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62" r:id="rId3"/>
    <p:sldId id="263" r:id="rId4"/>
    <p:sldId id="264" r:id="rId5"/>
    <p:sldId id="277" r:id="rId6"/>
    <p:sldId id="279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306" r:id="rId17"/>
    <p:sldId id="269" r:id="rId18"/>
    <p:sldId id="307" r:id="rId19"/>
    <p:sldId id="278" r:id="rId20"/>
    <p:sldId id="280" r:id="rId21"/>
    <p:sldId id="281" r:id="rId22"/>
    <p:sldId id="282" r:id="rId23"/>
    <p:sldId id="283" r:id="rId24"/>
    <p:sldId id="284" r:id="rId25"/>
    <p:sldId id="291" r:id="rId26"/>
    <p:sldId id="289" r:id="rId27"/>
    <p:sldId id="288" r:id="rId28"/>
    <p:sldId id="290" r:id="rId29"/>
    <p:sldId id="292" r:id="rId30"/>
    <p:sldId id="296" r:id="rId31"/>
    <p:sldId id="29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293" r:id="rId42"/>
    <p:sldId id="294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8CAF6533-49C5-4453-B432-075630454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21089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253D31F-BFA3-4C65-B839-70E6E2732ADA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Last time we discussed some “basic” biology and how it can be interpreted as information. This time we will discuss how recent technological breakthroughs have made computation a major tool for biology.</a:t>
            </a:r>
          </a:p>
        </p:txBody>
      </p:sp>
    </p:spTree>
    <p:extLst>
      <p:ext uri="{BB962C8B-B14F-4D97-AF65-F5344CB8AC3E}">
        <p14:creationId xmlns:p14="http://schemas.microsoft.com/office/powerpoint/2010/main" xmlns="" val="249767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A710FF-EAA7-4437-B1A5-2EA759697263}" type="slidenum">
              <a:rPr lang="en-US" altLang="en-US" sz="1300"/>
              <a:pPr/>
              <a:t>10</a:t>
            </a:fld>
            <a:endParaRPr lang="en-US" altLang="en-US" sz="13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34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D11B51-D658-4555-A1A5-B13CE52B5626}" type="slidenum">
              <a:rPr lang="en-US" altLang="en-US" sz="1300"/>
              <a:pPr/>
              <a:t>11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“Design”?  Why 10-20?  Any constraints ?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7816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CD5E7B-73E1-4B3A-889B-8551E486A66F}" type="slidenum">
              <a:rPr lang="en-US" altLang="en-US" sz="1300"/>
              <a:pPr/>
              <a:t>12</a:t>
            </a:fld>
            <a:endParaRPr lang="en-US" altLang="en-US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primers are complementary to the identified sequences and have a</a:t>
            </a:r>
            <a:r>
              <a:rPr lang="en-US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place where polymerase would like to attach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449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0B1658-5E02-4BD6-9E7D-5518E4224E3F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63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767E67-77F9-442D-BD13-DD60BDA0A959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297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53B9AE-9091-4D18-8525-4195703D573D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26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068159-3B56-479B-A2B4-B55177E179EC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016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DD2328-62B7-4A1B-BC6B-CB320FB51CC6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294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DF07F1-6420-4087-ADD6-4EC25FB61481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991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9E9FAB-1616-42FB-BB6E-3D6C87785354}" type="slidenum">
              <a:rPr lang="en-US" altLang="en-US" sz="1300"/>
              <a:pPr/>
              <a:t>20</a:t>
            </a:fld>
            <a:endParaRPr lang="en-US" altLang="en-US" sz="13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26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0E29F4-337C-42E1-AB04-0B67408FB647}" type="slidenum">
              <a:rPr lang="en-US" altLang="en-US" sz="1300"/>
              <a:pPr/>
              <a:t>2</a:t>
            </a:fld>
            <a:endParaRPr lang="en-US" altLang="en-US" sz="13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This is fundamentally</a:t>
            </a:r>
            <a:r>
              <a:rPr lang="en-US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(organic) chemistry. 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All 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you need to extract DNA is a little Dawn dishwashing detergent in Salt water.</a:t>
            </a:r>
          </a:p>
        </p:txBody>
      </p:sp>
    </p:spTree>
    <p:extLst>
      <p:ext uri="{BB962C8B-B14F-4D97-AF65-F5344CB8AC3E}">
        <p14:creationId xmlns:p14="http://schemas.microsoft.com/office/powerpoint/2010/main" xmlns="" val="671037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A532810-9AAD-4ABF-AB59-E8F30DE623D4}" type="slidenum">
              <a:rPr lang="en-US" altLang="en-US" sz="1300"/>
              <a:pPr/>
              <a:t>21</a:t>
            </a:fld>
            <a:endParaRPr lang="en-US" altLang="en-US" sz="13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096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4F1B15-E02E-40AC-AEE2-D6A6B7BDC9B1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800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232B09-1EA5-4D8F-BC86-AE64C0D2DB55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ACTACTACTACTACT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630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986563-0933-4EBB-AEF8-2DC3A764471D}" type="slidenum">
              <a:rPr lang="en-US" altLang="en-US" sz="1300"/>
              <a:pPr/>
              <a:t>24</a:t>
            </a:fld>
            <a:endParaRPr lang="en-US" altLang="en-US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2258DA-10AF-428D-A733-568A963046DA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431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49076C-4016-45C0-AFA0-4A5D148EDE56}" type="slidenum">
              <a:rPr lang="en-US" altLang="en-US" sz="1300"/>
              <a:pPr/>
              <a:t>26</a:t>
            </a:fld>
            <a:endParaRPr lang="en-US" altLang="en-US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960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433CCD-D506-4B1C-9BC0-C23A0711F744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710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CF28E3-DD14-4063-8C5E-9A10A9D23858}" type="slidenum">
              <a:rPr lang="en-US" altLang="en-US" sz="1300"/>
              <a:pPr/>
              <a:t>28</a:t>
            </a:fld>
            <a:endParaRPr lang="en-US" altLang="en-US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397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314A2A-B712-464F-BF77-C996E10C8862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95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not just genes, it’s environment</a:t>
            </a:r>
            <a:r>
              <a:rPr lang="en-US" baseline="0" dirty="0" smtClean="0"/>
              <a:t>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F6533-49C5-4453-B432-075630454A24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A24832-3CB8-4619-939E-ED32E78C7AF9}" type="slidenum">
              <a:rPr lang="en-US" altLang="en-US" sz="1300"/>
              <a:pPr/>
              <a:t>3</a:t>
            </a:fld>
            <a:endParaRPr lang="en-US" altLang="en-US" sz="13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But can read it in little pieces.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487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186B4F-23FD-4ED2-B5A3-4FBFD5335995}" type="slidenum">
              <a:rPr lang="en-US" altLang="en-US" sz="1300"/>
              <a:pPr/>
              <a:t>41</a:t>
            </a:fld>
            <a:endParaRPr lang="en-US" altLang="en-US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293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FCDE0B-6561-4071-AA9A-505B4057C0EF}" type="slidenum">
              <a:rPr lang="en-US" altLang="en-US" sz="1300"/>
              <a:pPr/>
              <a:t>42</a:t>
            </a:fld>
            <a:endParaRPr lang="en-US" altLang="en-US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367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8135E6-3BB5-4B2D-999E-00A24001DD7C}" type="slidenum">
              <a:rPr lang="en-US" altLang="en-US" sz="1300"/>
              <a:pPr/>
              <a:t>4</a:t>
            </a:fld>
            <a:endParaRPr lang="en-US" altLang="en-US" sz="13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This is a special definition of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palindromic</a:t>
            </a:r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  Both strands have the same sequence when read 5’-to-3’.  </a:t>
            </a:r>
            <a:r>
              <a:rPr lang="en-US" altLang="en-US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Palindromic</a:t>
            </a:r>
            <a:r>
              <a:rPr lang="en-US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strings may have odd or even length, but what about a </a:t>
            </a:r>
            <a:r>
              <a:rPr lang="en-US" altLang="en-US" baseline="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palindromic</a:t>
            </a:r>
            <a:r>
              <a:rPr lang="en-US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DNA sequence?  Rotational symmetry is a more accurate description.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13844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F5AA1DE-D2A7-43DA-92B5-B5AA7DE60928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2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E2CA85-E2CC-4551-85E1-F99A1A5E339D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61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7B4C2B-D27C-4E6A-9A5A-1EFBEC55BE54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vivo replication of</a:t>
            </a:r>
            <a:r>
              <a:rPr lang="en-US" altLang="en-US" baseline="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DNA is more accurate than in vitro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251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FF961A-34E6-4536-B4B6-F7D956774A6A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addition, to the desired sequence for replication, a second “antibody” sequence is often attached to the target sequence, which is useful for selection later on.</a:t>
            </a:r>
          </a:p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665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18C0706-5E8E-4C9B-BD29-B918909021BB}" type="slidenum">
              <a:rPr lang="en-US" altLang="en-US" sz="1300"/>
              <a:pPr/>
              <a:t>9</a:t>
            </a:fld>
            <a:endParaRPr lang="en-US" altLang="en-US" sz="13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 vitro</a:t>
            </a:r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8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7" descr="un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5825" y="2971800"/>
            <a:ext cx="22907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6" descr="MCj0149483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54412" y="-11112"/>
            <a:ext cx="2035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-152400"/>
            <a:ext cx="9144000" cy="7010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37"/>
                  <a:invGamma/>
                  <a:alpha val="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CDA88-EA25-4B87-8A5A-515F974B2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6232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DD570-63E2-497E-9E19-1C6EF793A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708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F1B7A-9EFB-49EB-BC11-CA9E1E1AB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0053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220FD-D9DA-4937-BD93-50F8B05DE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07498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7925C-A5FB-4232-AA4B-60397E715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20881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A74BD-6A75-4F79-9EC6-553DE2E9E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764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BB97B-76ED-4CBD-B920-80080D0D1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893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BE26D-878E-4927-8B4E-98DEE9DDF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9567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29830-B45E-471B-9B44-E8470D67C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0692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7CDD8-C852-4865-8FC5-684F43AA6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184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94D09-610F-4CB4-BF5E-E0B9A1B47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3139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BC49A-59C5-4D28-ABD7-9EC1E7328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7788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35CFE-4055-4D9E-A6FB-91A43D53F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621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1D191-C07A-432E-9DCA-6D9A133FE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9848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unc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688" y="5562600"/>
            <a:ext cx="6461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752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37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en-US" altLang="en-US" smtClean="0"/>
              <a:t>8/21/2014</a:t>
            </a:r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77000"/>
            <a:ext cx="373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en-US" altLang="en-US" smtClean="0"/>
              <a:t>Comp 555 Bioalgorithms (Fall 2014)</a:t>
            </a:r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Book Antiqua" panose="02040602050305030304" pitchFamily="18" charset="0"/>
              </a:defRPr>
            </a:lvl1pPr>
          </a:lstStyle>
          <a:p>
            <a:fld id="{3D8054A8-A318-465B-A94E-66DD95E6D95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" name="Picture 14" descr="DNA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" y="1076325"/>
            <a:ext cx="8226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Book Antiqu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4.bin"/><Relationship Id="rId2" Type="http://schemas.openxmlformats.org/officeDocument/2006/relationships/tags" Target="../tags/tag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7/PCR.sv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Gel_electrophoresis_apparatus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70221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Lecture 2: </a:t>
            </a:r>
            <a:b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High-Throughput Biology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72240"/>
            <a:ext cx="6400800" cy="1752600"/>
          </a:xfrm>
        </p:spPr>
        <p:txBody>
          <a:bodyPr/>
          <a:lstStyle/>
          <a:p>
            <a:pPr eaLnBrk="1" hangingPunct="1"/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Study Chapter 3.8-3.11</a:t>
            </a:r>
          </a:p>
          <a:p>
            <a:pPr eaLnBrk="1" hangingPunct="1"/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152400"/>
            <a:ext cx="640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4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COMP 555  </a:t>
            </a:r>
            <a:r>
              <a:rPr lang="en-US" sz="40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Bioalgorithms</a:t>
            </a:r>
            <a:endParaRPr lang="en-US" sz="4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en-US" sz="4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4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Fall </a:t>
            </a:r>
            <a:r>
              <a:rPr lang="en-US" sz="40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>2014</a:t>
            </a:r>
            <a:endParaRPr lang="en-US" sz="40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lang="en-US" sz="28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-128"/>
                <a:cs typeface="ＭＳ Ｐゴシック" charset="-128"/>
              </a:rPr>
            </a:br>
            <a:endParaRPr lang="en-US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defRPr/>
            </a:pPr>
            <a:endParaRPr lang="en-US" sz="28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690862-B633-4086-BC3A-17D89A01CB2D}" type="slidenum">
              <a:rPr lang="en-US" altLang="en-US" sz="1400">
                <a:latin typeface="Book Antiqua" panose="02040602050305030304" pitchFamily="18" charset="0"/>
              </a:rPr>
              <a:pPr/>
              <a:t>10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Denature DNA</a:t>
            </a: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609600" y="1524000"/>
          <a:ext cx="7543800" cy="642938"/>
        </p:xfrm>
        <a:graphic>
          <a:graphicData uri="http://schemas.openxmlformats.org/presentationml/2006/ole">
            <p:oleObj spid="_x0000_s35850" name="Bitmap Image" r:id="rId5" imgW="6811326" imgH="581106" progId="PBrush">
              <p:embed/>
            </p:oleObj>
          </a:graphicData>
        </a:graphic>
      </p:graphicFrame>
      <p:graphicFrame>
        <p:nvGraphicFramePr>
          <p:cNvPr id="36868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457200" y="4070350"/>
          <a:ext cx="7924800" cy="2000250"/>
        </p:xfrm>
        <a:graphic>
          <a:graphicData uri="http://schemas.openxmlformats.org/presentationml/2006/ole">
            <p:oleObj spid="_x0000_s35851" name="Bitmap Image" r:id="rId6" imgW="6973273" imgH="1561905" progId="PBrush">
              <p:embed/>
            </p:oleObj>
          </a:graphicData>
        </a:graphic>
      </p:graphicFrame>
      <p:sp>
        <p:nvSpPr>
          <p:cNvPr id="36869" name="AutoShape 5"/>
          <p:cNvSpPr>
            <a:spLocks noChangeArrowheads="1"/>
          </p:cNvSpPr>
          <p:nvPr/>
        </p:nvSpPr>
        <p:spPr bwMode="auto">
          <a:xfrm rot="5400000">
            <a:off x="2019300" y="2705100"/>
            <a:ext cx="1676400" cy="990600"/>
          </a:xfrm>
          <a:prstGeom prst="notchedRightArrow">
            <a:avLst>
              <a:gd name="adj1" fmla="val 50000"/>
              <a:gd name="adj2" fmla="val 423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657600" y="2286000"/>
            <a:ext cx="4648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  <a:t>Raise temperature to 94</a:t>
            </a:r>
            <a:r>
              <a:rPr lang="en-US" altLang="en-US" baseline="30000">
                <a:latin typeface="Book Antiqua" panose="02040602050305030304" pitchFamily="18" charset="0"/>
                <a:cs typeface="Arial" panose="020B0604020202020204" pitchFamily="34" charset="0"/>
              </a:rPr>
              <a:t>o</a:t>
            </a:r>
            <a: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  <a:t>C to separate the double strands of DNA into single strands</a:t>
            </a:r>
          </a:p>
        </p:txBody>
      </p:sp>
      <p:sp>
        <p:nvSpPr>
          <p:cNvPr id="3584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AC70D2-3432-4494-93F9-6E47C0501511}" type="slidenum">
              <a:rPr lang="en-US" altLang="en-US" sz="1400">
                <a:latin typeface="Book Antiqua" panose="02040602050305030304" pitchFamily="18" charset="0"/>
              </a:rPr>
              <a:pPr/>
              <a:t>11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Design Primers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35125"/>
            <a:ext cx="7543800" cy="171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To perform PCR, a 10-20bp sequence on either side of the subsequence to be amplified must be known</a:t>
            </a:r>
          </a:p>
        </p:txBody>
      </p:sp>
      <p:graphicFrame>
        <p:nvGraphicFramePr>
          <p:cNvPr id="38916" name="Object 2"/>
          <p:cNvGraphicFramePr>
            <a:graphicFrameLocks noChangeAspect="1"/>
          </p:cNvGraphicFramePr>
          <p:nvPr/>
        </p:nvGraphicFramePr>
        <p:xfrm>
          <a:off x="457200" y="3429000"/>
          <a:ext cx="8001000" cy="404813"/>
        </p:xfrm>
        <a:graphic>
          <a:graphicData uri="http://schemas.openxmlformats.org/presentationml/2006/ole">
            <p:oleObj spid="_x0000_s37897" name="Bitmap Image" r:id="rId4" imgW="6792273" imgH="343039" progId="PBrush">
              <p:embed/>
            </p:oleObj>
          </a:graphicData>
        </a:graphic>
      </p:graphicFrame>
      <p:graphicFrame>
        <p:nvGraphicFramePr>
          <p:cNvPr id="38917" name="Object 3"/>
          <p:cNvGraphicFramePr>
            <a:graphicFrameLocks noChangeAspect="1"/>
          </p:cNvGraphicFramePr>
          <p:nvPr/>
        </p:nvGraphicFramePr>
        <p:xfrm>
          <a:off x="457200" y="4419600"/>
          <a:ext cx="8001000" cy="338138"/>
        </p:xfrm>
        <a:graphic>
          <a:graphicData uri="http://schemas.openxmlformats.org/presentationml/2006/ole">
            <p:oleObj spid="_x0000_s37898" name="Bitmap Image" r:id="rId5" imgW="6771429" imgH="285866" progId="PBrush">
              <p:embed/>
            </p:oleObj>
          </a:graphicData>
        </a:graphic>
      </p:graphicFrame>
      <p:sp>
        <p:nvSpPr>
          <p:cNvPr id="3789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3C58E29-E0F5-45F7-846E-E9CF776A499C}" type="slidenum">
              <a:rPr lang="en-US" altLang="en-US" sz="1400">
                <a:latin typeface="Book Antiqua" panose="02040602050305030304" pitchFamily="18" charset="0"/>
              </a:rPr>
              <a:pPr/>
              <a:t>12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Annealing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8138"/>
            <a:ext cx="6096000" cy="1287462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Anneal primers at 50-65</a:t>
            </a:r>
            <a:r>
              <a:rPr lang="en-US" altLang="en-US" sz="2400" baseline="30000" smtClean="0">
                <a:ea typeface="ＭＳ Ｐゴシック" panose="020B0600070205080204" pitchFamily="34" charset="-128"/>
              </a:rPr>
              <a:t>o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C</a:t>
            </a:r>
            <a:r>
              <a:rPr lang="en-US" altLang="en-US" sz="2000" smtClean="0">
                <a:ea typeface="ＭＳ Ｐゴシック" panose="020B0600070205080204" pitchFamily="34" charset="-128"/>
              </a:rPr>
              <a:t/>
            </a:r>
            <a:br>
              <a:rPr lang="en-US" altLang="en-US" sz="20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(exact temperature depends on primer sequence)</a:t>
            </a: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762000" y="5846763"/>
          <a:ext cx="838200" cy="384175"/>
        </p:xfrm>
        <a:graphic>
          <a:graphicData uri="http://schemas.openxmlformats.org/presentationml/2006/ole">
            <p:oleObj spid="_x0000_s39947" name="Bitmap Image" r:id="rId4" imgW="724001" imgH="295238" progId="PBrush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57200" y="3352800"/>
          <a:ext cx="8001000" cy="404813"/>
        </p:xfrm>
        <a:graphic>
          <a:graphicData uri="http://schemas.openxmlformats.org/presentationml/2006/ole">
            <p:oleObj spid="_x0000_s39948" name="Bitmap Image" r:id="rId5" imgW="6792273" imgH="343039" progId="PBrush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457200" y="4343400"/>
          <a:ext cx="8001000" cy="338138"/>
        </p:xfrm>
        <a:graphic>
          <a:graphicData uri="http://schemas.openxmlformats.org/presentationml/2006/ole">
            <p:oleObj spid="_x0000_s39949" name="Bitmap Image" r:id="rId6" imgW="6771429" imgH="285866" progId="PBrush">
              <p:embed/>
            </p:oleObj>
          </a:graphicData>
        </a:graphic>
      </p:graphicFrame>
      <p:graphicFrame>
        <p:nvGraphicFramePr>
          <p:cNvPr id="4096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7086600" y="1724025"/>
          <a:ext cx="809625" cy="392113"/>
        </p:xfrm>
        <a:graphic>
          <a:graphicData uri="http://schemas.openxmlformats.org/presentationml/2006/ole">
            <p:oleObj spid="_x0000_s39950" name="Bitmap Image" r:id="rId7" imgW="733333" imgH="314286" progId="PBrush">
              <p:embed/>
            </p:oleObj>
          </a:graphicData>
        </a:graphic>
      </p:graphicFrame>
      <p:sp>
        <p:nvSpPr>
          <p:cNvPr id="3994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1204 C 0.00573 -0.0706 0.01562 -0.12917 0.03142 -0.14305 C 0.04722 -0.15694 0.07048 -0.07106 0.09045 -0.09537 C 0.11041 -0.11968 0.13159 -0.26528 0.15104 -0.28819 C 0.17048 -0.31111 0.19496 -0.24421 0.20659 -0.23264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-1495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76 0.01921 C -0.08038 0.02986 -0.24583 0.04861 -0.28351 0.08264 C -0.32118 0.11667 -0.27031 0.16597 -0.26562 0.22315 C -0.26094 0.28032 -0.2658 0.41343 -0.25503 0.42546 C -0.24427 0.4375 -0.21007 0.325 -0.20052 0.29537 C -0.19097 0.26574 -0.19844 0.25764 -0.19792 0.24769 " pathEditMode="relative" rAng="0" ptsTypes="aaaaaa">
                                      <p:cBhvr>
                                        <p:cTn id="13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A72A3A-A4E4-4D6F-98A7-B5E67C882D7E}" type="slidenum">
              <a:rPr lang="en-US" altLang="en-US" sz="1400">
                <a:latin typeface="Book Antiqua" panose="02040602050305030304" pitchFamily="18" charset="0"/>
              </a:rPr>
              <a:pPr/>
              <a:t>13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Extension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04800" y="4046538"/>
          <a:ext cx="8305800" cy="1155700"/>
        </p:xfrm>
        <a:graphic>
          <a:graphicData uri="http://schemas.openxmlformats.org/presentationml/2006/ole">
            <p:oleObj spid="_x0000_s41995" name="Bitmap Image" r:id="rId4" imgW="7059010" imgH="980952" progId="PBrush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81000" y="3230563"/>
          <a:ext cx="8153400" cy="798512"/>
        </p:xfrm>
        <a:graphic>
          <a:graphicData uri="http://schemas.openxmlformats.org/presentationml/2006/ole">
            <p:oleObj spid="_x0000_s41996" name="Bitmap Image" r:id="rId5" imgW="6916115" imgH="676369" progId="PBrush">
              <p:embed/>
            </p:oleObj>
          </a:graphicData>
        </a:graphic>
      </p:graphicFrame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1066800" y="5334000"/>
            <a:ext cx="609600" cy="3810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Taq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7162800" y="5486400"/>
            <a:ext cx="609600" cy="3810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Taq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33400" y="163195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  <a:t> Extend primers: raise temp to 72°C, allowing a</a:t>
            </a:r>
            <a:b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  <a:t>   temperature stable polymerase (Taq) to attach at each</a:t>
            </a:r>
            <a:b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  <a:t>   priming site and extend a new DNA strand</a:t>
            </a:r>
          </a:p>
        </p:txBody>
      </p:sp>
      <p:sp>
        <p:nvSpPr>
          <p:cNvPr id="4199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19167 -0.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7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 -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7F2A46-5355-4028-919C-AB1028B9A9E0}" type="slidenum">
              <a:rPr lang="en-US" altLang="en-US" sz="1400">
                <a:latin typeface="Book Antiqua" panose="02040602050305030304" pitchFamily="18" charset="0"/>
              </a:rPr>
              <a:pPr/>
              <a:t>14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Extension</a:t>
            </a:r>
          </a:p>
        </p:txBody>
      </p:sp>
      <p:graphicFrame>
        <p:nvGraphicFramePr>
          <p:cNvPr id="45059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304800" y="4038600"/>
          <a:ext cx="8382000" cy="1166813"/>
        </p:xfrm>
        <a:graphic>
          <a:graphicData uri="http://schemas.openxmlformats.org/presentationml/2006/ole">
            <p:oleObj spid="_x0000_s44044" name="Bitmap Image" r:id="rId4" imgW="7059010" imgH="980952" progId="PBrush">
              <p:embed/>
            </p:oleObj>
          </a:graphicData>
        </a:graphic>
      </p:graphicFrame>
      <p:graphicFrame>
        <p:nvGraphicFramePr>
          <p:cNvPr id="45060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381000" y="3200400"/>
          <a:ext cx="8229600" cy="804863"/>
        </p:xfrm>
        <a:graphic>
          <a:graphicData uri="http://schemas.openxmlformats.org/presentationml/2006/ole">
            <p:oleObj spid="_x0000_s44045" name="Bitmap Image" r:id="rId5" imgW="6916115" imgH="676369" progId="PBrush">
              <p:embed/>
            </p:oleObj>
          </a:graphicData>
        </a:graphic>
      </p:graphicFrame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2819400" y="4267200"/>
            <a:ext cx="609600" cy="3810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5257800" y="3429000"/>
            <a:ext cx="609600" cy="3810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pic>
        <p:nvPicPr>
          <p:cNvPr id="45064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3355975"/>
            <a:ext cx="8001000" cy="1744663"/>
          </a:xfrm>
          <a:noFill/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3400" y="163195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  <a:t> Extend primers: raise temp to 72</a:t>
            </a:r>
            <a:r>
              <a:rPr lang="en-US" altLang="en-US" baseline="30000">
                <a:latin typeface="Book Antiqua" panose="02040602050305030304" pitchFamily="18" charset="0"/>
                <a:cs typeface="Arial" panose="020B0604020202020204" pitchFamily="34" charset="0"/>
              </a:rPr>
              <a:t>°</a:t>
            </a:r>
            <a: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  <a:t>C, allowing a</a:t>
            </a:r>
            <a:b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  <a:t>   temperature stable polymerase (Taq) to attach at each</a:t>
            </a:r>
            <a:b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>
                <a:latin typeface="Book Antiqua" panose="02040602050305030304" pitchFamily="18" charset="0"/>
                <a:cs typeface="Arial" panose="020B0604020202020204" pitchFamily="34" charset="0"/>
              </a:rPr>
              <a:t>   priming site and extend a new DNA strand</a:t>
            </a:r>
          </a:p>
        </p:txBody>
      </p:sp>
      <p:sp>
        <p:nvSpPr>
          <p:cNvPr id="4404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125 1.11022E-16 C 0.21111 0.00046 0.44409 -0.01111 0.52083 -0.00231 C 0.59757 0.00648 0.57118 0.02546 0.58507 0.05231 C 0.59896 0.07917 0.60069 0.13727 0.60468 0.15949 " pathEditMode="relative" rAng="0" ptsTypes="FfaaF">
                                      <p:cBhvr>
                                        <p:cTn id="6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6" y="74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2.22222E-6 C -0.21389 0.00717 -0.4217 -0.01042 -0.51979 2.22222E-6 C -0.61788 0.01041 -0.57743 0.04328 -0.58889 0.06273 C -0.60034 0.08217 -0.58889 0.10602 -0.58889 0.11736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85" y="5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1" grpId="1" animBg="1"/>
      <p:bldP spid="45062" grpId="0" animBg="1"/>
      <p:bldP spid="450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52EAE3-B67F-4567-9FEE-B3F047D27129}" type="slidenum">
              <a:rPr lang="en-US" altLang="en-US" sz="1400">
                <a:latin typeface="Book Antiqua" panose="02040602050305030304" pitchFamily="18" charset="0"/>
              </a:rPr>
              <a:pPr/>
              <a:t>15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Repeat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696200" cy="858838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ea typeface="ＭＳ Ｐゴシック" panose="020B0600070205080204" pitchFamily="34" charset="-128"/>
              </a:rPr>
              <a:t>Repeat the Denature, Anneal, Extension steps at their respective temperatures…</a:t>
            </a:r>
          </a:p>
        </p:txBody>
      </p:sp>
      <p:graphicFrame>
        <p:nvGraphicFramePr>
          <p:cNvPr id="47108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533400" y="2325688"/>
          <a:ext cx="7924800" cy="3275012"/>
        </p:xfrm>
        <a:graphic>
          <a:graphicData uri="http://schemas.openxmlformats.org/presentationml/2006/ole">
            <p:oleObj spid="_x0000_s46097" name="Bitmap Image" r:id="rId5" imgW="6935168" imgH="2542857" progId="PBrush">
              <p:embed/>
            </p:oleObj>
          </a:graphicData>
        </a:graphic>
      </p:graphicFrame>
      <p:pic>
        <p:nvPicPr>
          <p:cNvPr id="471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3098800"/>
            <a:ext cx="8001000" cy="1744663"/>
          </a:xfrm>
          <a:noFill/>
        </p:spPr>
      </p:pic>
      <p:graphicFrame>
        <p:nvGraphicFramePr>
          <p:cNvPr id="47110" name="Object 3"/>
          <p:cNvGraphicFramePr>
            <a:graphicFrameLocks noChangeAspect="1"/>
          </p:cNvGraphicFramePr>
          <p:nvPr/>
        </p:nvGraphicFramePr>
        <p:xfrm>
          <a:off x="3200400" y="5791200"/>
          <a:ext cx="609600" cy="228600"/>
        </p:xfrm>
        <a:graphic>
          <a:graphicData uri="http://schemas.openxmlformats.org/presentationml/2006/ole">
            <p:oleObj spid="_x0000_s46098" name="Bitmap Image" r:id="rId7" imgW="533474" imgH="209524" progId="PBrush">
              <p:embed/>
            </p:oleObj>
          </a:graphicData>
        </a:graphic>
      </p:graphicFrame>
      <p:graphicFrame>
        <p:nvGraphicFramePr>
          <p:cNvPr id="47111" name="Object 4"/>
          <p:cNvGraphicFramePr>
            <a:graphicFrameLocks noChangeAspect="1"/>
          </p:cNvGraphicFramePr>
          <p:nvPr/>
        </p:nvGraphicFramePr>
        <p:xfrm>
          <a:off x="2438400" y="5791200"/>
          <a:ext cx="609600" cy="239713"/>
        </p:xfrm>
        <a:graphic>
          <a:graphicData uri="http://schemas.openxmlformats.org/presentationml/2006/ole">
            <p:oleObj spid="_x0000_s46099" name="Bitmap Image" r:id="rId8" imgW="533474" imgH="209524" progId="PBrush">
              <p:embed/>
            </p:oleObj>
          </a:graphicData>
        </a:graphic>
      </p:graphicFrame>
      <p:graphicFrame>
        <p:nvGraphicFramePr>
          <p:cNvPr id="47112" name="Object 5"/>
          <p:cNvGraphicFramePr>
            <a:graphicFrameLocks noChangeAspect="1"/>
          </p:cNvGraphicFramePr>
          <p:nvPr/>
        </p:nvGraphicFramePr>
        <p:xfrm>
          <a:off x="762000" y="5867400"/>
          <a:ext cx="609600" cy="195263"/>
        </p:xfrm>
        <a:graphic>
          <a:graphicData uri="http://schemas.openxmlformats.org/presentationml/2006/ole">
            <p:oleObj spid="_x0000_s46100" name="Bitmap Image" r:id="rId9" imgW="533474" imgH="171338" progId="PBrush">
              <p:embed/>
            </p:oleObj>
          </a:graphicData>
        </a:graphic>
      </p:graphicFrame>
      <p:graphicFrame>
        <p:nvGraphicFramePr>
          <p:cNvPr id="47113" name="Object 6"/>
          <p:cNvGraphicFramePr>
            <a:graphicFrameLocks noChangeAspect="1"/>
          </p:cNvGraphicFramePr>
          <p:nvPr/>
        </p:nvGraphicFramePr>
        <p:xfrm>
          <a:off x="1447800" y="5867400"/>
          <a:ext cx="609600" cy="195263"/>
        </p:xfrm>
        <a:graphic>
          <a:graphicData uri="http://schemas.openxmlformats.org/presentationml/2006/ole">
            <p:oleObj spid="_x0000_s46101" name="Bitmap Image" r:id="rId10" imgW="533474" imgH="171338" progId="PBrush">
              <p:embed/>
            </p:oleObj>
          </a:graphicData>
        </a:graphic>
      </p:graphicFrame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5638800" y="5638800"/>
            <a:ext cx="609600" cy="3810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Taq</a:t>
            </a:r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7467600" y="5638800"/>
            <a:ext cx="609600" cy="3810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Taq</a:t>
            </a:r>
          </a:p>
        </p:txBody>
      </p:sp>
      <p:sp>
        <p:nvSpPr>
          <p:cNvPr id="47116" name="Oval 12"/>
          <p:cNvSpPr>
            <a:spLocks noChangeArrowheads="1"/>
          </p:cNvSpPr>
          <p:nvPr/>
        </p:nvSpPr>
        <p:spPr bwMode="auto">
          <a:xfrm>
            <a:off x="6477000" y="5715000"/>
            <a:ext cx="609600" cy="3810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Taq</a:t>
            </a:r>
          </a:p>
        </p:txBody>
      </p:sp>
      <p:sp>
        <p:nvSpPr>
          <p:cNvPr id="47117" name="Oval 13"/>
          <p:cNvSpPr>
            <a:spLocks noChangeArrowheads="1"/>
          </p:cNvSpPr>
          <p:nvPr/>
        </p:nvSpPr>
        <p:spPr bwMode="auto">
          <a:xfrm>
            <a:off x="4800600" y="5638800"/>
            <a:ext cx="609600" cy="381000"/>
          </a:xfrm>
          <a:prstGeom prst="ellipse">
            <a:avLst/>
          </a:prstGeom>
          <a:solidFill>
            <a:schemeClr val="tx1">
              <a:alpha val="3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Taq</a:t>
            </a:r>
          </a:p>
        </p:txBody>
      </p:sp>
      <p:sp>
        <p:nvSpPr>
          <p:cNvPr id="4609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med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1968 C 0.07639 -0.1801 0.14896 -0.34283 0.18698 -0.40301 C 0.225 -0.4632 0.22239 -0.38588 0.23159 -0.38149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2217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0.01968 C 0.0585 -0.08519 0.10694 -0.15255 0.13159 -0.17199 C 0.15625 -0.19144 0.15277 -0.14375 0.15833 -0.13635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858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C 0.04809 -0.16505 0.09635 -0.3301 0.14462 -0.39028 C 0.19288 -0.45047 0.26181 -0.35301 0.28941 -0.36181 C 0.31701 -0.37061 0.30642 -0.42593 0.31076 -0.44283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225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375 -0.08009 0.075 -0.15995 0.10886 -0.17847 C 0.14271 -0.19699 0.18282 -0.10717 0.20348 -0.1118 C 0.22414 -0.11643 0.22674 -0.18657 0.23282 -0.2062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2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333 C -0.03489 -0.08657 -0.1677 -0.28588 -0.21198 -0.35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59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3333 C -0.00174 -0.03333 -0.02153 -0.23819 -0.04115 -0.44282 " pathEditMode="relative" ptsTypes="aA">
                                      <p:cBhvr>
                                        <p:cTn id="31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6528 -0.01898 -0.31007 -0.08981 -0.39167 -0.113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567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3102 C -0.03819 -0.05995 -0.18767 -0.16852 -0.2375 -0.2048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2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3877976-E140-49B9-9553-13D81446D6C4}" type="slidenum">
              <a:rPr lang="en-US" altLang="en-US" sz="1400">
                <a:latin typeface="Book Antiqua" panose="02040602050305030304" pitchFamily="18" charset="0"/>
              </a:rPr>
              <a:pPr/>
              <a:t>16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High-Volume DNA Copying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PCR Products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Many copies (~2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Cycles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) of the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desired “short” DNA fragment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Polymerases always extend in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the 5’-3’ direction 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Typical Polymerases extend the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sequence about the primer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~1000 base pairs in 10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secs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Replication fidelity (the possibility 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of the polymerase copying an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incorrect nucleotide ) is about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1 in 9000</a:t>
            </a:r>
          </a:p>
        </p:txBody>
      </p:sp>
      <p:pic>
        <p:nvPicPr>
          <p:cNvPr id="48134" name="Picture 7" descr="Image:PCR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219200"/>
            <a:ext cx="2436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Reading DNA Sequences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The process of reading off sequential DNA bases is called sequencing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Sequencing strategies involve 3 steps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Generate successive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subfragments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that differ in length by a single nucleotide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Label each fragment with one of 4 different tags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Sort the fragments according to size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Tags are usually fluorescent dyes or radioisotopes 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Sequencing speed is </a:t>
            </a:r>
            <a:r>
              <a:rPr lang="en-US" altLang="en-US" dirty="0" smtClean="0">
                <a:ea typeface="ＭＳ Ｐゴシック" panose="020B0600070205080204" pitchFamily="34" charset="-128"/>
                <a:sym typeface="Symbol" panose="05050102010706020507" pitchFamily="18" charset="2"/>
              </a:rPr>
              <a:t>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10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4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– 10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5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bases/day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How many days to sequence 3 Billion?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9944BF-607B-4988-9773-7B117D94F04C}" type="slidenum">
              <a:rPr lang="en-US" altLang="en-US" sz="1400">
                <a:latin typeface="Book Antiqua" panose="02040602050305030304" pitchFamily="18" charset="0"/>
              </a:rPr>
              <a:pPr/>
              <a:t>17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02538" y="4710113"/>
            <a:ext cx="957262" cy="1233487"/>
            <a:chOff x="4789" y="2967"/>
            <a:chExt cx="603" cy="777"/>
          </a:xfrm>
        </p:grpSpPr>
        <p:pic>
          <p:nvPicPr>
            <p:cNvPr id="50184" name="Picture 4" descr="MCj0078711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312"/>
              <a:ext cx="17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5" name="Text Box 5"/>
            <p:cNvSpPr txBox="1">
              <a:spLocks noChangeArrowheads="1"/>
            </p:cNvSpPr>
            <p:nvPr/>
          </p:nvSpPr>
          <p:spPr bwMode="auto">
            <a:xfrm>
              <a:off x="4789" y="2967"/>
              <a:ext cx="60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000">
                  <a:latin typeface="Comic Sans MS" panose="030F0702030302020204" pitchFamily="66" charset="0"/>
                </a:rPr>
                <a:t>30000 days,</a:t>
              </a:r>
              <a:br>
                <a:rPr lang="en-US" altLang="en-US" sz="1000">
                  <a:latin typeface="Comic Sans MS" panose="030F0702030302020204" pitchFamily="66" charset="0"/>
                </a:rPr>
              </a:br>
              <a:r>
                <a:rPr lang="en-US" altLang="en-US" sz="1000">
                  <a:latin typeface="Comic Sans MS" panose="030F0702030302020204" pitchFamily="66" charset="0"/>
                </a:rPr>
                <a:t>82 years!</a:t>
              </a:r>
            </a:p>
          </p:txBody>
        </p:sp>
        <p:sp>
          <p:nvSpPr>
            <p:cNvPr id="50186" name="Line 6"/>
            <p:cNvSpPr>
              <a:spLocks noChangeShapeType="1"/>
            </p:cNvSpPr>
            <p:nvPr/>
          </p:nvSpPr>
          <p:spPr bwMode="auto">
            <a:xfrm flipV="1">
              <a:off x="5088" y="326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84400"/>
            <a:ext cx="246062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High-Throughput Sequencing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Parallelism is the key to speeding up this process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Rather than reading one sequence at a time one can read millions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Peak Throughput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8 * 1.6x10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6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* 10</a:t>
            </a:r>
            <a:r>
              <a:rPr lang="en-US" altLang="en-US" baseline="30000" dirty="0" smtClean="0">
                <a:ea typeface="ＭＳ Ｐゴシック" panose="020B0600070205080204" pitchFamily="34" charset="-128"/>
              </a:rPr>
              <a:t>4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= 128 billion/day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In practice: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55 billion base pairs /day for</a:t>
            </a:r>
            <a:br>
              <a:rPr lang="en-US" altLang="en-US" dirty="0" smtClean="0">
                <a:ea typeface="ＭＳ Ｐゴシック" panose="020B0600070205080204" pitchFamily="34" charset="-128"/>
              </a:rPr>
            </a:br>
            <a:r>
              <a:rPr lang="en-US" altLang="en-US" dirty="0" smtClean="0">
                <a:ea typeface="ＭＳ Ｐゴシック" panose="020B0600070205080204" pitchFamily="34" charset="-128"/>
              </a:rPr>
              <a:t>2x100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bp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reads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18x coverage of a 3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Gb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genome in a day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4405BB-57B1-4DDF-9107-2B6562494FC4}" type="slidenum">
              <a:rPr lang="en-US" altLang="en-US" sz="1400">
                <a:latin typeface="Book Antiqua" panose="02040602050305030304" pitchFamily="18" charset="0"/>
              </a:rPr>
              <a:pPr/>
              <a:t>18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6477000" y="4419600"/>
            <a:ext cx="243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Illumina HiSeq 2000</a:t>
            </a:r>
          </a:p>
        </p:txBody>
      </p:sp>
      <p:sp>
        <p:nvSpPr>
          <p:cNvPr id="5223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6062782-020F-4578-8E33-E3FDF47CD746}" type="slidenum">
              <a:rPr lang="en-US" altLang="en-US" sz="1400">
                <a:latin typeface="Book Antiqua" panose="02040602050305030304" pitchFamily="18" charset="0"/>
              </a:rPr>
              <a:pPr/>
              <a:t>19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DNA Sorting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DNA fragments can be very accurately sorted according to size using gel electrophoresis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DNA is a negatively charged molecule that can be coerced into motion under an electric field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DNA is placed into a gel and the speed of motion is proportional to the strand’s size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(Large molecules more slower, small ones faster)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Usually florescent markers are attached to each strand (e.g. at the sticky ends) and used to detect the various strand sizes </a:t>
            </a:r>
          </a:p>
        </p:txBody>
      </p:sp>
      <p:sp>
        <p:nvSpPr>
          <p:cNvPr id="5325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F0D4F6D-BB40-44D5-BDAB-F2BC3CDA1C41}" type="slidenum">
              <a:rPr lang="en-US" altLang="en-US" sz="1400">
                <a:latin typeface="Book Antiqua" panose="02040602050305030304" pitchFamily="18" charset="0"/>
              </a:rPr>
              <a:pPr/>
              <a:t>2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Analyzing DNA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Recall DNA is the essential</a:t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r>
              <a:rPr lang="en-US" altLang="en-US" sz="2400" dirty="0" smtClean="0">
                <a:ea typeface="ＭＳ Ｐゴシック" panose="020B0600070205080204" pitchFamily="34" charset="-128"/>
              </a:rPr>
              <a:t>information determining the </a:t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r>
              <a:rPr lang="en-US" altLang="en-US" sz="2400" dirty="0" smtClean="0">
                <a:ea typeface="ＭＳ Ｐゴシック" panose="020B0600070205080204" pitchFamily="34" charset="-128"/>
              </a:rPr>
              <a:t>function of living organisms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In order to understand the </a:t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r>
              <a:rPr lang="en-US" altLang="en-US" sz="2400" dirty="0" smtClean="0">
                <a:ea typeface="ＭＳ Ｐゴシック" panose="020B0600070205080204" pitchFamily="34" charset="-128"/>
              </a:rPr>
              <a:t>biological machinery we’d </a:t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r>
              <a:rPr lang="en-US" altLang="en-US" sz="2400" dirty="0" smtClean="0">
                <a:ea typeface="ＭＳ Ｐゴシック" panose="020B0600070205080204" pitchFamily="34" charset="-128"/>
              </a:rPr>
              <a:t>like to read the “code” of </a:t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r>
              <a:rPr lang="en-US" altLang="en-US" sz="2400" dirty="0" smtClean="0">
                <a:ea typeface="ＭＳ Ｐゴシック" panose="020B0600070205080204" pitchFamily="34" charset="-128"/>
              </a:rPr>
              <a:t>the genome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How can we get access to DNA?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An organism’s genome can be millions to billions of base pairs long…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There are about 40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picograms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(small) and 2 meters (long) of DNA per cell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Currently, technology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to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read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the sequence has limitations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5334000" y="1447800"/>
            <a:ext cx="3209925" cy="2378075"/>
            <a:chOff x="3580" y="1920"/>
            <a:chExt cx="2022" cy="1498"/>
          </a:xfrm>
        </p:grpSpPr>
        <p:pic>
          <p:nvPicPr>
            <p:cNvPr id="1946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0" y="1920"/>
              <a:ext cx="2022" cy="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3648" y="3264"/>
              <a:ext cx="18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/>
                <a:t>PHILIPPE PSAILA / SCIENCE PHOTO LIBRARY </a:t>
              </a:r>
            </a:p>
          </p:txBody>
        </p:sp>
      </p:grpSp>
      <p:sp>
        <p:nvSpPr>
          <p:cNvPr id="1946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7802C4B-C200-4CE7-A0FF-5D0EAA024BBC}" type="slidenum">
              <a:rPr lang="en-US" altLang="en-US" sz="1400">
                <a:latin typeface="Book Antiqua" panose="02040602050305030304" pitchFamily="18" charset="0"/>
              </a:rPr>
              <a:pPr/>
              <a:t>20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Gel Electrophoresis</a:t>
            </a:r>
          </a:p>
        </p:txBody>
      </p:sp>
      <p:sp>
        <p:nvSpPr>
          <p:cNvPr id="5530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5105400" cy="4225925"/>
          </a:xfrm>
          <a:noFill/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Gel electrophoresis is also commonly used to measure the relative sizes of other molecules, such as RNA and proteins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Electrophoresis is also used to separate out particular strands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Often just the number of fragments conveys information about small genetic variations (allele’s)</a:t>
            </a:r>
          </a:p>
        </p:txBody>
      </p:sp>
      <p:pic>
        <p:nvPicPr>
          <p:cNvPr id="55302" name="Picture 9" descr="288px-Gel_electrophoresis_apparat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09BB9E-38DE-4846-9EBA-603D988FD956}" type="slidenum">
              <a:rPr lang="en-US" altLang="en-US" sz="1400">
                <a:latin typeface="Book Antiqua" panose="02040602050305030304" pitchFamily="18" charset="0"/>
              </a:rPr>
              <a:pPr/>
              <a:t>21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Reading DNA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6172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Electrophoresis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Sequencing is done by separating subsequences by size (and, in a 2D gel, by size and charge).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The DNA molecules are either labeled with radioisotopes or tagged with fluorescent dyes.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Given a DNA molecule it is then possible to obtain all fragments from it that end in either A, or T, or G, or C and these can be sorted in a gel experiment.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sz="22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2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57350" name="Picture 6" descr="Radioactive_Fluorescent_S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057400"/>
            <a:ext cx="23558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4879E2-B339-41F2-BAA6-C34087201EF3}" type="slidenum">
              <a:rPr lang="en-US" altLang="en-US" sz="1400">
                <a:latin typeface="Book Antiqua" panose="02040602050305030304" pitchFamily="18" charset="0"/>
              </a:rPr>
              <a:pPr/>
              <a:t>22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Assembling Genomes</a:t>
            </a:r>
          </a:p>
        </p:txBody>
      </p:sp>
      <p:pic>
        <p:nvPicPr>
          <p:cNvPr id="59397" name="Picture 3" descr="cl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924300" cy="4491038"/>
          </a:xfrm>
          <a:noFill/>
        </p:spPr>
      </p:pic>
      <p:sp>
        <p:nvSpPr>
          <p:cNvPr id="5939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310063" cy="4530725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Must take the fragments and put them back together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Not as easy as it sounds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Some of the fragments will overlap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Fit overlapping sequences together to get the shortest possible sequence that includes all fragment sequences</a:t>
            </a:r>
          </a:p>
        </p:txBody>
      </p:sp>
      <p:sp>
        <p:nvSpPr>
          <p:cNvPr id="5939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8D4A0A-6638-4381-8A78-C6AA80CB6710}" type="slidenum">
              <a:rPr lang="en-US" altLang="en-US" sz="1400">
                <a:latin typeface="Book Antiqua" panose="02040602050305030304" pitchFamily="18" charset="0"/>
              </a:rPr>
              <a:pPr/>
              <a:t>23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Assembling Genomes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9075"/>
            <a:ext cx="7994650" cy="45307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DNA fragments contain sequencing errors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Two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complementary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strands of DNA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Need to consider that DNA comes in two parts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Don’t want to confuse one side of the chain with the other when we reassemble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Repeat problem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50% of human DNA is just repeats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If you have repeating DNA, how do you know where it goes? How many copies?</a:t>
            </a:r>
          </a:p>
        </p:txBody>
      </p:sp>
      <p:sp>
        <p:nvSpPr>
          <p:cNvPr id="6144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A044AE-7312-4038-A08C-332D7FEDEDAC}" type="slidenum">
              <a:rPr lang="en-US" altLang="en-US" sz="1400">
                <a:latin typeface="Book Antiqua" panose="02040602050305030304" pitchFamily="18" charset="0"/>
              </a:rPr>
              <a:pPr/>
              <a:t>24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</a:t>
            </a:r>
            <a:r>
              <a:rPr lang="en-US" altLang="en-US" sz="4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DNA probes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97888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Oligonucleotides: short single-strands of DNA usually 20-30 nucleotides long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Oligonucleotides can be used to find complementary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DNA segments, via hybridization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Also used to determine the concentration of specific mRNA strands within a cell (gene expression)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Made by automated DNA synthesizers and tagged with a radioactive isotope.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Anchored onto glass slides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349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EA01E1F-296A-465C-82C4-FF4CD38DD324}" type="slidenum">
              <a:rPr lang="en-US" altLang="en-US" sz="1400">
                <a:latin typeface="Book Antiqua" panose="02040602050305030304" pitchFamily="18" charset="0"/>
              </a:rPr>
              <a:pPr/>
              <a:t>25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52425"/>
            <a:ext cx="8229600" cy="790575"/>
          </a:xfrm>
        </p:spPr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</a:t>
            </a:r>
            <a:r>
              <a:rPr lang="en-US" altLang="en-US" sz="4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DNA Microarray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0" y="5756275"/>
            <a:ext cx="3962400" cy="7207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smtClean="0">
                <a:ea typeface="ＭＳ Ｐゴシック" panose="020B0600070205080204" pitchFamily="34" charset="-128"/>
              </a:rPr>
              <a:t>  Tagged probes become hybridized</a:t>
            </a:r>
            <a:br>
              <a:rPr lang="en-US" altLang="en-US" sz="1800" smtClean="0">
                <a:ea typeface="ＭＳ Ｐゴシック" panose="020B0600070205080204" pitchFamily="34" charset="-128"/>
              </a:rPr>
            </a:br>
            <a:r>
              <a:rPr lang="en-US" altLang="en-US" sz="1800" smtClean="0">
                <a:ea typeface="ＭＳ Ｐゴシック" panose="020B0600070205080204" pitchFamily="34" charset="-128"/>
              </a:rPr>
              <a:t>to the DNA chip’s microarray.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smtClean="0">
              <a:ea typeface="ＭＳ Ｐゴシック" panose="020B0600070205080204" pitchFamily="34" charset="-128"/>
            </a:endParaRPr>
          </a:p>
        </p:txBody>
      </p:sp>
      <p:pic>
        <p:nvPicPr>
          <p:cNvPr id="65542" name="Picture 6" descr="hybridization_of_tagged_prob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67038"/>
            <a:ext cx="299878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12" descr="single_featu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4675" y="2513013"/>
            <a:ext cx="3006725" cy="3201987"/>
          </a:xfrm>
          <a:noFill/>
        </p:spPr>
      </p:pic>
      <p:sp>
        <p:nvSpPr>
          <p:cNvPr id="65544" name="Text Box 13"/>
          <p:cNvSpPr txBox="1">
            <a:spLocks noChangeArrowheads="1"/>
          </p:cNvSpPr>
          <p:nvPr/>
        </p:nvSpPr>
        <p:spPr bwMode="auto">
          <a:xfrm>
            <a:off x="381000" y="5792788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Book Antiqua" panose="02040602050305030304" pitchFamily="18" charset="0"/>
                <a:cs typeface="Arial" panose="020B0604020202020204" pitchFamily="34" charset="0"/>
              </a:rPr>
              <a:t>  Millions of DNA strands </a:t>
            </a:r>
          </a:p>
          <a:p>
            <a:pPr eaLnBrk="1" hangingPunct="1"/>
            <a:r>
              <a:rPr lang="en-US" altLang="en-US" sz="1800">
                <a:latin typeface="Book Antiqua" panose="02040602050305030304" pitchFamily="18" charset="0"/>
                <a:cs typeface="Arial" panose="020B0604020202020204" pitchFamily="34" charset="0"/>
              </a:rPr>
              <a:t>  build up on each location.</a:t>
            </a:r>
          </a:p>
        </p:txBody>
      </p:sp>
      <p:pic>
        <p:nvPicPr>
          <p:cNvPr id="65545" name="Picture 5"/>
          <p:cNvPicPr>
            <a:picLocks noGrp="1" noChangeAspect="1" noChangeArrowheads="1"/>
          </p:cNvPicPr>
          <p:nvPr>
            <p:ph type="chart"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8" t="14459" r="14464" b="12544"/>
          <a:stretch>
            <a:fillRect/>
          </a:stretch>
        </p:blipFill>
        <p:spPr>
          <a:xfrm>
            <a:off x="3657600" y="1524000"/>
            <a:ext cx="1868488" cy="1371600"/>
          </a:xfrm>
          <a:noFill/>
        </p:spPr>
      </p:pic>
      <p:sp>
        <p:nvSpPr>
          <p:cNvPr id="6554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BD624F-D202-4F9D-8241-1432B301F14F}" type="slidenum">
              <a:rPr lang="en-US" altLang="en-US" sz="1400">
                <a:latin typeface="Book Antiqua" panose="02040602050305030304" pitchFamily="18" charset="0"/>
              </a:rPr>
              <a:pPr/>
              <a:t>26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5950"/>
          </a:xfrm>
        </p:spPr>
        <p:txBody>
          <a:bodyPr/>
          <a:lstStyle/>
          <a:p>
            <a:pPr eaLnBrk="1" hangingPunct="1"/>
            <a:r>
              <a:rPr lang="en-US" altLang="en-US" sz="4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Gene Expression Arrays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24025"/>
            <a:ext cx="8153400" cy="46783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An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gene expression array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works by exploiting the ability of a given mRNA molecule to hybridize to the DNA template. 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Using an array containing many DNA samples in an experiment, the expression levels of hundreds or thousands genes within a cell by measuring the amount of mRNA bound to each site on the array. 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With the aid of a computer, the amount of mRNA bound to the spots on the microarray is precisely measured, generating a profile of gene expression in the cell.</a:t>
            </a:r>
            <a:r>
              <a:rPr lang="en-US" altLang="en-US" sz="2100" dirty="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US" altLang="en-US" sz="2100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67590" name="Group 4"/>
          <p:cNvGrpSpPr>
            <a:grpSpLocks/>
          </p:cNvGrpSpPr>
          <p:nvPr/>
        </p:nvGrpSpPr>
        <p:grpSpPr bwMode="auto">
          <a:xfrm>
            <a:off x="457200" y="2652713"/>
            <a:ext cx="8229600" cy="457200"/>
            <a:chOff x="0" y="152"/>
            <a:chExt cx="5184" cy="288"/>
          </a:xfrm>
        </p:grpSpPr>
        <p:sp>
          <p:nvSpPr>
            <p:cNvPr id="67592" name="Rectangle 5"/>
            <p:cNvSpPr>
              <a:spLocks noChangeArrowheads="1"/>
            </p:cNvSpPr>
            <p:nvPr/>
          </p:nvSpPr>
          <p:spPr bwMode="auto">
            <a:xfrm>
              <a:off x="0" y="152"/>
              <a:ext cx="518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67593" name="Rectangle 6"/>
            <p:cNvSpPr>
              <a:spLocks noChangeArrowheads="1"/>
            </p:cNvSpPr>
            <p:nvPr/>
          </p:nvSpPr>
          <p:spPr bwMode="auto">
            <a:xfrm>
              <a:off x="0" y="152"/>
              <a:ext cx="51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759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952BF-0E1B-4B55-B644-500264C139CE}" type="slidenum">
              <a:rPr lang="en-US" altLang="en-US" sz="1400">
                <a:latin typeface="Book Antiqua" panose="02040602050305030304" pitchFamily="18" charset="0"/>
              </a:rPr>
              <a:pPr/>
              <a:t>27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1837"/>
          </a:xfrm>
        </p:spPr>
        <p:txBody>
          <a:bodyPr/>
          <a:lstStyle/>
          <a:p>
            <a:pPr eaLnBrk="1" hangingPunct="1"/>
            <a:r>
              <a:rPr lang="en-US" altLang="en-US" sz="4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Labeling DNA arrays</a:t>
            </a:r>
          </a:p>
        </p:txBody>
      </p:sp>
      <p:pic>
        <p:nvPicPr>
          <p:cNvPr id="69637" name="Picture 3" descr="3880476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4876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228600" y="3994150"/>
            <a:ext cx="8686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RNA samples are labeled using fluorescent nucleotides (</a:t>
            </a:r>
            <a:r>
              <a:rPr lang="en-US" altLang="en-US" sz="2000" b="1" i="1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left</a:t>
            </a:r>
            <a:r>
              <a:rPr lang="en-US" altLang="en-US"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) or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radioactive nucleotides (</a:t>
            </a:r>
            <a:r>
              <a:rPr lang="en-US" altLang="en-US" sz="2000" b="1" i="1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right</a:t>
            </a:r>
            <a:r>
              <a:rPr lang="en-US" altLang="en-US"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), and hybridized to arrays. For fluorescent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labeling, two or more samples labeled with differently colored fluorescent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markers are hybridized to an array. Level of RNA for each gene in the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sample is measured as intensity of fluorescence or radioactivity binding 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to the specific spot. With fluorescence labeling, relative levels of expressed</a:t>
            </a:r>
          </a:p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genes in two samples can be directly compared with a single array.</a:t>
            </a:r>
          </a:p>
          <a:p>
            <a:pPr eaLnBrk="1" hangingPunct="1"/>
            <a:endParaRPr lang="en-US" altLang="en-US" sz="200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6963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B3C0B3-50FC-4E1F-BE2E-D34E0CD0D2BC}" type="slidenum">
              <a:rPr lang="en-US" altLang="en-US" sz="1400">
                <a:latin typeface="Book Antiqua" panose="02040602050305030304" pitchFamily="18" charset="0"/>
              </a:rPr>
              <a:pPr/>
              <a:t>28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pic>
        <p:nvPicPr>
          <p:cNvPr id="71684" name="Picture 4" descr="An image depicting the color expression of a microarray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43400" y="1676400"/>
            <a:ext cx="4191000" cy="3170238"/>
          </a:xfrm>
          <a:noFill/>
        </p:spPr>
      </p:pic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An experiment on a microarray</a:t>
            </a:r>
          </a:p>
        </p:txBody>
      </p:sp>
      <p:sp>
        <p:nvSpPr>
          <p:cNvPr id="71686" name="Text Box 3"/>
          <p:cNvSpPr txBox="1">
            <a:spLocks noChangeArrowheads="1"/>
          </p:cNvSpPr>
          <p:nvPr/>
        </p:nvSpPr>
        <p:spPr bwMode="auto">
          <a:xfrm>
            <a:off x="517525" y="1295400"/>
            <a:ext cx="799306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In this schematic:</a:t>
            </a:r>
            <a:b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 </a:t>
            </a:r>
            <a:b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GREEN</a:t>
            </a:r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 represents </a:t>
            </a:r>
            <a: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Control DNA</a:t>
            </a:r>
          </a:p>
          <a:p>
            <a:pPr eaLnBrk="1" hangingPunct="1"/>
            <a:endParaRPr lang="en-US" altLang="en-US" sz="20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RED</a:t>
            </a:r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 represents </a:t>
            </a:r>
            <a: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Sample DNA</a:t>
            </a:r>
          </a:p>
          <a:p>
            <a:pPr eaLnBrk="1" hangingPunct="1"/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 </a:t>
            </a:r>
            <a:b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YELLOW</a:t>
            </a:r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 represents </a:t>
            </a:r>
            <a: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a combination </a:t>
            </a:r>
            <a:b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of Control and Sample DNA</a:t>
            </a:r>
          </a:p>
          <a:p>
            <a:pPr eaLnBrk="1" hangingPunct="1"/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 </a:t>
            </a:r>
            <a:b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BLACK</a:t>
            </a:r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 represents </a:t>
            </a:r>
            <a:r>
              <a:rPr lang="en-US" altLang="en-US" sz="20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neither </a:t>
            </a:r>
            <a: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the </a:t>
            </a:r>
            <a:r>
              <a:rPr lang="en-US" altLang="en-US" sz="20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/>
            </a:r>
            <a:br>
              <a:rPr lang="en-US" altLang="en-US" sz="2000" b="1" dirty="0" smtClean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 sz="20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Control </a:t>
            </a:r>
            <a:r>
              <a:rPr lang="en-US" altLang="en-US" sz="2000" b="1" dirty="0">
                <a:latin typeface="Book Antiqua" panose="02040602050305030304" pitchFamily="18" charset="0"/>
                <a:cs typeface="Arial" panose="020B0604020202020204" pitchFamily="34" charset="0"/>
              </a:rPr>
              <a:t>nor Sample DNA</a:t>
            </a:r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 </a:t>
            </a:r>
            <a:b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Book Antiqua" panose="02040602050305030304" pitchFamily="18" charset="0"/>
                <a:cs typeface="Arial" panose="020B0604020202020204" pitchFamily="34" charset="0"/>
              </a:rPr>
              <a:t>Each color in an array represents either healthy (control) or diseased (sample) tissue. The location and intensity of a color tell us whether the gene, or mutation, is present in the control and/or sample DNA. </a:t>
            </a:r>
          </a:p>
        </p:txBody>
      </p:sp>
      <p:sp>
        <p:nvSpPr>
          <p:cNvPr id="7168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1E5FC98-4E41-4C48-A184-E90E4C8177C3}" type="slidenum">
              <a:rPr lang="en-US" altLang="en-US" sz="1400">
                <a:latin typeface="Book Antiqua" panose="02040602050305030304" pitchFamily="18" charset="0"/>
              </a:rPr>
              <a:pPr/>
              <a:t>29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9900"/>
            <a:ext cx="8229600" cy="522288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  </a:t>
            </a:r>
            <a:r>
              <a:rPr lang="en-US" altLang="en-US" sz="38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DNA Microarray</a:t>
            </a:r>
          </a:p>
        </p:txBody>
      </p:sp>
      <p:pic>
        <p:nvPicPr>
          <p:cNvPr id="73733" name="Picture 3" descr="genechiparrayin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286000" y="3733800"/>
            <a:ext cx="1447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        Affymetrix</a:t>
            </a:r>
          </a:p>
          <a:p>
            <a:pPr eaLnBrk="1" hangingPunct="1"/>
            <a:endParaRPr lang="en-US" altLang="en-US" sz="36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4953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Book Antiqua" panose="02040602050305030304" pitchFamily="18" charset="0"/>
                <a:cs typeface="Arial" panose="020B0604020202020204" pitchFamily="34" charset="0"/>
              </a:rPr>
              <a:t>Each blue spot indicates the location of a PCR product. On a real microarray, each spot is about 100um in diameter.</a:t>
            </a:r>
          </a:p>
        </p:txBody>
      </p:sp>
      <p:sp>
        <p:nvSpPr>
          <p:cNvPr id="73736" name="Text Box 13"/>
          <p:cNvSpPr txBox="1">
            <a:spLocks noChangeArrowheads="1"/>
          </p:cNvSpPr>
          <p:nvPr/>
        </p:nvSpPr>
        <p:spPr bwMode="auto">
          <a:xfrm>
            <a:off x="441325" y="4114800"/>
            <a:ext cx="31400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Book Antiqua" panose="02040602050305030304" pitchFamily="18" charset="0"/>
                <a:cs typeface="Arial" panose="020B0604020202020204" pitchFamily="34" charset="0"/>
              </a:rPr>
              <a:t>Microarray is a tool for measuring and analyzing DNA fragments. It consists of a glass slide, with template DNA patterns anchored to it. (25-64 bps)</a:t>
            </a:r>
          </a:p>
        </p:txBody>
      </p:sp>
      <p:pic>
        <p:nvPicPr>
          <p:cNvPr id="7373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90663"/>
            <a:ext cx="3048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76" t="22650" r="18637" b="27252"/>
          <a:stretch>
            <a:fillRect/>
          </a:stretch>
        </p:blipFill>
        <p:spPr bwMode="auto">
          <a:xfrm>
            <a:off x="4038600" y="1447800"/>
            <a:ext cx="42751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F8E55E-E63B-477C-89F4-94F02FEA61A9}" type="slidenum">
              <a:rPr lang="en-US" altLang="en-US" sz="1400">
                <a:latin typeface="Book Antiqua" panose="02040602050305030304" pitchFamily="18" charset="0"/>
              </a:rPr>
              <a:pPr/>
              <a:t>3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Four Steps to Recover a Genome 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Cut it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 Use enzymes to break DNA into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fragments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Copy it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Make millions of identical copies of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each fragment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Read it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Determine every base-pair in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each fragment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Reassemble it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Reconnect all of the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fragements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the correct order</a:t>
            </a: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21510" name="Group 164"/>
          <p:cNvGrpSpPr>
            <a:grpSpLocks/>
          </p:cNvGrpSpPr>
          <p:nvPr/>
        </p:nvGrpSpPr>
        <p:grpSpPr bwMode="auto">
          <a:xfrm>
            <a:off x="1371600" y="5130800"/>
            <a:ext cx="850900" cy="1227138"/>
            <a:chOff x="3696" y="3168"/>
            <a:chExt cx="536" cy="773"/>
          </a:xfrm>
        </p:grpSpPr>
        <p:grpSp>
          <p:nvGrpSpPr>
            <p:cNvPr id="21615" name="Group 36"/>
            <p:cNvGrpSpPr>
              <a:grpSpLocks/>
            </p:cNvGrpSpPr>
            <p:nvPr/>
          </p:nvGrpSpPr>
          <p:grpSpPr bwMode="auto">
            <a:xfrm>
              <a:off x="3936" y="3168"/>
              <a:ext cx="296" cy="434"/>
              <a:chOff x="4287" y="2624"/>
              <a:chExt cx="713" cy="1362"/>
            </a:xfrm>
          </p:grpSpPr>
          <p:sp>
            <p:nvSpPr>
              <p:cNvPr id="21623" name="Freeform 8"/>
              <p:cNvSpPr>
                <a:spLocks/>
              </p:cNvSpPr>
              <p:nvPr/>
            </p:nvSpPr>
            <p:spPr bwMode="auto">
              <a:xfrm>
                <a:off x="4814" y="3486"/>
                <a:ext cx="172" cy="330"/>
              </a:xfrm>
              <a:custGeom>
                <a:avLst/>
                <a:gdLst>
                  <a:gd name="T0" fmla="*/ 2 w 344"/>
                  <a:gd name="T1" fmla="*/ 9 h 660"/>
                  <a:gd name="T2" fmla="*/ 1 w 344"/>
                  <a:gd name="T3" fmla="*/ 8 h 660"/>
                  <a:gd name="T4" fmla="*/ 0 w 344"/>
                  <a:gd name="T5" fmla="*/ 6 h 660"/>
                  <a:gd name="T6" fmla="*/ 1 w 344"/>
                  <a:gd name="T7" fmla="*/ 5 h 660"/>
                  <a:gd name="T8" fmla="*/ 1 w 344"/>
                  <a:gd name="T9" fmla="*/ 4 h 660"/>
                  <a:gd name="T10" fmla="*/ 2 w 344"/>
                  <a:gd name="T11" fmla="*/ 3 h 660"/>
                  <a:gd name="T12" fmla="*/ 3 w 344"/>
                  <a:gd name="T13" fmla="*/ 2 h 660"/>
                  <a:gd name="T14" fmla="*/ 4 w 344"/>
                  <a:gd name="T15" fmla="*/ 1 h 660"/>
                  <a:gd name="T16" fmla="*/ 5 w 344"/>
                  <a:gd name="T17" fmla="*/ 1 h 660"/>
                  <a:gd name="T18" fmla="*/ 7 w 344"/>
                  <a:gd name="T19" fmla="*/ 1 h 660"/>
                  <a:gd name="T20" fmla="*/ 8 w 344"/>
                  <a:gd name="T21" fmla="*/ 1 h 660"/>
                  <a:gd name="T22" fmla="*/ 10 w 344"/>
                  <a:gd name="T23" fmla="*/ 2 h 660"/>
                  <a:gd name="T24" fmla="*/ 11 w 344"/>
                  <a:gd name="T25" fmla="*/ 5 h 660"/>
                  <a:gd name="T26" fmla="*/ 11 w 344"/>
                  <a:gd name="T27" fmla="*/ 8 h 660"/>
                  <a:gd name="T28" fmla="*/ 11 w 344"/>
                  <a:gd name="T29" fmla="*/ 11 h 660"/>
                  <a:gd name="T30" fmla="*/ 11 w 344"/>
                  <a:gd name="T31" fmla="*/ 14 h 660"/>
                  <a:gd name="T32" fmla="*/ 11 w 344"/>
                  <a:gd name="T33" fmla="*/ 17 h 660"/>
                  <a:gd name="T34" fmla="*/ 10 w 344"/>
                  <a:gd name="T35" fmla="*/ 19 h 660"/>
                  <a:gd name="T36" fmla="*/ 10 w 344"/>
                  <a:gd name="T37" fmla="*/ 20 h 660"/>
                  <a:gd name="T38" fmla="*/ 8 w 344"/>
                  <a:gd name="T39" fmla="*/ 21 h 660"/>
                  <a:gd name="T40" fmla="*/ 7 w 344"/>
                  <a:gd name="T41" fmla="*/ 21 h 660"/>
                  <a:gd name="T42" fmla="*/ 6 w 344"/>
                  <a:gd name="T43" fmla="*/ 21 h 660"/>
                  <a:gd name="T44" fmla="*/ 5 w 344"/>
                  <a:gd name="T45" fmla="*/ 21 h 660"/>
                  <a:gd name="T46" fmla="*/ 4 w 344"/>
                  <a:gd name="T47" fmla="*/ 20 h 660"/>
                  <a:gd name="T48" fmla="*/ 3 w 344"/>
                  <a:gd name="T49" fmla="*/ 18 h 660"/>
                  <a:gd name="T50" fmla="*/ 2 w 344"/>
                  <a:gd name="T51" fmla="*/ 17 h 660"/>
                  <a:gd name="T52" fmla="*/ 2 w 344"/>
                  <a:gd name="T53" fmla="*/ 16 h 660"/>
                  <a:gd name="T54" fmla="*/ 1 w 344"/>
                  <a:gd name="T55" fmla="*/ 14 h 660"/>
                  <a:gd name="T56" fmla="*/ 1 w 344"/>
                  <a:gd name="T57" fmla="*/ 13 h 660"/>
                  <a:gd name="T58" fmla="*/ 1 w 344"/>
                  <a:gd name="T59" fmla="*/ 11 h 660"/>
                  <a:gd name="T60" fmla="*/ 2 w 344"/>
                  <a:gd name="T61" fmla="*/ 13 h 660"/>
                  <a:gd name="T62" fmla="*/ 2 w 344"/>
                  <a:gd name="T63" fmla="*/ 14 h 660"/>
                  <a:gd name="T64" fmla="*/ 2 w 344"/>
                  <a:gd name="T65" fmla="*/ 15 h 660"/>
                  <a:gd name="T66" fmla="*/ 3 w 344"/>
                  <a:gd name="T67" fmla="*/ 16 h 660"/>
                  <a:gd name="T68" fmla="*/ 3 w 344"/>
                  <a:gd name="T69" fmla="*/ 17 h 660"/>
                  <a:gd name="T70" fmla="*/ 4 w 344"/>
                  <a:gd name="T71" fmla="*/ 18 h 660"/>
                  <a:gd name="T72" fmla="*/ 5 w 344"/>
                  <a:gd name="T73" fmla="*/ 20 h 660"/>
                  <a:gd name="T74" fmla="*/ 7 w 344"/>
                  <a:gd name="T75" fmla="*/ 19 h 660"/>
                  <a:gd name="T76" fmla="*/ 8 w 344"/>
                  <a:gd name="T77" fmla="*/ 18 h 660"/>
                  <a:gd name="T78" fmla="*/ 8 w 344"/>
                  <a:gd name="T79" fmla="*/ 17 h 660"/>
                  <a:gd name="T80" fmla="*/ 9 w 344"/>
                  <a:gd name="T81" fmla="*/ 16 h 660"/>
                  <a:gd name="T82" fmla="*/ 9 w 344"/>
                  <a:gd name="T83" fmla="*/ 14 h 660"/>
                  <a:gd name="T84" fmla="*/ 9 w 344"/>
                  <a:gd name="T85" fmla="*/ 12 h 660"/>
                  <a:gd name="T86" fmla="*/ 9 w 344"/>
                  <a:gd name="T87" fmla="*/ 10 h 660"/>
                  <a:gd name="T88" fmla="*/ 9 w 344"/>
                  <a:gd name="T89" fmla="*/ 9 h 660"/>
                  <a:gd name="T90" fmla="*/ 9 w 344"/>
                  <a:gd name="T91" fmla="*/ 8 h 660"/>
                  <a:gd name="T92" fmla="*/ 9 w 344"/>
                  <a:gd name="T93" fmla="*/ 6 h 660"/>
                  <a:gd name="T94" fmla="*/ 9 w 344"/>
                  <a:gd name="T95" fmla="*/ 5 h 660"/>
                  <a:gd name="T96" fmla="*/ 9 w 344"/>
                  <a:gd name="T97" fmla="*/ 4 h 660"/>
                  <a:gd name="T98" fmla="*/ 8 w 344"/>
                  <a:gd name="T99" fmla="*/ 3 h 660"/>
                  <a:gd name="T100" fmla="*/ 7 w 344"/>
                  <a:gd name="T101" fmla="*/ 2 h 660"/>
                  <a:gd name="T102" fmla="*/ 6 w 344"/>
                  <a:gd name="T103" fmla="*/ 2 h 660"/>
                  <a:gd name="T104" fmla="*/ 5 w 344"/>
                  <a:gd name="T105" fmla="*/ 2 h 660"/>
                  <a:gd name="T106" fmla="*/ 4 w 344"/>
                  <a:gd name="T107" fmla="*/ 3 h 660"/>
                  <a:gd name="T108" fmla="*/ 3 w 344"/>
                  <a:gd name="T109" fmla="*/ 4 h 660"/>
                  <a:gd name="T110" fmla="*/ 3 w 344"/>
                  <a:gd name="T111" fmla="*/ 6 h 660"/>
                  <a:gd name="T112" fmla="*/ 3 w 344"/>
                  <a:gd name="T113" fmla="*/ 7 h 660"/>
                  <a:gd name="T114" fmla="*/ 3 w 344"/>
                  <a:gd name="T115" fmla="*/ 8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4"/>
                  <a:gd name="T175" fmla="*/ 0 h 660"/>
                  <a:gd name="T176" fmla="*/ 344 w 34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4" h="660">
                    <a:moveTo>
                      <a:pt x="59" y="301"/>
                    </a:moveTo>
                    <a:lnTo>
                      <a:pt x="57" y="299"/>
                    </a:lnTo>
                    <a:lnTo>
                      <a:pt x="55" y="297"/>
                    </a:lnTo>
                    <a:lnTo>
                      <a:pt x="53" y="293"/>
                    </a:lnTo>
                    <a:lnTo>
                      <a:pt x="49" y="289"/>
                    </a:lnTo>
                    <a:lnTo>
                      <a:pt x="44" y="284"/>
                    </a:lnTo>
                    <a:lnTo>
                      <a:pt x="40" y="278"/>
                    </a:lnTo>
                    <a:lnTo>
                      <a:pt x="36" y="274"/>
                    </a:lnTo>
                    <a:lnTo>
                      <a:pt x="34" y="270"/>
                    </a:lnTo>
                    <a:lnTo>
                      <a:pt x="30" y="266"/>
                    </a:lnTo>
                    <a:lnTo>
                      <a:pt x="28" y="263"/>
                    </a:lnTo>
                    <a:lnTo>
                      <a:pt x="25" y="259"/>
                    </a:lnTo>
                    <a:lnTo>
                      <a:pt x="23" y="253"/>
                    </a:lnTo>
                    <a:lnTo>
                      <a:pt x="21" y="247"/>
                    </a:lnTo>
                    <a:lnTo>
                      <a:pt x="17" y="244"/>
                    </a:lnTo>
                    <a:lnTo>
                      <a:pt x="15" y="238"/>
                    </a:lnTo>
                    <a:lnTo>
                      <a:pt x="13" y="232"/>
                    </a:lnTo>
                    <a:lnTo>
                      <a:pt x="11" y="226"/>
                    </a:lnTo>
                    <a:lnTo>
                      <a:pt x="9" y="223"/>
                    </a:lnTo>
                    <a:lnTo>
                      <a:pt x="8" y="217"/>
                    </a:lnTo>
                    <a:lnTo>
                      <a:pt x="4" y="211"/>
                    </a:lnTo>
                    <a:lnTo>
                      <a:pt x="2" y="206"/>
                    </a:lnTo>
                    <a:lnTo>
                      <a:pt x="2" y="200"/>
                    </a:lnTo>
                    <a:lnTo>
                      <a:pt x="0" y="192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0" y="175"/>
                    </a:lnTo>
                    <a:lnTo>
                      <a:pt x="0" y="168"/>
                    </a:lnTo>
                    <a:lnTo>
                      <a:pt x="0" y="16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4" y="149"/>
                    </a:lnTo>
                    <a:lnTo>
                      <a:pt x="6" y="145"/>
                    </a:lnTo>
                    <a:lnTo>
                      <a:pt x="6" y="141"/>
                    </a:lnTo>
                    <a:lnTo>
                      <a:pt x="8" y="137"/>
                    </a:lnTo>
                    <a:lnTo>
                      <a:pt x="9" y="131"/>
                    </a:lnTo>
                    <a:lnTo>
                      <a:pt x="11" y="128"/>
                    </a:lnTo>
                    <a:lnTo>
                      <a:pt x="13" y="124"/>
                    </a:lnTo>
                    <a:lnTo>
                      <a:pt x="15" y="120"/>
                    </a:lnTo>
                    <a:lnTo>
                      <a:pt x="19" y="114"/>
                    </a:lnTo>
                    <a:lnTo>
                      <a:pt x="21" y="111"/>
                    </a:lnTo>
                    <a:lnTo>
                      <a:pt x="23" y="107"/>
                    </a:lnTo>
                    <a:lnTo>
                      <a:pt x="27" y="101"/>
                    </a:lnTo>
                    <a:lnTo>
                      <a:pt x="28" y="97"/>
                    </a:lnTo>
                    <a:lnTo>
                      <a:pt x="32" y="93"/>
                    </a:lnTo>
                    <a:lnTo>
                      <a:pt x="36" y="88"/>
                    </a:lnTo>
                    <a:lnTo>
                      <a:pt x="40" y="84"/>
                    </a:lnTo>
                    <a:lnTo>
                      <a:pt x="42" y="78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3" y="67"/>
                    </a:lnTo>
                    <a:lnTo>
                      <a:pt x="57" y="63"/>
                    </a:lnTo>
                    <a:lnTo>
                      <a:pt x="63" y="59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6" y="46"/>
                    </a:lnTo>
                    <a:lnTo>
                      <a:pt x="80" y="44"/>
                    </a:lnTo>
                    <a:lnTo>
                      <a:pt x="85" y="38"/>
                    </a:lnTo>
                    <a:lnTo>
                      <a:pt x="89" y="35"/>
                    </a:lnTo>
                    <a:lnTo>
                      <a:pt x="93" y="31"/>
                    </a:lnTo>
                    <a:lnTo>
                      <a:pt x="99" y="29"/>
                    </a:lnTo>
                    <a:lnTo>
                      <a:pt x="103" y="25"/>
                    </a:lnTo>
                    <a:lnTo>
                      <a:pt x="108" y="21"/>
                    </a:lnTo>
                    <a:lnTo>
                      <a:pt x="114" y="19"/>
                    </a:lnTo>
                    <a:lnTo>
                      <a:pt x="120" y="17"/>
                    </a:lnTo>
                    <a:lnTo>
                      <a:pt x="125" y="14"/>
                    </a:lnTo>
                    <a:lnTo>
                      <a:pt x="129" y="12"/>
                    </a:lnTo>
                    <a:lnTo>
                      <a:pt x="135" y="10"/>
                    </a:lnTo>
                    <a:lnTo>
                      <a:pt x="141" y="8"/>
                    </a:lnTo>
                    <a:lnTo>
                      <a:pt x="146" y="6"/>
                    </a:lnTo>
                    <a:lnTo>
                      <a:pt x="152" y="4"/>
                    </a:lnTo>
                    <a:lnTo>
                      <a:pt x="158" y="4"/>
                    </a:lnTo>
                    <a:lnTo>
                      <a:pt x="165" y="2"/>
                    </a:lnTo>
                    <a:lnTo>
                      <a:pt x="171" y="2"/>
                    </a:lnTo>
                    <a:lnTo>
                      <a:pt x="175" y="0"/>
                    </a:lnTo>
                    <a:lnTo>
                      <a:pt x="181" y="0"/>
                    </a:lnTo>
                    <a:lnTo>
                      <a:pt x="188" y="0"/>
                    </a:lnTo>
                    <a:lnTo>
                      <a:pt x="194" y="0"/>
                    </a:lnTo>
                    <a:lnTo>
                      <a:pt x="200" y="0"/>
                    </a:lnTo>
                    <a:lnTo>
                      <a:pt x="205" y="2"/>
                    </a:lnTo>
                    <a:lnTo>
                      <a:pt x="213" y="4"/>
                    </a:lnTo>
                    <a:lnTo>
                      <a:pt x="219" y="4"/>
                    </a:lnTo>
                    <a:lnTo>
                      <a:pt x="224" y="6"/>
                    </a:lnTo>
                    <a:lnTo>
                      <a:pt x="230" y="8"/>
                    </a:lnTo>
                    <a:lnTo>
                      <a:pt x="238" y="12"/>
                    </a:lnTo>
                    <a:lnTo>
                      <a:pt x="243" y="14"/>
                    </a:lnTo>
                    <a:lnTo>
                      <a:pt x="249" y="16"/>
                    </a:lnTo>
                    <a:lnTo>
                      <a:pt x="255" y="19"/>
                    </a:lnTo>
                    <a:lnTo>
                      <a:pt x="262" y="23"/>
                    </a:lnTo>
                    <a:lnTo>
                      <a:pt x="268" y="27"/>
                    </a:lnTo>
                    <a:lnTo>
                      <a:pt x="274" y="33"/>
                    </a:lnTo>
                    <a:lnTo>
                      <a:pt x="279" y="36"/>
                    </a:lnTo>
                    <a:lnTo>
                      <a:pt x="285" y="44"/>
                    </a:lnTo>
                    <a:lnTo>
                      <a:pt x="289" y="50"/>
                    </a:lnTo>
                    <a:lnTo>
                      <a:pt x="295" y="57"/>
                    </a:lnTo>
                    <a:lnTo>
                      <a:pt x="298" y="63"/>
                    </a:lnTo>
                    <a:lnTo>
                      <a:pt x="302" y="73"/>
                    </a:lnTo>
                    <a:lnTo>
                      <a:pt x="306" y="78"/>
                    </a:lnTo>
                    <a:lnTo>
                      <a:pt x="310" y="88"/>
                    </a:lnTo>
                    <a:lnTo>
                      <a:pt x="314" y="97"/>
                    </a:lnTo>
                    <a:lnTo>
                      <a:pt x="317" y="107"/>
                    </a:lnTo>
                    <a:lnTo>
                      <a:pt x="321" y="116"/>
                    </a:lnTo>
                    <a:lnTo>
                      <a:pt x="323" y="126"/>
                    </a:lnTo>
                    <a:lnTo>
                      <a:pt x="327" y="135"/>
                    </a:lnTo>
                    <a:lnTo>
                      <a:pt x="329" y="147"/>
                    </a:lnTo>
                    <a:lnTo>
                      <a:pt x="331" y="156"/>
                    </a:lnTo>
                    <a:lnTo>
                      <a:pt x="333" y="168"/>
                    </a:lnTo>
                    <a:lnTo>
                      <a:pt x="334" y="179"/>
                    </a:lnTo>
                    <a:lnTo>
                      <a:pt x="336" y="190"/>
                    </a:lnTo>
                    <a:lnTo>
                      <a:pt x="338" y="202"/>
                    </a:lnTo>
                    <a:lnTo>
                      <a:pt x="338" y="215"/>
                    </a:lnTo>
                    <a:lnTo>
                      <a:pt x="340" y="226"/>
                    </a:lnTo>
                    <a:lnTo>
                      <a:pt x="342" y="240"/>
                    </a:lnTo>
                    <a:lnTo>
                      <a:pt x="342" y="251"/>
                    </a:lnTo>
                    <a:lnTo>
                      <a:pt x="342" y="263"/>
                    </a:lnTo>
                    <a:lnTo>
                      <a:pt x="342" y="276"/>
                    </a:lnTo>
                    <a:lnTo>
                      <a:pt x="344" y="289"/>
                    </a:lnTo>
                    <a:lnTo>
                      <a:pt x="344" y="301"/>
                    </a:lnTo>
                    <a:lnTo>
                      <a:pt x="344" y="314"/>
                    </a:lnTo>
                    <a:lnTo>
                      <a:pt x="344" y="327"/>
                    </a:lnTo>
                    <a:lnTo>
                      <a:pt x="344" y="341"/>
                    </a:lnTo>
                    <a:lnTo>
                      <a:pt x="342" y="352"/>
                    </a:lnTo>
                    <a:lnTo>
                      <a:pt x="342" y="363"/>
                    </a:lnTo>
                    <a:lnTo>
                      <a:pt x="340" y="377"/>
                    </a:lnTo>
                    <a:lnTo>
                      <a:pt x="340" y="388"/>
                    </a:lnTo>
                    <a:lnTo>
                      <a:pt x="338" y="401"/>
                    </a:lnTo>
                    <a:lnTo>
                      <a:pt x="338" y="413"/>
                    </a:lnTo>
                    <a:lnTo>
                      <a:pt x="336" y="426"/>
                    </a:lnTo>
                    <a:lnTo>
                      <a:pt x="336" y="437"/>
                    </a:lnTo>
                    <a:lnTo>
                      <a:pt x="334" y="449"/>
                    </a:lnTo>
                    <a:lnTo>
                      <a:pt x="333" y="460"/>
                    </a:lnTo>
                    <a:lnTo>
                      <a:pt x="331" y="472"/>
                    </a:lnTo>
                    <a:lnTo>
                      <a:pt x="331" y="483"/>
                    </a:lnTo>
                    <a:lnTo>
                      <a:pt x="329" y="493"/>
                    </a:lnTo>
                    <a:lnTo>
                      <a:pt x="327" y="504"/>
                    </a:lnTo>
                    <a:lnTo>
                      <a:pt x="325" y="515"/>
                    </a:lnTo>
                    <a:lnTo>
                      <a:pt x="323" y="525"/>
                    </a:lnTo>
                    <a:lnTo>
                      <a:pt x="321" y="534"/>
                    </a:lnTo>
                    <a:lnTo>
                      <a:pt x="319" y="542"/>
                    </a:lnTo>
                    <a:lnTo>
                      <a:pt x="317" y="551"/>
                    </a:lnTo>
                    <a:lnTo>
                      <a:pt x="315" y="561"/>
                    </a:lnTo>
                    <a:lnTo>
                      <a:pt x="314" y="569"/>
                    </a:lnTo>
                    <a:lnTo>
                      <a:pt x="310" y="576"/>
                    </a:lnTo>
                    <a:lnTo>
                      <a:pt x="308" y="582"/>
                    </a:lnTo>
                    <a:lnTo>
                      <a:pt x="306" y="589"/>
                    </a:lnTo>
                    <a:lnTo>
                      <a:pt x="304" y="595"/>
                    </a:lnTo>
                    <a:lnTo>
                      <a:pt x="302" y="603"/>
                    </a:lnTo>
                    <a:lnTo>
                      <a:pt x="300" y="607"/>
                    </a:lnTo>
                    <a:lnTo>
                      <a:pt x="298" y="612"/>
                    </a:lnTo>
                    <a:lnTo>
                      <a:pt x="295" y="616"/>
                    </a:lnTo>
                    <a:lnTo>
                      <a:pt x="293" y="620"/>
                    </a:lnTo>
                    <a:lnTo>
                      <a:pt x="291" y="622"/>
                    </a:lnTo>
                    <a:lnTo>
                      <a:pt x="289" y="626"/>
                    </a:lnTo>
                    <a:lnTo>
                      <a:pt x="283" y="627"/>
                    </a:lnTo>
                    <a:lnTo>
                      <a:pt x="279" y="631"/>
                    </a:lnTo>
                    <a:lnTo>
                      <a:pt x="274" y="635"/>
                    </a:lnTo>
                    <a:lnTo>
                      <a:pt x="270" y="637"/>
                    </a:lnTo>
                    <a:lnTo>
                      <a:pt x="264" y="641"/>
                    </a:lnTo>
                    <a:lnTo>
                      <a:pt x="258" y="643"/>
                    </a:lnTo>
                    <a:lnTo>
                      <a:pt x="255" y="645"/>
                    </a:lnTo>
                    <a:lnTo>
                      <a:pt x="249" y="648"/>
                    </a:lnTo>
                    <a:lnTo>
                      <a:pt x="243" y="650"/>
                    </a:lnTo>
                    <a:lnTo>
                      <a:pt x="239" y="652"/>
                    </a:lnTo>
                    <a:lnTo>
                      <a:pt x="234" y="652"/>
                    </a:lnTo>
                    <a:lnTo>
                      <a:pt x="228" y="656"/>
                    </a:lnTo>
                    <a:lnTo>
                      <a:pt x="222" y="656"/>
                    </a:lnTo>
                    <a:lnTo>
                      <a:pt x="219" y="658"/>
                    </a:lnTo>
                    <a:lnTo>
                      <a:pt x="213" y="658"/>
                    </a:lnTo>
                    <a:lnTo>
                      <a:pt x="207" y="660"/>
                    </a:lnTo>
                    <a:lnTo>
                      <a:pt x="201" y="660"/>
                    </a:lnTo>
                    <a:lnTo>
                      <a:pt x="198" y="660"/>
                    </a:lnTo>
                    <a:lnTo>
                      <a:pt x="190" y="660"/>
                    </a:lnTo>
                    <a:lnTo>
                      <a:pt x="186" y="660"/>
                    </a:lnTo>
                    <a:lnTo>
                      <a:pt x="181" y="658"/>
                    </a:lnTo>
                    <a:lnTo>
                      <a:pt x="175" y="658"/>
                    </a:lnTo>
                    <a:lnTo>
                      <a:pt x="171" y="658"/>
                    </a:lnTo>
                    <a:lnTo>
                      <a:pt x="165" y="656"/>
                    </a:lnTo>
                    <a:lnTo>
                      <a:pt x="160" y="656"/>
                    </a:lnTo>
                    <a:lnTo>
                      <a:pt x="156" y="654"/>
                    </a:lnTo>
                    <a:lnTo>
                      <a:pt x="150" y="652"/>
                    </a:lnTo>
                    <a:lnTo>
                      <a:pt x="144" y="650"/>
                    </a:lnTo>
                    <a:lnTo>
                      <a:pt x="139" y="648"/>
                    </a:lnTo>
                    <a:lnTo>
                      <a:pt x="135" y="645"/>
                    </a:lnTo>
                    <a:lnTo>
                      <a:pt x="129" y="643"/>
                    </a:lnTo>
                    <a:lnTo>
                      <a:pt x="125" y="641"/>
                    </a:lnTo>
                    <a:lnTo>
                      <a:pt x="120" y="637"/>
                    </a:lnTo>
                    <a:lnTo>
                      <a:pt x="116" y="633"/>
                    </a:lnTo>
                    <a:lnTo>
                      <a:pt x="110" y="626"/>
                    </a:lnTo>
                    <a:lnTo>
                      <a:pt x="106" y="620"/>
                    </a:lnTo>
                    <a:lnTo>
                      <a:pt x="103" y="618"/>
                    </a:lnTo>
                    <a:lnTo>
                      <a:pt x="101" y="614"/>
                    </a:lnTo>
                    <a:lnTo>
                      <a:pt x="99" y="610"/>
                    </a:lnTo>
                    <a:lnTo>
                      <a:pt x="97" y="607"/>
                    </a:lnTo>
                    <a:lnTo>
                      <a:pt x="93" y="603"/>
                    </a:lnTo>
                    <a:lnTo>
                      <a:pt x="91" y="597"/>
                    </a:lnTo>
                    <a:lnTo>
                      <a:pt x="89" y="593"/>
                    </a:lnTo>
                    <a:lnTo>
                      <a:pt x="87" y="589"/>
                    </a:lnTo>
                    <a:lnTo>
                      <a:pt x="85" y="586"/>
                    </a:lnTo>
                    <a:lnTo>
                      <a:pt x="82" y="580"/>
                    </a:lnTo>
                    <a:lnTo>
                      <a:pt x="80" y="574"/>
                    </a:lnTo>
                    <a:lnTo>
                      <a:pt x="78" y="570"/>
                    </a:lnTo>
                    <a:lnTo>
                      <a:pt x="74" y="565"/>
                    </a:lnTo>
                    <a:lnTo>
                      <a:pt x="72" y="561"/>
                    </a:lnTo>
                    <a:lnTo>
                      <a:pt x="70" y="555"/>
                    </a:lnTo>
                    <a:lnTo>
                      <a:pt x="68" y="550"/>
                    </a:lnTo>
                    <a:lnTo>
                      <a:pt x="66" y="544"/>
                    </a:lnTo>
                    <a:lnTo>
                      <a:pt x="65" y="538"/>
                    </a:lnTo>
                    <a:lnTo>
                      <a:pt x="63" y="532"/>
                    </a:lnTo>
                    <a:lnTo>
                      <a:pt x="61" y="527"/>
                    </a:lnTo>
                    <a:lnTo>
                      <a:pt x="59" y="521"/>
                    </a:lnTo>
                    <a:lnTo>
                      <a:pt x="57" y="515"/>
                    </a:lnTo>
                    <a:lnTo>
                      <a:pt x="55" y="510"/>
                    </a:lnTo>
                    <a:lnTo>
                      <a:pt x="53" y="504"/>
                    </a:lnTo>
                    <a:lnTo>
                      <a:pt x="51" y="498"/>
                    </a:lnTo>
                    <a:lnTo>
                      <a:pt x="49" y="493"/>
                    </a:lnTo>
                    <a:lnTo>
                      <a:pt x="47" y="487"/>
                    </a:lnTo>
                    <a:lnTo>
                      <a:pt x="46" y="479"/>
                    </a:lnTo>
                    <a:lnTo>
                      <a:pt x="42" y="474"/>
                    </a:lnTo>
                    <a:lnTo>
                      <a:pt x="42" y="468"/>
                    </a:lnTo>
                    <a:lnTo>
                      <a:pt x="40" y="462"/>
                    </a:lnTo>
                    <a:lnTo>
                      <a:pt x="38" y="456"/>
                    </a:lnTo>
                    <a:lnTo>
                      <a:pt x="36" y="449"/>
                    </a:lnTo>
                    <a:lnTo>
                      <a:pt x="34" y="443"/>
                    </a:lnTo>
                    <a:lnTo>
                      <a:pt x="32" y="437"/>
                    </a:lnTo>
                    <a:lnTo>
                      <a:pt x="30" y="432"/>
                    </a:lnTo>
                    <a:lnTo>
                      <a:pt x="28" y="426"/>
                    </a:lnTo>
                    <a:lnTo>
                      <a:pt x="27" y="418"/>
                    </a:lnTo>
                    <a:lnTo>
                      <a:pt x="27" y="415"/>
                    </a:lnTo>
                    <a:lnTo>
                      <a:pt x="25" y="409"/>
                    </a:lnTo>
                    <a:lnTo>
                      <a:pt x="23" y="401"/>
                    </a:lnTo>
                    <a:lnTo>
                      <a:pt x="23" y="396"/>
                    </a:lnTo>
                    <a:lnTo>
                      <a:pt x="21" y="390"/>
                    </a:lnTo>
                    <a:lnTo>
                      <a:pt x="19" y="384"/>
                    </a:lnTo>
                    <a:lnTo>
                      <a:pt x="17" y="379"/>
                    </a:lnTo>
                    <a:lnTo>
                      <a:pt x="17" y="373"/>
                    </a:lnTo>
                    <a:lnTo>
                      <a:pt x="15" y="367"/>
                    </a:lnTo>
                    <a:lnTo>
                      <a:pt x="15" y="363"/>
                    </a:lnTo>
                    <a:lnTo>
                      <a:pt x="13" y="358"/>
                    </a:lnTo>
                    <a:lnTo>
                      <a:pt x="13" y="352"/>
                    </a:lnTo>
                    <a:lnTo>
                      <a:pt x="11" y="346"/>
                    </a:lnTo>
                    <a:lnTo>
                      <a:pt x="9" y="342"/>
                    </a:lnTo>
                    <a:lnTo>
                      <a:pt x="9" y="337"/>
                    </a:lnTo>
                    <a:lnTo>
                      <a:pt x="9" y="333"/>
                    </a:lnTo>
                    <a:lnTo>
                      <a:pt x="8" y="329"/>
                    </a:lnTo>
                    <a:lnTo>
                      <a:pt x="8" y="323"/>
                    </a:lnTo>
                    <a:lnTo>
                      <a:pt x="42" y="386"/>
                    </a:lnTo>
                    <a:lnTo>
                      <a:pt x="42" y="388"/>
                    </a:lnTo>
                    <a:lnTo>
                      <a:pt x="44" y="390"/>
                    </a:lnTo>
                    <a:lnTo>
                      <a:pt x="44" y="396"/>
                    </a:lnTo>
                    <a:lnTo>
                      <a:pt x="46" y="399"/>
                    </a:lnTo>
                    <a:lnTo>
                      <a:pt x="46" y="405"/>
                    </a:lnTo>
                    <a:lnTo>
                      <a:pt x="47" y="407"/>
                    </a:lnTo>
                    <a:lnTo>
                      <a:pt x="47" y="411"/>
                    </a:lnTo>
                    <a:lnTo>
                      <a:pt x="49" y="415"/>
                    </a:lnTo>
                    <a:lnTo>
                      <a:pt x="49" y="418"/>
                    </a:lnTo>
                    <a:lnTo>
                      <a:pt x="51" y="422"/>
                    </a:lnTo>
                    <a:lnTo>
                      <a:pt x="53" y="426"/>
                    </a:lnTo>
                    <a:lnTo>
                      <a:pt x="53" y="430"/>
                    </a:lnTo>
                    <a:lnTo>
                      <a:pt x="55" y="436"/>
                    </a:lnTo>
                    <a:lnTo>
                      <a:pt x="55" y="439"/>
                    </a:lnTo>
                    <a:lnTo>
                      <a:pt x="57" y="443"/>
                    </a:lnTo>
                    <a:lnTo>
                      <a:pt x="57" y="449"/>
                    </a:lnTo>
                    <a:lnTo>
                      <a:pt x="61" y="455"/>
                    </a:lnTo>
                    <a:lnTo>
                      <a:pt x="61" y="458"/>
                    </a:lnTo>
                    <a:lnTo>
                      <a:pt x="63" y="464"/>
                    </a:lnTo>
                    <a:lnTo>
                      <a:pt x="65" y="468"/>
                    </a:lnTo>
                    <a:lnTo>
                      <a:pt x="66" y="474"/>
                    </a:lnTo>
                    <a:lnTo>
                      <a:pt x="68" y="479"/>
                    </a:lnTo>
                    <a:lnTo>
                      <a:pt x="70" y="485"/>
                    </a:lnTo>
                    <a:lnTo>
                      <a:pt x="72" y="489"/>
                    </a:lnTo>
                    <a:lnTo>
                      <a:pt x="74" y="494"/>
                    </a:lnTo>
                    <a:lnTo>
                      <a:pt x="76" y="498"/>
                    </a:lnTo>
                    <a:lnTo>
                      <a:pt x="78" y="504"/>
                    </a:lnTo>
                    <a:lnTo>
                      <a:pt x="80" y="510"/>
                    </a:lnTo>
                    <a:lnTo>
                      <a:pt x="82" y="515"/>
                    </a:lnTo>
                    <a:lnTo>
                      <a:pt x="84" y="519"/>
                    </a:lnTo>
                    <a:lnTo>
                      <a:pt x="87" y="525"/>
                    </a:lnTo>
                    <a:lnTo>
                      <a:pt x="89" y="531"/>
                    </a:lnTo>
                    <a:lnTo>
                      <a:pt x="91" y="534"/>
                    </a:lnTo>
                    <a:lnTo>
                      <a:pt x="93" y="540"/>
                    </a:lnTo>
                    <a:lnTo>
                      <a:pt x="95" y="544"/>
                    </a:lnTo>
                    <a:lnTo>
                      <a:pt x="99" y="550"/>
                    </a:lnTo>
                    <a:lnTo>
                      <a:pt x="101" y="553"/>
                    </a:lnTo>
                    <a:lnTo>
                      <a:pt x="104" y="557"/>
                    </a:lnTo>
                    <a:lnTo>
                      <a:pt x="106" y="563"/>
                    </a:lnTo>
                    <a:lnTo>
                      <a:pt x="110" y="567"/>
                    </a:lnTo>
                    <a:lnTo>
                      <a:pt x="112" y="572"/>
                    </a:lnTo>
                    <a:lnTo>
                      <a:pt x="116" y="574"/>
                    </a:lnTo>
                    <a:lnTo>
                      <a:pt x="118" y="580"/>
                    </a:lnTo>
                    <a:lnTo>
                      <a:pt x="120" y="582"/>
                    </a:lnTo>
                    <a:lnTo>
                      <a:pt x="124" y="586"/>
                    </a:lnTo>
                    <a:lnTo>
                      <a:pt x="129" y="593"/>
                    </a:lnTo>
                    <a:lnTo>
                      <a:pt x="137" y="599"/>
                    </a:lnTo>
                    <a:lnTo>
                      <a:pt x="143" y="603"/>
                    </a:lnTo>
                    <a:lnTo>
                      <a:pt x="150" y="608"/>
                    </a:lnTo>
                    <a:lnTo>
                      <a:pt x="154" y="610"/>
                    </a:lnTo>
                    <a:lnTo>
                      <a:pt x="158" y="610"/>
                    </a:lnTo>
                    <a:lnTo>
                      <a:pt x="162" y="612"/>
                    </a:lnTo>
                    <a:lnTo>
                      <a:pt x="165" y="614"/>
                    </a:lnTo>
                    <a:lnTo>
                      <a:pt x="173" y="614"/>
                    </a:lnTo>
                    <a:lnTo>
                      <a:pt x="179" y="614"/>
                    </a:lnTo>
                    <a:lnTo>
                      <a:pt x="184" y="612"/>
                    </a:lnTo>
                    <a:lnTo>
                      <a:pt x="192" y="612"/>
                    </a:lnTo>
                    <a:lnTo>
                      <a:pt x="198" y="608"/>
                    </a:lnTo>
                    <a:lnTo>
                      <a:pt x="203" y="607"/>
                    </a:lnTo>
                    <a:lnTo>
                      <a:pt x="211" y="603"/>
                    </a:lnTo>
                    <a:lnTo>
                      <a:pt x="217" y="599"/>
                    </a:lnTo>
                    <a:lnTo>
                      <a:pt x="220" y="593"/>
                    </a:lnTo>
                    <a:lnTo>
                      <a:pt x="226" y="588"/>
                    </a:lnTo>
                    <a:lnTo>
                      <a:pt x="230" y="580"/>
                    </a:lnTo>
                    <a:lnTo>
                      <a:pt x="236" y="572"/>
                    </a:lnTo>
                    <a:lnTo>
                      <a:pt x="238" y="569"/>
                    </a:lnTo>
                    <a:lnTo>
                      <a:pt x="239" y="565"/>
                    </a:lnTo>
                    <a:lnTo>
                      <a:pt x="243" y="561"/>
                    </a:lnTo>
                    <a:lnTo>
                      <a:pt x="245" y="557"/>
                    </a:lnTo>
                    <a:lnTo>
                      <a:pt x="247" y="551"/>
                    </a:lnTo>
                    <a:lnTo>
                      <a:pt x="249" y="548"/>
                    </a:lnTo>
                    <a:lnTo>
                      <a:pt x="251" y="542"/>
                    </a:lnTo>
                    <a:lnTo>
                      <a:pt x="253" y="538"/>
                    </a:lnTo>
                    <a:lnTo>
                      <a:pt x="255" y="532"/>
                    </a:lnTo>
                    <a:lnTo>
                      <a:pt x="255" y="527"/>
                    </a:lnTo>
                    <a:lnTo>
                      <a:pt x="257" y="521"/>
                    </a:lnTo>
                    <a:lnTo>
                      <a:pt x="258" y="515"/>
                    </a:lnTo>
                    <a:lnTo>
                      <a:pt x="260" y="510"/>
                    </a:lnTo>
                    <a:lnTo>
                      <a:pt x="262" y="504"/>
                    </a:lnTo>
                    <a:lnTo>
                      <a:pt x="262" y="498"/>
                    </a:lnTo>
                    <a:lnTo>
                      <a:pt x="266" y="493"/>
                    </a:lnTo>
                    <a:lnTo>
                      <a:pt x="266" y="485"/>
                    </a:lnTo>
                    <a:lnTo>
                      <a:pt x="268" y="479"/>
                    </a:lnTo>
                    <a:lnTo>
                      <a:pt x="268" y="472"/>
                    </a:lnTo>
                    <a:lnTo>
                      <a:pt x="270" y="466"/>
                    </a:lnTo>
                    <a:lnTo>
                      <a:pt x="270" y="458"/>
                    </a:lnTo>
                    <a:lnTo>
                      <a:pt x="272" y="451"/>
                    </a:lnTo>
                    <a:lnTo>
                      <a:pt x="274" y="443"/>
                    </a:lnTo>
                    <a:lnTo>
                      <a:pt x="276" y="437"/>
                    </a:lnTo>
                    <a:lnTo>
                      <a:pt x="276" y="428"/>
                    </a:lnTo>
                    <a:lnTo>
                      <a:pt x="276" y="420"/>
                    </a:lnTo>
                    <a:lnTo>
                      <a:pt x="277" y="415"/>
                    </a:lnTo>
                    <a:lnTo>
                      <a:pt x="277" y="407"/>
                    </a:lnTo>
                    <a:lnTo>
                      <a:pt x="277" y="398"/>
                    </a:lnTo>
                    <a:lnTo>
                      <a:pt x="279" y="390"/>
                    </a:lnTo>
                    <a:lnTo>
                      <a:pt x="279" y="380"/>
                    </a:lnTo>
                    <a:lnTo>
                      <a:pt x="281" y="373"/>
                    </a:lnTo>
                    <a:lnTo>
                      <a:pt x="281" y="365"/>
                    </a:lnTo>
                    <a:lnTo>
                      <a:pt x="281" y="356"/>
                    </a:lnTo>
                    <a:lnTo>
                      <a:pt x="281" y="346"/>
                    </a:lnTo>
                    <a:lnTo>
                      <a:pt x="283" y="339"/>
                    </a:lnTo>
                    <a:lnTo>
                      <a:pt x="283" y="329"/>
                    </a:lnTo>
                    <a:lnTo>
                      <a:pt x="283" y="320"/>
                    </a:lnTo>
                    <a:lnTo>
                      <a:pt x="283" y="310"/>
                    </a:lnTo>
                    <a:lnTo>
                      <a:pt x="283" y="303"/>
                    </a:lnTo>
                    <a:lnTo>
                      <a:pt x="283" y="299"/>
                    </a:lnTo>
                    <a:lnTo>
                      <a:pt x="283" y="293"/>
                    </a:lnTo>
                    <a:lnTo>
                      <a:pt x="283" y="289"/>
                    </a:lnTo>
                    <a:lnTo>
                      <a:pt x="283" y="284"/>
                    </a:lnTo>
                    <a:lnTo>
                      <a:pt x="283" y="278"/>
                    </a:lnTo>
                    <a:lnTo>
                      <a:pt x="283" y="272"/>
                    </a:lnTo>
                    <a:lnTo>
                      <a:pt x="283" y="268"/>
                    </a:lnTo>
                    <a:lnTo>
                      <a:pt x="283" y="265"/>
                    </a:lnTo>
                    <a:lnTo>
                      <a:pt x="283" y="261"/>
                    </a:lnTo>
                    <a:lnTo>
                      <a:pt x="283" y="257"/>
                    </a:lnTo>
                    <a:lnTo>
                      <a:pt x="283" y="253"/>
                    </a:lnTo>
                    <a:lnTo>
                      <a:pt x="283" y="249"/>
                    </a:lnTo>
                    <a:lnTo>
                      <a:pt x="283" y="246"/>
                    </a:lnTo>
                    <a:lnTo>
                      <a:pt x="283" y="240"/>
                    </a:lnTo>
                    <a:lnTo>
                      <a:pt x="283" y="236"/>
                    </a:lnTo>
                    <a:lnTo>
                      <a:pt x="283" y="230"/>
                    </a:lnTo>
                    <a:lnTo>
                      <a:pt x="283" y="226"/>
                    </a:lnTo>
                    <a:lnTo>
                      <a:pt x="283" y="223"/>
                    </a:lnTo>
                    <a:lnTo>
                      <a:pt x="283" y="217"/>
                    </a:lnTo>
                    <a:lnTo>
                      <a:pt x="283" y="213"/>
                    </a:lnTo>
                    <a:lnTo>
                      <a:pt x="283" y="207"/>
                    </a:lnTo>
                    <a:lnTo>
                      <a:pt x="283" y="204"/>
                    </a:lnTo>
                    <a:lnTo>
                      <a:pt x="281" y="198"/>
                    </a:lnTo>
                    <a:lnTo>
                      <a:pt x="281" y="194"/>
                    </a:lnTo>
                    <a:lnTo>
                      <a:pt x="279" y="188"/>
                    </a:lnTo>
                    <a:lnTo>
                      <a:pt x="279" y="185"/>
                    </a:lnTo>
                    <a:lnTo>
                      <a:pt x="279" y="179"/>
                    </a:lnTo>
                    <a:lnTo>
                      <a:pt x="277" y="175"/>
                    </a:lnTo>
                    <a:lnTo>
                      <a:pt x="277" y="169"/>
                    </a:lnTo>
                    <a:lnTo>
                      <a:pt x="277" y="164"/>
                    </a:lnTo>
                    <a:lnTo>
                      <a:pt x="276" y="160"/>
                    </a:lnTo>
                    <a:lnTo>
                      <a:pt x="276" y="154"/>
                    </a:lnTo>
                    <a:lnTo>
                      <a:pt x="276" y="150"/>
                    </a:lnTo>
                    <a:lnTo>
                      <a:pt x="274" y="147"/>
                    </a:lnTo>
                    <a:lnTo>
                      <a:pt x="274" y="141"/>
                    </a:lnTo>
                    <a:lnTo>
                      <a:pt x="272" y="137"/>
                    </a:lnTo>
                    <a:lnTo>
                      <a:pt x="270" y="131"/>
                    </a:lnTo>
                    <a:lnTo>
                      <a:pt x="270" y="128"/>
                    </a:lnTo>
                    <a:lnTo>
                      <a:pt x="268" y="124"/>
                    </a:lnTo>
                    <a:lnTo>
                      <a:pt x="266" y="120"/>
                    </a:lnTo>
                    <a:lnTo>
                      <a:pt x="266" y="114"/>
                    </a:lnTo>
                    <a:lnTo>
                      <a:pt x="264" y="111"/>
                    </a:lnTo>
                    <a:lnTo>
                      <a:pt x="262" y="107"/>
                    </a:lnTo>
                    <a:lnTo>
                      <a:pt x="260" y="103"/>
                    </a:lnTo>
                    <a:lnTo>
                      <a:pt x="258" y="99"/>
                    </a:lnTo>
                    <a:lnTo>
                      <a:pt x="257" y="97"/>
                    </a:lnTo>
                    <a:lnTo>
                      <a:pt x="253" y="90"/>
                    </a:lnTo>
                    <a:lnTo>
                      <a:pt x="247" y="84"/>
                    </a:lnTo>
                    <a:lnTo>
                      <a:pt x="243" y="78"/>
                    </a:lnTo>
                    <a:lnTo>
                      <a:pt x="238" y="74"/>
                    </a:lnTo>
                    <a:lnTo>
                      <a:pt x="232" y="71"/>
                    </a:lnTo>
                    <a:lnTo>
                      <a:pt x="226" y="67"/>
                    </a:lnTo>
                    <a:lnTo>
                      <a:pt x="220" y="65"/>
                    </a:lnTo>
                    <a:lnTo>
                      <a:pt x="215" y="61"/>
                    </a:lnTo>
                    <a:lnTo>
                      <a:pt x="211" y="59"/>
                    </a:lnTo>
                    <a:lnTo>
                      <a:pt x="205" y="57"/>
                    </a:lnTo>
                    <a:lnTo>
                      <a:pt x="200" y="55"/>
                    </a:lnTo>
                    <a:lnTo>
                      <a:pt x="196" y="55"/>
                    </a:lnTo>
                    <a:lnTo>
                      <a:pt x="190" y="54"/>
                    </a:lnTo>
                    <a:lnTo>
                      <a:pt x="184" y="54"/>
                    </a:lnTo>
                    <a:lnTo>
                      <a:pt x="181" y="52"/>
                    </a:lnTo>
                    <a:lnTo>
                      <a:pt x="177" y="52"/>
                    </a:lnTo>
                    <a:lnTo>
                      <a:pt x="171" y="52"/>
                    </a:lnTo>
                    <a:lnTo>
                      <a:pt x="167" y="52"/>
                    </a:lnTo>
                    <a:lnTo>
                      <a:pt x="163" y="54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5"/>
                    </a:lnTo>
                    <a:lnTo>
                      <a:pt x="148" y="55"/>
                    </a:lnTo>
                    <a:lnTo>
                      <a:pt x="144" y="57"/>
                    </a:lnTo>
                    <a:lnTo>
                      <a:pt x="139" y="59"/>
                    </a:lnTo>
                    <a:lnTo>
                      <a:pt x="135" y="61"/>
                    </a:lnTo>
                    <a:lnTo>
                      <a:pt x="129" y="63"/>
                    </a:lnTo>
                    <a:lnTo>
                      <a:pt x="127" y="65"/>
                    </a:lnTo>
                    <a:lnTo>
                      <a:pt x="125" y="67"/>
                    </a:lnTo>
                    <a:lnTo>
                      <a:pt x="124" y="67"/>
                    </a:lnTo>
                    <a:lnTo>
                      <a:pt x="124" y="69"/>
                    </a:lnTo>
                    <a:lnTo>
                      <a:pt x="120" y="73"/>
                    </a:lnTo>
                    <a:lnTo>
                      <a:pt x="116" y="78"/>
                    </a:lnTo>
                    <a:lnTo>
                      <a:pt x="114" y="80"/>
                    </a:lnTo>
                    <a:lnTo>
                      <a:pt x="112" y="84"/>
                    </a:lnTo>
                    <a:lnTo>
                      <a:pt x="110" y="88"/>
                    </a:lnTo>
                    <a:lnTo>
                      <a:pt x="108" y="92"/>
                    </a:lnTo>
                    <a:lnTo>
                      <a:pt x="104" y="97"/>
                    </a:lnTo>
                    <a:lnTo>
                      <a:pt x="103" y="101"/>
                    </a:lnTo>
                    <a:lnTo>
                      <a:pt x="101" y="107"/>
                    </a:lnTo>
                    <a:lnTo>
                      <a:pt x="97" y="112"/>
                    </a:lnTo>
                    <a:lnTo>
                      <a:pt x="95" y="116"/>
                    </a:lnTo>
                    <a:lnTo>
                      <a:pt x="91" y="124"/>
                    </a:lnTo>
                    <a:lnTo>
                      <a:pt x="89" y="130"/>
                    </a:lnTo>
                    <a:lnTo>
                      <a:pt x="87" y="137"/>
                    </a:lnTo>
                    <a:lnTo>
                      <a:pt x="84" y="143"/>
                    </a:lnTo>
                    <a:lnTo>
                      <a:pt x="82" y="150"/>
                    </a:lnTo>
                    <a:lnTo>
                      <a:pt x="80" y="154"/>
                    </a:lnTo>
                    <a:lnTo>
                      <a:pt x="80" y="156"/>
                    </a:lnTo>
                    <a:lnTo>
                      <a:pt x="78" y="162"/>
                    </a:lnTo>
                    <a:lnTo>
                      <a:pt x="78" y="166"/>
                    </a:lnTo>
                    <a:lnTo>
                      <a:pt x="76" y="169"/>
                    </a:lnTo>
                    <a:lnTo>
                      <a:pt x="74" y="173"/>
                    </a:lnTo>
                    <a:lnTo>
                      <a:pt x="74" y="177"/>
                    </a:lnTo>
                    <a:lnTo>
                      <a:pt x="72" y="181"/>
                    </a:lnTo>
                    <a:lnTo>
                      <a:pt x="72" y="185"/>
                    </a:lnTo>
                    <a:lnTo>
                      <a:pt x="70" y="190"/>
                    </a:lnTo>
                    <a:lnTo>
                      <a:pt x="70" y="194"/>
                    </a:lnTo>
                    <a:lnTo>
                      <a:pt x="70" y="198"/>
                    </a:lnTo>
                    <a:lnTo>
                      <a:pt x="68" y="202"/>
                    </a:lnTo>
                    <a:lnTo>
                      <a:pt x="68" y="206"/>
                    </a:lnTo>
                    <a:lnTo>
                      <a:pt x="68" y="211"/>
                    </a:lnTo>
                    <a:lnTo>
                      <a:pt x="68" y="215"/>
                    </a:lnTo>
                    <a:lnTo>
                      <a:pt x="66" y="219"/>
                    </a:lnTo>
                    <a:lnTo>
                      <a:pt x="66" y="225"/>
                    </a:lnTo>
                    <a:lnTo>
                      <a:pt x="66" y="230"/>
                    </a:lnTo>
                    <a:lnTo>
                      <a:pt x="66" y="234"/>
                    </a:lnTo>
                    <a:lnTo>
                      <a:pt x="59" y="301"/>
                    </a:lnTo>
                    <a:close/>
                  </a:path>
                </a:pathLst>
              </a:custGeom>
              <a:solidFill>
                <a:srgbClr val="ED5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24" name="Freeform 9"/>
              <p:cNvSpPr>
                <a:spLocks/>
              </p:cNvSpPr>
              <p:nvPr/>
            </p:nvSpPr>
            <p:spPr bwMode="auto">
              <a:xfrm>
                <a:off x="4483" y="3658"/>
                <a:ext cx="218" cy="313"/>
              </a:xfrm>
              <a:custGeom>
                <a:avLst/>
                <a:gdLst>
                  <a:gd name="T0" fmla="*/ 12 w 437"/>
                  <a:gd name="T1" fmla="*/ 4 h 626"/>
                  <a:gd name="T2" fmla="*/ 12 w 437"/>
                  <a:gd name="T3" fmla="*/ 5 h 626"/>
                  <a:gd name="T4" fmla="*/ 13 w 437"/>
                  <a:gd name="T5" fmla="*/ 7 h 626"/>
                  <a:gd name="T6" fmla="*/ 13 w 437"/>
                  <a:gd name="T7" fmla="*/ 9 h 626"/>
                  <a:gd name="T8" fmla="*/ 13 w 437"/>
                  <a:gd name="T9" fmla="*/ 12 h 626"/>
                  <a:gd name="T10" fmla="*/ 13 w 437"/>
                  <a:gd name="T11" fmla="*/ 14 h 626"/>
                  <a:gd name="T12" fmla="*/ 13 w 437"/>
                  <a:gd name="T13" fmla="*/ 16 h 626"/>
                  <a:gd name="T14" fmla="*/ 12 w 437"/>
                  <a:gd name="T15" fmla="*/ 17 h 626"/>
                  <a:gd name="T16" fmla="*/ 10 w 437"/>
                  <a:gd name="T17" fmla="*/ 19 h 626"/>
                  <a:gd name="T18" fmla="*/ 9 w 437"/>
                  <a:gd name="T19" fmla="*/ 19 h 626"/>
                  <a:gd name="T20" fmla="*/ 7 w 437"/>
                  <a:gd name="T21" fmla="*/ 20 h 626"/>
                  <a:gd name="T22" fmla="*/ 6 w 437"/>
                  <a:gd name="T23" fmla="*/ 20 h 626"/>
                  <a:gd name="T24" fmla="*/ 5 w 437"/>
                  <a:gd name="T25" fmla="*/ 20 h 626"/>
                  <a:gd name="T26" fmla="*/ 3 w 437"/>
                  <a:gd name="T27" fmla="*/ 19 h 626"/>
                  <a:gd name="T28" fmla="*/ 2 w 437"/>
                  <a:gd name="T29" fmla="*/ 19 h 626"/>
                  <a:gd name="T30" fmla="*/ 1 w 437"/>
                  <a:gd name="T31" fmla="*/ 18 h 626"/>
                  <a:gd name="T32" fmla="*/ 1 w 437"/>
                  <a:gd name="T33" fmla="*/ 16 h 626"/>
                  <a:gd name="T34" fmla="*/ 0 w 437"/>
                  <a:gd name="T35" fmla="*/ 14 h 626"/>
                  <a:gd name="T36" fmla="*/ 0 w 437"/>
                  <a:gd name="T37" fmla="*/ 12 h 626"/>
                  <a:gd name="T38" fmla="*/ 0 w 437"/>
                  <a:gd name="T39" fmla="*/ 10 h 626"/>
                  <a:gd name="T40" fmla="*/ 0 w 437"/>
                  <a:gd name="T41" fmla="*/ 8 h 626"/>
                  <a:gd name="T42" fmla="*/ 0 w 437"/>
                  <a:gd name="T43" fmla="*/ 6 h 626"/>
                  <a:gd name="T44" fmla="*/ 0 w 437"/>
                  <a:gd name="T45" fmla="*/ 4 h 626"/>
                  <a:gd name="T46" fmla="*/ 1 w 437"/>
                  <a:gd name="T47" fmla="*/ 2 h 626"/>
                  <a:gd name="T48" fmla="*/ 2 w 437"/>
                  <a:gd name="T49" fmla="*/ 1 h 626"/>
                  <a:gd name="T50" fmla="*/ 3 w 437"/>
                  <a:gd name="T51" fmla="*/ 1 h 626"/>
                  <a:gd name="T52" fmla="*/ 4 w 437"/>
                  <a:gd name="T53" fmla="*/ 0 h 626"/>
                  <a:gd name="T54" fmla="*/ 5 w 437"/>
                  <a:gd name="T55" fmla="*/ 0 h 626"/>
                  <a:gd name="T56" fmla="*/ 6 w 437"/>
                  <a:gd name="T57" fmla="*/ 1 h 626"/>
                  <a:gd name="T58" fmla="*/ 7 w 437"/>
                  <a:gd name="T59" fmla="*/ 1 h 626"/>
                  <a:gd name="T60" fmla="*/ 8 w 437"/>
                  <a:gd name="T61" fmla="*/ 2 h 626"/>
                  <a:gd name="T62" fmla="*/ 8 w 437"/>
                  <a:gd name="T63" fmla="*/ 3 h 626"/>
                  <a:gd name="T64" fmla="*/ 8 w 437"/>
                  <a:gd name="T65" fmla="*/ 4 h 626"/>
                  <a:gd name="T66" fmla="*/ 8 w 437"/>
                  <a:gd name="T67" fmla="*/ 6 h 626"/>
                  <a:gd name="T68" fmla="*/ 7 w 437"/>
                  <a:gd name="T69" fmla="*/ 5 h 626"/>
                  <a:gd name="T70" fmla="*/ 6 w 437"/>
                  <a:gd name="T71" fmla="*/ 4 h 626"/>
                  <a:gd name="T72" fmla="*/ 5 w 437"/>
                  <a:gd name="T73" fmla="*/ 3 h 626"/>
                  <a:gd name="T74" fmla="*/ 4 w 437"/>
                  <a:gd name="T75" fmla="*/ 3 h 626"/>
                  <a:gd name="T76" fmla="*/ 2 w 437"/>
                  <a:gd name="T77" fmla="*/ 3 h 626"/>
                  <a:gd name="T78" fmla="*/ 2 w 437"/>
                  <a:gd name="T79" fmla="*/ 4 h 626"/>
                  <a:gd name="T80" fmla="*/ 1 w 437"/>
                  <a:gd name="T81" fmla="*/ 6 h 626"/>
                  <a:gd name="T82" fmla="*/ 1 w 437"/>
                  <a:gd name="T83" fmla="*/ 7 h 626"/>
                  <a:gd name="T84" fmla="*/ 2 w 437"/>
                  <a:gd name="T85" fmla="*/ 9 h 626"/>
                  <a:gd name="T86" fmla="*/ 2 w 437"/>
                  <a:gd name="T87" fmla="*/ 11 h 626"/>
                  <a:gd name="T88" fmla="*/ 2 w 437"/>
                  <a:gd name="T89" fmla="*/ 13 h 626"/>
                  <a:gd name="T90" fmla="*/ 3 w 437"/>
                  <a:gd name="T91" fmla="*/ 14 h 626"/>
                  <a:gd name="T92" fmla="*/ 4 w 437"/>
                  <a:gd name="T93" fmla="*/ 15 h 626"/>
                  <a:gd name="T94" fmla="*/ 5 w 437"/>
                  <a:gd name="T95" fmla="*/ 17 h 626"/>
                  <a:gd name="T96" fmla="*/ 6 w 437"/>
                  <a:gd name="T97" fmla="*/ 17 h 626"/>
                  <a:gd name="T98" fmla="*/ 7 w 437"/>
                  <a:gd name="T99" fmla="*/ 17 h 626"/>
                  <a:gd name="T100" fmla="*/ 9 w 437"/>
                  <a:gd name="T101" fmla="*/ 17 h 626"/>
                  <a:gd name="T102" fmla="*/ 10 w 437"/>
                  <a:gd name="T103" fmla="*/ 15 h 626"/>
                  <a:gd name="T104" fmla="*/ 11 w 437"/>
                  <a:gd name="T105" fmla="*/ 14 h 626"/>
                  <a:gd name="T106" fmla="*/ 11 w 437"/>
                  <a:gd name="T107" fmla="*/ 14 h 626"/>
                  <a:gd name="T108" fmla="*/ 12 w 437"/>
                  <a:gd name="T109" fmla="*/ 12 h 626"/>
                  <a:gd name="T110" fmla="*/ 12 w 437"/>
                  <a:gd name="T111" fmla="*/ 11 h 626"/>
                  <a:gd name="T112" fmla="*/ 12 w 437"/>
                  <a:gd name="T113" fmla="*/ 10 h 626"/>
                  <a:gd name="T114" fmla="*/ 12 w 437"/>
                  <a:gd name="T115" fmla="*/ 8 h 626"/>
                  <a:gd name="T116" fmla="*/ 12 w 437"/>
                  <a:gd name="T117" fmla="*/ 7 h 626"/>
                  <a:gd name="T118" fmla="*/ 12 w 437"/>
                  <a:gd name="T119" fmla="*/ 5 h 6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7"/>
                  <a:gd name="T181" fmla="*/ 0 h 626"/>
                  <a:gd name="T182" fmla="*/ 437 w 437"/>
                  <a:gd name="T183" fmla="*/ 626 h 62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7" h="626">
                    <a:moveTo>
                      <a:pt x="386" y="78"/>
                    </a:moveTo>
                    <a:lnTo>
                      <a:pt x="387" y="82"/>
                    </a:lnTo>
                    <a:lnTo>
                      <a:pt x="387" y="86"/>
                    </a:lnTo>
                    <a:lnTo>
                      <a:pt x="389" y="92"/>
                    </a:lnTo>
                    <a:lnTo>
                      <a:pt x="389" y="95"/>
                    </a:lnTo>
                    <a:lnTo>
                      <a:pt x="391" y="97"/>
                    </a:lnTo>
                    <a:lnTo>
                      <a:pt x="391" y="103"/>
                    </a:lnTo>
                    <a:lnTo>
                      <a:pt x="395" y="107"/>
                    </a:lnTo>
                    <a:lnTo>
                      <a:pt x="395" y="111"/>
                    </a:lnTo>
                    <a:lnTo>
                      <a:pt x="397" y="116"/>
                    </a:lnTo>
                    <a:lnTo>
                      <a:pt x="399" y="122"/>
                    </a:lnTo>
                    <a:lnTo>
                      <a:pt x="401" y="128"/>
                    </a:lnTo>
                    <a:lnTo>
                      <a:pt x="403" y="133"/>
                    </a:lnTo>
                    <a:lnTo>
                      <a:pt x="403" y="139"/>
                    </a:lnTo>
                    <a:lnTo>
                      <a:pt x="405" y="145"/>
                    </a:lnTo>
                    <a:lnTo>
                      <a:pt x="406" y="152"/>
                    </a:lnTo>
                    <a:lnTo>
                      <a:pt x="408" y="158"/>
                    </a:lnTo>
                    <a:lnTo>
                      <a:pt x="410" y="166"/>
                    </a:lnTo>
                    <a:lnTo>
                      <a:pt x="412" y="173"/>
                    </a:lnTo>
                    <a:lnTo>
                      <a:pt x="414" y="181"/>
                    </a:lnTo>
                    <a:lnTo>
                      <a:pt x="416" y="188"/>
                    </a:lnTo>
                    <a:lnTo>
                      <a:pt x="418" y="196"/>
                    </a:lnTo>
                    <a:lnTo>
                      <a:pt x="418" y="204"/>
                    </a:lnTo>
                    <a:lnTo>
                      <a:pt x="420" y="213"/>
                    </a:lnTo>
                    <a:lnTo>
                      <a:pt x="422" y="221"/>
                    </a:lnTo>
                    <a:lnTo>
                      <a:pt x="424" y="228"/>
                    </a:lnTo>
                    <a:lnTo>
                      <a:pt x="425" y="238"/>
                    </a:lnTo>
                    <a:lnTo>
                      <a:pt x="427" y="247"/>
                    </a:lnTo>
                    <a:lnTo>
                      <a:pt x="427" y="255"/>
                    </a:lnTo>
                    <a:lnTo>
                      <a:pt x="429" y="264"/>
                    </a:lnTo>
                    <a:lnTo>
                      <a:pt x="431" y="272"/>
                    </a:lnTo>
                    <a:lnTo>
                      <a:pt x="433" y="282"/>
                    </a:lnTo>
                    <a:lnTo>
                      <a:pt x="433" y="291"/>
                    </a:lnTo>
                    <a:lnTo>
                      <a:pt x="433" y="301"/>
                    </a:lnTo>
                    <a:lnTo>
                      <a:pt x="435" y="308"/>
                    </a:lnTo>
                    <a:lnTo>
                      <a:pt x="435" y="320"/>
                    </a:lnTo>
                    <a:lnTo>
                      <a:pt x="435" y="327"/>
                    </a:lnTo>
                    <a:lnTo>
                      <a:pt x="437" y="337"/>
                    </a:lnTo>
                    <a:lnTo>
                      <a:pt x="437" y="346"/>
                    </a:lnTo>
                    <a:lnTo>
                      <a:pt x="437" y="356"/>
                    </a:lnTo>
                    <a:lnTo>
                      <a:pt x="437" y="363"/>
                    </a:lnTo>
                    <a:lnTo>
                      <a:pt x="437" y="373"/>
                    </a:lnTo>
                    <a:lnTo>
                      <a:pt x="437" y="382"/>
                    </a:lnTo>
                    <a:lnTo>
                      <a:pt x="437" y="392"/>
                    </a:lnTo>
                    <a:lnTo>
                      <a:pt x="435" y="399"/>
                    </a:lnTo>
                    <a:lnTo>
                      <a:pt x="435" y="409"/>
                    </a:lnTo>
                    <a:lnTo>
                      <a:pt x="433" y="418"/>
                    </a:lnTo>
                    <a:lnTo>
                      <a:pt x="433" y="428"/>
                    </a:lnTo>
                    <a:lnTo>
                      <a:pt x="431" y="436"/>
                    </a:lnTo>
                    <a:lnTo>
                      <a:pt x="429" y="443"/>
                    </a:lnTo>
                    <a:lnTo>
                      <a:pt x="427" y="453"/>
                    </a:lnTo>
                    <a:lnTo>
                      <a:pt x="427" y="460"/>
                    </a:lnTo>
                    <a:lnTo>
                      <a:pt x="424" y="468"/>
                    </a:lnTo>
                    <a:lnTo>
                      <a:pt x="422" y="477"/>
                    </a:lnTo>
                    <a:lnTo>
                      <a:pt x="418" y="485"/>
                    </a:lnTo>
                    <a:lnTo>
                      <a:pt x="416" y="493"/>
                    </a:lnTo>
                    <a:lnTo>
                      <a:pt x="412" y="498"/>
                    </a:lnTo>
                    <a:lnTo>
                      <a:pt x="408" y="506"/>
                    </a:lnTo>
                    <a:lnTo>
                      <a:pt x="405" y="513"/>
                    </a:lnTo>
                    <a:lnTo>
                      <a:pt x="403" y="521"/>
                    </a:lnTo>
                    <a:lnTo>
                      <a:pt x="397" y="527"/>
                    </a:lnTo>
                    <a:lnTo>
                      <a:pt x="393" y="532"/>
                    </a:lnTo>
                    <a:lnTo>
                      <a:pt x="387" y="538"/>
                    </a:lnTo>
                    <a:lnTo>
                      <a:pt x="384" y="544"/>
                    </a:lnTo>
                    <a:lnTo>
                      <a:pt x="380" y="550"/>
                    </a:lnTo>
                    <a:lnTo>
                      <a:pt x="374" y="555"/>
                    </a:lnTo>
                    <a:lnTo>
                      <a:pt x="370" y="559"/>
                    </a:lnTo>
                    <a:lnTo>
                      <a:pt x="365" y="565"/>
                    </a:lnTo>
                    <a:lnTo>
                      <a:pt x="359" y="569"/>
                    </a:lnTo>
                    <a:lnTo>
                      <a:pt x="355" y="574"/>
                    </a:lnTo>
                    <a:lnTo>
                      <a:pt x="349" y="578"/>
                    </a:lnTo>
                    <a:lnTo>
                      <a:pt x="344" y="582"/>
                    </a:lnTo>
                    <a:lnTo>
                      <a:pt x="338" y="586"/>
                    </a:lnTo>
                    <a:lnTo>
                      <a:pt x="332" y="589"/>
                    </a:lnTo>
                    <a:lnTo>
                      <a:pt x="327" y="593"/>
                    </a:lnTo>
                    <a:lnTo>
                      <a:pt x="323" y="597"/>
                    </a:lnTo>
                    <a:lnTo>
                      <a:pt x="315" y="599"/>
                    </a:lnTo>
                    <a:lnTo>
                      <a:pt x="310" y="603"/>
                    </a:lnTo>
                    <a:lnTo>
                      <a:pt x="304" y="605"/>
                    </a:lnTo>
                    <a:lnTo>
                      <a:pt x="298" y="607"/>
                    </a:lnTo>
                    <a:lnTo>
                      <a:pt x="292" y="608"/>
                    </a:lnTo>
                    <a:lnTo>
                      <a:pt x="287" y="610"/>
                    </a:lnTo>
                    <a:lnTo>
                      <a:pt x="281" y="614"/>
                    </a:lnTo>
                    <a:lnTo>
                      <a:pt x="275" y="616"/>
                    </a:lnTo>
                    <a:lnTo>
                      <a:pt x="270" y="616"/>
                    </a:lnTo>
                    <a:lnTo>
                      <a:pt x="264" y="618"/>
                    </a:lnTo>
                    <a:lnTo>
                      <a:pt x="258" y="620"/>
                    </a:lnTo>
                    <a:lnTo>
                      <a:pt x="253" y="622"/>
                    </a:lnTo>
                    <a:lnTo>
                      <a:pt x="247" y="622"/>
                    </a:lnTo>
                    <a:lnTo>
                      <a:pt x="241" y="624"/>
                    </a:lnTo>
                    <a:lnTo>
                      <a:pt x="235" y="624"/>
                    </a:lnTo>
                    <a:lnTo>
                      <a:pt x="230" y="626"/>
                    </a:lnTo>
                    <a:lnTo>
                      <a:pt x="224" y="626"/>
                    </a:lnTo>
                    <a:lnTo>
                      <a:pt x="216" y="626"/>
                    </a:lnTo>
                    <a:lnTo>
                      <a:pt x="211" y="626"/>
                    </a:lnTo>
                    <a:lnTo>
                      <a:pt x="205" y="626"/>
                    </a:lnTo>
                    <a:lnTo>
                      <a:pt x="199" y="624"/>
                    </a:lnTo>
                    <a:lnTo>
                      <a:pt x="194" y="624"/>
                    </a:lnTo>
                    <a:lnTo>
                      <a:pt x="188" y="624"/>
                    </a:lnTo>
                    <a:lnTo>
                      <a:pt x="184" y="624"/>
                    </a:lnTo>
                    <a:lnTo>
                      <a:pt x="177" y="622"/>
                    </a:lnTo>
                    <a:lnTo>
                      <a:pt x="171" y="620"/>
                    </a:lnTo>
                    <a:lnTo>
                      <a:pt x="167" y="620"/>
                    </a:lnTo>
                    <a:lnTo>
                      <a:pt x="161" y="618"/>
                    </a:lnTo>
                    <a:lnTo>
                      <a:pt x="156" y="616"/>
                    </a:lnTo>
                    <a:lnTo>
                      <a:pt x="152" y="616"/>
                    </a:lnTo>
                    <a:lnTo>
                      <a:pt x="146" y="614"/>
                    </a:lnTo>
                    <a:lnTo>
                      <a:pt x="142" y="612"/>
                    </a:lnTo>
                    <a:lnTo>
                      <a:pt x="137" y="610"/>
                    </a:lnTo>
                    <a:lnTo>
                      <a:pt x="131" y="608"/>
                    </a:lnTo>
                    <a:lnTo>
                      <a:pt x="127" y="607"/>
                    </a:lnTo>
                    <a:lnTo>
                      <a:pt x="121" y="605"/>
                    </a:lnTo>
                    <a:lnTo>
                      <a:pt x="118" y="601"/>
                    </a:lnTo>
                    <a:lnTo>
                      <a:pt x="114" y="599"/>
                    </a:lnTo>
                    <a:lnTo>
                      <a:pt x="108" y="597"/>
                    </a:lnTo>
                    <a:lnTo>
                      <a:pt x="106" y="595"/>
                    </a:lnTo>
                    <a:lnTo>
                      <a:pt x="101" y="591"/>
                    </a:lnTo>
                    <a:lnTo>
                      <a:pt x="97" y="589"/>
                    </a:lnTo>
                    <a:lnTo>
                      <a:pt x="93" y="586"/>
                    </a:lnTo>
                    <a:lnTo>
                      <a:pt x="91" y="584"/>
                    </a:lnTo>
                    <a:lnTo>
                      <a:pt x="83" y="578"/>
                    </a:lnTo>
                    <a:lnTo>
                      <a:pt x="80" y="572"/>
                    </a:lnTo>
                    <a:lnTo>
                      <a:pt x="76" y="569"/>
                    </a:lnTo>
                    <a:lnTo>
                      <a:pt x="74" y="563"/>
                    </a:lnTo>
                    <a:lnTo>
                      <a:pt x="70" y="559"/>
                    </a:lnTo>
                    <a:lnTo>
                      <a:pt x="68" y="555"/>
                    </a:lnTo>
                    <a:lnTo>
                      <a:pt x="64" y="550"/>
                    </a:lnTo>
                    <a:lnTo>
                      <a:pt x="62" y="546"/>
                    </a:lnTo>
                    <a:lnTo>
                      <a:pt x="59" y="540"/>
                    </a:lnTo>
                    <a:lnTo>
                      <a:pt x="57" y="536"/>
                    </a:lnTo>
                    <a:lnTo>
                      <a:pt x="55" y="529"/>
                    </a:lnTo>
                    <a:lnTo>
                      <a:pt x="51" y="523"/>
                    </a:lnTo>
                    <a:lnTo>
                      <a:pt x="49" y="517"/>
                    </a:lnTo>
                    <a:lnTo>
                      <a:pt x="47" y="512"/>
                    </a:lnTo>
                    <a:lnTo>
                      <a:pt x="43" y="504"/>
                    </a:lnTo>
                    <a:lnTo>
                      <a:pt x="42" y="498"/>
                    </a:lnTo>
                    <a:lnTo>
                      <a:pt x="40" y="491"/>
                    </a:lnTo>
                    <a:lnTo>
                      <a:pt x="38" y="485"/>
                    </a:lnTo>
                    <a:lnTo>
                      <a:pt x="36" y="477"/>
                    </a:lnTo>
                    <a:lnTo>
                      <a:pt x="34" y="470"/>
                    </a:lnTo>
                    <a:lnTo>
                      <a:pt x="30" y="462"/>
                    </a:lnTo>
                    <a:lnTo>
                      <a:pt x="28" y="455"/>
                    </a:lnTo>
                    <a:lnTo>
                      <a:pt x="26" y="447"/>
                    </a:lnTo>
                    <a:lnTo>
                      <a:pt x="24" y="439"/>
                    </a:lnTo>
                    <a:lnTo>
                      <a:pt x="23" y="432"/>
                    </a:lnTo>
                    <a:lnTo>
                      <a:pt x="21" y="424"/>
                    </a:lnTo>
                    <a:lnTo>
                      <a:pt x="19" y="415"/>
                    </a:lnTo>
                    <a:lnTo>
                      <a:pt x="17" y="407"/>
                    </a:lnTo>
                    <a:lnTo>
                      <a:pt x="15" y="398"/>
                    </a:lnTo>
                    <a:lnTo>
                      <a:pt x="13" y="390"/>
                    </a:lnTo>
                    <a:lnTo>
                      <a:pt x="11" y="380"/>
                    </a:lnTo>
                    <a:lnTo>
                      <a:pt x="11" y="373"/>
                    </a:lnTo>
                    <a:lnTo>
                      <a:pt x="9" y="363"/>
                    </a:lnTo>
                    <a:lnTo>
                      <a:pt x="9" y="356"/>
                    </a:lnTo>
                    <a:lnTo>
                      <a:pt x="7" y="346"/>
                    </a:lnTo>
                    <a:lnTo>
                      <a:pt x="5" y="339"/>
                    </a:lnTo>
                    <a:lnTo>
                      <a:pt x="5" y="329"/>
                    </a:lnTo>
                    <a:lnTo>
                      <a:pt x="4" y="320"/>
                    </a:lnTo>
                    <a:lnTo>
                      <a:pt x="4" y="310"/>
                    </a:lnTo>
                    <a:lnTo>
                      <a:pt x="2" y="303"/>
                    </a:lnTo>
                    <a:lnTo>
                      <a:pt x="2" y="293"/>
                    </a:lnTo>
                    <a:lnTo>
                      <a:pt x="2" y="283"/>
                    </a:lnTo>
                    <a:lnTo>
                      <a:pt x="0" y="276"/>
                    </a:lnTo>
                    <a:lnTo>
                      <a:pt x="0" y="266"/>
                    </a:lnTo>
                    <a:lnTo>
                      <a:pt x="0" y="257"/>
                    </a:lnTo>
                    <a:lnTo>
                      <a:pt x="0" y="249"/>
                    </a:lnTo>
                    <a:lnTo>
                      <a:pt x="0" y="240"/>
                    </a:lnTo>
                    <a:lnTo>
                      <a:pt x="0" y="230"/>
                    </a:lnTo>
                    <a:lnTo>
                      <a:pt x="0" y="223"/>
                    </a:lnTo>
                    <a:lnTo>
                      <a:pt x="0" y="215"/>
                    </a:lnTo>
                    <a:lnTo>
                      <a:pt x="0" y="206"/>
                    </a:lnTo>
                    <a:lnTo>
                      <a:pt x="0" y="198"/>
                    </a:lnTo>
                    <a:lnTo>
                      <a:pt x="2" y="188"/>
                    </a:lnTo>
                    <a:lnTo>
                      <a:pt x="2" y="181"/>
                    </a:lnTo>
                    <a:lnTo>
                      <a:pt x="2" y="173"/>
                    </a:lnTo>
                    <a:lnTo>
                      <a:pt x="4" y="166"/>
                    </a:lnTo>
                    <a:lnTo>
                      <a:pt x="4" y="158"/>
                    </a:lnTo>
                    <a:lnTo>
                      <a:pt x="5" y="150"/>
                    </a:lnTo>
                    <a:lnTo>
                      <a:pt x="5" y="141"/>
                    </a:lnTo>
                    <a:lnTo>
                      <a:pt x="7" y="135"/>
                    </a:lnTo>
                    <a:lnTo>
                      <a:pt x="9" y="128"/>
                    </a:lnTo>
                    <a:lnTo>
                      <a:pt x="11" y="120"/>
                    </a:lnTo>
                    <a:lnTo>
                      <a:pt x="13" y="112"/>
                    </a:lnTo>
                    <a:lnTo>
                      <a:pt x="15" y="107"/>
                    </a:lnTo>
                    <a:lnTo>
                      <a:pt x="17" y="101"/>
                    </a:lnTo>
                    <a:lnTo>
                      <a:pt x="21" y="95"/>
                    </a:lnTo>
                    <a:lnTo>
                      <a:pt x="23" y="88"/>
                    </a:lnTo>
                    <a:lnTo>
                      <a:pt x="24" y="82"/>
                    </a:lnTo>
                    <a:lnTo>
                      <a:pt x="26" y="76"/>
                    </a:lnTo>
                    <a:lnTo>
                      <a:pt x="30" y="71"/>
                    </a:lnTo>
                    <a:lnTo>
                      <a:pt x="32" y="65"/>
                    </a:lnTo>
                    <a:lnTo>
                      <a:pt x="36" y="59"/>
                    </a:lnTo>
                    <a:lnTo>
                      <a:pt x="38" y="55"/>
                    </a:lnTo>
                    <a:lnTo>
                      <a:pt x="42" y="52"/>
                    </a:lnTo>
                    <a:lnTo>
                      <a:pt x="45" y="48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7" y="35"/>
                    </a:lnTo>
                    <a:lnTo>
                      <a:pt x="59" y="33"/>
                    </a:lnTo>
                    <a:lnTo>
                      <a:pt x="64" y="29"/>
                    </a:lnTo>
                    <a:lnTo>
                      <a:pt x="68" y="25"/>
                    </a:lnTo>
                    <a:lnTo>
                      <a:pt x="72" y="23"/>
                    </a:lnTo>
                    <a:lnTo>
                      <a:pt x="76" y="19"/>
                    </a:lnTo>
                    <a:lnTo>
                      <a:pt x="80" y="17"/>
                    </a:lnTo>
                    <a:lnTo>
                      <a:pt x="83" y="16"/>
                    </a:lnTo>
                    <a:lnTo>
                      <a:pt x="89" y="14"/>
                    </a:lnTo>
                    <a:lnTo>
                      <a:pt x="93" y="12"/>
                    </a:lnTo>
                    <a:lnTo>
                      <a:pt x="97" y="10"/>
                    </a:lnTo>
                    <a:lnTo>
                      <a:pt x="101" y="8"/>
                    </a:lnTo>
                    <a:lnTo>
                      <a:pt x="106" y="6"/>
                    </a:lnTo>
                    <a:lnTo>
                      <a:pt x="110" y="4"/>
                    </a:lnTo>
                    <a:lnTo>
                      <a:pt x="116" y="4"/>
                    </a:lnTo>
                    <a:lnTo>
                      <a:pt x="120" y="2"/>
                    </a:lnTo>
                    <a:lnTo>
                      <a:pt x="125" y="2"/>
                    </a:lnTo>
                    <a:lnTo>
                      <a:pt x="129" y="0"/>
                    </a:lnTo>
                    <a:lnTo>
                      <a:pt x="135" y="0"/>
                    </a:lnTo>
                    <a:lnTo>
                      <a:pt x="139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4" y="0"/>
                    </a:lnTo>
                    <a:lnTo>
                      <a:pt x="158" y="0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1" y="0"/>
                    </a:lnTo>
                    <a:lnTo>
                      <a:pt x="177" y="0"/>
                    </a:lnTo>
                    <a:lnTo>
                      <a:pt x="180" y="0"/>
                    </a:lnTo>
                    <a:lnTo>
                      <a:pt x="184" y="0"/>
                    </a:lnTo>
                    <a:lnTo>
                      <a:pt x="190" y="2"/>
                    </a:lnTo>
                    <a:lnTo>
                      <a:pt x="194" y="2"/>
                    </a:lnTo>
                    <a:lnTo>
                      <a:pt x="197" y="4"/>
                    </a:lnTo>
                    <a:lnTo>
                      <a:pt x="201" y="4"/>
                    </a:lnTo>
                    <a:lnTo>
                      <a:pt x="207" y="6"/>
                    </a:lnTo>
                    <a:lnTo>
                      <a:pt x="211" y="6"/>
                    </a:lnTo>
                    <a:lnTo>
                      <a:pt x="215" y="8"/>
                    </a:lnTo>
                    <a:lnTo>
                      <a:pt x="218" y="10"/>
                    </a:lnTo>
                    <a:lnTo>
                      <a:pt x="222" y="10"/>
                    </a:lnTo>
                    <a:lnTo>
                      <a:pt x="226" y="12"/>
                    </a:lnTo>
                    <a:lnTo>
                      <a:pt x="230" y="14"/>
                    </a:lnTo>
                    <a:lnTo>
                      <a:pt x="237" y="16"/>
                    </a:lnTo>
                    <a:lnTo>
                      <a:pt x="245" y="19"/>
                    </a:lnTo>
                    <a:lnTo>
                      <a:pt x="251" y="21"/>
                    </a:lnTo>
                    <a:lnTo>
                      <a:pt x="256" y="25"/>
                    </a:lnTo>
                    <a:lnTo>
                      <a:pt x="262" y="29"/>
                    </a:lnTo>
                    <a:lnTo>
                      <a:pt x="268" y="33"/>
                    </a:lnTo>
                    <a:lnTo>
                      <a:pt x="268" y="36"/>
                    </a:lnTo>
                    <a:lnTo>
                      <a:pt x="268" y="40"/>
                    </a:lnTo>
                    <a:lnTo>
                      <a:pt x="270" y="46"/>
                    </a:lnTo>
                    <a:lnTo>
                      <a:pt x="272" y="48"/>
                    </a:lnTo>
                    <a:lnTo>
                      <a:pt x="272" y="52"/>
                    </a:lnTo>
                    <a:lnTo>
                      <a:pt x="272" y="55"/>
                    </a:lnTo>
                    <a:lnTo>
                      <a:pt x="273" y="59"/>
                    </a:lnTo>
                    <a:lnTo>
                      <a:pt x="275" y="65"/>
                    </a:lnTo>
                    <a:lnTo>
                      <a:pt x="275" y="69"/>
                    </a:lnTo>
                    <a:lnTo>
                      <a:pt x="277" y="74"/>
                    </a:lnTo>
                    <a:lnTo>
                      <a:pt x="277" y="80"/>
                    </a:lnTo>
                    <a:lnTo>
                      <a:pt x="277" y="84"/>
                    </a:lnTo>
                    <a:lnTo>
                      <a:pt x="279" y="90"/>
                    </a:lnTo>
                    <a:lnTo>
                      <a:pt x="279" y="95"/>
                    </a:lnTo>
                    <a:lnTo>
                      <a:pt x="279" y="101"/>
                    </a:lnTo>
                    <a:lnTo>
                      <a:pt x="279" y="107"/>
                    </a:lnTo>
                    <a:lnTo>
                      <a:pt x="279" y="112"/>
                    </a:lnTo>
                    <a:lnTo>
                      <a:pt x="279" y="120"/>
                    </a:lnTo>
                    <a:lnTo>
                      <a:pt x="281" y="126"/>
                    </a:lnTo>
                    <a:lnTo>
                      <a:pt x="279" y="133"/>
                    </a:lnTo>
                    <a:lnTo>
                      <a:pt x="279" y="139"/>
                    </a:lnTo>
                    <a:lnTo>
                      <a:pt x="279" y="145"/>
                    </a:lnTo>
                    <a:lnTo>
                      <a:pt x="277" y="150"/>
                    </a:lnTo>
                    <a:lnTo>
                      <a:pt x="277" y="158"/>
                    </a:lnTo>
                    <a:lnTo>
                      <a:pt x="275" y="164"/>
                    </a:lnTo>
                    <a:lnTo>
                      <a:pt x="273" y="171"/>
                    </a:lnTo>
                    <a:lnTo>
                      <a:pt x="272" y="177"/>
                    </a:lnTo>
                    <a:lnTo>
                      <a:pt x="270" y="175"/>
                    </a:lnTo>
                    <a:lnTo>
                      <a:pt x="266" y="169"/>
                    </a:lnTo>
                    <a:lnTo>
                      <a:pt x="262" y="166"/>
                    </a:lnTo>
                    <a:lnTo>
                      <a:pt x="260" y="162"/>
                    </a:lnTo>
                    <a:lnTo>
                      <a:pt x="256" y="158"/>
                    </a:lnTo>
                    <a:lnTo>
                      <a:pt x="251" y="152"/>
                    </a:lnTo>
                    <a:lnTo>
                      <a:pt x="247" y="147"/>
                    </a:lnTo>
                    <a:lnTo>
                      <a:pt x="241" y="141"/>
                    </a:lnTo>
                    <a:lnTo>
                      <a:pt x="235" y="133"/>
                    </a:lnTo>
                    <a:lnTo>
                      <a:pt x="230" y="128"/>
                    </a:lnTo>
                    <a:lnTo>
                      <a:pt x="224" y="122"/>
                    </a:lnTo>
                    <a:lnTo>
                      <a:pt x="218" y="114"/>
                    </a:lnTo>
                    <a:lnTo>
                      <a:pt x="211" y="109"/>
                    </a:lnTo>
                    <a:lnTo>
                      <a:pt x="205" y="103"/>
                    </a:lnTo>
                    <a:lnTo>
                      <a:pt x="201" y="99"/>
                    </a:lnTo>
                    <a:lnTo>
                      <a:pt x="197" y="97"/>
                    </a:lnTo>
                    <a:lnTo>
                      <a:pt x="194" y="93"/>
                    </a:lnTo>
                    <a:lnTo>
                      <a:pt x="190" y="92"/>
                    </a:lnTo>
                    <a:lnTo>
                      <a:pt x="186" y="88"/>
                    </a:lnTo>
                    <a:lnTo>
                      <a:pt x="182" y="86"/>
                    </a:lnTo>
                    <a:lnTo>
                      <a:pt x="178" y="82"/>
                    </a:lnTo>
                    <a:lnTo>
                      <a:pt x="175" y="80"/>
                    </a:lnTo>
                    <a:lnTo>
                      <a:pt x="171" y="78"/>
                    </a:lnTo>
                    <a:lnTo>
                      <a:pt x="167" y="76"/>
                    </a:lnTo>
                    <a:lnTo>
                      <a:pt x="163" y="74"/>
                    </a:lnTo>
                    <a:lnTo>
                      <a:pt x="159" y="73"/>
                    </a:lnTo>
                    <a:lnTo>
                      <a:pt x="156" y="71"/>
                    </a:lnTo>
                    <a:lnTo>
                      <a:pt x="152" y="69"/>
                    </a:lnTo>
                    <a:lnTo>
                      <a:pt x="148" y="67"/>
                    </a:lnTo>
                    <a:lnTo>
                      <a:pt x="144" y="67"/>
                    </a:lnTo>
                    <a:lnTo>
                      <a:pt x="140" y="65"/>
                    </a:lnTo>
                    <a:lnTo>
                      <a:pt x="137" y="65"/>
                    </a:lnTo>
                    <a:lnTo>
                      <a:pt x="131" y="65"/>
                    </a:lnTo>
                    <a:lnTo>
                      <a:pt x="129" y="65"/>
                    </a:lnTo>
                    <a:lnTo>
                      <a:pt x="121" y="65"/>
                    </a:lnTo>
                    <a:lnTo>
                      <a:pt x="114" y="65"/>
                    </a:lnTo>
                    <a:lnTo>
                      <a:pt x="106" y="67"/>
                    </a:lnTo>
                    <a:lnTo>
                      <a:pt x="99" y="71"/>
                    </a:lnTo>
                    <a:lnTo>
                      <a:pt x="93" y="74"/>
                    </a:lnTo>
                    <a:lnTo>
                      <a:pt x="87" y="82"/>
                    </a:lnTo>
                    <a:lnTo>
                      <a:pt x="83" y="84"/>
                    </a:lnTo>
                    <a:lnTo>
                      <a:pt x="80" y="88"/>
                    </a:lnTo>
                    <a:lnTo>
                      <a:pt x="76" y="92"/>
                    </a:lnTo>
                    <a:lnTo>
                      <a:pt x="74" y="97"/>
                    </a:lnTo>
                    <a:lnTo>
                      <a:pt x="72" y="101"/>
                    </a:lnTo>
                    <a:lnTo>
                      <a:pt x="70" y="105"/>
                    </a:lnTo>
                    <a:lnTo>
                      <a:pt x="68" y="111"/>
                    </a:lnTo>
                    <a:lnTo>
                      <a:pt x="66" y="114"/>
                    </a:lnTo>
                    <a:lnTo>
                      <a:pt x="64" y="120"/>
                    </a:lnTo>
                    <a:lnTo>
                      <a:pt x="62" y="126"/>
                    </a:lnTo>
                    <a:lnTo>
                      <a:pt x="61" y="131"/>
                    </a:lnTo>
                    <a:lnTo>
                      <a:pt x="61" y="137"/>
                    </a:lnTo>
                    <a:lnTo>
                      <a:pt x="59" y="143"/>
                    </a:lnTo>
                    <a:lnTo>
                      <a:pt x="59" y="150"/>
                    </a:lnTo>
                    <a:lnTo>
                      <a:pt x="57" y="156"/>
                    </a:lnTo>
                    <a:lnTo>
                      <a:pt x="57" y="164"/>
                    </a:lnTo>
                    <a:lnTo>
                      <a:pt x="57" y="169"/>
                    </a:lnTo>
                    <a:lnTo>
                      <a:pt x="57" y="175"/>
                    </a:lnTo>
                    <a:lnTo>
                      <a:pt x="57" y="183"/>
                    </a:lnTo>
                    <a:lnTo>
                      <a:pt x="57" y="190"/>
                    </a:lnTo>
                    <a:lnTo>
                      <a:pt x="57" y="198"/>
                    </a:lnTo>
                    <a:lnTo>
                      <a:pt x="57" y="206"/>
                    </a:lnTo>
                    <a:lnTo>
                      <a:pt x="57" y="211"/>
                    </a:lnTo>
                    <a:lnTo>
                      <a:pt x="57" y="221"/>
                    </a:lnTo>
                    <a:lnTo>
                      <a:pt x="57" y="226"/>
                    </a:lnTo>
                    <a:lnTo>
                      <a:pt x="59" y="234"/>
                    </a:lnTo>
                    <a:lnTo>
                      <a:pt x="59" y="242"/>
                    </a:lnTo>
                    <a:lnTo>
                      <a:pt x="61" y="249"/>
                    </a:lnTo>
                    <a:lnTo>
                      <a:pt x="61" y="257"/>
                    </a:lnTo>
                    <a:lnTo>
                      <a:pt x="62" y="264"/>
                    </a:lnTo>
                    <a:lnTo>
                      <a:pt x="62" y="272"/>
                    </a:lnTo>
                    <a:lnTo>
                      <a:pt x="64" y="282"/>
                    </a:lnTo>
                    <a:lnTo>
                      <a:pt x="66" y="287"/>
                    </a:lnTo>
                    <a:lnTo>
                      <a:pt x="66" y="295"/>
                    </a:lnTo>
                    <a:lnTo>
                      <a:pt x="68" y="303"/>
                    </a:lnTo>
                    <a:lnTo>
                      <a:pt x="70" y="310"/>
                    </a:lnTo>
                    <a:lnTo>
                      <a:pt x="72" y="318"/>
                    </a:lnTo>
                    <a:lnTo>
                      <a:pt x="74" y="325"/>
                    </a:lnTo>
                    <a:lnTo>
                      <a:pt x="76" y="333"/>
                    </a:lnTo>
                    <a:lnTo>
                      <a:pt x="78" y="341"/>
                    </a:lnTo>
                    <a:lnTo>
                      <a:pt x="80" y="348"/>
                    </a:lnTo>
                    <a:lnTo>
                      <a:pt x="81" y="354"/>
                    </a:lnTo>
                    <a:lnTo>
                      <a:pt x="83" y="361"/>
                    </a:lnTo>
                    <a:lnTo>
                      <a:pt x="85" y="369"/>
                    </a:lnTo>
                    <a:lnTo>
                      <a:pt x="87" y="375"/>
                    </a:lnTo>
                    <a:lnTo>
                      <a:pt x="89" y="382"/>
                    </a:lnTo>
                    <a:lnTo>
                      <a:pt x="91" y="390"/>
                    </a:lnTo>
                    <a:lnTo>
                      <a:pt x="93" y="396"/>
                    </a:lnTo>
                    <a:lnTo>
                      <a:pt x="97" y="401"/>
                    </a:lnTo>
                    <a:lnTo>
                      <a:pt x="99" y="407"/>
                    </a:lnTo>
                    <a:lnTo>
                      <a:pt x="101" y="413"/>
                    </a:lnTo>
                    <a:lnTo>
                      <a:pt x="102" y="418"/>
                    </a:lnTo>
                    <a:lnTo>
                      <a:pt x="104" y="424"/>
                    </a:lnTo>
                    <a:lnTo>
                      <a:pt x="106" y="430"/>
                    </a:lnTo>
                    <a:lnTo>
                      <a:pt x="108" y="436"/>
                    </a:lnTo>
                    <a:lnTo>
                      <a:pt x="112" y="439"/>
                    </a:lnTo>
                    <a:lnTo>
                      <a:pt x="114" y="445"/>
                    </a:lnTo>
                    <a:lnTo>
                      <a:pt x="116" y="449"/>
                    </a:lnTo>
                    <a:lnTo>
                      <a:pt x="118" y="453"/>
                    </a:lnTo>
                    <a:lnTo>
                      <a:pt x="121" y="456"/>
                    </a:lnTo>
                    <a:lnTo>
                      <a:pt x="125" y="464"/>
                    </a:lnTo>
                    <a:lnTo>
                      <a:pt x="131" y="470"/>
                    </a:lnTo>
                    <a:lnTo>
                      <a:pt x="135" y="474"/>
                    </a:lnTo>
                    <a:lnTo>
                      <a:pt x="139" y="479"/>
                    </a:lnTo>
                    <a:lnTo>
                      <a:pt x="142" y="483"/>
                    </a:lnTo>
                    <a:lnTo>
                      <a:pt x="146" y="487"/>
                    </a:lnTo>
                    <a:lnTo>
                      <a:pt x="148" y="493"/>
                    </a:lnTo>
                    <a:lnTo>
                      <a:pt x="154" y="496"/>
                    </a:lnTo>
                    <a:lnTo>
                      <a:pt x="156" y="500"/>
                    </a:lnTo>
                    <a:lnTo>
                      <a:pt x="161" y="504"/>
                    </a:lnTo>
                    <a:lnTo>
                      <a:pt x="167" y="510"/>
                    </a:lnTo>
                    <a:lnTo>
                      <a:pt x="175" y="515"/>
                    </a:lnTo>
                    <a:lnTo>
                      <a:pt x="178" y="517"/>
                    </a:lnTo>
                    <a:lnTo>
                      <a:pt x="184" y="521"/>
                    </a:lnTo>
                    <a:lnTo>
                      <a:pt x="188" y="523"/>
                    </a:lnTo>
                    <a:lnTo>
                      <a:pt x="192" y="525"/>
                    </a:lnTo>
                    <a:lnTo>
                      <a:pt x="196" y="527"/>
                    </a:lnTo>
                    <a:lnTo>
                      <a:pt x="199" y="529"/>
                    </a:lnTo>
                    <a:lnTo>
                      <a:pt x="203" y="529"/>
                    </a:lnTo>
                    <a:lnTo>
                      <a:pt x="209" y="531"/>
                    </a:lnTo>
                    <a:lnTo>
                      <a:pt x="213" y="531"/>
                    </a:lnTo>
                    <a:lnTo>
                      <a:pt x="216" y="531"/>
                    </a:lnTo>
                    <a:lnTo>
                      <a:pt x="222" y="531"/>
                    </a:lnTo>
                    <a:lnTo>
                      <a:pt x="228" y="532"/>
                    </a:lnTo>
                    <a:lnTo>
                      <a:pt x="232" y="531"/>
                    </a:lnTo>
                    <a:lnTo>
                      <a:pt x="237" y="531"/>
                    </a:lnTo>
                    <a:lnTo>
                      <a:pt x="243" y="531"/>
                    </a:lnTo>
                    <a:lnTo>
                      <a:pt x="249" y="531"/>
                    </a:lnTo>
                    <a:lnTo>
                      <a:pt x="256" y="529"/>
                    </a:lnTo>
                    <a:lnTo>
                      <a:pt x="262" y="527"/>
                    </a:lnTo>
                    <a:lnTo>
                      <a:pt x="270" y="525"/>
                    </a:lnTo>
                    <a:lnTo>
                      <a:pt x="277" y="525"/>
                    </a:lnTo>
                    <a:lnTo>
                      <a:pt x="283" y="521"/>
                    </a:lnTo>
                    <a:lnTo>
                      <a:pt x="289" y="517"/>
                    </a:lnTo>
                    <a:lnTo>
                      <a:pt x="296" y="515"/>
                    </a:lnTo>
                    <a:lnTo>
                      <a:pt x="302" y="513"/>
                    </a:lnTo>
                    <a:lnTo>
                      <a:pt x="308" y="508"/>
                    </a:lnTo>
                    <a:lnTo>
                      <a:pt x="313" y="506"/>
                    </a:lnTo>
                    <a:lnTo>
                      <a:pt x="319" y="500"/>
                    </a:lnTo>
                    <a:lnTo>
                      <a:pt x="325" y="498"/>
                    </a:lnTo>
                    <a:lnTo>
                      <a:pt x="329" y="493"/>
                    </a:lnTo>
                    <a:lnTo>
                      <a:pt x="332" y="489"/>
                    </a:lnTo>
                    <a:lnTo>
                      <a:pt x="338" y="483"/>
                    </a:lnTo>
                    <a:lnTo>
                      <a:pt x="342" y="479"/>
                    </a:lnTo>
                    <a:lnTo>
                      <a:pt x="344" y="475"/>
                    </a:lnTo>
                    <a:lnTo>
                      <a:pt x="349" y="470"/>
                    </a:lnTo>
                    <a:lnTo>
                      <a:pt x="351" y="466"/>
                    </a:lnTo>
                    <a:lnTo>
                      <a:pt x="355" y="462"/>
                    </a:lnTo>
                    <a:lnTo>
                      <a:pt x="357" y="456"/>
                    </a:lnTo>
                    <a:lnTo>
                      <a:pt x="361" y="453"/>
                    </a:lnTo>
                    <a:lnTo>
                      <a:pt x="363" y="447"/>
                    </a:lnTo>
                    <a:lnTo>
                      <a:pt x="365" y="443"/>
                    </a:lnTo>
                    <a:lnTo>
                      <a:pt x="367" y="439"/>
                    </a:lnTo>
                    <a:lnTo>
                      <a:pt x="368" y="436"/>
                    </a:lnTo>
                    <a:lnTo>
                      <a:pt x="370" y="432"/>
                    </a:lnTo>
                    <a:lnTo>
                      <a:pt x="372" y="430"/>
                    </a:lnTo>
                    <a:lnTo>
                      <a:pt x="374" y="422"/>
                    </a:lnTo>
                    <a:lnTo>
                      <a:pt x="376" y="420"/>
                    </a:lnTo>
                    <a:lnTo>
                      <a:pt x="378" y="417"/>
                    </a:lnTo>
                    <a:lnTo>
                      <a:pt x="378" y="415"/>
                    </a:lnTo>
                    <a:lnTo>
                      <a:pt x="380" y="409"/>
                    </a:lnTo>
                    <a:lnTo>
                      <a:pt x="380" y="405"/>
                    </a:lnTo>
                    <a:lnTo>
                      <a:pt x="382" y="401"/>
                    </a:lnTo>
                    <a:lnTo>
                      <a:pt x="382" y="396"/>
                    </a:lnTo>
                    <a:lnTo>
                      <a:pt x="386" y="392"/>
                    </a:lnTo>
                    <a:lnTo>
                      <a:pt x="386" y="384"/>
                    </a:lnTo>
                    <a:lnTo>
                      <a:pt x="387" y="377"/>
                    </a:lnTo>
                    <a:lnTo>
                      <a:pt x="387" y="369"/>
                    </a:lnTo>
                    <a:lnTo>
                      <a:pt x="389" y="363"/>
                    </a:lnTo>
                    <a:lnTo>
                      <a:pt x="389" y="358"/>
                    </a:lnTo>
                    <a:lnTo>
                      <a:pt x="391" y="354"/>
                    </a:lnTo>
                    <a:lnTo>
                      <a:pt x="391" y="350"/>
                    </a:lnTo>
                    <a:lnTo>
                      <a:pt x="393" y="346"/>
                    </a:lnTo>
                    <a:lnTo>
                      <a:pt x="393" y="341"/>
                    </a:lnTo>
                    <a:lnTo>
                      <a:pt x="395" y="337"/>
                    </a:lnTo>
                    <a:lnTo>
                      <a:pt x="395" y="331"/>
                    </a:lnTo>
                    <a:lnTo>
                      <a:pt x="397" y="327"/>
                    </a:lnTo>
                    <a:lnTo>
                      <a:pt x="397" y="322"/>
                    </a:lnTo>
                    <a:lnTo>
                      <a:pt x="397" y="316"/>
                    </a:lnTo>
                    <a:lnTo>
                      <a:pt x="397" y="310"/>
                    </a:lnTo>
                    <a:lnTo>
                      <a:pt x="397" y="306"/>
                    </a:lnTo>
                    <a:lnTo>
                      <a:pt x="397" y="299"/>
                    </a:lnTo>
                    <a:lnTo>
                      <a:pt x="399" y="293"/>
                    </a:lnTo>
                    <a:lnTo>
                      <a:pt x="399" y="289"/>
                    </a:lnTo>
                    <a:lnTo>
                      <a:pt x="399" y="283"/>
                    </a:lnTo>
                    <a:lnTo>
                      <a:pt x="399" y="276"/>
                    </a:lnTo>
                    <a:lnTo>
                      <a:pt x="399" y="272"/>
                    </a:lnTo>
                    <a:lnTo>
                      <a:pt x="399" y="264"/>
                    </a:lnTo>
                    <a:lnTo>
                      <a:pt x="399" y="259"/>
                    </a:lnTo>
                    <a:lnTo>
                      <a:pt x="399" y="253"/>
                    </a:lnTo>
                    <a:lnTo>
                      <a:pt x="399" y="247"/>
                    </a:lnTo>
                    <a:lnTo>
                      <a:pt x="399" y="242"/>
                    </a:lnTo>
                    <a:lnTo>
                      <a:pt x="399" y="236"/>
                    </a:lnTo>
                    <a:lnTo>
                      <a:pt x="399" y="228"/>
                    </a:lnTo>
                    <a:lnTo>
                      <a:pt x="399" y="223"/>
                    </a:lnTo>
                    <a:lnTo>
                      <a:pt x="397" y="215"/>
                    </a:lnTo>
                    <a:lnTo>
                      <a:pt x="397" y="209"/>
                    </a:lnTo>
                    <a:lnTo>
                      <a:pt x="397" y="202"/>
                    </a:lnTo>
                    <a:lnTo>
                      <a:pt x="397" y="196"/>
                    </a:lnTo>
                    <a:lnTo>
                      <a:pt x="395" y="188"/>
                    </a:lnTo>
                    <a:lnTo>
                      <a:pt x="395" y="183"/>
                    </a:lnTo>
                    <a:lnTo>
                      <a:pt x="393" y="175"/>
                    </a:lnTo>
                    <a:lnTo>
                      <a:pt x="393" y="169"/>
                    </a:lnTo>
                    <a:lnTo>
                      <a:pt x="391" y="162"/>
                    </a:lnTo>
                    <a:lnTo>
                      <a:pt x="391" y="156"/>
                    </a:lnTo>
                    <a:lnTo>
                      <a:pt x="389" y="149"/>
                    </a:lnTo>
                    <a:lnTo>
                      <a:pt x="387" y="143"/>
                    </a:lnTo>
                    <a:lnTo>
                      <a:pt x="386" y="135"/>
                    </a:lnTo>
                    <a:lnTo>
                      <a:pt x="386" y="130"/>
                    </a:lnTo>
                    <a:lnTo>
                      <a:pt x="386" y="78"/>
                    </a:lnTo>
                    <a:close/>
                  </a:path>
                </a:pathLst>
              </a:custGeom>
              <a:solidFill>
                <a:srgbClr val="ED5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25" name="Freeform 10"/>
              <p:cNvSpPr>
                <a:spLocks/>
              </p:cNvSpPr>
              <p:nvPr/>
            </p:nvSpPr>
            <p:spPr bwMode="auto">
              <a:xfrm>
                <a:off x="4536" y="3373"/>
                <a:ext cx="122" cy="126"/>
              </a:xfrm>
              <a:custGeom>
                <a:avLst/>
                <a:gdLst>
                  <a:gd name="T0" fmla="*/ 1 w 243"/>
                  <a:gd name="T1" fmla="*/ 4 h 251"/>
                  <a:gd name="T2" fmla="*/ 0 w 243"/>
                  <a:gd name="T3" fmla="*/ 4 h 251"/>
                  <a:gd name="T4" fmla="*/ 0 w 243"/>
                  <a:gd name="T5" fmla="*/ 4 h 251"/>
                  <a:gd name="T6" fmla="*/ 0 w 243"/>
                  <a:gd name="T7" fmla="*/ 4 h 251"/>
                  <a:gd name="T8" fmla="*/ 0 w 243"/>
                  <a:gd name="T9" fmla="*/ 3 h 251"/>
                  <a:gd name="T10" fmla="*/ 1 w 243"/>
                  <a:gd name="T11" fmla="*/ 3 h 251"/>
                  <a:gd name="T12" fmla="*/ 1 w 243"/>
                  <a:gd name="T13" fmla="*/ 3 h 251"/>
                  <a:gd name="T14" fmla="*/ 1 w 243"/>
                  <a:gd name="T15" fmla="*/ 2 h 251"/>
                  <a:gd name="T16" fmla="*/ 1 w 243"/>
                  <a:gd name="T17" fmla="*/ 2 h 251"/>
                  <a:gd name="T18" fmla="*/ 1 w 243"/>
                  <a:gd name="T19" fmla="*/ 2 h 251"/>
                  <a:gd name="T20" fmla="*/ 1 w 243"/>
                  <a:gd name="T21" fmla="*/ 1 h 251"/>
                  <a:gd name="T22" fmla="*/ 1 w 243"/>
                  <a:gd name="T23" fmla="*/ 1 h 251"/>
                  <a:gd name="T24" fmla="*/ 1 w 243"/>
                  <a:gd name="T25" fmla="*/ 1 h 251"/>
                  <a:gd name="T26" fmla="*/ 1 w 243"/>
                  <a:gd name="T27" fmla="*/ 1 h 251"/>
                  <a:gd name="T28" fmla="*/ 1 w 243"/>
                  <a:gd name="T29" fmla="*/ 0 h 251"/>
                  <a:gd name="T30" fmla="*/ 5 w 243"/>
                  <a:gd name="T31" fmla="*/ 6 h 251"/>
                  <a:gd name="T32" fmla="*/ 6 w 243"/>
                  <a:gd name="T33" fmla="*/ 6 h 251"/>
                  <a:gd name="T34" fmla="*/ 6 w 243"/>
                  <a:gd name="T35" fmla="*/ 5 h 251"/>
                  <a:gd name="T36" fmla="*/ 6 w 243"/>
                  <a:gd name="T37" fmla="*/ 5 h 251"/>
                  <a:gd name="T38" fmla="*/ 7 w 243"/>
                  <a:gd name="T39" fmla="*/ 5 h 251"/>
                  <a:gd name="T40" fmla="*/ 7 w 243"/>
                  <a:gd name="T41" fmla="*/ 5 h 251"/>
                  <a:gd name="T42" fmla="*/ 7 w 243"/>
                  <a:gd name="T43" fmla="*/ 5 h 251"/>
                  <a:gd name="T44" fmla="*/ 8 w 243"/>
                  <a:gd name="T45" fmla="*/ 5 h 251"/>
                  <a:gd name="T46" fmla="*/ 8 w 243"/>
                  <a:gd name="T47" fmla="*/ 5 h 251"/>
                  <a:gd name="T48" fmla="*/ 8 w 243"/>
                  <a:gd name="T49" fmla="*/ 5 h 251"/>
                  <a:gd name="T50" fmla="*/ 7 w 243"/>
                  <a:gd name="T51" fmla="*/ 7 h 251"/>
                  <a:gd name="T52" fmla="*/ 7 w 243"/>
                  <a:gd name="T53" fmla="*/ 7 h 251"/>
                  <a:gd name="T54" fmla="*/ 6 w 243"/>
                  <a:gd name="T55" fmla="*/ 7 h 251"/>
                  <a:gd name="T56" fmla="*/ 6 w 243"/>
                  <a:gd name="T57" fmla="*/ 7 h 251"/>
                  <a:gd name="T58" fmla="*/ 6 w 243"/>
                  <a:gd name="T59" fmla="*/ 7 h 251"/>
                  <a:gd name="T60" fmla="*/ 5 w 243"/>
                  <a:gd name="T61" fmla="*/ 7 h 251"/>
                  <a:gd name="T62" fmla="*/ 5 w 243"/>
                  <a:gd name="T63" fmla="*/ 8 h 251"/>
                  <a:gd name="T64" fmla="*/ 4 w 243"/>
                  <a:gd name="T65" fmla="*/ 8 h 25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3"/>
                  <a:gd name="T100" fmla="*/ 0 h 251"/>
                  <a:gd name="T101" fmla="*/ 243 w 243"/>
                  <a:gd name="T102" fmla="*/ 251 h 25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3" h="251">
                    <a:moveTo>
                      <a:pt x="112" y="251"/>
                    </a:moveTo>
                    <a:lnTo>
                      <a:pt x="2" y="118"/>
                    </a:lnTo>
                    <a:lnTo>
                      <a:pt x="0" y="116"/>
                    </a:lnTo>
                    <a:lnTo>
                      <a:pt x="0" y="114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2" y="67"/>
                    </a:lnTo>
                    <a:lnTo>
                      <a:pt x="2" y="63"/>
                    </a:lnTo>
                    <a:lnTo>
                      <a:pt x="2" y="55"/>
                    </a:lnTo>
                    <a:lnTo>
                      <a:pt x="2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6" y="31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0" y="13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114" y="150"/>
                    </a:lnTo>
                    <a:lnTo>
                      <a:pt x="156" y="167"/>
                    </a:lnTo>
                    <a:lnTo>
                      <a:pt x="158" y="166"/>
                    </a:lnTo>
                    <a:lnTo>
                      <a:pt x="164" y="162"/>
                    </a:lnTo>
                    <a:lnTo>
                      <a:pt x="167" y="160"/>
                    </a:lnTo>
                    <a:lnTo>
                      <a:pt x="171" y="158"/>
                    </a:lnTo>
                    <a:lnTo>
                      <a:pt x="177" y="156"/>
                    </a:lnTo>
                    <a:lnTo>
                      <a:pt x="183" y="154"/>
                    </a:lnTo>
                    <a:lnTo>
                      <a:pt x="190" y="152"/>
                    </a:lnTo>
                    <a:lnTo>
                      <a:pt x="196" y="150"/>
                    </a:lnTo>
                    <a:lnTo>
                      <a:pt x="204" y="148"/>
                    </a:lnTo>
                    <a:lnTo>
                      <a:pt x="211" y="148"/>
                    </a:lnTo>
                    <a:lnTo>
                      <a:pt x="215" y="148"/>
                    </a:lnTo>
                    <a:lnTo>
                      <a:pt x="219" y="148"/>
                    </a:lnTo>
                    <a:lnTo>
                      <a:pt x="223" y="148"/>
                    </a:lnTo>
                    <a:lnTo>
                      <a:pt x="226" y="150"/>
                    </a:lnTo>
                    <a:lnTo>
                      <a:pt x="232" y="152"/>
                    </a:lnTo>
                    <a:lnTo>
                      <a:pt x="236" y="152"/>
                    </a:lnTo>
                    <a:lnTo>
                      <a:pt x="240" y="154"/>
                    </a:lnTo>
                    <a:lnTo>
                      <a:pt x="243" y="156"/>
                    </a:lnTo>
                    <a:lnTo>
                      <a:pt x="209" y="196"/>
                    </a:lnTo>
                    <a:lnTo>
                      <a:pt x="205" y="196"/>
                    </a:lnTo>
                    <a:lnTo>
                      <a:pt x="202" y="196"/>
                    </a:lnTo>
                    <a:lnTo>
                      <a:pt x="196" y="196"/>
                    </a:lnTo>
                    <a:lnTo>
                      <a:pt x="192" y="198"/>
                    </a:lnTo>
                    <a:lnTo>
                      <a:pt x="186" y="200"/>
                    </a:lnTo>
                    <a:lnTo>
                      <a:pt x="183" y="202"/>
                    </a:lnTo>
                    <a:lnTo>
                      <a:pt x="177" y="202"/>
                    </a:lnTo>
                    <a:lnTo>
                      <a:pt x="169" y="205"/>
                    </a:lnTo>
                    <a:lnTo>
                      <a:pt x="164" y="207"/>
                    </a:lnTo>
                    <a:lnTo>
                      <a:pt x="158" y="211"/>
                    </a:lnTo>
                    <a:lnTo>
                      <a:pt x="152" y="215"/>
                    </a:lnTo>
                    <a:lnTo>
                      <a:pt x="145" y="221"/>
                    </a:lnTo>
                    <a:lnTo>
                      <a:pt x="139" y="226"/>
                    </a:lnTo>
                    <a:lnTo>
                      <a:pt x="133" y="232"/>
                    </a:lnTo>
                    <a:lnTo>
                      <a:pt x="112" y="251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26" name="Freeform 11"/>
              <p:cNvSpPr>
                <a:spLocks/>
              </p:cNvSpPr>
              <p:nvPr/>
            </p:nvSpPr>
            <p:spPr bwMode="auto">
              <a:xfrm>
                <a:off x="4547" y="2624"/>
                <a:ext cx="143" cy="764"/>
              </a:xfrm>
              <a:custGeom>
                <a:avLst/>
                <a:gdLst>
                  <a:gd name="T0" fmla="*/ 3 w 287"/>
                  <a:gd name="T1" fmla="*/ 40 h 1528"/>
                  <a:gd name="T2" fmla="*/ 3 w 287"/>
                  <a:gd name="T3" fmla="*/ 40 h 1528"/>
                  <a:gd name="T4" fmla="*/ 3 w 287"/>
                  <a:gd name="T5" fmla="*/ 39 h 1528"/>
                  <a:gd name="T6" fmla="*/ 3 w 287"/>
                  <a:gd name="T7" fmla="*/ 37 h 1528"/>
                  <a:gd name="T8" fmla="*/ 3 w 287"/>
                  <a:gd name="T9" fmla="*/ 36 h 1528"/>
                  <a:gd name="T10" fmla="*/ 3 w 287"/>
                  <a:gd name="T11" fmla="*/ 34 h 1528"/>
                  <a:gd name="T12" fmla="*/ 3 w 287"/>
                  <a:gd name="T13" fmla="*/ 31 h 1528"/>
                  <a:gd name="T14" fmla="*/ 3 w 287"/>
                  <a:gd name="T15" fmla="*/ 29 h 1528"/>
                  <a:gd name="T16" fmla="*/ 3 w 287"/>
                  <a:gd name="T17" fmla="*/ 27 h 1528"/>
                  <a:gd name="T18" fmla="*/ 3 w 287"/>
                  <a:gd name="T19" fmla="*/ 24 h 1528"/>
                  <a:gd name="T20" fmla="*/ 3 w 287"/>
                  <a:gd name="T21" fmla="*/ 21 h 1528"/>
                  <a:gd name="T22" fmla="*/ 3 w 287"/>
                  <a:gd name="T23" fmla="*/ 19 h 1528"/>
                  <a:gd name="T24" fmla="*/ 2 w 287"/>
                  <a:gd name="T25" fmla="*/ 16 h 1528"/>
                  <a:gd name="T26" fmla="*/ 2 w 287"/>
                  <a:gd name="T27" fmla="*/ 14 h 1528"/>
                  <a:gd name="T28" fmla="*/ 2 w 287"/>
                  <a:gd name="T29" fmla="*/ 11 h 1528"/>
                  <a:gd name="T30" fmla="*/ 2 w 287"/>
                  <a:gd name="T31" fmla="*/ 9 h 1528"/>
                  <a:gd name="T32" fmla="*/ 1 w 287"/>
                  <a:gd name="T33" fmla="*/ 8 h 1528"/>
                  <a:gd name="T34" fmla="*/ 1 w 287"/>
                  <a:gd name="T35" fmla="*/ 8 h 1528"/>
                  <a:gd name="T36" fmla="*/ 1 w 287"/>
                  <a:gd name="T37" fmla="*/ 7 h 1528"/>
                  <a:gd name="T38" fmla="*/ 1 w 287"/>
                  <a:gd name="T39" fmla="*/ 7 h 1528"/>
                  <a:gd name="T40" fmla="*/ 1 w 287"/>
                  <a:gd name="T41" fmla="*/ 6 h 1528"/>
                  <a:gd name="T42" fmla="*/ 1 w 287"/>
                  <a:gd name="T43" fmla="*/ 5 h 1528"/>
                  <a:gd name="T44" fmla="*/ 1 w 287"/>
                  <a:gd name="T45" fmla="*/ 5 h 1528"/>
                  <a:gd name="T46" fmla="*/ 0 w 287"/>
                  <a:gd name="T47" fmla="*/ 4 h 1528"/>
                  <a:gd name="T48" fmla="*/ 0 w 287"/>
                  <a:gd name="T49" fmla="*/ 3 h 1528"/>
                  <a:gd name="T50" fmla="*/ 0 w 287"/>
                  <a:gd name="T51" fmla="*/ 2 h 1528"/>
                  <a:gd name="T52" fmla="*/ 0 w 287"/>
                  <a:gd name="T53" fmla="*/ 2 h 1528"/>
                  <a:gd name="T54" fmla="*/ 0 w 287"/>
                  <a:gd name="T55" fmla="*/ 1 h 1528"/>
                  <a:gd name="T56" fmla="*/ 0 w 287"/>
                  <a:gd name="T57" fmla="*/ 1 h 1528"/>
                  <a:gd name="T58" fmla="*/ 0 w 287"/>
                  <a:gd name="T59" fmla="*/ 1 h 1528"/>
                  <a:gd name="T60" fmla="*/ 0 w 287"/>
                  <a:gd name="T61" fmla="*/ 1 h 1528"/>
                  <a:gd name="T62" fmla="*/ 1 w 287"/>
                  <a:gd name="T63" fmla="*/ 2 h 1528"/>
                  <a:gd name="T64" fmla="*/ 1 w 287"/>
                  <a:gd name="T65" fmla="*/ 2 h 1528"/>
                  <a:gd name="T66" fmla="*/ 2 w 287"/>
                  <a:gd name="T67" fmla="*/ 3 h 1528"/>
                  <a:gd name="T68" fmla="*/ 2 w 287"/>
                  <a:gd name="T69" fmla="*/ 4 h 1528"/>
                  <a:gd name="T70" fmla="*/ 3 w 287"/>
                  <a:gd name="T71" fmla="*/ 4 h 1528"/>
                  <a:gd name="T72" fmla="*/ 3 w 287"/>
                  <a:gd name="T73" fmla="*/ 5 h 1528"/>
                  <a:gd name="T74" fmla="*/ 4 w 287"/>
                  <a:gd name="T75" fmla="*/ 6 h 1528"/>
                  <a:gd name="T76" fmla="*/ 5 w 287"/>
                  <a:gd name="T77" fmla="*/ 7 h 1528"/>
                  <a:gd name="T78" fmla="*/ 5 w 287"/>
                  <a:gd name="T79" fmla="*/ 8 h 1528"/>
                  <a:gd name="T80" fmla="*/ 6 w 287"/>
                  <a:gd name="T81" fmla="*/ 9 h 1528"/>
                  <a:gd name="T82" fmla="*/ 6 w 287"/>
                  <a:gd name="T83" fmla="*/ 10 h 1528"/>
                  <a:gd name="T84" fmla="*/ 7 w 287"/>
                  <a:gd name="T85" fmla="*/ 11 h 1528"/>
                  <a:gd name="T86" fmla="*/ 7 w 287"/>
                  <a:gd name="T87" fmla="*/ 12 h 1528"/>
                  <a:gd name="T88" fmla="*/ 7 w 287"/>
                  <a:gd name="T89" fmla="*/ 13 h 1528"/>
                  <a:gd name="T90" fmla="*/ 8 w 287"/>
                  <a:gd name="T91" fmla="*/ 14 h 1528"/>
                  <a:gd name="T92" fmla="*/ 8 w 287"/>
                  <a:gd name="T93" fmla="*/ 15 h 1528"/>
                  <a:gd name="T94" fmla="*/ 8 w 287"/>
                  <a:gd name="T95" fmla="*/ 17 h 1528"/>
                  <a:gd name="T96" fmla="*/ 8 w 287"/>
                  <a:gd name="T97" fmla="*/ 18 h 1528"/>
                  <a:gd name="T98" fmla="*/ 8 w 287"/>
                  <a:gd name="T99" fmla="*/ 19 h 1528"/>
                  <a:gd name="T100" fmla="*/ 8 w 287"/>
                  <a:gd name="T101" fmla="*/ 20 h 1528"/>
                  <a:gd name="T102" fmla="*/ 8 w 287"/>
                  <a:gd name="T103" fmla="*/ 21 h 1528"/>
                  <a:gd name="T104" fmla="*/ 8 w 287"/>
                  <a:gd name="T105" fmla="*/ 22 h 1528"/>
                  <a:gd name="T106" fmla="*/ 8 w 287"/>
                  <a:gd name="T107" fmla="*/ 22 h 1528"/>
                  <a:gd name="T108" fmla="*/ 8 w 287"/>
                  <a:gd name="T109" fmla="*/ 23 h 1528"/>
                  <a:gd name="T110" fmla="*/ 8 w 287"/>
                  <a:gd name="T111" fmla="*/ 24 h 1528"/>
                  <a:gd name="T112" fmla="*/ 8 w 287"/>
                  <a:gd name="T113" fmla="*/ 24 h 1528"/>
                  <a:gd name="T114" fmla="*/ 3 w 287"/>
                  <a:gd name="T115" fmla="*/ 41 h 1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87"/>
                  <a:gd name="T175" fmla="*/ 0 h 1528"/>
                  <a:gd name="T176" fmla="*/ 287 w 287"/>
                  <a:gd name="T177" fmla="*/ 1528 h 1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87" h="1528">
                    <a:moveTo>
                      <a:pt x="112" y="1284"/>
                    </a:moveTo>
                    <a:lnTo>
                      <a:pt x="112" y="1282"/>
                    </a:lnTo>
                    <a:lnTo>
                      <a:pt x="112" y="1279"/>
                    </a:lnTo>
                    <a:lnTo>
                      <a:pt x="112" y="1275"/>
                    </a:lnTo>
                    <a:lnTo>
                      <a:pt x="112" y="1271"/>
                    </a:lnTo>
                    <a:lnTo>
                      <a:pt x="112" y="1265"/>
                    </a:lnTo>
                    <a:lnTo>
                      <a:pt x="112" y="1260"/>
                    </a:lnTo>
                    <a:lnTo>
                      <a:pt x="112" y="1254"/>
                    </a:lnTo>
                    <a:lnTo>
                      <a:pt x="112" y="1244"/>
                    </a:lnTo>
                    <a:lnTo>
                      <a:pt x="112" y="1237"/>
                    </a:lnTo>
                    <a:lnTo>
                      <a:pt x="112" y="1227"/>
                    </a:lnTo>
                    <a:lnTo>
                      <a:pt x="114" y="1218"/>
                    </a:lnTo>
                    <a:lnTo>
                      <a:pt x="114" y="1206"/>
                    </a:lnTo>
                    <a:lnTo>
                      <a:pt x="114" y="1195"/>
                    </a:lnTo>
                    <a:lnTo>
                      <a:pt x="114" y="1182"/>
                    </a:lnTo>
                    <a:lnTo>
                      <a:pt x="114" y="1170"/>
                    </a:lnTo>
                    <a:lnTo>
                      <a:pt x="114" y="1155"/>
                    </a:lnTo>
                    <a:lnTo>
                      <a:pt x="114" y="1142"/>
                    </a:lnTo>
                    <a:lnTo>
                      <a:pt x="114" y="1127"/>
                    </a:lnTo>
                    <a:lnTo>
                      <a:pt x="114" y="1113"/>
                    </a:lnTo>
                    <a:lnTo>
                      <a:pt x="114" y="1096"/>
                    </a:lnTo>
                    <a:lnTo>
                      <a:pt x="114" y="1079"/>
                    </a:lnTo>
                    <a:lnTo>
                      <a:pt x="114" y="1064"/>
                    </a:lnTo>
                    <a:lnTo>
                      <a:pt x="114" y="1047"/>
                    </a:lnTo>
                    <a:lnTo>
                      <a:pt x="114" y="1030"/>
                    </a:lnTo>
                    <a:lnTo>
                      <a:pt x="114" y="1011"/>
                    </a:lnTo>
                    <a:lnTo>
                      <a:pt x="114" y="992"/>
                    </a:lnTo>
                    <a:lnTo>
                      <a:pt x="114" y="975"/>
                    </a:lnTo>
                    <a:lnTo>
                      <a:pt x="114" y="954"/>
                    </a:lnTo>
                    <a:lnTo>
                      <a:pt x="114" y="935"/>
                    </a:lnTo>
                    <a:lnTo>
                      <a:pt x="114" y="916"/>
                    </a:lnTo>
                    <a:lnTo>
                      <a:pt x="114" y="897"/>
                    </a:lnTo>
                    <a:lnTo>
                      <a:pt x="112" y="876"/>
                    </a:lnTo>
                    <a:lnTo>
                      <a:pt x="112" y="855"/>
                    </a:lnTo>
                    <a:lnTo>
                      <a:pt x="112" y="834"/>
                    </a:lnTo>
                    <a:lnTo>
                      <a:pt x="110" y="813"/>
                    </a:lnTo>
                    <a:lnTo>
                      <a:pt x="110" y="792"/>
                    </a:lnTo>
                    <a:lnTo>
                      <a:pt x="110" y="771"/>
                    </a:lnTo>
                    <a:lnTo>
                      <a:pt x="108" y="750"/>
                    </a:lnTo>
                    <a:lnTo>
                      <a:pt x="108" y="729"/>
                    </a:lnTo>
                    <a:lnTo>
                      <a:pt x="107" y="707"/>
                    </a:lnTo>
                    <a:lnTo>
                      <a:pt x="107" y="688"/>
                    </a:lnTo>
                    <a:lnTo>
                      <a:pt x="105" y="665"/>
                    </a:lnTo>
                    <a:lnTo>
                      <a:pt x="105" y="644"/>
                    </a:lnTo>
                    <a:lnTo>
                      <a:pt x="103" y="623"/>
                    </a:lnTo>
                    <a:lnTo>
                      <a:pt x="101" y="602"/>
                    </a:lnTo>
                    <a:lnTo>
                      <a:pt x="99" y="581"/>
                    </a:lnTo>
                    <a:lnTo>
                      <a:pt x="99" y="560"/>
                    </a:lnTo>
                    <a:lnTo>
                      <a:pt x="97" y="539"/>
                    </a:lnTo>
                    <a:lnTo>
                      <a:pt x="95" y="518"/>
                    </a:lnTo>
                    <a:lnTo>
                      <a:pt x="93" y="498"/>
                    </a:lnTo>
                    <a:lnTo>
                      <a:pt x="91" y="479"/>
                    </a:lnTo>
                    <a:lnTo>
                      <a:pt x="89" y="458"/>
                    </a:lnTo>
                    <a:lnTo>
                      <a:pt x="88" y="439"/>
                    </a:lnTo>
                    <a:lnTo>
                      <a:pt x="86" y="420"/>
                    </a:lnTo>
                    <a:lnTo>
                      <a:pt x="84" y="401"/>
                    </a:lnTo>
                    <a:lnTo>
                      <a:pt x="80" y="382"/>
                    </a:lnTo>
                    <a:lnTo>
                      <a:pt x="78" y="365"/>
                    </a:lnTo>
                    <a:lnTo>
                      <a:pt x="76" y="346"/>
                    </a:lnTo>
                    <a:lnTo>
                      <a:pt x="74" y="328"/>
                    </a:lnTo>
                    <a:lnTo>
                      <a:pt x="70" y="311"/>
                    </a:lnTo>
                    <a:lnTo>
                      <a:pt x="67" y="294"/>
                    </a:lnTo>
                    <a:lnTo>
                      <a:pt x="65" y="279"/>
                    </a:lnTo>
                    <a:lnTo>
                      <a:pt x="63" y="264"/>
                    </a:lnTo>
                    <a:lnTo>
                      <a:pt x="61" y="262"/>
                    </a:lnTo>
                    <a:lnTo>
                      <a:pt x="61" y="260"/>
                    </a:lnTo>
                    <a:lnTo>
                      <a:pt x="59" y="256"/>
                    </a:lnTo>
                    <a:lnTo>
                      <a:pt x="59" y="254"/>
                    </a:lnTo>
                    <a:lnTo>
                      <a:pt x="57" y="249"/>
                    </a:lnTo>
                    <a:lnTo>
                      <a:pt x="57" y="241"/>
                    </a:lnTo>
                    <a:lnTo>
                      <a:pt x="55" y="235"/>
                    </a:lnTo>
                    <a:lnTo>
                      <a:pt x="55" y="228"/>
                    </a:lnTo>
                    <a:lnTo>
                      <a:pt x="53" y="224"/>
                    </a:lnTo>
                    <a:lnTo>
                      <a:pt x="51" y="218"/>
                    </a:lnTo>
                    <a:lnTo>
                      <a:pt x="51" y="214"/>
                    </a:lnTo>
                    <a:lnTo>
                      <a:pt x="50" y="211"/>
                    </a:lnTo>
                    <a:lnTo>
                      <a:pt x="50" y="205"/>
                    </a:lnTo>
                    <a:lnTo>
                      <a:pt x="48" y="201"/>
                    </a:lnTo>
                    <a:lnTo>
                      <a:pt x="48" y="195"/>
                    </a:lnTo>
                    <a:lnTo>
                      <a:pt x="46" y="192"/>
                    </a:lnTo>
                    <a:lnTo>
                      <a:pt x="44" y="186"/>
                    </a:lnTo>
                    <a:lnTo>
                      <a:pt x="44" y="180"/>
                    </a:lnTo>
                    <a:lnTo>
                      <a:pt x="42" y="174"/>
                    </a:lnTo>
                    <a:lnTo>
                      <a:pt x="42" y="169"/>
                    </a:lnTo>
                    <a:lnTo>
                      <a:pt x="40" y="163"/>
                    </a:lnTo>
                    <a:lnTo>
                      <a:pt x="38" y="159"/>
                    </a:lnTo>
                    <a:lnTo>
                      <a:pt x="36" y="152"/>
                    </a:lnTo>
                    <a:lnTo>
                      <a:pt x="36" y="148"/>
                    </a:lnTo>
                    <a:lnTo>
                      <a:pt x="34" y="140"/>
                    </a:lnTo>
                    <a:lnTo>
                      <a:pt x="34" y="135"/>
                    </a:lnTo>
                    <a:lnTo>
                      <a:pt x="32" y="129"/>
                    </a:lnTo>
                    <a:lnTo>
                      <a:pt x="31" y="123"/>
                    </a:lnTo>
                    <a:lnTo>
                      <a:pt x="29" y="117"/>
                    </a:lnTo>
                    <a:lnTo>
                      <a:pt x="29" y="112"/>
                    </a:lnTo>
                    <a:lnTo>
                      <a:pt x="27" y="106"/>
                    </a:lnTo>
                    <a:lnTo>
                      <a:pt x="27" y="100"/>
                    </a:lnTo>
                    <a:lnTo>
                      <a:pt x="25" y="95"/>
                    </a:lnTo>
                    <a:lnTo>
                      <a:pt x="23" y="89"/>
                    </a:lnTo>
                    <a:lnTo>
                      <a:pt x="21" y="83"/>
                    </a:lnTo>
                    <a:lnTo>
                      <a:pt x="21" y="78"/>
                    </a:lnTo>
                    <a:lnTo>
                      <a:pt x="19" y="72"/>
                    </a:lnTo>
                    <a:lnTo>
                      <a:pt x="17" y="68"/>
                    </a:lnTo>
                    <a:lnTo>
                      <a:pt x="17" y="62"/>
                    </a:lnTo>
                    <a:lnTo>
                      <a:pt x="15" y="59"/>
                    </a:lnTo>
                    <a:lnTo>
                      <a:pt x="13" y="53"/>
                    </a:lnTo>
                    <a:lnTo>
                      <a:pt x="13" y="47"/>
                    </a:lnTo>
                    <a:lnTo>
                      <a:pt x="12" y="43"/>
                    </a:lnTo>
                    <a:lnTo>
                      <a:pt x="12" y="40"/>
                    </a:lnTo>
                    <a:lnTo>
                      <a:pt x="10" y="34"/>
                    </a:lnTo>
                    <a:lnTo>
                      <a:pt x="10" y="30"/>
                    </a:lnTo>
                    <a:lnTo>
                      <a:pt x="8" y="26"/>
                    </a:lnTo>
                    <a:lnTo>
                      <a:pt x="8" y="22"/>
                    </a:lnTo>
                    <a:lnTo>
                      <a:pt x="4" y="15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5"/>
                    </a:lnTo>
                    <a:lnTo>
                      <a:pt x="8" y="7"/>
                    </a:lnTo>
                    <a:lnTo>
                      <a:pt x="12" y="11"/>
                    </a:lnTo>
                    <a:lnTo>
                      <a:pt x="17" y="15"/>
                    </a:lnTo>
                    <a:lnTo>
                      <a:pt x="21" y="22"/>
                    </a:lnTo>
                    <a:lnTo>
                      <a:pt x="27" y="26"/>
                    </a:lnTo>
                    <a:lnTo>
                      <a:pt x="32" y="34"/>
                    </a:lnTo>
                    <a:lnTo>
                      <a:pt x="36" y="36"/>
                    </a:lnTo>
                    <a:lnTo>
                      <a:pt x="40" y="40"/>
                    </a:lnTo>
                    <a:lnTo>
                      <a:pt x="42" y="43"/>
                    </a:lnTo>
                    <a:lnTo>
                      <a:pt x="46" y="47"/>
                    </a:lnTo>
                    <a:lnTo>
                      <a:pt x="50" y="53"/>
                    </a:lnTo>
                    <a:lnTo>
                      <a:pt x="53" y="57"/>
                    </a:lnTo>
                    <a:lnTo>
                      <a:pt x="57" y="60"/>
                    </a:lnTo>
                    <a:lnTo>
                      <a:pt x="61" y="64"/>
                    </a:lnTo>
                    <a:lnTo>
                      <a:pt x="65" y="70"/>
                    </a:lnTo>
                    <a:lnTo>
                      <a:pt x="69" y="74"/>
                    </a:lnTo>
                    <a:lnTo>
                      <a:pt x="72" y="79"/>
                    </a:lnTo>
                    <a:lnTo>
                      <a:pt x="76" y="85"/>
                    </a:lnTo>
                    <a:lnTo>
                      <a:pt x="80" y="89"/>
                    </a:lnTo>
                    <a:lnTo>
                      <a:pt x="84" y="95"/>
                    </a:lnTo>
                    <a:lnTo>
                      <a:pt x="89" y="98"/>
                    </a:lnTo>
                    <a:lnTo>
                      <a:pt x="93" y="106"/>
                    </a:lnTo>
                    <a:lnTo>
                      <a:pt x="97" y="112"/>
                    </a:lnTo>
                    <a:lnTo>
                      <a:pt x="103" y="116"/>
                    </a:lnTo>
                    <a:lnTo>
                      <a:pt x="107" y="123"/>
                    </a:lnTo>
                    <a:lnTo>
                      <a:pt x="110" y="129"/>
                    </a:lnTo>
                    <a:lnTo>
                      <a:pt x="114" y="135"/>
                    </a:lnTo>
                    <a:lnTo>
                      <a:pt x="120" y="140"/>
                    </a:lnTo>
                    <a:lnTo>
                      <a:pt x="124" y="146"/>
                    </a:lnTo>
                    <a:lnTo>
                      <a:pt x="129" y="154"/>
                    </a:lnTo>
                    <a:lnTo>
                      <a:pt x="133" y="159"/>
                    </a:lnTo>
                    <a:lnTo>
                      <a:pt x="137" y="167"/>
                    </a:lnTo>
                    <a:lnTo>
                      <a:pt x="143" y="174"/>
                    </a:lnTo>
                    <a:lnTo>
                      <a:pt x="148" y="182"/>
                    </a:lnTo>
                    <a:lnTo>
                      <a:pt x="152" y="188"/>
                    </a:lnTo>
                    <a:lnTo>
                      <a:pt x="156" y="193"/>
                    </a:lnTo>
                    <a:lnTo>
                      <a:pt x="160" y="201"/>
                    </a:lnTo>
                    <a:lnTo>
                      <a:pt x="165" y="209"/>
                    </a:lnTo>
                    <a:lnTo>
                      <a:pt x="169" y="216"/>
                    </a:lnTo>
                    <a:lnTo>
                      <a:pt x="173" y="224"/>
                    </a:lnTo>
                    <a:lnTo>
                      <a:pt x="177" y="231"/>
                    </a:lnTo>
                    <a:lnTo>
                      <a:pt x="183" y="239"/>
                    </a:lnTo>
                    <a:lnTo>
                      <a:pt x="186" y="247"/>
                    </a:lnTo>
                    <a:lnTo>
                      <a:pt x="190" y="254"/>
                    </a:lnTo>
                    <a:lnTo>
                      <a:pt x="196" y="262"/>
                    </a:lnTo>
                    <a:lnTo>
                      <a:pt x="200" y="271"/>
                    </a:lnTo>
                    <a:lnTo>
                      <a:pt x="203" y="279"/>
                    </a:lnTo>
                    <a:lnTo>
                      <a:pt x="207" y="287"/>
                    </a:lnTo>
                    <a:lnTo>
                      <a:pt x="213" y="296"/>
                    </a:lnTo>
                    <a:lnTo>
                      <a:pt x="217" y="304"/>
                    </a:lnTo>
                    <a:lnTo>
                      <a:pt x="221" y="313"/>
                    </a:lnTo>
                    <a:lnTo>
                      <a:pt x="222" y="321"/>
                    </a:lnTo>
                    <a:lnTo>
                      <a:pt x="226" y="328"/>
                    </a:lnTo>
                    <a:lnTo>
                      <a:pt x="230" y="338"/>
                    </a:lnTo>
                    <a:lnTo>
                      <a:pt x="232" y="347"/>
                    </a:lnTo>
                    <a:lnTo>
                      <a:pt x="236" y="355"/>
                    </a:lnTo>
                    <a:lnTo>
                      <a:pt x="240" y="365"/>
                    </a:lnTo>
                    <a:lnTo>
                      <a:pt x="243" y="374"/>
                    </a:lnTo>
                    <a:lnTo>
                      <a:pt x="245" y="384"/>
                    </a:lnTo>
                    <a:lnTo>
                      <a:pt x="247" y="393"/>
                    </a:lnTo>
                    <a:lnTo>
                      <a:pt x="251" y="403"/>
                    </a:lnTo>
                    <a:lnTo>
                      <a:pt x="253" y="412"/>
                    </a:lnTo>
                    <a:lnTo>
                      <a:pt x="255" y="420"/>
                    </a:lnTo>
                    <a:lnTo>
                      <a:pt x="257" y="431"/>
                    </a:lnTo>
                    <a:lnTo>
                      <a:pt x="259" y="439"/>
                    </a:lnTo>
                    <a:lnTo>
                      <a:pt x="262" y="450"/>
                    </a:lnTo>
                    <a:lnTo>
                      <a:pt x="262" y="458"/>
                    </a:lnTo>
                    <a:lnTo>
                      <a:pt x="264" y="467"/>
                    </a:lnTo>
                    <a:lnTo>
                      <a:pt x="266" y="477"/>
                    </a:lnTo>
                    <a:lnTo>
                      <a:pt x="268" y="486"/>
                    </a:lnTo>
                    <a:lnTo>
                      <a:pt x="270" y="496"/>
                    </a:lnTo>
                    <a:lnTo>
                      <a:pt x="272" y="505"/>
                    </a:lnTo>
                    <a:lnTo>
                      <a:pt x="272" y="515"/>
                    </a:lnTo>
                    <a:lnTo>
                      <a:pt x="276" y="524"/>
                    </a:lnTo>
                    <a:lnTo>
                      <a:pt x="276" y="534"/>
                    </a:lnTo>
                    <a:lnTo>
                      <a:pt x="278" y="543"/>
                    </a:lnTo>
                    <a:lnTo>
                      <a:pt x="278" y="551"/>
                    </a:lnTo>
                    <a:lnTo>
                      <a:pt x="279" y="560"/>
                    </a:lnTo>
                    <a:lnTo>
                      <a:pt x="279" y="570"/>
                    </a:lnTo>
                    <a:lnTo>
                      <a:pt x="281" y="579"/>
                    </a:lnTo>
                    <a:lnTo>
                      <a:pt x="281" y="587"/>
                    </a:lnTo>
                    <a:lnTo>
                      <a:pt x="283" y="596"/>
                    </a:lnTo>
                    <a:lnTo>
                      <a:pt x="283" y="604"/>
                    </a:lnTo>
                    <a:lnTo>
                      <a:pt x="283" y="612"/>
                    </a:lnTo>
                    <a:lnTo>
                      <a:pt x="283" y="621"/>
                    </a:lnTo>
                    <a:lnTo>
                      <a:pt x="285" y="629"/>
                    </a:lnTo>
                    <a:lnTo>
                      <a:pt x="285" y="636"/>
                    </a:lnTo>
                    <a:lnTo>
                      <a:pt x="285" y="644"/>
                    </a:lnTo>
                    <a:lnTo>
                      <a:pt x="285" y="651"/>
                    </a:lnTo>
                    <a:lnTo>
                      <a:pt x="287" y="659"/>
                    </a:lnTo>
                    <a:lnTo>
                      <a:pt x="287" y="665"/>
                    </a:lnTo>
                    <a:lnTo>
                      <a:pt x="287" y="672"/>
                    </a:lnTo>
                    <a:lnTo>
                      <a:pt x="287" y="678"/>
                    </a:lnTo>
                    <a:lnTo>
                      <a:pt x="287" y="686"/>
                    </a:lnTo>
                    <a:lnTo>
                      <a:pt x="287" y="691"/>
                    </a:lnTo>
                    <a:lnTo>
                      <a:pt x="287" y="697"/>
                    </a:lnTo>
                    <a:lnTo>
                      <a:pt x="287" y="703"/>
                    </a:lnTo>
                    <a:lnTo>
                      <a:pt x="287" y="710"/>
                    </a:lnTo>
                    <a:lnTo>
                      <a:pt x="287" y="714"/>
                    </a:lnTo>
                    <a:lnTo>
                      <a:pt x="287" y="720"/>
                    </a:lnTo>
                    <a:lnTo>
                      <a:pt x="287" y="724"/>
                    </a:lnTo>
                    <a:lnTo>
                      <a:pt x="287" y="727"/>
                    </a:lnTo>
                    <a:lnTo>
                      <a:pt x="287" y="731"/>
                    </a:lnTo>
                    <a:lnTo>
                      <a:pt x="287" y="735"/>
                    </a:lnTo>
                    <a:lnTo>
                      <a:pt x="287" y="739"/>
                    </a:lnTo>
                    <a:lnTo>
                      <a:pt x="287" y="743"/>
                    </a:lnTo>
                    <a:lnTo>
                      <a:pt x="287" y="747"/>
                    </a:lnTo>
                    <a:lnTo>
                      <a:pt x="287" y="752"/>
                    </a:lnTo>
                    <a:lnTo>
                      <a:pt x="287" y="754"/>
                    </a:lnTo>
                    <a:lnTo>
                      <a:pt x="272" y="1163"/>
                    </a:lnTo>
                    <a:lnTo>
                      <a:pt x="245" y="1528"/>
                    </a:lnTo>
                    <a:lnTo>
                      <a:pt x="112" y="1284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27" name="Freeform 12"/>
              <p:cNvSpPr>
                <a:spLocks/>
              </p:cNvSpPr>
              <p:nvPr/>
            </p:nvSpPr>
            <p:spPr bwMode="auto">
              <a:xfrm>
                <a:off x="4287" y="2673"/>
                <a:ext cx="371" cy="788"/>
              </a:xfrm>
              <a:custGeom>
                <a:avLst/>
                <a:gdLst>
                  <a:gd name="T0" fmla="*/ 18 w 741"/>
                  <a:gd name="T1" fmla="*/ 49 h 1577"/>
                  <a:gd name="T2" fmla="*/ 18 w 741"/>
                  <a:gd name="T3" fmla="*/ 48 h 1577"/>
                  <a:gd name="T4" fmla="*/ 17 w 741"/>
                  <a:gd name="T5" fmla="*/ 46 h 1577"/>
                  <a:gd name="T6" fmla="*/ 16 w 741"/>
                  <a:gd name="T7" fmla="*/ 44 h 1577"/>
                  <a:gd name="T8" fmla="*/ 14 w 741"/>
                  <a:gd name="T9" fmla="*/ 42 h 1577"/>
                  <a:gd name="T10" fmla="*/ 13 w 741"/>
                  <a:gd name="T11" fmla="*/ 39 h 1577"/>
                  <a:gd name="T12" fmla="*/ 11 w 741"/>
                  <a:gd name="T13" fmla="*/ 35 h 1577"/>
                  <a:gd name="T14" fmla="*/ 9 w 741"/>
                  <a:gd name="T15" fmla="*/ 32 h 1577"/>
                  <a:gd name="T16" fmla="*/ 7 w 741"/>
                  <a:gd name="T17" fmla="*/ 28 h 1577"/>
                  <a:gd name="T18" fmla="*/ 5 w 741"/>
                  <a:gd name="T19" fmla="*/ 25 h 1577"/>
                  <a:gd name="T20" fmla="*/ 4 w 741"/>
                  <a:gd name="T21" fmla="*/ 21 h 1577"/>
                  <a:gd name="T22" fmla="*/ 2 w 741"/>
                  <a:gd name="T23" fmla="*/ 18 h 1577"/>
                  <a:gd name="T24" fmla="*/ 2 w 741"/>
                  <a:gd name="T25" fmla="*/ 15 h 1577"/>
                  <a:gd name="T26" fmla="*/ 1 w 741"/>
                  <a:gd name="T27" fmla="*/ 14 h 1577"/>
                  <a:gd name="T28" fmla="*/ 1 w 741"/>
                  <a:gd name="T29" fmla="*/ 13 h 1577"/>
                  <a:gd name="T30" fmla="*/ 1 w 741"/>
                  <a:gd name="T31" fmla="*/ 13 h 1577"/>
                  <a:gd name="T32" fmla="*/ 1 w 741"/>
                  <a:gd name="T33" fmla="*/ 12 h 1577"/>
                  <a:gd name="T34" fmla="*/ 1 w 741"/>
                  <a:gd name="T35" fmla="*/ 11 h 1577"/>
                  <a:gd name="T36" fmla="*/ 1 w 741"/>
                  <a:gd name="T37" fmla="*/ 10 h 1577"/>
                  <a:gd name="T38" fmla="*/ 0 w 741"/>
                  <a:gd name="T39" fmla="*/ 8 h 1577"/>
                  <a:gd name="T40" fmla="*/ 0 w 741"/>
                  <a:gd name="T41" fmla="*/ 7 h 1577"/>
                  <a:gd name="T42" fmla="*/ 1 w 741"/>
                  <a:gd name="T43" fmla="*/ 5 h 1577"/>
                  <a:gd name="T44" fmla="*/ 1 w 741"/>
                  <a:gd name="T45" fmla="*/ 3 h 1577"/>
                  <a:gd name="T46" fmla="*/ 1 w 741"/>
                  <a:gd name="T47" fmla="*/ 2 h 1577"/>
                  <a:gd name="T48" fmla="*/ 1 w 741"/>
                  <a:gd name="T49" fmla="*/ 0 h 1577"/>
                  <a:gd name="T50" fmla="*/ 1 w 741"/>
                  <a:gd name="T51" fmla="*/ 0 h 1577"/>
                  <a:gd name="T52" fmla="*/ 2 w 741"/>
                  <a:gd name="T53" fmla="*/ 1 h 1577"/>
                  <a:gd name="T54" fmla="*/ 2 w 741"/>
                  <a:gd name="T55" fmla="*/ 2 h 1577"/>
                  <a:gd name="T56" fmla="*/ 2 w 741"/>
                  <a:gd name="T57" fmla="*/ 3 h 1577"/>
                  <a:gd name="T58" fmla="*/ 3 w 741"/>
                  <a:gd name="T59" fmla="*/ 4 h 1577"/>
                  <a:gd name="T60" fmla="*/ 3 w 741"/>
                  <a:gd name="T61" fmla="*/ 6 h 1577"/>
                  <a:gd name="T62" fmla="*/ 4 w 741"/>
                  <a:gd name="T63" fmla="*/ 7 h 1577"/>
                  <a:gd name="T64" fmla="*/ 4 w 741"/>
                  <a:gd name="T65" fmla="*/ 8 h 1577"/>
                  <a:gd name="T66" fmla="*/ 5 w 741"/>
                  <a:gd name="T67" fmla="*/ 9 h 1577"/>
                  <a:gd name="T68" fmla="*/ 5 w 741"/>
                  <a:gd name="T69" fmla="*/ 10 h 1577"/>
                  <a:gd name="T70" fmla="*/ 5 w 741"/>
                  <a:gd name="T71" fmla="*/ 11 h 1577"/>
                  <a:gd name="T72" fmla="*/ 6 w 741"/>
                  <a:gd name="T73" fmla="*/ 12 h 1577"/>
                  <a:gd name="T74" fmla="*/ 6 w 741"/>
                  <a:gd name="T75" fmla="*/ 13 h 1577"/>
                  <a:gd name="T76" fmla="*/ 7 w 741"/>
                  <a:gd name="T77" fmla="*/ 15 h 1577"/>
                  <a:gd name="T78" fmla="*/ 8 w 741"/>
                  <a:gd name="T79" fmla="*/ 17 h 1577"/>
                  <a:gd name="T80" fmla="*/ 10 w 741"/>
                  <a:gd name="T81" fmla="*/ 20 h 1577"/>
                  <a:gd name="T82" fmla="*/ 11 w 741"/>
                  <a:gd name="T83" fmla="*/ 23 h 1577"/>
                  <a:gd name="T84" fmla="*/ 13 w 741"/>
                  <a:gd name="T85" fmla="*/ 26 h 1577"/>
                  <a:gd name="T86" fmla="*/ 15 w 741"/>
                  <a:gd name="T87" fmla="*/ 30 h 1577"/>
                  <a:gd name="T88" fmla="*/ 16 w 741"/>
                  <a:gd name="T89" fmla="*/ 33 h 1577"/>
                  <a:gd name="T90" fmla="*/ 18 w 741"/>
                  <a:gd name="T91" fmla="*/ 35 h 1577"/>
                  <a:gd name="T92" fmla="*/ 19 w 741"/>
                  <a:gd name="T93" fmla="*/ 38 h 1577"/>
                  <a:gd name="T94" fmla="*/ 20 w 741"/>
                  <a:gd name="T95" fmla="*/ 40 h 1577"/>
                  <a:gd name="T96" fmla="*/ 21 w 741"/>
                  <a:gd name="T97" fmla="*/ 41 h 1577"/>
                  <a:gd name="T98" fmla="*/ 21 w 741"/>
                  <a:gd name="T99" fmla="*/ 41 h 1577"/>
                  <a:gd name="T100" fmla="*/ 20 w 741"/>
                  <a:gd name="T101" fmla="*/ 41 h 1577"/>
                  <a:gd name="T102" fmla="*/ 19 w 741"/>
                  <a:gd name="T103" fmla="*/ 41 h 1577"/>
                  <a:gd name="T104" fmla="*/ 19 w 741"/>
                  <a:gd name="T105" fmla="*/ 42 h 1577"/>
                  <a:gd name="T106" fmla="*/ 18 w 741"/>
                  <a:gd name="T107" fmla="*/ 43 h 1577"/>
                  <a:gd name="T108" fmla="*/ 18 w 741"/>
                  <a:gd name="T109" fmla="*/ 44 h 1577"/>
                  <a:gd name="T110" fmla="*/ 18 w 741"/>
                  <a:gd name="T111" fmla="*/ 44 h 1577"/>
                  <a:gd name="T112" fmla="*/ 18 w 741"/>
                  <a:gd name="T113" fmla="*/ 45 h 1577"/>
                  <a:gd name="T114" fmla="*/ 19 w 741"/>
                  <a:gd name="T115" fmla="*/ 45 h 1577"/>
                  <a:gd name="T116" fmla="*/ 20 w 741"/>
                  <a:gd name="T117" fmla="*/ 45 h 1577"/>
                  <a:gd name="T118" fmla="*/ 21 w 741"/>
                  <a:gd name="T119" fmla="*/ 45 h 1577"/>
                  <a:gd name="T120" fmla="*/ 22 w 741"/>
                  <a:gd name="T121" fmla="*/ 44 h 1577"/>
                  <a:gd name="T122" fmla="*/ 22 w 741"/>
                  <a:gd name="T123" fmla="*/ 43 h 157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41"/>
                  <a:gd name="T187" fmla="*/ 0 h 1577"/>
                  <a:gd name="T188" fmla="*/ 741 w 741"/>
                  <a:gd name="T189" fmla="*/ 1577 h 157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41" h="1577">
                    <a:moveTo>
                      <a:pt x="711" y="1406"/>
                    </a:moveTo>
                    <a:lnTo>
                      <a:pt x="741" y="1455"/>
                    </a:lnTo>
                    <a:lnTo>
                      <a:pt x="574" y="1577"/>
                    </a:lnTo>
                    <a:lnTo>
                      <a:pt x="574" y="1575"/>
                    </a:lnTo>
                    <a:lnTo>
                      <a:pt x="572" y="1573"/>
                    </a:lnTo>
                    <a:lnTo>
                      <a:pt x="570" y="1571"/>
                    </a:lnTo>
                    <a:lnTo>
                      <a:pt x="569" y="1567"/>
                    </a:lnTo>
                    <a:lnTo>
                      <a:pt x="567" y="1562"/>
                    </a:lnTo>
                    <a:lnTo>
                      <a:pt x="563" y="1556"/>
                    </a:lnTo>
                    <a:lnTo>
                      <a:pt x="559" y="1548"/>
                    </a:lnTo>
                    <a:lnTo>
                      <a:pt x="553" y="1541"/>
                    </a:lnTo>
                    <a:lnTo>
                      <a:pt x="548" y="1533"/>
                    </a:lnTo>
                    <a:lnTo>
                      <a:pt x="544" y="1524"/>
                    </a:lnTo>
                    <a:lnTo>
                      <a:pt x="536" y="1512"/>
                    </a:lnTo>
                    <a:lnTo>
                      <a:pt x="531" y="1501"/>
                    </a:lnTo>
                    <a:lnTo>
                      <a:pt x="523" y="1490"/>
                    </a:lnTo>
                    <a:lnTo>
                      <a:pt x="515" y="1476"/>
                    </a:lnTo>
                    <a:lnTo>
                      <a:pt x="508" y="1463"/>
                    </a:lnTo>
                    <a:lnTo>
                      <a:pt x="500" y="1448"/>
                    </a:lnTo>
                    <a:lnTo>
                      <a:pt x="491" y="1432"/>
                    </a:lnTo>
                    <a:lnTo>
                      <a:pt x="481" y="1417"/>
                    </a:lnTo>
                    <a:lnTo>
                      <a:pt x="472" y="1400"/>
                    </a:lnTo>
                    <a:lnTo>
                      <a:pt x="462" y="1383"/>
                    </a:lnTo>
                    <a:lnTo>
                      <a:pt x="453" y="1366"/>
                    </a:lnTo>
                    <a:lnTo>
                      <a:pt x="443" y="1347"/>
                    </a:lnTo>
                    <a:lnTo>
                      <a:pt x="432" y="1328"/>
                    </a:lnTo>
                    <a:lnTo>
                      <a:pt x="422" y="1309"/>
                    </a:lnTo>
                    <a:lnTo>
                      <a:pt x="411" y="1290"/>
                    </a:lnTo>
                    <a:lnTo>
                      <a:pt x="399" y="1269"/>
                    </a:lnTo>
                    <a:lnTo>
                      <a:pt x="388" y="1250"/>
                    </a:lnTo>
                    <a:lnTo>
                      <a:pt x="377" y="1229"/>
                    </a:lnTo>
                    <a:lnTo>
                      <a:pt x="365" y="1206"/>
                    </a:lnTo>
                    <a:lnTo>
                      <a:pt x="354" y="1185"/>
                    </a:lnTo>
                    <a:lnTo>
                      <a:pt x="340" y="1165"/>
                    </a:lnTo>
                    <a:lnTo>
                      <a:pt x="331" y="1144"/>
                    </a:lnTo>
                    <a:lnTo>
                      <a:pt x="318" y="1121"/>
                    </a:lnTo>
                    <a:lnTo>
                      <a:pt x="306" y="1098"/>
                    </a:lnTo>
                    <a:lnTo>
                      <a:pt x="293" y="1075"/>
                    </a:lnTo>
                    <a:lnTo>
                      <a:pt x="282" y="1052"/>
                    </a:lnTo>
                    <a:lnTo>
                      <a:pt x="270" y="1030"/>
                    </a:lnTo>
                    <a:lnTo>
                      <a:pt x="259" y="1007"/>
                    </a:lnTo>
                    <a:lnTo>
                      <a:pt x="245" y="984"/>
                    </a:lnTo>
                    <a:lnTo>
                      <a:pt x="234" y="961"/>
                    </a:lnTo>
                    <a:lnTo>
                      <a:pt x="223" y="936"/>
                    </a:lnTo>
                    <a:lnTo>
                      <a:pt x="211" y="914"/>
                    </a:lnTo>
                    <a:lnTo>
                      <a:pt x="200" y="891"/>
                    </a:lnTo>
                    <a:lnTo>
                      <a:pt x="188" y="868"/>
                    </a:lnTo>
                    <a:lnTo>
                      <a:pt x="177" y="845"/>
                    </a:lnTo>
                    <a:lnTo>
                      <a:pt x="166" y="822"/>
                    </a:lnTo>
                    <a:lnTo>
                      <a:pt x="156" y="800"/>
                    </a:lnTo>
                    <a:lnTo>
                      <a:pt x="145" y="779"/>
                    </a:lnTo>
                    <a:lnTo>
                      <a:pt x="135" y="756"/>
                    </a:lnTo>
                    <a:lnTo>
                      <a:pt x="126" y="735"/>
                    </a:lnTo>
                    <a:lnTo>
                      <a:pt x="114" y="712"/>
                    </a:lnTo>
                    <a:lnTo>
                      <a:pt x="105" y="693"/>
                    </a:lnTo>
                    <a:lnTo>
                      <a:pt x="95" y="670"/>
                    </a:lnTo>
                    <a:lnTo>
                      <a:pt x="88" y="651"/>
                    </a:lnTo>
                    <a:lnTo>
                      <a:pt x="80" y="630"/>
                    </a:lnTo>
                    <a:lnTo>
                      <a:pt x="73" y="611"/>
                    </a:lnTo>
                    <a:lnTo>
                      <a:pt x="63" y="592"/>
                    </a:lnTo>
                    <a:lnTo>
                      <a:pt x="57" y="573"/>
                    </a:lnTo>
                    <a:lnTo>
                      <a:pt x="50" y="554"/>
                    </a:lnTo>
                    <a:lnTo>
                      <a:pt x="44" y="539"/>
                    </a:lnTo>
                    <a:lnTo>
                      <a:pt x="38" y="522"/>
                    </a:lnTo>
                    <a:lnTo>
                      <a:pt x="35" y="505"/>
                    </a:lnTo>
                    <a:lnTo>
                      <a:pt x="29" y="490"/>
                    </a:lnTo>
                    <a:lnTo>
                      <a:pt x="25" y="475"/>
                    </a:lnTo>
                    <a:lnTo>
                      <a:pt x="25" y="473"/>
                    </a:lnTo>
                    <a:lnTo>
                      <a:pt x="23" y="471"/>
                    </a:lnTo>
                    <a:lnTo>
                      <a:pt x="23" y="467"/>
                    </a:lnTo>
                    <a:lnTo>
                      <a:pt x="21" y="461"/>
                    </a:lnTo>
                    <a:lnTo>
                      <a:pt x="19" y="456"/>
                    </a:lnTo>
                    <a:lnTo>
                      <a:pt x="19" y="450"/>
                    </a:lnTo>
                    <a:lnTo>
                      <a:pt x="17" y="444"/>
                    </a:lnTo>
                    <a:lnTo>
                      <a:pt x="17" y="439"/>
                    </a:lnTo>
                    <a:lnTo>
                      <a:pt x="16" y="435"/>
                    </a:lnTo>
                    <a:lnTo>
                      <a:pt x="16" y="431"/>
                    </a:lnTo>
                    <a:lnTo>
                      <a:pt x="16" y="427"/>
                    </a:lnTo>
                    <a:lnTo>
                      <a:pt x="14" y="421"/>
                    </a:lnTo>
                    <a:lnTo>
                      <a:pt x="12" y="416"/>
                    </a:lnTo>
                    <a:lnTo>
                      <a:pt x="12" y="412"/>
                    </a:lnTo>
                    <a:lnTo>
                      <a:pt x="12" y="406"/>
                    </a:lnTo>
                    <a:lnTo>
                      <a:pt x="10" y="401"/>
                    </a:lnTo>
                    <a:lnTo>
                      <a:pt x="10" y="393"/>
                    </a:lnTo>
                    <a:lnTo>
                      <a:pt x="8" y="387"/>
                    </a:lnTo>
                    <a:lnTo>
                      <a:pt x="8" y="382"/>
                    </a:lnTo>
                    <a:lnTo>
                      <a:pt x="8" y="376"/>
                    </a:lnTo>
                    <a:lnTo>
                      <a:pt x="6" y="368"/>
                    </a:lnTo>
                    <a:lnTo>
                      <a:pt x="6" y="363"/>
                    </a:lnTo>
                    <a:lnTo>
                      <a:pt x="6" y="355"/>
                    </a:lnTo>
                    <a:lnTo>
                      <a:pt x="4" y="347"/>
                    </a:lnTo>
                    <a:lnTo>
                      <a:pt x="4" y="340"/>
                    </a:lnTo>
                    <a:lnTo>
                      <a:pt x="2" y="332"/>
                    </a:lnTo>
                    <a:lnTo>
                      <a:pt x="2" y="325"/>
                    </a:lnTo>
                    <a:lnTo>
                      <a:pt x="2" y="315"/>
                    </a:lnTo>
                    <a:lnTo>
                      <a:pt x="2" y="307"/>
                    </a:lnTo>
                    <a:lnTo>
                      <a:pt x="2" y="300"/>
                    </a:lnTo>
                    <a:lnTo>
                      <a:pt x="2" y="290"/>
                    </a:lnTo>
                    <a:lnTo>
                      <a:pt x="0" y="281"/>
                    </a:lnTo>
                    <a:lnTo>
                      <a:pt x="0" y="273"/>
                    </a:lnTo>
                    <a:lnTo>
                      <a:pt x="0" y="264"/>
                    </a:lnTo>
                    <a:lnTo>
                      <a:pt x="0" y="254"/>
                    </a:lnTo>
                    <a:lnTo>
                      <a:pt x="0" y="245"/>
                    </a:lnTo>
                    <a:lnTo>
                      <a:pt x="0" y="235"/>
                    </a:lnTo>
                    <a:lnTo>
                      <a:pt x="0" y="224"/>
                    </a:lnTo>
                    <a:lnTo>
                      <a:pt x="2" y="214"/>
                    </a:lnTo>
                    <a:lnTo>
                      <a:pt x="2" y="203"/>
                    </a:lnTo>
                    <a:lnTo>
                      <a:pt x="2" y="193"/>
                    </a:lnTo>
                    <a:lnTo>
                      <a:pt x="2" y="182"/>
                    </a:lnTo>
                    <a:lnTo>
                      <a:pt x="2" y="171"/>
                    </a:lnTo>
                    <a:lnTo>
                      <a:pt x="4" y="159"/>
                    </a:lnTo>
                    <a:lnTo>
                      <a:pt x="4" y="148"/>
                    </a:lnTo>
                    <a:lnTo>
                      <a:pt x="6" y="136"/>
                    </a:lnTo>
                    <a:lnTo>
                      <a:pt x="8" y="125"/>
                    </a:lnTo>
                    <a:lnTo>
                      <a:pt x="8" y="114"/>
                    </a:lnTo>
                    <a:lnTo>
                      <a:pt x="10" y="102"/>
                    </a:lnTo>
                    <a:lnTo>
                      <a:pt x="10" y="89"/>
                    </a:lnTo>
                    <a:lnTo>
                      <a:pt x="12" y="77"/>
                    </a:lnTo>
                    <a:lnTo>
                      <a:pt x="14" y="64"/>
                    </a:lnTo>
                    <a:lnTo>
                      <a:pt x="16" y="51"/>
                    </a:lnTo>
                    <a:lnTo>
                      <a:pt x="17" y="39"/>
                    </a:lnTo>
                    <a:lnTo>
                      <a:pt x="21" y="26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7" y="15"/>
                    </a:lnTo>
                    <a:lnTo>
                      <a:pt x="29" y="17"/>
                    </a:lnTo>
                    <a:lnTo>
                      <a:pt x="31" y="20"/>
                    </a:lnTo>
                    <a:lnTo>
                      <a:pt x="31" y="24"/>
                    </a:lnTo>
                    <a:lnTo>
                      <a:pt x="33" y="30"/>
                    </a:lnTo>
                    <a:lnTo>
                      <a:pt x="35" y="34"/>
                    </a:lnTo>
                    <a:lnTo>
                      <a:pt x="36" y="39"/>
                    </a:lnTo>
                    <a:lnTo>
                      <a:pt x="38" y="45"/>
                    </a:lnTo>
                    <a:lnTo>
                      <a:pt x="42" y="51"/>
                    </a:lnTo>
                    <a:lnTo>
                      <a:pt x="44" y="57"/>
                    </a:lnTo>
                    <a:lnTo>
                      <a:pt x="46" y="62"/>
                    </a:lnTo>
                    <a:lnTo>
                      <a:pt x="48" y="70"/>
                    </a:lnTo>
                    <a:lnTo>
                      <a:pt x="50" y="76"/>
                    </a:lnTo>
                    <a:lnTo>
                      <a:pt x="52" y="81"/>
                    </a:lnTo>
                    <a:lnTo>
                      <a:pt x="55" y="89"/>
                    </a:lnTo>
                    <a:lnTo>
                      <a:pt x="57" y="96"/>
                    </a:lnTo>
                    <a:lnTo>
                      <a:pt x="61" y="104"/>
                    </a:lnTo>
                    <a:lnTo>
                      <a:pt x="63" y="112"/>
                    </a:lnTo>
                    <a:lnTo>
                      <a:pt x="67" y="119"/>
                    </a:lnTo>
                    <a:lnTo>
                      <a:pt x="71" y="127"/>
                    </a:lnTo>
                    <a:lnTo>
                      <a:pt x="73" y="136"/>
                    </a:lnTo>
                    <a:lnTo>
                      <a:pt x="76" y="144"/>
                    </a:lnTo>
                    <a:lnTo>
                      <a:pt x="80" y="152"/>
                    </a:lnTo>
                    <a:lnTo>
                      <a:pt x="82" y="159"/>
                    </a:lnTo>
                    <a:lnTo>
                      <a:pt x="86" y="169"/>
                    </a:lnTo>
                    <a:lnTo>
                      <a:pt x="88" y="176"/>
                    </a:lnTo>
                    <a:lnTo>
                      <a:pt x="92" y="186"/>
                    </a:lnTo>
                    <a:lnTo>
                      <a:pt x="93" y="193"/>
                    </a:lnTo>
                    <a:lnTo>
                      <a:pt x="97" y="203"/>
                    </a:lnTo>
                    <a:lnTo>
                      <a:pt x="99" y="210"/>
                    </a:lnTo>
                    <a:lnTo>
                      <a:pt x="103" y="218"/>
                    </a:lnTo>
                    <a:lnTo>
                      <a:pt x="107" y="228"/>
                    </a:lnTo>
                    <a:lnTo>
                      <a:pt x="111" y="235"/>
                    </a:lnTo>
                    <a:lnTo>
                      <a:pt x="112" y="243"/>
                    </a:lnTo>
                    <a:lnTo>
                      <a:pt x="114" y="250"/>
                    </a:lnTo>
                    <a:lnTo>
                      <a:pt x="118" y="260"/>
                    </a:lnTo>
                    <a:lnTo>
                      <a:pt x="120" y="268"/>
                    </a:lnTo>
                    <a:lnTo>
                      <a:pt x="124" y="275"/>
                    </a:lnTo>
                    <a:lnTo>
                      <a:pt x="126" y="283"/>
                    </a:lnTo>
                    <a:lnTo>
                      <a:pt x="130" y="290"/>
                    </a:lnTo>
                    <a:lnTo>
                      <a:pt x="133" y="298"/>
                    </a:lnTo>
                    <a:lnTo>
                      <a:pt x="135" y="306"/>
                    </a:lnTo>
                    <a:lnTo>
                      <a:pt x="137" y="313"/>
                    </a:lnTo>
                    <a:lnTo>
                      <a:pt x="139" y="319"/>
                    </a:lnTo>
                    <a:lnTo>
                      <a:pt x="143" y="326"/>
                    </a:lnTo>
                    <a:lnTo>
                      <a:pt x="145" y="334"/>
                    </a:lnTo>
                    <a:lnTo>
                      <a:pt x="147" y="340"/>
                    </a:lnTo>
                    <a:lnTo>
                      <a:pt x="149" y="345"/>
                    </a:lnTo>
                    <a:lnTo>
                      <a:pt x="150" y="351"/>
                    </a:lnTo>
                    <a:lnTo>
                      <a:pt x="152" y="357"/>
                    </a:lnTo>
                    <a:lnTo>
                      <a:pt x="154" y="363"/>
                    </a:lnTo>
                    <a:lnTo>
                      <a:pt x="154" y="366"/>
                    </a:lnTo>
                    <a:lnTo>
                      <a:pt x="158" y="372"/>
                    </a:lnTo>
                    <a:lnTo>
                      <a:pt x="158" y="376"/>
                    </a:lnTo>
                    <a:lnTo>
                      <a:pt x="160" y="380"/>
                    </a:lnTo>
                    <a:lnTo>
                      <a:pt x="162" y="383"/>
                    </a:lnTo>
                    <a:lnTo>
                      <a:pt x="162" y="387"/>
                    </a:lnTo>
                    <a:lnTo>
                      <a:pt x="162" y="391"/>
                    </a:lnTo>
                    <a:lnTo>
                      <a:pt x="166" y="395"/>
                    </a:lnTo>
                    <a:lnTo>
                      <a:pt x="168" y="401"/>
                    </a:lnTo>
                    <a:lnTo>
                      <a:pt x="171" y="408"/>
                    </a:lnTo>
                    <a:lnTo>
                      <a:pt x="173" y="416"/>
                    </a:lnTo>
                    <a:lnTo>
                      <a:pt x="179" y="425"/>
                    </a:lnTo>
                    <a:lnTo>
                      <a:pt x="183" y="435"/>
                    </a:lnTo>
                    <a:lnTo>
                      <a:pt x="188" y="446"/>
                    </a:lnTo>
                    <a:lnTo>
                      <a:pt x="194" y="456"/>
                    </a:lnTo>
                    <a:lnTo>
                      <a:pt x="200" y="469"/>
                    </a:lnTo>
                    <a:lnTo>
                      <a:pt x="206" y="482"/>
                    </a:lnTo>
                    <a:lnTo>
                      <a:pt x="213" y="497"/>
                    </a:lnTo>
                    <a:lnTo>
                      <a:pt x="221" y="511"/>
                    </a:lnTo>
                    <a:lnTo>
                      <a:pt x="228" y="528"/>
                    </a:lnTo>
                    <a:lnTo>
                      <a:pt x="238" y="543"/>
                    </a:lnTo>
                    <a:lnTo>
                      <a:pt x="245" y="560"/>
                    </a:lnTo>
                    <a:lnTo>
                      <a:pt x="255" y="577"/>
                    </a:lnTo>
                    <a:lnTo>
                      <a:pt x="264" y="594"/>
                    </a:lnTo>
                    <a:lnTo>
                      <a:pt x="274" y="613"/>
                    </a:lnTo>
                    <a:lnTo>
                      <a:pt x="283" y="632"/>
                    </a:lnTo>
                    <a:lnTo>
                      <a:pt x="293" y="650"/>
                    </a:lnTo>
                    <a:lnTo>
                      <a:pt x="302" y="670"/>
                    </a:lnTo>
                    <a:lnTo>
                      <a:pt x="314" y="689"/>
                    </a:lnTo>
                    <a:lnTo>
                      <a:pt x="323" y="710"/>
                    </a:lnTo>
                    <a:lnTo>
                      <a:pt x="335" y="731"/>
                    </a:lnTo>
                    <a:lnTo>
                      <a:pt x="346" y="752"/>
                    </a:lnTo>
                    <a:lnTo>
                      <a:pt x="356" y="771"/>
                    </a:lnTo>
                    <a:lnTo>
                      <a:pt x="367" y="794"/>
                    </a:lnTo>
                    <a:lnTo>
                      <a:pt x="378" y="815"/>
                    </a:lnTo>
                    <a:lnTo>
                      <a:pt x="390" y="836"/>
                    </a:lnTo>
                    <a:lnTo>
                      <a:pt x="401" y="857"/>
                    </a:lnTo>
                    <a:lnTo>
                      <a:pt x="413" y="879"/>
                    </a:lnTo>
                    <a:lnTo>
                      <a:pt x="424" y="900"/>
                    </a:lnTo>
                    <a:lnTo>
                      <a:pt x="435" y="919"/>
                    </a:lnTo>
                    <a:lnTo>
                      <a:pt x="445" y="940"/>
                    </a:lnTo>
                    <a:lnTo>
                      <a:pt x="456" y="961"/>
                    </a:lnTo>
                    <a:lnTo>
                      <a:pt x="468" y="982"/>
                    </a:lnTo>
                    <a:lnTo>
                      <a:pt x="479" y="1003"/>
                    </a:lnTo>
                    <a:lnTo>
                      <a:pt x="489" y="1022"/>
                    </a:lnTo>
                    <a:lnTo>
                      <a:pt x="500" y="1043"/>
                    </a:lnTo>
                    <a:lnTo>
                      <a:pt x="510" y="1062"/>
                    </a:lnTo>
                    <a:lnTo>
                      <a:pt x="519" y="1081"/>
                    </a:lnTo>
                    <a:lnTo>
                      <a:pt x="529" y="1098"/>
                    </a:lnTo>
                    <a:lnTo>
                      <a:pt x="540" y="1117"/>
                    </a:lnTo>
                    <a:lnTo>
                      <a:pt x="548" y="1134"/>
                    </a:lnTo>
                    <a:lnTo>
                      <a:pt x="557" y="1151"/>
                    </a:lnTo>
                    <a:lnTo>
                      <a:pt x="567" y="1168"/>
                    </a:lnTo>
                    <a:lnTo>
                      <a:pt x="576" y="1185"/>
                    </a:lnTo>
                    <a:lnTo>
                      <a:pt x="584" y="1199"/>
                    </a:lnTo>
                    <a:lnTo>
                      <a:pt x="591" y="1214"/>
                    </a:lnTo>
                    <a:lnTo>
                      <a:pt x="597" y="1227"/>
                    </a:lnTo>
                    <a:lnTo>
                      <a:pt x="605" y="1241"/>
                    </a:lnTo>
                    <a:lnTo>
                      <a:pt x="610" y="1252"/>
                    </a:lnTo>
                    <a:lnTo>
                      <a:pt x="618" y="1263"/>
                    </a:lnTo>
                    <a:lnTo>
                      <a:pt x="624" y="1275"/>
                    </a:lnTo>
                    <a:lnTo>
                      <a:pt x="629" y="1284"/>
                    </a:lnTo>
                    <a:lnTo>
                      <a:pt x="633" y="1292"/>
                    </a:lnTo>
                    <a:lnTo>
                      <a:pt x="637" y="1299"/>
                    </a:lnTo>
                    <a:lnTo>
                      <a:pt x="641" y="1305"/>
                    </a:lnTo>
                    <a:lnTo>
                      <a:pt x="643" y="1313"/>
                    </a:lnTo>
                    <a:lnTo>
                      <a:pt x="645" y="1317"/>
                    </a:lnTo>
                    <a:lnTo>
                      <a:pt x="646" y="1320"/>
                    </a:lnTo>
                    <a:lnTo>
                      <a:pt x="648" y="1320"/>
                    </a:lnTo>
                    <a:lnTo>
                      <a:pt x="648" y="1322"/>
                    </a:lnTo>
                    <a:lnTo>
                      <a:pt x="645" y="1322"/>
                    </a:lnTo>
                    <a:lnTo>
                      <a:pt x="639" y="1322"/>
                    </a:lnTo>
                    <a:lnTo>
                      <a:pt x="633" y="1324"/>
                    </a:lnTo>
                    <a:lnTo>
                      <a:pt x="629" y="1326"/>
                    </a:lnTo>
                    <a:lnTo>
                      <a:pt x="626" y="1328"/>
                    </a:lnTo>
                    <a:lnTo>
                      <a:pt x="622" y="1328"/>
                    </a:lnTo>
                    <a:lnTo>
                      <a:pt x="618" y="1330"/>
                    </a:lnTo>
                    <a:lnTo>
                      <a:pt x="614" y="1332"/>
                    </a:lnTo>
                    <a:lnTo>
                      <a:pt x="608" y="1334"/>
                    </a:lnTo>
                    <a:lnTo>
                      <a:pt x="605" y="1336"/>
                    </a:lnTo>
                    <a:lnTo>
                      <a:pt x="601" y="1339"/>
                    </a:lnTo>
                    <a:lnTo>
                      <a:pt x="595" y="1341"/>
                    </a:lnTo>
                    <a:lnTo>
                      <a:pt x="591" y="1345"/>
                    </a:lnTo>
                    <a:lnTo>
                      <a:pt x="588" y="1347"/>
                    </a:lnTo>
                    <a:lnTo>
                      <a:pt x="584" y="1353"/>
                    </a:lnTo>
                    <a:lnTo>
                      <a:pt x="578" y="1356"/>
                    </a:lnTo>
                    <a:lnTo>
                      <a:pt x="574" y="1360"/>
                    </a:lnTo>
                    <a:lnTo>
                      <a:pt x="570" y="1366"/>
                    </a:lnTo>
                    <a:lnTo>
                      <a:pt x="569" y="1370"/>
                    </a:lnTo>
                    <a:lnTo>
                      <a:pt x="567" y="1375"/>
                    </a:lnTo>
                    <a:lnTo>
                      <a:pt x="563" y="1381"/>
                    </a:lnTo>
                    <a:lnTo>
                      <a:pt x="561" y="1387"/>
                    </a:lnTo>
                    <a:lnTo>
                      <a:pt x="559" y="1394"/>
                    </a:lnTo>
                    <a:lnTo>
                      <a:pt x="559" y="1400"/>
                    </a:lnTo>
                    <a:lnTo>
                      <a:pt x="559" y="1408"/>
                    </a:lnTo>
                    <a:lnTo>
                      <a:pt x="557" y="1412"/>
                    </a:lnTo>
                    <a:lnTo>
                      <a:pt x="557" y="1415"/>
                    </a:lnTo>
                    <a:lnTo>
                      <a:pt x="559" y="1419"/>
                    </a:lnTo>
                    <a:lnTo>
                      <a:pt x="559" y="1425"/>
                    </a:lnTo>
                    <a:lnTo>
                      <a:pt x="559" y="1431"/>
                    </a:lnTo>
                    <a:lnTo>
                      <a:pt x="561" y="1438"/>
                    </a:lnTo>
                    <a:lnTo>
                      <a:pt x="563" y="1444"/>
                    </a:lnTo>
                    <a:lnTo>
                      <a:pt x="565" y="1450"/>
                    </a:lnTo>
                    <a:lnTo>
                      <a:pt x="569" y="1453"/>
                    </a:lnTo>
                    <a:lnTo>
                      <a:pt x="570" y="1457"/>
                    </a:lnTo>
                    <a:lnTo>
                      <a:pt x="576" y="1461"/>
                    </a:lnTo>
                    <a:lnTo>
                      <a:pt x="580" y="1463"/>
                    </a:lnTo>
                    <a:lnTo>
                      <a:pt x="584" y="1465"/>
                    </a:lnTo>
                    <a:lnTo>
                      <a:pt x="589" y="1467"/>
                    </a:lnTo>
                    <a:lnTo>
                      <a:pt x="593" y="1467"/>
                    </a:lnTo>
                    <a:lnTo>
                      <a:pt x="599" y="1467"/>
                    </a:lnTo>
                    <a:lnTo>
                      <a:pt x="605" y="1467"/>
                    </a:lnTo>
                    <a:lnTo>
                      <a:pt x="610" y="1465"/>
                    </a:lnTo>
                    <a:lnTo>
                      <a:pt x="616" y="1463"/>
                    </a:lnTo>
                    <a:lnTo>
                      <a:pt x="622" y="1463"/>
                    </a:lnTo>
                    <a:lnTo>
                      <a:pt x="627" y="1461"/>
                    </a:lnTo>
                    <a:lnTo>
                      <a:pt x="631" y="1459"/>
                    </a:lnTo>
                    <a:lnTo>
                      <a:pt x="637" y="1455"/>
                    </a:lnTo>
                    <a:lnTo>
                      <a:pt x="643" y="1453"/>
                    </a:lnTo>
                    <a:lnTo>
                      <a:pt x="648" y="1450"/>
                    </a:lnTo>
                    <a:lnTo>
                      <a:pt x="652" y="1446"/>
                    </a:lnTo>
                    <a:lnTo>
                      <a:pt x="658" y="1442"/>
                    </a:lnTo>
                    <a:lnTo>
                      <a:pt x="664" y="1438"/>
                    </a:lnTo>
                    <a:lnTo>
                      <a:pt x="667" y="1434"/>
                    </a:lnTo>
                    <a:lnTo>
                      <a:pt x="671" y="1431"/>
                    </a:lnTo>
                    <a:lnTo>
                      <a:pt x="675" y="1427"/>
                    </a:lnTo>
                    <a:lnTo>
                      <a:pt x="679" y="1423"/>
                    </a:lnTo>
                    <a:lnTo>
                      <a:pt x="681" y="1419"/>
                    </a:lnTo>
                    <a:lnTo>
                      <a:pt x="684" y="1413"/>
                    </a:lnTo>
                    <a:lnTo>
                      <a:pt x="686" y="1410"/>
                    </a:lnTo>
                    <a:lnTo>
                      <a:pt x="688" y="1406"/>
                    </a:lnTo>
                    <a:lnTo>
                      <a:pt x="696" y="1377"/>
                    </a:lnTo>
                    <a:lnTo>
                      <a:pt x="711" y="1406"/>
                    </a:lnTo>
                    <a:close/>
                  </a:path>
                </a:pathLst>
              </a:custGeom>
              <a:solidFill>
                <a:srgbClr val="D4EB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28" name="Freeform 17"/>
              <p:cNvSpPr>
                <a:spLocks/>
              </p:cNvSpPr>
              <p:nvPr/>
            </p:nvSpPr>
            <p:spPr bwMode="auto">
              <a:xfrm>
                <a:off x="4517" y="3425"/>
                <a:ext cx="153" cy="506"/>
              </a:xfrm>
              <a:custGeom>
                <a:avLst/>
                <a:gdLst>
                  <a:gd name="T0" fmla="*/ 5 w 306"/>
                  <a:gd name="T1" fmla="*/ 4 h 1011"/>
                  <a:gd name="T2" fmla="*/ 6 w 306"/>
                  <a:gd name="T3" fmla="*/ 4 h 1011"/>
                  <a:gd name="T4" fmla="*/ 7 w 306"/>
                  <a:gd name="T5" fmla="*/ 3 h 1011"/>
                  <a:gd name="T6" fmla="*/ 8 w 306"/>
                  <a:gd name="T7" fmla="*/ 3 h 1011"/>
                  <a:gd name="T8" fmla="*/ 9 w 306"/>
                  <a:gd name="T9" fmla="*/ 3 h 1011"/>
                  <a:gd name="T10" fmla="*/ 8 w 306"/>
                  <a:gd name="T11" fmla="*/ 4 h 1011"/>
                  <a:gd name="T12" fmla="*/ 8 w 306"/>
                  <a:gd name="T13" fmla="*/ 5 h 1011"/>
                  <a:gd name="T14" fmla="*/ 7 w 306"/>
                  <a:gd name="T15" fmla="*/ 6 h 1011"/>
                  <a:gd name="T16" fmla="*/ 7 w 306"/>
                  <a:gd name="T17" fmla="*/ 7 h 1011"/>
                  <a:gd name="T18" fmla="*/ 7 w 306"/>
                  <a:gd name="T19" fmla="*/ 8 h 1011"/>
                  <a:gd name="T20" fmla="*/ 7 w 306"/>
                  <a:gd name="T21" fmla="*/ 9 h 1011"/>
                  <a:gd name="T22" fmla="*/ 8 w 306"/>
                  <a:gd name="T23" fmla="*/ 11 h 1011"/>
                  <a:gd name="T24" fmla="*/ 8 w 306"/>
                  <a:gd name="T25" fmla="*/ 13 h 1011"/>
                  <a:gd name="T26" fmla="*/ 9 w 306"/>
                  <a:gd name="T27" fmla="*/ 15 h 1011"/>
                  <a:gd name="T28" fmla="*/ 9 w 306"/>
                  <a:gd name="T29" fmla="*/ 18 h 1011"/>
                  <a:gd name="T30" fmla="*/ 10 w 306"/>
                  <a:gd name="T31" fmla="*/ 20 h 1011"/>
                  <a:gd name="T32" fmla="*/ 10 w 306"/>
                  <a:gd name="T33" fmla="*/ 21 h 1011"/>
                  <a:gd name="T34" fmla="*/ 10 w 306"/>
                  <a:gd name="T35" fmla="*/ 23 h 1011"/>
                  <a:gd name="T36" fmla="*/ 10 w 306"/>
                  <a:gd name="T37" fmla="*/ 25 h 1011"/>
                  <a:gd name="T38" fmla="*/ 10 w 306"/>
                  <a:gd name="T39" fmla="*/ 27 h 1011"/>
                  <a:gd name="T40" fmla="*/ 9 w 306"/>
                  <a:gd name="T41" fmla="*/ 28 h 1011"/>
                  <a:gd name="T42" fmla="*/ 9 w 306"/>
                  <a:gd name="T43" fmla="*/ 29 h 1011"/>
                  <a:gd name="T44" fmla="*/ 8 w 306"/>
                  <a:gd name="T45" fmla="*/ 30 h 1011"/>
                  <a:gd name="T46" fmla="*/ 7 w 306"/>
                  <a:gd name="T47" fmla="*/ 31 h 1011"/>
                  <a:gd name="T48" fmla="*/ 7 w 306"/>
                  <a:gd name="T49" fmla="*/ 31 h 1011"/>
                  <a:gd name="T50" fmla="*/ 6 w 306"/>
                  <a:gd name="T51" fmla="*/ 32 h 1011"/>
                  <a:gd name="T52" fmla="*/ 5 w 306"/>
                  <a:gd name="T53" fmla="*/ 32 h 1011"/>
                  <a:gd name="T54" fmla="*/ 4 w 306"/>
                  <a:gd name="T55" fmla="*/ 32 h 1011"/>
                  <a:gd name="T56" fmla="*/ 3 w 306"/>
                  <a:gd name="T57" fmla="*/ 32 h 1011"/>
                  <a:gd name="T58" fmla="*/ 2 w 306"/>
                  <a:gd name="T59" fmla="*/ 31 h 1011"/>
                  <a:gd name="T60" fmla="*/ 1 w 306"/>
                  <a:gd name="T61" fmla="*/ 30 h 1011"/>
                  <a:gd name="T62" fmla="*/ 1 w 306"/>
                  <a:gd name="T63" fmla="*/ 29 h 1011"/>
                  <a:gd name="T64" fmla="*/ 1 w 306"/>
                  <a:gd name="T65" fmla="*/ 28 h 1011"/>
                  <a:gd name="T66" fmla="*/ 2 w 306"/>
                  <a:gd name="T67" fmla="*/ 29 h 1011"/>
                  <a:gd name="T68" fmla="*/ 2 w 306"/>
                  <a:gd name="T69" fmla="*/ 30 h 1011"/>
                  <a:gd name="T70" fmla="*/ 3 w 306"/>
                  <a:gd name="T71" fmla="*/ 31 h 1011"/>
                  <a:gd name="T72" fmla="*/ 4 w 306"/>
                  <a:gd name="T73" fmla="*/ 31 h 1011"/>
                  <a:gd name="T74" fmla="*/ 5 w 306"/>
                  <a:gd name="T75" fmla="*/ 31 h 1011"/>
                  <a:gd name="T76" fmla="*/ 6 w 306"/>
                  <a:gd name="T77" fmla="*/ 30 h 1011"/>
                  <a:gd name="T78" fmla="*/ 7 w 306"/>
                  <a:gd name="T79" fmla="*/ 29 h 1011"/>
                  <a:gd name="T80" fmla="*/ 8 w 306"/>
                  <a:gd name="T81" fmla="*/ 28 h 1011"/>
                  <a:gd name="T82" fmla="*/ 8 w 306"/>
                  <a:gd name="T83" fmla="*/ 27 h 1011"/>
                  <a:gd name="T84" fmla="*/ 8 w 306"/>
                  <a:gd name="T85" fmla="*/ 26 h 1011"/>
                  <a:gd name="T86" fmla="*/ 8 w 306"/>
                  <a:gd name="T87" fmla="*/ 25 h 1011"/>
                  <a:gd name="T88" fmla="*/ 8 w 306"/>
                  <a:gd name="T89" fmla="*/ 23 h 1011"/>
                  <a:gd name="T90" fmla="*/ 8 w 306"/>
                  <a:gd name="T91" fmla="*/ 21 h 1011"/>
                  <a:gd name="T92" fmla="*/ 7 w 306"/>
                  <a:gd name="T93" fmla="*/ 20 h 1011"/>
                  <a:gd name="T94" fmla="*/ 7 w 306"/>
                  <a:gd name="T95" fmla="*/ 18 h 1011"/>
                  <a:gd name="T96" fmla="*/ 6 w 306"/>
                  <a:gd name="T97" fmla="*/ 16 h 1011"/>
                  <a:gd name="T98" fmla="*/ 5 w 306"/>
                  <a:gd name="T99" fmla="*/ 15 h 1011"/>
                  <a:gd name="T100" fmla="*/ 5 w 306"/>
                  <a:gd name="T101" fmla="*/ 13 h 1011"/>
                  <a:gd name="T102" fmla="*/ 4 w 306"/>
                  <a:gd name="T103" fmla="*/ 12 h 1011"/>
                  <a:gd name="T104" fmla="*/ 4 w 306"/>
                  <a:gd name="T105" fmla="*/ 11 h 1011"/>
                  <a:gd name="T106" fmla="*/ 3 w 306"/>
                  <a:gd name="T107" fmla="*/ 9 h 1011"/>
                  <a:gd name="T108" fmla="*/ 3 w 306"/>
                  <a:gd name="T109" fmla="*/ 8 h 1011"/>
                  <a:gd name="T110" fmla="*/ 3 w 306"/>
                  <a:gd name="T111" fmla="*/ 7 h 1011"/>
                  <a:gd name="T112" fmla="*/ 2 w 306"/>
                  <a:gd name="T113" fmla="*/ 6 h 1011"/>
                  <a:gd name="T114" fmla="*/ 2 w 306"/>
                  <a:gd name="T115" fmla="*/ 5 h 1011"/>
                  <a:gd name="T116" fmla="*/ 2 w 306"/>
                  <a:gd name="T117" fmla="*/ 4 h 1011"/>
                  <a:gd name="T118" fmla="*/ 2 w 306"/>
                  <a:gd name="T119" fmla="*/ 3 h 1011"/>
                  <a:gd name="T120" fmla="*/ 2 w 306"/>
                  <a:gd name="T121" fmla="*/ 2 h 1011"/>
                  <a:gd name="T122" fmla="*/ 2 w 306"/>
                  <a:gd name="T123" fmla="*/ 1 h 1011"/>
                  <a:gd name="T124" fmla="*/ 2 w 306"/>
                  <a:gd name="T125" fmla="*/ 0 h 10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06"/>
                  <a:gd name="T190" fmla="*/ 0 h 1011"/>
                  <a:gd name="T191" fmla="*/ 306 w 306"/>
                  <a:gd name="T192" fmla="*/ 1011 h 101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06" h="1011">
                    <a:moveTo>
                      <a:pt x="84" y="57"/>
                    </a:moveTo>
                    <a:lnTo>
                      <a:pt x="150" y="137"/>
                    </a:lnTo>
                    <a:lnTo>
                      <a:pt x="150" y="135"/>
                    </a:lnTo>
                    <a:lnTo>
                      <a:pt x="154" y="133"/>
                    </a:lnTo>
                    <a:lnTo>
                      <a:pt x="156" y="129"/>
                    </a:lnTo>
                    <a:lnTo>
                      <a:pt x="160" y="127"/>
                    </a:lnTo>
                    <a:lnTo>
                      <a:pt x="164" y="121"/>
                    </a:lnTo>
                    <a:lnTo>
                      <a:pt x="169" y="116"/>
                    </a:lnTo>
                    <a:lnTo>
                      <a:pt x="173" y="112"/>
                    </a:lnTo>
                    <a:lnTo>
                      <a:pt x="177" y="110"/>
                    </a:lnTo>
                    <a:lnTo>
                      <a:pt x="181" y="106"/>
                    </a:lnTo>
                    <a:lnTo>
                      <a:pt x="185" y="104"/>
                    </a:lnTo>
                    <a:lnTo>
                      <a:pt x="188" y="102"/>
                    </a:lnTo>
                    <a:lnTo>
                      <a:pt x="190" y="99"/>
                    </a:lnTo>
                    <a:lnTo>
                      <a:pt x="196" y="97"/>
                    </a:lnTo>
                    <a:lnTo>
                      <a:pt x="200" y="95"/>
                    </a:lnTo>
                    <a:lnTo>
                      <a:pt x="204" y="91"/>
                    </a:lnTo>
                    <a:lnTo>
                      <a:pt x="209" y="89"/>
                    </a:lnTo>
                    <a:lnTo>
                      <a:pt x="213" y="87"/>
                    </a:lnTo>
                    <a:lnTo>
                      <a:pt x="219" y="85"/>
                    </a:lnTo>
                    <a:lnTo>
                      <a:pt x="223" y="83"/>
                    </a:lnTo>
                    <a:lnTo>
                      <a:pt x="228" y="81"/>
                    </a:lnTo>
                    <a:lnTo>
                      <a:pt x="234" y="81"/>
                    </a:lnTo>
                    <a:lnTo>
                      <a:pt x="240" y="81"/>
                    </a:lnTo>
                    <a:lnTo>
                      <a:pt x="243" y="81"/>
                    </a:lnTo>
                    <a:lnTo>
                      <a:pt x="249" y="81"/>
                    </a:lnTo>
                    <a:lnTo>
                      <a:pt x="255" y="81"/>
                    </a:lnTo>
                    <a:lnTo>
                      <a:pt x="261" y="83"/>
                    </a:lnTo>
                    <a:lnTo>
                      <a:pt x="259" y="83"/>
                    </a:lnTo>
                    <a:lnTo>
                      <a:pt x="257" y="87"/>
                    </a:lnTo>
                    <a:lnTo>
                      <a:pt x="255" y="89"/>
                    </a:lnTo>
                    <a:lnTo>
                      <a:pt x="251" y="93"/>
                    </a:lnTo>
                    <a:lnTo>
                      <a:pt x="249" y="97"/>
                    </a:lnTo>
                    <a:lnTo>
                      <a:pt x="247" y="100"/>
                    </a:lnTo>
                    <a:lnTo>
                      <a:pt x="243" y="104"/>
                    </a:lnTo>
                    <a:lnTo>
                      <a:pt x="242" y="112"/>
                    </a:lnTo>
                    <a:lnTo>
                      <a:pt x="240" y="114"/>
                    </a:lnTo>
                    <a:lnTo>
                      <a:pt x="238" y="118"/>
                    </a:lnTo>
                    <a:lnTo>
                      <a:pt x="236" y="121"/>
                    </a:lnTo>
                    <a:lnTo>
                      <a:pt x="234" y="125"/>
                    </a:lnTo>
                    <a:lnTo>
                      <a:pt x="232" y="129"/>
                    </a:lnTo>
                    <a:lnTo>
                      <a:pt x="230" y="133"/>
                    </a:lnTo>
                    <a:lnTo>
                      <a:pt x="230" y="137"/>
                    </a:lnTo>
                    <a:lnTo>
                      <a:pt x="228" y="140"/>
                    </a:lnTo>
                    <a:lnTo>
                      <a:pt x="226" y="144"/>
                    </a:lnTo>
                    <a:lnTo>
                      <a:pt x="226" y="150"/>
                    </a:lnTo>
                    <a:lnTo>
                      <a:pt x="224" y="156"/>
                    </a:lnTo>
                    <a:lnTo>
                      <a:pt x="224" y="161"/>
                    </a:lnTo>
                    <a:lnTo>
                      <a:pt x="223" y="165"/>
                    </a:lnTo>
                    <a:lnTo>
                      <a:pt x="221" y="171"/>
                    </a:lnTo>
                    <a:lnTo>
                      <a:pt x="221" y="176"/>
                    </a:lnTo>
                    <a:lnTo>
                      <a:pt x="219" y="182"/>
                    </a:lnTo>
                    <a:lnTo>
                      <a:pt x="219" y="188"/>
                    </a:lnTo>
                    <a:lnTo>
                      <a:pt x="217" y="194"/>
                    </a:lnTo>
                    <a:lnTo>
                      <a:pt x="217" y="199"/>
                    </a:lnTo>
                    <a:lnTo>
                      <a:pt x="217" y="207"/>
                    </a:lnTo>
                    <a:lnTo>
                      <a:pt x="217" y="213"/>
                    </a:lnTo>
                    <a:lnTo>
                      <a:pt x="215" y="220"/>
                    </a:lnTo>
                    <a:lnTo>
                      <a:pt x="215" y="228"/>
                    </a:lnTo>
                    <a:lnTo>
                      <a:pt x="215" y="235"/>
                    </a:lnTo>
                    <a:lnTo>
                      <a:pt x="215" y="243"/>
                    </a:lnTo>
                    <a:lnTo>
                      <a:pt x="215" y="251"/>
                    </a:lnTo>
                    <a:lnTo>
                      <a:pt x="217" y="258"/>
                    </a:lnTo>
                    <a:lnTo>
                      <a:pt x="217" y="268"/>
                    </a:lnTo>
                    <a:lnTo>
                      <a:pt x="217" y="275"/>
                    </a:lnTo>
                    <a:lnTo>
                      <a:pt x="219" y="285"/>
                    </a:lnTo>
                    <a:lnTo>
                      <a:pt x="219" y="292"/>
                    </a:lnTo>
                    <a:lnTo>
                      <a:pt x="221" y="302"/>
                    </a:lnTo>
                    <a:lnTo>
                      <a:pt x="221" y="311"/>
                    </a:lnTo>
                    <a:lnTo>
                      <a:pt x="224" y="321"/>
                    </a:lnTo>
                    <a:lnTo>
                      <a:pt x="226" y="330"/>
                    </a:lnTo>
                    <a:lnTo>
                      <a:pt x="228" y="340"/>
                    </a:lnTo>
                    <a:lnTo>
                      <a:pt x="230" y="351"/>
                    </a:lnTo>
                    <a:lnTo>
                      <a:pt x="232" y="361"/>
                    </a:lnTo>
                    <a:lnTo>
                      <a:pt x="234" y="372"/>
                    </a:lnTo>
                    <a:lnTo>
                      <a:pt x="238" y="384"/>
                    </a:lnTo>
                    <a:lnTo>
                      <a:pt x="242" y="393"/>
                    </a:lnTo>
                    <a:lnTo>
                      <a:pt x="245" y="405"/>
                    </a:lnTo>
                    <a:lnTo>
                      <a:pt x="249" y="416"/>
                    </a:lnTo>
                    <a:lnTo>
                      <a:pt x="253" y="429"/>
                    </a:lnTo>
                    <a:lnTo>
                      <a:pt x="257" y="441"/>
                    </a:lnTo>
                    <a:lnTo>
                      <a:pt x="261" y="452"/>
                    </a:lnTo>
                    <a:lnTo>
                      <a:pt x="264" y="463"/>
                    </a:lnTo>
                    <a:lnTo>
                      <a:pt x="268" y="477"/>
                    </a:lnTo>
                    <a:lnTo>
                      <a:pt x="270" y="486"/>
                    </a:lnTo>
                    <a:lnTo>
                      <a:pt x="274" y="500"/>
                    </a:lnTo>
                    <a:lnTo>
                      <a:pt x="276" y="511"/>
                    </a:lnTo>
                    <a:lnTo>
                      <a:pt x="280" y="522"/>
                    </a:lnTo>
                    <a:lnTo>
                      <a:pt x="281" y="534"/>
                    </a:lnTo>
                    <a:lnTo>
                      <a:pt x="285" y="545"/>
                    </a:lnTo>
                    <a:lnTo>
                      <a:pt x="287" y="555"/>
                    </a:lnTo>
                    <a:lnTo>
                      <a:pt x="289" y="568"/>
                    </a:lnTo>
                    <a:lnTo>
                      <a:pt x="291" y="577"/>
                    </a:lnTo>
                    <a:lnTo>
                      <a:pt x="293" y="589"/>
                    </a:lnTo>
                    <a:lnTo>
                      <a:pt x="295" y="600"/>
                    </a:lnTo>
                    <a:lnTo>
                      <a:pt x="297" y="612"/>
                    </a:lnTo>
                    <a:lnTo>
                      <a:pt x="299" y="621"/>
                    </a:lnTo>
                    <a:lnTo>
                      <a:pt x="299" y="633"/>
                    </a:lnTo>
                    <a:lnTo>
                      <a:pt x="300" y="642"/>
                    </a:lnTo>
                    <a:lnTo>
                      <a:pt x="302" y="653"/>
                    </a:lnTo>
                    <a:lnTo>
                      <a:pt x="302" y="663"/>
                    </a:lnTo>
                    <a:lnTo>
                      <a:pt x="304" y="672"/>
                    </a:lnTo>
                    <a:lnTo>
                      <a:pt x="304" y="684"/>
                    </a:lnTo>
                    <a:lnTo>
                      <a:pt x="304" y="693"/>
                    </a:lnTo>
                    <a:lnTo>
                      <a:pt x="304" y="703"/>
                    </a:lnTo>
                    <a:lnTo>
                      <a:pt x="304" y="714"/>
                    </a:lnTo>
                    <a:lnTo>
                      <a:pt x="304" y="722"/>
                    </a:lnTo>
                    <a:lnTo>
                      <a:pt x="306" y="733"/>
                    </a:lnTo>
                    <a:lnTo>
                      <a:pt x="304" y="741"/>
                    </a:lnTo>
                    <a:lnTo>
                      <a:pt x="304" y="750"/>
                    </a:lnTo>
                    <a:lnTo>
                      <a:pt x="304" y="760"/>
                    </a:lnTo>
                    <a:lnTo>
                      <a:pt x="304" y="769"/>
                    </a:lnTo>
                    <a:lnTo>
                      <a:pt x="302" y="779"/>
                    </a:lnTo>
                    <a:lnTo>
                      <a:pt x="302" y="787"/>
                    </a:lnTo>
                    <a:lnTo>
                      <a:pt x="300" y="794"/>
                    </a:lnTo>
                    <a:lnTo>
                      <a:pt x="300" y="804"/>
                    </a:lnTo>
                    <a:lnTo>
                      <a:pt x="299" y="811"/>
                    </a:lnTo>
                    <a:lnTo>
                      <a:pt x="297" y="819"/>
                    </a:lnTo>
                    <a:lnTo>
                      <a:pt x="295" y="828"/>
                    </a:lnTo>
                    <a:lnTo>
                      <a:pt x="295" y="836"/>
                    </a:lnTo>
                    <a:lnTo>
                      <a:pt x="293" y="844"/>
                    </a:lnTo>
                    <a:lnTo>
                      <a:pt x="291" y="851"/>
                    </a:lnTo>
                    <a:lnTo>
                      <a:pt x="289" y="857"/>
                    </a:lnTo>
                    <a:lnTo>
                      <a:pt x="287" y="864"/>
                    </a:lnTo>
                    <a:lnTo>
                      <a:pt x="283" y="872"/>
                    </a:lnTo>
                    <a:lnTo>
                      <a:pt x="281" y="880"/>
                    </a:lnTo>
                    <a:lnTo>
                      <a:pt x="280" y="885"/>
                    </a:lnTo>
                    <a:lnTo>
                      <a:pt x="278" y="893"/>
                    </a:lnTo>
                    <a:lnTo>
                      <a:pt x="274" y="899"/>
                    </a:lnTo>
                    <a:lnTo>
                      <a:pt x="272" y="904"/>
                    </a:lnTo>
                    <a:lnTo>
                      <a:pt x="268" y="910"/>
                    </a:lnTo>
                    <a:lnTo>
                      <a:pt x="264" y="918"/>
                    </a:lnTo>
                    <a:lnTo>
                      <a:pt x="262" y="921"/>
                    </a:lnTo>
                    <a:lnTo>
                      <a:pt x="259" y="927"/>
                    </a:lnTo>
                    <a:lnTo>
                      <a:pt x="255" y="933"/>
                    </a:lnTo>
                    <a:lnTo>
                      <a:pt x="251" y="939"/>
                    </a:lnTo>
                    <a:lnTo>
                      <a:pt x="247" y="942"/>
                    </a:lnTo>
                    <a:lnTo>
                      <a:pt x="243" y="946"/>
                    </a:lnTo>
                    <a:lnTo>
                      <a:pt x="242" y="950"/>
                    </a:lnTo>
                    <a:lnTo>
                      <a:pt x="238" y="956"/>
                    </a:lnTo>
                    <a:lnTo>
                      <a:pt x="234" y="959"/>
                    </a:lnTo>
                    <a:lnTo>
                      <a:pt x="228" y="963"/>
                    </a:lnTo>
                    <a:lnTo>
                      <a:pt x="224" y="967"/>
                    </a:lnTo>
                    <a:lnTo>
                      <a:pt x="221" y="971"/>
                    </a:lnTo>
                    <a:lnTo>
                      <a:pt x="217" y="973"/>
                    </a:lnTo>
                    <a:lnTo>
                      <a:pt x="211" y="975"/>
                    </a:lnTo>
                    <a:lnTo>
                      <a:pt x="207" y="978"/>
                    </a:lnTo>
                    <a:lnTo>
                      <a:pt x="204" y="980"/>
                    </a:lnTo>
                    <a:lnTo>
                      <a:pt x="198" y="982"/>
                    </a:lnTo>
                    <a:lnTo>
                      <a:pt x="194" y="986"/>
                    </a:lnTo>
                    <a:lnTo>
                      <a:pt x="190" y="988"/>
                    </a:lnTo>
                    <a:lnTo>
                      <a:pt x="186" y="990"/>
                    </a:lnTo>
                    <a:lnTo>
                      <a:pt x="181" y="992"/>
                    </a:lnTo>
                    <a:lnTo>
                      <a:pt x="177" y="994"/>
                    </a:lnTo>
                    <a:lnTo>
                      <a:pt x="173" y="996"/>
                    </a:lnTo>
                    <a:lnTo>
                      <a:pt x="169" y="997"/>
                    </a:lnTo>
                    <a:lnTo>
                      <a:pt x="164" y="999"/>
                    </a:lnTo>
                    <a:lnTo>
                      <a:pt x="160" y="1001"/>
                    </a:lnTo>
                    <a:lnTo>
                      <a:pt x="156" y="1001"/>
                    </a:lnTo>
                    <a:lnTo>
                      <a:pt x="152" y="1003"/>
                    </a:lnTo>
                    <a:lnTo>
                      <a:pt x="148" y="1005"/>
                    </a:lnTo>
                    <a:lnTo>
                      <a:pt x="145" y="1005"/>
                    </a:lnTo>
                    <a:lnTo>
                      <a:pt x="141" y="1007"/>
                    </a:lnTo>
                    <a:lnTo>
                      <a:pt x="135" y="1009"/>
                    </a:lnTo>
                    <a:lnTo>
                      <a:pt x="131" y="1009"/>
                    </a:lnTo>
                    <a:lnTo>
                      <a:pt x="128" y="1009"/>
                    </a:lnTo>
                    <a:lnTo>
                      <a:pt x="124" y="1009"/>
                    </a:lnTo>
                    <a:lnTo>
                      <a:pt x="122" y="1011"/>
                    </a:lnTo>
                    <a:lnTo>
                      <a:pt x="114" y="1011"/>
                    </a:lnTo>
                    <a:lnTo>
                      <a:pt x="107" y="1011"/>
                    </a:lnTo>
                    <a:lnTo>
                      <a:pt x="99" y="1011"/>
                    </a:lnTo>
                    <a:lnTo>
                      <a:pt x="93" y="1009"/>
                    </a:lnTo>
                    <a:lnTo>
                      <a:pt x="86" y="1007"/>
                    </a:lnTo>
                    <a:lnTo>
                      <a:pt x="78" y="1005"/>
                    </a:lnTo>
                    <a:lnTo>
                      <a:pt x="72" y="1003"/>
                    </a:lnTo>
                    <a:lnTo>
                      <a:pt x="67" y="999"/>
                    </a:lnTo>
                    <a:lnTo>
                      <a:pt x="61" y="996"/>
                    </a:lnTo>
                    <a:lnTo>
                      <a:pt x="55" y="992"/>
                    </a:lnTo>
                    <a:lnTo>
                      <a:pt x="50" y="986"/>
                    </a:lnTo>
                    <a:lnTo>
                      <a:pt x="44" y="982"/>
                    </a:lnTo>
                    <a:lnTo>
                      <a:pt x="38" y="975"/>
                    </a:lnTo>
                    <a:lnTo>
                      <a:pt x="34" y="969"/>
                    </a:lnTo>
                    <a:lnTo>
                      <a:pt x="33" y="965"/>
                    </a:lnTo>
                    <a:lnTo>
                      <a:pt x="31" y="961"/>
                    </a:lnTo>
                    <a:lnTo>
                      <a:pt x="29" y="958"/>
                    </a:lnTo>
                    <a:lnTo>
                      <a:pt x="27" y="954"/>
                    </a:lnTo>
                    <a:lnTo>
                      <a:pt x="25" y="950"/>
                    </a:lnTo>
                    <a:lnTo>
                      <a:pt x="23" y="946"/>
                    </a:lnTo>
                    <a:lnTo>
                      <a:pt x="21" y="942"/>
                    </a:lnTo>
                    <a:lnTo>
                      <a:pt x="19" y="939"/>
                    </a:lnTo>
                    <a:lnTo>
                      <a:pt x="17" y="933"/>
                    </a:lnTo>
                    <a:lnTo>
                      <a:pt x="15" y="927"/>
                    </a:lnTo>
                    <a:lnTo>
                      <a:pt x="15" y="923"/>
                    </a:lnTo>
                    <a:lnTo>
                      <a:pt x="13" y="920"/>
                    </a:lnTo>
                    <a:lnTo>
                      <a:pt x="0" y="880"/>
                    </a:lnTo>
                    <a:lnTo>
                      <a:pt x="23" y="889"/>
                    </a:lnTo>
                    <a:lnTo>
                      <a:pt x="23" y="893"/>
                    </a:lnTo>
                    <a:lnTo>
                      <a:pt x="25" y="897"/>
                    </a:lnTo>
                    <a:lnTo>
                      <a:pt x="29" y="902"/>
                    </a:lnTo>
                    <a:lnTo>
                      <a:pt x="31" y="906"/>
                    </a:lnTo>
                    <a:lnTo>
                      <a:pt x="33" y="910"/>
                    </a:lnTo>
                    <a:lnTo>
                      <a:pt x="36" y="914"/>
                    </a:lnTo>
                    <a:lnTo>
                      <a:pt x="38" y="918"/>
                    </a:lnTo>
                    <a:lnTo>
                      <a:pt x="40" y="923"/>
                    </a:lnTo>
                    <a:lnTo>
                      <a:pt x="44" y="927"/>
                    </a:lnTo>
                    <a:lnTo>
                      <a:pt x="48" y="931"/>
                    </a:lnTo>
                    <a:lnTo>
                      <a:pt x="52" y="937"/>
                    </a:lnTo>
                    <a:lnTo>
                      <a:pt x="53" y="940"/>
                    </a:lnTo>
                    <a:lnTo>
                      <a:pt x="59" y="944"/>
                    </a:lnTo>
                    <a:lnTo>
                      <a:pt x="63" y="948"/>
                    </a:lnTo>
                    <a:lnTo>
                      <a:pt x="67" y="952"/>
                    </a:lnTo>
                    <a:lnTo>
                      <a:pt x="71" y="956"/>
                    </a:lnTo>
                    <a:lnTo>
                      <a:pt x="74" y="959"/>
                    </a:lnTo>
                    <a:lnTo>
                      <a:pt x="80" y="963"/>
                    </a:lnTo>
                    <a:lnTo>
                      <a:pt x="86" y="967"/>
                    </a:lnTo>
                    <a:lnTo>
                      <a:pt x="90" y="969"/>
                    </a:lnTo>
                    <a:lnTo>
                      <a:pt x="95" y="971"/>
                    </a:lnTo>
                    <a:lnTo>
                      <a:pt x="99" y="973"/>
                    </a:lnTo>
                    <a:lnTo>
                      <a:pt x="107" y="975"/>
                    </a:lnTo>
                    <a:lnTo>
                      <a:pt x="110" y="977"/>
                    </a:lnTo>
                    <a:lnTo>
                      <a:pt x="116" y="978"/>
                    </a:lnTo>
                    <a:lnTo>
                      <a:pt x="124" y="978"/>
                    </a:lnTo>
                    <a:lnTo>
                      <a:pt x="129" y="978"/>
                    </a:lnTo>
                    <a:lnTo>
                      <a:pt x="135" y="977"/>
                    </a:lnTo>
                    <a:lnTo>
                      <a:pt x="141" y="975"/>
                    </a:lnTo>
                    <a:lnTo>
                      <a:pt x="147" y="973"/>
                    </a:lnTo>
                    <a:lnTo>
                      <a:pt x="154" y="971"/>
                    </a:lnTo>
                    <a:lnTo>
                      <a:pt x="160" y="969"/>
                    </a:lnTo>
                    <a:lnTo>
                      <a:pt x="167" y="965"/>
                    </a:lnTo>
                    <a:lnTo>
                      <a:pt x="173" y="963"/>
                    </a:lnTo>
                    <a:lnTo>
                      <a:pt x="179" y="959"/>
                    </a:lnTo>
                    <a:lnTo>
                      <a:pt x="185" y="956"/>
                    </a:lnTo>
                    <a:lnTo>
                      <a:pt x="190" y="950"/>
                    </a:lnTo>
                    <a:lnTo>
                      <a:pt x="196" y="944"/>
                    </a:lnTo>
                    <a:lnTo>
                      <a:pt x="204" y="940"/>
                    </a:lnTo>
                    <a:lnTo>
                      <a:pt x="209" y="935"/>
                    </a:lnTo>
                    <a:lnTo>
                      <a:pt x="215" y="927"/>
                    </a:lnTo>
                    <a:lnTo>
                      <a:pt x="219" y="920"/>
                    </a:lnTo>
                    <a:lnTo>
                      <a:pt x="224" y="914"/>
                    </a:lnTo>
                    <a:lnTo>
                      <a:pt x="226" y="908"/>
                    </a:lnTo>
                    <a:lnTo>
                      <a:pt x="228" y="904"/>
                    </a:lnTo>
                    <a:lnTo>
                      <a:pt x="230" y="901"/>
                    </a:lnTo>
                    <a:lnTo>
                      <a:pt x="232" y="897"/>
                    </a:lnTo>
                    <a:lnTo>
                      <a:pt x="234" y="891"/>
                    </a:lnTo>
                    <a:lnTo>
                      <a:pt x="236" y="887"/>
                    </a:lnTo>
                    <a:lnTo>
                      <a:pt x="238" y="882"/>
                    </a:lnTo>
                    <a:lnTo>
                      <a:pt x="240" y="878"/>
                    </a:lnTo>
                    <a:lnTo>
                      <a:pt x="240" y="872"/>
                    </a:lnTo>
                    <a:lnTo>
                      <a:pt x="242" y="866"/>
                    </a:lnTo>
                    <a:lnTo>
                      <a:pt x="243" y="861"/>
                    </a:lnTo>
                    <a:lnTo>
                      <a:pt x="243" y="855"/>
                    </a:lnTo>
                    <a:lnTo>
                      <a:pt x="245" y="849"/>
                    </a:lnTo>
                    <a:lnTo>
                      <a:pt x="247" y="844"/>
                    </a:lnTo>
                    <a:lnTo>
                      <a:pt x="247" y="838"/>
                    </a:lnTo>
                    <a:lnTo>
                      <a:pt x="249" y="832"/>
                    </a:lnTo>
                    <a:lnTo>
                      <a:pt x="249" y="825"/>
                    </a:lnTo>
                    <a:lnTo>
                      <a:pt x="249" y="817"/>
                    </a:lnTo>
                    <a:lnTo>
                      <a:pt x="249" y="811"/>
                    </a:lnTo>
                    <a:lnTo>
                      <a:pt x="249" y="804"/>
                    </a:lnTo>
                    <a:lnTo>
                      <a:pt x="249" y="796"/>
                    </a:lnTo>
                    <a:lnTo>
                      <a:pt x="249" y="788"/>
                    </a:lnTo>
                    <a:lnTo>
                      <a:pt x="249" y="781"/>
                    </a:lnTo>
                    <a:lnTo>
                      <a:pt x="249" y="775"/>
                    </a:lnTo>
                    <a:lnTo>
                      <a:pt x="247" y="766"/>
                    </a:lnTo>
                    <a:lnTo>
                      <a:pt x="247" y="758"/>
                    </a:lnTo>
                    <a:lnTo>
                      <a:pt x="245" y="750"/>
                    </a:lnTo>
                    <a:lnTo>
                      <a:pt x="243" y="743"/>
                    </a:lnTo>
                    <a:lnTo>
                      <a:pt x="243" y="733"/>
                    </a:lnTo>
                    <a:lnTo>
                      <a:pt x="242" y="726"/>
                    </a:lnTo>
                    <a:lnTo>
                      <a:pt x="240" y="716"/>
                    </a:lnTo>
                    <a:lnTo>
                      <a:pt x="240" y="709"/>
                    </a:lnTo>
                    <a:lnTo>
                      <a:pt x="236" y="699"/>
                    </a:lnTo>
                    <a:lnTo>
                      <a:pt x="234" y="690"/>
                    </a:lnTo>
                    <a:lnTo>
                      <a:pt x="230" y="680"/>
                    </a:lnTo>
                    <a:lnTo>
                      <a:pt x="228" y="671"/>
                    </a:lnTo>
                    <a:lnTo>
                      <a:pt x="226" y="661"/>
                    </a:lnTo>
                    <a:lnTo>
                      <a:pt x="224" y="652"/>
                    </a:lnTo>
                    <a:lnTo>
                      <a:pt x="221" y="642"/>
                    </a:lnTo>
                    <a:lnTo>
                      <a:pt x="219" y="634"/>
                    </a:lnTo>
                    <a:lnTo>
                      <a:pt x="217" y="625"/>
                    </a:lnTo>
                    <a:lnTo>
                      <a:pt x="213" y="615"/>
                    </a:lnTo>
                    <a:lnTo>
                      <a:pt x="211" y="606"/>
                    </a:lnTo>
                    <a:lnTo>
                      <a:pt x="207" y="598"/>
                    </a:lnTo>
                    <a:lnTo>
                      <a:pt x="204" y="589"/>
                    </a:lnTo>
                    <a:lnTo>
                      <a:pt x="202" y="579"/>
                    </a:lnTo>
                    <a:lnTo>
                      <a:pt x="200" y="572"/>
                    </a:lnTo>
                    <a:lnTo>
                      <a:pt x="196" y="562"/>
                    </a:lnTo>
                    <a:lnTo>
                      <a:pt x="192" y="555"/>
                    </a:lnTo>
                    <a:lnTo>
                      <a:pt x="188" y="545"/>
                    </a:lnTo>
                    <a:lnTo>
                      <a:pt x="186" y="536"/>
                    </a:lnTo>
                    <a:lnTo>
                      <a:pt x="183" y="528"/>
                    </a:lnTo>
                    <a:lnTo>
                      <a:pt x="179" y="520"/>
                    </a:lnTo>
                    <a:lnTo>
                      <a:pt x="177" y="511"/>
                    </a:lnTo>
                    <a:lnTo>
                      <a:pt x="173" y="503"/>
                    </a:lnTo>
                    <a:lnTo>
                      <a:pt x="171" y="494"/>
                    </a:lnTo>
                    <a:lnTo>
                      <a:pt x="167" y="486"/>
                    </a:lnTo>
                    <a:lnTo>
                      <a:pt x="164" y="479"/>
                    </a:lnTo>
                    <a:lnTo>
                      <a:pt x="160" y="469"/>
                    </a:lnTo>
                    <a:lnTo>
                      <a:pt x="158" y="462"/>
                    </a:lnTo>
                    <a:lnTo>
                      <a:pt x="154" y="454"/>
                    </a:lnTo>
                    <a:lnTo>
                      <a:pt x="150" y="446"/>
                    </a:lnTo>
                    <a:lnTo>
                      <a:pt x="148" y="439"/>
                    </a:lnTo>
                    <a:lnTo>
                      <a:pt x="145" y="431"/>
                    </a:lnTo>
                    <a:lnTo>
                      <a:pt x="141" y="422"/>
                    </a:lnTo>
                    <a:lnTo>
                      <a:pt x="139" y="414"/>
                    </a:lnTo>
                    <a:lnTo>
                      <a:pt x="135" y="406"/>
                    </a:lnTo>
                    <a:lnTo>
                      <a:pt x="131" y="399"/>
                    </a:lnTo>
                    <a:lnTo>
                      <a:pt x="128" y="391"/>
                    </a:lnTo>
                    <a:lnTo>
                      <a:pt x="126" y="384"/>
                    </a:lnTo>
                    <a:lnTo>
                      <a:pt x="122" y="376"/>
                    </a:lnTo>
                    <a:lnTo>
                      <a:pt x="120" y="368"/>
                    </a:lnTo>
                    <a:lnTo>
                      <a:pt x="116" y="361"/>
                    </a:lnTo>
                    <a:lnTo>
                      <a:pt x="114" y="353"/>
                    </a:lnTo>
                    <a:lnTo>
                      <a:pt x="110" y="346"/>
                    </a:lnTo>
                    <a:lnTo>
                      <a:pt x="109" y="340"/>
                    </a:lnTo>
                    <a:lnTo>
                      <a:pt x="105" y="332"/>
                    </a:lnTo>
                    <a:lnTo>
                      <a:pt x="103" y="325"/>
                    </a:lnTo>
                    <a:lnTo>
                      <a:pt x="99" y="319"/>
                    </a:lnTo>
                    <a:lnTo>
                      <a:pt x="97" y="311"/>
                    </a:lnTo>
                    <a:lnTo>
                      <a:pt x="95" y="304"/>
                    </a:lnTo>
                    <a:lnTo>
                      <a:pt x="91" y="298"/>
                    </a:lnTo>
                    <a:lnTo>
                      <a:pt x="90" y="290"/>
                    </a:lnTo>
                    <a:lnTo>
                      <a:pt x="88" y="285"/>
                    </a:lnTo>
                    <a:lnTo>
                      <a:pt x="86" y="277"/>
                    </a:lnTo>
                    <a:lnTo>
                      <a:pt x="84" y="271"/>
                    </a:lnTo>
                    <a:lnTo>
                      <a:pt x="80" y="266"/>
                    </a:lnTo>
                    <a:lnTo>
                      <a:pt x="80" y="258"/>
                    </a:lnTo>
                    <a:lnTo>
                      <a:pt x="78" y="252"/>
                    </a:lnTo>
                    <a:lnTo>
                      <a:pt x="76" y="247"/>
                    </a:lnTo>
                    <a:lnTo>
                      <a:pt x="74" y="241"/>
                    </a:lnTo>
                    <a:lnTo>
                      <a:pt x="72" y="233"/>
                    </a:lnTo>
                    <a:lnTo>
                      <a:pt x="71" y="228"/>
                    </a:lnTo>
                    <a:lnTo>
                      <a:pt x="71" y="222"/>
                    </a:lnTo>
                    <a:lnTo>
                      <a:pt x="69" y="216"/>
                    </a:lnTo>
                    <a:lnTo>
                      <a:pt x="69" y="213"/>
                    </a:lnTo>
                    <a:lnTo>
                      <a:pt x="67" y="205"/>
                    </a:lnTo>
                    <a:lnTo>
                      <a:pt x="67" y="199"/>
                    </a:lnTo>
                    <a:lnTo>
                      <a:pt x="65" y="195"/>
                    </a:lnTo>
                    <a:lnTo>
                      <a:pt x="63" y="190"/>
                    </a:lnTo>
                    <a:lnTo>
                      <a:pt x="63" y="182"/>
                    </a:lnTo>
                    <a:lnTo>
                      <a:pt x="61" y="178"/>
                    </a:lnTo>
                    <a:lnTo>
                      <a:pt x="61" y="173"/>
                    </a:lnTo>
                    <a:lnTo>
                      <a:pt x="61" y="167"/>
                    </a:lnTo>
                    <a:lnTo>
                      <a:pt x="59" y="161"/>
                    </a:lnTo>
                    <a:lnTo>
                      <a:pt x="59" y="157"/>
                    </a:lnTo>
                    <a:lnTo>
                      <a:pt x="57" y="152"/>
                    </a:lnTo>
                    <a:lnTo>
                      <a:pt x="55" y="146"/>
                    </a:lnTo>
                    <a:lnTo>
                      <a:pt x="55" y="140"/>
                    </a:lnTo>
                    <a:lnTo>
                      <a:pt x="55" y="137"/>
                    </a:lnTo>
                    <a:lnTo>
                      <a:pt x="53" y="131"/>
                    </a:lnTo>
                    <a:lnTo>
                      <a:pt x="53" y="127"/>
                    </a:lnTo>
                    <a:lnTo>
                      <a:pt x="53" y="121"/>
                    </a:lnTo>
                    <a:lnTo>
                      <a:pt x="52" y="118"/>
                    </a:lnTo>
                    <a:lnTo>
                      <a:pt x="52" y="112"/>
                    </a:lnTo>
                    <a:lnTo>
                      <a:pt x="52" y="108"/>
                    </a:lnTo>
                    <a:lnTo>
                      <a:pt x="52" y="102"/>
                    </a:lnTo>
                    <a:lnTo>
                      <a:pt x="50" y="99"/>
                    </a:lnTo>
                    <a:lnTo>
                      <a:pt x="50" y="95"/>
                    </a:lnTo>
                    <a:lnTo>
                      <a:pt x="50" y="91"/>
                    </a:lnTo>
                    <a:lnTo>
                      <a:pt x="48" y="87"/>
                    </a:lnTo>
                    <a:lnTo>
                      <a:pt x="48" y="81"/>
                    </a:lnTo>
                    <a:lnTo>
                      <a:pt x="48" y="78"/>
                    </a:lnTo>
                    <a:lnTo>
                      <a:pt x="48" y="74"/>
                    </a:lnTo>
                    <a:lnTo>
                      <a:pt x="46" y="66"/>
                    </a:lnTo>
                    <a:lnTo>
                      <a:pt x="46" y="61"/>
                    </a:lnTo>
                    <a:lnTo>
                      <a:pt x="46" y="53"/>
                    </a:lnTo>
                    <a:lnTo>
                      <a:pt x="44" y="45"/>
                    </a:lnTo>
                    <a:lnTo>
                      <a:pt x="44" y="40"/>
                    </a:lnTo>
                    <a:lnTo>
                      <a:pt x="44" y="34"/>
                    </a:lnTo>
                    <a:lnTo>
                      <a:pt x="44" y="28"/>
                    </a:lnTo>
                    <a:lnTo>
                      <a:pt x="42" y="24"/>
                    </a:lnTo>
                    <a:lnTo>
                      <a:pt x="42" y="19"/>
                    </a:lnTo>
                    <a:lnTo>
                      <a:pt x="42" y="15"/>
                    </a:lnTo>
                    <a:lnTo>
                      <a:pt x="42" y="9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84" y="57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29" name="Freeform 18"/>
              <p:cNvSpPr>
                <a:spLocks/>
              </p:cNvSpPr>
              <p:nvPr/>
            </p:nvSpPr>
            <p:spPr bwMode="auto">
              <a:xfrm>
                <a:off x="4431" y="3636"/>
                <a:ext cx="219" cy="350"/>
              </a:xfrm>
              <a:custGeom>
                <a:avLst/>
                <a:gdLst>
                  <a:gd name="T0" fmla="*/ 11 w 439"/>
                  <a:gd name="T1" fmla="*/ 20 h 699"/>
                  <a:gd name="T2" fmla="*/ 10 w 439"/>
                  <a:gd name="T3" fmla="*/ 20 h 699"/>
                  <a:gd name="T4" fmla="*/ 9 w 439"/>
                  <a:gd name="T5" fmla="*/ 21 h 699"/>
                  <a:gd name="T6" fmla="*/ 8 w 439"/>
                  <a:gd name="T7" fmla="*/ 21 h 699"/>
                  <a:gd name="T8" fmla="*/ 8 w 439"/>
                  <a:gd name="T9" fmla="*/ 21 h 699"/>
                  <a:gd name="T10" fmla="*/ 7 w 439"/>
                  <a:gd name="T11" fmla="*/ 21 h 699"/>
                  <a:gd name="T12" fmla="*/ 6 w 439"/>
                  <a:gd name="T13" fmla="*/ 20 h 699"/>
                  <a:gd name="T14" fmla="*/ 5 w 439"/>
                  <a:gd name="T15" fmla="*/ 19 h 699"/>
                  <a:gd name="T16" fmla="*/ 4 w 439"/>
                  <a:gd name="T17" fmla="*/ 18 h 699"/>
                  <a:gd name="T18" fmla="*/ 3 w 439"/>
                  <a:gd name="T19" fmla="*/ 16 h 699"/>
                  <a:gd name="T20" fmla="*/ 3 w 439"/>
                  <a:gd name="T21" fmla="*/ 15 h 699"/>
                  <a:gd name="T22" fmla="*/ 2 w 439"/>
                  <a:gd name="T23" fmla="*/ 13 h 699"/>
                  <a:gd name="T24" fmla="*/ 2 w 439"/>
                  <a:gd name="T25" fmla="*/ 12 h 699"/>
                  <a:gd name="T26" fmla="*/ 2 w 439"/>
                  <a:gd name="T27" fmla="*/ 10 h 699"/>
                  <a:gd name="T28" fmla="*/ 2 w 439"/>
                  <a:gd name="T29" fmla="*/ 9 h 699"/>
                  <a:gd name="T30" fmla="*/ 2 w 439"/>
                  <a:gd name="T31" fmla="*/ 8 h 699"/>
                  <a:gd name="T32" fmla="*/ 3 w 439"/>
                  <a:gd name="T33" fmla="*/ 6 h 699"/>
                  <a:gd name="T34" fmla="*/ 3 w 439"/>
                  <a:gd name="T35" fmla="*/ 5 h 699"/>
                  <a:gd name="T36" fmla="*/ 3 w 439"/>
                  <a:gd name="T37" fmla="*/ 4 h 699"/>
                  <a:gd name="T38" fmla="*/ 4 w 439"/>
                  <a:gd name="T39" fmla="*/ 3 h 699"/>
                  <a:gd name="T40" fmla="*/ 5 w 439"/>
                  <a:gd name="T41" fmla="*/ 3 h 699"/>
                  <a:gd name="T42" fmla="*/ 6 w 439"/>
                  <a:gd name="T43" fmla="*/ 3 h 699"/>
                  <a:gd name="T44" fmla="*/ 7 w 439"/>
                  <a:gd name="T45" fmla="*/ 3 h 699"/>
                  <a:gd name="T46" fmla="*/ 8 w 439"/>
                  <a:gd name="T47" fmla="*/ 4 h 699"/>
                  <a:gd name="T48" fmla="*/ 8 w 439"/>
                  <a:gd name="T49" fmla="*/ 1 h 699"/>
                  <a:gd name="T50" fmla="*/ 7 w 439"/>
                  <a:gd name="T51" fmla="*/ 1 h 699"/>
                  <a:gd name="T52" fmla="*/ 6 w 439"/>
                  <a:gd name="T53" fmla="*/ 1 h 699"/>
                  <a:gd name="T54" fmla="*/ 5 w 439"/>
                  <a:gd name="T55" fmla="*/ 0 h 699"/>
                  <a:gd name="T56" fmla="*/ 5 w 439"/>
                  <a:gd name="T57" fmla="*/ 1 h 699"/>
                  <a:gd name="T58" fmla="*/ 4 w 439"/>
                  <a:gd name="T59" fmla="*/ 1 h 699"/>
                  <a:gd name="T60" fmla="*/ 3 w 439"/>
                  <a:gd name="T61" fmla="*/ 1 h 699"/>
                  <a:gd name="T62" fmla="*/ 2 w 439"/>
                  <a:gd name="T63" fmla="*/ 2 h 699"/>
                  <a:gd name="T64" fmla="*/ 1 w 439"/>
                  <a:gd name="T65" fmla="*/ 3 h 699"/>
                  <a:gd name="T66" fmla="*/ 1 w 439"/>
                  <a:gd name="T67" fmla="*/ 4 h 699"/>
                  <a:gd name="T68" fmla="*/ 0 w 439"/>
                  <a:gd name="T69" fmla="*/ 5 h 699"/>
                  <a:gd name="T70" fmla="*/ 0 w 439"/>
                  <a:gd name="T71" fmla="*/ 6 h 699"/>
                  <a:gd name="T72" fmla="*/ 0 w 439"/>
                  <a:gd name="T73" fmla="*/ 7 h 699"/>
                  <a:gd name="T74" fmla="*/ 0 w 439"/>
                  <a:gd name="T75" fmla="*/ 8 h 699"/>
                  <a:gd name="T76" fmla="*/ 0 w 439"/>
                  <a:gd name="T77" fmla="*/ 9 h 699"/>
                  <a:gd name="T78" fmla="*/ 0 w 439"/>
                  <a:gd name="T79" fmla="*/ 11 h 699"/>
                  <a:gd name="T80" fmla="*/ 0 w 439"/>
                  <a:gd name="T81" fmla="*/ 12 h 699"/>
                  <a:gd name="T82" fmla="*/ 0 w 439"/>
                  <a:gd name="T83" fmla="*/ 13 h 699"/>
                  <a:gd name="T84" fmla="*/ 0 w 439"/>
                  <a:gd name="T85" fmla="*/ 15 h 699"/>
                  <a:gd name="T86" fmla="*/ 1 w 439"/>
                  <a:gd name="T87" fmla="*/ 16 h 699"/>
                  <a:gd name="T88" fmla="*/ 1 w 439"/>
                  <a:gd name="T89" fmla="*/ 17 h 699"/>
                  <a:gd name="T90" fmla="*/ 2 w 439"/>
                  <a:gd name="T91" fmla="*/ 18 h 699"/>
                  <a:gd name="T92" fmla="*/ 3 w 439"/>
                  <a:gd name="T93" fmla="*/ 19 h 699"/>
                  <a:gd name="T94" fmla="*/ 3 w 439"/>
                  <a:gd name="T95" fmla="*/ 20 h 699"/>
                  <a:gd name="T96" fmla="*/ 5 w 439"/>
                  <a:gd name="T97" fmla="*/ 21 h 699"/>
                  <a:gd name="T98" fmla="*/ 5 w 439"/>
                  <a:gd name="T99" fmla="*/ 22 h 699"/>
                  <a:gd name="T100" fmla="*/ 7 w 439"/>
                  <a:gd name="T101" fmla="*/ 22 h 699"/>
                  <a:gd name="T102" fmla="*/ 8 w 439"/>
                  <a:gd name="T103" fmla="*/ 22 h 699"/>
                  <a:gd name="T104" fmla="*/ 9 w 439"/>
                  <a:gd name="T105" fmla="*/ 22 h 699"/>
                  <a:gd name="T106" fmla="*/ 10 w 439"/>
                  <a:gd name="T107" fmla="*/ 22 h 699"/>
                  <a:gd name="T108" fmla="*/ 10 w 439"/>
                  <a:gd name="T109" fmla="*/ 22 h 699"/>
                  <a:gd name="T110" fmla="*/ 11 w 439"/>
                  <a:gd name="T111" fmla="*/ 22 h 699"/>
                  <a:gd name="T112" fmla="*/ 12 w 439"/>
                  <a:gd name="T113" fmla="*/ 21 h 699"/>
                  <a:gd name="T114" fmla="*/ 13 w 439"/>
                  <a:gd name="T115" fmla="*/ 20 h 699"/>
                  <a:gd name="T116" fmla="*/ 13 w 439"/>
                  <a:gd name="T117" fmla="*/ 19 h 6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39"/>
                  <a:gd name="T178" fmla="*/ 0 h 699"/>
                  <a:gd name="T179" fmla="*/ 439 w 439"/>
                  <a:gd name="T180" fmla="*/ 699 h 6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39" h="699">
                    <a:moveTo>
                      <a:pt x="439" y="606"/>
                    </a:moveTo>
                    <a:lnTo>
                      <a:pt x="384" y="612"/>
                    </a:lnTo>
                    <a:lnTo>
                      <a:pt x="382" y="612"/>
                    </a:lnTo>
                    <a:lnTo>
                      <a:pt x="378" y="615"/>
                    </a:lnTo>
                    <a:lnTo>
                      <a:pt x="375" y="617"/>
                    </a:lnTo>
                    <a:lnTo>
                      <a:pt x="371" y="621"/>
                    </a:lnTo>
                    <a:lnTo>
                      <a:pt x="367" y="623"/>
                    </a:lnTo>
                    <a:lnTo>
                      <a:pt x="361" y="627"/>
                    </a:lnTo>
                    <a:lnTo>
                      <a:pt x="356" y="629"/>
                    </a:lnTo>
                    <a:lnTo>
                      <a:pt x="350" y="632"/>
                    </a:lnTo>
                    <a:lnTo>
                      <a:pt x="342" y="634"/>
                    </a:lnTo>
                    <a:lnTo>
                      <a:pt x="337" y="638"/>
                    </a:lnTo>
                    <a:lnTo>
                      <a:pt x="333" y="640"/>
                    </a:lnTo>
                    <a:lnTo>
                      <a:pt x="329" y="642"/>
                    </a:lnTo>
                    <a:lnTo>
                      <a:pt x="325" y="642"/>
                    </a:lnTo>
                    <a:lnTo>
                      <a:pt x="321" y="644"/>
                    </a:lnTo>
                    <a:lnTo>
                      <a:pt x="318" y="644"/>
                    </a:lnTo>
                    <a:lnTo>
                      <a:pt x="314" y="646"/>
                    </a:lnTo>
                    <a:lnTo>
                      <a:pt x="308" y="648"/>
                    </a:lnTo>
                    <a:lnTo>
                      <a:pt x="306" y="650"/>
                    </a:lnTo>
                    <a:lnTo>
                      <a:pt x="301" y="650"/>
                    </a:lnTo>
                    <a:lnTo>
                      <a:pt x="297" y="650"/>
                    </a:lnTo>
                    <a:lnTo>
                      <a:pt x="291" y="650"/>
                    </a:lnTo>
                    <a:lnTo>
                      <a:pt x="287" y="651"/>
                    </a:lnTo>
                    <a:lnTo>
                      <a:pt x="282" y="651"/>
                    </a:lnTo>
                    <a:lnTo>
                      <a:pt x="278" y="651"/>
                    </a:lnTo>
                    <a:lnTo>
                      <a:pt x="274" y="651"/>
                    </a:lnTo>
                    <a:lnTo>
                      <a:pt x="268" y="651"/>
                    </a:lnTo>
                    <a:lnTo>
                      <a:pt x="264" y="650"/>
                    </a:lnTo>
                    <a:lnTo>
                      <a:pt x="259" y="650"/>
                    </a:lnTo>
                    <a:lnTo>
                      <a:pt x="253" y="648"/>
                    </a:lnTo>
                    <a:lnTo>
                      <a:pt x="249" y="648"/>
                    </a:lnTo>
                    <a:lnTo>
                      <a:pt x="245" y="646"/>
                    </a:lnTo>
                    <a:lnTo>
                      <a:pt x="240" y="644"/>
                    </a:lnTo>
                    <a:lnTo>
                      <a:pt x="236" y="642"/>
                    </a:lnTo>
                    <a:lnTo>
                      <a:pt x="232" y="642"/>
                    </a:lnTo>
                    <a:lnTo>
                      <a:pt x="226" y="638"/>
                    </a:lnTo>
                    <a:lnTo>
                      <a:pt x="221" y="636"/>
                    </a:lnTo>
                    <a:lnTo>
                      <a:pt x="217" y="632"/>
                    </a:lnTo>
                    <a:lnTo>
                      <a:pt x="211" y="631"/>
                    </a:lnTo>
                    <a:lnTo>
                      <a:pt x="206" y="627"/>
                    </a:lnTo>
                    <a:lnTo>
                      <a:pt x="202" y="623"/>
                    </a:lnTo>
                    <a:lnTo>
                      <a:pt x="196" y="619"/>
                    </a:lnTo>
                    <a:lnTo>
                      <a:pt x="192" y="615"/>
                    </a:lnTo>
                    <a:lnTo>
                      <a:pt x="186" y="610"/>
                    </a:lnTo>
                    <a:lnTo>
                      <a:pt x="183" y="604"/>
                    </a:lnTo>
                    <a:lnTo>
                      <a:pt x="177" y="598"/>
                    </a:lnTo>
                    <a:lnTo>
                      <a:pt x="173" y="594"/>
                    </a:lnTo>
                    <a:lnTo>
                      <a:pt x="169" y="589"/>
                    </a:lnTo>
                    <a:lnTo>
                      <a:pt x="164" y="581"/>
                    </a:lnTo>
                    <a:lnTo>
                      <a:pt x="160" y="575"/>
                    </a:lnTo>
                    <a:lnTo>
                      <a:pt x="156" y="568"/>
                    </a:lnTo>
                    <a:lnTo>
                      <a:pt x="150" y="560"/>
                    </a:lnTo>
                    <a:lnTo>
                      <a:pt x="147" y="553"/>
                    </a:lnTo>
                    <a:lnTo>
                      <a:pt x="141" y="545"/>
                    </a:lnTo>
                    <a:lnTo>
                      <a:pt x="139" y="537"/>
                    </a:lnTo>
                    <a:lnTo>
                      <a:pt x="133" y="530"/>
                    </a:lnTo>
                    <a:lnTo>
                      <a:pt x="131" y="522"/>
                    </a:lnTo>
                    <a:lnTo>
                      <a:pt x="128" y="515"/>
                    </a:lnTo>
                    <a:lnTo>
                      <a:pt x="124" y="507"/>
                    </a:lnTo>
                    <a:lnTo>
                      <a:pt x="120" y="499"/>
                    </a:lnTo>
                    <a:lnTo>
                      <a:pt x="118" y="490"/>
                    </a:lnTo>
                    <a:lnTo>
                      <a:pt x="114" y="482"/>
                    </a:lnTo>
                    <a:lnTo>
                      <a:pt x="112" y="475"/>
                    </a:lnTo>
                    <a:lnTo>
                      <a:pt x="109" y="467"/>
                    </a:lnTo>
                    <a:lnTo>
                      <a:pt x="107" y="460"/>
                    </a:lnTo>
                    <a:lnTo>
                      <a:pt x="105" y="450"/>
                    </a:lnTo>
                    <a:lnTo>
                      <a:pt x="103" y="442"/>
                    </a:lnTo>
                    <a:lnTo>
                      <a:pt x="101" y="435"/>
                    </a:lnTo>
                    <a:lnTo>
                      <a:pt x="99" y="427"/>
                    </a:lnTo>
                    <a:lnTo>
                      <a:pt x="97" y="418"/>
                    </a:lnTo>
                    <a:lnTo>
                      <a:pt x="95" y="410"/>
                    </a:lnTo>
                    <a:lnTo>
                      <a:pt x="93" y="403"/>
                    </a:lnTo>
                    <a:lnTo>
                      <a:pt x="93" y="395"/>
                    </a:lnTo>
                    <a:lnTo>
                      <a:pt x="91" y="385"/>
                    </a:lnTo>
                    <a:lnTo>
                      <a:pt x="91" y="378"/>
                    </a:lnTo>
                    <a:lnTo>
                      <a:pt x="90" y="370"/>
                    </a:lnTo>
                    <a:lnTo>
                      <a:pt x="90" y="363"/>
                    </a:lnTo>
                    <a:lnTo>
                      <a:pt x="88" y="353"/>
                    </a:lnTo>
                    <a:lnTo>
                      <a:pt x="88" y="346"/>
                    </a:lnTo>
                    <a:lnTo>
                      <a:pt x="86" y="338"/>
                    </a:lnTo>
                    <a:lnTo>
                      <a:pt x="86" y="330"/>
                    </a:lnTo>
                    <a:lnTo>
                      <a:pt x="86" y="323"/>
                    </a:lnTo>
                    <a:lnTo>
                      <a:pt x="86" y="315"/>
                    </a:lnTo>
                    <a:lnTo>
                      <a:pt x="86" y="307"/>
                    </a:lnTo>
                    <a:lnTo>
                      <a:pt x="86" y="300"/>
                    </a:lnTo>
                    <a:lnTo>
                      <a:pt x="86" y="292"/>
                    </a:lnTo>
                    <a:lnTo>
                      <a:pt x="86" y="285"/>
                    </a:lnTo>
                    <a:lnTo>
                      <a:pt x="86" y="275"/>
                    </a:lnTo>
                    <a:lnTo>
                      <a:pt x="86" y="269"/>
                    </a:lnTo>
                    <a:lnTo>
                      <a:pt x="88" y="262"/>
                    </a:lnTo>
                    <a:lnTo>
                      <a:pt x="88" y="254"/>
                    </a:lnTo>
                    <a:lnTo>
                      <a:pt x="88" y="247"/>
                    </a:lnTo>
                    <a:lnTo>
                      <a:pt x="90" y="239"/>
                    </a:lnTo>
                    <a:lnTo>
                      <a:pt x="90" y="231"/>
                    </a:lnTo>
                    <a:lnTo>
                      <a:pt x="91" y="226"/>
                    </a:lnTo>
                    <a:lnTo>
                      <a:pt x="91" y="218"/>
                    </a:lnTo>
                    <a:lnTo>
                      <a:pt x="93" y="211"/>
                    </a:lnTo>
                    <a:lnTo>
                      <a:pt x="93" y="205"/>
                    </a:lnTo>
                    <a:lnTo>
                      <a:pt x="95" y="199"/>
                    </a:lnTo>
                    <a:lnTo>
                      <a:pt x="97" y="192"/>
                    </a:lnTo>
                    <a:lnTo>
                      <a:pt x="99" y="186"/>
                    </a:lnTo>
                    <a:lnTo>
                      <a:pt x="99" y="178"/>
                    </a:lnTo>
                    <a:lnTo>
                      <a:pt x="101" y="173"/>
                    </a:lnTo>
                    <a:lnTo>
                      <a:pt x="103" y="167"/>
                    </a:lnTo>
                    <a:lnTo>
                      <a:pt x="105" y="161"/>
                    </a:lnTo>
                    <a:lnTo>
                      <a:pt x="107" y="155"/>
                    </a:lnTo>
                    <a:lnTo>
                      <a:pt x="109" y="150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4" y="133"/>
                    </a:lnTo>
                    <a:lnTo>
                      <a:pt x="116" y="129"/>
                    </a:lnTo>
                    <a:lnTo>
                      <a:pt x="118" y="123"/>
                    </a:lnTo>
                    <a:lnTo>
                      <a:pt x="120" y="119"/>
                    </a:lnTo>
                    <a:lnTo>
                      <a:pt x="122" y="116"/>
                    </a:lnTo>
                    <a:lnTo>
                      <a:pt x="126" y="110"/>
                    </a:lnTo>
                    <a:lnTo>
                      <a:pt x="128" y="106"/>
                    </a:lnTo>
                    <a:lnTo>
                      <a:pt x="129" y="102"/>
                    </a:lnTo>
                    <a:lnTo>
                      <a:pt x="131" y="98"/>
                    </a:lnTo>
                    <a:lnTo>
                      <a:pt x="133" y="95"/>
                    </a:lnTo>
                    <a:lnTo>
                      <a:pt x="139" y="89"/>
                    </a:lnTo>
                    <a:lnTo>
                      <a:pt x="145" y="83"/>
                    </a:lnTo>
                    <a:lnTo>
                      <a:pt x="148" y="79"/>
                    </a:lnTo>
                    <a:lnTo>
                      <a:pt x="154" y="76"/>
                    </a:lnTo>
                    <a:lnTo>
                      <a:pt x="160" y="74"/>
                    </a:lnTo>
                    <a:lnTo>
                      <a:pt x="166" y="72"/>
                    </a:lnTo>
                    <a:lnTo>
                      <a:pt x="171" y="70"/>
                    </a:lnTo>
                    <a:lnTo>
                      <a:pt x="177" y="70"/>
                    </a:lnTo>
                    <a:lnTo>
                      <a:pt x="183" y="70"/>
                    </a:lnTo>
                    <a:lnTo>
                      <a:pt x="188" y="70"/>
                    </a:lnTo>
                    <a:lnTo>
                      <a:pt x="194" y="70"/>
                    </a:lnTo>
                    <a:lnTo>
                      <a:pt x="200" y="72"/>
                    </a:lnTo>
                    <a:lnTo>
                      <a:pt x="206" y="74"/>
                    </a:lnTo>
                    <a:lnTo>
                      <a:pt x="211" y="76"/>
                    </a:lnTo>
                    <a:lnTo>
                      <a:pt x="217" y="78"/>
                    </a:lnTo>
                    <a:lnTo>
                      <a:pt x="221" y="79"/>
                    </a:lnTo>
                    <a:lnTo>
                      <a:pt x="226" y="83"/>
                    </a:lnTo>
                    <a:lnTo>
                      <a:pt x="230" y="85"/>
                    </a:lnTo>
                    <a:lnTo>
                      <a:pt x="234" y="89"/>
                    </a:lnTo>
                    <a:lnTo>
                      <a:pt x="240" y="91"/>
                    </a:lnTo>
                    <a:lnTo>
                      <a:pt x="244" y="95"/>
                    </a:lnTo>
                    <a:lnTo>
                      <a:pt x="247" y="98"/>
                    </a:lnTo>
                    <a:lnTo>
                      <a:pt x="253" y="102"/>
                    </a:lnTo>
                    <a:lnTo>
                      <a:pt x="257" y="106"/>
                    </a:lnTo>
                    <a:lnTo>
                      <a:pt x="261" y="110"/>
                    </a:lnTo>
                    <a:lnTo>
                      <a:pt x="263" y="110"/>
                    </a:lnTo>
                    <a:lnTo>
                      <a:pt x="285" y="24"/>
                    </a:lnTo>
                    <a:lnTo>
                      <a:pt x="283" y="24"/>
                    </a:lnTo>
                    <a:lnTo>
                      <a:pt x="280" y="22"/>
                    </a:lnTo>
                    <a:lnTo>
                      <a:pt x="276" y="21"/>
                    </a:lnTo>
                    <a:lnTo>
                      <a:pt x="274" y="19"/>
                    </a:lnTo>
                    <a:lnTo>
                      <a:pt x="270" y="17"/>
                    </a:lnTo>
                    <a:lnTo>
                      <a:pt x="266" y="15"/>
                    </a:lnTo>
                    <a:lnTo>
                      <a:pt x="261" y="13"/>
                    </a:lnTo>
                    <a:lnTo>
                      <a:pt x="255" y="11"/>
                    </a:lnTo>
                    <a:lnTo>
                      <a:pt x="249" y="9"/>
                    </a:lnTo>
                    <a:lnTo>
                      <a:pt x="244" y="7"/>
                    </a:lnTo>
                    <a:lnTo>
                      <a:pt x="236" y="5"/>
                    </a:lnTo>
                    <a:lnTo>
                      <a:pt x="230" y="5"/>
                    </a:lnTo>
                    <a:lnTo>
                      <a:pt x="223" y="3"/>
                    </a:lnTo>
                    <a:lnTo>
                      <a:pt x="217" y="2"/>
                    </a:lnTo>
                    <a:lnTo>
                      <a:pt x="211" y="2"/>
                    </a:lnTo>
                    <a:lnTo>
                      <a:pt x="207" y="2"/>
                    </a:lnTo>
                    <a:lnTo>
                      <a:pt x="204" y="0"/>
                    </a:lnTo>
                    <a:lnTo>
                      <a:pt x="200" y="0"/>
                    </a:lnTo>
                    <a:lnTo>
                      <a:pt x="196" y="0"/>
                    </a:lnTo>
                    <a:lnTo>
                      <a:pt x="192" y="0"/>
                    </a:lnTo>
                    <a:lnTo>
                      <a:pt x="188" y="0"/>
                    </a:lnTo>
                    <a:lnTo>
                      <a:pt x="185" y="0"/>
                    </a:lnTo>
                    <a:lnTo>
                      <a:pt x="179" y="0"/>
                    </a:lnTo>
                    <a:lnTo>
                      <a:pt x="175" y="0"/>
                    </a:lnTo>
                    <a:lnTo>
                      <a:pt x="171" y="2"/>
                    </a:lnTo>
                    <a:lnTo>
                      <a:pt x="166" y="2"/>
                    </a:lnTo>
                    <a:lnTo>
                      <a:pt x="162" y="2"/>
                    </a:lnTo>
                    <a:lnTo>
                      <a:pt x="158" y="3"/>
                    </a:lnTo>
                    <a:lnTo>
                      <a:pt x="154" y="3"/>
                    </a:lnTo>
                    <a:lnTo>
                      <a:pt x="150" y="5"/>
                    </a:lnTo>
                    <a:lnTo>
                      <a:pt x="145" y="7"/>
                    </a:lnTo>
                    <a:lnTo>
                      <a:pt x="141" y="7"/>
                    </a:lnTo>
                    <a:lnTo>
                      <a:pt x="137" y="9"/>
                    </a:lnTo>
                    <a:lnTo>
                      <a:pt x="131" y="11"/>
                    </a:lnTo>
                    <a:lnTo>
                      <a:pt x="128" y="13"/>
                    </a:lnTo>
                    <a:lnTo>
                      <a:pt x="124" y="15"/>
                    </a:lnTo>
                    <a:lnTo>
                      <a:pt x="120" y="17"/>
                    </a:lnTo>
                    <a:lnTo>
                      <a:pt x="116" y="21"/>
                    </a:lnTo>
                    <a:lnTo>
                      <a:pt x="110" y="22"/>
                    </a:lnTo>
                    <a:lnTo>
                      <a:pt x="107" y="24"/>
                    </a:lnTo>
                    <a:lnTo>
                      <a:pt x="103" y="28"/>
                    </a:lnTo>
                    <a:lnTo>
                      <a:pt x="99" y="32"/>
                    </a:lnTo>
                    <a:lnTo>
                      <a:pt x="93" y="36"/>
                    </a:lnTo>
                    <a:lnTo>
                      <a:pt x="90" y="38"/>
                    </a:lnTo>
                    <a:lnTo>
                      <a:pt x="86" y="43"/>
                    </a:lnTo>
                    <a:lnTo>
                      <a:pt x="82" y="47"/>
                    </a:lnTo>
                    <a:lnTo>
                      <a:pt x="78" y="51"/>
                    </a:lnTo>
                    <a:lnTo>
                      <a:pt x="74" y="55"/>
                    </a:lnTo>
                    <a:lnTo>
                      <a:pt x="71" y="59"/>
                    </a:lnTo>
                    <a:lnTo>
                      <a:pt x="67" y="64"/>
                    </a:lnTo>
                    <a:lnTo>
                      <a:pt x="63" y="68"/>
                    </a:lnTo>
                    <a:lnTo>
                      <a:pt x="59" y="72"/>
                    </a:lnTo>
                    <a:lnTo>
                      <a:pt x="55" y="78"/>
                    </a:lnTo>
                    <a:lnTo>
                      <a:pt x="53" y="83"/>
                    </a:lnTo>
                    <a:lnTo>
                      <a:pt x="48" y="87"/>
                    </a:lnTo>
                    <a:lnTo>
                      <a:pt x="46" y="93"/>
                    </a:lnTo>
                    <a:lnTo>
                      <a:pt x="42" y="97"/>
                    </a:lnTo>
                    <a:lnTo>
                      <a:pt x="40" y="102"/>
                    </a:lnTo>
                    <a:lnTo>
                      <a:pt x="36" y="108"/>
                    </a:lnTo>
                    <a:lnTo>
                      <a:pt x="34" y="114"/>
                    </a:lnTo>
                    <a:lnTo>
                      <a:pt x="33" y="117"/>
                    </a:lnTo>
                    <a:lnTo>
                      <a:pt x="31" y="123"/>
                    </a:lnTo>
                    <a:lnTo>
                      <a:pt x="27" y="129"/>
                    </a:lnTo>
                    <a:lnTo>
                      <a:pt x="25" y="135"/>
                    </a:lnTo>
                    <a:lnTo>
                      <a:pt x="23" y="140"/>
                    </a:lnTo>
                    <a:lnTo>
                      <a:pt x="21" y="146"/>
                    </a:lnTo>
                    <a:lnTo>
                      <a:pt x="19" y="152"/>
                    </a:lnTo>
                    <a:lnTo>
                      <a:pt x="17" y="157"/>
                    </a:lnTo>
                    <a:lnTo>
                      <a:pt x="15" y="163"/>
                    </a:lnTo>
                    <a:lnTo>
                      <a:pt x="14" y="169"/>
                    </a:lnTo>
                    <a:lnTo>
                      <a:pt x="12" y="174"/>
                    </a:lnTo>
                    <a:lnTo>
                      <a:pt x="10" y="180"/>
                    </a:lnTo>
                    <a:lnTo>
                      <a:pt x="8" y="188"/>
                    </a:lnTo>
                    <a:lnTo>
                      <a:pt x="8" y="193"/>
                    </a:lnTo>
                    <a:lnTo>
                      <a:pt x="6" y="199"/>
                    </a:lnTo>
                    <a:lnTo>
                      <a:pt x="6" y="207"/>
                    </a:lnTo>
                    <a:lnTo>
                      <a:pt x="4" y="212"/>
                    </a:lnTo>
                    <a:lnTo>
                      <a:pt x="4" y="220"/>
                    </a:lnTo>
                    <a:lnTo>
                      <a:pt x="2" y="226"/>
                    </a:lnTo>
                    <a:lnTo>
                      <a:pt x="2" y="231"/>
                    </a:lnTo>
                    <a:lnTo>
                      <a:pt x="0" y="239"/>
                    </a:lnTo>
                    <a:lnTo>
                      <a:pt x="0" y="245"/>
                    </a:lnTo>
                    <a:lnTo>
                      <a:pt x="0" y="250"/>
                    </a:lnTo>
                    <a:lnTo>
                      <a:pt x="0" y="258"/>
                    </a:lnTo>
                    <a:lnTo>
                      <a:pt x="0" y="266"/>
                    </a:lnTo>
                    <a:lnTo>
                      <a:pt x="0" y="273"/>
                    </a:lnTo>
                    <a:lnTo>
                      <a:pt x="0" y="279"/>
                    </a:lnTo>
                    <a:lnTo>
                      <a:pt x="0" y="287"/>
                    </a:lnTo>
                    <a:lnTo>
                      <a:pt x="0" y="292"/>
                    </a:lnTo>
                    <a:lnTo>
                      <a:pt x="0" y="300"/>
                    </a:lnTo>
                    <a:lnTo>
                      <a:pt x="0" y="307"/>
                    </a:lnTo>
                    <a:lnTo>
                      <a:pt x="0" y="315"/>
                    </a:lnTo>
                    <a:lnTo>
                      <a:pt x="2" y="321"/>
                    </a:lnTo>
                    <a:lnTo>
                      <a:pt x="2" y="328"/>
                    </a:lnTo>
                    <a:lnTo>
                      <a:pt x="2" y="336"/>
                    </a:lnTo>
                    <a:lnTo>
                      <a:pt x="4" y="344"/>
                    </a:lnTo>
                    <a:lnTo>
                      <a:pt x="4" y="349"/>
                    </a:lnTo>
                    <a:lnTo>
                      <a:pt x="6" y="357"/>
                    </a:lnTo>
                    <a:lnTo>
                      <a:pt x="6" y="365"/>
                    </a:lnTo>
                    <a:lnTo>
                      <a:pt x="8" y="372"/>
                    </a:lnTo>
                    <a:lnTo>
                      <a:pt x="10" y="380"/>
                    </a:lnTo>
                    <a:lnTo>
                      <a:pt x="12" y="387"/>
                    </a:lnTo>
                    <a:lnTo>
                      <a:pt x="14" y="395"/>
                    </a:lnTo>
                    <a:lnTo>
                      <a:pt x="14" y="403"/>
                    </a:lnTo>
                    <a:lnTo>
                      <a:pt x="15" y="410"/>
                    </a:lnTo>
                    <a:lnTo>
                      <a:pt x="17" y="418"/>
                    </a:lnTo>
                    <a:lnTo>
                      <a:pt x="19" y="425"/>
                    </a:lnTo>
                    <a:lnTo>
                      <a:pt x="21" y="433"/>
                    </a:lnTo>
                    <a:lnTo>
                      <a:pt x="23" y="441"/>
                    </a:lnTo>
                    <a:lnTo>
                      <a:pt x="27" y="448"/>
                    </a:lnTo>
                    <a:lnTo>
                      <a:pt x="29" y="456"/>
                    </a:lnTo>
                    <a:lnTo>
                      <a:pt x="31" y="463"/>
                    </a:lnTo>
                    <a:lnTo>
                      <a:pt x="33" y="469"/>
                    </a:lnTo>
                    <a:lnTo>
                      <a:pt x="34" y="477"/>
                    </a:lnTo>
                    <a:lnTo>
                      <a:pt x="36" y="484"/>
                    </a:lnTo>
                    <a:lnTo>
                      <a:pt x="40" y="490"/>
                    </a:lnTo>
                    <a:lnTo>
                      <a:pt x="42" y="498"/>
                    </a:lnTo>
                    <a:lnTo>
                      <a:pt x="46" y="505"/>
                    </a:lnTo>
                    <a:lnTo>
                      <a:pt x="48" y="511"/>
                    </a:lnTo>
                    <a:lnTo>
                      <a:pt x="52" y="517"/>
                    </a:lnTo>
                    <a:lnTo>
                      <a:pt x="53" y="522"/>
                    </a:lnTo>
                    <a:lnTo>
                      <a:pt x="55" y="530"/>
                    </a:lnTo>
                    <a:lnTo>
                      <a:pt x="59" y="536"/>
                    </a:lnTo>
                    <a:lnTo>
                      <a:pt x="63" y="541"/>
                    </a:lnTo>
                    <a:lnTo>
                      <a:pt x="65" y="549"/>
                    </a:lnTo>
                    <a:lnTo>
                      <a:pt x="69" y="555"/>
                    </a:lnTo>
                    <a:lnTo>
                      <a:pt x="72" y="558"/>
                    </a:lnTo>
                    <a:lnTo>
                      <a:pt x="76" y="564"/>
                    </a:lnTo>
                    <a:lnTo>
                      <a:pt x="78" y="570"/>
                    </a:lnTo>
                    <a:lnTo>
                      <a:pt x="82" y="575"/>
                    </a:lnTo>
                    <a:lnTo>
                      <a:pt x="84" y="581"/>
                    </a:lnTo>
                    <a:lnTo>
                      <a:pt x="90" y="585"/>
                    </a:lnTo>
                    <a:lnTo>
                      <a:pt x="91" y="591"/>
                    </a:lnTo>
                    <a:lnTo>
                      <a:pt x="95" y="596"/>
                    </a:lnTo>
                    <a:lnTo>
                      <a:pt x="99" y="600"/>
                    </a:lnTo>
                    <a:lnTo>
                      <a:pt x="103" y="604"/>
                    </a:lnTo>
                    <a:lnTo>
                      <a:pt x="107" y="608"/>
                    </a:lnTo>
                    <a:lnTo>
                      <a:pt x="110" y="613"/>
                    </a:lnTo>
                    <a:lnTo>
                      <a:pt x="114" y="617"/>
                    </a:lnTo>
                    <a:lnTo>
                      <a:pt x="116" y="621"/>
                    </a:lnTo>
                    <a:lnTo>
                      <a:pt x="122" y="627"/>
                    </a:lnTo>
                    <a:lnTo>
                      <a:pt x="126" y="631"/>
                    </a:lnTo>
                    <a:lnTo>
                      <a:pt x="131" y="636"/>
                    </a:lnTo>
                    <a:lnTo>
                      <a:pt x="139" y="644"/>
                    </a:lnTo>
                    <a:lnTo>
                      <a:pt x="147" y="650"/>
                    </a:lnTo>
                    <a:lnTo>
                      <a:pt x="154" y="657"/>
                    </a:lnTo>
                    <a:lnTo>
                      <a:pt x="162" y="661"/>
                    </a:lnTo>
                    <a:lnTo>
                      <a:pt x="169" y="667"/>
                    </a:lnTo>
                    <a:lnTo>
                      <a:pt x="171" y="669"/>
                    </a:lnTo>
                    <a:lnTo>
                      <a:pt x="177" y="672"/>
                    </a:lnTo>
                    <a:lnTo>
                      <a:pt x="179" y="674"/>
                    </a:lnTo>
                    <a:lnTo>
                      <a:pt x="185" y="676"/>
                    </a:lnTo>
                    <a:lnTo>
                      <a:pt x="190" y="680"/>
                    </a:lnTo>
                    <a:lnTo>
                      <a:pt x="196" y="684"/>
                    </a:lnTo>
                    <a:lnTo>
                      <a:pt x="204" y="688"/>
                    </a:lnTo>
                    <a:lnTo>
                      <a:pt x="211" y="689"/>
                    </a:lnTo>
                    <a:lnTo>
                      <a:pt x="217" y="691"/>
                    </a:lnTo>
                    <a:lnTo>
                      <a:pt x="223" y="695"/>
                    </a:lnTo>
                    <a:lnTo>
                      <a:pt x="228" y="695"/>
                    </a:lnTo>
                    <a:lnTo>
                      <a:pt x="236" y="697"/>
                    </a:lnTo>
                    <a:lnTo>
                      <a:pt x="240" y="697"/>
                    </a:lnTo>
                    <a:lnTo>
                      <a:pt x="245" y="697"/>
                    </a:lnTo>
                    <a:lnTo>
                      <a:pt x="251" y="697"/>
                    </a:lnTo>
                    <a:lnTo>
                      <a:pt x="257" y="699"/>
                    </a:lnTo>
                    <a:lnTo>
                      <a:pt x="261" y="699"/>
                    </a:lnTo>
                    <a:lnTo>
                      <a:pt x="266" y="699"/>
                    </a:lnTo>
                    <a:lnTo>
                      <a:pt x="272" y="699"/>
                    </a:lnTo>
                    <a:lnTo>
                      <a:pt x="276" y="699"/>
                    </a:lnTo>
                    <a:lnTo>
                      <a:pt x="282" y="697"/>
                    </a:lnTo>
                    <a:lnTo>
                      <a:pt x="285" y="697"/>
                    </a:lnTo>
                    <a:lnTo>
                      <a:pt x="291" y="697"/>
                    </a:lnTo>
                    <a:lnTo>
                      <a:pt x="295" y="695"/>
                    </a:lnTo>
                    <a:lnTo>
                      <a:pt x="299" y="695"/>
                    </a:lnTo>
                    <a:lnTo>
                      <a:pt x="304" y="695"/>
                    </a:lnTo>
                    <a:lnTo>
                      <a:pt x="308" y="693"/>
                    </a:lnTo>
                    <a:lnTo>
                      <a:pt x="312" y="693"/>
                    </a:lnTo>
                    <a:lnTo>
                      <a:pt x="320" y="691"/>
                    </a:lnTo>
                    <a:lnTo>
                      <a:pt x="327" y="689"/>
                    </a:lnTo>
                    <a:lnTo>
                      <a:pt x="331" y="688"/>
                    </a:lnTo>
                    <a:lnTo>
                      <a:pt x="337" y="688"/>
                    </a:lnTo>
                    <a:lnTo>
                      <a:pt x="340" y="686"/>
                    </a:lnTo>
                    <a:lnTo>
                      <a:pt x="344" y="684"/>
                    </a:lnTo>
                    <a:lnTo>
                      <a:pt x="346" y="684"/>
                    </a:lnTo>
                    <a:lnTo>
                      <a:pt x="352" y="682"/>
                    </a:lnTo>
                    <a:lnTo>
                      <a:pt x="354" y="680"/>
                    </a:lnTo>
                    <a:lnTo>
                      <a:pt x="356" y="676"/>
                    </a:lnTo>
                    <a:lnTo>
                      <a:pt x="359" y="674"/>
                    </a:lnTo>
                    <a:lnTo>
                      <a:pt x="363" y="672"/>
                    </a:lnTo>
                    <a:lnTo>
                      <a:pt x="367" y="669"/>
                    </a:lnTo>
                    <a:lnTo>
                      <a:pt x="373" y="667"/>
                    </a:lnTo>
                    <a:lnTo>
                      <a:pt x="377" y="663"/>
                    </a:lnTo>
                    <a:lnTo>
                      <a:pt x="382" y="659"/>
                    </a:lnTo>
                    <a:lnTo>
                      <a:pt x="388" y="655"/>
                    </a:lnTo>
                    <a:lnTo>
                      <a:pt x="392" y="651"/>
                    </a:lnTo>
                    <a:lnTo>
                      <a:pt x="397" y="650"/>
                    </a:lnTo>
                    <a:lnTo>
                      <a:pt x="403" y="646"/>
                    </a:lnTo>
                    <a:lnTo>
                      <a:pt x="407" y="640"/>
                    </a:lnTo>
                    <a:lnTo>
                      <a:pt x="413" y="634"/>
                    </a:lnTo>
                    <a:lnTo>
                      <a:pt x="420" y="629"/>
                    </a:lnTo>
                    <a:lnTo>
                      <a:pt x="426" y="621"/>
                    </a:lnTo>
                    <a:lnTo>
                      <a:pt x="430" y="615"/>
                    </a:lnTo>
                    <a:lnTo>
                      <a:pt x="435" y="610"/>
                    </a:lnTo>
                    <a:lnTo>
                      <a:pt x="439" y="606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30" name="Freeform 19"/>
              <p:cNvSpPr>
                <a:spLocks/>
              </p:cNvSpPr>
              <p:nvPr/>
            </p:nvSpPr>
            <p:spPr bwMode="auto">
              <a:xfrm>
                <a:off x="4593" y="3381"/>
                <a:ext cx="407" cy="481"/>
              </a:xfrm>
              <a:custGeom>
                <a:avLst/>
                <a:gdLst>
                  <a:gd name="T0" fmla="*/ 7 w 814"/>
                  <a:gd name="T1" fmla="*/ 0 h 964"/>
                  <a:gd name="T2" fmla="*/ 8 w 814"/>
                  <a:gd name="T3" fmla="*/ 0 h 964"/>
                  <a:gd name="T4" fmla="*/ 9 w 814"/>
                  <a:gd name="T5" fmla="*/ 1 h 964"/>
                  <a:gd name="T6" fmla="*/ 10 w 814"/>
                  <a:gd name="T7" fmla="*/ 2 h 964"/>
                  <a:gd name="T8" fmla="*/ 11 w 814"/>
                  <a:gd name="T9" fmla="*/ 4 h 964"/>
                  <a:gd name="T10" fmla="*/ 12 w 814"/>
                  <a:gd name="T11" fmla="*/ 6 h 964"/>
                  <a:gd name="T12" fmla="*/ 12 w 814"/>
                  <a:gd name="T13" fmla="*/ 9 h 964"/>
                  <a:gd name="T14" fmla="*/ 13 w 814"/>
                  <a:gd name="T15" fmla="*/ 12 h 964"/>
                  <a:gd name="T16" fmla="*/ 14 w 814"/>
                  <a:gd name="T17" fmla="*/ 15 h 964"/>
                  <a:gd name="T18" fmla="*/ 14 w 814"/>
                  <a:gd name="T19" fmla="*/ 18 h 964"/>
                  <a:gd name="T20" fmla="*/ 15 w 814"/>
                  <a:gd name="T21" fmla="*/ 20 h 964"/>
                  <a:gd name="T22" fmla="*/ 16 w 814"/>
                  <a:gd name="T23" fmla="*/ 22 h 964"/>
                  <a:gd name="T24" fmla="*/ 16 w 814"/>
                  <a:gd name="T25" fmla="*/ 24 h 964"/>
                  <a:gd name="T26" fmla="*/ 17 w 814"/>
                  <a:gd name="T27" fmla="*/ 25 h 964"/>
                  <a:gd name="T28" fmla="*/ 18 w 814"/>
                  <a:gd name="T29" fmla="*/ 26 h 964"/>
                  <a:gd name="T30" fmla="*/ 19 w 814"/>
                  <a:gd name="T31" fmla="*/ 26 h 964"/>
                  <a:gd name="T32" fmla="*/ 20 w 814"/>
                  <a:gd name="T33" fmla="*/ 26 h 964"/>
                  <a:gd name="T34" fmla="*/ 22 w 814"/>
                  <a:gd name="T35" fmla="*/ 26 h 964"/>
                  <a:gd name="T36" fmla="*/ 22 w 814"/>
                  <a:gd name="T37" fmla="*/ 24 h 964"/>
                  <a:gd name="T38" fmla="*/ 23 w 814"/>
                  <a:gd name="T39" fmla="*/ 23 h 964"/>
                  <a:gd name="T40" fmla="*/ 23 w 814"/>
                  <a:gd name="T41" fmla="*/ 21 h 964"/>
                  <a:gd name="T42" fmla="*/ 24 w 814"/>
                  <a:gd name="T43" fmla="*/ 20 h 964"/>
                  <a:gd name="T44" fmla="*/ 24 w 814"/>
                  <a:gd name="T45" fmla="*/ 18 h 964"/>
                  <a:gd name="T46" fmla="*/ 24 w 814"/>
                  <a:gd name="T47" fmla="*/ 17 h 964"/>
                  <a:gd name="T48" fmla="*/ 24 w 814"/>
                  <a:gd name="T49" fmla="*/ 16 h 964"/>
                  <a:gd name="T50" fmla="*/ 24 w 814"/>
                  <a:gd name="T51" fmla="*/ 11 h 964"/>
                  <a:gd name="T52" fmla="*/ 24 w 814"/>
                  <a:gd name="T53" fmla="*/ 12 h 964"/>
                  <a:gd name="T54" fmla="*/ 25 w 814"/>
                  <a:gd name="T55" fmla="*/ 13 h 964"/>
                  <a:gd name="T56" fmla="*/ 25 w 814"/>
                  <a:gd name="T57" fmla="*/ 15 h 964"/>
                  <a:gd name="T58" fmla="*/ 26 w 814"/>
                  <a:gd name="T59" fmla="*/ 17 h 964"/>
                  <a:gd name="T60" fmla="*/ 26 w 814"/>
                  <a:gd name="T61" fmla="*/ 19 h 964"/>
                  <a:gd name="T62" fmla="*/ 26 w 814"/>
                  <a:gd name="T63" fmla="*/ 22 h 964"/>
                  <a:gd name="T64" fmla="*/ 25 w 814"/>
                  <a:gd name="T65" fmla="*/ 25 h 964"/>
                  <a:gd name="T66" fmla="*/ 25 w 814"/>
                  <a:gd name="T67" fmla="*/ 27 h 964"/>
                  <a:gd name="T68" fmla="*/ 24 w 814"/>
                  <a:gd name="T69" fmla="*/ 28 h 964"/>
                  <a:gd name="T70" fmla="*/ 23 w 814"/>
                  <a:gd name="T71" fmla="*/ 29 h 964"/>
                  <a:gd name="T72" fmla="*/ 22 w 814"/>
                  <a:gd name="T73" fmla="*/ 29 h 964"/>
                  <a:gd name="T74" fmla="*/ 21 w 814"/>
                  <a:gd name="T75" fmla="*/ 30 h 964"/>
                  <a:gd name="T76" fmla="*/ 20 w 814"/>
                  <a:gd name="T77" fmla="*/ 30 h 964"/>
                  <a:gd name="T78" fmla="*/ 19 w 814"/>
                  <a:gd name="T79" fmla="*/ 29 h 964"/>
                  <a:gd name="T80" fmla="*/ 18 w 814"/>
                  <a:gd name="T81" fmla="*/ 29 h 964"/>
                  <a:gd name="T82" fmla="*/ 17 w 814"/>
                  <a:gd name="T83" fmla="*/ 28 h 964"/>
                  <a:gd name="T84" fmla="*/ 16 w 814"/>
                  <a:gd name="T85" fmla="*/ 27 h 964"/>
                  <a:gd name="T86" fmla="*/ 15 w 814"/>
                  <a:gd name="T87" fmla="*/ 26 h 964"/>
                  <a:gd name="T88" fmla="*/ 14 w 814"/>
                  <a:gd name="T89" fmla="*/ 24 h 964"/>
                  <a:gd name="T90" fmla="*/ 13 w 814"/>
                  <a:gd name="T91" fmla="*/ 23 h 964"/>
                  <a:gd name="T92" fmla="*/ 13 w 814"/>
                  <a:gd name="T93" fmla="*/ 21 h 964"/>
                  <a:gd name="T94" fmla="*/ 13 w 814"/>
                  <a:gd name="T95" fmla="*/ 20 h 964"/>
                  <a:gd name="T96" fmla="*/ 12 w 814"/>
                  <a:gd name="T97" fmla="*/ 18 h 964"/>
                  <a:gd name="T98" fmla="*/ 12 w 814"/>
                  <a:gd name="T99" fmla="*/ 16 h 964"/>
                  <a:gd name="T100" fmla="*/ 11 w 814"/>
                  <a:gd name="T101" fmla="*/ 14 h 964"/>
                  <a:gd name="T102" fmla="*/ 10 w 814"/>
                  <a:gd name="T103" fmla="*/ 11 h 964"/>
                  <a:gd name="T104" fmla="*/ 9 w 814"/>
                  <a:gd name="T105" fmla="*/ 9 h 964"/>
                  <a:gd name="T106" fmla="*/ 9 w 814"/>
                  <a:gd name="T107" fmla="*/ 8 h 964"/>
                  <a:gd name="T108" fmla="*/ 8 w 814"/>
                  <a:gd name="T109" fmla="*/ 6 h 964"/>
                  <a:gd name="T110" fmla="*/ 7 w 814"/>
                  <a:gd name="T111" fmla="*/ 6 h 964"/>
                  <a:gd name="T112" fmla="*/ 6 w 814"/>
                  <a:gd name="T113" fmla="*/ 5 h 964"/>
                  <a:gd name="T114" fmla="*/ 4 w 814"/>
                  <a:gd name="T115" fmla="*/ 4 h 964"/>
                  <a:gd name="T116" fmla="*/ 3 w 814"/>
                  <a:gd name="T117" fmla="*/ 4 h 964"/>
                  <a:gd name="T118" fmla="*/ 2 w 814"/>
                  <a:gd name="T119" fmla="*/ 4 h 96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14"/>
                  <a:gd name="T181" fmla="*/ 0 h 964"/>
                  <a:gd name="T182" fmla="*/ 814 w 814"/>
                  <a:gd name="T183" fmla="*/ 964 h 96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14" h="964">
                    <a:moveTo>
                      <a:pt x="0" y="137"/>
                    </a:moveTo>
                    <a:lnTo>
                      <a:pt x="179" y="0"/>
                    </a:lnTo>
                    <a:lnTo>
                      <a:pt x="181" y="0"/>
                    </a:lnTo>
                    <a:lnTo>
                      <a:pt x="185" y="2"/>
                    </a:lnTo>
                    <a:lnTo>
                      <a:pt x="188" y="2"/>
                    </a:lnTo>
                    <a:lnTo>
                      <a:pt x="194" y="4"/>
                    </a:lnTo>
                    <a:lnTo>
                      <a:pt x="198" y="6"/>
                    </a:lnTo>
                    <a:lnTo>
                      <a:pt x="205" y="12"/>
                    </a:lnTo>
                    <a:lnTo>
                      <a:pt x="211" y="14"/>
                    </a:lnTo>
                    <a:lnTo>
                      <a:pt x="217" y="17"/>
                    </a:lnTo>
                    <a:lnTo>
                      <a:pt x="221" y="19"/>
                    </a:lnTo>
                    <a:lnTo>
                      <a:pt x="224" y="23"/>
                    </a:lnTo>
                    <a:lnTo>
                      <a:pt x="228" y="25"/>
                    </a:lnTo>
                    <a:lnTo>
                      <a:pt x="232" y="29"/>
                    </a:lnTo>
                    <a:lnTo>
                      <a:pt x="236" y="31"/>
                    </a:lnTo>
                    <a:lnTo>
                      <a:pt x="240" y="35"/>
                    </a:lnTo>
                    <a:lnTo>
                      <a:pt x="245" y="38"/>
                    </a:lnTo>
                    <a:lnTo>
                      <a:pt x="249" y="42"/>
                    </a:lnTo>
                    <a:lnTo>
                      <a:pt x="253" y="46"/>
                    </a:lnTo>
                    <a:lnTo>
                      <a:pt x="257" y="50"/>
                    </a:lnTo>
                    <a:lnTo>
                      <a:pt x="262" y="54"/>
                    </a:lnTo>
                    <a:lnTo>
                      <a:pt x="268" y="59"/>
                    </a:lnTo>
                    <a:lnTo>
                      <a:pt x="272" y="63"/>
                    </a:lnTo>
                    <a:lnTo>
                      <a:pt x="276" y="69"/>
                    </a:lnTo>
                    <a:lnTo>
                      <a:pt x="280" y="75"/>
                    </a:lnTo>
                    <a:lnTo>
                      <a:pt x="285" y="80"/>
                    </a:lnTo>
                    <a:lnTo>
                      <a:pt x="289" y="86"/>
                    </a:lnTo>
                    <a:lnTo>
                      <a:pt x="295" y="92"/>
                    </a:lnTo>
                    <a:lnTo>
                      <a:pt x="299" y="97"/>
                    </a:lnTo>
                    <a:lnTo>
                      <a:pt x="304" y="105"/>
                    </a:lnTo>
                    <a:lnTo>
                      <a:pt x="308" y="111"/>
                    </a:lnTo>
                    <a:lnTo>
                      <a:pt x="312" y="118"/>
                    </a:lnTo>
                    <a:lnTo>
                      <a:pt x="318" y="126"/>
                    </a:lnTo>
                    <a:lnTo>
                      <a:pt x="323" y="133"/>
                    </a:lnTo>
                    <a:lnTo>
                      <a:pt x="327" y="143"/>
                    </a:lnTo>
                    <a:lnTo>
                      <a:pt x="331" y="151"/>
                    </a:lnTo>
                    <a:lnTo>
                      <a:pt x="337" y="160"/>
                    </a:lnTo>
                    <a:lnTo>
                      <a:pt x="340" y="170"/>
                    </a:lnTo>
                    <a:lnTo>
                      <a:pt x="344" y="179"/>
                    </a:lnTo>
                    <a:lnTo>
                      <a:pt x="350" y="189"/>
                    </a:lnTo>
                    <a:lnTo>
                      <a:pt x="354" y="198"/>
                    </a:lnTo>
                    <a:lnTo>
                      <a:pt x="357" y="209"/>
                    </a:lnTo>
                    <a:lnTo>
                      <a:pt x="363" y="219"/>
                    </a:lnTo>
                    <a:lnTo>
                      <a:pt x="367" y="230"/>
                    </a:lnTo>
                    <a:lnTo>
                      <a:pt x="371" y="242"/>
                    </a:lnTo>
                    <a:lnTo>
                      <a:pt x="375" y="255"/>
                    </a:lnTo>
                    <a:lnTo>
                      <a:pt x="378" y="266"/>
                    </a:lnTo>
                    <a:lnTo>
                      <a:pt x="382" y="280"/>
                    </a:lnTo>
                    <a:lnTo>
                      <a:pt x="384" y="291"/>
                    </a:lnTo>
                    <a:lnTo>
                      <a:pt x="390" y="306"/>
                    </a:lnTo>
                    <a:lnTo>
                      <a:pt x="392" y="320"/>
                    </a:lnTo>
                    <a:lnTo>
                      <a:pt x="395" y="333"/>
                    </a:lnTo>
                    <a:lnTo>
                      <a:pt x="399" y="348"/>
                    </a:lnTo>
                    <a:lnTo>
                      <a:pt x="403" y="363"/>
                    </a:lnTo>
                    <a:lnTo>
                      <a:pt x="405" y="379"/>
                    </a:lnTo>
                    <a:lnTo>
                      <a:pt x="407" y="394"/>
                    </a:lnTo>
                    <a:lnTo>
                      <a:pt x="411" y="407"/>
                    </a:lnTo>
                    <a:lnTo>
                      <a:pt x="413" y="422"/>
                    </a:lnTo>
                    <a:lnTo>
                      <a:pt x="416" y="436"/>
                    </a:lnTo>
                    <a:lnTo>
                      <a:pt x="418" y="451"/>
                    </a:lnTo>
                    <a:lnTo>
                      <a:pt x="422" y="464"/>
                    </a:lnTo>
                    <a:lnTo>
                      <a:pt x="424" y="479"/>
                    </a:lnTo>
                    <a:lnTo>
                      <a:pt x="426" y="491"/>
                    </a:lnTo>
                    <a:lnTo>
                      <a:pt x="430" y="504"/>
                    </a:lnTo>
                    <a:lnTo>
                      <a:pt x="432" y="517"/>
                    </a:lnTo>
                    <a:lnTo>
                      <a:pt x="435" y="531"/>
                    </a:lnTo>
                    <a:lnTo>
                      <a:pt x="437" y="542"/>
                    </a:lnTo>
                    <a:lnTo>
                      <a:pt x="439" y="555"/>
                    </a:lnTo>
                    <a:lnTo>
                      <a:pt x="443" y="567"/>
                    </a:lnTo>
                    <a:lnTo>
                      <a:pt x="445" y="580"/>
                    </a:lnTo>
                    <a:lnTo>
                      <a:pt x="447" y="591"/>
                    </a:lnTo>
                    <a:lnTo>
                      <a:pt x="451" y="603"/>
                    </a:lnTo>
                    <a:lnTo>
                      <a:pt x="452" y="612"/>
                    </a:lnTo>
                    <a:lnTo>
                      <a:pt x="456" y="626"/>
                    </a:lnTo>
                    <a:lnTo>
                      <a:pt x="458" y="635"/>
                    </a:lnTo>
                    <a:lnTo>
                      <a:pt x="460" y="645"/>
                    </a:lnTo>
                    <a:lnTo>
                      <a:pt x="464" y="656"/>
                    </a:lnTo>
                    <a:lnTo>
                      <a:pt x="468" y="666"/>
                    </a:lnTo>
                    <a:lnTo>
                      <a:pt x="470" y="675"/>
                    </a:lnTo>
                    <a:lnTo>
                      <a:pt x="473" y="686"/>
                    </a:lnTo>
                    <a:lnTo>
                      <a:pt x="475" y="694"/>
                    </a:lnTo>
                    <a:lnTo>
                      <a:pt x="477" y="704"/>
                    </a:lnTo>
                    <a:lnTo>
                      <a:pt x="481" y="713"/>
                    </a:lnTo>
                    <a:lnTo>
                      <a:pt x="485" y="721"/>
                    </a:lnTo>
                    <a:lnTo>
                      <a:pt x="487" y="730"/>
                    </a:lnTo>
                    <a:lnTo>
                      <a:pt x="490" y="738"/>
                    </a:lnTo>
                    <a:lnTo>
                      <a:pt x="492" y="745"/>
                    </a:lnTo>
                    <a:lnTo>
                      <a:pt x="496" y="753"/>
                    </a:lnTo>
                    <a:lnTo>
                      <a:pt x="500" y="761"/>
                    </a:lnTo>
                    <a:lnTo>
                      <a:pt x="504" y="768"/>
                    </a:lnTo>
                    <a:lnTo>
                      <a:pt x="506" y="774"/>
                    </a:lnTo>
                    <a:lnTo>
                      <a:pt x="509" y="781"/>
                    </a:lnTo>
                    <a:lnTo>
                      <a:pt x="513" y="787"/>
                    </a:lnTo>
                    <a:lnTo>
                      <a:pt x="517" y="793"/>
                    </a:lnTo>
                    <a:lnTo>
                      <a:pt x="521" y="799"/>
                    </a:lnTo>
                    <a:lnTo>
                      <a:pt x="523" y="804"/>
                    </a:lnTo>
                    <a:lnTo>
                      <a:pt x="527" y="810"/>
                    </a:lnTo>
                    <a:lnTo>
                      <a:pt x="530" y="816"/>
                    </a:lnTo>
                    <a:lnTo>
                      <a:pt x="536" y="819"/>
                    </a:lnTo>
                    <a:lnTo>
                      <a:pt x="540" y="823"/>
                    </a:lnTo>
                    <a:lnTo>
                      <a:pt x="544" y="829"/>
                    </a:lnTo>
                    <a:lnTo>
                      <a:pt x="547" y="833"/>
                    </a:lnTo>
                    <a:lnTo>
                      <a:pt x="551" y="837"/>
                    </a:lnTo>
                    <a:lnTo>
                      <a:pt x="555" y="838"/>
                    </a:lnTo>
                    <a:lnTo>
                      <a:pt x="561" y="842"/>
                    </a:lnTo>
                    <a:lnTo>
                      <a:pt x="565" y="846"/>
                    </a:lnTo>
                    <a:lnTo>
                      <a:pt x="568" y="848"/>
                    </a:lnTo>
                    <a:lnTo>
                      <a:pt x="574" y="850"/>
                    </a:lnTo>
                    <a:lnTo>
                      <a:pt x="580" y="852"/>
                    </a:lnTo>
                    <a:lnTo>
                      <a:pt x="586" y="854"/>
                    </a:lnTo>
                    <a:lnTo>
                      <a:pt x="589" y="854"/>
                    </a:lnTo>
                    <a:lnTo>
                      <a:pt x="595" y="856"/>
                    </a:lnTo>
                    <a:lnTo>
                      <a:pt x="601" y="856"/>
                    </a:lnTo>
                    <a:lnTo>
                      <a:pt x="606" y="858"/>
                    </a:lnTo>
                    <a:lnTo>
                      <a:pt x="612" y="858"/>
                    </a:lnTo>
                    <a:lnTo>
                      <a:pt x="618" y="858"/>
                    </a:lnTo>
                    <a:lnTo>
                      <a:pt x="624" y="856"/>
                    </a:lnTo>
                    <a:lnTo>
                      <a:pt x="631" y="856"/>
                    </a:lnTo>
                    <a:lnTo>
                      <a:pt x="635" y="854"/>
                    </a:lnTo>
                    <a:lnTo>
                      <a:pt x="643" y="854"/>
                    </a:lnTo>
                    <a:lnTo>
                      <a:pt x="648" y="852"/>
                    </a:lnTo>
                    <a:lnTo>
                      <a:pt x="654" y="848"/>
                    </a:lnTo>
                    <a:lnTo>
                      <a:pt x="658" y="846"/>
                    </a:lnTo>
                    <a:lnTo>
                      <a:pt x="663" y="842"/>
                    </a:lnTo>
                    <a:lnTo>
                      <a:pt x="667" y="838"/>
                    </a:lnTo>
                    <a:lnTo>
                      <a:pt x="673" y="837"/>
                    </a:lnTo>
                    <a:lnTo>
                      <a:pt x="677" y="831"/>
                    </a:lnTo>
                    <a:lnTo>
                      <a:pt x="681" y="827"/>
                    </a:lnTo>
                    <a:lnTo>
                      <a:pt x="684" y="821"/>
                    </a:lnTo>
                    <a:lnTo>
                      <a:pt x="688" y="818"/>
                    </a:lnTo>
                    <a:lnTo>
                      <a:pt x="692" y="812"/>
                    </a:lnTo>
                    <a:lnTo>
                      <a:pt x="696" y="806"/>
                    </a:lnTo>
                    <a:lnTo>
                      <a:pt x="700" y="800"/>
                    </a:lnTo>
                    <a:lnTo>
                      <a:pt x="703" y="795"/>
                    </a:lnTo>
                    <a:lnTo>
                      <a:pt x="705" y="789"/>
                    </a:lnTo>
                    <a:lnTo>
                      <a:pt x="709" y="781"/>
                    </a:lnTo>
                    <a:lnTo>
                      <a:pt x="711" y="776"/>
                    </a:lnTo>
                    <a:lnTo>
                      <a:pt x="715" y="768"/>
                    </a:lnTo>
                    <a:lnTo>
                      <a:pt x="717" y="761"/>
                    </a:lnTo>
                    <a:lnTo>
                      <a:pt x="719" y="755"/>
                    </a:lnTo>
                    <a:lnTo>
                      <a:pt x="720" y="747"/>
                    </a:lnTo>
                    <a:lnTo>
                      <a:pt x="724" y="742"/>
                    </a:lnTo>
                    <a:lnTo>
                      <a:pt x="726" y="732"/>
                    </a:lnTo>
                    <a:lnTo>
                      <a:pt x="726" y="724"/>
                    </a:lnTo>
                    <a:lnTo>
                      <a:pt x="728" y="717"/>
                    </a:lnTo>
                    <a:lnTo>
                      <a:pt x="730" y="709"/>
                    </a:lnTo>
                    <a:lnTo>
                      <a:pt x="732" y="702"/>
                    </a:lnTo>
                    <a:lnTo>
                      <a:pt x="734" y="694"/>
                    </a:lnTo>
                    <a:lnTo>
                      <a:pt x="734" y="686"/>
                    </a:lnTo>
                    <a:lnTo>
                      <a:pt x="736" y="681"/>
                    </a:lnTo>
                    <a:lnTo>
                      <a:pt x="738" y="671"/>
                    </a:lnTo>
                    <a:lnTo>
                      <a:pt x="738" y="664"/>
                    </a:lnTo>
                    <a:lnTo>
                      <a:pt x="738" y="656"/>
                    </a:lnTo>
                    <a:lnTo>
                      <a:pt x="739" y="648"/>
                    </a:lnTo>
                    <a:lnTo>
                      <a:pt x="739" y="641"/>
                    </a:lnTo>
                    <a:lnTo>
                      <a:pt x="741" y="633"/>
                    </a:lnTo>
                    <a:lnTo>
                      <a:pt x="741" y="626"/>
                    </a:lnTo>
                    <a:lnTo>
                      <a:pt x="741" y="620"/>
                    </a:lnTo>
                    <a:lnTo>
                      <a:pt x="741" y="612"/>
                    </a:lnTo>
                    <a:lnTo>
                      <a:pt x="743" y="605"/>
                    </a:lnTo>
                    <a:lnTo>
                      <a:pt x="743" y="597"/>
                    </a:lnTo>
                    <a:lnTo>
                      <a:pt x="743" y="591"/>
                    </a:lnTo>
                    <a:lnTo>
                      <a:pt x="743" y="584"/>
                    </a:lnTo>
                    <a:lnTo>
                      <a:pt x="743" y="578"/>
                    </a:lnTo>
                    <a:lnTo>
                      <a:pt x="743" y="572"/>
                    </a:lnTo>
                    <a:lnTo>
                      <a:pt x="743" y="567"/>
                    </a:lnTo>
                    <a:lnTo>
                      <a:pt x="743" y="561"/>
                    </a:lnTo>
                    <a:lnTo>
                      <a:pt x="743" y="557"/>
                    </a:lnTo>
                    <a:lnTo>
                      <a:pt x="743" y="552"/>
                    </a:lnTo>
                    <a:lnTo>
                      <a:pt x="743" y="548"/>
                    </a:lnTo>
                    <a:lnTo>
                      <a:pt x="743" y="542"/>
                    </a:lnTo>
                    <a:lnTo>
                      <a:pt x="743" y="538"/>
                    </a:lnTo>
                    <a:lnTo>
                      <a:pt x="743" y="534"/>
                    </a:lnTo>
                    <a:lnTo>
                      <a:pt x="743" y="531"/>
                    </a:lnTo>
                    <a:lnTo>
                      <a:pt x="743" y="525"/>
                    </a:lnTo>
                    <a:lnTo>
                      <a:pt x="743" y="521"/>
                    </a:lnTo>
                    <a:lnTo>
                      <a:pt x="743" y="519"/>
                    </a:lnTo>
                    <a:lnTo>
                      <a:pt x="743" y="517"/>
                    </a:lnTo>
                    <a:lnTo>
                      <a:pt x="749" y="356"/>
                    </a:lnTo>
                    <a:lnTo>
                      <a:pt x="751" y="358"/>
                    </a:lnTo>
                    <a:lnTo>
                      <a:pt x="751" y="361"/>
                    </a:lnTo>
                    <a:lnTo>
                      <a:pt x="755" y="365"/>
                    </a:lnTo>
                    <a:lnTo>
                      <a:pt x="757" y="371"/>
                    </a:lnTo>
                    <a:lnTo>
                      <a:pt x="758" y="379"/>
                    </a:lnTo>
                    <a:lnTo>
                      <a:pt x="760" y="382"/>
                    </a:lnTo>
                    <a:lnTo>
                      <a:pt x="762" y="386"/>
                    </a:lnTo>
                    <a:lnTo>
                      <a:pt x="764" y="390"/>
                    </a:lnTo>
                    <a:lnTo>
                      <a:pt x="766" y="396"/>
                    </a:lnTo>
                    <a:lnTo>
                      <a:pt x="768" y="401"/>
                    </a:lnTo>
                    <a:lnTo>
                      <a:pt x="770" y="405"/>
                    </a:lnTo>
                    <a:lnTo>
                      <a:pt x="772" y="411"/>
                    </a:lnTo>
                    <a:lnTo>
                      <a:pt x="774" y="418"/>
                    </a:lnTo>
                    <a:lnTo>
                      <a:pt x="776" y="424"/>
                    </a:lnTo>
                    <a:lnTo>
                      <a:pt x="777" y="430"/>
                    </a:lnTo>
                    <a:lnTo>
                      <a:pt x="781" y="436"/>
                    </a:lnTo>
                    <a:lnTo>
                      <a:pt x="783" y="443"/>
                    </a:lnTo>
                    <a:lnTo>
                      <a:pt x="783" y="451"/>
                    </a:lnTo>
                    <a:lnTo>
                      <a:pt x="785" y="458"/>
                    </a:lnTo>
                    <a:lnTo>
                      <a:pt x="789" y="466"/>
                    </a:lnTo>
                    <a:lnTo>
                      <a:pt x="791" y="474"/>
                    </a:lnTo>
                    <a:lnTo>
                      <a:pt x="793" y="481"/>
                    </a:lnTo>
                    <a:lnTo>
                      <a:pt x="795" y="491"/>
                    </a:lnTo>
                    <a:lnTo>
                      <a:pt x="796" y="498"/>
                    </a:lnTo>
                    <a:lnTo>
                      <a:pt x="798" y="508"/>
                    </a:lnTo>
                    <a:lnTo>
                      <a:pt x="800" y="517"/>
                    </a:lnTo>
                    <a:lnTo>
                      <a:pt x="800" y="525"/>
                    </a:lnTo>
                    <a:lnTo>
                      <a:pt x="802" y="534"/>
                    </a:lnTo>
                    <a:lnTo>
                      <a:pt x="804" y="544"/>
                    </a:lnTo>
                    <a:lnTo>
                      <a:pt x="806" y="553"/>
                    </a:lnTo>
                    <a:lnTo>
                      <a:pt x="806" y="563"/>
                    </a:lnTo>
                    <a:lnTo>
                      <a:pt x="808" y="572"/>
                    </a:lnTo>
                    <a:lnTo>
                      <a:pt x="810" y="584"/>
                    </a:lnTo>
                    <a:lnTo>
                      <a:pt x="810" y="593"/>
                    </a:lnTo>
                    <a:lnTo>
                      <a:pt x="812" y="605"/>
                    </a:lnTo>
                    <a:lnTo>
                      <a:pt x="812" y="614"/>
                    </a:lnTo>
                    <a:lnTo>
                      <a:pt x="812" y="626"/>
                    </a:lnTo>
                    <a:lnTo>
                      <a:pt x="812" y="635"/>
                    </a:lnTo>
                    <a:lnTo>
                      <a:pt x="812" y="647"/>
                    </a:lnTo>
                    <a:lnTo>
                      <a:pt x="812" y="658"/>
                    </a:lnTo>
                    <a:lnTo>
                      <a:pt x="814" y="669"/>
                    </a:lnTo>
                    <a:lnTo>
                      <a:pt x="812" y="681"/>
                    </a:lnTo>
                    <a:lnTo>
                      <a:pt x="812" y="692"/>
                    </a:lnTo>
                    <a:lnTo>
                      <a:pt x="812" y="704"/>
                    </a:lnTo>
                    <a:lnTo>
                      <a:pt x="810" y="717"/>
                    </a:lnTo>
                    <a:lnTo>
                      <a:pt x="808" y="728"/>
                    </a:lnTo>
                    <a:lnTo>
                      <a:pt x="808" y="740"/>
                    </a:lnTo>
                    <a:lnTo>
                      <a:pt x="806" y="753"/>
                    </a:lnTo>
                    <a:lnTo>
                      <a:pt x="804" y="764"/>
                    </a:lnTo>
                    <a:lnTo>
                      <a:pt x="800" y="778"/>
                    </a:lnTo>
                    <a:lnTo>
                      <a:pt x="798" y="789"/>
                    </a:lnTo>
                    <a:lnTo>
                      <a:pt x="796" y="802"/>
                    </a:lnTo>
                    <a:lnTo>
                      <a:pt x="793" y="814"/>
                    </a:lnTo>
                    <a:lnTo>
                      <a:pt x="791" y="827"/>
                    </a:lnTo>
                    <a:lnTo>
                      <a:pt x="787" y="840"/>
                    </a:lnTo>
                    <a:lnTo>
                      <a:pt x="783" y="854"/>
                    </a:lnTo>
                    <a:lnTo>
                      <a:pt x="779" y="867"/>
                    </a:lnTo>
                    <a:lnTo>
                      <a:pt x="777" y="871"/>
                    </a:lnTo>
                    <a:lnTo>
                      <a:pt x="776" y="875"/>
                    </a:lnTo>
                    <a:lnTo>
                      <a:pt x="774" y="880"/>
                    </a:lnTo>
                    <a:lnTo>
                      <a:pt x="772" y="884"/>
                    </a:lnTo>
                    <a:lnTo>
                      <a:pt x="768" y="890"/>
                    </a:lnTo>
                    <a:lnTo>
                      <a:pt x="766" y="894"/>
                    </a:lnTo>
                    <a:lnTo>
                      <a:pt x="762" y="897"/>
                    </a:lnTo>
                    <a:lnTo>
                      <a:pt x="760" y="903"/>
                    </a:lnTo>
                    <a:lnTo>
                      <a:pt x="757" y="907"/>
                    </a:lnTo>
                    <a:lnTo>
                      <a:pt x="755" y="911"/>
                    </a:lnTo>
                    <a:lnTo>
                      <a:pt x="751" y="915"/>
                    </a:lnTo>
                    <a:lnTo>
                      <a:pt x="749" y="918"/>
                    </a:lnTo>
                    <a:lnTo>
                      <a:pt x="741" y="924"/>
                    </a:lnTo>
                    <a:lnTo>
                      <a:pt x="734" y="932"/>
                    </a:lnTo>
                    <a:lnTo>
                      <a:pt x="730" y="935"/>
                    </a:lnTo>
                    <a:lnTo>
                      <a:pt x="726" y="937"/>
                    </a:lnTo>
                    <a:lnTo>
                      <a:pt x="722" y="939"/>
                    </a:lnTo>
                    <a:lnTo>
                      <a:pt x="719" y="943"/>
                    </a:lnTo>
                    <a:lnTo>
                      <a:pt x="713" y="945"/>
                    </a:lnTo>
                    <a:lnTo>
                      <a:pt x="709" y="947"/>
                    </a:lnTo>
                    <a:lnTo>
                      <a:pt x="705" y="951"/>
                    </a:lnTo>
                    <a:lnTo>
                      <a:pt x="701" y="953"/>
                    </a:lnTo>
                    <a:lnTo>
                      <a:pt x="696" y="954"/>
                    </a:lnTo>
                    <a:lnTo>
                      <a:pt x="692" y="954"/>
                    </a:lnTo>
                    <a:lnTo>
                      <a:pt x="686" y="956"/>
                    </a:lnTo>
                    <a:lnTo>
                      <a:pt x="682" y="958"/>
                    </a:lnTo>
                    <a:lnTo>
                      <a:pt x="679" y="960"/>
                    </a:lnTo>
                    <a:lnTo>
                      <a:pt x="673" y="960"/>
                    </a:lnTo>
                    <a:lnTo>
                      <a:pt x="669" y="962"/>
                    </a:lnTo>
                    <a:lnTo>
                      <a:pt x="663" y="962"/>
                    </a:lnTo>
                    <a:lnTo>
                      <a:pt x="658" y="962"/>
                    </a:lnTo>
                    <a:lnTo>
                      <a:pt x="654" y="962"/>
                    </a:lnTo>
                    <a:lnTo>
                      <a:pt x="648" y="962"/>
                    </a:lnTo>
                    <a:lnTo>
                      <a:pt x="643" y="964"/>
                    </a:lnTo>
                    <a:lnTo>
                      <a:pt x="639" y="962"/>
                    </a:lnTo>
                    <a:lnTo>
                      <a:pt x="633" y="962"/>
                    </a:lnTo>
                    <a:lnTo>
                      <a:pt x="627" y="962"/>
                    </a:lnTo>
                    <a:lnTo>
                      <a:pt x="624" y="962"/>
                    </a:lnTo>
                    <a:lnTo>
                      <a:pt x="618" y="962"/>
                    </a:lnTo>
                    <a:lnTo>
                      <a:pt x="614" y="960"/>
                    </a:lnTo>
                    <a:lnTo>
                      <a:pt x="608" y="960"/>
                    </a:lnTo>
                    <a:lnTo>
                      <a:pt x="603" y="960"/>
                    </a:lnTo>
                    <a:lnTo>
                      <a:pt x="597" y="958"/>
                    </a:lnTo>
                    <a:lnTo>
                      <a:pt x="593" y="956"/>
                    </a:lnTo>
                    <a:lnTo>
                      <a:pt x="587" y="954"/>
                    </a:lnTo>
                    <a:lnTo>
                      <a:pt x="584" y="954"/>
                    </a:lnTo>
                    <a:lnTo>
                      <a:pt x="578" y="953"/>
                    </a:lnTo>
                    <a:lnTo>
                      <a:pt x="572" y="951"/>
                    </a:lnTo>
                    <a:lnTo>
                      <a:pt x="568" y="947"/>
                    </a:lnTo>
                    <a:lnTo>
                      <a:pt x="565" y="947"/>
                    </a:lnTo>
                    <a:lnTo>
                      <a:pt x="559" y="943"/>
                    </a:lnTo>
                    <a:lnTo>
                      <a:pt x="555" y="941"/>
                    </a:lnTo>
                    <a:lnTo>
                      <a:pt x="551" y="939"/>
                    </a:lnTo>
                    <a:lnTo>
                      <a:pt x="546" y="937"/>
                    </a:lnTo>
                    <a:lnTo>
                      <a:pt x="542" y="935"/>
                    </a:lnTo>
                    <a:lnTo>
                      <a:pt x="538" y="932"/>
                    </a:lnTo>
                    <a:lnTo>
                      <a:pt x="534" y="930"/>
                    </a:lnTo>
                    <a:lnTo>
                      <a:pt x="530" y="928"/>
                    </a:lnTo>
                    <a:lnTo>
                      <a:pt x="523" y="920"/>
                    </a:lnTo>
                    <a:lnTo>
                      <a:pt x="515" y="915"/>
                    </a:lnTo>
                    <a:lnTo>
                      <a:pt x="509" y="909"/>
                    </a:lnTo>
                    <a:lnTo>
                      <a:pt x="504" y="903"/>
                    </a:lnTo>
                    <a:lnTo>
                      <a:pt x="498" y="897"/>
                    </a:lnTo>
                    <a:lnTo>
                      <a:pt x="494" y="892"/>
                    </a:lnTo>
                    <a:lnTo>
                      <a:pt x="489" y="886"/>
                    </a:lnTo>
                    <a:lnTo>
                      <a:pt x="483" y="880"/>
                    </a:lnTo>
                    <a:lnTo>
                      <a:pt x="479" y="875"/>
                    </a:lnTo>
                    <a:lnTo>
                      <a:pt x="475" y="867"/>
                    </a:lnTo>
                    <a:lnTo>
                      <a:pt x="470" y="859"/>
                    </a:lnTo>
                    <a:lnTo>
                      <a:pt x="466" y="854"/>
                    </a:lnTo>
                    <a:lnTo>
                      <a:pt x="462" y="846"/>
                    </a:lnTo>
                    <a:lnTo>
                      <a:pt x="458" y="838"/>
                    </a:lnTo>
                    <a:lnTo>
                      <a:pt x="454" y="831"/>
                    </a:lnTo>
                    <a:lnTo>
                      <a:pt x="451" y="825"/>
                    </a:lnTo>
                    <a:lnTo>
                      <a:pt x="447" y="818"/>
                    </a:lnTo>
                    <a:lnTo>
                      <a:pt x="443" y="812"/>
                    </a:lnTo>
                    <a:lnTo>
                      <a:pt x="439" y="804"/>
                    </a:lnTo>
                    <a:lnTo>
                      <a:pt x="437" y="797"/>
                    </a:lnTo>
                    <a:lnTo>
                      <a:pt x="433" y="789"/>
                    </a:lnTo>
                    <a:lnTo>
                      <a:pt x="432" y="783"/>
                    </a:lnTo>
                    <a:lnTo>
                      <a:pt x="428" y="776"/>
                    </a:lnTo>
                    <a:lnTo>
                      <a:pt x="426" y="768"/>
                    </a:lnTo>
                    <a:lnTo>
                      <a:pt x="422" y="762"/>
                    </a:lnTo>
                    <a:lnTo>
                      <a:pt x="420" y="757"/>
                    </a:lnTo>
                    <a:lnTo>
                      <a:pt x="418" y="749"/>
                    </a:lnTo>
                    <a:lnTo>
                      <a:pt x="416" y="743"/>
                    </a:lnTo>
                    <a:lnTo>
                      <a:pt x="414" y="736"/>
                    </a:lnTo>
                    <a:lnTo>
                      <a:pt x="413" y="730"/>
                    </a:lnTo>
                    <a:lnTo>
                      <a:pt x="411" y="724"/>
                    </a:lnTo>
                    <a:lnTo>
                      <a:pt x="409" y="719"/>
                    </a:lnTo>
                    <a:lnTo>
                      <a:pt x="407" y="713"/>
                    </a:lnTo>
                    <a:lnTo>
                      <a:pt x="407" y="709"/>
                    </a:lnTo>
                    <a:lnTo>
                      <a:pt x="405" y="702"/>
                    </a:lnTo>
                    <a:lnTo>
                      <a:pt x="403" y="696"/>
                    </a:lnTo>
                    <a:lnTo>
                      <a:pt x="399" y="690"/>
                    </a:lnTo>
                    <a:lnTo>
                      <a:pt x="399" y="683"/>
                    </a:lnTo>
                    <a:lnTo>
                      <a:pt x="397" y="675"/>
                    </a:lnTo>
                    <a:lnTo>
                      <a:pt x="395" y="667"/>
                    </a:lnTo>
                    <a:lnTo>
                      <a:pt x="392" y="660"/>
                    </a:lnTo>
                    <a:lnTo>
                      <a:pt x="390" y="652"/>
                    </a:lnTo>
                    <a:lnTo>
                      <a:pt x="388" y="645"/>
                    </a:lnTo>
                    <a:lnTo>
                      <a:pt x="386" y="637"/>
                    </a:lnTo>
                    <a:lnTo>
                      <a:pt x="382" y="628"/>
                    </a:lnTo>
                    <a:lnTo>
                      <a:pt x="380" y="620"/>
                    </a:lnTo>
                    <a:lnTo>
                      <a:pt x="378" y="610"/>
                    </a:lnTo>
                    <a:lnTo>
                      <a:pt x="376" y="601"/>
                    </a:lnTo>
                    <a:lnTo>
                      <a:pt x="373" y="591"/>
                    </a:lnTo>
                    <a:lnTo>
                      <a:pt x="371" y="584"/>
                    </a:lnTo>
                    <a:lnTo>
                      <a:pt x="367" y="572"/>
                    </a:lnTo>
                    <a:lnTo>
                      <a:pt x="365" y="563"/>
                    </a:lnTo>
                    <a:lnTo>
                      <a:pt x="363" y="553"/>
                    </a:lnTo>
                    <a:lnTo>
                      <a:pt x="359" y="544"/>
                    </a:lnTo>
                    <a:lnTo>
                      <a:pt x="357" y="534"/>
                    </a:lnTo>
                    <a:lnTo>
                      <a:pt x="354" y="525"/>
                    </a:lnTo>
                    <a:lnTo>
                      <a:pt x="352" y="514"/>
                    </a:lnTo>
                    <a:lnTo>
                      <a:pt x="348" y="504"/>
                    </a:lnTo>
                    <a:lnTo>
                      <a:pt x="344" y="495"/>
                    </a:lnTo>
                    <a:lnTo>
                      <a:pt x="342" y="483"/>
                    </a:lnTo>
                    <a:lnTo>
                      <a:pt x="338" y="474"/>
                    </a:lnTo>
                    <a:lnTo>
                      <a:pt x="337" y="464"/>
                    </a:lnTo>
                    <a:lnTo>
                      <a:pt x="333" y="453"/>
                    </a:lnTo>
                    <a:lnTo>
                      <a:pt x="329" y="443"/>
                    </a:lnTo>
                    <a:lnTo>
                      <a:pt x="327" y="432"/>
                    </a:lnTo>
                    <a:lnTo>
                      <a:pt x="323" y="422"/>
                    </a:lnTo>
                    <a:lnTo>
                      <a:pt x="319" y="413"/>
                    </a:lnTo>
                    <a:lnTo>
                      <a:pt x="316" y="401"/>
                    </a:lnTo>
                    <a:lnTo>
                      <a:pt x="312" y="392"/>
                    </a:lnTo>
                    <a:lnTo>
                      <a:pt x="310" y="382"/>
                    </a:lnTo>
                    <a:lnTo>
                      <a:pt x="306" y="371"/>
                    </a:lnTo>
                    <a:lnTo>
                      <a:pt x="302" y="361"/>
                    </a:lnTo>
                    <a:lnTo>
                      <a:pt x="299" y="352"/>
                    </a:lnTo>
                    <a:lnTo>
                      <a:pt x="295" y="342"/>
                    </a:lnTo>
                    <a:lnTo>
                      <a:pt x="291" y="333"/>
                    </a:lnTo>
                    <a:lnTo>
                      <a:pt x="287" y="325"/>
                    </a:lnTo>
                    <a:lnTo>
                      <a:pt x="285" y="316"/>
                    </a:lnTo>
                    <a:lnTo>
                      <a:pt x="281" y="308"/>
                    </a:lnTo>
                    <a:lnTo>
                      <a:pt x="278" y="299"/>
                    </a:lnTo>
                    <a:lnTo>
                      <a:pt x="274" y="289"/>
                    </a:lnTo>
                    <a:lnTo>
                      <a:pt x="270" y="284"/>
                    </a:lnTo>
                    <a:lnTo>
                      <a:pt x="268" y="276"/>
                    </a:lnTo>
                    <a:lnTo>
                      <a:pt x="262" y="266"/>
                    </a:lnTo>
                    <a:lnTo>
                      <a:pt x="261" y="261"/>
                    </a:lnTo>
                    <a:lnTo>
                      <a:pt x="257" y="253"/>
                    </a:lnTo>
                    <a:lnTo>
                      <a:pt x="253" y="246"/>
                    </a:lnTo>
                    <a:lnTo>
                      <a:pt x="249" y="240"/>
                    </a:lnTo>
                    <a:lnTo>
                      <a:pt x="245" y="232"/>
                    </a:lnTo>
                    <a:lnTo>
                      <a:pt x="242" y="227"/>
                    </a:lnTo>
                    <a:lnTo>
                      <a:pt x="240" y="223"/>
                    </a:lnTo>
                    <a:lnTo>
                      <a:pt x="234" y="217"/>
                    </a:lnTo>
                    <a:lnTo>
                      <a:pt x="232" y="213"/>
                    </a:lnTo>
                    <a:lnTo>
                      <a:pt x="228" y="208"/>
                    </a:lnTo>
                    <a:lnTo>
                      <a:pt x="224" y="204"/>
                    </a:lnTo>
                    <a:lnTo>
                      <a:pt x="221" y="200"/>
                    </a:lnTo>
                    <a:lnTo>
                      <a:pt x="217" y="196"/>
                    </a:lnTo>
                    <a:lnTo>
                      <a:pt x="213" y="194"/>
                    </a:lnTo>
                    <a:lnTo>
                      <a:pt x="211" y="192"/>
                    </a:lnTo>
                    <a:lnTo>
                      <a:pt x="204" y="187"/>
                    </a:lnTo>
                    <a:lnTo>
                      <a:pt x="196" y="183"/>
                    </a:lnTo>
                    <a:lnTo>
                      <a:pt x="190" y="179"/>
                    </a:lnTo>
                    <a:lnTo>
                      <a:pt x="183" y="175"/>
                    </a:lnTo>
                    <a:lnTo>
                      <a:pt x="177" y="171"/>
                    </a:lnTo>
                    <a:lnTo>
                      <a:pt x="169" y="168"/>
                    </a:lnTo>
                    <a:lnTo>
                      <a:pt x="166" y="164"/>
                    </a:lnTo>
                    <a:lnTo>
                      <a:pt x="160" y="162"/>
                    </a:lnTo>
                    <a:lnTo>
                      <a:pt x="152" y="158"/>
                    </a:lnTo>
                    <a:lnTo>
                      <a:pt x="147" y="156"/>
                    </a:lnTo>
                    <a:lnTo>
                      <a:pt x="141" y="154"/>
                    </a:lnTo>
                    <a:lnTo>
                      <a:pt x="137" y="152"/>
                    </a:lnTo>
                    <a:lnTo>
                      <a:pt x="129" y="151"/>
                    </a:lnTo>
                    <a:lnTo>
                      <a:pt x="126" y="149"/>
                    </a:lnTo>
                    <a:lnTo>
                      <a:pt x="120" y="147"/>
                    </a:lnTo>
                    <a:lnTo>
                      <a:pt x="116" y="147"/>
                    </a:lnTo>
                    <a:lnTo>
                      <a:pt x="110" y="145"/>
                    </a:lnTo>
                    <a:lnTo>
                      <a:pt x="105" y="145"/>
                    </a:lnTo>
                    <a:lnTo>
                      <a:pt x="99" y="143"/>
                    </a:lnTo>
                    <a:lnTo>
                      <a:pt x="95" y="143"/>
                    </a:lnTo>
                    <a:lnTo>
                      <a:pt x="90" y="143"/>
                    </a:lnTo>
                    <a:lnTo>
                      <a:pt x="86" y="143"/>
                    </a:lnTo>
                    <a:lnTo>
                      <a:pt x="80" y="143"/>
                    </a:lnTo>
                    <a:lnTo>
                      <a:pt x="76" y="145"/>
                    </a:lnTo>
                    <a:lnTo>
                      <a:pt x="71" y="145"/>
                    </a:lnTo>
                    <a:lnTo>
                      <a:pt x="67" y="147"/>
                    </a:lnTo>
                    <a:lnTo>
                      <a:pt x="61" y="147"/>
                    </a:lnTo>
                    <a:lnTo>
                      <a:pt x="57" y="149"/>
                    </a:lnTo>
                    <a:lnTo>
                      <a:pt x="52" y="151"/>
                    </a:lnTo>
                    <a:lnTo>
                      <a:pt x="48" y="152"/>
                    </a:lnTo>
                    <a:lnTo>
                      <a:pt x="44" y="154"/>
                    </a:lnTo>
                    <a:lnTo>
                      <a:pt x="38" y="15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693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31" name="Freeform 20"/>
              <p:cNvSpPr>
                <a:spLocks/>
              </p:cNvSpPr>
              <p:nvPr/>
            </p:nvSpPr>
            <p:spPr bwMode="auto">
              <a:xfrm>
                <a:off x="4812" y="3505"/>
                <a:ext cx="138" cy="179"/>
              </a:xfrm>
              <a:custGeom>
                <a:avLst/>
                <a:gdLst>
                  <a:gd name="T0" fmla="*/ 0 w 278"/>
                  <a:gd name="T1" fmla="*/ 6 h 358"/>
                  <a:gd name="T2" fmla="*/ 0 w 278"/>
                  <a:gd name="T3" fmla="*/ 5 h 358"/>
                  <a:gd name="T4" fmla="*/ 0 w 278"/>
                  <a:gd name="T5" fmla="*/ 5 h 358"/>
                  <a:gd name="T6" fmla="*/ 0 w 278"/>
                  <a:gd name="T7" fmla="*/ 4 h 358"/>
                  <a:gd name="T8" fmla="*/ 0 w 278"/>
                  <a:gd name="T9" fmla="*/ 4 h 358"/>
                  <a:gd name="T10" fmla="*/ 1 w 278"/>
                  <a:gd name="T11" fmla="*/ 3 h 358"/>
                  <a:gd name="T12" fmla="*/ 1 w 278"/>
                  <a:gd name="T13" fmla="*/ 3 h 358"/>
                  <a:gd name="T14" fmla="*/ 1 w 278"/>
                  <a:gd name="T15" fmla="*/ 2 h 358"/>
                  <a:gd name="T16" fmla="*/ 2 w 278"/>
                  <a:gd name="T17" fmla="*/ 2 h 358"/>
                  <a:gd name="T18" fmla="*/ 2 w 278"/>
                  <a:gd name="T19" fmla="*/ 1 h 358"/>
                  <a:gd name="T20" fmla="*/ 3 w 278"/>
                  <a:gd name="T21" fmla="*/ 1 h 358"/>
                  <a:gd name="T22" fmla="*/ 3 w 278"/>
                  <a:gd name="T23" fmla="*/ 1 h 358"/>
                  <a:gd name="T24" fmla="*/ 4 w 278"/>
                  <a:gd name="T25" fmla="*/ 0 h 358"/>
                  <a:gd name="T26" fmla="*/ 5 w 278"/>
                  <a:gd name="T27" fmla="*/ 1 h 358"/>
                  <a:gd name="T28" fmla="*/ 6 w 278"/>
                  <a:gd name="T29" fmla="*/ 1 h 358"/>
                  <a:gd name="T30" fmla="*/ 6 w 278"/>
                  <a:gd name="T31" fmla="*/ 1 h 358"/>
                  <a:gd name="T32" fmla="*/ 7 w 278"/>
                  <a:gd name="T33" fmla="*/ 2 h 358"/>
                  <a:gd name="T34" fmla="*/ 7 w 278"/>
                  <a:gd name="T35" fmla="*/ 2 h 358"/>
                  <a:gd name="T36" fmla="*/ 8 w 278"/>
                  <a:gd name="T37" fmla="*/ 3 h 358"/>
                  <a:gd name="T38" fmla="*/ 8 w 278"/>
                  <a:gd name="T39" fmla="*/ 4 h 358"/>
                  <a:gd name="T40" fmla="*/ 8 w 278"/>
                  <a:gd name="T41" fmla="*/ 5 h 358"/>
                  <a:gd name="T42" fmla="*/ 8 w 278"/>
                  <a:gd name="T43" fmla="*/ 6 h 358"/>
                  <a:gd name="T44" fmla="*/ 8 w 278"/>
                  <a:gd name="T45" fmla="*/ 7 h 358"/>
                  <a:gd name="T46" fmla="*/ 8 w 278"/>
                  <a:gd name="T47" fmla="*/ 8 h 358"/>
                  <a:gd name="T48" fmla="*/ 8 w 278"/>
                  <a:gd name="T49" fmla="*/ 9 h 358"/>
                  <a:gd name="T50" fmla="*/ 8 w 278"/>
                  <a:gd name="T51" fmla="*/ 10 h 358"/>
                  <a:gd name="T52" fmla="*/ 8 w 278"/>
                  <a:gd name="T53" fmla="*/ 10 h 358"/>
                  <a:gd name="T54" fmla="*/ 8 w 278"/>
                  <a:gd name="T55" fmla="*/ 11 h 358"/>
                  <a:gd name="T56" fmla="*/ 8 w 278"/>
                  <a:gd name="T57" fmla="*/ 12 h 358"/>
                  <a:gd name="T58" fmla="*/ 7 w 278"/>
                  <a:gd name="T59" fmla="*/ 11 h 358"/>
                  <a:gd name="T60" fmla="*/ 7 w 278"/>
                  <a:gd name="T61" fmla="*/ 10 h 358"/>
                  <a:gd name="T62" fmla="*/ 7 w 278"/>
                  <a:gd name="T63" fmla="*/ 10 h 358"/>
                  <a:gd name="T64" fmla="*/ 7 w 278"/>
                  <a:gd name="T65" fmla="*/ 9 h 358"/>
                  <a:gd name="T66" fmla="*/ 7 w 278"/>
                  <a:gd name="T67" fmla="*/ 8 h 358"/>
                  <a:gd name="T68" fmla="*/ 7 w 278"/>
                  <a:gd name="T69" fmla="*/ 7 h 358"/>
                  <a:gd name="T70" fmla="*/ 7 w 278"/>
                  <a:gd name="T71" fmla="*/ 7 h 358"/>
                  <a:gd name="T72" fmla="*/ 7 w 278"/>
                  <a:gd name="T73" fmla="*/ 6 h 358"/>
                  <a:gd name="T74" fmla="*/ 7 w 278"/>
                  <a:gd name="T75" fmla="*/ 5 h 358"/>
                  <a:gd name="T76" fmla="*/ 7 w 278"/>
                  <a:gd name="T77" fmla="*/ 4 h 358"/>
                  <a:gd name="T78" fmla="*/ 7 w 278"/>
                  <a:gd name="T79" fmla="*/ 4 h 358"/>
                  <a:gd name="T80" fmla="*/ 6 w 278"/>
                  <a:gd name="T81" fmla="*/ 3 h 358"/>
                  <a:gd name="T82" fmla="*/ 6 w 278"/>
                  <a:gd name="T83" fmla="*/ 2 h 358"/>
                  <a:gd name="T84" fmla="*/ 5 w 278"/>
                  <a:gd name="T85" fmla="*/ 2 h 358"/>
                  <a:gd name="T86" fmla="*/ 4 w 278"/>
                  <a:gd name="T87" fmla="*/ 2 h 358"/>
                  <a:gd name="T88" fmla="*/ 4 w 278"/>
                  <a:gd name="T89" fmla="*/ 2 h 358"/>
                  <a:gd name="T90" fmla="*/ 3 w 278"/>
                  <a:gd name="T91" fmla="*/ 3 h 358"/>
                  <a:gd name="T92" fmla="*/ 3 w 278"/>
                  <a:gd name="T93" fmla="*/ 3 h 358"/>
                  <a:gd name="T94" fmla="*/ 2 w 278"/>
                  <a:gd name="T95" fmla="*/ 4 h 358"/>
                  <a:gd name="T96" fmla="*/ 2 w 278"/>
                  <a:gd name="T97" fmla="*/ 5 h 358"/>
                  <a:gd name="T98" fmla="*/ 2 w 278"/>
                  <a:gd name="T99" fmla="*/ 5 h 358"/>
                  <a:gd name="T100" fmla="*/ 2 w 278"/>
                  <a:gd name="T101" fmla="*/ 6 h 358"/>
                  <a:gd name="T102" fmla="*/ 2 w 278"/>
                  <a:gd name="T103" fmla="*/ 6 h 358"/>
                  <a:gd name="T104" fmla="*/ 1 w 278"/>
                  <a:gd name="T105" fmla="*/ 7 h 358"/>
                  <a:gd name="T106" fmla="*/ 1 w 278"/>
                  <a:gd name="T107" fmla="*/ 7 h 358"/>
                  <a:gd name="T108" fmla="*/ 1 w 278"/>
                  <a:gd name="T109" fmla="*/ 8 h 358"/>
                  <a:gd name="T110" fmla="*/ 1 w 278"/>
                  <a:gd name="T111" fmla="*/ 8 h 35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78"/>
                  <a:gd name="T169" fmla="*/ 0 h 358"/>
                  <a:gd name="T170" fmla="*/ 278 w 278"/>
                  <a:gd name="T171" fmla="*/ 358 h 35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78" h="358">
                    <a:moveTo>
                      <a:pt x="57" y="251"/>
                    </a:moveTo>
                    <a:lnTo>
                      <a:pt x="0" y="179"/>
                    </a:lnTo>
                    <a:lnTo>
                      <a:pt x="0" y="177"/>
                    </a:lnTo>
                    <a:lnTo>
                      <a:pt x="0" y="175"/>
                    </a:lnTo>
                    <a:lnTo>
                      <a:pt x="0" y="173"/>
                    </a:lnTo>
                    <a:lnTo>
                      <a:pt x="2" y="169"/>
                    </a:lnTo>
                    <a:lnTo>
                      <a:pt x="2" y="164"/>
                    </a:lnTo>
                    <a:lnTo>
                      <a:pt x="4" y="158"/>
                    </a:lnTo>
                    <a:lnTo>
                      <a:pt x="6" y="152"/>
                    </a:lnTo>
                    <a:lnTo>
                      <a:pt x="8" y="147"/>
                    </a:lnTo>
                    <a:lnTo>
                      <a:pt x="10" y="141"/>
                    </a:lnTo>
                    <a:lnTo>
                      <a:pt x="10" y="137"/>
                    </a:lnTo>
                    <a:lnTo>
                      <a:pt x="12" y="133"/>
                    </a:lnTo>
                    <a:lnTo>
                      <a:pt x="14" y="130"/>
                    </a:lnTo>
                    <a:lnTo>
                      <a:pt x="14" y="126"/>
                    </a:lnTo>
                    <a:lnTo>
                      <a:pt x="15" y="122"/>
                    </a:lnTo>
                    <a:lnTo>
                      <a:pt x="17" y="118"/>
                    </a:lnTo>
                    <a:lnTo>
                      <a:pt x="19" y="114"/>
                    </a:lnTo>
                    <a:lnTo>
                      <a:pt x="21" y="109"/>
                    </a:lnTo>
                    <a:lnTo>
                      <a:pt x="23" y="105"/>
                    </a:lnTo>
                    <a:lnTo>
                      <a:pt x="25" y="101"/>
                    </a:lnTo>
                    <a:lnTo>
                      <a:pt x="27" y="97"/>
                    </a:lnTo>
                    <a:lnTo>
                      <a:pt x="29" y="92"/>
                    </a:lnTo>
                    <a:lnTo>
                      <a:pt x="33" y="88"/>
                    </a:lnTo>
                    <a:lnTo>
                      <a:pt x="34" y="84"/>
                    </a:lnTo>
                    <a:lnTo>
                      <a:pt x="38" y="78"/>
                    </a:lnTo>
                    <a:lnTo>
                      <a:pt x="40" y="74"/>
                    </a:lnTo>
                    <a:lnTo>
                      <a:pt x="42" y="71"/>
                    </a:lnTo>
                    <a:lnTo>
                      <a:pt x="46" y="65"/>
                    </a:lnTo>
                    <a:lnTo>
                      <a:pt x="48" y="61"/>
                    </a:lnTo>
                    <a:lnTo>
                      <a:pt x="52" y="57"/>
                    </a:lnTo>
                    <a:lnTo>
                      <a:pt x="53" y="54"/>
                    </a:lnTo>
                    <a:lnTo>
                      <a:pt x="57" y="48"/>
                    </a:lnTo>
                    <a:lnTo>
                      <a:pt x="61" y="46"/>
                    </a:lnTo>
                    <a:lnTo>
                      <a:pt x="65" y="40"/>
                    </a:lnTo>
                    <a:lnTo>
                      <a:pt x="69" y="36"/>
                    </a:lnTo>
                    <a:lnTo>
                      <a:pt x="72" y="33"/>
                    </a:lnTo>
                    <a:lnTo>
                      <a:pt x="76" y="31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90" y="19"/>
                    </a:lnTo>
                    <a:lnTo>
                      <a:pt x="93" y="17"/>
                    </a:lnTo>
                    <a:lnTo>
                      <a:pt x="99" y="14"/>
                    </a:lnTo>
                    <a:lnTo>
                      <a:pt x="103" y="12"/>
                    </a:lnTo>
                    <a:lnTo>
                      <a:pt x="107" y="10"/>
                    </a:lnTo>
                    <a:lnTo>
                      <a:pt x="112" y="8"/>
                    </a:lnTo>
                    <a:lnTo>
                      <a:pt x="118" y="6"/>
                    </a:lnTo>
                    <a:lnTo>
                      <a:pt x="124" y="4"/>
                    </a:lnTo>
                    <a:lnTo>
                      <a:pt x="130" y="2"/>
                    </a:lnTo>
                    <a:lnTo>
                      <a:pt x="135" y="2"/>
                    </a:lnTo>
                    <a:lnTo>
                      <a:pt x="141" y="0"/>
                    </a:lnTo>
                    <a:lnTo>
                      <a:pt x="147" y="0"/>
                    </a:lnTo>
                    <a:lnTo>
                      <a:pt x="152" y="0"/>
                    </a:lnTo>
                    <a:lnTo>
                      <a:pt x="158" y="0"/>
                    </a:lnTo>
                    <a:lnTo>
                      <a:pt x="166" y="0"/>
                    </a:lnTo>
                    <a:lnTo>
                      <a:pt x="171" y="2"/>
                    </a:lnTo>
                    <a:lnTo>
                      <a:pt x="179" y="2"/>
                    </a:lnTo>
                    <a:lnTo>
                      <a:pt x="187" y="4"/>
                    </a:lnTo>
                    <a:lnTo>
                      <a:pt x="192" y="6"/>
                    </a:lnTo>
                    <a:lnTo>
                      <a:pt x="198" y="8"/>
                    </a:lnTo>
                    <a:lnTo>
                      <a:pt x="204" y="10"/>
                    </a:lnTo>
                    <a:lnTo>
                      <a:pt x="209" y="14"/>
                    </a:lnTo>
                    <a:lnTo>
                      <a:pt x="215" y="16"/>
                    </a:lnTo>
                    <a:lnTo>
                      <a:pt x="221" y="19"/>
                    </a:lnTo>
                    <a:lnTo>
                      <a:pt x="225" y="23"/>
                    </a:lnTo>
                    <a:lnTo>
                      <a:pt x="230" y="29"/>
                    </a:lnTo>
                    <a:lnTo>
                      <a:pt x="234" y="33"/>
                    </a:lnTo>
                    <a:lnTo>
                      <a:pt x="238" y="38"/>
                    </a:lnTo>
                    <a:lnTo>
                      <a:pt x="242" y="42"/>
                    </a:lnTo>
                    <a:lnTo>
                      <a:pt x="245" y="48"/>
                    </a:lnTo>
                    <a:lnTo>
                      <a:pt x="249" y="54"/>
                    </a:lnTo>
                    <a:lnTo>
                      <a:pt x="253" y="59"/>
                    </a:lnTo>
                    <a:lnTo>
                      <a:pt x="255" y="67"/>
                    </a:lnTo>
                    <a:lnTo>
                      <a:pt x="259" y="73"/>
                    </a:lnTo>
                    <a:lnTo>
                      <a:pt x="261" y="78"/>
                    </a:lnTo>
                    <a:lnTo>
                      <a:pt x="263" y="86"/>
                    </a:lnTo>
                    <a:lnTo>
                      <a:pt x="264" y="92"/>
                    </a:lnTo>
                    <a:lnTo>
                      <a:pt x="266" y="99"/>
                    </a:lnTo>
                    <a:lnTo>
                      <a:pt x="268" y="107"/>
                    </a:lnTo>
                    <a:lnTo>
                      <a:pt x="270" y="114"/>
                    </a:lnTo>
                    <a:lnTo>
                      <a:pt x="272" y="122"/>
                    </a:lnTo>
                    <a:lnTo>
                      <a:pt x="274" y="130"/>
                    </a:lnTo>
                    <a:lnTo>
                      <a:pt x="274" y="137"/>
                    </a:lnTo>
                    <a:lnTo>
                      <a:pt x="274" y="145"/>
                    </a:lnTo>
                    <a:lnTo>
                      <a:pt x="276" y="152"/>
                    </a:lnTo>
                    <a:lnTo>
                      <a:pt x="276" y="160"/>
                    </a:lnTo>
                    <a:lnTo>
                      <a:pt x="276" y="168"/>
                    </a:lnTo>
                    <a:lnTo>
                      <a:pt x="276" y="177"/>
                    </a:lnTo>
                    <a:lnTo>
                      <a:pt x="276" y="185"/>
                    </a:lnTo>
                    <a:lnTo>
                      <a:pt x="278" y="192"/>
                    </a:lnTo>
                    <a:lnTo>
                      <a:pt x="276" y="200"/>
                    </a:lnTo>
                    <a:lnTo>
                      <a:pt x="276" y="208"/>
                    </a:lnTo>
                    <a:lnTo>
                      <a:pt x="276" y="215"/>
                    </a:lnTo>
                    <a:lnTo>
                      <a:pt x="276" y="223"/>
                    </a:lnTo>
                    <a:lnTo>
                      <a:pt x="276" y="230"/>
                    </a:lnTo>
                    <a:lnTo>
                      <a:pt x="274" y="238"/>
                    </a:lnTo>
                    <a:lnTo>
                      <a:pt x="274" y="246"/>
                    </a:lnTo>
                    <a:lnTo>
                      <a:pt x="274" y="253"/>
                    </a:lnTo>
                    <a:lnTo>
                      <a:pt x="272" y="261"/>
                    </a:lnTo>
                    <a:lnTo>
                      <a:pt x="272" y="268"/>
                    </a:lnTo>
                    <a:lnTo>
                      <a:pt x="272" y="274"/>
                    </a:lnTo>
                    <a:lnTo>
                      <a:pt x="270" y="282"/>
                    </a:lnTo>
                    <a:lnTo>
                      <a:pt x="268" y="287"/>
                    </a:lnTo>
                    <a:lnTo>
                      <a:pt x="268" y="293"/>
                    </a:lnTo>
                    <a:lnTo>
                      <a:pt x="268" y="301"/>
                    </a:lnTo>
                    <a:lnTo>
                      <a:pt x="268" y="306"/>
                    </a:lnTo>
                    <a:lnTo>
                      <a:pt x="266" y="312"/>
                    </a:lnTo>
                    <a:lnTo>
                      <a:pt x="266" y="318"/>
                    </a:lnTo>
                    <a:lnTo>
                      <a:pt x="264" y="322"/>
                    </a:lnTo>
                    <a:lnTo>
                      <a:pt x="264" y="327"/>
                    </a:lnTo>
                    <a:lnTo>
                      <a:pt x="263" y="331"/>
                    </a:lnTo>
                    <a:lnTo>
                      <a:pt x="263" y="335"/>
                    </a:lnTo>
                    <a:lnTo>
                      <a:pt x="261" y="339"/>
                    </a:lnTo>
                    <a:lnTo>
                      <a:pt x="261" y="342"/>
                    </a:lnTo>
                    <a:lnTo>
                      <a:pt x="259" y="348"/>
                    </a:lnTo>
                    <a:lnTo>
                      <a:pt x="259" y="354"/>
                    </a:lnTo>
                    <a:lnTo>
                      <a:pt x="259" y="356"/>
                    </a:lnTo>
                    <a:lnTo>
                      <a:pt x="259" y="358"/>
                    </a:lnTo>
                    <a:lnTo>
                      <a:pt x="247" y="329"/>
                    </a:lnTo>
                    <a:lnTo>
                      <a:pt x="247" y="327"/>
                    </a:lnTo>
                    <a:lnTo>
                      <a:pt x="247" y="325"/>
                    </a:lnTo>
                    <a:lnTo>
                      <a:pt x="247" y="322"/>
                    </a:lnTo>
                    <a:lnTo>
                      <a:pt x="247" y="318"/>
                    </a:lnTo>
                    <a:lnTo>
                      <a:pt x="247" y="310"/>
                    </a:lnTo>
                    <a:lnTo>
                      <a:pt x="249" y="303"/>
                    </a:lnTo>
                    <a:lnTo>
                      <a:pt x="249" y="299"/>
                    </a:lnTo>
                    <a:lnTo>
                      <a:pt x="249" y="295"/>
                    </a:lnTo>
                    <a:lnTo>
                      <a:pt x="249" y="289"/>
                    </a:lnTo>
                    <a:lnTo>
                      <a:pt x="249" y="285"/>
                    </a:lnTo>
                    <a:lnTo>
                      <a:pt x="249" y="280"/>
                    </a:lnTo>
                    <a:lnTo>
                      <a:pt x="249" y="274"/>
                    </a:lnTo>
                    <a:lnTo>
                      <a:pt x="249" y="268"/>
                    </a:lnTo>
                    <a:lnTo>
                      <a:pt x="249" y="265"/>
                    </a:lnTo>
                    <a:lnTo>
                      <a:pt x="249" y="257"/>
                    </a:lnTo>
                    <a:lnTo>
                      <a:pt x="249" y="253"/>
                    </a:lnTo>
                    <a:lnTo>
                      <a:pt x="249" y="246"/>
                    </a:lnTo>
                    <a:lnTo>
                      <a:pt x="249" y="240"/>
                    </a:lnTo>
                    <a:lnTo>
                      <a:pt x="247" y="234"/>
                    </a:lnTo>
                    <a:lnTo>
                      <a:pt x="247" y="228"/>
                    </a:lnTo>
                    <a:lnTo>
                      <a:pt x="247" y="223"/>
                    </a:lnTo>
                    <a:lnTo>
                      <a:pt x="247" y="215"/>
                    </a:lnTo>
                    <a:lnTo>
                      <a:pt x="245" y="209"/>
                    </a:lnTo>
                    <a:lnTo>
                      <a:pt x="245" y="202"/>
                    </a:lnTo>
                    <a:lnTo>
                      <a:pt x="245" y="196"/>
                    </a:lnTo>
                    <a:lnTo>
                      <a:pt x="245" y="190"/>
                    </a:lnTo>
                    <a:lnTo>
                      <a:pt x="244" y="183"/>
                    </a:lnTo>
                    <a:lnTo>
                      <a:pt x="244" y="177"/>
                    </a:lnTo>
                    <a:lnTo>
                      <a:pt x="242" y="169"/>
                    </a:lnTo>
                    <a:lnTo>
                      <a:pt x="242" y="164"/>
                    </a:lnTo>
                    <a:lnTo>
                      <a:pt x="240" y="156"/>
                    </a:lnTo>
                    <a:lnTo>
                      <a:pt x="240" y="150"/>
                    </a:lnTo>
                    <a:lnTo>
                      <a:pt x="238" y="145"/>
                    </a:lnTo>
                    <a:lnTo>
                      <a:pt x="238" y="139"/>
                    </a:lnTo>
                    <a:lnTo>
                      <a:pt x="236" y="131"/>
                    </a:lnTo>
                    <a:lnTo>
                      <a:pt x="234" y="126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28" y="109"/>
                    </a:lnTo>
                    <a:lnTo>
                      <a:pt x="228" y="105"/>
                    </a:lnTo>
                    <a:lnTo>
                      <a:pt x="226" y="99"/>
                    </a:lnTo>
                    <a:lnTo>
                      <a:pt x="225" y="93"/>
                    </a:lnTo>
                    <a:lnTo>
                      <a:pt x="221" y="90"/>
                    </a:lnTo>
                    <a:lnTo>
                      <a:pt x="219" y="84"/>
                    </a:lnTo>
                    <a:lnTo>
                      <a:pt x="217" y="80"/>
                    </a:lnTo>
                    <a:lnTo>
                      <a:pt x="213" y="76"/>
                    </a:lnTo>
                    <a:lnTo>
                      <a:pt x="207" y="69"/>
                    </a:lnTo>
                    <a:lnTo>
                      <a:pt x="202" y="63"/>
                    </a:lnTo>
                    <a:lnTo>
                      <a:pt x="196" y="59"/>
                    </a:lnTo>
                    <a:lnTo>
                      <a:pt x="188" y="55"/>
                    </a:lnTo>
                    <a:lnTo>
                      <a:pt x="185" y="54"/>
                    </a:lnTo>
                    <a:lnTo>
                      <a:pt x="181" y="54"/>
                    </a:lnTo>
                    <a:lnTo>
                      <a:pt x="177" y="52"/>
                    </a:lnTo>
                    <a:lnTo>
                      <a:pt x="173" y="54"/>
                    </a:lnTo>
                    <a:lnTo>
                      <a:pt x="168" y="54"/>
                    </a:lnTo>
                    <a:lnTo>
                      <a:pt x="164" y="54"/>
                    </a:lnTo>
                    <a:lnTo>
                      <a:pt x="158" y="54"/>
                    </a:lnTo>
                    <a:lnTo>
                      <a:pt x="154" y="55"/>
                    </a:lnTo>
                    <a:lnTo>
                      <a:pt x="150" y="55"/>
                    </a:lnTo>
                    <a:lnTo>
                      <a:pt x="147" y="57"/>
                    </a:lnTo>
                    <a:lnTo>
                      <a:pt x="143" y="59"/>
                    </a:lnTo>
                    <a:lnTo>
                      <a:pt x="139" y="61"/>
                    </a:lnTo>
                    <a:lnTo>
                      <a:pt x="131" y="67"/>
                    </a:lnTo>
                    <a:lnTo>
                      <a:pt x="126" y="71"/>
                    </a:lnTo>
                    <a:lnTo>
                      <a:pt x="118" y="76"/>
                    </a:lnTo>
                    <a:lnTo>
                      <a:pt x="114" y="84"/>
                    </a:lnTo>
                    <a:lnTo>
                      <a:pt x="110" y="88"/>
                    </a:lnTo>
                    <a:lnTo>
                      <a:pt x="107" y="92"/>
                    </a:lnTo>
                    <a:lnTo>
                      <a:pt x="105" y="95"/>
                    </a:lnTo>
                    <a:lnTo>
                      <a:pt x="103" y="99"/>
                    </a:lnTo>
                    <a:lnTo>
                      <a:pt x="99" y="103"/>
                    </a:lnTo>
                    <a:lnTo>
                      <a:pt x="97" y="107"/>
                    </a:lnTo>
                    <a:lnTo>
                      <a:pt x="95" y="111"/>
                    </a:lnTo>
                    <a:lnTo>
                      <a:pt x="93" y="116"/>
                    </a:lnTo>
                    <a:lnTo>
                      <a:pt x="91" y="120"/>
                    </a:lnTo>
                    <a:lnTo>
                      <a:pt x="88" y="124"/>
                    </a:lnTo>
                    <a:lnTo>
                      <a:pt x="86" y="130"/>
                    </a:lnTo>
                    <a:lnTo>
                      <a:pt x="84" y="133"/>
                    </a:lnTo>
                    <a:lnTo>
                      <a:pt x="82" y="139"/>
                    </a:lnTo>
                    <a:lnTo>
                      <a:pt x="80" y="143"/>
                    </a:lnTo>
                    <a:lnTo>
                      <a:pt x="80" y="149"/>
                    </a:lnTo>
                    <a:lnTo>
                      <a:pt x="78" y="152"/>
                    </a:lnTo>
                    <a:lnTo>
                      <a:pt x="76" y="156"/>
                    </a:lnTo>
                    <a:lnTo>
                      <a:pt x="74" y="162"/>
                    </a:lnTo>
                    <a:lnTo>
                      <a:pt x="74" y="166"/>
                    </a:lnTo>
                    <a:lnTo>
                      <a:pt x="72" y="171"/>
                    </a:lnTo>
                    <a:lnTo>
                      <a:pt x="71" y="175"/>
                    </a:lnTo>
                    <a:lnTo>
                      <a:pt x="69" y="179"/>
                    </a:lnTo>
                    <a:lnTo>
                      <a:pt x="69" y="185"/>
                    </a:lnTo>
                    <a:lnTo>
                      <a:pt x="67" y="188"/>
                    </a:lnTo>
                    <a:lnTo>
                      <a:pt x="67" y="192"/>
                    </a:lnTo>
                    <a:lnTo>
                      <a:pt x="65" y="196"/>
                    </a:lnTo>
                    <a:lnTo>
                      <a:pt x="63" y="202"/>
                    </a:lnTo>
                    <a:lnTo>
                      <a:pt x="63" y="206"/>
                    </a:lnTo>
                    <a:lnTo>
                      <a:pt x="63" y="209"/>
                    </a:lnTo>
                    <a:lnTo>
                      <a:pt x="61" y="213"/>
                    </a:lnTo>
                    <a:lnTo>
                      <a:pt x="61" y="217"/>
                    </a:lnTo>
                    <a:lnTo>
                      <a:pt x="61" y="221"/>
                    </a:lnTo>
                    <a:lnTo>
                      <a:pt x="59" y="227"/>
                    </a:lnTo>
                    <a:lnTo>
                      <a:pt x="59" y="232"/>
                    </a:lnTo>
                    <a:lnTo>
                      <a:pt x="57" y="238"/>
                    </a:lnTo>
                    <a:lnTo>
                      <a:pt x="57" y="242"/>
                    </a:lnTo>
                    <a:lnTo>
                      <a:pt x="57" y="246"/>
                    </a:lnTo>
                    <a:lnTo>
                      <a:pt x="57" y="249"/>
                    </a:lnTo>
                    <a:lnTo>
                      <a:pt x="57" y="251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32" name="Freeform 21"/>
              <p:cNvSpPr>
                <a:spLocks/>
              </p:cNvSpPr>
              <p:nvPr/>
            </p:nvSpPr>
            <p:spPr bwMode="auto">
              <a:xfrm>
                <a:off x="4298" y="2685"/>
                <a:ext cx="290" cy="756"/>
              </a:xfrm>
              <a:custGeom>
                <a:avLst/>
                <a:gdLst>
                  <a:gd name="T0" fmla="*/ 17 w 582"/>
                  <a:gd name="T1" fmla="*/ 47 h 1511"/>
                  <a:gd name="T2" fmla="*/ 16 w 582"/>
                  <a:gd name="T3" fmla="*/ 46 h 1511"/>
                  <a:gd name="T4" fmla="*/ 15 w 582"/>
                  <a:gd name="T5" fmla="*/ 45 h 1511"/>
                  <a:gd name="T6" fmla="*/ 15 w 582"/>
                  <a:gd name="T7" fmla="*/ 44 h 1511"/>
                  <a:gd name="T8" fmla="*/ 14 w 582"/>
                  <a:gd name="T9" fmla="*/ 42 h 1511"/>
                  <a:gd name="T10" fmla="*/ 12 w 582"/>
                  <a:gd name="T11" fmla="*/ 40 h 1511"/>
                  <a:gd name="T12" fmla="*/ 11 w 582"/>
                  <a:gd name="T13" fmla="*/ 38 h 1511"/>
                  <a:gd name="T14" fmla="*/ 10 w 582"/>
                  <a:gd name="T15" fmla="*/ 36 h 1511"/>
                  <a:gd name="T16" fmla="*/ 9 w 582"/>
                  <a:gd name="T17" fmla="*/ 33 h 1511"/>
                  <a:gd name="T18" fmla="*/ 7 w 582"/>
                  <a:gd name="T19" fmla="*/ 31 h 1511"/>
                  <a:gd name="T20" fmla="*/ 6 w 582"/>
                  <a:gd name="T21" fmla="*/ 29 h 1511"/>
                  <a:gd name="T22" fmla="*/ 5 w 582"/>
                  <a:gd name="T23" fmla="*/ 27 h 1511"/>
                  <a:gd name="T24" fmla="*/ 4 w 582"/>
                  <a:gd name="T25" fmla="*/ 25 h 1511"/>
                  <a:gd name="T26" fmla="*/ 4 w 582"/>
                  <a:gd name="T27" fmla="*/ 23 h 1511"/>
                  <a:gd name="T28" fmla="*/ 3 w 582"/>
                  <a:gd name="T29" fmla="*/ 21 h 1511"/>
                  <a:gd name="T30" fmla="*/ 2 w 582"/>
                  <a:gd name="T31" fmla="*/ 20 h 1511"/>
                  <a:gd name="T32" fmla="*/ 1 w 582"/>
                  <a:gd name="T33" fmla="*/ 18 h 1511"/>
                  <a:gd name="T34" fmla="*/ 1 w 582"/>
                  <a:gd name="T35" fmla="*/ 17 h 1511"/>
                  <a:gd name="T36" fmla="*/ 1 w 582"/>
                  <a:gd name="T37" fmla="*/ 16 h 1511"/>
                  <a:gd name="T38" fmla="*/ 0 w 582"/>
                  <a:gd name="T39" fmla="*/ 15 h 1511"/>
                  <a:gd name="T40" fmla="*/ 0 w 582"/>
                  <a:gd name="T41" fmla="*/ 14 h 1511"/>
                  <a:gd name="T42" fmla="*/ 0 w 582"/>
                  <a:gd name="T43" fmla="*/ 13 h 1511"/>
                  <a:gd name="T44" fmla="*/ 0 w 582"/>
                  <a:gd name="T45" fmla="*/ 11 h 1511"/>
                  <a:gd name="T46" fmla="*/ 0 w 582"/>
                  <a:gd name="T47" fmla="*/ 9 h 1511"/>
                  <a:gd name="T48" fmla="*/ 0 w 582"/>
                  <a:gd name="T49" fmla="*/ 8 h 1511"/>
                  <a:gd name="T50" fmla="*/ 0 w 582"/>
                  <a:gd name="T51" fmla="*/ 6 h 1511"/>
                  <a:gd name="T52" fmla="*/ 0 w 582"/>
                  <a:gd name="T53" fmla="*/ 4 h 1511"/>
                  <a:gd name="T54" fmla="*/ 0 w 582"/>
                  <a:gd name="T55" fmla="*/ 3 h 1511"/>
                  <a:gd name="T56" fmla="*/ 0 w 582"/>
                  <a:gd name="T57" fmla="*/ 2 h 1511"/>
                  <a:gd name="T58" fmla="*/ 0 w 582"/>
                  <a:gd name="T59" fmla="*/ 1 h 1511"/>
                  <a:gd name="T60" fmla="*/ 1 w 582"/>
                  <a:gd name="T61" fmla="*/ 2 h 1511"/>
                  <a:gd name="T62" fmla="*/ 1 w 582"/>
                  <a:gd name="T63" fmla="*/ 3 h 1511"/>
                  <a:gd name="T64" fmla="*/ 1 w 582"/>
                  <a:gd name="T65" fmla="*/ 4 h 1511"/>
                  <a:gd name="T66" fmla="*/ 1 w 582"/>
                  <a:gd name="T67" fmla="*/ 5 h 1511"/>
                  <a:gd name="T68" fmla="*/ 1 w 582"/>
                  <a:gd name="T69" fmla="*/ 6 h 1511"/>
                  <a:gd name="T70" fmla="*/ 1 w 582"/>
                  <a:gd name="T71" fmla="*/ 8 h 1511"/>
                  <a:gd name="T72" fmla="*/ 1 w 582"/>
                  <a:gd name="T73" fmla="*/ 10 h 1511"/>
                  <a:gd name="T74" fmla="*/ 1 w 582"/>
                  <a:gd name="T75" fmla="*/ 11 h 1511"/>
                  <a:gd name="T76" fmla="*/ 1 w 582"/>
                  <a:gd name="T77" fmla="*/ 13 h 1511"/>
                  <a:gd name="T78" fmla="*/ 1 w 582"/>
                  <a:gd name="T79" fmla="*/ 14 h 1511"/>
                  <a:gd name="T80" fmla="*/ 2 w 582"/>
                  <a:gd name="T81" fmla="*/ 15 h 1511"/>
                  <a:gd name="T82" fmla="*/ 2 w 582"/>
                  <a:gd name="T83" fmla="*/ 16 h 1511"/>
                  <a:gd name="T84" fmla="*/ 2 w 582"/>
                  <a:gd name="T85" fmla="*/ 17 h 1511"/>
                  <a:gd name="T86" fmla="*/ 3 w 582"/>
                  <a:gd name="T87" fmla="*/ 18 h 1511"/>
                  <a:gd name="T88" fmla="*/ 3 w 582"/>
                  <a:gd name="T89" fmla="*/ 20 h 1511"/>
                  <a:gd name="T90" fmla="*/ 4 w 582"/>
                  <a:gd name="T91" fmla="*/ 21 h 1511"/>
                  <a:gd name="T92" fmla="*/ 5 w 582"/>
                  <a:gd name="T93" fmla="*/ 23 h 1511"/>
                  <a:gd name="T94" fmla="*/ 6 w 582"/>
                  <a:gd name="T95" fmla="*/ 25 h 1511"/>
                  <a:gd name="T96" fmla="*/ 6 w 582"/>
                  <a:gd name="T97" fmla="*/ 26 h 1511"/>
                  <a:gd name="T98" fmla="*/ 7 w 582"/>
                  <a:gd name="T99" fmla="*/ 28 h 1511"/>
                  <a:gd name="T100" fmla="*/ 8 w 582"/>
                  <a:gd name="T101" fmla="*/ 30 h 1511"/>
                  <a:gd name="T102" fmla="*/ 9 w 582"/>
                  <a:gd name="T103" fmla="*/ 32 h 1511"/>
                  <a:gd name="T104" fmla="*/ 11 w 582"/>
                  <a:gd name="T105" fmla="*/ 35 h 1511"/>
                  <a:gd name="T106" fmla="*/ 12 w 582"/>
                  <a:gd name="T107" fmla="*/ 37 h 1511"/>
                  <a:gd name="T108" fmla="*/ 13 w 582"/>
                  <a:gd name="T109" fmla="*/ 39 h 1511"/>
                  <a:gd name="T110" fmla="*/ 14 w 582"/>
                  <a:gd name="T111" fmla="*/ 41 h 1511"/>
                  <a:gd name="T112" fmla="*/ 15 w 582"/>
                  <a:gd name="T113" fmla="*/ 42 h 1511"/>
                  <a:gd name="T114" fmla="*/ 16 w 582"/>
                  <a:gd name="T115" fmla="*/ 44 h 1511"/>
                  <a:gd name="T116" fmla="*/ 17 w 582"/>
                  <a:gd name="T117" fmla="*/ 45 h 1511"/>
                  <a:gd name="T118" fmla="*/ 17 w 582"/>
                  <a:gd name="T119" fmla="*/ 46 h 1511"/>
                  <a:gd name="T120" fmla="*/ 18 w 582"/>
                  <a:gd name="T121" fmla="*/ 46 h 15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82"/>
                  <a:gd name="T184" fmla="*/ 0 h 1511"/>
                  <a:gd name="T185" fmla="*/ 582 w 582"/>
                  <a:gd name="T186" fmla="*/ 1511 h 151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82" h="1511">
                    <a:moveTo>
                      <a:pt x="563" y="1511"/>
                    </a:moveTo>
                    <a:lnTo>
                      <a:pt x="563" y="1509"/>
                    </a:lnTo>
                    <a:lnTo>
                      <a:pt x="561" y="1507"/>
                    </a:lnTo>
                    <a:lnTo>
                      <a:pt x="557" y="1504"/>
                    </a:lnTo>
                    <a:lnTo>
                      <a:pt x="555" y="1498"/>
                    </a:lnTo>
                    <a:lnTo>
                      <a:pt x="553" y="1494"/>
                    </a:lnTo>
                    <a:lnTo>
                      <a:pt x="549" y="1490"/>
                    </a:lnTo>
                    <a:lnTo>
                      <a:pt x="548" y="1486"/>
                    </a:lnTo>
                    <a:lnTo>
                      <a:pt x="546" y="1483"/>
                    </a:lnTo>
                    <a:lnTo>
                      <a:pt x="542" y="1479"/>
                    </a:lnTo>
                    <a:lnTo>
                      <a:pt x="538" y="1473"/>
                    </a:lnTo>
                    <a:lnTo>
                      <a:pt x="536" y="1467"/>
                    </a:lnTo>
                    <a:lnTo>
                      <a:pt x="532" y="1464"/>
                    </a:lnTo>
                    <a:lnTo>
                      <a:pt x="529" y="1458"/>
                    </a:lnTo>
                    <a:lnTo>
                      <a:pt x="525" y="1450"/>
                    </a:lnTo>
                    <a:lnTo>
                      <a:pt x="521" y="1445"/>
                    </a:lnTo>
                    <a:lnTo>
                      <a:pt x="517" y="1437"/>
                    </a:lnTo>
                    <a:lnTo>
                      <a:pt x="511" y="1429"/>
                    </a:lnTo>
                    <a:lnTo>
                      <a:pt x="508" y="1424"/>
                    </a:lnTo>
                    <a:lnTo>
                      <a:pt x="502" y="1416"/>
                    </a:lnTo>
                    <a:lnTo>
                      <a:pt x="498" y="1408"/>
                    </a:lnTo>
                    <a:lnTo>
                      <a:pt x="492" y="1399"/>
                    </a:lnTo>
                    <a:lnTo>
                      <a:pt x="489" y="1391"/>
                    </a:lnTo>
                    <a:lnTo>
                      <a:pt x="483" y="1384"/>
                    </a:lnTo>
                    <a:lnTo>
                      <a:pt x="479" y="1374"/>
                    </a:lnTo>
                    <a:lnTo>
                      <a:pt x="472" y="1365"/>
                    </a:lnTo>
                    <a:lnTo>
                      <a:pt x="468" y="1355"/>
                    </a:lnTo>
                    <a:lnTo>
                      <a:pt x="462" y="1348"/>
                    </a:lnTo>
                    <a:lnTo>
                      <a:pt x="456" y="1338"/>
                    </a:lnTo>
                    <a:lnTo>
                      <a:pt x="451" y="1329"/>
                    </a:lnTo>
                    <a:lnTo>
                      <a:pt x="445" y="1317"/>
                    </a:lnTo>
                    <a:lnTo>
                      <a:pt x="437" y="1308"/>
                    </a:lnTo>
                    <a:lnTo>
                      <a:pt x="432" y="1296"/>
                    </a:lnTo>
                    <a:lnTo>
                      <a:pt x="424" y="1285"/>
                    </a:lnTo>
                    <a:lnTo>
                      <a:pt x="418" y="1275"/>
                    </a:lnTo>
                    <a:lnTo>
                      <a:pt x="413" y="1264"/>
                    </a:lnTo>
                    <a:lnTo>
                      <a:pt x="407" y="1253"/>
                    </a:lnTo>
                    <a:lnTo>
                      <a:pt x="399" y="1241"/>
                    </a:lnTo>
                    <a:lnTo>
                      <a:pt x="392" y="1230"/>
                    </a:lnTo>
                    <a:lnTo>
                      <a:pt x="386" y="1218"/>
                    </a:lnTo>
                    <a:lnTo>
                      <a:pt x="380" y="1207"/>
                    </a:lnTo>
                    <a:lnTo>
                      <a:pt x="373" y="1196"/>
                    </a:lnTo>
                    <a:lnTo>
                      <a:pt x="365" y="1184"/>
                    </a:lnTo>
                    <a:lnTo>
                      <a:pt x="359" y="1173"/>
                    </a:lnTo>
                    <a:lnTo>
                      <a:pt x="352" y="1160"/>
                    </a:lnTo>
                    <a:lnTo>
                      <a:pt x="344" y="1148"/>
                    </a:lnTo>
                    <a:lnTo>
                      <a:pt x="338" y="1135"/>
                    </a:lnTo>
                    <a:lnTo>
                      <a:pt x="331" y="1123"/>
                    </a:lnTo>
                    <a:lnTo>
                      <a:pt x="325" y="1110"/>
                    </a:lnTo>
                    <a:lnTo>
                      <a:pt x="318" y="1097"/>
                    </a:lnTo>
                    <a:lnTo>
                      <a:pt x="310" y="1085"/>
                    </a:lnTo>
                    <a:lnTo>
                      <a:pt x="302" y="1072"/>
                    </a:lnTo>
                    <a:lnTo>
                      <a:pt x="297" y="1059"/>
                    </a:lnTo>
                    <a:lnTo>
                      <a:pt x="289" y="1047"/>
                    </a:lnTo>
                    <a:lnTo>
                      <a:pt x="281" y="1034"/>
                    </a:lnTo>
                    <a:lnTo>
                      <a:pt x="274" y="1021"/>
                    </a:lnTo>
                    <a:lnTo>
                      <a:pt x="268" y="1007"/>
                    </a:lnTo>
                    <a:lnTo>
                      <a:pt x="262" y="994"/>
                    </a:lnTo>
                    <a:lnTo>
                      <a:pt x="255" y="983"/>
                    </a:lnTo>
                    <a:lnTo>
                      <a:pt x="247" y="969"/>
                    </a:lnTo>
                    <a:lnTo>
                      <a:pt x="242" y="956"/>
                    </a:lnTo>
                    <a:lnTo>
                      <a:pt x="236" y="947"/>
                    </a:lnTo>
                    <a:lnTo>
                      <a:pt x="230" y="935"/>
                    </a:lnTo>
                    <a:lnTo>
                      <a:pt x="224" y="924"/>
                    </a:lnTo>
                    <a:lnTo>
                      <a:pt x="219" y="914"/>
                    </a:lnTo>
                    <a:lnTo>
                      <a:pt x="215" y="903"/>
                    </a:lnTo>
                    <a:lnTo>
                      <a:pt x="209" y="893"/>
                    </a:lnTo>
                    <a:lnTo>
                      <a:pt x="204" y="882"/>
                    </a:lnTo>
                    <a:lnTo>
                      <a:pt x="200" y="873"/>
                    </a:lnTo>
                    <a:lnTo>
                      <a:pt x="194" y="863"/>
                    </a:lnTo>
                    <a:lnTo>
                      <a:pt x="188" y="852"/>
                    </a:lnTo>
                    <a:lnTo>
                      <a:pt x="185" y="842"/>
                    </a:lnTo>
                    <a:lnTo>
                      <a:pt x="179" y="831"/>
                    </a:lnTo>
                    <a:lnTo>
                      <a:pt x="173" y="821"/>
                    </a:lnTo>
                    <a:lnTo>
                      <a:pt x="169" y="810"/>
                    </a:lnTo>
                    <a:lnTo>
                      <a:pt x="164" y="800"/>
                    </a:lnTo>
                    <a:lnTo>
                      <a:pt x="160" y="791"/>
                    </a:lnTo>
                    <a:lnTo>
                      <a:pt x="156" y="779"/>
                    </a:lnTo>
                    <a:lnTo>
                      <a:pt x="150" y="770"/>
                    </a:lnTo>
                    <a:lnTo>
                      <a:pt x="147" y="760"/>
                    </a:lnTo>
                    <a:lnTo>
                      <a:pt x="141" y="751"/>
                    </a:lnTo>
                    <a:lnTo>
                      <a:pt x="137" y="740"/>
                    </a:lnTo>
                    <a:lnTo>
                      <a:pt x="133" y="730"/>
                    </a:lnTo>
                    <a:lnTo>
                      <a:pt x="129" y="721"/>
                    </a:lnTo>
                    <a:lnTo>
                      <a:pt x="126" y="713"/>
                    </a:lnTo>
                    <a:lnTo>
                      <a:pt x="122" y="702"/>
                    </a:lnTo>
                    <a:lnTo>
                      <a:pt x="116" y="694"/>
                    </a:lnTo>
                    <a:lnTo>
                      <a:pt x="112" y="684"/>
                    </a:lnTo>
                    <a:lnTo>
                      <a:pt x="109" y="675"/>
                    </a:lnTo>
                    <a:lnTo>
                      <a:pt x="105" y="665"/>
                    </a:lnTo>
                    <a:lnTo>
                      <a:pt x="101" y="656"/>
                    </a:lnTo>
                    <a:lnTo>
                      <a:pt x="97" y="648"/>
                    </a:lnTo>
                    <a:lnTo>
                      <a:pt x="93" y="641"/>
                    </a:lnTo>
                    <a:lnTo>
                      <a:pt x="90" y="631"/>
                    </a:lnTo>
                    <a:lnTo>
                      <a:pt x="86" y="622"/>
                    </a:lnTo>
                    <a:lnTo>
                      <a:pt x="82" y="614"/>
                    </a:lnTo>
                    <a:lnTo>
                      <a:pt x="78" y="606"/>
                    </a:lnTo>
                    <a:lnTo>
                      <a:pt x="76" y="599"/>
                    </a:lnTo>
                    <a:lnTo>
                      <a:pt x="72" y="589"/>
                    </a:lnTo>
                    <a:lnTo>
                      <a:pt x="69" y="582"/>
                    </a:lnTo>
                    <a:lnTo>
                      <a:pt x="67" y="576"/>
                    </a:lnTo>
                    <a:lnTo>
                      <a:pt x="63" y="567"/>
                    </a:lnTo>
                    <a:lnTo>
                      <a:pt x="61" y="561"/>
                    </a:lnTo>
                    <a:lnTo>
                      <a:pt x="57" y="553"/>
                    </a:lnTo>
                    <a:lnTo>
                      <a:pt x="55" y="546"/>
                    </a:lnTo>
                    <a:lnTo>
                      <a:pt x="52" y="540"/>
                    </a:lnTo>
                    <a:lnTo>
                      <a:pt x="50" y="532"/>
                    </a:lnTo>
                    <a:lnTo>
                      <a:pt x="48" y="527"/>
                    </a:lnTo>
                    <a:lnTo>
                      <a:pt x="46" y="521"/>
                    </a:lnTo>
                    <a:lnTo>
                      <a:pt x="42" y="515"/>
                    </a:lnTo>
                    <a:lnTo>
                      <a:pt x="40" y="508"/>
                    </a:lnTo>
                    <a:lnTo>
                      <a:pt x="38" y="504"/>
                    </a:lnTo>
                    <a:lnTo>
                      <a:pt x="36" y="498"/>
                    </a:lnTo>
                    <a:lnTo>
                      <a:pt x="34" y="492"/>
                    </a:lnTo>
                    <a:lnTo>
                      <a:pt x="33" y="487"/>
                    </a:lnTo>
                    <a:lnTo>
                      <a:pt x="31" y="483"/>
                    </a:lnTo>
                    <a:lnTo>
                      <a:pt x="29" y="479"/>
                    </a:lnTo>
                    <a:lnTo>
                      <a:pt x="27" y="473"/>
                    </a:lnTo>
                    <a:lnTo>
                      <a:pt x="25" y="470"/>
                    </a:lnTo>
                    <a:lnTo>
                      <a:pt x="23" y="466"/>
                    </a:lnTo>
                    <a:lnTo>
                      <a:pt x="23" y="462"/>
                    </a:lnTo>
                    <a:lnTo>
                      <a:pt x="21" y="456"/>
                    </a:lnTo>
                    <a:lnTo>
                      <a:pt x="19" y="451"/>
                    </a:lnTo>
                    <a:lnTo>
                      <a:pt x="17" y="445"/>
                    </a:lnTo>
                    <a:lnTo>
                      <a:pt x="15" y="437"/>
                    </a:lnTo>
                    <a:lnTo>
                      <a:pt x="14" y="432"/>
                    </a:lnTo>
                    <a:lnTo>
                      <a:pt x="12" y="424"/>
                    </a:lnTo>
                    <a:lnTo>
                      <a:pt x="10" y="416"/>
                    </a:lnTo>
                    <a:lnTo>
                      <a:pt x="10" y="411"/>
                    </a:lnTo>
                    <a:lnTo>
                      <a:pt x="8" y="403"/>
                    </a:lnTo>
                    <a:lnTo>
                      <a:pt x="6" y="396"/>
                    </a:lnTo>
                    <a:lnTo>
                      <a:pt x="6" y="388"/>
                    </a:lnTo>
                    <a:lnTo>
                      <a:pt x="4" y="378"/>
                    </a:lnTo>
                    <a:lnTo>
                      <a:pt x="4" y="371"/>
                    </a:lnTo>
                    <a:lnTo>
                      <a:pt x="2" y="361"/>
                    </a:lnTo>
                    <a:lnTo>
                      <a:pt x="2" y="354"/>
                    </a:lnTo>
                    <a:lnTo>
                      <a:pt x="2" y="344"/>
                    </a:lnTo>
                    <a:lnTo>
                      <a:pt x="2" y="337"/>
                    </a:lnTo>
                    <a:lnTo>
                      <a:pt x="2" y="327"/>
                    </a:lnTo>
                    <a:lnTo>
                      <a:pt x="0" y="318"/>
                    </a:lnTo>
                    <a:lnTo>
                      <a:pt x="0" y="310"/>
                    </a:lnTo>
                    <a:lnTo>
                      <a:pt x="0" y="299"/>
                    </a:lnTo>
                    <a:lnTo>
                      <a:pt x="0" y="291"/>
                    </a:lnTo>
                    <a:lnTo>
                      <a:pt x="0" y="282"/>
                    </a:lnTo>
                    <a:lnTo>
                      <a:pt x="0" y="272"/>
                    </a:lnTo>
                    <a:lnTo>
                      <a:pt x="0" y="263"/>
                    </a:lnTo>
                    <a:lnTo>
                      <a:pt x="2" y="253"/>
                    </a:lnTo>
                    <a:lnTo>
                      <a:pt x="2" y="244"/>
                    </a:lnTo>
                    <a:lnTo>
                      <a:pt x="2" y="234"/>
                    </a:lnTo>
                    <a:lnTo>
                      <a:pt x="2" y="225"/>
                    </a:lnTo>
                    <a:lnTo>
                      <a:pt x="2" y="215"/>
                    </a:lnTo>
                    <a:lnTo>
                      <a:pt x="2" y="205"/>
                    </a:lnTo>
                    <a:lnTo>
                      <a:pt x="4" y="198"/>
                    </a:lnTo>
                    <a:lnTo>
                      <a:pt x="4" y="188"/>
                    </a:lnTo>
                    <a:lnTo>
                      <a:pt x="6" y="179"/>
                    </a:lnTo>
                    <a:lnTo>
                      <a:pt x="6" y="169"/>
                    </a:lnTo>
                    <a:lnTo>
                      <a:pt x="6" y="160"/>
                    </a:lnTo>
                    <a:lnTo>
                      <a:pt x="6" y="150"/>
                    </a:lnTo>
                    <a:lnTo>
                      <a:pt x="8" y="143"/>
                    </a:lnTo>
                    <a:lnTo>
                      <a:pt x="8" y="133"/>
                    </a:lnTo>
                    <a:lnTo>
                      <a:pt x="8" y="126"/>
                    </a:lnTo>
                    <a:lnTo>
                      <a:pt x="10" y="118"/>
                    </a:lnTo>
                    <a:lnTo>
                      <a:pt x="10" y="110"/>
                    </a:lnTo>
                    <a:lnTo>
                      <a:pt x="10" y="101"/>
                    </a:lnTo>
                    <a:lnTo>
                      <a:pt x="12" y="93"/>
                    </a:lnTo>
                    <a:lnTo>
                      <a:pt x="12" y="86"/>
                    </a:lnTo>
                    <a:lnTo>
                      <a:pt x="14" y="80"/>
                    </a:lnTo>
                    <a:lnTo>
                      <a:pt x="14" y="72"/>
                    </a:lnTo>
                    <a:lnTo>
                      <a:pt x="14" y="65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48"/>
                    </a:lnTo>
                    <a:lnTo>
                      <a:pt x="17" y="40"/>
                    </a:lnTo>
                    <a:lnTo>
                      <a:pt x="17" y="34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19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1" y="8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0" y="55"/>
                    </a:lnTo>
                    <a:lnTo>
                      <a:pt x="50" y="59"/>
                    </a:lnTo>
                    <a:lnTo>
                      <a:pt x="48" y="63"/>
                    </a:lnTo>
                    <a:lnTo>
                      <a:pt x="48" y="67"/>
                    </a:lnTo>
                    <a:lnTo>
                      <a:pt x="48" y="71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6" y="90"/>
                    </a:lnTo>
                    <a:lnTo>
                      <a:pt x="46" y="95"/>
                    </a:lnTo>
                    <a:lnTo>
                      <a:pt x="44" y="101"/>
                    </a:lnTo>
                    <a:lnTo>
                      <a:pt x="44" y="107"/>
                    </a:lnTo>
                    <a:lnTo>
                      <a:pt x="44" y="112"/>
                    </a:lnTo>
                    <a:lnTo>
                      <a:pt x="44" y="120"/>
                    </a:lnTo>
                    <a:lnTo>
                      <a:pt x="42" y="126"/>
                    </a:lnTo>
                    <a:lnTo>
                      <a:pt x="42" y="133"/>
                    </a:lnTo>
                    <a:lnTo>
                      <a:pt x="42" y="141"/>
                    </a:lnTo>
                    <a:lnTo>
                      <a:pt x="42" y="147"/>
                    </a:lnTo>
                    <a:lnTo>
                      <a:pt x="42" y="154"/>
                    </a:lnTo>
                    <a:lnTo>
                      <a:pt x="40" y="162"/>
                    </a:lnTo>
                    <a:lnTo>
                      <a:pt x="40" y="171"/>
                    </a:lnTo>
                    <a:lnTo>
                      <a:pt x="40" y="179"/>
                    </a:lnTo>
                    <a:lnTo>
                      <a:pt x="40" y="186"/>
                    </a:lnTo>
                    <a:lnTo>
                      <a:pt x="40" y="194"/>
                    </a:lnTo>
                    <a:lnTo>
                      <a:pt x="40" y="204"/>
                    </a:lnTo>
                    <a:lnTo>
                      <a:pt x="40" y="211"/>
                    </a:lnTo>
                    <a:lnTo>
                      <a:pt x="40" y="219"/>
                    </a:lnTo>
                    <a:lnTo>
                      <a:pt x="38" y="228"/>
                    </a:lnTo>
                    <a:lnTo>
                      <a:pt x="38" y="236"/>
                    </a:lnTo>
                    <a:lnTo>
                      <a:pt x="38" y="244"/>
                    </a:lnTo>
                    <a:lnTo>
                      <a:pt x="38" y="253"/>
                    </a:lnTo>
                    <a:lnTo>
                      <a:pt x="38" y="263"/>
                    </a:lnTo>
                    <a:lnTo>
                      <a:pt x="40" y="272"/>
                    </a:lnTo>
                    <a:lnTo>
                      <a:pt x="40" y="280"/>
                    </a:lnTo>
                    <a:lnTo>
                      <a:pt x="40" y="289"/>
                    </a:lnTo>
                    <a:lnTo>
                      <a:pt x="40" y="297"/>
                    </a:lnTo>
                    <a:lnTo>
                      <a:pt x="40" y="306"/>
                    </a:lnTo>
                    <a:lnTo>
                      <a:pt x="40" y="314"/>
                    </a:lnTo>
                    <a:lnTo>
                      <a:pt x="42" y="323"/>
                    </a:lnTo>
                    <a:lnTo>
                      <a:pt x="42" y="333"/>
                    </a:lnTo>
                    <a:lnTo>
                      <a:pt x="44" y="342"/>
                    </a:lnTo>
                    <a:lnTo>
                      <a:pt x="44" y="350"/>
                    </a:lnTo>
                    <a:lnTo>
                      <a:pt x="44" y="358"/>
                    </a:lnTo>
                    <a:lnTo>
                      <a:pt x="46" y="367"/>
                    </a:lnTo>
                    <a:lnTo>
                      <a:pt x="46" y="375"/>
                    </a:lnTo>
                    <a:lnTo>
                      <a:pt x="48" y="384"/>
                    </a:lnTo>
                    <a:lnTo>
                      <a:pt x="50" y="392"/>
                    </a:lnTo>
                    <a:lnTo>
                      <a:pt x="50" y="399"/>
                    </a:lnTo>
                    <a:lnTo>
                      <a:pt x="52" y="409"/>
                    </a:lnTo>
                    <a:lnTo>
                      <a:pt x="53" y="415"/>
                    </a:lnTo>
                    <a:lnTo>
                      <a:pt x="53" y="424"/>
                    </a:lnTo>
                    <a:lnTo>
                      <a:pt x="55" y="430"/>
                    </a:lnTo>
                    <a:lnTo>
                      <a:pt x="57" y="439"/>
                    </a:lnTo>
                    <a:lnTo>
                      <a:pt x="59" y="445"/>
                    </a:lnTo>
                    <a:lnTo>
                      <a:pt x="61" y="453"/>
                    </a:lnTo>
                    <a:lnTo>
                      <a:pt x="63" y="460"/>
                    </a:lnTo>
                    <a:lnTo>
                      <a:pt x="67" y="468"/>
                    </a:lnTo>
                    <a:lnTo>
                      <a:pt x="69" y="473"/>
                    </a:lnTo>
                    <a:lnTo>
                      <a:pt x="71" y="479"/>
                    </a:lnTo>
                    <a:lnTo>
                      <a:pt x="72" y="483"/>
                    </a:lnTo>
                    <a:lnTo>
                      <a:pt x="74" y="489"/>
                    </a:lnTo>
                    <a:lnTo>
                      <a:pt x="74" y="492"/>
                    </a:lnTo>
                    <a:lnTo>
                      <a:pt x="76" y="496"/>
                    </a:lnTo>
                    <a:lnTo>
                      <a:pt x="78" y="500"/>
                    </a:lnTo>
                    <a:lnTo>
                      <a:pt x="80" y="506"/>
                    </a:lnTo>
                    <a:lnTo>
                      <a:pt x="82" y="511"/>
                    </a:lnTo>
                    <a:lnTo>
                      <a:pt x="84" y="515"/>
                    </a:lnTo>
                    <a:lnTo>
                      <a:pt x="86" y="521"/>
                    </a:lnTo>
                    <a:lnTo>
                      <a:pt x="90" y="527"/>
                    </a:lnTo>
                    <a:lnTo>
                      <a:pt x="91" y="532"/>
                    </a:lnTo>
                    <a:lnTo>
                      <a:pt x="93" y="538"/>
                    </a:lnTo>
                    <a:lnTo>
                      <a:pt x="95" y="544"/>
                    </a:lnTo>
                    <a:lnTo>
                      <a:pt x="97" y="551"/>
                    </a:lnTo>
                    <a:lnTo>
                      <a:pt x="101" y="557"/>
                    </a:lnTo>
                    <a:lnTo>
                      <a:pt x="103" y="563"/>
                    </a:lnTo>
                    <a:lnTo>
                      <a:pt x="105" y="570"/>
                    </a:lnTo>
                    <a:lnTo>
                      <a:pt x="109" y="576"/>
                    </a:lnTo>
                    <a:lnTo>
                      <a:pt x="110" y="584"/>
                    </a:lnTo>
                    <a:lnTo>
                      <a:pt x="114" y="591"/>
                    </a:lnTo>
                    <a:lnTo>
                      <a:pt x="116" y="597"/>
                    </a:lnTo>
                    <a:lnTo>
                      <a:pt x="120" y="605"/>
                    </a:lnTo>
                    <a:lnTo>
                      <a:pt x="124" y="612"/>
                    </a:lnTo>
                    <a:lnTo>
                      <a:pt x="126" y="620"/>
                    </a:lnTo>
                    <a:lnTo>
                      <a:pt x="129" y="627"/>
                    </a:lnTo>
                    <a:lnTo>
                      <a:pt x="133" y="637"/>
                    </a:lnTo>
                    <a:lnTo>
                      <a:pt x="137" y="645"/>
                    </a:lnTo>
                    <a:lnTo>
                      <a:pt x="141" y="652"/>
                    </a:lnTo>
                    <a:lnTo>
                      <a:pt x="143" y="660"/>
                    </a:lnTo>
                    <a:lnTo>
                      <a:pt x="147" y="669"/>
                    </a:lnTo>
                    <a:lnTo>
                      <a:pt x="150" y="677"/>
                    </a:lnTo>
                    <a:lnTo>
                      <a:pt x="154" y="684"/>
                    </a:lnTo>
                    <a:lnTo>
                      <a:pt x="158" y="694"/>
                    </a:lnTo>
                    <a:lnTo>
                      <a:pt x="162" y="702"/>
                    </a:lnTo>
                    <a:lnTo>
                      <a:pt x="166" y="711"/>
                    </a:lnTo>
                    <a:lnTo>
                      <a:pt x="169" y="721"/>
                    </a:lnTo>
                    <a:lnTo>
                      <a:pt x="173" y="728"/>
                    </a:lnTo>
                    <a:lnTo>
                      <a:pt x="177" y="738"/>
                    </a:lnTo>
                    <a:lnTo>
                      <a:pt x="181" y="747"/>
                    </a:lnTo>
                    <a:lnTo>
                      <a:pt x="185" y="757"/>
                    </a:lnTo>
                    <a:lnTo>
                      <a:pt x="188" y="764"/>
                    </a:lnTo>
                    <a:lnTo>
                      <a:pt x="194" y="776"/>
                    </a:lnTo>
                    <a:lnTo>
                      <a:pt x="198" y="783"/>
                    </a:lnTo>
                    <a:lnTo>
                      <a:pt x="202" y="795"/>
                    </a:lnTo>
                    <a:lnTo>
                      <a:pt x="207" y="802"/>
                    </a:lnTo>
                    <a:lnTo>
                      <a:pt x="211" y="812"/>
                    </a:lnTo>
                    <a:lnTo>
                      <a:pt x="215" y="821"/>
                    </a:lnTo>
                    <a:lnTo>
                      <a:pt x="219" y="831"/>
                    </a:lnTo>
                    <a:lnTo>
                      <a:pt x="224" y="840"/>
                    </a:lnTo>
                    <a:lnTo>
                      <a:pt x="228" y="850"/>
                    </a:lnTo>
                    <a:lnTo>
                      <a:pt x="234" y="859"/>
                    </a:lnTo>
                    <a:lnTo>
                      <a:pt x="238" y="871"/>
                    </a:lnTo>
                    <a:lnTo>
                      <a:pt x="242" y="880"/>
                    </a:lnTo>
                    <a:lnTo>
                      <a:pt x="247" y="890"/>
                    </a:lnTo>
                    <a:lnTo>
                      <a:pt x="253" y="899"/>
                    </a:lnTo>
                    <a:lnTo>
                      <a:pt x="257" y="909"/>
                    </a:lnTo>
                    <a:lnTo>
                      <a:pt x="262" y="918"/>
                    </a:lnTo>
                    <a:lnTo>
                      <a:pt x="268" y="930"/>
                    </a:lnTo>
                    <a:lnTo>
                      <a:pt x="272" y="939"/>
                    </a:lnTo>
                    <a:lnTo>
                      <a:pt x="278" y="949"/>
                    </a:lnTo>
                    <a:lnTo>
                      <a:pt x="285" y="960"/>
                    </a:lnTo>
                    <a:lnTo>
                      <a:pt x="291" y="973"/>
                    </a:lnTo>
                    <a:lnTo>
                      <a:pt x="297" y="985"/>
                    </a:lnTo>
                    <a:lnTo>
                      <a:pt x="302" y="996"/>
                    </a:lnTo>
                    <a:lnTo>
                      <a:pt x="310" y="1009"/>
                    </a:lnTo>
                    <a:lnTo>
                      <a:pt x="316" y="1021"/>
                    </a:lnTo>
                    <a:lnTo>
                      <a:pt x="323" y="1032"/>
                    </a:lnTo>
                    <a:lnTo>
                      <a:pt x="329" y="1046"/>
                    </a:lnTo>
                    <a:lnTo>
                      <a:pt x="337" y="1057"/>
                    </a:lnTo>
                    <a:lnTo>
                      <a:pt x="342" y="1068"/>
                    </a:lnTo>
                    <a:lnTo>
                      <a:pt x="350" y="1080"/>
                    </a:lnTo>
                    <a:lnTo>
                      <a:pt x="356" y="1091"/>
                    </a:lnTo>
                    <a:lnTo>
                      <a:pt x="361" y="1104"/>
                    </a:lnTo>
                    <a:lnTo>
                      <a:pt x="369" y="1116"/>
                    </a:lnTo>
                    <a:lnTo>
                      <a:pt x="376" y="1127"/>
                    </a:lnTo>
                    <a:lnTo>
                      <a:pt x="382" y="1141"/>
                    </a:lnTo>
                    <a:lnTo>
                      <a:pt x="390" y="1150"/>
                    </a:lnTo>
                    <a:lnTo>
                      <a:pt x="395" y="1161"/>
                    </a:lnTo>
                    <a:lnTo>
                      <a:pt x="401" y="1173"/>
                    </a:lnTo>
                    <a:lnTo>
                      <a:pt x="409" y="1184"/>
                    </a:lnTo>
                    <a:lnTo>
                      <a:pt x="414" y="1194"/>
                    </a:lnTo>
                    <a:lnTo>
                      <a:pt x="420" y="1205"/>
                    </a:lnTo>
                    <a:lnTo>
                      <a:pt x="428" y="1215"/>
                    </a:lnTo>
                    <a:lnTo>
                      <a:pt x="433" y="1226"/>
                    </a:lnTo>
                    <a:lnTo>
                      <a:pt x="439" y="1236"/>
                    </a:lnTo>
                    <a:lnTo>
                      <a:pt x="445" y="1247"/>
                    </a:lnTo>
                    <a:lnTo>
                      <a:pt x="452" y="1256"/>
                    </a:lnTo>
                    <a:lnTo>
                      <a:pt x="458" y="1268"/>
                    </a:lnTo>
                    <a:lnTo>
                      <a:pt x="464" y="1277"/>
                    </a:lnTo>
                    <a:lnTo>
                      <a:pt x="470" y="1287"/>
                    </a:lnTo>
                    <a:lnTo>
                      <a:pt x="475" y="1296"/>
                    </a:lnTo>
                    <a:lnTo>
                      <a:pt x="481" y="1306"/>
                    </a:lnTo>
                    <a:lnTo>
                      <a:pt x="487" y="1313"/>
                    </a:lnTo>
                    <a:lnTo>
                      <a:pt x="492" y="1323"/>
                    </a:lnTo>
                    <a:lnTo>
                      <a:pt x="496" y="1331"/>
                    </a:lnTo>
                    <a:lnTo>
                      <a:pt x="502" y="1340"/>
                    </a:lnTo>
                    <a:lnTo>
                      <a:pt x="506" y="1348"/>
                    </a:lnTo>
                    <a:lnTo>
                      <a:pt x="511" y="1355"/>
                    </a:lnTo>
                    <a:lnTo>
                      <a:pt x="515" y="1363"/>
                    </a:lnTo>
                    <a:lnTo>
                      <a:pt x="521" y="1372"/>
                    </a:lnTo>
                    <a:lnTo>
                      <a:pt x="525" y="1378"/>
                    </a:lnTo>
                    <a:lnTo>
                      <a:pt x="530" y="1386"/>
                    </a:lnTo>
                    <a:lnTo>
                      <a:pt x="534" y="1393"/>
                    </a:lnTo>
                    <a:lnTo>
                      <a:pt x="538" y="1399"/>
                    </a:lnTo>
                    <a:lnTo>
                      <a:pt x="542" y="1407"/>
                    </a:lnTo>
                    <a:lnTo>
                      <a:pt x="546" y="1412"/>
                    </a:lnTo>
                    <a:lnTo>
                      <a:pt x="549" y="1418"/>
                    </a:lnTo>
                    <a:lnTo>
                      <a:pt x="553" y="1424"/>
                    </a:lnTo>
                    <a:lnTo>
                      <a:pt x="555" y="1429"/>
                    </a:lnTo>
                    <a:lnTo>
                      <a:pt x="559" y="1433"/>
                    </a:lnTo>
                    <a:lnTo>
                      <a:pt x="561" y="1437"/>
                    </a:lnTo>
                    <a:lnTo>
                      <a:pt x="565" y="1443"/>
                    </a:lnTo>
                    <a:lnTo>
                      <a:pt x="567" y="1445"/>
                    </a:lnTo>
                    <a:lnTo>
                      <a:pt x="568" y="1450"/>
                    </a:lnTo>
                    <a:lnTo>
                      <a:pt x="570" y="1452"/>
                    </a:lnTo>
                    <a:lnTo>
                      <a:pt x="574" y="1456"/>
                    </a:lnTo>
                    <a:lnTo>
                      <a:pt x="578" y="1462"/>
                    </a:lnTo>
                    <a:lnTo>
                      <a:pt x="580" y="1466"/>
                    </a:lnTo>
                    <a:lnTo>
                      <a:pt x="582" y="1467"/>
                    </a:lnTo>
                    <a:lnTo>
                      <a:pt x="582" y="1469"/>
                    </a:lnTo>
                    <a:lnTo>
                      <a:pt x="563" y="1511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33" name="Freeform 22"/>
              <p:cNvSpPr>
                <a:spLocks/>
              </p:cNvSpPr>
              <p:nvPr/>
            </p:nvSpPr>
            <p:spPr bwMode="auto">
              <a:xfrm>
                <a:off x="4323" y="2681"/>
                <a:ext cx="351" cy="702"/>
              </a:xfrm>
              <a:custGeom>
                <a:avLst/>
                <a:gdLst>
                  <a:gd name="T0" fmla="*/ 3 w 701"/>
                  <a:gd name="T1" fmla="*/ 8 h 1402"/>
                  <a:gd name="T2" fmla="*/ 3 w 701"/>
                  <a:gd name="T3" fmla="*/ 8 h 1402"/>
                  <a:gd name="T4" fmla="*/ 3 w 701"/>
                  <a:gd name="T5" fmla="*/ 7 h 1402"/>
                  <a:gd name="T6" fmla="*/ 2 w 701"/>
                  <a:gd name="T7" fmla="*/ 7 h 1402"/>
                  <a:gd name="T8" fmla="*/ 2 w 701"/>
                  <a:gd name="T9" fmla="*/ 7 h 1402"/>
                  <a:gd name="T10" fmla="*/ 2 w 701"/>
                  <a:gd name="T11" fmla="*/ 6 h 1402"/>
                  <a:gd name="T12" fmla="*/ 2 w 701"/>
                  <a:gd name="T13" fmla="*/ 6 h 1402"/>
                  <a:gd name="T14" fmla="*/ 2 w 701"/>
                  <a:gd name="T15" fmla="*/ 5 h 1402"/>
                  <a:gd name="T16" fmla="*/ 2 w 701"/>
                  <a:gd name="T17" fmla="*/ 5 h 1402"/>
                  <a:gd name="T18" fmla="*/ 2 w 701"/>
                  <a:gd name="T19" fmla="*/ 4 h 1402"/>
                  <a:gd name="T20" fmla="*/ 1 w 701"/>
                  <a:gd name="T21" fmla="*/ 4 h 1402"/>
                  <a:gd name="T22" fmla="*/ 1 w 701"/>
                  <a:gd name="T23" fmla="*/ 3 h 1402"/>
                  <a:gd name="T24" fmla="*/ 1 w 701"/>
                  <a:gd name="T25" fmla="*/ 2 h 1402"/>
                  <a:gd name="T26" fmla="*/ 1 w 701"/>
                  <a:gd name="T27" fmla="*/ 2 h 1402"/>
                  <a:gd name="T28" fmla="*/ 1 w 701"/>
                  <a:gd name="T29" fmla="*/ 2 h 1402"/>
                  <a:gd name="T30" fmla="*/ 1 w 701"/>
                  <a:gd name="T31" fmla="*/ 1 h 1402"/>
                  <a:gd name="T32" fmla="*/ 1 w 701"/>
                  <a:gd name="T33" fmla="*/ 1 h 1402"/>
                  <a:gd name="T34" fmla="*/ 0 w 701"/>
                  <a:gd name="T35" fmla="*/ 0 h 1402"/>
                  <a:gd name="T36" fmla="*/ 1 w 701"/>
                  <a:gd name="T37" fmla="*/ 1 h 1402"/>
                  <a:gd name="T38" fmla="*/ 1 w 701"/>
                  <a:gd name="T39" fmla="*/ 1 h 1402"/>
                  <a:gd name="T40" fmla="*/ 1 w 701"/>
                  <a:gd name="T41" fmla="*/ 3 h 1402"/>
                  <a:gd name="T42" fmla="*/ 2 w 701"/>
                  <a:gd name="T43" fmla="*/ 4 h 1402"/>
                  <a:gd name="T44" fmla="*/ 3 w 701"/>
                  <a:gd name="T45" fmla="*/ 5 h 1402"/>
                  <a:gd name="T46" fmla="*/ 4 w 701"/>
                  <a:gd name="T47" fmla="*/ 7 h 1402"/>
                  <a:gd name="T48" fmla="*/ 5 w 701"/>
                  <a:gd name="T49" fmla="*/ 9 h 1402"/>
                  <a:gd name="T50" fmla="*/ 6 w 701"/>
                  <a:gd name="T51" fmla="*/ 12 h 1402"/>
                  <a:gd name="T52" fmla="*/ 7 w 701"/>
                  <a:gd name="T53" fmla="*/ 14 h 1402"/>
                  <a:gd name="T54" fmla="*/ 8 w 701"/>
                  <a:gd name="T55" fmla="*/ 16 h 1402"/>
                  <a:gd name="T56" fmla="*/ 9 w 701"/>
                  <a:gd name="T57" fmla="*/ 19 h 1402"/>
                  <a:gd name="T58" fmla="*/ 11 w 701"/>
                  <a:gd name="T59" fmla="*/ 22 h 1402"/>
                  <a:gd name="T60" fmla="*/ 12 w 701"/>
                  <a:gd name="T61" fmla="*/ 24 h 1402"/>
                  <a:gd name="T62" fmla="*/ 13 w 701"/>
                  <a:gd name="T63" fmla="*/ 27 h 1402"/>
                  <a:gd name="T64" fmla="*/ 15 w 701"/>
                  <a:gd name="T65" fmla="*/ 29 h 1402"/>
                  <a:gd name="T66" fmla="*/ 16 w 701"/>
                  <a:gd name="T67" fmla="*/ 32 h 1402"/>
                  <a:gd name="T68" fmla="*/ 17 w 701"/>
                  <a:gd name="T69" fmla="*/ 34 h 1402"/>
                  <a:gd name="T70" fmla="*/ 19 w 701"/>
                  <a:gd name="T71" fmla="*/ 37 h 1402"/>
                  <a:gd name="T72" fmla="*/ 20 w 701"/>
                  <a:gd name="T73" fmla="*/ 39 h 1402"/>
                  <a:gd name="T74" fmla="*/ 21 w 701"/>
                  <a:gd name="T75" fmla="*/ 41 h 1402"/>
                  <a:gd name="T76" fmla="*/ 22 w 701"/>
                  <a:gd name="T77" fmla="*/ 42 h 1402"/>
                  <a:gd name="T78" fmla="*/ 21 w 701"/>
                  <a:gd name="T79" fmla="*/ 44 h 1402"/>
                  <a:gd name="T80" fmla="*/ 21 w 701"/>
                  <a:gd name="T81" fmla="*/ 44 h 1402"/>
                  <a:gd name="T82" fmla="*/ 20 w 701"/>
                  <a:gd name="T83" fmla="*/ 43 h 1402"/>
                  <a:gd name="T84" fmla="*/ 20 w 701"/>
                  <a:gd name="T85" fmla="*/ 43 h 1402"/>
                  <a:gd name="T86" fmla="*/ 19 w 701"/>
                  <a:gd name="T87" fmla="*/ 42 h 1402"/>
                  <a:gd name="T88" fmla="*/ 19 w 701"/>
                  <a:gd name="T89" fmla="*/ 40 h 1402"/>
                  <a:gd name="T90" fmla="*/ 18 w 701"/>
                  <a:gd name="T91" fmla="*/ 39 h 1402"/>
                  <a:gd name="T92" fmla="*/ 17 w 701"/>
                  <a:gd name="T93" fmla="*/ 37 h 1402"/>
                  <a:gd name="T94" fmla="*/ 16 w 701"/>
                  <a:gd name="T95" fmla="*/ 36 h 1402"/>
                  <a:gd name="T96" fmla="*/ 15 w 701"/>
                  <a:gd name="T97" fmla="*/ 34 h 1402"/>
                  <a:gd name="T98" fmla="*/ 14 w 701"/>
                  <a:gd name="T99" fmla="*/ 32 h 1402"/>
                  <a:gd name="T100" fmla="*/ 13 w 701"/>
                  <a:gd name="T101" fmla="*/ 30 h 1402"/>
                  <a:gd name="T102" fmla="*/ 12 w 701"/>
                  <a:gd name="T103" fmla="*/ 28 h 1402"/>
                  <a:gd name="T104" fmla="*/ 11 w 701"/>
                  <a:gd name="T105" fmla="*/ 26 h 1402"/>
                  <a:gd name="T106" fmla="*/ 9 w 701"/>
                  <a:gd name="T107" fmla="*/ 24 h 1402"/>
                  <a:gd name="T108" fmla="*/ 8 w 701"/>
                  <a:gd name="T109" fmla="*/ 21 h 1402"/>
                  <a:gd name="T110" fmla="*/ 7 w 701"/>
                  <a:gd name="T111" fmla="*/ 19 h 1402"/>
                  <a:gd name="T112" fmla="*/ 6 w 701"/>
                  <a:gd name="T113" fmla="*/ 17 h 1402"/>
                  <a:gd name="T114" fmla="*/ 5 w 701"/>
                  <a:gd name="T115" fmla="*/ 15 h 1402"/>
                  <a:gd name="T116" fmla="*/ 4 w 701"/>
                  <a:gd name="T117" fmla="*/ 12 h 1402"/>
                  <a:gd name="T118" fmla="*/ 4 w 701"/>
                  <a:gd name="T119" fmla="*/ 10 h 1402"/>
                  <a:gd name="T120" fmla="*/ 3 w 701"/>
                  <a:gd name="T121" fmla="*/ 8 h 14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1"/>
                  <a:gd name="T184" fmla="*/ 0 h 1402"/>
                  <a:gd name="T185" fmla="*/ 701 w 701"/>
                  <a:gd name="T186" fmla="*/ 1402 h 14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1" h="1402">
                    <a:moveTo>
                      <a:pt x="77" y="251"/>
                    </a:moveTo>
                    <a:lnTo>
                      <a:pt x="76" y="249"/>
                    </a:lnTo>
                    <a:lnTo>
                      <a:pt x="74" y="247"/>
                    </a:lnTo>
                    <a:lnTo>
                      <a:pt x="74" y="241"/>
                    </a:lnTo>
                    <a:lnTo>
                      <a:pt x="72" y="237"/>
                    </a:lnTo>
                    <a:lnTo>
                      <a:pt x="70" y="233"/>
                    </a:lnTo>
                    <a:lnTo>
                      <a:pt x="70" y="230"/>
                    </a:lnTo>
                    <a:lnTo>
                      <a:pt x="68" y="226"/>
                    </a:lnTo>
                    <a:lnTo>
                      <a:pt x="68" y="222"/>
                    </a:lnTo>
                    <a:lnTo>
                      <a:pt x="66" y="218"/>
                    </a:lnTo>
                    <a:lnTo>
                      <a:pt x="64" y="214"/>
                    </a:lnTo>
                    <a:lnTo>
                      <a:pt x="64" y="211"/>
                    </a:lnTo>
                    <a:lnTo>
                      <a:pt x="62" y="207"/>
                    </a:lnTo>
                    <a:lnTo>
                      <a:pt x="60" y="201"/>
                    </a:lnTo>
                    <a:lnTo>
                      <a:pt x="60" y="197"/>
                    </a:lnTo>
                    <a:lnTo>
                      <a:pt x="57" y="192"/>
                    </a:lnTo>
                    <a:lnTo>
                      <a:pt x="57" y="188"/>
                    </a:lnTo>
                    <a:lnTo>
                      <a:pt x="55" y="182"/>
                    </a:lnTo>
                    <a:lnTo>
                      <a:pt x="53" y="176"/>
                    </a:lnTo>
                    <a:lnTo>
                      <a:pt x="51" y="171"/>
                    </a:lnTo>
                    <a:lnTo>
                      <a:pt x="49" y="167"/>
                    </a:lnTo>
                    <a:lnTo>
                      <a:pt x="47" y="159"/>
                    </a:lnTo>
                    <a:lnTo>
                      <a:pt x="47" y="155"/>
                    </a:lnTo>
                    <a:lnTo>
                      <a:pt x="45" y="150"/>
                    </a:lnTo>
                    <a:lnTo>
                      <a:pt x="43" y="144"/>
                    </a:lnTo>
                    <a:lnTo>
                      <a:pt x="41" y="138"/>
                    </a:lnTo>
                    <a:lnTo>
                      <a:pt x="39" y="133"/>
                    </a:lnTo>
                    <a:lnTo>
                      <a:pt x="38" y="127"/>
                    </a:lnTo>
                    <a:lnTo>
                      <a:pt x="38" y="121"/>
                    </a:lnTo>
                    <a:lnTo>
                      <a:pt x="34" y="116"/>
                    </a:lnTo>
                    <a:lnTo>
                      <a:pt x="32" y="110"/>
                    </a:lnTo>
                    <a:lnTo>
                      <a:pt x="30" y="104"/>
                    </a:lnTo>
                    <a:lnTo>
                      <a:pt x="30" y="98"/>
                    </a:lnTo>
                    <a:lnTo>
                      <a:pt x="26" y="93"/>
                    </a:lnTo>
                    <a:lnTo>
                      <a:pt x="26" y="87"/>
                    </a:lnTo>
                    <a:lnTo>
                      <a:pt x="24" y="81"/>
                    </a:lnTo>
                    <a:lnTo>
                      <a:pt x="22" y="76"/>
                    </a:lnTo>
                    <a:lnTo>
                      <a:pt x="20" y="70"/>
                    </a:lnTo>
                    <a:lnTo>
                      <a:pt x="19" y="64"/>
                    </a:lnTo>
                    <a:lnTo>
                      <a:pt x="17" y="60"/>
                    </a:lnTo>
                    <a:lnTo>
                      <a:pt x="17" y="55"/>
                    </a:lnTo>
                    <a:lnTo>
                      <a:pt x="15" y="49"/>
                    </a:lnTo>
                    <a:lnTo>
                      <a:pt x="13" y="45"/>
                    </a:lnTo>
                    <a:lnTo>
                      <a:pt x="11" y="41"/>
                    </a:lnTo>
                    <a:lnTo>
                      <a:pt x="11" y="38"/>
                    </a:lnTo>
                    <a:lnTo>
                      <a:pt x="9" y="32"/>
                    </a:lnTo>
                    <a:lnTo>
                      <a:pt x="7" y="28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3" y="15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3" y="11"/>
                    </a:lnTo>
                    <a:lnTo>
                      <a:pt x="5" y="17"/>
                    </a:lnTo>
                    <a:lnTo>
                      <a:pt x="9" y="24"/>
                    </a:lnTo>
                    <a:lnTo>
                      <a:pt x="13" y="32"/>
                    </a:lnTo>
                    <a:lnTo>
                      <a:pt x="19" y="43"/>
                    </a:lnTo>
                    <a:lnTo>
                      <a:pt x="22" y="53"/>
                    </a:lnTo>
                    <a:lnTo>
                      <a:pt x="28" y="66"/>
                    </a:lnTo>
                    <a:lnTo>
                      <a:pt x="34" y="78"/>
                    </a:lnTo>
                    <a:lnTo>
                      <a:pt x="41" y="93"/>
                    </a:lnTo>
                    <a:lnTo>
                      <a:pt x="47" y="108"/>
                    </a:lnTo>
                    <a:lnTo>
                      <a:pt x="55" y="123"/>
                    </a:lnTo>
                    <a:lnTo>
                      <a:pt x="64" y="140"/>
                    </a:lnTo>
                    <a:lnTo>
                      <a:pt x="72" y="159"/>
                    </a:lnTo>
                    <a:lnTo>
                      <a:pt x="81" y="178"/>
                    </a:lnTo>
                    <a:lnTo>
                      <a:pt x="89" y="197"/>
                    </a:lnTo>
                    <a:lnTo>
                      <a:pt x="100" y="218"/>
                    </a:lnTo>
                    <a:lnTo>
                      <a:pt x="110" y="239"/>
                    </a:lnTo>
                    <a:lnTo>
                      <a:pt x="119" y="260"/>
                    </a:lnTo>
                    <a:lnTo>
                      <a:pt x="131" y="283"/>
                    </a:lnTo>
                    <a:lnTo>
                      <a:pt x="140" y="306"/>
                    </a:lnTo>
                    <a:lnTo>
                      <a:pt x="153" y="330"/>
                    </a:lnTo>
                    <a:lnTo>
                      <a:pt x="165" y="353"/>
                    </a:lnTo>
                    <a:lnTo>
                      <a:pt x="176" y="380"/>
                    </a:lnTo>
                    <a:lnTo>
                      <a:pt x="190" y="404"/>
                    </a:lnTo>
                    <a:lnTo>
                      <a:pt x="201" y="431"/>
                    </a:lnTo>
                    <a:lnTo>
                      <a:pt x="214" y="456"/>
                    </a:lnTo>
                    <a:lnTo>
                      <a:pt x="228" y="482"/>
                    </a:lnTo>
                    <a:lnTo>
                      <a:pt x="241" y="511"/>
                    </a:lnTo>
                    <a:lnTo>
                      <a:pt x="254" y="537"/>
                    </a:lnTo>
                    <a:lnTo>
                      <a:pt x="267" y="564"/>
                    </a:lnTo>
                    <a:lnTo>
                      <a:pt x="281" y="593"/>
                    </a:lnTo>
                    <a:lnTo>
                      <a:pt x="296" y="619"/>
                    </a:lnTo>
                    <a:lnTo>
                      <a:pt x="309" y="648"/>
                    </a:lnTo>
                    <a:lnTo>
                      <a:pt x="323" y="676"/>
                    </a:lnTo>
                    <a:lnTo>
                      <a:pt x="338" y="703"/>
                    </a:lnTo>
                    <a:lnTo>
                      <a:pt x="353" y="731"/>
                    </a:lnTo>
                    <a:lnTo>
                      <a:pt x="366" y="760"/>
                    </a:lnTo>
                    <a:lnTo>
                      <a:pt x="381" y="788"/>
                    </a:lnTo>
                    <a:lnTo>
                      <a:pt x="395" y="817"/>
                    </a:lnTo>
                    <a:lnTo>
                      <a:pt x="410" y="843"/>
                    </a:lnTo>
                    <a:lnTo>
                      <a:pt x="425" y="872"/>
                    </a:lnTo>
                    <a:lnTo>
                      <a:pt x="439" y="900"/>
                    </a:lnTo>
                    <a:lnTo>
                      <a:pt x="454" y="927"/>
                    </a:lnTo>
                    <a:lnTo>
                      <a:pt x="467" y="954"/>
                    </a:lnTo>
                    <a:lnTo>
                      <a:pt x="482" y="982"/>
                    </a:lnTo>
                    <a:lnTo>
                      <a:pt x="497" y="1007"/>
                    </a:lnTo>
                    <a:lnTo>
                      <a:pt x="511" y="1034"/>
                    </a:lnTo>
                    <a:lnTo>
                      <a:pt x="526" y="1058"/>
                    </a:lnTo>
                    <a:lnTo>
                      <a:pt x="541" y="1085"/>
                    </a:lnTo>
                    <a:lnTo>
                      <a:pt x="554" y="1110"/>
                    </a:lnTo>
                    <a:lnTo>
                      <a:pt x="568" y="1134"/>
                    </a:lnTo>
                    <a:lnTo>
                      <a:pt x="583" y="1157"/>
                    </a:lnTo>
                    <a:lnTo>
                      <a:pt x="596" y="1182"/>
                    </a:lnTo>
                    <a:lnTo>
                      <a:pt x="610" y="1205"/>
                    </a:lnTo>
                    <a:lnTo>
                      <a:pt x="623" y="1225"/>
                    </a:lnTo>
                    <a:lnTo>
                      <a:pt x="636" y="1246"/>
                    </a:lnTo>
                    <a:lnTo>
                      <a:pt x="649" y="1267"/>
                    </a:lnTo>
                    <a:lnTo>
                      <a:pt x="663" y="1286"/>
                    </a:lnTo>
                    <a:lnTo>
                      <a:pt x="676" y="1305"/>
                    </a:lnTo>
                    <a:lnTo>
                      <a:pt x="687" y="1324"/>
                    </a:lnTo>
                    <a:lnTo>
                      <a:pt x="701" y="1341"/>
                    </a:lnTo>
                    <a:lnTo>
                      <a:pt x="659" y="1402"/>
                    </a:lnTo>
                    <a:lnTo>
                      <a:pt x="657" y="1400"/>
                    </a:lnTo>
                    <a:lnTo>
                      <a:pt x="655" y="1398"/>
                    </a:lnTo>
                    <a:lnTo>
                      <a:pt x="653" y="1395"/>
                    </a:lnTo>
                    <a:lnTo>
                      <a:pt x="651" y="1389"/>
                    </a:lnTo>
                    <a:lnTo>
                      <a:pt x="648" y="1385"/>
                    </a:lnTo>
                    <a:lnTo>
                      <a:pt x="644" y="1377"/>
                    </a:lnTo>
                    <a:lnTo>
                      <a:pt x="640" y="1372"/>
                    </a:lnTo>
                    <a:lnTo>
                      <a:pt x="634" y="1364"/>
                    </a:lnTo>
                    <a:lnTo>
                      <a:pt x="629" y="1357"/>
                    </a:lnTo>
                    <a:lnTo>
                      <a:pt x="623" y="1347"/>
                    </a:lnTo>
                    <a:lnTo>
                      <a:pt x="617" y="1338"/>
                    </a:lnTo>
                    <a:lnTo>
                      <a:pt x="611" y="1326"/>
                    </a:lnTo>
                    <a:lnTo>
                      <a:pt x="604" y="1315"/>
                    </a:lnTo>
                    <a:lnTo>
                      <a:pt x="596" y="1301"/>
                    </a:lnTo>
                    <a:lnTo>
                      <a:pt x="591" y="1290"/>
                    </a:lnTo>
                    <a:lnTo>
                      <a:pt x="581" y="1275"/>
                    </a:lnTo>
                    <a:lnTo>
                      <a:pt x="573" y="1262"/>
                    </a:lnTo>
                    <a:lnTo>
                      <a:pt x="564" y="1246"/>
                    </a:lnTo>
                    <a:lnTo>
                      <a:pt x="556" y="1233"/>
                    </a:lnTo>
                    <a:lnTo>
                      <a:pt x="545" y="1216"/>
                    </a:lnTo>
                    <a:lnTo>
                      <a:pt x="537" y="1201"/>
                    </a:lnTo>
                    <a:lnTo>
                      <a:pt x="526" y="1182"/>
                    </a:lnTo>
                    <a:lnTo>
                      <a:pt x="516" y="1165"/>
                    </a:lnTo>
                    <a:lnTo>
                      <a:pt x="505" y="1148"/>
                    </a:lnTo>
                    <a:lnTo>
                      <a:pt x="496" y="1129"/>
                    </a:lnTo>
                    <a:lnTo>
                      <a:pt x="484" y="1110"/>
                    </a:lnTo>
                    <a:lnTo>
                      <a:pt x="473" y="1091"/>
                    </a:lnTo>
                    <a:lnTo>
                      <a:pt x="461" y="1070"/>
                    </a:lnTo>
                    <a:lnTo>
                      <a:pt x="450" y="1051"/>
                    </a:lnTo>
                    <a:lnTo>
                      <a:pt x="440" y="1030"/>
                    </a:lnTo>
                    <a:lnTo>
                      <a:pt x="429" y="1009"/>
                    </a:lnTo>
                    <a:lnTo>
                      <a:pt x="416" y="988"/>
                    </a:lnTo>
                    <a:lnTo>
                      <a:pt x="404" y="965"/>
                    </a:lnTo>
                    <a:lnTo>
                      <a:pt x="393" y="944"/>
                    </a:lnTo>
                    <a:lnTo>
                      <a:pt x="381" y="923"/>
                    </a:lnTo>
                    <a:lnTo>
                      <a:pt x="368" y="900"/>
                    </a:lnTo>
                    <a:lnTo>
                      <a:pt x="357" y="878"/>
                    </a:lnTo>
                    <a:lnTo>
                      <a:pt x="345" y="855"/>
                    </a:lnTo>
                    <a:lnTo>
                      <a:pt x="332" y="832"/>
                    </a:lnTo>
                    <a:lnTo>
                      <a:pt x="321" y="807"/>
                    </a:lnTo>
                    <a:lnTo>
                      <a:pt x="309" y="785"/>
                    </a:lnTo>
                    <a:lnTo>
                      <a:pt x="296" y="762"/>
                    </a:lnTo>
                    <a:lnTo>
                      <a:pt x="285" y="737"/>
                    </a:lnTo>
                    <a:lnTo>
                      <a:pt x="273" y="714"/>
                    </a:lnTo>
                    <a:lnTo>
                      <a:pt x="262" y="690"/>
                    </a:lnTo>
                    <a:lnTo>
                      <a:pt x="250" y="667"/>
                    </a:lnTo>
                    <a:lnTo>
                      <a:pt x="239" y="644"/>
                    </a:lnTo>
                    <a:lnTo>
                      <a:pt x="228" y="619"/>
                    </a:lnTo>
                    <a:lnTo>
                      <a:pt x="216" y="596"/>
                    </a:lnTo>
                    <a:lnTo>
                      <a:pt x="205" y="572"/>
                    </a:lnTo>
                    <a:lnTo>
                      <a:pt x="193" y="547"/>
                    </a:lnTo>
                    <a:lnTo>
                      <a:pt x="184" y="524"/>
                    </a:lnTo>
                    <a:lnTo>
                      <a:pt x="172" y="499"/>
                    </a:lnTo>
                    <a:lnTo>
                      <a:pt x="163" y="477"/>
                    </a:lnTo>
                    <a:lnTo>
                      <a:pt x="153" y="454"/>
                    </a:lnTo>
                    <a:lnTo>
                      <a:pt x="142" y="431"/>
                    </a:lnTo>
                    <a:lnTo>
                      <a:pt x="134" y="406"/>
                    </a:lnTo>
                    <a:lnTo>
                      <a:pt x="125" y="384"/>
                    </a:lnTo>
                    <a:lnTo>
                      <a:pt x="115" y="363"/>
                    </a:lnTo>
                    <a:lnTo>
                      <a:pt x="108" y="340"/>
                    </a:lnTo>
                    <a:lnTo>
                      <a:pt x="100" y="319"/>
                    </a:lnTo>
                    <a:lnTo>
                      <a:pt x="91" y="296"/>
                    </a:lnTo>
                    <a:lnTo>
                      <a:pt x="85" y="275"/>
                    </a:lnTo>
                    <a:lnTo>
                      <a:pt x="77" y="251"/>
                    </a:lnTo>
                    <a:close/>
                  </a:path>
                </a:pathLst>
              </a:custGeom>
              <a:solidFill>
                <a:srgbClr val="78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34" name="Freeform 23"/>
              <p:cNvSpPr>
                <a:spLocks/>
              </p:cNvSpPr>
              <p:nvPr/>
            </p:nvSpPr>
            <p:spPr bwMode="auto">
              <a:xfrm>
                <a:off x="4564" y="2639"/>
                <a:ext cx="67" cy="616"/>
              </a:xfrm>
              <a:custGeom>
                <a:avLst/>
                <a:gdLst>
                  <a:gd name="T0" fmla="*/ 1 w 135"/>
                  <a:gd name="T1" fmla="*/ 34 h 1234"/>
                  <a:gd name="T2" fmla="*/ 1 w 135"/>
                  <a:gd name="T3" fmla="*/ 34 h 1234"/>
                  <a:gd name="T4" fmla="*/ 1 w 135"/>
                  <a:gd name="T5" fmla="*/ 33 h 1234"/>
                  <a:gd name="T6" fmla="*/ 1 w 135"/>
                  <a:gd name="T7" fmla="*/ 32 h 1234"/>
                  <a:gd name="T8" fmla="*/ 1 w 135"/>
                  <a:gd name="T9" fmla="*/ 31 h 1234"/>
                  <a:gd name="T10" fmla="*/ 1 w 135"/>
                  <a:gd name="T11" fmla="*/ 30 h 1234"/>
                  <a:gd name="T12" fmla="*/ 1 w 135"/>
                  <a:gd name="T13" fmla="*/ 28 h 1234"/>
                  <a:gd name="T14" fmla="*/ 1 w 135"/>
                  <a:gd name="T15" fmla="*/ 27 h 1234"/>
                  <a:gd name="T16" fmla="*/ 1 w 135"/>
                  <a:gd name="T17" fmla="*/ 25 h 1234"/>
                  <a:gd name="T18" fmla="*/ 1 w 135"/>
                  <a:gd name="T19" fmla="*/ 23 h 1234"/>
                  <a:gd name="T20" fmla="*/ 1 w 135"/>
                  <a:gd name="T21" fmla="*/ 21 h 1234"/>
                  <a:gd name="T22" fmla="*/ 1 w 135"/>
                  <a:gd name="T23" fmla="*/ 18 h 1234"/>
                  <a:gd name="T24" fmla="*/ 1 w 135"/>
                  <a:gd name="T25" fmla="*/ 16 h 1234"/>
                  <a:gd name="T26" fmla="*/ 1 w 135"/>
                  <a:gd name="T27" fmla="*/ 14 h 1234"/>
                  <a:gd name="T28" fmla="*/ 0 w 135"/>
                  <a:gd name="T29" fmla="*/ 12 h 1234"/>
                  <a:gd name="T30" fmla="*/ 0 w 135"/>
                  <a:gd name="T31" fmla="*/ 10 h 1234"/>
                  <a:gd name="T32" fmla="*/ 0 w 135"/>
                  <a:gd name="T33" fmla="*/ 8 h 1234"/>
                  <a:gd name="T34" fmla="*/ 0 w 135"/>
                  <a:gd name="T35" fmla="*/ 6 h 1234"/>
                  <a:gd name="T36" fmla="*/ 0 w 135"/>
                  <a:gd name="T37" fmla="*/ 4 h 1234"/>
                  <a:gd name="T38" fmla="*/ 0 w 135"/>
                  <a:gd name="T39" fmla="*/ 2 h 1234"/>
                  <a:gd name="T40" fmla="*/ 0 w 135"/>
                  <a:gd name="T41" fmla="*/ 1 h 1234"/>
                  <a:gd name="T42" fmla="*/ 0 w 135"/>
                  <a:gd name="T43" fmla="*/ 0 h 1234"/>
                  <a:gd name="T44" fmla="*/ 2 w 135"/>
                  <a:gd name="T45" fmla="*/ 9 h 1234"/>
                  <a:gd name="T46" fmla="*/ 2 w 135"/>
                  <a:gd name="T47" fmla="*/ 9 h 1234"/>
                  <a:gd name="T48" fmla="*/ 2 w 135"/>
                  <a:gd name="T49" fmla="*/ 10 h 1234"/>
                  <a:gd name="T50" fmla="*/ 2 w 135"/>
                  <a:gd name="T51" fmla="*/ 10 h 1234"/>
                  <a:gd name="T52" fmla="*/ 2 w 135"/>
                  <a:gd name="T53" fmla="*/ 11 h 1234"/>
                  <a:gd name="T54" fmla="*/ 3 w 135"/>
                  <a:gd name="T55" fmla="*/ 12 h 1234"/>
                  <a:gd name="T56" fmla="*/ 3 w 135"/>
                  <a:gd name="T57" fmla="*/ 13 h 1234"/>
                  <a:gd name="T58" fmla="*/ 3 w 135"/>
                  <a:gd name="T59" fmla="*/ 14 h 1234"/>
                  <a:gd name="T60" fmla="*/ 3 w 135"/>
                  <a:gd name="T61" fmla="*/ 15 h 1234"/>
                  <a:gd name="T62" fmla="*/ 3 w 135"/>
                  <a:gd name="T63" fmla="*/ 16 h 1234"/>
                  <a:gd name="T64" fmla="*/ 3 w 135"/>
                  <a:gd name="T65" fmla="*/ 17 h 1234"/>
                  <a:gd name="T66" fmla="*/ 3 w 135"/>
                  <a:gd name="T67" fmla="*/ 19 h 1234"/>
                  <a:gd name="T68" fmla="*/ 3 w 135"/>
                  <a:gd name="T69" fmla="*/ 21 h 1234"/>
                  <a:gd name="T70" fmla="*/ 3 w 135"/>
                  <a:gd name="T71" fmla="*/ 22 h 1234"/>
                  <a:gd name="T72" fmla="*/ 4 w 135"/>
                  <a:gd name="T73" fmla="*/ 24 h 1234"/>
                  <a:gd name="T74" fmla="*/ 4 w 135"/>
                  <a:gd name="T75" fmla="*/ 26 h 1234"/>
                  <a:gd name="T76" fmla="*/ 4 w 135"/>
                  <a:gd name="T77" fmla="*/ 29 h 1234"/>
                  <a:gd name="T78" fmla="*/ 4 w 135"/>
                  <a:gd name="T79" fmla="*/ 31 h 1234"/>
                  <a:gd name="T80" fmla="*/ 4 w 135"/>
                  <a:gd name="T81" fmla="*/ 34 h 1234"/>
                  <a:gd name="T82" fmla="*/ 4 w 135"/>
                  <a:gd name="T83" fmla="*/ 36 h 12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5"/>
                  <a:gd name="T127" fmla="*/ 0 h 1234"/>
                  <a:gd name="T128" fmla="*/ 135 w 135"/>
                  <a:gd name="T129" fmla="*/ 1234 h 12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5" h="1234">
                    <a:moveTo>
                      <a:pt x="135" y="1234"/>
                    </a:moveTo>
                    <a:lnTo>
                      <a:pt x="42" y="1112"/>
                    </a:lnTo>
                    <a:lnTo>
                      <a:pt x="42" y="1110"/>
                    </a:lnTo>
                    <a:lnTo>
                      <a:pt x="42" y="1108"/>
                    </a:lnTo>
                    <a:lnTo>
                      <a:pt x="42" y="1104"/>
                    </a:lnTo>
                    <a:lnTo>
                      <a:pt x="42" y="1100"/>
                    </a:lnTo>
                    <a:lnTo>
                      <a:pt x="42" y="1095"/>
                    </a:lnTo>
                    <a:lnTo>
                      <a:pt x="42" y="1089"/>
                    </a:lnTo>
                    <a:lnTo>
                      <a:pt x="42" y="1081"/>
                    </a:lnTo>
                    <a:lnTo>
                      <a:pt x="42" y="1074"/>
                    </a:lnTo>
                    <a:lnTo>
                      <a:pt x="42" y="1062"/>
                    </a:lnTo>
                    <a:lnTo>
                      <a:pt x="42" y="1053"/>
                    </a:lnTo>
                    <a:lnTo>
                      <a:pt x="42" y="1042"/>
                    </a:lnTo>
                    <a:lnTo>
                      <a:pt x="42" y="1028"/>
                    </a:lnTo>
                    <a:lnTo>
                      <a:pt x="42" y="1017"/>
                    </a:lnTo>
                    <a:lnTo>
                      <a:pt x="42" y="1002"/>
                    </a:lnTo>
                    <a:lnTo>
                      <a:pt x="42" y="986"/>
                    </a:lnTo>
                    <a:lnTo>
                      <a:pt x="42" y="973"/>
                    </a:lnTo>
                    <a:lnTo>
                      <a:pt x="40" y="956"/>
                    </a:lnTo>
                    <a:lnTo>
                      <a:pt x="40" y="939"/>
                    </a:lnTo>
                    <a:lnTo>
                      <a:pt x="40" y="922"/>
                    </a:lnTo>
                    <a:lnTo>
                      <a:pt x="40" y="903"/>
                    </a:lnTo>
                    <a:lnTo>
                      <a:pt x="40" y="884"/>
                    </a:lnTo>
                    <a:lnTo>
                      <a:pt x="40" y="865"/>
                    </a:lnTo>
                    <a:lnTo>
                      <a:pt x="40" y="846"/>
                    </a:lnTo>
                    <a:lnTo>
                      <a:pt x="40" y="825"/>
                    </a:lnTo>
                    <a:lnTo>
                      <a:pt x="38" y="804"/>
                    </a:lnTo>
                    <a:lnTo>
                      <a:pt x="38" y="783"/>
                    </a:lnTo>
                    <a:lnTo>
                      <a:pt x="38" y="762"/>
                    </a:lnTo>
                    <a:lnTo>
                      <a:pt x="38" y="739"/>
                    </a:lnTo>
                    <a:lnTo>
                      <a:pt x="38" y="717"/>
                    </a:lnTo>
                    <a:lnTo>
                      <a:pt x="38" y="696"/>
                    </a:lnTo>
                    <a:lnTo>
                      <a:pt x="38" y="673"/>
                    </a:lnTo>
                    <a:lnTo>
                      <a:pt x="38" y="650"/>
                    </a:lnTo>
                    <a:lnTo>
                      <a:pt x="36" y="627"/>
                    </a:lnTo>
                    <a:lnTo>
                      <a:pt x="36" y="604"/>
                    </a:lnTo>
                    <a:lnTo>
                      <a:pt x="35" y="580"/>
                    </a:lnTo>
                    <a:lnTo>
                      <a:pt x="35" y="557"/>
                    </a:lnTo>
                    <a:lnTo>
                      <a:pt x="33" y="532"/>
                    </a:lnTo>
                    <a:lnTo>
                      <a:pt x="33" y="509"/>
                    </a:lnTo>
                    <a:lnTo>
                      <a:pt x="33" y="485"/>
                    </a:lnTo>
                    <a:lnTo>
                      <a:pt x="33" y="462"/>
                    </a:lnTo>
                    <a:lnTo>
                      <a:pt x="31" y="439"/>
                    </a:lnTo>
                    <a:lnTo>
                      <a:pt x="31" y="414"/>
                    </a:lnTo>
                    <a:lnTo>
                      <a:pt x="29" y="392"/>
                    </a:lnTo>
                    <a:lnTo>
                      <a:pt x="29" y="369"/>
                    </a:lnTo>
                    <a:lnTo>
                      <a:pt x="27" y="348"/>
                    </a:lnTo>
                    <a:lnTo>
                      <a:pt x="27" y="323"/>
                    </a:lnTo>
                    <a:lnTo>
                      <a:pt x="25" y="302"/>
                    </a:lnTo>
                    <a:lnTo>
                      <a:pt x="25" y="281"/>
                    </a:lnTo>
                    <a:lnTo>
                      <a:pt x="23" y="259"/>
                    </a:lnTo>
                    <a:lnTo>
                      <a:pt x="23" y="238"/>
                    </a:lnTo>
                    <a:lnTo>
                      <a:pt x="21" y="217"/>
                    </a:lnTo>
                    <a:lnTo>
                      <a:pt x="21" y="196"/>
                    </a:lnTo>
                    <a:lnTo>
                      <a:pt x="17" y="175"/>
                    </a:lnTo>
                    <a:lnTo>
                      <a:pt x="17" y="156"/>
                    </a:lnTo>
                    <a:lnTo>
                      <a:pt x="16" y="137"/>
                    </a:lnTo>
                    <a:lnTo>
                      <a:pt x="16" y="120"/>
                    </a:lnTo>
                    <a:lnTo>
                      <a:pt x="14" y="101"/>
                    </a:lnTo>
                    <a:lnTo>
                      <a:pt x="12" y="86"/>
                    </a:lnTo>
                    <a:lnTo>
                      <a:pt x="10" y="69"/>
                    </a:lnTo>
                    <a:lnTo>
                      <a:pt x="8" y="53"/>
                    </a:lnTo>
                    <a:lnTo>
                      <a:pt x="6" y="38"/>
                    </a:lnTo>
                    <a:lnTo>
                      <a:pt x="4" y="25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82" y="297"/>
                    </a:lnTo>
                    <a:lnTo>
                      <a:pt x="82" y="300"/>
                    </a:lnTo>
                    <a:lnTo>
                      <a:pt x="82" y="304"/>
                    </a:lnTo>
                    <a:lnTo>
                      <a:pt x="84" y="308"/>
                    </a:lnTo>
                    <a:lnTo>
                      <a:pt x="84" y="312"/>
                    </a:lnTo>
                    <a:lnTo>
                      <a:pt x="84" y="316"/>
                    </a:lnTo>
                    <a:lnTo>
                      <a:pt x="86" y="319"/>
                    </a:lnTo>
                    <a:lnTo>
                      <a:pt x="86" y="323"/>
                    </a:lnTo>
                    <a:lnTo>
                      <a:pt x="88" y="329"/>
                    </a:lnTo>
                    <a:lnTo>
                      <a:pt x="88" y="335"/>
                    </a:lnTo>
                    <a:lnTo>
                      <a:pt x="90" y="340"/>
                    </a:lnTo>
                    <a:lnTo>
                      <a:pt x="90" y="346"/>
                    </a:lnTo>
                    <a:lnTo>
                      <a:pt x="92" y="352"/>
                    </a:lnTo>
                    <a:lnTo>
                      <a:pt x="93" y="359"/>
                    </a:lnTo>
                    <a:lnTo>
                      <a:pt x="93" y="367"/>
                    </a:lnTo>
                    <a:lnTo>
                      <a:pt x="95" y="375"/>
                    </a:lnTo>
                    <a:lnTo>
                      <a:pt x="95" y="382"/>
                    </a:lnTo>
                    <a:lnTo>
                      <a:pt x="97" y="392"/>
                    </a:lnTo>
                    <a:lnTo>
                      <a:pt x="97" y="399"/>
                    </a:lnTo>
                    <a:lnTo>
                      <a:pt x="99" y="411"/>
                    </a:lnTo>
                    <a:lnTo>
                      <a:pt x="101" y="420"/>
                    </a:lnTo>
                    <a:lnTo>
                      <a:pt x="101" y="430"/>
                    </a:lnTo>
                    <a:lnTo>
                      <a:pt x="103" y="439"/>
                    </a:lnTo>
                    <a:lnTo>
                      <a:pt x="105" y="452"/>
                    </a:lnTo>
                    <a:lnTo>
                      <a:pt x="107" y="464"/>
                    </a:lnTo>
                    <a:lnTo>
                      <a:pt x="107" y="475"/>
                    </a:lnTo>
                    <a:lnTo>
                      <a:pt x="109" y="489"/>
                    </a:lnTo>
                    <a:lnTo>
                      <a:pt x="111" y="502"/>
                    </a:lnTo>
                    <a:lnTo>
                      <a:pt x="111" y="515"/>
                    </a:lnTo>
                    <a:lnTo>
                      <a:pt x="112" y="528"/>
                    </a:lnTo>
                    <a:lnTo>
                      <a:pt x="114" y="544"/>
                    </a:lnTo>
                    <a:lnTo>
                      <a:pt x="116" y="559"/>
                    </a:lnTo>
                    <a:lnTo>
                      <a:pt x="116" y="572"/>
                    </a:lnTo>
                    <a:lnTo>
                      <a:pt x="118" y="589"/>
                    </a:lnTo>
                    <a:lnTo>
                      <a:pt x="118" y="606"/>
                    </a:lnTo>
                    <a:lnTo>
                      <a:pt x="120" y="623"/>
                    </a:lnTo>
                    <a:lnTo>
                      <a:pt x="122" y="639"/>
                    </a:lnTo>
                    <a:lnTo>
                      <a:pt x="122" y="658"/>
                    </a:lnTo>
                    <a:lnTo>
                      <a:pt x="124" y="675"/>
                    </a:lnTo>
                    <a:lnTo>
                      <a:pt x="124" y="694"/>
                    </a:lnTo>
                    <a:lnTo>
                      <a:pt x="126" y="713"/>
                    </a:lnTo>
                    <a:lnTo>
                      <a:pt x="126" y="734"/>
                    </a:lnTo>
                    <a:lnTo>
                      <a:pt x="128" y="753"/>
                    </a:lnTo>
                    <a:lnTo>
                      <a:pt x="130" y="774"/>
                    </a:lnTo>
                    <a:lnTo>
                      <a:pt x="130" y="795"/>
                    </a:lnTo>
                    <a:lnTo>
                      <a:pt x="131" y="817"/>
                    </a:lnTo>
                    <a:lnTo>
                      <a:pt x="131" y="838"/>
                    </a:lnTo>
                    <a:lnTo>
                      <a:pt x="131" y="863"/>
                    </a:lnTo>
                    <a:lnTo>
                      <a:pt x="131" y="886"/>
                    </a:lnTo>
                    <a:lnTo>
                      <a:pt x="133" y="909"/>
                    </a:lnTo>
                    <a:lnTo>
                      <a:pt x="133" y="933"/>
                    </a:lnTo>
                    <a:lnTo>
                      <a:pt x="135" y="958"/>
                    </a:lnTo>
                    <a:lnTo>
                      <a:pt x="135" y="983"/>
                    </a:lnTo>
                    <a:lnTo>
                      <a:pt x="135" y="1009"/>
                    </a:lnTo>
                    <a:lnTo>
                      <a:pt x="135" y="1036"/>
                    </a:lnTo>
                    <a:lnTo>
                      <a:pt x="135" y="1062"/>
                    </a:lnTo>
                    <a:lnTo>
                      <a:pt x="135" y="1089"/>
                    </a:lnTo>
                    <a:lnTo>
                      <a:pt x="135" y="1118"/>
                    </a:lnTo>
                    <a:lnTo>
                      <a:pt x="135" y="1146"/>
                    </a:lnTo>
                    <a:lnTo>
                      <a:pt x="135" y="1175"/>
                    </a:lnTo>
                    <a:lnTo>
                      <a:pt x="135" y="1234"/>
                    </a:lnTo>
                    <a:close/>
                  </a:path>
                </a:pathLst>
              </a:custGeom>
              <a:solidFill>
                <a:srgbClr val="8A9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35" name="Freeform 24"/>
              <p:cNvSpPr>
                <a:spLocks/>
              </p:cNvSpPr>
              <p:nvPr/>
            </p:nvSpPr>
            <p:spPr bwMode="auto">
              <a:xfrm>
                <a:off x="4572" y="2642"/>
                <a:ext cx="147" cy="723"/>
              </a:xfrm>
              <a:custGeom>
                <a:avLst/>
                <a:gdLst>
                  <a:gd name="T0" fmla="*/ 0 w 295"/>
                  <a:gd name="T1" fmla="*/ 1 h 1446"/>
                  <a:gd name="T2" fmla="*/ 0 w 295"/>
                  <a:gd name="T3" fmla="*/ 1 h 1446"/>
                  <a:gd name="T4" fmla="*/ 1 w 295"/>
                  <a:gd name="T5" fmla="*/ 2 h 1446"/>
                  <a:gd name="T6" fmla="*/ 1 w 295"/>
                  <a:gd name="T7" fmla="*/ 2 h 1446"/>
                  <a:gd name="T8" fmla="*/ 2 w 295"/>
                  <a:gd name="T9" fmla="*/ 3 h 1446"/>
                  <a:gd name="T10" fmla="*/ 2 w 295"/>
                  <a:gd name="T11" fmla="*/ 4 h 1446"/>
                  <a:gd name="T12" fmla="*/ 3 w 295"/>
                  <a:gd name="T13" fmla="*/ 5 h 1446"/>
                  <a:gd name="T14" fmla="*/ 4 w 295"/>
                  <a:gd name="T15" fmla="*/ 6 h 1446"/>
                  <a:gd name="T16" fmla="*/ 5 w 295"/>
                  <a:gd name="T17" fmla="*/ 7 h 1446"/>
                  <a:gd name="T18" fmla="*/ 5 w 295"/>
                  <a:gd name="T19" fmla="*/ 8 h 1446"/>
                  <a:gd name="T20" fmla="*/ 6 w 295"/>
                  <a:gd name="T21" fmla="*/ 9 h 1446"/>
                  <a:gd name="T22" fmla="*/ 7 w 295"/>
                  <a:gd name="T23" fmla="*/ 10 h 1446"/>
                  <a:gd name="T24" fmla="*/ 7 w 295"/>
                  <a:gd name="T25" fmla="*/ 11 h 1446"/>
                  <a:gd name="T26" fmla="*/ 8 w 295"/>
                  <a:gd name="T27" fmla="*/ 13 h 1446"/>
                  <a:gd name="T28" fmla="*/ 8 w 295"/>
                  <a:gd name="T29" fmla="*/ 14 h 1446"/>
                  <a:gd name="T30" fmla="*/ 8 w 295"/>
                  <a:gd name="T31" fmla="*/ 16 h 1446"/>
                  <a:gd name="T32" fmla="*/ 9 w 295"/>
                  <a:gd name="T33" fmla="*/ 18 h 1446"/>
                  <a:gd name="T34" fmla="*/ 9 w 295"/>
                  <a:gd name="T35" fmla="*/ 20 h 1446"/>
                  <a:gd name="T36" fmla="*/ 9 w 295"/>
                  <a:gd name="T37" fmla="*/ 22 h 1446"/>
                  <a:gd name="T38" fmla="*/ 9 w 295"/>
                  <a:gd name="T39" fmla="*/ 25 h 1446"/>
                  <a:gd name="T40" fmla="*/ 9 w 295"/>
                  <a:gd name="T41" fmla="*/ 28 h 1446"/>
                  <a:gd name="T42" fmla="*/ 8 w 295"/>
                  <a:gd name="T43" fmla="*/ 31 h 1446"/>
                  <a:gd name="T44" fmla="*/ 8 w 295"/>
                  <a:gd name="T45" fmla="*/ 33 h 1446"/>
                  <a:gd name="T46" fmla="*/ 8 w 295"/>
                  <a:gd name="T47" fmla="*/ 36 h 1446"/>
                  <a:gd name="T48" fmla="*/ 8 w 295"/>
                  <a:gd name="T49" fmla="*/ 38 h 1446"/>
                  <a:gd name="T50" fmla="*/ 8 w 295"/>
                  <a:gd name="T51" fmla="*/ 41 h 1446"/>
                  <a:gd name="T52" fmla="*/ 7 w 295"/>
                  <a:gd name="T53" fmla="*/ 42 h 1446"/>
                  <a:gd name="T54" fmla="*/ 7 w 295"/>
                  <a:gd name="T55" fmla="*/ 44 h 1446"/>
                  <a:gd name="T56" fmla="*/ 7 w 295"/>
                  <a:gd name="T57" fmla="*/ 45 h 1446"/>
                  <a:gd name="T58" fmla="*/ 7 w 295"/>
                  <a:gd name="T59" fmla="*/ 46 h 1446"/>
                  <a:gd name="T60" fmla="*/ 6 w 295"/>
                  <a:gd name="T61" fmla="*/ 45 h 1446"/>
                  <a:gd name="T62" fmla="*/ 6 w 295"/>
                  <a:gd name="T63" fmla="*/ 45 h 1446"/>
                  <a:gd name="T64" fmla="*/ 7 w 295"/>
                  <a:gd name="T65" fmla="*/ 44 h 1446"/>
                  <a:gd name="T66" fmla="*/ 7 w 295"/>
                  <a:gd name="T67" fmla="*/ 42 h 1446"/>
                  <a:gd name="T68" fmla="*/ 7 w 295"/>
                  <a:gd name="T69" fmla="*/ 41 h 1446"/>
                  <a:gd name="T70" fmla="*/ 7 w 295"/>
                  <a:gd name="T71" fmla="*/ 39 h 1446"/>
                  <a:gd name="T72" fmla="*/ 7 w 295"/>
                  <a:gd name="T73" fmla="*/ 37 h 1446"/>
                  <a:gd name="T74" fmla="*/ 7 w 295"/>
                  <a:gd name="T75" fmla="*/ 34 h 1446"/>
                  <a:gd name="T76" fmla="*/ 7 w 295"/>
                  <a:gd name="T77" fmla="*/ 32 h 1446"/>
                  <a:gd name="T78" fmla="*/ 7 w 295"/>
                  <a:gd name="T79" fmla="*/ 29 h 1446"/>
                  <a:gd name="T80" fmla="*/ 7 w 295"/>
                  <a:gd name="T81" fmla="*/ 26 h 1446"/>
                  <a:gd name="T82" fmla="*/ 7 w 295"/>
                  <a:gd name="T83" fmla="*/ 24 h 1446"/>
                  <a:gd name="T84" fmla="*/ 7 w 295"/>
                  <a:gd name="T85" fmla="*/ 21 h 1446"/>
                  <a:gd name="T86" fmla="*/ 7 w 295"/>
                  <a:gd name="T87" fmla="*/ 19 h 1446"/>
                  <a:gd name="T88" fmla="*/ 7 w 295"/>
                  <a:gd name="T89" fmla="*/ 17 h 1446"/>
                  <a:gd name="T90" fmla="*/ 7 w 295"/>
                  <a:gd name="T91" fmla="*/ 15 h 1446"/>
                  <a:gd name="T92" fmla="*/ 6 w 295"/>
                  <a:gd name="T93" fmla="*/ 13 h 1446"/>
                  <a:gd name="T94" fmla="*/ 6 w 295"/>
                  <a:gd name="T95" fmla="*/ 12 h 1446"/>
                  <a:gd name="T96" fmla="*/ 6 w 295"/>
                  <a:gd name="T97" fmla="*/ 10 h 1446"/>
                  <a:gd name="T98" fmla="*/ 5 w 295"/>
                  <a:gd name="T99" fmla="*/ 9 h 1446"/>
                  <a:gd name="T100" fmla="*/ 5 w 295"/>
                  <a:gd name="T101" fmla="*/ 8 h 1446"/>
                  <a:gd name="T102" fmla="*/ 4 w 295"/>
                  <a:gd name="T103" fmla="*/ 7 h 1446"/>
                  <a:gd name="T104" fmla="*/ 3 w 295"/>
                  <a:gd name="T105" fmla="*/ 6 h 1446"/>
                  <a:gd name="T106" fmla="*/ 3 w 295"/>
                  <a:gd name="T107" fmla="*/ 5 h 1446"/>
                  <a:gd name="T108" fmla="*/ 2 w 295"/>
                  <a:gd name="T109" fmla="*/ 4 h 1446"/>
                  <a:gd name="T110" fmla="*/ 2 w 295"/>
                  <a:gd name="T111" fmla="*/ 4 h 1446"/>
                  <a:gd name="T112" fmla="*/ 1 w 295"/>
                  <a:gd name="T113" fmla="*/ 3 h 1446"/>
                  <a:gd name="T114" fmla="*/ 1 w 295"/>
                  <a:gd name="T115" fmla="*/ 2 h 1446"/>
                  <a:gd name="T116" fmla="*/ 0 w 295"/>
                  <a:gd name="T117" fmla="*/ 2 h 1446"/>
                  <a:gd name="T118" fmla="*/ 0 w 295"/>
                  <a:gd name="T119" fmla="*/ 0 h 14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5"/>
                  <a:gd name="T181" fmla="*/ 0 h 1446"/>
                  <a:gd name="T182" fmla="*/ 295 w 295"/>
                  <a:gd name="T183" fmla="*/ 1446 h 14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5" h="1446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8" y="9"/>
                    </a:lnTo>
                    <a:lnTo>
                      <a:pt x="12" y="13"/>
                    </a:lnTo>
                    <a:lnTo>
                      <a:pt x="18" y="19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7" y="28"/>
                    </a:lnTo>
                    <a:lnTo>
                      <a:pt x="31" y="34"/>
                    </a:lnTo>
                    <a:lnTo>
                      <a:pt x="35" y="36"/>
                    </a:lnTo>
                    <a:lnTo>
                      <a:pt x="38" y="42"/>
                    </a:lnTo>
                    <a:lnTo>
                      <a:pt x="42" y="45"/>
                    </a:lnTo>
                    <a:lnTo>
                      <a:pt x="46" y="51"/>
                    </a:lnTo>
                    <a:lnTo>
                      <a:pt x="52" y="55"/>
                    </a:lnTo>
                    <a:lnTo>
                      <a:pt x="56" y="61"/>
                    </a:lnTo>
                    <a:lnTo>
                      <a:pt x="59" y="66"/>
                    </a:lnTo>
                    <a:lnTo>
                      <a:pt x="65" y="72"/>
                    </a:lnTo>
                    <a:lnTo>
                      <a:pt x="69" y="78"/>
                    </a:lnTo>
                    <a:lnTo>
                      <a:pt x="75" y="83"/>
                    </a:lnTo>
                    <a:lnTo>
                      <a:pt x="80" y="89"/>
                    </a:lnTo>
                    <a:lnTo>
                      <a:pt x="86" y="95"/>
                    </a:lnTo>
                    <a:lnTo>
                      <a:pt x="90" y="102"/>
                    </a:lnTo>
                    <a:lnTo>
                      <a:pt x="95" y="108"/>
                    </a:lnTo>
                    <a:lnTo>
                      <a:pt x="101" y="116"/>
                    </a:lnTo>
                    <a:lnTo>
                      <a:pt x="107" y="123"/>
                    </a:lnTo>
                    <a:lnTo>
                      <a:pt x="113" y="129"/>
                    </a:lnTo>
                    <a:lnTo>
                      <a:pt x="118" y="137"/>
                    </a:lnTo>
                    <a:lnTo>
                      <a:pt x="124" y="144"/>
                    </a:lnTo>
                    <a:lnTo>
                      <a:pt x="130" y="152"/>
                    </a:lnTo>
                    <a:lnTo>
                      <a:pt x="133" y="159"/>
                    </a:lnTo>
                    <a:lnTo>
                      <a:pt x="139" y="167"/>
                    </a:lnTo>
                    <a:lnTo>
                      <a:pt x="145" y="175"/>
                    </a:lnTo>
                    <a:lnTo>
                      <a:pt x="152" y="184"/>
                    </a:lnTo>
                    <a:lnTo>
                      <a:pt x="156" y="192"/>
                    </a:lnTo>
                    <a:lnTo>
                      <a:pt x="162" y="199"/>
                    </a:lnTo>
                    <a:lnTo>
                      <a:pt x="168" y="209"/>
                    </a:lnTo>
                    <a:lnTo>
                      <a:pt x="173" y="216"/>
                    </a:lnTo>
                    <a:lnTo>
                      <a:pt x="179" y="226"/>
                    </a:lnTo>
                    <a:lnTo>
                      <a:pt x="185" y="233"/>
                    </a:lnTo>
                    <a:lnTo>
                      <a:pt x="190" y="243"/>
                    </a:lnTo>
                    <a:lnTo>
                      <a:pt x="196" y="252"/>
                    </a:lnTo>
                    <a:lnTo>
                      <a:pt x="202" y="260"/>
                    </a:lnTo>
                    <a:lnTo>
                      <a:pt x="206" y="271"/>
                    </a:lnTo>
                    <a:lnTo>
                      <a:pt x="211" y="279"/>
                    </a:lnTo>
                    <a:lnTo>
                      <a:pt x="217" y="289"/>
                    </a:lnTo>
                    <a:lnTo>
                      <a:pt x="221" y="298"/>
                    </a:lnTo>
                    <a:lnTo>
                      <a:pt x="227" y="308"/>
                    </a:lnTo>
                    <a:lnTo>
                      <a:pt x="230" y="317"/>
                    </a:lnTo>
                    <a:lnTo>
                      <a:pt x="236" y="329"/>
                    </a:lnTo>
                    <a:lnTo>
                      <a:pt x="240" y="336"/>
                    </a:lnTo>
                    <a:lnTo>
                      <a:pt x="244" y="348"/>
                    </a:lnTo>
                    <a:lnTo>
                      <a:pt x="249" y="357"/>
                    </a:lnTo>
                    <a:lnTo>
                      <a:pt x="253" y="367"/>
                    </a:lnTo>
                    <a:lnTo>
                      <a:pt x="257" y="376"/>
                    </a:lnTo>
                    <a:lnTo>
                      <a:pt x="261" y="387"/>
                    </a:lnTo>
                    <a:lnTo>
                      <a:pt x="265" y="397"/>
                    </a:lnTo>
                    <a:lnTo>
                      <a:pt x="268" y="406"/>
                    </a:lnTo>
                    <a:lnTo>
                      <a:pt x="272" y="418"/>
                    </a:lnTo>
                    <a:lnTo>
                      <a:pt x="274" y="427"/>
                    </a:lnTo>
                    <a:lnTo>
                      <a:pt x="276" y="441"/>
                    </a:lnTo>
                    <a:lnTo>
                      <a:pt x="280" y="454"/>
                    </a:lnTo>
                    <a:lnTo>
                      <a:pt x="282" y="467"/>
                    </a:lnTo>
                    <a:lnTo>
                      <a:pt x="284" y="482"/>
                    </a:lnTo>
                    <a:lnTo>
                      <a:pt x="285" y="496"/>
                    </a:lnTo>
                    <a:lnTo>
                      <a:pt x="287" y="513"/>
                    </a:lnTo>
                    <a:lnTo>
                      <a:pt x="287" y="528"/>
                    </a:lnTo>
                    <a:lnTo>
                      <a:pt x="289" y="545"/>
                    </a:lnTo>
                    <a:lnTo>
                      <a:pt x="289" y="562"/>
                    </a:lnTo>
                    <a:lnTo>
                      <a:pt x="291" y="581"/>
                    </a:lnTo>
                    <a:lnTo>
                      <a:pt x="291" y="600"/>
                    </a:lnTo>
                    <a:lnTo>
                      <a:pt x="293" y="619"/>
                    </a:lnTo>
                    <a:lnTo>
                      <a:pt x="293" y="638"/>
                    </a:lnTo>
                    <a:lnTo>
                      <a:pt x="295" y="659"/>
                    </a:lnTo>
                    <a:lnTo>
                      <a:pt x="293" y="678"/>
                    </a:lnTo>
                    <a:lnTo>
                      <a:pt x="293" y="699"/>
                    </a:lnTo>
                    <a:lnTo>
                      <a:pt x="293" y="720"/>
                    </a:lnTo>
                    <a:lnTo>
                      <a:pt x="293" y="741"/>
                    </a:lnTo>
                    <a:lnTo>
                      <a:pt x="291" y="762"/>
                    </a:lnTo>
                    <a:lnTo>
                      <a:pt x="291" y="785"/>
                    </a:lnTo>
                    <a:lnTo>
                      <a:pt x="291" y="807"/>
                    </a:lnTo>
                    <a:lnTo>
                      <a:pt x="291" y="830"/>
                    </a:lnTo>
                    <a:lnTo>
                      <a:pt x="289" y="851"/>
                    </a:lnTo>
                    <a:lnTo>
                      <a:pt x="289" y="872"/>
                    </a:lnTo>
                    <a:lnTo>
                      <a:pt x="287" y="895"/>
                    </a:lnTo>
                    <a:lnTo>
                      <a:pt x="287" y="918"/>
                    </a:lnTo>
                    <a:lnTo>
                      <a:pt x="285" y="940"/>
                    </a:lnTo>
                    <a:lnTo>
                      <a:pt x="284" y="961"/>
                    </a:lnTo>
                    <a:lnTo>
                      <a:pt x="282" y="984"/>
                    </a:lnTo>
                    <a:lnTo>
                      <a:pt x="282" y="1007"/>
                    </a:lnTo>
                    <a:lnTo>
                      <a:pt x="280" y="1028"/>
                    </a:lnTo>
                    <a:lnTo>
                      <a:pt x="278" y="1049"/>
                    </a:lnTo>
                    <a:lnTo>
                      <a:pt x="276" y="1070"/>
                    </a:lnTo>
                    <a:lnTo>
                      <a:pt x="274" y="1091"/>
                    </a:lnTo>
                    <a:lnTo>
                      <a:pt x="272" y="1112"/>
                    </a:lnTo>
                    <a:lnTo>
                      <a:pt x="272" y="1132"/>
                    </a:lnTo>
                    <a:lnTo>
                      <a:pt x="270" y="1151"/>
                    </a:lnTo>
                    <a:lnTo>
                      <a:pt x="268" y="1172"/>
                    </a:lnTo>
                    <a:lnTo>
                      <a:pt x="266" y="1191"/>
                    </a:lnTo>
                    <a:lnTo>
                      <a:pt x="265" y="1210"/>
                    </a:lnTo>
                    <a:lnTo>
                      <a:pt x="263" y="1227"/>
                    </a:lnTo>
                    <a:lnTo>
                      <a:pt x="263" y="1246"/>
                    </a:lnTo>
                    <a:lnTo>
                      <a:pt x="259" y="1264"/>
                    </a:lnTo>
                    <a:lnTo>
                      <a:pt x="259" y="1281"/>
                    </a:lnTo>
                    <a:lnTo>
                      <a:pt x="257" y="1296"/>
                    </a:lnTo>
                    <a:lnTo>
                      <a:pt x="255" y="1313"/>
                    </a:lnTo>
                    <a:lnTo>
                      <a:pt x="253" y="1326"/>
                    </a:lnTo>
                    <a:lnTo>
                      <a:pt x="251" y="1341"/>
                    </a:lnTo>
                    <a:lnTo>
                      <a:pt x="251" y="1353"/>
                    </a:lnTo>
                    <a:lnTo>
                      <a:pt x="249" y="1366"/>
                    </a:lnTo>
                    <a:lnTo>
                      <a:pt x="247" y="1378"/>
                    </a:lnTo>
                    <a:lnTo>
                      <a:pt x="247" y="1389"/>
                    </a:lnTo>
                    <a:lnTo>
                      <a:pt x="246" y="1398"/>
                    </a:lnTo>
                    <a:lnTo>
                      <a:pt x="246" y="1408"/>
                    </a:lnTo>
                    <a:lnTo>
                      <a:pt x="244" y="1416"/>
                    </a:lnTo>
                    <a:lnTo>
                      <a:pt x="244" y="1423"/>
                    </a:lnTo>
                    <a:lnTo>
                      <a:pt x="242" y="1431"/>
                    </a:lnTo>
                    <a:lnTo>
                      <a:pt x="242" y="1436"/>
                    </a:lnTo>
                    <a:lnTo>
                      <a:pt x="242" y="1438"/>
                    </a:lnTo>
                    <a:lnTo>
                      <a:pt x="242" y="1442"/>
                    </a:lnTo>
                    <a:lnTo>
                      <a:pt x="242" y="1444"/>
                    </a:lnTo>
                    <a:lnTo>
                      <a:pt x="242" y="1446"/>
                    </a:lnTo>
                    <a:lnTo>
                      <a:pt x="223" y="1425"/>
                    </a:lnTo>
                    <a:lnTo>
                      <a:pt x="223" y="1423"/>
                    </a:lnTo>
                    <a:lnTo>
                      <a:pt x="223" y="1421"/>
                    </a:lnTo>
                    <a:lnTo>
                      <a:pt x="223" y="1419"/>
                    </a:lnTo>
                    <a:lnTo>
                      <a:pt x="223" y="1416"/>
                    </a:lnTo>
                    <a:lnTo>
                      <a:pt x="223" y="1412"/>
                    </a:lnTo>
                    <a:lnTo>
                      <a:pt x="223" y="1406"/>
                    </a:lnTo>
                    <a:lnTo>
                      <a:pt x="225" y="1398"/>
                    </a:lnTo>
                    <a:lnTo>
                      <a:pt x="225" y="1391"/>
                    </a:lnTo>
                    <a:lnTo>
                      <a:pt x="225" y="1383"/>
                    </a:lnTo>
                    <a:lnTo>
                      <a:pt x="225" y="1374"/>
                    </a:lnTo>
                    <a:lnTo>
                      <a:pt x="227" y="1362"/>
                    </a:lnTo>
                    <a:lnTo>
                      <a:pt x="227" y="1353"/>
                    </a:lnTo>
                    <a:lnTo>
                      <a:pt x="228" y="1341"/>
                    </a:lnTo>
                    <a:lnTo>
                      <a:pt x="228" y="1330"/>
                    </a:lnTo>
                    <a:lnTo>
                      <a:pt x="230" y="1317"/>
                    </a:lnTo>
                    <a:lnTo>
                      <a:pt x="232" y="1303"/>
                    </a:lnTo>
                    <a:lnTo>
                      <a:pt x="232" y="1288"/>
                    </a:lnTo>
                    <a:lnTo>
                      <a:pt x="232" y="1273"/>
                    </a:lnTo>
                    <a:lnTo>
                      <a:pt x="234" y="1258"/>
                    </a:lnTo>
                    <a:lnTo>
                      <a:pt x="234" y="1243"/>
                    </a:lnTo>
                    <a:lnTo>
                      <a:pt x="236" y="1226"/>
                    </a:lnTo>
                    <a:lnTo>
                      <a:pt x="236" y="1210"/>
                    </a:lnTo>
                    <a:lnTo>
                      <a:pt x="238" y="1191"/>
                    </a:lnTo>
                    <a:lnTo>
                      <a:pt x="240" y="1174"/>
                    </a:lnTo>
                    <a:lnTo>
                      <a:pt x="240" y="1155"/>
                    </a:lnTo>
                    <a:lnTo>
                      <a:pt x="242" y="1136"/>
                    </a:lnTo>
                    <a:lnTo>
                      <a:pt x="242" y="1117"/>
                    </a:lnTo>
                    <a:lnTo>
                      <a:pt x="244" y="1098"/>
                    </a:lnTo>
                    <a:lnTo>
                      <a:pt x="244" y="1079"/>
                    </a:lnTo>
                    <a:lnTo>
                      <a:pt x="246" y="1058"/>
                    </a:lnTo>
                    <a:lnTo>
                      <a:pt x="246" y="1037"/>
                    </a:lnTo>
                    <a:lnTo>
                      <a:pt x="247" y="1018"/>
                    </a:lnTo>
                    <a:lnTo>
                      <a:pt x="247" y="997"/>
                    </a:lnTo>
                    <a:lnTo>
                      <a:pt x="247" y="977"/>
                    </a:lnTo>
                    <a:lnTo>
                      <a:pt x="249" y="956"/>
                    </a:lnTo>
                    <a:lnTo>
                      <a:pt x="249" y="935"/>
                    </a:lnTo>
                    <a:lnTo>
                      <a:pt x="249" y="912"/>
                    </a:lnTo>
                    <a:lnTo>
                      <a:pt x="249" y="893"/>
                    </a:lnTo>
                    <a:lnTo>
                      <a:pt x="251" y="870"/>
                    </a:lnTo>
                    <a:lnTo>
                      <a:pt x="251" y="849"/>
                    </a:lnTo>
                    <a:lnTo>
                      <a:pt x="251" y="828"/>
                    </a:lnTo>
                    <a:lnTo>
                      <a:pt x="251" y="807"/>
                    </a:lnTo>
                    <a:lnTo>
                      <a:pt x="251" y="787"/>
                    </a:lnTo>
                    <a:lnTo>
                      <a:pt x="251" y="766"/>
                    </a:lnTo>
                    <a:lnTo>
                      <a:pt x="251" y="745"/>
                    </a:lnTo>
                    <a:lnTo>
                      <a:pt x="251" y="724"/>
                    </a:lnTo>
                    <a:lnTo>
                      <a:pt x="251" y="703"/>
                    </a:lnTo>
                    <a:lnTo>
                      <a:pt x="251" y="684"/>
                    </a:lnTo>
                    <a:lnTo>
                      <a:pt x="249" y="663"/>
                    </a:lnTo>
                    <a:lnTo>
                      <a:pt x="249" y="644"/>
                    </a:lnTo>
                    <a:lnTo>
                      <a:pt x="247" y="625"/>
                    </a:lnTo>
                    <a:lnTo>
                      <a:pt x="247" y="606"/>
                    </a:lnTo>
                    <a:lnTo>
                      <a:pt x="247" y="589"/>
                    </a:lnTo>
                    <a:lnTo>
                      <a:pt x="246" y="570"/>
                    </a:lnTo>
                    <a:lnTo>
                      <a:pt x="244" y="553"/>
                    </a:lnTo>
                    <a:lnTo>
                      <a:pt x="244" y="536"/>
                    </a:lnTo>
                    <a:lnTo>
                      <a:pt x="242" y="519"/>
                    </a:lnTo>
                    <a:lnTo>
                      <a:pt x="240" y="501"/>
                    </a:lnTo>
                    <a:lnTo>
                      <a:pt x="236" y="486"/>
                    </a:lnTo>
                    <a:lnTo>
                      <a:pt x="236" y="473"/>
                    </a:lnTo>
                    <a:lnTo>
                      <a:pt x="232" y="458"/>
                    </a:lnTo>
                    <a:lnTo>
                      <a:pt x="230" y="443"/>
                    </a:lnTo>
                    <a:lnTo>
                      <a:pt x="228" y="429"/>
                    </a:lnTo>
                    <a:lnTo>
                      <a:pt x="227" y="418"/>
                    </a:lnTo>
                    <a:lnTo>
                      <a:pt x="223" y="406"/>
                    </a:lnTo>
                    <a:lnTo>
                      <a:pt x="219" y="393"/>
                    </a:lnTo>
                    <a:lnTo>
                      <a:pt x="215" y="382"/>
                    </a:lnTo>
                    <a:lnTo>
                      <a:pt x="213" y="370"/>
                    </a:lnTo>
                    <a:lnTo>
                      <a:pt x="209" y="359"/>
                    </a:lnTo>
                    <a:lnTo>
                      <a:pt x="206" y="348"/>
                    </a:lnTo>
                    <a:lnTo>
                      <a:pt x="202" y="336"/>
                    </a:lnTo>
                    <a:lnTo>
                      <a:pt x="198" y="327"/>
                    </a:lnTo>
                    <a:lnTo>
                      <a:pt x="194" y="315"/>
                    </a:lnTo>
                    <a:lnTo>
                      <a:pt x="190" y="306"/>
                    </a:lnTo>
                    <a:lnTo>
                      <a:pt x="187" y="294"/>
                    </a:lnTo>
                    <a:lnTo>
                      <a:pt x="181" y="285"/>
                    </a:lnTo>
                    <a:lnTo>
                      <a:pt x="177" y="273"/>
                    </a:lnTo>
                    <a:lnTo>
                      <a:pt x="173" y="266"/>
                    </a:lnTo>
                    <a:lnTo>
                      <a:pt x="170" y="256"/>
                    </a:lnTo>
                    <a:lnTo>
                      <a:pt x="166" y="247"/>
                    </a:lnTo>
                    <a:lnTo>
                      <a:pt x="160" y="237"/>
                    </a:lnTo>
                    <a:lnTo>
                      <a:pt x="156" y="228"/>
                    </a:lnTo>
                    <a:lnTo>
                      <a:pt x="151" y="220"/>
                    </a:lnTo>
                    <a:lnTo>
                      <a:pt x="147" y="213"/>
                    </a:lnTo>
                    <a:lnTo>
                      <a:pt x="141" y="203"/>
                    </a:lnTo>
                    <a:lnTo>
                      <a:pt x="137" y="195"/>
                    </a:lnTo>
                    <a:lnTo>
                      <a:pt x="132" y="188"/>
                    </a:lnTo>
                    <a:lnTo>
                      <a:pt x="128" y="180"/>
                    </a:lnTo>
                    <a:lnTo>
                      <a:pt x="124" y="173"/>
                    </a:lnTo>
                    <a:lnTo>
                      <a:pt x="118" y="165"/>
                    </a:lnTo>
                    <a:lnTo>
                      <a:pt x="114" y="157"/>
                    </a:lnTo>
                    <a:lnTo>
                      <a:pt x="109" y="152"/>
                    </a:lnTo>
                    <a:lnTo>
                      <a:pt x="105" y="144"/>
                    </a:lnTo>
                    <a:lnTo>
                      <a:pt x="101" y="138"/>
                    </a:lnTo>
                    <a:lnTo>
                      <a:pt x="97" y="133"/>
                    </a:lnTo>
                    <a:lnTo>
                      <a:pt x="92" y="127"/>
                    </a:lnTo>
                    <a:lnTo>
                      <a:pt x="88" y="119"/>
                    </a:lnTo>
                    <a:lnTo>
                      <a:pt x="84" y="114"/>
                    </a:lnTo>
                    <a:lnTo>
                      <a:pt x="78" y="108"/>
                    </a:lnTo>
                    <a:lnTo>
                      <a:pt x="75" y="102"/>
                    </a:lnTo>
                    <a:lnTo>
                      <a:pt x="71" y="97"/>
                    </a:lnTo>
                    <a:lnTo>
                      <a:pt x="67" y="93"/>
                    </a:lnTo>
                    <a:lnTo>
                      <a:pt x="61" y="87"/>
                    </a:lnTo>
                    <a:lnTo>
                      <a:pt x="59" y="83"/>
                    </a:lnTo>
                    <a:lnTo>
                      <a:pt x="54" y="80"/>
                    </a:lnTo>
                    <a:lnTo>
                      <a:pt x="50" y="76"/>
                    </a:lnTo>
                    <a:lnTo>
                      <a:pt x="46" y="70"/>
                    </a:lnTo>
                    <a:lnTo>
                      <a:pt x="44" y="66"/>
                    </a:lnTo>
                    <a:lnTo>
                      <a:pt x="37" y="59"/>
                    </a:lnTo>
                    <a:lnTo>
                      <a:pt x="31" y="55"/>
                    </a:lnTo>
                    <a:lnTo>
                      <a:pt x="25" y="47"/>
                    </a:lnTo>
                    <a:lnTo>
                      <a:pt x="21" y="43"/>
                    </a:lnTo>
                    <a:lnTo>
                      <a:pt x="16" y="40"/>
                    </a:lnTo>
                    <a:lnTo>
                      <a:pt x="12" y="36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885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36" name="Freeform 30"/>
              <p:cNvSpPr>
                <a:spLocks/>
              </p:cNvSpPr>
              <p:nvPr/>
            </p:nvSpPr>
            <p:spPr bwMode="auto">
              <a:xfrm>
                <a:off x="4372" y="2894"/>
                <a:ext cx="224" cy="452"/>
              </a:xfrm>
              <a:custGeom>
                <a:avLst/>
                <a:gdLst>
                  <a:gd name="T0" fmla="*/ 0 w 449"/>
                  <a:gd name="T1" fmla="*/ 0 h 905"/>
                  <a:gd name="T2" fmla="*/ 0 w 449"/>
                  <a:gd name="T3" fmla="*/ 1 h 905"/>
                  <a:gd name="T4" fmla="*/ 0 w 449"/>
                  <a:gd name="T5" fmla="*/ 2 h 905"/>
                  <a:gd name="T6" fmla="*/ 1 w 449"/>
                  <a:gd name="T7" fmla="*/ 3 h 905"/>
                  <a:gd name="T8" fmla="*/ 1 w 449"/>
                  <a:gd name="T9" fmla="*/ 4 h 905"/>
                  <a:gd name="T10" fmla="*/ 2 w 449"/>
                  <a:gd name="T11" fmla="*/ 5 h 905"/>
                  <a:gd name="T12" fmla="*/ 3 w 449"/>
                  <a:gd name="T13" fmla="*/ 6 h 905"/>
                  <a:gd name="T14" fmla="*/ 3 w 449"/>
                  <a:gd name="T15" fmla="*/ 8 h 905"/>
                  <a:gd name="T16" fmla="*/ 4 w 449"/>
                  <a:gd name="T17" fmla="*/ 10 h 905"/>
                  <a:gd name="T18" fmla="*/ 5 w 449"/>
                  <a:gd name="T19" fmla="*/ 11 h 905"/>
                  <a:gd name="T20" fmla="*/ 6 w 449"/>
                  <a:gd name="T21" fmla="*/ 13 h 905"/>
                  <a:gd name="T22" fmla="*/ 7 w 449"/>
                  <a:gd name="T23" fmla="*/ 14 h 905"/>
                  <a:gd name="T24" fmla="*/ 8 w 449"/>
                  <a:gd name="T25" fmla="*/ 16 h 905"/>
                  <a:gd name="T26" fmla="*/ 9 w 449"/>
                  <a:gd name="T27" fmla="*/ 18 h 905"/>
                  <a:gd name="T28" fmla="*/ 10 w 449"/>
                  <a:gd name="T29" fmla="*/ 19 h 905"/>
                  <a:gd name="T30" fmla="*/ 10 w 449"/>
                  <a:gd name="T31" fmla="*/ 21 h 905"/>
                  <a:gd name="T32" fmla="*/ 11 w 449"/>
                  <a:gd name="T33" fmla="*/ 22 h 905"/>
                  <a:gd name="T34" fmla="*/ 12 w 449"/>
                  <a:gd name="T35" fmla="*/ 24 h 905"/>
                  <a:gd name="T36" fmla="*/ 13 w 449"/>
                  <a:gd name="T37" fmla="*/ 25 h 905"/>
                  <a:gd name="T38" fmla="*/ 13 w 449"/>
                  <a:gd name="T39" fmla="*/ 26 h 905"/>
                  <a:gd name="T40" fmla="*/ 13 w 449"/>
                  <a:gd name="T41" fmla="*/ 26 h 905"/>
                  <a:gd name="T42" fmla="*/ 13 w 449"/>
                  <a:gd name="T43" fmla="*/ 26 h 905"/>
                  <a:gd name="T44" fmla="*/ 12 w 449"/>
                  <a:gd name="T45" fmla="*/ 27 h 905"/>
                  <a:gd name="T46" fmla="*/ 12 w 449"/>
                  <a:gd name="T47" fmla="*/ 27 h 905"/>
                  <a:gd name="T48" fmla="*/ 11 w 449"/>
                  <a:gd name="T49" fmla="*/ 27 h 905"/>
                  <a:gd name="T50" fmla="*/ 11 w 449"/>
                  <a:gd name="T51" fmla="*/ 28 h 905"/>
                  <a:gd name="T52" fmla="*/ 11 w 449"/>
                  <a:gd name="T53" fmla="*/ 27 h 905"/>
                  <a:gd name="T54" fmla="*/ 11 w 449"/>
                  <a:gd name="T55" fmla="*/ 27 h 905"/>
                  <a:gd name="T56" fmla="*/ 11 w 449"/>
                  <a:gd name="T57" fmla="*/ 26 h 905"/>
                  <a:gd name="T58" fmla="*/ 10 w 449"/>
                  <a:gd name="T59" fmla="*/ 26 h 905"/>
                  <a:gd name="T60" fmla="*/ 10 w 449"/>
                  <a:gd name="T61" fmla="*/ 25 h 905"/>
                  <a:gd name="T62" fmla="*/ 9 w 449"/>
                  <a:gd name="T63" fmla="*/ 24 h 905"/>
                  <a:gd name="T64" fmla="*/ 8 w 449"/>
                  <a:gd name="T65" fmla="*/ 23 h 905"/>
                  <a:gd name="T66" fmla="*/ 8 w 449"/>
                  <a:gd name="T67" fmla="*/ 21 h 905"/>
                  <a:gd name="T68" fmla="*/ 7 w 449"/>
                  <a:gd name="T69" fmla="*/ 20 h 905"/>
                  <a:gd name="T70" fmla="*/ 6 w 449"/>
                  <a:gd name="T71" fmla="*/ 18 h 905"/>
                  <a:gd name="T72" fmla="*/ 5 w 449"/>
                  <a:gd name="T73" fmla="*/ 17 h 905"/>
                  <a:gd name="T74" fmla="*/ 5 w 449"/>
                  <a:gd name="T75" fmla="*/ 15 h 905"/>
                  <a:gd name="T76" fmla="*/ 4 w 449"/>
                  <a:gd name="T77" fmla="*/ 14 h 905"/>
                  <a:gd name="T78" fmla="*/ 3 w 449"/>
                  <a:gd name="T79" fmla="*/ 12 h 905"/>
                  <a:gd name="T80" fmla="*/ 2 w 449"/>
                  <a:gd name="T81" fmla="*/ 10 h 905"/>
                  <a:gd name="T82" fmla="*/ 2 w 449"/>
                  <a:gd name="T83" fmla="*/ 9 h 905"/>
                  <a:gd name="T84" fmla="*/ 1 w 449"/>
                  <a:gd name="T85" fmla="*/ 7 h 905"/>
                  <a:gd name="T86" fmla="*/ 1 w 449"/>
                  <a:gd name="T87" fmla="*/ 6 h 905"/>
                  <a:gd name="T88" fmla="*/ 0 w 449"/>
                  <a:gd name="T89" fmla="*/ 4 h 905"/>
                  <a:gd name="T90" fmla="*/ 0 w 449"/>
                  <a:gd name="T91" fmla="*/ 2 h 9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9"/>
                  <a:gd name="T139" fmla="*/ 0 h 905"/>
                  <a:gd name="T140" fmla="*/ 449 w 449"/>
                  <a:gd name="T141" fmla="*/ 905 h 90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9" h="905">
                    <a:moveTo>
                      <a:pt x="0" y="0"/>
                    </a:moveTo>
                    <a:lnTo>
                      <a:pt x="4" y="6"/>
                    </a:lnTo>
                    <a:lnTo>
                      <a:pt x="6" y="12"/>
                    </a:lnTo>
                    <a:lnTo>
                      <a:pt x="10" y="19"/>
                    </a:lnTo>
                    <a:lnTo>
                      <a:pt x="14" y="27"/>
                    </a:lnTo>
                    <a:lnTo>
                      <a:pt x="18" y="36"/>
                    </a:lnTo>
                    <a:lnTo>
                      <a:pt x="21" y="44"/>
                    </a:lnTo>
                    <a:lnTo>
                      <a:pt x="25" y="55"/>
                    </a:lnTo>
                    <a:lnTo>
                      <a:pt x="29" y="65"/>
                    </a:lnTo>
                    <a:lnTo>
                      <a:pt x="35" y="74"/>
                    </a:lnTo>
                    <a:lnTo>
                      <a:pt x="38" y="86"/>
                    </a:lnTo>
                    <a:lnTo>
                      <a:pt x="44" y="97"/>
                    </a:lnTo>
                    <a:lnTo>
                      <a:pt x="50" y="111"/>
                    </a:lnTo>
                    <a:lnTo>
                      <a:pt x="57" y="122"/>
                    </a:lnTo>
                    <a:lnTo>
                      <a:pt x="63" y="135"/>
                    </a:lnTo>
                    <a:lnTo>
                      <a:pt x="69" y="149"/>
                    </a:lnTo>
                    <a:lnTo>
                      <a:pt x="75" y="162"/>
                    </a:lnTo>
                    <a:lnTo>
                      <a:pt x="82" y="177"/>
                    </a:lnTo>
                    <a:lnTo>
                      <a:pt x="90" y="190"/>
                    </a:lnTo>
                    <a:lnTo>
                      <a:pt x="97" y="206"/>
                    </a:lnTo>
                    <a:lnTo>
                      <a:pt x="103" y="221"/>
                    </a:lnTo>
                    <a:lnTo>
                      <a:pt x="111" y="236"/>
                    </a:lnTo>
                    <a:lnTo>
                      <a:pt x="118" y="253"/>
                    </a:lnTo>
                    <a:lnTo>
                      <a:pt x="126" y="268"/>
                    </a:lnTo>
                    <a:lnTo>
                      <a:pt x="135" y="285"/>
                    </a:lnTo>
                    <a:lnTo>
                      <a:pt x="143" y="303"/>
                    </a:lnTo>
                    <a:lnTo>
                      <a:pt x="152" y="320"/>
                    </a:lnTo>
                    <a:lnTo>
                      <a:pt x="160" y="335"/>
                    </a:lnTo>
                    <a:lnTo>
                      <a:pt x="168" y="352"/>
                    </a:lnTo>
                    <a:lnTo>
                      <a:pt x="177" y="369"/>
                    </a:lnTo>
                    <a:lnTo>
                      <a:pt x="185" y="388"/>
                    </a:lnTo>
                    <a:lnTo>
                      <a:pt x="194" y="405"/>
                    </a:lnTo>
                    <a:lnTo>
                      <a:pt x="204" y="422"/>
                    </a:lnTo>
                    <a:lnTo>
                      <a:pt x="213" y="439"/>
                    </a:lnTo>
                    <a:lnTo>
                      <a:pt x="221" y="458"/>
                    </a:lnTo>
                    <a:lnTo>
                      <a:pt x="232" y="475"/>
                    </a:lnTo>
                    <a:lnTo>
                      <a:pt x="240" y="493"/>
                    </a:lnTo>
                    <a:lnTo>
                      <a:pt x="251" y="512"/>
                    </a:lnTo>
                    <a:lnTo>
                      <a:pt x="261" y="529"/>
                    </a:lnTo>
                    <a:lnTo>
                      <a:pt x="270" y="546"/>
                    </a:lnTo>
                    <a:lnTo>
                      <a:pt x="280" y="565"/>
                    </a:lnTo>
                    <a:lnTo>
                      <a:pt x="289" y="582"/>
                    </a:lnTo>
                    <a:lnTo>
                      <a:pt x="299" y="599"/>
                    </a:lnTo>
                    <a:lnTo>
                      <a:pt x="310" y="616"/>
                    </a:lnTo>
                    <a:lnTo>
                      <a:pt x="320" y="633"/>
                    </a:lnTo>
                    <a:lnTo>
                      <a:pt x="329" y="652"/>
                    </a:lnTo>
                    <a:lnTo>
                      <a:pt x="339" y="667"/>
                    </a:lnTo>
                    <a:lnTo>
                      <a:pt x="350" y="685"/>
                    </a:lnTo>
                    <a:lnTo>
                      <a:pt x="360" y="702"/>
                    </a:lnTo>
                    <a:lnTo>
                      <a:pt x="369" y="717"/>
                    </a:lnTo>
                    <a:lnTo>
                      <a:pt x="379" y="732"/>
                    </a:lnTo>
                    <a:lnTo>
                      <a:pt x="390" y="749"/>
                    </a:lnTo>
                    <a:lnTo>
                      <a:pt x="400" y="764"/>
                    </a:lnTo>
                    <a:lnTo>
                      <a:pt x="409" y="780"/>
                    </a:lnTo>
                    <a:lnTo>
                      <a:pt x="419" y="793"/>
                    </a:lnTo>
                    <a:lnTo>
                      <a:pt x="430" y="808"/>
                    </a:lnTo>
                    <a:lnTo>
                      <a:pt x="439" y="821"/>
                    </a:lnTo>
                    <a:lnTo>
                      <a:pt x="449" y="837"/>
                    </a:lnTo>
                    <a:lnTo>
                      <a:pt x="447" y="837"/>
                    </a:lnTo>
                    <a:lnTo>
                      <a:pt x="443" y="838"/>
                    </a:lnTo>
                    <a:lnTo>
                      <a:pt x="439" y="840"/>
                    </a:lnTo>
                    <a:lnTo>
                      <a:pt x="434" y="842"/>
                    </a:lnTo>
                    <a:lnTo>
                      <a:pt x="430" y="846"/>
                    </a:lnTo>
                    <a:lnTo>
                      <a:pt x="422" y="848"/>
                    </a:lnTo>
                    <a:lnTo>
                      <a:pt x="417" y="854"/>
                    </a:lnTo>
                    <a:lnTo>
                      <a:pt x="411" y="857"/>
                    </a:lnTo>
                    <a:lnTo>
                      <a:pt x="405" y="863"/>
                    </a:lnTo>
                    <a:lnTo>
                      <a:pt x="400" y="867"/>
                    </a:lnTo>
                    <a:lnTo>
                      <a:pt x="394" y="875"/>
                    </a:lnTo>
                    <a:lnTo>
                      <a:pt x="392" y="876"/>
                    </a:lnTo>
                    <a:lnTo>
                      <a:pt x="388" y="880"/>
                    </a:lnTo>
                    <a:lnTo>
                      <a:pt x="386" y="884"/>
                    </a:lnTo>
                    <a:lnTo>
                      <a:pt x="384" y="888"/>
                    </a:lnTo>
                    <a:lnTo>
                      <a:pt x="382" y="892"/>
                    </a:lnTo>
                    <a:lnTo>
                      <a:pt x="382" y="895"/>
                    </a:lnTo>
                    <a:lnTo>
                      <a:pt x="382" y="901"/>
                    </a:lnTo>
                    <a:lnTo>
                      <a:pt x="382" y="905"/>
                    </a:lnTo>
                    <a:lnTo>
                      <a:pt x="381" y="903"/>
                    </a:lnTo>
                    <a:lnTo>
                      <a:pt x="377" y="899"/>
                    </a:lnTo>
                    <a:lnTo>
                      <a:pt x="375" y="895"/>
                    </a:lnTo>
                    <a:lnTo>
                      <a:pt x="373" y="892"/>
                    </a:lnTo>
                    <a:lnTo>
                      <a:pt x="369" y="888"/>
                    </a:lnTo>
                    <a:lnTo>
                      <a:pt x="367" y="882"/>
                    </a:lnTo>
                    <a:lnTo>
                      <a:pt x="363" y="875"/>
                    </a:lnTo>
                    <a:lnTo>
                      <a:pt x="360" y="869"/>
                    </a:lnTo>
                    <a:lnTo>
                      <a:pt x="356" y="861"/>
                    </a:lnTo>
                    <a:lnTo>
                      <a:pt x="352" y="856"/>
                    </a:lnTo>
                    <a:lnTo>
                      <a:pt x="346" y="846"/>
                    </a:lnTo>
                    <a:lnTo>
                      <a:pt x="341" y="838"/>
                    </a:lnTo>
                    <a:lnTo>
                      <a:pt x="335" y="827"/>
                    </a:lnTo>
                    <a:lnTo>
                      <a:pt x="331" y="819"/>
                    </a:lnTo>
                    <a:lnTo>
                      <a:pt x="324" y="808"/>
                    </a:lnTo>
                    <a:lnTo>
                      <a:pt x="318" y="797"/>
                    </a:lnTo>
                    <a:lnTo>
                      <a:pt x="312" y="785"/>
                    </a:lnTo>
                    <a:lnTo>
                      <a:pt x="304" y="774"/>
                    </a:lnTo>
                    <a:lnTo>
                      <a:pt x="299" y="762"/>
                    </a:lnTo>
                    <a:lnTo>
                      <a:pt x="291" y="749"/>
                    </a:lnTo>
                    <a:lnTo>
                      <a:pt x="284" y="736"/>
                    </a:lnTo>
                    <a:lnTo>
                      <a:pt x="278" y="723"/>
                    </a:lnTo>
                    <a:lnTo>
                      <a:pt x="268" y="709"/>
                    </a:lnTo>
                    <a:lnTo>
                      <a:pt x="263" y="694"/>
                    </a:lnTo>
                    <a:lnTo>
                      <a:pt x="255" y="681"/>
                    </a:lnTo>
                    <a:lnTo>
                      <a:pt x="247" y="666"/>
                    </a:lnTo>
                    <a:lnTo>
                      <a:pt x="238" y="650"/>
                    </a:lnTo>
                    <a:lnTo>
                      <a:pt x="230" y="635"/>
                    </a:lnTo>
                    <a:lnTo>
                      <a:pt x="223" y="620"/>
                    </a:lnTo>
                    <a:lnTo>
                      <a:pt x="215" y="605"/>
                    </a:lnTo>
                    <a:lnTo>
                      <a:pt x="208" y="588"/>
                    </a:lnTo>
                    <a:lnTo>
                      <a:pt x="198" y="572"/>
                    </a:lnTo>
                    <a:lnTo>
                      <a:pt x="190" y="555"/>
                    </a:lnTo>
                    <a:lnTo>
                      <a:pt x="181" y="538"/>
                    </a:lnTo>
                    <a:lnTo>
                      <a:pt x="173" y="521"/>
                    </a:lnTo>
                    <a:lnTo>
                      <a:pt x="166" y="506"/>
                    </a:lnTo>
                    <a:lnTo>
                      <a:pt x="156" y="487"/>
                    </a:lnTo>
                    <a:lnTo>
                      <a:pt x="149" y="472"/>
                    </a:lnTo>
                    <a:lnTo>
                      <a:pt x="141" y="453"/>
                    </a:lnTo>
                    <a:lnTo>
                      <a:pt x="132" y="436"/>
                    </a:lnTo>
                    <a:lnTo>
                      <a:pt x="124" y="418"/>
                    </a:lnTo>
                    <a:lnTo>
                      <a:pt x="116" y="401"/>
                    </a:lnTo>
                    <a:lnTo>
                      <a:pt x="109" y="382"/>
                    </a:lnTo>
                    <a:lnTo>
                      <a:pt x="101" y="365"/>
                    </a:lnTo>
                    <a:lnTo>
                      <a:pt x="94" y="348"/>
                    </a:lnTo>
                    <a:lnTo>
                      <a:pt x="88" y="331"/>
                    </a:lnTo>
                    <a:lnTo>
                      <a:pt x="80" y="314"/>
                    </a:lnTo>
                    <a:lnTo>
                      <a:pt x="73" y="297"/>
                    </a:lnTo>
                    <a:lnTo>
                      <a:pt x="65" y="278"/>
                    </a:lnTo>
                    <a:lnTo>
                      <a:pt x="59" y="261"/>
                    </a:lnTo>
                    <a:lnTo>
                      <a:pt x="54" y="244"/>
                    </a:lnTo>
                    <a:lnTo>
                      <a:pt x="46" y="227"/>
                    </a:lnTo>
                    <a:lnTo>
                      <a:pt x="40" y="209"/>
                    </a:lnTo>
                    <a:lnTo>
                      <a:pt x="37" y="192"/>
                    </a:lnTo>
                    <a:lnTo>
                      <a:pt x="29" y="175"/>
                    </a:lnTo>
                    <a:lnTo>
                      <a:pt x="25" y="158"/>
                    </a:lnTo>
                    <a:lnTo>
                      <a:pt x="19" y="143"/>
                    </a:lnTo>
                    <a:lnTo>
                      <a:pt x="16" y="126"/>
                    </a:lnTo>
                    <a:lnTo>
                      <a:pt x="12" y="111"/>
                    </a:lnTo>
                    <a:lnTo>
                      <a:pt x="6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D6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37" name="Freeform 31"/>
              <p:cNvSpPr>
                <a:spLocks/>
              </p:cNvSpPr>
              <p:nvPr/>
            </p:nvSpPr>
            <p:spPr bwMode="auto">
              <a:xfrm>
                <a:off x="4643" y="2846"/>
                <a:ext cx="34" cy="438"/>
              </a:xfrm>
              <a:custGeom>
                <a:avLst/>
                <a:gdLst>
                  <a:gd name="T0" fmla="*/ 1 w 68"/>
                  <a:gd name="T1" fmla="*/ 25 h 877"/>
                  <a:gd name="T2" fmla="*/ 1 w 68"/>
                  <a:gd name="T3" fmla="*/ 25 h 877"/>
                  <a:gd name="T4" fmla="*/ 1 w 68"/>
                  <a:gd name="T5" fmla="*/ 24 h 877"/>
                  <a:gd name="T6" fmla="*/ 1 w 68"/>
                  <a:gd name="T7" fmla="*/ 23 h 877"/>
                  <a:gd name="T8" fmla="*/ 1 w 68"/>
                  <a:gd name="T9" fmla="*/ 22 h 877"/>
                  <a:gd name="T10" fmla="*/ 1 w 68"/>
                  <a:gd name="T11" fmla="*/ 21 h 877"/>
                  <a:gd name="T12" fmla="*/ 1 w 68"/>
                  <a:gd name="T13" fmla="*/ 20 h 877"/>
                  <a:gd name="T14" fmla="*/ 1 w 68"/>
                  <a:gd name="T15" fmla="*/ 19 h 877"/>
                  <a:gd name="T16" fmla="*/ 1 w 68"/>
                  <a:gd name="T17" fmla="*/ 17 h 877"/>
                  <a:gd name="T18" fmla="*/ 1 w 68"/>
                  <a:gd name="T19" fmla="*/ 16 h 877"/>
                  <a:gd name="T20" fmla="*/ 1 w 68"/>
                  <a:gd name="T21" fmla="*/ 14 h 877"/>
                  <a:gd name="T22" fmla="*/ 1 w 68"/>
                  <a:gd name="T23" fmla="*/ 12 h 877"/>
                  <a:gd name="T24" fmla="*/ 1 w 68"/>
                  <a:gd name="T25" fmla="*/ 11 h 877"/>
                  <a:gd name="T26" fmla="*/ 1 w 68"/>
                  <a:gd name="T27" fmla="*/ 9 h 877"/>
                  <a:gd name="T28" fmla="*/ 1 w 68"/>
                  <a:gd name="T29" fmla="*/ 7 h 877"/>
                  <a:gd name="T30" fmla="*/ 1 w 68"/>
                  <a:gd name="T31" fmla="*/ 6 h 877"/>
                  <a:gd name="T32" fmla="*/ 1 w 68"/>
                  <a:gd name="T33" fmla="*/ 4 h 877"/>
                  <a:gd name="T34" fmla="*/ 1 w 68"/>
                  <a:gd name="T35" fmla="*/ 3 h 877"/>
                  <a:gd name="T36" fmla="*/ 1 w 68"/>
                  <a:gd name="T37" fmla="*/ 2 h 877"/>
                  <a:gd name="T38" fmla="*/ 1 w 68"/>
                  <a:gd name="T39" fmla="*/ 1 h 877"/>
                  <a:gd name="T40" fmla="*/ 0 w 68"/>
                  <a:gd name="T41" fmla="*/ 0 h 877"/>
                  <a:gd name="T42" fmla="*/ 1 w 68"/>
                  <a:gd name="T43" fmla="*/ 0 h 877"/>
                  <a:gd name="T44" fmla="*/ 1 w 68"/>
                  <a:gd name="T45" fmla="*/ 0 h 877"/>
                  <a:gd name="T46" fmla="*/ 1 w 68"/>
                  <a:gd name="T47" fmla="*/ 1 h 877"/>
                  <a:gd name="T48" fmla="*/ 1 w 68"/>
                  <a:gd name="T49" fmla="*/ 1 h 877"/>
                  <a:gd name="T50" fmla="*/ 1 w 68"/>
                  <a:gd name="T51" fmla="*/ 1 h 877"/>
                  <a:gd name="T52" fmla="*/ 1 w 68"/>
                  <a:gd name="T53" fmla="*/ 2 h 877"/>
                  <a:gd name="T54" fmla="*/ 2 w 68"/>
                  <a:gd name="T55" fmla="*/ 2 h 877"/>
                  <a:gd name="T56" fmla="*/ 2 w 68"/>
                  <a:gd name="T57" fmla="*/ 3 h 877"/>
                  <a:gd name="T58" fmla="*/ 2 w 68"/>
                  <a:gd name="T59" fmla="*/ 3 h 877"/>
                  <a:gd name="T60" fmla="*/ 2 w 68"/>
                  <a:gd name="T61" fmla="*/ 4 h 877"/>
                  <a:gd name="T62" fmla="*/ 2 w 68"/>
                  <a:gd name="T63" fmla="*/ 4 h 877"/>
                  <a:gd name="T64" fmla="*/ 2 w 68"/>
                  <a:gd name="T65" fmla="*/ 5 h 877"/>
                  <a:gd name="T66" fmla="*/ 2 w 68"/>
                  <a:gd name="T67" fmla="*/ 6 h 877"/>
                  <a:gd name="T68" fmla="*/ 2 w 68"/>
                  <a:gd name="T69" fmla="*/ 6 h 877"/>
                  <a:gd name="T70" fmla="*/ 3 w 68"/>
                  <a:gd name="T71" fmla="*/ 7 h 877"/>
                  <a:gd name="T72" fmla="*/ 3 w 68"/>
                  <a:gd name="T73" fmla="*/ 8 h 877"/>
                  <a:gd name="T74" fmla="*/ 3 w 68"/>
                  <a:gd name="T75" fmla="*/ 9 h 877"/>
                  <a:gd name="T76" fmla="*/ 3 w 68"/>
                  <a:gd name="T77" fmla="*/ 10 h 877"/>
                  <a:gd name="T78" fmla="*/ 3 w 68"/>
                  <a:gd name="T79" fmla="*/ 11 h 877"/>
                  <a:gd name="T80" fmla="*/ 3 w 68"/>
                  <a:gd name="T81" fmla="*/ 12 h 877"/>
                  <a:gd name="T82" fmla="*/ 3 w 68"/>
                  <a:gd name="T83" fmla="*/ 13 h 877"/>
                  <a:gd name="T84" fmla="*/ 3 w 68"/>
                  <a:gd name="T85" fmla="*/ 14 h 877"/>
                  <a:gd name="T86" fmla="*/ 3 w 68"/>
                  <a:gd name="T87" fmla="*/ 16 h 877"/>
                  <a:gd name="T88" fmla="*/ 2 w 68"/>
                  <a:gd name="T89" fmla="*/ 17 h 877"/>
                  <a:gd name="T90" fmla="*/ 2 w 68"/>
                  <a:gd name="T91" fmla="*/ 18 h 877"/>
                  <a:gd name="T92" fmla="*/ 2 w 68"/>
                  <a:gd name="T93" fmla="*/ 19 h 877"/>
                  <a:gd name="T94" fmla="*/ 2 w 68"/>
                  <a:gd name="T95" fmla="*/ 20 h 877"/>
                  <a:gd name="T96" fmla="*/ 2 w 68"/>
                  <a:gd name="T97" fmla="*/ 21 h 877"/>
                  <a:gd name="T98" fmla="*/ 2 w 68"/>
                  <a:gd name="T99" fmla="*/ 22 h 877"/>
                  <a:gd name="T100" fmla="*/ 2 w 68"/>
                  <a:gd name="T101" fmla="*/ 23 h 877"/>
                  <a:gd name="T102" fmla="*/ 2 w 68"/>
                  <a:gd name="T103" fmla="*/ 24 h 877"/>
                  <a:gd name="T104" fmla="*/ 2 w 68"/>
                  <a:gd name="T105" fmla="*/ 25 h 877"/>
                  <a:gd name="T106" fmla="*/ 2 w 68"/>
                  <a:gd name="T107" fmla="*/ 26 h 877"/>
                  <a:gd name="T108" fmla="*/ 2 w 68"/>
                  <a:gd name="T109" fmla="*/ 26 h 877"/>
                  <a:gd name="T110" fmla="*/ 2 w 68"/>
                  <a:gd name="T111" fmla="*/ 27 h 877"/>
                  <a:gd name="T112" fmla="*/ 2 w 68"/>
                  <a:gd name="T113" fmla="*/ 27 h 877"/>
                  <a:gd name="T114" fmla="*/ 1 w 68"/>
                  <a:gd name="T115" fmla="*/ 25 h 87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"/>
                  <a:gd name="T175" fmla="*/ 0 h 877"/>
                  <a:gd name="T176" fmla="*/ 68 w 68"/>
                  <a:gd name="T177" fmla="*/ 877 h 87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" h="877">
                    <a:moveTo>
                      <a:pt x="8" y="820"/>
                    </a:moveTo>
                    <a:lnTo>
                      <a:pt x="8" y="818"/>
                    </a:lnTo>
                    <a:lnTo>
                      <a:pt x="8" y="816"/>
                    </a:lnTo>
                    <a:lnTo>
                      <a:pt x="8" y="814"/>
                    </a:lnTo>
                    <a:lnTo>
                      <a:pt x="8" y="810"/>
                    </a:lnTo>
                    <a:lnTo>
                      <a:pt x="8" y="806"/>
                    </a:lnTo>
                    <a:lnTo>
                      <a:pt x="8" y="801"/>
                    </a:lnTo>
                    <a:lnTo>
                      <a:pt x="8" y="795"/>
                    </a:lnTo>
                    <a:lnTo>
                      <a:pt x="8" y="789"/>
                    </a:lnTo>
                    <a:lnTo>
                      <a:pt x="8" y="782"/>
                    </a:lnTo>
                    <a:lnTo>
                      <a:pt x="8" y="774"/>
                    </a:lnTo>
                    <a:lnTo>
                      <a:pt x="8" y="764"/>
                    </a:lnTo>
                    <a:lnTo>
                      <a:pt x="8" y="755"/>
                    </a:lnTo>
                    <a:lnTo>
                      <a:pt x="8" y="744"/>
                    </a:lnTo>
                    <a:lnTo>
                      <a:pt x="8" y="734"/>
                    </a:lnTo>
                    <a:lnTo>
                      <a:pt x="8" y="723"/>
                    </a:lnTo>
                    <a:lnTo>
                      <a:pt x="10" y="711"/>
                    </a:lnTo>
                    <a:lnTo>
                      <a:pt x="10" y="698"/>
                    </a:lnTo>
                    <a:lnTo>
                      <a:pt x="10" y="685"/>
                    </a:lnTo>
                    <a:lnTo>
                      <a:pt x="10" y="671"/>
                    </a:lnTo>
                    <a:lnTo>
                      <a:pt x="10" y="658"/>
                    </a:lnTo>
                    <a:lnTo>
                      <a:pt x="10" y="643"/>
                    </a:lnTo>
                    <a:lnTo>
                      <a:pt x="10" y="628"/>
                    </a:lnTo>
                    <a:lnTo>
                      <a:pt x="10" y="612"/>
                    </a:lnTo>
                    <a:lnTo>
                      <a:pt x="10" y="597"/>
                    </a:lnTo>
                    <a:lnTo>
                      <a:pt x="10" y="582"/>
                    </a:lnTo>
                    <a:lnTo>
                      <a:pt x="10" y="565"/>
                    </a:lnTo>
                    <a:lnTo>
                      <a:pt x="10" y="548"/>
                    </a:lnTo>
                    <a:lnTo>
                      <a:pt x="10" y="533"/>
                    </a:lnTo>
                    <a:lnTo>
                      <a:pt x="10" y="515"/>
                    </a:lnTo>
                    <a:lnTo>
                      <a:pt x="10" y="498"/>
                    </a:lnTo>
                    <a:lnTo>
                      <a:pt x="10" y="481"/>
                    </a:lnTo>
                    <a:lnTo>
                      <a:pt x="11" y="464"/>
                    </a:lnTo>
                    <a:lnTo>
                      <a:pt x="10" y="447"/>
                    </a:lnTo>
                    <a:lnTo>
                      <a:pt x="10" y="428"/>
                    </a:lnTo>
                    <a:lnTo>
                      <a:pt x="10" y="411"/>
                    </a:lnTo>
                    <a:lnTo>
                      <a:pt x="10" y="394"/>
                    </a:lnTo>
                    <a:lnTo>
                      <a:pt x="10" y="375"/>
                    </a:lnTo>
                    <a:lnTo>
                      <a:pt x="10" y="358"/>
                    </a:lnTo>
                    <a:lnTo>
                      <a:pt x="10" y="341"/>
                    </a:lnTo>
                    <a:lnTo>
                      <a:pt x="10" y="324"/>
                    </a:lnTo>
                    <a:lnTo>
                      <a:pt x="10" y="305"/>
                    </a:lnTo>
                    <a:lnTo>
                      <a:pt x="10" y="287"/>
                    </a:lnTo>
                    <a:lnTo>
                      <a:pt x="10" y="270"/>
                    </a:lnTo>
                    <a:lnTo>
                      <a:pt x="10" y="253"/>
                    </a:lnTo>
                    <a:lnTo>
                      <a:pt x="8" y="238"/>
                    </a:lnTo>
                    <a:lnTo>
                      <a:pt x="8" y="221"/>
                    </a:lnTo>
                    <a:lnTo>
                      <a:pt x="8" y="206"/>
                    </a:lnTo>
                    <a:lnTo>
                      <a:pt x="8" y="190"/>
                    </a:lnTo>
                    <a:lnTo>
                      <a:pt x="8" y="173"/>
                    </a:lnTo>
                    <a:lnTo>
                      <a:pt x="8" y="158"/>
                    </a:lnTo>
                    <a:lnTo>
                      <a:pt x="6" y="143"/>
                    </a:lnTo>
                    <a:lnTo>
                      <a:pt x="6" y="130"/>
                    </a:lnTo>
                    <a:lnTo>
                      <a:pt x="6" y="114"/>
                    </a:lnTo>
                    <a:lnTo>
                      <a:pt x="6" y="101"/>
                    </a:lnTo>
                    <a:lnTo>
                      <a:pt x="6" y="88"/>
                    </a:lnTo>
                    <a:lnTo>
                      <a:pt x="6" y="76"/>
                    </a:lnTo>
                    <a:lnTo>
                      <a:pt x="4" y="65"/>
                    </a:lnTo>
                    <a:lnTo>
                      <a:pt x="4" y="54"/>
                    </a:lnTo>
                    <a:lnTo>
                      <a:pt x="4" y="44"/>
                    </a:lnTo>
                    <a:lnTo>
                      <a:pt x="2" y="33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1" y="23"/>
                    </a:lnTo>
                    <a:lnTo>
                      <a:pt x="13" y="27"/>
                    </a:lnTo>
                    <a:lnTo>
                      <a:pt x="17" y="33"/>
                    </a:lnTo>
                    <a:lnTo>
                      <a:pt x="19" y="38"/>
                    </a:lnTo>
                    <a:lnTo>
                      <a:pt x="21" y="46"/>
                    </a:lnTo>
                    <a:lnTo>
                      <a:pt x="23" y="48"/>
                    </a:lnTo>
                    <a:lnTo>
                      <a:pt x="25" y="54"/>
                    </a:lnTo>
                    <a:lnTo>
                      <a:pt x="25" y="57"/>
                    </a:lnTo>
                    <a:lnTo>
                      <a:pt x="29" y="61"/>
                    </a:lnTo>
                    <a:lnTo>
                      <a:pt x="29" y="65"/>
                    </a:lnTo>
                    <a:lnTo>
                      <a:pt x="30" y="69"/>
                    </a:lnTo>
                    <a:lnTo>
                      <a:pt x="30" y="73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6"/>
                    </a:lnTo>
                    <a:lnTo>
                      <a:pt x="36" y="92"/>
                    </a:lnTo>
                    <a:lnTo>
                      <a:pt x="38" y="95"/>
                    </a:lnTo>
                    <a:lnTo>
                      <a:pt x="40" y="101"/>
                    </a:lnTo>
                    <a:lnTo>
                      <a:pt x="40" y="107"/>
                    </a:lnTo>
                    <a:lnTo>
                      <a:pt x="42" y="111"/>
                    </a:lnTo>
                    <a:lnTo>
                      <a:pt x="44" y="118"/>
                    </a:lnTo>
                    <a:lnTo>
                      <a:pt x="46" y="124"/>
                    </a:lnTo>
                    <a:lnTo>
                      <a:pt x="46" y="130"/>
                    </a:lnTo>
                    <a:lnTo>
                      <a:pt x="48" y="135"/>
                    </a:lnTo>
                    <a:lnTo>
                      <a:pt x="49" y="143"/>
                    </a:lnTo>
                    <a:lnTo>
                      <a:pt x="51" y="149"/>
                    </a:lnTo>
                    <a:lnTo>
                      <a:pt x="51" y="154"/>
                    </a:lnTo>
                    <a:lnTo>
                      <a:pt x="53" y="162"/>
                    </a:lnTo>
                    <a:lnTo>
                      <a:pt x="55" y="168"/>
                    </a:lnTo>
                    <a:lnTo>
                      <a:pt x="55" y="175"/>
                    </a:lnTo>
                    <a:lnTo>
                      <a:pt x="57" y="183"/>
                    </a:lnTo>
                    <a:lnTo>
                      <a:pt x="57" y="189"/>
                    </a:lnTo>
                    <a:lnTo>
                      <a:pt x="59" y="198"/>
                    </a:lnTo>
                    <a:lnTo>
                      <a:pt x="61" y="204"/>
                    </a:lnTo>
                    <a:lnTo>
                      <a:pt x="61" y="211"/>
                    </a:lnTo>
                    <a:lnTo>
                      <a:pt x="61" y="219"/>
                    </a:lnTo>
                    <a:lnTo>
                      <a:pt x="63" y="228"/>
                    </a:lnTo>
                    <a:lnTo>
                      <a:pt x="63" y="236"/>
                    </a:lnTo>
                    <a:lnTo>
                      <a:pt x="65" y="246"/>
                    </a:lnTo>
                    <a:lnTo>
                      <a:pt x="67" y="253"/>
                    </a:lnTo>
                    <a:lnTo>
                      <a:pt x="67" y="263"/>
                    </a:lnTo>
                    <a:lnTo>
                      <a:pt x="67" y="272"/>
                    </a:lnTo>
                    <a:lnTo>
                      <a:pt x="68" y="282"/>
                    </a:lnTo>
                    <a:lnTo>
                      <a:pt x="68" y="291"/>
                    </a:lnTo>
                    <a:lnTo>
                      <a:pt x="68" y="301"/>
                    </a:lnTo>
                    <a:lnTo>
                      <a:pt x="68" y="310"/>
                    </a:lnTo>
                    <a:lnTo>
                      <a:pt x="68" y="322"/>
                    </a:lnTo>
                    <a:lnTo>
                      <a:pt x="68" y="333"/>
                    </a:lnTo>
                    <a:lnTo>
                      <a:pt x="68" y="344"/>
                    </a:lnTo>
                    <a:lnTo>
                      <a:pt x="68" y="354"/>
                    </a:lnTo>
                    <a:lnTo>
                      <a:pt x="68" y="365"/>
                    </a:lnTo>
                    <a:lnTo>
                      <a:pt x="68" y="379"/>
                    </a:lnTo>
                    <a:lnTo>
                      <a:pt x="68" y="390"/>
                    </a:lnTo>
                    <a:lnTo>
                      <a:pt x="68" y="401"/>
                    </a:lnTo>
                    <a:lnTo>
                      <a:pt x="68" y="415"/>
                    </a:lnTo>
                    <a:lnTo>
                      <a:pt x="68" y="426"/>
                    </a:lnTo>
                    <a:lnTo>
                      <a:pt x="68" y="439"/>
                    </a:lnTo>
                    <a:lnTo>
                      <a:pt x="67" y="451"/>
                    </a:lnTo>
                    <a:lnTo>
                      <a:pt x="67" y="464"/>
                    </a:lnTo>
                    <a:lnTo>
                      <a:pt x="67" y="477"/>
                    </a:lnTo>
                    <a:lnTo>
                      <a:pt x="67" y="489"/>
                    </a:lnTo>
                    <a:lnTo>
                      <a:pt x="65" y="502"/>
                    </a:lnTo>
                    <a:lnTo>
                      <a:pt x="65" y="514"/>
                    </a:lnTo>
                    <a:lnTo>
                      <a:pt x="63" y="527"/>
                    </a:lnTo>
                    <a:lnTo>
                      <a:pt x="63" y="540"/>
                    </a:lnTo>
                    <a:lnTo>
                      <a:pt x="63" y="553"/>
                    </a:lnTo>
                    <a:lnTo>
                      <a:pt x="61" y="567"/>
                    </a:lnTo>
                    <a:lnTo>
                      <a:pt x="61" y="578"/>
                    </a:lnTo>
                    <a:lnTo>
                      <a:pt x="61" y="591"/>
                    </a:lnTo>
                    <a:lnTo>
                      <a:pt x="59" y="605"/>
                    </a:lnTo>
                    <a:lnTo>
                      <a:pt x="59" y="616"/>
                    </a:lnTo>
                    <a:lnTo>
                      <a:pt x="59" y="629"/>
                    </a:lnTo>
                    <a:lnTo>
                      <a:pt x="59" y="641"/>
                    </a:lnTo>
                    <a:lnTo>
                      <a:pt x="57" y="652"/>
                    </a:lnTo>
                    <a:lnTo>
                      <a:pt x="55" y="666"/>
                    </a:lnTo>
                    <a:lnTo>
                      <a:pt x="55" y="677"/>
                    </a:lnTo>
                    <a:lnTo>
                      <a:pt x="55" y="688"/>
                    </a:lnTo>
                    <a:lnTo>
                      <a:pt x="53" y="700"/>
                    </a:lnTo>
                    <a:lnTo>
                      <a:pt x="53" y="711"/>
                    </a:lnTo>
                    <a:lnTo>
                      <a:pt x="51" y="721"/>
                    </a:lnTo>
                    <a:lnTo>
                      <a:pt x="51" y="732"/>
                    </a:lnTo>
                    <a:lnTo>
                      <a:pt x="49" y="742"/>
                    </a:lnTo>
                    <a:lnTo>
                      <a:pt x="49" y="753"/>
                    </a:lnTo>
                    <a:lnTo>
                      <a:pt x="48" y="763"/>
                    </a:lnTo>
                    <a:lnTo>
                      <a:pt x="48" y="772"/>
                    </a:lnTo>
                    <a:lnTo>
                      <a:pt x="48" y="782"/>
                    </a:lnTo>
                    <a:lnTo>
                      <a:pt x="46" y="791"/>
                    </a:lnTo>
                    <a:lnTo>
                      <a:pt x="46" y="799"/>
                    </a:lnTo>
                    <a:lnTo>
                      <a:pt x="46" y="808"/>
                    </a:lnTo>
                    <a:lnTo>
                      <a:pt x="44" y="814"/>
                    </a:lnTo>
                    <a:lnTo>
                      <a:pt x="44" y="821"/>
                    </a:lnTo>
                    <a:lnTo>
                      <a:pt x="44" y="829"/>
                    </a:lnTo>
                    <a:lnTo>
                      <a:pt x="44" y="837"/>
                    </a:lnTo>
                    <a:lnTo>
                      <a:pt x="42" y="840"/>
                    </a:lnTo>
                    <a:lnTo>
                      <a:pt x="42" y="848"/>
                    </a:lnTo>
                    <a:lnTo>
                      <a:pt x="42" y="852"/>
                    </a:lnTo>
                    <a:lnTo>
                      <a:pt x="42" y="858"/>
                    </a:lnTo>
                    <a:lnTo>
                      <a:pt x="40" y="861"/>
                    </a:lnTo>
                    <a:lnTo>
                      <a:pt x="40" y="865"/>
                    </a:lnTo>
                    <a:lnTo>
                      <a:pt x="40" y="869"/>
                    </a:lnTo>
                    <a:lnTo>
                      <a:pt x="40" y="873"/>
                    </a:lnTo>
                    <a:lnTo>
                      <a:pt x="40" y="875"/>
                    </a:lnTo>
                    <a:lnTo>
                      <a:pt x="40" y="877"/>
                    </a:lnTo>
                    <a:lnTo>
                      <a:pt x="6" y="842"/>
                    </a:lnTo>
                    <a:lnTo>
                      <a:pt x="8" y="820"/>
                    </a:lnTo>
                    <a:close/>
                  </a:path>
                </a:pathLst>
              </a:custGeom>
              <a:solidFill>
                <a:srgbClr val="E6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38" name="Freeform 32"/>
              <p:cNvSpPr>
                <a:spLocks/>
              </p:cNvSpPr>
              <p:nvPr/>
            </p:nvSpPr>
            <p:spPr bwMode="auto">
              <a:xfrm>
                <a:off x="4600" y="3334"/>
                <a:ext cx="62" cy="65"/>
              </a:xfrm>
              <a:custGeom>
                <a:avLst/>
                <a:gdLst>
                  <a:gd name="T0" fmla="*/ 1 w 123"/>
                  <a:gd name="T1" fmla="*/ 2 h 129"/>
                  <a:gd name="T2" fmla="*/ 1 w 123"/>
                  <a:gd name="T3" fmla="*/ 1 h 129"/>
                  <a:gd name="T4" fmla="*/ 1 w 123"/>
                  <a:gd name="T5" fmla="*/ 1 h 129"/>
                  <a:gd name="T6" fmla="*/ 2 w 123"/>
                  <a:gd name="T7" fmla="*/ 1 h 129"/>
                  <a:gd name="T8" fmla="*/ 2 w 123"/>
                  <a:gd name="T9" fmla="*/ 1 h 129"/>
                  <a:gd name="T10" fmla="*/ 2 w 123"/>
                  <a:gd name="T11" fmla="*/ 0 h 129"/>
                  <a:gd name="T12" fmla="*/ 2 w 123"/>
                  <a:gd name="T13" fmla="*/ 0 h 129"/>
                  <a:gd name="T14" fmla="*/ 3 w 123"/>
                  <a:gd name="T15" fmla="*/ 0 h 129"/>
                  <a:gd name="T16" fmla="*/ 3 w 123"/>
                  <a:gd name="T17" fmla="*/ 1 h 129"/>
                  <a:gd name="T18" fmla="*/ 4 w 123"/>
                  <a:gd name="T19" fmla="*/ 1 h 129"/>
                  <a:gd name="T20" fmla="*/ 4 w 123"/>
                  <a:gd name="T21" fmla="*/ 2 h 129"/>
                  <a:gd name="T22" fmla="*/ 4 w 123"/>
                  <a:gd name="T23" fmla="*/ 2 h 129"/>
                  <a:gd name="T24" fmla="*/ 4 w 123"/>
                  <a:gd name="T25" fmla="*/ 3 h 129"/>
                  <a:gd name="T26" fmla="*/ 4 w 123"/>
                  <a:gd name="T27" fmla="*/ 4 h 129"/>
                  <a:gd name="T28" fmla="*/ 4 w 123"/>
                  <a:gd name="T29" fmla="*/ 4 h 129"/>
                  <a:gd name="T30" fmla="*/ 4 w 123"/>
                  <a:gd name="T31" fmla="*/ 4 h 129"/>
                  <a:gd name="T32" fmla="*/ 3 w 123"/>
                  <a:gd name="T33" fmla="*/ 4 h 129"/>
                  <a:gd name="T34" fmla="*/ 3 w 123"/>
                  <a:gd name="T35" fmla="*/ 4 h 129"/>
                  <a:gd name="T36" fmla="*/ 3 w 123"/>
                  <a:gd name="T37" fmla="*/ 4 h 129"/>
                  <a:gd name="T38" fmla="*/ 2 w 123"/>
                  <a:gd name="T39" fmla="*/ 5 h 129"/>
                  <a:gd name="T40" fmla="*/ 2 w 123"/>
                  <a:gd name="T41" fmla="*/ 5 h 129"/>
                  <a:gd name="T42" fmla="*/ 2 w 123"/>
                  <a:gd name="T43" fmla="*/ 5 h 129"/>
                  <a:gd name="T44" fmla="*/ 1 w 123"/>
                  <a:gd name="T45" fmla="*/ 4 h 129"/>
                  <a:gd name="T46" fmla="*/ 1 w 123"/>
                  <a:gd name="T47" fmla="*/ 4 h 129"/>
                  <a:gd name="T48" fmla="*/ 1 w 123"/>
                  <a:gd name="T49" fmla="*/ 4 h 129"/>
                  <a:gd name="T50" fmla="*/ 1 w 123"/>
                  <a:gd name="T51" fmla="*/ 4 h 129"/>
                  <a:gd name="T52" fmla="*/ 1 w 123"/>
                  <a:gd name="T53" fmla="*/ 4 h 129"/>
                  <a:gd name="T54" fmla="*/ 1 w 123"/>
                  <a:gd name="T55" fmla="*/ 3 h 129"/>
                  <a:gd name="T56" fmla="*/ 0 w 123"/>
                  <a:gd name="T57" fmla="*/ 3 h 129"/>
                  <a:gd name="T58" fmla="*/ 1 w 123"/>
                  <a:gd name="T59" fmla="*/ 2 h 129"/>
                  <a:gd name="T60" fmla="*/ 1 w 123"/>
                  <a:gd name="T61" fmla="*/ 2 h 129"/>
                  <a:gd name="T62" fmla="*/ 1 w 123"/>
                  <a:gd name="T63" fmla="*/ 2 h 129"/>
                  <a:gd name="T64" fmla="*/ 1 w 123"/>
                  <a:gd name="T65" fmla="*/ 2 h 1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29"/>
                  <a:gd name="T101" fmla="*/ 123 w 123"/>
                  <a:gd name="T102" fmla="*/ 129 h 1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29">
                    <a:moveTo>
                      <a:pt x="11" y="40"/>
                    </a:moveTo>
                    <a:lnTo>
                      <a:pt x="11" y="38"/>
                    </a:lnTo>
                    <a:lnTo>
                      <a:pt x="13" y="34"/>
                    </a:lnTo>
                    <a:lnTo>
                      <a:pt x="17" y="29"/>
                    </a:lnTo>
                    <a:lnTo>
                      <a:pt x="22" y="21"/>
                    </a:lnTo>
                    <a:lnTo>
                      <a:pt x="24" y="17"/>
                    </a:lnTo>
                    <a:lnTo>
                      <a:pt x="28" y="14"/>
                    </a:lnTo>
                    <a:lnTo>
                      <a:pt x="34" y="10"/>
                    </a:lnTo>
                    <a:lnTo>
                      <a:pt x="39" y="8"/>
                    </a:lnTo>
                    <a:lnTo>
                      <a:pt x="45" y="4"/>
                    </a:lnTo>
                    <a:lnTo>
                      <a:pt x="51" y="2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1" y="4"/>
                    </a:lnTo>
                    <a:lnTo>
                      <a:pt x="83" y="6"/>
                    </a:lnTo>
                    <a:lnTo>
                      <a:pt x="104" y="15"/>
                    </a:lnTo>
                    <a:lnTo>
                      <a:pt x="114" y="23"/>
                    </a:lnTo>
                    <a:lnTo>
                      <a:pt x="117" y="33"/>
                    </a:lnTo>
                    <a:lnTo>
                      <a:pt x="121" y="46"/>
                    </a:lnTo>
                    <a:lnTo>
                      <a:pt x="123" y="53"/>
                    </a:lnTo>
                    <a:lnTo>
                      <a:pt x="121" y="72"/>
                    </a:lnTo>
                    <a:lnTo>
                      <a:pt x="119" y="91"/>
                    </a:lnTo>
                    <a:lnTo>
                      <a:pt x="117" y="91"/>
                    </a:lnTo>
                    <a:lnTo>
                      <a:pt x="115" y="97"/>
                    </a:lnTo>
                    <a:lnTo>
                      <a:pt x="112" y="101"/>
                    </a:lnTo>
                    <a:lnTo>
                      <a:pt x="110" y="105"/>
                    </a:lnTo>
                    <a:lnTo>
                      <a:pt x="106" y="109"/>
                    </a:lnTo>
                    <a:lnTo>
                      <a:pt x="102" y="112"/>
                    </a:lnTo>
                    <a:lnTo>
                      <a:pt x="96" y="116"/>
                    </a:lnTo>
                    <a:lnTo>
                      <a:pt x="91" y="120"/>
                    </a:lnTo>
                    <a:lnTo>
                      <a:pt x="85" y="122"/>
                    </a:lnTo>
                    <a:lnTo>
                      <a:pt x="77" y="126"/>
                    </a:lnTo>
                    <a:lnTo>
                      <a:pt x="74" y="126"/>
                    </a:lnTo>
                    <a:lnTo>
                      <a:pt x="70" y="128"/>
                    </a:lnTo>
                    <a:lnTo>
                      <a:pt x="66" y="128"/>
                    </a:lnTo>
                    <a:lnTo>
                      <a:pt x="62" y="129"/>
                    </a:lnTo>
                    <a:lnTo>
                      <a:pt x="57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43" y="129"/>
                    </a:lnTo>
                    <a:lnTo>
                      <a:pt x="36" y="128"/>
                    </a:lnTo>
                    <a:lnTo>
                      <a:pt x="32" y="126"/>
                    </a:lnTo>
                    <a:lnTo>
                      <a:pt x="28" y="124"/>
                    </a:lnTo>
                    <a:lnTo>
                      <a:pt x="24" y="124"/>
                    </a:lnTo>
                    <a:lnTo>
                      <a:pt x="20" y="120"/>
                    </a:lnTo>
                    <a:lnTo>
                      <a:pt x="17" y="118"/>
                    </a:lnTo>
                    <a:lnTo>
                      <a:pt x="13" y="116"/>
                    </a:lnTo>
                    <a:lnTo>
                      <a:pt x="11" y="114"/>
                    </a:lnTo>
                    <a:lnTo>
                      <a:pt x="7" y="109"/>
                    </a:lnTo>
                    <a:lnTo>
                      <a:pt x="3" y="101"/>
                    </a:lnTo>
                    <a:lnTo>
                      <a:pt x="1" y="95"/>
                    </a:lnTo>
                    <a:lnTo>
                      <a:pt x="1" y="90"/>
                    </a:lnTo>
                    <a:lnTo>
                      <a:pt x="0" y="82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1" y="63"/>
                    </a:lnTo>
                    <a:lnTo>
                      <a:pt x="1" y="57"/>
                    </a:lnTo>
                    <a:lnTo>
                      <a:pt x="3" y="55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11" y="40"/>
                    </a:lnTo>
                    <a:close/>
                  </a:path>
                </a:pathLst>
              </a:custGeom>
              <a:solidFill>
                <a:srgbClr val="F28A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39" name="Freeform 33"/>
              <p:cNvSpPr>
                <a:spLocks/>
              </p:cNvSpPr>
              <p:nvPr/>
            </p:nvSpPr>
            <p:spPr bwMode="auto">
              <a:xfrm>
                <a:off x="4575" y="3331"/>
                <a:ext cx="66" cy="77"/>
              </a:xfrm>
              <a:custGeom>
                <a:avLst/>
                <a:gdLst>
                  <a:gd name="T0" fmla="*/ 5 w 131"/>
                  <a:gd name="T1" fmla="*/ 4 h 154"/>
                  <a:gd name="T2" fmla="*/ 4 w 131"/>
                  <a:gd name="T3" fmla="*/ 4 h 154"/>
                  <a:gd name="T4" fmla="*/ 4 w 131"/>
                  <a:gd name="T5" fmla="*/ 4 h 154"/>
                  <a:gd name="T6" fmla="*/ 4 w 131"/>
                  <a:gd name="T7" fmla="*/ 5 h 154"/>
                  <a:gd name="T8" fmla="*/ 4 w 131"/>
                  <a:gd name="T9" fmla="*/ 5 h 154"/>
                  <a:gd name="T10" fmla="*/ 3 w 131"/>
                  <a:gd name="T11" fmla="*/ 5 h 154"/>
                  <a:gd name="T12" fmla="*/ 3 w 131"/>
                  <a:gd name="T13" fmla="*/ 5 h 154"/>
                  <a:gd name="T14" fmla="*/ 3 w 131"/>
                  <a:gd name="T15" fmla="*/ 5 h 154"/>
                  <a:gd name="T16" fmla="*/ 3 w 131"/>
                  <a:gd name="T17" fmla="*/ 5 h 154"/>
                  <a:gd name="T18" fmla="*/ 2 w 131"/>
                  <a:gd name="T19" fmla="*/ 5 h 154"/>
                  <a:gd name="T20" fmla="*/ 2 w 131"/>
                  <a:gd name="T21" fmla="*/ 5 h 154"/>
                  <a:gd name="T22" fmla="*/ 2 w 131"/>
                  <a:gd name="T23" fmla="*/ 5 h 154"/>
                  <a:gd name="T24" fmla="*/ 1 w 131"/>
                  <a:gd name="T25" fmla="*/ 5 h 154"/>
                  <a:gd name="T26" fmla="*/ 1 w 131"/>
                  <a:gd name="T27" fmla="*/ 5 h 154"/>
                  <a:gd name="T28" fmla="*/ 1 w 131"/>
                  <a:gd name="T29" fmla="*/ 4 h 154"/>
                  <a:gd name="T30" fmla="*/ 1 w 131"/>
                  <a:gd name="T31" fmla="*/ 4 h 154"/>
                  <a:gd name="T32" fmla="*/ 1 w 131"/>
                  <a:gd name="T33" fmla="*/ 4 h 154"/>
                  <a:gd name="T34" fmla="*/ 0 w 131"/>
                  <a:gd name="T35" fmla="*/ 3 h 154"/>
                  <a:gd name="T36" fmla="*/ 0 w 131"/>
                  <a:gd name="T37" fmla="*/ 3 h 154"/>
                  <a:gd name="T38" fmla="*/ 1 w 131"/>
                  <a:gd name="T39" fmla="*/ 2 h 154"/>
                  <a:gd name="T40" fmla="*/ 1 w 131"/>
                  <a:gd name="T41" fmla="*/ 2 h 154"/>
                  <a:gd name="T42" fmla="*/ 1 w 131"/>
                  <a:gd name="T43" fmla="*/ 2 h 154"/>
                  <a:gd name="T44" fmla="*/ 1 w 131"/>
                  <a:gd name="T45" fmla="*/ 1 h 154"/>
                  <a:gd name="T46" fmla="*/ 1 w 131"/>
                  <a:gd name="T47" fmla="*/ 1 h 154"/>
                  <a:gd name="T48" fmla="*/ 1 w 131"/>
                  <a:gd name="T49" fmla="*/ 1 h 154"/>
                  <a:gd name="T50" fmla="*/ 2 w 131"/>
                  <a:gd name="T51" fmla="*/ 1 h 154"/>
                  <a:gd name="T52" fmla="*/ 2 w 131"/>
                  <a:gd name="T53" fmla="*/ 1 h 154"/>
                  <a:gd name="T54" fmla="*/ 2 w 131"/>
                  <a:gd name="T55" fmla="*/ 1 h 154"/>
                  <a:gd name="T56" fmla="*/ 3 w 131"/>
                  <a:gd name="T57" fmla="*/ 0 h 154"/>
                  <a:gd name="T58" fmla="*/ 3 w 131"/>
                  <a:gd name="T59" fmla="*/ 0 h 154"/>
                  <a:gd name="T60" fmla="*/ 3 w 131"/>
                  <a:gd name="T61" fmla="*/ 1 h 154"/>
                  <a:gd name="T62" fmla="*/ 3 w 131"/>
                  <a:gd name="T63" fmla="*/ 1 h 154"/>
                  <a:gd name="T64" fmla="*/ 3 w 131"/>
                  <a:gd name="T65" fmla="*/ 1 h 154"/>
                  <a:gd name="T66" fmla="*/ 2 w 131"/>
                  <a:gd name="T67" fmla="*/ 1 h 154"/>
                  <a:gd name="T68" fmla="*/ 2 w 131"/>
                  <a:gd name="T69" fmla="*/ 1 h 154"/>
                  <a:gd name="T70" fmla="*/ 2 w 131"/>
                  <a:gd name="T71" fmla="*/ 2 h 154"/>
                  <a:gd name="T72" fmla="*/ 2 w 131"/>
                  <a:gd name="T73" fmla="*/ 2 h 154"/>
                  <a:gd name="T74" fmla="*/ 2 w 131"/>
                  <a:gd name="T75" fmla="*/ 2 h 154"/>
                  <a:gd name="T76" fmla="*/ 2 w 131"/>
                  <a:gd name="T77" fmla="*/ 2 h 154"/>
                  <a:gd name="T78" fmla="*/ 2 w 131"/>
                  <a:gd name="T79" fmla="*/ 3 h 154"/>
                  <a:gd name="T80" fmla="*/ 2 w 131"/>
                  <a:gd name="T81" fmla="*/ 3 h 154"/>
                  <a:gd name="T82" fmla="*/ 2 w 131"/>
                  <a:gd name="T83" fmla="*/ 3 h 154"/>
                  <a:gd name="T84" fmla="*/ 2 w 131"/>
                  <a:gd name="T85" fmla="*/ 4 h 154"/>
                  <a:gd name="T86" fmla="*/ 2 w 131"/>
                  <a:gd name="T87" fmla="*/ 4 h 154"/>
                  <a:gd name="T88" fmla="*/ 3 w 131"/>
                  <a:gd name="T89" fmla="*/ 4 h 154"/>
                  <a:gd name="T90" fmla="*/ 3 w 131"/>
                  <a:gd name="T91" fmla="*/ 4 h 154"/>
                  <a:gd name="T92" fmla="*/ 4 w 131"/>
                  <a:gd name="T93" fmla="*/ 4 h 154"/>
                  <a:gd name="T94" fmla="*/ 4 w 131"/>
                  <a:gd name="T95" fmla="*/ 4 h 154"/>
                  <a:gd name="T96" fmla="*/ 4 w 131"/>
                  <a:gd name="T97" fmla="*/ 3 h 154"/>
                  <a:gd name="T98" fmla="*/ 4 w 131"/>
                  <a:gd name="T99" fmla="*/ 3 h 154"/>
                  <a:gd name="T100" fmla="*/ 4 w 131"/>
                  <a:gd name="T101" fmla="*/ 3 h 1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1"/>
                  <a:gd name="T154" fmla="*/ 0 h 154"/>
                  <a:gd name="T155" fmla="*/ 131 w 131"/>
                  <a:gd name="T156" fmla="*/ 154 h 1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1" h="154">
                    <a:moveTo>
                      <a:pt x="120" y="93"/>
                    </a:moveTo>
                    <a:lnTo>
                      <a:pt x="131" y="115"/>
                    </a:lnTo>
                    <a:lnTo>
                      <a:pt x="129" y="115"/>
                    </a:lnTo>
                    <a:lnTo>
                      <a:pt x="126" y="117"/>
                    </a:lnTo>
                    <a:lnTo>
                      <a:pt x="122" y="121"/>
                    </a:lnTo>
                    <a:lnTo>
                      <a:pt x="118" y="127"/>
                    </a:lnTo>
                    <a:lnTo>
                      <a:pt x="114" y="129"/>
                    </a:lnTo>
                    <a:lnTo>
                      <a:pt x="110" y="131"/>
                    </a:lnTo>
                    <a:lnTo>
                      <a:pt x="107" y="134"/>
                    </a:lnTo>
                    <a:lnTo>
                      <a:pt x="103" y="136"/>
                    </a:lnTo>
                    <a:lnTo>
                      <a:pt x="99" y="140"/>
                    </a:lnTo>
                    <a:lnTo>
                      <a:pt x="95" y="142"/>
                    </a:lnTo>
                    <a:lnTo>
                      <a:pt x="91" y="144"/>
                    </a:lnTo>
                    <a:lnTo>
                      <a:pt x="86" y="148"/>
                    </a:lnTo>
                    <a:lnTo>
                      <a:pt x="80" y="150"/>
                    </a:lnTo>
                    <a:lnTo>
                      <a:pt x="76" y="152"/>
                    </a:lnTo>
                    <a:lnTo>
                      <a:pt x="70" y="152"/>
                    </a:lnTo>
                    <a:lnTo>
                      <a:pt x="67" y="154"/>
                    </a:lnTo>
                    <a:lnTo>
                      <a:pt x="61" y="154"/>
                    </a:lnTo>
                    <a:lnTo>
                      <a:pt x="57" y="154"/>
                    </a:lnTo>
                    <a:lnTo>
                      <a:pt x="51" y="152"/>
                    </a:lnTo>
                    <a:lnTo>
                      <a:pt x="48" y="152"/>
                    </a:lnTo>
                    <a:lnTo>
                      <a:pt x="42" y="150"/>
                    </a:lnTo>
                    <a:lnTo>
                      <a:pt x="36" y="146"/>
                    </a:lnTo>
                    <a:lnTo>
                      <a:pt x="32" y="142"/>
                    </a:lnTo>
                    <a:lnTo>
                      <a:pt x="27" y="138"/>
                    </a:lnTo>
                    <a:lnTo>
                      <a:pt x="23" y="134"/>
                    </a:lnTo>
                    <a:lnTo>
                      <a:pt x="19" y="129"/>
                    </a:lnTo>
                    <a:lnTo>
                      <a:pt x="15" y="121"/>
                    </a:lnTo>
                    <a:lnTo>
                      <a:pt x="12" y="115"/>
                    </a:lnTo>
                    <a:lnTo>
                      <a:pt x="10" y="112"/>
                    </a:lnTo>
                    <a:lnTo>
                      <a:pt x="8" y="106"/>
                    </a:lnTo>
                    <a:lnTo>
                      <a:pt x="6" y="102"/>
                    </a:lnTo>
                    <a:lnTo>
                      <a:pt x="4" y="98"/>
                    </a:lnTo>
                    <a:lnTo>
                      <a:pt x="2" y="91"/>
                    </a:lnTo>
                    <a:lnTo>
                      <a:pt x="0" y="83"/>
                    </a:lnTo>
                    <a:lnTo>
                      <a:pt x="0" y="77"/>
                    </a:lnTo>
                    <a:lnTo>
                      <a:pt x="0" y="70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2" y="53"/>
                    </a:lnTo>
                    <a:lnTo>
                      <a:pt x="6" y="49"/>
                    </a:lnTo>
                    <a:lnTo>
                      <a:pt x="8" y="43"/>
                    </a:lnTo>
                    <a:lnTo>
                      <a:pt x="10" y="39"/>
                    </a:lnTo>
                    <a:lnTo>
                      <a:pt x="12" y="36"/>
                    </a:lnTo>
                    <a:lnTo>
                      <a:pt x="15" y="30"/>
                    </a:lnTo>
                    <a:lnTo>
                      <a:pt x="19" y="26"/>
                    </a:lnTo>
                    <a:lnTo>
                      <a:pt x="25" y="24"/>
                    </a:lnTo>
                    <a:lnTo>
                      <a:pt x="27" y="20"/>
                    </a:lnTo>
                    <a:lnTo>
                      <a:pt x="32" y="17"/>
                    </a:lnTo>
                    <a:lnTo>
                      <a:pt x="34" y="15"/>
                    </a:lnTo>
                    <a:lnTo>
                      <a:pt x="40" y="13"/>
                    </a:lnTo>
                    <a:lnTo>
                      <a:pt x="42" y="9"/>
                    </a:lnTo>
                    <a:lnTo>
                      <a:pt x="48" y="7"/>
                    </a:lnTo>
                    <a:lnTo>
                      <a:pt x="51" y="5"/>
                    </a:lnTo>
                    <a:lnTo>
                      <a:pt x="55" y="5"/>
                    </a:lnTo>
                    <a:lnTo>
                      <a:pt x="61" y="1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0" y="0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78" y="7"/>
                    </a:lnTo>
                    <a:lnTo>
                      <a:pt x="74" y="9"/>
                    </a:lnTo>
                    <a:lnTo>
                      <a:pt x="70" y="11"/>
                    </a:lnTo>
                    <a:lnTo>
                      <a:pt x="65" y="15"/>
                    </a:lnTo>
                    <a:lnTo>
                      <a:pt x="59" y="19"/>
                    </a:lnTo>
                    <a:lnTo>
                      <a:pt x="55" y="24"/>
                    </a:lnTo>
                    <a:lnTo>
                      <a:pt x="50" y="28"/>
                    </a:lnTo>
                    <a:lnTo>
                      <a:pt x="46" y="36"/>
                    </a:lnTo>
                    <a:lnTo>
                      <a:pt x="42" y="38"/>
                    </a:lnTo>
                    <a:lnTo>
                      <a:pt x="40" y="41"/>
                    </a:lnTo>
                    <a:lnTo>
                      <a:pt x="38" y="45"/>
                    </a:lnTo>
                    <a:lnTo>
                      <a:pt x="38" y="51"/>
                    </a:lnTo>
                    <a:lnTo>
                      <a:pt x="36" y="53"/>
                    </a:lnTo>
                    <a:lnTo>
                      <a:pt x="36" y="58"/>
                    </a:lnTo>
                    <a:lnTo>
                      <a:pt x="36" y="62"/>
                    </a:lnTo>
                    <a:lnTo>
                      <a:pt x="36" y="66"/>
                    </a:lnTo>
                    <a:lnTo>
                      <a:pt x="36" y="72"/>
                    </a:lnTo>
                    <a:lnTo>
                      <a:pt x="38" y="77"/>
                    </a:lnTo>
                    <a:lnTo>
                      <a:pt x="40" y="81"/>
                    </a:lnTo>
                    <a:lnTo>
                      <a:pt x="42" y="89"/>
                    </a:lnTo>
                    <a:lnTo>
                      <a:pt x="46" y="93"/>
                    </a:lnTo>
                    <a:lnTo>
                      <a:pt x="48" y="96"/>
                    </a:lnTo>
                    <a:lnTo>
                      <a:pt x="50" y="100"/>
                    </a:lnTo>
                    <a:lnTo>
                      <a:pt x="53" y="104"/>
                    </a:lnTo>
                    <a:lnTo>
                      <a:pt x="59" y="110"/>
                    </a:lnTo>
                    <a:lnTo>
                      <a:pt x="65" y="114"/>
                    </a:lnTo>
                    <a:lnTo>
                      <a:pt x="70" y="114"/>
                    </a:lnTo>
                    <a:lnTo>
                      <a:pt x="78" y="114"/>
                    </a:lnTo>
                    <a:lnTo>
                      <a:pt x="84" y="114"/>
                    </a:lnTo>
                    <a:lnTo>
                      <a:pt x="91" y="112"/>
                    </a:lnTo>
                    <a:lnTo>
                      <a:pt x="97" y="110"/>
                    </a:lnTo>
                    <a:lnTo>
                      <a:pt x="103" y="106"/>
                    </a:lnTo>
                    <a:lnTo>
                      <a:pt x="107" y="102"/>
                    </a:lnTo>
                    <a:lnTo>
                      <a:pt x="112" y="100"/>
                    </a:lnTo>
                    <a:lnTo>
                      <a:pt x="114" y="96"/>
                    </a:lnTo>
                    <a:lnTo>
                      <a:pt x="118" y="95"/>
                    </a:lnTo>
                    <a:lnTo>
                      <a:pt x="120" y="93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40" name="Freeform 34"/>
              <p:cNvSpPr>
                <a:spLocks/>
              </p:cNvSpPr>
              <p:nvPr/>
            </p:nvSpPr>
            <p:spPr bwMode="auto">
              <a:xfrm>
                <a:off x="4596" y="3357"/>
                <a:ext cx="39" cy="20"/>
              </a:xfrm>
              <a:custGeom>
                <a:avLst/>
                <a:gdLst>
                  <a:gd name="T0" fmla="*/ 1 w 78"/>
                  <a:gd name="T1" fmla="*/ 1 h 40"/>
                  <a:gd name="T2" fmla="*/ 3 w 78"/>
                  <a:gd name="T3" fmla="*/ 0 h 40"/>
                  <a:gd name="T4" fmla="*/ 3 w 78"/>
                  <a:gd name="T5" fmla="*/ 1 h 40"/>
                  <a:gd name="T6" fmla="*/ 1 w 78"/>
                  <a:gd name="T7" fmla="*/ 2 h 40"/>
                  <a:gd name="T8" fmla="*/ 0 w 78"/>
                  <a:gd name="T9" fmla="*/ 1 h 40"/>
                  <a:gd name="T10" fmla="*/ 1 w 78"/>
                  <a:gd name="T11" fmla="*/ 1 h 40"/>
                  <a:gd name="T12" fmla="*/ 1 w 78"/>
                  <a:gd name="T13" fmla="*/ 1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40"/>
                  <a:gd name="T23" fmla="*/ 78 w 78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40">
                    <a:moveTo>
                      <a:pt x="13" y="23"/>
                    </a:moveTo>
                    <a:lnTo>
                      <a:pt x="70" y="0"/>
                    </a:lnTo>
                    <a:lnTo>
                      <a:pt x="78" y="15"/>
                    </a:lnTo>
                    <a:lnTo>
                      <a:pt x="6" y="40"/>
                    </a:lnTo>
                    <a:lnTo>
                      <a:pt x="0" y="26"/>
                    </a:lnTo>
                    <a:lnTo>
                      <a:pt x="13" y="23"/>
                    </a:lnTo>
                    <a:close/>
                  </a:path>
                </a:pathLst>
              </a:custGeom>
              <a:solidFill>
                <a:srgbClr val="7D4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1616" name="Group 163"/>
            <p:cNvGrpSpPr>
              <a:grpSpLocks/>
            </p:cNvGrpSpPr>
            <p:nvPr/>
          </p:nvGrpSpPr>
          <p:grpSpPr bwMode="auto">
            <a:xfrm>
              <a:off x="3696" y="3344"/>
              <a:ext cx="347" cy="597"/>
              <a:chOff x="3696" y="3344"/>
              <a:chExt cx="347" cy="597"/>
            </a:xfrm>
          </p:grpSpPr>
          <p:sp>
            <p:nvSpPr>
              <p:cNvPr id="21617" name="Freeform 157"/>
              <p:cNvSpPr>
                <a:spLocks/>
              </p:cNvSpPr>
              <p:nvPr/>
            </p:nvSpPr>
            <p:spPr bwMode="auto">
              <a:xfrm>
                <a:off x="3715" y="3344"/>
                <a:ext cx="173" cy="135"/>
              </a:xfrm>
              <a:custGeom>
                <a:avLst/>
                <a:gdLst>
                  <a:gd name="T0" fmla="*/ 7 w 344"/>
                  <a:gd name="T1" fmla="*/ 4 h 269"/>
                  <a:gd name="T2" fmla="*/ 7 w 344"/>
                  <a:gd name="T3" fmla="*/ 3 h 269"/>
                  <a:gd name="T4" fmla="*/ 6 w 344"/>
                  <a:gd name="T5" fmla="*/ 2 h 269"/>
                  <a:gd name="T6" fmla="*/ 6 w 344"/>
                  <a:gd name="T7" fmla="*/ 2 h 269"/>
                  <a:gd name="T8" fmla="*/ 5 w 344"/>
                  <a:gd name="T9" fmla="*/ 1 h 269"/>
                  <a:gd name="T10" fmla="*/ 4 w 344"/>
                  <a:gd name="T11" fmla="*/ 1 h 269"/>
                  <a:gd name="T12" fmla="*/ 3 w 344"/>
                  <a:gd name="T13" fmla="*/ 0 h 269"/>
                  <a:gd name="T14" fmla="*/ 2 w 344"/>
                  <a:gd name="T15" fmla="*/ 1 h 269"/>
                  <a:gd name="T16" fmla="*/ 2 w 344"/>
                  <a:gd name="T17" fmla="*/ 1 h 269"/>
                  <a:gd name="T18" fmla="*/ 1 w 344"/>
                  <a:gd name="T19" fmla="*/ 1 h 269"/>
                  <a:gd name="T20" fmla="*/ 1 w 344"/>
                  <a:gd name="T21" fmla="*/ 2 h 269"/>
                  <a:gd name="T22" fmla="*/ 1 w 344"/>
                  <a:gd name="T23" fmla="*/ 3 h 269"/>
                  <a:gd name="T24" fmla="*/ 0 w 344"/>
                  <a:gd name="T25" fmla="*/ 4 h 269"/>
                  <a:gd name="T26" fmla="*/ 0 w 344"/>
                  <a:gd name="T27" fmla="*/ 5 h 269"/>
                  <a:gd name="T28" fmla="*/ 1 w 344"/>
                  <a:gd name="T29" fmla="*/ 5 h 269"/>
                  <a:gd name="T30" fmla="*/ 1 w 344"/>
                  <a:gd name="T31" fmla="*/ 7 h 269"/>
                  <a:gd name="T32" fmla="*/ 2 w 344"/>
                  <a:gd name="T33" fmla="*/ 7 h 269"/>
                  <a:gd name="T34" fmla="*/ 2 w 344"/>
                  <a:gd name="T35" fmla="*/ 8 h 269"/>
                  <a:gd name="T36" fmla="*/ 3 w 344"/>
                  <a:gd name="T37" fmla="*/ 9 h 269"/>
                  <a:gd name="T38" fmla="*/ 4 w 344"/>
                  <a:gd name="T39" fmla="*/ 9 h 269"/>
                  <a:gd name="T40" fmla="*/ 5 w 344"/>
                  <a:gd name="T41" fmla="*/ 9 h 269"/>
                  <a:gd name="T42" fmla="*/ 5 w 344"/>
                  <a:gd name="T43" fmla="*/ 9 h 269"/>
                  <a:gd name="T44" fmla="*/ 6 w 344"/>
                  <a:gd name="T45" fmla="*/ 9 h 269"/>
                  <a:gd name="T46" fmla="*/ 6 w 344"/>
                  <a:gd name="T47" fmla="*/ 8 h 269"/>
                  <a:gd name="T48" fmla="*/ 7 w 344"/>
                  <a:gd name="T49" fmla="*/ 8 h 269"/>
                  <a:gd name="T50" fmla="*/ 7 w 344"/>
                  <a:gd name="T51" fmla="*/ 7 h 269"/>
                  <a:gd name="T52" fmla="*/ 7 w 344"/>
                  <a:gd name="T53" fmla="*/ 6 h 269"/>
                  <a:gd name="T54" fmla="*/ 7 w 344"/>
                  <a:gd name="T55" fmla="*/ 5 h 269"/>
                  <a:gd name="T56" fmla="*/ 9 w 344"/>
                  <a:gd name="T57" fmla="*/ 6 h 269"/>
                  <a:gd name="T58" fmla="*/ 10 w 344"/>
                  <a:gd name="T59" fmla="*/ 6 h 269"/>
                  <a:gd name="T60" fmla="*/ 11 w 344"/>
                  <a:gd name="T61" fmla="*/ 6 h 269"/>
                  <a:gd name="T62" fmla="*/ 11 w 344"/>
                  <a:gd name="T63" fmla="*/ 6 h 269"/>
                  <a:gd name="T64" fmla="*/ 11 w 344"/>
                  <a:gd name="T65" fmla="*/ 5 h 269"/>
                  <a:gd name="T66" fmla="*/ 11 w 344"/>
                  <a:gd name="T67" fmla="*/ 5 h 269"/>
                  <a:gd name="T68" fmla="*/ 10 w 344"/>
                  <a:gd name="T69" fmla="*/ 5 h 269"/>
                  <a:gd name="T70" fmla="*/ 9 w 344"/>
                  <a:gd name="T71" fmla="*/ 5 h 269"/>
                  <a:gd name="T72" fmla="*/ 8 w 344"/>
                  <a:gd name="T73" fmla="*/ 4 h 269"/>
                  <a:gd name="T74" fmla="*/ 7 w 344"/>
                  <a:gd name="T75" fmla="*/ 4 h 26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4"/>
                  <a:gd name="T115" fmla="*/ 0 h 269"/>
                  <a:gd name="T116" fmla="*/ 344 w 344"/>
                  <a:gd name="T117" fmla="*/ 269 h 26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4" h="269">
                    <a:moveTo>
                      <a:pt x="216" y="122"/>
                    </a:moveTo>
                    <a:lnTo>
                      <a:pt x="200" y="82"/>
                    </a:lnTo>
                    <a:lnTo>
                      <a:pt x="184" y="54"/>
                    </a:lnTo>
                    <a:lnTo>
                      <a:pt x="164" y="34"/>
                    </a:lnTo>
                    <a:lnTo>
                      <a:pt x="137" y="16"/>
                    </a:lnTo>
                    <a:lnTo>
                      <a:pt x="117" y="7"/>
                    </a:lnTo>
                    <a:lnTo>
                      <a:pt x="94" y="0"/>
                    </a:lnTo>
                    <a:lnTo>
                      <a:pt x="64" y="5"/>
                    </a:lnTo>
                    <a:lnTo>
                      <a:pt x="39" y="16"/>
                    </a:lnTo>
                    <a:lnTo>
                      <a:pt x="24" y="27"/>
                    </a:lnTo>
                    <a:lnTo>
                      <a:pt x="11" y="46"/>
                    </a:lnTo>
                    <a:lnTo>
                      <a:pt x="3" y="66"/>
                    </a:lnTo>
                    <a:lnTo>
                      <a:pt x="0" y="97"/>
                    </a:lnTo>
                    <a:lnTo>
                      <a:pt x="0" y="132"/>
                    </a:lnTo>
                    <a:lnTo>
                      <a:pt x="11" y="160"/>
                    </a:lnTo>
                    <a:lnTo>
                      <a:pt x="24" y="193"/>
                    </a:lnTo>
                    <a:lnTo>
                      <a:pt x="42" y="219"/>
                    </a:lnTo>
                    <a:lnTo>
                      <a:pt x="62" y="240"/>
                    </a:lnTo>
                    <a:lnTo>
                      <a:pt x="86" y="257"/>
                    </a:lnTo>
                    <a:lnTo>
                      <a:pt x="108" y="266"/>
                    </a:lnTo>
                    <a:lnTo>
                      <a:pt x="133" y="269"/>
                    </a:lnTo>
                    <a:lnTo>
                      <a:pt x="153" y="266"/>
                    </a:lnTo>
                    <a:lnTo>
                      <a:pt x="170" y="257"/>
                    </a:lnTo>
                    <a:lnTo>
                      <a:pt x="184" y="246"/>
                    </a:lnTo>
                    <a:lnTo>
                      <a:pt x="198" y="229"/>
                    </a:lnTo>
                    <a:lnTo>
                      <a:pt x="206" y="205"/>
                    </a:lnTo>
                    <a:lnTo>
                      <a:pt x="214" y="181"/>
                    </a:lnTo>
                    <a:lnTo>
                      <a:pt x="217" y="156"/>
                    </a:lnTo>
                    <a:lnTo>
                      <a:pt x="267" y="168"/>
                    </a:lnTo>
                    <a:lnTo>
                      <a:pt x="315" y="185"/>
                    </a:lnTo>
                    <a:lnTo>
                      <a:pt x="331" y="188"/>
                    </a:lnTo>
                    <a:lnTo>
                      <a:pt x="344" y="174"/>
                    </a:lnTo>
                    <a:lnTo>
                      <a:pt x="339" y="154"/>
                    </a:lnTo>
                    <a:lnTo>
                      <a:pt x="328" y="140"/>
                    </a:lnTo>
                    <a:lnTo>
                      <a:pt x="303" y="133"/>
                    </a:lnTo>
                    <a:lnTo>
                      <a:pt x="276" y="132"/>
                    </a:lnTo>
                    <a:lnTo>
                      <a:pt x="245" y="127"/>
                    </a:lnTo>
                    <a:lnTo>
                      <a:pt x="216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18" name="Freeform 158"/>
              <p:cNvSpPr>
                <a:spLocks/>
              </p:cNvSpPr>
              <p:nvPr/>
            </p:nvSpPr>
            <p:spPr bwMode="auto">
              <a:xfrm>
                <a:off x="3750" y="3490"/>
                <a:ext cx="108" cy="198"/>
              </a:xfrm>
              <a:custGeom>
                <a:avLst/>
                <a:gdLst>
                  <a:gd name="T0" fmla="*/ 2 w 216"/>
                  <a:gd name="T1" fmla="*/ 1 h 396"/>
                  <a:gd name="T2" fmla="*/ 2 w 216"/>
                  <a:gd name="T3" fmla="*/ 0 h 396"/>
                  <a:gd name="T4" fmla="*/ 3 w 216"/>
                  <a:gd name="T5" fmla="*/ 0 h 396"/>
                  <a:gd name="T6" fmla="*/ 4 w 216"/>
                  <a:gd name="T7" fmla="*/ 1 h 396"/>
                  <a:gd name="T8" fmla="*/ 5 w 216"/>
                  <a:gd name="T9" fmla="*/ 1 h 396"/>
                  <a:gd name="T10" fmla="*/ 6 w 216"/>
                  <a:gd name="T11" fmla="*/ 2 h 396"/>
                  <a:gd name="T12" fmla="*/ 6 w 216"/>
                  <a:gd name="T13" fmla="*/ 3 h 396"/>
                  <a:gd name="T14" fmla="*/ 7 w 216"/>
                  <a:gd name="T15" fmla="*/ 4 h 396"/>
                  <a:gd name="T16" fmla="*/ 7 w 216"/>
                  <a:gd name="T17" fmla="*/ 5 h 396"/>
                  <a:gd name="T18" fmla="*/ 7 w 216"/>
                  <a:gd name="T19" fmla="*/ 6 h 396"/>
                  <a:gd name="T20" fmla="*/ 7 w 216"/>
                  <a:gd name="T21" fmla="*/ 7 h 396"/>
                  <a:gd name="T22" fmla="*/ 7 w 216"/>
                  <a:gd name="T23" fmla="*/ 8 h 396"/>
                  <a:gd name="T24" fmla="*/ 7 w 216"/>
                  <a:gd name="T25" fmla="*/ 9 h 396"/>
                  <a:gd name="T26" fmla="*/ 7 w 216"/>
                  <a:gd name="T27" fmla="*/ 11 h 396"/>
                  <a:gd name="T28" fmla="*/ 6 w 216"/>
                  <a:gd name="T29" fmla="*/ 11 h 396"/>
                  <a:gd name="T30" fmla="*/ 6 w 216"/>
                  <a:gd name="T31" fmla="*/ 12 h 396"/>
                  <a:gd name="T32" fmla="*/ 5 w 216"/>
                  <a:gd name="T33" fmla="*/ 13 h 396"/>
                  <a:gd name="T34" fmla="*/ 4 w 216"/>
                  <a:gd name="T35" fmla="*/ 13 h 396"/>
                  <a:gd name="T36" fmla="*/ 3 w 216"/>
                  <a:gd name="T37" fmla="*/ 13 h 396"/>
                  <a:gd name="T38" fmla="*/ 2 w 216"/>
                  <a:gd name="T39" fmla="*/ 13 h 396"/>
                  <a:gd name="T40" fmla="*/ 1 w 216"/>
                  <a:gd name="T41" fmla="*/ 12 h 396"/>
                  <a:gd name="T42" fmla="*/ 1 w 216"/>
                  <a:gd name="T43" fmla="*/ 12 h 396"/>
                  <a:gd name="T44" fmla="*/ 1 w 216"/>
                  <a:gd name="T45" fmla="*/ 11 h 396"/>
                  <a:gd name="T46" fmla="*/ 0 w 216"/>
                  <a:gd name="T47" fmla="*/ 10 h 396"/>
                  <a:gd name="T48" fmla="*/ 0 w 216"/>
                  <a:gd name="T49" fmla="*/ 9 h 396"/>
                  <a:gd name="T50" fmla="*/ 1 w 216"/>
                  <a:gd name="T51" fmla="*/ 8 h 396"/>
                  <a:gd name="T52" fmla="*/ 1 w 216"/>
                  <a:gd name="T53" fmla="*/ 8 h 396"/>
                  <a:gd name="T54" fmla="*/ 2 w 216"/>
                  <a:gd name="T55" fmla="*/ 7 h 396"/>
                  <a:gd name="T56" fmla="*/ 2 w 216"/>
                  <a:gd name="T57" fmla="*/ 7 h 396"/>
                  <a:gd name="T58" fmla="*/ 2 w 216"/>
                  <a:gd name="T59" fmla="*/ 6 h 396"/>
                  <a:gd name="T60" fmla="*/ 1 w 216"/>
                  <a:gd name="T61" fmla="*/ 5 h 396"/>
                  <a:gd name="T62" fmla="*/ 1 w 216"/>
                  <a:gd name="T63" fmla="*/ 5 h 396"/>
                  <a:gd name="T64" fmla="*/ 1 w 216"/>
                  <a:gd name="T65" fmla="*/ 4 h 396"/>
                  <a:gd name="T66" fmla="*/ 1 w 216"/>
                  <a:gd name="T67" fmla="*/ 3 h 396"/>
                  <a:gd name="T68" fmla="*/ 1 w 216"/>
                  <a:gd name="T69" fmla="*/ 2 h 396"/>
                  <a:gd name="T70" fmla="*/ 1 w 216"/>
                  <a:gd name="T71" fmla="*/ 1 h 396"/>
                  <a:gd name="T72" fmla="*/ 1 w 216"/>
                  <a:gd name="T73" fmla="*/ 1 h 396"/>
                  <a:gd name="T74" fmla="*/ 2 w 216"/>
                  <a:gd name="T75" fmla="*/ 1 h 3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6"/>
                  <a:gd name="T115" fmla="*/ 0 h 396"/>
                  <a:gd name="T116" fmla="*/ 216 w 216"/>
                  <a:gd name="T117" fmla="*/ 396 h 39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6" h="396">
                    <a:moveTo>
                      <a:pt x="41" y="14"/>
                    </a:moveTo>
                    <a:lnTo>
                      <a:pt x="61" y="0"/>
                    </a:lnTo>
                    <a:lnTo>
                      <a:pt x="91" y="0"/>
                    </a:lnTo>
                    <a:lnTo>
                      <a:pt x="120" y="10"/>
                    </a:lnTo>
                    <a:lnTo>
                      <a:pt x="145" y="22"/>
                    </a:lnTo>
                    <a:lnTo>
                      <a:pt x="166" y="41"/>
                    </a:lnTo>
                    <a:lnTo>
                      <a:pt x="191" y="77"/>
                    </a:lnTo>
                    <a:lnTo>
                      <a:pt x="205" y="111"/>
                    </a:lnTo>
                    <a:lnTo>
                      <a:pt x="211" y="147"/>
                    </a:lnTo>
                    <a:lnTo>
                      <a:pt x="216" y="179"/>
                    </a:lnTo>
                    <a:lnTo>
                      <a:pt x="216" y="218"/>
                    </a:lnTo>
                    <a:lnTo>
                      <a:pt x="211" y="251"/>
                    </a:lnTo>
                    <a:lnTo>
                      <a:pt x="205" y="285"/>
                    </a:lnTo>
                    <a:lnTo>
                      <a:pt x="195" y="321"/>
                    </a:lnTo>
                    <a:lnTo>
                      <a:pt x="181" y="349"/>
                    </a:lnTo>
                    <a:lnTo>
                      <a:pt x="166" y="369"/>
                    </a:lnTo>
                    <a:lnTo>
                      <a:pt x="139" y="385"/>
                    </a:lnTo>
                    <a:lnTo>
                      <a:pt x="109" y="396"/>
                    </a:lnTo>
                    <a:lnTo>
                      <a:pt x="81" y="396"/>
                    </a:lnTo>
                    <a:lnTo>
                      <a:pt x="55" y="393"/>
                    </a:lnTo>
                    <a:lnTo>
                      <a:pt x="31" y="378"/>
                    </a:lnTo>
                    <a:lnTo>
                      <a:pt x="17" y="360"/>
                    </a:lnTo>
                    <a:lnTo>
                      <a:pt x="4" y="340"/>
                    </a:lnTo>
                    <a:lnTo>
                      <a:pt x="0" y="310"/>
                    </a:lnTo>
                    <a:lnTo>
                      <a:pt x="0" y="270"/>
                    </a:lnTo>
                    <a:lnTo>
                      <a:pt x="9" y="246"/>
                    </a:lnTo>
                    <a:lnTo>
                      <a:pt x="23" y="229"/>
                    </a:lnTo>
                    <a:lnTo>
                      <a:pt x="39" y="215"/>
                    </a:lnTo>
                    <a:lnTo>
                      <a:pt x="41" y="193"/>
                    </a:lnTo>
                    <a:lnTo>
                      <a:pt x="41" y="177"/>
                    </a:lnTo>
                    <a:lnTo>
                      <a:pt x="29" y="154"/>
                    </a:lnTo>
                    <a:lnTo>
                      <a:pt x="17" y="129"/>
                    </a:lnTo>
                    <a:lnTo>
                      <a:pt x="9" y="102"/>
                    </a:lnTo>
                    <a:lnTo>
                      <a:pt x="4" y="71"/>
                    </a:lnTo>
                    <a:lnTo>
                      <a:pt x="12" y="46"/>
                    </a:lnTo>
                    <a:lnTo>
                      <a:pt x="18" y="30"/>
                    </a:lnTo>
                    <a:lnTo>
                      <a:pt x="29" y="21"/>
                    </a:lnTo>
                    <a:lnTo>
                      <a:pt x="4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19" name="Freeform 159"/>
              <p:cNvSpPr>
                <a:spLocks/>
              </p:cNvSpPr>
              <p:nvPr/>
            </p:nvSpPr>
            <p:spPr bwMode="auto">
              <a:xfrm>
                <a:off x="3696" y="3505"/>
                <a:ext cx="133" cy="155"/>
              </a:xfrm>
              <a:custGeom>
                <a:avLst/>
                <a:gdLst>
                  <a:gd name="T0" fmla="*/ 4 w 266"/>
                  <a:gd name="T1" fmla="*/ 1 h 310"/>
                  <a:gd name="T2" fmla="*/ 5 w 266"/>
                  <a:gd name="T3" fmla="*/ 1 h 310"/>
                  <a:gd name="T4" fmla="*/ 6 w 266"/>
                  <a:gd name="T5" fmla="*/ 0 h 310"/>
                  <a:gd name="T6" fmla="*/ 7 w 266"/>
                  <a:gd name="T7" fmla="*/ 1 h 310"/>
                  <a:gd name="T8" fmla="*/ 7 w 266"/>
                  <a:gd name="T9" fmla="*/ 2 h 310"/>
                  <a:gd name="T10" fmla="*/ 7 w 266"/>
                  <a:gd name="T11" fmla="*/ 2 h 310"/>
                  <a:gd name="T12" fmla="*/ 6 w 266"/>
                  <a:gd name="T13" fmla="*/ 3 h 310"/>
                  <a:gd name="T14" fmla="*/ 6 w 266"/>
                  <a:gd name="T15" fmla="*/ 3 h 310"/>
                  <a:gd name="T16" fmla="*/ 5 w 266"/>
                  <a:gd name="T17" fmla="*/ 4 h 310"/>
                  <a:gd name="T18" fmla="*/ 4 w 266"/>
                  <a:gd name="T19" fmla="*/ 4 h 310"/>
                  <a:gd name="T20" fmla="*/ 3 w 266"/>
                  <a:gd name="T21" fmla="*/ 5 h 310"/>
                  <a:gd name="T22" fmla="*/ 2 w 266"/>
                  <a:gd name="T23" fmla="*/ 5 h 310"/>
                  <a:gd name="T24" fmla="*/ 2 w 266"/>
                  <a:gd name="T25" fmla="*/ 6 h 310"/>
                  <a:gd name="T26" fmla="*/ 3 w 266"/>
                  <a:gd name="T27" fmla="*/ 6 h 310"/>
                  <a:gd name="T28" fmla="*/ 4 w 266"/>
                  <a:gd name="T29" fmla="*/ 7 h 310"/>
                  <a:gd name="T30" fmla="*/ 5 w 266"/>
                  <a:gd name="T31" fmla="*/ 7 h 310"/>
                  <a:gd name="T32" fmla="*/ 6 w 266"/>
                  <a:gd name="T33" fmla="*/ 8 h 310"/>
                  <a:gd name="T34" fmla="*/ 6 w 266"/>
                  <a:gd name="T35" fmla="*/ 7 h 310"/>
                  <a:gd name="T36" fmla="*/ 7 w 266"/>
                  <a:gd name="T37" fmla="*/ 7 h 310"/>
                  <a:gd name="T38" fmla="*/ 7 w 266"/>
                  <a:gd name="T39" fmla="*/ 6 h 310"/>
                  <a:gd name="T40" fmla="*/ 7 w 266"/>
                  <a:gd name="T41" fmla="*/ 6 h 310"/>
                  <a:gd name="T42" fmla="*/ 8 w 266"/>
                  <a:gd name="T43" fmla="*/ 6 h 310"/>
                  <a:gd name="T44" fmla="*/ 8 w 266"/>
                  <a:gd name="T45" fmla="*/ 6 h 310"/>
                  <a:gd name="T46" fmla="*/ 8 w 266"/>
                  <a:gd name="T47" fmla="*/ 7 h 310"/>
                  <a:gd name="T48" fmla="*/ 8 w 266"/>
                  <a:gd name="T49" fmla="*/ 7 h 310"/>
                  <a:gd name="T50" fmla="*/ 7 w 266"/>
                  <a:gd name="T51" fmla="*/ 7 h 310"/>
                  <a:gd name="T52" fmla="*/ 7 w 266"/>
                  <a:gd name="T53" fmla="*/ 8 h 310"/>
                  <a:gd name="T54" fmla="*/ 7 w 266"/>
                  <a:gd name="T55" fmla="*/ 8 h 310"/>
                  <a:gd name="T56" fmla="*/ 7 w 266"/>
                  <a:gd name="T57" fmla="*/ 8 h 310"/>
                  <a:gd name="T58" fmla="*/ 8 w 266"/>
                  <a:gd name="T59" fmla="*/ 8 h 310"/>
                  <a:gd name="T60" fmla="*/ 9 w 266"/>
                  <a:gd name="T61" fmla="*/ 8 h 310"/>
                  <a:gd name="T62" fmla="*/ 9 w 266"/>
                  <a:gd name="T63" fmla="*/ 9 h 310"/>
                  <a:gd name="T64" fmla="*/ 8 w 266"/>
                  <a:gd name="T65" fmla="*/ 9 h 310"/>
                  <a:gd name="T66" fmla="*/ 8 w 266"/>
                  <a:gd name="T67" fmla="*/ 9 h 310"/>
                  <a:gd name="T68" fmla="*/ 7 w 266"/>
                  <a:gd name="T69" fmla="*/ 9 h 310"/>
                  <a:gd name="T70" fmla="*/ 7 w 266"/>
                  <a:gd name="T71" fmla="*/ 9 h 310"/>
                  <a:gd name="T72" fmla="*/ 7 w 266"/>
                  <a:gd name="T73" fmla="*/ 8 h 310"/>
                  <a:gd name="T74" fmla="*/ 6 w 266"/>
                  <a:gd name="T75" fmla="*/ 9 h 310"/>
                  <a:gd name="T76" fmla="*/ 7 w 266"/>
                  <a:gd name="T77" fmla="*/ 9 h 310"/>
                  <a:gd name="T78" fmla="*/ 7 w 266"/>
                  <a:gd name="T79" fmla="*/ 9 h 310"/>
                  <a:gd name="T80" fmla="*/ 8 w 266"/>
                  <a:gd name="T81" fmla="*/ 10 h 310"/>
                  <a:gd name="T82" fmla="*/ 7 w 266"/>
                  <a:gd name="T83" fmla="*/ 10 h 310"/>
                  <a:gd name="T84" fmla="*/ 7 w 266"/>
                  <a:gd name="T85" fmla="*/ 10 h 310"/>
                  <a:gd name="T86" fmla="*/ 6 w 266"/>
                  <a:gd name="T87" fmla="*/ 10 h 310"/>
                  <a:gd name="T88" fmla="*/ 6 w 266"/>
                  <a:gd name="T89" fmla="*/ 9 h 310"/>
                  <a:gd name="T90" fmla="*/ 6 w 266"/>
                  <a:gd name="T91" fmla="*/ 9 h 310"/>
                  <a:gd name="T92" fmla="*/ 5 w 266"/>
                  <a:gd name="T93" fmla="*/ 8 h 310"/>
                  <a:gd name="T94" fmla="*/ 4 w 266"/>
                  <a:gd name="T95" fmla="*/ 8 h 310"/>
                  <a:gd name="T96" fmla="*/ 3 w 266"/>
                  <a:gd name="T97" fmla="*/ 8 h 310"/>
                  <a:gd name="T98" fmla="*/ 2 w 266"/>
                  <a:gd name="T99" fmla="*/ 7 h 310"/>
                  <a:gd name="T100" fmla="*/ 1 w 266"/>
                  <a:gd name="T101" fmla="*/ 7 h 310"/>
                  <a:gd name="T102" fmla="*/ 1 w 266"/>
                  <a:gd name="T103" fmla="*/ 6 h 310"/>
                  <a:gd name="T104" fmla="*/ 0 w 266"/>
                  <a:gd name="T105" fmla="*/ 5 h 310"/>
                  <a:gd name="T106" fmla="*/ 1 w 266"/>
                  <a:gd name="T107" fmla="*/ 5 h 310"/>
                  <a:gd name="T108" fmla="*/ 1 w 266"/>
                  <a:gd name="T109" fmla="*/ 4 h 310"/>
                  <a:gd name="T110" fmla="*/ 2 w 266"/>
                  <a:gd name="T111" fmla="*/ 4 h 310"/>
                  <a:gd name="T112" fmla="*/ 3 w 266"/>
                  <a:gd name="T113" fmla="*/ 3 h 310"/>
                  <a:gd name="T114" fmla="*/ 3 w 266"/>
                  <a:gd name="T115" fmla="*/ 2 h 310"/>
                  <a:gd name="T116" fmla="*/ 4 w 266"/>
                  <a:gd name="T117" fmla="*/ 1 h 3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6"/>
                  <a:gd name="T178" fmla="*/ 0 h 310"/>
                  <a:gd name="T179" fmla="*/ 266 w 266"/>
                  <a:gd name="T180" fmla="*/ 310 h 3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6" h="310">
                    <a:moveTo>
                      <a:pt x="106" y="31"/>
                    </a:moveTo>
                    <a:lnTo>
                      <a:pt x="138" y="4"/>
                    </a:lnTo>
                    <a:lnTo>
                      <a:pt x="176" y="0"/>
                    </a:lnTo>
                    <a:lnTo>
                      <a:pt x="199" y="14"/>
                    </a:lnTo>
                    <a:lnTo>
                      <a:pt x="200" y="50"/>
                    </a:lnTo>
                    <a:lnTo>
                      <a:pt x="199" y="56"/>
                    </a:lnTo>
                    <a:lnTo>
                      <a:pt x="181" y="83"/>
                    </a:lnTo>
                    <a:lnTo>
                      <a:pt x="176" y="91"/>
                    </a:lnTo>
                    <a:lnTo>
                      <a:pt x="142" y="102"/>
                    </a:lnTo>
                    <a:lnTo>
                      <a:pt x="102" y="114"/>
                    </a:lnTo>
                    <a:lnTo>
                      <a:pt x="70" y="136"/>
                    </a:lnTo>
                    <a:lnTo>
                      <a:pt x="45" y="160"/>
                    </a:lnTo>
                    <a:lnTo>
                      <a:pt x="52" y="172"/>
                    </a:lnTo>
                    <a:lnTo>
                      <a:pt x="75" y="188"/>
                    </a:lnTo>
                    <a:lnTo>
                      <a:pt x="111" y="205"/>
                    </a:lnTo>
                    <a:lnTo>
                      <a:pt x="144" y="221"/>
                    </a:lnTo>
                    <a:lnTo>
                      <a:pt x="169" y="228"/>
                    </a:lnTo>
                    <a:lnTo>
                      <a:pt x="189" y="219"/>
                    </a:lnTo>
                    <a:lnTo>
                      <a:pt x="199" y="205"/>
                    </a:lnTo>
                    <a:lnTo>
                      <a:pt x="203" y="189"/>
                    </a:lnTo>
                    <a:lnTo>
                      <a:pt x="210" y="180"/>
                    </a:lnTo>
                    <a:lnTo>
                      <a:pt x="228" y="174"/>
                    </a:lnTo>
                    <a:lnTo>
                      <a:pt x="237" y="185"/>
                    </a:lnTo>
                    <a:lnTo>
                      <a:pt x="242" y="199"/>
                    </a:lnTo>
                    <a:lnTo>
                      <a:pt x="230" y="210"/>
                    </a:lnTo>
                    <a:lnTo>
                      <a:pt x="214" y="216"/>
                    </a:lnTo>
                    <a:lnTo>
                      <a:pt x="203" y="228"/>
                    </a:lnTo>
                    <a:lnTo>
                      <a:pt x="205" y="239"/>
                    </a:lnTo>
                    <a:lnTo>
                      <a:pt x="224" y="244"/>
                    </a:lnTo>
                    <a:lnTo>
                      <a:pt x="250" y="244"/>
                    </a:lnTo>
                    <a:lnTo>
                      <a:pt x="264" y="255"/>
                    </a:lnTo>
                    <a:lnTo>
                      <a:pt x="266" y="271"/>
                    </a:lnTo>
                    <a:lnTo>
                      <a:pt x="255" y="276"/>
                    </a:lnTo>
                    <a:lnTo>
                      <a:pt x="237" y="276"/>
                    </a:lnTo>
                    <a:lnTo>
                      <a:pt x="224" y="266"/>
                    </a:lnTo>
                    <a:lnTo>
                      <a:pt x="212" y="260"/>
                    </a:lnTo>
                    <a:lnTo>
                      <a:pt x="197" y="251"/>
                    </a:lnTo>
                    <a:lnTo>
                      <a:pt x="192" y="260"/>
                    </a:lnTo>
                    <a:lnTo>
                      <a:pt x="205" y="271"/>
                    </a:lnTo>
                    <a:lnTo>
                      <a:pt x="219" y="285"/>
                    </a:lnTo>
                    <a:lnTo>
                      <a:pt x="225" y="301"/>
                    </a:lnTo>
                    <a:lnTo>
                      <a:pt x="219" y="310"/>
                    </a:lnTo>
                    <a:lnTo>
                      <a:pt x="200" y="310"/>
                    </a:lnTo>
                    <a:lnTo>
                      <a:pt x="188" y="296"/>
                    </a:lnTo>
                    <a:lnTo>
                      <a:pt x="181" y="274"/>
                    </a:lnTo>
                    <a:lnTo>
                      <a:pt x="172" y="258"/>
                    </a:lnTo>
                    <a:lnTo>
                      <a:pt x="149" y="251"/>
                    </a:lnTo>
                    <a:lnTo>
                      <a:pt x="120" y="241"/>
                    </a:lnTo>
                    <a:lnTo>
                      <a:pt x="78" y="230"/>
                    </a:lnTo>
                    <a:lnTo>
                      <a:pt x="41" y="214"/>
                    </a:lnTo>
                    <a:lnTo>
                      <a:pt x="14" y="194"/>
                    </a:lnTo>
                    <a:lnTo>
                      <a:pt x="5" y="177"/>
                    </a:lnTo>
                    <a:lnTo>
                      <a:pt x="0" y="160"/>
                    </a:lnTo>
                    <a:lnTo>
                      <a:pt x="5" y="144"/>
                    </a:lnTo>
                    <a:lnTo>
                      <a:pt x="22" y="124"/>
                    </a:lnTo>
                    <a:lnTo>
                      <a:pt x="45" y="97"/>
                    </a:lnTo>
                    <a:lnTo>
                      <a:pt x="70" y="70"/>
                    </a:lnTo>
                    <a:lnTo>
                      <a:pt x="88" y="52"/>
                    </a:lnTo>
                    <a:lnTo>
                      <a:pt x="106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20" name="Freeform 160"/>
              <p:cNvSpPr>
                <a:spLocks/>
              </p:cNvSpPr>
              <p:nvPr/>
            </p:nvSpPr>
            <p:spPr bwMode="auto">
              <a:xfrm>
                <a:off x="3793" y="3505"/>
                <a:ext cx="250" cy="97"/>
              </a:xfrm>
              <a:custGeom>
                <a:avLst/>
                <a:gdLst>
                  <a:gd name="T0" fmla="*/ 0 w 501"/>
                  <a:gd name="T1" fmla="*/ 0 h 194"/>
                  <a:gd name="T2" fmla="*/ 2 w 501"/>
                  <a:gd name="T3" fmla="*/ 1 h 194"/>
                  <a:gd name="T4" fmla="*/ 2 w 501"/>
                  <a:gd name="T5" fmla="*/ 2 h 194"/>
                  <a:gd name="T6" fmla="*/ 4 w 501"/>
                  <a:gd name="T7" fmla="*/ 3 h 194"/>
                  <a:gd name="T8" fmla="*/ 6 w 501"/>
                  <a:gd name="T9" fmla="*/ 4 h 194"/>
                  <a:gd name="T10" fmla="*/ 7 w 501"/>
                  <a:gd name="T11" fmla="*/ 4 h 194"/>
                  <a:gd name="T12" fmla="*/ 8 w 501"/>
                  <a:gd name="T13" fmla="*/ 5 h 194"/>
                  <a:gd name="T14" fmla="*/ 10 w 501"/>
                  <a:gd name="T15" fmla="*/ 5 h 194"/>
                  <a:gd name="T16" fmla="*/ 11 w 501"/>
                  <a:gd name="T17" fmla="*/ 4 h 194"/>
                  <a:gd name="T18" fmla="*/ 11 w 501"/>
                  <a:gd name="T19" fmla="*/ 4 h 194"/>
                  <a:gd name="T20" fmla="*/ 12 w 501"/>
                  <a:gd name="T21" fmla="*/ 4 h 194"/>
                  <a:gd name="T22" fmla="*/ 12 w 501"/>
                  <a:gd name="T23" fmla="*/ 4 h 194"/>
                  <a:gd name="T24" fmla="*/ 12 w 501"/>
                  <a:gd name="T25" fmla="*/ 2 h 194"/>
                  <a:gd name="T26" fmla="*/ 13 w 501"/>
                  <a:gd name="T27" fmla="*/ 2 h 194"/>
                  <a:gd name="T28" fmla="*/ 13 w 501"/>
                  <a:gd name="T29" fmla="*/ 2 h 194"/>
                  <a:gd name="T30" fmla="*/ 13 w 501"/>
                  <a:gd name="T31" fmla="*/ 2 h 194"/>
                  <a:gd name="T32" fmla="*/ 14 w 501"/>
                  <a:gd name="T33" fmla="*/ 2 h 194"/>
                  <a:gd name="T34" fmla="*/ 13 w 501"/>
                  <a:gd name="T35" fmla="*/ 3 h 194"/>
                  <a:gd name="T36" fmla="*/ 13 w 501"/>
                  <a:gd name="T37" fmla="*/ 4 h 194"/>
                  <a:gd name="T38" fmla="*/ 13 w 501"/>
                  <a:gd name="T39" fmla="*/ 4 h 194"/>
                  <a:gd name="T40" fmla="*/ 13 w 501"/>
                  <a:gd name="T41" fmla="*/ 4 h 194"/>
                  <a:gd name="T42" fmla="*/ 14 w 501"/>
                  <a:gd name="T43" fmla="*/ 4 h 194"/>
                  <a:gd name="T44" fmla="*/ 14 w 501"/>
                  <a:gd name="T45" fmla="*/ 4 h 194"/>
                  <a:gd name="T46" fmla="*/ 15 w 501"/>
                  <a:gd name="T47" fmla="*/ 4 h 194"/>
                  <a:gd name="T48" fmla="*/ 15 w 501"/>
                  <a:gd name="T49" fmla="*/ 4 h 194"/>
                  <a:gd name="T50" fmla="*/ 15 w 501"/>
                  <a:gd name="T51" fmla="*/ 5 h 194"/>
                  <a:gd name="T52" fmla="*/ 15 w 501"/>
                  <a:gd name="T53" fmla="*/ 5 h 194"/>
                  <a:gd name="T54" fmla="*/ 14 w 501"/>
                  <a:gd name="T55" fmla="*/ 5 h 194"/>
                  <a:gd name="T56" fmla="*/ 13 w 501"/>
                  <a:gd name="T57" fmla="*/ 5 h 194"/>
                  <a:gd name="T58" fmla="*/ 13 w 501"/>
                  <a:gd name="T59" fmla="*/ 5 h 194"/>
                  <a:gd name="T60" fmla="*/ 14 w 501"/>
                  <a:gd name="T61" fmla="*/ 5 h 194"/>
                  <a:gd name="T62" fmla="*/ 14 w 501"/>
                  <a:gd name="T63" fmla="*/ 5 h 194"/>
                  <a:gd name="T64" fmla="*/ 14 w 501"/>
                  <a:gd name="T65" fmla="*/ 6 h 194"/>
                  <a:gd name="T66" fmla="*/ 14 w 501"/>
                  <a:gd name="T67" fmla="*/ 6 h 194"/>
                  <a:gd name="T68" fmla="*/ 14 w 501"/>
                  <a:gd name="T69" fmla="*/ 7 h 194"/>
                  <a:gd name="T70" fmla="*/ 13 w 501"/>
                  <a:gd name="T71" fmla="*/ 6 h 194"/>
                  <a:gd name="T72" fmla="*/ 13 w 501"/>
                  <a:gd name="T73" fmla="*/ 6 h 194"/>
                  <a:gd name="T74" fmla="*/ 12 w 501"/>
                  <a:gd name="T75" fmla="*/ 6 h 194"/>
                  <a:gd name="T76" fmla="*/ 11 w 501"/>
                  <a:gd name="T77" fmla="*/ 5 h 194"/>
                  <a:gd name="T78" fmla="*/ 9 w 501"/>
                  <a:gd name="T79" fmla="*/ 6 h 194"/>
                  <a:gd name="T80" fmla="*/ 9 w 501"/>
                  <a:gd name="T81" fmla="*/ 6 h 194"/>
                  <a:gd name="T82" fmla="*/ 7 w 501"/>
                  <a:gd name="T83" fmla="*/ 6 h 194"/>
                  <a:gd name="T84" fmla="*/ 6 w 501"/>
                  <a:gd name="T85" fmla="*/ 5 h 194"/>
                  <a:gd name="T86" fmla="*/ 4 w 501"/>
                  <a:gd name="T87" fmla="*/ 4 h 194"/>
                  <a:gd name="T88" fmla="*/ 3 w 501"/>
                  <a:gd name="T89" fmla="*/ 4 h 194"/>
                  <a:gd name="T90" fmla="*/ 1 w 501"/>
                  <a:gd name="T91" fmla="*/ 3 h 194"/>
                  <a:gd name="T92" fmla="*/ 0 w 501"/>
                  <a:gd name="T93" fmla="*/ 2 h 194"/>
                  <a:gd name="T94" fmla="*/ 0 w 501"/>
                  <a:gd name="T95" fmla="*/ 1 h 194"/>
                  <a:gd name="T96" fmla="*/ 0 w 501"/>
                  <a:gd name="T97" fmla="*/ 1 h 194"/>
                  <a:gd name="T98" fmla="*/ 0 w 501"/>
                  <a:gd name="T99" fmla="*/ 0 h 19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01"/>
                  <a:gd name="T151" fmla="*/ 0 h 194"/>
                  <a:gd name="T152" fmla="*/ 501 w 501"/>
                  <a:gd name="T153" fmla="*/ 194 h 19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01" h="194">
                    <a:moveTo>
                      <a:pt x="28" y="0"/>
                    </a:moveTo>
                    <a:lnTo>
                      <a:pt x="74" y="16"/>
                    </a:lnTo>
                    <a:lnTo>
                      <a:pt x="94" y="41"/>
                    </a:lnTo>
                    <a:lnTo>
                      <a:pt x="138" y="70"/>
                    </a:lnTo>
                    <a:lnTo>
                      <a:pt x="199" y="102"/>
                    </a:lnTo>
                    <a:lnTo>
                      <a:pt x="252" y="127"/>
                    </a:lnTo>
                    <a:lnTo>
                      <a:pt x="282" y="133"/>
                    </a:lnTo>
                    <a:lnTo>
                      <a:pt x="323" y="133"/>
                    </a:lnTo>
                    <a:lnTo>
                      <a:pt x="359" y="127"/>
                    </a:lnTo>
                    <a:lnTo>
                      <a:pt x="381" y="119"/>
                    </a:lnTo>
                    <a:lnTo>
                      <a:pt x="406" y="111"/>
                    </a:lnTo>
                    <a:lnTo>
                      <a:pt x="415" y="97"/>
                    </a:lnTo>
                    <a:lnTo>
                      <a:pt x="412" y="63"/>
                    </a:lnTo>
                    <a:lnTo>
                      <a:pt x="420" y="41"/>
                    </a:lnTo>
                    <a:lnTo>
                      <a:pt x="431" y="33"/>
                    </a:lnTo>
                    <a:lnTo>
                      <a:pt x="447" y="38"/>
                    </a:lnTo>
                    <a:lnTo>
                      <a:pt x="448" y="56"/>
                    </a:lnTo>
                    <a:lnTo>
                      <a:pt x="442" y="75"/>
                    </a:lnTo>
                    <a:lnTo>
                      <a:pt x="436" y="99"/>
                    </a:lnTo>
                    <a:lnTo>
                      <a:pt x="431" y="116"/>
                    </a:lnTo>
                    <a:lnTo>
                      <a:pt x="440" y="119"/>
                    </a:lnTo>
                    <a:lnTo>
                      <a:pt x="456" y="116"/>
                    </a:lnTo>
                    <a:lnTo>
                      <a:pt x="472" y="108"/>
                    </a:lnTo>
                    <a:lnTo>
                      <a:pt x="497" y="111"/>
                    </a:lnTo>
                    <a:lnTo>
                      <a:pt x="501" y="124"/>
                    </a:lnTo>
                    <a:lnTo>
                      <a:pt x="495" y="138"/>
                    </a:lnTo>
                    <a:lnTo>
                      <a:pt x="481" y="139"/>
                    </a:lnTo>
                    <a:lnTo>
                      <a:pt x="458" y="138"/>
                    </a:lnTo>
                    <a:lnTo>
                      <a:pt x="442" y="139"/>
                    </a:lnTo>
                    <a:lnTo>
                      <a:pt x="431" y="149"/>
                    </a:lnTo>
                    <a:lnTo>
                      <a:pt x="448" y="158"/>
                    </a:lnTo>
                    <a:lnTo>
                      <a:pt x="476" y="158"/>
                    </a:lnTo>
                    <a:lnTo>
                      <a:pt x="478" y="167"/>
                    </a:lnTo>
                    <a:lnTo>
                      <a:pt x="478" y="180"/>
                    </a:lnTo>
                    <a:lnTo>
                      <a:pt x="465" y="194"/>
                    </a:lnTo>
                    <a:lnTo>
                      <a:pt x="442" y="189"/>
                    </a:lnTo>
                    <a:lnTo>
                      <a:pt x="424" y="183"/>
                    </a:lnTo>
                    <a:lnTo>
                      <a:pt x="399" y="175"/>
                    </a:lnTo>
                    <a:lnTo>
                      <a:pt x="373" y="160"/>
                    </a:lnTo>
                    <a:lnTo>
                      <a:pt x="318" y="167"/>
                    </a:lnTo>
                    <a:lnTo>
                      <a:pt x="288" y="167"/>
                    </a:lnTo>
                    <a:lnTo>
                      <a:pt x="249" y="163"/>
                    </a:lnTo>
                    <a:lnTo>
                      <a:pt x="204" y="147"/>
                    </a:lnTo>
                    <a:lnTo>
                      <a:pt x="148" y="124"/>
                    </a:lnTo>
                    <a:lnTo>
                      <a:pt x="102" y="106"/>
                    </a:lnTo>
                    <a:lnTo>
                      <a:pt x="39" y="77"/>
                    </a:lnTo>
                    <a:lnTo>
                      <a:pt x="3" y="52"/>
                    </a:lnTo>
                    <a:lnTo>
                      <a:pt x="0" y="14"/>
                    </a:lnTo>
                    <a:lnTo>
                      <a:pt x="5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21" name="Freeform 161"/>
              <p:cNvSpPr>
                <a:spLocks/>
              </p:cNvSpPr>
              <p:nvPr/>
            </p:nvSpPr>
            <p:spPr bwMode="auto">
              <a:xfrm>
                <a:off x="3745" y="3640"/>
                <a:ext cx="108" cy="301"/>
              </a:xfrm>
              <a:custGeom>
                <a:avLst/>
                <a:gdLst>
                  <a:gd name="T0" fmla="*/ 3 w 217"/>
                  <a:gd name="T1" fmla="*/ 4 h 603"/>
                  <a:gd name="T2" fmla="*/ 3 w 217"/>
                  <a:gd name="T3" fmla="*/ 6 h 603"/>
                  <a:gd name="T4" fmla="*/ 3 w 217"/>
                  <a:gd name="T5" fmla="*/ 9 h 603"/>
                  <a:gd name="T6" fmla="*/ 3 w 217"/>
                  <a:gd name="T7" fmla="*/ 10 h 603"/>
                  <a:gd name="T8" fmla="*/ 2 w 217"/>
                  <a:gd name="T9" fmla="*/ 12 h 603"/>
                  <a:gd name="T10" fmla="*/ 2 w 217"/>
                  <a:gd name="T11" fmla="*/ 14 h 603"/>
                  <a:gd name="T12" fmla="*/ 2 w 217"/>
                  <a:gd name="T13" fmla="*/ 14 h 603"/>
                  <a:gd name="T14" fmla="*/ 2 w 217"/>
                  <a:gd name="T15" fmla="*/ 15 h 603"/>
                  <a:gd name="T16" fmla="*/ 3 w 217"/>
                  <a:gd name="T17" fmla="*/ 16 h 603"/>
                  <a:gd name="T18" fmla="*/ 4 w 217"/>
                  <a:gd name="T19" fmla="*/ 16 h 603"/>
                  <a:gd name="T20" fmla="*/ 6 w 217"/>
                  <a:gd name="T21" fmla="*/ 17 h 603"/>
                  <a:gd name="T22" fmla="*/ 6 w 217"/>
                  <a:gd name="T23" fmla="*/ 17 h 603"/>
                  <a:gd name="T24" fmla="*/ 6 w 217"/>
                  <a:gd name="T25" fmla="*/ 18 h 603"/>
                  <a:gd name="T26" fmla="*/ 6 w 217"/>
                  <a:gd name="T27" fmla="*/ 18 h 603"/>
                  <a:gd name="T28" fmla="*/ 5 w 217"/>
                  <a:gd name="T29" fmla="*/ 18 h 603"/>
                  <a:gd name="T30" fmla="*/ 4 w 217"/>
                  <a:gd name="T31" fmla="*/ 18 h 603"/>
                  <a:gd name="T32" fmla="*/ 3 w 217"/>
                  <a:gd name="T33" fmla="*/ 18 h 603"/>
                  <a:gd name="T34" fmla="*/ 3 w 217"/>
                  <a:gd name="T35" fmla="*/ 17 h 603"/>
                  <a:gd name="T36" fmla="*/ 2 w 217"/>
                  <a:gd name="T37" fmla="*/ 17 h 603"/>
                  <a:gd name="T38" fmla="*/ 1 w 217"/>
                  <a:gd name="T39" fmla="*/ 16 h 603"/>
                  <a:gd name="T40" fmla="*/ 0 w 217"/>
                  <a:gd name="T41" fmla="*/ 16 h 603"/>
                  <a:gd name="T42" fmla="*/ 0 w 217"/>
                  <a:gd name="T43" fmla="*/ 15 h 603"/>
                  <a:gd name="T44" fmla="*/ 0 w 217"/>
                  <a:gd name="T45" fmla="*/ 15 h 603"/>
                  <a:gd name="T46" fmla="*/ 0 w 217"/>
                  <a:gd name="T47" fmla="*/ 14 h 603"/>
                  <a:gd name="T48" fmla="*/ 1 w 217"/>
                  <a:gd name="T49" fmla="*/ 13 h 603"/>
                  <a:gd name="T50" fmla="*/ 1 w 217"/>
                  <a:gd name="T51" fmla="*/ 12 h 603"/>
                  <a:gd name="T52" fmla="*/ 1 w 217"/>
                  <a:gd name="T53" fmla="*/ 10 h 603"/>
                  <a:gd name="T54" fmla="*/ 1 w 217"/>
                  <a:gd name="T55" fmla="*/ 10 h 603"/>
                  <a:gd name="T56" fmla="*/ 1 w 217"/>
                  <a:gd name="T57" fmla="*/ 9 h 603"/>
                  <a:gd name="T58" fmla="*/ 1 w 217"/>
                  <a:gd name="T59" fmla="*/ 8 h 603"/>
                  <a:gd name="T60" fmla="*/ 1 w 217"/>
                  <a:gd name="T61" fmla="*/ 6 h 603"/>
                  <a:gd name="T62" fmla="*/ 0 w 217"/>
                  <a:gd name="T63" fmla="*/ 4 h 603"/>
                  <a:gd name="T64" fmla="*/ 0 w 217"/>
                  <a:gd name="T65" fmla="*/ 3 h 603"/>
                  <a:gd name="T66" fmla="*/ 0 w 217"/>
                  <a:gd name="T67" fmla="*/ 1 h 603"/>
                  <a:gd name="T68" fmla="*/ 0 w 217"/>
                  <a:gd name="T69" fmla="*/ 0 h 603"/>
                  <a:gd name="T70" fmla="*/ 1 w 217"/>
                  <a:gd name="T71" fmla="*/ 0 h 603"/>
                  <a:gd name="T72" fmla="*/ 3 w 217"/>
                  <a:gd name="T73" fmla="*/ 0 h 603"/>
                  <a:gd name="T74" fmla="*/ 3 w 217"/>
                  <a:gd name="T75" fmla="*/ 1 h 603"/>
                  <a:gd name="T76" fmla="*/ 3 w 217"/>
                  <a:gd name="T77" fmla="*/ 2 h 603"/>
                  <a:gd name="T78" fmla="*/ 3 w 217"/>
                  <a:gd name="T79" fmla="*/ 3 h 603"/>
                  <a:gd name="T80" fmla="*/ 3 w 217"/>
                  <a:gd name="T81" fmla="*/ 4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7"/>
                  <a:gd name="T124" fmla="*/ 0 h 603"/>
                  <a:gd name="T125" fmla="*/ 217 w 217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7" h="603">
                    <a:moveTo>
                      <a:pt x="97" y="138"/>
                    </a:moveTo>
                    <a:lnTo>
                      <a:pt x="97" y="220"/>
                    </a:lnTo>
                    <a:lnTo>
                      <a:pt x="102" y="296"/>
                    </a:lnTo>
                    <a:lnTo>
                      <a:pt x="97" y="349"/>
                    </a:lnTo>
                    <a:lnTo>
                      <a:pt x="86" y="406"/>
                    </a:lnTo>
                    <a:lnTo>
                      <a:pt x="75" y="453"/>
                    </a:lnTo>
                    <a:lnTo>
                      <a:pt x="72" y="479"/>
                    </a:lnTo>
                    <a:lnTo>
                      <a:pt x="81" y="507"/>
                    </a:lnTo>
                    <a:lnTo>
                      <a:pt x="100" y="523"/>
                    </a:lnTo>
                    <a:lnTo>
                      <a:pt x="138" y="539"/>
                    </a:lnTo>
                    <a:lnTo>
                      <a:pt x="192" y="554"/>
                    </a:lnTo>
                    <a:lnTo>
                      <a:pt x="212" y="562"/>
                    </a:lnTo>
                    <a:lnTo>
                      <a:pt x="217" y="578"/>
                    </a:lnTo>
                    <a:lnTo>
                      <a:pt x="203" y="590"/>
                    </a:lnTo>
                    <a:lnTo>
                      <a:pt x="176" y="595"/>
                    </a:lnTo>
                    <a:lnTo>
                      <a:pt x="142" y="603"/>
                    </a:lnTo>
                    <a:lnTo>
                      <a:pt x="117" y="593"/>
                    </a:lnTo>
                    <a:lnTo>
                      <a:pt x="102" y="573"/>
                    </a:lnTo>
                    <a:lnTo>
                      <a:pt x="70" y="550"/>
                    </a:lnTo>
                    <a:lnTo>
                      <a:pt x="39" y="543"/>
                    </a:lnTo>
                    <a:lnTo>
                      <a:pt x="14" y="537"/>
                    </a:lnTo>
                    <a:lnTo>
                      <a:pt x="0" y="509"/>
                    </a:lnTo>
                    <a:lnTo>
                      <a:pt x="6" y="487"/>
                    </a:lnTo>
                    <a:lnTo>
                      <a:pt x="28" y="471"/>
                    </a:lnTo>
                    <a:lnTo>
                      <a:pt x="42" y="440"/>
                    </a:lnTo>
                    <a:lnTo>
                      <a:pt x="39" y="407"/>
                    </a:lnTo>
                    <a:lnTo>
                      <a:pt x="42" y="346"/>
                    </a:lnTo>
                    <a:lnTo>
                      <a:pt x="47" y="321"/>
                    </a:lnTo>
                    <a:lnTo>
                      <a:pt x="56" y="304"/>
                    </a:lnTo>
                    <a:lnTo>
                      <a:pt x="52" y="268"/>
                    </a:lnTo>
                    <a:lnTo>
                      <a:pt x="36" y="215"/>
                    </a:lnTo>
                    <a:lnTo>
                      <a:pt x="20" y="157"/>
                    </a:lnTo>
                    <a:lnTo>
                      <a:pt x="11" y="105"/>
                    </a:lnTo>
                    <a:lnTo>
                      <a:pt x="14" y="46"/>
                    </a:lnTo>
                    <a:lnTo>
                      <a:pt x="30" y="8"/>
                    </a:lnTo>
                    <a:lnTo>
                      <a:pt x="50" y="0"/>
                    </a:lnTo>
                    <a:lnTo>
                      <a:pt x="102" y="27"/>
                    </a:lnTo>
                    <a:lnTo>
                      <a:pt x="106" y="35"/>
                    </a:lnTo>
                    <a:lnTo>
                      <a:pt x="103" y="69"/>
                    </a:lnTo>
                    <a:lnTo>
                      <a:pt x="97" y="110"/>
                    </a:lnTo>
                    <a:lnTo>
                      <a:pt x="97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22" name="Freeform 162"/>
              <p:cNvSpPr>
                <a:spLocks/>
              </p:cNvSpPr>
              <p:nvPr/>
            </p:nvSpPr>
            <p:spPr bwMode="auto">
              <a:xfrm>
                <a:off x="3792" y="3645"/>
                <a:ext cx="107" cy="273"/>
              </a:xfrm>
              <a:custGeom>
                <a:avLst/>
                <a:gdLst>
                  <a:gd name="T0" fmla="*/ 2 w 213"/>
                  <a:gd name="T1" fmla="*/ 0 h 545"/>
                  <a:gd name="T2" fmla="*/ 3 w 213"/>
                  <a:gd name="T3" fmla="*/ 1 h 545"/>
                  <a:gd name="T4" fmla="*/ 3 w 213"/>
                  <a:gd name="T5" fmla="*/ 2 h 545"/>
                  <a:gd name="T6" fmla="*/ 4 w 213"/>
                  <a:gd name="T7" fmla="*/ 3 h 545"/>
                  <a:gd name="T8" fmla="*/ 4 w 213"/>
                  <a:gd name="T9" fmla="*/ 5 h 545"/>
                  <a:gd name="T10" fmla="*/ 5 w 213"/>
                  <a:gd name="T11" fmla="*/ 7 h 545"/>
                  <a:gd name="T12" fmla="*/ 5 w 213"/>
                  <a:gd name="T13" fmla="*/ 8 h 545"/>
                  <a:gd name="T14" fmla="*/ 4 w 213"/>
                  <a:gd name="T15" fmla="*/ 9 h 545"/>
                  <a:gd name="T16" fmla="*/ 4 w 213"/>
                  <a:gd name="T17" fmla="*/ 10 h 545"/>
                  <a:gd name="T18" fmla="*/ 4 w 213"/>
                  <a:gd name="T19" fmla="*/ 12 h 545"/>
                  <a:gd name="T20" fmla="*/ 3 w 213"/>
                  <a:gd name="T21" fmla="*/ 14 h 545"/>
                  <a:gd name="T22" fmla="*/ 3 w 213"/>
                  <a:gd name="T23" fmla="*/ 14 h 545"/>
                  <a:gd name="T24" fmla="*/ 4 w 213"/>
                  <a:gd name="T25" fmla="*/ 14 h 545"/>
                  <a:gd name="T26" fmla="*/ 5 w 213"/>
                  <a:gd name="T27" fmla="*/ 15 h 545"/>
                  <a:gd name="T28" fmla="*/ 6 w 213"/>
                  <a:gd name="T29" fmla="*/ 16 h 545"/>
                  <a:gd name="T30" fmla="*/ 7 w 213"/>
                  <a:gd name="T31" fmla="*/ 16 h 545"/>
                  <a:gd name="T32" fmla="*/ 7 w 213"/>
                  <a:gd name="T33" fmla="*/ 16 h 545"/>
                  <a:gd name="T34" fmla="*/ 7 w 213"/>
                  <a:gd name="T35" fmla="*/ 17 h 545"/>
                  <a:gd name="T36" fmla="*/ 6 w 213"/>
                  <a:gd name="T37" fmla="*/ 18 h 545"/>
                  <a:gd name="T38" fmla="*/ 6 w 213"/>
                  <a:gd name="T39" fmla="*/ 17 h 545"/>
                  <a:gd name="T40" fmla="*/ 5 w 213"/>
                  <a:gd name="T41" fmla="*/ 17 h 545"/>
                  <a:gd name="T42" fmla="*/ 4 w 213"/>
                  <a:gd name="T43" fmla="*/ 16 h 545"/>
                  <a:gd name="T44" fmla="*/ 4 w 213"/>
                  <a:gd name="T45" fmla="*/ 16 h 545"/>
                  <a:gd name="T46" fmla="*/ 3 w 213"/>
                  <a:gd name="T47" fmla="*/ 16 h 545"/>
                  <a:gd name="T48" fmla="*/ 2 w 213"/>
                  <a:gd name="T49" fmla="*/ 16 h 545"/>
                  <a:gd name="T50" fmla="*/ 2 w 213"/>
                  <a:gd name="T51" fmla="*/ 15 h 545"/>
                  <a:gd name="T52" fmla="*/ 1 w 213"/>
                  <a:gd name="T53" fmla="*/ 15 h 545"/>
                  <a:gd name="T54" fmla="*/ 2 w 213"/>
                  <a:gd name="T55" fmla="*/ 14 h 545"/>
                  <a:gd name="T56" fmla="*/ 2 w 213"/>
                  <a:gd name="T57" fmla="*/ 14 h 545"/>
                  <a:gd name="T58" fmla="*/ 2 w 213"/>
                  <a:gd name="T59" fmla="*/ 13 h 545"/>
                  <a:gd name="T60" fmla="*/ 3 w 213"/>
                  <a:gd name="T61" fmla="*/ 12 h 545"/>
                  <a:gd name="T62" fmla="*/ 3 w 213"/>
                  <a:gd name="T63" fmla="*/ 10 h 545"/>
                  <a:gd name="T64" fmla="*/ 3 w 213"/>
                  <a:gd name="T65" fmla="*/ 8 h 545"/>
                  <a:gd name="T66" fmla="*/ 3 w 213"/>
                  <a:gd name="T67" fmla="*/ 7 h 545"/>
                  <a:gd name="T68" fmla="*/ 2 w 213"/>
                  <a:gd name="T69" fmla="*/ 5 h 545"/>
                  <a:gd name="T70" fmla="*/ 1 w 213"/>
                  <a:gd name="T71" fmla="*/ 4 h 545"/>
                  <a:gd name="T72" fmla="*/ 1 w 213"/>
                  <a:gd name="T73" fmla="*/ 3 h 545"/>
                  <a:gd name="T74" fmla="*/ 0 w 213"/>
                  <a:gd name="T75" fmla="*/ 2 h 545"/>
                  <a:gd name="T76" fmla="*/ 1 w 213"/>
                  <a:gd name="T77" fmla="*/ 1 h 545"/>
                  <a:gd name="T78" fmla="*/ 2 w 213"/>
                  <a:gd name="T79" fmla="*/ 0 h 54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3"/>
                  <a:gd name="T121" fmla="*/ 0 h 545"/>
                  <a:gd name="T122" fmla="*/ 213 w 213"/>
                  <a:gd name="T123" fmla="*/ 545 h 54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3" h="545">
                    <a:moveTo>
                      <a:pt x="34" y="0"/>
                    </a:moveTo>
                    <a:lnTo>
                      <a:pt x="70" y="16"/>
                    </a:lnTo>
                    <a:lnTo>
                      <a:pt x="87" y="41"/>
                    </a:lnTo>
                    <a:lnTo>
                      <a:pt x="111" y="91"/>
                    </a:lnTo>
                    <a:lnTo>
                      <a:pt x="124" y="146"/>
                    </a:lnTo>
                    <a:lnTo>
                      <a:pt x="131" y="199"/>
                    </a:lnTo>
                    <a:lnTo>
                      <a:pt x="133" y="233"/>
                    </a:lnTo>
                    <a:lnTo>
                      <a:pt x="124" y="270"/>
                    </a:lnTo>
                    <a:lnTo>
                      <a:pt x="117" y="313"/>
                    </a:lnTo>
                    <a:lnTo>
                      <a:pt x="101" y="370"/>
                    </a:lnTo>
                    <a:lnTo>
                      <a:pt x="90" y="420"/>
                    </a:lnTo>
                    <a:lnTo>
                      <a:pt x="90" y="435"/>
                    </a:lnTo>
                    <a:lnTo>
                      <a:pt x="100" y="448"/>
                    </a:lnTo>
                    <a:lnTo>
                      <a:pt x="139" y="464"/>
                    </a:lnTo>
                    <a:lnTo>
                      <a:pt x="187" y="482"/>
                    </a:lnTo>
                    <a:lnTo>
                      <a:pt x="205" y="489"/>
                    </a:lnTo>
                    <a:lnTo>
                      <a:pt x="213" y="506"/>
                    </a:lnTo>
                    <a:lnTo>
                      <a:pt x="200" y="532"/>
                    </a:lnTo>
                    <a:lnTo>
                      <a:pt x="189" y="545"/>
                    </a:lnTo>
                    <a:lnTo>
                      <a:pt x="164" y="543"/>
                    </a:lnTo>
                    <a:lnTo>
                      <a:pt x="142" y="523"/>
                    </a:lnTo>
                    <a:lnTo>
                      <a:pt x="124" y="506"/>
                    </a:lnTo>
                    <a:lnTo>
                      <a:pt x="101" y="492"/>
                    </a:lnTo>
                    <a:lnTo>
                      <a:pt x="75" y="489"/>
                    </a:lnTo>
                    <a:lnTo>
                      <a:pt x="54" y="487"/>
                    </a:lnTo>
                    <a:lnTo>
                      <a:pt x="37" y="476"/>
                    </a:lnTo>
                    <a:lnTo>
                      <a:pt x="31" y="453"/>
                    </a:lnTo>
                    <a:lnTo>
                      <a:pt x="36" y="437"/>
                    </a:lnTo>
                    <a:lnTo>
                      <a:pt x="47" y="421"/>
                    </a:lnTo>
                    <a:lnTo>
                      <a:pt x="56" y="401"/>
                    </a:lnTo>
                    <a:lnTo>
                      <a:pt x="67" y="360"/>
                    </a:lnTo>
                    <a:lnTo>
                      <a:pt x="78" y="304"/>
                    </a:lnTo>
                    <a:lnTo>
                      <a:pt x="83" y="247"/>
                    </a:lnTo>
                    <a:lnTo>
                      <a:pt x="75" y="197"/>
                    </a:lnTo>
                    <a:lnTo>
                      <a:pt x="54" y="154"/>
                    </a:lnTo>
                    <a:lnTo>
                      <a:pt x="26" y="116"/>
                    </a:lnTo>
                    <a:lnTo>
                      <a:pt x="9" y="77"/>
                    </a:lnTo>
                    <a:lnTo>
                      <a:pt x="0" y="41"/>
                    </a:lnTo>
                    <a:lnTo>
                      <a:pt x="6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grpSp>
        <p:nvGrpSpPr>
          <p:cNvPr id="21511" name="Group 304"/>
          <p:cNvGrpSpPr>
            <a:grpSpLocks/>
          </p:cNvGrpSpPr>
          <p:nvPr/>
        </p:nvGrpSpPr>
        <p:grpSpPr bwMode="auto">
          <a:xfrm>
            <a:off x="2960688" y="5251450"/>
            <a:ext cx="1230312" cy="985838"/>
            <a:chOff x="1632" y="3360"/>
            <a:chExt cx="775" cy="621"/>
          </a:xfrm>
        </p:grpSpPr>
        <p:grpSp>
          <p:nvGrpSpPr>
            <p:cNvPr id="21567" name="Group 134"/>
            <p:cNvGrpSpPr>
              <a:grpSpLocks/>
            </p:cNvGrpSpPr>
            <p:nvPr/>
          </p:nvGrpSpPr>
          <p:grpSpPr bwMode="auto">
            <a:xfrm>
              <a:off x="1632" y="3377"/>
              <a:ext cx="568" cy="559"/>
              <a:chOff x="1450" y="3042"/>
              <a:chExt cx="856" cy="895"/>
            </a:xfrm>
          </p:grpSpPr>
          <p:sp>
            <p:nvSpPr>
              <p:cNvPr id="21575" name="Freeform 56"/>
              <p:cNvSpPr>
                <a:spLocks/>
              </p:cNvSpPr>
              <p:nvPr/>
            </p:nvSpPr>
            <p:spPr bwMode="auto">
              <a:xfrm>
                <a:off x="1450" y="3398"/>
                <a:ext cx="856" cy="516"/>
              </a:xfrm>
              <a:custGeom>
                <a:avLst/>
                <a:gdLst>
                  <a:gd name="T0" fmla="*/ 53 w 1713"/>
                  <a:gd name="T1" fmla="*/ 12 h 1033"/>
                  <a:gd name="T2" fmla="*/ 53 w 1713"/>
                  <a:gd name="T3" fmla="*/ 3 h 1033"/>
                  <a:gd name="T4" fmla="*/ 45 w 1713"/>
                  <a:gd name="T5" fmla="*/ 1 h 1033"/>
                  <a:gd name="T6" fmla="*/ 45 w 1713"/>
                  <a:gd name="T7" fmla="*/ 1 h 1033"/>
                  <a:gd name="T8" fmla="*/ 44 w 1713"/>
                  <a:gd name="T9" fmla="*/ 1 h 1033"/>
                  <a:gd name="T10" fmla="*/ 38 w 1713"/>
                  <a:gd name="T11" fmla="*/ 0 h 1033"/>
                  <a:gd name="T12" fmla="*/ 15 w 1713"/>
                  <a:gd name="T13" fmla="*/ 0 h 1033"/>
                  <a:gd name="T14" fmla="*/ 11 w 1713"/>
                  <a:gd name="T15" fmla="*/ 0 h 1033"/>
                  <a:gd name="T16" fmla="*/ 9 w 1713"/>
                  <a:gd name="T17" fmla="*/ 0 h 1033"/>
                  <a:gd name="T18" fmla="*/ 9 w 1713"/>
                  <a:gd name="T19" fmla="*/ 0 h 1033"/>
                  <a:gd name="T20" fmla="*/ 9 w 1713"/>
                  <a:gd name="T21" fmla="*/ 0 h 1033"/>
                  <a:gd name="T22" fmla="*/ 9 w 1713"/>
                  <a:gd name="T23" fmla="*/ 5 h 1033"/>
                  <a:gd name="T24" fmla="*/ 0 w 1713"/>
                  <a:gd name="T25" fmla="*/ 5 h 1033"/>
                  <a:gd name="T26" fmla="*/ 0 w 1713"/>
                  <a:gd name="T27" fmla="*/ 5 h 1033"/>
                  <a:gd name="T28" fmla="*/ 0 w 1713"/>
                  <a:gd name="T29" fmla="*/ 6 h 1033"/>
                  <a:gd name="T30" fmla="*/ 2 w 1713"/>
                  <a:gd name="T31" fmla="*/ 9 h 1033"/>
                  <a:gd name="T32" fmla="*/ 9 w 1713"/>
                  <a:gd name="T33" fmla="*/ 9 h 1033"/>
                  <a:gd name="T34" fmla="*/ 9 w 1713"/>
                  <a:gd name="T35" fmla="*/ 10 h 1033"/>
                  <a:gd name="T36" fmla="*/ 9 w 1713"/>
                  <a:gd name="T37" fmla="*/ 11 h 1033"/>
                  <a:gd name="T38" fmla="*/ 9 w 1713"/>
                  <a:gd name="T39" fmla="*/ 17 h 1033"/>
                  <a:gd name="T40" fmla="*/ 0 w 1713"/>
                  <a:gd name="T41" fmla="*/ 10 h 1033"/>
                  <a:gd name="T42" fmla="*/ 0 w 1713"/>
                  <a:gd name="T43" fmla="*/ 11 h 1033"/>
                  <a:gd name="T44" fmla="*/ 0 w 1713"/>
                  <a:gd name="T45" fmla="*/ 12 h 1033"/>
                  <a:gd name="T46" fmla="*/ 3 w 1713"/>
                  <a:gd name="T47" fmla="*/ 17 h 1033"/>
                  <a:gd name="T48" fmla="*/ 9 w 1713"/>
                  <a:gd name="T49" fmla="*/ 22 h 1033"/>
                  <a:gd name="T50" fmla="*/ 11 w 1713"/>
                  <a:gd name="T51" fmla="*/ 32 h 1033"/>
                  <a:gd name="T52" fmla="*/ 52 w 1713"/>
                  <a:gd name="T53" fmla="*/ 32 h 1033"/>
                  <a:gd name="T54" fmla="*/ 53 w 1713"/>
                  <a:gd name="T55" fmla="*/ 13 h 1033"/>
                  <a:gd name="T56" fmla="*/ 53 w 1713"/>
                  <a:gd name="T57" fmla="*/ 12 h 1033"/>
                  <a:gd name="T58" fmla="*/ 53 w 1713"/>
                  <a:gd name="T59" fmla="*/ 12 h 1033"/>
                  <a:gd name="T60" fmla="*/ 53 w 1713"/>
                  <a:gd name="T61" fmla="*/ 12 h 1033"/>
                  <a:gd name="T62" fmla="*/ 53 w 1713"/>
                  <a:gd name="T63" fmla="*/ 12 h 1033"/>
                  <a:gd name="T64" fmla="*/ 53 w 1713"/>
                  <a:gd name="T65" fmla="*/ 12 h 10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13"/>
                  <a:gd name="T100" fmla="*/ 0 h 1033"/>
                  <a:gd name="T101" fmla="*/ 1713 w 1713"/>
                  <a:gd name="T102" fmla="*/ 1033 h 10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13" h="1033">
                    <a:moveTo>
                      <a:pt x="1705" y="402"/>
                    </a:moveTo>
                    <a:lnTo>
                      <a:pt x="1713" y="109"/>
                    </a:lnTo>
                    <a:lnTo>
                      <a:pt x="1444" y="44"/>
                    </a:lnTo>
                    <a:lnTo>
                      <a:pt x="1417" y="37"/>
                    </a:lnTo>
                    <a:lnTo>
                      <a:pt x="1227" y="30"/>
                    </a:lnTo>
                    <a:lnTo>
                      <a:pt x="494" y="3"/>
                    </a:lnTo>
                    <a:lnTo>
                      <a:pt x="383" y="3"/>
                    </a:lnTo>
                    <a:lnTo>
                      <a:pt x="314" y="0"/>
                    </a:lnTo>
                    <a:lnTo>
                      <a:pt x="319" y="3"/>
                    </a:lnTo>
                    <a:lnTo>
                      <a:pt x="307" y="3"/>
                    </a:lnTo>
                    <a:lnTo>
                      <a:pt x="299" y="169"/>
                    </a:lnTo>
                    <a:lnTo>
                      <a:pt x="0" y="169"/>
                    </a:lnTo>
                    <a:lnTo>
                      <a:pt x="1" y="171"/>
                    </a:lnTo>
                    <a:lnTo>
                      <a:pt x="8" y="198"/>
                    </a:lnTo>
                    <a:lnTo>
                      <a:pt x="95" y="295"/>
                    </a:lnTo>
                    <a:lnTo>
                      <a:pt x="293" y="309"/>
                    </a:lnTo>
                    <a:lnTo>
                      <a:pt x="292" y="334"/>
                    </a:lnTo>
                    <a:lnTo>
                      <a:pt x="291" y="364"/>
                    </a:lnTo>
                    <a:lnTo>
                      <a:pt x="300" y="559"/>
                    </a:lnTo>
                    <a:lnTo>
                      <a:pt x="0" y="351"/>
                    </a:lnTo>
                    <a:lnTo>
                      <a:pt x="1" y="353"/>
                    </a:lnTo>
                    <a:lnTo>
                      <a:pt x="6" y="391"/>
                    </a:lnTo>
                    <a:lnTo>
                      <a:pt x="100" y="566"/>
                    </a:lnTo>
                    <a:lnTo>
                      <a:pt x="307" y="717"/>
                    </a:lnTo>
                    <a:lnTo>
                      <a:pt x="362" y="1033"/>
                    </a:lnTo>
                    <a:lnTo>
                      <a:pt x="1667" y="1026"/>
                    </a:lnTo>
                    <a:lnTo>
                      <a:pt x="1705" y="419"/>
                    </a:lnTo>
                    <a:lnTo>
                      <a:pt x="1707" y="402"/>
                    </a:lnTo>
                    <a:lnTo>
                      <a:pt x="1705" y="40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76" name="Freeform 57"/>
              <p:cNvSpPr>
                <a:spLocks/>
              </p:cNvSpPr>
              <p:nvPr/>
            </p:nvSpPr>
            <p:spPr bwMode="auto">
              <a:xfrm>
                <a:off x="1693" y="3042"/>
                <a:ext cx="437" cy="395"/>
              </a:xfrm>
              <a:custGeom>
                <a:avLst/>
                <a:gdLst>
                  <a:gd name="T0" fmla="*/ 0 w 873"/>
                  <a:gd name="T1" fmla="*/ 25 h 790"/>
                  <a:gd name="T2" fmla="*/ 3 w 873"/>
                  <a:gd name="T3" fmla="*/ 0 h 790"/>
                  <a:gd name="T4" fmla="*/ 27 w 873"/>
                  <a:gd name="T5" fmla="*/ 3 h 790"/>
                  <a:gd name="T6" fmla="*/ 28 w 873"/>
                  <a:gd name="T7" fmla="*/ 4 h 790"/>
                  <a:gd name="T8" fmla="*/ 0 w 873"/>
                  <a:gd name="T9" fmla="*/ 25 h 7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3"/>
                  <a:gd name="T16" fmla="*/ 0 h 790"/>
                  <a:gd name="T17" fmla="*/ 873 w 873"/>
                  <a:gd name="T18" fmla="*/ 790 h 7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3" h="790">
                    <a:moveTo>
                      <a:pt x="0" y="790"/>
                    </a:moveTo>
                    <a:lnTo>
                      <a:pt x="68" y="0"/>
                    </a:lnTo>
                    <a:lnTo>
                      <a:pt x="853" y="87"/>
                    </a:lnTo>
                    <a:lnTo>
                      <a:pt x="873" y="102"/>
                    </a:lnTo>
                    <a:lnTo>
                      <a:pt x="0" y="79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77" name="Freeform 58"/>
              <p:cNvSpPr>
                <a:spLocks/>
              </p:cNvSpPr>
              <p:nvPr/>
            </p:nvSpPr>
            <p:spPr bwMode="auto">
              <a:xfrm>
                <a:off x="1703" y="3052"/>
                <a:ext cx="427" cy="402"/>
              </a:xfrm>
              <a:custGeom>
                <a:avLst/>
                <a:gdLst>
                  <a:gd name="T0" fmla="*/ 0 w 854"/>
                  <a:gd name="T1" fmla="*/ 25 h 804"/>
                  <a:gd name="T2" fmla="*/ 3 w 854"/>
                  <a:gd name="T3" fmla="*/ 0 h 804"/>
                  <a:gd name="T4" fmla="*/ 27 w 854"/>
                  <a:gd name="T5" fmla="*/ 3 h 804"/>
                  <a:gd name="T6" fmla="*/ 22 w 854"/>
                  <a:gd name="T7" fmla="*/ 26 h 804"/>
                  <a:gd name="T8" fmla="*/ 0 w 854"/>
                  <a:gd name="T9" fmla="*/ 25 h 8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4"/>
                  <a:gd name="T16" fmla="*/ 0 h 804"/>
                  <a:gd name="T17" fmla="*/ 854 w 854"/>
                  <a:gd name="T18" fmla="*/ 804 h 8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4" h="804">
                    <a:moveTo>
                      <a:pt x="0" y="790"/>
                    </a:moveTo>
                    <a:lnTo>
                      <a:pt x="68" y="0"/>
                    </a:lnTo>
                    <a:lnTo>
                      <a:pt x="854" y="82"/>
                    </a:lnTo>
                    <a:lnTo>
                      <a:pt x="695" y="804"/>
                    </a:lnTo>
                    <a:lnTo>
                      <a:pt x="0" y="79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78" name="Freeform 59"/>
              <p:cNvSpPr>
                <a:spLocks/>
              </p:cNvSpPr>
              <p:nvPr/>
            </p:nvSpPr>
            <p:spPr bwMode="auto">
              <a:xfrm>
                <a:off x="1736" y="3063"/>
                <a:ext cx="347" cy="271"/>
              </a:xfrm>
              <a:custGeom>
                <a:avLst/>
                <a:gdLst>
                  <a:gd name="T0" fmla="*/ 1 w 695"/>
                  <a:gd name="T1" fmla="*/ 0 h 541"/>
                  <a:gd name="T2" fmla="*/ 0 w 695"/>
                  <a:gd name="T3" fmla="*/ 16 h 541"/>
                  <a:gd name="T4" fmla="*/ 18 w 695"/>
                  <a:gd name="T5" fmla="*/ 17 h 541"/>
                  <a:gd name="T6" fmla="*/ 21 w 695"/>
                  <a:gd name="T7" fmla="*/ 3 h 541"/>
                  <a:gd name="T8" fmla="*/ 1 w 695"/>
                  <a:gd name="T9" fmla="*/ 0 h 5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5"/>
                  <a:gd name="T16" fmla="*/ 0 h 541"/>
                  <a:gd name="T17" fmla="*/ 695 w 695"/>
                  <a:gd name="T18" fmla="*/ 541 h 5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5" h="541">
                    <a:moveTo>
                      <a:pt x="49" y="0"/>
                    </a:moveTo>
                    <a:lnTo>
                      <a:pt x="0" y="510"/>
                    </a:lnTo>
                    <a:lnTo>
                      <a:pt x="597" y="541"/>
                    </a:lnTo>
                    <a:lnTo>
                      <a:pt x="695" y="6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79" name="Freeform 60"/>
              <p:cNvSpPr>
                <a:spLocks/>
              </p:cNvSpPr>
              <p:nvPr/>
            </p:nvSpPr>
            <p:spPr bwMode="auto">
              <a:xfrm>
                <a:off x="1738" y="3359"/>
                <a:ext cx="37" cy="50"/>
              </a:xfrm>
              <a:custGeom>
                <a:avLst/>
                <a:gdLst>
                  <a:gd name="T0" fmla="*/ 1 w 75"/>
                  <a:gd name="T1" fmla="*/ 4 h 100"/>
                  <a:gd name="T2" fmla="*/ 0 w 75"/>
                  <a:gd name="T3" fmla="*/ 4 h 100"/>
                  <a:gd name="T4" fmla="*/ 0 w 75"/>
                  <a:gd name="T5" fmla="*/ 0 h 100"/>
                  <a:gd name="T6" fmla="*/ 2 w 75"/>
                  <a:gd name="T7" fmla="*/ 0 h 100"/>
                  <a:gd name="T8" fmla="*/ 1 w 75"/>
                  <a:gd name="T9" fmla="*/ 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00"/>
                  <a:gd name="T17" fmla="*/ 75 w 75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00">
                    <a:moveTo>
                      <a:pt x="52" y="100"/>
                    </a:moveTo>
                    <a:lnTo>
                      <a:pt x="0" y="100"/>
                    </a:lnTo>
                    <a:lnTo>
                      <a:pt x="22" y="0"/>
                    </a:lnTo>
                    <a:lnTo>
                      <a:pt x="75" y="0"/>
                    </a:lnTo>
                    <a:lnTo>
                      <a:pt x="52" y="10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80" name="Freeform 61"/>
              <p:cNvSpPr>
                <a:spLocks/>
              </p:cNvSpPr>
              <p:nvPr/>
            </p:nvSpPr>
            <p:spPr bwMode="auto">
              <a:xfrm>
                <a:off x="1987" y="3371"/>
                <a:ext cx="38" cy="50"/>
              </a:xfrm>
              <a:custGeom>
                <a:avLst/>
                <a:gdLst>
                  <a:gd name="T0" fmla="*/ 2 w 75"/>
                  <a:gd name="T1" fmla="*/ 4 h 100"/>
                  <a:gd name="T2" fmla="*/ 0 w 75"/>
                  <a:gd name="T3" fmla="*/ 4 h 100"/>
                  <a:gd name="T4" fmla="*/ 1 w 75"/>
                  <a:gd name="T5" fmla="*/ 0 h 100"/>
                  <a:gd name="T6" fmla="*/ 3 w 75"/>
                  <a:gd name="T7" fmla="*/ 0 h 100"/>
                  <a:gd name="T8" fmla="*/ 2 w 75"/>
                  <a:gd name="T9" fmla="*/ 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00"/>
                  <a:gd name="T17" fmla="*/ 75 w 75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00">
                    <a:moveTo>
                      <a:pt x="53" y="100"/>
                    </a:moveTo>
                    <a:lnTo>
                      <a:pt x="0" y="100"/>
                    </a:lnTo>
                    <a:lnTo>
                      <a:pt x="23" y="0"/>
                    </a:lnTo>
                    <a:lnTo>
                      <a:pt x="75" y="0"/>
                    </a:lnTo>
                    <a:lnTo>
                      <a:pt x="53" y="10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81" name="Freeform 62"/>
              <p:cNvSpPr>
                <a:spLocks/>
              </p:cNvSpPr>
              <p:nvPr/>
            </p:nvSpPr>
            <p:spPr bwMode="auto">
              <a:xfrm>
                <a:off x="1719" y="3420"/>
                <a:ext cx="587" cy="517"/>
              </a:xfrm>
              <a:custGeom>
                <a:avLst/>
                <a:gdLst>
                  <a:gd name="T0" fmla="*/ 37 w 1174"/>
                  <a:gd name="T1" fmla="*/ 2 h 1036"/>
                  <a:gd name="T2" fmla="*/ 29 w 1174"/>
                  <a:gd name="T3" fmla="*/ 0 h 1036"/>
                  <a:gd name="T4" fmla="*/ 1 w 1174"/>
                  <a:gd name="T5" fmla="*/ 1 h 1036"/>
                  <a:gd name="T6" fmla="*/ 0 w 1174"/>
                  <a:gd name="T7" fmla="*/ 32 h 1036"/>
                  <a:gd name="T8" fmla="*/ 36 w 1174"/>
                  <a:gd name="T9" fmla="*/ 32 h 1036"/>
                  <a:gd name="T10" fmla="*/ 37 w 1174"/>
                  <a:gd name="T11" fmla="*/ 2 h 10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4"/>
                  <a:gd name="T19" fmla="*/ 0 h 1036"/>
                  <a:gd name="T20" fmla="*/ 1174 w 1174"/>
                  <a:gd name="T21" fmla="*/ 1036 h 10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4" h="1036">
                    <a:moveTo>
                      <a:pt x="1174" y="65"/>
                    </a:moveTo>
                    <a:lnTo>
                      <a:pt x="905" y="0"/>
                    </a:lnTo>
                    <a:lnTo>
                      <a:pt x="6" y="47"/>
                    </a:lnTo>
                    <a:lnTo>
                      <a:pt x="0" y="1036"/>
                    </a:lnTo>
                    <a:lnTo>
                      <a:pt x="1148" y="1036"/>
                    </a:lnTo>
                    <a:lnTo>
                      <a:pt x="1174" y="65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82" name="Freeform 63"/>
              <p:cNvSpPr>
                <a:spLocks/>
              </p:cNvSpPr>
              <p:nvPr/>
            </p:nvSpPr>
            <p:spPr bwMode="auto">
              <a:xfrm>
                <a:off x="1595" y="3399"/>
                <a:ext cx="129" cy="211"/>
              </a:xfrm>
              <a:custGeom>
                <a:avLst/>
                <a:gdLst>
                  <a:gd name="T0" fmla="*/ 9 w 258"/>
                  <a:gd name="T1" fmla="*/ 0 h 422"/>
                  <a:gd name="T2" fmla="*/ 1 w 258"/>
                  <a:gd name="T3" fmla="*/ 0 h 422"/>
                  <a:gd name="T4" fmla="*/ 0 w 258"/>
                  <a:gd name="T5" fmla="*/ 11 h 422"/>
                  <a:gd name="T6" fmla="*/ 1 w 258"/>
                  <a:gd name="T7" fmla="*/ 11 h 422"/>
                  <a:gd name="T8" fmla="*/ 1 w 258"/>
                  <a:gd name="T9" fmla="*/ 11 h 422"/>
                  <a:gd name="T10" fmla="*/ 2 w 258"/>
                  <a:gd name="T11" fmla="*/ 11 h 422"/>
                  <a:gd name="T12" fmla="*/ 2 w 258"/>
                  <a:gd name="T13" fmla="*/ 11 h 422"/>
                  <a:gd name="T14" fmla="*/ 3 w 258"/>
                  <a:gd name="T15" fmla="*/ 12 h 422"/>
                  <a:gd name="T16" fmla="*/ 3 w 258"/>
                  <a:gd name="T17" fmla="*/ 12 h 422"/>
                  <a:gd name="T18" fmla="*/ 4 w 258"/>
                  <a:gd name="T19" fmla="*/ 12 h 422"/>
                  <a:gd name="T20" fmla="*/ 5 w 258"/>
                  <a:gd name="T21" fmla="*/ 12 h 422"/>
                  <a:gd name="T22" fmla="*/ 5 w 258"/>
                  <a:gd name="T23" fmla="*/ 13 h 422"/>
                  <a:gd name="T24" fmla="*/ 6 w 258"/>
                  <a:gd name="T25" fmla="*/ 13 h 422"/>
                  <a:gd name="T26" fmla="*/ 7 w 258"/>
                  <a:gd name="T27" fmla="*/ 13 h 422"/>
                  <a:gd name="T28" fmla="*/ 7 w 258"/>
                  <a:gd name="T29" fmla="*/ 13 h 422"/>
                  <a:gd name="T30" fmla="*/ 8 w 258"/>
                  <a:gd name="T31" fmla="*/ 13 h 422"/>
                  <a:gd name="T32" fmla="*/ 8 w 258"/>
                  <a:gd name="T33" fmla="*/ 14 h 422"/>
                  <a:gd name="T34" fmla="*/ 8 w 258"/>
                  <a:gd name="T35" fmla="*/ 14 h 422"/>
                  <a:gd name="T36" fmla="*/ 8 w 258"/>
                  <a:gd name="T37" fmla="*/ 14 h 422"/>
                  <a:gd name="T38" fmla="*/ 9 w 258"/>
                  <a:gd name="T39" fmla="*/ 0 h 42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8"/>
                  <a:gd name="T61" fmla="*/ 0 h 422"/>
                  <a:gd name="T62" fmla="*/ 258 w 258"/>
                  <a:gd name="T63" fmla="*/ 422 h 42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8" h="422">
                    <a:moveTo>
                      <a:pt x="258" y="0"/>
                    </a:moveTo>
                    <a:lnTo>
                      <a:pt x="15" y="0"/>
                    </a:lnTo>
                    <a:lnTo>
                      <a:pt x="0" y="331"/>
                    </a:lnTo>
                    <a:lnTo>
                      <a:pt x="8" y="335"/>
                    </a:lnTo>
                    <a:lnTo>
                      <a:pt x="19" y="338"/>
                    </a:lnTo>
                    <a:lnTo>
                      <a:pt x="34" y="344"/>
                    </a:lnTo>
                    <a:lnTo>
                      <a:pt x="52" y="351"/>
                    </a:lnTo>
                    <a:lnTo>
                      <a:pt x="70" y="358"/>
                    </a:lnTo>
                    <a:lnTo>
                      <a:pt x="91" y="365"/>
                    </a:lnTo>
                    <a:lnTo>
                      <a:pt x="111" y="373"/>
                    </a:lnTo>
                    <a:lnTo>
                      <a:pt x="133" y="380"/>
                    </a:lnTo>
                    <a:lnTo>
                      <a:pt x="154" y="388"/>
                    </a:lnTo>
                    <a:lnTo>
                      <a:pt x="175" y="396"/>
                    </a:lnTo>
                    <a:lnTo>
                      <a:pt x="193" y="403"/>
                    </a:lnTo>
                    <a:lnTo>
                      <a:pt x="211" y="409"/>
                    </a:lnTo>
                    <a:lnTo>
                      <a:pt x="226" y="414"/>
                    </a:lnTo>
                    <a:lnTo>
                      <a:pt x="237" y="418"/>
                    </a:lnTo>
                    <a:lnTo>
                      <a:pt x="245" y="421"/>
                    </a:lnTo>
                    <a:lnTo>
                      <a:pt x="249" y="422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83" name="Freeform 64"/>
              <p:cNvSpPr>
                <a:spLocks/>
              </p:cNvSpPr>
              <p:nvPr/>
            </p:nvSpPr>
            <p:spPr bwMode="auto">
              <a:xfrm>
                <a:off x="1595" y="3580"/>
                <a:ext cx="124" cy="357"/>
              </a:xfrm>
              <a:custGeom>
                <a:avLst/>
                <a:gdLst>
                  <a:gd name="T0" fmla="*/ 8 w 248"/>
                  <a:gd name="T1" fmla="*/ 2 h 716"/>
                  <a:gd name="T2" fmla="*/ 8 w 248"/>
                  <a:gd name="T3" fmla="*/ 2 h 716"/>
                  <a:gd name="T4" fmla="*/ 0 w 248"/>
                  <a:gd name="T5" fmla="*/ 0 h 716"/>
                  <a:gd name="T6" fmla="*/ 2 w 248"/>
                  <a:gd name="T7" fmla="*/ 22 h 716"/>
                  <a:gd name="T8" fmla="*/ 8 w 248"/>
                  <a:gd name="T9" fmla="*/ 22 h 716"/>
                  <a:gd name="T10" fmla="*/ 8 w 248"/>
                  <a:gd name="T11" fmla="*/ 2 h 7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8"/>
                  <a:gd name="T19" fmla="*/ 0 h 716"/>
                  <a:gd name="T20" fmla="*/ 248 w 248"/>
                  <a:gd name="T21" fmla="*/ 716 h 7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8" h="716">
                    <a:moveTo>
                      <a:pt x="248" y="90"/>
                    </a:moveTo>
                    <a:lnTo>
                      <a:pt x="247" y="90"/>
                    </a:lnTo>
                    <a:lnTo>
                      <a:pt x="0" y="0"/>
                    </a:lnTo>
                    <a:lnTo>
                      <a:pt x="33" y="716"/>
                    </a:lnTo>
                    <a:lnTo>
                      <a:pt x="246" y="716"/>
                    </a:lnTo>
                    <a:lnTo>
                      <a:pt x="248" y="9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84" name="Freeform 65"/>
              <p:cNvSpPr>
                <a:spLocks/>
              </p:cNvSpPr>
              <p:nvPr/>
            </p:nvSpPr>
            <p:spPr bwMode="auto">
              <a:xfrm>
                <a:off x="1719" y="3594"/>
                <a:ext cx="584" cy="31"/>
              </a:xfrm>
              <a:custGeom>
                <a:avLst/>
                <a:gdLst>
                  <a:gd name="T0" fmla="*/ 37 w 1168"/>
                  <a:gd name="T1" fmla="*/ 1 h 61"/>
                  <a:gd name="T2" fmla="*/ 34 w 1168"/>
                  <a:gd name="T3" fmla="*/ 1 h 61"/>
                  <a:gd name="T4" fmla="*/ 31 w 1168"/>
                  <a:gd name="T5" fmla="*/ 1 h 61"/>
                  <a:gd name="T6" fmla="*/ 28 w 1168"/>
                  <a:gd name="T7" fmla="*/ 1 h 61"/>
                  <a:gd name="T8" fmla="*/ 25 w 1168"/>
                  <a:gd name="T9" fmla="*/ 1 h 61"/>
                  <a:gd name="T10" fmla="*/ 23 w 1168"/>
                  <a:gd name="T11" fmla="*/ 1 h 61"/>
                  <a:gd name="T12" fmla="*/ 20 w 1168"/>
                  <a:gd name="T13" fmla="*/ 1 h 61"/>
                  <a:gd name="T14" fmla="*/ 18 w 1168"/>
                  <a:gd name="T15" fmla="*/ 1 h 61"/>
                  <a:gd name="T16" fmla="*/ 16 w 1168"/>
                  <a:gd name="T17" fmla="*/ 1 h 61"/>
                  <a:gd name="T18" fmla="*/ 15 w 1168"/>
                  <a:gd name="T19" fmla="*/ 1 h 61"/>
                  <a:gd name="T20" fmla="*/ 13 w 1168"/>
                  <a:gd name="T21" fmla="*/ 1 h 61"/>
                  <a:gd name="T22" fmla="*/ 11 w 1168"/>
                  <a:gd name="T23" fmla="*/ 1 h 61"/>
                  <a:gd name="T24" fmla="*/ 10 w 1168"/>
                  <a:gd name="T25" fmla="*/ 1 h 61"/>
                  <a:gd name="T26" fmla="*/ 9 w 1168"/>
                  <a:gd name="T27" fmla="*/ 1 h 61"/>
                  <a:gd name="T28" fmla="*/ 8 w 1168"/>
                  <a:gd name="T29" fmla="*/ 1 h 61"/>
                  <a:gd name="T30" fmla="*/ 7 w 1168"/>
                  <a:gd name="T31" fmla="*/ 1 h 61"/>
                  <a:gd name="T32" fmla="*/ 6 w 1168"/>
                  <a:gd name="T33" fmla="*/ 1 h 61"/>
                  <a:gd name="T34" fmla="*/ 5 w 1168"/>
                  <a:gd name="T35" fmla="*/ 1 h 61"/>
                  <a:gd name="T36" fmla="*/ 4 w 1168"/>
                  <a:gd name="T37" fmla="*/ 1 h 61"/>
                  <a:gd name="T38" fmla="*/ 4 w 1168"/>
                  <a:gd name="T39" fmla="*/ 1 h 61"/>
                  <a:gd name="T40" fmla="*/ 3 w 1168"/>
                  <a:gd name="T41" fmla="*/ 1 h 61"/>
                  <a:gd name="T42" fmla="*/ 3 w 1168"/>
                  <a:gd name="T43" fmla="*/ 1 h 61"/>
                  <a:gd name="T44" fmla="*/ 2 w 1168"/>
                  <a:gd name="T45" fmla="*/ 1 h 61"/>
                  <a:gd name="T46" fmla="*/ 2 w 1168"/>
                  <a:gd name="T47" fmla="*/ 1 h 61"/>
                  <a:gd name="T48" fmla="*/ 2 w 1168"/>
                  <a:gd name="T49" fmla="*/ 1 h 61"/>
                  <a:gd name="T50" fmla="*/ 1 w 1168"/>
                  <a:gd name="T51" fmla="*/ 1 h 61"/>
                  <a:gd name="T52" fmla="*/ 1 w 1168"/>
                  <a:gd name="T53" fmla="*/ 1 h 61"/>
                  <a:gd name="T54" fmla="*/ 1 w 1168"/>
                  <a:gd name="T55" fmla="*/ 1 h 61"/>
                  <a:gd name="T56" fmla="*/ 1 w 1168"/>
                  <a:gd name="T57" fmla="*/ 1 h 61"/>
                  <a:gd name="T58" fmla="*/ 1 w 1168"/>
                  <a:gd name="T59" fmla="*/ 1 h 61"/>
                  <a:gd name="T60" fmla="*/ 1 w 1168"/>
                  <a:gd name="T61" fmla="*/ 0 h 61"/>
                  <a:gd name="T62" fmla="*/ 1 w 1168"/>
                  <a:gd name="T63" fmla="*/ 0 h 61"/>
                  <a:gd name="T64" fmla="*/ 1 w 1168"/>
                  <a:gd name="T65" fmla="*/ 0 h 61"/>
                  <a:gd name="T66" fmla="*/ 1 w 1168"/>
                  <a:gd name="T67" fmla="*/ 1 h 61"/>
                  <a:gd name="T68" fmla="*/ 1 w 1168"/>
                  <a:gd name="T69" fmla="*/ 1 h 61"/>
                  <a:gd name="T70" fmla="*/ 1 w 1168"/>
                  <a:gd name="T71" fmla="*/ 1 h 61"/>
                  <a:gd name="T72" fmla="*/ 1 w 1168"/>
                  <a:gd name="T73" fmla="*/ 1 h 61"/>
                  <a:gd name="T74" fmla="*/ 0 w 1168"/>
                  <a:gd name="T75" fmla="*/ 2 h 61"/>
                  <a:gd name="T76" fmla="*/ 37 w 1168"/>
                  <a:gd name="T77" fmla="*/ 2 h 61"/>
                  <a:gd name="T78" fmla="*/ 37 w 1168"/>
                  <a:gd name="T79" fmla="*/ 1 h 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68"/>
                  <a:gd name="T121" fmla="*/ 0 h 61"/>
                  <a:gd name="T122" fmla="*/ 1168 w 1168"/>
                  <a:gd name="T123" fmla="*/ 61 h 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68" h="61">
                    <a:moveTo>
                      <a:pt x="1168" y="9"/>
                    </a:moveTo>
                    <a:lnTo>
                      <a:pt x="1064" y="12"/>
                    </a:lnTo>
                    <a:lnTo>
                      <a:pt x="967" y="13"/>
                    </a:lnTo>
                    <a:lnTo>
                      <a:pt x="876" y="14"/>
                    </a:lnTo>
                    <a:lnTo>
                      <a:pt x="792" y="15"/>
                    </a:lnTo>
                    <a:lnTo>
                      <a:pt x="714" y="16"/>
                    </a:lnTo>
                    <a:lnTo>
                      <a:pt x="640" y="16"/>
                    </a:lnTo>
                    <a:lnTo>
                      <a:pt x="572" y="17"/>
                    </a:lnTo>
                    <a:lnTo>
                      <a:pt x="510" y="17"/>
                    </a:lnTo>
                    <a:lnTo>
                      <a:pt x="452" y="17"/>
                    </a:lnTo>
                    <a:lnTo>
                      <a:pt x="399" y="17"/>
                    </a:lnTo>
                    <a:lnTo>
                      <a:pt x="352" y="16"/>
                    </a:lnTo>
                    <a:lnTo>
                      <a:pt x="307" y="16"/>
                    </a:lnTo>
                    <a:lnTo>
                      <a:pt x="268" y="15"/>
                    </a:lnTo>
                    <a:lnTo>
                      <a:pt x="232" y="15"/>
                    </a:lnTo>
                    <a:lnTo>
                      <a:pt x="200" y="14"/>
                    </a:lnTo>
                    <a:lnTo>
                      <a:pt x="171" y="13"/>
                    </a:lnTo>
                    <a:lnTo>
                      <a:pt x="144" y="12"/>
                    </a:lnTo>
                    <a:lnTo>
                      <a:pt x="123" y="11"/>
                    </a:lnTo>
                    <a:lnTo>
                      <a:pt x="103" y="9"/>
                    </a:lnTo>
                    <a:lnTo>
                      <a:pt x="86" y="9"/>
                    </a:lnTo>
                    <a:lnTo>
                      <a:pt x="71" y="8"/>
                    </a:lnTo>
                    <a:lnTo>
                      <a:pt x="58" y="7"/>
                    </a:lnTo>
                    <a:lnTo>
                      <a:pt x="48" y="6"/>
                    </a:lnTo>
                    <a:lnTo>
                      <a:pt x="38" y="5"/>
                    </a:lnTo>
                    <a:lnTo>
                      <a:pt x="32" y="4"/>
                    </a:lnTo>
                    <a:lnTo>
                      <a:pt x="26" y="2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3" y="16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0" y="61"/>
                    </a:lnTo>
                    <a:lnTo>
                      <a:pt x="1164" y="52"/>
                    </a:lnTo>
                    <a:lnTo>
                      <a:pt x="1168" y="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85" name="Freeform 66"/>
              <p:cNvSpPr>
                <a:spLocks/>
              </p:cNvSpPr>
              <p:nvPr/>
            </p:nvSpPr>
            <p:spPr bwMode="auto">
              <a:xfrm>
                <a:off x="1595" y="3565"/>
                <a:ext cx="125" cy="60"/>
              </a:xfrm>
              <a:custGeom>
                <a:avLst/>
                <a:gdLst>
                  <a:gd name="T0" fmla="*/ 1 w 250"/>
                  <a:gd name="T1" fmla="*/ 0 h 120"/>
                  <a:gd name="T2" fmla="*/ 0 w 250"/>
                  <a:gd name="T3" fmla="*/ 1 h 120"/>
                  <a:gd name="T4" fmla="*/ 8 w 250"/>
                  <a:gd name="T5" fmla="*/ 4 h 120"/>
                  <a:gd name="T6" fmla="*/ 8 w 250"/>
                  <a:gd name="T7" fmla="*/ 4 h 120"/>
                  <a:gd name="T8" fmla="*/ 8 w 250"/>
                  <a:gd name="T9" fmla="*/ 3 h 120"/>
                  <a:gd name="T10" fmla="*/ 8 w 250"/>
                  <a:gd name="T11" fmla="*/ 3 h 120"/>
                  <a:gd name="T12" fmla="*/ 8 w 250"/>
                  <a:gd name="T13" fmla="*/ 3 h 120"/>
                  <a:gd name="T14" fmla="*/ 8 w 250"/>
                  <a:gd name="T15" fmla="*/ 3 h 120"/>
                  <a:gd name="T16" fmla="*/ 7 w 250"/>
                  <a:gd name="T17" fmla="*/ 3 h 120"/>
                  <a:gd name="T18" fmla="*/ 7 w 250"/>
                  <a:gd name="T19" fmla="*/ 3 h 120"/>
                  <a:gd name="T20" fmla="*/ 6 w 250"/>
                  <a:gd name="T21" fmla="*/ 3 h 120"/>
                  <a:gd name="T22" fmla="*/ 5 w 250"/>
                  <a:gd name="T23" fmla="*/ 2 h 120"/>
                  <a:gd name="T24" fmla="*/ 5 w 250"/>
                  <a:gd name="T25" fmla="*/ 2 h 120"/>
                  <a:gd name="T26" fmla="*/ 4 w 250"/>
                  <a:gd name="T27" fmla="*/ 2 h 120"/>
                  <a:gd name="T28" fmla="*/ 3 w 250"/>
                  <a:gd name="T29" fmla="*/ 2 h 120"/>
                  <a:gd name="T30" fmla="*/ 3 w 250"/>
                  <a:gd name="T31" fmla="*/ 1 h 120"/>
                  <a:gd name="T32" fmla="*/ 2 w 250"/>
                  <a:gd name="T33" fmla="*/ 1 h 120"/>
                  <a:gd name="T34" fmla="*/ 2 w 250"/>
                  <a:gd name="T35" fmla="*/ 1 h 120"/>
                  <a:gd name="T36" fmla="*/ 1 w 250"/>
                  <a:gd name="T37" fmla="*/ 1 h 120"/>
                  <a:gd name="T38" fmla="*/ 1 w 250"/>
                  <a:gd name="T39" fmla="*/ 1 h 120"/>
                  <a:gd name="T40" fmla="*/ 1 w 250"/>
                  <a:gd name="T41" fmla="*/ 0 h 1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0"/>
                  <a:gd name="T64" fmla="*/ 0 h 120"/>
                  <a:gd name="T65" fmla="*/ 250 w 250"/>
                  <a:gd name="T66" fmla="*/ 120 h 1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0" h="120">
                    <a:moveTo>
                      <a:pt x="1" y="0"/>
                    </a:moveTo>
                    <a:lnTo>
                      <a:pt x="0" y="30"/>
                    </a:lnTo>
                    <a:lnTo>
                      <a:pt x="247" y="120"/>
                    </a:lnTo>
                    <a:lnTo>
                      <a:pt x="248" y="120"/>
                    </a:lnTo>
                    <a:lnTo>
                      <a:pt x="250" y="91"/>
                    </a:lnTo>
                    <a:lnTo>
                      <a:pt x="246" y="90"/>
                    </a:lnTo>
                    <a:lnTo>
                      <a:pt x="238" y="87"/>
                    </a:lnTo>
                    <a:lnTo>
                      <a:pt x="227" y="83"/>
                    </a:lnTo>
                    <a:lnTo>
                      <a:pt x="212" y="78"/>
                    </a:lnTo>
                    <a:lnTo>
                      <a:pt x="194" y="72"/>
                    </a:lnTo>
                    <a:lnTo>
                      <a:pt x="176" y="65"/>
                    </a:lnTo>
                    <a:lnTo>
                      <a:pt x="155" y="57"/>
                    </a:lnTo>
                    <a:lnTo>
                      <a:pt x="134" y="49"/>
                    </a:lnTo>
                    <a:lnTo>
                      <a:pt x="112" y="42"/>
                    </a:lnTo>
                    <a:lnTo>
                      <a:pt x="92" y="34"/>
                    </a:lnTo>
                    <a:lnTo>
                      <a:pt x="71" y="27"/>
                    </a:lnTo>
                    <a:lnTo>
                      <a:pt x="53" y="20"/>
                    </a:lnTo>
                    <a:lnTo>
                      <a:pt x="35" y="13"/>
                    </a:lnTo>
                    <a:lnTo>
                      <a:pt x="20" y="7"/>
                    </a:lnTo>
                    <a:lnTo>
                      <a:pt x="9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86" name="Freeform 67"/>
              <p:cNvSpPr>
                <a:spLocks/>
              </p:cNvSpPr>
              <p:nvPr/>
            </p:nvSpPr>
            <p:spPr bwMode="auto">
              <a:xfrm>
                <a:off x="1719" y="3869"/>
                <a:ext cx="572" cy="54"/>
              </a:xfrm>
              <a:custGeom>
                <a:avLst/>
                <a:gdLst>
                  <a:gd name="T0" fmla="*/ 36 w 1143"/>
                  <a:gd name="T1" fmla="*/ 0 h 108"/>
                  <a:gd name="T2" fmla="*/ 0 w 1143"/>
                  <a:gd name="T3" fmla="*/ 3 h 108"/>
                  <a:gd name="T4" fmla="*/ 0 w 1143"/>
                  <a:gd name="T5" fmla="*/ 4 h 108"/>
                  <a:gd name="T6" fmla="*/ 36 w 1143"/>
                  <a:gd name="T7" fmla="*/ 1 h 108"/>
                  <a:gd name="T8" fmla="*/ 36 w 1143"/>
                  <a:gd name="T9" fmla="*/ 0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3"/>
                  <a:gd name="T16" fmla="*/ 0 h 108"/>
                  <a:gd name="T17" fmla="*/ 1143 w 1143"/>
                  <a:gd name="T18" fmla="*/ 108 h 1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3" h="108">
                    <a:moveTo>
                      <a:pt x="1143" y="0"/>
                    </a:moveTo>
                    <a:lnTo>
                      <a:pt x="0" y="79"/>
                    </a:lnTo>
                    <a:lnTo>
                      <a:pt x="0" y="108"/>
                    </a:lnTo>
                    <a:lnTo>
                      <a:pt x="1143" y="16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87" name="Freeform 68"/>
              <p:cNvSpPr>
                <a:spLocks/>
              </p:cNvSpPr>
              <p:nvPr/>
            </p:nvSpPr>
            <p:spPr bwMode="auto">
              <a:xfrm>
                <a:off x="1604" y="3773"/>
                <a:ext cx="115" cy="150"/>
              </a:xfrm>
              <a:custGeom>
                <a:avLst/>
                <a:gdLst>
                  <a:gd name="T0" fmla="*/ 0 w 230"/>
                  <a:gd name="T1" fmla="*/ 0 h 301"/>
                  <a:gd name="T2" fmla="*/ 1 w 230"/>
                  <a:gd name="T3" fmla="*/ 0 h 301"/>
                  <a:gd name="T4" fmla="*/ 8 w 230"/>
                  <a:gd name="T5" fmla="*/ 9 h 301"/>
                  <a:gd name="T6" fmla="*/ 8 w 230"/>
                  <a:gd name="T7" fmla="*/ 9 h 301"/>
                  <a:gd name="T8" fmla="*/ 8 w 230"/>
                  <a:gd name="T9" fmla="*/ 8 h 301"/>
                  <a:gd name="T10" fmla="*/ 8 w 230"/>
                  <a:gd name="T11" fmla="*/ 8 h 301"/>
                  <a:gd name="T12" fmla="*/ 7 w 230"/>
                  <a:gd name="T13" fmla="*/ 8 h 301"/>
                  <a:gd name="T14" fmla="*/ 7 w 230"/>
                  <a:gd name="T15" fmla="*/ 7 h 301"/>
                  <a:gd name="T16" fmla="*/ 7 w 230"/>
                  <a:gd name="T17" fmla="*/ 7 h 301"/>
                  <a:gd name="T18" fmla="*/ 6 w 230"/>
                  <a:gd name="T19" fmla="*/ 6 h 301"/>
                  <a:gd name="T20" fmla="*/ 6 w 230"/>
                  <a:gd name="T21" fmla="*/ 6 h 301"/>
                  <a:gd name="T22" fmla="*/ 5 w 230"/>
                  <a:gd name="T23" fmla="*/ 5 h 301"/>
                  <a:gd name="T24" fmla="*/ 5 w 230"/>
                  <a:gd name="T25" fmla="*/ 4 h 301"/>
                  <a:gd name="T26" fmla="*/ 4 w 230"/>
                  <a:gd name="T27" fmla="*/ 4 h 301"/>
                  <a:gd name="T28" fmla="*/ 3 w 230"/>
                  <a:gd name="T29" fmla="*/ 3 h 301"/>
                  <a:gd name="T30" fmla="*/ 3 w 230"/>
                  <a:gd name="T31" fmla="*/ 2 h 301"/>
                  <a:gd name="T32" fmla="*/ 2 w 230"/>
                  <a:gd name="T33" fmla="*/ 2 h 301"/>
                  <a:gd name="T34" fmla="*/ 2 w 230"/>
                  <a:gd name="T35" fmla="*/ 1 h 301"/>
                  <a:gd name="T36" fmla="*/ 1 w 230"/>
                  <a:gd name="T37" fmla="*/ 0 h 301"/>
                  <a:gd name="T38" fmla="*/ 1 w 230"/>
                  <a:gd name="T39" fmla="*/ 0 h 301"/>
                  <a:gd name="T40" fmla="*/ 0 w 230"/>
                  <a:gd name="T41" fmla="*/ 0 h 3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0"/>
                  <a:gd name="T64" fmla="*/ 0 h 301"/>
                  <a:gd name="T65" fmla="*/ 230 w 230"/>
                  <a:gd name="T66" fmla="*/ 301 h 3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0" h="301">
                    <a:moveTo>
                      <a:pt x="0" y="0"/>
                    </a:moveTo>
                    <a:lnTo>
                      <a:pt x="1" y="29"/>
                    </a:lnTo>
                    <a:lnTo>
                      <a:pt x="229" y="301"/>
                    </a:lnTo>
                    <a:lnTo>
                      <a:pt x="230" y="301"/>
                    </a:lnTo>
                    <a:lnTo>
                      <a:pt x="230" y="272"/>
                    </a:lnTo>
                    <a:lnTo>
                      <a:pt x="227" y="269"/>
                    </a:lnTo>
                    <a:lnTo>
                      <a:pt x="220" y="262"/>
                    </a:lnTo>
                    <a:lnTo>
                      <a:pt x="211" y="250"/>
                    </a:lnTo>
                    <a:lnTo>
                      <a:pt x="199" y="235"/>
                    </a:lnTo>
                    <a:lnTo>
                      <a:pt x="185" y="218"/>
                    </a:lnTo>
                    <a:lnTo>
                      <a:pt x="169" y="198"/>
                    </a:lnTo>
                    <a:lnTo>
                      <a:pt x="152" y="177"/>
                    </a:lnTo>
                    <a:lnTo>
                      <a:pt x="134" y="154"/>
                    </a:lnTo>
                    <a:lnTo>
                      <a:pt x="115" y="130"/>
                    </a:lnTo>
                    <a:lnTo>
                      <a:pt x="96" y="107"/>
                    </a:lnTo>
                    <a:lnTo>
                      <a:pt x="77" y="86"/>
                    </a:lnTo>
                    <a:lnTo>
                      <a:pt x="59" y="64"/>
                    </a:lnTo>
                    <a:lnTo>
                      <a:pt x="41" y="44"/>
                    </a:lnTo>
                    <a:lnTo>
                      <a:pt x="26" y="27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88" name="Freeform 69"/>
              <p:cNvSpPr>
                <a:spLocks/>
              </p:cNvSpPr>
              <p:nvPr/>
            </p:nvSpPr>
            <p:spPr bwMode="auto">
              <a:xfrm>
                <a:off x="1450" y="3450"/>
                <a:ext cx="240" cy="87"/>
              </a:xfrm>
              <a:custGeom>
                <a:avLst/>
                <a:gdLst>
                  <a:gd name="T0" fmla="*/ 12 w 481"/>
                  <a:gd name="T1" fmla="*/ 6 h 174"/>
                  <a:gd name="T2" fmla="*/ 15 w 481"/>
                  <a:gd name="T3" fmla="*/ 1 h 174"/>
                  <a:gd name="T4" fmla="*/ 11 w 481"/>
                  <a:gd name="T5" fmla="*/ 0 h 174"/>
                  <a:gd name="T6" fmla="*/ 10 w 481"/>
                  <a:gd name="T7" fmla="*/ 2 h 174"/>
                  <a:gd name="T8" fmla="*/ 0 w 481"/>
                  <a:gd name="T9" fmla="*/ 2 h 174"/>
                  <a:gd name="T10" fmla="*/ 3 w 481"/>
                  <a:gd name="T11" fmla="*/ 6 h 174"/>
                  <a:gd name="T12" fmla="*/ 12 w 481"/>
                  <a:gd name="T13" fmla="*/ 6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1"/>
                  <a:gd name="T22" fmla="*/ 0 h 174"/>
                  <a:gd name="T23" fmla="*/ 481 w 481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1" h="174">
                    <a:moveTo>
                      <a:pt x="386" y="167"/>
                    </a:moveTo>
                    <a:lnTo>
                      <a:pt x="481" y="9"/>
                    </a:lnTo>
                    <a:lnTo>
                      <a:pt x="355" y="0"/>
                    </a:lnTo>
                    <a:lnTo>
                      <a:pt x="337" y="64"/>
                    </a:lnTo>
                    <a:lnTo>
                      <a:pt x="0" y="64"/>
                    </a:lnTo>
                    <a:lnTo>
                      <a:pt x="100" y="174"/>
                    </a:lnTo>
                    <a:lnTo>
                      <a:pt x="386" y="16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89" name="Freeform 70"/>
              <p:cNvSpPr>
                <a:spLocks/>
              </p:cNvSpPr>
              <p:nvPr/>
            </p:nvSpPr>
            <p:spPr bwMode="auto">
              <a:xfrm>
                <a:off x="1450" y="3455"/>
                <a:ext cx="241" cy="103"/>
              </a:xfrm>
              <a:custGeom>
                <a:avLst/>
                <a:gdLst>
                  <a:gd name="T0" fmla="*/ 12 w 483"/>
                  <a:gd name="T1" fmla="*/ 4 h 207"/>
                  <a:gd name="T2" fmla="*/ 3 w 483"/>
                  <a:gd name="T3" fmla="*/ 5 h 207"/>
                  <a:gd name="T4" fmla="*/ 0 w 483"/>
                  <a:gd name="T5" fmla="*/ 1 h 207"/>
                  <a:gd name="T6" fmla="*/ 0 w 483"/>
                  <a:gd name="T7" fmla="*/ 2 h 207"/>
                  <a:gd name="T8" fmla="*/ 2 w 483"/>
                  <a:gd name="T9" fmla="*/ 5 h 207"/>
                  <a:gd name="T10" fmla="*/ 15 w 483"/>
                  <a:gd name="T11" fmla="*/ 6 h 207"/>
                  <a:gd name="T12" fmla="*/ 15 w 483"/>
                  <a:gd name="T13" fmla="*/ 0 h 207"/>
                  <a:gd name="T14" fmla="*/ 15 w 483"/>
                  <a:gd name="T15" fmla="*/ 0 h 207"/>
                  <a:gd name="T16" fmla="*/ 12 w 483"/>
                  <a:gd name="T17" fmla="*/ 4 h 2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3"/>
                  <a:gd name="T28" fmla="*/ 0 h 207"/>
                  <a:gd name="T29" fmla="*/ 483 w 483"/>
                  <a:gd name="T30" fmla="*/ 207 h 2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3" h="207">
                    <a:moveTo>
                      <a:pt x="386" y="158"/>
                    </a:moveTo>
                    <a:lnTo>
                      <a:pt x="100" y="165"/>
                    </a:lnTo>
                    <a:lnTo>
                      <a:pt x="0" y="56"/>
                    </a:lnTo>
                    <a:lnTo>
                      <a:pt x="8" y="84"/>
                    </a:lnTo>
                    <a:lnTo>
                      <a:pt x="95" y="181"/>
                    </a:lnTo>
                    <a:lnTo>
                      <a:pt x="482" y="207"/>
                    </a:lnTo>
                    <a:lnTo>
                      <a:pt x="483" y="0"/>
                    </a:lnTo>
                    <a:lnTo>
                      <a:pt x="481" y="0"/>
                    </a:lnTo>
                    <a:lnTo>
                      <a:pt x="386" y="15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90" name="Freeform 71"/>
              <p:cNvSpPr>
                <a:spLocks/>
              </p:cNvSpPr>
              <p:nvPr/>
            </p:nvSpPr>
            <p:spPr bwMode="auto">
              <a:xfrm>
                <a:off x="1450" y="3573"/>
                <a:ext cx="241" cy="247"/>
              </a:xfrm>
              <a:custGeom>
                <a:avLst/>
                <a:gdLst>
                  <a:gd name="T0" fmla="*/ 13 w 482"/>
                  <a:gd name="T1" fmla="*/ 12 h 494"/>
                  <a:gd name="T2" fmla="*/ 4 w 482"/>
                  <a:gd name="T3" fmla="*/ 6 h 494"/>
                  <a:gd name="T4" fmla="*/ 0 w 482"/>
                  <a:gd name="T5" fmla="*/ 0 h 494"/>
                  <a:gd name="T6" fmla="*/ 1 w 482"/>
                  <a:gd name="T7" fmla="*/ 2 h 494"/>
                  <a:gd name="T8" fmla="*/ 4 w 482"/>
                  <a:gd name="T9" fmla="*/ 7 h 494"/>
                  <a:gd name="T10" fmla="*/ 16 w 482"/>
                  <a:gd name="T11" fmla="*/ 16 h 494"/>
                  <a:gd name="T12" fmla="*/ 16 w 482"/>
                  <a:gd name="T13" fmla="*/ 9 h 494"/>
                  <a:gd name="T14" fmla="*/ 15 w 482"/>
                  <a:gd name="T15" fmla="*/ 9 h 494"/>
                  <a:gd name="T16" fmla="*/ 13 w 482"/>
                  <a:gd name="T17" fmla="*/ 12 h 4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82"/>
                  <a:gd name="T28" fmla="*/ 0 h 494"/>
                  <a:gd name="T29" fmla="*/ 482 w 482"/>
                  <a:gd name="T30" fmla="*/ 494 h 4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82" h="494">
                    <a:moveTo>
                      <a:pt x="385" y="371"/>
                    </a:moveTo>
                    <a:lnTo>
                      <a:pt x="99" y="179"/>
                    </a:lnTo>
                    <a:lnTo>
                      <a:pt x="0" y="0"/>
                    </a:lnTo>
                    <a:lnTo>
                      <a:pt x="5" y="39"/>
                    </a:lnTo>
                    <a:lnTo>
                      <a:pt x="99" y="214"/>
                    </a:lnTo>
                    <a:lnTo>
                      <a:pt x="482" y="494"/>
                    </a:lnTo>
                    <a:lnTo>
                      <a:pt x="482" y="281"/>
                    </a:lnTo>
                    <a:lnTo>
                      <a:pt x="480" y="280"/>
                    </a:lnTo>
                    <a:lnTo>
                      <a:pt x="385" y="37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91" name="Freeform 72"/>
              <p:cNvSpPr>
                <a:spLocks/>
              </p:cNvSpPr>
              <p:nvPr/>
            </p:nvSpPr>
            <p:spPr bwMode="auto">
              <a:xfrm>
                <a:off x="1450" y="3573"/>
                <a:ext cx="240" cy="186"/>
              </a:xfrm>
              <a:custGeom>
                <a:avLst/>
                <a:gdLst>
                  <a:gd name="T0" fmla="*/ 12 w 481"/>
                  <a:gd name="T1" fmla="*/ 12 h 372"/>
                  <a:gd name="T2" fmla="*/ 15 w 481"/>
                  <a:gd name="T3" fmla="*/ 9 h 372"/>
                  <a:gd name="T4" fmla="*/ 11 w 481"/>
                  <a:gd name="T5" fmla="*/ 6 h 372"/>
                  <a:gd name="T6" fmla="*/ 10 w 481"/>
                  <a:gd name="T7" fmla="*/ 8 h 372"/>
                  <a:gd name="T8" fmla="*/ 0 w 481"/>
                  <a:gd name="T9" fmla="*/ 0 h 372"/>
                  <a:gd name="T10" fmla="*/ 3 w 481"/>
                  <a:gd name="T11" fmla="*/ 6 h 372"/>
                  <a:gd name="T12" fmla="*/ 12 w 481"/>
                  <a:gd name="T13" fmla="*/ 12 h 3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1"/>
                  <a:gd name="T22" fmla="*/ 0 h 372"/>
                  <a:gd name="T23" fmla="*/ 481 w 481"/>
                  <a:gd name="T24" fmla="*/ 372 h 3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1" h="372">
                    <a:moveTo>
                      <a:pt x="386" y="372"/>
                    </a:moveTo>
                    <a:lnTo>
                      <a:pt x="481" y="281"/>
                    </a:lnTo>
                    <a:lnTo>
                      <a:pt x="355" y="184"/>
                    </a:lnTo>
                    <a:lnTo>
                      <a:pt x="337" y="235"/>
                    </a:lnTo>
                    <a:lnTo>
                      <a:pt x="0" y="0"/>
                    </a:lnTo>
                    <a:lnTo>
                      <a:pt x="100" y="180"/>
                    </a:lnTo>
                    <a:lnTo>
                      <a:pt x="386" y="37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92" name="Freeform 73"/>
              <p:cNvSpPr>
                <a:spLocks/>
              </p:cNvSpPr>
              <p:nvPr/>
            </p:nvSpPr>
            <p:spPr bwMode="auto">
              <a:xfrm>
                <a:off x="1606" y="3398"/>
                <a:ext cx="697" cy="56"/>
              </a:xfrm>
              <a:custGeom>
                <a:avLst/>
                <a:gdLst>
                  <a:gd name="T0" fmla="*/ 35 w 1393"/>
                  <a:gd name="T1" fmla="*/ 2 h 112"/>
                  <a:gd name="T2" fmla="*/ 0 w 1393"/>
                  <a:gd name="T3" fmla="*/ 0 h 112"/>
                  <a:gd name="T4" fmla="*/ 8 w 1393"/>
                  <a:gd name="T5" fmla="*/ 3 h 112"/>
                  <a:gd name="T6" fmla="*/ 44 w 1393"/>
                  <a:gd name="T7" fmla="*/ 4 h 112"/>
                  <a:gd name="T8" fmla="*/ 35 w 1393"/>
                  <a:gd name="T9" fmla="*/ 2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3"/>
                  <a:gd name="T16" fmla="*/ 0 h 112"/>
                  <a:gd name="T17" fmla="*/ 1393 w 1393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3" h="112">
                    <a:moveTo>
                      <a:pt x="1103" y="37"/>
                    </a:moveTo>
                    <a:lnTo>
                      <a:pt x="0" y="0"/>
                    </a:lnTo>
                    <a:lnTo>
                      <a:pt x="231" y="91"/>
                    </a:lnTo>
                    <a:lnTo>
                      <a:pt x="1393" y="112"/>
                    </a:lnTo>
                    <a:lnTo>
                      <a:pt x="1103" y="37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93" name="Freeform 74"/>
              <p:cNvSpPr>
                <a:spLocks/>
              </p:cNvSpPr>
              <p:nvPr/>
            </p:nvSpPr>
            <p:spPr bwMode="auto">
              <a:xfrm>
                <a:off x="1716" y="3411"/>
                <a:ext cx="481" cy="30"/>
              </a:xfrm>
              <a:custGeom>
                <a:avLst/>
                <a:gdLst>
                  <a:gd name="T0" fmla="*/ 0 w 962"/>
                  <a:gd name="T1" fmla="*/ 0 h 59"/>
                  <a:gd name="T2" fmla="*/ 28 w 962"/>
                  <a:gd name="T3" fmla="*/ 1 h 59"/>
                  <a:gd name="T4" fmla="*/ 31 w 962"/>
                  <a:gd name="T5" fmla="*/ 2 h 59"/>
                  <a:gd name="T6" fmla="*/ 3 w 962"/>
                  <a:gd name="T7" fmla="*/ 2 h 59"/>
                  <a:gd name="T8" fmla="*/ 0 w 962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2"/>
                  <a:gd name="T16" fmla="*/ 0 h 59"/>
                  <a:gd name="T17" fmla="*/ 962 w 96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2" h="59">
                    <a:moveTo>
                      <a:pt x="0" y="0"/>
                    </a:moveTo>
                    <a:lnTo>
                      <a:pt x="888" y="28"/>
                    </a:lnTo>
                    <a:lnTo>
                      <a:pt x="962" y="59"/>
                    </a:lnTo>
                    <a:lnTo>
                      <a:pt x="73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94" name="Freeform 75"/>
              <p:cNvSpPr>
                <a:spLocks/>
              </p:cNvSpPr>
              <p:nvPr/>
            </p:nvSpPr>
            <p:spPr bwMode="auto">
              <a:xfrm>
                <a:off x="1762" y="3656"/>
                <a:ext cx="76" cy="92"/>
              </a:xfrm>
              <a:custGeom>
                <a:avLst/>
                <a:gdLst>
                  <a:gd name="T0" fmla="*/ 0 w 151"/>
                  <a:gd name="T1" fmla="*/ 1 h 183"/>
                  <a:gd name="T2" fmla="*/ 1 w 151"/>
                  <a:gd name="T3" fmla="*/ 6 h 183"/>
                  <a:gd name="T4" fmla="*/ 5 w 151"/>
                  <a:gd name="T5" fmla="*/ 6 h 183"/>
                  <a:gd name="T6" fmla="*/ 5 w 151"/>
                  <a:gd name="T7" fmla="*/ 0 h 183"/>
                  <a:gd name="T8" fmla="*/ 0 w 151"/>
                  <a:gd name="T9" fmla="*/ 1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83"/>
                  <a:gd name="T17" fmla="*/ 151 w 151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83">
                    <a:moveTo>
                      <a:pt x="0" y="5"/>
                    </a:moveTo>
                    <a:lnTo>
                      <a:pt x="6" y="183"/>
                    </a:lnTo>
                    <a:lnTo>
                      <a:pt x="151" y="179"/>
                    </a:lnTo>
                    <a:lnTo>
                      <a:pt x="14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95" name="Freeform 76"/>
              <p:cNvSpPr>
                <a:spLocks/>
              </p:cNvSpPr>
              <p:nvPr/>
            </p:nvSpPr>
            <p:spPr bwMode="auto">
              <a:xfrm>
                <a:off x="1756" y="3554"/>
                <a:ext cx="85" cy="22"/>
              </a:xfrm>
              <a:custGeom>
                <a:avLst/>
                <a:gdLst>
                  <a:gd name="T0" fmla="*/ 5 w 172"/>
                  <a:gd name="T1" fmla="*/ 2 h 44"/>
                  <a:gd name="T2" fmla="*/ 0 w 172"/>
                  <a:gd name="T3" fmla="*/ 2 h 44"/>
                  <a:gd name="T4" fmla="*/ 0 w 172"/>
                  <a:gd name="T5" fmla="*/ 1 h 44"/>
                  <a:gd name="T6" fmla="*/ 5 w 172"/>
                  <a:gd name="T7" fmla="*/ 0 h 44"/>
                  <a:gd name="T8" fmla="*/ 5 w 172"/>
                  <a:gd name="T9" fmla="*/ 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44"/>
                  <a:gd name="T17" fmla="*/ 172 w 1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44">
                    <a:moveTo>
                      <a:pt x="172" y="40"/>
                    </a:moveTo>
                    <a:lnTo>
                      <a:pt x="0" y="44"/>
                    </a:lnTo>
                    <a:lnTo>
                      <a:pt x="0" y="4"/>
                    </a:lnTo>
                    <a:lnTo>
                      <a:pt x="172" y="0"/>
                    </a:lnTo>
                    <a:lnTo>
                      <a:pt x="172" y="4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96" name="Freeform 77"/>
              <p:cNvSpPr>
                <a:spLocks/>
              </p:cNvSpPr>
              <p:nvPr/>
            </p:nvSpPr>
            <p:spPr bwMode="auto">
              <a:xfrm>
                <a:off x="1849" y="3724"/>
                <a:ext cx="32" cy="21"/>
              </a:xfrm>
              <a:custGeom>
                <a:avLst/>
                <a:gdLst>
                  <a:gd name="T0" fmla="*/ 3 w 62"/>
                  <a:gd name="T1" fmla="*/ 1 h 43"/>
                  <a:gd name="T2" fmla="*/ 0 w 62"/>
                  <a:gd name="T3" fmla="*/ 1 h 43"/>
                  <a:gd name="T4" fmla="*/ 0 w 62"/>
                  <a:gd name="T5" fmla="*/ 0 h 43"/>
                  <a:gd name="T6" fmla="*/ 3 w 62"/>
                  <a:gd name="T7" fmla="*/ 0 h 43"/>
                  <a:gd name="T8" fmla="*/ 3 w 62"/>
                  <a:gd name="T9" fmla="*/ 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43"/>
                  <a:gd name="T17" fmla="*/ 62 w 62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43">
                    <a:moveTo>
                      <a:pt x="62" y="41"/>
                    </a:moveTo>
                    <a:lnTo>
                      <a:pt x="0" y="43"/>
                    </a:lnTo>
                    <a:lnTo>
                      <a:pt x="0" y="3"/>
                    </a:lnTo>
                    <a:lnTo>
                      <a:pt x="62" y="0"/>
                    </a:lnTo>
                    <a:lnTo>
                      <a:pt x="62" y="4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97" name="Freeform 78"/>
              <p:cNvSpPr>
                <a:spLocks/>
              </p:cNvSpPr>
              <p:nvPr/>
            </p:nvSpPr>
            <p:spPr bwMode="auto">
              <a:xfrm>
                <a:off x="1902" y="3471"/>
                <a:ext cx="363" cy="71"/>
              </a:xfrm>
              <a:custGeom>
                <a:avLst/>
                <a:gdLst>
                  <a:gd name="T0" fmla="*/ 0 w 726"/>
                  <a:gd name="T1" fmla="*/ 0 h 140"/>
                  <a:gd name="T2" fmla="*/ 3 w 726"/>
                  <a:gd name="T3" fmla="*/ 5 h 140"/>
                  <a:gd name="T4" fmla="*/ 23 w 726"/>
                  <a:gd name="T5" fmla="*/ 5 h 140"/>
                  <a:gd name="T6" fmla="*/ 20 w 726"/>
                  <a:gd name="T7" fmla="*/ 0 h 140"/>
                  <a:gd name="T8" fmla="*/ 0 w 726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140"/>
                  <a:gd name="T17" fmla="*/ 726 w 726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140">
                    <a:moveTo>
                      <a:pt x="0" y="0"/>
                    </a:moveTo>
                    <a:lnTo>
                      <a:pt x="91" y="140"/>
                    </a:lnTo>
                    <a:lnTo>
                      <a:pt x="726" y="132"/>
                    </a:lnTo>
                    <a:lnTo>
                      <a:pt x="6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98" name="Freeform 79"/>
              <p:cNvSpPr>
                <a:spLocks/>
              </p:cNvSpPr>
              <p:nvPr/>
            </p:nvSpPr>
            <p:spPr bwMode="auto">
              <a:xfrm>
                <a:off x="2126" y="3486"/>
                <a:ext cx="97" cy="42"/>
              </a:xfrm>
              <a:custGeom>
                <a:avLst/>
                <a:gdLst>
                  <a:gd name="T0" fmla="*/ 0 w 195"/>
                  <a:gd name="T1" fmla="*/ 1 h 84"/>
                  <a:gd name="T2" fmla="*/ 1 w 195"/>
                  <a:gd name="T3" fmla="*/ 3 h 84"/>
                  <a:gd name="T4" fmla="*/ 6 w 195"/>
                  <a:gd name="T5" fmla="*/ 3 h 84"/>
                  <a:gd name="T6" fmla="*/ 4 w 195"/>
                  <a:gd name="T7" fmla="*/ 0 h 84"/>
                  <a:gd name="T8" fmla="*/ 0 w 195"/>
                  <a:gd name="T9" fmla="*/ 1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84"/>
                  <a:gd name="T17" fmla="*/ 195 w 195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84">
                    <a:moveTo>
                      <a:pt x="0" y="2"/>
                    </a:moveTo>
                    <a:lnTo>
                      <a:pt x="37" y="84"/>
                    </a:lnTo>
                    <a:lnTo>
                      <a:pt x="195" y="77"/>
                    </a:lnTo>
                    <a:lnTo>
                      <a:pt x="15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99" name="Freeform 80"/>
              <p:cNvSpPr>
                <a:spLocks/>
              </p:cNvSpPr>
              <p:nvPr/>
            </p:nvSpPr>
            <p:spPr bwMode="auto">
              <a:xfrm>
                <a:off x="1928" y="3485"/>
                <a:ext cx="82" cy="21"/>
              </a:xfrm>
              <a:custGeom>
                <a:avLst/>
                <a:gdLst>
                  <a:gd name="T0" fmla="*/ 0 w 163"/>
                  <a:gd name="T1" fmla="*/ 1 h 42"/>
                  <a:gd name="T2" fmla="*/ 1 w 163"/>
                  <a:gd name="T3" fmla="*/ 2 h 42"/>
                  <a:gd name="T4" fmla="*/ 6 w 163"/>
                  <a:gd name="T5" fmla="*/ 2 h 42"/>
                  <a:gd name="T6" fmla="*/ 5 w 163"/>
                  <a:gd name="T7" fmla="*/ 0 h 42"/>
                  <a:gd name="T8" fmla="*/ 0 w 163"/>
                  <a:gd name="T9" fmla="*/ 1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42"/>
                  <a:gd name="T17" fmla="*/ 163 w 163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42">
                    <a:moveTo>
                      <a:pt x="0" y="2"/>
                    </a:moveTo>
                    <a:lnTo>
                      <a:pt x="31" y="42"/>
                    </a:lnTo>
                    <a:lnTo>
                      <a:pt x="163" y="38"/>
                    </a:lnTo>
                    <a:lnTo>
                      <a:pt x="13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00" name="Freeform 81"/>
              <p:cNvSpPr>
                <a:spLocks/>
              </p:cNvSpPr>
              <p:nvPr/>
            </p:nvSpPr>
            <p:spPr bwMode="auto">
              <a:xfrm>
                <a:off x="2023" y="3490"/>
                <a:ext cx="101" cy="33"/>
              </a:xfrm>
              <a:custGeom>
                <a:avLst/>
                <a:gdLst>
                  <a:gd name="T0" fmla="*/ 0 w 201"/>
                  <a:gd name="T1" fmla="*/ 0 h 65"/>
                  <a:gd name="T2" fmla="*/ 1 w 201"/>
                  <a:gd name="T3" fmla="*/ 3 h 65"/>
                  <a:gd name="T4" fmla="*/ 7 w 201"/>
                  <a:gd name="T5" fmla="*/ 2 h 65"/>
                  <a:gd name="T6" fmla="*/ 6 w 201"/>
                  <a:gd name="T7" fmla="*/ 0 h 65"/>
                  <a:gd name="T8" fmla="*/ 0 w 201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65"/>
                  <a:gd name="T17" fmla="*/ 201 w 20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65">
                    <a:moveTo>
                      <a:pt x="0" y="0"/>
                    </a:moveTo>
                    <a:lnTo>
                      <a:pt x="25" y="65"/>
                    </a:lnTo>
                    <a:lnTo>
                      <a:pt x="201" y="61"/>
                    </a:lnTo>
                    <a:lnTo>
                      <a:pt x="1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01" name="Freeform 82"/>
              <p:cNvSpPr>
                <a:spLocks/>
              </p:cNvSpPr>
              <p:nvPr/>
            </p:nvSpPr>
            <p:spPr bwMode="auto">
              <a:xfrm>
                <a:off x="1951" y="3511"/>
                <a:ext cx="23" cy="14"/>
              </a:xfrm>
              <a:custGeom>
                <a:avLst/>
                <a:gdLst>
                  <a:gd name="T0" fmla="*/ 2 w 45"/>
                  <a:gd name="T1" fmla="*/ 0 h 29"/>
                  <a:gd name="T2" fmla="*/ 2 w 45"/>
                  <a:gd name="T3" fmla="*/ 0 h 29"/>
                  <a:gd name="T4" fmla="*/ 2 w 45"/>
                  <a:gd name="T5" fmla="*/ 0 h 29"/>
                  <a:gd name="T6" fmla="*/ 1 w 45"/>
                  <a:gd name="T7" fmla="*/ 0 h 29"/>
                  <a:gd name="T8" fmla="*/ 1 w 45"/>
                  <a:gd name="T9" fmla="*/ 0 h 29"/>
                  <a:gd name="T10" fmla="*/ 1 w 45"/>
                  <a:gd name="T11" fmla="*/ 0 h 29"/>
                  <a:gd name="T12" fmla="*/ 1 w 45"/>
                  <a:gd name="T13" fmla="*/ 0 h 29"/>
                  <a:gd name="T14" fmla="*/ 1 w 45"/>
                  <a:gd name="T15" fmla="*/ 0 h 29"/>
                  <a:gd name="T16" fmla="*/ 0 w 45"/>
                  <a:gd name="T17" fmla="*/ 0 h 29"/>
                  <a:gd name="T18" fmla="*/ 1 w 45"/>
                  <a:gd name="T19" fmla="*/ 0 h 29"/>
                  <a:gd name="T20" fmla="*/ 1 w 45"/>
                  <a:gd name="T21" fmla="*/ 0 h 29"/>
                  <a:gd name="T22" fmla="*/ 1 w 45"/>
                  <a:gd name="T23" fmla="*/ 0 h 29"/>
                  <a:gd name="T24" fmla="*/ 1 w 45"/>
                  <a:gd name="T25" fmla="*/ 0 h 29"/>
                  <a:gd name="T26" fmla="*/ 1 w 45"/>
                  <a:gd name="T27" fmla="*/ 0 h 29"/>
                  <a:gd name="T28" fmla="*/ 2 w 45"/>
                  <a:gd name="T29" fmla="*/ 0 h 29"/>
                  <a:gd name="T30" fmla="*/ 2 w 45"/>
                  <a:gd name="T31" fmla="*/ 0 h 29"/>
                  <a:gd name="T32" fmla="*/ 2 w 45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29"/>
                  <a:gd name="T53" fmla="*/ 45 w 45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29">
                    <a:moveTo>
                      <a:pt x="45" y="15"/>
                    </a:moveTo>
                    <a:lnTo>
                      <a:pt x="42" y="21"/>
                    </a:lnTo>
                    <a:lnTo>
                      <a:pt x="38" y="25"/>
                    </a:lnTo>
                    <a:lnTo>
                      <a:pt x="31" y="28"/>
                    </a:lnTo>
                    <a:lnTo>
                      <a:pt x="22" y="29"/>
                    </a:lnTo>
                    <a:lnTo>
                      <a:pt x="14" y="28"/>
                    </a:lnTo>
                    <a:lnTo>
                      <a:pt x="7" y="25"/>
                    </a:lnTo>
                    <a:lnTo>
                      <a:pt x="2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7" y="5"/>
                    </a:lnTo>
                    <a:lnTo>
                      <a:pt x="14" y="1"/>
                    </a:lnTo>
                    <a:lnTo>
                      <a:pt x="22" y="0"/>
                    </a:lnTo>
                    <a:lnTo>
                      <a:pt x="31" y="1"/>
                    </a:lnTo>
                    <a:lnTo>
                      <a:pt x="38" y="5"/>
                    </a:lnTo>
                    <a:lnTo>
                      <a:pt x="42" y="9"/>
                    </a:lnTo>
                    <a:lnTo>
                      <a:pt x="45" y="15"/>
                    </a:lnTo>
                    <a:close/>
                  </a:path>
                </a:pathLst>
              </a:custGeom>
              <a:solidFill>
                <a:srgbClr val="FF77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02" name="Freeform 83"/>
              <p:cNvSpPr>
                <a:spLocks/>
              </p:cNvSpPr>
              <p:nvPr/>
            </p:nvSpPr>
            <p:spPr bwMode="auto">
              <a:xfrm>
                <a:off x="1986" y="3511"/>
                <a:ext cx="22" cy="14"/>
              </a:xfrm>
              <a:custGeom>
                <a:avLst/>
                <a:gdLst>
                  <a:gd name="T0" fmla="*/ 2 w 44"/>
                  <a:gd name="T1" fmla="*/ 0 h 29"/>
                  <a:gd name="T2" fmla="*/ 2 w 44"/>
                  <a:gd name="T3" fmla="*/ 0 h 29"/>
                  <a:gd name="T4" fmla="*/ 2 w 44"/>
                  <a:gd name="T5" fmla="*/ 0 h 29"/>
                  <a:gd name="T6" fmla="*/ 1 w 44"/>
                  <a:gd name="T7" fmla="*/ 0 h 29"/>
                  <a:gd name="T8" fmla="*/ 1 w 44"/>
                  <a:gd name="T9" fmla="*/ 0 h 29"/>
                  <a:gd name="T10" fmla="*/ 1 w 44"/>
                  <a:gd name="T11" fmla="*/ 0 h 29"/>
                  <a:gd name="T12" fmla="*/ 1 w 44"/>
                  <a:gd name="T13" fmla="*/ 0 h 29"/>
                  <a:gd name="T14" fmla="*/ 1 w 44"/>
                  <a:gd name="T15" fmla="*/ 0 h 29"/>
                  <a:gd name="T16" fmla="*/ 0 w 44"/>
                  <a:gd name="T17" fmla="*/ 0 h 29"/>
                  <a:gd name="T18" fmla="*/ 1 w 44"/>
                  <a:gd name="T19" fmla="*/ 0 h 29"/>
                  <a:gd name="T20" fmla="*/ 1 w 44"/>
                  <a:gd name="T21" fmla="*/ 0 h 29"/>
                  <a:gd name="T22" fmla="*/ 1 w 44"/>
                  <a:gd name="T23" fmla="*/ 0 h 29"/>
                  <a:gd name="T24" fmla="*/ 1 w 44"/>
                  <a:gd name="T25" fmla="*/ 0 h 29"/>
                  <a:gd name="T26" fmla="*/ 1 w 44"/>
                  <a:gd name="T27" fmla="*/ 0 h 29"/>
                  <a:gd name="T28" fmla="*/ 2 w 44"/>
                  <a:gd name="T29" fmla="*/ 0 h 29"/>
                  <a:gd name="T30" fmla="*/ 2 w 44"/>
                  <a:gd name="T31" fmla="*/ 0 h 29"/>
                  <a:gd name="T32" fmla="*/ 2 w 4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29"/>
                  <a:gd name="T53" fmla="*/ 44 w 4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29">
                    <a:moveTo>
                      <a:pt x="44" y="15"/>
                    </a:moveTo>
                    <a:lnTo>
                      <a:pt x="41" y="21"/>
                    </a:lnTo>
                    <a:lnTo>
                      <a:pt x="37" y="25"/>
                    </a:lnTo>
                    <a:lnTo>
                      <a:pt x="30" y="28"/>
                    </a:lnTo>
                    <a:lnTo>
                      <a:pt x="22" y="29"/>
                    </a:lnTo>
                    <a:lnTo>
                      <a:pt x="13" y="28"/>
                    </a:lnTo>
                    <a:lnTo>
                      <a:pt x="6" y="25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5"/>
                    </a:lnTo>
                    <a:lnTo>
                      <a:pt x="41" y="9"/>
                    </a:lnTo>
                    <a:lnTo>
                      <a:pt x="44" y="15"/>
                    </a:lnTo>
                    <a:close/>
                  </a:path>
                </a:pathLst>
              </a:custGeom>
              <a:solidFill>
                <a:srgbClr val="A5B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03" name="Freeform 84"/>
              <p:cNvSpPr>
                <a:spLocks/>
              </p:cNvSpPr>
              <p:nvPr/>
            </p:nvSpPr>
            <p:spPr bwMode="auto">
              <a:xfrm>
                <a:off x="2037" y="3497"/>
                <a:ext cx="12" cy="8"/>
              </a:xfrm>
              <a:custGeom>
                <a:avLst/>
                <a:gdLst>
                  <a:gd name="T0" fmla="*/ 1 w 24"/>
                  <a:gd name="T1" fmla="*/ 0 h 17"/>
                  <a:gd name="T2" fmla="*/ 0 w 24"/>
                  <a:gd name="T3" fmla="*/ 0 h 17"/>
                  <a:gd name="T4" fmla="*/ 1 w 24"/>
                  <a:gd name="T5" fmla="*/ 0 h 17"/>
                  <a:gd name="T6" fmla="*/ 1 w 24"/>
                  <a:gd name="T7" fmla="*/ 0 h 17"/>
                  <a:gd name="T8" fmla="*/ 1 w 24"/>
                  <a:gd name="T9" fmla="*/ 0 h 17"/>
                  <a:gd name="T10" fmla="*/ 1 w 24"/>
                  <a:gd name="T11" fmla="*/ 0 h 17"/>
                  <a:gd name="T12" fmla="*/ 1 w 24"/>
                  <a:gd name="T13" fmla="*/ 0 h 17"/>
                  <a:gd name="T14" fmla="*/ 1 w 24"/>
                  <a:gd name="T15" fmla="*/ 0 h 17"/>
                  <a:gd name="T16" fmla="*/ 1 w 24"/>
                  <a:gd name="T17" fmla="*/ 0 h 17"/>
                  <a:gd name="T18" fmla="*/ 1 w 24"/>
                  <a:gd name="T19" fmla="*/ 0 h 17"/>
                  <a:gd name="T20" fmla="*/ 1 w 24"/>
                  <a:gd name="T21" fmla="*/ 0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17"/>
                  <a:gd name="T35" fmla="*/ 24 w 2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17">
                    <a:moveTo>
                      <a:pt x="20" y="0"/>
                    </a:moveTo>
                    <a:lnTo>
                      <a:pt x="0" y="0"/>
                    </a:lnTo>
                    <a:lnTo>
                      <a:pt x="6" y="17"/>
                    </a:lnTo>
                    <a:lnTo>
                      <a:pt x="11" y="17"/>
                    </a:lnTo>
                    <a:lnTo>
                      <a:pt x="15" y="17"/>
                    </a:lnTo>
                    <a:lnTo>
                      <a:pt x="20" y="17"/>
                    </a:lnTo>
                    <a:lnTo>
                      <a:pt x="24" y="17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1" y="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04" name="Freeform 85"/>
              <p:cNvSpPr>
                <a:spLocks/>
              </p:cNvSpPr>
              <p:nvPr/>
            </p:nvSpPr>
            <p:spPr bwMode="auto">
              <a:xfrm>
                <a:off x="2041" y="3511"/>
                <a:ext cx="14" cy="9"/>
              </a:xfrm>
              <a:custGeom>
                <a:avLst/>
                <a:gdLst>
                  <a:gd name="T0" fmla="*/ 0 w 28"/>
                  <a:gd name="T1" fmla="*/ 0 h 18"/>
                  <a:gd name="T2" fmla="*/ 1 w 28"/>
                  <a:gd name="T3" fmla="*/ 1 h 18"/>
                  <a:gd name="T4" fmla="*/ 1 w 28"/>
                  <a:gd name="T5" fmla="*/ 1 h 18"/>
                  <a:gd name="T6" fmla="*/ 1 w 28"/>
                  <a:gd name="T7" fmla="*/ 1 h 18"/>
                  <a:gd name="T8" fmla="*/ 1 w 28"/>
                  <a:gd name="T9" fmla="*/ 1 h 18"/>
                  <a:gd name="T10" fmla="*/ 1 w 28"/>
                  <a:gd name="T11" fmla="*/ 1 h 18"/>
                  <a:gd name="T12" fmla="*/ 1 w 28"/>
                  <a:gd name="T13" fmla="*/ 0 h 18"/>
                  <a:gd name="T14" fmla="*/ 1 w 28"/>
                  <a:gd name="T15" fmla="*/ 0 h 18"/>
                  <a:gd name="T16" fmla="*/ 1 w 28"/>
                  <a:gd name="T17" fmla="*/ 0 h 18"/>
                  <a:gd name="T18" fmla="*/ 1 w 28"/>
                  <a:gd name="T19" fmla="*/ 0 h 18"/>
                  <a:gd name="T20" fmla="*/ 0 w 2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18"/>
                  <a:gd name="T35" fmla="*/ 28 w 2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18">
                    <a:moveTo>
                      <a:pt x="0" y="0"/>
                    </a:moveTo>
                    <a:lnTo>
                      <a:pt x="11" y="18"/>
                    </a:lnTo>
                    <a:lnTo>
                      <a:pt x="27" y="16"/>
                    </a:lnTo>
                    <a:lnTo>
                      <a:pt x="28" y="13"/>
                    </a:lnTo>
                    <a:lnTo>
                      <a:pt x="28" y="8"/>
                    </a:lnTo>
                    <a:lnTo>
                      <a:pt x="28" y="5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05" name="Freeform 86"/>
              <p:cNvSpPr>
                <a:spLocks/>
              </p:cNvSpPr>
              <p:nvPr/>
            </p:nvSpPr>
            <p:spPr bwMode="auto">
              <a:xfrm>
                <a:off x="2055" y="3497"/>
                <a:ext cx="15" cy="8"/>
              </a:xfrm>
              <a:custGeom>
                <a:avLst/>
                <a:gdLst>
                  <a:gd name="T0" fmla="*/ 1 w 30"/>
                  <a:gd name="T1" fmla="*/ 0 h 17"/>
                  <a:gd name="T2" fmla="*/ 0 w 30"/>
                  <a:gd name="T3" fmla="*/ 0 h 17"/>
                  <a:gd name="T4" fmla="*/ 1 w 30"/>
                  <a:gd name="T5" fmla="*/ 0 h 17"/>
                  <a:gd name="T6" fmla="*/ 1 w 30"/>
                  <a:gd name="T7" fmla="*/ 0 h 17"/>
                  <a:gd name="T8" fmla="*/ 1 w 30"/>
                  <a:gd name="T9" fmla="*/ 0 h 17"/>
                  <a:gd name="T10" fmla="*/ 1 w 30"/>
                  <a:gd name="T11" fmla="*/ 0 h 17"/>
                  <a:gd name="T12" fmla="*/ 1 w 30"/>
                  <a:gd name="T13" fmla="*/ 0 h 17"/>
                  <a:gd name="T14" fmla="*/ 1 w 30"/>
                  <a:gd name="T15" fmla="*/ 0 h 17"/>
                  <a:gd name="T16" fmla="*/ 1 w 30"/>
                  <a:gd name="T17" fmla="*/ 0 h 17"/>
                  <a:gd name="T18" fmla="*/ 1 w 30"/>
                  <a:gd name="T19" fmla="*/ 0 h 17"/>
                  <a:gd name="T20" fmla="*/ 1 w 30"/>
                  <a:gd name="T21" fmla="*/ 0 h 17"/>
                  <a:gd name="T22" fmla="*/ 1 w 30"/>
                  <a:gd name="T23" fmla="*/ 0 h 17"/>
                  <a:gd name="T24" fmla="*/ 1 w 30"/>
                  <a:gd name="T25" fmla="*/ 0 h 17"/>
                  <a:gd name="T26" fmla="*/ 1 w 30"/>
                  <a:gd name="T27" fmla="*/ 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17"/>
                  <a:gd name="T44" fmla="*/ 30 w 30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17">
                    <a:moveTo>
                      <a:pt x="24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5" y="17"/>
                    </a:lnTo>
                    <a:lnTo>
                      <a:pt x="12" y="17"/>
                    </a:lnTo>
                    <a:lnTo>
                      <a:pt x="17" y="17"/>
                    </a:lnTo>
                    <a:lnTo>
                      <a:pt x="24" y="17"/>
                    </a:lnTo>
                    <a:lnTo>
                      <a:pt x="30" y="17"/>
                    </a:lnTo>
                    <a:lnTo>
                      <a:pt x="29" y="12"/>
                    </a:lnTo>
                    <a:lnTo>
                      <a:pt x="28" y="9"/>
                    </a:lnTo>
                    <a:lnTo>
                      <a:pt x="25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06" name="Freeform 87"/>
              <p:cNvSpPr>
                <a:spLocks/>
              </p:cNvSpPr>
              <p:nvPr/>
            </p:nvSpPr>
            <p:spPr bwMode="auto">
              <a:xfrm>
                <a:off x="2060" y="3512"/>
                <a:ext cx="14" cy="6"/>
              </a:xfrm>
              <a:custGeom>
                <a:avLst/>
                <a:gdLst>
                  <a:gd name="T0" fmla="*/ 0 w 28"/>
                  <a:gd name="T1" fmla="*/ 0 h 11"/>
                  <a:gd name="T2" fmla="*/ 0 w 28"/>
                  <a:gd name="T3" fmla="*/ 1 h 11"/>
                  <a:gd name="T4" fmla="*/ 1 w 28"/>
                  <a:gd name="T5" fmla="*/ 1 h 11"/>
                  <a:gd name="T6" fmla="*/ 1 w 28"/>
                  <a:gd name="T7" fmla="*/ 1 h 11"/>
                  <a:gd name="T8" fmla="*/ 1 w 28"/>
                  <a:gd name="T9" fmla="*/ 1 h 11"/>
                  <a:gd name="T10" fmla="*/ 1 w 28"/>
                  <a:gd name="T11" fmla="*/ 1 h 11"/>
                  <a:gd name="T12" fmla="*/ 1 w 28"/>
                  <a:gd name="T13" fmla="*/ 1 h 11"/>
                  <a:gd name="T14" fmla="*/ 1 w 28"/>
                  <a:gd name="T15" fmla="*/ 1 h 11"/>
                  <a:gd name="T16" fmla="*/ 1 w 28"/>
                  <a:gd name="T17" fmla="*/ 1 h 11"/>
                  <a:gd name="T18" fmla="*/ 1 w 28"/>
                  <a:gd name="T19" fmla="*/ 0 h 11"/>
                  <a:gd name="T20" fmla="*/ 1 w 28"/>
                  <a:gd name="T21" fmla="*/ 0 h 11"/>
                  <a:gd name="T22" fmla="*/ 1 w 28"/>
                  <a:gd name="T23" fmla="*/ 0 h 11"/>
                  <a:gd name="T24" fmla="*/ 1 w 28"/>
                  <a:gd name="T25" fmla="*/ 0 h 11"/>
                  <a:gd name="T26" fmla="*/ 0 w 28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11"/>
                  <a:gd name="T44" fmla="*/ 28 w 28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11">
                    <a:moveTo>
                      <a:pt x="0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7" y="5"/>
                    </a:lnTo>
                    <a:lnTo>
                      <a:pt x="26" y="2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07" name="Freeform 88"/>
              <p:cNvSpPr>
                <a:spLocks/>
              </p:cNvSpPr>
              <p:nvPr/>
            </p:nvSpPr>
            <p:spPr bwMode="auto">
              <a:xfrm>
                <a:off x="2078" y="3513"/>
                <a:ext cx="11" cy="6"/>
              </a:xfrm>
              <a:custGeom>
                <a:avLst/>
                <a:gdLst>
                  <a:gd name="T0" fmla="*/ 0 w 22"/>
                  <a:gd name="T1" fmla="*/ 0 h 10"/>
                  <a:gd name="T2" fmla="*/ 1 w 22"/>
                  <a:gd name="T3" fmla="*/ 1 h 10"/>
                  <a:gd name="T4" fmla="*/ 1 w 22"/>
                  <a:gd name="T5" fmla="*/ 1 h 10"/>
                  <a:gd name="T6" fmla="*/ 1 w 22"/>
                  <a:gd name="T7" fmla="*/ 1 h 10"/>
                  <a:gd name="T8" fmla="*/ 1 w 22"/>
                  <a:gd name="T9" fmla="*/ 1 h 10"/>
                  <a:gd name="T10" fmla="*/ 1 w 22"/>
                  <a:gd name="T11" fmla="*/ 1 h 10"/>
                  <a:gd name="T12" fmla="*/ 1 w 22"/>
                  <a:gd name="T13" fmla="*/ 1 h 10"/>
                  <a:gd name="T14" fmla="*/ 1 w 22"/>
                  <a:gd name="T15" fmla="*/ 1 h 10"/>
                  <a:gd name="T16" fmla="*/ 1 w 22"/>
                  <a:gd name="T17" fmla="*/ 1 h 10"/>
                  <a:gd name="T18" fmla="*/ 1 w 22"/>
                  <a:gd name="T19" fmla="*/ 0 h 10"/>
                  <a:gd name="T20" fmla="*/ 1 w 22"/>
                  <a:gd name="T21" fmla="*/ 0 h 10"/>
                  <a:gd name="T22" fmla="*/ 1 w 22"/>
                  <a:gd name="T23" fmla="*/ 0 h 10"/>
                  <a:gd name="T24" fmla="*/ 1 w 22"/>
                  <a:gd name="T25" fmla="*/ 0 h 10"/>
                  <a:gd name="T26" fmla="*/ 0 w 22"/>
                  <a:gd name="T27" fmla="*/ 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2"/>
                  <a:gd name="T43" fmla="*/ 0 h 10"/>
                  <a:gd name="T44" fmla="*/ 22 w 22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2" h="10">
                    <a:moveTo>
                      <a:pt x="0" y="0"/>
                    </a:moveTo>
                    <a:lnTo>
                      <a:pt x="1" y="2"/>
                    </a:lnTo>
                    <a:lnTo>
                      <a:pt x="3" y="4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22" y="10"/>
                    </a:lnTo>
                    <a:lnTo>
                      <a:pt x="21" y="8"/>
                    </a:lnTo>
                    <a:lnTo>
                      <a:pt x="21" y="4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08" name="Freeform 89"/>
              <p:cNvSpPr>
                <a:spLocks/>
              </p:cNvSpPr>
              <p:nvPr/>
            </p:nvSpPr>
            <p:spPr bwMode="auto">
              <a:xfrm>
                <a:off x="2075" y="3497"/>
                <a:ext cx="11" cy="8"/>
              </a:xfrm>
              <a:custGeom>
                <a:avLst/>
                <a:gdLst>
                  <a:gd name="T0" fmla="*/ 0 w 23"/>
                  <a:gd name="T1" fmla="*/ 0 h 17"/>
                  <a:gd name="T2" fmla="*/ 0 w 23"/>
                  <a:gd name="T3" fmla="*/ 0 h 17"/>
                  <a:gd name="T4" fmla="*/ 0 w 23"/>
                  <a:gd name="T5" fmla="*/ 0 h 17"/>
                  <a:gd name="T6" fmla="*/ 0 w 23"/>
                  <a:gd name="T7" fmla="*/ 0 h 17"/>
                  <a:gd name="T8" fmla="*/ 0 w 23"/>
                  <a:gd name="T9" fmla="*/ 0 h 17"/>
                  <a:gd name="T10" fmla="*/ 0 w 23"/>
                  <a:gd name="T11" fmla="*/ 0 h 17"/>
                  <a:gd name="T12" fmla="*/ 0 w 23"/>
                  <a:gd name="T13" fmla="*/ 0 h 17"/>
                  <a:gd name="T14" fmla="*/ 0 w 23"/>
                  <a:gd name="T15" fmla="*/ 0 h 17"/>
                  <a:gd name="T16" fmla="*/ 0 w 23"/>
                  <a:gd name="T17" fmla="*/ 0 h 17"/>
                  <a:gd name="T18" fmla="*/ 0 w 23"/>
                  <a:gd name="T19" fmla="*/ 0 h 17"/>
                  <a:gd name="T20" fmla="*/ 0 w 23"/>
                  <a:gd name="T21" fmla="*/ 0 h 17"/>
                  <a:gd name="T22" fmla="*/ 0 w 23"/>
                  <a:gd name="T23" fmla="*/ 0 h 17"/>
                  <a:gd name="T24" fmla="*/ 0 w 23"/>
                  <a:gd name="T25" fmla="*/ 0 h 17"/>
                  <a:gd name="T26" fmla="*/ 0 w 23"/>
                  <a:gd name="T27" fmla="*/ 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17"/>
                  <a:gd name="T44" fmla="*/ 23 w 23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17">
                    <a:moveTo>
                      <a:pt x="18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4" y="9"/>
                    </a:lnTo>
                    <a:lnTo>
                      <a:pt x="5" y="12"/>
                    </a:lnTo>
                    <a:lnTo>
                      <a:pt x="6" y="17"/>
                    </a:lnTo>
                    <a:lnTo>
                      <a:pt x="11" y="17"/>
                    </a:lnTo>
                    <a:lnTo>
                      <a:pt x="15" y="17"/>
                    </a:lnTo>
                    <a:lnTo>
                      <a:pt x="19" y="17"/>
                    </a:lnTo>
                    <a:lnTo>
                      <a:pt x="23" y="17"/>
                    </a:lnTo>
                    <a:lnTo>
                      <a:pt x="22" y="12"/>
                    </a:lnTo>
                    <a:lnTo>
                      <a:pt x="21" y="9"/>
                    </a:lnTo>
                    <a:lnTo>
                      <a:pt x="19" y="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09" name="Freeform 90"/>
              <p:cNvSpPr>
                <a:spLocks/>
              </p:cNvSpPr>
              <p:nvPr/>
            </p:nvSpPr>
            <p:spPr bwMode="auto">
              <a:xfrm>
                <a:off x="2092" y="3498"/>
                <a:ext cx="9" cy="8"/>
              </a:xfrm>
              <a:custGeom>
                <a:avLst/>
                <a:gdLst>
                  <a:gd name="T0" fmla="*/ 1 w 17"/>
                  <a:gd name="T1" fmla="*/ 0 h 16"/>
                  <a:gd name="T2" fmla="*/ 0 w 17"/>
                  <a:gd name="T3" fmla="*/ 0 h 16"/>
                  <a:gd name="T4" fmla="*/ 1 w 17"/>
                  <a:gd name="T5" fmla="*/ 1 h 16"/>
                  <a:gd name="T6" fmla="*/ 1 w 17"/>
                  <a:gd name="T7" fmla="*/ 1 h 16"/>
                  <a:gd name="T8" fmla="*/ 1 w 17"/>
                  <a:gd name="T9" fmla="*/ 1 h 16"/>
                  <a:gd name="T10" fmla="*/ 1 w 17"/>
                  <a:gd name="T11" fmla="*/ 1 h 16"/>
                  <a:gd name="T12" fmla="*/ 1 w 17"/>
                  <a:gd name="T13" fmla="*/ 1 h 16"/>
                  <a:gd name="T14" fmla="*/ 1 w 17"/>
                  <a:gd name="T15" fmla="*/ 1 h 16"/>
                  <a:gd name="T16" fmla="*/ 1 w 17"/>
                  <a:gd name="T17" fmla="*/ 1 h 16"/>
                  <a:gd name="T18" fmla="*/ 1 w 17"/>
                  <a:gd name="T19" fmla="*/ 1 h 16"/>
                  <a:gd name="T20" fmla="*/ 1 w 17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6"/>
                  <a:gd name="T35" fmla="*/ 17 w 17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6">
                    <a:moveTo>
                      <a:pt x="1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8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10" name="Freeform 91"/>
              <p:cNvSpPr>
                <a:spLocks/>
              </p:cNvSpPr>
              <p:nvPr/>
            </p:nvSpPr>
            <p:spPr bwMode="auto">
              <a:xfrm>
                <a:off x="2099" y="3511"/>
                <a:ext cx="8" cy="6"/>
              </a:xfrm>
              <a:custGeom>
                <a:avLst/>
                <a:gdLst>
                  <a:gd name="T0" fmla="*/ 0 w 15"/>
                  <a:gd name="T1" fmla="*/ 0 h 12"/>
                  <a:gd name="T2" fmla="*/ 1 w 15"/>
                  <a:gd name="T3" fmla="*/ 1 h 12"/>
                  <a:gd name="T4" fmla="*/ 1 w 15"/>
                  <a:gd name="T5" fmla="*/ 1 h 12"/>
                  <a:gd name="T6" fmla="*/ 1 w 15"/>
                  <a:gd name="T7" fmla="*/ 1 h 12"/>
                  <a:gd name="T8" fmla="*/ 1 w 15"/>
                  <a:gd name="T9" fmla="*/ 1 h 12"/>
                  <a:gd name="T10" fmla="*/ 1 w 15"/>
                  <a:gd name="T11" fmla="*/ 1 h 12"/>
                  <a:gd name="T12" fmla="*/ 1 w 15"/>
                  <a:gd name="T13" fmla="*/ 0 h 12"/>
                  <a:gd name="T14" fmla="*/ 1 w 15"/>
                  <a:gd name="T15" fmla="*/ 0 h 12"/>
                  <a:gd name="T16" fmla="*/ 1 w 15"/>
                  <a:gd name="T17" fmla="*/ 0 h 12"/>
                  <a:gd name="T18" fmla="*/ 1 w 15"/>
                  <a:gd name="T19" fmla="*/ 0 h 12"/>
                  <a:gd name="T20" fmla="*/ 0 w 15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2"/>
                  <a:gd name="T35" fmla="*/ 15 w 15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2">
                    <a:moveTo>
                      <a:pt x="0" y="0"/>
                    </a:moveTo>
                    <a:lnTo>
                      <a:pt x="1" y="3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15" y="1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11" name="Freeform 94"/>
              <p:cNvSpPr>
                <a:spLocks/>
              </p:cNvSpPr>
              <p:nvPr/>
            </p:nvSpPr>
            <p:spPr bwMode="auto">
              <a:xfrm>
                <a:off x="1456" y="3473"/>
                <a:ext cx="202" cy="60"/>
              </a:xfrm>
              <a:custGeom>
                <a:avLst/>
                <a:gdLst>
                  <a:gd name="T0" fmla="*/ 13 w 403"/>
                  <a:gd name="T1" fmla="*/ 2 h 121"/>
                  <a:gd name="T2" fmla="*/ 11 w 403"/>
                  <a:gd name="T3" fmla="*/ 0 h 121"/>
                  <a:gd name="T4" fmla="*/ 2 w 403"/>
                  <a:gd name="T5" fmla="*/ 0 h 121"/>
                  <a:gd name="T6" fmla="*/ 1 w 403"/>
                  <a:gd name="T7" fmla="*/ 0 h 121"/>
                  <a:gd name="T8" fmla="*/ 1 w 403"/>
                  <a:gd name="T9" fmla="*/ 0 h 121"/>
                  <a:gd name="T10" fmla="*/ 1 w 403"/>
                  <a:gd name="T11" fmla="*/ 0 h 121"/>
                  <a:gd name="T12" fmla="*/ 1 w 403"/>
                  <a:gd name="T13" fmla="*/ 0 h 121"/>
                  <a:gd name="T14" fmla="*/ 1 w 403"/>
                  <a:gd name="T15" fmla="*/ 0 h 121"/>
                  <a:gd name="T16" fmla="*/ 1 w 403"/>
                  <a:gd name="T17" fmla="*/ 0 h 121"/>
                  <a:gd name="T18" fmla="*/ 0 w 403"/>
                  <a:gd name="T19" fmla="*/ 0 h 121"/>
                  <a:gd name="T20" fmla="*/ 4 w 403"/>
                  <a:gd name="T21" fmla="*/ 3 h 121"/>
                  <a:gd name="T22" fmla="*/ 4 w 403"/>
                  <a:gd name="T23" fmla="*/ 3 h 121"/>
                  <a:gd name="T24" fmla="*/ 4 w 403"/>
                  <a:gd name="T25" fmla="*/ 3 h 121"/>
                  <a:gd name="T26" fmla="*/ 4 w 403"/>
                  <a:gd name="T27" fmla="*/ 3 h 121"/>
                  <a:gd name="T28" fmla="*/ 4 w 403"/>
                  <a:gd name="T29" fmla="*/ 3 h 121"/>
                  <a:gd name="T30" fmla="*/ 4 w 403"/>
                  <a:gd name="T31" fmla="*/ 3 h 121"/>
                  <a:gd name="T32" fmla="*/ 4 w 403"/>
                  <a:gd name="T33" fmla="*/ 3 h 121"/>
                  <a:gd name="T34" fmla="*/ 5 w 403"/>
                  <a:gd name="T35" fmla="*/ 3 h 121"/>
                  <a:gd name="T36" fmla="*/ 5 w 403"/>
                  <a:gd name="T37" fmla="*/ 3 h 121"/>
                  <a:gd name="T38" fmla="*/ 5 w 403"/>
                  <a:gd name="T39" fmla="*/ 3 h 121"/>
                  <a:gd name="T40" fmla="*/ 6 w 403"/>
                  <a:gd name="T41" fmla="*/ 3 h 121"/>
                  <a:gd name="T42" fmla="*/ 7 w 403"/>
                  <a:gd name="T43" fmla="*/ 3 h 121"/>
                  <a:gd name="T44" fmla="*/ 7 w 403"/>
                  <a:gd name="T45" fmla="*/ 3 h 121"/>
                  <a:gd name="T46" fmla="*/ 8 w 403"/>
                  <a:gd name="T47" fmla="*/ 3 h 121"/>
                  <a:gd name="T48" fmla="*/ 9 w 403"/>
                  <a:gd name="T49" fmla="*/ 3 h 121"/>
                  <a:gd name="T50" fmla="*/ 10 w 403"/>
                  <a:gd name="T51" fmla="*/ 3 h 121"/>
                  <a:gd name="T52" fmla="*/ 10 w 403"/>
                  <a:gd name="T53" fmla="*/ 3 h 121"/>
                  <a:gd name="T54" fmla="*/ 11 w 403"/>
                  <a:gd name="T55" fmla="*/ 3 h 121"/>
                  <a:gd name="T56" fmla="*/ 11 w 403"/>
                  <a:gd name="T57" fmla="*/ 3 h 121"/>
                  <a:gd name="T58" fmla="*/ 12 w 403"/>
                  <a:gd name="T59" fmla="*/ 3 h 121"/>
                  <a:gd name="T60" fmla="*/ 12 w 403"/>
                  <a:gd name="T61" fmla="*/ 3 h 121"/>
                  <a:gd name="T62" fmla="*/ 12 w 403"/>
                  <a:gd name="T63" fmla="*/ 3 h 121"/>
                  <a:gd name="T64" fmla="*/ 13 w 403"/>
                  <a:gd name="T65" fmla="*/ 2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3"/>
                  <a:gd name="T100" fmla="*/ 0 h 121"/>
                  <a:gd name="T101" fmla="*/ 403 w 40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3" h="121">
                    <a:moveTo>
                      <a:pt x="403" y="73"/>
                    </a:moveTo>
                    <a:lnTo>
                      <a:pt x="324" y="19"/>
                    </a:lnTo>
                    <a:lnTo>
                      <a:pt x="40" y="0"/>
                    </a:lnTo>
                    <a:lnTo>
                      <a:pt x="25" y="8"/>
                    </a:lnTo>
                    <a:lnTo>
                      <a:pt x="24" y="15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0" y="27"/>
                    </a:lnTo>
                    <a:lnTo>
                      <a:pt x="97" y="114"/>
                    </a:lnTo>
                    <a:lnTo>
                      <a:pt x="99" y="114"/>
                    </a:lnTo>
                    <a:lnTo>
                      <a:pt x="104" y="114"/>
                    </a:lnTo>
                    <a:lnTo>
                      <a:pt x="108" y="114"/>
                    </a:lnTo>
                    <a:lnTo>
                      <a:pt x="110" y="114"/>
                    </a:lnTo>
                    <a:lnTo>
                      <a:pt x="120" y="121"/>
                    </a:lnTo>
                    <a:lnTo>
                      <a:pt x="122" y="121"/>
                    </a:lnTo>
                    <a:lnTo>
                      <a:pt x="131" y="121"/>
                    </a:lnTo>
                    <a:lnTo>
                      <a:pt x="143" y="121"/>
                    </a:lnTo>
                    <a:lnTo>
                      <a:pt x="160" y="121"/>
                    </a:lnTo>
                    <a:lnTo>
                      <a:pt x="178" y="121"/>
                    </a:lnTo>
                    <a:lnTo>
                      <a:pt x="200" y="120"/>
                    </a:lnTo>
                    <a:lnTo>
                      <a:pt x="223" y="120"/>
                    </a:lnTo>
                    <a:lnTo>
                      <a:pt x="248" y="120"/>
                    </a:lnTo>
                    <a:lnTo>
                      <a:pt x="272" y="120"/>
                    </a:lnTo>
                    <a:lnTo>
                      <a:pt x="295" y="120"/>
                    </a:lnTo>
                    <a:lnTo>
                      <a:pt x="317" y="119"/>
                    </a:lnTo>
                    <a:lnTo>
                      <a:pt x="335" y="119"/>
                    </a:lnTo>
                    <a:lnTo>
                      <a:pt x="352" y="119"/>
                    </a:lnTo>
                    <a:lnTo>
                      <a:pt x="364" y="119"/>
                    </a:lnTo>
                    <a:lnTo>
                      <a:pt x="373" y="119"/>
                    </a:lnTo>
                    <a:lnTo>
                      <a:pt x="375" y="119"/>
                    </a:lnTo>
                    <a:lnTo>
                      <a:pt x="403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12" name="Freeform 95"/>
              <p:cNvSpPr>
                <a:spLocks/>
              </p:cNvSpPr>
              <p:nvPr/>
            </p:nvSpPr>
            <p:spPr bwMode="auto">
              <a:xfrm>
                <a:off x="1532" y="3521"/>
                <a:ext cx="119" cy="4"/>
              </a:xfrm>
              <a:custGeom>
                <a:avLst/>
                <a:gdLst>
                  <a:gd name="T0" fmla="*/ 8 w 237"/>
                  <a:gd name="T1" fmla="*/ 1 h 8"/>
                  <a:gd name="T2" fmla="*/ 0 w 237"/>
                  <a:gd name="T3" fmla="*/ 1 h 8"/>
                  <a:gd name="T4" fmla="*/ 8 w 237"/>
                  <a:gd name="T5" fmla="*/ 0 h 8"/>
                  <a:gd name="T6" fmla="*/ 8 w 237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8"/>
                  <a:gd name="T14" fmla="*/ 237 w 237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8">
                    <a:moveTo>
                      <a:pt x="235" y="4"/>
                    </a:moveTo>
                    <a:lnTo>
                      <a:pt x="0" y="8"/>
                    </a:lnTo>
                    <a:lnTo>
                      <a:pt x="237" y="0"/>
                    </a:lnTo>
                    <a:lnTo>
                      <a:pt x="235" y="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13" name="Freeform 96"/>
              <p:cNvSpPr>
                <a:spLocks/>
              </p:cNvSpPr>
              <p:nvPr/>
            </p:nvSpPr>
            <p:spPr bwMode="auto">
              <a:xfrm>
                <a:off x="1469" y="3475"/>
                <a:ext cx="54" cy="40"/>
              </a:xfrm>
              <a:custGeom>
                <a:avLst/>
                <a:gdLst>
                  <a:gd name="T0" fmla="*/ 3 w 110"/>
                  <a:gd name="T1" fmla="*/ 3 h 80"/>
                  <a:gd name="T2" fmla="*/ 0 w 110"/>
                  <a:gd name="T3" fmla="*/ 0 h 80"/>
                  <a:gd name="T4" fmla="*/ 0 w 110"/>
                  <a:gd name="T5" fmla="*/ 1 h 80"/>
                  <a:gd name="T6" fmla="*/ 3 w 110"/>
                  <a:gd name="T7" fmla="*/ 3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"/>
                  <a:gd name="T13" fmla="*/ 0 h 80"/>
                  <a:gd name="T14" fmla="*/ 110 w 110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" h="80">
                    <a:moveTo>
                      <a:pt x="110" y="80"/>
                    </a:moveTo>
                    <a:lnTo>
                      <a:pt x="11" y="0"/>
                    </a:lnTo>
                    <a:lnTo>
                      <a:pt x="0" y="2"/>
                    </a:lnTo>
                    <a:lnTo>
                      <a:pt x="110" y="8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614" name="Freeform 97"/>
              <p:cNvSpPr>
                <a:spLocks/>
              </p:cNvSpPr>
              <p:nvPr/>
            </p:nvSpPr>
            <p:spPr bwMode="auto">
              <a:xfrm>
                <a:off x="1465" y="3481"/>
                <a:ext cx="56" cy="44"/>
              </a:xfrm>
              <a:custGeom>
                <a:avLst/>
                <a:gdLst>
                  <a:gd name="T0" fmla="*/ 3 w 113"/>
                  <a:gd name="T1" fmla="*/ 3 h 88"/>
                  <a:gd name="T2" fmla="*/ 0 w 113"/>
                  <a:gd name="T3" fmla="*/ 0 h 88"/>
                  <a:gd name="T4" fmla="*/ 0 w 113"/>
                  <a:gd name="T5" fmla="*/ 0 h 88"/>
                  <a:gd name="T6" fmla="*/ 3 w 113"/>
                  <a:gd name="T7" fmla="*/ 3 h 88"/>
                  <a:gd name="T8" fmla="*/ 3 w 113"/>
                  <a:gd name="T9" fmla="*/ 3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88"/>
                  <a:gd name="T17" fmla="*/ 113 w 113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88">
                    <a:moveTo>
                      <a:pt x="113" y="87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104" y="88"/>
                    </a:lnTo>
                    <a:lnTo>
                      <a:pt x="113" y="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1568" name="Group 174"/>
            <p:cNvGrpSpPr>
              <a:grpSpLocks/>
            </p:cNvGrpSpPr>
            <p:nvPr/>
          </p:nvGrpSpPr>
          <p:grpSpPr bwMode="auto">
            <a:xfrm flipH="1">
              <a:off x="2256" y="3360"/>
              <a:ext cx="151" cy="621"/>
              <a:chOff x="2595" y="3217"/>
              <a:chExt cx="199" cy="765"/>
            </a:xfrm>
          </p:grpSpPr>
          <p:sp>
            <p:nvSpPr>
              <p:cNvPr id="21569" name="Freeform 168"/>
              <p:cNvSpPr>
                <a:spLocks/>
              </p:cNvSpPr>
              <p:nvPr/>
            </p:nvSpPr>
            <p:spPr bwMode="auto">
              <a:xfrm>
                <a:off x="2654" y="3217"/>
                <a:ext cx="129" cy="165"/>
              </a:xfrm>
              <a:custGeom>
                <a:avLst/>
                <a:gdLst>
                  <a:gd name="T0" fmla="*/ 0 w 515"/>
                  <a:gd name="T1" fmla="*/ 0 h 663"/>
                  <a:gd name="T2" fmla="*/ 0 w 515"/>
                  <a:gd name="T3" fmla="*/ 0 h 663"/>
                  <a:gd name="T4" fmla="*/ 0 w 515"/>
                  <a:gd name="T5" fmla="*/ 0 h 663"/>
                  <a:gd name="T6" fmla="*/ 0 w 515"/>
                  <a:gd name="T7" fmla="*/ 0 h 663"/>
                  <a:gd name="T8" fmla="*/ 0 w 515"/>
                  <a:gd name="T9" fmla="*/ 0 h 663"/>
                  <a:gd name="T10" fmla="*/ 0 w 515"/>
                  <a:gd name="T11" fmla="*/ 0 h 663"/>
                  <a:gd name="T12" fmla="*/ 1 w 515"/>
                  <a:gd name="T13" fmla="*/ 0 h 663"/>
                  <a:gd name="T14" fmla="*/ 1 w 515"/>
                  <a:gd name="T15" fmla="*/ 0 h 663"/>
                  <a:gd name="T16" fmla="*/ 1 w 515"/>
                  <a:gd name="T17" fmla="*/ 0 h 663"/>
                  <a:gd name="T18" fmla="*/ 1 w 515"/>
                  <a:gd name="T19" fmla="*/ 0 h 663"/>
                  <a:gd name="T20" fmla="*/ 1 w 515"/>
                  <a:gd name="T21" fmla="*/ 0 h 663"/>
                  <a:gd name="T22" fmla="*/ 1 w 515"/>
                  <a:gd name="T23" fmla="*/ 0 h 663"/>
                  <a:gd name="T24" fmla="*/ 1 w 515"/>
                  <a:gd name="T25" fmla="*/ 0 h 663"/>
                  <a:gd name="T26" fmla="*/ 1 w 515"/>
                  <a:gd name="T27" fmla="*/ 0 h 663"/>
                  <a:gd name="T28" fmla="*/ 1 w 515"/>
                  <a:gd name="T29" fmla="*/ 0 h 663"/>
                  <a:gd name="T30" fmla="*/ 0 w 515"/>
                  <a:gd name="T31" fmla="*/ 0 h 663"/>
                  <a:gd name="T32" fmla="*/ 0 w 515"/>
                  <a:gd name="T33" fmla="*/ 0 h 663"/>
                  <a:gd name="T34" fmla="*/ 0 w 515"/>
                  <a:gd name="T35" fmla="*/ 0 h 663"/>
                  <a:gd name="T36" fmla="*/ 0 w 515"/>
                  <a:gd name="T37" fmla="*/ 0 h 663"/>
                  <a:gd name="T38" fmla="*/ 0 w 515"/>
                  <a:gd name="T39" fmla="*/ 0 h 663"/>
                  <a:gd name="T40" fmla="*/ 0 w 515"/>
                  <a:gd name="T41" fmla="*/ 0 h 663"/>
                  <a:gd name="T42" fmla="*/ 0 w 515"/>
                  <a:gd name="T43" fmla="*/ 0 h 6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5"/>
                  <a:gd name="T67" fmla="*/ 0 h 663"/>
                  <a:gd name="T68" fmla="*/ 515 w 515"/>
                  <a:gd name="T69" fmla="*/ 663 h 6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5" h="663">
                    <a:moveTo>
                      <a:pt x="0" y="279"/>
                    </a:moveTo>
                    <a:lnTo>
                      <a:pt x="38" y="144"/>
                    </a:lnTo>
                    <a:lnTo>
                      <a:pt x="86" y="74"/>
                    </a:lnTo>
                    <a:lnTo>
                      <a:pt x="148" y="25"/>
                    </a:lnTo>
                    <a:lnTo>
                      <a:pt x="210" y="0"/>
                    </a:lnTo>
                    <a:lnTo>
                      <a:pt x="291" y="8"/>
                    </a:lnTo>
                    <a:lnTo>
                      <a:pt x="344" y="62"/>
                    </a:lnTo>
                    <a:lnTo>
                      <a:pt x="393" y="161"/>
                    </a:lnTo>
                    <a:lnTo>
                      <a:pt x="413" y="292"/>
                    </a:lnTo>
                    <a:lnTo>
                      <a:pt x="413" y="441"/>
                    </a:lnTo>
                    <a:lnTo>
                      <a:pt x="512" y="543"/>
                    </a:lnTo>
                    <a:lnTo>
                      <a:pt x="515" y="589"/>
                    </a:lnTo>
                    <a:lnTo>
                      <a:pt x="499" y="592"/>
                    </a:lnTo>
                    <a:lnTo>
                      <a:pt x="405" y="501"/>
                    </a:lnTo>
                    <a:lnTo>
                      <a:pt x="377" y="568"/>
                    </a:lnTo>
                    <a:lnTo>
                      <a:pt x="320" y="625"/>
                    </a:lnTo>
                    <a:lnTo>
                      <a:pt x="267" y="654"/>
                    </a:lnTo>
                    <a:lnTo>
                      <a:pt x="181" y="663"/>
                    </a:lnTo>
                    <a:lnTo>
                      <a:pt x="71" y="617"/>
                    </a:lnTo>
                    <a:lnTo>
                      <a:pt x="21" y="518"/>
                    </a:lnTo>
                    <a:lnTo>
                      <a:pt x="0" y="420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70" name="Freeform 169"/>
              <p:cNvSpPr>
                <a:spLocks/>
              </p:cNvSpPr>
              <p:nvPr/>
            </p:nvSpPr>
            <p:spPr bwMode="auto">
              <a:xfrm>
                <a:off x="2641" y="3395"/>
                <a:ext cx="115" cy="266"/>
              </a:xfrm>
              <a:custGeom>
                <a:avLst/>
                <a:gdLst>
                  <a:gd name="T0" fmla="*/ 0 w 459"/>
                  <a:gd name="T1" fmla="*/ 0 h 1067"/>
                  <a:gd name="T2" fmla="*/ 0 w 459"/>
                  <a:gd name="T3" fmla="*/ 0 h 1067"/>
                  <a:gd name="T4" fmla="*/ 0 w 459"/>
                  <a:gd name="T5" fmla="*/ 0 h 1067"/>
                  <a:gd name="T6" fmla="*/ 0 w 459"/>
                  <a:gd name="T7" fmla="*/ 0 h 1067"/>
                  <a:gd name="T8" fmla="*/ 0 w 459"/>
                  <a:gd name="T9" fmla="*/ 0 h 1067"/>
                  <a:gd name="T10" fmla="*/ 1 w 459"/>
                  <a:gd name="T11" fmla="*/ 0 h 1067"/>
                  <a:gd name="T12" fmla="*/ 1 w 459"/>
                  <a:gd name="T13" fmla="*/ 0 h 1067"/>
                  <a:gd name="T14" fmla="*/ 1 w 459"/>
                  <a:gd name="T15" fmla="*/ 0 h 1067"/>
                  <a:gd name="T16" fmla="*/ 1 w 459"/>
                  <a:gd name="T17" fmla="*/ 0 h 1067"/>
                  <a:gd name="T18" fmla="*/ 1 w 459"/>
                  <a:gd name="T19" fmla="*/ 1 h 1067"/>
                  <a:gd name="T20" fmla="*/ 1 w 459"/>
                  <a:gd name="T21" fmla="*/ 1 h 1067"/>
                  <a:gd name="T22" fmla="*/ 0 w 459"/>
                  <a:gd name="T23" fmla="*/ 1 h 1067"/>
                  <a:gd name="T24" fmla="*/ 0 w 459"/>
                  <a:gd name="T25" fmla="*/ 1 h 1067"/>
                  <a:gd name="T26" fmla="*/ 0 w 459"/>
                  <a:gd name="T27" fmla="*/ 1 h 1067"/>
                  <a:gd name="T28" fmla="*/ 0 w 459"/>
                  <a:gd name="T29" fmla="*/ 1 h 1067"/>
                  <a:gd name="T30" fmla="*/ 0 w 459"/>
                  <a:gd name="T31" fmla="*/ 1 h 1067"/>
                  <a:gd name="T32" fmla="*/ 0 w 459"/>
                  <a:gd name="T33" fmla="*/ 0 h 1067"/>
                  <a:gd name="T34" fmla="*/ 0 w 459"/>
                  <a:gd name="T35" fmla="*/ 0 h 1067"/>
                  <a:gd name="T36" fmla="*/ 0 w 459"/>
                  <a:gd name="T37" fmla="*/ 0 h 1067"/>
                  <a:gd name="T38" fmla="*/ 0 w 459"/>
                  <a:gd name="T39" fmla="*/ 0 h 1067"/>
                  <a:gd name="T40" fmla="*/ 0 w 459"/>
                  <a:gd name="T41" fmla="*/ 0 h 10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9"/>
                  <a:gd name="T64" fmla="*/ 0 h 1067"/>
                  <a:gd name="T65" fmla="*/ 459 w 459"/>
                  <a:gd name="T66" fmla="*/ 1067 h 10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9" h="1067">
                    <a:moveTo>
                      <a:pt x="67" y="70"/>
                    </a:moveTo>
                    <a:lnTo>
                      <a:pt x="124" y="25"/>
                    </a:lnTo>
                    <a:lnTo>
                      <a:pt x="189" y="8"/>
                    </a:lnTo>
                    <a:lnTo>
                      <a:pt x="251" y="0"/>
                    </a:lnTo>
                    <a:lnTo>
                      <a:pt x="333" y="13"/>
                    </a:lnTo>
                    <a:lnTo>
                      <a:pt x="423" y="70"/>
                    </a:lnTo>
                    <a:lnTo>
                      <a:pt x="459" y="171"/>
                    </a:lnTo>
                    <a:lnTo>
                      <a:pt x="459" y="328"/>
                    </a:lnTo>
                    <a:lnTo>
                      <a:pt x="456" y="476"/>
                    </a:lnTo>
                    <a:lnTo>
                      <a:pt x="411" y="702"/>
                    </a:lnTo>
                    <a:lnTo>
                      <a:pt x="373" y="886"/>
                    </a:lnTo>
                    <a:lnTo>
                      <a:pt x="333" y="1005"/>
                    </a:lnTo>
                    <a:lnTo>
                      <a:pt x="247" y="1067"/>
                    </a:lnTo>
                    <a:lnTo>
                      <a:pt x="124" y="1053"/>
                    </a:lnTo>
                    <a:lnTo>
                      <a:pt x="62" y="960"/>
                    </a:lnTo>
                    <a:lnTo>
                      <a:pt x="25" y="820"/>
                    </a:lnTo>
                    <a:lnTo>
                      <a:pt x="5" y="664"/>
                    </a:lnTo>
                    <a:lnTo>
                      <a:pt x="0" y="430"/>
                    </a:lnTo>
                    <a:lnTo>
                      <a:pt x="17" y="266"/>
                    </a:lnTo>
                    <a:lnTo>
                      <a:pt x="41" y="119"/>
                    </a:lnTo>
                    <a:lnTo>
                      <a:pt x="67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71" name="Freeform 170"/>
              <p:cNvSpPr>
                <a:spLocks/>
              </p:cNvSpPr>
              <p:nvPr/>
            </p:nvSpPr>
            <p:spPr bwMode="auto">
              <a:xfrm>
                <a:off x="2595" y="3394"/>
                <a:ext cx="67" cy="328"/>
              </a:xfrm>
              <a:custGeom>
                <a:avLst/>
                <a:gdLst>
                  <a:gd name="T0" fmla="*/ 0 w 270"/>
                  <a:gd name="T1" fmla="*/ 0 h 1313"/>
                  <a:gd name="T2" fmla="*/ 0 w 270"/>
                  <a:gd name="T3" fmla="*/ 0 h 1313"/>
                  <a:gd name="T4" fmla="*/ 0 w 270"/>
                  <a:gd name="T5" fmla="*/ 0 h 1313"/>
                  <a:gd name="T6" fmla="*/ 0 w 270"/>
                  <a:gd name="T7" fmla="*/ 0 h 1313"/>
                  <a:gd name="T8" fmla="*/ 0 w 270"/>
                  <a:gd name="T9" fmla="*/ 0 h 1313"/>
                  <a:gd name="T10" fmla="*/ 0 w 270"/>
                  <a:gd name="T11" fmla="*/ 0 h 1313"/>
                  <a:gd name="T12" fmla="*/ 0 w 270"/>
                  <a:gd name="T13" fmla="*/ 0 h 1313"/>
                  <a:gd name="T14" fmla="*/ 0 w 270"/>
                  <a:gd name="T15" fmla="*/ 0 h 1313"/>
                  <a:gd name="T16" fmla="*/ 0 w 270"/>
                  <a:gd name="T17" fmla="*/ 1 h 1313"/>
                  <a:gd name="T18" fmla="*/ 0 w 270"/>
                  <a:gd name="T19" fmla="*/ 1 h 1313"/>
                  <a:gd name="T20" fmla="*/ 0 w 270"/>
                  <a:gd name="T21" fmla="*/ 1 h 1313"/>
                  <a:gd name="T22" fmla="*/ 0 w 270"/>
                  <a:gd name="T23" fmla="*/ 1 h 1313"/>
                  <a:gd name="T24" fmla="*/ 0 w 270"/>
                  <a:gd name="T25" fmla="*/ 1 h 1313"/>
                  <a:gd name="T26" fmla="*/ 0 w 270"/>
                  <a:gd name="T27" fmla="*/ 1 h 1313"/>
                  <a:gd name="T28" fmla="*/ 0 w 270"/>
                  <a:gd name="T29" fmla="*/ 1 h 1313"/>
                  <a:gd name="T30" fmla="*/ 0 w 270"/>
                  <a:gd name="T31" fmla="*/ 1 h 1313"/>
                  <a:gd name="T32" fmla="*/ 0 w 270"/>
                  <a:gd name="T33" fmla="*/ 1 h 1313"/>
                  <a:gd name="T34" fmla="*/ 0 w 270"/>
                  <a:gd name="T35" fmla="*/ 1 h 1313"/>
                  <a:gd name="T36" fmla="*/ 0 w 270"/>
                  <a:gd name="T37" fmla="*/ 1 h 1313"/>
                  <a:gd name="T38" fmla="*/ 0 w 270"/>
                  <a:gd name="T39" fmla="*/ 1 h 1313"/>
                  <a:gd name="T40" fmla="*/ 0 w 270"/>
                  <a:gd name="T41" fmla="*/ 0 h 1313"/>
                  <a:gd name="T42" fmla="*/ 0 w 270"/>
                  <a:gd name="T43" fmla="*/ 0 h 1313"/>
                  <a:gd name="T44" fmla="*/ 0 w 270"/>
                  <a:gd name="T45" fmla="*/ 0 h 1313"/>
                  <a:gd name="T46" fmla="*/ 0 w 270"/>
                  <a:gd name="T47" fmla="*/ 0 h 1313"/>
                  <a:gd name="T48" fmla="*/ 0 w 270"/>
                  <a:gd name="T49" fmla="*/ 0 h 13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0"/>
                  <a:gd name="T76" fmla="*/ 0 h 1313"/>
                  <a:gd name="T77" fmla="*/ 270 w 270"/>
                  <a:gd name="T78" fmla="*/ 1313 h 13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0" h="1313">
                    <a:moveTo>
                      <a:pt x="185" y="9"/>
                    </a:moveTo>
                    <a:lnTo>
                      <a:pt x="251" y="0"/>
                    </a:lnTo>
                    <a:lnTo>
                      <a:pt x="270" y="58"/>
                    </a:lnTo>
                    <a:lnTo>
                      <a:pt x="237" y="132"/>
                    </a:lnTo>
                    <a:lnTo>
                      <a:pt x="189" y="172"/>
                    </a:lnTo>
                    <a:lnTo>
                      <a:pt x="148" y="271"/>
                    </a:lnTo>
                    <a:lnTo>
                      <a:pt x="99" y="403"/>
                    </a:lnTo>
                    <a:lnTo>
                      <a:pt x="79" y="525"/>
                    </a:lnTo>
                    <a:lnTo>
                      <a:pt x="67" y="734"/>
                    </a:lnTo>
                    <a:lnTo>
                      <a:pt x="79" y="931"/>
                    </a:lnTo>
                    <a:lnTo>
                      <a:pt x="103" y="1022"/>
                    </a:lnTo>
                    <a:lnTo>
                      <a:pt x="86" y="1120"/>
                    </a:lnTo>
                    <a:lnTo>
                      <a:pt x="67" y="1194"/>
                    </a:lnTo>
                    <a:lnTo>
                      <a:pt x="74" y="1313"/>
                    </a:lnTo>
                    <a:lnTo>
                      <a:pt x="41" y="1304"/>
                    </a:lnTo>
                    <a:lnTo>
                      <a:pt x="13" y="1206"/>
                    </a:lnTo>
                    <a:lnTo>
                      <a:pt x="0" y="1120"/>
                    </a:lnTo>
                    <a:lnTo>
                      <a:pt x="37" y="1005"/>
                    </a:lnTo>
                    <a:lnTo>
                      <a:pt x="25" y="898"/>
                    </a:lnTo>
                    <a:lnTo>
                      <a:pt x="13" y="726"/>
                    </a:lnTo>
                    <a:lnTo>
                      <a:pt x="13" y="517"/>
                    </a:lnTo>
                    <a:lnTo>
                      <a:pt x="37" y="296"/>
                    </a:lnTo>
                    <a:lnTo>
                      <a:pt x="79" y="132"/>
                    </a:lnTo>
                    <a:lnTo>
                      <a:pt x="123" y="46"/>
                    </a:lnTo>
                    <a:lnTo>
                      <a:pt x="18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72" name="Freeform 171"/>
              <p:cNvSpPr>
                <a:spLocks/>
              </p:cNvSpPr>
              <p:nvPr/>
            </p:nvSpPr>
            <p:spPr bwMode="auto">
              <a:xfrm>
                <a:off x="2742" y="3403"/>
                <a:ext cx="43" cy="312"/>
              </a:xfrm>
              <a:custGeom>
                <a:avLst/>
                <a:gdLst>
                  <a:gd name="T0" fmla="*/ 0 w 172"/>
                  <a:gd name="T1" fmla="*/ 0 h 1247"/>
                  <a:gd name="T2" fmla="*/ 0 w 172"/>
                  <a:gd name="T3" fmla="*/ 0 h 1247"/>
                  <a:gd name="T4" fmla="*/ 0 w 172"/>
                  <a:gd name="T5" fmla="*/ 0 h 1247"/>
                  <a:gd name="T6" fmla="*/ 0 w 172"/>
                  <a:gd name="T7" fmla="*/ 1 h 1247"/>
                  <a:gd name="T8" fmla="*/ 0 w 172"/>
                  <a:gd name="T9" fmla="*/ 1 h 1247"/>
                  <a:gd name="T10" fmla="*/ 0 w 172"/>
                  <a:gd name="T11" fmla="*/ 1 h 1247"/>
                  <a:gd name="T12" fmla="*/ 0 w 172"/>
                  <a:gd name="T13" fmla="*/ 1 h 1247"/>
                  <a:gd name="T14" fmla="*/ 0 w 172"/>
                  <a:gd name="T15" fmla="*/ 1 h 1247"/>
                  <a:gd name="T16" fmla="*/ 0 w 172"/>
                  <a:gd name="T17" fmla="*/ 1 h 1247"/>
                  <a:gd name="T18" fmla="*/ 0 w 172"/>
                  <a:gd name="T19" fmla="*/ 1 h 1247"/>
                  <a:gd name="T20" fmla="*/ 0 w 172"/>
                  <a:gd name="T21" fmla="*/ 1 h 1247"/>
                  <a:gd name="T22" fmla="*/ 0 w 172"/>
                  <a:gd name="T23" fmla="*/ 1 h 1247"/>
                  <a:gd name="T24" fmla="*/ 0 w 172"/>
                  <a:gd name="T25" fmla="*/ 1 h 1247"/>
                  <a:gd name="T26" fmla="*/ 0 w 172"/>
                  <a:gd name="T27" fmla="*/ 1 h 1247"/>
                  <a:gd name="T28" fmla="*/ 0 w 172"/>
                  <a:gd name="T29" fmla="*/ 1 h 1247"/>
                  <a:gd name="T30" fmla="*/ 0 w 172"/>
                  <a:gd name="T31" fmla="*/ 0 h 1247"/>
                  <a:gd name="T32" fmla="*/ 0 w 172"/>
                  <a:gd name="T33" fmla="*/ 0 h 1247"/>
                  <a:gd name="T34" fmla="*/ 0 w 172"/>
                  <a:gd name="T35" fmla="*/ 0 h 1247"/>
                  <a:gd name="T36" fmla="*/ 0 w 172"/>
                  <a:gd name="T37" fmla="*/ 0 h 12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2"/>
                  <a:gd name="T58" fmla="*/ 0 h 1247"/>
                  <a:gd name="T59" fmla="*/ 172 w 172"/>
                  <a:gd name="T60" fmla="*/ 1247 h 12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2" h="1247">
                    <a:moveTo>
                      <a:pt x="3" y="4"/>
                    </a:moveTo>
                    <a:lnTo>
                      <a:pt x="74" y="0"/>
                    </a:lnTo>
                    <a:lnTo>
                      <a:pt x="122" y="98"/>
                    </a:lnTo>
                    <a:lnTo>
                      <a:pt x="172" y="369"/>
                    </a:lnTo>
                    <a:lnTo>
                      <a:pt x="172" y="681"/>
                    </a:lnTo>
                    <a:lnTo>
                      <a:pt x="148" y="948"/>
                    </a:lnTo>
                    <a:lnTo>
                      <a:pt x="172" y="1039"/>
                    </a:lnTo>
                    <a:lnTo>
                      <a:pt x="172" y="1161"/>
                    </a:lnTo>
                    <a:lnTo>
                      <a:pt x="148" y="1247"/>
                    </a:lnTo>
                    <a:lnTo>
                      <a:pt x="115" y="1170"/>
                    </a:lnTo>
                    <a:lnTo>
                      <a:pt x="98" y="1051"/>
                    </a:lnTo>
                    <a:lnTo>
                      <a:pt x="62" y="960"/>
                    </a:lnTo>
                    <a:lnTo>
                      <a:pt x="103" y="878"/>
                    </a:lnTo>
                    <a:lnTo>
                      <a:pt x="127" y="681"/>
                    </a:lnTo>
                    <a:lnTo>
                      <a:pt x="127" y="496"/>
                    </a:lnTo>
                    <a:lnTo>
                      <a:pt x="103" y="312"/>
                    </a:lnTo>
                    <a:lnTo>
                      <a:pt x="53" y="176"/>
                    </a:lnTo>
                    <a:lnTo>
                      <a:pt x="0" y="111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73" name="Freeform 172"/>
              <p:cNvSpPr>
                <a:spLocks/>
              </p:cNvSpPr>
              <p:nvPr/>
            </p:nvSpPr>
            <p:spPr bwMode="auto">
              <a:xfrm>
                <a:off x="2641" y="3608"/>
                <a:ext cx="97" cy="374"/>
              </a:xfrm>
              <a:custGeom>
                <a:avLst/>
                <a:gdLst>
                  <a:gd name="T0" fmla="*/ 0 w 388"/>
                  <a:gd name="T1" fmla="*/ 0 h 1495"/>
                  <a:gd name="T2" fmla="*/ 0 w 388"/>
                  <a:gd name="T3" fmla="*/ 0 h 1495"/>
                  <a:gd name="T4" fmla="*/ 0 w 388"/>
                  <a:gd name="T5" fmla="*/ 0 h 1495"/>
                  <a:gd name="T6" fmla="*/ 0 w 388"/>
                  <a:gd name="T7" fmla="*/ 1 h 1495"/>
                  <a:gd name="T8" fmla="*/ 0 w 388"/>
                  <a:gd name="T9" fmla="*/ 1 h 1495"/>
                  <a:gd name="T10" fmla="*/ 0 w 388"/>
                  <a:gd name="T11" fmla="*/ 1 h 1495"/>
                  <a:gd name="T12" fmla="*/ 0 w 388"/>
                  <a:gd name="T13" fmla="*/ 1 h 1495"/>
                  <a:gd name="T14" fmla="*/ 0 w 388"/>
                  <a:gd name="T15" fmla="*/ 1 h 1495"/>
                  <a:gd name="T16" fmla="*/ 0 w 388"/>
                  <a:gd name="T17" fmla="*/ 1 h 1495"/>
                  <a:gd name="T18" fmla="*/ 0 w 388"/>
                  <a:gd name="T19" fmla="*/ 1 h 1495"/>
                  <a:gd name="T20" fmla="*/ 0 w 388"/>
                  <a:gd name="T21" fmla="*/ 1 h 1495"/>
                  <a:gd name="T22" fmla="*/ 1 w 388"/>
                  <a:gd name="T23" fmla="*/ 1 h 1495"/>
                  <a:gd name="T24" fmla="*/ 1 w 388"/>
                  <a:gd name="T25" fmla="*/ 2 h 1495"/>
                  <a:gd name="T26" fmla="*/ 1 w 388"/>
                  <a:gd name="T27" fmla="*/ 2 h 1495"/>
                  <a:gd name="T28" fmla="*/ 0 w 388"/>
                  <a:gd name="T29" fmla="*/ 2 h 1495"/>
                  <a:gd name="T30" fmla="*/ 0 w 388"/>
                  <a:gd name="T31" fmla="*/ 2 h 1495"/>
                  <a:gd name="T32" fmla="*/ 0 w 388"/>
                  <a:gd name="T33" fmla="*/ 2 h 1495"/>
                  <a:gd name="T34" fmla="*/ 0 w 388"/>
                  <a:gd name="T35" fmla="*/ 1 h 1495"/>
                  <a:gd name="T36" fmla="*/ 0 w 388"/>
                  <a:gd name="T37" fmla="*/ 1 h 1495"/>
                  <a:gd name="T38" fmla="*/ 0 w 388"/>
                  <a:gd name="T39" fmla="*/ 1 h 1495"/>
                  <a:gd name="T40" fmla="*/ 0 w 388"/>
                  <a:gd name="T41" fmla="*/ 1 h 1495"/>
                  <a:gd name="T42" fmla="*/ 0 w 388"/>
                  <a:gd name="T43" fmla="*/ 1 h 1495"/>
                  <a:gd name="T44" fmla="*/ 0 w 388"/>
                  <a:gd name="T45" fmla="*/ 1 h 1495"/>
                  <a:gd name="T46" fmla="*/ 0 w 388"/>
                  <a:gd name="T47" fmla="*/ 1 h 1495"/>
                  <a:gd name="T48" fmla="*/ 0 w 388"/>
                  <a:gd name="T49" fmla="*/ 1 h 1495"/>
                  <a:gd name="T50" fmla="*/ 0 w 388"/>
                  <a:gd name="T51" fmla="*/ 1 h 1495"/>
                  <a:gd name="T52" fmla="*/ 0 w 388"/>
                  <a:gd name="T53" fmla="*/ 1 h 1495"/>
                  <a:gd name="T54" fmla="*/ 0 w 388"/>
                  <a:gd name="T55" fmla="*/ 0 h 1495"/>
                  <a:gd name="T56" fmla="*/ 0 w 388"/>
                  <a:gd name="T57" fmla="*/ 0 h 1495"/>
                  <a:gd name="T58" fmla="*/ 0 w 388"/>
                  <a:gd name="T59" fmla="*/ 0 h 1495"/>
                  <a:gd name="T60" fmla="*/ 0 w 388"/>
                  <a:gd name="T61" fmla="*/ 0 h 1495"/>
                  <a:gd name="T62" fmla="*/ 0 w 388"/>
                  <a:gd name="T63" fmla="*/ 0 h 14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8"/>
                  <a:gd name="T97" fmla="*/ 0 h 1495"/>
                  <a:gd name="T98" fmla="*/ 388 w 388"/>
                  <a:gd name="T99" fmla="*/ 1495 h 14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8" h="1495">
                    <a:moveTo>
                      <a:pt x="39" y="0"/>
                    </a:moveTo>
                    <a:lnTo>
                      <a:pt x="84" y="62"/>
                    </a:lnTo>
                    <a:lnTo>
                      <a:pt x="102" y="125"/>
                    </a:lnTo>
                    <a:lnTo>
                      <a:pt x="120" y="342"/>
                    </a:lnTo>
                    <a:lnTo>
                      <a:pt x="128" y="488"/>
                    </a:lnTo>
                    <a:lnTo>
                      <a:pt x="128" y="737"/>
                    </a:lnTo>
                    <a:lnTo>
                      <a:pt x="126" y="971"/>
                    </a:lnTo>
                    <a:lnTo>
                      <a:pt x="108" y="1158"/>
                    </a:lnTo>
                    <a:lnTo>
                      <a:pt x="93" y="1215"/>
                    </a:lnTo>
                    <a:lnTo>
                      <a:pt x="188" y="1246"/>
                    </a:lnTo>
                    <a:lnTo>
                      <a:pt x="268" y="1283"/>
                    </a:lnTo>
                    <a:lnTo>
                      <a:pt x="376" y="1360"/>
                    </a:lnTo>
                    <a:lnTo>
                      <a:pt x="388" y="1390"/>
                    </a:lnTo>
                    <a:lnTo>
                      <a:pt x="378" y="1449"/>
                    </a:lnTo>
                    <a:lnTo>
                      <a:pt x="325" y="1495"/>
                    </a:lnTo>
                    <a:lnTo>
                      <a:pt x="304" y="1469"/>
                    </a:lnTo>
                    <a:lnTo>
                      <a:pt x="286" y="1406"/>
                    </a:lnTo>
                    <a:lnTo>
                      <a:pt x="235" y="1355"/>
                    </a:lnTo>
                    <a:lnTo>
                      <a:pt x="147" y="1297"/>
                    </a:lnTo>
                    <a:lnTo>
                      <a:pt x="90" y="1283"/>
                    </a:lnTo>
                    <a:lnTo>
                      <a:pt x="22" y="1283"/>
                    </a:lnTo>
                    <a:lnTo>
                      <a:pt x="22" y="1235"/>
                    </a:lnTo>
                    <a:lnTo>
                      <a:pt x="55" y="1183"/>
                    </a:lnTo>
                    <a:lnTo>
                      <a:pt x="84" y="1017"/>
                    </a:lnTo>
                    <a:lnTo>
                      <a:pt x="93" y="841"/>
                    </a:lnTo>
                    <a:lnTo>
                      <a:pt x="90" y="686"/>
                    </a:lnTo>
                    <a:lnTo>
                      <a:pt x="84" y="488"/>
                    </a:lnTo>
                    <a:lnTo>
                      <a:pt x="65" y="317"/>
                    </a:lnTo>
                    <a:lnTo>
                      <a:pt x="28" y="192"/>
                    </a:lnTo>
                    <a:lnTo>
                      <a:pt x="0" y="78"/>
                    </a:lnTo>
                    <a:lnTo>
                      <a:pt x="10" y="3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74" name="Freeform 173"/>
              <p:cNvSpPr>
                <a:spLocks/>
              </p:cNvSpPr>
              <p:nvPr/>
            </p:nvSpPr>
            <p:spPr bwMode="auto">
              <a:xfrm>
                <a:off x="2705" y="3608"/>
                <a:ext cx="89" cy="337"/>
              </a:xfrm>
              <a:custGeom>
                <a:avLst/>
                <a:gdLst>
                  <a:gd name="T0" fmla="*/ 0 w 356"/>
                  <a:gd name="T1" fmla="*/ 0 h 1347"/>
                  <a:gd name="T2" fmla="*/ 0 w 356"/>
                  <a:gd name="T3" fmla="*/ 0 h 1347"/>
                  <a:gd name="T4" fmla="*/ 0 w 356"/>
                  <a:gd name="T5" fmla="*/ 0 h 1347"/>
                  <a:gd name="T6" fmla="*/ 0 w 356"/>
                  <a:gd name="T7" fmla="*/ 0 h 1347"/>
                  <a:gd name="T8" fmla="*/ 0 w 356"/>
                  <a:gd name="T9" fmla="*/ 0 h 1347"/>
                  <a:gd name="T10" fmla="*/ 0 w 356"/>
                  <a:gd name="T11" fmla="*/ 0 h 1347"/>
                  <a:gd name="T12" fmla="*/ 0 w 356"/>
                  <a:gd name="T13" fmla="*/ 0 h 1347"/>
                  <a:gd name="T14" fmla="*/ 0 w 356"/>
                  <a:gd name="T15" fmla="*/ 0 h 1347"/>
                  <a:gd name="T16" fmla="*/ 0 w 356"/>
                  <a:gd name="T17" fmla="*/ 1 h 1347"/>
                  <a:gd name="T18" fmla="*/ 0 w 356"/>
                  <a:gd name="T19" fmla="*/ 1 h 1347"/>
                  <a:gd name="T20" fmla="*/ 0 w 356"/>
                  <a:gd name="T21" fmla="*/ 1 h 1347"/>
                  <a:gd name="T22" fmla="*/ 0 w 356"/>
                  <a:gd name="T23" fmla="*/ 1 h 1347"/>
                  <a:gd name="T24" fmla="*/ 0 w 356"/>
                  <a:gd name="T25" fmla="*/ 1 h 1347"/>
                  <a:gd name="T26" fmla="*/ 0 w 356"/>
                  <a:gd name="T27" fmla="*/ 1 h 1347"/>
                  <a:gd name="T28" fmla="*/ 0 w 356"/>
                  <a:gd name="T29" fmla="*/ 1 h 1347"/>
                  <a:gd name="T30" fmla="*/ 0 w 356"/>
                  <a:gd name="T31" fmla="*/ 1 h 1347"/>
                  <a:gd name="T32" fmla="*/ 0 w 356"/>
                  <a:gd name="T33" fmla="*/ 1 h 1347"/>
                  <a:gd name="T34" fmla="*/ 0 w 356"/>
                  <a:gd name="T35" fmla="*/ 1 h 1347"/>
                  <a:gd name="T36" fmla="*/ 1 w 356"/>
                  <a:gd name="T37" fmla="*/ 1 h 1347"/>
                  <a:gd name="T38" fmla="*/ 1 w 356"/>
                  <a:gd name="T39" fmla="*/ 1 h 1347"/>
                  <a:gd name="T40" fmla="*/ 0 w 356"/>
                  <a:gd name="T41" fmla="*/ 1 h 1347"/>
                  <a:gd name="T42" fmla="*/ 0 w 356"/>
                  <a:gd name="T43" fmla="*/ 1 h 1347"/>
                  <a:gd name="T44" fmla="*/ 0 w 356"/>
                  <a:gd name="T45" fmla="*/ 1 h 1347"/>
                  <a:gd name="T46" fmla="*/ 0 w 356"/>
                  <a:gd name="T47" fmla="*/ 1 h 1347"/>
                  <a:gd name="T48" fmla="*/ 0 w 356"/>
                  <a:gd name="T49" fmla="*/ 1 h 1347"/>
                  <a:gd name="T50" fmla="*/ 0 w 356"/>
                  <a:gd name="T51" fmla="*/ 1 h 1347"/>
                  <a:gd name="T52" fmla="*/ 0 w 356"/>
                  <a:gd name="T53" fmla="*/ 1 h 1347"/>
                  <a:gd name="T54" fmla="*/ 0 w 356"/>
                  <a:gd name="T55" fmla="*/ 1 h 1347"/>
                  <a:gd name="T56" fmla="*/ 0 w 356"/>
                  <a:gd name="T57" fmla="*/ 1 h 1347"/>
                  <a:gd name="T58" fmla="*/ 0 w 356"/>
                  <a:gd name="T59" fmla="*/ 1 h 1347"/>
                  <a:gd name="T60" fmla="*/ 0 w 356"/>
                  <a:gd name="T61" fmla="*/ 1 h 1347"/>
                  <a:gd name="T62" fmla="*/ 0 w 356"/>
                  <a:gd name="T63" fmla="*/ 1 h 1347"/>
                  <a:gd name="T64" fmla="*/ 0 w 356"/>
                  <a:gd name="T65" fmla="*/ 1 h 1347"/>
                  <a:gd name="T66" fmla="*/ 0 w 356"/>
                  <a:gd name="T67" fmla="*/ 0 h 1347"/>
                  <a:gd name="T68" fmla="*/ 0 w 356"/>
                  <a:gd name="T69" fmla="*/ 0 h 134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6"/>
                  <a:gd name="T106" fmla="*/ 0 h 1347"/>
                  <a:gd name="T107" fmla="*/ 356 w 356"/>
                  <a:gd name="T108" fmla="*/ 1347 h 134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6" h="1347">
                    <a:moveTo>
                      <a:pt x="0" y="106"/>
                    </a:moveTo>
                    <a:lnTo>
                      <a:pt x="0" y="20"/>
                    </a:lnTo>
                    <a:lnTo>
                      <a:pt x="36" y="0"/>
                    </a:lnTo>
                    <a:lnTo>
                      <a:pt x="93" y="0"/>
                    </a:lnTo>
                    <a:lnTo>
                      <a:pt x="135" y="49"/>
                    </a:lnTo>
                    <a:lnTo>
                      <a:pt x="143" y="94"/>
                    </a:lnTo>
                    <a:lnTo>
                      <a:pt x="135" y="192"/>
                    </a:lnTo>
                    <a:lnTo>
                      <a:pt x="107" y="315"/>
                    </a:lnTo>
                    <a:lnTo>
                      <a:pt x="93" y="504"/>
                    </a:lnTo>
                    <a:lnTo>
                      <a:pt x="86" y="627"/>
                    </a:lnTo>
                    <a:lnTo>
                      <a:pt x="86" y="647"/>
                    </a:lnTo>
                    <a:lnTo>
                      <a:pt x="98" y="820"/>
                    </a:lnTo>
                    <a:lnTo>
                      <a:pt x="119" y="918"/>
                    </a:lnTo>
                    <a:lnTo>
                      <a:pt x="135" y="995"/>
                    </a:lnTo>
                    <a:lnTo>
                      <a:pt x="131" y="1028"/>
                    </a:lnTo>
                    <a:lnTo>
                      <a:pt x="184" y="1118"/>
                    </a:lnTo>
                    <a:lnTo>
                      <a:pt x="241" y="1175"/>
                    </a:lnTo>
                    <a:lnTo>
                      <a:pt x="303" y="1228"/>
                    </a:lnTo>
                    <a:lnTo>
                      <a:pt x="356" y="1254"/>
                    </a:lnTo>
                    <a:lnTo>
                      <a:pt x="356" y="1299"/>
                    </a:lnTo>
                    <a:lnTo>
                      <a:pt x="327" y="1335"/>
                    </a:lnTo>
                    <a:lnTo>
                      <a:pt x="258" y="1347"/>
                    </a:lnTo>
                    <a:lnTo>
                      <a:pt x="208" y="1323"/>
                    </a:lnTo>
                    <a:lnTo>
                      <a:pt x="208" y="1290"/>
                    </a:lnTo>
                    <a:lnTo>
                      <a:pt x="167" y="1175"/>
                    </a:lnTo>
                    <a:lnTo>
                      <a:pt x="98" y="1114"/>
                    </a:lnTo>
                    <a:lnTo>
                      <a:pt x="49" y="1052"/>
                    </a:lnTo>
                    <a:lnTo>
                      <a:pt x="12" y="1020"/>
                    </a:lnTo>
                    <a:lnTo>
                      <a:pt x="24" y="978"/>
                    </a:lnTo>
                    <a:lnTo>
                      <a:pt x="45" y="868"/>
                    </a:lnTo>
                    <a:lnTo>
                      <a:pt x="45" y="659"/>
                    </a:lnTo>
                    <a:lnTo>
                      <a:pt x="36" y="511"/>
                    </a:lnTo>
                    <a:lnTo>
                      <a:pt x="36" y="365"/>
                    </a:lnTo>
                    <a:lnTo>
                      <a:pt x="33" y="205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grpSp>
        <p:nvGrpSpPr>
          <p:cNvPr id="21512" name="Group 261"/>
          <p:cNvGrpSpPr>
            <a:grpSpLocks/>
          </p:cNvGrpSpPr>
          <p:nvPr/>
        </p:nvGrpSpPr>
        <p:grpSpPr bwMode="auto">
          <a:xfrm>
            <a:off x="4930775" y="5213350"/>
            <a:ext cx="882650" cy="1062038"/>
            <a:chOff x="3216" y="3311"/>
            <a:chExt cx="556" cy="669"/>
          </a:xfrm>
        </p:grpSpPr>
        <p:sp>
          <p:nvSpPr>
            <p:cNvPr id="21523" name="Freeform 185"/>
            <p:cNvSpPr>
              <a:spLocks/>
            </p:cNvSpPr>
            <p:nvPr/>
          </p:nvSpPr>
          <p:spPr bwMode="auto">
            <a:xfrm>
              <a:off x="3561" y="3311"/>
              <a:ext cx="203" cy="153"/>
            </a:xfrm>
            <a:custGeom>
              <a:avLst/>
              <a:gdLst>
                <a:gd name="T0" fmla="*/ 5 w 405"/>
                <a:gd name="T1" fmla="*/ 5 h 306"/>
                <a:gd name="T2" fmla="*/ 6 w 405"/>
                <a:gd name="T3" fmla="*/ 4 h 306"/>
                <a:gd name="T4" fmla="*/ 6 w 405"/>
                <a:gd name="T5" fmla="*/ 3 h 306"/>
                <a:gd name="T6" fmla="*/ 8 w 405"/>
                <a:gd name="T7" fmla="*/ 2 h 306"/>
                <a:gd name="T8" fmla="*/ 9 w 405"/>
                <a:gd name="T9" fmla="*/ 1 h 306"/>
                <a:gd name="T10" fmla="*/ 10 w 405"/>
                <a:gd name="T11" fmla="*/ 1 h 306"/>
                <a:gd name="T12" fmla="*/ 11 w 405"/>
                <a:gd name="T13" fmla="*/ 0 h 306"/>
                <a:gd name="T14" fmla="*/ 12 w 405"/>
                <a:gd name="T15" fmla="*/ 1 h 306"/>
                <a:gd name="T16" fmla="*/ 12 w 405"/>
                <a:gd name="T17" fmla="*/ 1 h 306"/>
                <a:gd name="T18" fmla="*/ 13 w 405"/>
                <a:gd name="T19" fmla="*/ 2 h 306"/>
                <a:gd name="T20" fmla="*/ 13 w 405"/>
                <a:gd name="T21" fmla="*/ 2 h 306"/>
                <a:gd name="T22" fmla="*/ 13 w 405"/>
                <a:gd name="T23" fmla="*/ 4 h 306"/>
                <a:gd name="T24" fmla="*/ 13 w 405"/>
                <a:gd name="T25" fmla="*/ 5 h 306"/>
                <a:gd name="T26" fmla="*/ 13 w 405"/>
                <a:gd name="T27" fmla="*/ 6 h 306"/>
                <a:gd name="T28" fmla="*/ 12 w 405"/>
                <a:gd name="T29" fmla="*/ 7 h 306"/>
                <a:gd name="T30" fmla="*/ 12 w 405"/>
                <a:gd name="T31" fmla="*/ 8 h 306"/>
                <a:gd name="T32" fmla="*/ 11 w 405"/>
                <a:gd name="T33" fmla="*/ 9 h 306"/>
                <a:gd name="T34" fmla="*/ 10 w 405"/>
                <a:gd name="T35" fmla="*/ 9 h 306"/>
                <a:gd name="T36" fmla="*/ 9 w 405"/>
                <a:gd name="T37" fmla="*/ 10 h 306"/>
                <a:gd name="T38" fmla="*/ 8 w 405"/>
                <a:gd name="T39" fmla="*/ 10 h 306"/>
                <a:gd name="T40" fmla="*/ 7 w 405"/>
                <a:gd name="T41" fmla="*/ 10 h 306"/>
                <a:gd name="T42" fmla="*/ 6 w 405"/>
                <a:gd name="T43" fmla="*/ 10 h 306"/>
                <a:gd name="T44" fmla="*/ 6 w 405"/>
                <a:gd name="T45" fmla="*/ 9 h 306"/>
                <a:gd name="T46" fmla="*/ 5 w 405"/>
                <a:gd name="T47" fmla="*/ 8 h 306"/>
                <a:gd name="T48" fmla="*/ 5 w 405"/>
                <a:gd name="T49" fmla="*/ 7 h 306"/>
                <a:gd name="T50" fmla="*/ 4 w 405"/>
                <a:gd name="T51" fmla="*/ 8 h 306"/>
                <a:gd name="T52" fmla="*/ 3 w 405"/>
                <a:gd name="T53" fmla="*/ 8 h 306"/>
                <a:gd name="T54" fmla="*/ 2 w 405"/>
                <a:gd name="T55" fmla="*/ 8 h 306"/>
                <a:gd name="T56" fmla="*/ 1 w 405"/>
                <a:gd name="T57" fmla="*/ 8 h 306"/>
                <a:gd name="T58" fmla="*/ 0 w 405"/>
                <a:gd name="T59" fmla="*/ 7 h 306"/>
                <a:gd name="T60" fmla="*/ 1 w 405"/>
                <a:gd name="T61" fmla="*/ 7 h 306"/>
                <a:gd name="T62" fmla="*/ 1 w 405"/>
                <a:gd name="T63" fmla="*/ 6 h 306"/>
                <a:gd name="T64" fmla="*/ 2 w 405"/>
                <a:gd name="T65" fmla="*/ 6 h 306"/>
                <a:gd name="T66" fmla="*/ 3 w 405"/>
                <a:gd name="T67" fmla="*/ 6 h 306"/>
                <a:gd name="T68" fmla="*/ 3 w 405"/>
                <a:gd name="T69" fmla="*/ 6 h 306"/>
                <a:gd name="T70" fmla="*/ 4 w 405"/>
                <a:gd name="T71" fmla="*/ 6 h 306"/>
                <a:gd name="T72" fmla="*/ 5 w 405"/>
                <a:gd name="T73" fmla="*/ 6 h 306"/>
                <a:gd name="T74" fmla="*/ 5 w 405"/>
                <a:gd name="T75" fmla="*/ 5 h 3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5"/>
                <a:gd name="T115" fmla="*/ 0 h 306"/>
                <a:gd name="T116" fmla="*/ 405 w 405"/>
                <a:gd name="T117" fmla="*/ 306 h 3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5" h="306">
                  <a:moveTo>
                    <a:pt x="152" y="158"/>
                  </a:moveTo>
                  <a:lnTo>
                    <a:pt x="167" y="119"/>
                  </a:lnTo>
                  <a:lnTo>
                    <a:pt x="192" y="79"/>
                  </a:lnTo>
                  <a:lnTo>
                    <a:pt x="225" y="43"/>
                  </a:lnTo>
                  <a:lnTo>
                    <a:pt x="257" y="20"/>
                  </a:lnTo>
                  <a:lnTo>
                    <a:pt x="292" y="7"/>
                  </a:lnTo>
                  <a:lnTo>
                    <a:pt x="326" y="0"/>
                  </a:lnTo>
                  <a:lnTo>
                    <a:pt x="355" y="5"/>
                  </a:lnTo>
                  <a:lnTo>
                    <a:pt x="380" y="16"/>
                  </a:lnTo>
                  <a:lnTo>
                    <a:pt x="393" y="35"/>
                  </a:lnTo>
                  <a:lnTo>
                    <a:pt x="401" y="62"/>
                  </a:lnTo>
                  <a:lnTo>
                    <a:pt x="405" y="97"/>
                  </a:lnTo>
                  <a:lnTo>
                    <a:pt x="401" y="138"/>
                  </a:lnTo>
                  <a:lnTo>
                    <a:pt x="393" y="169"/>
                  </a:lnTo>
                  <a:lnTo>
                    <a:pt x="377" y="206"/>
                  </a:lnTo>
                  <a:lnTo>
                    <a:pt x="356" y="234"/>
                  </a:lnTo>
                  <a:lnTo>
                    <a:pt x="328" y="264"/>
                  </a:lnTo>
                  <a:lnTo>
                    <a:pt x="301" y="286"/>
                  </a:lnTo>
                  <a:lnTo>
                    <a:pt x="275" y="299"/>
                  </a:lnTo>
                  <a:lnTo>
                    <a:pt x="247" y="306"/>
                  </a:lnTo>
                  <a:lnTo>
                    <a:pt x="213" y="304"/>
                  </a:lnTo>
                  <a:lnTo>
                    <a:pt x="184" y="293"/>
                  </a:lnTo>
                  <a:lnTo>
                    <a:pt x="163" y="272"/>
                  </a:lnTo>
                  <a:lnTo>
                    <a:pt x="151" y="241"/>
                  </a:lnTo>
                  <a:lnTo>
                    <a:pt x="145" y="209"/>
                  </a:lnTo>
                  <a:lnTo>
                    <a:pt x="106" y="227"/>
                  </a:lnTo>
                  <a:lnTo>
                    <a:pt x="69" y="241"/>
                  </a:lnTo>
                  <a:lnTo>
                    <a:pt x="41" y="242"/>
                  </a:lnTo>
                  <a:lnTo>
                    <a:pt x="13" y="239"/>
                  </a:lnTo>
                  <a:lnTo>
                    <a:pt x="0" y="223"/>
                  </a:lnTo>
                  <a:lnTo>
                    <a:pt x="1" y="205"/>
                  </a:lnTo>
                  <a:lnTo>
                    <a:pt x="19" y="191"/>
                  </a:lnTo>
                  <a:lnTo>
                    <a:pt x="41" y="190"/>
                  </a:lnTo>
                  <a:lnTo>
                    <a:pt x="66" y="190"/>
                  </a:lnTo>
                  <a:lnTo>
                    <a:pt x="91" y="185"/>
                  </a:lnTo>
                  <a:lnTo>
                    <a:pt x="112" y="177"/>
                  </a:lnTo>
                  <a:lnTo>
                    <a:pt x="140" y="165"/>
                  </a:lnTo>
                  <a:lnTo>
                    <a:pt x="152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524" name="Freeform 186"/>
            <p:cNvSpPr>
              <a:spLocks/>
            </p:cNvSpPr>
            <p:nvPr/>
          </p:nvSpPr>
          <p:spPr bwMode="auto">
            <a:xfrm>
              <a:off x="3556" y="3478"/>
              <a:ext cx="142" cy="258"/>
            </a:xfrm>
            <a:custGeom>
              <a:avLst/>
              <a:gdLst>
                <a:gd name="T0" fmla="*/ 0 w 285"/>
                <a:gd name="T1" fmla="*/ 4 h 517"/>
                <a:gd name="T2" fmla="*/ 0 w 285"/>
                <a:gd name="T3" fmla="*/ 3 h 517"/>
                <a:gd name="T4" fmla="*/ 1 w 285"/>
                <a:gd name="T5" fmla="*/ 2 h 517"/>
                <a:gd name="T6" fmla="*/ 2 w 285"/>
                <a:gd name="T7" fmla="*/ 1 h 517"/>
                <a:gd name="T8" fmla="*/ 3 w 285"/>
                <a:gd name="T9" fmla="*/ 0 h 517"/>
                <a:gd name="T10" fmla="*/ 4 w 285"/>
                <a:gd name="T11" fmla="*/ 0 h 517"/>
                <a:gd name="T12" fmla="*/ 5 w 285"/>
                <a:gd name="T13" fmla="*/ 0 h 517"/>
                <a:gd name="T14" fmla="*/ 7 w 285"/>
                <a:gd name="T15" fmla="*/ 0 h 517"/>
                <a:gd name="T16" fmla="*/ 7 w 285"/>
                <a:gd name="T17" fmla="*/ 0 h 517"/>
                <a:gd name="T18" fmla="*/ 8 w 285"/>
                <a:gd name="T19" fmla="*/ 0 h 517"/>
                <a:gd name="T20" fmla="*/ 8 w 285"/>
                <a:gd name="T21" fmla="*/ 1 h 517"/>
                <a:gd name="T22" fmla="*/ 8 w 285"/>
                <a:gd name="T23" fmla="*/ 2 h 517"/>
                <a:gd name="T24" fmla="*/ 8 w 285"/>
                <a:gd name="T25" fmla="*/ 3 h 517"/>
                <a:gd name="T26" fmla="*/ 8 w 285"/>
                <a:gd name="T27" fmla="*/ 3 h 517"/>
                <a:gd name="T28" fmla="*/ 8 w 285"/>
                <a:gd name="T29" fmla="*/ 4 h 517"/>
                <a:gd name="T30" fmla="*/ 7 w 285"/>
                <a:gd name="T31" fmla="*/ 5 h 517"/>
                <a:gd name="T32" fmla="*/ 6 w 285"/>
                <a:gd name="T33" fmla="*/ 6 h 517"/>
                <a:gd name="T34" fmla="*/ 6 w 285"/>
                <a:gd name="T35" fmla="*/ 7 h 517"/>
                <a:gd name="T36" fmla="*/ 6 w 285"/>
                <a:gd name="T37" fmla="*/ 8 h 517"/>
                <a:gd name="T38" fmla="*/ 6 w 285"/>
                <a:gd name="T39" fmla="*/ 9 h 517"/>
                <a:gd name="T40" fmla="*/ 7 w 285"/>
                <a:gd name="T41" fmla="*/ 10 h 517"/>
                <a:gd name="T42" fmla="*/ 8 w 285"/>
                <a:gd name="T43" fmla="*/ 11 h 517"/>
                <a:gd name="T44" fmla="*/ 8 w 285"/>
                <a:gd name="T45" fmla="*/ 12 h 517"/>
                <a:gd name="T46" fmla="*/ 8 w 285"/>
                <a:gd name="T47" fmla="*/ 13 h 517"/>
                <a:gd name="T48" fmla="*/ 8 w 285"/>
                <a:gd name="T49" fmla="*/ 14 h 517"/>
                <a:gd name="T50" fmla="*/ 7 w 285"/>
                <a:gd name="T51" fmla="*/ 15 h 517"/>
                <a:gd name="T52" fmla="*/ 6 w 285"/>
                <a:gd name="T53" fmla="*/ 15 h 517"/>
                <a:gd name="T54" fmla="*/ 5 w 285"/>
                <a:gd name="T55" fmla="*/ 16 h 517"/>
                <a:gd name="T56" fmla="*/ 5 w 285"/>
                <a:gd name="T57" fmla="*/ 16 h 517"/>
                <a:gd name="T58" fmla="*/ 4 w 285"/>
                <a:gd name="T59" fmla="*/ 16 h 517"/>
                <a:gd name="T60" fmla="*/ 3 w 285"/>
                <a:gd name="T61" fmla="*/ 15 h 517"/>
                <a:gd name="T62" fmla="*/ 2 w 285"/>
                <a:gd name="T63" fmla="*/ 15 h 517"/>
                <a:gd name="T64" fmla="*/ 1 w 285"/>
                <a:gd name="T65" fmla="*/ 14 h 517"/>
                <a:gd name="T66" fmla="*/ 1 w 285"/>
                <a:gd name="T67" fmla="*/ 13 h 517"/>
                <a:gd name="T68" fmla="*/ 0 w 285"/>
                <a:gd name="T69" fmla="*/ 12 h 517"/>
                <a:gd name="T70" fmla="*/ 0 w 285"/>
                <a:gd name="T71" fmla="*/ 10 h 517"/>
                <a:gd name="T72" fmla="*/ 0 w 285"/>
                <a:gd name="T73" fmla="*/ 9 h 517"/>
                <a:gd name="T74" fmla="*/ 0 w 285"/>
                <a:gd name="T75" fmla="*/ 8 h 517"/>
                <a:gd name="T76" fmla="*/ 0 w 285"/>
                <a:gd name="T77" fmla="*/ 7 h 517"/>
                <a:gd name="T78" fmla="*/ 0 w 285"/>
                <a:gd name="T79" fmla="*/ 6 h 517"/>
                <a:gd name="T80" fmla="*/ 0 w 285"/>
                <a:gd name="T81" fmla="*/ 5 h 517"/>
                <a:gd name="T82" fmla="*/ 0 w 285"/>
                <a:gd name="T83" fmla="*/ 4 h 5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5"/>
                <a:gd name="T127" fmla="*/ 0 h 517"/>
                <a:gd name="T128" fmla="*/ 285 w 285"/>
                <a:gd name="T129" fmla="*/ 517 h 5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5" h="517">
                  <a:moveTo>
                    <a:pt x="8" y="140"/>
                  </a:moveTo>
                  <a:lnTo>
                    <a:pt x="28" y="101"/>
                  </a:lnTo>
                  <a:lnTo>
                    <a:pt x="53" y="68"/>
                  </a:lnTo>
                  <a:lnTo>
                    <a:pt x="84" y="40"/>
                  </a:lnTo>
                  <a:lnTo>
                    <a:pt x="117" y="20"/>
                  </a:lnTo>
                  <a:lnTo>
                    <a:pt x="153" y="6"/>
                  </a:lnTo>
                  <a:lnTo>
                    <a:pt x="185" y="0"/>
                  </a:lnTo>
                  <a:lnTo>
                    <a:pt x="226" y="0"/>
                  </a:lnTo>
                  <a:lnTo>
                    <a:pt x="248" y="9"/>
                  </a:lnTo>
                  <a:lnTo>
                    <a:pt x="268" y="25"/>
                  </a:lnTo>
                  <a:lnTo>
                    <a:pt x="279" y="47"/>
                  </a:lnTo>
                  <a:lnTo>
                    <a:pt x="285" y="72"/>
                  </a:lnTo>
                  <a:lnTo>
                    <a:pt x="283" y="96"/>
                  </a:lnTo>
                  <a:lnTo>
                    <a:pt x="275" y="122"/>
                  </a:lnTo>
                  <a:lnTo>
                    <a:pt x="258" y="145"/>
                  </a:lnTo>
                  <a:lnTo>
                    <a:pt x="236" y="176"/>
                  </a:lnTo>
                  <a:lnTo>
                    <a:pt x="221" y="204"/>
                  </a:lnTo>
                  <a:lnTo>
                    <a:pt x="207" y="240"/>
                  </a:lnTo>
                  <a:lnTo>
                    <a:pt x="207" y="270"/>
                  </a:lnTo>
                  <a:lnTo>
                    <a:pt x="222" y="300"/>
                  </a:lnTo>
                  <a:lnTo>
                    <a:pt x="236" y="324"/>
                  </a:lnTo>
                  <a:lnTo>
                    <a:pt x="262" y="360"/>
                  </a:lnTo>
                  <a:lnTo>
                    <a:pt x="273" y="397"/>
                  </a:lnTo>
                  <a:lnTo>
                    <a:pt x="275" y="429"/>
                  </a:lnTo>
                  <a:lnTo>
                    <a:pt x="268" y="455"/>
                  </a:lnTo>
                  <a:lnTo>
                    <a:pt x="242" y="486"/>
                  </a:lnTo>
                  <a:lnTo>
                    <a:pt x="220" y="498"/>
                  </a:lnTo>
                  <a:lnTo>
                    <a:pt x="188" y="512"/>
                  </a:lnTo>
                  <a:lnTo>
                    <a:pt x="166" y="516"/>
                  </a:lnTo>
                  <a:lnTo>
                    <a:pt x="134" y="517"/>
                  </a:lnTo>
                  <a:lnTo>
                    <a:pt x="104" y="506"/>
                  </a:lnTo>
                  <a:lnTo>
                    <a:pt x="76" y="486"/>
                  </a:lnTo>
                  <a:lnTo>
                    <a:pt x="51" y="461"/>
                  </a:lnTo>
                  <a:lnTo>
                    <a:pt x="33" y="425"/>
                  </a:lnTo>
                  <a:lnTo>
                    <a:pt x="19" y="389"/>
                  </a:lnTo>
                  <a:lnTo>
                    <a:pt x="8" y="343"/>
                  </a:lnTo>
                  <a:lnTo>
                    <a:pt x="1" y="303"/>
                  </a:lnTo>
                  <a:lnTo>
                    <a:pt x="0" y="267"/>
                  </a:lnTo>
                  <a:lnTo>
                    <a:pt x="0" y="229"/>
                  </a:lnTo>
                  <a:lnTo>
                    <a:pt x="1" y="193"/>
                  </a:lnTo>
                  <a:lnTo>
                    <a:pt x="2" y="165"/>
                  </a:lnTo>
                  <a:lnTo>
                    <a:pt x="8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525" name="Freeform 187"/>
            <p:cNvSpPr>
              <a:spLocks/>
            </p:cNvSpPr>
            <p:nvPr/>
          </p:nvSpPr>
          <p:spPr bwMode="auto">
            <a:xfrm>
              <a:off x="3404" y="3482"/>
              <a:ext cx="252" cy="139"/>
            </a:xfrm>
            <a:custGeom>
              <a:avLst/>
              <a:gdLst>
                <a:gd name="T0" fmla="*/ 15 w 505"/>
                <a:gd name="T1" fmla="*/ 0 h 279"/>
                <a:gd name="T2" fmla="*/ 15 w 505"/>
                <a:gd name="T3" fmla="*/ 1 h 279"/>
                <a:gd name="T4" fmla="*/ 14 w 505"/>
                <a:gd name="T5" fmla="*/ 2 h 279"/>
                <a:gd name="T6" fmla="*/ 10 w 505"/>
                <a:gd name="T7" fmla="*/ 2 h 279"/>
                <a:gd name="T8" fmla="*/ 7 w 505"/>
                <a:gd name="T9" fmla="*/ 3 h 279"/>
                <a:gd name="T10" fmla="*/ 4 w 505"/>
                <a:gd name="T11" fmla="*/ 4 h 279"/>
                <a:gd name="T12" fmla="*/ 3 w 505"/>
                <a:gd name="T13" fmla="*/ 6 h 279"/>
                <a:gd name="T14" fmla="*/ 3 w 505"/>
                <a:gd name="T15" fmla="*/ 6 h 279"/>
                <a:gd name="T16" fmla="*/ 3 w 505"/>
                <a:gd name="T17" fmla="*/ 6 h 279"/>
                <a:gd name="T18" fmla="*/ 3 w 505"/>
                <a:gd name="T19" fmla="*/ 6 h 279"/>
                <a:gd name="T20" fmla="*/ 3 w 505"/>
                <a:gd name="T21" fmla="*/ 7 h 279"/>
                <a:gd name="T22" fmla="*/ 4 w 505"/>
                <a:gd name="T23" fmla="*/ 7 h 279"/>
                <a:gd name="T24" fmla="*/ 4 w 505"/>
                <a:gd name="T25" fmla="*/ 7 h 279"/>
                <a:gd name="T26" fmla="*/ 4 w 505"/>
                <a:gd name="T27" fmla="*/ 8 h 279"/>
                <a:gd name="T28" fmla="*/ 4 w 505"/>
                <a:gd name="T29" fmla="*/ 8 h 279"/>
                <a:gd name="T30" fmla="*/ 4 w 505"/>
                <a:gd name="T31" fmla="*/ 8 h 279"/>
                <a:gd name="T32" fmla="*/ 3 w 505"/>
                <a:gd name="T33" fmla="*/ 8 h 279"/>
                <a:gd name="T34" fmla="*/ 3 w 505"/>
                <a:gd name="T35" fmla="*/ 8 h 279"/>
                <a:gd name="T36" fmla="*/ 3 w 505"/>
                <a:gd name="T37" fmla="*/ 8 h 279"/>
                <a:gd name="T38" fmla="*/ 2 w 505"/>
                <a:gd name="T39" fmla="*/ 8 h 279"/>
                <a:gd name="T40" fmla="*/ 2 w 505"/>
                <a:gd name="T41" fmla="*/ 7 h 279"/>
                <a:gd name="T42" fmla="*/ 2 w 505"/>
                <a:gd name="T43" fmla="*/ 7 h 279"/>
                <a:gd name="T44" fmla="*/ 2 w 505"/>
                <a:gd name="T45" fmla="*/ 7 h 279"/>
                <a:gd name="T46" fmla="*/ 2 w 505"/>
                <a:gd name="T47" fmla="*/ 7 h 279"/>
                <a:gd name="T48" fmla="*/ 2 w 505"/>
                <a:gd name="T49" fmla="*/ 7 h 279"/>
                <a:gd name="T50" fmla="*/ 1 w 505"/>
                <a:gd name="T51" fmla="*/ 7 h 279"/>
                <a:gd name="T52" fmla="*/ 1 w 505"/>
                <a:gd name="T53" fmla="*/ 8 h 279"/>
                <a:gd name="T54" fmla="*/ 1 w 505"/>
                <a:gd name="T55" fmla="*/ 8 h 279"/>
                <a:gd name="T56" fmla="*/ 0 w 505"/>
                <a:gd name="T57" fmla="*/ 8 h 279"/>
                <a:gd name="T58" fmla="*/ 0 w 505"/>
                <a:gd name="T59" fmla="*/ 8 h 279"/>
                <a:gd name="T60" fmla="*/ 0 w 505"/>
                <a:gd name="T61" fmla="*/ 7 h 279"/>
                <a:gd name="T62" fmla="*/ 0 w 505"/>
                <a:gd name="T63" fmla="*/ 7 h 279"/>
                <a:gd name="T64" fmla="*/ 0 w 505"/>
                <a:gd name="T65" fmla="*/ 7 h 279"/>
                <a:gd name="T66" fmla="*/ 0 w 505"/>
                <a:gd name="T67" fmla="*/ 6 h 279"/>
                <a:gd name="T68" fmla="*/ 1 w 505"/>
                <a:gd name="T69" fmla="*/ 6 h 279"/>
                <a:gd name="T70" fmla="*/ 1 w 505"/>
                <a:gd name="T71" fmla="*/ 6 h 279"/>
                <a:gd name="T72" fmla="*/ 1 w 505"/>
                <a:gd name="T73" fmla="*/ 6 h 279"/>
                <a:gd name="T74" fmla="*/ 0 w 505"/>
                <a:gd name="T75" fmla="*/ 6 h 279"/>
                <a:gd name="T76" fmla="*/ 0 w 505"/>
                <a:gd name="T77" fmla="*/ 6 h 279"/>
                <a:gd name="T78" fmla="*/ 0 w 505"/>
                <a:gd name="T79" fmla="*/ 6 h 279"/>
                <a:gd name="T80" fmla="*/ 0 w 505"/>
                <a:gd name="T81" fmla="*/ 6 h 279"/>
                <a:gd name="T82" fmla="*/ 0 w 505"/>
                <a:gd name="T83" fmla="*/ 5 h 279"/>
                <a:gd name="T84" fmla="*/ 0 w 505"/>
                <a:gd name="T85" fmla="*/ 5 h 279"/>
                <a:gd name="T86" fmla="*/ 0 w 505"/>
                <a:gd name="T87" fmla="*/ 5 h 279"/>
                <a:gd name="T88" fmla="*/ 1 w 505"/>
                <a:gd name="T89" fmla="*/ 5 h 279"/>
                <a:gd name="T90" fmla="*/ 1 w 505"/>
                <a:gd name="T91" fmla="*/ 5 h 279"/>
                <a:gd name="T92" fmla="*/ 1 w 505"/>
                <a:gd name="T93" fmla="*/ 5 h 279"/>
                <a:gd name="T94" fmla="*/ 1 w 505"/>
                <a:gd name="T95" fmla="*/ 5 h 279"/>
                <a:gd name="T96" fmla="*/ 2 w 505"/>
                <a:gd name="T97" fmla="*/ 5 h 279"/>
                <a:gd name="T98" fmla="*/ 2 w 505"/>
                <a:gd name="T99" fmla="*/ 5 h 279"/>
                <a:gd name="T100" fmla="*/ 2 w 505"/>
                <a:gd name="T101" fmla="*/ 4 h 279"/>
                <a:gd name="T102" fmla="*/ 3 w 505"/>
                <a:gd name="T103" fmla="*/ 4 h 279"/>
                <a:gd name="T104" fmla="*/ 5 w 505"/>
                <a:gd name="T105" fmla="*/ 2 h 279"/>
                <a:gd name="T106" fmla="*/ 8 w 505"/>
                <a:gd name="T107" fmla="*/ 1 h 279"/>
                <a:gd name="T108" fmla="*/ 12 w 505"/>
                <a:gd name="T109" fmla="*/ 0 h 279"/>
                <a:gd name="T110" fmla="*/ 15 w 505"/>
                <a:gd name="T111" fmla="*/ 0 h 2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5"/>
                <a:gd name="T169" fmla="*/ 0 h 279"/>
                <a:gd name="T170" fmla="*/ 505 w 505"/>
                <a:gd name="T171" fmla="*/ 279 h 27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5" h="279">
                  <a:moveTo>
                    <a:pt x="487" y="0"/>
                  </a:moveTo>
                  <a:lnTo>
                    <a:pt x="492" y="3"/>
                  </a:lnTo>
                  <a:lnTo>
                    <a:pt x="505" y="13"/>
                  </a:lnTo>
                  <a:lnTo>
                    <a:pt x="505" y="38"/>
                  </a:lnTo>
                  <a:lnTo>
                    <a:pt x="485" y="67"/>
                  </a:lnTo>
                  <a:lnTo>
                    <a:pt x="454" y="89"/>
                  </a:lnTo>
                  <a:lnTo>
                    <a:pt x="404" y="99"/>
                  </a:lnTo>
                  <a:lnTo>
                    <a:pt x="340" y="93"/>
                  </a:lnTo>
                  <a:lnTo>
                    <a:pt x="292" y="94"/>
                  </a:lnTo>
                  <a:lnTo>
                    <a:pt x="238" y="99"/>
                  </a:lnTo>
                  <a:lnTo>
                    <a:pt x="190" y="111"/>
                  </a:lnTo>
                  <a:lnTo>
                    <a:pt x="140" y="133"/>
                  </a:lnTo>
                  <a:lnTo>
                    <a:pt x="121" y="161"/>
                  </a:lnTo>
                  <a:lnTo>
                    <a:pt x="115" y="194"/>
                  </a:lnTo>
                  <a:lnTo>
                    <a:pt x="115" y="198"/>
                  </a:lnTo>
                  <a:lnTo>
                    <a:pt x="115" y="203"/>
                  </a:lnTo>
                  <a:lnTo>
                    <a:pt x="116" y="208"/>
                  </a:lnTo>
                  <a:lnTo>
                    <a:pt x="118" y="213"/>
                  </a:lnTo>
                  <a:lnTo>
                    <a:pt x="118" y="217"/>
                  </a:lnTo>
                  <a:lnTo>
                    <a:pt x="121" y="223"/>
                  </a:lnTo>
                  <a:lnTo>
                    <a:pt x="126" y="226"/>
                  </a:lnTo>
                  <a:lnTo>
                    <a:pt x="127" y="230"/>
                  </a:lnTo>
                  <a:lnTo>
                    <a:pt x="130" y="235"/>
                  </a:lnTo>
                  <a:lnTo>
                    <a:pt x="133" y="240"/>
                  </a:lnTo>
                  <a:lnTo>
                    <a:pt x="136" y="245"/>
                  </a:lnTo>
                  <a:lnTo>
                    <a:pt x="137" y="249"/>
                  </a:lnTo>
                  <a:lnTo>
                    <a:pt x="137" y="253"/>
                  </a:lnTo>
                  <a:lnTo>
                    <a:pt x="137" y="259"/>
                  </a:lnTo>
                  <a:lnTo>
                    <a:pt x="137" y="266"/>
                  </a:lnTo>
                  <a:lnTo>
                    <a:pt x="137" y="270"/>
                  </a:lnTo>
                  <a:lnTo>
                    <a:pt x="133" y="274"/>
                  </a:lnTo>
                  <a:lnTo>
                    <a:pt x="129" y="277"/>
                  </a:lnTo>
                  <a:lnTo>
                    <a:pt x="122" y="278"/>
                  </a:lnTo>
                  <a:lnTo>
                    <a:pt x="118" y="279"/>
                  </a:lnTo>
                  <a:lnTo>
                    <a:pt x="111" y="279"/>
                  </a:lnTo>
                  <a:lnTo>
                    <a:pt x="107" y="278"/>
                  </a:lnTo>
                  <a:lnTo>
                    <a:pt x="101" y="277"/>
                  </a:lnTo>
                  <a:lnTo>
                    <a:pt x="97" y="271"/>
                  </a:lnTo>
                  <a:lnTo>
                    <a:pt x="94" y="267"/>
                  </a:lnTo>
                  <a:lnTo>
                    <a:pt x="94" y="262"/>
                  </a:lnTo>
                  <a:lnTo>
                    <a:pt x="93" y="256"/>
                  </a:lnTo>
                  <a:lnTo>
                    <a:pt x="90" y="251"/>
                  </a:lnTo>
                  <a:lnTo>
                    <a:pt x="90" y="246"/>
                  </a:lnTo>
                  <a:lnTo>
                    <a:pt x="93" y="241"/>
                  </a:lnTo>
                  <a:lnTo>
                    <a:pt x="90" y="237"/>
                  </a:lnTo>
                  <a:lnTo>
                    <a:pt x="86" y="235"/>
                  </a:lnTo>
                  <a:lnTo>
                    <a:pt x="82" y="234"/>
                  </a:lnTo>
                  <a:lnTo>
                    <a:pt x="76" y="235"/>
                  </a:lnTo>
                  <a:lnTo>
                    <a:pt x="72" y="238"/>
                  </a:lnTo>
                  <a:lnTo>
                    <a:pt x="67" y="240"/>
                  </a:lnTo>
                  <a:lnTo>
                    <a:pt x="63" y="245"/>
                  </a:lnTo>
                  <a:lnTo>
                    <a:pt x="56" y="249"/>
                  </a:lnTo>
                  <a:lnTo>
                    <a:pt x="53" y="253"/>
                  </a:lnTo>
                  <a:lnTo>
                    <a:pt x="49" y="257"/>
                  </a:lnTo>
                  <a:lnTo>
                    <a:pt x="43" y="260"/>
                  </a:lnTo>
                  <a:lnTo>
                    <a:pt x="38" y="263"/>
                  </a:lnTo>
                  <a:lnTo>
                    <a:pt x="32" y="263"/>
                  </a:lnTo>
                  <a:lnTo>
                    <a:pt x="28" y="266"/>
                  </a:lnTo>
                  <a:lnTo>
                    <a:pt x="23" y="263"/>
                  </a:lnTo>
                  <a:lnTo>
                    <a:pt x="17" y="260"/>
                  </a:lnTo>
                  <a:lnTo>
                    <a:pt x="12" y="256"/>
                  </a:lnTo>
                  <a:lnTo>
                    <a:pt x="7" y="249"/>
                  </a:lnTo>
                  <a:lnTo>
                    <a:pt x="6" y="242"/>
                  </a:lnTo>
                  <a:lnTo>
                    <a:pt x="6" y="238"/>
                  </a:lnTo>
                  <a:lnTo>
                    <a:pt x="7" y="234"/>
                  </a:lnTo>
                  <a:lnTo>
                    <a:pt x="14" y="228"/>
                  </a:lnTo>
                  <a:lnTo>
                    <a:pt x="20" y="223"/>
                  </a:lnTo>
                  <a:lnTo>
                    <a:pt x="26" y="217"/>
                  </a:lnTo>
                  <a:lnTo>
                    <a:pt x="32" y="215"/>
                  </a:lnTo>
                  <a:lnTo>
                    <a:pt x="38" y="213"/>
                  </a:lnTo>
                  <a:lnTo>
                    <a:pt x="42" y="212"/>
                  </a:lnTo>
                  <a:lnTo>
                    <a:pt x="49" y="209"/>
                  </a:lnTo>
                  <a:lnTo>
                    <a:pt x="53" y="208"/>
                  </a:lnTo>
                  <a:lnTo>
                    <a:pt x="35" y="212"/>
                  </a:lnTo>
                  <a:lnTo>
                    <a:pt x="31" y="212"/>
                  </a:lnTo>
                  <a:lnTo>
                    <a:pt x="26" y="212"/>
                  </a:lnTo>
                  <a:lnTo>
                    <a:pt x="21" y="212"/>
                  </a:lnTo>
                  <a:lnTo>
                    <a:pt x="17" y="212"/>
                  </a:lnTo>
                  <a:lnTo>
                    <a:pt x="12" y="209"/>
                  </a:lnTo>
                  <a:lnTo>
                    <a:pt x="7" y="205"/>
                  </a:lnTo>
                  <a:lnTo>
                    <a:pt x="2" y="202"/>
                  </a:lnTo>
                  <a:lnTo>
                    <a:pt x="0" y="197"/>
                  </a:lnTo>
                  <a:lnTo>
                    <a:pt x="2" y="192"/>
                  </a:lnTo>
                  <a:lnTo>
                    <a:pt x="3" y="187"/>
                  </a:lnTo>
                  <a:lnTo>
                    <a:pt x="9" y="184"/>
                  </a:lnTo>
                  <a:lnTo>
                    <a:pt x="12" y="180"/>
                  </a:lnTo>
                  <a:lnTo>
                    <a:pt x="17" y="176"/>
                  </a:lnTo>
                  <a:lnTo>
                    <a:pt x="23" y="175"/>
                  </a:lnTo>
                  <a:lnTo>
                    <a:pt x="28" y="175"/>
                  </a:lnTo>
                  <a:lnTo>
                    <a:pt x="32" y="175"/>
                  </a:lnTo>
                  <a:lnTo>
                    <a:pt x="38" y="173"/>
                  </a:lnTo>
                  <a:lnTo>
                    <a:pt x="43" y="173"/>
                  </a:lnTo>
                  <a:lnTo>
                    <a:pt x="49" y="173"/>
                  </a:lnTo>
                  <a:lnTo>
                    <a:pt x="53" y="173"/>
                  </a:lnTo>
                  <a:lnTo>
                    <a:pt x="57" y="172"/>
                  </a:lnTo>
                  <a:lnTo>
                    <a:pt x="63" y="169"/>
                  </a:lnTo>
                  <a:lnTo>
                    <a:pt x="67" y="169"/>
                  </a:lnTo>
                  <a:lnTo>
                    <a:pt x="72" y="165"/>
                  </a:lnTo>
                  <a:lnTo>
                    <a:pt x="76" y="162"/>
                  </a:lnTo>
                  <a:lnTo>
                    <a:pt x="83" y="161"/>
                  </a:lnTo>
                  <a:lnTo>
                    <a:pt x="88" y="155"/>
                  </a:lnTo>
                  <a:lnTo>
                    <a:pt x="93" y="152"/>
                  </a:lnTo>
                  <a:lnTo>
                    <a:pt x="96" y="148"/>
                  </a:lnTo>
                  <a:lnTo>
                    <a:pt x="100" y="144"/>
                  </a:lnTo>
                  <a:lnTo>
                    <a:pt x="130" y="114"/>
                  </a:lnTo>
                  <a:lnTo>
                    <a:pt x="166" y="86"/>
                  </a:lnTo>
                  <a:lnTo>
                    <a:pt x="220" y="60"/>
                  </a:lnTo>
                  <a:lnTo>
                    <a:pt x="284" y="42"/>
                  </a:lnTo>
                  <a:lnTo>
                    <a:pt x="354" y="24"/>
                  </a:lnTo>
                  <a:lnTo>
                    <a:pt x="415" y="12"/>
                  </a:lnTo>
                  <a:lnTo>
                    <a:pt x="462" y="7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526" name="Freeform 188"/>
            <p:cNvSpPr>
              <a:spLocks/>
            </p:cNvSpPr>
            <p:nvPr/>
          </p:nvSpPr>
          <p:spPr bwMode="auto">
            <a:xfrm>
              <a:off x="3609" y="3665"/>
              <a:ext cx="111" cy="315"/>
            </a:xfrm>
            <a:custGeom>
              <a:avLst/>
              <a:gdLst>
                <a:gd name="T0" fmla="*/ 4 w 221"/>
                <a:gd name="T1" fmla="*/ 0 h 629"/>
                <a:gd name="T2" fmla="*/ 5 w 221"/>
                <a:gd name="T3" fmla="*/ 1 h 629"/>
                <a:gd name="T4" fmla="*/ 6 w 221"/>
                <a:gd name="T5" fmla="*/ 2 h 629"/>
                <a:gd name="T6" fmla="*/ 6 w 221"/>
                <a:gd name="T7" fmla="*/ 3 h 629"/>
                <a:gd name="T8" fmla="*/ 6 w 221"/>
                <a:gd name="T9" fmla="*/ 5 h 629"/>
                <a:gd name="T10" fmla="*/ 6 w 221"/>
                <a:gd name="T11" fmla="*/ 7 h 629"/>
                <a:gd name="T12" fmla="*/ 6 w 221"/>
                <a:gd name="T13" fmla="*/ 8 h 629"/>
                <a:gd name="T14" fmla="*/ 5 w 221"/>
                <a:gd name="T15" fmla="*/ 10 h 629"/>
                <a:gd name="T16" fmla="*/ 5 w 221"/>
                <a:gd name="T17" fmla="*/ 11 h 629"/>
                <a:gd name="T18" fmla="*/ 5 w 221"/>
                <a:gd name="T19" fmla="*/ 13 h 629"/>
                <a:gd name="T20" fmla="*/ 6 w 221"/>
                <a:gd name="T21" fmla="*/ 14 h 629"/>
                <a:gd name="T22" fmla="*/ 7 w 221"/>
                <a:gd name="T23" fmla="*/ 16 h 629"/>
                <a:gd name="T24" fmla="*/ 7 w 221"/>
                <a:gd name="T25" fmla="*/ 17 h 629"/>
                <a:gd name="T26" fmla="*/ 7 w 221"/>
                <a:gd name="T27" fmla="*/ 18 h 629"/>
                <a:gd name="T28" fmla="*/ 7 w 221"/>
                <a:gd name="T29" fmla="*/ 19 h 629"/>
                <a:gd name="T30" fmla="*/ 7 w 221"/>
                <a:gd name="T31" fmla="*/ 19 h 629"/>
                <a:gd name="T32" fmla="*/ 7 w 221"/>
                <a:gd name="T33" fmla="*/ 19 h 629"/>
                <a:gd name="T34" fmla="*/ 7 w 221"/>
                <a:gd name="T35" fmla="*/ 19 h 629"/>
                <a:gd name="T36" fmla="*/ 6 w 221"/>
                <a:gd name="T37" fmla="*/ 19 h 629"/>
                <a:gd name="T38" fmla="*/ 6 w 221"/>
                <a:gd name="T39" fmla="*/ 19 h 629"/>
                <a:gd name="T40" fmla="*/ 5 w 221"/>
                <a:gd name="T41" fmla="*/ 19 h 629"/>
                <a:gd name="T42" fmla="*/ 3 w 221"/>
                <a:gd name="T43" fmla="*/ 19 h 629"/>
                <a:gd name="T44" fmla="*/ 2 w 221"/>
                <a:gd name="T45" fmla="*/ 20 h 629"/>
                <a:gd name="T46" fmla="*/ 1 w 221"/>
                <a:gd name="T47" fmla="*/ 20 h 629"/>
                <a:gd name="T48" fmla="*/ 1 w 221"/>
                <a:gd name="T49" fmla="*/ 20 h 629"/>
                <a:gd name="T50" fmla="*/ 0 w 221"/>
                <a:gd name="T51" fmla="*/ 19 h 629"/>
                <a:gd name="T52" fmla="*/ 1 w 221"/>
                <a:gd name="T53" fmla="*/ 18 h 629"/>
                <a:gd name="T54" fmla="*/ 2 w 221"/>
                <a:gd name="T55" fmla="*/ 18 h 629"/>
                <a:gd name="T56" fmla="*/ 3 w 221"/>
                <a:gd name="T57" fmla="*/ 18 h 629"/>
                <a:gd name="T58" fmla="*/ 5 w 221"/>
                <a:gd name="T59" fmla="*/ 18 h 629"/>
                <a:gd name="T60" fmla="*/ 6 w 221"/>
                <a:gd name="T61" fmla="*/ 17 h 629"/>
                <a:gd name="T62" fmla="*/ 6 w 221"/>
                <a:gd name="T63" fmla="*/ 17 h 629"/>
                <a:gd name="T64" fmla="*/ 6 w 221"/>
                <a:gd name="T65" fmla="*/ 16 h 629"/>
                <a:gd name="T66" fmla="*/ 5 w 221"/>
                <a:gd name="T67" fmla="*/ 15 h 629"/>
                <a:gd name="T68" fmla="*/ 4 w 221"/>
                <a:gd name="T69" fmla="*/ 14 h 629"/>
                <a:gd name="T70" fmla="*/ 4 w 221"/>
                <a:gd name="T71" fmla="*/ 12 h 629"/>
                <a:gd name="T72" fmla="*/ 4 w 221"/>
                <a:gd name="T73" fmla="*/ 11 h 629"/>
                <a:gd name="T74" fmla="*/ 3 w 221"/>
                <a:gd name="T75" fmla="*/ 8 h 629"/>
                <a:gd name="T76" fmla="*/ 3 w 221"/>
                <a:gd name="T77" fmla="*/ 6 h 629"/>
                <a:gd name="T78" fmla="*/ 3 w 221"/>
                <a:gd name="T79" fmla="*/ 4 h 629"/>
                <a:gd name="T80" fmla="*/ 3 w 221"/>
                <a:gd name="T81" fmla="*/ 2 h 629"/>
                <a:gd name="T82" fmla="*/ 4 w 221"/>
                <a:gd name="T83" fmla="*/ 1 h 629"/>
                <a:gd name="T84" fmla="*/ 4 w 221"/>
                <a:gd name="T85" fmla="*/ 1 h 629"/>
                <a:gd name="T86" fmla="*/ 4 w 221"/>
                <a:gd name="T87" fmla="*/ 0 h 6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21"/>
                <a:gd name="T133" fmla="*/ 0 h 629"/>
                <a:gd name="T134" fmla="*/ 221 w 221"/>
                <a:gd name="T135" fmla="*/ 629 h 6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21" h="629">
                  <a:moveTo>
                    <a:pt x="117" y="0"/>
                  </a:moveTo>
                  <a:lnTo>
                    <a:pt x="151" y="22"/>
                  </a:lnTo>
                  <a:lnTo>
                    <a:pt x="168" y="46"/>
                  </a:lnTo>
                  <a:lnTo>
                    <a:pt x="179" y="87"/>
                  </a:lnTo>
                  <a:lnTo>
                    <a:pt x="179" y="141"/>
                  </a:lnTo>
                  <a:lnTo>
                    <a:pt x="172" y="195"/>
                  </a:lnTo>
                  <a:lnTo>
                    <a:pt x="161" y="239"/>
                  </a:lnTo>
                  <a:lnTo>
                    <a:pt x="153" y="297"/>
                  </a:lnTo>
                  <a:lnTo>
                    <a:pt x="154" y="341"/>
                  </a:lnTo>
                  <a:lnTo>
                    <a:pt x="157" y="389"/>
                  </a:lnTo>
                  <a:lnTo>
                    <a:pt x="172" y="433"/>
                  </a:lnTo>
                  <a:lnTo>
                    <a:pt x="193" y="492"/>
                  </a:lnTo>
                  <a:lnTo>
                    <a:pt x="215" y="542"/>
                  </a:lnTo>
                  <a:lnTo>
                    <a:pt x="221" y="561"/>
                  </a:lnTo>
                  <a:lnTo>
                    <a:pt x="216" y="579"/>
                  </a:lnTo>
                  <a:lnTo>
                    <a:pt x="215" y="583"/>
                  </a:lnTo>
                  <a:lnTo>
                    <a:pt x="207" y="596"/>
                  </a:lnTo>
                  <a:lnTo>
                    <a:pt x="196" y="601"/>
                  </a:lnTo>
                  <a:lnTo>
                    <a:pt x="190" y="601"/>
                  </a:lnTo>
                  <a:lnTo>
                    <a:pt x="172" y="600"/>
                  </a:lnTo>
                  <a:lnTo>
                    <a:pt x="131" y="592"/>
                  </a:lnTo>
                  <a:lnTo>
                    <a:pt x="95" y="594"/>
                  </a:lnTo>
                  <a:lnTo>
                    <a:pt x="55" y="614"/>
                  </a:lnTo>
                  <a:lnTo>
                    <a:pt x="30" y="629"/>
                  </a:lnTo>
                  <a:lnTo>
                    <a:pt x="9" y="620"/>
                  </a:lnTo>
                  <a:lnTo>
                    <a:pt x="0" y="590"/>
                  </a:lnTo>
                  <a:lnTo>
                    <a:pt x="11" y="564"/>
                  </a:lnTo>
                  <a:lnTo>
                    <a:pt x="34" y="553"/>
                  </a:lnTo>
                  <a:lnTo>
                    <a:pt x="80" y="547"/>
                  </a:lnTo>
                  <a:lnTo>
                    <a:pt x="136" y="549"/>
                  </a:lnTo>
                  <a:lnTo>
                    <a:pt x="161" y="542"/>
                  </a:lnTo>
                  <a:lnTo>
                    <a:pt x="164" y="529"/>
                  </a:lnTo>
                  <a:lnTo>
                    <a:pt x="164" y="507"/>
                  </a:lnTo>
                  <a:lnTo>
                    <a:pt x="151" y="471"/>
                  </a:lnTo>
                  <a:lnTo>
                    <a:pt x="128" y="430"/>
                  </a:lnTo>
                  <a:lnTo>
                    <a:pt x="107" y="381"/>
                  </a:lnTo>
                  <a:lnTo>
                    <a:pt x="99" y="329"/>
                  </a:lnTo>
                  <a:lnTo>
                    <a:pt x="89" y="254"/>
                  </a:lnTo>
                  <a:lnTo>
                    <a:pt x="84" y="181"/>
                  </a:lnTo>
                  <a:lnTo>
                    <a:pt x="77" y="109"/>
                  </a:lnTo>
                  <a:lnTo>
                    <a:pt x="85" y="37"/>
                  </a:lnTo>
                  <a:lnTo>
                    <a:pt x="102" y="15"/>
                  </a:lnTo>
                  <a:lnTo>
                    <a:pt x="114" y="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527" name="Freeform 189"/>
            <p:cNvSpPr>
              <a:spLocks/>
            </p:cNvSpPr>
            <p:nvPr/>
          </p:nvSpPr>
          <p:spPr bwMode="auto">
            <a:xfrm>
              <a:off x="3534" y="3637"/>
              <a:ext cx="98" cy="300"/>
            </a:xfrm>
            <a:custGeom>
              <a:avLst/>
              <a:gdLst>
                <a:gd name="T0" fmla="*/ 5 w 196"/>
                <a:gd name="T1" fmla="*/ 0 h 601"/>
                <a:gd name="T2" fmla="*/ 6 w 196"/>
                <a:gd name="T3" fmla="*/ 0 h 601"/>
                <a:gd name="T4" fmla="*/ 6 w 196"/>
                <a:gd name="T5" fmla="*/ 1 h 601"/>
                <a:gd name="T6" fmla="*/ 6 w 196"/>
                <a:gd name="T7" fmla="*/ 2 h 601"/>
                <a:gd name="T8" fmla="*/ 6 w 196"/>
                <a:gd name="T9" fmla="*/ 4 h 601"/>
                <a:gd name="T10" fmla="*/ 6 w 196"/>
                <a:gd name="T11" fmla="*/ 5 h 601"/>
                <a:gd name="T12" fmla="*/ 6 w 196"/>
                <a:gd name="T13" fmla="*/ 7 h 601"/>
                <a:gd name="T14" fmla="*/ 5 w 196"/>
                <a:gd name="T15" fmla="*/ 9 h 601"/>
                <a:gd name="T16" fmla="*/ 5 w 196"/>
                <a:gd name="T17" fmla="*/ 10 h 601"/>
                <a:gd name="T18" fmla="*/ 5 w 196"/>
                <a:gd name="T19" fmla="*/ 11 h 601"/>
                <a:gd name="T20" fmla="*/ 6 w 196"/>
                <a:gd name="T21" fmla="*/ 13 h 601"/>
                <a:gd name="T22" fmla="*/ 6 w 196"/>
                <a:gd name="T23" fmla="*/ 14 h 601"/>
                <a:gd name="T24" fmla="*/ 6 w 196"/>
                <a:gd name="T25" fmla="*/ 16 h 601"/>
                <a:gd name="T26" fmla="*/ 7 w 196"/>
                <a:gd name="T27" fmla="*/ 17 h 601"/>
                <a:gd name="T28" fmla="*/ 6 w 196"/>
                <a:gd name="T29" fmla="*/ 17 h 601"/>
                <a:gd name="T30" fmla="*/ 6 w 196"/>
                <a:gd name="T31" fmla="*/ 17 h 601"/>
                <a:gd name="T32" fmla="*/ 6 w 196"/>
                <a:gd name="T33" fmla="*/ 18 h 601"/>
                <a:gd name="T34" fmla="*/ 6 w 196"/>
                <a:gd name="T35" fmla="*/ 18 h 601"/>
                <a:gd name="T36" fmla="*/ 6 w 196"/>
                <a:gd name="T37" fmla="*/ 18 h 601"/>
                <a:gd name="T38" fmla="*/ 5 w 196"/>
                <a:gd name="T39" fmla="*/ 18 h 601"/>
                <a:gd name="T40" fmla="*/ 4 w 196"/>
                <a:gd name="T41" fmla="*/ 17 h 601"/>
                <a:gd name="T42" fmla="*/ 3 w 196"/>
                <a:gd name="T43" fmla="*/ 17 h 601"/>
                <a:gd name="T44" fmla="*/ 2 w 196"/>
                <a:gd name="T45" fmla="*/ 18 h 601"/>
                <a:gd name="T46" fmla="*/ 1 w 196"/>
                <a:gd name="T47" fmla="*/ 18 h 601"/>
                <a:gd name="T48" fmla="*/ 1 w 196"/>
                <a:gd name="T49" fmla="*/ 18 h 601"/>
                <a:gd name="T50" fmla="*/ 0 w 196"/>
                <a:gd name="T51" fmla="*/ 17 h 601"/>
                <a:gd name="T52" fmla="*/ 1 w 196"/>
                <a:gd name="T53" fmla="*/ 16 h 601"/>
                <a:gd name="T54" fmla="*/ 2 w 196"/>
                <a:gd name="T55" fmla="*/ 16 h 601"/>
                <a:gd name="T56" fmla="*/ 3 w 196"/>
                <a:gd name="T57" fmla="*/ 16 h 601"/>
                <a:gd name="T58" fmla="*/ 4 w 196"/>
                <a:gd name="T59" fmla="*/ 16 h 601"/>
                <a:gd name="T60" fmla="*/ 5 w 196"/>
                <a:gd name="T61" fmla="*/ 16 h 601"/>
                <a:gd name="T62" fmla="*/ 5 w 196"/>
                <a:gd name="T63" fmla="*/ 16 h 601"/>
                <a:gd name="T64" fmla="*/ 5 w 196"/>
                <a:gd name="T65" fmla="*/ 15 h 601"/>
                <a:gd name="T66" fmla="*/ 5 w 196"/>
                <a:gd name="T67" fmla="*/ 14 h 601"/>
                <a:gd name="T68" fmla="*/ 4 w 196"/>
                <a:gd name="T69" fmla="*/ 12 h 601"/>
                <a:gd name="T70" fmla="*/ 4 w 196"/>
                <a:gd name="T71" fmla="*/ 11 h 601"/>
                <a:gd name="T72" fmla="*/ 4 w 196"/>
                <a:gd name="T73" fmla="*/ 9 h 601"/>
                <a:gd name="T74" fmla="*/ 4 w 196"/>
                <a:gd name="T75" fmla="*/ 7 h 601"/>
                <a:gd name="T76" fmla="*/ 4 w 196"/>
                <a:gd name="T77" fmla="*/ 5 h 601"/>
                <a:gd name="T78" fmla="*/ 4 w 196"/>
                <a:gd name="T79" fmla="*/ 3 h 601"/>
                <a:gd name="T80" fmla="*/ 4 w 196"/>
                <a:gd name="T81" fmla="*/ 1 h 601"/>
                <a:gd name="T82" fmla="*/ 5 w 196"/>
                <a:gd name="T83" fmla="*/ 0 h 601"/>
                <a:gd name="T84" fmla="*/ 5 w 196"/>
                <a:gd name="T85" fmla="*/ 0 h 601"/>
                <a:gd name="T86" fmla="*/ 5 w 196"/>
                <a:gd name="T87" fmla="*/ 0 h 6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6"/>
                <a:gd name="T133" fmla="*/ 0 h 601"/>
                <a:gd name="T134" fmla="*/ 196 w 196"/>
                <a:gd name="T135" fmla="*/ 601 h 6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6" h="601">
                  <a:moveTo>
                    <a:pt x="142" y="0"/>
                  </a:moveTo>
                  <a:lnTo>
                    <a:pt x="171" y="24"/>
                  </a:lnTo>
                  <a:lnTo>
                    <a:pt x="185" y="47"/>
                  </a:lnTo>
                  <a:lnTo>
                    <a:pt x="192" y="88"/>
                  </a:lnTo>
                  <a:lnTo>
                    <a:pt x="188" y="139"/>
                  </a:lnTo>
                  <a:lnTo>
                    <a:pt x="177" y="190"/>
                  </a:lnTo>
                  <a:lnTo>
                    <a:pt x="165" y="233"/>
                  </a:lnTo>
                  <a:lnTo>
                    <a:pt x="154" y="288"/>
                  </a:lnTo>
                  <a:lnTo>
                    <a:pt x="153" y="331"/>
                  </a:lnTo>
                  <a:lnTo>
                    <a:pt x="152" y="377"/>
                  </a:lnTo>
                  <a:lnTo>
                    <a:pt x="161" y="420"/>
                  </a:lnTo>
                  <a:lnTo>
                    <a:pt x="175" y="478"/>
                  </a:lnTo>
                  <a:lnTo>
                    <a:pt x="192" y="528"/>
                  </a:lnTo>
                  <a:lnTo>
                    <a:pt x="196" y="547"/>
                  </a:lnTo>
                  <a:lnTo>
                    <a:pt x="191" y="563"/>
                  </a:lnTo>
                  <a:lnTo>
                    <a:pt x="189" y="568"/>
                  </a:lnTo>
                  <a:lnTo>
                    <a:pt x="181" y="580"/>
                  </a:lnTo>
                  <a:lnTo>
                    <a:pt x="171" y="583"/>
                  </a:lnTo>
                  <a:lnTo>
                    <a:pt x="166" y="583"/>
                  </a:lnTo>
                  <a:lnTo>
                    <a:pt x="150" y="580"/>
                  </a:lnTo>
                  <a:lnTo>
                    <a:pt x="115" y="570"/>
                  </a:lnTo>
                  <a:lnTo>
                    <a:pt x="83" y="571"/>
                  </a:lnTo>
                  <a:lnTo>
                    <a:pt x="46" y="587"/>
                  </a:lnTo>
                  <a:lnTo>
                    <a:pt x="24" y="601"/>
                  </a:lnTo>
                  <a:lnTo>
                    <a:pt x="7" y="591"/>
                  </a:lnTo>
                  <a:lnTo>
                    <a:pt x="0" y="560"/>
                  </a:lnTo>
                  <a:lnTo>
                    <a:pt x="11" y="537"/>
                  </a:lnTo>
                  <a:lnTo>
                    <a:pt x="33" y="528"/>
                  </a:lnTo>
                  <a:lnTo>
                    <a:pt x="74" y="525"/>
                  </a:lnTo>
                  <a:lnTo>
                    <a:pt x="123" y="529"/>
                  </a:lnTo>
                  <a:lnTo>
                    <a:pt x="144" y="525"/>
                  </a:lnTo>
                  <a:lnTo>
                    <a:pt x="148" y="513"/>
                  </a:lnTo>
                  <a:lnTo>
                    <a:pt x="150" y="492"/>
                  </a:lnTo>
                  <a:lnTo>
                    <a:pt x="141" y="456"/>
                  </a:lnTo>
                  <a:lnTo>
                    <a:pt x="122" y="415"/>
                  </a:lnTo>
                  <a:lnTo>
                    <a:pt x="108" y="366"/>
                  </a:lnTo>
                  <a:lnTo>
                    <a:pt x="105" y="316"/>
                  </a:lnTo>
                  <a:lnTo>
                    <a:pt x="101" y="243"/>
                  </a:lnTo>
                  <a:lnTo>
                    <a:pt x="101" y="172"/>
                  </a:lnTo>
                  <a:lnTo>
                    <a:pt x="100" y="102"/>
                  </a:lnTo>
                  <a:lnTo>
                    <a:pt x="112" y="35"/>
                  </a:lnTo>
                  <a:lnTo>
                    <a:pt x="129" y="15"/>
                  </a:lnTo>
                  <a:lnTo>
                    <a:pt x="140" y="7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1528" name="Freeform 196"/>
            <p:cNvSpPr>
              <a:spLocks/>
            </p:cNvSpPr>
            <p:nvPr/>
          </p:nvSpPr>
          <p:spPr bwMode="auto">
            <a:xfrm>
              <a:off x="3640" y="3485"/>
              <a:ext cx="132" cy="292"/>
            </a:xfrm>
            <a:custGeom>
              <a:avLst/>
              <a:gdLst>
                <a:gd name="T0" fmla="*/ 3 w 265"/>
                <a:gd name="T1" fmla="*/ 2 h 583"/>
                <a:gd name="T2" fmla="*/ 6 w 265"/>
                <a:gd name="T3" fmla="*/ 5 h 583"/>
                <a:gd name="T4" fmla="*/ 8 w 265"/>
                <a:gd name="T5" fmla="*/ 9 h 583"/>
                <a:gd name="T6" fmla="*/ 8 w 265"/>
                <a:gd name="T7" fmla="*/ 11 h 583"/>
                <a:gd name="T8" fmla="*/ 5 w 265"/>
                <a:gd name="T9" fmla="*/ 14 h 583"/>
                <a:gd name="T10" fmla="*/ 4 w 265"/>
                <a:gd name="T11" fmla="*/ 15 h 583"/>
                <a:gd name="T12" fmla="*/ 3 w 265"/>
                <a:gd name="T13" fmla="*/ 16 h 583"/>
                <a:gd name="T14" fmla="*/ 3 w 265"/>
                <a:gd name="T15" fmla="*/ 16 h 583"/>
                <a:gd name="T16" fmla="*/ 3 w 265"/>
                <a:gd name="T17" fmla="*/ 17 h 583"/>
                <a:gd name="T18" fmla="*/ 3 w 265"/>
                <a:gd name="T19" fmla="*/ 17 h 583"/>
                <a:gd name="T20" fmla="*/ 3 w 265"/>
                <a:gd name="T21" fmla="*/ 18 h 583"/>
                <a:gd name="T22" fmla="*/ 3 w 265"/>
                <a:gd name="T23" fmla="*/ 18 h 583"/>
                <a:gd name="T24" fmla="*/ 2 w 265"/>
                <a:gd name="T25" fmla="*/ 19 h 583"/>
                <a:gd name="T26" fmla="*/ 1 w 265"/>
                <a:gd name="T27" fmla="*/ 19 h 583"/>
                <a:gd name="T28" fmla="*/ 1 w 265"/>
                <a:gd name="T29" fmla="*/ 18 h 583"/>
                <a:gd name="T30" fmla="*/ 1 w 265"/>
                <a:gd name="T31" fmla="*/ 18 h 583"/>
                <a:gd name="T32" fmla="*/ 1 w 265"/>
                <a:gd name="T33" fmla="*/ 17 h 583"/>
                <a:gd name="T34" fmla="*/ 2 w 265"/>
                <a:gd name="T35" fmla="*/ 17 h 583"/>
                <a:gd name="T36" fmla="*/ 2 w 265"/>
                <a:gd name="T37" fmla="*/ 16 h 583"/>
                <a:gd name="T38" fmla="*/ 2 w 265"/>
                <a:gd name="T39" fmla="*/ 16 h 583"/>
                <a:gd name="T40" fmla="*/ 2 w 265"/>
                <a:gd name="T41" fmla="*/ 16 h 583"/>
                <a:gd name="T42" fmla="*/ 2 w 265"/>
                <a:gd name="T43" fmla="*/ 16 h 583"/>
                <a:gd name="T44" fmla="*/ 1 w 265"/>
                <a:gd name="T45" fmla="*/ 16 h 583"/>
                <a:gd name="T46" fmla="*/ 1 w 265"/>
                <a:gd name="T47" fmla="*/ 17 h 583"/>
                <a:gd name="T48" fmla="*/ 0 w 265"/>
                <a:gd name="T49" fmla="*/ 17 h 583"/>
                <a:gd name="T50" fmla="*/ 0 w 265"/>
                <a:gd name="T51" fmla="*/ 17 h 583"/>
                <a:gd name="T52" fmla="*/ 0 w 265"/>
                <a:gd name="T53" fmla="*/ 16 h 583"/>
                <a:gd name="T54" fmla="*/ 0 w 265"/>
                <a:gd name="T55" fmla="*/ 16 h 583"/>
                <a:gd name="T56" fmla="*/ 0 w 265"/>
                <a:gd name="T57" fmla="*/ 15 h 583"/>
                <a:gd name="T58" fmla="*/ 0 w 265"/>
                <a:gd name="T59" fmla="*/ 15 h 583"/>
                <a:gd name="T60" fmla="*/ 1 w 265"/>
                <a:gd name="T61" fmla="*/ 15 h 583"/>
                <a:gd name="T62" fmla="*/ 1 w 265"/>
                <a:gd name="T63" fmla="*/ 15 h 583"/>
                <a:gd name="T64" fmla="*/ 2 w 265"/>
                <a:gd name="T65" fmla="*/ 15 h 583"/>
                <a:gd name="T66" fmla="*/ 2 w 265"/>
                <a:gd name="T67" fmla="*/ 14 h 583"/>
                <a:gd name="T68" fmla="*/ 2 w 265"/>
                <a:gd name="T69" fmla="*/ 14 h 583"/>
                <a:gd name="T70" fmla="*/ 2 w 265"/>
                <a:gd name="T71" fmla="*/ 14 h 583"/>
                <a:gd name="T72" fmla="*/ 1 w 265"/>
                <a:gd name="T73" fmla="*/ 13 h 583"/>
                <a:gd name="T74" fmla="*/ 1 w 265"/>
                <a:gd name="T75" fmla="*/ 13 h 583"/>
                <a:gd name="T76" fmla="*/ 1 w 265"/>
                <a:gd name="T77" fmla="*/ 12 h 583"/>
                <a:gd name="T78" fmla="*/ 1 w 265"/>
                <a:gd name="T79" fmla="*/ 12 h 583"/>
                <a:gd name="T80" fmla="*/ 2 w 265"/>
                <a:gd name="T81" fmla="*/ 11 h 583"/>
                <a:gd name="T82" fmla="*/ 2 w 265"/>
                <a:gd name="T83" fmla="*/ 11 h 583"/>
                <a:gd name="T84" fmla="*/ 3 w 265"/>
                <a:gd name="T85" fmla="*/ 12 h 583"/>
                <a:gd name="T86" fmla="*/ 3 w 265"/>
                <a:gd name="T87" fmla="*/ 12 h 583"/>
                <a:gd name="T88" fmla="*/ 3 w 265"/>
                <a:gd name="T89" fmla="*/ 13 h 583"/>
                <a:gd name="T90" fmla="*/ 3 w 265"/>
                <a:gd name="T91" fmla="*/ 13 h 583"/>
                <a:gd name="T92" fmla="*/ 3 w 265"/>
                <a:gd name="T93" fmla="*/ 14 h 583"/>
                <a:gd name="T94" fmla="*/ 3 w 265"/>
                <a:gd name="T95" fmla="*/ 14 h 583"/>
                <a:gd name="T96" fmla="*/ 5 w 265"/>
                <a:gd name="T97" fmla="*/ 12 h 583"/>
                <a:gd name="T98" fmla="*/ 6 w 265"/>
                <a:gd name="T99" fmla="*/ 9 h 583"/>
                <a:gd name="T100" fmla="*/ 4 w 265"/>
                <a:gd name="T101" fmla="*/ 5 h 583"/>
                <a:gd name="T102" fmla="*/ 0 w 265"/>
                <a:gd name="T103" fmla="*/ 3 h 583"/>
                <a:gd name="T104" fmla="*/ 1 w 265"/>
                <a:gd name="T105" fmla="*/ 1 h 5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5"/>
                <a:gd name="T160" fmla="*/ 0 h 583"/>
                <a:gd name="T161" fmla="*/ 265 w 265"/>
                <a:gd name="T162" fmla="*/ 583 h 58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5" h="583">
                  <a:moveTo>
                    <a:pt x="67" y="0"/>
                  </a:moveTo>
                  <a:lnTo>
                    <a:pt x="99" y="17"/>
                  </a:lnTo>
                  <a:lnTo>
                    <a:pt x="124" y="42"/>
                  </a:lnTo>
                  <a:lnTo>
                    <a:pt x="127" y="46"/>
                  </a:lnTo>
                  <a:lnTo>
                    <a:pt x="164" y="93"/>
                  </a:lnTo>
                  <a:lnTo>
                    <a:pt x="197" y="143"/>
                  </a:lnTo>
                  <a:lnTo>
                    <a:pt x="223" y="184"/>
                  </a:lnTo>
                  <a:lnTo>
                    <a:pt x="242" y="222"/>
                  </a:lnTo>
                  <a:lnTo>
                    <a:pt x="256" y="265"/>
                  </a:lnTo>
                  <a:lnTo>
                    <a:pt x="263" y="298"/>
                  </a:lnTo>
                  <a:lnTo>
                    <a:pt x="265" y="321"/>
                  </a:lnTo>
                  <a:lnTo>
                    <a:pt x="259" y="341"/>
                  </a:lnTo>
                  <a:lnTo>
                    <a:pt x="247" y="363"/>
                  </a:lnTo>
                  <a:lnTo>
                    <a:pt x="219" y="392"/>
                  </a:lnTo>
                  <a:lnTo>
                    <a:pt x="186" y="418"/>
                  </a:lnTo>
                  <a:lnTo>
                    <a:pt x="157" y="444"/>
                  </a:lnTo>
                  <a:lnTo>
                    <a:pt x="143" y="465"/>
                  </a:lnTo>
                  <a:lnTo>
                    <a:pt x="133" y="476"/>
                  </a:lnTo>
                  <a:lnTo>
                    <a:pt x="132" y="482"/>
                  </a:lnTo>
                  <a:lnTo>
                    <a:pt x="128" y="486"/>
                  </a:lnTo>
                  <a:lnTo>
                    <a:pt x="124" y="493"/>
                  </a:lnTo>
                  <a:lnTo>
                    <a:pt x="121" y="498"/>
                  </a:lnTo>
                  <a:lnTo>
                    <a:pt x="116" y="504"/>
                  </a:lnTo>
                  <a:lnTo>
                    <a:pt x="114" y="508"/>
                  </a:lnTo>
                  <a:lnTo>
                    <a:pt x="114" y="513"/>
                  </a:lnTo>
                  <a:lnTo>
                    <a:pt x="114" y="518"/>
                  </a:lnTo>
                  <a:lnTo>
                    <a:pt x="111" y="524"/>
                  </a:lnTo>
                  <a:lnTo>
                    <a:pt x="110" y="529"/>
                  </a:lnTo>
                  <a:lnTo>
                    <a:pt x="107" y="534"/>
                  </a:lnTo>
                  <a:lnTo>
                    <a:pt x="107" y="538"/>
                  </a:lnTo>
                  <a:lnTo>
                    <a:pt x="106" y="544"/>
                  </a:lnTo>
                  <a:lnTo>
                    <a:pt x="105" y="549"/>
                  </a:lnTo>
                  <a:lnTo>
                    <a:pt x="105" y="555"/>
                  </a:lnTo>
                  <a:lnTo>
                    <a:pt x="103" y="559"/>
                  </a:lnTo>
                  <a:lnTo>
                    <a:pt x="100" y="563"/>
                  </a:lnTo>
                  <a:lnTo>
                    <a:pt x="96" y="570"/>
                  </a:lnTo>
                  <a:lnTo>
                    <a:pt x="92" y="574"/>
                  </a:lnTo>
                  <a:lnTo>
                    <a:pt x="88" y="578"/>
                  </a:lnTo>
                  <a:lnTo>
                    <a:pt x="83" y="581"/>
                  </a:lnTo>
                  <a:lnTo>
                    <a:pt x="78" y="581"/>
                  </a:lnTo>
                  <a:lnTo>
                    <a:pt x="70" y="583"/>
                  </a:lnTo>
                  <a:lnTo>
                    <a:pt x="63" y="581"/>
                  </a:lnTo>
                  <a:lnTo>
                    <a:pt x="58" y="581"/>
                  </a:lnTo>
                  <a:lnTo>
                    <a:pt x="51" y="577"/>
                  </a:lnTo>
                  <a:lnTo>
                    <a:pt x="48" y="571"/>
                  </a:lnTo>
                  <a:lnTo>
                    <a:pt x="48" y="567"/>
                  </a:lnTo>
                  <a:lnTo>
                    <a:pt x="48" y="562"/>
                  </a:lnTo>
                  <a:lnTo>
                    <a:pt x="48" y="556"/>
                  </a:lnTo>
                  <a:lnTo>
                    <a:pt x="49" y="551"/>
                  </a:lnTo>
                  <a:lnTo>
                    <a:pt x="52" y="546"/>
                  </a:lnTo>
                  <a:lnTo>
                    <a:pt x="55" y="541"/>
                  </a:lnTo>
                  <a:lnTo>
                    <a:pt x="59" y="537"/>
                  </a:lnTo>
                  <a:lnTo>
                    <a:pt x="63" y="533"/>
                  </a:lnTo>
                  <a:lnTo>
                    <a:pt x="67" y="527"/>
                  </a:lnTo>
                  <a:lnTo>
                    <a:pt x="70" y="520"/>
                  </a:lnTo>
                  <a:lnTo>
                    <a:pt x="74" y="516"/>
                  </a:lnTo>
                  <a:lnTo>
                    <a:pt x="77" y="512"/>
                  </a:lnTo>
                  <a:lnTo>
                    <a:pt x="80" y="507"/>
                  </a:lnTo>
                  <a:lnTo>
                    <a:pt x="83" y="502"/>
                  </a:lnTo>
                  <a:lnTo>
                    <a:pt x="85" y="497"/>
                  </a:lnTo>
                  <a:lnTo>
                    <a:pt x="89" y="493"/>
                  </a:lnTo>
                  <a:lnTo>
                    <a:pt x="89" y="487"/>
                  </a:lnTo>
                  <a:lnTo>
                    <a:pt x="85" y="483"/>
                  </a:lnTo>
                  <a:lnTo>
                    <a:pt x="81" y="483"/>
                  </a:lnTo>
                  <a:lnTo>
                    <a:pt x="77" y="483"/>
                  </a:lnTo>
                  <a:lnTo>
                    <a:pt x="70" y="486"/>
                  </a:lnTo>
                  <a:lnTo>
                    <a:pt x="63" y="491"/>
                  </a:lnTo>
                  <a:lnTo>
                    <a:pt x="59" y="497"/>
                  </a:lnTo>
                  <a:lnTo>
                    <a:pt x="52" y="502"/>
                  </a:lnTo>
                  <a:lnTo>
                    <a:pt x="48" y="507"/>
                  </a:lnTo>
                  <a:lnTo>
                    <a:pt x="45" y="512"/>
                  </a:lnTo>
                  <a:lnTo>
                    <a:pt x="41" y="516"/>
                  </a:lnTo>
                  <a:lnTo>
                    <a:pt x="35" y="518"/>
                  </a:lnTo>
                  <a:lnTo>
                    <a:pt x="30" y="520"/>
                  </a:lnTo>
                  <a:lnTo>
                    <a:pt x="26" y="520"/>
                  </a:lnTo>
                  <a:lnTo>
                    <a:pt x="22" y="523"/>
                  </a:lnTo>
                  <a:lnTo>
                    <a:pt x="16" y="523"/>
                  </a:lnTo>
                  <a:lnTo>
                    <a:pt x="12" y="523"/>
                  </a:lnTo>
                  <a:lnTo>
                    <a:pt x="7" y="520"/>
                  </a:lnTo>
                  <a:lnTo>
                    <a:pt x="4" y="516"/>
                  </a:lnTo>
                  <a:lnTo>
                    <a:pt x="1" y="509"/>
                  </a:lnTo>
                  <a:lnTo>
                    <a:pt x="1" y="505"/>
                  </a:lnTo>
                  <a:lnTo>
                    <a:pt x="0" y="498"/>
                  </a:lnTo>
                  <a:lnTo>
                    <a:pt x="1" y="493"/>
                  </a:lnTo>
                  <a:lnTo>
                    <a:pt x="2" y="487"/>
                  </a:lnTo>
                  <a:lnTo>
                    <a:pt x="7" y="484"/>
                  </a:lnTo>
                  <a:lnTo>
                    <a:pt x="11" y="480"/>
                  </a:lnTo>
                  <a:lnTo>
                    <a:pt x="13" y="475"/>
                  </a:lnTo>
                  <a:lnTo>
                    <a:pt x="19" y="472"/>
                  </a:lnTo>
                  <a:lnTo>
                    <a:pt x="24" y="470"/>
                  </a:lnTo>
                  <a:lnTo>
                    <a:pt x="30" y="469"/>
                  </a:lnTo>
                  <a:lnTo>
                    <a:pt x="35" y="469"/>
                  </a:lnTo>
                  <a:lnTo>
                    <a:pt x="41" y="468"/>
                  </a:lnTo>
                  <a:lnTo>
                    <a:pt x="48" y="464"/>
                  </a:lnTo>
                  <a:lnTo>
                    <a:pt x="52" y="464"/>
                  </a:lnTo>
                  <a:lnTo>
                    <a:pt x="58" y="462"/>
                  </a:lnTo>
                  <a:lnTo>
                    <a:pt x="62" y="459"/>
                  </a:lnTo>
                  <a:lnTo>
                    <a:pt x="67" y="459"/>
                  </a:lnTo>
                  <a:lnTo>
                    <a:pt x="71" y="458"/>
                  </a:lnTo>
                  <a:lnTo>
                    <a:pt x="77" y="457"/>
                  </a:lnTo>
                  <a:lnTo>
                    <a:pt x="80" y="451"/>
                  </a:lnTo>
                  <a:lnTo>
                    <a:pt x="80" y="447"/>
                  </a:lnTo>
                  <a:lnTo>
                    <a:pt x="80" y="442"/>
                  </a:lnTo>
                  <a:lnTo>
                    <a:pt x="80" y="437"/>
                  </a:lnTo>
                  <a:lnTo>
                    <a:pt x="77" y="432"/>
                  </a:lnTo>
                  <a:lnTo>
                    <a:pt x="73" y="428"/>
                  </a:lnTo>
                  <a:lnTo>
                    <a:pt x="70" y="422"/>
                  </a:lnTo>
                  <a:lnTo>
                    <a:pt x="67" y="418"/>
                  </a:lnTo>
                  <a:lnTo>
                    <a:pt x="63" y="414"/>
                  </a:lnTo>
                  <a:lnTo>
                    <a:pt x="60" y="408"/>
                  </a:lnTo>
                  <a:lnTo>
                    <a:pt x="58" y="404"/>
                  </a:lnTo>
                  <a:lnTo>
                    <a:pt x="55" y="399"/>
                  </a:lnTo>
                  <a:lnTo>
                    <a:pt x="52" y="394"/>
                  </a:lnTo>
                  <a:lnTo>
                    <a:pt x="51" y="388"/>
                  </a:lnTo>
                  <a:lnTo>
                    <a:pt x="48" y="382"/>
                  </a:lnTo>
                  <a:lnTo>
                    <a:pt x="48" y="377"/>
                  </a:lnTo>
                  <a:lnTo>
                    <a:pt x="48" y="372"/>
                  </a:lnTo>
                  <a:lnTo>
                    <a:pt x="51" y="367"/>
                  </a:lnTo>
                  <a:lnTo>
                    <a:pt x="56" y="364"/>
                  </a:lnTo>
                  <a:lnTo>
                    <a:pt x="60" y="361"/>
                  </a:lnTo>
                  <a:lnTo>
                    <a:pt x="66" y="356"/>
                  </a:lnTo>
                  <a:lnTo>
                    <a:pt x="70" y="353"/>
                  </a:lnTo>
                  <a:lnTo>
                    <a:pt x="74" y="352"/>
                  </a:lnTo>
                  <a:lnTo>
                    <a:pt x="81" y="352"/>
                  </a:lnTo>
                  <a:lnTo>
                    <a:pt x="85" y="352"/>
                  </a:lnTo>
                  <a:lnTo>
                    <a:pt x="91" y="352"/>
                  </a:lnTo>
                  <a:lnTo>
                    <a:pt x="95" y="356"/>
                  </a:lnTo>
                  <a:lnTo>
                    <a:pt x="95" y="361"/>
                  </a:lnTo>
                  <a:lnTo>
                    <a:pt x="99" y="366"/>
                  </a:lnTo>
                  <a:lnTo>
                    <a:pt x="102" y="372"/>
                  </a:lnTo>
                  <a:lnTo>
                    <a:pt x="102" y="377"/>
                  </a:lnTo>
                  <a:lnTo>
                    <a:pt x="102" y="382"/>
                  </a:lnTo>
                  <a:lnTo>
                    <a:pt x="102" y="388"/>
                  </a:lnTo>
                  <a:lnTo>
                    <a:pt x="99" y="394"/>
                  </a:lnTo>
                  <a:lnTo>
                    <a:pt x="96" y="399"/>
                  </a:lnTo>
                  <a:lnTo>
                    <a:pt x="96" y="404"/>
                  </a:lnTo>
                  <a:lnTo>
                    <a:pt x="96" y="408"/>
                  </a:lnTo>
                  <a:lnTo>
                    <a:pt x="99" y="414"/>
                  </a:lnTo>
                  <a:lnTo>
                    <a:pt x="100" y="418"/>
                  </a:lnTo>
                  <a:lnTo>
                    <a:pt x="102" y="422"/>
                  </a:lnTo>
                  <a:lnTo>
                    <a:pt x="103" y="428"/>
                  </a:lnTo>
                  <a:lnTo>
                    <a:pt x="107" y="431"/>
                  </a:lnTo>
                  <a:lnTo>
                    <a:pt x="113" y="431"/>
                  </a:lnTo>
                  <a:lnTo>
                    <a:pt x="117" y="429"/>
                  </a:lnTo>
                  <a:lnTo>
                    <a:pt x="122" y="425"/>
                  </a:lnTo>
                  <a:lnTo>
                    <a:pt x="153" y="406"/>
                  </a:lnTo>
                  <a:lnTo>
                    <a:pt x="187" y="371"/>
                  </a:lnTo>
                  <a:lnTo>
                    <a:pt x="212" y="334"/>
                  </a:lnTo>
                  <a:lnTo>
                    <a:pt x="216" y="309"/>
                  </a:lnTo>
                  <a:lnTo>
                    <a:pt x="216" y="277"/>
                  </a:lnTo>
                  <a:lnTo>
                    <a:pt x="203" y="241"/>
                  </a:lnTo>
                  <a:lnTo>
                    <a:pt x="175" y="200"/>
                  </a:lnTo>
                  <a:lnTo>
                    <a:pt x="133" y="155"/>
                  </a:lnTo>
                  <a:lnTo>
                    <a:pt x="78" y="115"/>
                  </a:lnTo>
                  <a:lnTo>
                    <a:pt x="44" y="95"/>
                  </a:lnTo>
                  <a:lnTo>
                    <a:pt x="22" y="68"/>
                  </a:lnTo>
                  <a:lnTo>
                    <a:pt x="26" y="35"/>
                  </a:lnTo>
                  <a:lnTo>
                    <a:pt x="41" y="5"/>
                  </a:lnTo>
                  <a:lnTo>
                    <a:pt x="58" y="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21529" name="Group 260"/>
            <p:cNvGrpSpPr>
              <a:grpSpLocks/>
            </p:cNvGrpSpPr>
            <p:nvPr/>
          </p:nvGrpSpPr>
          <p:grpSpPr bwMode="auto">
            <a:xfrm>
              <a:off x="3216" y="3456"/>
              <a:ext cx="480" cy="405"/>
              <a:chOff x="4018" y="3674"/>
              <a:chExt cx="480" cy="405"/>
            </a:xfrm>
          </p:grpSpPr>
          <p:sp>
            <p:nvSpPr>
              <p:cNvPr id="21530" name="Freeform 221"/>
              <p:cNvSpPr>
                <a:spLocks/>
              </p:cNvSpPr>
              <p:nvPr/>
            </p:nvSpPr>
            <p:spPr bwMode="auto">
              <a:xfrm rot="560792" flipH="1">
                <a:off x="4018" y="3809"/>
                <a:ext cx="473" cy="269"/>
              </a:xfrm>
              <a:custGeom>
                <a:avLst/>
                <a:gdLst>
                  <a:gd name="T0" fmla="*/ 17 w 1014"/>
                  <a:gd name="T1" fmla="*/ 1 h 414"/>
                  <a:gd name="T2" fmla="*/ 17 w 1014"/>
                  <a:gd name="T3" fmla="*/ 1 h 414"/>
                  <a:gd name="T4" fmla="*/ 17 w 1014"/>
                  <a:gd name="T5" fmla="*/ 1 h 414"/>
                  <a:gd name="T6" fmla="*/ 16 w 1014"/>
                  <a:gd name="T7" fmla="*/ 1 h 414"/>
                  <a:gd name="T8" fmla="*/ 15 w 1014"/>
                  <a:gd name="T9" fmla="*/ 0 h 414"/>
                  <a:gd name="T10" fmla="*/ 14 w 1014"/>
                  <a:gd name="T11" fmla="*/ 0 h 414"/>
                  <a:gd name="T12" fmla="*/ 14 w 1014"/>
                  <a:gd name="T13" fmla="*/ 1 h 414"/>
                  <a:gd name="T14" fmla="*/ 13 w 1014"/>
                  <a:gd name="T15" fmla="*/ 1 h 414"/>
                  <a:gd name="T16" fmla="*/ 12 w 1014"/>
                  <a:gd name="T17" fmla="*/ 1 h 414"/>
                  <a:gd name="T18" fmla="*/ 12 w 1014"/>
                  <a:gd name="T19" fmla="*/ 2 h 414"/>
                  <a:gd name="T20" fmla="*/ 11 w 1014"/>
                  <a:gd name="T21" fmla="*/ 3 h 414"/>
                  <a:gd name="T22" fmla="*/ 11 w 1014"/>
                  <a:gd name="T23" fmla="*/ 4 h 414"/>
                  <a:gd name="T24" fmla="*/ 10 w 1014"/>
                  <a:gd name="T25" fmla="*/ 5 h 414"/>
                  <a:gd name="T26" fmla="*/ 10 w 1014"/>
                  <a:gd name="T27" fmla="*/ 6 h 414"/>
                  <a:gd name="T28" fmla="*/ 10 w 1014"/>
                  <a:gd name="T29" fmla="*/ 7 h 414"/>
                  <a:gd name="T30" fmla="*/ 10 w 1014"/>
                  <a:gd name="T31" fmla="*/ 8 h 414"/>
                  <a:gd name="T32" fmla="*/ 10 w 1014"/>
                  <a:gd name="T33" fmla="*/ 10 h 414"/>
                  <a:gd name="T34" fmla="*/ 10 w 1014"/>
                  <a:gd name="T35" fmla="*/ 12 h 414"/>
                  <a:gd name="T36" fmla="*/ 10 w 1014"/>
                  <a:gd name="T37" fmla="*/ 13 h 414"/>
                  <a:gd name="T38" fmla="*/ 10 w 1014"/>
                  <a:gd name="T39" fmla="*/ 13 h 414"/>
                  <a:gd name="T40" fmla="*/ 9 w 1014"/>
                  <a:gd name="T41" fmla="*/ 12 h 414"/>
                  <a:gd name="T42" fmla="*/ 9 w 1014"/>
                  <a:gd name="T43" fmla="*/ 12 h 414"/>
                  <a:gd name="T44" fmla="*/ 9 w 1014"/>
                  <a:gd name="T45" fmla="*/ 10 h 414"/>
                  <a:gd name="T46" fmla="*/ 8 w 1014"/>
                  <a:gd name="T47" fmla="*/ 10 h 414"/>
                  <a:gd name="T48" fmla="*/ 7 w 1014"/>
                  <a:gd name="T49" fmla="*/ 10 h 414"/>
                  <a:gd name="T50" fmla="*/ 7 w 1014"/>
                  <a:gd name="T51" fmla="*/ 10 h 414"/>
                  <a:gd name="T52" fmla="*/ 7 w 1014"/>
                  <a:gd name="T53" fmla="*/ 10 h 414"/>
                  <a:gd name="T54" fmla="*/ 7 w 1014"/>
                  <a:gd name="T55" fmla="*/ 11 h 414"/>
                  <a:gd name="T56" fmla="*/ 6 w 1014"/>
                  <a:gd name="T57" fmla="*/ 12 h 414"/>
                  <a:gd name="T58" fmla="*/ 6 w 1014"/>
                  <a:gd name="T59" fmla="*/ 12 h 414"/>
                  <a:gd name="T60" fmla="*/ 6 w 1014"/>
                  <a:gd name="T61" fmla="*/ 12 h 414"/>
                  <a:gd name="T62" fmla="*/ 5 w 1014"/>
                  <a:gd name="T63" fmla="*/ 14 h 414"/>
                  <a:gd name="T64" fmla="*/ 4 w 1014"/>
                  <a:gd name="T65" fmla="*/ 16 h 414"/>
                  <a:gd name="T66" fmla="*/ 2 w 1014"/>
                  <a:gd name="T67" fmla="*/ 22 h 414"/>
                  <a:gd name="T68" fmla="*/ 0 w 1014"/>
                  <a:gd name="T69" fmla="*/ 30 h 414"/>
                  <a:gd name="T70" fmla="*/ 0 w 1014"/>
                  <a:gd name="T71" fmla="*/ 31 h 414"/>
                  <a:gd name="T72" fmla="*/ 10 w 1014"/>
                  <a:gd name="T73" fmla="*/ 48 h 414"/>
                  <a:gd name="T74" fmla="*/ 16 w 1014"/>
                  <a:gd name="T75" fmla="*/ 27 h 414"/>
                  <a:gd name="T76" fmla="*/ 22 w 1014"/>
                  <a:gd name="T77" fmla="*/ 14 h 414"/>
                  <a:gd name="T78" fmla="*/ 22 w 1014"/>
                  <a:gd name="T79" fmla="*/ 12 h 414"/>
                  <a:gd name="T80" fmla="*/ 17 w 1014"/>
                  <a:gd name="T81" fmla="*/ 1 h 4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4"/>
                  <a:gd name="T124" fmla="*/ 0 h 414"/>
                  <a:gd name="T125" fmla="*/ 1014 w 1014"/>
                  <a:gd name="T126" fmla="*/ 414 h 41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4" h="414">
                    <a:moveTo>
                      <a:pt x="784" y="10"/>
                    </a:moveTo>
                    <a:lnTo>
                      <a:pt x="784" y="10"/>
                    </a:lnTo>
                    <a:lnTo>
                      <a:pt x="768" y="8"/>
                    </a:lnTo>
                    <a:lnTo>
                      <a:pt x="730" y="4"/>
                    </a:lnTo>
                    <a:lnTo>
                      <a:pt x="676" y="0"/>
                    </a:lnTo>
                    <a:lnTo>
                      <a:pt x="646" y="0"/>
                    </a:lnTo>
                    <a:lnTo>
                      <a:pt x="614" y="2"/>
                    </a:lnTo>
                    <a:lnTo>
                      <a:pt x="582" y="6"/>
                    </a:lnTo>
                    <a:lnTo>
                      <a:pt x="552" y="10"/>
                    </a:lnTo>
                    <a:lnTo>
                      <a:pt x="522" y="18"/>
                    </a:lnTo>
                    <a:lnTo>
                      <a:pt x="496" y="30"/>
                    </a:lnTo>
                    <a:lnTo>
                      <a:pt x="484" y="36"/>
                    </a:lnTo>
                    <a:lnTo>
                      <a:pt x="474" y="44"/>
                    </a:lnTo>
                    <a:lnTo>
                      <a:pt x="464" y="52"/>
                    </a:lnTo>
                    <a:lnTo>
                      <a:pt x="456" y="62"/>
                    </a:lnTo>
                    <a:lnTo>
                      <a:pt x="448" y="72"/>
                    </a:lnTo>
                    <a:lnTo>
                      <a:pt x="444" y="84"/>
                    </a:lnTo>
                    <a:lnTo>
                      <a:pt x="440" y="98"/>
                    </a:lnTo>
                    <a:lnTo>
                      <a:pt x="438" y="112"/>
                    </a:lnTo>
                    <a:lnTo>
                      <a:pt x="426" y="104"/>
                    </a:lnTo>
                    <a:lnTo>
                      <a:pt x="412" y="98"/>
                    </a:lnTo>
                    <a:lnTo>
                      <a:pt x="392" y="92"/>
                    </a:lnTo>
                    <a:lnTo>
                      <a:pt x="366" y="88"/>
                    </a:lnTo>
                    <a:lnTo>
                      <a:pt x="350" y="88"/>
                    </a:lnTo>
                    <a:lnTo>
                      <a:pt x="334" y="90"/>
                    </a:lnTo>
                    <a:lnTo>
                      <a:pt x="316" y="92"/>
                    </a:lnTo>
                    <a:lnTo>
                      <a:pt x="298" y="96"/>
                    </a:lnTo>
                    <a:lnTo>
                      <a:pt x="278" y="102"/>
                    </a:lnTo>
                    <a:lnTo>
                      <a:pt x="256" y="108"/>
                    </a:lnTo>
                    <a:lnTo>
                      <a:pt x="230" y="122"/>
                    </a:lnTo>
                    <a:lnTo>
                      <a:pt x="194" y="140"/>
                    </a:lnTo>
                    <a:lnTo>
                      <a:pt x="108" y="190"/>
                    </a:lnTo>
                    <a:lnTo>
                      <a:pt x="0" y="258"/>
                    </a:lnTo>
                    <a:lnTo>
                      <a:pt x="4" y="270"/>
                    </a:lnTo>
                    <a:lnTo>
                      <a:pt x="462" y="414"/>
                    </a:lnTo>
                    <a:lnTo>
                      <a:pt x="736" y="234"/>
                    </a:lnTo>
                    <a:lnTo>
                      <a:pt x="1012" y="120"/>
                    </a:lnTo>
                    <a:lnTo>
                      <a:pt x="1014" y="106"/>
                    </a:lnTo>
                    <a:lnTo>
                      <a:pt x="784" y="1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31" name="Freeform 222"/>
              <p:cNvSpPr>
                <a:spLocks/>
              </p:cNvSpPr>
              <p:nvPr/>
            </p:nvSpPr>
            <p:spPr bwMode="auto">
              <a:xfrm rot="560792" flipH="1">
                <a:off x="4020" y="3803"/>
                <a:ext cx="473" cy="266"/>
              </a:xfrm>
              <a:custGeom>
                <a:avLst/>
                <a:gdLst>
                  <a:gd name="T0" fmla="*/ 17 w 1014"/>
                  <a:gd name="T1" fmla="*/ 1 h 408"/>
                  <a:gd name="T2" fmla="*/ 17 w 1014"/>
                  <a:gd name="T3" fmla="*/ 1 h 408"/>
                  <a:gd name="T4" fmla="*/ 17 w 1014"/>
                  <a:gd name="T5" fmla="*/ 1 h 408"/>
                  <a:gd name="T6" fmla="*/ 16 w 1014"/>
                  <a:gd name="T7" fmla="*/ 1 h 408"/>
                  <a:gd name="T8" fmla="*/ 15 w 1014"/>
                  <a:gd name="T9" fmla="*/ 0 h 408"/>
                  <a:gd name="T10" fmla="*/ 14 w 1014"/>
                  <a:gd name="T11" fmla="*/ 0 h 408"/>
                  <a:gd name="T12" fmla="*/ 14 w 1014"/>
                  <a:gd name="T13" fmla="*/ 1 h 408"/>
                  <a:gd name="T14" fmla="*/ 13 w 1014"/>
                  <a:gd name="T15" fmla="*/ 1 h 408"/>
                  <a:gd name="T16" fmla="*/ 12 w 1014"/>
                  <a:gd name="T17" fmla="*/ 1 h 408"/>
                  <a:gd name="T18" fmla="*/ 12 w 1014"/>
                  <a:gd name="T19" fmla="*/ 2 h 408"/>
                  <a:gd name="T20" fmla="*/ 11 w 1014"/>
                  <a:gd name="T21" fmla="*/ 3 h 408"/>
                  <a:gd name="T22" fmla="*/ 11 w 1014"/>
                  <a:gd name="T23" fmla="*/ 5 h 408"/>
                  <a:gd name="T24" fmla="*/ 10 w 1014"/>
                  <a:gd name="T25" fmla="*/ 5 h 408"/>
                  <a:gd name="T26" fmla="*/ 10 w 1014"/>
                  <a:gd name="T27" fmla="*/ 7 h 408"/>
                  <a:gd name="T28" fmla="*/ 10 w 1014"/>
                  <a:gd name="T29" fmla="*/ 7 h 408"/>
                  <a:gd name="T30" fmla="*/ 10 w 1014"/>
                  <a:gd name="T31" fmla="*/ 8 h 408"/>
                  <a:gd name="T32" fmla="*/ 10 w 1014"/>
                  <a:gd name="T33" fmla="*/ 10 h 408"/>
                  <a:gd name="T34" fmla="*/ 10 w 1014"/>
                  <a:gd name="T35" fmla="*/ 12 h 408"/>
                  <a:gd name="T36" fmla="*/ 10 w 1014"/>
                  <a:gd name="T37" fmla="*/ 13 h 408"/>
                  <a:gd name="T38" fmla="*/ 10 w 1014"/>
                  <a:gd name="T39" fmla="*/ 13 h 408"/>
                  <a:gd name="T40" fmla="*/ 9 w 1014"/>
                  <a:gd name="T41" fmla="*/ 12 h 408"/>
                  <a:gd name="T42" fmla="*/ 9 w 1014"/>
                  <a:gd name="T43" fmla="*/ 12 h 408"/>
                  <a:gd name="T44" fmla="*/ 9 w 1014"/>
                  <a:gd name="T45" fmla="*/ 10 h 408"/>
                  <a:gd name="T46" fmla="*/ 8 w 1014"/>
                  <a:gd name="T47" fmla="*/ 10 h 408"/>
                  <a:gd name="T48" fmla="*/ 7 w 1014"/>
                  <a:gd name="T49" fmla="*/ 10 h 408"/>
                  <a:gd name="T50" fmla="*/ 7 w 1014"/>
                  <a:gd name="T51" fmla="*/ 10 h 408"/>
                  <a:gd name="T52" fmla="*/ 7 w 1014"/>
                  <a:gd name="T53" fmla="*/ 10 h 408"/>
                  <a:gd name="T54" fmla="*/ 7 w 1014"/>
                  <a:gd name="T55" fmla="*/ 12 h 408"/>
                  <a:gd name="T56" fmla="*/ 6 w 1014"/>
                  <a:gd name="T57" fmla="*/ 12 h 408"/>
                  <a:gd name="T58" fmla="*/ 6 w 1014"/>
                  <a:gd name="T59" fmla="*/ 13 h 408"/>
                  <a:gd name="T60" fmla="*/ 6 w 1014"/>
                  <a:gd name="T61" fmla="*/ 13 h 408"/>
                  <a:gd name="T62" fmla="*/ 5 w 1014"/>
                  <a:gd name="T63" fmla="*/ 14 h 408"/>
                  <a:gd name="T64" fmla="*/ 4 w 1014"/>
                  <a:gd name="T65" fmla="*/ 17 h 408"/>
                  <a:gd name="T66" fmla="*/ 2 w 1014"/>
                  <a:gd name="T67" fmla="*/ 23 h 408"/>
                  <a:gd name="T68" fmla="*/ 0 w 1014"/>
                  <a:gd name="T69" fmla="*/ 31 h 408"/>
                  <a:gd name="T70" fmla="*/ 0 w 1014"/>
                  <a:gd name="T71" fmla="*/ 31 h 408"/>
                  <a:gd name="T72" fmla="*/ 10 w 1014"/>
                  <a:gd name="T73" fmla="*/ 48 h 408"/>
                  <a:gd name="T74" fmla="*/ 16 w 1014"/>
                  <a:gd name="T75" fmla="*/ 27 h 408"/>
                  <a:gd name="T76" fmla="*/ 22 w 1014"/>
                  <a:gd name="T77" fmla="*/ 13 h 408"/>
                  <a:gd name="T78" fmla="*/ 22 w 1014"/>
                  <a:gd name="T79" fmla="*/ 13 h 408"/>
                  <a:gd name="T80" fmla="*/ 17 w 1014"/>
                  <a:gd name="T81" fmla="*/ 1 h 4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4"/>
                  <a:gd name="T124" fmla="*/ 0 h 408"/>
                  <a:gd name="T125" fmla="*/ 1014 w 1014"/>
                  <a:gd name="T126" fmla="*/ 408 h 4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4" h="408">
                    <a:moveTo>
                      <a:pt x="782" y="10"/>
                    </a:moveTo>
                    <a:lnTo>
                      <a:pt x="782" y="10"/>
                    </a:lnTo>
                    <a:lnTo>
                      <a:pt x="768" y="8"/>
                    </a:lnTo>
                    <a:lnTo>
                      <a:pt x="730" y="4"/>
                    </a:lnTo>
                    <a:lnTo>
                      <a:pt x="676" y="0"/>
                    </a:lnTo>
                    <a:lnTo>
                      <a:pt x="644" y="0"/>
                    </a:lnTo>
                    <a:lnTo>
                      <a:pt x="612" y="2"/>
                    </a:lnTo>
                    <a:lnTo>
                      <a:pt x="582" y="6"/>
                    </a:lnTo>
                    <a:lnTo>
                      <a:pt x="550" y="10"/>
                    </a:lnTo>
                    <a:lnTo>
                      <a:pt x="522" y="20"/>
                    </a:lnTo>
                    <a:lnTo>
                      <a:pt x="494" y="30"/>
                    </a:lnTo>
                    <a:lnTo>
                      <a:pt x="482" y="36"/>
                    </a:lnTo>
                    <a:lnTo>
                      <a:pt x="472" y="44"/>
                    </a:lnTo>
                    <a:lnTo>
                      <a:pt x="462" y="54"/>
                    </a:lnTo>
                    <a:lnTo>
                      <a:pt x="454" y="62"/>
                    </a:lnTo>
                    <a:lnTo>
                      <a:pt x="448" y="74"/>
                    </a:lnTo>
                    <a:lnTo>
                      <a:pt x="442" y="84"/>
                    </a:lnTo>
                    <a:lnTo>
                      <a:pt x="438" y="98"/>
                    </a:lnTo>
                    <a:lnTo>
                      <a:pt x="438" y="112"/>
                    </a:lnTo>
                    <a:lnTo>
                      <a:pt x="426" y="104"/>
                    </a:lnTo>
                    <a:lnTo>
                      <a:pt x="410" y="98"/>
                    </a:lnTo>
                    <a:lnTo>
                      <a:pt x="390" y="92"/>
                    </a:lnTo>
                    <a:lnTo>
                      <a:pt x="364" y="90"/>
                    </a:lnTo>
                    <a:lnTo>
                      <a:pt x="350" y="88"/>
                    </a:lnTo>
                    <a:lnTo>
                      <a:pt x="334" y="90"/>
                    </a:lnTo>
                    <a:lnTo>
                      <a:pt x="316" y="92"/>
                    </a:lnTo>
                    <a:lnTo>
                      <a:pt x="296" y="96"/>
                    </a:lnTo>
                    <a:lnTo>
                      <a:pt x="276" y="102"/>
                    </a:lnTo>
                    <a:lnTo>
                      <a:pt x="254" y="110"/>
                    </a:lnTo>
                    <a:lnTo>
                      <a:pt x="228" y="122"/>
                    </a:lnTo>
                    <a:lnTo>
                      <a:pt x="194" y="142"/>
                    </a:lnTo>
                    <a:lnTo>
                      <a:pt x="108" y="194"/>
                    </a:lnTo>
                    <a:lnTo>
                      <a:pt x="0" y="264"/>
                    </a:lnTo>
                    <a:lnTo>
                      <a:pt x="0" y="266"/>
                    </a:lnTo>
                    <a:lnTo>
                      <a:pt x="458" y="408"/>
                    </a:lnTo>
                    <a:lnTo>
                      <a:pt x="734" y="234"/>
                    </a:lnTo>
                    <a:lnTo>
                      <a:pt x="1014" y="114"/>
                    </a:lnTo>
                    <a:lnTo>
                      <a:pt x="1012" y="110"/>
                    </a:lnTo>
                    <a:lnTo>
                      <a:pt x="782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32" name="Freeform 223"/>
              <p:cNvSpPr>
                <a:spLocks/>
              </p:cNvSpPr>
              <p:nvPr/>
            </p:nvSpPr>
            <p:spPr bwMode="auto">
              <a:xfrm rot="560792" flipH="1">
                <a:off x="4036" y="3781"/>
                <a:ext cx="462" cy="277"/>
              </a:xfrm>
              <a:custGeom>
                <a:avLst/>
                <a:gdLst>
                  <a:gd name="T0" fmla="*/ 22 w 992"/>
                  <a:gd name="T1" fmla="*/ 14 h 426"/>
                  <a:gd name="T2" fmla="*/ 16 w 992"/>
                  <a:gd name="T3" fmla="*/ 3 h 426"/>
                  <a:gd name="T4" fmla="*/ 16 w 992"/>
                  <a:gd name="T5" fmla="*/ 3 h 426"/>
                  <a:gd name="T6" fmla="*/ 16 w 992"/>
                  <a:gd name="T7" fmla="*/ 3 h 426"/>
                  <a:gd name="T8" fmla="*/ 15 w 992"/>
                  <a:gd name="T9" fmla="*/ 2 h 426"/>
                  <a:gd name="T10" fmla="*/ 14 w 992"/>
                  <a:gd name="T11" fmla="*/ 1 h 426"/>
                  <a:gd name="T12" fmla="*/ 14 w 992"/>
                  <a:gd name="T13" fmla="*/ 1 h 426"/>
                  <a:gd name="T14" fmla="*/ 13 w 992"/>
                  <a:gd name="T15" fmla="*/ 0 h 426"/>
                  <a:gd name="T16" fmla="*/ 13 w 992"/>
                  <a:gd name="T17" fmla="*/ 0 h 426"/>
                  <a:gd name="T18" fmla="*/ 12 w 992"/>
                  <a:gd name="T19" fmla="*/ 1 h 426"/>
                  <a:gd name="T20" fmla="*/ 11 w 992"/>
                  <a:gd name="T21" fmla="*/ 1 h 426"/>
                  <a:gd name="T22" fmla="*/ 11 w 992"/>
                  <a:gd name="T23" fmla="*/ 2 h 426"/>
                  <a:gd name="T24" fmla="*/ 10 w 992"/>
                  <a:gd name="T25" fmla="*/ 3 h 426"/>
                  <a:gd name="T26" fmla="*/ 10 w 992"/>
                  <a:gd name="T27" fmla="*/ 3 h 426"/>
                  <a:gd name="T28" fmla="*/ 10 w 992"/>
                  <a:gd name="T29" fmla="*/ 5 h 426"/>
                  <a:gd name="T30" fmla="*/ 10 w 992"/>
                  <a:gd name="T31" fmla="*/ 5 h 426"/>
                  <a:gd name="T32" fmla="*/ 10 w 992"/>
                  <a:gd name="T33" fmla="*/ 7 h 426"/>
                  <a:gd name="T34" fmla="*/ 10 w 992"/>
                  <a:gd name="T35" fmla="*/ 8 h 426"/>
                  <a:gd name="T36" fmla="*/ 10 w 992"/>
                  <a:gd name="T37" fmla="*/ 9 h 426"/>
                  <a:gd name="T38" fmla="*/ 9 w 992"/>
                  <a:gd name="T39" fmla="*/ 10 h 426"/>
                  <a:gd name="T40" fmla="*/ 9 w 992"/>
                  <a:gd name="T41" fmla="*/ 10 h 426"/>
                  <a:gd name="T42" fmla="*/ 9 w 992"/>
                  <a:gd name="T43" fmla="*/ 10 h 426"/>
                  <a:gd name="T44" fmla="*/ 9 w 992"/>
                  <a:gd name="T45" fmla="*/ 9 h 426"/>
                  <a:gd name="T46" fmla="*/ 9 w 992"/>
                  <a:gd name="T47" fmla="*/ 8 h 426"/>
                  <a:gd name="T48" fmla="*/ 8 w 992"/>
                  <a:gd name="T49" fmla="*/ 8 h 426"/>
                  <a:gd name="T50" fmla="*/ 7 w 992"/>
                  <a:gd name="T51" fmla="*/ 8 h 426"/>
                  <a:gd name="T52" fmla="*/ 7 w 992"/>
                  <a:gd name="T53" fmla="*/ 8 h 426"/>
                  <a:gd name="T54" fmla="*/ 7 w 992"/>
                  <a:gd name="T55" fmla="*/ 8 h 426"/>
                  <a:gd name="T56" fmla="*/ 7 w 992"/>
                  <a:gd name="T57" fmla="*/ 9 h 426"/>
                  <a:gd name="T58" fmla="*/ 6 w 992"/>
                  <a:gd name="T59" fmla="*/ 9 h 426"/>
                  <a:gd name="T60" fmla="*/ 6 w 992"/>
                  <a:gd name="T61" fmla="*/ 10 h 426"/>
                  <a:gd name="T62" fmla="*/ 6 w 992"/>
                  <a:gd name="T63" fmla="*/ 10 h 426"/>
                  <a:gd name="T64" fmla="*/ 5 w 992"/>
                  <a:gd name="T65" fmla="*/ 12 h 426"/>
                  <a:gd name="T66" fmla="*/ 4 w 992"/>
                  <a:gd name="T67" fmla="*/ 14 h 426"/>
                  <a:gd name="T68" fmla="*/ 2 w 992"/>
                  <a:gd name="T69" fmla="*/ 20 h 426"/>
                  <a:gd name="T70" fmla="*/ 0 w 992"/>
                  <a:gd name="T71" fmla="*/ 28 h 426"/>
                  <a:gd name="T72" fmla="*/ 0 w 992"/>
                  <a:gd name="T73" fmla="*/ 29 h 426"/>
                  <a:gd name="T74" fmla="*/ 0 w 992"/>
                  <a:gd name="T75" fmla="*/ 29 h 426"/>
                  <a:gd name="T76" fmla="*/ 0 w 992"/>
                  <a:gd name="T77" fmla="*/ 31 h 426"/>
                  <a:gd name="T78" fmla="*/ 10 w 992"/>
                  <a:gd name="T79" fmla="*/ 49 h 426"/>
                  <a:gd name="T80" fmla="*/ 16 w 992"/>
                  <a:gd name="T81" fmla="*/ 31 h 426"/>
                  <a:gd name="T82" fmla="*/ 22 w 992"/>
                  <a:gd name="T83" fmla="*/ 17 h 426"/>
                  <a:gd name="T84" fmla="*/ 21 w 992"/>
                  <a:gd name="T85" fmla="*/ 16 h 426"/>
                  <a:gd name="T86" fmla="*/ 22 w 992"/>
                  <a:gd name="T87" fmla="*/ 14 h 4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92"/>
                  <a:gd name="T133" fmla="*/ 0 h 426"/>
                  <a:gd name="T134" fmla="*/ 992 w 992"/>
                  <a:gd name="T135" fmla="*/ 426 h 4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92" h="426">
                    <a:moveTo>
                      <a:pt x="992" y="124"/>
                    </a:moveTo>
                    <a:lnTo>
                      <a:pt x="746" y="26"/>
                    </a:lnTo>
                    <a:lnTo>
                      <a:pt x="734" y="22"/>
                    </a:lnTo>
                    <a:lnTo>
                      <a:pt x="700" y="14"/>
                    </a:lnTo>
                    <a:lnTo>
                      <a:pt x="652" y="6"/>
                    </a:lnTo>
                    <a:lnTo>
                      <a:pt x="624" y="2"/>
                    </a:lnTo>
                    <a:lnTo>
                      <a:pt x="596" y="0"/>
                    </a:lnTo>
                    <a:lnTo>
                      <a:pt x="568" y="0"/>
                    </a:lnTo>
                    <a:lnTo>
                      <a:pt x="540" y="2"/>
                    </a:lnTo>
                    <a:lnTo>
                      <a:pt x="514" y="8"/>
                    </a:lnTo>
                    <a:lnTo>
                      <a:pt x="492" y="16"/>
                    </a:lnTo>
                    <a:lnTo>
                      <a:pt x="480" y="22"/>
                    </a:lnTo>
                    <a:lnTo>
                      <a:pt x="472" y="28"/>
                    </a:lnTo>
                    <a:lnTo>
                      <a:pt x="462" y="36"/>
                    </a:lnTo>
                    <a:lnTo>
                      <a:pt x="456" y="44"/>
                    </a:lnTo>
                    <a:lnTo>
                      <a:pt x="450" y="54"/>
                    </a:lnTo>
                    <a:lnTo>
                      <a:pt x="444" y="66"/>
                    </a:lnTo>
                    <a:lnTo>
                      <a:pt x="442" y="78"/>
                    </a:lnTo>
                    <a:lnTo>
                      <a:pt x="440" y="92"/>
                    </a:lnTo>
                    <a:lnTo>
                      <a:pt x="428" y="84"/>
                    </a:lnTo>
                    <a:lnTo>
                      <a:pt x="412" y="78"/>
                    </a:lnTo>
                    <a:lnTo>
                      <a:pt x="392" y="72"/>
                    </a:lnTo>
                    <a:lnTo>
                      <a:pt x="366" y="68"/>
                    </a:lnTo>
                    <a:lnTo>
                      <a:pt x="350" y="68"/>
                    </a:lnTo>
                    <a:lnTo>
                      <a:pt x="334" y="70"/>
                    </a:lnTo>
                    <a:lnTo>
                      <a:pt x="316" y="72"/>
                    </a:lnTo>
                    <a:lnTo>
                      <a:pt x="298" y="76"/>
                    </a:lnTo>
                    <a:lnTo>
                      <a:pt x="276" y="82"/>
                    </a:lnTo>
                    <a:lnTo>
                      <a:pt x="254" y="90"/>
                    </a:lnTo>
                    <a:lnTo>
                      <a:pt x="230" y="102"/>
                    </a:lnTo>
                    <a:lnTo>
                      <a:pt x="194" y="120"/>
                    </a:lnTo>
                    <a:lnTo>
                      <a:pt x="108" y="170"/>
                    </a:lnTo>
                    <a:lnTo>
                      <a:pt x="0" y="238"/>
                    </a:lnTo>
                    <a:lnTo>
                      <a:pt x="26" y="246"/>
                    </a:lnTo>
                    <a:lnTo>
                      <a:pt x="0" y="262"/>
                    </a:lnTo>
                    <a:lnTo>
                      <a:pt x="464" y="426"/>
                    </a:lnTo>
                    <a:lnTo>
                      <a:pt x="722" y="262"/>
                    </a:lnTo>
                    <a:lnTo>
                      <a:pt x="992" y="148"/>
                    </a:lnTo>
                    <a:lnTo>
                      <a:pt x="962" y="136"/>
                    </a:lnTo>
                    <a:lnTo>
                      <a:pt x="992" y="1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33" name="Freeform 224"/>
              <p:cNvSpPr>
                <a:spLocks/>
              </p:cNvSpPr>
              <p:nvPr/>
            </p:nvSpPr>
            <p:spPr bwMode="auto">
              <a:xfrm rot="560792" flipH="1">
                <a:off x="4166" y="3831"/>
                <a:ext cx="133" cy="115"/>
              </a:xfrm>
              <a:custGeom>
                <a:avLst/>
                <a:gdLst>
                  <a:gd name="T0" fmla="*/ 0 w 286"/>
                  <a:gd name="T1" fmla="*/ 1 h 178"/>
                  <a:gd name="T2" fmla="*/ 6 w 286"/>
                  <a:gd name="T3" fmla="*/ 20 h 178"/>
                  <a:gd name="T4" fmla="*/ 6 w 286"/>
                  <a:gd name="T5" fmla="*/ 20 h 178"/>
                  <a:gd name="T6" fmla="*/ 0 w 286"/>
                  <a:gd name="T7" fmla="*/ 0 h 178"/>
                  <a:gd name="T8" fmla="*/ 0 w 286"/>
                  <a:gd name="T9" fmla="*/ 1 h 1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"/>
                  <a:gd name="T16" fmla="*/ 0 h 178"/>
                  <a:gd name="T17" fmla="*/ 286 w 286"/>
                  <a:gd name="T18" fmla="*/ 178 h 1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" h="178">
                    <a:moveTo>
                      <a:pt x="0" y="4"/>
                    </a:moveTo>
                    <a:lnTo>
                      <a:pt x="280" y="178"/>
                    </a:lnTo>
                    <a:lnTo>
                      <a:pt x="286" y="176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8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34" name="Freeform 225"/>
              <p:cNvSpPr>
                <a:spLocks/>
              </p:cNvSpPr>
              <p:nvPr/>
            </p:nvSpPr>
            <p:spPr bwMode="auto">
              <a:xfrm rot="560792" flipH="1">
                <a:off x="4086" y="3833"/>
                <a:ext cx="138" cy="47"/>
              </a:xfrm>
              <a:custGeom>
                <a:avLst/>
                <a:gdLst>
                  <a:gd name="T0" fmla="*/ 1 w 296"/>
                  <a:gd name="T1" fmla="*/ 6 h 72"/>
                  <a:gd name="T2" fmla="*/ 1 w 296"/>
                  <a:gd name="T3" fmla="*/ 6 h 72"/>
                  <a:gd name="T4" fmla="*/ 1 w 296"/>
                  <a:gd name="T5" fmla="*/ 7 h 72"/>
                  <a:gd name="T6" fmla="*/ 1 w 296"/>
                  <a:gd name="T7" fmla="*/ 7 h 72"/>
                  <a:gd name="T8" fmla="*/ 1 w 296"/>
                  <a:gd name="T9" fmla="*/ 8 h 72"/>
                  <a:gd name="T10" fmla="*/ 1 w 296"/>
                  <a:gd name="T11" fmla="*/ 8 h 72"/>
                  <a:gd name="T12" fmla="*/ 2 w 296"/>
                  <a:gd name="T13" fmla="*/ 8 h 72"/>
                  <a:gd name="T14" fmla="*/ 2 w 296"/>
                  <a:gd name="T15" fmla="*/ 8 h 72"/>
                  <a:gd name="T16" fmla="*/ 3 w 296"/>
                  <a:gd name="T17" fmla="*/ 8 h 72"/>
                  <a:gd name="T18" fmla="*/ 3 w 296"/>
                  <a:gd name="T19" fmla="*/ 8 h 72"/>
                  <a:gd name="T20" fmla="*/ 3 w 296"/>
                  <a:gd name="T21" fmla="*/ 8 h 72"/>
                  <a:gd name="T22" fmla="*/ 3 w 296"/>
                  <a:gd name="T23" fmla="*/ 7 h 72"/>
                  <a:gd name="T24" fmla="*/ 4 w 296"/>
                  <a:gd name="T25" fmla="*/ 5 h 72"/>
                  <a:gd name="T26" fmla="*/ 5 w 296"/>
                  <a:gd name="T27" fmla="*/ 5 h 72"/>
                  <a:gd name="T28" fmla="*/ 5 w 296"/>
                  <a:gd name="T29" fmla="*/ 4 h 72"/>
                  <a:gd name="T30" fmla="*/ 5 w 296"/>
                  <a:gd name="T31" fmla="*/ 4 h 72"/>
                  <a:gd name="T32" fmla="*/ 5 w 296"/>
                  <a:gd name="T33" fmla="*/ 4 h 72"/>
                  <a:gd name="T34" fmla="*/ 6 w 296"/>
                  <a:gd name="T35" fmla="*/ 5 h 72"/>
                  <a:gd name="T36" fmla="*/ 6 w 296"/>
                  <a:gd name="T37" fmla="*/ 5 h 72"/>
                  <a:gd name="T38" fmla="*/ 7 w 296"/>
                  <a:gd name="T39" fmla="*/ 5 h 72"/>
                  <a:gd name="T40" fmla="*/ 7 w 296"/>
                  <a:gd name="T41" fmla="*/ 5 h 72"/>
                  <a:gd name="T42" fmla="*/ 7 w 296"/>
                  <a:gd name="T43" fmla="*/ 5 h 72"/>
                  <a:gd name="T44" fmla="*/ 7 w 296"/>
                  <a:gd name="T45" fmla="*/ 4 h 72"/>
                  <a:gd name="T46" fmla="*/ 7 w 296"/>
                  <a:gd name="T47" fmla="*/ 3 h 72"/>
                  <a:gd name="T48" fmla="*/ 7 w 296"/>
                  <a:gd name="T49" fmla="*/ 3 h 72"/>
                  <a:gd name="T50" fmla="*/ 7 w 296"/>
                  <a:gd name="T51" fmla="*/ 3 h 72"/>
                  <a:gd name="T52" fmla="*/ 6 w 296"/>
                  <a:gd name="T53" fmla="*/ 1 h 72"/>
                  <a:gd name="T54" fmla="*/ 6 w 296"/>
                  <a:gd name="T55" fmla="*/ 0 h 72"/>
                  <a:gd name="T56" fmla="*/ 6 w 296"/>
                  <a:gd name="T57" fmla="*/ 0 h 72"/>
                  <a:gd name="T58" fmla="*/ 5 w 296"/>
                  <a:gd name="T59" fmla="*/ 0 h 72"/>
                  <a:gd name="T60" fmla="*/ 4 w 296"/>
                  <a:gd name="T61" fmla="*/ 0 h 72"/>
                  <a:gd name="T62" fmla="*/ 3 w 296"/>
                  <a:gd name="T63" fmla="*/ 1 h 72"/>
                  <a:gd name="T64" fmla="*/ 1 w 296"/>
                  <a:gd name="T65" fmla="*/ 1 h 72"/>
                  <a:gd name="T66" fmla="*/ 0 w 296"/>
                  <a:gd name="T67" fmla="*/ 2 h 72"/>
                  <a:gd name="T68" fmla="*/ 0 w 296"/>
                  <a:gd name="T69" fmla="*/ 2 h 72"/>
                  <a:gd name="T70" fmla="*/ 0 w 296"/>
                  <a:gd name="T71" fmla="*/ 3 h 72"/>
                  <a:gd name="T72" fmla="*/ 1 w 296"/>
                  <a:gd name="T73" fmla="*/ 5 h 72"/>
                  <a:gd name="T74" fmla="*/ 1 w 296"/>
                  <a:gd name="T75" fmla="*/ 5 h 72"/>
                  <a:gd name="T76" fmla="*/ 1 w 296"/>
                  <a:gd name="T77" fmla="*/ 6 h 72"/>
                  <a:gd name="T78" fmla="*/ 1 w 296"/>
                  <a:gd name="T79" fmla="*/ 6 h 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6"/>
                  <a:gd name="T121" fmla="*/ 0 h 72"/>
                  <a:gd name="T122" fmla="*/ 296 w 296"/>
                  <a:gd name="T123" fmla="*/ 72 h 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6" h="72">
                    <a:moveTo>
                      <a:pt x="44" y="50"/>
                    </a:moveTo>
                    <a:lnTo>
                      <a:pt x="44" y="50"/>
                    </a:lnTo>
                    <a:lnTo>
                      <a:pt x="48" y="54"/>
                    </a:lnTo>
                    <a:lnTo>
                      <a:pt x="54" y="58"/>
                    </a:lnTo>
                    <a:lnTo>
                      <a:pt x="60" y="64"/>
                    </a:lnTo>
                    <a:lnTo>
                      <a:pt x="70" y="68"/>
                    </a:lnTo>
                    <a:lnTo>
                      <a:pt x="84" y="70"/>
                    </a:lnTo>
                    <a:lnTo>
                      <a:pt x="100" y="72"/>
                    </a:lnTo>
                    <a:lnTo>
                      <a:pt x="118" y="68"/>
                    </a:lnTo>
                    <a:lnTo>
                      <a:pt x="138" y="64"/>
                    </a:lnTo>
                    <a:lnTo>
                      <a:pt x="158" y="58"/>
                    </a:lnTo>
                    <a:lnTo>
                      <a:pt x="190" y="46"/>
                    </a:lnTo>
                    <a:lnTo>
                      <a:pt x="214" y="38"/>
                    </a:lnTo>
                    <a:lnTo>
                      <a:pt x="222" y="34"/>
                    </a:lnTo>
                    <a:lnTo>
                      <a:pt x="226" y="34"/>
                    </a:lnTo>
                    <a:lnTo>
                      <a:pt x="244" y="38"/>
                    </a:lnTo>
                    <a:lnTo>
                      <a:pt x="272" y="40"/>
                    </a:lnTo>
                    <a:lnTo>
                      <a:pt x="286" y="42"/>
                    </a:lnTo>
                    <a:lnTo>
                      <a:pt x="294" y="40"/>
                    </a:lnTo>
                    <a:lnTo>
                      <a:pt x="296" y="38"/>
                    </a:lnTo>
                    <a:lnTo>
                      <a:pt x="296" y="34"/>
                    </a:lnTo>
                    <a:lnTo>
                      <a:pt x="294" y="30"/>
                    </a:lnTo>
                    <a:lnTo>
                      <a:pt x="288" y="26"/>
                    </a:lnTo>
                    <a:lnTo>
                      <a:pt x="268" y="12"/>
                    </a:lnTo>
                    <a:lnTo>
                      <a:pt x="246" y="0"/>
                    </a:lnTo>
                    <a:lnTo>
                      <a:pt x="214" y="0"/>
                    </a:lnTo>
                    <a:lnTo>
                      <a:pt x="184" y="0"/>
                    </a:lnTo>
                    <a:lnTo>
                      <a:pt x="120" y="4"/>
                    </a:lnTo>
                    <a:lnTo>
                      <a:pt x="60" y="12"/>
                    </a:lnTo>
                    <a:lnTo>
                      <a:pt x="0" y="20"/>
                    </a:lnTo>
                    <a:lnTo>
                      <a:pt x="22" y="30"/>
                    </a:lnTo>
                    <a:lnTo>
                      <a:pt x="36" y="40"/>
                    </a:lnTo>
                    <a:lnTo>
                      <a:pt x="42" y="48"/>
                    </a:lnTo>
                    <a:lnTo>
                      <a:pt x="44" y="50"/>
                    </a:lnTo>
                    <a:close/>
                  </a:path>
                </a:pathLst>
              </a:custGeom>
              <a:solidFill>
                <a:srgbClr val="8FA2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35" name="Freeform 226"/>
              <p:cNvSpPr>
                <a:spLocks/>
              </p:cNvSpPr>
              <p:nvPr/>
            </p:nvSpPr>
            <p:spPr bwMode="auto">
              <a:xfrm rot="560792" flipH="1">
                <a:off x="4116" y="3779"/>
                <a:ext cx="164" cy="73"/>
              </a:xfrm>
              <a:custGeom>
                <a:avLst/>
                <a:gdLst>
                  <a:gd name="T0" fmla="*/ 7 w 352"/>
                  <a:gd name="T1" fmla="*/ 8 h 112"/>
                  <a:gd name="T2" fmla="*/ 7 w 352"/>
                  <a:gd name="T3" fmla="*/ 8 h 112"/>
                  <a:gd name="T4" fmla="*/ 7 w 352"/>
                  <a:gd name="T5" fmla="*/ 7 h 112"/>
                  <a:gd name="T6" fmla="*/ 7 w 352"/>
                  <a:gd name="T7" fmla="*/ 7 h 112"/>
                  <a:gd name="T8" fmla="*/ 6 w 352"/>
                  <a:gd name="T9" fmla="*/ 5 h 112"/>
                  <a:gd name="T10" fmla="*/ 5 w 352"/>
                  <a:gd name="T11" fmla="*/ 4 h 112"/>
                  <a:gd name="T12" fmla="*/ 5 w 352"/>
                  <a:gd name="T13" fmla="*/ 3 h 112"/>
                  <a:gd name="T14" fmla="*/ 5 w 352"/>
                  <a:gd name="T15" fmla="*/ 3 h 112"/>
                  <a:gd name="T16" fmla="*/ 4 w 352"/>
                  <a:gd name="T17" fmla="*/ 2 h 112"/>
                  <a:gd name="T18" fmla="*/ 4 w 352"/>
                  <a:gd name="T19" fmla="*/ 2 h 112"/>
                  <a:gd name="T20" fmla="*/ 4 w 352"/>
                  <a:gd name="T21" fmla="*/ 1 h 112"/>
                  <a:gd name="T22" fmla="*/ 3 w 352"/>
                  <a:gd name="T23" fmla="*/ 1 h 112"/>
                  <a:gd name="T24" fmla="*/ 3 w 352"/>
                  <a:gd name="T25" fmla="*/ 0 h 112"/>
                  <a:gd name="T26" fmla="*/ 3 w 352"/>
                  <a:gd name="T27" fmla="*/ 0 h 112"/>
                  <a:gd name="T28" fmla="*/ 2 w 352"/>
                  <a:gd name="T29" fmla="*/ 1 h 112"/>
                  <a:gd name="T30" fmla="*/ 2 w 352"/>
                  <a:gd name="T31" fmla="*/ 2 h 112"/>
                  <a:gd name="T32" fmla="*/ 2 w 352"/>
                  <a:gd name="T33" fmla="*/ 2 h 112"/>
                  <a:gd name="T34" fmla="*/ 1 w 352"/>
                  <a:gd name="T35" fmla="*/ 3 h 112"/>
                  <a:gd name="T36" fmla="*/ 1 w 352"/>
                  <a:gd name="T37" fmla="*/ 5 h 112"/>
                  <a:gd name="T38" fmla="*/ 0 w 352"/>
                  <a:gd name="T39" fmla="*/ 7 h 112"/>
                  <a:gd name="T40" fmla="*/ 0 w 352"/>
                  <a:gd name="T41" fmla="*/ 8 h 112"/>
                  <a:gd name="T42" fmla="*/ 0 w 352"/>
                  <a:gd name="T43" fmla="*/ 8 h 112"/>
                  <a:gd name="T44" fmla="*/ 0 w 352"/>
                  <a:gd name="T45" fmla="*/ 8 h 112"/>
                  <a:gd name="T46" fmla="*/ 0 w 352"/>
                  <a:gd name="T47" fmla="*/ 8 h 112"/>
                  <a:gd name="T48" fmla="*/ 0 w 352"/>
                  <a:gd name="T49" fmla="*/ 9 h 112"/>
                  <a:gd name="T50" fmla="*/ 0 w 352"/>
                  <a:gd name="T51" fmla="*/ 10 h 112"/>
                  <a:gd name="T52" fmla="*/ 0 w 352"/>
                  <a:gd name="T53" fmla="*/ 10 h 112"/>
                  <a:gd name="T54" fmla="*/ 0 w 352"/>
                  <a:gd name="T55" fmla="*/ 10 h 112"/>
                  <a:gd name="T56" fmla="*/ 1 w 352"/>
                  <a:gd name="T57" fmla="*/ 11 h 112"/>
                  <a:gd name="T58" fmla="*/ 1 w 352"/>
                  <a:gd name="T59" fmla="*/ 12 h 112"/>
                  <a:gd name="T60" fmla="*/ 1 w 352"/>
                  <a:gd name="T61" fmla="*/ 12 h 112"/>
                  <a:gd name="T62" fmla="*/ 2 w 352"/>
                  <a:gd name="T63" fmla="*/ 12 h 112"/>
                  <a:gd name="T64" fmla="*/ 2 w 352"/>
                  <a:gd name="T65" fmla="*/ 13 h 112"/>
                  <a:gd name="T66" fmla="*/ 2 w 352"/>
                  <a:gd name="T67" fmla="*/ 13 h 112"/>
                  <a:gd name="T68" fmla="*/ 4 w 352"/>
                  <a:gd name="T69" fmla="*/ 12 h 112"/>
                  <a:gd name="T70" fmla="*/ 5 w 352"/>
                  <a:gd name="T71" fmla="*/ 12 h 112"/>
                  <a:gd name="T72" fmla="*/ 7 w 352"/>
                  <a:gd name="T73" fmla="*/ 10 h 112"/>
                  <a:gd name="T74" fmla="*/ 7 w 352"/>
                  <a:gd name="T75" fmla="*/ 10 h 112"/>
                  <a:gd name="T76" fmla="*/ 7 w 352"/>
                  <a:gd name="T77" fmla="*/ 10 h 112"/>
                  <a:gd name="T78" fmla="*/ 7 w 352"/>
                  <a:gd name="T79" fmla="*/ 10 h 112"/>
                  <a:gd name="T80" fmla="*/ 7 w 352"/>
                  <a:gd name="T81" fmla="*/ 9 h 112"/>
                  <a:gd name="T82" fmla="*/ 7 w 352"/>
                  <a:gd name="T83" fmla="*/ 8 h 112"/>
                  <a:gd name="T84" fmla="*/ 7 w 352"/>
                  <a:gd name="T85" fmla="*/ 8 h 112"/>
                  <a:gd name="T86" fmla="*/ 7 w 352"/>
                  <a:gd name="T87" fmla="*/ 8 h 112"/>
                  <a:gd name="T88" fmla="*/ 7 w 352"/>
                  <a:gd name="T89" fmla="*/ 8 h 1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52"/>
                  <a:gd name="T136" fmla="*/ 0 h 112"/>
                  <a:gd name="T137" fmla="*/ 352 w 352"/>
                  <a:gd name="T138" fmla="*/ 112 h 1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52" h="112">
                    <a:moveTo>
                      <a:pt x="298" y="64"/>
                    </a:moveTo>
                    <a:lnTo>
                      <a:pt x="298" y="64"/>
                    </a:lnTo>
                    <a:lnTo>
                      <a:pt x="296" y="60"/>
                    </a:lnTo>
                    <a:lnTo>
                      <a:pt x="290" y="54"/>
                    </a:lnTo>
                    <a:lnTo>
                      <a:pt x="268" y="42"/>
                    </a:lnTo>
                    <a:lnTo>
                      <a:pt x="240" y="32"/>
                    </a:lnTo>
                    <a:lnTo>
                      <a:pt x="208" y="24"/>
                    </a:lnTo>
                    <a:lnTo>
                      <a:pt x="194" y="20"/>
                    </a:lnTo>
                    <a:lnTo>
                      <a:pt x="182" y="14"/>
                    </a:lnTo>
                    <a:lnTo>
                      <a:pt x="170" y="8"/>
                    </a:lnTo>
                    <a:lnTo>
                      <a:pt x="158" y="4"/>
                    </a:lnTo>
                    <a:lnTo>
                      <a:pt x="146" y="0"/>
                    </a:lnTo>
                    <a:lnTo>
                      <a:pt x="130" y="0"/>
                    </a:lnTo>
                    <a:lnTo>
                      <a:pt x="112" y="4"/>
                    </a:lnTo>
                    <a:lnTo>
                      <a:pt x="88" y="14"/>
                    </a:lnTo>
                    <a:lnTo>
                      <a:pt x="62" y="26"/>
                    </a:lnTo>
                    <a:lnTo>
                      <a:pt x="44" y="36"/>
                    </a:lnTo>
                    <a:lnTo>
                      <a:pt x="16" y="54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2" y="78"/>
                    </a:lnTo>
                    <a:lnTo>
                      <a:pt x="6" y="82"/>
                    </a:lnTo>
                    <a:lnTo>
                      <a:pt x="12" y="86"/>
                    </a:lnTo>
                    <a:lnTo>
                      <a:pt x="22" y="90"/>
                    </a:lnTo>
                    <a:lnTo>
                      <a:pt x="40" y="94"/>
                    </a:lnTo>
                    <a:lnTo>
                      <a:pt x="62" y="100"/>
                    </a:lnTo>
                    <a:lnTo>
                      <a:pt x="86" y="106"/>
                    </a:lnTo>
                    <a:lnTo>
                      <a:pt x="106" y="112"/>
                    </a:lnTo>
                    <a:lnTo>
                      <a:pt x="166" y="104"/>
                    </a:lnTo>
                    <a:lnTo>
                      <a:pt x="226" y="96"/>
                    </a:lnTo>
                    <a:lnTo>
                      <a:pt x="290" y="92"/>
                    </a:lnTo>
                    <a:lnTo>
                      <a:pt x="320" y="92"/>
                    </a:lnTo>
                    <a:lnTo>
                      <a:pt x="352" y="92"/>
                    </a:lnTo>
                    <a:lnTo>
                      <a:pt x="316" y="76"/>
                    </a:lnTo>
                    <a:lnTo>
                      <a:pt x="304" y="70"/>
                    </a:lnTo>
                    <a:lnTo>
                      <a:pt x="300" y="68"/>
                    </a:lnTo>
                    <a:lnTo>
                      <a:pt x="298" y="64"/>
                    </a:lnTo>
                    <a:close/>
                  </a:path>
                </a:pathLst>
              </a:custGeom>
              <a:solidFill>
                <a:srgbClr val="A6DE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36" name="Freeform 227"/>
              <p:cNvSpPr>
                <a:spLocks/>
              </p:cNvSpPr>
              <p:nvPr/>
            </p:nvSpPr>
            <p:spPr bwMode="auto">
              <a:xfrm rot="560792" flipH="1">
                <a:off x="4208" y="3799"/>
                <a:ext cx="86" cy="41"/>
              </a:xfrm>
              <a:custGeom>
                <a:avLst/>
                <a:gdLst>
                  <a:gd name="T0" fmla="*/ 3 w 186"/>
                  <a:gd name="T1" fmla="*/ 1 h 64"/>
                  <a:gd name="T2" fmla="*/ 3 w 186"/>
                  <a:gd name="T3" fmla="*/ 2 h 64"/>
                  <a:gd name="T4" fmla="*/ 3 w 186"/>
                  <a:gd name="T5" fmla="*/ 2 h 64"/>
                  <a:gd name="T6" fmla="*/ 3 w 186"/>
                  <a:gd name="T7" fmla="*/ 1 h 64"/>
                  <a:gd name="T8" fmla="*/ 3 w 186"/>
                  <a:gd name="T9" fmla="*/ 1 h 64"/>
                  <a:gd name="T10" fmla="*/ 2 w 186"/>
                  <a:gd name="T11" fmla="*/ 0 h 64"/>
                  <a:gd name="T12" fmla="*/ 2 w 186"/>
                  <a:gd name="T13" fmla="*/ 1 h 64"/>
                  <a:gd name="T14" fmla="*/ 1 w 186"/>
                  <a:gd name="T15" fmla="*/ 1 h 64"/>
                  <a:gd name="T16" fmla="*/ 1 w 186"/>
                  <a:gd name="T17" fmla="*/ 1 h 64"/>
                  <a:gd name="T18" fmla="*/ 1 w 186"/>
                  <a:gd name="T19" fmla="*/ 1 h 64"/>
                  <a:gd name="T20" fmla="*/ 0 w 186"/>
                  <a:gd name="T21" fmla="*/ 1 h 64"/>
                  <a:gd name="T22" fmla="*/ 0 w 186"/>
                  <a:gd name="T23" fmla="*/ 2 h 64"/>
                  <a:gd name="T24" fmla="*/ 0 w 186"/>
                  <a:gd name="T25" fmla="*/ 3 h 64"/>
                  <a:gd name="T26" fmla="*/ 0 w 186"/>
                  <a:gd name="T27" fmla="*/ 3 h 64"/>
                  <a:gd name="T28" fmla="*/ 0 w 186"/>
                  <a:gd name="T29" fmla="*/ 4 h 64"/>
                  <a:gd name="T30" fmla="*/ 0 w 186"/>
                  <a:gd name="T31" fmla="*/ 5 h 64"/>
                  <a:gd name="T32" fmla="*/ 0 w 186"/>
                  <a:gd name="T33" fmla="*/ 5 h 64"/>
                  <a:gd name="T34" fmla="*/ 0 w 186"/>
                  <a:gd name="T35" fmla="*/ 6 h 64"/>
                  <a:gd name="T36" fmla="*/ 0 w 186"/>
                  <a:gd name="T37" fmla="*/ 6 h 64"/>
                  <a:gd name="T38" fmla="*/ 1 w 186"/>
                  <a:gd name="T39" fmla="*/ 6 h 64"/>
                  <a:gd name="T40" fmla="*/ 1 w 186"/>
                  <a:gd name="T41" fmla="*/ 6 h 64"/>
                  <a:gd name="T42" fmla="*/ 1 w 186"/>
                  <a:gd name="T43" fmla="*/ 7 h 64"/>
                  <a:gd name="T44" fmla="*/ 1 w 186"/>
                  <a:gd name="T45" fmla="*/ 7 h 64"/>
                  <a:gd name="T46" fmla="*/ 2 w 186"/>
                  <a:gd name="T47" fmla="*/ 7 h 64"/>
                  <a:gd name="T48" fmla="*/ 2 w 186"/>
                  <a:gd name="T49" fmla="*/ 6 h 64"/>
                  <a:gd name="T50" fmla="*/ 3 w 186"/>
                  <a:gd name="T51" fmla="*/ 6 h 64"/>
                  <a:gd name="T52" fmla="*/ 3 w 186"/>
                  <a:gd name="T53" fmla="*/ 6 h 64"/>
                  <a:gd name="T54" fmla="*/ 3 w 186"/>
                  <a:gd name="T55" fmla="*/ 5 h 64"/>
                  <a:gd name="T56" fmla="*/ 3 w 186"/>
                  <a:gd name="T57" fmla="*/ 5 h 64"/>
                  <a:gd name="T58" fmla="*/ 3 w 186"/>
                  <a:gd name="T59" fmla="*/ 4 h 64"/>
                  <a:gd name="T60" fmla="*/ 4 w 186"/>
                  <a:gd name="T61" fmla="*/ 4 h 64"/>
                  <a:gd name="T62" fmla="*/ 4 w 186"/>
                  <a:gd name="T63" fmla="*/ 4 h 64"/>
                  <a:gd name="T64" fmla="*/ 4 w 186"/>
                  <a:gd name="T65" fmla="*/ 3 h 64"/>
                  <a:gd name="T66" fmla="*/ 4 w 186"/>
                  <a:gd name="T67" fmla="*/ 3 h 64"/>
                  <a:gd name="T68" fmla="*/ 4 w 186"/>
                  <a:gd name="T69" fmla="*/ 3 h 64"/>
                  <a:gd name="T70" fmla="*/ 4 w 186"/>
                  <a:gd name="T71" fmla="*/ 2 h 64"/>
                  <a:gd name="T72" fmla="*/ 4 w 186"/>
                  <a:gd name="T73" fmla="*/ 1 h 64"/>
                  <a:gd name="T74" fmla="*/ 4 w 186"/>
                  <a:gd name="T75" fmla="*/ 1 h 64"/>
                  <a:gd name="T76" fmla="*/ 3 w 186"/>
                  <a:gd name="T77" fmla="*/ 1 h 64"/>
                  <a:gd name="T78" fmla="*/ 3 w 186"/>
                  <a:gd name="T79" fmla="*/ 1 h 6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6"/>
                  <a:gd name="T121" fmla="*/ 0 h 64"/>
                  <a:gd name="T122" fmla="*/ 186 w 186"/>
                  <a:gd name="T123" fmla="*/ 64 h 6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6" h="64">
                    <a:moveTo>
                      <a:pt x="144" y="10"/>
                    </a:moveTo>
                    <a:lnTo>
                      <a:pt x="144" y="10"/>
                    </a:lnTo>
                    <a:lnTo>
                      <a:pt x="138" y="14"/>
                    </a:lnTo>
                    <a:lnTo>
                      <a:pt x="130" y="14"/>
                    </a:lnTo>
                    <a:lnTo>
                      <a:pt x="130" y="12"/>
                    </a:lnTo>
                    <a:lnTo>
                      <a:pt x="128" y="8"/>
                    </a:lnTo>
                    <a:lnTo>
                      <a:pt x="122" y="4"/>
                    </a:lnTo>
                    <a:lnTo>
                      <a:pt x="112" y="2"/>
                    </a:lnTo>
                    <a:lnTo>
                      <a:pt x="100" y="0"/>
                    </a:lnTo>
                    <a:lnTo>
                      <a:pt x="88" y="2"/>
                    </a:lnTo>
                    <a:lnTo>
                      <a:pt x="78" y="4"/>
                    </a:lnTo>
                    <a:lnTo>
                      <a:pt x="72" y="8"/>
                    </a:lnTo>
                    <a:lnTo>
                      <a:pt x="62" y="6"/>
                    </a:lnTo>
                    <a:lnTo>
                      <a:pt x="50" y="6"/>
                    </a:lnTo>
                    <a:lnTo>
                      <a:pt x="38" y="6"/>
                    </a:lnTo>
                    <a:lnTo>
                      <a:pt x="30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2" y="24"/>
                    </a:lnTo>
                    <a:lnTo>
                      <a:pt x="30" y="30"/>
                    </a:lnTo>
                    <a:lnTo>
                      <a:pt x="18" y="34"/>
                    </a:lnTo>
                    <a:lnTo>
                      <a:pt x="6" y="40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6" y="56"/>
                    </a:lnTo>
                    <a:lnTo>
                      <a:pt x="14" y="58"/>
                    </a:lnTo>
                    <a:lnTo>
                      <a:pt x="24" y="58"/>
                    </a:lnTo>
                    <a:lnTo>
                      <a:pt x="36" y="58"/>
                    </a:lnTo>
                    <a:lnTo>
                      <a:pt x="46" y="5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62" y="64"/>
                    </a:lnTo>
                    <a:lnTo>
                      <a:pt x="72" y="64"/>
                    </a:lnTo>
                    <a:lnTo>
                      <a:pt x="82" y="62"/>
                    </a:lnTo>
                    <a:lnTo>
                      <a:pt x="94" y="58"/>
                    </a:lnTo>
                    <a:lnTo>
                      <a:pt x="104" y="60"/>
                    </a:lnTo>
                    <a:lnTo>
                      <a:pt x="114" y="60"/>
                    </a:lnTo>
                    <a:lnTo>
                      <a:pt x="126" y="58"/>
                    </a:lnTo>
                    <a:lnTo>
                      <a:pt x="134" y="56"/>
                    </a:lnTo>
                    <a:lnTo>
                      <a:pt x="142" y="52"/>
                    </a:lnTo>
                    <a:lnTo>
                      <a:pt x="146" y="48"/>
                    </a:lnTo>
                    <a:lnTo>
                      <a:pt x="146" y="44"/>
                    </a:lnTo>
                    <a:lnTo>
                      <a:pt x="142" y="40"/>
                    </a:lnTo>
                    <a:lnTo>
                      <a:pt x="156" y="40"/>
                    </a:lnTo>
                    <a:lnTo>
                      <a:pt x="166" y="36"/>
                    </a:lnTo>
                    <a:lnTo>
                      <a:pt x="172" y="34"/>
                    </a:lnTo>
                    <a:lnTo>
                      <a:pt x="174" y="32"/>
                    </a:lnTo>
                    <a:lnTo>
                      <a:pt x="174" y="28"/>
                    </a:lnTo>
                    <a:lnTo>
                      <a:pt x="172" y="24"/>
                    </a:lnTo>
                    <a:lnTo>
                      <a:pt x="178" y="24"/>
                    </a:lnTo>
                    <a:lnTo>
                      <a:pt x="184" y="20"/>
                    </a:lnTo>
                    <a:lnTo>
                      <a:pt x="186" y="16"/>
                    </a:lnTo>
                    <a:lnTo>
                      <a:pt x="184" y="12"/>
                    </a:lnTo>
                    <a:lnTo>
                      <a:pt x="180" y="10"/>
                    </a:lnTo>
                    <a:lnTo>
                      <a:pt x="172" y="8"/>
                    </a:lnTo>
                    <a:lnTo>
                      <a:pt x="162" y="6"/>
                    </a:lnTo>
                    <a:lnTo>
                      <a:pt x="152" y="8"/>
                    </a:lnTo>
                    <a:lnTo>
                      <a:pt x="144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37" name="Freeform 228"/>
              <p:cNvSpPr>
                <a:spLocks/>
              </p:cNvSpPr>
              <p:nvPr/>
            </p:nvSpPr>
            <p:spPr bwMode="auto">
              <a:xfrm rot="560792" flipH="1">
                <a:off x="4133" y="3787"/>
                <a:ext cx="65" cy="37"/>
              </a:xfrm>
              <a:custGeom>
                <a:avLst/>
                <a:gdLst>
                  <a:gd name="T0" fmla="*/ 1 w 140"/>
                  <a:gd name="T1" fmla="*/ 0 h 56"/>
                  <a:gd name="T2" fmla="*/ 1 w 140"/>
                  <a:gd name="T3" fmla="*/ 0 h 56"/>
                  <a:gd name="T4" fmla="*/ 1 w 140"/>
                  <a:gd name="T5" fmla="*/ 0 h 56"/>
                  <a:gd name="T6" fmla="*/ 1 w 140"/>
                  <a:gd name="T7" fmla="*/ 0 h 56"/>
                  <a:gd name="T8" fmla="*/ 0 w 140"/>
                  <a:gd name="T9" fmla="*/ 1 h 56"/>
                  <a:gd name="T10" fmla="*/ 0 w 140"/>
                  <a:gd name="T11" fmla="*/ 1 h 56"/>
                  <a:gd name="T12" fmla="*/ 0 w 140"/>
                  <a:gd name="T13" fmla="*/ 1 h 56"/>
                  <a:gd name="T14" fmla="*/ 0 w 140"/>
                  <a:gd name="T15" fmla="*/ 1 h 56"/>
                  <a:gd name="T16" fmla="*/ 0 w 140"/>
                  <a:gd name="T17" fmla="*/ 1 h 56"/>
                  <a:gd name="T18" fmla="*/ 0 w 140"/>
                  <a:gd name="T19" fmla="*/ 2 h 56"/>
                  <a:gd name="T20" fmla="*/ 0 w 140"/>
                  <a:gd name="T21" fmla="*/ 3 h 56"/>
                  <a:gd name="T22" fmla="*/ 0 w 140"/>
                  <a:gd name="T23" fmla="*/ 3 h 56"/>
                  <a:gd name="T24" fmla="*/ 0 w 140"/>
                  <a:gd name="T25" fmla="*/ 4 h 56"/>
                  <a:gd name="T26" fmla="*/ 0 w 140"/>
                  <a:gd name="T27" fmla="*/ 4 h 56"/>
                  <a:gd name="T28" fmla="*/ 0 w 140"/>
                  <a:gd name="T29" fmla="*/ 4 h 56"/>
                  <a:gd name="T30" fmla="*/ 0 w 140"/>
                  <a:gd name="T31" fmla="*/ 5 h 56"/>
                  <a:gd name="T32" fmla="*/ 0 w 140"/>
                  <a:gd name="T33" fmla="*/ 6 h 56"/>
                  <a:gd name="T34" fmla="*/ 0 w 140"/>
                  <a:gd name="T35" fmla="*/ 6 h 56"/>
                  <a:gd name="T36" fmla="*/ 0 w 140"/>
                  <a:gd name="T37" fmla="*/ 6 h 56"/>
                  <a:gd name="T38" fmla="*/ 0 w 140"/>
                  <a:gd name="T39" fmla="*/ 6 h 56"/>
                  <a:gd name="T40" fmla="*/ 0 w 140"/>
                  <a:gd name="T41" fmla="*/ 6 h 56"/>
                  <a:gd name="T42" fmla="*/ 0 w 140"/>
                  <a:gd name="T43" fmla="*/ 7 h 56"/>
                  <a:gd name="T44" fmla="*/ 0 w 140"/>
                  <a:gd name="T45" fmla="*/ 7 h 56"/>
                  <a:gd name="T46" fmla="*/ 1 w 140"/>
                  <a:gd name="T47" fmla="*/ 7 h 56"/>
                  <a:gd name="T48" fmla="*/ 1 w 140"/>
                  <a:gd name="T49" fmla="*/ 6 h 56"/>
                  <a:gd name="T50" fmla="*/ 1 w 140"/>
                  <a:gd name="T51" fmla="*/ 6 h 56"/>
                  <a:gd name="T52" fmla="*/ 1 w 140"/>
                  <a:gd name="T53" fmla="*/ 7 h 56"/>
                  <a:gd name="T54" fmla="*/ 1 w 140"/>
                  <a:gd name="T55" fmla="*/ 7 h 56"/>
                  <a:gd name="T56" fmla="*/ 1 w 140"/>
                  <a:gd name="T57" fmla="*/ 7 h 56"/>
                  <a:gd name="T58" fmla="*/ 1 w 140"/>
                  <a:gd name="T59" fmla="*/ 7 h 56"/>
                  <a:gd name="T60" fmla="*/ 1 w 140"/>
                  <a:gd name="T61" fmla="*/ 7 h 56"/>
                  <a:gd name="T62" fmla="*/ 2 w 140"/>
                  <a:gd name="T63" fmla="*/ 7 h 56"/>
                  <a:gd name="T64" fmla="*/ 2 w 140"/>
                  <a:gd name="T65" fmla="*/ 7 h 56"/>
                  <a:gd name="T66" fmla="*/ 2 w 140"/>
                  <a:gd name="T67" fmla="*/ 7 h 56"/>
                  <a:gd name="T68" fmla="*/ 2 w 140"/>
                  <a:gd name="T69" fmla="*/ 7 h 56"/>
                  <a:gd name="T70" fmla="*/ 3 w 140"/>
                  <a:gd name="T71" fmla="*/ 7 h 56"/>
                  <a:gd name="T72" fmla="*/ 3 w 140"/>
                  <a:gd name="T73" fmla="*/ 7 h 56"/>
                  <a:gd name="T74" fmla="*/ 3 w 140"/>
                  <a:gd name="T75" fmla="*/ 7 h 56"/>
                  <a:gd name="T76" fmla="*/ 3 w 140"/>
                  <a:gd name="T77" fmla="*/ 7 h 56"/>
                  <a:gd name="T78" fmla="*/ 3 w 140"/>
                  <a:gd name="T79" fmla="*/ 6 h 56"/>
                  <a:gd name="T80" fmla="*/ 3 w 140"/>
                  <a:gd name="T81" fmla="*/ 6 h 56"/>
                  <a:gd name="T82" fmla="*/ 2 w 140"/>
                  <a:gd name="T83" fmla="*/ 3 h 56"/>
                  <a:gd name="T84" fmla="*/ 1 w 140"/>
                  <a:gd name="T85" fmla="*/ 0 h 56"/>
                  <a:gd name="T86" fmla="*/ 1 w 140"/>
                  <a:gd name="T87" fmla="*/ 0 h 5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0"/>
                  <a:gd name="T133" fmla="*/ 0 h 56"/>
                  <a:gd name="T134" fmla="*/ 140 w 140"/>
                  <a:gd name="T135" fmla="*/ 56 h 5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0" h="56">
                    <a:moveTo>
                      <a:pt x="66" y="0"/>
                    </a:moveTo>
                    <a:lnTo>
                      <a:pt x="6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20" y="12"/>
                    </a:lnTo>
                    <a:lnTo>
                      <a:pt x="24" y="18"/>
                    </a:lnTo>
                    <a:lnTo>
                      <a:pt x="32" y="24"/>
                    </a:lnTo>
                    <a:lnTo>
                      <a:pt x="18" y="28"/>
                    </a:lnTo>
                    <a:lnTo>
                      <a:pt x="8" y="32"/>
                    </a:lnTo>
                    <a:lnTo>
                      <a:pt x="2" y="38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8" y="48"/>
                    </a:lnTo>
                    <a:lnTo>
                      <a:pt x="16" y="50"/>
                    </a:lnTo>
                    <a:lnTo>
                      <a:pt x="26" y="52"/>
                    </a:lnTo>
                    <a:lnTo>
                      <a:pt x="36" y="50"/>
                    </a:lnTo>
                    <a:lnTo>
                      <a:pt x="48" y="48"/>
                    </a:lnTo>
                    <a:lnTo>
                      <a:pt x="48" y="52"/>
                    </a:lnTo>
                    <a:lnTo>
                      <a:pt x="54" y="54"/>
                    </a:lnTo>
                    <a:lnTo>
                      <a:pt x="62" y="56"/>
                    </a:lnTo>
                    <a:lnTo>
                      <a:pt x="72" y="56"/>
                    </a:lnTo>
                    <a:lnTo>
                      <a:pt x="84" y="56"/>
                    </a:lnTo>
                    <a:lnTo>
                      <a:pt x="94" y="52"/>
                    </a:lnTo>
                    <a:lnTo>
                      <a:pt x="104" y="54"/>
                    </a:lnTo>
                    <a:lnTo>
                      <a:pt x="116" y="54"/>
                    </a:lnTo>
                    <a:lnTo>
                      <a:pt x="126" y="52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02" y="2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38" name="Freeform 229"/>
              <p:cNvSpPr>
                <a:spLocks/>
              </p:cNvSpPr>
              <p:nvPr/>
            </p:nvSpPr>
            <p:spPr bwMode="auto">
              <a:xfrm rot="560792" flipH="1">
                <a:off x="4145" y="3855"/>
                <a:ext cx="52" cy="32"/>
              </a:xfrm>
              <a:custGeom>
                <a:avLst/>
                <a:gdLst>
                  <a:gd name="T0" fmla="*/ 2 w 112"/>
                  <a:gd name="T1" fmla="*/ 5 h 50"/>
                  <a:gd name="T2" fmla="*/ 2 w 112"/>
                  <a:gd name="T3" fmla="*/ 5 h 50"/>
                  <a:gd name="T4" fmla="*/ 0 w 112"/>
                  <a:gd name="T5" fmla="*/ 1 h 50"/>
                  <a:gd name="T6" fmla="*/ 0 w 112"/>
                  <a:gd name="T7" fmla="*/ 0 h 50"/>
                  <a:gd name="T8" fmla="*/ 2 w 112"/>
                  <a:gd name="T9" fmla="*/ 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50"/>
                  <a:gd name="T17" fmla="*/ 112 w 11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50">
                    <a:moveTo>
                      <a:pt x="112" y="46"/>
                    </a:moveTo>
                    <a:lnTo>
                      <a:pt x="98" y="50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11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39" name="Freeform 230"/>
              <p:cNvSpPr>
                <a:spLocks/>
              </p:cNvSpPr>
              <p:nvPr/>
            </p:nvSpPr>
            <p:spPr bwMode="auto">
              <a:xfrm rot="560792" flipH="1">
                <a:off x="4127" y="3856"/>
                <a:ext cx="50" cy="27"/>
              </a:xfrm>
              <a:custGeom>
                <a:avLst/>
                <a:gdLst>
                  <a:gd name="T0" fmla="*/ 2 w 108"/>
                  <a:gd name="T1" fmla="*/ 3 h 42"/>
                  <a:gd name="T2" fmla="*/ 1 w 108"/>
                  <a:gd name="T3" fmla="*/ 5 h 42"/>
                  <a:gd name="T4" fmla="*/ 0 w 108"/>
                  <a:gd name="T5" fmla="*/ 2 h 42"/>
                  <a:gd name="T6" fmla="*/ 1 w 108"/>
                  <a:gd name="T7" fmla="*/ 0 h 42"/>
                  <a:gd name="T8" fmla="*/ 2 w 108"/>
                  <a:gd name="T9" fmla="*/ 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"/>
                  <a:gd name="T16" fmla="*/ 0 h 42"/>
                  <a:gd name="T17" fmla="*/ 108 w 10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" h="42">
                    <a:moveTo>
                      <a:pt x="108" y="26"/>
                    </a:moveTo>
                    <a:lnTo>
                      <a:pt x="58" y="42"/>
                    </a:lnTo>
                    <a:lnTo>
                      <a:pt x="0" y="14"/>
                    </a:lnTo>
                    <a:lnTo>
                      <a:pt x="50" y="0"/>
                    </a:lnTo>
                    <a:lnTo>
                      <a:pt x="108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40" name="Freeform 231"/>
              <p:cNvSpPr>
                <a:spLocks/>
              </p:cNvSpPr>
              <p:nvPr/>
            </p:nvSpPr>
            <p:spPr bwMode="auto">
              <a:xfrm rot="560792" flipH="1">
                <a:off x="4122" y="3829"/>
                <a:ext cx="75" cy="47"/>
              </a:xfrm>
              <a:custGeom>
                <a:avLst/>
                <a:gdLst>
                  <a:gd name="T0" fmla="*/ 4 w 160"/>
                  <a:gd name="T1" fmla="*/ 8 h 72"/>
                  <a:gd name="T2" fmla="*/ 3 w 160"/>
                  <a:gd name="T3" fmla="*/ 8 h 72"/>
                  <a:gd name="T4" fmla="*/ 0 w 160"/>
                  <a:gd name="T5" fmla="*/ 1 h 72"/>
                  <a:gd name="T6" fmla="*/ 0 w 160"/>
                  <a:gd name="T7" fmla="*/ 0 h 72"/>
                  <a:gd name="T8" fmla="*/ 4 w 160"/>
                  <a:gd name="T9" fmla="*/ 8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"/>
                  <a:gd name="T16" fmla="*/ 0 h 72"/>
                  <a:gd name="T17" fmla="*/ 160 w 16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" h="72">
                    <a:moveTo>
                      <a:pt x="160" y="66"/>
                    </a:moveTo>
                    <a:lnTo>
                      <a:pt x="136" y="72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16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41" name="Freeform 232"/>
              <p:cNvSpPr>
                <a:spLocks/>
              </p:cNvSpPr>
              <p:nvPr/>
            </p:nvSpPr>
            <p:spPr bwMode="auto">
              <a:xfrm rot="560792" flipH="1">
                <a:off x="4187" y="3852"/>
                <a:ext cx="20" cy="12"/>
              </a:xfrm>
              <a:custGeom>
                <a:avLst/>
                <a:gdLst>
                  <a:gd name="T0" fmla="*/ 0 w 44"/>
                  <a:gd name="T1" fmla="*/ 2 h 18"/>
                  <a:gd name="T2" fmla="*/ 0 w 44"/>
                  <a:gd name="T3" fmla="*/ 0 h 18"/>
                  <a:gd name="T4" fmla="*/ 1 w 44"/>
                  <a:gd name="T5" fmla="*/ 1 h 18"/>
                  <a:gd name="T6" fmla="*/ 0 w 44"/>
                  <a:gd name="T7" fmla="*/ 2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8"/>
                  <a:gd name="T14" fmla="*/ 44 w 44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8">
                    <a:moveTo>
                      <a:pt x="12" y="18"/>
                    </a:moveTo>
                    <a:lnTo>
                      <a:pt x="0" y="0"/>
                    </a:lnTo>
                    <a:lnTo>
                      <a:pt x="44" y="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42" name="Freeform 233"/>
              <p:cNvSpPr>
                <a:spLocks/>
              </p:cNvSpPr>
              <p:nvPr/>
            </p:nvSpPr>
            <p:spPr bwMode="auto">
              <a:xfrm rot="560792" flipH="1">
                <a:off x="4181" y="3825"/>
                <a:ext cx="31" cy="18"/>
              </a:xfrm>
              <a:custGeom>
                <a:avLst/>
                <a:gdLst>
                  <a:gd name="T0" fmla="*/ 0 w 66"/>
                  <a:gd name="T1" fmla="*/ 3 h 28"/>
                  <a:gd name="T2" fmla="*/ 0 w 66"/>
                  <a:gd name="T3" fmla="*/ 0 h 28"/>
                  <a:gd name="T4" fmla="*/ 1 w 66"/>
                  <a:gd name="T5" fmla="*/ 2 h 28"/>
                  <a:gd name="T6" fmla="*/ 0 w 66"/>
                  <a:gd name="T7" fmla="*/ 3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28"/>
                  <a:gd name="T14" fmla="*/ 66 w 66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28">
                    <a:moveTo>
                      <a:pt x="26" y="28"/>
                    </a:moveTo>
                    <a:lnTo>
                      <a:pt x="0" y="0"/>
                    </a:lnTo>
                    <a:lnTo>
                      <a:pt x="66" y="16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43" name="Freeform 234"/>
              <p:cNvSpPr>
                <a:spLocks/>
              </p:cNvSpPr>
              <p:nvPr/>
            </p:nvSpPr>
            <p:spPr bwMode="auto">
              <a:xfrm rot="560792" flipH="1">
                <a:off x="4109" y="3820"/>
                <a:ext cx="42" cy="37"/>
              </a:xfrm>
              <a:custGeom>
                <a:avLst/>
                <a:gdLst>
                  <a:gd name="T0" fmla="*/ 2 w 88"/>
                  <a:gd name="T1" fmla="*/ 7 h 56"/>
                  <a:gd name="T2" fmla="*/ 2 w 88"/>
                  <a:gd name="T3" fmla="*/ 6 h 56"/>
                  <a:gd name="T4" fmla="*/ 0 w 88"/>
                  <a:gd name="T5" fmla="*/ 0 h 56"/>
                  <a:gd name="T6" fmla="*/ 0 w 88"/>
                  <a:gd name="T7" fmla="*/ 1 h 56"/>
                  <a:gd name="T8" fmla="*/ 2 w 88"/>
                  <a:gd name="T9" fmla="*/ 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56"/>
                  <a:gd name="T17" fmla="*/ 88 w 8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56">
                    <a:moveTo>
                      <a:pt x="78" y="56"/>
                    </a:moveTo>
                    <a:lnTo>
                      <a:pt x="88" y="48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78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44" name="Freeform 235"/>
              <p:cNvSpPr>
                <a:spLocks/>
              </p:cNvSpPr>
              <p:nvPr/>
            </p:nvSpPr>
            <p:spPr bwMode="auto">
              <a:xfrm rot="560792" flipH="1">
                <a:off x="4094" y="3828"/>
                <a:ext cx="65" cy="37"/>
              </a:xfrm>
              <a:custGeom>
                <a:avLst/>
                <a:gdLst>
                  <a:gd name="T0" fmla="*/ 1 w 138"/>
                  <a:gd name="T1" fmla="*/ 7 h 56"/>
                  <a:gd name="T2" fmla="*/ 3 w 138"/>
                  <a:gd name="T3" fmla="*/ 6 h 56"/>
                  <a:gd name="T4" fmla="*/ 1 w 138"/>
                  <a:gd name="T5" fmla="*/ 0 h 56"/>
                  <a:gd name="T6" fmla="*/ 0 w 138"/>
                  <a:gd name="T7" fmla="*/ 5 h 56"/>
                  <a:gd name="T8" fmla="*/ 1 w 138"/>
                  <a:gd name="T9" fmla="*/ 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56"/>
                  <a:gd name="T17" fmla="*/ 138 w 13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56">
                    <a:moveTo>
                      <a:pt x="64" y="56"/>
                    </a:moveTo>
                    <a:lnTo>
                      <a:pt x="138" y="46"/>
                    </a:lnTo>
                    <a:lnTo>
                      <a:pt x="68" y="0"/>
                    </a:lnTo>
                    <a:lnTo>
                      <a:pt x="0" y="34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45" name="Freeform 236"/>
              <p:cNvSpPr>
                <a:spLocks/>
              </p:cNvSpPr>
              <p:nvPr/>
            </p:nvSpPr>
            <p:spPr bwMode="auto">
              <a:xfrm rot="560792" flipH="1">
                <a:off x="4143" y="3818"/>
                <a:ext cx="17" cy="14"/>
              </a:xfrm>
              <a:custGeom>
                <a:avLst/>
                <a:gdLst>
                  <a:gd name="T0" fmla="*/ 1 w 36"/>
                  <a:gd name="T1" fmla="*/ 1 h 22"/>
                  <a:gd name="T2" fmla="*/ 0 w 36"/>
                  <a:gd name="T3" fmla="*/ 0 h 22"/>
                  <a:gd name="T4" fmla="*/ 0 w 36"/>
                  <a:gd name="T5" fmla="*/ 3 h 22"/>
                  <a:gd name="T6" fmla="*/ 1 w 36"/>
                  <a:gd name="T7" fmla="*/ 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22"/>
                  <a:gd name="T14" fmla="*/ 36 w 36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22">
                    <a:moveTo>
                      <a:pt x="36" y="6"/>
                    </a:moveTo>
                    <a:lnTo>
                      <a:pt x="0" y="0"/>
                    </a:lnTo>
                    <a:lnTo>
                      <a:pt x="12" y="22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46" name="Freeform 237"/>
              <p:cNvSpPr>
                <a:spLocks/>
              </p:cNvSpPr>
              <p:nvPr/>
            </p:nvSpPr>
            <p:spPr bwMode="auto">
              <a:xfrm rot="560792" flipH="1">
                <a:off x="4267" y="3864"/>
                <a:ext cx="182" cy="117"/>
              </a:xfrm>
              <a:custGeom>
                <a:avLst/>
                <a:gdLst>
                  <a:gd name="T0" fmla="*/ 9 w 390"/>
                  <a:gd name="T1" fmla="*/ 5 h 180"/>
                  <a:gd name="T2" fmla="*/ 8 w 390"/>
                  <a:gd name="T3" fmla="*/ 5 h 180"/>
                  <a:gd name="T4" fmla="*/ 8 w 390"/>
                  <a:gd name="T5" fmla="*/ 2 h 180"/>
                  <a:gd name="T6" fmla="*/ 7 w 390"/>
                  <a:gd name="T7" fmla="*/ 1 h 180"/>
                  <a:gd name="T8" fmla="*/ 6 w 390"/>
                  <a:gd name="T9" fmla="*/ 0 h 180"/>
                  <a:gd name="T10" fmla="*/ 6 w 390"/>
                  <a:gd name="T11" fmla="*/ 1 h 180"/>
                  <a:gd name="T12" fmla="*/ 5 w 390"/>
                  <a:gd name="T13" fmla="*/ 1 h 180"/>
                  <a:gd name="T14" fmla="*/ 5 w 390"/>
                  <a:gd name="T15" fmla="*/ 3 h 180"/>
                  <a:gd name="T16" fmla="*/ 4 w 390"/>
                  <a:gd name="T17" fmla="*/ 3 h 180"/>
                  <a:gd name="T18" fmla="*/ 4 w 390"/>
                  <a:gd name="T19" fmla="*/ 3 h 180"/>
                  <a:gd name="T20" fmla="*/ 2 w 390"/>
                  <a:gd name="T21" fmla="*/ 3 h 180"/>
                  <a:gd name="T22" fmla="*/ 2 w 390"/>
                  <a:gd name="T23" fmla="*/ 4 h 180"/>
                  <a:gd name="T24" fmla="*/ 1 w 390"/>
                  <a:gd name="T25" fmla="*/ 5 h 180"/>
                  <a:gd name="T26" fmla="*/ 1 w 390"/>
                  <a:gd name="T27" fmla="*/ 5 h 180"/>
                  <a:gd name="T28" fmla="*/ 2 w 390"/>
                  <a:gd name="T29" fmla="*/ 7 h 180"/>
                  <a:gd name="T30" fmla="*/ 1 w 390"/>
                  <a:gd name="T31" fmla="*/ 8 h 180"/>
                  <a:gd name="T32" fmla="*/ 1 w 390"/>
                  <a:gd name="T33" fmla="*/ 10 h 180"/>
                  <a:gd name="T34" fmla="*/ 1 w 390"/>
                  <a:gd name="T35" fmla="*/ 12 h 180"/>
                  <a:gd name="T36" fmla="*/ 0 w 390"/>
                  <a:gd name="T37" fmla="*/ 12 h 180"/>
                  <a:gd name="T38" fmla="*/ 0 w 390"/>
                  <a:gd name="T39" fmla="*/ 12 h 180"/>
                  <a:gd name="T40" fmla="*/ 0 w 390"/>
                  <a:gd name="T41" fmla="*/ 13 h 180"/>
                  <a:gd name="T42" fmla="*/ 0 w 390"/>
                  <a:gd name="T43" fmla="*/ 14 h 180"/>
                  <a:gd name="T44" fmla="*/ 0 w 390"/>
                  <a:gd name="T45" fmla="*/ 16 h 180"/>
                  <a:gd name="T46" fmla="*/ 0 w 390"/>
                  <a:gd name="T47" fmla="*/ 17 h 180"/>
                  <a:gd name="T48" fmla="*/ 1 w 390"/>
                  <a:gd name="T49" fmla="*/ 18 h 180"/>
                  <a:gd name="T50" fmla="*/ 1 w 390"/>
                  <a:gd name="T51" fmla="*/ 18 h 180"/>
                  <a:gd name="T52" fmla="*/ 2 w 390"/>
                  <a:gd name="T53" fmla="*/ 20 h 180"/>
                  <a:gd name="T54" fmla="*/ 3 w 390"/>
                  <a:gd name="T55" fmla="*/ 21 h 180"/>
                  <a:gd name="T56" fmla="*/ 3 w 390"/>
                  <a:gd name="T57" fmla="*/ 20 h 180"/>
                  <a:gd name="T58" fmla="*/ 4 w 390"/>
                  <a:gd name="T59" fmla="*/ 16 h 180"/>
                  <a:gd name="T60" fmla="*/ 6 w 390"/>
                  <a:gd name="T61" fmla="*/ 13 h 180"/>
                  <a:gd name="T62" fmla="*/ 8 w 390"/>
                  <a:gd name="T63" fmla="*/ 7 h 180"/>
                  <a:gd name="T64" fmla="*/ 8 w 390"/>
                  <a:gd name="T65" fmla="*/ 5 h 180"/>
                  <a:gd name="T66" fmla="*/ 9 w 390"/>
                  <a:gd name="T67" fmla="*/ 5 h 18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0"/>
                  <a:gd name="T103" fmla="*/ 0 h 180"/>
                  <a:gd name="T104" fmla="*/ 390 w 390"/>
                  <a:gd name="T105" fmla="*/ 180 h 18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0" h="180">
                    <a:moveTo>
                      <a:pt x="390" y="42"/>
                    </a:moveTo>
                    <a:lnTo>
                      <a:pt x="390" y="42"/>
                    </a:lnTo>
                    <a:lnTo>
                      <a:pt x="390" y="38"/>
                    </a:lnTo>
                    <a:lnTo>
                      <a:pt x="386" y="36"/>
                    </a:lnTo>
                    <a:lnTo>
                      <a:pt x="372" y="28"/>
                    </a:lnTo>
                    <a:lnTo>
                      <a:pt x="352" y="18"/>
                    </a:lnTo>
                    <a:lnTo>
                      <a:pt x="328" y="10"/>
                    </a:lnTo>
                    <a:lnTo>
                      <a:pt x="300" y="4"/>
                    </a:lnTo>
                    <a:lnTo>
                      <a:pt x="276" y="0"/>
                    </a:lnTo>
                    <a:lnTo>
                      <a:pt x="264" y="0"/>
                    </a:lnTo>
                    <a:lnTo>
                      <a:pt x="254" y="2"/>
                    </a:lnTo>
                    <a:lnTo>
                      <a:pt x="246" y="4"/>
                    </a:lnTo>
                    <a:lnTo>
                      <a:pt x="240" y="8"/>
                    </a:lnTo>
                    <a:lnTo>
                      <a:pt x="222" y="20"/>
                    </a:lnTo>
                    <a:lnTo>
                      <a:pt x="216" y="24"/>
                    </a:lnTo>
                    <a:lnTo>
                      <a:pt x="210" y="26"/>
                    </a:lnTo>
                    <a:lnTo>
                      <a:pt x="196" y="26"/>
                    </a:lnTo>
                    <a:lnTo>
                      <a:pt x="174" y="26"/>
                    </a:lnTo>
                    <a:lnTo>
                      <a:pt x="140" y="26"/>
                    </a:lnTo>
                    <a:lnTo>
                      <a:pt x="106" y="26"/>
                    </a:lnTo>
                    <a:lnTo>
                      <a:pt x="92" y="28"/>
                    </a:lnTo>
                    <a:lnTo>
                      <a:pt x="80" y="32"/>
                    </a:lnTo>
                    <a:lnTo>
                      <a:pt x="76" y="34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6" y="48"/>
                    </a:lnTo>
                    <a:lnTo>
                      <a:pt x="78" y="54"/>
                    </a:lnTo>
                    <a:lnTo>
                      <a:pt x="78" y="60"/>
                    </a:lnTo>
                    <a:lnTo>
                      <a:pt x="76" y="70"/>
                    </a:lnTo>
                    <a:lnTo>
                      <a:pt x="70" y="78"/>
                    </a:lnTo>
                    <a:lnTo>
                      <a:pt x="60" y="86"/>
                    </a:lnTo>
                    <a:lnTo>
                      <a:pt x="50" y="92"/>
                    </a:lnTo>
                    <a:lnTo>
                      <a:pt x="40" y="98"/>
                    </a:lnTo>
                    <a:lnTo>
                      <a:pt x="30" y="100"/>
                    </a:lnTo>
                    <a:lnTo>
                      <a:pt x="22" y="100"/>
                    </a:lnTo>
                    <a:lnTo>
                      <a:pt x="14" y="102"/>
                    </a:lnTo>
                    <a:lnTo>
                      <a:pt x="6" y="106"/>
                    </a:lnTo>
                    <a:lnTo>
                      <a:pt x="2" y="114"/>
                    </a:lnTo>
                    <a:lnTo>
                      <a:pt x="0" y="122"/>
                    </a:lnTo>
                    <a:lnTo>
                      <a:pt x="2" y="126"/>
                    </a:lnTo>
                    <a:lnTo>
                      <a:pt x="4" y="130"/>
                    </a:lnTo>
                    <a:lnTo>
                      <a:pt x="6" y="136"/>
                    </a:lnTo>
                    <a:lnTo>
                      <a:pt x="12" y="140"/>
                    </a:lnTo>
                    <a:lnTo>
                      <a:pt x="20" y="144"/>
                    </a:lnTo>
                    <a:lnTo>
                      <a:pt x="28" y="146"/>
                    </a:lnTo>
                    <a:lnTo>
                      <a:pt x="52" y="152"/>
                    </a:lnTo>
                    <a:lnTo>
                      <a:pt x="66" y="154"/>
                    </a:lnTo>
                    <a:lnTo>
                      <a:pt x="80" y="158"/>
                    </a:lnTo>
                    <a:lnTo>
                      <a:pt x="104" y="166"/>
                    </a:lnTo>
                    <a:lnTo>
                      <a:pt x="126" y="176"/>
                    </a:lnTo>
                    <a:lnTo>
                      <a:pt x="144" y="180"/>
                    </a:lnTo>
                    <a:lnTo>
                      <a:pt x="158" y="166"/>
                    </a:lnTo>
                    <a:lnTo>
                      <a:pt x="172" y="154"/>
                    </a:lnTo>
                    <a:lnTo>
                      <a:pt x="190" y="142"/>
                    </a:lnTo>
                    <a:lnTo>
                      <a:pt x="208" y="130"/>
                    </a:lnTo>
                    <a:lnTo>
                      <a:pt x="248" y="108"/>
                    </a:lnTo>
                    <a:lnTo>
                      <a:pt x="288" y="88"/>
                    </a:lnTo>
                    <a:lnTo>
                      <a:pt x="356" y="58"/>
                    </a:lnTo>
                    <a:lnTo>
                      <a:pt x="380" y="48"/>
                    </a:lnTo>
                    <a:lnTo>
                      <a:pt x="386" y="44"/>
                    </a:lnTo>
                    <a:lnTo>
                      <a:pt x="390" y="42"/>
                    </a:lnTo>
                    <a:close/>
                  </a:path>
                </a:pathLst>
              </a:custGeom>
              <a:solidFill>
                <a:srgbClr val="93A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47" name="Freeform 238"/>
              <p:cNvSpPr>
                <a:spLocks/>
              </p:cNvSpPr>
              <p:nvPr/>
            </p:nvSpPr>
            <p:spPr bwMode="auto">
              <a:xfrm rot="560792" flipH="1">
                <a:off x="4344" y="3900"/>
                <a:ext cx="47" cy="42"/>
              </a:xfrm>
              <a:custGeom>
                <a:avLst/>
                <a:gdLst>
                  <a:gd name="T0" fmla="*/ 1 w 102"/>
                  <a:gd name="T1" fmla="*/ 4 h 66"/>
                  <a:gd name="T2" fmla="*/ 1 w 102"/>
                  <a:gd name="T3" fmla="*/ 4 h 66"/>
                  <a:gd name="T4" fmla="*/ 1 w 102"/>
                  <a:gd name="T5" fmla="*/ 4 h 66"/>
                  <a:gd name="T6" fmla="*/ 1 w 102"/>
                  <a:gd name="T7" fmla="*/ 4 h 66"/>
                  <a:gd name="T8" fmla="*/ 1 w 102"/>
                  <a:gd name="T9" fmla="*/ 4 h 66"/>
                  <a:gd name="T10" fmla="*/ 1 w 102"/>
                  <a:gd name="T11" fmla="*/ 4 h 66"/>
                  <a:gd name="T12" fmla="*/ 1 w 102"/>
                  <a:gd name="T13" fmla="*/ 4 h 66"/>
                  <a:gd name="T14" fmla="*/ 1 w 102"/>
                  <a:gd name="T15" fmla="*/ 4 h 66"/>
                  <a:gd name="T16" fmla="*/ 1 w 102"/>
                  <a:gd name="T17" fmla="*/ 4 h 66"/>
                  <a:gd name="T18" fmla="*/ 1 w 102"/>
                  <a:gd name="T19" fmla="*/ 4 h 66"/>
                  <a:gd name="T20" fmla="*/ 1 w 102"/>
                  <a:gd name="T21" fmla="*/ 4 h 66"/>
                  <a:gd name="T22" fmla="*/ 1 w 102"/>
                  <a:gd name="T23" fmla="*/ 4 h 66"/>
                  <a:gd name="T24" fmla="*/ 1 w 102"/>
                  <a:gd name="T25" fmla="*/ 4 h 66"/>
                  <a:gd name="T26" fmla="*/ 1 w 102"/>
                  <a:gd name="T27" fmla="*/ 3 h 66"/>
                  <a:gd name="T28" fmla="*/ 0 w 102"/>
                  <a:gd name="T29" fmla="*/ 4 h 66"/>
                  <a:gd name="T30" fmla="*/ 0 w 102"/>
                  <a:gd name="T31" fmla="*/ 4 h 66"/>
                  <a:gd name="T32" fmla="*/ 0 w 102"/>
                  <a:gd name="T33" fmla="*/ 3 h 66"/>
                  <a:gd name="T34" fmla="*/ 0 w 102"/>
                  <a:gd name="T35" fmla="*/ 3 h 66"/>
                  <a:gd name="T36" fmla="*/ 0 w 102"/>
                  <a:gd name="T37" fmla="*/ 3 h 66"/>
                  <a:gd name="T38" fmla="*/ 0 w 102"/>
                  <a:gd name="T39" fmla="*/ 2 h 66"/>
                  <a:gd name="T40" fmla="*/ 0 w 102"/>
                  <a:gd name="T41" fmla="*/ 2 h 66"/>
                  <a:gd name="T42" fmla="*/ 0 w 102"/>
                  <a:gd name="T43" fmla="*/ 1 h 66"/>
                  <a:gd name="T44" fmla="*/ 0 w 102"/>
                  <a:gd name="T45" fmla="*/ 0 h 66"/>
                  <a:gd name="T46" fmla="*/ 0 w 102"/>
                  <a:gd name="T47" fmla="*/ 0 h 66"/>
                  <a:gd name="T48" fmla="*/ 0 w 102"/>
                  <a:gd name="T49" fmla="*/ 1 h 66"/>
                  <a:gd name="T50" fmla="*/ 0 w 102"/>
                  <a:gd name="T51" fmla="*/ 2 h 66"/>
                  <a:gd name="T52" fmla="*/ 0 w 102"/>
                  <a:gd name="T53" fmla="*/ 3 h 66"/>
                  <a:gd name="T54" fmla="*/ 0 w 102"/>
                  <a:gd name="T55" fmla="*/ 4 h 66"/>
                  <a:gd name="T56" fmla="*/ 0 w 102"/>
                  <a:gd name="T57" fmla="*/ 4 h 66"/>
                  <a:gd name="T58" fmla="*/ 0 w 102"/>
                  <a:gd name="T59" fmla="*/ 5 h 66"/>
                  <a:gd name="T60" fmla="*/ 0 w 102"/>
                  <a:gd name="T61" fmla="*/ 6 h 66"/>
                  <a:gd name="T62" fmla="*/ 0 w 102"/>
                  <a:gd name="T63" fmla="*/ 6 h 66"/>
                  <a:gd name="T64" fmla="*/ 0 w 102"/>
                  <a:gd name="T65" fmla="*/ 7 h 66"/>
                  <a:gd name="T66" fmla="*/ 0 w 102"/>
                  <a:gd name="T67" fmla="*/ 7 h 66"/>
                  <a:gd name="T68" fmla="*/ 0 w 102"/>
                  <a:gd name="T69" fmla="*/ 7 h 66"/>
                  <a:gd name="T70" fmla="*/ 1 w 102"/>
                  <a:gd name="T71" fmla="*/ 7 h 66"/>
                  <a:gd name="T72" fmla="*/ 1 w 102"/>
                  <a:gd name="T73" fmla="*/ 6 h 66"/>
                  <a:gd name="T74" fmla="*/ 1 w 102"/>
                  <a:gd name="T75" fmla="*/ 6 h 66"/>
                  <a:gd name="T76" fmla="*/ 1 w 102"/>
                  <a:gd name="T77" fmla="*/ 6 h 66"/>
                  <a:gd name="T78" fmla="*/ 2 w 102"/>
                  <a:gd name="T79" fmla="*/ 4 h 66"/>
                  <a:gd name="T80" fmla="*/ 2 w 102"/>
                  <a:gd name="T81" fmla="*/ 4 h 66"/>
                  <a:gd name="T82" fmla="*/ 2 w 102"/>
                  <a:gd name="T83" fmla="*/ 2 h 66"/>
                  <a:gd name="T84" fmla="*/ 2 w 102"/>
                  <a:gd name="T85" fmla="*/ 2 h 66"/>
                  <a:gd name="T86" fmla="*/ 2 w 102"/>
                  <a:gd name="T87" fmla="*/ 3 h 66"/>
                  <a:gd name="T88" fmla="*/ 1 w 102"/>
                  <a:gd name="T89" fmla="*/ 4 h 66"/>
                  <a:gd name="T90" fmla="*/ 1 w 102"/>
                  <a:gd name="T91" fmla="*/ 4 h 6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2"/>
                  <a:gd name="T139" fmla="*/ 0 h 66"/>
                  <a:gd name="T140" fmla="*/ 102 w 102"/>
                  <a:gd name="T141" fmla="*/ 66 h 6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2" h="66">
                    <a:moveTo>
                      <a:pt x="72" y="38"/>
                    </a:moveTo>
                    <a:lnTo>
                      <a:pt x="72" y="38"/>
                    </a:lnTo>
                    <a:lnTo>
                      <a:pt x="60" y="40"/>
                    </a:lnTo>
                    <a:lnTo>
                      <a:pt x="62" y="38"/>
                    </a:lnTo>
                    <a:lnTo>
                      <a:pt x="60" y="38"/>
                    </a:lnTo>
                    <a:lnTo>
                      <a:pt x="58" y="38"/>
                    </a:lnTo>
                    <a:lnTo>
                      <a:pt x="54" y="40"/>
                    </a:lnTo>
                    <a:lnTo>
                      <a:pt x="50" y="40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50" y="32"/>
                    </a:lnTo>
                    <a:lnTo>
                      <a:pt x="32" y="36"/>
                    </a:lnTo>
                    <a:lnTo>
                      <a:pt x="26" y="32"/>
                    </a:lnTo>
                    <a:lnTo>
                      <a:pt x="22" y="28"/>
                    </a:lnTo>
                    <a:lnTo>
                      <a:pt x="20" y="22"/>
                    </a:lnTo>
                    <a:lnTo>
                      <a:pt x="18" y="16"/>
                    </a:lnTo>
                    <a:lnTo>
                      <a:pt x="18" y="8"/>
                    </a:lnTo>
                    <a:lnTo>
                      <a:pt x="20" y="0"/>
                    </a:lnTo>
                    <a:lnTo>
                      <a:pt x="12" y="10"/>
                    </a:lnTo>
                    <a:lnTo>
                      <a:pt x="6" y="20"/>
                    </a:lnTo>
                    <a:lnTo>
                      <a:pt x="2" y="30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6" y="54"/>
                    </a:lnTo>
                    <a:lnTo>
                      <a:pt x="10" y="60"/>
                    </a:lnTo>
                    <a:lnTo>
                      <a:pt x="18" y="64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4" y="66"/>
                    </a:lnTo>
                    <a:lnTo>
                      <a:pt x="54" y="62"/>
                    </a:lnTo>
                    <a:lnTo>
                      <a:pt x="70" y="56"/>
                    </a:lnTo>
                    <a:lnTo>
                      <a:pt x="84" y="46"/>
                    </a:lnTo>
                    <a:lnTo>
                      <a:pt x="94" y="34"/>
                    </a:lnTo>
                    <a:lnTo>
                      <a:pt x="102" y="20"/>
                    </a:lnTo>
                    <a:lnTo>
                      <a:pt x="88" y="30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FF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48" name="Freeform 239"/>
              <p:cNvSpPr>
                <a:spLocks/>
              </p:cNvSpPr>
              <p:nvPr/>
            </p:nvSpPr>
            <p:spPr bwMode="auto">
              <a:xfrm rot="560792" flipH="1">
                <a:off x="4323" y="3868"/>
                <a:ext cx="15" cy="17"/>
              </a:xfrm>
              <a:custGeom>
                <a:avLst/>
                <a:gdLst>
                  <a:gd name="T0" fmla="*/ 0 w 32"/>
                  <a:gd name="T1" fmla="*/ 3 h 26"/>
                  <a:gd name="T2" fmla="*/ 0 w 32"/>
                  <a:gd name="T3" fmla="*/ 3 h 26"/>
                  <a:gd name="T4" fmla="*/ 0 w 32"/>
                  <a:gd name="T5" fmla="*/ 3 h 26"/>
                  <a:gd name="T6" fmla="*/ 0 w 32"/>
                  <a:gd name="T7" fmla="*/ 2 h 26"/>
                  <a:gd name="T8" fmla="*/ 0 w 32"/>
                  <a:gd name="T9" fmla="*/ 1 h 26"/>
                  <a:gd name="T10" fmla="*/ 0 w 32"/>
                  <a:gd name="T11" fmla="*/ 1 h 26"/>
                  <a:gd name="T12" fmla="*/ 0 w 32"/>
                  <a:gd name="T13" fmla="*/ 0 h 26"/>
                  <a:gd name="T14" fmla="*/ 0 w 32"/>
                  <a:gd name="T15" fmla="*/ 1 h 26"/>
                  <a:gd name="T16" fmla="*/ 0 w 32"/>
                  <a:gd name="T17" fmla="*/ 1 h 26"/>
                  <a:gd name="T18" fmla="*/ 0 w 32"/>
                  <a:gd name="T19" fmla="*/ 2 h 26"/>
                  <a:gd name="T20" fmla="*/ 0 w 32"/>
                  <a:gd name="T21" fmla="*/ 3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26"/>
                  <a:gd name="T35" fmla="*/ 32 w 32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26">
                    <a:moveTo>
                      <a:pt x="26" y="26"/>
                    </a:moveTo>
                    <a:lnTo>
                      <a:pt x="16" y="22"/>
                    </a:lnTo>
                    <a:lnTo>
                      <a:pt x="8" y="26"/>
                    </a:lnTo>
                    <a:lnTo>
                      <a:pt x="8" y="16"/>
                    </a:lnTo>
                    <a:lnTo>
                      <a:pt x="0" y="10"/>
                    </a:lnTo>
                    <a:lnTo>
                      <a:pt x="12" y="8"/>
                    </a:lnTo>
                    <a:lnTo>
                      <a:pt x="16" y="0"/>
                    </a:lnTo>
                    <a:lnTo>
                      <a:pt x="20" y="8"/>
                    </a:lnTo>
                    <a:lnTo>
                      <a:pt x="32" y="10"/>
                    </a:lnTo>
                    <a:lnTo>
                      <a:pt x="24" y="16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FFF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49" name="Freeform 240"/>
              <p:cNvSpPr>
                <a:spLocks/>
              </p:cNvSpPr>
              <p:nvPr/>
            </p:nvSpPr>
            <p:spPr bwMode="auto">
              <a:xfrm rot="560792" flipH="1">
                <a:off x="4297" y="3868"/>
                <a:ext cx="7" cy="8"/>
              </a:xfrm>
              <a:custGeom>
                <a:avLst/>
                <a:gdLst>
                  <a:gd name="T0" fmla="*/ 1 w 14"/>
                  <a:gd name="T1" fmla="*/ 0 h 12"/>
                  <a:gd name="T2" fmla="*/ 1 w 14"/>
                  <a:gd name="T3" fmla="*/ 1 h 12"/>
                  <a:gd name="T4" fmla="*/ 1 w 14"/>
                  <a:gd name="T5" fmla="*/ 0 h 12"/>
                  <a:gd name="T6" fmla="*/ 1 w 14"/>
                  <a:gd name="T7" fmla="*/ 1 h 12"/>
                  <a:gd name="T8" fmla="*/ 1 w 14"/>
                  <a:gd name="T9" fmla="*/ 1 h 12"/>
                  <a:gd name="T10" fmla="*/ 1 w 14"/>
                  <a:gd name="T11" fmla="*/ 1 h 12"/>
                  <a:gd name="T12" fmla="*/ 1 w 14"/>
                  <a:gd name="T13" fmla="*/ 1 h 12"/>
                  <a:gd name="T14" fmla="*/ 1 w 14"/>
                  <a:gd name="T15" fmla="*/ 1 h 12"/>
                  <a:gd name="T16" fmla="*/ 0 w 14"/>
                  <a:gd name="T17" fmla="*/ 1 h 12"/>
                  <a:gd name="T18" fmla="*/ 1 w 14"/>
                  <a:gd name="T19" fmla="*/ 1 h 12"/>
                  <a:gd name="T20" fmla="*/ 1 w 14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2"/>
                  <a:gd name="T35" fmla="*/ 14 w 14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2">
                    <a:moveTo>
                      <a:pt x="2" y="0"/>
                    </a:moveTo>
                    <a:lnTo>
                      <a:pt x="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50" name="Freeform 241"/>
              <p:cNvSpPr>
                <a:spLocks/>
              </p:cNvSpPr>
              <p:nvPr/>
            </p:nvSpPr>
            <p:spPr bwMode="auto">
              <a:xfrm rot="560792" flipH="1">
                <a:off x="4424" y="3955"/>
                <a:ext cx="12" cy="14"/>
              </a:xfrm>
              <a:custGeom>
                <a:avLst/>
                <a:gdLst>
                  <a:gd name="T0" fmla="*/ 0 w 26"/>
                  <a:gd name="T1" fmla="*/ 1 h 22"/>
                  <a:gd name="T2" fmla="*/ 0 w 26"/>
                  <a:gd name="T3" fmla="*/ 1 h 22"/>
                  <a:gd name="T4" fmla="*/ 0 w 26"/>
                  <a:gd name="T5" fmla="*/ 0 h 22"/>
                  <a:gd name="T6" fmla="*/ 0 w 26"/>
                  <a:gd name="T7" fmla="*/ 1 h 22"/>
                  <a:gd name="T8" fmla="*/ 0 w 26"/>
                  <a:gd name="T9" fmla="*/ 1 h 22"/>
                  <a:gd name="T10" fmla="*/ 0 w 26"/>
                  <a:gd name="T11" fmla="*/ 1 h 22"/>
                  <a:gd name="T12" fmla="*/ 0 w 26"/>
                  <a:gd name="T13" fmla="*/ 2 h 22"/>
                  <a:gd name="T14" fmla="*/ 0 w 26"/>
                  <a:gd name="T15" fmla="*/ 2 h 22"/>
                  <a:gd name="T16" fmla="*/ 0 w 26"/>
                  <a:gd name="T17" fmla="*/ 3 h 22"/>
                  <a:gd name="T18" fmla="*/ 0 w 26"/>
                  <a:gd name="T19" fmla="*/ 2 h 22"/>
                  <a:gd name="T20" fmla="*/ 0 w 26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22"/>
                  <a:gd name="T35" fmla="*/ 26 w 26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22">
                    <a:moveTo>
                      <a:pt x="0" y="12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4"/>
                    </a:lnTo>
                    <a:lnTo>
                      <a:pt x="20" y="10"/>
                    </a:lnTo>
                    <a:lnTo>
                      <a:pt x="26" y="18"/>
                    </a:lnTo>
                    <a:lnTo>
                      <a:pt x="16" y="16"/>
                    </a:lnTo>
                    <a:lnTo>
                      <a:pt x="10" y="22"/>
                    </a:lnTo>
                    <a:lnTo>
                      <a:pt x="8" y="1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51" name="Freeform 242"/>
              <p:cNvSpPr>
                <a:spLocks/>
              </p:cNvSpPr>
              <p:nvPr/>
            </p:nvSpPr>
            <p:spPr bwMode="auto">
              <a:xfrm rot="560792" flipH="1">
                <a:off x="4362" y="3888"/>
                <a:ext cx="7" cy="9"/>
              </a:xfrm>
              <a:custGeom>
                <a:avLst/>
                <a:gdLst>
                  <a:gd name="T0" fmla="*/ 0 w 16"/>
                  <a:gd name="T1" fmla="*/ 1 h 14"/>
                  <a:gd name="T2" fmla="*/ 0 w 16"/>
                  <a:gd name="T3" fmla="*/ 1 h 14"/>
                  <a:gd name="T4" fmla="*/ 0 w 16"/>
                  <a:gd name="T5" fmla="*/ 0 h 14"/>
                  <a:gd name="T6" fmla="*/ 0 w 16"/>
                  <a:gd name="T7" fmla="*/ 1 h 14"/>
                  <a:gd name="T8" fmla="*/ 0 w 16"/>
                  <a:gd name="T9" fmla="*/ 1 h 14"/>
                  <a:gd name="T10" fmla="*/ 0 w 16"/>
                  <a:gd name="T11" fmla="*/ 1 h 14"/>
                  <a:gd name="T12" fmla="*/ 0 w 16"/>
                  <a:gd name="T13" fmla="*/ 2 h 14"/>
                  <a:gd name="T14" fmla="*/ 0 w 16"/>
                  <a:gd name="T15" fmla="*/ 1 h 14"/>
                  <a:gd name="T16" fmla="*/ 0 w 16"/>
                  <a:gd name="T17" fmla="*/ 1 h 14"/>
                  <a:gd name="T18" fmla="*/ 0 w 16"/>
                  <a:gd name="T19" fmla="*/ 1 h 14"/>
                  <a:gd name="T20" fmla="*/ 0 w 16"/>
                  <a:gd name="T21" fmla="*/ 1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4"/>
                  <a:gd name="T35" fmla="*/ 16 w 16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4">
                    <a:moveTo>
                      <a:pt x="0" y="2"/>
                    </a:moveTo>
                    <a:lnTo>
                      <a:pt x="6" y="4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16" y="8"/>
                    </a:lnTo>
                    <a:lnTo>
                      <a:pt x="10" y="8"/>
                    </a:lnTo>
                    <a:lnTo>
                      <a:pt x="10" y="14"/>
                    </a:lnTo>
                    <a:lnTo>
                      <a:pt x="6" y="10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52" name="Freeform 243"/>
              <p:cNvSpPr>
                <a:spLocks/>
              </p:cNvSpPr>
              <p:nvPr/>
            </p:nvSpPr>
            <p:spPr bwMode="auto">
              <a:xfrm rot="560792" flipH="1">
                <a:off x="4401" y="3903"/>
                <a:ext cx="10" cy="13"/>
              </a:xfrm>
              <a:custGeom>
                <a:avLst/>
                <a:gdLst>
                  <a:gd name="T0" fmla="*/ 0 w 22"/>
                  <a:gd name="T1" fmla="*/ 2 h 20"/>
                  <a:gd name="T2" fmla="*/ 0 w 22"/>
                  <a:gd name="T3" fmla="*/ 1 h 20"/>
                  <a:gd name="T4" fmla="*/ 0 w 22"/>
                  <a:gd name="T5" fmla="*/ 1 h 20"/>
                  <a:gd name="T6" fmla="*/ 0 w 22"/>
                  <a:gd name="T7" fmla="*/ 1 h 20"/>
                  <a:gd name="T8" fmla="*/ 0 w 22"/>
                  <a:gd name="T9" fmla="*/ 0 h 20"/>
                  <a:gd name="T10" fmla="*/ 0 w 22"/>
                  <a:gd name="T11" fmla="*/ 1 h 20"/>
                  <a:gd name="T12" fmla="*/ 0 w 22"/>
                  <a:gd name="T13" fmla="*/ 1 h 20"/>
                  <a:gd name="T14" fmla="*/ 0 w 22"/>
                  <a:gd name="T15" fmla="*/ 1 h 20"/>
                  <a:gd name="T16" fmla="*/ 0 w 22"/>
                  <a:gd name="T17" fmla="*/ 2 h 20"/>
                  <a:gd name="T18" fmla="*/ 0 w 22"/>
                  <a:gd name="T19" fmla="*/ 2 h 20"/>
                  <a:gd name="T20" fmla="*/ 0 w 22"/>
                  <a:gd name="T21" fmla="*/ 2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0"/>
                  <a:gd name="T35" fmla="*/ 22 w 22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0">
                    <a:moveTo>
                      <a:pt x="10" y="20"/>
                    </a:moveTo>
                    <a:lnTo>
                      <a:pt x="8" y="12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14" y="4"/>
                    </a:lnTo>
                    <a:lnTo>
                      <a:pt x="22" y="4"/>
                    </a:lnTo>
                    <a:lnTo>
                      <a:pt x="18" y="10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FFF0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53" name="Freeform 244"/>
              <p:cNvSpPr>
                <a:spLocks/>
              </p:cNvSpPr>
              <p:nvPr/>
            </p:nvSpPr>
            <p:spPr bwMode="auto">
              <a:xfrm rot="560792" flipH="1">
                <a:off x="4256" y="3898"/>
                <a:ext cx="109" cy="82"/>
              </a:xfrm>
              <a:custGeom>
                <a:avLst/>
                <a:gdLst>
                  <a:gd name="T0" fmla="*/ 5 w 234"/>
                  <a:gd name="T1" fmla="*/ 0 h 126"/>
                  <a:gd name="T2" fmla="*/ 5 w 234"/>
                  <a:gd name="T3" fmla="*/ 0 h 126"/>
                  <a:gd name="T4" fmla="*/ 5 w 234"/>
                  <a:gd name="T5" fmla="*/ 1 h 126"/>
                  <a:gd name="T6" fmla="*/ 4 w 234"/>
                  <a:gd name="T7" fmla="*/ 1 h 126"/>
                  <a:gd name="T8" fmla="*/ 3 w 234"/>
                  <a:gd name="T9" fmla="*/ 2 h 126"/>
                  <a:gd name="T10" fmla="*/ 3 w 234"/>
                  <a:gd name="T11" fmla="*/ 5 h 126"/>
                  <a:gd name="T12" fmla="*/ 2 w 234"/>
                  <a:gd name="T13" fmla="*/ 5 h 126"/>
                  <a:gd name="T14" fmla="*/ 1 w 234"/>
                  <a:gd name="T15" fmla="*/ 7 h 126"/>
                  <a:gd name="T16" fmla="*/ 1 w 234"/>
                  <a:gd name="T17" fmla="*/ 8 h 126"/>
                  <a:gd name="T18" fmla="*/ 1 w 234"/>
                  <a:gd name="T19" fmla="*/ 10 h 126"/>
                  <a:gd name="T20" fmla="*/ 0 w 234"/>
                  <a:gd name="T21" fmla="*/ 12 h 126"/>
                  <a:gd name="T22" fmla="*/ 0 w 234"/>
                  <a:gd name="T23" fmla="*/ 14 h 126"/>
                  <a:gd name="T24" fmla="*/ 0 w 234"/>
                  <a:gd name="T25" fmla="*/ 14 h 126"/>
                  <a:gd name="T26" fmla="*/ 0 w 234"/>
                  <a:gd name="T27" fmla="*/ 14 h 126"/>
                  <a:gd name="T28" fmla="*/ 0 w 234"/>
                  <a:gd name="T29" fmla="*/ 14 h 126"/>
                  <a:gd name="T30" fmla="*/ 0 w 234"/>
                  <a:gd name="T31" fmla="*/ 14 h 126"/>
                  <a:gd name="T32" fmla="*/ 0 w 234"/>
                  <a:gd name="T33" fmla="*/ 14 h 126"/>
                  <a:gd name="T34" fmla="*/ 0 w 234"/>
                  <a:gd name="T35" fmla="*/ 12 h 126"/>
                  <a:gd name="T36" fmla="*/ 1 w 234"/>
                  <a:gd name="T37" fmla="*/ 10 h 126"/>
                  <a:gd name="T38" fmla="*/ 1 w 234"/>
                  <a:gd name="T39" fmla="*/ 8 h 126"/>
                  <a:gd name="T40" fmla="*/ 2 w 234"/>
                  <a:gd name="T41" fmla="*/ 7 h 126"/>
                  <a:gd name="T42" fmla="*/ 2 w 234"/>
                  <a:gd name="T43" fmla="*/ 5 h 126"/>
                  <a:gd name="T44" fmla="*/ 3 w 234"/>
                  <a:gd name="T45" fmla="*/ 5 h 126"/>
                  <a:gd name="T46" fmla="*/ 3 w 234"/>
                  <a:gd name="T47" fmla="*/ 3 h 126"/>
                  <a:gd name="T48" fmla="*/ 4 w 234"/>
                  <a:gd name="T49" fmla="*/ 1 h 126"/>
                  <a:gd name="T50" fmla="*/ 5 w 234"/>
                  <a:gd name="T51" fmla="*/ 1 h 126"/>
                  <a:gd name="T52" fmla="*/ 5 w 234"/>
                  <a:gd name="T53" fmla="*/ 1 h 126"/>
                  <a:gd name="T54" fmla="*/ 5 w 234"/>
                  <a:gd name="T55" fmla="*/ 1 h 126"/>
                  <a:gd name="T56" fmla="*/ 5 w 234"/>
                  <a:gd name="T57" fmla="*/ 0 h 126"/>
                  <a:gd name="T58" fmla="*/ 5 w 234"/>
                  <a:gd name="T59" fmla="*/ 0 h 126"/>
                  <a:gd name="T60" fmla="*/ 5 w 234"/>
                  <a:gd name="T61" fmla="*/ 0 h 126"/>
                  <a:gd name="T62" fmla="*/ 5 w 234"/>
                  <a:gd name="T63" fmla="*/ 0 h 1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126"/>
                  <a:gd name="T98" fmla="*/ 234 w 234"/>
                  <a:gd name="T99" fmla="*/ 126 h 1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126">
                    <a:moveTo>
                      <a:pt x="232" y="0"/>
                    </a:moveTo>
                    <a:lnTo>
                      <a:pt x="232" y="0"/>
                    </a:lnTo>
                    <a:lnTo>
                      <a:pt x="210" y="4"/>
                    </a:lnTo>
                    <a:lnTo>
                      <a:pt x="184" y="10"/>
                    </a:lnTo>
                    <a:lnTo>
                      <a:pt x="152" y="20"/>
                    </a:lnTo>
                    <a:lnTo>
                      <a:pt x="116" y="36"/>
                    </a:lnTo>
                    <a:lnTo>
                      <a:pt x="96" y="48"/>
                    </a:lnTo>
                    <a:lnTo>
                      <a:pt x="76" y="58"/>
                    </a:lnTo>
                    <a:lnTo>
                      <a:pt x="56" y="72"/>
                    </a:lnTo>
                    <a:lnTo>
                      <a:pt x="38" y="88"/>
                    </a:lnTo>
                    <a:lnTo>
                      <a:pt x="18" y="106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2" y="126"/>
                    </a:lnTo>
                    <a:lnTo>
                      <a:pt x="20" y="106"/>
                    </a:lnTo>
                    <a:lnTo>
                      <a:pt x="38" y="90"/>
                    </a:lnTo>
                    <a:lnTo>
                      <a:pt x="58" y="74"/>
                    </a:lnTo>
                    <a:lnTo>
                      <a:pt x="78" y="60"/>
                    </a:lnTo>
                    <a:lnTo>
                      <a:pt x="96" y="48"/>
                    </a:lnTo>
                    <a:lnTo>
                      <a:pt x="116" y="38"/>
                    </a:lnTo>
                    <a:lnTo>
                      <a:pt x="152" y="22"/>
                    </a:lnTo>
                    <a:lnTo>
                      <a:pt x="184" y="12"/>
                    </a:lnTo>
                    <a:lnTo>
                      <a:pt x="210" y="6"/>
                    </a:lnTo>
                    <a:lnTo>
                      <a:pt x="232" y="2"/>
                    </a:lnTo>
                    <a:lnTo>
                      <a:pt x="234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54" name="Freeform 245"/>
              <p:cNvSpPr>
                <a:spLocks/>
              </p:cNvSpPr>
              <p:nvPr/>
            </p:nvSpPr>
            <p:spPr bwMode="auto">
              <a:xfrm rot="560792" flipH="1">
                <a:off x="4244" y="3903"/>
                <a:ext cx="109" cy="83"/>
              </a:xfrm>
              <a:custGeom>
                <a:avLst/>
                <a:gdLst>
                  <a:gd name="T0" fmla="*/ 5 w 234"/>
                  <a:gd name="T1" fmla="*/ 0 h 128"/>
                  <a:gd name="T2" fmla="*/ 5 w 234"/>
                  <a:gd name="T3" fmla="*/ 0 h 128"/>
                  <a:gd name="T4" fmla="*/ 5 w 234"/>
                  <a:gd name="T5" fmla="*/ 1 h 128"/>
                  <a:gd name="T6" fmla="*/ 4 w 234"/>
                  <a:gd name="T7" fmla="*/ 1 h 128"/>
                  <a:gd name="T8" fmla="*/ 3 w 234"/>
                  <a:gd name="T9" fmla="*/ 3 h 128"/>
                  <a:gd name="T10" fmla="*/ 3 w 234"/>
                  <a:gd name="T11" fmla="*/ 4 h 128"/>
                  <a:gd name="T12" fmla="*/ 2 w 234"/>
                  <a:gd name="T13" fmla="*/ 5 h 128"/>
                  <a:gd name="T14" fmla="*/ 1 w 234"/>
                  <a:gd name="T15" fmla="*/ 6 h 128"/>
                  <a:gd name="T16" fmla="*/ 1 w 234"/>
                  <a:gd name="T17" fmla="*/ 8 h 128"/>
                  <a:gd name="T18" fmla="*/ 1 w 234"/>
                  <a:gd name="T19" fmla="*/ 10 h 128"/>
                  <a:gd name="T20" fmla="*/ 0 w 234"/>
                  <a:gd name="T21" fmla="*/ 12 h 128"/>
                  <a:gd name="T22" fmla="*/ 0 w 234"/>
                  <a:gd name="T23" fmla="*/ 14 h 128"/>
                  <a:gd name="T24" fmla="*/ 0 w 234"/>
                  <a:gd name="T25" fmla="*/ 14 h 128"/>
                  <a:gd name="T26" fmla="*/ 0 w 234"/>
                  <a:gd name="T27" fmla="*/ 15 h 128"/>
                  <a:gd name="T28" fmla="*/ 0 w 234"/>
                  <a:gd name="T29" fmla="*/ 15 h 128"/>
                  <a:gd name="T30" fmla="*/ 0 w 234"/>
                  <a:gd name="T31" fmla="*/ 15 h 128"/>
                  <a:gd name="T32" fmla="*/ 0 w 234"/>
                  <a:gd name="T33" fmla="*/ 15 h 128"/>
                  <a:gd name="T34" fmla="*/ 0 w 234"/>
                  <a:gd name="T35" fmla="*/ 12 h 128"/>
                  <a:gd name="T36" fmla="*/ 1 w 234"/>
                  <a:gd name="T37" fmla="*/ 10 h 128"/>
                  <a:gd name="T38" fmla="*/ 1 w 234"/>
                  <a:gd name="T39" fmla="*/ 9 h 128"/>
                  <a:gd name="T40" fmla="*/ 1 w 234"/>
                  <a:gd name="T41" fmla="*/ 7 h 128"/>
                  <a:gd name="T42" fmla="*/ 2 w 234"/>
                  <a:gd name="T43" fmla="*/ 6 h 128"/>
                  <a:gd name="T44" fmla="*/ 3 w 234"/>
                  <a:gd name="T45" fmla="*/ 5 h 128"/>
                  <a:gd name="T46" fmla="*/ 3 w 234"/>
                  <a:gd name="T47" fmla="*/ 3 h 128"/>
                  <a:gd name="T48" fmla="*/ 4 w 234"/>
                  <a:gd name="T49" fmla="*/ 2 h 128"/>
                  <a:gd name="T50" fmla="*/ 5 w 234"/>
                  <a:gd name="T51" fmla="*/ 1 h 128"/>
                  <a:gd name="T52" fmla="*/ 5 w 234"/>
                  <a:gd name="T53" fmla="*/ 1 h 128"/>
                  <a:gd name="T54" fmla="*/ 5 w 234"/>
                  <a:gd name="T55" fmla="*/ 1 h 128"/>
                  <a:gd name="T56" fmla="*/ 5 w 234"/>
                  <a:gd name="T57" fmla="*/ 1 h 128"/>
                  <a:gd name="T58" fmla="*/ 5 w 234"/>
                  <a:gd name="T59" fmla="*/ 1 h 128"/>
                  <a:gd name="T60" fmla="*/ 5 w 234"/>
                  <a:gd name="T61" fmla="*/ 0 h 128"/>
                  <a:gd name="T62" fmla="*/ 5 w 234"/>
                  <a:gd name="T63" fmla="*/ 0 h 1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128"/>
                  <a:gd name="T98" fmla="*/ 234 w 234"/>
                  <a:gd name="T99" fmla="*/ 128 h 1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128">
                    <a:moveTo>
                      <a:pt x="232" y="0"/>
                    </a:moveTo>
                    <a:lnTo>
                      <a:pt x="232" y="0"/>
                    </a:lnTo>
                    <a:lnTo>
                      <a:pt x="208" y="4"/>
                    </a:lnTo>
                    <a:lnTo>
                      <a:pt x="184" y="12"/>
                    </a:lnTo>
                    <a:lnTo>
                      <a:pt x="152" y="22"/>
                    </a:lnTo>
                    <a:lnTo>
                      <a:pt x="114" y="38"/>
                    </a:lnTo>
                    <a:lnTo>
                      <a:pt x="96" y="48"/>
                    </a:lnTo>
                    <a:lnTo>
                      <a:pt x="76" y="60"/>
                    </a:lnTo>
                    <a:lnTo>
                      <a:pt x="56" y="74"/>
                    </a:lnTo>
                    <a:lnTo>
                      <a:pt x="38" y="90"/>
                    </a:lnTo>
                    <a:lnTo>
                      <a:pt x="18" y="106"/>
                    </a:lnTo>
                    <a:lnTo>
                      <a:pt x="0" y="126"/>
                    </a:lnTo>
                    <a:lnTo>
                      <a:pt x="0" y="128"/>
                    </a:lnTo>
                    <a:lnTo>
                      <a:pt x="20" y="108"/>
                    </a:lnTo>
                    <a:lnTo>
                      <a:pt x="38" y="90"/>
                    </a:lnTo>
                    <a:lnTo>
                      <a:pt x="58" y="76"/>
                    </a:lnTo>
                    <a:lnTo>
                      <a:pt x="76" y="62"/>
                    </a:lnTo>
                    <a:lnTo>
                      <a:pt x="96" y="50"/>
                    </a:lnTo>
                    <a:lnTo>
                      <a:pt x="116" y="40"/>
                    </a:lnTo>
                    <a:lnTo>
                      <a:pt x="152" y="24"/>
                    </a:lnTo>
                    <a:lnTo>
                      <a:pt x="184" y="14"/>
                    </a:lnTo>
                    <a:lnTo>
                      <a:pt x="208" y="6"/>
                    </a:lnTo>
                    <a:lnTo>
                      <a:pt x="232" y="2"/>
                    </a:lnTo>
                    <a:lnTo>
                      <a:pt x="234" y="2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55" name="Freeform 246"/>
              <p:cNvSpPr>
                <a:spLocks/>
              </p:cNvSpPr>
              <p:nvPr/>
            </p:nvSpPr>
            <p:spPr bwMode="auto">
              <a:xfrm rot="560792" flipH="1">
                <a:off x="4232" y="3909"/>
                <a:ext cx="108" cy="82"/>
              </a:xfrm>
              <a:custGeom>
                <a:avLst/>
                <a:gdLst>
                  <a:gd name="T0" fmla="*/ 5 w 232"/>
                  <a:gd name="T1" fmla="*/ 0 h 126"/>
                  <a:gd name="T2" fmla="*/ 5 w 232"/>
                  <a:gd name="T3" fmla="*/ 0 h 126"/>
                  <a:gd name="T4" fmla="*/ 5 w 232"/>
                  <a:gd name="T5" fmla="*/ 1 h 126"/>
                  <a:gd name="T6" fmla="*/ 4 w 232"/>
                  <a:gd name="T7" fmla="*/ 1 h 126"/>
                  <a:gd name="T8" fmla="*/ 3 w 232"/>
                  <a:gd name="T9" fmla="*/ 3 h 126"/>
                  <a:gd name="T10" fmla="*/ 3 w 232"/>
                  <a:gd name="T11" fmla="*/ 5 h 126"/>
                  <a:gd name="T12" fmla="*/ 2 w 232"/>
                  <a:gd name="T13" fmla="*/ 5 h 126"/>
                  <a:gd name="T14" fmla="*/ 1 w 232"/>
                  <a:gd name="T15" fmla="*/ 7 h 126"/>
                  <a:gd name="T16" fmla="*/ 1 w 232"/>
                  <a:gd name="T17" fmla="*/ 8 h 126"/>
                  <a:gd name="T18" fmla="*/ 1 w 232"/>
                  <a:gd name="T19" fmla="*/ 10 h 126"/>
                  <a:gd name="T20" fmla="*/ 0 w 232"/>
                  <a:gd name="T21" fmla="*/ 12 h 126"/>
                  <a:gd name="T22" fmla="*/ 0 w 232"/>
                  <a:gd name="T23" fmla="*/ 14 h 126"/>
                  <a:gd name="T24" fmla="*/ 0 w 232"/>
                  <a:gd name="T25" fmla="*/ 14 h 126"/>
                  <a:gd name="T26" fmla="*/ 0 w 232"/>
                  <a:gd name="T27" fmla="*/ 14 h 126"/>
                  <a:gd name="T28" fmla="*/ 0 w 232"/>
                  <a:gd name="T29" fmla="*/ 14 h 126"/>
                  <a:gd name="T30" fmla="*/ 0 w 232"/>
                  <a:gd name="T31" fmla="*/ 14 h 126"/>
                  <a:gd name="T32" fmla="*/ 0 w 232"/>
                  <a:gd name="T33" fmla="*/ 14 h 126"/>
                  <a:gd name="T34" fmla="*/ 0 w 232"/>
                  <a:gd name="T35" fmla="*/ 13 h 126"/>
                  <a:gd name="T36" fmla="*/ 1 w 232"/>
                  <a:gd name="T37" fmla="*/ 10 h 126"/>
                  <a:gd name="T38" fmla="*/ 1 w 232"/>
                  <a:gd name="T39" fmla="*/ 8 h 126"/>
                  <a:gd name="T40" fmla="*/ 1 w 232"/>
                  <a:gd name="T41" fmla="*/ 7 h 126"/>
                  <a:gd name="T42" fmla="*/ 2 w 232"/>
                  <a:gd name="T43" fmla="*/ 6 h 126"/>
                  <a:gd name="T44" fmla="*/ 3 w 232"/>
                  <a:gd name="T45" fmla="*/ 5 h 126"/>
                  <a:gd name="T46" fmla="*/ 3 w 232"/>
                  <a:gd name="T47" fmla="*/ 3 h 126"/>
                  <a:gd name="T48" fmla="*/ 4 w 232"/>
                  <a:gd name="T49" fmla="*/ 1 h 126"/>
                  <a:gd name="T50" fmla="*/ 5 w 232"/>
                  <a:gd name="T51" fmla="*/ 1 h 126"/>
                  <a:gd name="T52" fmla="*/ 5 w 232"/>
                  <a:gd name="T53" fmla="*/ 1 h 126"/>
                  <a:gd name="T54" fmla="*/ 5 w 232"/>
                  <a:gd name="T55" fmla="*/ 1 h 126"/>
                  <a:gd name="T56" fmla="*/ 5 w 232"/>
                  <a:gd name="T57" fmla="*/ 0 h 126"/>
                  <a:gd name="T58" fmla="*/ 5 w 232"/>
                  <a:gd name="T59" fmla="*/ 0 h 126"/>
                  <a:gd name="T60" fmla="*/ 5 w 232"/>
                  <a:gd name="T61" fmla="*/ 0 h 126"/>
                  <a:gd name="T62" fmla="*/ 5 w 232"/>
                  <a:gd name="T63" fmla="*/ 0 h 1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2"/>
                  <a:gd name="T97" fmla="*/ 0 h 126"/>
                  <a:gd name="T98" fmla="*/ 232 w 232"/>
                  <a:gd name="T99" fmla="*/ 126 h 1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2" h="126">
                    <a:moveTo>
                      <a:pt x="232" y="0"/>
                    </a:moveTo>
                    <a:lnTo>
                      <a:pt x="232" y="0"/>
                    </a:lnTo>
                    <a:lnTo>
                      <a:pt x="208" y="4"/>
                    </a:lnTo>
                    <a:lnTo>
                      <a:pt x="182" y="10"/>
                    </a:lnTo>
                    <a:lnTo>
                      <a:pt x="150" y="22"/>
                    </a:lnTo>
                    <a:lnTo>
                      <a:pt x="114" y="38"/>
                    </a:lnTo>
                    <a:lnTo>
                      <a:pt x="96" y="48"/>
                    </a:lnTo>
                    <a:lnTo>
                      <a:pt x="76" y="60"/>
                    </a:lnTo>
                    <a:lnTo>
                      <a:pt x="56" y="74"/>
                    </a:lnTo>
                    <a:lnTo>
                      <a:pt x="36" y="88"/>
                    </a:lnTo>
                    <a:lnTo>
                      <a:pt x="18" y="106"/>
                    </a:lnTo>
                    <a:lnTo>
                      <a:pt x="0" y="126"/>
                    </a:lnTo>
                    <a:lnTo>
                      <a:pt x="18" y="108"/>
                    </a:lnTo>
                    <a:lnTo>
                      <a:pt x="38" y="90"/>
                    </a:lnTo>
                    <a:lnTo>
                      <a:pt x="56" y="74"/>
                    </a:lnTo>
                    <a:lnTo>
                      <a:pt x="76" y="62"/>
                    </a:lnTo>
                    <a:lnTo>
                      <a:pt x="96" y="50"/>
                    </a:lnTo>
                    <a:lnTo>
                      <a:pt x="116" y="40"/>
                    </a:lnTo>
                    <a:lnTo>
                      <a:pt x="152" y="24"/>
                    </a:lnTo>
                    <a:lnTo>
                      <a:pt x="184" y="12"/>
                    </a:lnTo>
                    <a:lnTo>
                      <a:pt x="208" y="6"/>
                    </a:lnTo>
                    <a:lnTo>
                      <a:pt x="232" y="2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56" name="Freeform 247"/>
              <p:cNvSpPr>
                <a:spLocks/>
              </p:cNvSpPr>
              <p:nvPr/>
            </p:nvSpPr>
            <p:spPr bwMode="auto">
              <a:xfrm rot="560792" flipH="1">
                <a:off x="4220" y="3914"/>
                <a:ext cx="108" cy="82"/>
              </a:xfrm>
              <a:custGeom>
                <a:avLst/>
                <a:gdLst>
                  <a:gd name="T0" fmla="*/ 5 w 232"/>
                  <a:gd name="T1" fmla="*/ 0 h 126"/>
                  <a:gd name="T2" fmla="*/ 5 w 232"/>
                  <a:gd name="T3" fmla="*/ 0 h 126"/>
                  <a:gd name="T4" fmla="*/ 5 w 232"/>
                  <a:gd name="T5" fmla="*/ 1 h 126"/>
                  <a:gd name="T6" fmla="*/ 4 w 232"/>
                  <a:gd name="T7" fmla="*/ 1 h 126"/>
                  <a:gd name="T8" fmla="*/ 3 w 232"/>
                  <a:gd name="T9" fmla="*/ 2 h 126"/>
                  <a:gd name="T10" fmla="*/ 3 w 232"/>
                  <a:gd name="T11" fmla="*/ 5 h 126"/>
                  <a:gd name="T12" fmla="*/ 2 w 232"/>
                  <a:gd name="T13" fmla="*/ 5 h 126"/>
                  <a:gd name="T14" fmla="*/ 1 w 232"/>
                  <a:gd name="T15" fmla="*/ 7 h 126"/>
                  <a:gd name="T16" fmla="*/ 1 w 232"/>
                  <a:gd name="T17" fmla="*/ 8 h 126"/>
                  <a:gd name="T18" fmla="*/ 1 w 232"/>
                  <a:gd name="T19" fmla="*/ 10 h 126"/>
                  <a:gd name="T20" fmla="*/ 0 w 232"/>
                  <a:gd name="T21" fmla="*/ 12 h 126"/>
                  <a:gd name="T22" fmla="*/ 0 w 232"/>
                  <a:gd name="T23" fmla="*/ 14 h 126"/>
                  <a:gd name="T24" fmla="*/ 0 w 232"/>
                  <a:gd name="T25" fmla="*/ 14 h 126"/>
                  <a:gd name="T26" fmla="*/ 0 w 232"/>
                  <a:gd name="T27" fmla="*/ 14 h 126"/>
                  <a:gd name="T28" fmla="*/ 0 w 232"/>
                  <a:gd name="T29" fmla="*/ 14 h 126"/>
                  <a:gd name="T30" fmla="*/ 0 w 232"/>
                  <a:gd name="T31" fmla="*/ 14 h 126"/>
                  <a:gd name="T32" fmla="*/ 0 w 232"/>
                  <a:gd name="T33" fmla="*/ 14 h 126"/>
                  <a:gd name="T34" fmla="*/ 0 w 232"/>
                  <a:gd name="T35" fmla="*/ 12 h 126"/>
                  <a:gd name="T36" fmla="*/ 1 w 232"/>
                  <a:gd name="T37" fmla="*/ 10 h 126"/>
                  <a:gd name="T38" fmla="*/ 1 w 232"/>
                  <a:gd name="T39" fmla="*/ 8 h 126"/>
                  <a:gd name="T40" fmla="*/ 1 w 232"/>
                  <a:gd name="T41" fmla="*/ 7 h 126"/>
                  <a:gd name="T42" fmla="*/ 2 w 232"/>
                  <a:gd name="T43" fmla="*/ 5 h 126"/>
                  <a:gd name="T44" fmla="*/ 3 w 232"/>
                  <a:gd name="T45" fmla="*/ 5 h 126"/>
                  <a:gd name="T46" fmla="*/ 3 w 232"/>
                  <a:gd name="T47" fmla="*/ 3 h 126"/>
                  <a:gd name="T48" fmla="*/ 4 w 232"/>
                  <a:gd name="T49" fmla="*/ 1 h 126"/>
                  <a:gd name="T50" fmla="*/ 5 w 232"/>
                  <a:gd name="T51" fmla="*/ 1 h 126"/>
                  <a:gd name="T52" fmla="*/ 5 w 232"/>
                  <a:gd name="T53" fmla="*/ 0 h 126"/>
                  <a:gd name="T54" fmla="*/ 5 w 232"/>
                  <a:gd name="T55" fmla="*/ 0 h 126"/>
                  <a:gd name="T56" fmla="*/ 5 w 232"/>
                  <a:gd name="T57" fmla="*/ 0 h 126"/>
                  <a:gd name="T58" fmla="*/ 5 w 232"/>
                  <a:gd name="T59" fmla="*/ 0 h 126"/>
                  <a:gd name="T60" fmla="*/ 5 w 232"/>
                  <a:gd name="T61" fmla="*/ 0 h 126"/>
                  <a:gd name="T62" fmla="*/ 5 w 232"/>
                  <a:gd name="T63" fmla="*/ 0 h 1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2"/>
                  <a:gd name="T97" fmla="*/ 0 h 126"/>
                  <a:gd name="T98" fmla="*/ 232 w 232"/>
                  <a:gd name="T99" fmla="*/ 126 h 1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2" h="126">
                    <a:moveTo>
                      <a:pt x="232" y="0"/>
                    </a:moveTo>
                    <a:lnTo>
                      <a:pt x="232" y="0"/>
                    </a:lnTo>
                    <a:lnTo>
                      <a:pt x="208" y="4"/>
                    </a:lnTo>
                    <a:lnTo>
                      <a:pt x="182" y="10"/>
                    </a:lnTo>
                    <a:lnTo>
                      <a:pt x="150" y="20"/>
                    </a:lnTo>
                    <a:lnTo>
                      <a:pt x="114" y="36"/>
                    </a:lnTo>
                    <a:lnTo>
                      <a:pt x="94" y="46"/>
                    </a:lnTo>
                    <a:lnTo>
                      <a:pt x="76" y="58"/>
                    </a:lnTo>
                    <a:lnTo>
                      <a:pt x="56" y="72"/>
                    </a:lnTo>
                    <a:lnTo>
                      <a:pt x="36" y="88"/>
                    </a:lnTo>
                    <a:lnTo>
                      <a:pt x="18" y="106"/>
                    </a:lnTo>
                    <a:lnTo>
                      <a:pt x="0" y="124"/>
                    </a:lnTo>
                    <a:lnTo>
                      <a:pt x="0" y="126"/>
                    </a:lnTo>
                    <a:lnTo>
                      <a:pt x="18" y="106"/>
                    </a:lnTo>
                    <a:lnTo>
                      <a:pt x="38" y="90"/>
                    </a:lnTo>
                    <a:lnTo>
                      <a:pt x="56" y="74"/>
                    </a:lnTo>
                    <a:lnTo>
                      <a:pt x="76" y="60"/>
                    </a:lnTo>
                    <a:lnTo>
                      <a:pt x="96" y="48"/>
                    </a:lnTo>
                    <a:lnTo>
                      <a:pt x="114" y="38"/>
                    </a:lnTo>
                    <a:lnTo>
                      <a:pt x="150" y="22"/>
                    </a:lnTo>
                    <a:lnTo>
                      <a:pt x="182" y="12"/>
                    </a:lnTo>
                    <a:lnTo>
                      <a:pt x="208" y="6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57" name="Freeform 248"/>
              <p:cNvSpPr>
                <a:spLocks/>
              </p:cNvSpPr>
              <p:nvPr/>
            </p:nvSpPr>
            <p:spPr bwMode="auto">
              <a:xfrm rot="560792" flipH="1">
                <a:off x="4207" y="3919"/>
                <a:ext cx="109" cy="83"/>
              </a:xfrm>
              <a:custGeom>
                <a:avLst/>
                <a:gdLst>
                  <a:gd name="T0" fmla="*/ 5 w 234"/>
                  <a:gd name="T1" fmla="*/ 0 h 128"/>
                  <a:gd name="T2" fmla="*/ 5 w 234"/>
                  <a:gd name="T3" fmla="*/ 0 h 128"/>
                  <a:gd name="T4" fmla="*/ 5 w 234"/>
                  <a:gd name="T5" fmla="*/ 1 h 128"/>
                  <a:gd name="T6" fmla="*/ 4 w 234"/>
                  <a:gd name="T7" fmla="*/ 1 h 128"/>
                  <a:gd name="T8" fmla="*/ 3 w 234"/>
                  <a:gd name="T9" fmla="*/ 3 h 128"/>
                  <a:gd name="T10" fmla="*/ 3 w 234"/>
                  <a:gd name="T11" fmla="*/ 4 h 128"/>
                  <a:gd name="T12" fmla="*/ 2 w 234"/>
                  <a:gd name="T13" fmla="*/ 5 h 128"/>
                  <a:gd name="T14" fmla="*/ 2 w 234"/>
                  <a:gd name="T15" fmla="*/ 6 h 128"/>
                  <a:gd name="T16" fmla="*/ 1 w 234"/>
                  <a:gd name="T17" fmla="*/ 8 h 128"/>
                  <a:gd name="T18" fmla="*/ 1 w 234"/>
                  <a:gd name="T19" fmla="*/ 10 h 128"/>
                  <a:gd name="T20" fmla="*/ 0 w 234"/>
                  <a:gd name="T21" fmla="*/ 12 h 128"/>
                  <a:gd name="T22" fmla="*/ 0 w 234"/>
                  <a:gd name="T23" fmla="*/ 14 h 128"/>
                  <a:gd name="T24" fmla="*/ 0 w 234"/>
                  <a:gd name="T25" fmla="*/ 14 h 128"/>
                  <a:gd name="T26" fmla="*/ 0 w 234"/>
                  <a:gd name="T27" fmla="*/ 15 h 128"/>
                  <a:gd name="T28" fmla="*/ 0 w 234"/>
                  <a:gd name="T29" fmla="*/ 15 h 128"/>
                  <a:gd name="T30" fmla="*/ 0 w 234"/>
                  <a:gd name="T31" fmla="*/ 15 h 128"/>
                  <a:gd name="T32" fmla="*/ 0 w 234"/>
                  <a:gd name="T33" fmla="*/ 15 h 128"/>
                  <a:gd name="T34" fmla="*/ 0 w 234"/>
                  <a:gd name="T35" fmla="*/ 12 h 128"/>
                  <a:gd name="T36" fmla="*/ 1 w 234"/>
                  <a:gd name="T37" fmla="*/ 10 h 128"/>
                  <a:gd name="T38" fmla="*/ 1 w 234"/>
                  <a:gd name="T39" fmla="*/ 9 h 128"/>
                  <a:gd name="T40" fmla="*/ 2 w 234"/>
                  <a:gd name="T41" fmla="*/ 7 h 128"/>
                  <a:gd name="T42" fmla="*/ 2 w 234"/>
                  <a:gd name="T43" fmla="*/ 6 h 128"/>
                  <a:gd name="T44" fmla="*/ 3 w 234"/>
                  <a:gd name="T45" fmla="*/ 5 h 128"/>
                  <a:gd name="T46" fmla="*/ 3 w 234"/>
                  <a:gd name="T47" fmla="*/ 3 h 128"/>
                  <a:gd name="T48" fmla="*/ 4 w 234"/>
                  <a:gd name="T49" fmla="*/ 2 h 128"/>
                  <a:gd name="T50" fmla="*/ 5 w 234"/>
                  <a:gd name="T51" fmla="*/ 1 h 128"/>
                  <a:gd name="T52" fmla="*/ 5 w 234"/>
                  <a:gd name="T53" fmla="*/ 1 h 128"/>
                  <a:gd name="T54" fmla="*/ 5 w 234"/>
                  <a:gd name="T55" fmla="*/ 1 h 128"/>
                  <a:gd name="T56" fmla="*/ 5 w 234"/>
                  <a:gd name="T57" fmla="*/ 1 h 128"/>
                  <a:gd name="T58" fmla="*/ 5 w 234"/>
                  <a:gd name="T59" fmla="*/ 1 h 128"/>
                  <a:gd name="T60" fmla="*/ 5 w 234"/>
                  <a:gd name="T61" fmla="*/ 0 h 128"/>
                  <a:gd name="T62" fmla="*/ 5 w 234"/>
                  <a:gd name="T63" fmla="*/ 0 h 1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128"/>
                  <a:gd name="T98" fmla="*/ 234 w 234"/>
                  <a:gd name="T99" fmla="*/ 128 h 1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128">
                    <a:moveTo>
                      <a:pt x="234" y="0"/>
                    </a:moveTo>
                    <a:lnTo>
                      <a:pt x="234" y="0"/>
                    </a:lnTo>
                    <a:lnTo>
                      <a:pt x="210" y="4"/>
                    </a:lnTo>
                    <a:lnTo>
                      <a:pt x="184" y="12"/>
                    </a:lnTo>
                    <a:lnTo>
                      <a:pt x="152" y="22"/>
                    </a:lnTo>
                    <a:lnTo>
                      <a:pt x="116" y="38"/>
                    </a:lnTo>
                    <a:lnTo>
                      <a:pt x="96" y="48"/>
                    </a:lnTo>
                    <a:lnTo>
                      <a:pt x="78" y="60"/>
                    </a:lnTo>
                    <a:lnTo>
                      <a:pt x="58" y="74"/>
                    </a:lnTo>
                    <a:lnTo>
                      <a:pt x="38" y="90"/>
                    </a:lnTo>
                    <a:lnTo>
                      <a:pt x="20" y="106"/>
                    </a:lnTo>
                    <a:lnTo>
                      <a:pt x="0" y="126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0" y="108"/>
                    </a:lnTo>
                    <a:lnTo>
                      <a:pt x="38" y="90"/>
                    </a:lnTo>
                    <a:lnTo>
                      <a:pt x="58" y="76"/>
                    </a:lnTo>
                    <a:lnTo>
                      <a:pt x="78" y="62"/>
                    </a:lnTo>
                    <a:lnTo>
                      <a:pt x="98" y="50"/>
                    </a:lnTo>
                    <a:lnTo>
                      <a:pt x="116" y="40"/>
                    </a:lnTo>
                    <a:lnTo>
                      <a:pt x="152" y="24"/>
                    </a:lnTo>
                    <a:lnTo>
                      <a:pt x="184" y="14"/>
                    </a:lnTo>
                    <a:lnTo>
                      <a:pt x="210" y="6"/>
                    </a:lnTo>
                    <a:lnTo>
                      <a:pt x="234" y="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58" name="Freeform 249"/>
              <p:cNvSpPr>
                <a:spLocks/>
              </p:cNvSpPr>
              <p:nvPr/>
            </p:nvSpPr>
            <p:spPr bwMode="auto">
              <a:xfrm rot="560792" flipH="1">
                <a:off x="4196" y="3925"/>
                <a:ext cx="109" cy="82"/>
              </a:xfrm>
              <a:custGeom>
                <a:avLst/>
                <a:gdLst>
                  <a:gd name="T0" fmla="*/ 5 w 234"/>
                  <a:gd name="T1" fmla="*/ 0 h 126"/>
                  <a:gd name="T2" fmla="*/ 5 w 234"/>
                  <a:gd name="T3" fmla="*/ 0 h 126"/>
                  <a:gd name="T4" fmla="*/ 5 w 234"/>
                  <a:gd name="T5" fmla="*/ 1 h 126"/>
                  <a:gd name="T6" fmla="*/ 4 w 234"/>
                  <a:gd name="T7" fmla="*/ 1 h 126"/>
                  <a:gd name="T8" fmla="*/ 3 w 234"/>
                  <a:gd name="T9" fmla="*/ 3 h 126"/>
                  <a:gd name="T10" fmla="*/ 3 w 234"/>
                  <a:gd name="T11" fmla="*/ 5 h 126"/>
                  <a:gd name="T12" fmla="*/ 2 w 234"/>
                  <a:gd name="T13" fmla="*/ 5 h 126"/>
                  <a:gd name="T14" fmla="*/ 1 w 234"/>
                  <a:gd name="T15" fmla="*/ 7 h 126"/>
                  <a:gd name="T16" fmla="*/ 1 w 234"/>
                  <a:gd name="T17" fmla="*/ 8 h 126"/>
                  <a:gd name="T18" fmla="*/ 1 w 234"/>
                  <a:gd name="T19" fmla="*/ 10 h 126"/>
                  <a:gd name="T20" fmla="*/ 0 w 234"/>
                  <a:gd name="T21" fmla="*/ 12 h 126"/>
                  <a:gd name="T22" fmla="*/ 0 w 234"/>
                  <a:gd name="T23" fmla="*/ 14 h 126"/>
                  <a:gd name="T24" fmla="*/ 0 w 234"/>
                  <a:gd name="T25" fmla="*/ 14 h 126"/>
                  <a:gd name="T26" fmla="*/ 0 w 234"/>
                  <a:gd name="T27" fmla="*/ 14 h 126"/>
                  <a:gd name="T28" fmla="*/ 0 w 234"/>
                  <a:gd name="T29" fmla="*/ 14 h 126"/>
                  <a:gd name="T30" fmla="*/ 0 w 234"/>
                  <a:gd name="T31" fmla="*/ 14 h 126"/>
                  <a:gd name="T32" fmla="*/ 0 w 234"/>
                  <a:gd name="T33" fmla="*/ 14 h 126"/>
                  <a:gd name="T34" fmla="*/ 0 w 234"/>
                  <a:gd name="T35" fmla="*/ 13 h 126"/>
                  <a:gd name="T36" fmla="*/ 1 w 234"/>
                  <a:gd name="T37" fmla="*/ 10 h 126"/>
                  <a:gd name="T38" fmla="*/ 1 w 234"/>
                  <a:gd name="T39" fmla="*/ 8 h 126"/>
                  <a:gd name="T40" fmla="*/ 2 w 234"/>
                  <a:gd name="T41" fmla="*/ 7 h 126"/>
                  <a:gd name="T42" fmla="*/ 2 w 234"/>
                  <a:gd name="T43" fmla="*/ 6 h 126"/>
                  <a:gd name="T44" fmla="*/ 3 w 234"/>
                  <a:gd name="T45" fmla="*/ 5 h 126"/>
                  <a:gd name="T46" fmla="*/ 3 w 234"/>
                  <a:gd name="T47" fmla="*/ 3 h 126"/>
                  <a:gd name="T48" fmla="*/ 4 w 234"/>
                  <a:gd name="T49" fmla="*/ 1 h 126"/>
                  <a:gd name="T50" fmla="*/ 5 w 234"/>
                  <a:gd name="T51" fmla="*/ 1 h 126"/>
                  <a:gd name="T52" fmla="*/ 5 w 234"/>
                  <a:gd name="T53" fmla="*/ 1 h 126"/>
                  <a:gd name="T54" fmla="*/ 5 w 234"/>
                  <a:gd name="T55" fmla="*/ 1 h 126"/>
                  <a:gd name="T56" fmla="*/ 5 w 234"/>
                  <a:gd name="T57" fmla="*/ 0 h 126"/>
                  <a:gd name="T58" fmla="*/ 5 w 234"/>
                  <a:gd name="T59" fmla="*/ 0 h 126"/>
                  <a:gd name="T60" fmla="*/ 5 w 234"/>
                  <a:gd name="T61" fmla="*/ 0 h 126"/>
                  <a:gd name="T62" fmla="*/ 5 w 234"/>
                  <a:gd name="T63" fmla="*/ 0 h 1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126"/>
                  <a:gd name="T98" fmla="*/ 234 w 234"/>
                  <a:gd name="T99" fmla="*/ 126 h 1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126">
                    <a:moveTo>
                      <a:pt x="232" y="0"/>
                    </a:moveTo>
                    <a:lnTo>
                      <a:pt x="232" y="0"/>
                    </a:lnTo>
                    <a:lnTo>
                      <a:pt x="210" y="4"/>
                    </a:lnTo>
                    <a:lnTo>
                      <a:pt x="184" y="10"/>
                    </a:lnTo>
                    <a:lnTo>
                      <a:pt x="152" y="22"/>
                    </a:lnTo>
                    <a:lnTo>
                      <a:pt x="116" y="38"/>
                    </a:lnTo>
                    <a:lnTo>
                      <a:pt x="96" y="48"/>
                    </a:lnTo>
                    <a:lnTo>
                      <a:pt x="76" y="60"/>
                    </a:lnTo>
                    <a:lnTo>
                      <a:pt x="58" y="74"/>
                    </a:lnTo>
                    <a:lnTo>
                      <a:pt x="38" y="88"/>
                    </a:lnTo>
                    <a:lnTo>
                      <a:pt x="18" y="106"/>
                    </a:lnTo>
                    <a:lnTo>
                      <a:pt x="0" y="126"/>
                    </a:lnTo>
                    <a:lnTo>
                      <a:pt x="2" y="126"/>
                    </a:lnTo>
                    <a:lnTo>
                      <a:pt x="20" y="108"/>
                    </a:lnTo>
                    <a:lnTo>
                      <a:pt x="38" y="90"/>
                    </a:lnTo>
                    <a:lnTo>
                      <a:pt x="58" y="74"/>
                    </a:lnTo>
                    <a:lnTo>
                      <a:pt x="78" y="62"/>
                    </a:lnTo>
                    <a:lnTo>
                      <a:pt x="96" y="50"/>
                    </a:lnTo>
                    <a:lnTo>
                      <a:pt x="116" y="40"/>
                    </a:lnTo>
                    <a:lnTo>
                      <a:pt x="152" y="24"/>
                    </a:lnTo>
                    <a:lnTo>
                      <a:pt x="184" y="12"/>
                    </a:lnTo>
                    <a:lnTo>
                      <a:pt x="210" y="6"/>
                    </a:lnTo>
                    <a:lnTo>
                      <a:pt x="232" y="2"/>
                    </a:lnTo>
                    <a:lnTo>
                      <a:pt x="234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59" name="Freeform 250"/>
              <p:cNvSpPr>
                <a:spLocks/>
              </p:cNvSpPr>
              <p:nvPr/>
            </p:nvSpPr>
            <p:spPr bwMode="auto">
              <a:xfrm rot="560792" flipH="1">
                <a:off x="4184" y="3930"/>
                <a:ext cx="109" cy="84"/>
              </a:xfrm>
              <a:custGeom>
                <a:avLst/>
                <a:gdLst>
                  <a:gd name="T0" fmla="*/ 5 w 234"/>
                  <a:gd name="T1" fmla="*/ 0 h 128"/>
                  <a:gd name="T2" fmla="*/ 5 w 234"/>
                  <a:gd name="T3" fmla="*/ 0 h 128"/>
                  <a:gd name="T4" fmla="*/ 5 w 234"/>
                  <a:gd name="T5" fmla="*/ 1 h 128"/>
                  <a:gd name="T6" fmla="*/ 4 w 234"/>
                  <a:gd name="T7" fmla="*/ 1 h 128"/>
                  <a:gd name="T8" fmla="*/ 3 w 234"/>
                  <a:gd name="T9" fmla="*/ 3 h 128"/>
                  <a:gd name="T10" fmla="*/ 3 w 234"/>
                  <a:gd name="T11" fmla="*/ 5 h 128"/>
                  <a:gd name="T12" fmla="*/ 2 w 234"/>
                  <a:gd name="T13" fmla="*/ 6 h 128"/>
                  <a:gd name="T14" fmla="*/ 1 w 234"/>
                  <a:gd name="T15" fmla="*/ 7 h 128"/>
                  <a:gd name="T16" fmla="*/ 1 w 234"/>
                  <a:gd name="T17" fmla="*/ 9 h 128"/>
                  <a:gd name="T18" fmla="*/ 1 w 234"/>
                  <a:gd name="T19" fmla="*/ 11 h 128"/>
                  <a:gd name="T20" fmla="*/ 0 w 234"/>
                  <a:gd name="T21" fmla="*/ 13 h 128"/>
                  <a:gd name="T22" fmla="*/ 0 w 234"/>
                  <a:gd name="T23" fmla="*/ 15 h 128"/>
                  <a:gd name="T24" fmla="*/ 0 w 234"/>
                  <a:gd name="T25" fmla="*/ 15 h 128"/>
                  <a:gd name="T26" fmla="*/ 0 w 234"/>
                  <a:gd name="T27" fmla="*/ 16 h 128"/>
                  <a:gd name="T28" fmla="*/ 0 w 234"/>
                  <a:gd name="T29" fmla="*/ 16 h 128"/>
                  <a:gd name="T30" fmla="*/ 0 w 234"/>
                  <a:gd name="T31" fmla="*/ 16 h 128"/>
                  <a:gd name="T32" fmla="*/ 0 w 234"/>
                  <a:gd name="T33" fmla="*/ 16 h 128"/>
                  <a:gd name="T34" fmla="*/ 0 w 234"/>
                  <a:gd name="T35" fmla="*/ 13 h 128"/>
                  <a:gd name="T36" fmla="*/ 1 w 234"/>
                  <a:gd name="T37" fmla="*/ 11 h 128"/>
                  <a:gd name="T38" fmla="*/ 1 w 234"/>
                  <a:gd name="T39" fmla="*/ 9 h 128"/>
                  <a:gd name="T40" fmla="*/ 2 w 234"/>
                  <a:gd name="T41" fmla="*/ 8 h 128"/>
                  <a:gd name="T42" fmla="*/ 2 w 234"/>
                  <a:gd name="T43" fmla="*/ 6 h 128"/>
                  <a:gd name="T44" fmla="*/ 3 w 234"/>
                  <a:gd name="T45" fmla="*/ 5 h 128"/>
                  <a:gd name="T46" fmla="*/ 3 w 234"/>
                  <a:gd name="T47" fmla="*/ 3 h 128"/>
                  <a:gd name="T48" fmla="*/ 4 w 234"/>
                  <a:gd name="T49" fmla="*/ 2 h 128"/>
                  <a:gd name="T50" fmla="*/ 5 w 234"/>
                  <a:gd name="T51" fmla="*/ 1 h 128"/>
                  <a:gd name="T52" fmla="*/ 5 w 234"/>
                  <a:gd name="T53" fmla="*/ 1 h 128"/>
                  <a:gd name="T54" fmla="*/ 5 w 234"/>
                  <a:gd name="T55" fmla="*/ 1 h 128"/>
                  <a:gd name="T56" fmla="*/ 5 w 234"/>
                  <a:gd name="T57" fmla="*/ 1 h 128"/>
                  <a:gd name="T58" fmla="*/ 5 w 234"/>
                  <a:gd name="T59" fmla="*/ 1 h 128"/>
                  <a:gd name="T60" fmla="*/ 5 w 234"/>
                  <a:gd name="T61" fmla="*/ 0 h 128"/>
                  <a:gd name="T62" fmla="*/ 5 w 234"/>
                  <a:gd name="T63" fmla="*/ 0 h 1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128"/>
                  <a:gd name="T98" fmla="*/ 234 w 234"/>
                  <a:gd name="T99" fmla="*/ 128 h 1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128">
                    <a:moveTo>
                      <a:pt x="232" y="0"/>
                    </a:moveTo>
                    <a:lnTo>
                      <a:pt x="232" y="0"/>
                    </a:lnTo>
                    <a:lnTo>
                      <a:pt x="210" y="6"/>
                    </a:lnTo>
                    <a:lnTo>
                      <a:pt x="184" y="12"/>
                    </a:lnTo>
                    <a:lnTo>
                      <a:pt x="152" y="22"/>
                    </a:lnTo>
                    <a:lnTo>
                      <a:pt x="116" y="38"/>
                    </a:lnTo>
                    <a:lnTo>
                      <a:pt x="96" y="48"/>
                    </a:lnTo>
                    <a:lnTo>
                      <a:pt x="76" y="60"/>
                    </a:lnTo>
                    <a:lnTo>
                      <a:pt x="56" y="74"/>
                    </a:lnTo>
                    <a:lnTo>
                      <a:pt x="38" y="90"/>
                    </a:lnTo>
                    <a:lnTo>
                      <a:pt x="18" y="108"/>
                    </a:lnTo>
                    <a:lnTo>
                      <a:pt x="0" y="126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0" y="108"/>
                    </a:lnTo>
                    <a:lnTo>
                      <a:pt x="38" y="92"/>
                    </a:lnTo>
                    <a:lnTo>
                      <a:pt x="58" y="76"/>
                    </a:lnTo>
                    <a:lnTo>
                      <a:pt x="78" y="62"/>
                    </a:lnTo>
                    <a:lnTo>
                      <a:pt x="96" y="50"/>
                    </a:lnTo>
                    <a:lnTo>
                      <a:pt x="116" y="40"/>
                    </a:lnTo>
                    <a:lnTo>
                      <a:pt x="152" y="24"/>
                    </a:lnTo>
                    <a:lnTo>
                      <a:pt x="184" y="14"/>
                    </a:lnTo>
                    <a:lnTo>
                      <a:pt x="210" y="8"/>
                    </a:lnTo>
                    <a:lnTo>
                      <a:pt x="232" y="2"/>
                    </a:lnTo>
                    <a:lnTo>
                      <a:pt x="234" y="2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60" name="Freeform 251"/>
              <p:cNvSpPr>
                <a:spLocks/>
              </p:cNvSpPr>
              <p:nvPr/>
            </p:nvSpPr>
            <p:spPr bwMode="auto">
              <a:xfrm rot="560792" flipH="1">
                <a:off x="4170" y="3936"/>
                <a:ext cx="109" cy="83"/>
              </a:xfrm>
              <a:custGeom>
                <a:avLst/>
                <a:gdLst>
                  <a:gd name="T0" fmla="*/ 5 w 234"/>
                  <a:gd name="T1" fmla="*/ 0 h 128"/>
                  <a:gd name="T2" fmla="*/ 5 w 234"/>
                  <a:gd name="T3" fmla="*/ 0 h 128"/>
                  <a:gd name="T4" fmla="*/ 5 w 234"/>
                  <a:gd name="T5" fmla="*/ 1 h 128"/>
                  <a:gd name="T6" fmla="*/ 4 w 234"/>
                  <a:gd name="T7" fmla="*/ 1 h 128"/>
                  <a:gd name="T8" fmla="*/ 3 w 234"/>
                  <a:gd name="T9" fmla="*/ 3 h 128"/>
                  <a:gd name="T10" fmla="*/ 3 w 234"/>
                  <a:gd name="T11" fmla="*/ 4 h 128"/>
                  <a:gd name="T12" fmla="*/ 2 w 234"/>
                  <a:gd name="T13" fmla="*/ 5 h 128"/>
                  <a:gd name="T14" fmla="*/ 1 w 234"/>
                  <a:gd name="T15" fmla="*/ 6 h 128"/>
                  <a:gd name="T16" fmla="*/ 1 w 234"/>
                  <a:gd name="T17" fmla="*/ 8 h 128"/>
                  <a:gd name="T18" fmla="*/ 1 w 234"/>
                  <a:gd name="T19" fmla="*/ 10 h 128"/>
                  <a:gd name="T20" fmla="*/ 0 w 234"/>
                  <a:gd name="T21" fmla="*/ 12 h 128"/>
                  <a:gd name="T22" fmla="*/ 0 w 234"/>
                  <a:gd name="T23" fmla="*/ 14 h 128"/>
                  <a:gd name="T24" fmla="*/ 0 w 234"/>
                  <a:gd name="T25" fmla="*/ 14 h 128"/>
                  <a:gd name="T26" fmla="*/ 0 w 234"/>
                  <a:gd name="T27" fmla="*/ 15 h 128"/>
                  <a:gd name="T28" fmla="*/ 0 w 234"/>
                  <a:gd name="T29" fmla="*/ 15 h 128"/>
                  <a:gd name="T30" fmla="*/ 0 w 234"/>
                  <a:gd name="T31" fmla="*/ 15 h 128"/>
                  <a:gd name="T32" fmla="*/ 0 w 234"/>
                  <a:gd name="T33" fmla="*/ 15 h 128"/>
                  <a:gd name="T34" fmla="*/ 0 w 234"/>
                  <a:gd name="T35" fmla="*/ 12 h 128"/>
                  <a:gd name="T36" fmla="*/ 1 w 234"/>
                  <a:gd name="T37" fmla="*/ 10 h 128"/>
                  <a:gd name="T38" fmla="*/ 1 w 234"/>
                  <a:gd name="T39" fmla="*/ 9 h 128"/>
                  <a:gd name="T40" fmla="*/ 1 w 234"/>
                  <a:gd name="T41" fmla="*/ 7 h 128"/>
                  <a:gd name="T42" fmla="*/ 2 w 234"/>
                  <a:gd name="T43" fmla="*/ 6 h 128"/>
                  <a:gd name="T44" fmla="*/ 3 w 234"/>
                  <a:gd name="T45" fmla="*/ 5 h 128"/>
                  <a:gd name="T46" fmla="*/ 3 w 234"/>
                  <a:gd name="T47" fmla="*/ 3 h 128"/>
                  <a:gd name="T48" fmla="*/ 4 w 234"/>
                  <a:gd name="T49" fmla="*/ 1 h 128"/>
                  <a:gd name="T50" fmla="*/ 5 w 234"/>
                  <a:gd name="T51" fmla="*/ 1 h 128"/>
                  <a:gd name="T52" fmla="*/ 5 w 234"/>
                  <a:gd name="T53" fmla="*/ 1 h 128"/>
                  <a:gd name="T54" fmla="*/ 5 w 234"/>
                  <a:gd name="T55" fmla="*/ 1 h 128"/>
                  <a:gd name="T56" fmla="*/ 5 w 234"/>
                  <a:gd name="T57" fmla="*/ 1 h 128"/>
                  <a:gd name="T58" fmla="*/ 5 w 234"/>
                  <a:gd name="T59" fmla="*/ 1 h 128"/>
                  <a:gd name="T60" fmla="*/ 5 w 234"/>
                  <a:gd name="T61" fmla="*/ 0 h 128"/>
                  <a:gd name="T62" fmla="*/ 5 w 234"/>
                  <a:gd name="T63" fmla="*/ 0 h 12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128"/>
                  <a:gd name="T98" fmla="*/ 234 w 234"/>
                  <a:gd name="T99" fmla="*/ 128 h 12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128">
                    <a:moveTo>
                      <a:pt x="232" y="0"/>
                    </a:moveTo>
                    <a:lnTo>
                      <a:pt x="232" y="0"/>
                    </a:lnTo>
                    <a:lnTo>
                      <a:pt x="208" y="4"/>
                    </a:lnTo>
                    <a:lnTo>
                      <a:pt x="184" y="12"/>
                    </a:lnTo>
                    <a:lnTo>
                      <a:pt x="152" y="22"/>
                    </a:lnTo>
                    <a:lnTo>
                      <a:pt x="114" y="38"/>
                    </a:lnTo>
                    <a:lnTo>
                      <a:pt x="96" y="48"/>
                    </a:lnTo>
                    <a:lnTo>
                      <a:pt x="76" y="60"/>
                    </a:lnTo>
                    <a:lnTo>
                      <a:pt x="56" y="74"/>
                    </a:lnTo>
                    <a:lnTo>
                      <a:pt x="38" y="90"/>
                    </a:lnTo>
                    <a:lnTo>
                      <a:pt x="18" y="106"/>
                    </a:lnTo>
                    <a:lnTo>
                      <a:pt x="0" y="126"/>
                    </a:lnTo>
                    <a:lnTo>
                      <a:pt x="0" y="128"/>
                    </a:lnTo>
                    <a:lnTo>
                      <a:pt x="20" y="108"/>
                    </a:lnTo>
                    <a:lnTo>
                      <a:pt x="38" y="90"/>
                    </a:lnTo>
                    <a:lnTo>
                      <a:pt x="58" y="76"/>
                    </a:lnTo>
                    <a:lnTo>
                      <a:pt x="76" y="62"/>
                    </a:lnTo>
                    <a:lnTo>
                      <a:pt x="96" y="50"/>
                    </a:lnTo>
                    <a:lnTo>
                      <a:pt x="116" y="40"/>
                    </a:lnTo>
                    <a:lnTo>
                      <a:pt x="152" y="24"/>
                    </a:lnTo>
                    <a:lnTo>
                      <a:pt x="184" y="12"/>
                    </a:lnTo>
                    <a:lnTo>
                      <a:pt x="208" y="6"/>
                    </a:lnTo>
                    <a:lnTo>
                      <a:pt x="232" y="2"/>
                    </a:lnTo>
                    <a:lnTo>
                      <a:pt x="234" y="2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61" name="Freeform 252"/>
              <p:cNvSpPr>
                <a:spLocks/>
              </p:cNvSpPr>
              <p:nvPr/>
            </p:nvSpPr>
            <p:spPr bwMode="auto">
              <a:xfrm rot="560792" flipH="1">
                <a:off x="4159" y="3942"/>
                <a:ext cx="108" cy="82"/>
              </a:xfrm>
              <a:custGeom>
                <a:avLst/>
                <a:gdLst>
                  <a:gd name="T0" fmla="*/ 5 w 232"/>
                  <a:gd name="T1" fmla="*/ 0 h 126"/>
                  <a:gd name="T2" fmla="*/ 5 w 232"/>
                  <a:gd name="T3" fmla="*/ 0 h 126"/>
                  <a:gd name="T4" fmla="*/ 5 w 232"/>
                  <a:gd name="T5" fmla="*/ 1 h 126"/>
                  <a:gd name="T6" fmla="*/ 4 w 232"/>
                  <a:gd name="T7" fmla="*/ 1 h 126"/>
                  <a:gd name="T8" fmla="*/ 3 w 232"/>
                  <a:gd name="T9" fmla="*/ 3 h 126"/>
                  <a:gd name="T10" fmla="*/ 3 w 232"/>
                  <a:gd name="T11" fmla="*/ 5 h 126"/>
                  <a:gd name="T12" fmla="*/ 2 w 232"/>
                  <a:gd name="T13" fmla="*/ 5 h 126"/>
                  <a:gd name="T14" fmla="*/ 1 w 232"/>
                  <a:gd name="T15" fmla="*/ 7 h 126"/>
                  <a:gd name="T16" fmla="*/ 1 w 232"/>
                  <a:gd name="T17" fmla="*/ 8 h 126"/>
                  <a:gd name="T18" fmla="*/ 1 w 232"/>
                  <a:gd name="T19" fmla="*/ 10 h 126"/>
                  <a:gd name="T20" fmla="*/ 0 w 232"/>
                  <a:gd name="T21" fmla="*/ 12 h 126"/>
                  <a:gd name="T22" fmla="*/ 0 w 232"/>
                  <a:gd name="T23" fmla="*/ 14 h 126"/>
                  <a:gd name="T24" fmla="*/ 0 w 232"/>
                  <a:gd name="T25" fmla="*/ 14 h 126"/>
                  <a:gd name="T26" fmla="*/ 0 w 232"/>
                  <a:gd name="T27" fmla="*/ 14 h 126"/>
                  <a:gd name="T28" fmla="*/ 0 w 232"/>
                  <a:gd name="T29" fmla="*/ 14 h 126"/>
                  <a:gd name="T30" fmla="*/ 0 w 232"/>
                  <a:gd name="T31" fmla="*/ 14 h 126"/>
                  <a:gd name="T32" fmla="*/ 0 w 232"/>
                  <a:gd name="T33" fmla="*/ 14 h 126"/>
                  <a:gd name="T34" fmla="*/ 0 w 232"/>
                  <a:gd name="T35" fmla="*/ 13 h 126"/>
                  <a:gd name="T36" fmla="*/ 1 w 232"/>
                  <a:gd name="T37" fmla="*/ 10 h 126"/>
                  <a:gd name="T38" fmla="*/ 1 w 232"/>
                  <a:gd name="T39" fmla="*/ 8 h 126"/>
                  <a:gd name="T40" fmla="*/ 1 w 232"/>
                  <a:gd name="T41" fmla="*/ 7 h 126"/>
                  <a:gd name="T42" fmla="*/ 2 w 232"/>
                  <a:gd name="T43" fmla="*/ 6 h 126"/>
                  <a:gd name="T44" fmla="*/ 3 w 232"/>
                  <a:gd name="T45" fmla="*/ 5 h 126"/>
                  <a:gd name="T46" fmla="*/ 3 w 232"/>
                  <a:gd name="T47" fmla="*/ 3 h 126"/>
                  <a:gd name="T48" fmla="*/ 4 w 232"/>
                  <a:gd name="T49" fmla="*/ 1 h 126"/>
                  <a:gd name="T50" fmla="*/ 5 w 232"/>
                  <a:gd name="T51" fmla="*/ 1 h 126"/>
                  <a:gd name="T52" fmla="*/ 5 w 232"/>
                  <a:gd name="T53" fmla="*/ 1 h 126"/>
                  <a:gd name="T54" fmla="*/ 5 w 232"/>
                  <a:gd name="T55" fmla="*/ 1 h 126"/>
                  <a:gd name="T56" fmla="*/ 5 w 232"/>
                  <a:gd name="T57" fmla="*/ 0 h 126"/>
                  <a:gd name="T58" fmla="*/ 5 w 232"/>
                  <a:gd name="T59" fmla="*/ 0 h 126"/>
                  <a:gd name="T60" fmla="*/ 5 w 232"/>
                  <a:gd name="T61" fmla="*/ 0 h 126"/>
                  <a:gd name="T62" fmla="*/ 5 w 232"/>
                  <a:gd name="T63" fmla="*/ 0 h 12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2"/>
                  <a:gd name="T97" fmla="*/ 0 h 126"/>
                  <a:gd name="T98" fmla="*/ 232 w 232"/>
                  <a:gd name="T99" fmla="*/ 126 h 12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2" h="126">
                    <a:moveTo>
                      <a:pt x="232" y="0"/>
                    </a:moveTo>
                    <a:lnTo>
                      <a:pt x="232" y="0"/>
                    </a:lnTo>
                    <a:lnTo>
                      <a:pt x="208" y="4"/>
                    </a:lnTo>
                    <a:lnTo>
                      <a:pt x="182" y="10"/>
                    </a:lnTo>
                    <a:lnTo>
                      <a:pt x="150" y="22"/>
                    </a:lnTo>
                    <a:lnTo>
                      <a:pt x="114" y="38"/>
                    </a:lnTo>
                    <a:lnTo>
                      <a:pt x="96" y="48"/>
                    </a:lnTo>
                    <a:lnTo>
                      <a:pt x="76" y="60"/>
                    </a:lnTo>
                    <a:lnTo>
                      <a:pt x="56" y="72"/>
                    </a:lnTo>
                    <a:lnTo>
                      <a:pt x="36" y="88"/>
                    </a:lnTo>
                    <a:lnTo>
                      <a:pt x="18" y="106"/>
                    </a:lnTo>
                    <a:lnTo>
                      <a:pt x="0" y="126"/>
                    </a:lnTo>
                    <a:lnTo>
                      <a:pt x="18" y="108"/>
                    </a:lnTo>
                    <a:lnTo>
                      <a:pt x="38" y="90"/>
                    </a:lnTo>
                    <a:lnTo>
                      <a:pt x="56" y="74"/>
                    </a:lnTo>
                    <a:lnTo>
                      <a:pt x="76" y="60"/>
                    </a:lnTo>
                    <a:lnTo>
                      <a:pt x="96" y="50"/>
                    </a:lnTo>
                    <a:lnTo>
                      <a:pt x="116" y="38"/>
                    </a:lnTo>
                    <a:lnTo>
                      <a:pt x="152" y="24"/>
                    </a:lnTo>
                    <a:lnTo>
                      <a:pt x="184" y="12"/>
                    </a:lnTo>
                    <a:lnTo>
                      <a:pt x="208" y="6"/>
                    </a:lnTo>
                    <a:lnTo>
                      <a:pt x="232" y="2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62" name="Freeform 253"/>
              <p:cNvSpPr>
                <a:spLocks/>
              </p:cNvSpPr>
              <p:nvPr/>
            </p:nvSpPr>
            <p:spPr bwMode="auto">
              <a:xfrm rot="560792" flipH="1">
                <a:off x="4270" y="3955"/>
                <a:ext cx="219" cy="109"/>
              </a:xfrm>
              <a:custGeom>
                <a:avLst/>
                <a:gdLst>
                  <a:gd name="T0" fmla="*/ 0 w 470"/>
                  <a:gd name="T1" fmla="*/ 1 h 168"/>
                  <a:gd name="T2" fmla="*/ 10 w 470"/>
                  <a:gd name="T3" fmla="*/ 19 h 168"/>
                  <a:gd name="T4" fmla="*/ 10 w 470"/>
                  <a:gd name="T5" fmla="*/ 18 h 168"/>
                  <a:gd name="T6" fmla="*/ 0 w 470"/>
                  <a:gd name="T7" fmla="*/ 0 h 168"/>
                  <a:gd name="T8" fmla="*/ 0 w 470"/>
                  <a:gd name="T9" fmla="*/ 1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8"/>
                  <a:gd name="T17" fmla="*/ 470 w 470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8">
                    <a:moveTo>
                      <a:pt x="0" y="4"/>
                    </a:moveTo>
                    <a:lnTo>
                      <a:pt x="468" y="168"/>
                    </a:lnTo>
                    <a:lnTo>
                      <a:pt x="470" y="160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8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63" name="Freeform 254"/>
              <p:cNvSpPr>
                <a:spLocks/>
              </p:cNvSpPr>
              <p:nvPr/>
            </p:nvSpPr>
            <p:spPr bwMode="auto">
              <a:xfrm rot="560792" flipH="1">
                <a:off x="4268" y="3970"/>
                <a:ext cx="219" cy="109"/>
              </a:xfrm>
              <a:custGeom>
                <a:avLst/>
                <a:gdLst>
                  <a:gd name="T0" fmla="*/ 0 w 470"/>
                  <a:gd name="T1" fmla="*/ 1 h 168"/>
                  <a:gd name="T2" fmla="*/ 10 w 470"/>
                  <a:gd name="T3" fmla="*/ 19 h 168"/>
                  <a:gd name="T4" fmla="*/ 10 w 470"/>
                  <a:gd name="T5" fmla="*/ 19 h 168"/>
                  <a:gd name="T6" fmla="*/ 0 w 470"/>
                  <a:gd name="T7" fmla="*/ 0 h 168"/>
                  <a:gd name="T8" fmla="*/ 0 w 470"/>
                  <a:gd name="T9" fmla="*/ 1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168"/>
                  <a:gd name="T17" fmla="*/ 470 w 470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168">
                    <a:moveTo>
                      <a:pt x="0" y="4"/>
                    </a:moveTo>
                    <a:lnTo>
                      <a:pt x="468" y="168"/>
                    </a:lnTo>
                    <a:lnTo>
                      <a:pt x="470" y="162"/>
                    </a:lnTo>
                    <a:lnTo>
                      <a:pt x="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8F6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64" name="Freeform 255"/>
              <p:cNvSpPr>
                <a:spLocks/>
              </p:cNvSpPr>
              <p:nvPr/>
            </p:nvSpPr>
            <p:spPr bwMode="auto">
              <a:xfrm rot="560792" flipH="1">
                <a:off x="4107" y="3845"/>
                <a:ext cx="20" cy="15"/>
              </a:xfrm>
              <a:custGeom>
                <a:avLst/>
                <a:gdLst>
                  <a:gd name="T0" fmla="*/ 1 w 42"/>
                  <a:gd name="T1" fmla="*/ 2 h 24"/>
                  <a:gd name="T2" fmla="*/ 1 w 42"/>
                  <a:gd name="T3" fmla="*/ 2 h 24"/>
                  <a:gd name="T4" fmla="*/ 0 w 42"/>
                  <a:gd name="T5" fmla="*/ 1 h 24"/>
                  <a:gd name="T6" fmla="*/ 0 w 42"/>
                  <a:gd name="T7" fmla="*/ 1 h 24"/>
                  <a:gd name="T8" fmla="*/ 0 w 42"/>
                  <a:gd name="T9" fmla="*/ 0 h 24"/>
                  <a:gd name="T10" fmla="*/ 0 w 42"/>
                  <a:gd name="T11" fmla="*/ 0 h 24"/>
                  <a:gd name="T12" fmla="*/ 0 w 42"/>
                  <a:gd name="T13" fmla="*/ 0 h 24"/>
                  <a:gd name="T14" fmla="*/ 0 w 42"/>
                  <a:gd name="T15" fmla="*/ 1 h 24"/>
                  <a:gd name="T16" fmla="*/ 0 w 42"/>
                  <a:gd name="T17" fmla="*/ 1 h 24"/>
                  <a:gd name="T18" fmla="*/ 0 w 42"/>
                  <a:gd name="T19" fmla="*/ 1 h 24"/>
                  <a:gd name="T20" fmla="*/ 0 w 42"/>
                  <a:gd name="T21" fmla="*/ 3 h 24"/>
                  <a:gd name="T22" fmla="*/ 1 w 42"/>
                  <a:gd name="T23" fmla="*/ 2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24"/>
                  <a:gd name="T38" fmla="*/ 42 w 42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24">
                    <a:moveTo>
                      <a:pt x="42" y="20"/>
                    </a:moveTo>
                    <a:lnTo>
                      <a:pt x="42" y="20"/>
                    </a:lnTo>
                    <a:lnTo>
                      <a:pt x="28" y="8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12"/>
                    </a:lnTo>
                    <a:lnTo>
                      <a:pt x="16" y="24"/>
                    </a:lnTo>
                    <a:lnTo>
                      <a:pt x="42" y="20"/>
                    </a:lnTo>
                    <a:close/>
                  </a:path>
                </a:pathLst>
              </a:custGeom>
              <a:solidFill>
                <a:srgbClr val="BE9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65" name="Freeform 257"/>
              <p:cNvSpPr>
                <a:spLocks/>
              </p:cNvSpPr>
              <p:nvPr/>
            </p:nvSpPr>
            <p:spPr bwMode="auto">
              <a:xfrm rot="560792" flipH="1">
                <a:off x="4293" y="3683"/>
                <a:ext cx="56" cy="79"/>
              </a:xfrm>
              <a:custGeom>
                <a:avLst/>
                <a:gdLst>
                  <a:gd name="T0" fmla="*/ 0 w 120"/>
                  <a:gd name="T1" fmla="*/ 4 h 122"/>
                  <a:gd name="T2" fmla="*/ 1 w 120"/>
                  <a:gd name="T3" fmla="*/ 6 h 122"/>
                  <a:gd name="T4" fmla="*/ 0 w 120"/>
                  <a:gd name="T5" fmla="*/ 8 h 122"/>
                  <a:gd name="T6" fmla="*/ 0 w 120"/>
                  <a:gd name="T7" fmla="*/ 9 h 122"/>
                  <a:gd name="T8" fmla="*/ 1 w 120"/>
                  <a:gd name="T9" fmla="*/ 8 h 122"/>
                  <a:gd name="T10" fmla="*/ 0 w 120"/>
                  <a:gd name="T11" fmla="*/ 12 h 122"/>
                  <a:gd name="T12" fmla="*/ 0 w 120"/>
                  <a:gd name="T13" fmla="*/ 14 h 122"/>
                  <a:gd name="T14" fmla="*/ 1 w 120"/>
                  <a:gd name="T15" fmla="*/ 8 h 122"/>
                  <a:gd name="T16" fmla="*/ 1 w 120"/>
                  <a:gd name="T17" fmla="*/ 14 h 122"/>
                  <a:gd name="T18" fmla="*/ 2 w 120"/>
                  <a:gd name="T19" fmla="*/ 14 h 122"/>
                  <a:gd name="T20" fmla="*/ 1 w 120"/>
                  <a:gd name="T21" fmla="*/ 8 h 122"/>
                  <a:gd name="T22" fmla="*/ 2 w 120"/>
                  <a:gd name="T23" fmla="*/ 11 h 122"/>
                  <a:gd name="T24" fmla="*/ 3 w 120"/>
                  <a:gd name="T25" fmla="*/ 10 h 122"/>
                  <a:gd name="T26" fmla="*/ 1 w 120"/>
                  <a:gd name="T27" fmla="*/ 7 h 122"/>
                  <a:gd name="T28" fmla="*/ 3 w 120"/>
                  <a:gd name="T29" fmla="*/ 5 h 122"/>
                  <a:gd name="T30" fmla="*/ 3 w 120"/>
                  <a:gd name="T31" fmla="*/ 5 h 122"/>
                  <a:gd name="T32" fmla="*/ 1 w 120"/>
                  <a:gd name="T33" fmla="*/ 6 h 122"/>
                  <a:gd name="T34" fmla="*/ 2 w 120"/>
                  <a:gd name="T35" fmla="*/ 1 h 122"/>
                  <a:gd name="T36" fmla="*/ 2 w 120"/>
                  <a:gd name="T37" fmla="*/ 1 h 122"/>
                  <a:gd name="T38" fmla="*/ 1 w 120"/>
                  <a:gd name="T39" fmla="*/ 6 h 122"/>
                  <a:gd name="T40" fmla="*/ 1 w 120"/>
                  <a:gd name="T41" fmla="*/ 0 h 122"/>
                  <a:gd name="T42" fmla="*/ 1 w 120"/>
                  <a:gd name="T43" fmla="*/ 1 h 122"/>
                  <a:gd name="T44" fmla="*/ 1 w 120"/>
                  <a:gd name="T45" fmla="*/ 6 h 122"/>
                  <a:gd name="T46" fmla="*/ 0 w 120"/>
                  <a:gd name="T47" fmla="*/ 3 h 122"/>
                  <a:gd name="T48" fmla="*/ 0 w 120"/>
                  <a:gd name="T49" fmla="*/ 4 h 1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"/>
                  <a:gd name="T76" fmla="*/ 0 h 122"/>
                  <a:gd name="T77" fmla="*/ 120 w 120"/>
                  <a:gd name="T78" fmla="*/ 122 h 1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" h="122">
                    <a:moveTo>
                      <a:pt x="6" y="32"/>
                    </a:moveTo>
                    <a:lnTo>
                      <a:pt x="52" y="60"/>
                    </a:lnTo>
                    <a:lnTo>
                      <a:pt x="0" y="74"/>
                    </a:lnTo>
                    <a:lnTo>
                      <a:pt x="2" y="80"/>
                    </a:lnTo>
                    <a:lnTo>
                      <a:pt x="52" y="66"/>
                    </a:lnTo>
                    <a:lnTo>
                      <a:pt x="26" y="112"/>
                    </a:lnTo>
                    <a:lnTo>
                      <a:pt x="32" y="116"/>
                    </a:lnTo>
                    <a:lnTo>
                      <a:pt x="60" y="70"/>
                    </a:lnTo>
                    <a:lnTo>
                      <a:pt x="72" y="122"/>
                    </a:lnTo>
                    <a:lnTo>
                      <a:pt x="80" y="120"/>
                    </a:lnTo>
                    <a:lnTo>
                      <a:pt x="66" y="68"/>
                    </a:lnTo>
                    <a:lnTo>
                      <a:pt x="112" y="94"/>
                    </a:lnTo>
                    <a:lnTo>
                      <a:pt x="116" y="88"/>
                    </a:lnTo>
                    <a:lnTo>
                      <a:pt x="70" y="62"/>
                    </a:lnTo>
                    <a:lnTo>
                      <a:pt x="120" y="48"/>
                    </a:lnTo>
                    <a:lnTo>
                      <a:pt x="118" y="42"/>
                    </a:lnTo>
                    <a:lnTo>
                      <a:pt x="68" y="56"/>
                    </a:lnTo>
                    <a:lnTo>
                      <a:pt x="94" y="10"/>
                    </a:lnTo>
                    <a:lnTo>
                      <a:pt x="88" y="6"/>
                    </a:lnTo>
                    <a:lnTo>
                      <a:pt x="62" y="52"/>
                    </a:lnTo>
                    <a:lnTo>
                      <a:pt x="48" y="0"/>
                    </a:lnTo>
                    <a:lnTo>
                      <a:pt x="42" y="2"/>
                    </a:lnTo>
                    <a:lnTo>
                      <a:pt x="54" y="54"/>
                    </a:lnTo>
                    <a:lnTo>
                      <a:pt x="10" y="26"/>
                    </a:lnTo>
                    <a:lnTo>
                      <a:pt x="6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66" name="Freeform 258"/>
              <p:cNvSpPr>
                <a:spLocks/>
              </p:cNvSpPr>
              <p:nvPr/>
            </p:nvSpPr>
            <p:spPr bwMode="auto">
              <a:xfrm rot="560792" flipH="1">
                <a:off x="4087" y="3674"/>
                <a:ext cx="72" cy="99"/>
              </a:xfrm>
              <a:custGeom>
                <a:avLst/>
                <a:gdLst>
                  <a:gd name="T0" fmla="*/ 0 w 154"/>
                  <a:gd name="T1" fmla="*/ 5 h 152"/>
                  <a:gd name="T2" fmla="*/ 1 w 154"/>
                  <a:gd name="T3" fmla="*/ 8 h 152"/>
                  <a:gd name="T4" fmla="*/ 0 w 154"/>
                  <a:gd name="T5" fmla="*/ 10 h 152"/>
                  <a:gd name="T6" fmla="*/ 0 w 154"/>
                  <a:gd name="T7" fmla="*/ 12 h 152"/>
                  <a:gd name="T8" fmla="*/ 1 w 154"/>
                  <a:gd name="T9" fmla="*/ 10 h 152"/>
                  <a:gd name="T10" fmla="*/ 0 w 154"/>
                  <a:gd name="T11" fmla="*/ 16 h 152"/>
                  <a:gd name="T12" fmla="*/ 1 w 154"/>
                  <a:gd name="T13" fmla="*/ 17 h 152"/>
                  <a:gd name="T14" fmla="*/ 2 w 154"/>
                  <a:gd name="T15" fmla="*/ 10 h 152"/>
                  <a:gd name="T16" fmla="*/ 2 w 154"/>
                  <a:gd name="T17" fmla="*/ 18 h 152"/>
                  <a:gd name="T18" fmla="*/ 2 w 154"/>
                  <a:gd name="T19" fmla="*/ 18 h 152"/>
                  <a:gd name="T20" fmla="*/ 2 w 154"/>
                  <a:gd name="T21" fmla="*/ 10 h 152"/>
                  <a:gd name="T22" fmla="*/ 3 w 154"/>
                  <a:gd name="T23" fmla="*/ 14 h 152"/>
                  <a:gd name="T24" fmla="*/ 3 w 154"/>
                  <a:gd name="T25" fmla="*/ 13 h 152"/>
                  <a:gd name="T26" fmla="*/ 2 w 154"/>
                  <a:gd name="T27" fmla="*/ 9 h 152"/>
                  <a:gd name="T28" fmla="*/ 3 w 154"/>
                  <a:gd name="T29" fmla="*/ 7 h 152"/>
                  <a:gd name="T30" fmla="*/ 3 w 154"/>
                  <a:gd name="T31" fmla="*/ 6 h 152"/>
                  <a:gd name="T32" fmla="*/ 2 w 154"/>
                  <a:gd name="T33" fmla="*/ 8 h 152"/>
                  <a:gd name="T34" fmla="*/ 3 w 154"/>
                  <a:gd name="T35" fmla="*/ 1 h 152"/>
                  <a:gd name="T36" fmla="*/ 2 w 154"/>
                  <a:gd name="T37" fmla="*/ 1 h 152"/>
                  <a:gd name="T38" fmla="*/ 2 w 154"/>
                  <a:gd name="T39" fmla="*/ 8 h 152"/>
                  <a:gd name="T40" fmla="*/ 1 w 154"/>
                  <a:gd name="T41" fmla="*/ 0 h 152"/>
                  <a:gd name="T42" fmla="*/ 1 w 154"/>
                  <a:gd name="T43" fmla="*/ 1 h 152"/>
                  <a:gd name="T44" fmla="*/ 1 w 154"/>
                  <a:gd name="T45" fmla="*/ 8 h 152"/>
                  <a:gd name="T46" fmla="*/ 0 w 154"/>
                  <a:gd name="T47" fmla="*/ 4 h 152"/>
                  <a:gd name="T48" fmla="*/ 0 w 154"/>
                  <a:gd name="T49" fmla="*/ 5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4"/>
                  <a:gd name="T76" fmla="*/ 0 h 152"/>
                  <a:gd name="T77" fmla="*/ 154 w 154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4" h="152">
                    <a:moveTo>
                      <a:pt x="8" y="40"/>
                    </a:moveTo>
                    <a:lnTo>
                      <a:pt x="66" y="74"/>
                    </a:lnTo>
                    <a:lnTo>
                      <a:pt x="0" y="92"/>
                    </a:lnTo>
                    <a:lnTo>
                      <a:pt x="4" y="100"/>
                    </a:lnTo>
                    <a:lnTo>
                      <a:pt x="68" y="84"/>
                    </a:lnTo>
                    <a:lnTo>
                      <a:pt x="34" y="140"/>
                    </a:lnTo>
                    <a:lnTo>
                      <a:pt x="42" y="146"/>
                    </a:lnTo>
                    <a:lnTo>
                      <a:pt x="76" y="88"/>
                    </a:lnTo>
                    <a:lnTo>
                      <a:pt x="92" y="152"/>
                    </a:lnTo>
                    <a:lnTo>
                      <a:pt x="102" y="150"/>
                    </a:lnTo>
                    <a:lnTo>
                      <a:pt x="84" y="86"/>
                    </a:lnTo>
                    <a:lnTo>
                      <a:pt x="142" y="120"/>
                    </a:lnTo>
                    <a:lnTo>
                      <a:pt x="146" y="112"/>
                    </a:lnTo>
                    <a:lnTo>
                      <a:pt x="88" y="78"/>
                    </a:lnTo>
                    <a:lnTo>
                      <a:pt x="154" y="60"/>
                    </a:lnTo>
                    <a:lnTo>
                      <a:pt x="150" y="52"/>
                    </a:lnTo>
                    <a:lnTo>
                      <a:pt x="86" y="70"/>
                    </a:lnTo>
                    <a:lnTo>
                      <a:pt x="120" y="12"/>
                    </a:lnTo>
                    <a:lnTo>
                      <a:pt x="112" y="6"/>
                    </a:lnTo>
                    <a:lnTo>
                      <a:pt x="78" y="64"/>
                    </a:lnTo>
                    <a:lnTo>
                      <a:pt x="62" y="0"/>
                    </a:lnTo>
                    <a:lnTo>
                      <a:pt x="52" y="2"/>
                    </a:lnTo>
                    <a:lnTo>
                      <a:pt x="70" y="66"/>
                    </a:lnTo>
                    <a:lnTo>
                      <a:pt x="12" y="34"/>
                    </a:lnTo>
                    <a:lnTo>
                      <a:pt x="8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grpSp>
        <p:nvGrpSpPr>
          <p:cNvPr id="21513" name="Group 303"/>
          <p:cNvGrpSpPr>
            <a:grpSpLocks/>
          </p:cNvGrpSpPr>
          <p:nvPr/>
        </p:nvGrpSpPr>
        <p:grpSpPr bwMode="auto">
          <a:xfrm>
            <a:off x="6553200" y="5216525"/>
            <a:ext cx="947738" cy="1057275"/>
            <a:chOff x="3675" y="3360"/>
            <a:chExt cx="597" cy="666"/>
          </a:xfrm>
        </p:grpSpPr>
        <p:grpSp>
          <p:nvGrpSpPr>
            <p:cNvPr id="21515" name="Group 301"/>
            <p:cNvGrpSpPr>
              <a:grpSpLocks/>
            </p:cNvGrpSpPr>
            <p:nvPr/>
          </p:nvGrpSpPr>
          <p:grpSpPr bwMode="auto">
            <a:xfrm>
              <a:off x="3888" y="3360"/>
              <a:ext cx="384" cy="528"/>
              <a:chOff x="4191" y="3331"/>
              <a:chExt cx="416" cy="482"/>
            </a:xfrm>
          </p:grpSpPr>
          <p:sp>
            <p:nvSpPr>
              <p:cNvPr id="21517" name="Freeform 295"/>
              <p:cNvSpPr>
                <a:spLocks/>
              </p:cNvSpPr>
              <p:nvPr/>
            </p:nvSpPr>
            <p:spPr bwMode="auto">
              <a:xfrm>
                <a:off x="4286" y="3360"/>
                <a:ext cx="152" cy="161"/>
              </a:xfrm>
              <a:custGeom>
                <a:avLst/>
                <a:gdLst>
                  <a:gd name="T0" fmla="*/ 3 w 303"/>
                  <a:gd name="T1" fmla="*/ 7 h 322"/>
                  <a:gd name="T2" fmla="*/ 3 w 303"/>
                  <a:gd name="T3" fmla="*/ 6 h 322"/>
                  <a:gd name="T4" fmla="*/ 2 w 303"/>
                  <a:gd name="T5" fmla="*/ 5 h 322"/>
                  <a:gd name="T6" fmla="*/ 2 w 303"/>
                  <a:gd name="T7" fmla="*/ 3 h 322"/>
                  <a:gd name="T8" fmla="*/ 2 w 303"/>
                  <a:gd name="T9" fmla="*/ 2 h 322"/>
                  <a:gd name="T10" fmla="*/ 3 w 303"/>
                  <a:gd name="T11" fmla="*/ 2 h 322"/>
                  <a:gd name="T12" fmla="*/ 3 w 303"/>
                  <a:gd name="T13" fmla="*/ 1 h 322"/>
                  <a:gd name="T14" fmla="*/ 4 w 303"/>
                  <a:gd name="T15" fmla="*/ 1 h 322"/>
                  <a:gd name="T16" fmla="*/ 5 w 303"/>
                  <a:gd name="T17" fmla="*/ 0 h 322"/>
                  <a:gd name="T18" fmla="*/ 6 w 303"/>
                  <a:gd name="T19" fmla="*/ 1 h 322"/>
                  <a:gd name="T20" fmla="*/ 7 w 303"/>
                  <a:gd name="T21" fmla="*/ 1 h 322"/>
                  <a:gd name="T22" fmla="*/ 8 w 303"/>
                  <a:gd name="T23" fmla="*/ 2 h 322"/>
                  <a:gd name="T24" fmla="*/ 9 w 303"/>
                  <a:gd name="T25" fmla="*/ 2 h 322"/>
                  <a:gd name="T26" fmla="*/ 9 w 303"/>
                  <a:gd name="T27" fmla="*/ 3 h 322"/>
                  <a:gd name="T28" fmla="*/ 10 w 303"/>
                  <a:gd name="T29" fmla="*/ 5 h 322"/>
                  <a:gd name="T30" fmla="*/ 10 w 303"/>
                  <a:gd name="T31" fmla="*/ 6 h 322"/>
                  <a:gd name="T32" fmla="*/ 10 w 303"/>
                  <a:gd name="T33" fmla="*/ 7 h 322"/>
                  <a:gd name="T34" fmla="*/ 10 w 303"/>
                  <a:gd name="T35" fmla="*/ 8 h 322"/>
                  <a:gd name="T36" fmla="*/ 9 w 303"/>
                  <a:gd name="T37" fmla="*/ 9 h 322"/>
                  <a:gd name="T38" fmla="*/ 9 w 303"/>
                  <a:gd name="T39" fmla="*/ 10 h 322"/>
                  <a:gd name="T40" fmla="*/ 8 w 303"/>
                  <a:gd name="T41" fmla="*/ 10 h 322"/>
                  <a:gd name="T42" fmla="*/ 7 w 303"/>
                  <a:gd name="T43" fmla="*/ 10 h 322"/>
                  <a:gd name="T44" fmla="*/ 6 w 303"/>
                  <a:gd name="T45" fmla="*/ 10 h 322"/>
                  <a:gd name="T46" fmla="*/ 5 w 303"/>
                  <a:gd name="T47" fmla="*/ 9 h 322"/>
                  <a:gd name="T48" fmla="*/ 5 w 303"/>
                  <a:gd name="T49" fmla="*/ 9 h 322"/>
                  <a:gd name="T50" fmla="*/ 4 w 303"/>
                  <a:gd name="T51" fmla="*/ 8 h 322"/>
                  <a:gd name="T52" fmla="*/ 2 w 303"/>
                  <a:gd name="T53" fmla="*/ 10 h 322"/>
                  <a:gd name="T54" fmla="*/ 2 w 303"/>
                  <a:gd name="T55" fmla="*/ 10 h 322"/>
                  <a:gd name="T56" fmla="*/ 1 w 303"/>
                  <a:gd name="T57" fmla="*/ 11 h 322"/>
                  <a:gd name="T58" fmla="*/ 1 w 303"/>
                  <a:gd name="T59" fmla="*/ 10 h 322"/>
                  <a:gd name="T60" fmla="*/ 0 w 303"/>
                  <a:gd name="T61" fmla="*/ 10 h 322"/>
                  <a:gd name="T62" fmla="*/ 1 w 303"/>
                  <a:gd name="T63" fmla="*/ 9 h 322"/>
                  <a:gd name="T64" fmla="*/ 1 w 303"/>
                  <a:gd name="T65" fmla="*/ 9 h 322"/>
                  <a:gd name="T66" fmla="*/ 2 w 303"/>
                  <a:gd name="T67" fmla="*/ 8 h 322"/>
                  <a:gd name="T68" fmla="*/ 3 w 303"/>
                  <a:gd name="T69" fmla="*/ 7 h 3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3"/>
                  <a:gd name="T106" fmla="*/ 0 h 322"/>
                  <a:gd name="T107" fmla="*/ 303 w 303"/>
                  <a:gd name="T108" fmla="*/ 322 h 3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3" h="322">
                    <a:moveTo>
                      <a:pt x="81" y="215"/>
                    </a:moveTo>
                    <a:lnTo>
                      <a:pt x="66" y="169"/>
                    </a:lnTo>
                    <a:lnTo>
                      <a:pt x="58" y="131"/>
                    </a:lnTo>
                    <a:lnTo>
                      <a:pt x="54" y="96"/>
                    </a:lnTo>
                    <a:lnTo>
                      <a:pt x="58" y="62"/>
                    </a:lnTo>
                    <a:lnTo>
                      <a:pt x="70" y="38"/>
                    </a:lnTo>
                    <a:lnTo>
                      <a:pt x="93" y="18"/>
                    </a:lnTo>
                    <a:lnTo>
                      <a:pt x="122" y="6"/>
                    </a:lnTo>
                    <a:lnTo>
                      <a:pt x="149" y="0"/>
                    </a:lnTo>
                    <a:lnTo>
                      <a:pt x="184" y="3"/>
                    </a:lnTo>
                    <a:lnTo>
                      <a:pt x="217" y="16"/>
                    </a:lnTo>
                    <a:lnTo>
                      <a:pt x="234" y="34"/>
                    </a:lnTo>
                    <a:lnTo>
                      <a:pt x="258" y="62"/>
                    </a:lnTo>
                    <a:lnTo>
                      <a:pt x="277" y="96"/>
                    </a:lnTo>
                    <a:lnTo>
                      <a:pt x="291" y="131"/>
                    </a:lnTo>
                    <a:lnTo>
                      <a:pt x="303" y="179"/>
                    </a:lnTo>
                    <a:lnTo>
                      <a:pt x="300" y="219"/>
                    </a:lnTo>
                    <a:lnTo>
                      <a:pt x="295" y="253"/>
                    </a:lnTo>
                    <a:lnTo>
                      <a:pt x="280" y="275"/>
                    </a:lnTo>
                    <a:lnTo>
                      <a:pt x="264" y="291"/>
                    </a:lnTo>
                    <a:lnTo>
                      <a:pt x="241" y="298"/>
                    </a:lnTo>
                    <a:lnTo>
                      <a:pt x="211" y="300"/>
                    </a:lnTo>
                    <a:lnTo>
                      <a:pt x="180" y="296"/>
                    </a:lnTo>
                    <a:lnTo>
                      <a:pt x="153" y="283"/>
                    </a:lnTo>
                    <a:lnTo>
                      <a:pt x="133" y="271"/>
                    </a:lnTo>
                    <a:lnTo>
                      <a:pt x="102" y="244"/>
                    </a:lnTo>
                    <a:lnTo>
                      <a:pt x="58" y="291"/>
                    </a:lnTo>
                    <a:lnTo>
                      <a:pt x="41" y="318"/>
                    </a:lnTo>
                    <a:lnTo>
                      <a:pt x="19" y="322"/>
                    </a:lnTo>
                    <a:lnTo>
                      <a:pt x="4" y="311"/>
                    </a:lnTo>
                    <a:lnTo>
                      <a:pt x="0" y="298"/>
                    </a:lnTo>
                    <a:lnTo>
                      <a:pt x="4" y="276"/>
                    </a:lnTo>
                    <a:lnTo>
                      <a:pt x="18" y="263"/>
                    </a:lnTo>
                    <a:lnTo>
                      <a:pt x="54" y="239"/>
                    </a:lnTo>
                    <a:lnTo>
                      <a:pt x="81" y="2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18" name="Freeform 296"/>
              <p:cNvSpPr>
                <a:spLocks/>
              </p:cNvSpPr>
              <p:nvPr/>
            </p:nvSpPr>
            <p:spPr bwMode="auto">
              <a:xfrm>
                <a:off x="4388" y="3519"/>
                <a:ext cx="147" cy="220"/>
              </a:xfrm>
              <a:custGeom>
                <a:avLst/>
                <a:gdLst>
                  <a:gd name="T0" fmla="*/ 2 w 293"/>
                  <a:gd name="T1" fmla="*/ 1 h 440"/>
                  <a:gd name="T2" fmla="*/ 2 w 293"/>
                  <a:gd name="T3" fmla="*/ 1 h 440"/>
                  <a:gd name="T4" fmla="*/ 3 w 293"/>
                  <a:gd name="T5" fmla="*/ 0 h 440"/>
                  <a:gd name="T6" fmla="*/ 5 w 293"/>
                  <a:gd name="T7" fmla="*/ 1 h 440"/>
                  <a:gd name="T8" fmla="*/ 6 w 293"/>
                  <a:gd name="T9" fmla="*/ 1 h 440"/>
                  <a:gd name="T10" fmla="*/ 7 w 293"/>
                  <a:gd name="T11" fmla="*/ 2 h 440"/>
                  <a:gd name="T12" fmla="*/ 8 w 293"/>
                  <a:gd name="T13" fmla="*/ 3 h 440"/>
                  <a:gd name="T14" fmla="*/ 9 w 293"/>
                  <a:gd name="T15" fmla="*/ 4 h 440"/>
                  <a:gd name="T16" fmla="*/ 9 w 293"/>
                  <a:gd name="T17" fmla="*/ 5 h 440"/>
                  <a:gd name="T18" fmla="*/ 10 w 293"/>
                  <a:gd name="T19" fmla="*/ 7 h 440"/>
                  <a:gd name="T20" fmla="*/ 10 w 293"/>
                  <a:gd name="T21" fmla="*/ 8 h 440"/>
                  <a:gd name="T22" fmla="*/ 9 w 293"/>
                  <a:gd name="T23" fmla="*/ 10 h 440"/>
                  <a:gd name="T24" fmla="*/ 9 w 293"/>
                  <a:gd name="T25" fmla="*/ 12 h 440"/>
                  <a:gd name="T26" fmla="*/ 8 w 293"/>
                  <a:gd name="T27" fmla="*/ 13 h 440"/>
                  <a:gd name="T28" fmla="*/ 8 w 293"/>
                  <a:gd name="T29" fmla="*/ 14 h 440"/>
                  <a:gd name="T30" fmla="*/ 7 w 293"/>
                  <a:gd name="T31" fmla="*/ 14 h 440"/>
                  <a:gd name="T32" fmla="*/ 6 w 293"/>
                  <a:gd name="T33" fmla="*/ 14 h 440"/>
                  <a:gd name="T34" fmla="*/ 5 w 293"/>
                  <a:gd name="T35" fmla="*/ 14 h 440"/>
                  <a:gd name="T36" fmla="*/ 3 w 293"/>
                  <a:gd name="T37" fmla="*/ 14 h 440"/>
                  <a:gd name="T38" fmla="*/ 3 w 293"/>
                  <a:gd name="T39" fmla="*/ 13 h 440"/>
                  <a:gd name="T40" fmla="*/ 2 w 293"/>
                  <a:gd name="T41" fmla="*/ 12 h 440"/>
                  <a:gd name="T42" fmla="*/ 2 w 293"/>
                  <a:gd name="T43" fmla="*/ 11 h 440"/>
                  <a:gd name="T44" fmla="*/ 2 w 293"/>
                  <a:gd name="T45" fmla="*/ 10 h 440"/>
                  <a:gd name="T46" fmla="*/ 2 w 293"/>
                  <a:gd name="T47" fmla="*/ 10 h 440"/>
                  <a:gd name="T48" fmla="*/ 2 w 293"/>
                  <a:gd name="T49" fmla="*/ 9 h 440"/>
                  <a:gd name="T50" fmla="*/ 3 w 293"/>
                  <a:gd name="T51" fmla="*/ 8 h 440"/>
                  <a:gd name="T52" fmla="*/ 3 w 293"/>
                  <a:gd name="T53" fmla="*/ 7 h 440"/>
                  <a:gd name="T54" fmla="*/ 2 w 293"/>
                  <a:gd name="T55" fmla="*/ 6 h 440"/>
                  <a:gd name="T56" fmla="*/ 2 w 293"/>
                  <a:gd name="T57" fmla="*/ 6 h 440"/>
                  <a:gd name="T58" fmla="*/ 1 w 293"/>
                  <a:gd name="T59" fmla="*/ 5 h 440"/>
                  <a:gd name="T60" fmla="*/ 1 w 293"/>
                  <a:gd name="T61" fmla="*/ 5 h 440"/>
                  <a:gd name="T62" fmla="*/ 1 w 293"/>
                  <a:gd name="T63" fmla="*/ 4 h 440"/>
                  <a:gd name="T64" fmla="*/ 0 w 293"/>
                  <a:gd name="T65" fmla="*/ 3 h 440"/>
                  <a:gd name="T66" fmla="*/ 1 w 293"/>
                  <a:gd name="T67" fmla="*/ 2 h 440"/>
                  <a:gd name="T68" fmla="*/ 1 w 293"/>
                  <a:gd name="T69" fmla="*/ 1 h 440"/>
                  <a:gd name="T70" fmla="*/ 2 w 293"/>
                  <a:gd name="T71" fmla="*/ 1 h 4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3"/>
                  <a:gd name="T109" fmla="*/ 0 h 440"/>
                  <a:gd name="T110" fmla="*/ 293 w 293"/>
                  <a:gd name="T111" fmla="*/ 440 h 4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3" h="440">
                    <a:moveTo>
                      <a:pt x="34" y="23"/>
                    </a:moveTo>
                    <a:lnTo>
                      <a:pt x="60" y="8"/>
                    </a:lnTo>
                    <a:lnTo>
                      <a:pt x="93" y="0"/>
                    </a:lnTo>
                    <a:lnTo>
                      <a:pt x="130" y="5"/>
                    </a:lnTo>
                    <a:lnTo>
                      <a:pt x="172" y="19"/>
                    </a:lnTo>
                    <a:lnTo>
                      <a:pt x="207" y="44"/>
                    </a:lnTo>
                    <a:lnTo>
                      <a:pt x="230" y="70"/>
                    </a:lnTo>
                    <a:lnTo>
                      <a:pt x="258" y="107"/>
                    </a:lnTo>
                    <a:lnTo>
                      <a:pt x="278" y="153"/>
                    </a:lnTo>
                    <a:lnTo>
                      <a:pt x="290" y="200"/>
                    </a:lnTo>
                    <a:lnTo>
                      <a:pt x="293" y="253"/>
                    </a:lnTo>
                    <a:lnTo>
                      <a:pt x="287" y="306"/>
                    </a:lnTo>
                    <a:lnTo>
                      <a:pt x="274" y="353"/>
                    </a:lnTo>
                    <a:lnTo>
                      <a:pt x="256" y="392"/>
                    </a:lnTo>
                    <a:lnTo>
                      <a:pt x="234" y="421"/>
                    </a:lnTo>
                    <a:lnTo>
                      <a:pt x="205" y="433"/>
                    </a:lnTo>
                    <a:lnTo>
                      <a:pt x="172" y="440"/>
                    </a:lnTo>
                    <a:lnTo>
                      <a:pt x="134" y="434"/>
                    </a:lnTo>
                    <a:lnTo>
                      <a:pt x="96" y="427"/>
                    </a:lnTo>
                    <a:lnTo>
                      <a:pt x="69" y="403"/>
                    </a:lnTo>
                    <a:lnTo>
                      <a:pt x="50" y="376"/>
                    </a:lnTo>
                    <a:lnTo>
                      <a:pt x="42" y="350"/>
                    </a:lnTo>
                    <a:lnTo>
                      <a:pt x="42" y="319"/>
                    </a:lnTo>
                    <a:lnTo>
                      <a:pt x="47" y="292"/>
                    </a:lnTo>
                    <a:lnTo>
                      <a:pt x="61" y="264"/>
                    </a:lnTo>
                    <a:lnTo>
                      <a:pt x="69" y="235"/>
                    </a:lnTo>
                    <a:lnTo>
                      <a:pt x="72" y="211"/>
                    </a:lnTo>
                    <a:lnTo>
                      <a:pt x="61" y="188"/>
                    </a:lnTo>
                    <a:lnTo>
                      <a:pt x="42" y="170"/>
                    </a:lnTo>
                    <a:lnTo>
                      <a:pt x="23" y="153"/>
                    </a:lnTo>
                    <a:lnTo>
                      <a:pt x="8" y="131"/>
                    </a:lnTo>
                    <a:lnTo>
                      <a:pt x="3" y="101"/>
                    </a:lnTo>
                    <a:lnTo>
                      <a:pt x="0" y="67"/>
                    </a:lnTo>
                    <a:lnTo>
                      <a:pt x="12" y="43"/>
                    </a:lnTo>
                    <a:lnTo>
                      <a:pt x="24" y="27"/>
                    </a:lnTo>
                    <a:lnTo>
                      <a:pt x="3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19" name="Freeform 297"/>
              <p:cNvSpPr>
                <a:spLocks/>
              </p:cNvSpPr>
              <p:nvPr/>
            </p:nvSpPr>
            <p:spPr bwMode="auto">
              <a:xfrm>
                <a:off x="4191" y="3532"/>
                <a:ext cx="240" cy="255"/>
              </a:xfrm>
              <a:custGeom>
                <a:avLst/>
                <a:gdLst>
                  <a:gd name="T0" fmla="*/ 11 w 481"/>
                  <a:gd name="T1" fmla="*/ 0 h 511"/>
                  <a:gd name="T2" fmla="*/ 13 w 481"/>
                  <a:gd name="T3" fmla="*/ 0 h 511"/>
                  <a:gd name="T4" fmla="*/ 15 w 481"/>
                  <a:gd name="T5" fmla="*/ 1 h 511"/>
                  <a:gd name="T6" fmla="*/ 13 w 481"/>
                  <a:gd name="T7" fmla="*/ 2 h 511"/>
                  <a:gd name="T8" fmla="*/ 9 w 481"/>
                  <a:gd name="T9" fmla="*/ 4 h 511"/>
                  <a:gd name="T10" fmla="*/ 6 w 481"/>
                  <a:gd name="T11" fmla="*/ 7 h 511"/>
                  <a:gd name="T12" fmla="*/ 4 w 481"/>
                  <a:gd name="T13" fmla="*/ 10 h 511"/>
                  <a:gd name="T14" fmla="*/ 4 w 481"/>
                  <a:gd name="T15" fmla="*/ 13 h 511"/>
                  <a:gd name="T16" fmla="*/ 4 w 481"/>
                  <a:gd name="T17" fmla="*/ 13 h 511"/>
                  <a:gd name="T18" fmla="*/ 4 w 481"/>
                  <a:gd name="T19" fmla="*/ 13 h 511"/>
                  <a:gd name="T20" fmla="*/ 5 w 481"/>
                  <a:gd name="T21" fmla="*/ 14 h 511"/>
                  <a:gd name="T22" fmla="*/ 5 w 481"/>
                  <a:gd name="T23" fmla="*/ 14 h 511"/>
                  <a:gd name="T24" fmla="*/ 6 w 481"/>
                  <a:gd name="T25" fmla="*/ 14 h 511"/>
                  <a:gd name="T26" fmla="*/ 6 w 481"/>
                  <a:gd name="T27" fmla="*/ 14 h 511"/>
                  <a:gd name="T28" fmla="*/ 7 w 481"/>
                  <a:gd name="T29" fmla="*/ 14 h 511"/>
                  <a:gd name="T30" fmla="*/ 7 w 481"/>
                  <a:gd name="T31" fmla="*/ 14 h 511"/>
                  <a:gd name="T32" fmla="*/ 7 w 481"/>
                  <a:gd name="T33" fmla="*/ 15 h 511"/>
                  <a:gd name="T34" fmla="*/ 7 w 481"/>
                  <a:gd name="T35" fmla="*/ 15 h 511"/>
                  <a:gd name="T36" fmla="*/ 6 w 481"/>
                  <a:gd name="T37" fmla="*/ 15 h 511"/>
                  <a:gd name="T38" fmla="*/ 6 w 481"/>
                  <a:gd name="T39" fmla="*/ 15 h 511"/>
                  <a:gd name="T40" fmla="*/ 6 w 481"/>
                  <a:gd name="T41" fmla="*/ 15 h 511"/>
                  <a:gd name="T42" fmla="*/ 5 w 481"/>
                  <a:gd name="T43" fmla="*/ 15 h 511"/>
                  <a:gd name="T44" fmla="*/ 5 w 481"/>
                  <a:gd name="T45" fmla="*/ 14 h 511"/>
                  <a:gd name="T46" fmla="*/ 4 w 481"/>
                  <a:gd name="T47" fmla="*/ 14 h 511"/>
                  <a:gd name="T48" fmla="*/ 4 w 481"/>
                  <a:gd name="T49" fmla="*/ 14 h 511"/>
                  <a:gd name="T50" fmla="*/ 4 w 481"/>
                  <a:gd name="T51" fmla="*/ 14 h 511"/>
                  <a:gd name="T52" fmla="*/ 3 w 481"/>
                  <a:gd name="T53" fmla="*/ 14 h 511"/>
                  <a:gd name="T54" fmla="*/ 3 w 481"/>
                  <a:gd name="T55" fmla="*/ 15 h 511"/>
                  <a:gd name="T56" fmla="*/ 2 w 481"/>
                  <a:gd name="T57" fmla="*/ 15 h 511"/>
                  <a:gd name="T58" fmla="*/ 2 w 481"/>
                  <a:gd name="T59" fmla="*/ 15 h 511"/>
                  <a:gd name="T60" fmla="*/ 2 w 481"/>
                  <a:gd name="T61" fmla="*/ 15 h 511"/>
                  <a:gd name="T62" fmla="*/ 1 w 481"/>
                  <a:gd name="T63" fmla="*/ 15 h 511"/>
                  <a:gd name="T64" fmla="*/ 1 w 481"/>
                  <a:gd name="T65" fmla="*/ 15 h 511"/>
                  <a:gd name="T66" fmla="*/ 1 w 481"/>
                  <a:gd name="T67" fmla="*/ 15 h 511"/>
                  <a:gd name="T68" fmla="*/ 1 w 481"/>
                  <a:gd name="T69" fmla="*/ 14 h 511"/>
                  <a:gd name="T70" fmla="*/ 1 w 481"/>
                  <a:gd name="T71" fmla="*/ 14 h 511"/>
                  <a:gd name="T72" fmla="*/ 1 w 481"/>
                  <a:gd name="T73" fmla="*/ 14 h 511"/>
                  <a:gd name="T74" fmla="*/ 2 w 481"/>
                  <a:gd name="T75" fmla="*/ 14 h 511"/>
                  <a:gd name="T76" fmla="*/ 2 w 481"/>
                  <a:gd name="T77" fmla="*/ 14 h 511"/>
                  <a:gd name="T78" fmla="*/ 2 w 481"/>
                  <a:gd name="T79" fmla="*/ 14 h 511"/>
                  <a:gd name="T80" fmla="*/ 3 w 481"/>
                  <a:gd name="T81" fmla="*/ 13 h 511"/>
                  <a:gd name="T82" fmla="*/ 2 w 481"/>
                  <a:gd name="T83" fmla="*/ 13 h 511"/>
                  <a:gd name="T84" fmla="*/ 2 w 481"/>
                  <a:gd name="T85" fmla="*/ 13 h 511"/>
                  <a:gd name="T86" fmla="*/ 2 w 481"/>
                  <a:gd name="T87" fmla="*/ 13 h 511"/>
                  <a:gd name="T88" fmla="*/ 1 w 481"/>
                  <a:gd name="T89" fmla="*/ 13 h 511"/>
                  <a:gd name="T90" fmla="*/ 1 w 481"/>
                  <a:gd name="T91" fmla="*/ 13 h 511"/>
                  <a:gd name="T92" fmla="*/ 0 w 481"/>
                  <a:gd name="T93" fmla="*/ 13 h 511"/>
                  <a:gd name="T94" fmla="*/ 0 w 481"/>
                  <a:gd name="T95" fmla="*/ 13 h 511"/>
                  <a:gd name="T96" fmla="*/ 0 w 481"/>
                  <a:gd name="T97" fmla="*/ 13 h 511"/>
                  <a:gd name="T98" fmla="*/ 0 w 481"/>
                  <a:gd name="T99" fmla="*/ 13 h 511"/>
                  <a:gd name="T100" fmla="*/ 0 w 481"/>
                  <a:gd name="T101" fmla="*/ 12 h 511"/>
                  <a:gd name="T102" fmla="*/ 0 w 481"/>
                  <a:gd name="T103" fmla="*/ 12 h 511"/>
                  <a:gd name="T104" fmla="*/ 1 w 481"/>
                  <a:gd name="T105" fmla="*/ 12 h 511"/>
                  <a:gd name="T106" fmla="*/ 1 w 481"/>
                  <a:gd name="T107" fmla="*/ 12 h 511"/>
                  <a:gd name="T108" fmla="*/ 1 w 481"/>
                  <a:gd name="T109" fmla="*/ 12 h 511"/>
                  <a:gd name="T110" fmla="*/ 2 w 481"/>
                  <a:gd name="T111" fmla="*/ 12 h 511"/>
                  <a:gd name="T112" fmla="*/ 2 w 481"/>
                  <a:gd name="T113" fmla="*/ 12 h 511"/>
                  <a:gd name="T114" fmla="*/ 3 w 481"/>
                  <a:gd name="T115" fmla="*/ 13 h 511"/>
                  <a:gd name="T116" fmla="*/ 4 w 481"/>
                  <a:gd name="T117" fmla="*/ 10 h 511"/>
                  <a:gd name="T118" fmla="*/ 5 w 481"/>
                  <a:gd name="T119" fmla="*/ 6 h 511"/>
                  <a:gd name="T120" fmla="*/ 7 w 481"/>
                  <a:gd name="T121" fmla="*/ 3 h 511"/>
                  <a:gd name="T122" fmla="*/ 9 w 481"/>
                  <a:gd name="T123" fmla="*/ 2 h 5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81"/>
                  <a:gd name="T187" fmla="*/ 0 h 511"/>
                  <a:gd name="T188" fmla="*/ 481 w 481"/>
                  <a:gd name="T189" fmla="*/ 511 h 5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81" h="511">
                    <a:moveTo>
                      <a:pt x="335" y="56"/>
                    </a:moveTo>
                    <a:lnTo>
                      <a:pt x="380" y="26"/>
                    </a:lnTo>
                    <a:lnTo>
                      <a:pt x="410" y="9"/>
                    </a:lnTo>
                    <a:lnTo>
                      <a:pt x="445" y="0"/>
                    </a:lnTo>
                    <a:lnTo>
                      <a:pt x="471" y="10"/>
                    </a:lnTo>
                    <a:lnTo>
                      <a:pt x="481" y="41"/>
                    </a:lnTo>
                    <a:lnTo>
                      <a:pt x="460" y="71"/>
                    </a:lnTo>
                    <a:lnTo>
                      <a:pt x="432" y="94"/>
                    </a:lnTo>
                    <a:lnTo>
                      <a:pt x="379" y="114"/>
                    </a:lnTo>
                    <a:lnTo>
                      <a:pt x="303" y="149"/>
                    </a:lnTo>
                    <a:lnTo>
                      <a:pt x="235" y="197"/>
                    </a:lnTo>
                    <a:lnTo>
                      <a:pt x="193" y="251"/>
                    </a:lnTo>
                    <a:lnTo>
                      <a:pt x="162" y="324"/>
                    </a:lnTo>
                    <a:lnTo>
                      <a:pt x="158" y="329"/>
                    </a:lnTo>
                    <a:lnTo>
                      <a:pt x="147" y="397"/>
                    </a:lnTo>
                    <a:lnTo>
                      <a:pt x="147" y="420"/>
                    </a:lnTo>
                    <a:lnTo>
                      <a:pt x="147" y="427"/>
                    </a:lnTo>
                    <a:lnTo>
                      <a:pt x="149" y="432"/>
                    </a:lnTo>
                    <a:lnTo>
                      <a:pt x="150" y="438"/>
                    </a:lnTo>
                    <a:lnTo>
                      <a:pt x="157" y="443"/>
                    </a:lnTo>
                    <a:lnTo>
                      <a:pt x="162" y="446"/>
                    </a:lnTo>
                    <a:lnTo>
                      <a:pt x="172" y="450"/>
                    </a:lnTo>
                    <a:lnTo>
                      <a:pt x="178" y="450"/>
                    </a:lnTo>
                    <a:lnTo>
                      <a:pt x="185" y="450"/>
                    </a:lnTo>
                    <a:lnTo>
                      <a:pt x="193" y="451"/>
                    </a:lnTo>
                    <a:lnTo>
                      <a:pt x="200" y="454"/>
                    </a:lnTo>
                    <a:lnTo>
                      <a:pt x="206" y="458"/>
                    </a:lnTo>
                    <a:lnTo>
                      <a:pt x="214" y="458"/>
                    </a:lnTo>
                    <a:lnTo>
                      <a:pt x="219" y="458"/>
                    </a:lnTo>
                    <a:lnTo>
                      <a:pt x="226" y="462"/>
                    </a:lnTo>
                    <a:lnTo>
                      <a:pt x="231" y="463"/>
                    </a:lnTo>
                    <a:lnTo>
                      <a:pt x="237" y="469"/>
                    </a:lnTo>
                    <a:lnTo>
                      <a:pt x="239" y="475"/>
                    </a:lnTo>
                    <a:lnTo>
                      <a:pt x="239" y="481"/>
                    </a:lnTo>
                    <a:lnTo>
                      <a:pt x="235" y="486"/>
                    </a:lnTo>
                    <a:lnTo>
                      <a:pt x="233" y="493"/>
                    </a:lnTo>
                    <a:lnTo>
                      <a:pt x="227" y="498"/>
                    </a:lnTo>
                    <a:lnTo>
                      <a:pt x="222" y="500"/>
                    </a:lnTo>
                    <a:lnTo>
                      <a:pt x="214" y="500"/>
                    </a:lnTo>
                    <a:lnTo>
                      <a:pt x="207" y="500"/>
                    </a:lnTo>
                    <a:lnTo>
                      <a:pt x="201" y="500"/>
                    </a:lnTo>
                    <a:lnTo>
                      <a:pt x="196" y="497"/>
                    </a:lnTo>
                    <a:lnTo>
                      <a:pt x="189" y="493"/>
                    </a:lnTo>
                    <a:lnTo>
                      <a:pt x="185" y="486"/>
                    </a:lnTo>
                    <a:lnTo>
                      <a:pt x="180" y="482"/>
                    </a:lnTo>
                    <a:lnTo>
                      <a:pt x="174" y="477"/>
                    </a:lnTo>
                    <a:lnTo>
                      <a:pt x="166" y="473"/>
                    </a:lnTo>
                    <a:lnTo>
                      <a:pt x="158" y="471"/>
                    </a:lnTo>
                    <a:lnTo>
                      <a:pt x="153" y="467"/>
                    </a:lnTo>
                    <a:lnTo>
                      <a:pt x="147" y="465"/>
                    </a:lnTo>
                    <a:lnTo>
                      <a:pt x="141" y="467"/>
                    </a:lnTo>
                    <a:lnTo>
                      <a:pt x="135" y="467"/>
                    </a:lnTo>
                    <a:lnTo>
                      <a:pt x="127" y="469"/>
                    </a:lnTo>
                    <a:lnTo>
                      <a:pt x="119" y="473"/>
                    </a:lnTo>
                    <a:lnTo>
                      <a:pt x="112" y="478"/>
                    </a:lnTo>
                    <a:lnTo>
                      <a:pt x="104" y="481"/>
                    </a:lnTo>
                    <a:lnTo>
                      <a:pt x="97" y="485"/>
                    </a:lnTo>
                    <a:lnTo>
                      <a:pt x="92" y="490"/>
                    </a:lnTo>
                    <a:lnTo>
                      <a:pt x="86" y="493"/>
                    </a:lnTo>
                    <a:lnTo>
                      <a:pt x="78" y="500"/>
                    </a:lnTo>
                    <a:lnTo>
                      <a:pt x="70" y="504"/>
                    </a:lnTo>
                    <a:lnTo>
                      <a:pt x="64" y="506"/>
                    </a:lnTo>
                    <a:lnTo>
                      <a:pt x="58" y="511"/>
                    </a:lnTo>
                    <a:lnTo>
                      <a:pt x="52" y="511"/>
                    </a:lnTo>
                    <a:lnTo>
                      <a:pt x="47" y="506"/>
                    </a:lnTo>
                    <a:lnTo>
                      <a:pt x="40" y="502"/>
                    </a:lnTo>
                    <a:lnTo>
                      <a:pt x="35" y="497"/>
                    </a:lnTo>
                    <a:lnTo>
                      <a:pt x="32" y="490"/>
                    </a:lnTo>
                    <a:lnTo>
                      <a:pt x="32" y="482"/>
                    </a:lnTo>
                    <a:lnTo>
                      <a:pt x="36" y="477"/>
                    </a:lnTo>
                    <a:lnTo>
                      <a:pt x="39" y="471"/>
                    </a:lnTo>
                    <a:lnTo>
                      <a:pt x="43" y="465"/>
                    </a:lnTo>
                    <a:lnTo>
                      <a:pt x="48" y="463"/>
                    </a:lnTo>
                    <a:lnTo>
                      <a:pt x="55" y="462"/>
                    </a:lnTo>
                    <a:lnTo>
                      <a:pt x="60" y="462"/>
                    </a:lnTo>
                    <a:lnTo>
                      <a:pt x="66" y="462"/>
                    </a:lnTo>
                    <a:lnTo>
                      <a:pt x="73" y="462"/>
                    </a:lnTo>
                    <a:lnTo>
                      <a:pt x="78" y="462"/>
                    </a:lnTo>
                    <a:lnTo>
                      <a:pt x="84" y="459"/>
                    </a:lnTo>
                    <a:lnTo>
                      <a:pt x="90" y="458"/>
                    </a:lnTo>
                    <a:lnTo>
                      <a:pt x="96" y="454"/>
                    </a:lnTo>
                    <a:lnTo>
                      <a:pt x="100" y="447"/>
                    </a:lnTo>
                    <a:lnTo>
                      <a:pt x="100" y="442"/>
                    </a:lnTo>
                    <a:lnTo>
                      <a:pt x="93" y="442"/>
                    </a:lnTo>
                    <a:lnTo>
                      <a:pt x="86" y="438"/>
                    </a:lnTo>
                    <a:lnTo>
                      <a:pt x="80" y="436"/>
                    </a:lnTo>
                    <a:lnTo>
                      <a:pt x="74" y="436"/>
                    </a:lnTo>
                    <a:lnTo>
                      <a:pt x="69" y="436"/>
                    </a:lnTo>
                    <a:lnTo>
                      <a:pt x="62" y="438"/>
                    </a:lnTo>
                    <a:lnTo>
                      <a:pt x="56" y="439"/>
                    </a:lnTo>
                    <a:lnTo>
                      <a:pt x="48" y="442"/>
                    </a:lnTo>
                    <a:lnTo>
                      <a:pt x="40" y="443"/>
                    </a:lnTo>
                    <a:lnTo>
                      <a:pt x="29" y="446"/>
                    </a:lnTo>
                    <a:lnTo>
                      <a:pt x="23" y="446"/>
                    </a:lnTo>
                    <a:lnTo>
                      <a:pt x="17" y="447"/>
                    </a:lnTo>
                    <a:lnTo>
                      <a:pt x="12" y="447"/>
                    </a:lnTo>
                    <a:lnTo>
                      <a:pt x="5" y="446"/>
                    </a:lnTo>
                    <a:lnTo>
                      <a:pt x="1" y="438"/>
                    </a:lnTo>
                    <a:lnTo>
                      <a:pt x="0" y="430"/>
                    </a:lnTo>
                    <a:lnTo>
                      <a:pt x="0" y="424"/>
                    </a:lnTo>
                    <a:lnTo>
                      <a:pt x="1" y="416"/>
                    </a:lnTo>
                    <a:lnTo>
                      <a:pt x="8" y="412"/>
                    </a:lnTo>
                    <a:lnTo>
                      <a:pt x="13" y="406"/>
                    </a:lnTo>
                    <a:lnTo>
                      <a:pt x="20" y="402"/>
                    </a:lnTo>
                    <a:lnTo>
                      <a:pt x="29" y="401"/>
                    </a:lnTo>
                    <a:lnTo>
                      <a:pt x="36" y="398"/>
                    </a:lnTo>
                    <a:lnTo>
                      <a:pt x="43" y="402"/>
                    </a:lnTo>
                    <a:lnTo>
                      <a:pt x="48" y="402"/>
                    </a:lnTo>
                    <a:lnTo>
                      <a:pt x="55" y="402"/>
                    </a:lnTo>
                    <a:lnTo>
                      <a:pt x="60" y="404"/>
                    </a:lnTo>
                    <a:lnTo>
                      <a:pt x="69" y="408"/>
                    </a:lnTo>
                    <a:lnTo>
                      <a:pt x="74" y="410"/>
                    </a:lnTo>
                    <a:lnTo>
                      <a:pt x="84" y="412"/>
                    </a:lnTo>
                    <a:lnTo>
                      <a:pt x="90" y="414"/>
                    </a:lnTo>
                    <a:lnTo>
                      <a:pt x="96" y="416"/>
                    </a:lnTo>
                    <a:lnTo>
                      <a:pt x="101" y="416"/>
                    </a:lnTo>
                    <a:lnTo>
                      <a:pt x="117" y="385"/>
                    </a:lnTo>
                    <a:lnTo>
                      <a:pt x="132" y="320"/>
                    </a:lnTo>
                    <a:lnTo>
                      <a:pt x="149" y="259"/>
                    </a:lnTo>
                    <a:lnTo>
                      <a:pt x="174" y="205"/>
                    </a:lnTo>
                    <a:lnTo>
                      <a:pt x="210" y="157"/>
                    </a:lnTo>
                    <a:lnTo>
                      <a:pt x="246" y="122"/>
                    </a:lnTo>
                    <a:lnTo>
                      <a:pt x="288" y="87"/>
                    </a:lnTo>
                    <a:lnTo>
                      <a:pt x="311" y="68"/>
                    </a:lnTo>
                    <a:lnTo>
                      <a:pt x="33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20" name="Freeform 298"/>
              <p:cNvSpPr>
                <a:spLocks/>
              </p:cNvSpPr>
              <p:nvPr/>
            </p:nvSpPr>
            <p:spPr bwMode="auto">
              <a:xfrm>
                <a:off x="4401" y="3674"/>
                <a:ext cx="185" cy="139"/>
              </a:xfrm>
              <a:custGeom>
                <a:avLst/>
                <a:gdLst>
                  <a:gd name="T0" fmla="*/ 5 w 370"/>
                  <a:gd name="T1" fmla="*/ 0 h 279"/>
                  <a:gd name="T2" fmla="*/ 6 w 370"/>
                  <a:gd name="T3" fmla="*/ 0 h 279"/>
                  <a:gd name="T4" fmla="*/ 8 w 370"/>
                  <a:gd name="T5" fmla="*/ 0 h 279"/>
                  <a:gd name="T6" fmla="*/ 7 w 370"/>
                  <a:gd name="T7" fmla="*/ 2 h 279"/>
                  <a:gd name="T8" fmla="*/ 5 w 370"/>
                  <a:gd name="T9" fmla="*/ 4 h 279"/>
                  <a:gd name="T10" fmla="*/ 4 w 370"/>
                  <a:gd name="T11" fmla="*/ 6 h 279"/>
                  <a:gd name="T12" fmla="*/ 8 w 370"/>
                  <a:gd name="T13" fmla="*/ 5 h 279"/>
                  <a:gd name="T14" fmla="*/ 10 w 370"/>
                  <a:gd name="T15" fmla="*/ 4 h 279"/>
                  <a:gd name="T16" fmla="*/ 11 w 370"/>
                  <a:gd name="T17" fmla="*/ 3 h 279"/>
                  <a:gd name="T18" fmla="*/ 12 w 370"/>
                  <a:gd name="T19" fmla="*/ 3 h 279"/>
                  <a:gd name="T20" fmla="*/ 12 w 370"/>
                  <a:gd name="T21" fmla="*/ 3 h 279"/>
                  <a:gd name="T22" fmla="*/ 11 w 370"/>
                  <a:gd name="T23" fmla="*/ 5 h 279"/>
                  <a:gd name="T24" fmla="*/ 11 w 370"/>
                  <a:gd name="T25" fmla="*/ 5 h 279"/>
                  <a:gd name="T26" fmla="*/ 11 w 370"/>
                  <a:gd name="T27" fmla="*/ 6 h 279"/>
                  <a:gd name="T28" fmla="*/ 11 w 370"/>
                  <a:gd name="T29" fmla="*/ 6 h 279"/>
                  <a:gd name="T30" fmla="*/ 11 w 370"/>
                  <a:gd name="T31" fmla="*/ 6 h 279"/>
                  <a:gd name="T32" fmla="*/ 11 w 370"/>
                  <a:gd name="T33" fmla="*/ 7 h 279"/>
                  <a:gd name="T34" fmla="*/ 11 w 370"/>
                  <a:gd name="T35" fmla="*/ 7 h 279"/>
                  <a:gd name="T36" fmla="*/ 11 w 370"/>
                  <a:gd name="T37" fmla="*/ 7 h 279"/>
                  <a:gd name="T38" fmla="*/ 11 w 370"/>
                  <a:gd name="T39" fmla="*/ 8 h 279"/>
                  <a:gd name="T40" fmla="*/ 10 w 370"/>
                  <a:gd name="T41" fmla="*/ 8 h 279"/>
                  <a:gd name="T42" fmla="*/ 10 w 370"/>
                  <a:gd name="T43" fmla="*/ 8 h 279"/>
                  <a:gd name="T44" fmla="*/ 10 w 370"/>
                  <a:gd name="T45" fmla="*/ 8 h 279"/>
                  <a:gd name="T46" fmla="*/ 9 w 370"/>
                  <a:gd name="T47" fmla="*/ 8 h 279"/>
                  <a:gd name="T48" fmla="*/ 9 w 370"/>
                  <a:gd name="T49" fmla="*/ 8 h 279"/>
                  <a:gd name="T50" fmla="*/ 8 w 370"/>
                  <a:gd name="T51" fmla="*/ 8 h 279"/>
                  <a:gd name="T52" fmla="*/ 8 w 370"/>
                  <a:gd name="T53" fmla="*/ 8 h 279"/>
                  <a:gd name="T54" fmla="*/ 8 w 370"/>
                  <a:gd name="T55" fmla="*/ 7 h 279"/>
                  <a:gd name="T56" fmla="*/ 8 w 370"/>
                  <a:gd name="T57" fmla="*/ 7 h 279"/>
                  <a:gd name="T58" fmla="*/ 9 w 370"/>
                  <a:gd name="T59" fmla="*/ 7 h 279"/>
                  <a:gd name="T60" fmla="*/ 9 w 370"/>
                  <a:gd name="T61" fmla="*/ 6 h 279"/>
                  <a:gd name="T62" fmla="*/ 10 w 370"/>
                  <a:gd name="T63" fmla="*/ 5 h 279"/>
                  <a:gd name="T64" fmla="*/ 7 w 370"/>
                  <a:gd name="T65" fmla="*/ 7 h 279"/>
                  <a:gd name="T66" fmla="*/ 3 w 370"/>
                  <a:gd name="T67" fmla="*/ 8 h 279"/>
                  <a:gd name="T68" fmla="*/ 1 w 370"/>
                  <a:gd name="T69" fmla="*/ 8 h 279"/>
                  <a:gd name="T70" fmla="*/ 0 w 370"/>
                  <a:gd name="T71" fmla="*/ 7 h 279"/>
                  <a:gd name="T72" fmla="*/ 1 w 370"/>
                  <a:gd name="T73" fmla="*/ 6 h 279"/>
                  <a:gd name="T74" fmla="*/ 2 w 370"/>
                  <a:gd name="T75" fmla="*/ 4 h 279"/>
                  <a:gd name="T76" fmla="*/ 4 w 370"/>
                  <a:gd name="T77" fmla="*/ 2 h 27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70"/>
                  <a:gd name="T118" fmla="*/ 0 h 279"/>
                  <a:gd name="T119" fmla="*/ 370 w 370"/>
                  <a:gd name="T120" fmla="*/ 279 h 27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70" h="279">
                    <a:moveTo>
                      <a:pt x="134" y="74"/>
                    </a:moveTo>
                    <a:lnTo>
                      <a:pt x="157" y="17"/>
                    </a:lnTo>
                    <a:lnTo>
                      <a:pt x="182" y="1"/>
                    </a:lnTo>
                    <a:lnTo>
                      <a:pt x="188" y="4"/>
                    </a:lnTo>
                    <a:lnTo>
                      <a:pt x="210" y="0"/>
                    </a:lnTo>
                    <a:lnTo>
                      <a:pt x="227" y="19"/>
                    </a:lnTo>
                    <a:lnTo>
                      <a:pt x="235" y="50"/>
                    </a:lnTo>
                    <a:lnTo>
                      <a:pt x="216" y="89"/>
                    </a:lnTo>
                    <a:lnTo>
                      <a:pt x="192" y="113"/>
                    </a:lnTo>
                    <a:lnTo>
                      <a:pt x="150" y="150"/>
                    </a:lnTo>
                    <a:lnTo>
                      <a:pt x="82" y="222"/>
                    </a:lnTo>
                    <a:lnTo>
                      <a:pt x="127" y="203"/>
                    </a:lnTo>
                    <a:lnTo>
                      <a:pt x="174" y="184"/>
                    </a:lnTo>
                    <a:lnTo>
                      <a:pt x="248" y="166"/>
                    </a:lnTo>
                    <a:lnTo>
                      <a:pt x="283" y="153"/>
                    </a:lnTo>
                    <a:lnTo>
                      <a:pt x="303" y="136"/>
                    </a:lnTo>
                    <a:lnTo>
                      <a:pt x="321" y="105"/>
                    </a:lnTo>
                    <a:lnTo>
                      <a:pt x="328" y="100"/>
                    </a:lnTo>
                    <a:lnTo>
                      <a:pt x="341" y="97"/>
                    </a:lnTo>
                    <a:lnTo>
                      <a:pt x="357" y="100"/>
                    </a:lnTo>
                    <a:lnTo>
                      <a:pt x="365" y="105"/>
                    </a:lnTo>
                    <a:lnTo>
                      <a:pt x="370" y="115"/>
                    </a:lnTo>
                    <a:lnTo>
                      <a:pt x="365" y="132"/>
                    </a:lnTo>
                    <a:lnTo>
                      <a:pt x="349" y="168"/>
                    </a:lnTo>
                    <a:lnTo>
                      <a:pt x="345" y="174"/>
                    </a:lnTo>
                    <a:lnTo>
                      <a:pt x="341" y="180"/>
                    </a:lnTo>
                    <a:lnTo>
                      <a:pt x="341" y="185"/>
                    </a:lnTo>
                    <a:lnTo>
                      <a:pt x="340" y="192"/>
                    </a:lnTo>
                    <a:lnTo>
                      <a:pt x="340" y="197"/>
                    </a:lnTo>
                    <a:lnTo>
                      <a:pt x="338" y="203"/>
                    </a:lnTo>
                    <a:lnTo>
                      <a:pt x="336" y="210"/>
                    </a:lnTo>
                    <a:lnTo>
                      <a:pt x="334" y="215"/>
                    </a:lnTo>
                    <a:lnTo>
                      <a:pt x="332" y="222"/>
                    </a:lnTo>
                    <a:lnTo>
                      <a:pt x="332" y="227"/>
                    </a:lnTo>
                    <a:lnTo>
                      <a:pt x="332" y="233"/>
                    </a:lnTo>
                    <a:lnTo>
                      <a:pt x="332" y="239"/>
                    </a:lnTo>
                    <a:lnTo>
                      <a:pt x="332" y="245"/>
                    </a:lnTo>
                    <a:lnTo>
                      <a:pt x="332" y="250"/>
                    </a:lnTo>
                    <a:lnTo>
                      <a:pt x="330" y="257"/>
                    </a:lnTo>
                    <a:lnTo>
                      <a:pt x="328" y="262"/>
                    </a:lnTo>
                    <a:lnTo>
                      <a:pt x="322" y="266"/>
                    </a:lnTo>
                    <a:lnTo>
                      <a:pt x="317" y="270"/>
                    </a:lnTo>
                    <a:lnTo>
                      <a:pt x="310" y="272"/>
                    </a:lnTo>
                    <a:lnTo>
                      <a:pt x="303" y="274"/>
                    </a:lnTo>
                    <a:lnTo>
                      <a:pt x="296" y="276"/>
                    </a:lnTo>
                    <a:lnTo>
                      <a:pt x="291" y="276"/>
                    </a:lnTo>
                    <a:lnTo>
                      <a:pt x="283" y="276"/>
                    </a:lnTo>
                    <a:lnTo>
                      <a:pt x="275" y="279"/>
                    </a:lnTo>
                    <a:lnTo>
                      <a:pt x="269" y="276"/>
                    </a:lnTo>
                    <a:lnTo>
                      <a:pt x="264" y="276"/>
                    </a:lnTo>
                    <a:lnTo>
                      <a:pt x="256" y="274"/>
                    </a:lnTo>
                    <a:lnTo>
                      <a:pt x="252" y="268"/>
                    </a:lnTo>
                    <a:lnTo>
                      <a:pt x="245" y="266"/>
                    </a:lnTo>
                    <a:lnTo>
                      <a:pt x="242" y="261"/>
                    </a:lnTo>
                    <a:lnTo>
                      <a:pt x="239" y="254"/>
                    </a:lnTo>
                    <a:lnTo>
                      <a:pt x="239" y="249"/>
                    </a:lnTo>
                    <a:lnTo>
                      <a:pt x="243" y="242"/>
                    </a:lnTo>
                    <a:lnTo>
                      <a:pt x="252" y="241"/>
                    </a:lnTo>
                    <a:lnTo>
                      <a:pt x="257" y="235"/>
                    </a:lnTo>
                    <a:lnTo>
                      <a:pt x="264" y="231"/>
                    </a:lnTo>
                    <a:lnTo>
                      <a:pt x="267" y="226"/>
                    </a:lnTo>
                    <a:lnTo>
                      <a:pt x="273" y="222"/>
                    </a:lnTo>
                    <a:lnTo>
                      <a:pt x="279" y="215"/>
                    </a:lnTo>
                    <a:lnTo>
                      <a:pt x="295" y="181"/>
                    </a:lnTo>
                    <a:lnTo>
                      <a:pt x="252" y="207"/>
                    </a:lnTo>
                    <a:lnTo>
                      <a:pt x="200" y="233"/>
                    </a:lnTo>
                    <a:lnTo>
                      <a:pt x="130" y="257"/>
                    </a:lnTo>
                    <a:lnTo>
                      <a:pt x="78" y="270"/>
                    </a:lnTo>
                    <a:lnTo>
                      <a:pt x="43" y="276"/>
                    </a:lnTo>
                    <a:lnTo>
                      <a:pt x="21" y="270"/>
                    </a:lnTo>
                    <a:lnTo>
                      <a:pt x="8" y="261"/>
                    </a:lnTo>
                    <a:lnTo>
                      <a:pt x="0" y="241"/>
                    </a:lnTo>
                    <a:lnTo>
                      <a:pt x="4" y="219"/>
                    </a:lnTo>
                    <a:lnTo>
                      <a:pt x="12" y="196"/>
                    </a:lnTo>
                    <a:lnTo>
                      <a:pt x="32" y="176"/>
                    </a:lnTo>
                    <a:lnTo>
                      <a:pt x="60" y="146"/>
                    </a:lnTo>
                    <a:lnTo>
                      <a:pt x="94" y="113"/>
                    </a:lnTo>
                    <a:lnTo>
                      <a:pt x="117" y="92"/>
                    </a:lnTo>
                    <a:lnTo>
                      <a:pt x="134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21" name="Freeform 299"/>
              <p:cNvSpPr>
                <a:spLocks/>
              </p:cNvSpPr>
              <p:nvPr/>
            </p:nvSpPr>
            <p:spPr bwMode="auto">
              <a:xfrm>
                <a:off x="4345" y="3659"/>
                <a:ext cx="185" cy="139"/>
              </a:xfrm>
              <a:custGeom>
                <a:avLst/>
                <a:gdLst>
                  <a:gd name="T0" fmla="*/ 5 w 368"/>
                  <a:gd name="T1" fmla="*/ 0 h 279"/>
                  <a:gd name="T2" fmla="*/ 6 w 368"/>
                  <a:gd name="T3" fmla="*/ 0 h 279"/>
                  <a:gd name="T4" fmla="*/ 8 w 368"/>
                  <a:gd name="T5" fmla="*/ 0 h 279"/>
                  <a:gd name="T6" fmla="*/ 7 w 368"/>
                  <a:gd name="T7" fmla="*/ 2 h 279"/>
                  <a:gd name="T8" fmla="*/ 5 w 368"/>
                  <a:gd name="T9" fmla="*/ 4 h 279"/>
                  <a:gd name="T10" fmla="*/ 4 w 368"/>
                  <a:gd name="T11" fmla="*/ 6 h 279"/>
                  <a:gd name="T12" fmla="*/ 8 w 368"/>
                  <a:gd name="T13" fmla="*/ 5 h 279"/>
                  <a:gd name="T14" fmla="*/ 10 w 368"/>
                  <a:gd name="T15" fmla="*/ 4 h 279"/>
                  <a:gd name="T16" fmla="*/ 11 w 368"/>
                  <a:gd name="T17" fmla="*/ 3 h 279"/>
                  <a:gd name="T18" fmla="*/ 12 w 368"/>
                  <a:gd name="T19" fmla="*/ 3 h 279"/>
                  <a:gd name="T20" fmla="*/ 12 w 368"/>
                  <a:gd name="T21" fmla="*/ 3 h 279"/>
                  <a:gd name="T22" fmla="*/ 11 w 368"/>
                  <a:gd name="T23" fmla="*/ 5 h 279"/>
                  <a:gd name="T24" fmla="*/ 11 w 368"/>
                  <a:gd name="T25" fmla="*/ 5 h 279"/>
                  <a:gd name="T26" fmla="*/ 11 w 368"/>
                  <a:gd name="T27" fmla="*/ 6 h 279"/>
                  <a:gd name="T28" fmla="*/ 11 w 368"/>
                  <a:gd name="T29" fmla="*/ 6 h 279"/>
                  <a:gd name="T30" fmla="*/ 11 w 368"/>
                  <a:gd name="T31" fmla="*/ 6 h 279"/>
                  <a:gd name="T32" fmla="*/ 11 w 368"/>
                  <a:gd name="T33" fmla="*/ 7 h 279"/>
                  <a:gd name="T34" fmla="*/ 11 w 368"/>
                  <a:gd name="T35" fmla="*/ 7 h 279"/>
                  <a:gd name="T36" fmla="*/ 11 w 368"/>
                  <a:gd name="T37" fmla="*/ 7 h 279"/>
                  <a:gd name="T38" fmla="*/ 11 w 368"/>
                  <a:gd name="T39" fmla="*/ 8 h 279"/>
                  <a:gd name="T40" fmla="*/ 10 w 368"/>
                  <a:gd name="T41" fmla="*/ 8 h 279"/>
                  <a:gd name="T42" fmla="*/ 10 w 368"/>
                  <a:gd name="T43" fmla="*/ 8 h 279"/>
                  <a:gd name="T44" fmla="*/ 10 w 368"/>
                  <a:gd name="T45" fmla="*/ 8 h 279"/>
                  <a:gd name="T46" fmla="*/ 9 w 368"/>
                  <a:gd name="T47" fmla="*/ 8 h 279"/>
                  <a:gd name="T48" fmla="*/ 9 w 368"/>
                  <a:gd name="T49" fmla="*/ 8 h 279"/>
                  <a:gd name="T50" fmla="*/ 8 w 368"/>
                  <a:gd name="T51" fmla="*/ 8 h 279"/>
                  <a:gd name="T52" fmla="*/ 8 w 368"/>
                  <a:gd name="T53" fmla="*/ 8 h 279"/>
                  <a:gd name="T54" fmla="*/ 8 w 368"/>
                  <a:gd name="T55" fmla="*/ 7 h 279"/>
                  <a:gd name="T56" fmla="*/ 8 w 368"/>
                  <a:gd name="T57" fmla="*/ 7 h 279"/>
                  <a:gd name="T58" fmla="*/ 9 w 368"/>
                  <a:gd name="T59" fmla="*/ 7 h 279"/>
                  <a:gd name="T60" fmla="*/ 9 w 368"/>
                  <a:gd name="T61" fmla="*/ 6 h 279"/>
                  <a:gd name="T62" fmla="*/ 10 w 368"/>
                  <a:gd name="T63" fmla="*/ 5 h 279"/>
                  <a:gd name="T64" fmla="*/ 7 w 368"/>
                  <a:gd name="T65" fmla="*/ 7 h 279"/>
                  <a:gd name="T66" fmla="*/ 3 w 368"/>
                  <a:gd name="T67" fmla="*/ 8 h 279"/>
                  <a:gd name="T68" fmla="*/ 1 w 368"/>
                  <a:gd name="T69" fmla="*/ 8 h 279"/>
                  <a:gd name="T70" fmla="*/ 0 w 368"/>
                  <a:gd name="T71" fmla="*/ 7 h 279"/>
                  <a:gd name="T72" fmla="*/ 1 w 368"/>
                  <a:gd name="T73" fmla="*/ 6 h 279"/>
                  <a:gd name="T74" fmla="*/ 2 w 368"/>
                  <a:gd name="T75" fmla="*/ 4 h 279"/>
                  <a:gd name="T76" fmla="*/ 4 w 368"/>
                  <a:gd name="T77" fmla="*/ 2 h 27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8"/>
                  <a:gd name="T118" fmla="*/ 0 h 279"/>
                  <a:gd name="T119" fmla="*/ 368 w 368"/>
                  <a:gd name="T120" fmla="*/ 279 h 27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8" h="279">
                    <a:moveTo>
                      <a:pt x="133" y="74"/>
                    </a:moveTo>
                    <a:lnTo>
                      <a:pt x="157" y="17"/>
                    </a:lnTo>
                    <a:lnTo>
                      <a:pt x="181" y="1"/>
                    </a:lnTo>
                    <a:lnTo>
                      <a:pt x="188" y="4"/>
                    </a:lnTo>
                    <a:lnTo>
                      <a:pt x="210" y="0"/>
                    </a:lnTo>
                    <a:lnTo>
                      <a:pt x="227" y="19"/>
                    </a:lnTo>
                    <a:lnTo>
                      <a:pt x="235" y="51"/>
                    </a:lnTo>
                    <a:lnTo>
                      <a:pt x="215" y="89"/>
                    </a:lnTo>
                    <a:lnTo>
                      <a:pt x="192" y="113"/>
                    </a:lnTo>
                    <a:lnTo>
                      <a:pt x="149" y="150"/>
                    </a:lnTo>
                    <a:lnTo>
                      <a:pt x="82" y="222"/>
                    </a:lnTo>
                    <a:lnTo>
                      <a:pt x="127" y="204"/>
                    </a:lnTo>
                    <a:lnTo>
                      <a:pt x="174" y="184"/>
                    </a:lnTo>
                    <a:lnTo>
                      <a:pt x="246" y="166"/>
                    </a:lnTo>
                    <a:lnTo>
                      <a:pt x="283" y="153"/>
                    </a:lnTo>
                    <a:lnTo>
                      <a:pt x="302" y="136"/>
                    </a:lnTo>
                    <a:lnTo>
                      <a:pt x="319" y="105"/>
                    </a:lnTo>
                    <a:lnTo>
                      <a:pt x="327" y="100"/>
                    </a:lnTo>
                    <a:lnTo>
                      <a:pt x="341" y="97"/>
                    </a:lnTo>
                    <a:lnTo>
                      <a:pt x="356" y="100"/>
                    </a:lnTo>
                    <a:lnTo>
                      <a:pt x="364" y="105"/>
                    </a:lnTo>
                    <a:lnTo>
                      <a:pt x="368" y="115"/>
                    </a:lnTo>
                    <a:lnTo>
                      <a:pt x="364" y="132"/>
                    </a:lnTo>
                    <a:lnTo>
                      <a:pt x="349" y="169"/>
                    </a:lnTo>
                    <a:lnTo>
                      <a:pt x="345" y="174"/>
                    </a:lnTo>
                    <a:lnTo>
                      <a:pt x="341" y="180"/>
                    </a:lnTo>
                    <a:lnTo>
                      <a:pt x="341" y="185"/>
                    </a:lnTo>
                    <a:lnTo>
                      <a:pt x="338" y="192"/>
                    </a:lnTo>
                    <a:lnTo>
                      <a:pt x="338" y="197"/>
                    </a:lnTo>
                    <a:lnTo>
                      <a:pt x="337" y="204"/>
                    </a:lnTo>
                    <a:lnTo>
                      <a:pt x="334" y="210"/>
                    </a:lnTo>
                    <a:lnTo>
                      <a:pt x="333" y="215"/>
                    </a:lnTo>
                    <a:lnTo>
                      <a:pt x="331" y="222"/>
                    </a:lnTo>
                    <a:lnTo>
                      <a:pt x="331" y="227"/>
                    </a:lnTo>
                    <a:lnTo>
                      <a:pt x="331" y="233"/>
                    </a:lnTo>
                    <a:lnTo>
                      <a:pt x="331" y="239"/>
                    </a:lnTo>
                    <a:lnTo>
                      <a:pt x="331" y="245"/>
                    </a:lnTo>
                    <a:lnTo>
                      <a:pt x="331" y="250"/>
                    </a:lnTo>
                    <a:lnTo>
                      <a:pt x="329" y="257"/>
                    </a:lnTo>
                    <a:lnTo>
                      <a:pt x="327" y="262"/>
                    </a:lnTo>
                    <a:lnTo>
                      <a:pt x="321" y="266"/>
                    </a:lnTo>
                    <a:lnTo>
                      <a:pt x="315" y="270"/>
                    </a:lnTo>
                    <a:lnTo>
                      <a:pt x="310" y="272"/>
                    </a:lnTo>
                    <a:lnTo>
                      <a:pt x="302" y="274"/>
                    </a:lnTo>
                    <a:lnTo>
                      <a:pt x="296" y="276"/>
                    </a:lnTo>
                    <a:lnTo>
                      <a:pt x="290" y="276"/>
                    </a:lnTo>
                    <a:lnTo>
                      <a:pt x="283" y="276"/>
                    </a:lnTo>
                    <a:lnTo>
                      <a:pt x="273" y="279"/>
                    </a:lnTo>
                    <a:lnTo>
                      <a:pt x="268" y="276"/>
                    </a:lnTo>
                    <a:lnTo>
                      <a:pt x="262" y="276"/>
                    </a:lnTo>
                    <a:lnTo>
                      <a:pt x="254" y="274"/>
                    </a:lnTo>
                    <a:lnTo>
                      <a:pt x="250" y="269"/>
                    </a:lnTo>
                    <a:lnTo>
                      <a:pt x="245" y="266"/>
                    </a:lnTo>
                    <a:lnTo>
                      <a:pt x="241" y="261"/>
                    </a:lnTo>
                    <a:lnTo>
                      <a:pt x="238" y="254"/>
                    </a:lnTo>
                    <a:lnTo>
                      <a:pt x="238" y="249"/>
                    </a:lnTo>
                    <a:lnTo>
                      <a:pt x="242" y="243"/>
                    </a:lnTo>
                    <a:lnTo>
                      <a:pt x="250" y="241"/>
                    </a:lnTo>
                    <a:lnTo>
                      <a:pt x="257" y="235"/>
                    </a:lnTo>
                    <a:lnTo>
                      <a:pt x="262" y="231"/>
                    </a:lnTo>
                    <a:lnTo>
                      <a:pt x="266" y="226"/>
                    </a:lnTo>
                    <a:lnTo>
                      <a:pt x="272" y="222"/>
                    </a:lnTo>
                    <a:lnTo>
                      <a:pt x="279" y="215"/>
                    </a:lnTo>
                    <a:lnTo>
                      <a:pt x="294" y="182"/>
                    </a:lnTo>
                    <a:lnTo>
                      <a:pt x="250" y="208"/>
                    </a:lnTo>
                    <a:lnTo>
                      <a:pt x="200" y="233"/>
                    </a:lnTo>
                    <a:lnTo>
                      <a:pt x="130" y="257"/>
                    </a:lnTo>
                    <a:lnTo>
                      <a:pt x="78" y="270"/>
                    </a:lnTo>
                    <a:lnTo>
                      <a:pt x="43" y="276"/>
                    </a:lnTo>
                    <a:lnTo>
                      <a:pt x="22" y="270"/>
                    </a:lnTo>
                    <a:lnTo>
                      <a:pt x="8" y="261"/>
                    </a:lnTo>
                    <a:lnTo>
                      <a:pt x="0" y="241"/>
                    </a:lnTo>
                    <a:lnTo>
                      <a:pt x="4" y="219"/>
                    </a:lnTo>
                    <a:lnTo>
                      <a:pt x="12" y="196"/>
                    </a:lnTo>
                    <a:lnTo>
                      <a:pt x="31" y="176"/>
                    </a:lnTo>
                    <a:lnTo>
                      <a:pt x="61" y="147"/>
                    </a:lnTo>
                    <a:lnTo>
                      <a:pt x="95" y="113"/>
                    </a:lnTo>
                    <a:lnTo>
                      <a:pt x="118" y="92"/>
                    </a:lnTo>
                    <a:lnTo>
                      <a:pt x="13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1522" name="Freeform 300"/>
              <p:cNvSpPr>
                <a:spLocks/>
              </p:cNvSpPr>
              <p:nvPr/>
            </p:nvSpPr>
            <p:spPr bwMode="auto">
              <a:xfrm>
                <a:off x="4429" y="3331"/>
                <a:ext cx="178" cy="231"/>
              </a:xfrm>
              <a:custGeom>
                <a:avLst/>
                <a:gdLst>
                  <a:gd name="T0" fmla="*/ 0 w 357"/>
                  <a:gd name="T1" fmla="*/ 12 h 463"/>
                  <a:gd name="T2" fmla="*/ 0 w 357"/>
                  <a:gd name="T3" fmla="*/ 13 h 463"/>
                  <a:gd name="T4" fmla="*/ 1 w 357"/>
                  <a:gd name="T5" fmla="*/ 14 h 463"/>
                  <a:gd name="T6" fmla="*/ 4 w 357"/>
                  <a:gd name="T7" fmla="*/ 14 h 463"/>
                  <a:gd name="T8" fmla="*/ 7 w 357"/>
                  <a:gd name="T9" fmla="*/ 13 h 463"/>
                  <a:gd name="T10" fmla="*/ 9 w 357"/>
                  <a:gd name="T11" fmla="*/ 12 h 463"/>
                  <a:gd name="T12" fmla="*/ 10 w 357"/>
                  <a:gd name="T13" fmla="*/ 10 h 463"/>
                  <a:gd name="T14" fmla="*/ 10 w 357"/>
                  <a:gd name="T15" fmla="*/ 7 h 463"/>
                  <a:gd name="T16" fmla="*/ 9 w 357"/>
                  <a:gd name="T17" fmla="*/ 4 h 463"/>
                  <a:gd name="T18" fmla="*/ 9 w 357"/>
                  <a:gd name="T19" fmla="*/ 2 h 463"/>
                  <a:gd name="T20" fmla="*/ 9 w 357"/>
                  <a:gd name="T21" fmla="*/ 2 h 463"/>
                  <a:gd name="T22" fmla="*/ 9 w 357"/>
                  <a:gd name="T23" fmla="*/ 2 h 463"/>
                  <a:gd name="T24" fmla="*/ 10 w 357"/>
                  <a:gd name="T25" fmla="*/ 2 h 463"/>
                  <a:gd name="T26" fmla="*/ 10 w 357"/>
                  <a:gd name="T27" fmla="*/ 1 h 463"/>
                  <a:gd name="T28" fmla="*/ 10 w 357"/>
                  <a:gd name="T29" fmla="*/ 1 h 463"/>
                  <a:gd name="T30" fmla="*/ 11 w 357"/>
                  <a:gd name="T31" fmla="*/ 1 h 463"/>
                  <a:gd name="T32" fmla="*/ 11 w 357"/>
                  <a:gd name="T33" fmla="*/ 0 h 463"/>
                  <a:gd name="T34" fmla="*/ 10 w 357"/>
                  <a:gd name="T35" fmla="*/ 0 h 463"/>
                  <a:gd name="T36" fmla="*/ 10 w 357"/>
                  <a:gd name="T37" fmla="*/ 0 h 463"/>
                  <a:gd name="T38" fmla="*/ 10 w 357"/>
                  <a:gd name="T39" fmla="*/ 0 h 463"/>
                  <a:gd name="T40" fmla="*/ 9 w 357"/>
                  <a:gd name="T41" fmla="*/ 1 h 463"/>
                  <a:gd name="T42" fmla="*/ 9 w 357"/>
                  <a:gd name="T43" fmla="*/ 1 h 463"/>
                  <a:gd name="T44" fmla="*/ 9 w 357"/>
                  <a:gd name="T45" fmla="*/ 1 h 463"/>
                  <a:gd name="T46" fmla="*/ 8 w 357"/>
                  <a:gd name="T47" fmla="*/ 1 h 463"/>
                  <a:gd name="T48" fmla="*/ 8 w 357"/>
                  <a:gd name="T49" fmla="*/ 1 h 463"/>
                  <a:gd name="T50" fmla="*/ 8 w 357"/>
                  <a:gd name="T51" fmla="*/ 1 h 463"/>
                  <a:gd name="T52" fmla="*/ 8 w 357"/>
                  <a:gd name="T53" fmla="*/ 0 h 463"/>
                  <a:gd name="T54" fmla="*/ 8 w 357"/>
                  <a:gd name="T55" fmla="*/ 0 h 463"/>
                  <a:gd name="T56" fmla="*/ 8 w 357"/>
                  <a:gd name="T57" fmla="*/ 0 h 463"/>
                  <a:gd name="T58" fmla="*/ 7 w 357"/>
                  <a:gd name="T59" fmla="*/ 0 h 463"/>
                  <a:gd name="T60" fmla="*/ 7 w 357"/>
                  <a:gd name="T61" fmla="*/ 0 h 463"/>
                  <a:gd name="T62" fmla="*/ 7 w 357"/>
                  <a:gd name="T63" fmla="*/ 0 h 463"/>
                  <a:gd name="T64" fmla="*/ 7 w 357"/>
                  <a:gd name="T65" fmla="*/ 1 h 463"/>
                  <a:gd name="T66" fmla="*/ 7 w 357"/>
                  <a:gd name="T67" fmla="*/ 1 h 463"/>
                  <a:gd name="T68" fmla="*/ 7 w 357"/>
                  <a:gd name="T69" fmla="*/ 1 h 463"/>
                  <a:gd name="T70" fmla="*/ 7 w 357"/>
                  <a:gd name="T71" fmla="*/ 2 h 463"/>
                  <a:gd name="T72" fmla="*/ 7 w 357"/>
                  <a:gd name="T73" fmla="*/ 2 h 463"/>
                  <a:gd name="T74" fmla="*/ 7 w 357"/>
                  <a:gd name="T75" fmla="*/ 2 h 463"/>
                  <a:gd name="T76" fmla="*/ 7 w 357"/>
                  <a:gd name="T77" fmla="*/ 2 h 463"/>
                  <a:gd name="T78" fmla="*/ 6 w 357"/>
                  <a:gd name="T79" fmla="*/ 2 h 463"/>
                  <a:gd name="T80" fmla="*/ 6 w 357"/>
                  <a:gd name="T81" fmla="*/ 2 h 463"/>
                  <a:gd name="T82" fmla="*/ 5 w 357"/>
                  <a:gd name="T83" fmla="*/ 2 h 463"/>
                  <a:gd name="T84" fmla="*/ 5 w 357"/>
                  <a:gd name="T85" fmla="*/ 2 h 463"/>
                  <a:gd name="T86" fmla="*/ 5 w 357"/>
                  <a:gd name="T87" fmla="*/ 3 h 463"/>
                  <a:gd name="T88" fmla="*/ 5 w 357"/>
                  <a:gd name="T89" fmla="*/ 3 h 463"/>
                  <a:gd name="T90" fmla="*/ 6 w 357"/>
                  <a:gd name="T91" fmla="*/ 3 h 463"/>
                  <a:gd name="T92" fmla="*/ 6 w 357"/>
                  <a:gd name="T93" fmla="*/ 3 h 463"/>
                  <a:gd name="T94" fmla="*/ 6 w 357"/>
                  <a:gd name="T95" fmla="*/ 3 h 463"/>
                  <a:gd name="T96" fmla="*/ 7 w 357"/>
                  <a:gd name="T97" fmla="*/ 3 h 463"/>
                  <a:gd name="T98" fmla="*/ 7 w 357"/>
                  <a:gd name="T99" fmla="*/ 3 h 463"/>
                  <a:gd name="T100" fmla="*/ 8 w 357"/>
                  <a:gd name="T101" fmla="*/ 3 h 463"/>
                  <a:gd name="T102" fmla="*/ 8 w 357"/>
                  <a:gd name="T103" fmla="*/ 7 h 463"/>
                  <a:gd name="T104" fmla="*/ 8 w 357"/>
                  <a:gd name="T105" fmla="*/ 9 h 463"/>
                  <a:gd name="T106" fmla="*/ 7 w 357"/>
                  <a:gd name="T107" fmla="*/ 11 h 463"/>
                  <a:gd name="T108" fmla="*/ 4 w 357"/>
                  <a:gd name="T109" fmla="*/ 12 h 463"/>
                  <a:gd name="T110" fmla="*/ 1 w 357"/>
                  <a:gd name="T111" fmla="*/ 12 h 46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57"/>
                  <a:gd name="T169" fmla="*/ 0 h 463"/>
                  <a:gd name="T170" fmla="*/ 357 w 357"/>
                  <a:gd name="T171" fmla="*/ 463 h 46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57" h="463">
                    <a:moveTo>
                      <a:pt x="44" y="387"/>
                    </a:moveTo>
                    <a:lnTo>
                      <a:pt x="13" y="393"/>
                    </a:lnTo>
                    <a:lnTo>
                      <a:pt x="0" y="408"/>
                    </a:lnTo>
                    <a:lnTo>
                      <a:pt x="1" y="439"/>
                    </a:lnTo>
                    <a:lnTo>
                      <a:pt x="20" y="455"/>
                    </a:lnTo>
                    <a:lnTo>
                      <a:pt x="47" y="463"/>
                    </a:lnTo>
                    <a:lnTo>
                      <a:pt x="104" y="458"/>
                    </a:lnTo>
                    <a:lnTo>
                      <a:pt x="156" y="451"/>
                    </a:lnTo>
                    <a:lnTo>
                      <a:pt x="209" y="439"/>
                    </a:lnTo>
                    <a:lnTo>
                      <a:pt x="254" y="424"/>
                    </a:lnTo>
                    <a:lnTo>
                      <a:pt x="292" y="400"/>
                    </a:lnTo>
                    <a:lnTo>
                      <a:pt x="313" y="385"/>
                    </a:lnTo>
                    <a:lnTo>
                      <a:pt x="328" y="358"/>
                    </a:lnTo>
                    <a:lnTo>
                      <a:pt x="335" y="324"/>
                    </a:lnTo>
                    <a:lnTo>
                      <a:pt x="336" y="275"/>
                    </a:lnTo>
                    <a:lnTo>
                      <a:pt x="320" y="232"/>
                    </a:lnTo>
                    <a:lnTo>
                      <a:pt x="305" y="186"/>
                    </a:lnTo>
                    <a:lnTo>
                      <a:pt x="297" y="136"/>
                    </a:lnTo>
                    <a:lnTo>
                      <a:pt x="297" y="94"/>
                    </a:lnTo>
                    <a:lnTo>
                      <a:pt x="300" y="89"/>
                    </a:lnTo>
                    <a:lnTo>
                      <a:pt x="301" y="83"/>
                    </a:lnTo>
                    <a:lnTo>
                      <a:pt x="305" y="76"/>
                    </a:lnTo>
                    <a:lnTo>
                      <a:pt x="311" y="75"/>
                    </a:lnTo>
                    <a:lnTo>
                      <a:pt x="315" y="68"/>
                    </a:lnTo>
                    <a:lnTo>
                      <a:pt x="320" y="67"/>
                    </a:lnTo>
                    <a:lnTo>
                      <a:pt x="327" y="64"/>
                    </a:lnTo>
                    <a:lnTo>
                      <a:pt x="332" y="63"/>
                    </a:lnTo>
                    <a:lnTo>
                      <a:pt x="339" y="59"/>
                    </a:lnTo>
                    <a:lnTo>
                      <a:pt x="344" y="59"/>
                    </a:lnTo>
                    <a:lnTo>
                      <a:pt x="348" y="53"/>
                    </a:lnTo>
                    <a:lnTo>
                      <a:pt x="352" y="48"/>
                    </a:lnTo>
                    <a:lnTo>
                      <a:pt x="354" y="41"/>
                    </a:lnTo>
                    <a:lnTo>
                      <a:pt x="357" y="36"/>
                    </a:lnTo>
                    <a:lnTo>
                      <a:pt x="357" y="29"/>
                    </a:lnTo>
                    <a:lnTo>
                      <a:pt x="350" y="26"/>
                    </a:lnTo>
                    <a:lnTo>
                      <a:pt x="344" y="24"/>
                    </a:lnTo>
                    <a:lnTo>
                      <a:pt x="339" y="22"/>
                    </a:lnTo>
                    <a:lnTo>
                      <a:pt x="332" y="22"/>
                    </a:lnTo>
                    <a:lnTo>
                      <a:pt x="327" y="24"/>
                    </a:lnTo>
                    <a:lnTo>
                      <a:pt x="320" y="28"/>
                    </a:lnTo>
                    <a:lnTo>
                      <a:pt x="315" y="32"/>
                    </a:lnTo>
                    <a:lnTo>
                      <a:pt x="309" y="37"/>
                    </a:lnTo>
                    <a:lnTo>
                      <a:pt x="304" y="40"/>
                    </a:lnTo>
                    <a:lnTo>
                      <a:pt x="297" y="45"/>
                    </a:lnTo>
                    <a:lnTo>
                      <a:pt x="293" y="51"/>
                    </a:lnTo>
                    <a:lnTo>
                      <a:pt x="289" y="57"/>
                    </a:lnTo>
                    <a:lnTo>
                      <a:pt x="284" y="59"/>
                    </a:lnTo>
                    <a:lnTo>
                      <a:pt x="278" y="57"/>
                    </a:lnTo>
                    <a:lnTo>
                      <a:pt x="276" y="51"/>
                    </a:lnTo>
                    <a:lnTo>
                      <a:pt x="274" y="45"/>
                    </a:lnTo>
                    <a:lnTo>
                      <a:pt x="278" y="40"/>
                    </a:lnTo>
                    <a:lnTo>
                      <a:pt x="282" y="32"/>
                    </a:lnTo>
                    <a:lnTo>
                      <a:pt x="285" y="24"/>
                    </a:lnTo>
                    <a:lnTo>
                      <a:pt x="285" y="18"/>
                    </a:lnTo>
                    <a:lnTo>
                      <a:pt x="280" y="14"/>
                    </a:lnTo>
                    <a:lnTo>
                      <a:pt x="278" y="9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58" y="0"/>
                    </a:lnTo>
                    <a:lnTo>
                      <a:pt x="252" y="2"/>
                    </a:lnTo>
                    <a:lnTo>
                      <a:pt x="248" y="9"/>
                    </a:lnTo>
                    <a:lnTo>
                      <a:pt x="244" y="14"/>
                    </a:lnTo>
                    <a:lnTo>
                      <a:pt x="243" y="20"/>
                    </a:lnTo>
                    <a:lnTo>
                      <a:pt x="243" y="26"/>
                    </a:lnTo>
                    <a:lnTo>
                      <a:pt x="243" y="32"/>
                    </a:lnTo>
                    <a:lnTo>
                      <a:pt x="244" y="37"/>
                    </a:lnTo>
                    <a:lnTo>
                      <a:pt x="248" y="44"/>
                    </a:lnTo>
                    <a:lnTo>
                      <a:pt x="250" y="49"/>
                    </a:lnTo>
                    <a:lnTo>
                      <a:pt x="250" y="55"/>
                    </a:lnTo>
                    <a:lnTo>
                      <a:pt x="252" y="61"/>
                    </a:lnTo>
                    <a:lnTo>
                      <a:pt x="254" y="67"/>
                    </a:lnTo>
                    <a:lnTo>
                      <a:pt x="254" y="72"/>
                    </a:lnTo>
                    <a:lnTo>
                      <a:pt x="258" y="79"/>
                    </a:lnTo>
                    <a:lnTo>
                      <a:pt x="254" y="85"/>
                    </a:lnTo>
                    <a:lnTo>
                      <a:pt x="248" y="87"/>
                    </a:lnTo>
                    <a:lnTo>
                      <a:pt x="243" y="89"/>
                    </a:lnTo>
                    <a:lnTo>
                      <a:pt x="235" y="89"/>
                    </a:lnTo>
                    <a:lnTo>
                      <a:pt x="227" y="89"/>
                    </a:lnTo>
                    <a:lnTo>
                      <a:pt x="219" y="87"/>
                    </a:lnTo>
                    <a:lnTo>
                      <a:pt x="213" y="85"/>
                    </a:lnTo>
                    <a:lnTo>
                      <a:pt x="208" y="85"/>
                    </a:lnTo>
                    <a:lnTo>
                      <a:pt x="201" y="85"/>
                    </a:lnTo>
                    <a:lnTo>
                      <a:pt x="196" y="85"/>
                    </a:lnTo>
                    <a:lnTo>
                      <a:pt x="188" y="85"/>
                    </a:lnTo>
                    <a:lnTo>
                      <a:pt x="182" y="87"/>
                    </a:lnTo>
                    <a:lnTo>
                      <a:pt x="178" y="93"/>
                    </a:lnTo>
                    <a:lnTo>
                      <a:pt x="174" y="98"/>
                    </a:lnTo>
                    <a:lnTo>
                      <a:pt x="171" y="105"/>
                    </a:lnTo>
                    <a:lnTo>
                      <a:pt x="171" y="110"/>
                    </a:lnTo>
                    <a:lnTo>
                      <a:pt x="180" y="116"/>
                    </a:lnTo>
                    <a:lnTo>
                      <a:pt x="186" y="118"/>
                    </a:lnTo>
                    <a:lnTo>
                      <a:pt x="192" y="120"/>
                    </a:lnTo>
                    <a:lnTo>
                      <a:pt x="197" y="124"/>
                    </a:lnTo>
                    <a:lnTo>
                      <a:pt x="204" y="124"/>
                    </a:lnTo>
                    <a:lnTo>
                      <a:pt x="209" y="124"/>
                    </a:lnTo>
                    <a:lnTo>
                      <a:pt x="215" y="122"/>
                    </a:lnTo>
                    <a:lnTo>
                      <a:pt x="223" y="120"/>
                    </a:lnTo>
                    <a:lnTo>
                      <a:pt x="228" y="118"/>
                    </a:lnTo>
                    <a:lnTo>
                      <a:pt x="235" y="116"/>
                    </a:lnTo>
                    <a:lnTo>
                      <a:pt x="240" y="116"/>
                    </a:lnTo>
                    <a:lnTo>
                      <a:pt x="247" y="112"/>
                    </a:lnTo>
                    <a:lnTo>
                      <a:pt x="263" y="122"/>
                    </a:lnTo>
                    <a:lnTo>
                      <a:pt x="269" y="181"/>
                    </a:lnTo>
                    <a:lnTo>
                      <a:pt x="278" y="236"/>
                    </a:lnTo>
                    <a:lnTo>
                      <a:pt x="282" y="277"/>
                    </a:lnTo>
                    <a:lnTo>
                      <a:pt x="278" y="312"/>
                    </a:lnTo>
                    <a:lnTo>
                      <a:pt x="263" y="347"/>
                    </a:lnTo>
                    <a:lnTo>
                      <a:pt x="239" y="367"/>
                    </a:lnTo>
                    <a:lnTo>
                      <a:pt x="189" y="381"/>
                    </a:lnTo>
                    <a:lnTo>
                      <a:pt x="132" y="385"/>
                    </a:lnTo>
                    <a:lnTo>
                      <a:pt x="74" y="385"/>
                    </a:lnTo>
                    <a:lnTo>
                      <a:pt x="44" y="3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pic>
          <p:nvPicPr>
            <p:cNvPr id="21516" name="Picture 302" descr="MCDD01732_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5" y="3504"/>
              <a:ext cx="146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0A0720-95BF-419A-8075-50D80836F804}" type="slidenum">
              <a:rPr lang="en-US" altLang="en-US" sz="1400">
                <a:latin typeface="Book Antiqua" panose="02040602050305030304" pitchFamily="18" charset="0"/>
              </a:rPr>
              <a:pPr/>
              <a:t>30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Diversity of Life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Not only do different species have different genomes, but also different individuals of the same species have different genomes.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No two individuals of a species are quite the same – this is clear in humans but is also true in every other sexually reproducing species.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Imagine the difficulty of biologists – sequencing and studying only one genome is not enough because every individual is genetically different!</a:t>
            </a:r>
          </a:p>
        </p:txBody>
      </p:sp>
      <p:pic>
        <p:nvPicPr>
          <p:cNvPr id="7578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3006725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85E5E0-E117-44AD-8170-0E16F7533365}" type="slidenum">
              <a:rPr lang="en-US" altLang="en-US" sz="1400">
                <a:latin typeface="Book Antiqua" panose="02040602050305030304" pitchFamily="18" charset="0"/>
              </a:rPr>
              <a:pPr/>
              <a:t>31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How do Individuals Differ?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001000" cy="4530725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ea typeface="ＭＳ Ｐゴシック" panose="020B0600070205080204" pitchFamily="34" charset="-128"/>
              </a:rPr>
              <a:t>Genetic makeup of an individual is manifested in traits, which are caused by variations in genes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200" dirty="0" smtClean="0">
                <a:ea typeface="ＭＳ Ｐゴシック" panose="020B0600070205080204" pitchFamily="34" charset="-128"/>
              </a:rPr>
              <a:t>While only 0.1% of the 3 billion nucleotides in the human genome differ, these small variations can affect a large range of phenotypic expressions</a:t>
            </a:r>
          </a:p>
          <a:p>
            <a:pPr eaLnBrk="1" hangingPunct="1"/>
            <a:r>
              <a:rPr lang="en-US" altLang="en-US" sz="2200" dirty="0" smtClean="0">
                <a:ea typeface="ＭＳ Ｐゴシック" panose="020B0600070205080204" pitchFamily="34" charset="-128"/>
              </a:rPr>
              <a:t>Traits make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individuals more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or less susceptible to disease, and the demystification of these mutations will hopefully reveal the links between genetics and susceptibility to  diseases</a:t>
            </a:r>
          </a:p>
          <a:p>
            <a:pPr eaLnBrk="1" hangingPunct="1"/>
            <a:r>
              <a:rPr lang="en-US" altLang="en-US" sz="2200" dirty="0" smtClean="0">
                <a:ea typeface="ＭＳ Ｐゴシック" panose="020B0600070205080204" pitchFamily="34" charset="-128"/>
              </a:rPr>
              <a:t>Genetics also determines how effective a particular disease treatment might be. </a:t>
            </a:r>
          </a:p>
        </p:txBody>
      </p:sp>
      <p:sp>
        <p:nvSpPr>
          <p:cNvPr id="7680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A132AF-273F-412D-BE49-C55705DBC783}" type="slidenum">
              <a:rPr lang="en-US" altLang="en-US" sz="1400">
                <a:latin typeface="Book Antiqua" panose="02040602050305030304" pitchFamily="18" charset="0"/>
              </a:rPr>
              <a:pPr/>
              <a:t>32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Physical Traits and Variances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029200" cy="4419600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ea typeface="ＭＳ Ｐゴシック" panose="020B0600070205080204" pitchFamily="34" charset="-128"/>
              </a:rPr>
              <a:t>Individual variation within a species occurs in populations of all sexually reproducing organisms.</a:t>
            </a:r>
          </a:p>
          <a:p>
            <a:pPr eaLnBrk="1" hangingPunct="1"/>
            <a:r>
              <a:rPr lang="en-US" altLang="en-US" sz="2200" smtClean="0">
                <a:ea typeface="ＭＳ Ｐゴシック" panose="020B0600070205080204" pitchFamily="34" charset="-128"/>
              </a:rPr>
              <a:t>Individual variations range from hair and eye color to less subtle traits such as susceptibility to malaria.</a:t>
            </a:r>
          </a:p>
          <a:p>
            <a:pPr eaLnBrk="1" hangingPunct="1"/>
            <a:r>
              <a:rPr lang="en-US" altLang="en-US" sz="2200" smtClean="0">
                <a:ea typeface="ＭＳ Ｐゴシック" panose="020B0600070205080204" pitchFamily="34" charset="-128"/>
              </a:rPr>
              <a:t>Physical variation is the reason we can pick out our friends in a crowd, however most physical traits are difficult to detect at a cellular and molecular level.</a:t>
            </a:r>
          </a:p>
          <a:p>
            <a:pPr eaLnBrk="1" hangingPunct="1"/>
            <a:endParaRPr lang="en-US" altLang="en-US" sz="1900" smtClean="0">
              <a:ea typeface="ＭＳ Ｐゴシック" panose="020B0600070205080204" pitchFamily="34" charset="-128"/>
            </a:endParaRPr>
          </a:p>
        </p:txBody>
      </p:sp>
      <p:pic>
        <p:nvPicPr>
          <p:cNvPr id="7783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1242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3FF474-7E56-4578-9FE1-287D3EF0ED87}" type="slidenum">
              <a:rPr lang="en-US" altLang="en-US" sz="1400">
                <a:latin typeface="Book Antiqua" panose="02040602050305030304" pitchFamily="18" charset="0"/>
              </a:rPr>
              <a:pPr/>
              <a:t>33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Sources of Physical Variation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Physical Variation and the manifestation of traits are caused by variations in the genes and environmental influences.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An example is height, which is dependent on genes as well as the nutrition of the individual.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Not all variation is inheritable – only genetic variation can be passed to offspring.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Separating genetic and environmental effects and interactions is one of the major challenges of biology.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Both sorts of interactions can be complex… 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Interactions of multiple genes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Order of exposures</a:t>
            </a:r>
          </a:p>
          <a:p>
            <a:pPr eaLnBrk="1" hangingPunct="1"/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07E2C0-E906-4B12-BE73-0EFFFB0E2932}" type="slidenum">
              <a:rPr lang="en-US" altLang="en-US" sz="1400">
                <a:latin typeface="Book Antiqua" panose="02040602050305030304" pitchFamily="18" charset="0"/>
              </a:rPr>
              <a:pPr/>
              <a:t>34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Genetic Variation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Despite the wide range of physical variation, the genomic differences between two individuals is small.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Out of 3 billion nucleotides, only roughly 3 million base pairs (0.1%) are different between individual genomes of humans.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Although there is a finite number of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smtClean="0">
                <a:ea typeface="ＭＳ Ｐゴシック" panose="020B0600070205080204" pitchFamily="34" charset="-128"/>
              </a:rPr>
              <a:t>possible variations, the number is so 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smtClean="0">
                <a:ea typeface="ＭＳ Ｐゴシック" panose="020B0600070205080204" pitchFamily="34" charset="-128"/>
              </a:rPr>
              <a:t>high (4</a:t>
            </a:r>
            <a:r>
              <a:rPr lang="en-US" altLang="en-US" sz="2400" baseline="40000" smtClean="0">
                <a:ea typeface="ＭＳ Ｐゴシック" panose="020B0600070205080204" pitchFamily="34" charset="-128"/>
              </a:rPr>
              <a:t>3,000,000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) that one can safely 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smtClean="0">
                <a:ea typeface="ＭＳ Ｐゴシック" panose="020B0600070205080204" pitchFamily="34" charset="-128"/>
              </a:rPr>
              <a:t>assume that no two individuals have 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smtClean="0">
                <a:ea typeface="ＭＳ Ｐゴシック" panose="020B0600070205080204" pitchFamily="34" charset="-128"/>
              </a:rPr>
              <a:t>the same genome by chance.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Related individuals have more similar 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smtClean="0">
                <a:ea typeface="ＭＳ Ｐゴシック" panose="020B0600070205080204" pitchFamily="34" charset="-128"/>
              </a:rPr>
              <a:t>genomes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What is the cause of this genetic variation?</a:t>
            </a:r>
          </a:p>
          <a:p>
            <a:pPr eaLnBrk="1" hangingPunct="1"/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pic>
        <p:nvPicPr>
          <p:cNvPr id="7987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1875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49E02C-4975-4FF4-BBA3-582299A522D1}" type="slidenum">
              <a:rPr lang="en-US" altLang="en-US" sz="1400">
                <a:latin typeface="Book Antiqua" panose="02040602050305030304" pitchFamily="18" charset="0"/>
              </a:rPr>
              <a:pPr/>
              <a:t>35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Sources of Genetic Variation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Mutations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are rare changes to genomic sequence.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Common mutations (in order of frequency)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Bases in the sequence change (polymorphism)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A subsequence of bases is removed (deletions)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A subsequence of bases is repeated (copy number variation)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A subsequence changes position (transposition)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A subsequence is reversed (inversion)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Most mutations do not create beneficial changes and actually kill the individual.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Although mutations are the source of all new genes in a population, they are so rare that there must be another process at work to account for the large amount of diversity.</a:t>
            </a:r>
          </a:p>
        </p:txBody>
      </p:sp>
      <p:sp>
        <p:nvSpPr>
          <p:cNvPr id="8090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D2997C-772E-4DAB-9EF8-36CD74F3F58A}" type="slidenum">
              <a:rPr lang="en-US" altLang="en-US" sz="1400">
                <a:latin typeface="Book Antiqua" panose="02040602050305030304" pitchFamily="18" charset="0"/>
              </a:rPr>
              <a:pPr/>
              <a:t>36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Sources of Genetic Variation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Recombination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is the shuffling of genes that occurs through sexual mating and is the main source of genetic variation.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In mammals, and other higher organisms, there are two complete copies of the DNA sequence (recall this is the source of the “dormant,” “hidden,” or “recessive” traits discussed last lecture.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During meiosis (germ-line cell division)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smtClean="0">
                <a:ea typeface="ＭＳ Ｐゴシック" panose="020B0600070205080204" pitchFamily="34" charset="-128"/>
              </a:rPr>
              <a:t>these two DNA sequences can exchange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smtClean="0">
                <a:ea typeface="ＭＳ Ｐゴシック" panose="020B0600070205080204" pitchFamily="34" charset="-128"/>
              </a:rPr>
              <a:t>subsequences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This brings together differ gene-variant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smtClean="0">
                <a:ea typeface="ＭＳ Ｐゴシック" panose="020B0600070205080204" pitchFamily="34" charset="-128"/>
              </a:rPr>
              <a:t>combinations rather modifying genes as</a:t>
            </a:r>
            <a:br>
              <a:rPr lang="en-US" altLang="en-US" sz="2400" smtClean="0">
                <a:ea typeface="ＭＳ Ｐゴシック" panose="020B0600070205080204" pitchFamily="34" charset="-128"/>
              </a:rPr>
            </a:br>
            <a:r>
              <a:rPr lang="en-US" altLang="en-US" sz="2400" smtClean="0">
                <a:ea typeface="ＭＳ Ｐゴシック" panose="020B0600070205080204" pitchFamily="34" charset="-128"/>
              </a:rPr>
              <a:t>in mutation. </a:t>
            </a:r>
          </a:p>
        </p:txBody>
      </p:sp>
      <p:pic>
        <p:nvPicPr>
          <p:cNvPr id="8192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32200"/>
            <a:ext cx="20097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1A1A71-3AF2-4A0B-8268-239BC3801D39}" type="slidenum">
              <a:rPr lang="en-US" altLang="en-US" sz="1400">
                <a:latin typeface="Book Antiqua" panose="02040602050305030304" pitchFamily="18" charset="0"/>
              </a:rPr>
              <a:pPr/>
              <a:t>37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How Do Different Species Differ?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001000" cy="4530725"/>
          </a:xfrm>
        </p:spPr>
        <p:txBody>
          <a:bodyPr/>
          <a:lstStyle/>
          <a:p>
            <a:pPr eaLnBrk="1" hangingPunct="1"/>
            <a:r>
              <a:rPr lang="en-US" altLang="en-US" sz="2200" smtClean="0">
                <a:ea typeface="ＭＳ Ｐゴシック" panose="020B0600070205080204" pitchFamily="34" charset="-128"/>
              </a:rPr>
              <a:t>As many as 99% of human genes are conserved across all mammals based in terms of function, with &gt;85% having high sequence similarity (&gt;95% bp agreement) </a:t>
            </a:r>
          </a:p>
          <a:p>
            <a:pPr eaLnBrk="1" hangingPunct="1"/>
            <a:r>
              <a:rPr lang="en-US" altLang="en-US" sz="2200" smtClean="0">
                <a:ea typeface="ＭＳ Ｐゴシック" panose="020B0600070205080204" pitchFamily="34" charset="-128"/>
              </a:rPr>
              <a:t>The functionality of many genes is virtually the same among many organisms</a:t>
            </a:r>
          </a:p>
          <a:p>
            <a:pPr eaLnBrk="1" hangingPunct="1"/>
            <a:r>
              <a:rPr lang="en-US" altLang="en-US" sz="2200" smtClean="0">
                <a:ea typeface="ＭＳ Ｐゴシック" panose="020B0600070205080204" pitchFamily="34" charset="-128"/>
              </a:rPr>
              <a:t>It is highly unlikely that the same gene with the same function would spontaneously develop among all currently living species</a:t>
            </a:r>
          </a:p>
          <a:p>
            <a:pPr eaLnBrk="1" hangingPunct="1"/>
            <a:r>
              <a:rPr lang="en-US" altLang="en-US" sz="2200" smtClean="0">
                <a:ea typeface="ＭＳ Ｐゴシック" panose="020B0600070205080204" pitchFamily="34" charset="-128"/>
              </a:rPr>
              <a:t>The theory of evolution suggests all living things evolved from incremental change over millions of years</a:t>
            </a: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8295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F1FBA3-BEB7-4AFE-BE16-20F4BE4FCA59}" type="slidenum">
              <a:rPr lang="en-US" altLang="en-US" sz="1400">
                <a:latin typeface="Book Antiqua" panose="02040602050305030304" pitchFamily="18" charset="0"/>
              </a:rPr>
              <a:pPr/>
              <a:t>38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Mouse and Human overview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Mouse genome has 2.7 x 10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9</a:t>
            </a:r>
            <a:r>
              <a:rPr lang="en-US" altLang="en-US" smtClean="0">
                <a:ea typeface="ＭＳ Ｐゴシック" panose="020B0600070205080204" pitchFamily="34" charset="-128"/>
              </a:rPr>
              <a:t> base pairs versus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3.1 x 10</a:t>
            </a:r>
            <a:r>
              <a:rPr lang="en-US" altLang="en-US" baseline="30000" smtClean="0">
                <a:ea typeface="ＭＳ Ｐゴシック" panose="020B0600070205080204" pitchFamily="34" charset="-128"/>
              </a:rPr>
              <a:t>9</a:t>
            </a:r>
            <a:r>
              <a:rPr lang="en-US" altLang="en-US" smtClean="0">
                <a:ea typeface="ＭＳ Ｐゴシック" panose="020B0600070205080204" pitchFamily="34" charset="-128"/>
              </a:rPr>
              <a:t> in human.  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About 95% of genetic material is shared.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99% of genes shared of about 30,000 total.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300 genes that have no homologue in either species deal largely with immunity, detoxification, smell, and sex*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762000" y="5638800"/>
            <a:ext cx="3244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latin typeface="Garamond" panose="02020404030301010803" pitchFamily="18" charset="0"/>
                <a:cs typeface="Arial" panose="020B0604020202020204" pitchFamily="34" charset="0"/>
              </a:rPr>
              <a:t>*Scientific American Dec. 5, 2002 </a:t>
            </a:r>
          </a:p>
        </p:txBody>
      </p:sp>
      <p:sp>
        <p:nvSpPr>
          <p:cNvPr id="8397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54200"/>
            <a:ext cx="71628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18D192-11B5-4E59-AF07-90327C25B980}" type="slidenum">
              <a:rPr lang="en-US" altLang="en-US" sz="1400">
                <a:latin typeface="Book Antiqua" panose="02040602050305030304" pitchFamily="18" charset="0"/>
              </a:rPr>
              <a:pPr/>
              <a:t>39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Genome Structure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86868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>
                <a:ea typeface="ＭＳ Ｐゴシック" panose="020B0600070205080204" pitchFamily="34" charset="-128"/>
              </a:rPr>
              <a:t>	Significant chromosomal rearranging occurred between the diverging point of humans and mice.  </a:t>
            </a:r>
          </a:p>
        </p:txBody>
      </p:sp>
      <p:sp>
        <p:nvSpPr>
          <p:cNvPr id="8499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1799F6-A8CF-41F2-92D2-71A25EF1EA82}" type="slidenum">
              <a:rPr lang="en-US" altLang="en-US" sz="1400">
                <a:latin typeface="Book Antiqua" panose="02040602050305030304" pitchFamily="18" charset="0"/>
              </a:rPr>
              <a:pPr/>
              <a:t>4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Cutting DNA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In a bit of serendipity, while studying how bacteria defend against viral infections, Hamilton Smith found certain enzymes that break DNA whenever they encounter specific base sequences.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Such enzymes are called </a:t>
            </a:r>
            <a:r>
              <a:rPr lang="en-US" altLang="en-US" sz="2400" i="1" dirty="0" smtClean="0">
                <a:ea typeface="ＭＳ Ｐゴシック" panose="020B0600070205080204" pitchFamily="34" charset="-128"/>
              </a:rPr>
              <a:t>restriction enzymes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The first one found was </a:t>
            </a:r>
            <a:r>
              <a:rPr lang="en-US" altLang="en-US" sz="2400" i="1" dirty="0" err="1" smtClean="0">
                <a:ea typeface="ＭＳ Ｐゴシック" panose="020B0600070205080204" pitchFamily="34" charset="-128"/>
              </a:rPr>
              <a:t>Eco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RI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it breaks DNA at a GA boundary  when it encounters the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palindromic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sequence 5’-GAATTC-3’</a:t>
            </a:r>
          </a:p>
          <a:p>
            <a:pPr eaLnBrk="1" hangingPunct="1">
              <a:buFontTx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3429000" y="4648200"/>
            <a:ext cx="1917700" cy="1641475"/>
            <a:chOff x="1625" y="2928"/>
            <a:chExt cx="1208" cy="1034"/>
          </a:xfrm>
        </p:grpSpPr>
        <p:grpSp>
          <p:nvGrpSpPr>
            <p:cNvPr id="23603" name="Group 11"/>
            <p:cNvGrpSpPr>
              <a:grpSpLocks noChangeAspect="1"/>
            </p:cNvGrpSpPr>
            <p:nvPr/>
          </p:nvGrpSpPr>
          <p:grpSpPr bwMode="auto">
            <a:xfrm>
              <a:off x="1631" y="2928"/>
              <a:ext cx="239" cy="685"/>
              <a:chOff x="1773" y="1229"/>
              <a:chExt cx="239" cy="685"/>
            </a:xfrm>
          </p:grpSpPr>
          <p:grpSp>
            <p:nvGrpSpPr>
              <p:cNvPr id="23635" name="Group 12"/>
              <p:cNvGrpSpPr>
                <a:grpSpLocks noChangeAspect="1"/>
              </p:cNvGrpSpPr>
              <p:nvPr/>
            </p:nvGrpSpPr>
            <p:grpSpPr bwMode="auto">
              <a:xfrm>
                <a:off x="1773" y="1229"/>
                <a:ext cx="239" cy="157"/>
                <a:chOff x="2631" y="2682"/>
                <a:chExt cx="239" cy="157"/>
              </a:xfrm>
            </p:grpSpPr>
            <p:sp>
              <p:nvSpPr>
                <p:cNvPr id="23639" name="Rectangle 1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640" name="Rectangle 1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636" name="Rectangle 15"/>
              <p:cNvSpPr>
                <a:spLocks noChangeAspect="1" noChangeArrowheads="1"/>
              </p:cNvSpPr>
              <p:nvPr/>
            </p:nvSpPr>
            <p:spPr bwMode="auto">
              <a:xfrm flipV="1">
                <a:off x="1794" y="1385"/>
                <a:ext cx="198" cy="411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637" name="WordArt 1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15" y="1467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G</a:t>
                </a:r>
              </a:p>
            </p:txBody>
          </p:sp>
          <p:sp>
            <p:nvSpPr>
              <p:cNvPr id="23638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1794" y="1705"/>
                <a:ext cx="198" cy="20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3604" name="Group 30"/>
            <p:cNvGrpSpPr>
              <a:grpSpLocks noChangeAspect="1"/>
            </p:cNvGrpSpPr>
            <p:nvPr/>
          </p:nvGrpSpPr>
          <p:grpSpPr bwMode="auto">
            <a:xfrm>
              <a:off x="1865" y="3408"/>
              <a:ext cx="247" cy="554"/>
              <a:chOff x="1529" y="1696"/>
              <a:chExt cx="247" cy="554"/>
            </a:xfrm>
          </p:grpSpPr>
          <p:grpSp>
            <p:nvGrpSpPr>
              <p:cNvPr id="23630" name="Group 31"/>
              <p:cNvGrpSpPr>
                <a:grpSpLocks noChangeAspect="1"/>
              </p:cNvGrpSpPr>
              <p:nvPr/>
            </p:nvGrpSpPr>
            <p:grpSpPr bwMode="auto">
              <a:xfrm>
                <a:off x="1529" y="2106"/>
                <a:ext cx="247" cy="144"/>
                <a:chOff x="2632" y="3559"/>
                <a:chExt cx="247" cy="144"/>
              </a:xfrm>
            </p:grpSpPr>
            <p:sp>
              <p:nvSpPr>
                <p:cNvPr id="23633" name="Rectangle 32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634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631" name="Freeform 34"/>
              <p:cNvSpPr>
                <a:spLocks noChangeAspect="1"/>
              </p:cNvSpPr>
              <p:nvPr/>
            </p:nvSpPr>
            <p:spPr bwMode="auto">
              <a:xfrm>
                <a:off x="1559" y="1696"/>
                <a:ext cx="195" cy="404"/>
              </a:xfrm>
              <a:custGeom>
                <a:avLst/>
                <a:gdLst>
                  <a:gd name="T0" fmla="*/ 0 w 195"/>
                  <a:gd name="T1" fmla="*/ 404 h 404"/>
                  <a:gd name="T2" fmla="*/ 195 w 195"/>
                  <a:gd name="T3" fmla="*/ 402 h 404"/>
                  <a:gd name="T4" fmla="*/ 195 w 195"/>
                  <a:gd name="T5" fmla="*/ 113 h 404"/>
                  <a:gd name="T6" fmla="*/ 96 w 195"/>
                  <a:gd name="T7" fmla="*/ 0 h 404"/>
                  <a:gd name="T8" fmla="*/ 0 w 195"/>
                  <a:gd name="T9" fmla="*/ 108 h 404"/>
                  <a:gd name="T10" fmla="*/ 0 w 195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404"/>
                  <a:gd name="T20" fmla="*/ 195 w 195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404">
                    <a:moveTo>
                      <a:pt x="0" y="404"/>
                    </a:moveTo>
                    <a:lnTo>
                      <a:pt x="195" y="402"/>
                    </a:lnTo>
                    <a:lnTo>
                      <a:pt x="195" y="113"/>
                    </a:lnTo>
                    <a:lnTo>
                      <a:pt x="96" y="0"/>
                    </a:lnTo>
                    <a:lnTo>
                      <a:pt x="0" y="108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3333FF"/>
              </a:solidFill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632" name="WordArt 3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82" y="1861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</a:p>
            </p:txBody>
          </p:sp>
        </p:grpSp>
        <p:grpSp>
          <p:nvGrpSpPr>
            <p:cNvPr id="23605" name="Group 36"/>
            <p:cNvGrpSpPr>
              <a:grpSpLocks noChangeAspect="1"/>
            </p:cNvGrpSpPr>
            <p:nvPr/>
          </p:nvGrpSpPr>
          <p:grpSpPr bwMode="auto">
            <a:xfrm>
              <a:off x="1625" y="3420"/>
              <a:ext cx="247" cy="542"/>
              <a:chOff x="1767" y="1912"/>
              <a:chExt cx="247" cy="542"/>
            </a:xfrm>
          </p:grpSpPr>
          <p:grpSp>
            <p:nvGrpSpPr>
              <p:cNvPr id="23624" name="Group 37"/>
              <p:cNvGrpSpPr>
                <a:grpSpLocks noChangeAspect="1"/>
              </p:cNvGrpSpPr>
              <p:nvPr/>
            </p:nvGrpSpPr>
            <p:grpSpPr bwMode="auto">
              <a:xfrm>
                <a:off x="1767" y="2310"/>
                <a:ext cx="247" cy="144"/>
                <a:chOff x="2632" y="3559"/>
                <a:chExt cx="247" cy="144"/>
              </a:xfrm>
            </p:grpSpPr>
            <p:sp>
              <p:nvSpPr>
                <p:cNvPr id="23628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629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625" name="Oval 40"/>
              <p:cNvSpPr>
                <a:spLocks noChangeAspect="1" noChangeArrowheads="1"/>
              </p:cNvSpPr>
              <p:nvPr/>
            </p:nvSpPr>
            <p:spPr bwMode="auto">
              <a:xfrm>
                <a:off x="1791" y="1912"/>
                <a:ext cx="198" cy="209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626" name="Freeform 41"/>
              <p:cNvSpPr>
                <a:spLocks noChangeAspect="1"/>
              </p:cNvSpPr>
              <p:nvPr/>
            </p:nvSpPr>
            <p:spPr bwMode="auto">
              <a:xfrm>
                <a:off x="1792" y="2008"/>
                <a:ext cx="199" cy="293"/>
              </a:xfrm>
              <a:custGeom>
                <a:avLst/>
                <a:gdLst>
                  <a:gd name="T0" fmla="*/ 0 w 199"/>
                  <a:gd name="T1" fmla="*/ 0 h 292"/>
                  <a:gd name="T2" fmla="*/ 7 w 199"/>
                  <a:gd name="T3" fmla="*/ 297 h 292"/>
                  <a:gd name="T4" fmla="*/ 192 w 199"/>
                  <a:gd name="T5" fmla="*/ 297 h 292"/>
                  <a:gd name="T6" fmla="*/ 199 w 199"/>
                  <a:gd name="T7" fmla="*/ 0 h 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92"/>
                  <a:gd name="T14" fmla="*/ 199 w 199"/>
                  <a:gd name="T15" fmla="*/ 292 h 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92">
                    <a:moveTo>
                      <a:pt x="0" y="0"/>
                    </a:moveTo>
                    <a:lnTo>
                      <a:pt x="7" y="292"/>
                    </a:lnTo>
                    <a:lnTo>
                      <a:pt x="192" y="292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627" name="WordArt 4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17" y="2065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</a:t>
                </a:r>
              </a:p>
            </p:txBody>
          </p:sp>
        </p:grpSp>
        <p:grpSp>
          <p:nvGrpSpPr>
            <p:cNvPr id="23606" name="Group 56"/>
            <p:cNvGrpSpPr>
              <a:grpSpLocks noChangeAspect="1"/>
            </p:cNvGrpSpPr>
            <p:nvPr/>
          </p:nvGrpSpPr>
          <p:grpSpPr bwMode="auto">
            <a:xfrm>
              <a:off x="2105" y="3408"/>
              <a:ext cx="247" cy="554"/>
              <a:chOff x="1529" y="1696"/>
              <a:chExt cx="247" cy="554"/>
            </a:xfrm>
          </p:grpSpPr>
          <p:grpSp>
            <p:nvGrpSpPr>
              <p:cNvPr id="23619" name="Group 57"/>
              <p:cNvGrpSpPr>
                <a:grpSpLocks noChangeAspect="1"/>
              </p:cNvGrpSpPr>
              <p:nvPr/>
            </p:nvGrpSpPr>
            <p:grpSpPr bwMode="auto">
              <a:xfrm>
                <a:off x="1529" y="2106"/>
                <a:ext cx="247" cy="144"/>
                <a:chOff x="2632" y="3559"/>
                <a:chExt cx="247" cy="144"/>
              </a:xfrm>
            </p:grpSpPr>
            <p:sp>
              <p:nvSpPr>
                <p:cNvPr id="23622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623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620" name="Freeform 60"/>
              <p:cNvSpPr>
                <a:spLocks noChangeAspect="1"/>
              </p:cNvSpPr>
              <p:nvPr/>
            </p:nvSpPr>
            <p:spPr bwMode="auto">
              <a:xfrm>
                <a:off x="1559" y="1696"/>
                <a:ext cx="195" cy="404"/>
              </a:xfrm>
              <a:custGeom>
                <a:avLst/>
                <a:gdLst>
                  <a:gd name="T0" fmla="*/ 0 w 195"/>
                  <a:gd name="T1" fmla="*/ 404 h 404"/>
                  <a:gd name="T2" fmla="*/ 195 w 195"/>
                  <a:gd name="T3" fmla="*/ 402 h 404"/>
                  <a:gd name="T4" fmla="*/ 195 w 195"/>
                  <a:gd name="T5" fmla="*/ 113 h 404"/>
                  <a:gd name="T6" fmla="*/ 96 w 195"/>
                  <a:gd name="T7" fmla="*/ 0 h 404"/>
                  <a:gd name="T8" fmla="*/ 0 w 195"/>
                  <a:gd name="T9" fmla="*/ 108 h 404"/>
                  <a:gd name="T10" fmla="*/ 0 w 195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404"/>
                  <a:gd name="T20" fmla="*/ 195 w 195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404">
                    <a:moveTo>
                      <a:pt x="0" y="404"/>
                    </a:moveTo>
                    <a:lnTo>
                      <a:pt x="195" y="402"/>
                    </a:lnTo>
                    <a:lnTo>
                      <a:pt x="195" y="113"/>
                    </a:lnTo>
                    <a:lnTo>
                      <a:pt x="96" y="0"/>
                    </a:lnTo>
                    <a:lnTo>
                      <a:pt x="0" y="108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3333FF"/>
              </a:solidFill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621" name="WordArt 6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82" y="1861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</a:p>
            </p:txBody>
          </p:sp>
        </p:grpSp>
        <p:grpSp>
          <p:nvGrpSpPr>
            <p:cNvPr id="23607" name="Group 74"/>
            <p:cNvGrpSpPr>
              <a:grpSpLocks noChangeAspect="1"/>
            </p:cNvGrpSpPr>
            <p:nvPr/>
          </p:nvGrpSpPr>
          <p:grpSpPr bwMode="auto">
            <a:xfrm>
              <a:off x="2346" y="3410"/>
              <a:ext cx="247" cy="552"/>
              <a:chOff x="1291" y="1698"/>
              <a:chExt cx="247" cy="552"/>
            </a:xfrm>
          </p:grpSpPr>
          <p:grpSp>
            <p:nvGrpSpPr>
              <p:cNvPr id="23614" name="Group 75"/>
              <p:cNvGrpSpPr>
                <a:grpSpLocks noChangeAspect="1"/>
              </p:cNvGrpSpPr>
              <p:nvPr/>
            </p:nvGrpSpPr>
            <p:grpSpPr bwMode="auto">
              <a:xfrm>
                <a:off x="1291" y="2106"/>
                <a:ext cx="247" cy="144"/>
                <a:chOff x="2632" y="3559"/>
                <a:chExt cx="247" cy="144"/>
              </a:xfrm>
            </p:grpSpPr>
            <p:sp>
              <p:nvSpPr>
                <p:cNvPr id="23617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618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615" name="Freeform 78"/>
              <p:cNvSpPr>
                <a:spLocks noChangeAspect="1"/>
              </p:cNvSpPr>
              <p:nvPr/>
            </p:nvSpPr>
            <p:spPr bwMode="auto">
              <a:xfrm>
                <a:off x="1312" y="1698"/>
                <a:ext cx="199" cy="404"/>
              </a:xfrm>
              <a:custGeom>
                <a:avLst/>
                <a:gdLst>
                  <a:gd name="T0" fmla="*/ 4 w 199"/>
                  <a:gd name="T1" fmla="*/ 404 h 404"/>
                  <a:gd name="T2" fmla="*/ 199 w 199"/>
                  <a:gd name="T3" fmla="*/ 402 h 404"/>
                  <a:gd name="T4" fmla="*/ 199 w 199"/>
                  <a:gd name="T5" fmla="*/ 0 h 404"/>
                  <a:gd name="T6" fmla="*/ 100 w 199"/>
                  <a:gd name="T7" fmla="*/ 106 h 404"/>
                  <a:gd name="T8" fmla="*/ 0 w 199"/>
                  <a:gd name="T9" fmla="*/ 0 h 404"/>
                  <a:gd name="T10" fmla="*/ 4 w 19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404"/>
                  <a:gd name="T20" fmla="*/ 199 w 19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404">
                    <a:moveTo>
                      <a:pt x="4" y="404"/>
                    </a:moveTo>
                    <a:lnTo>
                      <a:pt x="199" y="402"/>
                    </a:lnTo>
                    <a:lnTo>
                      <a:pt x="199" y="0"/>
                    </a:lnTo>
                    <a:lnTo>
                      <a:pt x="100" y="106"/>
                    </a:lnTo>
                    <a:lnTo>
                      <a:pt x="0" y="0"/>
                    </a:lnTo>
                    <a:lnTo>
                      <a:pt x="4" y="404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616" name="WordArt 7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39" y="1859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</a:t>
                </a:r>
              </a:p>
            </p:txBody>
          </p:sp>
        </p:grpSp>
        <p:grpSp>
          <p:nvGrpSpPr>
            <p:cNvPr id="23608" name="Group 86"/>
            <p:cNvGrpSpPr>
              <a:grpSpLocks noChangeAspect="1"/>
            </p:cNvGrpSpPr>
            <p:nvPr/>
          </p:nvGrpSpPr>
          <p:grpSpPr bwMode="auto">
            <a:xfrm>
              <a:off x="2586" y="3410"/>
              <a:ext cx="247" cy="552"/>
              <a:chOff x="1291" y="1698"/>
              <a:chExt cx="247" cy="552"/>
            </a:xfrm>
          </p:grpSpPr>
          <p:grpSp>
            <p:nvGrpSpPr>
              <p:cNvPr id="23609" name="Group 87"/>
              <p:cNvGrpSpPr>
                <a:grpSpLocks noChangeAspect="1"/>
              </p:cNvGrpSpPr>
              <p:nvPr/>
            </p:nvGrpSpPr>
            <p:grpSpPr bwMode="auto">
              <a:xfrm>
                <a:off x="1291" y="2106"/>
                <a:ext cx="247" cy="144"/>
                <a:chOff x="2632" y="3559"/>
                <a:chExt cx="247" cy="144"/>
              </a:xfrm>
            </p:grpSpPr>
            <p:sp>
              <p:nvSpPr>
                <p:cNvPr id="23612" name="Rectangle 88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613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610" name="Freeform 90"/>
              <p:cNvSpPr>
                <a:spLocks noChangeAspect="1"/>
              </p:cNvSpPr>
              <p:nvPr/>
            </p:nvSpPr>
            <p:spPr bwMode="auto">
              <a:xfrm>
                <a:off x="1312" y="1698"/>
                <a:ext cx="199" cy="404"/>
              </a:xfrm>
              <a:custGeom>
                <a:avLst/>
                <a:gdLst>
                  <a:gd name="T0" fmla="*/ 4 w 199"/>
                  <a:gd name="T1" fmla="*/ 404 h 404"/>
                  <a:gd name="T2" fmla="*/ 199 w 199"/>
                  <a:gd name="T3" fmla="*/ 402 h 404"/>
                  <a:gd name="T4" fmla="*/ 199 w 199"/>
                  <a:gd name="T5" fmla="*/ 0 h 404"/>
                  <a:gd name="T6" fmla="*/ 100 w 199"/>
                  <a:gd name="T7" fmla="*/ 106 h 404"/>
                  <a:gd name="T8" fmla="*/ 0 w 199"/>
                  <a:gd name="T9" fmla="*/ 0 h 404"/>
                  <a:gd name="T10" fmla="*/ 4 w 19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404"/>
                  <a:gd name="T20" fmla="*/ 199 w 19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404">
                    <a:moveTo>
                      <a:pt x="4" y="404"/>
                    </a:moveTo>
                    <a:lnTo>
                      <a:pt x="199" y="402"/>
                    </a:lnTo>
                    <a:lnTo>
                      <a:pt x="199" y="0"/>
                    </a:lnTo>
                    <a:lnTo>
                      <a:pt x="100" y="106"/>
                    </a:lnTo>
                    <a:lnTo>
                      <a:pt x="0" y="0"/>
                    </a:lnTo>
                    <a:lnTo>
                      <a:pt x="4" y="404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611" name="WordArt 91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39" y="1859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3821113" y="4648200"/>
            <a:ext cx="1906587" cy="1641475"/>
            <a:chOff x="1871" y="2928"/>
            <a:chExt cx="1201" cy="1034"/>
          </a:xfrm>
        </p:grpSpPr>
        <p:grpSp>
          <p:nvGrpSpPr>
            <p:cNvPr id="23565" name="Group 43"/>
            <p:cNvGrpSpPr>
              <a:grpSpLocks noChangeAspect="1"/>
            </p:cNvGrpSpPr>
            <p:nvPr/>
          </p:nvGrpSpPr>
          <p:grpSpPr bwMode="auto">
            <a:xfrm>
              <a:off x="1871" y="2928"/>
              <a:ext cx="239" cy="561"/>
              <a:chOff x="1535" y="1229"/>
              <a:chExt cx="239" cy="561"/>
            </a:xfrm>
          </p:grpSpPr>
          <p:grpSp>
            <p:nvGrpSpPr>
              <p:cNvPr id="23598" name="Group 44"/>
              <p:cNvGrpSpPr>
                <a:grpSpLocks noChangeAspect="1"/>
              </p:cNvGrpSpPr>
              <p:nvPr/>
            </p:nvGrpSpPr>
            <p:grpSpPr bwMode="auto">
              <a:xfrm>
                <a:off x="1535" y="1229"/>
                <a:ext cx="239" cy="157"/>
                <a:chOff x="2631" y="2682"/>
                <a:chExt cx="239" cy="157"/>
              </a:xfrm>
            </p:grpSpPr>
            <p:sp>
              <p:nvSpPr>
                <p:cNvPr id="23601" name="Rectangle 4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602" name="Rectangle 4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599" name="Freeform 47"/>
              <p:cNvSpPr>
                <a:spLocks noChangeAspect="1"/>
              </p:cNvSpPr>
              <p:nvPr/>
            </p:nvSpPr>
            <p:spPr bwMode="auto">
              <a:xfrm flipV="1">
                <a:off x="1554" y="1386"/>
                <a:ext cx="199" cy="404"/>
              </a:xfrm>
              <a:custGeom>
                <a:avLst/>
                <a:gdLst>
                  <a:gd name="T0" fmla="*/ 4 w 199"/>
                  <a:gd name="T1" fmla="*/ 404 h 404"/>
                  <a:gd name="T2" fmla="*/ 199 w 199"/>
                  <a:gd name="T3" fmla="*/ 402 h 404"/>
                  <a:gd name="T4" fmla="*/ 199 w 199"/>
                  <a:gd name="T5" fmla="*/ 0 h 404"/>
                  <a:gd name="T6" fmla="*/ 100 w 199"/>
                  <a:gd name="T7" fmla="*/ 106 h 404"/>
                  <a:gd name="T8" fmla="*/ 0 w 199"/>
                  <a:gd name="T9" fmla="*/ 0 h 404"/>
                  <a:gd name="T10" fmla="*/ 4 w 19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404"/>
                  <a:gd name="T20" fmla="*/ 199 w 19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404">
                    <a:moveTo>
                      <a:pt x="4" y="404"/>
                    </a:moveTo>
                    <a:lnTo>
                      <a:pt x="199" y="402"/>
                    </a:lnTo>
                    <a:lnTo>
                      <a:pt x="199" y="0"/>
                    </a:lnTo>
                    <a:lnTo>
                      <a:pt x="100" y="106"/>
                    </a:lnTo>
                    <a:lnTo>
                      <a:pt x="0" y="0"/>
                    </a:lnTo>
                    <a:lnTo>
                      <a:pt x="4" y="404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600" name="WordArt 4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81" y="1461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</a:t>
                </a:r>
              </a:p>
            </p:txBody>
          </p:sp>
        </p:grpSp>
        <p:grpSp>
          <p:nvGrpSpPr>
            <p:cNvPr id="23566" name="Group 62"/>
            <p:cNvGrpSpPr>
              <a:grpSpLocks noChangeAspect="1"/>
            </p:cNvGrpSpPr>
            <p:nvPr/>
          </p:nvGrpSpPr>
          <p:grpSpPr bwMode="auto">
            <a:xfrm>
              <a:off x="2111" y="2928"/>
              <a:ext cx="239" cy="561"/>
              <a:chOff x="1535" y="1229"/>
              <a:chExt cx="239" cy="561"/>
            </a:xfrm>
          </p:grpSpPr>
          <p:grpSp>
            <p:nvGrpSpPr>
              <p:cNvPr id="23593" name="Group 63"/>
              <p:cNvGrpSpPr>
                <a:grpSpLocks noChangeAspect="1"/>
              </p:cNvGrpSpPr>
              <p:nvPr/>
            </p:nvGrpSpPr>
            <p:grpSpPr bwMode="auto">
              <a:xfrm>
                <a:off x="1535" y="1229"/>
                <a:ext cx="239" cy="157"/>
                <a:chOff x="2631" y="2682"/>
                <a:chExt cx="239" cy="157"/>
              </a:xfrm>
            </p:grpSpPr>
            <p:sp>
              <p:nvSpPr>
                <p:cNvPr id="23596" name="Rectangle 6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597" name="Rectangle 6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594" name="Freeform 66"/>
              <p:cNvSpPr>
                <a:spLocks noChangeAspect="1"/>
              </p:cNvSpPr>
              <p:nvPr/>
            </p:nvSpPr>
            <p:spPr bwMode="auto">
              <a:xfrm flipV="1">
                <a:off x="1554" y="1386"/>
                <a:ext cx="199" cy="404"/>
              </a:xfrm>
              <a:custGeom>
                <a:avLst/>
                <a:gdLst>
                  <a:gd name="T0" fmla="*/ 4 w 199"/>
                  <a:gd name="T1" fmla="*/ 404 h 404"/>
                  <a:gd name="T2" fmla="*/ 199 w 199"/>
                  <a:gd name="T3" fmla="*/ 402 h 404"/>
                  <a:gd name="T4" fmla="*/ 199 w 199"/>
                  <a:gd name="T5" fmla="*/ 0 h 404"/>
                  <a:gd name="T6" fmla="*/ 100 w 199"/>
                  <a:gd name="T7" fmla="*/ 106 h 404"/>
                  <a:gd name="T8" fmla="*/ 0 w 199"/>
                  <a:gd name="T9" fmla="*/ 0 h 404"/>
                  <a:gd name="T10" fmla="*/ 4 w 19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404"/>
                  <a:gd name="T20" fmla="*/ 199 w 19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404">
                    <a:moveTo>
                      <a:pt x="4" y="404"/>
                    </a:moveTo>
                    <a:lnTo>
                      <a:pt x="199" y="402"/>
                    </a:lnTo>
                    <a:lnTo>
                      <a:pt x="199" y="0"/>
                    </a:lnTo>
                    <a:lnTo>
                      <a:pt x="100" y="106"/>
                    </a:lnTo>
                    <a:lnTo>
                      <a:pt x="0" y="0"/>
                    </a:lnTo>
                    <a:lnTo>
                      <a:pt x="4" y="404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595" name="WordArt 67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81" y="1461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</a:t>
                </a:r>
              </a:p>
            </p:txBody>
          </p:sp>
        </p:grpSp>
        <p:grpSp>
          <p:nvGrpSpPr>
            <p:cNvPr id="23567" name="Group 68"/>
            <p:cNvGrpSpPr>
              <a:grpSpLocks noChangeAspect="1"/>
            </p:cNvGrpSpPr>
            <p:nvPr/>
          </p:nvGrpSpPr>
          <p:grpSpPr bwMode="auto">
            <a:xfrm>
              <a:off x="2345" y="2928"/>
              <a:ext cx="239" cy="560"/>
              <a:chOff x="1290" y="1229"/>
              <a:chExt cx="239" cy="560"/>
            </a:xfrm>
          </p:grpSpPr>
          <p:grpSp>
            <p:nvGrpSpPr>
              <p:cNvPr id="23588" name="Group 69"/>
              <p:cNvGrpSpPr>
                <a:grpSpLocks noChangeAspect="1"/>
              </p:cNvGrpSpPr>
              <p:nvPr/>
            </p:nvGrpSpPr>
            <p:grpSpPr bwMode="auto">
              <a:xfrm>
                <a:off x="1290" y="1229"/>
                <a:ext cx="239" cy="157"/>
                <a:chOff x="2631" y="2682"/>
                <a:chExt cx="239" cy="157"/>
              </a:xfrm>
            </p:grpSpPr>
            <p:sp>
              <p:nvSpPr>
                <p:cNvPr id="23591" name="Rectangle 7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592" name="Rectangle 7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589" name="Freeform 72"/>
              <p:cNvSpPr>
                <a:spLocks noChangeAspect="1"/>
              </p:cNvSpPr>
              <p:nvPr/>
            </p:nvSpPr>
            <p:spPr bwMode="auto">
              <a:xfrm flipV="1">
                <a:off x="1317" y="1385"/>
                <a:ext cx="195" cy="404"/>
              </a:xfrm>
              <a:custGeom>
                <a:avLst/>
                <a:gdLst>
                  <a:gd name="T0" fmla="*/ 0 w 195"/>
                  <a:gd name="T1" fmla="*/ 404 h 404"/>
                  <a:gd name="T2" fmla="*/ 195 w 195"/>
                  <a:gd name="T3" fmla="*/ 402 h 404"/>
                  <a:gd name="T4" fmla="*/ 195 w 195"/>
                  <a:gd name="T5" fmla="*/ 113 h 404"/>
                  <a:gd name="T6" fmla="*/ 96 w 195"/>
                  <a:gd name="T7" fmla="*/ 0 h 404"/>
                  <a:gd name="T8" fmla="*/ 0 w 195"/>
                  <a:gd name="T9" fmla="*/ 108 h 404"/>
                  <a:gd name="T10" fmla="*/ 0 w 195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404"/>
                  <a:gd name="T20" fmla="*/ 195 w 195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404">
                    <a:moveTo>
                      <a:pt x="0" y="404"/>
                    </a:moveTo>
                    <a:lnTo>
                      <a:pt x="195" y="402"/>
                    </a:lnTo>
                    <a:lnTo>
                      <a:pt x="195" y="113"/>
                    </a:lnTo>
                    <a:lnTo>
                      <a:pt x="96" y="0"/>
                    </a:lnTo>
                    <a:lnTo>
                      <a:pt x="0" y="108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3333FF"/>
              </a:solidFill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590" name="WordArt 73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40" y="1456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</a:p>
            </p:txBody>
          </p:sp>
        </p:grpSp>
        <p:grpSp>
          <p:nvGrpSpPr>
            <p:cNvPr id="23568" name="Group 80"/>
            <p:cNvGrpSpPr>
              <a:grpSpLocks noChangeAspect="1"/>
            </p:cNvGrpSpPr>
            <p:nvPr/>
          </p:nvGrpSpPr>
          <p:grpSpPr bwMode="auto">
            <a:xfrm>
              <a:off x="2585" y="2928"/>
              <a:ext cx="239" cy="560"/>
              <a:chOff x="1290" y="1229"/>
              <a:chExt cx="239" cy="560"/>
            </a:xfrm>
          </p:grpSpPr>
          <p:grpSp>
            <p:nvGrpSpPr>
              <p:cNvPr id="23583" name="Group 81"/>
              <p:cNvGrpSpPr>
                <a:grpSpLocks noChangeAspect="1"/>
              </p:cNvGrpSpPr>
              <p:nvPr/>
            </p:nvGrpSpPr>
            <p:grpSpPr bwMode="auto">
              <a:xfrm>
                <a:off x="1290" y="1229"/>
                <a:ext cx="239" cy="157"/>
                <a:chOff x="2631" y="2682"/>
                <a:chExt cx="239" cy="157"/>
              </a:xfrm>
            </p:grpSpPr>
            <p:sp>
              <p:nvSpPr>
                <p:cNvPr id="23586" name="Rectangle 8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587" name="Rectangle 8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584" name="Freeform 84"/>
              <p:cNvSpPr>
                <a:spLocks noChangeAspect="1"/>
              </p:cNvSpPr>
              <p:nvPr/>
            </p:nvSpPr>
            <p:spPr bwMode="auto">
              <a:xfrm flipV="1">
                <a:off x="1317" y="1385"/>
                <a:ext cx="195" cy="404"/>
              </a:xfrm>
              <a:custGeom>
                <a:avLst/>
                <a:gdLst>
                  <a:gd name="T0" fmla="*/ 0 w 195"/>
                  <a:gd name="T1" fmla="*/ 404 h 404"/>
                  <a:gd name="T2" fmla="*/ 195 w 195"/>
                  <a:gd name="T3" fmla="*/ 402 h 404"/>
                  <a:gd name="T4" fmla="*/ 195 w 195"/>
                  <a:gd name="T5" fmla="*/ 113 h 404"/>
                  <a:gd name="T6" fmla="*/ 96 w 195"/>
                  <a:gd name="T7" fmla="*/ 0 h 404"/>
                  <a:gd name="T8" fmla="*/ 0 w 195"/>
                  <a:gd name="T9" fmla="*/ 108 h 404"/>
                  <a:gd name="T10" fmla="*/ 0 w 195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404"/>
                  <a:gd name="T20" fmla="*/ 195 w 195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404">
                    <a:moveTo>
                      <a:pt x="0" y="404"/>
                    </a:moveTo>
                    <a:lnTo>
                      <a:pt x="195" y="402"/>
                    </a:lnTo>
                    <a:lnTo>
                      <a:pt x="195" y="113"/>
                    </a:lnTo>
                    <a:lnTo>
                      <a:pt x="96" y="0"/>
                    </a:lnTo>
                    <a:lnTo>
                      <a:pt x="0" y="108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3333FF"/>
              </a:solidFill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585" name="WordArt 8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40" y="1456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</a:p>
            </p:txBody>
          </p:sp>
        </p:grpSp>
        <p:grpSp>
          <p:nvGrpSpPr>
            <p:cNvPr id="23569" name="Group 92"/>
            <p:cNvGrpSpPr>
              <a:grpSpLocks noChangeAspect="1"/>
            </p:cNvGrpSpPr>
            <p:nvPr/>
          </p:nvGrpSpPr>
          <p:grpSpPr bwMode="auto">
            <a:xfrm>
              <a:off x="2825" y="3283"/>
              <a:ext cx="247" cy="679"/>
              <a:chOff x="2005" y="1571"/>
              <a:chExt cx="247" cy="679"/>
            </a:xfrm>
          </p:grpSpPr>
          <p:grpSp>
            <p:nvGrpSpPr>
              <p:cNvPr id="23577" name="Group 93"/>
              <p:cNvGrpSpPr>
                <a:grpSpLocks noChangeAspect="1"/>
              </p:cNvGrpSpPr>
              <p:nvPr/>
            </p:nvGrpSpPr>
            <p:grpSpPr bwMode="auto">
              <a:xfrm>
                <a:off x="2005" y="2106"/>
                <a:ext cx="247" cy="144"/>
                <a:chOff x="2632" y="3559"/>
                <a:chExt cx="247" cy="144"/>
              </a:xfrm>
            </p:grpSpPr>
            <p:sp>
              <p:nvSpPr>
                <p:cNvPr id="23581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582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578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2030" y="1695"/>
                <a:ext cx="198" cy="404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579" name="Oval 97"/>
              <p:cNvSpPr>
                <a:spLocks noChangeAspect="1" noChangeArrowheads="1"/>
              </p:cNvSpPr>
              <p:nvPr/>
            </p:nvSpPr>
            <p:spPr bwMode="auto">
              <a:xfrm>
                <a:off x="2030" y="1571"/>
                <a:ext cx="198" cy="20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580" name="WordArt 9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051" y="1856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G</a:t>
                </a:r>
              </a:p>
            </p:txBody>
          </p:sp>
        </p:grpSp>
        <p:grpSp>
          <p:nvGrpSpPr>
            <p:cNvPr id="23570" name="Group 99"/>
            <p:cNvGrpSpPr>
              <a:grpSpLocks noChangeAspect="1"/>
            </p:cNvGrpSpPr>
            <p:nvPr/>
          </p:nvGrpSpPr>
          <p:grpSpPr bwMode="auto">
            <a:xfrm>
              <a:off x="2825" y="2928"/>
              <a:ext cx="239" cy="549"/>
              <a:chOff x="2005" y="1229"/>
              <a:chExt cx="239" cy="549"/>
            </a:xfrm>
          </p:grpSpPr>
          <p:grpSp>
            <p:nvGrpSpPr>
              <p:cNvPr id="23571" name="Group 100"/>
              <p:cNvGrpSpPr>
                <a:grpSpLocks noChangeAspect="1"/>
              </p:cNvGrpSpPr>
              <p:nvPr/>
            </p:nvGrpSpPr>
            <p:grpSpPr bwMode="auto">
              <a:xfrm>
                <a:off x="2005" y="1229"/>
                <a:ext cx="239" cy="157"/>
                <a:chOff x="2631" y="2682"/>
                <a:chExt cx="239" cy="157"/>
              </a:xfrm>
            </p:grpSpPr>
            <p:sp>
              <p:nvSpPr>
                <p:cNvPr id="23575" name="Rectangle 10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3576" name="Rectangle 10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3572" name="Freeform 103"/>
              <p:cNvSpPr>
                <a:spLocks noChangeAspect="1"/>
              </p:cNvSpPr>
              <p:nvPr/>
            </p:nvSpPr>
            <p:spPr bwMode="auto">
              <a:xfrm flipV="1">
                <a:off x="2027" y="1383"/>
                <a:ext cx="199" cy="299"/>
              </a:xfrm>
              <a:custGeom>
                <a:avLst/>
                <a:gdLst>
                  <a:gd name="T0" fmla="*/ 0 w 199"/>
                  <a:gd name="T1" fmla="*/ 0 h 292"/>
                  <a:gd name="T2" fmla="*/ 7 w 199"/>
                  <a:gd name="T3" fmla="*/ 329 h 292"/>
                  <a:gd name="T4" fmla="*/ 192 w 199"/>
                  <a:gd name="T5" fmla="*/ 329 h 292"/>
                  <a:gd name="T6" fmla="*/ 199 w 199"/>
                  <a:gd name="T7" fmla="*/ 0 h 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92"/>
                  <a:gd name="T14" fmla="*/ 199 w 199"/>
                  <a:gd name="T15" fmla="*/ 292 h 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92">
                    <a:moveTo>
                      <a:pt x="0" y="0"/>
                    </a:moveTo>
                    <a:lnTo>
                      <a:pt x="7" y="292"/>
                    </a:lnTo>
                    <a:lnTo>
                      <a:pt x="192" y="292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573" name="Oval 104"/>
              <p:cNvSpPr>
                <a:spLocks noChangeAspect="1" noChangeArrowheads="1"/>
              </p:cNvSpPr>
              <p:nvPr/>
            </p:nvSpPr>
            <p:spPr bwMode="auto">
              <a:xfrm flipV="1">
                <a:off x="2026" y="1569"/>
                <a:ext cx="198" cy="209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3574" name="WordArt 10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052" y="1463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</a:t>
                </a:r>
              </a:p>
            </p:txBody>
          </p:sp>
        </p:grpSp>
      </p:grpSp>
      <p:grpSp>
        <p:nvGrpSpPr>
          <p:cNvPr id="28" name="Group 111"/>
          <p:cNvGrpSpPr>
            <a:grpSpLocks/>
          </p:cNvGrpSpPr>
          <p:nvPr/>
        </p:nvGrpSpPr>
        <p:grpSpPr bwMode="auto">
          <a:xfrm>
            <a:off x="3124200" y="4684713"/>
            <a:ext cx="2133600" cy="1335087"/>
            <a:chOff x="576" y="2807"/>
            <a:chExt cx="1344" cy="841"/>
          </a:xfrm>
        </p:grpSpPr>
        <p:pic>
          <p:nvPicPr>
            <p:cNvPr id="23562" name="Picture 108" descr="MCj0078709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6" y="3120"/>
              <a:ext cx="35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3" name="Text Box 109"/>
            <p:cNvSpPr txBox="1">
              <a:spLocks noChangeArrowheads="1"/>
            </p:cNvSpPr>
            <p:nvPr/>
          </p:nvSpPr>
          <p:spPr bwMode="auto">
            <a:xfrm>
              <a:off x="950" y="2807"/>
              <a:ext cx="97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latin typeface="Comic Sans MS" panose="030F0702030302020204" pitchFamily="66" charset="0"/>
                </a:rPr>
                <a:t>These exposed single strands are called the “sticky ends” </a:t>
              </a:r>
            </a:p>
          </p:txBody>
        </p:sp>
        <p:sp>
          <p:nvSpPr>
            <p:cNvPr id="23564" name="Line 110"/>
            <p:cNvSpPr>
              <a:spLocks noChangeShapeType="1"/>
            </p:cNvSpPr>
            <p:nvPr/>
          </p:nvSpPr>
          <p:spPr bwMode="auto">
            <a:xfrm flipH="1">
              <a:off x="816" y="302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C 0.00313 -0.02847 0.00625 -0.05671 0.02587 -0.06667 C 0.04549 -0.07662 0.08438 -0.07083 0.11788 -0.06018 C 0.15139 -0.04954 0.18941 -0.02592 0.22743 -0.00208 " pathEditMode="relative" ptsTypes="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6 C -0.01389 0.00949 -0.0276 0.01899 -0.05712 0.02477 C -0.0868 0.03056 -0.1493 0.03311 -0.17795 0.03449 C -0.2066 0.03588 -0.2184 0.03449 -0.22986 0.0331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879143-30DE-49EC-B76E-B0DE6C9A01D1}" type="slidenum">
              <a:rPr lang="en-US" altLang="en-US" sz="1400">
                <a:latin typeface="Book Antiqua" panose="02040602050305030304" pitchFamily="18" charset="0"/>
              </a:rPr>
              <a:pPr/>
              <a:t>40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Comparative Genomics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What can be done comparatively between Human and Mouse Genomes?  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One possibility is to create “knockout” mice – mice lacking one or more genes.  Study the phenotypes of these mice gives predictions that gene’s function in both mice and humans.</a:t>
            </a:r>
          </a:p>
        </p:txBody>
      </p:sp>
      <p:pic>
        <p:nvPicPr>
          <p:cNvPr id="86022" name="Picture 4" descr="_959324_mouse3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7800" y="1295400"/>
            <a:ext cx="2857500" cy="1716088"/>
          </a:xfrm>
          <a:noFill/>
        </p:spPr>
      </p:pic>
      <p:pic>
        <p:nvPicPr>
          <p:cNvPr id="86023" name="Picture 5" descr="image0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38800" y="3098800"/>
            <a:ext cx="2016125" cy="2747963"/>
          </a:xfrm>
          <a:noFill/>
        </p:spPr>
      </p:pic>
      <p:sp>
        <p:nvSpPr>
          <p:cNvPr id="8602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E88D97-488C-4EBF-9CAB-A2EE02F618C2}" type="slidenum">
              <a:rPr lang="en-US" altLang="en-US" sz="1400">
                <a:latin typeface="Book Antiqua" panose="02040602050305030304" pitchFamily="18" charset="0"/>
              </a:rPr>
              <a:pPr/>
              <a:t>41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DNA sequences are extracted by first cutting up the DNA into small segments using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restriction enzymes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Many copies of a target DNA can be generated by either cloning or Polymerase Chain Reaction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Individual bases can be read from DNA using sequencing techniques or by DNA microarrays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Bioinformatics algorithms attempt to reconstruct the original sequence from the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fragements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Evolution and individual variation are the result of molecular differences in DNA that lead to different phenotypes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8704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38A01C1-310A-4005-B085-62A6D5374887}" type="slidenum">
              <a:rPr lang="en-US" altLang="en-US" sz="1400">
                <a:latin typeface="Book Antiqua" panose="02040602050305030304" pitchFamily="18" charset="0"/>
              </a:rPr>
              <a:pPr/>
              <a:t>42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Next Time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ＭＳ Ｐゴシック" panose="020B0600070205080204" pitchFamily="34" charset="-128"/>
              </a:rPr>
              <a:t>Concentrate on computer science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Algorithms &amp; Complexity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Correctness and efficiency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Space and time complexity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Algorithmic strategies</a:t>
            </a:r>
          </a:p>
          <a:p>
            <a:pPr lvl="1" eaLnBrk="1" hangingPunct="1"/>
            <a:r>
              <a:rPr lang="en-US" altLang="en-US" sz="2800" smtClean="0">
                <a:ea typeface="ＭＳ Ｐゴシック" panose="020B0600070205080204" pitchFamily="34" charset="-128"/>
              </a:rPr>
              <a:t>Tractable vs. intractable problems 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909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C3B423-A5B4-4F6E-BFD4-020F4D5BD7A3}" type="slidenum">
              <a:rPr lang="en-US" altLang="en-US" sz="1400">
                <a:latin typeface="Book Antiqua" panose="02040602050305030304" pitchFamily="18" charset="0"/>
              </a:rPr>
              <a:pPr/>
              <a:t>5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Cutting DNA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ea typeface="ＭＳ Ｐゴシック" panose="020B0600070205080204" pitchFamily="34" charset="-128"/>
              </a:rPr>
              <a:t>Others include </a:t>
            </a:r>
            <a:r>
              <a:rPr lang="en-US" altLang="en-US" sz="2600" i="1" smtClean="0">
                <a:ea typeface="ＭＳ Ｐゴシック" panose="020B0600070205080204" pitchFamily="34" charset="-128"/>
              </a:rPr>
              <a:t>Kpn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I, which cuts 5’-GGTACC-3’ at C-C</a:t>
            </a:r>
          </a:p>
          <a:p>
            <a:pPr eaLnBrk="1" hangingPunct="1"/>
            <a:endParaRPr lang="en-US" altLang="en-US" sz="260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6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600" smtClean="0">
                <a:ea typeface="ＭＳ Ｐゴシック" panose="020B0600070205080204" pitchFamily="34" charset="-128"/>
              </a:rPr>
              <a:t>And, </a:t>
            </a:r>
            <a:r>
              <a:rPr lang="en-US" altLang="en-US" sz="2600" i="1" smtClean="0">
                <a:ea typeface="ＭＳ Ｐゴシック" panose="020B0600070205080204" pitchFamily="34" charset="-128"/>
              </a:rPr>
              <a:t>Sca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I, cuts the sequence 5’-AGTACT-3’ at T-A and leaves a </a:t>
            </a:r>
            <a:r>
              <a:rPr lang="en-US" altLang="en-US" sz="2600" i="1" smtClean="0">
                <a:ea typeface="ＭＳ Ｐゴシック" panose="020B0600070205080204" pitchFamily="34" charset="-128"/>
              </a:rPr>
              <a:t>blunt</a:t>
            </a:r>
            <a:r>
              <a:rPr lang="en-US" altLang="en-US" sz="2600" smtClean="0">
                <a:ea typeface="ＭＳ Ｐゴシック" panose="020B0600070205080204" pitchFamily="34" charset="-128"/>
              </a:rPr>
              <a:t> end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pSp>
        <p:nvGrpSpPr>
          <p:cNvPr id="25606" name="Group 4"/>
          <p:cNvGrpSpPr>
            <a:grpSpLocks noChangeAspect="1"/>
          </p:cNvGrpSpPr>
          <p:nvPr/>
        </p:nvGrpSpPr>
        <p:grpSpPr bwMode="auto">
          <a:xfrm>
            <a:off x="2667000" y="2493963"/>
            <a:ext cx="392113" cy="1077912"/>
            <a:chOff x="2005" y="1571"/>
            <a:chExt cx="247" cy="679"/>
          </a:xfrm>
        </p:grpSpPr>
        <p:grpSp>
          <p:nvGrpSpPr>
            <p:cNvPr id="25927" name="Group 5"/>
            <p:cNvGrpSpPr>
              <a:grpSpLocks noChangeAspect="1"/>
            </p:cNvGrpSpPr>
            <p:nvPr/>
          </p:nvGrpSpPr>
          <p:grpSpPr bwMode="auto">
            <a:xfrm>
              <a:off x="2005" y="2106"/>
              <a:ext cx="247" cy="144"/>
              <a:chOff x="2632" y="3559"/>
              <a:chExt cx="247" cy="144"/>
            </a:xfrm>
          </p:grpSpPr>
          <p:sp>
            <p:nvSpPr>
              <p:cNvPr id="25931" name="Rectangle 6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932" name="Rectangle 7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928" name="Rectangle 8"/>
            <p:cNvSpPr>
              <a:spLocks noChangeAspect="1" noChangeArrowheads="1"/>
            </p:cNvSpPr>
            <p:nvPr/>
          </p:nvSpPr>
          <p:spPr bwMode="auto">
            <a:xfrm>
              <a:off x="2030" y="1695"/>
              <a:ext cx="198" cy="404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929" name="Oval 9"/>
            <p:cNvSpPr>
              <a:spLocks noChangeAspect="1" noChangeArrowheads="1"/>
            </p:cNvSpPr>
            <p:nvPr/>
          </p:nvSpPr>
          <p:spPr bwMode="auto">
            <a:xfrm>
              <a:off x="2030" y="1571"/>
              <a:ext cx="198" cy="2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930" name="WordArt 1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051" y="1856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G</a:t>
              </a:r>
            </a:p>
          </p:txBody>
        </p:sp>
      </p:grpSp>
      <p:grpSp>
        <p:nvGrpSpPr>
          <p:cNvPr id="25607" name="Group 11"/>
          <p:cNvGrpSpPr>
            <a:grpSpLocks noChangeAspect="1"/>
          </p:cNvGrpSpPr>
          <p:nvPr/>
        </p:nvGrpSpPr>
        <p:grpSpPr bwMode="auto">
          <a:xfrm>
            <a:off x="1152525" y="1951038"/>
            <a:ext cx="379413" cy="1087437"/>
            <a:chOff x="1773" y="1229"/>
            <a:chExt cx="239" cy="685"/>
          </a:xfrm>
        </p:grpSpPr>
        <p:grpSp>
          <p:nvGrpSpPr>
            <p:cNvPr id="25921" name="Group 12"/>
            <p:cNvGrpSpPr>
              <a:grpSpLocks noChangeAspect="1"/>
            </p:cNvGrpSpPr>
            <p:nvPr/>
          </p:nvGrpSpPr>
          <p:grpSpPr bwMode="auto">
            <a:xfrm>
              <a:off x="1773" y="1229"/>
              <a:ext cx="239" cy="157"/>
              <a:chOff x="2631" y="2682"/>
              <a:chExt cx="239" cy="157"/>
            </a:xfrm>
          </p:grpSpPr>
          <p:sp>
            <p:nvSpPr>
              <p:cNvPr id="25925" name="Rectangle 13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926" name="Rectangle 14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922" name="Rectangle 15"/>
            <p:cNvSpPr>
              <a:spLocks noChangeAspect="1" noChangeArrowheads="1"/>
            </p:cNvSpPr>
            <p:nvPr/>
          </p:nvSpPr>
          <p:spPr bwMode="auto">
            <a:xfrm flipV="1">
              <a:off x="1794" y="1385"/>
              <a:ext cx="198" cy="411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923" name="WordArt 1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15" y="1467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G</a:t>
              </a:r>
            </a:p>
          </p:txBody>
        </p:sp>
        <p:sp>
          <p:nvSpPr>
            <p:cNvPr id="25924" name="Oval 17"/>
            <p:cNvSpPr>
              <a:spLocks noChangeAspect="1" noChangeArrowheads="1"/>
            </p:cNvSpPr>
            <p:nvPr/>
          </p:nvSpPr>
          <p:spPr bwMode="auto">
            <a:xfrm flipV="1">
              <a:off x="1794" y="1705"/>
              <a:ext cx="198" cy="2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5608" name="Group 18"/>
          <p:cNvGrpSpPr>
            <a:grpSpLocks noChangeAspect="1"/>
          </p:cNvGrpSpPr>
          <p:nvPr/>
        </p:nvGrpSpPr>
        <p:grpSpPr bwMode="auto">
          <a:xfrm>
            <a:off x="1524000" y="1951038"/>
            <a:ext cx="379413" cy="889000"/>
            <a:chOff x="1290" y="1229"/>
            <a:chExt cx="239" cy="560"/>
          </a:xfrm>
        </p:grpSpPr>
        <p:grpSp>
          <p:nvGrpSpPr>
            <p:cNvPr id="25916" name="Group 19"/>
            <p:cNvGrpSpPr>
              <a:grpSpLocks noChangeAspect="1"/>
            </p:cNvGrpSpPr>
            <p:nvPr/>
          </p:nvGrpSpPr>
          <p:grpSpPr bwMode="auto">
            <a:xfrm>
              <a:off x="1290" y="1229"/>
              <a:ext cx="239" cy="157"/>
              <a:chOff x="2631" y="2682"/>
              <a:chExt cx="239" cy="157"/>
            </a:xfrm>
          </p:grpSpPr>
          <p:sp>
            <p:nvSpPr>
              <p:cNvPr id="25919" name="Rectangle 20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920" name="Rectangle 21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917" name="Freeform 22"/>
            <p:cNvSpPr>
              <a:spLocks noChangeAspect="1"/>
            </p:cNvSpPr>
            <p:nvPr/>
          </p:nvSpPr>
          <p:spPr bwMode="auto">
            <a:xfrm flipV="1">
              <a:off x="1317" y="1385"/>
              <a:ext cx="195" cy="404"/>
            </a:xfrm>
            <a:custGeom>
              <a:avLst/>
              <a:gdLst>
                <a:gd name="T0" fmla="*/ 0 w 195"/>
                <a:gd name="T1" fmla="*/ 404 h 404"/>
                <a:gd name="T2" fmla="*/ 195 w 195"/>
                <a:gd name="T3" fmla="*/ 402 h 404"/>
                <a:gd name="T4" fmla="*/ 195 w 195"/>
                <a:gd name="T5" fmla="*/ 113 h 404"/>
                <a:gd name="T6" fmla="*/ 96 w 195"/>
                <a:gd name="T7" fmla="*/ 0 h 404"/>
                <a:gd name="T8" fmla="*/ 0 w 195"/>
                <a:gd name="T9" fmla="*/ 108 h 404"/>
                <a:gd name="T10" fmla="*/ 0 w 195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404"/>
                <a:gd name="T20" fmla="*/ 195 w 195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404">
                  <a:moveTo>
                    <a:pt x="0" y="404"/>
                  </a:moveTo>
                  <a:lnTo>
                    <a:pt x="195" y="402"/>
                  </a:lnTo>
                  <a:lnTo>
                    <a:pt x="195" y="113"/>
                  </a:lnTo>
                  <a:lnTo>
                    <a:pt x="96" y="0"/>
                  </a:lnTo>
                  <a:lnTo>
                    <a:pt x="0" y="108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918" name="WordArt 2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40" y="1456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25609" name="Group 24"/>
          <p:cNvGrpSpPr>
            <a:grpSpLocks noChangeAspect="1"/>
          </p:cNvGrpSpPr>
          <p:nvPr/>
        </p:nvGrpSpPr>
        <p:grpSpPr bwMode="auto">
          <a:xfrm>
            <a:off x="1525588" y="2695575"/>
            <a:ext cx="392112" cy="876300"/>
            <a:chOff x="1291" y="1698"/>
            <a:chExt cx="247" cy="552"/>
          </a:xfrm>
        </p:grpSpPr>
        <p:grpSp>
          <p:nvGrpSpPr>
            <p:cNvPr id="25911" name="Group 25"/>
            <p:cNvGrpSpPr>
              <a:grpSpLocks noChangeAspect="1"/>
            </p:cNvGrpSpPr>
            <p:nvPr/>
          </p:nvGrpSpPr>
          <p:grpSpPr bwMode="auto">
            <a:xfrm>
              <a:off x="1291" y="2106"/>
              <a:ext cx="247" cy="144"/>
              <a:chOff x="2632" y="3559"/>
              <a:chExt cx="247" cy="144"/>
            </a:xfrm>
          </p:grpSpPr>
          <p:sp>
            <p:nvSpPr>
              <p:cNvPr id="25914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915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912" name="Freeform 28"/>
            <p:cNvSpPr>
              <a:spLocks noChangeAspect="1"/>
            </p:cNvSpPr>
            <p:nvPr/>
          </p:nvSpPr>
          <p:spPr bwMode="auto">
            <a:xfrm>
              <a:off x="1312" y="1698"/>
              <a:ext cx="199" cy="404"/>
            </a:xfrm>
            <a:custGeom>
              <a:avLst/>
              <a:gdLst>
                <a:gd name="T0" fmla="*/ 4 w 199"/>
                <a:gd name="T1" fmla="*/ 404 h 404"/>
                <a:gd name="T2" fmla="*/ 199 w 199"/>
                <a:gd name="T3" fmla="*/ 402 h 404"/>
                <a:gd name="T4" fmla="*/ 199 w 199"/>
                <a:gd name="T5" fmla="*/ 0 h 404"/>
                <a:gd name="T6" fmla="*/ 100 w 199"/>
                <a:gd name="T7" fmla="*/ 106 h 404"/>
                <a:gd name="T8" fmla="*/ 0 w 199"/>
                <a:gd name="T9" fmla="*/ 0 h 404"/>
                <a:gd name="T10" fmla="*/ 4 w 199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04"/>
                <a:gd name="T20" fmla="*/ 199 w 199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04">
                  <a:moveTo>
                    <a:pt x="4" y="404"/>
                  </a:moveTo>
                  <a:lnTo>
                    <a:pt x="199" y="402"/>
                  </a:lnTo>
                  <a:lnTo>
                    <a:pt x="199" y="0"/>
                  </a:lnTo>
                  <a:lnTo>
                    <a:pt x="100" y="106"/>
                  </a:lnTo>
                  <a:lnTo>
                    <a:pt x="0" y="0"/>
                  </a:lnTo>
                  <a:lnTo>
                    <a:pt x="4" y="40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913" name="WordArt 2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39" y="1859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</p:grpSp>
      <p:grpSp>
        <p:nvGrpSpPr>
          <p:cNvPr id="25610" name="Group 30"/>
          <p:cNvGrpSpPr>
            <a:grpSpLocks noChangeAspect="1"/>
          </p:cNvGrpSpPr>
          <p:nvPr/>
        </p:nvGrpSpPr>
        <p:grpSpPr bwMode="auto">
          <a:xfrm>
            <a:off x="1903413" y="2692400"/>
            <a:ext cx="392112" cy="879475"/>
            <a:chOff x="1529" y="1696"/>
            <a:chExt cx="247" cy="554"/>
          </a:xfrm>
        </p:grpSpPr>
        <p:grpSp>
          <p:nvGrpSpPr>
            <p:cNvPr id="25906" name="Group 31"/>
            <p:cNvGrpSpPr>
              <a:grpSpLocks noChangeAspect="1"/>
            </p:cNvGrpSpPr>
            <p:nvPr/>
          </p:nvGrpSpPr>
          <p:grpSpPr bwMode="auto">
            <a:xfrm>
              <a:off x="1529" y="2106"/>
              <a:ext cx="247" cy="144"/>
              <a:chOff x="2632" y="3559"/>
              <a:chExt cx="247" cy="144"/>
            </a:xfrm>
          </p:grpSpPr>
          <p:sp>
            <p:nvSpPr>
              <p:cNvPr id="25909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910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907" name="Freeform 34"/>
            <p:cNvSpPr>
              <a:spLocks noChangeAspect="1"/>
            </p:cNvSpPr>
            <p:nvPr/>
          </p:nvSpPr>
          <p:spPr bwMode="auto">
            <a:xfrm>
              <a:off x="1559" y="1696"/>
              <a:ext cx="195" cy="404"/>
            </a:xfrm>
            <a:custGeom>
              <a:avLst/>
              <a:gdLst>
                <a:gd name="T0" fmla="*/ 0 w 195"/>
                <a:gd name="T1" fmla="*/ 404 h 404"/>
                <a:gd name="T2" fmla="*/ 195 w 195"/>
                <a:gd name="T3" fmla="*/ 402 h 404"/>
                <a:gd name="T4" fmla="*/ 195 w 195"/>
                <a:gd name="T5" fmla="*/ 113 h 404"/>
                <a:gd name="T6" fmla="*/ 96 w 195"/>
                <a:gd name="T7" fmla="*/ 0 h 404"/>
                <a:gd name="T8" fmla="*/ 0 w 195"/>
                <a:gd name="T9" fmla="*/ 108 h 404"/>
                <a:gd name="T10" fmla="*/ 0 w 195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404"/>
                <a:gd name="T20" fmla="*/ 195 w 195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404">
                  <a:moveTo>
                    <a:pt x="0" y="404"/>
                  </a:moveTo>
                  <a:lnTo>
                    <a:pt x="195" y="402"/>
                  </a:lnTo>
                  <a:lnTo>
                    <a:pt x="195" y="113"/>
                  </a:lnTo>
                  <a:lnTo>
                    <a:pt x="96" y="0"/>
                  </a:lnTo>
                  <a:lnTo>
                    <a:pt x="0" y="108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908" name="WordArt 3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82" y="1861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25611" name="Group 36"/>
          <p:cNvGrpSpPr>
            <a:grpSpLocks noChangeAspect="1"/>
          </p:cNvGrpSpPr>
          <p:nvPr/>
        </p:nvGrpSpPr>
        <p:grpSpPr bwMode="auto">
          <a:xfrm>
            <a:off x="1143000" y="2711450"/>
            <a:ext cx="392113" cy="860425"/>
            <a:chOff x="1767" y="1912"/>
            <a:chExt cx="247" cy="542"/>
          </a:xfrm>
        </p:grpSpPr>
        <p:grpSp>
          <p:nvGrpSpPr>
            <p:cNvPr id="25900" name="Group 37"/>
            <p:cNvGrpSpPr>
              <a:grpSpLocks noChangeAspect="1"/>
            </p:cNvGrpSpPr>
            <p:nvPr/>
          </p:nvGrpSpPr>
          <p:grpSpPr bwMode="auto">
            <a:xfrm>
              <a:off x="1767" y="2310"/>
              <a:ext cx="247" cy="144"/>
              <a:chOff x="2632" y="3559"/>
              <a:chExt cx="247" cy="144"/>
            </a:xfrm>
          </p:grpSpPr>
          <p:sp>
            <p:nvSpPr>
              <p:cNvPr id="25904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905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901" name="Oval 40"/>
            <p:cNvSpPr>
              <a:spLocks noChangeAspect="1" noChangeArrowheads="1"/>
            </p:cNvSpPr>
            <p:nvPr/>
          </p:nvSpPr>
          <p:spPr bwMode="auto">
            <a:xfrm>
              <a:off x="1791" y="1912"/>
              <a:ext cx="198" cy="209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902" name="Freeform 41"/>
            <p:cNvSpPr>
              <a:spLocks noChangeAspect="1"/>
            </p:cNvSpPr>
            <p:nvPr/>
          </p:nvSpPr>
          <p:spPr bwMode="auto">
            <a:xfrm>
              <a:off x="1792" y="2008"/>
              <a:ext cx="199" cy="293"/>
            </a:xfrm>
            <a:custGeom>
              <a:avLst/>
              <a:gdLst>
                <a:gd name="T0" fmla="*/ 0 w 199"/>
                <a:gd name="T1" fmla="*/ 0 h 292"/>
                <a:gd name="T2" fmla="*/ 7 w 199"/>
                <a:gd name="T3" fmla="*/ 297 h 292"/>
                <a:gd name="T4" fmla="*/ 192 w 199"/>
                <a:gd name="T5" fmla="*/ 297 h 292"/>
                <a:gd name="T6" fmla="*/ 199 w 199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292"/>
                <a:gd name="T14" fmla="*/ 199 w 199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292">
                  <a:moveTo>
                    <a:pt x="0" y="0"/>
                  </a:moveTo>
                  <a:lnTo>
                    <a:pt x="7" y="292"/>
                  </a:lnTo>
                  <a:lnTo>
                    <a:pt x="192" y="292"/>
                  </a:lnTo>
                  <a:lnTo>
                    <a:pt x="199" y="0"/>
                  </a:lnTo>
                </a:path>
              </a:pathLst>
            </a:cu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903" name="WordArt 4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17" y="2065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C</a:t>
              </a:r>
            </a:p>
          </p:txBody>
        </p:sp>
      </p:grpSp>
      <p:grpSp>
        <p:nvGrpSpPr>
          <p:cNvPr id="25612" name="Group 43"/>
          <p:cNvGrpSpPr>
            <a:grpSpLocks noChangeAspect="1"/>
          </p:cNvGrpSpPr>
          <p:nvPr/>
        </p:nvGrpSpPr>
        <p:grpSpPr bwMode="auto">
          <a:xfrm>
            <a:off x="1912938" y="1951038"/>
            <a:ext cx="379412" cy="890587"/>
            <a:chOff x="1535" y="1229"/>
            <a:chExt cx="239" cy="561"/>
          </a:xfrm>
        </p:grpSpPr>
        <p:grpSp>
          <p:nvGrpSpPr>
            <p:cNvPr id="25895" name="Group 44"/>
            <p:cNvGrpSpPr>
              <a:grpSpLocks noChangeAspect="1"/>
            </p:cNvGrpSpPr>
            <p:nvPr/>
          </p:nvGrpSpPr>
          <p:grpSpPr bwMode="auto">
            <a:xfrm>
              <a:off x="1535" y="1229"/>
              <a:ext cx="239" cy="157"/>
              <a:chOff x="2631" y="2682"/>
              <a:chExt cx="239" cy="157"/>
            </a:xfrm>
          </p:grpSpPr>
          <p:sp>
            <p:nvSpPr>
              <p:cNvPr id="25898" name="Rectangle 45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99" name="Rectangle 46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896" name="Freeform 47"/>
            <p:cNvSpPr>
              <a:spLocks noChangeAspect="1"/>
            </p:cNvSpPr>
            <p:nvPr/>
          </p:nvSpPr>
          <p:spPr bwMode="auto">
            <a:xfrm flipV="1">
              <a:off x="1554" y="1386"/>
              <a:ext cx="199" cy="404"/>
            </a:xfrm>
            <a:custGeom>
              <a:avLst/>
              <a:gdLst>
                <a:gd name="T0" fmla="*/ 4 w 199"/>
                <a:gd name="T1" fmla="*/ 404 h 404"/>
                <a:gd name="T2" fmla="*/ 199 w 199"/>
                <a:gd name="T3" fmla="*/ 402 h 404"/>
                <a:gd name="T4" fmla="*/ 199 w 199"/>
                <a:gd name="T5" fmla="*/ 0 h 404"/>
                <a:gd name="T6" fmla="*/ 100 w 199"/>
                <a:gd name="T7" fmla="*/ 106 h 404"/>
                <a:gd name="T8" fmla="*/ 0 w 199"/>
                <a:gd name="T9" fmla="*/ 0 h 404"/>
                <a:gd name="T10" fmla="*/ 4 w 199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04"/>
                <a:gd name="T20" fmla="*/ 199 w 199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04">
                  <a:moveTo>
                    <a:pt x="4" y="404"/>
                  </a:moveTo>
                  <a:lnTo>
                    <a:pt x="199" y="402"/>
                  </a:lnTo>
                  <a:lnTo>
                    <a:pt x="199" y="0"/>
                  </a:lnTo>
                  <a:lnTo>
                    <a:pt x="100" y="106"/>
                  </a:lnTo>
                  <a:lnTo>
                    <a:pt x="0" y="0"/>
                  </a:lnTo>
                  <a:lnTo>
                    <a:pt x="4" y="40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897" name="WordArt 4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81" y="1461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</p:grpSp>
      <p:grpSp>
        <p:nvGrpSpPr>
          <p:cNvPr id="25613" name="Group 49"/>
          <p:cNvGrpSpPr>
            <a:grpSpLocks noChangeAspect="1"/>
          </p:cNvGrpSpPr>
          <p:nvPr/>
        </p:nvGrpSpPr>
        <p:grpSpPr bwMode="auto">
          <a:xfrm>
            <a:off x="2667000" y="1951038"/>
            <a:ext cx="379413" cy="871537"/>
            <a:chOff x="2005" y="1229"/>
            <a:chExt cx="239" cy="549"/>
          </a:xfrm>
        </p:grpSpPr>
        <p:grpSp>
          <p:nvGrpSpPr>
            <p:cNvPr id="25889" name="Group 50"/>
            <p:cNvGrpSpPr>
              <a:grpSpLocks noChangeAspect="1"/>
            </p:cNvGrpSpPr>
            <p:nvPr/>
          </p:nvGrpSpPr>
          <p:grpSpPr bwMode="auto">
            <a:xfrm>
              <a:off x="2005" y="1229"/>
              <a:ext cx="239" cy="157"/>
              <a:chOff x="2631" y="2682"/>
              <a:chExt cx="239" cy="157"/>
            </a:xfrm>
          </p:grpSpPr>
          <p:sp>
            <p:nvSpPr>
              <p:cNvPr id="25893" name="Rectangle 51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94" name="Rectangle 52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890" name="Freeform 53"/>
            <p:cNvSpPr>
              <a:spLocks noChangeAspect="1"/>
            </p:cNvSpPr>
            <p:nvPr/>
          </p:nvSpPr>
          <p:spPr bwMode="auto">
            <a:xfrm flipV="1">
              <a:off x="2027" y="1383"/>
              <a:ext cx="199" cy="299"/>
            </a:xfrm>
            <a:custGeom>
              <a:avLst/>
              <a:gdLst>
                <a:gd name="T0" fmla="*/ 0 w 199"/>
                <a:gd name="T1" fmla="*/ 0 h 292"/>
                <a:gd name="T2" fmla="*/ 7 w 199"/>
                <a:gd name="T3" fmla="*/ 329 h 292"/>
                <a:gd name="T4" fmla="*/ 192 w 199"/>
                <a:gd name="T5" fmla="*/ 329 h 292"/>
                <a:gd name="T6" fmla="*/ 199 w 199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292"/>
                <a:gd name="T14" fmla="*/ 199 w 199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292">
                  <a:moveTo>
                    <a:pt x="0" y="0"/>
                  </a:moveTo>
                  <a:lnTo>
                    <a:pt x="7" y="292"/>
                  </a:lnTo>
                  <a:lnTo>
                    <a:pt x="192" y="292"/>
                  </a:lnTo>
                  <a:lnTo>
                    <a:pt x="199" y="0"/>
                  </a:lnTo>
                </a:path>
              </a:pathLst>
            </a:cu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891" name="Oval 54"/>
            <p:cNvSpPr>
              <a:spLocks noChangeAspect="1" noChangeArrowheads="1"/>
            </p:cNvSpPr>
            <p:nvPr/>
          </p:nvSpPr>
          <p:spPr bwMode="auto">
            <a:xfrm flipV="1">
              <a:off x="2026" y="1569"/>
              <a:ext cx="198" cy="209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892" name="WordArt 5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052" y="1463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C</a:t>
              </a:r>
            </a:p>
          </p:txBody>
        </p:sp>
      </p:grpSp>
      <p:grpSp>
        <p:nvGrpSpPr>
          <p:cNvPr id="25614" name="Group 56"/>
          <p:cNvGrpSpPr>
            <a:grpSpLocks noChangeAspect="1"/>
          </p:cNvGrpSpPr>
          <p:nvPr/>
        </p:nvGrpSpPr>
        <p:grpSpPr bwMode="auto">
          <a:xfrm>
            <a:off x="2286000" y="2503488"/>
            <a:ext cx="392113" cy="1077912"/>
            <a:chOff x="2005" y="1571"/>
            <a:chExt cx="247" cy="679"/>
          </a:xfrm>
        </p:grpSpPr>
        <p:grpSp>
          <p:nvGrpSpPr>
            <p:cNvPr id="25883" name="Group 57"/>
            <p:cNvGrpSpPr>
              <a:grpSpLocks noChangeAspect="1"/>
            </p:cNvGrpSpPr>
            <p:nvPr/>
          </p:nvGrpSpPr>
          <p:grpSpPr bwMode="auto">
            <a:xfrm>
              <a:off x="2005" y="2106"/>
              <a:ext cx="247" cy="144"/>
              <a:chOff x="2632" y="3559"/>
              <a:chExt cx="247" cy="144"/>
            </a:xfrm>
          </p:grpSpPr>
          <p:sp>
            <p:nvSpPr>
              <p:cNvPr id="25887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88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884" name="Rectangle 60"/>
            <p:cNvSpPr>
              <a:spLocks noChangeAspect="1" noChangeArrowheads="1"/>
            </p:cNvSpPr>
            <p:nvPr/>
          </p:nvSpPr>
          <p:spPr bwMode="auto">
            <a:xfrm>
              <a:off x="2030" y="1695"/>
              <a:ext cx="198" cy="404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885" name="Oval 61"/>
            <p:cNvSpPr>
              <a:spLocks noChangeAspect="1" noChangeArrowheads="1"/>
            </p:cNvSpPr>
            <p:nvPr/>
          </p:nvSpPr>
          <p:spPr bwMode="auto">
            <a:xfrm>
              <a:off x="2030" y="1571"/>
              <a:ext cx="198" cy="2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886" name="WordArt 6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051" y="1856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G</a:t>
              </a:r>
            </a:p>
          </p:txBody>
        </p:sp>
      </p:grpSp>
      <p:grpSp>
        <p:nvGrpSpPr>
          <p:cNvPr id="25615" name="Group 63"/>
          <p:cNvGrpSpPr>
            <a:grpSpLocks noChangeAspect="1"/>
          </p:cNvGrpSpPr>
          <p:nvPr/>
        </p:nvGrpSpPr>
        <p:grpSpPr bwMode="auto">
          <a:xfrm>
            <a:off x="2286000" y="1960563"/>
            <a:ext cx="379413" cy="871537"/>
            <a:chOff x="2005" y="1229"/>
            <a:chExt cx="239" cy="549"/>
          </a:xfrm>
        </p:grpSpPr>
        <p:grpSp>
          <p:nvGrpSpPr>
            <p:cNvPr id="25877" name="Group 64"/>
            <p:cNvGrpSpPr>
              <a:grpSpLocks noChangeAspect="1"/>
            </p:cNvGrpSpPr>
            <p:nvPr/>
          </p:nvGrpSpPr>
          <p:grpSpPr bwMode="auto">
            <a:xfrm>
              <a:off x="2005" y="1229"/>
              <a:ext cx="239" cy="157"/>
              <a:chOff x="2631" y="2682"/>
              <a:chExt cx="239" cy="157"/>
            </a:xfrm>
          </p:grpSpPr>
          <p:sp>
            <p:nvSpPr>
              <p:cNvPr id="25881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82" name="Rectangle 66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878" name="Freeform 67"/>
            <p:cNvSpPr>
              <a:spLocks noChangeAspect="1"/>
            </p:cNvSpPr>
            <p:nvPr/>
          </p:nvSpPr>
          <p:spPr bwMode="auto">
            <a:xfrm flipV="1">
              <a:off x="2027" y="1383"/>
              <a:ext cx="199" cy="299"/>
            </a:xfrm>
            <a:custGeom>
              <a:avLst/>
              <a:gdLst>
                <a:gd name="T0" fmla="*/ 0 w 199"/>
                <a:gd name="T1" fmla="*/ 0 h 292"/>
                <a:gd name="T2" fmla="*/ 7 w 199"/>
                <a:gd name="T3" fmla="*/ 329 h 292"/>
                <a:gd name="T4" fmla="*/ 192 w 199"/>
                <a:gd name="T5" fmla="*/ 329 h 292"/>
                <a:gd name="T6" fmla="*/ 199 w 199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292"/>
                <a:gd name="T14" fmla="*/ 199 w 199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292">
                  <a:moveTo>
                    <a:pt x="0" y="0"/>
                  </a:moveTo>
                  <a:lnTo>
                    <a:pt x="7" y="292"/>
                  </a:lnTo>
                  <a:lnTo>
                    <a:pt x="192" y="292"/>
                  </a:lnTo>
                  <a:lnTo>
                    <a:pt x="199" y="0"/>
                  </a:lnTo>
                </a:path>
              </a:pathLst>
            </a:cu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879" name="Oval 68"/>
            <p:cNvSpPr>
              <a:spLocks noChangeAspect="1" noChangeArrowheads="1"/>
            </p:cNvSpPr>
            <p:nvPr/>
          </p:nvSpPr>
          <p:spPr bwMode="auto">
            <a:xfrm flipV="1">
              <a:off x="2026" y="1569"/>
              <a:ext cx="198" cy="209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880" name="WordArt 6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052" y="1463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C</a:t>
              </a:r>
            </a:p>
          </p:txBody>
        </p:sp>
      </p:grpSp>
      <p:grpSp>
        <p:nvGrpSpPr>
          <p:cNvPr id="25616" name="Group 70"/>
          <p:cNvGrpSpPr>
            <a:grpSpLocks noChangeAspect="1"/>
          </p:cNvGrpSpPr>
          <p:nvPr/>
        </p:nvGrpSpPr>
        <p:grpSpPr bwMode="auto">
          <a:xfrm>
            <a:off x="760413" y="1960563"/>
            <a:ext cx="379412" cy="1087437"/>
            <a:chOff x="1773" y="1229"/>
            <a:chExt cx="239" cy="685"/>
          </a:xfrm>
        </p:grpSpPr>
        <p:grpSp>
          <p:nvGrpSpPr>
            <p:cNvPr id="25871" name="Group 71"/>
            <p:cNvGrpSpPr>
              <a:grpSpLocks noChangeAspect="1"/>
            </p:cNvGrpSpPr>
            <p:nvPr/>
          </p:nvGrpSpPr>
          <p:grpSpPr bwMode="auto">
            <a:xfrm>
              <a:off x="1773" y="1229"/>
              <a:ext cx="239" cy="157"/>
              <a:chOff x="2631" y="2682"/>
              <a:chExt cx="239" cy="157"/>
            </a:xfrm>
          </p:grpSpPr>
          <p:sp>
            <p:nvSpPr>
              <p:cNvPr id="25875" name="Rectangle 72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76" name="Rectangle 73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872" name="Rectangle 74"/>
            <p:cNvSpPr>
              <a:spLocks noChangeAspect="1" noChangeArrowheads="1"/>
            </p:cNvSpPr>
            <p:nvPr/>
          </p:nvSpPr>
          <p:spPr bwMode="auto">
            <a:xfrm flipV="1">
              <a:off x="1794" y="1385"/>
              <a:ext cx="198" cy="411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873" name="WordArt 7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15" y="1467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G</a:t>
              </a:r>
            </a:p>
          </p:txBody>
        </p:sp>
        <p:sp>
          <p:nvSpPr>
            <p:cNvPr id="25874" name="Oval 76"/>
            <p:cNvSpPr>
              <a:spLocks noChangeAspect="1" noChangeArrowheads="1"/>
            </p:cNvSpPr>
            <p:nvPr/>
          </p:nvSpPr>
          <p:spPr bwMode="auto">
            <a:xfrm flipV="1">
              <a:off x="1794" y="1705"/>
              <a:ext cx="198" cy="2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5617" name="Group 77"/>
          <p:cNvGrpSpPr>
            <a:grpSpLocks noChangeAspect="1"/>
          </p:cNvGrpSpPr>
          <p:nvPr/>
        </p:nvGrpSpPr>
        <p:grpSpPr bwMode="auto">
          <a:xfrm>
            <a:off x="750888" y="2720975"/>
            <a:ext cx="392112" cy="860425"/>
            <a:chOff x="1767" y="1912"/>
            <a:chExt cx="247" cy="542"/>
          </a:xfrm>
        </p:grpSpPr>
        <p:grpSp>
          <p:nvGrpSpPr>
            <p:cNvPr id="25865" name="Group 78"/>
            <p:cNvGrpSpPr>
              <a:grpSpLocks noChangeAspect="1"/>
            </p:cNvGrpSpPr>
            <p:nvPr/>
          </p:nvGrpSpPr>
          <p:grpSpPr bwMode="auto">
            <a:xfrm>
              <a:off x="1767" y="2310"/>
              <a:ext cx="247" cy="144"/>
              <a:chOff x="2632" y="3559"/>
              <a:chExt cx="247" cy="144"/>
            </a:xfrm>
          </p:grpSpPr>
          <p:sp>
            <p:nvSpPr>
              <p:cNvPr id="2586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7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866" name="Oval 81"/>
            <p:cNvSpPr>
              <a:spLocks noChangeAspect="1" noChangeArrowheads="1"/>
            </p:cNvSpPr>
            <p:nvPr/>
          </p:nvSpPr>
          <p:spPr bwMode="auto">
            <a:xfrm>
              <a:off x="1791" y="1912"/>
              <a:ext cx="198" cy="209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867" name="Freeform 82"/>
            <p:cNvSpPr>
              <a:spLocks noChangeAspect="1"/>
            </p:cNvSpPr>
            <p:nvPr/>
          </p:nvSpPr>
          <p:spPr bwMode="auto">
            <a:xfrm>
              <a:off x="1792" y="2008"/>
              <a:ext cx="199" cy="293"/>
            </a:xfrm>
            <a:custGeom>
              <a:avLst/>
              <a:gdLst>
                <a:gd name="T0" fmla="*/ 0 w 199"/>
                <a:gd name="T1" fmla="*/ 0 h 292"/>
                <a:gd name="T2" fmla="*/ 7 w 199"/>
                <a:gd name="T3" fmla="*/ 297 h 292"/>
                <a:gd name="T4" fmla="*/ 192 w 199"/>
                <a:gd name="T5" fmla="*/ 297 h 292"/>
                <a:gd name="T6" fmla="*/ 199 w 199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292"/>
                <a:gd name="T14" fmla="*/ 199 w 199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292">
                  <a:moveTo>
                    <a:pt x="0" y="0"/>
                  </a:moveTo>
                  <a:lnTo>
                    <a:pt x="7" y="292"/>
                  </a:lnTo>
                  <a:lnTo>
                    <a:pt x="192" y="292"/>
                  </a:lnTo>
                  <a:lnTo>
                    <a:pt x="199" y="0"/>
                  </a:lnTo>
                </a:path>
              </a:pathLst>
            </a:cu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868" name="WordArt 8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17" y="2065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C</a:t>
              </a:r>
            </a:p>
          </p:txBody>
        </p:sp>
      </p:grpSp>
      <p:grpSp>
        <p:nvGrpSpPr>
          <p:cNvPr id="25618" name="Group 164"/>
          <p:cNvGrpSpPr>
            <a:grpSpLocks/>
          </p:cNvGrpSpPr>
          <p:nvPr/>
        </p:nvGrpSpPr>
        <p:grpSpPr bwMode="auto">
          <a:xfrm>
            <a:off x="6389688" y="1951038"/>
            <a:ext cx="1916112" cy="1630362"/>
            <a:chOff x="4025" y="1229"/>
            <a:chExt cx="1207" cy="1027"/>
          </a:xfrm>
        </p:grpSpPr>
        <p:grpSp>
          <p:nvGrpSpPr>
            <p:cNvPr id="25825" name="Group 84"/>
            <p:cNvGrpSpPr>
              <a:grpSpLocks noChangeAspect="1"/>
            </p:cNvGrpSpPr>
            <p:nvPr/>
          </p:nvGrpSpPr>
          <p:grpSpPr bwMode="auto">
            <a:xfrm>
              <a:off x="4985" y="1571"/>
              <a:ext cx="247" cy="679"/>
              <a:chOff x="2005" y="1571"/>
              <a:chExt cx="247" cy="679"/>
            </a:xfrm>
          </p:grpSpPr>
          <p:grpSp>
            <p:nvGrpSpPr>
              <p:cNvPr id="25859" name="Group 85"/>
              <p:cNvGrpSpPr>
                <a:grpSpLocks noChangeAspect="1"/>
              </p:cNvGrpSpPr>
              <p:nvPr/>
            </p:nvGrpSpPr>
            <p:grpSpPr bwMode="auto">
              <a:xfrm>
                <a:off x="2005" y="2106"/>
                <a:ext cx="247" cy="144"/>
                <a:chOff x="2632" y="3559"/>
                <a:chExt cx="247" cy="144"/>
              </a:xfrm>
            </p:grpSpPr>
            <p:sp>
              <p:nvSpPr>
                <p:cNvPr id="25863" name="Rectangle 86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64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86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2030" y="1695"/>
                <a:ext cx="198" cy="404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61" name="Oval 89"/>
              <p:cNvSpPr>
                <a:spLocks noChangeAspect="1" noChangeArrowheads="1"/>
              </p:cNvSpPr>
              <p:nvPr/>
            </p:nvSpPr>
            <p:spPr bwMode="auto">
              <a:xfrm>
                <a:off x="2030" y="1571"/>
                <a:ext cx="198" cy="20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62" name="WordArt 90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051" y="1856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G</a:t>
                </a:r>
              </a:p>
            </p:txBody>
          </p:sp>
        </p:grpSp>
        <p:grpSp>
          <p:nvGrpSpPr>
            <p:cNvPr id="25826" name="Group 104"/>
            <p:cNvGrpSpPr>
              <a:grpSpLocks noChangeAspect="1"/>
            </p:cNvGrpSpPr>
            <p:nvPr/>
          </p:nvGrpSpPr>
          <p:grpSpPr bwMode="auto">
            <a:xfrm>
              <a:off x="4266" y="1698"/>
              <a:ext cx="247" cy="552"/>
              <a:chOff x="1291" y="1698"/>
              <a:chExt cx="247" cy="552"/>
            </a:xfrm>
          </p:grpSpPr>
          <p:grpSp>
            <p:nvGrpSpPr>
              <p:cNvPr id="25854" name="Group 105"/>
              <p:cNvGrpSpPr>
                <a:grpSpLocks noChangeAspect="1"/>
              </p:cNvGrpSpPr>
              <p:nvPr/>
            </p:nvGrpSpPr>
            <p:grpSpPr bwMode="auto">
              <a:xfrm>
                <a:off x="1291" y="2106"/>
                <a:ext cx="247" cy="144"/>
                <a:chOff x="2632" y="3559"/>
                <a:chExt cx="247" cy="144"/>
              </a:xfrm>
            </p:grpSpPr>
            <p:sp>
              <p:nvSpPr>
                <p:cNvPr id="25857" name="Rectangle 106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58" name="Rectangle 107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855" name="Freeform 108"/>
              <p:cNvSpPr>
                <a:spLocks noChangeAspect="1"/>
              </p:cNvSpPr>
              <p:nvPr/>
            </p:nvSpPr>
            <p:spPr bwMode="auto">
              <a:xfrm>
                <a:off x="1312" y="1698"/>
                <a:ext cx="199" cy="404"/>
              </a:xfrm>
              <a:custGeom>
                <a:avLst/>
                <a:gdLst>
                  <a:gd name="T0" fmla="*/ 4 w 199"/>
                  <a:gd name="T1" fmla="*/ 404 h 404"/>
                  <a:gd name="T2" fmla="*/ 199 w 199"/>
                  <a:gd name="T3" fmla="*/ 402 h 404"/>
                  <a:gd name="T4" fmla="*/ 199 w 199"/>
                  <a:gd name="T5" fmla="*/ 0 h 404"/>
                  <a:gd name="T6" fmla="*/ 100 w 199"/>
                  <a:gd name="T7" fmla="*/ 106 h 404"/>
                  <a:gd name="T8" fmla="*/ 0 w 199"/>
                  <a:gd name="T9" fmla="*/ 0 h 404"/>
                  <a:gd name="T10" fmla="*/ 4 w 19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404"/>
                  <a:gd name="T20" fmla="*/ 199 w 19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404">
                    <a:moveTo>
                      <a:pt x="4" y="404"/>
                    </a:moveTo>
                    <a:lnTo>
                      <a:pt x="199" y="402"/>
                    </a:lnTo>
                    <a:lnTo>
                      <a:pt x="199" y="0"/>
                    </a:lnTo>
                    <a:lnTo>
                      <a:pt x="100" y="106"/>
                    </a:lnTo>
                    <a:lnTo>
                      <a:pt x="0" y="0"/>
                    </a:lnTo>
                    <a:lnTo>
                      <a:pt x="4" y="404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56" name="WordArt 10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39" y="1859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</a:t>
                </a:r>
              </a:p>
            </p:txBody>
          </p:sp>
        </p:grpSp>
        <p:grpSp>
          <p:nvGrpSpPr>
            <p:cNvPr id="25827" name="Group 110"/>
            <p:cNvGrpSpPr>
              <a:grpSpLocks noChangeAspect="1"/>
            </p:cNvGrpSpPr>
            <p:nvPr/>
          </p:nvGrpSpPr>
          <p:grpSpPr bwMode="auto">
            <a:xfrm>
              <a:off x="4504" y="1696"/>
              <a:ext cx="247" cy="554"/>
              <a:chOff x="1529" y="1696"/>
              <a:chExt cx="247" cy="554"/>
            </a:xfrm>
          </p:grpSpPr>
          <p:grpSp>
            <p:nvGrpSpPr>
              <p:cNvPr id="25849" name="Group 111"/>
              <p:cNvGrpSpPr>
                <a:grpSpLocks noChangeAspect="1"/>
              </p:cNvGrpSpPr>
              <p:nvPr/>
            </p:nvGrpSpPr>
            <p:grpSpPr bwMode="auto">
              <a:xfrm>
                <a:off x="1529" y="2106"/>
                <a:ext cx="247" cy="144"/>
                <a:chOff x="2632" y="3559"/>
                <a:chExt cx="247" cy="144"/>
              </a:xfrm>
            </p:grpSpPr>
            <p:sp>
              <p:nvSpPr>
                <p:cNvPr id="25852" name="Rectangle 112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53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850" name="Freeform 114"/>
              <p:cNvSpPr>
                <a:spLocks noChangeAspect="1"/>
              </p:cNvSpPr>
              <p:nvPr/>
            </p:nvSpPr>
            <p:spPr bwMode="auto">
              <a:xfrm>
                <a:off x="1559" y="1696"/>
                <a:ext cx="195" cy="404"/>
              </a:xfrm>
              <a:custGeom>
                <a:avLst/>
                <a:gdLst>
                  <a:gd name="T0" fmla="*/ 0 w 195"/>
                  <a:gd name="T1" fmla="*/ 404 h 404"/>
                  <a:gd name="T2" fmla="*/ 195 w 195"/>
                  <a:gd name="T3" fmla="*/ 402 h 404"/>
                  <a:gd name="T4" fmla="*/ 195 w 195"/>
                  <a:gd name="T5" fmla="*/ 113 h 404"/>
                  <a:gd name="T6" fmla="*/ 96 w 195"/>
                  <a:gd name="T7" fmla="*/ 0 h 404"/>
                  <a:gd name="T8" fmla="*/ 0 w 195"/>
                  <a:gd name="T9" fmla="*/ 108 h 404"/>
                  <a:gd name="T10" fmla="*/ 0 w 195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404"/>
                  <a:gd name="T20" fmla="*/ 195 w 195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404">
                    <a:moveTo>
                      <a:pt x="0" y="404"/>
                    </a:moveTo>
                    <a:lnTo>
                      <a:pt x="195" y="402"/>
                    </a:lnTo>
                    <a:lnTo>
                      <a:pt x="195" y="113"/>
                    </a:lnTo>
                    <a:lnTo>
                      <a:pt x="96" y="0"/>
                    </a:lnTo>
                    <a:lnTo>
                      <a:pt x="0" y="108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3333FF"/>
              </a:solidFill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51" name="WordArt 11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82" y="1861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</a:p>
            </p:txBody>
          </p:sp>
        </p:grpSp>
        <p:grpSp>
          <p:nvGrpSpPr>
            <p:cNvPr id="25828" name="Group 116"/>
            <p:cNvGrpSpPr>
              <a:grpSpLocks noChangeAspect="1"/>
            </p:cNvGrpSpPr>
            <p:nvPr/>
          </p:nvGrpSpPr>
          <p:grpSpPr bwMode="auto">
            <a:xfrm>
              <a:off x="4025" y="1708"/>
              <a:ext cx="247" cy="542"/>
              <a:chOff x="1767" y="1912"/>
              <a:chExt cx="247" cy="542"/>
            </a:xfrm>
          </p:grpSpPr>
          <p:grpSp>
            <p:nvGrpSpPr>
              <p:cNvPr id="25843" name="Group 117"/>
              <p:cNvGrpSpPr>
                <a:grpSpLocks noChangeAspect="1"/>
              </p:cNvGrpSpPr>
              <p:nvPr/>
            </p:nvGrpSpPr>
            <p:grpSpPr bwMode="auto">
              <a:xfrm>
                <a:off x="1767" y="2310"/>
                <a:ext cx="247" cy="144"/>
                <a:chOff x="2632" y="3559"/>
                <a:chExt cx="247" cy="144"/>
              </a:xfrm>
            </p:grpSpPr>
            <p:sp>
              <p:nvSpPr>
                <p:cNvPr id="25847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48" name="Rectangle 11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844" name="Oval 120"/>
              <p:cNvSpPr>
                <a:spLocks noChangeAspect="1" noChangeArrowheads="1"/>
              </p:cNvSpPr>
              <p:nvPr/>
            </p:nvSpPr>
            <p:spPr bwMode="auto">
              <a:xfrm>
                <a:off x="1791" y="1912"/>
                <a:ext cx="198" cy="209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45" name="Freeform 121"/>
              <p:cNvSpPr>
                <a:spLocks noChangeAspect="1"/>
              </p:cNvSpPr>
              <p:nvPr/>
            </p:nvSpPr>
            <p:spPr bwMode="auto">
              <a:xfrm>
                <a:off x="1792" y="2008"/>
                <a:ext cx="199" cy="293"/>
              </a:xfrm>
              <a:custGeom>
                <a:avLst/>
                <a:gdLst>
                  <a:gd name="T0" fmla="*/ 0 w 199"/>
                  <a:gd name="T1" fmla="*/ 0 h 292"/>
                  <a:gd name="T2" fmla="*/ 7 w 199"/>
                  <a:gd name="T3" fmla="*/ 297 h 292"/>
                  <a:gd name="T4" fmla="*/ 192 w 199"/>
                  <a:gd name="T5" fmla="*/ 297 h 292"/>
                  <a:gd name="T6" fmla="*/ 199 w 199"/>
                  <a:gd name="T7" fmla="*/ 0 h 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92"/>
                  <a:gd name="T14" fmla="*/ 199 w 199"/>
                  <a:gd name="T15" fmla="*/ 292 h 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92">
                    <a:moveTo>
                      <a:pt x="0" y="0"/>
                    </a:moveTo>
                    <a:lnTo>
                      <a:pt x="7" y="292"/>
                    </a:lnTo>
                    <a:lnTo>
                      <a:pt x="192" y="292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46" name="WordArt 12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17" y="2065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</a:t>
                </a:r>
              </a:p>
            </p:txBody>
          </p:sp>
        </p:grpSp>
        <p:grpSp>
          <p:nvGrpSpPr>
            <p:cNvPr id="25829" name="Group 129"/>
            <p:cNvGrpSpPr>
              <a:grpSpLocks noChangeAspect="1"/>
            </p:cNvGrpSpPr>
            <p:nvPr/>
          </p:nvGrpSpPr>
          <p:grpSpPr bwMode="auto">
            <a:xfrm>
              <a:off x="4985" y="1229"/>
              <a:ext cx="239" cy="549"/>
              <a:chOff x="2005" y="1229"/>
              <a:chExt cx="239" cy="549"/>
            </a:xfrm>
          </p:grpSpPr>
          <p:grpSp>
            <p:nvGrpSpPr>
              <p:cNvPr id="25837" name="Group 130"/>
              <p:cNvGrpSpPr>
                <a:grpSpLocks noChangeAspect="1"/>
              </p:cNvGrpSpPr>
              <p:nvPr/>
            </p:nvGrpSpPr>
            <p:grpSpPr bwMode="auto">
              <a:xfrm>
                <a:off x="2005" y="1229"/>
                <a:ext cx="239" cy="157"/>
                <a:chOff x="2631" y="2682"/>
                <a:chExt cx="239" cy="157"/>
              </a:xfrm>
            </p:grpSpPr>
            <p:sp>
              <p:nvSpPr>
                <p:cNvPr id="25841" name="Rectangle 13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42" name="Rectangle 1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838" name="Freeform 133"/>
              <p:cNvSpPr>
                <a:spLocks noChangeAspect="1"/>
              </p:cNvSpPr>
              <p:nvPr/>
            </p:nvSpPr>
            <p:spPr bwMode="auto">
              <a:xfrm flipV="1">
                <a:off x="2027" y="1383"/>
                <a:ext cx="199" cy="299"/>
              </a:xfrm>
              <a:custGeom>
                <a:avLst/>
                <a:gdLst>
                  <a:gd name="T0" fmla="*/ 0 w 199"/>
                  <a:gd name="T1" fmla="*/ 0 h 292"/>
                  <a:gd name="T2" fmla="*/ 7 w 199"/>
                  <a:gd name="T3" fmla="*/ 329 h 292"/>
                  <a:gd name="T4" fmla="*/ 192 w 199"/>
                  <a:gd name="T5" fmla="*/ 329 h 292"/>
                  <a:gd name="T6" fmla="*/ 199 w 199"/>
                  <a:gd name="T7" fmla="*/ 0 h 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92"/>
                  <a:gd name="T14" fmla="*/ 199 w 199"/>
                  <a:gd name="T15" fmla="*/ 292 h 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92">
                    <a:moveTo>
                      <a:pt x="0" y="0"/>
                    </a:moveTo>
                    <a:lnTo>
                      <a:pt x="7" y="292"/>
                    </a:lnTo>
                    <a:lnTo>
                      <a:pt x="192" y="292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39" name="Oval 134"/>
              <p:cNvSpPr>
                <a:spLocks noChangeAspect="1" noChangeArrowheads="1"/>
              </p:cNvSpPr>
              <p:nvPr/>
            </p:nvSpPr>
            <p:spPr bwMode="auto">
              <a:xfrm flipV="1">
                <a:off x="2026" y="1569"/>
                <a:ext cx="198" cy="209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40" name="WordArt 13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052" y="1463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</a:t>
                </a:r>
              </a:p>
            </p:txBody>
          </p:sp>
        </p:grpSp>
        <p:grpSp>
          <p:nvGrpSpPr>
            <p:cNvPr id="25830" name="Group 136"/>
            <p:cNvGrpSpPr>
              <a:grpSpLocks noChangeAspect="1"/>
            </p:cNvGrpSpPr>
            <p:nvPr/>
          </p:nvGrpSpPr>
          <p:grpSpPr bwMode="auto">
            <a:xfrm>
              <a:off x="4745" y="1577"/>
              <a:ext cx="247" cy="679"/>
              <a:chOff x="2005" y="1571"/>
              <a:chExt cx="247" cy="679"/>
            </a:xfrm>
          </p:grpSpPr>
          <p:grpSp>
            <p:nvGrpSpPr>
              <p:cNvPr id="25831" name="Group 137"/>
              <p:cNvGrpSpPr>
                <a:grpSpLocks noChangeAspect="1"/>
              </p:cNvGrpSpPr>
              <p:nvPr/>
            </p:nvGrpSpPr>
            <p:grpSpPr bwMode="auto">
              <a:xfrm>
                <a:off x="2005" y="2106"/>
                <a:ext cx="247" cy="144"/>
                <a:chOff x="2632" y="3559"/>
                <a:chExt cx="247" cy="144"/>
              </a:xfrm>
            </p:grpSpPr>
            <p:sp>
              <p:nvSpPr>
                <p:cNvPr id="25835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36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832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2030" y="1695"/>
                <a:ext cx="198" cy="404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33" name="Oval 141"/>
              <p:cNvSpPr>
                <a:spLocks noChangeAspect="1" noChangeArrowheads="1"/>
              </p:cNvSpPr>
              <p:nvPr/>
            </p:nvSpPr>
            <p:spPr bwMode="auto">
              <a:xfrm>
                <a:off x="2030" y="1571"/>
                <a:ext cx="198" cy="20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34" name="WordArt 142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051" y="1856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G</a:t>
                </a:r>
              </a:p>
            </p:txBody>
          </p:sp>
        </p:grpSp>
      </p:grpSp>
      <p:grpSp>
        <p:nvGrpSpPr>
          <p:cNvPr id="25619" name="Group 165"/>
          <p:cNvGrpSpPr>
            <a:grpSpLocks/>
          </p:cNvGrpSpPr>
          <p:nvPr/>
        </p:nvGrpSpPr>
        <p:grpSpPr bwMode="auto">
          <a:xfrm>
            <a:off x="3962400" y="1951038"/>
            <a:ext cx="1914525" cy="1630362"/>
            <a:chOff x="2482" y="1229"/>
            <a:chExt cx="1206" cy="1027"/>
          </a:xfrm>
        </p:grpSpPr>
        <p:grpSp>
          <p:nvGrpSpPr>
            <p:cNvPr id="25785" name="Group 91"/>
            <p:cNvGrpSpPr>
              <a:grpSpLocks noChangeAspect="1"/>
            </p:cNvGrpSpPr>
            <p:nvPr/>
          </p:nvGrpSpPr>
          <p:grpSpPr bwMode="auto">
            <a:xfrm>
              <a:off x="2735" y="1229"/>
              <a:ext cx="239" cy="685"/>
              <a:chOff x="1773" y="1229"/>
              <a:chExt cx="239" cy="685"/>
            </a:xfrm>
          </p:grpSpPr>
          <p:grpSp>
            <p:nvGrpSpPr>
              <p:cNvPr id="25819" name="Group 92"/>
              <p:cNvGrpSpPr>
                <a:grpSpLocks noChangeAspect="1"/>
              </p:cNvGrpSpPr>
              <p:nvPr/>
            </p:nvGrpSpPr>
            <p:grpSpPr bwMode="auto">
              <a:xfrm>
                <a:off x="1773" y="1229"/>
                <a:ext cx="239" cy="157"/>
                <a:chOff x="2631" y="2682"/>
                <a:chExt cx="239" cy="157"/>
              </a:xfrm>
            </p:grpSpPr>
            <p:sp>
              <p:nvSpPr>
                <p:cNvPr id="25823" name="Rectangle 9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24" name="Rectangle 9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820" name="Rectangle 95"/>
              <p:cNvSpPr>
                <a:spLocks noChangeAspect="1" noChangeArrowheads="1"/>
              </p:cNvSpPr>
              <p:nvPr/>
            </p:nvSpPr>
            <p:spPr bwMode="auto">
              <a:xfrm flipV="1">
                <a:off x="1794" y="1385"/>
                <a:ext cx="198" cy="411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21" name="WordArt 96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15" y="1467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G</a:t>
                </a:r>
              </a:p>
            </p:txBody>
          </p:sp>
          <p:sp>
            <p:nvSpPr>
              <p:cNvPr id="25822" name="Oval 97"/>
              <p:cNvSpPr>
                <a:spLocks noChangeAspect="1" noChangeArrowheads="1"/>
              </p:cNvSpPr>
              <p:nvPr/>
            </p:nvSpPr>
            <p:spPr bwMode="auto">
              <a:xfrm flipV="1">
                <a:off x="1794" y="1705"/>
                <a:ext cx="198" cy="20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5786" name="Group 98"/>
            <p:cNvGrpSpPr>
              <a:grpSpLocks noChangeAspect="1"/>
            </p:cNvGrpSpPr>
            <p:nvPr/>
          </p:nvGrpSpPr>
          <p:grpSpPr bwMode="auto">
            <a:xfrm>
              <a:off x="2969" y="1229"/>
              <a:ext cx="239" cy="560"/>
              <a:chOff x="1290" y="1229"/>
              <a:chExt cx="239" cy="560"/>
            </a:xfrm>
          </p:grpSpPr>
          <p:grpSp>
            <p:nvGrpSpPr>
              <p:cNvPr id="25814" name="Group 99"/>
              <p:cNvGrpSpPr>
                <a:grpSpLocks noChangeAspect="1"/>
              </p:cNvGrpSpPr>
              <p:nvPr/>
            </p:nvGrpSpPr>
            <p:grpSpPr bwMode="auto">
              <a:xfrm>
                <a:off x="1290" y="1229"/>
                <a:ext cx="239" cy="157"/>
                <a:chOff x="2631" y="2682"/>
                <a:chExt cx="239" cy="157"/>
              </a:xfrm>
            </p:grpSpPr>
            <p:sp>
              <p:nvSpPr>
                <p:cNvPr id="25817" name="Rectangle 10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18" name="Rectangle 10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815" name="Freeform 102"/>
              <p:cNvSpPr>
                <a:spLocks noChangeAspect="1"/>
              </p:cNvSpPr>
              <p:nvPr/>
            </p:nvSpPr>
            <p:spPr bwMode="auto">
              <a:xfrm flipV="1">
                <a:off x="1317" y="1385"/>
                <a:ext cx="195" cy="404"/>
              </a:xfrm>
              <a:custGeom>
                <a:avLst/>
                <a:gdLst>
                  <a:gd name="T0" fmla="*/ 0 w 195"/>
                  <a:gd name="T1" fmla="*/ 404 h 404"/>
                  <a:gd name="T2" fmla="*/ 195 w 195"/>
                  <a:gd name="T3" fmla="*/ 402 h 404"/>
                  <a:gd name="T4" fmla="*/ 195 w 195"/>
                  <a:gd name="T5" fmla="*/ 113 h 404"/>
                  <a:gd name="T6" fmla="*/ 96 w 195"/>
                  <a:gd name="T7" fmla="*/ 0 h 404"/>
                  <a:gd name="T8" fmla="*/ 0 w 195"/>
                  <a:gd name="T9" fmla="*/ 108 h 404"/>
                  <a:gd name="T10" fmla="*/ 0 w 195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5"/>
                  <a:gd name="T19" fmla="*/ 0 h 404"/>
                  <a:gd name="T20" fmla="*/ 195 w 195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5" h="404">
                    <a:moveTo>
                      <a:pt x="0" y="404"/>
                    </a:moveTo>
                    <a:lnTo>
                      <a:pt x="195" y="402"/>
                    </a:lnTo>
                    <a:lnTo>
                      <a:pt x="195" y="113"/>
                    </a:lnTo>
                    <a:lnTo>
                      <a:pt x="96" y="0"/>
                    </a:lnTo>
                    <a:lnTo>
                      <a:pt x="0" y="108"/>
                    </a:lnTo>
                    <a:lnTo>
                      <a:pt x="0" y="404"/>
                    </a:lnTo>
                    <a:close/>
                  </a:path>
                </a:pathLst>
              </a:custGeom>
              <a:solidFill>
                <a:srgbClr val="3333FF"/>
              </a:solidFill>
              <a:ln w="28575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16" name="WordArt 103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40" y="1456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T</a:t>
                </a:r>
              </a:p>
            </p:txBody>
          </p:sp>
        </p:grpSp>
        <p:grpSp>
          <p:nvGrpSpPr>
            <p:cNvPr id="25787" name="Group 123"/>
            <p:cNvGrpSpPr>
              <a:grpSpLocks noChangeAspect="1"/>
            </p:cNvGrpSpPr>
            <p:nvPr/>
          </p:nvGrpSpPr>
          <p:grpSpPr bwMode="auto">
            <a:xfrm>
              <a:off x="3214" y="1229"/>
              <a:ext cx="239" cy="561"/>
              <a:chOff x="1535" y="1229"/>
              <a:chExt cx="239" cy="561"/>
            </a:xfrm>
          </p:grpSpPr>
          <p:grpSp>
            <p:nvGrpSpPr>
              <p:cNvPr id="25809" name="Group 124"/>
              <p:cNvGrpSpPr>
                <a:grpSpLocks noChangeAspect="1"/>
              </p:cNvGrpSpPr>
              <p:nvPr/>
            </p:nvGrpSpPr>
            <p:grpSpPr bwMode="auto">
              <a:xfrm>
                <a:off x="1535" y="1229"/>
                <a:ext cx="239" cy="157"/>
                <a:chOff x="2631" y="2682"/>
                <a:chExt cx="239" cy="157"/>
              </a:xfrm>
            </p:grpSpPr>
            <p:sp>
              <p:nvSpPr>
                <p:cNvPr id="25812" name="Rectangle 12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13" name="Rectangle 12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810" name="Freeform 127"/>
              <p:cNvSpPr>
                <a:spLocks noChangeAspect="1"/>
              </p:cNvSpPr>
              <p:nvPr/>
            </p:nvSpPr>
            <p:spPr bwMode="auto">
              <a:xfrm flipV="1">
                <a:off x="1554" y="1386"/>
                <a:ext cx="199" cy="404"/>
              </a:xfrm>
              <a:custGeom>
                <a:avLst/>
                <a:gdLst>
                  <a:gd name="T0" fmla="*/ 4 w 199"/>
                  <a:gd name="T1" fmla="*/ 404 h 404"/>
                  <a:gd name="T2" fmla="*/ 199 w 199"/>
                  <a:gd name="T3" fmla="*/ 402 h 404"/>
                  <a:gd name="T4" fmla="*/ 199 w 199"/>
                  <a:gd name="T5" fmla="*/ 0 h 404"/>
                  <a:gd name="T6" fmla="*/ 100 w 199"/>
                  <a:gd name="T7" fmla="*/ 106 h 404"/>
                  <a:gd name="T8" fmla="*/ 0 w 199"/>
                  <a:gd name="T9" fmla="*/ 0 h 404"/>
                  <a:gd name="T10" fmla="*/ 4 w 199"/>
                  <a:gd name="T11" fmla="*/ 404 h 4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9"/>
                  <a:gd name="T19" fmla="*/ 0 h 404"/>
                  <a:gd name="T20" fmla="*/ 199 w 199"/>
                  <a:gd name="T21" fmla="*/ 404 h 4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9" h="404">
                    <a:moveTo>
                      <a:pt x="4" y="404"/>
                    </a:moveTo>
                    <a:lnTo>
                      <a:pt x="199" y="402"/>
                    </a:lnTo>
                    <a:lnTo>
                      <a:pt x="199" y="0"/>
                    </a:lnTo>
                    <a:lnTo>
                      <a:pt x="100" y="106"/>
                    </a:lnTo>
                    <a:lnTo>
                      <a:pt x="0" y="0"/>
                    </a:lnTo>
                    <a:lnTo>
                      <a:pt x="4" y="404"/>
                    </a:ln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11" name="WordArt 12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581" y="1461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A</a:t>
                </a:r>
              </a:p>
            </p:txBody>
          </p:sp>
        </p:grpSp>
        <p:grpSp>
          <p:nvGrpSpPr>
            <p:cNvPr id="25788" name="Group 143"/>
            <p:cNvGrpSpPr>
              <a:grpSpLocks noChangeAspect="1"/>
            </p:cNvGrpSpPr>
            <p:nvPr/>
          </p:nvGrpSpPr>
          <p:grpSpPr bwMode="auto">
            <a:xfrm>
              <a:off x="3449" y="1235"/>
              <a:ext cx="239" cy="549"/>
              <a:chOff x="2005" y="1229"/>
              <a:chExt cx="239" cy="549"/>
            </a:xfrm>
          </p:grpSpPr>
          <p:grpSp>
            <p:nvGrpSpPr>
              <p:cNvPr id="25803" name="Group 144"/>
              <p:cNvGrpSpPr>
                <a:grpSpLocks noChangeAspect="1"/>
              </p:cNvGrpSpPr>
              <p:nvPr/>
            </p:nvGrpSpPr>
            <p:grpSpPr bwMode="auto">
              <a:xfrm>
                <a:off x="2005" y="1229"/>
                <a:ext cx="239" cy="157"/>
                <a:chOff x="2631" y="2682"/>
                <a:chExt cx="239" cy="157"/>
              </a:xfrm>
            </p:grpSpPr>
            <p:sp>
              <p:nvSpPr>
                <p:cNvPr id="25807" name="Rectangle 14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08" name="Rectangle 14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804" name="Freeform 147"/>
              <p:cNvSpPr>
                <a:spLocks noChangeAspect="1"/>
              </p:cNvSpPr>
              <p:nvPr/>
            </p:nvSpPr>
            <p:spPr bwMode="auto">
              <a:xfrm flipV="1">
                <a:off x="2027" y="1383"/>
                <a:ext cx="199" cy="299"/>
              </a:xfrm>
              <a:custGeom>
                <a:avLst/>
                <a:gdLst>
                  <a:gd name="T0" fmla="*/ 0 w 199"/>
                  <a:gd name="T1" fmla="*/ 0 h 292"/>
                  <a:gd name="T2" fmla="*/ 7 w 199"/>
                  <a:gd name="T3" fmla="*/ 329 h 292"/>
                  <a:gd name="T4" fmla="*/ 192 w 199"/>
                  <a:gd name="T5" fmla="*/ 329 h 292"/>
                  <a:gd name="T6" fmla="*/ 199 w 199"/>
                  <a:gd name="T7" fmla="*/ 0 h 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92"/>
                  <a:gd name="T14" fmla="*/ 199 w 199"/>
                  <a:gd name="T15" fmla="*/ 292 h 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92">
                    <a:moveTo>
                      <a:pt x="0" y="0"/>
                    </a:moveTo>
                    <a:lnTo>
                      <a:pt x="7" y="292"/>
                    </a:lnTo>
                    <a:lnTo>
                      <a:pt x="192" y="292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05" name="Oval 148"/>
              <p:cNvSpPr>
                <a:spLocks noChangeAspect="1" noChangeArrowheads="1"/>
              </p:cNvSpPr>
              <p:nvPr/>
            </p:nvSpPr>
            <p:spPr bwMode="auto">
              <a:xfrm flipV="1">
                <a:off x="2026" y="1569"/>
                <a:ext cx="198" cy="209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806" name="WordArt 149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2052" y="1463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</a:t>
                </a:r>
              </a:p>
            </p:txBody>
          </p:sp>
        </p:grpSp>
        <p:grpSp>
          <p:nvGrpSpPr>
            <p:cNvPr id="25789" name="Group 150"/>
            <p:cNvGrpSpPr>
              <a:grpSpLocks noChangeAspect="1"/>
            </p:cNvGrpSpPr>
            <p:nvPr/>
          </p:nvGrpSpPr>
          <p:grpSpPr bwMode="auto">
            <a:xfrm>
              <a:off x="2488" y="1235"/>
              <a:ext cx="239" cy="685"/>
              <a:chOff x="1773" y="1229"/>
              <a:chExt cx="239" cy="685"/>
            </a:xfrm>
          </p:grpSpPr>
          <p:grpSp>
            <p:nvGrpSpPr>
              <p:cNvPr id="25797" name="Group 151"/>
              <p:cNvGrpSpPr>
                <a:grpSpLocks noChangeAspect="1"/>
              </p:cNvGrpSpPr>
              <p:nvPr/>
            </p:nvGrpSpPr>
            <p:grpSpPr bwMode="auto">
              <a:xfrm>
                <a:off x="1773" y="1229"/>
                <a:ext cx="239" cy="157"/>
                <a:chOff x="2631" y="2682"/>
                <a:chExt cx="239" cy="157"/>
              </a:xfrm>
            </p:grpSpPr>
            <p:sp>
              <p:nvSpPr>
                <p:cNvPr id="25801" name="Rectangle 15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706" y="2787"/>
                  <a:ext cx="96" cy="5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802" name="Rectangle 15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631" y="2682"/>
                  <a:ext cx="239" cy="10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798" name="Rectangle 154"/>
              <p:cNvSpPr>
                <a:spLocks noChangeAspect="1" noChangeArrowheads="1"/>
              </p:cNvSpPr>
              <p:nvPr/>
            </p:nvSpPr>
            <p:spPr bwMode="auto">
              <a:xfrm flipV="1">
                <a:off x="1794" y="1385"/>
                <a:ext cx="198" cy="411"/>
              </a:xfrm>
              <a:prstGeom prst="rect">
                <a:avLst/>
              </a:prstGeom>
              <a:solidFill>
                <a:srgbClr val="00FF00"/>
              </a:solidFill>
              <a:ln w="2857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99" name="WordArt 155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15" y="1467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G</a:t>
                </a:r>
              </a:p>
            </p:txBody>
          </p:sp>
          <p:sp>
            <p:nvSpPr>
              <p:cNvPr id="25800" name="Oval 156"/>
              <p:cNvSpPr>
                <a:spLocks noChangeAspect="1" noChangeArrowheads="1"/>
              </p:cNvSpPr>
              <p:nvPr/>
            </p:nvSpPr>
            <p:spPr bwMode="auto">
              <a:xfrm flipV="1">
                <a:off x="1794" y="1705"/>
                <a:ext cx="198" cy="20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grpSp>
          <p:nvGrpSpPr>
            <p:cNvPr id="25790" name="Group 157"/>
            <p:cNvGrpSpPr>
              <a:grpSpLocks noChangeAspect="1"/>
            </p:cNvGrpSpPr>
            <p:nvPr/>
          </p:nvGrpSpPr>
          <p:grpSpPr bwMode="auto">
            <a:xfrm>
              <a:off x="2482" y="1714"/>
              <a:ext cx="247" cy="542"/>
              <a:chOff x="1767" y="1912"/>
              <a:chExt cx="247" cy="542"/>
            </a:xfrm>
          </p:grpSpPr>
          <p:grpSp>
            <p:nvGrpSpPr>
              <p:cNvPr id="25791" name="Group 158"/>
              <p:cNvGrpSpPr>
                <a:grpSpLocks noChangeAspect="1"/>
              </p:cNvGrpSpPr>
              <p:nvPr/>
            </p:nvGrpSpPr>
            <p:grpSpPr bwMode="auto">
              <a:xfrm>
                <a:off x="1767" y="2310"/>
                <a:ext cx="247" cy="144"/>
                <a:chOff x="2632" y="3559"/>
                <a:chExt cx="247" cy="144"/>
              </a:xfrm>
            </p:grpSpPr>
            <p:sp>
              <p:nvSpPr>
                <p:cNvPr id="25795" name="Rectangle 159"/>
                <p:cNvSpPr>
                  <a:spLocks noChangeAspect="1" noChangeArrowheads="1"/>
                </p:cNvSpPr>
                <p:nvPr/>
              </p:nvSpPr>
              <p:spPr bwMode="auto">
                <a:xfrm>
                  <a:off x="2708" y="3559"/>
                  <a:ext cx="96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25796" name="Rectangle 160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3605"/>
                  <a:ext cx="247" cy="9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  <p:sp>
            <p:nvSpPr>
              <p:cNvPr id="25792" name="Oval 161"/>
              <p:cNvSpPr>
                <a:spLocks noChangeAspect="1" noChangeArrowheads="1"/>
              </p:cNvSpPr>
              <p:nvPr/>
            </p:nvSpPr>
            <p:spPr bwMode="auto">
              <a:xfrm>
                <a:off x="1791" y="1912"/>
                <a:ext cx="198" cy="209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93" name="Freeform 162"/>
              <p:cNvSpPr>
                <a:spLocks noChangeAspect="1"/>
              </p:cNvSpPr>
              <p:nvPr/>
            </p:nvSpPr>
            <p:spPr bwMode="auto">
              <a:xfrm>
                <a:off x="1792" y="2008"/>
                <a:ext cx="199" cy="293"/>
              </a:xfrm>
              <a:custGeom>
                <a:avLst/>
                <a:gdLst>
                  <a:gd name="T0" fmla="*/ 0 w 199"/>
                  <a:gd name="T1" fmla="*/ 0 h 292"/>
                  <a:gd name="T2" fmla="*/ 7 w 199"/>
                  <a:gd name="T3" fmla="*/ 297 h 292"/>
                  <a:gd name="T4" fmla="*/ 192 w 199"/>
                  <a:gd name="T5" fmla="*/ 297 h 292"/>
                  <a:gd name="T6" fmla="*/ 199 w 199"/>
                  <a:gd name="T7" fmla="*/ 0 h 2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292"/>
                  <a:gd name="T14" fmla="*/ 199 w 199"/>
                  <a:gd name="T15" fmla="*/ 292 h 2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292">
                    <a:moveTo>
                      <a:pt x="0" y="0"/>
                    </a:moveTo>
                    <a:lnTo>
                      <a:pt x="7" y="292"/>
                    </a:lnTo>
                    <a:lnTo>
                      <a:pt x="192" y="292"/>
                    </a:lnTo>
                    <a:lnTo>
                      <a:pt x="199" y="0"/>
                    </a:lnTo>
                  </a:path>
                </a:pathLst>
              </a:custGeom>
              <a:solidFill>
                <a:srgbClr val="FFCC00"/>
              </a:solidFill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94" name="WordArt 163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817" y="2065"/>
                <a:ext cx="144" cy="168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solidFill>
                      <a:srgbClr val="000000"/>
                    </a:solidFill>
                    <a:latin typeface="Arial Black" panose="020B0A04020102020204" pitchFamily="34" charset="0"/>
                  </a:rPr>
                  <a:t>C</a:t>
                </a:r>
              </a:p>
            </p:txBody>
          </p:sp>
        </p:grpSp>
      </p:grpSp>
      <p:sp>
        <p:nvSpPr>
          <p:cNvPr id="25620" name="Line 166"/>
          <p:cNvSpPr>
            <a:spLocks noChangeShapeType="1"/>
          </p:cNvSpPr>
          <p:nvPr/>
        </p:nvSpPr>
        <p:spPr bwMode="auto">
          <a:xfrm flipV="1">
            <a:off x="1143000" y="340995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167"/>
          <p:cNvSpPr>
            <a:spLocks noChangeShapeType="1"/>
          </p:cNvSpPr>
          <p:nvPr/>
        </p:nvSpPr>
        <p:spPr bwMode="auto">
          <a:xfrm>
            <a:off x="2667000" y="17526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Line 168"/>
          <p:cNvSpPr>
            <a:spLocks noChangeShapeType="1"/>
          </p:cNvSpPr>
          <p:nvPr/>
        </p:nvSpPr>
        <p:spPr bwMode="auto">
          <a:xfrm>
            <a:off x="3124200" y="2743200"/>
            <a:ext cx="762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Text Box 169"/>
          <p:cNvSpPr txBox="1">
            <a:spLocks noChangeArrowheads="1"/>
          </p:cNvSpPr>
          <p:nvPr/>
        </p:nvSpPr>
        <p:spPr bwMode="auto">
          <a:xfrm>
            <a:off x="5867400" y="2209800"/>
            <a:ext cx="628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0"/>
              <a:t>+</a:t>
            </a:r>
          </a:p>
        </p:txBody>
      </p:sp>
      <p:grpSp>
        <p:nvGrpSpPr>
          <p:cNvPr id="25624" name="Group 170"/>
          <p:cNvGrpSpPr>
            <a:grpSpLocks noChangeAspect="1"/>
          </p:cNvGrpSpPr>
          <p:nvPr/>
        </p:nvGrpSpPr>
        <p:grpSpPr bwMode="auto">
          <a:xfrm>
            <a:off x="2211388" y="5246688"/>
            <a:ext cx="392112" cy="1077912"/>
            <a:chOff x="2005" y="1571"/>
            <a:chExt cx="247" cy="679"/>
          </a:xfrm>
        </p:grpSpPr>
        <p:grpSp>
          <p:nvGrpSpPr>
            <p:cNvPr id="25779" name="Group 171"/>
            <p:cNvGrpSpPr>
              <a:grpSpLocks noChangeAspect="1"/>
            </p:cNvGrpSpPr>
            <p:nvPr/>
          </p:nvGrpSpPr>
          <p:grpSpPr bwMode="auto">
            <a:xfrm>
              <a:off x="2005" y="2106"/>
              <a:ext cx="247" cy="144"/>
              <a:chOff x="2632" y="3559"/>
              <a:chExt cx="247" cy="144"/>
            </a:xfrm>
          </p:grpSpPr>
          <p:sp>
            <p:nvSpPr>
              <p:cNvPr id="25783" name="Rectangle 172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84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80" name="Rectangle 174"/>
            <p:cNvSpPr>
              <a:spLocks noChangeAspect="1" noChangeArrowheads="1"/>
            </p:cNvSpPr>
            <p:nvPr/>
          </p:nvSpPr>
          <p:spPr bwMode="auto">
            <a:xfrm>
              <a:off x="2030" y="1695"/>
              <a:ext cx="198" cy="404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81" name="Oval 175"/>
            <p:cNvSpPr>
              <a:spLocks noChangeAspect="1" noChangeArrowheads="1"/>
            </p:cNvSpPr>
            <p:nvPr/>
          </p:nvSpPr>
          <p:spPr bwMode="auto">
            <a:xfrm>
              <a:off x="2030" y="1571"/>
              <a:ext cx="198" cy="2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82" name="WordArt 17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051" y="1856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G</a:t>
              </a:r>
            </a:p>
          </p:txBody>
        </p:sp>
      </p:grpSp>
      <p:grpSp>
        <p:nvGrpSpPr>
          <p:cNvPr id="25625" name="Group 177"/>
          <p:cNvGrpSpPr>
            <a:grpSpLocks noChangeAspect="1"/>
          </p:cNvGrpSpPr>
          <p:nvPr/>
        </p:nvGrpSpPr>
        <p:grpSpPr bwMode="auto">
          <a:xfrm>
            <a:off x="1073150" y="4703763"/>
            <a:ext cx="379413" cy="1087437"/>
            <a:chOff x="1773" y="1229"/>
            <a:chExt cx="239" cy="685"/>
          </a:xfrm>
        </p:grpSpPr>
        <p:grpSp>
          <p:nvGrpSpPr>
            <p:cNvPr id="25773" name="Group 178"/>
            <p:cNvGrpSpPr>
              <a:grpSpLocks noChangeAspect="1"/>
            </p:cNvGrpSpPr>
            <p:nvPr/>
          </p:nvGrpSpPr>
          <p:grpSpPr bwMode="auto">
            <a:xfrm>
              <a:off x="1773" y="1229"/>
              <a:ext cx="239" cy="157"/>
              <a:chOff x="2631" y="2682"/>
              <a:chExt cx="239" cy="157"/>
            </a:xfrm>
          </p:grpSpPr>
          <p:sp>
            <p:nvSpPr>
              <p:cNvPr id="25777" name="Rectangle 179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78" name="Rectangle 180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74" name="Rectangle 181"/>
            <p:cNvSpPr>
              <a:spLocks noChangeAspect="1" noChangeArrowheads="1"/>
            </p:cNvSpPr>
            <p:nvPr/>
          </p:nvSpPr>
          <p:spPr bwMode="auto">
            <a:xfrm flipV="1">
              <a:off x="1794" y="1385"/>
              <a:ext cx="198" cy="411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75" name="WordArt 18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15" y="1467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G</a:t>
              </a:r>
            </a:p>
          </p:txBody>
        </p:sp>
        <p:sp>
          <p:nvSpPr>
            <p:cNvPr id="25776" name="Oval 183"/>
            <p:cNvSpPr>
              <a:spLocks noChangeAspect="1" noChangeArrowheads="1"/>
            </p:cNvSpPr>
            <p:nvPr/>
          </p:nvSpPr>
          <p:spPr bwMode="auto">
            <a:xfrm flipV="1">
              <a:off x="1794" y="1705"/>
              <a:ext cx="198" cy="2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5626" name="Group 184"/>
          <p:cNvGrpSpPr>
            <a:grpSpLocks noChangeAspect="1"/>
          </p:cNvGrpSpPr>
          <p:nvPr/>
        </p:nvGrpSpPr>
        <p:grpSpPr bwMode="auto">
          <a:xfrm>
            <a:off x="1449388" y="4703763"/>
            <a:ext cx="379412" cy="889000"/>
            <a:chOff x="1290" y="1229"/>
            <a:chExt cx="239" cy="560"/>
          </a:xfrm>
        </p:grpSpPr>
        <p:grpSp>
          <p:nvGrpSpPr>
            <p:cNvPr id="25768" name="Group 185"/>
            <p:cNvGrpSpPr>
              <a:grpSpLocks noChangeAspect="1"/>
            </p:cNvGrpSpPr>
            <p:nvPr/>
          </p:nvGrpSpPr>
          <p:grpSpPr bwMode="auto">
            <a:xfrm>
              <a:off x="1290" y="1229"/>
              <a:ext cx="239" cy="157"/>
              <a:chOff x="2631" y="2682"/>
              <a:chExt cx="239" cy="157"/>
            </a:xfrm>
          </p:grpSpPr>
          <p:sp>
            <p:nvSpPr>
              <p:cNvPr id="25771" name="Rectangle 186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72" name="Rectangle 187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69" name="Freeform 188"/>
            <p:cNvSpPr>
              <a:spLocks noChangeAspect="1"/>
            </p:cNvSpPr>
            <p:nvPr/>
          </p:nvSpPr>
          <p:spPr bwMode="auto">
            <a:xfrm flipV="1">
              <a:off x="1317" y="1385"/>
              <a:ext cx="195" cy="404"/>
            </a:xfrm>
            <a:custGeom>
              <a:avLst/>
              <a:gdLst>
                <a:gd name="T0" fmla="*/ 0 w 195"/>
                <a:gd name="T1" fmla="*/ 404 h 404"/>
                <a:gd name="T2" fmla="*/ 195 w 195"/>
                <a:gd name="T3" fmla="*/ 402 h 404"/>
                <a:gd name="T4" fmla="*/ 195 w 195"/>
                <a:gd name="T5" fmla="*/ 113 h 404"/>
                <a:gd name="T6" fmla="*/ 96 w 195"/>
                <a:gd name="T7" fmla="*/ 0 h 404"/>
                <a:gd name="T8" fmla="*/ 0 w 195"/>
                <a:gd name="T9" fmla="*/ 108 h 404"/>
                <a:gd name="T10" fmla="*/ 0 w 195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404"/>
                <a:gd name="T20" fmla="*/ 195 w 195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404">
                  <a:moveTo>
                    <a:pt x="0" y="404"/>
                  </a:moveTo>
                  <a:lnTo>
                    <a:pt x="195" y="402"/>
                  </a:lnTo>
                  <a:lnTo>
                    <a:pt x="195" y="113"/>
                  </a:lnTo>
                  <a:lnTo>
                    <a:pt x="96" y="0"/>
                  </a:lnTo>
                  <a:lnTo>
                    <a:pt x="0" y="108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70" name="WordArt 18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40" y="1456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25627" name="Group 190"/>
          <p:cNvGrpSpPr>
            <a:grpSpLocks noChangeAspect="1"/>
          </p:cNvGrpSpPr>
          <p:nvPr/>
        </p:nvGrpSpPr>
        <p:grpSpPr bwMode="auto">
          <a:xfrm>
            <a:off x="1450975" y="5448300"/>
            <a:ext cx="392113" cy="876300"/>
            <a:chOff x="1291" y="1698"/>
            <a:chExt cx="247" cy="552"/>
          </a:xfrm>
        </p:grpSpPr>
        <p:grpSp>
          <p:nvGrpSpPr>
            <p:cNvPr id="25763" name="Group 191"/>
            <p:cNvGrpSpPr>
              <a:grpSpLocks noChangeAspect="1"/>
            </p:cNvGrpSpPr>
            <p:nvPr/>
          </p:nvGrpSpPr>
          <p:grpSpPr bwMode="auto">
            <a:xfrm>
              <a:off x="1291" y="2106"/>
              <a:ext cx="247" cy="144"/>
              <a:chOff x="2632" y="3559"/>
              <a:chExt cx="247" cy="144"/>
            </a:xfrm>
          </p:grpSpPr>
          <p:sp>
            <p:nvSpPr>
              <p:cNvPr id="25766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67" name="Rectangle 193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64" name="Freeform 194"/>
            <p:cNvSpPr>
              <a:spLocks noChangeAspect="1"/>
            </p:cNvSpPr>
            <p:nvPr/>
          </p:nvSpPr>
          <p:spPr bwMode="auto">
            <a:xfrm>
              <a:off x="1312" y="1698"/>
              <a:ext cx="199" cy="404"/>
            </a:xfrm>
            <a:custGeom>
              <a:avLst/>
              <a:gdLst>
                <a:gd name="T0" fmla="*/ 4 w 199"/>
                <a:gd name="T1" fmla="*/ 404 h 404"/>
                <a:gd name="T2" fmla="*/ 199 w 199"/>
                <a:gd name="T3" fmla="*/ 402 h 404"/>
                <a:gd name="T4" fmla="*/ 199 w 199"/>
                <a:gd name="T5" fmla="*/ 0 h 404"/>
                <a:gd name="T6" fmla="*/ 100 w 199"/>
                <a:gd name="T7" fmla="*/ 106 h 404"/>
                <a:gd name="T8" fmla="*/ 0 w 199"/>
                <a:gd name="T9" fmla="*/ 0 h 404"/>
                <a:gd name="T10" fmla="*/ 4 w 199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04"/>
                <a:gd name="T20" fmla="*/ 199 w 199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04">
                  <a:moveTo>
                    <a:pt x="4" y="404"/>
                  </a:moveTo>
                  <a:lnTo>
                    <a:pt x="199" y="402"/>
                  </a:lnTo>
                  <a:lnTo>
                    <a:pt x="199" y="0"/>
                  </a:lnTo>
                  <a:lnTo>
                    <a:pt x="100" y="106"/>
                  </a:lnTo>
                  <a:lnTo>
                    <a:pt x="0" y="0"/>
                  </a:lnTo>
                  <a:lnTo>
                    <a:pt x="4" y="40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65" name="WordArt 19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39" y="1859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</p:grpSp>
      <p:grpSp>
        <p:nvGrpSpPr>
          <p:cNvPr id="25628" name="Group 196"/>
          <p:cNvGrpSpPr>
            <a:grpSpLocks noChangeAspect="1"/>
          </p:cNvGrpSpPr>
          <p:nvPr/>
        </p:nvGrpSpPr>
        <p:grpSpPr bwMode="auto">
          <a:xfrm>
            <a:off x="685800" y="5445125"/>
            <a:ext cx="392113" cy="879475"/>
            <a:chOff x="1529" y="1696"/>
            <a:chExt cx="247" cy="554"/>
          </a:xfrm>
        </p:grpSpPr>
        <p:grpSp>
          <p:nvGrpSpPr>
            <p:cNvPr id="25758" name="Group 197"/>
            <p:cNvGrpSpPr>
              <a:grpSpLocks noChangeAspect="1"/>
            </p:cNvGrpSpPr>
            <p:nvPr/>
          </p:nvGrpSpPr>
          <p:grpSpPr bwMode="auto">
            <a:xfrm>
              <a:off x="1529" y="2106"/>
              <a:ext cx="247" cy="144"/>
              <a:chOff x="2632" y="3559"/>
              <a:chExt cx="247" cy="144"/>
            </a:xfrm>
          </p:grpSpPr>
          <p:sp>
            <p:nvSpPr>
              <p:cNvPr id="25761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62" name="Rectangle 199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59" name="Freeform 200"/>
            <p:cNvSpPr>
              <a:spLocks noChangeAspect="1"/>
            </p:cNvSpPr>
            <p:nvPr/>
          </p:nvSpPr>
          <p:spPr bwMode="auto">
            <a:xfrm>
              <a:off x="1559" y="1696"/>
              <a:ext cx="195" cy="404"/>
            </a:xfrm>
            <a:custGeom>
              <a:avLst/>
              <a:gdLst>
                <a:gd name="T0" fmla="*/ 0 w 195"/>
                <a:gd name="T1" fmla="*/ 404 h 404"/>
                <a:gd name="T2" fmla="*/ 195 w 195"/>
                <a:gd name="T3" fmla="*/ 402 h 404"/>
                <a:gd name="T4" fmla="*/ 195 w 195"/>
                <a:gd name="T5" fmla="*/ 113 h 404"/>
                <a:gd name="T6" fmla="*/ 96 w 195"/>
                <a:gd name="T7" fmla="*/ 0 h 404"/>
                <a:gd name="T8" fmla="*/ 0 w 195"/>
                <a:gd name="T9" fmla="*/ 108 h 404"/>
                <a:gd name="T10" fmla="*/ 0 w 195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404"/>
                <a:gd name="T20" fmla="*/ 195 w 195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404">
                  <a:moveTo>
                    <a:pt x="0" y="404"/>
                  </a:moveTo>
                  <a:lnTo>
                    <a:pt x="195" y="402"/>
                  </a:lnTo>
                  <a:lnTo>
                    <a:pt x="195" y="113"/>
                  </a:lnTo>
                  <a:lnTo>
                    <a:pt x="96" y="0"/>
                  </a:lnTo>
                  <a:lnTo>
                    <a:pt x="0" y="108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60" name="WordArt 20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82" y="1861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25629" name="Group 202"/>
          <p:cNvGrpSpPr>
            <a:grpSpLocks noChangeAspect="1"/>
          </p:cNvGrpSpPr>
          <p:nvPr/>
        </p:nvGrpSpPr>
        <p:grpSpPr bwMode="auto">
          <a:xfrm>
            <a:off x="1063625" y="5464175"/>
            <a:ext cx="392113" cy="860425"/>
            <a:chOff x="1767" y="1912"/>
            <a:chExt cx="247" cy="542"/>
          </a:xfrm>
        </p:grpSpPr>
        <p:grpSp>
          <p:nvGrpSpPr>
            <p:cNvPr id="25752" name="Group 203"/>
            <p:cNvGrpSpPr>
              <a:grpSpLocks noChangeAspect="1"/>
            </p:cNvGrpSpPr>
            <p:nvPr/>
          </p:nvGrpSpPr>
          <p:grpSpPr bwMode="auto">
            <a:xfrm>
              <a:off x="1767" y="2310"/>
              <a:ext cx="247" cy="144"/>
              <a:chOff x="2632" y="3559"/>
              <a:chExt cx="247" cy="144"/>
            </a:xfrm>
          </p:grpSpPr>
          <p:sp>
            <p:nvSpPr>
              <p:cNvPr id="25756" name="Rectangle 204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57" name="Rectangle 205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53" name="Oval 206"/>
            <p:cNvSpPr>
              <a:spLocks noChangeAspect="1" noChangeArrowheads="1"/>
            </p:cNvSpPr>
            <p:nvPr/>
          </p:nvSpPr>
          <p:spPr bwMode="auto">
            <a:xfrm>
              <a:off x="1791" y="1912"/>
              <a:ext cx="198" cy="209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54" name="Freeform 207"/>
            <p:cNvSpPr>
              <a:spLocks noChangeAspect="1"/>
            </p:cNvSpPr>
            <p:nvPr/>
          </p:nvSpPr>
          <p:spPr bwMode="auto">
            <a:xfrm>
              <a:off x="1792" y="2008"/>
              <a:ext cx="199" cy="293"/>
            </a:xfrm>
            <a:custGeom>
              <a:avLst/>
              <a:gdLst>
                <a:gd name="T0" fmla="*/ 0 w 199"/>
                <a:gd name="T1" fmla="*/ 0 h 292"/>
                <a:gd name="T2" fmla="*/ 7 w 199"/>
                <a:gd name="T3" fmla="*/ 297 h 292"/>
                <a:gd name="T4" fmla="*/ 192 w 199"/>
                <a:gd name="T5" fmla="*/ 297 h 292"/>
                <a:gd name="T6" fmla="*/ 199 w 199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292"/>
                <a:gd name="T14" fmla="*/ 199 w 199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292">
                  <a:moveTo>
                    <a:pt x="0" y="0"/>
                  </a:moveTo>
                  <a:lnTo>
                    <a:pt x="7" y="292"/>
                  </a:lnTo>
                  <a:lnTo>
                    <a:pt x="192" y="292"/>
                  </a:lnTo>
                  <a:lnTo>
                    <a:pt x="199" y="0"/>
                  </a:lnTo>
                </a:path>
              </a:pathLst>
            </a:cu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55" name="WordArt 20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17" y="2065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C</a:t>
              </a:r>
            </a:p>
          </p:txBody>
        </p:sp>
      </p:grpSp>
      <p:grpSp>
        <p:nvGrpSpPr>
          <p:cNvPr id="25630" name="Group 209"/>
          <p:cNvGrpSpPr>
            <a:grpSpLocks noChangeAspect="1"/>
          </p:cNvGrpSpPr>
          <p:nvPr/>
        </p:nvGrpSpPr>
        <p:grpSpPr bwMode="auto">
          <a:xfrm>
            <a:off x="695325" y="4703763"/>
            <a:ext cx="379413" cy="890587"/>
            <a:chOff x="1535" y="1229"/>
            <a:chExt cx="239" cy="561"/>
          </a:xfrm>
        </p:grpSpPr>
        <p:grpSp>
          <p:nvGrpSpPr>
            <p:cNvPr id="25747" name="Group 210"/>
            <p:cNvGrpSpPr>
              <a:grpSpLocks noChangeAspect="1"/>
            </p:cNvGrpSpPr>
            <p:nvPr/>
          </p:nvGrpSpPr>
          <p:grpSpPr bwMode="auto">
            <a:xfrm>
              <a:off x="1535" y="1229"/>
              <a:ext cx="239" cy="157"/>
              <a:chOff x="2631" y="2682"/>
              <a:chExt cx="239" cy="157"/>
            </a:xfrm>
          </p:grpSpPr>
          <p:sp>
            <p:nvSpPr>
              <p:cNvPr id="25750" name="Rectangle 211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51" name="Rectangle 212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48" name="Freeform 213"/>
            <p:cNvSpPr>
              <a:spLocks noChangeAspect="1"/>
            </p:cNvSpPr>
            <p:nvPr/>
          </p:nvSpPr>
          <p:spPr bwMode="auto">
            <a:xfrm flipV="1">
              <a:off x="1554" y="1386"/>
              <a:ext cx="199" cy="404"/>
            </a:xfrm>
            <a:custGeom>
              <a:avLst/>
              <a:gdLst>
                <a:gd name="T0" fmla="*/ 4 w 199"/>
                <a:gd name="T1" fmla="*/ 404 h 404"/>
                <a:gd name="T2" fmla="*/ 199 w 199"/>
                <a:gd name="T3" fmla="*/ 402 h 404"/>
                <a:gd name="T4" fmla="*/ 199 w 199"/>
                <a:gd name="T5" fmla="*/ 0 h 404"/>
                <a:gd name="T6" fmla="*/ 100 w 199"/>
                <a:gd name="T7" fmla="*/ 106 h 404"/>
                <a:gd name="T8" fmla="*/ 0 w 199"/>
                <a:gd name="T9" fmla="*/ 0 h 404"/>
                <a:gd name="T10" fmla="*/ 4 w 199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04"/>
                <a:gd name="T20" fmla="*/ 199 w 199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04">
                  <a:moveTo>
                    <a:pt x="4" y="404"/>
                  </a:moveTo>
                  <a:lnTo>
                    <a:pt x="199" y="402"/>
                  </a:lnTo>
                  <a:lnTo>
                    <a:pt x="199" y="0"/>
                  </a:lnTo>
                  <a:lnTo>
                    <a:pt x="100" y="106"/>
                  </a:lnTo>
                  <a:lnTo>
                    <a:pt x="0" y="0"/>
                  </a:lnTo>
                  <a:lnTo>
                    <a:pt x="4" y="40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49" name="WordArt 21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81" y="1461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</p:grpSp>
      <p:grpSp>
        <p:nvGrpSpPr>
          <p:cNvPr id="25631" name="Group 215"/>
          <p:cNvGrpSpPr>
            <a:grpSpLocks noChangeAspect="1"/>
          </p:cNvGrpSpPr>
          <p:nvPr/>
        </p:nvGrpSpPr>
        <p:grpSpPr bwMode="auto">
          <a:xfrm>
            <a:off x="2211388" y="4703763"/>
            <a:ext cx="379412" cy="871537"/>
            <a:chOff x="2005" y="1229"/>
            <a:chExt cx="239" cy="549"/>
          </a:xfrm>
        </p:grpSpPr>
        <p:grpSp>
          <p:nvGrpSpPr>
            <p:cNvPr id="25741" name="Group 216"/>
            <p:cNvGrpSpPr>
              <a:grpSpLocks noChangeAspect="1"/>
            </p:cNvGrpSpPr>
            <p:nvPr/>
          </p:nvGrpSpPr>
          <p:grpSpPr bwMode="auto">
            <a:xfrm>
              <a:off x="2005" y="1229"/>
              <a:ext cx="239" cy="157"/>
              <a:chOff x="2631" y="2682"/>
              <a:chExt cx="239" cy="157"/>
            </a:xfrm>
          </p:grpSpPr>
          <p:sp>
            <p:nvSpPr>
              <p:cNvPr id="25745" name="Rectangle 217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46" name="Rectangle 218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42" name="Freeform 219"/>
            <p:cNvSpPr>
              <a:spLocks noChangeAspect="1"/>
            </p:cNvSpPr>
            <p:nvPr/>
          </p:nvSpPr>
          <p:spPr bwMode="auto">
            <a:xfrm flipV="1">
              <a:off x="2027" y="1383"/>
              <a:ext cx="199" cy="299"/>
            </a:xfrm>
            <a:custGeom>
              <a:avLst/>
              <a:gdLst>
                <a:gd name="T0" fmla="*/ 0 w 199"/>
                <a:gd name="T1" fmla="*/ 0 h 292"/>
                <a:gd name="T2" fmla="*/ 7 w 199"/>
                <a:gd name="T3" fmla="*/ 329 h 292"/>
                <a:gd name="T4" fmla="*/ 192 w 199"/>
                <a:gd name="T5" fmla="*/ 329 h 292"/>
                <a:gd name="T6" fmla="*/ 199 w 199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292"/>
                <a:gd name="T14" fmla="*/ 199 w 199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292">
                  <a:moveTo>
                    <a:pt x="0" y="0"/>
                  </a:moveTo>
                  <a:lnTo>
                    <a:pt x="7" y="292"/>
                  </a:lnTo>
                  <a:lnTo>
                    <a:pt x="192" y="292"/>
                  </a:lnTo>
                  <a:lnTo>
                    <a:pt x="199" y="0"/>
                  </a:lnTo>
                </a:path>
              </a:pathLst>
            </a:cu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43" name="Oval 220"/>
            <p:cNvSpPr>
              <a:spLocks noChangeAspect="1" noChangeArrowheads="1"/>
            </p:cNvSpPr>
            <p:nvPr/>
          </p:nvSpPr>
          <p:spPr bwMode="auto">
            <a:xfrm flipV="1">
              <a:off x="2026" y="1569"/>
              <a:ext cx="198" cy="209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44" name="WordArt 22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052" y="1463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C</a:t>
              </a:r>
            </a:p>
          </p:txBody>
        </p:sp>
      </p:grpSp>
      <p:grpSp>
        <p:nvGrpSpPr>
          <p:cNvPr id="25632" name="Group 229"/>
          <p:cNvGrpSpPr>
            <a:grpSpLocks noChangeAspect="1"/>
          </p:cNvGrpSpPr>
          <p:nvPr/>
        </p:nvGrpSpPr>
        <p:grpSpPr bwMode="auto">
          <a:xfrm>
            <a:off x="2593975" y="4703763"/>
            <a:ext cx="379413" cy="889000"/>
            <a:chOff x="1290" y="1229"/>
            <a:chExt cx="239" cy="560"/>
          </a:xfrm>
        </p:grpSpPr>
        <p:grpSp>
          <p:nvGrpSpPr>
            <p:cNvPr id="25736" name="Group 230"/>
            <p:cNvGrpSpPr>
              <a:grpSpLocks noChangeAspect="1"/>
            </p:cNvGrpSpPr>
            <p:nvPr/>
          </p:nvGrpSpPr>
          <p:grpSpPr bwMode="auto">
            <a:xfrm>
              <a:off x="1290" y="1229"/>
              <a:ext cx="239" cy="157"/>
              <a:chOff x="2631" y="2682"/>
              <a:chExt cx="239" cy="157"/>
            </a:xfrm>
          </p:grpSpPr>
          <p:sp>
            <p:nvSpPr>
              <p:cNvPr id="25739" name="Rectangle 231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40" name="Rectangle 232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37" name="Freeform 233"/>
            <p:cNvSpPr>
              <a:spLocks noChangeAspect="1"/>
            </p:cNvSpPr>
            <p:nvPr/>
          </p:nvSpPr>
          <p:spPr bwMode="auto">
            <a:xfrm flipV="1">
              <a:off x="1317" y="1385"/>
              <a:ext cx="195" cy="404"/>
            </a:xfrm>
            <a:custGeom>
              <a:avLst/>
              <a:gdLst>
                <a:gd name="T0" fmla="*/ 0 w 195"/>
                <a:gd name="T1" fmla="*/ 404 h 404"/>
                <a:gd name="T2" fmla="*/ 195 w 195"/>
                <a:gd name="T3" fmla="*/ 402 h 404"/>
                <a:gd name="T4" fmla="*/ 195 w 195"/>
                <a:gd name="T5" fmla="*/ 113 h 404"/>
                <a:gd name="T6" fmla="*/ 96 w 195"/>
                <a:gd name="T7" fmla="*/ 0 h 404"/>
                <a:gd name="T8" fmla="*/ 0 w 195"/>
                <a:gd name="T9" fmla="*/ 108 h 404"/>
                <a:gd name="T10" fmla="*/ 0 w 195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404"/>
                <a:gd name="T20" fmla="*/ 195 w 195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404">
                  <a:moveTo>
                    <a:pt x="0" y="404"/>
                  </a:moveTo>
                  <a:lnTo>
                    <a:pt x="195" y="402"/>
                  </a:lnTo>
                  <a:lnTo>
                    <a:pt x="195" y="113"/>
                  </a:lnTo>
                  <a:lnTo>
                    <a:pt x="96" y="0"/>
                  </a:lnTo>
                  <a:lnTo>
                    <a:pt x="0" y="108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38" name="WordArt 23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40" y="1456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25633" name="Group 235"/>
          <p:cNvGrpSpPr>
            <a:grpSpLocks noChangeAspect="1"/>
          </p:cNvGrpSpPr>
          <p:nvPr/>
        </p:nvGrpSpPr>
        <p:grpSpPr bwMode="auto">
          <a:xfrm>
            <a:off x="2595563" y="5448300"/>
            <a:ext cx="392112" cy="876300"/>
            <a:chOff x="1291" y="1698"/>
            <a:chExt cx="247" cy="552"/>
          </a:xfrm>
        </p:grpSpPr>
        <p:grpSp>
          <p:nvGrpSpPr>
            <p:cNvPr id="25731" name="Group 236"/>
            <p:cNvGrpSpPr>
              <a:grpSpLocks noChangeAspect="1"/>
            </p:cNvGrpSpPr>
            <p:nvPr/>
          </p:nvGrpSpPr>
          <p:grpSpPr bwMode="auto">
            <a:xfrm>
              <a:off x="1291" y="2106"/>
              <a:ext cx="247" cy="144"/>
              <a:chOff x="2632" y="3559"/>
              <a:chExt cx="247" cy="144"/>
            </a:xfrm>
          </p:grpSpPr>
          <p:sp>
            <p:nvSpPr>
              <p:cNvPr id="25734" name="Rectangle 237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35" name="Rectangle 238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32" name="Freeform 239"/>
            <p:cNvSpPr>
              <a:spLocks noChangeAspect="1"/>
            </p:cNvSpPr>
            <p:nvPr/>
          </p:nvSpPr>
          <p:spPr bwMode="auto">
            <a:xfrm>
              <a:off x="1312" y="1698"/>
              <a:ext cx="199" cy="404"/>
            </a:xfrm>
            <a:custGeom>
              <a:avLst/>
              <a:gdLst>
                <a:gd name="T0" fmla="*/ 4 w 199"/>
                <a:gd name="T1" fmla="*/ 404 h 404"/>
                <a:gd name="T2" fmla="*/ 199 w 199"/>
                <a:gd name="T3" fmla="*/ 402 h 404"/>
                <a:gd name="T4" fmla="*/ 199 w 199"/>
                <a:gd name="T5" fmla="*/ 0 h 404"/>
                <a:gd name="T6" fmla="*/ 100 w 199"/>
                <a:gd name="T7" fmla="*/ 106 h 404"/>
                <a:gd name="T8" fmla="*/ 0 w 199"/>
                <a:gd name="T9" fmla="*/ 0 h 404"/>
                <a:gd name="T10" fmla="*/ 4 w 199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04"/>
                <a:gd name="T20" fmla="*/ 199 w 199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04">
                  <a:moveTo>
                    <a:pt x="4" y="404"/>
                  </a:moveTo>
                  <a:lnTo>
                    <a:pt x="199" y="402"/>
                  </a:lnTo>
                  <a:lnTo>
                    <a:pt x="199" y="0"/>
                  </a:lnTo>
                  <a:lnTo>
                    <a:pt x="100" y="106"/>
                  </a:lnTo>
                  <a:lnTo>
                    <a:pt x="0" y="0"/>
                  </a:lnTo>
                  <a:lnTo>
                    <a:pt x="4" y="40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33" name="WordArt 24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39" y="1859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</p:grpSp>
      <p:grpSp>
        <p:nvGrpSpPr>
          <p:cNvPr id="25634" name="Group 241"/>
          <p:cNvGrpSpPr>
            <a:grpSpLocks noChangeAspect="1"/>
          </p:cNvGrpSpPr>
          <p:nvPr/>
        </p:nvGrpSpPr>
        <p:grpSpPr bwMode="auto">
          <a:xfrm>
            <a:off x="1830388" y="5445125"/>
            <a:ext cx="392112" cy="879475"/>
            <a:chOff x="1529" y="1696"/>
            <a:chExt cx="247" cy="554"/>
          </a:xfrm>
        </p:grpSpPr>
        <p:grpSp>
          <p:nvGrpSpPr>
            <p:cNvPr id="25726" name="Group 242"/>
            <p:cNvGrpSpPr>
              <a:grpSpLocks noChangeAspect="1"/>
            </p:cNvGrpSpPr>
            <p:nvPr/>
          </p:nvGrpSpPr>
          <p:grpSpPr bwMode="auto">
            <a:xfrm>
              <a:off x="1529" y="2106"/>
              <a:ext cx="247" cy="144"/>
              <a:chOff x="2632" y="3559"/>
              <a:chExt cx="247" cy="144"/>
            </a:xfrm>
          </p:grpSpPr>
          <p:sp>
            <p:nvSpPr>
              <p:cNvPr id="25729" name="Rectangle 243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30" name="Rectangle 244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27" name="Freeform 245"/>
            <p:cNvSpPr>
              <a:spLocks noChangeAspect="1"/>
            </p:cNvSpPr>
            <p:nvPr/>
          </p:nvSpPr>
          <p:spPr bwMode="auto">
            <a:xfrm>
              <a:off x="1559" y="1696"/>
              <a:ext cx="195" cy="404"/>
            </a:xfrm>
            <a:custGeom>
              <a:avLst/>
              <a:gdLst>
                <a:gd name="T0" fmla="*/ 0 w 195"/>
                <a:gd name="T1" fmla="*/ 404 h 404"/>
                <a:gd name="T2" fmla="*/ 195 w 195"/>
                <a:gd name="T3" fmla="*/ 402 h 404"/>
                <a:gd name="T4" fmla="*/ 195 w 195"/>
                <a:gd name="T5" fmla="*/ 113 h 404"/>
                <a:gd name="T6" fmla="*/ 96 w 195"/>
                <a:gd name="T7" fmla="*/ 0 h 404"/>
                <a:gd name="T8" fmla="*/ 0 w 195"/>
                <a:gd name="T9" fmla="*/ 108 h 404"/>
                <a:gd name="T10" fmla="*/ 0 w 195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404"/>
                <a:gd name="T20" fmla="*/ 195 w 195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404">
                  <a:moveTo>
                    <a:pt x="0" y="404"/>
                  </a:moveTo>
                  <a:lnTo>
                    <a:pt x="195" y="402"/>
                  </a:lnTo>
                  <a:lnTo>
                    <a:pt x="195" y="113"/>
                  </a:lnTo>
                  <a:lnTo>
                    <a:pt x="96" y="0"/>
                  </a:lnTo>
                  <a:lnTo>
                    <a:pt x="0" y="108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28" name="WordArt 24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82" y="1861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25635" name="Group 254"/>
          <p:cNvGrpSpPr>
            <a:grpSpLocks noChangeAspect="1"/>
          </p:cNvGrpSpPr>
          <p:nvPr/>
        </p:nvGrpSpPr>
        <p:grpSpPr bwMode="auto">
          <a:xfrm>
            <a:off x="1839913" y="4703763"/>
            <a:ext cx="379412" cy="890587"/>
            <a:chOff x="1535" y="1229"/>
            <a:chExt cx="239" cy="561"/>
          </a:xfrm>
        </p:grpSpPr>
        <p:grpSp>
          <p:nvGrpSpPr>
            <p:cNvPr id="25721" name="Group 255"/>
            <p:cNvGrpSpPr>
              <a:grpSpLocks noChangeAspect="1"/>
            </p:cNvGrpSpPr>
            <p:nvPr/>
          </p:nvGrpSpPr>
          <p:grpSpPr bwMode="auto">
            <a:xfrm>
              <a:off x="1535" y="1229"/>
              <a:ext cx="239" cy="157"/>
              <a:chOff x="2631" y="2682"/>
              <a:chExt cx="239" cy="157"/>
            </a:xfrm>
          </p:grpSpPr>
          <p:sp>
            <p:nvSpPr>
              <p:cNvPr id="25724" name="Rectangle 256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25" name="Rectangle 257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22" name="Freeform 258"/>
            <p:cNvSpPr>
              <a:spLocks noChangeAspect="1"/>
            </p:cNvSpPr>
            <p:nvPr/>
          </p:nvSpPr>
          <p:spPr bwMode="auto">
            <a:xfrm flipV="1">
              <a:off x="1554" y="1386"/>
              <a:ext cx="199" cy="404"/>
            </a:xfrm>
            <a:custGeom>
              <a:avLst/>
              <a:gdLst>
                <a:gd name="T0" fmla="*/ 4 w 199"/>
                <a:gd name="T1" fmla="*/ 404 h 404"/>
                <a:gd name="T2" fmla="*/ 199 w 199"/>
                <a:gd name="T3" fmla="*/ 402 h 404"/>
                <a:gd name="T4" fmla="*/ 199 w 199"/>
                <a:gd name="T5" fmla="*/ 0 h 404"/>
                <a:gd name="T6" fmla="*/ 100 w 199"/>
                <a:gd name="T7" fmla="*/ 106 h 404"/>
                <a:gd name="T8" fmla="*/ 0 w 199"/>
                <a:gd name="T9" fmla="*/ 0 h 404"/>
                <a:gd name="T10" fmla="*/ 4 w 199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04"/>
                <a:gd name="T20" fmla="*/ 199 w 199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04">
                  <a:moveTo>
                    <a:pt x="4" y="404"/>
                  </a:moveTo>
                  <a:lnTo>
                    <a:pt x="199" y="402"/>
                  </a:lnTo>
                  <a:lnTo>
                    <a:pt x="199" y="0"/>
                  </a:lnTo>
                  <a:lnTo>
                    <a:pt x="100" y="106"/>
                  </a:lnTo>
                  <a:lnTo>
                    <a:pt x="0" y="0"/>
                  </a:lnTo>
                  <a:lnTo>
                    <a:pt x="4" y="40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23" name="WordArt 25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81" y="1461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</p:grpSp>
      <p:grpSp>
        <p:nvGrpSpPr>
          <p:cNvPr id="25636" name="Group 260"/>
          <p:cNvGrpSpPr>
            <a:grpSpLocks noChangeAspect="1"/>
          </p:cNvGrpSpPr>
          <p:nvPr/>
        </p:nvGrpSpPr>
        <p:grpSpPr bwMode="auto">
          <a:xfrm>
            <a:off x="7072313" y="5170488"/>
            <a:ext cx="392112" cy="1077912"/>
            <a:chOff x="2005" y="1571"/>
            <a:chExt cx="247" cy="679"/>
          </a:xfrm>
        </p:grpSpPr>
        <p:grpSp>
          <p:nvGrpSpPr>
            <p:cNvPr id="25715" name="Group 261"/>
            <p:cNvGrpSpPr>
              <a:grpSpLocks noChangeAspect="1"/>
            </p:cNvGrpSpPr>
            <p:nvPr/>
          </p:nvGrpSpPr>
          <p:grpSpPr bwMode="auto">
            <a:xfrm>
              <a:off x="2005" y="2106"/>
              <a:ext cx="247" cy="144"/>
              <a:chOff x="2632" y="3559"/>
              <a:chExt cx="247" cy="144"/>
            </a:xfrm>
          </p:grpSpPr>
          <p:sp>
            <p:nvSpPr>
              <p:cNvPr id="25719" name="Rectangle 262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20" name="Rectangle 263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16" name="Rectangle 264"/>
            <p:cNvSpPr>
              <a:spLocks noChangeAspect="1" noChangeArrowheads="1"/>
            </p:cNvSpPr>
            <p:nvPr/>
          </p:nvSpPr>
          <p:spPr bwMode="auto">
            <a:xfrm>
              <a:off x="2030" y="1695"/>
              <a:ext cx="198" cy="404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17" name="Oval 265"/>
            <p:cNvSpPr>
              <a:spLocks noChangeAspect="1" noChangeArrowheads="1"/>
            </p:cNvSpPr>
            <p:nvPr/>
          </p:nvSpPr>
          <p:spPr bwMode="auto">
            <a:xfrm>
              <a:off x="2030" y="1571"/>
              <a:ext cx="198" cy="2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18" name="WordArt 26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051" y="1856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G</a:t>
              </a:r>
            </a:p>
          </p:txBody>
        </p:sp>
      </p:grpSp>
      <p:grpSp>
        <p:nvGrpSpPr>
          <p:cNvPr id="25637" name="Group 267"/>
          <p:cNvGrpSpPr>
            <a:grpSpLocks noChangeAspect="1"/>
          </p:cNvGrpSpPr>
          <p:nvPr/>
        </p:nvGrpSpPr>
        <p:grpSpPr bwMode="auto">
          <a:xfrm>
            <a:off x="4410075" y="4648200"/>
            <a:ext cx="379413" cy="1087438"/>
            <a:chOff x="1773" y="1229"/>
            <a:chExt cx="239" cy="685"/>
          </a:xfrm>
        </p:grpSpPr>
        <p:grpSp>
          <p:nvGrpSpPr>
            <p:cNvPr id="25709" name="Group 268"/>
            <p:cNvGrpSpPr>
              <a:grpSpLocks noChangeAspect="1"/>
            </p:cNvGrpSpPr>
            <p:nvPr/>
          </p:nvGrpSpPr>
          <p:grpSpPr bwMode="auto">
            <a:xfrm>
              <a:off x="1773" y="1229"/>
              <a:ext cx="239" cy="157"/>
              <a:chOff x="2631" y="2682"/>
              <a:chExt cx="239" cy="157"/>
            </a:xfrm>
          </p:grpSpPr>
          <p:sp>
            <p:nvSpPr>
              <p:cNvPr id="25713" name="Rectangle 269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14" name="Rectangle 270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10" name="Rectangle 271"/>
            <p:cNvSpPr>
              <a:spLocks noChangeAspect="1" noChangeArrowheads="1"/>
            </p:cNvSpPr>
            <p:nvPr/>
          </p:nvSpPr>
          <p:spPr bwMode="auto">
            <a:xfrm flipV="1">
              <a:off x="1794" y="1385"/>
              <a:ext cx="198" cy="411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11" name="WordArt 27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15" y="1467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G</a:t>
              </a:r>
            </a:p>
          </p:txBody>
        </p:sp>
        <p:sp>
          <p:nvSpPr>
            <p:cNvPr id="25712" name="Oval 273"/>
            <p:cNvSpPr>
              <a:spLocks noChangeAspect="1" noChangeArrowheads="1"/>
            </p:cNvSpPr>
            <p:nvPr/>
          </p:nvSpPr>
          <p:spPr bwMode="auto">
            <a:xfrm flipV="1">
              <a:off x="1794" y="1705"/>
              <a:ext cx="198" cy="20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25638" name="Group 274"/>
          <p:cNvGrpSpPr>
            <a:grpSpLocks noChangeAspect="1"/>
          </p:cNvGrpSpPr>
          <p:nvPr/>
        </p:nvGrpSpPr>
        <p:grpSpPr bwMode="auto">
          <a:xfrm>
            <a:off x="4786313" y="4648200"/>
            <a:ext cx="379412" cy="889000"/>
            <a:chOff x="1290" y="1229"/>
            <a:chExt cx="239" cy="560"/>
          </a:xfrm>
        </p:grpSpPr>
        <p:grpSp>
          <p:nvGrpSpPr>
            <p:cNvPr id="25704" name="Group 275"/>
            <p:cNvGrpSpPr>
              <a:grpSpLocks noChangeAspect="1"/>
            </p:cNvGrpSpPr>
            <p:nvPr/>
          </p:nvGrpSpPr>
          <p:grpSpPr bwMode="auto">
            <a:xfrm>
              <a:off x="1290" y="1229"/>
              <a:ext cx="239" cy="157"/>
              <a:chOff x="2631" y="2682"/>
              <a:chExt cx="239" cy="157"/>
            </a:xfrm>
          </p:grpSpPr>
          <p:sp>
            <p:nvSpPr>
              <p:cNvPr id="25707" name="Rectangle 276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08" name="Rectangle 277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05" name="Freeform 278"/>
            <p:cNvSpPr>
              <a:spLocks noChangeAspect="1"/>
            </p:cNvSpPr>
            <p:nvPr/>
          </p:nvSpPr>
          <p:spPr bwMode="auto">
            <a:xfrm flipV="1">
              <a:off x="1317" y="1385"/>
              <a:ext cx="195" cy="404"/>
            </a:xfrm>
            <a:custGeom>
              <a:avLst/>
              <a:gdLst>
                <a:gd name="T0" fmla="*/ 0 w 195"/>
                <a:gd name="T1" fmla="*/ 404 h 404"/>
                <a:gd name="T2" fmla="*/ 195 w 195"/>
                <a:gd name="T3" fmla="*/ 402 h 404"/>
                <a:gd name="T4" fmla="*/ 195 w 195"/>
                <a:gd name="T5" fmla="*/ 113 h 404"/>
                <a:gd name="T6" fmla="*/ 96 w 195"/>
                <a:gd name="T7" fmla="*/ 0 h 404"/>
                <a:gd name="T8" fmla="*/ 0 w 195"/>
                <a:gd name="T9" fmla="*/ 108 h 404"/>
                <a:gd name="T10" fmla="*/ 0 w 195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404"/>
                <a:gd name="T20" fmla="*/ 195 w 195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404">
                  <a:moveTo>
                    <a:pt x="0" y="404"/>
                  </a:moveTo>
                  <a:lnTo>
                    <a:pt x="195" y="402"/>
                  </a:lnTo>
                  <a:lnTo>
                    <a:pt x="195" y="113"/>
                  </a:lnTo>
                  <a:lnTo>
                    <a:pt x="96" y="0"/>
                  </a:lnTo>
                  <a:lnTo>
                    <a:pt x="0" y="108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06" name="WordArt 27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40" y="1456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25639" name="Group 280"/>
          <p:cNvGrpSpPr>
            <a:grpSpLocks noChangeAspect="1"/>
          </p:cNvGrpSpPr>
          <p:nvPr/>
        </p:nvGrpSpPr>
        <p:grpSpPr bwMode="auto">
          <a:xfrm>
            <a:off x="4787900" y="5392738"/>
            <a:ext cx="392113" cy="876300"/>
            <a:chOff x="1291" y="1698"/>
            <a:chExt cx="247" cy="552"/>
          </a:xfrm>
        </p:grpSpPr>
        <p:grpSp>
          <p:nvGrpSpPr>
            <p:cNvPr id="25699" name="Group 281"/>
            <p:cNvGrpSpPr>
              <a:grpSpLocks noChangeAspect="1"/>
            </p:cNvGrpSpPr>
            <p:nvPr/>
          </p:nvGrpSpPr>
          <p:grpSpPr bwMode="auto">
            <a:xfrm>
              <a:off x="1291" y="2106"/>
              <a:ext cx="247" cy="144"/>
              <a:chOff x="2632" y="3559"/>
              <a:chExt cx="247" cy="144"/>
            </a:xfrm>
          </p:grpSpPr>
          <p:sp>
            <p:nvSpPr>
              <p:cNvPr id="25702" name="Rectangle 282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703" name="Rectangle 283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700" name="Freeform 284"/>
            <p:cNvSpPr>
              <a:spLocks noChangeAspect="1"/>
            </p:cNvSpPr>
            <p:nvPr/>
          </p:nvSpPr>
          <p:spPr bwMode="auto">
            <a:xfrm>
              <a:off x="1312" y="1698"/>
              <a:ext cx="199" cy="404"/>
            </a:xfrm>
            <a:custGeom>
              <a:avLst/>
              <a:gdLst>
                <a:gd name="T0" fmla="*/ 4 w 199"/>
                <a:gd name="T1" fmla="*/ 404 h 404"/>
                <a:gd name="T2" fmla="*/ 199 w 199"/>
                <a:gd name="T3" fmla="*/ 402 h 404"/>
                <a:gd name="T4" fmla="*/ 199 w 199"/>
                <a:gd name="T5" fmla="*/ 0 h 404"/>
                <a:gd name="T6" fmla="*/ 100 w 199"/>
                <a:gd name="T7" fmla="*/ 106 h 404"/>
                <a:gd name="T8" fmla="*/ 0 w 199"/>
                <a:gd name="T9" fmla="*/ 0 h 404"/>
                <a:gd name="T10" fmla="*/ 4 w 199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04"/>
                <a:gd name="T20" fmla="*/ 199 w 199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04">
                  <a:moveTo>
                    <a:pt x="4" y="404"/>
                  </a:moveTo>
                  <a:lnTo>
                    <a:pt x="199" y="402"/>
                  </a:lnTo>
                  <a:lnTo>
                    <a:pt x="199" y="0"/>
                  </a:lnTo>
                  <a:lnTo>
                    <a:pt x="100" y="106"/>
                  </a:lnTo>
                  <a:lnTo>
                    <a:pt x="0" y="0"/>
                  </a:lnTo>
                  <a:lnTo>
                    <a:pt x="4" y="40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701" name="WordArt 28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39" y="1859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</p:grpSp>
      <p:grpSp>
        <p:nvGrpSpPr>
          <p:cNvPr id="25640" name="Group 286"/>
          <p:cNvGrpSpPr>
            <a:grpSpLocks noChangeAspect="1"/>
          </p:cNvGrpSpPr>
          <p:nvPr/>
        </p:nvGrpSpPr>
        <p:grpSpPr bwMode="auto">
          <a:xfrm>
            <a:off x="4022725" y="5389563"/>
            <a:ext cx="392113" cy="879475"/>
            <a:chOff x="1529" y="1696"/>
            <a:chExt cx="247" cy="554"/>
          </a:xfrm>
        </p:grpSpPr>
        <p:grpSp>
          <p:nvGrpSpPr>
            <p:cNvPr id="25694" name="Group 287"/>
            <p:cNvGrpSpPr>
              <a:grpSpLocks noChangeAspect="1"/>
            </p:cNvGrpSpPr>
            <p:nvPr/>
          </p:nvGrpSpPr>
          <p:grpSpPr bwMode="auto">
            <a:xfrm>
              <a:off x="1529" y="2106"/>
              <a:ext cx="247" cy="144"/>
              <a:chOff x="2632" y="3559"/>
              <a:chExt cx="247" cy="144"/>
            </a:xfrm>
          </p:grpSpPr>
          <p:sp>
            <p:nvSpPr>
              <p:cNvPr id="25697" name="Rectangle 288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698" name="Rectangle 289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695" name="Freeform 290"/>
            <p:cNvSpPr>
              <a:spLocks noChangeAspect="1"/>
            </p:cNvSpPr>
            <p:nvPr/>
          </p:nvSpPr>
          <p:spPr bwMode="auto">
            <a:xfrm>
              <a:off x="1559" y="1696"/>
              <a:ext cx="195" cy="404"/>
            </a:xfrm>
            <a:custGeom>
              <a:avLst/>
              <a:gdLst>
                <a:gd name="T0" fmla="*/ 0 w 195"/>
                <a:gd name="T1" fmla="*/ 404 h 404"/>
                <a:gd name="T2" fmla="*/ 195 w 195"/>
                <a:gd name="T3" fmla="*/ 402 h 404"/>
                <a:gd name="T4" fmla="*/ 195 w 195"/>
                <a:gd name="T5" fmla="*/ 113 h 404"/>
                <a:gd name="T6" fmla="*/ 96 w 195"/>
                <a:gd name="T7" fmla="*/ 0 h 404"/>
                <a:gd name="T8" fmla="*/ 0 w 195"/>
                <a:gd name="T9" fmla="*/ 108 h 404"/>
                <a:gd name="T10" fmla="*/ 0 w 195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404"/>
                <a:gd name="T20" fmla="*/ 195 w 195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404">
                  <a:moveTo>
                    <a:pt x="0" y="404"/>
                  </a:moveTo>
                  <a:lnTo>
                    <a:pt x="195" y="402"/>
                  </a:lnTo>
                  <a:lnTo>
                    <a:pt x="195" y="113"/>
                  </a:lnTo>
                  <a:lnTo>
                    <a:pt x="96" y="0"/>
                  </a:lnTo>
                  <a:lnTo>
                    <a:pt x="0" y="108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696" name="WordArt 29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82" y="1861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25641" name="Group 292"/>
          <p:cNvGrpSpPr>
            <a:grpSpLocks noChangeAspect="1"/>
          </p:cNvGrpSpPr>
          <p:nvPr/>
        </p:nvGrpSpPr>
        <p:grpSpPr bwMode="auto">
          <a:xfrm>
            <a:off x="4400550" y="5408613"/>
            <a:ext cx="392113" cy="860425"/>
            <a:chOff x="1767" y="1912"/>
            <a:chExt cx="247" cy="542"/>
          </a:xfrm>
        </p:grpSpPr>
        <p:grpSp>
          <p:nvGrpSpPr>
            <p:cNvPr id="25688" name="Group 293"/>
            <p:cNvGrpSpPr>
              <a:grpSpLocks noChangeAspect="1"/>
            </p:cNvGrpSpPr>
            <p:nvPr/>
          </p:nvGrpSpPr>
          <p:grpSpPr bwMode="auto">
            <a:xfrm>
              <a:off x="1767" y="2310"/>
              <a:ext cx="247" cy="144"/>
              <a:chOff x="2632" y="3559"/>
              <a:chExt cx="247" cy="144"/>
            </a:xfrm>
          </p:grpSpPr>
          <p:sp>
            <p:nvSpPr>
              <p:cNvPr id="25692" name="Rectangle 294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693" name="Rectangle 295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689" name="Oval 296"/>
            <p:cNvSpPr>
              <a:spLocks noChangeAspect="1" noChangeArrowheads="1"/>
            </p:cNvSpPr>
            <p:nvPr/>
          </p:nvSpPr>
          <p:spPr bwMode="auto">
            <a:xfrm>
              <a:off x="1791" y="1912"/>
              <a:ext cx="198" cy="209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690" name="Freeform 297"/>
            <p:cNvSpPr>
              <a:spLocks noChangeAspect="1"/>
            </p:cNvSpPr>
            <p:nvPr/>
          </p:nvSpPr>
          <p:spPr bwMode="auto">
            <a:xfrm>
              <a:off x="1792" y="2008"/>
              <a:ext cx="199" cy="293"/>
            </a:xfrm>
            <a:custGeom>
              <a:avLst/>
              <a:gdLst>
                <a:gd name="T0" fmla="*/ 0 w 199"/>
                <a:gd name="T1" fmla="*/ 0 h 292"/>
                <a:gd name="T2" fmla="*/ 7 w 199"/>
                <a:gd name="T3" fmla="*/ 297 h 292"/>
                <a:gd name="T4" fmla="*/ 192 w 199"/>
                <a:gd name="T5" fmla="*/ 297 h 292"/>
                <a:gd name="T6" fmla="*/ 199 w 199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292"/>
                <a:gd name="T14" fmla="*/ 199 w 199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292">
                  <a:moveTo>
                    <a:pt x="0" y="0"/>
                  </a:moveTo>
                  <a:lnTo>
                    <a:pt x="7" y="292"/>
                  </a:lnTo>
                  <a:lnTo>
                    <a:pt x="192" y="292"/>
                  </a:lnTo>
                  <a:lnTo>
                    <a:pt x="199" y="0"/>
                  </a:lnTo>
                </a:path>
              </a:pathLst>
            </a:cu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691" name="WordArt 298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817" y="2065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C</a:t>
              </a:r>
            </a:p>
          </p:txBody>
        </p:sp>
      </p:grpSp>
      <p:grpSp>
        <p:nvGrpSpPr>
          <p:cNvPr id="25642" name="Group 299"/>
          <p:cNvGrpSpPr>
            <a:grpSpLocks noChangeAspect="1"/>
          </p:cNvGrpSpPr>
          <p:nvPr/>
        </p:nvGrpSpPr>
        <p:grpSpPr bwMode="auto">
          <a:xfrm>
            <a:off x="4032250" y="4648200"/>
            <a:ext cx="379413" cy="890588"/>
            <a:chOff x="1535" y="1229"/>
            <a:chExt cx="239" cy="561"/>
          </a:xfrm>
        </p:grpSpPr>
        <p:grpSp>
          <p:nvGrpSpPr>
            <p:cNvPr id="25683" name="Group 300"/>
            <p:cNvGrpSpPr>
              <a:grpSpLocks noChangeAspect="1"/>
            </p:cNvGrpSpPr>
            <p:nvPr/>
          </p:nvGrpSpPr>
          <p:grpSpPr bwMode="auto">
            <a:xfrm>
              <a:off x="1535" y="1229"/>
              <a:ext cx="239" cy="157"/>
              <a:chOff x="2631" y="2682"/>
              <a:chExt cx="239" cy="157"/>
            </a:xfrm>
          </p:grpSpPr>
          <p:sp>
            <p:nvSpPr>
              <p:cNvPr id="25686" name="Rectangle 301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687" name="Rectangle 302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684" name="Freeform 303"/>
            <p:cNvSpPr>
              <a:spLocks noChangeAspect="1"/>
            </p:cNvSpPr>
            <p:nvPr/>
          </p:nvSpPr>
          <p:spPr bwMode="auto">
            <a:xfrm flipV="1">
              <a:off x="1554" y="1386"/>
              <a:ext cx="199" cy="404"/>
            </a:xfrm>
            <a:custGeom>
              <a:avLst/>
              <a:gdLst>
                <a:gd name="T0" fmla="*/ 4 w 199"/>
                <a:gd name="T1" fmla="*/ 404 h 404"/>
                <a:gd name="T2" fmla="*/ 199 w 199"/>
                <a:gd name="T3" fmla="*/ 402 h 404"/>
                <a:gd name="T4" fmla="*/ 199 w 199"/>
                <a:gd name="T5" fmla="*/ 0 h 404"/>
                <a:gd name="T6" fmla="*/ 100 w 199"/>
                <a:gd name="T7" fmla="*/ 106 h 404"/>
                <a:gd name="T8" fmla="*/ 0 w 199"/>
                <a:gd name="T9" fmla="*/ 0 h 404"/>
                <a:gd name="T10" fmla="*/ 4 w 199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04"/>
                <a:gd name="T20" fmla="*/ 199 w 199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04">
                  <a:moveTo>
                    <a:pt x="4" y="404"/>
                  </a:moveTo>
                  <a:lnTo>
                    <a:pt x="199" y="402"/>
                  </a:lnTo>
                  <a:lnTo>
                    <a:pt x="199" y="0"/>
                  </a:lnTo>
                  <a:lnTo>
                    <a:pt x="100" y="106"/>
                  </a:lnTo>
                  <a:lnTo>
                    <a:pt x="0" y="0"/>
                  </a:lnTo>
                  <a:lnTo>
                    <a:pt x="4" y="40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685" name="WordArt 30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81" y="1461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</p:grpSp>
      <p:grpSp>
        <p:nvGrpSpPr>
          <p:cNvPr id="25643" name="Group 305"/>
          <p:cNvGrpSpPr>
            <a:grpSpLocks noChangeAspect="1"/>
          </p:cNvGrpSpPr>
          <p:nvPr/>
        </p:nvGrpSpPr>
        <p:grpSpPr bwMode="auto">
          <a:xfrm>
            <a:off x="7072313" y="4627563"/>
            <a:ext cx="379412" cy="871537"/>
            <a:chOff x="2005" y="1229"/>
            <a:chExt cx="239" cy="549"/>
          </a:xfrm>
        </p:grpSpPr>
        <p:grpSp>
          <p:nvGrpSpPr>
            <p:cNvPr id="25677" name="Group 306"/>
            <p:cNvGrpSpPr>
              <a:grpSpLocks noChangeAspect="1"/>
            </p:cNvGrpSpPr>
            <p:nvPr/>
          </p:nvGrpSpPr>
          <p:grpSpPr bwMode="auto">
            <a:xfrm>
              <a:off x="2005" y="1229"/>
              <a:ext cx="239" cy="157"/>
              <a:chOff x="2631" y="2682"/>
              <a:chExt cx="239" cy="157"/>
            </a:xfrm>
          </p:grpSpPr>
          <p:sp>
            <p:nvSpPr>
              <p:cNvPr id="25681" name="Rectangle 307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682" name="Rectangle 308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678" name="Freeform 309"/>
            <p:cNvSpPr>
              <a:spLocks noChangeAspect="1"/>
            </p:cNvSpPr>
            <p:nvPr/>
          </p:nvSpPr>
          <p:spPr bwMode="auto">
            <a:xfrm flipV="1">
              <a:off x="2027" y="1383"/>
              <a:ext cx="199" cy="299"/>
            </a:xfrm>
            <a:custGeom>
              <a:avLst/>
              <a:gdLst>
                <a:gd name="T0" fmla="*/ 0 w 199"/>
                <a:gd name="T1" fmla="*/ 0 h 292"/>
                <a:gd name="T2" fmla="*/ 7 w 199"/>
                <a:gd name="T3" fmla="*/ 329 h 292"/>
                <a:gd name="T4" fmla="*/ 192 w 199"/>
                <a:gd name="T5" fmla="*/ 329 h 292"/>
                <a:gd name="T6" fmla="*/ 199 w 199"/>
                <a:gd name="T7" fmla="*/ 0 h 2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"/>
                <a:gd name="T13" fmla="*/ 0 h 292"/>
                <a:gd name="T14" fmla="*/ 199 w 199"/>
                <a:gd name="T15" fmla="*/ 292 h 2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" h="292">
                  <a:moveTo>
                    <a:pt x="0" y="0"/>
                  </a:moveTo>
                  <a:lnTo>
                    <a:pt x="7" y="292"/>
                  </a:lnTo>
                  <a:lnTo>
                    <a:pt x="192" y="292"/>
                  </a:lnTo>
                  <a:lnTo>
                    <a:pt x="199" y="0"/>
                  </a:lnTo>
                </a:path>
              </a:pathLst>
            </a:cu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679" name="Oval 310"/>
            <p:cNvSpPr>
              <a:spLocks noChangeAspect="1" noChangeArrowheads="1"/>
            </p:cNvSpPr>
            <p:nvPr/>
          </p:nvSpPr>
          <p:spPr bwMode="auto">
            <a:xfrm flipV="1">
              <a:off x="2026" y="1569"/>
              <a:ext cx="198" cy="209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680" name="WordArt 3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052" y="1463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C</a:t>
              </a:r>
            </a:p>
          </p:txBody>
        </p:sp>
      </p:grpSp>
      <p:grpSp>
        <p:nvGrpSpPr>
          <p:cNvPr id="25644" name="Group 312"/>
          <p:cNvGrpSpPr>
            <a:grpSpLocks noChangeAspect="1"/>
          </p:cNvGrpSpPr>
          <p:nvPr/>
        </p:nvGrpSpPr>
        <p:grpSpPr bwMode="auto">
          <a:xfrm>
            <a:off x="7454900" y="4627563"/>
            <a:ext cx="379413" cy="889000"/>
            <a:chOff x="1290" y="1229"/>
            <a:chExt cx="239" cy="560"/>
          </a:xfrm>
        </p:grpSpPr>
        <p:grpSp>
          <p:nvGrpSpPr>
            <p:cNvPr id="25672" name="Group 313"/>
            <p:cNvGrpSpPr>
              <a:grpSpLocks noChangeAspect="1"/>
            </p:cNvGrpSpPr>
            <p:nvPr/>
          </p:nvGrpSpPr>
          <p:grpSpPr bwMode="auto">
            <a:xfrm>
              <a:off x="1290" y="1229"/>
              <a:ext cx="239" cy="157"/>
              <a:chOff x="2631" y="2682"/>
              <a:chExt cx="239" cy="157"/>
            </a:xfrm>
          </p:grpSpPr>
          <p:sp>
            <p:nvSpPr>
              <p:cNvPr id="25675" name="Rectangle 314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676" name="Rectangle 315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673" name="Freeform 316"/>
            <p:cNvSpPr>
              <a:spLocks noChangeAspect="1"/>
            </p:cNvSpPr>
            <p:nvPr/>
          </p:nvSpPr>
          <p:spPr bwMode="auto">
            <a:xfrm flipV="1">
              <a:off x="1317" y="1385"/>
              <a:ext cx="195" cy="404"/>
            </a:xfrm>
            <a:custGeom>
              <a:avLst/>
              <a:gdLst>
                <a:gd name="T0" fmla="*/ 0 w 195"/>
                <a:gd name="T1" fmla="*/ 404 h 404"/>
                <a:gd name="T2" fmla="*/ 195 w 195"/>
                <a:gd name="T3" fmla="*/ 402 h 404"/>
                <a:gd name="T4" fmla="*/ 195 w 195"/>
                <a:gd name="T5" fmla="*/ 113 h 404"/>
                <a:gd name="T6" fmla="*/ 96 w 195"/>
                <a:gd name="T7" fmla="*/ 0 h 404"/>
                <a:gd name="T8" fmla="*/ 0 w 195"/>
                <a:gd name="T9" fmla="*/ 108 h 404"/>
                <a:gd name="T10" fmla="*/ 0 w 195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404"/>
                <a:gd name="T20" fmla="*/ 195 w 195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404">
                  <a:moveTo>
                    <a:pt x="0" y="404"/>
                  </a:moveTo>
                  <a:lnTo>
                    <a:pt x="195" y="402"/>
                  </a:lnTo>
                  <a:lnTo>
                    <a:pt x="195" y="113"/>
                  </a:lnTo>
                  <a:lnTo>
                    <a:pt x="96" y="0"/>
                  </a:lnTo>
                  <a:lnTo>
                    <a:pt x="0" y="108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674" name="WordArt 31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40" y="1456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25645" name="Group 318"/>
          <p:cNvGrpSpPr>
            <a:grpSpLocks noChangeAspect="1"/>
          </p:cNvGrpSpPr>
          <p:nvPr/>
        </p:nvGrpSpPr>
        <p:grpSpPr bwMode="auto">
          <a:xfrm>
            <a:off x="7456488" y="5372100"/>
            <a:ext cx="392112" cy="876300"/>
            <a:chOff x="1291" y="1698"/>
            <a:chExt cx="247" cy="552"/>
          </a:xfrm>
        </p:grpSpPr>
        <p:grpSp>
          <p:nvGrpSpPr>
            <p:cNvPr id="25667" name="Group 319"/>
            <p:cNvGrpSpPr>
              <a:grpSpLocks noChangeAspect="1"/>
            </p:cNvGrpSpPr>
            <p:nvPr/>
          </p:nvGrpSpPr>
          <p:grpSpPr bwMode="auto">
            <a:xfrm>
              <a:off x="1291" y="2106"/>
              <a:ext cx="247" cy="144"/>
              <a:chOff x="2632" y="3559"/>
              <a:chExt cx="247" cy="144"/>
            </a:xfrm>
          </p:grpSpPr>
          <p:sp>
            <p:nvSpPr>
              <p:cNvPr id="25670" name="Rectangle 320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671" name="Rectangle 321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668" name="Freeform 322"/>
            <p:cNvSpPr>
              <a:spLocks noChangeAspect="1"/>
            </p:cNvSpPr>
            <p:nvPr/>
          </p:nvSpPr>
          <p:spPr bwMode="auto">
            <a:xfrm>
              <a:off x="1312" y="1698"/>
              <a:ext cx="199" cy="404"/>
            </a:xfrm>
            <a:custGeom>
              <a:avLst/>
              <a:gdLst>
                <a:gd name="T0" fmla="*/ 4 w 199"/>
                <a:gd name="T1" fmla="*/ 404 h 404"/>
                <a:gd name="T2" fmla="*/ 199 w 199"/>
                <a:gd name="T3" fmla="*/ 402 h 404"/>
                <a:gd name="T4" fmla="*/ 199 w 199"/>
                <a:gd name="T5" fmla="*/ 0 h 404"/>
                <a:gd name="T6" fmla="*/ 100 w 199"/>
                <a:gd name="T7" fmla="*/ 106 h 404"/>
                <a:gd name="T8" fmla="*/ 0 w 199"/>
                <a:gd name="T9" fmla="*/ 0 h 404"/>
                <a:gd name="T10" fmla="*/ 4 w 199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04"/>
                <a:gd name="T20" fmla="*/ 199 w 199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04">
                  <a:moveTo>
                    <a:pt x="4" y="404"/>
                  </a:moveTo>
                  <a:lnTo>
                    <a:pt x="199" y="402"/>
                  </a:lnTo>
                  <a:lnTo>
                    <a:pt x="199" y="0"/>
                  </a:lnTo>
                  <a:lnTo>
                    <a:pt x="100" y="106"/>
                  </a:lnTo>
                  <a:lnTo>
                    <a:pt x="0" y="0"/>
                  </a:lnTo>
                  <a:lnTo>
                    <a:pt x="4" y="40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669" name="WordArt 32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339" y="1859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</p:grpSp>
      <p:grpSp>
        <p:nvGrpSpPr>
          <p:cNvPr id="25646" name="Group 324"/>
          <p:cNvGrpSpPr>
            <a:grpSpLocks noChangeAspect="1"/>
          </p:cNvGrpSpPr>
          <p:nvPr/>
        </p:nvGrpSpPr>
        <p:grpSpPr bwMode="auto">
          <a:xfrm>
            <a:off x="6691313" y="5368925"/>
            <a:ext cx="392112" cy="879475"/>
            <a:chOff x="1529" y="1696"/>
            <a:chExt cx="247" cy="554"/>
          </a:xfrm>
        </p:grpSpPr>
        <p:grpSp>
          <p:nvGrpSpPr>
            <p:cNvPr id="25662" name="Group 325"/>
            <p:cNvGrpSpPr>
              <a:grpSpLocks noChangeAspect="1"/>
            </p:cNvGrpSpPr>
            <p:nvPr/>
          </p:nvGrpSpPr>
          <p:grpSpPr bwMode="auto">
            <a:xfrm>
              <a:off x="1529" y="2106"/>
              <a:ext cx="247" cy="144"/>
              <a:chOff x="2632" y="3559"/>
              <a:chExt cx="247" cy="144"/>
            </a:xfrm>
          </p:grpSpPr>
          <p:sp>
            <p:nvSpPr>
              <p:cNvPr id="25665" name="Rectangle 326"/>
              <p:cNvSpPr>
                <a:spLocks noChangeAspect="1" noChangeArrowheads="1"/>
              </p:cNvSpPr>
              <p:nvPr/>
            </p:nvSpPr>
            <p:spPr bwMode="auto">
              <a:xfrm>
                <a:off x="2708" y="355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666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2632" y="3605"/>
                <a:ext cx="247" cy="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663" name="Freeform 328"/>
            <p:cNvSpPr>
              <a:spLocks noChangeAspect="1"/>
            </p:cNvSpPr>
            <p:nvPr/>
          </p:nvSpPr>
          <p:spPr bwMode="auto">
            <a:xfrm>
              <a:off x="1559" y="1696"/>
              <a:ext cx="195" cy="404"/>
            </a:xfrm>
            <a:custGeom>
              <a:avLst/>
              <a:gdLst>
                <a:gd name="T0" fmla="*/ 0 w 195"/>
                <a:gd name="T1" fmla="*/ 404 h 404"/>
                <a:gd name="T2" fmla="*/ 195 w 195"/>
                <a:gd name="T3" fmla="*/ 402 h 404"/>
                <a:gd name="T4" fmla="*/ 195 w 195"/>
                <a:gd name="T5" fmla="*/ 113 h 404"/>
                <a:gd name="T6" fmla="*/ 96 w 195"/>
                <a:gd name="T7" fmla="*/ 0 h 404"/>
                <a:gd name="T8" fmla="*/ 0 w 195"/>
                <a:gd name="T9" fmla="*/ 108 h 404"/>
                <a:gd name="T10" fmla="*/ 0 w 195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"/>
                <a:gd name="T19" fmla="*/ 0 h 404"/>
                <a:gd name="T20" fmla="*/ 195 w 195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" h="404">
                  <a:moveTo>
                    <a:pt x="0" y="404"/>
                  </a:moveTo>
                  <a:lnTo>
                    <a:pt x="195" y="402"/>
                  </a:lnTo>
                  <a:lnTo>
                    <a:pt x="195" y="113"/>
                  </a:lnTo>
                  <a:lnTo>
                    <a:pt x="96" y="0"/>
                  </a:lnTo>
                  <a:lnTo>
                    <a:pt x="0" y="108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3333FF"/>
            </a:solidFill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664" name="WordArt 329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82" y="1861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T</a:t>
              </a:r>
            </a:p>
          </p:txBody>
        </p:sp>
      </p:grpSp>
      <p:grpSp>
        <p:nvGrpSpPr>
          <p:cNvPr id="25647" name="Group 330"/>
          <p:cNvGrpSpPr>
            <a:grpSpLocks noChangeAspect="1"/>
          </p:cNvGrpSpPr>
          <p:nvPr/>
        </p:nvGrpSpPr>
        <p:grpSpPr bwMode="auto">
          <a:xfrm>
            <a:off x="6700838" y="4627563"/>
            <a:ext cx="379412" cy="890587"/>
            <a:chOff x="1535" y="1229"/>
            <a:chExt cx="239" cy="561"/>
          </a:xfrm>
        </p:grpSpPr>
        <p:grpSp>
          <p:nvGrpSpPr>
            <p:cNvPr id="25657" name="Group 331"/>
            <p:cNvGrpSpPr>
              <a:grpSpLocks noChangeAspect="1"/>
            </p:cNvGrpSpPr>
            <p:nvPr/>
          </p:nvGrpSpPr>
          <p:grpSpPr bwMode="auto">
            <a:xfrm>
              <a:off x="1535" y="1229"/>
              <a:ext cx="239" cy="157"/>
              <a:chOff x="2631" y="2682"/>
              <a:chExt cx="239" cy="157"/>
            </a:xfrm>
          </p:grpSpPr>
          <p:sp>
            <p:nvSpPr>
              <p:cNvPr id="25660" name="Rectangle 332"/>
              <p:cNvSpPr>
                <a:spLocks noChangeAspect="1" noChangeArrowheads="1"/>
              </p:cNvSpPr>
              <p:nvPr/>
            </p:nvSpPr>
            <p:spPr bwMode="auto">
              <a:xfrm flipV="1">
                <a:off x="2706" y="2787"/>
                <a:ext cx="96" cy="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661" name="Rectangle 333"/>
              <p:cNvSpPr>
                <a:spLocks noChangeAspect="1" noChangeArrowheads="1"/>
              </p:cNvSpPr>
              <p:nvPr/>
            </p:nvSpPr>
            <p:spPr bwMode="auto">
              <a:xfrm flipV="1">
                <a:off x="2631" y="2682"/>
                <a:ext cx="239" cy="10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25658" name="Freeform 334"/>
            <p:cNvSpPr>
              <a:spLocks noChangeAspect="1"/>
            </p:cNvSpPr>
            <p:nvPr/>
          </p:nvSpPr>
          <p:spPr bwMode="auto">
            <a:xfrm flipV="1">
              <a:off x="1554" y="1386"/>
              <a:ext cx="199" cy="404"/>
            </a:xfrm>
            <a:custGeom>
              <a:avLst/>
              <a:gdLst>
                <a:gd name="T0" fmla="*/ 4 w 199"/>
                <a:gd name="T1" fmla="*/ 404 h 404"/>
                <a:gd name="T2" fmla="*/ 199 w 199"/>
                <a:gd name="T3" fmla="*/ 402 h 404"/>
                <a:gd name="T4" fmla="*/ 199 w 199"/>
                <a:gd name="T5" fmla="*/ 0 h 404"/>
                <a:gd name="T6" fmla="*/ 100 w 199"/>
                <a:gd name="T7" fmla="*/ 106 h 404"/>
                <a:gd name="T8" fmla="*/ 0 w 199"/>
                <a:gd name="T9" fmla="*/ 0 h 404"/>
                <a:gd name="T10" fmla="*/ 4 w 199"/>
                <a:gd name="T11" fmla="*/ 404 h 4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9"/>
                <a:gd name="T19" fmla="*/ 0 h 404"/>
                <a:gd name="T20" fmla="*/ 199 w 199"/>
                <a:gd name="T21" fmla="*/ 404 h 4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9" h="404">
                  <a:moveTo>
                    <a:pt x="4" y="404"/>
                  </a:moveTo>
                  <a:lnTo>
                    <a:pt x="199" y="402"/>
                  </a:lnTo>
                  <a:lnTo>
                    <a:pt x="199" y="0"/>
                  </a:lnTo>
                  <a:lnTo>
                    <a:pt x="100" y="106"/>
                  </a:lnTo>
                  <a:lnTo>
                    <a:pt x="0" y="0"/>
                  </a:lnTo>
                  <a:lnTo>
                    <a:pt x="4" y="404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5659" name="WordArt 33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81" y="1461"/>
              <a:ext cx="144" cy="16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solidFill>
                    <a:srgbClr val="000000"/>
                  </a:solidFill>
                  <a:latin typeface="Arial Black" panose="020B0A04020102020204" pitchFamily="34" charset="0"/>
                </a:rPr>
                <a:t>A</a:t>
              </a:r>
            </a:p>
          </p:txBody>
        </p:sp>
      </p:grpSp>
      <p:sp>
        <p:nvSpPr>
          <p:cNvPr id="25648" name="Line 336"/>
          <p:cNvSpPr>
            <a:spLocks noChangeShapeType="1"/>
          </p:cNvSpPr>
          <p:nvPr/>
        </p:nvSpPr>
        <p:spPr bwMode="auto">
          <a:xfrm flipV="1">
            <a:off x="1843088" y="6124575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9" name="Line 337"/>
          <p:cNvSpPr>
            <a:spLocks noChangeShapeType="1"/>
          </p:cNvSpPr>
          <p:nvPr/>
        </p:nvSpPr>
        <p:spPr bwMode="auto">
          <a:xfrm>
            <a:off x="1828800" y="4495800"/>
            <a:ext cx="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0" name="Text Box 338"/>
          <p:cNvSpPr txBox="1">
            <a:spLocks noChangeArrowheads="1"/>
          </p:cNvSpPr>
          <p:nvPr/>
        </p:nvSpPr>
        <p:spPr bwMode="auto">
          <a:xfrm>
            <a:off x="5695950" y="4876800"/>
            <a:ext cx="628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6000"/>
              <a:t>+</a:t>
            </a:r>
          </a:p>
        </p:txBody>
      </p:sp>
      <p:sp>
        <p:nvSpPr>
          <p:cNvPr id="25651" name="Line 339"/>
          <p:cNvSpPr>
            <a:spLocks noChangeShapeType="1"/>
          </p:cNvSpPr>
          <p:nvPr/>
        </p:nvSpPr>
        <p:spPr bwMode="auto">
          <a:xfrm>
            <a:off x="3124200" y="5486400"/>
            <a:ext cx="762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9" name="Group 340"/>
          <p:cNvGrpSpPr>
            <a:grpSpLocks/>
          </p:cNvGrpSpPr>
          <p:nvPr/>
        </p:nvGrpSpPr>
        <p:grpSpPr bwMode="auto">
          <a:xfrm>
            <a:off x="5181600" y="4151313"/>
            <a:ext cx="2133600" cy="1335087"/>
            <a:chOff x="576" y="2807"/>
            <a:chExt cx="1344" cy="841"/>
          </a:xfrm>
        </p:grpSpPr>
        <p:pic>
          <p:nvPicPr>
            <p:cNvPr id="25654" name="Picture 341" descr="MCj0078709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6" y="3120"/>
              <a:ext cx="35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55" name="Text Box 342"/>
            <p:cNvSpPr txBox="1">
              <a:spLocks noChangeArrowheads="1"/>
            </p:cNvSpPr>
            <p:nvPr/>
          </p:nvSpPr>
          <p:spPr bwMode="auto">
            <a:xfrm>
              <a:off x="950" y="2807"/>
              <a:ext cx="9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latin typeface="Comic Sans MS" panose="030F0702030302020204" pitchFamily="66" charset="0"/>
                </a:rPr>
                <a:t>Blunt ends</a:t>
              </a:r>
            </a:p>
          </p:txBody>
        </p:sp>
        <p:sp>
          <p:nvSpPr>
            <p:cNvPr id="25656" name="Line 343"/>
            <p:cNvSpPr>
              <a:spLocks noChangeShapeType="1"/>
            </p:cNvSpPr>
            <p:nvPr/>
          </p:nvSpPr>
          <p:spPr bwMode="auto">
            <a:xfrm flipH="1">
              <a:off x="816" y="302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5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15000" y="2600325"/>
            <a:ext cx="3062288" cy="2430463"/>
          </a:xfrm>
          <a:noFill/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32DC18-E284-4DA3-8C85-B1C1CC8988BE}" type="slidenum">
              <a:rPr lang="en-US" altLang="en-US" sz="1400">
                <a:latin typeface="Book Antiqua" panose="02040602050305030304" pitchFamily="18" charset="0"/>
              </a:rPr>
              <a:pPr/>
              <a:t>6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Pasting Together DNA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153400" cy="510540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Two pieces of DNA can be reconnected by replacing broken chemical bonds</a:t>
            </a:r>
          </a:p>
          <a:p>
            <a:pPr eaLnBrk="1" hangingPunct="1"/>
            <a:r>
              <a:rPr lang="en-US" altLang="en-US" sz="2400" smtClean="0">
                <a:ea typeface="ＭＳ Ｐゴシック" panose="020B0600070205080204" pitchFamily="34" charset="-128"/>
              </a:rPr>
              <a:t>Two primary methods</a:t>
            </a:r>
          </a:p>
          <a:p>
            <a:pPr lvl="1" eaLnBrk="1" hangingPunct="1"/>
            <a:r>
              <a:rPr lang="en-US" altLang="en-US" sz="2000" b="1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Hybridization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– constructing a</a:t>
            </a:r>
            <a:br>
              <a:rPr lang="en-US" altLang="en-US" sz="20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double strand from a single strand</a:t>
            </a:r>
            <a:br>
              <a:rPr lang="en-US" altLang="en-US" sz="20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by taking advantage of DNA’s</a:t>
            </a:r>
            <a:br>
              <a:rPr lang="en-US" altLang="en-US" sz="20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desire to form complementary</a:t>
            </a:r>
            <a:br>
              <a:rPr lang="en-US" altLang="en-US" sz="20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base-pairings</a:t>
            </a:r>
          </a:p>
          <a:p>
            <a:pPr lvl="1" eaLnBrk="1" hangingPunct="1"/>
            <a:r>
              <a:rPr lang="en-US" altLang="en-US" sz="2000" b="1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Ligation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 – gluing together DNA</a:t>
            </a:r>
            <a:br>
              <a:rPr lang="en-US" altLang="en-US" sz="20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fragments with single-strand</a:t>
            </a:r>
            <a:br>
              <a:rPr lang="en-US" altLang="en-US" sz="20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“sticky” ends,  perhaps from</a:t>
            </a:r>
            <a:br>
              <a:rPr lang="en-US" altLang="en-US" sz="20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different sources. Special enzymes</a:t>
            </a:r>
            <a:br>
              <a:rPr lang="en-US" altLang="en-US" sz="20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(DNA ligase) repair the broken</a:t>
            </a:r>
            <a:br>
              <a:rPr lang="en-US" altLang="en-US" sz="20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phosphate backbone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1066800" y="4191000"/>
            <a:ext cx="99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2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132638" y="3803650"/>
            <a:ext cx="457200" cy="13811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05650" y="4425950"/>
            <a:ext cx="511175" cy="450850"/>
            <a:chOff x="7104888" y="4425696"/>
            <a:chExt cx="512064" cy="451104"/>
          </a:xfrm>
        </p:grpSpPr>
        <p:sp>
          <p:nvSpPr>
            <p:cNvPr id="27659" name="Rounded Rectangle 9"/>
            <p:cNvSpPr>
              <a:spLocks noChangeArrowheads="1"/>
            </p:cNvSpPr>
            <p:nvPr/>
          </p:nvSpPr>
          <p:spPr bwMode="auto">
            <a:xfrm>
              <a:off x="7104888" y="4425696"/>
              <a:ext cx="45720" cy="1524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27660" name="Rounded Rectangle 10"/>
            <p:cNvSpPr>
              <a:spLocks noChangeArrowheads="1"/>
            </p:cNvSpPr>
            <p:nvPr/>
          </p:nvSpPr>
          <p:spPr bwMode="auto">
            <a:xfrm>
              <a:off x="7571232" y="4724400"/>
              <a:ext cx="45720" cy="152400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2765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3C0A4C-1E6C-446A-886F-BDC2E2CDEE1F}" type="slidenum">
              <a:rPr lang="en-US" altLang="en-US" sz="1400">
                <a:latin typeface="Book Antiqua" panose="02040602050305030304" pitchFamily="18" charset="0"/>
              </a:rPr>
              <a:pPr/>
              <a:t>7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Copying DNA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While cells are able to extract information from only a single strand of DNA, molecular assays often require large quantities of material.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One solution, </a:t>
            </a:r>
            <a:r>
              <a:rPr lang="en-US" altLang="en-US" sz="24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cloning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involves using cells to do the work of replication</a:t>
            </a:r>
          </a:p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DNA Cloning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Various organisms contain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small circular DNA molecules called plasmids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Plasmids can be cut using a restriction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enzyme to form a </a:t>
            </a:r>
            <a:r>
              <a:rPr lang="en-US" altLang="en-US" sz="20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vector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and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the sequence to be copied, called the </a:t>
            </a:r>
            <a:r>
              <a:rPr lang="en-US" altLang="en-US" sz="2000" b="1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insert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, is placed into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the gap using ligation. 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The modified plasmid is then inserted into a living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cell that is left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to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multiply into a colony.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The DNA is harvested from the colony and the plasmids of interest are isolated.</a:t>
            </a:r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ABD0F4-3842-416B-B05A-1946B2683AC9}" type="slidenum">
              <a:rPr lang="en-US" altLang="en-US" sz="1400">
                <a:latin typeface="Book Antiqua" panose="02040602050305030304" pitchFamily="18" charset="0"/>
              </a:rPr>
              <a:pPr/>
              <a:t>8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Cloning Process</a:t>
            </a:r>
          </a:p>
        </p:txBody>
      </p:sp>
      <p:grpSp>
        <p:nvGrpSpPr>
          <p:cNvPr id="31749" name="Group 14"/>
          <p:cNvGrpSpPr>
            <a:grpSpLocks/>
          </p:cNvGrpSpPr>
          <p:nvPr/>
        </p:nvGrpSpPr>
        <p:grpSpPr bwMode="auto">
          <a:xfrm>
            <a:off x="1447800" y="1752600"/>
            <a:ext cx="7108825" cy="4572000"/>
            <a:chOff x="288" y="768"/>
            <a:chExt cx="5294" cy="3386"/>
          </a:xfrm>
        </p:grpSpPr>
        <p:pic>
          <p:nvPicPr>
            <p:cNvPr id="31752" name="Picture 5" descr="plasmi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768"/>
              <a:ext cx="1934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3" name="Rectangle 6"/>
            <p:cNvSpPr>
              <a:spLocks noChangeArrowheads="1"/>
            </p:cNvSpPr>
            <p:nvPr/>
          </p:nvSpPr>
          <p:spPr bwMode="auto">
            <a:xfrm>
              <a:off x="3600" y="768"/>
              <a:ext cx="672" cy="67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1754" name="Freeform 7"/>
            <p:cNvSpPr>
              <a:spLocks/>
            </p:cNvSpPr>
            <p:nvPr/>
          </p:nvSpPr>
          <p:spPr bwMode="auto">
            <a:xfrm>
              <a:off x="2928" y="1440"/>
              <a:ext cx="1344" cy="2688"/>
            </a:xfrm>
            <a:custGeom>
              <a:avLst/>
              <a:gdLst>
                <a:gd name="T0" fmla="*/ 9894 w 816"/>
                <a:gd name="T1" fmla="*/ 0 h 2736"/>
                <a:gd name="T2" fmla="*/ 3488 w 816"/>
                <a:gd name="T3" fmla="*/ 483 h 2736"/>
                <a:gd name="T4" fmla="*/ 0 w 816"/>
                <a:gd name="T5" fmla="*/ 2504 h 2736"/>
                <a:gd name="T6" fmla="*/ 0 60000 65536"/>
                <a:gd name="T7" fmla="*/ 0 60000 65536"/>
                <a:gd name="T8" fmla="*/ 0 60000 65536"/>
                <a:gd name="T9" fmla="*/ 0 w 816"/>
                <a:gd name="T10" fmla="*/ 0 h 2736"/>
                <a:gd name="T11" fmla="*/ 816 w 816"/>
                <a:gd name="T12" fmla="*/ 2736 h 27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2736">
                  <a:moveTo>
                    <a:pt x="816" y="0"/>
                  </a:moveTo>
                  <a:cubicBezTo>
                    <a:pt x="620" y="36"/>
                    <a:pt x="424" y="72"/>
                    <a:pt x="288" y="528"/>
                  </a:cubicBezTo>
                  <a:cubicBezTo>
                    <a:pt x="152" y="984"/>
                    <a:pt x="32" y="2368"/>
                    <a:pt x="0" y="27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31755" name="Group 8"/>
            <p:cNvGrpSpPr>
              <a:grpSpLocks/>
            </p:cNvGrpSpPr>
            <p:nvPr/>
          </p:nvGrpSpPr>
          <p:grpSpPr bwMode="auto">
            <a:xfrm>
              <a:off x="288" y="1968"/>
              <a:ext cx="2640" cy="2186"/>
              <a:chOff x="816" y="2016"/>
              <a:chExt cx="2640" cy="2186"/>
            </a:xfrm>
          </p:grpSpPr>
          <p:pic>
            <p:nvPicPr>
              <p:cNvPr id="31757" name="Picture 9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064"/>
                <a:ext cx="2594" cy="2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8" name="Rectangle 10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2592" cy="2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1759" name="Text Box 11"/>
              <p:cNvSpPr txBox="1">
                <a:spLocks noChangeArrowheads="1"/>
              </p:cNvSpPr>
              <p:nvPr/>
            </p:nvSpPr>
            <p:spPr bwMode="auto">
              <a:xfrm>
                <a:off x="864" y="2016"/>
                <a:ext cx="841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Vector DNA</a:t>
                </a:r>
              </a:p>
            </p:txBody>
          </p:sp>
        </p:grp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36" y="768"/>
              <a:ext cx="3264" cy="1208"/>
            </a:xfrm>
            <a:custGeom>
              <a:avLst/>
              <a:gdLst>
                <a:gd name="T0" fmla="*/ 3264 w 3264"/>
                <a:gd name="T1" fmla="*/ 0 h 1208"/>
                <a:gd name="T2" fmla="*/ 2592 w 3264"/>
                <a:gd name="T3" fmla="*/ 1008 h 1208"/>
                <a:gd name="T4" fmla="*/ 0 w 3264"/>
                <a:gd name="T5" fmla="*/ 1200 h 1208"/>
                <a:gd name="T6" fmla="*/ 0 60000 65536"/>
                <a:gd name="T7" fmla="*/ 0 60000 65536"/>
                <a:gd name="T8" fmla="*/ 0 60000 65536"/>
                <a:gd name="T9" fmla="*/ 0 w 3264"/>
                <a:gd name="T10" fmla="*/ 0 h 1208"/>
                <a:gd name="T11" fmla="*/ 3264 w 3264"/>
                <a:gd name="T12" fmla="*/ 1208 h 1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64" h="1208">
                  <a:moveTo>
                    <a:pt x="3264" y="0"/>
                  </a:moveTo>
                  <a:cubicBezTo>
                    <a:pt x="3200" y="404"/>
                    <a:pt x="3136" y="808"/>
                    <a:pt x="2592" y="1008"/>
                  </a:cubicBezTo>
                  <a:cubicBezTo>
                    <a:pt x="2048" y="1208"/>
                    <a:pt x="448" y="1144"/>
                    <a:pt x="0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sp>
        <p:nvSpPr>
          <p:cNvPr id="31750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Bacterial vectors are good for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sequences ~25 kB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Yeast-based 100 kB to 1MB</a:t>
            </a:r>
          </a:p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8/21/2014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662A9C-204F-4BA2-963A-CEB5B049B272}" type="slidenum">
              <a:rPr lang="en-US" altLang="en-US" sz="1400">
                <a:latin typeface="Book Antiqua" panose="02040602050305030304" pitchFamily="18" charset="0"/>
              </a:rPr>
              <a:pPr/>
              <a:t>9</a:t>
            </a:fld>
            <a:endParaRPr lang="en-US" altLang="en-US" sz="1400">
              <a:latin typeface="Book Antiqua" panose="02040602050305030304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High-Volume DNA Copying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olymerase Chain Reaction (PCR)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Polymerases are enzymes responsible for replicating DNA during cell division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Extend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a double-stranded region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bonded to a longer, single DNA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strand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in the 5’-to-3’ direction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How PCR works: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Separate DNA strands, which happens naturally at high temps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Add small single-strand DNA sequence (primer) and DNA Polymerase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Let the primers hybridize (sometimes called anneal)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Let the “heat activated” Polymerase extend the sequence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Produces two copies, just by cycling the temperature</a:t>
            </a:r>
          </a:p>
          <a:p>
            <a:pPr lvl="1" eaLnBrk="1" hangingPunct="1"/>
            <a:r>
              <a:rPr lang="en-US" altLang="en-US" sz="2000" dirty="0" smtClean="0">
                <a:ea typeface="ＭＳ Ｐゴシック" panose="020B0600070205080204" pitchFamily="34" charset="-128"/>
              </a:rPr>
              <a:t>Repeat. 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43200" y="6477000"/>
            <a:ext cx="3657600" cy="2460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smtClean="0">
                <a:latin typeface="Book Antiqua" panose="02040602050305030304" pitchFamily="18" charset="0"/>
              </a:rPr>
              <a:t>Comp 555 Bioalgorithms (Fall 2014)</a:t>
            </a:r>
            <a:endParaRPr lang="en-US" altLang="en-US" sz="140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9537</TotalTime>
  <Words>2685</Words>
  <Application>Microsoft Office PowerPoint</Application>
  <PresentationFormat>On-screen Show (4:3)</PresentationFormat>
  <Paragraphs>467</Paragraphs>
  <Slides>42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Bitmap Image</vt:lpstr>
      <vt:lpstr>Lecture 2:  High-Throughput Biology</vt:lpstr>
      <vt:lpstr>Analyzing DNA</vt:lpstr>
      <vt:lpstr>Four Steps to Recover a Genome </vt:lpstr>
      <vt:lpstr>Cutting DNA</vt:lpstr>
      <vt:lpstr>Cutting DNA</vt:lpstr>
      <vt:lpstr>Pasting Together DNA</vt:lpstr>
      <vt:lpstr>Copying DNA</vt:lpstr>
      <vt:lpstr>Cloning Process</vt:lpstr>
      <vt:lpstr>High-Volume DNA Copying</vt:lpstr>
      <vt:lpstr>Denature DNA</vt:lpstr>
      <vt:lpstr>Design Primers</vt:lpstr>
      <vt:lpstr>Annealing</vt:lpstr>
      <vt:lpstr>Extension</vt:lpstr>
      <vt:lpstr>Extension</vt:lpstr>
      <vt:lpstr>Repeat</vt:lpstr>
      <vt:lpstr>High-Volume DNA Copying</vt:lpstr>
      <vt:lpstr>Reading DNA Sequences</vt:lpstr>
      <vt:lpstr>High-Throughput Sequencing</vt:lpstr>
      <vt:lpstr>DNA Sorting</vt:lpstr>
      <vt:lpstr>Gel Electrophoresis</vt:lpstr>
      <vt:lpstr>Reading DNA</vt:lpstr>
      <vt:lpstr>Assembling Genomes</vt:lpstr>
      <vt:lpstr>Assembling Genomes</vt:lpstr>
      <vt:lpstr>   DNA probes</vt:lpstr>
      <vt:lpstr>  DNA Microarray</vt:lpstr>
      <vt:lpstr>Gene Expression Arrays</vt:lpstr>
      <vt:lpstr>Labeling DNA arrays</vt:lpstr>
      <vt:lpstr>  An experiment on a microarray</vt:lpstr>
      <vt:lpstr>   DNA Microarray</vt:lpstr>
      <vt:lpstr>The Diversity of Life</vt:lpstr>
      <vt:lpstr>How do Individuals Differ?</vt:lpstr>
      <vt:lpstr>Physical Traits and Variances</vt:lpstr>
      <vt:lpstr>Sources of Physical Variation</vt:lpstr>
      <vt:lpstr>Genetic Variation</vt:lpstr>
      <vt:lpstr>Sources of Genetic Variation</vt:lpstr>
      <vt:lpstr>Sources of Genetic Variation</vt:lpstr>
      <vt:lpstr>How Do Different Species Differ?</vt:lpstr>
      <vt:lpstr>Mouse and Human overview</vt:lpstr>
      <vt:lpstr>Genome Structure</vt:lpstr>
      <vt:lpstr>Comparative Genomics</vt:lpstr>
      <vt:lpstr>Summary</vt:lpstr>
      <vt:lpstr>Next Time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Jan Prins</dc:creator>
  <cp:keywords/>
  <dc:description/>
  <cp:lastModifiedBy>prins</cp:lastModifiedBy>
  <cp:revision>230</cp:revision>
  <cp:lastPrinted>2013-08-22T16:58:58Z</cp:lastPrinted>
  <dcterms:created xsi:type="dcterms:W3CDTF">2013-08-27T16:37:29Z</dcterms:created>
  <dcterms:modified xsi:type="dcterms:W3CDTF">2014-08-21T17:42:01Z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