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2.xml" ContentType="application/vnd.openxmlformats-officedocument.themeOverride+xml"/>
  <Override PartName="/ppt/notesSlides/notesSlide10.xml" ContentType="application/vnd.openxmlformats-officedocument.presentationml.notesSlide+xml"/>
  <Override PartName="/ppt/theme/themeOverride3.xml" ContentType="application/vnd.openxmlformats-officedocument.themeOverride+xml"/>
  <Override PartName="/ppt/notesSlides/notesSlide11.xml" ContentType="application/vnd.openxmlformats-officedocument.presentationml.notesSlide+xml"/>
  <Override PartName="/ppt/theme/themeOverride4.xml" ContentType="application/vnd.openxmlformats-officedocument.themeOverride+xml"/>
  <Override PartName="/ppt/notesSlides/notesSlide12.xml" ContentType="application/vnd.openxmlformats-officedocument.presentationml.notesSlide+xml"/>
  <Override PartName="/ppt/theme/themeOverride5.xml" ContentType="application/vnd.openxmlformats-officedocument.themeOverride+xml"/>
  <Override PartName="/ppt/notesSlides/notesSlide13.xml" ContentType="application/vnd.openxmlformats-officedocument.presentationml.notesSlide+xml"/>
  <Override PartName="/ppt/theme/themeOverride6.xml" ContentType="application/vnd.openxmlformats-officedocument.themeOverride+xml"/>
  <Override PartName="/ppt/notesSlides/notesSlide14.xml" ContentType="application/vnd.openxmlformats-officedocument.presentationml.notesSlide+xml"/>
  <Override PartName="/ppt/theme/themeOverride7.xml" ContentType="application/vnd.openxmlformats-officedocument.themeOverride+xml"/>
  <Override PartName="/ppt/notesSlides/notesSlide15.xml" ContentType="application/vnd.openxmlformats-officedocument.presentationml.notesSlide+xml"/>
  <Override PartName="/ppt/theme/themeOverride8.xml" ContentType="application/vnd.openxmlformats-officedocument.themeOverride+xml"/>
  <Override PartName="/ppt/notesSlides/notesSlide16.xml" ContentType="application/vnd.openxmlformats-officedocument.presentationml.notesSlide+xml"/>
  <Override PartName="/ppt/theme/themeOverride9.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heme/themeOverride10.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handoutMasterIdLst>
    <p:handoutMasterId r:id="rId66"/>
  </p:handoutMasterIdLst>
  <p:sldIdLst>
    <p:sldId id="256" r:id="rId2"/>
    <p:sldId id="266" r:id="rId3"/>
    <p:sldId id="268" r:id="rId4"/>
    <p:sldId id="272" r:id="rId5"/>
    <p:sldId id="273" r:id="rId6"/>
    <p:sldId id="269" r:id="rId7"/>
    <p:sldId id="274" r:id="rId8"/>
    <p:sldId id="286" r:id="rId9"/>
    <p:sldId id="287" r:id="rId10"/>
    <p:sldId id="294" r:id="rId11"/>
    <p:sldId id="295" r:id="rId12"/>
    <p:sldId id="296" r:id="rId13"/>
    <p:sldId id="297" r:id="rId14"/>
    <p:sldId id="298" r:id="rId15"/>
    <p:sldId id="299" r:id="rId16"/>
    <p:sldId id="300" r:id="rId17"/>
    <p:sldId id="301"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02" r:id="rId59"/>
    <p:sldId id="288" r:id="rId60"/>
    <p:sldId id="291" r:id="rId61"/>
    <p:sldId id="292" r:id="rId62"/>
    <p:sldId id="293" r:id="rId63"/>
    <p:sldId id="290" r:id="rId64"/>
  </p:sldIdLst>
  <p:sldSz cx="9144000" cy="6858000" type="screen4x3"/>
  <p:notesSz cx="7315200" cy="9601200"/>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CC0099"/>
    <a:srgbClr val="006600"/>
    <a:srgbClr val="B07500"/>
    <a:srgbClr val="FFCC66"/>
    <a:srgbClr val="99FF99"/>
    <a:srgbClr val="FF3300"/>
    <a:srgbClr val="0099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933" autoAdjust="0"/>
  </p:normalViewPr>
  <p:slideViewPr>
    <p:cSldViewPr>
      <p:cViewPr varScale="1">
        <p:scale>
          <a:sx n="107" d="100"/>
          <a:sy n="107" d="100"/>
        </p:scale>
        <p:origin x="-173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7.png"/><Relationship Id="rId4" Type="http://schemas.openxmlformats.org/officeDocument/2006/relationships/image" Target="../media/image38.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defRPr>
            </a:lvl1pPr>
          </a:lstStyle>
          <a:p>
            <a:pPr>
              <a:defRPr/>
            </a:pPr>
            <a:fld id="{13A375D0-B6BA-4056-9461-9D05616A3003}" type="datetime1">
              <a:rPr lang="en-US"/>
              <a:pPr>
                <a:defRPr/>
              </a:pPr>
              <a:t>9/3/2014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289EE50-2883-440A-95F3-45147AEB06EB}" type="slidenum">
              <a:rPr lang="en-US" altLang="en-US"/>
              <a:pPr/>
              <a:t>‹#›</a:t>
            </a:fld>
            <a:endParaRPr lang="en-US" altLang="en-US"/>
          </a:p>
        </p:txBody>
      </p:sp>
    </p:spTree>
    <p:extLst>
      <p:ext uri="{BB962C8B-B14F-4D97-AF65-F5344CB8AC3E}">
        <p14:creationId xmlns:p14="http://schemas.microsoft.com/office/powerpoint/2010/main" val="2669018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788" eaLnBrk="1" hangingPunct="1">
              <a:defRPr sz="1300">
                <a:latin typeface="Arial" charset="0"/>
                <a:ea typeface="ＭＳ Ｐゴシック" charset="-128"/>
              </a:defRPr>
            </a:lvl1pPr>
          </a:lstStyle>
          <a:p>
            <a:pPr>
              <a:defRPr/>
            </a:pPr>
            <a:endParaRPr lang="en-US"/>
          </a:p>
        </p:txBody>
      </p:sp>
      <p:sp>
        <p:nvSpPr>
          <p:cNvPr id="614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788" eaLnBrk="1" hangingPunct="1">
              <a:defRPr sz="1300">
                <a:latin typeface="Arial" charset="0"/>
                <a:ea typeface="ＭＳ Ｐゴシック" charset="-128"/>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788" eaLnBrk="1" hangingPunct="1">
              <a:defRPr sz="1300">
                <a:latin typeface="Arial" charset="0"/>
                <a:ea typeface="ＭＳ Ｐゴシック" charset="-128"/>
              </a:defRPr>
            </a:lvl1pPr>
          </a:lstStyle>
          <a:p>
            <a:pPr>
              <a:defRPr/>
            </a:pPr>
            <a:endParaRPr lang="en-US"/>
          </a:p>
        </p:txBody>
      </p:sp>
      <p:sp>
        <p:nvSpPr>
          <p:cNvPr id="615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788" eaLnBrk="1" hangingPunct="1">
              <a:defRPr sz="1300"/>
            </a:lvl1pPr>
          </a:lstStyle>
          <a:p>
            <a:fld id="{BCEEAB7F-FB4A-461C-BFEA-4B3DEF357382}" type="slidenum">
              <a:rPr lang="en-US" altLang="en-US"/>
              <a:pPr/>
              <a:t>‹#›</a:t>
            </a:fld>
            <a:endParaRPr lang="en-US" altLang="en-US"/>
          </a:p>
        </p:txBody>
      </p:sp>
    </p:spTree>
    <p:extLst>
      <p:ext uri="{BB962C8B-B14F-4D97-AF65-F5344CB8AC3E}">
        <p14:creationId xmlns:p14="http://schemas.microsoft.com/office/powerpoint/2010/main" val="39310719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742950" indent="-285750" defTabSz="966788">
              <a:defRPr sz="2000">
                <a:solidFill>
                  <a:schemeClr val="tx1"/>
                </a:solidFill>
                <a:latin typeface="Arial" panose="020B0604020202020204" pitchFamily="34" charset="0"/>
                <a:ea typeface="ＭＳ Ｐゴシック" panose="020B0600070205080204" pitchFamily="34" charset="-128"/>
              </a:defRPr>
            </a:lvl2pPr>
            <a:lvl3pPr marL="1143000" indent="-228600" defTabSz="966788">
              <a:defRPr sz="2000">
                <a:solidFill>
                  <a:schemeClr val="tx1"/>
                </a:solidFill>
                <a:latin typeface="Arial" panose="020B0604020202020204" pitchFamily="34" charset="0"/>
                <a:ea typeface="ＭＳ Ｐゴシック" panose="020B0600070205080204" pitchFamily="34" charset="-128"/>
              </a:defRPr>
            </a:lvl3pPr>
            <a:lvl4pPr marL="1600200" indent="-228600" defTabSz="966788">
              <a:defRPr sz="2000">
                <a:solidFill>
                  <a:schemeClr val="tx1"/>
                </a:solidFill>
                <a:latin typeface="Arial" panose="020B0604020202020204" pitchFamily="34" charset="0"/>
                <a:ea typeface="ＭＳ Ｐゴシック" panose="020B0600070205080204" pitchFamily="34" charset="-128"/>
              </a:defRPr>
            </a:lvl4pPr>
            <a:lvl5pPr marL="2057400" indent="-228600" defTabSz="966788">
              <a:defRPr sz="20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175A2DD3-EA18-465D-B30A-D5B6D1B3F258}" type="slidenum">
              <a:rPr lang="en-US" altLang="en-US" sz="1300"/>
              <a:pPr/>
              <a:t>1</a:t>
            </a:fld>
            <a:endParaRPr lang="en-US" altLang="en-US" sz="13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a:p>
            <a:pPr eaLnBrk="1" hangingPunct="1"/>
            <a:endParaRPr lang="en-US" altLang="en-US" smtClean="0">
              <a:latin typeface="Arial" panose="020B0604020202020204" pitchFamily="34" charset="0"/>
              <a:ea typeface="ＭＳ Ｐゴシック" panose="020B0600070205080204" pitchFamily="34" charset="-128"/>
            </a:endParaRPr>
          </a:p>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66735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918D3440-8637-4EE4-BB47-6512124BA93F}" type="slidenum">
              <a:rPr lang="en-US" altLang="en-US" sz="1300"/>
              <a:pPr/>
              <a:t>10</a:t>
            </a:fld>
            <a:endParaRPr lang="en-US" altLang="en-US" sz="13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94656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B2FE057E-36CF-49BF-A4CE-261387F6D359}" type="slidenum">
              <a:rPr lang="en-US" altLang="en-US" sz="1300"/>
              <a:pPr/>
              <a:t>11</a:t>
            </a:fld>
            <a:endParaRPr lang="en-US" altLang="en-US"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COO – Carboxyl group</a:t>
            </a:r>
          </a:p>
          <a:p>
            <a:pPr eaLnBrk="1" hangingPunct="1"/>
            <a:r>
              <a:rPr lang="en-US" altLang="en-US" smtClean="0">
                <a:latin typeface="Arial" panose="020B0604020202020204" pitchFamily="34" charset="0"/>
                <a:ea typeface="ＭＳ Ｐゴシック" panose="020B0600070205080204" pitchFamily="34" charset="-128"/>
              </a:rPr>
              <a:t>NH3 – Amino group</a:t>
            </a:r>
          </a:p>
          <a:p>
            <a:pPr eaLnBrk="1" hangingPunct="1"/>
            <a:endParaRPr lang="en-US" altLang="en-US" smtClean="0">
              <a:latin typeface="Arial" panose="020B0604020202020204" pitchFamily="34" charset="0"/>
              <a:ea typeface="ＭＳ Ｐゴシック" panose="020B0600070205080204" pitchFamily="34" charset="-128"/>
            </a:endParaRPr>
          </a:p>
          <a:p>
            <a:pPr eaLnBrk="1" hangingPunct="1"/>
            <a:r>
              <a:rPr lang="en-US" altLang="en-US" smtClean="0">
                <a:latin typeface="Arial" panose="020B0604020202020204" pitchFamily="34" charset="0"/>
                <a:ea typeface="ＭＳ Ｐゴシック" panose="020B0600070205080204" pitchFamily="34" charset="-128"/>
              </a:rPr>
              <a:t>Peptide reaction</a:t>
            </a:r>
          </a:p>
        </p:txBody>
      </p:sp>
    </p:spTree>
    <p:extLst>
      <p:ext uri="{BB962C8B-B14F-4D97-AF65-F5344CB8AC3E}">
        <p14:creationId xmlns:p14="http://schemas.microsoft.com/office/powerpoint/2010/main" val="4196576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ACC1E044-2B76-48DB-955E-52CCB9A90917}" type="slidenum">
              <a:rPr lang="en-US" altLang="en-US" sz="1300"/>
              <a:pPr/>
              <a:t>12</a:t>
            </a:fld>
            <a:endParaRPr lang="en-US" altLang="en-US" sz="13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93751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CE2D9F65-2C65-4354-80E1-56C520B8A4E0}" type="slidenum">
              <a:rPr lang="en-US" altLang="en-US" sz="1300"/>
              <a:pPr/>
              <a:t>13</a:t>
            </a:fld>
            <a:endParaRPr lang="en-US" altLang="en-US" sz="13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38585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4412EEF3-4308-4988-B60D-DDB3F5FF524C}" type="slidenum">
              <a:rPr lang="en-US" altLang="en-US" sz="1300"/>
              <a:pPr/>
              <a:t>14</a:t>
            </a:fld>
            <a:endParaRPr lang="en-US" altLang="en-US" sz="13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3288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35FD9E83-20F2-4BEB-BC15-E60B3FF145F6}" type="slidenum">
              <a:rPr lang="en-US" altLang="en-US" sz="1300"/>
              <a:pPr/>
              <a:t>15</a:t>
            </a:fld>
            <a:endParaRPr lang="en-US" altLang="en-US" sz="13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74293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EC44BC59-D014-4FA9-A859-4ADC8FC436A9}" type="slidenum">
              <a:rPr lang="en-US" altLang="en-US" sz="1300"/>
              <a:pPr/>
              <a:t>16</a:t>
            </a:fld>
            <a:endParaRPr lang="en-US" altLang="en-US" sz="13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15850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97E2A993-DE43-4E69-98CA-C9D7F47E5357}" type="slidenum">
              <a:rPr lang="en-US" altLang="en-US" sz="1300"/>
              <a:pPr/>
              <a:t>17</a:t>
            </a:fld>
            <a:endParaRPr lang="en-US" altLang="en-US" sz="13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err="1" smtClean="0">
                <a:latin typeface="Arial" panose="020B0604020202020204" pitchFamily="34" charset="0"/>
                <a:ea typeface="ＭＳ Ｐゴシック" panose="020B0600070205080204" pitchFamily="34" charset="-128"/>
              </a:rPr>
              <a:t>Karyotype</a:t>
            </a:r>
            <a:r>
              <a:rPr lang="en-US" altLang="en-US" dirty="0" smtClean="0">
                <a:latin typeface="Arial" panose="020B0604020202020204" pitchFamily="34" charset="0"/>
                <a:ea typeface="ＭＳ Ｐゴシック" panose="020B0600070205080204" pitchFamily="34" charset="-128"/>
              </a:rPr>
              <a:t> Amoeba (</a:t>
            </a:r>
            <a:r>
              <a:rPr lang="en-US" altLang="en-US" i="1" dirty="0" smtClean="0">
                <a:latin typeface="Arial" panose="020B0604020202020204" pitchFamily="34" charset="0"/>
                <a:ea typeface="ＭＳ Ｐゴシック" panose="020B0600070205080204" pitchFamily="34" charset="-128"/>
              </a:rPr>
              <a:t>Amoeba </a:t>
            </a:r>
            <a:r>
              <a:rPr lang="en-US" altLang="en-US" i="1" dirty="0" err="1" smtClean="0">
                <a:latin typeface="Arial" panose="020B0604020202020204" pitchFamily="34" charset="0"/>
                <a:ea typeface="ＭＳ Ｐゴシック" panose="020B0600070205080204" pitchFamily="34" charset="-128"/>
              </a:rPr>
              <a:t>dubia</a:t>
            </a:r>
            <a:r>
              <a:rPr lang="en-US" altLang="en-US" i="1" dirty="0" smtClean="0">
                <a:latin typeface="Arial" panose="020B0604020202020204" pitchFamily="34" charset="0"/>
                <a:ea typeface="ＭＳ Ｐゴシック" panose="020B0600070205080204" pitchFamily="34" charset="-128"/>
              </a:rPr>
              <a:t>) ~ 670 </a:t>
            </a:r>
            <a:r>
              <a:rPr lang="en-US" altLang="en-US" i="1" dirty="0" err="1" smtClean="0">
                <a:latin typeface="Arial" panose="020B0604020202020204" pitchFamily="34" charset="0"/>
                <a:ea typeface="ＭＳ Ｐゴシック" panose="020B0600070205080204" pitchFamily="34" charset="-128"/>
              </a:rPr>
              <a:t>Bbp</a:t>
            </a:r>
            <a:endParaRPr lang="en-US" altLang="en-US" dirty="0" smtClean="0">
              <a:latin typeface="Arial" panose="020B0604020202020204" pitchFamily="34" charset="0"/>
              <a:ea typeface="ＭＳ Ｐゴシック" panose="020B0600070205080204" pitchFamily="34" charset="-128"/>
            </a:endParaRPr>
          </a:p>
          <a:p>
            <a:pPr eaLnBrk="1" hangingPunct="1"/>
            <a:r>
              <a:rPr lang="en-US" altLang="en-US" dirty="0" smtClean="0">
                <a:latin typeface="Arial" panose="020B0604020202020204" pitchFamily="34" charset="0"/>
                <a:ea typeface="ＭＳ Ｐゴシック" panose="020B0600070205080204" pitchFamily="34" charset="-128"/>
              </a:rPr>
              <a:t>Salamander (</a:t>
            </a:r>
            <a:r>
              <a:rPr lang="en-US" altLang="en-US" b="1" dirty="0" smtClean="0">
                <a:latin typeface="Arial" panose="020B0604020202020204" pitchFamily="34" charset="0"/>
                <a:ea typeface="ＭＳ Ｐゴシック" panose="020B0600070205080204" pitchFamily="34" charset="-128"/>
              </a:rPr>
              <a:t>120.60pg</a:t>
            </a:r>
            <a:r>
              <a:rPr lang="en-US" altLang="en-US" dirty="0" smtClean="0">
                <a:latin typeface="Arial" panose="020B0604020202020204" pitchFamily="34" charset="0"/>
                <a:ea typeface="ＭＳ Ｐゴシック" panose="020B0600070205080204" pitchFamily="34" charset="-128"/>
              </a:rPr>
              <a:t>, </a:t>
            </a:r>
            <a:r>
              <a:rPr lang="en-US" altLang="en-US" i="1" dirty="0" err="1" smtClean="0">
                <a:latin typeface="Arial" panose="020B0604020202020204" pitchFamily="34" charset="0"/>
                <a:ea typeface="ＭＳ Ｐゴシック" panose="020B0600070205080204" pitchFamily="34" charset="-128"/>
              </a:rPr>
              <a:t>Necturus</a:t>
            </a:r>
            <a:r>
              <a:rPr lang="en-US" altLang="en-US" i="1" dirty="0" smtClean="0">
                <a:latin typeface="Arial" panose="020B0604020202020204" pitchFamily="34" charset="0"/>
                <a:ea typeface="ＭＳ Ｐゴシック" panose="020B0600070205080204" pitchFamily="34" charset="-128"/>
              </a:rPr>
              <a:t> </a:t>
            </a:r>
            <a:r>
              <a:rPr lang="en-US" altLang="en-US" i="1" dirty="0" err="1" smtClean="0">
                <a:latin typeface="Arial" panose="020B0604020202020204" pitchFamily="34" charset="0"/>
                <a:ea typeface="ＭＳ Ｐゴシック" panose="020B0600070205080204" pitchFamily="34" charset="-128"/>
              </a:rPr>
              <a:t>lewisi</a:t>
            </a:r>
            <a:r>
              <a:rPr lang="en-US" altLang="en-US" dirty="0" smtClean="0">
                <a:latin typeface="Arial" panose="020B0604020202020204" pitchFamily="34" charset="0"/>
                <a:ea typeface="ＭＳ Ｐゴシック" panose="020B0600070205080204" pitchFamily="34" charset="-128"/>
              </a:rPr>
              <a:t>, Gulf coast waterdog) ~118 </a:t>
            </a:r>
            <a:r>
              <a:rPr lang="en-US" altLang="en-US" dirty="0" err="1" smtClean="0">
                <a:latin typeface="Arial" panose="020B0604020202020204" pitchFamily="34" charset="0"/>
                <a:ea typeface="ＭＳ Ｐゴシック" panose="020B0600070205080204" pitchFamily="34" charset="-128"/>
              </a:rPr>
              <a:t>Bbase</a:t>
            </a:r>
            <a:r>
              <a:rPr lang="en-US" altLang="en-US" dirty="0" smtClean="0">
                <a:latin typeface="Arial" panose="020B0604020202020204" pitchFamily="34" charset="0"/>
                <a:ea typeface="ＭＳ Ｐゴシック" panose="020B0600070205080204" pitchFamily="34" charset="-128"/>
              </a:rPr>
              <a:t> pairs</a:t>
            </a:r>
          </a:p>
          <a:p>
            <a:pPr eaLnBrk="1" hangingPunct="1"/>
            <a:r>
              <a:rPr lang="en-US" altLang="en-US" dirty="0" smtClean="0">
                <a:latin typeface="Arial" panose="020B0604020202020204" pitchFamily="34" charset="0"/>
                <a:ea typeface="ＭＳ Ｐゴシック" panose="020B0600070205080204" pitchFamily="34" charset="-128"/>
              </a:rPr>
              <a:t>Frog (</a:t>
            </a:r>
            <a:r>
              <a:rPr lang="en-US" altLang="en-US" b="1" dirty="0" smtClean="0">
                <a:latin typeface="Arial" panose="020B0604020202020204" pitchFamily="34" charset="0"/>
                <a:ea typeface="ＭＳ Ｐゴシック" panose="020B0600070205080204" pitchFamily="34" charset="-128"/>
              </a:rPr>
              <a:t>13.40pg</a:t>
            </a:r>
            <a:r>
              <a:rPr lang="en-US" altLang="en-US" dirty="0" smtClean="0">
                <a:latin typeface="Arial" panose="020B0604020202020204" pitchFamily="34" charset="0"/>
                <a:ea typeface="ＭＳ Ｐゴシック" panose="020B0600070205080204" pitchFamily="34" charset="-128"/>
              </a:rPr>
              <a:t>, </a:t>
            </a:r>
            <a:r>
              <a:rPr lang="en-US" altLang="en-US" i="1" dirty="0" err="1" smtClean="0">
                <a:latin typeface="Arial" panose="020B0604020202020204" pitchFamily="34" charset="0"/>
                <a:ea typeface="ＭＳ Ｐゴシック" panose="020B0600070205080204" pitchFamily="34" charset="-128"/>
              </a:rPr>
              <a:t>Ceratophrys</a:t>
            </a:r>
            <a:r>
              <a:rPr lang="en-US" altLang="en-US" i="1" dirty="0" smtClean="0">
                <a:latin typeface="Arial" panose="020B0604020202020204" pitchFamily="34" charset="0"/>
                <a:ea typeface="ＭＳ Ｐゴシック" panose="020B0600070205080204" pitchFamily="34" charset="-128"/>
              </a:rPr>
              <a:t> </a:t>
            </a:r>
            <a:r>
              <a:rPr lang="en-US" altLang="en-US" i="1" dirty="0" err="1" smtClean="0">
                <a:latin typeface="Arial" panose="020B0604020202020204" pitchFamily="34" charset="0"/>
                <a:ea typeface="ＭＳ Ｐゴシック" panose="020B0600070205080204" pitchFamily="34" charset="-128"/>
              </a:rPr>
              <a:t>ornata</a:t>
            </a:r>
            <a:r>
              <a:rPr lang="en-US" altLang="en-US" i="1" dirty="0" smtClean="0">
                <a:latin typeface="Arial" panose="020B0604020202020204" pitchFamily="34" charset="0"/>
                <a:ea typeface="ＭＳ Ｐゴシック" panose="020B0600070205080204" pitchFamily="34" charset="-128"/>
              </a:rPr>
              <a:t> (8n)</a:t>
            </a:r>
            <a:r>
              <a:rPr lang="en-US" altLang="en-US" dirty="0" smtClean="0">
                <a:latin typeface="Arial" panose="020B0604020202020204" pitchFamily="34" charset="0"/>
                <a:ea typeface="ＭＳ Ｐゴシック" panose="020B0600070205080204" pitchFamily="34" charset="-128"/>
              </a:rPr>
              <a:t>, Ornate horned frog) ~13 </a:t>
            </a:r>
            <a:r>
              <a:rPr lang="en-US" altLang="en-US" dirty="0" err="1" smtClean="0">
                <a:latin typeface="Arial" panose="020B0604020202020204" pitchFamily="34" charset="0"/>
                <a:ea typeface="ＭＳ Ｐゴシック" panose="020B0600070205080204" pitchFamily="34" charset="-128"/>
              </a:rPr>
              <a:t>Bbase</a:t>
            </a:r>
            <a:r>
              <a:rPr lang="en-US" altLang="en-US" dirty="0" smtClean="0">
                <a:latin typeface="Arial" panose="020B0604020202020204" pitchFamily="34" charset="0"/>
                <a:ea typeface="ＭＳ Ｐゴシック" panose="020B0600070205080204" pitchFamily="34" charset="-128"/>
              </a:rPr>
              <a:t> pairs</a:t>
            </a:r>
          </a:p>
          <a:p>
            <a:pPr eaLnBrk="1" hangingPunct="1"/>
            <a:r>
              <a:rPr lang="en-US" altLang="en-US" dirty="0" smtClean="0">
                <a:latin typeface="Arial" panose="020B0604020202020204" pitchFamily="34" charset="0"/>
                <a:ea typeface="ＭＳ Ｐゴシック" panose="020B0600070205080204" pitchFamily="34" charset="-128"/>
              </a:rPr>
              <a:t>Marbled Lung fish (130pg 130 </a:t>
            </a:r>
            <a:r>
              <a:rPr lang="en-US" altLang="en-US" dirty="0" err="1" smtClean="0">
                <a:latin typeface="Arial" panose="020B0604020202020204" pitchFamily="34" charset="0"/>
                <a:ea typeface="ＭＳ Ｐゴシック" panose="020B0600070205080204" pitchFamily="34" charset="-128"/>
              </a:rPr>
              <a:t>Bbp</a:t>
            </a:r>
            <a:r>
              <a:rPr lang="en-US" altLang="en-US" dirty="0" smtClean="0">
                <a:latin typeface="Arial" panose="020B0604020202020204" pitchFamily="34" charset="0"/>
                <a:ea typeface="ＭＳ Ｐゴシック" panose="020B0600070205080204" pitchFamily="34" charset="-128"/>
              </a:rPr>
              <a:t>)</a:t>
            </a:r>
          </a:p>
          <a:p>
            <a:pPr eaLnBrk="1" hangingPunct="1"/>
            <a:r>
              <a:rPr lang="en-US" altLang="en-US" dirty="0" smtClean="0">
                <a:latin typeface="Arial" panose="020B0604020202020204" pitchFamily="34" charset="0"/>
                <a:ea typeface="ＭＳ Ｐゴシック" panose="020B0600070205080204" pitchFamily="34" charset="-128"/>
              </a:rPr>
              <a:t>Orchids (angiosperms) have the </a:t>
            </a:r>
            <a:r>
              <a:rPr lang="en-US" altLang="en-US" dirty="0" err="1" smtClean="0">
                <a:latin typeface="Arial" panose="020B0604020202020204" pitchFamily="34" charset="0"/>
                <a:ea typeface="ＭＳ Ｐゴシック" panose="020B0600070205080204" pitchFamily="34" charset="-128"/>
              </a:rPr>
              <a:t>the</a:t>
            </a:r>
            <a:r>
              <a:rPr lang="en-US" altLang="en-US" dirty="0" smtClean="0">
                <a:latin typeface="Arial" panose="020B0604020202020204" pitchFamily="34" charset="0"/>
                <a:ea typeface="ＭＳ Ｐゴシック" panose="020B0600070205080204" pitchFamily="34" charset="-128"/>
              </a:rPr>
              <a:t> largest variation within a species (stains that can interbreed and generate fertile progeny) with a range that varies at least 168-fold.</a:t>
            </a:r>
          </a:p>
          <a:p>
            <a:pPr eaLnBrk="1" hangingPunct="1"/>
            <a:r>
              <a:rPr lang="en-US" altLang="en-US" dirty="0" smtClean="0">
                <a:latin typeface="Arial" panose="020B0604020202020204" pitchFamily="34" charset="0"/>
                <a:ea typeface="ＭＳ Ｐゴシック" panose="020B0600070205080204" pitchFamily="34" charset="-128"/>
              </a:rPr>
              <a:t> </a:t>
            </a:r>
          </a:p>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48343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50E29F4-337C-42E1-AB04-0B67408FB647}" type="slidenum">
              <a:rPr lang="en-US" altLang="en-US" sz="1300"/>
              <a:pPr/>
              <a:t>18</a:t>
            </a:fld>
            <a:endParaRPr lang="en-US" altLang="en-US" sz="13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ea typeface="ＭＳ Ｐゴシック" panose="020B0600070205080204" pitchFamily="34" charset="-128"/>
              </a:rPr>
              <a:t>This is fundamentally</a:t>
            </a:r>
            <a:r>
              <a:rPr lang="en-US" altLang="en-US" baseline="0" dirty="0" smtClean="0">
                <a:latin typeface="Arial" panose="020B0604020202020204" pitchFamily="34" charset="0"/>
                <a:ea typeface="ＭＳ Ｐゴシック" panose="020B0600070205080204" pitchFamily="34" charset="-128"/>
              </a:rPr>
              <a:t> (organic) chemistry.  </a:t>
            </a:r>
            <a:r>
              <a:rPr lang="en-US" altLang="en-US" dirty="0" smtClean="0">
                <a:latin typeface="Arial" panose="020B0604020202020204" pitchFamily="34" charset="0"/>
                <a:ea typeface="ＭＳ Ｐゴシック" panose="020B0600070205080204" pitchFamily="34" charset="-128"/>
              </a:rPr>
              <a:t>All you need to extract DNA is a little Dawn dishwashing detergent in Salt water.</a:t>
            </a:r>
          </a:p>
        </p:txBody>
      </p:sp>
    </p:spTree>
    <p:extLst>
      <p:ext uri="{BB962C8B-B14F-4D97-AF65-F5344CB8AC3E}">
        <p14:creationId xmlns:p14="http://schemas.microsoft.com/office/powerpoint/2010/main" val="671037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8A24832-3CB8-4619-939E-ED32E78C7AF9}" type="slidenum">
              <a:rPr lang="en-US" altLang="en-US" sz="1300"/>
              <a:pPr/>
              <a:t>19</a:t>
            </a:fld>
            <a:endParaRPr lang="en-US" altLang="en-US"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ea typeface="ＭＳ Ｐゴシック" panose="020B0600070205080204" pitchFamily="34" charset="-128"/>
              </a:rPr>
              <a:t>But can read it in little pieces.</a:t>
            </a:r>
          </a:p>
        </p:txBody>
      </p:sp>
    </p:spTree>
    <p:extLst>
      <p:ext uri="{BB962C8B-B14F-4D97-AF65-F5344CB8AC3E}">
        <p14:creationId xmlns:p14="http://schemas.microsoft.com/office/powerpoint/2010/main" val="1392487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742950" indent="-285750" defTabSz="966788">
              <a:defRPr sz="2000">
                <a:solidFill>
                  <a:schemeClr val="tx1"/>
                </a:solidFill>
                <a:latin typeface="Arial" panose="020B0604020202020204" pitchFamily="34" charset="0"/>
                <a:ea typeface="ＭＳ Ｐゴシック" panose="020B0600070205080204" pitchFamily="34" charset="-128"/>
              </a:defRPr>
            </a:lvl2pPr>
            <a:lvl3pPr marL="1143000" indent="-228600" defTabSz="966788">
              <a:defRPr sz="2000">
                <a:solidFill>
                  <a:schemeClr val="tx1"/>
                </a:solidFill>
                <a:latin typeface="Arial" panose="020B0604020202020204" pitchFamily="34" charset="0"/>
                <a:ea typeface="ＭＳ Ｐゴシック" panose="020B0600070205080204" pitchFamily="34" charset="-128"/>
              </a:defRPr>
            </a:lvl3pPr>
            <a:lvl4pPr marL="1600200" indent="-228600" defTabSz="966788">
              <a:defRPr sz="2000">
                <a:solidFill>
                  <a:schemeClr val="tx1"/>
                </a:solidFill>
                <a:latin typeface="Arial" panose="020B0604020202020204" pitchFamily="34" charset="0"/>
                <a:ea typeface="ＭＳ Ｐゴシック" panose="020B0600070205080204" pitchFamily="34" charset="-128"/>
              </a:defRPr>
            </a:lvl4pPr>
            <a:lvl5pPr marL="2057400" indent="-228600" defTabSz="966788">
              <a:defRPr sz="20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FA5063D3-2687-46E9-BB85-6AF787F2F02D}" type="slidenum">
              <a:rPr lang="en-US" altLang="en-US" sz="1300"/>
              <a:pPr/>
              <a:t>2</a:t>
            </a:fld>
            <a:endParaRPr lang="en-US" altLang="en-US" sz="13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87202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38135E6-3BB5-4B2D-999E-00A24001DD7C}" type="slidenum">
              <a:rPr lang="en-US" altLang="en-US" sz="1300"/>
              <a:pPr/>
              <a:t>20</a:t>
            </a:fld>
            <a:endParaRPr lang="en-US" altLang="en-US" sz="13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ea typeface="ＭＳ Ｐゴシック" panose="020B0600070205080204" pitchFamily="34" charset="-128"/>
              </a:rPr>
              <a:t>This is a special definition of </a:t>
            </a:r>
            <a:r>
              <a:rPr lang="en-US" altLang="en-US" dirty="0" err="1" smtClean="0">
                <a:latin typeface="Arial" panose="020B0604020202020204" pitchFamily="34" charset="0"/>
                <a:ea typeface="ＭＳ Ｐゴシック" panose="020B0600070205080204" pitchFamily="34" charset="-128"/>
              </a:rPr>
              <a:t>palindromic</a:t>
            </a:r>
            <a:r>
              <a:rPr lang="en-US" altLang="en-US" dirty="0" smtClean="0">
                <a:latin typeface="Arial" panose="020B0604020202020204" pitchFamily="34" charset="0"/>
                <a:ea typeface="ＭＳ Ｐゴシック" panose="020B0600070205080204" pitchFamily="34" charset="-128"/>
              </a:rPr>
              <a:t>.  Both strands have the same sequence when read 5’-to-3’.  </a:t>
            </a:r>
            <a:r>
              <a:rPr lang="en-US" altLang="en-US" dirty="0" err="1" smtClean="0">
                <a:latin typeface="Arial" panose="020B0604020202020204" pitchFamily="34" charset="0"/>
                <a:ea typeface="ＭＳ Ｐゴシック" panose="020B0600070205080204" pitchFamily="34" charset="-128"/>
              </a:rPr>
              <a:t>Palindromic</a:t>
            </a:r>
            <a:r>
              <a:rPr lang="en-US" altLang="en-US" baseline="0" dirty="0" smtClean="0">
                <a:latin typeface="Arial" panose="020B0604020202020204" pitchFamily="34" charset="0"/>
                <a:ea typeface="ＭＳ Ｐゴシック" panose="020B0600070205080204" pitchFamily="34" charset="-128"/>
              </a:rPr>
              <a:t> strings may have odd or even length, but what about a </a:t>
            </a:r>
            <a:r>
              <a:rPr lang="en-US" altLang="en-US" baseline="0" dirty="0" err="1" smtClean="0">
                <a:latin typeface="Arial" panose="020B0604020202020204" pitchFamily="34" charset="0"/>
                <a:ea typeface="ＭＳ Ｐゴシック" panose="020B0600070205080204" pitchFamily="34" charset="-128"/>
              </a:rPr>
              <a:t>palindromic</a:t>
            </a:r>
            <a:r>
              <a:rPr lang="en-US" altLang="en-US" baseline="0" dirty="0" smtClean="0">
                <a:latin typeface="Arial" panose="020B0604020202020204" pitchFamily="34" charset="0"/>
                <a:ea typeface="ＭＳ Ｐゴシック" panose="020B0600070205080204" pitchFamily="34" charset="-128"/>
              </a:rPr>
              <a:t> DNA sequence?  Rotational symmetry is a more accurate description.</a:t>
            </a:r>
          </a:p>
        </p:txBody>
      </p:sp>
    </p:spTree>
    <p:extLst>
      <p:ext uri="{BB962C8B-B14F-4D97-AF65-F5344CB8AC3E}">
        <p14:creationId xmlns:p14="http://schemas.microsoft.com/office/powerpoint/2010/main" val="3138446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F5AA1DE-D2A7-43DA-92B5-B5AA7DE60928}" type="slidenum">
              <a:rPr lang="en-US" altLang="en-US" sz="1300"/>
              <a:pPr/>
              <a:t>21</a:t>
            </a:fld>
            <a:endParaRPr lang="en-US" altLang="en-US" sz="13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422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DE2CA85-E2CC-4551-85E1-F99A1A5E339D}" type="slidenum">
              <a:rPr lang="en-US" altLang="en-US" sz="1300"/>
              <a:pPr/>
              <a:t>22</a:t>
            </a:fld>
            <a:endParaRPr lang="en-US" altLang="en-US" sz="13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13610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77B4C2B-D27C-4E6A-9A5A-1EFBEC55BE54}" type="slidenum">
              <a:rPr lang="en-US" altLang="en-US" sz="1300"/>
              <a:pPr/>
              <a:t>23</a:t>
            </a:fld>
            <a:endParaRPr lang="en-US" altLang="en-US" sz="13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ea typeface="ＭＳ Ｐゴシック" panose="020B0600070205080204" pitchFamily="34" charset="-128"/>
              </a:rPr>
              <a:t>In vivo replication of</a:t>
            </a:r>
            <a:r>
              <a:rPr lang="en-US" altLang="en-US" baseline="0" dirty="0" smtClean="0">
                <a:latin typeface="Arial" panose="020B0604020202020204" pitchFamily="34" charset="0"/>
                <a:ea typeface="ＭＳ Ｐゴシック" panose="020B0600070205080204" pitchFamily="34" charset="-128"/>
              </a:rPr>
              <a:t> DNA is more accurate than in vitro</a:t>
            </a:r>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61251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BFF961A-34E6-4536-B4B6-F7D956774A6A}" type="slidenum">
              <a:rPr lang="en-US" altLang="en-US" sz="1300"/>
              <a:pPr/>
              <a:t>24</a:t>
            </a:fld>
            <a:endParaRPr lang="en-US" altLang="en-US" sz="13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In addition, to the desired sequence for replication, a second “antibody” sequence is often attached to the target sequence, which is useful for selection later on.</a:t>
            </a:r>
          </a:p>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62665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18C0706-5E8E-4C9B-BD29-B918909021BB}" type="slidenum">
              <a:rPr lang="en-US" altLang="en-US" sz="1300"/>
              <a:pPr/>
              <a:t>25</a:t>
            </a:fld>
            <a:endParaRPr lang="en-US" altLang="en-US" sz="13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ea typeface="ＭＳ Ｐゴシック" panose="020B0600070205080204" pitchFamily="34" charset="-128"/>
              </a:rPr>
              <a:t>In vitro</a:t>
            </a:r>
          </a:p>
        </p:txBody>
      </p:sp>
    </p:spTree>
    <p:extLst>
      <p:ext uri="{BB962C8B-B14F-4D97-AF65-F5344CB8AC3E}">
        <p14:creationId xmlns:p14="http://schemas.microsoft.com/office/powerpoint/2010/main" val="175885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0A710FF-EAA7-4437-B1A5-2EA759697263}" type="slidenum">
              <a:rPr lang="en-US" altLang="en-US" sz="1300"/>
              <a:pPr/>
              <a:t>26</a:t>
            </a:fld>
            <a:endParaRPr lang="en-US" altLang="en-US" sz="13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67340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BD11B51-D658-4555-A1A5-B13CE52B5626}" type="slidenum">
              <a:rPr lang="en-US" altLang="en-US" sz="1300"/>
              <a:pPr/>
              <a:t>27</a:t>
            </a:fld>
            <a:endParaRPr lang="en-US" altLang="en-US" sz="13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ea typeface="ＭＳ Ｐゴシック" panose="020B0600070205080204" pitchFamily="34" charset="-128"/>
              </a:rPr>
              <a:t>“Design”?  Why 10-20?  Any constraints ?</a:t>
            </a:r>
          </a:p>
        </p:txBody>
      </p:sp>
    </p:spTree>
    <p:extLst>
      <p:ext uri="{BB962C8B-B14F-4D97-AF65-F5344CB8AC3E}">
        <p14:creationId xmlns:p14="http://schemas.microsoft.com/office/powerpoint/2010/main" val="38878166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FCD5E7B-73E1-4B3A-889B-8551E486A66F}" type="slidenum">
              <a:rPr lang="en-US" altLang="en-US" sz="1300"/>
              <a:pPr/>
              <a:t>28</a:t>
            </a:fld>
            <a:endParaRPr lang="en-US" altLang="en-US" sz="13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ea typeface="ＭＳ Ｐゴシック" panose="020B0600070205080204" pitchFamily="34" charset="-128"/>
              </a:rPr>
              <a:t>The primers are complementary to the identified sequences and have a</a:t>
            </a:r>
            <a:r>
              <a:rPr lang="en-US" altLang="en-US" baseline="0" dirty="0" smtClean="0">
                <a:latin typeface="Arial" panose="020B0604020202020204" pitchFamily="34" charset="0"/>
                <a:ea typeface="ＭＳ Ｐゴシック" panose="020B0600070205080204" pitchFamily="34" charset="-128"/>
              </a:rPr>
              <a:t> place where polymerase would like to attach</a:t>
            </a:r>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55449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C0B1658-5E02-4BD6-9E7D-5518E4224E3F}" type="slidenum">
              <a:rPr lang="en-US" altLang="en-US" sz="1300"/>
              <a:pPr/>
              <a:t>29</a:t>
            </a:fld>
            <a:endParaRPr lang="en-US" altLang="en-US"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54634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742950" indent="-285750" defTabSz="966788">
              <a:defRPr sz="2000">
                <a:solidFill>
                  <a:schemeClr val="tx1"/>
                </a:solidFill>
                <a:latin typeface="Arial" panose="020B0604020202020204" pitchFamily="34" charset="0"/>
                <a:ea typeface="ＭＳ Ｐゴシック" panose="020B0600070205080204" pitchFamily="34" charset="-128"/>
              </a:defRPr>
            </a:lvl2pPr>
            <a:lvl3pPr marL="1143000" indent="-228600" defTabSz="966788">
              <a:defRPr sz="2000">
                <a:solidFill>
                  <a:schemeClr val="tx1"/>
                </a:solidFill>
                <a:latin typeface="Arial" panose="020B0604020202020204" pitchFamily="34" charset="0"/>
                <a:ea typeface="ＭＳ Ｐゴシック" panose="020B0600070205080204" pitchFamily="34" charset="-128"/>
              </a:defRPr>
            </a:lvl3pPr>
            <a:lvl4pPr marL="1600200" indent="-228600" defTabSz="966788">
              <a:defRPr sz="2000">
                <a:solidFill>
                  <a:schemeClr val="tx1"/>
                </a:solidFill>
                <a:latin typeface="Arial" panose="020B0604020202020204" pitchFamily="34" charset="0"/>
                <a:ea typeface="ＭＳ Ｐゴシック" panose="020B0600070205080204" pitchFamily="34" charset="-128"/>
              </a:defRPr>
            </a:lvl4pPr>
            <a:lvl5pPr marL="2057400" indent="-228600" defTabSz="966788">
              <a:defRPr sz="20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29669A37-CF65-4EA5-8DD3-25122C90DC63}" type="slidenum">
              <a:rPr lang="en-US" altLang="en-US" sz="1300"/>
              <a:pPr/>
              <a:t>3</a:t>
            </a:fld>
            <a:endParaRPr lang="en-US" altLang="en-US" sz="13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87477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D767E67-77F9-442D-BD13-DD60BDA0A959}" type="slidenum">
              <a:rPr lang="en-US" altLang="en-US" sz="1300"/>
              <a:pPr/>
              <a:t>30</a:t>
            </a:fld>
            <a:endParaRPr lang="en-US" altLang="en-US" sz="13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90297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453B9AE-9091-4D18-8525-4195703D573D}" type="slidenum">
              <a:rPr lang="en-US" altLang="en-US" sz="1300"/>
              <a:pPr/>
              <a:t>31</a:t>
            </a:fld>
            <a:endParaRPr lang="en-US" altLang="en-US" sz="13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85263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3068159-3B56-479B-A2B4-B55177E179EC}" type="slidenum">
              <a:rPr lang="en-US" altLang="en-US" sz="1300"/>
              <a:pPr/>
              <a:t>32</a:t>
            </a:fld>
            <a:endParaRPr lang="en-US" altLang="en-US" sz="13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250161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FDD2328-62B7-4A1B-BC6B-CB320FB51CC6}" type="slidenum">
              <a:rPr lang="en-US" altLang="en-US" sz="1300"/>
              <a:pPr/>
              <a:t>33</a:t>
            </a:fld>
            <a:endParaRPr lang="en-US" altLang="en-US" sz="13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19294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DF07F1-6420-4087-ADD6-4EC25FB61481}" type="slidenum">
              <a:rPr lang="en-US" altLang="en-US" sz="1300"/>
              <a:pPr/>
              <a:t>35</a:t>
            </a:fld>
            <a:endParaRPr lang="en-US" altLang="en-US" sz="13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299917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59E9FAB-1616-42FB-BB6E-3D6C87785354}" type="slidenum">
              <a:rPr lang="en-US" altLang="en-US" sz="1300"/>
              <a:pPr/>
              <a:t>36</a:t>
            </a:fld>
            <a:endParaRPr lang="en-US" altLang="en-US" sz="13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4126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A532810-9AAD-4ABF-AB59-E8F30DE623D4}" type="slidenum">
              <a:rPr lang="en-US" altLang="en-US" sz="1300"/>
              <a:pPr/>
              <a:t>37</a:t>
            </a:fld>
            <a:endParaRPr lang="en-US" altLang="en-US" sz="13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760965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A4F1B15-E02E-40AC-AEE2-D6A6B7BDC9B1}" type="slidenum">
              <a:rPr lang="en-US" altLang="en-US" sz="1300"/>
              <a:pPr/>
              <a:t>38</a:t>
            </a:fld>
            <a:endParaRPr lang="en-US" altLang="en-US" sz="13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618004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A232B09-1EA5-4D8F-BC86-AE64C0D2DB55}" type="slidenum">
              <a:rPr lang="en-US" altLang="en-US" sz="1300"/>
              <a:pPr/>
              <a:t>39</a:t>
            </a:fld>
            <a:endParaRPr lang="en-US" altLang="en-US" sz="13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ea typeface="ＭＳ Ｐゴシック" panose="020B0600070205080204" pitchFamily="34" charset="-128"/>
              </a:rPr>
              <a:t>ACTACTACTACTACT</a:t>
            </a:r>
          </a:p>
        </p:txBody>
      </p:sp>
    </p:spTree>
    <p:extLst>
      <p:ext uri="{BB962C8B-B14F-4D97-AF65-F5344CB8AC3E}">
        <p14:creationId xmlns:p14="http://schemas.microsoft.com/office/powerpoint/2010/main" val="40196303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3986563-0933-4EBB-AEF8-2DC3A764471D}" type="slidenum">
              <a:rPr lang="en-US" altLang="en-US" sz="1300"/>
              <a:pPr/>
              <a:t>40</a:t>
            </a:fld>
            <a:endParaRPr lang="en-US" altLang="en-US" sz="13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55967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742950" indent="-285750" defTabSz="966788">
              <a:defRPr sz="2000">
                <a:solidFill>
                  <a:schemeClr val="tx1"/>
                </a:solidFill>
                <a:latin typeface="Arial" panose="020B0604020202020204" pitchFamily="34" charset="0"/>
                <a:ea typeface="ＭＳ Ｐゴシック" panose="020B0600070205080204" pitchFamily="34" charset="-128"/>
              </a:defRPr>
            </a:lvl2pPr>
            <a:lvl3pPr marL="1143000" indent="-228600" defTabSz="966788">
              <a:defRPr sz="2000">
                <a:solidFill>
                  <a:schemeClr val="tx1"/>
                </a:solidFill>
                <a:latin typeface="Arial" panose="020B0604020202020204" pitchFamily="34" charset="0"/>
                <a:ea typeface="ＭＳ Ｐゴシック" panose="020B0600070205080204" pitchFamily="34" charset="-128"/>
              </a:defRPr>
            </a:lvl3pPr>
            <a:lvl4pPr marL="1600200" indent="-228600" defTabSz="966788">
              <a:defRPr sz="2000">
                <a:solidFill>
                  <a:schemeClr val="tx1"/>
                </a:solidFill>
                <a:latin typeface="Arial" panose="020B0604020202020204" pitchFamily="34" charset="0"/>
                <a:ea typeface="ＭＳ Ｐゴシック" panose="020B0600070205080204" pitchFamily="34" charset="-128"/>
              </a:defRPr>
            </a:lvl4pPr>
            <a:lvl5pPr marL="2057400" indent="-228600" defTabSz="966788">
              <a:defRPr sz="20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4378B41F-B439-4A6F-A377-B0DDFCFCA8CD}" type="slidenum">
              <a:rPr lang="en-US" altLang="en-US" sz="1300"/>
              <a:pPr/>
              <a:t>4</a:t>
            </a:fld>
            <a:endParaRPr lang="en-US" altLang="en-US" sz="13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320470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02258DA-10AF-428D-A733-568A963046DA}" type="slidenum">
              <a:rPr lang="en-US" altLang="en-US" sz="1300"/>
              <a:pPr/>
              <a:t>41</a:t>
            </a:fld>
            <a:endParaRPr lang="en-US" altLang="en-US" sz="13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734315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249076C-4016-45C0-AFA0-4A5D148EDE56}" type="slidenum">
              <a:rPr lang="en-US" altLang="en-US" sz="1300"/>
              <a:pPr/>
              <a:t>42</a:t>
            </a:fld>
            <a:endParaRPr lang="en-US" altLang="en-US" sz="13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719603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9433CCD-D506-4B1C-9BC0-C23A0711F744}" type="slidenum">
              <a:rPr lang="en-US" altLang="en-US" sz="1300"/>
              <a:pPr/>
              <a:t>43</a:t>
            </a:fld>
            <a:endParaRPr lang="en-US" altLang="en-US" sz="13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907107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FCF28E3-DD14-4063-8C5E-9A10A9D23858}" type="slidenum">
              <a:rPr lang="en-US" altLang="en-US" sz="1300"/>
              <a:pPr/>
              <a:t>44</a:t>
            </a:fld>
            <a:endParaRPr lang="en-US" altLang="en-US" sz="13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083977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7314A2A-B712-464F-BF77-C996E10C8862}" type="slidenum">
              <a:rPr lang="en-US" altLang="en-US" sz="1300"/>
              <a:pPr/>
              <a:t>45</a:t>
            </a:fld>
            <a:endParaRPr lang="en-US" altLang="en-US" sz="13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69952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not just genes, it’s environment</a:t>
            </a:r>
            <a:r>
              <a:rPr lang="en-US" baseline="0" dirty="0" smtClean="0"/>
              <a:t> too</a:t>
            </a:r>
            <a:endParaRPr lang="en-US" dirty="0"/>
          </a:p>
        </p:txBody>
      </p:sp>
      <p:sp>
        <p:nvSpPr>
          <p:cNvPr id="4" name="Slide Number Placeholder 3"/>
          <p:cNvSpPr>
            <a:spLocks noGrp="1"/>
          </p:cNvSpPr>
          <p:nvPr>
            <p:ph type="sldNum" sz="quarter" idx="10"/>
          </p:nvPr>
        </p:nvSpPr>
        <p:spPr/>
        <p:txBody>
          <a:bodyPr/>
          <a:lstStyle/>
          <a:p>
            <a:fld id="{8CAF6533-49C5-4453-B432-075630454A24}" type="slidenum">
              <a:rPr lang="en-US" altLang="en-US" smtClean="0"/>
              <a:pPr/>
              <a:t>49</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C186B4F-23FD-4ED2-B5A3-4FBFD5335995}" type="slidenum">
              <a:rPr lang="en-US" altLang="en-US" sz="1300"/>
              <a:pPr/>
              <a:t>57</a:t>
            </a:fld>
            <a:endParaRPr lang="en-US" altLang="en-US" sz="13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492930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7B257240-6203-4A18-9197-11DC70088BF4}" type="slidenum">
              <a:rPr lang="en-US" altLang="en-US" sz="1300"/>
              <a:pPr/>
              <a:t>58</a:t>
            </a:fld>
            <a:endParaRPr lang="en-US" altLang="en-US" sz="13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C-value = the Amount of DNA in an unreplicated gametic nucleus.  It is measures in pico Grams, and 1pg = 978M base pairs. </a:t>
            </a:r>
          </a:p>
        </p:txBody>
      </p:sp>
    </p:spTree>
    <p:extLst>
      <p:ext uri="{BB962C8B-B14F-4D97-AF65-F5344CB8AC3E}">
        <p14:creationId xmlns:p14="http://schemas.microsoft.com/office/powerpoint/2010/main" val="5918224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total([1,2,3])</a:t>
            </a:r>
          </a:p>
          <a:p>
            <a:r>
              <a:rPr lang="en-US" dirty="0" smtClean="0"/>
              <a:t>6.</a:t>
            </a:r>
          </a:p>
          <a:p>
            <a:endParaRPr lang="en-US" dirty="0" smtClean="0"/>
          </a:p>
          <a:p>
            <a:r>
              <a:rPr lang="en-US" dirty="0" smtClean="0"/>
              <a:t>The power of python is that it has sophisticated data structures built in to represent </a:t>
            </a:r>
            <a:r>
              <a:rPr lang="en-US" dirty="0" err="1" smtClean="0"/>
              <a:t>tuples</a:t>
            </a:r>
            <a:r>
              <a:rPr lang="en-US" dirty="0" smtClean="0"/>
              <a:t>,</a:t>
            </a:r>
            <a:r>
              <a:rPr lang="en-US" baseline="0" dirty="0" smtClean="0"/>
              <a:t> lists, dictionaries so you can use these directly and know that they will be reasonably efficient</a:t>
            </a:r>
            <a:endParaRPr lang="en-US" dirty="0"/>
          </a:p>
        </p:txBody>
      </p:sp>
      <p:sp>
        <p:nvSpPr>
          <p:cNvPr id="4" name="Slide Number Placeholder 3"/>
          <p:cNvSpPr>
            <a:spLocks noGrp="1"/>
          </p:cNvSpPr>
          <p:nvPr>
            <p:ph type="sldNum" sz="quarter" idx="10"/>
          </p:nvPr>
        </p:nvSpPr>
        <p:spPr/>
        <p:txBody>
          <a:bodyPr/>
          <a:lstStyle/>
          <a:p>
            <a:fld id="{BCEEAB7F-FB4A-461C-BFEA-4B3DEF357382}" type="slidenum">
              <a:rPr lang="en-US" altLang="en-US" smtClean="0"/>
              <a:pPr/>
              <a:t>61</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742950" indent="-285750" defTabSz="966788">
              <a:defRPr sz="2000">
                <a:solidFill>
                  <a:schemeClr val="tx1"/>
                </a:solidFill>
                <a:latin typeface="Arial" panose="020B0604020202020204" pitchFamily="34" charset="0"/>
                <a:ea typeface="ＭＳ Ｐゴシック" panose="020B0600070205080204" pitchFamily="34" charset="-128"/>
              </a:defRPr>
            </a:lvl2pPr>
            <a:lvl3pPr marL="1143000" indent="-228600" defTabSz="966788">
              <a:defRPr sz="2000">
                <a:solidFill>
                  <a:schemeClr val="tx1"/>
                </a:solidFill>
                <a:latin typeface="Arial" panose="020B0604020202020204" pitchFamily="34" charset="0"/>
                <a:ea typeface="ＭＳ Ｐゴシック" panose="020B0600070205080204" pitchFamily="34" charset="-128"/>
              </a:defRPr>
            </a:lvl3pPr>
            <a:lvl4pPr marL="1600200" indent="-228600" defTabSz="966788">
              <a:defRPr sz="2000">
                <a:solidFill>
                  <a:schemeClr val="tx1"/>
                </a:solidFill>
                <a:latin typeface="Arial" panose="020B0604020202020204" pitchFamily="34" charset="0"/>
                <a:ea typeface="ＭＳ Ｐゴシック" panose="020B0600070205080204" pitchFamily="34" charset="-128"/>
              </a:defRPr>
            </a:lvl4pPr>
            <a:lvl5pPr marL="2057400" indent="-228600" defTabSz="966788">
              <a:defRPr sz="20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036BE23D-1FF4-4E49-9AA8-AE8176598950}" type="slidenum">
              <a:rPr lang="en-US" altLang="en-US" sz="1300"/>
              <a:pPr/>
              <a:t>5</a:t>
            </a:fld>
            <a:endParaRPr lang="en-US" altLang="en-US" sz="13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By convention DNA sequences are always ordered in the 5’-to-3’ direction. Not coincidentally, this is also the order in which they can be synthesized using an important class of molecules call polymerases, which we will discuss in more detail in the next lecture.  </a:t>
            </a:r>
          </a:p>
        </p:txBody>
      </p:sp>
    </p:spTree>
    <p:extLst>
      <p:ext uri="{BB962C8B-B14F-4D97-AF65-F5344CB8AC3E}">
        <p14:creationId xmlns:p14="http://schemas.microsoft.com/office/powerpoint/2010/main" val="2242252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742950" indent="-285750" defTabSz="966788">
              <a:defRPr sz="2000">
                <a:solidFill>
                  <a:schemeClr val="tx1"/>
                </a:solidFill>
                <a:latin typeface="Arial" panose="020B0604020202020204" pitchFamily="34" charset="0"/>
                <a:ea typeface="ＭＳ Ｐゴシック" panose="020B0600070205080204" pitchFamily="34" charset="-128"/>
              </a:defRPr>
            </a:lvl2pPr>
            <a:lvl3pPr marL="1143000" indent="-228600" defTabSz="966788">
              <a:defRPr sz="2000">
                <a:solidFill>
                  <a:schemeClr val="tx1"/>
                </a:solidFill>
                <a:latin typeface="Arial" panose="020B0604020202020204" pitchFamily="34" charset="0"/>
                <a:ea typeface="ＭＳ Ｐゴシック" panose="020B0600070205080204" pitchFamily="34" charset="-128"/>
              </a:defRPr>
            </a:lvl3pPr>
            <a:lvl4pPr marL="1600200" indent="-228600" defTabSz="966788">
              <a:defRPr sz="2000">
                <a:solidFill>
                  <a:schemeClr val="tx1"/>
                </a:solidFill>
                <a:latin typeface="Arial" panose="020B0604020202020204" pitchFamily="34" charset="0"/>
                <a:ea typeface="ＭＳ Ｐゴシック" panose="020B0600070205080204" pitchFamily="34" charset="-128"/>
              </a:defRPr>
            </a:lvl4pPr>
            <a:lvl5pPr marL="2057400" indent="-228600" defTabSz="966788">
              <a:defRPr sz="20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FB55AEBD-EBE3-4583-AB8C-CB9EF0D85CF5}" type="slidenum">
              <a:rPr lang="en-US" altLang="en-US" sz="1300"/>
              <a:pPr/>
              <a:t>6</a:t>
            </a:fld>
            <a:endParaRPr lang="en-US" altLang="en-US" sz="13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Sequencing = Chemical pathways</a:t>
            </a:r>
          </a:p>
        </p:txBody>
      </p:sp>
    </p:spTree>
    <p:extLst>
      <p:ext uri="{BB962C8B-B14F-4D97-AF65-F5344CB8AC3E}">
        <p14:creationId xmlns:p14="http://schemas.microsoft.com/office/powerpoint/2010/main" val="1623505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742950" indent="-285750" defTabSz="966788">
              <a:defRPr sz="2000">
                <a:solidFill>
                  <a:schemeClr val="tx1"/>
                </a:solidFill>
                <a:latin typeface="Arial" panose="020B0604020202020204" pitchFamily="34" charset="0"/>
                <a:ea typeface="ＭＳ Ｐゴシック" panose="020B0600070205080204" pitchFamily="34" charset="-128"/>
              </a:defRPr>
            </a:lvl2pPr>
            <a:lvl3pPr marL="1143000" indent="-228600" defTabSz="966788">
              <a:defRPr sz="2000">
                <a:solidFill>
                  <a:schemeClr val="tx1"/>
                </a:solidFill>
                <a:latin typeface="Arial" panose="020B0604020202020204" pitchFamily="34" charset="0"/>
                <a:ea typeface="ＭＳ Ｐゴシック" panose="020B0600070205080204" pitchFamily="34" charset="-128"/>
              </a:defRPr>
            </a:lvl3pPr>
            <a:lvl4pPr marL="1600200" indent="-228600" defTabSz="966788">
              <a:defRPr sz="2000">
                <a:solidFill>
                  <a:schemeClr val="tx1"/>
                </a:solidFill>
                <a:latin typeface="Arial" panose="020B0604020202020204" pitchFamily="34" charset="0"/>
                <a:ea typeface="ＭＳ Ｐゴシック" panose="020B0600070205080204" pitchFamily="34" charset="-128"/>
              </a:defRPr>
            </a:lvl4pPr>
            <a:lvl5pPr marL="2057400" indent="-228600" defTabSz="966788">
              <a:defRPr sz="20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D46F3803-7931-47AD-870C-A5601B8C6754}" type="slidenum">
              <a:rPr lang="en-US" altLang="en-US" sz="1300"/>
              <a:pPr/>
              <a:t>7</a:t>
            </a:fld>
            <a:endParaRPr lang="en-US" altLang="en-US" sz="13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02499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ea typeface="ＭＳ Ｐゴシック" panose="020B0600070205080204" pitchFamily="34" charset="-128"/>
              </a:rPr>
              <a:t>Eukaryotic cell has a cell nucleus holding genetic material.</a:t>
            </a:r>
            <a:r>
              <a:rPr lang="en-US" altLang="en-US" baseline="0"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Different kinds of RNA.  Translation into protein (including mRNA, </a:t>
            </a:r>
            <a:r>
              <a:rPr lang="en-US" altLang="en-US" dirty="0" err="1" smtClean="0">
                <a:latin typeface="Arial" panose="020B0604020202020204" pitchFamily="34" charset="0"/>
                <a:ea typeface="ＭＳ Ｐゴシック" panose="020B0600070205080204" pitchFamily="34" charset="-128"/>
              </a:rPr>
              <a:t>tRNA</a:t>
            </a:r>
            <a:r>
              <a:rPr lang="en-US" altLang="en-US" dirty="0" smtClean="0">
                <a:latin typeface="Arial" panose="020B0604020202020204" pitchFamily="34" charset="0"/>
                <a:ea typeface="ＭＳ Ｐゴシック" panose="020B0600070205080204" pitchFamily="34" charset="-128"/>
              </a:rPr>
              <a:t>) , and noncoding RNA with regulation, post-transcriptional modification (catalytic) functions.  DNA as program, RNA as execution analogy.  The DNA is the genotype and the RNA is a most basic phenotype. i.e. reflects behavior of the cell as a result of interaction with its environment.</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742950" indent="-285750" defTabSz="966788">
              <a:defRPr sz="2000">
                <a:solidFill>
                  <a:schemeClr val="tx1"/>
                </a:solidFill>
                <a:latin typeface="Arial" panose="020B0604020202020204" pitchFamily="34" charset="0"/>
                <a:ea typeface="ＭＳ Ｐゴシック" panose="020B0600070205080204" pitchFamily="34" charset="-128"/>
              </a:defRPr>
            </a:lvl2pPr>
            <a:lvl3pPr marL="1143000" indent="-228600" defTabSz="966788">
              <a:defRPr sz="2000">
                <a:solidFill>
                  <a:schemeClr val="tx1"/>
                </a:solidFill>
                <a:latin typeface="Arial" panose="020B0604020202020204" pitchFamily="34" charset="0"/>
                <a:ea typeface="ＭＳ Ｐゴシック" panose="020B0600070205080204" pitchFamily="34" charset="-128"/>
              </a:defRPr>
            </a:lvl3pPr>
            <a:lvl4pPr marL="1600200" indent="-228600" defTabSz="966788">
              <a:defRPr sz="2000">
                <a:solidFill>
                  <a:schemeClr val="tx1"/>
                </a:solidFill>
                <a:latin typeface="Arial" panose="020B0604020202020204" pitchFamily="34" charset="0"/>
                <a:ea typeface="ＭＳ Ｐゴシック" panose="020B0600070205080204" pitchFamily="34" charset="-128"/>
              </a:defRPr>
            </a:lvl4pPr>
            <a:lvl5pPr marL="2057400" indent="-228600" defTabSz="966788">
              <a:defRPr sz="20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4F51F66D-043B-4186-9037-B9C9EBCDD970}" type="slidenum">
              <a:rPr lang="en-US" altLang="en-US" sz="1300"/>
              <a:pPr/>
              <a:t>8</a:t>
            </a:fld>
            <a:endParaRPr lang="en-US" altLang="en-US" sz="1300"/>
          </a:p>
        </p:txBody>
      </p:sp>
    </p:spTree>
    <p:extLst>
      <p:ext uri="{BB962C8B-B14F-4D97-AF65-F5344CB8AC3E}">
        <p14:creationId xmlns:p14="http://schemas.microsoft.com/office/powerpoint/2010/main" val="3600090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Example:  </a:t>
            </a:r>
            <a:r>
              <a:rPr lang="en-US" sz="1300" dirty="0" smtClean="0">
                <a:latin typeface="+mn-lt"/>
                <a:ea typeface="+mn-ea"/>
                <a:cs typeface="+mn-cs"/>
              </a:rPr>
              <a:t>Hemoglobin protein is made in red blood cells, while </a:t>
            </a:r>
            <a:r>
              <a:rPr lang="en-US" sz="1300" dirty="0" err="1" smtClean="0">
                <a:latin typeface="+mn-lt"/>
                <a:ea typeface="+mn-ea"/>
                <a:cs typeface="+mn-cs"/>
              </a:rPr>
              <a:t>Myosins</a:t>
            </a:r>
            <a:r>
              <a:rPr lang="en-US" sz="1300" dirty="0" smtClean="0">
                <a:latin typeface="+mn-lt"/>
                <a:ea typeface="+mn-ea"/>
                <a:cs typeface="+mn-cs"/>
              </a:rPr>
              <a:t> are made in muscle cells.</a:t>
            </a:r>
            <a:endParaRPr lang="en-US" dirty="0" smtClean="0"/>
          </a:p>
          <a:p>
            <a:pPr>
              <a:defRPr/>
            </a:pPr>
            <a:r>
              <a:rPr lang="en-US" dirty="0" smtClean="0"/>
              <a:t>Differential Gene expression – a variety of temporary and permanent conditions influence the ability for polymerase to start transcription at the </a:t>
            </a:r>
            <a:r>
              <a:rPr lang="en-US" dirty="0" err="1" smtClean="0"/>
              <a:t>promotor</a:t>
            </a:r>
            <a:r>
              <a:rPr lang="en-US" dirty="0" smtClean="0"/>
              <a:t> site for a gene.  Which programs run.</a:t>
            </a:r>
          </a:p>
          <a:p>
            <a:pPr>
              <a:defRPr/>
            </a:pPr>
            <a:r>
              <a:rPr lang="en-US" dirty="0" smtClean="0"/>
              <a:t>Differential gene transcription  - the size and selection of </a:t>
            </a:r>
            <a:r>
              <a:rPr lang="en-US" dirty="0" err="1" smtClean="0"/>
              <a:t>introns</a:t>
            </a:r>
            <a:r>
              <a:rPr lang="en-US" dirty="0" smtClean="0"/>
              <a:t> and </a:t>
            </a:r>
            <a:r>
              <a:rPr lang="en-US" dirty="0" err="1" smtClean="0"/>
              <a:t>exons</a:t>
            </a:r>
            <a:r>
              <a:rPr lang="en-US" dirty="0" smtClean="0"/>
              <a:t> spliced can vary by regulation through regulation of the </a:t>
            </a:r>
            <a:r>
              <a:rPr lang="en-US" dirty="0" err="1" smtClean="0"/>
              <a:t>spliceosome</a:t>
            </a:r>
            <a:r>
              <a:rPr lang="en-US" dirty="0" smtClean="0"/>
              <a:t> (code modification!)</a:t>
            </a:r>
            <a:endParaRPr lang="en-US" dirty="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742950" indent="-285750" defTabSz="966788">
              <a:defRPr sz="2000">
                <a:solidFill>
                  <a:schemeClr val="tx1"/>
                </a:solidFill>
                <a:latin typeface="Arial" panose="020B0604020202020204" pitchFamily="34" charset="0"/>
                <a:ea typeface="ＭＳ Ｐゴシック" panose="020B0600070205080204" pitchFamily="34" charset="-128"/>
              </a:defRPr>
            </a:lvl2pPr>
            <a:lvl3pPr marL="1143000" indent="-228600" defTabSz="966788">
              <a:defRPr sz="2000">
                <a:solidFill>
                  <a:schemeClr val="tx1"/>
                </a:solidFill>
                <a:latin typeface="Arial" panose="020B0604020202020204" pitchFamily="34" charset="0"/>
                <a:ea typeface="ＭＳ Ｐゴシック" panose="020B0600070205080204" pitchFamily="34" charset="-128"/>
              </a:defRPr>
            </a:lvl3pPr>
            <a:lvl4pPr marL="1600200" indent="-228600" defTabSz="966788">
              <a:defRPr sz="2000">
                <a:solidFill>
                  <a:schemeClr val="tx1"/>
                </a:solidFill>
                <a:latin typeface="Arial" panose="020B0604020202020204" pitchFamily="34" charset="0"/>
                <a:ea typeface="ＭＳ Ｐゴシック" panose="020B0600070205080204" pitchFamily="34" charset="-128"/>
              </a:defRPr>
            </a:lvl4pPr>
            <a:lvl5pPr marL="2057400" indent="-228600" defTabSz="966788">
              <a:defRPr sz="20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873501A2-6BF8-42CB-86AD-52317BD7D105}" type="slidenum">
              <a:rPr lang="en-US" altLang="en-US" sz="1300"/>
              <a:pPr/>
              <a:t>9</a:t>
            </a:fld>
            <a:endParaRPr lang="en-US" altLang="en-US" sz="1300"/>
          </a:p>
        </p:txBody>
      </p:sp>
    </p:spTree>
    <p:extLst>
      <p:ext uri="{BB962C8B-B14F-4D97-AF65-F5344CB8AC3E}">
        <p14:creationId xmlns:p14="http://schemas.microsoft.com/office/powerpoint/2010/main" val="3833014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7" descr="un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25825" y="2971800"/>
            <a:ext cx="22907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6" descr="MCj01494830000[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3554412" y="-11112"/>
            <a:ext cx="20351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userDrawn="1"/>
        </p:nvSpPr>
        <p:spPr bwMode="auto">
          <a:xfrm>
            <a:off x="0" y="-152400"/>
            <a:ext cx="9144000" cy="7010400"/>
          </a:xfrm>
          <a:prstGeom prst="rect">
            <a:avLst/>
          </a:prstGeom>
          <a:gradFill rotWithShape="1">
            <a:gsLst>
              <a:gs pos="0">
                <a:schemeClr val="accent1"/>
              </a:gs>
              <a:gs pos="100000">
                <a:schemeClr val="accent1">
                  <a:gamma/>
                  <a:tint val="3137"/>
                  <a:invGamma/>
                  <a:alpha val="0"/>
                </a:schemeClr>
              </a:gs>
            </a:gsLst>
            <a:lin ang="5400000" scaled="1"/>
          </a:gradFill>
          <a:ln w="9525">
            <a:solidFill>
              <a:schemeClr val="tx1"/>
            </a:solidFill>
            <a:miter lim="800000"/>
            <a:headEnd/>
            <a:tailEnd/>
          </a:ln>
          <a:effectLst/>
        </p:spPr>
        <p:txBody>
          <a:bodyPr wrap="none" anchor="ctr"/>
          <a:lstStyle/>
          <a:p>
            <a:pPr>
              <a:defRPr/>
            </a:pPr>
            <a:endParaRPr lang="en-US">
              <a:latin typeface="Arial" charset="0"/>
              <a:ea typeface="ＭＳ Ｐゴシック" charset="-128"/>
            </a:endParaRPr>
          </a:p>
        </p:txBody>
      </p:sp>
      <p:sp>
        <p:nvSpPr>
          <p:cNvPr id="9218" name="Rectangle 2"/>
          <p:cNvSpPr>
            <a:spLocks noGrp="1" noChangeArrowheads="1"/>
          </p:cNvSpPr>
          <p:nvPr>
            <p:ph type="ctrTitle"/>
          </p:nvPr>
        </p:nvSpPr>
        <p:spPr>
          <a:xfrm>
            <a:off x="685800" y="1752600"/>
            <a:ext cx="7772400" cy="1470025"/>
          </a:xfrm>
        </p:spPr>
        <p:txBody>
          <a:bodyPr/>
          <a:lstStyle>
            <a:lvl1pPr>
              <a:defRPr sz="4400"/>
            </a:lvl1pPr>
          </a:lstStyle>
          <a:p>
            <a:r>
              <a:rPr lang="en-US"/>
              <a:t>Click to edit Master title style</a:t>
            </a:r>
          </a:p>
        </p:txBody>
      </p:sp>
      <p:sp>
        <p:nvSpPr>
          <p:cNvPr id="9219" name="Rectangle 3"/>
          <p:cNvSpPr>
            <a:spLocks noGrp="1" noChangeArrowheads="1"/>
          </p:cNvSpPr>
          <p:nvPr>
            <p:ph type="subTitle" idx="1"/>
          </p:nvPr>
        </p:nvSpPr>
        <p:spPr>
          <a:xfrm>
            <a:off x="1371600" y="3886200"/>
            <a:ext cx="6400800" cy="1752600"/>
          </a:xfrm>
        </p:spPr>
        <p:txBody>
          <a:bodyPr/>
          <a:lstStyle>
            <a:lvl1pPr marL="0" indent="0" algn="ctr">
              <a:buFontTx/>
              <a:buNone/>
              <a:defRPr>
                <a:effectLst>
                  <a:outerShdw blurRad="38100" dist="38100" dir="2700000" algn="tl">
                    <a:srgbClr val="DDDDDD"/>
                  </a:outerShdw>
                </a:effectLst>
              </a:defRPr>
            </a:lvl1pPr>
          </a:lstStyle>
          <a:p>
            <a:r>
              <a:rPr lang="en-US"/>
              <a:t>Click to edit Master subtitle style</a:t>
            </a:r>
          </a:p>
        </p:txBody>
      </p:sp>
      <p:sp>
        <p:nvSpPr>
          <p:cNvPr id="7" name="Rectangle 4"/>
          <p:cNvSpPr>
            <a:spLocks noGrp="1" noChangeArrowheads="1"/>
          </p:cNvSpPr>
          <p:nvPr>
            <p:ph type="dt" sz="half" idx="10"/>
          </p:nvPr>
        </p:nvSpPr>
        <p:spPr/>
        <p:txBody>
          <a:bodyPr/>
          <a:lstStyle>
            <a:lvl1pPr>
              <a:defRPr/>
            </a:lvl1pPr>
          </a:lstStyle>
          <a:p>
            <a:pPr>
              <a:defRPr/>
            </a:pPr>
            <a:fld id="{B1F1CDE2-18CF-4C6E-A4EE-EB9D3E4AAF76}" type="datetime1">
              <a:rPr lang="en-US" smtClean="0"/>
              <a:t>9/3/2014</a:t>
            </a:fld>
            <a:endParaRPr lang="en-US"/>
          </a:p>
        </p:txBody>
      </p:sp>
      <p:sp>
        <p:nvSpPr>
          <p:cNvPr id="8" name="Rectangle 5"/>
          <p:cNvSpPr>
            <a:spLocks noGrp="1" noChangeArrowheads="1"/>
          </p:cNvSpPr>
          <p:nvPr>
            <p:ph type="ftr" sz="quarter" idx="11"/>
          </p:nvPr>
        </p:nvSpPr>
        <p:spPr>
          <a:xfrm>
            <a:off x="2743200" y="6477000"/>
            <a:ext cx="3657600" cy="246063"/>
          </a:xfrm>
        </p:spPr>
        <p:txBody>
          <a:bodyPr/>
          <a:lstStyle>
            <a:lvl1pPr>
              <a:defRPr/>
            </a:lvl1pPr>
          </a:lstStyle>
          <a:p>
            <a:pPr>
              <a:defRPr/>
            </a:pPr>
            <a:r>
              <a:rPr lang="en-US" smtClean="0"/>
              <a:t>Comp 555 Bioalgorithms (Fall 2014)</a:t>
            </a:r>
            <a:endParaRPr lang="en-US"/>
          </a:p>
        </p:txBody>
      </p:sp>
      <p:sp>
        <p:nvSpPr>
          <p:cNvPr id="9" name="Rectangle 6"/>
          <p:cNvSpPr>
            <a:spLocks noGrp="1" noChangeArrowheads="1"/>
          </p:cNvSpPr>
          <p:nvPr>
            <p:ph type="sldNum" sz="quarter" idx="12"/>
          </p:nvPr>
        </p:nvSpPr>
        <p:spPr/>
        <p:txBody>
          <a:bodyPr/>
          <a:lstStyle>
            <a:lvl1pPr>
              <a:defRPr/>
            </a:lvl1pPr>
          </a:lstStyle>
          <a:p>
            <a:fld id="{869BB963-37D1-4ED6-84CA-99CCE15E00AB}" type="slidenum">
              <a:rPr lang="en-US" altLang="en-US"/>
              <a:pPr/>
              <a:t>‹#›</a:t>
            </a:fld>
            <a:endParaRPr lang="en-US" altLang="en-US"/>
          </a:p>
        </p:txBody>
      </p:sp>
    </p:spTree>
    <p:extLst>
      <p:ext uri="{BB962C8B-B14F-4D97-AF65-F5344CB8AC3E}">
        <p14:creationId xmlns:p14="http://schemas.microsoft.com/office/powerpoint/2010/main" val="183211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fld id="{6A686373-45CB-422A-844C-6DF1E800918F}" type="datetime1">
              <a:rPr lang="en-US" smtClean="0"/>
              <a:t>9/3/2014</a:t>
            </a:fld>
            <a:endParaRPr lang="en-US"/>
          </a:p>
        </p:txBody>
      </p:sp>
      <p:sp>
        <p:nvSpPr>
          <p:cNvPr id="5" name="Rectangle 9"/>
          <p:cNvSpPr>
            <a:spLocks noGrp="1" noChangeArrowheads="1"/>
          </p:cNvSpPr>
          <p:nvPr>
            <p:ph type="ftr" sz="quarter" idx="11"/>
          </p:nvPr>
        </p:nvSpPr>
        <p:spPr/>
        <p:txBody>
          <a:bodyPr/>
          <a:lstStyle>
            <a:lvl1pPr>
              <a:defRPr/>
            </a:lvl1pPr>
          </a:lstStyle>
          <a:p>
            <a:pPr>
              <a:defRPr/>
            </a:pPr>
            <a:r>
              <a:rPr lang="en-US" smtClean="0"/>
              <a:t>Comp 555 Bioalgorithms (Fall 2014)</a:t>
            </a:r>
            <a:endParaRPr lang="en-US"/>
          </a:p>
        </p:txBody>
      </p:sp>
      <p:sp>
        <p:nvSpPr>
          <p:cNvPr id="6" name="Rectangle 10"/>
          <p:cNvSpPr>
            <a:spLocks noGrp="1" noChangeArrowheads="1"/>
          </p:cNvSpPr>
          <p:nvPr>
            <p:ph type="sldNum" sz="quarter" idx="12"/>
          </p:nvPr>
        </p:nvSpPr>
        <p:spPr/>
        <p:txBody>
          <a:bodyPr/>
          <a:lstStyle>
            <a:lvl1pPr>
              <a:defRPr/>
            </a:lvl1pPr>
          </a:lstStyle>
          <a:p>
            <a:fld id="{15DF57A6-9F31-425C-932A-22D403A89FD8}" type="slidenum">
              <a:rPr lang="en-US" altLang="en-US"/>
              <a:pPr/>
              <a:t>‹#›</a:t>
            </a:fld>
            <a:endParaRPr lang="en-US" altLang="en-US"/>
          </a:p>
        </p:txBody>
      </p:sp>
    </p:spTree>
    <p:extLst>
      <p:ext uri="{BB962C8B-B14F-4D97-AF65-F5344CB8AC3E}">
        <p14:creationId xmlns:p14="http://schemas.microsoft.com/office/powerpoint/2010/main" val="333218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fld id="{A4D6FECF-73D3-4BE4-B60B-F9CE3C748268}" type="datetime1">
              <a:rPr lang="en-US" smtClean="0"/>
              <a:t>9/3/2014</a:t>
            </a:fld>
            <a:endParaRPr lang="en-US"/>
          </a:p>
        </p:txBody>
      </p:sp>
      <p:sp>
        <p:nvSpPr>
          <p:cNvPr id="5" name="Rectangle 9"/>
          <p:cNvSpPr>
            <a:spLocks noGrp="1" noChangeArrowheads="1"/>
          </p:cNvSpPr>
          <p:nvPr>
            <p:ph type="ftr" sz="quarter" idx="11"/>
          </p:nvPr>
        </p:nvSpPr>
        <p:spPr/>
        <p:txBody>
          <a:bodyPr/>
          <a:lstStyle>
            <a:lvl1pPr>
              <a:defRPr/>
            </a:lvl1pPr>
          </a:lstStyle>
          <a:p>
            <a:pPr>
              <a:defRPr/>
            </a:pPr>
            <a:r>
              <a:rPr lang="en-US" smtClean="0"/>
              <a:t>Comp 555 Bioalgorithms (Fall 2014)</a:t>
            </a:r>
            <a:endParaRPr lang="en-US"/>
          </a:p>
        </p:txBody>
      </p:sp>
      <p:sp>
        <p:nvSpPr>
          <p:cNvPr id="6" name="Rectangle 10"/>
          <p:cNvSpPr>
            <a:spLocks noGrp="1" noChangeArrowheads="1"/>
          </p:cNvSpPr>
          <p:nvPr>
            <p:ph type="sldNum" sz="quarter" idx="12"/>
          </p:nvPr>
        </p:nvSpPr>
        <p:spPr/>
        <p:txBody>
          <a:bodyPr/>
          <a:lstStyle>
            <a:lvl1pPr>
              <a:defRPr/>
            </a:lvl1pPr>
          </a:lstStyle>
          <a:p>
            <a:fld id="{03E30581-588C-44BE-85CB-628080AEA455}" type="slidenum">
              <a:rPr lang="en-US" altLang="en-US"/>
              <a:pPr/>
              <a:t>‹#›</a:t>
            </a:fld>
            <a:endParaRPr lang="en-US" altLang="en-US"/>
          </a:p>
        </p:txBody>
      </p:sp>
    </p:spTree>
    <p:extLst>
      <p:ext uri="{BB962C8B-B14F-4D97-AF65-F5344CB8AC3E}">
        <p14:creationId xmlns:p14="http://schemas.microsoft.com/office/powerpoint/2010/main" val="1716873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40386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p:txBody>
          <a:bodyPr/>
          <a:lstStyle>
            <a:lvl1pPr>
              <a:defRPr/>
            </a:lvl1pPr>
          </a:lstStyle>
          <a:p>
            <a:r>
              <a:rPr lang="en-US" altLang="en-US" smtClean="0"/>
              <a:t>8/21/2014</a:t>
            </a:r>
            <a:endParaRPr lang="en-US" altLang="en-US"/>
          </a:p>
        </p:txBody>
      </p:sp>
      <p:sp>
        <p:nvSpPr>
          <p:cNvPr id="6" name="Rectangle 9"/>
          <p:cNvSpPr>
            <a:spLocks noGrp="1" noChangeArrowheads="1"/>
          </p:cNvSpPr>
          <p:nvPr>
            <p:ph type="ftr" sz="quarter" idx="11"/>
          </p:nvPr>
        </p:nvSpPr>
        <p:spPr/>
        <p:txBody>
          <a:bodyPr/>
          <a:lstStyle>
            <a:lvl1pPr>
              <a:defRPr/>
            </a:lvl1pPr>
          </a:lstStyle>
          <a:p>
            <a:r>
              <a:rPr lang="en-US" altLang="en-US" smtClean="0"/>
              <a:t>Comp 555 Bioalgorithms (Fall 2014)</a:t>
            </a:r>
            <a:endParaRPr lang="en-US" altLang="en-US"/>
          </a:p>
        </p:txBody>
      </p:sp>
      <p:sp>
        <p:nvSpPr>
          <p:cNvPr id="7" name="Rectangle 10"/>
          <p:cNvSpPr>
            <a:spLocks noGrp="1" noChangeArrowheads="1"/>
          </p:cNvSpPr>
          <p:nvPr>
            <p:ph type="sldNum" sz="quarter" idx="12"/>
          </p:nvPr>
        </p:nvSpPr>
        <p:spPr/>
        <p:txBody>
          <a:bodyPr/>
          <a:lstStyle>
            <a:lvl1pPr>
              <a:defRPr/>
            </a:lvl1pPr>
          </a:lstStyle>
          <a:p>
            <a:fld id="{27AA74BD-6A75-4F79-9EC6-553DE2E9E3A0}" type="slidenum">
              <a:rPr lang="en-US" altLang="en-US"/>
              <a:pPr/>
              <a:t>‹#›</a:t>
            </a:fld>
            <a:endParaRPr lang="en-US" altLang="en-US"/>
          </a:p>
        </p:txBody>
      </p:sp>
    </p:spTree>
    <p:extLst>
      <p:ext uri="{BB962C8B-B14F-4D97-AF65-F5344CB8AC3E}">
        <p14:creationId xmlns:p14="http://schemas.microsoft.com/office/powerpoint/2010/main" val="2461225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40386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40386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p:txBody>
          <a:bodyPr/>
          <a:lstStyle>
            <a:lvl1pPr>
              <a:defRPr/>
            </a:lvl1pPr>
          </a:lstStyle>
          <a:p>
            <a:r>
              <a:rPr lang="en-US" altLang="en-US" smtClean="0"/>
              <a:t>8/21/2014</a:t>
            </a:r>
            <a:endParaRPr lang="en-US" altLang="en-US"/>
          </a:p>
        </p:txBody>
      </p:sp>
      <p:sp>
        <p:nvSpPr>
          <p:cNvPr id="7" name="Rectangle 9"/>
          <p:cNvSpPr>
            <a:spLocks noGrp="1" noChangeArrowheads="1"/>
          </p:cNvSpPr>
          <p:nvPr>
            <p:ph type="ftr" sz="quarter" idx="11"/>
          </p:nvPr>
        </p:nvSpPr>
        <p:spPr/>
        <p:txBody>
          <a:bodyPr/>
          <a:lstStyle>
            <a:lvl1pPr>
              <a:defRPr/>
            </a:lvl1pPr>
          </a:lstStyle>
          <a:p>
            <a:r>
              <a:rPr lang="en-US" altLang="en-US" smtClean="0"/>
              <a:t>Comp 555 Bioalgorithms (Fall 2014)</a:t>
            </a:r>
            <a:endParaRPr lang="en-US" altLang="en-US"/>
          </a:p>
        </p:txBody>
      </p:sp>
      <p:sp>
        <p:nvSpPr>
          <p:cNvPr id="8" name="Rectangle 10"/>
          <p:cNvSpPr>
            <a:spLocks noGrp="1" noChangeArrowheads="1"/>
          </p:cNvSpPr>
          <p:nvPr>
            <p:ph type="sldNum" sz="quarter" idx="12"/>
          </p:nvPr>
        </p:nvSpPr>
        <p:spPr/>
        <p:txBody>
          <a:bodyPr/>
          <a:lstStyle>
            <a:lvl1pPr>
              <a:defRPr/>
            </a:lvl1pPr>
          </a:lstStyle>
          <a:p>
            <a:fld id="{DA1220FD-D9DA-4937-BD93-50F8B05DEC22}" type="slidenum">
              <a:rPr lang="en-US" altLang="en-US"/>
              <a:pPr/>
              <a:t>‹#›</a:t>
            </a:fld>
            <a:endParaRPr lang="en-US" altLang="en-US"/>
          </a:p>
        </p:txBody>
      </p:sp>
    </p:spTree>
    <p:extLst>
      <p:ext uri="{BB962C8B-B14F-4D97-AF65-F5344CB8AC3E}">
        <p14:creationId xmlns:p14="http://schemas.microsoft.com/office/powerpoint/2010/main" val="4219471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40386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p:txBody>
          <a:bodyPr/>
          <a:lstStyle>
            <a:lvl1pPr>
              <a:defRPr/>
            </a:lvl1pPr>
          </a:lstStyle>
          <a:p>
            <a:r>
              <a:rPr lang="en-US" altLang="en-US" smtClean="0"/>
              <a:t>8/21/2014</a:t>
            </a:r>
            <a:endParaRPr lang="en-US" altLang="en-US"/>
          </a:p>
        </p:txBody>
      </p:sp>
      <p:sp>
        <p:nvSpPr>
          <p:cNvPr id="7" name="Rectangle 9"/>
          <p:cNvSpPr>
            <a:spLocks noGrp="1" noChangeArrowheads="1"/>
          </p:cNvSpPr>
          <p:nvPr>
            <p:ph type="ftr" sz="quarter" idx="11"/>
          </p:nvPr>
        </p:nvSpPr>
        <p:spPr/>
        <p:txBody>
          <a:bodyPr/>
          <a:lstStyle>
            <a:lvl1pPr>
              <a:defRPr/>
            </a:lvl1pPr>
          </a:lstStyle>
          <a:p>
            <a:r>
              <a:rPr lang="en-US" altLang="en-US" smtClean="0"/>
              <a:t>Comp 555 Bioalgorithms (Fall 2014)</a:t>
            </a:r>
            <a:endParaRPr lang="en-US" altLang="en-US"/>
          </a:p>
        </p:txBody>
      </p:sp>
      <p:sp>
        <p:nvSpPr>
          <p:cNvPr id="8" name="Rectangle 10"/>
          <p:cNvSpPr>
            <a:spLocks noGrp="1" noChangeArrowheads="1"/>
          </p:cNvSpPr>
          <p:nvPr>
            <p:ph type="sldNum" sz="quarter" idx="12"/>
          </p:nvPr>
        </p:nvSpPr>
        <p:spPr/>
        <p:txBody>
          <a:bodyPr/>
          <a:lstStyle>
            <a:lvl1pPr>
              <a:defRPr/>
            </a:lvl1pPr>
          </a:lstStyle>
          <a:p>
            <a:fld id="{F787925C-A5FB-4232-AA4B-60397E715389}" type="slidenum">
              <a:rPr lang="en-US" altLang="en-US"/>
              <a:pPr/>
              <a:t>‹#›</a:t>
            </a:fld>
            <a:endParaRPr lang="en-US" altLang="en-US"/>
          </a:p>
        </p:txBody>
      </p:sp>
    </p:spTree>
    <p:extLst>
      <p:ext uri="{BB962C8B-B14F-4D97-AF65-F5344CB8AC3E}">
        <p14:creationId xmlns:p14="http://schemas.microsoft.com/office/powerpoint/2010/main" val="102216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fld id="{08B9C518-371D-433B-9398-A43DB7DBE7C0}" type="datetime1">
              <a:rPr lang="en-US" smtClean="0"/>
              <a:t>9/3/2014</a:t>
            </a:fld>
            <a:endParaRPr lang="en-US"/>
          </a:p>
        </p:txBody>
      </p:sp>
      <p:sp>
        <p:nvSpPr>
          <p:cNvPr id="5" name="Slide Number Placeholder 7"/>
          <p:cNvSpPr>
            <a:spLocks noGrp="1"/>
          </p:cNvSpPr>
          <p:nvPr>
            <p:ph type="sldNum" sz="quarter" idx="11"/>
          </p:nvPr>
        </p:nvSpPr>
        <p:spPr/>
        <p:txBody>
          <a:bodyPr/>
          <a:lstStyle>
            <a:lvl1pPr>
              <a:defRPr/>
            </a:lvl1pPr>
          </a:lstStyle>
          <a:p>
            <a:fld id="{4D294EA5-CE3E-43C7-8FB8-F57F60FB0FD6}" type="slidenum">
              <a:rPr lang="en-US" altLang="en-US"/>
              <a:pPr/>
              <a:t>‹#›</a:t>
            </a:fld>
            <a:endParaRPr lang="en-US" altLang="en-US"/>
          </a:p>
        </p:txBody>
      </p:sp>
      <p:sp>
        <p:nvSpPr>
          <p:cNvPr id="6" name="Footer Placeholder 8"/>
          <p:cNvSpPr>
            <a:spLocks noGrp="1"/>
          </p:cNvSpPr>
          <p:nvPr>
            <p:ph type="ftr" sz="quarter" idx="12"/>
          </p:nvPr>
        </p:nvSpPr>
        <p:spPr/>
        <p:txBody>
          <a:bodyPr/>
          <a:lstStyle>
            <a:lvl1pPr>
              <a:defRPr/>
            </a:lvl1pPr>
          </a:lstStyle>
          <a:p>
            <a:pPr>
              <a:defRPr/>
            </a:pPr>
            <a:r>
              <a:rPr lang="en-US" smtClean="0"/>
              <a:t>Comp 555 Bioalgorithms (Fall 2014)</a:t>
            </a:r>
            <a:endParaRPr lang="en-US"/>
          </a:p>
        </p:txBody>
      </p:sp>
    </p:spTree>
    <p:extLst>
      <p:ext uri="{BB962C8B-B14F-4D97-AF65-F5344CB8AC3E}">
        <p14:creationId xmlns:p14="http://schemas.microsoft.com/office/powerpoint/2010/main" val="3127600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fld id="{3A04329E-0BDE-49C1-A731-752136829167}" type="datetime1">
              <a:rPr lang="en-US" smtClean="0"/>
              <a:t>9/3/2014</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smtClean="0"/>
              <a:t>Comp 555 Bioalgorithms (Fall 2014)</a:t>
            </a:r>
            <a:endParaRPr lang="en-US"/>
          </a:p>
        </p:txBody>
      </p:sp>
      <p:sp>
        <p:nvSpPr>
          <p:cNvPr id="6" name="Rectangle 10"/>
          <p:cNvSpPr>
            <a:spLocks noGrp="1" noChangeArrowheads="1"/>
          </p:cNvSpPr>
          <p:nvPr>
            <p:ph type="sldNum" sz="quarter" idx="12"/>
          </p:nvPr>
        </p:nvSpPr>
        <p:spPr>
          <a:ln/>
        </p:spPr>
        <p:txBody>
          <a:bodyPr/>
          <a:lstStyle>
            <a:lvl1pPr>
              <a:defRPr/>
            </a:lvl1pPr>
          </a:lstStyle>
          <a:p>
            <a:fld id="{4610C260-57AA-4715-A4AB-126683DFFED8}" type="slidenum">
              <a:rPr lang="en-US" altLang="en-US"/>
              <a:pPr/>
              <a:t>‹#›</a:t>
            </a:fld>
            <a:endParaRPr lang="en-US" altLang="en-US"/>
          </a:p>
        </p:txBody>
      </p:sp>
    </p:spTree>
    <p:extLst>
      <p:ext uri="{BB962C8B-B14F-4D97-AF65-F5344CB8AC3E}">
        <p14:creationId xmlns:p14="http://schemas.microsoft.com/office/powerpoint/2010/main" val="3808923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fld id="{3949565A-9890-4902-980D-1180E4C0B770}" type="datetime1">
              <a:rPr lang="en-US" smtClean="0"/>
              <a:t>9/3/2014</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smtClean="0"/>
              <a:t>Comp 555 Bioalgorithms (Fall 2014)</a:t>
            </a:r>
            <a:endParaRPr lang="en-US"/>
          </a:p>
        </p:txBody>
      </p:sp>
      <p:sp>
        <p:nvSpPr>
          <p:cNvPr id="7" name="Rectangle 10"/>
          <p:cNvSpPr>
            <a:spLocks noGrp="1" noChangeArrowheads="1"/>
          </p:cNvSpPr>
          <p:nvPr>
            <p:ph type="sldNum" sz="quarter" idx="12"/>
          </p:nvPr>
        </p:nvSpPr>
        <p:spPr>
          <a:ln/>
        </p:spPr>
        <p:txBody>
          <a:bodyPr/>
          <a:lstStyle>
            <a:lvl1pPr>
              <a:defRPr/>
            </a:lvl1pPr>
          </a:lstStyle>
          <a:p>
            <a:fld id="{20650588-6F2B-4502-BAA6-EDFB869ED6CE}" type="slidenum">
              <a:rPr lang="en-US" altLang="en-US"/>
              <a:pPr/>
              <a:t>‹#›</a:t>
            </a:fld>
            <a:endParaRPr lang="en-US" altLang="en-US"/>
          </a:p>
        </p:txBody>
      </p:sp>
    </p:spTree>
    <p:extLst>
      <p:ext uri="{BB962C8B-B14F-4D97-AF65-F5344CB8AC3E}">
        <p14:creationId xmlns:p14="http://schemas.microsoft.com/office/powerpoint/2010/main" val="3030254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fld id="{2E9743B1-A83A-4275-915E-13C2162E9C80}" type="datetime1">
              <a:rPr lang="en-US" smtClean="0"/>
              <a:t>9/3/2014</a:t>
            </a:fld>
            <a:endParaRPr lang="en-US"/>
          </a:p>
        </p:txBody>
      </p:sp>
      <p:sp>
        <p:nvSpPr>
          <p:cNvPr id="8" name="Rectangle 9"/>
          <p:cNvSpPr>
            <a:spLocks noGrp="1" noChangeArrowheads="1"/>
          </p:cNvSpPr>
          <p:nvPr>
            <p:ph type="ftr" sz="quarter" idx="11"/>
          </p:nvPr>
        </p:nvSpPr>
        <p:spPr>
          <a:ln/>
        </p:spPr>
        <p:txBody>
          <a:bodyPr/>
          <a:lstStyle>
            <a:lvl1pPr>
              <a:defRPr/>
            </a:lvl1pPr>
          </a:lstStyle>
          <a:p>
            <a:pPr>
              <a:defRPr/>
            </a:pPr>
            <a:r>
              <a:rPr lang="en-US" smtClean="0"/>
              <a:t>Comp 555 Bioalgorithms (Fall 2014)</a:t>
            </a:r>
            <a:endParaRPr lang="en-US"/>
          </a:p>
        </p:txBody>
      </p:sp>
      <p:sp>
        <p:nvSpPr>
          <p:cNvPr id="9" name="Rectangle 10"/>
          <p:cNvSpPr>
            <a:spLocks noGrp="1" noChangeArrowheads="1"/>
          </p:cNvSpPr>
          <p:nvPr>
            <p:ph type="sldNum" sz="quarter" idx="12"/>
          </p:nvPr>
        </p:nvSpPr>
        <p:spPr>
          <a:ln/>
        </p:spPr>
        <p:txBody>
          <a:bodyPr/>
          <a:lstStyle>
            <a:lvl1pPr>
              <a:defRPr/>
            </a:lvl1pPr>
          </a:lstStyle>
          <a:p>
            <a:fld id="{1DF2AAF7-18B3-4E3E-B5AC-1996C2E45B78}" type="slidenum">
              <a:rPr lang="en-US" altLang="en-US"/>
              <a:pPr/>
              <a:t>‹#›</a:t>
            </a:fld>
            <a:endParaRPr lang="en-US" altLang="en-US"/>
          </a:p>
        </p:txBody>
      </p:sp>
    </p:spTree>
    <p:extLst>
      <p:ext uri="{BB962C8B-B14F-4D97-AF65-F5344CB8AC3E}">
        <p14:creationId xmlns:p14="http://schemas.microsoft.com/office/powerpoint/2010/main" val="978336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p:txBody>
          <a:bodyPr/>
          <a:lstStyle>
            <a:lvl1pPr>
              <a:defRPr/>
            </a:lvl1pPr>
          </a:lstStyle>
          <a:p>
            <a:pPr>
              <a:defRPr/>
            </a:pPr>
            <a:fld id="{3A66B284-3E5D-44A0-A549-E69A7C5381D9}" type="datetime1">
              <a:rPr lang="en-US" smtClean="0"/>
              <a:t>9/3/2014</a:t>
            </a:fld>
            <a:endParaRPr lang="en-US"/>
          </a:p>
        </p:txBody>
      </p:sp>
      <p:sp>
        <p:nvSpPr>
          <p:cNvPr id="4" name="Rectangle 9"/>
          <p:cNvSpPr>
            <a:spLocks noGrp="1" noChangeArrowheads="1"/>
          </p:cNvSpPr>
          <p:nvPr>
            <p:ph type="ftr" sz="quarter" idx="11"/>
          </p:nvPr>
        </p:nvSpPr>
        <p:spPr/>
        <p:txBody>
          <a:bodyPr/>
          <a:lstStyle>
            <a:lvl1pPr>
              <a:defRPr/>
            </a:lvl1pPr>
          </a:lstStyle>
          <a:p>
            <a:pPr>
              <a:defRPr/>
            </a:pPr>
            <a:r>
              <a:rPr lang="en-US" smtClean="0"/>
              <a:t>Comp 555 Bioalgorithms (Fall 2014)</a:t>
            </a:r>
            <a:endParaRPr lang="en-US"/>
          </a:p>
        </p:txBody>
      </p:sp>
      <p:sp>
        <p:nvSpPr>
          <p:cNvPr id="5" name="Rectangle 10"/>
          <p:cNvSpPr>
            <a:spLocks noGrp="1" noChangeArrowheads="1"/>
          </p:cNvSpPr>
          <p:nvPr>
            <p:ph type="sldNum" sz="quarter" idx="12"/>
          </p:nvPr>
        </p:nvSpPr>
        <p:spPr/>
        <p:txBody>
          <a:bodyPr/>
          <a:lstStyle>
            <a:lvl1pPr>
              <a:defRPr/>
            </a:lvl1pPr>
          </a:lstStyle>
          <a:p>
            <a:fld id="{BFCFA34C-FF29-444E-BC62-016ADFEC691C}" type="slidenum">
              <a:rPr lang="en-US" altLang="en-US"/>
              <a:pPr/>
              <a:t>‹#›</a:t>
            </a:fld>
            <a:endParaRPr lang="en-US" altLang="en-US"/>
          </a:p>
        </p:txBody>
      </p:sp>
    </p:spTree>
    <p:extLst>
      <p:ext uri="{BB962C8B-B14F-4D97-AF65-F5344CB8AC3E}">
        <p14:creationId xmlns:p14="http://schemas.microsoft.com/office/powerpoint/2010/main" val="2266814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vl1pPr>
          </a:lstStyle>
          <a:p>
            <a:pPr>
              <a:defRPr/>
            </a:pPr>
            <a:fld id="{2159968E-697F-4752-8292-EE78CCC9D2BD}" type="datetime1">
              <a:rPr lang="en-US" smtClean="0"/>
              <a:t>9/3/2014</a:t>
            </a:fld>
            <a:endParaRPr lang="en-US"/>
          </a:p>
        </p:txBody>
      </p:sp>
      <p:sp>
        <p:nvSpPr>
          <p:cNvPr id="3" name="Rectangle 9"/>
          <p:cNvSpPr>
            <a:spLocks noGrp="1" noChangeArrowheads="1"/>
          </p:cNvSpPr>
          <p:nvPr>
            <p:ph type="ftr" sz="quarter" idx="11"/>
          </p:nvPr>
        </p:nvSpPr>
        <p:spPr/>
        <p:txBody>
          <a:bodyPr/>
          <a:lstStyle>
            <a:lvl1pPr>
              <a:defRPr/>
            </a:lvl1pPr>
          </a:lstStyle>
          <a:p>
            <a:pPr>
              <a:defRPr/>
            </a:pPr>
            <a:r>
              <a:rPr lang="en-US" smtClean="0"/>
              <a:t>Comp 555 Bioalgorithms (Fall 2014)</a:t>
            </a:r>
            <a:endParaRPr lang="en-US"/>
          </a:p>
        </p:txBody>
      </p:sp>
      <p:sp>
        <p:nvSpPr>
          <p:cNvPr id="4" name="Rectangle 10"/>
          <p:cNvSpPr>
            <a:spLocks noGrp="1" noChangeArrowheads="1"/>
          </p:cNvSpPr>
          <p:nvPr>
            <p:ph type="sldNum" sz="quarter" idx="12"/>
          </p:nvPr>
        </p:nvSpPr>
        <p:spPr/>
        <p:txBody>
          <a:bodyPr/>
          <a:lstStyle>
            <a:lvl1pPr>
              <a:defRPr/>
            </a:lvl1pPr>
          </a:lstStyle>
          <a:p>
            <a:fld id="{68A42979-ACF4-43A6-B69F-6767F4F9B0EB}" type="slidenum">
              <a:rPr lang="en-US" altLang="en-US"/>
              <a:pPr/>
              <a:t>‹#›</a:t>
            </a:fld>
            <a:endParaRPr lang="en-US" altLang="en-US"/>
          </a:p>
        </p:txBody>
      </p:sp>
    </p:spTree>
    <p:extLst>
      <p:ext uri="{BB962C8B-B14F-4D97-AF65-F5344CB8AC3E}">
        <p14:creationId xmlns:p14="http://schemas.microsoft.com/office/powerpoint/2010/main" val="2320069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a:defRPr/>
            </a:lvl1pPr>
          </a:lstStyle>
          <a:p>
            <a:pPr>
              <a:defRPr/>
            </a:pPr>
            <a:fld id="{91C01802-B826-42C2-BBBD-C21FA8AE5A5B}" type="datetime1">
              <a:rPr lang="en-US" smtClean="0"/>
              <a:t>9/3/2014</a:t>
            </a:fld>
            <a:endParaRPr lang="en-US"/>
          </a:p>
        </p:txBody>
      </p:sp>
      <p:sp>
        <p:nvSpPr>
          <p:cNvPr id="6" name="Rectangle 9"/>
          <p:cNvSpPr>
            <a:spLocks noGrp="1" noChangeArrowheads="1"/>
          </p:cNvSpPr>
          <p:nvPr>
            <p:ph type="ftr" sz="quarter" idx="11"/>
          </p:nvPr>
        </p:nvSpPr>
        <p:spPr/>
        <p:txBody>
          <a:bodyPr/>
          <a:lstStyle>
            <a:lvl1pPr>
              <a:defRPr/>
            </a:lvl1pPr>
          </a:lstStyle>
          <a:p>
            <a:pPr>
              <a:defRPr/>
            </a:pPr>
            <a:r>
              <a:rPr lang="en-US" smtClean="0"/>
              <a:t>Comp 555 Bioalgorithms (Fall 2014)</a:t>
            </a:r>
            <a:endParaRPr lang="en-US"/>
          </a:p>
        </p:txBody>
      </p:sp>
      <p:sp>
        <p:nvSpPr>
          <p:cNvPr id="7" name="Rectangle 10"/>
          <p:cNvSpPr>
            <a:spLocks noGrp="1" noChangeArrowheads="1"/>
          </p:cNvSpPr>
          <p:nvPr>
            <p:ph type="sldNum" sz="quarter" idx="12"/>
          </p:nvPr>
        </p:nvSpPr>
        <p:spPr/>
        <p:txBody>
          <a:bodyPr/>
          <a:lstStyle>
            <a:lvl1pPr>
              <a:defRPr/>
            </a:lvl1pPr>
          </a:lstStyle>
          <a:p>
            <a:fld id="{9B421B98-64A2-4409-B875-FC481C881DA1}" type="slidenum">
              <a:rPr lang="en-US" altLang="en-US"/>
              <a:pPr/>
              <a:t>‹#›</a:t>
            </a:fld>
            <a:endParaRPr lang="en-US" altLang="en-US"/>
          </a:p>
        </p:txBody>
      </p:sp>
    </p:spTree>
    <p:extLst>
      <p:ext uri="{BB962C8B-B14F-4D97-AF65-F5344CB8AC3E}">
        <p14:creationId xmlns:p14="http://schemas.microsoft.com/office/powerpoint/2010/main" val="3434494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a:defRPr/>
            </a:lvl1pPr>
          </a:lstStyle>
          <a:p>
            <a:pPr>
              <a:defRPr/>
            </a:pPr>
            <a:fld id="{871F9952-7D07-4FFE-8885-0EF603FC9875}" type="datetime1">
              <a:rPr lang="en-US" smtClean="0"/>
              <a:t>9/3/2014</a:t>
            </a:fld>
            <a:endParaRPr lang="en-US"/>
          </a:p>
        </p:txBody>
      </p:sp>
      <p:sp>
        <p:nvSpPr>
          <p:cNvPr id="6" name="Rectangle 9"/>
          <p:cNvSpPr>
            <a:spLocks noGrp="1" noChangeArrowheads="1"/>
          </p:cNvSpPr>
          <p:nvPr>
            <p:ph type="ftr" sz="quarter" idx="11"/>
          </p:nvPr>
        </p:nvSpPr>
        <p:spPr/>
        <p:txBody>
          <a:bodyPr/>
          <a:lstStyle>
            <a:lvl1pPr>
              <a:defRPr/>
            </a:lvl1pPr>
          </a:lstStyle>
          <a:p>
            <a:pPr>
              <a:defRPr/>
            </a:pPr>
            <a:r>
              <a:rPr lang="en-US" smtClean="0"/>
              <a:t>Comp 555 Bioalgorithms (Fall 2014)</a:t>
            </a:r>
            <a:endParaRPr lang="en-US"/>
          </a:p>
        </p:txBody>
      </p:sp>
      <p:sp>
        <p:nvSpPr>
          <p:cNvPr id="7" name="Rectangle 10"/>
          <p:cNvSpPr>
            <a:spLocks noGrp="1" noChangeArrowheads="1"/>
          </p:cNvSpPr>
          <p:nvPr>
            <p:ph type="sldNum" sz="quarter" idx="12"/>
          </p:nvPr>
        </p:nvSpPr>
        <p:spPr/>
        <p:txBody>
          <a:bodyPr/>
          <a:lstStyle>
            <a:lvl1pPr>
              <a:defRPr/>
            </a:lvl1pPr>
          </a:lstStyle>
          <a:p>
            <a:fld id="{278791DC-98D4-49F1-9D7C-EDA5178B7F76}" type="slidenum">
              <a:rPr lang="en-US" altLang="en-US"/>
              <a:pPr/>
              <a:t>‹#›</a:t>
            </a:fld>
            <a:endParaRPr lang="en-US" altLang="en-US"/>
          </a:p>
        </p:txBody>
      </p:sp>
    </p:spTree>
    <p:extLst>
      <p:ext uri="{BB962C8B-B14F-4D97-AF65-F5344CB8AC3E}">
        <p14:creationId xmlns:p14="http://schemas.microsoft.com/office/powerpoint/2010/main" val="823922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unc"/>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040688" y="5562600"/>
            <a:ext cx="6461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7"/>
          <p:cNvSpPr>
            <a:spLocks noChangeArrowheads="1"/>
          </p:cNvSpPr>
          <p:nvPr userDrawn="1"/>
        </p:nvSpPr>
        <p:spPr bwMode="auto">
          <a:xfrm>
            <a:off x="0" y="0"/>
            <a:ext cx="9144000" cy="1752600"/>
          </a:xfrm>
          <a:prstGeom prst="rect">
            <a:avLst/>
          </a:prstGeom>
          <a:gradFill rotWithShape="1">
            <a:gsLst>
              <a:gs pos="0">
                <a:schemeClr val="accent1"/>
              </a:gs>
              <a:gs pos="100000">
                <a:schemeClr val="accent1">
                  <a:gamma/>
                  <a:tint val="3137"/>
                  <a:invGamma/>
                  <a:alpha val="0"/>
                </a:schemeClr>
              </a:gs>
            </a:gsLst>
            <a:lin ang="5400000" scaled="1"/>
          </a:gradFill>
          <a:ln w="9525">
            <a:noFill/>
            <a:miter lim="800000"/>
            <a:headEnd/>
            <a:tailEnd/>
          </a:ln>
          <a:effectLst/>
        </p:spPr>
        <p:txBody>
          <a:bodyPr wrap="none" anchor="ctr"/>
          <a:lstStyle/>
          <a:p>
            <a:pPr>
              <a:defRPr/>
            </a:pPr>
            <a:endParaRPr lang="en-US">
              <a:latin typeface="Arial" charset="0"/>
              <a:ea typeface="ＭＳ Ｐゴシック" charset="-128"/>
            </a:endParaRPr>
          </a:p>
        </p:txBody>
      </p:sp>
      <p:sp>
        <p:nvSpPr>
          <p:cNvPr id="2" name="Rectangle 2"/>
          <p:cNvSpPr>
            <a:spLocks noGrp="1" noChangeArrowheads="1"/>
          </p:cNvSpPr>
          <p:nvPr>
            <p:ph type="title"/>
          </p:nvPr>
        </p:nvSpPr>
        <p:spPr bwMode="auto">
          <a:xfrm>
            <a:off x="457200" y="274638"/>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7200" y="1295400"/>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2" name="Rectangle 8"/>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Book Antiqua" charset="0"/>
                <a:ea typeface="ＭＳ Ｐゴシック" charset="-128"/>
              </a:defRPr>
            </a:lvl1pPr>
          </a:lstStyle>
          <a:p>
            <a:pPr>
              <a:defRPr/>
            </a:pPr>
            <a:fld id="{C7E49130-821E-4382-A4BD-F4871CFAD725}" type="datetime1">
              <a:rPr lang="en-US" smtClean="0"/>
              <a:t>9/3/2014</a:t>
            </a:fld>
            <a:endParaRPr lang="en-US"/>
          </a:p>
        </p:txBody>
      </p:sp>
      <p:sp>
        <p:nvSpPr>
          <p:cNvPr id="1033" name="Rectangle 9"/>
          <p:cNvSpPr>
            <a:spLocks noGrp="1" noChangeArrowheads="1"/>
          </p:cNvSpPr>
          <p:nvPr>
            <p:ph type="ftr" sz="quarter" idx="3"/>
          </p:nvPr>
        </p:nvSpPr>
        <p:spPr bwMode="auto">
          <a:xfrm>
            <a:off x="2705100" y="6477000"/>
            <a:ext cx="3733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Book Antiqua" charset="0"/>
                <a:ea typeface="ＭＳ Ｐゴシック" charset="-128"/>
              </a:defRPr>
            </a:lvl1pPr>
          </a:lstStyle>
          <a:p>
            <a:pPr>
              <a:defRPr/>
            </a:pPr>
            <a:r>
              <a:rPr lang="en-US" smtClean="0"/>
              <a:t>Comp 555 Bioalgorithms (Fall 2014)</a:t>
            </a:r>
            <a:endParaRPr lang="en-US"/>
          </a:p>
        </p:txBody>
      </p:sp>
      <p:sp>
        <p:nvSpPr>
          <p:cNvPr id="1034" name="Rectangle 10"/>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Book Antiqua" panose="02040602050305030304" pitchFamily="18" charset="0"/>
              </a:defRPr>
            </a:lvl1pPr>
          </a:lstStyle>
          <a:p>
            <a:fld id="{D2F1D324-AAF4-4213-B92E-6B859B61D48F}" type="slidenum">
              <a:rPr lang="en-US" altLang="en-US"/>
              <a:pPr/>
              <a:t>‹#›</a:t>
            </a:fld>
            <a:endParaRPr lang="en-US" altLang="en-US"/>
          </a:p>
        </p:txBody>
      </p:sp>
      <p:pic>
        <p:nvPicPr>
          <p:cNvPr id="3" name="Picture 14" descr="DNA"/>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41325" y="1076325"/>
            <a:ext cx="8226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7" r:id="rId1"/>
    <p:sldLayoutId id="2147483788" r:id="rId2"/>
    <p:sldLayoutId id="2147483784" r:id="rId3"/>
    <p:sldLayoutId id="2147483785" r:id="rId4"/>
    <p:sldLayoutId id="2147483786"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Lst>
  <p:hf hdr="0" ftr="0"/>
  <p:txStyles>
    <p:titleStyle>
      <a:lvl1pPr algn="ctr" rtl="0" eaLnBrk="0" fontAlgn="base" hangingPunct="0">
        <a:spcBef>
          <a:spcPct val="0"/>
        </a:spcBef>
        <a:spcAft>
          <a:spcPct val="0"/>
        </a:spcAft>
        <a:defRPr sz="4000">
          <a:solidFill>
            <a:schemeClr val="tx2"/>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4000">
          <a:solidFill>
            <a:schemeClr val="tx2"/>
          </a:solidFill>
          <a:effectLst>
            <a:outerShdw blurRad="38100" dist="38100" dir="2700000" algn="tl">
              <a:srgbClr val="DDDDDD"/>
            </a:outerShdw>
          </a:effectLst>
          <a:latin typeface="Book Antiqua" pitchFamily="-65" charset="0"/>
          <a:ea typeface="ＭＳ Ｐゴシック" charset="-128"/>
          <a:cs typeface="ＭＳ Ｐゴシック" charset="-128"/>
        </a:defRPr>
      </a:lvl2pPr>
      <a:lvl3pPr algn="ctr" rtl="0" eaLnBrk="0" fontAlgn="base" hangingPunct="0">
        <a:spcBef>
          <a:spcPct val="0"/>
        </a:spcBef>
        <a:spcAft>
          <a:spcPct val="0"/>
        </a:spcAft>
        <a:defRPr sz="4000">
          <a:solidFill>
            <a:schemeClr val="tx2"/>
          </a:solidFill>
          <a:effectLst>
            <a:outerShdw blurRad="38100" dist="38100" dir="2700000" algn="tl">
              <a:srgbClr val="DDDDDD"/>
            </a:outerShdw>
          </a:effectLst>
          <a:latin typeface="Book Antiqua" pitchFamily="-65" charset="0"/>
          <a:ea typeface="ＭＳ Ｐゴシック" charset="-128"/>
          <a:cs typeface="ＭＳ Ｐゴシック" charset="-128"/>
        </a:defRPr>
      </a:lvl3pPr>
      <a:lvl4pPr algn="ctr" rtl="0" eaLnBrk="0" fontAlgn="base" hangingPunct="0">
        <a:spcBef>
          <a:spcPct val="0"/>
        </a:spcBef>
        <a:spcAft>
          <a:spcPct val="0"/>
        </a:spcAft>
        <a:defRPr sz="4000">
          <a:solidFill>
            <a:schemeClr val="tx2"/>
          </a:solidFill>
          <a:effectLst>
            <a:outerShdw blurRad="38100" dist="38100" dir="2700000" algn="tl">
              <a:srgbClr val="DDDDDD"/>
            </a:outerShdw>
          </a:effectLst>
          <a:latin typeface="Book Antiqua" pitchFamily="-65" charset="0"/>
          <a:ea typeface="ＭＳ Ｐゴシック" charset="-128"/>
          <a:cs typeface="ＭＳ Ｐゴシック" charset="-128"/>
        </a:defRPr>
      </a:lvl4pPr>
      <a:lvl5pPr algn="ctr" rtl="0" eaLnBrk="0" fontAlgn="base" hangingPunct="0">
        <a:spcBef>
          <a:spcPct val="0"/>
        </a:spcBef>
        <a:spcAft>
          <a:spcPct val="0"/>
        </a:spcAft>
        <a:defRPr sz="4000">
          <a:solidFill>
            <a:schemeClr val="tx2"/>
          </a:solidFill>
          <a:effectLst>
            <a:outerShdw blurRad="38100" dist="38100" dir="2700000" algn="tl">
              <a:srgbClr val="DDDDDD"/>
            </a:outerShdw>
          </a:effectLst>
          <a:latin typeface="Book Antiqua" pitchFamily="-65" charset="0"/>
          <a:ea typeface="ＭＳ Ｐゴシック" charset="-128"/>
          <a:cs typeface="ＭＳ Ｐゴシック" charset="-128"/>
        </a:defRPr>
      </a:lvl5pPr>
      <a:lvl6pPr marL="457200" algn="ctr" rtl="0" fontAlgn="base">
        <a:spcBef>
          <a:spcPct val="0"/>
        </a:spcBef>
        <a:spcAft>
          <a:spcPct val="0"/>
        </a:spcAft>
        <a:defRPr sz="4000">
          <a:solidFill>
            <a:schemeClr val="tx2"/>
          </a:solidFill>
          <a:effectLst>
            <a:outerShdw blurRad="38100" dist="38100" dir="2700000" algn="tl">
              <a:srgbClr val="DDDDDD"/>
            </a:outerShdw>
          </a:effectLst>
          <a:latin typeface="Book Antiqua" pitchFamily="-65" charset="0"/>
        </a:defRPr>
      </a:lvl6pPr>
      <a:lvl7pPr marL="914400" algn="ctr" rtl="0" fontAlgn="base">
        <a:spcBef>
          <a:spcPct val="0"/>
        </a:spcBef>
        <a:spcAft>
          <a:spcPct val="0"/>
        </a:spcAft>
        <a:defRPr sz="4000">
          <a:solidFill>
            <a:schemeClr val="tx2"/>
          </a:solidFill>
          <a:effectLst>
            <a:outerShdw blurRad="38100" dist="38100" dir="2700000" algn="tl">
              <a:srgbClr val="DDDDDD"/>
            </a:outerShdw>
          </a:effectLst>
          <a:latin typeface="Book Antiqua" pitchFamily="-65" charset="0"/>
        </a:defRPr>
      </a:lvl7pPr>
      <a:lvl8pPr marL="1371600" algn="ctr" rtl="0" fontAlgn="base">
        <a:spcBef>
          <a:spcPct val="0"/>
        </a:spcBef>
        <a:spcAft>
          <a:spcPct val="0"/>
        </a:spcAft>
        <a:defRPr sz="4000">
          <a:solidFill>
            <a:schemeClr val="tx2"/>
          </a:solidFill>
          <a:effectLst>
            <a:outerShdw blurRad="38100" dist="38100" dir="2700000" algn="tl">
              <a:srgbClr val="DDDDDD"/>
            </a:outerShdw>
          </a:effectLst>
          <a:latin typeface="Book Antiqua" pitchFamily="-65" charset="0"/>
        </a:defRPr>
      </a:lvl8pPr>
      <a:lvl9pPr marL="1828800" algn="ctr" rtl="0" fontAlgn="base">
        <a:spcBef>
          <a:spcPct val="0"/>
        </a:spcBef>
        <a:spcAft>
          <a:spcPct val="0"/>
        </a:spcAft>
        <a:defRPr sz="4000">
          <a:solidFill>
            <a:schemeClr val="tx2"/>
          </a:solidFill>
          <a:effectLst>
            <a:outerShdw blurRad="38100" dist="38100" dir="2700000" algn="tl">
              <a:srgbClr val="DDDDDD"/>
            </a:outerShdw>
          </a:effectLst>
          <a:latin typeface="Book Antiqua" pitchFamily="-65" charset="0"/>
        </a:defRPr>
      </a:lvl9pPr>
    </p:titleStyle>
    <p:bodyStyle>
      <a:lvl1pPr marL="342900" indent="-342900" algn="l" rtl="0" eaLnBrk="0" fontAlgn="base" hangingPunct="0">
        <a:spcBef>
          <a:spcPct val="20000"/>
        </a:spcBef>
        <a:spcAft>
          <a:spcPct val="0"/>
        </a:spcAft>
        <a:buClr>
          <a:schemeClr val="accent2"/>
        </a:buClr>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Font typeface="Arial" panose="020B0604020202020204" pitchFamily="34" charset="0"/>
        <a:buChar char="–"/>
        <a:defRPr sz="24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lr>
          <a:schemeClr val="accent2"/>
        </a:buClr>
        <a:buChar char="•"/>
        <a:defRPr sz="20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lr>
          <a:schemeClr val="accent2"/>
        </a:buClr>
        <a:buFont typeface="Arial" panose="020B0604020202020204" pitchFamily="34" charset="0"/>
        <a:buChar char="»"/>
        <a:defRPr sz="1600">
          <a:solidFill>
            <a:schemeClr val="tx1"/>
          </a:solidFill>
          <a:latin typeface="+mn-lt"/>
          <a:ea typeface="ＭＳ Ｐゴシック" pitchFamily="-65" charset="-128"/>
        </a:defRPr>
      </a:lvl5pPr>
      <a:lvl6pPr marL="2514600" indent="-228600" algn="l" rtl="0" fontAlgn="base">
        <a:spcBef>
          <a:spcPct val="20000"/>
        </a:spcBef>
        <a:spcAft>
          <a:spcPct val="0"/>
        </a:spcAft>
        <a:buClr>
          <a:schemeClr val="accent2"/>
        </a:buClr>
        <a:buFont typeface="Arial" pitchFamily="-65" charset="0"/>
        <a:buChar char="»"/>
        <a:defRPr sz="1600">
          <a:solidFill>
            <a:schemeClr val="tx1"/>
          </a:solidFill>
          <a:latin typeface="+mn-lt"/>
          <a:ea typeface="ＭＳ Ｐゴシック" pitchFamily="-65" charset="-128"/>
        </a:defRPr>
      </a:lvl6pPr>
      <a:lvl7pPr marL="2971800" indent="-228600" algn="l" rtl="0" fontAlgn="base">
        <a:spcBef>
          <a:spcPct val="20000"/>
        </a:spcBef>
        <a:spcAft>
          <a:spcPct val="0"/>
        </a:spcAft>
        <a:buClr>
          <a:schemeClr val="accent2"/>
        </a:buClr>
        <a:buFont typeface="Arial" pitchFamily="-65" charset="0"/>
        <a:buChar char="»"/>
        <a:defRPr sz="1600">
          <a:solidFill>
            <a:schemeClr val="tx1"/>
          </a:solidFill>
          <a:latin typeface="+mn-lt"/>
          <a:ea typeface="ＭＳ Ｐゴシック" pitchFamily="-65" charset="-128"/>
        </a:defRPr>
      </a:lvl7pPr>
      <a:lvl8pPr marL="3429000" indent="-228600" algn="l" rtl="0" fontAlgn="base">
        <a:spcBef>
          <a:spcPct val="20000"/>
        </a:spcBef>
        <a:spcAft>
          <a:spcPct val="0"/>
        </a:spcAft>
        <a:buClr>
          <a:schemeClr val="accent2"/>
        </a:buClr>
        <a:buFont typeface="Arial" pitchFamily="-65" charset="0"/>
        <a:buChar char="»"/>
        <a:defRPr sz="1600">
          <a:solidFill>
            <a:schemeClr val="tx1"/>
          </a:solidFill>
          <a:latin typeface="+mn-lt"/>
          <a:ea typeface="ＭＳ Ｐゴシック" pitchFamily="-65" charset="-128"/>
        </a:defRPr>
      </a:lvl8pPr>
      <a:lvl9pPr marL="3886200" indent="-228600" algn="l" rtl="0" fontAlgn="base">
        <a:spcBef>
          <a:spcPct val="20000"/>
        </a:spcBef>
        <a:spcAft>
          <a:spcPct val="0"/>
        </a:spcAft>
        <a:buClr>
          <a:schemeClr val="accent2"/>
        </a:buClr>
        <a:buFont typeface="Arial" pitchFamily="-65" charset="0"/>
        <a:buChar char="»"/>
        <a:defRPr sz="16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19.wmf"/><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21.wmf"/><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13.xml"/><Relationship Id="rId7" Type="http://schemas.openxmlformats.org/officeDocument/2006/relationships/oleObject" Target="../embeddings/oleObject2.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3.png"/><Relationship Id="rId5" Type="http://schemas.openxmlformats.org/officeDocument/2006/relationships/oleObject" Target="../embeddings/oleObject1.bin"/><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35.png"/><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28.xml"/><Relationship Id="rId7" Type="http://schemas.openxmlformats.org/officeDocument/2006/relationships/image" Target="../media/image35.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40.png"/><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39.png"/><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30.xml"/><Relationship Id="rId7" Type="http://schemas.openxmlformats.org/officeDocument/2006/relationships/image" Target="../media/image40.png"/><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39.png"/><Relationship Id="rId4" Type="http://schemas.openxmlformats.org/officeDocument/2006/relationships/oleObject" Target="../embeddings/oleObject11.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oleObject" Target="../embeddings/oleObject17.bin"/><Relationship Id="rId3" Type="http://schemas.openxmlformats.org/officeDocument/2006/relationships/slideLayout" Target="../slideLayouts/slideLayout13.xml"/><Relationship Id="rId7" Type="http://schemas.openxmlformats.org/officeDocument/2006/relationships/image" Target="../media/image41.png"/><Relationship Id="rId12" Type="http://schemas.openxmlformats.org/officeDocument/2006/relationships/image" Target="../media/image44.png"/><Relationship Id="rId2" Type="http://schemas.openxmlformats.org/officeDocument/2006/relationships/tags" Target="../tags/tag2.xml"/><Relationship Id="rId1" Type="http://schemas.openxmlformats.org/officeDocument/2006/relationships/vmlDrawing" Target="../drawings/vmlDrawing6.vml"/><Relationship Id="rId6" Type="http://schemas.openxmlformats.org/officeDocument/2006/relationships/image" Target="../media/image42.png"/><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oleObject" Target="../embeddings/oleObject15.bin"/><Relationship Id="rId4" Type="http://schemas.openxmlformats.org/officeDocument/2006/relationships/notesSlide" Target="../notesSlides/notesSlide31.xml"/><Relationship Id="rId9"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hyperlink" Target="http://upload.wikimedia.org/wikipedia/commons/8/87/PCR.sv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Image:Gel_electrophoresis_apparatus.JPG"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53.png"/><Relationship Id="rId4" Type="http://schemas.openxmlformats.org/officeDocument/2006/relationships/image" Target="../media/image52.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58.png"/><Relationship Id="rId4" Type="http://schemas.openxmlformats.org/officeDocument/2006/relationships/image" Target="../media/image57.png"/></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file:///C:\McMillan\Courses\F05_Comp190\Figures\unroll.avi"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6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838200" y="2971800"/>
            <a:ext cx="7772400" cy="1981200"/>
          </a:xfrm>
        </p:spPr>
        <p:txBody>
          <a:bodyPr/>
          <a:lstStyle/>
          <a:p>
            <a:pPr eaLnBrk="1" hangingPunct="1">
              <a:defRPr/>
            </a:pPr>
            <a:r>
              <a:rPr lang="en-US" sz="4000" dirty="0" smtClean="0">
                <a:effectLst>
                  <a:outerShdw blurRad="38100" dist="38100" dir="2700000" algn="tl">
                    <a:srgbClr val="C0C0C0"/>
                  </a:outerShdw>
                </a:effectLst>
              </a:rPr>
              <a:t>Lecture 1: </a:t>
            </a:r>
            <a:r>
              <a:rPr lang="en-US" sz="4000" dirty="0" smtClean="0">
                <a:effectLst>
                  <a:outerShdw blurRad="38100" dist="38100" dir="2700000" algn="tl">
                    <a:srgbClr val="C0C0C0"/>
                  </a:outerShdw>
                </a:effectLst>
              </a:rPr>
              <a:t>Biology Background</a:t>
            </a:r>
            <a:endParaRPr lang="en-US" sz="4000" dirty="0" smtClean="0">
              <a:effectLst>
                <a:outerShdw blurRad="38100" dist="38100" dir="2700000" algn="tl">
                  <a:srgbClr val="C0C0C0"/>
                </a:outerShdw>
              </a:effectLst>
            </a:endParaRPr>
          </a:p>
        </p:txBody>
      </p:sp>
      <p:sp>
        <p:nvSpPr>
          <p:cNvPr id="10242" name="Rectangle 4"/>
          <p:cNvSpPr>
            <a:spLocks noGrp="1" noChangeArrowheads="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BD97269E-4ABB-4BF4-BBD1-1E5EBD1FB56A}" type="datetime1">
              <a:rPr lang="en-US" altLang="en-US" sz="1400" smtClean="0">
                <a:latin typeface="Book Antiqua" panose="02040602050305030304" pitchFamily="18" charset="0"/>
              </a:rPr>
              <a:t>9/3/2014</a:t>
            </a:fld>
            <a:endParaRPr lang="en-US" altLang="en-US" sz="1400" smtClean="0">
              <a:latin typeface="Book Antiqua" panose="02040602050305030304" pitchFamily="18" charset="0"/>
            </a:endParaRPr>
          </a:p>
        </p:txBody>
      </p:sp>
      <p:sp>
        <p:nvSpPr>
          <p:cNvPr id="1024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27FA0118-FC9E-4A01-819F-340A0BEFFBE5}" type="slidenum">
              <a:rPr lang="en-US" altLang="en-US" sz="1400">
                <a:latin typeface="Book Antiqua" panose="02040602050305030304" pitchFamily="18" charset="0"/>
              </a:rPr>
              <a:pPr/>
              <a:t>1</a:t>
            </a:fld>
            <a:endParaRPr lang="en-US" altLang="en-US" sz="1400">
              <a:latin typeface="Book Antiqua" panose="02040602050305030304" pitchFamily="18" charset="0"/>
            </a:endParaRPr>
          </a:p>
        </p:txBody>
      </p:sp>
      <p:sp>
        <p:nvSpPr>
          <p:cNvPr id="7" name="Rectangle 3"/>
          <p:cNvSpPr txBox="1">
            <a:spLocks noChangeArrowheads="1"/>
          </p:cNvSpPr>
          <p:nvPr/>
        </p:nvSpPr>
        <p:spPr bwMode="auto">
          <a:xfrm>
            <a:off x="1371600" y="152400"/>
            <a:ext cx="6477000" cy="2286000"/>
          </a:xfrm>
          <a:prstGeom prst="rect">
            <a:avLst/>
          </a:prstGeom>
          <a:noFill/>
          <a:ln w="9525">
            <a:noFill/>
            <a:miter lim="800000"/>
            <a:headEnd/>
            <a:tailEnd/>
          </a:ln>
        </p:spPr>
        <p:txBody>
          <a:bodyPr/>
          <a:lstStyle/>
          <a:p>
            <a:pPr algn="ctr" eaLnBrk="1" hangingPunct="1">
              <a:spcBef>
                <a:spcPct val="20000"/>
              </a:spcBef>
              <a:buClr>
                <a:schemeClr val="accent2"/>
              </a:buClr>
              <a:defRPr/>
            </a:pPr>
            <a:r>
              <a:rPr lang="en-US" sz="4000" kern="0" dirty="0" smtClean="0">
                <a:effectLst>
                  <a:outerShdw blurRad="38100" dist="38100" dir="2700000" algn="tl">
                    <a:srgbClr val="C0C0C0"/>
                  </a:outerShdw>
                </a:effectLst>
                <a:latin typeface="+mn-lt"/>
                <a:ea typeface="ＭＳ Ｐゴシック" charset="-128"/>
                <a:cs typeface="ＭＳ Ｐゴシック" charset="-128"/>
              </a:rPr>
              <a:t>CS </a:t>
            </a:r>
            <a:r>
              <a:rPr lang="en-US" sz="4000" kern="0" dirty="0" smtClean="0">
                <a:effectLst>
                  <a:outerShdw blurRad="38100" dist="38100" dir="2700000" algn="tl">
                    <a:srgbClr val="C0C0C0"/>
                  </a:outerShdw>
                </a:effectLst>
                <a:latin typeface="+mn-lt"/>
                <a:ea typeface="ＭＳ Ｐゴシック" charset="-128"/>
                <a:cs typeface="ＭＳ Ｐゴシック" charset="-128"/>
              </a:rPr>
              <a:t>685 </a:t>
            </a:r>
          </a:p>
          <a:p>
            <a:pPr algn="ctr" eaLnBrk="1" hangingPunct="1">
              <a:spcBef>
                <a:spcPct val="20000"/>
              </a:spcBef>
              <a:buClr>
                <a:schemeClr val="accent2"/>
              </a:buClr>
              <a:defRPr/>
            </a:pPr>
            <a:r>
              <a:rPr lang="en-US" sz="4000" kern="0" dirty="0" smtClean="0">
                <a:effectLst>
                  <a:outerShdw blurRad="38100" dist="38100" dir="2700000" algn="tl">
                    <a:srgbClr val="C0C0C0"/>
                  </a:outerShdw>
                </a:effectLst>
                <a:latin typeface="+mn-lt"/>
                <a:ea typeface="ＭＳ Ｐゴシック" charset="-128"/>
                <a:cs typeface="ＭＳ Ｐゴシック" charset="-128"/>
              </a:rPr>
              <a:t>Computational Genomics</a:t>
            </a:r>
            <a:endParaRPr lang="en-US" sz="4000" kern="0" dirty="0">
              <a:effectLst>
                <a:outerShdw blurRad="38100" dist="38100" dir="2700000" algn="tl">
                  <a:srgbClr val="C0C0C0"/>
                </a:outerShdw>
              </a:effectLst>
              <a:latin typeface="+mn-lt"/>
              <a:ea typeface="ＭＳ Ｐゴシック" charset="-128"/>
              <a:cs typeface="ＭＳ Ｐゴシック" charset="-128"/>
            </a:endParaRPr>
          </a:p>
          <a:p>
            <a:pPr algn="ctr" eaLnBrk="1" hangingPunct="1">
              <a:spcBef>
                <a:spcPct val="20000"/>
              </a:spcBef>
              <a:buClr>
                <a:schemeClr val="accent2"/>
              </a:buClr>
              <a:defRPr/>
            </a:pPr>
            <a:r>
              <a:rPr lang="en-US" sz="4000" kern="0" dirty="0">
                <a:effectLst>
                  <a:outerShdw blurRad="38100" dist="38100" dir="2700000" algn="tl">
                    <a:srgbClr val="C0C0C0"/>
                  </a:outerShdw>
                </a:effectLst>
                <a:latin typeface="+mn-lt"/>
                <a:ea typeface="ＭＳ Ｐゴシック" charset="-128"/>
                <a:cs typeface="ＭＳ Ｐゴシック" charset="-128"/>
              </a:rPr>
              <a:t>Fall </a:t>
            </a:r>
            <a:r>
              <a:rPr lang="en-US" sz="4000" kern="0" dirty="0" smtClean="0">
                <a:effectLst>
                  <a:outerShdw blurRad="38100" dist="38100" dir="2700000" algn="tl">
                    <a:srgbClr val="C0C0C0"/>
                  </a:outerShdw>
                </a:effectLst>
                <a:latin typeface="+mn-lt"/>
                <a:ea typeface="ＭＳ Ｐゴシック" charset="-128"/>
                <a:cs typeface="ＭＳ Ｐゴシック" charset="-128"/>
              </a:rPr>
              <a:t>2014</a:t>
            </a:r>
            <a:endParaRPr lang="en-US" sz="4000" kern="0" dirty="0">
              <a:effectLst>
                <a:outerShdw blurRad="38100" dist="38100" dir="2700000" algn="tl">
                  <a:srgbClr val="C0C0C0"/>
                </a:outerShdw>
              </a:effectLst>
              <a:latin typeface="+mn-lt"/>
              <a:ea typeface="ＭＳ Ｐゴシック" charset="-128"/>
              <a:cs typeface="ＭＳ Ｐゴシック" charset="-128"/>
            </a:endParaRPr>
          </a:p>
          <a:p>
            <a:pPr algn="ctr" eaLnBrk="1" hangingPunct="1">
              <a:spcBef>
                <a:spcPct val="20000"/>
              </a:spcBef>
              <a:buClr>
                <a:schemeClr val="accent2"/>
              </a:buClr>
              <a:defRPr/>
            </a:pPr>
            <a:endParaRPr lang="en-US" sz="2800" kern="0" dirty="0">
              <a:effectLst>
                <a:outerShdw blurRad="38100" dist="38100" dir="2700000" algn="tl">
                  <a:srgbClr val="C0C0C0"/>
                </a:outerShdw>
              </a:effectLst>
              <a:latin typeface="+mn-lt"/>
              <a:ea typeface="ＭＳ Ｐゴシック" charset="-128"/>
              <a:cs typeface="ＭＳ Ｐゴシック" charset="-128"/>
            </a:endParaRPr>
          </a:p>
          <a:p>
            <a:pPr algn="ctr" eaLnBrk="1" hangingPunct="1">
              <a:spcBef>
                <a:spcPct val="20000"/>
              </a:spcBef>
              <a:buClr>
                <a:schemeClr val="accent2"/>
              </a:buClr>
              <a:defRPr/>
            </a:pPr>
            <a:endParaRPr lang="en-US" sz="2800" kern="0" dirty="0">
              <a:effectLst>
                <a:outerShdw blurRad="38100" dist="38100" dir="2700000" algn="tl">
                  <a:srgbClr val="C0C0C0"/>
                </a:outerShdw>
              </a:effectLst>
              <a:latin typeface="+mn-lt"/>
              <a:ea typeface="ＭＳ Ｐゴシック" charset="-128"/>
              <a:cs typeface="ＭＳ Ｐゴシック" charset="-128"/>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What are Proteins</a:t>
            </a:r>
          </a:p>
        </p:txBody>
      </p:sp>
      <p:sp>
        <p:nvSpPr>
          <p:cNvPr id="52230" name="Rectangle 3"/>
          <p:cNvSpPr>
            <a:spLocks noGrp="1" noChangeArrowheads="1"/>
          </p:cNvSpPr>
          <p:nvPr>
            <p:ph idx="1"/>
          </p:nvPr>
        </p:nvSpPr>
        <p:spPr>
          <a:xfrm>
            <a:off x="457200" y="1295400"/>
            <a:ext cx="5638800" cy="5105400"/>
          </a:xfrm>
        </p:spPr>
        <p:txBody>
          <a:bodyPr/>
          <a:lstStyle/>
          <a:p>
            <a:pPr eaLnBrk="1" hangingPunct="1">
              <a:lnSpc>
                <a:spcPct val="90000"/>
              </a:lnSpc>
            </a:pPr>
            <a:r>
              <a:rPr lang="en-US" altLang="en-US" sz="2400" smtClean="0">
                <a:ea typeface="ＭＳ Ｐゴシック" panose="020B0600070205080204" pitchFamily="34" charset="-128"/>
              </a:rPr>
              <a:t>Proteins are incredibly diverse</a:t>
            </a:r>
          </a:p>
          <a:p>
            <a:pPr lvl="1" eaLnBrk="1" hangingPunct="1">
              <a:lnSpc>
                <a:spcPct val="90000"/>
              </a:lnSpc>
            </a:pPr>
            <a:r>
              <a:rPr lang="en-US" altLang="en-US" sz="2000" smtClean="0">
                <a:ea typeface="ＭＳ Ｐゴシック" panose="020B0600070205080204" pitchFamily="34" charset="-128"/>
              </a:rPr>
              <a:t>Structural proteins (collagen) provide structural support and rigidity</a:t>
            </a:r>
          </a:p>
          <a:p>
            <a:pPr lvl="1" eaLnBrk="1" hangingPunct="1">
              <a:lnSpc>
                <a:spcPct val="90000"/>
              </a:lnSpc>
            </a:pPr>
            <a:r>
              <a:rPr lang="en-US" altLang="en-US" sz="2000" smtClean="0">
                <a:ea typeface="ＭＳ Ｐゴシック" panose="020B0600070205080204" pitchFamily="34" charset="-128"/>
              </a:rPr>
              <a:t>Enzymes act as biological catalysts (pepsin) that hasten critical reactions without taking part in them</a:t>
            </a:r>
          </a:p>
          <a:p>
            <a:pPr lvl="1" eaLnBrk="1" hangingPunct="1">
              <a:lnSpc>
                <a:spcPct val="90000"/>
              </a:lnSpc>
            </a:pPr>
            <a:r>
              <a:rPr lang="en-US" altLang="en-US" sz="2000" smtClean="0">
                <a:ea typeface="ＭＳ Ｐゴシック" panose="020B0600070205080204" pitchFamily="34" charset="-128"/>
              </a:rPr>
              <a:t>Proteins transport small molecules and minerals to where they are needed within an organism (hemoglobin)</a:t>
            </a:r>
          </a:p>
          <a:p>
            <a:pPr lvl="1" eaLnBrk="1" hangingPunct="1">
              <a:lnSpc>
                <a:spcPct val="90000"/>
              </a:lnSpc>
            </a:pPr>
            <a:r>
              <a:rPr lang="en-US" altLang="en-US" sz="2000" smtClean="0">
                <a:ea typeface="ＭＳ Ｐゴシック" panose="020B0600070205080204" pitchFamily="34" charset="-128"/>
              </a:rPr>
              <a:t>Used for signaling and intercellular communication (insulin)</a:t>
            </a:r>
          </a:p>
          <a:p>
            <a:pPr lvl="1" eaLnBrk="1" hangingPunct="1">
              <a:lnSpc>
                <a:spcPct val="90000"/>
              </a:lnSpc>
            </a:pPr>
            <a:r>
              <a:rPr lang="en-US" altLang="en-US" sz="2000" smtClean="0">
                <a:ea typeface="ＭＳ Ｐゴシック" panose="020B0600070205080204" pitchFamily="34" charset="-128"/>
              </a:rPr>
              <a:t>Absorb photons to enable vision (rhodopsin)</a:t>
            </a:r>
          </a:p>
          <a:p>
            <a:pPr eaLnBrk="1" hangingPunct="1">
              <a:lnSpc>
                <a:spcPct val="90000"/>
              </a:lnSpc>
            </a:pPr>
            <a:r>
              <a:rPr lang="en-US" altLang="en-US" sz="2400" smtClean="0">
                <a:ea typeface="ＭＳ Ｐゴシック" panose="020B0600070205080204" pitchFamily="34" charset="-128"/>
              </a:rPr>
              <a:t>Proteins are assembled from simple molecules, called amino acids.</a:t>
            </a:r>
          </a:p>
        </p:txBody>
      </p:sp>
      <p:sp>
        <p:nvSpPr>
          <p:cNvPr id="6" name="Date Placeholder 3"/>
          <p:cNvSpPr>
            <a:spLocks noGrp="1"/>
          </p:cNvSpPr>
          <p:nvPr>
            <p:ph type="dt" sz="half" idx="10"/>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B7ABFD94-273B-4130-A685-20611B871F26}" type="datetime1">
              <a:rPr lang="en-US" altLang="en-US" sz="1400" smtClean="0">
                <a:latin typeface="Book Antiqua" panose="02040602050305030304" pitchFamily="18" charset="0"/>
              </a:rPr>
              <a:t>9/3/2014</a:t>
            </a:fld>
            <a:endParaRPr lang="en-US" altLang="en-US" sz="1400">
              <a:latin typeface="Book Antiqua" panose="02040602050305030304" pitchFamily="18" charset="0"/>
            </a:endParaRPr>
          </a:p>
        </p:txBody>
      </p:sp>
      <p:sp>
        <p:nvSpPr>
          <p:cNvPr id="8" name="Slide Number Placeholder 5"/>
          <p:cNvSpPr>
            <a:spLocks noGrp="1"/>
          </p:cNvSpPr>
          <p:nvPr>
            <p:ph type="sldNum" sz="quarter" idx="11"/>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763B08F6-5C27-4EAF-84F3-4B0C0E02383F}" type="slidenum">
              <a:rPr lang="en-US" altLang="en-US" sz="1400">
                <a:latin typeface="Book Antiqua" panose="02040602050305030304" pitchFamily="18" charset="0"/>
              </a:rPr>
              <a:pPr/>
              <a:t>10</a:t>
            </a:fld>
            <a:endParaRPr lang="en-US" altLang="en-US" sz="1400">
              <a:latin typeface="Book Antiqua" panose="02040602050305030304" pitchFamily="18" charset="0"/>
            </a:endParaRPr>
          </a:p>
        </p:txBody>
      </p:sp>
      <p:pic>
        <p:nvPicPr>
          <p:cNvPr id="52228" name="Picture 5" descr="1e7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481138"/>
            <a:ext cx="297180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9" descr="insul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191000"/>
            <a:ext cx="21272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0290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Amino Acids</a:t>
            </a:r>
          </a:p>
        </p:txBody>
      </p:sp>
      <p:sp>
        <p:nvSpPr>
          <p:cNvPr id="54277" name="Rectangle 3"/>
          <p:cNvSpPr>
            <a:spLocks noGrp="1" noChangeArrowheads="1"/>
          </p:cNvSpPr>
          <p:nvPr>
            <p:ph idx="1"/>
          </p:nvPr>
        </p:nvSpPr>
        <p:spPr>
          <a:xfrm>
            <a:off x="381000" y="1295400"/>
            <a:ext cx="8229600" cy="5105400"/>
          </a:xfrm>
        </p:spPr>
        <p:txBody>
          <a:bodyPr/>
          <a:lstStyle/>
          <a:p>
            <a:pPr eaLnBrk="1" hangingPunct="1"/>
            <a:r>
              <a:rPr lang="en-US" altLang="en-US" smtClean="0">
                <a:ea typeface="ＭＳ Ｐゴシック" panose="020B0600070205080204" pitchFamily="34" charset="-128"/>
              </a:rPr>
              <a:t>20 ingredients of proteins</a:t>
            </a:r>
          </a:p>
          <a:p>
            <a:pPr eaLnBrk="1" hangingPunct="1"/>
            <a:r>
              <a:rPr lang="en-US" altLang="en-US" smtClean="0">
                <a:ea typeface="ＭＳ Ｐゴシック" panose="020B0600070205080204" pitchFamily="34" charset="-128"/>
              </a:rPr>
              <a:t>Varying side chain is</a:t>
            </a:r>
            <a:br>
              <a:rPr lang="en-US" altLang="en-US" smtClean="0">
                <a:ea typeface="ＭＳ Ｐゴシック" panose="020B0600070205080204" pitchFamily="34" charset="-128"/>
              </a:rPr>
            </a:br>
            <a:r>
              <a:rPr lang="en-US" altLang="en-US" smtClean="0">
                <a:ea typeface="ＭＳ Ｐゴシック" panose="020B0600070205080204" pitchFamily="34" charset="-128"/>
              </a:rPr>
              <a:t>shown in </a:t>
            </a:r>
            <a:r>
              <a:rPr lang="en-US" altLang="en-US" smtClean="0">
                <a:solidFill>
                  <a:srgbClr val="0000FF"/>
                </a:solidFill>
                <a:ea typeface="ＭＳ Ｐゴシック" panose="020B0600070205080204" pitchFamily="34" charset="-128"/>
              </a:rPr>
              <a:t>blue</a:t>
            </a:r>
          </a:p>
          <a:p>
            <a:pPr eaLnBrk="1" hangingPunct="1"/>
            <a:r>
              <a:rPr lang="en-US" altLang="en-US" smtClean="0">
                <a:solidFill>
                  <a:srgbClr val="FF6600"/>
                </a:solidFill>
                <a:ea typeface="ＭＳ Ｐゴシック" panose="020B0600070205080204" pitchFamily="34" charset="-128"/>
              </a:rPr>
              <a:t>Orange</a:t>
            </a:r>
            <a:r>
              <a:rPr lang="en-US" altLang="en-US" smtClean="0">
                <a:ea typeface="ＭＳ Ｐゴシック" panose="020B0600070205080204" pitchFamily="34" charset="-128"/>
              </a:rPr>
              <a:t> indicates non-</a:t>
            </a:r>
            <a:br>
              <a:rPr lang="en-US" altLang="en-US" smtClean="0">
                <a:ea typeface="ＭＳ Ｐゴシック" panose="020B0600070205080204" pitchFamily="34" charset="-128"/>
              </a:rPr>
            </a:br>
            <a:r>
              <a:rPr lang="en-US" altLang="en-US" smtClean="0">
                <a:ea typeface="ＭＳ Ｐゴシック" panose="020B0600070205080204" pitchFamily="34" charset="-128"/>
              </a:rPr>
              <a:t>polar and hydrophobic,</a:t>
            </a:r>
            <a:br>
              <a:rPr lang="en-US" altLang="en-US" smtClean="0">
                <a:ea typeface="ＭＳ Ｐゴシック" panose="020B0600070205080204" pitchFamily="34" charset="-128"/>
              </a:rPr>
            </a:br>
            <a:r>
              <a:rPr lang="en-US" altLang="en-US" smtClean="0">
                <a:ea typeface="ＭＳ Ｐゴシック" panose="020B0600070205080204" pitchFamily="34" charset="-128"/>
              </a:rPr>
              <a:t>the remainder are</a:t>
            </a:r>
            <a:br>
              <a:rPr lang="en-US" altLang="en-US" smtClean="0">
                <a:ea typeface="ＭＳ Ｐゴシック" panose="020B0600070205080204" pitchFamily="34" charset="-128"/>
              </a:rPr>
            </a:br>
            <a:r>
              <a:rPr lang="en-US" altLang="en-US" smtClean="0">
                <a:ea typeface="ＭＳ Ｐゴシック" panose="020B0600070205080204" pitchFamily="34" charset="-128"/>
              </a:rPr>
              <a:t>polar or hydrophilic</a:t>
            </a:r>
          </a:p>
          <a:p>
            <a:pPr eaLnBrk="1" hangingPunct="1"/>
            <a:r>
              <a:rPr lang="en-US" altLang="en-US" smtClean="0">
                <a:solidFill>
                  <a:srgbClr val="CC0099"/>
                </a:solidFill>
                <a:ea typeface="ＭＳ Ｐゴシック" panose="020B0600070205080204" pitchFamily="34" charset="-128"/>
              </a:rPr>
              <a:t>Magenta</a:t>
            </a:r>
            <a:r>
              <a:rPr lang="en-US" altLang="en-US" smtClean="0">
                <a:ea typeface="ＭＳ Ｐゴシック" panose="020B0600070205080204" pitchFamily="34" charset="-128"/>
              </a:rPr>
              <a:t> indicates acidic</a:t>
            </a:r>
          </a:p>
          <a:p>
            <a:pPr eaLnBrk="1" hangingPunct="1"/>
            <a:r>
              <a:rPr lang="en-US" altLang="en-US" smtClean="0">
                <a:solidFill>
                  <a:srgbClr val="0099FF"/>
                </a:solidFill>
                <a:ea typeface="ＭＳ Ｐゴシック" panose="020B0600070205080204" pitchFamily="34" charset="-128"/>
              </a:rPr>
              <a:t>Cyan</a:t>
            </a:r>
            <a:r>
              <a:rPr lang="en-US" altLang="en-US" smtClean="0">
                <a:ea typeface="ＭＳ Ｐゴシック" panose="020B0600070205080204" pitchFamily="34" charset="-128"/>
              </a:rPr>
              <a:t> indicates a base</a:t>
            </a:r>
          </a:p>
        </p:txBody>
      </p:sp>
      <p:sp>
        <p:nvSpPr>
          <p:cNvPr id="7" name="Date Placeholder 3"/>
          <p:cNvSpPr>
            <a:spLocks noGrp="1"/>
          </p:cNvSpPr>
          <p:nvPr>
            <p:ph type="dt" sz="half" idx="10"/>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FC0D0370-9555-438A-B525-8CB86134F430}" type="datetime1">
              <a:rPr lang="en-US" altLang="en-US" sz="1400" smtClean="0">
                <a:latin typeface="Book Antiqua" panose="02040602050305030304" pitchFamily="18" charset="0"/>
              </a:rPr>
              <a:t>9/3/2014</a:t>
            </a:fld>
            <a:endParaRPr lang="en-US" altLang="en-US" sz="1400">
              <a:latin typeface="Book Antiqua" panose="02040602050305030304" pitchFamily="18" charset="0"/>
            </a:endParaRPr>
          </a:p>
        </p:txBody>
      </p:sp>
      <p:sp>
        <p:nvSpPr>
          <p:cNvPr id="9" name="Slide Number Placeholder 5"/>
          <p:cNvSpPr>
            <a:spLocks noGrp="1"/>
          </p:cNvSpPr>
          <p:nvPr>
            <p:ph type="sldNum" sz="quarter" idx="11"/>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906E0826-F4BA-41A9-B587-F52F9E67D625}" type="slidenum">
              <a:rPr lang="en-US" altLang="en-US" sz="1400">
                <a:latin typeface="Book Antiqua" panose="02040602050305030304" pitchFamily="18" charset="0"/>
              </a:rPr>
              <a:pPr/>
              <a:t>11</a:t>
            </a:fld>
            <a:endParaRPr lang="en-US" altLang="en-US" sz="1400">
              <a:latin typeface="Book Antiqua" panose="02040602050305030304" pitchFamily="18" charset="0"/>
            </a:endParaRPr>
          </a:p>
        </p:txBody>
      </p:sp>
      <p:pic>
        <p:nvPicPr>
          <p:cNvPr id="54278" name="Picture 9" descr="aminac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524000"/>
            <a:ext cx="381000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10" descr="MCj0078711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5334000"/>
            <a:ext cx="5032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Text Box 11"/>
          <p:cNvSpPr txBox="1">
            <a:spLocks noChangeArrowheads="1"/>
          </p:cNvSpPr>
          <p:nvPr/>
        </p:nvSpPr>
        <p:spPr bwMode="auto">
          <a:xfrm>
            <a:off x="5181600" y="5486400"/>
            <a:ext cx="2667000" cy="738188"/>
          </a:xfrm>
          <a:prstGeom prst="rect">
            <a:avLst/>
          </a:prstGeom>
          <a:noFill/>
          <a:ln w="9525">
            <a:noFill/>
            <a:miter lim="800000"/>
            <a:headEnd/>
            <a:tailEnd/>
          </a:ln>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000">
                <a:latin typeface="Comic Sans MS" panose="030F0702030302020204" pitchFamily="66" charset="0"/>
              </a:rPr>
              <a:t>A hydrophobic amino acid avoids water whereas a hydrophillic amino acid is attracted to water. This influences the shape that proteins fold into.</a:t>
            </a:r>
          </a:p>
        </p:txBody>
      </p:sp>
    </p:spTree>
    <p:extLst>
      <p:ext uri="{BB962C8B-B14F-4D97-AF65-F5344CB8AC3E}">
        <p14:creationId xmlns:p14="http://schemas.microsoft.com/office/powerpoint/2010/main" val="18474571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Encoding Protein Assembly</a:t>
            </a:r>
          </a:p>
        </p:txBody>
      </p:sp>
      <p:sp>
        <p:nvSpPr>
          <p:cNvPr id="56325" name="Rectangle 3"/>
          <p:cNvSpPr>
            <a:spLocks noGrp="1" noChangeArrowheads="1"/>
          </p:cNvSpPr>
          <p:nvPr>
            <p:ph idx="1"/>
          </p:nvPr>
        </p:nvSpPr>
        <p:spPr/>
        <p:txBody>
          <a:bodyPr/>
          <a:lstStyle/>
          <a:p>
            <a:pPr eaLnBrk="1" hangingPunct="1"/>
            <a:r>
              <a:rPr lang="en-US" altLang="en-US" sz="2400" smtClean="0">
                <a:ea typeface="ＭＳ Ｐゴシック" panose="020B0600070205080204" pitchFamily="34" charset="-128"/>
              </a:rPr>
              <a:t>Each DNA base can be one of 4 values (G,C,A,T)</a:t>
            </a:r>
          </a:p>
          <a:p>
            <a:pPr eaLnBrk="1" hangingPunct="1"/>
            <a:r>
              <a:rPr lang="en-US" altLang="en-US" sz="2400" smtClean="0">
                <a:ea typeface="ＭＳ Ｐゴシック" panose="020B0600070205080204" pitchFamily="34" charset="-128"/>
              </a:rPr>
              <a:t>Proteins are polymer chains of amino acids ranging in length from tens to millions</a:t>
            </a:r>
          </a:p>
          <a:p>
            <a:pPr eaLnBrk="1" hangingPunct="1"/>
            <a:r>
              <a:rPr lang="en-US" altLang="en-US" sz="2400" smtClean="0">
                <a:ea typeface="ＭＳ Ｐゴシック" panose="020B0600070205080204" pitchFamily="34" charset="-128"/>
              </a:rPr>
              <a:t>There are 20 amino acids</a:t>
            </a:r>
          </a:p>
          <a:p>
            <a:pPr eaLnBrk="1" hangingPunct="1"/>
            <a:r>
              <a:rPr lang="en-US" altLang="en-US" sz="2400" smtClean="0">
                <a:ea typeface="ＭＳ Ｐゴシック" panose="020B0600070205080204" pitchFamily="34" charset="-128"/>
              </a:rPr>
              <a:t>How do you encode variable length chains of 20 amino acids using only 4 bases?</a:t>
            </a:r>
          </a:p>
          <a:p>
            <a:pPr eaLnBrk="1" hangingPunct="1"/>
            <a:r>
              <a:rPr lang="en-US" altLang="en-US" sz="2400" smtClean="0">
                <a:ea typeface="ＭＳ Ｐゴシック" panose="020B0600070205080204" pitchFamily="34" charset="-128"/>
              </a:rPr>
              <a:t> Do you need other codings?</a:t>
            </a:r>
          </a:p>
          <a:p>
            <a:pPr eaLnBrk="1" hangingPunct="1"/>
            <a:endParaRPr lang="en-US" altLang="en-US" sz="2400" smtClean="0">
              <a:ea typeface="ＭＳ Ｐゴシック" panose="020B0600070205080204" pitchFamily="34" charset="-128"/>
            </a:endParaRPr>
          </a:p>
          <a:p>
            <a:pPr eaLnBrk="1" hangingPunct="1">
              <a:buFontTx/>
              <a:buNone/>
            </a:pPr>
            <a:r>
              <a:rPr lang="en-US" altLang="en-US" sz="2400" smtClean="0">
                <a:ea typeface="ＭＳ Ｐゴシック" panose="020B0600070205080204" pitchFamily="34" charset="-128"/>
              </a:rPr>
              <a:t>	Clearly, we can’t encode 20 different amino acids using only one base. How many encodings are possible using a pair of bases? How many with three?</a:t>
            </a:r>
          </a:p>
        </p:txBody>
      </p:sp>
      <p:sp>
        <p:nvSpPr>
          <p:cNvPr id="4" name="Date Placeholder 3"/>
          <p:cNvSpPr>
            <a:spLocks noGrp="1"/>
          </p:cNvSpPr>
          <p:nvPr>
            <p:ph type="dt" sz="half" idx="10"/>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A2B081F6-F3EC-4669-AAC2-090687AB58F8}" type="datetime1">
              <a:rPr lang="en-US" altLang="en-US" sz="1400" smtClean="0">
                <a:latin typeface="Book Antiqua" panose="02040602050305030304" pitchFamily="18" charset="0"/>
              </a:rPr>
              <a:t>9/3/2014</a:t>
            </a:fld>
            <a:endParaRPr lang="en-US" altLang="en-US" sz="1400">
              <a:latin typeface="Book Antiqua" panose="02040602050305030304" pitchFamily="18" charset="0"/>
            </a:endParaRPr>
          </a:p>
        </p:txBody>
      </p:sp>
      <p:sp>
        <p:nvSpPr>
          <p:cNvPr id="6" name="Slide Number Placeholder 5"/>
          <p:cNvSpPr>
            <a:spLocks noGrp="1"/>
          </p:cNvSpPr>
          <p:nvPr>
            <p:ph type="sldNum" sz="quarter" idx="11"/>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FE97C753-C97D-41B9-8112-18C3D7DB3348}" type="slidenum">
              <a:rPr lang="en-US" altLang="en-US" sz="1400">
                <a:latin typeface="Book Antiqua" panose="02040602050305030304" pitchFamily="18" charset="0"/>
              </a:rPr>
              <a:pPr/>
              <a:t>12</a:t>
            </a:fld>
            <a:endParaRPr lang="en-US" altLang="en-US" sz="1400">
              <a:latin typeface="Book Antiqua" panose="02040602050305030304" pitchFamily="18" charset="0"/>
            </a:endParaRPr>
          </a:p>
        </p:txBody>
      </p:sp>
    </p:spTree>
    <p:extLst>
      <p:ext uri="{BB962C8B-B14F-4D97-AF65-F5344CB8AC3E}">
        <p14:creationId xmlns:p14="http://schemas.microsoft.com/office/powerpoint/2010/main" val="37652340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Codons</a:t>
            </a:r>
          </a:p>
        </p:txBody>
      </p:sp>
      <p:sp>
        <p:nvSpPr>
          <p:cNvPr id="58373" name="Rectangle 3"/>
          <p:cNvSpPr>
            <a:spLocks noGrp="1" noChangeArrowheads="1"/>
          </p:cNvSpPr>
          <p:nvPr>
            <p:ph idx="1"/>
          </p:nvPr>
        </p:nvSpPr>
        <p:spPr/>
        <p:txBody>
          <a:bodyPr/>
          <a:lstStyle/>
          <a:p>
            <a:pPr eaLnBrk="1" hangingPunct="1">
              <a:lnSpc>
                <a:spcPct val="80000"/>
              </a:lnSpc>
            </a:pPr>
            <a:r>
              <a:rPr lang="en-US" altLang="en-US" sz="2400" smtClean="0">
                <a:ea typeface="ＭＳ Ｐゴシック" panose="020B0600070205080204" pitchFamily="34" charset="-128"/>
              </a:rPr>
              <a:t>Triplets of nucleotide</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bases determine the</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amino acid sequence</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of a protein</a:t>
            </a:r>
          </a:p>
          <a:p>
            <a:pPr eaLnBrk="1" hangingPunct="1">
              <a:lnSpc>
                <a:spcPct val="80000"/>
              </a:lnSpc>
            </a:pPr>
            <a:r>
              <a:rPr lang="en-US" altLang="en-US" sz="2400" smtClean="0">
                <a:ea typeface="ＭＳ Ｐゴシック" panose="020B0600070205080204" pitchFamily="34" charset="-128"/>
              </a:rPr>
              <a:t>All genes begin with</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a particular code, AUG,</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for the amino acid</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Methonine</a:t>
            </a:r>
          </a:p>
          <a:p>
            <a:pPr eaLnBrk="1" hangingPunct="1">
              <a:lnSpc>
                <a:spcPct val="80000"/>
              </a:lnSpc>
            </a:pPr>
            <a:r>
              <a:rPr lang="en-US" altLang="en-US" sz="2400" smtClean="0">
                <a:ea typeface="ＭＳ Ｐゴシック" panose="020B0600070205080204" pitchFamily="34" charset="-128"/>
              </a:rPr>
              <a:t>Three codes are used</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to indicate STOP, and</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thus end the </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transcription process</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for the gene</a:t>
            </a:r>
          </a:p>
          <a:p>
            <a:pPr eaLnBrk="1" hangingPunct="1">
              <a:lnSpc>
                <a:spcPct val="80000"/>
              </a:lnSpc>
            </a:pPr>
            <a:r>
              <a:rPr lang="en-US" altLang="en-US" sz="2400" smtClean="0">
                <a:ea typeface="ＭＳ Ｐゴシック" panose="020B0600070205080204" pitchFamily="34" charset="-128"/>
              </a:rPr>
              <a:t>Most amino acids have </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redundant encodings</a:t>
            </a:r>
          </a:p>
        </p:txBody>
      </p:sp>
      <p:sp>
        <p:nvSpPr>
          <p:cNvPr id="17" name="Date Placeholder 3"/>
          <p:cNvSpPr>
            <a:spLocks noGrp="1"/>
          </p:cNvSpPr>
          <p:nvPr>
            <p:ph type="dt" sz="half" idx="10"/>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09D1C14A-FA70-49F3-A381-4DCE0B672B61}" type="datetime1">
              <a:rPr lang="en-US" altLang="en-US" sz="1400" smtClean="0">
                <a:latin typeface="Book Antiqua" panose="02040602050305030304" pitchFamily="18" charset="0"/>
              </a:rPr>
              <a:t>9/3/2014</a:t>
            </a:fld>
            <a:endParaRPr lang="en-US" altLang="en-US" sz="1400">
              <a:latin typeface="Book Antiqua" panose="02040602050305030304" pitchFamily="18" charset="0"/>
            </a:endParaRPr>
          </a:p>
        </p:txBody>
      </p:sp>
      <p:sp>
        <p:nvSpPr>
          <p:cNvPr id="19" name="Slide Number Placeholder 5"/>
          <p:cNvSpPr>
            <a:spLocks noGrp="1"/>
          </p:cNvSpPr>
          <p:nvPr>
            <p:ph type="sldNum" sz="quarter" idx="11"/>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5598E622-93B2-48DE-B933-EB65EEF877EF}" type="slidenum">
              <a:rPr lang="en-US" altLang="en-US" sz="1400">
                <a:latin typeface="Book Antiqua" panose="02040602050305030304" pitchFamily="18" charset="0"/>
              </a:rPr>
              <a:pPr/>
              <a:t>13</a:t>
            </a:fld>
            <a:endParaRPr lang="en-US" altLang="en-US" sz="1400">
              <a:latin typeface="Book Antiqua" panose="02040602050305030304" pitchFamily="18" charset="0"/>
            </a:endParaRPr>
          </a:p>
        </p:txBody>
      </p:sp>
      <p:pic>
        <p:nvPicPr>
          <p:cNvPr id="58374" name="Picture 9" descr="RNA_Base_c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524000"/>
            <a:ext cx="375285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375" name="Group 19"/>
          <p:cNvGrpSpPr>
            <a:grpSpLocks/>
          </p:cNvGrpSpPr>
          <p:nvPr/>
        </p:nvGrpSpPr>
        <p:grpSpPr bwMode="auto">
          <a:xfrm>
            <a:off x="4648200" y="5153025"/>
            <a:ext cx="347663" cy="790575"/>
            <a:chOff x="2928" y="3246"/>
            <a:chExt cx="219" cy="498"/>
          </a:xfrm>
        </p:grpSpPr>
        <p:sp>
          <p:nvSpPr>
            <p:cNvPr id="58382" name="Freeform 13"/>
            <p:cNvSpPr>
              <a:spLocks/>
            </p:cNvSpPr>
            <p:nvPr/>
          </p:nvSpPr>
          <p:spPr bwMode="auto">
            <a:xfrm rot="-2077450">
              <a:off x="2992" y="3302"/>
              <a:ext cx="102" cy="100"/>
            </a:xfrm>
            <a:custGeom>
              <a:avLst/>
              <a:gdLst>
                <a:gd name="T0" fmla="*/ 0 w 513"/>
                <a:gd name="T1" fmla="*/ 0 h 498"/>
                <a:gd name="T2" fmla="*/ 0 w 513"/>
                <a:gd name="T3" fmla="*/ 0 h 498"/>
                <a:gd name="T4" fmla="*/ 0 w 513"/>
                <a:gd name="T5" fmla="*/ 0 h 498"/>
                <a:gd name="T6" fmla="*/ 0 w 513"/>
                <a:gd name="T7" fmla="*/ 0 h 498"/>
                <a:gd name="T8" fmla="*/ 0 w 513"/>
                <a:gd name="T9" fmla="*/ 0 h 498"/>
                <a:gd name="T10" fmla="*/ 0 w 513"/>
                <a:gd name="T11" fmla="*/ 0 h 498"/>
                <a:gd name="T12" fmla="*/ 0 w 513"/>
                <a:gd name="T13" fmla="*/ 0 h 498"/>
                <a:gd name="T14" fmla="*/ 0 w 513"/>
                <a:gd name="T15" fmla="*/ 0 h 498"/>
                <a:gd name="T16" fmla="*/ 0 w 513"/>
                <a:gd name="T17" fmla="*/ 0 h 498"/>
                <a:gd name="T18" fmla="*/ 0 w 513"/>
                <a:gd name="T19" fmla="*/ 0 h 498"/>
                <a:gd name="T20" fmla="*/ 0 w 513"/>
                <a:gd name="T21" fmla="*/ 0 h 498"/>
                <a:gd name="T22" fmla="*/ 0 w 513"/>
                <a:gd name="T23" fmla="*/ 0 h 498"/>
                <a:gd name="T24" fmla="*/ 0 w 513"/>
                <a:gd name="T25" fmla="*/ 0 h 498"/>
                <a:gd name="T26" fmla="*/ 0 w 513"/>
                <a:gd name="T27" fmla="*/ 0 h 498"/>
                <a:gd name="T28" fmla="*/ 0 w 513"/>
                <a:gd name="T29" fmla="*/ 0 h 498"/>
                <a:gd name="T30" fmla="*/ 0 w 513"/>
                <a:gd name="T31" fmla="*/ 0 h 498"/>
                <a:gd name="T32" fmla="*/ 0 w 513"/>
                <a:gd name="T33" fmla="*/ 0 h 498"/>
                <a:gd name="T34" fmla="*/ 0 w 513"/>
                <a:gd name="T35" fmla="*/ 0 h 498"/>
                <a:gd name="T36" fmla="*/ 0 w 513"/>
                <a:gd name="T37" fmla="*/ 0 h 498"/>
                <a:gd name="T38" fmla="*/ 0 w 513"/>
                <a:gd name="T39" fmla="*/ 0 h 498"/>
                <a:gd name="T40" fmla="*/ 0 w 513"/>
                <a:gd name="T41" fmla="*/ 0 h 498"/>
                <a:gd name="T42" fmla="*/ 0 w 513"/>
                <a:gd name="T43" fmla="*/ 0 h 498"/>
                <a:gd name="T44" fmla="*/ 0 w 513"/>
                <a:gd name="T45" fmla="*/ 0 h 498"/>
                <a:gd name="T46" fmla="*/ 0 w 513"/>
                <a:gd name="T47" fmla="*/ 0 h 498"/>
                <a:gd name="T48" fmla="*/ 0 w 513"/>
                <a:gd name="T49" fmla="*/ 0 h 4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3"/>
                <a:gd name="T76" fmla="*/ 0 h 498"/>
                <a:gd name="T77" fmla="*/ 513 w 513"/>
                <a:gd name="T78" fmla="*/ 498 h 4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3" h="498">
                  <a:moveTo>
                    <a:pt x="106" y="23"/>
                  </a:moveTo>
                  <a:lnTo>
                    <a:pt x="163" y="0"/>
                  </a:lnTo>
                  <a:lnTo>
                    <a:pt x="204" y="17"/>
                  </a:lnTo>
                  <a:lnTo>
                    <a:pt x="248" y="71"/>
                  </a:lnTo>
                  <a:lnTo>
                    <a:pt x="276" y="148"/>
                  </a:lnTo>
                  <a:lnTo>
                    <a:pt x="279" y="203"/>
                  </a:lnTo>
                  <a:lnTo>
                    <a:pt x="282" y="274"/>
                  </a:lnTo>
                  <a:lnTo>
                    <a:pt x="466" y="271"/>
                  </a:lnTo>
                  <a:lnTo>
                    <a:pt x="513" y="281"/>
                  </a:lnTo>
                  <a:lnTo>
                    <a:pt x="507" y="314"/>
                  </a:lnTo>
                  <a:lnTo>
                    <a:pt x="409" y="301"/>
                  </a:lnTo>
                  <a:lnTo>
                    <a:pt x="279" y="322"/>
                  </a:lnTo>
                  <a:lnTo>
                    <a:pt x="252" y="392"/>
                  </a:lnTo>
                  <a:lnTo>
                    <a:pt x="215" y="453"/>
                  </a:lnTo>
                  <a:lnTo>
                    <a:pt x="170" y="477"/>
                  </a:lnTo>
                  <a:lnTo>
                    <a:pt x="122" y="498"/>
                  </a:lnTo>
                  <a:lnTo>
                    <a:pt x="88" y="485"/>
                  </a:lnTo>
                  <a:lnTo>
                    <a:pt x="40" y="430"/>
                  </a:lnTo>
                  <a:lnTo>
                    <a:pt x="7" y="362"/>
                  </a:lnTo>
                  <a:lnTo>
                    <a:pt x="0" y="305"/>
                  </a:lnTo>
                  <a:lnTo>
                    <a:pt x="17" y="189"/>
                  </a:lnTo>
                  <a:lnTo>
                    <a:pt x="58" y="102"/>
                  </a:lnTo>
                  <a:lnTo>
                    <a:pt x="88" y="51"/>
                  </a:lnTo>
                  <a:lnTo>
                    <a:pt x="125" y="20"/>
                  </a:lnTo>
                  <a:lnTo>
                    <a:pt x="10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383" name="Freeform 14"/>
            <p:cNvSpPr>
              <a:spLocks/>
            </p:cNvSpPr>
            <p:nvPr/>
          </p:nvSpPr>
          <p:spPr bwMode="auto">
            <a:xfrm rot="-3187806">
              <a:off x="3024" y="3332"/>
              <a:ext cx="210" cy="37"/>
            </a:xfrm>
            <a:custGeom>
              <a:avLst/>
              <a:gdLst>
                <a:gd name="T0" fmla="*/ 0 w 1051"/>
                <a:gd name="T1" fmla="*/ 0 h 186"/>
                <a:gd name="T2" fmla="*/ 0 w 1051"/>
                <a:gd name="T3" fmla="*/ 0 h 186"/>
                <a:gd name="T4" fmla="*/ 0 w 1051"/>
                <a:gd name="T5" fmla="*/ 0 h 186"/>
                <a:gd name="T6" fmla="*/ 0 w 1051"/>
                <a:gd name="T7" fmla="*/ 0 h 186"/>
                <a:gd name="T8" fmla="*/ 0 w 1051"/>
                <a:gd name="T9" fmla="*/ 0 h 186"/>
                <a:gd name="T10" fmla="*/ 0 w 1051"/>
                <a:gd name="T11" fmla="*/ 0 h 186"/>
                <a:gd name="T12" fmla="*/ 0 w 1051"/>
                <a:gd name="T13" fmla="*/ 0 h 186"/>
                <a:gd name="T14" fmla="*/ 0 w 1051"/>
                <a:gd name="T15" fmla="*/ 0 h 186"/>
                <a:gd name="T16" fmla="*/ 0 w 1051"/>
                <a:gd name="T17" fmla="*/ 0 h 186"/>
                <a:gd name="T18" fmla="*/ 0 w 1051"/>
                <a:gd name="T19" fmla="*/ 0 h 186"/>
                <a:gd name="T20" fmla="*/ 0 w 1051"/>
                <a:gd name="T21" fmla="*/ 0 h 186"/>
                <a:gd name="T22" fmla="*/ 0 w 1051"/>
                <a:gd name="T23" fmla="*/ 0 h 186"/>
                <a:gd name="T24" fmla="*/ 0 w 1051"/>
                <a:gd name="T25" fmla="*/ 0 h 186"/>
                <a:gd name="T26" fmla="*/ 0 w 1051"/>
                <a:gd name="T27" fmla="*/ 0 h 186"/>
                <a:gd name="T28" fmla="*/ 0 w 1051"/>
                <a:gd name="T29" fmla="*/ 0 h 186"/>
                <a:gd name="T30" fmla="*/ 0 w 1051"/>
                <a:gd name="T31" fmla="*/ 0 h 186"/>
                <a:gd name="T32" fmla="*/ 0 w 1051"/>
                <a:gd name="T33" fmla="*/ 0 h 186"/>
                <a:gd name="T34" fmla="*/ 0 w 1051"/>
                <a:gd name="T35" fmla="*/ 0 h 186"/>
                <a:gd name="T36" fmla="*/ 0 w 1051"/>
                <a:gd name="T37" fmla="*/ 0 h 186"/>
                <a:gd name="T38" fmla="*/ 0 w 1051"/>
                <a:gd name="T39" fmla="*/ 0 h 186"/>
                <a:gd name="T40" fmla="*/ 0 w 1051"/>
                <a:gd name="T41" fmla="*/ 0 h 186"/>
                <a:gd name="T42" fmla="*/ 0 w 1051"/>
                <a:gd name="T43" fmla="*/ 0 h 186"/>
                <a:gd name="T44" fmla="*/ 0 w 1051"/>
                <a:gd name="T45" fmla="*/ 0 h 186"/>
                <a:gd name="T46" fmla="*/ 0 w 1051"/>
                <a:gd name="T47" fmla="*/ 0 h 186"/>
                <a:gd name="T48" fmla="*/ 0 w 1051"/>
                <a:gd name="T49" fmla="*/ 0 h 186"/>
                <a:gd name="T50" fmla="*/ 0 w 1051"/>
                <a:gd name="T51" fmla="*/ 0 h 186"/>
                <a:gd name="T52" fmla="*/ 0 w 1051"/>
                <a:gd name="T53" fmla="*/ 0 h 186"/>
                <a:gd name="T54" fmla="*/ 0 w 1051"/>
                <a:gd name="T55" fmla="*/ 0 h 186"/>
                <a:gd name="T56" fmla="*/ 0 w 1051"/>
                <a:gd name="T57" fmla="*/ 0 h 1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51"/>
                <a:gd name="T88" fmla="*/ 0 h 186"/>
                <a:gd name="T89" fmla="*/ 1051 w 1051"/>
                <a:gd name="T90" fmla="*/ 186 h 1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51" h="186">
                  <a:moveTo>
                    <a:pt x="0" y="119"/>
                  </a:moveTo>
                  <a:lnTo>
                    <a:pt x="88" y="88"/>
                  </a:lnTo>
                  <a:lnTo>
                    <a:pt x="276" y="75"/>
                  </a:lnTo>
                  <a:lnTo>
                    <a:pt x="432" y="62"/>
                  </a:lnTo>
                  <a:lnTo>
                    <a:pt x="606" y="35"/>
                  </a:lnTo>
                  <a:lnTo>
                    <a:pt x="735" y="30"/>
                  </a:lnTo>
                  <a:lnTo>
                    <a:pt x="905" y="11"/>
                  </a:lnTo>
                  <a:lnTo>
                    <a:pt x="1048" y="0"/>
                  </a:lnTo>
                  <a:lnTo>
                    <a:pt x="1051" y="21"/>
                  </a:lnTo>
                  <a:lnTo>
                    <a:pt x="1017" y="48"/>
                  </a:lnTo>
                  <a:lnTo>
                    <a:pt x="888" y="48"/>
                  </a:lnTo>
                  <a:lnTo>
                    <a:pt x="898" y="81"/>
                  </a:lnTo>
                  <a:lnTo>
                    <a:pt x="881" y="122"/>
                  </a:lnTo>
                  <a:lnTo>
                    <a:pt x="847" y="149"/>
                  </a:lnTo>
                  <a:lnTo>
                    <a:pt x="793" y="149"/>
                  </a:lnTo>
                  <a:lnTo>
                    <a:pt x="748" y="135"/>
                  </a:lnTo>
                  <a:lnTo>
                    <a:pt x="731" y="92"/>
                  </a:lnTo>
                  <a:lnTo>
                    <a:pt x="731" y="65"/>
                  </a:lnTo>
                  <a:lnTo>
                    <a:pt x="609" y="68"/>
                  </a:lnTo>
                  <a:lnTo>
                    <a:pt x="558" y="81"/>
                  </a:lnTo>
                  <a:lnTo>
                    <a:pt x="455" y="108"/>
                  </a:lnTo>
                  <a:lnTo>
                    <a:pt x="309" y="126"/>
                  </a:lnTo>
                  <a:lnTo>
                    <a:pt x="187" y="129"/>
                  </a:lnTo>
                  <a:lnTo>
                    <a:pt x="106" y="146"/>
                  </a:lnTo>
                  <a:lnTo>
                    <a:pt x="31" y="186"/>
                  </a:lnTo>
                  <a:lnTo>
                    <a:pt x="0" y="146"/>
                  </a:lnTo>
                  <a:lnTo>
                    <a:pt x="21" y="108"/>
                  </a:lnTo>
                  <a:lnTo>
                    <a:pt x="37" y="99"/>
                  </a:lnTo>
                  <a:lnTo>
                    <a:pt x="0"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384" name="Freeform 15"/>
            <p:cNvSpPr>
              <a:spLocks/>
            </p:cNvSpPr>
            <p:nvPr/>
          </p:nvSpPr>
          <p:spPr bwMode="auto">
            <a:xfrm>
              <a:off x="3006" y="3416"/>
              <a:ext cx="82" cy="171"/>
            </a:xfrm>
            <a:custGeom>
              <a:avLst/>
              <a:gdLst>
                <a:gd name="T0" fmla="*/ 0 w 411"/>
                <a:gd name="T1" fmla="*/ 0 h 854"/>
                <a:gd name="T2" fmla="*/ 0 w 411"/>
                <a:gd name="T3" fmla="*/ 0 h 854"/>
                <a:gd name="T4" fmla="*/ 0 w 411"/>
                <a:gd name="T5" fmla="*/ 0 h 854"/>
                <a:gd name="T6" fmla="*/ 0 w 411"/>
                <a:gd name="T7" fmla="*/ 0 h 854"/>
                <a:gd name="T8" fmla="*/ 0 w 411"/>
                <a:gd name="T9" fmla="*/ 0 h 854"/>
                <a:gd name="T10" fmla="*/ 0 w 411"/>
                <a:gd name="T11" fmla="*/ 0 h 854"/>
                <a:gd name="T12" fmla="*/ 0 w 411"/>
                <a:gd name="T13" fmla="*/ 0 h 854"/>
                <a:gd name="T14" fmla="*/ 0 w 411"/>
                <a:gd name="T15" fmla="*/ 0 h 854"/>
                <a:gd name="T16" fmla="*/ 0 w 411"/>
                <a:gd name="T17" fmla="*/ 0 h 854"/>
                <a:gd name="T18" fmla="*/ 0 w 411"/>
                <a:gd name="T19" fmla="*/ 0 h 854"/>
                <a:gd name="T20" fmla="*/ 0 w 411"/>
                <a:gd name="T21" fmla="*/ 0 h 854"/>
                <a:gd name="T22" fmla="*/ 0 w 411"/>
                <a:gd name="T23" fmla="*/ 0 h 854"/>
                <a:gd name="T24" fmla="*/ 0 w 411"/>
                <a:gd name="T25" fmla="*/ 0 h 854"/>
                <a:gd name="T26" fmla="*/ 0 w 411"/>
                <a:gd name="T27" fmla="*/ 0 h 854"/>
                <a:gd name="T28" fmla="*/ 0 w 411"/>
                <a:gd name="T29" fmla="*/ 0 h 854"/>
                <a:gd name="T30" fmla="*/ 0 w 411"/>
                <a:gd name="T31" fmla="*/ 0 h 854"/>
                <a:gd name="T32" fmla="*/ 0 w 411"/>
                <a:gd name="T33" fmla="*/ 0 h 854"/>
                <a:gd name="T34" fmla="*/ 0 w 411"/>
                <a:gd name="T35" fmla="*/ 0 h 854"/>
                <a:gd name="T36" fmla="*/ 0 w 411"/>
                <a:gd name="T37" fmla="*/ 0 h 854"/>
                <a:gd name="T38" fmla="*/ 0 w 411"/>
                <a:gd name="T39" fmla="*/ 0 h 854"/>
                <a:gd name="T40" fmla="*/ 0 w 411"/>
                <a:gd name="T41" fmla="*/ 0 h 854"/>
                <a:gd name="T42" fmla="*/ 0 w 411"/>
                <a:gd name="T43" fmla="*/ 0 h 8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1"/>
                <a:gd name="T67" fmla="*/ 0 h 854"/>
                <a:gd name="T68" fmla="*/ 411 w 411"/>
                <a:gd name="T69" fmla="*/ 854 h 8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1" h="854">
                  <a:moveTo>
                    <a:pt x="183" y="0"/>
                  </a:moveTo>
                  <a:lnTo>
                    <a:pt x="234" y="9"/>
                  </a:lnTo>
                  <a:lnTo>
                    <a:pt x="295" y="9"/>
                  </a:lnTo>
                  <a:lnTo>
                    <a:pt x="377" y="50"/>
                  </a:lnTo>
                  <a:lnTo>
                    <a:pt x="407" y="132"/>
                  </a:lnTo>
                  <a:lnTo>
                    <a:pt x="411" y="244"/>
                  </a:lnTo>
                  <a:lnTo>
                    <a:pt x="380" y="368"/>
                  </a:lnTo>
                  <a:lnTo>
                    <a:pt x="326" y="487"/>
                  </a:lnTo>
                  <a:lnTo>
                    <a:pt x="285" y="589"/>
                  </a:lnTo>
                  <a:lnTo>
                    <a:pt x="244" y="731"/>
                  </a:lnTo>
                  <a:lnTo>
                    <a:pt x="196" y="816"/>
                  </a:lnTo>
                  <a:lnTo>
                    <a:pt x="136" y="854"/>
                  </a:lnTo>
                  <a:lnTo>
                    <a:pt x="84" y="854"/>
                  </a:lnTo>
                  <a:lnTo>
                    <a:pt x="24" y="816"/>
                  </a:lnTo>
                  <a:lnTo>
                    <a:pt x="0" y="761"/>
                  </a:lnTo>
                  <a:lnTo>
                    <a:pt x="0" y="673"/>
                  </a:lnTo>
                  <a:lnTo>
                    <a:pt x="33" y="558"/>
                  </a:lnTo>
                  <a:lnTo>
                    <a:pt x="61" y="399"/>
                  </a:lnTo>
                  <a:lnTo>
                    <a:pt x="71" y="202"/>
                  </a:lnTo>
                  <a:lnTo>
                    <a:pt x="54" y="54"/>
                  </a:lnTo>
                  <a:lnTo>
                    <a:pt x="105" y="3"/>
                  </a:lnTo>
                  <a:lnTo>
                    <a:pt x="1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385" name="Freeform 16"/>
            <p:cNvSpPr>
              <a:spLocks/>
            </p:cNvSpPr>
            <p:nvPr/>
          </p:nvSpPr>
          <p:spPr bwMode="auto">
            <a:xfrm>
              <a:off x="2933" y="3423"/>
              <a:ext cx="94" cy="153"/>
            </a:xfrm>
            <a:custGeom>
              <a:avLst/>
              <a:gdLst>
                <a:gd name="T0" fmla="*/ 0 w 469"/>
                <a:gd name="T1" fmla="*/ 0 h 764"/>
                <a:gd name="T2" fmla="*/ 0 w 469"/>
                <a:gd name="T3" fmla="*/ 0 h 764"/>
                <a:gd name="T4" fmla="*/ 0 w 469"/>
                <a:gd name="T5" fmla="*/ 0 h 764"/>
                <a:gd name="T6" fmla="*/ 0 w 469"/>
                <a:gd name="T7" fmla="*/ 0 h 764"/>
                <a:gd name="T8" fmla="*/ 0 w 469"/>
                <a:gd name="T9" fmla="*/ 0 h 764"/>
                <a:gd name="T10" fmla="*/ 0 w 469"/>
                <a:gd name="T11" fmla="*/ 0 h 764"/>
                <a:gd name="T12" fmla="*/ 0 w 469"/>
                <a:gd name="T13" fmla="*/ 0 h 764"/>
                <a:gd name="T14" fmla="*/ 0 w 469"/>
                <a:gd name="T15" fmla="*/ 0 h 764"/>
                <a:gd name="T16" fmla="*/ 0 w 469"/>
                <a:gd name="T17" fmla="*/ 0 h 764"/>
                <a:gd name="T18" fmla="*/ 0 w 469"/>
                <a:gd name="T19" fmla="*/ 0 h 764"/>
                <a:gd name="T20" fmla="*/ 0 w 469"/>
                <a:gd name="T21" fmla="*/ 0 h 764"/>
                <a:gd name="T22" fmla="*/ 0 w 469"/>
                <a:gd name="T23" fmla="*/ 0 h 764"/>
                <a:gd name="T24" fmla="*/ 0 w 469"/>
                <a:gd name="T25" fmla="*/ 0 h 764"/>
                <a:gd name="T26" fmla="*/ 0 w 469"/>
                <a:gd name="T27" fmla="*/ 0 h 764"/>
                <a:gd name="T28" fmla="*/ 0 w 469"/>
                <a:gd name="T29" fmla="*/ 0 h 764"/>
                <a:gd name="T30" fmla="*/ 0 w 469"/>
                <a:gd name="T31" fmla="*/ 0 h 764"/>
                <a:gd name="T32" fmla="*/ 0 w 469"/>
                <a:gd name="T33" fmla="*/ 0 h 764"/>
                <a:gd name="T34" fmla="*/ 0 w 469"/>
                <a:gd name="T35" fmla="*/ 0 h 764"/>
                <a:gd name="T36" fmla="*/ 0 w 469"/>
                <a:gd name="T37" fmla="*/ 0 h 764"/>
                <a:gd name="T38" fmla="*/ 0 w 469"/>
                <a:gd name="T39" fmla="*/ 0 h 764"/>
                <a:gd name="T40" fmla="*/ 0 w 469"/>
                <a:gd name="T41" fmla="*/ 0 h 764"/>
                <a:gd name="T42" fmla="*/ 0 w 469"/>
                <a:gd name="T43" fmla="*/ 0 h 764"/>
                <a:gd name="T44" fmla="*/ 0 w 469"/>
                <a:gd name="T45" fmla="*/ 0 h 764"/>
                <a:gd name="T46" fmla="*/ 0 w 469"/>
                <a:gd name="T47" fmla="*/ 0 h 764"/>
                <a:gd name="T48" fmla="*/ 0 w 469"/>
                <a:gd name="T49" fmla="*/ 0 h 764"/>
                <a:gd name="T50" fmla="*/ 0 w 469"/>
                <a:gd name="T51" fmla="*/ 0 h 764"/>
                <a:gd name="T52" fmla="*/ 0 w 469"/>
                <a:gd name="T53" fmla="*/ 0 h 764"/>
                <a:gd name="T54" fmla="*/ 0 w 469"/>
                <a:gd name="T55" fmla="*/ 0 h 764"/>
                <a:gd name="T56" fmla="*/ 0 w 469"/>
                <a:gd name="T57" fmla="*/ 0 h 764"/>
                <a:gd name="T58" fmla="*/ 0 w 469"/>
                <a:gd name="T59" fmla="*/ 0 h 764"/>
                <a:gd name="T60" fmla="*/ 0 w 469"/>
                <a:gd name="T61" fmla="*/ 0 h 764"/>
                <a:gd name="T62" fmla="*/ 0 w 469"/>
                <a:gd name="T63" fmla="*/ 0 h 764"/>
                <a:gd name="T64" fmla="*/ 0 w 469"/>
                <a:gd name="T65" fmla="*/ 0 h 764"/>
                <a:gd name="T66" fmla="*/ 0 w 469"/>
                <a:gd name="T67" fmla="*/ 0 h 764"/>
                <a:gd name="T68" fmla="*/ 0 w 469"/>
                <a:gd name="T69" fmla="*/ 0 h 764"/>
                <a:gd name="T70" fmla="*/ 0 w 469"/>
                <a:gd name="T71" fmla="*/ 0 h 764"/>
                <a:gd name="T72" fmla="*/ 0 w 469"/>
                <a:gd name="T73" fmla="*/ 0 h 764"/>
                <a:gd name="T74" fmla="*/ 0 w 469"/>
                <a:gd name="T75" fmla="*/ 0 h 7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9"/>
                <a:gd name="T115" fmla="*/ 0 h 764"/>
                <a:gd name="T116" fmla="*/ 469 w 469"/>
                <a:gd name="T117" fmla="*/ 764 h 7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9" h="764">
                  <a:moveTo>
                    <a:pt x="357" y="30"/>
                  </a:moveTo>
                  <a:lnTo>
                    <a:pt x="408" y="0"/>
                  </a:lnTo>
                  <a:lnTo>
                    <a:pt x="445" y="0"/>
                  </a:lnTo>
                  <a:lnTo>
                    <a:pt x="469" y="24"/>
                  </a:lnTo>
                  <a:lnTo>
                    <a:pt x="455" y="71"/>
                  </a:lnTo>
                  <a:lnTo>
                    <a:pt x="424" y="102"/>
                  </a:lnTo>
                  <a:lnTo>
                    <a:pt x="367" y="132"/>
                  </a:lnTo>
                  <a:lnTo>
                    <a:pt x="255" y="176"/>
                  </a:lnTo>
                  <a:lnTo>
                    <a:pt x="112" y="254"/>
                  </a:lnTo>
                  <a:lnTo>
                    <a:pt x="58" y="257"/>
                  </a:lnTo>
                  <a:lnTo>
                    <a:pt x="88" y="329"/>
                  </a:lnTo>
                  <a:lnTo>
                    <a:pt x="149" y="407"/>
                  </a:lnTo>
                  <a:lnTo>
                    <a:pt x="200" y="502"/>
                  </a:lnTo>
                  <a:lnTo>
                    <a:pt x="221" y="601"/>
                  </a:lnTo>
                  <a:lnTo>
                    <a:pt x="210" y="631"/>
                  </a:lnTo>
                  <a:lnTo>
                    <a:pt x="180" y="652"/>
                  </a:lnTo>
                  <a:lnTo>
                    <a:pt x="139" y="665"/>
                  </a:lnTo>
                  <a:lnTo>
                    <a:pt x="98" y="695"/>
                  </a:lnTo>
                  <a:lnTo>
                    <a:pt x="82" y="726"/>
                  </a:lnTo>
                  <a:lnTo>
                    <a:pt x="71" y="764"/>
                  </a:lnTo>
                  <a:lnTo>
                    <a:pt x="40" y="764"/>
                  </a:lnTo>
                  <a:lnTo>
                    <a:pt x="30" y="736"/>
                  </a:lnTo>
                  <a:lnTo>
                    <a:pt x="51" y="692"/>
                  </a:lnTo>
                  <a:lnTo>
                    <a:pt x="109" y="662"/>
                  </a:lnTo>
                  <a:lnTo>
                    <a:pt x="143" y="631"/>
                  </a:lnTo>
                  <a:lnTo>
                    <a:pt x="173" y="614"/>
                  </a:lnTo>
                  <a:lnTo>
                    <a:pt x="184" y="583"/>
                  </a:lnTo>
                  <a:lnTo>
                    <a:pt x="170" y="502"/>
                  </a:lnTo>
                  <a:lnTo>
                    <a:pt x="122" y="441"/>
                  </a:lnTo>
                  <a:lnTo>
                    <a:pt x="82" y="387"/>
                  </a:lnTo>
                  <a:lnTo>
                    <a:pt x="30" y="326"/>
                  </a:lnTo>
                  <a:lnTo>
                    <a:pt x="0" y="268"/>
                  </a:lnTo>
                  <a:lnTo>
                    <a:pt x="0" y="234"/>
                  </a:lnTo>
                  <a:lnTo>
                    <a:pt x="27" y="217"/>
                  </a:lnTo>
                  <a:lnTo>
                    <a:pt x="133" y="156"/>
                  </a:lnTo>
                  <a:lnTo>
                    <a:pt x="234" y="102"/>
                  </a:lnTo>
                  <a:lnTo>
                    <a:pt x="336" y="51"/>
                  </a:lnTo>
                  <a:lnTo>
                    <a:pt x="35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386" name="Freeform 17"/>
            <p:cNvSpPr>
              <a:spLocks/>
            </p:cNvSpPr>
            <p:nvPr/>
          </p:nvSpPr>
          <p:spPr bwMode="auto">
            <a:xfrm>
              <a:off x="3024" y="3573"/>
              <a:ext cx="63" cy="165"/>
            </a:xfrm>
            <a:custGeom>
              <a:avLst/>
              <a:gdLst>
                <a:gd name="T0" fmla="*/ 0 w 313"/>
                <a:gd name="T1" fmla="*/ 0 h 827"/>
                <a:gd name="T2" fmla="*/ 0 w 313"/>
                <a:gd name="T3" fmla="*/ 0 h 827"/>
                <a:gd name="T4" fmla="*/ 0 w 313"/>
                <a:gd name="T5" fmla="*/ 0 h 827"/>
                <a:gd name="T6" fmla="*/ 0 w 313"/>
                <a:gd name="T7" fmla="*/ 0 h 827"/>
                <a:gd name="T8" fmla="*/ 0 w 313"/>
                <a:gd name="T9" fmla="*/ 0 h 827"/>
                <a:gd name="T10" fmla="*/ 0 w 313"/>
                <a:gd name="T11" fmla="*/ 0 h 827"/>
                <a:gd name="T12" fmla="*/ 0 w 313"/>
                <a:gd name="T13" fmla="*/ 0 h 827"/>
                <a:gd name="T14" fmla="*/ 0 w 313"/>
                <a:gd name="T15" fmla="*/ 0 h 827"/>
                <a:gd name="T16" fmla="*/ 0 w 313"/>
                <a:gd name="T17" fmla="*/ 0 h 827"/>
                <a:gd name="T18" fmla="*/ 0 w 313"/>
                <a:gd name="T19" fmla="*/ 0 h 827"/>
                <a:gd name="T20" fmla="*/ 0 w 313"/>
                <a:gd name="T21" fmla="*/ 0 h 827"/>
                <a:gd name="T22" fmla="*/ 0 w 313"/>
                <a:gd name="T23" fmla="*/ 0 h 827"/>
                <a:gd name="T24" fmla="*/ 0 w 313"/>
                <a:gd name="T25" fmla="*/ 0 h 827"/>
                <a:gd name="T26" fmla="*/ 0 w 313"/>
                <a:gd name="T27" fmla="*/ 0 h 827"/>
                <a:gd name="T28" fmla="*/ 0 w 313"/>
                <a:gd name="T29" fmla="*/ 0 h 827"/>
                <a:gd name="T30" fmla="*/ 0 w 313"/>
                <a:gd name="T31" fmla="*/ 0 h 827"/>
                <a:gd name="T32" fmla="*/ 0 w 313"/>
                <a:gd name="T33" fmla="*/ 0 h 827"/>
                <a:gd name="T34" fmla="*/ 0 w 313"/>
                <a:gd name="T35" fmla="*/ 0 h 827"/>
                <a:gd name="T36" fmla="*/ 0 w 313"/>
                <a:gd name="T37" fmla="*/ 0 h 827"/>
                <a:gd name="T38" fmla="*/ 0 w 313"/>
                <a:gd name="T39" fmla="*/ 0 h 827"/>
                <a:gd name="T40" fmla="*/ 0 w 313"/>
                <a:gd name="T41" fmla="*/ 0 h 827"/>
                <a:gd name="T42" fmla="*/ 0 w 313"/>
                <a:gd name="T43" fmla="*/ 0 h 827"/>
                <a:gd name="T44" fmla="*/ 0 w 313"/>
                <a:gd name="T45" fmla="*/ 0 h 827"/>
                <a:gd name="T46" fmla="*/ 0 w 313"/>
                <a:gd name="T47" fmla="*/ 0 h 827"/>
                <a:gd name="T48" fmla="*/ 0 w 313"/>
                <a:gd name="T49" fmla="*/ 0 h 827"/>
                <a:gd name="T50" fmla="*/ 0 w 313"/>
                <a:gd name="T51" fmla="*/ 0 h 827"/>
                <a:gd name="T52" fmla="*/ 0 w 313"/>
                <a:gd name="T53" fmla="*/ 0 h 827"/>
                <a:gd name="T54" fmla="*/ 0 w 313"/>
                <a:gd name="T55" fmla="*/ 0 h 827"/>
                <a:gd name="T56" fmla="*/ 0 w 313"/>
                <a:gd name="T57" fmla="*/ 0 h 827"/>
                <a:gd name="T58" fmla="*/ 0 w 313"/>
                <a:gd name="T59" fmla="*/ 0 h 827"/>
                <a:gd name="T60" fmla="*/ 0 w 313"/>
                <a:gd name="T61" fmla="*/ 0 h 827"/>
                <a:gd name="T62" fmla="*/ 0 w 313"/>
                <a:gd name="T63" fmla="*/ 0 h 827"/>
                <a:gd name="T64" fmla="*/ 0 w 313"/>
                <a:gd name="T65" fmla="*/ 0 h 827"/>
                <a:gd name="T66" fmla="*/ 0 w 313"/>
                <a:gd name="T67" fmla="*/ 0 h 827"/>
                <a:gd name="T68" fmla="*/ 0 w 313"/>
                <a:gd name="T69" fmla="*/ 0 h 827"/>
                <a:gd name="T70" fmla="*/ 0 w 313"/>
                <a:gd name="T71" fmla="*/ 0 h 8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
                <a:gd name="T109" fmla="*/ 0 h 827"/>
                <a:gd name="T110" fmla="*/ 313 w 313"/>
                <a:gd name="T111" fmla="*/ 827 h 8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 h="827">
                  <a:moveTo>
                    <a:pt x="59" y="96"/>
                  </a:moveTo>
                  <a:lnTo>
                    <a:pt x="18" y="42"/>
                  </a:lnTo>
                  <a:lnTo>
                    <a:pt x="32" y="0"/>
                  </a:lnTo>
                  <a:lnTo>
                    <a:pt x="72" y="0"/>
                  </a:lnTo>
                  <a:lnTo>
                    <a:pt x="120" y="45"/>
                  </a:lnTo>
                  <a:lnTo>
                    <a:pt x="181" y="136"/>
                  </a:lnTo>
                  <a:lnTo>
                    <a:pt x="215" y="224"/>
                  </a:lnTo>
                  <a:lnTo>
                    <a:pt x="245" y="309"/>
                  </a:lnTo>
                  <a:lnTo>
                    <a:pt x="256" y="387"/>
                  </a:lnTo>
                  <a:lnTo>
                    <a:pt x="253" y="428"/>
                  </a:lnTo>
                  <a:lnTo>
                    <a:pt x="221" y="478"/>
                  </a:lnTo>
                  <a:lnTo>
                    <a:pt x="171" y="614"/>
                  </a:lnTo>
                  <a:lnTo>
                    <a:pt x="112" y="692"/>
                  </a:lnTo>
                  <a:lnTo>
                    <a:pt x="99" y="726"/>
                  </a:lnTo>
                  <a:lnTo>
                    <a:pt x="154" y="733"/>
                  </a:lnTo>
                  <a:lnTo>
                    <a:pt x="225" y="733"/>
                  </a:lnTo>
                  <a:lnTo>
                    <a:pt x="313" y="763"/>
                  </a:lnTo>
                  <a:lnTo>
                    <a:pt x="307" y="786"/>
                  </a:lnTo>
                  <a:lnTo>
                    <a:pt x="293" y="813"/>
                  </a:lnTo>
                  <a:lnTo>
                    <a:pt x="266" y="827"/>
                  </a:lnTo>
                  <a:lnTo>
                    <a:pt x="211" y="807"/>
                  </a:lnTo>
                  <a:lnTo>
                    <a:pt x="154" y="777"/>
                  </a:lnTo>
                  <a:lnTo>
                    <a:pt x="72" y="773"/>
                  </a:lnTo>
                  <a:lnTo>
                    <a:pt x="21" y="783"/>
                  </a:lnTo>
                  <a:lnTo>
                    <a:pt x="0" y="767"/>
                  </a:lnTo>
                  <a:lnTo>
                    <a:pt x="0" y="743"/>
                  </a:lnTo>
                  <a:lnTo>
                    <a:pt x="28" y="716"/>
                  </a:lnTo>
                  <a:lnTo>
                    <a:pt x="72" y="671"/>
                  </a:lnTo>
                  <a:lnTo>
                    <a:pt x="150" y="559"/>
                  </a:lnTo>
                  <a:lnTo>
                    <a:pt x="184" y="462"/>
                  </a:lnTo>
                  <a:lnTo>
                    <a:pt x="194" y="366"/>
                  </a:lnTo>
                  <a:lnTo>
                    <a:pt x="191" y="315"/>
                  </a:lnTo>
                  <a:lnTo>
                    <a:pt x="164" y="224"/>
                  </a:lnTo>
                  <a:lnTo>
                    <a:pt x="93" y="126"/>
                  </a:lnTo>
                  <a:lnTo>
                    <a:pt x="42" y="75"/>
                  </a:lnTo>
                  <a:lnTo>
                    <a:pt x="5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387" name="Freeform 18"/>
            <p:cNvSpPr>
              <a:spLocks/>
            </p:cNvSpPr>
            <p:nvPr/>
          </p:nvSpPr>
          <p:spPr bwMode="auto">
            <a:xfrm>
              <a:off x="2928" y="3562"/>
              <a:ext cx="92" cy="182"/>
            </a:xfrm>
            <a:custGeom>
              <a:avLst/>
              <a:gdLst>
                <a:gd name="T0" fmla="*/ 0 w 459"/>
                <a:gd name="T1" fmla="*/ 0 h 912"/>
                <a:gd name="T2" fmla="*/ 0 w 459"/>
                <a:gd name="T3" fmla="*/ 0 h 912"/>
                <a:gd name="T4" fmla="*/ 0 w 459"/>
                <a:gd name="T5" fmla="*/ 0 h 912"/>
                <a:gd name="T6" fmla="*/ 0 w 459"/>
                <a:gd name="T7" fmla="*/ 0 h 912"/>
                <a:gd name="T8" fmla="*/ 0 w 459"/>
                <a:gd name="T9" fmla="*/ 0 h 912"/>
                <a:gd name="T10" fmla="*/ 0 w 459"/>
                <a:gd name="T11" fmla="*/ 0 h 912"/>
                <a:gd name="T12" fmla="*/ 0 w 459"/>
                <a:gd name="T13" fmla="*/ 0 h 912"/>
                <a:gd name="T14" fmla="*/ 0 w 459"/>
                <a:gd name="T15" fmla="*/ 0 h 912"/>
                <a:gd name="T16" fmla="*/ 0 w 459"/>
                <a:gd name="T17" fmla="*/ 0 h 912"/>
                <a:gd name="T18" fmla="*/ 0 w 459"/>
                <a:gd name="T19" fmla="*/ 0 h 912"/>
                <a:gd name="T20" fmla="*/ 0 w 459"/>
                <a:gd name="T21" fmla="*/ 0 h 912"/>
                <a:gd name="T22" fmla="*/ 0 w 459"/>
                <a:gd name="T23" fmla="*/ 0 h 912"/>
                <a:gd name="T24" fmla="*/ 0 w 459"/>
                <a:gd name="T25" fmla="*/ 0 h 912"/>
                <a:gd name="T26" fmla="*/ 0 w 459"/>
                <a:gd name="T27" fmla="*/ 0 h 912"/>
                <a:gd name="T28" fmla="*/ 0 w 459"/>
                <a:gd name="T29" fmla="*/ 0 h 912"/>
                <a:gd name="T30" fmla="*/ 0 w 459"/>
                <a:gd name="T31" fmla="*/ 0 h 912"/>
                <a:gd name="T32" fmla="*/ 0 w 459"/>
                <a:gd name="T33" fmla="*/ 0 h 912"/>
                <a:gd name="T34" fmla="*/ 0 w 459"/>
                <a:gd name="T35" fmla="*/ 0 h 912"/>
                <a:gd name="T36" fmla="*/ 0 w 459"/>
                <a:gd name="T37" fmla="*/ 0 h 912"/>
                <a:gd name="T38" fmla="*/ 0 w 459"/>
                <a:gd name="T39" fmla="*/ 0 h 912"/>
                <a:gd name="T40" fmla="*/ 0 w 459"/>
                <a:gd name="T41" fmla="*/ 0 h 912"/>
                <a:gd name="T42" fmla="*/ 0 w 459"/>
                <a:gd name="T43" fmla="*/ 0 h 912"/>
                <a:gd name="T44" fmla="*/ 0 w 459"/>
                <a:gd name="T45" fmla="*/ 0 h 912"/>
                <a:gd name="T46" fmla="*/ 0 w 459"/>
                <a:gd name="T47" fmla="*/ 0 h 912"/>
                <a:gd name="T48" fmla="*/ 0 w 459"/>
                <a:gd name="T49" fmla="*/ 0 h 912"/>
                <a:gd name="T50" fmla="*/ 0 w 459"/>
                <a:gd name="T51" fmla="*/ 0 h 912"/>
                <a:gd name="T52" fmla="*/ 0 w 459"/>
                <a:gd name="T53" fmla="*/ 0 h 912"/>
                <a:gd name="T54" fmla="*/ 0 w 459"/>
                <a:gd name="T55" fmla="*/ 0 h 912"/>
                <a:gd name="T56" fmla="*/ 0 w 459"/>
                <a:gd name="T57" fmla="*/ 0 h 912"/>
                <a:gd name="T58" fmla="*/ 0 w 459"/>
                <a:gd name="T59" fmla="*/ 0 h 912"/>
                <a:gd name="T60" fmla="*/ 0 w 459"/>
                <a:gd name="T61" fmla="*/ 0 h 912"/>
                <a:gd name="T62" fmla="*/ 0 w 459"/>
                <a:gd name="T63" fmla="*/ 0 h 912"/>
                <a:gd name="T64" fmla="*/ 0 w 459"/>
                <a:gd name="T65" fmla="*/ 0 h 912"/>
                <a:gd name="T66" fmla="*/ 0 w 459"/>
                <a:gd name="T67" fmla="*/ 0 h 912"/>
                <a:gd name="T68" fmla="*/ 0 w 459"/>
                <a:gd name="T69" fmla="*/ 0 h 912"/>
                <a:gd name="T70" fmla="*/ 0 w 459"/>
                <a:gd name="T71" fmla="*/ 0 h 912"/>
                <a:gd name="T72" fmla="*/ 0 w 459"/>
                <a:gd name="T73" fmla="*/ 0 h 912"/>
                <a:gd name="T74" fmla="*/ 0 w 459"/>
                <a:gd name="T75" fmla="*/ 0 h 912"/>
                <a:gd name="T76" fmla="*/ 0 w 459"/>
                <a:gd name="T77" fmla="*/ 0 h 9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9"/>
                <a:gd name="T118" fmla="*/ 0 h 912"/>
                <a:gd name="T119" fmla="*/ 459 w 459"/>
                <a:gd name="T120" fmla="*/ 912 h 9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9" h="912">
                  <a:moveTo>
                    <a:pt x="268" y="160"/>
                  </a:moveTo>
                  <a:lnTo>
                    <a:pt x="336" y="72"/>
                  </a:lnTo>
                  <a:lnTo>
                    <a:pt x="397" y="0"/>
                  </a:lnTo>
                  <a:lnTo>
                    <a:pt x="438" y="7"/>
                  </a:lnTo>
                  <a:lnTo>
                    <a:pt x="459" y="37"/>
                  </a:lnTo>
                  <a:lnTo>
                    <a:pt x="459" y="91"/>
                  </a:lnTo>
                  <a:lnTo>
                    <a:pt x="421" y="122"/>
                  </a:lnTo>
                  <a:lnTo>
                    <a:pt x="356" y="163"/>
                  </a:lnTo>
                  <a:lnTo>
                    <a:pt x="305" y="214"/>
                  </a:lnTo>
                  <a:lnTo>
                    <a:pt x="248" y="281"/>
                  </a:lnTo>
                  <a:lnTo>
                    <a:pt x="224" y="332"/>
                  </a:lnTo>
                  <a:lnTo>
                    <a:pt x="197" y="393"/>
                  </a:lnTo>
                  <a:lnTo>
                    <a:pt x="183" y="475"/>
                  </a:lnTo>
                  <a:lnTo>
                    <a:pt x="183" y="549"/>
                  </a:lnTo>
                  <a:lnTo>
                    <a:pt x="197" y="641"/>
                  </a:lnTo>
                  <a:lnTo>
                    <a:pt x="235" y="729"/>
                  </a:lnTo>
                  <a:lnTo>
                    <a:pt x="265" y="780"/>
                  </a:lnTo>
                  <a:lnTo>
                    <a:pt x="285" y="813"/>
                  </a:lnTo>
                  <a:lnTo>
                    <a:pt x="285" y="841"/>
                  </a:lnTo>
                  <a:lnTo>
                    <a:pt x="265" y="851"/>
                  </a:lnTo>
                  <a:lnTo>
                    <a:pt x="217" y="851"/>
                  </a:lnTo>
                  <a:lnTo>
                    <a:pt x="142" y="864"/>
                  </a:lnTo>
                  <a:lnTo>
                    <a:pt x="84" y="885"/>
                  </a:lnTo>
                  <a:lnTo>
                    <a:pt x="51" y="912"/>
                  </a:lnTo>
                  <a:lnTo>
                    <a:pt x="20" y="902"/>
                  </a:lnTo>
                  <a:lnTo>
                    <a:pt x="0" y="864"/>
                  </a:lnTo>
                  <a:lnTo>
                    <a:pt x="3" y="834"/>
                  </a:lnTo>
                  <a:lnTo>
                    <a:pt x="61" y="810"/>
                  </a:lnTo>
                  <a:lnTo>
                    <a:pt x="153" y="804"/>
                  </a:lnTo>
                  <a:lnTo>
                    <a:pt x="238" y="804"/>
                  </a:lnTo>
                  <a:lnTo>
                    <a:pt x="203" y="763"/>
                  </a:lnTo>
                  <a:lnTo>
                    <a:pt x="187" y="712"/>
                  </a:lnTo>
                  <a:lnTo>
                    <a:pt x="163" y="641"/>
                  </a:lnTo>
                  <a:lnTo>
                    <a:pt x="136" y="567"/>
                  </a:lnTo>
                  <a:lnTo>
                    <a:pt x="136" y="478"/>
                  </a:lnTo>
                  <a:lnTo>
                    <a:pt x="142" y="393"/>
                  </a:lnTo>
                  <a:lnTo>
                    <a:pt x="173" y="315"/>
                  </a:lnTo>
                  <a:lnTo>
                    <a:pt x="227" y="214"/>
                  </a:lnTo>
                  <a:lnTo>
                    <a:pt x="268" y="1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58377" name="Text Box 20"/>
          <p:cNvSpPr txBox="1">
            <a:spLocks noChangeArrowheads="1"/>
          </p:cNvSpPr>
          <p:nvPr/>
        </p:nvSpPr>
        <p:spPr bwMode="auto">
          <a:xfrm>
            <a:off x="4937125" y="5203825"/>
            <a:ext cx="2185988" cy="254000"/>
          </a:xfrm>
          <a:prstGeom prst="rect">
            <a:avLst/>
          </a:prstGeom>
          <a:noFill/>
          <a:ln w="9525">
            <a:noFill/>
            <a:miter lim="800000"/>
            <a:headEnd/>
            <a:tailEnd/>
          </a:ln>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000">
                <a:latin typeface="Comic Sans MS" panose="030F0702030302020204" pitchFamily="66" charset="0"/>
              </a:rPr>
              <a:t>Why are there Us in this table?</a:t>
            </a:r>
          </a:p>
        </p:txBody>
      </p:sp>
      <p:pic>
        <p:nvPicPr>
          <p:cNvPr id="2" name="Picture 21" descr="MCj0078791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153400" y="5257800"/>
            <a:ext cx="384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8" name="Text Box 22"/>
          <p:cNvSpPr txBox="1">
            <a:spLocks noChangeArrowheads="1"/>
          </p:cNvSpPr>
          <p:nvPr/>
        </p:nvSpPr>
        <p:spPr bwMode="auto">
          <a:xfrm>
            <a:off x="5156200" y="5537200"/>
            <a:ext cx="299561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000">
                <a:latin typeface="Comic Sans MS" panose="030F0702030302020204" pitchFamily="66" charset="0"/>
              </a:rPr>
              <a:t>Before a DNA sequence is translated into a </a:t>
            </a:r>
            <a:br>
              <a:rPr lang="en-US" altLang="en-US" sz="1000">
                <a:latin typeface="Comic Sans MS" panose="030F0702030302020204" pitchFamily="66" charset="0"/>
              </a:rPr>
            </a:br>
            <a:r>
              <a:rPr lang="en-US" altLang="en-US" sz="1000">
                <a:latin typeface="Comic Sans MS" panose="030F0702030302020204" pitchFamily="66" charset="0"/>
              </a:rPr>
              <a:t>protein, a copy is first made. This copy is made </a:t>
            </a:r>
            <a:br>
              <a:rPr lang="en-US" altLang="en-US" sz="1000">
                <a:latin typeface="Comic Sans MS" panose="030F0702030302020204" pitchFamily="66" charset="0"/>
              </a:rPr>
            </a:br>
            <a:r>
              <a:rPr lang="en-US" altLang="en-US" sz="1000">
                <a:latin typeface="Comic Sans MS" panose="030F0702030302020204" pitchFamily="66" charset="0"/>
              </a:rPr>
              <a:t>from RNA. In RNA, the nucleotide “Uracil” </a:t>
            </a:r>
            <a:br>
              <a:rPr lang="en-US" altLang="en-US" sz="1000">
                <a:latin typeface="Comic Sans MS" panose="030F0702030302020204" pitchFamily="66" charset="0"/>
              </a:rPr>
            </a:br>
            <a:r>
              <a:rPr lang="en-US" altLang="en-US" sz="1000">
                <a:latin typeface="Comic Sans MS" panose="030F0702030302020204" pitchFamily="66" charset="0"/>
              </a:rPr>
              <a:t>replaces “Thymine”. Uracil and Thymine are </a:t>
            </a:r>
            <a:br>
              <a:rPr lang="en-US" altLang="en-US" sz="1000">
                <a:latin typeface="Comic Sans MS" panose="030F0702030302020204" pitchFamily="66" charset="0"/>
              </a:rPr>
            </a:br>
            <a:r>
              <a:rPr lang="en-US" altLang="en-US" sz="1000">
                <a:latin typeface="Comic Sans MS" panose="030F0702030302020204" pitchFamily="66" charset="0"/>
              </a:rPr>
              <a:t>both chemically and structurally very similar.</a:t>
            </a:r>
          </a:p>
        </p:txBody>
      </p:sp>
      <p:sp>
        <p:nvSpPr>
          <p:cNvPr id="58379" name="Line 23"/>
          <p:cNvSpPr>
            <a:spLocks noChangeShapeType="1"/>
          </p:cNvSpPr>
          <p:nvPr/>
        </p:nvSpPr>
        <p:spPr bwMode="auto">
          <a:xfrm flipH="1">
            <a:off x="8001000" y="54864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0" name="Line 24"/>
          <p:cNvSpPr>
            <a:spLocks noChangeShapeType="1"/>
          </p:cNvSpPr>
          <p:nvPr/>
        </p:nvSpPr>
        <p:spPr bwMode="auto">
          <a:xfrm flipH="1" flipV="1">
            <a:off x="4876800" y="53340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924150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From Genes to Proteins</a:t>
            </a:r>
          </a:p>
        </p:txBody>
      </p:sp>
      <p:sp>
        <p:nvSpPr>
          <p:cNvPr id="60421" name="Rectangle 3"/>
          <p:cNvSpPr>
            <a:spLocks noGrp="1" noChangeArrowheads="1"/>
          </p:cNvSpPr>
          <p:nvPr>
            <p:ph idx="1"/>
          </p:nvPr>
        </p:nvSpPr>
        <p:spPr/>
        <p:txBody>
          <a:bodyPr/>
          <a:lstStyle/>
          <a:p>
            <a:pPr eaLnBrk="1" hangingPunct="1"/>
            <a:r>
              <a:rPr lang="en-US" altLang="en-US" smtClean="0">
                <a:ea typeface="ＭＳ Ｐゴシック" panose="020B0600070205080204" pitchFamily="34" charset="-128"/>
              </a:rPr>
              <a:t>The central dogma of molecular biology is that information encoded by the bases of DNA are transcribed by RNA and then converted into proteins</a:t>
            </a:r>
          </a:p>
        </p:txBody>
      </p:sp>
      <p:sp>
        <p:nvSpPr>
          <p:cNvPr id="5" name="Date Placeholder 3"/>
          <p:cNvSpPr>
            <a:spLocks noGrp="1"/>
          </p:cNvSpPr>
          <p:nvPr>
            <p:ph type="dt" sz="half" idx="10"/>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877180B6-AC72-4956-B7AA-32DBBE6E4419}" type="datetime1">
              <a:rPr lang="en-US" altLang="en-US" sz="1400" smtClean="0">
                <a:latin typeface="Book Antiqua" panose="02040602050305030304" pitchFamily="18" charset="0"/>
              </a:rPr>
              <a:t>9/3/2014</a:t>
            </a:fld>
            <a:endParaRPr lang="en-US" altLang="en-US" sz="1400">
              <a:latin typeface="Book Antiqua" panose="02040602050305030304" pitchFamily="18" charset="0"/>
            </a:endParaRPr>
          </a:p>
        </p:txBody>
      </p:sp>
      <p:sp>
        <p:nvSpPr>
          <p:cNvPr id="7" name="Slide Number Placeholder 5"/>
          <p:cNvSpPr>
            <a:spLocks noGrp="1"/>
          </p:cNvSpPr>
          <p:nvPr>
            <p:ph type="sldNum" sz="quarter" idx="11"/>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62373922-D956-400D-B2F1-ACEDE04D0148}" type="slidenum">
              <a:rPr lang="en-US" altLang="en-US" sz="1400">
                <a:latin typeface="Book Antiqua" panose="02040602050305030304" pitchFamily="18" charset="0"/>
              </a:rPr>
              <a:pPr/>
              <a:t>14</a:t>
            </a:fld>
            <a:endParaRPr lang="en-US" altLang="en-US" sz="1400">
              <a:latin typeface="Book Antiqua" panose="02040602050305030304" pitchFamily="18" charset="0"/>
            </a:endParaRPr>
          </a:p>
        </p:txBody>
      </p:sp>
      <p:pic>
        <p:nvPicPr>
          <p:cNvPr id="60422" name="Picture 4" descr="GeneExpres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048000"/>
            <a:ext cx="44450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1804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Is the Code Perfect?</a:t>
            </a:r>
          </a:p>
        </p:txBody>
      </p:sp>
      <p:sp>
        <p:nvSpPr>
          <p:cNvPr id="62469" name="Rectangle 3"/>
          <p:cNvSpPr>
            <a:spLocks noGrp="1" noChangeArrowheads="1"/>
          </p:cNvSpPr>
          <p:nvPr>
            <p:ph idx="1"/>
          </p:nvPr>
        </p:nvSpPr>
        <p:spPr/>
        <p:txBody>
          <a:bodyPr/>
          <a:lstStyle/>
          <a:p>
            <a:pPr eaLnBrk="1" hangingPunct="1">
              <a:lnSpc>
                <a:spcPct val="80000"/>
              </a:lnSpc>
            </a:pPr>
            <a:r>
              <a:rPr lang="en-US" altLang="en-US" sz="2400" dirty="0" smtClean="0">
                <a:ea typeface="ＭＳ Ｐゴシック" panose="020B0600070205080204" pitchFamily="34" charset="-128"/>
              </a:rPr>
              <a:t>Proteins are generally unaffected by small variations in their code sequence, particularly changes to a small number of bases</a:t>
            </a:r>
          </a:p>
          <a:p>
            <a:pPr eaLnBrk="1" hangingPunct="1">
              <a:lnSpc>
                <a:spcPct val="80000"/>
              </a:lnSpc>
            </a:pPr>
            <a:endParaRPr lang="en-US" altLang="en-US" sz="2400" dirty="0" smtClean="0">
              <a:ea typeface="ＭＳ Ｐゴシック" panose="020B0600070205080204" pitchFamily="34" charset="-128"/>
            </a:endParaRPr>
          </a:p>
          <a:p>
            <a:pPr eaLnBrk="1" hangingPunct="1">
              <a:lnSpc>
                <a:spcPct val="80000"/>
              </a:lnSpc>
            </a:pPr>
            <a:r>
              <a:rPr lang="en-US" altLang="en-US" sz="2400" dirty="0" smtClean="0">
                <a:ea typeface="ＭＳ Ｐゴシック" panose="020B0600070205080204" pitchFamily="34" charset="-128"/>
              </a:rPr>
              <a:t>Minor variations in genes, called </a:t>
            </a:r>
            <a:r>
              <a:rPr lang="en-US" altLang="en-US" sz="2400" i="1" dirty="0" smtClean="0">
                <a:ea typeface="ＭＳ Ｐゴシック" panose="020B0600070205080204" pitchFamily="34" charset="-128"/>
              </a:rPr>
              <a:t>alleles, </a:t>
            </a:r>
            <a:r>
              <a:rPr lang="en-US" altLang="en-US" sz="2400" dirty="0" smtClean="0">
                <a:ea typeface="ＭＳ Ｐゴシック" panose="020B0600070205080204" pitchFamily="34" charset="-128"/>
              </a:rPr>
              <a:t>are responsible for individual variations (blood-type, hair color, etc.)</a:t>
            </a:r>
          </a:p>
          <a:p>
            <a:pPr eaLnBrk="1" hangingPunct="1">
              <a:lnSpc>
                <a:spcPct val="80000"/>
              </a:lnSpc>
            </a:pPr>
            <a:endParaRPr lang="en-US" altLang="en-US" sz="2400" dirty="0" smtClean="0">
              <a:ea typeface="ＭＳ Ｐゴシック" panose="020B0600070205080204" pitchFamily="34" charset="-128"/>
            </a:endParaRPr>
          </a:p>
          <a:p>
            <a:pPr eaLnBrk="1" hangingPunct="1">
              <a:lnSpc>
                <a:spcPct val="80000"/>
              </a:lnSpc>
            </a:pPr>
            <a:r>
              <a:rPr lang="en-US" altLang="en-US" sz="2400" dirty="0" smtClean="0">
                <a:ea typeface="ＭＳ Ｐゴシック" panose="020B0600070205080204" pitchFamily="34" charset="-128"/>
              </a:rPr>
              <a:t>Errors in translation (the substitution for one amino acid for the one encoded by the gene), occur at roughly 0.1% of all residues. This means that a single large protein will have at least one incorrect amino acid somewhere! Many of these will still function, in part because the substituted residue will often be adequate. Still, is a bit curious that this level of error is acceptable.</a:t>
            </a:r>
          </a:p>
        </p:txBody>
      </p:sp>
      <p:sp>
        <p:nvSpPr>
          <p:cNvPr id="4" name="Date Placeholder 3"/>
          <p:cNvSpPr>
            <a:spLocks noGrp="1"/>
          </p:cNvSpPr>
          <p:nvPr>
            <p:ph type="dt" sz="half" idx="10"/>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DAAEFD4C-44A8-47F1-B6F9-B166273CD9E3}" type="datetime1">
              <a:rPr lang="en-US" altLang="en-US" sz="1400" smtClean="0">
                <a:latin typeface="Book Antiqua" panose="02040602050305030304" pitchFamily="18" charset="0"/>
              </a:rPr>
              <a:t>9/3/2014</a:t>
            </a:fld>
            <a:endParaRPr lang="en-US" altLang="en-US" sz="1400">
              <a:latin typeface="Book Antiqua" panose="02040602050305030304" pitchFamily="18" charset="0"/>
            </a:endParaRPr>
          </a:p>
        </p:txBody>
      </p:sp>
      <p:sp>
        <p:nvSpPr>
          <p:cNvPr id="6" name="Slide Number Placeholder 5"/>
          <p:cNvSpPr>
            <a:spLocks noGrp="1"/>
          </p:cNvSpPr>
          <p:nvPr>
            <p:ph type="sldNum" sz="quarter" idx="11"/>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27946D52-71E8-4B69-A774-821050180AAD}" type="slidenum">
              <a:rPr lang="en-US" altLang="en-US" sz="1400">
                <a:latin typeface="Book Antiqua" panose="02040602050305030304" pitchFamily="18" charset="0"/>
              </a:rPr>
              <a:pPr/>
              <a:t>15</a:t>
            </a:fld>
            <a:endParaRPr lang="en-US" altLang="en-US" sz="1400">
              <a:latin typeface="Book Antiqua" panose="02040602050305030304" pitchFamily="18" charset="0"/>
            </a:endParaRPr>
          </a:p>
        </p:txBody>
      </p:sp>
    </p:spTree>
    <p:extLst>
      <p:ext uri="{BB962C8B-B14F-4D97-AF65-F5344CB8AC3E}">
        <p14:creationId xmlns:p14="http://schemas.microsoft.com/office/powerpoint/2010/main" val="35556513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How Big is a Genome?</a:t>
            </a:r>
          </a:p>
        </p:txBody>
      </p:sp>
      <p:sp>
        <p:nvSpPr>
          <p:cNvPr id="64517" name="Rectangle 3"/>
          <p:cNvSpPr>
            <a:spLocks noGrp="1" noChangeArrowheads="1"/>
          </p:cNvSpPr>
          <p:nvPr>
            <p:ph idx="1"/>
          </p:nvPr>
        </p:nvSpPr>
        <p:spPr>
          <a:xfrm>
            <a:off x="457200" y="1295400"/>
            <a:ext cx="8153400" cy="5105400"/>
          </a:xfrm>
        </p:spPr>
        <p:txBody>
          <a:bodyPr/>
          <a:lstStyle/>
          <a:p>
            <a:pPr eaLnBrk="1" hangingPunct="1"/>
            <a:r>
              <a:rPr lang="en-US" altLang="en-US" dirty="0" smtClean="0">
                <a:ea typeface="ＭＳ Ｐゴシック" panose="020B0600070205080204" pitchFamily="34" charset="-128"/>
              </a:rPr>
              <a:t>The human genome is roughly 3 billion bases</a:t>
            </a:r>
          </a:p>
          <a:p>
            <a:pPr lvl="1" eaLnBrk="1" hangingPunct="1"/>
            <a:r>
              <a:rPr lang="en-US" altLang="en-US" sz="2200" dirty="0" smtClean="0">
                <a:ea typeface="ＭＳ Ｐゴシック" panose="020B0600070205080204" pitchFamily="34" charset="-128"/>
              </a:rPr>
              <a:t>A typical RNA transcript is roughly 3000 bases</a:t>
            </a:r>
          </a:p>
          <a:p>
            <a:pPr lvl="1" eaLnBrk="1" hangingPunct="1"/>
            <a:r>
              <a:rPr lang="en-US" altLang="en-US" sz="2200" dirty="0" smtClean="0">
                <a:ea typeface="ＭＳ Ｐゴシック" panose="020B0600070205080204" pitchFamily="34" charset="-128"/>
              </a:rPr>
              <a:t>The largest known human gene (</a:t>
            </a:r>
            <a:r>
              <a:rPr lang="en-US" altLang="en-US" sz="2200" dirty="0" err="1" smtClean="0">
                <a:ea typeface="ＭＳ Ｐゴシック" panose="020B0600070205080204" pitchFamily="34" charset="-128"/>
              </a:rPr>
              <a:t>dystrophin</a:t>
            </a:r>
            <a:r>
              <a:rPr lang="en-US" altLang="en-US" sz="2200" dirty="0" smtClean="0">
                <a:ea typeface="ＭＳ Ｐゴシック" panose="020B0600070205080204" pitchFamily="34" charset="-128"/>
              </a:rPr>
              <a:t>) has 2.4 million bases</a:t>
            </a:r>
          </a:p>
          <a:p>
            <a:pPr lvl="1" eaLnBrk="1" hangingPunct="1"/>
            <a:r>
              <a:rPr lang="en-US" altLang="en-US" sz="2200" dirty="0" smtClean="0">
                <a:ea typeface="ＭＳ Ｐゴシック" panose="020B0600070205080204" pitchFamily="34" charset="-128"/>
              </a:rPr>
              <a:t>The estimated number of human genes is roughly 30K</a:t>
            </a:r>
          </a:p>
          <a:p>
            <a:pPr lvl="1" eaLnBrk="1" hangingPunct="1"/>
            <a:r>
              <a:rPr lang="en-US" altLang="en-US" sz="2200" dirty="0" smtClean="0">
                <a:ea typeface="ＭＳ Ｐゴシック" panose="020B0600070205080204" pitchFamily="34" charset="-128"/>
              </a:rPr>
              <a:t>The genome is nearly identical for every human (99.9%)</a:t>
            </a:r>
          </a:p>
          <a:p>
            <a:pPr lvl="1" eaLnBrk="1" hangingPunct="1"/>
            <a:r>
              <a:rPr lang="en-US" altLang="en-US" sz="2200" dirty="0" smtClean="0">
                <a:ea typeface="ＭＳ Ｐゴシック" panose="020B0600070205080204" pitchFamily="34" charset="-128"/>
              </a:rPr>
              <a:t>Human DNA is 98% identical to chimpanzee DNA.</a:t>
            </a:r>
          </a:p>
          <a:p>
            <a:pPr lvl="1" eaLnBrk="1" hangingPunct="1"/>
            <a:r>
              <a:rPr lang="en-US" altLang="en-US" sz="2200" dirty="0" smtClean="0">
                <a:ea typeface="ＭＳ Ｐゴシック" panose="020B0600070205080204" pitchFamily="34" charset="-128"/>
              </a:rPr>
              <a:t>The functions are unknown for more than 50% of discovered genes.</a:t>
            </a:r>
          </a:p>
          <a:p>
            <a:pPr lvl="1" eaLnBrk="1" hangingPunct="1"/>
            <a:r>
              <a:rPr lang="en-US" altLang="en-US" sz="2200" dirty="0" smtClean="0">
                <a:ea typeface="ＭＳ Ｐゴシック" panose="020B0600070205080204" pitchFamily="34" charset="-128"/>
              </a:rPr>
              <a:t>Genes appear to be concentrated in random areas along the genome, with vast expanses of </a:t>
            </a:r>
            <a:r>
              <a:rPr lang="en-US" altLang="en-US" sz="2200" dirty="0" err="1" smtClean="0">
                <a:ea typeface="ＭＳ Ｐゴシック" panose="020B0600070205080204" pitchFamily="34" charset="-128"/>
              </a:rPr>
              <a:t>noncoding</a:t>
            </a:r>
            <a:r>
              <a:rPr lang="en-US" altLang="en-US" sz="2200" dirty="0" smtClean="0">
                <a:ea typeface="ＭＳ Ｐゴシック" panose="020B0600070205080204" pitchFamily="34" charset="-128"/>
              </a:rPr>
              <a:t> DNA between.</a:t>
            </a:r>
          </a:p>
          <a:p>
            <a:pPr lvl="1" eaLnBrk="1" hangingPunct="1"/>
            <a:endParaRPr lang="en-US" altLang="en-US" sz="2200" dirty="0" smtClean="0">
              <a:ea typeface="ＭＳ Ｐゴシック" panose="020B0600070205080204" pitchFamily="34" charset="-128"/>
            </a:endParaRPr>
          </a:p>
        </p:txBody>
      </p:sp>
      <p:sp>
        <p:nvSpPr>
          <p:cNvPr id="4" name="Date Placeholder 3"/>
          <p:cNvSpPr>
            <a:spLocks noGrp="1"/>
          </p:cNvSpPr>
          <p:nvPr>
            <p:ph type="dt" sz="half" idx="10"/>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BF9BD93D-2254-455A-A687-D2B7589443D0}" type="datetime1">
              <a:rPr lang="en-US" altLang="en-US" sz="1400" smtClean="0">
                <a:latin typeface="Book Antiqua" panose="02040602050305030304" pitchFamily="18" charset="0"/>
              </a:rPr>
              <a:t>9/3/2014</a:t>
            </a:fld>
            <a:endParaRPr lang="en-US" altLang="en-US" sz="1400">
              <a:latin typeface="Book Antiqua" panose="02040602050305030304" pitchFamily="18" charset="0"/>
            </a:endParaRPr>
          </a:p>
        </p:txBody>
      </p:sp>
      <p:sp>
        <p:nvSpPr>
          <p:cNvPr id="6" name="Slide Number Placeholder 5"/>
          <p:cNvSpPr>
            <a:spLocks noGrp="1"/>
          </p:cNvSpPr>
          <p:nvPr>
            <p:ph type="sldNum" sz="quarter" idx="11"/>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B7582AAC-F021-4EAE-BEFD-BDFAC4708088}" type="slidenum">
              <a:rPr lang="en-US" altLang="en-US" sz="1400">
                <a:latin typeface="Book Antiqua" panose="02040602050305030304" pitchFamily="18" charset="0"/>
              </a:rPr>
              <a:pPr/>
              <a:t>16</a:t>
            </a:fld>
            <a:endParaRPr lang="en-US" altLang="en-US" sz="1400">
              <a:latin typeface="Book Antiqua" panose="02040602050305030304" pitchFamily="18" charset="0"/>
            </a:endParaRPr>
          </a:p>
        </p:txBody>
      </p:sp>
    </p:spTree>
    <p:extLst>
      <p:ext uri="{BB962C8B-B14F-4D97-AF65-F5344CB8AC3E}">
        <p14:creationId xmlns:p14="http://schemas.microsoft.com/office/powerpoint/2010/main" val="27523566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Is Bigger Better?</a:t>
            </a:r>
          </a:p>
        </p:txBody>
      </p:sp>
      <p:sp>
        <p:nvSpPr>
          <p:cNvPr id="66565" name="Rectangle 3"/>
          <p:cNvSpPr>
            <a:spLocks noGrp="1" noChangeArrowheads="1"/>
          </p:cNvSpPr>
          <p:nvPr>
            <p:ph idx="1"/>
          </p:nvPr>
        </p:nvSpPr>
        <p:spPr/>
        <p:txBody>
          <a:bodyPr/>
          <a:lstStyle/>
          <a:p>
            <a:pPr eaLnBrk="1" hangingPunct="1"/>
            <a:r>
              <a:rPr lang="en-US" altLang="en-US" smtClean="0">
                <a:ea typeface="ＭＳ Ｐゴシック" panose="020B0600070205080204" pitchFamily="34" charset="-128"/>
              </a:rPr>
              <a:t>The genome size of a species is constant</a:t>
            </a:r>
          </a:p>
          <a:p>
            <a:pPr eaLnBrk="1" hangingPunct="1"/>
            <a:r>
              <a:rPr lang="en-US" altLang="en-US" smtClean="0">
                <a:ea typeface="ＭＳ Ｐゴシック" panose="020B0600070205080204" pitchFamily="34" charset="-128"/>
              </a:rPr>
              <a:t>Large variations can occur across species lines</a:t>
            </a:r>
          </a:p>
          <a:p>
            <a:pPr eaLnBrk="1" hangingPunct="1"/>
            <a:r>
              <a:rPr lang="en-US" altLang="en-US" smtClean="0">
                <a:ea typeface="ＭＳ Ｐゴシック" panose="020B0600070205080204" pitchFamily="34" charset="-128"/>
              </a:rPr>
              <a:t>Not strictly correlated with organism complexity</a:t>
            </a:r>
          </a:p>
          <a:p>
            <a:pPr eaLnBrk="1" hangingPunct="1"/>
            <a:r>
              <a:rPr lang="en-US" altLang="en-US" smtClean="0">
                <a:ea typeface="ＭＳ Ｐゴシック" panose="020B0600070205080204" pitchFamily="34" charset="-128"/>
              </a:rPr>
              <a:t>Genome lengths can vary as much as 100 fold between similar species</a:t>
            </a:r>
          </a:p>
          <a:p>
            <a:pPr eaLnBrk="1" hangingPunct="1"/>
            <a:r>
              <a:rPr lang="en-US" altLang="en-US" smtClean="0">
                <a:ea typeface="ＭＳ Ｐゴシック" panose="020B0600070205080204" pitchFamily="34" charset="-128"/>
              </a:rPr>
              <a:t>Length and variability are more of an indications of a phylum’s susceptibility to mutation</a:t>
            </a:r>
          </a:p>
        </p:txBody>
      </p:sp>
      <p:sp>
        <p:nvSpPr>
          <p:cNvPr id="7" name="Date Placeholder 3"/>
          <p:cNvSpPr>
            <a:spLocks noGrp="1"/>
          </p:cNvSpPr>
          <p:nvPr>
            <p:ph type="dt" sz="half" idx="10"/>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C6A572BA-3E14-4406-994B-80C830A366C8}" type="datetime1">
              <a:rPr lang="en-US" altLang="en-US" sz="1400" smtClean="0">
                <a:latin typeface="Book Antiqua" panose="02040602050305030304" pitchFamily="18" charset="0"/>
              </a:rPr>
              <a:t>9/3/2014</a:t>
            </a:fld>
            <a:endParaRPr lang="en-US" altLang="en-US" sz="1400">
              <a:latin typeface="Book Antiqua" panose="02040602050305030304" pitchFamily="18" charset="0"/>
            </a:endParaRPr>
          </a:p>
        </p:txBody>
      </p:sp>
      <p:sp>
        <p:nvSpPr>
          <p:cNvPr id="9" name="Slide Number Placeholder 5"/>
          <p:cNvSpPr>
            <a:spLocks noGrp="1"/>
          </p:cNvSpPr>
          <p:nvPr>
            <p:ph type="sldNum" sz="quarter" idx="11"/>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CB5BE053-6EA4-4ED3-8D41-4728F192306E}" type="slidenum">
              <a:rPr lang="en-US" altLang="en-US" sz="1400">
                <a:latin typeface="Book Antiqua" panose="02040602050305030304" pitchFamily="18" charset="0"/>
              </a:rPr>
              <a:pPr/>
              <a:t>17</a:t>
            </a:fld>
            <a:endParaRPr lang="en-US" altLang="en-US" sz="1400">
              <a:latin typeface="Book Antiqua" panose="02040602050305030304" pitchFamily="18" charset="0"/>
            </a:endParaRPr>
          </a:p>
        </p:txBody>
      </p:sp>
      <p:pic>
        <p:nvPicPr>
          <p:cNvPr id="66566" name="Picture 5" descr="MCj0111360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9275" y="5106988"/>
            <a:ext cx="24384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6" descr="MCj0336105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6275" y="5141913"/>
            <a:ext cx="1887538"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7" descr="MCj0104250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5075" y="4760913"/>
            <a:ext cx="1838325"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9" name="TextBox 9"/>
          <p:cNvSpPr txBox="1">
            <a:spLocks noChangeArrowheads="1"/>
          </p:cNvSpPr>
          <p:nvPr/>
        </p:nvSpPr>
        <p:spPr bwMode="auto">
          <a:xfrm>
            <a:off x="3200400" y="5808663"/>
            <a:ext cx="1120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a:t>118 Bbp</a:t>
            </a:r>
          </a:p>
        </p:txBody>
      </p:sp>
      <p:sp>
        <p:nvSpPr>
          <p:cNvPr id="66570" name="TextBox 10"/>
          <p:cNvSpPr txBox="1">
            <a:spLocks noChangeArrowheads="1"/>
          </p:cNvSpPr>
          <p:nvPr/>
        </p:nvSpPr>
        <p:spPr bwMode="auto">
          <a:xfrm>
            <a:off x="5203825" y="4913313"/>
            <a:ext cx="996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a:t>13 Bbp</a:t>
            </a:r>
          </a:p>
        </p:txBody>
      </p:sp>
      <p:pic>
        <p:nvPicPr>
          <p:cNvPr id="66571"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5800" y="4837113"/>
            <a:ext cx="990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2" name="TextBox 12"/>
          <p:cNvSpPr txBox="1">
            <a:spLocks noChangeArrowheads="1"/>
          </p:cNvSpPr>
          <p:nvPr/>
        </p:nvSpPr>
        <p:spPr bwMode="auto">
          <a:xfrm>
            <a:off x="609600" y="5715000"/>
            <a:ext cx="113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a:t>670 Bbp</a:t>
            </a:r>
          </a:p>
        </p:txBody>
      </p:sp>
    </p:spTree>
    <p:extLst>
      <p:ext uri="{BB962C8B-B14F-4D97-AF65-F5344CB8AC3E}">
        <p14:creationId xmlns:p14="http://schemas.microsoft.com/office/powerpoint/2010/main" val="14586257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9" name="Slide Number Placeholder 5"/>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F0D4F6D-BB40-44D5-BDAB-F2BC3CDA1C41}" type="slidenum">
              <a:rPr lang="en-US" altLang="en-US" sz="1400">
                <a:latin typeface="Book Antiqua" panose="02040602050305030304" pitchFamily="18" charset="0"/>
              </a:rPr>
              <a:pPr/>
              <a:t>18</a:t>
            </a:fld>
            <a:endParaRPr lang="en-US" altLang="en-US" sz="1400">
              <a:latin typeface="Book Antiqua" panose="02040602050305030304" pitchFamily="18" charset="0"/>
            </a:endParaRPr>
          </a:p>
        </p:txBody>
      </p:sp>
      <p:sp>
        <p:nvSpPr>
          <p:cNvPr id="21506"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Analyzing DNA</a:t>
            </a:r>
          </a:p>
        </p:txBody>
      </p:sp>
      <p:sp>
        <p:nvSpPr>
          <p:cNvPr id="19461" name="Rectangle 3"/>
          <p:cNvSpPr>
            <a:spLocks noGrp="1" noChangeArrowheads="1"/>
          </p:cNvSpPr>
          <p:nvPr>
            <p:ph type="body" idx="1"/>
          </p:nvPr>
        </p:nvSpPr>
        <p:spPr/>
        <p:txBody>
          <a:bodyPr/>
          <a:lstStyle/>
          <a:p>
            <a:pPr eaLnBrk="1" hangingPunct="1">
              <a:lnSpc>
                <a:spcPct val="90000"/>
              </a:lnSpc>
            </a:pPr>
            <a:r>
              <a:rPr lang="en-US" altLang="en-US" sz="2400" dirty="0" smtClean="0">
                <a:ea typeface="ＭＳ Ｐゴシック" panose="020B0600070205080204" pitchFamily="34" charset="-128"/>
              </a:rPr>
              <a:t>Recall DNA is the essential</a:t>
            </a:r>
            <a:br>
              <a:rPr lang="en-US" altLang="en-US" sz="2400" dirty="0" smtClean="0">
                <a:ea typeface="ＭＳ Ｐゴシック" panose="020B0600070205080204" pitchFamily="34" charset="-128"/>
              </a:rPr>
            </a:br>
            <a:r>
              <a:rPr lang="en-US" altLang="en-US" sz="2400" dirty="0" smtClean="0">
                <a:ea typeface="ＭＳ Ｐゴシック" panose="020B0600070205080204" pitchFamily="34" charset="-128"/>
              </a:rPr>
              <a:t>information determining the </a:t>
            </a:r>
            <a:br>
              <a:rPr lang="en-US" altLang="en-US" sz="2400" dirty="0" smtClean="0">
                <a:ea typeface="ＭＳ Ｐゴシック" panose="020B0600070205080204" pitchFamily="34" charset="-128"/>
              </a:rPr>
            </a:br>
            <a:r>
              <a:rPr lang="en-US" altLang="en-US" sz="2400" dirty="0" smtClean="0">
                <a:ea typeface="ＭＳ Ｐゴシック" panose="020B0600070205080204" pitchFamily="34" charset="-128"/>
              </a:rPr>
              <a:t>function of living organisms</a:t>
            </a:r>
          </a:p>
          <a:p>
            <a:pPr eaLnBrk="1" hangingPunct="1">
              <a:lnSpc>
                <a:spcPct val="90000"/>
              </a:lnSpc>
            </a:pPr>
            <a:r>
              <a:rPr lang="en-US" altLang="en-US" sz="2400" dirty="0" smtClean="0">
                <a:ea typeface="ＭＳ Ｐゴシック" panose="020B0600070205080204" pitchFamily="34" charset="-128"/>
              </a:rPr>
              <a:t>In order to understand the </a:t>
            </a:r>
            <a:br>
              <a:rPr lang="en-US" altLang="en-US" sz="2400" dirty="0" smtClean="0">
                <a:ea typeface="ＭＳ Ｐゴシック" panose="020B0600070205080204" pitchFamily="34" charset="-128"/>
              </a:rPr>
            </a:br>
            <a:r>
              <a:rPr lang="en-US" altLang="en-US" sz="2400" dirty="0" smtClean="0">
                <a:ea typeface="ＭＳ Ｐゴシック" panose="020B0600070205080204" pitchFamily="34" charset="-128"/>
              </a:rPr>
              <a:t>biological machinery we’d </a:t>
            </a:r>
            <a:br>
              <a:rPr lang="en-US" altLang="en-US" sz="2400" dirty="0" smtClean="0">
                <a:ea typeface="ＭＳ Ｐゴシック" panose="020B0600070205080204" pitchFamily="34" charset="-128"/>
              </a:rPr>
            </a:br>
            <a:r>
              <a:rPr lang="en-US" altLang="en-US" sz="2400" dirty="0" smtClean="0">
                <a:ea typeface="ＭＳ Ｐゴシック" panose="020B0600070205080204" pitchFamily="34" charset="-128"/>
              </a:rPr>
              <a:t>like to read the “code” of </a:t>
            </a:r>
            <a:br>
              <a:rPr lang="en-US" altLang="en-US" sz="2400" dirty="0" smtClean="0">
                <a:ea typeface="ＭＳ Ｐゴシック" panose="020B0600070205080204" pitchFamily="34" charset="-128"/>
              </a:rPr>
            </a:br>
            <a:r>
              <a:rPr lang="en-US" altLang="en-US" sz="2400" dirty="0" smtClean="0">
                <a:ea typeface="ＭＳ Ｐゴシック" panose="020B0600070205080204" pitchFamily="34" charset="-128"/>
              </a:rPr>
              <a:t>the genome</a:t>
            </a:r>
          </a:p>
          <a:p>
            <a:pPr eaLnBrk="1" hangingPunct="1">
              <a:lnSpc>
                <a:spcPct val="90000"/>
              </a:lnSpc>
            </a:pPr>
            <a:r>
              <a:rPr lang="en-US" altLang="en-US" sz="2400" dirty="0" smtClean="0">
                <a:ea typeface="ＭＳ Ｐゴシック" panose="020B0600070205080204" pitchFamily="34" charset="-128"/>
              </a:rPr>
              <a:t>How can we get access to DNA?</a:t>
            </a:r>
          </a:p>
          <a:p>
            <a:pPr eaLnBrk="1" hangingPunct="1">
              <a:lnSpc>
                <a:spcPct val="90000"/>
              </a:lnSpc>
            </a:pPr>
            <a:r>
              <a:rPr lang="en-US" altLang="en-US" sz="2400" dirty="0" smtClean="0">
                <a:ea typeface="ＭＳ Ｐゴシック" panose="020B0600070205080204" pitchFamily="34" charset="-128"/>
              </a:rPr>
              <a:t>An organism’s genome can be millions to billions of base pairs long…</a:t>
            </a:r>
          </a:p>
          <a:p>
            <a:pPr eaLnBrk="1" hangingPunct="1">
              <a:lnSpc>
                <a:spcPct val="90000"/>
              </a:lnSpc>
            </a:pPr>
            <a:r>
              <a:rPr lang="en-US" altLang="en-US" sz="2400" dirty="0" smtClean="0">
                <a:ea typeface="ＭＳ Ｐゴシック" panose="020B0600070205080204" pitchFamily="34" charset="-128"/>
              </a:rPr>
              <a:t>There are about 40 </a:t>
            </a:r>
            <a:r>
              <a:rPr lang="en-US" altLang="en-US" sz="2400" dirty="0" err="1" smtClean="0">
                <a:ea typeface="ＭＳ Ｐゴシック" panose="020B0600070205080204" pitchFamily="34" charset="-128"/>
              </a:rPr>
              <a:t>picograms</a:t>
            </a:r>
            <a:r>
              <a:rPr lang="en-US" altLang="en-US" sz="2400" dirty="0" smtClean="0">
                <a:ea typeface="ＭＳ Ｐゴシック" panose="020B0600070205080204" pitchFamily="34" charset="-128"/>
              </a:rPr>
              <a:t> (small) and 2 meters (long) of DNA per cell</a:t>
            </a:r>
          </a:p>
          <a:p>
            <a:pPr eaLnBrk="1" hangingPunct="1">
              <a:lnSpc>
                <a:spcPct val="90000"/>
              </a:lnSpc>
            </a:pPr>
            <a:r>
              <a:rPr lang="en-US" altLang="en-US" sz="2400" dirty="0" smtClean="0">
                <a:ea typeface="ＭＳ Ｐゴシック" panose="020B0600070205080204" pitchFamily="34" charset="-128"/>
              </a:rPr>
              <a:t>Currently, technology to read the sequence has limitations</a:t>
            </a:r>
          </a:p>
          <a:p>
            <a:pPr eaLnBrk="1" hangingPunct="1">
              <a:lnSpc>
                <a:spcPct val="90000"/>
              </a:lnSpc>
              <a:buFontTx/>
              <a:buNone/>
            </a:pPr>
            <a:endParaRPr lang="en-US" altLang="en-US" sz="2400" dirty="0" smtClean="0">
              <a:ea typeface="ＭＳ Ｐゴシック" panose="020B0600070205080204" pitchFamily="34" charset="-128"/>
            </a:endParaRPr>
          </a:p>
        </p:txBody>
      </p:sp>
      <p:grpSp>
        <p:nvGrpSpPr>
          <p:cNvPr id="19462" name="Group 6"/>
          <p:cNvGrpSpPr>
            <a:grpSpLocks/>
          </p:cNvGrpSpPr>
          <p:nvPr/>
        </p:nvGrpSpPr>
        <p:grpSpPr bwMode="auto">
          <a:xfrm>
            <a:off x="5334000" y="1447800"/>
            <a:ext cx="3209925" cy="2378075"/>
            <a:chOff x="3580" y="1920"/>
            <a:chExt cx="2022" cy="1498"/>
          </a:xfrm>
        </p:grpSpPr>
        <p:pic>
          <p:nvPicPr>
            <p:cNvPr id="194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0" y="1920"/>
              <a:ext cx="2022" cy="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 Box 5"/>
            <p:cNvSpPr txBox="1">
              <a:spLocks noChangeArrowheads="1"/>
            </p:cNvSpPr>
            <p:nvPr/>
          </p:nvSpPr>
          <p:spPr bwMode="auto">
            <a:xfrm>
              <a:off x="3648" y="3264"/>
              <a:ext cx="188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a:t>PHILIPPE PSAILA / SCIENCE PHOTO LIBRARY </a:t>
              </a:r>
            </a:p>
          </p:txBody>
        </p:sp>
      </p:grpSp>
      <p:sp>
        <p:nvSpPr>
          <p:cNvPr id="19463"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1516368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ate Placeholder 3"/>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136" name="Slide Number Placeholder 5"/>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4F8E55E-E63B-477C-89F4-94F02FEA61A9}" type="slidenum">
              <a:rPr lang="en-US" altLang="en-US" sz="1400">
                <a:latin typeface="Book Antiqua" panose="02040602050305030304" pitchFamily="18" charset="0"/>
              </a:rPr>
              <a:pPr/>
              <a:t>19</a:t>
            </a:fld>
            <a:endParaRPr lang="en-US" altLang="en-US" sz="1400">
              <a:latin typeface="Book Antiqua" panose="02040602050305030304" pitchFamily="18" charset="0"/>
            </a:endParaRPr>
          </a:p>
        </p:txBody>
      </p:sp>
      <p:sp>
        <p:nvSpPr>
          <p:cNvPr id="23554"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Four Steps to Recover a Genome </a:t>
            </a:r>
          </a:p>
        </p:txBody>
      </p:sp>
      <p:sp>
        <p:nvSpPr>
          <p:cNvPr id="21509" name="Rectangle 3"/>
          <p:cNvSpPr>
            <a:spLocks noGrp="1" noChangeArrowheads="1"/>
          </p:cNvSpPr>
          <p:nvPr>
            <p:ph type="body" idx="1"/>
          </p:nvPr>
        </p:nvSpPr>
        <p:spPr/>
        <p:txBody>
          <a:bodyPr/>
          <a:lstStyle/>
          <a:p>
            <a:pPr eaLnBrk="1" hangingPunct="1"/>
            <a:r>
              <a:rPr lang="en-US" altLang="en-US" dirty="0" smtClean="0">
                <a:ea typeface="ＭＳ Ｐゴシック" panose="020B0600070205080204" pitchFamily="34" charset="-128"/>
              </a:rPr>
              <a:t>Cut it</a:t>
            </a:r>
          </a:p>
          <a:p>
            <a:pPr lvl="1" eaLnBrk="1" hangingPunct="1"/>
            <a:r>
              <a:rPr lang="en-US" altLang="en-US" dirty="0" smtClean="0">
                <a:ea typeface="ＭＳ Ｐゴシック" panose="020B0600070205080204" pitchFamily="34" charset="-128"/>
              </a:rPr>
              <a:t> Use enzymes to break DNA into fragments</a:t>
            </a:r>
          </a:p>
          <a:p>
            <a:pPr eaLnBrk="1" hangingPunct="1"/>
            <a:r>
              <a:rPr lang="en-US" altLang="en-US" dirty="0" smtClean="0">
                <a:ea typeface="ＭＳ Ｐゴシック" panose="020B0600070205080204" pitchFamily="34" charset="-128"/>
              </a:rPr>
              <a:t>Copy it</a:t>
            </a:r>
          </a:p>
          <a:p>
            <a:pPr lvl="1" eaLnBrk="1" hangingPunct="1"/>
            <a:r>
              <a:rPr lang="en-US" altLang="en-US" dirty="0" smtClean="0">
                <a:ea typeface="ＭＳ Ｐゴシック" panose="020B0600070205080204" pitchFamily="34" charset="-128"/>
              </a:rPr>
              <a:t>Make millions of identical copies of each fragment</a:t>
            </a:r>
          </a:p>
          <a:p>
            <a:pPr eaLnBrk="1" hangingPunct="1"/>
            <a:r>
              <a:rPr lang="en-US" altLang="en-US" dirty="0" smtClean="0">
                <a:ea typeface="ＭＳ Ｐゴシック" panose="020B0600070205080204" pitchFamily="34" charset="-128"/>
              </a:rPr>
              <a:t>Read it</a:t>
            </a:r>
          </a:p>
          <a:p>
            <a:pPr lvl="1" eaLnBrk="1" hangingPunct="1"/>
            <a:r>
              <a:rPr lang="en-US" altLang="en-US" dirty="0" smtClean="0">
                <a:ea typeface="ＭＳ Ｐゴシック" panose="020B0600070205080204" pitchFamily="34" charset="-128"/>
              </a:rPr>
              <a:t>Determine every base-pair in each fragment</a:t>
            </a:r>
          </a:p>
          <a:p>
            <a:pPr eaLnBrk="1" hangingPunct="1"/>
            <a:r>
              <a:rPr lang="en-US" altLang="en-US" dirty="0" smtClean="0">
                <a:ea typeface="ＭＳ Ｐゴシック" panose="020B0600070205080204" pitchFamily="34" charset="-128"/>
              </a:rPr>
              <a:t>Reassemble it</a:t>
            </a:r>
          </a:p>
          <a:p>
            <a:pPr lvl="1" eaLnBrk="1" hangingPunct="1"/>
            <a:r>
              <a:rPr lang="en-US" altLang="en-US" dirty="0" smtClean="0">
                <a:ea typeface="ＭＳ Ｐゴシック" panose="020B0600070205080204" pitchFamily="34" charset="-128"/>
              </a:rPr>
              <a:t>Reconnect all of the </a:t>
            </a:r>
            <a:r>
              <a:rPr lang="en-US" altLang="en-US" dirty="0" err="1" smtClean="0">
                <a:ea typeface="ＭＳ Ｐゴシック" panose="020B0600070205080204" pitchFamily="34" charset="-128"/>
              </a:rPr>
              <a:t>fragements</a:t>
            </a:r>
            <a:r>
              <a:rPr lang="en-US" altLang="en-US" dirty="0" smtClean="0">
                <a:ea typeface="ＭＳ Ｐゴシック" panose="020B0600070205080204" pitchFamily="34" charset="-128"/>
              </a:rPr>
              <a:t> in the correct order</a:t>
            </a:r>
          </a:p>
          <a:p>
            <a:pPr eaLnBrk="1" hangingPunct="1"/>
            <a:endParaRPr lang="en-US" altLang="en-US" dirty="0" smtClean="0">
              <a:ea typeface="ＭＳ Ｐゴシック" panose="020B0600070205080204" pitchFamily="34" charset="-128"/>
            </a:endParaRPr>
          </a:p>
        </p:txBody>
      </p:sp>
      <p:grpSp>
        <p:nvGrpSpPr>
          <p:cNvPr id="21510" name="Group 164"/>
          <p:cNvGrpSpPr>
            <a:grpSpLocks/>
          </p:cNvGrpSpPr>
          <p:nvPr/>
        </p:nvGrpSpPr>
        <p:grpSpPr bwMode="auto">
          <a:xfrm>
            <a:off x="1371600" y="5130800"/>
            <a:ext cx="850900" cy="1227138"/>
            <a:chOff x="3696" y="3168"/>
            <a:chExt cx="536" cy="773"/>
          </a:xfrm>
        </p:grpSpPr>
        <p:grpSp>
          <p:nvGrpSpPr>
            <p:cNvPr id="21615" name="Group 36"/>
            <p:cNvGrpSpPr>
              <a:grpSpLocks/>
            </p:cNvGrpSpPr>
            <p:nvPr/>
          </p:nvGrpSpPr>
          <p:grpSpPr bwMode="auto">
            <a:xfrm>
              <a:off x="3936" y="3168"/>
              <a:ext cx="296" cy="434"/>
              <a:chOff x="4287" y="2624"/>
              <a:chExt cx="713" cy="1362"/>
            </a:xfrm>
          </p:grpSpPr>
          <p:sp>
            <p:nvSpPr>
              <p:cNvPr id="21623" name="Freeform 8"/>
              <p:cNvSpPr>
                <a:spLocks/>
              </p:cNvSpPr>
              <p:nvPr/>
            </p:nvSpPr>
            <p:spPr bwMode="auto">
              <a:xfrm>
                <a:off x="4814" y="3486"/>
                <a:ext cx="172" cy="330"/>
              </a:xfrm>
              <a:custGeom>
                <a:avLst/>
                <a:gdLst>
                  <a:gd name="T0" fmla="*/ 2 w 344"/>
                  <a:gd name="T1" fmla="*/ 9 h 660"/>
                  <a:gd name="T2" fmla="*/ 1 w 344"/>
                  <a:gd name="T3" fmla="*/ 8 h 660"/>
                  <a:gd name="T4" fmla="*/ 0 w 344"/>
                  <a:gd name="T5" fmla="*/ 6 h 660"/>
                  <a:gd name="T6" fmla="*/ 1 w 344"/>
                  <a:gd name="T7" fmla="*/ 5 h 660"/>
                  <a:gd name="T8" fmla="*/ 1 w 344"/>
                  <a:gd name="T9" fmla="*/ 4 h 660"/>
                  <a:gd name="T10" fmla="*/ 2 w 344"/>
                  <a:gd name="T11" fmla="*/ 3 h 660"/>
                  <a:gd name="T12" fmla="*/ 3 w 344"/>
                  <a:gd name="T13" fmla="*/ 2 h 660"/>
                  <a:gd name="T14" fmla="*/ 4 w 344"/>
                  <a:gd name="T15" fmla="*/ 1 h 660"/>
                  <a:gd name="T16" fmla="*/ 5 w 344"/>
                  <a:gd name="T17" fmla="*/ 1 h 660"/>
                  <a:gd name="T18" fmla="*/ 7 w 344"/>
                  <a:gd name="T19" fmla="*/ 1 h 660"/>
                  <a:gd name="T20" fmla="*/ 8 w 344"/>
                  <a:gd name="T21" fmla="*/ 1 h 660"/>
                  <a:gd name="T22" fmla="*/ 10 w 344"/>
                  <a:gd name="T23" fmla="*/ 2 h 660"/>
                  <a:gd name="T24" fmla="*/ 11 w 344"/>
                  <a:gd name="T25" fmla="*/ 5 h 660"/>
                  <a:gd name="T26" fmla="*/ 11 w 344"/>
                  <a:gd name="T27" fmla="*/ 8 h 660"/>
                  <a:gd name="T28" fmla="*/ 11 w 344"/>
                  <a:gd name="T29" fmla="*/ 11 h 660"/>
                  <a:gd name="T30" fmla="*/ 11 w 344"/>
                  <a:gd name="T31" fmla="*/ 14 h 660"/>
                  <a:gd name="T32" fmla="*/ 11 w 344"/>
                  <a:gd name="T33" fmla="*/ 17 h 660"/>
                  <a:gd name="T34" fmla="*/ 10 w 344"/>
                  <a:gd name="T35" fmla="*/ 19 h 660"/>
                  <a:gd name="T36" fmla="*/ 10 w 344"/>
                  <a:gd name="T37" fmla="*/ 20 h 660"/>
                  <a:gd name="T38" fmla="*/ 8 w 344"/>
                  <a:gd name="T39" fmla="*/ 21 h 660"/>
                  <a:gd name="T40" fmla="*/ 7 w 344"/>
                  <a:gd name="T41" fmla="*/ 21 h 660"/>
                  <a:gd name="T42" fmla="*/ 6 w 344"/>
                  <a:gd name="T43" fmla="*/ 21 h 660"/>
                  <a:gd name="T44" fmla="*/ 5 w 344"/>
                  <a:gd name="T45" fmla="*/ 21 h 660"/>
                  <a:gd name="T46" fmla="*/ 4 w 344"/>
                  <a:gd name="T47" fmla="*/ 20 h 660"/>
                  <a:gd name="T48" fmla="*/ 3 w 344"/>
                  <a:gd name="T49" fmla="*/ 18 h 660"/>
                  <a:gd name="T50" fmla="*/ 2 w 344"/>
                  <a:gd name="T51" fmla="*/ 17 h 660"/>
                  <a:gd name="T52" fmla="*/ 2 w 344"/>
                  <a:gd name="T53" fmla="*/ 16 h 660"/>
                  <a:gd name="T54" fmla="*/ 1 w 344"/>
                  <a:gd name="T55" fmla="*/ 14 h 660"/>
                  <a:gd name="T56" fmla="*/ 1 w 344"/>
                  <a:gd name="T57" fmla="*/ 13 h 660"/>
                  <a:gd name="T58" fmla="*/ 1 w 344"/>
                  <a:gd name="T59" fmla="*/ 11 h 660"/>
                  <a:gd name="T60" fmla="*/ 2 w 344"/>
                  <a:gd name="T61" fmla="*/ 13 h 660"/>
                  <a:gd name="T62" fmla="*/ 2 w 344"/>
                  <a:gd name="T63" fmla="*/ 14 h 660"/>
                  <a:gd name="T64" fmla="*/ 2 w 344"/>
                  <a:gd name="T65" fmla="*/ 15 h 660"/>
                  <a:gd name="T66" fmla="*/ 3 w 344"/>
                  <a:gd name="T67" fmla="*/ 16 h 660"/>
                  <a:gd name="T68" fmla="*/ 3 w 344"/>
                  <a:gd name="T69" fmla="*/ 17 h 660"/>
                  <a:gd name="T70" fmla="*/ 4 w 344"/>
                  <a:gd name="T71" fmla="*/ 18 h 660"/>
                  <a:gd name="T72" fmla="*/ 5 w 344"/>
                  <a:gd name="T73" fmla="*/ 20 h 660"/>
                  <a:gd name="T74" fmla="*/ 7 w 344"/>
                  <a:gd name="T75" fmla="*/ 19 h 660"/>
                  <a:gd name="T76" fmla="*/ 8 w 344"/>
                  <a:gd name="T77" fmla="*/ 18 h 660"/>
                  <a:gd name="T78" fmla="*/ 8 w 344"/>
                  <a:gd name="T79" fmla="*/ 17 h 660"/>
                  <a:gd name="T80" fmla="*/ 9 w 344"/>
                  <a:gd name="T81" fmla="*/ 16 h 660"/>
                  <a:gd name="T82" fmla="*/ 9 w 344"/>
                  <a:gd name="T83" fmla="*/ 14 h 660"/>
                  <a:gd name="T84" fmla="*/ 9 w 344"/>
                  <a:gd name="T85" fmla="*/ 12 h 660"/>
                  <a:gd name="T86" fmla="*/ 9 w 344"/>
                  <a:gd name="T87" fmla="*/ 10 h 660"/>
                  <a:gd name="T88" fmla="*/ 9 w 344"/>
                  <a:gd name="T89" fmla="*/ 9 h 660"/>
                  <a:gd name="T90" fmla="*/ 9 w 344"/>
                  <a:gd name="T91" fmla="*/ 8 h 660"/>
                  <a:gd name="T92" fmla="*/ 9 w 344"/>
                  <a:gd name="T93" fmla="*/ 6 h 660"/>
                  <a:gd name="T94" fmla="*/ 9 w 344"/>
                  <a:gd name="T95" fmla="*/ 5 h 660"/>
                  <a:gd name="T96" fmla="*/ 9 w 344"/>
                  <a:gd name="T97" fmla="*/ 4 h 660"/>
                  <a:gd name="T98" fmla="*/ 8 w 344"/>
                  <a:gd name="T99" fmla="*/ 3 h 660"/>
                  <a:gd name="T100" fmla="*/ 7 w 344"/>
                  <a:gd name="T101" fmla="*/ 2 h 660"/>
                  <a:gd name="T102" fmla="*/ 6 w 344"/>
                  <a:gd name="T103" fmla="*/ 2 h 660"/>
                  <a:gd name="T104" fmla="*/ 5 w 344"/>
                  <a:gd name="T105" fmla="*/ 2 h 660"/>
                  <a:gd name="T106" fmla="*/ 4 w 344"/>
                  <a:gd name="T107" fmla="*/ 3 h 660"/>
                  <a:gd name="T108" fmla="*/ 3 w 344"/>
                  <a:gd name="T109" fmla="*/ 4 h 660"/>
                  <a:gd name="T110" fmla="*/ 3 w 344"/>
                  <a:gd name="T111" fmla="*/ 6 h 660"/>
                  <a:gd name="T112" fmla="*/ 3 w 344"/>
                  <a:gd name="T113" fmla="*/ 7 h 660"/>
                  <a:gd name="T114" fmla="*/ 3 w 344"/>
                  <a:gd name="T115" fmla="*/ 8 h 6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4"/>
                  <a:gd name="T175" fmla="*/ 0 h 660"/>
                  <a:gd name="T176" fmla="*/ 344 w 344"/>
                  <a:gd name="T177" fmla="*/ 660 h 6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4" h="660">
                    <a:moveTo>
                      <a:pt x="59" y="301"/>
                    </a:moveTo>
                    <a:lnTo>
                      <a:pt x="57" y="299"/>
                    </a:lnTo>
                    <a:lnTo>
                      <a:pt x="55" y="297"/>
                    </a:lnTo>
                    <a:lnTo>
                      <a:pt x="53" y="293"/>
                    </a:lnTo>
                    <a:lnTo>
                      <a:pt x="49" y="289"/>
                    </a:lnTo>
                    <a:lnTo>
                      <a:pt x="44" y="284"/>
                    </a:lnTo>
                    <a:lnTo>
                      <a:pt x="40" y="278"/>
                    </a:lnTo>
                    <a:lnTo>
                      <a:pt x="36" y="274"/>
                    </a:lnTo>
                    <a:lnTo>
                      <a:pt x="34" y="270"/>
                    </a:lnTo>
                    <a:lnTo>
                      <a:pt x="30" y="266"/>
                    </a:lnTo>
                    <a:lnTo>
                      <a:pt x="28" y="263"/>
                    </a:lnTo>
                    <a:lnTo>
                      <a:pt x="25" y="259"/>
                    </a:lnTo>
                    <a:lnTo>
                      <a:pt x="23" y="253"/>
                    </a:lnTo>
                    <a:lnTo>
                      <a:pt x="21" y="247"/>
                    </a:lnTo>
                    <a:lnTo>
                      <a:pt x="17" y="244"/>
                    </a:lnTo>
                    <a:lnTo>
                      <a:pt x="15" y="238"/>
                    </a:lnTo>
                    <a:lnTo>
                      <a:pt x="13" y="232"/>
                    </a:lnTo>
                    <a:lnTo>
                      <a:pt x="11" y="226"/>
                    </a:lnTo>
                    <a:lnTo>
                      <a:pt x="9" y="223"/>
                    </a:lnTo>
                    <a:lnTo>
                      <a:pt x="8" y="217"/>
                    </a:lnTo>
                    <a:lnTo>
                      <a:pt x="4" y="211"/>
                    </a:lnTo>
                    <a:lnTo>
                      <a:pt x="2" y="206"/>
                    </a:lnTo>
                    <a:lnTo>
                      <a:pt x="2" y="200"/>
                    </a:lnTo>
                    <a:lnTo>
                      <a:pt x="0" y="192"/>
                    </a:lnTo>
                    <a:lnTo>
                      <a:pt x="0" y="187"/>
                    </a:lnTo>
                    <a:lnTo>
                      <a:pt x="0" y="181"/>
                    </a:lnTo>
                    <a:lnTo>
                      <a:pt x="0" y="175"/>
                    </a:lnTo>
                    <a:lnTo>
                      <a:pt x="0" y="168"/>
                    </a:lnTo>
                    <a:lnTo>
                      <a:pt x="0" y="160"/>
                    </a:lnTo>
                    <a:lnTo>
                      <a:pt x="2" y="156"/>
                    </a:lnTo>
                    <a:lnTo>
                      <a:pt x="2" y="152"/>
                    </a:lnTo>
                    <a:lnTo>
                      <a:pt x="4" y="149"/>
                    </a:lnTo>
                    <a:lnTo>
                      <a:pt x="6" y="145"/>
                    </a:lnTo>
                    <a:lnTo>
                      <a:pt x="6" y="141"/>
                    </a:lnTo>
                    <a:lnTo>
                      <a:pt x="8" y="137"/>
                    </a:lnTo>
                    <a:lnTo>
                      <a:pt x="9" y="131"/>
                    </a:lnTo>
                    <a:lnTo>
                      <a:pt x="11" y="128"/>
                    </a:lnTo>
                    <a:lnTo>
                      <a:pt x="13" y="124"/>
                    </a:lnTo>
                    <a:lnTo>
                      <a:pt x="15" y="120"/>
                    </a:lnTo>
                    <a:lnTo>
                      <a:pt x="19" y="114"/>
                    </a:lnTo>
                    <a:lnTo>
                      <a:pt x="21" y="111"/>
                    </a:lnTo>
                    <a:lnTo>
                      <a:pt x="23" y="107"/>
                    </a:lnTo>
                    <a:lnTo>
                      <a:pt x="27" y="101"/>
                    </a:lnTo>
                    <a:lnTo>
                      <a:pt x="28" y="97"/>
                    </a:lnTo>
                    <a:lnTo>
                      <a:pt x="32" y="93"/>
                    </a:lnTo>
                    <a:lnTo>
                      <a:pt x="36" y="88"/>
                    </a:lnTo>
                    <a:lnTo>
                      <a:pt x="40" y="84"/>
                    </a:lnTo>
                    <a:lnTo>
                      <a:pt x="42" y="78"/>
                    </a:lnTo>
                    <a:lnTo>
                      <a:pt x="47" y="74"/>
                    </a:lnTo>
                    <a:lnTo>
                      <a:pt x="49" y="71"/>
                    </a:lnTo>
                    <a:lnTo>
                      <a:pt x="53" y="67"/>
                    </a:lnTo>
                    <a:lnTo>
                      <a:pt x="57" y="63"/>
                    </a:lnTo>
                    <a:lnTo>
                      <a:pt x="63" y="59"/>
                    </a:lnTo>
                    <a:lnTo>
                      <a:pt x="66" y="54"/>
                    </a:lnTo>
                    <a:lnTo>
                      <a:pt x="70" y="50"/>
                    </a:lnTo>
                    <a:lnTo>
                      <a:pt x="76" y="46"/>
                    </a:lnTo>
                    <a:lnTo>
                      <a:pt x="80" y="44"/>
                    </a:lnTo>
                    <a:lnTo>
                      <a:pt x="85" y="38"/>
                    </a:lnTo>
                    <a:lnTo>
                      <a:pt x="89" y="35"/>
                    </a:lnTo>
                    <a:lnTo>
                      <a:pt x="93" y="31"/>
                    </a:lnTo>
                    <a:lnTo>
                      <a:pt x="99" y="29"/>
                    </a:lnTo>
                    <a:lnTo>
                      <a:pt x="103" y="25"/>
                    </a:lnTo>
                    <a:lnTo>
                      <a:pt x="108" y="21"/>
                    </a:lnTo>
                    <a:lnTo>
                      <a:pt x="114" y="19"/>
                    </a:lnTo>
                    <a:lnTo>
                      <a:pt x="120" y="17"/>
                    </a:lnTo>
                    <a:lnTo>
                      <a:pt x="125" y="14"/>
                    </a:lnTo>
                    <a:lnTo>
                      <a:pt x="129" y="12"/>
                    </a:lnTo>
                    <a:lnTo>
                      <a:pt x="135" y="10"/>
                    </a:lnTo>
                    <a:lnTo>
                      <a:pt x="141" y="8"/>
                    </a:lnTo>
                    <a:lnTo>
                      <a:pt x="146" y="6"/>
                    </a:lnTo>
                    <a:lnTo>
                      <a:pt x="152" y="4"/>
                    </a:lnTo>
                    <a:lnTo>
                      <a:pt x="158" y="4"/>
                    </a:lnTo>
                    <a:lnTo>
                      <a:pt x="165" y="2"/>
                    </a:lnTo>
                    <a:lnTo>
                      <a:pt x="171" y="2"/>
                    </a:lnTo>
                    <a:lnTo>
                      <a:pt x="175" y="0"/>
                    </a:lnTo>
                    <a:lnTo>
                      <a:pt x="181" y="0"/>
                    </a:lnTo>
                    <a:lnTo>
                      <a:pt x="188" y="0"/>
                    </a:lnTo>
                    <a:lnTo>
                      <a:pt x="194" y="0"/>
                    </a:lnTo>
                    <a:lnTo>
                      <a:pt x="200" y="0"/>
                    </a:lnTo>
                    <a:lnTo>
                      <a:pt x="205" y="2"/>
                    </a:lnTo>
                    <a:lnTo>
                      <a:pt x="213" y="4"/>
                    </a:lnTo>
                    <a:lnTo>
                      <a:pt x="219" y="4"/>
                    </a:lnTo>
                    <a:lnTo>
                      <a:pt x="224" y="6"/>
                    </a:lnTo>
                    <a:lnTo>
                      <a:pt x="230" y="8"/>
                    </a:lnTo>
                    <a:lnTo>
                      <a:pt x="238" y="12"/>
                    </a:lnTo>
                    <a:lnTo>
                      <a:pt x="243" y="14"/>
                    </a:lnTo>
                    <a:lnTo>
                      <a:pt x="249" y="16"/>
                    </a:lnTo>
                    <a:lnTo>
                      <a:pt x="255" y="19"/>
                    </a:lnTo>
                    <a:lnTo>
                      <a:pt x="262" y="23"/>
                    </a:lnTo>
                    <a:lnTo>
                      <a:pt x="268" y="27"/>
                    </a:lnTo>
                    <a:lnTo>
                      <a:pt x="274" y="33"/>
                    </a:lnTo>
                    <a:lnTo>
                      <a:pt x="279" y="36"/>
                    </a:lnTo>
                    <a:lnTo>
                      <a:pt x="285" y="44"/>
                    </a:lnTo>
                    <a:lnTo>
                      <a:pt x="289" y="50"/>
                    </a:lnTo>
                    <a:lnTo>
                      <a:pt x="295" y="57"/>
                    </a:lnTo>
                    <a:lnTo>
                      <a:pt x="298" y="63"/>
                    </a:lnTo>
                    <a:lnTo>
                      <a:pt x="302" y="73"/>
                    </a:lnTo>
                    <a:lnTo>
                      <a:pt x="306" y="78"/>
                    </a:lnTo>
                    <a:lnTo>
                      <a:pt x="310" y="88"/>
                    </a:lnTo>
                    <a:lnTo>
                      <a:pt x="314" y="97"/>
                    </a:lnTo>
                    <a:lnTo>
                      <a:pt x="317" y="107"/>
                    </a:lnTo>
                    <a:lnTo>
                      <a:pt x="321" y="116"/>
                    </a:lnTo>
                    <a:lnTo>
                      <a:pt x="323" y="126"/>
                    </a:lnTo>
                    <a:lnTo>
                      <a:pt x="327" y="135"/>
                    </a:lnTo>
                    <a:lnTo>
                      <a:pt x="329" y="147"/>
                    </a:lnTo>
                    <a:lnTo>
                      <a:pt x="331" y="156"/>
                    </a:lnTo>
                    <a:lnTo>
                      <a:pt x="333" y="168"/>
                    </a:lnTo>
                    <a:lnTo>
                      <a:pt x="334" y="179"/>
                    </a:lnTo>
                    <a:lnTo>
                      <a:pt x="336" y="190"/>
                    </a:lnTo>
                    <a:lnTo>
                      <a:pt x="338" y="202"/>
                    </a:lnTo>
                    <a:lnTo>
                      <a:pt x="338" y="215"/>
                    </a:lnTo>
                    <a:lnTo>
                      <a:pt x="340" y="226"/>
                    </a:lnTo>
                    <a:lnTo>
                      <a:pt x="342" y="240"/>
                    </a:lnTo>
                    <a:lnTo>
                      <a:pt x="342" y="251"/>
                    </a:lnTo>
                    <a:lnTo>
                      <a:pt x="342" y="263"/>
                    </a:lnTo>
                    <a:lnTo>
                      <a:pt x="342" y="276"/>
                    </a:lnTo>
                    <a:lnTo>
                      <a:pt x="344" y="289"/>
                    </a:lnTo>
                    <a:lnTo>
                      <a:pt x="344" y="301"/>
                    </a:lnTo>
                    <a:lnTo>
                      <a:pt x="344" y="314"/>
                    </a:lnTo>
                    <a:lnTo>
                      <a:pt x="344" y="327"/>
                    </a:lnTo>
                    <a:lnTo>
                      <a:pt x="344" y="341"/>
                    </a:lnTo>
                    <a:lnTo>
                      <a:pt x="342" y="352"/>
                    </a:lnTo>
                    <a:lnTo>
                      <a:pt x="342" y="363"/>
                    </a:lnTo>
                    <a:lnTo>
                      <a:pt x="340" y="377"/>
                    </a:lnTo>
                    <a:lnTo>
                      <a:pt x="340" y="388"/>
                    </a:lnTo>
                    <a:lnTo>
                      <a:pt x="338" y="401"/>
                    </a:lnTo>
                    <a:lnTo>
                      <a:pt x="338" y="413"/>
                    </a:lnTo>
                    <a:lnTo>
                      <a:pt x="336" y="426"/>
                    </a:lnTo>
                    <a:lnTo>
                      <a:pt x="336" y="437"/>
                    </a:lnTo>
                    <a:lnTo>
                      <a:pt x="334" y="449"/>
                    </a:lnTo>
                    <a:lnTo>
                      <a:pt x="333" y="460"/>
                    </a:lnTo>
                    <a:lnTo>
                      <a:pt x="331" y="472"/>
                    </a:lnTo>
                    <a:lnTo>
                      <a:pt x="331" y="483"/>
                    </a:lnTo>
                    <a:lnTo>
                      <a:pt x="329" y="493"/>
                    </a:lnTo>
                    <a:lnTo>
                      <a:pt x="327" y="504"/>
                    </a:lnTo>
                    <a:lnTo>
                      <a:pt x="325" y="515"/>
                    </a:lnTo>
                    <a:lnTo>
                      <a:pt x="323" y="525"/>
                    </a:lnTo>
                    <a:lnTo>
                      <a:pt x="321" y="534"/>
                    </a:lnTo>
                    <a:lnTo>
                      <a:pt x="319" y="542"/>
                    </a:lnTo>
                    <a:lnTo>
                      <a:pt x="317" y="551"/>
                    </a:lnTo>
                    <a:lnTo>
                      <a:pt x="315" y="561"/>
                    </a:lnTo>
                    <a:lnTo>
                      <a:pt x="314" y="569"/>
                    </a:lnTo>
                    <a:lnTo>
                      <a:pt x="310" y="576"/>
                    </a:lnTo>
                    <a:lnTo>
                      <a:pt x="308" y="582"/>
                    </a:lnTo>
                    <a:lnTo>
                      <a:pt x="306" y="589"/>
                    </a:lnTo>
                    <a:lnTo>
                      <a:pt x="304" y="595"/>
                    </a:lnTo>
                    <a:lnTo>
                      <a:pt x="302" y="603"/>
                    </a:lnTo>
                    <a:lnTo>
                      <a:pt x="300" y="607"/>
                    </a:lnTo>
                    <a:lnTo>
                      <a:pt x="298" y="612"/>
                    </a:lnTo>
                    <a:lnTo>
                      <a:pt x="295" y="616"/>
                    </a:lnTo>
                    <a:lnTo>
                      <a:pt x="293" y="620"/>
                    </a:lnTo>
                    <a:lnTo>
                      <a:pt x="291" y="622"/>
                    </a:lnTo>
                    <a:lnTo>
                      <a:pt x="289" y="626"/>
                    </a:lnTo>
                    <a:lnTo>
                      <a:pt x="283" y="627"/>
                    </a:lnTo>
                    <a:lnTo>
                      <a:pt x="279" y="631"/>
                    </a:lnTo>
                    <a:lnTo>
                      <a:pt x="274" y="635"/>
                    </a:lnTo>
                    <a:lnTo>
                      <a:pt x="270" y="637"/>
                    </a:lnTo>
                    <a:lnTo>
                      <a:pt x="264" y="641"/>
                    </a:lnTo>
                    <a:lnTo>
                      <a:pt x="258" y="643"/>
                    </a:lnTo>
                    <a:lnTo>
                      <a:pt x="255" y="645"/>
                    </a:lnTo>
                    <a:lnTo>
                      <a:pt x="249" y="648"/>
                    </a:lnTo>
                    <a:lnTo>
                      <a:pt x="243" y="650"/>
                    </a:lnTo>
                    <a:lnTo>
                      <a:pt x="239" y="652"/>
                    </a:lnTo>
                    <a:lnTo>
                      <a:pt x="234" y="652"/>
                    </a:lnTo>
                    <a:lnTo>
                      <a:pt x="228" y="656"/>
                    </a:lnTo>
                    <a:lnTo>
                      <a:pt x="222" y="656"/>
                    </a:lnTo>
                    <a:lnTo>
                      <a:pt x="219" y="658"/>
                    </a:lnTo>
                    <a:lnTo>
                      <a:pt x="213" y="658"/>
                    </a:lnTo>
                    <a:lnTo>
                      <a:pt x="207" y="660"/>
                    </a:lnTo>
                    <a:lnTo>
                      <a:pt x="201" y="660"/>
                    </a:lnTo>
                    <a:lnTo>
                      <a:pt x="198" y="660"/>
                    </a:lnTo>
                    <a:lnTo>
                      <a:pt x="190" y="660"/>
                    </a:lnTo>
                    <a:lnTo>
                      <a:pt x="186" y="660"/>
                    </a:lnTo>
                    <a:lnTo>
                      <a:pt x="181" y="658"/>
                    </a:lnTo>
                    <a:lnTo>
                      <a:pt x="175" y="658"/>
                    </a:lnTo>
                    <a:lnTo>
                      <a:pt x="171" y="658"/>
                    </a:lnTo>
                    <a:lnTo>
                      <a:pt x="165" y="656"/>
                    </a:lnTo>
                    <a:lnTo>
                      <a:pt x="160" y="656"/>
                    </a:lnTo>
                    <a:lnTo>
                      <a:pt x="156" y="654"/>
                    </a:lnTo>
                    <a:lnTo>
                      <a:pt x="150" y="652"/>
                    </a:lnTo>
                    <a:lnTo>
                      <a:pt x="144" y="650"/>
                    </a:lnTo>
                    <a:lnTo>
                      <a:pt x="139" y="648"/>
                    </a:lnTo>
                    <a:lnTo>
                      <a:pt x="135" y="645"/>
                    </a:lnTo>
                    <a:lnTo>
                      <a:pt x="129" y="643"/>
                    </a:lnTo>
                    <a:lnTo>
                      <a:pt x="125" y="641"/>
                    </a:lnTo>
                    <a:lnTo>
                      <a:pt x="120" y="637"/>
                    </a:lnTo>
                    <a:lnTo>
                      <a:pt x="116" y="633"/>
                    </a:lnTo>
                    <a:lnTo>
                      <a:pt x="110" y="626"/>
                    </a:lnTo>
                    <a:lnTo>
                      <a:pt x="106" y="620"/>
                    </a:lnTo>
                    <a:lnTo>
                      <a:pt x="103" y="618"/>
                    </a:lnTo>
                    <a:lnTo>
                      <a:pt x="101" y="614"/>
                    </a:lnTo>
                    <a:lnTo>
                      <a:pt x="99" y="610"/>
                    </a:lnTo>
                    <a:lnTo>
                      <a:pt x="97" y="607"/>
                    </a:lnTo>
                    <a:lnTo>
                      <a:pt x="93" y="603"/>
                    </a:lnTo>
                    <a:lnTo>
                      <a:pt x="91" y="597"/>
                    </a:lnTo>
                    <a:lnTo>
                      <a:pt x="89" y="593"/>
                    </a:lnTo>
                    <a:lnTo>
                      <a:pt x="87" y="589"/>
                    </a:lnTo>
                    <a:lnTo>
                      <a:pt x="85" y="586"/>
                    </a:lnTo>
                    <a:lnTo>
                      <a:pt x="82" y="580"/>
                    </a:lnTo>
                    <a:lnTo>
                      <a:pt x="80" y="574"/>
                    </a:lnTo>
                    <a:lnTo>
                      <a:pt x="78" y="570"/>
                    </a:lnTo>
                    <a:lnTo>
                      <a:pt x="74" y="565"/>
                    </a:lnTo>
                    <a:lnTo>
                      <a:pt x="72" y="561"/>
                    </a:lnTo>
                    <a:lnTo>
                      <a:pt x="70" y="555"/>
                    </a:lnTo>
                    <a:lnTo>
                      <a:pt x="68" y="550"/>
                    </a:lnTo>
                    <a:lnTo>
                      <a:pt x="66" y="544"/>
                    </a:lnTo>
                    <a:lnTo>
                      <a:pt x="65" y="538"/>
                    </a:lnTo>
                    <a:lnTo>
                      <a:pt x="63" y="532"/>
                    </a:lnTo>
                    <a:lnTo>
                      <a:pt x="61" y="527"/>
                    </a:lnTo>
                    <a:lnTo>
                      <a:pt x="59" y="521"/>
                    </a:lnTo>
                    <a:lnTo>
                      <a:pt x="57" y="515"/>
                    </a:lnTo>
                    <a:lnTo>
                      <a:pt x="55" y="510"/>
                    </a:lnTo>
                    <a:lnTo>
                      <a:pt x="53" y="504"/>
                    </a:lnTo>
                    <a:lnTo>
                      <a:pt x="51" y="498"/>
                    </a:lnTo>
                    <a:lnTo>
                      <a:pt x="49" y="493"/>
                    </a:lnTo>
                    <a:lnTo>
                      <a:pt x="47" y="487"/>
                    </a:lnTo>
                    <a:lnTo>
                      <a:pt x="46" y="479"/>
                    </a:lnTo>
                    <a:lnTo>
                      <a:pt x="42" y="474"/>
                    </a:lnTo>
                    <a:lnTo>
                      <a:pt x="42" y="468"/>
                    </a:lnTo>
                    <a:lnTo>
                      <a:pt x="40" y="462"/>
                    </a:lnTo>
                    <a:lnTo>
                      <a:pt x="38" y="456"/>
                    </a:lnTo>
                    <a:lnTo>
                      <a:pt x="36" y="449"/>
                    </a:lnTo>
                    <a:lnTo>
                      <a:pt x="34" y="443"/>
                    </a:lnTo>
                    <a:lnTo>
                      <a:pt x="32" y="437"/>
                    </a:lnTo>
                    <a:lnTo>
                      <a:pt x="30" y="432"/>
                    </a:lnTo>
                    <a:lnTo>
                      <a:pt x="28" y="426"/>
                    </a:lnTo>
                    <a:lnTo>
                      <a:pt x="27" y="418"/>
                    </a:lnTo>
                    <a:lnTo>
                      <a:pt x="27" y="415"/>
                    </a:lnTo>
                    <a:lnTo>
                      <a:pt x="25" y="409"/>
                    </a:lnTo>
                    <a:lnTo>
                      <a:pt x="23" y="401"/>
                    </a:lnTo>
                    <a:lnTo>
                      <a:pt x="23" y="396"/>
                    </a:lnTo>
                    <a:lnTo>
                      <a:pt x="21" y="390"/>
                    </a:lnTo>
                    <a:lnTo>
                      <a:pt x="19" y="384"/>
                    </a:lnTo>
                    <a:lnTo>
                      <a:pt x="17" y="379"/>
                    </a:lnTo>
                    <a:lnTo>
                      <a:pt x="17" y="373"/>
                    </a:lnTo>
                    <a:lnTo>
                      <a:pt x="15" y="367"/>
                    </a:lnTo>
                    <a:lnTo>
                      <a:pt x="15" y="363"/>
                    </a:lnTo>
                    <a:lnTo>
                      <a:pt x="13" y="358"/>
                    </a:lnTo>
                    <a:lnTo>
                      <a:pt x="13" y="352"/>
                    </a:lnTo>
                    <a:lnTo>
                      <a:pt x="11" y="346"/>
                    </a:lnTo>
                    <a:lnTo>
                      <a:pt x="9" y="342"/>
                    </a:lnTo>
                    <a:lnTo>
                      <a:pt x="9" y="337"/>
                    </a:lnTo>
                    <a:lnTo>
                      <a:pt x="9" y="333"/>
                    </a:lnTo>
                    <a:lnTo>
                      <a:pt x="8" y="329"/>
                    </a:lnTo>
                    <a:lnTo>
                      <a:pt x="8" y="323"/>
                    </a:lnTo>
                    <a:lnTo>
                      <a:pt x="42" y="386"/>
                    </a:lnTo>
                    <a:lnTo>
                      <a:pt x="42" y="388"/>
                    </a:lnTo>
                    <a:lnTo>
                      <a:pt x="44" y="390"/>
                    </a:lnTo>
                    <a:lnTo>
                      <a:pt x="44" y="396"/>
                    </a:lnTo>
                    <a:lnTo>
                      <a:pt x="46" y="399"/>
                    </a:lnTo>
                    <a:lnTo>
                      <a:pt x="46" y="405"/>
                    </a:lnTo>
                    <a:lnTo>
                      <a:pt x="47" y="407"/>
                    </a:lnTo>
                    <a:lnTo>
                      <a:pt x="47" y="411"/>
                    </a:lnTo>
                    <a:lnTo>
                      <a:pt x="49" y="415"/>
                    </a:lnTo>
                    <a:lnTo>
                      <a:pt x="49" y="418"/>
                    </a:lnTo>
                    <a:lnTo>
                      <a:pt x="51" y="422"/>
                    </a:lnTo>
                    <a:lnTo>
                      <a:pt x="53" y="426"/>
                    </a:lnTo>
                    <a:lnTo>
                      <a:pt x="53" y="430"/>
                    </a:lnTo>
                    <a:lnTo>
                      <a:pt x="55" y="436"/>
                    </a:lnTo>
                    <a:lnTo>
                      <a:pt x="55" y="439"/>
                    </a:lnTo>
                    <a:lnTo>
                      <a:pt x="57" y="443"/>
                    </a:lnTo>
                    <a:lnTo>
                      <a:pt x="57" y="449"/>
                    </a:lnTo>
                    <a:lnTo>
                      <a:pt x="61" y="455"/>
                    </a:lnTo>
                    <a:lnTo>
                      <a:pt x="61" y="458"/>
                    </a:lnTo>
                    <a:lnTo>
                      <a:pt x="63" y="464"/>
                    </a:lnTo>
                    <a:lnTo>
                      <a:pt x="65" y="468"/>
                    </a:lnTo>
                    <a:lnTo>
                      <a:pt x="66" y="474"/>
                    </a:lnTo>
                    <a:lnTo>
                      <a:pt x="68" y="479"/>
                    </a:lnTo>
                    <a:lnTo>
                      <a:pt x="70" y="485"/>
                    </a:lnTo>
                    <a:lnTo>
                      <a:pt x="72" y="489"/>
                    </a:lnTo>
                    <a:lnTo>
                      <a:pt x="74" y="494"/>
                    </a:lnTo>
                    <a:lnTo>
                      <a:pt x="76" y="498"/>
                    </a:lnTo>
                    <a:lnTo>
                      <a:pt x="78" y="504"/>
                    </a:lnTo>
                    <a:lnTo>
                      <a:pt x="80" y="510"/>
                    </a:lnTo>
                    <a:lnTo>
                      <a:pt x="82" y="515"/>
                    </a:lnTo>
                    <a:lnTo>
                      <a:pt x="84" y="519"/>
                    </a:lnTo>
                    <a:lnTo>
                      <a:pt x="87" y="525"/>
                    </a:lnTo>
                    <a:lnTo>
                      <a:pt x="89" y="531"/>
                    </a:lnTo>
                    <a:lnTo>
                      <a:pt x="91" y="534"/>
                    </a:lnTo>
                    <a:lnTo>
                      <a:pt x="93" y="540"/>
                    </a:lnTo>
                    <a:lnTo>
                      <a:pt x="95" y="544"/>
                    </a:lnTo>
                    <a:lnTo>
                      <a:pt x="99" y="550"/>
                    </a:lnTo>
                    <a:lnTo>
                      <a:pt x="101" y="553"/>
                    </a:lnTo>
                    <a:lnTo>
                      <a:pt x="104" y="557"/>
                    </a:lnTo>
                    <a:lnTo>
                      <a:pt x="106" y="563"/>
                    </a:lnTo>
                    <a:lnTo>
                      <a:pt x="110" y="567"/>
                    </a:lnTo>
                    <a:lnTo>
                      <a:pt x="112" y="572"/>
                    </a:lnTo>
                    <a:lnTo>
                      <a:pt x="116" y="574"/>
                    </a:lnTo>
                    <a:lnTo>
                      <a:pt x="118" y="580"/>
                    </a:lnTo>
                    <a:lnTo>
                      <a:pt x="120" y="582"/>
                    </a:lnTo>
                    <a:lnTo>
                      <a:pt x="124" y="586"/>
                    </a:lnTo>
                    <a:lnTo>
                      <a:pt x="129" y="593"/>
                    </a:lnTo>
                    <a:lnTo>
                      <a:pt x="137" y="599"/>
                    </a:lnTo>
                    <a:lnTo>
                      <a:pt x="143" y="603"/>
                    </a:lnTo>
                    <a:lnTo>
                      <a:pt x="150" y="608"/>
                    </a:lnTo>
                    <a:lnTo>
                      <a:pt x="154" y="610"/>
                    </a:lnTo>
                    <a:lnTo>
                      <a:pt x="158" y="610"/>
                    </a:lnTo>
                    <a:lnTo>
                      <a:pt x="162" y="612"/>
                    </a:lnTo>
                    <a:lnTo>
                      <a:pt x="165" y="614"/>
                    </a:lnTo>
                    <a:lnTo>
                      <a:pt x="173" y="614"/>
                    </a:lnTo>
                    <a:lnTo>
                      <a:pt x="179" y="614"/>
                    </a:lnTo>
                    <a:lnTo>
                      <a:pt x="184" y="612"/>
                    </a:lnTo>
                    <a:lnTo>
                      <a:pt x="192" y="612"/>
                    </a:lnTo>
                    <a:lnTo>
                      <a:pt x="198" y="608"/>
                    </a:lnTo>
                    <a:lnTo>
                      <a:pt x="203" y="607"/>
                    </a:lnTo>
                    <a:lnTo>
                      <a:pt x="211" y="603"/>
                    </a:lnTo>
                    <a:lnTo>
                      <a:pt x="217" y="599"/>
                    </a:lnTo>
                    <a:lnTo>
                      <a:pt x="220" y="593"/>
                    </a:lnTo>
                    <a:lnTo>
                      <a:pt x="226" y="588"/>
                    </a:lnTo>
                    <a:lnTo>
                      <a:pt x="230" y="580"/>
                    </a:lnTo>
                    <a:lnTo>
                      <a:pt x="236" y="572"/>
                    </a:lnTo>
                    <a:lnTo>
                      <a:pt x="238" y="569"/>
                    </a:lnTo>
                    <a:lnTo>
                      <a:pt x="239" y="565"/>
                    </a:lnTo>
                    <a:lnTo>
                      <a:pt x="243" y="561"/>
                    </a:lnTo>
                    <a:lnTo>
                      <a:pt x="245" y="557"/>
                    </a:lnTo>
                    <a:lnTo>
                      <a:pt x="247" y="551"/>
                    </a:lnTo>
                    <a:lnTo>
                      <a:pt x="249" y="548"/>
                    </a:lnTo>
                    <a:lnTo>
                      <a:pt x="251" y="542"/>
                    </a:lnTo>
                    <a:lnTo>
                      <a:pt x="253" y="538"/>
                    </a:lnTo>
                    <a:lnTo>
                      <a:pt x="255" y="532"/>
                    </a:lnTo>
                    <a:lnTo>
                      <a:pt x="255" y="527"/>
                    </a:lnTo>
                    <a:lnTo>
                      <a:pt x="257" y="521"/>
                    </a:lnTo>
                    <a:lnTo>
                      <a:pt x="258" y="515"/>
                    </a:lnTo>
                    <a:lnTo>
                      <a:pt x="260" y="510"/>
                    </a:lnTo>
                    <a:lnTo>
                      <a:pt x="262" y="504"/>
                    </a:lnTo>
                    <a:lnTo>
                      <a:pt x="262" y="498"/>
                    </a:lnTo>
                    <a:lnTo>
                      <a:pt x="266" y="493"/>
                    </a:lnTo>
                    <a:lnTo>
                      <a:pt x="266" y="485"/>
                    </a:lnTo>
                    <a:lnTo>
                      <a:pt x="268" y="479"/>
                    </a:lnTo>
                    <a:lnTo>
                      <a:pt x="268" y="472"/>
                    </a:lnTo>
                    <a:lnTo>
                      <a:pt x="270" y="466"/>
                    </a:lnTo>
                    <a:lnTo>
                      <a:pt x="270" y="458"/>
                    </a:lnTo>
                    <a:lnTo>
                      <a:pt x="272" y="451"/>
                    </a:lnTo>
                    <a:lnTo>
                      <a:pt x="274" y="443"/>
                    </a:lnTo>
                    <a:lnTo>
                      <a:pt x="276" y="437"/>
                    </a:lnTo>
                    <a:lnTo>
                      <a:pt x="276" y="428"/>
                    </a:lnTo>
                    <a:lnTo>
                      <a:pt x="276" y="420"/>
                    </a:lnTo>
                    <a:lnTo>
                      <a:pt x="277" y="415"/>
                    </a:lnTo>
                    <a:lnTo>
                      <a:pt x="277" y="407"/>
                    </a:lnTo>
                    <a:lnTo>
                      <a:pt x="277" y="398"/>
                    </a:lnTo>
                    <a:lnTo>
                      <a:pt x="279" y="390"/>
                    </a:lnTo>
                    <a:lnTo>
                      <a:pt x="279" y="380"/>
                    </a:lnTo>
                    <a:lnTo>
                      <a:pt x="281" y="373"/>
                    </a:lnTo>
                    <a:lnTo>
                      <a:pt x="281" y="365"/>
                    </a:lnTo>
                    <a:lnTo>
                      <a:pt x="281" y="356"/>
                    </a:lnTo>
                    <a:lnTo>
                      <a:pt x="281" y="346"/>
                    </a:lnTo>
                    <a:lnTo>
                      <a:pt x="283" y="339"/>
                    </a:lnTo>
                    <a:lnTo>
                      <a:pt x="283" y="329"/>
                    </a:lnTo>
                    <a:lnTo>
                      <a:pt x="283" y="320"/>
                    </a:lnTo>
                    <a:lnTo>
                      <a:pt x="283" y="310"/>
                    </a:lnTo>
                    <a:lnTo>
                      <a:pt x="283" y="303"/>
                    </a:lnTo>
                    <a:lnTo>
                      <a:pt x="283" y="299"/>
                    </a:lnTo>
                    <a:lnTo>
                      <a:pt x="283" y="293"/>
                    </a:lnTo>
                    <a:lnTo>
                      <a:pt x="283" y="289"/>
                    </a:lnTo>
                    <a:lnTo>
                      <a:pt x="283" y="284"/>
                    </a:lnTo>
                    <a:lnTo>
                      <a:pt x="283" y="278"/>
                    </a:lnTo>
                    <a:lnTo>
                      <a:pt x="283" y="272"/>
                    </a:lnTo>
                    <a:lnTo>
                      <a:pt x="283" y="268"/>
                    </a:lnTo>
                    <a:lnTo>
                      <a:pt x="283" y="265"/>
                    </a:lnTo>
                    <a:lnTo>
                      <a:pt x="283" y="261"/>
                    </a:lnTo>
                    <a:lnTo>
                      <a:pt x="283" y="257"/>
                    </a:lnTo>
                    <a:lnTo>
                      <a:pt x="283" y="253"/>
                    </a:lnTo>
                    <a:lnTo>
                      <a:pt x="283" y="249"/>
                    </a:lnTo>
                    <a:lnTo>
                      <a:pt x="283" y="246"/>
                    </a:lnTo>
                    <a:lnTo>
                      <a:pt x="283" y="240"/>
                    </a:lnTo>
                    <a:lnTo>
                      <a:pt x="283" y="236"/>
                    </a:lnTo>
                    <a:lnTo>
                      <a:pt x="283" y="230"/>
                    </a:lnTo>
                    <a:lnTo>
                      <a:pt x="283" y="226"/>
                    </a:lnTo>
                    <a:lnTo>
                      <a:pt x="283" y="223"/>
                    </a:lnTo>
                    <a:lnTo>
                      <a:pt x="283" y="217"/>
                    </a:lnTo>
                    <a:lnTo>
                      <a:pt x="283" y="213"/>
                    </a:lnTo>
                    <a:lnTo>
                      <a:pt x="283" y="207"/>
                    </a:lnTo>
                    <a:lnTo>
                      <a:pt x="283" y="204"/>
                    </a:lnTo>
                    <a:lnTo>
                      <a:pt x="281" y="198"/>
                    </a:lnTo>
                    <a:lnTo>
                      <a:pt x="281" y="194"/>
                    </a:lnTo>
                    <a:lnTo>
                      <a:pt x="279" y="188"/>
                    </a:lnTo>
                    <a:lnTo>
                      <a:pt x="279" y="185"/>
                    </a:lnTo>
                    <a:lnTo>
                      <a:pt x="279" y="179"/>
                    </a:lnTo>
                    <a:lnTo>
                      <a:pt x="277" y="175"/>
                    </a:lnTo>
                    <a:lnTo>
                      <a:pt x="277" y="169"/>
                    </a:lnTo>
                    <a:lnTo>
                      <a:pt x="277" y="164"/>
                    </a:lnTo>
                    <a:lnTo>
                      <a:pt x="276" y="160"/>
                    </a:lnTo>
                    <a:lnTo>
                      <a:pt x="276" y="154"/>
                    </a:lnTo>
                    <a:lnTo>
                      <a:pt x="276" y="150"/>
                    </a:lnTo>
                    <a:lnTo>
                      <a:pt x="274" y="147"/>
                    </a:lnTo>
                    <a:lnTo>
                      <a:pt x="274" y="141"/>
                    </a:lnTo>
                    <a:lnTo>
                      <a:pt x="272" y="137"/>
                    </a:lnTo>
                    <a:lnTo>
                      <a:pt x="270" y="131"/>
                    </a:lnTo>
                    <a:lnTo>
                      <a:pt x="270" y="128"/>
                    </a:lnTo>
                    <a:lnTo>
                      <a:pt x="268" y="124"/>
                    </a:lnTo>
                    <a:lnTo>
                      <a:pt x="266" y="120"/>
                    </a:lnTo>
                    <a:lnTo>
                      <a:pt x="266" y="114"/>
                    </a:lnTo>
                    <a:lnTo>
                      <a:pt x="264" y="111"/>
                    </a:lnTo>
                    <a:lnTo>
                      <a:pt x="262" y="107"/>
                    </a:lnTo>
                    <a:lnTo>
                      <a:pt x="260" y="103"/>
                    </a:lnTo>
                    <a:lnTo>
                      <a:pt x="258" y="99"/>
                    </a:lnTo>
                    <a:lnTo>
                      <a:pt x="257" y="97"/>
                    </a:lnTo>
                    <a:lnTo>
                      <a:pt x="253" y="90"/>
                    </a:lnTo>
                    <a:lnTo>
                      <a:pt x="247" y="84"/>
                    </a:lnTo>
                    <a:lnTo>
                      <a:pt x="243" y="78"/>
                    </a:lnTo>
                    <a:lnTo>
                      <a:pt x="238" y="74"/>
                    </a:lnTo>
                    <a:lnTo>
                      <a:pt x="232" y="71"/>
                    </a:lnTo>
                    <a:lnTo>
                      <a:pt x="226" y="67"/>
                    </a:lnTo>
                    <a:lnTo>
                      <a:pt x="220" y="65"/>
                    </a:lnTo>
                    <a:lnTo>
                      <a:pt x="215" y="61"/>
                    </a:lnTo>
                    <a:lnTo>
                      <a:pt x="211" y="59"/>
                    </a:lnTo>
                    <a:lnTo>
                      <a:pt x="205" y="57"/>
                    </a:lnTo>
                    <a:lnTo>
                      <a:pt x="200" y="55"/>
                    </a:lnTo>
                    <a:lnTo>
                      <a:pt x="196" y="55"/>
                    </a:lnTo>
                    <a:lnTo>
                      <a:pt x="190" y="54"/>
                    </a:lnTo>
                    <a:lnTo>
                      <a:pt x="184" y="54"/>
                    </a:lnTo>
                    <a:lnTo>
                      <a:pt x="181" y="52"/>
                    </a:lnTo>
                    <a:lnTo>
                      <a:pt x="177" y="52"/>
                    </a:lnTo>
                    <a:lnTo>
                      <a:pt x="171" y="52"/>
                    </a:lnTo>
                    <a:lnTo>
                      <a:pt x="167" y="52"/>
                    </a:lnTo>
                    <a:lnTo>
                      <a:pt x="163" y="54"/>
                    </a:lnTo>
                    <a:lnTo>
                      <a:pt x="160" y="54"/>
                    </a:lnTo>
                    <a:lnTo>
                      <a:pt x="156" y="54"/>
                    </a:lnTo>
                    <a:lnTo>
                      <a:pt x="152" y="55"/>
                    </a:lnTo>
                    <a:lnTo>
                      <a:pt x="148" y="55"/>
                    </a:lnTo>
                    <a:lnTo>
                      <a:pt x="144" y="57"/>
                    </a:lnTo>
                    <a:lnTo>
                      <a:pt x="139" y="59"/>
                    </a:lnTo>
                    <a:lnTo>
                      <a:pt x="135" y="61"/>
                    </a:lnTo>
                    <a:lnTo>
                      <a:pt x="129" y="63"/>
                    </a:lnTo>
                    <a:lnTo>
                      <a:pt x="127" y="65"/>
                    </a:lnTo>
                    <a:lnTo>
                      <a:pt x="125" y="67"/>
                    </a:lnTo>
                    <a:lnTo>
                      <a:pt x="124" y="67"/>
                    </a:lnTo>
                    <a:lnTo>
                      <a:pt x="124" y="69"/>
                    </a:lnTo>
                    <a:lnTo>
                      <a:pt x="120" y="73"/>
                    </a:lnTo>
                    <a:lnTo>
                      <a:pt x="116" y="78"/>
                    </a:lnTo>
                    <a:lnTo>
                      <a:pt x="114" y="80"/>
                    </a:lnTo>
                    <a:lnTo>
                      <a:pt x="112" y="84"/>
                    </a:lnTo>
                    <a:lnTo>
                      <a:pt x="110" y="88"/>
                    </a:lnTo>
                    <a:lnTo>
                      <a:pt x="108" y="92"/>
                    </a:lnTo>
                    <a:lnTo>
                      <a:pt x="104" y="97"/>
                    </a:lnTo>
                    <a:lnTo>
                      <a:pt x="103" y="101"/>
                    </a:lnTo>
                    <a:lnTo>
                      <a:pt x="101" y="107"/>
                    </a:lnTo>
                    <a:lnTo>
                      <a:pt x="97" y="112"/>
                    </a:lnTo>
                    <a:lnTo>
                      <a:pt x="95" y="116"/>
                    </a:lnTo>
                    <a:lnTo>
                      <a:pt x="91" y="124"/>
                    </a:lnTo>
                    <a:lnTo>
                      <a:pt x="89" y="130"/>
                    </a:lnTo>
                    <a:lnTo>
                      <a:pt x="87" y="137"/>
                    </a:lnTo>
                    <a:lnTo>
                      <a:pt x="84" y="143"/>
                    </a:lnTo>
                    <a:lnTo>
                      <a:pt x="82" y="150"/>
                    </a:lnTo>
                    <a:lnTo>
                      <a:pt x="80" y="154"/>
                    </a:lnTo>
                    <a:lnTo>
                      <a:pt x="80" y="156"/>
                    </a:lnTo>
                    <a:lnTo>
                      <a:pt x="78" y="162"/>
                    </a:lnTo>
                    <a:lnTo>
                      <a:pt x="78" y="166"/>
                    </a:lnTo>
                    <a:lnTo>
                      <a:pt x="76" y="169"/>
                    </a:lnTo>
                    <a:lnTo>
                      <a:pt x="74" y="173"/>
                    </a:lnTo>
                    <a:lnTo>
                      <a:pt x="74" y="177"/>
                    </a:lnTo>
                    <a:lnTo>
                      <a:pt x="72" y="181"/>
                    </a:lnTo>
                    <a:lnTo>
                      <a:pt x="72" y="185"/>
                    </a:lnTo>
                    <a:lnTo>
                      <a:pt x="70" y="190"/>
                    </a:lnTo>
                    <a:lnTo>
                      <a:pt x="70" y="194"/>
                    </a:lnTo>
                    <a:lnTo>
                      <a:pt x="70" y="198"/>
                    </a:lnTo>
                    <a:lnTo>
                      <a:pt x="68" y="202"/>
                    </a:lnTo>
                    <a:lnTo>
                      <a:pt x="68" y="206"/>
                    </a:lnTo>
                    <a:lnTo>
                      <a:pt x="68" y="211"/>
                    </a:lnTo>
                    <a:lnTo>
                      <a:pt x="68" y="215"/>
                    </a:lnTo>
                    <a:lnTo>
                      <a:pt x="66" y="219"/>
                    </a:lnTo>
                    <a:lnTo>
                      <a:pt x="66" y="225"/>
                    </a:lnTo>
                    <a:lnTo>
                      <a:pt x="66" y="230"/>
                    </a:lnTo>
                    <a:lnTo>
                      <a:pt x="66" y="234"/>
                    </a:lnTo>
                    <a:lnTo>
                      <a:pt x="59" y="301"/>
                    </a:lnTo>
                    <a:close/>
                  </a:path>
                </a:pathLst>
              </a:custGeom>
              <a:solidFill>
                <a:srgbClr val="ED573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24" name="Freeform 9"/>
              <p:cNvSpPr>
                <a:spLocks/>
              </p:cNvSpPr>
              <p:nvPr/>
            </p:nvSpPr>
            <p:spPr bwMode="auto">
              <a:xfrm>
                <a:off x="4483" y="3658"/>
                <a:ext cx="218" cy="313"/>
              </a:xfrm>
              <a:custGeom>
                <a:avLst/>
                <a:gdLst>
                  <a:gd name="T0" fmla="*/ 12 w 437"/>
                  <a:gd name="T1" fmla="*/ 4 h 626"/>
                  <a:gd name="T2" fmla="*/ 12 w 437"/>
                  <a:gd name="T3" fmla="*/ 5 h 626"/>
                  <a:gd name="T4" fmla="*/ 13 w 437"/>
                  <a:gd name="T5" fmla="*/ 7 h 626"/>
                  <a:gd name="T6" fmla="*/ 13 w 437"/>
                  <a:gd name="T7" fmla="*/ 9 h 626"/>
                  <a:gd name="T8" fmla="*/ 13 w 437"/>
                  <a:gd name="T9" fmla="*/ 12 h 626"/>
                  <a:gd name="T10" fmla="*/ 13 w 437"/>
                  <a:gd name="T11" fmla="*/ 14 h 626"/>
                  <a:gd name="T12" fmla="*/ 13 w 437"/>
                  <a:gd name="T13" fmla="*/ 16 h 626"/>
                  <a:gd name="T14" fmla="*/ 12 w 437"/>
                  <a:gd name="T15" fmla="*/ 17 h 626"/>
                  <a:gd name="T16" fmla="*/ 10 w 437"/>
                  <a:gd name="T17" fmla="*/ 19 h 626"/>
                  <a:gd name="T18" fmla="*/ 9 w 437"/>
                  <a:gd name="T19" fmla="*/ 19 h 626"/>
                  <a:gd name="T20" fmla="*/ 7 w 437"/>
                  <a:gd name="T21" fmla="*/ 20 h 626"/>
                  <a:gd name="T22" fmla="*/ 6 w 437"/>
                  <a:gd name="T23" fmla="*/ 20 h 626"/>
                  <a:gd name="T24" fmla="*/ 5 w 437"/>
                  <a:gd name="T25" fmla="*/ 20 h 626"/>
                  <a:gd name="T26" fmla="*/ 3 w 437"/>
                  <a:gd name="T27" fmla="*/ 19 h 626"/>
                  <a:gd name="T28" fmla="*/ 2 w 437"/>
                  <a:gd name="T29" fmla="*/ 19 h 626"/>
                  <a:gd name="T30" fmla="*/ 1 w 437"/>
                  <a:gd name="T31" fmla="*/ 18 h 626"/>
                  <a:gd name="T32" fmla="*/ 1 w 437"/>
                  <a:gd name="T33" fmla="*/ 16 h 626"/>
                  <a:gd name="T34" fmla="*/ 0 w 437"/>
                  <a:gd name="T35" fmla="*/ 14 h 626"/>
                  <a:gd name="T36" fmla="*/ 0 w 437"/>
                  <a:gd name="T37" fmla="*/ 12 h 626"/>
                  <a:gd name="T38" fmla="*/ 0 w 437"/>
                  <a:gd name="T39" fmla="*/ 10 h 626"/>
                  <a:gd name="T40" fmla="*/ 0 w 437"/>
                  <a:gd name="T41" fmla="*/ 8 h 626"/>
                  <a:gd name="T42" fmla="*/ 0 w 437"/>
                  <a:gd name="T43" fmla="*/ 6 h 626"/>
                  <a:gd name="T44" fmla="*/ 0 w 437"/>
                  <a:gd name="T45" fmla="*/ 4 h 626"/>
                  <a:gd name="T46" fmla="*/ 1 w 437"/>
                  <a:gd name="T47" fmla="*/ 2 h 626"/>
                  <a:gd name="T48" fmla="*/ 2 w 437"/>
                  <a:gd name="T49" fmla="*/ 1 h 626"/>
                  <a:gd name="T50" fmla="*/ 3 w 437"/>
                  <a:gd name="T51" fmla="*/ 1 h 626"/>
                  <a:gd name="T52" fmla="*/ 4 w 437"/>
                  <a:gd name="T53" fmla="*/ 0 h 626"/>
                  <a:gd name="T54" fmla="*/ 5 w 437"/>
                  <a:gd name="T55" fmla="*/ 0 h 626"/>
                  <a:gd name="T56" fmla="*/ 6 w 437"/>
                  <a:gd name="T57" fmla="*/ 1 h 626"/>
                  <a:gd name="T58" fmla="*/ 7 w 437"/>
                  <a:gd name="T59" fmla="*/ 1 h 626"/>
                  <a:gd name="T60" fmla="*/ 8 w 437"/>
                  <a:gd name="T61" fmla="*/ 2 h 626"/>
                  <a:gd name="T62" fmla="*/ 8 w 437"/>
                  <a:gd name="T63" fmla="*/ 3 h 626"/>
                  <a:gd name="T64" fmla="*/ 8 w 437"/>
                  <a:gd name="T65" fmla="*/ 4 h 626"/>
                  <a:gd name="T66" fmla="*/ 8 w 437"/>
                  <a:gd name="T67" fmla="*/ 6 h 626"/>
                  <a:gd name="T68" fmla="*/ 7 w 437"/>
                  <a:gd name="T69" fmla="*/ 5 h 626"/>
                  <a:gd name="T70" fmla="*/ 6 w 437"/>
                  <a:gd name="T71" fmla="*/ 4 h 626"/>
                  <a:gd name="T72" fmla="*/ 5 w 437"/>
                  <a:gd name="T73" fmla="*/ 3 h 626"/>
                  <a:gd name="T74" fmla="*/ 4 w 437"/>
                  <a:gd name="T75" fmla="*/ 3 h 626"/>
                  <a:gd name="T76" fmla="*/ 2 w 437"/>
                  <a:gd name="T77" fmla="*/ 3 h 626"/>
                  <a:gd name="T78" fmla="*/ 2 w 437"/>
                  <a:gd name="T79" fmla="*/ 4 h 626"/>
                  <a:gd name="T80" fmla="*/ 1 w 437"/>
                  <a:gd name="T81" fmla="*/ 6 h 626"/>
                  <a:gd name="T82" fmla="*/ 1 w 437"/>
                  <a:gd name="T83" fmla="*/ 7 h 626"/>
                  <a:gd name="T84" fmla="*/ 2 w 437"/>
                  <a:gd name="T85" fmla="*/ 9 h 626"/>
                  <a:gd name="T86" fmla="*/ 2 w 437"/>
                  <a:gd name="T87" fmla="*/ 11 h 626"/>
                  <a:gd name="T88" fmla="*/ 2 w 437"/>
                  <a:gd name="T89" fmla="*/ 13 h 626"/>
                  <a:gd name="T90" fmla="*/ 3 w 437"/>
                  <a:gd name="T91" fmla="*/ 14 h 626"/>
                  <a:gd name="T92" fmla="*/ 4 w 437"/>
                  <a:gd name="T93" fmla="*/ 15 h 626"/>
                  <a:gd name="T94" fmla="*/ 5 w 437"/>
                  <a:gd name="T95" fmla="*/ 17 h 626"/>
                  <a:gd name="T96" fmla="*/ 6 w 437"/>
                  <a:gd name="T97" fmla="*/ 17 h 626"/>
                  <a:gd name="T98" fmla="*/ 7 w 437"/>
                  <a:gd name="T99" fmla="*/ 17 h 626"/>
                  <a:gd name="T100" fmla="*/ 9 w 437"/>
                  <a:gd name="T101" fmla="*/ 17 h 626"/>
                  <a:gd name="T102" fmla="*/ 10 w 437"/>
                  <a:gd name="T103" fmla="*/ 15 h 626"/>
                  <a:gd name="T104" fmla="*/ 11 w 437"/>
                  <a:gd name="T105" fmla="*/ 14 h 626"/>
                  <a:gd name="T106" fmla="*/ 11 w 437"/>
                  <a:gd name="T107" fmla="*/ 14 h 626"/>
                  <a:gd name="T108" fmla="*/ 12 w 437"/>
                  <a:gd name="T109" fmla="*/ 12 h 626"/>
                  <a:gd name="T110" fmla="*/ 12 w 437"/>
                  <a:gd name="T111" fmla="*/ 11 h 626"/>
                  <a:gd name="T112" fmla="*/ 12 w 437"/>
                  <a:gd name="T113" fmla="*/ 10 h 626"/>
                  <a:gd name="T114" fmla="*/ 12 w 437"/>
                  <a:gd name="T115" fmla="*/ 8 h 626"/>
                  <a:gd name="T116" fmla="*/ 12 w 437"/>
                  <a:gd name="T117" fmla="*/ 7 h 626"/>
                  <a:gd name="T118" fmla="*/ 12 w 437"/>
                  <a:gd name="T119" fmla="*/ 5 h 6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7"/>
                  <a:gd name="T181" fmla="*/ 0 h 626"/>
                  <a:gd name="T182" fmla="*/ 437 w 437"/>
                  <a:gd name="T183" fmla="*/ 626 h 6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7" h="626">
                    <a:moveTo>
                      <a:pt x="386" y="78"/>
                    </a:moveTo>
                    <a:lnTo>
                      <a:pt x="387" y="82"/>
                    </a:lnTo>
                    <a:lnTo>
                      <a:pt x="387" y="86"/>
                    </a:lnTo>
                    <a:lnTo>
                      <a:pt x="389" y="92"/>
                    </a:lnTo>
                    <a:lnTo>
                      <a:pt x="389" y="95"/>
                    </a:lnTo>
                    <a:lnTo>
                      <a:pt x="391" y="97"/>
                    </a:lnTo>
                    <a:lnTo>
                      <a:pt x="391" y="103"/>
                    </a:lnTo>
                    <a:lnTo>
                      <a:pt x="395" y="107"/>
                    </a:lnTo>
                    <a:lnTo>
                      <a:pt x="395" y="111"/>
                    </a:lnTo>
                    <a:lnTo>
                      <a:pt x="397" y="116"/>
                    </a:lnTo>
                    <a:lnTo>
                      <a:pt x="399" y="122"/>
                    </a:lnTo>
                    <a:lnTo>
                      <a:pt x="401" y="128"/>
                    </a:lnTo>
                    <a:lnTo>
                      <a:pt x="403" y="133"/>
                    </a:lnTo>
                    <a:lnTo>
                      <a:pt x="403" y="139"/>
                    </a:lnTo>
                    <a:lnTo>
                      <a:pt x="405" y="145"/>
                    </a:lnTo>
                    <a:lnTo>
                      <a:pt x="406" y="152"/>
                    </a:lnTo>
                    <a:lnTo>
                      <a:pt x="408" y="158"/>
                    </a:lnTo>
                    <a:lnTo>
                      <a:pt x="410" y="166"/>
                    </a:lnTo>
                    <a:lnTo>
                      <a:pt x="412" y="173"/>
                    </a:lnTo>
                    <a:lnTo>
                      <a:pt x="414" y="181"/>
                    </a:lnTo>
                    <a:lnTo>
                      <a:pt x="416" y="188"/>
                    </a:lnTo>
                    <a:lnTo>
                      <a:pt x="418" y="196"/>
                    </a:lnTo>
                    <a:lnTo>
                      <a:pt x="418" y="204"/>
                    </a:lnTo>
                    <a:lnTo>
                      <a:pt x="420" y="213"/>
                    </a:lnTo>
                    <a:lnTo>
                      <a:pt x="422" y="221"/>
                    </a:lnTo>
                    <a:lnTo>
                      <a:pt x="424" y="228"/>
                    </a:lnTo>
                    <a:lnTo>
                      <a:pt x="425" y="238"/>
                    </a:lnTo>
                    <a:lnTo>
                      <a:pt x="427" y="247"/>
                    </a:lnTo>
                    <a:lnTo>
                      <a:pt x="427" y="255"/>
                    </a:lnTo>
                    <a:lnTo>
                      <a:pt x="429" y="264"/>
                    </a:lnTo>
                    <a:lnTo>
                      <a:pt x="431" y="272"/>
                    </a:lnTo>
                    <a:lnTo>
                      <a:pt x="433" y="282"/>
                    </a:lnTo>
                    <a:lnTo>
                      <a:pt x="433" y="291"/>
                    </a:lnTo>
                    <a:lnTo>
                      <a:pt x="433" y="301"/>
                    </a:lnTo>
                    <a:lnTo>
                      <a:pt x="435" y="308"/>
                    </a:lnTo>
                    <a:lnTo>
                      <a:pt x="435" y="320"/>
                    </a:lnTo>
                    <a:lnTo>
                      <a:pt x="435" y="327"/>
                    </a:lnTo>
                    <a:lnTo>
                      <a:pt x="437" y="337"/>
                    </a:lnTo>
                    <a:lnTo>
                      <a:pt x="437" y="346"/>
                    </a:lnTo>
                    <a:lnTo>
                      <a:pt x="437" y="356"/>
                    </a:lnTo>
                    <a:lnTo>
                      <a:pt x="437" y="363"/>
                    </a:lnTo>
                    <a:lnTo>
                      <a:pt x="437" y="373"/>
                    </a:lnTo>
                    <a:lnTo>
                      <a:pt x="437" y="382"/>
                    </a:lnTo>
                    <a:lnTo>
                      <a:pt x="437" y="392"/>
                    </a:lnTo>
                    <a:lnTo>
                      <a:pt x="435" y="399"/>
                    </a:lnTo>
                    <a:lnTo>
                      <a:pt x="435" y="409"/>
                    </a:lnTo>
                    <a:lnTo>
                      <a:pt x="433" y="418"/>
                    </a:lnTo>
                    <a:lnTo>
                      <a:pt x="433" y="428"/>
                    </a:lnTo>
                    <a:lnTo>
                      <a:pt x="431" y="436"/>
                    </a:lnTo>
                    <a:lnTo>
                      <a:pt x="429" y="443"/>
                    </a:lnTo>
                    <a:lnTo>
                      <a:pt x="427" y="453"/>
                    </a:lnTo>
                    <a:lnTo>
                      <a:pt x="427" y="460"/>
                    </a:lnTo>
                    <a:lnTo>
                      <a:pt x="424" y="468"/>
                    </a:lnTo>
                    <a:lnTo>
                      <a:pt x="422" y="477"/>
                    </a:lnTo>
                    <a:lnTo>
                      <a:pt x="418" y="485"/>
                    </a:lnTo>
                    <a:lnTo>
                      <a:pt x="416" y="493"/>
                    </a:lnTo>
                    <a:lnTo>
                      <a:pt x="412" y="498"/>
                    </a:lnTo>
                    <a:lnTo>
                      <a:pt x="408" y="506"/>
                    </a:lnTo>
                    <a:lnTo>
                      <a:pt x="405" y="513"/>
                    </a:lnTo>
                    <a:lnTo>
                      <a:pt x="403" y="521"/>
                    </a:lnTo>
                    <a:lnTo>
                      <a:pt x="397" y="527"/>
                    </a:lnTo>
                    <a:lnTo>
                      <a:pt x="393" y="532"/>
                    </a:lnTo>
                    <a:lnTo>
                      <a:pt x="387" y="538"/>
                    </a:lnTo>
                    <a:lnTo>
                      <a:pt x="384" y="544"/>
                    </a:lnTo>
                    <a:lnTo>
                      <a:pt x="380" y="550"/>
                    </a:lnTo>
                    <a:lnTo>
                      <a:pt x="374" y="555"/>
                    </a:lnTo>
                    <a:lnTo>
                      <a:pt x="370" y="559"/>
                    </a:lnTo>
                    <a:lnTo>
                      <a:pt x="365" y="565"/>
                    </a:lnTo>
                    <a:lnTo>
                      <a:pt x="359" y="569"/>
                    </a:lnTo>
                    <a:lnTo>
                      <a:pt x="355" y="574"/>
                    </a:lnTo>
                    <a:lnTo>
                      <a:pt x="349" y="578"/>
                    </a:lnTo>
                    <a:lnTo>
                      <a:pt x="344" y="582"/>
                    </a:lnTo>
                    <a:lnTo>
                      <a:pt x="338" y="586"/>
                    </a:lnTo>
                    <a:lnTo>
                      <a:pt x="332" y="589"/>
                    </a:lnTo>
                    <a:lnTo>
                      <a:pt x="327" y="593"/>
                    </a:lnTo>
                    <a:lnTo>
                      <a:pt x="323" y="597"/>
                    </a:lnTo>
                    <a:lnTo>
                      <a:pt x="315" y="599"/>
                    </a:lnTo>
                    <a:lnTo>
                      <a:pt x="310" y="603"/>
                    </a:lnTo>
                    <a:lnTo>
                      <a:pt x="304" y="605"/>
                    </a:lnTo>
                    <a:lnTo>
                      <a:pt x="298" y="607"/>
                    </a:lnTo>
                    <a:lnTo>
                      <a:pt x="292" y="608"/>
                    </a:lnTo>
                    <a:lnTo>
                      <a:pt x="287" y="610"/>
                    </a:lnTo>
                    <a:lnTo>
                      <a:pt x="281" y="614"/>
                    </a:lnTo>
                    <a:lnTo>
                      <a:pt x="275" y="616"/>
                    </a:lnTo>
                    <a:lnTo>
                      <a:pt x="270" y="616"/>
                    </a:lnTo>
                    <a:lnTo>
                      <a:pt x="264" y="618"/>
                    </a:lnTo>
                    <a:lnTo>
                      <a:pt x="258" y="620"/>
                    </a:lnTo>
                    <a:lnTo>
                      <a:pt x="253" y="622"/>
                    </a:lnTo>
                    <a:lnTo>
                      <a:pt x="247" y="622"/>
                    </a:lnTo>
                    <a:lnTo>
                      <a:pt x="241" y="624"/>
                    </a:lnTo>
                    <a:lnTo>
                      <a:pt x="235" y="624"/>
                    </a:lnTo>
                    <a:lnTo>
                      <a:pt x="230" y="626"/>
                    </a:lnTo>
                    <a:lnTo>
                      <a:pt x="224" y="626"/>
                    </a:lnTo>
                    <a:lnTo>
                      <a:pt x="216" y="626"/>
                    </a:lnTo>
                    <a:lnTo>
                      <a:pt x="211" y="626"/>
                    </a:lnTo>
                    <a:lnTo>
                      <a:pt x="205" y="626"/>
                    </a:lnTo>
                    <a:lnTo>
                      <a:pt x="199" y="624"/>
                    </a:lnTo>
                    <a:lnTo>
                      <a:pt x="194" y="624"/>
                    </a:lnTo>
                    <a:lnTo>
                      <a:pt x="188" y="624"/>
                    </a:lnTo>
                    <a:lnTo>
                      <a:pt x="184" y="624"/>
                    </a:lnTo>
                    <a:lnTo>
                      <a:pt x="177" y="622"/>
                    </a:lnTo>
                    <a:lnTo>
                      <a:pt x="171" y="620"/>
                    </a:lnTo>
                    <a:lnTo>
                      <a:pt x="167" y="620"/>
                    </a:lnTo>
                    <a:lnTo>
                      <a:pt x="161" y="618"/>
                    </a:lnTo>
                    <a:lnTo>
                      <a:pt x="156" y="616"/>
                    </a:lnTo>
                    <a:lnTo>
                      <a:pt x="152" y="616"/>
                    </a:lnTo>
                    <a:lnTo>
                      <a:pt x="146" y="614"/>
                    </a:lnTo>
                    <a:lnTo>
                      <a:pt x="142" y="612"/>
                    </a:lnTo>
                    <a:lnTo>
                      <a:pt x="137" y="610"/>
                    </a:lnTo>
                    <a:lnTo>
                      <a:pt x="131" y="608"/>
                    </a:lnTo>
                    <a:lnTo>
                      <a:pt x="127" y="607"/>
                    </a:lnTo>
                    <a:lnTo>
                      <a:pt x="121" y="605"/>
                    </a:lnTo>
                    <a:lnTo>
                      <a:pt x="118" y="601"/>
                    </a:lnTo>
                    <a:lnTo>
                      <a:pt x="114" y="599"/>
                    </a:lnTo>
                    <a:lnTo>
                      <a:pt x="108" y="597"/>
                    </a:lnTo>
                    <a:lnTo>
                      <a:pt x="106" y="595"/>
                    </a:lnTo>
                    <a:lnTo>
                      <a:pt x="101" y="591"/>
                    </a:lnTo>
                    <a:lnTo>
                      <a:pt x="97" y="589"/>
                    </a:lnTo>
                    <a:lnTo>
                      <a:pt x="93" y="586"/>
                    </a:lnTo>
                    <a:lnTo>
                      <a:pt x="91" y="584"/>
                    </a:lnTo>
                    <a:lnTo>
                      <a:pt x="83" y="578"/>
                    </a:lnTo>
                    <a:lnTo>
                      <a:pt x="80" y="572"/>
                    </a:lnTo>
                    <a:lnTo>
                      <a:pt x="76" y="569"/>
                    </a:lnTo>
                    <a:lnTo>
                      <a:pt x="74" y="563"/>
                    </a:lnTo>
                    <a:lnTo>
                      <a:pt x="70" y="559"/>
                    </a:lnTo>
                    <a:lnTo>
                      <a:pt x="68" y="555"/>
                    </a:lnTo>
                    <a:lnTo>
                      <a:pt x="64" y="550"/>
                    </a:lnTo>
                    <a:lnTo>
                      <a:pt x="62" y="546"/>
                    </a:lnTo>
                    <a:lnTo>
                      <a:pt x="59" y="540"/>
                    </a:lnTo>
                    <a:lnTo>
                      <a:pt x="57" y="536"/>
                    </a:lnTo>
                    <a:lnTo>
                      <a:pt x="55" y="529"/>
                    </a:lnTo>
                    <a:lnTo>
                      <a:pt x="51" y="523"/>
                    </a:lnTo>
                    <a:lnTo>
                      <a:pt x="49" y="517"/>
                    </a:lnTo>
                    <a:lnTo>
                      <a:pt x="47" y="512"/>
                    </a:lnTo>
                    <a:lnTo>
                      <a:pt x="43" y="504"/>
                    </a:lnTo>
                    <a:lnTo>
                      <a:pt x="42" y="498"/>
                    </a:lnTo>
                    <a:lnTo>
                      <a:pt x="40" y="491"/>
                    </a:lnTo>
                    <a:lnTo>
                      <a:pt x="38" y="485"/>
                    </a:lnTo>
                    <a:lnTo>
                      <a:pt x="36" y="477"/>
                    </a:lnTo>
                    <a:lnTo>
                      <a:pt x="34" y="470"/>
                    </a:lnTo>
                    <a:lnTo>
                      <a:pt x="30" y="462"/>
                    </a:lnTo>
                    <a:lnTo>
                      <a:pt x="28" y="455"/>
                    </a:lnTo>
                    <a:lnTo>
                      <a:pt x="26" y="447"/>
                    </a:lnTo>
                    <a:lnTo>
                      <a:pt x="24" y="439"/>
                    </a:lnTo>
                    <a:lnTo>
                      <a:pt x="23" y="432"/>
                    </a:lnTo>
                    <a:lnTo>
                      <a:pt x="21" y="424"/>
                    </a:lnTo>
                    <a:lnTo>
                      <a:pt x="19" y="415"/>
                    </a:lnTo>
                    <a:lnTo>
                      <a:pt x="17" y="407"/>
                    </a:lnTo>
                    <a:lnTo>
                      <a:pt x="15" y="398"/>
                    </a:lnTo>
                    <a:lnTo>
                      <a:pt x="13" y="390"/>
                    </a:lnTo>
                    <a:lnTo>
                      <a:pt x="11" y="380"/>
                    </a:lnTo>
                    <a:lnTo>
                      <a:pt x="11" y="373"/>
                    </a:lnTo>
                    <a:lnTo>
                      <a:pt x="9" y="363"/>
                    </a:lnTo>
                    <a:lnTo>
                      <a:pt x="9" y="356"/>
                    </a:lnTo>
                    <a:lnTo>
                      <a:pt x="7" y="346"/>
                    </a:lnTo>
                    <a:lnTo>
                      <a:pt x="5" y="339"/>
                    </a:lnTo>
                    <a:lnTo>
                      <a:pt x="5" y="329"/>
                    </a:lnTo>
                    <a:lnTo>
                      <a:pt x="4" y="320"/>
                    </a:lnTo>
                    <a:lnTo>
                      <a:pt x="4" y="310"/>
                    </a:lnTo>
                    <a:lnTo>
                      <a:pt x="2" y="303"/>
                    </a:lnTo>
                    <a:lnTo>
                      <a:pt x="2" y="293"/>
                    </a:lnTo>
                    <a:lnTo>
                      <a:pt x="2" y="283"/>
                    </a:lnTo>
                    <a:lnTo>
                      <a:pt x="0" y="276"/>
                    </a:lnTo>
                    <a:lnTo>
                      <a:pt x="0" y="266"/>
                    </a:lnTo>
                    <a:lnTo>
                      <a:pt x="0" y="257"/>
                    </a:lnTo>
                    <a:lnTo>
                      <a:pt x="0" y="249"/>
                    </a:lnTo>
                    <a:lnTo>
                      <a:pt x="0" y="240"/>
                    </a:lnTo>
                    <a:lnTo>
                      <a:pt x="0" y="230"/>
                    </a:lnTo>
                    <a:lnTo>
                      <a:pt x="0" y="223"/>
                    </a:lnTo>
                    <a:lnTo>
                      <a:pt x="0" y="215"/>
                    </a:lnTo>
                    <a:lnTo>
                      <a:pt x="0" y="206"/>
                    </a:lnTo>
                    <a:lnTo>
                      <a:pt x="0" y="198"/>
                    </a:lnTo>
                    <a:lnTo>
                      <a:pt x="2" y="188"/>
                    </a:lnTo>
                    <a:lnTo>
                      <a:pt x="2" y="181"/>
                    </a:lnTo>
                    <a:lnTo>
                      <a:pt x="2" y="173"/>
                    </a:lnTo>
                    <a:lnTo>
                      <a:pt x="4" y="166"/>
                    </a:lnTo>
                    <a:lnTo>
                      <a:pt x="4" y="158"/>
                    </a:lnTo>
                    <a:lnTo>
                      <a:pt x="5" y="150"/>
                    </a:lnTo>
                    <a:lnTo>
                      <a:pt x="5" y="141"/>
                    </a:lnTo>
                    <a:lnTo>
                      <a:pt x="7" y="135"/>
                    </a:lnTo>
                    <a:lnTo>
                      <a:pt x="9" y="128"/>
                    </a:lnTo>
                    <a:lnTo>
                      <a:pt x="11" y="120"/>
                    </a:lnTo>
                    <a:lnTo>
                      <a:pt x="13" y="112"/>
                    </a:lnTo>
                    <a:lnTo>
                      <a:pt x="15" y="107"/>
                    </a:lnTo>
                    <a:lnTo>
                      <a:pt x="17" y="101"/>
                    </a:lnTo>
                    <a:lnTo>
                      <a:pt x="21" y="95"/>
                    </a:lnTo>
                    <a:lnTo>
                      <a:pt x="23" y="88"/>
                    </a:lnTo>
                    <a:lnTo>
                      <a:pt x="24" y="82"/>
                    </a:lnTo>
                    <a:lnTo>
                      <a:pt x="26" y="76"/>
                    </a:lnTo>
                    <a:lnTo>
                      <a:pt x="30" y="71"/>
                    </a:lnTo>
                    <a:lnTo>
                      <a:pt x="32" y="65"/>
                    </a:lnTo>
                    <a:lnTo>
                      <a:pt x="36" y="59"/>
                    </a:lnTo>
                    <a:lnTo>
                      <a:pt x="38" y="55"/>
                    </a:lnTo>
                    <a:lnTo>
                      <a:pt x="42" y="52"/>
                    </a:lnTo>
                    <a:lnTo>
                      <a:pt x="45" y="48"/>
                    </a:lnTo>
                    <a:lnTo>
                      <a:pt x="49" y="42"/>
                    </a:lnTo>
                    <a:lnTo>
                      <a:pt x="51" y="38"/>
                    </a:lnTo>
                    <a:lnTo>
                      <a:pt x="57" y="35"/>
                    </a:lnTo>
                    <a:lnTo>
                      <a:pt x="59" y="33"/>
                    </a:lnTo>
                    <a:lnTo>
                      <a:pt x="64" y="29"/>
                    </a:lnTo>
                    <a:lnTo>
                      <a:pt x="68" y="25"/>
                    </a:lnTo>
                    <a:lnTo>
                      <a:pt x="72" y="23"/>
                    </a:lnTo>
                    <a:lnTo>
                      <a:pt x="76" y="19"/>
                    </a:lnTo>
                    <a:lnTo>
                      <a:pt x="80" y="17"/>
                    </a:lnTo>
                    <a:lnTo>
                      <a:pt x="83" y="16"/>
                    </a:lnTo>
                    <a:lnTo>
                      <a:pt x="89" y="14"/>
                    </a:lnTo>
                    <a:lnTo>
                      <a:pt x="93" y="12"/>
                    </a:lnTo>
                    <a:lnTo>
                      <a:pt x="97" y="10"/>
                    </a:lnTo>
                    <a:lnTo>
                      <a:pt x="101" y="8"/>
                    </a:lnTo>
                    <a:lnTo>
                      <a:pt x="106" y="6"/>
                    </a:lnTo>
                    <a:lnTo>
                      <a:pt x="110" y="4"/>
                    </a:lnTo>
                    <a:lnTo>
                      <a:pt x="116" y="4"/>
                    </a:lnTo>
                    <a:lnTo>
                      <a:pt x="120" y="2"/>
                    </a:lnTo>
                    <a:lnTo>
                      <a:pt x="125" y="2"/>
                    </a:lnTo>
                    <a:lnTo>
                      <a:pt x="129" y="0"/>
                    </a:lnTo>
                    <a:lnTo>
                      <a:pt x="135" y="0"/>
                    </a:lnTo>
                    <a:lnTo>
                      <a:pt x="139" y="0"/>
                    </a:lnTo>
                    <a:lnTo>
                      <a:pt x="144" y="0"/>
                    </a:lnTo>
                    <a:lnTo>
                      <a:pt x="148" y="0"/>
                    </a:lnTo>
                    <a:lnTo>
                      <a:pt x="154" y="0"/>
                    </a:lnTo>
                    <a:lnTo>
                      <a:pt x="158" y="0"/>
                    </a:lnTo>
                    <a:lnTo>
                      <a:pt x="161" y="0"/>
                    </a:lnTo>
                    <a:lnTo>
                      <a:pt x="167" y="0"/>
                    </a:lnTo>
                    <a:lnTo>
                      <a:pt x="171" y="0"/>
                    </a:lnTo>
                    <a:lnTo>
                      <a:pt x="177" y="0"/>
                    </a:lnTo>
                    <a:lnTo>
                      <a:pt x="180" y="0"/>
                    </a:lnTo>
                    <a:lnTo>
                      <a:pt x="184" y="0"/>
                    </a:lnTo>
                    <a:lnTo>
                      <a:pt x="190" y="2"/>
                    </a:lnTo>
                    <a:lnTo>
                      <a:pt x="194" y="2"/>
                    </a:lnTo>
                    <a:lnTo>
                      <a:pt x="197" y="4"/>
                    </a:lnTo>
                    <a:lnTo>
                      <a:pt x="201" y="4"/>
                    </a:lnTo>
                    <a:lnTo>
                      <a:pt x="207" y="6"/>
                    </a:lnTo>
                    <a:lnTo>
                      <a:pt x="211" y="6"/>
                    </a:lnTo>
                    <a:lnTo>
                      <a:pt x="215" y="8"/>
                    </a:lnTo>
                    <a:lnTo>
                      <a:pt x="218" y="10"/>
                    </a:lnTo>
                    <a:lnTo>
                      <a:pt x="222" y="10"/>
                    </a:lnTo>
                    <a:lnTo>
                      <a:pt x="226" y="12"/>
                    </a:lnTo>
                    <a:lnTo>
                      <a:pt x="230" y="14"/>
                    </a:lnTo>
                    <a:lnTo>
                      <a:pt x="237" y="16"/>
                    </a:lnTo>
                    <a:lnTo>
                      <a:pt x="245" y="19"/>
                    </a:lnTo>
                    <a:lnTo>
                      <a:pt x="251" y="21"/>
                    </a:lnTo>
                    <a:lnTo>
                      <a:pt x="256" y="25"/>
                    </a:lnTo>
                    <a:lnTo>
                      <a:pt x="262" y="29"/>
                    </a:lnTo>
                    <a:lnTo>
                      <a:pt x="268" y="33"/>
                    </a:lnTo>
                    <a:lnTo>
                      <a:pt x="268" y="36"/>
                    </a:lnTo>
                    <a:lnTo>
                      <a:pt x="268" y="40"/>
                    </a:lnTo>
                    <a:lnTo>
                      <a:pt x="270" y="46"/>
                    </a:lnTo>
                    <a:lnTo>
                      <a:pt x="272" y="48"/>
                    </a:lnTo>
                    <a:lnTo>
                      <a:pt x="272" y="52"/>
                    </a:lnTo>
                    <a:lnTo>
                      <a:pt x="272" y="55"/>
                    </a:lnTo>
                    <a:lnTo>
                      <a:pt x="273" y="59"/>
                    </a:lnTo>
                    <a:lnTo>
                      <a:pt x="275" y="65"/>
                    </a:lnTo>
                    <a:lnTo>
                      <a:pt x="275" y="69"/>
                    </a:lnTo>
                    <a:lnTo>
                      <a:pt x="277" y="74"/>
                    </a:lnTo>
                    <a:lnTo>
                      <a:pt x="277" y="80"/>
                    </a:lnTo>
                    <a:lnTo>
                      <a:pt x="277" y="84"/>
                    </a:lnTo>
                    <a:lnTo>
                      <a:pt x="279" y="90"/>
                    </a:lnTo>
                    <a:lnTo>
                      <a:pt x="279" y="95"/>
                    </a:lnTo>
                    <a:lnTo>
                      <a:pt x="279" y="101"/>
                    </a:lnTo>
                    <a:lnTo>
                      <a:pt x="279" y="107"/>
                    </a:lnTo>
                    <a:lnTo>
                      <a:pt x="279" y="112"/>
                    </a:lnTo>
                    <a:lnTo>
                      <a:pt x="279" y="120"/>
                    </a:lnTo>
                    <a:lnTo>
                      <a:pt x="281" y="126"/>
                    </a:lnTo>
                    <a:lnTo>
                      <a:pt x="279" y="133"/>
                    </a:lnTo>
                    <a:lnTo>
                      <a:pt x="279" y="139"/>
                    </a:lnTo>
                    <a:lnTo>
                      <a:pt x="279" y="145"/>
                    </a:lnTo>
                    <a:lnTo>
                      <a:pt x="277" y="150"/>
                    </a:lnTo>
                    <a:lnTo>
                      <a:pt x="277" y="158"/>
                    </a:lnTo>
                    <a:lnTo>
                      <a:pt x="275" y="164"/>
                    </a:lnTo>
                    <a:lnTo>
                      <a:pt x="273" y="171"/>
                    </a:lnTo>
                    <a:lnTo>
                      <a:pt x="272" y="177"/>
                    </a:lnTo>
                    <a:lnTo>
                      <a:pt x="270" y="175"/>
                    </a:lnTo>
                    <a:lnTo>
                      <a:pt x="266" y="169"/>
                    </a:lnTo>
                    <a:lnTo>
                      <a:pt x="262" y="166"/>
                    </a:lnTo>
                    <a:lnTo>
                      <a:pt x="260" y="162"/>
                    </a:lnTo>
                    <a:lnTo>
                      <a:pt x="256" y="158"/>
                    </a:lnTo>
                    <a:lnTo>
                      <a:pt x="251" y="152"/>
                    </a:lnTo>
                    <a:lnTo>
                      <a:pt x="247" y="147"/>
                    </a:lnTo>
                    <a:lnTo>
                      <a:pt x="241" y="141"/>
                    </a:lnTo>
                    <a:lnTo>
                      <a:pt x="235" y="133"/>
                    </a:lnTo>
                    <a:lnTo>
                      <a:pt x="230" y="128"/>
                    </a:lnTo>
                    <a:lnTo>
                      <a:pt x="224" y="122"/>
                    </a:lnTo>
                    <a:lnTo>
                      <a:pt x="218" y="114"/>
                    </a:lnTo>
                    <a:lnTo>
                      <a:pt x="211" y="109"/>
                    </a:lnTo>
                    <a:lnTo>
                      <a:pt x="205" y="103"/>
                    </a:lnTo>
                    <a:lnTo>
                      <a:pt x="201" y="99"/>
                    </a:lnTo>
                    <a:lnTo>
                      <a:pt x="197" y="97"/>
                    </a:lnTo>
                    <a:lnTo>
                      <a:pt x="194" y="93"/>
                    </a:lnTo>
                    <a:lnTo>
                      <a:pt x="190" y="92"/>
                    </a:lnTo>
                    <a:lnTo>
                      <a:pt x="186" y="88"/>
                    </a:lnTo>
                    <a:lnTo>
                      <a:pt x="182" y="86"/>
                    </a:lnTo>
                    <a:lnTo>
                      <a:pt x="178" y="82"/>
                    </a:lnTo>
                    <a:lnTo>
                      <a:pt x="175" y="80"/>
                    </a:lnTo>
                    <a:lnTo>
                      <a:pt x="171" y="78"/>
                    </a:lnTo>
                    <a:lnTo>
                      <a:pt x="167" y="76"/>
                    </a:lnTo>
                    <a:lnTo>
                      <a:pt x="163" y="74"/>
                    </a:lnTo>
                    <a:lnTo>
                      <a:pt x="159" y="73"/>
                    </a:lnTo>
                    <a:lnTo>
                      <a:pt x="156" y="71"/>
                    </a:lnTo>
                    <a:lnTo>
                      <a:pt x="152" y="69"/>
                    </a:lnTo>
                    <a:lnTo>
                      <a:pt x="148" y="67"/>
                    </a:lnTo>
                    <a:lnTo>
                      <a:pt x="144" y="67"/>
                    </a:lnTo>
                    <a:lnTo>
                      <a:pt x="140" y="65"/>
                    </a:lnTo>
                    <a:lnTo>
                      <a:pt x="137" y="65"/>
                    </a:lnTo>
                    <a:lnTo>
                      <a:pt x="131" y="65"/>
                    </a:lnTo>
                    <a:lnTo>
                      <a:pt x="129" y="65"/>
                    </a:lnTo>
                    <a:lnTo>
                      <a:pt x="121" y="65"/>
                    </a:lnTo>
                    <a:lnTo>
                      <a:pt x="114" y="65"/>
                    </a:lnTo>
                    <a:lnTo>
                      <a:pt x="106" y="67"/>
                    </a:lnTo>
                    <a:lnTo>
                      <a:pt x="99" y="71"/>
                    </a:lnTo>
                    <a:lnTo>
                      <a:pt x="93" y="74"/>
                    </a:lnTo>
                    <a:lnTo>
                      <a:pt x="87" y="82"/>
                    </a:lnTo>
                    <a:lnTo>
                      <a:pt x="83" y="84"/>
                    </a:lnTo>
                    <a:lnTo>
                      <a:pt x="80" y="88"/>
                    </a:lnTo>
                    <a:lnTo>
                      <a:pt x="76" y="92"/>
                    </a:lnTo>
                    <a:lnTo>
                      <a:pt x="74" y="97"/>
                    </a:lnTo>
                    <a:lnTo>
                      <a:pt x="72" y="101"/>
                    </a:lnTo>
                    <a:lnTo>
                      <a:pt x="70" y="105"/>
                    </a:lnTo>
                    <a:lnTo>
                      <a:pt x="68" y="111"/>
                    </a:lnTo>
                    <a:lnTo>
                      <a:pt x="66" y="114"/>
                    </a:lnTo>
                    <a:lnTo>
                      <a:pt x="64" y="120"/>
                    </a:lnTo>
                    <a:lnTo>
                      <a:pt x="62" y="126"/>
                    </a:lnTo>
                    <a:lnTo>
                      <a:pt x="61" y="131"/>
                    </a:lnTo>
                    <a:lnTo>
                      <a:pt x="61" y="137"/>
                    </a:lnTo>
                    <a:lnTo>
                      <a:pt x="59" y="143"/>
                    </a:lnTo>
                    <a:lnTo>
                      <a:pt x="59" y="150"/>
                    </a:lnTo>
                    <a:lnTo>
                      <a:pt x="57" y="156"/>
                    </a:lnTo>
                    <a:lnTo>
                      <a:pt x="57" y="164"/>
                    </a:lnTo>
                    <a:lnTo>
                      <a:pt x="57" y="169"/>
                    </a:lnTo>
                    <a:lnTo>
                      <a:pt x="57" y="175"/>
                    </a:lnTo>
                    <a:lnTo>
                      <a:pt x="57" y="183"/>
                    </a:lnTo>
                    <a:lnTo>
                      <a:pt x="57" y="190"/>
                    </a:lnTo>
                    <a:lnTo>
                      <a:pt x="57" y="198"/>
                    </a:lnTo>
                    <a:lnTo>
                      <a:pt x="57" y="206"/>
                    </a:lnTo>
                    <a:lnTo>
                      <a:pt x="57" y="211"/>
                    </a:lnTo>
                    <a:lnTo>
                      <a:pt x="57" y="221"/>
                    </a:lnTo>
                    <a:lnTo>
                      <a:pt x="57" y="226"/>
                    </a:lnTo>
                    <a:lnTo>
                      <a:pt x="59" y="234"/>
                    </a:lnTo>
                    <a:lnTo>
                      <a:pt x="59" y="242"/>
                    </a:lnTo>
                    <a:lnTo>
                      <a:pt x="61" y="249"/>
                    </a:lnTo>
                    <a:lnTo>
                      <a:pt x="61" y="257"/>
                    </a:lnTo>
                    <a:lnTo>
                      <a:pt x="62" y="264"/>
                    </a:lnTo>
                    <a:lnTo>
                      <a:pt x="62" y="272"/>
                    </a:lnTo>
                    <a:lnTo>
                      <a:pt x="64" y="282"/>
                    </a:lnTo>
                    <a:lnTo>
                      <a:pt x="66" y="287"/>
                    </a:lnTo>
                    <a:lnTo>
                      <a:pt x="66" y="295"/>
                    </a:lnTo>
                    <a:lnTo>
                      <a:pt x="68" y="303"/>
                    </a:lnTo>
                    <a:lnTo>
                      <a:pt x="70" y="310"/>
                    </a:lnTo>
                    <a:lnTo>
                      <a:pt x="72" y="318"/>
                    </a:lnTo>
                    <a:lnTo>
                      <a:pt x="74" y="325"/>
                    </a:lnTo>
                    <a:lnTo>
                      <a:pt x="76" y="333"/>
                    </a:lnTo>
                    <a:lnTo>
                      <a:pt x="78" y="341"/>
                    </a:lnTo>
                    <a:lnTo>
                      <a:pt x="80" y="348"/>
                    </a:lnTo>
                    <a:lnTo>
                      <a:pt x="81" y="354"/>
                    </a:lnTo>
                    <a:lnTo>
                      <a:pt x="83" y="361"/>
                    </a:lnTo>
                    <a:lnTo>
                      <a:pt x="85" y="369"/>
                    </a:lnTo>
                    <a:lnTo>
                      <a:pt x="87" y="375"/>
                    </a:lnTo>
                    <a:lnTo>
                      <a:pt x="89" y="382"/>
                    </a:lnTo>
                    <a:lnTo>
                      <a:pt x="91" y="390"/>
                    </a:lnTo>
                    <a:lnTo>
                      <a:pt x="93" y="396"/>
                    </a:lnTo>
                    <a:lnTo>
                      <a:pt x="97" y="401"/>
                    </a:lnTo>
                    <a:lnTo>
                      <a:pt x="99" y="407"/>
                    </a:lnTo>
                    <a:lnTo>
                      <a:pt x="101" y="413"/>
                    </a:lnTo>
                    <a:lnTo>
                      <a:pt x="102" y="418"/>
                    </a:lnTo>
                    <a:lnTo>
                      <a:pt x="104" y="424"/>
                    </a:lnTo>
                    <a:lnTo>
                      <a:pt x="106" y="430"/>
                    </a:lnTo>
                    <a:lnTo>
                      <a:pt x="108" y="436"/>
                    </a:lnTo>
                    <a:lnTo>
                      <a:pt x="112" y="439"/>
                    </a:lnTo>
                    <a:lnTo>
                      <a:pt x="114" y="445"/>
                    </a:lnTo>
                    <a:lnTo>
                      <a:pt x="116" y="449"/>
                    </a:lnTo>
                    <a:lnTo>
                      <a:pt x="118" y="453"/>
                    </a:lnTo>
                    <a:lnTo>
                      <a:pt x="121" y="456"/>
                    </a:lnTo>
                    <a:lnTo>
                      <a:pt x="125" y="464"/>
                    </a:lnTo>
                    <a:lnTo>
                      <a:pt x="131" y="470"/>
                    </a:lnTo>
                    <a:lnTo>
                      <a:pt x="135" y="474"/>
                    </a:lnTo>
                    <a:lnTo>
                      <a:pt x="139" y="479"/>
                    </a:lnTo>
                    <a:lnTo>
                      <a:pt x="142" y="483"/>
                    </a:lnTo>
                    <a:lnTo>
                      <a:pt x="146" y="487"/>
                    </a:lnTo>
                    <a:lnTo>
                      <a:pt x="148" y="493"/>
                    </a:lnTo>
                    <a:lnTo>
                      <a:pt x="154" y="496"/>
                    </a:lnTo>
                    <a:lnTo>
                      <a:pt x="156" y="500"/>
                    </a:lnTo>
                    <a:lnTo>
                      <a:pt x="161" y="504"/>
                    </a:lnTo>
                    <a:lnTo>
                      <a:pt x="167" y="510"/>
                    </a:lnTo>
                    <a:lnTo>
                      <a:pt x="175" y="515"/>
                    </a:lnTo>
                    <a:lnTo>
                      <a:pt x="178" y="517"/>
                    </a:lnTo>
                    <a:lnTo>
                      <a:pt x="184" y="521"/>
                    </a:lnTo>
                    <a:lnTo>
                      <a:pt x="188" y="523"/>
                    </a:lnTo>
                    <a:lnTo>
                      <a:pt x="192" y="525"/>
                    </a:lnTo>
                    <a:lnTo>
                      <a:pt x="196" y="527"/>
                    </a:lnTo>
                    <a:lnTo>
                      <a:pt x="199" y="529"/>
                    </a:lnTo>
                    <a:lnTo>
                      <a:pt x="203" y="529"/>
                    </a:lnTo>
                    <a:lnTo>
                      <a:pt x="209" y="531"/>
                    </a:lnTo>
                    <a:lnTo>
                      <a:pt x="213" y="531"/>
                    </a:lnTo>
                    <a:lnTo>
                      <a:pt x="216" y="531"/>
                    </a:lnTo>
                    <a:lnTo>
                      <a:pt x="222" y="531"/>
                    </a:lnTo>
                    <a:lnTo>
                      <a:pt x="228" y="532"/>
                    </a:lnTo>
                    <a:lnTo>
                      <a:pt x="232" y="531"/>
                    </a:lnTo>
                    <a:lnTo>
                      <a:pt x="237" y="531"/>
                    </a:lnTo>
                    <a:lnTo>
                      <a:pt x="243" y="531"/>
                    </a:lnTo>
                    <a:lnTo>
                      <a:pt x="249" y="531"/>
                    </a:lnTo>
                    <a:lnTo>
                      <a:pt x="256" y="529"/>
                    </a:lnTo>
                    <a:lnTo>
                      <a:pt x="262" y="527"/>
                    </a:lnTo>
                    <a:lnTo>
                      <a:pt x="270" y="525"/>
                    </a:lnTo>
                    <a:lnTo>
                      <a:pt x="277" y="525"/>
                    </a:lnTo>
                    <a:lnTo>
                      <a:pt x="283" y="521"/>
                    </a:lnTo>
                    <a:lnTo>
                      <a:pt x="289" y="517"/>
                    </a:lnTo>
                    <a:lnTo>
                      <a:pt x="296" y="515"/>
                    </a:lnTo>
                    <a:lnTo>
                      <a:pt x="302" y="513"/>
                    </a:lnTo>
                    <a:lnTo>
                      <a:pt x="308" y="508"/>
                    </a:lnTo>
                    <a:lnTo>
                      <a:pt x="313" y="506"/>
                    </a:lnTo>
                    <a:lnTo>
                      <a:pt x="319" y="500"/>
                    </a:lnTo>
                    <a:lnTo>
                      <a:pt x="325" y="498"/>
                    </a:lnTo>
                    <a:lnTo>
                      <a:pt x="329" y="493"/>
                    </a:lnTo>
                    <a:lnTo>
                      <a:pt x="332" y="489"/>
                    </a:lnTo>
                    <a:lnTo>
                      <a:pt x="338" y="483"/>
                    </a:lnTo>
                    <a:lnTo>
                      <a:pt x="342" y="479"/>
                    </a:lnTo>
                    <a:lnTo>
                      <a:pt x="344" y="475"/>
                    </a:lnTo>
                    <a:lnTo>
                      <a:pt x="349" y="470"/>
                    </a:lnTo>
                    <a:lnTo>
                      <a:pt x="351" y="466"/>
                    </a:lnTo>
                    <a:lnTo>
                      <a:pt x="355" y="462"/>
                    </a:lnTo>
                    <a:lnTo>
                      <a:pt x="357" y="456"/>
                    </a:lnTo>
                    <a:lnTo>
                      <a:pt x="361" y="453"/>
                    </a:lnTo>
                    <a:lnTo>
                      <a:pt x="363" y="447"/>
                    </a:lnTo>
                    <a:lnTo>
                      <a:pt x="365" y="443"/>
                    </a:lnTo>
                    <a:lnTo>
                      <a:pt x="367" y="439"/>
                    </a:lnTo>
                    <a:lnTo>
                      <a:pt x="368" y="436"/>
                    </a:lnTo>
                    <a:lnTo>
                      <a:pt x="370" y="432"/>
                    </a:lnTo>
                    <a:lnTo>
                      <a:pt x="372" y="430"/>
                    </a:lnTo>
                    <a:lnTo>
                      <a:pt x="374" y="422"/>
                    </a:lnTo>
                    <a:lnTo>
                      <a:pt x="376" y="420"/>
                    </a:lnTo>
                    <a:lnTo>
                      <a:pt x="378" y="417"/>
                    </a:lnTo>
                    <a:lnTo>
                      <a:pt x="378" y="415"/>
                    </a:lnTo>
                    <a:lnTo>
                      <a:pt x="380" y="409"/>
                    </a:lnTo>
                    <a:lnTo>
                      <a:pt x="380" y="405"/>
                    </a:lnTo>
                    <a:lnTo>
                      <a:pt x="382" y="401"/>
                    </a:lnTo>
                    <a:lnTo>
                      <a:pt x="382" y="396"/>
                    </a:lnTo>
                    <a:lnTo>
                      <a:pt x="386" y="392"/>
                    </a:lnTo>
                    <a:lnTo>
                      <a:pt x="386" y="384"/>
                    </a:lnTo>
                    <a:lnTo>
                      <a:pt x="387" y="377"/>
                    </a:lnTo>
                    <a:lnTo>
                      <a:pt x="387" y="369"/>
                    </a:lnTo>
                    <a:lnTo>
                      <a:pt x="389" y="363"/>
                    </a:lnTo>
                    <a:lnTo>
                      <a:pt x="389" y="358"/>
                    </a:lnTo>
                    <a:lnTo>
                      <a:pt x="391" y="354"/>
                    </a:lnTo>
                    <a:lnTo>
                      <a:pt x="391" y="350"/>
                    </a:lnTo>
                    <a:lnTo>
                      <a:pt x="393" y="346"/>
                    </a:lnTo>
                    <a:lnTo>
                      <a:pt x="393" y="341"/>
                    </a:lnTo>
                    <a:lnTo>
                      <a:pt x="395" y="337"/>
                    </a:lnTo>
                    <a:lnTo>
                      <a:pt x="395" y="331"/>
                    </a:lnTo>
                    <a:lnTo>
                      <a:pt x="397" y="327"/>
                    </a:lnTo>
                    <a:lnTo>
                      <a:pt x="397" y="322"/>
                    </a:lnTo>
                    <a:lnTo>
                      <a:pt x="397" y="316"/>
                    </a:lnTo>
                    <a:lnTo>
                      <a:pt x="397" y="310"/>
                    </a:lnTo>
                    <a:lnTo>
                      <a:pt x="397" y="306"/>
                    </a:lnTo>
                    <a:lnTo>
                      <a:pt x="397" y="299"/>
                    </a:lnTo>
                    <a:lnTo>
                      <a:pt x="399" y="293"/>
                    </a:lnTo>
                    <a:lnTo>
                      <a:pt x="399" y="289"/>
                    </a:lnTo>
                    <a:lnTo>
                      <a:pt x="399" y="283"/>
                    </a:lnTo>
                    <a:lnTo>
                      <a:pt x="399" y="276"/>
                    </a:lnTo>
                    <a:lnTo>
                      <a:pt x="399" y="272"/>
                    </a:lnTo>
                    <a:lnTo>
                      <a:pt x="399" y="264"/>
                    </a:lnTo>
                    <a:lnTo>
                      <a:pt x="399" y="259"/>
                    </a:lnTo>
                    <a:lnTo>
                      <a:pt x="399" y="253"/>
                    </a:lnTo>
                    <a:lnTo>
                      <a:pt x="399" y="247"/>
                    </a:lnTo>
                    <a:lnTo>
                      <a:pt x="399" y="242"/>
                    </a:lnTo>
                    <a:lnTo>
                      <a:pt x="399" y="236"/>
                    </a:lnTo>
                    <a:lnTo>
                      <a:pt x="399" y="228"/>
                    </a:lnTo>
                    <a:lnTo>
                      <a:pt x="399" y="223"/>
                    </a:lnTo>
                    <a:lnTo>
                      <a:pt x="397" y="215"/>
                    </a:lnTo>
                    <a:lnTo>
                      <a:pt x="397" y="209"/>
                    </a:lnTo>
                    <a:lnTo>
                      <a:pt x="397" y="202"/>
                    </a:lnTo>
                    <a:lnTo>
                      <a:pt x="397" y="196"/>
                    </a:lnTo>
                    <a:lnTo>
                      <a:pt x="395" y="188"/>
                    </a:lnTo>
                    <a:lnTo>
                      <a:pt x="395" y="183"/>
                    </a:lnTo>
                    <a:lnTo>
                      <a:pt x="393" y="175"/>
                    </a:lnTo>
                    <a:lnTo>
                      <a:pt x="393" y="169"/>
                    </a:lnTo>
                    <a:lnTo>
                      <a:pt x="391" y="162"/>
                    </a:lnTo>
                    <a:lnTo>
                      <a:pt x="391" y="156"/>
                    </a:lnTo>
                    <a:lnTo>
                      <a:pt x="389" y="149"/>
                    </a:lnTo>
                    <a:lnTo>
                      <a:pt x="387" y="143"/>
                    </a:lnTo>
                    <a:lnTo>
                      <a:pt x="386" y="135"/>
                    </a:lnTo>
                    <a:lnTo>
                      <a:pt x="386" y="130"/>
                    </a:lnTo>
                    <a:lnTo>
                      <a:pt x="386" y="78"/>
                    </a:lnTo>
                    <a:close/>
                  </a:path>
                </a:pathLst>
              </a:custGeom>
              <a:solidFill>
                <a:srgbClr val="ED573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25" name="Freeform 10"/>
              <p:cNvSpPr>
                <a:spLocks/>
              </p:cNvSpPr>
              <p:nvPr/>
            </p:nvSpPr>
            <p:spPr bwMode="auto">
              <a:xfrm>
                <a:off x="4536" y="3373"/>
                <a:ext cx="122" cy="126"/>
              </a:xfrm>
              <a:custGeom>
                <a:avLst/>
                <a:gdLst>
                  <a:gd name="T0" fmla="*/ 1 w 243"/>
                  <a:gd name="T1" fmla="*/ 4 h 251"/>
                  <a:gd name="T2" fmla="*/ 0 w 243"/>
                  <a:gd name="T3" fmla="*/ 4 h 251"/>
                  <a:gd name="T4" fmla="*/ 0 w 243"/>
                  <a:gd name="T5" fmla="*/ 4 h 251"/>
                  <a:gd name="T6" fmla="*/ 0 w 243"/>
                  <a:gd name="T7" fmla="*/ 4 h 251"/>
                  <a:gd name="T8" fmla="*/ 0 w 243"/>
                  <a:gd name="T9" fmla="*/ 3 h 251"/>
                  <a:gd name="T10" fmla="*/ 1 w 243"/>
                  <a:gd name="T11" fmla="*/ 3 h 251"/>
                  <a:gd name="T12" fmla="*/ 1 w 243"/>
                  <a:gd name="T13" fmla="*/ 3 h 251"/>
                  <a:gd name="T14" fmla="*/ 1 w 243"/>
                  <a:gd name="T15" fmla="*/ 2 h 251"/>
                  <a:gd name="T16" fmla="*/ 1 w 243"/>
                  <a:gd name="T17" fmla="*/ 2 h 251"/>
                  <a:gd name="T18" fmla="*/ 1 w 243"/>
                  <a:gd name="T19" fmla="*/ 2 h 251"/>
                  <a:gd name="T20" fmla="*/ 1 w 243"/>
                  <a:gd name="T21" fmla="*/ 1 h 251"/>
                  <a:gd name="T22" fmla="*/ 1 w 243"/>
                  <a:gd name="T23" fmla="*/ 1 h 251"/>
                  <a:gd name="T24" fmla="*/ 1 w 243"/>
                  <a:gd name="T25" fmla="*/ 1 h 251"/>
                  <a:gd name="T26" fmla="*/ 1 w 243"/>
                  <a:gd name="T27" fmla="*/ 1 h 251"/>
                  <a:gd name="T28" fmla="*/ 1 w 243"/>
                  <a:gd name="T29" fmla="*/ 0 h 251"/>
                  <a:gd name="T30" fmla="*/ 5 w 243"/>
                  <a:gd name="T31" fmla="*/ 6 h 251"/>
                  <a:gd name="T32" fmla="*/ 6 w 243"/>
                  <a:gd name="T33" fmla="*/ 6 h 251"/>
                  <a:gd name="T34" fmla="*/ 6 w 243"/>
                  <a:gd name="T35" fmla="*/ 5 h 251"/>
                  <a:gd name="T36" fmla="*/ 6 w 243"/>
                  <a:gd name="T37" fmla="*/ 5 h 251"/>
                  <a:gd name="T38" fmla="*/ 7 w 243"/>
                  <a:gd name="T39" fmla="*/ 5 h 251"/>
                  <a:gd name="T40" fmla="*/ 7 w 243"/>
                  <a:gd name="T41" fmla="*/ 5 h 251"/>
                  <a:gd name="T42" fmla="*/ 7 w 243"/>
                  <a:gd name="T43" fmla="*/ 5 h 251"/>
                  <a:gd name="T44" fmla="*/ 8 w 243"/>
                  <a:gd name="T45" fmla="*/ 5 h 251"/>
                  <a:gd name="T46" fmla="*/ 8 w 243"/>
                  <a:gd name="T47" fmla="*/ 5 h 251"/>
                  <a:gd name="T48" fmla="*/ 8 w 243"/>
                  <a:gd name="T49" fmla="*/ 5 h 251"/>
                  <a:gd name="T50" fmla="*/ 7 w 243"/>
                  <a:gd name="T51" fmla="*/ 7 h 251"/>
                  <a:gd name="T52" fmla="*/ 7 w 243"/>
                  <a:gd name="T53" fmla="*/ 7 h 251"/>
                  <a:gd name="T54" fmla="*/ 6 w 243"/>
                  <a:gd name="T55" fmla="*/ 7 h 251"/>
                  <a:gd name="T56" fmla="*/ 6 w 243"/>
                  <a:gd name="T57" fmla="*/ 7 h 251"/>
                  <a:gd name="T58" fmla="*/ 6 w 243"/>
                  <a:gd name="T59" fmla="*/ 7 h 251"/>
                  <a:gd name="T60" fmla="*/ 5 w 243"/>
                  <a:gd name="T61" fmla="*/ 7 h 251"/>
                  <a:gd name="T62" fmla="*/ 5 w 243"/>
                  <a:gd name="T63" fmla="*/ 8 h 251"/>
                  <a:gd name="T64" fmla="*/ 4 w 243"/>
                  <a:gd name="T65" fmla="*/ 8 h 2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3"/>
                  <a:gd name="T100" fmla="*/ 0 h 251"/>
                  <a:gd name="T101" fmla="*/ 243 w 243"/>
                  <a:gd name="T102" fmla="*/ 251 h 2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3" h="251">
                    <a:moveTo>
                      <a:pt x="112" y="251"/>
                    </a:moveTo>
                    <a:lnTo>
                      <a:pt x="2" y="118"/>
                    </a:lnTo>
                    <a:lnTo>
                      <a:pt x="0" y="116"/>
                    </a:lnTo>
                    <a:lnTo>
                      <a:pt x="0" y="114"/>
                    </a:lnTo>
                    <a:lnTo>
                      <a:pt x="0" y="110"/>
                    </a:lnTo>
                    <a:lnTo>
                      <a:pt x="0" y="107"/>
                    </a:lnTo>
                    <a:lnTo>
                      <a:pt x="0" y="103"/>
                    </a:lnTo>
                    <a:lnTo>
                      <a:pt x="0" y="101"/>
                    </a:lnTo>
                    <a:lnTo>
                      <a:pt x="0" y="95"/>
                    </a:lnTo>
                    <a:lnTo>
                      <a:pt x="0" y="91"/>
                    </a:lnTo>
                    <a:lnTo>
                      <a:pt x="0" y="86"/>
                    </a:lnTo>
                    <a:lnTo>
                      <a:pt x="2" y="82"/>
                    </a:lnTo>
                    <a:lnTo>
                      <a:pt x="2" y="76"/>
                    </a:lnTo>
                    <a:lnTo>
                      <a:pt x="2" y="72"/>
                    </a:lnTo>
                    <a:lnTo>
                      <a:pt x="2" y="67"/>
                    </a:lnTo>
                    <a:lnTo>
                      <a:pt x="2" y="63"/>
                    </a:lnTo>
                    <a:lnTo>
                      <a:pt x="2" y="55"/>
                    </a:lnTo>
                    <a:lnTo>
                      <a:pt x="2" y="51"/>
                    </a:lnTo>
                    <a:lnTo>
                      <a:pt x="4" y="46"/>
                    </a:lnTo>
                    <a:lnTo>
                      <a:pt x="4" y="40"/>
                    </a:lnTo>
                    <a:lnTo>
                      <a:pt x="6" y="36"/>
                    </a:lnTo>
                    <a:lnTo>
                      <a:pt x="6" y="31"/>
                    </a:lnTo>
                    <a:lnTo>
                      <a:pt x="8" y="27"/>
                    </a:lnTo>
                    <a:lnTo>
                      <a:pt x="8" y="23"/>
                    </a:lnTo>
                    <a:lnTo>
                      <a:pt x="10" y="17"/>
                    </a:lnTo>
                    <a:lnTo>
                      <a:pt x="10" y="13"/>
                    </a:lnTo>
                    <a:lnTo>
                      <a:pt x="12" y="10"/>
                    </a:lnTo>
                    <a:lnTo>
                      <a:pt x="14" y="8"/>
                    </a:lnTo>
                    <a:lnTo>
                      <a:pt x="17" y="2"/>
                    </a:lnTo>
                    <a:lnTo>
                      <a:pt x="23" y="0"/>
                    </a:lnTo>
                    <a:lnTo>
                      <a:pt x="114" y="150"/>
                    </a:lnTo>
                    <a:lnTo>
                      <a:pt x="156" y="167"/>
                    </a:lnTo>
                    <a:lnTo>
                      <a:pt x="158" y="166"/>
                    </a:lnTo>
                    <a:lnTo>
                      <a:pt x="164" y="162"/>
                    </a:lnTo>
                    <a:lnTo>
                      <a:pt x="167" y="160"/>
                    </a:lnTo>
                    <a:lnTo>
                      <a:pt x="171" y="158"/>
                    </a:lnTo>
                    <a:lnTo>
                      <a:pt x="177" y="156"/>
                    </a:lnTo>
                    <a:lnTo>
                      <a:pt x="183" y="154"/>
                    </a:lnTo>
                    <a:lnTo>
                      <a:pt x="190" y="152"/>
                    </a:lnTo>
                    <a:lnTo>
                      <a:pt x="196" y="150"/>
                    </a:lnTo>
                    <a:lnTo>
                      <a:pt x="204" y="148"/>
                    </a:lnTo>
                    <a:lnTo>
                      <a:pt x="211" y="148"/>
                    </a:lnTo>
                    <a:lnTo>
                      <a:pt x="215" y="148"/>
                    </a:lnTo>
                    <a:lnTo>
                      <a:pt x="219" y="148"/>
                    </a:lnTo>
                    <a:lnTo>
                      <a:pt x="223" y="148"/>
                    </a:lnTo>
                    <a:lnTo>
                      <a:pt x="226" y="150"/>
                    </a:lnTo>
                    <a:lnTo>
                      <a:pt x="232" y="152"/>
                    </a:lnTo>
                    <a:lnTo>
                      <a:pt x="236" y="152"/>
                    </a:lnTo>
                    <a:lnTo>
                      <a:pt x="240" y="154"/>
                    </a:lnTo>
                    <a:lnTo>
                      <a:pt x="243" y="156"/>
                    </a:lnTo>
                    <a:lnTo>
                      <a:pt x="209" y="196"/>
                    </a:lnTo>
                    <a:lnTo>
                      <a:pt x="205" y="196"/>
                    </a:lnTo>
                    <a:lnTo>
                      <a:pt x="202" y="196"/>
                    </a:lnTo>
                    <a:lnTo>
                      <a:pt x="196" y="196"/>
                    </a:lnTo>
                    <a:lnTo>
                      <a:pt x="192" y="198"/>
                    </a:lnTo>
                    <a:lnTo>
                      <a:pt x="186" y="200"/>
                    </a:lnTo>
                    <a:lnTo>
                      <a:pt x="183" y="202"/>
                    </a:lnTo>
                    <a:lnTo>
                      <a:pt x="177" y="202"/>
                    </a:lnTo>
                    <a:lnTo>
                      <a:pt x="169" y="205"/>
                    </a:lnTo>
                    <a:lnTo>
                      <a:pt x="164" y="207"/>
                    </a:lnTo>
                    <a:lnTo>
                      <a:pt x="158" y="211"/>
                    </a:lnTo>
                    <a:lnTo>
                      <a:pt x="152" y="215"/>
                    </a:lnTo>
                    <a:lnTo>
                      <a:pt x="145" y="221"/>
                    </a:lnTo>
                    <a:lnTo>
                      <a:pt x="139" y="226"/>
                    </a:lnTo>
                    <a:lnTo>
                      <a:pt x="133" y="232"/>
                    </a:lnTo>
                    <a:lnTo>
                      <a:pt x="112" y="251"/>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26" name="Freeform 11"/>
              <p:cNvSpPr>
                <a:spLocks/>
              </p:cNvSpPr>
              <p:nvPr/>
            </p:nvSpPr>
            <p:spPr bwMode="auto">
              <a:xfrm>
                <a:off x="4547" y="2624"/>
                <a:ext cx="143" cy="764"/>
              </a:xfrm>
              <a:custGeom>
                <a:avLst/>
                <a:gdLst>
                  <a:gd name="T0" fmla="*/ 3 w 287"/>
                  <a:gd name="T1" fmla="*/ 40 h 1528"/>
                  <a:gd name="T2" fmla="*/ 3 w 287"/>
                  <a:gd name="T3" fmla="*/ 40 h 1528"/>
                  <a:gd name="T4" fmla="*/ 3 w 287"/>
                  <a:gd name="T5" fmla="*/ 39 h 1528"/>
                  <a:gd name="T6" fmla="*/ 3 w 287"/>
                  <a:gd name="T7" fmla="*/ 37 h 1528"/>
                  <a:gd name="T8" fmla="*/ 3 w 287"/>
                  <a:gd name="T9" fmla="*/ 36 h 1528"/>
                  <a:gd name="T10" fmla="*/ 3 w 287"/>
                  <a:gd name="T11" fmla="*/ 34 h 1528"/>
                  <a:gd name="T12" fmla="*/ 3 w 287"/>
                  <a:gd name="T13" fmla="*/ 31 h 1528"/>
                  <a:gd name="T14" fmla="*/ 3 w 287"/>
                  <a:gd name="T15" fmla="*/ 29 h 1528"/>
                  <a:gd name="T16" fmla="*/ 3 w 287"/>
                  <a:gd name="T17" fmla="*/ 27 h 1528"/>
                  <a:gd name="T18" fmla="*/ 3 w 287"/>
                  <a:gd name="T19" fmla="*/ 24 h 1528"/>
                  <a:gd name="T20" fmla="*/ 3 w 287"/>
                  <a:gd name="T21" fmla="*/ 21 h 1528"/>
                  <a:gd name="T22" fmla="*/ 3 w 287"/>
                  <a:gd name="T23" fmla="*/ 19 h 1528"/>
                  <a:gd name="T24" fmla="*/ 2 w 287"/>
                  <a:gd name="T25" fmla="*/ 16 h 1528"/>
                  <a:gd name="T26" fmla="*/ 2 w 287"/>
                  <a:gd name="T27" fmla="*/ 14 h 1528"/>
                  <a:gd name="T28" fmla="*/ 2 w 287"/>
                  <a:gd name="T29" fmla="*/ 11 h 1528"/>
                  <a:gd name="T30" fmla="*/ 2 w 287"/>
                  <a:gd name="T31" fmla="*/ 9 h 1528"/>
                  <a:gd name="T32" fmla="*/ 1 w 287"/>
                  <a:gd name="T33" fmla="*/ 8 h 1528"/>
                  <a:gd name="T34" fmla="*/ 1 w 287"/>
                  <a:gd name="T35" fmla="*/ 8 h 1528"/>
                  <a:gd name="T36" fmla="*/ 1 w 287"/>
                  <a:gd name="T37" fmla="*/ 7 h 1528"/>
                  <a:gd name="T38" fmla="*/ 1 w 287"/>
                  <a:gd name="T39" fmla="*/ 7 h 1528"/>
                  <a:gd name="T40" fmla="*/ 1 w 287"/>
                  <a:gd name="T41" fmla="*/ 6 h 1528"/>
                  <a:gd name="T42" fmla="*/ 1 w 287"/>
                  <a:gd name="T43" fmla="*/ 5 h 1528"/>
                  <a:gd name="T44" fmla="*/ 1 w 287"/>
                  <a:gd name="T45" fmla="*/ 5 h 1528"/>
                  <a:gd name="T46" fmla="*/ 0 w 287"/>
                  <a:gd name="T47" fmla="*/ 4 h 1528"/>
                  <a:gd name="T48" fmla="*/ 0 w 287"/>
                  <a:gd name="T49" fmla="*/ 3 h 1528"/>
                  <a:gd name="T50" fmla="*/ 0 w 287"/>
                  <a:gd name="T51" fmla="*/ 2 h 1528"/>
                  <a:gd name="T52" fmla="*/ 0 w 287"/>
                  <a:gd name="T53" fmla="*/ 2 h 1528"/>
                  <a:gd name="T54" fmla="*/ 0 w 287"/>
                  <a:gd name="T55" fmla="*/ 1 h 1528"/>
                  <a:gd name="T56" fmla="*/ 0 w 287"/>
                  <a:gd name="T57" fmla="*/ 1 h 1528"/>
                  <a:gd name="T58" fmla="*/ 0 w 287"/>
                  <a:gd name="T59" fmla="*/ 1 h 1528"/>
                  <a:gd name="T60" fmla="*/ 0 w 287"/>
                  <a:gd name="T61" fmla="*/ 1 h 1528"/>
                  <a:gd name="T62" fmla="*/ 1 w 287"/>
                  <a:gd name="T63" fmla="*/ 2 h 1528"/>
                  <a:gd name="T64" fmla="*/ 1 w 287"/>
                  <a:gd name="T65" fmla="*/ 2 h 1528"/>
                  <a:gd name="T66" fmla="*/ 2 w 287"/>
                  <a:gd name="T67" fmla="*/ 3 h 1528"/>
                  <a:gd name="T68" fmla="*/ 2 w 287"/>
                  <a:gd name="T69" fmla="*/ 4 h 1528"/>
                  <a:gd name="T70" fmla="*/ 3 w 287"/>
                  <a:gd name="T71" fmla="*/ 4 h 1528"/>
                  <a:gd name="T72" fmla="*/ 3 w 287"/>
                  <a:gd name="T73" fmla="*/ 5 h 1528"/>
                  <a:gd name="T74" fmla="*/ 4 w 287"/>
                  <a:gd name="T75" fmla="*/ 6 h 1528"/>
                  <a:gd name="T76" fmla="*/ 5 w 287"/>
                  <a:gd name="T77" fmla="*/ 7 h 1528"/>
                  <a:gd name="T78" fmla="*/ 5 w 287"/>
                  <a:gd name="T79" fmla="*/ 8 h 1528"/>
                  <a:gd name="T80" fmla="*/ 6 w 287"/>
                  <a:gd name="T81" fmla="*/ 9 h 1528"/>
                  <a:gd name="T82" fmla="*/ 6 w 287"/>
                  <a:gd name="T83" fmla="*/ 10 h 1528"/>
                  <a:gd name="T84" fmla="*/ 7 w 287"/>
                  <a:gd name="T85" fmla="*/ 11 h 1528"/>
                  <a:gd name="T86" fmla="*/ 7 w 287"/>
                  <a:gd name="T87" fmla="*/ 12 h 1528"/>
                  <a:gd name="T88" fmla="*/ 7 w 287"/>
                  <a:gd name="T89" fmla="*/ 13 h 1528"/>
                  <a:gd name="T90" fmla="*/ 8 w 287"/>
                  <a:gd name="T91" fmla="*/ 14 h 1528"/>
                  <a:gd name="T92" fmla="*/ 8 w 287"/>
                  <a:gd name="T93" fmla="*/ 15 h 1528"/>
                  <a:gd name="T94" fmla="*/ 8 w 287"/>
                  <a:gd name="T95" fmla="*/ 17 h 1528"/>
                  <a:gd name="T96" fmla="*/ 8 w 287"/>
                  <a:gd name="T97" fmla="*/ 18 h 1528"/>
                  <a:gd name="T98" fmla="*/ 8 w 287"/>
                  <a:gd name="T99" fmla="*/ 19 h 1528"/>
                  <a:gd name="T100" fmla="*/ 8 w 287"/>
                  <a:gd name="T101" fmla="*/ 20 h 1528"/>
                  <a:gd name="T102" fmla="*/ 8 w 287"/>
                  <a:gd name="T103" fmla="*/ 21 h 1528"/>
                  <a:gd name="T104" fmla="*/ 8 w 287"/>
                  <a:gd name="T105" fmla="*/ 22 h 1528"/>
                  <a:gd name="T106" fmla="*/ 8 w 287"/>
                  <a:gd name="T107" fmla="*/ 22 h 1528"/>
                  <a:gd name="T108" fmla="*/ 8 w 287"/>
                  <a:gd name="T109" fmla="*/ 23 h 1528"/>
                  <a:gd name="T110" fmla="*/ 8 w 287"/>
                  <a:gd name="T111" fmla="*/ 24 h 1528"/>
                  <a:gd name="T112" fmla="*/ 8 w 287"/>
                  <a:gd name="T113" fmla="*/ 24 h 1528"/>
                  <a:gd name="T114" fmla="*/ 3 w 287"/>
                  <a:gd name="T115" fmla="*/ 41 h 1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7"/>
                  <a:gd name="T175" fmla="*/ 0 h 1528"/>
                  <a:gd name="T176" fmla="*/ 287 w 287"/>
                  <a:gd name="T177" fmla="*/ 1528 h 15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7" h="1528">
                    <a:moveTo>
                      <a:pt x="112" y="1284"/>
                    </a:moveTo>
                    <a:lnTo>
                      <a:pt x="112" y="1282"/>
                    </a:lnTo>
                    <a:lnTo>
                      <a:pt x="112" y="1279"/>
                    </a:lnTo>
                    <a:lnTo>
                      <a:pt x="112" y="1275"/>
                    </a:lnTo>
                    <a:lnTo>
                      <a:pt x="112" y="1271"/>
                    </a:lnTo>
                    <a:lnTo>
                      <a:pt x="112" y="1265"/>
                    </a:lnTo>
                    <a:lnTo>
                      <a:pt x="112" y="1260"/>
                    </a:lnTo>
                    <a:lnTo>
                      <a:pt x="112" y="1254"/>
                    </a:lnTo>
                    <a:lnTo>
                      <a:pt x="112" y="1244"/>
                    </a:lnTo>
                    <a:lnTo>
                      <a:pt x="112" y="1237"/>
                    </a:lnTo>
                    <a:lnTo>
                      <a:pt x="112" y="1227"/>
                    </a:lnTo>
                    <a:lnTo>
                      <a:pt x="114" y="1218"/>
                    </a:lnTo>
                    <a:lnTo>
                      <a:pt x="114" y="1206"/>
                    </a:lnTo>
                    <a:lnTo>
                      <a:pt x="114" y="1195"/>
                    </a:lnTo>
                    <a:lnTo>
                      <a:pt x="114" y="1182"/>
                    </a:lnTo>
                    <a:lnTo>
                      <a:pt x="114" y="1170"/>
                    </a:lnTo>
                    <a:lnTo>
                      <a:pt x="114" y="1155"/>
                    </a:lnTo>
                    <a:lnTo>
                      <a:pt x="114" y="1142"/>
                    </a:lnTo>
                    <a:lnTo>
                      <a:pt x="114" y="1127"/>
                    </a:lnTo>
                    <a:lnTo>
                      <a:pt x="114" y="1113"/>
                    </a:lnTo>
                    <a:lnTo>
                      <a:pt x="114" y="1096"/>
                    </a:lnTo>
                    <a:lnTo>
                      <a:pt x="114" y="1079"/>
                    </a:lnTo>
                    <a:lnTo>
                      <a:pt x="114" y="1064"/>
                    </a:lnTo>
                    <a:lnTo>
                      <a:pt x="114" y="1047"/>
                    </a:lnTo>
                    <a:lnTo>
                      <a:pt x="114" y="1030"/>
                    </a:lnTo>
                    <a:lnTo>
                      <a:pt x="114" y="1011"/>
                    </a:lnTo>
                    <a:lnTo>
                      <a:pt x="114" y="992"/>
                    </a:lnTo>
                    <a:lnTo>
                      <a:pt x="114" y="975"/>
                    </a:lnTo>
                    <a:lnTo>
                      <a:pt x="114" y="954"/>
                    </a:lnTo>
                    <a:lnTo>
                      <a:pt x="114" y="935"/>
                    </a:lnTo>
                    <a:lnTo>
                      <a:pt x="114" y="916"/>
                    </a:lnTo>
                    <a:lnTo>
                      <a:pt x="114" y="897"/>
                    </a:lnTo>
                    <a:lnTo>
                      <a:pt x="112" y="876"/>
                    </a:lnTo>
                    <a:lnTo>
                      <a:pt x="112" y="855"/>
                    </a:lnTo>
                    <a:lnTo>
                      <a:pt x="112" y="834"/>
                    </a:lnTo>
                    <a:lnTo>
                      <a:pt x="110" y="813"/>
                    </a:lnTo>
                    <a:lnTo>
                      <a:pt x="110" y="792"/>
                    </a:lnTo>
                    <a:lnTo>
                      <a:pt x="110" y="771"/>
                    </a:lnTo>
                    <a:lnTo>
                      <a:pt x="108" y="750"/>
                    </a:lnTo>
                    <a:lnTo>
                      <a:pt x="108" y="729"/>
                    </a:lnTo>
                    <a:lnTo>
                      <a:pt x="107" y="707"/>
                    </a:lnTo>
                    <a:lnTo>
                      <a:pt x="107" y="688"/>
                    </a:lnTo>
                    <a:lnTo>
                      <a:pt x="105" y="665"/>
                    </a:lnTo>
                    <a:lnTo>
                      <a:pt x="105" y="644"/>
                    </a:lnTo>
                    <a:lnTo>
                      <a:pt x="103" y="623"/>
                    </a:lnTo>
                    <a:lnTo>
                      <a:pt x="101" y="602"/>
                    </a:lnTo>
                    <a:lnTo>
                      <a:pt x="99" y="581"/>
                    </a:lnTo>
                    <a:lnTo>
                      <a:pt x="99" y="560"/>
                    </a:lnTo>
                    <a:lnTo>
                      <a:pt x="97" y="539"/>
                    </a:lnTo>
                    <a:lnTo>
                      <a:pt x="95" y="518"/>
                    </a:lnTo>
                    <a:lnTo>
                      <a:pt x="93" y="498"/>
                    </a:lnTo>
                    <a:lnTo>
                      <a:pt x="91" y="479"/>
                    </a:lnTo>
                    <a:lnTo>
                      <a:pt x="89" y="458"/>
                    </a:lnTo>
                    <a:lnTo>
                      <a:pt x="88" y="439"/>
                    </a:lnTo>
                    <a:lnTo>
                      <a:pt x="86" y="420"/>
                    </a:lnTo>
                    <a:lnTo>
                      <a:pt x="84" y="401"/>
                    </a:lnTo>
                    <a:lnTo>
                      <a:pt x="80" y="382"/>
                    </a:lnTo>
                    <a:lnTo>
                      <a:pt x="78" y="365"/>
                    </a:lnTo>
                    <a:lnTo>
                      <a:pt x="76" y="346"/>
                    </a:lnTo>
                    <a:lnTo>
                      <a:pt x="74" y="328"/>
                    </a:lnTo>
                    <a:lnTo>
                      <a:pt x="70" y="311"/>
                    </a:lnTo>
                    <a:lnTo>
                      <a:pt x="67" y="294"/>
                    </a:lnTo>
                    <a:lnTo>
                      <a:pt x="65" y="279"/>
                    </a:lnTo>
                    <a:lnTo>
                      <a:pt x="63" y="264"/>
                    </a:lnTo>
                    <a:lnTo>
                      <a:pt x="61" y="262"/>
                    </a:lnTo>
                    <a:lnTo>
                      <a:pt x="61" y="260"/>
                    </a:lnTo>
                    <a:lnTo>
                      <a:pt x="59" y="256"/>
                    </a:lnTo>
                    <a:lnTo>
                      <a:pt x="59" y="254"/>
                    </a:lnTo>
                    <a:lnTo>
                      <a:pt x="57" y="249"/>
                    </a:lnTo>
                    <a:lnTo>
                      <a:pt x="57" y="241"/>
                    </a:lnTo>
                    <a:lnTo>
                      <a:pt x="55" y="235"/>
                    </a:lnTo>
                    <a:lnTo>
                      <a:pt x="55" y="228"/>
                    </a:lnTo>
                    <a:lnTo>
                      <a:pt x="53" y="224"/>
                    </a:lnTo>
                    <a:lnTo>
                      <a:pt x="51" y="218"/>
                    </a:lnTo>
                    <a:lnTo>
                      <a:pt x="51" y="214"/>
                    </a:lnTo>
                    <a:lnTo>
                      <a:pt x="50" y="211"/>
                    </a:lnTo>
                    <a:lnTo>
                      <a:pt x="50" y="205"/>
                    </a:lnTo>
                    <a:lnTo>
                      <a:pt x="48" y="201"/>
                    </a:lnTo>
                    <a:lnTo>
                      <a:pt x="48" y="195"/>
                    </a:lnTo>
                    <a:lnTo>
                      <a:pt x="46" y="192"/>
                    </a:lnTo>
                    <a:lnTo>
                      <a:pt x="44" y="186"/>
                    </a:lnTo>
                    <a:lnTo>
                      <a:pt x="44" y="180"/>
                    </a:lnTo>
                    <a:lnTo>
                      <a:pt x="42" y="174"/>
                    </a:lnTo>
                    <a:lnTo>
                      <a:pt x="42" y="169"/>
                    </a:lnTo>
                    <a:lnTo>
                      <a:pt x="40" y="163"/>
                    </a:lnTo>
                    <a:lnTo>
                      <a:pt x="38" y="159"/>
                    </a:lnTo>
                    <a:lnTo>
                      <a:pt x="36" y="152"/>
                    </a:lnTo>
                    <a:lnTo>
                      <a:pt x="36" y="148"/>
                    </a:lnTo>
                    <a:lnTo>
                      <a:pt x="34" y="140"/>
                    </a:lnTo>
                    <a:lnTo>
                      <a:pt x="34" y="135"/>
                    </a:lnTo>
                    <a:lnTo>
                      <a:pt x="32" y="129"/>
                    </a:lnTo>
                    <a:lnTo>
                      <a:pt x="31" y="123"/>
                    </a:lnTo>
                    <a:lnTo>
                      <a:pt x="29" y="117"/>
                    </a:lnTo>
                    <a:lnTo>
                      <a:pt x="29" y="112"/>
                    </a:lnTo>
                    <a:lnTo>
                      <a:pt x="27" y="106"/>
                    </a:lnTo>
                    <a:lnTo>
                      <a:pt x="27" y="100"/>
                    </a:lnTo>
                    <a:lnTo>
                      <a:pt x="25" y="95"/>
                    </a:lnTo>
                    <a:lnTo>
                      <a:pt x="23" y="89"/>
                    </a:lnTo>
                    <a:lnTo>
                      <a:pt x="21" y="83"/>
                    </a:lnTo>
                    <a:lnTo>
                      <a:pt x="21" y="78"/>
                    </a:lnTo>
                    <a:lnTo>
                      <a:pt x="19" y="72"/>
                    </a:lnTo>
                    <a:lnTo>
                      <a:pt x="17" y="68"/>
                    </a:lnTo>
                    <a:lnTo>
                      <a:pt x="17" y="62"/>
                    </a:lnTo>
                    <a:lnTo>
                      <a:pt x="15" y="59"/>
                    </a:lnTo>
                    <a:lnTo>
                      <a:pt x="13" y="53"/>
                    </a:lnTo>
                    <a:lnTo>
                      <a:pt x="13" y="47"/>
                    </a:lnTo>
                    <a:lnTo>
                      <a:pt x="12" y="43"/>
                    </a:lnTo>
                    <a:lnTo>
                      <a:pt x="12" y="40"/>
                    </a:lnTo>
                    <a:lnTo>
                      <a:pt x="10" y="34"/>
                    </a:lnTo>
                    <a:lnTo>
                      <a:pt x="10" y="30"/>
                    </a:lnTo>
                    <a:lnTo>
                      <a:pt x="8" y="26"/>
                    </a:lnTo>
                    <a:lnTo>
                      <a:pt x="8" y="22"/>
                    </a:lnTo>
                    <a:lnTo>
                      <a:pt x="4" y="15"/>
                    </a:lnTo>
                    <a:lnTo>
                      <a:pt x="2" y="9"/>
                    </a:lnTo>
                    <a:lnTo>
                      <a:pt x="0" y="3"/>
                    </a:lnTo>
                    <a:lnTo>
                      <a:pt x="0" y="0"/>
                    </a:lnTo>
                    <a:lnTo>
                      <a:pt x="2" y="0"/>
                    </a:lnTo>
                    <a:lnTo>
                      <a:pt x="6" y="5"/>
                    </a:lnTo>
                    <a:lnTo>
                      <a:pt x="8" y="7"/>
                    </a:lnTo>
                    <a:lnTo>
                      <a:pt x="12" y="11"/>
                    </a:lnTo>
                    <a:lnTo>
                      <a:pt x="17" y="15"/>
                    </a:lnTo>
                    <a:lnTo>
                      <a:pt x="21" y="22"/>
                    </a:lnTo>
                    <a:lnTo>
                      <a:pt x="27" y="26"/>
                    </a:lnTo>
                    <a:lnTo>
                      <a:pt x="32" y="34"/>
                    </a:lnTo>
                    <a:lnTo>
                      <a:pt x="36" y="36"/>
                    </a:lnTo>
                    <a:lnTo>
                      <a:pt x="40" y="40"/>
                    </a:lnTo>
                    <a:lnTo>
                      <a:pt x="42" y="43"/>
                    </a:lnTo>
                    <a:lnTo>
                      <a:pt x="46" y="47"/>
                    </a:lnTo>
                    <a:lnTo>
                      <a:pt x="50" y="53"/>
                    </a:lnTo>
                    <a:lnTo>
                      <a:pt x="53" y="57"/>
                    </a:lnTo>
                    <a:lnTo>
                      <a:pt x="57" y="60"/>
                    </a:lnTo>
                    <a:lnTo>
                      <a:pt x="61" y="64"/>
                    </a:lnTo>
                    <a:lnTo>
                      <a:pt x="65" y="70"/>
                    </a:lnTo>
                    <a:lnTo>
                      <a:pt x="69" y="74"/>
                    </a:lnTo>
                    <a:lnTo>
                      <a:pt x="72" y="79"/>
                    </a:lnTo>
                    <a:lnTo>
                      <a:pt x="76" y="85"/>
                    </a:lnTo>
                    <a:lnTo>
                      <a:pt x="80" y="89"/>
                    </a:lnTo>
                    <a:lnTo>
                      <a:pt x="84" y="95"/>
                    </a:lnTo>
                    <a:lnTo>
                      <a:pt x="89" y="98"/>
                    </a:lnTo>
                    <a:lnTo>
                      <a:pt x="93" y="106"/>
                    </a:lnTo>
                    <a:lnTo>
                      <a:pt x="97" y="112"/>
                    </a:lnTo>
                    <a:lnTo>
                      <a:pt x="103" y="116"/>
                    </a:lnTo>
                    <a:lnTo>
                      <a:pt x="107" y="123"/>
                    </a:lnTo>
                    <a:lnTo>
                      <a:pt x="110" y="129"/>
                    </a:lnTo>
                    <a:lnTo>
                      <a:pt x="114" y="135"/>
                    </a:lnTo>
                    <a:lnTo>
                      <a:pt x="120" y="140"/>
                    </a:lnTo>
                    <a:lnTo>
                      <a:pt x="124" y="146"/>
                    </a:lnTo>
                    <a:lnTo>
                      <a:pt x="129" y="154"/>
                    </a:lnTo>
                    <a:lnTo>
                      <a:pt x="133" y="159"/>
                    </a:lnTo>
                    <a:lnTo>
                      <a:pt x="137" y="167"/>
                    </a:lnTo>
                    <a:lnTo>
                      <a:pt x="143" y="174"/>
                    </a:lnTo>
                    <a:lnTo>
                      <a:pt x="148" y="182"/>
                    </a:lnTo>
                    <a:lnTo>
                      <a:pt x="152" y="188"/>
                    </a:lnTo>
                    <a:lnTo>
                      <a:pt x="156" y="193"/>
                    </a:lnTo>
                    <a:lnTo>
                      <a:pt x="160" y="201"/>
                    </a:lnTo>
                    <a:lnTo>
                      <a:pt x="165" y="209"/>
                    </a:lnTo>
                    <a:lnTo>
                      <a:pt x="169" y="216"/>
                    </a:lnTo>
                    <a:lnTo>
                      <a:pt x="173" y="224"/>
                    </a:lnTo>
                    <a:lnTo>
                      <a:pt x="177" y="231"/>
                    </a:lnTo>
                    <a:lnTo>
                      <a:pt x="183" y="239"/>
                    </a:lnTo>
                    <a:lnTo>
                      <a:pt x="186" y="247"/>
                    </a:lnTo>
                    <a:lnTo>
                      <a:pt x="190" y="254"/>
                    </a:lnTo>
                    <a:lnTo>
                      <a:pt x="196" y="262"/>
                    </a:lnTo>
                    <a:lnTo>
                      <a:pt x="200" y="271"/>
                    </a:lnTo>
                    <a:lnTo>
                      <a:pt x="203" y="279"/>
                    </a:lnTo>
                    <a:lnTo>
                      <a:pt x="207" y="287"/>
                    </a:lnTo>
                    <a:lnTo>
                      <a:pt x="213" y="296"/>
                    </a:lnTo>
                    <a:lnTo>
                      <a:pt x="217" y="304"/>
                    </a:lnTo>
                    <a:lnTo>
                      <a:pt x="221" y="313"/>
                    </a:lnTo>
                    <a:lnTo>
                      <a:pt x="222" y="321"/>
                    </a:lnTo>
                    <a:lnTo>
                      <a:pt x="226" y="328"/>
                    </a:lnTo>
                    <a:lnTo>
                      <a:pt x="230" y="338"/>
                    </a:lnTo>
                    <a:lnTo>
                      <a:pt x="232" y="347"/>
                    </a:lnTo>
                    <a:lnTo>
                      <a:pt x="236" y="355"/>
                    </a:lnTo>
                    <a:lnTo>
                      <a:pt x="240" y="365"/>
                    </a:lnTo>
                    <a:lnTo>
                      <a:pt x="243" y="374"/>
                    </a:lnTo>
                    <a:lnTo>
                      <a:pt x="245" y="384"/>
                    </a:lnTo>
                    <a:lnTo>
                      <a:pt x="247" y="393"/>
                    </a:lnTo>
                    <a:lnTo>
                      <a:pt x="251" y="403"/>
                    </a:lnTo>
                    <a:lnTo>
                      <a:pt x="253" y="412"/>
                    </a:lnTo>
                    <a:lnTo>
                      <a:pt x="255" y="420"/>
                    </a:lnTo>
                    <a:lnTo>
                      <a:pt x="257" y="431"/>
                    </a:lnTo>
                    <a:lnTo>
                      <a:pt x="259" y="439"/>
                    </a:lnTo>
                    <a:lnTo>
                      <a:pt x="262" y="450"/>
                    </a:lnTo>
                    <a:lnTo>
                      <a:pt x="262" y="458"/>
                    </a:lnTo>
                    <a:lnTo>
                      <a:pt x="264" y="467"/>
                    </a:lnTo>
                    <a:lnTo>
                      <a:pt x="266" y="477"/>
                    </a:lnTo>
                    <a:lnTo>
                      <a:pt x="268" y="486"/>
                    </a:lnTo>
                    <a:lnTo>
                      <a:pt x="270" y="496"/>
                    </a:lnTo>
                    <a:lnTo>
                      <a:pt x="272" y="505"/>
                    </a:lnTo>
                    <a:lnTo>
                      <a:pt x="272" y="515"/>
                    </a:lnTo>
                    <a:lnTo>
                      <a:pt x="276" y="524"/>
                    </a:lnTo>
                    <a:lnTo>
                      <a:pt x="276" y="534"/>
                    </a:lnTo>
                    <a:lnTo>
                      <a:pt x="278" y="543"/>
                    </a:lnTo>
                    <a:lnTo>
                      <a:pt x="278" y="551"/>
                    </a:lnTo>
                    <a:lnTo>
                      <a:pt x="279" y="560"/>
                    </a:lnTo>
                    <a:lnTo>
                      <a:pt x="279" y="570"/>
                    </a:lnTo>
                    <a:lnTo>
                      <a:pt x="281" y="579"/>
                    </a:lnTo>
                    <a:lnTo>
                      <a:pt x="281" y="587"/>
                    </a:lnTo>
                    <a:lnTo>
                      <a:pt x="283" y="596"/>
                    </a:lnTo>
                    <a:lnTo>
                      <a:pt x="283" y="604"/>
                    </a:lnTo>
                    <a:lnTo>
                      <a:pt x="283" y="612"/>
                    </a:lnTo>
                    <a:lnTo>
                      <a:pt x="283" y="621"/>
                    </a:lnTo>
                    <a:lnTo>
                      <a:pt x="285" y="629"/>
                    </a:lnTo>
                    <a:lnTo>
                      <a:pt x="285" y="636"/>
                    </a:lnTo>
                    <a:lnTo>
                      <a:pt x="285" y="644"/>
                    </a:lnTo>
                    <a:lnTo>
                      <a:pt x="285" y="651"/>
                    </a:lnTo>
                    <a:lnTo>
                      <a:pt x="287" y="659"/>
                    </a:lnTo>
                    <a:lnTo>
                      <a:pt x="287" y="665"/>
                    </a:lnTo>
                    <a:lnTo>
                      <a:pt x="287" y="672"/>
                    </a:lnTo>
                    <a:lnTo>
                      <a:pt x="287" y="678"/>
                    </a:lnTo>
                    <a:lnTo>
                      <a:pt x="287" y="686"/>
                    </a:lnTo>
                    <a:lnTo>
                      <a:pt x="287" y="691"/>
                    </a:lnTo>
                    <a:lnTo>
                      <a:pt x="287" y="697"/>
                    </a:lnTo>
                    <a:lnTo>
                      <a:pt x="287" y="703"/>
                    </a:lnTo>
                    <a:lnTo>
                      <a:pt x="287" y="710"/>
                    </a:lnTo>
                    <a:lnTo>
                      <a:pt x="287" y="714"/>
                    </a:lnTo>
                    <a:lnTo>
                      <a:pt x="287" y="720"/>
                    </a:lnTo>
                    <a:lnTo>
                      <a:pt x="287" y="724"/>
                    </a:lnTo>
                    <a:lnTo>
                      <a:pt x="287" y="727"/>
                    </a:lnTo>
                    <a:lnTo>
                      <a:pt x="287" y="731"/>
                    </a:lnTo>
                    <a:lnTo>
                      <a:pt x="287" y="735"/>
                    </a:lnTo>
                    <a:lnTo>
                      <a:pt x="287" y="739"/>
                    </a:lnTo>
                    <a:lnTo>
                      <a:pt x="287" y="743"/>
                    </a:lnTo>
                    <a:lnTo>
                      <a:pt x="287" y="747"/>
                    </a:lnTo>
                    <a:lnTo>
                      <a:pt x="287" y="752"/>
                    </a:lnTo>
                    <a:lnTo>
                      <a:pt x="287" y="754"/>
                    </a:lnTo>
                    <a:lnTo>
                      <a:pt x="272" y="1163"/>
                    </a:lnTo>
                    <a:lnTo>
                      <a:pt x="245" y="1528"/>
                    </a:lnTo>
                    <a:lnTo>
                      <a:pt x="112" y="1284"/>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27" name="Freeform 12"/>
              <p:cNvSpPr>
                <a:spLocks/>
              </p:cNvSpPr>
              <p:nvPr/>
            </p:nvSpPr>
            <p:spPr bwMode="auto">
              <a:xfrm>
                <a:off x="4287" y="2673"/>
                <a:ext cx="371" cy="788"/>
              </a:xfrm>
              <a:custGeom>
                <a:avLst/>
                <a:gdLst>
                  <a:gd name="T0" fmla="*/ 18 w 741"/>
                  <a:gd name="T1" fmla="*/ 49 h 1577"/>
                  <a:gd name="T2" fmla="*/ 18 w 741"/>
                  <a:gd name="T3" fmla="*/ 48 h 1577"/>
                  <a:gd name="T4" fmla="*/ 17 w 741"/>
                  <a:gd name="T5" fmla="*/ 46 h 1577"/>
                  <a:gd name="T6" fmla="*/ 16 w 741"/>
                  <a:gd name="T7" fmla="*/ 44 h 1577"/>
                  <a:gd name="T8" fmla="*/ 14 w 741"/>
                  <a:gd name="T9" fmla="*/ 42 h 1577"/>
                  <a:gd name="T10" fmla="*/ 13 w 741"/>
                  <a:gd name="T11" fmla="*/ 39 h 1577"/>
                  <a:gd name="T12" fmla="*/ 11 w 741"/>
                  <a:gd name="T13" fmla="*/ 35 h 1577"/>
                  <a:gd name="T14" fmla="*/ 9 w 741"/>
                  <a:gd name="T15" fmla="*/ 32 h 1577"/>
                  <a:gd name="T16" fmla="*/ 7 w 741"/>
                  <a:gd name="T17" fmla="*/ 28 h 1577"/>
                  <a:gd name="T18" fmla="*/ 5 w 741"/>
                  <a:gd name="T19" fmla="*/ 25 h 1577"/>
                  <a:gd name="T20" fmla="*/ 4 w 741"/>
                  <a:gd name="T21" fmla="*/ 21 h 1577"/>
                  <a:gd name="T22" fmla="*/ 2 w 741"/>
                  <a:gd name="T23" fmla="*/ 18 h 1577"/>
                  <a:gd name="T24" fmla="*/ 2 w 741"/>
                  <a:gd name="T25" fmla="*/ 15 h 1577"/>
                  <a:gd name="T26" fmla="*/ 1 w 741"/>
                  <a:gd name="T27" fmla="*/ 14 h 1577"/>
                  <a:gd name="T28" fmla="*/ 1 w 741"/>
                  <a:gd name="T29" fmla="*/ 13 h 1577"/>
                  <a:gd name="T30" fmla="*/ 1 w 741"/>
                  <a:gd name="T31" fmla="*/ 13 h 1577"/>
                  <a:gd name="T32" fmla="*/ 1 w 741"/>
                  <a:gd name="T33" fmla="*/ 12 h 1577"/>
                  <a:gd name="T34" fmla="*/ 1 w 741"/>
                  <a:gd name="T35" fmla="*/ 11 h 1577"/>
                  <a:gd name="T36" fmla="*/ 1 w 741"/>
                  <a:gd name="T37" fmla="*/ 10 h 1577"/>
                  <a:gd name="T38" fmla="*/ 0 w 741"/>
                  <a:gd name="T39" fmla="*/ 8 h 1577"/>
                  <a:gd name="T40" fmla="*/ 0 w 741"/>
                  <a:gd name="T41" fmla="*/ 7 h 1577"/>
                  <a:gd name="T42" fmla="*/ 1 w 741"/>
                  <a:gd name="T43" fmla="*/ 5 h 1577"/>
                  <a:gd name="T44" fmla="*/ 1 w 741"/>
                  <a:gd name="T45" fmla="*/ 3 h 1577"/>
                  <a:gd name="T46" fmla="*/ 1 w 741"/>
                  <a:gd name="T47" fmla="*/ 2 h 1577"/>
                  <a:gd name="T48" fmla="*/ 1 w 741"/>
                  <a:gd name="T49" fmla="*/ 0 h 1577"/>
                  <a:gd name="T50" fmla="*/ 1 w 741"/>
                  <a:gd name="T51" fmla="*/ 0 h 1577"/>
                  <a:gd name="T52" fmla="*/ 2 w 741"/>
                  <a:gd name="T53" fmla="*/ 1 h 1577"/>
                  <a:gd name="T54" fmla="*/ 2 w 741"/>
                  <a:gd name="T55" fmla="*/ 2 h 1577"/>
                  <a:gd name="T56" fmla="*/ 2 w 741"/>
                  <a:gd name="T57" fmla="*/ 3 h 1577"/>
                  <a:gd name="T58" fmla="*/ 3 w 741"/>
                  <a:gd name="T59" fmla="*/ 4 h 1577"/>
                  <a:gd name="T60" fmla="*/ 3 w 741"/>
                  <a:gd name="T61" fmla="*/ 6 h 1577"/>
                  <a:gd name="T62" fmla="*/ 4 w 741"/>
                  <a:gd name="T63" fmla="*/ 7 h 1577"/>
                  <a:gd name="T64" fmla="*/ 4 w 741"/>
                  <a:gd name="T65" fmla="*/ 8 h 1577"/>
                  <a:gd name="T66" fmla="*/ 5 w 741"/>
                  <a:gd name="T67" fmla="*/ 9 h 1577"/>
                  <a:gd name="T68" fmla="*/ 5 w 741"/>
                  <a:gd name="T69" fmla="*/ 10 h 1577"/>
                  <a:gd name="T70" fmla="*/ 5 w 741"/>
                  <a:gd name="T71" fmla="*/ 11 h 1577"/>
                  <a:gd name="T72" fmla="*/ 6 w 741"/>
                  <a:gd name="T73" fmla="*/ 12 h 1577"/>
                  <a:gd name="T74" fmla="*/ 6 w 741"/>
                  <a:gd name="T75" fmla="*/ 13 h 1577"/>
                  <a:gd name="T76" fmla="*/ 7 w 741"/>
                  <a:gd name="T77" fmla="*/ 15 h 1577"/>
                  <a:gd name="T78" fmla="*/ 8 w 741"/>
                  <a:gd name="T79" fmla="*/ 17 h 1577"/>
                  <a:gd name="T80" fmla="*/ 10 w 741"/>
                  <a:gd name="T81" fmla="*/ 20 h 1577"/>
                  <a:gd name="T82" fmla="*/ 11 w 741"/>
                  <a:gd name="T83" fmla="*/ 23 h 1577"/>
                  <a:gd name="T84" fmla="*/ 13 w 741"/>
                  <a:gd name="T85" fmla="*/ 26 h 1577"/>
                  <a:gd name="T86" fmla="*/ 15 w 741"/>
                  <a:gd name="T87" fmla="*/ 30 h 1577"/>
                  <a:gd name="T88" fmla="*/ 16 w 741"/>
                  <a:gd name="T89" fmla="*/ 33 h 1577"/>
                  <a:gd name="T90" fmla="*/ 18 w 741"/>
                  <a:gd name="T91" fmla="*/ 35 h 1577"/>
                  <a:gd name="T92" fmla="*/ 19 w 741"/>
                  <a:gd name="T93" fmla="*/ 38 h 1577"/>
                  <a:gd name="T94" fmla="*/ 20 w 741"/>
                  <a:gd name="T95" fmla="*/ 40 h 1577"/>
                  <a:gd name="T96" fmla="*/ 21 w 741"/>
                  <a:gd name="T97" fmla="*/ 41 h 1577"/>
                  <a:gd name="T98" fmla="*/ 21 w 741"/>
                  <a:gd name="T99" fmla="*/ 41 h 1577"/>
                  <a:gd name="T100" fmla="*/ 20 w 741"/>
                  <a:gd name="T101" fmla="*/ 41 h 1577"/>
                  <a:gd name="T102" fmla="*/ 19 w 741"/>
                  <a:gd name="T103" fmla="*/ 41 h 1577"/>
                  <a:gd name="T104" fmla="*/ 19 w 741"/>
                  <a:gd name="T105" fmla="*/ 42 h 1577"/>
                  <a:gd name="T106" fmla="*/ 18 w 741"/>
                  <a:gd name="T107" fmla="*/ 43 h 1577"/>
                  <a:gd name="T108" fmla="*/ 18 w 741"/>
                  <a:gd name="T109" fmla="*/ 44 h 1577"/>
                  <a:gd name="T110" fmla="*/ 18 w 741"/>
                  <a:gd name="T111" fmla="*/ 44 h 1577"/>
                  <a:gd name="T112" fmla="*/ 18 w 741"/>
                  <a:gd name="T113" fmla="*/ 45 h 1577"/>
                  <a:gd name="T114" fmla="*/ 19 w 741"/>
                  <a:gd name="T115" fmla="*/ 45 h 1577"/>
                  <a:gd name="T116" fmla="*/ 20 w 741"/>
                  <a:gd name="T117" fmla="*/ 45 h 1577"/>
                  <a:gd name="T118" fmla="*/ 21 w 741"/>
                  <a:gd name="T119" fmla="*/ 45 h 1577"/>
                  <a:gd name="T120" fmla="*/ 22 w 741"/>
                  <a:gd name="T121" fmla="*/ 44 h 1577"/>
                  <a:gd name="T122" fmla="*/ 22 w 741"/>
                  <a:gd name="T123" fmla="*/ 43 h 15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1"/>
                  <a:gd name="T187" fmla="*/ 0 h 1577"/>
                  <a:gd name="T188" fmla="*/ 741 w 741"/>
                  <a:gd name="T189" fmla="*/ 1577 h 15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1" h="1577">
                    <a:moveTo>
                      <a:pt x="711" y="1406"/>
                    </a:moveTo>
                    <a:lnTo>
                      <a:pt x="741" y="1455"/>
                    </a:lnTo>
                    <a:lnTo>
                      <a:pt x="574" y="1577"/>
                    </a:lnTo>
                    <a:lnTo>
                      <a:pt x="574" y="1575"/>
                    </a:lnTo>
                    <a:lnTo>
                      <a:pt x="572" y="1573"/>
                    </a:lnTo>
                    <a:lnTo>
                      <a:pt x="570" y="1571"/>
                    </a:lnTo>
                    <a:lnTo>
                      <a:pt x="569" y="1567"/>
                    </a:lnTo>
                    <a:lnTo>
                      <a:pt x="567" y="1562"/>
                    </a:lnTo>
                    <a:lnTo>
                      <a:pt x="563" y="1556"/>
                    </a:lnTo>
                    <a:lnTo>
                      <a:pt x="559" y="1548"/>
                    </a:lnTo>
                    <a:lnTo>
                      <a:pt x="553" y="1541"/>
                    </a:lnTo>
                    <a:lnTo>
                      <a:pt x="548" y="1533"/>
                    </a:lnTo>
                    <a:lnTo>
                      <a:pt x="544" y="1524"/>
                    </a:lnTo>
                    <a:lnTo>
                      <a:pt x="536" y="1512"/>
                    </a:lnTo>
                    <a:lnTo>
                      <a:pt x="531" y="1501"/>
                    </a:lnTo>
                    <a:lnTo>
                      <a:pt x="523" y="1490"/>
                    </a:lnTo>
                    <a:lnTo>
                      <a:pt x="515" y="1476"/>
                    </a:lnTo>
                    <a:lnTo>
                      <a:pt x="508" y="1463"/>
                    </a:lnTo>
                    <a:lnTo>
                      <a:pt x="500" y="1448"/>
                    </a:lnTo>
                    <a:lnTo>
                      <a:pt x="491" y="1432"/>
                    </a:lnTo>
                    <a:lnTo>
                      <a:pt x="481" y="1417"/>
                    </a:lnTo>
                    <a:lnTo>
                      <a:pt x="472" y="1400"/>
                    </a:lnTo>
                    <a:lnTo>
                      <a:pt x="462" y="1383"/>
                    </a:lnTo>
                    <a:lnTo>
                      <a:pt x="453" y="1366"/>
                    </a:lnTo>
                    <a:lnTo>
                      <a:pt x="443" y="1347"/>
                    </a:lnTo>
                    <a:lnTo>
                      <a:pt x="432" y="1328"/>
                    </a:lnTo>
                    <a:lnTo>
                      <a:pt x="422" y="1309"/>
                    </a:lnTo>
                    <a:lnTo>
                      <a:pt x="411" y="1290"/>
                    </a:lnTo>
                    <a:lnTo>
                      <a:pt x="399" y="1269"/>
                    </a:lnTo>
                    <a:lnTo>
                      <a:pt x="388" y="1250"/>
                    </a:lnTo>
                    <a:lnTo>
                      <a:pt x="377" y="1229"/>
                    </a:lnTo>
                    <a:lnTo>
                      <a:pt x="365" y="1206"/>
                    </a:lnTo>
                    <a:lnTo>
                      <a:pt x="354" y="1185"/>
                    </a:lnTo>
                    <a:lnTo>
                      <a:pt x="340" y="1165"/>
                    </a:lnTo>
                    <a:lnTo>
                      <a:pt x="331" y="1144"/>
                    </a:lnTo>
                    <a:lnTo>
                      <a:pt x="318" y="1121"/>
                    </a:lnTo>
                    <a:lnTo>
                      <a:pt x="306" y="1098"/>
                    </a:lnTo>
                    <a:lnTo>
                      <a:pt x="293" y="1075"/>
                    </a:lnTo>
                    <a:lnTo>
                      <a:pt x="282" y="1052"/>
                    </a:lnTo>
                    <a:lnTo>
                      <a:pt x="270" y="1030"/>
                    </a:lnTo>
                    <a:lnTo>
                      <a:pt x="259" y="1007"/>
                    </a:lnTo>
                    <a:lnTo>
                      <a:pt x="245" y="984"/>
                    </a:lnTo>
                    <a:lnTo>
                      <a:pt x="234" y="961"/>
                    </a:lnTo>
                    <a:lnTo>
                      <a:pt x="223" y="936"/>
                    </a:lnTo>
                    <a:lnTo>
                      <a:pt x="211" y="914"/>
                    </a:lnTo>
                    <a:lnTo>
                      <a:pt x="200" y="891"/>
                    </a:lnTo>
                    <a:lnTo>
                      <a:pt x="188" y="868"/>
                    </a:lnTo>
                    <a:lnTo>
                      <a:pt x="177" y="845"/>
                    </a:lnTo>
                    <a:lnTo>
                      <a:pt x="166" y="822"/>
                    </a:lnTo>
                    <a:lnTo>
                      <a:pt x="156" y="800"/>
                    </a:lnTo>
                    <a:lnTo>
                      <a:pt x="145" y="779"/>
                    </a:lnTo>
                    <a:lnTo>
                      <a:pt x="135" y="756"/>
                    </a:lnTo>
                    <a:lnTo>
                      <a:pt x="126" y="735"/>
                    </a:lnTo>
                    <a:lnTo>
                      <a:pt x="114" y="712"/>
                    </a:lnTo>
                    <a:lnTo>
                      <a:pt x="105" y="693"/>
                    </a:lnTo>
                    <a:lnTo>
                      <a:pt x="95" y="670"/>
                    </a:lnTo>
                    <a:lnTo>
                      <a:pt x="88" y="651"/>
                    </a:lnTo>
                    <a:lnTo>
                      <a:pt x="80" y="630"/>
                    </a:lnTo>
                    <a:lnTo>
                      <a:pt x="73" y="611"/>
                    </a:lnTo>
                    <a:lnTo>
                      <a:pt x="63" y="592"/>
                    </a:lnTo>
                    <a:lnTo>
                      <a:pt x="57" y="573"/>
                    </a:lnTo>
                    <a:lnTo>
                      <a:pt x="50" y="554"/>
                    </a:lnTo>
                    <a:lnTo>
                      <a:pt x="44" y="539"/>
                    </a:lnTo>
                    <a:lnTo>
                      <a:pt x="38" y="522"/>
                    </a:lnTo>
                    <a:lnTo>
                      <a:pt x="35" y="505"/>
                    </a:lnTo>
                    <a:lnTo>
                      <a:pt x="29" y="490"/>
                    </a:lnTo>
                    <a:lnTo>
                      <a:pt x="25" y="475"/>
                    </a:lnTo>
                    <a:lnTo>
                      <a:pt x="25" y="473"/>
                    </a:lnTo>
                    <a:lnTo>
                      <a:pt x="23" y="471"/>
                    </a:lnTo>
                    <a:lnTo>
                      <a:pt x="23" y="467"/>
                    </a:lnTo>
                    <a:lnTo>
                      <a:pt x="21" y="461"/>
                    </a:lnTo>
                    <a:lnTo>
                      <a:pt x="19" y="456"/>
                    </a:lnTo>
                    <a:lnTo>
                      <a:pt x="19" y="450"/>
                    </a:lnTo>
                    <a:lnTo>
                      <a:pt x="17" y="444"/>
                    </a:lnTo>
                    <a:lnTo>
                      <a:pt x="17" y="439"/>
                    </a:lnTo>
                    <a:lnTo>
                      <a:pt x="16" y="435"/>
                    </a:lnTo>
                    <a:lnTo>
                      <a:pt x="16" y="431"/>
                    </a:lnTo>
                    <a:lnTo>
                      <a:pt x="16" y="427"/>
                    </a:lnTo>
                    <a:lnTo>
                      <a:pt x="14" y="421"/>
                    </a:lnTo>
                    <a:lnTo>
                      <a:pt x="12" y="416"/>
                    </a:lnTo>
                    <a:lnTo>
                      <a:pt x="12" y="412"/>
                    </a:lnTo>
                    <a:lnTo>
                      <a:pt x="12" y="406"/>
                    </a:lnTo>
                    <a:lnTo>
                      <a:pt x="10" y="401"/>
                    </a:lnTo>
                    <a:lnTo>
                      <a:pt x="10" y="393"/>
                    </a:lnTo>
                    <a:lnTo>
                      <a:pt x="8" y="387"/>
                    </a:lnTo>
                    <a:lnTo>
                      <a:pt x="8" y="382"/>
                    </a:lnTo>
                    <a:lnTo>
                      <a:pt x="8" y="376"/>
                    </a:lnTo>
                    <a:lnTo>
                      <a:pt x="6" y="368"/>
                    </a:lnTo>
                    <a:lnTo>
                      <a:pt x="6" y="363"/>
                    </a:lnTo>
                    <a:lnTo>
                      <a:pt x="6" y="355"/>
                    </a:lnTo>
                    <a:lnTo>
                      <a:pt x="4" y="347"/>
                    </a:lnTo>
                    <a:lnTo>
                      <a:pt x="4" y="340"/>
                    </a:lnTo>
                    <a:lnTo>
                      <a:pt x="2" y="332"/>
                    </a:lnTo>
                    <a:lnTo>
                      <a:pt x="2" y="325"/>
                    </a:lnTo>
                    <a:lnTo>
                      <a:pt x="2" y="315"/>
                    </a:lnTo>
                    <a:lnTo>
                      <a:pt x="2" y="307"/>
                    </a:lnTo>
                    <a:lnTo>
                      <a:pt x="2" y="300"/>
                    </a:lnTo>
                    <a:lnTo>
                      <a:pt x="2" y="290"/>
                    </a:lnTo>
                    <a:lnTo>
                      <a:pt x="0" y="281"/>
                    </a:lnTo>
                    <a:lnTo>
                      <a:pt x="0" y="273"/>
                    </a:lnTo>
                    <a:lnTo>
                      <a:pt x="0" y="264"/>
                    </a:lnTo>
                    <a:lnTo>
                      <a:pt x="0" y="254"/>
                    </a:lnTo>
                    <a:lnTo>
                      <a:pt x="0" y="245"/>
                    </a:lnTo>
                    <a:lnTo>
                      <a:pt x="0" y="235"/>
                    </a:lnTo>
                    <a:lnTo>
                      <a:pt x="0" y="224"/>
                    </a:lnTo>
                    <a:lnTo>
                      <a:pt x="2" y="214"/>
                    </a:lnTo>
                    <a:lnTo>
                      <a:pt x="2" y="203"/>
                    </a:lnTo>
                    <a:lnTo>
                      <a:pt x="2" y="193"/>
                    </a:lnTo>
                    <a:lnTo>
                      <a:pt x="2" y="182"/>
                    </a:lnTo>
                    <a:lnTo>
                      <a:pt x="2" y="171"/>
                    </a:lnTo>
                    <a:lnTo>
                      <a:pt x="4" y="159"/>
                    </a:lnTo>
                    <a:lnTo>
                      <a:pt x="4" y="148"/>
                    </a:lnTo>
                    <a:lnTo>
                      <a:pt x="6" y="136"/>
                    </a:lnTo>
                    <a:lnTo>
                      <a:pt x="8" y="125"/>
                    </a:lnTo>
                    <a:lnTo>
                      <a:pt x="8" y="114"/>
                    </a:lnTo>
                    <a:lnTo>
                      <a:pt x="10" y="102"/>
                    </a:lnTo>
                    <a:lnTo>
                      <a:pt x="10" y="89"/>
                    </a:lnTo>
                    <a:lnTo>
                      <a:pt x="12" y="77"/>
                    </a:lnTo>
                    <a:lnTo>
                      <a:pt x="14" y="64"/>
                    </a:lnTo>
                    <a:lnTo>
                      <a:pt x="16" y="51"/>
                    </a:lnTo>
                    <a:lnTo>
                      <a:pt x="17" y="39"/>
                    </a:lnTo>
                    <a:lnTo>
                      <a:pt x="21" y="26"/>
                    </a:lnTo>
                    <a:lnTo>
                      <a:pt x="23" y="0"/>
                    </a:lnTo>
                    <a:lnTo>
                      <a:pt x="23" y="1"/>
                    </a:lnTo>
                    <a:lnTo>
                      <a:pt x="23" y="3"/>
                    </a:lnTo>
                    <a:lnTo>
                      <a:pt x="25" y="7"/>
                    </a:lnTo>
                    <a:lnTo>
                      <a:pt x="27" y="15"/>
                    </a:lnTo>
                    <a:lnTo>
                      <a:pt x="29" y="17"/>
                    </a:lnTo>
                    <a:lnTo>
                      <a:pt x="31" y="20"/>
                    </a:lnTo>
                    <a:lnTo>
                      <a:pt x="31" y="24"/>
                    </a:lnTo>
                    <a:lnTo>
                      <a:pt x="33" y="30"/>
                    </a:lnTo>
                    <a:lnTo>
                      <a:pt x="35" y="34"/>
                    </a:lnTo>
                    <a:lnTo>
                      <a:pt x="36" y="39"/>
                    </a:lnTo>
                    <a:lnTo>
                      <a:pt x="38" y="45"/>
                    </a:lnTo>
                    <a:lnTo>
                      <a:pt x="42" y="51"/>
                    </a:lnTo>
                    <a:lnTo>
                      <a:pt x="44" y="57"/>
                    </a:lnTo>
                    <a:lnTo>
                      <a:pt x="46" y="62"/>
                    </a:lnTo>
                    <a:lnTo>
                      <a:pt x="48" y="70"/>
                    </a:lnTo>
                    <a:lnTo>
                      <a:pt x="50" y="76"/>
                    </a:lnTo>
                    <a:lnTo>
                      <a:pt x="52" y="81"/>
                    </a:lnTo>
                    <a:lnTo>
                      <a:pt x="55" y="89"/>
                    </a:lnTo>
                    <a:lnTo>
                      <a:pt x="57" y="96"/>
                    </a:lnTo>
                    <a:lnTo>
                      <a:pt x="61" y="104"/>
                    </a:lnTo>
                    <a:lnTo>
                      <a:pt x="63" y="112"/>
                    </a:lnTo>
                    <a:lnTo>
                      <a:pt x="67" y="119"/>
                    </a:lnTo>
                    <a:lnTo>
                      <a:pt x="71" y="127"/>
                    </a:lnTo>
                    <a:lnTo>
                      <a:pt x="73" y="136"/>
                    </a:lnTo>
                    <a:lnTo>
                      <a:pt x="76" y="144"/>
                    </a:lnTo>
                    <a:lnTo>
                      <a:pt x="80" y="152"/>
                    </a:lnTo>
                    <a:lnTo>
                      <a:pt x="82" y="159"/>
                    </a:lnTo>
                    <a:lnTo>
                      <a:pt x="86" y="169"/>
                    </a:lnTo>
                    <a:lnTo>
                      <a:pt x="88" y="176"/>
                    </a:lnTo>
                    <a:lnTo>
                      <a:pt x="92" y="186"/>
                    </a:lnTo>
                    <a:lnTo>
                      <a:pt x="93" y="193"/>
                    </a:lnTo>
                    <a:lnTo>
                      <a:pt x="97" y="203"/>
                    </a:lnTo>
                    <a:lnTo>
                      <a:pt x="99" y="210"/>
                    </a:lnTo>
                    <a:lnTo>
                      <a:pt x="103" y="218"/>
                    </a:lnTo>
                    <a:lnTo>
                      <a:pt x="107" y="228"/>
                    </a:lnTo>
                    <a:lnTo>
                      <a:pt x="111" y="235"/>
                    </a:lnTo>
                    <a:lnTo>
                      <a:pt x="112" y="243"/>
                    </a:lnTo>
                    <a:lnTo>
                      <a:pt x="114" y="250"/>
                    </a:lnTo>
                    <a:lnTo>
                      <a:pt x="118" y="260"/>
                    </a:lnTo>
                    <a:lnTo>
                      <a:pt x="120" y="268"/>
                    </a:lnTo>
                    <a:lnTo>
                      <a:pt x="124" y="275"/>
                    </a:lnTo>
                    <a:lnTo>
                      <a:pt x="126" y="283"/>
                    </a:lnTo>
                    <a:lnTo>
                      <a:pt x="130" y="290"/>
                    </a:lnTo>
                    <a:lnTo>
                      <a:pt x="133" y="298"/>
                    </a:lnTo>
                    <a:lnTo>
                      <a:pt x="135" y="306"/>
                    </a:lnTo>
                    <a:lnTo>
                      <a:pt x="137" y="313"/>
                    </a:lnTo>
                    <a:lnTo>
                      <a:pt x="139" y="319"/>
                    </a:lnTo>
                    <a:lnTo>
                      <a:pt x="143" y="326"/>
                    </a:lnTo>
                    <a:lnTo>
                      <a:pt x="145" y="334"/>
                    </a:lnTo>
                    <a:lnTo>
                      <a:pt x="147" y="340"/>
                    </a:lnTo>
                    <a:lnTo>
                      <a:pt x="149" y="345"/>
                    </a:lnTo>
                    <a:lnTo>
                      <a:pt x="150" y="351"/>
                    </a:lnTo>
                    <a:lnTo>
                      <a:pt x="152" y="357"/>
                    </a:lnTo>
                    <a:lnTo>
                      <a:pt x="154" y="363"/>
                    </a:lnTo>
                    <a:lnTo>
                      <a:pt x="154" y="366"/>
                    </a:lnTo>
                    <a:lnTo>
                      <a:pt x="158" y="372"/>
                    </a:lnTo>
                    <a:lnTo>
                      <a:pt x="158" y="376"/>
                    </a:lnTo>
                    <a:lnTo>
                      <a:pt x="160" y="380"/>
                    </a:lnTo>
                    <a:lnTo>
                      <a:pt x="162" y="383"/>
                    </a:lnTo>
                    <a:lnTo>
                      <a:pt x="162" y="387"/>
                    </a:lnTo>
                    <a:lnTo>
                      <a:pt x="162" y="391"/>
                    </a:lnTo>
                    <a:lnTo>
                      <a:pt x="166" y="395"/>
                    </a:lnTo>
                    <a:lnTo>
                      <a:pt x="168" y="401"/>
                    </a:lnTo>
                    <a:lnTo>
                      <a:pt x="171" y="408"/>
                    </a:lnTo>
                    <a:lnTo>
                      <a:pt x="173" y="416"/>
                    </a:lnTo>
                    <a:lnTo>
                      <a:pt x="179" y="425"/>
                    </a:lnTo>
                    <a:lnTo>
                      <a:pt x="183" y="435"/>
                    </a:lnTo>
                    <a:lnTo>
                      <a:pt x="188" y="446"/>
                    </a:lnTo>
                    <a:lnTo>
                      <a:pt x="194" y="456"/>
                    </a:lnTo>
                    <a:lnTo>
                      <a:pt x="200" y="469"/>
                    </a:lnTo>
                    <a:lnTo>
                      <a:pt x="206" y="482"/>
                    </a:lnTo>
                    <a:lnTo>
                      <a:pt x="213" y="497"/>
                    </a:lnTo>
                    <a:lnTo>
                      <a:pt x="221" y="511"/>
                    </a:lnTo>
                    <a:lnTo>
                      <a:pt x="228" y="528"/>
                    </a:lnTo>
                    <a:lnTo>
                      <a:pt x="238" y="543"/>
                    </a:lnTo>
                    <a:lnTo>
                      <a:pt x="245" y="560"/>
                    </a:lnTo>
                    <a:lnTo>
                      <a:pt x="255" y="577"/>
                    </a:lnTo>
                    <a:lnTo>
                      <a:pt x="264" y="594"/>
                    </a:lnTo>
                    <a:lnTo>
                      <a:pt x="274" y="613"/>
                    </a:lnTo>
                    <a:lnTo>
                      <a:pt x="283" y="632"/>
                    </a:lnTo>
                    <a:lnTo>
                      <a:pt x="293" y="650"/>
                    </a:lnTo>
                    <a:lnTo>
                      <a:pt x="302" y="670"/>
                    </a:lnTo>
                    <a:lnTo>
                      <a:pt x="314" y="689"/>
                    </a:lnTo>
                    <a:lnTo>
                      <a:pt x="323" y="710"/>
                    </a:lnTo>
                    <a:lnTo>
                      <a:pt x="335" y="731"/>
                    </a:lnTo>
                    <a:lnTo>
                      <a:pt x="346" y="752"/>
                    </a:lnTo>
                    <a:lnTo>
                      <a:pt x="356" y="771"/>
                    </a:lnTo>
                    <a:lnTo>
                      <a:pt x="367" y="794"/>
                    </a:lnTo>
                    <a:lnTo>
                      <a:pt x="378" y="815"/>
                    </a:lnTo>
                    <a:lnTo>
                      <a:pt x="390" y="836"/>
                    </a:lnTo>
                    <a:lnTo>
                      <a:pt x="401" y="857"/>
                    </a:lnTo>
                    <a:lnTo>
                      <a:pt x="413" y="879"/>
                    </a:lnTo>
                    <a:lnTo>
                      <a:pt x="424" y="900"/>
                    </a:lnTo>
                    <a:lnTo>
                      <a:pt x="435" y="919"/>
                    </a:lnTo>
                    <a:lnTo>
                      <a:pt x="445" y="940"/>
                    </a:lnTo>
                    <a:lnTo>
                      <a:pt x="456" y="961"/>
                    </a:lnTo>
                    <a:lnTo>
                      <a:pt x="468" y="982"/>
                    </a:lnTo>
                    <a:lnTo>
                      <a:pt x="479" y="1003"/>
                    </a:lnTo>
                    <a:lnTo>
                      <a:pt x="489" y="1022"/>
                    </a:lnTo>
                    <a:lnTo>
                      <a:pt x="500" y="1043"/>
                    </a:lnTo>
                    <a:lnTo>
                      <a:pt x="510" y="1062"/>
                    </a:lnTo>
                    <a:lnTo>
                      <a:pt x="519" y="1081"/>
                    </a:lnTo>
                    <a:lnTo>
                      <a:pt x="529" y="1098"/>
                    </a:lnTo>
                    <a:lnTo>
                      <a:pt x="540" y="1117"/>
                    </a:lnTo>
                    <a:lnTo>
                      <a:pt x="548" y="1134"/>
                    </a:lnTo>
                    <a:lnTo>
                      <a:pt x="557" y="1151"/>
                    </a:lnTo>
                    <a:lnTo>
                      <a:pt x="567" y="1168"/>
                    </a:lnTo>
                    <a:lnTo>
                      <a:pt x="576" y="1185"/>
                    </a:lnTo>
                    <a:lnTo>
                      <a:pt x="584" y="1199"/>
                    </a:lnTo>
                    <a:lnTo>
                      <a:pt x="591" y="1214"/>
                    </a:lnTo>
                    <a:lnTo>
                      <a:pt x="597" y="1227"/>
                    </a:lnTo>
                    <a:lnTo>
                      <a:pt x="605" y="1241"/>
                    </a:lnTo>
                    <a:lnTo>
                      <a:pt x="610" y="1252"/>
                    </a:lnTo>
                    <a:lnTo>
                      <a:pt x="618" y="1263"/>
                    </a:lnTo>
                    <a:lnTo>
                      <a:pt x="624" y="1275"/>
                    </a:lnTo>
                    <a:lnTo>
                      <a:pt x="629" y="1284"/>
                    </a:lnTo>
                    <a:lnTo>
                      <a:pt x="633" y="1292"/>
                    </a:lnTo>
                    <a:lnTo>
                      <a:pt x="637" y="1299"/>
                    </a:lnTo>
                    <a:lnTo>
                      <a:pt x="641" y="1305"/>
                    </a:lnTo>
                    <a:lnTo>
                      <a:pt x="643" y="1313"/>
                    </a:lnTo>
                    <a:lnTo>
                      <a:pt x="645" y="1317"/>
                    </a:lnTo>
                    <a:lnTo>
                      <a:pt x="646" y="1320"/>
                    </a:lnTo>
                    <a:lnTo>
                      <a:pt x="648" y="1320"/>
                    </a:lnTo>
                    <a:lnTo>
                      <a:pt x="648" y="1322"/>
                    </a:lnTo>
                    <a:lnTo>
                      <a:pt x="645" y="1322"/>
                    </a:lnTo>
                    <a:lnTo>
                      <a:pt x="639" y="1322"/>
                    </a:lnTo>
                    <a:lnTo>
                      <a:pt x="633" y="1324"/>
                    </a:lnTo>
                    <a:lnTo>
                      <a:pt x="629" y="1326"/>
                    </a:lnTo>
                    <a:lnTo>
                      <a:pt x="626" y="1328"/>
                    </a:lnTo>
                    <a:lnTo>
                      <a:pt x="622" y="1328"/>
                    </a:lnTo>
                    <a:lnTo>
                      <a:pt x="618" y="1330"/>
                    </a:lnTo>
                    <a:lnTo>
                      <a:pt x="614" y="1332"/>
                    </a:lnTo>
                    <a:lnTo>
                      <a:pt x="608" y="1334"/>
                    </a:lnTo>
                    <a:lnTo>
                      <a:pt x="605" y="1336"/>
                    </a:lnTo>
                    <a:lnTo>
                      <a:pt x="601" y="1339"/>
                    </a:lnTo>
                    <a:lnTo>
                      <a:pt x="595" y="1341"/>
                    </a:lnTo>
                    <a:lnTo>
                      <a:pt x="591" y="1345"/>
                    </a:lnTo>
                    <a:lnTo>
                      <a:pt x="588" y="1347"/>
                    </a:lnTo>
                    <a:lnTo>
                      <a:pt x="584" y="1353"/>
                    </a:lnTo>
                    <a:lnTo>
                      <a:pt x="578" y="1356"/>
                    </a:lnTo>
                    <a:lnTo>
                      <a:pt x="574" y="1360"/>
                    </a:lnTo>
                    <a:lnTo>
                      <a:pt x="570" y="1366"/>
                    </a:lnTo>
                    <a:lnTo>
                      <a:pt x="569" y="1370"/>
                    </a:lnTo>
                    <a:lnTo>
                      <a:pt x="567" y="1375"/>
                    </a:lnTo>
                    <a:lnTo>
                      <a:pt x="563" y="1381"/>
                    </a:lnTo>
                    <a:lnTo>
                      <a:pt x="561" y="1387"/>
                    </a:lnTo>
                    <a:lnTo>
                      <a:pt x="559" y="1394"/>
                    </a:lnTo>
                    <a:lnTo>
                      <a:pt x="559" y="1400"/>
                    </a:lnTo>
                    <a:lnTo>
                      <a:pt x="559" y="1408"/>
                    </a:lnTo>
                    <a:lnTo>
                      <a:pt x="557" y="1412"/>
                    </a:lnTo>
                    <a:lnTo>
                      <a:pt x="557" y="1415"/>
                    </a:lnTo>
                    <a:lnTo>
                      <a:pt x="559" y="1419"/>
                    </a:lnTo>
                    <a:lnTo>
                      <a:pt x="559" y="1425"/>
                    </a:lnTo>
                    <a:lnTo>
                      <a:pt x="559" y="1431"/>
                    </a:lnTo>
                    <a:lnTo>
                      <a:pt x="561" y="1438"/>
                    </a:lnTo>
                    <a:lnTo>
                      <a:pt x="563" y="1444"/>
                    </a:lnTo>
                    <a:lnTo>
                      <a:pt x="565" y="1450"/>
                    </a:lnTo>
                    <a:lnTo>
                      <a:pt x="569" y="1453"/>
                    </a:lnTo>
                    <a:lnTo>
                      <a:pt x="570" y="1457"/>
                    </a:lnTo>
                    <a:lnTo>
                      <a:pt x="576" y="1461"/>
                    </a:lnTo>
                    <a:lnTo>
                      <a:pt x="580" y="1463"/>
                    </a:lnTo>
                    <a:lnTo>
                      <a:pt x="584" y="1465"/>
                    </a:lnTo>
                    <a:lnTo>
                      <a:pt x="589" y="1467"/>
                    </a:lnTo>
                    <a:lnTo>
                      <a:pt x="593" y="1467"/>
                    </a:lnTo>
                    <a:lnTo>
                      <a:pt x="599" y="1467"/>
                    </a:lnTo>
                    <a:lnTo>
                      <a:pt x="605" y="1467"/>
                    </a:lnTo>
                    <a:lnTo>
                      <a:pt x="610" y="1465"/>
                    </a:lnTo>
                    <a:lnTo>
                      <a:pt x="616" y="1463"/>
                    </a:lnTo>
                    <a:lnTo>
                      <a:pt x="622" y="1463"/>
                    </a:lnTo>
                    <a:lnTo>
                      <a:pt x="627" y="1461"/>
                    </a:lnTo>
                    <a:lnTo>
                      <a:pt x="631" y="1459"/>
                    </a:lnTo>
                    <a:lnTo>
                      <a:pt x="637" y="1455"/>
                    </a:lnTo>
                    <a:lnTo>
                      <a:pt x="643" y="1453"/>
                    </a:lnTo>
                    <a:lnTo>
                      <a:pt x="648" y="1450"/>
                    </a:lnTo>
                    <a:lnTo>
                      <a:pt x="652" y="1446"/>
                    </a:lnTo>
                    <a:lnTo>
                      <a:pt x="658" y="1442"/>
                    </a:lnTo>
                    <a:lnTo>
                      <a:pt x="664" y="1438"/>
                    </a:lnTo>
                    <a:lnTo>
                      <a:pt x="667" y="1434"/>
                    </a:lnTo>
                    <a:lnTo>
                      <a:pt x="671" y="1431"/>
                    </a:lnTo>
                    <a:lnTo>
                      <a:pt x="675" y="1427"/>
                    </a:lnTo>
                    <a:lnTo>
                      <a:pt x="679" y="1423"/>
                    </a:lnTo>
                    <a:lnTo>
                      <a:pt x="681" y="1419"/>
                    </a:lnTo>
                    <a:lnTo>
                      <a:pt x="684" y="1413"/>
                    </a:lnTo>
                    <a:lnTo>
                      <a:pt x="686" y="1410"/>
                    </a:lnTo>
                    <a:lnTo>
                      <a:pt x="688" y="1406"/>
                    </a:lnTo>
                    <a:lnTo>
                      <a:pt x="696" y="1377"/>
                    </a:lnTo>
                    <a:lnTo>
                      <a:pt x="711" y="1406"/>
                    </a:lnTo>
                    <a:close/>
                  </a:path>
                </a:pathLst>
              </a:custGeom>
              <a:solidFill>
                <a:srgbClr val="D4EBD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28" name="Freeform 17"/>
              <p:cNvSpPr>
                <a:spLocks/>
              </p:cNvSpPr>
              <p:nvPr/>
            </p:nvSpPr>
            <p:spPr bwMode="auto">
              <a:xfrm>
                <a:off x="4517" y="3425"/>
                <a:ext cx="153" cy="506"/>
              </a:xfrm>
              <a:custGeom>
                <a:avLst/>
                <a:gdLst>
                  <a:gd name="T0" fmla="*/ 5 w 306"/>
                  <a:gd name="T1" fmla="*/ 4 h 1011"/>
                  <a:gd name="T2" fmla="*/ 6 w 306"/>
                  <a:gd name="T3" fmla="*/ 4 h 1011"/>
                  <a:gd name="T4" fmla="*/ 7 w 306"/>
                  <a:gd name="T5" fmla="*/ 3 h 1011"/>
                  <a:gd name="T6" fmla="*/ 8 w 306"/>
                  <a:gd name="T7" fmla="*/ 3 h 1011"/>
                  <a:gd name="T8" fmla="*/ 9 w 306"/>
                  <a:gd name="T9" fmla="*/ 3 h 1011"/>
                  <a:gd name="T10" fmla="*/ 8 w 306"/>
                  <a:gd name="T11" fmla="*/ 4 h 1011"/>
                  <a:gd name="T12" fmla="*/ 8 w 306"/>
                  <a:gd name="T13" fmla="*/ 5 h 1011"/>
                  <a:gd name="T14" fmla="*/ 7 w 306"/>
                  <a:gd name="T15" fmla="*/ 6 h 1011"/>
                  <a:gd name="T16" fmla="*/ 7 w 306"/>
                  <a:gd name="T17" fmla="*/ 7 h 1011"/>
                  <a:gd name="T18" fmla="*/ 7 w 306"/>
                  <a:gd name="T19" fmla="*/ 8 h 1011"/>
                  <a:gd name="T20" fmla="*/ 7 w 306"/>
                  <a:gd name="T21" fmla="*/ 9 h 1011"/>
                  <a:gd name="T22" fmla="*/ 8 w 306"/>
                  <a:gd name="T23" fmla="*/ 11 h 1011"/>
                  <a:gd name="T24" fmla="*/ 8 w 306"/>
                  <a:gd name="T25" fmla="*/ 13 h 1011"/>
                  <a:gd name="T26" fmla="*/ 9 w 306"/>
                  <a:gd name="T27" fmla="*/ 15 h 1011"/>
                  <a:gd name="T28" fmla="*/ 9 w 306"/>
                  <a:gd name="T29" fmla="*/ 18 h 1011"/>
                  <a:gd name="T30" fmla="*/ 10 w 306"/>
                  <a:gd name="T31" fmla="*/ 20 h 1011"/>
                  <a:gd name="T32" fmla="*/ 10 w 306"/>
                  <a:gd name="T33" fmla="*/ 21 h 1011"/>
                  <a:gd name="T34" fmla="*/ 10 w 306"/>
                  <a:gd name="T35" fmla="*/ 23 h 1011"/>
                  <a:gd name="T36" fmla="*/ 10 w 306"/>
                  <a:gd name="T37" fmla="*/ 25 h 1011"/>
                  <a:gd name="T38" fmla="*/ 10 w 306"/>
                  <a:gd name="T39" fmla="*/ 27 h 1011"/>
                  <a:gd name="T40" fmla="*/ 9 w 306"/>
                  <a:gd name="T41" fmla="*/ 28 h 1011"/>
                  <a:gd name="T42" fmla="*/ 9 w 306"/>
                  <a:gd name="T43" fmla="*/ 29 h 1011"/>
                  <a:gd name="T44" fmla="*/ 8 w 306"/>
                  <a:gd name="T45" fmla="*/ 30 h 1011"/>
                  <a:gd name="T46" fmla="*/ 7 w 306"/>
                  <a:gd name="T47" fmla="*/ 31 h 1011"/>
                  <a:gd name="T48" fmla="*/ 7 w 306"/>
                  <a:gd name="T49" fmla="*/ 31 h 1011"/>
                  <a:gd name="T50" fmla="*/ 6 w 306"/>
                  <a:gd name="T51" fmla="*/ 32 h 1011"/>
                  <a:gd name="T52" fmla="*/ 5 w 306"/>
                  <a:gd name="T53" fmla="*/ 32 h 1011"/>
                  <a:gd name="T54" fmla="*/ 4 w 306"/>
                  <a:gd name="T55" fmla="*/ 32 h 1011"/>
                  <a:gd name="T56" fmla="*/ 3 w 306"/>
                  <a:gd name="T57" fmla="*/ 32 h 1011"/>
                  <a:gd name="T58" fmla="*/ 2 w 306"/>
                  <a:gd name="T59" fmla="*/ 31 h 1011"/>
                  <a:gd name="T60" fmla="*/ 1 w 306"/>
                  <a:gd name="T61" fmla="*/ 30 h 1011"/>
                  <a:gd name="T62" fmla="*/ 1 w 306"/>
                  <a:gd name="T63" fmla="*/ 29 h 1011"/>
                  <a:gd name="T64" fmla="*/ 1 w 306"/>
                  <a:gd name="T65" fmla="*/ 28 h 1011"/>
                  <a:gd name="T66" fmla="*/ 2 w 306"/>
                  <a:gd name="T67" fmla="*/ 29 h 1011"/>
                  <a:gd name="T68" fmla="*/ 2 w 306"/>
                  <a:gd name="T69" fmla="*/ 30 h 1011"/>
                  <a:gd name="T70" fmla="*/ 3 w 306"/>
                  <a:gd name="T71" fmla="*/ 31 h 1011"/>
                  <a:gd name="T72" fmla="*/ 4 w 306"/>
                  <a:gd name="T73" fmla="*/ 31 h 1011"/>
                  <a:gd name="T74" fmla="*/ 5 w 306"/>
                  <a:gd name="T75" fmla="*/ 31 h 1011"/>
                  <a:gd name="T76" fmla="*/ 6 w 306"/>
                  <a:gd name="T77" fmla="*/ 30 h 1011"/>
                  <a:gd name="T78" fmla="*/ 7 w 306"/>
                  <a:gd name="T79" fmla="*/ 29 h 1011"/>
                  <a:gd name="T80" fmla="*/ 8 w 306"/>
                  <a:gd name="T81" fmla="*/ 28 h 1011"/>
                  <a:gd name="T82" fmla="*/ 8 w 306"/>
                  <a:gd name="T83" fmla="*/ 27 h 1011"/>
                  <a:gd name="T84" fmla="*/ 8 w 306"/>
                  <a:gd name="T85" fmla="*/ 26 h 1011"/>
                  <a:gd name="T86" fmla="*/ 8 w 306"/>
                  <a:gd name="T87" fmla="*/ 25 h 1011"/>
                  <a:gd name="T88" fmla="*/ 8 w 306"/>
                  <a:gd name="T89" fmla="*/ 23 h 1011"/>
                  <a:gd name="T90" fmla="*/ 8 w 306"/>
                  <a:gd name="T91" fmla="*/ 21 h 1011"/>
                  <a:gd name="T92" fmla="*/ 7 w 306"/>
                  <a:gd name="T93" fmla="*/ 20 h 1011"/>
                  <a:gd name="T94" fmla="*/ 7 w 306"/>
                  <a:gd name="T95" fmla="*/ 18 h 1011"/>
                  <a:gd name="T96" fmla="*/ 6 w 306"/>
                  <a:gd name="T97" fmla="*/ 16 h 1011"/>
                  <a:gd name="T98" fmla="*/ 5 w 306"/>
                  <a:gd name="T99" fmla="*/ 15 h 1011"/>
                  <a:gd name="T100" fmla="*/ 5 w 306"/>
                  <a:gd name="T101" fmla="*/ 13 h 1011"/>
                  <a:gd name="T102" fmla="*/ 4 w 306"/>
                  <a:gd name="T103" fmla="*/ 12 h 1011"/>
                  <a:gd name="T104" fmla="*/ 4 w 306"/>
                  <a:gd name="T105" fmla="*/ 11 h 1011"/>
                  <a:gd name="T106" fmla="*/ 3 w 306"/>
                  <a:gd name="T107" fmla="*/ 9 h 1011"/>
                  <a:gd name="T108" fmla="*/ 3 w 306"/>
                  <a:gd name="T109" fmla="*/ 8 h 1011"/>
                  <a:gd name="T110" fmla="*/ 3 w 306"/>
                  <a:gd name="T111" fmla="*/ 7 h 1011"/>
                  <a:gd name="T112" fmla="*/ 2 w 306"/>
                  <a:gd name="T113" fmla="*/ 6 h 1011"/>
                  <a:gd name="T114" fmla="*/ 2 w 306"/>
                  <a:gd name="T115" fmla="*/ 5 h 1011"/>
                  <a:gd name="T116" fmla="*/ 2 w 306"/>
                  <a:gd name="T117" fmla="*/ 4 h 1011"/>
                  <a:gd name="T118" fmla="*/ 2 w 306"/>
                  <a:gd name="T119" fmla="*/ 3 h 1011"/>
                  <a:gd name="T120" fmla="*/ 2 w 306"/>
                  <a:gd name="T121" fmla="*/ 2 h 1011"/>
                  <a:gd name="T122" fmla="*/ 2 w 306"/>
                  <a:gd name="T123" fmla="*/ 1 h 1011"/>
                  <a:gd name="T124" fmla="*/ 2 w 306"/>
                  <a:gd name="T125" fmla="*/ 0 h 10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6"/>
                  <a:gd name="T190" fmla="*/ 0 h 1011"/>
                  <a:gd name="T191" fmla="*/ 306 w 306"/>
                  <a:gd name="T192" fmla="*/ 1011 h 10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6" h="1011">
                    <a:moveTo>
                      <a:pt x="84" y="57"/>
                    </a:moveTo>
                    <a:lnTo>
                      <a:pt x="150" y="137"/>
                    </a:lnTo>
                    <a:lnTo>
                      <a:pt x="150" y="135"/>
                    </a:lnTo>
                    <a:lnTo>
                      <a:pt x="154" y="133"/>
                    </a:lnTo>
                    <a:lnTo>
                      <a:pt x="156" y="129"/>
                    </a:lnTo>
                    <a:lnTo>
                      <a:pt x="160" y="127"/>
                    </a:lnTo>
                    <a:lnTo>
                      <a:pt x="164" y="121"/>
                    </a:lnTo>
                    <a:lnTo>
                      <a:pt x="169" y="116"/>
                    </a:lnTo>
                    <a:lnTo>
                      <a:pt x="173" y="112"/>
                    </a:lnTo>
                    <a:lnTo>
                      <a:pt x="177" y="110"/>
                    </a:lnTo>
                    <a:lnTo>
                      <a:pt x="181" y="106"/>
                    </a:lnTo>
                    <a:lnTo>
                      <a:pt x="185" y="104"/>
                    </a:lnTo>
                    <a:lnTo>
                      <a:pt x="188" y="102"/>
                    </a:lnTo>
                    <a:lnTo>
                      <a:pt x="190" y="99"/>
                    </a:lnTo>
                    <a:lnTo>
                      <a:pt x="196" y="97"/>
                    </a:lnTo>
                    <a:lnTo>
                      <a:pt x="200" y="95"/>
                    </a:lnTo>
                    <a:lnTo>
                      <a:pt x="204" y="91"/>
                    </a:lnTo>
                    <a:lnTo>
                      <a:pt x="209" y="89"/>
                    </a:lnTo>
                    <a:lnTo>
                      <a:pt x="213" y="87"/>
                    </a:lnTo>
                    <a:lnTo>
                      <a:pt x="219" y="85"/>
                    </a:lnTo>
                    <a:lnTo>
                      <a:pt x="223" y="83"/>
                    </a:lnTo>
                    <a:lnTo>
                      <a:pt x="228" y="81"/>
                    </a:lnTo>
                    <a:lnTo>
                      <a:pt x="234" y="81"/>
                    </a:lnTo>
                    <a:lnTo>
                      <a:pt x="240" y="81"/>
                    </a:lnTo>
                    <a:lnTo>
                      <a:pt x="243" y="81"/>
                    </a:lnTo>
                    <a:lnTo>
                      <a:pt x="249" y="81"/>
                    </a:lnTo>
                    <a:lnTo>
                      <a:pt x="255" y="81"/>
                    </a:lnTo>
                    <a:lnTo>
                      <a:pt x="261" y="83"/>
                    </a:lnTo>
                    <a:lnTo>
                      <a:pt x="259" y="83"/>
                    </a:lnTo>
                    <a:lnTo>
                      <a:pt x="257" y="87"/>
                    </a:lnTo>
                    <a:lnTo>
                      <a:pt x="255" y="89"/>
                    </a:lnTo>
                    <a:lnTo>
                      <a:pt x="251" y="93"/>
                    </a:lnTo>
                    <a:lnTo>
                      <a:pt x="249" y="97"/>
                    </a:lnTo>
                    <a:lnTo>
                      <a:pt x="247" y="100"/>
                    </a:lnTo>
                    <a:lnTo>
                      <a:pt x="243" y="104"/>
                    </a:lnTo>
                    <a:lnTo>
                      <a:pt x="242" y="112"/>
                    </a:lnTo>
                    <a:lnTo>
                      <a:pt x="240" y="114"/>
                    </a:lnTo>
                    <a:lnTo>
                      <a:pt x="238" y="118"/>
                    </a:lnTo>
                    <a:lnTo>
                      <a:pt x="236" y="121"/>
                    </a:lnTo>
                    <a:lnTo>
                      <a:pt x="234" y="125"/>
                    </a:lnTo>
                    <a:lnTo>
                      <a:pt x="232" y="129"/>
                    </a:lnTo>
                    <a:lnTo>
                      <a:pt x="230" y="133"/>
                    </a:lnTo>
                    <a:lnTo>
                      <a:pt x="230" y="137"/>
                    </a:lnTo>
                    <a:lnTo>
                      <a:pt x="228" y="140"/>
                    </a:lnTo>
                    <a:lnTo>
                      <a:pt x="226" y="144"/>
                    </a:lnTo>
                    <a:lnTo>
                      <a:pt x="226" y="150"/>
                    </a:lnTo>
                    <a:lnTo>
                      <a:pt x="224" y="156"/>
                    </a:lnTo>
                    <a:lnTo>
                      <a:pt x="224" y="161"/>
                    </a:lnTo>
                    <a:lnTo>
                      <a:pt x="223" y="165"/>
                    </a:lnTo>
                    <a:lnTo>
                      <a:pt x="221" y="171"/>
                    </a:lnTo>
                    <a:lnTo>
                      <a:pt x="221" y="176"/>
                    </a:lnTo>
                    <a:lnTo>
                      <a:pt x="219" y="182"/>
                    </a:lnTo>
                    <a:lnTo>
                      <a:pt x="219" y="188"/>
                    </a:lnTo>
                    <a:lnTo>
                      <a:pt x="217" y="194"/>
                    </a:lnTo>
                    <a:lnTo>
                      <a:pt x="217" y="199"/>
                    </a:lnTo>
                    <a:lnTo>
                      <a:pt x="217" y="207"/>
                    </a:lnTo>
                    <a:lnTo>
                      <a:pt x="217" y="213"/>
                    </a:lnTo>
                    <a:lnTo>
                      <a:pt x="215" y="220"/>
                    </a:lnTo>
                    <a:lnTo>
                      <a:pt x="215" y="228"/>
                    </a:lnTo>
                    <a:lnTo>
                      <a:pt x="215" y="235"/>
                    </a:lnTo>
                    <a:lnTo>
                      <a:pt x="215" y="243"/>
                    </a:lnTo>
                    <a:lnTo>
                      <a:pt x="215" y="251"/>
                    </a:lnTo>
                    <a:lnTo>
                      <a:pt x="217" y="258"/>
                    </a:lnTo>
                    <a:lnTo>
                      <a:pt x="217" y="268"/>
                    </a:lnTo>
                    <a:lnTo>
                      <a:pt x="217" y="275"/>
                    </a:lnTo>
                    <a:lnTo>
                      <a:pt x="219" y="285"/>
                    </a:lnTo>
                    <a:lnTo>
                      <a:pt x="219" y="292"/>
                    </a:lnTo>
                    <a:lnTo>
                      <a:pt x="221" y="302"/>
                    </a:lnTo>
                    <a:lnTo>
                      <a:pt x="221" y="311"/>
                    </a:lnTo>
                    <a:lnTo>
                      <a:pt x="224" y="321"/>
                    </a:lnTo>
                    <a:lnTo>
                      <a:pt x="226" y="330"/>
                    </a:lnTo>
                    <a:lnTo>
                      <a:pt x="228" y="340"/>
                    </a:lnTo>
                    <a:lnTo>
                      <a:pt x="230" y="351"/>
                    </a:lnTo>
                    <a:lnTo>
                      <a:pt x="232" y="361"/>
                    </a:lnTo>
                    <a:lnTo>
                      <a:pt x="234" y="372"/>
                    </a:lnTo>
                    <a:lnTo>
                      <a:pt x="238" y="384"/>
                    </a:lnTo>
                    <a:lnTo>
                      <a:pt x="242" y="393"/>
                    </a:lnTo>
                    <a:lnTo>
                      <a:pt x="245" y="405"/>
                    </a:lnTo>
                    <a:lnTo>
                      <a:pt x="249" y="416"/>
                    </a:lnTo>
                    <a:lnTo>
                      <a:pt x="253" y="429"/>
                    </a:lnTo>
                    <a:lnTo>
                      <a:pt x="257" y="441"/>
                    </a:lnTo>
                    <a:lnTo>
                      <a:pt x="261" y="452"/>
                    </a:lnTo>
                    <a:lnTo>
                      <a:pt x="264" y="463"/>
                    </a:lnTo>
                    <a:lnTo>
                      <a:pt x="268" y="477"/>
                    </a:lnTo>
                    <a:lnTo>
                      <a:pt x="270" y="486"/>
                    </a:lnTo>
                    <a:lnTo>
                      <a:pt x="274" y="500"/>
                    </a:lnTo>
                    <a:lnTo>
                      <a:pt x="276" y="511"/>
                    </a:lnTo>
                    <a:lnTo>
                      <a:pt x="280" y="522"/>
                    </a:lnTo>
                    <a:lnTo>
                      <a:pt x="281" y="534"/>
                    </a:lnTo>
                    <a:lnTo>
                      <a:pt x="285" y="545"/>
                    </a:lnTo>
                    <a:lnTo>
                      <a:pt x="287" y="555"/>
                    </a:lnTo>
                    <a:lnTo>
                      <a:pt x="289" y="568"/>
                    </a:lnTo>
                    <a:lnTo>
                      <a:pt x="291" y="577"/>
                    </a:lnTo>
                    <a:lnTo>
                      <a:pt x="293" y="589"/>
                    </a:lnTo>
                    <a:lnTo>
                      <a:pt x="295" y="600"/>
                    </a:lnTo>
                    <a:lnTo>
                      <a:pt x="297" y="612"/>
                    </a:lnTo>
                    <a:lnTo>
                      <a:pt x="299" y="621"/>
                    </a:lnTo>
                    <a:lnTo>
                      <a:pt x="299" y="633"/>
                    </a:lnTo>
                    <a:lnTo>
                      <a:pt x="300" y="642"/>
                    </a:lnTo>
                    <a:lnTo>
                      <a:pt x="302" y="653"/>
                    </a:lnTo>
                    <a:lnTo>
                      <a:pt x="302" y="663"/>
                    </a:lnTo>
                    <a:lnTo>
                      <a:pt x="304" y="672"/>
                    </a:lnTo>
                    <a:lnTo>
                      <a:pt x="304" y="684"/>
                    </a:lnTo>
                    <a:lnTo>
                      <a:pt x="304" y="693"/>
                    </a:lnTo>
                    <a:lnTo>
                      <a:pt x="304" y="703"/>
                    </a:lnTo>
                    <a:lnTo>
                      <a:pt x="304" y="714"/>
                    </a:lnTo>
                    <a:lnTo>
                      <a:pt x="304" y="722"/>
                    </a:lnTo>
                    <a:lnTo>
                      <a:pt x="306" y="733"/>
                    </a:lnTo>
                    <a:lnTo>
                      <a:pt x="304" y="741"/>
                    </a:lnTo>
                    <a:lnTo>
                      <a:pt x="304" y="750"/>
                    </a:lnTo>
                    <a:lnTo>
                      <a:pt x="304" y="760"/>
                    </a:lnTo>
                    <a:lnTo>
                      <a:pt x="304" y="769"/>
                    </a:lnTo>
                    <a:lnTo>
                      <a:pt x="302" y="779"/>
                    </a:lnTo>
                    <a:lnTo>
                      <a:pt x="302" y="787"/>
                    </a:lnTo>
                    <a:lnTo>
                      <a:pt x="300" y="794"/>
                    </a:lnTo>
                    <a:lnTo>
                      <a:pt x="300" y="804"/>
                    </a:lnTo>
                    <a:lnTo>
                      <a:pt x="299" y="811"/>
                    </a:lnTo>
                    <a:lnTo>
                      <a:pt x="297" y="819"/>
                    </a:lnTo>
                    <a:lnTo>
                      <a:pt x="295" y="828"/>
                    </a:lnTo>
                    <a:lnTo>
                      <a:pt x="295" y="836"/>
                    </a:lnTo>
                    <a:lnTo>
                      <a:pt x="293" y="844"/>
                    </a:lnTo>
                    <a:lnTo>
                      <a:pt x="291" y="851"/>
                    </a:lnTo>
                    <a:lnTo>
                      <a:pt x="289" y="857"/>
                    </a:lnTo>
                    <a:lnTo>
                      <a:pt x="287" y="864"/>
                    </a:lnTo>
                    <a:lnTo>
                      <a:pt x="283" y="872"/>
                    </a:lnTo>
                    <a:lnTo>
                      <a:pt x="281" y="880"/>
                    </a:lnTo>
                    <a:lnTo>
                      <a:pt x="280" y="885"/>
                    </a:lnTo>
                    <a:lnTo>
                      <a:pt x="278" y="893"/>
                    </a:lnTo>
                    <a:lnTo>
                      <a:pt x="274" y="899"/>
                    </a:lnTo>
                    <a:lnTo>
                      <a:pt x="272" y="904"/>
                    </a:lnTo>
                    <a:lnTo>
                      <a:pt x="268" y="910"/>
                    </a:lnTo>
                    <a:lnTo>
                      <a:pt x="264" y="918"/>
                    </a:lnTo>
                    <a:lnTo>
                      <a:pt x="262" y="921"/>
                    </a:lnTo>
                    <a:lnTo>
                      <a:pt x="259" y="927"/>
                    </a:lnTo>
                    <a:lnTo>
                      <a:pt x="255" y="933"/>
                    </a:lnTo>
                    <a:lnTo>
                      <a:pt x="251" y="939"/>
                    </a:lnTo>
                    <a:lnTo>
                      <a:pt x="247" y="942"/>
                    </a:lnTo>
                    <a:lnTo>
                      <a:pt x="243" y="946"/>
                    </a:lnTo>
                    <a:lnTo>
                      <a:pt x="242" y="950"/>
                    </a:lnTo>
                    <a:lnTo>
                      <a:pt x="238" y="956"/>
                    </a:lnTo>
                    <a:lnTo>
                      <a:pt x="234" y="959"/>
                    </a:lnTo>
                    <a:lnTo>
                      <a:pt x="228" y="963"/>
                    </a:lnTo>
                    <a:lnTo>
                      <a:pt x="224" y="967"/>
                    </a:lnTo>
                    <a:lnTo>
                      <a:pt x="221" y="971"/>
                    </a:lnTo>
                    <a:lnTo>
                      <a:pt x="217" y="973"/>
                    </a:lnTo>
                    <a:lnTo>
                      <a:pt x="211" y="975"/>
                    </a:lnTo>
                    <a:lnTo>
                      <a:pt x="207" y="978"/>
                    </a:lnTo>
                    <a:lnTo>
                      <a:pt x="204" y="980"/>
                    </a:lnTo>
                    <a:lnTo>
                      <a:pt x="198" y="982"/>
                    </a:lnTo>
                    <a:lnTo>
                      <a:pt x="194" y="986"/>
                    </a:lnTo>
                    <a:lnTo>
                      <a:pt x="190" y="988"/>
                    </a:lnTo>
                    <a:lnTo>
                      <a:pt x="186" y="990"/>
                    </a:lnTo>
                    <a:lnTo>
                      <a:pt x="181" y="992"/>
                    </a:lnTo>
                    <a:lnTo>
                      <a:pt x="177" y="994"/>
                    </a:lnTo>
                    <a:lnTo>
                      <a:pt x="173" y="996"/>
                    </a:lnTo>
                    <a:lnTo>
                      <a:pt x="169" y="997"/>
                    </a:lnTo>
                    <a:lnTo>
                      <a:pt x="164" y="999"/>
                    </a:lnTo>
                    <a:lnTo>
                      <a:pt x="160" y="1001"/>
                    </a:lnTo>
                    <a:lnTo>
                      <a:pt x="156" y="1001"/>
                    </a:lnTo>
                    <a:lnTo>
                      <a:pt x="152" y="1003"/>
                    </a:lnTo>
                    <a:lnTo>
                      <a:pt x="148" y="1005"/>
                    </a:lnTo>
                    <a:lnTo>
                      <a:pt x="145" y="1005"/>
                    </a:lnTo>
                    <a:lnTo>
                      <a:pt x="141" y="1007"/>
                    </a:lnTo>
                    <a:lnTo>
                      <a:pt x="135" y="1009"/>
                    </a:lnTo>
                    <a:lnTo>
                      <a:pt x="131" y="1009"/>
                    </a:lnTo>
                    <a:lnTo>
                      <a:pt x="128" y="1009"/>
                    </a:lnTo>
                    <a:lnTo>
                      <a:pt x="124" y="1009"/>
                    </a:lnTo>
                    <a:lnTo>
                      <a:pt x="122" y="1011"/>
                    </a:lnTo>
                    <a:lnTo>
                      <a:pt x="114" y="1011"/>
                    </a:lnTo>
                    <a:lnTo>
                      <a:pt x="107" y="1011"/>
                    </a:lnTo>
                    <a:lnTo>
                      <a:pt x="99" y="1011"/>
                    </a:lnTo>
                    <a:lnTo>
                      <a:pt x="93" y="1009"/>
                    </a:lnTo>
                    <a:lnTo>
                      <a:pt x="86" y="1007"/>
                    </a:lnTo>
                    <a:lnTo>
                      <a:pt x="78" y="1005"/>
                    </a:lnTo>
                    <a:lnTo>
                      <a:pt x="72" y="1003"/>
                    </a:lnTo>
                    <a:lnTo>
                      <a:pt x="67" y="999"/>
                    </a:lnTo>
                    <a:lnTo>
                      <a:pt x="61" y="996"/>
                    </a:lnTo>
                    <a:lnTo>
                      <a:pt x="55" y="992"/>
                    </a:lnTo>
                    <a:lnTo>
                      <a:pt x="50" y="986"/>
                    </a:lnTo>
                    <a:lnTo>
                      <a:pt x="44" y="982"/>
                    </a:lnTo>
                    <a:lnTo>
                      <a:pt x="38" y="975"/>
                    </a:lnTo>
                    <a:lnTo>
                      <a:pt x="34" y="969"/>
                    </a:lnTo>
                    <a:lnTo>
                      <a:pt x="33" y="965"/>
                    </a:lnTo>
                    <a:lnTo>
                      <a:pt x="31" y="961"/>
                    </a:lnTo>
                    <a:lnTo>
                      <a:pt x="29" y="958"/>
                    </a:lnTo>
                    <a:lnTo>
                      <a:pt x="27" y="954"/>
                    </a:lnTo>
                    <a:lnTo>
                      <a:pt x="25" y="950"/>
                    </a:lnTo>
                    <a:lnTo>
                      <a:pt x="23" y="946"/>
                    </a:lnTo>
                    <a:lnTo>
                      <a:pt x="21" y="942"/>
                    </a:lnTo>
                    <a:lnTo>
                      <a:pt x="19" y="939"/>
                    </a:lnTo>
                    <a:lnTo>
                      <a:pt x="17" y="933"/>
                    </a:lnTo>
                    <a:lnTo>
                      <a:pt x="15" y="927"/>
                    </a:lnTo>
                    <a:lnTo>
                      <a:pt x="15" y="923"/>
                    </a:lnTo>
                    <a:lnTo>
                      <a:pt x="13" y="920"/>
                    </a:lnTo>
                    <a:lnTo>
                      <a:pt x="0" y="880"/>
                    </a:lnTo>
                    <a:lnTo>
                      <a:pt x="23" y="889"/>
                    </a:lnTo>
                    <a:lnTo>
                      <a:pt x="23" y="893"/>
                    </a:lnTo>
                    <a:lnTo>
                      <a:pt x="25" y="897"/>
                    </a:lnTo>
                    <a:lnTo>
                      <a:pt x="29" y="902"/>
                    </a:lnTo>
                    <a:lnTo>
                      <a:pt x="31" y="906"/>
                    </a:lnTo>
                    <a:lnTo>
                      <a:pt x="33" y="910"/>
                    </a:lnTo>
                    <a:lnTo>
                      <a:pt x="36" y="914"/>
                    </a:lnTo>
                    <a:lnTo>
                      <a:pt x="38" y="918"/>
                    </a:lnTo>
                    <a:lnTo>
                      <a:pt x="40" y="923"/>
                    </a:lnTo>
                    <a:lnTo>
                      <a:pt x="44" y="927"/>
                    </a:lnTo>
                    <a:lnTo>
                      <a:pt x="48" y="931"/>
                    </a:lnTo>
                    <a:lnTo>
                      <a:pt x="52" y="937"/>
                    </a:lnTo>
                    <a:lnTo>
                      <a:pt x="53" y="940"/>
                    </a:lnTo>
                    <a:lnTo>
                      <a:pt x="59" y="944"/>
                    </a:lnTo>
                    <a:lnTo>
                      <a:pt x="63" y="948"/>
                    </a:lnTo>
                    <a:lnTo>
                      <a:pt x="67" y="952"/>
                    </a:lnTo>
                    <a:lnTo>
                      <a:pt x="71" y="956"/>
                    </a:lnTo>
                    <a:lnTo>
                      <a:pt x="74" y="959"/>
                    </a:lnTo>
                    <a:lnTo>
                      <a:pt x="80" y="963"/>
                    </a:lnTo>
                    <a:lnTo>
                      <a:pt x="86" y="967"/>
                    </a:lnTo>
                    <a:lnTo>
                      <a:pt x="90" y="969"/>
                    </a:lnTo>
                    <a:lnTo>
                      <a:pt x="95" y="971"/>
                    </a:lnTo>
                    <a:lnTo>
                      <a:pt x="99" y="973"/>
                    </a:lnTo>
                    <a:lnTo>
                      <a:pt x="107" y="975"/>
                    </a:lnTo>
                    <a:lnTo>
                      <a:pt x="110" y="977"/>
                    </a:lnTo>
                    <a:lnTo>
                      <a:pt x="116" y="978"/>
                    </a:lnTo>
                    <a:lnTo>
                      <a:pt x="124" y="978"/>
                    </a:lnTo>
                    <a:lnTo>
                      <a:pt x="129" y="978"/>
                    </a:lnTo>
                    <a:lnTo>
                      <a:pt x="135" y="977"/>
                    </a:lnTo>
                    <a:lnTo>
                      <a:pt x="141" y="975"/>
                    </a:lnTo>
                    <a:lnTo>
                      <a:pt x="147" y="973"/>
                    </a:lnTo>
                    <a:lnTo>
                      <a:pt x="154" y="971"/>
                    </a:lnTo>
                    <a:lnTo>
                      <a:pt x="160" y="969"/>
                    </a:lnTo>
                    <a:lnTo>
                      <a:pt x="167" y="965"/>
                    </a:lnTo>
                    <a:lnTo>
                      <a:pt x="173" y="963"/>
                    </a:lnTo>
                    <a:lnTo>
                      <a:pt x="179" y="959"/>
                    </a:lnTo>
                    <a:lnTo>
                      <a:pt x="185" y="956"/>
                    </a:lnTo>
                    <a:lnTo>
                      <a:pt x="190" y="950"/>
                    </a:lnTo>
                    <a:lnTo>
                      <a:pt x="196" y="944"/>
                    </a:lnTo>
                    <a:lnTo>
                      <a:pt x="204" y="940"/>
                    </a:lnTo>
                    <a:lnTo>
                      <a:pt x="209" y="935"/>
                    </a:lnTo>
                    <a:lnTo>
                      <a:pt x="215" y="927"/>
                    </a:lnTo>
                    <a:lnTo>
                      <a:pt x="219" y="920"/>
                    </a:lnTo>
                    <a:lnTo>
                      <a:pt x="224" y="914"/>
                    </a:lnTo>
                    <a:lnTo>
                      <a:pt x="226" y="908"/>
                    </a:lnTo>
                    <a:lnTo>
                      <a:pt x="228" y="904"/>
                    </a:lnTo>
                    <a:lnTo>
                      <a:pt x="230" y="901"/>
                    </a:lnTo>
                    <a:lnTo>
                      <a:pt x="232" y="897"/>
                    </a:lnTo>
                    <a:lnTo>
                      <a:pt x="234" y="891"/>
                    </a:lnTo>
                    <a:lnTo>
                      <a:pt x="236" y="887"/>
                    </a:lnTo>
                    <a:lnTo>
                      <a:pt x="238" y="882"/>
                    </a:lnTo>
                    <a:lnTo>
                      <a:pt x="240" y="878"/>
                    </a:lnTo>
                    <a:lnTo>
                      <a:pt x="240" y="872"/>
                    </a:lnTo>
                    <a:lnTo>
                      <a:pt x="242" y="866"/>
                    </a:lnTo>
                    <a:lnTo>
                      <a:pt x="243" y="861"/>
                    </a:lnTo>
                    <a:lnTo>
                      <a:pt x="243" y="855"/>
                    </a:lnTo>
                    <a:lnTo>
                      <a:pt x="245" y="849"/>
                    </a:lnTo>
                    <a:lnTo>
                      <a:pt x="247" y="844"/>
                    </a:lnTo>
                    <a:lnTo>
                      <a:pt x="247" y="838"/>
                    </a:lnTo>
                    <a:lnTo>
                      <a:pt x="249" y="832"/>
                    </a:lnTo>
                    <a:lnTo>
                      <a:pt x="249" y="825"/>
                    </a:lnTo>
                    <a:lnTo>
                      <a:pt x="249" y="817"/>
                    </a:lnTo>
                    <a:lnTo>
                      <a:pt x="249" y="811"/>
                    </a:lnTo>
                    <a:lnTo>
                      <a:pt x="249" y="804"/>
                    </a:lnTo>
                    <a:lnTo>
                      <a:pt x="249" y="796"/>
                    </a:lnTo>
                    <a:lnTo>
                      <a:pt x="249" y="788"/>
                    </a:lnTo>
                    <a:lnTo>
                      <a:pt x="249" y="781"/>
                    </a:lnTo>
                    <a:lnTo>
                      <a:pt x="249" y="775"/>
                    </a:lnTo>
                    <a:lnTo>
                      <a:pt x="247" y="766"/>
                    </a:lnTo>
                    <a:lnTo>
                      <a:pt x="247" y="758"/>
                    </a:lnTo>
                    <a:lnTo>
                      <a:pt x="245" y="750"/>
                    </a:lnTo>
                    <a:lnTo>
                      <a:pt x="243" y="743"/>
                    </a:lnTo>
                    <a:lnTo>
                      <a:pt x="243" y="733"/>
                    </a:lnTo>
                    <a:lnTo>
                      <a:pt x="242" y="726"/>
                    </a:lnTo>
                    <a:lnTo>
                      <a:pt x="240" y="716"/>
                    </a:lnTo>
                    <a:lnTo>
                      <a:pt x="240" y="709"/>
                    </a:lnTo>
                    <a:lnTo>
                      <a:pt x="236" y="699"/>
                    </a:lnTo>
                    <a:lnTo>
                      <a:pt x="234" y="690"/>
                    </a:lnTo>
                    <a:lnTo>
                      <a:pt x="230" y="680"/>
                    </a:lnTo>
                    <a:lnTo>
                      <a:pt x="228" y="671"/>
                    </a:lnTo>
                    <a:lnTo>
                      <a:pt x="226" y="661"/>
                    </a:lnTo>
                    <a:lnTo>
                      <a:pt x="224" y="652"/>
                    </a:lnTo>
                    <a:lnTo>
                      <a:pt x="221" y="642"/>
                    </a:lnTo>
                    <a:lnTo>
                      <a:pt x="219" y="634"/>
                    </a:lnTo>
                    <a:lnTo>
                      <a:pt x="217" y="625"/>
                    </a:lnTo>
                    <a:lnTo>
                      <a:pt x="213" y="615"/>
                    </a:lnTo>
                    <a:lnTo>
                      <a:pt x="211" y="606"/>
                    </a:lnTo>
                    <a:lnTo>
                      <a:pt x="207" y="598"/>
                    </a:lnTo>
                    <a:lnTo>
                      <a:pt x="204" y="589"/>
                    </a:lnTo>
                    <a:lnTo>
                      <a:pt x="202" y="579"/>
                    </a:lnTo>
                    <a:lnTo>
                      <a:pt x="200" y="572"/>
                    </a:lnTo>
                    <a:lnTo>
                      <a:pt x="196" y="562"/>
                    </a:lnTo>
                    <a:lnTo>
                      <a:pt x="192" y="555"/>
                    </a:lnTo>
                    <a:lnTo>
                      <a:pt x="188" y="545"/>
                    </a:lnTo>
                    <a:lnTo>
                      <a:pt x="186" y="536"/>
                    </a:lnTo>
                    <a:lnTo>
                      <a:pt x="183" y="528"/>
                    </a:lnTo>
                    <a:lnTo>
                      <a:pt x="179" y="520"/>
                    </a:lnTo>
                    <a:lnTo>
                      <a:pt x="177" y="511"/>
                    </a:lnTo>
                    <a:lnTo>
                      <a:pt x="173" y="503"/>
                    </a:lnTo>
                    <a:lnTo>
                      <a:pt x="171" y="494"/>
                    </a:lnTo>
                    <a:lnTo>
                      <a:pt x="167" y="486"/>
                    </a:lnTo>
                    <a:lnTo>
                      <a:pt x="164" y="479"/>
                    </a:lnTo>
                    <a:lnTo>
                      <a:pt x="160" y="469"/>
                    </a:lnTo>
                    <a:lnTo>
                      <a:pt x="158" y="462"/>
                    </a:lnTo>
                    <a:lnTo>
                      <a:pt x="154" y="454"/>
                    </a:lnTo>
                    <a:lnTo>
                      <a:pt x="150" y="446"/>
                    </a:lnTo>
                    <a:lnTo>
                      <a:pt x="148" y="439"/>
                    </a:lnTo>
                    <a:lnTo>
                      <a:pt x="145" y="431"/>
                    </a:lnTo>
                    <a:lnTo>
                      <a:pt x="141" y="422"/>
                    </a:lnTo>
                    <a:lnTo>
                      <a:pt x="139" y="414"/>
                    </a:lnTo>
                    <a:lnTo>
                      <a:pt x="135" y="406"/>
                    </a:lnTo>
                    <a:lnTo>
                      <a:pt x="131" y="399"/>
                    </a:lnTo>
                    <a:lnTo>
                      <a:pt x="128" y="391"/>
                    </a:lnTo>
                    <a:lnTo>
                      <a:pt x="126" y="384"/>
                    </a:lnTo>
                    <a:lnTo>
                      <a:pt x="122" y="376"/>
                    </a:lnTo>
                    <a:lnTo>
                      <a:pt x="120" y="368"/>
                    </a:lnTo>
                    <a:lnTo>
                      <a:pt x="116" y="361"/>
                    </a:lnTo>
                    <a:lnTo>
                      <a:pt x="114" y="353"/>
                    </a:lnTo>
                    <a:lnTo>
                      <a:pt x="110" y="346"/>
                    </a:lnTo>
                    <a:lnTo>
                      <a:pt x="109" y="340"/>
                    </a:lnTo>
                    <a:lnTo>
                      <a:pt x="105" y="332"/>
                    </a:lnTo>
                    <a:lnTo>
                      <a:pt x="103" y="325"/>
                    </a:lnTo>
                    <a:lnTo>
                      <a:pt x="99" y="319"/>
                    </a:lnTo>
                    <a:lnTo>
                      <a:pt x="97" y="311"/>
                    </a:lnTo>
                    <a:lnTo>
                      <a:pt x="95" y="304"/>
                    </a:lnTo>
                    <a:lnTo>
                      <a:pt x="91" y="298"/>
                    </a:lnTo>
                    <a:lnTo>
                      <a:pt x="90" y="290"/>
                    </a:lnTo>
                    <a:lnTo>
                      <a:pt x="88" y="285"/>
                    </a:lnTo>
                    <a:lnTo>
                      <a:pt x="86" y="277"/>
                    </a:lnTo>
                    <a:lnTo>
                      <a:pt x="84" y="271"/>
                    </a:lnTo>
                    <a:lnTo>
                      <a:pt x="80" y="266"/>
                    </a:lnTo>
                    <a:lnTo>
                      <a:pt x="80" y="258"/>
                    </a:lnTo>
                    <a:lnTo>
                      <a:pt x="78" y="252"/>
                    </a:lnTo>
                    <a:lnTo>
                      <a:pt x="76" y="247"/>
                    </a:lnTo>
                    <a:lnTo>
                      <a:pt x="74" y="241"/>
                    </a:lnTo>
                    <a:lnTo>
                      <a:pt x="72" y="233"/>
                    </a:lnTo>
                    <a:lnTo>
                      <a:pt x="71" y="228"/>
                    </a:lnTo>
                    <a:lnTo>
                      <a:pt x="71" y="222"/>
                    </a:lnTo>
                    <a:lnTo>
                      <a:pt x="69" y="216"/>
                    </a:lnTo>
                    <a:lnTo>
                      <a:pt x="69" y="213"/>
                    </a:lnTo>
                    <a:lnTo>
                      <a:pt x="67" y="205"/>
                    </a:lnTo>
                    <a:lnTo>
                      <a:pt x="67" y="199"/>
                    </a:lnTo>
                    <a:lnTo>
                      <a:pt x="65" y="195"/>
                    </a:lnTo>
                    <a:lnTo>
                      <a:pt x="63" y="190"/>
                    </a:lnTo>
                    <a:lnTo>
                      <a:pt x="63" y="182"/>
                    </a:lnTo>
                    <a:lnTo>
                      <a:pt x="61" y="178"/>
                    </a:lnTo>
                    <a:lnTo>
                      <a:pt x="61" y="173"/>
                    </a:lnTo>
                    <a:lnTo>
                      <a:pt x="61" y="167"/>
                    </a:lnTo>
                    <a:lnTo>
                      <a:pt x="59" y="161"/>
                    </a:lnTo>
                    <a:lnTo>
                      <a:pt x="59" y="157"/>
                    </a:lnTo>
                    <a:lnTo>
                      <a:pt x="57" y="152"/>
                    </a:lnTo>
                    <a:lnTo>
                      <a:pt x="55" y="146"/>
                    </a:lnTo>
                    <a:lnTo>
                      <a:pt x="55" y="140"/>
                    </a:lnTo>
                    <a:lnTo>
                      <a:pt x="55" y="137"/>
                    </a:lnTo>
                    <a:lnTo>
                      <a:pt x="53" y="131"/>
                    </a:lnTo>
                    <a:lnTo>
                      <a:pt x="53" y="127"/>
                    </a:lnTo>
                    <a:lnTo>
                      <a:pt x="53" y="121"/>
                    </a:lnTo>
                    <a:lnTo>
                      <a:pt x="52" y="118"/>
                    </a:lnTo>
                    <a:lnTo>
                      <a:pt x="52" y="112"/>
                    </a:lnTo>
                    <a:lnTo>
                      <a:pt x="52" y="108"/>
                    </a:lnTo>
                    <a:lnTo>
                      <a:pt x="52" y="102"/>
                    </a:lnTo>
                    <a:lnTo>
                      <a:pt x="50" y="99"/>
                    </a:lnTo>
                    <a:lnTo>
                      <a:pt x="50" y="95"/>
                    </a:lnTo>
                    <a:lnTo>
                      <a:pt x="50" y="91"/>
                    </a:lnTo>
                    <a:lnTo>
                      <a:pt x="48" y="87"/>
                    </a:lnTo>
                    <a:lnTo>
                      <a:pt x="48" y="81"/>
                    </a:lnTo>
                    <a:lnTo>
                      <a:pt x="48" y="78"/>
                    </a:lnTo>
                    <a:lnTo>
                      <a:pt x="48" y="74"/>
                    </a:lnTo>
                    <a:lnTo>
                      <a:pt x="46" y="66"/>
                    </a:lnTo>
                    <a:lnTo>
                      <a:pt x="46" y="61"/>
                    </a:lnTo>
                    <a:lnTo>
                      <a:pt x="46" y="53"/>
                    </a:lnTo>
                    <a:lnTo>
                      <a:pt x="44" y="45"/>
                    </a:lnTo>
                    <a:lnTo>
                      <a:pt x="44" y="40"/>
                    </a:lnTo>
                    <a:lnTo>
                      <a:pt x="44" y="34"/>
                    </a:lnTo>
                    <a:lnTo>
                      <a:pt x="44" y="28"/>
                    </a:lnTo>
                    <a:lnTo>
                      <a:pt x="42" y="24"/>
                    </a:lnTo>
                    <a:lnTo>
                      <a:pt x="42" y="19"/>
                    </a:lnTo>
                    <a:lnTo>
                      <a:pt x="42" y="15"/>
                    </a:lnTo>
                    <a:lnTo>
                      <a:pt x="42" y="9"/>
                    </a:lnTo>
                    <a:lnTo>
                      <a:pt x="42" y="4"/>
                    </a:lnTo>
                    <a:lnTo>
                      <a:pt x="42" y="2"/>
                    </a:lnTo>
                    <a:lnTo>
                      <a:pt x="42" y="0"/>
                    </a:lnTo>
                    <a:lnTo>
                      <a:pt x="84" y="57"/>
                    </a:lnTo>
                    <a:close/>
                  </a:path>
                </a:pathLst>
              </a:custGeom>
              <a:solidFill>
                <a:srgbClr val="7D4D1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29" name="Freeform 18"/>
              <p:cNvSpPr>
                <a:spLocks/>
              </p:cNvSpPr>
              <p:nvPr/>
            </p:nvSpPr>
            <p:spPr bwMode="auto">
              <a:xfrm>
                <a:off x="4431" y="3636"/>
                <a:ext cx="219" cy="350"/>
              </a:xfrm>
              <a:custGeom>
                <a:avLst/>
                <a:gdLst>
                  <a:gd name="T0" fmla="*/ 11 w 439"/>
                  <a:gd name="T1" fmla="*/ 20 h 699"/>
                  <a:gd name="T2" fmla="*/ 10 w 439"/>
                  <a:gd name="T3" fmla="*/ 20 h 699"/>
                  <a:gd name="T4" fmla="*/ 9 w 439"/>
                  <a:gd name="T5" fmla="*/ 21 h 699"/>
                  <a:gd name="T6" fmla="*/ 8 w 439"/>
                  <a:gd name="T7" fmla="*/ 21 h 699"/>
                  <a:gd name="T8" fmla="*/ 8 w 439"/>
                  <a:gd name="T9" fmla="*/ 21 h 699"/>
                  <a:gd name="T10" fmla="*/ 7 w 439"/>
                  <a:gd name="T11" fmla="*/ 21 h 699"/>
                  <a:gd name="T12" fmla="*/ 6 w 439"/>
                  <a:gd name="T13" fmla="*/ 20 h 699"/>
                  <a:gd name="T14" fmla="*/ 5 w 439"/>
                  <a:gd name="T15" fmla="*/ 19 h 699"/>
                  <a:gd name="T16" fmla="*/ 4 w 439"/>
                  <a:gd name="T17" fmla="*/ 18 h 699"/>
                  <a:gd name="T18" fmla="*/ 3 w 439"/>
                  <a:gd name="T19" fmla="*/ 16 h 699"/>
                  <a:gd name="T20" fmla="*/ 3 w 439"/>
                  <a:gd name="T21" fmla="*/ 15 h 699"/>
                  <a:gd name="T22" fmla="*/ 2 w 439"/>
                  <a:gd name="T23" fmla="*/ 13 h 699"/>
                  <a:gd name="T24" fmla="*/ 2 w 439"/>
                  <a:gd name="T25" fmla="*/ 12 h 699"/>
                  <a:gd name="T26" fmla="*/ 2 w 439"/>
                  <a:gd name="T27" fmla="*/ 10 h 699"/>
                  <a:gd name="T28" fmla="*/ 2 w 439"/>
                  <a:gd name="T29" fmla="*/ 9 h 699"/>
                  <a:gd name="T30" fmla="*/ 2 w 439"/>
                  <a:gd name="T31" fmla="*/ 8 h 699"/>
                  <a:gd name="T32" fmla="*/ 3 w 439"/>
                  <a:gd name="T33" fmla="*/ 6 h 699"/>
                  <a:gd name="T34" fmla="*/ 3 w 439"/>
                  <a:gd name="T35" fmla="*/ 5 h 699"/>
                  <a:gd name="T36" fmla="*/ 3 w 439"/>
                  <a:gd name="T37" fmla="*/ 4 h 699"/>
                  <a:gd name="T38" fmla="*/ 4 w 439"/>
                  <a:gd name="T39" fmla="*/ 3 h 699"/>
                  <a:gd name="T40" fmla="*/ 5 w 439"/>
                  <a:gd name="T41" fmla="*/ 3 h 699"/>
                  <a:gd name="T42" fmla="*/ 6 w 439"/>
                  <a:gd name="T43" fmla="*/ 3 h 699"/>
                  <a:gd name="T44" fmla="*/ 7 w 439"/>
                  <a:gd name="T45" fmla="*/ 3 h 699"/>
                  <a:gd name="T46" fmla="*/ 8 w 439"/>
                  <a:gd name="T47" fmla="*/ 4 h 699"/>
                  <a:gd name="T48" fmla="*/ 8 w 439"/>
                  <a:gd name="T49" fmla="*/ 1 h 699"/>
                  <a:gd name="T50" fmla="*/ 7 w 439"/>
                  <a:gd name="T51" fmla="*/ 1 h 699"/>
                  <a:gd name="T52" fmla="*/ 6 w 439"/>
                  <a:gd name="T53" fmla="*/ 1 h 699"/>
                  <a:gd name="T54" fmla="*/ 5 w 439"/>
                  <a:gd name="T55" fmla="*/ 0 h 699"/>
                  <a:gd name="T56" fmla="*/ 5 w 439"/>
                  <a:gd name="T57" fmla="*/ 1 h 699"/>
                  <a:gd name="T58" fmla="*/ 4 w 439"/>
                  <a:gd name="T59" fmla="*/ 1 h 699"/>
                  <a:gd name="T60" fmla="*/ 3 w 439"/>
                  <a:gd name="T61" fmla="*/ 1 h 699"/>
                  <a:gd name="T62" fmla="*/ 2 w 439"/>
                  <a:gd name="T63" fmla="*/ 2 h 699"/>
                  <a:gd name="T64" fmla="*/ 1 w 439"/>
                  <a:gd name="T65" fmla="*/ 3 h 699"/>
                  <a:gd name="T66" fmla="*/ 1 w 439"/>
                  <a:gd name="T67" fmla="*/ 4 h 699"/>
                  <a:gd name="T68" fmla="*/ 0 w 439"/>
                  <a:gd name="T69" fmla="*/ 5 h 699"/>
                  <a:gd name="T70" fmla="*/ 0 w 439"/>
                  <a:gd name="T71" fmla="*/ 6 h 699"/>
                  <a:gd name="T72" fmla="*/ 0 w 439"/>
                  <a:gd name="T73" fmla="*/ 7 h 699"/>
                  <a:gd name="T74" fmla="*/ 0 w 439"/>
                  <a:gd name="T75" fmla="*/ 8 h 699"/>
                  <a:gd name="T76" fmla="*/ 0 w 439"/>
                  <a:gd name="T77" fmla="*/ 9 h 699"/>
                  <a:gd name="T78" fmla="*/ 0 w 439"/>
                  <a:gd name="T79" fmla="*/ 11 h 699"/>
                  <a:gd name="T80" fmla="*/ 0 w 439"/>
                  <a:gd name="T81" fmla="*/ 12 h 699"/>
                  <a:gd name="T82" fmla="*/ 0 w 439"/>
                  <a:gd name="T83" fmla="*/ 13 h 699"/>
                  <a:gd name="T84" fmla="*/ 0 w 439"/>
                  <a:gd name="T85" fmla="*/ 15 h 699"/>
                  <a:gd name="T86" fmla="*/ 1 w 439"/>
                  <a:gd name="T87" fmla="*/ 16 h 699"/>
                  <a:gd name="T88" fmla="*/ 1 w 439"/>
                  <a:gd name="T89" fmla="*/ 17 h 699"/>
                  <a:gd name="T90" fmla="*/ 2 w 439"/>
                  <a:gd name="T91" fmla="*/ 18 h 699"/>
                  <a:gd name="T92" fmla="*/ 3 w 439"/>
                  <a:gd name="T93" fmla="*/ 19 h 699"/>
                  <a:gd name="T94" fmla="*/ 3 w 439"/>
                  <a:gd name="T95" fmla="*/ 20 h 699"/>
                  <a:gd name="T96" fmla="*/ 5 w 439"/>
                  <a:gd name="T97" fmla="*/ 21 h 699"/>
                  <a:gd name="T98" fmla="*/ 5 w 439"/>
                  <a:gd name="T99" fmla="*/ 22 h 699"/>
                  <a:gd name="T100" fmla="*/ 7 w 439"/>
                  <a:gd name="T101" fmla="*/ 22 h 699"/>
                  <a:gd name="T102" fmla="*/ 8 w 439"/>
                  <a:gd name="T103" fmla="*/ 22 h 699"/>
                  <a:gd name="T104" fmla="*/ 9 w 439"/>
                  <a:gd name="T105" fmla="*/ 22 h 699"/>
                  <a:gd name="T106" fmla="*/ 10 w 439"/>
                  <a:gd name="T107" fmla="*/ 22 h 699"/>
                  <a:gd name="T108" fmla="*/ 10 w 439"/>
                  <a:gd name="T109" fmla="*/ 22 h 699"/>
                  <a:gd name="T110" fmla="*/ 11 w 439"/>
                  <a:gd name="T111" fmla="*/ 22 h 699"/>
                  <a:gd name="T112" fmla="*/ 12 w 439"/>
                  <a:gd name="T113" fmla="*/ 21 h 699"/>
                  <a:gd name="T114" fmla="*/ 13 w 439"/>
                  <a:gd name="T115" fmla="*/ 20 h 699"/>
                  <a:gd name="T116" fmla="*/ 13 w 439"/>
                  <a:gd name="T117" fmla="*/ 19 h 6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9"/>
                  <a:gd name="T178" fmla="*/ 0 h 699"/>
                  <a:gd name="T179" fmla="*/ 439 w 439"/>
                  <a:gd name="T180" fmla="*/ 699 h 6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9" h="699">
                    <a:moveTo>
                      <a:pt x="439" y="606"/>
                    </a:moveTo>
                    <a:lnTo>
                      <a:pt x="384" y="612"/>
                    </a:lnTo>
                    <a:lnTo>
                      <a:pt x="382" y="612"/>
                    </a:lnTo>
                    <a:lnTo>
                      <a:pt x="378" y="615"/>
                    </a:lnTo>
                    <a:lnTo>
                      <a:pt x="375" y="617"/>
                    </a:lnTo>
                    <a:lnTo>
                      <a:pt x="371" y="621"/>
                    </a:lnTo>
                    <a:lnTo>
                      <a:pt x="367" y="623"/>
                    </a:lnTo>
                    <a:lnTo>
                      <a:pt x="361" y="627"/>
                    </a:lnTo>
                    <a:lnTo>
                      <a:pt x="356" y="629"/>
                    </a:lnTo>
                    <a:lnTo>
                      <a:pt x="350" y="632"/>
                    </a:lnTo>
                    <a:lnTo>
                      <a:pt x="342" y="634"/>
                    </a:lnTo>
                    <a:lnTo>
                      <a:pt x="337" y="638"/>
                    </a:lnTo>
                    <a:lnTo>
                      <a:pt x="333" y="640"/>
                    </a:lnTo>
                    <a:lnTo>
                      <a:pt x="329" y="642"/>
                    </a:lnTo>
                    <a:lnTo>
                      <a:pt x="325" y="642"/>
                    </a:lnTo>
                    <a:lnTo>
                      <a:pt x="321" y="644"/>
                    </a:lnTo>
                    <a:lnTo>
                      <a:pt x="318" y="644"/>
                    </a:lnTo>
                    <a:lnTo>
                      <a:pt x="314" y="646"/>
                    </a:lnTo>
                    <a:lnTo>
                      <a:pt x="308" y="648"/>
                    </a:lnTo>
                    <a:lnTo>
                      <a:pt x="306" y="650"/>
                    </a:lnTo>
                    <a:lnTo>
                      <a:pt x="301" y="650"/>
                    </a:lnTo>
                    <a:lnTo>
                      <a:pt x="297" y="650"/>
                    </a:lnTo>
                    <a:lnTo>
                      <a:pt x="291" y="650"/>
                    </a:lnTo>
                    <a:lnTo>
                      <a:pt x="287" y="651"/>
                    </a:lnTo>
                    <a:lnTo>
                      <a:pt x="282" y="651"/>
                    </a:lnTo>
                    <a:lnTo>
                      <a:pt x="278" y="651"/>
                    </a:lnTo>
                    <a:lnTo>
                      <a:pt x="274" y="651"/>
                    </a:lnTo>
                    <a:lnTo>
                      <a:pt x="268" y="651"/>
                    </a:lnTo>
                    <a:lnTo>
                      <a:pt x="264" y="650"/>
                    </a:lnTo>
                    <a:lnTo>
                      <a:pt x="259" y="650"/>
                    </a:lnTo>
                    <a:lnTo>
                      <a:pt x="253" y="648"/>
                    </a:lnTo>
                    <a:lnTo>
                      <a:pt x="249" y="648"/>
                    </a:lnTo>
                    <a:lnTo>
                      <a:pt x="245" y="646"/>
                    </a:lnTo>
                    <a:lnTo>
                      <a:pt x="240" y="644"/>
                    </a:lnTo>
                    <a:lnTo>
                      <a:pt x="236" y="642"/>
                    </a:lnTo>
                    <a:lnTo>
                      <a:pt x="232" y="642"/>
                    </a:lnTo>
                    <a:lnTo>
                      <a:pt x="226" y="638"/>
                    </a:lnTo>
                    <a:lnTo>
                      <a:pt x="221" y="636"/>
                    </a:lnTo>
                    <a:lnTo>
                      <a:pt x="217" y="632"/>
                    </a:lnTo>
                    <a:lnTo>
                      <a:pt x="211" y="631"/>
                    </a:lnTo>
                    <a:lnTo>
                      <a:pt x="206" y="627"/>
                    </a:lnTo>
                    <a:lnTo>
                      <a:pt x="202" y="623"/>
                    </a:lnTo>
                    <a:lnTo>
                      <a:pt x="196" y="619"/>
                    </a:lnTo>
                    <a:lnTo>
                      <a:pt x="192" y="615"/>
                    </a:lnTo>
                    <a:lnTo>
                      <a:pt x="186" y="610"/>
                    </a:lnTo>
                    <a:lnTo>
                      <a:pt x="183" y="604"/>
                    </a:lnTo>
                    <a:lnTo>
                      <a:pt x="177" y="598"/>
                    </a:lnTo>
                    <a:lnTo>
                      <a:pt x="173" y="594"/>
                    </a:lnTo>
                    <a:lnTo>
                      <a:pt x="169" y="589"/>
                    </a:lnTo>
                    <a:lnTo>
                      <a:pt x="164" y="581"/>
                    </a:lnTo>
                    <a:lnTo>
                      <a:pt x="160" y="575"/>
                    </a:lnTo>
                    <a:lnTo>
                      <a:pt x="156" y="568"/>
                    </a:lnTo>
                    <a:lnTo>
                      <a:pt x="150" y="560"/>
                    </a:lnTo>
                    <a:lnTo>
                      <a:pt x="147" y="553"/>
                    </a:lnTo>
                    <a:lnTo>
                      <a:pt x="141" y="545"/>
                    </a:lnTo>
                    <a:lnTo>
                      <a:pt x="139" y="537"/>
                    </a:lnTo>
                    <a:lnTo>
                      <a:pt x="133" y="530"/>
                    </a:lnTo>
                    <a:lnTo>
                      <a:pt x="131" y="522"/>
                    </a:lnTo>
                    <a:lnTo>
                      <a:pt x="128" y="515"/>
                    </a:lnTo>
                    <a:lnTo>
                      <a:pt x="124" y="507"/>
                    </a:lnTo>
                    <a:lnTo>
                      <a:pt x="120" y="499"/>
                    </a:lnTo>
                    <a:lnTo>
                      <a:pt x="118" y="490"/>
                    </a:lnTo>
                    <a:lnTo>
                      <a:pt x="114" y="482"/>
                    </a:lnTo>
                    <a:lnTo>
                      <a:pt x="112" y="475"/>
                    </a:lnTo>
                    <a:lnTo>
                      <a:pt x="109" y="467"/>
                    </a:lnTo>
                    <a:lnTo>
                      <a:pt x="107" y="460"/>
                    </a:lnTo>
                    <a:lnTo>
                      <a:pt x="105" y="450"/>
                    </a:lnTo>
                    <a:lnTo>
                      <a:pt x="103" y="442"/>
                    </a:lnTo>
                    <a:lnTo>
                      <a:pt x="101" y="435"/>
                    </a:lnTo>
                    <a:lnTo>
                      <a:pt x="99" y="427"/>
                    </a:lnTo>
                    <a:lnTo>
                      <a:pt x="97" y="418"/>
                    </a:lnTo>
                    <a:lnTo>
                      <a:pt x="95" y="410"/>
                    </a:lnTo>
                    <a:lnTo>
                      <a:pt x="93" y="403"/>
                    </a:lnTo>
                    <a:lnTo>
                      <a:pt x="93" y="395"/>
                    </a:lnTo>
                    <a:lnTo>
                      <a:pt x="91" y="385"/>
                    </a:lnTo>
                    <a:lnTo>
                      <a:pt x="91" y="378"/>
                    </a:lnTo>
                    <a:lnTo>
                      <a:pt x="90" y="370"/>
                    </a:lnTo>
                    <a:lnTo>
                      <a:pt x="90" y="363"/>
                    </a:lnTo>
                    <a:lnTo>
                      <a:pt x="88" y="353"/>
                    </a:lnTo>
                    <a:lnTo>
                      <a:pt x="88" y="346"/>
                    </a:lnTo>
                    <a:lnTo>
                      <a:pt x="86" y="338"/>
                    </a:lnTo>
                    <a:lnTo>
                      <a:pt x="86" y="330"/>
                    </a:lnTo>
                    <a:lnTo>
                      <a:pt x="86" y="323"/>
                    </a:lnTo>
                    <a:lnTo>
                      <a:pt x="86" y="315"/>
                    </a:lnTo>
                    <a:lnTo>
                      <a:pt x="86" y="307"/>
                    </a:lnTo>
                    <a:lnTo>
                      <a:pt x="86" y="300"/>
                    </a:lnTo>
                    <a:lnTo>
                      <a:pt x="86" y="292"/>
                    </a:lnTo>
                    <a:lnTo>
                      <a:pt x="86" y="285"/>
                    </a:lnTo>
                    <a:lnTo>
                      <a:pt x="86" y="275"/>
                    </a:lnTo>
                    <a:lnTo>
                      <a:pt x="86" y="269"/>
                    </a:lnTo>
                    <a:lnTo>
                      <a:pt x="88" y="262"/>
                    </a:lnTo>
                    <a:lnTo>
                      <a:pt x="88" y="254"/>
                    </a:lnTo>
                    <a:lnTo>
                      <a:pt x="88" y="247"/>
                    </a:lnTo>
                    <a:lnTo>
                      <a:pt x="90" y="239"/>
                    </a:lnTo>
                    <a:lnTo>
                      <a:pt x="90" y="231"/>
                    </a:lnTo>
                    <a:lnTo>
                      <a:pt x="91" y="226"/>
                    </a:lnTo>
                    <a:lnTo>
                      <a:pt x="91" y="218"/>
                    </a:lnTo>
                    <a:lnTo>
                      <a:pt x="93" y="211"/>
                    </a:lnTo>
                    <a:lnTo>
                      <a:pt x="93" y="205"/>
                    </a:lnTo>
                    <a:lnTo>
                      <a:pt x="95" y="199"/>
                    </a:lnTo>
                    <a:lnTo>
                      <a:pt x="97" y="192"/>
                    </a:lnTo>
                    <a:lnTo>
                      <a:pt x="99" y="186"/>
                    </a:lnTo>
                    <a:lnTo>
                      <a:pt x="99" y="178"/>
                    </a:lnTo>
                    <a:lnTo>
                      <a:pt x="101" y="173"/>
                    </a:lnTo>
                    <a:lnTo>
                      <a:pt x="103" y="167"/>
                    </a:lnTo>
                    <a:lnTo>
                      <a:pt x="105" y="161"/>
                    </a:lnTo>
                    <a:lnTo>
                      <a:pt x="107" y="155"/>
                    </a:lnTo>
                    <a:lnTo>
                      <a:pt x="109" y="150"/>
                    </a:lnTo>
                    <a:lnTo>
                      <a:pt x="110" y="144"/>
                    </a:lnTo>
                    <a:lnTo>
                      <a:pt x="112" y="138"/>
                    </a:lnTo>
                    <a:lnTo>
                      <a:pt x="114" y="133"/>
                    </a:lnTo>
                    <a:lnTo>
                      <a:pt x="116" y="129"/>
                    </a:lnTo>
                    <a:lnTo>
                      <a:pt x="118" y="123"/>
                    </a:lnTo>
                    <a:lnTo>
                      <a:pt x="120" y="119"/>
                    </a:lnTo>
                    <a:lnTo>
                      <a:pt x="122" y="116"/>
                    </a:lnTo>
                    <a:lnTo>
                      <a:pt x="126" y="110"/>
                    </a:lnTo>
                    <a:lnTo>
                      <a:pt x="128" y="106"/>
                    </a:lnTo>
                    <a:lnTo>
                      <a:pt x="129" y="102"/>
                    </a:lnTo>
                    <a:lnTo>
                      <a:pt x="131" y="98"/>
                    </a:lnTo>
                    <a:lnTo>
                      <a:pt x="133" y="95"/>
                    </a:lnTo>
                    <a:lnTo>
                      <a:pt x="139" y="89"/>
                    </a:lnTo>
                    <a:lnTo>
                      <a:pt x="145" y="83"/>
                    </a:lnTo>
                    <a:lnTo>
                      <a:pt x="148" y="79"/>
                    </a:lnTo>
                    <a:lnTo>
                      <a:pt x="154" y="76"/>
                    </a:lnTo>
                    <a:lnTo>
                      <a:pt x="160" y="74"/>
                    </a:lnTo>
                    <a:lnTo>
                      <a:pt x="166" y="72"/>
                    </a:lnTo>
                    <a:lnTo>
                      <a:pt x="171" y="70"/>
                    </a:lnTo>
                    <a:lnTo>
                      <a:pt x="177" y="70"/>
                    </a:lnTo>
                    <a:lnTo>
                      <a:pt x="183" y="70"/>
                    </a:lnTo>
                    <a:lnTo>
                      <a:pt x="188" y="70"/>
                    </a:lnTo>
                    <a:lnTo>
                      <a:pt x="194" y="70"/>
                    </a:lnTo>
                    <a:lnTo>
                      <a:pt x="200" y="72"/>
                    </a:lnTo>
                    <a:lnTo>
                      <a:pt x="206" y="74"/>
                    </a:lnTo>
                    <a:lnTo>
                      <a:pt x="211" y="76"/>
                    </a:lnTo>
                    <a:lnTo>
                      <a:pt x="217" y="78"/>
                    </a:lnTo>
                    <a:lnTo>
                      <a:pt x="221" y="79"/>
                    </a:lnTo>
                    <a:lnTo>
                      <a:pt x="226" y="83"/>
                    </a:lnTo>
                    <a:lnTo>
                      <a:pt x="230" y="85"/>
                    </a:lnTo>
                    <a:lnTo>
                      <a:pt x="234" y="89"/>
                    </a:lnTo>
                    <a:lnTo>
                      <a:pt x="240" y="91"/>
                    </a:lnTo>
                    <a:lnTo>
                      <a:pt x="244" y="95"/>
                    </a:lnTo>
                    <a:lnTo>
                      <a:pt x="247" y="98"/>
                    </a:lnTo>
                    <a:lnTo>
                      <a:pt x="253" y="102"/>
                    </a:lnTo>
                    <a:lnTo>
                      <a:pt x="257" y="106"/>
                    </a:lnTo>
                    <a:lnTo>
                      <a:pt x="261" y="110"/>
                    </a:lnTo>
                    <a:lnTo>
                      <a:pt x="263" y="110"/>
                    </a:lnTo>
                    <a:lnTo>
                      <a:pt x="285" y="24"/>
                    </a:lnTo>
                    <a:lnTo>
                      <a:pt x="283" y="24"/>
                    </a:lnTo>
                    <a:lnTo>
                      <a:pt x="280" y="22"/>
                    </a:lnTo>
                    <a:lnTo>
                      <a:pt x="276" y="21"/>
                    </a:lnTo>
                    <a:lnTo>
                      <a:pt x="274" y="19"/>
                    </a:lnTo>
                    <a:lnTo>
                      <a:pt x="270" y="17"/>
                    </a:lnTo>
                    <a:lnTo>
                      <a:pt x="266" y="15"/>
                    </a:lnTo>
                    <a:lnTo>
                      <a:pt x="261" y="13"/>
                    </a:lnTo>
                    <a:lnTo>
                      <a:pt x="255" y="11"/>
                    </a:lnTo>
                    <a:lnTo>
                      <a:pt x="249" y="9"/>
                    </a:lnTo>
                    <a:lnTo>
                      <a:pt x="244" y="7"/>
                    </a:lnTo>
                    <a:lnTo>
                      <a:pt x="236" y="5"/>
                    </a:lnTo>
                    <a:lnTo>
                      <a:pt x="230" y="5"/>
                    </a:lnTo>
                    <a:lnTo>
                      <a:pt x="223" y="3"/>
                    </a:lnTo>
                    <a:lnTo>
                      <a:pt x="217" y="2"/>
                    </a:lnTo>
                    <a:lnTo>
                      <a:pt x="211" y="2"/>
                    </a:lnTo>
                    <a:lnTo>
                      <a:pt x="207" y="2"/>
                    </a:lnTo>
                    <a:lnTo>
                      <a:pt x="204" y="0"/>
                    </a:lnTo>
                    <a:lnTo>
                      <a:pt x="200" y="0"/>
                    </a:lnTo>
                    <a:lnTo>
                      <a:pt x="196" y="0"/>
                    </a:lnTo>
                    <a:lnTo>
                      <a:pt x="192" y="0"/>
                    </a:lnTo>
                    <a:lnTo>
                      <a:pt x="188" y="0"/>
                    </a:lnTo>
                    <a:lnTo>
                      <a:pt x="185" y="0"/>
                    </a:lnTo>
                    <a:lnTo>
                      <a:pt x="179" y="0"/>
                    </a:lnTo>
                    <a:lnTo>
                      <a:pt x="175" y="0"/>
                    </a:lnTo>
                    <a:lnTo>
                      <a:pt x="171" y="2"/>
                    </a:lnTo>
                    <a:lnTo>
                      <a:pt x="166" y="2"/>
                    </a:lnTo>
                    <a:lnTo>
                      <a:pt x="162" y="2"/>
                    </a:lnTo>
                    <a:lnTo>
                      <a:pt x="158" y="3"/>
                    </a:lnTo>
                    <a:lnTo>
                      <a:pt x="154" y="3"/>
                    </a:lnTo>
                    <a:lnTo>
                      <a:pt x="150" y="5"/>
                    </a:lnTo>
                    <a:lnTo>
                      <a:pt x="145" y="7"/>
                    </a:lnTo>
                    <a:lnTo>
                      <a:pt x="141" y="7"/>
                    </a:lnTo>
                    <a:lnTo>
                      <a:pt x="137" y="9"/>
                    </a:lnTo>
                    <a:lnTo>
                      <a:pt x="131" y="11"/>
                    </a:lnTo>
                    <a:lnTo>
                      <a:pt x="128" y="13"/>
                    </a:lnTo>
                    <a:lnTo>
                      <a:pt x="124" y="15"/>
                    </a:lnTo>
                    <a:lnTo>
                      <a:pt x="120" y="17"/>
                    </a:lnTo>
                    <a:lnTo>
                      <a:pt x="116" y="21"/>
                    </a:lnTo>
                    <a:lnTo>
                      <a:pt x="110" y="22"/>
                    </a:lnTo>
                    <a:lnTo>
                      <a:pt x="107" y="24"/>
                    </a:lnTo>
                    <a:lnTo>
                      <a:pt x="103" y="28"/>
                    </a:lnTo>
                    <a:lnTo>
                      <a:pt x="99" y="32"/>
                    </a:lnTo>
                    <a:lnTo>
                      <a:pt x="93" y="36"/>
                    </a:lnTo>
                    <a:lnTo>
                      <a:pt x="90" y="38"/>
                    </a:lnTo>
                    <a:lnTo>
                      <a:pt x="86" y="43"/>
                    </a:lnTo>
                    <a:lnTo>
                      <a:pt x="82" y="47"/>
                    </a:lnTo>
                    <a:lnTo>
                      <a:pt x="78" y="51"/>
                    </a:lnTo>
                    <a:lnTo>
                      <a:pt x="74" y="55"/>
                    </a:lnTo>
                    <a:lnTo>
                      <a:pt x="71" y="59"/>
                    </a:lnTo>
                    <a:lnTo>
                      <a:pt x="67" y="64"/>
                    </a:lnTo>
                    <a:lnTo>
                      <a:pt x="63" y="68"/>
                    </a:lnTo>
                    <a:lnTo>
                      <a:pt x="59" y="72"/>
                    </a:lnTo>
                    <a:lnTo>
                      <a:pt x="55" y="78"/>
                    </a:lnTo>
                    <a:lnTo>
                      <a:pt x="53" y="83"/>
                    </a:lnTo>
                    <a:lnTo>
                      <a:pt x="48" y="87"/>
                    </a:lnTo>
                    <a:lnTo>
                      <a:pt x="46" y="93"/>
                    </a:lnTo>
                    <a:lnTo>
                      <a:pt x="42" y="97"/>
                    </a:lnTo>
                    <a:lnTo>
                      <a:pt x="40" y="102"/>
                    </a:lnTo>
                    <a:lnTo>
                      <a:pt x="36" y="108"/>
                    </a:lnTo>
                    <a:lnTo>
                      <a:pt x="34" y="114"/>
                    </a:lnTo>
                    <a:lnTo>
                      <a:pt x="33" y="117"/>
                    </a:lnTo>
                    <a:lnTo>
                      <a:pt x="31" y="123"/>
                    </a:lnTo>
                    <a:lnTo>
                      <a:pt x="27" y="129"/>
                    </a:lnTo>
                    <a:lnTo>
                      <a:pt x="25" y="135"/>
                    </a:lnTo>
                    <a:lnTo>
                      <a:pt x="23" y="140"/>
                    </a:lnTo>
                    <a:lnTo>
                      <a:pt x="21" y="146"/>
                    </a:lnTo>
                    <a:lnTo>
                      <a:pt x="19" y="152"/>
                    </a:lnTo>
                    <a:lnTo>
                      <a:pt x="17" y="157"/>
                    </a:lnTo>
                    <a:lnTo>
                      <a:pt x="15" y="163"/>
                    </a:lnTo>
                    <a:lnTo>
                      <a:pt x="14" y="169"/>
                    </a:lnTo>
                    <a:lnTo>
                      <a:pt x="12" y="174"/>
                    </a:lnTo>
                    <a:lnTo>
                      <a:pt x="10" y="180"/>
                    </a:lnTo>
                    <a:lnTo>
                      <a:pt x="8" y="188"/>
                    </a:lnTo>
                    <a:lnTo>
                      <a:pt x="8" y="193"/>
                    </a:lnTo>
                    <a:lnTo>
                      <a:pt x="6" y="199"/>
                    </a:lnTo>
                    <a:lnTo>
                      <a:pt x="6" y="207"/>
                    </a:lnTo>
                    <a:lnTo>
                      <a:pt x="4" y="212"/>
                    </a:lnTo>
                    <a:lnTo>
                      <a:pt x="4" y="220"/>
                    </a:lnTo>
                    <a:lnTo>
                      <a:pt x="2" y="226"/>
                    </a:lnTo>
                    <a:lnTo>
                      <a:pt x="2" y="231"/>
                    </a:lnTo>
                    <a:lnTo>
                      <a:pt x="0" y="239"/>
                    </a:lnTo>
                    <a:lnTo>
                      <a:pt x="0" y="245"/>
                    </a:lnTo>
                    <a:lnTo>
                      <a:pt x="0" y="250"/>
                    </a:lnTo>
                    <a:lnTo>
                      <a:pt x="0" y="258"/>
                    </a:lnTo>
                    <a:lnTo>
                      <a:pt x="0" y="266"/>
                    </a:lnTo>
                    <a:lnTo>
                      <a:pt x="0" y="273"/>
                    </a:lnTo>
                    <a:lnTo>
                      <a:pt x="0" y="279"/>
                    </a:lnTo>
                    <a:lnTo>
                      <a:pt x="0" y="287"/>
                    </a:lnTo>
                    <a:lnTo>
                      <a:pt x="0" y="292"/>
                    </a:lnTo>
                    <a:lnTo>
                      <a:pt x="0" y="300"/>
                    </a:lnTo>
                    <a:lnTo>
                      <a:pt x="0" y="307"/>
                    </a:lnTo>
                    <a:lnTo>
                      <a:pt x="0" y="315"/>
                    </a:lnTo>
                    <a:lnTo>
                      <a:pt x="2" y="321"/>
                    </a:lnTo>
                    <a:lnTo>
                      <a:pt x="2" y="328"/>
                    </a:lnTo>
                    <a:lnTo>
                      <a:pt x="2" y="336"/>
                    </a:lnTo>
                    <a:lnTo>
                      <a:pt x="4" y="344"/>
                    </a:lnTo>
                    <a:lnTo>
                      <a:pt x="4" y="349"/>
                    </a:lnTo>
                    <a:lnTo>
                      <a:pt x="6" y="357"/>
                    </a:lnTo>
                    <a:lnTo>
                      <a:pt x="6" y="365"/>
                    </a:lnTo>
                    <a:lnTo>
                      <a:pt x="8" y="372"/>
                    </a:lnTo>
                    <a:lnTo>
                      <a:pt x="10" y="380"/>
                    </a:lnTo>
                    <a:lnTo>
                      <a:pt x="12" y="387"/>
                    </a:lnTo>
                    <a:lnTo>
                      <a:pt x="14" y="395"/>
                    </a:lnTo>
                    <a:lnTo>
                      <a:pt x="14" y="403"/>
                    </a:lnTo>
                    <a:lnTo>
                      <a:pt x="15" y="410"/>
                    </a:lnTo>
                    <a:lnTo>
                      <a:pt x="17" y="418"/>
                    </a:lnTo>
                    <a:lnTo>
                      <a:pt x="19" y="425"/>
                    </a:lnTo>
                    <a:lnTo>
                      <a:pt x="21" y="433"/>
                    </a:lnTo>
                    <a:lnTo>
                      <a:pt x="23" y="441"/>
                    </a:lnTo>
                    <a:lnTo>
                      <a:pt x="27" y="448"/>
                    </a:lnTo>
                    <a:lnTo>
                      <a:pt x="29" y="456"/>
                    </a:lnTo>
                    <a:lnTo>
                      <a:pt x="31" y="463"/>
                    </a:lnTo>
                    <a:lnTo>
                      <a:pt x="33" y="469"/>
                    </a:lnTo>
                    <a:lnTo>
                      <a:pt x="34" y="477"/>
                    </a:lnTo>
                    <a:lnTo>
                      <a:pt x="36" y="484"/>
                    </a:lnTo>
                    <a:lnTo>
                      <a:pt x="40" y="490"/>
                    </a:lnTo>
                    <a:lnTo>
                      <a:pt x="42" y="498"/>
                    </a:lnTo>
                    <a:lnTo>
                      <a:pt x="46" y="505"/>
                    </a:lnTo>
                    <a:lnTo>
                      <a:pt x="48" y="511"/>
                    </a:lnTo>
                    <a:lnTo>
                      <a:pt x="52" y="517"/>
                    </a:lnTo>
                    <a:lnTo>
                      <a:pt x="53" y="522"/>
                    </a:lnTo>
                    <a:lnTo>
                      <a:pt x="55" y="530"/>
                    </a:lnTo>
                    <a:lnTo>
                      <a:pt x="59" y="536"/>
                    </a:lnTo>
                    <a:lnTo>
                      <a:pt x="63" y="541"/>
                    </a:lnTo>
                    <a:lnTo>
                      <a:pt x="65" y="549"/>
                    </a:lnTo>
                    <a:lnTo>
                      <a:pt x="69" y="555"/>
                    </a:lnTo>
                    <a:lnTo>
                      <a:pt x="72" y="558"/>
                    </a:lnTo>
                    <a:lnTo>
                      <a:pt x="76" y="564"/>
                    </a:lnTo>
                    <a:lnTo>
                      <a:pt x="78" y="570"/>
                    </a:lnTo>
                    <a:lnTo>
                      <a:pt x="82" y="575"/>
                    </a:lnTo>
                    <a:lnTo>
                      <a:pt x="84" y="581"/>
                    </a:lnTo>
                    <a:lnTo>
                      <a:pt x="90" y="585"/>
                    </a:lnTo>
                    <a:lnTo>
                      <a:pt x="91" y="591"/>
                    </a:lnTo>
                    <a:lnTo>
                      <a:pt x="95" y="596"/>
                    </a:lnTo>
                    <a:lnTo>
                      <a:pt x="99" y="600"/>
                    </a:lnTo>
                    <a:lnTo>
                      <a:pt x="103" y="604"/>
                    </a:lnTo>
                    <a:lnTo>
                      <a:pt x="107" y="608"/>
                    </a:lnTo>
                    <a:lnTo>
                      <a:pt x="110" y="613"/>
                    </a:lnTo>
                    <a:lnTo>
                      <a:pt x="114" y="617"/>
                    </a:lnTo>
                    <a:lnTo>
                      <a:pt x="116" y="621"/>
                    </a:lnTo>
                    <a:lnTo>
                      <a:pt x="122" y="627"/>
                    </a:lnTo>
                    <a:lnTo>
                      <a:pt x="126" y="631"/>
                    </a:lnTo>
                    <a:lnTo>
                      <a:pt x="131" y="636"/>
                    </a:lnTo>
                    <a:lnTo>
                      <a:pt x="139" y="644"/>
                    </a:lnTo>
                    <a:lnTo>
                      <a:pt x="147" y="650"/>
                    </a:lnTo>
                    <a:lnTo>
                      <a:pt x="154" y="657"/>
                    </a:lnTo>
                    <a:lnTo>
                      <a:pt x="162" y="661"/>
                    </a:lnTo>
                    <a:lnTo>
                      <a:pt x="169" y="667"/>
                    </a:lnTo>
                    <a:lnTo>
                      <a:pt x="171" y="669"/>
                    </a:lnTo>
                    <a:lnTo>
                      <a:pt x="177" y="672"/>
                    </a:lnTo>
                    <a:lnTo>
                      <a:pt x="179" y="674"/>
                    </a:lnTo>
                    <a:lnTo>
                      <a:pt x="185" y="676"/>
                    </a:lnTo>
                    <a:lnTo>
                      <a:pt x="190" y="680"/>
                    </a:lnTo>
                    <a:lnTo>
                      <a:pt x="196" y="684"/>
                    </a:lnTo>
                    <a:lnTo>
                      <a:pt x="204" y="688"/>
                    </a:lnTo>
                    <a:lnTo>
                      <a:pt x="211" y="689"/>
                    </a:lnTo>
                    <a:lnTo>
                      <a:pt x="217" y="691"/>
                    </a:lnTo>
                    <a:lnTo>
                      <a:pt x="223" y="695"/>
                    </a:lnTo>
                    <a:lnTo>
                      <a:pt x="228" y="695"/>
                    </a:lnTo>
                    <a:lnTo>
                      <a:pt x="236" y="697"/>
                    </a:lnTo>
                    <a:lnTo>
                      <a:pt x="240" y="697"/>
                    </a:lnTo>
                    <a:lnTo>
                      <a:pt x="245" y="697"/>
                    </a:lnTo>
                    <a:lnTo>
                      <a:pt x="251" y="697"/>
                    </a:lnTo>
                    <a:lnTo>
                      <a:pt x="257" y="699"/>
                    </a:lnTo>
                    <a:lnTo>
                      <a:pt x="261" y="699"/>
                    </a:lnTo>
                    <a:lnTo>
                      <a:pt x="266" y="699"/>
                    </a:lnTo>
                    <a:lnTo>
                      <a:pt x="272" y="699"/>
                    </a:lnTo>
                    <a:lnTo>
                      <a:pt x="276" y="699"/>
                    </a:lnTo>
                    <a:lnTo>
                      <a:pt x="282" y="697"/>
                    </a:lnTo>
                    <a:lnTo>
                      <a:pt x="285" y="697"/>
                    </a:lnTo>
                    <a:lnTo>
                      <a:pt x="291" y="697"/>
                    </a:lnTo>
                    <a:lnTo>
                      <a:pt x="295" y="695"/>
                    </a:lnTo>
                    <a:lnTo>
                      <a:pt x="299" y="695"/>
                    </a:lnTo>
                    <a:lnTo>
                      <a:pt x="304" y="695"/>
                    </a:lnTo>
                    <a:lnTo>
                      <a:pt x="308" y="693"/>
                    </a:lnTo>
                    <a:lnTo>
                      <a:pt x="312" y="693"/>
                    </a:lnTo>
                    <a:lnTo>
                      <a:pt x="320" y="691"/>
                    </a:lnTo>
                    <a:lnTo>
                      <a:pt x="327" y="689"/>
                    </a:lnTo>
                    <a:lnTo>
                      <a:pt x="331" y="688"/>
                    </a:lnTo>
                    <a:lnTo>
                      <a:pt x="337" y="688"/>
                    </a:lnTo>
                    <a:lnTo>
                      <a:pt x="340" y="686"/>
                    </a:lnTo>
                    <a:lnTo>
                      <a:pt x="344" y="684"/>
                    </a:lnTo>
                    <a:lnTo>
                      <a:pt x="346" y="684"/>
                    </a:lnTo>
                    <a:lnTo>
                      <a:pt x="352" y="682"/>
                    </a:lnTo>
                    <a:lnTo>
                      <a:pt x="354" y="680"/>
                    </a:lnTo>
                    <a:lnTo>
                      <a:pt x="356" y="676"/>
                    </a:lnTo>
                    <a:lnTo>
                      <a:pt x="359" y="674"/>
                    </a:lnTo>
                    <a:lnTo>
                      <a:pt x="363" y="672"/>
                    </a:lnTo>
                    <a:lnTo>
                      <a:pt x="367" y="669"/>
                    </a:lnTo>
                    <a:lnTo>
                      <a:pt x="373" y="667"/>
                    </a:lnTo>
                    <a:lnTo>
                      <a:pt x="377" y="663"/>
                    </a:lnTo>
                    <a:lnTo>
                      <a:pt x="382" y="659"/>
                    </a:lnTo>
                    <a:lnTo>
                      <a:pt x="388" y="655"/>
                    </a:lnTo>
                    <a:lnTo>
                      <a:pt x="392" y="651"/>
                    </a:lnTo>
                    <a:lnTo>
                      <a:pt x="397" y="650"/>
                    </a:lnTo>
                    <a:lnTo>
                      <a:pt x="403" y="646"/>
                    </a:lnTo>
                    <a:lnTo>
                      <a:pt x="407" y="640"/>
                    </a:lnTo>
                    <a:lnTo>
                      <a:pt x="413" y="634"/>
                    </a:lnTo>
                    <a:lnTo>
                      <a:pt x="420" y="629"/>
                    </a:lnTo>
                    <a:lnTo>
                      <a:pt x="426" y="621"/>
                    </a:lnTo>
                    <a:lnTo>
                      <a:pt x="430" y="615"/>
                    </a:lnTo>
                    <a:lnTo>
                      <a:pt x="435" y="610"/>
                    </a:lnTo>
                    <a:lnTo>
                      <a:pt x="439" y="606"/>
                    </a:lnTo>
                    <a:close/>
                  </a:path>
                </a:pathLst>
              </a:custGeom>
              <a:solidFill>
                <a:srgbClr val="6936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30" name="Freeform 19"/>
              <p:cNvSpPr>
                <a:spLocks/>
              </p:cNvSpPr>
              <p:nvPr/>
            </p:nvSpPr>
            <p:spPr bwMode="auto">
              <a:xfrm>
                <a:off x="4593" y="3381"/>
                <a:ext cx="407" cy="481"/>
              </a:xfrm>
              <a:custGeom>
                <a:avLst/>
                <a:gdLst>
                  <a:gd name="T0" fmla="*/ 7 w 814"/>
                  <a:gd name="T1" fmla="*/ 0 h 964"/>
                  <a:gd name="T2" fmla="*/ 8 w 814"/>
                  <a:gd name="T3" fmla="*/ 0 h 964"/>
                  <a:gd name="T4" fmla="*/ 9 w 814"/>
                  <a:gd name="T5" fmla="*/ 1 h 964"/>
                  <a:gd name="T6" fmla="*/ 10 w 814"/>
                  <a:gd name="T7" fmla="*/ 2 h 964"/>
                  <a:gd name="T8" fmla="*/ 11 w 814"/>
                  <a:gd name="T9" fmla="*/ 4 h 964"/>
                  <a:gd name="T10" fmla="*/ 12 w 814"/>
                  <a:gd name="T11" fmla="*/ 6 h 964"/>
                  <a:gd name="T12" fmla="*/ 12 w 814"/>
                  <a:gd name="T13" fmla="*/ 9 h 964"/>
                  <a:gd name="T14" fmla="*/ 13 w 814"/>
                  <a:gd name="T15" fmla="*/ 12 h 964"/>
                  <a:gd name="T16" fmla="*/ 14 w 814"/>
                  <a:gd name="T17" fmla="*/ 15 h 964"/>
                  <a:gd name="T18" fmla="*/ 14 w 814"/>
                  <a:gd name="T19" fmla="*/ 18 h 964"/>
                  <a:gd name="T20" fmla="*/ 15 w 814"/>
                  <a:gd name="T21" fmla="*/ 20 h 964"/>
                  <a:gd name="T22" fmla="*/ 16 w 814"/>
                  <a:gd name="T23" fmla="*/ 22 h 964"/>
                  <a:gd name="T24" fmla="*/ 16 w 814"/>
                  <a:gd name="T25" fmla="*/ 24 h 964"/>
                  <a:gd name="T26" fmla="*/ 17 w 814"/>
                  <a:gd name="T27" fmla="*/ 25 h 964"/>
                  <a:gd name="T28" fmla="*/ 18 w 814"/>
                  <a:gd name="T29" fmla="*/ 26 h 964"/>
                  <a:gd name="T30" fmla="*/ 19 w 814"/>
                  <a:gd name="T31" fmla="*/ 26 h 964"/>
                  <a:gd name="T32" fmla="*/ 20 w 814"/>
                  <a:gd name="T33" fmla="*/ 26 h 964"/>
                  <a:gd name="T34" fmla="*/ 22 w 814"/>
                  <a:gd name="T35" fmla="*/ 26 h 964"/>
                  <a:gd name="T36" fmla="*/ 22 w 814"/>
                  <a:gd name="T37" fmla="*/ 24 h 964"/>
                  <a:gd name="T38" fmla="*/ 23 w 814"/>
                  <a:gd name="T39" fmla="*/ 23 h 964"/>
                  <a:gd name="T40" fmla="*/ 23 w 814"/>
                  <a:gd name="T41" fmla="*/ 21 h 964"/>
                  <a:gd name="T42" fmla="*/ 24 w 814"/>
                  <a:gd name="T43" fmla="*/ 20 h 964"/>
                  <a:gd name="T44" fmla="*/ 24 w 814"/>
                  <a:gd name="T45" fmla="*/ 18 h 964"/>
                  <a:gd name="T46" fmla="*/ 24 w 814"/>
                  <a:gd name="T47" fmla="*/ 17 h 964"/>
                  <a:gd name="T48" fmla="*/ 24 w 814"/>
                  <a:gd name="T49" fmla="*/ 16 h 964"/>
                  <a:gd name="T50" fmla="*/ 24 w 814"/>
                  <a:gd name="T51" fmla="*/ 11 h 964"/>
                  <a:gd name="T52" fmla="*/ 24 w 814"/>
                  <a:gd name="T53" fmla="*/ 12 h 964"/>
                  <a:gd name="T54" fmla="*/ 25 w 814"/>
                  <a:gd name="T55" fmla="*/ 13 h 964"/>
                  <a:gd name="T56" fmla="*/ 25 w 814"/>
                  <a:gd name="T57" fmla="*/ 15 h 964"/>
                  <a:gd name="T58" fmla="*/ 26 w 814"/>
                  <a:gd name="T59" fmla="*/ 17 h 964"/>
                  <a:gd name="T60" fmla="*/ 26 w 814"/>
                  <a:gd name="T61" fmla="*/ 19 h 964"/>
                  <a:gd name="T62" fmla="*/ 26 w 814"/>
                  <a:gd name="T63" fmla="*/ 22 h 964"/>
                  <a:gd name="T64" fmla="*/ 25 w 814"/>
                  <a:gd name="T65" fmla="*/ 25 h 964"/>
                  <a:gd name="T66" fmla="*/ 25 w 814"/>
                  <a:gd name="T67" fmla="*/ 27 h 964"/>
                  <a:gd name="T68" fmla="*/ 24 w 814"/>
                  <a:gd name="T69" fmla="*/ 28 h 964"/>
                  <a:gd name="T70" fmla="*/ 23 w 814"/>
                  <a:gd name="T71" fmla="*/ 29 h 964"/>
                  <a:gd name="T72" fmla="*/ 22 w 814"/>
                  <a:gd name="T73" fmla="*/ 29 h 964"/>
                  <a:gd name="T74" fmla="*/ 21 w 814"/>
                  <a:gd name="T75" fmla="*/ 30 h 964"/>
                  <a:gd name="T76" fmla="*/ 20 w 814"/>
                  <a:gd name="T77" fmla="*/ 30 h 964"/>
                  <a:gd name="T78" fmla="*/ 19 w 814"/>
                  <a:gd name="T79" fmla="*/ 29 h 964"/>
                  <a:gd name="T80" fmla="*/ 18 w 814"/>
                  <a:gd name="T81" fmla="*/ 29 h 964"/>
                  <a:gd name="T82" fmla="*/ 17 w 814"/>
                  <a:gd name="T83" fmla="*/ 28 h 964"/>
                  <a:gd name="T84" fmla="*/ 16 w 814"/>
                  <a:gd name="T85" fmla="*/ 27 h 964"/>
                  <a:gd name="T86" fmla="*/ 15 w 814"/>
                  <a:gd name="T87" fmla="*/ 26 h 964"/>
                  <a:gd name="T88" fmla="*/ 14 w 814"/>
                  <a:gd name="T89" fmla="*/ 24 h 964"/>
                  <a:gd name="T90" fmla="*/ 13 w 814"/>
                  <a:gd name="T91" fmla="*/ 23 h 964"/>
                  <a:gd name="T92" fmla="*/ 13 w 814"/>
                  <a:gd name="T93" fmla="*/ 21 h 964"/>
                  <a:gd name="T94" fmla="*/ 13 w 814"/>
                  <a:gd name="T95" fmla="*/ 20 h 964"/>
                  <a:gd name="T96" fmla="*/ 12 w 814"/>
                  <a:gd name="T97" fmla="*/ 18 h 964"/>
                  <a:gd name="T98" fmla="*/ 12 w 814"/>
                  <a:gd name="T99" fmla="*/ 16 h 964"/>
                  <a:gd name="T100" fmla="*/ 11 w 814"/>
                  <a:gd name="T101" fmla="*/ 14 h 964"/>
                  <a:gd name="T102" fmla="*/ 10 w 814"/>
                  <a:gd name="T103" fmla="*/ 11 h 964"/>
                  <a:gd name="T104" fmla="*/ 9 w 814"/>
                  <a:gd name="T105" fmla="*/ 9 h 964"/>
                  <a:gd name="T106" fmla="*/ 9 w 814"/>
                  <a:gd name="T107" fmla="*/ 8 h 964"/>
                  <a:gd name="T108" fmla="*/ 8 w 814"/>
                  <a:gd name="T109" fmla="*/ 6 h 964"/>
                  <a:gd name="T110" fmla="*/ 7 w 814"/>
                  <a:gd name="T111" fmla="*/ 6 h 964"/>
                  <a:gd name="T112" fmla="*/ 6 w 814"/>
                  <a:gd name="T113" fmla="*/ 5 h 964"/>
                  <a:gd name="T114" fmla="*/ 4 w 814"/>
                  <a:gd name="T115" fmla="*/ 4 h 964"/>
                  <a:gd name="T116" fmla="*/ 3 w 814"/>
                  <a:gd name="T117" fmla="*/ 4 h 964"/>
                  <a:gd name="T118" fmla="*/ 2 w 814"/>
                  <a:gd name="T119" fmla="*/ 4 h 9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14"/>
                  <a:gd name="T181" fmla="*/ 0 h 964"/>
                  <a:gd name="T182" fmla="*/ 814 w 814"/>
                  <a:gd name="T183" fmla="*/ 964 h 9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14" h="964">
                    <a:moveTo>
                      <a:pt x="0" y="137"/>
                    </a:moveTo>
                    <a:lnTo>
                      <a:pt x="179" y="0"/>
                    </a:lnTo>
                    <a:lnTo>
                      <a:pt x="181" y="0"/>
                    </a:lnTo>
                    <a:lnTo>
                      <a:pt x="185" y="2"/>
                    </a:lnTo>
                    <a:lnTo>
                      <a:pt x="188" y="2"/>
                    </a:lnTo>
                    <a:lnTo>
                      <a:pt x="194" y="4"/>
                    </a:lnTo>
                    <a:lnTo>
                      <a:pt x="198" y="6"/>
                    </a:lnTo>
                    <a:lnTo>
                      <a:pt x="205" y="12"/>
                    </a:lnTo>
                    <a:lnTo>
                      <a:pt x="211" y="14"/>
                    </a:lnTo>
                    <a:lnTo>
                      <a:pt x="217" y="17"/>
                    </a:lnTo>
                    <a:lnTo>
                      <a:pt x="221" y="19"/>
                    </a:lnTo>
                    <a:lnTo>
                      <a:pt x="224" y="23"/>
                    </a:lnTo>
                    <a:lnTo>
                      <a:pt x="228" y="25"/>
                    </a:lnTo>
                    <a:lnTo>
                      <a:pt x="232" y="29"/>
                    </a:lnTo>
                    <a:lnTo>
                      <a:pt x="236" y="31"/>
                    </a:lnTo>
                    <a:lnTo>
                      <a:pt x="240" y="35"/>
                    </a:lnTo>
                    <a:lnTo>
                      <a:pt x="245" y="38"/>
                    </a:lnTo>
                    <a:lnTo>
                      <a:pt x="249" y="42"/>
                    </a:lnTo>
                    <a:lnTo>
                      <a:pt x="253" y="46"/>
                    </a:lnTo>
                    <a:lnTo>
                      <a:pt x="257" y="50"/>
                    </a:lnTo>
                    <a:lnTo>
                      <a:pt x="262" y="54"/>
                    </a:lnTo>
                    <a:lnTo>
                      <a:pt x="268" y="59"/>
                    </a:lnTo>
                    <a:lnTo>
                      <a:pt x="272" y="63"/>
                    </a:lnTo>
                    <a:lnTo>
                      <a:pt x="276" y="69"/>
                    </a:lnTo>
                    <a:lnTo>
                      <a:pt x="280" y="75"/>
                    </a:lnTo>
                    <a:lnTo>
                      <a:pt x="285" y="80"/>
                    </a:lnTo>
                    <a:lnTo>
                      <a:pt x="289" y="86"/>
                    </a:lnTo>
                    <a:lnTo>
                      <a:pt x="295" y="92"/>
                    </a:lnTo>
                    <a:lnTo>
                      <a:pt x="299" y="97"/>
                    </a:lnTo>
                    <a:lnTo>
                      <a:pt x="304" y="105"/>
                    </a:lnTo>
                    <a:lnTo>
                      <a:pt x="308" y="111"/>
                    </a:lnTo>
                    <a:lnTo>
                      <a:pt x="312" y="118"/>
                    </a:lnTo>
                    <a:lnTo>
                      <a:pt x="318" y="126"/>
                    </a:lnTo>
                    <a:lnTo>
                      <a:pt x="323" y="133"/>
                    </a:lnTo>
                    <a:lnTo>
                      <a:pt x="327" y="143"/>
                    </a:lnTo>
                    <a:lnTo>
                      <a:pt x="331" y="151"/>
                    </a:lnTo>
                    <a:lnTo>
                      <a:pt x="337" y="160"/>
                    </a:lnTo>
                    <a:lnTo>
                      <a:pt x="340" y="170"/>
                    </a:lnTo>
                    <a:lnTo>
                      <a:pt x="344" y="179"/>
                    </a:lnTo>
                    <a:lnTo>
                      <a:pt x="350" y="189"/>
                    </a:lnTo>
                    <a:lnTo>
                      <a:pt x="354" y="198"/>
                    </a:lnTo>
                    <a:lnTo>
                      <a:pt x="357" y="209"/>
                    </a:lnTo>
                    <a:lnTo>
                      <a:pt x="363" y="219"/>
                    </a:lnTo>
                    <a:lnTo>
                      <a:pt x="367" y="230"/>
                    </a:lnTo>
                    <a:lnTo>
                      <a:pt x="371" y="242"/>
                    </a:lnTo>
                    <a:lnTo>
                      <a:pt x="375" y="255"/>
                    </a:lnTo>
                    <a:lnTo>
                      <a:pt x="378" y="266"/>
                    </a:lnTo>
                    <a:lnTo>
                      <a:pt x="382" y="280"/>
                    </a:lnTo>
                    <a:lnTo>
                      <a:pt x="384" y="291"/>
                    </a:lnTo>
                    <a:lnTo>
                      <a:pt x="390" y="306"/>
                    </a:lnTo>
                    <a:lnTo>
                      <a:pt x="392" y="320"/>
                    </a:lnTo>
                    <a:lnTo>
                      <a:pt x="395" y="333"/>
                    </a:lnTo>
                    <a:lnTo>
                      <a:pt x="399" y="348"/>
                    </a:lnTo>
                    <a:lnTo>
                      <a:pt x="403" y="363"/>
                    </a:lnTo>
                    <a:lnTo>
                      <a:pt x="405" y="379"/>
                    </a:lnTo>
                    <a:lnTo>
                      <a:pt x="407" y="394"/>
                    </a:lnTo>
                    <a:lnTo>
                      <a:pt x="411" y="407"/>
                    </a:lnTo>
                    <a:lnTo>
                      <a:pt x="413" y="422"/>
                    </a:lnTo>
                    <a:lnTo>
                      <a:pt x="416" y="436"/>
                    </a:lnTo>
                    <a:lnTo>
                      <a:pt x="418" y="451"/>
                    </a:lnTo>
                    <a:lnTo>
                      <a:pt x="422" y="464"/>
                    </a:lnTo>
                    <a:lnTo>
                      <a:pt x="424" y="479"/>
                    </a:lnTo>
                    <a:lnTo>
                      <a:pt x="426" y="491"/>
                    </a:lnTo>
                    <a:lnTo>
                      <a:pt x="430" y="504"/>
                    </a:lnTo>
                    <a:lnTo>
                      <a:pt x="432" y="517"/>
                    </a:lnTo>
                    <a:lnTo>
                      <a:pt x="435" y="531"/>
                    </a:lnTo>
                    <a:lnTo>
                      <a:pt x="437" y="542"/>
                    </a:lnTo>
                    <a:lnTo>
                      <a:pt x="439" y="555"/>
                    </a:lnTo>
                    <a:lnTo>
                      <a:pt x="443" y="567"/>
                    </a:lnTo>
                    <a:lnTo>
                      <a:pt x="445" y="580"/>
                    </a:lnTo>
                    <a:lnTo>
                      <a:pt x="447" y="591"/>
                    </a:lnTo>
                    <a:lnTo>
                      <a:pt x="451" y="603"/>
                    </a:lnTo>
                    <a:lnTo>
                      <a:pt x="452" y="612"/>
                    </a:lnTo>
                    <a:lnTo>
                      <a:pt x="456" y="626"/>
                    </a:lnTo>
                    <a:lnTo>
                      <a:pt x="458" y="635"/>
                    </a:lnTo>
                    <a:lnTo>
                      <a:pt x="460" y="645"/>
                    </a:lnTo>
                    <a:lnTo>
                      <a:pt x="464" y="656"/>
                    </a:lnTo>
                    <a:lnTo>
                      <a:pt x="468" y="666"/>
                    </a:lnTo>
                    <a:lnTo>
                      <a:pt x="470" y="675"/>
                    </a:lnTo>
                    <a:lnTo>
                      <a:pt x="473" y="686"/>
                    </a:lnTo>
                    <a:lnTo>
                      <a:pt x="475" y="694"/>
                    </a:lnTo>
                    <a:lnTo>
                      <a:pt x="477" y="704"/>
                    </a:lnTo>
                    <a:lnTo>
                      <a:pt x="481" y="713"/>
                    </a:lnTo>
                    <a:lnTo>
                      <a:pt x="485" y="721"/>
                    </a:lnTo>
                    <a:lnTo>
                      <a:pt x="487" y="730"/>
                    </a:lnTo>
                    <a:lnTo>
                      <a:pt x="490" y="738"/>
                    </a:lnTo>
                    <a:lnTo>
                      <a:pt x="492" y="745"/>
                    </a:lnTo>
                    <a:lnTo>
                      <a:pt x="496" y="753"/>
                    </a:lnTo>
                    <a:lnTo>
                      <a:pt x="500" y="761"/>
                    </a:lnTo>
                    <a:lnTo>
                      <a:pt x="504" y="768"/>
                    </a:lnTo>
                    <a:lnTo>
                      <a:pt x="506" y="774"/>
                    </a:lnTo>
                    <a:lnTo>
                      <a:pt x="509" y="781"/>
                    </a:lnTo>
                    <a:lnTo>
                      <a:pt x="513" y="787"/>
                    </a:lnTo>
                    <a:lnTo>
                      <a:pt x="517" y="793"/>
                    </a:lnTo>
                    <a:lnTo>
                      <a:pt x="521" y="799"/>
                    </a:lnTo>
                    <a:lnTo>
                      <a:pt x="523" y="804"/>
                    </a:lnTo>
                    <a:lnTo>
                      <a:pt x="527" y="810"/>
                    </a:lnTo>
                    <a:lnTo>
                      <a:pt x="530" y="816"/>
                    </a:lnTo>
                    <a:lnTo>
                      <a:pt x="536" y="819"/>
                    </a:lnTo>
                    <a:lnTo>
                      <a:pt x="540" y="823"/>
                    </a:lnTo>
                    <a:lnTo>
                      <a:pt x="544" y="829"/>
                    </a:lnTo>
                    <a:lnTo>
                      <a:pt x="547" y="833"/>
                    </a:lnTo>
                    <a:lnTo>
                      <a:pt x="551" y="837"/>
                    </a:lnTo>
                    <a:lnTo>
                      <a:pt x="555" y="838"/>
                    </a:lnTo>
                    <a:lnTo>
                      <a:pt x="561" y="842"/>
                    </a:lnTo>
                    <a:lnTo>
                      <a:pt x="565" y="846"/>
                    </a:lnTo>
                    <a:lnTo>
                      <a:pt x="568" y="848"/>
                    </a:lnTo>
                    <a:lnTo>
                      <a:pt x="574" y="850"/>
                    </a:lnTo>
                    <a:lnTo>
                      <a:pt x="580" y="852"/>
                    </a:lnTo>
                    <a:lnTo>
                      <a:pt x="586" y="854"/>
                    </a:lnTo>
                    <a:lnTo>
                      <a:pt x="589" y="854"/>
                    </a:lnTo>
                    <a:lnTo>
                      <a:pt x="595" y="856"/>
                    </a:lnTo>
                    <a:lnTo>
                      <a:pt x="601" y="856"/>
                    </a:lnTo>
                    <a:lnTo>
                      <a:pt x="606" y="858"/>
                    </a:lnTo>
                    <a:lnTo>
                      <a:pt x="612" y="858"/>
                    </a:lnTo>
                    <a:lnTo>
                      <a:pt x="618" y="858"/>
                    </a:lnTo>
                    <a:lnTo>
                      <a:pt x="624" y="856"/>
                    </a:lnTo>
                    <a:lnTo>
                      <a:pt x="631" y="856"/>
                    </a:lnTo>
                    <a:lnTo>
                      <a:pt x="635" y="854"/>
                    </a:lnTo>
                    <a:lnTo>
                      <a:pt x="643" y="854"/>
                    </a:lnTo>
                    <a:lnTo>
                      <a:pt x="648" y="852"/>
                    </a:lnTo>
                    <a:lnTo>
                      <a:pt x="654" y="848"/>
                    </a:lnTo>
                    <a:lnTo>
                      <a:pt x="658" y="846"/>
                    </a:lnTo>
                    <a:lnTo>
                      <a:pt x="663" y="842"/>
                    </a:lnTo>
                    <a:lnTo>
                      <a:pt x="667" y="838"/>
                    </a:lnTo>
                    <a:lnTo>
                      <a:pt x="673" y="837"/>
                    </a:lnTo>
                    <a:lnTo>
                      <a:pt x="677" y="831"/>
                    </a:lnTo>
                    <a:lnTo>
                      <a:pt x="681" y="827"/>
                    </a:lnTo>
                    <a:lnTo>
                      <a:pt x="684" y="821"/>
                    </a:lnTo>
                    <a:lnTo>
                      <a:pt x="688" y="818"/>
                    </a:lnTo>
                    <a:lnTo>
                      <a:pt x="692" y="812"/>
                    </a:lnTo>
                    <a:lnTo>
                      <a:pt x="696" y="806"/>
                    </a:lnTo>
                    <a:lnTo>
                      <a:pt x="700" y="800"/>
                    </a:lnTo>
                    <a:lnTo>
                      <a:pt x="703" y="795"/>
                    </a:lnTo>
                    <a:lnTo>
                      <a:pt x="705" y="789"/>
                    </a:lnTo>
                    <a:lnTo>
                      <a:pt x="709" y="781"/>
                    </a:lnTo>
                    <a:lnTo>
                      <a:pt x="711" y="776"/>
                    </a:lnTo>
                    <a:lnTo>
                      <a:pt x="715" y="768"/>
                    </a:lnTo>
                    <a:lnTo>
                      <a:pt x="717" y="761"/>
                    </a:lnTo>
                    <a:lnTo>
                      <a:pt x="719" y="755"/>
                    </a:lnTo>
                    <a:lnTo>
                      <a:pt x="720" y="747"/>
                    </a:lnTo>
                    <a:lnTo>
                      <a:pt x="724" y="742"/>
                    </a:lnTo>
                    <a:lnTo>
                      <a:pt x="726" y="732"/>
                    </a:lnTo>
                    <a:lnTo>
                      <a:pt x="726" y="724"/>
                    </a:lnTo>
                    <a:lnTo>
                      <a:pt x="728" y="717"/>
                    </a:lnTo>
                    <a:lnTo>
                      <a:pt x="730" y="709"/>
                    </a:lnTo>
                    <a:lnTo>
                      <a:pt x="732" y="702"/>
                    </a:lnTo>
                    <a:lnTo>
                      <a:pt x="734" y="694"/>
                    </a:lnTo>
                    <a:lnTo>
                      <a:pt x="734" y="686"/>
                    </a:lnTo>
                    <a:lnTo>
                      <a:pt x="736" y="681"/>
                    </a:lnTo>
                    <a:lnTo>
                      <a:pt x="738" y="671"/>
                    </a:lnTo>
                    <a:lnTo>
                      <a:pt x="738" y="664"/>
                    </a:lnTo>
                    <a:lnTo>
                      <a:pt x="738" y="656"/>
                    </a:lnTo>
                    <a:lnTo>
                      <a:pt x="739" y="648"/>
                    </a:lnTo>
                    <a:lnTo>
                      <a:pt x="739" y="641"/>
                    </a:lnTo>
                    <a:lnTo>
                      <a:pt x="741" y="633"/>
                    </a:lnTo>
                    <a:lnTo>
                      <a:pt x="741" y="626"/>
                    </a:lnTo>
                    <a:lnTo>
                      <a:pt x="741" y="620"/>
                    </a:lnTo>
                    <a:lnTo>
                      <a:pt x="741" y="612"/>
                    </a:lnTo>
                    <a:lnTo>
                      <a:pt x="743" y="605"/>
                    </a:lnTo>
                    <a:lnTo>
                      <a:pt x="743" y="597"/>
                    </a:lnTo>
                    <a:lnTo>
                      <a:pt x="743" y="591"/>
                    </a:lnTo>
                    <a:lnTo>
                      <a:pt x="743" y="584"/>
                    </a:lnTo>
                    <a:lnTo>
                      <a:pt x="743" y="578"/>
                    </a:lnTo>
                    <a:lnTo>
                      <a:pt x="743" y="572"/>
                    </a:lnTo>
                    <a:lnTo>
                      <a:pt x="743" y="567"/>
                    </a:lnTo>
                    <a:lnTo>
                      <a:pt x="743" y="561"/>
                    </a:lnTo>
                    <a:lnTo>
                      <a:pt x="743" y="557"/>
                    </a:lnTo>
                    <a:lnTo>
                      <a:pt x="743" y="552"/>
                    </a:lnTo>
                    <a:lnTo>
                      <a:pt x="743" y="548"/>
                    </a:lnTo>
                    <a:lnTo>
                      <a:pt x="743" y="542"/>
                    </a:lnTo>
                    <a:lnTo>
                      <a:pt x="743" y="538"/>
                    </a:lnTo>
                    <a:lnTo>
                      <a:pt x="743" y="534"/>
                    </a:lnTo>
                    <a:lnTo>
                      <a:pt x="743" y="531"/>
                    </a:lnTo>
                    <a:lnTo>
                      <a:pt x="743" y="525"/>
                    </a:lnTo>
                    <a:lnTo>
                      <a:pt x="743" y="521"/>
                    </a:lnTo>
                    <a:lnTo>
                      <a:pt x="743" y="519"/>
                    </a:lnTo>
                    <a:lnTo>
                      <a:pt x="743" y="517"/>
                    </a:lnTo>
                    <a:lnTo>
                      <a:pt x="749" y="356"/>
                    </a:lnTo>
                    <a:lnTo>
                      <a:pt x="751" y="358"/>
                    </a:lnTo>
                    <a:lnTo>
                      <a:pt x="751" y="361"/>
                    </a:lnTo>
                    <a:lnTo>
                      <a:pt x="755" y="365"/>
                    </a:lnTo>
                    <a:lnTo>
                      <a:pt x="757" y="371"/>
                    </a:lnTo>
                    <a:lnTo>
                      <a:pt x="758" y="379"/>
                    </a:lnTo>
                    <a:lnTo>
                      <a:pt x="760" y="382"/>
                    </a:lnTo>
                    <a:lnTo>
                      <a:pt x="762" y="386"/>
                    </a:lnTo>
                    <a:lnTo>
                      <a:pt x="764" y="390"/>
                    </a:lnTo>
                    <a:lnTo>
                      <a:pt x="766" y="396"/>
                    </a:lnTo>
                    <a:lnTo>
                      <a:pt x="768" y="401"/>
                    </a:lnTo>
                    <a:lnTo>
                      <a:pt x="770" y="405"/>
                    </a:lnTo>
                    <a:lnTo>
                      <a:pt x="772" y="411"/>
                    </a:lnTo>
                    <a:lnTo>
                      <a:pt x="774" y="418"/>
                    </a:lnTo>
                    <a:lnTo>
                      <a:pt x="776" y="424"/>
                    </a:lnTo>
                    <a:lnTo>
                      <a:pt x="777" y="430"/>
                    </a:lnTo>
                    <a:lnTo>
                      <a:pt x="781" y="436"/>
                    </a:lnTo>
                    <a:lnTo>
                      <a:pt x="783" y="443"/>
                    </a:lnTo>
                    <a:lnTo>
                      <a:pt x="783" y="451"/>
                    </a:lnTo>
                    <a:lnTo>
                      <a:pt x="785" y="458"/>
                    </a:lnTo>
                    <a:lnTo>
                      <a:pt x="789" y="466"/>
                    </a:lnTo>
                    <a:lnTo>
                      <a:pt x="791" y="474"/>
                    </a:lnTo>
                    <a:lnTo>
                      <a:pt x="793" y="481"/>
                    </a:lnTo>
                    <a:lnTo>
                      <a:pt x="795" y="491"/>
                    </a:lnTo>
                    <a:lnTo>
                      <a:pt x="796" y="498"/>
                    </a:lnTo>
                    <a:lnTo>
                      <a:pt x="798" y="508"/>
                    </a:lnTo>
                    <a:lnTo>
                      <a:pt x="800" y="517"/>
                    </a:lnTo>
                    <a:lnTo>
                      <a:pt x="800" y="525"/>
                    </a:lnTo>
                    <a:lnTo>
                      <a:pt x="802" y="534"/>
                    </a:lnTo>
                    <a:lnTo>
                      <a:pt x="804" y="544"/>
                    </a:lnTo>
                    <a:lnTo>
                      <a:pt x="806" y="553"/>
                    </a:lnTo>
                    <a:lnTo>
                      <a:pt x="806" y="563"/>
                    </a:lnTo>
                    <a:lnTo>
                      <a:pt x="808" y="572"/>
                    </a:lnTo>
                    <a:lnTo>
                      <a:pt x="810" y="584"/>
                    </a:lnTo>
                    <a:lnTo>
                      <a:pt x="810" y="593"/>
                    </a:lnTo>
                    <a:lnTo>
                      <a:pt x="812" y="605"/>
                    </a:lnTo>
                    <a:lnTo>
                      <a:pt x="812" y="614"/>
                    </a:lnTo>
                    <a:lnTo>
                      <a:pt x="812" y="626"/>
                    </a:lnTo>
                    <a:lnTo>
                      <a:pt x="812" y="635"/>
                    </a:lnTo>
                    <a:lnTo>
                      <a:pt x="812" y="647"/>
                    </a:lnTo>
                    <a:lnTo>
                      <a:pt x="812" y="658"/>
                    </a:lnTo>
                    <a:lnTo>
                      <a:pt x="814" y="669"/>
                    </a:lnTo>
                    <a:lnTo>
                      <a:pt x="812" y="681"/>
                    </a:lnTo>
                    <a:lnTo>
                      <a:pt x="812" y="692"/>
                    </a:lnTo>
                    <a:lnTo>
                      <a:pt x="812" y="704"/>
                    </a:lnTo>
                    <a:lnTo>
                      <a:pt x="810" y="717"/>
                    </a:lnTo>
                    <a:lnTo>
                      <a:pt x="808" y="728"/>
                    </a:lnTo>
                    <a:lnTo>
                      <a:pt x="808" y="740"/>
                    </a:lnTo>
                    <a:lnTo>
                      <a:pt x="806" y="753"/>
                    </a:lnTo>
                    <a:lnTo>
                      <a:pt x="804" y="764"/>
                    </a:lnTo>
                    <a:lnTo>
                      <a:pt x="800" y="778"/>
                    </a:lnTo>
                    <a:lnTo>
                      <a:pt x="798" y="789"/>
                    </a:lnTo>
                    <a:lnTo>
                      <a:pt x="796" y="802"/>
                    </a:lnTo>
                    <a:lnTo>
                      <a:pt x="793" y="814"/>
                    </a:lnTo>
                    <a:lnTo>
                      <a:pt x="791" y="827"/>
                    </a:lnTo>
                    <a:lnTo>
                      <a:pt x="787" y="840"/>
                    </a:lnTo>
                    <a:lnTo>
                      <a:pt x="783" y="854"/>
                    </a:lnTo>
                    <a:lnTo>
                      <a:pt x="779" y="867"/>
                    </a:lnTo>
                    <a:lnTo>
                      <a:pt x="777" y="871"/>
                    </a:lnTo>
                    <a:lnTo>
                      <a:pt x="776" y="875"/>
                    </a:lnTo>
                    <a:lnTo>
                      <a:pt x="774" y="880"/>
                    </a:lnTo>
                    <a:lnTo>
                      <a:pt x="772" y="884"/>
                    </a:lnTo>
                    <a:lnTo>
                      <a:pt x="768" y="890"/>
                    </a:lnTo>
                    <a:lnTo>
                      <a:pt x="766" y="894"/>
                    </a:lnTo>
                    <a:lnTo>
                      <a:pt x="762" y="897"/>
                    </a:lnTo>
                    <a:lnTo>
                      <a:pt x="760" y="903"/>
                    </a:lnTo>
                    <a:lnTo>
                      <a:pt x="757" y="907"/>
                    </a:lnTo>
                    <a:lnTo>
                      <a:pt x="755" y="911"/>
                    </a:lnTo>
                    <a:lnTo>
                      <a:pt x="751" y="915"/>
                    </a:lnTo>
                    <a:lnTo>
                      <a:pt x="749" y="918"/>
                    </a:lnTo>
                    <a:lnTo>
                      <a:pt x="741" y="924"/>
                    </a:lnTo>
                    <a:lnTo>
                      <a:pt x="734" y="932"/>
                    </a:lnTo>
                    <a:lnTo>
                      <a:pt x="730" y="935"/>
                    </a:lnTo>
                    <a:lnTo>
                      <a:pt x="726" y="937"/>
                    </a:lnTo>
                    <a:lnTo>
                      <a:pt x="722" y="939"/>
                    </a:lnTo>
                    <a:lnTo>
                      <a:pt x="719" y="943"/>
                    </a:lnTo>
                    <a:lnTo>
                      <a:pt x="713" y="945"/>
                    </a:lnTo>
                    <a:lnTo>
                      <a:pt x="709" y="947"/>
                    </a:lnTo>
                    <a:lnTo>
                      <a:pt x="705" y="951"/>
                    </a:lnTo>
                    <a:lnTo>
                      <a:pt x="701" y="953"/>
                    </a:lnTo>
                    <a:lnTo>
                      <a:pt x="696" y="954"/>
                    </a:lnTo>
                    <a:lnTo>
                      <a:pt x="692" y="954"/>
                    </a:lnTo>
                    <a:lnTo>
                      <a:pt x="686" y="956"/>
                    </a:lnTo>
                    <a:lnTo>
                      <a:pt x="682" y="958"/>
                    </a:lnTo>
                    <a:lnTo>
                      <a:pt x="679" y="960"/>
                    </a:lnTo>
                    <a:lnTo>
                      <a:pt x="673" y="960"/>
                    </a:lnTo>
                    <a:lnTo>
                      <a:pt x="669" y="962"/>
                    </a:lnTo>
                    <a:lnTo>
                      <a:pt x="663" y="962"/>
                    </a:lnTo>
                    <a:lnTo>
                      <a:pt x="658" y="962"/>
                    </a:lnTo>
                    <a:lnTo>
                      <a:pt x="654" y="962"/>
                    </a:lnTo>
                    <a:lnTo>
                      <a:pt x="648" y="962"/>
                    </a:lnTo>
                    <a:lnTo>
                      <a:pt x="643" y="964"/>
                    </a:lnTo>
                    <a:lnTo>
                      <a:pt x="639" y="962"/>
                    </a:lnTo>
                    <a:lnTo>
                      <a:pt x="633" y="962"/>
                    </a:lnTo>
                    <a:lnTo>
                      <a:pt x="627" y="962"/>
                    </a:lnTo>
                    <a:lnTo>
                      <a:pt x="624" y="962"/>
                    </a:lnTo>
                    <a:lnTo>
                      <a:pt x="618" y="962"/>
                    </a:lnTo>
                    <a:lnTo>
                      <a:pt x="614" y="960"/>
                    </a:lnTo>
                    <a:lnTo>
                      <a:pt x="608" y="960"/>
                    </a:lnTo>
                    <a:lnTo>
                      <a:pt x="603" y="960"/>
                    </a:lnTo>
                    <a:lnTo>
                      <a:pt x="597" y="958"/>
                    </a:lnTo>
                    <a:lnTo>
                      <a:pt x="593" y="956"/>
                    </a:lnTo>
                    <a:lnTo>
                      <a:pt x="587" y="954"/>
                    </a:lnTo>
                    <a:lnTo>
                      <a:pt x="584" y="954"/>
                    </a:lnTo>
                    <a:lnTo>
                      <a:pt x="578" y="953"/>
                    </a:lnTo>
                    <a:lnTo>
                      <a:pt x="572" y="951"/>
                    </a:lnTo>
                    <a:lnTo>
                      <a:pt x="568" y="947"/>
                    </a:lnTo>
                    <a:lnTo>
                      <a:pt x="565" y="947"/>
                    </a:lnTo>
                    <a:lnTo>
                      <a:pt x="559" y="943"/>
                    </a:lnTo>
                    <a:lnTo>
                      <a:pt x="555" y="941"/>
                    </a:lnTo>
                    <a:lnTo>
                      <a:pt x="551" y="939"/>
                    </a:lnTo>
                    <a:lnTo>
                      <a:pt x="546" y="937"/>
                    </a:lnTo>
                    <a:lnTo>
                      <a:pt x="542" y="935"/>
                    </a:lnTo>
                    <a:lnTo>
                      <a:pt x="538" y="932"/>
                    </a:lnTo>
                    <a:lnTo>
                      <a:pt x="534" y="930"/>
                    </a:lnTo>
                    <a:lnTo>
                      <a:pt x="530" y="928"/>
                    </a:lnTo>
                    <a:lnTo>
                      <a:pt x="523" y="920"/>
                    </a:lnTo>
                    <a:lnTo>
                      <a:pt x="515" y="915"/>
                    </a:lnTo>
                    <a:lnTo>
                      <a:pt x="509" y="909"/>
                    </a:lnTo>
                    <a:lnTo>
                      <a:pt x="504" y="903"/>
                    </a:lnTo>
                    <a:lnTo>
                      <a:pt x="498" y="897"/>
                    </a:lnTo>
                    <a:lnTo>
                      <a:pt x="494" y="892"/>
                    </a:lnTo>
                    <a:lnTo>
                      <a:pt x="489" y="886"/>
                    </a:lnTo>
                    <a:lnTo>
                      <a:pt x="483" y="880"/>
                    </a:lnTo>
                    <a:lnTo>
                      <a:pt x="479" y="875"/>
                    </a:lnTo>
                    <a:lnTo>
                      <a:pt x="475" y="867"/>
                    </a:lnTo>
                    <a:lnTo>
                      <a:pt x="470" y="859"/>
                    </a:lnTo>
                    <a:lnTo>
                      <a:pt x="466" y="854"/>
                    </a:lnTo>
                    <a:lnTo>
                      <a:pt x="462" y="846"/>
                    </a:lnTo>
                    <a:lnTo>
                      <a:pt x="458" y="838"/>
                    </a:lnTo>
                    <a:lnTo>
                      <a:pt x="454" y="831"/>
                    </a:lnTo>
                    <a:lnTo>
                      <a:pt x="451" y="825"/>
                    </a:lnTo>
                    <a:lnTo>
                      <a:pt x="447" y="818"/>
                    </a:lnTo>
                    <a:lnTo>
                      <a:pt x="443" y="812"/>
                    </a:lnTo>
                    <a:lnTo>
                      <a:pt x="439" y="804"/>
                    </a:lnTo>
                    <a:lnTo>
                      <a:pt x="437" y="797"/>
                    </a:lnTo>
                    <a:lnTo>
                      <a:pt x="433" y="789"/>
                    </a:lnTo>
                    <a:lnTo>
                      <a:pt x="432" y="783"/>
                    </a:lnTo>
                    <a:lnTo>
                      <a:pt x="428" y="776"/>
                    </a:lnTo>
                    <a:lnTo>
                      <a:pt x="426" y="768"/>
                    </a:lnTo>
                    <a:lnTo>
                      <a:pt x="422" y="762"/>
                    </a:lnTo>
                    <a:lnTo>
                      <a:pt x="420" y="757"/>
                    </a:lnTo>
                    <a:lnTo>
                      <a:pt x="418" y="749"/>
                    </a:lnTo>
                    <a:lnTo>
                      <a:pt x="416" y="743"/>
                    </a:lnTo>
                    <a:lnTo>
                      <a:pt x="414" y="736"/>
                    </a:lnTo>
                    <a:lnTo>
                      <a:pt x="413" y="730"/>
                    </a:lnTo>
                    <a:lnTo>
                      <a:pt x="411" y="724"/>
                    </a:lnTo>
                    <a:lnTo>
                      <a:pt x="409" y="719"/>
                    </a:lnTo>
                    <a:lnTo>
                      <a:pt x="407" y="713"/>
                    </a:lnTo>
                    <a:lnTo>
                      <a:pt x="407" y="709"/>
                    </a:lnTo>
                    <a:lnTo>
                      <a:pt x="405" y="702"/>
                    </a:lnTo>
                    <a:lnTo>
                      <a:pt x="403" y="696"/>
                    </a:lnTo>
                    <a:lnTo>
                      <a:pt x="399" y="690"/>
                    </a:lnTo>
                    <a:lnTo>
                      <a:pt x="399" y="683"/>
                    </a:lnTo>
                    <a:lnTo>
                      <a:pt x="397" y="675"/>
                    </a:lnTo>
                    <a:lnTo>
                      <a:pt x="395" y="667"/>
                    </a:lnTo>
                    <a:lnTo>
                      <a:pt x="392" y="660"/>
                    </a:lnTo>
                    <a:lnTo>
                      <a:pt x="390" y="652"/>
                    </a:lnTo>
                    <a:lnTo>
                      <a:pt x="388" y="645"/>
                    </a:lnTo>
                    <a:lnTo>
                      <a:pt x="386" y="637"/>
                    </a:lnTo>
                    <a:lnTo>
                      <a:pt x="382" y="628"/>
                    </a:lnTo>
                    <a:lnTo>
                      <a:pt x="380" y="620"/>
                    </a:lnTo>
                    <a:lnTo>
                      <a:pt x="378" y="610"/>
                    </a:lnTo>
                    <a:lnTo>
                      <a:pt x="376" y="601"/>
                    </a:lnTo>
                    <a:lnTo>
                      <a:pt x="373" y="591"/>
                    </a:lnTo>
                    <a:lnTo>
                      <a:pt x="371" y="584"/>
                    </a:lnTo>
                    <a:lnTo>
                      <a:pt x="367" y="572"/>
                    </a:lnTo>
                    <a:lnTo>
                      <a:pt x="365" y="563"/>
                    </a:lnTo>
                    <a:lnTo>
                      <a:pt x="363" y="553"/>
                    </a:lnTo>
                    <a:lnTo>
                      <a:pt x="359" y="544"/>
                    </a:lnTo>
                    <a:lnTo>
                      <a:pt x="357" y="534"/>
                    </a:lnTo>
                    <a:lnTo>
                      <a:pt x="354" y="525"/>
                    </a:lnTo>
                    <a:lnTo>
                      <a:pt x="352" y="514"/>
                    </a:lnTo>
                    <a:lnTo>
                      <a:pt x="348" y="504"/>
                    </a:lnTo>
                    <a:lnTo>
                      <a:pt x="344" y="495"/>
                    </a:lnTo>
                    <a:lnTo>
                      <a:pt x="342" y="483"/>
                    </a:lnTo>
                    <a:lnTo>
                      <a:pt x="338" y="474"/>
                    </a:lnTo>
                    <a:lnTo>
                      <a:pt x="337" y="464"/>
                    </a:lnTo>
                    <a:lnTo>
                      <a:pt x="333" y="453"/>
                    </a:lnTo>
                    <a:lnTo>
                      <a:pt x="329" y="443"/>
                    </a:lnTo>
                    <a:lnTo>
                      <a:pt x="327" y="432"/>
                    </a:lnTo>
                    <a:lnTo>
                      <a:pt x="323" y="422"/>
                    </a:lnTo>
                    <a:lnTo>
                      <a:pt x="319" y="413"/>
                    </a:lnTo>
                    <a:lnTo>
                      <a:pt x="316" y="401"/>
                    </a:lnTo>
                    <a:lnTo>
                      <a:pt x="312" y="392"/>
                    </a:lnTo>
                    <a:lnTo>
                      <a:pt x="310" y="382"/>
                    </a:lnTo>
                    <a:lnTo>
                      <a:pt x="306" y="371"/>
                    </a:lnTo>
                    <a:lnTo>
                      <a:pt x="302" y="361"/>
                    </a:lnTo>
                    <a:lnTo>
                      <a:pt x="299" y="352"/>
                    </a:lnTo>
                    <a:lnTo>
                      <a:pt x="295" y="342"/>
                    </a:lnTo>
                    <a:lnTo>
                      <a:pt x="291" y="333"/>
                    </a:lnTo>
                    <a:lnTo>
                      <a:pt x="287" y="325"/>
                    </a:lnTo>
                    <a:lnTo>
                      <a:pt x="285" y="316"/>
                    </a:lnTo>
                    <a:lnTo>
                      <a:pt x="281" y="308"/>
                    </a:lnTo>
                    <a:lnTo>
                      <a:pt x="278" y="299"/>
                    </a:lnTo>
                    <a:lnTo>
                      <a:pt x="274" y="289"/>
                    </a:lnTo>
                    <a:lnTo>
                      <a:pt x="270" y="284"/>
                    </a:lnTo>
                    <a:lnTo>
                      <a:pt x="268" y="276"/>
                    </a:lnTo>
                    <a:lnTo>
                      <a:pt x="262" y="266"/>
                    </a:lnTo>
                    <a:lnTo>
                      <a:pt x="261" y="261"/>
                    </a:lnTo>
                    <a:lnTo>
                      <a:pt x="257" y="253"/>
                    </a:lnTo>
                    <a:lnTo>
                      <a:pt x="253" y="246"/>
                    </a:lnTo>
                    <a:lnTo>
                      <a:pt x="249" y="240"/>
                    </a:lnTo>
                    <a:lnTo>
                      <a:pt x="245" y="232"/>
                    </a:lnTo>
                    <a:lnTo>
                      <a:pt x="242" y="227"/>
                    </a:lnTo>
                    <a:lnTo>
                      <a:pt x="240" y="223"/>
                    </a:lnTo>
                    <a:lnTo>
                      <a:pt x="234" y="217"/>
                    </a:lnTo>
                    <a:lnTo>
                      <a:pt x="232" y="213"/>
                    </a:lnTo>
                    <a:lnTo>
                      <a:pt x="228" y="208"/>
                    </a:lnTo>
                    <a:lnTo>
                      <a:pt x="224" y="204"/>
                    </a:lnTo>
                    <a:lnTo>
                      <a:pt x="221" y="200"/>
                    </a:lnTo>
                    <a:lnTo>
                      <a:pt x="217" y="196"/>
                    </a:lnTo>
                    <a:lnTo>
                      <a:pt x="213" y="194"/>
                    </a:lnTo>
                    <a:lnTo>
                      <a:pt x="211" y="192"/>
                    </a:lnTo>
                    <a:lnTo>
                      <a:pt x="204" y="187"/>
                    </a:lnTo>
                    <a:lnTo>
                      <a:pt x="196" y="183"/>
                    </a:lnTo>
                    <a:lnTo>
                      <a:pt x="190" y="179"/>
                    </a:lnTo>
                    <a:lnTo>
                      <a:pt x="183" y="175"/>
                    </a:lnTo>
                    <a:lnTo>
                      <a:pt x="177" y="171"/>
                    </a:lnTo>
                    <a:lnTo>
                      <a:pt x="169" y="168"/>
                    </a:lnTo>
                    <a:lnTo>
                      <a:pt x="166" y="164"/>
                    </a:lnTo>
                    <a:lnTo>
                      <a:pt x="160" y="162"/>
                    </a:lnTo>
                    <a:lnTo>
                      <a:pt x="152" y="158"/>
                    </a:lnTo>
                    <a:lnTo>
                      <a:pt x="147" y="156"/>
                    </a:lnTo>
                    <a:lnTo>
                      <a:pt x="141" y="154"/>
                    </a:lnTo>
                    <a:lnTo>
                      <a:pt x="137" y="152"/>
                    </a:lnTo>
                    <a:lnTo>
                      <a:pt x="129" y="151"/>
                    </a:lnTo>
                    <a:lnTo>
                      <a:pt x="126" y="149"/>
                    </a:lnTo>
                    <a:lnTo>
                      <a:pt x="120" y="147"/>
                    </a:lnTo>
                    <a:lnTo>
                      <a:pt x="116" y="147"/>
                    </a:lnTo>
                    <a:lnTo>
                      <a:pt x="110" y="145"/>
                    </a:lnTo>
                    <a:lnTo>
                      <a:pt x="105" y="145"/>
                    </a:lnTo>
                    <a:lnTo>
                      <a:pt x="99" y="143"/>
                    </a:lnTo>
                    <a:lnTo>
                      <a:pt x="95" y="143"/>
                    </a:lnTo>
                    <a:lnTo>
                      <a:pt x="90" y="143"/>
                    </a:lnTo>
                    <a:lnTo>
                      <a:pt x="86" y="143"/>
                    </a:lnTo>
                    <a:lnTo>
                      <a:pt x="80" y="143"/>
                    </a:lnTo>
                    <a:lnTo>
                      <a:pt x="76" y="145"/>
                    </a:lnTo>
                    <a:lnTo>
                      <a:pt x="71" y="145"/>
                    </a:lnTo>
                    <a:lnTo>
                      <a:pt x="67" y="147"/>
                    </a:lnTo>
                    <a:lnTo>
                      <a:pt x="61" y="147"/>
                    </a:lnTo>
                    <a:lnTo>
                      <a:pt x="57" y="149"/>
                    </a:lnTo>
                    <a:lnTo>
                      <a:pt x="52" y="151"/>
                    </a:lnTo>
                    <a:lnTo>
                      <a:pt x="48" y="152"/>
                    </a:lnTo>
                    <a:lnTo>
                      <a:pt x="44" y="154"/>
                    </a:lnTo>
                    <a:lnTo>
                      <a:pt x="38" y="156"/>
                    </a:lnTo>
                    <a:lnTo>
                      <a:pt x="0" y="137"/>
                    </a:lnTo>
                    <a:close/>
                  </a:path>
                </a:pathLst>
              </a:custGeom>
              <a:solidFill>
                <a:srgbClr val="6936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31" name="Freeform 20"/>
              <p:cNvSpPr>
                <a:spLocks/>
              </p:cNvSpPr>
              <p:nvPr/>
            </p:nvSpPr>
            <p:spPr bwMode="auto">
              <a:xfrm>
                <a:off x="4812" y="3505"/>
                <a:ext cx="138" cy="179"/>
              </a:xfrm>
              <a:custGeom>
                <a:avLst/>
                <a:gdLst>
                  <a:gd name="T0" fmla="*/ 0 w 278"/>
                  <a:gd name="T1" fmla="*/ 6 h 358"/>
                  <a:gd name="T2" fmla="*/ 0 w 278"/>
                  <a:gd name="T3" fmla="*/ 5 h 358"/>
                  <a:gd name="T4" fmla="*/ 0 w 278"/>
                  <a:gd name="T5" fmla="*/ 5 h 358"/>
                  <a:gd name="T6" fmla="*/ 0 w 278"/>
                  <a:gd name="T7" fmla="*/ 4 h 358"/>
                  <a:gd name="T8" fmla="*/ 0 w 278"/>
                  <a:gd name="T9" fmla="*/ 4 h 358"/>
                  <a:gd name="T10" fmla="*/ 1 w 278"/>
                  <a:gd name="T11" fmla="*/ 3 h 358"/>
                  <a:gd name="T12" fmla="*/ 1 w 278"/>
                  <a:gd name="T13" fmla="*/ 3 h 358"/>
                  <a:gd name="T14" fmla="*/ 1 w 278"/>
                  <a:gd name="T15" fmla="*/ 2 h 358"/>
                  <a:gd name="T16" fmla="*/ 2 w 278"/>
                  <a:gd name="T17" fmla="*/ 2 h 358"/>
                  <a:gd name="T18" fmla="*/ 2 w 278"/>
                  <a:gd name="T19" fmla="*/ 1 h 358"/>
                  <a:gd name="T20" fmla="*/ 3 w 278"/>
                  <a:gd name="T21" fmla="*/ 1 h 358"/>
                  <a:gd name="T22" fmla="*/ 3 w 278"/>
                  <a:gd name="T23" fmla="*/ 1 h 358"/>
                  <a:gd name="T24" fmla="*/ 4 w 278"/>
                  <a:gd name="T25" fmla="*/ 0 h 358"/>
                  <a:gd name="T26" fmla="*/ 5 w 278"/>
                  <a:gd name="T27" fmla="*/ 1 h 358"/>
                  <a:gd name="T28" fmla="*/ 6 w 278"/>
                  <a:gd name="T29" fmla="*/ 1 h 358"/>
                  <a:gd name="T30" fmla="*/ 6 w 278"/>
                  <a:gd name="T31" fmla="*/ 1 h 358"/>
                  <a:gd name="T32" fmla="*/ 7 w 278"/>
                  <a:gd name="T33" fmla="*/ 2 h 358"/>
                  <a:gd name="T34" fmla="*/ 7 w 278"/>
                  <a:gd name="T35" fmla="*/ 2 h 358"/>
                  <a:gd name="T36" fmla="*/ 8 w 278"/>
                  <a:gd name="T37" fmla="*/ 3 h 358"/>
                  <a:gd name="T38" fmla="*/ 8 w 278"/>
                  <a:gd name="T39" fmla="*/ 4 h 358"/>
                  <a:gd name="T40" fmla="*/ 8 w 278"/>
                  <a:gd name="T41" fmla="*/ 5 h 358"/>
                  <a:gd name="T42" fmla="*/ 8 w 278"/>
                  <a:gd name="T43" fmla="*/ 6 h 358"/>
                  <a:gd name="T44" fmla="*/ 8 w 278"/>
                  <a:gd name="T45" fmla="*/ 7 h 358"/>
                  <a:gd name="T46" fmla="*/ 8 w 278"/>
                  <a:gd name="T47" fmla="*/ 8 h 358"/>
                  <a:gd name="T48" fmla="*/ 8 w 278"/>
                  <a:gd name="T49" fmla="*/ 9 h 358"/>
                  <a:gd name="T50" fmla="*/ 8 w 278"/>
                  <a:gd name="T51" fmla="*/ 10 h 358"/>
                  <a:gd name="T52" fmla="*/ 8 w 278"/>
                  <a:gd name="T53" fmla="*/ 10 h 358"/>
                  <a:gd name="T54" fmla="*/ 8 w 278"/>
                  <a:gd name="T55" fmla="*/ 11 h 358"/>
                  <a:gd name="T56" fmla="*/ 8 w 278"/>
                  <a:gd name="T57" fmla="*/ 12 h 358"/>
                  <a:gd name="T58" fmla="*/ 7 w 278"/>
                  <a:gd name="T59" fmla="*/ 11 h 358"/>
                  <a:gd name="T60" fmla="*/ 7 w 278"/>
                  <a:gd name="T61" fmla="*/ 10 h 358"/>
                  <a:gd name="T62" fmla="*/ 7 w 278"/>
                  <a:gd name="T63" fmla="*/ 10 h 358"/>
                  <a:gd name="T64" fmla="*/ 7 w 278"/>
                  <a:gd name="T65" fmla="*/ 9 h 358"/>
                  <a:gd name="T66" fmla="*/ 7 w 278"/>
                  <a:gd name="T67" fmla="*/ 8 h 358"/>
                  <a:gd name="T68" fmla="*/ 7 w 278"/>
                  <a:gd name="T69" fmla="*/ 7 h 358"/>
                  <a:gd name="T70" fmla="*/ 7 w 278"/>
                  <a:gd name="T71" fmla="*/ 7 h 358"/>
                  <a:gd name="T72" fmla="*/ 7 w 278"/>
                  <a:gd name="T73" fmla="*/ 6 h 358"/>
                  <a:gd name="T74" fmla="*/ 7 w 278"/>
                  <a:gd name="T75" fmla="*/ 5 h 358"/>
                  <a:gd name="T76" fmla="*/ 7 w 278"/>
                  <a:gd name="T77" fmla="*/ 4 h 358"/>
                  <a:gd name="T78" fmla="*/ 7 w 278"/>
                  <a:gd name="T79" fmla="*/ 4 h 358"/>
                  <a:gd name="T80" fmla="*/ 6 w 278"/>
                  <a:gd name="T81" fmla="*/ 3 h 358"/>
                  <a:gd name="T82" fmla="*/ 6 w 278"/>
                  <a:gd name="T83" fmla="*/ 2 h 358"/>
                  <a:gd name="T84" fmla="*/ 5 w 278"/>
                  <a:gd name="T85" fmla="*/ 2 h 358"/>
                  <a:gd name="T86" fmla="*/ 4 w 278"/>
                  <a:gd name="T87" fmla="*/ 2 h 358"/>
                  <a:gd name="T88" fmla="*/ 4 w 278"/>
                  <a:gd name="T89" fmla="*/ 2 h 358"/>
                  <a:gd name="T90" fmla="*/ 3 w 278"/>
                  <a:gd name="T91" fmla="*/ 3 h 358"/>
                  <a:gd name="T92" fmla="*/ 3 w 278"/>
                  <a:gd name="T93" fmla="*/ 3 h 358"/>
                  <a:gd name="T94" fmla="*/ 2 w 278"/>
                  <a:gd name="T95" fmla="*/ 4 h 358"/>
                  <a:gd name="T96" fmla="*/ 2 w 278"/>
                  <a:gd name="T97" fmla="*/ 5 h 358"/>
                  <a:gd name="T98" fmla="*/ 2 w 278"/>
                  <a:gd name="T99" fmla="*/ 5 h 358"/>
                  <a:gd name="T100" fmla="*/ 2 w 278"/>
                  <a:gd name="T101" fmla="*/ 6 h 358"/>
                  <a:gd name="T102" fmla="*/ 2 w 278"/>
                  <a:gd name="T103" fmla="*/ 6 h 358"/>
                  <a:gd name="T104" fmla="*/ 1 w 278"/>
                  <a:gd name="T105" fmla="*/ 7 h 358"/>
                  <a:gd name="T106" fmla="*/ 1 w 278"/>
                  <a:gd name="T107" fmla="*/ 7 h 358"/>
                  <a:gd name="T108" fmla="*/ 1 w 278"/>
                  <a:gd name="T109" fmla="*/ 8 h 358"/>
                  <a:gd name="T110" fmla="*/ 1 w 278"/>
                  <a:gd name="T111" fmla="*/ 8 h 3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8"/>
                  <a:gd name="T169" fmla="*/ 0 h 358"/>
                  <a:gd name="T170" fmla="*/ 278 w 278"/>
                  <a:gd name="T171" fmla="*/ 358 h 3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8" h="358">
                    <a:moveTo>
                      <a:pt x="57" y="251"/>
                    </a:moveTo>
                    <a:lnTo>
                      <a:pt x="0" y="179"/>
                    </a:lnTo>
                    <a:lnTo>
                      <a:pt x="0" y="177"/>
                    </a:lnTo>
                    <a:lnTo>
                      <a:pt x="0" y="175"/>
                    </a:lnTo>
                    <a:lnTo>
                      <a:pt x="0" y="173"/>
                    </a:lnTo>
                    <a:lnTo>
                      <a:pt x="2" y="169"/>
                    </a:lnTo>
                    <a:lnTo>
                      <a:pt x="2" y="164"/>
                    </a:lnTo>
                    <a:lnTo>
                      <a:pt x="4" y="158"/>
                    </a:lnTo>
                    <a:lnTo>
                      <a:pt x="6" y="152"/>
                    </a:lnTo>
                    <a:lnTo>
                      <a:pt x="8" y="147"/>
                    </a:lnTo>
                    <a:lnTo>
                      <a:pt x="10" y="141"/>
                    </a:lnTo>
                    <a:lnTo>
                      <a:pt x="10" y="137"/>
                    </a:lnTo>
                    <a:lnTo>
                      <a:pt x="12" y="133"/>
                    </a:lnTo>
                    <a:lnTo>
                      <a:pt x="14" y="130"/>
                    </a:lnTo>
                    <a:lnTo>
                      <a:pt x="14" y="126"/>
                    </a:lnTo>
                    <a:lnTo>
                      <a:pt x="15" y="122"/>
                    </a:lnTo>
                    <a:lnTo>
                      <a:pt x="17" y="118"/>
                    </a:lnTo>
                    <a:lnTo>
                      <a:pt x="19" y="114"/>
                    </a:lnTo>
                    <a:lnTo>
                      <a:pt x="21" y="109"/>
                    </a:lnTo>
                    <a:lnTo>
                      <a:pt x="23" y="105"/>
                    </a:lnTo>
                    <a:lnTo>
                      <a:pt x="25" y="101"/>
                    </a:lnTo>
                    <a:lnTo>
                      <a:pt x="27" y="97"/>
                    </a:lnTo>
                    <a:lnTo>
                      <a:pt x="29" y="92"/>
                    </a:lnTo>
                    <a:lnTo>
                      <a:pt x="33" y="88"/>
                    </a:lnTo>
                    <a:lnTo>
                      <a:pt x="34" y="84"/>
                    </a:lnTo>
                    <a:lnTo>
                      <a:pt x="38" y="78"/>
                    </a:lnTo>
                    <a:lnTo>
                      <a:pt x="40" y="74"/>
                    </a:lnTo>
                    <a:lnTo>
                      <a:pt x="42" y="71"/>
                    </a:lnTo>
                    <a:lnTo>
                      <a:pt x="46" y="65"/>
                    </a:lnTo>
                    <a:lnTo>
                      <a:pt x="48" y="61"/>
                    </a:lnTo>
                    <a:lnTo>
                      <a:pt x="52" y="57"/>
                    </a:lnTo>
                    <a:lnTo>
                      <a:pt x="53" y="54"/>
                    </a:lnTo>
                    <a:lnTo>
                      <a:pt x="57" y="48"/>
                    </a:lnTo>
                    <a:lnTo>
                      <a:pt x="61" y="46"/>
                    </a:lnTo>
                    <a:lnTo>
                      <a:pt x="65" y="40"/>
                    </a:lnTo>
                    <a:lnTo>
                      <a:pt x="69" y="36"/>
                    </a:lnTo>
                    <a:lnTo>
                      <a:pt x="72" y="33"/>
                    </a:lnTo>
                    <a:lnTo>
                      <a:pt x="76" y="31"/>
                    </a:lnTo>
                    <a:lnTo>
                      <a:pt x="80" y="27"/>
                    </a:lnTo>
                    <a:lnTo>
                      <a:pt x="84" y="23"/>
                    </a:lnTo>
                    <a:lnTo>
                      <a:pt x="90" y="19"/>
                    </a:lnTo>
                    <a:lnTo>
                      <a:pt x="93" y="17"/>
                    </a:lnTo>
                    <a:lnTo>
                      <a:pt x="99" y="14"/>
                    </a:lnTo>
                    <a:lnTo>
                      <a:pt x="103" y="12"/>
                    </a:lnTo>
                    <a:lnTo>
                      <a:pt x="107" y="10"/>
                    </a:lnTo>
                    <a:lnTo>
                      <a:pt x="112" y="8"/>
                    </a:lnTo>
                    <a:lnTo>
                      <a:pt x="118" y="6"/>
                    </a:lnTo>
                    <a:lnTo>
                      <a:pt x="124" y="4"/>
                    </a:lnTo>
                    <a:lnTo>
                      <a:pt x="130" y="2"/>
                    </a:lnTo>
                    <a:lnTo>
                      <a:pt x="135" y="2"/>
                    </a:lnTo>
                    <a:lnTo>
                      <a:pt x="141" y="0"/>
                    </a:lnTo>
                    <a:lnTo>
                      <a:pt x="147" y="0"/>
                    </a:lnTo>
                    <a:lnTo>
                      <a:pt x="152" y="0"/>
                    </a:lnTo>
                    <a:lnTo>
                      <a:pt x="158" y="0"/>
                    </a:lnTo>
                    <a:lnTo>
                      <a:pt x="166" y="0"/>
                    </a:lnTo>
                    <a:lnTo>
                      <a:pt x="171" y="2"/>
                    </a:lnTo>
                    <a:lnTo>
                      <a:pt x="179" y="2"/>
                    </a:lnTo>
                    <a:lnTo>
                      <a:pt x="187" y="4"/>
                    </a:lnTo>
                    <a:lnTo>
                      <a:pt x="192" y="6"/>
                    </a:lnTo>
                    <a:lnTo>
                      <a:pt x="198" y="8"/>
                    </a:lnTo>
                    <a:lnTo>
                      <a:pt x="204" y="10"/>
                    </a:lnTo>
                    <a:lnTo>
                      <a:pt x="209" y="14"/>
                    </a:lnTo>
                    <a:lnTo>
                      <a:pt x="215" y="16"/>
                    </a:lnTo>
                    <a:lnTo>
                      <a:pt x="221" y="19"/>
                    </a:lnTo>
                    <a:lnTo>
                      <a:pt x="225" y="23"/>
                    </a:lnTo>
                    <a:lnTo>
                      <a:pt x="230" y="29"/>
                    </a:lnTo>
                    <a:lnTo>
                      <a:pt x="234" y="33"/>
                    </a:lnTo>
                    <a:lnTo>
                      <a:pt x="238" y="38"/>
                    </a:lnTo>
                    <a:lnTo>
                      <a:pt x="242" y="42"/>
                    </a:lnTo>
                    <a:lnTo>
                      <a:pt x="245" y="48"/>
                    </a:lnTo>
                    <a:lnTo>
                      <a:pt x="249" y="54"/>
                    </a:lnTo>
                    <a:lnTo>
                      <a:pt x="253" y="59"/>
                    </a:lnTo>
                    <a:lnTo>
                      <a:pt x="255" y="67"/>
                    </a:lnTo>
                    <a:lnTo>
                      <a:pt x="259" y="73"/>
                    </a:lnTo>
                    <a:lnTo>
                      <a:pt x="261" y="78"/>
                    </a:lnTo>
                    <a:lnTo>
                      <a:pt x="263" y="86"/>
                    </a:lnTo>
                    <a:lnTo>
                      <a:pt x="264" y="92"/>
                    </a:lnTo>
                    <a:lnTo>
                      <a:pt x="266" y="99"/>
                    </a:lnTo>
                    <a:lnTo>
                      <a:pt x="268" y="107"/>
                    </a:lnTo>
                    <a:lnTo>
                      <a:pt x="270" y="114"/>
                    </a:lnTo>
                    <a:lnTo>
                      <a:pt x="272" y="122"/>
                    </a:lnTo>
                    <a:lnTo>
                      <a:pt x="274" y="130"/>
                    </a:lnTo>
                    <a:lnTo>
                      <a:pt x="274" y="137"/>
                    </a:lnTo>
                    <a:lnTo>
                      <a:pt x="274" y="145"/>
                    </a:lnTo>
                    <a:lnTo>
                      <a:pt x="276" y="152"/>
                    </a:lnTo>
                    <a:lnTo>
                      <a:pt x="276" y="160"/>
                    </a:lnTo>
                    <a:lnTo>
                      <a:pt x="276" y="168"/>
                    </a:lnTo>
                    <a:lnTo>
                      <a:pt x="276" y="177"/>
                    </a:lnTo>
                    <a:lnTo>
                      <a:pt x="276" y="185"/>
                    </a:lnTo>
                    <a:lnTo>
                      <a:pt x="278" y="192"/>
                    </a:lnTo>
                    <a:lnTo>
                      <a:pt x="276" y="200"/>
                    </a:lnTo>
                    <a:lnTo>
                      <a:pt x="276" y="208"/>
                    </a:lnTo>
                    <a:lnTo>
                      <a:pt x="276" y="215"/>
                    </a:lnTo>
                    <a:lnTo>
                      <a:pt x="276" y="223"/>
                    </a:lnTo>
                    <a:lnTo>
                      <a:pt x="276" y="230"/>
                    </a:lnTo>
                    <a:lnTo>
                      <a:pt x="274" y="238"/>
                    </a:lnTo>
                    <a:lnTo>
                      <a:pt x="274" y="246"/>
                    </a:lnTo>
                    <a:lnTo>
                      <a:pt x="274" y="253"/>
                    </a:lnTo>
                    <a:lnTo>
                      <a:pt x="272" y="261"/>
                    </a:lnTo>
                    <a:lnTo>
                      <a:pt x="272" y="268"/>
                    </a:lnTo>
                    <a:lnTo>
                      <a:pt x="272" y="274"/>
                    </a:lnTo>
                    <a:lnTo>
                      <a:pt x="270" y="282"/>
                    </a:lnTo>
                    <a:lnTo>
                      <a:pt x="268" y="287"/>
                    </a:lnTo>
                    <a:lnTo>
                      <a:pt x="268" y="293"/>
                    </a:lnTo>
                    <a:lnTo>
                      <a:pt x="268" y="301"/>
                    </a:lnTo>
                    <a:lnTo>
                      <a:pt x="268" y="306"/>
                    </a:lnTo>
                    <a:lnTo>
                      <a:pt x="266" y="312"/>
                    </a:lnTo>
                    <a:lnTo>
                      <a:pt x="266" y="318"/>
                    </a:lnTo>
                    <a:lnTo>
                      <a:pt x="264" y="322"/>
                    </a:lnTo>
                    <a:lnTo>
                      <a:pt x="264" y="327"/>
                    </a:lnTo>
                    <a:lnTo>
                      <a:pt x="263" y="331"/>
                    </a:lnTo>
                    <a:lnTo>
                      <a:pt x="263" y="335"/>
                    </a:lnTo>
                    <a:lnTo>
                      <a:pt x="261" y="339"/>
                    </a:lnTo>
                    <a:lnTo>
                      <a:pt x="261" y="342"/>
                    </a:lnTo>
                    <a:lnTo>
                      <a:pt x="259" y="348"/>
                    </a:lnTo>
                    <a:lnTo>
                      <a:pt x="259" y="354"/>
                    </a:lnTo>
                    <a:lnTo>
                      <a:pt x="259" y="356"/>
                    </a:lnTo>
                    <a:lnTo>
                      <a:pt x="259" y="358"/>
                    </a:lnTo>
                    <a:lnTo>
                      <a:pt x="247" y="329"/>
                    </a:lnTo>
                    <a:lnTo>
                      <a:pt x="247" y="327"/>
                    </a:lnTo>
                    <a:lnTo>
                      <a:pt x="247" y="325"/>
                    </a:lnTo>
                    <a:lnTo>
                      <a:pt x="247" y="322"/>
                    </a:lnTo>
                    <a:lnTo>
                      <a:pt x="247" y="318"/>
                    </a:lnTo>
                    <a:lnTo>
                      <a:pt x="247" y="310"/>
                    </a:lnTo>
                    <a:lnTo>
                      <a:pt x="249" y="303"/>
                    </a:lnTo>
                    <a:lnTo>
                      <a:pt x="249" y="299"/>
                    </a:lnTo>
                    <a:lnTo>
                      <a:pt x="249" y="295"/>
                    </a:lnTo>
                    <a:lnTo>
                      <a:pt x="249" y="289"/>
                    </a:lnTo>
                    <a:lnTo>
                      <a:pt x="249" y="285"/>
                    </a:lnTo>
                    <a:lnTo>
                      <a:pt x="249" y="280"/>
                    </a:lnTo>
                    <a:lnTo>
                      <a:pt x="249" y="274"/>
                    </a:lnTo>
                    <a:lnTo>
                      <a:pt x="249" y="268"/>
                    </a:lnTo>
                    <a:lnTo>
                      <a:pt x="249" y="265"/>
                    </a:lnTo>
                    <a:lnTo>
                      <a:pt x="249" y="257"/>
                    </a:lnTo>
                    <a:lnTo>
                      <a:pt x="249" y="253"/>
                    </a:lnTo>
                    <a:lnTo>
                      <a:pt x="249" y="246"/>
                    </a:lnTo>
                    <a:lnTo>
                      <a:pt x="249" y="240"/>
                    </a:lnTo>
                    <a:lnTo>
                      <a:pt x="247" y="234"/>
                    </a:lnTo>
                    <a:lnTo>
                      <a:pt x="247" y="228"/>
                    </a:lnTo>
                    <a:lnTo>
                      <a:pt x="247" y="223"/>
                    </a:lnTo>
                    <a:lnTo>
                      <a:pt x="247" y="215"/>
                    </a:lnTo>
                    <a:lnTo>
                      <a:pt x="245" y="209"/>
                    </a:lnTo>
                    <a:lnTo>
                      <a:pt x="245" y="202"/>
                    </a:lnTo>
                    <a:lnTo>
                      <a:pt x="245" y="196"/>
                    </a:lnTo>
                    <a:lnTo>
                      <a:pt x="245" y="190"/>
                    </a:lnTo>
                    <a:lnTo>
                      <a:pt x="244" y="183"/>
                    </a:lnTo>
                    <a:lnTo>
                      <a:pt x="244" y="177"/>
                    </a:lnTo>
                    <a:lnTo>
                      <a:pt x="242" y="169"/>
                    </a:lnTo>
                    <a:lnTo>
                      <a:pt x="242" y="164"/>
                    </a:lnTo>
                    <a:lnTo>
                      <a:pt x="240" y="156"/>
                    </a:lnTo>
                    <a:lnTo>
                      <a:pt x="240" y="150"/>
                    </a:lnTo>
                    <a:lnTo>
                      <a:pt x="238" y="145"/>
                    </a:lnTo>
                    <a:lnTo>
                      <a:pt x="238" y="139"/>
                    </a:lnTo>
                    <a:lnTo>
                      <a:pt x="236" y="131"/>
                    </a:lnTo>
                    <a:lnTo>
                      <a:pt x="234" y="126"/>
                    </a:lnTo>
                    <a:lnTo>
                      <a:pt x="232" y="120"/>
                    </a:lnTo>
                    <a:lnTo>
                      <a:pt x="232" y="114"/>
                    </a:lnTo>
                    <a:lnTo>
                      <a:pt x="228" y="109"/>
                    </a:lnTo>
                    <a:lnTo>
                      <a:pt x="228" y="105"/>
                    </a:lnTo>
                    <a:lnTo>
                      <a:pt x="226" y="99"/>
                    </a:lnTo>
                    <a:lnTo>
                      <a:pt x="225" y="93"/>
                    </a:lnTo>
                    <a:lnTo>
                      <a:pt x="221" y="90"/>
                    </a:lnTo>
                    <a:lnTo>
                      <a:pt x="219" y="84"/>
                    </a:lnTo>
                    <a:lnTo>
                      <a:pt x="217" y="80"/>
                    </a:lnTo>
                    <a:lnTo>
                      <a:pt x="213" y="76"/>
                    </a:lnTo>
                    <a:lnTo>
                      <a:pt x="207" y="69"/>
                    </a:lnTo>
                    <a:lnTo>
                      <a:pt x="202" y="63"/>
                    </a:lnTo>
                    <a:lnTo>
                      <a:pt x="196" y="59"/>
                    </a:lnTo>
                    <a:lnTo>
                      <a:pt x="188" y="55"/>
                    </a:lnTo>
                    <a:lnTo>
                      <a:pt x="185" y="54"/>
                    </a:lnTo>
                    <a:lnTo>
                      <a:pt x="181" y="54"/>
                    </a:lnTo>
                    <a:lnTo>
                      <a:pt x="177" y="52"/>
                    </a:lnTo>
                    <a:lnTo>
                      <a:pt x="173" y="54"/>
                    </a:lnTo>
                    <a:lnTo>
                      <a:pt x="168" y="54"/>
                    </a:lnTo>
                    <a:lnTo>
                      <a:pt x="164" y="54"/>
                    </a:lnTo>
                    <a:lnTo>
                      <a:pt x="158" y="54"/>
                    </a:lnTo>
                    <a:lnTo>
                      <a:pt x="154" y="55"/>
                    </a:lnTo>
                    <a:lnTo>
                      <a:pt x="150" y="55"/>
                    </a:lnTo>
                    <a:lnTo>
                      <a:pt x="147" y="57"/>
                    </a:lnTo>
                    <a:lnTo>
                      <a:pt x="143" y="59"/>
                    </a:lnTo>
                    <a:lnTo>
                      <a:pt x="139" y="61"/>
                    </a:lnTo>
                    <a:lnTo>
                      <a:pt x="131" y="67"/>
                    </a:lnTo>
                    <a:lnTo>
                      <a:pt x="126" y="71"/>
                    </a:lnTo>
                    <a:lnTo>
                      <a:pt x="118" y="76"/>
                    </a:lnTo>
                    <a:lnTo>
                      <a:pt x="114" y="84"/>
                    </a:lnTo>
                    <a:lnTo>
                      <a:pt x="110" y="88"/>
                    </a:lnTo>
                    <a:lnTo>
                      <a:pt x="107" y="92"/>
                    </a:lnTo>
                    <a:lnTo>
                      <a:pt x="105" y="95"/>
                    </a:lnTo>
                    <a:lnTo>
                      <a:pt x="103" y="99"/>
                    </a:lnTo>
                    <a:lnTo>
                      <a:pt x="99" y="103"/>
                    </a:lnTo>
                    <a:lnTo>
                      <a:pt x="97" y="107"/>
                    </a:lnTo>
                    <a:lnTo>
                      <a:pt x="95" y="111"/>
                    </a:lnTo>
                    <a:lnTo>
                      <a:pt x="93" y="116"/>
                    </a:lnTo>
                    <a:lnTo>
                      <a:pt x="91" y="120"/>
                    </a:lnTo>
                    <a:lnTo>
                      <a:pt x="88" y="124"/>
                    </a:lnTo>
                    <a:lnTo>
                      <a:pt x="86" y="130"/>
                    </a:lnTo>
                    <a:lnTo>
                      <a:pt x="84" y="133"/>
                    </a:lnTo>
                    <a:lnTo>
                      <a:pt x="82" y="139"/>
                    </a:lnTo>
                    <a:lnTo>
                      <a:pt x="80" y="143"/>
                    </a:lnTo>
                    <a:lnTo>
                      <a:pt x="80" y="149"/>
                    </a:lnTo>
                    <a:lnTo>
                      <a:pt x="78" y="152"/>
                    </a:lnTo>
                    <a:lnTo>
                      <a:pt x="76" y="156"/>
                    </a:lnTo>
                    <a:lnTo>
                      <a:pt x="74" y="162"/>
                    </a:lnTo>
                    <a:lnTo>
                      <a:pt x="74" y="166"/>
                    </a:lnTo>
                    <a:lnTo>
                      <a:pt x="72" y="171"/>
                    </a:lnTo>
                    <a:lnTo>
                      <a:pt x="71" y="175"/>
                    </a:lnTo>
                    <a:lnTo>
                      <a:pt x="69" y="179"/>
                    </a:lnTo>
                    <a:lnTo>
                      <a:pt x="69" y="185"/>
                    </a:lnTo>
                    <a:lnTo>
                      <a:pt x="67" y="188"/>
                    </a:lnTo>
                    <a:lnTo>
                      <a:pt x="67" y="192"/>
                    </a:lnTo>
                    <a:lnTo>
                      <a:pt x="65" y="196"/>
                    </a:lnTo>
                    <a:lnTo>
                      <a:pt x="63" y="202"/>
                    </a:lnTo>
                    <a:lnTo>
                      <a:pt x="63" y="206"/>
                    </a:lnTo>
                    <a:lnTo>
                      <a:pt x="63" y="209"/>
                    </a:lnTo>
                    <a:lnTo>
                      <a:pt x="61" y="213"/>
                    </a:lnTo>
                    <a:lnTo>
                      <a:pt x="61" y="217"/>
                    </a:lnTo>
                    <a:lnTo>
                      <a:pt x="61" y="221"/>
                    </a:lnTo>
                    <a:lnTo>
                      <a:pt x="59" y="227"/>
                    </a:lnTo>
                    <a:lnTo>
                      <a:pt x="59" y="232"/>
                    </a:lnTo>
                    <a:lnTo>
                      <a:pt x="57" y="238"/>
                    </a:lnTo>
                    <a:lnTo>
                      <a:pt x="57" y="242"/>
                    </a:lnTo>
                    <a:lnTo>
                      <a:pt x="57" y="246"/>
                    </a:lnTo>
                    <a:lnTo>
                      <a:pt x="57" y="249"/>
                    </a:lnTo>
                    <a:lnTo>
                      <a:pt x="57" y="251"/>
                    </a:lnTo>
                    <a:close/>
                  </a:path>
                </a:pathLst>
              </a:custGeom>
              <a:solidFill>
                <a:srgbClr val="7D4D1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32" name="Freeform 21"/>
              <p:cNvSpPr>
                <a:spLocks/>
              </p:cNvSpPr>
              <p:nvPr/>
            </p:nvSpPr>
            <p:spPr bwMode="auto">
              <a:xfrm>
                <a:off x="4298" y="2685"/>
                <a:ext cx="290" cy="756"/>
              </a:xfrm>
              <a:custGeom>
                <a:avLst/>
                <a:gdLst>
                  <a:gd name="T0" fmla="*/ 17 w 582"/>
                  <a:gd name="T1" fmla="*/ 47 h 1511"/>
                  <a:gd name="T2" fmla="*/ 16 w 582"/>
                  <a:gd name="T3" fmla="*/ 46 h 1511"/>
                  <a:gd name="T4" fmla="*/ 15 w 582"/>
                  <a:gd name="T5" fmla="*/ 45 h 1511"/>
                  <a:gd name="T6" fmla="*/ 15 w 582"/>
                  <a:gd name="T7" fmla="*/ 44 h 1511"/>
                  <a:gd name="T8" fmla="*/ 14 w 582"/>
                  <a:gd name="T9" fmla="*/ 42 h 1511"/>
                  <a:gd name="T10" fmla="*/ 12 w 582"/>
                  <a:gd name="T11" fmla="*/ 40 h 1511"/>
                  <a:gd name="T12" fmla="*/ 11 w 582"/>
                  <a:gd name="T13" fmla="*/ 38 h 1511"/>
                  <a:gd name="T14" fmla="*/ 10 w 582"/>
                  <a:gd name="T15" fmla="*/ 36 h 1511"/>
                  <a:gd name="T16" fmla="*/ 9 w 582"/>
                  <a:gd name="T17" fmla="*/ 33 h 1511"/>
                  <a:gd name="T18" fmla="*/ 7 w 582"/>
                  <a:gd name="T19" fmla="*/ 31 h 1511"/>
                  <a:gd name="T20" fmla="*/ 6 w 582"/>
                  <a:gd name="T21" fmla="*/ 29 h 1511"/>
                  <a:gd name="T22" fmla="*/ 5 w 582"/>
                  <a:gd name="T23" fmla="*/ 27 h 1511"/>
                  <a:gd name="T24" fmla="*/ 4 w 582"/>
                  <a:gd name="T25" fmla="*/ 25 h 1511"/>
                  <a:gd name="T26" fmla="*/ 4 w 582"/>
                  <a:gd name="T27" fmla="*/ 23 h 1511"/>
                  <a:gd name="T28" fmla="*/ 3 w 582"/>
                  <a:gd name="T29" fmla="*/ 21 h 1511"/>
                  <a:gd name="T30" fmla="*/ 2 w 582"/>
                  <a:gd name="T31" fmla="*/ 20 h 1511"/>
                  <a:gd name="T32" fmla="*/ 1 w 582"/>
                  <a:gd name="T33" fmla="*/ 18 h 1511"/>
                  <a:gd name="T34" fmla="*/ 1 w 582"/>
                  <a:gd name="T35" fmla="*/ 17 h 1511"/>
                  <a:gd name="T36" fmla="*/ 1 w 582"/>
                  <a:gd name="T37" fmla="*/ 16 h 1511"/>
                  <a:gd name="T38" fmla="*/ 0 w 582"/>
                  <a:gd name="T39" fmla="*/ 15 h 1511"/>
                  <a:gd name="T40" fmla="*/ 0 w 582"/>
                  <a:gd name="T41" fmla="*/ 14 h 1511"/>
                  <a:gd name="T42" fmla="*/ 0 w 582"/>
                  <a:gd name="T43" fmla="*/ 13 h 1511"/>
                  <a:gd name="T44" fmla="*/ 0 w 582"/>
                  <a:gd name="T45" fmla="*/ 11 h 1511"/>
                  <a:gd name="T46" fmla="*/ 0 w 582"/>
                  <a:gd name="T47" fmla="*/ 9 h 1511"/>
                  <a:gd name="T48" fmla="*/ 0 w 582"/>
                  <a:gd name="T49" fmla="*/ 8 h 1511"/>
                  <a:gd name="T50" fmla="*/ 0 w 582"/>
                  <a:gd name="T51" fmla="*/ 6 h 1511"/>
                  <a:gd name="T52" fmla="*/ 0 w 582"/>
                  <a:gd name="T53" fmla="*/ 4 h 1511"/>
                  <a:gd name="T54" fmla="*/ 0 w 582"/>
                  <a:gd name="T55" fmla="*/ 3 h 1511"/>
                  <a:gd name="T56" fmla="*/ 0 w 582"/>
                  <a:gd name="T57" fmla="*/ 2 h 1511"/>
                  <a:gd name="T58" fmla="*/ 0 w 582"/>
                  <a:gd name="T59" fmla="*/ 1 h 1511"/>
                  <a:gd name="T60" fmla="*/ 1 w 582"/>
                  <a:gd name="T61" fmla="*/ 2 h 1511"/>
                  <a:gd name="T62" fmla="*/ 1 w 582"/>
                  <a:gd name="T63" fmla="*/ 3 h 1511"/>
                  <a:gd name="T64" fmla="*/ 1 w 582"/>
                  <a:gd name="T65" fmla="*/ 4 h 1511"/>
                  <a:gd name="T66" fmla="*/ 1 w 582"/>
                  <a:gd name="T67" fmla="*/ 5 h 1511"/>
                  <a:gd name="T68" fmla="*/ 1 w 582"/>
                  <a:gd name="T69" fmla="*/ 6 h 1511"/>
                  <a:gd name="T70" fmla="*/ 1 w 582"/>
                  <a:gd name="T71" fmla="*/ 8 h 1511"/>
                  <a:gd name="T72" fmla="*/ 1 w 582"/>
                  <a:gd name="T73" fmla="*/ 10 h 1511"/>
                  <a:gd name="T74" fmla="*/ 1 w 582"/>
                  <a:gd name="T75" fmla="*/ 11 h 1511"/>
                  <a:gd name="T76" fmla="*/ 1 w 582"/>
                  <a:gd name="T77" fmla="*/ 13 h 1511"/>
                  <a:gd name="T78" fmla="*/ 1 w 582"/>
                  <a:gd name="T79" fmla="*/ 14 h 1511"/>
                  <a:gd name="T80" fmla="*/ 2 w 582"/>
                  <a:gd name="T81" fmla="*/ 15 h 1511"/>
                  <a:gd name="T82" fmla="*/ 2 w 582"/>
                  <a:gd name="T83" fmla="*/ 16 h 1511"/>
                  <a:gd name="T84" fmla="*/ 2 w 582"/>
                  <a:gd name="T85" fmla="*/ 17 h 1511"/>
                  <a:gd name="T86" fmla="*/ 3 w 582"/>
                  <a:gd name="T87" fmla="*/ 18 h 1511"/>
                  <a:gd name="T88" fmla="*/ 3 w 582"/>
                  <a:gd name="T89" fmla="*/ 20 h 1511"/>
                  <a:gd name="T90" fmla="*/ 4 w 582"/>
                  <a:gd name="T91" fmla="*/ 21 h 1511"/>
                  <a:gd name="T92" fmla="*/ 5 w 582"/>
                  <a:gd name="T93" fmla="*/ 23 h 1511"/>
                  <a:gd name="T94" fmla="*/ 6 w 582"/>
                  <a:gd name="T95" fmla="*/ 25 h 1511"/>
                  <a:gd name="T96" fmla="*/ 6 w 582"/>
                  <a:gd name="T97" fmla="*/ 26 h 1511"/>
                  <a:gd name="T98" fmla="*/ 7 w 582"/>
                  <a:gd name="T99" fmla="*/ 28 h 1511"/>
                  <a:gd name="T100" fmla="*/ 8 w 582"/>
                  <a:gd name="T101" fmla="*/ 30 h 1511"/>
                  <a:gd name="T102" fmla="*/ 9 w 582"/>
                  <a:gd name="T103" fmla="*/ 32 h 1511"/>
                  <a:gd name="T104" fmla="*/ 11 w 582"/>
                  <a:gd name="T105" fmla="*/ 35 h 1511"/>
                  <a:gd name="T106" fmla="*/ 12 w 582"/>
                  <a:gd name="T107" fmla="*/ 37 h 1511"/>
                  <a:gd name="T108" fmla="*/ 13 w 582"/>
                  <a:gd name="T109" fmla="*/ 39 h 1511"/>
                  <a:gd name="T110" fmla="*/ 14 w 582"/>
                  <a:gd name="T111" fmla="*/ 41 h 1511"/>
                  <a:gd name="T112" fmla="*/ 15 w 582"/>
                  <a:gd name="T113" fmla="*/ 42 h 1511"/>
                  <a:gd name="T114" fmla="*/ 16 w 582"/>
                  <a:gd name="T115" fmla="*/ 44 h 1511"/>
                  <a:gd name="T116" fmla="*/ 17 w 582"/>
                  <a:gd name="T117" fmla="*/ 45 h 1511"/>
                  <a:gd name="T118" fmla="*/ 17 w 582"/>
                  <a:gd name="T119" fmla="*/ 46 h 1511"/>
                  <a:gd name="T120" fmla="*/ 18 w 582"/>
                  <a:gd name="T121" fmla="*/ 46 h 15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82"/>
                  <a:gd name="T184" fmla="*/ 0 h 1511"/>
                  <a:gd name="T185" fmla="*/ 582 w 582"/>
                  <a:gd name="T186" fmla="*/ 1511 h 15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82" h="1511">
                    <a:moveTo>
                      <a:pt x="563" y="1511"/>
                    </a:moveTo>
                    <a:lnTo>
                      <a:pt x="563" y="1509"/>
                    </a:lnTo>
                    <a:lnTo>
                      <a:pt x="561" y="1507"/>
                    </a:lnTo>
                    <a:lnTo>
                      <a:pt x="557" y="1504"/>
                    </a:lnTo>
                    <a:lnTo>
                      <a:pt x="555" y="1498"/>
                    </a:lnTo>
                    <a:lnTo>
                      <a:pt x="553" y="1494"/>
                    </a:lnTo>
                    <a:lnTo>
                      <a:pt x="549" y="1490"/>
                    </a:lnTo>
                    <a:lnTo>
                      <a:pt x="548" y="1486"/>
                    </a:lnTo>
                    <a:lnTo>
                      <a:pt x="546" y="1483"/>
                    </a:lnTo>
                    <a:lnTo>
                      <a:pt x="542" y="1479"/>
                    </a:lnTo>
                    <a:lnTo>
                      <a:pt x="538" y="1473"/>
                    </a:lnTo>
                    <a:lnTo>
                      <a:pt x="536" y="1467"/>
                    </a:lnTo>
                    <a:lnTo>
                      <a:pt x="532" y="1464"/>
                    </a:lnTo>
                    <a:lnTo>
                      <a:pt x="529" y="1458"/>
                    </a:lnTo>
                    <a:lnTo>
                      <a:pt x="525" y="1450"/>
                    </a:lnTo>
                    <a:lnTo>
                      <a:pt x="521" y="1445"/>
                    </a:lnTo>
                    <a:lnTo>
                      <a:pt x="517" y="1437"/>
                    </a:lnTo>
                    <a:lnTo>
                      <a:pt x="511" y="1429"/>
                    </a:lnTo>
                    <a:lnTo>
                      <a:pt x="508" y="1424"/>
                    </a:lnTo>
                    <a:lnTo>
                      <a:pt x="502" y="1416"/>
                    </a:lnTo>
                    <a:lnTo>
                      <a:pt x="498" y="1408"/>
                    </a:lnTo>
                    <a:lnTo>
                      <a:pt x="492" y="1399"/>
                    </a:lnTo>
                    <a:lnTo>
                      <a:pt x="489" y="1391"/>
                    </a:lnTo>
                    <a:lnTo>
                      <a:pt x="483" y="1384"/>
                    </a:lnTo>
                    <a:lnTo>
                      <a:pt x="479" y="1374"/>
                    </a:lnTo>
                    <a:lnTo>
                      <a:pt x="472" y="1365"/>
                    </a:lnTo>
                    <a:lnTo>
                      <a:pt x="468" y="1355"/>
                    </a:lnTo>
                    <a:lnTo>
                      <a:pt x="462" y="1348"/>
                    </a:lnTo>
                    <a:lnTo>
                      <a:pt x="456" y="1338"/>
                    </a:lnTo>
                    <a:lnTo>
                      <a:pt x="451" y="1329"/>
                    </a:lnTo>
                    <a:lnTo>
                      <a:pt x="445" y="1317"/>
                    </a:lnTo>
                    <a:lnTo>
                      <a:pt x="437" y="1308"/>
                    </a:lnTo>
                    <a:lnTo>
                      <a:pt x="432" y="1296"/>
                    </a:lnTo>
                    <a:lnTo>
                      <a:pt x="424" y="1285"/>
                    </a:lnTo>
                    <a:lnTo>
                      <a:pt x="418" y="1275"/>
                    </a:lnTo>
                    <a:lnTo>
                      <a:pt x="413" y="1264"/>
                    </a:lnTo>
                    <a:lnTo>
                      <a:pt x="407" y="1253"/>
                    </a:lnTo>
                    <a:lnTo>
                      <a:pt x="399" y="1241"/>
                    </a:lnTo>
                    <a:lnTo>
                      <a:pt x="392" y="1230"/>
                    </a:lnTo>
                    <a:lnTo>
                      <a:pt x="386" y="1218"/>
                    </a:lnTo>
                    <a:lnTo>
                      <a:pt x="380" y="1207"/>
                    </a:lnTo>
                    <a:lnTo>
                      <a:pt x="373" y="1196"/>
                    </a:lnTo>
                    <a:lnTo>
                      <a:pt x="365" y="1184"/>
                    </a:lnTo>
                    <a:lnTo>
                      <a:pt x="359" y="1173"/>
                    </a:lnTo>
                    <a:lnTo>
                      <a:pt x="352" y="1160"/>
                    </a:lnTo>
                    <a:lnTo>
                      <a:pt x="344" y="1148"/>
                    </a:lnTo>
                    <a:lnTo>
                      <a:pt x="338" y="1135"/>
                    </a:lnTo>
                    <a:lnTo>
                      <a:pt x="331" y="1123"/>
                    </a:lnTo>
                    <a:lnTo>
                      <a:pt x="325" y="1110"/>
                    </a:lnTo>
                    <a:lnTo>
                      <a:pt x="318" y="1097"/>
                    </a:lnTo>
                    <a:lnTo>
                      <a:pt x="310" y="1085"/>
                    </a:lnTo>
                    <a:lnTo>
                      <a:pt x="302" y="1072"/>
                    </a:lnTo>
                    <a:lnTo>
                      <a:pt x="297" y="1059"/>
                    </a:lnTo>
                    <a:lnTo>
                      <a:pt x="289" y="1047"/>
                    </a:lnTo>
                    <a:lnTo>
                      <a:pt x="281" y="1034"/>
                    </a:lnTo>
                    <a:lnTo>
                      <a:pt x="274" y="1021"/>
                    </a:lnTo>
                    <a:lnTo>
                      <a:pt x="268" y="1007"/>
                    </a:lnTo>
                    <a:lnTo>
                      <a:pt x="262" y="994"/>
                    </a:lnTo>
                    <a:lnTo>
                      <a:pt x="255" y="983"/>
                    </a:lnTo>
                    <a:lnTo>
                      <a:pt x="247" y="969"/>
                    </a:lnTo>
                    <a:lnTo>
                      <a:pt x="242" y="956"/>
                    </a:lnTo>
                    <a:lnTo>
                      <a:pt x="236" y="947"/>
                    </a:lnTo>
                    <a:lnTo>
                      <a:pt x="230" y="935"/>
                    </a:lnTo>
                    <a:lnTo>
                      <a:pt x="224" y="924"/>
                    </a:lnTo>
                    <a:lnTo>
                      <a:pt x="219" y="914"/>
                    </a:lnTo>
                    <a:lnTo>
                      <a:pt x="215" y="903"/>
                    </a:lnTo>
                    <a:lnTo>
                      <a:pt x="209" y="893"/>
                    </a:lnTo>
                    <a:lnTo>
                      <a:pt x="204" y="882"/>
                    </a:lnTo>
                    <a:lnTo>
                      <a:pt x="200" y="873"/>
                    </a:lnTo>
                    <a:lnTo>
                      <a:pt x="194" y="863"/>
                    </a:lnTo>
                    <a:lnTo>
                      <a:pt x="188" y="852"/>
                    </a:lnTo>
                    <a:lnTo>
                      <a:pt x="185" y="842"/>
                    </a:lnTo>
                    <a:lnTo>
                      <a:pt x="179" y="831"/>
                    </a:lnTo>
                    <a:lnTo>
                      <a:pt x="173" y="821"/>
                    </a:lnTo>
                    <a:lnTo>
                      <a:pt x="169" y="810"/>
                    </a:lnTo>
                    <a:lnTo>
                      <a:pt x="164" y="800"/>
                    </a:lnTo>
                    <a:lnTo>
                      <a:pt x="160" y="791"/>
                    </a:lnTo>
                    <a:lnTo>
                      <a:pt x="156" y="779"/>
                    </a:lnTo>
                    <a:lnTo>
                      <a:pt x="150" y="770"/>
                    </a:lnTo>
                    <a:lnTo>
                      <a:pt x="147" y="760"/>
                    </a:lnTo>
                    <a:lnTo>
                      <a:pt x="141" y="751"/>
                    </a:lnTo>
                    <a:lnTo>
                      <a:pt x="137" y="740"/>
                    </a:lnTo>
                    <a:lnTo>
                      <a:pt x="133" y="730"/>
                    </a:lnTo>
                    <a:lnTo>
                      <a:pt x="129" y="721"/>
                    </a:lnTo>
                    <a:lnTo>
                      <a:pt x="126" y="713"/>
                    </a:lnTo>
                    <a:lnTo>
                      <a:pt x="122" y="702"/>
                    </a:lnTo>
                    <a:lnTo>
                      <a:pt x="116" y="694"/>
                    </a:lnTo>
                    <a:lnTo>
                      <a:pt x="112" y="684"/>
                    </a:lnTo>
                    <a:lnTo>
                      <a:pt x="109" y="675"/>
                    </a:lnTo>
                    <a:lnTo>
                      <a:pt x="105" y="665"/>
                    </a:lnTo>
                    <a:lnTo>
                      <a:pt x="101" y="656"/>
                    </a:lnTo>
                    <a:lnTo>
                      <a:pt x="97" y="648"/>
                    </a:lnTo>
                    <a:lnTo>
                      <a:pt x="93" y="641"/>
                    </a:lnTo>
                    <a:lnTo>
                      <a:pt x="90" y="631"/>
                    </a:lnTo>
                    <a:lnTo>
                      <a:pt x="86" y="622"/>
                    </a:lnTo>
                    <a:lnTo>
                      <a:pt x="82" y="614"/>
                    </a:lnTo>
                    <a:lnTo>
                      <a:pt x="78" y="606"/>
                    </a:lnTo>
                    <a:lnTo>
                      <a:pt x="76" y="599"/>
                    </a:lnTo>
                    <a:lnTo>
                      <a:pt x="72" y="589"/>
                    </a:lnTo>
                    <a:lnTo>
                      <a:pt x="69" y="582"/>
                    </a:lnTo>
                    <a:lnTo>
                      <a:pt x="67" y="576"/>
                    </a:lnTo>
                    <a:lnTo>
                      <a:pt x="63" y="567"/>
                    </a:lnTo>
                    <a:lnTo>
                      <a:pt x="61" y="561"/>
                    </a:lnTo>
                    <a:lnTo>
                      <a:pt x="57" y="553"/>
                    </a:lnTo>
                    <a:lnTo>
                      <a:pt x="55" y="546"/>
                    </a:lnTo>
                    <a:lnTo>
                      <a:pt x="52" y="540"/>
                    </a:lnTo>
                    <a:lnTo>
                      <a:pt x="50" y="532"/>
                    </a:lnTo>
                    <a:lnTo>
                      <a:pt x="48" y="527"/>
                    </a:lnTo>
                    <a:lnTo>
                      <a:pt x="46" y="521"/>
                    </a:lnTo>
                    <a:lnTo>
                      <a:pt x="42" y="515"/>
                    </a:lnTo>
                    <a:lnTo>
                      <a:pt x="40" y="508"/>
                    </a:lnTo>
                    <a:lnTo>
                      <a:pt x="38" y="504"/>
                    </a:lnTo>
                    <a:lnTo>
                      <a:pt x="36" y="498"/>
                    </a:lnTo>
                    <a:lnTo>
                      <a:pt x="34" y="492"/>
                    </a:lnTo>
                    <a:lnTo>
                      <a:pt x="33" y="487"/>
                    </a:lnTo>
                    <a:lnTo>
                      <a:pt x="31" y="483"/>
                    </a:lnTo>
                    <a:lnTo>
                      <a:pt x="29" y="479"/>
                    </a:lnTo>
                    <a:lnTo>
                      <a:pt x="27" y="473"/>
                    </a:lnTo>
                    <a:lnTo>
                      <a:pt x="25" y="470"/>
                    </a:lnTo>
                    <a:lnTo>
                      <a:pt x="23" y="466"/>
                    </a:lnTo>
                    <a:lnTo>
                      <a:pt x="23" y="462"/>
                    </a:lnTo>
                    <a:lnTo>
                      <a:pt x="21" y="456"/>
                    </a:lnTo>
                    <a:lnTo>
                      <a:pt x="19" y="451"/>
                    </a:lnTo>
                    <a:lnTo>
                      <a:pt x="17" y="445"/>
                    </a:lnTo>
                    <a:lnTo>
                      <a:pt x="15" y="437"/>
                    </a:lnTo>
                    <a:lnTo>
                      <a:pt x="14" y="432"/>
                    </a:lnTo>
                    <a:lnTo>
                      <a:pt x="12" y="424"/>
                    </a:lnTo>
                    <a:lnTo>
                      <a:pt x="10" y="416"/>
                    </a:lnTo>
                    <a:lnTo>
                      <a:pt x="10" y="411"/>
                    </a:lnTo>
                    <a:lnTo>
                      <a:pt x="8" y="403"/>
                    </a:lnTo>
                    <a:lnTo>
                      <a:pt x="6" y="396"/>
                    </a:lnTo>
                    <a:lnTo>
                      <a:pt x="6" y="388"/>
                    </a:lnTo>
                    <a:lnTo>
                      <a:pt x="4" y="378"/>
                    </a:lnTo>
                    <a:lnTo>
                      <a:pt x="4" y="371"/>
                    </a:lnTo>
                    <a:lnTo>
                      <a:pt x="2" y="361"/>
                    </a:lnTo>
                    <a:lnTo>
                      <a:pt x="2" y="354"/>
                    </a:lnTo>
                    <a:lnTo>
                      <a:pt x="2" y="344"/>
                    </a:lnTo>
                    <a:lnTo>
                      <a:pt x="2" y="337"/>
                    </a:lnTo>
                    <a:lnTo>
                      <a:pt x="2" y="327"/>
                    </a:lnTo>
                    <a:lnTo>
                      <a:pt x="0" y="318"/>
                    </a:lnTo>
                    <a:lnTo>
                      <a:pt x="0" y="310"/>
                    </a:lnTo>
                    <a:lnTo>
                      <a:pt x="0" y="299"/>
                    </a:lnTo>
                    <a:lnTo>
                      <a:pt x="0" y="291"/>
                    </a:lnTo>
                    <a:lnTo>
                      <a:pt x="0" y="282"/>
                    </a:lnTo>
                    <a:lnTo>
                      <a:pt x="0" y="272"/>
                    </a:lnTo>
                    <a:lnTo>
                      <a:pt x="0" y="263"/>
                    </a:lnTo>
                    <a:lnTo>
                      <a:pt x="2" y="253"/>
                    </a:lnTo>
                    <a:lnTo>
                      <a:pt x="2" y="244"/>
                    </a:lnTo>
                    <a:lnTo>
                      <a:pt x="2" y="234"/>
                    </a:lnTo>
                    <a:lnTo>
                      <a:pt x="2" y="225"/>
                    </a:lnTo>
                    <a:lnTo>
                      <a:pt x="2" y="215"/>
                    </a:lnTo>
                    <a:lnTo>
                      <a:pt x="2" y="205"/>
                    </a:lnTo>
                    <a:lnTo>
                      <a:pt x="4" y="198"/>
                    </a:lnTo>
                    <a:lnTo>
                      <a:pt x="4" y="188"/>
                    </a:lnTo>
                    <a:lnTo>
                      <a:pt x="6" y="179"/>
                    </a:lnTo>
                    <a:lnTo>
                      <a:pt x="6" y="169"/>
                    </a:lnTo>
                    <a:lnTo>
                      <a:pt x="6" y="160"/>
                    </a:lnTo>
                    <a:lnTo>
                      <a:pt x="6" y="150"/>
                    </a:lnTo>
                    <a:lnTo>
                      <a:pt x="8" y="143"/>
                    </a:lnTo>
                    <a:lnTo>
                      <a:pt x="8" y="133"/>
                    </a:lnTo>
                    <a:lnTo>
                      <a:pt x="8" y="126"/>
                    </a:lnTo>
                    <a:lnTo>
                      <a:pt x="10" y="118"/>
                    </a:lnTo>
                    <a:lnTo>
                      <a:pt x="10" y="110"/>
                    </a:lnTo>
                    <a:lnTo>
                      <a:pt x="10" y="101"/>
                    </a:lnTo>
                    <a:lnTo>
                      <a:pt x="12" y="93"/>
                    </a:lnTo>
                    <a:lnTo>
                      <a:pt x="12" y="86"/>
                    </a:lnTo>
                    <a:lnTo>
                      <a:pt x="14" y="80"/>
                    </a:lnTo>
                    <a:lnTo>
                      <a:pt x="14" y="72"/>
                    </a:lnTo>
                    <a:lnTo>
                      <a:pt x="14" y="65"/>
                    </a:lnTo>
                    <a:lnTo>
                      <a:pt x="15" y="59"/>
                    </a:lnTo>
                    <a:lnTo>
                      <a:pt x="15" y="53"/>
                    </a:lnTo>
                    <a:lnTo>
                      <a:pt x="15" y="48"/>
                    </a:lnTo>
                    <a:lnTo>
                      <a:pt x="17" y="40"/>
                    </a:lnTo>
                    <a:lnTo>
                      <a:pt x="17" y="34"/>
                    </a:lnTo>
                    <a:lnTo>
                      <a:pt x="19" y="31"/>
                    </a:lnTo>
                    <a:lnTo>
                      <a:pt x="19" y="25"/>
                    </a:lnTo>
                    <a:lnTo>
                      <a:pt x="19" y="21"/>
                    </a:lnTo>
                    <a:lnTo>
                      <a:pt x="21" y="17"/>
                    </a:lnTo>
                    <a:lnTo>
                      <a:pt x="21" y="14"/>
                    </a:lnTo>
                    <a:lnTo>
                      <a:pt x="21" y="8"/>
                    </a:lnTo>
                    <a:lnTo>
                      <a:pt x="23" y="4"/>
                    </a:lnTo>
                    <a:lnTo>
                      <a:pt x="23" y="2"/>
                    </a:lnTo>
                    <a:lnTo>
                      <a:pt x="23" y="0"/>
                    </a:lnTo>
                    <a:lnTo>
                      <a:pt x="52" y="44"/>
                    </a:lnTo>
                    <a:lnTo>
                      <a:pt x="50" y="44"/>
                    </a:lnTo>
                    <a:lnTo>
                      <a:pt x="50" y="48"/>
                    </a:lnTo>
                    <a:lnTo>
                      <a:pt x="50" y="50"/>
                    </a:lnTo>
                    <a:lnTo>
                      <a:pt x="50" y="55"/>
                    </a:lnTo>
                    <a:lnTo>
                      <a:pt x="50" y="59"/>
                    </a:lnTo>
                    <a:lnTo>
                      <a:pt x="48" y="63"/>
                    </a:lnTo>
                    <a:lnTo>
                      <a:pt x="48" y="67"/>
                    </a:lnTo>
                    <a:lnTo>
                      <a:pt x="48" y="71"/>
                    </a:lnTo>
                    <a:lnTo>
                      <a:pt x="46" y="74"/>
                    </a:lnTo>
                    <a:lnTo>
                      <a:pt x="46" y="80"/>
                    </a:lnTo>
                    <a:lnTo>
                      <a:pt x="46" y="84"/>
                    </a:lnTo>
                    <a:lnTo>
                      <a:pt x="46" y="90"/>
                    </a:lnTo>
                    <a:lnTo>
                      <a:pt x="46" y="95"/>
                    </a:lnTo>
                    <a:lnTo>
                      <a:pt x="44" y="101"/>
                    </a:lnTo>
                    <a:lnTo>
                      <a:pt x="44" y="107"/>
                    </a:lnTo>
                    <a:lnTo>
                      <a:pt x="44" y="112"/>
                    </a:lnTo>
                    <a:lnTo>
                      <a:pt x="44" y="120"/>
                    </a:lnTo>
                    <a:lnTo>
                      <a:pt x="42" y="126"/>
                    </a:lnTo>
                    <a:lnTo>
                      <a:pt x="42" y="133"/>
                    </a:lnTo>
                    <a:lnTo>
                      <a:pt x="42" y="141"/>
                    </a:lnTo>
                    <a:lnTo>
                      <a:pt x="42" y="147"/>
                    </a:lnTo>
                    <a:lnTo>
                      <a:pt x="42" y="154"/>
                    </a:lnTo>
                    <a:lnTo>
                      <a:pt x="40" y="162"/>
                    </a:lnTo>
                    <a:lnTo>
                      <a:pt x="40" y="171"/>
                    </a:lnTo>
                    <a:lnTo>
                      <a:pt x="40" y="179"/>
                    </a:lnTo>
                    <a:lnTo>
                      <a:pt x="40" y="186"/>
                    </a:lnTo>
                    <a:lnTo>
                      <a:pt x="40" y="194"/>
                    </a:lnTo>
                    <a:lnTo>
                      <a:pt x="40" y="204"/>
                    </a:lnTo>
                    <a:lnTo>
                      <a:pt x="40" y="211"/>
                    </a:lnTo>
                    <a:lnTo>
                      <a:pt x="40" y="219"/>
                    </a:lnTo>
                    <a:lnTo>
                      <a:pt x="38" y="228"/>
                    </a:lnTo>
                    <a:lnTo>
                      <a:pt x="38" y="236"/>
                    </a:lnTo>
                    <a:lnTo>
                      <a:pt x="38" y="244"/>
                    </a:lnTo>
                    <a:lnTo>
                      <a:pt x="38" y="253"/>
                    </a:lnTo>
                    <a:lnTo>
                      <a:pt x="38" y="263"/>
                    </a:lnTo>
                    <a:lnTo>
                      <a:pt x="40" y="272"/>
                    </a:lnTo>
                    <a:lnTo>
                      <a:pt x="40" y="280"/>
                    </a:lnTo>
                    <a:lnTo>
                      <a:pt x="40" y="289"/>
                    </a:lnTo>
                    <a:lnTo>
                      <a:pt x="40" y="297"/>
                    </a:lnTo>
                    <a:lnTo>
                      <a:pt x="40" y="306"/>
                    </a:lnTo>
                    <a:lnTo>
                      <a:pt x="40" y="314"/>
                    </a:lnTo>
                    <a:lnTo>
                      <a:pt x="42" y="323"/>
                    </a:lnTo>
                    <a:lnTo>
                      <a:pt x="42" y="333"/>
                    </a:lnTo>
                    <a:lnTo>
                      <a:pt x="44" y="342"/>
                    </a:lnTo>
                    <a:lnTo>
                      <a:pt x="44" y="350"/>
                    </a:lnTo>
                    <a:lnTo>
                      <a:pt x="44" y="358"/>
                    </a:lnTo>
                    <a:lnTo>
                      <a:pt x="46" y="367"/>
                    </a:lnTo>
                    <a:lnTo>
                      <a:pt x="46" y="375"/>
                    </a:lnTo>
                    <a:lnTo>
                      <a:pt x="48" y="384"/>
                    </a:lnTo>
                    <a:lnTo>
                      <a:pt x="50" y="392"/>
                    </a:lnTo>
                    <a:lnTo>
                      <a:pt x="50" y="399"/>
                    </a:lnTo>
                    <a:lnTo>
                      <a:pt x="52" y="409"/>
                    </a:lnTo>
                    <a:lnTo>
                      <a:pt x="53" y="415"/>
                    </a:lnTo>
                    <a:lnTo>
                      <a:pt x="53" y="424"/>
                    </a:lnTo>
                    <a:lnTo>
                      <a:pt x="55" y="430"/>
                    </a:lnTo>
                    <a:lnTo>
                      <a:pt x="57" y="439"/>
                    </a:lnTo>
                    <a:lnTo>
                      <a:pt x="59" y="445"/>
                    </a:lnTo>
                    <a:lnTo>
                      <a:pt x="61" y="453"/>
                    </a:lnTo>
                    <a:lnTo>
                      <a:pt x="63" y="460"/>
                    </a:lnTo>
                    <a:lnTo>
                      <a:pt x="67" y="468"/>
                    </a:lnTo>
                    <a:lnTo>
                      <a:pt x="69" y="473"/>
                    </a:lnTo>
                    <a:lnTo>
                      <a:pt x="71" y="479"/>
                    </a:lnTo>
                    <a:lnTo>
                      <a:pt x="72" y="483"/>
                    </a:lnTo>
                    <a:lnTo>
                      <a:pt x="74" y="489"/>
                    </a:lnTo>
                    <a:lnTo>
                      <a:pt x="74" y="492"/>
                    </a:lnTo>
                    <a:lnTo>
                      <a:pt x="76" y="496"/>
                    </a:lnTo>
                    <a:lnTo>
                      <a:pt x="78" y="500"/>
                    </a:lnTo>
                    <a:lnTo>
                      <a:pt x="80" y="506"/>
                    </a:lnTo>
                    <a:lnTo>
                      <a:pt x="82" y="511"/>
                    </a:lnTo>
                    <a:lnTo>
                      <a:pt x="84" y="515"/>
                    </a:lnTo>
                    <a:lnTo>
                      <a:pt x="86" y="521"/>
                    </a:lnTo>
                    <a:lnTo>
                      <a:pt x="90" y="527"/>
                    </a:lnTo>
                    <a:lnTo>
                      <a:pt x="91" y="532"/>
                    </a:lnTo>
                    <a:lnTo>
                      <a:pt x="93" y="538"/>
                    </a:lnTo>
                    <a:lnTo>
                      <a:pt x="95" y="544"/>
                    </a:lnTo>
                    <a:lnTo>
                      <a:pt x="97" y="551"/>
                    </a:lnTo>
                    <a:lnTo>
                      <a:pt x="101" y="557"/>
                    </a:lnTo>
                    <a:lnTo>
                      <a:pt x="103" y="563"/>
                    </a:lnTo>
                    <a:lnTo>
                      <a:pt x="105" y="570"/>
                    </a:lnTo>
                    <a:lnTo>
                      <a:pt x="109" y="576"/>
                    </a:lnTo>
                    <a:lnTo>
                      <a:pt x="110" y="584"/>
                    </a:lnTo>
                    <a:lnTo>
                      <a:pt x="114" y="591"/>
                    </a:lnTo>
                    <a:lnTo>
                      <a:pt x="116" y="597"/>
                    </a:lnTo>
                    <a:lnTo>
                      <a:pt x="120" y="605"/>
                    </a:lnTo>
                    <a:lnTo>
                      <a:pt x="124" y="612"/>
                    </a:lnTo>
                    <a:lnTo>
                      <a:pt x="126" y="620"/>
                    </a:lnTo>
                    <a:lnTo>
                      <a:pt x="129" y="627"/>
                    </a:lnTo>
                    <a:lnTo>
                      <a:pt x="133" y="637"/>
                    </a:lnTo>
                    <a:lnTo>
                      <a:pt x="137" y="645"/>
                    </a:lnTo>
                    <a:lnTo>
                      <a:pt x="141" y="652"/>
                    </a:lnTo>
                    <a:lnTo>
                      <a:pt x="143" y="660"/>
                    </a:lnTo>
                    <a:lnTo>
                      <a:pt x="147" y="669"/>
                    </a:lnTo>
                    <a:lnTo>
                      <a:pt x="150" y="677"/>
                    </a:lnTo>
                    <a:lnTo>
                      <a:pt x="154" y="684"/>
                    </a:lnTo>
                    <a:lnTo>
                      <a:pt x="158" y="694"/>
                    </a:lnTo>
                    <a:lnTo>
                      <a:pt x="162" y="702"/>
                    </a:lnTo>
                    <a:lnTo>
                      <a:pt x="166" y="711"/>
                    </a:lnTo>
                    <a:lnTo>
                      <a:pt x="169" y="721"/>
                    </a:lnTo>
                    <a:lnTo>
                      <a:pt x="173" y="728"/>
                    </a:lnTo>
                    <a:lnTo>
                      <a:pt x="177" y="738"/>
                    </a:lnTo>
                    <a:lnTo>
                      <a:pt x="181" y="747"/>
                    </a:lnTo>
                    <a:lnTo>
                      <a:pt x="185" y="757"/>
                    </a:lnTo>
                    <a:lnTo>
                      <a:pt x="188" y="764"/>
                    </a:lnTo>
                    <a:lnTo>
                      <a:pt x="194" y="776"/>
                    </a:lnTo>
                    <a:lnTo>
                      <a:pt x="198" y="783"/>
                    </a:lnTo>
                    <a:lnTo>
                      <a:pt x="202" y="795"/>
                    </a:lnTo>
                    <a:lnTo>
                      <a:pt x="207" y="802"/>
                    </a:lnTo>
                    <a:lnTo>
                      <a:pt x="211" y="812"/>
                    </a:lnTo>
                    <a:lnTo>
                      <a:pt x="215" y="821"/>
                    </a:lnTo>
                    <a:lnTo>
                      <a:pt x="219" y="831"/>
                    </a:lnTo>
                    <a:lnTo>
                      <a:pt x="224" y="840"/>
                    </a:lnTo>
                    <a:lnTo>
                      <a:pt x="228" y="850"/>
                    </a:lnTo>
                    <a:lnTo>
                      <a:pt x="234" y="859"/>
                    </a:lnTo>
                    <a:lnTo>
                      <a:pt x="238" y="871"/>
                    </a:lnTo>
                    <a:lnTo>
                      <a:pt x="242" y="880"/>
                    </a:lnTo>
                    <a:lnTo>
                      <a:pt x="247" y="890"/>
                    </a:lnTo>
                    <a:lnTo>
                      <a:pt x="253" y="899"/>
                    </a:lnTo>
                    <a:lnTo>
                      <a:pt x="257" y="909"/>
                    </a:lnTo>
                    <a:lnTo>
                      <a:pt x="262" y="918"/>
                    </a:lnTo>
                    <a:lnTo>
                      <a:pt x="268" y="930"/>
                    </a:lnTo>
                    <a:lnTo>
                      <a:pt x="272" y="939"/>
                    </a:lnTo>
                    <a:lnTo>
                      <a:pt x="278" y="949"/>
                    </a:lnTo>
                    <a:lnTo>
                      <a:pt x="285" y="960"/>
                    </a:lnTo>
                    <a:lnTo>
                      <a:pt x="291" y="973"/>
                    </a:lnTo>
                    <a:lnTo>
                      <a:pt x="297" y="985"/>
                    </a:lnTo>
                    <a:lnTo>
                      <a:pt x="302" y="996"/>
                    </a:lnTo>
                    <a:lnTo>
                      <a:pt x="310" y="1009"/>
                    </a:lnTo>
                    <a:lnTo>
                      <a:pt x="316" y="1021"/>
                    </a:lnTo>
                    <a:lnTo>
                      <a:pt x="323" y="1032"/>
                    </a:lnTo>
                    <a:lnTo>
                      <a:pt x="329" y="1046"/>
                    </a:lnTo>
                    <a:lnTo>
                      <a:pt x="337" y="1057"/>
                    </a:lnTo>
                    <a:lnTo>
                      <a:pt x="342" y="1068"/>
                    </a:lnTo>
                    <a:lnTo>
                      <a:pt x="350" y="1080"/>
                    </a:lnTo>
                    <a:lnTo>
                      <a:pt x="356" y="1091"/>
                    </a:lnTo>
                    <a:lnTo>
                      <a:pt x="361" y="1104"/>
                    </a:lnTo>
                    <a:lnTo>
                      <a:pt x="369" y="1116"/>
                    </a:lnTo>
                    <a:lnTo>
                      <a:pt x="376" y="1127"/>
                    </a:lnTo>
                    <a:lnTo>
                      <a:pt x="382" y="1141"/>
                    </a:lnTo>
                    <a:lnTo>
                      <a:pt x="390" y="1150"/>
                    </a:lnTo>
                    <a:lnTo>
                      <a:pt x="395" y="1161"/>
                    </a:lnTo>
                    <a:lnTo>
                      <a:pt x="401" y="1173"/>
                    </a:lnTo>
                    <a:lnTo>
                      <a:pt x="409" y="1184"/>
                    </a:lnTo>
                    <a:lnTo>
                      <a:pt x="414" y="1194"/>
                    </a:lnTo>
                    <a:lnTo>
                      <a:pt x="420" y="1205"/>
                    </a:lnTo>
                    <a:lnTo>
                      <a:pt x="428" y="1215"/>
                    </a:lnTo>
                    <a:lnTo>
                      <a:pt x="433" y="1226"/>
                    </a:lnTo>
                    <a:lnTo>
                      <a:pt x="439" y="1236"/>
                    </a:lnTo>
                    <a:lnTo>
                      <a:pt x="445" y="1247"/>
                    </a:lnTo>
                    <a:lnTo>
                      <a:pt x="452" y="1256"/>
                    </a:lnTo>
                    <a:lnTo>
                      <a:pt x="458" y="1268"/>
                    </a:lnTo>
                    <a:lnTo>
                      <a:pt x="464" y="1277"/>
                    </a:lnTo>
                    <a:lnTo>
                      <a:pt x="470" y="1287"/>
                    </a:lnTo>
                    <a:lnTo>
                      <a:pt x="475" y="1296"/>
                    </a:lnTo>
                    <a:lnTo>
                      <a:pt x="481" y="1306"/>
                    </a:lnTo>
                    <a:lnTo>
                      <a:pt x="487" y="1313"/>
                    </a:lnTo>
                    <a:lnTo>
                      <a:pt x="492" y="1323"/>
                    </a:lnTo>
                    <a:lnTo>
                      <a:pt x="496" y="1331"/>
                    </a:lnTo>
                    <a:lnTo>
                      <a:pt x="502" y="1340"/>
                    </a:lnTo>
                    <a:lnTo>
                      <a:pt x="506" y="1348"/>
                    </a:lnTo>
                    <a:lnTo>
                      <a:pt x="511" y="1355"/>
                    </a:lnTo>
                    <a:lnTo>
                      <a:pt x="515" y="1363"/>
                    </a:lnTo>
                    <a:lnTo>
                      <a:pt x="521" y="1372"/>
                    </a:lnTo>
                    <a:lnTo>
                      <a:pt x="525" y="1378"/>
                    </a:lnTo>
                    <a:lnTo>
                      <a:pt x="530" y="1386"/>
                    </a:lnTo>
                    <a:lnTo>
                      <a:pt x="534" y="1393"/>
                    </a:lnTo>
                    <a:lnTo>
                      <a:pt x="538" y="1399"/>
                    </a:lnTo>
                    <a:lnTo>
                      <a:pt x="542" y="1407"/>
                    </a:lnTo>
                    <a:lnTo>
                      <a:pt x="546" y="1412"/>
                    </a:lnTo>
                    <a:lnTo>
                      <a:pt x="549" y="1418"/>
                    </a:lnTo>
                    <a:lnTo>
                      <a:pt x="553" y="1424"/>
                    </a:lnTo>
                    <a:lnTo>
                      <a:pt x="555" y="1429"/>
                    </a:lnTo>
                    <a:lnTo>
                      <a:pt x="559" y="1433"/>
                    </a:lnTo>
                    <a:lnTo>
                      <a:pt x="561" y="1437"/>
                    </a:lnTo>
                    <a:lnTo>
                      <a:pt x="565" y="1443"/>
                    </a:lnTo>
                    <a:lnTo>
                      <a:pt x="567" y="1445"/>
                    </a:lnTo>
                    <a:lnTo>
                      <a:pt x="568" y="1450"/>
                    </a:lnTo>
                    <a:lnTo>
                      <a:pt x="570" y="1452"/>
                    </a:lnTo>
                    <a:lnTo>
                      <a:pt x="574" y="1456"/>
                    </a:lnTo>
                    <a:lnTo>
                      <a:pt x="578" y="1462"/>
                    </a:lnTo>
                    <a:lnTo>
                      <a:pt x="580" y="1466"/>
                    </a:lnTo>
                    <a:lnTo>
                      <a:pt x="582" y="1467"/>
                    </a:lnTo>
                    <a:lnTo>
                      <a:pt x="582" y="1469"/>
                    </a:lnTo>
                    <a:lnTo>
                      <a:pt x="563" y="1511"/>
                    </a:lnTo>
                    <a:close/>
                  </a:path>
                </a:pathLst>
              </a:custGeom>
              <a:solidFill>
                <a:srgbClr val="8A99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33" name="Freeform 22"/>
              <p:cNvSpPr>
                <a:spLocks/>
              </p:cNvSpPr>
              <p:nvPr/>
            </p:nvSpPr>
            <p:spPr bwMode="auto">
              <a:xfrm>
                <a:off x="4323" y="2681"/>
                <a:ext cx="351" cy="702"/>
              </a:xfrm>
              <a:custGeom>
                <a:avLst/>
                <a:gdLst>
                  <a:gd name="T0" fmla="*/ 3 w 701"/>
                  <a:gd name="T1" fmla="*/ 8 h 1402"/>
                  <a:gd name="T2" fmla="*/ 3 w 701"/>
                  <a:gd name="T3" fmla="*/ 8 h 1402"/>
                  <a:gd name="T4" fmla="*/ 3 w 701"/>
                  <a:gd name="T5" fmla="*/ 7 h 1402"/>
                  <a:gd name="T6" fmla="*/ 2 w 701"/>
                  <a:gd name="T7" fmla="*/ 7 h 1402"/>
                  <a:gd name="T8" fmla="*/ 2 w 701"/>
                  <a:gd name="T9" fmla="*/ 7 h 1402"/>
                  <a:gd name="T10" fmla="*/ 2 w 701"/>
                  <a:gd name="T11" fmla="*/ 6 h 1402"/>
                  <a:gd name="T12" fmla="*/ 2 w 701"/>
                  <a:gd name="T13" fmla="*/ 6 h 1402"/>
                  <a:gd name="T14" fmla="*/ 2 w 701"/>
                  <a:gd name="T15" fmla="*/ 5 h 1402"/>
                  <a:gd name="T16" fmla="*/ 2 w 701"/>
                  <a:gd name="T17" fmla="*/ 5 h 1402"/>
                  <a:gd name="T18" fmla="*/ 2 w 701"/>
                  <a:gd name="T19" fmla="*/ 4 h 1402"/>
                  <a:gd name="T20" fmla="*/ 1 w 701"/>
                  <a:gd name="T21" fmla="*/ 4 h 1402"/>
                  <a:gd name="T22" fmla="*/ 1 w 701"/>
                  <a:gd name="T23" fmla="*/ 3 h 1402"/>
                  <a:gd name="T24" fmla="*/ 1 w 701"/>
                  <a:gd name="T25" fmla="*/ 2 h 1402"/>
                  <a:gd name="T26" fmla="*/ 1 w 701"/>
                  <a:gd name="T27" fmla="*/ 2 h 1402"/>
                  <a:gd name="T28" fmla="*/ 1 w 701"/>
                  <a:gd name="T29" fmla="*/ 2 h 1402"/>
                  <a:gd name="T30" fmla="*/ 1 w 701"/>
                  <a:gd name="T31" fmla="*/ 1 h 1402"/>
                  <a:gd name="T32" fmla="*/ 1 w 701"/>
                  <a:gd name="T33" fmla="*/ 1 h 1402"/>
                  <a:gd name="T34" fmla="*/ 0 w 701"/>
                  <a:gd name="T35" fmla="*/ 0 h 1402"/>
                  <a:gd name="T36" fmla="*/ 1 w 701"/>
                  <a:gd name="T37" fmla="*/ 1 h 1402"/>
                  <a:gd name="T38" fmla="*/ 1 w 701"/>
                  <a:gd name="T39" fmla="*/ 1 h 1402"/>
                  <a:gd name="T40" fmla="*/ 1 w 701"/>
                  <a:gd name="T41" fmla="*/ 3 h 1402"/>
                  <a:gd name="T42" fmla="*/ 2 w 701"/>
                  <a:gd name="T43" fmla="*/ 4 h 1402"/>
                  <a:gd name="T44" fmla="*/ 3 w 701"/>
                  <a:gd name="T45" fmla="*/ 5 h 1402"/>
                  <a:gd name="T46" fmla="*/ 4 w 701"/>
                  <a:gd name="T47" fmla="*/ 7 h 1402"/>
                  <a:gd name="T48" fmla="*/ 5 w 701"/>
                  <a:gd name="T49" fmla="*/ 9 h 1402"/>
                  <a:gd name="T50" fmla="*/ 6 w 701"/>
                  <a:gd name="T51" fmla="*/ 12 h 1402"/>
                  <a:gd name="T52" fmla="*/ 7 w 701"/>
                  <a:gd name="T53" fmla="*/ 14 h 1402"/>
                  <a:gd name="T54" fmla="*/ 8 w 701"/>
                  <a:gd name="T55" fmla="*/ 16 h 1402"/>
                  <a:gd name="T56" fmla="*/ 9 w 701"/>
                  <a:gd name="T57" fmla="*/ 19 h 1402"/>
                  <a:gd name="T58" fmla="*/ 11 w 701"/>
                  <a:gd name="T59" fmla="*/ 22 h 1402"/>
                  <a:gd name="T60" fmla="*/ 12 w 701"/>
                  <a:gd name="T61" fmla="*/ 24 h 1402"/>
                  <a:gd name="T62" fmla="*/ 13 w 701"/>
                  <a:gd name="T63" fmla="*/ 27 h 1402"/>
                  <a:gd name="T64" fmla="*/ 15 w 701"/>
                  <a:gd name="T65" fmla="*/ 29 h 1402"/>
                  <a:gd name="T66" fmla="*/ 16 w 701"/>
                  <a:gd name="T67" fmla="*/ 32 h 1402"/>
                  <a:gd name="T68" fmla="*/ 17 w 701"/>
                  <a:gd name="T69" fmla="*/ 34 h 1402"/>
                  <a:gd name="T70" fmla="*/ 19 w 701"/>
                  <a:gd name="T71" fmla="*/ 37 h 1402"/>
                  <a:gd name="T72" fmla="*/ 20 w 701"/>
                  <a:gd name="T73" fmla="*/ 39 h 1402"/>
                  <a:gd name="T74" fmla="*/ 21 w 701"/>
                  <a:gd name="T75" fmla="*/ 41 h 1402"/>
                  <a:gd name="T76" fmla="*/ 22 w 701"/>
                  <a:gd name="T77" fmla="*/ 42 h 1402"/>
                  <a:gd name="T78" fmla="*/ 21 w 701"/>
                  <a:gd name="T79" fmla="*/ 44 h 1402"/>
                  <a:gd name="T80" fmla="*/ 21 w 701"/>
                  <a:gd name="T81" fmla="*/ 44 h 1402"/>
                  <a:gd name="T82" fmla="*/ 20 w 701"/>
                  <a:gd name="T83" fmla="*/ 43 h 1402"/>
                  <a:gd name="T84" fmla="*/ 20 w 701"/>
                  <a:gd name="T85" fmla="*/ 43 h 1402"/>
                  <a:gd name="T86" fmla="*/ 19 w 701"/>
                  <a:gd name="T87" fmla="*/ 42 h 1402"/>
                  <a:gd name="T88" fmla="*/ 19 w 701"/>
                  <a:gd name="T89" fmla="*/ 40 h 1402"/>
                  <a:gd name="T90" fmla="*/ 18 w 701"/>
                  <a:gd name="T91" fmla="*/ 39 h 1402"/>
                  <a:gd name="T92" fmla="*/ 17 w 701"/>
                  <a:gd name="T93" fmla="*/ 37 h 1402"/>
                  <a:gd name="T94" fmla="*/ 16 w 701"/>
                  <a:gd name="T95" fmla="*/ 36 h 1402"/>
                  <a:gd name="T96" fmla="*/ 15 w 701"/>
                  <a:gd name="T97" fmla="*/ 34 h 1402"/>
                  <a:gd name="T98" fmla="*/ 14 w 701"/>
                  <a:gd name="T99" fmla="*/ 32 h 1402"/>
                  <a:gd name="T100" fmla="*/ 13 w 701"/>
                  <a:gd name="T101" fmla="*/ 30 h 1402"/>
                  <a:gd name="T102" fmla="*/ 12 w 701"/>
                  <a:gd name="T103" fmla="*/ 28 h 1402"/>
                  <a:gd name="T104" fmla="*/ 11 w 701"/>
                  <a:gd name="T105" fmla="*/ 26 h 1402"/>
                  <a:gd name="T106" fmla="*/ 9 w 701"/>
                  <a:gd name="T107" fmla="*/ 24 h 1402"/>
                  <a:gd name="T108" fmla="*/ 8 w 701"/>
                  <a:gd name="T109" fmla="*/ 21 h 1402"/>
                  <a:gd name="T110" fmla="*/ 7 w 701"/>
                  <a:gd name="T111" fmla="*/ 19 h 1402"/>
                  <a:gd name="T112" fmla="*/ 6 w 701"/>
                  <a:gd name="T113" fmla="*/ 17 h 1402"/>
                  <a:gd name="T114" fmla="*/ 5 w 701"/>
                  <a:gd name="T115" fmla="*/ 15 h 1402"/>
                  <a:gd name="T116" fmla="*/ 4 w 701"/>
                  <a:gd name="T117" fmla="*/ 12 h 1402"/>
                  <a:gd name="T118" fmla="*/ 4 w 701"/>
                  <a:gd name="T119" fmla="*/ 10 h 1402"/>
                  <a:gd name="T120" fmla="*/ 3 w 701"/>
                  <a:gd name="T121" fmla="*/ 8 h 14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01"/>
                  <a:gd name="T184" fmla="*/ 0 h 1402"/>
                  <a:gd name="T185" fmla="*/ 701 w 701"/>
                  <a:gd name="T186" fmla="*/ 1402 h 14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01" h="1402">
                    <a:moveTo>
                      <a:pt x="77" y="251"/>
                    </a:moveTo>
                    <a:lnTo>
                      <a:pt x="76" y="249"/>
                    </a:lnTo>
                    <a:lnTo>
                      <a:pt x="74" y="247"/>
                    </a:lnTo>
                    <a:lnTo>
                      <a:pt x="74" y="241"/>
                    </a:lnTo>
                    <a:lnTo>
                      <a:pt x="72" y="237"/>
                    </a:lnTo>
                    <a:lnTo>
                      <a:pt x="70" y="233"/>
                    </a:lnTo>
                    <a:lnTo>
                      <a:pt x="70" y="230"/>
                    </a:lnTo>
                    <a:lnTo>
                      <a:pt x="68" y="226"/>
                    </a:lnTo>
                    <a:lnTo>
                      <a:pt x="68" y="222"/>
                    </a:lnTo>
                    <a:lnTo>
                      <a:pt x="66" y="218"/>
                    </a:lnTo>
                    <a:lnTo>
                      <a:pt x="64" y="214"/>
                    </a:lnTo>
                    <a:lnTo>
                      <a:pt x="64" y="211"/>
                    </a:lnTo>
                    <a:lnTo>
                      <a:pt x="62" y="207"/>
                    </a:lnTo>
                    <a:lnTo>
                      <a:pt x="60" y="201"/>
                    </a:lnTo>
                    <a:lnTo>
                      <a:pt x="60" y="197"/>
                    </a:lnTo>
                    <a:lnTo>
                      <a:pt x="57" y="192"/>
                    </a:lnTo>
                    <a:lnTo>
                      <a:pt x="57" y="188"/>
                    </a:lnTo>
                    <a:lnTo>
                      <a:pt x="55" y="182"/>
                    </a:lnTo>
                    <a:lnTo>
                      <a:pt x="53" y="176"/>
                    </a:lnTo>
                    <a:lnTo>
                      <a:pt x="51" y="171"/>
                    </a:lnTo>
                    <a:lnTo>
                      <a:pt x="49" y="167"/>
                    </a:lnTo>
                    <a:lnTo>
                      <a:pt x="47" y="159"/>
                    </a:lnTo>
                    <a:lnTo>
                      <a:pt x="47" y="155"/>
                    </a:lnTo>
                    <a:lnTo>
                      <a:pt x="45" y="150"/>
                    </a:lnTo>
                    <a:lnTo>
                      <a:pt x="43" y="144"/>
                    </a:lnTo>
                    <a:lnTo>
                      <a:pt x="41" y="138"/>
                    </a:lnTo>
                    <a:lnTo>
                      <a:pt x="39" y="133"/>
                    </a:lnTo>
                    <a:lnTo>
                      <a:pt x="38" y="127"/>
                    </a:lnTo>
                    <a:lnTo>
                      <a:pt x="38" y="121"/>
                    </a:lnTo>
                    <a:lnTo>
                      <a:pt x="34" y="116"/>
                    </a:lnTo>
                    <a:lnTo>
                      <a:pt x="32" y="110"/>
                    </a:lnTo>
                    <a:lnTo>
                      <a:pt x="30" y="104"/>
                    </a:lnTo>
                    <a:lnTo>
                      <a:pt x="30" y="98"/>
                    </a:lnTo>
                    <a:lnTo>
                      <a:pt x="26" y="93"/>
                    </a:lnTo>
                    <a:lnTo>
                      <a:pt x="26" y="87"/>
                    </a:lnTo>
                    <a:lnTo>
                      <a:pt x="24" y="81"/>
                    </a:lnTo>
                    <a:lnTo>
                      <a:pt x="22" y="76"/>
                    </a:lnTo>
                    <a:lnTo>
                      <a:pt x="20" y="70"/>
                    </a:lnTo>
                    <a:lnTo>
                      <a:pt x="19" y="64"/>
                    </a:lnTo>
                    <a:lnTo>
                      <a:pt x="17" y="60"/>
                    </a:lnTo>
                    <a:lnTo>
                      <a:pt x="17" y="55"/>
                    </a:lnTo>
                    <a:lnTo>
                      <a:pt x="15" y="49"/>
                    </a:lnTo>
                    <a:lnTo>
                      <a:pt x="13" y="45"/>
                    </a:lnTo>
                    <a:lnTo>
                      <a:pt x="11" y="41"/>
                    </a:lnTo>
                    <a:lnTo>
                      <a:pt x="11" y="38"/>
                    </a:lnTo>
                    <a:lnTo>
                      <a:pt x="9" y="32"/>
                    </a:lnTo>
                    <a:lnTo>
                      <a:pt x="7" y="28"/>
                    </a:lnTo>
                    <a:lnTo>
                      <a:pt x="5" y="24"/>
                    </a:lnTo>
                    <a:lnTo>
                      <a:pt x="5" y="21"/>
                    </a:lnTo>
                    <a:lnTo>
                      <a:pt x="3" y="15"/>
                    </a:lnTo>
                    <a:lnTo>
                      <a:pt x="1" y="9"/>
                    </a:lnTo>
                    <a:lnTo>
                      <a:pt x="0" y="5"/>
                    </a:lnTo>
                    <a:lnTo>
                      <a:pt x="0" y="2"/>
                    </a:lnTo>
                    <a:lnTo>
                      <a:pt x="0" y="0"/>
                    </a:lnTo>
                    <a:lnTo>
                      <a:pt x="0" y="2"/>
                    </a:lnTo>
                    <a:lnTo>
                      <a:pt x="1" y="5"/>
                    </a:lnTo>
                    <a:lnTo>
                      <a:pt x="3" y="11"/>
                    </a:lnTo>
                    <a:lnTo>
                      <a:pt x="5" y="17"/>
                    </a:lnTo>
                    <a:lnTo>
                      <a:pt x="9" y="24"/>
                    </a:lnTo>
                    <a:lnTo>
                      <a:pt x="13" y="32"/>
                    </a:lnTo>
                    <a:lnTo>
                      <a:pt x="19" y="43"/>
                    </a:lnTo>
                    <a:lnTo>
                      <a:pt x="22" y="53"/>
                    </a:lnTo>
                    <a:lnTo>
                      <a:pt x="28" y="66"/>
                    </a:lnTo>
                    <a:lnTo>
                      <a:pt x="34" y="78"/>
                    </a:lnTo>
                    <a:lnTo>
                      <a:pt x="41" y="93"/>
                    </a:lnTo>
                    <a:lnTo>
                      <a:pt x="47" y="108"/>
                    </a:lnTo>
                    <a:lnTo>
                      <a:pt x="55" y="123"/>
                    </a:lnTo>
                    <a:lnTo>
                      <a:pt x="64" y="140"/>
                    </a:lnTo>
                    <a:lnTo>
                      <a:pt x="72" y="159"/>
                    </a:lnTo>
                    <a:lnTo>
                      <a:pt x="81" y="178"/>
                    </a:lnTo>
                    <a:lnTo>
                      <a:pt x="89" y="197"/>
                    </a:lnTo>
                    <a:lnTo>
                      <a:pt x="100" y="218"/>
                    </a:lnTo>
                    <a:lnTo>
                      <a:pt x="110" y="239"/>
                    </a:lnTo>
                    <a:lnTo>
                      <a:pt x="119" y="260"/>
                    </a:lnTo>
                    <a:lnTo>
                      <a:pt x="131" y="283"/>
                    </a:lnTo>
                    <a:lnTo>
                      <a:pt x="140" y="306"/>
                    </a:lnTo>
                    <a:lnTo>
                      <a:pt x="153" y="330"/>
                    </a:lnTo>
                    <a:lnTo>
                      <a:pt x="165" y="353"/>
                    </a:lnTo>
                    <a:lnTo>
                      <a:pt x="176" y="380"/>
                    </a:lnTo>
                    <a:lnTo>
                      <a:pt x="190" y="404"/>
                    </a:lnTo>
                    <a:lnTo>
                      <a:pt x="201" y="431"/>
                    </a:lnTo>
                    <a:lnTo>
                      <a:pt x="214" y="456"/>
                    </a:lnTo>
                    <a:lnTo>
                      <a:pt x="228" y="482"/>
                    </a:lnTo>
                    <a:lnTo>
                      <a:pt x="241" y="511"/>
                    </a:lnTo>
                    <a:lnTo>
                      <a:pt x="254" y="537"/>
                    </a:lnTo>
                    <a:lnTo>
                      <a:pt x="267" y="564"/>
                    </a:lnTo>
                    <a:lnTo>
                      <a:pt x="281" y="593"/>
                    </a:lnTo>
                    <a:lnTo>
                      <a:pt x="296" y="619"/>
                    </a:lnTo>
                    <a:lnTo>
                      <a:pt x="309" y="648"/>
                    </a:lnTo>
                    <a:lnTo>
                      <a:pt x="323" y="676"/>
                    </a:lnTo>
                    <a:lnTo>
                      <a:pt x="338" y="703"/>
                    </a:lnTo>
                    <a:lnTo>
                      <a:pt x="353" y="731"/>
                    </a:lnTo>
                    <a:lnTo>
                      <a:pt x="366" y="760"/>
                    </a:lnTo>
                    <a:lnTo>
                      <a:pt x="381" y="788"/>
                    </a:lnTo>
                    <a:lnTo>
                      <a:pt x="395" y="817"/>
                    </a:lnTo>
                    <a:lnTo>
                      <a:pt x="410" y="843"/>
                    </a:lnTo>
                    <a:lnTo>
                      <a:pt x="425" y="872"/>
                    </a:lnTo>
                    <a:lnTo>
                      <a:pt x="439" y="900"/>
                    </a:lnTo>
                    <a:lnTo>
                      <a:pt x="454" y="927"/>
                    </a:lnTo>
                    <a:lnTo>
                      <a:pt x="467" y="954"/>
                    </a:lnTo>
                    <a:lnTo>
                      <a:pt x="482" y="982"/>
                    </a:lnTo>
                    <a:lnTo>
                      <a:pt x="497" y="1007"/>
                    </a:lnTo>
                    <a:lnTo>
                      <a:pt x="511" y="1034"/>
                    </a:lnTo>
                    <a:lnTo>
                      <a:pt x="526" y="1058"/>
                    </a:lnTo>
                    <a:lnTo>
                      <a:pt x="541" y="1085"/>
                    </a:lnTo>
                    <a:lnTo>
                      <a:pt x="554" y="1110"/>
                    </a:lnTo>
                    <a:lnTo>
                      <a:pt x="568" y="1134"/>
                    </a:lnTo>
                    <a:lnTo>
                      <a:pt x="583" y="1157"/>
                    </a:lnTo>
                    <a:lnTo>
                      <a:pt x="596" y="1182"/>
                    </a:lnTo>
                    <a:lnTo>
                      <a:pt x="610" y="1205"/>
                    </a:lnTo>
                    <a:lnTo>
                      <a:pt x="623" y="1225"/>
                    </a:lnTo>
                    <a:lnTo>
                      <a:pt x="636" y="1246"/>
                    </a:lnTo>
                    <a:lnTo>
                      <a:pt x="649" y="1267"/>
                    </a:lnTo>
                    <a:lnTo>
                      <a:pt x="663" y="1286"/>
                    </a:lnTo>
                    <a:lnTo>
                      <a:pt x="676" y="1305"/>
                    </a:lnTo>
                    <a:lnTo>
                      <a:pt x="687" y="1324"/>
                    </a:lnTo>
                    <a:lnTo>
                      <a:pt x="701" y="1341"/>
                    </a:lnTo>
                    <a:lnTo>
                      <a:pt x="659" y="1402"/>
                    </a:lnTo>
                    <a:lnTo>
                      <a:pt x="657" y="1400"/>
                    </a:lnTo>
                    <a:lnTo>
                      <a:pt x="655" y="1398"/>
                    </a:lnTo>
                    <a:lnTo>
                      <a:pt x="653" y="1395"/>
                    </a:lnTo>
                    <a:lnTo>
                      <a:pt x="651" y="1389"/>
                    </a:lnTo>
                    <a:lnTo>
                      <a:pt x="648" y="1385"/>
                    </a:lnTo>
                    <a:lnTo>
                      <a:pt x="644" y="1377"/>
                    </a:lnTo>
                    <a:lnTo>
                      <a:pt x="640" y="1372"/>
                    </a:lnTo>
                    <a:lnTo>
                      <a:pt x="634" y="1364"/>
                    </a:lnTo>
                    <a:lnTo>
                      <a:pt x="629" y="1357"/>
                    </a:lnTo>
                    <a:lnTo>
                      <a:pt x="623" y="1347"/>
                    </a:lnTo>
                    <a:lnTo>
                      <a:pt x="617" y="1338"/>
                    </a:lnTo>
                    <a:lnTo>
                      <a:pt x="611" y="1326"/>
                    </a:lnTo>
                    <a:lnTo>
                      <a:pt x="604" y="1315"/>
                    </a:lnTo>
                    <a:lnTo>
                      <a:pt x="596" y="1301"/>
                    </a:lnTo>
                    <a:lnTo>
                      <a:pt x="591" y="1290"/>
                    </a:lnTo>
                    <a:lnTo>
                      <a:pt x="581" y="1275"/>
                    </a:lnTo>
                    <a:lnTo>
                      <a:pt x="573" y="1262"/>
                    </a:lnTo>
                    <a:lnTo>
                      <a:pt x="564" y="1246"/>
                    </a:lnTo>
                    <a:lnTo>
                      <a:pt x="556" y="1233"/>
                    </a:lnTo>
                    <a:lnTo>
                      <a:pt x="545" y="1216"/>
                    </a:lnTo>
                    <a:lnTo>
                      <a:pt x="537" y="1201"/>
                    </a:lnTo>
                    <a:lnTo>
                      <a:pt x="526" y="1182"/>
                    </a:lnTo>
                    <a:lnTo>
                      <a:pt x="516" y="1165"/>
                    </a:lnTo>
                    <a:lnTo>
                      <a:pt x="505" y="1148"/>
                    </a:lnTo>
                    <a:lnTo>
                      <a:pt x="496" y="1129"/>
                    </a:lnTo>
                    <a:lnTo>
                      <a:pt x="484" y="1110"/>
                    </a:lnTo>
                    <a:lnTo>
                      <a:pt x="473" y="1091"/>
                    </a:lnTo>
                    <a:lnTo>
                      <a:pt x="461" y="1070"/>
                    </a:lnTo>
                    <a:lnTo>
                      <a:pt x="450" y="1051"/>
                    </a:lnTo>
                    <a:lnTo>
                      <a:pt x="440" y="1030"/>
                    </a:lnTo>
                    <a:lnTo>
                      <a:pt x="429" y="1009"/>
                    </a:lnTo>
                    <a:lnTo>
                      <a:pt x="416" y="988"/>
                    </a:lnTo>
                    <a:lnTo>
                      <a:pt x="404" y="965"/>
                    </a:lnTo>
                    <a:lnTo>
                      <a:pt x="393" y="944"/>
                    </a:lnTo>
                    <a:lnTo>
                      <a:pt x="381" y="923"/>
                    </a:lnTo>
                    <a:lnTo>
                      <a:pt x="368" y="900"/>
                    </a:lnTo>
                    <a:lnTo>
                      <a:pt x="357" y="878"/>
                    </a:lnTo>
                    <a:lnTo>
                      <a:pt x="345" y="855"/>
                    </a:lnTo>
                    <a:lnTo>
                      <a:pt x="332" y="832"/>
                    </a:lnTo>
                    <a:lnTo>
                      <a:pt x="321" y="807"/>
                    </a:lnTo>
                    <a:lnTo>
                      <a:pt x="309" y="785"/>
                    </a:lnTo>
                    <a:lnTo>
                      <a:pt x="296" y="762"/>
                    </a:lnTo>
                    <a:lnTo>
                      <a:pt x="285" y="737"/>
                    </a:lnTo>
                    <a:lnTo>
                      <a:pt x="273" y="714"/>
                    </a:lnTo>
                    <a:lnTo>
                      <a:pt x="262" y="690"/>
                    </a:lnTo>
                    <a:lnTo>
                      <a:pt x="250" y="667"/>
                    </a:lnTo>
                    <a:lnTo>
                      <a:pt x="239" y="644"/>
                    </a:lnTo>
                    <a:lnTo>
                      <a:pt x="228" y="619"/>
                    </a:lnTo>
                    <a:lnTo>
                      <a:pt x="216" y="596"/>
                    </a:lnTo>
                    <a:lnTo>
                      <a:pt x="205" y="572"/>
                    </a:lnTo>
                    <a:lnTo>
                      <a:pt x="193" y="547"/>
                    </a:lnTo>
                    <a:lnTo>
                      <a:pt x="184" y="524"/>
                    </a:lnTo>
                    <a:lnTo>
                      <a:pt x="172" y="499"/>
                    </a:lnTo>
                    <a:lnTo>
                      <a:pt x="163" y="477"/>
                    </a:lnTo>
                    <a:lnTo>
                      <a:pt x="153" y="454"/>
                    </a:lnTo>
                    <a:lnTo>
                      <a:pt x="142" y="431"/>
                    </a:lnTo>
                    <a:lnTo>
                      <a:pt x="134" y="406"/>
                    </a:lnTo>
                    <a:lnTo>
                      <a:pt x="125" y="384"/>
                    </a:lnTo>
                    <a:lnTo>
                      <a:pt x="115" y="363"/>
                    </a:lnTo>
                    <a:lnTo>
                      <a:pt x="108" y="340"/>
                    </a:lnTo>
                    <a:lnTo>
                      <a:pt x="100" y="319"/>
                    </a:lnTo>
                    <a:lnTo>
                      <a:pt x="91" y="296"/>
                    </a:lnTo>
                    <a:lnTo>
                      <a:pt x="85" y="275"/>
                    </a:lnTo>
                    <a:lnTo>
                      <a:pt x="77" y="251"/>
                    </a:lnTo>
                    <a:close/>
                  </a:path>
                </a:pathLst>
              </a:custGeom>
              <a:solidFill>
                <a:srgbClr val="78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34" name="Freeform 23"/>
              <p:cNvSpPr>
                <a:spLocks/>
              </p:cNvSpPr>
              <p:nvPr/>
            </p:nvSpPr>
            <p:spPr bwMode="auto">
              <a:xfrm>
                <a:off x="4564" y="2639"/>
                <a:ext cx="67" cy="616"/>
              </a:xfrm>
              <a:custGeom>
                <a:avLst/>
                <a:gdLst>
                  <a:gd name="T0" fmla="*/ 1 w 135"/>
                  <a:gd name="T1" fmla="*/ 34 h 1234"/>
                  <a:gd name="T2" fmla="*/ 1 w 135"/>
                  <a:gd name="T3" fmla="*/ 34 h 1234"/>
                  <a:gd name="T4" fmla="*/ 1 w 135"/>
                  <a:gd name="T5" fmla="*/ 33 h 1234"/>
                  <a:gd name="T6" fmla="*/ 1 w 135"/>
                  <a:gd name="T7" fmla="*/ 32 h 1234"/>
                  <a:gd name="T8" fmla="*/ 1 w 135"/>
                  <a:gd name="T9" fmla="*/ 31 h 1234"/>
                  <a:gd name="T10" fmla="*/ 1 w 135"/>
                  <a:gd name="T11" fmla="*/ 30 h 1234"/>
                  <a:gd name="T12" fmla="*/ 1 w 135"/>
                  <a:gd name="T13" fmla="*/ 28 h 1234"/>
                  <a:gd name="T14" fmla="*/ 1 w 135"/>
                  <a:gd name="T15" fmla="*/ 27 h 1234"/>
                  <a:gd name="T16" fmla="*/ 1 w 135"/>
                  <a:gd name="T17" fmla="*/ 25 h 1234"/>
                  <a:gd name="T18" fmla="*/ 1 w 135"/>
                  <a:gd name="T19" fmla="*/ 23 h 1234"/>
                  <a:gd name="T20" fmla="*/ 1 w 135"/>
                  <a:gd name="T21" fmla="*/ 21 h 1234"/>
                  <a:gd name="T22" fmla="*/ 1 w 135"/>
                  <a:gd name="T23" fmla="*/ 18 h 1234"/>
                  <a:gd name="T24" fmla="*/ 1 w 135"/>
                  <a:gd name="T25" fmla="*/ 16 h 1234"/>
                  <a:gd name="T26" fmla="*/ 1 w 135"/>
                  <a:gd name="T27" fmla="*/ 14 h 1234"/>
                  <a:gd name="T28" fmla="*/ 0 w 135"/>
                  <a:gd name="T29" fmla="*/ 12 h 1234"/>
                  <a:gd name="T30" fmla="*/ 0 w 135"/>
                  <a:gd name="T31" fmla="*/ 10 h 1234"/>
                  <a:gd name="T32" fmla="*/ 0 w 135"/>
                  <a:gd name="T33" fmla="*/ 8 h 1234"/>
                  <a:gd name="T34" fmla="*/ 0 w 135"/>
                  <a:gd name="T35" fmla="*/ 6 h 1234"/>
                  <a:gd name="T36" fmla="*/ 0 w 135"/>
                  <a:gd name="T37" fmla="*/ 4 h 1234"/>
                  <a:gd name="T38" fmla="*/ 0 w 135"/>
                  <a:gd name="T39" fmla="*/ 2 h 1234"/>
                  <a:gd name="T40" fmla="*/ 0 w 135"/>
                  <a:gd name="T41" fmla="*/ 1 h 1234"/>
                  <a:gd name="T42" fmla="*/ 0 w 135"/>
                  <a:gd name="T43" fmla="*/ 0 h 1234"/>
                  <a:gd name="T44" fmla="*/ 2 w 135"/>
                  <a:gd name="T45" fmla="*/ 9 h 1234"/>
                  <a:gd name="T46" fmla="*/ 2 w 135"/>
                  <a:gd name="T47" fmla="*/ 9 h 1234"/>
                  <a:gd name="T48" fmla="*/ 2 w 135"/>
                  <a:gd name="T49" fmla="*/ 10 h 1234"/>
                  <a:gd name="T50" fmla="*/ 2 w 135"/>
                  <a:gd name="T51" fmla="*/ 10 h 1234"/>
                  <a:gd name="T52" fmla="*/ 2 w 135"/>
                  <a:gd name="T53" fmla="*/ 11 h 1234"/>
                  <a:gd name="T54" fmla="*/ 3 w 135"/>
                  <a:gd name="T55" fmla="*/ 12 h 1234"/>
                  <a:gd name="T56" fmla="*/ 3 w 135"/>
                  <a:gd name="T57" fmla="*/ 13 h 1234"/>
                  <a:gd name="T58" fmla="*/ 3 w 135"/>
                  <a:gd name="T59" fmla="*/ 14 h 1234"/>
                  <a:gd name="T60" fmla="*/ 3 w 135"/>
                  <a:gd name="T61" fmla="*/ 15 h 1234"/>
                  <a:gd name="T62" fmla="*/ 3 w 135"/>
                  <a:gd name="T63" fmla="*/ 16 h 1234"/>
                  <a:gd name="T64" fmla="*/ 3 w 135"/>
                  <a:gd name="T65" fmla="*/ 17 h 1234"/>
                  <a:gd name="T66" fmla="*/ 3 w 135"/>
                  <a:gd name="T67" fmla="*/ 19 h 1234"/>
                  <a:gd name="T68" fmla="*/ 3 w 135"/>
                  <a:gd name="T69" fmla="*/ 21 h 1234"/>
                  <a:gd name="T70" fmla="*/ 3 w 135"/>
                  <a:gd name="T71" fmla="*/ 22 h 1234"/>
                  <a:gd name="T72" fmla="*/ 4 w 135"/>
                  <a:gd name="T73" fmla="*/ 24 h 1234"/>
                  <a:gd name="T74" fmla="*/ 4 w 135"/>
                  <a:gd name="T75" fmla="*/ 26 h 1234"/>
                  <a:gd name="T76" fmla="*/ 4 w 135"/>
                  <a:gd name="T77" fmla="*/ 29 h 1234"/>
                  <a:gd name="T78" fmla="*/ 4 w 135"/>
                  <a:gd name="T79" fmla="*/ 31 h 1234"/>
                  <a:gd name="T80" fmla="*/ 4 w 135"/>
                  <a:gd name="T81" fmla="*/ 34 h 1234"/>
                  <a:gd name="T82" fmla="*/ 4 w 135"/>
                  <a:gd name="T83" fmla="*/ 36 h 12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5"/>
                  <a:gd name="T127" fmla="*/ 0 h 1234"/>
                  <a:gd name="T128" fmla="*/ 135 w 135"/>
                  <a:gd name="T129" fmla="*/ 1234 h 12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5" h="1234">
                    <a:moveTo>
                      <a:pt x="135" y="1234"/>
                    </a:moveTo>
                    <a:lnTo>
                      <a:pt x="42" y="1112"/>
                    </a:lnTo>
                    <a:lnTo>
                      <a:pt x="42" y="1110"/>
                    </a:lnTo>
                    <a:lnTo>
                      <a:pt x="42" y="1108"/>
                    </a:lnTo>
                    <a:lnTo>
                      <a:pt x="42" y="1104"/>
                    </a:lnTo>
                    <a:lnTo>
                      <a:pt x="42" y="1100"/>
                    </a:lnTo>
                    <a:lnTo>
                      <a:pt x="42" y="1095"/>
                    </a:lnTo>
                    <a:lnTo>
                      <a:pt x="42" y="1089"/>
                    </a:lnTo>
                    <a:lnTo>
                      <a:pt x="42" y="1081"/>
                    </a:lnTo>
                    <a:lnTo>
                      <a:pt x="42" y="1074"/>
                    </a:lnTo>
                    <a:lnTo>
                      <a:pt x="42" y="1062"/>
                    </a:lnTo>
                    <a:lnTo>
                      <a:pt x="42" y="1053"/>
                    </a:lnTo>
                    <a:lnTo>
                      <a:pt x="42" y="1042"/>
                    </a:lnTo>
                    <a:lnTo>
                      <a:pt x="42" y="1028"/>
                    </a:lnTo>
                    <a:lnTo>
                      <a:pt x="42" y="1017"/>
                    </a:lnTo>
                    <a:lnTo>
                      <a:pt x="42" y="1002"/>
                    </a:lnTo>
                    <a:lnTo>
                      <a:pt x="42" y="986"/>
                    </a:lnTo>
                    <a:lnTo>
                      <a:pt x="42" y="973"/>
                    </a:lnTo>
                    <a:lnTo>
                      <a:pt x="40" y="956"/>
                    </a:lnTo>
                    <a:lnTo>
                      <a:pt x="40" y="939"/>
                    </a:lnTo>
                    <a:lnTo>
                      <a:pt x="40" y="922"/>
                    </a:lnTo>
                    <a:lnTo>
                      <a:pt x="40" y="903"/>
                    </a:lnTo>
                    <a:lnTo>
                      <a:pt x="40" y="884"/>
                    </a:lnTo>
                    <a:lnTo>
                      <a:pt x="40" y="865"/>
                    </a:lnTo>
                    <a:lnTo>
                      <a:pt x="40" y="846"/>
                    </a:lnTo>
                    <a:lnTo>
                      <a:pt x="40" y="825"/>
                    </a:lnTo>
                    <a:lnTo>
                      <a:pt x="38" y="804"/>
                    </a:lnTo>
                    <a:lnTo>
                      <a:pt x="38" y="783"/>
                    </a:lnTo>
                    <a:lnTo>
                      <a:pt x="38" y="762"/>
                    </a:lnTo>
                    <a:lnTo>
                      <a:pt x="38" y="739"/>
                    </a:lnTo>
                    <a:lnTo>
                      <a:pt x="38" y="717"/>
                    </a:lnTo>
                    <a:lnTo>
                      <a:pt x="38" y="696"/>
                    </a:lnTo>
                    <a:lnTo>
                      <a:pt x="38" y="673"/>
                    </a:lnTo>
                    <a:lnTo>
                      <a:pt x="38" y="650"/>
                    </a:lnTo>
                    <a:lnTo>
                      <a:pt x="36" y="627"/>
                    </a:lnTo>
                    <a:lnTo>
                      <a:pt x="36" y="604"/>
                    </a:lnTo>
                    <a:lnTo>
                      <a:pt x="35" y="580"/>
                    </a:lnTo>
                    <a:lnTo>
                      <a:pt x="35" y="557"/>
                    </a:lnTo>
                    <a:lnTo>
                      <a:pt x="33" y="532"/>
                    </a:lnTo>
                    <a:lnTo>
                      <a:pt x="33" y="509"/>
                    </a:lnTo>
                    <a:lnTo>
                      <a:pt x="33" y="485"/>
                    </a:lnTo>
                    <a:lnTo>
                      <a:pt x="33" y="462"/>
                    </a:lnTo>
                    <a:lnTo>
                      <a:pt x="31" y="439"/>
                    </a:lnTo>
                    <a:lnTo>
                      <a:pt x="31" y="414"/>
                    </a:lnTo>
                    <a:lnTo>
                      <a:pt x="29" y="392"/>
                    </a:lnTo>
                    <a:lnTo>
                      <a:pt x="29" y="369"/>
                    </a:lnTo>
                    <a:lnTo>
                      <a:pt x="27" y="348"/>
                    </a:lnTo>
                    <a:lnTo>
                      <a:pt x="27" y="323"/>
                    </a:lnTo>
                    <a:lnTo>
                      <a:pt x="25" y="302"/>
                    </a:lnTo>
                    <a:lnTo>
                      <a:pt x="25" y="281"/>
                    </a:lnTo>
                    <a:lnTo>
                      <a:pt x="23" y="259"/>
                    </a:lnTo>
                    <a:lnTo>
                      <a:pt x="23" y="238"/>
                    </a:lnTo>
                    <a:lnTo>
                      <a:pt x="21" y="217"/>
                    </a:lnTo>
                    <a:lnTo>
                      <a:pt x="21" y="196"/>
                    </a:lnTo>
                    <a:lnTo>
                      <a:pt x="17" y="175"/>
                    </a:lnTo>
                    <a:lnTo>
                      <a:pt x="17" y="156"/>
                    </a:lnTo>
                    <a:lnTo>
                      <a:pt x="16" y="137"/>
                    </a:lnTo>
                    <a:lnTo>
                      <a:pt x="16" y="120"/>
                    </a:lnTo>
                    <a:lnTo>
                      <a:pt x="14" y="101"/>
                    </a:lnTo>
                    <a:lnTo>
                      <a:pt x="12" y="86"/>
                    </a:lnTo>
                    <a:lnTo>
                      <a:pt x="10" y="69"/>
                    </a:lnTo>
                    <a:lnTo>
                      <a:pt x="8" y="53"/>
                    </a:lnTo>
                    <a:lnTo>
                      <a:pt x="6" y="38"/>
                    </a:lnTo>
                    <a:lnTo>
                      <a:pt x="4" y="25"/>
                    </a:lnTo>
                    <a:lnTo>
                      <a:pt x="2" y="12"/>
                    </a:lnTo>
                    <a:lnTo>
                      <a:pt x="0" y="0"/>
                    </a:lnTo>
                    <a:lnTo>
                      <a:pt x="82" y="297"/>
                    </a:lnTo>
                    <a:lnTo>
                      <a:pt x="82" y="300"/>
                    </a:lnTo>
                    <a:lnTo>
                      <a:pt x="82" y="304"/>
                    </a:lnTo>
                    <a:lnTo>
                      <a:pt x="84" y="308"/>
                    </a:lnTo>
                    <a:lnTo>
                      <a:pt x="84" y="312"/>
                    </a:lnTo>
                    <a:lnTo>
                      <a:pt x="84" y="316"/>
                    </a:lnTo>
                    <a:lnTo>
                      <a:pt x="86" y="319"/>
                    </a:lnTo>
                    <a:lnTo>
                      <a:pt x="86" y="323"/>
                    </a:lnTo>
                    <a:lnTo>
                      <a:pt x="88" y="329"/>
                    </a:lnTo>
                    <a:lnTo>
                      <a:pt x="88" y="335"/>
                    </a:lnTo>
                    <a:lnTo>
                      <a:pt x="90" y="340"/>
                    </a:lnTo>
                    <a:lnTo>
                      <a:pt x="90" y="346"/>
                    </a:lnTo>
                    <a:lnTo>
                      <a:pt x="92" y="352"/>
                    </a:lnTo>
                    <a:lnTo>
                      <a:pt x="93" y="359"/>
                    </a:lnTo>
                    <a:lnTo>
                      <a:pt x="93" y="367"/>
                    </a:lnTo>
                    <a:lnTo>
                      <a:pt x="95" y="375"/>
                    </a:lnTo>
                    <a:lnTo>
                      <a:pt x="95" y="382"/>
                    </a:lnTo>
                    <a:lnTo>
                      <a:pt x="97" y="392"/>
                    </a:lnTo>
                    <a:lnTo>
                      <a:pt x="97" y="399"/>
                    </a:lnTo>
                    <a:lnTo>
                      <a:pt x="99" y="411"/>
                    </a:lnTo>
                    <a:lnTo>
                      <a:pt x="101" y="420"/>
                    </a:lnTo>
                    <a:lnTo>
                      <a:pt x="101" y="430"/>
                    </a:lnTo>
                    <a:lnTo>
                      <a:pt x="103" y="439"/>
                    </a:lnTo>
                    <a:lnTo>
                      <a:pt x="105" y="452"/>
                    </a:lnTo>
                    <a:lnTo>
                      <a:pt x="107" y="464"/>
                    </a:lnTo>
                    <a:lnTo>
                      <a:pt x="107" y="475"/>
                    </a:lnTo>
                    <a:lnTo>
                      <a:pt x="109" y="489"/>
                    </a:lnTo>
                    <a:lnTo>
                      <a:pt x="111" y="502"/>
                    </a:lnTo>
                    <a:lnTo>
                      <a:pt x="111" y="515"/>
                    </a:lnTo>
                    <a:lnTo>
                      <a:pt x="112" y="528"/>
                    </a:lnTo>
                    <a:lnTo>
                      <a:pt x="114" y="544"/>
                    </a:lnTo>
                    <a:lnTo>
                      <a:pt x="116" y="559"/>
                    </a:lnTo>
                    <a:lnTo>
                      <a:pt x="116" y="572"/>
                    </a:lnTo>
                    <a:lnTo>
                      <a:pt x="118" y="589"/>
                    </a:lnTo>
                    <a:lnTo>
                      <a:pt x="118" y="606"/>
                    </a:lnTo>
                    <a:lnTo>
                      <a:pt x="120" y="623"/>
                    </a:lnTo>
                    <a:lnTo>
                      <a:pt x="122" y="639"/>
                    </a:lnTo>
                    <a:lnTo>
                      <a:pt x="122" y="658"/>
                    </a:lnTo>
                    <a:lnTo>
                      <a:pt x="124" y="675"/>
                    </a:lnTo>
                    <a:lnTo>
                      <a:pt x="124" y="694"/>
                    </a:lnTo>
                    <a:lnTo>
                      <a:pt x="126" y="713"/>
                    </a:lnTo>
                    <a:lnTo>
                      <a:pt x="126" y="734"/>
                    </a:lnTo>
                    <a:lnTo>
                      <a:pt x="128" y="753"/>
                    </a:lnTo>
                    <a:lnTo>
                      <a:pt x="130" y="774"/>
                    </a:lnTo>
                    <a:lnTo>
                      <a:pt x="130" y="795"/>
                    </a:lnTo>
                    <a:lnTo>
                      <a:pt x="131" y="817"/>
                    </a:lnTo>
                    <a:lnTo>
                      <a:pt x="131" y="838"/>
                    </a:lnTo>
                    <a:lnTo>
                      <a:pt x="131" y="863"/>
                    </a:lnTo>
                    <a:lnTo>
                      <a:pt x="131" y="886"/>
                    </a:lnTo>
                    <a:lnTo>
                      <a:pt x="133" y="909"/>
                    </a:lnTo>
                    <a:lnTo>
                      <a:pt x="133" y="933"/>
                    </a:lnTo>
                    <a:lnTo>
                      <a:pt x="135" y="958"/>
                    </a:lnTo>
                    <a:lnTo>
                      <a:pt x="135" y="983"/>
                    </a:lnTo>
                    <a:lnTo>
                      <a:pt x="135" y="1009"/>
                    </a:lnTo>
                    <a:lnTo>
                      <a:pt x="135" y="1036"/>
                    </a:lnTo>
                    <a:lnTo>
                      <a:pt x="135" y="1062"/>
                    </a:lnTo>
                    <a:lnTo>
                      <a:pt x="135" y="1089"/>
                    </a:lnTo>
                    <a:lnTo>
                      <a:pt x="135" y="1118"/>
                    </a:lnTo>
                    <a:lnTo>
                      <a:pt x="135" y="1146"/>
                    </a:lnTo>
                    <a:lnTo>
                      <a:pt x="135" y="1175"/>
                    </a:lnTo>
                    <a:lnTo>
                      <a:pt x="135" y="1234"/>
                    </a:lnTo>
                    <a:close/>
                  </a:path>
                </a:pathLst>
              </a:custGeom>
              <a:solidFill>
                <a:srgbClr val="8A99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35" name="Freeform 24"/>
              <p:cNvSpPr>
                <a:spLocks/>
              </p:cNvSpPr>
              <p:nvPr/>
            </p:nvSpPr>
            <p:spPr bwMode="auto">
              <a:xfrm>
                <a:off x="4572" y="2642"/>
                <a:ext cx="147" cy="723"/>
              </a:xfrm>
              <a:custGeom>
                <a:avLst/>
                <a:gdLst>
                  <a:gd name="T0" fmla="*/ 0 w 295"/>
                  <a:gd name="T1" fmla="*/ 1 h 1446"/>
                  <a:gd name="T2" fmla="*/ 0 w 295"/>
                  <a:gd name="T3" fmla="*/ 1 h 1446"/>
                  <a:gd name="T4" fmla="*/ 1 w 295"/>
                  <a:gd name="T5" fmla="*/ 2 h 1446"/>
                  <a:gd name="T6" fmla="*/ 1 w 295"/>
                  <a:gd name="T7" fmla="*/ 2 h 1446"/>
                  <a:gd name="T8" fmla="*/ 2 w 295"/>
                  <a:gd name="T9" fmla="*/ 3 h 1446"/>
                  <a:gd name="T10" fmla="*/ 2 w 295"/>
                  <a:gd name="T11" fmla="*/ 4 h 1446"/>
                  <a:gd name="T12" fmla="*/ 3 w 295"/>
                  <a:gd name="T13" fmla="*/ 5 h 1446"/>
                  <a:gd name="T14" fmla="*/ 4 w 295"/>
                  <a:gd name="T15" fmla="*/ 6 h 1446"/>
                  <a:gd name="T16" fmla="*/ 5 w 295"/>
                  <a:gd name="T17" fmla="*/ 7 h 1446"/>
                  <a:gd name="T18" fmla="*/ 5 w 295"/>
                  <a:gd name="T19" fmla="*/ 8 h 1446"/>
                  <a:gd name="T20" fmla="*/ 6 w 295"/>
                  <a:gd name="T21" fmla="*/ 9 h 1446"/>
                  <a:gd name="T22" fmla="*/ 7 w 295"/>
                  <a:gd name="T23" fmla="*/ 10 h 1446"/>
                  <a:gd name="T24" fmla="*/ 7 w 295"/>
                  <a:gd name="T25" fmla="*/ 11 h 1446"/>
                  <a:gd name="T26" fmla="*/ 8 w 295"/>
                  <a:gd name="T27" fmla="*/ 13 h 1446"/>
                  <a:gd name="T28" fmla="*/ 8 w 295"/>
                  <a:gd name="T29" fmla="*/ 14 h 1446"/>
                  <a:gd name="T30" fmla="*/ 8 w 295"/>
                  <a:gd name="T31" fmla="*/ 16 h 1446"/>
                  <a:gd name="T32" fmla="*/ 9 w 295"/>
                  <a:gd name="T33" fmla="*/ 18 h 1446"/>
                  <a:gd name="T34" fmla="*/ 9 w 295"/>
                  <a:gd name="T35" fmla="*/ 20 h 1446"/>
                  <a:gd name="T36" fmla="*/ 9 w 295"/>
                  <a:gd name="T37" fmla="*/ 22 h 1446"/>
                  <a:gd name="T38" fmla="*/ 9 w 295"/>
                  <a:gd name="T39" fmla="*/ 25 h 1446"/>
                  <a:gd name="T40" fmla="*/ 9 w 295"/>
                  <a:gd name="T41" fmla="*/ 28 h 1446"/>
                  <a:gd name="T42" fmla="*/ 8 w 295"/>
                  <a:gd name="T43" fmla="*/ 31 h 1446"/>
                  <a:gd name="T44" fmla="*/ 8 w 295"/>
                  <a:gd name="T45" fmla="*/ 33 h 1446"/>
                  <a:gd name="T46" fmla="*/ 8 w 295"/>
                  <a:gd name="T47" fmla="*/ 36 h 1446"/>
                  <a:gd name="T48" fmla="*/ 8 w 295"/>
                  <a:gd name="T49" fmla="*/ 38 h 1446"/>
                  <a:gd name="T50" fmla="*/ 8 w 295"/>
                  <a:gd name="T51" fmla="*/ 41 h 1446"/>
                  <a:gd name="T52" fmla="*/ 7 w 295"/>
                  <a:gd name="T53" fmla="*/ 42 h 1446"/>
                  <a:gd name="T54" fmla="*/ 7 w 295"/>
                  <a:gd name="T55" fmla="*/ 44 h 1446"/>
                  <a:gd name="T56" fmla="*/ 7 w 295"/>
                  <a:gd name="T57" fmla="*/ 45 h 1446"/>
                  <a:gd name="T58" fmla="*/ 7 w 295"/>
                  <a:gd name="T59" fmla="*/ 46 h 1446"/>
                  <a:gd name="T60" fmla="*/ 6 w 295"/>
                  <a:gd name="T61" fmla="*/ 45 h 1446"/>
                  <a:gd name="T62" fmla="*/ 6 w 295"/>
                  <a:gd name="T63" fmla="*/ 45 h 1446"/>
                  <a:gd name="T64" fmla="*/ 7 w 295"/>
                  <a:gd name="T65" fmla="*/ 44 h 1446"/>
                  <a:gd name="T66" fmla="*/ 7 w 295"/>
                  <a:gd name="T67" fmla="*/ 42 h 1446"/>
                  <a:gd name="T68" fmla="*/ 7 w 295"/>
                  <a:gd name="T69" fmla="*/ 41 h 1446"/>
                  <a:gd name="T70" fmla="*/ 7 w 295"/>
                  <a:gd name="T71" fmla="*/ 39 h 1446"/>
                  <a:gd name="T72" fmla="*/ 7 w 295"/>
                  <a:gd name="T73" fmla="*/ 37 h 1446"/>
                  <a:gd name="T74" fmla="*/ 7 w 295"/>
                  <a:gd name="T75" fmla="*/ 34 h 1446"/>
                  <a:gd name="T76" fmla="*/ 7 w 295"/>
                  <a:gd name="T77" fmla="*/ 32 h 1446"/>
                  <a:gd name="T78" fmla="*/ 7 w 295"/>
                  <a:gd name="T79" fmla="*/ 29 h 1446"/>
                  <a:gd name="T80" fmla="*/ 7 w 295"/>
                  <a:gd name="T81" fmla="*/ 26 h 1446"/>
                  <a:gd name="T82" fmla="*/ 7 w 295"/>
                  <a:gd name="T83" fmla="*/ 24 h 1446"/>
                  <a:gd name="T84" fmla="*/ 7 w 295"/>
                  <a:gd name="T85" fmla="*/ 21 h 1446"/>
                  <a:gd name="T86" fmla="*/ 7 w 295"/>
                  <a:gd name="T87" fmla="*/ 19 h 1446"/>
                  <a:gd name="T88" fmla="*/ 7 w 295"/>
                  <a:gd name="T89" fmla="*/ 17 h 1446"/>
                  <a:gd name="T90" fmla="*/ 7 w 295"/>
                  <a:gd name="T91" fmla="*/ 15 h 1446"/>
                  <a:gd name="T92" fmla="*/ 6 w 295"/>
                  <a:gd name="T93" fmla="*/ 13 h 1446"/>
                  <a:gd name="T94" fmla="*/ 6 w 295"/>
                  <a:gd name="T95" fmla="*/ 12 h 1446"/>
                  <a:gd name="T96" fmla="*/ 6 w 295"/>
                  <a:gd name="T97" fmla="*/ 10 h 1446"/>
                  <a:gd name="T98" fmla="*/ 5 w 295"/>
                  <a:gd name="T99" fmla="*/ 9 h 1446"/>
                  <a:gd name="T100" fmla="*/ 5 w 295"/>
                  <a:gd name="T101" fmla="*/ 8 h 1446"/>
                  <a:gd name="T102" fmla="*/ 4 w 295"/>
                  <a:gd name="T103" fmla="*/ 7 h 1446"/>
                  <a:gd name="T104" fmla="*/ 3 w 295"/>
                  <a:gd name="T105" fmla="*/ 6 h 1446"/>
                  <a:gd name="T106" fmla="*/ 3 w 295"/>
                  <a:gd name="T107" fmla="*/ 5 h 1446"/>
                  <a:gd name="T108" fmla="*/ 2 w 295"/>
                  <a:gd name="T109" fmla="*/ 4 h 1446"/>
                  <a:gd name="T110" fmla="*/ 2 w 295"/>
                  <a:gd name="T111" fmla="*/ 4 h 1446"/>
                  <a:gd name="T112" fmla="*/ 1 w 295"/>
                  <a:gd name="T113" fmla="*/ 3 h 1446"/>
                  <a:gd name="T114" fmla="*/ 1 w 295"/>
                  <a:gd name="T115" fmla="*/ 2 h 1446"/>
                  <a:gd name="T116" fmla="*/ 0 w 295"/>
                  <a:gd name="T117" fmla="*/ 2 h 1446"/>
                  <a:gd name="T118" fmla="*/ 0 w 295"/>
                  <a:gd name="T119" fmla="*/ 0 h 1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5"/>
                  <a:gd name="T181" fmla="*/ 0 h 1446"/>
                  <a:gd name="T182" fmla="*/ 295 w 295"/>
                  <a:gd name="T183" fmla="*/ 1446 h 1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5" h="1446">
                    <a:moveTo>
                      <a:pt x="0" y="0"/>
                    </a:moveTo>
                    <a:lnTo>
                      <a:pt x="2" y="2"/>
                    </a:lnTo>
                    <a:lnTo>
                      <a:pt x="4" y="4"/>
                    </a:lnTo>
                    <a:lnTo>
                      <a:pt x="8" y="9"/>
                    </a:lnTo>
                    <a:lnTo>
                      <a:pt x="12" y="13"/>
                    </a:lnTo>
                    <a:lnTo>
                      <a:pt x="18" y="19"/>
                    </a:lnTo>
                    <a:lnTo>
                      <a:pt x="21" y="21"/>
                    </a:lnTo>
                    <a:lnTo>
                      <a:pt x="23" y="24"/>
                    </a:lnTo>
                    <a:lnTo>
                      <a:pt x="27" y="28"/>
                    </a:lnTo>
                    <a:lnTo>
                      <a:pt x="31" y="34"/>
                    </a:lnTo>
                    <a:lnTo>
                      <a:pt x="35" y="36"/>
                    </a:lnTo>
                    <a:lnTo>
                      <a:pt x="38" y="42"/>
                    </a:lnTo>
                    <a:lnTo>
                      <a:pt x="42" y="45"/>
                    </a:lnTo>
                    <a:lnTo>
                      <a:pt x="46" y="51"/>
                    </a:lnTo>
                    <a:lnTo>
                      <a:pt x="52" y="55"/>
                    </a:lnTo>
                    <a:lnTo>
                      <a:pt x="56" y="61"/>
                    </a:lnTo>
                    <a:lnTo>
                      <a:pt x="59" y="66"/>
                    </a:lnTo>
                    <a:lnTo>
                      <a:pt x="65" y="72"/>
                    </a:lnTo>
                    <a:lnTo>
                      <a:pt x="69" y="78"/>
                    </a:lnTo>
                    <a:lnTo>
                      <a:pt x="75" y="83"/>
                    </a:lnTo>
                    <a:lnTo>
                      <a:pt x="80" y="89"/>
                    </a:lnTo>
                    <a:lnTo>
                      <a:pt x="86" y="95"/>
                    </a:lnTo>
                    <a:lnTo>
                      <a:pt x="90" y="102"/>
                    </a:lnTo>
                    <a:lnTo>
                      <a:pt x="95" y="108"/>
                    </a:lnTo>
                    <a:lnTo>
                      <a:pt x="101" y="116"/>
                    </a:lnTo>
                    <a:lnTo>
                      <a:pt x="107" y="123"/>
                    </a:lnTo>
                    <a:lnTo>
                      <a:pt x="113" y="129"/>
                    </a:lnTo>
                    <a:lnTo>
                      <a:pt x="118" y="137"/>
                    </a:lnTo>
                    <a:lnTo>
                      <a:pt x="124" y="144"/>
                    </a:lnTo>
                    <a:lnTo>
                      <a:pt x="130" y="152"/>
                    </a:lnTo>
                    <a:lnTo>
                      <a:pt x="133" y="159"/>
                    </a:lnTo>
                    <a:lnTo>
                      <a:pt x="139" y="167"/>
                    </a:lnTo>
                    <a:lnTo>
                      <a:pt x="145" y="175"/>
                    </a:lnTo>
                    <a:lnTo>
                      <a:pt x="152" y="184"/>
                    </a:lnTo>
                    <a:lnTo>
                      <a:pt x="156" y="192"/>
                    </a:lnTo>
                    <a:lnTo>
                      <a:pt x="162" y="199"/>
                    </a:lnTo>
                    <a:lnTo>
                      <a:pt x="168" y="209"/>
                    </a:lnTo>
                    <a:lnTo>
                      <a:pt x="173" y="216"/>
                    </a:lnTo>
                    <a:lnTo>
                      <a:pt x="179" y="226"/>
                    </a:lnTo>
                    <a:lnTo>
                      <a:pt x="185" y="233"/>
                    </a:lnTo>
                    <a:lnTo>
                      <a:pt x="190" y="243"/>
                    </a:lnTo>
                    <a:lnTo>
                      <a:pt x="196" y="252"/>
                    </a:lnTo>
                    <a:lnTo>
                      <a:pt x="202" y="260"/>
                    </a:lnTo>
                    <a:lnTo>
                      <a:pt x="206" y="271"/>
                    </a:lnTo>
                    <a:lnTo>
                      <a:pt x="211" y="279"/>
                    </a:lnTo>
                    <a:lnTo>
                      <a:pt x="217" y="289"/>
                    </a:lnTo>
                    <a:lnTo>
                      <a:pt x="221" y="298"/>
                    </a:lnTo>
                    <a:lnTo>
                      <a:pt x="227" y="308"/>
                    </a:lnTo>
                    <a:lnTo>
                      <a:pt x="230" y="317"/>
                    </a:lnTo>
                    <a:lnTo>
                      <a:pt x="236" y="329"/>
                    </a:lnTo>
                    <a:lnTo>
                      <a:pt x="240" y="336"/>
                    </a:lnTo>
                    <a:lnTo>
                      <a:pt x="244" y="348"/>
                    </a:lnTo>
                    <a:lnTo>
                      <a:pt x="249" y="357"/>
                    </a:lnTo>
                    <a:lnTo>
                      <a:pt x="253" y="367"/>
                    </a:lnTo>
                    <a:lnTo>
                      <a:pt x="257" y="376"/>
                    </a:lnTo>
                    <a:lnTo>
                      <a:pt x="261" y="387"/>
                    </a:lnTo>
                    <a:lnTo>
                      <a:pt x="265" y="397"/>
                    </a:lnTo>
                    <a:lnTo>
                      <a:pt x="268" y="406"/>
                    </a:lnTo>
                    <a:lnTo>
                      <a:pt x="272" y="418"/>
                    </a:lnTo>
                    <a:lnTo>
                      <a:pt x="274" y="427"/>
                    </a:lnTo>
                    <a:lnTo>
                      <a:pt x="276" y="441"/>
                    </a:lnTo>
                    <a:lnTo>
                      <a:pt x="280" y="454"/>
                    </a:lnTo>
                    <a:lnTo>
                      <a:pt x="282" y="467"/>
                    </a:lnTo>
                    <a:lnTo>
                      <a:pt x="284" y="482"/>
                    </a:lnTo>
                    <a:lnTo>
                      <a:pt x="285" y="496"/>
                    </a:lnTo>
                    <a:lnTo>
                      <a:pt x="287" y="513"/>
                    </a:lnTo>
                    <a:lnTo>
                      <a:pt x="287" y="528"/>
                    </a:lnTo>
                    <a:lnTo>
                      <a:pt x="289" y="545"/>
                    </a:lnTo>
                    <a:lnTo>
                      <a:pt x="289" y="562"/>
                    </a:lnTo>
                    <a:lnTo>
                      <a:pt x="291" y="581"/>
                    </a:lnTo>
                    <a:lnTo>
                      <a:pt x="291" y="600"/>
                    </a:lnTo>
                    <a:lnTo>
                      <a:pt x="293" y="619"/>
                    </a:lnTo>
                    <a:lnTo>
                      <a:pt x="293" y="638"/>
                    </a:lnTo>
                    <a:lnTo>
                      <a:pt x="295" y="659"/>
                    </a:lnTo>
                    <a:lnTo>
                      <a:pt x="293" y="678"/>
                    </a:lnTo>
                    <a:lnTo>
                      <a:pt x="293" y="699"/>
                    </a:lnTo>
                    <a:lnTo>
                      <a:pt x="293" y="720"/>
                    </a:lnTo>
                    <a:lnTo>
                      <a:pt x="293" y="741"/>
                    </a:lnTo>
                    <a:lnTo>
                      <a:pt x="291" y="762"/>
                    </a:lnTo>
                    <a:lnTo>
                      <a:pt x="291" y="785"/>
                    </a:lnTo>
                    <a:lnTo>
                      <a:pt x="291" y="807"/>
                    </a:lnTo>
                    <a:lnTo>
                      <a:pt x="291" y="830"/>
                    </a:lnTo>
                    <a:lnTo>
                      <a:pt x="289" y="851"/>
                    </a:lnTo>
                    <a:lnTo>
                      <a:pt x="289" y="872"/>
                    </a:lnTo>
                    <a:lnTo>
                      <a:pt x="287" y="895"/>
                    </a:lnTo>
                    <a:lnTo>
                      <a:pt x="287" y="918"/>
                    </a:lnTo>
                    <a:lnTo>
                      <a:pt x="285" y="940"/>
                    </a:lnTo>
                    <a:lnTo>
                      <a:pt x="284" y="961"/>
                    </a:lnTo>
                    <a:lnTo>
                      <a:pt x="282" y="984"/>
                    </a:lnTo>
                    <a:lnTo>
                      <a:pt x="282" y="1007"/>
                    </a:lnTo>
                    <a:lnTo>
                      <a:pt x="280" y="1028"/>
                    </a:lnTo>
                    <a:lnTo>
                      <a:pt x="278" y="1049"/>
                    </a:lnTo>
                    <a:lnTo>
                      <a:pt x="276" y="1070"/>
                    </a:lnTo>
                    <a:lnTo>
                      <a:pt x="274" y="1091"/>
                    </a:lnTo>
                    <a:lnTo>
                      <a:pt x="272" y="1112"/>
                    </a:lnTo>
                    <a:lnTo>
                      <a:pt x="272" y="1132"/>
                    </a:lnTo>
                    <a:lnTo>
                      <a:pt x="270" y="1151"/>
                    </a:lnTo>
                    <a:lnTo>
                      <a:pt x="268" y="1172"/>
                    </a:lnTo>
                    <a:lnTo>
                      <a:pt x="266" y="1191"/>
                    </a:lnTo>
                    <a:lnTo>
                      <a:pt x="265" y="1210"/>
                    </a:lnTo>
                    <a:lnTo>
                      <a:pt x="263" y="1227"/>
                    </a:lnTo>
                    <a:lnTo>
                      <a:pt x="263" y="1246"/>
                    </a:lnTo>
                    <a:lnTo>
                      <a:pt x="259" y="1264"/>
                    </a:lnTo>
                    <a:lnTo>
                      <a:pt x="259" y="1281"/>
                    </a:lnTo>
                    <a:lnTo>
                      <a:pt x="257" y="1296"/>
                    </a:lnTo>
                    <a:lnTo>
                      <a:pt x="255" y="1313"/>
                    </a:lnTo>
                    <a:lnTo>
                      <a:pt x="253" y="1326"/>
                    </a:lnTo>
                    <a:lnTo>
                      <a:pt x="251" y="1341"/>
                    </a:lnTo>
                    <a:lnTo>
                      <a:pt x="251" y="1353"/>
                    </a:lnTo>
                    <a:lnTo>
                      <a:pt x="249" y="1366"/>
                    </a:lnTo>
                    <a:lnTo>
                      <a:pt x="247" y="1378"/>
                    </a:lnTo>
                    <a:lnTo>
                      <a:pt x="247" y="1389"/>
                    </a:lnTo>
                    <a:lnTo>
                      <a:pt x="246" y="1398"/>
                    </a:lnTo>
                    <a:lnTo>
                      <a:pt x="246" y="1408"/>
                    </a:lnTo>
                    <a:lnTo>
                      <a:pt x="244" y="1416"/>
                    </a:lnTo>
                    <a:lnTo>
                      <a:pt x="244" y="1423"/>
                    </a:lnTo>
                    <a:lnTo>
                      <a:pt x="242" y="1431"/>
                    </a:lnTo>
                    <a:lnTo>
                      <a:pt x="242" y="1436"/>
                    </a:lnTo>
                    <a:lnTo>
                      <a:pt x="242" y="1438"/>
                    </a:lnTo>
                    <a:lnTo>
                      <a:pt x="242" y="1442"/>
                    </a:lnTo>
                    <a:lnTo>
                      <a:pt x="242" y="1444"/>
                    </a:lnTo>
                    <a:lnTo>
                      <a:pt x="242" y="1446"/>
                    </a:lnTo>
                    <a:lnTo>
                      <a:pt x="223" y="1425"/>
                    </a:lnTo>
                    <a:lnTo>
                      <a:pt x="223" y="1423"/>
                    </a:lnTo>
                    <a:lnTo>
                      <a:pt x="223" y="1421"/>
                    </a:lnTo>
                    <a:lnTo>
                      <a:pt x="223" y="1419"/>
                    </a:lnTo>
                    <a:lnTo>
                      <a:pt x="223" y="1416"/>
                    </a:lnTo>
                    <a:lnTo>
                      <a:pt x="223" y="1412"/>
                    </a:lnTo>
                    <a:lnTo>
                      <a:pt x="223" y="1406"/>
                    </a:lnTo>
                    <a:lnTo>
                      <a:pt x="225" y="1398"/>
                    </a:lnTo>
                    <a:lnTo>
                      <a:pt x="225" y="1391"/>
                    </a:lnTo>
                    <a:lnTo>
                      <a:pt x="225" y="1383"/>
                    </a:lnTo>
                    <a:lnTo>
                      <a:pt x="225" y="1374"/>
                    </a:lnTo>
                    <a:lnTo>
                      <a:pt x="227" y="1362"/>
                    </a:lnTo>
                    <a:lnTo>
                      <a:pt x="227" y="1353"/>
                    </a:lnTo>
                    <a:lnTo>
                      <a:pt x="228" y="1341"/>
                    </a:lnTo>
                    <a:lnTo>
                      <a:pt x="228" y="1330"/>
                    </a:lnTo>
                    <a:lnTo>
                      <a:pt x="230" y="1317"/>
                    </a:lnTo>
                    <a:lnTo>
                      <a:pt x="232" y="1303"/>
                    </a:lnTo>
                    <a:lnTo>
                      <a:pt x="232" y="1288"/>
                    </a:lnTo>
                    <a:lnTo>
                      <a:pt x="232" y="1273"/>
                    </a:lnTo>
                    <a:lnTo>
                      <a:pt x="234" y="1258"/>
                    </a:lnTo>
                    <a:lnTo>
                      <a:pt x="234" y="1243"/>
                    </a:lnTo>
                    <a:lnTo>
                      <a:pt x="236" y="1226"/>
                    </a:lnTo>
                    <a:lnTo>
                      <a:pt x="236" y="1210"/>
                    </a:lnTo>
                    <a:lnTo>
                      <a:pt x="238" y="1191"/>
                    </a:lnTo>
                    <a:lnTo>
                      <a:pt x="240" y="1174"/>
                    </a:lnTo>
                    <a:lnTo>
                      <a:pt x="240" y="1155"/>
                    </a:lnTo>
                    <a:lnTo>
                      <a:pt x="242" y="1136"/>
                    </a:lnTo>
                    <a:lnTo>
                      <a:pt x="242" y="1117"/>
                    </a:lnTo>
                    <a:lnTo>
                      <a:pt x="244" y="1098"/>
                    </a:lnTo>
                    <a:lnTo>
                      <a:pt x="244" y="1079"/>
                    </a:lnTo>
                    <a:lnTo>
                      <a:pt x="246" y="1058"/>
                    </a:lnTo>
                    <a:lnTo>
                      <a:pt x="246" y="1037"/>
                    </a:lnTo>
                    <a:lnTo>
                      <a:pt x="247" y="1018"/>
                    </a:lnTo>
                    <a:lnTo>
                      <a:pt x="247" y="997"/>
                    </a:lnTo>
                    <a:lnTo>
                      <a:pt x="247" y="977"/>
                    </a:lnTo>
                    <a:lnTo>
                      <a:pt x="249" y="956"/>
                    </a:lnTo>
                    <a:lnTo>
                      <a:pt x="249" y="935"/>
                    </a:lnTo>
                    <a:lnTo>
                      <a:pt x="249" y="912"/>
                    </a:lnTo>
                    <a:lnTo>
                      <a:pt x="249" y="893"/>
                    </a:lnTo>
                    <a:lnTo>
                      <a:pt x="251" y="870"/>
                    </a:lnTo>
                    <a:lnTo>
                      <a:pt x="251" y="849"/>
                    </a:lnTo>
                    <a:lnTo>
                      <a:pt x="251" y="828"/>
                    </a:lnTo>
                    <a:lnTo>
                      <a:pt x="251" y="807"/>
                    </a:lnTo>
                    <a:lnTo>
                      <a:pt x="251" y="787"/>
                    </a:lnTo>
                    <a:lnTo>
                      <a:pt x="251" y="766"/>
                    </a:lnTo>
                    <a:lnTo>
                      <a:pt x="251" y="745"/>
                    </a:lnTo>
                    <a:lnTo>
                      <a:pt x="251" y="724"/>
                    </a:lnTo>
                    <a:lnTo>
                      <a:pt x="251" y="703"/>
                    </a:lnTo>
                    <a:lnTo>
                      <a:pt x="251" y="684"/>
                    </a:lnTo>
                    <a:lnTo>
                      <a:pt x="249" y="663"/>
                    </a:lnTo>
                    <a:lnTo>
                      <a:pt x="249" y="644"/>
                    </a:lnTo>
                    <a:lnTo>
                      <a:pt x="247" y="625"/>
                    </a:lnTo>
                    <a:lnTo>
                      <a:pt x="247" y="606"/>
                    </a:lnTo>
                    <a:lnTo>
                      <a:pt x="247" y="589"/>
                    </a:lnTo>
                    <a:lnTo>
                      <a:pt x="246" y="570"/>
                    </a:lnTo>
                    <a:lnTo>
                      <a:pt x="244" y="553"/>
                    </a:lnTo>
                    <a:lnTo>
                      <a:pt x="244" y="536"/>
                    </a:lnTo>
                    <a:lnTo>
                      <a:pt x="242" y="519"/>
                    </a:lnTo>
                    <a:lnTo>
                      <a:pt x="240" y="501"/>
                    </a:lnTo>
                    <a:lnTo>
                      <a:pt x="236" y="486"/>
                    </a:lnTo>
                    <a:lnTo>
                      <a:pt x="236" y="473"/>
                    </a:lnTo>
                    <a:lnTo>
                      <a:pt x="232" y="458"/>
                    </a:lnTo>
                    <a:lnTo>
                      <a:pt x="230" y="443"/>
                    </a:lnTo>
                    <a:lnTo>
                      <a:pt x="228" y="429"/>
                    </a:lnTo>
                    <a:lnTo>
                      <a:pt x="227" y="418"/>
                    </a:lnTo>
                    <a:lnTo>
                      <a:pt x="223" y="406"/>
                    </a:lnTo>
                    <a:lnTo>
                      <a:pt x="219" y="393"/>
                    </a:lnTo>
                    <a:lnTo>
                      <a:pt x="215" y="382"/>
                    </a:lnTo>
                    <a:lnTo>
                      <a:pt x="213" y="370"/>
                    </a:lnTo>
                    <a:lnTo>
                      <a:pt x="209" y="359"/>
                    </a:lnTo>
                    <a:lnTo>
                      <a:pt x="206" y="348"/>
                    </a:lnTo>
                    <a:lnTo>
                      <a:pt x="202" y="336"/>
                    </a:lnTo>
                    <a:lnTo>
                      <a:pt x="198" y="327"/>
                    </a:lnTo>
                    <a:lnTo>
                      <a:pt x="194" y="315"/>
                    </a:lnTo>
                    <a:lnTo>
                      <a:pt x="190" y="306"/>
                    </a:lnTo>
                    <a:lnTo>
                      <a:pt x="187" y="294"/>
                    </a:lnTo>
                    <a:lnTo>
                      <a:pt x="181" y="285"/>
                    </a:lnTo>
                    <a:lnTo>
                      <a:pt x="177" y="273"/>
                    </a:lnTo>
                    <a:lnTo>
                      <a:pt x="173" y="266"/>
                    </a:lnTo>
                    <a:lnTo>
                      <a:pt x="170" y="256"/>
                    </a:lnTo>
                    <a:lnTo>
                      <a:pt x="166" y="247"/>
                    </a:lnTo>
                    <a:lnTo>
                      <a:pt x="160" y="237"/>
                    </a:lnTo>
                    <a:lnTo>
                      <a:pt x="156" y="228"/>
                    </a:lnTo>
                    <a:lnTo>
                      <a:pt x="151" y="220"/>
                    </a:lnTo>
                    <a:lnTo>
                      <a:pt x="147" y="213"/>
                    </a:lnTo>
                    <a:lnTo>
                      <a:pt x="141" y="203"/>
                    </a:lnTo>
                    <a:lnTo>
                      <a:pt x="137" y="195"/>
                    </a:lnTo>
                    <a:lnTo>
                      <a:pt x="132" y="188"/>
                    </a:lnTo>
                    <a:lnTo>
                      <a:pt x="128" y="180"/>
                    </a:lnTo>
                    <a:lnTo>
                      <a:pt x="124" y="173"/>
                    </a:lnTo>
                    <a:lnTo>
                      <a:pt x="118" y="165"/>
                    </a:lnTo>
                    <a:lnTo>
                      <a:pt x="114" y="157"/>
                    </a:lnTo>
                    <a:lnTo>
                      <a:pt x="109" y="152"/>
                    </a:lnTo>
                    <a:lnTo>
                      <a:pt x="105" y="144"/>
                    </a:lnTo>
                    <a:lnTo>
                      <a:pt x="101" y="138"/>
                    </a:lnTo>
                    <a:lnTo>
                      <a:pt x="97" y="133"/>
                    </a:lnTo>
                    <a:lnTo>
                      <a:pt x="92" y="127"/>
                    </a:lnTo>
                    <a:lnTo>
                      <a:pt x="88" y="119"/>
                    </a:lnTo>
                    <a:lnTo>
                      <a:pt x="84" y="114"/>
                    </a:lnTo>
                    <a:lnTo>
                      <a:pt x="78" y="108"/>
                    </a:lnTo>
                    <a:lnTo>
                      <a:pt x="75" y="102"/>
                    </a:lnTo>
                    <a:lnTo>
                      <a:pt x="71" y="97"/>
                    </a:lnTo>
                    <a:lnTo>
                      <a:pt x="67" y="93"/>
                    </a:lnTo>
                    <a:lnTo>
                      <a:pt x="61" y="87"/>
                    </a:lnTo>
                    <a:lnTo>
                      <a:pt x="59" y="83"/>
                    </a:lnTo>
                    <a:lnTo>
                      <a:pt x="54" y="80"/>
                    </a:lnTo>
                    <a:lnTo>
                      <a:pt x="50" y="76"/>
                    </a:lnTo>
                    <a:lnTo>
                      <a:pt x="46" y="70"/>
                    </a:lnTo>
                    <a:lnTo>
                      <a:pt x="44" y="66"/>
                    </a:lnTo>
                    <a:lnTo>
                      <a:pt x="37" y="59"/>
                    </a:lnTo>
                    <a:lnTo>
                      <a:pt x="31" y="55"/>
                    </a:lnTo>
                    <a:lnTo>
                      <a:pt x="25" y="47"/>
                    </a:lnTo>
                    <a:lnTo>
                      <a:pt x="21" y="43"/>
                    </a:lnTo>
                    <a:lnTo>
                      <a:pt x="16" y="40"/>
                    </a:lnTo>
                    <a:lnTo>
                      <a:pt x="12" y="36"/>
                    </a:lnTo>
                    <a:lnTo>
                      <a:pt x="8" y="32"/>
                    </a:lnTo>
                    <a:lnTo>
                      <a:pt x="6" y="30"/>
                    </a:lnTo>
                    <a:lnTo>
                      <a:pt x="0" y="0"/>
                    </a:lnTo>
                    <a:close/>
                  </a:path>
                </a:pathLst>
              </a:custGeom>
              <a:solidFill>
                <a:srgbClr val="78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36" name="Freeform 30"/>
              <p:cNvSpPr>
                <a:spLocks/>
              </p:cNvSpPr>
              <p:nvPr/>
            </p:nvSpPr>
            <p:spPr bwMode="auto">
              <a:xfrm>
                <a:off x="4372" y="2894"/>
                <a:ext cx="224" cy="452"/>
              </a:xfrm>
              <a:custGeom>
                <a:avLst/>
                <a:gdLst>
                  <a:gd name="T0" fmla="*/ 0 w 449"/>
                  <a:gd name="T1" fmla="*/ 0 h 905"/>
                  <a:gd name="T2" fmla="*/ 0 w 449"/>
                  <a:gd name="T3" fmla="*/ 1 h 905"/>
                  <a:gd name="T4" fmla="*/ 0 w 449"/>
                  <a:gd name="T5" fmla="*/ 2 h 905"/>
                  <a:gd name="T6" fmla="*/ 1 w 449"/>
                  <a:gd name="T7" fmla="*/ 3 h 905"/>
                  <a:gd name="T8" fmla="*/ 1 w 449"/>
                  <a:gd name="T9" fmla="*/ 4 h 905"/>
                  <a:gd name="T10" fmla="*/ 2 w 449"/>
                  <a:gd name="T11" fmla="*/ 5 h 905"/>
                  <a:gd name="T12" fmla="*/ 3 w 449"/>
                  <a:gd name="T13" fmla="*/ 6 h 905"/>
                  <a:gd name="T14" fmla="*/ 3 w 449"/>
                  <a:gd name="T15" fmla="*/ 8 h 905"/>
                  <a:gd name="T16" fmla="*/ 4 w 449"/>
                  <a:gd name="T17" fmla="*/ 10 h 905"/>
                  <a:gd name="T18" fmla="*/ 5 w 449"/>
                  <a:gd name="T19" fmla="*/ 11 h 905"/>
                  <a:gd name="T20" fmla="*/ 6 w 449"/>
                  <a:gd name="T21" fmla="*/ 13 h 905"/>
                  <a:gd name="T22" fmla="*/ 7 w 449"/>
                  <a:gd name="T23" fmla="*/ 14 h 905"/>
                  <a:gd name="T24" fmla="*/ 8 w 449"/>
                  <a:gd name="T25" fmla="*/ 16 h 905"/>
                  <a:gd name="T26" fmla="*/ 9 w 449"/>
                  <a:gd name="T27" fmla="*/ 18 h 905"/>
                  <a:gd name="T28" fmla="*/ 10 w 449"/>
                  <a:gd name="T29" fmla="*/ 19 h 905"/>
                  <a:gd name="T30" fmla="*/ 10 w 449"/>
                  <a:gd name="T31" fmla="*/ 21 h 905"/>
                  <a:gd name="T32" fmla="*/ 11 w 449"/>
                  <a:gd name="T33" fmla="*/ 22 h 905"/>
                  <a:gd name="T34" fmla="*/ 12 w 449"/>
                  <a:gd name="T35" fmla="*/ 24 h 905"/>
                  <a:gd name="T36" fmla="*/ 13 w 449"/>
                  <a:gd name="T37" fmla="*/ 25 h 905"/>
                  <a:gd name="T38" fmla="*/ 13 w 449"/>
                  <a:gd name="T39" fmla="*/ 26 h 905"/>
                  <a:gd name="T40" fmla="*/ 13 w 449"/>
                  <a:gd name="T41" fmla="*/ 26 h 905"/>
                  <a:gd name="T42" fmla="*/ 13 w 449"/>
                  <a:gd name="T43" fmla="*/ 26 h 905"/>
                  <a:gd name="T44" fmla="*/ 12 w 449"/>
                  <a:gd name="T45" fmla="*/ 27 h 905"/>
                  <a:gd name="T46" fmla="*/ 12 w 449"/>
                  <a:gd name="T47" fmla="*/ 27 h 905"/>
                  <a:gd name="T48" fmla="*/ 11 w 449"/>
                  <a:gd name="T49" fmla="*/ 27 h 905"/>
                  <a:gd name="T50" fmla="*/ 11 w 449"/>
                  <a:gd name="T51" fmla="*/ 28 h 905"/>
                  <a:gd name="T52" fmla="*/ 11 w 449"/>
                  <a:gd name="T53" fmla="*/ 27 h 905"/>
                  <a:gd name="T54" fmla="*/ 11 w 449"/>
                  <a:gd name="T55" fmla="*/ 27 h 905"/>
                  <a:gd name="T56" fmla="*/ 11 w 449"/>
                  <a:gd name="T57" fmla="*/ 26 h 905"/>
                  <a:gd name="T58" fmla="*/ 10 w 449"/>
                  <a:gd name="T59" fmla="*/ 26 h 905"/>
                  <a:gd name="T60" fmla="*/ 10 w 449"/>
                  <a:gd name="T61" fmla="*/ 25 h 905"/>
                  <a:gd name="T62" fmla="*/ 9 w 449"/>
                  <a:gd name="T63" fmla="*/ 24 h 905"/>
                  <a:gd name="T64" fmla="*/ 8 w 449"/>
                  <a:gd name="T65" fmla="*/ 23 h 905"/>
                  <a:gd name="T66" fmla="*/ 8 w 449"/>
                  <a:gd name="T67" fmla="*/ 21 h 905"/>
                  <a:gd name="T68" fmla="*/ 7 w 449"/>
                  <a:gd name="T69" fmla="*/ 20 h 905"/>
                  <a:gd name="T70" fmla="*/ 6 w 449"/>
                  <a:gd name="T71" fmla="*/ 18 h 905"/>
                  <a:gd name="T72" fmla="*/ 5 w 449"/>
                  <a:gd name="T73" fmla="*/ 17 h 905"/>
                  <a:gd name="T74" fmla="*/ 5 w 449"/>
                  <a:gd name="T75" fmla="*/ 15 h 905"/>
                  <a:gd name="T76" fmla="*/ 4 w 449"/>
                  <a:gd name="T77" fmla="*/ 14 h 905"/>
                  <a:gd name="T78" fmla="*/ 3 w 449"/>
                  <a:gd name="T79" fmla="*/ 12 h 905"/>
                  <a:gd name="T80" fmla="*/ 2 w 449"/>
                  <a:gd name="T81" fmla="*/ 10 h 905"/>
                  <a:gd name="T82" fmla="*/ 2 w 449"/>
                  <a:gd name="T83" fmla="*/ 9 h 905"/>
                  <a:gd name="T84" fmla="*/ 1 w 449"/>
                  <a:gd name="T85" fmla="*/ 7 h 905"/>
                  <a:gd name="T86" fmla="*/ 1 w 449"/>
                  <a:gd name="T87" fmla="*/ 6 h 905"/>
                  <a:gd name="T88" fmla="*/ 0 w 449"/>
                  <a:gd name="T89" fmla="*/ 4 h 905"/>
                  <a:gd name="T90" fmla="*/ 0 w 449"/>
                  <a:gd name="T91" fmla="*/ 2 h 9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9"/>
                  <a:gd name="T139" fmla="*/ 0 h 905"/>
                  <a:gd name="T140" fmla="*/ 449 w 449"/>
                  <a:gd name="T141" fmla="*/ 905 h 9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9" h="905">
                    <a:moveTo>
                      <a:pt x="0" y="0"/>
                    </a:moveTo>
                    <a:lnTo>
                      <a:pt x="4" y="6"/>
                    </a:lnTo>
                    <a:lnTo>
                      <a:pt x="6" y="12"/>
                    </a:lnTo>
                    <a:lnTo>
                      <a:pt x="10" y="19"/>
                    </a:lnTo>
                    <a:lnTo>
                      <a:pt x="14" y="27"/>
                    </a:lnTo>
                    <a:lnTo>
                      <a:pt x="18" y="36"/>
                    </a:lnTo>
                    <a:lnTo>
                      <a:pt x="21" y="44"/>
                    </a:lnTo>
                    <a:lnTo>
                      <a:pt x="25" y="55"/>
                    </a:lnTo>
                    <a:lnTo>
                      <a:pt x="29" y="65"/>
                    </a:lnTo>
                    <a:lnTo>
                      <a:pt x="35" y="74"/>
                    </a:lnTo>
                    <a:lnTo>
                      <a:pt x="38" y="86"/>
                    </a:lnTo>
                    <a:lnTo>
                      <a:pt x="44" y="97"/>
                    </a:lnTo>
                    <a:lnTo>
                      <a:pt x="50" y="111"/>
                    </a:lnTo>
                    <a:lnTo>
                      <a:pt x="57" y="122"/>
                    </a:lnTo>
                    <a:lnTo>
                      <a:pt x="63" y="135"/>
                    </a:lnTo>
                    <a:lnTo>
                      <a:pt x="69" y="149"/>
                    </a:lnTo>
                    <a:lnTo>
                      <a:pt x="75" y="162"/>
                    </a:lnTo>
                    <a:lnTo>
                      <a:pt x="82" y="177"/>
                    </a:lnTo>
                    <a:lnTo>
                      <a:pt x="90" y="190"/>
                    </a:lnTo>
                    <a:lnTo>
                      <a:pt x="97" y="206"/>
                    </a:lnTo>
                    <a:lnTo>
                      <a:pt x="103" y="221"/>
                    </a:lnTo>
                    <a:lnTo>
                      <a:pt x="111" y="236"/>
                    </a:lnTo>
                    <a:lnTo>
                      <a:pt x="118" y="253"/>
                    </a:lnTo>
                    <a:lnTo>
                      <a:pt x="126" y="268"/>
                    </a:lnTo>
                    <a:lnTo>
                      <a:pt x="135" y="285"/>
                    </a:lnTo>
                    <a:lnTo>
                      <a:pt x="143" y="303"/>
                    </a:lnTo>
                    <a:lnTo>
                      <a:pt x="152" y="320"/>
                    </a:lnTo>
                    <a:lnTo>
                      <a:pt x="160" y="335"/>
                    </a:lnTo>
                    <a:lnTo>
                      <a:pt x="168" y="352"/>
                    </a:lnTo>
                    <a:lnTo>
                      <a:pt x="177" y="369"/>
                    </a:lnTo>
                    <a:lnTo>
                      <a:pt x="185" y="388"/>
                    </a:lnTo>
                    <a:lnTo>
                      <a:pt x="194" y="405"/>
                    </a:lnTo>
                    <a:lnTo>
                      <a:pt x="204" y="422"/>
                    </a:lnTo>
                    <a:lnTo>
                      <a:pt x="213" y="439"/>
                    </a:lnTo>
                    <a:lnTo>
                      <a:pt x="221" y="458"/>
                    </a:lnTo>
                    <a:lnTo>
                      <a:pt x="232" y="475"/>
                    </a:lnTo>
                    <a:lnTo>
                      <a:pt x="240" y="493"/>
                    </a:lnTo>
                    <a:lnTo>
                      <a:pt x="251" y="512"/>
                    </a:lnTo>
                    <a:lnTo>
                      <a:pt x="261" y="529"/>
                    </a:lnTo>
                    <a:lnTo>
                      <a:pt x="270" y="546"/>
                    </a:lnTo>
                    <a:lnTo>
                      <a:pt x="280" y="565"/>
                    </a:lnTo>
                    <a:lnTo>
                      <a:pt x="289" y="582"/>
                    </a:lnTo>
                    <a:lnTo>
                      <a:pt x="299" y="599"/>
                    </a:lnTo>
                    <a:lnTo>
                      <a:pt x="310" y="616"/>
                    </a:lnTo>
                    <a:lnTo>
                      <a:pt x="320" y="633"/>
                    </a:lnTo>
                    <a:lnTo>
                      <a:pt x="329" y="652"/>
                    </a:lnTo>
                    <a:lnTo>
                      <a:pt x="339" y="667"/>
                    </a:lnTo>
                    <a:lnTo>
                      <a:pt x="350" y="685"/>
                    </a:lnTo>
                    <a:lnTo>
                      <a:pt x="360" y="702"/>
                    </a:lnTo>
                    <a:lnTo>
                      <a:pt x="369" y="717"/>
                    </a:lnTo>
                    <a:lnTo>
                      <a:pt x="379" y="732"/>
                    </a:lnTo>
                    <a:lnTo>
                      <a:pt x="390" y="749"/>
                    </a:lnTo>
                    <a:lnTo>
                      <a:pt x="400" y="764"/>
                    </a:lnTo>
                    <a:lnTo>
                      <a:pt x="409" y="780"/>
                    </a:lnTo>
                    <a:lnTo>
                      <a:pt x="419" y="793"/>
                    </a:lnTo>
                    <a:lnTo>
                      <a:pt x="430" y="808"/>
                    </a:lnTo>
                    <a:lnTo>
                      <a:pt x="439" y="821"/>
                    </a:lnTo>
                    <a:lnTo>
                      <a:pt x="449" y="837"/>
                    </a:lnTo>
                    <a:lnTo>
                      <a:pt x="447" y="837"/>
                    </a:lnTo>
                    <a:lnTo>
                      <a:pt x="443" y="838"/>
                    </a:lnTo>
                    <a:lnTo>
                      <a:pt x="439" y="840"/>
                    </a:lnTo>
                    <a:lnTo>
                      <a:pt x="434" y="842"/>
                    </a:lnTo>
                    <a:lnTo>
                      <a:pt x="430" y="846"/>
                    </a:lnTo>
                    <a:lnTo>
                      <a:pt x="422" y="848"/>
                    </a:lnTo>
                    <a:lnTo>
                      <a:pt x="417" y="854"/>
                    </a:lnTo>
                    <a:lnTo>
                      <a:pt x="411" y="857"/>
                    </a:lnTo>
                    <a:lnTo>
                      <a:pt x="405" y="863"/>
                    </a:lnTo>
                    <a:lnTo>
                      <a:pt x="400" y="867"/>
                    </a:lnTo>
                    <a:lnTo>
                      <a:pt x="394" y="875"/>
                    </a:lnTo>
                    <a:lnTo>
                      <a:pt x="392" y="876"/>
                    </a:lnTo>
                    <a:lnTo>
                      <a:pt x="388" y="880"/>
                    </a:lnTo>
                    <a:lnTo>
                      <a:pt x="386" y="884"/>
                    </a:lnTo>
                    <a:lnTo>
                      <a:pt x="384" y="888"/>
                    </a:lnTo>
                    <a:lnTo>
                      <a:pt x="382" y="892"/>
                    </a:lnTo>
                    <a:lnTo>
                      <a:pt x="382" y="895"/>
                    </a:lnTo>
                    <a:lnTo>
                      <a:pt x="382" y="901"/>
                    </a:lnTo>
                    <a:lnTo>
                      <a:pt x="382" y="905"/>
                    </a:lnTo>
                    <a:lnTo>
                      <a:pt x="381" y="903"/>
                    </a:lnTo>
                    <a:lnTo>
                      <a:pt x="377" y="899"/>
                    </a:lnTo>
                    <a:lnTo>
                      <a:pt x="375" y="895"/>
                    </a:lnTo>
                    <a:lnTo>
                      <a:pt x="373" y="892"/>
                    </a:lnTo>
                    <a:lnTo>
                      <a:pt x="369" y="888"/>
                    </a:lnTo>
                    <a:lnTo>
                      <a:pt x="367" y="882"/>
                    </a:lnTo>
                    <a:lnTo>
                      <a:pt x="363" y="875"/>
                    </a:lnTo>
                    <a:lnTo>
                      <a:pt x="360" y="869"/>
                    </a:lnTo>
                    <a:lnTo>
                      <a:pt x="356" y="861"/>
                    </a:lnTo>
                    <a:lnTo>
                      <a:pt x="352" y="856"/>
                    </a:lnTo>
                    <a:lnTo>
                      <a:pt x="346" y="846"/>
                    </a:lnTo>
                    <a:lnTo>
                      <a:pt x="341" y="838"/>
                    </a:lnTo>
                    <a:lnTo>
                      <a:pt x="335" y="827"/>
                    </a:lnTo>
                    <a:lnTo>
                      <a:pt x="331" y="819"/>
                    </a:lnTo>
                    <a:lnTo>
                      <a:pt x="324" y="808"/>
                    </a:lnTo>
                    <a:lnTo>
                      <a:pt x="318" y="797"/>
                    </a:lnTo>
                    <a:lnTo>
                      <a:pt x="312" y="785"/>
                    </a:lnTo>
                    <a:lnTo>
                      <a:pt x="304" y="774"/>
                    </a:lnTo>
                    <a:lnTo>
                      <a:pt x="299" y="762"/>
                    </a:lnTo>
                    <a:lnTo>
                      <a:pt x="291" y="749"/>
                    </a:lnTo>
                    <a:lnTo>
                      <a:pt x="284" y="736"/>
                    </a:lnTo>
                    <a:lnTo>
                      <a:pt x="278" y="723"/>
                    </a:lnTo>
                    <a:lnTo>
                      <a:pt x="268" y="709"/>
                    </a:lnTo>
                    <a:lnTo>
                      <a:pt x="263" y="694"/>
                    </a:lnTo>
                    <a:lnTo>
                      <a:pt x="255" y="681"/>
                    </a:lnTo>
                    <a:lnTo>
                      <a:pt x="247" y="666"/>
                    </a:lnTo>
                    <a:lnTo>
                      <a:pt x="238" y="650"/>
                    </a:lnTo>
                    <a:lnTo>
                      <a:pt x="230" y="635"/>
                    </a:lnTo>
                    <a:lnTo>
                      <a:pt x="223" y="620"/>
                    </a:lnTo>
                    <a:lnTo>
                      <a:pt x="215" y="605"/>
                    </a:lnTo>
                    <a:lnTo>
                      <a:pt x="208" y="588"/>
                    </a:lnTo>
                    <a:lnTo>
                      <a:pt x="198" y="572"/>
                    </a:lnTo>
                    <a:lnTo>
                      <a:pt x="190" y="555"/>
                    </a:lnTo>
                    <a:lnTo>
                      <a:pt x="181" y="538"/>
                    </a:lnTo>
                    <a:lnTo>
                      <a:pt x="173" y="521"/>
                    </a:lnTo>
                    <a:lnTo>
                      <a:pt x="166" y="506"/>
                    </a:lnTo>
                    <a:lnTo>
                      <a:pt x="156" y="487"/>
                    </a:lnTo>
                    <a:lnTo>
                      <a:pt x="149" y="472"/>
                    </a:lnTo>
                    <a:lnTo>
                      <a:pt x="141" y="453"/>
                    </a:lnTo>
                    <a:lnTo>
                      <a:pt x="132" y="436"/>
                    </a:lnTo>
                    <a:lnTo>
                      <a:pt x="124" y="418"/>
                    </a:lnTo>
                    <a:lnTo>
                      <a:pt x="116" y="401"/>
                    </a:lnTo>
                    <a:lnTo>
                      <a:pt x="109" y="382"/>
                    </a:lnTo>
                    <a:lnTo>
                      <a:pt x="101" y="365"/>
                    </a:lnTo>
                    <a:lnTo>
                      <a:pt x="94" y="348"/>
                    </a:lnTo>
                    <a:lnTo>
                      <a:pt x="88" y="331"/>
                    </a:lnTo>
                    <a:lnTo>
                      <a:pt x="80" y="314"/>
                    </a:lnTo>
                    <a:lnTo>
                      <a:pt x="73" y="297"/>
                    </a:lnTo>
                    <a:lnTo>
                      <a:pt x="65" y="278"/>
                    </a:lnTo>
                    <a:lnTo>
                      <a:pt x="59" y="261"/>
                    </a:lnTo>
                    <a:lnTo>
                      <a:pt x="54" y="244"/>
                    </a:lnTo>
                    <a:lnTo>
                      <a:pt x="46" y="227"/>
                    </a:lnTo>
                    <a:lnTo>
                      <a:pt x="40" y="209"/>
                    </a:lnTo>
                    <a:lnTo>
                      <a:pt x="37" y="192"/>
                    </a:lnTo>
                    <a:lnTo>
                      <a:pt x="29" y="175"/>
                    </a:lnTo>
                    <a:lnTo>
                      <a:pt x="25" y="158"/>
                    </a:lnTo>
                    <a:lnTo>
                      <a:pt x="19" y="143"/>
                    </a:lnTo>
                    <a:lnTo>
                      <a:pt x="16" y="126"/>
                    </a:lnTo>
                    <a:lnTo>
                      <a:pt x="12" y="111"/>
                    </a:lnTo>
                    <a:lnTo>
                      <a:pt x="6" y="95"/>
                    </a:lnTo>
                    <a:lnTo>
                      <a:pt x="0" y="0"/>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37" name="Freeform 31"/>
              <p:cNvSpPr>
                <a:spLocks/>
              </p:cNvSpPr>
              <p:nvPr/>
            </p:nvSpPr>
            <p:spPr bwMode="auto">
              <a:xfrm>
                <a:off x="4643" y="2846"/>
                <a:ext cx="34" cy="438"/>
              </a:xfrm>
              <a:custGeom>
                <a:avLst/>
                <a:gdLst>
                  <a:gd name="T0" fmla="*/ 1 w 68"/>
                  <a:gd name="T1" fmla="*/ 25 h 877"/>
                  <a:gd name="T2" fmla="*/ 1 w 68"/>
                  <a:gd name="T3" fmla="*/ 25 h 877"/>
                  <a:gd name="T4" fmla="*/ 1 w 68"/>
                  <a:gd name="T5" fmla="*/ 24 h 877"/>
                  <a:gd name="T6" fmla="*/ 1 w 68"/>
                  <a:gd name="T7" fmla="*/ 23 h 877"/>
                  <a:gd name="T8" fmla="*/ 1 w 68"/>
                  <a:gd name="T9" fmla="*/ 22 h 877"/>
                  <a:gd name="T10" fmla="*/ 1 w 68"/>
                  <a:gd name="T11" fmla="*/ 21 h 877"/>
                  <a:gd name="T12" fmla="*/ 1 w 68"/>
                  <a:gd name="T13" fmla="*/ 20 h 877"/>
                  <a:gd name="T14" fmla="*/ 1 w 68"/>
                  <a:gd name="T15" fmla="*/ 19 h 877"/>
                  <a:gd name="T16" fmla="*/ 1 w 68"/>
                  <a:gd name="T17" fmla="*/ 17 h 877"/>
                  <a:gd name="T18" fmla="*/ 1 w 68"/>
                  <a:gd name="T19" fmla="*/ 16 h 877"/>
                  <a:gd name="T20" fmla="*/ 1 w 68"/>
                  <a:gd name="T21" fmla="*/ 14 h 877"/>
                  <a:gd name="T22" fmla="*/ 1 w 68"/>
                  <a:gd name="T23" fmla="*/ 12 h 877"/>
                  <a:gd name="T24" fmla="*/ 1 w 68"/>
                  <a:gd name="T25" fmla="*/ 11 h 877"/>
                  <a:gd name="T26" fmla="*/ 1 w 68"/>
                  <a:gd name="T27" fmla="*/ 9 h 877"/>
                  <a:gd name="T28" fmla="*/ 1 w 68"/>
                  <a:gd name="T29" fmla="*/ 7 h 877"/>
                  <a:gd name="T30" fmla="*/ 1 w 68"/>
                  <a:gd name="T31" fmla="*/ 6 h 877"/>
                  <a:gd name="T32" fmla="*/ 1 w 68"/>
                  <a:gd name="T33" fmla="*/ 4 h 877"/>
                  <a:gd name="T34" fmla="*/ 1 w 68"/>
                  <a:gd name="T35" fmla="*/ 3 h 877"/>
                  <a:gd name="T36" fmla="*/ 1 w 68"/>
                  <a:gd name="T37" fmla="*/ 2 h 877"/>
                  <a:gd name="T38" fmla="*/ 1 w 68"/>
                  <a:gd name="T39" fmla="*/ 1 h 877"/>
                  <a:gd name="T40" fmla="*/ 0 w 68"/>
                  <a:gd name="T41" fmla="*/ 0 h 877"/>
                  <a:gd name="T42" fmla="*/ 1 w 68"/>
                  <a:gd name="T43" fmla="*/ 0 h 877"/>
                  <a:gd name="T44" fmla="*/ 1 w 68"/>
                  <a:gd name="T45" fmla="*/ 0 h 877"/>
                  <a:gd name="T46" fmla="*/ 1 w 68"/>
                  <a:gd name="T47" fmla="*/ 1 h 877"/>
                  <a:gd name="T48" fmla="*/ 1 w 68"/>
                  <a:gd name="T49" fmla="*/ 1 h 877"/>
                  <a:gd name="T50" fmla="*/ 1 w 68"/>
                  <a:gd name="T51" fmla="*/ 1 h 877"/>
                  <a:gd name="T52" fmla="*/ 1 w 68"/>
                  <a:gd name="T53" fmla="*/ 2 h 877"/>
                  <a:gd name="T54" fmla="*/ 2 w 68"/>
                  <a:gd name="T55" fmla="*/ 2 h 877"/>
                  <a:gd name="T56" fmla="*/ 2 w 68"/>
                  <a:gd name="T57" fmla="*/ 3 h 877"/>
                  <a:gd name="T58" fmla="*/ 2 w 68"/>
                  <a:gd name="T59" fmla="*/ 3 h 877"/>
                  <a:gd name="T60" fmla="*/ 2 w 68"/>
                  <a:gd name="T61" fmla="*/ 4 h 877"/>
                  <a:gd name="T62" fmla="*/ 2 w 68"/>
                  <a:gd name="T63" fmla="*/ 4 h 877"/>
                  <a:gd name="T64" fmla="*/ 2 w 68"/>
                  <a:gd name="T65" fmla="*/ 5 h 877"/>
                  <a:gd name="T66" fmla="*/ 2 w 68"/>
                  <a:gd name="T67" fmla="*/ 6 h 877"/>
                  <a:gd name="T68" fmla="*/ 2 w 68"/>
                  <a:gd name="T69" fmla="*/ 6 h 877"/>
                  <a:gd name="T70" fmla="*/ 3 w 68"/>
                  <a:gd name="T71" fmla="*/ 7 h 877"/>
                  <a:gd name="T72" fmla="*/ 3 w 68"/>
                  <a:gd name="T73" fmla="*/ 8 h 877"/>
                  <a:gd name="T74" fmla="*/ 3 w 68"/>
                  <a:gd name="T75" fmla="*/ 9 h 877"/>
                  <a:gd name="T76" fmla="*/ 3 w 68"/>
                  <a:gd name="T77" fmla="*/ 10 h 877"/>
                  <a:gd name="T78" fmla="*/ 3 w 68"/>
                  <a:gd name="T79" fmla="*/ 11 h 877"/>
                  <a:gd name="T80" fmla="*/ 3 w 68"/>
                  <a:gd name="T81" fmla="*/ 12 h 877"/>
                  <a:gd name="T82" fmla="*/ 3 w 68"/>
                  <a:gd name="T83" fmla="*/ 13 h 877"/>
                  <a:gd name="T84" fmla="*/ 3 w 68"/>
                  <a:gd name="T85" fmla="*/ 14 h 877"/>
                  <a:gd name="T86" fmla="*/ 3 w 68"/>
                  <a:gd name="T87" fmla="*/ 16 h 877"/>
                  <a:gd name="T88" fmla="*/ 2 w 68"/>
                  <a:gd name="T89" fmla="*/ 17 h 877"/>
                  <a:gd name="T90" fmla="*/ 2 w 68"/>
                  <a:gd name="T91" fmla="*/ 18 h 877"/>
                  <a:gd name="T92" fmla="*/ 2 w 68"/>
                  <a:gd name="T93" fmla="*/ 19 h 877"/>
                  <a:gd name="T94" fmla="*/ 2 w 68"/>
                  <a:gd name="T95" fmla="*/ 20 h 877"/>
                  <a:gd name="T96" fmla="*/ 2 w 68"/>
                  <a:gd name="T97" fmla="*/ 21 h 877"/>
                  <a:gd name="T98" fmla="*/ 2 w 68"/>
                  <a:gd name="T99" fmla="*/ 22 h 877"/>
                  <a:gd name="T100" fmla="*/ 2 w 68"/>
                  <a:gd name="T101" fmla="*/ 23 h 877"/>
                  <a:gd name="T102" fmla="*/ 2 w 68"/>
                  <a:gd name="T103" fmla="*/ 24 h 877"/>
                  <a:gd name="T104" fmla="*/ 2 w 68"/>
                  <a:gd name="T105" fmla="*/ 25 h 877"/>
                  <a:gd name="T106" fmla="*/ 2 w 68"/>
                  <a:gd name="T107" fmla="*/ 26 h 877"/>
                  <a:gd name="T108" fmla="*/ 2 w 68"/>
                  <a:gd name="T109" fmla="*/ 26 h 877"/>
                  <a:gd name="T110" fmla="*/ 2 w 68"/>
                  <a:gd name="T111" fmla="*/ 27 h 877"/>
                  <a:gd name="T112" fmla="*/ 2 w 68"/>
                  <a:gd name="T113" fmla="*/ 27 h 877"/>
                  <a:gd name="T114" fmla="*/ 1 w 68"/>
                  <a:gd name="T115" fmla="*/ 25 h 8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8"/>
                  <a:gd name="T175" fmla="*/ 0 h 877"/>
                  <a:gd name="T176" fmla="*/ 68 w 68"/>
                  <a:gd name="T177" fmla="*/ 877 h 8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8" h="877">
                    <a:moveTo>
                      <a:pt x="8" y="820"/>
                    </a:moveTo>
                    <a:lnTo>
                      <a:pt x="8" y="818"/>
                    </a:lnTo>
                    <a:lnTo>
                      <a:pt x="8" y="816"/>
                    </a:lnTo>
                    <a:lnTo>
                      <a:pt x="8" y="814"/>
                    </a:lnTo>
                    <a:lnTo>
                      <a:pt x="8" y="810"/>
                    </a:lnTo>
                    <a:lnTo>
                      <a:pt x="8" y="806"/>
                    </a:lnTo>
                    <a:lnTo>
                      <a:pt x="8" y="801"/>
                    </a:lnTo>
                    <a:lnTo>
                      <a:pt x="8" y="795"/>
                    </a:lnTo>
                    <a:lnTo>
                      <a:pt x="8" y="789"/>
                    </a:lnTo>
                    <a:lnTo>
                      <a:pt x="8" y="782"/>
                    </a:lnTo>
                    <a:lnTo>
                      <a:pt x="8" y="774"/>
                    </a:lnTo>
                    <a:lnTo>
                      <a:pt x="8" y="764"/>
                    </a:lnTo>
                    <a:lnTo>
                      <a:pt x="8" y="755"/>
                    </a:lnTo>
                    <a:lnTo>
                      <a:pt x="8" y="744"/>
                    </a:lnTo>
                    <a:lnTo>
                      <a:pt x="8" y="734"/>
                    </a:lnTo>
                    <a:lnTo>
                      <a:pt x="8" y="723"/>
                    </a:lnTo>
                    <a:lnTo>
                      <a:pt x="10" y="711"/>
                    </a:lnTo>
                    <a:lnTo>
                      <a:pt x="10" y="698"/>
                    </a:lnTo>
                    <a:lnTo>
                      <a:pt x="10" y="685"/>
                    </a:lnTo>
                    <a:lnTo>
                      <a:pt x="10" y="671"/>
                    </a:lnTo>
                    <a:lnTo>
                      <a:pt x="10" y="658"/>
                    </a:lnTo>
                    <a:lnTo>
                      <a:pt x="10" y="643"/>
                    </a:lnTo>
                    <a:lnTo>
                      <a:pt x="10" y="628"/>
                    </a:lnTo>
                    <a:lnTo>
                      <a:pt x="10" y="612"/>
                    </a:lnTo>
                    <a:lnTo>
                      <a:pt x="10" y="597"/>
                    </a:lnTo>
                    <a:lnTo>
                      <a:pt x="10" y="582"/>
                    </a:lnTo>
                    <a:lnTo>
                      <a:pt x="10" y="565"/>
                    </a:lnTo>
                    <a:lnTo>
                      <a:pt x="10" y="548"/>
                    </a:lnTo>
                    <a:lnTo>
                      <a:pt x="10" y="533"/>
                    </a:lnTo>
                    <a:lnTo>
                      <a:pt x="10" y="515"/>
                    </a:lnTo>
                    <a:lnTo>
                      <a:pt x="10" y="498"/>
                    </a:lnTo>
                    <a:lnTo>
                      <a:pt x="10" y="481"/>
                    </a:lnTo>
                    <a:lnTo>
                      <a:pt x="11" y="464"/>
                    </a:lnTo>
                    <a:lnTo>
                      <a:pt x="10" y="447"/>
                    </a:lnTo>
                    <a:lnTo>
                      <a:pt x="10" y="428"/>
                    </a:lnTo>
                    <a:lnTo>
                      <a:pt x="10" y="411"/>
                    </a:lnTo>
                    <a:lnTo>
                      <a:pt x="10" y="394"/>
                    </a:lnTo>
                    <a:lnTo>
                      <a:pt x="10" y="375"/>
                    </a:lnTo>
                    <a:lnTo>
                      <a:pt x="10" y="358"/>
                    </a:lnTo>
                    <a:lnTo>
                      <a:pt x="10" y="341"/>
                    </a:lnTo>
                    <a:lnTo>
                      <a:pt x="10" y="324"/>
                    </a:lnTo>
                    <a:lnTo>
                      <a:pt x="10" y="305"/>
                    </a:lnTo>
                    <a:lnTo>
                      <a:pt x="10" y="287"/>
                    </a:lnTo>
                    <a:lnTo>
                      <a:pt x="10" y="270"/>
                    </a:lnTo>
                    <a:lnTo>
                      <a:pt x="10" y="253"/>
                    </a:lnTo>
                    <a:lnTo>
                      <a:pt x="8" y="238"/>
                    </a:lnTo>
                    <a:lnTo>
                      <a:pt x="8" y="221"/>
                    </a:lnTo>
                    <a:lnTo>
                      <a:pt x="8" y="206"/>
                    </a:lnTo>
                    <a:lnTo>
                      <a:pt x="8" y="190"/>
                    </a:lnTo>
                    <a:lnTo>
                      <a:pt x="8" y="173"/>
                    </a:lnTo>
                    <a:lnTo>
                      <a:pt x="8" y="158"/>
                    </a:lnTo>
                    <a:lnTo>
                      <a:pt x="6" y="143"/>
                    </a:lnTo>
                    <a:lnTo>
                      <a:pt x="6" y="130"/>
                    </a:lnTo>
                    <a:lnTo>
                      <a:pt x="6" y="114"/>
                    </a:lnTo>
                    <a:lnTo>
                      <a:pt x="6" y="101"/>
                    </a:lnTo>
                    <a:lnTo>
                      <a:pt x="6" y="88"/>
                    </a:lnTo>
                    <a:lnTo>
                      <a:pt x="6" y="76"/>
                    </a:lnTo>
                    <a:lnTo>
                      <a:pt x="4" y="65"/>
                    </a:lnTo>
                    <a:lnTo>
                      <a:pt x="4" y="54"/>
                    </a:lnTo>
                    <a:lnTo>
                      <a:pt x="4" y="44"/>
                    </a:lnTo>
                    <a:lnTo>
                      <a:pt x="2" y="33"/>
                    </a:lnTo>
                    <a:lnTo>
                      <a:pt x="2" y="23"/>
                    </a:lnTo>
                    <a:lnTo>
                      <a:pt x="0" y="16"/>
                    </a:lnTo>
                    <a:lnTo>
                      <a:pt x="0" y="8"/>
                    </a:lnTo>
                    <a:lnTo>
                      <a:pt x="0" y="0"/>
                    </a:lnTo>
                    <a:lnTo>
                      <a:pt x="2" y="4"/>
                    </a:lnTo>
                    <a:lnTo>
                      <a:pt x="4" y="8"/>
                    </a:lnTo>
                    <a:lnTo>
                      <a:pt x="8" y="16"/>
                    </a:lnTo>
                    <a:lnTo>
                      <a:pt x="10" y="18"/>
                    </a:lnTo>
                    <a:lnTo>
                      <a:pt x="11" y="23"/>
                    </a:lnTo>
                    <a:lnTo>
                      <a:pt x="13" y="27"/>
                    </a:lnTo>
                    <a:lnTo>
                      <a:pt x="17" y="33"/>
                    </a:lnTo>
                    <a:lnTo>
                      <a:pt x="19" y="38"/>
                    </a:lnTo>
                    <a:lnTo>
                      <a:pt x="21" y="46"/>
                    </a:lnTo>
                    <a:lnTo>
                      <a:pt x="23" y="48"/>
                    </a:lnTo>
                    <a:lnTo>
                      <a:pt x="25" y="54"/>
                    </a:lnTo>
                    <a:lnTo>
                      <a:pt x="25" y="57"/>
                    </a:lnTo>
                    <a:lnTo>
                      <a:pt x="29" y="61"/>
                    </a:lnTo>
                    <a:lnTo>
                      <a:pt x="29" y="65"/>
                    </a:lnTo>
                    <a:lnTo>
                      <a:pt x="30" y="69"/>
                    </a:lnTo>
                    <a:lnTo>
                      <a:pt x="30" y="73"/>
                    </a:lnTo>
                    <a:lnTo>
                      <a:pt x="32" y="78"/>
                    </a:lnTo>
                    <a:lnTo>
                      <a:pt x="34" y="82"/>
                    </a:lnTo>
                    <a:lnTo>
                      <a:pt x="36" y="86"/>
                    </a:lnTo>
                    <a:lnTo>
                      <a:pt x="36" y="92"/>
                    </a:lnTo>
                    <a:lnTo>
                      <a:pt x="38" y="95"/>
                    </a:lnTo>
                    <a:lnTo>
                      <a:pt x="40" y="101"/>
                    </a:lnTo>
                    <a:lnTo>
                      <a:pt x="40" y="107"/>
                    </a:lnTo>
                    <a:lnTo>
                      <a:pt x="42" y="111"/>
                    </a:lnTo>
                    <a:lnTo>
                      <a:pt x="44" y="118"/>
                    </a:lnTo>
                    <a:lnTo>
                      <a:pt x="46" y="124"/>
                    </a:lnTo>
                    <a:lnTo>
                      <a:pt x="46" y="130"/>
                    </a:lnTo>
                    <a:lnTo>
                      <a:pt x="48" y="135"/>
                    </a:lnTo>
                    <a:lnTo>
                      <a:pt x="49" y="143"/>
                    </a:lnTo>
                    <a:lnTo>
                      <a:pt x="51" y="149"/>
                    </a:lnTo>
                    <a:lnTo>
                      <a:pt x="51" y="154"/>
                    </a:lnTo>
                    <a:lnTo>
                      <a:pt x="53" y="162"/>
                    </a:lnTo>
                    <a:lnTo>
                      <a:pt x="55" y="168"/>
                    </a:lnTo>
                    <a:lnTo>
                      <a:pt x="55" y="175"/>
                    </a:lnTo>
                    <a:lnTo>
                      <a:pt x="57" y="183"/>
                    </a:lnTo>
                    <a:lnTo>
                      <a:pt x="57" y="189"/>
                    </a:lnTo>
                    <a:lnTo>
                      <a:pt x="59" y="198"/>
                    </a:lnTo>
                    <a:lnTo>
                      <a:pt x="61" y="204"/>
                    </a:lnTo>
                    <a:lnTo>
                      <a:pt x="61" y="211"/>
                    </a:lnTo>
                    <a:lnTo>
                      <a:pt x="61" y="219"/>
                    </a:lnTo>
                    <a:lnTo>
                      <a:pt x="63" y="228"/>
                    </a:lnTo>
                    <a:lnTo>
                      <a:pt x="63" y="236"/>
                    </a:lnTo>
                    <a:lnTo>
                      <a:pt x="65" y="246"/>
                    </a:lnTo>
                    <a:lnTo>
                      <a:pt x="67" y="253"/>
                    </a:lnTo>
                    <a:lnTo>
                      <a:pt x="67" y="263"/>
                    </a:lnTo>
                    <a:lnTo>
                      <a:pt x="67" y="272"/>
                    </a:lnTo>
                    <a:lnTo>
                      <a:pt x="68" y="282"/>
                    </a:lnTo>
                    <a:lnTo>
                      <a:pt x="68" y="291"/>
                    </a:lnTo>
                    <a:lnTo>
                      <a:pt x="68" y="301"/>
                    </a:lnTo>
                    <a:lnTo>
                      <a:pt x="68" y="310"/>
                    </a:lnTo>
                    <a:lnTo>
                      <a:pt x="68" y="322"/>
                    </a:lnTo>
                    <a:lnTo>
                      <a:pt x="68" y="333"/>
                    </a:lnTo>
                    <a:lnTo>
                      <a:pt x="68" y="344"/>
                    </a:lnTo>
                    <a:lnTo>
                      <a:pt x="68" y="354"/>
                    </a:lnTo>
                    <a:lnTo>
                      <a:pt x="68" y="365"/>
                    </a:lnTo>
                    <a:lnTo>
                      <a:pt x="68" y="379"/>
                    </a:lnTo>
                    <a:lnTo>
                      <a:pt x="68" y="390"/>
                    </a:lnTo>
                    <a:lnTo>
                      <a:pt x="68" y="401"/>
                    </a:lnTo>
                    <a:lnTo>
                      <a:pt x="68" y="415"/>
                    </a:lnTo>
                    <a:lnTo>
                      <a:pt x="68" y="426"/>
                    </a:lnTo>
                    <a:lnTo>
                      <a:pt x="68" y="439"/>
                    </a:lnTo>
                    <a:lnTo>
                      <a:pt x="67" y="451"/>
                    </a:lnTo>
                    <a:lnTo>
                      <a:pt x="67" y="464"/>
                    </a:lnTo>
                    <a:lnTo>
                      <a:pt x="67" y="477"/>
                    </a:lnTo>
                    <a:lnTo>
                      <a:pt x="67" y="489"/>
                    </a:lnTo>
                    <a:lnTo>
                      <a:pt x="65" y="502"/>
                    </a:lnTo>
                    <a:lnTo>
                      <a:pt x="65" y="514"/>
                    </a:lnTo>
                    <a:lnTo>
                      <a:pt x="63" y="527"/>
                    </a:lnTo>
                    <a:lnTo>
                      <a:pt x="63" y="540"/>
                    </a:lnTo>
                    <a:lnTo>
                      <a:pt x="63" y="553"/>
                    </a:lnTo>
                    <a:lnTo>
                      <a:pt x="61" y="567"/>
                    </a:lnTo>
                    <a:lnTo>
                      <a:pt x="61" y="578"/>
                    </a:lnTo>
                    <a:lnTo>
                      <a:pt x="61" y="591"/>
                    </a:lnTo>
                    <a:lnTo>
                      <a:pt x="59" y="605"/>
                    </a:lnTo>
                    <a:lnTo>
                      <a:pt x="59" y="616"/>
                    </a:lnTo>
                    <a:lnTo>
                      <a:pt x="59" y="629"/>
                    </a:lnTo>
                    <a:lnTo>
                      <a:pt x="59" y="641"/>
                    </a:lnTo>
                    <a:lnTo>
                      <a:pt x="57" y="652"/>
                    </a:lnTo>
                    <a:lnTo>
                      <a:pt x="55" y="666"/>
                    </a:lnTo>
                    <a:lnTo>
                      <a:pt x="55" y="677"/>
                    </a:lnTo>
                    <a:lnTo>
                      <a:pt x="55" y="688"/>
                    </a:lnTo>
                    <a:lnTo>
                      <a:pt x="53" y="700"/>
                    </a:lnTo>
                    <a:lnTo>
                      <a:pt x="53" y="711"/>
                    </a:lnTo>
                    <a:lnTo>
                      <a:pt x="51" y="721"/>
                    </a:lnTo>
                    <a:lnTo>
                      <a:pt x="51" y="732"/>
                    </a:lnTo>
                    <a:lnTo>
                      <a:pt x="49" y="742"/>
                    </a:lnTo>
                    <a:lnTo>
                      <a:pt x="49" y="753"/>
                    </a:lnTo>
                    <a:lnTo>
                      <a:pt x="48" y="763"/>
                    </a:lnTo>
                    <a:lnTo>
                      <a:pt x="48" y="772"/>
                    </a:lnTo>
                    <a:lnTo>
                      <a:pt x="48" y="782"/>
                    </a:lnTo>
                    <a:lnTo>
                      <a:pt x="46" y="791"/>
                    </a:lnTo>
                    <a:lnTo>
                      <a:pt x="46" y="799"/>
                    </a:lnTo>
                    <a:lnTo>
                      <a:pt x="46" y="808"/>
                    </a:lnTo>
                    <a:lnTo>
                      <a:pt x="44" y="814"/>
                    </a:lnTo>
                    <a:lnTo>
                      <a:pt x="44" y="821"/>
                    </a:lnTo>
                    <a:lnTo>
                      <a:pt x="44" y="829"/>
                    </a:lnTo>
                    <a:lnTo>
                      <a:pt x="44" y="837"/>
                    </a:lnTo>
                    <a:lnTo>
                      <a:pt x="42" y="840"/>
                    </a:lnTo>
                    <a:lnTo>
                      <a:pt x="42" y="848"/>
                    </a:lnTo>
                    <a:lnTo>
                      <a:pt x="42" y="852"/>
                    </a:lnTo>
                    <a:lnTo>
                      <a:pt x="42" y="858"/>
                    </a:lnTo>
                    <a:lnTo>
                      <a:pt x="40" y="861"/>
                    </a:lnTo>
                    <a:lnTo>
                      <a:pt x="40" y="865"/>
                    </a:lnTo>
                    <a:lnTo>
                      <a:pt x="40" y="869"/>
                    </a:lnTo>
                    <a:lnTo>
                      <a:pt x="40" y="873"/>
                    </a:lnTo>
                    <a:lnTo>
                      <a:pt x="40" y="875"/>
                    </a:lnTo>
                    <a:lnTo>
                      <a:pt x="40" y="877"/>
                    </a:lnTo>
                    <a:lnTo>
                      <a:pt x="6" y="842"/>
                    </a:lnTo>
                    <a:lnTo>
                      <a:pt x="8" y="820"/>
                    </a:lnTo>
                    <a:close/>
                  </a:path>
                </a:pathLst>
              </a:cu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38" name="Freeform 32"/>
              <p:cNvSpPr>
                <a:spLocks/>
              </p:cNvSpPr>
              <p:nvPr/>
            </p:nvSpPr>
            <p:spPr bwMode="auto">
              <a:xfrm>
                <a:off x="4600" y="3334"/>
                <a:ext cx="62" cy="65"/>
              </a:xfrm>
              <a:custGeom>
                <a:avLst/>
                <a:gdLst>
                  <a:gd name="T0" fmla="*/ 1 w 123"/>
                  <a:gd name="T1" fmla="*/ 2 h 129"/>
                  <a:gd name="T2" fmla="*/ 1 w 123"/>
                  <a:gd name="T3" fmla="*/ 1 h 129"/>
                  <a:gd name="T4" fmla="*/ 1 w 123"/>
                  <a:gd name="T5" fmla="*/ 1 h 129"/>
                  <a:gd name="T6" fmla="*/ 2 w 123"/>
                  <a:gd name="T7" fmla="*/ 1 h 129"/>
                  <a:gd name="T8" fmla="*/ 2 w 123"/>
                  <a:gd name="T9" fmla="*/ 1 h 129"/>
                  <a:gd name="T10" fmla="*/ 2 w 123"/>
                  <a:gd name="T11" fmla="*/ 0 h 129"/>
                  <a:gd name="T12" fmla="*/ 2 w 123"/>
                  <a:gd name="T13" fmla="*/ 0 h 129"/>
                  <a:gd name="T14" fmla="*/ 3 w 123"/>
                  <a:gd name="T15" fmla="*/ 0 h 129"/>
                  <a:gd name="T16" fmla="*/ 3 w 123"/>
                  <a:gd name="T17" fmla="*/ 1 h 129"/>
                  <a:gd name="T18" fmla="*/ 4 w 123"/>
                  <a:gd name="T19" fmla="*/ 1 h 129"/>
                  <a:gd name="T20" fmla="*/ 4 w 123"/>
                  <a:gd name="T21" fmla="*/ 2 h 129"/>
                  <a:gd name="T22" fmla="*/ 4 w 123"/>
                  <a:gd name="T23" fmla="*/ 2 h 129"/>
                  <a:gd name="T24" fmla="*/ 4 w 123"/>
                  <a:gd name="T25" fmla="*/ 3 h 129"/>
                  <a:gd name="T26" fmla="*/ 4 w 123"/>
                  <a:gd name="T27" fmla="*/ 4 h 129"/>
                  <a:gd name="T28" fmla="*/ 4 w 123"/>
                  <a:gd name="T29" fmla="*/ 4 h 129"/>
                  <a:gd name="T30" fmla="*/ 4 w 123"/>
                  <a:gd name="T31" fmla="*/ 4 h 129"/>
                  <a:gd name="T32" fmla="*/ 3 w 123"/>
                  <a:gd name="T33" fmla="*/ 4 h 129"/>
                  <a:gd name="T34" fmla="*/ 3 w 123"/>
                  <a:gd name="T35" fmla="*/ 4 h 129"/>
                  <a:gd name="T36" fmla="*/ 3 w 123"/>
                  <a:gd name="T37" fmla="*/ 4 h 129"/>
                  <a:gd name="T38" fmla="*/ 2 w 123"/>
                  <a:gd name="T39" fmla="*/ 5 h 129"/>
                  <a:gd name="T40" fmla="*/ 2 w 123"/>
                  <a:gd name="T41" fmla="*/ 5 h 129"/>
                  <a:gd name="T42" fmla="*/ 2 w 123"/>
                  <a:gd name="T43" fmla="*/ 5 h 129"/>
                  <a:gd name="T44" fmla="*/ 1 w 123"/>
                  <a:gd name="T45" fmla="*/ 4 h 129"/>
                  <a:gd name="T46" fmla="*/ 1 w 123"/>
                  <a:gd name="T47" fmla="*/ 4 h 129"/>
                  <a:gd name="T48" fmla="*/ 1 w 123"/>
                  <a:gd name="T49" fmla="*/ 4 h 129"/>
                  <a:gd name="T50" fmla="*/ 1 w 123"/>
                  <a:gd name="T51" fmla="*/ 4 h 129"/>
                  <a:gd name="T52" fmla="*/ 1 w 123"/>
                  <a:gd name="T53" fmla="*/ 4 h 129"/>
                  <a:gd name="T54" fmla="*/ 1 w 123"/>
                  <a:gd name="T55" fmla="*/ 3 h 129"/>
                  <a:gd name="T56" fmla="*/ 0 w 123"/>
                  <a:gd name="T57" fmla="*/ 3 h 129"/>
                  <a:gd name="T58" fmla="*/ 1 w 123"/>
                  <a:gd name="T59" fmla="*/ 2 h 129"/>
                  <a:gd name="T60" fmla="*/ 1 w 123"/>
                  <a:gd name="T61" fmla="*/ 2 h 129"/>
                  <a:gd name="T62" fmla="*/ 1 w 123"/>
                  <a:gd name="T63" fmla="*/ 2 h 129"/>
                  <a:gd name="T64" fmla="*/ 1 w 123"/>
                  <a:gd name="T65" fmla="*/ 2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129"/>
                  <a:gd name="T101" fmla="*/ 123 w 123"/>
                  <a:gd name="T102" fmla="*/ 129 h 1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129">
                    <a:moveTo>
                      <a:pt x="11" y="40"/>
                    </a:moveTo>
                    <a:lnTo>
                      <a:pt x="11" y="38"/>
                    </a:lnTo>
                    <a:lnTo>
                      <a:pt x="13" y="34"/>
                    </a:lnTo>
                    <a:lnTo>
                      <a:pt x="17" y="29"/>
                    </a:lnTo>
                    <a:lnTo>
                      <a:pt x="22" y="21"/>
                    </a:lnTo>
                    <a:lnTo>
                      <a:pt x="24" y="17"/>
                    </a:lnTo>
                    <a:lnTo>
                      <a:pt x="28" y="14"/>
                    </a:lnTo>
                    <a:lnTo>
                      <a:pt x="34" y="10"/>
                    </a:lnTo>
                    <a:lnTo>
                      <a:pt x="39" y="8"/>
                    </a:lnTo>
                    <a:lnTo>
                      <a:pt x="45" y="4"/>
                    </a:lnTo>
                    <a:lnTo>
                      <a:pt x="51" y="2"/>
                    </a:lnTo>
                    <a:lnTo>
                      <a:pt x="55" y="0"/>
                    </a:lnTo>
                    <a:lnTo>
                      <a:pt x="58" y="0"/>
                    </a:lnTo>
                    <a:lnTo>
                      <a:pt x="62" y="0"/>
                    </a:lnTo>
                    <a:lnTo>
                      <a:pt x="66" y="0"/>
                    </a:lnTo>
                    <a:lnTo>
                      <a:pt x="70" y="0"/>
                    </a:lnTo>
                    <a:lnTo>
                      <a:pt x="76" y="2"/>
                    </a:lnTo>
                    <a:lnTo>
                      <a:pt x="81" y="4"/>
                    </a:lnTo>
                    <a:lnTo>
                      <a:pt x="83" y="6"/>
                    </a:lnTo>
                    <a:lnTo>
                      <a:pt x="104" y="15"/>
                    </a:lnTo>
                    <a:lnTo>
                      <a:pt x="114" y="23"/>
                    </a:lnTo>
                    <a:lnTo>
                      <a:pt x="117" y="33"/>
                    </a:lnTo>
                    <a:lnTo>
                      <a:pt x="121" y="46"/>
                    </a:lnTo>
                    <a:lnTo>
                      <a:pt x="123" y="53"/>
                    </a:lnTo>
                    <a:lnTo>
                      <a:pt x="121" y="72"/>
                    </a:lnTo>
                    <a:lnTo>
                      <a:pt x="119" y="91"/>
                    </a:lnTo>
                    <a:lnTo>
                      <a:pt x="117" y="91"/>
                    </a:lnTo>
                    <a:lnTo>
                      <a:pt x="115" y="97"/>
                    </a:lnTo>
                    <a:lnTo>
                      <a:pt x="112" y="101"/>
                    </a:lnTo>
                    <a:lnTo>
                      <a:pt x="110" y="105"/>
                    </a:lnTo>
                    <a:lnTo>
                      <a:pt x="106" y="109"/>
                    </a:lnTo>
                    <a:lnTo>
                      <a:pt x="102" y="112"/>
                    </a:lnTo>
                    <a:lnTo>
                      <a:pt x="96" y="116"/>
                    </a:lnTo>
                    <a:lnTo>
                      <a:pt x="91" y="120"/>
                    </a:lnTo>
                    <a:lnTo>
                      <a:pt x="85" y="122"/>
                    </a:lnTo>
                    <a:lnTo>
                      <a:pt x="77" y="126"/>
                    </a:lnTo>
                    <a:lnTo>
                      <a:pt x="74" y="126"/>
                    </a:lnTo>
                    <a:lnTo>
                      <a:pt x="70" y="128"/>
                    </a:lnTo>
                    <a:lnTo>
                      <a:pt x="66" y="128"/>
                    </a:lnTo>
                    <a:lnTo>
                      <a:pt x="62" y="129"/>
                    </a:lnTo>
                    <a:lnTo>
                      <a:pt x="57" y="129"/>
                    </a:lnTo>
                    <a:lnTo>
                      <a:pt x="53" y="129"/>
                    </a:lnTo>
                    <a:lnTo>
                      <a:pt x="47" y="129"/>
                    </a:lnTo>
                    <a:lnTo>
                      <a:pt x="43" y="129"/>
                    </a:lnTo>
                    <a:lnTo>
                      <a:pt x="36" y="128"/>
                    </a:lnTo>
                    <a:lnTo>
                      <a:pt x="32" y="126"/>
                    </a:lnTo>
                    <a:lnTo>
                      <a:pt x="28" y="124"/>
                    </a:lnTo>
                    <a:lnTo>
                      <a:pt x="24" y="124"/>
                    </a:lnTo>
                    <a:lnTo>
                      <a:pt x="20" y="120"/>
                    </a:lnTo>
                    <a:lnTo>
                      <a:pt x="17" y="118"/>
                    </a:lnTo>
                    <a:lnTo>
                      <a:pt x="13" y="116"/>
                    </a:lnTo>
                    <a:lnTo>
                      <a:pt x="11" y="114"/>
                    </a:lnTo>
                    <a:lnTo>
                      <a:pt x="7" y="109"/>
                    </a:lnTo>
                    <a:lnTo>
                      <a:pt x="3" y="101"/>
                    </a:lnTo>
                    <a:lnTo>
                      <a:pt x="1" y="95"/>
                    </a:lnTo>
                    <a:lnTo>
                      <a:pt x="1" y="90"/>
                    </a:lnTo>
                    <a:lnTo>
                      <a:pt x="0" y="82"/>
                    </a:lnTo>
                    <a:lnTo>
                      <a:pt x="0" y="74"/>
                    </a:lnTo>
                    <a:lnTo>
                      <a:pt x="0" y="69"/>
                    </a:lnTo>
                    <a:lnTo>
                      <a:pt x="1" y="63"/>
                    </a:lnTo>
                    <a:lnTo>
                      <a:pt x="1" y="57"/>
                    </a:lnTo>
                    <a:lnTo>
                      <a:pt x="3" y="55"/>
                    </a:lnTo>
                    <a:lnTo>
                      <a:pt x="3" y="52"/>
                    </a:lnTo>
                    <a:lnTo>
                      <a:pt x="5" y="52"/>
                    </a:lnTo>
                    <a:lnTo>
                      <a:pt x="11" y="40"/>
                    </a:lnTo>
                    <a:close/>
                  </a:path>
                </a:pathLst>
              </a:custGeom>
              <a:solidFill>
                <a:srgbClr val="F28A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39" name="Freeform 33"/>
              <p:cNvSpPr>
                <a:spLocks/>
              </p:cNvSpPr>
              <p:nvPr/>
            </p:nvSpPr>
            <p:spPr bwMode="auto">
              <a:xfrm>
                <a:off x="4575" y="3331"/>
                <a:ext cx="66" cy="77"/>
              </a:xfrm>
              <a:custGeom>
                <a:avLst/>
                <a:gdLst>
                  <a:gd name="T0" fmla="*/ 5 w 131"/>
                  <a:gd name="T1" fmla="*/ 4 h 154"/>
                  <a:gd name="T2" fmla="*/ 4 w 131"/>
                  <a:gd name="T3" fmla="*/ 4 h 154"/>
                  <a:gd name="T4" fmla="*/ 4 w 131"/>
                  <a:gd name="T5" fmla="*/ 4 h 154"/>
                  <a:gd name="T6" fmla="*/ 4 w 131"/>
                  <a:gd name="T7" fmla="*/ 5 h 154"/>
                  <a:gd name="T8" fmla="*/ 4 w 131"/>
                  <a:gd name="T9" fmla="*/ 5 h 154"/>
                  <a:gd name="T10" fmla="*/ 3 w 131"/>
                  <a:gd name="T11" fmla="*/ 5 h 154"/>
                  <a:gd name="T12" fmla="*/ 3 w 131"/>
                  <a:gd name="T13" fmla="*/ 5 h 154"/>
                  <a:gd name="T14" fmla="*/ 3 w 131"/>
                  <a:gd name="T15" fmla="*/ 5 h 154"/>
                  <a:gd name="T16" fmla="*/ 3 w 131"/>
                  <a:gd name="T17" fmla="*/ 5 h 154"/>
                  <a:gd name="T18" fmla="*/ 2 w 131"/>
                  <a:gd name="T19" fmla="*/ 5 h 154"/>
                  <a:gd name="T20" fmla="*/ 2 w 131"/>
                  <a:gd name="T21" fmla="*/ 5 h 154"/>
                  <a:gd name="T22" fmla="*/ 2 w 131"/>
                  <a:gd name="T23" fmla="*/ 5 h 154"/>
                  <a:gd name="T24" fmla="*/ 1 w 131"/>
                  <a:gd name="T25" fmla="*/ 5 h 154"/>
                  <a:gd name="T26" fmla="*/ 1 w 131"/>
                  <a:gd name="T27" fmla="*/ 5 h 154"/>
                  <a:gd name="T28" fmla="*/ 1 w 131"/>
                  <a:gd name="T29" fmla="*/ 4 h 154"/>
                  <a:gd name="T30" fmla="*/ 1 w 131"/>
                  <a:gd name="T31" fmla="*/ 4 h 154"/>
                  <a:gd name="T32" fmla="*/ 1 w 131"/>
                  <a:gd name="T33" fmla="*/ 4 h 154"/>
                  <a:gd name="T34" fmla="*/ 0 w 131"/>
                  <a:gd name="T35" fmla="*/ 3 h 154"/>
                  <a:gd name="T36" fmla="*/ 0 w 131"/>
                  <a:gd name="T37" fmla="*/ 3 h 154"/>
                  <a:gd name="T38" fmla="*/ 1 w 131"/>
                  <a:gd name="T39" fmla="*/ 2 h 154"/>
                  <a:gd name="T40" fmla="*/ 1 w 131"/>
                  <a:gd name="T41" fmla="*/ 2 h 154"/>
                  <a:gd name="T42" fmla="*/ 1 w 131"/>
                  <a:gd name="T43" fmla="*/ 2 h 154"/>
                  <a:gd name="T44" fmla="*/ 1 w 131"/>
                  <a:gd name="T45" fmla="*/ 1 h 154"/>
                  <a:gd name="T46" fmla="*/ 1 w 131"/>
                  <a:gd name="T47" fmla="*/ 1 h 154"/>
                  <a:gd name="T48" fmla="*/ 1 w 131"/>
                  <a:gd name="T49" fmla="*/ 1 h 154"/>
                  <a:gd name="T50" fmla="*/ 2 w 131"/>
                  <a:gd name="T51" fmla="*/ 1 h 154"/>
                  <a:gd name="T52" fmla="*/ 2 w 131"/>
                  <a:gd name="T53" fmla="*/ 1 h 154"/>
                  <a:gd name="T54" fmla="*/ 2 w 131"/>
                  <a:gd name="T55" fmla="*/ 1 h 154"/>
                  <a:gd name="T56" fmla="*/ 3 w 131"/>
                  <a:gd name="T57" fmla="*/ 0 h 154"/>
                  <a:gd name="T58" fmla="*/ 3 w 131"/>
                  <a:gd name="T59" fmla="*/ 0 h 154"/>
                  <a:gd name="T60" fmla="*/ 3 w 131"/>
                  <a:gd name="T61" fmla="*/ 1 h 154"/>
                  <a:gd name="T62" fmla="*/ 3 w 131"/>
                  <a:gd name="T63" fmla="*/ 1 h 154"/>
                  <a:gd name="T64" fmla="*/ 3 w 131"/>
                  <a:gd name="T65" fmla="*/ 1 h 154"/>
                  <a:gd name="T66" fmla="*/ 2 w 131"/>
                  <a:gd name="T67" fmla="*/ 1 h 154"/>
                  <a:gd name="T68" fmla="*/ 2 w 131"/>
                  <a:gd name="T69" fmla="*/ 1 h 154"/>
                  <a:gd name="T70" fmla="*/ 2 w 131"/>
                  <a:gd name="T71" fmla="*/ 2 h 154"/>
                  <a:gd name="T72" fmla="*/ 2 w 131"/>
                  <a:gd name="T73" fmla="*/ 2 h 154"/>
                  <a:gd name="T74" fmla="*/ 2 w 131"/>
                  <a:gd name="T75" fmla="*/ 2 h 154"/>
                  <a:gd name="T76" fmla="*/ 2 w 131"/>
                  <a:gd name="T77" fmla="*/ 2 h 154"/>
                  <a:gd name="T78" fmla="*/ 2 w 131"/>
                  <a:gd name="T79" fmla="*/ 3 h 154"/>
                  <a:gd name="T80" fmla="*/ 2 w 131"/>
                  <a:gd name="T81" fmla="*/ 3 h 154"/>
                  <a:gd name="T82" fmla="*/ 2 w 131"/>
                  <a:gd name="T83" fmla="*/ 3 h 154"/>
                  <a:gd name="T84" fmla="*/ 2 w 131"/>
                  <a:gd name="T85" fmla="*/ 4 h 154"/>
                  <a:gd name="T86" fmla="*/ 2 w 131"/>
                  <a:gd name="T87" fmla="*/ 4 h 154"/>
                  <a:gd name="T88" fmla="*/ 3 w 131"/>
                  <a:gd name="T89" fmla="*/ 4 h 154"/>
                  <a:gd name="T90" fmla="*/ 3 w 131"/>
                  <a:gd name="T91" fmla="*/ 4 h 154"/>
                  <a:gd name="T92" fmla="*/ 4 w 131"/>
                  <a:gd name="T93" fmla="*/ 4 h 154"/>
                  <a:gd name="T94" fmla="*/ 4 w 131"/>
                  <a:gd name="T95" fmla="*/ 4 h 154"/>
                  <a:gd name="T96" fmla="*/ 4 w 131"/>
                  <a:gd name="T97" fmla="*/ 3 h 154"/>
                  <a:gd name="T98" fmla="*/ 4 w 131"/>
                  <a:gd name="T99" fmla="*/ 3 h 154"/>
                  <a:gd name="T100" fmla="*/ 4 w 131"/>
                  <a:gd name="T101" fmla="*/ 3 h 1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1"/>
                  <a:gd name="T154" fmla="*/ 0 h 154"/>
                  <a:gd name="T155" fmla="*/ 131 w 131"/>
                  <a:gd name="T156" fmla="*/ 154 h 1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1" h="154">
                    <a:moveTo>
                      <a:pt x="120" y="93"/>
                    </a:moveTo>
                    <a:lnTo>
                      <a:pt x="131" y="115"/>
                    </a:lnTo>
                    <a:lnTo>
                      <a:pt x="129" y="115"/>
                    </a:lnTo>
                    <a:lnTo>
                      <a:pt x="126" y="117"/>
                    </a:lnTo>
                    <a:lnTo>
                      <a:pt x="122" y="121"/>
                    </a:lnTo>
                    <a:lnTo>
                      <a:pt x="118" y="127"/>
                    </a:lnTo>
                    <a:lnTo>
                      <a:pt x="114" y="129"/>
                    </a:lnTo>
                    <a:lnTo>
                      <a:pt x="110" y="131"/>
                    </a:lnTo>
                    <a:lnTo>
                      <a:pt x="107" y="134"/>
                    </a:lnTo>
                    <a:lnTo>
                      <a:pt x="103" y="136"/>
                    </a:lnTo>
                    <a:lnTo>
                      <a:pt x="99" y="140"/>
                    </a:lnTo>
                    <a:lnTo>
                      <a:pt x="95" y="142"/>
                    </a:lnTo>
                    <a:lnTo>
                      <a:pt x="91" y="144"/>
                    </a:lnTo>
                    <a:lnTo>
                      <a:pt x="86" y="148"/>
                    </a:lnTo>
                    <a:lnTo>
                      <a:pt x="80" y="150"/>
                    </a:lnTo>
                    <a:lnTo>
                      <a:pt x="76" y="152"/>
                    </a:lnTo>
                    <a:lnTo>
                      <a:pt x="70" y="152"/>
                    </a:lnTo>
                    <a:lnTo>
                      <a:pt x="67" y="154"/>
                    </a:lnTo>
                    <a:lnTo>
                      <a:pt x="61" y="154"/>
                    </a:lnTo>
                    <a:lnTo>
                      <a:pt x="57" y="154"/>
                    </a:lnTo>
                    <a:lnTo>
                      <a:pt x="51" y="152"/>
                    </a:lnTo>
                    <a:lnTo>
                      <a:pt x="48" y="152"/>
                    </a:lnTo>
                    <a:lnTo>
                      <a:pt x="42" y="150"/>
                    </a:lnTo>
                    <a:lnTo>
                      <a:pt x="36" y="146"/>
                    </a:lnTo>
                    <a:lnTo>
                      <a:pt x="32" y="142"/>
                    </a:lnTo>
                    <a:lnTo>
                      <a:pt x="27" y="138"/>
                    </a:lnTo>
                    <a:lnTo>
                      <a:pt x="23" y="134"/>
                    </a:lnTo>
                    <a:lnTo>
                      <a:pt x="19" y="129"/>
                    </a:lnTo>
                    <a:lnTo>
                      <a:pt x="15" y="121"/>
                    </a:lnTo>
                    <a:lnTo>
                      <a:pt x="12" y="115"/>
                    </a:lnTo>
                    <a:lnTo>
                      <a:pt x="10" y="112"/>
                    </a:lnTo>
                    <a:lnTo>
                      <a:pt x="8" y="106"/>
                    </a:lnTo>
                    <a:lnTo>
                      <a:pt x="6" y="102"/>
                    </a:lnTo>
                    <a:lnTo>
                      <a:pt x="4" y="98"/>
                    </a:lnTo>
                    <a:lnTo>
                      <a:pt x="2" y="91"/>
                    </a:lnTo>
                    <a:lnTo>
                      <a:pt x="0" y="83"/>
                    </a:lnTo>
                    <a:lnTo>
                      <a:pt x="0" y="77"/>
                    </a:lnTo>
                    <a:lnTo>
                      <a:pt x="0" y="70"/>
                    </a:lnTo>
                    <a:lnTo>
                      <a:pt x="0" y="64"/>
                    </a:lnTo>
                    <a:lnTo>
                      <a:pt x="2" y="58"/>
                    </a:lnTo>
                    <a:lnTo>
                      <a:pt x="2" y="53"/>
                    </a:lnTo>
                    <a:lnTo>
                      <a:pt x="6" y="49"/>
                    </a:lnTo>
                    <a:lnTo>
                      <a:pt x="8" y="43"/>
                    </a:lnTo>
                    <a:lnTo>
                      <a:pt x="10" y="39"/>
                    </a:lnTo>
                    <a:lnTo>
                      <a:pt x="12" y="36"/>
                    </a:lnTo>
                    <a:lnTo>
                      <a:pt x="15" y="30"/>
                    </a:lnTo>
                    <a:lnTo>
                      <a:pt x="19" y="26"/>
                    </a:lnTo>
                    <a:lnTo>
                      <a:pt x="25" y="24"/>
                    </a:lnTo>
                    <a:lnTo>
                      <a:pt x="27" y="20"/>
                    </a:lnTo>
                    <a:lnTo>
                      <a:pt x="32" y="17"/>
                    </a:lnTo>
                    <a:lnTo>
                      <a:pt x="34" y="15"/>
                    </a:lnTo>
                    <a:lnTo>
                      <a:pt x="40" y="13"/>
                    </a:lnTo>
                    <a:lnTo>
                      <a:pt x="42" y="9"/>
                    </a:lnTo>
                    <a:lnTo>
                      <a:pt x="48" y="7"/>
                    </a:lnTo>
                    <a:lnTo>
                      <a:pt x="51" y="5"/>
                    </a:lnTo>
                    <a:lnTo>
                      <a:pt x="55" y="5"/>
                    </a:lnTo>
                    <a:lnTo>
                      <a:pt x="61" y="1"/>
                    </a:lnTo>
                    <a:lnTo>
                      <a:pt x="65" y="0"/>
                    </a:lnTo>
                    <a:lnTo>
                      <a:pt x="69" y="0"/>
                    </a:lnTo>
                    <a:lnTo>
                      <a:pt x="70" y="0"/>
                    </a:lnTo>
                    <a:lnTo>
                      <a:pt x="86" y="5"/>
                    </a:lnTo>
                    <a:lnTo>
                      <a:pt x="84" y="5"/>
                    </a:lnTo>
                    <a:lnTo>
                      <a:pt x="78" y="7"/>
                    </a:lnTo>
                    <a:lnTo>
                      <a:pt x="74" y="9"/>
                    </a:lnTo>
                    <a:lnTo>
                      <a:pt x="70" y="11"/>
                    </a:lnTo>
                    <a:lnTo>
                      <a:pt x="65" y="15"/>
                    </a:lnTo>
                    <a:lnTo>
                      <a:pt x="59" y="19"/>
                    </a:lnTo>
                    <a:lnTo>
                      <a:pt x="55" y="24"/>
                    </a:lnTo>
                    <a:lnTo>
                      <a:pt x="50" y="28"/>
                    </a:lnTo>
                    <a:lnTo>
                      <a:pt x="46" y="36"/>
                    </a:lnTo>
                    <a:lnTo>
                      <a:pt x="42" y="38"/>
                    </a:lnTo>
                    <a:lnTo>
                      <a:pt x="40" y="41"/>
                    </a:lnTo>
                    <a:lnTo>
                      <a:pt x="38" y="45"/>
                    </a:lnTo>
                    <a:lnTo>
                      <a:pt x="38" y="51"/>
                    </a:lnTo>
                    <a:lnTo>
                      <a:pt x="36" y="53"/>
                    </a:lnTo>
                    <a:lnTo>
                      <a:pt x="36" y="58"/>
                    </a:lnTo>
                    <a:lnTo>
                      <a:pt x="36" y="62"/>
                    </a:lnTo>
                    <a:lnTo>
                      <a:pt x="36" y="66"/>
                    </a:lnTo>
                    <a:lnTo>
                      <a:pt x="36" y="72"/>
                    </a:lnTo>
                    <a:lnTo>
                      <a:pt x="38" y="77"/>
                    </a:lnTo>
                    <a:lnTo>
                      <a:pt x="40" y="81"/>
                    </a:lnTo>
                    <a:lnTo>
                      <a:pt x="42" y="89"/>
                    </a:lnTo>
                    <a:lnTo>
                      <a:pt x="46" y="93"/>
                    </a:lnTo>
                    <a:lnTo>
                      <a:pt x="48" y="96"/>
                    </a:lnTo>
                    <a:lnTo>
                      <a:pt x="50" y="100"/>
                    </a:lnTo>
                    <a:lnTo>
                      <a:pt x="53" y="104"/>
                    </a:lnTo>
                    <a:lnTo>
                      <a:pt x="59" y="110"/>
                    </a:lnTo>
                    <a:lnTo>
                      <a:pt x="65" y="114"/>
                    </a:lnTo>
                    <a:lnTo>
                      <a:pt x="70" y="114"/>
                    </a:lnTo>
                    <a:lnTo>
                      <a:pt x="78" y="114"/>
                    </a:lnTo>
                    <a:lnTo>
                      <a:pt x="84" y="114"/>
                    </a:lnTo>
                    <a:lnTo>
                      <a:pt x="91" y="112"/>
                    </a:lnTo>
                    <a:lnTo>
                      <a:pt x="97" y="110"/>
                    </a:lnTo>
                    <a:lnTo>
                      <a:pt x="103" y="106"/>
                    </a:lnTo>
                    <a:lnTo>
                      <a:pt x="107" y="102"/>
                    </a:lnTo>
                    <a:lnTo>
                      <a:pt x="112" y="100"/>
                    </a:lnTo>
                    <a:lnTo>
                      <a:pt x="114" y="96"/>
                    </a:lnTo>
                    <a:lnTo>
                      <a:pt x="118" y="95"/>
                    </a:lnTo>
                    <a:lnTo>
                      <a:pt x="120" y="93"/>
                    </a:lnTo>
                    <a:close/>
                  </a:path>
                </a:pathLst>
              </a:custGeom>
              <a:solidFill>
                <a:srgbClr val="7D4D1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40" name="Freeform 34"/>
              <p:cNvSpPr>
                <a:spLocks/>
              </p:cNvSpPr>
              <p:nvPr/>
            </p:nvSpPr>
            <p:spPr bwMode="auto">
              <a:xfrm>
                <a:off x="4596" y="3357"/>
                <a:ext cx="39" cy="20"/>
              </a:xfrm>
              <a:custGeom>
                <a:avLst/>
                <a:gdLst>
                  <a:gd name="T0" fmla="*/ 1 w 78"/>
                  <a:gd name="T1" fmla="*/ 1 h 40"/>
                  <a:gd name="T2" fmla="*/ 3 w 78"/>
                  <a:gd name="T3" fmla="*/ 0 h 40"/>
                  <a:gd name="T4" fmla="*/ 3 w 78"/>
                  <a:gd name="T5" fmla="*/ 1 h 40"/>
                  <a:gd name="T6" fmla="*/ 1 w 78"/>
                  <a:gd name="T7" fmla="*/ 2 h 40"/>
                  <a:gd name="T8" fmla="*/ 0 w 78"/>
                  <a:gd name="T9" fmla="*/ 1 h 40"/>
                  <a:gd name="T10" fmla="*/ 1 w 78"/>
                  <a:gd name="T11" fmla="*/ 1 h 40"/>
                  <a:gd name="T12" fmla="*/ 1 w 78"/>
                  <a:gd name="T13" fmla="*/ 1 h 40"/>
                  <a:gd name="T14" fmla="*/ 0 60000 65536"/>
                  <a:gd name="T15" fmla="*/ 0 60000 65536"/>
                  <a:gd name="T16" fmla="*/ 0 60000 65536"/>
                  <a:gd name="T17" fmla="*/ 0 60000 65536"/>
                  <a:gd name="T18" fmla="*/ 0 60000 65536"/>
                  <a:gd name="T19" fmla="*/ 0 60000 65536"/>
                  <a:gd name="T20" fmla="*/ 0 60000 65536"/>
                  <a:gd name="T21" fmla="*/ 0 w 78"/>
                  <a:gd name="T22" fmla="*/ 0 h 40"/>
                  <a:gd name="T23" fmla="*/ 78 w 78"/>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40">
                    <a:moveTo>
                      <a:pt x="13" y="23"/>
                    </a:moveTo>
                    <a:lnTo>
                      <a:pt x="70" y="0"/>
                    </a:lnTo>
                    <a:lnTo>
                      <a:pt x="78" y="15"/>
                    </a:lnTo>
                    <a:lnTo>
                      <a:pt x="6" y="40"/>
                    </a:lnTo>
                    <a:lnTo>
                      <a:pt x="0" y="26"/>
                    </a:lnTo>
                    <a:lnTo>
                      <a:pt x="13" y="23"/>
                    </a:lnTo>
                    <a:close/>
                  </a:path>
                </a:pathLst>
              </a:custGeom>
              <a:solidFill>
                <a:srgbClr val="7D4D1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21616" name="Group 163"/>
            <p:cNvGrpSpPr>
              <a:grpSpLocks/>
            </p:cNvGrpSpPr>
            <p:nvPr/>
          </p:nvGrpSpPr>
          <p:grpSpPr bwMode="auto">
            <a:xfrm>
              <a:off x="3696" y="3344"/>
              <a:ext cx="347" cy="597"/>
              <a:chOff x="3696" y="3344"/>
              <a:chExt cx="347" cy="597"/>
            </a:xfrm>
          </p:grpSpPr>
          <p:sp>
            <p:nvSpPr>
              <p:cNvPr id="21617" name="Freeform 157"/>
              <p:cNvSpPr>
                <a:spLocks/>
              </p:cNvSpPr>
              <p:nvPr/>
            </p:nvSpPr>
            <p:spPr bwMode="auto">
              <a:xfrm>
                <a:off x="3715" y="3344"/>
                <a:ext cx="173" cy="135"/>
              </a:xfrm>
              <a:custGeom>
                <a:avLst/>
                <a:gdLst>
                  <a:gd name="T0" fmla="*/ 7 w 344"/>
                  <a:gd name="T1" fmla="*/ 4 h 269"/>
                  <a:gd name="T2" fmla="*/ 7 w 344"/>
                  <a:gd name="T3" fmla="*/ 3 h 269"/>
                  <a:gd name="T4" fmla="*/ 6 w 344"/>
                  <a:gd name="T5" fmla="*/ 2 h 269"/>
                  <a:gd name="T6" fmla="*/ 6 w 344"/>
                  <a:gd name="T7" fmla="*/ 2 h 269"/>
                  <a:gd name="T8" fmla="*/ 5 w 344"/>
                  <a:gd name="T9" fmla="*/ 1 h 269"/>
                  <a:gd name="T10" fmla="*/ 4 w 344"/>
                  <a:gd name="T11" fmla="*/ 1 h 269"/>
                  <a:gd name="T12" fmla="*/ 3 w 344"/>
                  <a:gd name="T13" fmla="*/ 0 h 269"/>
                  <a:gd name="T14" fmla="*/ 2 w 344"/>
                  <a:gd name="T15" fmla="*/ 1 h 269"/>
                  <a:gd name="T16" fmla="*/ 2 w 344"/>
                  <a:gd name="T17" fmla="*/ 1 h 269"/>
                  <a:gd name="T18" fmla="*/ 1 w 344"/>
                  <a:gd name="T19" fmla="*/ 1 h 269"/>
                  <a:gd name="T20" fmla="*/ 1 w 344"/>
                  <a:gd name="T21" fmla="*/ 2 h 269"/>
                  <a:gd name="T22" fmla="*/ 1 w 344"/>
                  <a:gd name="T23" fmla="*/ 3 h 269"/>
                  <a:gd name="T24" fmla="*/ 0 w 344"/>
                  <a:gd name="T25" fmla="*/ 4 h 269"/>
                  <a:gd name="T26" fmla="*/ 0 w 344"/>
                  <a:gd name="T27" fmla="*/ 5 h 269"/>
                  <a:gd name="T28" fmla="*/ 1 w 344"/>
                  <a:gd name="T29" fmla="*/ 5 h 269"/>
                  <a:gd name="T30" fmla="*/ 1 w 344"/>
                  <a:gd name="T31" fmla="*/ 7 h 269"/>
                  <a:gd name="T32" fmla="*/ 2 w 344"/>
                  <a:gd name="T33" fmla="*/ 7 h 269"/>
                  <a:gd name="T34" fmla="*/ 2 w 344"/>
                  <a:gd name="T35" fmla="*/ 8 h 269"/>
                  <a:gd name="T36" fmla="*/ 3 w 344"/>
                  <a:gd name="T37" fmla="*/ 9 h 269"/>
                  <a:gd name="T38" fmla="*/ 4 w 344"/>
                  <a:gd name="T39" fmla="*/ 9 h 269"/>
                  <a:gd name="T40" fmla="*/ 5 w 344"/>
                  <a:gd name="T41" fmla="*/ 9 h 269"/>
                  <a:gd name="T42" fmla="*/ 5 w 344"/>
                  <a:gd name="T43" fmla="*/ 9 h 269"/>
                  <a:gd name="T44" fmla="*/ 6 w 344"/>
                  <a:gd name="T45" fmla="*/ 9 h 269"/>
                  <a:gd name="T46" fmla="*/ 6 w 344"/>
                  <a:gd name="T47" fmla="*/ 8 h 269"/>
                  <a:gd name="T48" fmla="*/ 7 w 344"/>
                  <a:gd name="T49" fmla="*/ 8 h 269"/>
                  <a:gd name="T50" fmla="*/ 7 w 344"/>
                  <a:gd name="T51" fmla="*/ 7 h 269"/>
                  <a:gd name="T52" fmla="*/ 7 w 344"/>
                  <a:gd name="T53" fmla="*/ 6 h 269"/>
                  <a:gd name="T54" fmla="*/ 7 w 344"/>
                  <a:gd name="T55" fmla="*/ 5 h 269"/>
                  <a:gd name="T56" fmla="*/ 9 w 344"/>
                  <a:gd name="T57" fmla="*/ 6 h 269"/>
                  <a:gd name="T58" fmla="*/ 10 w 344"/>
                  <a:gd name="T59" fmla="*/ 6 h 269"/>
                  <a:gd name="T60" fmla="*/ 11 w 344"/>
                  <a:gd name="T61" fmla="*/ 6 h 269"/>
                  <a:gd name="T62" fmla="*/ 11 w 344"/>
                  <a:gd name="T63" fmla="*/ 6 h 269"/>
                  <a:gd name="T64" fmla="*/ 11 w 344"/>
                  <a:gd name="T65" fmla="*/ 5 h 269"/>
                  <a:gd name="T66" fmla="*/ 11 w 344"/>
                  <a:gd name="T67" fmla="*/ 5 h 269"/>
                  <a:gd name="T68" fmla="*/ 10 w 344"/>
                  <a:gd name="T69" fmla="*/ 5 h 269"/>
                  <a:gd name="T70" fmla="*/ 9 w 344"/>
                  <a:gd name="T71" fmla="*/ 5 h 269"/>
                  <a:gd name="T72" fmla="*/ 8 w 344"/>
                  <a:gd name="T73" fmla="*/ 4 h 269"/>
                  <a:gd name="T74" fmla="*/ 7 w 344"/>
                  <a:gd name="T75" fmla="*/ 4 h 2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4"/>
                  <a:gd name="T115" fmla="*/ 0 h 269"/>
                  <a:gd name="T116" fmla="*/ 344 w 344"/>
                  <a:gd name="T117" fmla="*/ 269 h 2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4" h="269">
                    <a:moveTo>
                      <a:pt x="216" y="122"/>
                    </a:moveTo>
                    <a:lnTo>
                      <a:pt x="200" y="82"/>
                    </a:lnTo>
                    <a:lnTo>
                      <a:pt x="184" y="54"/>
                    </a:lnTo>
                    <a:lnTo>
                      <a:pt x="164" y="34"/>
                    </a:lnTo>
                    <a:lnTo>
                      <a:pt x="137" y="16"/>
                    </a:lnTo>
                    <a:lnTo>
                      <a:pt x="117" y="7"/>
                    </a:lnTo>
                    <a:lnTo>
                      <a:pt x="94" y="0"/>
                    </a:lnTo>
                    <a:lnTo>
                      <a:pt x="64" y="5"/>
                    </a:lnTo>
                    <a:lnTo>
                      <a:pt x="39" y="16"/>
                    </a:lnTo>
                    <a:lnTo>
                      <a:pt x="24" y="27"/>
                    </a:lnTo>
                    <a:lnTo>
                      <a:pt x="11" y="46"/>
                    </a:lnTo>
                    <a:lnTo>
                      <a:pt x="3" y="66"/>
                    </a:lnTo>
                    <a:lnTo>
                      <a:pt x="0" y="97"/>
                    </a:lnTo>
                    <a:lnTo>
                      <a:pt x="0" y="132"/>
                    </a:lnTo>
                    <a:lnTo>
                      <a:pt x="11" y="160"/>
                    </a:lnTo>
                    <a:lnTo>
                      <a:pt x="24" y="193"/>
                    </a:lnTo>
                    <a:lnTo>
                      <a:pt x="42" y="219"/>
                    </a:lnTo>
                    <a:lnTo>
                      <a:pt x="62" y="240"/>
                    </a:lnTo>
                    <a:lnTo>
                      <a:pt x="86" y="257"/>
                    </a:lnTo>
                    <a:lnTo>
                      <a:pt x="108" y="266"/>
                    </a:lnTo>
                    <a:lnTo>
                      <a:pt x="133" y="269"/>
                    </a:lnTo>
                    <a:lnTo>
                      <a:pt x="153" y="266"/>
                    </a:lnTo>
                    <a:lnTo>
                      <a:pt x="170" y="257"/>
                    </a:lnTo>
                    <a:lnTo>
                      <a:pt x="184" y="246"/>
                    </a:lnTo>
                    <a:lnTo>
                      <a:pt x="198" y="229"/>
                    </a:lnTo>
                    <a:lnTo>
                      <a:pt x="206" y="205"/>
                    </a:lnTo>
                    <a:lnTo>
                      <a:pt x="214" y="181"/>
                    </a:lnTo>
                    <a:lnTo>
                      <a:pt x="217" y="156"/>
                    </a:lnTo>
                    <a:lnTo>
                      <a:pt x="267" y="168"/>
                    </a:lnTo>
                    <a:lnTo>
                      <a:pt x="315" y="185"/>
                    </a:lnTo>
                    <a:lnTo>
                      <a:pt x="331" y="188"/>
                    </a:lnTo>
                    <a:lnTo>
                      <a:pt x="344" y="174"/>
                    </a:lnTo>
                    <a:lnTo>
                      <a:pt x="339" y="154"/>
                    </a:lnTo>
                    <a:lnTo>
                      <a:pt x="328" y="140"/>
                    </a:lnTo>
                    <a:lnTo>
                      <a:pt x="303" y="133"/>
                    </a:lnTo>
                    <a:lnTo>
                      <a:pt x="276" y="132"/>
                    </a:lnTo>
                    <a:lnTo>
                      <a:pt x="245" y="127"/>
                    </a:lnTo>
                    <a:lnTo>
                      <a:pt x="216"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18" name="Freeform 158"/>
              <p:cNvSpPr>
                <a:spLocks/>
              </p:cNvSpPr>
              <p:nvPr/>
            </p:nvSpPr>
            <p:spPr bwMode="auto">
              <a:xfrm>
                <a:off x="3750" y="3490"/>
                <a:ext cx="108" cy="198"/>
              </a:xfrm>
              <a:custGeom>
                <a:avLst/>
                <a:gdLst>
                  <a:gd name="T0" fmla="*/ 2 w 216"/>
                  <a:gd name="T1" fmla="*/ 1 h 396"/>
                  <a:gd name="T2" fmla="*/ 2 w 216"/>
                  <a:gd name="T3" fmla="*/ 0 h 396"/>
                  <a:gd name="T4" fmla="*/ 3 w 216"/>
                  <a:gd name="T5" fmla="*/ 0 h 396"/>
                  <a:gd name="T6" fmla="*/ 4 w 216"/>
                  <a:gd name="T7" fmla="*/ 1 h 396"/>
                  <a:gd name="T8" fmla="*/ 5 w 216"/>
                  <a:gd name="T9" fmla="*/ 1 h 396"/>
                  <a:gd name="T10" fmla="*/ 6 w 216"/>
                  <a:gd name="T11" fmla="*/ 2 h 396"/>
                  <a:gd name="T12" fmla="*/ 6 w 216"/>
                  <a:gd name="T13" fmla="*/ 3 h 396"/>
                  <a:gd name="T14" fmla="*/ 7 w 216"/>
                  <a:gd name="T15" fmla="*/ 4 h 396"/>
                  <a:gd name="T16" fmla="*/ 7 w 216"/>
                  <a:gd name="T17" fmla="*/ 5 h 396"/>
                  <a:gd name="T18" fmla="*/ 7 w 216"/>
                  <a:gd name="T19" fmla="*/ 6 h 396"/>
                  <a:gd name="T20" fmla="*/ 7 w 216"/>
                  <a:gd name="T21" fmla="*/ 7 h 396"/>
                  <a:gd name="T22" fmla="*/ 7 w 216"/>
                  <a:gd name="T23" fmla="*/ 8 h 396"/>
                  <a:gd name="T24" fmla="*/ 7 w 216"/>
                  <a:gd name="T25" fmla="*/ 9 h 396"/>
                  <a:gd name="T26" fmla="*/ 7 w 216"/>
                  <a:gd name="T27" fmla="*/ 11 h 396"/>
                  <a:gd name="T28" fmla="*/ 6 w 216"/>
                  <a:gd name="T29" fmla="*/ 11 h 396"/>
                  <a:gd name="T30" fmla="*/ 6 w 216"/>
                  <a:gd name="T31" fmla="*/ 12 h 396"/>
                  <a:gd name="T32" fmla="*/ 5 w 216"/>
                  <a:gd name="T33" fmla="*/ 13 h 396"/>
                  <a:gd name="T34" fmla="*/ 4 w 216"/>
                  <a:gd name="T35" fmla="*/ 13 h 396"/>
                  <a:gd name="T36" fmla="*/ 3 w 216"/>
                  <a:gd name="T37" fmla="*/ 13 h 396"/>
                  <a:gd name="T38" fmla="*/ 2 w 216"/>
                  <a:gd name="T39" fmla="*/ 13 h 396"/>
                  <a:gd name="T40" fmla="*/ 1 w 216"/>
                  <a:gd name="T41" fmla="*/ 12 h 396"/>
                  <a:gd name="T42" fmla="*/ 1 w 216"/>
                  <a:gd name="T43" fmla="*/ 12 h 396"/>
                  <a:gd name="T44" fmla="*/ 1 w 216"/>
                  <a:gd name="T45" fmla="*/ 11 h 396"/>
                  <a:gd name="T46" fmla="*/ 0 w 216"/>
                  <a:gd name="T47" fmla="*/ 10 h 396"/>
                  <a:gd name="T48" fmla="*/ 0 w 216"/>
                  <a:gd name="T49" fmla="*/ 9 h 396"/>
                  <a:gd name="T50" fmla="*/ 1 w 216"/>
                  <a:gd name="T51" fmla="*/ 8 h 396"/>
                  <a:gd name="T52" fmla="*/ 1 w 216"/>
                  <a:gd name="T53" fmla="*/ 8 h 396"/>
                  <a:gd name="T54" fmla="*/ 2 w 216"/>
                  <a:gd name="T55" fmla="*/ 7 h 396"/>
                  <a:gd name="T56" fmla="*/ 2 w 216"/>
                  <a:gd name="T57" fmla="*/ 7 h 396"/>
                  <a:gd name="T58" fmla="*/ 2 w 216"/>
                  <a:gd name="T59" fmla="*/ 6 h 396"/>
                  <a:gd name="T60" fmla="*/ 1 w 216"/>
                  <a:gd name="T61" fmla="*/ 5 h 396"/>
                  <a:gd name="T62" fmla="*/ 1 w 216"/>
                  <a:gd name="T63" fmla="*/ 5 h 396"/>
                  <a:gd name="T64" fmla="*/ 1 w 216"/>
                  <a:gd name="T65" fmla="*/ 4 h 396"/>
                  <a:gd name="T66" fmla="*/ 1 w 216"/>
                  <a:gd name="T67" fmla="*/ 3 h 396"/>
                  <a:gd name="T68" fmla="*/ 1 w 216"/>
                  <a:gd name="T69" fmla="*/ 2 h 396"/>
                  <a:gd name="T70" fmla="*/ 1 w 216"/>
                  <a:gd name="T71" fmla="*/ 1 h 396"/>
                  <a:gd name="T72" fmla="*/ 1 w 216"/>
                  <a:gd name="T73" fmla="*/ 1 h 396"/>
                  <a:gd name="T74" fmla="*/ 2 w 216"/>
                  <a:gd name="T75" fmla="*/ 1 h 3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
                  <a:gd name="T115" fmla="*/ 0 h 396"/>
                  <a:gd name="T116" fmla="*/ 216 w 216"/>
                  <a:gd name="T117" fmla="*/ 396 h 3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 h="396">
                    <a:moveTo>
                      <a:pt x="41" y="14"/>
                    </a:moveTo>
                    <a:lnTo>
                      <a:pt x="61" y="0"/>
                    </a:lnTo>
                    <a:lnTo>
                      <a:pt x="91" y="0"/>
                    </a:lnTo>
                    <a:lnTo>
                      <a:pt x="120" y="10"/>
                    </a:lnTo>
                    <a:lnTo>
                      <a:pt x="145" y="22"/>
                    </a:lnTo>
                    <a:lnTo>
                      <a:pt x="166" y="41"/>
                    </a:lnTo>
                    <a:lnTo>
                      <a:pt x="191" y="77"/>
                    </a:lnTo>
                    <a:lnTo>
                      <a:pt x="205" y="111"/>
                    </a:lnTo>
                    <a:lnTo>
                      <a:pt x="211" y="147"/>
                    </a:lnTo>
                    <a:lnTo>
                      <a:pt x="216" y="179"/>
                    </a:lnTo>
                    <a:lnTo>
                      <a:pt x="216" y="218"/>
                    </a:lnTo>
                    <a:lnTo>
                      <a:pt x="211" y="251"/>
                    </a:lnTo>
                    <a:lnTo>
                      <a:pt x="205" y="285"/>
                    </a:lnTo>
                    <a:lnTo>
                      <a:pt x="195" y="321"/>
                    </a:lnTo>
                    <a:lnTo>
                      <a:pt x="181" y="349"/>
                    </a:lnTo>
                    <a:lnTo>
                      <a:pt x="166" y="369"/>
                    </a:lnTo>
                    <a:lnTo>
                      <a:pt x="139" y="385"/>
                    </a:lnTo>
                    <a:lnTo>
                      <a:pt x="109" y="396"/>
                    </a:lnTo>
                    <a:lnTo>
                      <a:pt x="81" y="396"/>
                    </a:lnTo>
                    <a:lnTo>
                      <a:pt x="55" y="393"/>
                    </a:lnTo>
                    <a:lnTo>
                      <a:pt x="31" y="378"/>
                    </a:lnTo>
                    <a:lnTo>
                      <a:pt x="17" y="360"/>
                    </a:lnTo>
                    <a:lnTo>
                      <a:pt x="4" y="340"/>
                    </a:lnTo>
                    <a:lnTo>
                      <a:pt x="0" y="310"/>
                    </a:lnTo>
                    <a:lnTo>
                      <a:pt x="0" y="270"/>
                    </a:lnTo>
                    <a:lnTo>
                      <a:pt x="9" y="246"/>
                    </a:lnTo>
                    <a:lnTo>
                      <a:pt x="23" y="229"/>
                    </a:lnTo>
                    <a:lnTo>
                      <a:pt x="39" y="215"/>
                    </a:lnTo>
                    <a:lnTo>
                      <a:pt x="41" y="193"/>
                    </a:lnTo>
                    <a:lnTo>
                      <a:pt x="41" y="177"/>
                    </a:lnTo>
                    <a:lnTo>
                      <a:pt x="29" y="154"/>
                    </a:lnTo>
                    <a:lnTo>
                      <a:pt x="17" y="129"/>
                    </a:lnTo>
                    <a:lnTo>
                      <a:pt x="9" y="102"/>
                    </a:lnTo>
                    <a:lnTo>
                      <a:pt x="4" y="71"/>
                    </a:lnTo>
                    <a:lnTo>
                      <a:pt x="12" y="46"/>
                    </a:lnTo>
                    <a:lnTo>
                      <a:pt x="18" y="30"/>
                    </a:lnTo>
                    <a:lnTo>
                      <a:pt x="29" y="21"/>
                    </a:lnTo>
                    <a:lnTo>
                      <a:pt x="4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19" name="Freeform 159"/>
              <p:cNvSpPr>
                <a:spLocks/>
              </p:cNvSpPr>
              <p:nvPr/>
            </p:nvSpPr>
            <p:spPr bwMode="auto">
              <a:xfrm>
                <a:off x="3696" y="3505"/>
                <a:ext cx="133" cy="155"/>
              </a:xfrm>
              <a:custGeom>
                <a:avLst/>
                <a:gdLst>
                  <a:gd name="T0" fmla="*/ 4 w 266"/>
                  <a:gd name="T1" fmla="*/ 1 h 310"/>
                  <a:gd name="T2" fmla="*/ 5 w 266"/>
                  <a:gd name="T3" fmla="*/ 1 h 310"/>
                  <a:gd name="T4" fmla="*/ 6 w 266"/>
                  <a:gd name="T5" fmla="*/ 0 h 310"/>
                  <a:gd name="T6" fmla="*/ 7 w 266"/>
                  <a:gd name="T7" fmla="*/ 1 h 310"/>
                  <a:gd name="T8" fmla="*/ 7 w 266"/>
                  <a:gd name="T9" fmla="*/ 2 h 310"/>
                  <a:gd name="T10" fmla="*/ 7 w 266"/>
                  <a:gd name="T11" fmla="*/ 2 h 310"/>
                  <a:gd name="T12" fmla="*/ 6 w 266"/>
                  <a:gd name="T13" fmla="*/ 3 h 310"/>
                  <a:gd name="T14" fmla="*/ 6 w 266"/>
                  <a:gd name="T15" fmla="*/ 3 h 310"/>
                  <a:gd name="T16" fmla="*/ 5 w 266"/>
                  <a:gd name="T17" fmla="*/ 4 h 310"/>
                  <a:gd name="T18" fmla="*/ 4 w 266"/>
                  <a:gd name="T19" fmla="*/ 4 h 310"/>
                  <a:gd name="T20" fmla="*/ 3 w 266"/>
                  <a:gd name="T21" fmla="*/ 5 h 310"/>
                  <a:gd name="T22" fmla="*/ 2 w 266"/>
                  <a:gd name="T23" fmla="*/ 5 h 310"/>
                  <a:gd name="T24" fmla="*/ 2 w 266"/>
                  <a:gd name="T25" fmla="*/ 6 h 310"/>
                  <a:gd name="T26" fmla="*/ 3 w 266"/>
                  <a:gd name="T27" fmla="*/ 6 h 310"/>
                  <a:gd name="T28" fmla="*/ 4 w 266"/>
                  <a:gd name="T29" fmla="*/ 7 h 310"/>
                  <a:gd name="T30" fmla="*/ 5 w 266"/>
                  <a:gd name="T31" fmla="*/ 7 h 310"/>
                  <a:gd name="T32" fmla="*/ 6 w 266"/>
                  <a:gd name="T33" fmla="*/ 8 h 310"/>
                  <a:gd name="T34" fmla="*/ 6 w 266"/>
                  <a:gd name="T35" fmla="*/ 7 h 310"/>
                  <a:gd name="T36" fmla="*/ 7 w 266"/>
                  <a:gd name="T37" fmla="*/ 7 h 310"/>
                  <a:gd name="T38" fmla="*/ 7 w 266"/>
                  <a:gd name="T39" fmla="*/ 6 h 310"/>
                  <a:gd name="T40" fmla="*/ 7 w 266"/>
                  <a:gd name="T41" fmla="*/ 6 h 310"/>
                  <a:gd name="T42" fmla="*/ 8 w 266"/>
                  <a:gd name="T43" fmla="*/ 6 h 310"/>
                  <a:gd name="T44" fmla="*/ 8 w 266"/>
                  <a:gd name="T45" fmla="*/ 6 h 310"/>
                  <a:gd name="T46" fmla="*/ 8 w 266"/>
                  <a:gd name="T47" fmla="*/ 7 h 310"/>
                  <a:gd name="T48" fmla="*/ 8 w 266"/>
                  <a:gd name="T49" fmla="*/ 7 h 310"/>
                  <a:gd name="T50" fmla="*/ 7 w 266"/>
                  <a:gd name="T51" fmla="*/ 7 h 310"/>
                  <a:gd name="T52" fmla="*/ 7 w 266"/>
                  <a:gd name="T53" fmla="*/ 8 h 310"/>
                  <a:gd name="T54" fmla="*/ 7 w 266"/>
                  <a:gd name="T55" fmla="*/ 8 h 310"/>
                  <a:gd name="T56" fmla="*/ 7 w 266"/>
                  <a:gd name="T57" fmla="*/ 8 h 310"/>
                  <a:gd name="T58" fmla="*/ 8 w 266"/>
                  <a:gd name="T59" fmla="*/ 8 h 310"/>
                  <a:gd name="T60" fmla="*/ 9 w 266"/>
                  <a:gd name="T61" fmla="*/ 8 h 310"/>
                  <a:gd name="T62" fmla="*/ 9 w 266"/>
                  <a:gd name="T63" fmla="*/ 9 h 310"/>
                  <a:gd name="T64" fmla="*/ 8 w 266"/>
                  <a:gd name="T65" fmla="*/ 9 h 310"/>
                  <a:gd name="T66" fmla="*/ 8 w 266"/>
                  <a:gd name="T67" fmla="*/ 9 h 310"/>
                  <a:gd name="T68" fmla="*/ 7 w 266"/>
                  <a:gd name="T69" fmla="*/ 9 h 310"/>
                  <a:gd name="T70" fmla="*/ 7 w 266"/>
                  <a:gd name="T71" fmla="*/ 9 h 310"/>
                  <a:gd name="T72" fmla="*/ 7 w 266"/>
                  <a:gd name="T73" fmla="*/ 8 h 310"/>
                  <a:gd name="T74" fmla="*/ 6 w 266"/>
                  <a:gd name="T75" fmla="*/ 9 h 310"/>
                  <a:gd name="T76" fmla="*/ 7 w 266"/>
                  <a:gd name="T77" fmla="*/ 9 h 310"/>
                  <a:gd name="T78" fmla="*/ 7 w 266"/>
                  <a:gd name="T79" fmla="*/ 9 h 310"/>
                  <a:gd name="T80" fmla="*/ 8 w 266"/>
                  <a:gd name="T81" fmla="*/ 10 h 310"/>
                  <a:gd name="T82" fmla="*/ 7 w 266"/>
                  <a:gd name="T83" fmla="*/ 10 h 310"/>
                  <a:gd name="T84" fmla="*/ 7 w 266"/>
                  <a:gd name="T85" fmla="*/ 10 h 310"/>
                  <a:gd name="T86" fmla="*/ 6 w 266"/>
                  <a:gd name="T87" fmla="*/ 10 h 310"/>
                  <a:gd name="T88" fmla="*/ 6 w 266"/>
                  <a:gd name="T89" fmla="*/ 9 h 310"/>
                  <a:gd name="T90" fmla="*/ 6 w 266"/>
                  <a:gd name="T91" fmla="*/ 9 h 310"/>
                  <a:gd name="T92" fmla="*/ 5 w 266"/>
                  <a:gd name="T93" fmla="*/ 8 h 310"/>
                  <a:gd name="T94" fmla="*/ 4 w 266"/>
                  <a:gd name="T95" fmla="*/ 8 h 310"/>
                  <a:gd name="T96" fmla="*/ 3 w 266"/>
                  <a:gd name="T97" fmla="*/ 8 h 310"/>
                  <a:gd name="T98" fmla="*/ 2 w 266"/>
                  <a:gd name="T99" fmla="*/ 7 h 310"/>
                  <a:gd name="T100" fmla="*/ 1 w 266"/>
                  <a:gd name="T101" fmla="*/ 7 h 310"/>
                  <a:gd name="T102" fmla="*/ 1 w 266"/>
                  <a:gd name="T103" fmla="*/ 6 h 310"/>
                  <a:gd name="T104" fmla="*/ 0 w 266"/>
                  <a:gd name="T105" fmla="*/ 5 h 310"/>
                  <a:gd name="T106" fmla="*/ 1 w 266"/>
                  <a:gd name="T107" fmla="*/ 5 h 310"/>
                  <a:gd name="T108" fmla="*/ 1 w 266"/>
                  <a:gd name="T109" fmla="*/ 4 h 310"/>
                  <a:gd name="T110" fmla="*/ 2 w 266"/>
                  <a:gd name="T111" fmla="*/ 4 h 310"/>
                  <a:gd name="T112" fmla="*/ 3 w 266"/>
                  <a:gd name="T113" fmla="*/ 3 h 310"/>
                  <a:gd name="T114" fmla="*/ 3 w 266"/>
                  <a:gd name="T115" fmla="*/ 2 h 310"/>
                  <a:gd name="T116" fmla="*/ 4 w 266"/>
                  <a:gd name="T117" fmla="*/ 1 h 3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6"/>
                  <a:gd name="T178" fmla="*/ 0 h 310"/>
                  <a:gd name="T179" fmla="*/ 266 w 266"/>
                  <a:gd name="T180" fmla="*/ 310 h 3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6" h="310">
                    <a:moveTo>
                      <a:pt x="106" y="31"/>
                    </a:moveTo>
                    <a:lnTo>
                      <a:pt x="138" y="4"/>
                    </a:lnTo>
                    <a:lnTo>
                      <a:pt x="176" y="0"/>
                    </a:lnTo>
                    <a:lnTo>
                      <a:pt x="199" y="14"/>
                    </a:lnTo>
                    <a:lnTo>
                      <a:pt x="200" y="50"/>
                    </a:lnTo>
                    <a:lnTo>
                      <a:pt x="199" y="56"/>
                    </a:lnTo>
                    <a:lnTo>
                      <a:pt x="181" y="83"/>
                    </a:lnTo>
                    <a:lnTo>
                      <a:pt x="176" y="91"/>
                    </a:lnTo>
                    <a:lnTo>
                      <a:pt x="142" y="102"/>
                    </a:lnTo>
                    <a:lnTo>
                      <a:pt x="102" y="114"/>
                    </a:lnTo>
                    <a:lnTo>
                      <a:pt x="70" y="136"/>
                    </a:lnTo>
                    <a:lnTo>
                      <a:pt x="45" y="160"/>
                    </a:lnTo>
                    <a:lnTo>
                      <a:pt x="52" y="172"/>
                    </a:lnTo>
                    <a:lnTo>
                      <a:pt x="75" y="188"/>
                    </a:lnTo>
                    <a:lnTo>
                      <a:pt x="111" y="205"/>
                    </a:lnTo>
                    <a:lnTo>
                      <a:pt x="144" y="221"/>
                    </a:lnTo>
                    <a:lnTo>
                      <a:pt x="169" y="228"/>
                    </a:lnTo>
                    <a:lnTo>
                      <a:pt x="189" y="219"/>
                    </a:lnTo>
                    <a:lnTo>
                      <a:pt x="199" y="205"/>
                    </a:lnTo>
                    <a:lnTo>
                      <a:pt x="203" y="189"/>
                    </a:lnTo>
                    <a:lnTo>
                      <a:pt x="210" y="180"/>
                    </a:lnTo>
                    <a:lnTo>
                      <a:pt x="228" y="174"/>
                    </a:lnTo>
                    <a:lnTo>
                      <a:pt x="237" y="185"/>
                    </a:lnTo>
                    <a:lnTo>
                      <a:pt x="242" y="199"/>
                    </a:lnTo>
                    <a:lnTo>
                      <a:pt x="230" y="210"/>
                    </a:lnTo>
                    <a:lnTo>
                      <a:pt x="214" y="216"/>
                    </a:lnTo>
                    <a:lnTo>
                      <a:pt x="203" y="228"/>
                    </a:lnTo>
                    <a:lnTo>
                      <a:pt x="205" y="239"/>
                    </a:lnTo>
                    <a:lnTo>
                      <a:pt x="224" y="244"/>
                    </a:lnTo>
                    <a:lnTo>
                      <a:pt x="250" y="244"/>
                    </a:lnTo>
                    <a:lnTo>
                      <a:pt x="264" y="255"/>
                    </a:lnTo>
                    <a:lnTo>
                      <a:pt x="266" y="271"/>
                    </a:lnTo>
                    <a:lnTo>
                      <a:pt x="255" y="276"/>
                    </a:lnTo>
                    <a:lnTo>
                      <a:pt x="237" y="276"/>
                    </a:lnTo>
                    <a:lnTo>
                      <a:pt x="224" y="266"/>
                    </a:lnTo>
                    <a:lnTo>
                      <a:pt x="212" y="260"/>
                    </a:lnTo>
                    <a:lnTo>
                      <a:pt x="197" y="251"/>
                    </a:lnTo>
                    <a:lnTo>
                      <a:pt x="192" y="260"/>
                    </a:lnTo>
                    <a:lnTo>
                      <a:pt x="205" y="271"/>
                    </a:lnTo>
                    <a:lnTo>
                      <a:pt x="219" y="285"/>
                    </a:lnTo>
                    <a:lnTo>
                      <a:pt x="225" y="301"/>
                    </a:lnTo>
                    <a:lnTo>
                      <a:pt x="219" y="310"/>
                    </a:lnTo>
                    <a:lnTo>
                      <a:pt x="200" y="310"/>
                    </a:lnTo>
                    <a:lnTo>
                      <a:pt x="188" y="296"/>
                    </a:lnTo>
                    <a:lnTo>
                      <a:pt x="181" y="274"/>
                    </a:lnTo>
                    <a:lnTo>
                      <a:pt x="172" y="258"/>
                    </a:lnTo>
                    <a:lnTo>
                      <a:pt x="149" y="251"/>
                    </a:lnTo>
                    <a:lnTo>
                      <a:pt x="120" y="241"/>
                    </a:lnTo>
                    <a:lnTo>
                      <a:pt x="78" y="230"/>
                    </a:lnTo>
                    <a:lnTo>
                      <a:pt x="41" y="214"/>
                    </a:lnTo>
                    <a:lnTo>
                      <a:pt x="14" y="194"/>
                    </a:lnTo>
                    <a:lnTo>
                      <a:pt x="5" y="177"/>
                    </a:lnTo>
                    <a:lnTo>
                      <a:pt x="0" y="160"/>
                    </a:lnTo>
                    <a:lnTo>
                      <a:pt x="5" y="144"/>
                    </a:lnTo>
                    <a:lnTo>
                      <a:pt x="22" y="124"/>
                    </a:lnTo>
                    <a:lnTo>
                      <a:pt x="45" y="97"/>
                    </a:lnTo>
                    <a:lnTo>
                      <a:pt x="70" y="70"/>
                    </a:lnTo>
                    <a:lnTo>
                      <a:pt x="88" y="52"/>
                    </a:lnTo>
                    <a:lnTo>
                      <a:pt x="10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20" name="Freeform 160"/>
              <p:cNvSpPr>
                <a:spLocks/>
              </p:cNvSpPr>
              <p:nvPr/>
            </p:nvSpPr>
            <p:spPr bwMode="auto">
              <a:xfrm>
                <a:off x="3793" y="3505"/>
                <a:ext cx="250" cy="97"/>
              </a:xfrm>
              <a:custGeom>
                <a:avLst/>
                <a:gdLst>
                  <a:gd name="T0" fmla="*/ 0 w 501"/>
                  <a:gd name="T1" fmla="*/ 0 h 194"/>
                  <a:gd name="T2" fmla="*/ 2 w 501"/>
                  <a:gd name="T3" fmla="*/ 1 h 194"/>
                  <a:gd name="T4" fmla="*/ 2 w 501"/>
                  <a:gd name="T5" fmla="*/ 2 h 194"/>
                  <a:gd name="T6" fmla="*/ 4 w 501"/>
                  <a:gd name="T7" fmla="*/ 3 h 194"/>
                  <a:gd name="T8" fmla="*/ 6 w 501"/>
                  <a:gd name="T9" fmla="*/ 4 h 194"/>
                  <a:gd name="T10" fmla="*/ 7 w 501"/>
                  <a:gd name="T11" fmla="*/ 4 h 194"/>
                  <a:gd name="T12" fmla="*/ 8 w 501"/>
                  <a:gd name="T13" fmla="*/ 5 h 194"/>
                  <a:gd name="T14" fmla="*/ 10 w 501"/>
                  <a:gd name="T15" fmla="*/ 5 h 194"/>
                  <a:gd name="T16" fmla="*/ 11 w 501"/>
                  <a:gd name="T17" fmla="*/ 4 h 194"/>
                  <a:gd name="T18" fmla="*/ 11 w 501"/>
                  <a:gd name="T19" fmla="*/ 4 h 194"/>
                  <a:gd name="T20" fmla="*/ 12 w 501"/>
                  <a:gd name="T21" fmla="*/ 4 h 194"/>
                  <a:gd name="T22" fmla="*/ 12 w 501"/>
                  <a:gd name="T23" fmla="*/ 4 h 194"/>
                  <a:gd name="T24" fmla="*/ 12 w 501"/>
                  <a:gd name="T25" fmla="*/ 2 h 194"/>
                  <a:gd name="T26" fmla="*/ 13 w 501"/>
                  <a:gd name="T27" fmla="*/ 2 h 194"/>
                  <a:gd name="T28" fmla="*/ 13 w 501"/>
                  <a:gd name="T29" fmla="*/ 2 h 194"/>
                  <a:gd name="T30" fmla="*/ 13 w 501"/>
                  <a:gd name="T31" fmla="*/ 2 h 194"/>
                  <a:gd name="T32" fmla="*/ 14 w 501"/>
                  <a:gd name="T33" fmla="*/ 2 h 194"/>
                  <a:gd name="T34" fmla="*/ 13 w 501"/>
                  <a:gd name="T35" fmla="*/ 3 h 194"/>
                  <a:gd name="T36" fmla="*/ 13 w 501"/>
                  <a:gd name="T37" fmla="*/ 4 h 194"/>
                  <a:gd name="T38" fmla="*/ 13 w 501"/>
                  <a:gd name="T39" fmla="*/ 4 h 194"/>
                  <a:gd name="T40" fmla="*/ 13 w 501"/>
                  <a:gd name="T41" fmla="*/ 4 h 194"/>
                  <a:gd name="T42" fmla="*/ 14 w 501"/>
                  <a:gd name="T43" fmla="*/ 4 h 194"/>
                  <a:gd name="T44" fmla="*/ 14 w 501"/>
                  <a:gd name="T45" fmla="*/ 4 h 194"/>
                  <a:gd name="T46" fmla="*/ 15 w 501"/>
                  <a:gd name="T47" fmla="*/ 4 h 194"/>
                  <a:gd name="T48" fmla="*/ 15 w 501"/>
                  <a:gd name="T49" fmla="*/ 4 h 194"/>
                  <a:gd name="T50" fmla="*/ 15 w 501"/>
                  <a:gd name="T51" fmla="*/ 5 h 194"/>
                  <a:gd name="T52" fmla="*/ 15 w 501"/>
                  <a:gd name="T53" fmla="*/ 5 h 194"/>
                  <a:gd name="T54" fmla="*/ 14 w 501"/>
                  <a:gd name="T55" fmla="*/ 5 h 194"/>
                  <a:gd name="T56" fmla="*/ 13 w 501"/>
                  <a:gd name="T57" fmla="*/ 5 h 194"/>
                  <a:gd name="T58" fmla="*/ 13 w 501"/>
                  <a:gd name="T59" fmla="*/ 5 h 194"/>
                  <a:gd name="T60" fmla="*/ 14 w 501"/>
                  <a:gd name="T61" fmla="*/ 5 h 194"/>
                  <a:gd name="T62" fmla="*/ 14 w 501"/>
                  <a:gd name="T63" fmla="*/ 5 h 194"/>
                  <a:gd name="T64" fmla="*/ 14 w 501"/>
                  <a:gd name="T65" fmla="*/ 6 h 194"/>
                  <a:gd name="T66" fmla="*/ 14 w 501"/>
                  <a:gd name="T67" fmla="*/ 6 h 194"/>
                  <a:gd name="T68" fmla="*/ 14 w 501"/>
                  <a:gd name="T69" fmla="*/ 7 h 194"/>
                  <a:gd name="T70" fmla="*/ 13 w 501"/>
                  <a:gd name="T71" fmla="*/ 6 h 194"/>
                  <a:gd name="T72" fmla="*/ 13 w 501"/>
                  <a:gd name="T73" fmla="*/ 6 h 194"/>
                  <a:gd name="T74" fmla="*/ 12 w 501"/>
                  <a:gd name="T75" fmla="*/ 6 h 194"/>
                  <a:gd name="T76" fmla="*/ 11 w 501"/>
                  <a:gd name="T77" fmla="*/ 5 h 194"/>
                  <a:gd name="T78" fmla="*/ 9 w 501"/>
                  <a:gd name="T79" fmla="*/ 6 h 194"/>
                  <a:gd name="T80" fmla="*/ 9 w 501"/>
                  <a:gd name="T81" fmla="*/ 6 h 194"/>
                  <a:gd name="T82" fmla="*/ 7 w 501"/>
                  <a:gd name="T83" fmla="*/ 6 h 194"/>
                  <a:gd name="T84" fmla="*/ 6 w 501"/>
                  <a:gd name="T85" fmla="*/ 5 h 194"/>
                  <a:gd name="T86" fmla="*/ 4 w 501"/>
                  <a:gd name="T87" fmla="*/ 4 h 194"/>
                  <a:gd name="T88" fmla="*/ 3 w 501"/>
                  <a:gd name="T89" fmla="*/ 4 h 194"/>
                  <a:gd name="T90" fmla="*/ 1 w 501"/>
                  <a:gd name="T91" fmla="*/ 3 h 194"/>
                  <a:gd name="T92" fmla="*/ 0 w 501"/>
                  <a:gd name="T93" fmla="*/ 2 h 194"/>
                  <a:gd name="T94" fmla="*/ 0 w 501"/>
                  <a:gd name="T95" fmla="*/ 1 h 194"/>
                  <a:gd name="T96" fmla="*/ 0 w 501"/>
                  <a:gd name="T97" fmla="*/ 1 h 194"/>
                  <a:gd name="T98" fmla="*/ 0 w 501"/>
                  <a:gd name="T99" fmla="*/ 0 h 1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1"/>
                  <a:gd name="T151" fmla="*/ 0 h 194"/>
                  <a:gd name="T152" fmla="*/ 501 w 501"/>
                  <a:gd name="T153" fmla="*/ 194 h 1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1" h="194">
                    <a:moveTo>
                      <a:pt x="28" y="0"/>
                    </a:moveTo>
                    <a:lnTo>
                      <a:pt x="74" y="16"/>
                    </a:lnTo>
                    <a:lnTo>
                      <a:pt x="94" y="41"/>
                    </a:lnTo>
                    <a:lnTo>
                      <a:pt x="138" y="70"/>
                    </a:lnTo>
                    <a:lnTo>
                      <a:pt x="199" y="102"/>
                    </a:lnTo>
                    <a:lnTo>
                      <a:pt x="252" y="127"/>
                    </a:lnTo>
                    <a:lnTo>
                      <a:pt x="282" y="133"/>
                    </a:lnTo>
                    <a:lnTo>
                      <a:pt x="323" y="133"/>
                    </a:lnTo>
                    <a:lnTo>
                      <a:pt x="359" y="127"/>
                    </a:lnTo>
                    <a:lnTo>
                      <a:pt x="381" y="119"/>
                    </a:lnTo>
                    <a:lnTo>
                      <a:pt x="406" y="111"/>
                    </a:lnTo>
                    <a:lnTo>
                      <a:pt x="415" y="97"/>
                    </a:lnTo>
                    <a:lnTo>
                      <a:pt x="412" y="63"/>
                    </a:lnTo>
                    <a:lnTo>
                      <a:pt x="420" y="41"/>
                    </a:lnTo>
                    <a:lnTo>
                      <a:pt x="431" y="33"/>
                    </a:lnTo>
                    <a:lnTo>
                      <a:pt x="447" y="38"/>
                    </a:lnTo>
                    <a:lnTo>
                      <a:pt x="448" y="56"/>
                    </a:lnTo>
                    <a:lnTo>
                      <a:pt x="442" y="75"/>
                    </a:lnTo>
                    <a:lnTo>
                      <a:pt x="436" y="99"/>
                    </a:lnTo>
                    <a:lnTo>
                      <a:pt x="431" y="116"/>
                    </a:lnTo>
                    <a:lnTo>
                      <a:pt x="440" y="119"/>
                    </a:lnTo>
                    <a:lnTo>
                      <a:pt x="456" y="116"/>
                    </a:lnTo>
                    <a:lnTo>
                      <a:pt x="472" y="108"/>
                    </a:lnTo>
                    <a:lnTo>
                      <a:pt x="497" y="111"/>
                    </a:lnTo>
                    <a:lnTo>
                      <a:pt x="501" y="124"/>
                    </a:lnTo>
                    <a:lnTo>
                      <a:pt x="495" y="138"/>
                    </a:lnTo>
                    <a:lnTo>
                      <a:pt x="481" y="139"/>
                    </a:lnTo>
                    <a:lnTo>
                      <a:pt x="458" y="138"/>
                    </a:lnTo>
                    <a:lnTo>
                      <a:pt x="442" y="139"/>
                    </a:lnTo>
                    <a:lnTo>
                      <a:pt x="431" y="149"/>
                    </a:lnTo>
                    <a:lnTo>
                      <a:pt x="448" y="158"/>
                    </a:lnTo>
                    <a:lnTo>
                      <a:pt x="476" y="158"/>
                    </a:lnTo>
                    <a:lnTo>
                      <a:pt x="478" y="167"/>
                    </a:lnTo>
                    <a:lnTo>
                      <a:pt x="478" y="180"/>
                    </a:lnTo>
                    <a:lnTo>
                      <a:pt x="465" y="194"/>
                    </a:lnTo>
                    <a:lnTo>
                      <a:pt x="442" y="189"/>
                    </a:lnTo>
                    <a:lnTo>
                      <a:pt x="424" y="183"/>
                    </a:lnTo>
                    <a:lnTo>
                      <a:pt x="399" y="175"/>
                    </a:lnTo>
                    <a:lnTo>
                      <a:pt x="373" y="160"/>
                    </a:lnTo>
                    <a:lnTo>
                      <a:pt x="318" y="167"/>
                    </a:lnTo>
                    <a:lnTo>
                      <a:pt x="288" y="167"/>
                    </a:lnTo>
                    <a:lnTo>
                      <a:pt x="249" y="163"/>
                    </a:lnTo>
                    <a:lnTo>
                      <a:pt x="204" y="147"/>
                    </a:lnTo>
                    <a:lnTo>
                      <a:pt x="148" y="124"/>
                    </a:lnTo>
                    <a:lnTo>
                      <a:pt x="102" y="106"/>
                    </a:lnTo>
                    <a:lnTo>
                      <a:pt x="39" y="77"/>
                    </a:lnTo>
                    <a:lnTo>
                      <a:pt x="3" y="52"/>
                    </a:lnTo>
                    <a:lnTo>
                      <a:pt x="0" y="14"/>
                    </a:lnTo>
                    <a:lnTo>
                      <a:pt x="5" y="2"/>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21" name="Freeform 161"/>
              <p:cNvSpPr>
                <a:spLocks/>
              </p:cNvSpPr>
              <p:nvPr/>
            </p:nvSpPr>
            <p:spPr bwMode="auto">
              <a:xfrm>
                <a:off x="3745" y="3640"/>
                <a:ext cx="108" cy="301"/>
              </a:xfrm>
              <a:custGeom>
                <a:avLst/>
                <a:gdLst>
                  <a:gd name="T0" fmla="*/ 3 w 217"/>
                  <a:gd name="T1" fmla="*/ 4 h 603"/>
                  <a:gd name="T2" fmla="*/ 3 w 217"/>
                  <a:gd name="T3" fmla="*/ 6 h 603"/>
                  <a:gd name="T4" fmla="*/ 3 w 217"/>
                  <a:gd name="T5" fmla="*/ 9 h 603"/>
                  <a:gd name="T6" fmla="*/ 3 w 217"/>
                  <a:gd name="T7" fmla="*/ 10 h 603"/>
                  <a:gd name="T8" fmla="*/ 2 w 217"/>
                  <a:gd name="T9" fmla="*/ 12 h 603"/>
                  <a:gd name="T10" fmla="*/ 2 w 217"/>
                  <a:gd name="T11" fmla="*/ 14 h 603"/>
                  <a:gd name="T12" fmla="*/ 2 w 217"/>
                  <a:gd name="T13" fmla="*/ 14 h 603"/>
                  <a:gd name="T14" fmla="*/ 2 w 217"/>
                  <a:gd name="T15" fmla="*/ 15 h 603"/>
                  <a:gd name="T16" fmla="*/ 3 w 217"/>
                  <a:gd name="T17" fmla="*/ 16 h 603"/>
                  <a:gd name="T18" fmla="*/ 4 w 217"/>
                  <a:gd name="T19" fmla="*/ 16 h 603"/>
                  <a:gd name="T20" fmla="*/ 6 w 217"/>
                  <a:gd name="T21" fmla="*/ 17 h 603"/>
                  <a:gd name="T22" fmla="*/ 6 w 217"/>
                  <a:gd name="T23" fmla="*/ 17 h 603"/>
                  <a:gd name="T24" fmla="*/ 6 w 217"/>
                  <a:gd name="T25" fmla="*/ 18 h 603"/>
                  <a:gd name="T26" fmla="*/ 6 w 217"/>
                  <a:gd name="T27" fmla="*/ 18 h 603"/>
                  <a:gd name="T28" fmla="*/ 5 w 217"/>
                  <a:gd name="T29" fmla="*/ 18 h 603"/>
                  <a:gd name="T30" fmla="*/ 4 w 217"/>
                  <a:gd name="T31" fmla="*/ 18 h 603"/>
                  <a:gd name="T32" fmla="*/ 3 w 217"/>
                  <a:gd name="T33" fmla="*/ 18 h 603"/>
                  <a:gd name="T34" fmla="*/ 3 w 217"/>
                  <a:gd name="T35" fmla="*/ 17 h 603"/>
                  <a:gd name="T36" fmla="*/ 2 w 217"/>
                  <a:gd name="T37" fmla="*/ 17 h 603"/>
                  <a:gd name="T38" fmla="*/ 1 w 217"/>
                  <a:gd name="T39" fmla="*/ 16 h 603"/>
                  <a:gd name="T40" fmla="*/ 0 w 217"/>
                  <a:gd name="T41" fmla="*/ 16 h 603"/>
                  <a:gd name="T42" fmla="*/ 0 w 217"/>
                  <a:gd name="T43" fmla="*/ 15 h 603"/>
                  <a:gd name="T44" fmla="*/ 0 w 217"/>
                  <a:gd name="T45" fmla="*/ 15 h 603"/>
                  <a:gd name="T46" fmla="*/ 0 w 217"/>
                  <a:gd name="T47" fmla="*/ 14 h 603"/>
                  <a:gd name="T48" fmla="*/ 1 w 217"/>
                  <a:gd name="T49" fmla="*/ 13 h 603"/>
                  <a:gd name="T50" fmla="*/ 1 w 217"/>
                  <a:gd name="T51" fmla="*/ 12 h 603"/>
                  <a:gd name="T52" fmla="*/ 1 w 217"/>
                  <a:gd name="T53" fmla="*/ 10 h 603"/>
                  <a:gd name="T54" fmla="*/ 1 w 217"/>
                  <a:gd name="T55" fmla="*/ 10 h 603"/>
                  <a:gd name="T56" fmla="*/ 1 w 217"/>
                  <a:gd name="T57" fmla="*/ 9 h 603"/>
                  <a:gd name="T58" fmla="*/ 1 w 217"/>
                  <a:gd name="T59" fmla="*/ 8 h 603"/>
                  <a:gd name="T60" fmla="*/ 1 w 217"/>
                  <a:gd name="T61" fmla="*/ 6 h 603"/>
                  <a:gd name="T62" fmla="*/ 0 w 217"/>
                  <a:gd name="T63" fmla="*/ 4 h 603"/>
                  <a:gd name="T64" fmla="*/ 0 w 217"/>
                  <a:gd name="T65" fmla="*/ 3 h 603"/>
                  <a:gd name="T66" fmla="*/ 0 w 217"/>
                  <a:gd name="T67" fmla="*/ 1 h 603"/>
                  <a:gd name="T68" fmla="*/ 0 w 217"/>
                  <a:gd name="T69" fmla="*/ 0 h 603"/>
                  <a:gd name="T70" fmla="*/ 1 w 217"/>
                  <a:gd name="T71" fmla="*/ 0 h 603"/>
                  <a:gd name="T72" fmla="*/ 3 w 217"/>
                  <a:gd name="T73" fmla="*/ 0 h 603"/>
                  <a:gd name="T74" fmla="*/ 3 w 217"/>
                  <a:gd name="T75" fmla="*/ 1 h 603"/>
                  <a:gd name="T76" fmla="*/ 3 w 217"/>
                  <a:gd name="T77" fmla="*/ 2 h 603"/>
                  <a:gd name="T78" fmla="*/ 3 w 217"/>
                  <a:gd name="T79" fmla="*/ 3 h 603"/>
                  <a:gd name="T80" fmla="*/ 3 w 217"/>
                  <a:gd name="T81" fmla="*/ 4 h 6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7"/>
                  <a:gd name="T124" fmla="*/ 0 h 603"/>
                  <a:gd name="T125" fmla="*/ 217 w 217"/>
                  <a:gd name="T126" fmla="*/ 603 h 6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7" h="603">
                    <a:moveTo>
                      <a:pt x="97" y="138"/>
                    </a:moveTo>
                    <a:lnTo>
                      <a:pt x="97" y="220"/>
                    </a:lnTo>
                    <a:lnTo>
                      <a:pt x="102" y="296"/>
                    </a:lnTo>
                    <a:lnTo>
                      <a:pt x="97" y="349"/>
                    </a:lnTo>
                    <a:lnTo>
                      <a:pt x="86" y="406"/>
                    </a:lnTo>
                    <a:lnTo>
                      <a:pt x="75" y="453"/>
                    </a:lnTo>
                    <a:lnTo>
                      <a:pt x="72" y="479"/>
                    </a:lnTo>
                    <a:lnTo>
                      <a:pt x="81" y="507"/>
                    </a:lnTo>
                    <a:lnTo>
                      <a:pt x="100" y="523"/>
                    </a:lnTo>
                    <a:lnTo>
                      <a:pt x="138" y="539"/>
                    </a:lnTo>
                    <a:lnTo>
                      <a:pt x="192" y="554"/>
                    </a:lnTo>
                    <a:lnTo>
                      <a:pt x="212" y="562"/>
                    </a:lnTo>
                    <a:lnTo>
                      <a:pt x="217" y="578"/>
                    </a:lnTo>
                    <a:lnTo>
                      <a:pt x="203" y="590"/>
                    </a:lnTo>
                    <a:lnTo>
                      <a:pt x="176" y="595"/>
                    </a:lnTo>
                    <a:lnTo>
                      <a:pt x="142" y="603"/>
                    </a:lnTo>
                    <a:lnTo>
                      <a:pt x="117" y="593"/>
                    </a:lnTo>
                    <a:lnTo>
                      <a:pt x="102" y="573"/>
                    </a:lnTo>
                    <a:lnTo>
                      <a:pt x="70" y="550"/>
                    </a:lnTo>
                    <a:lnTo>
                      <a:pt x="39" y="543"/>
                    </a:lnTo>
                    <a:lnTo>
                      <a:pt x="14" y="537"/>
                    </a:lnTo>
                    <a:lnTo>
                      <a:pt x="0" y="509"/>
                    </a:lnTo>
                    <a:lnTo>
                      <a:pt x="6" y="487"/>
                    </a:lnTo>
                    <a:lnTo>
                      <a:pt x="28" y="471"/>
                    </a:lnTo>
                    <a:lnTo>
                      <a:pt x="42" y="440"/>
                    </a:lnTo>
                    <a:lnTo>
                      <a:pt x="39" y="407"/>
                    </a:lnTo>
                    <a:lnTo>
                      <a:pt x="42" y="346"/>
                    </a:lnTo>
                    <a:lnTo>
                      <a:pt x="47" y="321"/>
                    </a:lnTo>
                    <a:lnTo>
                      <a:pt x="56" y="304"/>
                    </a:lnTo>
                    <a:lnTo>
                      <a:pt x="52" y="268"/>
                    </a:lnTo>
                    <a:lnTo>
                      <a:pt x="36" y="215"/>
                    </a:lnTo>
                    <a:lnTo>
                      <a:pt x="20" y="157"/>
                    </a:lnTo>
                    <a:lnTo>
                      <a:pt x="11" y="105"/>
                    </a:lnTo>
                    <a:lnTo>
                      <a:pt x="14" y="46"/>
                    </a:lnTo>
                    <a:lnTo>
                      <a:pt x="30" y="8"/>
                    </a:lnTo>
                    <a:lnTo>
                      <a:pt x="50" y="0"/>
                    </a:lnTo>
                    <a:lnTo>
                      <a:pt x="102" y="27"/>
                    </a:lnTo>
                    <a:lnTo>
                      <a:pt x="106" y="35"/>
                    </a:lnTo>
                    <a:lnTo>
                      <a:pt x="103" y="69"/>
                    </a:lnTo>
                    <a:lnTo>
                      <a:pt x="97" y="110"/>
                    </a:lnTo>
                    <a:lnTo>
                      <a:pt x="97" y="1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22" name="Freeform 162"/>
              <p:cNvSpPr>
                <a:spLocks/>
              </p:cNvSpPr>
              <p:nvPr/>
            </p:nvSpPr>
            <p:spPr bwMode="auto">
              <a:xfrm>
                <a:off x="3792" y="3645"/>
                <a:ext cx="107" cy="273"/>
              </a:xfrm>
              <a:custGeom>
                <a:avLst/>
                <a:gdLst>
                  <a:gd name="T0" fmla="*/ 2 w 213"/>
                  <a:gd name="T1" fmla="*/ 0 h 545"/>
                  <a:gd name="T2" fmla="*/ 3 w 213"/>
                  <a:gd name="T3" fmla="*/ 1 h 545"/>
                  <a:gd name="T4" fmla="*/ 3 w 213"/>
                  <a:gd name="T5" fmla="*/ 2 h 545"/>
                  <a:gd name="T6" fmla="*/ 4 w 213"/>
                  <a:gd name="T7" fmla="*/ 3 h 545"/>
                  <a:gd name="T8" fmla="*/ 4 w 213"/>
                  <a:gd name="T9" fmla="*/ 5 h 545"/>
                  <a:gd name="T10" fmla="*/ 5 w 213"/>
                  <a:gd name="T11" fmla="*/ 7 h 545"/>
                  <a:gd name="T12" fmla="*/ 5 w 213"/>
                  <a:gd name="T13" fmla="*/ 8 h 545"/>
                  <a:gd name="T14" fmla="*/ 4 w 213"/>
                  <a:gd name="T15" fmla="*/ 9 h 545"/>
                  <a:gd name="T16" fmla="*/ 4 w 213"/>
                  <a:gd name="T17" fmla="*/ 10 h 545"/>
                  <a:gd name="T18" fmla="*/ 4 w 213"/>
                  <a:gd name="T19" fmla="*/ 12 h 545"/>
                  <a:gd name="T20" fmla="*/ 3 w 213"/>
                  <a:gd name="T21" fmla="*/ 14 h 545"/>
                  <a:gd name="T22" fmla="*/ 3 w 213"/>
                  <a:gd name="T23" fmla="*/ 14 h 545"/>
                  <a:gd name="T24" fmla="*/ 4 w 213"/>
                  <a:gd name="T25" fmla="*/ 14 h 545"/>
                  <a:gd name="T26" fmla="*/ 5 w 213"/>
                  <a:gd name="T27" fmla="*/ 15 h 545"/>
                  <a:gd name="T28" fmla="*/ 6 w 213"/>
                  <a:gd name="T29" fmla="*/ 16 h 545"/>
                  <a:gd name="T30" fmla="*/ 7 w 213"/>
                  <a:gd name="T31" fmla="*/ 16 h 545"/>
                  <a:gd name="T32" fmla="*/ 7 w 213"/>
                  <a:gd name="T33" fmla="*/ 16 h 545"/>
                  <a:gd name="T34" fmla="*/ 7 w 213"/>
                  <a:gd name="T35" fmla="*/ 17 h 545"/>
                  <a:gd name="T36" fmla="*/ 6 w 213"/>
                  <a:gd name="T37" fmla="*/ 18 h 545"/>
                  <a:gd name="T38" fmla="*/ 6 w 213"/>
                  <a:gd name="T39" fmla="*/ 17 h 545"/>
                  <a:gd name="T40" fmla="*/ 5 w 213"/>
                  <a:gd name="T41" fmla="*/ 17 h 545"/>
                  <a:gd name="T42" fmla="*/ 4 w 213"/>
                  <a:gd name="T43" fmla="*/ 16 h 545"/>
                  <a:gd name="T44" fmla="*/ 4 w 213"/>
                  <a:gd name="T45" fmla="*/ 16 h 545"/>
                  <a:gd name="T46" fmla="*/ 3 w 213"/>
                  <a:gd name="T47" fmla="*/ 16 h 545"/>
                  <a:gd name="T48" fmla="*/ 2 w 213"/>
                  <a:gd name="T49" fmla="*/ 16 h 545"/>
                  <a:gd name="T50" fmla="*/ 2 w 213"/>
                  <a:gd name="T51" fmla="*/ 15 h 545"/>
                  <a:gd name="T52" fmla="*/ 1 w 213"/>
                  <a:gd name="T53" fmla="*/ 15 h 545"/>
                  <a:gd name="T54" fmla="*/ 2 w 213"/>
                  <a:gd name="T55" fmla="*/ 14 h 545"/>
                  <a:gd name="T56" fmla="*/ 2 w 213"/>
                  <a:gd name="T57" fmla="*/ 14 h 545"/>
                  <a:gd name="T58" fmla="*/ 2 w 213"/>
                  <a:gd name="T59" fmla="*/ 13 h 545"/>
                  <a:gd name="T60" fmla="*/ 3 w 213"/>
                  <a:gd name="T61" fmla="*/ 12 h 545"/>
                  <a:gd name="T62" fmla="*/ 3 w 213"/>
                  <a:gd name="T63" fmla="*/ 10 h 545"/>
                  <a:gd name="T64" fmla="*/ 3 w 213"/>
                  <a:gd name="T65" fmla="*/ 8 h 545"/>
                  <a:gd name="T66" fmla="*/ 3 w 213"/>
                  <a:gd name="T67" fmla="*/ 7 h 545"/>
                  <a:gd name="T68" fmla="*/ 2 w 213"/>
                  <a:gd name="T69" fmla="*/ 5 h 545"/>
                  <a:gd name="T70" fmla="*/ 1 w 213"/>
                  <a:gd name="T71" fmla="*/ 4 h 545"/>
                  <a:gd name="T72" fmla="*/ 1 w 213"/>
                  <a:gd name="T73" fmla="*/ 3 h 545"/>
                  <a:gd name="T74" fmla="*/ 0 w 213"/>
                  <a:gd name="T75" fmla="*/ 2 h 545"/>
                  <a:gd name="T76" fmla="*/ 1 w 213"/>
                  <a:gd name="T77" fmla="*/ 1 h 545"/>
                  <a:gd name="T78" fmla="*/ 2 w 213"/>
                  <a:gd name="T79" fmla="*/ 0 h 5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3"/>
                  <a:gd name="T121" fmla="*/ 0 h 545"/>
                  <a:gd name="T122" fmla="*/ 213 w 213"/>
                  <a:gd name="T123" fmla="*/ 545 h 5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3" h="545">
                    <a:moveTo>
                      <a:pt x="34" y="0"/>
                    </a:moveTo>
                    <a:lnTo>
                      <a:pt x="70" y="16"/>
                    </a:lnTo>
                    <a:lnTo>
                      <a:pt x="87" y="41"/>
                    </a:lnTo>
                    <a:lnTo>
                      <a:pt x="111" y="91"/>
                    </a:lnTo>
                    <a:lnTo>
                      <a:pt x="124" y="146"/>
                    </a:lnTo>
                    <a:lnTo>
                      <a:pt x="131" y="199"/>
                    </a:lnTo>
                    <a:lnTo>
                      <a:pt x="133" y="233"/>
                    </a:lnTo>
                    <a:lnTo>
                      <a:pt x="124" y="270"/>
                    </a:lnTo>
                    <a:lnTo>
                      <a:pt x="117" y="313"/>
                    </a:lnTo>
                    <a:lnTo>
                      <a:pt x="101" y="370"/>
                    </a:lnTo>
                    <a:lnTo>
                      <a:pt x="90" y="420"/>
                    </a:lnTo>
                    <a:lnTo>
                      <a:pt x="90" y="435"/>
                    </a:lnTo>
                    <a:lnTo>
                      <a:pt x="100" y="448"/>
                    </a:lnTo>
                    <a:lnTo>
                      <a:pt x="139" y="464"/>
                    </a:lnTo>
                    <a:lnTo>
                      <a:pt x="187" y="482"/>
                    </a:lnTo>
                    <a:lnTo>
                      <a:pt x="205" y="489"/>
                    </a:lnTo>
                    <a:lnTo>
                      <a:pt x="213" y="506"/>
                    </a:lnTo>
                    <a:lnTo>
                      <a:pt x="200" y="532"/>
                    </a:lnTo>
                    <a:lnTo>
                      <a:pt x="189" y="545"/>
                    </a:lnTo>
                    <a:lnTo>
                      <a:pt x="164" y="543"/>
                    </a:lnTo>
                    <a:lnTo>
                      <a:pt x="142" y="523"/>
                    </a:lnTo>
                    <a:lnTo>
                      <a:pt x="124" y="506"/>
                    </a:lnTo>
                    <a:lnTo>
                      <a:pt x="101" y="492"/>
                    </a:lnTo>
                    <a:lnTo>
                      <a:pt x="75" y="489"/>
                    </a:lnTo>
                    <a:lnTo>
                      <a:pt x="54" y="487"/>
                    </a:lnTo>
                    <a:lnTo>
                      <a:pt x="37" y="476"/>
                    </a:lnTo>
                    <a:lnTo>
                      <a:pt x="31" y="453"/>
                    </a:lnTo>
                    <a:lnTo>
                      <a:pt x="36" y="437"/>
                    </a:lnTo>
                    <a:lnTo>
                      <a:pt x="47" y="421"/>
                    </a:lnTo>
                    <a:lnTo>
                      <a:pt x="56" y="401"/>
                    </a:lnTo>
                    <a:lnTo>
                      <a:pt x="67" y="360"/>
                    </a:lnTo>
                    <a:lnTo>
                      <a:pt x="78" y="304"/>
                    </a:lnTo>
                    <a:lnTo>
                      <a:pt x="83" y="247"/>
                    </a:lnTo>
                    <a:lnTo>
                      <a:pt x="75" y="197"/>
                    </a:lnTo>
                    <a:lnTo>
                      <a:pt x="54" y="154"/>
                    </a:lnTo>
                    <a:lnTo>
                      <a:pt x="26" y="116"/>
                    </a:lnTo>
                    <a:lnTo>
                      <a:pt x="9" y="77"/>
                    </a:lnTo>
                    <a:lnTo>
                      <a:pt x="0" y="41"/>
                    </a:lnTo>
                    <a:lnTo>
                      <a:pt x="6" y="7"/>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grpSp>
        <p:nvGrpSpPr>
          <p:cNvPr id="21511" name="Group 304"/>
          <p:cNvGrpSpPr>
            <a:grpSpLocks/>
          </p:cNvGrpSpPr>
          <p:nvPr/>
        </p:nvGrpSpPr>
        <p:grpSpPr bwMode="auto">
          <a:xfrm>
            <a:off x="2960688" y="5251450"/>
            <a:ext cx="1230312" cy="985838"/>
            <a:chOff x="1632" y="3360"/>
            <a:chExt cx="775" cy="621"/>
          </a:xfrm>
        </p:grpSpPr>
        <p:grpSp>
          <p:nvGrpSpPr>
            <p:cNvPr id="21567" name="Group 134"/>
            <p:cNvGrpSpPr>
              <a:grpSpLocks/>
            </p:cNvGrpSpPr>
            <p:nvPr/>
          </p:nvGrpSpPr>
          <p:grpSpPr bwMode="auto">
            <a:xfrm>
              <a:off x="1632" y="3377"/>
              <a:ext cx="568" cy="559"/>
              <a:chOff x="1450" y="3042"/>
              <a:chExt cx="856" cy="895"/>
            </a:xfrm>
          </p:grpSpPr>
          <p:sp>
            <p:nvSpPr>
              <p:cNvPr id="21575" name="Freeform 56"/>
              <p:cNvSpPr>
                <a:spLocks/>
              </p:cNvSpPr>
              <p:nvPr/>
            </p:nvSpPr>
            <p:spPr bwMode="auto">
              <a:xfrm>
                <a:off x="1450" y="3398"/>
                <a:ext cx="856" cy="516"/>
              </a:xfrm>
              <a:custGeom>
                <a:avLst/>
                <a:gdLst>
                  <a:gd name="T0" fmla="*/ 53 w 1713"/>
                  <a:gd name="T1" fmla="*/ 12 h 1033"/>
                  <a:gd name="T2" fmla="*/ 53 w 1713"/>
                  <a:gd name="T3" fmla="*/ 3 h 1033"/>
                  <a:gd name="T4" fmla="*/ 45 w 1713"/>
                  <a:gd name="T5" fmla="*/ 1 h 1033"/>
                  <a:gd name="T6" fmla="*/ 45 w 1713"/>
                  <a:gd name="T7" fmla="*/ 1 h 1033"/>
                  <a:gd name="T8" fmla="*/ 44 w 1713"/>
                  <a:gd name="T9" fmla="*/ 1 h 1033"/>
                  <a:gd name="T10" fmla="*/ 38 w 1713"/>
                  <a:gd name="T11" fmla="*/ 0 h 1033"/>
                  <a:gd name="T12" fmla="*/ 15 w 1713"/>
                  <a:gd name="T13" fmla="*/ 0 h 1033"/>
                  <a:gd name="T14" fmla="*/ 11 w 1713"/>
                  <a:gd name="T15" fmla="*/ 0 h 1033"/>
                  <a:gd name="T16" fmla="*/ 9 w 1713"/>
                  <a:gd name="T17" fmla="*/ 0 h 1033"/>
                  <a:gd name="T18" fmla="*/ 9 w 1713"/>
                  <a:gd name="T19" fmla="*/ 0 h 1033"/>
                  <a:gd name="T20" fmla="*/ 9 w 1713"/>
                  <a:gd name="T21" fmla="*/ 0 h 1033"/>
                  <a:gd name="T22" fmla="*/ 9 w 1713"/>
                  <a:gd name="T23" fmla="*/ 5 h 1033"/>
                  <a:gd name="T24" fmla="*/ 0 w 1713"/>
                  <a:gd name="T25" fmla="*/ 5 h 1033"/>
                  <a:gd name="T26" fmla="*/ 0 w 1713"/>
                  <a:gd name="T27" fmla="*/ 5 h 1033"/>
                  <a:gd name="T28" fmla="*/ 0 w 1713"/>
                  <a:gd name="T29" fmla="*/ 6 h 1033"/>
                  <a:gd name="T30" fmla="*/ 2 w 1713"/>
                  <a:gd name="T31" fmla="*/ 9 h 1033"/>
                  <a:gd name="T32" fmla="*/ 9 w 1713"/>
                  <a:gd name="T33" fmla="*/ 9 h 1033"/>
                  <a:gd name="T34" fmla="*/ 9 w 1713"/>
                  <a:gd name="T35" fmla="*/ 10 h 1033"/>
                  <a:gd name="T36" fmla="*/ 9 w 1713"/>
                  <a:gd name="T37" fmla="*/ 11 h 1033"/>
                  <a:gd name="T38" fmla="*/ 9 w 1713"/>
                  <a:gd name="T39" fmla="*/ 17 h 1033"/>
                  <a:gd name="T40" fmla="*/ 0 w 1713"/>
                  <a:gd name="T41" fmla="*/ 10 h 1033"/>
                  <a:gd name="T42" fmla="*/ 0 w 1713"/>
                  <a:gd name="T43" fmla="*/ 11 h 1033"/>
                  <a:gd name="T44" fmla="*/ 0 w 1713"/>
                  <a:gd name="T45" fmla="*/ 12 h 1033"/>
                  <a:gd name="T46" fmla="*/ 3 w 1713"/>
                  <a:gd name="T47" fmla="*/ 17 h 1033"/>
                  <a:gd name="T48" fmla="*/ 9 w 1713"/>
                  <a:gd name="T49" fmla="*/ 22 h 1033"/>
                  <a:gd name="T50" fmla="*/ 11 w 1713"/>
                  <a:gd name="T51" fmla="*/ 32 h 1033"/>
                  <a:gd name="T52" fmla="*/ 52 w 1713"/>
                  <a:gd name="T53" fmla="*/ 32 h 1033"/>
                  <a:gd name="T54" fmla="*/ 53 w 1713"/>
                  <a:gd name="T55" fmla="*/ 13 h 1033"/>
                  <a:gd name="T56" fmla="*/ 53 w 1713"/>
                  <a:gd name="T57" fmla="*/ 12 h 1033"/>
                  <a:gd name="T58" fmla="*/ 53 w 1713"/>
                  <a:gd name="T59" fmla="*/ 12 h 1033"/>
                  <a:gd name="T60" fmla="*/ 53 w 1713"/>
                  <a:gd name="T61" fmla="*/ 12 h 1033"/>
                  <a:gd name="T62" fmla="*/ 53 w 1713"/>
                  <a:gd name="T63" fmla="*/ 12 h 1033"/>
                  <a:gd name="T64" fmla="*/ 53 w 1713"/>
                  <a:gd name="T65" fmla="*/ 12 h 10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3"/>
                  <a:gd name="T100" fmla="*/ 0 h 1033"/>
                  <a:gd name="T101" fmla="*/ 1713 w 1713"/>
                  <a:gd name="T102" fmla="*/ 1033 h 10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3" h="1033">
                    <a:moveTo>
                      <a:pt x="1705" y="402"/>
                    </a:moveTo>
                    <a:lnTo>
                      <a:pt x="1713" y="109"/>
                    </a:lnTo>
                    <a:lnTo>
                      <a:pt x="1444" y="44"/>
                    </a:lnTo>
                    <a:lnTo>
                      <a:pt x="1417" y="37"/>
                    </a:lnTo>
                    <a:lnTo>
                      <a:pt x="1227" y="30"/>
                    </a:lnTo>
                    <a:lnTo>
                      <a:pt x="494" y="3"/>
                    </a:lnTo>
                    <a:lnTo>
                      <a:pt x="383" y="3"/>
                    </a:lnTo>
                    <a:lnTo>
                      <a:pt x="314" y="0"/>
                    </a:lnTo>
                    <a:lnTo>
                      <a:pt x="319" y="3"/>
                    </a:lnTo>
                    <a:lnTo>
                      <a:pt x="307" y="3"/>
                    </a:lnTo>
                    <a:lnTo>
                      <a:pt x="299" y="169"/>
                    </a:lnTo>
                    <a:lnTo>
                      <a:pt x="0" y="169"/>
                    </a:lnTo>
                    <a:lnTo>
                      <a:pt x="1" y="171"/>
                    </a:lnTo>
                    <a:lnTo>
                      <a:pt x="8" y="198"/>
                    </a:lnTo>
                    <a:lnTo>
                      <a:pt x="95" y="295"/>
                    </a:lnTo>
                    <a:lnTo>
                      <a:pt x="293" y="309"/>
                    </a:lnTo>
                    <a:lnTo>
                      <a:pt x="292" y="334"/>
                    </a:lnTo>
                    <a:lnTo>
                      <a:pt x="291" y="364"/>
                    </a:lnTo>
                    <a:lnTo>
                      <a:pt x="300" y="559"/>
                    </a:lnTo>
                    <a:lnTo>
                      <a:pt x="0" y="351"/>
                    </a:lnTo>
                    <a:lnTo>
                      <a:pt x="1" y="353"/>
                    </a:lnTo>
                    <a:lnTo>
                      <a:pt x="6" y="391"/>
                    </a:lnTo>
                    <a:lnTo>
                      <a:pt x="100" y="566"/>
                    </a:lnTo>
                    <a:lnTo>
                      <a:pt x="307" y="717"/>
                    </a:lnTo>
                    <a:lnTo>
                      <a:pt x="362" y="1033"/>
                    </a:lnTo>
                    <a:lnTo>
                      <a:pt x="1667" y="1026"/>
                    </a:lnTo>
                    <a:lnTo>
                      <a:pt x="1705" y="419"/>
                    </a:lnTo>
                    <a:lnTo>
                      <a:pt x="1707" y="402"/>
                    </a:lnTo>
                    <a:lnTo>
                      <a:pt x="1705" y="402"/>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76" name="Freeform 57"/>
              <p:cNvSpPr>
                <a:spLocks/>
              </p:cNvSpPr>
              <p:nvPr/>
            </p:nvSpPr>
            <p:spPr bwMode="auto">
              <a:xfrm>
                <a:off x="1693" y="3042"/>
                <a:ext cx="437" cy="395"/>
              </a:xfrm>
              <a:custGeom>
                <a:avLst/>
                <a:gdLst>
                  <a:gd name="T0" fmla="*/ 0 w 873"/>
                  <a:gd name="T1" fmla="*/ 25 h 790"/>
                  <a:gd name="T2" fmla="*/ 3 w 873"/>
                  <a:gd name="T3" fmla="*/ 0 h 790"/>
                  <a:gd name="T4" fmla="*/ 27 w 873"/>
                  <a:gd name="T5" fmla="*/ 3 h 790"/>
                  <a:gd name="T6" fmla="*/ 28 w 873"/>
                  <a:gd name="T7" fmla="*/ 4 h 790"/>
                  <a:gd name="T8" fmla="*/ 0 w 873"/>
                  <a:gd name="T9" fmla="*/ 25 h 790"/>
                  <a:gd name="T10" fmla="*/ 0 60000 65536"/>
                  <a:gd name="T11" fmla="*/ 0 60000 65536"/>
                  <a:gd name="T12" fmla="*/ 0 60000 65536"/>
                  <a:gd name="T13" fmla="*/ 0 60000 65536"/>
                  <a:gd name="T14" fmla="*/ 0 60000 65536"/>
                  <a:gd name="T15" fmla="*/ 0 w 873"/>
                  <a:gd name="T16" fmla="*/ 0 h 790"/>
                  <a:gd name="T17" fmla="*/ 873 w 873"/>
                  <a:gd name="T18" fmla="*/ 790 h 790"/>
                </a:gdLst>
                <a:ahLst/>
                <a:cxnLst>
                  <a:cxn ang="T10">
                    <a:pos x="T0" y="T1"/>
                  </a:cxn>
                  <a:cxn ang="T11">
                    <a:pos x="T2" y="T3"/>
                  </a:cxn>
                  <a:cxn ang="T12">
                    <a:pos x="T4" y="T5"/>
                  </a:cxn>
                  <a:cxn ang="T13">
                    <a:pos x="T6" y="T7"/>
                  </a:cxn>
                  <a:cxn ang="T14">
                    <a:pos x="T8" y="T9"/>
                  </a:cxn>
                </a:cxnLst>
                <a:rect l="T15" t="T16" r="T17" b="T18"/>
                <a:pathLst>
                  <a:path w="873" h="790">
                    <a:moveTo>
                      <a:pt x="0" y="790"/>
                    </a:moveTo>
                    <a:lnTo>
                      <a:pt x="68" y="0"/>
                    </a:lnTo>
                    <a:lnTo>
                      <a:pt x="853" y="87"/>
                    </a:lnTo>
                    <a:lnTo>
                      <a:pt x="873" y="102"/>
                    </a:lnTo>
                    <a:lnTo>
                      <a:pt x="0" y="79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77" name="Freeform 58"/>
              <p:cNvSpPr>
                <a:spLocks/>
              </p:cNvSpPr>
              <p:nvPr/>
            </p:nvSpPr>
            <p:spPr bwMode="auto">
              <a:xfrm>
                <a:off x="1703" y="3052"/>
                <a:ext cx="427" cy="402"/>
              </a:xfrm>
              <a:custGeom>
                <a:avLst/>
                <a:gdLst>
                  <a:gd name="T0" fmla="*/ 0 w 854"/>
                  <a:gd name="T1" fmla="*/ 25 h 804"/>
                  <a:gd name="T2" fmla="*/ 3 w 854"/>
                  <a:gd name="T3" fmla="*/ 0 h 804"/>
                  <a:gd name="T4" fmla="*/ 27 w 854"/>
                  <a:gd name="T5" fmla="*/ 3 h 804"/>
                  <a:gd name="T6" fmla="*/ 22 w 854"/>
                  <a:gd name="T7" fmla="*/ 26 h 804"/>
                  <a:gd name="T8" fmla="*/ 0 w 854"/>
                  <a:gd name="T9" fmla="*/ 25 h 804"/>
                  <a:gd name="T10" fmla="*/ 0 60000 65536"/>
                  <a:gd name="T11" fmla="*/ 0 60000 65536"/>
                  <a:gd name="T12" fmla="*/ 0 60000 65536"/>
                  <a:gd name="T13" fmla="*/ 0 60000 65536"/>
                  <a:gd name="T14" fmla="*/ 0 60000 65536"/>
                  <a:gd name="T15" fmla="*/ 0 w 854"/>
                  <a:gd name="T16" fmla="*/ 0 h 804"/>
                  <a:gd name="T17" fmla="*/ 854 w 854"/>
                  <a:gd name="T18" fmla="*/ 804 h 804"/>
                </a:gdLst>
                <a:ahLst/>
                <a:cxnLst>
                  <a:cxn ang="T10">
                    <a:pos x="T0" y="T1"/>
                  </a:cxn>
                  <a:cxn ang="T11">
                    <a:pos x="T2" y="T3"/>
                  </a:cxn>
                  <a:cxn ang="T12">
                    <a:pos x="T4" y="T5"/>
                  </a:cxn>
                  <a:cxn ang="T13">
                    <a:pos x="T6" y="T7"/>
                  </a:cxn>
                  <a:cxn ang="T14">
                    <a:pos x="T8" y="T9"/>
                  </a:cxn>
                </a:cxnLst>
                <a:rect l="T15" t="T16" r="T17" b="T18"/>
                <a:pathLst>
                  <a:path w="854" h="804">
                    <a:moveTo>
                      <a:pt x="0" y="790"/>
                    </a:moveTo>
                    <a:lnTo>
                      <a:pt x="68" y="0"/>
                    </a:lnTo>
                    <a:lnTo>
                      <a:pt x="854" y="82"/>
                    </a:lnTo>
                    <a:lnTo>
                      <a:pt x="695" y="804"/>
                    </a:lnTo>
                    <a:lnTo>
                      <a:pt x="0" y="79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78" name="Freeform 59"/>
              <p:cNvSpPr>
                <a:spLocks/>
              </p:cNvSpPr>
              <p:nvPr/>
            </p:nvSpPr>
            <p:spPr bwMode="auto">
              <a:xfrm>
                <a:off x="1736" y="3063"/>
                <a:ext cx="347" cy="271"/>
              </a:xfrm>
              <a:custGeom>
                <a:avLst/>
                <a:gdLst>
                  <a:gd name="T0" fmla="*/ 1 w 695"/>
                  <a:gd name="T1" fmla="*/ 0 h 541"/>
                  <a:gd name="T2" fmla="*/ 0 w 695"/>
                  <a:gd name="T3" fmla="*/ 16 h 541"/>
                  <a:gd name="T4" fmla="*/ 18 w 695"/>
                  <a:gd name="T5" fmla="*/ 17 h 541"/>
                  <a:gd name="T6" fmla="*/ 21 w 695"/>
                  <a:gd name="T7" fmla="*/ 3 h 541"/>
                  <a:gd name="T8" fmla="*/ 1 w 695"/>
                  <a:gd name="T9" fmla="*/ 0 h 541"/>
                  <a:gd name="T10" fmla="*/ 0 60000 65536"/>
                  <a:gd name="T11" fmla="*/ 0 60000 65536"/>
                  <a:gd name="T12" fmla="*/ 0 60000 65536"/>
                  <a:gd name="T13" fmla="*/ 0 60000 65536"/>
                  <a:gd name="T14" fmla="*/ 0 60000 65536"/>
                  <a:gd name="T15" fmla="*/ 0 w 695"/>
                  <a:gd name="T16" fmla="*/ 0 h 541"/>
                  <a:gd name="T17" fmla="*/ 695 w 695"/>
                  <a:gd name="T18" fmla="*/ 541 h 541"/>
                </a:gdLst>
                <a:ahLst/>
                <a:cxnLst>
                  <a:cxn ang="T10">
                    <a:pos x="T0" y="T1"/>
                  </a:cxn>
                  <a:cxn ang="T11">
                    <a:pos x="T2" y="T3"/>
                  </a:cxn>
                  <a:cxn ang="T12">
                    <a:pos x="T4" y="T5"/>
                  </a:cxn>
                  <a:cxn ang="T13">
                    <a:pos x="T6" y="T7"/>
                  </a:cxn>
                  <a:cxn ang="T14">
                    <a:pos x="T8" y="T9"/>
                  </a:cxn>
                </a:cxnLst>
                <a:rect l="T15" t="T16" r="T17" b="T18"/>
                <a:pathLst>
                  <a:path w="695" h="541">
                    <a:moveTo>
                      <a:pt x="49" y="0"/>
                    </a:moveTo>
                    <a:lnTo>
                      <a:pt x="0" y="510"/>
                    </a:lnTo>
                    <a:lnTo>
                      <a:pt x="597" y="541"/>
                    </a:lnTo>
                    <a:lnTo>
                      <a:pt x="695" y="68"/>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79" name="Freeform 60"/>
              <p:cNvSpPr>
                <a:spLocks/>
              </p:cNvSpPr>
              <p:nvPr/>
            </p:nvSpPr>
            <p:spPr bwMode="auto">
              <a:xfrm>
                <a:off x="1738" y="3359"/>
                <a:ext cx="37" cy="50"/>
              </a:xfrm>
              <a:custGeom>
                <a:avLst/>
                <a:gdLst>
                  <a:gd name="T0" fmla="*/ 1 w 75"/>
                  <a:gd name="T1" fmla="*/ 4 h 100"/>
                  <a:gd name="T2" fmla="*/ 0 w 75"/>
                  <a:gd name="T3" fmla="*/ 4 h 100"/>
                  <a:gd name="T4" fmla="*/ 0 w 75"/>
                  <a:gd name="T5" fmla="*/ 0 h 100"/>
                  <a:gd name="T6" fmla="*/ 2 w 75"/>
                  <a:gd name="T7" fmla="*/ 0 h 100"/>
                  <a:gd name="T8" fmla="*/ 1 w 75"/>
                  <a:gd name="T9" fmla="*/ 4 h 100"/>
                  <a:gd name="T10" fmla="*/ 0 60000 65536"/>
                  <a:gd name="T11" fmla="*/ 0 60000 65536"/>
                  <a:gd name="T12" fmla="*/ 0 60000 65536"/>
                  <a:gd name="T13" fmla="*/ 0 60000 65536"/>
                  <a:gd name="T14" fmla="*/ 0 60000 65536"/>
                  <a:gd name="T15" fmla="*/ 0 w 75"/>
                  <a:gd name="T16" fmla="*/ 0 h 100"/>
                  <a:gd name="T17" fmla="*/ 75 w 75"/>
                  <a:gd name="T18" fmla="*/ 100 h 100"/>
                </a:gdLst>
                <a:ahLst/>
                <a:cxnLst>
                  <a:cxn ang="T10">
                    <a:pos x="T0" y="T1"/>
                  </a:cxn>
                  <a:cxn ang="T11">
                    <a:pos x="T2" y="T3"/>
                  </a:cxn>
                  <a:cxn ang="T12">
                    <a:pos x="T4" y="T5"/>
                  </a:cxn>
                  <a:cxn ang="T13">
                    <a:pos x="T6" y="T7"/>
                  </a:cxn>
                  <a:cxn ang="T14">
                    <a:pos x="T8" y="T9"/>
                  </a:cxn>
                </a:cxnLst>
                <a:rect l="T15" t="T16" r="T17" b="T18"/>
                <a:pathLst>
                  <a:path w="75" h="100">
                    <a:moveTo>
                      <a:pt x="52" y="100"/>
                    </a:moveTo>
                    <a:lnTo>
                      <a:pt x="0" y="100"/>
                    </a:lnTo>
                    <a:lnTo>
                      <a:pt x="22" y="0"/>
                    </a:lnTo>
                    <a:lnTo>
                      <a:pt x="75" y="0"/>
                    </a:lnTo>
                    <a:lnTo>
                      <a:pt x="52" y="10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80" name="Freeform 61"/>
              <p:cNvSpPr>
                <a:spLocks/>
              </p:cNvSpPr>
              <p:nvPr/>
            </p:nvSpPr>
            <p:spPr bwMode="auto">
              <a:xfrm>
                <a:off x="1987" y="3371"/>
                <a:ext cx="38" cy="50"/>
              </a:xfrm>
              <a:custGeom>
                <a:avLst/>
                <a:gdLst>
                  <a:gd name="T0" fmla="*/ 2 w 75"/>
                  <a:gd name="T1" fmla="*/ 4 h 100"/>
                  <a:gd name="T2" fmla="*/ 0 w 75"/>
                  <a:gd name="T3" fmla="*/ 4 h 100"/>
                  <a:gd name="T4" fmla="*/ 1 w 75"/>
                  <a:gd name="T5" fmla="*/ 0 h 100"/>
                  <a:gd name="T6" fmla="*/ 3 w 75"/>
                  <a:gd name="T7" fmla="*/ 0 h 100"/>
                  <a:gd name="T8" fmla="*/ 2 w 75"/>
                  <a:gd name="T9" fmla="*/ 4 h 100"/>
                  <a:gd name="T10" fmla="*/ 0 60000 65536"/>
                  <a:gd name="T11" fmla="*/ 0 60000 65536"/>
                  <a:gd name="T12" fmla="*/ 0 60000 65536"/>
                  <a:gd name="T13" fmla="*/ 0 60000 65536"/>
                  <a:gd name="T14" fmla="*/ 0 60000 65536"/>
                  <a:gd name="T15" fmla="*/ 0 w 75"/>
                  <a:gd name="T16" fmla="*/ 0 h 100"/>
                  <a:gd name="T17" fmla="*/ 75 w 75"/>
                  <a:gd name="T18" fmla="*/ 100 h 100"/>
                </a:gdLst>
                <a:ahLst/>
                <a:cxnLst>
                  <a:cxn ang="T10">
                    <a:pos x="T0" y="T1"/>
                  </a:cxn>
                  <a:cxn ang="T11">
                    <a:pos x="T2" y="T3"/>
                  </a:cxn>
                  <a:cxn ang="T12">
                    <a:pos x="T4" y="T5"/>
                  </a:cxn>
                  <a:cxn ang="T13">
                    <a:pos x="T6" y="T7"/>
                  </a:cxn>
                  <a:cxn ang="T14">
                    <a:pos x="T8" y="T9"/>
                  </a:cxn>
                </a:cxnLst>
                <a:rect l="T15" t="T16" r="T17" b="T18"/>
                <a:pathLst>
                  <a:path w="75" h="100">
                    <a:moveTo>
                      <a:pt x="53" y="100"/>
                    </a:moveTo>
                    <a:lnTo>
                      <a:pt x="0" y="100"/>
                    </a:lnTo>
                    <a:lnTo>
                      <a:pt x="23" y="0"/>
                    </a:lnTo>
                    <a:lnTo>
                      <a:pt x="75" y="0"/>
                    </a:lnTo>
                    <a:lnTo>
                      <a:pt x="53" y="10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81" name="Freeform 62"/>
              <p:cNvSpPr>
                <a:spLocks/>
              </p:cNvSpPr>
              <p:nvPr/>
            </p:nvSpPr>
            <p:spPr bwMode="auto">
              <a:xfrm>
                <a:off x="1719" y="3420"/>
                <a:ext cx="587" cy="517"/>
              </a:xfrm>
              <a:custGeom>
                <a:avLst/>
                <a:gdLst>
                  <a:gd name="T0" fmla="*/ 37 w 1174"/>
                  <a:gd name="T1" fmla="*/ 2 h 1036"/>
                  <a:gd name="T2" fmla="*/ 29 w 1174"/>
                  <a:gd name="T3" fmla="*/ 0 h 1036"/>
                  <a:gd name="T4" fmla="*/ 1 w 1174"/>
                  <a:gd name="T5" fmla="*/ 1 h 1036"/>
                  <a:gd name="T6" fmla="*/ 0 w 1174"/>
                  <a:gd name="T7" fmla="*/ 32 h 1036"/>
                  <a:gd name="T8" fmla="*/ 36 w 1174"/>
                  <a:gd name="T9" fmla="*/ 32 h 1036"/>
                  <a:gd name="T10" fmla="*/ 37 w 1174"/>
                  <a:gd name="T11" fmla="*/ 2 h 1036"/>
                  <a:gd name="T12" fmla="*/ 0 60000 65536"/>
                  <a:gd name="T13" fmla="*/ 0 60000 65536"/>
                  <a:gd name="T14" fmla="*/ 0 60000 65536"/>
                  <a:gd name="T15" fmla="*/ 0 60000 65536"/>
                  <a:gd name="T16" fmla="*/ 0 60000 65536"/>
                  <a:gd name="T17" fmla="*/ 0 60000 65536"/>
                  <a:gd name="T18" fmla="*/ 0 w 1174"/>
                  <a:gd name="T19" fmla="*/ 0 h 1036"/>
                  <a:gd name="T20" fmla="*/ 1174 w 1174"/>
                  <a:gd name="T21" fmla="*/ 1036 h 1036"/>
                </a:gdLst>
                <a:ahLst/>
                <a:cxnLst>
                  <a:cxn ang="T12">
                    <a:pos x="T0" y="T1"/>
                  </a:cxn>
                  <a:cxn ang="T13">
                    <a:pos x="T2" y="T3"/>
                  </a:cxn>
                  <a:cxn ang="T14">
                    <a:pos x="T4" y="T5"/>
                  </a:cxn>
                  <a:cxn ang="T15">
                    <a:pos x="T6" y="T7"/>
                  </a:cxn>
                  <a:cxn ang="T16">
                    <a:pos x="T8" y="T9"/>
                  </a:cxn>
                  <a:cxn ang="T17">
                    <a:pos x="T10" y="T11"/>
                  </a:cxn>
                </a:cxnLst>
                <a:rect l="T18" t="T19" r="T20" b="T21"/>
                <a:pathLst>
                  <a:path w="1174" h="1036">
                    <a:moveTo>
                      <a:pt x="1174" y="65"/>
                    </a:moveTo>
                    <a:lnTo>
                      <a:pt x="905" y="0"/>
                    </a:lnTo>
                    <a:lnTo>
                      <a:pt x="6" y="47"/>
                    </a:lnTo>
                    <a:lnTo>
                      <a:pt x="0" y="1036"/>
                    </a:lnTo>
                    <a:lnTo>
                      <a:pt x="1148" y="1036"/>
                    </a:lnTo>
                    <a:lnTo>
                      <a:pt x="1174" y="65"/>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82" name="Freeform 63"/>
              <p:cNvSpPr>
                <a:spLocks/>
              </p:cNvSpPr>
              <p:nvPr/>
            </p:nvSpPr>
            <p:spPr bwMode="auto">
              <a:xfrm>
                <a:off x="1595" y="3399"/>
                <a:ext cx="129" cy="211"/>
              </a:xfrm>
              <a:custGeom>
                <a:avLst/>
                <a:gdLst>
                  <a:gd name="T0" fmla="*/ 9 w 258"/>
                  <a:gd name="T1" fmla="*/ 0 h 422"/>
                  <a:gd name="T2" fmla="*/ 1 w 258"/>
                  <a:gd name="T3" fmla="*/ 0 h 422"/>
                  <a:gd name="T4" fmla="*/ 0 w 258"/>
                  <a:gd name="T5" fmla="*/ 11 h 422"/>
                  <a:gd name="T6" fmla="*/ 1 w 258"/>
                  <a:gd name="T7" fmla="*/ 11 h 422"/>
                  <a:gd name="T8" fmla="*/ 1 w 258"/>
                  <a:gd name="T9" fmla="*/ 11 h 422"/>
                  <a:gd name="T10" fmla="*/ 2 w 258"/>
                  <a:gd name="T11" fmla="*/ 11 h 422"/>
                  <a:gd name="T12" fmla="*/ 2 w 258"/>
                  <a:gd name="T13" fmla="*/ 11 h 422"/>
                  <a:gd name="T14" fmla="*/ 3 w 258"/>
                  <a:gd name="T15" fmla="*/ 12 h 422"/>
                  <a:gd name="T16" fmla="*/ 3 w 258"/>
                  <a:gd name="T17" fmla="*/ 12 h 422"/>
                  <a:gd name="T18" fmla="*/ 4 w 258"/>
                  <a:gd name="T19" fmla="*/ 12 h 422"/>
                  <a:gd name="T20" fmla="*/ 5 w 258"/>
                  <a:gd name="T21" fmla="*/ 12 h 422"/>
                  <a:gd name="T22" fmla="*/ 5 w 258"/>
                  <a:gd name="T23" fmla="*/ 13 h 422"/>
                  <a:gd name="T24" fmla="*/ 6 w 258"/>
                  <a:gd name="T25" fmla="*/ 13 h 422"/>
                  <a:gd name="T26" fmla="*/ 7 w 258"/>
                  <a:gd name="T27" fmla="*/ 13 h 422"/>
                  <a:gd name="T28" fmla="*/ 7 w 258"/>
                  <a:gd name="T29" fmla="*/ 13 h 422"/>
                  <a:gd name="T30" fmla="*/ 8 w 258"/>
                  <a:gd name="T31" fmla="*/ 13 h 422"/>
                  <a:gd name="T32" fmla="*/ 8 w 258"/>
                  <a:gd name="T33" fmla="*/ 14 h 422"/>
                  <a:gd name="T34" fmla="*/ 8 w 258"/>
                  <a:gd name="T35" fmla="*/ 14 h 422"/>
                  <a:gd name="T36" fmla="*/ 8 w 258"/>
                  <a:gd name="T37" fmla="*/ 14 h 422"/>
                  <a:gd name="T38" fmla="*/ 9 w 258"/>
                  <a:gd name="T39" fmla="*/ 0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8"/>
                  <a:gd name="T61" fmla="*/ 0 h 422"/>
                  <a:gd name="T62" fmla="*/ 258 w 258"/>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8" h="422">
                    <a:moveTo>
                      <a:pt x="258" y="0"/>
                    </a:moveTo>
                    <a:lnTo>
                      <a:pt x="15" y="0"/>
                    </a:lnTo>
                    <a:lnTo>
                      <a:pt x="0" y="331"/>
                    </a:lnTo>
                    <a:lnTo>
                      <a:pt x="8" y="335"/>
                    </a:lnTo>
                    <a:lnTo>
                      <a:pt x="19" y="338"/>
                    </a:lnTo>
                    <a:lnTo>
                      <a:pt x="34" y="344"/>
                    </a:lnTo>
                    <a:lnTo>
                      <a:pt x="52" y="351"/>
                    </a:lnTo>
                    <a:lnTo>
                      <a:pt x="70" y="358"/>
                    </a:lnTo>
                    <a:lnTo>
                      <a:pt x="91" y="365"/>
                    </a:lnTo>
                    <a:lnTo>
                      <a:pt x="111" y="373"/>
                    </a:lnTo>
                    <a:lnTo>
                      <a:pt x="133" y="380"/>
                    </a:lnTo>
                    <a:lnTo>
                      <a:pt x="154" y="388"/>
                    </a:lnTo>
                    <a:lnTo>
                      <a:pt x="175" y="396"/>
                    </a:lnTo>
                    <a:lnTo>
                      <a:pt x="193" y="403"/>
                    </a:lnTo>
                    <a:lnTo>
                      <a:pt x="211" y="409"/>
                    </a:lnTo>
                    <a:lnTo>
                      <a:pt x="226" y="414"/>
                    </a:lnTo>
                    <a:lnTo>
                      <a:pt x="237" y="418"/>
                    </a:lnTo>
                    <a:lnTo>
                      <a:pt x="245" y="421"/>
                    </a:lnTo>
                    <a:lnTo>
                      <a:pt x="249" y="422"/>
                    </a:lnTo>
                    <a:lnTo>
                      <a:pt x="258"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83" name="Freeform 64"/>
              <p:cNvSpPr>
                <a:spLocks/>
              </p:cNvSpPr>
              <p:nvPr/>
            </p:nvSpPr>
            <p:spPr bwMode="auto">
              <a:xfrm>
                <a:off x="1595" y="3580"/>
                <a:ext cx="124" cy="357"/>
              </a:xfrm>
              <a:custGeom>
                <a:avLst/>
                <a:gdLst>
                  <a:gd name="T0" fmla="*/ 8 w 248"/>
                  <a:gd name="T1" fmla="*/ 2 h 716"/>
                  <a:gd name="T2" fmla="*/ 8 w 248"/>
                  <a:gd name="T3" fmla="*/ 2 h 716"/>
                  <a:gd name="T4" fmla="*/ 0 w 248"/>
                  <a:gd name="T5" fmla="*/ 0 h 716"/>
                  <a:gd name="T6" fmla="*/ 2 w 248"/>
                  <a:gd name="T7" fmla="*/ 22 h 716"/>
                  <a:gd name="T8" fmla="*/ 8 w 248"/>
                  <a:gd name="T9" fmla="*/ 22 h 716"/>
                  <a:gd name="T10" fmla="*/ 8 w 248"/>
                  <a:gd name="T11" fmla="*/ 2 h 716"/>
                  <a:gd name="T12" fmla="*/ 0 60000 65536"/>
                  <a:gd name="T13" fmla="*/ 0 60000 65536"/>
                  <a:gd name="T14" fmla="*/ 0 60000 65536"/>
                  <a:gd name="T15" fmla="*/ 0 60000 65536"/>
                  <a:gd name="T16" fmla="*/ 0 60000 65536"/>
                  <a:gd name="T17" fmla="*/ 0 60000 65536"/>
                  <a:gd name="T18" fmla="*/ 0 w 248"/>
                  <a:gd name="T19" fmla="*/ 0 h 716"/>
                  <a:gd name="T20" fmla="*/ 248 w 248"/>
                  <a:gd name="T21" fmla="*/ 716 h 716"/>
                </a:gdLst>
                <a:ahLst/>
                <a:cxnLst>
                  <a:cxn ang="T12">
                    <a:pos x="T0" y="T1"/>
                  </a:cxn>
                  <a:cxn ang="T13">
                    <a:pos x="T2" y="T3"/>
                  </a:cxn>
                  <a:cxn ang="T14">
                    <a:pos x="T4" y="T5"/>
                  </a:cxn>
                  <a:cxn ang="T15">
                    <a:pos x="T6" y="T7"/>
                  </a:cxn>
                  <a:cxn ang="T16">
                    <a:pos x="T8" y="T9"/>
                  </a:cxn>
                  <a:cxn ang="T17">
                    <a:pos x="T10" y="T11"/>
                  </a:cxn>
                </a:cxnLst>
                <a:rect l="T18" t="T19" r="T20" b="T21"/>
                <a:pathLst>
                  <a:path w="248" h="716">
                    <a:moveTo>
                      <a:pt x="248" y="90"/>
                    </a:moveTo>
                    <a:lnTo>
                      <a:pt x="247" y="90"/>
                    </a:lnTo>
                    <a:lnTo>
                      <a:pt x="0" y="0"/>
                    </a:lnTo>
                    <a:lnTo>
                      <a:pt x="33" y="716"/>
                    </a:lnTo>
                    <a:lnTo>
                      <a:pt x="246" y="716"/>
                    </a:lnTo>
                    <a:lnTo>
                      <a:pt x="248" y="9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84" name="Freeform 65"/>
              <p:cNvSpPr>
                <a:spLocks/>
              </p:cNvSpPr>
              <p:nvPr/>
            </p:nvSpPr>
            <p:spPr bwMode="auto">
              <a:xfrm>
                <a:off x="1719" y="3594"/>
                <a:ext cx="584" cy="31"/>
              </a:xfrm>
              <a:custGeom>
                <a:avLst/>
                <a:gdLst>
                  <a:gd name="T0" fmla="*/ 37 w 1168"/>
                  <a:gd name="T1" fmla="*/ 1 h 61"/>
                  <a:gd name="T2" fmla="*/ 34 w 1168"/>
                  <a:gd name="T3" fmla="*/ 1 h 61"/>
                  <a:gd name="T4" fmla="*/ 31 w 1168"/>
                  <a:gd name="T5" fmla="*/ 1 h 61"/>
                  <a:gd name="T6" fmla="*/ 28 w 1168"/>
                  <a:gd name="T7" fmla="*/ 1 h 61"/>
                  <a:gd name="T8" fmla="*/ 25 w 1168"/>
                  <a:gd name="T9" fmla="*/ 1 h 61"/>
                  <a:gd name="T10" fmla="*/ 23 w 1168"/>
                  <a:gd name="T11" fmla="*/ 1 h 61"/>
                  <a:gd name="T12" fmla="*/ 20 w 1168"/>
                  <a:gd name="T13" fmla="*/ 1 h 61"/>
                  <a:gd name="T14" fmla="*/ 18 w 1168"/>
                  <a:gd name="T15" fmla="*/ 1 h 61"/>
                  <a:gd name="T16" fmla="*/ 16 w 1168"/>
                  <a:gd name="T17" fmla="*/ 1 h 61"/>
                  <a:gd name="T18" fmla="*/ 15 w 1168"/>
                  <a:gd name="T19" fmla="*/ 1 h 61"/>
                  <a:gd name="T20" fmla="*/ 13 w 1168"/>
                  <a:gd name="T21" fmla="*/ 1 h 61"/>
                  <a:gd name="T22" fmla="*/ 11 w 1168"/>
                  <a:gd name="T23" fmla="*/ 1 h 61"/>
                  <a:gd name="T24" fmla="*/ 10 w 1168"/>
                  <a:gd name="T25" fmla="*/ 1 h 61"/>
                  <a:gd name="T26" fmla="*/ 9 w 1168"/>
                  <a:gd name="T27" fmla="*/ 1 h 61"/>
                  <a:gd name="T28" fmla="*/ 8 w 1168"/>
                  <a:gd name="T29" fmla="*/ 1 h 61"/>
                  <a:gd name="T30" fmla="*/ 7 w 1168"/>
                  <a:gd name="T31" fmla="*/ 1 h 61"/>
                  <a:gd name="T32" fmla="*/ 6 w 1168"/>
                  <a:gd name="T33" fmla="*/ 1 h 61"/>
                  <a:gd name="T34" fmla="*/ 5 w 1168"/>
                  <a:gd name="T35" fmla="*/ 1 h 61"/>
                  <a:gd name="T36" fmla="*/ 4 w 1168"/>
                  <a:gd name="T37" fmla="*/ 1 h 61"/>
                  <a:gd name="T38" fmla="*/ 4 w 1168"/>
                  <a:gd name="T39" fmla="*/ 1 h 61"/>
                  <a:gd name="T40" fmla="*/ 3 w 1168"/>
                  <a:gd name="T41" fmla="*/ 1 h 61"/>
                  <a:gd name="T42" fmla="*/ 3 w 1168"/>
                  <a:gd name="T43" fmla="*/ 1 h 61"/>
                  <a:gd name="T44" fmla="*/ 2 w 1168"/>
                  <a:gd name="T45" fmla="*/ 1 h 61"/>
                  <a:gd name="T46" fmla="*/ 2 w 1168"/>
                  <a:gd name="T47" fmla="*/ 1 h 61"/>
                  <a:gd name="T48" fmla="*/ 2 w 1168"/>
                  <a:gd name="T49" fmla="*/ 1 h 61"/>
                  <a:gd name="T50" fmla="*/ 1 w 1168"/>
                  <a:gd name="T51" fmla="*/ 1 h 61"/>
                  <a:gd name="T52" fmla="*/ 1 w 1168"/>
                  <a:gd name="T53" fmla="*/ 1 h 61"/>
                  <a:gd name="T54" fmla="*/ 1 w 1168"/>
                  <a:gd name="T55" fmla="*/ 1 h 61"/>
                  <a:gd name="T56" fmla="*/ 1 w 1168"/>
                  <a:gd name="T57" fmla="*/ 1 h 61"/>
                  <a:gd name="T58" fmla="*/ 1 w 1168"/>
                  <a:gd name="T59" fmla="*/ 1 h 61"/>
                  <a:gd name="T60" fmla="*/ 1 w 1168"/>
                  <a:gd name="T61" fmla="*/ 0 h 61"/>
                  <a:gd name="T62" fmla="*/ 1 w 1168"/>
                  <a:gd name="T63" fmla="*/ 0 h 61"/>
                  <a:gd name="T64" fmla="*/ 1 w 1168"/>
                  <a:gd name="T65" fmla="*/ 0 h 61"/>
                  <a:gd name="T66" fmla="*/ 1 w 1168"/>
                  <a:gd name="T67" fmla="*/ 1 h 61"/>
                  <a:gd name="T68" fmla="*/ 1 w 1168"/>
                  <a:gd name="T69" fmla="*/ 1 h 61"/>
                  <a:gd name="T70" fmla="*/ 1 w 1168"/>
                  <a:gd name="T71" fmla="*/ 1 h 61"/>
                  <a:gd name="T72" fmla="*/ 1 w 1168"/>
                  <a:gd name="T73" fmla="*/ 1 h 61"/>
                  <a:gd name="T74" fmla="*/ 0 w 1168"/>
                  <a:gd name="T75" fmla="*/ 2 h 61"/>
                  <a:gd name="T76" fmla="*/ 37 w 1168"/>
                  <a:gd name="T77" fmla="*/ 2 h 61"/>
                  <a:gd name="T78" fmla="*/ 37 w 1168"/>
                  <a:gd name="T79" fmla="*/ 1 h 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68"/>
                  <a:gd name="T121" fmla="*/ 0 h 61"/>
                  <a:gd name="T122" fmla="*/ 1168 w 1168"/>
                  <a:gd name="T123" fmla="*/ 61 h 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68" h="61">
                    <a:moveTo>
                      <a:pt x="1168" y="9"/>
                    </a:moveTo>
                    <a:lnTo>
                      <a:pt x="1064" y="12"/>
                    </a:lnTo>
                    <a:lnTo>
                      <a:pt x="967" y="13"/>
                    </a:lnTo>
                    <a:lnTo>
                      <a:pt x="876" y="14"/>
                    </a:lnTo>
                    <a:lnTo>
                      <a:pt x="792" y="15"/>
                    </a:lnTo>
                    <a:lnTo>
                      <a:pt x="714" y="16"/>
                    </a:lnTo>
                    <a:lnTo>
                      <a:pt x="640" y="16"/>
                    </a:lnTo>
                    <a:lnTo>
                      <a:pt x="572" y="17"/>
                    </a:lnTo>
                    <a:lnTo>
                      <a:pt x="510" y="17"/>
                    </a:lnTo>
                    <a:lnTo>
                      <a:pt x="452" y="17"/>
                    </a:lnTo>
                    <a:lnTo>
                      <a:pt x="399" y="17"/>
                    </a:lnTo>
                    <a:lnTo>
                      <a:pt x="352" y="16"/>
                    </a:lnTo>
                    <a:lnTo>
                      <a:pt x="307" y="16"/>
                    </a:lnTo>
                    <a:lnTo>
                      <a:pt x="268" y="15"/>
                    </a:lnTo>
                    <a:lnTo>
                      <a:pt x="232" y="15"/>
                    </a:lnTo>
                    <a:lnTo>
                      <a:pt x="200" y="14"/>
                    </a:lnTo>
                    <a:lnTo>
                      <a:pt x="171" y="13"/>
                    </a:lnTo>
                    <a:lnTo>
                      <a:pt x="144" y="12"/>
                    </a:lnTo>
                    <a:lnTo>
                      <a:pt x="123" y="11"/>
                    </a:lnTo>
                    <a:lnTo>
                      <a:pt x="103" y="9"/>
                    </a:lnTo>
                    <a:lnTo>
                      <a:pt x="86" y="9"/>
                    </a:lnTo>
                    <a:lnTo>
                      <a:pt x="71" y="8"/>
                    </a:lnTo>
                    <a:lnTo>
                      <a:pt x="58" y="7"/>
                    </a:lnTo>
                    <a:lnTo>
                      <a:pt x="48" y="6"/>
                    </a:lnTo>
                    <a:lnTo>
                      <a:pt x="38" y="5"/>
                    </a:lnTo>
                    <a:lnTo>
                      <a:pt x="32" y="4"/>
                    </a:lnTo>
                    <a:lnTo>
                      <a:pt x="26" y="2"/>
                    </a:lnTo>
                    <a:lnTo>
                      <a:pt x="20" y="2"/>
                    </a:lnTo>
                    <a:lnTo>
                      <a:pt x="17" y="1"/>
                    </a:lnTo>
                    <a:lnTo>
                      <a:pt x="13" y="1"/>
                    </a:lnTo>
                    <a:lnTo>
                      <a:pt x="10" y="0"/>
                    </a:lnTo>
                    <a:lnTo>
                      <a:pt x="6" y="0"/>
                    </a:lnTo>
                    <a:lnTo>
                      <a:pt x="4" y="0"/>
                    </a:lnTo>
                    <a:lnTo>
                      <a:pt x="4" y="5"/>
                    </a:lnTo>
                    <a:lnTo>
                      <a:pt x="3" y="16"/>
                    </a:lnTo>
                    <a:lnTo>
                      <a:pt x="2" y="28"/>
                    </a:lnTo>
                    <a:lnTo>
                      <a:pt x="2" y="32"/>
                    </a:lnTo>
                    <a:lnTo>
                      <a:pt x="0" y="61"/>
                    </a:lnTo>
                    <a:lnTo>
                      <a:pt x="1164" y="52"/>
                    </a:lnTo>
                    <a:lnTo>
                      <a:pt x="1168" y="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85" name="Freeform 66"/>
              <p:cNvSpPr>
                <a:spLocks/>
              </p:cNvSpPr>
              <p:nvPr/>
            </p:nvSpPr>
            <p:spPr bwMode="auto">
              <a:xfrm>
                <a:off x="1595" y="3565"/>
                <a:ext cx="125" cy="60"/>
              </a:xfrm>
              <a:custGeom>
                <a:avLst/>
                <a:gdLst>
                  <a:gd name="T0" fmla="*/ 1 w 250"/>
                  <a:gd name="T1" fmla="*/ 0 h 120"/>
                  <a:gd name="T2" fmla="*/ 0 w 250"/>
                  <a:gd name="T3" fmla="*/ 1 h 120"/>
                  <a:gd name="T4" fmla="*/ 8 w 250"/>
                  <a:gd name="T5" fmla="*/ 4 h 120"/>
                  <a:gd name="T6" fmla="*/ 8 w 250"/>
                  <a:gd name="T7" fmla="*/ 4 h 120"/>
                  <a:gd name="T8" fmla="*/ 8 w 250"/>
                  <a:gd name="T9" fmla="*/ 3 h 120"/>
                  <a:gd name="T10" fmla="*/ 8 w 250"/>
                  <a:gd name="T11" fmla="*/ 3 h 120"/>
                  <a:gd name="T12" fmla="*/ 8 w 250"/>
                  <a:gd name="T13" fmla="*/ 3 h 120"/>
                  <a:gd name="T14" fmla="*/ 8 w 250"/>
                  <a:gd name="T15" fmla="*/ 3 h 120"/>
                  <a:gd name="T16" fmla="*/ 7 w 250"/>
                  <a:gd name="T17" fmla="*/ 3 h 120"/>
                  <a:gd name="T18" fmla="*/ 7 w 250"/>
                  <a:gd name="T19" fmla="*/ 3 h 120"/>
                  <a:gd name="T20" fmla="*/ 6 w 250"/>
                  <a:gd name="T21" fmla="*/ 3 h 120"/>
                  <a:gd name="T22" fmla="*/ 5 w 250"/>
                  <a:gd name="T23" fmla="*/ 2 h 120"/>
                  <a:gd name="T24" fmla="*/ 5 w 250"/>
                  <a:gd name="T25" fmla="*/ 2 h 120"/>
                  <a:gd name="T26" fmla="*/ 4 w 250"/>
                  <a:gd name="T27" fmla="*/ 2 h 120"/>
                  <a:gd name="T28" fmla="*/ 3 w 250"/>
                  <a:gd name="T29" fmla="*/ 2 h 120"/>
                  <a:gd name="T30" fmla="*/ 3 w 250"/>
                  <a:gd name="T31" fmla="*/ 1 h 120"/>
                  <a:gd name="T32" fmla="*/ 2 w 250"/>
                  <a:gd name="T33" fmla="*/ 1 h 120"/>
                  <a:gd name="T34" fmla="*/ 2 w 250"/>
                  <a:gd name="T35" fmla="*/ 1 h 120"/>
                  <a:gd name="T36" fmla="*/ 1 w 250"/>
                  <a:gd name="T37" fmla="*/ 1 h 120"/>
                  <a:gd name="T38" fmla="*/ 1 w 250"/>
                  <a:gd name="T39" fmla="*/ 1 h 120"/>
                  <a:gd name="T40" fmla="*/ 1 w 250"/>
                  <a:gd name="T41" fmla="*/ 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0"/>
                  <a:gd name="T64" fmla="*/ 0 h 120"/>
                  <a:gd name="T65" fmla="*/ 250 w 250"/>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0" h="120">
                    <a:moveTo>
                      <a:pt x="1" y="0"/>
                    </a:moveTo>
                    <a:lnTo>
                      <a:pt x="0" y="30"/>
                    </a:lnTo>
                    <a:lnTo>
                      <a:pt x="247" y="120"/>
                    </a:lnTo>
                    <a:lnTo>
                      <a:pt x="248" y="120"/>
                    </a:lnTo>
                    <a:lnTo>
                      <a:pt x="250" y="91"/>
                    </a:lnTo>
                    <a:lnTo>
                      <a:pt x="246" y="90"/>
                    </a:lnTo>
                    <a:lnTo>
                      <a:pt x="238" y="87"/>
                    </a:lnTo>
                    <a:lnTo>
                      <a:pt x="227" y="83"/>
                    </a:lnTo>
                    <a:lnTo>
                      <a:pt x="212" y="78"/>
                    </a:lnTo>
                    <a:lnTo>
                      <a:pt x="194" y="72"/>
                    </a:lnTo>
                    <a:lnTo>
                      <a:pt x="176" y="65"/>
                    </a:lnTo>
                    <a:lnTo>
                      <a:pt x="155" y="57"/>
                    </a:lnTo>
                    <a:lnTo>
                      <a:pt x="134" y="49"/>
                    </a:lnTo>
                    <a:lnTo>
                      <a:pt x="112" y="42"/>
                    </a:lnTo>
                    <a:lnTo>
                      <a:pt x="92" y="34"/>
                    </a:lnTo>
                    <a:lnTo>
                      <a:pt x="71" y="27"/>
                    </a:lnTo>
                    <a:lnTo>
                      <a:pt x="53" y="20"/>
                    </a:lnTo>
                    <a:lnTo>
                      <a:pt x="35" y="13"/>
                    </a:lnTo>
                    <a:lnTo>
                      <a:pt x="20" y="7"/>
                    </a:lnTo>
                    <a:lnTo>
                      <a:pt x="9" y="4"/>
                    </a:lnTo>
                    <a:lnTo>
                      <a:pt x="1"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86" name="Freeform 67"/>
              <p:cNvSpPr>
                <a:spLocks/>
              </p:cNvSpPr>
              <p:nvPr/>
            </p:nvSpPr>
            <p:spPr bwMode="auto">
              <a:xfrm>
                <a:off x="1719" y="3869"/>
                <a:ext cx="572" cy="54"/>
              </a:xfrm>
              <a:custGeom>
                <a:avLst/>
                <a:gdLst>
                  <a:gd name="T0" fmla="*/ 36 w 1143"/>
                  <a:gd name="T1" fmla="*/ 0 h 108"/>
                  <a:gd name="T2" fmla="*/ 0 w 1143"/>
                  <a:gd name="T3" fmla="*/ 3 h 108"/>
                  <a:gd name="T4" fmla="*/ 0 w 1143"/>
                  <a:gd name="T5" fmla="*/ 4 h 108"/>
                  <a:gd name="T6" fmla="*/ 36 w 1143"/>
                  <a:gd name="T7" fmla="*/ 1 h 108"/>
                  <a:gd name="T8" fmla="*/ 36 w 1143"/>
                  <a:gd name="T9" fmla="*/ 0 h 108"/>
                  <a:gd name="T10" fmla="*/ 0 60000 65536"/>
                  <a:gd name="T11" fmla="*/ 0 60000 65536"/>
                  <a:gd name="T12" fmla="*/ 0 60000 65536"/>
                  <a:gd name="T13" fmla="*/ 0 60000 65536"/>
                  <a:gd name="T14" fmla="*/ 0 60000 65536"/>
                  <a:gd name="T15" fmla="*/ 0 w 1143"/>
                  <a:gd name="T16" fmla="*/ 0 h 108"/>
                  <a:gd name="T17" fmla="*/ 1143 w 1143"/>
                  <a:gd name="T18" fmla="*/ 108 h 108"/>
                </a:gdLst>
                <a:ahLst/>
                <a:cxnLst>
                  <a:cxn ang="T10">
                    <a:pos x="T0" y="T1"/>
                  </a:cxn>
                  <a:cxn ang="T11">
                    <a:pos x="T2" y="T3"/>
                  </a:cxn>
                  <a:cxn ang="T12">
                    <a:pos x="T4" y="T5"/>
                  </a:cxn>
                  <a:cxn ang="T13">
                    <a:pos x="T6" y="T7"/>
                  </a:cxn>
                  <a:cxn ang="T14">
                    <a:pos x="T8" y="T9"/>
                  </a:cxn>
                </a:cxnLst>
                <a:rect l="T15" t="T16" r="T17" b="T18"/>
                <a:pathLst>
                  <a:path w="1143" h="108">
                    <a:moveTo>
                      <a:pt x="1143" y="0"/>
                    </a:moveTo>
                    <a:lnTo>
                      <a:pt x="0" y="79"/>
                    </a:lnTo>
                    <a:lnTo>
                      <a:pt x="0" y="108"/>
                    </a:lnTo>
                    <a:lnTo>
                      <a:pt x="1143" y="16"/>
                    </a:lnTo>
                    <a:lnTo>
                      <a:pt x="1143"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87" name="Freeform 68"/>
              <p:cNvSpPr>
                <a:spLocks/>
              </p:cNvSpPr>
              <p:nvPr/>
            </p:nvSpPr>
            <p:spPr bwMode="auto">
              <a:xfrm>
                <a:off x="1604" y="3773"/>
                <a:ext cx="115" cy="150"/>
              </a:xfrm>
              <a:custGeom>
                <a:avLst/>
                <a:gdLst>
                  <a:gd name="T0" fmla="*/ 0 w 230"/>
                  <a:gd name="T1" fmla="*/ 0 h 301"/>
                  <a:gd name="T2" fmla="*/ 1 w 230"/>
                  <a:gd name="T3" fmla="*/ 0 h 301"/>
                  <a:gd name="T4" fmla="*/ 8 w 230"/>
                  <a:gd name="T5" fmla="*/ 9 h 301"/>
                  <a:gd name="T6" fmla="*/ 8 w 230"/>
                  <a:gd name="T7" fmla="*/ 9 h 301"/>
                  <a:gd name="T8" fmla="*/ 8 w 230"/>
                  <a:gd name="T9" fmla="*/ 8 h 301"/>
                  <a:gd name="T10" fmla="*/ 8 w 230"/>
                  <a:gd name="T11" fmla="*/ 8 h 301"/>
                  <a:gd name="T12" fmla="*/ 7 w 230"/>
                  <a:gd name="T13" fmla="*/ 8 h 301"/>
                  <a:gd name="T14" fmla="*/ 7 w 230"/>
                  <a:gd name="T15" fmla="*/ 7 h 301"/>
                  <a:gd name="T16" fmla="*/ 7 w 230"/>
                  <a:gd name="T17" fmla="*/ 7 h 301"/>
                  <a:gd name="T18" fmla="*/ 6 w 230"/>
                  <a:gd name="T19" fmla="*/ 6 h 301"/>
                  <a:gd name="T20" fmla="*/ 6 w 230"/>
                  <a:gd name="T21" fmla="*/ 6 h 301"/>
                  <a:gd name="T22" fmla="*/ 5 w 230"/>
                  <a:gd name="T23" fmla="*/ 5 h 301"/>
                  <a:gd name="T24" fmla="*/ 5 w 230"/>
                  <a:gd name="T25" fmla="*/ 4 h 301"/>
                  <a:gd name="T26" fmla="*/ 4 w 230"/>
                  <a:gd name="T27" fmla="*/ 4 h 301"/>
                  <a:gd name="T28" fmla="*/ 3 w 230"/>
                  <a:gd name="T29" fmla="*/ 3 h 301"/>
                  <a:gd name="T30" fmla="*/ 3 w 230"/>
                  <a:gd name="T31" fmla="*/ 2 h 301"/>
                  <a:gd name="T32" fmla="*/ 2 w 230"/>
                  <a:gd name="T33" fmla="*/ 2 h 301"/>
                  <a:gd name="T34" fmla="*/ 2 w 230"/>
                  <a:gd name="T35" fmla="*/ 1 h 301"/>
                  <a:gd name="T36" fmla="*/ 1 w 230"/>
                  <a:gd name="T37" fmla="*/ 0 h 301"/>
                  <a:gd name="T38" fmla="*/ 1 w 230"/>
                  <a:gd name="T39" fmla="*/ 0 h 301"/>
                  <a:gd name="T40" fmla="*/ 0 w 230"/>
                  <a:gd name="T41" fmla="*/ 0 h 3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0"/>
                  <a:gd name="T64" fmla="*/ 0 h 301"/>
                  <a:gd name="T65" fmla="*/ 230 w 230"/>
                  <a:gd name="T66" fmla="*/ 301 h 3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0" h="301">
                    <a:moveTo>
                      <a:pt x="0" y="0"/>
                    </a:moveTo>
                    <a:lnTo>
                      <a:pt x="1" y="29"/>
                    </a:lnTo>
                    <a:lnTo>
                      <a:pt x="229" y="301"/>
                    </a:lnTo>
                    <a:lnTo>
                      <a:pt x="230" y="301"/>
                    </a:lnTo>
                    <a:lnTo>
                      <a:pt x="230" y="272"/>
                    </a:lnTo>
                    <a:lnTo>
                      <a:pt x="227" y="269"/>
                    </a:lnTo>
                    <a:lnTo>
                      <a:pt x="220" y="262"/>
                    </a:lnTo>
                    <a:lnTo>
                      <a:pt x="211" y="250"/>
                    </a:lnTo>
                    <a:lnTo>
                      <a:pt x="199" y="235"/>
                    </a:lnTo>
                    <a:lnTo>
                      <a:pt x="185" y="218"/>
                    </a:lnTo>
                    <a:lnTo>
                      <a:pt x="169" y="198"/>
                    </a:lnTo>
                    <a:lnTo>
                      <a:pt x="152" y="177"/>
                    </a:lnTo>
                    <a:lnTo>
                      <a:pt x="134" y="154"/>
                    </a:lnTo>
                    <a:lnTo>
                      <a:pt x="115" y="130"/>
                    </a:lnTo>
                    <a:lnTo>
                      <a:pt x="96" y="107"/>
                    </a:lnTo>
                    <a:lnTo>
                      <a:pt x="77" y="86"/>
                    </a:lnTo>
                    <a:lnTo>
                      <a:pt x="59" y="64"/>
                    </a:lnTo>
                    <a:lnTo>
                      <a:pt x="41" y="44"/>
                    </a:lnTo>
                    <a:lnTo>
                      <a:pt x="26" y="27"/>
                    </a:lnTo>
                    <a:lnTo>
                      <a:pt x="12" y="12"/>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88" name="Freeform 69"/>
              <p:cNvSpPr>
                <a:spLocks/>
              </p:cNvSpPr>
              <p:nvPr/>
            </p:nvSpPr>
            <p:spPr bwMode="auto">
              <a:xfrm>
                <a:off x="1450" y="3450"/>
                <a:ext cx="240" cy="87"/>
              </a:xfrm>
              <a:custGeom>
                <a:avLst/>
                <a:gdLst>
                  <a:gd name="T0" fmla="*/ 12 w 481"/>
                  <a:gd name="T1" fmla="*/ 6 h 174"/>
                  <a:gd name="T2" fmla="*/ 15 w 481"/>
                  <a:gd name="T3" fmla="*/ 1 h 174"/>
                  <a:gd name="T4" fmla="*/ 11 w 481"/>
                  <a:gd name="T5" fmla="*/ 0 h 174"/>
                  <a:gd name="T6" fmla="*/ 10 w 481"/>
                  <a:gd name="T7" fmla="*/ 2 h 174"/>
                  <a:gd name="T8" fmla="*/ 0 w 481"/>
                  <a:gd name="T9" fmla="*/ 2 h 174"/>
                  <a:gd name="T10" fmla="*/ 3 w 481"/>
                  <a:gd name="T11" fmla="*/ 6 h 174"/>
                  <a:gd name="T12" fmla="*/ 12 w 481"/>
                  <a:gd name="T13" fmla="*/ 6 h 174"/>
                  <a:gd name="T14" fmla="*/ 0 60000 65536"/>
                  <a:gd name="T15" fmla="*/ 0 60000 65536"/>
                  <a:gd name="T16" fmla="*/ 0 60000 65536"/>
                  <a:gd name="T17" fmla="*/ 0 60000 65536"/>
                  <a:gd name="T18" fmla="*/ 0 60000 65536"/>
                  <a:gd name="T19" fmla="*/ 0 60000 65536"/>
                  <a:gd name="T20" fmla="*/ 0 60000 65536"/>
                  <a:gd name="T21" fmla="*/ 0 w 481"/>
                  <a:gd name="T22" fmla="*/ 0 h 174"/>
                  <a:gd name="T23" fmla="*/ 481 w 481"/>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 h="174">
                    <a:moveTo>
                      <a:pt x="386" y="167"/>
                    </a:moveTo>
                    <a:lnTo>
                      <a:pt x="481" y="9"/>
                    </a:lnTo>
                    <a:lnTo>
                      <a:pt x="355" y="0"/>
                    </a:lnTo>
                    <a:lnTo>
                      <a:pt x="337" y="64"/>
                    </a:lnTo>
                    <a:lnTo>
                      <a:pt x="0" y="64"/>
                    </a:lnTo>
                    <a:lnTo>
                      <a:pt x="100" y="174"/>
                    </a:lnTo>
                    <a:lnTo>
                      <a:pt x="386" y="16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89" name="Freeform 70"/>
              <p:cNvSpPr>
                <a:spLocks/>
              </p:cNvSpPr>
              <p:nvPr/>
            </p:nvSpPr>
            <p:spPr bwMode="auto">
              <a:xfrm>
                <a:off x="1450" y="3455"/>
                <a:ext cx="241" cy="103"/>
              </a:xfrm>
              <a:custGeom>
                <a:avLst/>
                <a:gdLst>
                  <a:gd name="T0" fmla="*/ 12 w 483"/>
                  <a:gd name="T1" fmla="*/ 4 h 207"/>
                  <a:gd name="T2" fmla="*/ 3 w 483"/>
                  <a:gd name="T3" fmla="*/ 5 h 207"/>
                  <a:gd name="T4" fmla="*/ 0 w 483"/>
                  <a:gd name="T5" fmla="*/ 1 h 207"/>
                  <a:gd name="T6" fmla="*/ 0 w 483"/>
                  <a:gd name="T7" fmla="*/ 2 h 207"/>
                  <a:gd name="T8" fmla="*/ 2 w 483"/>
                  <a:gd name="T9" fmla="*/ 5 h 207"/>
                  <a:gd name="T10" fmla="*/ 15 w 483"/>
                  <a:gd name="T11" fmla="*/ 6 h 207"/>
                  <a:gd name="T12" fmla="*/ 15 w 483"/>
                  <a:gd name="T13" fmla="*/ 0 h 207"/>
                  <a:gd name="T14" fmla="*/ 15 w 483"/>
                  <a:gd name="T15" fmla="*/ 0 h 207"/>
                  <a:gd name="T16" fmla="*/ 12 w 483"/>
                  <a:gd name="T17" fmla="*/ 4 h 2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3"/>
                  <a:gd name="T28" fmla="*/ 0 h 207"/>
                  <a:gd name="T29" fmla="*/ 483 w 483"/>
                  <a:gd name="T30" fmla="*/ 207 h 2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3" h="207">
                    <a:moveTo>
                      <a:pt x="386" y="158"/>
                    </a:moveTo>
                    <a:lnTo>
                      <a:pt x="100" y="165"/>
                    </a:lnTo>
                    <a:lnTo>
                      <a:pt x="0" y="56"/>
                    </a:lnTo>
                    <a:lnTo>
                      <a:pt x="8" y="84"/>
                    </a:lnTo>
                    <a:lnTo>
                      <a:pt x="95" y="181"/>
                    </a:lnTo>
                    <a:lnTo>
                      <a:pt x="482" y="207"/>
                    </a:lnTo>
                    <a:lnTo>
                      <a:pt x="483" y="0"/>
                    </a:lnTo>
                    <a:lnTo>
                      <a:pt x="481" y="0"/>
                    </a:lnTo>
                    <a:lnTo>
                      <a:pt x="386" y="158"/>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90" name="Freeform 71"/>
              <p:cNvSpPr>
                <a:spLocks/>
              </p:cNvSpPr>
              <p:nvPr/>
            </p:nvSpPr>
            <p:spPr bwMode="auto">
              <a:xfrm>
                <a:off x="1450" y="3573"/>
                <a:ext cx="241" cy="247"/>
              </a:xfrm>
              <a:custGeom>
                <a:avLst/>
                <a:gdLst>
                  <a:gd name="T0" fmla="*/ 13 w 482"/>
                  <a:gd name="T1" fmla="*/ 12 h 494"/>
                  <a:gd name="T2" fmla="*/ 4 w 482"/>
                  <a:gd name="T3" fmla="*/ 6 h 494"/>
                  <a:gd name="T4" fmla="*/ 0 w 482"/>
                  <a:gd name="T5" fmla="*/ 0 h 494"/>
                  <a:gd name="T6" fmla="*/ 1 w 482"/>
                  <a:gd name="T7" fmla="*/ 2 h 494"/>
                  <a:gd name="T8" fmla="*/ 4 w 482"/>
                  <a:gd name="T9" fmla="*/ 7 h 494"/>
                  <a:gd name="T10" fmla="*/ 16 w 482"/>
                  <a:gd name="T11" fmla="*/ 16 h 494"/>
                  <a:gd name="T12" fmla="*/ 16 w 482"/>
                  <a:gd name="T13" fmla="*/ 9 h 494"/>
                  <a:gd name="T14" fmla="*/ 15 w 482"/>
                  <a:gd name="T15" fmla="*/ 9 h 494"/>
                  <a:gd name="T16" fmla="*/ 13 w 482"/>
                  <a:gd name="T17" fmla="*/ 12 h 4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2"/>
                  <a:gd name="T28" fmla="*/ 0 h 494"/>
                  <a:gd name="T29" fmla="*/ 482 w 482"/>
                  <a:gd name="T30" fmla="*/ 494 h 4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2" h="494">
                    <a:moveTo>
                      <a:pt x="385" y="371"/>
                    </a:moveTo>
                    <a:lnTo>
                      <a:pt x="99" y="179"/>
                    </a:lnTo>
                    <a:lnTo>
                      <a:pt x="0" y="0"/>
                    </a:lnTo>
                    <a:lnTo>
                      <a:pt x="5" y="39"/>
                    </a:lnTo>
                    <a:lnTo>
                      <a:pt x="99" y="214"/>
                    </a:lnTo>
                    <a:lnTo>
                      <a:pt x="482" y="494"/>
                    </a:lnTo>
                    <a:lnTo>
                      <a:pt x="482" y="281"/>
                    </a:lnTo>
                    <a:lnTo>
                      <a:pt x="480" y="280"/>
                    </a:lnTo>
                    <a:lnTo>
                      <a:pt x="385" y="371"/>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91" name="Freeform 72"/>
              <p:cNvSpPr>
                <a:spLocks/>
              </p:cNvSpPr>
              <p:nvPr/>
            </p:nvSpPr>
            <p:spPr bwMode="auto">
              <a:xfrm>
                <a:off x="1450" y="3573"/>
                <a:ext cx="240" cy="186"/>
              </a:xfrm>
              <a:custGeom>
                <a:avLst/>
                <a:gdLst>
                  <a:gd name="T0" fmla="*/ 12 w 481"/>
                  <a:gd name="T1" fmla="*/ 12 h 372"/>
                  <a:gd name="T2" fmla="*/ 15 w 481"/>
                  <a:gd name="T3" fmla="*/ 9 h 372"/>
                  <a:gd name="T4" fmla="*/ 11 w 481"/>
                  <a:gd name="T5" fmla="*/ 6 h 372"/>
                  <a:gd name="T6" fmla="*/ 10 w 481"/>
                  <a:gd name="T7" fmla="*/ 8 h 372"/>
                  <a:gd name="T8" fmla="*/ 0 w 481"/>
                  <a:gd name="T9" fmla="*/ 0 h 372"/>
                  <a:gd name="T10" fmla="*/ 3 w 481"/>
                  <a:gd name="T11" fmla="*/ 6 h 372"/>
                  <a:gd name="T12" fmla="*/ 12 w 481"/>
                  <a:gd name="T13" fmla="*/ 12 h 372"/>
                  <a:gd name="T14" fmla="*/ 0 60000 65536"/>
                  <a:gd name="T15" fmla="*/ 0 60000 65536"/>
                  <a:gd name="T16" fmla="*/ 0 60000 65536"/>
                  <a:gd name="T17" fmla="*/ 0 60000 65536"/>
                  <a:gd name="T18" fmla="*/ 0 60000 65536"/>
                  <a:gd name="T19" fmla="*/ 0 60000 65536"/>
                  <a:gd name="T20" fmla="*/ 0 60000 65536"/>
                  <a:gd name="T21" fmla="*/ 0 w 481"/>
                  <a:gd name="T22" fmla="*/ 0 h 372"/>
                  <a:gd name="T23" fmla="*/ 481 w 481"/>
                  <a:gd name="T24" fmla="*/ 372 h 3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 h="372">
                    <a:moveTo>
                      <a:pt x="386" y="372"/>
                    </a:moveTo>
                    <a:lnTo>
                      <a:pt x="481" y="281"/>
                    </a:lnTo>
                    <a:lnTo>
                      <a:pt x="355" y="184"/>
                    </a:lnTo>
                    <a:lnTo>
                      <a:pt x="337" y="235"/>
                    </a:lnTo>
                    <a:lnTo>
                      <a:pt x="0" y="0"/>
                    </a:lnTo>
                    <a:lnTo>
                      <a:pt x="100" y="180"/>
                    </a:lnTo>
                    <a:lnTo>
                      <a:pt x="386" y="37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92" name="Freeform 73"/>
              <p:cNvSpPr>
                <a:spLocks/>
              </p:cNvSpPr>
              <p:nvPr/>
            </p:nvSpPr>
            <p:spPr bwMode="auto">
              <a:xfrm>
                <a:off x="1606" y="3398"/>
                <a:ext cx="697" cy="56"/>
              </a:xfrm>
              <a:custGeom>
                <a:avLst/>
                <a:gdLst>
                  <a:gd name="T0" fmla="*/ 35 w 1393"/>
                  <a:gd name="T1" fmla="*/ 2 h 112"/>
                  <a:gd name="T2" fmla="*/ 0 w 1393"/>
                  <a:gd name="T3" fmla="*/ 0 h 112"/>
                  <a:gd name="T4" fmla="*/ 8 w 1393"/>
                  <a:gd name="T5" fmla="*/ 3 h 112"/>
                  <a:gd name="T6" fmla="*/ 44 w 1393"/>
                  <a:gd name="T7" fmla="*/ 4 h 112"/>
                  <a:gd name="T8" fmla="*/ 35 w 1393"/>
                  <a:gd name="T9" fmla="*/ 2 h 112"/>
                  <a:gd name="T10" fmla="*/ 0 60000 65536"/>
                  <a:gd name="T11" fmla="*/ 0 60000 65536"/>
                  <a:gd name="T12" fmla="*/ 0 60000 65536"/>
                  <a:gd name="T13" fmla="*/ 0 60000 65536"/>
                  <a:gd name="T14" fmla="*/ 0 60000 65536"/>
                  <a:gd name="T15" fmla="*/ 0 w 1393"/>
                  <a:gd name="T16" fmla="*/ 0 h 112"/>
                  <a:gd name="T17" fmla="*/ 1393 w 1393"/>
                  <a:gd name="T18" fmla="*/ 112 h 112"/>
                </a:gdLst>
                <a:ahLst/>
                <a:cxnLst>
                  <a:cxn ang="T10">
                    <a:pos x="T0" y="T1"/>
                  </a:cxn>
                  <a:cxn ang="T11">
                    <a:pos x="T2" y="T3"/>
                  </a:cxn>
                  <a:cxn ang="T12">
                    <a:pos x="T4" y="T5"/>
                  </a:cxn>
                  <a:cxn ang="T13">
                    <a:pos x="T6" y="T7"/>
                  </a:cxn>
                  <a:cxn ang="T14">
                    <a:pos x="T8" y="T9"/>
                  </a:cxn>
                </a:cxnLst>
                <a:rect l="T15" t="T16" r="T17" b="T18"/>
                <a:pathLst>
                  <a:path w="1393" h="112">
                    <a:moveTo>
                      <a:pt x="1103" y="37"/>
                    </a:moveTo>
                    <a:lnTo>
                      <a:pt x="0" y="0"/>
                    </a:lnTo>
                    <a:lnTo>
                      <a:pt x="231" y="91"/>
                    </a:lnTo>
                    <a:lnTo>
                      <a:pt x="1393" y="112"/>
                    </a:lnTo>
                    <a:lnTo>
                      <a:pt x="1103" y="3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93" name="Freeform 74"/>
              <p:cNvSpPr>
                <a:spLocks/>
              </p:cNvSpPr>
              <p:nvPr/>
            </p:nvSpPr>
            <p:spPr bwMode="auto">
              <a:xfrm>
                <a:off x="1716" y="3411"/>
                <a:ext cx="481" cy="30"/>
              </a:xfrm>
              <a:custGeom>
                <a:avLst/>
                <a:gdLst>
                  <a:gd name="T0" fmla="*/ 0 w 962"/>
                  <a:gd name="T1" fmla="*/ 0 h 59"/>
                  <a:gd name="T2" fmla="*/ 28 w 962"/>
                  <a:gd name="T3" fmla="*/ 1 h 59"/>
                  <a:gd name="T4" fmla="*/ 31 w 962"/>
                  <a:gd name="T5" fmla="*/ 2 h 59"/>
                  <a:gd name="T6" fmla="*/ 3 w 962"/>
                  <a:gd name="T7" fmla="*/ 2 h 59"/>
                  <a:gd name="T8" fmla="*/ 0 w 962"/>
                  <a:gd name="T9" fmla="*/ 0 h 59"/>
                  <a:gd name="T10" fmla="*/ 0 60000 65536"/>
                  <a:gd name="T11" fmla="*/ 0 60000 65536"/>
                  <a:gd name="T12" fmla="*/ 0 60000 65536"/>
                  <a:gd name="T13" fmla="*/ 0 60000 65536"/>
                  <a:gd name="T14" fmla="*/ 0 60000 65536"/>
                  <a:gd name="T15" fmla="*/ 0 w 962"/>
                  <a:gd name="T16" fmla="*/ 0 h 59"/>
                  <a:gd name="T17" fmla="*/ 962 w 962"/>
                  <a:gd name="T18" fmla="*/ 59 h 59"/>
                </a:gdLst>
                <a:ahLst/>
                <a:cxnLst>
                  <a:cxn ang="T10">
                    <a:pos x="T0" y="T1"/>
                  </a:cxn>
                  <a:cxn ang="T11">
                    <a:pos x="T2" y="T3"/>
                  </a:cxn>
                  <a:cxn ang="T12">
                    <a:pos x="T4" y="T5"/>
                  </a:cxn>
                  <a:cxn ang="T13">
                    <a:pos x="T6" y="T7"/>
                  </a:cxn>
                  <a:cxn ang="T14">
                    <a:pos x="T8" y="T9"/>
                  </a:cxn>
                </a:cxnLst>
                <a:rect l="T15" t="T16" r="T17" b="T18"/>
                <a:pathLst>
                  <a:path w="962" h="59">
                    <a:moveTo>
                      <a:pt x="0" y="0"/>
                    </a:moveTo>
                    <a:lnTo>
                      <a:pt x="888" y="28"/>
                    </a:lnTo>
                    <a:lnTo>
                      <a:pt x="962" y="59"/>
                    </a:lnTo>
                    <a:lnTo>
                      <a:pt x="73" y="36"/>
                    </a:lnTo>
                    <a:lnTo>
                      <a:pt x="0" y="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94" name="Freeform 75"/>
              <p:cNvSpPr>
                <a:spLocks/>
              </p:cNvSpPr>
              <p:nvPr/>
            </p:nvSpPr>
            <p:spPr bwMode="auto">
              <a:xfrm>
                <a:off x="1762" y="3656"/>
                <a:ext cx="76" cy="92"/>
              </a:xfrm>
              <a:custGeom>
                <a:avLst/>
                <a:gdLst>
                  <a:gd name="T0" fmla="*/ 0 w 151"/>
                  <a:gd name="T1" fmla="*/ 1 h 183"/>
                  <a:gd name="T2" fmla="*/ 1 w 151"/>
                  <a:gd name="T3" fmla="*/ 6 h 183"/>
                  <a:gd name="T4" fmla="*/ 5 w 151"/>
                  <a:gd name="T5" fmla="*/ 6 h 183"/>
                  <a:gd name="T6" fmla="*/ 5 w 151"/>
                  <a:gd name="T7" fmla="*/ 0 h 183"/>
                  <a:gd name="T8" fmla="*/ 0 w 151"/>
                  <a:gd name="T9" fmla="*/ 1 h 183"/>
                  <a:gd name="T10" fmla="*/ 0 60000 65536"/>
                  <a:gd name="T11" fmla="*/ 0 60000 65536"/>
                  <a:gd name="T12" fmla="*/ 0 60000 65536"/>
                  <a:gd name="T13" fmla="*/ 0 60000 65536"/>
                  <a:gd name="T14" fmla="*/ 0 60000 65536"/>
                  <a:gd name="T15" fmla="*/ 0 w 151"/>
                  <a:gd name="T16" fmla="*/ 0 h 183"/>
                  <a:gd name="T17" fmla="*/ 151 w 151"/>
                  <a:gd name="T18" fmla="*/ 183 h 183"/>
                </a:gdLst>
                <a:ahLst/>
                <a:cxnLst>
                  <a:cxn ang="T10">
                    <a:pos x="T0" y="T1"/>
                  </a:cxn>
                  <a:cxn ang="T11">
                    <a:pos x="T2" y="T3"/>
                  </a:cxn>
                  <a:cxn ang="T12">
                    <a:pos x="T4" y="T5"/>
                  </a:cxn>
                  <a:cxn ang="T13">
                    <a:pos x="T6" y="T7"/>
                  </a:cxn>
                  <a:cxn ang="T14">
                    <a:pos x="T8" y="T9"/>
                  </a:cxn>
                </a:cxnLst>
                <a:rect l="T15" t="T16" r="T17" b="T18"/>
                <a:pathLst>
                  <a:path w="151" h="183">
                    <a:moveTo>
                      <a:pt x="0" y="5"/>
                    </a:moveTo>
                    <a:lnTo>
                      <a:pt x="6" y="183"/>
                    </a:lnTo>
                    <a:lnTo>
                      <a:pt x="151" y="179"/>
                    </a:lnTo>
                    <a:lnTo>
                      <a:pt x="146" y="0"/>
                    </a:lnTo>
                    <a:lnTo>
                      <a:pt x="0" y="5"/>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95" name="Freeform 76"/>
              <p:cNvSpPr>
                <a:spLocks/>
              </p:cNvSpPr>
              <p:nvPr/>
            </p:nvSpPr>
            <p:spPr bwMode="auto">
              <a:xfrm>
                <a:off x="1756" y="3554"/>
                <a:ext cx="85" cy="22"/>
              </a:xfrm>
              <a:custGeom>
                <a:avLst/>
                <a:gdLst>
                  <a:gd name="T0" fmla="*/ 5 w 172"/>
                  <a:gd name="T1" fmla="*/ 2 h 44"/>
                  <a:gd name="T2" fmla="*/ 0 w 172"/>
                  <a:gd name="T3" fmla="*/ 2 h 44"/>
                  <a:gd name="T4" fmla="*/ 0 w 172"/>
                  <a:gd name="T5" fmla="*/ 1 h 44"/>
                  <a:gd name="T6" fmla="*/ 5 w 172"/>
                  <a:gd name="T7" fmla="*/ 0 h 44"/>
                  <a:gd name="T8" fmla="*/ 5 w 172"/>
                  <a:gd name="T9" fmla="*/ 2 h 44"/>
                  <a:gd name="T10" fmla="*/ 0 60000 65536"/>
                  <a:gd name="T11" fmla="*/ 0 60000 65536"/>
                  <a:gd name="T12" fmla="*/ 0 60000 65536"/>
                  <a:gd name="T13" fmla="*/ 0 60000 65536"/>
                  <a:gd name="T14" fmla="*/ 0 60000 65536"/>
                  <a:gd name="T15" fmla="*/ 0 w 172"/>
                  <a:gd name="T16" fmla="*/ 0 h 44"/>
                  <a:gd name="T17" fmla="*/ 172 w 172"/>
                  <a:gd name="T18" fmla="*/ 44 h 44"/>
                </a:gdLst>
                <a:ahLst/>
                <a:cxnLst>
                  <a:cxn ang="T10">
                    <a:pos x="T0" y="T1"/>
                  </a:cxn>
                  <a:cxn ang="T11">
                    <a:pos x="T2" y="T3"/>
                  </a:cxn>
                  <a:cxn ang="T12">
                    <a:pos x="T4" y="T5"/>
                  </a:cxn>
                  <a:cxn ang="T13">
                    <a:pos x="T6" y="T7"/>
                  </a:cxn>
                  <a:cxn ang="T14">
                    <a:pos x="T8" y="T9"/>
                  </a:cxn>
                </a:cxnLst>
                <a:rect l="T15" t="T16" r="T17" b="T18"/>
                <a:pathLst>
                  <a:path w="172" h="44">
                    <a:moveTo>
                      <a:pt x="172" y="40"/>
                    </a:moveTo>
                    <a:lnTo>
                      <a:pt x="0" y="44"/>
                    </a:lnTo>
                    <a:lnTo>
                      <a:pt x="0" y="4"/>
                    </a:lnTo>
                    <a:lnTo>
                      <a:pt x="172" y="0"/>
                    </a:lnTo>
                    <a:lnTo>
                      <a:pt x="172" y="4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96" name="Freeform 77"/>
              <p:cNvSpPr>
                <a:spLocks/>
              </p:cNvSpPr>
              <p:nvPr/>
            </p:nvSpPr>
            <p:spPr bwMode="auto">
              <a:xfrm>
                <a:off x="1849" y="3724"/>
                <a:ext cx="32" cy="21"/>
              </a:xfrm>
              <a:custGeom>
                <a:avLst/>
                <a:gdLst>
                  <a:gd name="T0" fmla="*/ 3 w 62"/>
                  <a:gd name="T1" fmla="*/ 1 h 43"/>
                  <a:gd name="T2" fmla="*/ 0 w 62"/>
                  <a:gd name="T3" fmla="*/ 1 h 43"/>
                  <a:gd name="T4" fmla="*/ 0 w 62"/>
                  <a:gd name="T5" fmla="*/ 0 h 43"/>
                  <a:gd name="T6" fmla="*/ 3 w 62"/>
                  <a:gd name="T7" fmla="*/ 0 h 43"/>
                  <a:gd name="T8" fmla="*/ 3 w 62"/>
                  <a:gd name="T9" fmla="*/ 1 h 43"/>
                  <a:gd name="T10" fmla="*/ 0 60000 65536"/>
                  <a:gd name="T11" fmla="*/ 0 60000 65536"/>
                  <a:gd name="T12" fmla="*/ 0 60000 65536"/>
                  <a:gd name="T13" fmla="*/ 0 60000 65536"/>
                  <a:gd name="T14" fmla="*/ 0 60000 65536"/>
                  <a:gd name="T15" fmla="*/ 0 w 62"/>
                  <a:gd name="T16" fmla="*/ 0 h 43"/>
                  <a:gd name="T17" fmla="*/ 62 w 62"/>
                  <a:gd name="T18" fmla="*/ 43 h 43"/>
                </a:gdLst>
                <a:ahLst/>
                <a:cxnLst>
                  <a:cxn ang="T10">
                    <a:pos x="T0" y="T1"/>
                  </a:cxn>
                  <a:cxn ang="T11">
                    <a:pos x="T2" y="T3"/>
                  </a:cxn>
                  <a:cxn ang="T12">
                    <a:pos x="T4" y="T5"/>
                  </a:cxn>
                  <a:cxn ang="T13">
                    <a:pos x="T6" y="T7"/>
                  </a:cxn>
                  <a:cxn ang="T14">
                    <a:pos x="T8" y="T9"/>
                  </a:cxn>
                </a:cxnLst>
                <a:rect l="T15" t="T16" r="T17" b="T18"/>
                <a:pathLst>
                  <a:path w="62" h="43">
                    <a:moveTo>
                      <a:pt x="62" y="41"/>
                    </a:moveTo>
                    <a:lnTo>
                      <a:pt x="0" y="43"/>
                    </a:lnTo>
                    <a:lnTo>
                      <a:pt x="0" y="3"/>
                    </a:lnTo>
                    <a:lnTo>
                      <a:pt x="62" y="0"/>
                    </a:lnTo>
                    <a:lnTo>
                      <a:pt x="62" y="4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97" name="Freeform 78"/>
              <p:cNvSpPr>
                <a:spLocks/>
              </p:cNvSpPr>
              <p:nvPr/>
            </p:nvSpPr>
            <p:spPr bwMode="auto">
              <a:xfrm>
                <a:off x="1902" y="3471"/>
                <a:ext cx="363" cy="71"/>
              </a:xfrm>
              <a:custGeom>
                <a:avLst/>
                <a:gdLst>
                  <a:gd name="T0" fmla="*/ 0 w 726"/>
                  <a:gd name="T1" fmla="*/ 0 h 140"/>
                  <a:gd name="T2" fmla="*/ 3 w 726"/>
                  <a:gd name="T3" fmla="*/ 5 h 140"/>
                  <a:gd name="T4" fmla="*/ 23 w 726"/>
                  <a:gd name="T5" fmla="*/ 5 h 140"/>
                  <a:gd name="T6" fmla="*/ 20 w 726"/>
                  <a:gd name="T7" fmla="*/ 0 h 140"/>
                  <a:gd name="T8" fmla="*/ 0 w 726"/>
                  <a:gd name="T9" fmla="*/ 0 h 140"/>
                  <a:gd name="T10" fmla="*/ 0 60000 65536"/>
                  <a:gd name="T11" fmla="*/ 0 60000 65536"/>
                  <a:gd name="T12" fmla="*/ 0 60000 65536"/>
                  <a:gd name="T13" fmla="*/ 0 60000 65536"/>
                  <a:gd name="T14" fmla="*/ 0 60000 65536"/>
                  <a:gd name="T15" fmla="*/ 0 w 726"/>
                  <a:gd name="T16" fmla="*/ 0 h 140"/>
                  <a:gd name="T17" fmla="*/ 726 w 726"/>
                  <a:gd name="T18" fmla="*/ 140 h 140"/>
                </a:gdLst>
                <a:ahLst/>
                <a:cxnLst>
                  <a:cxn ang="T10">
                    <a:pos x="T0" y="T1"/>
                  </a:cxn>
                  <a:cxn ang="T11">
                    <a:pos x="T2" y="T3"/>
                  </a:cxn>
                  <a:cxn ang="T12">
                    <a:pos x="T4" y="T5"/>
                  </a:cxn>
                  <a:cxn ang="T13">
                    <a:pos x="T6" y="T7"/>
                  </a:cxn>
                  <a:cxn ang="T14">
                    <a:pos x="T8" y="T9"/>
                  </a:cxn>
                </a:cxnLst>
                <a:rect l="T15" t="T16" r="T17" b="T18"/>
                <a:pathLst>
                  <a:path w="726" h="140">
                    <a:moveTo>
                      <a:pt x="0" y="0"/>
                    </a:moveTo>
                    <a:lnTo>
                      <a:pt x="91" y="140"/>
                    </a:lnTo>
                    <a:lnTo>
                      <a:pt x="726" y="132"/>
                    </a:lnTo>
                    <a:lnTo>
                      <a:pt x="627" y="0"/>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98" name="Freeform 79"/>
              <p:cNvSpPr>
                <a:spLocks/>
              </p:cNvSpPr>
              <p:nvPr/>
            </p:nvSpPr>
            <p:spPr bwMode="auto">
              <a:xfrm>
                <a:off x="2126" y="3486"/>
                <a:ext cx="97" cy="42"/>
              </a:xfrm>
              <a:custGeom>
                <a:avLst/>
                <a:gdLst>
                  <a:gd name="T0" fmla="*/ 0 w 195"/>
                  <a:gd name="T1" fmla="*/ 1 h 84"/>
                  <a:gd name="T2" fmla="*/ 1 w 195"/>
                  <a:gd name="T3" fmla="*/ 3 h 84"/>
                  <a:gd name="T4" fmla="*/ 6 w 195"/>
                  <a:gd name="T5" fmla="*/ 3 h 84"/>
                  <a:gd name="T6" fmla="*/ 4 w 195"/>
                  <a:gd name="T7" fmla="*/ 0 h 84"/>
                  <a:gd name="T8" fmla="*/ 0 w 195"/>
                  <a:gd name="T9" fmla="*/ 1 h 84"/>
                  <a:gd name="T10" fmla="*/ 0 60000 65536"/>
                  <a:gd name="T11" fmla="*/ 0 60000 65536"/>
                  <a:gd name="T12" fmla="*/ 0 60000 65536"/>
                  <a:gd name="T13" fmla="*/ 0 60000 65536"/>
                  <a:gd name="T14" fmla="*/ 0 60000 65536"/>
                  <a:gd name="T15" fmla="*/ 0 w 195"/>
                  <a:gd name="T16" fmla="*/ 0 h 84"/>
                  <a:gd name="T17" fmla="*/ 195 w 195"/>
                  <a:gd name="T18" fmla="*/ 84 h 84"/>
                </a:gdLst>
                <a:ahLst/>
                <a:cxnLst>
                  <a:cxn ang="T10">
                    <a:pos x="T0" y="T1"/>
                  </a:cxn>
                  <a:cxn ang="T11">
                    <a:pos x="T2" y="T3"/>
                  </a:cxn>
                  <a:cxn ang="T12">
                    <a:pos x="T4" y="T5"/>
                  </a:cxn>
                  <a:cxn ang="T13">
                    <a:pos x="T6" y="T7"/>
                  </a:cxn>
                  <a:cxn ang="T14">
                    <a:pos x="T8" y="T9"/>
                  </a:cxn>
                </a:cxnLst>
                <a:rect l="T15" t="T16" r="T17" b="T18"/>
                <a:pathLst>
                  <a:path w="195" h="84">
                    <a:moveTo>
                      <a:pt x="0" y="2"/>
                    </a:moveTo>
                    <a:lnTo>
                      <a:pt x="37" y="84"/>
                    </a:lnTo>
                    <a:lnTo>
                      <a:pt x="195" y="77"/>
                    </a:lnTo>
                    <a:lnTo>
                      <a:pt x="157"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99" name="Freeform 80"/>
              <p:cNvSpPr>
                <a:spLocks/>
              </p:cNvSpPr>
              <p:nvPr/>
            </p:nvSpPr>
            <p:spPr bwMode="auto">
              <a:xfrm>
                <a:off x="1928" y="3485"/>
                <a:ext cx="82" cy="21"/>
              </a:xfrm>
              <a:custGeom>
                <a:avLst/>
                <a:gdLst>
                  <a:gd name="T0" fmla="*/ 0 w 163"/>
                  <a:gd name="T1" fmla="*/ 1 h 42"/>
                  <a:gd name="T2" fmla="*/ 1 w 163"/>
                  <a:gd name="T3" fmla="*/ 2 h 42"/>
                  <a:gd name="T4" fmla="*/ 6 w 163"/>
                  <a:gd name="T5" fmla="*/ 2 h 42"/>
                  <a:gd name="T6" fmla="*/ 5 w 163"/>
                  <a:gd name="T7" fmla="*/ 0 h 42"/>
                  <a:gd name="T8" fmla="*/ 0 w 163"/>
                  <a:gd name="T9" fmla="*/ 1 h 42"/>
                  <a:gd name="T10" fmla="*/ 0 60000 65536"/>
                  <a:gd name="T11" fmla="*/ 0 60000 65536"/>
                  <a:gd name="T12" fmla="*/ 0 60000 65536"/>
                  <a:gd name="T13" fmla="*/ 0 60000 65536"/>
                  <a:gd name="T14" fmla="*/ 0 60000 65536"/>
                  <a:gd name="T15" fmla="*/ 0 w 163"/>
                  <a:gd name="T16" fmla="*/ 0 h 42"/>
                  <a:gd name="T17" fmla="*/ 163 w 163"/>
                  <a:gd name="T18" fmla="*/ 42 h 42"/>
                </a:gdLst>
                <a:ahLst/>
                <a:cxnLst>
                  <a:cxn ang="T10">
                    <a:pos x="T0" y="T1"/>
                  </a:cxn>
                  <a:cxn ang="T11">
                    <a:pos x="T2" y="T3"/>
                  </a:cxn>
                  <a:cxn ang="T12">
                    <a:pos x="T4" y="T5"/>
                  </a:cxn>
                  <a:cxn ang="T13">
                    <a:pos x="T6" y="T7"/>
                  </a:cxn>
                  <a:cxn ang="T14">
                    <a:pos x="T8" y="T9"/>
                  </a:cxn>
                </a:cxnLst>
                <a:rect l="T15" t="T16" r="T17" b="T18"/>
                <a:pathLst>
                  <a:path w="163" h="42">
                    <a:moveTo>
                      <a:pt x="0" y="2"/>
                    </a:moveTo>
                    <a:lnTo>
                      <a:pt x="31" y="42"/>
                    </a:lnTo>
                    <a:lnTo>
                      <a:pt x="163" y="38"/>
                    </a:lnTo>
                    <a:lnTo>
                      <a:pt x="131"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00" name="Freeform 81"/>
              <p:cNvSpPr>
                <a:spLocks/>
              </p:cNvSpPr>
              <p:nvPr/>
            </p:nvSpPr>
            <p:spPr bwMode="auto">
              <a:xfrm>
                <a:off x="2023" y="3490"/>
                <a:ext cx="101" cy="33"/>
              </a:xfrm>
              <a:custGeom>
                <a:avLst/>
                <a:gdLst>
                  <a:gd name="T0" fmla="*/ 0 w 201"/>
                  <a:gd name="T1" fmla="*/ 0 h 65"/>
                  <a:gd name="T2" fmla="*/ 1 w 201"/>
                  <a:gd name="T3" fmla="*/ 3 h 65"/>
                  <a:gd name="T4" fmla="*/ 7 w 201"/>
                  <a:gd name="T5" fmla="*/ 2 h 65"/>
                  <a:gd name="T6" fmla="*/ 6 w 201"/>
                  <a:gd name="T7" fmla="*/ 0 h 65"/>
                  <a:gd name="T8" fmla="*/ 0 w 201"/>
                  <a:gd name="T9" fmla="*/ 0 h 65"/>
                  <a:gd name="T10" fmla="*/ 0 60000 65536"/>
                  <a:gd name="T11" fmla="*/ 0 60000 65536"/>
                  <a:gd name="T12" fmla="*/ 0 60000 65536"/>
                  <a:gd name="T13" fmla="*/ 0 60000 65536"/>
                  <a:gd name="T14" fmla="*/ 0 60000 65536"/>
                  <a:gd name="T15" fmla="*/ 0 w 201"/>
                  <a:gd name="T16" fmla="*/ 0 h 65"/>
                  <a:gd name="T17" fmla="*/ 201 w 201"/>
                  <a:gd name="T18" fmla="*/ 65 h 65"/>
                </a:gdLst>
                <a:ahLst/>
                <a:cxnLst>
                  <a:cxn ang="T10">
                    <a:pos x="T0" y="T1"/>
                  </a:cxn>
                  <a:cxn ang="T11">
                    <a:pos x="T2" y="T3"/>
                  </a:cxn>
                  <a:cxn ang="T12">
                    <a:pos x="T4" y="T5"/>
                  </a:cxn>
                  <a:cxn ang="T13">
                    <a:pos x="T6" y="T7"/>
                  </a:cxn>
                  <a:cxn ang="T14">
                    <a:pos x="T8" y="T9"/>
                  </a:cxn>
                </a:cxnLst>
                <a:rect l="T15" t="T16" r="T17" b="T18"/>
                <a:pathLst>
                  <a:path w="201" h="65">
                    <a:moveTo>
                      <a:pt x="0" y="0"/>
                    </a:moveTo>
                    <a:lnTo>
                      <a:pt x="25" y="65"/>
                    </a:lnTo>
                    <a:lnTo>
                      <a:pt x="201" y="61"/>
                    </a:lnTo>
                    <a:lnTo>
                      <a:pt x="174" y="0"/>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01" name="Freeform 82"/>
              <p:cNvSpPr>
                <a:spLocks/>
              </p:cNvSpPr>
              <p:nvPr/>
            </p:nvSpPr>
            <p:spPr bwMode="auto">
              <a:xfrm>
                <a:off x="1951" y="3511"/>
                <a:ext cx="23" cy="14"/>
              </a:xfrm>
              <a:custGeom>
                <a:avLst/>
                <a:gdLst>
                  <a:gd name="T0" fmla="*/ 2 w 45"/>
                  <a:gd name="T1" fmla="*/ 0 h 29"/>
                  <a:gd name="T2" fmla="*/ 2 w 45"/>
                  <a:gd name="T3" fmla="*/ 0 h 29"/>
                  <a:gd name="T4" fmla="*/ 2 w 45"/>
                  <a:gd name="T5" fmla="*/ 0 h 29"/>
                  <a:gd name="T6" fmla="*/ 1 w 45"/>
                  <a:gd name="T7" fmla="*/ 0 h 29"/>
                  <a:gd name="T8" fmla="*/ 1 w 45"/>
                  <a:gd name="T9" fmla="*/ 0 h 29"/>
                  <a:gd name="T10" fmla="*/ 1 w 45"/>
                  <a:gd name="T11" fmla="*/ 0 h 29"/>
                  <a:gd name="T12" fmla="*/ 1 w 45"/>
                  <a:gd name="T13" fmla="*/ 0 h 29"/>
                  <a:gd name="T14" fmla="*/ 1 w 45"/>
                  <a:gd name="T15" fmla="*/ 0 h 29"/>
                  <a:gd name="T16" fmla="*/ 0 w 45"/>
                  <a:gd name="T17" fmla="*/ 0 h 29"/>
                  <a:gd name="T18" fmla="*/ 1 w 45"/>
                  <a:gd name="T19" fmla="*/ 0 h 29"/>
                  <a:gd name="T20" fmla="*/ 1 w 45"/>
                  <a:gd name="T21" fmla="*/ 0 h 29"/>
                  <a:gd name="T22" fmla="*/ 1 w 45"/>
                  <a:gd name="T23" fmla="*/ 0 h 29"/>
                  <a:gd name="T24" fmla="*/ 1 w 45"/>
                  <a:gd name="T25" fmla="*/ 0 h 29"/>
                  <a:gd name="T26" fmla="*/ 1 w 45"/>
                  <a:gd name="T27" fmla="*/ 0 h 29"/>
                  <a:gd name="T28" fmla="*/ 2 w 45"/>
                  <a:gd name="T29" fmla="*/ 0 h 29"/>
                  <a:gd name="T30" fmla="*/ 2 w 45"/>
                  <a:gd name="T31" fmla="*/ 0 h 29"/>
                  <a:gd name="T32" fmla="*/ 2 w 45"/>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29"/>
                  <a:gd name="T53" fmla="*/ 45 w 45"/>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29">
                    <a:moveTo>
                      <a:pt x="45" y="15"/>
                    </a:moveTo>
                    <a:lnTo>
                      <a:pt x="42" y="21"/>
                    </a:lnTo>
                    <a:lnTo>
                      <a:pt x="38" y="25"/>
                    </a:lnTo>
                    <a:lnTo>
                      <a:pt x="31" y="28"/>
                    </a:lnTo>
                    <a:lnTo>
                      <a:pt x="22" y="29"/>
                    </a:lnTo>
                    <a:lnTo>
                      <a:pt x="14" y="28"/>
                    </a:lnTo>
                    <a:lnTo>
                      <a:pt x="7" y="25"/>
                    </a:lnTo>
                    <a:lnTo>
                      <a:pt x="2" y="21"/>
                    </a:lnTo>
                    <a:lnTo>
                      <a:pt x="0" y="15"/>
                    </a:lnTo>
                    <a:lnTo>
                      <a:pt x="2" y="9"/>
                    </a:lnTo>
                    <a:lnTo>
                      <a:pt x="7" y="5"/>
                    </a:lnTo>
                    <a:lnTo>
                      <a:pt x="14" y="1"/>
                    </a:lnTo>
                    <a:lnTo>
                      <a:pt x="22" y="0"/>
                    </a:lnTo>
                    <a:lnTo>
                      <a:pt x="31" y="1"/>
                    </a:lnTo>
                    <a:lnTo>
                      <a:pt x="38" y="5"/>
                    </a:lnTo>
                    <a:lnTo>
                      <a:pt x="42" y="9"/>
                    </a:lnTo>
                    <a:lnTo>
                      <a:pt x="45" y="15"/>
                    </a:lnTo>
                    <a:close/>
                  </a:path>
                </a:pathLst>
              </a:custGeom>
              <a:solidFill>
                <a:srgbClr val="FF776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02" name="Freeform 83"/>
              <p:cNvSpPr>
                <a:spLocks/>
              </p:cNvSpPr>
              <p:nvPr/>
            </p:nvSpPr>
            <p:spPr bwMode="auto">
              <a:xfrm>
                <a:off x="1986" y="3511"/>
                <a:ext cx="22" cy="14"/>
              </a:xfrm>
              <a:custGeom>
                <a:avLst/>
                <a:gdLst>
                  <a:gd name="T0" fmla="*/ 2 w 44"/>
                  <a:gd name="T1" fmla="*/ 0 h 29"/>
                  <a:gd name="T2" fmla="*/ 2 w 44"/>
                  <a:gd name="T3" fmla="*/ 0 h 29"/>
                  <a:gd name="T4" fmla="*/ 2 w 44"/>
                  <a:gd name="T5" fmla="*/ 0 h 29"/>
                  <a:gd name="T6" fmla="*/ 1 w 44"/>
                  <a:gd name="T7" fmla="*/ 0 h 29"/>
                  <a:gd name="T8" fmla="*/ 1 w 44"/>
                  <a:gd name="T9" fmla="*/ 0 h 29"/>
                  <a:gd name="T10" fmla="*/ 1 w 44"/>
                  <a:gd name="T11" fmla="*/ 0 h 29"/>
                  <a:gd name="T12" fmla="*/ 1 w 44"/>
                  <a:gd name="T13" fmla="*/ 0 h 29"/>
                  <a:gd name="T14" fmla="*/ 1 w 44"/>
                  <a:gd name="T15" fmla="*/ 0 h 29"/>
                  <a:gd name="T16" fmla="*/ 0 w 44"/>
                  <a:gd name="T17" fmla="*/ 0 h 29"/>
                  <a:gd name="T18" fmla="*/ 1 w 44"/>
                  <a:gd name="T19" fmla="*/ 0 h 29"/>
                  <a:gd name="T20" fmla="*/ 1 w 44"/>
                  <a:gd name="T21" fmla="*/ 0 h 29"/>
                  <a:gd name="T22" fmla="*/ 1 w 44"/>
                  <a:gd name="T23" fmla="*/ 0 h 29"/>
                  <a:gd name="T24" fmla="*/ 1 w 44"/>
                  <a:gd name="T25" fmla="*/ 0 h 29"/>
                  <a:gd name="T26" fmla="*/ 1 w 44"/>
                  <a:gd name="T27" fmla="*/ 0 h 29"/>
                  <a:gd name="T28" fmla="*/ 2 w 44"/>
                  <a:gd name="T29" fmla="*/ 0 h 29"/>
                  <a:gd name="T30" fmla="*/ 2 w 44"/>
                  <a:gd name="T31" fmla="*/ 0 h 29"/>
                  <a:gd name="T32" fmla="*/ 2 w 44"/>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29"/>
                  <a:gd name="T53" fmla="*/ 44 w 44"/>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29">
                    <a:moveTo>
                      <a:pt x="44" y="15"/>
                    </a:moveTo>
                    <a:lnTo>
                      <a:pt x="41" y="21"/>
                    </a:lnTo>
                    <a:lnTo>
                      <a:pt x="37" y="25"/>
                    </a:lnTo>
                    <a:lnTo>
                      <a:pt x="30" y="28"/>
                    </a:lnTo>
                    <a:lnTo>
                      <a:pt x="22" y="29"/>
                    </a:lnTo>
                    <a:lnTo>
                      <a:pt x="13" y="28"/>
                    </a:lnTo>
                    <a:lnTo>
                      <a:pt x="6" y="25"/>
                    </a:lnTo>
                    <a:lnTo>
                      <a:pt x="1" y="21"/>
                    </a:lnTo>
                    <a:lnTo>
                      <a:pt x="0" y="15"/>
                    </a:lnTo>
                    <a:lnTo>
                      <a:pt x="1" y="9"/>
                    </a:lnTo>
                    <a:lnTo>
                      <a:pt x="6" y="5"/>
                    </a:lnTo>
                    <a:lnTo>
                      <a:pt x="13" y="1"/>
                    </a:lnTo>
                    <a:lnTo>
                      <a:pt x="22" y="0"/>
                    </a:lnTo>
                    <a:lnTo>
                      <a:pt x="30" y="1"/>
                    </a:lnTo>
                    <a:lnTo>
                      <a:pt x="37" y="5"/>
                    </a:lnTo>
                    <a:lnTo>
                      <a:pt x="41" y="9"/>
                    </a:lnTo>
                    <a:lnTo>
                      <a:pt x="44" y="15"/>
                    </a:lnTo>
                    <a:close/>
                  </a:path>
                </a:pathLst>
              </a:custGeom>
              <a:solidFill>
                <a:srgbClr val="A5BF6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03" name="Freeform 84"/>
              <p:cNvSpPr>
                <a:spLocks/>
              </p:cNvSpPr>
              <p:nvPr/>
            </p:nvSpPr>
            <p:spPr bwMode="auto">
              <a:xfrm>
                <a:off x="2037" y="3497"/>
                <a:ext cx="12" cy="8"/>
              </a:xfrm>
              <a:custGeom>
                <a:avLst/>
                <a:gdLst>
                  <a:gd name="T0" fmla="*/ 1 w 24"/>
                  <a:gd name="T1" fmla="*/ 0 h 17"/>
                  <a:gd name="T2" fmla="*/ 0 w 24"/>
                  <a:gd name="T3" fmla="*/ 0 h 17"/>
                  <a:gd name="T4" fmla="*/ 1 w 24"/>
                  <a:gd name="T5" fmla="*/ 0 h 17"/>
                  <a:gd name="T6" fmla="*/ 1 w 24"/>
                  <a:gd name="T7" fmla="*/ 0 h 17"/>
                  <a:gd name="T8" fmla="*/ 1 w 24"/>
                  <a:gd name="T9" fmla="*/ 0 h 17"/>
                  <a:gd name="T10" fmla="*/ 1 w 24"/>
                  <a:gd name="T11" fmla="*/ 0 h 17"/>
                  <a:gd name="T12" fmla="*/ 1 w 24"/>
                  <a:gd name="T13" fmla="*/ 0 h 17"/>
                  <a:gd name="T14" fmla="*/ 1 w 24"/>
                  <a:gd name="T15" fmla="*/ 0 h 17"/>
                  <a:gd name="T16" fmla="*/ 1 w 24"/>
                  <a:gd name="T17" fmla="*/ 0 h 17"/>
                  <a:gd name="T18" fmla="*/ 1 w 24"/>
                  <a:gd name="T19" fmla="*/ 0 h 17"/>
                  <a:gd name="T20" fmla="*/ 1 w 24"/>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7"/>
                  <a:gd name="T35" fmla="*/ 24 w 2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7">
                    <a:moveTo>
                      <a:pt x="20" y="0"/>
                    </a:moveTo>
                    <a:lnTo>
                      <a:pt x="0" y="0"/>
                    </a:lnTo>
                    <a:lnTo>
                      <a:pt x="6" y="17"/>
                    </a:lnTo>
                    <a:lnTo>
                      <a:pt x="11" y="17"/>
                    </a:lnTo>
                    <a:lnTo>
                      <a:pt x="15" y="17"/>
                    </a:lnTo>
                    <a:lnTo>
                      <a:pt x="20" y="17"/>
                    </a:lnTo>
                    <a:lnTo>
                      <a:pt x="24" y="17"/>
                    </a:lnTo>
                    <a:lnTo>
                      <a:pt x="23" y="12"/>
                    </a:lnTo>
                    <a:lnTo>
                      <a:pt x="22" y="9"/>
                    </a:lnTo>
                    <a:lnTo>
                      <a:pt x="21" y="5"/>
                    </a:lnTo>
                    <a:lnTo>
                      <a:pt x="2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04" name="Freeform 85"/>
              <p:cNvSpPr>
                <a:spLocks/>
              </p:cNvSpPr>
              <p:nvPr/>
            </p:nvSpPr>
            <p:spPr bwMode="auto">
              <a:xfrm>
                <a:off x="2041" y="3511"/>
                <a:ext cx="14" cy="9"/>
              </a:xfrm>
              <a:custGeom>
                <a:avLst/>
                <a:gdLst>
                  <a:gd name="T0" fmla="*/ 0 w 28"/>
                  <a:gd name="T1" fmla="*/ 0 h 18"/>
                  <a:gd name="T2" fmla="*/ 1 w 28"/>
                  <a:gd name="T3" fmla="*/ 1 h 18"/>
                  <a:gd name="T4" fmla="*/ 1 w 28"/>
                  <a:gd name="T5" fmla="*/ 1 h 18"/>
                  <a:gd name="T6" fmla="*/ 1 w 28"/>
                  <a:gd name="T7" fmla="*/ 1 h 18"/>
                  <a:gd name="T8" fmla="*/ 1 w 28"/>
                  <a:gd name="T9" fmla="*/ 1 h 18"/>
                  <a:gd name="T10" fmla="*/ 1 w 28"/>
                  <a:gd name="T11" fmla="*/ 1 h 18"/>
                  <a:gd name="T12" fmla="*/ 1 w 28"/>
                  <a:gd name="T13" fmla="*/ 0 h 18"/>
                  <a:gd name="T14" fmla="*/ 1 w 28"/>
                  <a:gd name="T15" fmla="*/ 0 h 18"/>
                  <a:gd name="T16" fmla="*/ 1 w 28"/>
                  <a:gd name="T17" fmla="*/ 0 h 18"/>
                  <a:gd name="T18" fmla="*/ 1 w 28"/>
                  <a:gd name="T19" fmla="*/ 0 h 18"/>
                  <a:gd name="T20" fmla="*/ 0 w 28"/>
                  <a:gd name="T21" fmla="*/ 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8"/>
                  <a:gd name="T35" fmla="*/ 28 w 28"/>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8">
                    <a:moveTo>
                      <a:pt x="0" y="0"/>
                    </a:moveTo>
                    <a:lnTo>
                      <a:pt x="11" y="18"/>
                    </a:lnTo>
                    <a:lnTo>
                      <a:pt x="27" y="16"/>
                    </a:lnTo>
                    <a:lnTo>
                      <a:pt x="28" y="13"/>
                    </a:lnTo>
                    <a:lnTo>
                      <a:pt x="28" y="8"/>
                    </a:lnTo>
                    <a:lnTo>
                      <a:pt x="28" y="5"/>
                    </a:lnTo>
                    <a:lnTo>
                      <a:pt x="27" y="0"/>
                    </a:lnTo>
                    <a:lnTo>
                      <a:pt x="20" y="0"/>
                    </a:lnTo>
                    <a:lnTo>
                      <a:pt x="14" y="0"/>
                    </a:lnTo>
                    <a:lnTo>
                      <a:pt x="7" y="0"/>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05" name="Freeform 86"/>
              <p:cNvSpPr>
                <a:spLocks/>
              </p:cNvSpPr>
              <p:nvPr/>
            </p:nvSpPr>
            <p:spPr bwMode="auto">
              <a:xfrm>
                <a:off x="2055" y="3497"/>
                <a:ext cx="15" cy="8"/>
              </a:xfrm>
              <a:custGeom>
                <a:avLst/>
                <a:gdLst>
                  <a:gd name="T0" fmla="*/ 1 w 30"/>
                  <a:gd name="T1" fmla="*/ 0 h 17"/>
                  <a:gd name="T2" fmla="*/ 0 w 30"/>
                  <a:gd name="T3" fmla="*/ 0 h 17"/>
                  <a:gd name="T4" fmla="*/ 1 w 30"/>
                  <a:gd name="T5" fmla="*/ 0 h 17"/>
                  <a:gd name="T6" fmla="*/ 1 w 30"/>
                  <a:gd name="T7" fmla="*/ 0 h 17"/>
                  <a:gd name="T8" fmla="*/ 1 w 30"/>
                  <a:gd name="T9" fmla="*/ 0 h 17"/>
                  <a:gd name="T10" fmla="*/ 1 w 30"/>
                  <a:gd name="T11" fmla="*/ 0 h 17"/>
                  <a:gd name="T12" fmla="*/ 1 w 30"/>
                  <a:gd name="T13" fmla="*/ 0 h 17"/>
                  <a:gd name="T14" fmla="*/ 1 w 30"/>
                  <a:gd name="T15" fmla="*/ 0 h 17"/>
                  <a:gd name="T16" fmla="*/ 1 w 30"/>
                  <a:gd name="T17" fmla="*/ 0 h 17"/>
                  <a:gd name="T18" fmla="*/ 1 w 30"/>
                  <a:gd name="T19" fmla="*/ 0 h 17"/>
                  <a:gd name="T20" fmla="*/ 1 w 30"/>
                  <a:gd name="T21" fmla="*/ 0 h 17"/>
                  <a:gd name="T22" fmla="*/ 1 w 30"/>
                  <a:gd name="T23" fmla="*/ 0 h 17"/>
                  <a:gd name="T24" fmla="*/ 1 w 30"/>
                  <a:gd name="T25" fmla="*/ 0 h 17"/>
                  <a:gd name="T26" fmla="*/ 1 w 30"/>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17"/>
                  <a:gd name="T44" fmla="*/ 30 w 30"/>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17">
                    <a:moveTo>
                      <a:pt x="24" y="0"/>
                    </a:moveTo>
                    <a:lnTo>
                      <a:pt x="0" y="0"/>
                    </a:lnTo>
                    <a:lnTo>
                      <a:pt x="1" y="5"/>
                    </a:lnTo>
                    <a:lnTo>
                      <a:pt x="2" y="9"/>
                    </a:lnTo>
                    <a:lnTo>
                      <a:pt x="4" y="12"/>
                    </a:lnTo>
                    <a:lnTo>
                      <a:pt x="5" y="17"/>
                    </a:lnTo>
                    <a:lnTo>
                      <a:pt x="12" y="17"/>
                    </a:lnTo>
                    <a:lnTo>
                      <a:pt x="17" y="17"/>
                    </a:lnTo>
                    <a:lnTo>
                      <a:pt x="24" y="17"/>
                    </a:lnTo>
                    <a:lnTo>
                      <a:pt x="30" y="17"/>
                    </a:lnTo>
                    <a:lnTo>
                      <a:pt x="29" y="12"/>
                    </a:lnTo>
                    <a:lnTo>
                      <a:pt x="28" y="9"/>
                    </a:lnTo>
                    <a:lnTo>
                      <a:pt x="25" y="5"/>
                    </a:lnTo>
                    <a:lnTo>
                      <a:pt x="2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06" name="Freeform 87"/>
              <p:cNvSpPr>
                <a:spLocks/>
              </p:cNvSpPr>
              <p:nvPr/>
            </p:nvSpPr>
            <p:spPr bwMode="auto">
              <a:xfrm>
                <a:off x="2060" y="3512"/>
                <a:ext cx="14" cy="6"/>
              </a:xfrm>
              <a:custGeom>
                <a:avLst/>
                <a:gdLst>
                  <a:gd name="T0" fmla="*/ 0 w 28"/>
                  <a:gd name="T1" fmla="*/ 0 h 11"/>
                  <a:gd name="T2" fmla="*/ 0 w 28"/>
                  <a:gd name="T3" fmla="*/ 1 h 11"/>
                  <a:gd name="T4" fmla="*/ 1 w 28"/>
                  <a:gd name="T5" fmla="*/ 1 h 11"/>
                  <a:gd name="T6" fmla="*/ 1 w 28"/>
                  <a:gd name="T7" fmla="*/ 1 h 11"/>
                  <a:gd name="T8" fmla="*/ 1 w 28"/>
                  <a:gd name="T9" fmla="*/ 1 h 11"/>
                  <a:gd name="T10" fmla="*/ 1 w 28"/>
                  <a:gd name="T11" fmla="*/ 1 h 11"/>
                  <a:gd name="T12" fmla="*/ 1 w 28"/>
                  <a:gd name="T13" fmla="*/ 1 h 11"/>
                  <a:gd name="T14" fmla="*/ 1 w 28"/>
                  <a:gd name="T15" fmla="*/ 1 h 11"/>
                  <a:gd name="T16" fmla="*/ 1 w 28"/>
                  <a:gd name="T17" fmla="*/ 1 h 11"/>
                  <a:gd name="T18" fmla="*/ 1 w 28"/>
                  <a:gd name="T19" fmla="*/ 0 h 11"/>
                  <a:gd name="T20" fmla="*/ 1 w 28"/>
                  <a:gd name="T21" fmla="*/ 0 h 11"/>
                  <a:gd name="T22" fmla="*/ 1 w 28"/>
                  <a:gd name="T23" fmla="*/ 0 h 11"/>
                  <a:gd name="T24" fmla="*/ 1 w 28"/>
                  <a:gd name="T25" fmla="*/ 0 h 11"/>
                  <a:gd name="T26" fmla="*/ 0 w 28"/>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11"/>
                  <a:gd name="T44" fmla="*/ 28 w 28"/>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11">
                    <a:moveTo>
                      <a:pt x="0" y="0"/>
                    </a:moveTo>
                    <a:lnTo>
                      <a:pt x="0" y="3"/>
                    </a:lnTo>
                    <a:lnTo>
                      <a:pt x="2" y="5"/>
                    </a:lnTo>
                    <a:lnTo>
                      <a:pt x="2" y="9"/>
                    </a:lnTo>
                    <a:lnTo>
                      <a:pt x="3" y="11"/>
                    </a:lnTo>
                    <a:lnTo>
                      <a:pt x="28" y="11"/>
                    </a:lnTo>
                    <a:lnTo>
                      <a:pt x="27" y="9"/>
                    </a:lnTo>
                    <a:lnTo>
                      <a:pt x="27" y="5"/>
                    </a:lnTo>
                    <a:lnTo>
                      <a:pt x="26" y="2"/>
                    </a:lnTo>
                    <a:lnTo>
                      <a:pt x="25" y="0"/>
                    </a:lnTo>
                    <a:lnTo>
                      <a:pt x="19" y="0"/>
                    </a:lnTo>
                    <a:lnTo>
                      <a:pt x="13" y="0"/>
                    </a:lnTo>
                    <a:lnTo>
                      <a:pt x="6" y="0"/>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07" name="Freeform 88"/>
              <p:cNvSpPr>
                <a:spLocks/>
              </p:cNvSpPr>
              <p:nvPr/>
            </p:nvSpPr>
            <p:spPr bwMode="auto">
              <a:xfrm>
                <a:off x="2078" y="3513"/>
                <a:ext cx="11" cy="6"/>
              </a:xfrm>
              <a:custGeom>
                <a:avLst/>
                <a:gdLst>
                  <a:gd name="T0" fmla="*/ 0 w 22"/>
                  <a:gd name="T1" fmla="*/ 0 h 10"/>
                  <a:gd name="T2" fmla="*/ 1 w 22"/>
                  <a:gd name="T3" fmla="*/ 1 h 10"/>
                  <a:gd name="T4" fmla="*/ 1 w 22"/>
                  <a:gd name="T5" fmla="*/ 1 h 10"/>
                  <a:gd name="T6" fmla="*/ 1 w 22"/>
                  <a:gd name="T7" fmla="*/ 1 h 10"/>
                  <a:gd name="T8" fmla="*/ 1 w 22"/>
                  <a:gd name="T9" fmla="*/ 1 h 10"/>
                  <a:gd name="T10" fmla="*/ 1 w 22"/>
                  <a:gd name="T11" fmla="*/ 1 h 10"/>
                  <a:gd name="T12" fmla="*/ 1 w 22"/>
                  <a:gd name="T13" fmla="*/ 1 h 10"/>
                  <a:gd name="T14" fmla="*/ 1 w 22"/>
                  <a:gd name="T15" fmla="*/ 1 h 10"/>
                  <a:gd name="T16" fmla="*/ 1 w 22"/>
                  <a:gd name="T17" fmla="*/ 1 h 10"/>
                  <a:gd name="T18" fmla="*/ 1 w 22"/>
                  <a:gd name="T19" fmla="*/ 0 h 10"/>
                  <a:gd name="T20" fmla="*/ 1 w 22"/>
                  <a:gd name="T21" fmla="*/ 0 h 10"/>
                  <a:gd name="T22" fmla="*/ 1 w 22"/>
                  <a:gd name="T23" fmla="*/ 0 h 10"/>
                  <a:gd name="T24" fmla="*/ 1 w 22"/>
                  <a:gd name="T25" fmla="*/ 0 h 10"/>
                  <a:gd name="T26" fmla="*/ 0 w 22"/>
                  <a:gd name="T27" fmla="*/ 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10"/>
                  <a:gd name="T44" fmla="*/ 22 w 22"/>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10">
                    <a:moveTo>
                      <a:pt x="0" y="0"/>
                    </a:moveTo>
                    <a:lnTo>
                      <a:pt x="1" y="2"/>
                    </a:lnTo>
                    <a:lnTo>
                      <a:pt x="3" y="4"/>
                    </a:lnTo>
                    <a:lnTo>
                      <a:pt x="3" y="8"/>
                    </a:lnTo>
                    <a:lnTo>
                      <a:pt x="4" y="10"/>
                    </a:lnTo>
                    <a:lnTo>
                      <a:pt x="22" y="10"/>
                    </a:lnTo>
                    <a:lnTo>
                      <a:pt x="21" y="8"/>
                    </a:lnTo>
                    <a:lnTo>
                      <a:pt x="21" y="4"/>
                    </a:lnTo>
                    <a:lnTo>
                      <a:pt x="20" y="2"/>
                    </a:lnTo>
                    <a:lnTo>
                      <a:pt x="19" y="0"/>
                    </a:lnTo>
                    <a:lnTo>
                      <a:pt x="14" y="0"/>
                    </a:lnTo>
                    <a:lnTo>
                      <a:pt x="9" y="0"/>
                    </a:lnTo>
                    <a:lnTo>
                      <a:pt x="5" y="0"/>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08" name="Freeform 89"/>
              <p:cNvSpPr>
                <a:spLocks/>
              </p:cNvSpPr>
              <p:nvPr/>
            </p:nvSpPr>
            <p:spPr bwMode="auto">
              <a:xfrm>
                <a:off x="2075" y="3497"/>
                <a:ext cx="11" cy="8"/>
              </a:xfrm>
              <a:custGeom>
                <a:avLst/>
                <a:gdLst>
                  <a:gd name="T0" fmla="*/ 0 w 23"/>
                  <a:gd name="T1" fmla="*/ 0 h 17"/>
                  <a:gd name="T2" fmla="*/ 0 w 23"/>
                  <a:gd name="T3" fmla="*/ 0 h 17"/>
                  <a:gd name="T4" fmla="*/ 0 w 23"/>
                  <a:gd name="T5" fmla="*/ 0 h 17"/>
                  <a:gd name="T6" fmla="*/ 0 w 23"/>
                  <a:gd name="T7" fmla="*/ 0 h 17"/>
                  <a:gd name="T8" fmla="*/ 0 w 23"/>
                  <a:gd name="T9" fmla="*/ 0 h 17"/>
                  <a:gd name="T10" fmla="*/ 0 w 23"/>
                  <a:gd name="T11" fmla="*/ 0 h 17"/>
                  <a:gd name="T12" fmla="*/ 0 w 23"/>
                  <a:gd name="T13" fmla="*/ 0 h 17"/>
                  <a:gd name="T14" fmla="*/ 0 w 23"/>
                  <a:gd name="T15" fmla="*/ 0 h 17"/>
                  <a:gd name="T16" fmla="*/ 0 w 23"/>
                  <a:gd name="T17" fmla="*/ 0 h 17"/>
                  <a:gd name="T18" fmla="*/ 0 w 23"/>
                  <a:gd name="T19" fmla="*/ 0 h 17"/>
                  <a:gd name="T20" fmla="*/ 0 w 23"/>
                  <a:gd name="T21" fmla="*/ 0 h 17"/>
                  <a:gd name="T22" fmla="*/ 0 w 23"/>
                  <a:gd name="T23" fmla="*/ 0 h 17"/>
                  <a:gd name="T24" fmla="*/ 0 w 23"/>
                  <a:gd name="T25" fmla="*/ 0 h 17"/>
                  <a:gd name="T26" fmla="*/ 0 w 23"/>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
                  <a:gd name="T43" fmla="*/ 0 h 17"/>
                  <a:gd name="T44" fmla="*/ 23 w 23"/>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 h="17">
                    <a:moveTo>
                      <a:pt x="18" y="0"/>
                    </a:moveTo>
                    <a:lnTo>
                      <a:pt x="0" y="0"/>
                    </a:lnTo>
                    <a:lnTo>
                      <a:pt x="1" y="5"/>
                    </a:lnTo>
                    <a:lnTo>
                      <a:pt x="4" y="9"/>
                    </a:lnTo>
                    <a:lnTo>
                      <a:pt x="5" y="12"/>
                    </a:lnTo>
                    <a:lnTo>
                      <a:pt x="6" y="17"/>
                    </a:lnTo>
                    <a:lnTo>
                      <a:pt x="11" y="17"/>
                    </a:lnTo>
                    <a:lnTo>
                      <a:pt x="15" y="17"/>
                    </a:lnTo>
                    <a:lnTo>
                      <a:pt x="19" y="17"/>
                    </a:lnTo>
                    <a:lnTo>
                      <a:pt x="23" y="17"/>
                    </a:lnTo>
                    <a:lnTo>
                      <a:pt x="22" y="12"/>
                    </a:lnTo>
                    <a:lnTo>
                      <a:pt x="21" y="9"/>
                    </a:lnTo>
                    <a:lnTo>
                      <a:pt x="19" y="5"/>
                    </a:lnTo>
                    <a:lnTo>
                      <a:pt x="18"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09" name="Freeform 90"/>
              <p:cNvSpPr>
                <a:spLocks/>
              </p:cNvSpPr>
              <p:nvPr/>
            </p:nvSpPr>
            <p:spPr bwMode="auto">
              <a:xfrm>
                <a:off x="2092" y="3498"/>
                <a:ext cx="9" cy="8"/>
              </a:xfrm>
              <a:custGeom>
                <a:avLst/>
                <a:gdLst>
                  <a:gd name="T0" fmla="*/ 1 w 17"/>
                  <a:gd name="T1" fmla="*/ 0 h 16"/>
                  <a:gd name="T2" fmla="*/ 0 w 17"/>
                  <a:gd name="T3" fmla="*/ 0 h 16"/>
                  <a:gd name="T4" fmla="*/ 1 w 17"/>
                  <a:gd name="T5" fmla="*/ 1 h 16"/>
                  <a:gd name="T6" fmla="*/ 1 w 17"/>
                  <a:gd name="T7" fmla="*/ 1 h 16"/>
                  <a:gd name="T8" fmla="*/ 1 w 17"/>
                  <a:gd name="T9" fmla="*/ 1 h 16"/>
                  <a:gd name="T10" fmla="*/ 1 w 17"/>
                  <a:gd name="T11" fmla="*/ 1 h 16"/>
                  <a:gd name="T12" fmla="*/ 1 w 17"/>
                  <a:gd name="T13" fmla="*/ 1 h 16"/>
                  <a:gd name="T14" fmla="*/ 1 w 17"/>
                  <a:gd name="T15" fmla="*/ 1 h 16"/>
                  <a:gd name="T16" fmla="*/ 1 w 17"/>
                  <a:gd name="T17" fmla="*/ 1 h 16"/>
                  <a:gd name="T18" fmla="*/ 1 w 17"/>
                  <a:gd name="T19" fmla="*/ 1 h 16"/>
                  <a:gd name="T20" fmla="*/ 1 w 17"/>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6"/>
                  <a:gd name="T35" fmla="*/ 17 w 17"/>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6">
                    <a:moveTo>
                      <a:pt x="10" y="0"/>
                    </a:moveTo>
                    <a:lnTo>
                      <a:pt x="0" y="0"/>
                    </a:lnTo>
                    <a:lnTo>
                      <a:pt x="2" y="3"/>
                    </a:lnTo>
                    <a:lnTo>
                      <a:pt x="3" y="8"/>
                    </a:lnTo>
                    <a:lnTo>
                      <a:pt x="6" y="11"/>
                    </a:lnTo>
                    <a:lnTo>
                      <a:pt x="7" y="16"/>
                    </a:lnTo>
                    <a:lnTo>
                      <a:pt x="9" y="16"/>
                    </a:lnTo>
                    <a:lnTo>
                      <a:pt x="13" y="16"/>
                    </a:lnTo>
                    <a:lnTo>
                      <a:pt x="15" y="16"/>
                    </a:lnTo>
                    <a:lnTo>
                      <a:pt x="17" y="16"/>
                    </a:lnTo>
                    <a:lnTo>
                      <a:pt x="1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10" name="Freeform 91"/>
              <p:cNvSpPr>
                <a:spLocks/>
              </p:cNvSpPr>
              <p:nvPr/>
            </p:nvSpPr>
            <p:spPr bwMode="auto">
              <a:xfrm>
                <a:off x="2099" y="3511"/>
                <a:ext cx="8" cy="6"/>
              </a:xfrm>
              <a:custGeom>
                <a:avLst/>
                <a:gdLst>
                  <a:gd name="T0" fmla="*/ 0 w 15"/>
                  <a:gd name="T1" fmla="*/ 0 h 12"/>
                  <a:gd name="T2" fmla="*/ 1 w 15"/>
                  <a:gd name="T3" fmla="*/ 1 h 12"/>
                  <a:gd name="T4" fmla="*/ 1 w 15"/>
                  <a:gd name="T5" fmla="*/ 1 h 12"/>
                  <a:gd name="T6" fmla="*/ 1 w 15"/>
                  <a:gd name="T7" fmla="*/ 1 h 12"/>
                  <a:gd name="T8" fmla="*/ 1 w 15"/>
                  <a:gd name="T9" fmla="*/ 1 h 12"/>
                  <a:gd name="T10" fmla="*/ 1 w 15"/>
                  <a:gd name="T11" fmla="*/ 1 h 12"/>
                  <a:gd name="T12" fmla="*/ 1 w 15"/>
                  <a:gd name="T13" fmla="*/ 0 h 12"/>
                  <a:gd name="T14" fmla="*/ 1 w 15"/>
                  <a:gd name="T15" fmla="*/ 0 h 12"/>
                  <a:gd name="T16" fmla="*/ 1 w 15"/>
                  <a:gd name="T17" fmla="*/ 0 h 12"/>
                  <a:gd name="T18" fmla="*/ 1 w 15"/>
                  <a:gd name="T19" fmla="*/ 0 h 12"/>
                  <a:gd name="T20" fmla="*/ 0 w 15"/>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2"/>
                  <a:gd name="T35" fmla="*/ 15 w 1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2">
                    <a:moveTo>
                      <a:pt x="0" y="0"/>
                    </a:moveTo>
                    <a:lnTo>
                      <a:pt x="1" y="3"/>
                    </a:lnTo>
                    <a:lnTo>
                      <a:pt x="1" y="6"/>
                    </a:lnTo>
                    <a:lnTo>
                      <a:pt x="2" y="8"/>
                    </a:lnTo>
                    <a:lnTo>
                      <a:pt x="2" y="12"/>
                    </a:lnTo>
                    <a:lnTo>
                      <a:pt x="15" y="11"/>
                    </a:lnTo>
                    <a:lnTo>
                      <a:pt x="10" y="0"/>
                    </a:lnTo>
                    <a:lnTo>
                      <a:pt x="8" y="0"/>
                    </a:lnTo>
                    <a:lnTo>
                      <a:pt x="6" y="0"/>
                    </a:lnTo>
                    <a:lnTo>
                      <a:pt x="2" y="0"/>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11" name="Freeform 94"/>
              <p:cNvSpPr>
                <a:spLocks/>
              </p:cNvSpPr>
              <p:nvPr/>
            </p:nvSpPr>
            <p:spPr bwMode="auto">
              <a:xfrm>
                <a:off x="1456" y="3473"/>
                <a:ext cx="202" cy="60"/>
              </a:xfrm>
              <a:custGeom>
                <a:avLst/>
                <a:gdLst>
                  <a:gd name="T0" fmla="*/ 13 w 403"/>
                  <a:gd name="T1" fmla="*/ 2 h 121"/>
                  <a:gd name="T2" fmla="*/ 11 w 403"/>
                  <a:gd name="T3" fmla="*/ 0 h 121"/>
                  <a:gd name="T4" fmla="*/ 2 w 403"/>
                  <a:gd name="T5" fmla="*/ 0 h 121"/>
                  <a:gd name="T6" fmla="*/ 1 w 403"/>
                  <a:gd name="T7" fmla="*/ 0 h 121"/>
                  <a:gd name="T8" fmla="*/ 1 w 403"/>
                  <a:gd name="T9" fmla="*/ 0 h 121"/>
                  <a:gd name="T10" fmla="*/ 1 w 403"/>
                  <a:gd name="T11" fmla="*/ 0 h 121"/>
                  <a:gd name="T12" fmla="*/ 1 w 403"/>
                  <a:gd name="T13" fmla="*/ 0 h 121"/>
                  <a:gd name="T14" fmla="*/ 1 w 403"/>
                  <a:gd name="T15" fmla="*/ 0 h 121"/>
                  <a:gd name="T16" fmla="*/ 1 w 403"/>
                  <a:gd name="T17" fmla="*/ 0 h 121"/>
                  <a:gd name="T18" fmla="*/ 0 w 403"/>
                  <a:gd name="T19" fmla="*/ 0 h 121"/>
                  <a:gd name="T20" fmla="*/ 4 w 403"/>
                  <a:gd name="T21" fmla="*/ 3 h 121"/>
                  <a:gd name="T22" fmla="*/ 4 w 403"/>
                  <a:gd name="T23" fmla="*/ 3 h 121"/>
                  <a:gd name="T24" fmla="*/ 4 w 403"/>
                  <a:gd name="T25" fmla="*/ 3 h 121"/>
                  <a:gd name="T26" fmla="*/ 4 w 403"/>
                  <a:gd name="T27" fmla="*/ 3 h 121"/>
                  <a:gd name="T28" fmla="*/ 4 w 403"/>
                  <a:gd name="T29" fmla="*/ 3 h 121"/>
                  <a:gd name="T30" fmla="*/ 4 w 403"/>
                  <a:gd name="T31" fmla="*/ 3 h 121"/>
                  <a:gd name="T32" fmla="*/ 4 w 403"/>
                  <a:gd name="T33" fmla="*/ 3 h 121"/>
                  <a:gd name="T34" fmla="*/ 5 w 403"/>
                  <a:gd name="T35" fmla="*/ 3 h 121"/>
                  <a:gd name="T36" fmla="*/ 5 w 403"/>
                  <a:gd name="T37" fmla="*/ 3 h 121"/>
                  <a:gd name="T38" fmla="*/ 5 w 403"/>
                  <a:gd name="T39" fmla="*/ 3 h 121"/>
                  <a:gd name="T40" fmla="*/ 6 w 403"/>
                  <a:gd name="T41" fmla="*/ 3 h 121"/>
                  <a:gd name="T42" fmla="*/ 7 w 403"/>
                  <a:gd name="T43" fmla="*/ 3 h 121"/>
                  <a:gd name="T44" fmla="*/ 7 w 403"/>
                  <a:gd name="T45" fmla="*/ 3 h 121"/>
                  <a:gd name="T46" fmla="*/ 8 w 403"/>
                  <a:gd name="T47" fmla="*/ 3 h 121"/>
                  <a:gd name="T48" fmla="*/ 9 w 403"/>
                  <a:gd name="T49" fmla="*/ 3 h 121"/>
                  <a:gd name="T50" fmla="*/ 10 w 403"/>
                  <a:gd name="T51" fmla="*/ 3 h 121"/>
                  <a:gd name="T52" fmla="*/ 10 w 403"/>
                  <a:gd name="T53" fmla="*/ 3 h 121"/>
                  <a:gd name="T54" fmla="*/ 11 w 403"/>
                  <a:gd name="T55" fmla="*/ 3 h 121"/>
                  <a:gd name="T56" fmla="*/ 11 w 403"/>
                  <a:gd name="T57" fmla="*/ 3 h 121"/>
                  <a:gd name="T58" fmla="*/ 12 w 403"/>
                  <a:gd name="T59" fmla="*/ 3 h 121"/>
                  <a:gd name="T60" fmla="*/ 12 w 403"/>
                  <a:gd name="T61" fmla="*/ 3 h 121"/>
                  <a:gd name="T62" fmla="*/ 12 w 403"/>
                  <a:gd name="T63" fmla="*/ 3 h 121"/>
                  <a:gd name="T64" fmla="*/ 13 w 403"/>
                  <a:gd name="T65" fmla="*/ 2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3"/>
                  <a:gd name="T100" fmla="*/ 0 h 121"/>
                  <a:gd name="T101" fmla="*/ 403 w 403"/>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3" h="121">
                    <a:moveTo>
                      <a:pt x="403" y="73"/>
                    </a:moveTo>
                    <a:lnTo>
                      <a:pt x="324" y="19"/>
                    </a:lnTo>
                    <a:lnTo>
                      <a:pt x="40" y="0"/>
                    </a:lnTo>
                    <a:lnTo>
                      <a:pt x="25" y="8"/>
                    </a:lnTo>
                    <a:lnTo>
                      <a:pt x="24" y="15"/>
                    </a:lnTo>
                    <a:lnTo>
                      <a:pt x="17" y="19"/>
                    </a:lnTo>
                    <a:lnTo>
                      <a:pt x="15" y="22"/>
                    </a:lnTo>
                    <a:lnTo>
                      <a:pt x="7" y="22"/>
                    </a:lnTo>
                    <a:lnTo>
                      <a:pt x="8" y="25"/>
                    </a:lnTo>
                    <a:lnTo>
                      <a:pt x="0" y="27"/>
                    </a:lnTo>
                    <a:lnTo>
                      <a:pt x="97" y="114"/>
                    </a:lnTo>
                    <a:lnTo>
                      <a:pt x="99" y="114"/>
                    </a:lnTo>
                    <a:lnTo>
                      <a:pt x="104" y="114"/>
                    </a:lnTo>
                    <a:lnTo>
                      <a:pt x="108" y="114"/>
                    </a:lnTo>
                    <a:lnTo>
                      <a:pt x="110" y="114"/>
                    </a:lnTo>
                    <a:lnTo>
                      <a:pt x="120" y="121"/>
                    </a:lnTo>
                    <a:lnTo>
                      <a:pt x="122" y="121"/>
                    </a:lnTo>
                    <a:lnTo>
                      <a:pt x="131" y="121"/>
                    </a:lnTo>
                    <a:lnTo>
                      <a:pt x="143" y="121"/>
                    </a:lnTo>
                    <a:lnTo>
                      <a:pt x="160" y="121"/>
                    </a:lnTo>
                    <a:lnTo>
                      <a:pt x="178" y="121"/>
                    </a:lnTo>
                    <a:lnTo>
                      <a:pt x="200" y="120"/>
                    </a:lnTo>
                    <a:lnTo>
                      <a:pt x="223" y="120"/>
                    </a:lnTo>
                    <a:lnTo>
                      <a:pt x="248" y="120"/>
                    </a:lnTo>
                    <a:lnTo>
                      <a:pt x="272" y="120"/>
                    </a:lnTo>
                    <a:lnTo>
                      <a:pt x="295" y="120"/>
                    </a:lnTo>
                    <a:lnTo>
                      <a:pt x="317" y="119"/>
                    </a:lnTo>
                    <a:lnTo>
                      <a:pt x="335" y="119"/>
                    </a:lnTo>
                    <a:lnTo>
                      <a:pt x="352" y="119"/>
                    </a:lnTo>
                    <a:lnTo>
                      <a:pt x="364" y="119"/>
                    </a:lnTo>
                    <a:lnTo>
                      <a:pt x="373" y="119"/>
                    </a:lnTo>
                    <a:lnTo>
                      <a:pt x="375" y="119"/>
                    </a:lnTo>
                    <a:lnTo>
                      <a:pt x="403"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12" name="Freeform 95"/>
              <p:cNvSpPr>
                <a:spLocks/>
              </p:cNvSpPr>
              <p:nvPr/>
            </p:nvSpPr>
            <p:spPr bwMode="auto">
              <a:xfrm>
                <a:off x="1532" y="3521"/>
                <a:ext cx="119" cy="4"/>
              </a:xfrm>
              <a:custGeom>
                <a:avLst/>
                <a:gdLst>
                  <a:gd name="T0" fmla="*/ 8 w 237"/>
                  <a:gd name="T1" fmla="*/ 1 h 8"/>
                  <a:gd name="T2" fmla="*/ 0 w 237"/>
                  <a:gd name="T3" fmla="*/ 1 h 8"/>
                  <a:gd name="T4" fmla="*/ 8 w 237"/>
                  <a:gd name="T5" fmla="*/ 0 h 8"/>
                  <a:gd name="T6" fmla="*/ 8 w 237"/>
                  <a:gd name="T7" fmla="*/ 1 h 8"/>
                  <a:gd name="T8" fmla="*/ 0 60000 65536"/>
                  <a:gd name="T9" fmla="*/ 0 60000 65536"/>
                  <a:gd name="T10" fmla="*/ 0 60000 65536"/>
                  <a:gd name="T11" fmla="*/ 0 60000 65536"/>
                  <a:gd name="T12" fmla="*/ 0 w 237"/>
                  <a:gd name="T13" fmla="*/ 0 h 8"/>
                  <a:gd name="T14" fmla="*/ 237 w 237"/>
                  <a:gd name="T15" fmla="*/ 8 h 8"/>
                </a:gdLst>
                <a:ahLst/>
                <a:cxnLst>
                  <a:cxn ang="T8">
                    <a:pos x="T0" y="T1"/>
                  </a:cxn>
                  <a:cxn ang="T9">
                    <a:pos x="T2" y="T3"/>
                  </a:cxn>
                  <a:cxn ang="T10">
                    <a:pos x="T4" y="T5"/>
                  </a:cxn>
                  <a:cxn ang="T11">
                    <a:pos x="T6" y="T7"/>
                  </a:cxn>
                </a:cxnLst>
                <a:rect l="T12" t="T13" r="T14" b="T15"/>
                <a:pathLst>
                  <a:path w="237" h="8">
                    <a:moveTo>
                      <a:pt x="235" y="4"/>
                    </a:moveTo>
                    <a:lnTo>
                      <a:pt x="0" y="8"/>
                    </a:lnTo>
                    <a:lnTo>
                      <a:pt x="237" y="0"/>
                    </a:lnTo>
                    <a:lnTo>
                      <a:pt x="235" y="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13" name="Freeform 96"/>
              <p:cNvSpPr>
                <a:spLocks/>
              </p:cNvSpPr>
              <p:nvPr/>
            </p:nvSpPr>
            <p:spPr bwMode="auto">
              <a:xfrm>
                <a:off x="1469" y="3475"/>
                <a:ext cx="54" cy="40"/>
              </a:xfrm>
              <a:custGeom>
                <a:avLst/>
                <a:gdLst>
                  <a:gd name="T0" fmla="*/ 3 w 110"/>
                  <a:gd name="T1" fmla="*/ 3 h 80"/>
                  <a:gd name="T2" fmla="*/ 0 w 110"/>
                  <a:gd name="T3" fmla="*/ 0 h 80"/>
                  <a:gd name="T4" fmla="*/ 0 w 110"/>
                  <a:gd name="T5" fmla="*/ 1 h 80"/>
                  <a:gd name="T6" fmla="*/ 3 w 110"/>
                  <a:gd name="T7" fmla="*/ 3 h 80"/>
                  <a:gd name="T8" fmla="*/ 0 60000 65536"/>
                  <a:gd name="T9" fmla="*/ 0 60000 65536"/>
                  <a:gd name="T10" fmla="*/ 0 60000 65536"/>
                  <a:gd name="T11" fmla="*/ 0 60000 65536"/>
                  <a:gd name="T12" fmla="*/ 0 w 110"/>
                  <a:gd name="T13" fmla="*/ 0 h 80"/>
                  <a:gd name="T14" fmla="*/ 110 w 110"/>
                  <a:gd name="T15" fmla="*/ 80 h 80"/>
                </a:gdLst>
                <a:ahLst/>
                <a:cxnLst>
                  <a:cxn ang="T8">
                    <a:pos x="T0" y="T1"/>
                  </a:cxn>
                  <a:cxn ang="T9">
                    <a:pos x="T2" y="T3"/>
                  </a:cxn>
                  <a:cxn ang="T10">
                    <a:pos x="T4" y="T5"/>
                  </a:cxn>
                  <a:cxn ang="T11">
                    <a:pos x="T6" y="T7"/>
                  </a:cxn>
                </a:cxnLst>
                <a:rect l="T12" t="T13" r="T14" b="T15"/>
                <a:pathLst>
                  <a:path w="110" h="80">
                    <a:moveTo>
                      <a:pt x="110" y="80"/>
                    </a:moveTo>
                    <a:lnTo>
                      <a:pt x="11" y="0"/>
                    </a:lnTo>
                    <a:lnTo>
                      <a:pt x="0" y="2"/>
                    </a:lnTo>
                    <a:lnTo>
                      <a:pt x="110" y="8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614" name="Freeform 97"/>
              <p:cNvSpPr>
                <a:spLocks/>
              </p:cNvSpPr>
              <p:nvPr/>
            </p:nvSpPr>
            <p:spPr bwMode="auto">
              <a:xfrm>
                <a:off x="1465" y="3481"/>
                <a:ext cx="56" cy="44"/>
              </a:xfrm>
              <a:custGeom>
                <a:avLst/>
                <a:gdLst>
                  <a:gd name="T0" fmla="*/ 3 w 113"/>
                  <a:gd name="T1" fmla="*/ 3 h 88"/>
                  <a:gd name="T2" fmla="*/ 0 w 113"/>
                  <a:gd name="T3" fmla="*/ 0 h 88"/>
                  <a:gd name="T4" fmla="*/ 0 w 113"/>
                  <a:gd name="T5" fmla="*/ 0 h 88"/>
                  <a:gd name="T6" fmla="*/ 3 w 113"/>
                  <a:gd name="T7" fmla="*/ 3 h 88"/>
                  <a:gd name="T8" fmla="*/ 3 w 113"/>
                  <a:gd name="T9" fmla="*/ 3 h 88"/>
                  <a:gd name="T10" fmla="*/ 0 60000 65536"/>
                  <a:gd name="T11" fmla="*/ 0 60000 65536"/>
                  <a:gd name="T12" fmla="*/ 0 60000 65536"/>
                  <a:gd name="T13" fmla="*/ 0 60000 65536"/>
                  <a:gd name="T14" fmla="*/ 0 60000 65536"/>
                  <a:gd name="T15" fmla="*/ 0 w 113"/>
                  <a:gd name="T16" fmla="*/ 0 h 88"/>
                  <a:gd name="T17" fmla="*/ 113 w 113"/>
                  <a:gd name="T18" fmla="*/ 88 h 88"/>
                </a:gdLst>
                <a:ahLst/>
                <a:cxnLst>
                  <a:cxn ang="T10">
                    <a:pos x="T0" y="T1"/>
                  </a:cxn>
                  <a:cxn ang="T11">
                    <a:pos x="T2" y="T3"/>
                  </a:cxn>
                  <a:cxn ang="T12">
                    <a:pos x="T4" y="T5"/>
                  </a:cxn>
                  <a:cxn ang="T13">
                    <a:pos x="T6" y="T7"/>
                  </a:cxn>
                  <a:cxn ang="T14">
                    <a:pos x="T8" y="T9"/>
                  </a:cxn>
                </a:cxnLst>
                <a:rect l="T15" t="T16" r="T17" b="T18"/>
                <a:pathLst>
                  <a:path w="113" h="88">
                    <a:moveTo>
                      <a:pt x="113" y="87"/>
                    </a:moveTo>
                    <a:lnTo>
                      <a:pt x="8" y="0"/>
                    </a:lnTo>
                    <a:lnTo>
                      <a:pt x="0" y="0"/>
                    </a:lnTo>
                    <a:lnTo>
                      <a:pt x="104" y="88"/>
                    </a:lnTo>
                    <a:lnTo>
                      <a:pt x="113" y="8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21568" name="Group 174"/>
            <p:cNvGrpSpPr>
              <a:grpSpLocks/>
            </p:cNvGrpSpPr>
            <p:nvPr/>
          </p:nvGrpSpPr>
          <p:grpSpPr bwMode="auto">
            <a:xfrm flipH="1">
              <a:off x="2256" y="3360"/>
              <a:ext cx="151" cy="621"/>
              <a:chOff x="2595" y="3217"/>
              <a:chExt cx="199" cy="765"/>
            </a:xfrm>
          </p:grpSpPr>
          <p:sp>
            <p:nvSpPr>
              <p:cNvPr id="21569" name="Freeform 168"/>
              <p:cNvSpPr>
                <a:spLocks/>
              </p:cNvSpPr>
              <p:nvPr/>
            </p:nvSpPr>
            <p:spPr bwMode="auto">
              <a:xfrm>
                <a:off x="2654" y="3217"/>
                <a:ext cx="129" cy="165"/>
              </a:xfrm>
              <a:custGeom>
                <a:avLst/>
                <a:gdLst>
                  <a:gd name="T0" fmla="*/ 0 w 515"/>
                  <a:gd name="T1" fmla="*/ 0 h 663"/>
                  <a:gd name="T2" fmla="*/ 0 w 515"/>
                  <a:gd name="T3" fmla="*/ 0 h 663"/>
                  <a:gd name="T4" fmla="*/ 0 w 515"/>
                  <a:gd name="T5" fmla="*/ 0 h 663"/>
                  <a:gd name="T6" fmla="*/ 0 w 515"/>
                  <a:gd name="T7" fmla="*/ 0 h 663"/>
                  <a:gd name="T8" fmla="*/ 0 w 515"/>
                  <a:gd name="T9" fmla="*/ 0 h 663"/>
                  <a:gd name="T10" fmla="*/ 0 w 515"/>
                  <a:gd name="T11" fmla="*/ 0 h 663"/>
                  <a:gd name="T12" fmla="*/ 1 w 515"/>
                  <a:gd name="T13" fmla="*/ 0 h 663"/>
                  <a:gd name="T14" fmla="*/ 1 w 515"/>
                  <a:gd name="T15" fmla="*/ 0 h 663"/>
                  <a:gd name="T16" fmla="*/ 1 w 515"/>
                  <a:gd name="T17" fmla="*/ 0 h 663"/>
                  <a:gd name="T18" fmla="*/ 1 w 515"/>
                  <a:gd name="T19" fmla="*/ 0 h 663"/>
                  <a:gd name="T20" fmla="*/ 1 w 515"/>
                  <a:gd name="T21" fmla="*/ 0 h 663"/>
                  <a:gd name="T22" fmla="*/ 1 w 515"/>
                  <a:gd name="T23" fmla="*/ 0 h 663"/>
                  <a:gd name="T24" fmla="*/ 1 w 515"/>
                  <a:gd name="T25" fmla="*/ 0 h 663"/>
                  <a:gd name="T26" fmla="*/ 1 w 515"/>
                  <a:gd name="T27" fmla="*/ 0 h 663"/>
                  <a:gd name="T28" fmla="*/ 1 w 515"/>
                  <a:gd name="T29" fmla="*/ 0 h 663"/>
                  <a:gd name="T30" fmla="*/ 0 w 515"/>
                  <a:gd name="T31" fmla="*/ 0 h 663"/>
                  <a:gd name="T32" fmla="*/ 0 w 515"/>
                  <a:gd name="T33" fmla="*/ 0 h 663"/>
                  <a:gd name="T34" fmla="*/ 0 w 515"/>
                  <a:gd name="T35" fmla="*/ 0 h 663"/>
                  <a:gd name="T36" fmla="*/ 0 w 515"/>
                  <a:gd name="T37" fmla="*/ 0 h 663"/>
                  <a:gd name="T38" fmla="*/ 0 w 515"/>
                  <a:gd name="T39" fmla="*/ 0 h 663"/>
                  <a:gd name="T40" fmla="*/ 0 w 515"/>
                  <a:gd name="T41" fmla="*/ 0 h 663"/>
                  <a:gd name="T42" fmla="*/ 0 w 515"/>
                  <a:gd name="T43" fmla="*/ 0 h 6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5"/>
                  <a:gd name="T67" fmla="*/ 0 h 663"/>
                  <a:gd name="T68" fmla="*/ 515 w 515"/>
                  <a:gd name="T69" fmla="*/ 663 h 6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5" h="663">
                    <a:moveTo>
                      <a:pt x="0" y="279"/>
                    </a:moveTo>
                    <a:lnTo>
                      <a:pt x="38" y="144"/>
                    </a:lnTo>
                    <a:lnTo>
                      <a:pt x="86" y="74"/>
                    </a:lnTo>
                    <a:lnTo>
                      <a:pt x="148" y="25"/>
                    </a:lnTo>
                    <a:lnTo>
                      <a:pt x="210" y="0"/>
                    </a:lnTo>
                    <a:lnTo>
                      <a:pt x="291" y="8"/>
                    </a:lnTo>
                    <a:lnTo>
                      <a:pt x="344" y="62"/>
                    </a:lnTo>
                    <a:lnTo>
                      <a:pt x="393" y="161"/>
                    </a:lnTo>
                    <a:lnTo>
                      <a:pt x="413" y="292"/>
                    </a:lnTo>
                    <a:lnTo>
                      <a:pt x="413" y="441"/>
                    </a:lnTo>
                    <a:lnTo>
                      <a:pt x="512" y="543"/>
                    </a:lnTo>
                    <a:lnTo>
                      <a:pt x="515" y="589"/>
                    </a:lnTo>
                    <a:lnTo>
                      <a:pt x="499" y="592"/>
                    </a:lnTo>
                    <a:lnTo>
                      <a:pt x="405" y="501"/>
                    </a:lnTo>
                    <a:lnTo>
                      <a:pt x="377" y="568"/>
                    </a:lnTo>
                    <a:lnTo>
                      <a:pt x="320" y="625"/>
                    </a:lnTo>
                    <a:lnTo>
                      <a:pt x="267" y="654"/>
                    </a:lnTo>
                    <a:lnTo>
                      <a:pt x="181" y="663"/>
                    </a:lnTo>
                    <a:lnTo>
                      <a:pt x="71" y="617"/>
                    </a:lnTo>
                    <a:lnTo>
                      <a:pt x="21" y="518"/>
                    </a:lnTo>
                    <a:lnTo>
                      <a:pt x="0" y="420"/>
                    </a:lnTo>
                    <a:lnTo>
                      <a:pt x="0" y="2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70" name="Freeform 169"/>
              <p:cNvSpPr>
                <a:spLocks/>
              </p:cNvSpPr>
              <p:nvPr/>
            </p:nvSpPr>
            <p:spPr bwMode="auto">
              <a:xfrm>
                <a:off x="2641" y="3395"/>
                <a:ext cx="115" cy="266"/>
              </a:xfrm>
              <a:custGeom>
                <a:avLst/>
                <a:gdLst>
                  <a:gd name="T0" fmla="*/ 0 w 459"/>
                  <a:gd name="T1" fmla="*/ 0 h 1067"/>
                  <a:gd name="T2" fmla="*/ 0 w 459"/>
                  <a:gd name="T3" fmla="*/ 0 h 1067"/>
                  <a:gd name="T4" fmla="*/ 0 w 459"/>
                  <a:gd name="T5" fmla="*/ 0 h 1067"/>
                  <a:gd name="T6" fmla="*/ 0 w 459"/>
                  <a:gd name="T7" fmla="*/ 0 h 1067"/>
                  <a:gd name="T8" fmla="*/ 0 w 459"/>
                  <a:gd name="T9" fmla="*/ 0 h 1067"/>
                  <a:gd name="T10" fmla="*/ 1 w 459"/>
                  <a:gd name="T11" fmla="*/ 0 h 1067"/>
                  <a:gd name="T12" fmla="*/ 1 w 459"/>
                  <a:gd name="T13" fmla="*/ 0 h 1067"/>
                  <a:gd name="T14" fmla="*/ 1 w 459"/>
                  <a:gd name="T15" fmla="*/ 0 h 1067"/>
                  <a:gd name="T16" fmla="*/ 1 w 459"/>
                  <a:gd name="T17" fmla="*/ 0 h 1067"/>
                  <a:gd name="T18" fmla="*/ 1 w 459"/>
                  <a:gd name="T19" fmla="*/ 1 h 1067"/>
                  <a:gd name="T20" fmla="*/ 1 w 459"/>
                  <a:gd name="T21" fmla="*/ 1 h 1067"/>
                  <a:gd name="T22" fmla="*/ 0 w 459"/>
                  <a:gd name="T23" fmla="*/ 1 h 1067"/>
                  <a:gd name="T24" fmla="*/ 0 w 459"/>
                  <a:gd name="T25" fmla="*/ 1 h 1067"/>
                  <a:gd name="T26" fmla="*/ 0 w 459"/>
                  <a:gd name="T27" fmla="*/ 1 h 1067"/>
                  <a:gd name="T28" fmla="*/ 0 w 459"/>
                  <a:gd name="T29" fmla="*/ 1 h 1067"/>
                  <a:gd name="T30" fmla="*/ 0 w 459"/>
                  <a:gd name="T31" fmla="*/ 1 h 1067"/>
                  <a:gd name="T32" fmla="*/ 0 w 459"/>
                  <a:gd name="T33" fmla="*/ 0 h 1067"/>
                  <a:gd name="T34" fmla="*/ 0 w 459"/>
                  <a:gd name="T35" fmla="*/ 0 h 1067"/>
                  <a:gd name="T36" fmla="*/ 0 w 459"/>
                  <a:gd name="T37" fmla="*/ 0 h 1067"/>
                  <a:gd name="T38" fmla="*/ 0 w 459"/>
                  <a:gd name="T39" fmla="*/ 0 h 1067"/>
                  <a:gd name="T40" fmla="*/ 0 w 459"/>
                  <a:gd name="T41" fmla="*/ 0 h 10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9"/>
                  <a:gd name="T64" fmla="*/ 0 h 1067"/>
                  <a:gd name="T65" fmla="*/ 459 w 459"/>
                  <a:gd name="T66" fmla="*/ 1067 h 10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9" h="1067">
                    <a:moveTo>
                      <a:pt x="67" y="70"/>
                    </a:moveTo>
                    <a:lnTo>
                      <a:pt x="124" y="25"/>
                    </a:lnTo>
                    <a:lnTo>
                      <a:pt x="189" y="8"/>
                    </a:lnTo>
                    <a:lnTo>
                      <a:pt x="251" y="0"/>
                    </a:lnTo>
                    <a:lnTo>
                      <a:pt x="333" y="13"/>
                    </a:lnTo>
                    <a:lnTo>
                      <a:pt x="423" y="70"/>
                    </a:lnTo>
                    <a:lnTo>
                      <a:pt x="459" y="171"/>
                    </a:lnTo>
                    <a:lnTo>
                      <a:pt x="459" y="328"/>
                    </a:lnTo>
                    <a:lnTo>
                      <a:pt x="456" y="476"/>
                    </a:lnTo>
                    <a:lnTo>
                      <a:pt x="411" y="702"/>
                    </a:lnTo>
                    <a:lnTo>
                      <a:pt x="373" y="886"/>
                    </a:lnTo>
                    <a:lnTo>
                      <a:pt x="333" y="1005"/>
                    </a:lnTo>
                    <a:lnTo>
                      <a:pt x="247" y="1067"/>
                    </a:lnTo>
                    <a:lnTo>
                      <a:pt x="124" y="1053"/>
                    </a:lnTo>
                    <a:lnTo>
                      <a:pt x="62" y="960"/>
                    </a:lnTo>
                    <a:lnTo>
                      <a:pt x="25" y="820"/>
                    </a:lnTo>
                    <a:lnTo>
                      <a:pt x="5" y="664"/>
                    </a:lnTo>
                    <a:lnTo>
                      <a:pt x="0" y="430"/>
                    </a:lnTo>
                    <a:lnTo>
                      <a:pt x="17" y="266"/>
                    </a:lnTo>
                    <a:lnTo>
                      <a:pt x="41" y="119"/>
                    </a:lnTo>
                    <a:lnTo>
                      <a:pt x="67"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71" name="Freeform 170"/>
              <p:cNvSpPr>
                <a:spLocks/>
              </p:cNvSpPr>
              <p:nvPr/>
            </p:nvSpPr>
            <p:spPr bwMode="auto">
              <a:xfrm>
                <a:off x="2595" y="3394"/>
                <a:ext cx="67" cy="328"/>
              </a:xfrm>
              <a:custGeom>
                <a:avLst/>
                <a:gdLst>
                  <a:gd name="T0" fmla="*/ 0 w 270"/>
                  <a:gd name="T1" fmla="*/ 0 h 1313"/>
                  <a:gd name="T2" fmla="*/ 0 w 270"/>
                  <a:gd name="T3" fmla="*/ 0 h 1313"/>
                  <a:gd name="T4" fmla="*/ 0 w 270"/>
                  <a:gd name="T5" fmla="*/ 0 h 1313"/>
                  <a:gd name="T6" fmla="*/ 0 w 270"/>
                  <a:gd name="T7" fmla="*/ 0 h 1313"/>
                  <a:gd name="T8" fmla="*/ 0 w 270"/>
                  <a:gd name="T9" fmla="*/ 0 h 1313"/>
                  <a:gd name="T10" fmla="*/ 0 w 270"/>
                  <a:gd name="T11" fmla="*/ 0 h 1313"/>
                  <a:gd name="T12" fmla="*/ 0 w 270"/>
                  <a:gd name="T13" fmla="*/ 0 h 1313"/>
                  <a:gd name="T14" fmla="*/ 0 w 270"/>
                  <a:gd name="T15" fmla="*/ 0 h 1313"/>
                  <a:gd name="T16" fmla="*/ 0 w 270"/>
                  <a:gd name="T17" fmla="*/ 1 h 1313"/>
                  <a:gd name="T18" fmla="*/ 0 w 270"/>
                  <a:gd name="T19" fmla="*/ 1 h 1313"/>
                  <a:gd name="T20" fmla="*/ 0 w 270"/>
                  <a:gd name="T21" fmla="*/ 1 h 1313"/>
                  <a:gd name="T22" fmla="*/ 0 w 270"/>
                  <a:gd name="T23" fmla="*/ 1 h 1313"/>
                  <a:gd name="T24" fmla="*/ 0 w 270"/>
                  <a:gd name="T25" fmla="*/ 1 h 1313"/>
                  <a:gd name="T26" fmla="*/ 0 w 270"/>
                  <a:gd name="T27" fmla="*/ 1 h 1313"/>
                  <a:gd name="T28" fmla="*/ 0 w 270"/>
                  <a:gd name="T29" fmla="*/ 1 h 1313"/>
                  <a:gd name="T30" fmla="*/ 0 w 270"/>
                  <a:gd name="T31" fmla="*/ 1 h 1313"/>
                  <a:gd name="T32" fmla="*/ 0 w 270"/>
                  <a:gd name="T33" fmla="*/ 1 h 1313"/>
                  <a:gd name="T34" fmla="*/ 0 w 270"/>
                  <a:gd name="T35" fmla="*/ 1 h 1313"/>
                  <a:gd name="T36" fmla="*/ 0 w 270"/>
                  <a:gd name="T37" fmla="*/ 1 h 1313"/>
                  <a:gd name="T38" fmla="*/ 0 w 270"/>
                  <a:gd name="T39" fmla="*/ 1 h 1313"/>
                  <a:gd name="T40" fmla="*/ 0 w 270"/>
                  <a:gd name="T41" fmla="*/ 0 h 1313"/>
                  <a:gd name="T42" fmla="*/ 0 w 270"/>
                  <a:gd name="T43" fmla="*/ 0 h 1313"/>
                  <a:gd name="T44" fmla="*/ 0 w 270"/>
                  <a:gd name="T45" fmla="*/ 0 h 1313"/>
                  <a:gd name="T46" fmla="*/ 0 w 270"/>
                  <a:gd name="T47" fmla="*/ 0 h 1313"/>
                  <a:gd name="T48" fmla="*/ 0 w 270"/>
                  <a:gd name="T49" fmla="*/ 0 h 1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1313"/>
                  <a:gd name="T77" fmla="*/ 270 w 270"/>
                  <a:gd name="T78" fmla="*/ 1313 h 13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1313">
                    <a:moveTo>
                      <a:pt x="185" y="9"/>
                    </a:moveTo>
                    <a:lnTo>
                      <a:pt x="251" y="0"/>
                    </a:lnTo>
                    <a:lnTo>
                      <a:pt x="270" y="58"/>
                    </a:lnTo>
                    <a:lnTo>
                      <a:pt x="237" y="132"/>
                    </a:lnTo>
                    <a:lnTo>
                      <a:pt x="189" y="172"/>
                    </a:lnTo>
                    <a:lnTo>
                      <a:pt x="148" y="271"/>
                    </a:lnTo>
                    <a:lnTo>
                      <a:pt x="99" y="403"/>
                    </a:lnTo>
                    <a:lnTo>
                      <a:pt x="79" y="525"/>
                    </a:lnTo>
                    <a:lnTo>
                      <a:pt x="67" y="734"/>
                    </a:lnTo>
                    <a:lnTo>
                      <a:pt x="79" y="931"/>
                    </a:lnTo>
                    <a:lnTo>
                      <a:pt x="103" y="1022"/>
                    </a:lnTo>
                    <a:lnTo>
                      <a:pt x="86" y="1120"/>
                    </a:lnTo>
                    <a:lnTo>
                      <a:pt x="67" y="1194"/>
                    </a:lnTo>
                    <a:lnTo>
                      <a:pt x="74" y="1313"/>
                    </a:lnTo>
                    <a:lnTo>
                      <a:pt x="41" y="1304"/>
                    </a:lnTo>
                    <a:lnTo>
                      <a:pt x="13" y="1206"/>
                    </a:lnTo>
                    <a:lnTo>
                      <a:pt x="0" y="1120"/>
                    </a:lnTo>
                    <a:lnTo>
                      <a:pt x="37" y="1005"/>
                    </a:lnTo>
                    <a:lnTo>
                      <a:pt x="25" y="898"/>
                    </a:lnTo>
                    <a:lnTo>
                      <a:pt x="13" y="726"/>
                    </a:lnTo>
                    <a:lnTo>
                      <a:pt x="13" y="517"/>
                    </a:lnTo>
                    <a:lnTo>
                      <a:pt x="37" y="296"/>
                    </a:lnTo>
                    <a:lnTo>
                      <a:pt x="79" y="132"/>
                    </a:lnTo>
                    <a:lnTo>
                      <a:pt x="123" y="46"/>
                    </a:lnTo>
                    <a:lnTo>
                      <a:pt x="18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72" name="Freeform 171"/>
              <p:cNvSpPr>
                <a:spLocks/>
              </p:cNvSpPr>
              <p:nvPr/>
            </p:nvSpPr>
            <p:spPr bwMode="auto">
              <a:xfrm>
                <a:off x="2742" y="3403"/>
                <a:ext cx="43" cy="312"/>
              </a:xfrm>
              <a:custGeom>
                <a:avLst/>
                <a:gdLst>
                  <a:gd name="T0" fmla="*/ 0 w 172"/>
                  <a:gd name="T1" fmla="*/ 0 h 1247"/>
                  <a:gd name="T2" fmla="*/ 0 w 172"/>
                  <a:gd name="T3" fmla="*/ 0 h 1247"/>
                  <a:gd name="T4" fmla="*/ 0 w 172"/>
                  <a:gd name="T5" fmla="*/ 0 h 1247"/>
                  <a:gd name="T6" fmla="*/ 0 w 172"/>
                  <a:gd name="T7" fmla="*/ 1 h 1247"/>
                  <a:gd name="T8" fmla="*/ 0 w 172"/>
                  <a:gd name="T9" fmla="*/ 1 h 1247"/>
                  <a:gd name="T10" fmla="*/ 0 w 172"/>
                  <a:gd name="T11" fmla="*/ 1 h 1247"/>
                  <a:gd name="T12" fmla="*/ 0 w 172"/>
                  <a:gd name="T13" fmla="*/ 1 h 1247"/>
                  <a:gd name="T14" fmla="*/ 0 w 172"/>
                  <a:gd name="T15" fmla="*/ 1 h 1247"/>
                  <a:gd name="T16" fmla="*/ 0 w 172"/>
                  <a:gd name="T17" fmla="*/ 1 h 1247"/>
                  <a:gd name="T18" fmla="*/ 0 w 172"/>
                  <a:gd name="T19" fmla="*/ 1 h 1247"/>
                  <a:gd name="T20" fmla="*/ 0 w 172"/>
                  <a:gd name="T21" fmla="*/ 1 h 1247"/>
                  <a:gd name="T22" fmla="*/ 0 w 172"/>
                  <a:gd name="T23" fmla="*/ 1 h 1247"/>
                  <a:gd name="T24" fmla="*/ 0 w 172"/>
                  <a:gd name="T25" fmla="*/ 1 h 1247"/>
                  <a:gd name="T26" fmla="*/ 0 w 172"/>
                  <a:gd name="T27" fmla="*/ 1 h 1247"/>
                  <a:gd name="T28" fmla="*/ 0 w 172"/>
                  <a:gd name="T29" fmla="*/ 1 h 1247"/>
                  <a:gd name="T30" fmla="*/ 0 w 172"/>
                  <a:gd name="T31" fmla="*/ 0 h 1247"/>
                  <a:gd name="T32" fmla="*/ 0 w 172"/>
                  <a:gd name="T33" fmla="*/ 0 h 1247"/>
                  <a:gd name="T34" fmla="*/ 0 w 172"/>
                  <a:gd name="T35" fmla="*/ 0 h 1247"/>
                  <a:gd name="T36" fmla="*/ 0 w 172"/>
                  <a:gd name="T37" fmla="*/ 0 h 12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2"/>
                  <a:gd name="T58" fmla="*/ 0 h 1247"/>
                  <a:gd name="T59" fmla="*/ 172 w 172"/>
                  <a:gd name="T60" fmla="*/ 1247 h 12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2" h="1247">
                    <a:moveTo>
                      <a:pt x="3" y="4"/>
                    </a:moveTo>
                    <a:lnTo>
                      <a:pt x="74" y="0"/>
                    </a:lnTo>
                    <a:lnTo>
                      <a:pt x="122" y="98"/>
                    </a:lnTo>
                    <a:lnTo>
                      <a:pt x="172" y="369"/>
                    </a:lnTo>
                    <a:lnTo>
                      <a:pt x="172" y="681"/>
                    </a:lnTo>
                    <a:lnTo>
                      <a:pt x="148" y="948"/>
                    </a:lnTo>
                    <a:lnTo>
                      <a:pt x="172" y="1039"/>
                    </a:lnTo>
                    <a:lnTo>
                      <a:pt x="172" y="1161"/>
                    </a:lnTo>
                    <a:lnTo>
                      <a:pt x="148" y="1247"/>
                    </a:lnTo>
                    <a:lnTo>
                      <a:pt x="115" y="1170"/>
                    </a:lnTo>
                    <a:lnTo>
                      <a:pt x="98" y="1051"/>
                    </a:lnTo>
                    <a:lnTo>
                      <a:pt x="62" y="960"/>
                    </a:lnTo>
                    <a:lnTo>
                      <a:pt x="103" y="878"/>
                    </a:lnTo>
                    <a:lnTo>
                      <a:pt x="127" y="681"/>
                    </a:lnTo>
                    <a:lnTo>
                      <a:pt x="127" y="496"/>
                    </a:lnTo>
                    <a:lnTo>
                      <a:pt x="103" y="312"/>
                    </a:lnTo>
                    <a:lnTo>
                      <a:pt x="53" y="176"/>
                    </a:lnTo>
                    <a:lnTo>
                      <a:pt x="0" y="111"/>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73" name="Freeform 172"/>
              <p:cNvSpPr>
                <a:spLocks/>
              </p:cNvSpPr>
              <p:nvPr/>
            </p:nvSpPr>
            <p:spPr bwMode="auto">
              <a:xfrm>
                <a:off x="2641" y="3608"/>
                <a:ext cx="97" cy="374"/>
              </a:xfrm>
              <a:custGeom>
                <a:avLst/>
                <a:gdLst>
                  <a:gd name="T0" fmla="*/ 0 w 388"/>
                  <a:gd name="T1" fmla="*/ 0 h 1495"/>
                  <a:gd name="T2" fmla="*/ 0 w 388"/>
                  <a:gd name="T3" fmla="*/ 0 h 1495"/>
                  <a:gd name="T4" fmla="*/ 0 w 388"/>
                  <a:gd name="T5" fmla="*/ 0 h 1495"/>
                  <a:gd name="T6" fmla="*/ 0 w 388"/>
                  <a:gd name="T7" fmla="*/ 1 h 1495"/>
                  <a:gd name="T8" fmla="*/ 0 w 388"/>
                  <a:gd name="T9" fmla="*/ 1 h 1495"/>
                  <a:gd name="T10" fmla="*/ 0 w 388"/>
                  <a:gd name="T11" fmla="*/ 1 h 1495"/>
                  <a:gd name="T12" fmla="*/ 0 w 388"/>
                  <a:gd name="T13" fmla="*/ 1 h 1495"/>
                  <a:gd name="T14" fmla="*/ 0 w 388"/>
                  <a:gd name="T15" fmla="*/ 1 h 1495"/>
                  <a:gd name="T16" fmla="*/ 0 w 388"/>
                  <a:gd name="T17" fmla="*/ 1 h 1495"/>
                  <a:gd name="T18" fmla="*/ 0 w 388"/>
                  <a:gd name="T19" fmla="*/ 1 h 1495"/>
                  <a:gd name="T20" fmla="*/ 0 w 388"/>
                  <a:gd name="T21" fmla="*/ 1 h 1495"/>
                  <a:gd name="T22" fmla="*/ 1 w 388"/>
                  <a:gd name="T23" fmla="*/ 1 h 1495"/>
                  <a:gd name="T24" fmla="*/ 1 w 388"/>
                  <a:gd name="T25" fmla="*/ 2 h 1495"/>
                  <a:gd name="T26" fmla="*/ 1 w 388"/>
                  <a:gd name="T27" fmla="*/ 2 h 1495"/>
                  <a:gd name="T28" fmla="*/ 0 w 388"/>
                  <a:gd name="T29" fmla="*/ 2 h 1495"/>
                  <a:gd name="T30" fmla="*/ 0 w 388"/>
                  <a:gd name="T31" fmla="*/ 2 h 1495"/>
                  <a:gd name="T32" fmla="*/ 0 w 388"/>
                  <a:gd name="T33" fmla="*/ 2 h 1495"/>
                  <a:gd name="T34" fmla="*/ 0 w 388"/>
                  <a:gd name="T35" fmla="*/ 1 h 1495"/>
                  <a:gd name="T36" fmla="*/ 0 w 388"/>
                  <a:gd name="T37" fmla="*/ 1 h 1495"/>
                  <a:gd name="T38" fmla="*/ 0 w 388"/>
                  <a:gd name="T39" fmla="*/ 1 h 1495"/>
                  <a:gd name="T40" fmla="*/ 0 w 388"/>
                  <a:gd name="T41" fmla="*/ 1 h 1495"/>
                  <a:gd name="T42" fmla="*/ 0 w 388"/>
                  <a:gd name="T43" fmla="*/ 1 h 1495"/>
                  <a:gd name="T44" fmla="*/ 0 w 388"/>
                  <a:gd name="T45" fmla="*/ 1 h 1495"/>
                  <a:gd name="T46" fmla="*/ 0 w 388"/>
                  <a:gd name="T47" fmla="*/ 1 h 1495"/>
                  <a:gd name="T48" fmla="*/ 0 w 388"/>
                  <a:gd name="T49" fmla="*/ 1 h 1495"/>
                  <a:gd name="T50" fmla="*/ 0 w 388"/>
                  <a:gd name="T51" fmla="*/ 1 h 1495"/>
                  <a:gd name="T52" fmla="*/ 0 w 388"/>
                  <a:gd name="T53" fmla="*/ 1 h 1495"/>
                  <a:gd name="T54" fmla="*/ 0 w 388"/>
                  <a:gd name="T55" fmla="*/ 0 h 1495"/>
                  <a:gd name="T56" fmla="*/ 0 w 388"/>
                  <a:gd name="T57" fmla="*/ 0 h 1495"/>
                  <a:gd name="T58" fmla="*/ 0 w 388"/>
                  <a:gd name="T59" fmla="*/ 0 h 1495"/>
                  <a:gd name="T60" fmla="*/ 0 w 388"/>
                  <a:gd name="T61" fmla="*/ 0 h 1495"/>
                  <a:gd name="T62" fmla="*/ 0 w 388"/>
                  <a:gd name="T63" fmla="*/ 0 h 14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8"/>
                  <a:gd name="T97" fmla="*/ 0 h 1495"/>
                  <a:gd name="T98" fmla="*/ 388 w 388"/>
                  <a:gd name="T99" fmla="*/ 1495 h 14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8" h="1495">
                    <a:moveTo>
                      <a:pt x="39" y="0"/>
                    </a:moveTo>
                    <a:lnTo>
                      <a:pt x="84" y="62"/>
                    </a:lnTo>
                    <a:lnTo>
                      <a:pt x="102" y="125"/>
                    </a:lnTo>
                    <a:lnTo>
                      <a:pt x="120" y="342"/>
                    </a:lnTo>
                    <a:lnTo>
                      <a:pt x="128" y="488"/>
                    </a:lnTo>
                    <a:lnTo>
                      <a:pt x="128" y="737"/>
                    </a:lnTo>
                    <a:lnTo>
                      <a:pt x="126" y="971"/>
                    </a:lnTo>
                    <a:lnTo>
                      <a:pt x="108" y="1158"/>
                    </a:lnTo>
                    <a:lnTo>
                      <a:pt x="93" y="1215"/>
                    </a:lnTo>
                    <a:lnTo>
                      <a:pt x="188" y="1246"/>
                    </a:lnTo>
                    <a:lnTo>
                      <a:pt x="268" y="1283"/>
                    </a:lnTo>
                    <a:lnTo>
                      <a:pt x="376" y="1360"/>
                    </a:lnTo>
                    <a:lnTo>
                      <a:pt x="388" y="1390"/>
                    </a:lnTo>
                    <a:lnTo>
                      <a:pt x="378" y="1449"/>
                    </a:lnTo>
                    <a:lnTo>
                      <a:pt x="325" y="1495"/>
                    </a:lnTo>
                    <a:lnTo>
                      <a:pt x="304" y="1469"/>
                    </a:lnTo>
                    <a:lnTo>
                      <a:pt x="286" y="1406"/>
                    </a:lnTo>
                    <a:lnTo>
                      <a:pt x="235" y="1355"/>
                    </a:lnTo>
                    <a:lnTo>
                      <a:pt x="147" y="1297"/>
                    </a:lnTo>
                    <a:lnTo>
                      <a:pt x="90" y="1283"/>
                    </a:lnTo>
                    <a:lnTo>
                      <a:pt x="22" y="1283"/>
                    </a:lnTo>
                    <a:lnTo>
                      <a:pt x="22" y="1235"/>
                    </a:lnTo>
                    <a:lnTo>
                      <a:pt x="55" y="1183"/>
                    </a:lnTo>
                    <a:lnTo>
                      <a:pt x="84" y="1017"/>
                    </a:lnTo>
                    <a:lnTo>
                      <a:pt x="93" y="841"/>
                    </a:lnTo>
                    <a:lnTo>
                      <a:pt x="90" y="686"/>
                    </a:lnTo>
                    <a:lnTo>
                      <a:pt x="84" y="488"/>
                    </a:lnTo>
                    <a:lnTo>
                      <a:pt x="65" y="317"/>
                    </a:lnTo>
                    <a:lnTo>
                      <a:pt x="28" y="192"/>
                    </a:lnTo>
                    <a:lnTo>
                      <a:pt x="0" y="78"/>
                    </a:lnTo>
                    <a:lnTo>
                      <a:pt x="10" y="37"/>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74" name="Freeform 173"/>
              <p:cNvSpPr>
                <a:spLocks/>
              </p:cNvSpPr>
              <p:nvPr/>
            </p:nvSpPr>
            <p:spPr bwMode="auto">
              <a:xfrm>
                <a:off x="2705" y="3608"/>
                <a:ext cx="89" cy="337"/>
              </a:xfrm>
              <a:custGeom>
                <a:avLst/>
                <a:gdLst>
                  <a:gd name="T0" fmla="*/ 0 w 356"/>
                  <a:gd name="T1" fmla="*/ 0 h 1347"/>
                  <a:gd name="T2" fmla="*/ 0 w 356"/>
                  <a:gd name="T3" fmla="*/ 0 h 1347"/>
                  <a:gd name="T4" fmla="*/ 0 w 356"/>
                  <a:gd name="T5" fmla="*/ 0 h 1347"/>
                  <a:gd name="T6" fmla="*/ 0 w 356"/>
                  <a:gd name="T7" fmla="*/ 0 h 1347"/>
                  <a:gd name="T8" fmla="*/ 0 w 356"/>
                  <a:gd name="T9" fmla="*/ 0 h 1347"/>
                  <a:gd name="T10" fmla="*/ 0 w 356"/>
                  <a:gd name="T11" fmla="*/ 0 h 1347"/>
                  <a:gd name="T12" fmla="*/ 0 w 356"/>
                  <a:gd name="T13" fmla="*/ 0 h 1347"/>
                  <a:gd name="T14" fmla="*/ 0 w 356"/>
                  <a:gd name="T15" fmla="*/ 0 h 1347"/>
                  <a:gd name="T16" fmla="*/ 0 w 356"/>
                  <a:gd name="T17" fmla="*/ 1 h 1347"/>
                  <a:gd name="T18" fmla="*/ 0 w 356"/>
                  <a:gd name="T19" fmla="*/ 1 h 1347"/>
                  <a:gd name="T20" fmla="*/ 0 w 356"/>
                  <a:gd name="T21" fmla="*/ 1 h 1347"/>
                  <a:gd name="T22" fmla="*/ 0 w 356"/>
                  <a:gd name="T23" fmla="*/ 1 h 1347"/>
                  <a:gd name="T24" fmla="*/ 0 w 356"/>
                  <a:gd name="T25" fmla="*/ 1 h 1347"/>
                  <a:gd name="T26" fmla="*/ 0 w 356"/>
                  <a:gd name="T27" fmla="*/ 1 h 1347"/>
                  <a:gd name="T28" fmla="*/ 0 w 356"/>
                  <a:gd name="T29" fmla="*/ 1 h 1347"/>
                  <a:gd name="T30" fmla="*/ 0 w 356"/>
                  <a:gd name="T31" fmla="*/ 1 h 1347"/>
                  <a:gd name="T32" fmla="*/ 0 w 356"/>
                  <a:gd name="T33" fmla="*/ 1 h 1347"/>
                  <a:gd name="T34" fmla="*/ 0 w 356"/>
                  <a:gd name="T35" fmla="*/ 1 h 1347"/>
                  <a:gd name="T36" fmla="*/ 1 w 356"/>
                  <a:gd name="T37" fmla="*/ 1 h 1347"/>
                  <a:gd name="T38" fmla="*/ 1 w 356"/>
                  <a:gd name="T39" fmla="*/ 1 h 1347"/>
                  <a:gd name="T40" fmla="*/ 0 w 356"/>
                  <a:gd name="T41" fmla="*/ 1 h 1347"/>
                  <a:gd name="T42" fmla="*/ 0 w 356"/>
                  <a:gd name="T43" fmla="*/ 1 h 1347"/>
                  <a:gd name="T44" fmla="*/ 0 w 356"/>
                  <a:gd name="T45" fmla="*/ 1 h 1347"/>
                  <a:gd name="T46" fmla="*/ 0 w 356"/>
                  <a:gd name="T47" fmla="*/ 1 h 1347"/>
                  <a:gd name="T48" fmla="*/ 0 w 356"/>
                  <a:gd name="T49" fmla="*/ 1 h 1347"/>
                  <a:gd name="T50" fmla="*/ 0 w 356"/>
                  <a:gd name="T51" fmla="*/ 1 h 1347"/>
                  <a:gd name="T52" fmla="*/ 0 w 356"/>
                  <a:gd name="T53" fmla="*/ 1 h 1347"/>
                  <a:gd name="T54" fmla="*/ 0 w 356"/>
                  <a:gd name="T55" fmla="*/ 1 h 1347"/>
                  <a:gd name="T56" fmla="*/ 0 w 356"/>
                  <a:gd name="T57" fmla="*/ 1 h 1347"/>
                  <a:gd name="T58" fmla="*/ 0 w 356"/>
                  <a:gd name="T59" fmla="*/ 1 h 1347"/>
                  <a:gd name="T60" fmla="*/ 0 w 356"/>
                  <a:gd name="T61" fmla="*/ 1 h 1347"/>
                  <a:gd name="T62" fmla="*/ 0 w 356"/>
                  <a:gd name="T63" fmla="*/ 1 h 1347"/>
                  <a:gd name="T64" fmla="*/ 0 w 356"/>
                  <a:gd name="T65" fmla="*/ 1 h 1347"/>
                  <a:gd name="T66" fmla="*/ 0 w 356"/>
                  <a:gd name="T67" fmla="*/ 0 h 1347"/>
                  <a:gd name="T68" fmla="*/ 0 w 356"/>
                  <a:gd name="T69" fmla="*/ 0 h 13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6"/>
                  <a:gd name="T106" fmla="*/ 0 h 1347"/>
                  <a:gd name="T107" fmla="*/ 356 w 356"/>
                  <a:gd name="T108" fmla="*/ 1347 h 13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6" h="1347">
                    <a:moveTo>
                      <a:pt x="0" y="106"/>
                    </a:moveTo>
                    <a:lnTo>
                      <a:pt x="0" y="20"/>
                    </a:lnTo>
                    <a:lnTo>
                      <a:pt x="36" y="0"/>
                    </a:lnTo>
                    <a:lnTo>
                      <a:pt x="93" y="0"/>
                    </a:lnTo>
                    <a:lnTo>
                      <a:pt x="135" y="49"/>
                    </a:lnTo>
                    <a:lnTo>
                      <a:pt x="143" y="94"/>
                    </a:lnTo>
                    <a:lnTo>
                      <a:pt x="135" y="192"/>
                    </a:lnTo>
                    <a:lnTo>
                      <a:pt x="107" y="315"/>
                    </a:lnTo>
                    <a:lnTo>
                      <a:pt x="93" y="504"/>
                    </a:lnTo>
                    <a:lnTo>
                      <a:pt x="86" y="627"/>
                    </a:lnTo>
                    <a:lnTo>
                      <a:pt x="86" y="647"/>
                    </a:lnTo>
                    <a:lnTo>
                      <a:pt x="98" y="820"/>
                    </a:lnTo>
                    <a:lnTo>
                      <a:pt x="119" y="918"/>
                    </a:lnTo>
                    <a:lnTo>
                      <a:pt x="135" y="995"/>
                    </a:lnTo>
                    <a:lnTo>
                      <a:pt x="131" y="1028"/>
                    </a:lnTo>
                    <a:lnTo>
                      <a:pt x="184" y="1118"/>
                    </a:lnTo>
                    <a:lnTo>
                      <a:pt x="241" y="1175"/>
                    </a:lnTo>
                    <a:lnTo>
                      <a:pt x="303" y="1228"/>
                    </a:lnTo>
                    <a:lnTo>
                      <a:pt x="356" y="1254"/>
                    </a:lnTo>
                    <a:lnTo>
                      <a:pt x="356" y="1299"/>
                    </a:lnTo>
                    <a:lnTo>
                      <a:pt x="327" y="1335"/>
                    </a:lnTo>
                    <a:lnTo>
                      <a:pt x="258" y="1347"/>
                    </a:lnTo>
                    <a:lnTo>
                      <a:pt x="208" y="1323"/>
                    </a:lnTo>
                    <a:lnTo>
                      <a:pt x="208" y="1290"/>
                    </a:lnTo>
                    <a:lnTo>
                      <a:pt x="167" y="1175"/>
                    </a:lnTo>
                    <a:lnTo>
                      <a:pt x="98" y="1114"/>
                    </a:lnTo>
                    <a:lnTo>
                      <a:pt x="49" y="1052"/>
                    </a:lnTo>
                    <a:lnTo>
                      <a:pt x="12" y="1020"/>
                    </a:lnTo>
                    <a:lnTo>
                      <a:pt x="24" y="978"/>
                    </a:lnTo>
                    <a:lnTo>
                      <a:pt x="45" y="868"/>
                    </a:lnTo>
                    <a:lnTo>
                      <a:pt x="45" y="659"/>
                    </a:lnTo>
                    <a:lnTo>
                      <a:pt x="36" y="511"/>
                    </a:lnTo>
                    <a:lnTo>
                      <a:pt x="36" y="365"/>
                    </a:lnTo>
                    <a:lnTo>
                      <a:pt x="33" y="205"/>
                    </a:lnTo>
                    <a:lnTo>
                      <a:pt x="0"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grpSp>
        <p:nvGrpSpPr>
          <p:cNvPr id="21512" name="Group 261"/>
          <p:cNvGrpSpPr>
            <a:grpSpLocks/>
          </p:cNvGrpSpPr>
          <p:nvPr/>
        </p:nvGrpSpPr>
        <p:grpSpPr bwMode="auto">
          <a:xfrm>
            <a:off x="4930775" y="5213350"/>
            <a:ext cx="882650" cy="1062038"/>
            <a:chOff x="3216" y="3311"/>
            <a:chExt cx="556" cy="669"/>
          </a:xfrm>
        </p:grpSpPr>
        <p:sp>
          <p:nvSpPr>
            <p:cNvPr id="21523" name="Freeform 185"/>
            <p:cNvSpPr>
              <a:spLocks/>
            </p:cNvSpPr>
            <p:nvPr/>
          </p:nvSpPr>
          <p:spPr bwMode="auto">
            <a:xfrm>
              <a:off x="3561" y="3311"/>
              <a:ext cx="203" cy="153"/>
            </a:xfrm>
            <a:custGeom>
              <a:avLst/>
              <a:gdLst>
                <a:gd name="T0" fmla="*/ 5 w 405"/>
                <a:gd name="T1" fmla="*/ 5 h 306"/>
                <a:gd name="T2" fmla="*/ 6 w 405"/>
                <a:gd name="T3" fmla="*/ 4 h 306"/>
                <a:gd name="T4" fmla="*/ 6 w 405"/>
                <a:gd name="T5" fmla="*/ 3 h 306"/>
                <a:gd name="T6" fmla="*/ 8 w 405"/>
                <a:gd name="T7" fmla="*/ 2 h 306"/>
                <a:gd name="T8" fmla="*/ 9 w 405"/>
                <a:gd name="T9" fmla="*/ 1 h 306"/>
                <a:gd name="T10" fmla="*/ 10 w 405"/>
                <a:gd name="T11" fmla="*/ 1 h 306"/>
                <a:gd name="T12" fmla="*/ 11 w 405"/>
                <a:gd name="T13" fmla="*/ 0 h 306"/>
                <a:gd name="T14" fmla="*/ 12 w 405"/>
                <a:gd name="T15" fmla="*/ 1 h 306"/>
                <a:gd name="T16" fmla="*/ 12 w 405"/>
                <a:gd name="T17" fmla="*/ 1 h 306"/>
                <a:gd name="T18" fmla="*/ 13 w 405"/>
                <a:gd name="T19" fmla="*/ 2 h 306"/>
                <a:gd name="T20" fmla="*/ 13 w 405"/>
                <a:gd name="T21" fmla="*/ 2 h 306"/>
                <a:gd name="T22" fmla="*/ 13 w 405"/>
                <a:gd name="T23" fmla="*/ 4 h 306"/>
                <a:gd name="T24" fmla="*/ 13 w 405"/>
                <a:gd name="T25" fmla="*/ 5 h 306"/>
                <a:gd name="T26" fmla="*/ 13 w 405"/>
                <a:gd name="T27" fmla="*/ 6 h 306"/>
                <a:gd name="T28" fmla="*/ 12 w 405"/>
                <a:gd name="T29" fmla="*/ 7 h 306"/>
                <a:gd name="T30" fmla="*/ 12 w 405"/>
                <a:gd name="T31" fmla="*/ 8 h 306"/>
                <a:gd name="T32" fmla="*/ 11 w 405"/>
                <a:gd name="T33" fmla="*/ 9 h 306"/>
                <a:gd name="T34" fmla="*/ 10 w 405"/>
                <a:gd name="T35" fmla="*/ 9 h 306"/>
                <a:gd name="T36" fmla="*/ 9 w 405"/>
                <a:gd name="T37" fmla="*/ 10 h 306"/>
                <a:gd name="T38" fmla="*/ 8 w 405"/>
                <a:gd name="T39" fmla="*/ 10 h 306"/>
                <a:gd name="T40" fmla="*/ 7 w 405"/>
                <a:gd name="T41" fmla="*/ 10 h 306"/>
                <a:gd name="T42" fmla="*/ 6 w 405"/>
                <a:gd name="T43" fmla="*/ 10 h 306"/>
                <a:gd name="T44" fmla="*/ 6 w 405"/>
                <a:gd name="T45" fmla="*/ 9 h 306"/>
                <a:gd name="T46" fmla="*/ 5 w 405"/>
                <a:gd name="T47" fmla="*/ 8 h 306"/>
                <a:gd name="T48" fmla="*/ 5 w 405"/>
                <a:gd name="T49" fmla="*/ 7 h 306"/>
                <a:gd name="T50" fmla="*/ 4 w 405"/>
                <a:gd name="T51" fmla="*/ 8 h 306"/>
                <a:gd name="T52" fmla="*/ 3 w 405"/>
                <a:gd name="T53" fmla="*/ 8 h 306"/>
                <a:gd name="T54" fmla="*/ 2 w 405"/>
                <a:gd name="T55" fmla="*/ 8 h 306"/>
                <a:gd name="T56" fmla="*/ 1 w 405"/>
                <a:gd name="T57" fmla="*/ 8 h 306"/>
                <a:gd name="T58" fmla="*/ 0 w 405"/>
                <a:gd name="T59" fmla="*/ 7 h 306"/>
                <a:gd name="T60" fmla="*/ 1 w 405"/>
                <a:gd name="T61" fmla="*/ 7 h 306"/>
                <a:gd name="T62" fmla="*/ 1 w 405"/>
                <a:gd name="T63" fmla="*/ 6 h 306"/>
                <a:gd name="T64" fmla="*/ 2 w 405"/>
                <a:gd name="T65" fmla="*/ 6 h 306"/>
                <a:gd name="T66" fmla="*/ 3 w 405"/>
                <a:gd name="T67" fmla="*/ 6 h 306"/>
                <a:gd name="T68" fmla="*/ 3 w 405"/>
                <a:gd name="T69" fmla="*/ 6 h 306"/>
                <a:gd name="T70" fmla="*/ 4 w 405"/>
                <a:gd name="T71" fmla="*/ 6 h 306"/>
                <a:gd name="T72" fmla="*/ 5 w 405"/>
                <a:gd name="T73" fmla="*/ 6 h 306"/>
                <a:gd name="T74" fmla="*/ 5 w 405"/>
                <a:gd name="T75" fmla="*/ 5 h 3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5"/>
                <a:gd name="T115" fmla="*/ 0 h 306"/>
                <a:gd name="T116" fmla="*/ 405 w 405"/>
                <a:gd name="T117" fmla="*/ 306 h 3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5" h="306">
                  <a:moveTo>
                    <a:pt x="152" y="158"/>
                  </a:moveTo>
                  <a:lnTo>
                    <a:pt x="167" y="119"/>
                  </a:lnTo>
                  <a:lnTo>
                    <a:pt x="192" y="79"/>
                  </a:lnTo>
                  <a:lnTo>
                    <a:pt x="225" y="43"/>
                  </a:lnTo>
                  <a:lnTo>
                    <a:pt x="257" y="20"/>
                  </a:lnTo>
                  <a:lnTo>
                    <a:pt x="292" y="7"/>
                  </a:lnTo>
                  <a:lnTo>
                    <a:pt x="326" y="0"/>
                  </a:lnTo>
                  <a:lnTo>
                    <a:pt x="355" y="5"/>
                  </a:lnTo>
                  <a:lnTo>
                    <a:pt x="380" y="16"/>
                  </a:lnTo>
                  <a:lnTo>
                    <a:pt x="393" y="35"/>
                  </a:lnTo>
                  <a:lnTo>
                    <a:pt x="401" y="62"/>
                  </a:lnTo>
                  <a:lnTo>
                    <a:pt x="405" y="97"/>
                  </a:lnTo>
                  <a:lnTo>
                    <a:pt x="401" y="138"/>
                  </a:lnTo>
                  <a:lnTo>
                    <a:pt x="393" y="169"/>
                  </a:lnTo>
                  <a:lnTo>
                    <a:pt x="377" y="206"/>
                  </a:lnTo>
                  <a:lnTo>
                    <a:pt x="356" y="234"/>
                  </a:lnTo>
                  <a:lnTo>
                    <a:pt x="328" y="264"/>
                  </a:lnTo>
                  <a:lnTo>
                    <a:pt x="301" y="286"/>
                  </a:lnTo>
                  <a:lnTo>
                    <a:pt x="275" y="299"/>
                  </a:lnTo>
                  <a:lnTo>
                    <a:pt x="247" y="306"/>
                  </a:lnTo>
                  <a:lnTo>
                    <a:pt x="213" y="304"/>
                  </a:lnTo>
                  <a:lnTo>
                    <a:pt x="184" y="293"/>
                  </a:lnTo>
                  <a:lnTo>
                    <a:pt x="163" y="272"/>
                  </a:lnTo>
                  <a:lnTo>
                    <a:pt x="151" y="241"/>
                  </a:lnTo>
                  <a:lnTo>
                    <a:pt x="145" y="209"/>
                  </a:lnTo>
                  <a:lnTo>
                    <a:pt x="106" y="227"/>
                  </a:lnTo>
                  <a:lnTo>
                    <a:pt x="69" y="241"/>
                  </a:lnTo>
                  <a:lnTo>
                    <a:pt x="41" y="242"/>
                  </a:lnTo>
                  <a:lnTo>
                    <a:pt x="13" y="239"/>
                  </a:lnTo>
                  <a:lnTo>
                    <a:pt x="0" y="223"/>
                  </a:lnTo>
                  <a:lnTo>
                    <a:pt x="1" y="205"/>
                  </a:lnTo>
                  <a:lnTo>
                    <a:pt x="19" y="191"/>
                  </a:lnTo>
                  <a:lnTo>
                    <a:pt x="41" y="190"/>
                  </a:lnTo>
                  <a:lnTo>
                    <a:pt x="66" y="190"/>
                  </a:lnTo>
                  <a:lnTo>
                    <a:pt x="91" y="185"/>
                  </a:lnTo>
                  <a:lnTo>
                    <a:pt x="112" y="177"/>
                  </a:lnTo>
                  <a:lnTo>
                    <a:pt x="140" y="165"/>
                  </a:lnTo>
                  <a:lnTo>
                    <a:pt x="152" y="1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24" name="Freeform 186"/>
            <p:cNvSpPr>
              <a:spLocks/>
            </p:cNvSpPr>
            <p:nvPr/>
          </p:nvSpPr>
          <p:spPr bwMode="auto">
            <a:xfrm>
              <a:off x="3556" y="3478"/>
              <a:ext cx="142" cy="258"/>
            </a:xfrm>
            <a:custGeom>
              <a:avLst/>
              <a:gdLst>
                <a:gd name="T0" fmla="*/ 0 w 285"/>
                <a:gd name="T1" fmla="*/ 4 h 517"/>
                <a:gd name="T2" fmla="*/ 0 w 285"/>
                <a:gd name="T3" fmla="*/ 3 h 517"/>
                <a:gd name="T4" fmla="*/ 1 w 285"/>
                <a:gd name="T5" fmla="*/ 2 h 517"/>
                <a:gd name="T6" fmla="*/ 2 w 285"/>
                <a:gd name="T7" fmla="*/ 1 h 517"/>
                <a:gd name="T8" fmla="*/ 3 w 285"/>
                <a:gd name="T9" fmla="*/ 0 h 517"/>
                <a:gd name="T10" fmla="*/ 4 w 285"/>
                <a:gd name="T11" fmla="*/ 0 h 517"/>
                <a:gd name="T12" fmla="*/ 5 w 285"/>
                <a:gd name="T13" fmla="*/ 0 h 517"/>
                <a:gd name="T14" fmla="*/ 7 w 285"/>
                <a:gd name="T15" fmla="*/ 0 h 517"/>
                <a:gd name="T16" fmla="*/ 7 w 285"/>
                <a:gd name="T17" fmla="*/ 0 h 517"/>
                <a:gd name="T18" fmla="*/ 8 w 285"/>
                <a:gd name="T19" fmla="*/ 0 h 517"/>
                <a:gd name="T20" fmla="*/ 8 w 285"/>
                <a:gd name="T21" fmla="*/ 1 h 517"/>
                <a:gd name="T22" fmla="*/ 8 w 285"/>
                <a:gd name="T23" fmla="*/ 2 h 517"/>
                <a:gd name="T24" fmla="*/ 8 w 285"/>
                <a:gd name="T25" fmla="*/ 3 h 517"/>
                <a:gd name="T26" fmla="*/ 8 w 285"/>
                <a:gd name="T27" fmla="*/ 3 h 517"/>
                <a:gd name="T28" fmla="*/ 8 w 285"/>
                <a:gd name="T29" fmla="*/ 4 h 517"/>
                <a:gd name="T30" fmla="*/ 7 w 285"/>
                <a:gd name="T31" fmla="*/ 5 h 517"/>
                <a:gd name="T32" fmla="*/ 6 w 285"/>
                <a:gd name="T33" fmla="*/ 6 h 517"/>
                <a:gd name="T34" fmla="*/ 6 w 285"/>
                <a:gd name="T35" fmla="*/ 7 h 517"/>
                <a:gd name="T36" fmla="*/ 6 w 285"/>
                <a:gd name="T37" fmla="*/ 8 h 517"/>
                <a:gd name="T38" fmla="*/ 6 w 285"/>
                <a:gd name="T39" fmla="*/ 9 h 517"/>
                <a:gd name="T40" fmla="*/ 7 w 285"/>
                <a:gd name="T41" fmla="*/ 10 h 517"/>
                <a:gd name="T42" fmla="*/ 8 w 285"/>
                <a:gd name="T43" fmla="*/ 11 h 517"/>
                <a:gd name="T44" fmla="*/ 8 w 285"/>
                <a:gd name="T45" fmla="*/ 12 h 517"/>
                <a:gd name="T46" fmla="*/ 8 w 285"/>
                <a:gd name="T47" fmla="*/ 13 h 517"/>
                <a:gd name="T48" fmla="*/ 8 w 285"/>
                <a:gd name="T49" fmla="*/ 14 h 517"/>
                <a:gd name="T50" fmla="*/ 7 w 285"/>
                <a:gd name="T51" fmla="*/ 15 h 517"/>
                <a:gd name="T52" fmla="*/ 6 w 285"/>
                <a:gd name="T53" fmla="*/ 15 h 517"/>
                <a:gd name="T54" fmla="*/ 5 w 285"/>
                <a:gd name="T55" fmla="*/ 16 h 517"/>
                <a:gd name="T56" fmla="*/ 5 w 285"/>
                <a:gd name="T57" fmla="*/ 16 h 517"/>
                <a:gd name="T58" fmla="*/ 4 w 285"/>
                <a:gd name="T59" fmla="*/ 16 h 517"/>
                <a:gd name="T60" fmla="*/ 3 w 285"/>
                <a:gd name="T61" fmla="*/ 15 h 517"/>
                <a:gd name="T62" fmla="*/ 2 w 285"/>
                <a:gd name="T63" fmla="*/ 15 h 517"/>
                <a:gd name="T64" fmla="*/ 1 w 285"/>
                <a:gd name="T65" fmla="*/ 14 h 517"/>
                <a:gd name="T66" fmla="*/ 1 w 285"/>
                <a:gd name="T67" fmla="*/ 13 h 517"/>
                <a:gd name="T68" fmla="*/ 0 w 285"/>
                <a:gd name="T69" fmla="*/ 12 h 517"/>
                <a:gd name="T70" fmla="*/ 0 w 285"/>
                <a:gd name="T71" fmla="*/ 10 h 517"/>
                <a:gd name="T72" fmla="*/ 0 w 285"/>
                <a:gd name="T73" fmla="*/ 9 h 517"/>
                <a:gd name="T74" fmla="*/ 0 w 285"/>
                <a:gd name="T75" fmla="*/ 8 h 517"/>
                <a:gd name="T76" fmla="*/ 0 w 285"/>
                <a:gd name="T77" fmla="*/ 7 h 517"/>
                <a:gd name="T78" fmla="*/ 0 w 285"/>
                <a:gd name="T79" fmla="*/ 6 h 517"/>
                <a:gd name="T80" fmla="*/ 0 w 285"/>
                <a:gd name="T81" fmla="*/ 5 h 517"/>
                <a:gd name="T82" fmla="*/ 0 w 285"/>
                <a:gd name="T83" fmla="*/ 4 h 5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5"/>
                <a:gd name="T127" fmla="*/ 0 h 517"/>
                <a:gd name="T128" fmla="*/ 285 w 285"/>
                <a:gd name="T129" fmla="*/ 517 h 5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5" h="517">
                  <a:moveTo>
                    <a:pt x="8" y="140"/>
                  </a:moveTo>
                  <a:lnTo>
                    <a:pt x="28" y="101"/>
                  </a:lnTo>
                  <a:lnTo>
                    <a:pt x="53" y="68"/>
                  </a:lnTo>
                  <a:lnTo>
                    <a:pt x="84" y="40"/>
                  </a:lnTo>
                  <a:lnTo>
                    <a:pt x="117" y="20"/>
                  </a:lnTo>
                  <a:lnTo>
                    <a:pt x="153" y="6"/>
                  </a:lnTo>
                  <a:lnTo>
                    <a:pt x="185" y="0"/>
                  </a:lnTo>
                  <a:lnTo>
                    <a:pt x="226" y="0"/>
                  </a:lnTo>
                  <a:lnTo>
                    <a:pt x="248" y="9"/>
                  </a:lnTo>
                  <a:lnTo>
                    <a:pt x="268" y="25"/>
                  </a:lnTo>
                  <a:lnTo>
                    <a:pt x="279" y="47"/>
                  </a:lnTo>
                  <a:lnTo>
                    <a:pt x="285" y="72"/>
                  </a:lnTo>
                  <a:lnTo>
                    <a:pt x="283" y="96"/>
                  </a:lnTo>
                  <a:lnTo>
                    <a:pt x="275" y="122"/>
                  </a:lnTo>
                  <a:lnTo>
                    <a:pt x="258" y="145"/>
                  </a:lnTo>
                  <a:lnTo>
                    <a:pt x="236" y="176"/>
                  </a:lnTo>
                  <a:lnTo>
                    <a:pt x="221" y="204"/>
                  </a:lnTo>
                  <a:lnTo>
                    <a:pt x="207" y="240"/>
                  </a:lnTo>
                  <a:lnTo>
                    <a:pt x="207" y="270"/>
                  </a:lnTo>
                  <a:lnTo>
                    <a:pt x="222" y="300"/>
                  </a:lnTo>
                  <a:lnTo>
                    <a:pt x="236" y="324"/>
                  </a:lnTo>
                  <a:lnTo>
                    <a:pt x="262" y="360"/>
                  </a:lnTo>
                  <a:lnTo>
                    <a:pt x="273" y="397"/>
                  </a:lnTo>
                  <a:lnTo>
                    <a:pt x="275" y="429"/>
                  </a:lnTo>
                  <a:lnTo>
                    <a:pt x="268" y="455"/>
                  </a:lnTo>
                  <a:lnTo>
                    <a:pt x="242" y="486"/>
                  </a:lnTo>
                  <a:lnTo>
                    <a:pt x="220" y="498"/>
                  </a:lnTo>
                  <a:lnTo>
                    <a:pt x="188" y="512"/>
                  </a:lnTo>
                  <a:lnTo>
                    <a:pt x="166" y="516"/>
                  </a:lnTo>
                  <a:lnTo>
                    <a:pt x="134" y="517"/>
                  </a:lnTo>
                  <a:lnTo>
                    <a:pt x="104" y="506"/>
                  </a:lnTo>
                  <a:lnTo>
                    <a:pt x="76" y="486"/>
                  </a:lnTo>
                  <a:lnTo>
                    <a:pt x="51" y="461"/>
                  </a:lnTo>
                  <a:lnTo>
                    <a:pt x="33" y="425"/>
                  </a:lnTo>
                  <a:lnTo>
                    <a:pt x="19" y="389"/>
                  </a:lnTo>
                  <a:lnTo>
                    <a:pt x="8" y="343"/>
                  </a:lnTo>
                  <a:lnTo>
                    <a:pt x="1" y="303"/>
                  </a:lnTo>
                  <a:lnTo>
                    <a:pt x="0" y="267"/>
                  </a:lnTo>
                  <a:lnTo>
                    <a:pt x="0" y="229"/>
                  </a:lnTo>
                  <a:lnTo>
                    <a:pt x="1" y="193"/>
                  </a:lnTo>
                  <a:lnTo>
                    <a:pt x="2" y="165"/>
                  </a:lnTo>
                  <a:lnTo>
                    <a:pt x="8"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25" name="Freeform 187"/>
            <p:cNvSpPr>
              <a:spLocks/>
            </p:cNvSpPr>
            <p:nvPr/>
          </p:nvSpPr>
          <p:spPr bwMode="auto">
            <a:xfrm>
              <a:off x="3404" y="3482"/>
              <a:ext cx="252" cy="139"/>
            </a:xfrm>
            <a:custGeom>
              <a:avLst/>
              <a:gdLst>
                <a:gd name="T0" fmla="*/ 15 w 505"/>
                <a:gd name="T1" fmla="*/ 0 h 279"/>
                <a:gd name="T2" fmla="*/ 15 w 505"/>
                <a:gd name="T3" fmla="*/ 1 h 279"/>
                <a:gd name="T4" fmla="*/ 14 w 505"/>
                <a:gd name="T5" fmla="*/ 2 h 279"/>
                <a:gd name="T6" fmla="*/ 10 w 505"/>
                <a:gd name="T7" fmla="*/ 2 h 279"/>
                <a:gd name="T8" fmla="*/ 7 w 505"/>
                <a:gd name="T9" fmla="*/ 3 h 279"/>
                <a:gd name="T10" fmla="*/ 4 w 505"/>
                <a:gd name="T11" fmla="*/ 4 h 279"/>
                <a:gd name="T12" fmla="*/ 3 w 505"/>
                <a:gd name="T13" fmla="*/ 6 h 279"/>
                <a:gd name="T14" fmla="*/ 3 w 505"/>
                <a:gd name="T15" fmla="*/ 6 h 279"/>
                <a:gd name="T16" fmla="*/ 3 w 505"/>
                <a:gd name="T17" fmla="*/ 6 h 279"/>
                <a:gd name="T18" fmla="*/ 3 w 505"/>
                <a:gd name="T19" fmla="*/ 6 h 279"/>
                <a:gd name="T20" fmla="*/ 3 w 505"/>
                <a:gd name="T21" fmla="*/ 7 h 279"/>
                <a:gd name="T22" fmla="*/ 4 w 505"/>
                <a:gd name="T23" fmla="*/ 7 h 279"/>
                <a:gd name="T24" fmla="*/ 4 w 505"/>
                <a:gd name="T25" fmla="*/ 7 h 279"/>
                <a:gd name="T26" fmla="*/ 4 w 505"/>
                <a:gd name="T27" fmla="*/ 8 h 279"/>
                <a:gd name="T28" fmla="*/ 4 w 505"/>
                <a:gd name="T29" fmla="*/ 8 h 279"/>
                <a:gd name="T30" fmla="*/ 4 w 505"/>
                <a:gd name="T31" fmla="*/ 8 h 279"/>
                <a:gd name="T32" fmla="*/ 3 w 505"/>
                <a:gd name="T33" fmla="*/ 8 h 279"/>
                <a:gd name="T34" fmla="*/ 3 w 505"/>
                <a:gd name="T35" fmla="*/ 8 h 279"/>
                <a:gd name="T36" fmla="*/ 3 w 505"/>
                <a:gd name="T37" fmla="*/ 8 h 279"/>
                <a:gd name="T38" fmla="*/ 2 w 505"/>
                <a:gd name="T39" fmla="*/ 8 h 279"/>
                <a:gd name="T40" fmla="*/ 2 w 505"/>
                <a:gd name="T41" fmla="*/ 7 h 279"/>
                <a:gd name="T42" fmla="*/ 2 w 505"/>
                <a:gd name="T43" fmla="*/ 7 h 279"/>
                <a:gd name="T44" fmla="*/ 2 w 505"/>
                <a:gd name="T45" fmla="*/ 7 h 279"/>
                <a:gd name="T46" fmla="*/ 2 w 505"/>
                <a:gd name="T47" fmla="*/ 7 h 279"/>
                <a:gd name="T48" fmla="*/ 2 w 505"/>
                <a:gd name="T49" fmla="*/ 7 h 279"/>
                <a:gd name="T50" fmla="*/ 1 w 505"/>
                <a:gd name="T51" fmla="*/ 7 h 279"/>
                <a:gd name="T52" fmla="*/ 1 w 505"/>
                <a:gd name="T53" fmla="*/ 8 h 279"/>
                <a:gd name="T54" fmla="*/ 1 w 505"/>
                <a:gd name="T55" fmla="*/ 8 h 279"/>
                <a:gd name="T56" fmla="*/ 0 w 505"/>
                <a:gd name="T57" fmla="*/ 8 h 279"/>
                <a:gd name="T58" fmla="*/ 0 w 505"/>
                <a:gd name="T59" fmla="*/ 8 h 279"/>
                <a:gd name="T60" fmla="*/ 0 w 505"/>
                <a:gd name="T61" fmla="*/ 7 h 279"/>
                <a:gd name="T62" fmla="*/ 0 w 505"/>
                <a:gd name="T63" fmla="*/ 7 h 279"/>
                <a:gd name="T64" fmla="*/ 0 w 505"/>
                <a:gd name="T65" fmla="*/ 7 h 279"/>
                <a:gd name="T66" fmla="*/ 0 w 505"/>
                <a:gd name="T67" fmla="*/ 6 h 279"/>
                <a:gd name="T68" fmla="*/ 1 w 505"/>
                <a:gd name="T69" fmla="*/ 6 h 279"/>
                <a:gd name="T70" fmla="*/ 1 w 505"/>
                <a:gd name="T71" fmla="*/ 6 h 279"/>
                <a:gd name="T72" fmla="*/ 1 w 505"/>
                <a:gd name="T73" fmla="*/ 6 h 279"/>
                <a:gd name="T74" fmla="*/ 0 w 505"/>
                <a:gd name="T75" fmla="*/ 6 h 279"/>
                <a:gd name="T76" fmla="*/ 0 w 505"/>
                <a:gd name="T77" fmla="*/ 6 h 279"/>
                <a:gd name="T78" fmla="*/ 0 w 505"/>
                <a:gd name="T79" fmla="*/ 6 h 279"/>
                <a:gd name="T80" fmla="*/ 0 w 505"/>
                <a:gd name="T81" fmla="*/ 6 h 279"/>
                <a:gd name="T82" fmla="*/ 0 w 505"/>
                <a:gd name="T83" fmla="*/ 5 h 279"/>
                <a:gd name="T84" fmla="*/ 0 w 505"/>
                <a:gd name="T85" fmla="*/ 5 h 279"/>
                <a:gd name="T86" fmla="*/ 0 w 505"/>
                <a:gd name="T87" fmla="*/ 5 h 279"/>
                <a:gd name="T88" fmla="*/ 1 w 505"/>
                <a:gd name="T89" fmla="*/ 5 h 279"/>
                <a:gd name="T90" fmla="*/ 1 w 505"/>
                <a:gd name="T91" fmla="*/ 5 h 279"/>
                <a:gd name="T92" fmla="*/ 1 w 505"/>
                <a:gd name="T93" fmla="*/ 5 h 279"/>
                <a:gd name="T94" fmla="*/ 1 w 505"/>
                <a:gd name="T95" fmla="*/ 5 h 279"/>
                <a:gd name="T96" fmla="*/ 2 w 505"/>
                <a:gd name="T97" fmla="*/ 5 h 279"/>
                <a:gd name="T98" fmla="*/ 2 w 505"/>
                <a:gd name="T99" fmla="*/ 5 h 279"/>
                <a:gd name="T100" fmla="*/ 2 w 505"/>
                <a:gd name="T101" fmla="*/ 4 h 279"/>
                <a:gd name="T102" fmla="*/ 3 w 505"/>
                <a:gd name="T103" fmla="*/ 4 h 279"/>
                <a:gd name="T104" fmla="*/ 5 w 505"/>
                <a:gd name="T105" fmla="*/ 2 h 279"/>
                <a:gd name="T106" fmla="*/ 8 w 505"/>
                <a:gd name="T107" fmla="*/ 1 h 279"/>
                <a:gd name="T108" fmla="*/ 12 w 505"/>
                <a:gd name="T109" fmla="*/ 0 h 279"/>
                <a:gd name="T110" fmla="*/ 15 w 505"/>
                <a:gd name="T111" fmla="*/ 0 h 2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5"/>
                <a:gd name="T169" fmla="*/ 0 h 279"/>
                <a:gd name="T170" fmla="*/ 505 w 505"/>
                <a:gd name="T171" fmla="*/ 279 h 2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5" h="279">
                  <a:moveTo>
                    <a:pt x="487" y="0"/>
                  </a:moveTo>
                  <a:lnTo>
                    <a:pt x="492" y="3"/>
                  </a:lnTo>
                  <a:lnTo>
                    <a:pt x="505" y="13"/>
                  </a:lnTo>
                  <a:lnTo>
                    <a:pt x="505" y="38"/>
                  </a:lnTo>
                  <a:lnTo>
                    <a:pt x="485" y="67"/>
                  </a:lnTo>
                  <a:lnTo>
                    <a:pt x="454" y="89"/>
                  </a:lnTo>
                  <a:lnTo>
                    <a:pt x="404" y="99"/>
                  </a:lnTo>
                  <a:lnTo>
                    <a:pt x="340" y="93"/>
                  </a:lnTo>
                  <a:lnTo>
                    <a:pt x="292" y="94"/>
                  </a:lnTo>
                  <a:lnTo>
                    <a:pt x="238" y="99"/>
                  </a:lnTo>
                  <a:lnTo>
                    <a:pt x="190" y="111"/>
                  </a:lnTo>
                  <a:lnTo>
                    <a:pt x="140" y="133"/>
                  </a:lnTo>
                  <a:lnTo>
                    <a:pt x="121" y="161"/>
                  </a:lnTo>
                  <a:lnTo>
                    <a:pt x="115" y="194"/>
                  </a:lnTo>
                  <a:lnTo>
                    <a:pt x="115" y="198"/>
                  </a:lnTo>
                  <a:lnTo>
                    <a:pt x="115" y="203"/>
                  </a:lnTo>
                  <a:lnTo>
                    <a:pt x="116" y="208"/>
                  </a:lnTo>
                  <a:lnTo>
                    <a:pt x="118" y="213"/>
                  </a:lnTo>
                  <a:lnTo>
                    <a:pt x="118" y="217"/>
                  </a:lnTo>
                  <a:lnTo>
                    <a:pt x="121" y="223"/>
                  </a:lnTo>
                  <a:lnTo>
                    <a:pt x="126" y="226"/>
                  </a:lnTo>
                  <a:lnTo>
                    <a:pt x="127" y="230"/>
                  </a:lnTo>
                  <a:lnTo>
                    <a:pt x="130" y="235"/>
                  </a:lnTo>
                  <a:lnTo>
                    <a:pt x="133" y="240"/>
                  </a:lnTo>
                  <a:lnTo>
                    <a:pt x="136" y="245"/>
                  </a:lnTo>
                  <a:lnTo>
                    <a:pt x="137" y="249"/>
                  </a:lnTo>
                  <a:lnTo>
                    <a:pt x="137" y="253"/>
                  </a:lnTo>
                  <a:lnTo>
                    <a:pt x="137" y="259"/>
                  </a:lnTo>
                  <a:lnTo>
                    <a:pt x="137" y="266"/>
                  </a:lnTo>
                  <a:lnTo>
                    <a:pt x="137" y="270"/>
                  </a:lnTo>
                  <a:lnTo>
                    <a:pt x="133" y="274"/>
                  </a:lnTo>
                  <a:lnTo>
                    <a:pt x="129" y="277"/>
                  </a:lnTo>
                  <a:lnTo>
                    <a:pt x="122" y="278"/>
                  </a:lnTo>
                  <a:lnTo>
                    <a:pt x="118" y="279"/>
                  </a:lnTo>
                  <a:lnTo>
                    <a:pt x="111" y="279"/>
                  </a:lnTo>
                  <a:lnTo>
                    <a:pt x="107" y="278"/>
                  </a:lnTo>
                  <a:lnTo>
                    <a:pt x="101" y="277"/>
                  </a:lnTo>
                  <a:lnTo>
                    <a:pt x="97" y="271"/>
                  </a:lnTo>
                  <a:lnTo>
                    <a:pt x="94" y="267"/>
                  </a:lnTo>
                  <a:lnTo>
                    <a:pt x="94" y="262"/>
                  </a:lnTo>
                  <a:lnTo>
                    <a:pt x="93" y="256"/>
                  </a:lnTo>
                  <a:lnTo>
                    <a:pt x="90" y="251"/>
                  </a:lnTo>
                  <a:lnTo>
                    <a:pt x="90" y="246"/>
                  </a:lnTo>
                  <a:lnTo>
                    <a:pt x="93" y="241"/>
                  </a:lnTo>
                  <a:lnTo>
                    <a:pt x="90" y="237"/>
                  </a:lnTo>
                  <a:lnTo>
                    <a:pt x="86" y="235"/>
                  </a:lnTo>
                  <a:lnTo>
                    <a:pt x="82" y="234"/>
                  </a:lnTo>
                  <a:lnTo>
                    <a:pt x="76" y="235"/>
                  </a:lnTo>
                  <a:lnTo>
                    <a:pt x="72" y="238"/>
                  </a:lnTo>
                  <a:lnTo>
                    <a:pt x="67" y="240"/>
                  </a:lnTo>
                  <a:lnTo>
                    <a:pt x="63" y="245"/>
                  </a:lnTo>
                  <a:lnTo>
                    <a:pt x="56" y="249"/>
                  </a:lnTo>
                  <a:lnTo>
                    <a:pt x="53" y="253"/>
                  </a:lnTo>
                  <a:lnTo>
                    <a:pt x="49" y="257"/>
                  </a:lnTo>
                  <a:lnTo>
                    <a:pt x="43" y="260"/>
                  </a:lnTo>
                  <a:lnTo>
                    <a:pt x="38" y="263"/>
                  </a:lnTo>
                  <a:lnTo>
                    <a:pt x="32" y="263"/>
                  </a:lnTo>
                  <a:lnTo>
                    <a:pt x="28" y="266"/>
                  </a:lnTo>
                  <a:lnTo>
                    <a:pt x="23" y="263"/>
                  </a:lnTo>
                  <a:lnTo>
                    <a:pt x="17" y="260"/>
                  </a:lnTo>
                  <a:lnTo>
                    <a:pt x="12" y="256"/>
                  </a:lnTo>
                  <a:lnTo>
                    <a:pt x="7" y="249"/>
                  </a:lnTo>
                  <a:lnTo>
                    <a:pt x="6" y="242"/>
                  </a:lnTo>
                  <a:lnTo>
                    <a:pt x="6" y="238"/>
                  </a:lnTo>
                  <a:lnTo>
                    <a:pt x="7" y="234"/>
                  </a:lnTo>
                  <a:lnTo>
                    <a:pt x="14" y="228"/>
                  </a:lnTo>
                  <a:lnTo>
                    <a:pt x="20" y="223"/>
                  </a:lnTo>
                  <a:lnTo>
                    <a:pt x="26" y="217"/>
                  </a:lnTo>
                  <a:lnTo>
                    <a:pt x="32" y="215"/>
                  </a:lnTo>
                  <a:lnTo>
                    <a:pt x="38" y="213"/>
                  </a:lnTo>
                  <a:lnTo>
                    <a:pt x="42" y="212"/>
                  </a:lnTo>
                  <a:lnTo>
                    <a:pt x="49" y="209"/>
                  </a:lnTo>
                  <a:lnTo>
                    <a:pt x="53" y="208"/>
                  </a:lnTo>
                  <a:lnTo>
                    <a:pt x="35" y="212"/>
                  </a:lnTo>
                  <a:lnTo>
                    <a:pt x="31" y="212"/>
                  </a:lnTo>
                  <a:lnTo>
                    <a:pt x="26" y="212"/>
                  </a:lnTo>
                  <a:lnTo>
                    <a:pt x="21" y="212"/>
                  </a:lnTo>
                  <a:lnTo>
                    <a:pt x="17" y="212"/>
                  </a:lnTo>
                  <a:lnTo>
                    <a:pt x="12" y="209"/>
                  </a:lnTo>
                  <a:lnTo>
                    <a:pt x="7" y="205"/>
                  </a:lnTo>
                  <a:lnTo>
                    <a:pt x="2" y="202"/>
                  </a:lnTo>
                  <a:lnTo>
                    <a:pt x="0" y="197"/>
                  </a:lnTo>
                  <a:lnTo>
                    <a:pt x="2" y="192"/>
                  </a:lnTo>
                  <a:lnTo>
                    <a:pt x="3" y="187"/>
                  </a:lnTo>
                  <a:lnTo>
                    <a:pt x="9" y="184"/>
                  </a:lnTo>
                  <a:lnTo>
                    <a:pt x="12" y="180"/>
                  </a:lnTo>
                  <a:lnTo>
                    <a:pt x="17" y="176"/>
                  </a:lnTo>
                  <a:lnTo>
                    <a:pt x="23" y="175"/>
                  </a:lnTo>
                  <a:lnTo>
                    <a:pt x="28" y="175"/>
                  </a:lnTo>
                  <a:lnTo>
                    <a:pt x="32" y="175"/>
                  </a:lnTo>
                  <a:lnTo>
                    <a:pt x="38" y="173"/>
                  </a:lnTo>
                  <a:lnTo>
                    <a:pt x="43" y="173"/>
                  </a:lnTo>
                  <a:lnTo>
                    <a:pt x="49" y="173"/>
                  </a:lnTo>
                  <a:lnTo>
                    <a:pt x="53" y="173"/>
                  </a:lnTo>
                  <a:lnTo>
                    <a:pt x="57" y="172"/>
                  </a:lnTo>
                  <a:lnTo>
                    <a:pt x="63" y="169"/>
                  </a:lnTo>
                  <a:lnTo>
                    <a:pt x="67" y="169"/>
                  </a:lnTo>
                  <a:lnTo>
                    <a:pt x="72" y="165"/>
                  </a:lnTo>
                  <a:lnTo>
                    <a:pt x="76" y="162"/>
                  </a:lnTo>
                  <a:lnTo>
                    <a:pt x="83" y="161"/>
                  </a:lnTo>
                  <a:lnTo>
                    <a:pt x="88" y="155"/>
                  </a:lnTo>
                  <a:lnTo>
                    <a:pt x="93" y="152"/>
                  </a:lnTo>
                  <a:lnTo>
                    <a:pt x="96" y="148"/>
                  </a:lnTo>
                  <a:lnTo>
                    <a:pt x="100" y="144"/>
                  </a:lnTo>
                  <a:lnTo>
                    <a:pt x="130" y="114"/>
                  </a:lnTo>
                  <a:lnTo>
                    <a:pt x="166" y="86"/>
                  </a:lnTo>
                  <a:lnTo>
                    <a:pt x="220" y="60"/>
                  </a:lnTo>
                  <a:lnTo>
                    <a:pt x="284" y="42"/>
                  </a:lnTo>
                  <a:lnTo>
                    <a:pt x="354" y="24"/>
                  </a:lnTo>
                  <a:lnTo>
                    <a:pt x="415" y="12"/>
                  </a:lnTo>
                  <a:lnTo>
                    <a:pt x="462" y="7"/>
                  </a:lnTo>
                  <a:lnTo>
                    <a:pt x="4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26" name="Freeform 188"/>
            <p:cNvSpPr>
              <a:spLocks/>
            </p:cNvSpPr>
            <p:nvPr/>
          </p:nvSpPr>
          <p:spPr bwMode="auto">
            <a:xfrm>
              <a:off x="3609" y="3665"/>
              <a:ext cx="111" cy="315"/>
            </a:xfrm>
            <a:custGeom>
              <a:avLst/>
              <a:gdLst>
                <a:gd name="T0" fmla="*/ 4 w 221"/>
                <a:gd name="T1" fmla="*/ 0 h 629"/>
                <a:gd name="T2" fmla="*/ 5 w 221"/>
                <a:gd name="T3" fmla="*/ 1 h 629"/>
                <a:gd name="T4" fmla="*/ 6 w 221"/>
                <a:gd name="T5" fmla="*/ 2 h 629"/>
                <a:gd name="T6" fmla="*/ 6 w 221"/>
                <a:gd name="T7" fmla="*/ 3 h 629"/>
                <a:gd name="T8" fmla="*/ 6 w 221"/>
                <a:gd name="T9" fmla="*/ 5 h 629"/>
                <a:gd name="T10" fmla="*/ 6 w 221"/>
                <a:gd name="T11" fmla="*/ 7 h 629"/>
                <a:gd name="T12" fmla="*/ 6 w 221"/>
                <a:gd name="T13" fmla="*/ 8 h 629"/>
                <a:gd name="T14" fmla="*/ 5 w 221"/>
                <a:gd name="T15" fmla="*/ 10 h 629"/>
                <a:gd name="T16" fmla="*/ 5 w 221"/>
                <a:gd name="T17" fmla="*/ 11 h 629"/>
                <a:gd name="T18" fmla="*/ 5 w 221"/>
                <a:gd name="T19" fmla="*/ 13 h 629"/>
                <a:gd name="T20" fmla="*/ 6 w 221"/>
                <a:gd name="T21" fmla="*/ 14 h 629"/>
                <a:gd name="T22" fmla="*/ 7 w 221"/>
                <a:gd name="T23" fmla="*/ 16 h 629"/>
                <a:gd name="T24" fmla="*/ 7 w 221"/>
                <a:gd name="T25" fmla="*/ 17 h 629"/>
                <a:gd name="T26" fmla="*/ 7 w 221"/>
                <a:gd name="T27" fmla="*/ 18 h 629"/>
                <a:gd name="T28" fmla="*/ 7 w 221"/>
                <a:gd name="T29" fmla="*/ 19 h 629"/>
                <a:gd name="T30" fmla="*/ 7 w 221"/>
                <a:gd name="T31" fmla="*/ 19 h 629"/>
                <a:gd name="T32" fmla="*/ 7 w 221"/>
                <a:gd name="T33" fmla="*/ 19 h 629"/>
                <a:gd name="T34" fmla="*/ 7 w 221"/>
                <a:gd name="T35" fmla="*/ 19 h 629"/>
                <a:gd name="T36" fmla="*/ 6 w 221"/>
                <a:gd name="T37" fmla="*/ 19 h 629"/>
                <a:gd name="T38" fmla="*/ 6 w 221"/>
                <a:gd name="T39" fmla="*/ 19 h 629"/>
                <a:gd name="T40" fmla="*/ 5 w 221"/>
                <a:gd name="T41" fmla="*/ 19 h 629"/>
                <a:gd name="T42" fmla="*/ 3 w 221"/>
                <a:gd name="T43" fmla="*/ 19 h 629"/>
                <a:gd name="T44" fmla="*/ 2 w 221"/>
                <a:gd name="T45" fmla="*/ 20 h 629"/>
                <a:gd name="T46" fmla="*/ 1 w 221"/>
                <a:gd name="T47" fmla="*/ 20 h 629"/>
                <a:gd name="T48" fmla="*/ 1 w 221"/>
                <a:gd name="T49" fmla="*/ 20 h 629"/>
                <a:gd name="T50" fmla="*/ 0 w 221"/>
                <a:gd name="T51" fmla="*/ 19 h 629"/>
                <a:gd name="T52" fmla="*/ 1 w 221"/>
                <a:gd name="T53" fmla="*/ 18 h 629"/>
                <a:gd name="T54" fmla="*/ 2 w 221"/>
                <a:gd name="T55" fmla="*/ 18 h 629"/>
                <a:gd name="T56" fmla="*/ 3 w 221"/>
                <a:gd name="T57" fmla="*/ 18 h 629"/>
                <a:gd name="T58" fmla="*/ 5 w 221"/>
                <a:gd name="T59" fmla="*/ 18 h 629"/>
                <a:gd name="T60" fmla="*/ 6 w 221"/>
                <a:gd name="T61" fmla="*/ 17 h 629"/>
                <a:gd name="T62" fmla="*/ 6 w 221"/>
                <a:gd name="T63" fmla="*/ 17 h 629"/>
                <a:gd name="T64" fmla="*/ 6 w 221"/>
                <a:gd name="T65" fmla="*/ 16 h 629"/>
                <a:gd name="T66" fmla="*/ 5 w 221"/>
                <a:gd name="T67" fmla="*/ 15 h 629"/>
                <a:gd name="T68" fmla="*/ 4 w 221"/>
                <a:gd name="T69" fmla="*/ 14 h 629"/>
                <a:gd name="T70" fmla="*/ 4 w 221"/>
                <a:gd name="T71" fmla="*/ 12 h 629"/>
                <a:gd name="T72" fmla="*/ 4 w 221"/>
                <a:gd name="T73" fmla="*/ 11 h 629"/>
                <a:gd name="T74" fmla="*/ 3 w 221"/>
                <a:gd name="T75" fmla="*/ 8 h 629"/>
                <a:gd name="T76" fmla="*/ 3 w 221"/>
                <a:gd name="T77" fmla="*/ 6 h 629"/>
                <a:gd name="T78" fmla="*/ 3 w 221"/>
                <a:gd name="T79" fmla="*/ 4 h 629"/>
                <a:gd name="T80" fmla="*/ 3 w 221"/>
                <a:gd name="T81" fmla="*/ 2 h 629"/>
                <a:gd name="T82" fmla="*/ 4 w 221"/>
                <a:gd name="T83" fmla="*/ 1 h 629"/>
                <a:gd name="T84" fmla="*/ 4 w 221"/>
                <a:gd name="T85" fmla="*/ 1 h 629"/>
                <a:gd name="T86" fmla="*/ 4 w 221"/>
                <a:gd name="T87" fmla="*/ 0 h 6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1"/>
                <a:gd name="T133" fmla="*/ 0 h 629"/>
                <a:gd name="T134" fmla="*/ 221 w 221"/>
                <a:gd name="T135" fmla="*/ 629 h 6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1" h="629">
                  <a:moveTo>
                    <a:pt x="117" y="0"/>
                  </a:moveTo>
                  <a:lnTo>
                    <a:pt x="151" y="22"/>
                  </a:lnTo>
                  <a:lnTo>
                    <a:pt x="168" y="46"/>
                  </a:lnTo>
                  <a:lnTo>
                    <a:pt x="179" y="87"/>
                  </a:lnTo>
                  <a:lnTo>
                    <a:pt x="179" y="141"/>
                  </a:lnTo>
                  <a:lnTo>
                    <a:pt x="172" y="195"/>
                  </a:lnTo>
                  <a:lnTo>
                    <a:pt x="161" y="239"/>
                  </a:lnTo>
                  <a:lnTo>
                    <a:pt x="153" y="297"/>
                  </a:lnTo>
                  <a:lnTo>
                    <a:pt x="154" y="341"/>
                  </a:lnTo>
                  <a:lnTo>
                    <a:pt x="157" y="389"/>
                  </a:lnTo>
                  <a:lnTo>
                    <a:pt x="172" y="433"/>
                  </a:lnTo>
                  <a:lnTo>
                    <a:pt x="193" y="492"/>
                  </a:lnTo>
                  <a:lnTo>
                    <a:pt x="215" y="542"/>
                  </a:lnTo>
                  <a:lnTo>
                    <a:pt x="221" y="561"/>
                  </a:lnTo>
                  <a:lnTo>
                    <a:pt x="216" y="579"/>
                  </a:lnTo>
                  <a:lnTo>
                    <a:pt x="215" y="583"/>
                  </a:lnTo>
                  <a:lnTo>
                    <a:pt x="207" y="596"/>
                  </a:lnTo>
                  <a:lnTo>
                    <a:pt x="196" y="601"/>
                  </a:lnTo>
                  <a:lnTo>
                    <a:pt x="190" y="601"/>
                  </a:lnTo>
                  <a:lnTo>
                    <a:pt x="172" y="600"/>
                  </a:lnTo>
                  <a:lnTo>
                    <a:pt x="131" y="592"/>
                  </a:lnTo>
                  <a:lnTo>
                    <a:pt x="95" y="594"/>
                  </a:lnTo>
                  <a:lnTo>
                    <a:pt x="55" y="614"/>
                  </a:lnTo>
                  <a:lnTo>
                    <a:pt x="30" y="629"/>
                  </a:lnTo>
                  <a:lnTo>
                    <a:pt x="9" y="620"/>
                  </a:lnTo>
                  <a:lnTo>
                    <a:pt x="0" y="590"/>
                  </a:lnTo>
                  <a:lnTo>
                    <a:pt x="11" y="564"/>
                  </a:lnTo>
                  <a:lnTo>
                    <a:pt x="34" y="553"/>
                  </a:lnTo>
                  <a:lnTo>
                    <a:pt x="80" y="547"/>
                  </a:lnTo>
                  <a:lnTo>
                    <a:pt x="136" y="549"/>
                  </a:lnTo>
                  <a:lnTo>
                    <a:pt x="161" y="542"/>
                  </a:lnTo>
                  <a:lnTo>
                    <a:pt x="164" y="529"/>
                  </a:lnTo>
                  <a:lnTo>
                    <a:pt x="164" y="507"/>
                  </a:lnTo>
                  <a:lnTo>
                    <a:pt x="151" y="471"/>
                  </a:lnTo>
                  <a:lnTo>
                    <a:pt x="128" y="430"/>
                  </a:lnTo>
                  <a:lnTo>
                    <a:pt x="107" y="381"/>
                  </a:lnTo>
                  <a:lnTo>
                    <a:pt x="99" y="329"/>
                  </a:lnTo>
                  <a:lnTo>
                    <a:pt x="89" y="254"/>
                  </a:lnTo>
                  <a:lnTo>
                    <a:pt x="84" y="181"/>
                  </a:lnTo>
                  <a:lnTo>
                    <a:pt x="77" y="109"/>
                  </a:lnTo>
                  <a:lnTo>
                    <a:pt x="85" y="37"/>
                  </a:lnTo>
                  <a:lnTo>
                    <a:pt x="102" y="15"/>
                  </a:lnTo>
                  <a:lnTo>
                    <a:pt x="114" y="7"/>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27" name="Freeform 189"/>
            <p:cNvSpPr>
              <a:spLocks/>
            </p:cNvSpPr>
            <p:nvPr/>
          </p:nvSpPr>
          <p:spPr bwMode="auto">
            <a:xfrm>
              <a:off x="3534" y="3637"/>
              <a:ext cx="98" cy="300"/>
            </a:xfrm>
            <a:custGeom>
              <a:avLst/>
              <a:gdLst>
                <a:gd name="T0" fmla="*/ 5 w 196"/>
                <a:gd name="T1" fmla="*/ 0 h 601"/>
                <a:gd name="T2" fmla="*/ 6 w 196"/>
                <a:gd name="T3" fmla="*/ 0 h 601"/>
                <a:gd name="T4" fmla="*/ 6 w 196"/>
                <a:gd name="T5" fmla="*/ 1 h 601"/>
                <a:gd name="T6" fmla="*/ 6 w 196"/>
                <a:gd name="T7" fmla="*/ 2 h 601"/>
                <a:gd name="T8" fmla="*/ 6 w 196"/>
                <a:gd name="T9" fmla="*/ 4 h 601"/>
                <a:gd name="T10" fmla="*/ 6 w 196"/>
                <a:gd name="T11" fmla="*/ 5 h 601"/>
                <a:gd name="T12" fmla="*/ 6 w 196"/>
                <a:gd name="T13" fmla="*/ 7 h 601"/>
                <a:gd name="T14" fmla="*/ 5 w 196"/>
                <a:gd name="T15" fmla="*/ 9 h 601"/>
                <a:gd name="T16" fmla="*/ 5 w 196"/>
                <a:gd name="T17" fmla="*/ 10 h 601"/>
                <a:gd name="T18" fmla="*/ 5 w 196"/>
                <a:gd name="T19" fmla="*/ 11 h 601"/>
                <a:gd name="T20" fmla="*/ 6 w 196"/>
                <a:gd name="T21" fmla="*/ 13 h 601"/>
                <a:gd name="T22" fmla="*/ 6 w 196"/>
                <a:gd name="T23" fmla="*/ 14 h 601"/>
                <a:gd name="T24" fmla="*/ 6 w 196"/>
                <a:gd name="T25" fmla="*/ 16 h 601"/>
                <a:gd name="T26" fmla="*/ 7 w 196"/>
                <a:gd name="T27" fmla="*/ 17 h 601"/>
                <a:gd name="T28" fmla="*/ 6 w 196"/>
                <a:gd name="T29" fmla="*/ 17 h 601"/>
                <a:gd name="T30" fmla="*/ 6 w 196"/>
                <a:gd name="T31" fmla="*/ 17 h 601"/>
                <a:gd name="T32" fmla="*/ 6 w 196"/>
                <a:gd name="T33" fmla="*/ 18 h 601"/>
                <a:gd name="T34" fmla="*/ 6 w 196"/>
                <a:gd name="T35" fmla="*/ 18 h 601"/>
                <a:gd name="T36" fmla="*/ 6 w 196"/>
                <a:gd name="T37" fmla="*/ 18 h 601"/>
                <a:gd name="T38" fmla="*/ 5 w 196"/>
                <a:gd name="T39" fmla="*/ 18 h 601"/>
                <a:gd name="T40" fmla="*/ 4 w 196"/>
                <a:gd name="T41" fmla="*/ 17 h 601"/>
                <a:gd name="T42" fmla="*/ 3 w 196"/>
                <a:gd name="T43" fmla="*/ 17 h 601"/>
                <a:gd name="T44" fmla="*/ 2 w 196"/>
                <a:gd name="T45" fmla="*/ 18 h 601"/>
                <a:gd name="T46" fmla="*/ 1 w 196"/>
                <a:gd name="T47" fmla="*/ 18 h 601"/>
                <a:gd name="T48" fmla="*/ 1 w 196"/>
                <a:gd name="T49" fmla="*/ 18 h 601"/>
                <a:gd name="T50" fmla="*/ 0 w 196"/>
                <a:gd name="T51" fmla="*/ 17 h 601"/>
                <a:gd name="T52" fmla="*/ 1 w 196"/>
                <a:gd name="T53" fmla="*/ 16 h 601"/>
                <a:gd name="T54" fmla="*/ 2 w 196"/>
                <a:gd name="T55" fmla="*/ 16 h 601"/>
                <a:gd name="T56" fmla="*/ 3 w 196"/>
                <a:gd name="T57" fmla="*/ 16 h 601"/>
                <a:gd name="T58" fmla="*/ 4 w 196"/>
                <a:gd name="T59" fmla="*/ 16 h 601"/>
                <a:gd name="T60" fmla="*/ 5 w 196"/>
                <a:gd name="T61" fmla="*/ 16 h 601"/>
                <a:gd name="T62" fmla="*/ 5 w 196"/>
                <a:gd name="T63" fmla="*/ 16 h 601"/>
                <a:gd name="T64" fmla="*/ 5 w 196"/>
                <a:gd name="T65" fmla="*/ 15 h 601"/>
                <a:gd name="T66" fmla="*/ 5 w 196"/>
                <a:gd name="T67" fmla="*/ 14 h 601"/>
                <a:gd name="T68" fmla="*/ 4 w 196"/>
                <a:gd name="T69" fmla="*/ 12 h 601"/>
                <a:gd name="T70" fmla="*/ 4 w 196"/>
                <a:gd name="T71" fmla="*/ 11 h 601"/>
                <a:gd name="T72" fmla="*/ 4 w 196"/>
                <a:gd name="T73" fmla="*/ 9 h 601"/>
                <a:gd name="T74" fmla="*/ 4 w 196"/>
                <a:gd name="T75" fmla="*/ 7 h 601"/>
                <a:gd name="T76" fmla="*/ 4 w 196"/>
                <a:gd name="T77" fmla="*/ 5 h 601"/>
                <a:gd name="T78" fmla="*/ 4 w 196"/>
                <a:gd name="T79" fmla="*/ 3 h 601"/>
                <a:gd name="T80" fmla="*/ 4 w 196"/>
                <a:gd name="T81" fmla="*/ 1 h 601"/>
                <a:gd name="T82" fmla="*/ 5 w 196"/>
                <a:gd name="T83" fmla="*/ 0 h 601"/>
                <a:gd name="T84" fmla="*/ 5 w 196"/>
                <a:gd name="T85" fmla="*/ 0 h 601"/>
                <a:gd name="T86" fmla="*/ 5 w 196"/>
                <a:gd name="T87" fmla="*/ 0 h 6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6"/>
                <a:gd name="T133" fmla="*/ 0 h 601"/>
                <a:gd name="T134" fmla="*/ 196 w 196"/>
                <a:gd name="T135" fmla="*/ 601 h 60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6" h="601">
                  <a:moveTo>
                    <a:pt x="142" y="0"/>
                  </a:moveTo>
                  <a:lnTo>
                    <a:pt x="171" y="24"/>
                  </a:lnTo>
                  <a:lnTo>
                    <a:pt x="185" y="47"/>
                  </a:lnTo>
                  <a:lnTo>
                    <a:pt x="192" y="88"/>
                  </a:lnTo>
                  <a:lnTo>
                    <a:pt x="188" y="139"/>
                  </a:lnTo>
                  <a:lnTo>
                    <a:pt x="177" y="190"/>
                  </a:lnTo>
                  <a:lnTo>
                    <a:pt x="165" y="233"/>
                  </a:lnTo>
                  <a:lnTo>
                    <a:pt x="154" y="288"/>
                  </a:lnTo>
                  <a:lnTo>
                    <a:pt x="153" y="331"/>
                  </a:lnTo>
                  <a:lnTo>
                    <a:pt x="152" y="377"/>
                  </a:lnTo>
                  <a:lnTo>
                    <a:pt x="161" y="420"/>
                  </a:lnTo>
                  <a:lnTo>
                    <a:pt x="175" y="478"/>
                  </a:lnTo>
                  <a:lnTo>
                    <a:pt x="192" y="528"/>
                  </a:lnTo>
                  <a:lnTo>
                    <a:pt x="196" y="547"/>
                  </a:lnTo>
                  <a:lnTo>
                    <a:pt x="191" y="563"/>
                  </a:lnTo>
                  <a:lnTo>
                    <a:pt x="189" y="568"/>
                  </a:lnTo>
                  <a:lnTo>
                    <a:pt x="181" y="580"/>
                  </a:lnTo>
                  <a:lnTo>
                    <a:pt x="171" y="583"/>
                  </a:lnTo>
                  <a:lnTo>
                    <a:pt x="166" y="583"/>
                  </a:lnTo>
                  <a:lnTo>
                    <a:pt x="150" y="580"/>
                  </a:lnTo>
                  <a:lnTo>
                    <a:pt x="115" y="570"/>
                  </a:lnTo>
                  <a:lnTo>
                    <a:pt x="83" y="571"/>
                  </a:lnTo>
                  <a:lnTo>
                    <a:pt x="46" y="587"/>
                  </a:lnTo>
                  <a:lnTo>
                    <a:pt x="24" y="601"/>
                  </a:lnTo>
                  <a:lnTo>
                    <a:pt x="7" y="591"/>
                  </a:lnTo>
                  <a:lnTo>
                    <a:pt x="0" y="560"/>
                  </a:lnTo>
                  <a:lnTo>
                    <a:pt x="11" y="537"/>
                  </a:lnTo>
                  <a:lnTo>
                    <a:pt x="33" y="528"/>
                  </a:lnTo>
                  <a:lnTo>
                    <a:pt x="74" y="525"/>
                  </a:lnTo>
                  <a:lnTo>
                    <a:pt x="123" y="529"/>
                  </a:lnTo>
                  <a:lnTo>
                    <a:pt x="144" y="525"/>
                  </a:lnTo>
                  <a:lnTo>
                    <a:pt x="148" y="513"/>
                  </a:lnTo>
                  <a:lnTo>
                    <a:pt x="150" y="492"/>
                  </a:lnTo>
                  <a:lnTo>
                    <a:pt x="141" y="456"/>
                  </a:lnTo>
                  <a:lnTo>
                    <a:pt x="122" y="415"/>
                  </a:lnTo>
                  <a:lnTo>
                    <a:pt x="108" y="366"/>
                  </a:lnTo>
                  <a:lnTo>
                    <a:pt x="105" y="316"/>
                  </a:lnTo>
                  <a:lnTo>
                    <a:pt x="101" y="243"/>
                  </a:lnTo>
                  <a:lnTo>
                    <a:pt x="101" y="172"/>
                  </a:lnTo>
                  <a:lnTo>
                    <a:pt x="100" y="102"/>
                  </a:lnTo>
                  <a:lnTo>
                    <a:pt x="112" y="35"/>
                  </a:lnTo>
                  <a:lnTo>
                    <a:pt x="129" y="15"/>
                  </a:lnTo>
                  <a:lnTo>
                    <a:pt x="140" y="7"/>
                  </a:lnTo>
                  <a:lnTo>
                    <a:pt x="1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28" name="Freeform 196"/>
            <p:cNvSpPr>
              <a:spLocks/>
            </p:cNvSpPr>
            <p:nvPr/>
          </p:nvSpPr>
          <p:spPr bwMode="auto">
            <a:xfrm>
              <a:off x="3640" y="3485"/>
              <a:ext cx="132" cy="292"/>
            </a:xfrm>
            <a:custGeom>
              <a:avLst/>
              <a:gdLst>
                <a:gd name="T0" fmla="*/ 3 w 265"/>
                <a:gd name="T1" fmla="*/ 2 h 583"/>
                <a:gd name="T2" fmla="*/ 6 w 265"/>
                <a:gd name="T3" fmla="*/ 5 h 583"/>
                <a:gd name="T4" fmla="*/ 8 w 265"/>
                <a:gd name="T5" fmla="*/ 9 h 583"/>
                <a:gd name="T6" fmla="*/ 8 w 265"/>
                <a:gd name="T7" fmla="*/ 11 h 583"/>
                <a:gd name="T8" fmla="*/ 5 w 265"/>
                <a:gd name="T9" fmla="*/ 14 h 583"/>
                <a:gd name="T10" fmla="*/ 4 w 265"/>
                <a:gd name="T11" fmla="*/ 15 h 583"/>
                <a:gd name="T12" fmla="*/ 3 w 265"/>
                <a:gd name="T13" fmla="*/ 16 h 583"/>
                <a:gd name="T14" fmla="*/ 3 w 265"/>
                <a:gd name="T15" fmla="*/ 16 h 583"/>
                <a:gd name="T16" fmla="*/ 3 w 265"/>
                <a:gd name="T17" fmla="*/ 17 h 583"/>
                <a:gd name="T18" fmla="*/ 3 w 265"/>
                <a:gd name="T19" fmla="*/ 17 h 583"/>
                <a:gd name="T20" fmla="*/ 3 w 265"/>
                <a:gd name="T21" fmla="*/ 18 h 583"/>
                <a:gd name="T22" fmla="*/ 3 w 265"/>
                <a:gd name="T23" fmla="*/ 18 h 583"/>
                <a:gd name="T24" fmla="*/ 2 w 265"/>
                <a:gd name="T25" fmla="*/ 19 h 583"/>
                <a:gd name="T26" fmla="*/ 1 w 265"/>
                <a:gd name="T27" fmla="*/ 19 h 583"/>
                <a:gd name="T28" fmla="*/ 1 w 265"/>
                <a:gd name="T29" fmla="*/ 18 h 583"/>
                <a:gd name="T30" fmla="*/ 1 w 265"/>
                <a:gd name="T31" fmla="*/ 18 h 583"/>
                <a:gd name="T32" fmla="*/ 1 w 265"/>
                <a:gd name="T33" fmla="*/ 17 h 583"/>
                <a:gd name="T34" fmla="*/ 2 w 265"/>
                <a:gd name="T35" fmla="*/ 17 h 583"/>
                <a:gd name="T36" fmla="*/ 2 w 265"/>
                <a:gd name="T37" fmla="*/ 16 h 583"/>
                <a:gd name="T38" fmla="*/ 2 w 265"/>
                <a:gd name="T39" fmla="*/ 16 h 583"/>
                <a:gd name="T40" fmla="*/ 2 w 265"/>
                <a:gd name="T41" fmla="*/ 16 h 583"/>
                <a:gd name="T42" fmla="*/ 2 w 265"/>
                <a:gd name="T43" fmla="*/ 16 h 583"/>
                <a:gd name="T44" fmla="*/ 1 w 265"/>
                <a:gd name="T45" fmla="*/ 16 h 583"/>
                <a:gd name="T46" fmla="*/ 1 w 265"/>
                <a:gd name="T47" fmla="*/ 17 h 583"/>
                <a:gd name="T48" fmla="*/ 0 w 265"/>
                <a:gd name="T49" fmla="*/ 17 h 583"/>
                <a:gd name="T50" fmla="*/ 0 w 265"/>
                <a:gd name="T51" fmla="*/ 17 h 583"/>
                <a:gd name="T52" fmla="*/ 0 w 265"/>
                <a:gd name="T53" fmla="*/ 16 h 583"/>
                <a:gd name="T54" fmla="*/ 0 w 265"/>
                <a:gd name="T55" fmla="*/ 16 h 583"/>
                <a:gd name="T56" fmla="*/ 0 w 265"/>
                <a:gd name="T57" fmla="*/ 15 h 583"/>
                <a:gd name="T58" fmla="*/ 0 w 265"/>
                <a:gd name="T59" fmla="*/ 15 h 583"/>
                <a:gd name="T60" fmla="*/ 1 w 265"/>
                <a:gd name="T61" fmla="*/ 15 h 583"/>
                <a:gd name="T62" fmla="*/ 1 w 265"/>
                <a:gd name="T63" fmla="*/ 15 h 583"/>
                <a:gd name="T64" fmla="*/ 2 w 265"/>
                <a:gd name="T65" fmla="*/ 15 h 583"/>
                <a:gd name="T66" fmla="*/ 2 w 265"/>
                <a:gd name="T67" fmla="*/ 14 h 583"/>
                <a:gd name="T68" fmla="*/ 2 w 265"/>
                <a:gd name="T69" fmla="*/ 14 h 583"/>
                <a:gd name="T70" fmla="*/ 2 w 265"/>
                <a:gd name="T71" fmla="*/ 14 h 583"/>
                <a:gd name="T72" fmla="*/ 1 w 265"/>
                <a:gd name="T73" fmla="*/ 13 h 583"/>
                <a:gd name="T74" fmla="*/ 1 w 265"/>
                <a:gd name="T75" fmla="*/ 13 h 583"/>
                <a:gd name="T76" fmla="*/ 1 w 265"/>
                <a:gd name="T77" fmla="*/ 12 h 583"/>
                <a:gd name="T78" fmla="*/ 1 w 265"/>
                <a:gd name="T79" fmla="*/ 12 h 583"/>
                <a:gd name="T80" fmla="*/ 2 w 265"/>
                <a:gd name="T81" fmla="*/ 11 h 583"/>
                <a:gd name="T82" fmla="*/ 2 w 265"/>
                <a:gd name="T83" fmla="*/ 11 h 583"/>
                <a:gd name="T84" fmla="*/ 3 w 265"/>
                <a:gd name="T85" fmla="*/ 12 h 583"/>
                <a:gd name="T86" fmla="*/ 3 w 265"/>
                <a:gd name="T87" fmla="*/ 12 h 583"/>
                <a:gd name="T88" fmla="*/ 3 w 265"/>
                <a:gd name="T89" fmla="*/ 13 h 583"/>
                <a:gd name="T90" fmla="*/ 3 w 265"/>
                <a:gd name="T91" fmla="*/ 13 h 583"/>
                <a:gd name="T92" fmla="*/ 3 w 265"/>
                <a:gd name="T93" fmla="*/ 14 h 583"/>
                <a:gd name="T94" fmla="*/ 3 w 265"/>
                <a:gd name="T95" fmla="*/ 14 h 583"/>
                <a:gd name="T96" fmla="*/ 5 w 265"/>
                <a:gd name="T97" fmla="*/ 12 h 583"/>
                <a:gd name="T98" fmla="*/ 6 w 265"/>
                <a:gd name="T99" fmla="*/ 9 h 583"/>
                <a:gd name="T100" fmla="*/ 4 w 265"/>
                <a:gd name="T101" fmla="*/ 5 h 583"/>
                <a:gd name="T102" fmla="*/ 0 w 265"/>
                <a:gd name="T103" fmla="*/ 3 h 583"/>
                <a:gd name="T104" fmla="*/ 1 w 265"/>
                <a:gd name="T105" fmla="*/ 1 h 5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5"/>
                <a:gd name="T160" fmla="*/ 0 h 583"/>
                <a:gd name="T161" fmla="*/ 265 w 265"/>
                <a:gd name="T162" fmla="*/ 583 h 5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5" h="583">
                  <a:moveTo>
                    <a:pt x="67" y="0"/>
                  </a:moveTo>
                  <a:lnTo>
                    <a:pt x="99" y="17"/>
                  </a:lnTo>
                  <a:lnTo>
                    <a:pt x="124" y="42"/>
                  </a:lnTo>
                  <a:lnTo>
                    <a:pt x="127" y="46"/>
                  </a:lnTo>
                  <a:lnTo>
                    <a:pt x="164" y="93"/>
                  </a:lnTo>
                  <a:lnTo>
                    <a:pt x="197" y="143"/>
                  </a:lnTo>
                  <a:lnTo>
                    <a:pt x="223" y="184"/>
                  </a:lnTo>
                  <a:lnTo>
                    <a:pt x="242" y="222"/>
                  </a:lnTo>
                  <a:lnTo>
                    <a:pt x="256" y="265"/>
                  </a:lnTo>
                  <a:lnTo>
                    <a:pt x="263" y="298"/>
                  </a:lnTo>
                  <a:lnTo>
                    <a:pt x="265" y="321"/>
                  </a:lnTo>
                  <a:lnTo>
                    <a:pt x="259" y="341"/>
                  </a:lnTo>
                  <a:lnTo>
                    <a:pt x="247" y="363"/>
                  </a:lnTo>
                  <a:lnTo>
                    <a:pt x="219" y="392"/>
                  </a:lnTo>
                  <a:lnTo>
                    <a:pt x="186" y="418"/>
                  </a:lnTo>
                  <a:lnTo>
                    <a:pt x="157" y="444"/>
                  </a:lnTo>
                  <a:lnTo>
                    <a:pt x="143" y="465"/>
                  </a:lnTo>
                  <a:lnTo>
                    <a:pt x="133" y="476"/>
                  </a:lnTo>
                  <a:lnTo>
                    <a:pt x="132" y="482"/>
                  </a:lnTo>
                  <a:lnTo>
                    <a:pt x="128" y="486"/>
                  </a:lnTo>
                  <a:lnTo>
                    <a:pt x="124" y="493"/>
                  </a:lnTo>
                  <a:lnTo>
                    <a:pt x="121" y="498"/>
                  </a:lnTo>
                  <a:lnTo>
                    <a:pt x="116" y="504"/>
                  </a:lnTo>
                  <a:lnTo>
                    <a:pt x="114" y="508"/>
                  </a:lnTo>
                  <a:lnTo>
                    <a:pt x="114" y="513"/>
                  </a:lnTo>
                  <a:lnTo>
                    <a:pt x="114" y="518"/>
                  </a:lnTo>
                  <a:lnTo>
                    <a:pt x="111" y="524"/>
                  </a:lnTo>
                  <a:lnTo>
                    <a:pt x="110" y="529"/>
                  </a:lnTo>
                  <a:lnTo>
                    <a:pt x="107" y="534"/>
                  </a:lnTo>
                  <a:lnTo>
                    <a:pt x="107" y="538"/>
                  </a:lnTo>
                  <a:lnTo>
                    <a:pt x="106" y="544"/>
                  </a:lnTo>
                  <a:lnTo>
                    <a:pt x="105" y="549"/>
                  </a:lnTo>
                  <a:lnTo>
                    <a:pt x="105" y="555"/>
                  </a:lnTo>
                  <a:lnTo>
                    <a:pt x="103" y="559"/>
                  </a:lnTo>
                  <a:lnTo>
                    <a:pt x="100" y="563"/>
                  </a:lnTo>
                  <a:lnTo>
                    <a:pt x="96" y="570"/>
                  </a:lnTo>
                  <a:lnTo>
                    <a:pt x="92" y="574"/>
                  </a:lnTo>
                  <a:lnTo>
                    <a:pt x="88" y="578"/>
                  </a:lnTo>
                  <a:lnTo>
                    <a:pt x="83" y="581"/>
                  </a:lnTo>
                  <a:lnTo>
                    <a:pt x="78" y="581"/>
                  </a:lnTo>
                  <a:lnTo>
                    <a:pt x="70" y="583"/>
                  </a:lnTo>
                  <a:lnTo>
                    <a:pt x="63" y="581"/>
                  </a:lnTo>
                  <a:lnTo>
                    <a:pt x="58" y="581"/>
                  </a:lnTo>
                  <a:lnTo>
                    <a:pt x="51" y="577"/>
                  </a:lnTo>
                  <a:lnTo>
                    <a:pt x="48" y="571"/>
                  </a:lnTo>
                  <a:lnTo>
                    <a:pt x="48" y="567"/>
                  </a:lnTo>
                  <a:lnTo>
                    <a:pt x="48" y="562"/>
                  </a:lnTo>
                  <a:lnTo>
                    <a:pt x="48" y="556"/>
                  </a:lnTo>
                  <a:lnTo>
                    <a:pt x="49" y="551"/>
                  </a:lnTo>
                  <a:lnTo>
                    <a:pt x="52" y="546"/>
                  </a:lnTo>
                  <a:lnTo>
                    <a:pt x="55" y="541"/>
                  </a:lnTo>
                  <a:lnTo>
                    <a:pt x="59" y="537"/>
                  </a:lnTo>
                  <a:lnTo>
                    <a:pt x="63" y="533"/>
                  </a:lnTo>
                  <a:lnTo>
                    <a:pt x="67" y="527"/>
                  </a:lnTo>
                  <a:lnTo>
                    <a:pt x="70" y="520"/>
                  </a:lnTo>
                  <a:lnTo>
                    <a:pt x="74" y="516"/>
                  </a:lnTo>
                  <a:lnTo>
                    <a:pt x="77" y="512"/>
                  </a:lnTo>
                  <a:lnTo>
                    <a:pt x="80" y="507"/>
                  </a:lnTo>
                  <a:lnTo>
                    <a:pt x="83" y="502"/>
                  </a:lnTo>
                  <a:lnTo>
                    <a:pt x="85" y="497"/>
                  </a:lnTo>
                  <a:lnTo>
                    <a:pt x="89" y="493"/>
                  </a:lnTo>
                  <a:lnTo>
                    <a:pt x="89" y="487"/>
                  </a:lnTo>
                  <a:lnTo>
                    <a:pt x="85" y="483"/>
                  </a:lnTo>
                  <a:lnTo>
                    <a:pt x="81" y="483"/>
                  </a:lnTo>
                  <a:lnTo>
                    <a:pt x="77" y="483"/>
                  </a:lnTo>
                  <a:lnTo>
                    <a:pt x="70" y="486"/>
                  </a:lnTo>
                  <a:lnTo>
                    <a:pt x="63" y="491"/>
                  </a:lnTo>
                  <a:lnTo>
                    <a:pt x="59" y="497"/>
                  </a:lnTo>
                  <a:lnTo>
                    <a:pt x="52" y="502"/>
                  </a:lnTo>
                  <a:lnTo>
                    <a:pt x="48" y="507"/>
                  </a:lnTo>
                  <a:lnTo>
                    <a:pt x="45" y="512"/>
                  </a:lnTo>
                  <a:lnTo>
                    <a:pt x="41" y="516"/>
                  </a:lnTo>
                  <a:lnTo>
                    <a:pt x="35" y="518"/>
                  </a:lnTo>
                  <a:lnTo>
                    <a:pt x="30" y="520"/>
                  </a:lnTo>
                  <a:lnTo>
                    <a:pt x="26" y="520"/>
                  </a:lnTo>
                  <a:lnTo>
                    <a:pt x="22" y="523"/>
                  </a:lnTo>
                  <a:lnTo>
                    <a:pt x="16" y="523"/>
                  </a:lnTo>
                  <a:lnTo>
                    <a:pt x="12" y="523"/>
                  </a:lnTo>
                  <a:lnTo>
                    <a:pt x="7" y="520"/>
                  </a:lnTo>
                  <a:lnTo>
                    <a:pt x="4" y="516"/>
                  </a:lnTo>
                  <a:lnTo>
                    <a:pt x="1" y="509"/>
                  </a:lnTo>
                  <a:lnTo>
                    <a:pt x="1" y="505"/>
                  </a:lnTo>
                  <a:lnTo>
                    <a:pt x="0" y="498"/>
                  </a:lnTo>
                  <a:lnTo>
                    <a:pt x="1" y="493"/>
                  </a:lnTo>
                  <a:lnTo>
                    <a:pt x="2" y="487"/>
                  </a:lnTo>
                  <a:lnTo>
                    <a:pt x="7" y="484"/>
                  </a:lnTo>
                  <a:lnTo>
                    <a:pt x="11" y="480"/>
                  </a:lnTo>
                  <a:lnTo>
                    <a:pt x="13" y="475"/>
                  </a:lnTo>
                  <a:lnTo>
                    <a:pt x="19" y="472"/>
                  </a:lnTo>
                  <a:lnTo>
                    <a:pt x="24" y="470"/>
                  </a:lnTo>
                  <a:lnTo>
                    <a:pt x="30" y="469"/>
                  </a:lnTo>
                  <a:lnTo>
                    <a:pt x="35" y="469"/>
                  </a:lnTo>
                  <a:lnTo>
                    <a:pt x="41" y="468"/>
                  </a:lnTo>
                  <a:lnTo>
                    <a:pt x="48" y="464"/>
                  </a:lnTo>
                  <a:lnTo>
                    <a:pt x="52" y="464"/>
                  </a:lnTo>
                  <a:lnTo>
                    <a:pt x="58" y="462"/>
                  </a:lnTo>
                  <a:lnTo>
                    <a:pt x="62" y="459"/>
                  </a:lnTo>
                  <a:lnTo>
                    <a:pt x="67" y="459"/>
                  </a:lnTo>
                  <a:lnTo>
                    <a:pt x="71" y="458"/>
                  </a:lnTo>
                  <a:lnTo>
                    <a:pt x="77" y="457"/>
                  </a:lnTo>
                  <a:lnTo>
                    <a:pt x="80" y="451"/>
                  </a:lnTo>
                  <a:lnTo>
                    <a:pt x="80" y="447"/>
                  </a:lnTo>
                  <a:lnTo>
                    <a:pt x="80" y="442"/>
                  </a:lnTo>
                  <a:lnTo>
                    <a:pt x="80" y="437"/>
                  </a:lnTo>
                  <a:lnTo>
                    <a:pt x="77" y="432"/>
                  </a:lnTo>
                  <a:lnTo>
                    <a:pt x="73" y="428"/>
                  </a:lnTo>
                  <a:lnTo>
                    <a:pt x="70" y="422"/>
                  </a:lnTo>
                  <a:lnTo>
                    <a:pt x="67" y="418"/>
                  </a:lnTo>
                  <a:lnTo>
                    <a:pt x="63" y="414"/>
                  </a:lnTo>
                  <a:lnTo>
                    <a:pt x="60" y="408"/>
                  </a:lnTo>
                  <a:lnTo>
                    <a:pt x="58" y="404"/>
                  </a:lnTo>
                  <a:lnTo>
                    <a:pt x="55" y="399"/>
                  </a:lnTo>
                  <a:lnTo>
                    <a:pt x="52" y="394"/>
                  </a:lnTo>
                  <a:lnTo>
                    <a:pt x="51" y="388"/>
                  </a:lnTo>
                  <a:lnTo>
                    <a:pt x="48" y="382"/>
                  </a:lnTo>
                  <a:lnTo>
                    <a:pt x="48" y="377"/>
                  </a:lnTo>
                  <a:lnTo>
                    <a:pt x="48" y="372"/>
                  </a:lnTo>
                  <a:lnTo>
                    <a:pt x="51" y="367"/>
                  </a:lnTo>
                  <a:lnTo>
                    <a:pt x="56" y="364"/>
                  </a:lnTo>
                  <a:lnTo>
                    <a:pt x="60" y="361"/>
                  </a:lnTo>
                  <a:lnTo>
                    <a:pt x="66" y="356"/>
                  </a:lnTo>
                  <a:lnTo>
                    <a:pt x="70" y="353"/>
                  </a:lnTo>
                  <a:lnTo>
                    <a:pt x="74" y="352"/>
                  </a:lnTo>
                  <a:lnTo>
                    <a:pt x="81" y="352"/>
                  </a:lnTo>
                  <a:lnTo>
                    <a:pt x="85" y="352"/>
                  </a:lnTo>
                  <a:lnTo>
                    <a:pt x="91" y="352"/>
                  </a:lnTo>
                  <a:lnTo>
                    <a:pt x="95" y="356"/>
                  </a:lnTo>
                  <a:lnTo>
                    <a:pt x="95" y="361"/>
                  </a:lnTo>
                  <a:lnTo>
                    <a:pt x="99" y="366"/>
                  </a:lnTo>
                  <a:lnTo>
                    <a:pt x="102" y="372"/>
                  </a:lnTo>
                  <a:lnTo>
                    <a:pt x="102" y="377"/>
                  </a:lnTo>
                  <a:lnTo>
                    <a:pt x="102" y="382"/>
                  </a:lnTo>
                  <a:lnTo>
                    <a:pt x="102" y="388"/>
                  </a:lnTo>
                  <a:lnTo>
                    <a:pt x="99" y="394"/>
                  </a:lnTo>
                  <a:lnTo>
                    <a:pt x="96" y="399"/>
                  </a:lnTo>
                  <a:lnTo>
                    <a:pt x="96" y="404"/>
                  </a:lnTo>
                  <a:lnTo>
                    <a:pt x="96" y="408"/>
                  </a:lnTo>
                  <a:lnTo>
                    <a:pt x="99" y="414"/>
                  </a:lnTo>
                  <a:lnTo>
                    <a:pt x="100" y="418"/>
                  </a:lnTo>
                  <a:lnTo>
                    <a:pt x="102" y="422"/>
                  </a:lnTo>
                  <a:lnTo>
                    <a:pt x="103" y="428"/>
                  </a:lnTo>
                  <a:lnTo>
                    <a:pt x="107" y="431"/>
                  </a:lnTo>
                  <a:lnTo>
                    <a:pt x="113" y="431"/>
                  </a:lnTo>
                  <a:lnTo>
                    <a:pt x="117" y="429"/>
                  </a:lnTo>
                  <a:lnTo>
                    <a:pt x="122" y="425"/>
                  </a:lnTo>
                  <a:lnTo>
                    <a:pt x="153" y="406"/>
                  </a:lnTo>
                  <a:lnTo>
                    <a:pt x="187" y="371"/>
                  </a:lnTo>
                  <a:lnTo>
                    <a:pt x="212" y="334"/>
                  </a:lnTo>
                  <a:lnTo>
                    <a:pt x="216" y="309"/>
                  </a:lnTo>
                  <a:lnTo>
                    <a:pt x="216" y="277"/>
                  </a:lnTo>
                  <a:lnTo>
                    <a:pt x="203" y="241"/>
                  </a:lnTo>
                  <a:lnTo>
                    <a:pt x="175" y="200"/>
                  </a:lnTo>
                  <a:lnTo>
                    <a:pt x="133" y="155"/>
                  </a:lnTo>
                  <a:lnTo>
                    <a:pt x="78" y="115"/>
                  </a:lnTo>
                  <a:lnTo>
                    <a:pt x="44" y="95"/>
                  </a:lnTo>
                  <a:lnTo>
                    <a:pt x="22" y="68"/>
                  </a:lnTo>
                  <a:lnTo>
                    <a:pt x="26" y="35"/>
                  </a:lnTo>
                  <a:lnTo>
                    <a:pt x="41" y="5"/>
                  </a:lnTo>
                  <a:lnTo>
                    <a:pt x="58" y="2"/>
                  </a:lnTo>
                  <a:lnTo>
                    <a:pt x="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21529" name="Group 260"/>
            <p:cNvGrpSpPr>
              <a:grpSpLocks/>
            </p:cNvGrpSpPr>
            <p:nvPr/>
          </p:nvGrpSpPr>
          <p:grpSpPr bwMode="auto">
            <a:xfrm>
              <a:off x="3216" y="3456"/>
              <a:ext cx="480" cy="405"/>
              <a:chOff x="4018" y="3674"/>
              <a:chExt cx="480" cy="405"/>
            </a:xfrm>
          </p:grpSpPr>
          <p:sp>
            <p:nvSpPr>
              <p:cNvPr id="21530" name="Freeform 221"/>
              <p:cNvSpPr>
                <a:spLocks/>
              </p:cNvSpPr>
              <p:nvPr/>
            </p:nvSpPr>
            <p:spPr bwMode="auto">
              <a:xfrm rot="560792" flipH="1">
                <a:off x="4018" y="3809"/>
                <a:ext cx="473" cy="269"/>
              </a:xfrm>
              <a:custGeom>
                <a:avLst/>
                <a:gdLst>
                  <a:gd name="T0" fmla="*/ 17 w 1014"/>
                  <a:gd name="T1" fmla="*/ 1 h 414"/>
                  <a:gd name="T2" fmla="*/ 17 w 1014"/>
                  <a:gd name="T3" fmla="*/ 1 h 414"/>
                  <a:gd name="T4" fmla="*/ 17 w 1014"/>
                  <a:gd name="T5" fmla="*/ 1 h 414"/>
                  <a:gd name="T6" fmla="*/ 16 w 1014"/>
                  <a:gd name="T7" fmla="*/ 1 h 414"/>
                  <a:gd name="T8" fmla="*/ 15 w 1014"/>
                  <a:gd name="T9" fmla="*/ 0 h 414"/>
                  <a:gd name="T10" fmla="*/ 14 w 1014"/>
                  <a:gd name="T11" fmla="*/ 0 h 414"/>
                  <a:gd name="T12" fmla="*/ 14 w 1014"/>
                  <a:gd name="T13" fmla="*/ 1 h 414"/>
                  <a:gd name="T14" fmla="*/ 13 w 1014"/>
                  <a:gd name="T15" fmla="*/ 1 h 414"/>
                  <a:gd name="T16" fmla="*/ 12 w 1014"/>
                  <a:gd name="T17" fmla="*/ 1 h 414"/>
                  <a:gd name="T18" fmla="*/ 12 w 1014"/>
                  <a:gd name="T19" fmla="*/ 2 h 414"/>
                  <a:gd name="T20" fmla="*/ 11 w 1014"/>
                  <a:gd name="T21" fmla="*/ 3 h 414"/>
                  <a:gd name="T22" fmla="*/ 11 w 1014"/>
                  <a:gd name="T23" fmla="*/ 4 h 414"/>
                  <a:gd name="T24" fmla="*/ 10 w 1014"/>
                  <a:gd name="T25" fmla="*/ 5 h 414"/>
                  <a:gd name="T26" fmla="*/ 10 w 1014"/>
                  <a:gd name="T27" fmla="*/ 6 h 414"/>
                  <a:gd name="T28" fmla="*/ 10 w 1014"/>
                  <a:gd name="T29" fmla="*/ 7 h 414"/>
                  <a:gd name="T30" fmla="*/ 10 w 1014"/>
                  <a:gd name="T31" fmla="*/ 8 h 414"/>
                  <a:gd name="T32" fmla="*/ 10 w 1014"/>
                  <a:gd name="T33" fmla="*/ 10 h 414"/>
                  <a:gd name="T34" fmla="*/ 10 w 1014"/>
                  <a:gd name="T35" fmla="*/ 12 h 414"/>
                  <a:gd name="T36" fmla="*/ 10 w 1014"/>
                  <a:gd name="T37" fmla="*/ 13 h 414"/>
                  <a:gd name="T38" fmla="*/ 10 w 1014"/>
                  <a:gd name="T39" fmla="*/ 13 h 414"/>
                  <a:gd name="T40" fmla="*/ 9 w 1014"/>
                  <a:gd name="T41" fmla="*/ 12 h 414"/>
                  <a:gd name="T42" fmla="*/ 9 w 1014"/>
                  <a:gd name="T43" fmla="*/ 12 h 414"/>
                  <a:gd name="T44" fmla="*/ 9 w 1014"/>
                  <a:gd name="T45" fmla="*/ 10 h 414"/>
                  <a:gd name="T46" fmla="*/ 8 w 1014"/>
                  <a:gd name="T47" fmla="*/ 10 h 414"/>
                  <a:gd name="T48" fmla="*/ 7 w 1014"/>
                  <a:gd name="T49" fmla="*/ 10 h 414"/>
                  <a:gd name="T50" fmla="*/ 7 w 1014"/>
                  <a:gd name="T51" fmla="*/ 10 h 414"/>
                  <a:gd name="T52" fmla="*/ 7 w 1014"/>
                  <a:gd name="T53" fmla="*/ 10 h 414"/>
                  <a:gd name="T54" fmla="*/ 7 w 1014"/>
                  <a:gd name="T55" fmla="*/ 11 h 414"/>
                  <a:gd name="T56" fmla="*/ 6 w 1014"/>
                  <a:gd name="T57" fmla="*/ 12 h 414"/>
                  <a:gd name="T58" fmla="*/ 6 w 1014"/>
                  <a:gd name="T59" fmla="*/ 12 h 414"/>
                  <a:gd name="T60" fmla="*/ 6 w 1014"/>
                  <a:gd name="T61" fmla="*/ 12 h 414"/>
                  <a:gd name="T62" fmla="*/ 5 w 1014"/>
                  <a:gd name="T63" fmla="*/ 14 h 414"/>
                  <a:gd name="T64" fmla="*/ 4 w 1014"/>
                  <a:gd name="T65" fmla="*/ 16 h 414"/>
                  <a:gd name="T66" fmla="*/ 2 w 1014"/>
                  <a:gd name="T67" fmla="*/ 22 h 414"/>
                  <a:gd name="T68" fmla="*/ 0 w 1014"/>
                  <a:gd name="T69" fmla="*/ 30 h 414"/>
                  <a:gd name="T70" fmla="*/ 0 w 1014"/>
                  <a:gd name="T71" fmla="*/ 31 h 414"/>
                  <a:gd name="T72" fmla="*/ 10 w 1014"/>
                  <a:gd name="T73" fmla="*/ 48 h 414"/>
                  <a:gd name="T74" fmla="*/ 16 w 1014"/>
                  <a:gd name="T75" fmla="*/ 27 h 414"/>
                  <a:gd name="T76" fmla="*/ 22 w 1014"/>
                  <a:gd name="T77" fmla="*/ 14 h 414"/>
                  <a:gd name="T78" fmla="*/ 22 w 1014"/>
                  <a:gd name="T79" fmla="*/ 12 h 414"/>
                  <a:gd name="T80" fmla="*/ 17 w 1014"/>
                  <a:gd name="T81" fmla="*/ 1 h 4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14"/>
                  <a:gd name="T124" fmla="*/ 0 h 414"/>
                  <a:gd name="T125" fmla="*/ 1014 w 1014"/>
                  <a:gd name="T126" fmla="*/ 414 h 4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14" h="414">
                    <a:moveTo>
                      <a:pt x="784" y="10"/>
                    </a:moveTo>
                    <a:lnTo>
                      <a:pt x="784" y="10"/>
                    </a:lnTo>
                    <a:lnTo>
                      <a:pt x="768" y="8"/>
                    </a:lnTo>
                    <a:lnTo>
                      <a:pt x="730" y="4"/>
                    </a:lnTo>
                    <a:lnTo>
                      <a:pt x="676" y="0"/>
                    </a:lnTo>
                    <a:lnTo>
                      <a:pt x="646" y="0"/>
                    </a:lnTo>
                    <a:lnTo>
                      <a:pt x="614" y="2"/>
                    </a:lnTo>
                    <a:lnTo>
                      <a:pt x="582" y="6"/>
                    </a:lnTo>
                    <a:lnTo>
                      <a:pt x="552" y="10"/>
                    </a:lnTo>
                    <a:lnTo>
                      <a:pt x="522" y="18"/>
                    </a:lnTo>
                    <a:lnTo>
                      <a:pt x="496" y="30"/>
                    </a:lnTo>
                    <a:lnTo>
                      <a:pt x="484" y="36"/>
                    </a:lnTo>
                    <a:lnTo>
                      <a:pt x="474" y="44"/>
                    </a:lnTo>
                    <a:lnTo>
                      <a:pt x="464" y="52"/>
                    </a:lnTo>
                    <a:lnTo>
                      <a:pt x="456" y="62"/>
                    </a:lnTo>
                    <a:lnTo>
                      <a:pt x="448" y="72"/>
                    </a:lnTo>
                    <a:lnTo>
                      <a:pt x="444" y="84"/>
                    </a:lnTo>
                    <a:lnTo>
                      <a:pt x="440" y="98"/>
                    </a:lnTo>
                    <a:lnTo>
                      <a:pt x="438" y="112"/>
                    </a:lnTo>
                    <a:lnTo>
                      <a:pt x="426" y="104"/>
                    </a:lnTo>
                    <a:lnTo>
                      <a:pt x="412" y="98"/>
                    </a:lnTo>
                    <a:lnTo>
                      <a:pt x="392" y="92"/>
                    </a:lnTo>
                    <a:lnTo>
                      <a:pt x="366" y="88"/>
                    </a:lnTo>
                    <a:lnTo>
                      <a:pt x="350" y="88"/>
                    </a:lnTo>
                    <a:lnTo>
                      <a:pt x="334" y="90"/>
                    </a:lnTo>
                    <a:lnTo>
                      <a:pt x="316" y="92"/>
                    </a:lnTo>
                    <a:lnTo>
                      <a:pt x="298" y="96"/>
                    </a:lnTo>
                    <a:lnTo>
                      <a:pt x="278" y="102"/>
                    </a:lnTo>
                    <a:lnTo>
                      <a:pt x="256" y="108"/>
                    </a:lnTo>
                    <a:lnTo>
                      <a:pt x="230" y="122"/>
                    </a:lnTo>
                    <a:lnTo>
                      <a:pt x="194" y="140"/>
                    </a:lnTo>
                    <a:lnTo>
                      <a:pt x="108" y="190"/>
                    </a:lnTo>
                    <a:lnTo>
                      <a:pt x="0" y="258"/>
                    </a:lnTo>
                    <a:lnTo>
                      <a:pt x="4" y="270"/>
                    </a:lnTo>
                    <a:lnTo>
                      <a:pt x="462" y="414"/>
                    </a:lnTo>
                    <a:lnTo>
                      <a:pt x="736" y="234"/>
                    </a:lnTo>
                    <a:lnTo>
                      <a:pt x="1012" y="120"/>
                    </a:lnTo>
                    <a:lnTo>
                      <a:pt x="1014" y="106"/>
                    </a:lnTo>
                    <a:lnTo>
                      <a:pt x="784" y="10"/>
                    </a:lnTo>
                    <a:close/>
                  </a:path>
                </a:pathLst>
              </a:custGeom>
              <a:solidFill>
                <a:srgbClr val="B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31" name="Freeform 222"/>
              <p:cNvSpPr>
                <a:spLocks/>
              </p:cNvSpPr>
              <p:nvPr/>
            </p:nvSpPr>
            <p:spPr bwMode="auto">
              <a:xfrm rot="560792" flipH="1">
                <a:off x="4020" y="3803"/>
                <a:ext cx="473" cy="266"/>
              </a:xfrm>
              <a:custGeom>
                <a:avLst/>
                <a:gdLst>
                  <a:gd name="T0" fmla="*/ 17 w 1014"/>
                  <a:gd name="T1" fmla="*/ 1 h 408"/>
                  <a:gd name="T2" fmla="*/ 17 w 1014"/>
                  <a:gd name="T3" fmla="*/ 1 h 408"/>
                  <a:gd name="T4" fmla="*/ 17 w 1014"/>
                  <a:gd name="T5" fmla="*/ 1 h 408"/>
                  <a:gd name="T6" fmla="*/ 16 w 1014"/>
                  <a:gd name="T7" fmla="*/ 1 h 408"/>
                  <a:gd name="T8" fmla="*/ 15 w 1014"/>
                  <a:gd name="T9" fmla="*/ 0 h 408"/>
                  <a:gd name="T10" fmla="*/ 14 w 1014"/>
                  <a:gd name="T11" fmla="*/ 0 h 408"/>
                  <a:gd name="T12" fmla="*/ 14 w 1014"/>
                  <a:gd name="T13" fmla="*/ 1 h 408"/>
                  <a:gd name="T14" fmla="*/ 13 w 1014"/>
                  <a:gd name="T15" fmla="*/ 1 h 408"/>
                  <a:gd name="T16" fmla="*/ 12 w 1014"/>
                  <a:gd name="T17" fmla="*/ 1 h 408"/>
                  <a:gd name="T18" fmla="*/ 12 w 1014"/>
                  <a:gd name="T19" fmla="*/ 2 h 408"/>
                  <a:gd name="T20" fmla="*/ 11 w 1014"/>
                  <a:gd name="T21" fmla="*/ 3 h 408"/>
                  <a:gd name="T22" fmla="*/ 11 w 1014"/>
                  <a:gd name="T23" fmla="*/ 5 h 408"/>
                  <a:gd name="T24" fmla="*/ 10 w 1014"/>
                  <a:gd name="T25" fmla="*/ 5 h 408"/>
                  <a:gd name="T26" fmla="*/ 10 w 1014"/>
                  <a:gd name="T27" fmla="*/ 7 h 408"/>
                  <a:gd name="T28" fmla="*/ 10 w 1014"/>
                  <a:gd name="T29" fmla="*/ 7 h 408"/>
                  <a:gd name="T30" fmla="*/ 10 w 1014"/>
                  <a:gd name="T31" fmla="*/ 8 h 408"/>
                  <a:gd name="T32" fmla="*/ 10 w 1014"/>
                  <a:gd name="T33" fmla="*/ 10 h 408"/>
                  <a:gd name="T34" fmla="*/ 10 w 1014"/>
                  <a:gd name="T35" fmla="*/ 12 h 408"/>
                  <a:gd name="T36" fmla="*/ 10 w 1014"/>
                  <a:gd name="T37" fmla="*/ 13 h 408"/>
                  <a:gd name="T38" fmla="*/ 10 w 1014"/>
                  <a:gd name="T39" fmla="*/ 13 h 408"/>
                  <a:gd name="T40" fmla="*/ 9 w 1014"/>
                  <a:gd name="T41" fmla="*/ 12 h 408"/>
                  <a:gd name="T42" fmla="*/ 9 w 1014"/>
                  <a:gd name="T43" fmla="*/ 12 h 408"/>
                  <a:gd name="T44" fmla="*/ 9 w 1014"/>
                  <a:gd name="T45" fmla="*/ 10 h 408"/>
                  <a:gd name="T46" fmla="*/ 8 w 1014"/>
                  <a:gd name="T47" fmla="*/ 10 h 408"/>
                  <a:gd name="T48" fmla="*/ 7 w 1014"/>
                  <a:gd name="T49" fmla="*/ 10 h 408"/>
                  <a:gd name="T50" fmla="*/ 7 w 1014"/>
                  <a:gd name="T51" fmla="*/ 10 h 408"/>
                  <a:gd name="T52" fmla="*/ 7 w 1014"/>
                  <a:gd name="T53" fmla="*/ 10 h 408"/>
                  <a:gd name="T54" fmla="*/ 7 w 1014"/>
                  <a:gd name="T55" fmla="*/ 12 h 408"/>
                  <a:gd name="T56" fmla="*/ 6 w 1014"/>
                  <a:gd name="T57" fmla="*/ 12 h 408"/>
                  <a:gd name="T58" fmla="*/ 6 w 1014"/>
                  <a:gd name="T59" fmla="*/ 13 h 408"/>
                  <a:gd name="T60" fmla="*/ 6 w 1014"/>
                  <a:gd name="T61" fmla="*/ 13 h 408"/>
                  <a:gd name="T62" fmla="*/ 5 w 1014"/>
                  <a:gd name="T63" fmla="*/ 14 h 408"/>
                  <a:gd name="T64" fmla="*/ 4 w 1014"/>
                  <a:gd name="T65" fmla="*/ 17 h 408"/>
                  <a:gd name="T66" fmla="*/ 2 w 1014"/>
                  <a:gd name="T67" fmla="*/ 23 h 408"/>
                  <a:gd name="T68" fmla="*/ 0 w 1014"/>
                  <a:gd name="T69" fmla="*/ 31 h 408"/>
                  <a:gd name="T70" fmla="*/ 0 w 1014"/>
                  <a:gd name="T71" fmla="*/ 31 h 408"/>
                  <a:gd name="T72" fmla="*/ 10 w 1014"/>
                  <a:gd name="T73" fmla="*/ 48 h 408"/>
                  <a:gd name="T74" fmla="*/ 16 w 1014"/>
                  <a:gd name="T75" fmla="*/ 27 h 408"/>
                  <a:gd name="T76" fmla="*/ 22 w 1014"/>
                  <a:gd name="T77" fmla="*/ 13 h 408"/>
                  <a:gd name="T78" fmla="*/ 22 w 1014"/>
                  <a:gd name="T79" fmla="*/ 13 h 408"/>
                  <a:gd name="T80" fmla="*/ 17 w 1014"/>
                  <a:gd name="T81" fmla="*/ 1 h 4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14"/>
                  <a:gd name="T124" fmla="*/ 0 h 408"/>
                  <a:gd name="T125" fmla="*/ 1014 w 1014"/>
                  <a:gd name="T126" fmla="*/ 408 h 4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14" h="408">
                    <a:moveTo>
                      <a:pt x="782" y="10"/>
                    </a:moveTo>
                    <a:lnTo>
                      <a:pt x="782" y="10"/>
                    </a:lnTo>
                    <a:lnTo>
                      <a:pt x="768" y="8"/>
                    </a:lnTo>
                    <a:lnTo>
                      <a:pt x="730" y="4"/>
                    </a:lnTo>
                    <a:lnTo>
                      <a:pt x="676" y="0"/>
                    </a:lnTo>
                    <a:lnTo>
                      <a:pt x="644" y="0"/>
                    </a:lnTo>
                    <a:lnTo>
                      <a:pt x="612" y="2"/>
                    </a:lnTo>
                    <a:lnTo>
                      <a:pt x="582" y="6"/>
                    </a:lnTo>
                    <a:lnTo>
                      <a:pt x="550" y="10"/>
                    </a:lnTo>
                    <a:lnTo>
                      <a:pt x="522" y="20"/>
                    </a:lnTo>
                    <a:lnTo>
                      <a:pt x="494" y="30"/>
                    </a:lnTo>
                    <a:lnTo>
                      <a:pt x="482" y="36"/>
                    </a:lnTo>
                    <a:lnTo>
                      <a:pt x="472" y="44"/>
                    </a:lnTo>
                    <a:lnTo>
                      <a:pt x="462" y="54"/>
                    </a:lnTo>
                    <a:lnTo>
                      <a:pt x="454" y="62"/>
                    </a:lnTo>
                    <a:lnTo>
                      <a:pt x="448" y="74"/>
                    </a:lnTo>
                    <a:lnTo>
                      <a:pt x="442" y="84"/>
                    </a:lnTo>
                    <a:lnTo>
                      <a:pt x="438" y="98"/>
                    </a:lnTo>
                    <a:lnTo>
                      <a:pt x="438" y="112"/>
                    </a:lnTo>
                    <a:lnTo>
                      <a:pt x="426" y="104"/>
                    </a:lnTo>
                    <a:lnTo>
                      <a:pt x="410" y="98"/>
                    </a:lnTo>
                    <a:lnTo>
                      <a:pt x="390" y="92"/>
                    </a:lnTo>
                    <a:lnTo>
                      <a:pt x="364" y="90"/>
                    </a:lnTo>
                    <a:lnTo>
                      <a:pt x="350" y="88"/>
                    </a:lnTo>
                    <a:lnTo>
                      <a:pt x="334" y="90"/>
                    </a:lnTo>
                    <a:lnTo>
                      <a:pt x="316" y="92"/>
                    </a:lnTo>
                    <a:lnTo>
                      <a:pt x="296" y="96"/>
                    </a:lnTo>
                    <a:lnTo>
                      <a:pt x="276" y="102"/>
                    </a:lnTo>
                    <a:lnTo>
                      <a:pt x="254" y="110"/>
                    </a:lnTo>
                    <a:lnTo>
                      <a:pt x="228" y="122"/>
                    </a:lnTo>
                    <a:lnTo>
                      <a:pt x="194" y="142"/>
                    </a:lnTo>
                    <a:lnTo>
                      <a:pt x="108" y="194"/>
                    </a:lnTo>
                    <a:lnTo>
                      <a:pt x="0" y="264"/>
                    </a:lnTo>
                    <a:lnTo>
                      <a:pt x="0" y="266"/>
                    </a:lnTo>
                    <a:lnTo>
                      <a:pt x="458" y="408"/>
                    </a:lnTo>
                    <a:lnTo>
                      <a:pt x="734" y="234"/>
                    </a:lnTo>
                    <a:lnTo>
                      <a:pt x="1014" y="114"/>
                    </a:lnTo>
                    <a:lnTo>
                      <a:pt x="1012" y="110"/>
                    </a:lnTo>
                    <a:lnTo>
                      <a:pt x="782" y="1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32" name="Freeform 223"/>
              <p:cNvSpPr>
                <a:spLocks/>
              </p:cNvSpPr>
              <p:nvPr/>
            </p:nvSpPr>
            <p:spPr bwMode="auto">
              <a:xfrm rot="560792" flipH="1">
                <a:off x="4036" y="3781"/>
                <a:ext cx="462" cy="277"/>
              </a:xfrm>
              <a:custGeom>
                <a:avLst/>
                <a:gdLst>
                  <a:gd name="T0" fmla="*/ 22 w 992"/>
                  <a:gd name="T1" fmla="*/ 14 h 426"/>
                  <a:gd name="T2" fmla="*/ 16 w 992"/>
                  <a:gd name="T3" fmla="*/ 3 h 426"/>
                  <a:gd name="T4" fmla="*/ 16 w 992"/>
                  <a:gd name="T5" fmla="*/ 3 h 426"/>
                  <a:gd name="T6" fmla="*/ 16 w 992"/>
                  <a:gd name="T7" fmla="*/ 3 h 426"/>
                  <a:gd name="T8" fmla="*/ 15 w 992"/>
                  <a:gd name="T9" fmla="*/ 2 h 426"/>
                  <a:gd name="T10" fmla="*/ 14 w 992"/>
                  <a:gd name="T11" fmla="*/ 1 h 426"/>
                  <a:gd name="T12" fmla="*/ 14 w 992"/>
                  <a:gd name="T13" fmla="*/ 1 h 426"/>
                  <a:gd name="T14" fmla="*/ 13 w 992"/>
                  <a:gd name="T15" fmla="*/ 0 h 426"/>
                  <a:gd name="T16" fmla="*/ 13 w 992"/>
                  <a:gd name="T17" fmla="*/ 0 h 426"/>
                  <a:gd name="T18" fmla="*/ 12 w 992"/>
                  <a:gd name="T19" fmla="*/ 1 h 426"/>
                  <a:gd name="T20" fmla="*/ 11 w 992"/>
                  <a:gd name="T21" fmla="*/ 1 h 426"/>
                  <a:gd name="T22" fmla="*/ 11 w 992"/>
                  <a:gd name="T23" fmla="*/ 2 h 426"/>
                  <a:gd name="T24" fmla="*/ 10 w 992"/>
                  <a:gd name="T25" fmla="*/ 3 h 426"/>
                  <a:gd name="T26" fmla="*/ 10 w 992"/>
                  <a:gd name="T27" fmla="*/ 3 h 426"/>
                  <a:gd name="T28" fmla="*/ 10 w 992"/>
                  <a:gd name="T29" fmla="*/ 5 h 426"/>
                  <a:gd name="T30" fmla="*/ 10 w 992"/>
                  <a:gd name="T31" fmla="*/ 5 h 426"/>
                  <a:gd name="T32" fmla="*/ 10 w 992"/>
                  <a:gd name="T33" fmla="*/ 7 h 426"/>
                  <a:gd name="T34" fmla="*/ 10 w 992"/>
                  <a:gd name="T35" fmla="*/ 8 h 426"/>
                  <a:gd name="T36" fmla="*/ 10 w 992"/>
                  <a:gd name="T37" fmla="*/ 9 h 426"/>
                  <a:gd name="T38" fmla="*/ 9 w 992"/>
                  <a:gd name="T39" fmla="*/ 10 h 426"/>
                  <a:gd name="T40" fmla="*/ 9 w 992"/>
                  <a:gd name="T41" fmla="*/ 10 h 426"/>
                  <a:gd name="T42" fmla="*/ 9 w 992"/>
                  <a:gd name="T43" fmla="*/ 10 h 426"/>
                  <a:gd name="T44" fmla="*/ 9 w 992"/>
                  <a:gd name="T45" fmla="*/ 9 h 426"/>
                  <a:gd name="T46" fmla="*/ 9 w 992"/>
                  <a:gd name="T47" fmla="*/ 8 h 426"/>
                  <a:gd name="T48" fmla="*/ 8 w 992"/>
                  <a:gd name="T49" fmla="*/ 8 h 426"/>
                  <a:gd name="T50" fmla="*/ 7 w 992"/>
                  <a:gd name="T51" fmla="*/ 8 h 426"/>
                  <a:gd name="T52" fmla="*/ 7 w 992"/>
                  <a:gd name="T53" fmla="*/ 8 h 426"/>
                  <a:gd name="T54" fmla="*/ 7 w 992"/>
                  <a:gd name="T55" fmla="*/ 8 h 426"/>
                  <a:gd name="T56" fmla="*/ 7 w 992"/>
                  <a:gd name="T57" fmla="*/ 9 h 426"/>
                  <a:gd name="T58" fmla="*/ 6 w 992"/>
                  <a:gd name="T59" fmla="*/ 9 h 426"/>
                  <a:gd name="T60" fmla="*/ 6 w 992"/>
                  <a:gd name="T61" fmla="*/ 10 h 426"/>
                  <a:gd name="T62" fmla="*/ 6 w 992"/>
                  <a:gd name="T63" fmla="*/ 10 h 426"/>
                  <a:gd name="T64" fmla="*/ 5 w 992"/>
                  <a:gd name="T65" fmla="*/ 12 h 426"/>
                  <a:gd name="T66" fmla="*/ 4 w 992"/>
                  <a:gd name="T67" fmla="*/ 14 h 426"/>
                  <a:gd name="T68" fmla="*/ 2 w 992"/>
                  <a:gd name="T69" fmla="*/ 20 h 426"/>
                  <a:gd name="T70" fmla="*/ 0 w 992"/>
                  <a:gd name="T71" fmla="*/ 28 h 426"/>
                  <a:gd name="T72" fmla="*/ 0 w 992"/>
                  <a:gd name="T73" fmla="*/ 29 h 426"/>
                  <a:gd name="T74" fmla="*/ 0 w 992"/>
                  <a:gd name="T75" fmla="*/ 29 h 426"/>
                  <a:gd name="T76" fmla="*/ 0 w 992"/>
                  <a:gd name="T77" fmla="*/ 31 h 426"/>
                  <a:gd name="T78" fmla="*/ 10 w 992"/>
                  <a:gd name="T79" fmla="*/ 49 h 426"/>
                  <a:gd name="T80" fmla="*/ 16 w 992"/>
                  <a:gd name="T81" fmla="*/ 31 h 426"/>
                  <a:gd name="T82" fmla="*/ 22 w 992"/>
                  <a:gd name="T83" fmla="*/ 17 h 426"/>
                  <a:gd name="T84" fmla="*/ 21 w 992"/>
                  <a:gd name="T85" fmla="*/ 16 h 426"/>
                  <a:gd name="T86" fmla="*/ 22 w 992"/>
                  <a:gd name="T87" fmla="*/ 14 h 4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92"/>
                  <a:gd name="T133" fmla="*/ 0 h 426"/>
                  <a:gd name="T134" fmla="*/ 992 w 992"/>
                  <a:gd name="T135" fmla="*/ 426 h 4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92" h="426">
                    <a:moveTo>
                      <a:pt x="992" y="124"/>
                    </a:moveTo>
                    <a:lnTo>
                      <a:pt x="746" y="26"/>
                    </a:lnTo>
                    <a:lnTo>
                      <a:pt x="734" y="22"/>
                    </a:lnTo>
                    <a:lnTo>
                      <a:pt x="700" y="14"/>
                    </a:lnTo>
                    <a:lnTo>
                      <a:pt x="652" y="6"/>
                    </a:lnTo>
                    <a:lnTo>
                      <a:pt x="624" y="2"/>
                    </a:lnTo>
                    <a:lnTo>
                      <a:pt x="596" y="0"/>
                    </a:lnTo>
                    <a:lnTo>
                      <a:pt x="568" y="0"/>
                    </a:lnTo>
                    <a:lnTo>
                      <a:pt x="540" y="2"/>
                    </a:lnTo>
                    <a:lnTo>
                      <a:pt x="514" y="8"/>
                    </a:lnTo>
                    <a:lnTo>
                      <a:pt x="492" y="16"/>
                    </a:lnTo>
                    <a:lnTo>
                      <a:pt x="480" y="22"/>
                    </a:lnTo>
                    <a:lnTo>
                      <a:pt x="472" y="28"/>
                    </a:lnTo>
                    <a:lnTo>
                      <a:pt x="462" y="36"/>
                    </a:lnTo>
                    <a:lnTo>
                      <a:pt x="456" y="44"/>
                    </a:lnTo>
                    <a:lnTo>
                      <a:pt x="450" y="54"/>
                    </a:lnTo>
                    <a:lnTo>
                      <a:pt x="444" y="66"/>
                    </a:lnTo>
                    <a:lnTo>
                      <a:pt x="442" y="78"/>
                    </a:lnTo>
                    <a:lnTo>
                      <a:pt x="440" y="92"/>
                    </a:lnTo>
                    <a:lnTo>
                      <a:pt x="428" y="84"/>
                    </a:lnTo>
                    <a:lnTo>
                      <a:pt x="412" y="78"/>
                    </a:lnTo>
                    <a:lnTo>
                      <a:pt x="392" y="72"/>
                    </a:lnTo>
                    <a:lnTo>
                      <a:pt x="366" y="68"/>
                    </a:lnTo>
                    <a:lnTo>
                      <a:pt x="350" y="68"/>
                    </a:lnTo>
                    <a:lnTo>
                      <a:pt x="334" y="70"/>
                    </a:lnTo>
                    <a:lnTo>
                      <a:pt x="316" y="72"/>
                    </a:lnTo>
                    <a:lnTo>
                      <a:pt x="298" y="76"/>
                    </a:lnTo>
                    <a:lnTo>
                      <a:pt x="276" y="82"/>
                    </a:lnTo>
                    <a:lnTo>
                      <a:pt x="254" y="90"/>
                    </a:lnTo>
                    <a:lnTo>
                      <a:pt x="230" y="102"/>
                    </a:lnTo>
                    <a:lnTo>
                      <a:pt x="194" y="120"/>
                    </a:lnTo>
                    <a:lnTo>
                      <a:pt x="108" y="170"/>
                    </a:lnTo>
                    <a:lnTo>
                      <a:pt x="0" y="238"/>
                    </a:lnTo>
                    <a:lnTo>
                      <a:pt x="26" y="246"/>
                    </a:lnTo>
                    <a:lnTo>
                      <a:pt x="0" y="262"/>
                    </a:lnTo>
                    <a:lnTo>
                      <a:pt x="464" y="426"/>
                    </a:lnTo>
                    <a:lnTo>
                      <a:pt x="722" y="262"/>
                    </a:lnTo>
                    <a:lnTo>
                      <a:pt x="992" y="148"/>
                    </a:lnTo>
                    <a:lnTo>
                      <a:pt x="962" y="136"/>
                    </a:lnTo>
                    <a:lnTo>
                      <a:pt x="992"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33" name="Freeform 224"/>
              <p:cNvSpPr>
                <a:spLocks/>
              </p:cNvSpPr>
              <p:nvPr/>
            </p:nvSpPr>
            <p:spPr bwMode="auto">
              <a:xfrm rot="560792" flipH="1">
                <a:off x="4166" y="3831"/>
                <a:ext cx="133" cy="115"/>
              </a:xfrm>
              <a:custGeom>
                <a:avLst/>
                <a:gdLst>
                  <a:gd name="T0" fmla="*/ 0 w 286"/>
                  <a:gd name="T1" fmla="*/ 1 h 178"/>
                  <a:gd name="T2" fmla="*/ 6 w 286"/>
                  <a:gd name="T3" fmla="*/ 20 h 178"/>
                  <a:gd name="T4" fmla="*/ 6 w 286"/>
                  <a:gd name="T5" fmla="*/ 20 h 178"/>
                  <a:gd name="T6" fmla="*/ 0 w 286"/>
                  <a:gd name="T7" fmla="*/ 0 h 178"/>
                  <a:gd name="T8" fmla="*/ 0 w 286"/>
                  <a:gd name="T9" fmla="*/ 1 h 178"/>
                  <a:gd name="T10" fmla="*/ 0 60000 65536"/>
                  <a:gd name="T11" fmla="*/ 0 60000 65536"/>
                  <a:gd name="T12" fmla="*/ 0 60000 65536"/>
                  <a:gd name="T13" fmla="*/ 0 60000 65536"/>
                  <a:gd name="T14" fmla="*/ 0 60000 65536"/>
                  <a:gd name="T15" fmla="*/ 0 w 286"/>
                  <a:gd name="T16" fmla="*/ 0 h 178"/>
                  <a:gd name="T17" fmla="*/ 286 w 286"/>
                  <a:gd name="T18" fmla="*/ 178 h 178"/>
                </a:gdLst>
                <a:ahLst/>
                <a:cxnLst>
                  <a:cxn ang="T10">
                    <a:pos x="T0" y="T1"/>
                  </a:cxn>
                  <a:cxn ang="T11">
                    <a:pos x="T2" y="T3"/>
                  </a:cxn>
                  <a:cxn ang="T12">
                    <a:pos x="T4" y="T5"/>
                  </a:cxn>
                  <a:cxn ang="T13">
                    <a:pos x="T6" y="T7"/>
                  </a:cxn>
                  <a:cxn ang="T14">
                    <a:pos x="T8" y="T9"/>
                  </a:cxn>
                </a:cxnLst>
                <a:rect l="T15" t="T16" r="T17" b="T18"/>
                <a:pathLst>
                  <a:path w="286" h="178">
                    <a:moveTo>
                      <a:pt x="0" y="4"/>
                    </a:moveTo>
                    <a:lnTo>
                      <a:pt x="280" y="178"/>
                    </a:lnTo>
                    <a:lnTo>
                      <a:pt x="286" y="176"/>
                    </a:lnTo>
                    <a:lnTo>
                      <a:pt x="2" y="0"/>
                    </a:lnTo>
                    <a:lnTo>
                      <a:pt x="0" y="4"/>
                    </a:lnTo>
                    <a:close/>
                  </a:path>
                </a:pathLst>
              </a:custGeom>
              <a:solidFill>
                <a:srgbClr val="E8F6F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34" name="Freeform 225"/>
              <p:cNvSpPr>
                <a:spLocks/>
              </p:cNvSpPr>
              <p:nvPr/>
            </p:nvSpPr>
            <p:spPr bwMode="auto">
              <a:xfrm rot="560792" flipH="1">
                <a:off x="4086" y="3833"/>
                <a:ext cx="138" cy="47"/>
              </a:xfrm>
              <a:custGeom>
                <a:avLst/>
                <a:gdLst>
                  <a:gd name="T0" fmla="*/ 1 w 296"/>
                  <a:gd name="T1" fmla="*/ 6 h 72"/>
                  <a:gd name="T2" fmla="*/ 1 w 296"/>
                  <a:gd name="T3" fmla="*/ 6 h 72"/>
                  <a:gd name="T4" fmla="*/ 1 w 296"/>
                  <a:gd name="T5" fmla="*/ 7 h 72"/>
                  <a:gd name="T6" fmla="*/ 1 w 296"/>
                  <a:gd name="T7" fmla="*/ 7 h 72"/>
                  <a:gd name="T8" fmla="*/ 1 w 296"/>
                  <a:gd name="T9" fmla="*/ 8 h 72"/>
                  <a:gd name="T10" fmla="*/ 1 w 296"/>
                  <a:gd name="T11" fmla="*/ 8 h 72"/>
                  <a:gd name="T12" fmla="*/ 2 w 296"/>
                  <a:gd name="T13" fmla="*/ 8 h 72"/>
                  <a:gd name="T14" fmla="*/ 2 w 296"/>
                  <a:gd name="T15" fmla="*/ 8 h 72"/>
                  <a:gd name="T16" fmla="*/ 3 w 296"/>
                  <a:gd name="T17" fmla="*/ 8 h 72"/>
                  <a:gd name="T18" fmla="*/ 3 w 296"/>
                  <a:gd name="T19" fmla="*/ 8 h 72"/>
                  <a:gd name="T20" fmla="*/ 3 w 296"/>
                  <a:gd name="T21" fmla="*/ 8 h 72"/>
                  <a:gd name="T22" fmla="*/ 3 w 296"/>
                  <a:gd name="T23" fmla="*/ 7 h 72"/>
                  <a:gd name="T24" fmla="*/ 4 w 296"/>
                  <a:gd name="T25" fmla="*/ 5 h 72"/>
                  <a:gd name="T26" fmla="*/ 5 w 296"/>
                  <a:gd name="T27" fmla="*/ 5 h 72"/>
                  <a:gd name="T28" fmla="*/ 5 w 296"/>
                  <a:gd name="T29" fmla="*/ 4 h 72"/>
                  <a:gd name="T30" fmla="*/ 5 w 296"/>
                  <a:gd name="T31" fmla="*/ 4 h 72"/>
                  <a:gd name="T32" fmla="*/ 5 w 296"/>
                  <a:gd name="T33" fmla="*/ 4 h 72"/>
                  <a:gd name="T34" fmla="*/ 6 w 296"/>
                  <a:gd name="T35" fmla="*/ 5 h 72"/>
                  <a:gd name="T36" fmla="*/ 6 w 296"/>
                  <a:gd name="T37" fmla="*/ 5 h 72"/>
                  <a:gd name="T38" fmla="*/ 7 w 296"/>
                  <a:gd name="T39" fmla="*/ 5 h 72"/>
                  <a:gd name="T40" fmla="*/ 7 w 296"/>
                  <a:gd name="T41" fmla="*/ 5 h 72"/>
                  <a:gd name="T42" fmla="*/ 7 w 296"/>
                  <a:gd name="T43" fmla="*/ 5 h 72"/>
                  <a:gd name="T44" fmla="*/ 7 w 296"/>
                  <a:gd name="T45" fmla="*/ 4 h 72"/>
                  <a:gd name="T46" fmla="*/ 7 w 296"/>
                  <a:gd name="T47" fmla="*/ 3 h 72"/>
                  <a:gd name="T48" fmla="*/ 7 w 296"/>
                  <a:gd name="T49" fmla="*/ 3 h 72"/>
                  <a:gd name="T50" fmla="*/ 7 w 296"/>
                  <a:gd name="T51" fmla="*/ 3 h 72"/>
                  <a:gd name="T52" fmla="*/ 6 w 296"/>
                  <a:gd name="T53" fmla="*/ 1 h 72"/>
                  <a:gd name="T54" fmla="*/ 6 w 296"/>
                  <a:gd name="T55" fmla="*/ 0 h 72"/>
                  <a:gd name="T56" fmla="*/ 6 w 296"/>
                  <a:gd name="T57" fmla="*/ 0 h 72"/>
                  <a:gd name="T58" fmla="*/ 5 w 296"/>
                  <a:gd name="T59" fmla="*/ 0 h 72"/>
                  <a:gd name="T60" fmla="*/ 4 w 296"/>
                  <a:gd name="T61" fmla="*/ 0 h 72"/>
                  <a:gd name="T62" fmla="*/ 3 w 296"/>
                  <a:gd name="T63" fmla="*/ 1 h 72"/>
                  <a:gd name="T64" fmla="*/ 1 w 296"/>
                  <a:gd name="T65" fmla="*/ 1 h 72"/>
                  <a:gd name="T66" fmla="*/ 0 w 296"/>
                  <a:gd name="T67" fmla="*/ 2 h 72"/>
                  <a:gd name="T68" fmla="*/ 0 w 296"/>
                  <a:gd name="T69" fmla="*/ 2 h 72"/>
                  <a:gd name="T70" fmla="*/ 0 w 296"/>
                  <a:gd name="T71" fmla="*/ 3 h 72"/>
                  <a:gd name="T72" fmla="*/ 1 w 296"/>
                  <a:gd name="T73" fmla="*/ 5 h 72"/>
                  <a:gd name="T74" fmla="*/ 1 w 296"/>
                  <a:gd name="T75" fmla="*/ 5 h 72"/>
                  <a:gd name="T76" fmla="*/ 1 w 296"/>
                  <a:gd name="T77" fmla="*/ 6 h 72"/>
                  <a:gd name="T78" fmla="*/ 1 w 296"/>
                  <a:gd name="T79" fmla="*/ 6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6"/>
                  <a:gd name="T121" fmla="*/ 0 h 72"/>
                  <a:gd name="T122" fmla="*/ 296 w 296"/>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6" h="72">
                    <a:moveTo>
                      <a:pt x="44" y="50"/>
                    </a:moveTo>
                    <a:lnTo>
                      <a:pt x="44" y="50"/>
                    </a:lnTo>
                    <a:lnTo>
                      <a:pt x="48" y="54"/>
                    </a:lnTo>
                    <a:lnTo>
                      <a:pt x="54" y="58"/>
                    </a:lnTo>
                    <a:lnTo>
                      <a:pt x="60" y="64"/>
                    </a:lnTo>
                    <a:lnTo>
                      <a:pt x="70" y="68"/>
                    </a:lnTo>
                    <a:lnTo>
                      <a:pt x="84" y="70"/>
                    </a:lnTo>
                    <a:lnTo>
                      <a:pt x="100" y="72"/>
                    </a:lnTo>
                    <a:lnTo>
                      <a:pt x="118" y="68"/>
                    </a:lnTo>
                    <a:lnTo>
                      <a:pt x="138" y="64"/>
                    </a:lnTo>
                    <a:lnTo>
                      <a:pt x="158" y="58"/>
                    </a:lnTo>
                    <a:lnTo>
                      <a:pt x="190" y="46"/>
                    </a:lnTo>
                    <a:lnTo>
                      <a:pt x="214" y="38"/>
                    </a:lnTo>
                    <a:lnTo>
                      <a:pt x="222" y="34"/>
                    </a:lnTo>
                    <a:lnTo>
                      <a:pt x="226" y="34"/>
                    </a:lnTo>
                    <a:lnTo>
                      <a:pt x="244" y="38"/>
                    </a:lnTo>
                    <a:lnTo>
                      <a:pt x="272" y="40"/>
                    </a:lnTo>
                    <a:lnTo>
                      <a:pt x="286" y="42"/>
                    </a:lnTo>
                    <a:lnTo>
                      <a:pt x="294" y="40"/>
                    </a:lnTo>
                    <a:lnTo>
                      <a:pt x="296" y="38"/>
                    </a:lnTo>
                    <a:lnTo>
                      <a:pt x="296" y="34"/>
                    </a:lnTo>
                    <a:lnTo>
                      <a:pt x="294" y="30"/>
                    </a:lnTo>
                    <a:lnTo>
                      <a:pt x="288" y="26"/>
                    </a:lnTo>
                    <a:lnTo>
                      <a:pt x="268" y="12"/>
                    </a:lnTo>
                    <a:lnTo>
                      <a:pt x="246" y="0"/>
                    </a:lnTo>
                    <a:lnTo>
                      <a:pt x="214" y="0"/>
                    </a:lnTo>
                    <a:lnTo>
                      <a:pt x="184" y="0"/>
                    </a:lnTo>
                    <a:lnTo>
                      <a:pt x="120" y="4"/>
                    </a:lnTo>
                    <a:lnTo>
                      <a:pt x="60" y="12"/>
                    </a:lnTo>
                    <a:lnTo>
                      <a:pt x="0" y="20"/>
                    </a:lnTo>
                    <a:lnTo>
                      <a:pt x="22" y="30"/>
                    </a:lnTo>
                    <a:lnTo>
                      <a:pt x="36" y="40"/>
                    </a:lnTo>
                    <a:lnTo>
                      <a:pt x="42" y="48"/>
                    </a:lnTo>
                    <a:lnTo>
                      <a:pt x="44" y="50"/>
                    </a:lnTo>
                    <a:close/>
                  </a:path>
                </a:pathLst>
              </a:custGeom>
              <a:solidFill>
                <a:srgbClr val="8FA28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35" name="Freeform 226"/>
              <p:cNvSpPr>
                <a:spLocks/>
              </p:cNvSpPr>
              <p:nvPr/>
            </p:nvSpPr>
            <p:spPr bwMode="auto">
              <a:xfrm rot="560792" flipH="1">
                <a:off x="4116" y="3779"/>
                <a:ext cx="164" cy="73"/>
              </a:xfrm>
              <a:custGeom>
                <a:avLst/>
                <a:gdLst>
                  <a:gd name="T0" fmla="*/ 7 w 352"/>
                  <a:gd name="T1" fmla="*/ 8 h 112"/>
                  <a:gd name="T2" fmla="*/ 7 w 352"/>
                  <a:gd name="T3" fmla="*/ 8 h 112"/>
                  <a:gd name="T4" fmla="*/ 7 w 352"/>
                  <a:gd name="T5" fmla="*/ 7 h 112"/>
                  <a:gd name="T6" fmla="*/ 7 w 352"/>
                  <a:gd name="T7" fmla="*/ 7 h 112"/>
                  <a:gd name="T8" fmla="*/ 6 w 352"/>
                  <a:gd name="T9" fmla="*/ 5 h 112"/>
                  <a:gd name="T10" fmla="*/ 5 w 352"/>
                  <a:gd name="T11" fmla="*/ 4 h 112"/>
                  <a:gd name="T12" fmla="*/ 5 w 352"/>
                  <a:gd name="T13" fmla="*/ 3 h 112"/>
                  <a:gd name="T14" fmla="*/ 5 w 352"/>
                  <a:gd name="T15" fmla="*/ 3 h 112"/>
                  <a:gd name="T16" fmla="*/ 4 w 352"/>
                  <a:gd name="T17" fmla="*/ 2 h 112"/>
                  <a:gd name="T18" fmla="*/ 4 w 352"/>
                  <a:gd name="T19" fmla="*/ 2 h 112"/>
                  <a:gd name="T20" fmla="*/ 4 w 352"/>
                  <a:gd name="T21" fmla="*/ 1 h 112"/>
                  <a:gd name="T22" fmla="*/ 3 w 352"/>
                  <a:gd name="T23" fmla="*/ 1 h 112"/>
                  <a:gd name="T24" fmla="*/ 3 w 352"/>
                  <a:gd name="T25" fmla="*/ 0 h 112"/>
                  <a:gd name="T26" fmla="*/ 3 w 352"/>
                  <a:gd name="T27" fmla="*/ 0 h 112"/>
                  <a:gd name="T28" fmla="*/ 2 w 352"/>
                  <a:gd name="T29" fmla="*/ 1 h 112"/>
                  <a:gd name="T30" fmla="*/ 2 w 352"/>
                  <a:gd name="T31" fmla="*/ 2 h 112"/>
                  <a:gd name="T32" fmla="*/ 2 w 352"/>
                  <a:gd name="T33" fmla="*/ 2 h 112"/>
                  <a:gd name="T34" fmla="*/ 1 w 352"/>
                  <a:gd name="T35" fmla="*/ 3 h 112"/>
                  <a:gd name="T36" fmla="*/ 1 w 352"/>
                  <a:gd name="T37" fmla="*/ 5 h 112"/>
                  <a:gd name="T38" fmla="*/ 0 w 352"/>
                  <a:gd name="T39" fmla="*/ 7 h 112"/>
                  <a:gd name="T40" fmla="*/ 0 w 352"/>
                  <a:gd name="T41" fmla="*/ 8 h 112"/>
                  <a:gd name="T42" fmla="*/ 0 w 352"/>
                  <a:gd name="T43" fmla="*/ 8 h 112"/>
                  <a:gd name="T44" fmla="*/ 0 w 352"/>
                  <a:gd name="T45" fmla="*/ 8 h 112"/>
                  <a:gd name="T46" fmla="*/ 0 w 352"/>
                  <a:gd name="T47" fmla="*/ 8 h 112"/>
                  <a:gd name="T48" fmla="*/ 0 w 352"/>
                  <a:gd name="T49" fmla="*/ 9 h 112"/>
                  <a:gd name="T50" fmla="*/ 0 w 352"/>
                  <a:gd name="T51" fmla="*/ 10 h 112"/>
                  <a:gd name="T52" fmla="*/ 0 w 352"/>
                  <a:gd name="T53" fmla="*/ 10 h 112"/>
                  <a:gd name="T54" fmla="*/ 0 w 352"/>
                  <a:gd name="T55" fmla="*/ 10 h 112"/>
                  <a:gd name="T56" fmla="*/ 1 w 352"/>
                  <a:gd name="T57" fmla="*/ 11 h 112"/>
                  <a:gd name="T58" fmla="*/ 1 w 352"/>
                  <a:gd name="T59" fmla="*/ 12 h 112"/>
                  <a:gd name="T60" fmla="*/ 1 w 352"/>
                  <a:gd name="T61" fmla="*/ 12 h 112"/>
                  <a:gd name="T62" fmla="*/ 2 w 352"/>
                  <a:gd name="T63" fmla="*/ 12 h 112"/>
                  <a:gd name="T64" fmla="*/ 2 w 352"/>
                  <a:gd name="T65" fmla="*/ 13 h 112"/>
                  <a:gd name="T66" fmla="*/ 2 w 352"/>
                  <a:gd name="T67" fmla="*/ 13 h 112"/>
                  <a:gd name="T68" fmla="*/ 4 w 352"/>
                  <a:gd name="T69" fmla="*/ 12 h 112"/>
                  <a:gd name="T70" fmla="*/ 5 w 352"/>
                  <a:gd name="T71" fmla="*/ 12 h 112"/>
                  <a:gd name="T72" fmla="*/ 7 w 352"/>
                  <a:gd name="T73" fmla="*/ 10 h 112"/>
                  <a:gd name="T74" fmla="*/ 7 w 352"/>
                  <a:gd name="T75" fmla="*/ 10 h 112"/>
                  <a:gd name="T76" fmla="*/ 7 w 352"/>
                  <a:gd name="T77" fmla="*/ 10 h 112"/>
                  <a:gd name="T78" fmla="*/ 7 w 352"/>
                  <a:gd name="T79" fmla="*/ 10 h 112"/>
                  <a:gd name="T80" fmla="*/ 7 w 352"/>
                  <a:gd name="T81" fmla="*/ 9 h 112"/>
                  <a:gd name="T82" fmla="*/ 7 w 352"/>
                  <a:gd name="T83" fmla="*/ 8 h 112"/>
                  <a:gd name="T84" fmla="*/ 7 w 352"/>
                  <a:gd name="T85" fmla="*/ 8 h 112"/>
                  <a:gd name="T86" fmla="*/ 7 w 352"/>
                  <a:gd name="T87" fmla="*/ 8 h 112"/>
                  <a:gd name="T88" fmla="*/ 7 w 352"/>
                  <a:gd name="T89" fmla="*/ 8 h 1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2"/>
                  <a:gd name="T136" fmla="*/ 0 h 112"/>
                  <a:gd name="T137" fmla="*/ 352 w 352"/>
                  <a:gd name="T138" fmla="*/ 112 h 1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2" h="112">
                    <a:moveTo>
                      <a:pt x="298" y="64"/>
                    </a:moveTo>
                    <a:lnTo>
                      <a:pt x="298" y="64"/>
                    </a:lnTo>
                    <a:lnTo>
                      <a:pt x="296" y="60"/>
                    </a:lnTo>
                    <a:lnTo>
                      <a:pt x="290" y="54"/>
                    </a:lnTo>
                    <a:lnTo>
                      <a:pt x="268" y="42"/>
                    </a:lnTo>
                    <a:lnTo>
                      <a:pt x="240" y="32"/>
                    </a:lnTo>
                    <a:lnTo>
                      <a:pt x="208" y="24"/>
                    </a:lnTo>
                    <a:lnTo>
                      <a:pt x="194" y="20"/>
                    </a:lnTo>
                    <a:lnTo>
                      <a:pt x="182" y="14"/>
                    </a:lnTo>
                    <a:lnTo>
                      <a:pt x="170" y="8"/>
                    </a:lnTo>
                    <a:lnTo>
                      <a:pt x="158" y="4"/>
                    </a:lnTo>
                    <a:lnTo>
                      <a:pt x="146" y="0"/>
                    </a:lnTo>
                    <a:lnTo>
                      <a:pt x="130" y="0"/>
                    </a:lnTo>
                    <a:lnTo>
                      <a:pt x="112" y="4"/>
                    </a:lnTo>
                    <a:lnTo>
                      <a:pt x="88" y="14"/>
                    </a:lnTo>
                    <a:lnTo>
                      <a:pt x="62" y="26"/>
                    </a:lnTo>
                    <a:lnTo>
                      <a:pt x="44" y="36"/>
                    </a:lnTo>
                    <a:lnTo>
                      <a:pt x="16" y="54"/>
                    </a:lnTo>
                    <a:lnTo>
                      <a:pt x="2" y="64"/>
                    </a:lnTo>
                    <a:lnTo>
                      <a:pt x="0" y="70"/>
                    </a:lnTo>
                    <a:lnTo>
                      <a:pt x="0" y="74"/>
                    </a:lnTo>
                    <a:lnTo>
                      <a:pt x="2" y="78"/>
                    </a:lnTo>
                    <a:lnTo>
                      <a:pt x="6" y="82"/>
                    </a:lnTo>
                    <a:lnTo>
                      <a:pt x="12" y="86"/>
                    </a:lnTo>
                    <a:lnTo>
                      <a:pt x="22" y="90"/>
                    </a:lnTo>
                    <a:lnTo>
                      <a:pt x="40" y="94"/>
                    </a:lnTo>
                    <a:lnTo>
                      <a:pt x="62" y="100"/>
                    </a:lnTo>
                    <a:lnTo>
                      <a:pt x="86" y="106"/>
                    </a:lnTo>
                    <a:lnTo>
                      <a:pt x="106" y="112"/>
                    </a:lnTo>
                    <a:lnTo>
                      <a:pt x="166" y="104"/>
                    </a:lnTo>
                    <a:lnTo>
                      <a:pt x="226" y="96"/>
                    </a:lnTo>
                    <a:lnTo>
                      <a:pt x="290" y="92"/>
                    </a:lnTo>
                    <a:lnTo>
                      <a:pt x="320" y="92"/>
                    </a:lnTo>
                    <a:lnTo>
                      <a:pt x="352" y="92"/>
                    </a:lnTo>
                    <a:lnTo>
                      <a:pt x="316" y="76"/>
                    </a:lnTo>
                    <a:lnTo>
                      <a:pt x="304" y="70"/>
                    </a:lnTo>
                    <a:lnTo>
                      <a:pt x="300" y="68"/>
                    </a:lnTo>
                    <a:lnTo>
                      <a:pt x="298" y="64"/>
                    </a:lnTo>
                    <a:close/>
                  </a:path>
                </a:pathLst>
              </a:custGeom>
              <a:solidFill>
                <a:srgbClr val="A6DEE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36" name="Freeform 227"/>
              <p:cNvSpPr>
                <a:spLocks/>
              </p:cNvSpPr>
              <p:nvPr/>
            </p:nvSpPr>
            <p:spPr bwMode="auto">
              <a:xfrm rot="560792" flipH="1">
                <a:off x="4208" y="3799"/>
                <a:ext cx="86" cy="41"/>
              </a:xfrm>
              <a:custGeom>
                <a:avLst/>
                <a:gdLst>
                  <a:gd name="T0" fmla="*/ 3 w 186"/>
                  <a:gd name="T1" fmla="*/ 1 h 64"/>
                  <a:gd name="T2" fmla="*/ 3 w 186"/>
                  <a:gd name="T3" fmla="*/ 2 h 64"/>
                  <a:gd name="T4" fmla="*/ 3 w 186"/>
                  <a:gd name="T5" fmla="*/ 2 h 64"/>
                  <a:gd name="T6" fmla="*/ 3 w 186"/>
                  <a:gd name="T7" fmla="*/ 1 h 64"/>
                  <a:gd name="T8" fmla="*/ 3 w 186"/>
                  <a:gd name="T9" fmla="*/ 1 h 64"/>
                  <a:gd name="T10" fmla="*/ 2 w 186"/>
                  <a:gd name="T11" fmla="*/ 0 h 64"/>
                  <a:gd name="T12" fmla="*/ 2 w 186"/>
                  <a:gd name="T13" fmla="*/ 1 h 64"/>
                  <a:gd name="T14" fmla="*/ 1 w 186"/>
                  <a:gd name="T15" fmla="*/ 1 h 64"/>
                  <a:gd name="T16" fmla="*/ 1 w 186"/>
                  <a:gd name="T17" fmla="*/ 1 h 64"/>
                  <a:gd name="T18" fmla="*/ 1 w 186"/>
                  <a:gd name="T19" fmla="*/ 1 h 64"/>
                  <a:gd name="T20" fmla="*/ 0 w 186"/>
                  <a:gd name="T21" fmla="*/ 1 h 64"/>
                  <a:gd name="T22" fmla="*/ 0 w 186"/>
                  <a:gd name="T23" fmla="*/ 2 h 64"/>
                  <a:gd name="T24" fmla="*/ 0 w 186"/>
                  <a:gd name="T25" fmla="*/ 3 h 64"/>
                  <a:gd name="T26" fmla="*/ 0 w 186"/>
                  <a:gd name="T27" fmla="*/ 3 h 64"/>
                  <a:gd name="T28" fmla="*/ 0 w 186"/>
                  <a:gd name="T29" fmla="*/ 4 h 64"/>
                  <a:gd name="T30" fmla="*/ 0 w 186"/>
                  <a:gd name="T31" fmla="*/ 5 h 64"/>
                  <a:gd name="T32" fmla="*/ 0 w 186"/>
                  <a:gd name="T33" fmla="*/ 5 h 64"/>
                  <a:gd name="T34" fmla="*/ 0 w 186"/>
                  <a:gd name="T35" fmla="*/ 6 h 64"/>
                  <a:gd name="T36" fmla="*/ 0 w 186"/>
                  <a:gd name="T37" fmla="*/ 6 h 64"/>
                  <a:gd name="T38" fmla="*/ 1 w 186"/>
                  <a:gd name="T39" fmla="*/ 6 h 64"/>
                  <a:gd name="T40" fmla="*/ 1 w 186"/>
                  <a:gd name="T41" fmla="*/ 6 h 64"/>
                  <a:gd name="T42" fmla="*/ 1 w 186"/>
                  <a:gd name="T43" fmla="*/ 7 h 64"/>
                  <a:gd name="T44" fmla="*/ 1 w 186"/>
                  <a:gd name="T45" fmla="*/ 7 h 64"/>
                  <a:gd name="T46" fmla="*/ 2 w 186"/>
                  <a:gd name="T47" fmla="*/ 7 h 64"/>
                  <a:gd name="T48" fmla="*/ 2 w 186"/>
                  <a:gd name="T49" fmla="*/ 6 h 64"/>
                  <a:gd name="T50" fmla="*/ 3 w 186"/>
                  <a:gd name="T51" fmla="*/ 6 h 64"/>
                  <a:gd name="T52" fmla="*/ 3 w 186"/>
                  <a:gd name="T53" fmla="*/ 6 h 64"/>
                  <a:gd name="T54" fmla="*/ 3 w 186"/>
                  <a:gd name="T55" fmla="*/ 5 h 64"/>
                  <a:gd name="T56" fmla="*/ 3 w 186"/>
                  <a:gd name="T57" fmla="*/ 5 h 64"/>
                  <a:gd name="T58" fmla="*/ 3 w 186"/>
                  <a:gd name="T59" fmla="*/ 4 h 64"/>
                  <a:gd name="T60" fmla="*/ 4 w 186"/>
                  <a:gd name="T61" fmla="*/ 4 h 64"/>
                  <a:gd name="T62" fmla="*/ 4 w 186"/>
                  <a:gd name="T63" fmla="*/ 4 h 64"/>
                  <a:gd name="T64" fmla="*/ 4 w 186"/>
                  <a:gd name="T65" fmla="*/ 3 h 64"/>
                  <a:gd name="T66" fmla="*/ 4 w 186"/>
                  <a:gd name="T67" fmla="*/ 3 h 64"/>
                  <a:gd name="T68" fmla="*/ 4 w 186"/>
                  <a:gd name="T69" fmla="*/ 3 h 64"/>
                  <a:gd name="T70" fmla="*/ 4 w 186"/>
                  <a:gd name="T71" fmla="*/ 2 h 64"/>
                  <a:gd name="T72" fmla="*/ 4 w 186"/>
                  <a:gd name="T73" fmla="*/ 1 h 64"/>
                  <a:gd name="T74" fmla="*/ 4 w 186"/>
                  <a:gd name="T75" fmla="*/ 1 h 64"/>
                  <a:gd name="T76" fmla="*/ 3 w 186"/>
                  <a:gd name="T77" fmla="*/ 1 h 64"/>
                  <a:gd name="T78" fmla="*/ 3 w 186"/>
                  <a:gd name="T79" fmla="*/ 1 h 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6"/>
                  <a:gd name="T121" fmla="*/ 0 h 64"/>
                  <a:gd name="T122" fmla="*/ 186 w 186"/>
                  <a:gd name="T123" fmla="*/ 64 h 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6" h="64">
                    <a:moveTo>
                      <a:pt x="144" y="10"/>
                    </a:moveTo>
                    <a:lnTo>
                      <a:pt x="144" y="10"/>
                    </a:lnTo>
                    <a:lnTo>
                      <a:pt x="138" y="14"/>
                    </a:lnTo>
                    <a:lnTo>
                      <a:pt x="130" y="14"/>
                    </a:lnTo>
                    <a:lnTo>
                      <a:pt x="130" y="12"/>
                    </a:lnTo>
                    <a:lnTo>
                      <a:pt x="128" y="8"/>
                    </a:lnTo>
                    <a:lnTo>
                      <a:pt x="122" y="4"/>
                    </a:lnTo>
                    <a:lnTo>
                      <a:pt x="112" y="2"/>
                    </a:lnTo>
                    <a:lnTo>
                      <a:pt x="100" y="0"/>
                    </a:lnTo>
                    <a:lnTo>
                      <a:pt x="88" y="2"/>
                    </a:lnTo>
                    <a:lnTo>
                      <a:pt x="78" y="4"/>
                    </a:lnTo>
                    <a:lnTo>
                      <a:pt x="72" y="8"/>
                    </a:lnTo>
                    <a:lnTo>
                      <a:pt x="62" y="6"/>
                    </a:lnTo>
                    <a:lnTo>
                      <a:pt x="50" y="6"/>
                    </a:lnTo>
                    <a:lnTo>
                      <a:pt x="38" y="6"/>
                    </a:lnTo>
                    <a:lnTo>
                      <a:pt x="30" y="10"/>
                    </a:lnTo>
                    <a:lnTo>
                      <a:pt x="22" y="14"/>
                    </a:lnTo>
                    <a:lnTo>
                      <a:pt x="20" y="16"/>
                    </a:lnTo>
                    <a:lnTo>
                      <a:pt x="20" y="20"/>
                    </a:lnTo>
                    <a:lnTo>
                      <a:pt x="22" y="24"/>
                    </a:lnTo>
                    <a:lnTo>
                      <a:pt x="30" y="30"/>
                    </a:lnTo>
                    <a:lnTo>
                      <a:pt x="18" y="34"/>
                    </a:lnTo>
                    <a:lnTo>
                      <a:pt x="6" y="40"/>
                    </a:lnTo>
                    <a:lnTo>
                      <a:pt x="0" y="46"/>
                    </a:lnTo>
                    <a:lnTo>
                      <a:pt x="0" y="48"/>
                    </a:lnTo>
                    <a:lnTo>
                      <a:pt x="0" y="50"/>
                    </a:lnTo>
                    <a:lnTo>
                      <a:pt x="2" y="54"/>
                    </a:lnTo>
                    <a:lnTo>
                      <a:pt x="6" y="56"/>
                    </a:lnTo>
                    <a:lnTo>
                      <a:pt x="14" y="58"/>
                    </a:lnTo>
                    <a:lnTo>
                      <a:pt x="24" y="58"/>
                    </a:lnTo>
                    <a:lnTo>
                      <a:pt x="36" y="58"/>
                    </a:lnTo>
                    <a:lnTo>
                      <a:pt x="46" y="56"/>
                    </a:lnTo>
                    <a:lnTo>
                      <a:pt x="48" y="58"/>
                    </a:lnTo>
                    <a:lnTo>
                      <a:pt x="52" y="62"/>
                    </a:lnTo>
                    <a:lnTo>
                      <a:pt x="62" y="64"/>
                    </a:lnTo>
                    <a:lnTo>
                      <a:pt x="72" y="64"/>
                    </a:lnTo>
                    <a:lnTo>
                      <a:pt x="82" y="62"/>
                    </a:lnTo>
                    <a:lnTo>
                      <a:pt x="94" y="58"/>
                    </a:lnTo>
                    <a:lnTo>
                      <a:pt x="104" y="60"/>
                    </a:lnTo>
                    <a:lnTo>
                      <a:pt x="114" y="60"/>
                    </a:lnTo>
                    <a:lnTo>
                      <a:pt x="126" y="58"/>
                    </a:lnTo>
                    <a:lnTo>
                      <a:pt x="134" y="56"/>
                    </a:lnTo>
                    <a:lnTo>
                      <a:pt x="142" y="52"/>
                    </a:lnTo>
                    <a:lnTo>
                      <a:pt x="146" y="48"/>
                    </a:lnTo>
                    <a:lnTo>
                      <a:pt x="146" y="44"/>
                    </a:lnTo>
                    <a:lnTo>
                      <a:pt x="142" y="40"/>
                    </a:lnTo>
                    <a:lnTo>
                      <a:pt x="156" y="40"/>
                    </a:lnTo>
                    <a:lnTo>
                      <a:pt x="166" y="36"/>
                    </a:lnTo>
                    <a:lnTo>
                      <a:pt x="172" y="34"/>
                    </a:lnTo>
                    <a:lnTo>
                      <a:pt x="174" y="32"/>
                    </a:lnTo>
                    <a:lnTo>
                      <a:pt x="174" y="28"/>
                    </a:lnTo>
                    <a:lnTo>
                      <a:pt x="172" y="24"/>
                    </a:lnTo>
                    <a:lnTo>
                      <a:pt x="178" y="24"/>
                    </a:lnTo>
                    <a:lnTo>
                      <a:pt x="184" y="20"/>
                    </a:lnTo>
                    <a:lnTo>
                      <a:pt x="186" y="16"/>
                    </a:lnTo>
                    <a:lnTo>
                      <a:pt x="184" y="12"/>
                    </a:lnTo>
                    <a:lnTo>
                      <a:pt x="180" y="10"/>
                    </a:lnTo>
                    <a:lnTo>
                      <a:pt x="172" y="8"/>
                    </a:lnTo>
                    <a:lnTo>
                      <a:pt x="162" y="6"/>
                    </a:lnTo>
                    <a:lnTo>
                      <a:pt x="152" y="8"/>
                    </a:lnTo>
                    <a:lnTo>
                      <a:pt x="144"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37" name="Freeform 228"/>
              <p:cNvSpPr>
                <a:spLocks/>
              </p:cNvSpPr>
              <p:nvPr/>
            </p:nvSpPr>
            <p:spPr bwMode="auto">
              <a:xfrm rot="560792" flipH="1">
                <a:off x="4133" y="3787"/>
                <a:ext cx="65" cy="37"/>
              </a:xfrm>
              <a:custGeom>
                <a:avLst/>
                <a:gdLst>
                  <a:gd name="T0" fmla="*/ 1 w 140"/>
                  <a:gd name="T1" fmla="*/ 0 h 56"/>
                  <a:gd name="T2" fmla="*/ 1 w 140"/>
                  <a:gd name="T3" fmla="*/ 0 h 56"/>
                  <a:gd name="T4" fmla="*/ 1 w 140"/>
                  <a:gd name="T5" fmla="*/ 0 h 56"/>
                  <a:gd name="T6" fmla="*/ 1 w 140"/>
                  <a:gd name="T7" fmla="*/ 0 h 56"/>
                  <a:gd name="T8" fmla="*/ 0 w 140"/>
                  <a:gd name="T9" fmla="*/ 1 h 56"/>
                  <a:gd name="T10" fmla="*/ 0 w 140"/>
                  <a:gd name="T11" fmla="*/ 1 h 56"/>
                  <a:gd name="T12" fmla="*/ 0 w 140"/>
                  <a:gd name="T13" fmla="*/ 1 h 56"/>
                  <a:gd name="T14" fmla="*/ 0 w 140"/>
                  <a:gd name="T15" fmla="*/ 1 h 56"/>
                  <a:gd name="T16" fmla="*/ 0 w 140"/>
                  <a:gd name="T17" fmla="*/ 1 h 56"/>
                  <a:gd name="T18" fmla="*/ 0 w 140"/>
                  <a:gd name="T19" fmla="*/ 2 h 56"/>
                  <a:gd name="T20" fmla="*/ 0 w 140"/>
                  <a:gd name="T21" fmla="*/ 3 h 56"/>
                  <a:gd name="T22" fmla="*/ 0 w 140"/>
                  <a:gd name="T23" fmla="*/ 3 h 56"/>
                  <a:gd name="T24" fmla="*/ 0 w 140"/>
                  <a:gd name="T25" fmla="*/ 4 h 56"/>
                  <a:gd name="T26" fmla="*/ 0 w 140"/>
                  <a:gd name="T27" fmla="*/ 4 h 56"/>
                  <a:gd name="T28" fmla="*/ 0 w 140"/>
                  <a:gd name="T29" fmla="*/ 4 h 56"/>
                  <a:gd name="T30" fmla="*/ 0 w 140"/>
                  <a:gd name="T31" fmla="*/ 5 h 56"/>
                  <a:gd name="T32" fmla="*/ 0 w 140"/>
                  <a:gd name="T33" fmla="*/ 6 h 56"/>
                  <a:gd name="T34" fmla="*/ 0 w 140"/>
                  <a:gd name="T35" fmla="*/ 6 h 56"/>
                  <a:gd name="T36" fmla="*/ 0 w 140"/>
                  <a:gd name="T37" fmla="*/ 6 h 56"/>
                  <a:gd name="T38" fmla="*/ 0 w 140"/>
                  <a:gd name="T39" fmla="*/ 6 h 56"/>
                  <a:gd name="T40" fmla="*/ 0 w 140"/>
                  <a:gd name="T41" fmla="*/ 6 h 56"/>
                  <a:gd name="T42" fmla="*/ 0 w 140"/>
                  <a:gd name="T43" fmla="*/ 7 h 56"/>
                  <a:gd name="T44" fmla="*/ 0 w 140"/>
                  <a:gd name="T45" fmla="*/ 7 h 56"/>
                  <a:gd name="T46" fmla="*/ 1 w 140"/>
                  <a:gd name="T47" fmla="*/ 7 h 56"/>
                  <a:gd name="T48" fmla="*/ 1 w 140"/>
                  <a:gd name="T49" fmla="*/ 6 h 56"/>
                  <a:gd name="T50" fmla="*/ 1 w 140"/>
                  <a:gd name="T51" fmla="*/ 6 h 56"/>
                  <a:gd name="T52" fmla="*/ 1 w 140"/>
                  <a:gd name="T53" fmla="*/ 7 h 56"/>
                  <a:gd name="T54" fmla="*/ 1 w 140"/>
                  <a:gd name="T55" fmla="*/ 7 h 56"/>
                  <a:gd name="T56" fmla="*/ 1 w 140"/>
                  <a:gd name="T57" fmla="*/ 7 h 56"/>
                  <a:gd name="T58" fmla="*/ 1 w 140"/>
                  <a:gd name="T59" fmla="*/ 7 h 56"/>
                  <a:gd name="T60" fmla="*/ 1 w 140"/>
                  <a:gd name="T61" fmla="*/ 7 h 56"/>
                  <a:gd name="T62" fmla="*/ 2 w 140"/>
                  <a:gd name="T63" fmla="*/ 7 h 56"/>
                  <a:gd name="T64" fmla="*/ 2 w 140"/>
                  <a:gd name="T65" fmla="*/ 7 h 56"/>
                  <a:gd name="T66" fmla="*/ 2 w 140"/>
                  <a:gd name="T67" fmla="*/ 7 h 56"/>
                  <a:gd name="T68" fmla="*/ 2 w 140"/>
                  <a:gd name="T69" fmla="*/ 7 h 56"/>
                  <a:gd name="T70" fmla="*/ 3 w 140"/>
                  <a:gd name="T71" fmla="*/ 7 h 56"/>
                  <a:gd name="T72" fmla="*/ 3 w 140"/>
                  <a:gd name="T73" fmla="*/ 7 h 56"/>
                  <a:gd name="T74" fmla="*/ 3 w 140"/>
                  <a:gd name="T75" fmla="*/ 7 h 56"/>
                  <a:gd name="T76" fmla="*/ 3 w 140"/>
                  <a:gd name="T77" fmla="*/ 7 h 56"/>
                  <a:gd name="T78" fmla="*/ 3 w 140"/>
                  <a:gd name="T79" fmla="*/ 6 h 56"/>
                  <a:gd name="T80" fmla="*/ 3 w 140"/>
                  <a:gd name="T81" fmla="*/ 6 h 56"/>
                  <a:gd name="T82" fmla="*/ 2 w 140"/>
                  <a:gd name="T83" fmla="*/ 3 h 56"/>
                  <a:gd name="T84" fmla="*/ 1 w 140"/>
                  <a:gd name="T85" fmla="*/ 0 h 56"/>
                  <a:gd name="T86" fmla="*/ 1 w 140"/>
                  <a:gd name="T87" fmla="*/ 0 h 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56"/>
                  <a:gd name="T134" fmla="*/ 140 w 140"/>
                  <a:gd name="T135" fmla="*/ 56 h 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56">
                    <a:moveTo>
                      <a:pt x="66" y="0"/>
                    </a:moveTo>
                    <a:lnTo>
                      <a:pt x="66" y="0"/>
                    </a:lnTo>
                    <a:lnTo>
                      <a:pt x="46" y="0"/>
                    </a:lnTo>
                    <a:lnTo>
                      <a:pt x="38" y="0"/>
                    </a:lnTo>
                    <a:lnTo>
                      <a:pt x="30" y="2"/>
                    </a:lnTo>
                    <a:lnTo>
                      <a:pt x="22" y="8"/>
                    </a:lnTo>
                    <a:lnTo>
                      <a:pt x="20" y="10"/>
                    </a:lnTo>
                    <a:lnTo>
                      <a:pt x="20" y="12"/>
                    </a:lnTo>
                    <a:lnTo>
                      <a:pt x="24" y="18"/>
                    </a:lnTo>
                    <a:lnTo>
                      <a:pt x="32" y="24"/>
                    </a:lnTo>
                    <a:lnTo>
                      <a:pt x="18" y="28"/>
                    </a:lnTo>
                    <a:lnTo>
                      <a:pt x="8" y="32"/>
                    </a:lnTo>
                    <a:lnTo>
                      <a:pt x="2" y="38"/>
                    </a:lnTo>
                    <a:lnTo>
                      <a:pt x="0" y="42"/>
                    </a:lnTo>
                    <a:lnTo>
                      <a:pt x="2" y="44"/>
                    </a:lnTo>
                    <a:lnTo>
                      <a:pt x="4" y="46"/>
                    </a:lnTo>
                    <a:lnTo>
                      <a:pt x="8" y="48"/>
                    </a:lnTo>
                    <a:lnTo>
                      <a:pt x="16" y="50"/>
                    </a:lnTo>
                    <a:lnTo>
                      <a:pt x="26" y="52"/>
                    </a:lnTo>
                    <a:lnTo>
                      <a:pt x="36" y="50"/>
                    </a:lnTo>
                    <a:lnTo>
                      <a:pt x="48" y="48"/>
                    </a:lnTo>
                    <a:lnTo>
                      <a:pt x="48" y="52"/>
                    </a:lnTo>
                    <a:lnTo>
                      <a:pt x="54" y="54"/>
                    </a:lnTo>
                    <a:lnTo>
                      <a:pt x="62" y="56"/>
                    </a:lnTo>
                    <a:lnTo>
                      <a:pt x="72" y="56"/>
                    </a:lnTo>
                    <a:lnTo>
                      <a:pt x="84" y="56"/>
                    </a:lnTo>
                    <a:lnTo>
                      <a:pt x="94" y="52"/>
                    </a:lnTo>
                    <a:lnTo>
                      <a:pt x="104" y="54"/>
                    </a:lnTo>
                    <a:lnTo>
                      <a:pt x="116" y="54"/>
                    </a:lnTo>
                    <a:lnTo>
                      <a:pt x="126" y="52"/>
                    </a:lnTo>
                    <a:lnTo>
                      <a:pt x="136" y="50"/>
                    </a:lnTo>
                    <a:lnTo>
                      <a:pt x="140" y="48"/>
                    </a:lnTo>
                    <a:lnTo>
                      <a:pt x="102" y="24"/>
                    </a:lnTo>
                    <a:lnTo>
                      <a:pt x="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38" name="Freeform 229"/>
              <p:cNvSpPr>
                <a:spLocks/>
              </p:cNvSpPr>
              <p:nvPr/>
            </p:nvSpPr>
            <p:spPr bwMode="auto">
              <a:xfrm rot="560792" flipH="1">
                <a:off x="4145" y="3855"/>
                <a:ext cx="52" cy="32"/>
              </a:xfrm>
              <a:custGeom>
                <a:avLst/>
                <a:gdLst>
                  <a:gd name="T0" fmla="*/ 2 w 112"/>
                  <a:gd name="T1" fmla="*/ 5 h 50"/>
                  <a:gd name="T2" fmla="*/ 2 w 112"/>
                  <a:gd name="T3" fmla="*/ 5 h 50"/>
                  <a:gd name="T4" fmla="*/ 0 w 112"/>
                  <a:gd name="T5" fmla="*/ 1 h 50"/>
                  <a:gd name="T6" fmla="*/ 0 w 112"/>
                  <a:gd name="T7" fmla="*/ 0 h 50"/>
                  <a:gd name="T8" fmla="*/ 2 w 112"/>
                  <a:gd name="T9" fmla="*/ 5 h 50"/>
                  <a:gd name="T10" fmla="*/ 0 60000 65536"/>
                  <a:gd name="T11" fmla="*/ 0 60000 65536"/>
                  <a:gd name="T12" fmla="*/ 0 60000 65536"/>
                  <a:gd name="T13" fmla="*/ 0 60000 65536"/>
                  <a:gd name="T14" fmla="*/ 0 60000 65536"/>
                  <a:gd name="T15" fmla="*/ 0 w 112"/>
                  <a:gd name="T16" fmla="*/ 0 h 50"/>
                  <a:gd name="T17" fmla="*/ 112 w 112"/>
                  <a:gd name="T18" fmla="*/ 50 h 50"/>
                </a:gdLst>
                <a:ahLst/>
                <a:cxnLst>
                  <a:cxn ang="T10">
                    <a:pos x="T0" y="T1"/>
                  </a:cxn>
                  <a:cxn ang="T11">
                    <a:pos x="T2" y="T3"/>
                  </a:cxn>
                  <a:cxn ang="T12">
                    <a:pos x="T4" y="T5"/>
                  </a:cxn>
                  <a:cxn ang="T13">
                    <a:pos x="T6" y="T7"/>
                  </a:cxn>
                  <a:cxn ang="T14">
                    <a:pos x="T8" y="T9"/>
                  </a:cxn>
                </a:cxnLst>
                <a:rect l="T15" t="T16" r="T17" b="T18"/>
                <a:pathLst>
                  <a:path w="112" h="50">
                    <a:moveTo>
                      <a:pt x="112" y="46"/>
                    </a:moveTo>
                    <a:lnTo>
                      <a:pt x="98" y="50"/>
                    </a:lnTo>
                    <a:lnTo>
                      <a:pt x="0" y="4"/>
                    </a:lnTo>
                    <a:lnTo>
                      <a:pt x="14" y="0"/>
                    </a:lnTo>
                    <a:lnTo>
                      <a:pt x="112"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39" name="Freeform 230"/>
              <p:cNvSpPr>
                <a:spLocks/>
              </p:cNvSpPr>
              <p:nvPr/>
            </p:nvSpPr>
            <p:spPr bwMode="auto">
              <a:xfrm rot="560792" flipH="1">
                <a:off x="4127" y="3856"/>
                <a:ext cx="50" cy="27"/>
              </a:xfrm>
              <a:custGeom>
                <a:avLst/>
                <a:gdLst>
                  <a:gd name="T0" fmla="*/ 2 w 108"/>
                  <a:gd name="T1" fmla="*/ 3 h 42"/>
                  <a:gd name="T2" fmla="*/ 1 w 108"/>
                  <a:gd name="T3" fmla="*/ 5 h 42"/>
                  <a:gd name="T4" fmla="*/ 0 w 108"/>
                  <a:gd name="T5" fmla="*/ 2 h 42"/>
                  <a:gd name="T6" fmla="*/ 1 w 108"/>
                  <a:gd name="T7" fmla="*/ 0 h 42"/>
                  <a:gd name="T8" fmla="*/ 2 w 108"/>
                  <a:gd name="T9" fmla="*/ 3 h 42"/>
                  <a:gd name="T10" fmla="*/ 0 60000 65536"/>
                  <a:gd name="T11" fmla="*/ 0 60000 65536"/>
                  <a:gd name="T12" fmla="*/ 0 60000 65536"/>
                  <a:gd name="T13" fmla="*/ 0 60000 65536"/>
                  <a:gd name="T14" fmla="*/ 0 60000 65536"/>
                  <a:gd name="T15" fmla="*/ 0 w 108"/>
                  <a:gd name="T16" fmla="*/ 0 h 42"/>
                  <a:gd name="T17" fmla="*/ 108 w 108"/>
                  <a:gd name="T18" fmla="*/ 42 h 42"/>
                </a:gdLst>
                <a:ahLst/>
                <a:cxnLst>
                  <a:cxn ang="T10">
                    <a:pos x="T0" y="T1"/>
                  </a:cxn>
                  <a:cxn ang="T11">
                    <a:pos x="T2" y="T3"/>
                  </a:cxn>
                  <a:cxn ang="T12">
                    <a:pos x="T4" y="T5"/>
                  </a:cxn>
                  <a:cxn ang="T13">
                    <a:pos x="T6" y="T7"/>
                  </a:cxn>
                  <a:cxn ang="T14">
                    <a:pos x="T8" y="T9"/>
                  </a:cxn>
                </a:cxnLst>
                <a:rect l="T15" t="T16" r="T17" b="T18"/>
                <a:pathLst>
                  <a:path w="108" h="42">
                    <a:moveTo>
                      <a:pt x="108" y="26"/>
                    </a:moveTo>
                    <a:lnTo>
                      <a:pt x="58" y="42"/>
                    </a:lnTo>
                    <a:lnTo>
                      <a:pt x="0" y="14"/>
                    </a:lnTo>
                    <a:lnTo>
                      <a:pt x="50" y="0"/>
                    </a:lnTo>
                    <a:lnTo>
                      <a:pt x="10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40" name="Freeform 231"/>
              <p:cNvSpPr>
                <a:spLocks/>
              </p:cNvSpPr>
              <p:nvPr/>
            </p:nvSpPr>
            <p:spPr bwMode="auto">
              <a:xfrm rot="560792" flipH="1">
                <a:off x="4122" y="3829"/>
                <a:ext cx="75" cy="47"/>
              </a:xfrm>
              <a:custGeom>
                <a:avLst/>
                <a:gdLst>
                  <a:gd name="T0" fmla="*/ 4 w 160"/>
                  <a:gd name="T1" fmla="*/ 8 h 72"/>
                  <a:gd name="T2" fmla="*/ 3 w 160"/>
                  <a:gd name="T3" fmla="*/ 8 h 72"/>
                  <a:gd name="T4" fmla="*/ 0 w 160"/>
                  <a:gd name="T5" fmla="*/ 1 h 72"/>
                  <a:gd name="T6" fmla="*/ 0 w 160"/>
                  <a:gd name="T7" fmla="*/ 0 h 72"/>
                  <a:gd name="T8" fmla="*/ 4 w 160"/>
                  <a:gd name="T9" fmla="*/ 8 h 72"/>
                  <a:gd name="T10" fmla="*/ 0 60000 65536"/>
                  <a:gd name="T11" fmla="*/ 0 60000 65536"/>
                  <a:gd name="T12" fmla="*/ 0 60000 65536"/>
                  <a:gd name="T13" fmla="*/ 0 60000 65536"/>
                  <a:gd name="T14" fmla="*/ 0 60000 65536"/>
                  <a:gd name="T15" fmla="*/ 0 w 160"/>
                  <a:gd name="T16" fmla="*/ 0 h 72"/>
                  <a:gd name="T17" fmla="*/ 160 w 160"/>
                  <a:gd name="T18" fmla="*/ 72 h 72"/>
                </a:gdLst>
                <a:ahLst/>
                <a:cxnLst>
                  <a:cxn ang="T10">
                    <a:pos x="T0" y="T1"/>
                  </a:cxn>
                  <a:cxn ang="T11">
                    <a:pos x="T2" y="T3"/>
                  </a:cxn>
                  <a:cxn ang="T12">
                    <a:pos x="T4" y="T5"/>
                  </a:cxn>
                  <a:cxn ang="T13">
                    <a:pos x="T6" y="T7"/>
                  </a:cxn>
                  <a:cxn ang="T14">
                    <a:pos x="T8" y="T9"/>
                  </a:cxn>
                </a:cxnLst>
                <a:rect l="T15" t="T16" r="T17" b="T18"/>
                <a:pathLst>
                  <a:path w="160" h="72">
                    <a:moveTo>
                      <a:pt x="160" y="66"/>
                    </a:moveTo>
                    <a:lnTo>
                      <a:pt x="136" y="72"/>
                    </a:lnTo>
                    <a:lnTo>
                      <a:pt x="0" y="8"/>
                    </a:lnTo>
                    <a:lnTo>
                      <a:pt x="24" y="0"/>
                    </a:lnTo>
                    <a:lnTo>
                      <a:pt x="16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41" name="Freeform 232"/>
              <p:cNvSpPr>
                <a:spLocks/>
              </p:cNvSpPr>
              <p:nvPr/>
            </p:nvSpPr>
            <p:spPr bwMode="auto">
              <a:xfrm rot="560792" flipH="1">
                <a:off x="4187" y="3852"/>
                <a:ext cx="20" cy="12"/>
              </a:xfrm>
              <a:custGeom>
                <a:avLst/>
                <a:gdLst>
                  <a:gd name="T0" fmla="*/ 0 w 44"/>
                  <a:gd name="T1" fmla="*/ 2 h 18"/>
                  <a:gd name="T2" fmla="*/ 0 w 44"/>
                  <a:gd name="T3" fmla="*/ 0 h 18"/>
                  <a:gd name="T4" fmla="*/ 1 w 44"/>
                  <a:gd name="T5" fmla="*/ 1 h 18"/>
                  <a:gd name="T6" fmla="*/ 0 w 44"/>
                  <a:gd name="T7" fmla="*/ 2 h 18"/>
                  <a:gd name="T8" fmla="*/ 0 60000 65536"/>
                  <a:gd name="T9" fmla="*/ 0 60000 65536"/>
                  <a:gd name="T10" fmla="*/ 0 60000 65536"/>
                  <a:gd name="T11" fmla="*/ 0 60000 65536"/>
                  <a:gd name="T12" fmla="*/ 0 w 44"/>
                  <a:gd name="T13" fmla="*/ 0 h 18"/>
                  <a:gd name="T14" fmla="*/ 44 w 44"/>
                  <a:gd name="T15" fmla="*/ 18 h 18"/>
                </a:gdLst>
                <a:ahLst/>
                <a:cxnLst>
                  <a:cxn ang="T8">
                    <a:pos x="T0" y="T1"/>
                  </a:cxn>
                  <a:cxn ang="T9">
                    <a:pos x="T2" y="T3"/>
                  </a:cxn>
                  <a:cxn ang="T10">
                    <a:pos x="T4" y="T5"/>
                  </a:cxn>
                  <a:cxn ang="T11">
                    <a:pos x="T6" y="T7"/>
                  </a:cxn>
                </a:cxnLst>
                <a:rect l="T12" t="T13" r="T14" b="T15"/>
                <a:pathLst>
                  <a:path w="44" h="18">
                    <a:moveTo>
                      <a:pt x="12" y="18"/>
                    </a:moveTo>
                    <a:lnTo>
                      <a:pt x="0" y="0"/>
                    </a:lnTo>
                    <a:lnTo>
                      <a:pt x="44" y="8"/>
                    </a:lnTo>
                    <a:lnTo>
                      <a:pt x="12" y="18"/>
                    </a:lnTo>
                    <a:close/>
                  </a:path>
                </a:pathLst>
              </a:custGeom>
              <a:solidFill>
                <a:srgbClr val="B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42" name="Freeform 233"/>
              <p:cNvSpPr>
                <a:spLocks/>
              </p:cNvSpPr>
              <p:nvPr/>
            </p:nvSpPr>
            <p:spPr bwMode="auto">
              <a:xfrm rot="560792" flipH="1">
                <a:off x="4181" y="3825"/>
                <a:ext cx="31" cy="18"/>
              </a:xfrm>
              <a:custGeom>
                <a:avLst/>
                <a:gdLst>
                  <a:gd name="T0" fmla="*/ 0 w 66"/>
                  <a:gd name="T1" fmla="*/ 3 h 28"/>
                  <a:gd name="T2" fmla="*/ 0 w 66"/>
                  <a:gd name="T3" fmla="*/ 0 h 28"/>
                  <a:gd name="T4" fmla="*/ 1 w 66"/>
                  <a:gd name="T5" fmla="*/ 2 h 28"/>
                  <a:gd name="T6" fmla="*/ 0 w 66"/>
                  <a:gd name="T7" fmla="*/ 3 h 28"/>
                  <a:gd name="T8" fmla="*/ 0 60000 65536"/>
                  <a:gd name="T9" fmla="*/ 0 60000 65536"/>
                  <a:gd name="T10" fmla="*/ 0 60000 65536"/>
                  <a:gd name="T11" fmla="*/ 0 60000 65536"/>
                  <a:gd name="T12" fmla="*/ 0 w 66"/>
                  <a:gd name="T13" fmla="*/ 0 h 28"/>
                  <a:gd name="T14" fmla="*/ 66 w 66"/>
                  <a:gd name="T15" fmla="*/ 28 h 28"/>
                </a:gdLst>
                <a:ahLst/>
                <a:cxnLst>
                  <a:cxn ang="T8">
                    <a:pos x="T0" y="T1"/>
                  </a:cxn>
                  <a:cxn ang="T9">
                    <a:pos x="T2" y="T3"/>
                  </a:cxn>
                  <a:cxn ang="T10">
                    <a:pos x="T4" y="T5"/>
                  </a:cxn>
                  <a:cxn ang="T11">
                    <a:pos x="T6" y="T7"/>
                  </a:cxn>
                </a:cxnLst>
                <a:rect l="T12" t="T13" r="T14" b="T15"/>
                <a:pathLst>
                  <a:path w="66" h="28">
                    <a:moveTo>
                      <a:pt x="26" y="28"/>
                    </a:moveTo>
                    <a:lnTo>
                      <a:pt x="0" y="0"/>
                    </a:lnTo>
                    <a:lnTo>
                      <a:pt x="66" y="16"/>
                    </a:lnTo>
                    <a:lnTo>
                      <a:pt x="26" y="28"/>
                    </a:lnTo>
                    <a:close/>
                  </a:path>
                </a:pathLst>
              </a:custGeom>
              <a:solidFill>
                <a:srgbClr val="B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43" name="Freeform 234"/>
              <p:cNvSpPr>
                <a:spLocks/>
              </p:cNvSpPr>
              <p:nvPr/>
            </p:nvSpPr>
            <p:spPr bwMode="auto">
              <a:xfrm rot="560792" flipH="1">
                <a:off x="4109" y="3820"/>
                <a:ext cx="42" cy="37"/>
              </a:xfrm>
              <a:custGeom>
                <a:avLst/>
                <a:gdLst>
                  <a:gd name="T0" fmla="*/ 2 w 88"/>
                  <a:gd name="T1" fmla="*/ 7 h 56"/>
                  <a:gd name="T2" fmla="*/ 2 w 88"/>
                  <a:gd name="T3" fmla="*/ 6 h 56"/>
                  <a:gd name="T4" fmla="*/ 0 w 88"/>
                  <a:gd name="T5" fmla="*/ 0 h 56"/>
                  <a:gd name="T6" fmla="*/ 0 w 88"/>
                  <a:gd name="T7" fmla="*/ 1 h 56"/>
                  <a:gd name="T8" fmla="*/ 2 w 88"/>
                  <a:gd name="T9" fmla="*/ 7 h 56"/>
                  <a:gd name="T10" fmla="*/ 0 60000 65536"/>
                  <a:gd name="T11" fmla="*/ 0 60000 65536"/>
                  <a:gd name="T12" fmla="*/ 0 60000 65536"/>
                  <a:gd name="T13" fmla="*/ 0 60000 65536"/>
                  <a:gd name="T14" fmla="*/ 0 60000 65536"/>
                  <a:gd name="T15" fmla="*/ 0 w 88"/>
                  <a:gd name="T16" fmla="*/ 0 h 56"/>
                  <a:gd name="T17" fmla="*/ 88 w 88"/>
                  <a:gd name="T18" fmla="*/ 56 h 56"/>
                </a:gdLst>
                <a:ahLst/>
                <a:cxnLst>
                  <a:cxn ang="T10">
                    <a:pos x="T0" y="T1"/>
                  </a:cxn>
                  <a:cxn ang="T11">
                    <a:pos x="T2" y="T3"/>
                  </a:cxn>
                  <a:cxn ang="T12">
                    <a:pos x="T4" y="T5"/>
                  </a:cxn>
                  <a:cxn ang="T13">
                    <a:pos x="T6" y="T7"/>
                  </a:cxn>
                  <a:cxn ang="T14">
                    <a:pos x="T8" y="T9"/>
                  </a:cxn>
                </a:cxnLst>
                <a:rect l="T15" t="T16" r="T17" b="T18"/>
                <a:pathLst>
                  <a:path w="88" h="56">
                    <a:moveTo>
                      <a:pt x="78" y="56"/>
                    </a:moveTo>
                    <a:lnTo>
                      <a:pt x="88" y="48"/>
                    </a:lnTo>
                    <a:lnTo>
                      <a:pt x="10" y="0"/>
                    </a:lnTo>
                    <a:lnTo>
                      <a:pt x="0" y="6"/>
                    </a:lnTo>
                    <a:lnTo>
                      <a:pt x="78"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44" name="Freeform 235"/>
              <p:cNvSpPr>
                <a:spLocks/>
              </p:cNvSpPr>
              <p:nvPr/>
            </p:nvSpPr>
            <p:spPr bwMode="auto">
              <a:xfrm rot="560792" flipH="1">
                <a:off x="4094" y="3828"/>
                <a:ext cx="65" cy="37"/>
              </a:xfrm>
              <a:custGeom>
                <a:avLst/>
                <a:gdLst>
                  <a:gd name="T0" fmla="*/ 1 w 138"/>
                  <a:gd name="T1" fmla="*/ 7 h 56"/>
                  <a:gd name="T2" fmla="*/ 3 w 138"/>
                  <a:gd name="T3" fmla="*/ 6 h 56"/>
                  <a:gd name="T4" fmla="*/ 1 w 138"/>
                  <a:gd name="T5" fmla="*/ 0 h 56"/>
                  <a:gd name="T6" fmla="*/ 0 w 138"/>
                  <a:gd name="T7" fmla="*/ 5 h 56"/>
                  <a:gd name="T8" fmla="*/ 1 w 138"/>
                  <a:gd name="T9" fmla="*/ 7 h 56"/>
                  <a:gd name="T10" fmla="*/ 0 60000 65536"/>
                  <a:gd name="T11" fmla="*/ 0 60000 65536"/>
                  <a:gd name="T12" fmla="*/ 0 60000 65536"/>
                  <a:gd name="T13" fmla="*/ 0 60000 65536"/>
                  <a:gd name="T14" fmla="*/ 0 60000 65536"/>
                  <a:gd name="T15" fmla="*/ 0 w 138"/>
                  <a:gd name="T16" fmla="*/ 0 h 56"/>
                  <a:gd name="T17" fmla="*/ 138 w 138"/>
                  <a:gd name="T18" fmla="*/ 56 h 56"/>
                </a:gdLst>
                <a:ahLst/>
                <a:cxnLst>
                  <a:cxn ang="T10">
                    <a:pos x="T0" y="T1"/>
                  </a:cxn>
                  <a:cxn ang="T11">
                    <a:pos x="T2" y="T3"/>
                  </a:cxn>
                  <a:cxn ang="T12">
                    <a:pos x="T4" y="T5"/>
                  </a:cxn>
                  <a:cxn ang="T13">
                    <a:pos x="T6" y="T7"/>
                  </a:cxn>
                  <a:cxn ang="T14">
                    <a:pos x="T8" y="T9"/>
                  </a:cxn>
                </a:cxnLst>
                <a:rect l="T15" t="T16" r="T17" b="T18"/>
                <a:pathLst>
                  <a:path w="138" h="56">
                    <a:moveTo>
                      <a:pt x="64" y="56"/>
                    </a:moveTo>
                    <a:lnTo>
                      <a:pt x="138" y="46"/>
                    </a:lnTo>
                    <a:lnTo>
                      <a:pt x="68" y="0"/>
                    </a:lnTo>
                    <a:lnTo>
                      <a:pt x="0" y="34"/>
                    </a:lnTo>
                    <a:lnTo>
                      <a:pt x="64"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45" name="Freeform 236"/>
              <p:cNvSpPr>
                <a:spLocks/>
              </p:cNvSpPr>
              <p:nvPr/>
            </p:nvSpPr>
            <p:spPr bwMode="auto">
              <a:xfrm rot="560792" flipH="1">
                <a:off x="4143" y="3818"/>
                <a:ext cx="17" cy="14"/>
              </a:xfrm>
              <a:custGeom>
                <a:avLst/>
                <a:gdLst>
                  <a:gd name="T0" fmla="*/ 1 w 36"/>
                  <a:gd name="T1" fmla="*/ 1 h 22"/>
                  <a:gd name="T2" fmla="*/ 0 w 36"/>
                  <a:gd name="T3" fmla="*/ 0 h 22"/>
                  <a:gd name="T4" fmla="*/ 0 w 36"/>
                  <a:gd name="T5" fmla="*/ 3 h 22"/>
                  <a:gd name="T6" fmla="*/ 1 w 36"/>
                  <a:gd name="T7" fmla="*/ 1 h 22"/>
                  <a:gd name="T8" fmla="*/ 0 60000 65536"/>
                  <a:gd name="T9" fmla="*/ 0 60000 65536"/>
                  <a:gd name="T10" fmla="*/ 0 60000 65536"/>
                  <a:gd name="T11" fmla="*/ 0 60000 65536"/>
                  <a:gd name="T12" fmla="*/ 0 w 36"/>
                  <a:gd name="T13" fmla="*/ 0 h 22"/>
                  <a:gd name="T14" fmla="*/ 36 w 36"/>
                  <a:gd name="T15" fmla="*/ 22 h 22"/>
                </a:gdLst>
                <a:ahLst/>
                <a:cxnLst>
                  <a:cxn ang="T8">
                    <a:pos x="T0" y="T1"/>
                  </a:cxn>
                  <a:cxn ang="T9">
                    <a:pos x="T2" y="T3"/>
                  </a:cxn>
                  <a:cxn ang="T10">
                    <a:pos x="T4" y="T5"/>
                  </a:cxn>
                  <a:cxn ang="T11">
                    <a:pos x="T6" y="T7"/>
                  </a:cxn>
                </a:cxnLst>
                <a:rect l="T12" t="T13" r="T14" b="T15"/>
                <a:pathLst>
                  <a:path w="36" h="22">
                    <a:moveTo>
                      <a:pt x="36" y="6"/>
                    </a:moveTo>
                    <a:lnTo>
                      <a:pt x="0" y="0"/>
                    </a:lnTo>
                    <a:lnTo>
                      <a:pt x="12" y="22"/>
                    </a:lnTo>
                    <a:lnTo>
                      <a:pt x="36" y="6"/>
                    </a:lnTo>
                    <a:close/>
                  </a:path>
                </a:pathLst>
              </a:custGeom>
              <a:solidFill>
                <a:srgbClr val="B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46" name="Freeform 237"/>
              <p:cNvSpPr>
                <a:spLocks/>
              </p:cNvSpPr>
              <p:nvPr/>
            </p:nvSpPr>
            <p:spPr bwMode="auto">
              <a:xfrm rot="560792" flipH="1">
                <a:off x="4267" y="3864"/>
                <a:ext cx="182" cy="117"/>
              </a:xfrm>
              <a:custGeom>
                <a:avLst/>
                <a:gdLst>
                  <a:gd name="T0" fmla="*/ 9 w 390"/>
                  <a:gd name="T1" fmla="*/ 5 h 180"/>
                  <a:gd name="T2" fmla="*/ 8 w 390"/>
                  <a:gd name="T3" fmla="*/ 5 h 180"/>
                  <a:gd name="T4" fmla="*/ 8 w 390"/>
                  <a:gd name="T5" fmla="*/ 2 h 180"/>
                  <a:gd name="T6" fmla="*/ 7 w 390"/>
                  <a:gd name="T7" fmla="*/ 1 h 180"/>
                  <a:gd name="T8" fmla="*/ 6 w 390"/>
                  <a:gd name="T9" fmla="*/ 0 h 180"/>
                  <a:gd name="T10" fmla="*/ 6 w 390"/>
                  <a:gd name="T11" fmla="*/ 1 h 180"/>
                  <a:gd name="T12" fmla="*/ 5 w 390"/>
                  <a:gd name="T13" fmla="*/ 1 h 180"/>
                  <a:gd name="T14" fmla="*/ 5 w 390"/>
                  <a:gd name="T15" fmla="*/ 3 h 180"/>
                  <a:gd name="T16" fmla="*/ 4 w 390"/>
                  <a:gd name="T17" fmla="*/ 3 h 180"/>
                  <a:gd name="T18" fmla="*/ 4 w 390"/>
                  <a:gd name="T19" fmla="*/ 3 h 180"/>
                  <a:gd name="T20" fmla="*/ 2 w 390"/>
                  <a:gd name="T21" fmla="*/ 3 h 180"/>
                  <a:gd name="T22" fmla="*/ 2 w 390"/>
                  <a:gd name="T23" fmla="*/ 4 h 180"/>
                  <a:gd name="T24" fmla="*/ 1 w 390"/>
                  <a:gd name="T25" fmla="*/ 5 h 180"/>
                  <a:gd name="T26" fmla="*/ 1 w 390"/>
                  <a:gd name="T27" fmla="*/ 5 h 180"/>
                  <a:gd name="T28" fmla="*/ 2 w 390"/>
                  <a:gd name="T29" fmla="*/ 7 h 180"/>
                  <a:gd name="T30" fmla="*/ 1 w 390"/>
                  <a:gd name="T31" fmla="*/ 8 h 180"/>
                  <a:gd name="T32" fmla="*/ 1 w 390"/>
                  <a:gd name="T33" fmla="*/ 10 h 180"/>
                  <a:gd name="T34" fmla="*/ 1 w 390"/>
                  <a:gd name="T35" fmla="*/ 12 h 180"/>
                  <a:gd name="T36" fmla="*/ 0 w 390"/>
                  <a:gd name="T37" fmla="*/ 12 h 180"/>
                  <a:gd name="T38" fmla="*/ 0 w 390"/>
                  <a:gd name="T39" fmla="*/ 12 h 180"/>
                  <a:gd name="T40" fmla="*/ 0 w 390"/>
                  <a:gd name="T41" fmla="*/ 13 h 180"/>
                  <a:gd name="T42" fmla="*/ 0 w 390"/>
                  <a:gd name="T43" fmla="*/ 14 h 180"/>
                  <a:gd name="T44" fmla="*/ 0 w 390"/>
                  <a:gd name="T45" fmla="*/ 16 h 180"/>
                  <a:gd name="T46" fmla="*/ 0 w 390"/>
                  <a:gd name="T47" fmla="*/ 17 h 180"/>
                  <a:gd name="T48" fmla="*/ 1 w 390"/>
                  <a:gd name="T49" fmla="*/ 18 h 180"/>
                  <a:gd name="T50" fmla="*/ 1 w 390"/>
                  <a:gd name="T51" fmla="*/ 18 h 180"/>
                  <a:gd name="T52" fmla="*/ 2 w 390"/>
                  <a:gd name="T53" fmla="*/ 20 h 180"/>
                  <a:gd name="T54" fmla="*/ 3 w 390"/>
                  <a:gd name="T55" fmla="*/ 21 h 180"/>
                  <a:gd name="T56" fmla="*/ 3 w 390"/>
                  <a:gd name="T57" fmla="*/ 20 h 180"/>
                  <a:gd name="T58" fmla="*/ 4 w 390"/>
                  <a:gd name="T59" fmla="*/ 16 h 180"/>
                  <a:gd name="T60" fmla="*/ 6 w 390"/>
                  <a:gd name="T61" fmla="*/ 13 h 180"/>
                  <a:gd name="T62" fmla="*/ 8 w 390"/>
                  <a:gd name="T63" fmla="*/ 7 h 180"/>
                  <a:gd name="T64" fmla="*/ 8 w 390"/>
                  <a:gd name="T65" fmla="*/ 5 h 180"/>
                  <a:gd name="T66" fmla="*/ 9 w 390"/>
                  <a:gd name="T67" fmla="*/ 5 h 1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0"/>
                  <a:gd name="T103" fmla="*/ 0 h 180"/>
                  <a:gd name="T104" fmla="*/ 390 w 390"/>
                  <a:gd name="T105" fmla="*/ 180 h 1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0" h="180">
                    <a:moveTo>
                      <a:pt x="390" y="42"/>
                    </a:moveTo>
                    <a:lnTo>
                      <a:pt x="390" y="42"/>
                    </a:lnTo>
                    <a:lnTo>
                      <a:pt x="390" y="38"/>
                    </a:lnTo>
                    <a:lnTo>
                      <a:pt x="386" y="36"/>
                    </a:lnTo>
                    <a:lnTo>
                      <a:pt x="372" y="28"/>
                    </a:lnTo>
                    <a:lnTo>
                      <a:pt x="352" y="18"/>
                    </a:lnTo>
                    <a:lnTo>
                      <a:pt x="328" y="10"/>
                    </a:lnTo>
                    <a:lnTo>
                      <a:pt x="300" y="4"/>
                    </a:lnTo>
                    <a:lnTo>
                      <a:pt x="276" y="0"/>
                    </a:lnTo>
                    <a:lnTo>
                      <a:pt x="264" y="0"/>
                    </a:lnTo>
                    <a:lnTo>
                      <a:pt x="254" y="2"/>
                    </a:lnTo>
                    <a:lnTo>
                      <a:pt x="246" y="4"/>
                    </a:lnTo>
                    <a:lnTo>
                      <a:pt x="240" y="8"/>
                    </a:lnTo>
                    <a:lnTo>
                      <a:pt x="222" y="20"/>
                    </a:lnTo>
                    <a:lnTo>
                      <a:pt x="216" y="24"/>
                    </a:lnTo>
                    <a:lnTo>
                      <a:pt x="210" y="26"/>
                    </a:lnTo>
                    <a:lnTo>
                      <a:pt x="196" y="26"/>
                    </a:lnTo>
                    <a:lnTo>
                      <a:pt x="174" y="26"/>
                    </a:lnTo>
                    <a:lnTo>
                      <a:pt x="140" y="26"/>
                    </a:lnTo>
                    <a:lnTo>
                      <a:pt x="106" y="26"/>
                    </a:lnTo>
                    <a:lnTo>
                      <a:pt x="92" y="28"/>
                    </a:lnTo>
                    <a:lnTo>
                      <a:pt x="80" y="32"/>
                    </a:lnTo>
                    <a:lnTo>
                      <a:pt x="76" y="34"/>
                    </a:lnTo>
                    <a:lnTo>
                      <a:pt x="74" y="38"/>
                    </a:lnTo>
                    <a:lnTo>
                      <a:pt x="74" y="42"/>
                    </a:lnTo>
                    <a:lnTo>
                      <a:pt x="76" y="48"/>
                    </a:lnTo>
                    <a:lnTo>
                      <a:pt x="78" y="54"/>
                    </a:lnTo>
                    <a:lnTo>
                      <a:pt x="78" y="60"/>
                    </a:lnTo>
                    <a:lnTo>
                      <a:pt x="76" y="70"/>
                    </a:lnTo>
                    <a:lnTo>
                      <a:pt x="70" y="78"/>
                    </a:lnTo>
                    <a:lnTo>
                      <a:pt x="60" y="86"/>
                    </a:lnTo>
                    <a:lnTo>
                      <a:pt x="50" y="92"/>
                    </a:lnTo>
                    <a:lnTo>
                      <a:pt x="40" y="98"/>
                    </a:lnTo>
                    <a:lnTo>
                      <a:pt x="30" y="100"/>
                    </a:lnTo>
                    <a:lnTo>
                      <a:pt x="22" y="100"/>
                    </a:lnTo>
                    <a:lnTo>
                      <a:pt x="14" y="102"/>
                    </a:lnTo>
                    <a:lnTo>
                      <a:pt x="6" y="106"/>
                    </a:lnTo>
                    <a:lnTo>
                      <a:pt x="2" y="114"/>
                    </a:lnTo>
                    <a:lnTo>
                      <a:pt x="0" y="122"/>
                    </a:lnTo>
                    <a:lnTo>
                      <a:pt x="2" y="126"/>
                    </a:lnTo>
                    <a:lnTo>
                      <a:pt x="4" y="130"/>
                    </a:lnTo>
                    <a:lnTo>
                      <a:pt x="6" y="136"/>
                    </a:lnTo>
                    <a:lnTo>
                      <a:pt x="12" y="140"/>
                    </a:lnTo>
                    <a:lnTo>
                      <a:pt x="20" y="144"/>
                    </a:lnTo>
                    <a:lnTo>
                      <a:pt x="28" y="146"/>
                    </a:lnTo>
                    <a:lnTo>
                      <a:pt x="52" y="152"/>
                    </a:lnTo>
                    <a:lnTo>
                      <a:pt x="66" y="154"/>
                    </a:lnTo>
                    <a:lnTo>
                      <a:pt x="80" y="158"/>
                    </a:lnTo>
                    <a:lnTo>
                      <a:pt x="104" y="166"/>
                    </a:lnTo>
                    <a:lnTo>
                      <a:pt x="126" y="176"/>
                    </a:lnTo>
                    <a:lnTo>
                      <a:pt x="144" y="180"/>
                    </a:lnTo>
                    <a:lnTo>
                      <a:pt x="158" y="166"/>
                    </a:lnTo>
                    <a:lnTo>
                      <a:pt x="172" y="154"/>
                    </a:lnTo>
                    <a:lnTo>
                      <a:pt x="190" y="142"/>
                    </a:lnTo>
                    <a:lnTo>
                      <a:pt x="208" y="130"/>
                    </a:lnTo>
                    <a:lnTo>
                      <a:pt x="248" y="108"/>
                    </a:lnTo>
                    <a:lnTo>
                      <a:pt x="288" y="88"/>
                    </a:lnTo>
                    <a:lnTo>
                      <a:pt x="356" y="58"/>
                    </a:lnTo>
                    <a:lnTo>
                      <a:pt x="380" y="48"/>
                    </a:lnTo>
                    <a:lnTo>
                      <a:pt x="386" y="44"/>
                    </a:lnTo>
                    <a:lnTo>
                      <a:pt x="390" y="42"/>
                    </a:lnTo>
                    <a:close/>
                  </a:path>
                </a:pathLst>
              </a:custGeom>
              <a:solidFill>
                <a:srgbClr val="93AA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47" name="Freeform 238"/>
              <p:cNvSpPr>
                <a:spLocks/>
              </p:cNvSpPr>
              <p:nvPr/>
            </p:nvSpPr>
            <p:spPr bwMode="auto">
              <a:xfrm rot="560792" flipH="1">
                <a:off x="4344" y="3900"/>
                <a:ext cx="47" cy="42"/>
              </a:xfrm>
              <a:custGeom>
                <a:avLst/>
                <a:gdLst>
                  <a:gd name="T0" fmla="*/ 1 w 102"/>
                  <a:gd name="T1" fmla="*/ 4 h 66"/>
                  <a:gd name="T2" fmla="*/ 1 w 102"/>
                  <a:gd name="T3" fmla="*/ 4 h 66"/>
                  <a:gd name="T4" fmla="*/ 1 w 102"/>
                  <a:gd name="T5" fmla="*/ 4 h 66"/>
                  <a:gd name="T6" fmla="*/ 1 w 102"/>
                  <a:gd name="T7" fmla="*/ 4 h 66"/>
                  <a:gd name="T8" fmla="*/ 1 w 102"/>
                  <a:gd name="T9" fmla="*/ 4 h 66"/>
                  <a:gd name="T10" fmla="*/ 1 w 102"/>
                  <a:gd name="T11" fmla="*/ 4 h 66"/>
                  <a:gd name="T12" fmla="*/ 1 w 102"/>
                  <a:gd name="T13" fmla="*/ 4 h 66"/>
                  <a:gd name="T14" fmla="*/ 1 w 102"/>
                  <a:gd name="T15" fmla="*/ 4 h 66"/>
                  <a:gd name="T16" fmla="*/ 1 w 102"/>
                  <a:gd name="T17" fmla="*/ 4 h 66"/>
                  <a:gd name="T18" fmla="*/ 1 w 102"/>
                  <a:gd name="T19" fmla="*/ 4 h 66"/>
                  <a:gd name="T20" fmla="*/ 1 w 102"/>
                  <a:gd name="T21" fmla="*/ 4 h 66"/>
                  <a:gd name="T22" fmla="*/ 1 w 102"/>
                  <a:gd name="T23" fmla="*/ 4 h 66"/>
                  <a:gd name="T24" fmla="*/ 1 w 102"/>
                  <a:gd name="T25" fmla="*/ 4 h 66"/>
                  <a:gd name="T26" fmla="*/ 1 w 102"/>
                  <a:gd name="T27" fmla="*/ 3 h 66"/>
                  <a:gd name="T28" fmla="*/ 0 w 102"/>
                  <a:gd name="T29" fmla="*/ 4 h 66"/>
                  <a:gd name="T30" fmla="*/ 0 w 102"/>
                  <a:gd name="T31" fmla="*/ 4 h 66"/>
                  <a:gd name="T32" fmla="*/ 0 w 102"/>
                  <a:gd name="T33" fmla="*/ 3 h 66"/>
                  <a:gd name="T34" fmla="*/ 0 w 102"/>
                  <a:gd name="T35" fmla="*/ 3 h 66"/>
                  <a:gd name="T36" fmla="*/ 0 w 102"/>
                  <a:gd name="T37" fmla="*/ 3 h 66"/>
                  <a:gd name="T38" fmla="*/ 0 w 102"/>
                  <a:gd name="T39" fmla="*/ 2 h 66"/>
                  <a:gd name="T40" fmla="*/ 0 w 102"/>
                  <a:gd name="T41" fmla="*/ 2 h 66"/>
                  <a:gd name="T42" fmla="*/ 0 w 102"/>
                  <a:gd name="T43" fmla="*/ 1 h 66"/>
                  <a:gd name="T44" fmla="*/ 0 w 102"/>
                  <a:gd name="T45" fmla="*/ 0 h 66"/>
                  <a:gd name="T46" fmla="*/ 0 w 102"/>
                  <a:gd name="T47" fmla="*/ 0 h 66"/>
                  <a:gd name="T48" fmla="*/ 0 w 102"/>
                  <a:gd name="T49" fmla="*/ 1 h 66"/>
                  <a:gd name="T50" fmla="*/ 0 w 102"/>
                  <a:gd name="T51" fmla="*/ 2 h 66"/>
                  <a:gd name="T52" fmla="*/ 0 w 102"/>
                  <a:gd name="T53" fmla="*/ 3 h 66"/>
                  <a:gd name="T54" fmla="*/ 0 w 102"/>
                  <a:gd name="T55" fmla="*/ 4 h 66"/>
                  <a:gd name="T56" fmla="*/ 0 w 102"/>
                  <a:gd name="T57" fmla="*/ 4 h 66"/>
                  <a:gd name="T58" fmla="*/ 0 w 102"/>
                  <a:gd name="T59" fmla="*/ 5 h 66"/>
                  <a:gd name="T60" fmla="*/ 0 w 102"/>
                  <a:gd name="T61" fmla="*/ 6 h 66"/>
                  <a:gd name="T62" fmla="*/ 0 w 102"/>
                  <a:gd name="T63" fmla="*/ 6 h 66"/>
                  <a:gd name="T64" fmla="*/ 0 w 102"/>
                  <a:gd name="T65" fmla="*/ 7 h 66"/>
                  <a:gd name="T66" fmla="*/ 0 w 102"/>
                  <a:gd name="T67" fmla="*/ 7 h 66"/>
                  <a:gd name="T68" fmla="*/ 0 w 102"/>
                  <a:gd name="T69" fmla="*/ 7 h 66"/>
                  <a:gd name="T70" fmla="*/ 1 w 102"/>
                  <a:gd name="T71" fmla="*/ 7 h 66"/>
                  <a:gd name="T72" fmla="*/ 1 w 102"/>
                  <a:gd name="T73" fmla="*/ 6 h 66"/>
                  <a:gd name="T74" fmla="*/ 1 w 102"/>
                  <a:gd name="T75" fmla="*/ 6 h 66"/>
                  <a:gd name="T76" fmla="*/ 1 w 102"/>
                  <a:gd name="T77" fmla="*/ 6 h 66"/>
                  <a:gd name="T78" fmla="*/ 2 w 102"/>
                  <a:gd name="T79" fmla="*/ 4 h 66"/>
                  <a:gd name="T80" fmla="*/ 2 w 102"/>
                  <a:gd name="T81" fmla="*/ 4 h 66"/>
                  <a:gd name="T82" fmla="*/ 2 w 102"/>
                  <a:gd name="T83" fmla="*/ 2 h 66"/>
                  <a:gd name="T84" fmla="*/ 2 w 102"/>
                  <a:gd name="T85" fmla="*/ 2 h 66"/>
                  <a:gd name="T86" fmla="*/ 2 w 102"/>
                  <a:gd name="T87" fmla="*/ 3 h 66"/>
                  <a:gd name="T88" fmla="*/ 1 w 102"/>
                  <a:gd name="T89" fmla="*/ 4 h 66"/>
                  <a:gd name="T90" fmla="*/ 1 w 102"/>
                  <a:gd name="T91" fmla="*/ 4 h 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2"/>
                  <a:gd name="T139" fmla="*/ 0 h 66"/>
                  <a:gd name="T140" fmla="*/ 102 w 102"/>
                  <a:gd name="T141" fmla="*/ 66 h 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2" h="66">
                    <a:moveTo>
                      <a:pt x="72" y="38"/>
                    </a:moveTo>
                    <a:lnTo>
                      <a:pt x="72" y="38"/>
                    </a:lnTo>
                    <a:lnTo>
                      <a:pt x="60" y="40"/>
                    </a:lnTo>
                    <a:lnTo>
                      <a:pt x="62" y="38"/>
                    </a:lnTo>
                    <a:lnTo>
                      <a:pt x="60" y="38"/>
                    </a:lnTo>
                    <a:lnTo>
                      <a:pt x="58" y="38"/>
                    </a:lnTo>
                    <a:lnTo>
                      <a:pt x="54" y="40"/>
                    </a:lnTo>
                    <a:lnTo>
                      <a:pt x="50" y="40"/>
                    </a:lnTo>
                    <a:lnTo>
                      <a:pt x="46" y="40"/>
                    </a:lnTo>
                    <a:lnTo>
                      <a:pt x="42" y="40"/>
                    </a:lnTo>
                    <a:lnTo>
                      <a:pt x="50" y="32"/>
                    </a:lnTo>
                    <a:lnTo>
                      <a:pt x="32" y="36"/>
                    </a:lnTo>
                    <a:lnTo>
                      <a:pt x="26" y="32"/>
                    </a:lnTo>
                    <a:lnTo>
                      <a:pt x="22" y="28"/>
                    </a:lnTo>
                    <a:lnTo>
                      <a:pt x="20" y="22"/>
                    </a:lnTo>
                    <a:lnTo>
                      <a:pt x="18" y="16"/>
                    </a:lnTo>
                    <a:lnTo>
                      <a:pt x="18" y="8"/>
                    </a:lnTo>
                    <a:lnTo>
                      <a:pt x="20" y="0"/>
                    </a:lnTo>
                    <a:lnTo>
                      <a:pt x="12" y="10"/>
                    </a:lnTo>
                    <a:lnTo>
                      <a:pt x="6" y="20"/>
                    </a:lnTo>
                    <a:lnTo>
                      <a:pt x="2" y="30"/>
                    </a:lnTo>
                    <a:lnTo>
                      <a:pt x="0" y="40"/>
                    </a:lnTo>
                    <a:lnTo>
                      <a:pt x="2" y="48"/>
                    </a:lnTo>
                    <a:lnTo>
                      <a:pt x="6" y="54"/>
                    </a:lnTo>
                    <a:lnTo>
                      <a:pt x="10" y="60"/>
                    </a:lnTo>
                    <a:lnTo>
                      <a:pt x="18" y="64"/>
                    </a:lnTo>
                    <a:lnTo>
                      <a:pt x="26" y="66"/>
                    </a:lnTo>
                    <a:lnTo>
                      <a:pt x="34" y="66"/>
                    </a:lnTo>
                    <a:lnTo>
                      <a:pt x="44" y="66"/>
                    </a:lnTo>
                    <a:lnTo>
                      <a:pt x="54" y="62"/>
                    </a:lnTo>
                    <a:lnTo>
                      <a:pt x="70" y="56"/>
                    </a:lnTo>
                    <a:lnTo>
                      <a:pt x="84" y="46"/>
                    </a:lnTo>
                    <a:lnTo>
                      <a:pt x="94" y="34"/>
                    </a:lnTo>
                    <a:lnTo>
                      <a:pt x="102" y="20"/>
                    </a:lnTo>
                    <a:lnTo>
                      <a:pt x="88" y="30"/>
                    </a:lnTo>
                    <a:lnTo>
                      <a:pt x="72" y="38"/>
                    </a:lnTo>
                    <a:close/>
                  </a:path>
                </a:pathLst>
              </a:custGeom>
              <a:solidFill>
                <a:srgbClr val="FFF08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48" name="Freeform 239"/>
              <p:cNvSpPr>
                <a:spLocks/>
              </p:cNvSpPr>
              <p:nvPr/>
            </p:nvSpPr>
            <p:spPr bwMode="auto">
              <a:xfrm rot="560792" flipH="1">
                <a:off x="4323" y="3868"/>
                <a:ext cx="15" cy="17"/>
              </a:xfrm>
              <a:custGeom>
                <a:avLst/>
                <a:gdLst>
                  <a:gd name="T0" fmla="*/ 0 w 32"/>
                  <a:gd name="T1" fmla="*/ 3 h 26"/>
                  <a:gd name="T2" fmla="*/ 0 w 32"/>
                  <a:gd name="T3" fmla="*/ 3 h 26"/>
                  <a:gd name="T4" fmla="*/ 0 w 32"/>
                  <a:gd name="T5" fmla="*/ 3 h 26"/>
                  <a:gd name="T6" fmla="*/ 0 w 32"/>
                  <a:gd name="T7" fmla="*/ 2 h 26"/>
                  <a:gd name="T8" fmla="*/ 0 w 32"/>
                  <a:gd name="T9" fmla="*/ 1 h 26"/>
                  <a:gd name="T10" fmla="*/ 0 w 32"/>
                  <a:gd name="T11" fmla="*/ 1 h 26"/>
                  <a:gd name="T12" fmla="*/ 0 w 32"/>
                  <a:gd name="T13" fmla="*/ 0 h 26"/>
                  <a:gd name="T14" fmla="*/ 0 w 32"/>
                  <a:gd name="T15" fmla="*/ 1 h 26"/>
                  <a:gd name="T16" fmla="*/ 0 w 32"/>
                  <a:gd name="T17" fmla="*/ 1 h 26"/>
                  <a:gd name="T18" fmla="*/ 0 w 32"/>
                  <a:gd name="T19" fmla="*/ 2 h 26"/>
                  <a:gd name="T20" fmla="*/ 0 w 32"/>
                  <a:gd name="T21" fmla="*/ 3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26"/>
                  <a:gd name="T35" fmla="*/ 32 w 32"/>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26">
                    <a:moveTo>
                      <a:pt x="26" y="26"/>
                    </a:moveTo>
                    <a:lnTo>
                      <a:pt x="16" y="22"/>
                    </a:lnTo>
                    <a:lnTo>
                      <a:pt x="8" y="26"/>
                    </a:lnTo>
                    <a:lnTo>
                      <a:pt x="8" y="16"/>
                    </a:lnTo>
                    <a:lnTo>
                      <a:pt x="0" y="10"/>
                    </a:lnTo>
                    <a:lnTo>
                      <a:pt x="12" y="8"/>
                    </a:lnTo>
                    <a:lnTo>
                      <a:pt x="16" y="0"/>
                    </a:lnTo>
                    <a:lnTo>
                      <a:pt x="20" y="8"/>
                    </a:lnTo>
                    <a:lnTo>
                      <a:pt x="32" y="10"/>
                    </a:lnTo>
                    <a:lnTo>
                      <a:pt x="24" y="16"/>
                    </a:lnTo>
                    <a:lnTo>
                      <a:pt x="26" y="26"/>
                    </a:lnTo>
                    <a:close/>
                  </a:path>
                </a:pathLst>
              </a:custGeom>
              <a:solidFill>
                <a:srgbClr val="FFF08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49" name="Freeform 240"/>
              <p:cNvSpPr>
                <a:spLocks/>
              </p:cNvSpPr>
              <p:nvPr/>
            </p:nvSpPr>
            <p:spPr bwMode="auto">
              <a:xfrm rot="560792" flipH="1">
                <a:off x="4297" y="3868"/>
                <a:ext cx="7" cy="8"/>
              </a:xfrm>
              <a:custGeom>
                <a:avLst/>
                <a:gdLst>
                  <a:gd name="T0" fmla="*/ 1 w 14"/>
                  <a:gd name="T1" fmla="*/ 0 h 12"/>
                  <a:gd name="T2" fmla="*/ 1 w 14"/>
                  <a:gd name="T3" fmla="*/ 1 h 12"/>
                  <a:gd name="T4" fmla="*/ 1 w 14"/>
                  <a:gd name="T5" fmla="*/ 0 h 12"/>
                  <a:gd name="T6" fmla="*/ 1 w 14"/>
                  <a:gd name="T7" fmla="*/ 1 h 12"/>
                  <a:gd name="T8" fmla="*/ 1 w 14"/>
                  <a:gd name="T9" fmla="*/ 1 h 12"/>
                  <a:gd name="T10" fmla="*/ 1 w 14"/>
                  <a:gd name="T11" fmla="*/ 1 h 12"/>
                  <a:gd name="T12" fmla="*/ 1 w 14"/>
                  <a:gd name="T13" fmla="*/ 1 h 12"/>
                  <a:gd name="T14" fmla="*/ 1 w 14"/>
                  <a:gd name="T15" fmla="*/ 1 h 12"/>
                  <a:gd name="T16" fmla="*/ 0 w 14"/>
                  <a:gd name="T17" fmla="*/ 1 h 12"/>
                  <a:gd name="T18" fmla="*/ 1 w 14"/>
                  <a:gd name="T19" fmla="*/ 1 h 12"/>
                  <a:gd name="T20" fmla="*/ 1 w 1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2"/>
                  <a:gd name="T35" fmla="*/ 14 w 1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2">
                    <a:moveTo>
                      <a:pt x="2" y="0"/>
                    </a:moveTo>
                    <a:lnTo>
                      <a:pt x="6" y="2"/>
                    </a:lnTo>
                    <a:lnTo>
                      <a:pt x="10" y="0"/>
                    </a:lnTo>
                    <a:lnTo>
                      <a:pt x="10" y="4"/>
                    </a:lnTo>
                    <a:lnTo>
                      <a:pt x="14" y="8"/>
                    </a:lnTo>
                    <a:lnTo>
                      <a:pt x="10" y="8"/>
                    </a:lnTo>
                    <a:lnTo>
                      <a:pt x="8" y="12"/>
                    </a:lnTo>
                    <a:lnTo>
                      <a:pt x="4" y="8"/>
                    </a:lnTo>
                    <a:lnTo>
                      <a:pt x="0" y="8"/>
                    </a:lnTo>
                    <a:lnTo>
                      <a:pt x="4" y="4"/>
                    </a:lnTo>
                    <a:lnTo>
                      <a:pt x="2" y="0"/>
                    </a:lnTo>
                    <a:close/>
                  </a:path>
                </a:pathLst>
              </a:custGeom>
              <a:solidFill>
                <a:srgbClr val="FFF08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50" name="Freeform 241"/>
              <p:cNvSpPr>
                <a:spLocks/>
              </p:cNvSpPr>
              <p:nvPr/>
            </p:nvSpPr>
            <p:spPr bwMode="auto">
              <a:xfrm rot="560792" flipH="1">
                <a:off x="4424" y="3955"/>
                <a:ext cx="12" cy="14"/>
              </a:xfrm>
              <a:custGeom>
                <a:avLst/>
                <a:gdLst>
                  <a:gd name="T0" fmla="*/ 0 w 26"/>
                  <a:gd name="T1" fmla="*/ 1 h 22"/>
                  <a:gd name="T2" fmla="*/ 0 w 26"/>
                  <a:gd name="T3" fmla="*/ 1 h 22"/>
                  <a:gd name="T4" fmla="*/ 0 w 26"/>
                  <a:gd name="T5" fmla="*/ 0 h 22"/>
                  <a:gd name="T6" fmla="*/ 0 w 26"/>
                  <a:gd name="T7" fmla="*/ 1 h 22"/>
                  <a:gd name="T8" fmla="*/ 0 w 26"/>
                  <a:gd name="T9" fmla="*/ 1 h 22"/>
                  <a:gd name="T10" fmla="*/ 0 w 26"/>
                  <a:gd name="T11" fmla="*/ 1 h 22"/>
                  <a:gd name="T12" fmla="*/ 0 w 26"/>
                  <a:gd name="T13" fmla="*/ 2 h 22"/>
                  <a:gd name="T14" fmla="*/ 0 w 26"/>
                  <a:gd name="T15" fmla="*/ 2 h 22"/>
                  <a:gd name="T16" fmla="*/ 0 w 26"/>
                  <a:gd name="T17" fmla="*/ 3 h 22"/>
                  <a:gd name="T18" fmla="*/ 0 w 26"/>
                  <a:gd name="T19" fmla="*/ 2 h 22"/>
                  <a:gd name="T20" fmla="*/ 0 w 2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22"/>
                  <a:gd name="T35" fmla="*/ 26 w 26"/>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22">
                    <a:moveTo>
                      <a:pt x="0" y="12"/>
                    </a:moveTo>
                    <a:lnTo>
                      <a:pt x="8" y="8"/>
                    </a:lnTo>
                    <a:lnTo>
                      <a:pt x="8" y="0"/>
                    </a:lnTo>
                    <a:lnTo>
                      <a:pt x="16" y="6"/>
                    </a:lnTo>
                    <a:lnTo>
                      <a:pt x="24" y="4"/>
                    </a:lnTo>
                    <a:lnTo>
                      <a:pt x="20" y="10"/>
                    </a:lnTo>
                    <a:lnTo>
                      <a:pt x="26" y="18"/>
                    </a:lnTo>
                    <a:lnTo>
                      <a:pt x="16" y="16"/>
                    </a:lnTo>
                    <a:lnTo>
                      <a:pt x="10" y="22"/>
                    </a:lnTo>
                    <a:lnTo>
                      <a:pt x="8" y="14"/>
                    </a:lnTo>
                    <a:lnTo>
                      <a:pt x="0" y="12"/>
                    </a:lnTo>
                    <a:close/>
                  </a:path>
                </a:pathLst>
              </a:custGeom>
              <a:solidFill>
                <a:srgbClr val="FFF08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51" name="Freeform 242"/>
              <p:cNvSpPr>
                <a:spLocks/>
              </p:cNvSpPr>
              <p:nvPr/>
            </p:nvSpPr>
            <p:spPr bwMode="auto">
              <a:xfrm rot="560792" flipH="1">
                <a:off x="4362" y="3888"/>
                <a:ext cx="7" cy="9"/>
              </a:xfrm>
              <a:custGeom>
                <a:avLst/>
                <a:gdLst>
                  <a:gd name="T0" fmla="*/ 0 w 16"/>
                  <a:gd name="T1" fmla="*/ 1 h 14"/>
                  <a:gd name="T2" fmla="*/ 0 w 16"/>
                  <a:gd name="T3" fmla="*/ 1 h 14"/>
                  <a:gd name="T4" fmla="*/ 0 w 16"/>
                  <a:gd name="T5" fmla="*/ 0 h 14"/>
                  <a:gd name="T6" fmla="*/ 0 w 16"/>
                  <a:gd name="T7" fmla="*/ 1 h 14"/>
                  <a:gd name="T8" fmla="*/ 0 w 16"/>
                  <a:gd name="T9" fmla="*/ 1 h 14"/>
                  <a:gd name="T10" fmla="*/ 0 w 16"/>
                  <a:gd name="T11" fmla="*/ 1 h 14"/>
                  <a:gd name="T12" fmla="*/ 0 w 16"/>
                  <a:gd name="T13" fmla="*/ 2 h 14"/>
                  <a:gd name="T14" fmla="*/ 0 w 16"/>
                  <a:gd name="T15" fmla="*/ 1 h 14"/>
                  <a:gd name="T16" fmla="*/ 0 w 16"/>
                  <a:gd name="T17" fmla="*/ 1 h 14"/>
                  <a:gd name="T18" fmla="*/ 0 w 16"/>
                  <a:gd name="T19" fmla="*/ 1 h 14"/>
                  <a:gd name="T20" fmla="*/ 0 w 16"/>
                  <a:gd name="T21" fmla="*/ 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4"/>
                  <a:gd name="T35" fmla="*/ 16 w 1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4">
                    <a:moveTo>
                      <a:pt x="0" y="2"/>
                    </a:moveTo>
                    <a:lnTo>
                      <a:pt x="6" y="4"/>
                    </a:lnTo>
                    <a:lnTo>
                      <a:pt x="10" y="0"/>
                    </a:lnTo>
                    <a:lnTo>
                      <a:pt x="10" y="4"/>
                    </a:lnTo>
                    <a:lnTo>
                      <a:pt x="16" y="8"/>
                    </a:lnTo>
                    <a:lnTo>
                      <a:pt x="10" y="8"/>
                    </a:lnTo>
                    <a:lnTo>
                      <a:pt x="10" y="14"/>
                    </a:lnTo>
                    <a:lnTo>
                      <a:pt x="6" y="10"/>
                    </a:lnTo>
                    <a:lnTo>
                      <a:pt x="0" y="10"/>
                    </a:lnTo>
                    <a:lnTo>
                      <a:pt x="2" y="6"/>
                    </a:lnTo>
                    <a:lnTo>
                      <a:pt x="0" y="2"/>
                    </a:lnTo>
                    <a:close/>
                  </a:path>
                </a:pathLst>
              </a:custGeom>
              <a:solidFill>
                <a:srgbClr val="FFF08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52" name="Freeform 243"/>
              <p:cNvSpPr>
                <a:spLocks/>
              </p:cNvSpPr>
              <p:nvPr/>
            </p:nvSpPr>
            <p:spPr bwMode="auto">
              <a:xfrm rot="560792" flipH="1">
                <a:off x="4401" y="3903"/>
                <a:ext cx="10" cy="13"/>
              </a:xfrm>
              <a:custGeom>
                <a:avLst/>
                <a:gdLst>
                  <a:gd name="T0" fmla="*/ 0 w 22"/>
                  <a:gd name="T1" fmla="*/ 2 h 20"/>
                  <a:gd name="T2" fmla="*/ 0 w 22"/>
                  <a:gd name="T3" fmla="*/ 1 h 20"/>
                  <a:gd name="T4" fmla="*/ 0 w 22"/>
                  <a:gd name="T5" fmla="*/ 1 h 20"/>
                  <a:gd name="T6" fmla="*/ 0 w 22"/>
                  <a:gd name="T7" fmla="*/ 1 h 20"/>
                  <a:gd name="T8" fmla="*/ 0 w 22"/>
                  <a:gd name="T9" fmla="*/ 0 h 20"/>
                  <a:gd name="T10" fmla="*/ 0 w 22"/>
                  <a:gd name="T11" fmla="*/ 1 h 20"/>
                  <a:gd name="T12" fmla="*/ 0 w 22"/>
                  <a:gd name="T13" fmla="*/ 1 h 20"/>
                  <a:gd name="T14" fmla="*/ 0 w 22"/>
                  <a:gd name="T15" fmla="*/ 1 h 20"/>
                  <a:gd name="T16" fmla="*/ 0 w 22"/>
                  <a:gd name="T17" fmla="*/ 2 h 20"/>
                  <a:gd name="T18" fmla="*/ 0 w 22"/>
                  <a:gd name="T19" fmla="*/ 2 h 20"/>
                  <a:gd name="T20" fmla="*/ 0 w 22"/>
                  <a:gd name="T21" fmla="*/ 2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20"/>
                  <a:gd name="T35" fmla="*/ 22 w 22"/>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20">
                    <a:moveTo>
                      <a:pt x="10" y="20"/>
                    </a:moveTo>
                    <a:lnTo>
                      <a:pt x="8" y="12"/>
                    </a:lnTo>
                    <a:lnTo>
                      <a:pt x="0" y="10"/>
                    </a:lnTo>
                    <a:lnTo>
                      <a:pt x="6" y="6"/>
                    </a:lnTo>
                    <a:lnTo>
                      <a:pt x="8" y="0"/>
                    </a:lnTo>
                    <a:lnTo>
                      <a:pt x="14" y="4"/>
                    </a:lnTo>
                    <a:lnTo>
                      <a:pt x="22" y="4"/>
                    </a:lnTo>
                    <a:lnTo>
                      <a:pt x="18" y="10"/>
                    </a:lnTo>
                    <a:lnTo>
                      <a:pt x="22" y="16"/>
                    </a:lnTo>
                    <a:lnTo>
                      <a:pt x="14" y="14"/>
                    </a:lnTo>
                    <a:lnTo>
                      <a:pt x="10" y="20"/>
                    </a:lnTo>
                    <a:close/>
                  </a:path>
                </a:pathLst>
              </a:custGeom>
              <a:solidFill>
                <a:srgbClr val="FFF08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53" name="Freeform 244"/>
              <p:cNvSpPr>
                <a:spLocks/>
              </p:cNvSpPr>
              <p:nvPr/>
            </p:nvSpPr>
            <p:spPr bwMode="auto">
              <a:xfrm rot="560792" flipH="1">
                <a:off x="4256" y="3898"/>
                <a:ext cx="109" cy="82"/>
              </a:xfrm>
              <a:custGeom>
                <a:avLst/>
                <a:gdLst>
                  <a:gd name="T0" fmla="*/ 5 w 234"/>
                  <a:gd name="T1" fmla="*/ 0 h 126"/>
                  <a:gd name="T2" fmla="*/ 5 w 234"/>
                  <a:gd name="T3" fmla="*/ 0 h 126"/>
                  <a:gd name="T4" fmla="*/ 5 w 234"/>
                  <a:gd name="T5" fmla="*/ 1 h 126"/>
                  <a:gd name="T6" fmla="*/ 4 w 234"/>
                  <a:gd name="T7" fmla="*/ 1 h 126"/>
                  <a:gd name="T8" fmla="*/ 3 w 234"/>
                  <a:gd name="T9" fmla="*/ 2 h 126"/>
                  <a:gd name="T10" fmla="*/ 3 w 234"/>
                  <a:gd name="T11" fmla="*/ 5 h 126"/>
                  <a:gd name="T12" fmla="*/ 2 w 234"/>
                  <a:gd name="T13" fmla="*/ 5 h 126"/>
                  <a:gd name="T14" fmla="*/ 1 w 234"/>
                  <a:gd name="T15" fmla="*/ 7 h 126"/>
                  <a:gd name="T16" fmla="*/ 1 w 234"/>
                  <a:gd name="T17" fmla="*/ 8 h 126"/>
                  <a:gd name="T18" fmla="*/ 1 w 234"/>
                  <a:gd name="T19" fmla="*/ 10 h 126"/>
                  <a:gd name="T20" fmla="*/ 0 w 234"/>
                  <a:gd name="T21" fmla="*/ 12 h 126"/>
                  <a:gd name="T22" fmla="*/ 0 w 234"/>
                  <a:gd name="T23" fmla="*/ 14 h 126"/>
                  <a:gd name="T24" fmla="*/ 0 w 234"/>
                  <a:gd name="T25" fmla="*/ 14 h 126"/>
                  <a:gd name="T26" fmla="*/ 0 w 234"/>
                  <a:gd name="T27" fmla="*/ 14 h 126"/>
                  <a:gd name="T28" fmla="*/ 0 w 234"/>
                  <a:gd name="T29" fmla="*/ 14 h 126"/>
                  <a:gd name="T30" fmla="*/ 0 w 234"/>
                  <a:gd name="T31" fmla="*/ 14 h 126"/>
                  <a:gd name="T32" fmla="*/ 0 w 234"/>
                  <a:gd name="T33" fmla="*/ 14 h 126"/>
                  <a:gd name="T34" fmla="*/ 0 w 234"/>
                  <a:gd name="T35" fmla="*/ 12 h 126"/>
                  <a:gd name="T36" fmla="*/ 1 w 234"/>
                  <a:gd name="T37" fmla="*/ 10 h 126"/>
                  <a:gd name="T38" fmla="*/ 1 w 234"/>
                  <a:gd name="T39" fmla="*/ 8 h 126"/>
                  <a:gd name="T40" fmla="*/ 2 w 234"/>
                  <a:gd name="T41" fmla="*/ 7 h 126"/>
                  <a:gd name="T42" fmla="*/ 2 w 234"/>
                  <a:gd name="T43" fmla="*/ 5 h 126"/>
                  <a:gd name="T44" fmla="*/ 3 w 234"/>
                  <a:gd name="T45" fmla="*/ 5 h 126"/>
                  <a:gd name="T46" fmla="*/ 3 w 234"/>
                  <a:gd name="T47" fmla="*/ 3 h 126"/>
                  <a:gd name="T48" fmla="*/ 4 w 234"/>
                  <a:gd name="T49" fmla="*/ 1 h 126"/>
                  <a:gd name="T50" fmla="*/ 5 w 234"/>
                  <a:gd name="T51" fmla="*/ 1 h 126"/>
                  <a:gd name="T52" fmla="*/ 5 w 234"/>
                  <a:gd name="T53" fmla="*/ 1 h 126"/>
                  <a:gd name="T54" fmla="*/ 5 w 234"/>
                  <a:gd name="T55" fmla="*/ 1 h 126"/>
                  <a:gd name="T56" fmla="*/ 5 w 234"/>
                  <a:gd name="T57" fmla="*/ 0 h 126"/>
                  <a:gd name="T58" fmla="*/ 5 w 234"/>
                  <a:gd name="T59" fmla="*/ 0 h 126"/>
                  <a:gd name="T60" fmla="*/ 5 w 234"/>
                  <a:gd name="T61" fmla="*/ 0 h 126"/>
                  <a:gd name="T62" fmla="*/ 5 w 234"/>
                  <a:gd name="T63" fmla="*/ 0 h 1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4"/>
                  <a:gd name="T97" fmla="*/ 0 h 126"/>
                  <a:gd name="T98" fmla="*/ 234 w 234"/>
                  <a:gd name="T99" fmla="*/ 126 h 1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4" h="126">
                    <a:moveTo>
                      <a:pt x="232" y="0"/>
                    </a:moveTo>
                    <a:lnTo>
                      <a:pt x="232" y="0"/>
                    </a:lnTo>
                    <a:lnTo>
                      <a:pt x="210" y="4"/>
                    </a:lnTo>
                    <a:lnTo>
                      <a:pt x="184" y="10"/>
                    </a:lnTo>
                    <a:lnTo>
                      <a:pt x="152" y="20"/>
                    </a:lnTo>
                    <a:lnTo>
                      <a:pt x="116" y="36"/>
                    </a:lnTo>
                    <a:lnTo>
                      <a:pt x="96" y="48"/>
                    </a:lnTo>
                    <a:lnTo>
                      <a:pt x="76" y="58"/>
                    </a:lnTo>
                    <a:lnTo>
                      <a:pt x="56" y="72"/>
                    </a:lnTo>
                    <a:lnTo>
                      <a:pt x="38" y="88"/>
                    </a:lnTo>
                    <a:lnTo>
                      <a:pt x="18" y="106"/>
                    </a:lnTo>
                    <a:lnTo>
                      <a:pt x="0" y="124"/>
                    </a:lnTo>
                    <a:lnTo>
                      <a:pt x="0" y="126"/>
                    </a:lnTo>
                    <a:lnTo>
                      <a:pt x="2" y="126"/>
                    </a:lnTo>
                    <a:lnTo>
                      <a:pt x="20" y="106"/>
                    </a:lnTo>
                    <a:lnTo>
                      <a:pt x="38" y="90"/>
                    </a:lnTo>
                    <a:lnTo>
                      <a:pt x="58" y="74"/>
                    </a:lnTo>
                    <a:lnTo>
                      <a:pt x="78" y="60"/>
                    </a:lnTo>
                    <a:lnTo>
                      <a:pt x="96" y="48"/>
                    </a:lnTo>
                    <a:lnTo>
                      <a:pt x="116" y="38"/>
                    </a:lnTo>
                    <a:lnTo>
                      <a:pt x="152" y="22"/>
                    </a:lnTo>
                    <a:lnTo>
                      <a:pt x="184" y="12"/>
                    </a:lnTo>
                    <a:lnTo>
                      <a:pt x="210" y="6"/>
                    </a:lnTo>
                    <a:lnTo>
                      <a:pt x="232" y="2"/>
                    </a:lnTo>
                    <a:lnTo>
                      <a:pt x="234" y="0"/>
                    </a:lnTo>
                    <a:lnTo>
                      <a:pt x="23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54" name="Freeform 245"/>
              <p:cNvSpPr>
                <a:spLocks/>
              </p:cNvSpPr>
              <p:nvPr/>
            </p:nvSpPr>
            <p:spPr bwMode="auto">
              <a:xfrm rot="560792" flipH="1">
                <a:off x="4244" y="3903"/>
                <a:ext cx="109" cy="83"/>
              </a:xfrm>
              <a:custGeom>
                <a:avLst/>
                <a:gdLst>
                  <a:gd name="T0" fmla="*/ 5 w 234"/>
                  <a:gd name="T1" fmla="*/ 0 h 128"/>
                  <a:gd name="T2" fmla="*/ 5 w 234"/>
                  <a:gd name="T3" fmla="*/ 0 h 128"/>
                  <a:gd name="T4" fmla="*/ 5 w 234"/>
                  <a:gd name="T5" fmla="*/ 1 h 128"/>
                  <a:gd name="T6" fmla="*/ 4 w 234"/>
                  <a:gd name="T7" fmla="*/ 1 h 128"/>
                  <a:gd name="T8" fmla="*/ 3 w 234"/>
                  <a:gd name="T9" fmla="*/ 3 h 128"/>
                  <a:gd name="T10" fmla="*/ 3 w 234"/>
                  <a:gd name="T11" fmla="*/ 4 h 128"/>
                  <a:gd name="T12" fmla="*/ 2 w 234"/>
                  <a:gd name="T13" fmla="*/ 5 h 128"/>
                  <a:gd name="T14" fmla="*/ 1 w 234"/>
                  <a:gd name="T15" fmla="*/ 6 h 128"/>
                  <a:gd name="T16" fmla="*/ 1 w 234"/>
                  <a:gd name="T17" fmla="*/ 8 h 128"/>
                  <a:gd name="T18" fmla="*/ 1 w 234"/>
                  <a:gd name="T19" fmla="*/ 10 h 128"/>
                  <a:gd name="T20" fmla="*/ 0 w 234"/>
                  <a:gd name="T21" fmla="*/ 12 h 128"/>
                  <a:gd name="T22" fmla="*/ 0 w 234"/>
                  <a:gd name="T23" fmla="*/ 14 h 128"/>
                  <a:gd name="T24" fmla="*/ 0 w 234"/>
                  <a:gd name="T25" fmla="*/ 14 h 128"/>
                  <a:gd name="T26" fmla="*/ 0 w 234"/>
                  <a:gd name="T27" fmla="*/ 15 h 128"/>
                  <a:gd name="T28" fmla="*/ 0 w 234"/>
                  <a:gd name="T29" fmla="*/ 15 h 128"/>
                  <a:gd name="T30" fmla="*/ 0 w 234"/>
                  <a:gd name="T31" fmla="*/ 15 h 128"/>
                  <a:gd name="T32" fmla="*/ 0 w 234"/>
                  <a:gd name="T33" fmla="*/ 15 h 128"/>
                  <a:gd name="T34" fmla="*/ 0 w 234"/>
                  <a:gd name="T35" fmla="*/ 12 h 128"/>
                  <a:gd name="T36" fmla="*/ 1 w 234"/>
                  <a:gd name="T37" fmla="*/ 10 h 128"/>
                  <a:gd name="T38" fmla="*/ 1 w 234"/>
                  <a:gd name="T39" fmla="*/ 9 h 128"/>
                  <a:gd name="T40" fmla="*/ 1 w 234"/>
                  <a:gd name="T41" fmla="*/ 7 h 128"/>
                  <a:gd name="T42" fmla="*/ 2 w 234"/>
                  <a:gd name="T43" fmla="*/ 6 h 128"/>
                  <a:gd name="T44" fmla="*/ 3 w 234"/>
                  <a:gd name="T45" fmla="*/ 5 h 128"/>
                  <a:gd name="T46" fmla="*/ 3 w 234"/>
                  <a:gd name="T47" fmla="*/ 3 h 128"/>
                  <a:gd name="T48" fmla="*/ 4 w 234"/>
                  <a:gd name="T49" fmla="*/ 2 h 128"/>
                  <a:gd name="T50" fmla="*/ 5 w 234"/>
                  <a:gd name="T51" fmla="*/ 1 h 128"/>
                  <a:gd name="T52" fmla="*/ 5 w 234"/>
                  <a:gd name="T53" fmla="*/ 1 h 128"/>
                  <a:gd name="T54" fmla="*/ 5 w 234"/>
                  <a:gd name="T55" fmla="*/ 1 h 128"/>
                  <a:gd name="T56" fmla="*/ 5 w 234"/>
                  <a:gd name="T57" fmla="*/ 1 h 128"/>
                  <a:gd name="T58" fmla="*/ 5 w 234"/>
                  <a:gd name="T59" fmla="*/ 1 h 128"/>
                  <a:gd name="T60" fmla="*/ 5 w 234"/>
                  <a:gd name="T61" fmla="*/ 0 h 128"/>
                  <a:gd name="T62" fmla="*/ 5 w 234"/>
                  <a:gd name="T63" fmla="*/ 0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4"/>
                  <a:gd name="T97" fmla="*/ 0 h 128"/>
                  <a:gd name="T98" fmla="*/ 234 w 234"/>
                  <a:gd name="T99" fmla="*/ 128 h 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4" h="128">
                    <a:moveTo>
                      <a:pt x="232" y="0"/>
                    </a:moveTo>
                    <a:lnTo>
                      <a:pt x="232" y="0"/>
                    </a:lnTo>
                    <a:lnTo>
                      <a:pt x="208" y="4"/>
                    </a:lnTo>
                    <a:lnTo>
                      <a:pt x="184" y="12"/>
                    </a:lnTo>
                    <a:lnTo>
                      <a:pt x="152" y="22"/>
                    </a:lnTo>
                    <a:lnTo>
                      <a:pt x="114" y="38"/>
                    </a:lnTo>
                    <a:lnTo>
                      <a:pt x="96" y="48"/>
                    </a:lnTo>
                    <a:lnTo>
                      <a:pt x="76" y="60"/>
                    </a:lnTo>
                    <a:lnTo>
                      <a:pt x="56" y="74"/>
                    </a:lnTo>
                    <a:lnTo>
                      <a:pt x="38" y="90"/>
                    </a:lnTo>
                    <a:lnTo>
                      <a:pt x="18" y="106"/>
                    </a:lnTo>
                    <a:lnTo>
                      <a:pt x="0" y="126"/>
                    </a:lnTo>
                    <a:lnTo>
                      <a:pt x="0" y="128"/>
                    </a:lnTo>
                    <a:lnTo>
                      <a:pt x="20" y="108"/>
                    </a:lnTo>
                    <a:lnTo>
                      <a:pt x="38" y="90"/>
                    </a:lnTo>
                    <a:lnTo>
                      <a:pt x="58" y="76"/>
                    </a:lnTo>
                    <a:lnTo>
                      <a:pt x="76" y="62"/>
                    </a:lnTo>
                    <a:lnTo>
                      <a:pt x="96" y="50"/>
                    </a:lnTo>
                    <a:lnTo>
                      <a:pt x="116" y="40"/>
                    </a:lnTo>
                    <a:lnTo>
                      <a:pt x="152" y="24"/>
                    </a:lnTo>
                    <a:lnTo>
                      <a:pt x="184" y="14"/>
                    </a:lnTo>
                    <a:lnTo>
                      <a:pt x="208" y="6"/>
                    </a:lnTo>
                    <a:lnTo>
                      <a:pt x="232" y="2"/>
                    </a:lnTo>
                    <a:lnTo>
                      <a:pt x="234" y="2"/>
                    </a:lnTo>
                    <a:lnTo>
                      <a:pt x="23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55" name="Freeform 246"/>
              <p:cNvSpPr>
                <a:spLocks/>
              </p:cNvSpPr>
              <p:nvPr/>
            </p:nvSpPr>
            <p:spPr bwMode="auto">
              <a:xfrm rot="560792" flipH="1">
                <a:off x="4232" y="3909"/>
                <a:ext cx="108" cy="82"/>
              </a:xfrm>
              <a:custGeom>
                <a:avLst/>
                <a:gdLst>
                  <a:gd name="T0" fmla="*/ 5 w 232"/>
                  <a:gd name="T1" fmla="*/ 0 h 126"/>
                  <a:gd name="T2" fmla="*/ 5 w 232"/>
                  <a:gd name="T3" fmla="*/ 0 h 126"/>
                  <a:gd name="T4" fmla="*/ 5 w 232"/>
                  <a:gd name="T5" fmla="*/ 1 h 126"/>
                  <a:gd name="T6" fmla="*/ 4 w 232"/>
                  <a:gd name="T7" fmla="*/ 1 h 126"/>
                  <a:gd name="T8" fmla="*/ 3 w 232"/>
                  <a:gd name="T9" fmla="*/ 3 h 126"/>
                  <a:gd name="T10" fmla="*/ 3 w 232"/>
                  <a:gd name="T11" fmla="*/ 5 h 126"/>
                  <a:gd name="T12" fmla="*/ 2 w 232"/>
                  <a:gd name="T13" fmla="*/ 5 h 126"/>
                  <a:gd name="T14" fmla="*/ 1 w 232"/>
                  <a:gd name="T15" fmla="*/ 7 h 126"/>
                  <a:gd name="T16" fmla="*/ 1 w 232"/>
                  <a:gd name="T17" fmla="*/ 8 h 126"/>
                  <a:gd name="T18" fmla="*/ 1 w 232"/>
                  <a:gd name="T19" fmla="*/ 10 h 126"/>
                  <a:gd name="T20" fmla="*/ 0 w 232"/>
                  <a:gd name="T21" fmla="*/ 12 h 126"/>
                  <a:gd name="T22" fmla="*/ 0 w 232"/>
                  <a:gd name="T23" fmla="*/ 14 h 126"/>
                  <a:gd name="T24" fmla="*/ 0 w 232"/>
                  <a:gd name="T25" fmla="*/ 14 h 126"/>
                  <a:gd name="T26" fmla="*/ 0 w 232"/>
                  <a:gd name="T27" fmla="*/ 14 h 126"/>
                  <a:gd name="T28" fmla="*/ 0 w 232"/>
                  <a:gd name="T29" fmla="*/ 14 h 126"/>
                  <a:gd name="T30" fmla="*/ 0 w 232"/>
                  <a:gd name="T31" fmla="*/ 14 h 126"/>
                  <a:gd name="T32" fmla="*/ 0 w 232"/>
                  <a:gd name="T33" fmla="*/ 14 h 126"/>
                  <a:gd name="T34" fmla="*/ 0 w 232"/>
                  <a:gd name="T35" fmla="*/ 13 h 126"/>
                  <a:gd name="T36" fmla="*/ 1 w 232"/>
                  <a:gd name="T37" fmla="*/ 10 h 126"/>
                  <a:gd name="T38" fmla="*/ 1 w 232"/>
                  <a:gd name="T39" fmla="*/ 8 h 126"/>
                  <a:gd name="T40" fmla="*/ 1 w 232"/>
                  <a:gd name="T41" fmla="*/ 7 h 126"/>
                  <a:gd name="T42" fmla="*/ 2 w 232"/>
                  <a:gd name="T43" fmla="*/ 6 h 126"/>
                  <a:gd name="T44" fmla="*/ 3 w 232"/>
                  <a:gd name="T45" fmla="*/ 5 h 126"/>
                  <a:gd name="T46" fmla="*/ 3 w 232"/>
                  <a:gd name="T47" fmla="*/ 3 h 126"/>
                  <a:gd name="T48" fmla="*/ 4 w 232"/>
                  <a:gd name="T49" fmla="*/ 1 h 126"/>
                  <a:gd name="T50" fmla="*/ 5 w 232"/>
                  <a:gd name="T51" fmla="*/ 1 h 126"/>
                  <a:gd name="T52" fmla="*/ 5 w 232"/>
                  <a:gd name="T53" fmla="*/ 1 h 126"/>
                  <a:gd name="T54" fmla="*/ 5 w 232"/>
                  <a:gd name="T55" fmla="*/ 1 h 126"/>
                  <a:gd name="T56" fmla="*/ 5 w 232"/>
                  <a:gd name="T57" fmla="*/ 0 h 126"/>
                  <a:gd name="T58" fmla="*/ 5 w 232"/>
                  <a:gd name="T59" fmla="*/ 0 h 126"/>
                  <a:gd name="T60" fmla="*/ 5 w 232"/>
                  <a:gd name="T61" fmla="*/ 0 h 126"/>
                  <a:gd name="T62" fmla="*/ 5 w 232"/>
                  <a:gd name="T63" fmla="*/ 0 h 1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2"/>
                  <a:gd name="T97" fmla="*/ 0 h 126"/>
                  <a:gd name="T98" fmla="*/ 232 w 232"/>
                  <a:gd name="T99" fmla="*/ 126 h 1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2" h="126">
                    <a:moveTo>
                      <a:pt x="232" y="0"/>
                    </a:moveTo>
                    <a:lnTo>
                      <a:pt x="232" y="0"/>
                    </a:lnTo>
                    <a:lnTo>
                      <a:pt x="208" y="4"/>
                    </a:lnTo>
                    <a:lnTo>
                      <a:pt x="182" y="10"/>
                    </a:lnTo>
                    <a:lnTo>
                      <a:pt x="150" y="22"/>
                    </a:lnTo>
                    <a:lnTo>
                      <a:pt x="114" y="38"/>
                    </a:lnTo>
                    <a:lnTo>
                      <a:pt x="96" y="48"/>
                    </a:lnTo>
                    <a:lnTo>
                      <a:pt x="76" y="60"/>
                    </a:lnTo>
                    <a:lnTo>
                      <a:pt x="56" y="74"/>
                    </a:lnTo>
                    <a:lnTo>
                      <a:pt x="36" y="88"/>
                    </a:lnTo>
                    <a:lnTo>
                      <a:pt x="18" y="106"/>
                    </a:lnTo>
                    <a:lnTo>
                      <a:pt x="0" y="126"/>
                    </a:lnTo>
                    <a:lnTo>
                      <a:pt x="18" y="108"/>
                    </a:lnTo>
                    <a:lnTo>
                      <a:pt x="38" y="90"/>
                    </a:lnTo>
                    <a:lnTo>
                      <a:pt x="56" y="74"/>
                    </a:lnTo>
                    <a:lnTo>
                      <a:pt x="76" y="62"/>
                    </a:lnTo>
                    <a:lnTo>
                      <a:pt x="96" y="50"/>
                    </a:lnTo>
                    <a:lnTo>
                      <a:pt x="116" y="40"/>
                    </a:lnTo>
                    <a:lnTo>
                      <a:pt x="152" y="24"/>
                    </a:lnTo>
                    <a:lnTo>
                      <a:pt x="184" y="12"/>
                    </a:lnTo>
                    <a:lnTo>
                      <a:pt x="208" y="6"/>
                    </a:lnTo>
                    <a:lnTo>
                      <a:pt x="232" y="2"/>
                    </a:lnTo>
                    <a:lnTo>
                      <a:pt x="23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56" name="Freeform 247"/>
              <p:cNvSpPr>
                <a:spLocks/>
              </p:cNvSpPr>
              <p:nvPr/>
            </p:nvSpPr>
            <p:spPr bwMode="auto">
              <a:xfrm rot="560792" flipH="1">
                <a:off x="4220" y="3914"/>
                <a:ext cx="108" cy="82"/>
              </a:xfrm>
              <a:custGeom>
                <a:avLst/>
                <a:gdLst>
                  <a:gd name="T0" fmla="*/ 5 w 232"/>
                  <a:gd name="T1" fmla="*/ 0 h 126"/>
                  <a:gd name="T2" fmla="*/ 5 w 232"/>
                  <a:gd name="T3" fmla="*/ 0 h 126"/>
                  <a:gd name="T4" fmla="*/ 5 w 232"/>
                  <a:gd name="T5" fmla="*/ 1 h 126"/>
                  <a:gd name="T6" fmla="*/ 4 w 232"/>
                  <a:gd name="T7" fmla="*/ 1 h 126"/>
                  <a:gd name="T8" fmla="*/ 3 w 232"/>
                  <a:gd name="T9" fmla="*/ 2 h 126"/>
                  <a:gd name="T10" fmla="*/ 3 w 232"/>
                  <a:gd name="T11" fmla="*/ 5 h 126"/>
                  <a:gd name="T12" fmla="*/ 2 w 232"/>
                  <a:gd name="T13" fmla="*/ 5 h 126"/>
                  <a:gd name="T14" fmla="*/ 1 w 232"/>
                  <a:gd name="T15" fmla="*/ 7 h 126"/>
                  <a:gd name="T16" fmla="*/ 1 w 232"/>
                  <a:gd name="T17" fmla="*/ 8 h 126"/>
                  <a:gd name="T18" fmla="*/ 1 w 232"/>
                  <a:gd name="T19" fmla="*/ 10 h 126"/>
                  <a:gd name="T20" fmla="*/ 0 w 232"/>
                  <a:gd name="T21" fmla="*/ 12 h 126"/>
                  <a:gd name="T22" fmla="*/ 0 w 232"/>
                  <a:gd name="T23" fmla="*/ 14 h 126"/>
                  <a:gd name="T24" fmla="*/ 0 w 232"/>
                  <a:gd name="T25" fmla="*/ 14 h 126"/>
                  <a:gd name="T26" fmla="*/ 0 w 232"/>
                  <a:gd name="T27" fmla="*/ 14 h 126"/>
                  <a:gd name="T28" fmla="*/ 0 w 232"/>
                  <a:gd name="T29" fmla="*/ 14 h 126"/>
                  <a:gd name="T30" fmla="*/ 0 w 232"/>
                  <a:gd name="T31" fmla="*/ 14 h 126"/>
                  <a:gd name="T32" fmla="*/ 0 w 232"/>
                  <a:gd name="T33" fmla="*/ 14 h 126"/>
                  <a:gd name="T34" fmla="*/ 0 w 232"/>
                  <a:gd name="T35" fmla="*/ 12 h 126"/>
                  <a:gd name="T36" fmla="*/ 1 w 232"/>
                  <a:gd name="T37" fmla="*/ 10 h 126"/>
                  <a:gd name="T38" fmla="*/ 1 w 232"/>
                  <a:gd name="T39" fmla="*/ 8 h 126"/>
                  <a:gd name="T40" fmla="*/ 1 w 232"/>
                  <a:gd name="T41" fmla="*/ 7 h 126"/>
                  <a:gd name="T42" fmla="*/ 2 w 232"/>
                  <a:gd name="T43" fmla="*/ 5 h 126"/>
                  <a:gd name="T44" fmla="*/ 3 w 232"/>
                  <a:gd name="T45" fmla="*/ 5 h 126"/>
                  <a:gd name="T46" fmla="*/ 3 w 232"/>
                  <a:gd name="T47" fmla="*/ 3 h 126"/>
                  <a:gd name="T48" fmla="*/ 4 w 232"/>
                  <a:gd name="T49" fmla="*/ 1 h 126"/>
                  <a:gd name="T50" fmla="*/ 5 w 232"/>
                  <a:gd name="T51" fmla="*/ 1 h 126"/>
                  <a:gd name="T52" fmla="*/ 5 w 232"/>
                  <a:gd name="T53" fmla="*/ 0 h 126"/>
                  <a:gd name="T54" fmla="*/ 5 w 232"/>
                  <a:gd name="T55" fmla="*/ 0 h 126"/>
                  <a:gd name="T56" fmla="*/ 5 w 232"/>
                  <a:gd name="T57" fmla="*/ 0 h 126"/>
                  <a:gd name="T58" fmla="*/ 5 w 232"/>
                  <a:gd name="T59" fmla="*/ 0 h 126"/>
                  <a:gd name="T60" fmla="*/ 5 w 232"/>
                  <a:gd name="T61" fmla="*/ 0 h 126"/>
                  <a:gd name="T62" fmla="*/ 5 w 232"/>
                  <a:gd name="T63" fmla="*/ 0 h 1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2"/>
                  <a:gd name="T97" fmla="*/ 0 h 126"/>
                  <a:gd name="T98" fmla="*/ 232 w 232"/>
                  <a:gd name="T99" fmla="*/ 126 h 1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2" h="126">
                    <a:moveTo>
                      <a:pt x="232" y="0"/>
                    </a:moveTo>
                    <a:lnTo>
                      <a:pt x="232" y="0"/>
                    </a:lnTo>
                    <a:lnTo>
                      <a:pt x="208" y="4"/>
                    </a:lnTo>
                    <a:lnTo>
                      <a:pt x="182" y="10"/>
                    </a:lnTo>
                    <a:lnTo>
                      <a:pt x="150" y="20"/>
                    </a:lnTo>
                    <a:lnTo>
                      <a:pt x="114" y="36"/>
                    </a:lnTo>
                    <a:lnTo>
                      <a:pt x="94" y="46"/>
                    </a:lnTo>
                    <a:lnTo>
                      <a:pt x="76" y="58"/>
                    </a:lnTo>
                    <a:lnTo>
                      <a:pt x="56" y="72"/>
                    </a:lnTo>
                    <a:lnTo>
                      <a:pt x="36" y="88"/>
                    </a:lnTo>
                    <a:lnTo>
                      <a:pt x="18" y="106"/>
                    </a:lnTo>
                    <a:lnTo>
                      <a:pt x="0" y="124"/>
                    </a:lnTo>
                    <a:lnTo>
                      <a:pt x="0" y="126"/>
                    </a:lnTo>
                    <a:lnTo>
                      <a:pt x="18" y="106"/>
                    </a:lnTo>
                    <a:lnTo>
                      <a:pt x="38" y="90"/>
                    </a:lnTo>
                    <a:lnTo>
                      <a:pt x="56" y="74"/>
                    </a:lnTo>
                    <a:lnTo>
                      <a:pt x="76" y="60"/>
                    </a:lnTo>
                    <a:lnTo>
                      <a:pt x="96" y="48"/>
                    </a:lnTo>
                    <a:lnTo>
                      <a:pt x="114" y="38"/>
                    </a:lnTo>
                    <a:lnTo>
                      <a:pt x="150" y="22"/>
                    </a:lnTo>
                    <a:lnTo>
                      <a:pt x="182" y="12"/>
                    </a:lnTo>
                    <a:lnTo>
                      <a:pt x="208" y="6"/>
                    </a:lnTo>
                    <a:lnTo>
                      <a:pt x="23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57" name="Freeform 248"/>
              <p:cNvSpPr>
                <a:spLocks/>
              </p:cNvSpPr>
              <p:nvPr/>
            </p:nvSpPr>
            <p:spPr bwMode="auto">
              <a:xfrm rot="560792" flipH="1">
                <a:off x="4207" y="3919"/>
                <a:ext cx="109" cy="83"/>
              </a:xfrm>
              <a:custGeom>
                <a:avLst/>
                <a:gdLst>
                  <a:gd name="T0" fmla="*/ 5 w 234"/>
                  <a:gd name="T1" fmla="*/ 0 h 128"/>
                  <a:gd name="T2" fmla="*/ 5 w 234"/>
                  <a:gd name="T3" fmla="*/ 0 h 128"/>
                  <a:gd name="T4" fmla="*/ 5 w 234"/>
                  <a:gd name="T5" fmla="*/ 1 h 128"/>
                  <a:gd name="T6" fmla="*/ 4 w 234"/>
                  <a:gd name="T7" fmla="*/ 1 h 128"/>
                  <a:gd name="T8" fmla="*/ 3 w 234"/>
                  <a:gd name="T9" fmla="*/ 3 h 128"/>
                  <a:gd name="T10" fmla="*/ 3 w 234"/>
                  <a:gd name="T11" fmla="*/ 4 h 128"/>
                  <a:gd name="T12" fmla="*/ 2 w 234"/>
                  <a:gd name="T13" fmla="*/ 5 h 128"/>
                  <a:gd name="T14" fmla="*/ 2 w 234"/>
                  <a:gd name="T15" fmla="*/ 6 h 128"/>
                  <a:gd name="T16" fmla="*/ 1 w 234"/>
                  <a:gd name="T17" fmla="*/ 8 h 128"/>
                  <a:gd name="T18" fmla="*/ 1 w 234"/>
                  <a:gd name="T19" fmla="*/ 10 h 128"/>
                  <a:gd name="T20" fmla="*/ 0 w 234"/>
                  <a:gd name="T21" fmla="*/ 12 h 128"/>
                  <a:gd name="T22" fmla="*/ 0 w 234"/>
                  <a:gd name="T23" fmla="*/ 14 h 128"/>
                  <a:gd name="T24" fmla="*/ 0 w 234"/>
                  <a:gd name="T25" fmla="*/ 14 h 128"/>
                  <a:gd name="T26" fmla="*/ 0 w 234"/>
                  <a:gd name="T27" fmla="*/ 15 h 128"/>
                  <a:gd name="T28" fmla="*/ 0 w 234"/>
                  <a:gd name="T29" fmla="*/ 15 h 128"/>
                  <a:gd name="T30" fmla="*/ 0 w 234"/>
                  <a:gd name="T31" fmla="*/ 15 h 128"/>
                  <a:gd name="T32" fmla="*/ 0 w 234"/>
                  <a:gd name="T33" fmla="*/ 15 h 128"/>
                  <a:gd name="T34" fmla="*/ 0 w 234"/>
                  <a:gd name="T35" fmla="*/ 12 h 128"/>
                  <a:gd name="T36" fmla="*/ 1 w 234"/>
                  <a:gd name="T37" fmla="*/ 10 h 128"/>
                  <a:gd name="T38" fmla="*/ 1 w 234"/>
                  <a:gd name="T39" fmla="*/ 9 h 128"/>
                  <a:gd name="T40" fmla="*/ 2 w 234"/>
                  <a:gd name="T41" fmla="*/ 7 h 128"/>
                  <a:gd name="T42" fmla="*/ 2 w 234"/>
                  <a:gd name="T43" fmla="*/ 6 h 128"/>
                  <a:gd name="T44" fmla="*/ 3 w 234"/>
                  <a:gd name="T45" fmla="*/ 5 h 128"/>
                  <a:gd name="T46" fmla="*/ 3 w 234"/>
                  <a:gd name="T47" fmla="*/ 3 h 128"/>
                  <a:gd name="T48" fmla="*/ 4 w 234"/>
                  <a:gd name="T49" fmla="*/ 2 h 128"/>
                  <a:gd name="T50" fmla="*/ 5 w 234"/>
                  <a:gd name="T51" fmla="*/ 1 h 128"/>
                  <a:gd name="T52" fmla="*/ 5 w 234"/>
                  <a:gd name="T53" fmla="*/ 1 h 128"/>
                  <a:gd name="T54" fmla="*/ 5 w 234"/>
                  <a:gd name="T55" fmla="*/ 1 h 128"/>
                  <a:gd name="T56" fmla="*/ 5 w 234"/>
                  <a:gd name="T57" fmla="*/ 1 h 128"/>
                  <a:gd name="T58" fmla="*/ 5 w 234"/>
                  <a:gd name="T59" fmla="*/ 1 h 128"/>
                  <a:gd name="T60" fmla="*/ 5 w 234"/>
                  <a:gd name="T61" fmla="*/ 0 h 128"/>
                  <a:gd name="T62" fmla="*/ 5 w 234"/>
                  <a:gd name="T63" fmla="*/ 0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4"/>
                  <a:gd name="T97" fmla="*/ 0 h 128"/>
                  <a:gd name="T98" fmla="*/ 234 w 234"/>
                  <a:gd name="T99" fmla="*/ 128 h 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4" h="128">
                    <a:moveTo>
                      <a:pt x="234" y="0"/>
                    </a:moveTo>
                    <a:lnTo>
                      <a:pt x="234" y="0"/>
                    </a:lnTo>
                    <a:lnTo>
                      <a:pt x="210" y="4"/>
                    </a:lnTo>
                    <a:lnTo>
                      <a:pt x="184" y="12"/>
                    </a:lnTo>
                    <a:lnTo>
                      <a:pt x="152" y="22"/>
                    </a:lnTo>
                    <a:lnTo>
                      <a:pt x="116" y="38"/>
                    </a:lnTo>
                    <a:lnTo>
                      <a:pt x="96" y="48"/>
                    </a:lnTo>
                    <a:lnTo>
                      <a:pt x="78" y="60"/>
                    </a:lnTo>
                    <a:lnTo>
                      <a:pt x="58" y="74"/>
                    </a:lnTo>
                    <a:lnTo>
                      <a:pt x="38" y="90"/>
                    </a:lnTo>
                    <a:lnTo>
                      <a:pt x="20" y="106"/>
                    </a:lnTo>
                    <a:lnTo>
                      <a:pt x="0" y="126"/>
                    </a:lnTo>
                    <a:lnTo>
                      <a:pt x="0" y="128"/>
                    </a:lnTo>
                    <a:lnTo>
                      <a:pt x="2" y="128"/>
                    </a:lnTo>
                    <a:lnTo>
                      <a:pt x="20" y="108"/>
                    </a:lnTo>
                    <a:lnTo>
                      <a:pt x="38" y="90"/>
                    </a:lnTo>
                    <a:lnTo>
                      <a:pt x="58" y="76"/>
                    </a:lnTo>
                    <a:lnTo>
                      <a:pt x="78" y="62"/>
                    </a:lnTo>
                    <a:lnTo>
                      <a:pt x="98" y="50"/>
                    </a:lnTo>
                    <a:lnTo>
                      <a:pt x="116" y="40"/>
                    </a:lnTo>
                    <a:lnTo>
                      <a:pt x="152" y="24"/>
                    </a:lnTo>
                    <a:lnTo>
                      <a:pt x="184" y="14"/>
                    </a:lnTo>
                    <a:lnTo>
                      <a:pt x="210" y="6"/>
                    </a:lnTo>
                    <a:lnTo>
                      <a:pt x="234" y="2"/>
                    </a:lnTo>
                    <a:lnTo>
                      <a:pt x="23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58" name="Freeform 249"/>
              <p:cNvSpPr>
                <a:spLocks/>
              </p:cNvSpPr>
              <p:nvPr/>
            </p:nvSpPr>
            <p:spPr bwMode="auto">
              <a:xfrm rot="560792" flipH="1">
                <a:off x="4196" y="3925"/>
                <a:ext cx="109" cy="82"/>
              </a:xfrm>
              <a:custGeom>
                <a:avLst/>
                <a:gdLst>
                  <a:gd name="T0" fmla="*/ 5 w 234"/>
                  <a:gd name="T1" fmla="*/ 0 h 126"/>
                  <a:gd name="T2" fmla="*/ 5 w 234"/>
                  <a:gd name="T3" fmla="*/ 0 h 126"/>
                  <a:gd name="T4" fmla="*/ 5 w 234"/>
                  <a:gd name="T5" fmla="*/ 1 h 126"/>
                  <a:gd name="T6" fmla="*/ 4 w 234"/>
                  <a:gd name="T7" fmla="*/ 1 h 126"/>
                  <a:gd name="T8" fmla="*/ 3 w 234"/>
                  <a:gd name="T9" fmla="*/ 3 h 126"/>
                  <a:gd name="T10" fmla="*/ 3 w 234"/>
                  <a:gd name="T11" fmla="*/ 5 h 126"/>
                  <a:gd name="T12" fmla="*/ 2 w 234"/>
                  <a:gd name="T13" fmla="*/ 5 h 126"/>
                  <a:gd name="T14" fmla="*/ 1 w 234"/>
                  <a:gd name="T15" fmla="*/ 7 h 126"/>
                  <a:gd name="T16" fmla="*/ 1 w 234"/>
                  <a:gd name="T17" fmla="*/ 8 h 126"/>
                  <a:gd name="T18" fmla="*/ 1 w 234"/>
                  <a:gd name="T19" fmla="*/ 10 h 126"/>
                  <a:gd name="T20" fmla="*/ 0 w 234"/>
                  <a:gd name="T21" fmla="*/ 12 h 126"/>
                  <a:gd name="T22" fmla="*/ 0 w 234"/>
                  <a:gd name="T23" fmla="*/ 14 h 126"/>
                  <a:gd name="T24" fmla="*/ 0 w 234"/>
                  <a:gd name="T25" fmla="*/ 14 h 126"/>
                  <a:gd name="T26" fmla="*/ 0 w 234"/>
                  <a:gd name="T27" fmla="*/ 14 h 126"/>
                  <a:gd name="T28" fmla="*/ 0 w 234"/>
                  <a:gd name="T29" fmla="*/ 14 h 126"/>
                  <a:gd name="T30" fmla="*/ 0 w 234"/>
                  <a:gd name="T31" fmla="*/ 14 h 126"/>
                  <a:gd name="T32" fmla="*/ 0 w 234"/>
                  <a:gd name="T33" fmla="*/ 14 h 126"/>
                  <a:gd name="T34" fmla="*/ 0 w 234"/>
                  <a:gd name="T35" fmla="*/ 13 h 126"/>
                  <a:gd name="T36" fmla="*/ 1 w 234"/>
                  <a:gd name="T37" fmla="*/ 10 h 126"/>
                  <a:gd name="T38" fmla="*/ 1 w 234"/>
                  <a:gd name="T39" fmla="*/ 8 h 126"/>
                  <a:gd name="T40" fmla="*/ 2 w 234"/>
                  <a:gd name="T41" fmla="*/ 7 h 126"/>
                  <a:gd name="T42" fmla="*/ 2 w 234"/>
                  <a:gd name="T43" fmla="*/ 6 h 126"/>
                  <a:gd name="T44" fmla="*/ 3 w 234"/>
                  <a:gd name="T45" fmla="*/ 5 h 126"/>
                  <a:gd name="T46" fmla="*/ 3 w 234"/>
                  <a:gd name="T47" fmla="*/ 3 h 126"/>
                  <a:gd name="T48" fmla="*/ 4 w 234"/>
                  <a:gd name="T49" fmla="*/ 1 h 126"/>
                  <a:gd name="T50" fmla="*/ 5 w 234"/>
                  <a:gd name="T51" fmla="*/ 1 h 126"/>
                  <a:gd name="T52" fmla="*/ 5 w 234"/>
                  <a:gd name="T53" fmla="*/ 1 h 126"/>
                  <a:gd name="T54" fmla="*/ 5 w 234"/>
                  <a:gd name="T55" fmla="*/ 1 h 126"/>
                  <a:gd name="T56" fmla="*/ 5 w 234"/>
                  <a:gd name="T57" fmla="*/ 0 h 126"/>
                  <a:gd name="T58" fmla="*/ 5 w 234"/>
                  <a:gd name="T59" fmla="*/ 0 h 126"/>
                  <a:gd name="T60" fmla="*/ 5 w 234"/>
                  <a:gd name="T61" fmla="*/ 0 h 126"/>
                  <a:gd name="T62" fmla="*/ 5 w 234"/>
                  <a:gd name="T63" fmla="*/ 0 h 1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4"/>
                  <a:gd name="T97" fmla="*/ 0 h 126"/>
                  <a:gd name="T98" fmla="*/ 234 w 234"/>
                  <a:gd name="T99" fmla="*/ 126 h 1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4" h="126">
                    <a:moveTo>
                      <a:pt x="232" y="0"/>
                    </a:moveTo>
                    <a:lnTo>
                      <a:pt x="232" y="0"/>
                    </a:lnTo>
                    <a:lnTo>
                      <a:pt x="210" y="4"/>
                    </a:lnTo>
                    <a:lnTo>
                      <a:pt x="184" y="10"/>
                    </a:lnTo>
                    <a:lnTo>
                      <a:pt x="152" y="22"/>
                    </a:lnTo>
                    <a:lnTo>
                      <a:pt x="116" y="38"/>
                    </a:lnTo>
                    <a:lnTo>
                      <a:pt x="96" y="48"/>
                    </a:lnTo>
                    <a:lnTo>
                      <a:pt x="76" y="60"/>
                    </a:lnTo>
                    <a:lnTo>
                      <a:pt x="58" y="74"/>
                    </a:lnTo>
                    <a:lnTo>
                      <a:pt x="38" y="88"/>
                    </a:lnTo>
                    <a:lnTo>
                      <a:pt x="18" y="106"/>
                    </a:lnTo>
                    <a:lnTo>
                      <a:pt x="0" y="126"/>
                    </a:lnTo>
                    <a:lnTo>
                      <a:pt x="2" y="126"/>
                    </a:lnTo>
                    <a:lnTo>
                      <a:pt x="20" y="108"/>
                    </a:lnTo>
                    <a:lnTo>
                      <a:pt x="38" y="90"/>
                    </a:lnTo>
                    <a:lnTo>
                      <a:pt x="58" y="74"/>
                    </a:lnTo>
                    <a:lnTo>
                      <a:pt x="78" y="62"/>
                    </a:lnTo>
                    <a:lnTo>
                      <a:pt x="96" y="50"/>
                    </a:lnTo>
                    <a:lnTo>
                      <a:pt x="116" y="40"/>
                    </a:lnTo>
                    <a:lnTo>
                      <a:pt x="152" y="24"/>
                    </a:lnTo>
                    <a:lnTo>
                      <a:pt x="184" y="12"/>
                    </a:lnTo>
                    <a:lnTo>
                      <a:pt x="210" y="6"/>
                    </a:lnTo>
                    <a:lnTo>
                      <a:pt x="232" y="2"/>
                    </a:lnTo>
                    <a:lnTo>
                      <a:pt x="234" y="0"/>
                    </a:lnTo>
                    <a:lnTo>
                      <a:pt x="23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59" name="Freeform 250"/>
              <p:cNvSpPr>
                <a:spLocks/>
              </p:cNvSpPr>
              <p:nvPr/>
            </p:nvSpPr>
            <p:spPr bwMode="auto">
              <a:xfrm rot="560792" flipH="1">
                <a:off x="4184" y="3930"/>
                <a:ext cx="109" cy="84"/>
              </a:xfrm>
              <a:custGeom>
                <a:avLst/>
                <a:gdLst>
                  <a:gd name="T0" fmla="*/ 5 w 234"/>
                  <a:gd name="T1" fmla="*/ 0 h 128"/>
                  <a:gd name="T2" fmla="*/ 5 w 234"/>
                  <a:gd name="T3" fmla="*/ 0 h 128"/>
                  <a:gd name="T4" fmla="*/ 5 w 234"/>
                  <a:gd name="T5" fmla="*/ 1 h 128"/>
                  <a:gd name="T6" fmla="*/ 4 w 234"/>
                  <a:gd name="T7" fmla="*/ 1 h 128"/>
                  <a:gd name="T8" fmla="*/ 3 w 234"/>
                  <a:gd name="T9" fmla="*/ 3 h 128"/>
                  <a:gd name="T10" fmla="*/ 3 w 234"/>
                  <a:gd name="T11" fmla="*/ 5 h 128"/>
                  <a:gd name="T12" fmla="*/ 2 w 234"/>
                  <a:gd name="T13" fmla="*/ 6 h 128"/>
                  <a:gd name="T14" fmla="*/ 1 w 234"/>
                  <a:gd name="T15" fmla="*/ 7 h 128"/>
                  <a:gd name="T16" fmla="*/ 1 w 234"/>
                  <a:gd name="T17" fmla="*/ 9 h 128"/>
                  <a:gd name="T18" fmla="*/ 1 w 234"/>
                  <a:gd name="T19" fmla="*/ 11 h 128"/>
                  <a:gd name="T20" fmla="*/ 0 w 234"/>
                  <a:gd name="T21" fmla="*/ 13 h 128"/>
                  <a:gd name="T22" fmla="*/ 0 w 234"/>
                  <a:gd name="T23" fmla="*/ 15 h 128"/>
                  <a:gd name="T24" fmla="*/ 0 w 234"/>
                  <a:gd name="T25" fmla="*/ 15 h 128"/>
                  <a:gd name="T26" fmla="*/ 0 w 234"/>
                  <a:gd name="T27" fmla="*/ 16 h 128"/>
                  <a:gd name="T28" fmla="*/ 0 w 234"/>
                  <a:gd name="T29" fmla="*/ 16 h 128"/>
                  <a:gd name="T30" fmla="*/ 0 w 234"/>
                  <a:gd name="T31" fmla="*/ 16 h 128"/>
                  <a:gd name="T32" fmla="*/ 0 w 234"/>
                  <a:gd name="T33" fmla="*/ 16 h 128"/>
                  <a:gd name="T34" fmla="*/ 0 w 234"/>
                  <a:gd name="T35" fmla="*/ 13 h 128"/>
                  <a:gd name="T36" fmla="*/ 1 w 234"/>
                  <a:gd name="T37" fmla="*/ 11 h 128"/>
                  <a:gd name="T38" fmla="*/ 1 w 234"/>
                  <a:gd name="T39" fmla="*/ 9 h 128"/>
                  <a:gd name="T40" fmla="*/ 2 w 234"/>
                  <a:gd name="T41" fmla="*/ 8 h 128"/>
                  <a:gd name="T42" fmla="*/ 2 w 234"/>
                  <a:gd name="T43" fmla="*/ 6 h 128"/>
                  <a:gd name="T44" fmla="*/ 3 w 234"/>
                  <a:gd name="T45" fmla="*/ 5 h 128"/>
                  <a:gd name="T46" fmla="*/ 3 w 234"/>
                  <a:gd name="T47" fmla="*/ 3 h 128"/>
                  <a:gd name="T48" fmla="*/ 4 w 234"/>
                  <a:gd name="T49" fmla="*/ 2 h 128"/>
                  <a:gd name="T50" fmla="*/ 5 w 234"/>
                  <a:gd name="T51" fmla="*/ 1 h 128"/>
                  <a:gd name="T52" fmla="*/ 5 w 234"/>
                  <a:gd name="T53" fmla="*/ 1 h 128"/>
                  <a:gd name="T54" fmla="*/ 5 w 234"/>
                  <a:gd name="T55" fmla="*/ 1 h 128"/>
                  <a:gd name="T56" fmla="*/ 5 w 234"/>
                  <a:gd name="T57" fmla="*/ 1 h 128"/>
                  <a:gd name="T58" fmla="*/ 5 w 234"/>
                  <a:gd name="T59" fmla="*/ 1 h 128"/>
                  <a:gd name="T60" fmla="*/ 5 w 234"/>
                  <a:gd name="T61" fmla="*/ 0 h 128"/>
                  <a:gd name="T62" fmla="*/ 5 w 234"/>
                  <a:gd name="T63" fmla="*/ 0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4"/>
                  <a:gd name="T97" fmla="*/ 0 h 128"/>
                  <a:gd name="T98" fmla="*/ 234 w 234"/>
                  <a:gd name="T99" fmla="*/ 128 h 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4" h="128">
                    <a:moveTo>
                      <a:pt x="232" y="0"/>
                    </a:moveTo>
                    <a:lnTo>
                      <a:pt x="232" y="0"/>
                    </a:lnTo>
                    <a:lnTo>
                      <a:pt x="210" y="6"/>
                    </a:lnTo>
                    <a:lnTo>
                      <a:pt x="184" y="12"/>
                    </a:lnTo>
                    <a:lnTo>
                      <a:pt x="152" y="22"/>
                    </a:lnTo>
                    <a:lnTo>
                      <a:pt x="116" y="38"/>
                    </a:lnTo>
                    <a:lnTo>
                      <a:pt x="96" y="48"/>
                    </a:lnTo>
                    <a:lnTo>
                      <a:pt x="76" y="60"/>
                    </a:lnTo>
                    <a:lnTo>
                      <a:pt x="56" y="74"/>
                    </a:lnTo>
                    <a:lnTo>
                      <a:pt x="38" y="90"/>
                    </a:lnTo>
                    <a:lnTo>
                      <a:pt x="18" y="108"/>
                    </a:lnTo>
                    <a:lnTo>
                      <a:pt x="0" y="126"/>
                    </a:lnTo>
                    <a:lnTo>
                      <a:pt x="0" y="128"/>
                    </a:lnTo>
                    <a:lnTo>
                      <a:pt x="2" y="128"/>
                    </a:lnTo>
                    <a:lnTo>
                      <a:pt x="20" y="108"/>
                    </a:lnTo>
                    <a:lnTo>
                      <a:pt x="38" y="92"/>
                    </a:lnTo>
                    <a:lnTo>
                      <a:pt x="58" y="76"/>
                    </a:lnTo>
                    <a:lnTo>
                      <a:pt x="78" y="62"/>
                    </a:lnTo>
                    <a:lnTo>
                      <a:pt x="96" y="50"/>
                    </a:lnTo>
                    <a:lnTo>
                      <a:pt x="116" y="40"/>
                    </a:lnTo>
                    <a:lnTo>
                      <a:pt x="152" y="24"/>
                    </a:lnTo>
                    <a:lnTo>
                      <a:pt x="184" y="14"/>
                    </a:lnTo>
                    <a:lnTo>
                      <a:pt x="210" y="8"/>
                    </a:lnTo>
                    <a:lnTo>
                      <a:pt x="232" y="2"/>
                    </a:lnTo>
                    <a:lnTo>
                      <a:pt x="234" y="2"/>
                    </a:lnTo>
                    <a:lnTo>
                      <a:pt x="23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60" name="Freeform 251"/>
              <p:cNvSpPr>
                <a:spLocks/>
              </p:cNvSpPr>
              <p:nvPr/>
            </p:nvSpPr>
            <p:spPr bwMode="auto">
              <a:xfrm rot="560792" flipH="1">
                <a:off x="4170" y="3936"/>
                <a:ext cx="109" cy="83"/>
              </a:xfrm>
              <a:custGeom>
                <a:avLst/>
                <a:gdLst>
                  <a:gd name="T0" fmla="*/ 5 w 234"/>
                  <a:gd name="T1" fmla="*/ 0 h 128"/>
                  <a:gd name="T2" fmla="*/ 5 w 234"/>
                  <a:gd name="T3" fmla="*/ 0 h 128"/>
                  <a:gd name="T4" fmla="*/ 5 w 234"/>
                  <a:gd name="T5" fmla="*/ 1 h 128"/>
                  <a:gd name="T6" fmla="*/ 4 w 234"/>
                  <a:gd name="T7" fmla="*/ 1 h 128"/>
                  <a:gd name="T8" fmla="*/ 3 w 234"/>
                  <a:gd name="T9" fmla="*/ 3 h 128"/>
                  <a:gd name="T10" fmla="*/ 3 w 234"/>
                  <a:gd name="T11" fmla="*/ 4 h 128"/>
                  <a:gd name="T12" fmla="*/ 2 w 234"/>
                  <a:gd name="T13" fmla="*/ 5 h 128"/>
                  <a:gd name="T14" fmla="*/ 1 w 234"/>
                  <a:gd name="T15" fmla="*/ 6 h 128"/>
                  <a:gd name="T16" fmla="*/ 1 w 234"/>
                  <a:gd name="T17" fmla="*/ 8 h 128"/>
                  <a:gd name="T18" fmla="*/ 1 w 234"/>
                  <a:gd name="T19" fmla="*/ 10 h 128"/>
                  <a:gd name="T20" fmla="*/ 0 w 234"/>
                  <a:gd name="T21" fmla="*/ 12 h 128"/>
                  <a:gd name="T22" fmla="*/ 0 w 234"/>
                  <a:gd name="T23" fmla="*/ 14 h 128"/>
                  <a:gd name="T24" fmla="*/ 0 w 234"/>
                  <a:gd name="T25" fmla="*/ 14 h 128"/>
                  <a:gd name="T26" fmla="*/ 0 w 234"/>
                  <a:gd name="T27" fmla="*/ 15 h 128"/>
                  <a:gd name="T28" fmla="*/ 0 w 234"/>
                  <a:gd name="T29" fmla="*/ 15 h 128"/>
                  <a:gd name="T30" fmla="*/ 0 w 234"/>
                  <a:gd name="T31" fmla="*/ 15 h 128"/>
                  <a:gd name="T32" fmla="*/ 0 w 234"/>
                  <a:gd name="T33" fmla="*/ 15 h 128"/>
                  <a:gd name="T34" fmla="*/ 0 w 234"/>
                  <a:gd name="T35" fmla="*/ 12 h 128"/>
                  <a:gd name="T36" fmla="*/ 1 w 234"/>
                  <a:gd name="T37" fmla="*/ 10 h 128"/>
                  <a:gd name="T38" fmla="*/ 1 w 234"/>
                  <a:gd name="T39" fmla="*/ 9 h 128"/>
                  <a:gd name="T40" fmla="*/ 1 w 234"/>
                  <a:gd name="T41" fmla="*/ 7 h 128"/>
                  <a:gd name="T42" fmla="*/ 2 w 234"/>
                  <a:gd name="T43" fmla="*/ 6 h 128"/>
                  <a:gd name="T44" fmla="*/ 3 w 234"/>
                  <a:gd name="T45" fmla="*/ 5 h 128"/>
                  <a:gd name="T46" fmla="*/ 3 w 234"/>
                  <a:gd name="T47" fmla="*/ 3 h 128"/>
                  <a:gd name="T48" fmla="*/ 4 w 234"/>
                  <a:gd name="T49" fmla="*/ 1 h 128"/>
                  <a:gd name="T50" fmla="*/ 5 w 234"/>
                  <a:gd name="T51" fmla="*/ 1 h 128"/>
                  <a:gd name="T52" fmla="*/ 5 w 234"/>
                  <a:gd name="T53" fmla="*/ 1 h 128"/>
                  <a:gd name="T54" fmla="*/ 5 w 234"/>
                  <a:gd name="T55" fmla="*/ 1 h 128"/>
                  <a:gd name="T56" fmla="*/ 5 w 234"/>
                  <a:gd name="T57" fmla="*/ 1 h 128"/>
                  <a:gd name="T58" fmla="*/ 5 w 234"/>
                  <a:gd name="T59" fmla="*/ 1 h 128"/>
                  <a:gd name="T60" fmla="*/ 5 w 234"/>
                  <a:gd name="T61" fmla="*/ 0 h 128"/>
                  <a:gd name="T62" fmla="*/ 5 w 234"/>
                  <a:gd name="T63" fmla="*/ 0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4"/>
                  <a:gd name="T97" fmla="*/ 0 h 128"/>
                  <a:gd name="T98" fmla="*/ 234 w 234"/>
                  <a:gd name="T99" fmla="*/ 128 h 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4" h="128">
                    <a:moveTo>
                      <a:pt x="232" y="0"/>
                    </a:moveTo>
                    <a:lnTo>
                      <a:pt x="232" y="0"/>
                    </a:lnTo>
                    <a:lnTo>
                      <a:pt x="208" y="4"/>
                    </a:lnTo>
                    <a:lnTo>
                      <a:pt x="184" y="12"/>
                    </a:lnTo>
                    <a:lnTo>
                      <a:pt x="152" y="22"/>
                    </a:lnTo>
                    <a:lnTo>
                      <a:pt x="114" y="38"/>
                    </a:lnTo>
                    <a:lnTo>
                      <a:pt x="96" y="48"/>
                    </a:lnTo>
                    <a:lnTo>
                      <a:pt x="76" y="60"/>
                    </a:lnTo>
                    <a:lnTo>
                      <a:pt x="56" y="74"/>
                    </a:lnTo>
                    <a:lnTo>
                      <a:pt x="38" y="90"/>
                    </a:lnTo>
                    <a:lnTo>
                      <a:pt x="18" y="106"/>
                    </a:lnTo>
                    <a:lnTo>
                      <a:pt x="0" y="126"/>
                    </a:lnTo>
                    <a:lnTo>
                      <a:pt x="0" y="128"/>
                    </a:lnTo>
                    <a:lnTo>
                      <a:pt x="20" y="108"/>
                    </a:lnTo>
                    <a:lnTo>
                      <a:pt x="38" y="90"/>
                    </a:lnTo>
                    <a:lnTo>
                      <a:pt x="58" y="76"/>
                    </a:lnTo>
                    <a:lnTo>
                      <a:pt x="76" y="62"/>
                    </a:lnTo>
                    <a:lnTo>
                      <a:pt x="96" y="50"/>
                    </a:lnTo>
                    <a:lnTo>
                      <a:pt x="116" y="40"/>
                    </a:lnTo>
                    <a:lnTo>
                      <a:pt x="152" y="24"/>
                    </a:lnTo>
                    <a:lnTo>
                      <a:pt x="184" y="12"/>
                    </a:lnTo>
                    <a:lnTo>
                      <a:pt x="208" y="6"/>
                    </a:lnTo>
                    <a:lnTo>
                      <a:pt x="232" y="2"/>
                    </a:lnTo>
                    <a:lnTo>
                      <a:pt x="234" y="2"/>
                    </a:lnTo>
                    <a:lnTo>
                      <a:pt x="23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61" name="Freeform 252"/>
              <p:cNvSpPr>
                <a:spLocks/>
              </p:cNvSpPr>
              <p:nvPr/>
            </p:nvSpPr>
            <p:spPr bwMode="auto">
              <a:xfrm rot="560792" flipH="1">
                <a:off x="4159" y="3942"/>
                <a:ext cx="108" cy="82"/>
              </a:xfrm>
              <a:custGeom>
                <a:avLst/>
                <a:gdLst>
                  <a:gd name="T0" fmla="*/ 5 w 232"/>
                  <a:gd name="T1" fmla="*/ 0 h 126"/>
                  <a:gd name="T2" fmla="*/ 5 w 232"/>
                  <a:gd name="T3" fmla="*/ 0 h 126"/>
                  <a:gd name="T4" fmla="*/ 5 w 232"/>
                  <a:gd name="T5" fmla="*/ 1 h 126"/>
                  <a:gd name="T6" fmla="*/ 4 w 232"/>
                  <a:gd name="T7" fmla="*/ 1 h 126"/>
                  <a:gd name="T8" fmla="*/ 3 w 232"/>
                  <a:gd name="T9" fmla="*/ 3 h 126"/>
                  <a:gd name="T10" fmla="*/ 3 w 232"/>
                  <a:gd name="T11" fmla="*/ 5 h 126"/>
                  <a:gd name="T12" fmla="*/ 2 w 232"/>
                  <a:gd name="T13" fmla="*/ 5 h 126"/>
                  <a:gd name="T14" fmla="*/ 1 w 232"/>
                  <a:gd name="T15" fmla="*/ 7 h 126"/>
                  <a:gd name="T16" fmla="*/ 1 w 232"/>
                  <a:gd name="T17" fmla="*/ 8 h 126"/>
                  <a:gd name="T18" fmla="*/ 1 w 232"/>
                  <a:gd name="T19" fmla="*/ 10 h 126"/>
                  <a:gd name="T20" fmla="*/ 0 w 232"/>
                  <a:gd name="T21" fmla="*/ 12 h 126"/>
                  <a:gd name="T22" fmla="*/ 0 w 232"/>
                  <a:gd name="T23" fmla="*/ 14 h 126"/>
                  <a:gd name="T24" fmla="*/ 0 w 232"/>
                  <a:gd name="T25" fmla="*/ 14 h 126"/>
                  <a:gd name="T26" fmla="*/ 0 w 232"/>
                  <a:gd name="T27" fmla="*/ 14 h 126"/>
                  <a:gd name="T28" fmla="*/ 0 w 232"/>
                  <a:gd name="T29" fmla="*/ 14 h 126"/>
                  <a:gd name="T30" fmla="*/ 0 w 232"/>
                  <a:gd name="T31" fmla="*/ 14 h 126"/>
                  <a:gd name="T32" fmla="*/ 0 w 232"/>
                  <a:gd name="T33" fmla="*/ 14 h 126"/>
                  <a:gd name="T34" fmla="*/ 0 w 232"/>
                  <a:gd name="T35" fmla="*/ 13 h 126"/>
                  <a:gd name="T36" fmla="*/ 1 w 232"/>
                  <a:gd name="T37" fmla="*/ 10 h 126"/>
                  <a:gd name="T38" fmla="*/ 1 w 232"/>
                  <a:gd name="T39" fmla="*/ 8 h 126"/>
                  <a:gd name="T40" fmla="*/ 1 w 232"/>
                  <a:gd name="T41" fmla="*/ 7 h 126"/>
                  <a:gd name="T42" fmla="*/ 2 w 232"/>
                  <a:gd name="T43" fmla="*/ 6 h 126"/>
                  <a:gd name="T44" fmla="*/ 3 w 232"/>
                  <a:gd name="T45" fmla="*/ 5 h 126"/>
                  <a:gd name="T46" fmla="*/ 3 w 232"/>
                  <a:gd name="T47" fmla="*/ 3 h 126"/>
                  <a:gd name="T48" fmla="*/ 4 w 232"/>
                  <a:gd name="T49" fmla="*/ 1 h 126"/>
                  <a:gd name="T50" fmla="*/ 5 w 232"/>
                  <a:gd name="T51" fmla="*/ 1 h 126"/>
                  <a:gd name="T52" fmla="*/ 5 w 232"/>
                  <a:gd name="T53" fmla="*/ 1 h 126"/>
                  <a:gd name="T54" fmla="*/ 5 w 232"/>
                  <a:gd name="T55" fmla="*/ 1 h 126"/>
                  <a:gd name="T56" fmla="*/ 5 w 232"/>
                  <a:gd name="T57" fmla="*/ 0 h 126"/>
                  <a:gd name="T58" fmla="*/ 5 w 232"/>
                  <a:gd name="T59" fmla="*/ 0 h 126"/>
                  <a:gd name="T60" fmla="*/ 5 w 232"/>
                  <a:gd name="T61" fmla="*/ 0 h 126"/>
                  <a:gd name="T62" fmla="*/ 5 w 232"/>
                  <a:gd name="T63" fmla="*/ 0 h 1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2"/>
                  <a:gd name="T97" fmla="*/ 0 h 126"/>
                  <a:gd name="T98" fmla="*/ 232 w 232"/>
                  <a:gd name="T99" fmla="*/ 126 h 1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2" h="126">
                    <a:moveTo>
                      <a:pt x="232" y="0"/>
                    </a:moveTo>
                    <a:lnTo>
                      <a:pt x="232" y="0"/>
                    </a:lnTo>
                    <a:lnTo>
                      <a:pt x="208" y="4"/>
                    </a:lnTo>
                    <a:lnTo>
                      <a:pt x="182" y="10"/>
                    </a:lnTo>
                    <a:lnTo>
                      <a:pt x="150" y="22"/>
                    </a:lnTo>
                    <a:lnTo>
                      <a:pt x="114" y="38"/>
                    </a:lnTo>
                    <a:lnTo>
                      <a:pt x="96" y="48"/>
                    </a:lnTo>
                    <a:lnTo>
                      <a:pt x="76" y="60"/>
                    </a:lnTo>
                    <a:lnTo>
                      <a:pt x="56" y="72"/>
                    </a:lnTo>
                    <a:lnTo>
                      <a:pt x="36" y="88"/>
                    </a:lnTo>
                    <a:lnTo>
                      <a:pt x="18" y="106"/>
                    </a:lnTo>
                    <a:lnTo>
                      <a:pt x="0" y="126"/>
                    </a:lnTo>
                    <a:lnTo>
                      <a:pt x="18" y="108"/>
                    </a:lnTo>
                    <a:lnTo>
                      <a:pt x="38" y="90"/>
                    </a:lnTo>
                    <a:lnTo>
                      <a:pt x="56" y="74"/>
                    </a:lnTo>
                    <a:lnTo>
                      <a:pt x="76" y="60"/>
                    </a:lnTo>
                    <a:lnTo>
                      <a:pt x="96" y="50"/>
                    </a:lnTo>
                    <a:lnTo>
                      <a:pt x="116" y="38"/>
                    </a:lnTo>
                    <a:lnTo>
                      <a:pt x="152" y="24"/>
                    </a:lnTo>
                    <a:lnTo>
                      <a:pt x="184" y="12"/>
                    </a:lnTo>
                    <a:lnTo>
                      <a:pt x="208" y="6"/>
                    </a:lnTo>
                    <a:lnTo>
                      <a:pt x="232" y="2"/>
                    </a:lnTo>
                    <a:lnTo>
                      <a:pt x="23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62" name="Freeform 253"/>
              <p:cNvSpPr>
                <a:spLocks/>
              </p:cNvSpPr>
              <p:nvPr/>
            </p:nvSpPr>
            <p:spPr bwMode="auto">
              <a:xfrm rot="560792" flipH="1">
                <a:off x="4270" y="3955"/>
                <a:ext cx="219" cy="109"/>
              </a:xfrm>
              <a:custGeom>
                <a:avLst/>
                <a:gdLst>
                  <a:gd name="T0" fmla="*/ 0 w 470"/>
                  <a:gd name="T1" fmla="*/ 1 h 168"/>
                  <a:gd name="T2" fmla="*/ 10 w 470"/>
                  <a:gd name="T3" fmla="*/ 19 h 168"/>
                  <a:gd name="T4" fmla="*/ 10 w 470"/>
                  <a:gd name="T5" fmla="*/ 18 h 168"/>
                  <a:gd name="T6" fmla="*/ 0 w 470"/>
                  <a:gd name="T7" fmla="*/ 0 h 168"/>
                  <a:gd name="T8" fmla="*/ 0 w 470"/>
                  <a:gd name="T9" fmla="*/ 1 h 168"/>
                  <a:gd name="T10" fmla="*/ 0 60000 65536"/>
                  <a:gd name="T11" fmla="*/ 0 60000 65536"/>
                  <a:gd name="T12" fmla="*/ 0 60000 65536"/>
                  <a:gd name="T13" fmla="*/ 0 60000 65536"/>
                  <a:gd name="T14" fmla="*/ 0 60000 65536"/>
                  <a:gd name="T15" fmla="*/ 0 w 470"/>
                  <a:gd name="T16" fmla="*/ 0 h 168"/>
                  <a:gd name="T17" fmla="*/ 470 w 470"/>
                  <a:gd name="T18" fmla="*/ 168 h 168"/>
                </a:gdLst>
                <a:ahLst/>
                <a:cxnLst>
                  <a:cxn ang="T10">
                    <a:pos x="T0" y="T1"/>
                  </a:cxn>
                  <a:cxn ang="T11">
                    <a:pos x="T2" y="T3"/>
                  </a:cxn>
                  <a:cxn ang="T12">
                    <a:pos x="T4" y="T5"/>
                  </a:cxn>
                  <a:cxn ang="T13">
                    <a:pos x="T6" y="T7"/>
                  </a:cxn>
                  <a:cxn ang="T14">
                    <a:pos x="T8" y="T9"/>
                  </a:cxn>
                </a:cxnLst>
                <a:rect l="T15" t="T16" r="T17" b="T18"/>
                <a:pathLst>
                  <a:path w="470" h="168">
                    <a:moveTo>
                      <a:pt x="0" y="4"/>
                    </a:moveTo>
                    <a:lnTo>
                      <a:pt x="468" y="168"/>
                    </a:lnTo>
                    <a:lnTo>
                      <a:pt x="470" y="160"/>
                    </a:lnTo>
                    <a:lnTo>
                      <a:pt x="8" y="0"/>
                    </a:lnTo>
                    <a:lnTo>
                      <a:pt x="0" y="4"/>
                    </a:lnTo>
                    <a:close/>
                  </a:path>
                </a:pathLst>
              </a:custGeom>
              <a:solidFill>
                <a:srgbClr val="E8F6F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63" name="Freeform 254"/>
              <p:cNvSpPr>
                <a:spLocks/>
              </p:cNvSpPr>
              <p:nvPr/>
            </p:nvSpPr>
            <p:spPr bwMode="auto">
              <a:xfrm rot="560792" flipH="1">
                <a:off x="4268" y="3970"/>
                <a:ext cx="219" cy="109"/>
              </a:xfrm>
              <a:custGeom>
                <a:avLst/>
                <a:gdLst>
                  <a:gd name="T0" fmla="*/ 0 w 470"/>
                  <a:gd name="T1" fmla="*/ 1 h 168"/>
                  <a:gd name="T2" fmla="*/ 10 w 470"/>
                  <a:gd name="T3" fmla="*/ 19 h 168"/>
                  <a:gd name="T4" fmla="*/ 10 w 470"/>
                  <a:gd name="T5" fmla="*/ 19 h 168"/>
                  <a:gd name="T6" fmla="*/ 0 w 470"/>
                  <a:gd name="T7" fmla="*/ 0 h 168"/>
                  <a:gd name="T8" fmla="*/ 0 w 470"/>
                  <a:gd name="T9" fmla="*/ 1 h 168"/>
                  <a:gd name="T10" fmla="*/ 0 60000 65536"/>
                  <a:gd name="T11" fmla="*/ 0 60000 65536"/>
                  <a:gd name="T12" fmla="*/ 0 60000 65536"/>
                  <a:gd name="T13" fmla="*/ 0 60000 65536"/>
                  <a:gd name="T14" fmla="*/ 0 60000 65536"/>
                  <a:gd name="T15" fmla="*/ 0 w 470"/>
                  <a:gd name="T16" fmla="*/ 0 h 168"/>
                  <a:gd name="T17" fmla="*/ 470 w 470"/>
                  <a:gd name="T18" fmla="*/ 168 h 168"/>
                </a:gdLst>
                <a:ahLst/>
                <a:cxnLst>
                  <a:cxn ang="T10">
                    <a:pos x="T0" y="T1"/>
                  </a:cxn>
                  <a:cxn ang="T11">
                    <a:pos x="T2" y="T3"/>
                  </a:cxn>
                  <a:cxn ang="T12">
                    <a:pos x="T4" y="T5"/>
                  </a:cxn>
                  <a:cxn ang="T13">
                    <a:pos x="T6" y="T7"/>
                  </a:cxn>
                  <a:cxn ang="T14">
                    <a:pos x="T8" y="T9"/>
                  </a:cxn>
                </a:cxnLst>
                <a:rect l="T15" t="T16" r="T17" b="T18"/>
                <a:pathLst>
                  <a:path w="470" h="168">
                    <a:moveTo>
                      <a:pt x="0" y="4"/>
                    </a:moveTo>
                    <a:lnTo>
                      <a:pt x="468" y="168"/>
                    </a:lnTo>
                    <a:lnTo>
                      <a:pt x="470" y="162"/>
                    </a:lnTo>
                    <a:lnTo>
                      <a:pt x="8" y="0"/>
                    </a:lnTo>
                    <a:lnTo>
                      <a:pt x="0" y="4"/>
                    </a:lnTo>
                    <a:close/>
                  </a:path>
                </a:pathLst>
              </a:custGeom>
              <a:solidFill>
                <a:srgbClr val="E8F6F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64" name="Freeform 255"/>
              <p:cNvSpPr>
                <a:spLocks/>
              </p:cNvSpPr>
              <p:nvPr/>
            </p:nvSpPr>
            <p:spPr bwMode="auto">
              <a:xfrm rot="560792" flipH="1">
                <a:off x="4107" y="3845"/>
                <a:ext cx="20" cy="15"/>
              </a:xfrm>
              <a:custGeom>
                <a:avLst/>
                <a:gdLst>
                  <a:gd name="T0" fmla="*/ 1 w 42"/>
                  <a:gd name="T1" fmla="*/ 2 h 24"/>
                  <a:gd name="T2" fmla="*/ 1 w 42"/>
                  <a:gd name="T3" fmla="*/ 2 h 24"/>
                  <a:gd name="T4" fmla="*/ 0 w 42"/>
                  <a:gd name="T5" fmla="*/ 1 h 24"/>
                  <a:gd name="T6" fmla="*/ 0 w 42"/>
                  <a:gd name="T7" fmla="*/ 1 h 24"/>
                  <a:gd name="T8" fmla="*/ 0 w 42"/>
                  <a:gd name="T9" fmla="*/ 0 h 24"/>
                  <a:gd name="T10" fmla="*/ 0 w 42"/>
                  <a:gd name="T11" fmla="*/ 0 h 24"/>
                  <a:gd name="T12" fmla="*/ 0 w 42"/>
                  <a:gd name="T13" fmla="*/ 0 h 24"/>
                  <a:gd name="T14" fmla="*/ 0 w 42"/>
                  <a:gd name="T15" fmla="*/ 1 h 24"/>
                  <a:gd name="T16" fmla="*/ 0 w 42"/>
                  <a:gd name="T17" fmla="*/ 1 h 24"/>
                  <a:gd name="T18" fmla="*/ 0 w 42"/>
                  <a:gd name="T19" fmla="*/ 1 h 24"/>
                  <a:gd name="T20" fmla="*/ 0 w 42"/>
                  <a:gd name="T21" fmla="*/ 3 h 24"/>
                  <a:gd name="T22" fmla="*/ 1 w 42"/>
                  <a:gd name="T23" fmla="*/ 2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24"/>
                  <a:gd name="T38" fmla="*/ 42 w 42"/>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24">
                    <a:moveTo>
                      <a:pt x="42" y="20"/>
                    </a:moveTo>
                    <a:lnTo>
                      <a:pt x="42" y="20"/>
                    </a:lnTo>
                    <a:lnTo>
                      <a:pt x="28" y="8"/>
                    </a:lnTo>
                    <a:lnTo>
                      <a:pt x="14" y="2"/>
                    </a:lnTo>
                    <a:lnTo>
                      <a:pt x="8" y="0"/>
                    </a:lnTo>
                    <a:lnTo>
                      <a:pt x="4" y="0"/>
                    </a:lnTo>
                    <a:lnTo>
                      <a:pt x="0" y="2"/>
                    </a:lnTo>
                    <a:lnTo>
                      <a:pt x="0" y="4"/>
                    </a:lnTo>
                    <a:lnTo>
                      <a:pt x="4" y="12"/>
                    </a:lnTo>
                    <a:lnTo>
                      <a:pt x="16" y="24"/>
                    </a:lnTo>
                    <a:lnTo>
                      <a:pt x="42" y="20"/>
                    </a:lnTo>
                    <a:close/>
                  </a:path>
                </a:pathLst>
              </a:custGeom>
              <a:solidFill>
                <a:srgbClr val="BE9B5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65" name="Freeform 257"/>
              <p:cNvSpPr>
                <a:spLocks/>
              </p:cNvSpPr>
              <p:nvPr/>
            </p:nvSpPr>
            <p:spPr bwMode="auto">
              <a:xfrm rot="560792" flipH="1">
                <a:off x="4293" y="3683"/>
                <a:ext cx="56" cy="79"/>
              </a:xfrm>
              <a:custGeom>
                <a:avLst/>
                <a:gdLst>
                  <a:gd name="T0" fmla="*/ 0 w 120"/>
                  <a:gd name="T1" fmla="*/ 4 h 122"/>
                  <a:gd name="T2" fmla="*/ 1 w 120"/>
                  <a:gd name="T3" fmla="*/ 6 h 122"/>
                  <a:gd name="T4" fmla="*/ 0 w 120"/>
                  <a:gd name="T5" fmla="*/ 8 h 122"/>
                  <a:gd name="T6" fmla="*/ 0 w 120"/>
                  <a:gd name="T7" fmla="*/ 9 h 122"/>
                  <a:gd name="T8" fmla="*/ 1 w 120"/>
                  <a:gd name="T9" fmla="*/ 8 h 122"/>
                  <a:gd name="T10" fmla="*/ 0 w 120"/>
                  <a:gd name="T11" fmla="*/ 12 h 122"/>
                  <a:gd name="T12" fmla="*/ 0 w 120"/>
                  <a:gd name="T13" fmla="*/ 14 h 122"/>
                  <a:gd name="T14" fmla="*/ 1 w 120"/>
                  <a:gd name="T15" fmla="*/ 8 h 122"/>
                  <a:gd name="T16" fmla="*/ 1 w 120"/>
                  <a:gd name="T17" fmla="*/ 14 h 122"/>
                  <a:gd name="T18" fmla="*/ 2 w 120"/>
                  <a:gd name="T19" fmla="*/ 14 h 122"/>
                  <a:gd name="T20" fmla="*/ 1 w 120"/>
                  <a:gd name="T21" fmla="*/ 8 h 122"/>
                  <a:gd name="T22" fmla="*/ 2 w 120"/>
                  <a:gd name="T23" fmla="*/ 11 h 122"/>
                  <a:gd name="T24" fmla="*/ 3 w 120"/>
                  <a:gd name="T25" fmla="*/ 10 h 122"/>
                  <a:gd name="T26" fmla="*/ 1 w 120"/>
                  <a:gd name="T27" fmla="*/ 7 h 122"/>
                  <a:gd name="T28" fmla="*/ 3 w 120"/>
                  <a:gd name="T29" fmla="*/ 5 h 122"/>
                  <a:gd name="T30" fmla="*/ 3 w 120"/>
                  <a:gd name="T31" fmla="*/ 5 h 122"/>
                  <a:gd name="T32" fmla="*/ 1 w 120"/>
                  <a:gd name="T33" fmla="*/ 6 h 122"/>
                  <a:gd name="T34" fmla="*/ 2 w 120"/>
                  <a:gd name="T35" fmla="*/ 1 h 122"/>
                  <a:gd name="T36" fmla="*/ 2 w 120"/>
                  <a:gd name="T37" fmla="*/ 1 h 122"/>
                  <a:gd name="T38" fmla="*/ 1 w 120"/>
                  <a:gd name="T39" fmla="*/ 6 h 122"/>
                  <a:gd name="T40" fmla="*/ 1 w 120"/>
                  <a:gd name="T41" fmla="*/ 0 h 122"/>
                  <a:gd name="T42" fmla="*/ 1 w 120"/>
                  <a:gd name="T43" fmla="*/ 1 h 122"/>
                  <a:gd name="T44" fmla="*/ 1 w 120"/>
                  <a:gd name="T45" fmla="*/ 6 h 122"/>
                  <a:gd name="T46" fmla="*/ 0 w 120"/>
                  <a:gd name="T47" fmla="*/ 3 h 122"/>
                  <a:gd name="T48" fmla="*/ 0 w 120"/>
                  <a:gd name="T49" fmla="*/ 4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0"/>
                  <a:gd name="T76" fmla="*/ 0 h 122"/>
                  <a:gd name="T77" fmla="*/ 120 w 120"/>
                  <a:gd name="T78" fmla="*/ 122 h 1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0" h="122">
                    <a:moveTo>
                      <a:pt x="6" y="32"/>
                    </a:moveTo>
                    <a:lnTo>
                      <a:pt x="52" y="60"/>
                    </a:lnTo>
                    <a:lnTo>
                      <a:pt x="0" y="74"/>
                    </a:lnTo>
                    <a:lnTo>
                      <a:pt x="2" y="80"/>
                    </a:lnTo>
                    <a:lnTo>
                      <a:pt x="52" y="66"/>
                    </a:lnTo>
                    <a:lnTo>
                      <a:pt x="26" y="112"/>
                    </a:lnTo>
                    <a:lnTo>
                      <a:pt x="32" y="116"/>
                    </a:lnTo>
                    <a:lnTo>
                      <a:pt x="60" y="70"/>
                    </a:lnTo>
                    <a:lnTo>
                      <a:pt x="72" y="122"/>
                    </a:lnTo>
                    <a:lnTo>
                      <a:pt x="80" y="120"/>
                    </a:lnTo>
                    <a:lnTo>
                      <a:pt x="66" y="68"/>
                    </a:lnTo>
                    <a:lnTo>
                      <a:pt x="112" y="94"/>
                    </a:lnTo>
                    <a:lnTo>
                      <a:pt x="116" y="88"/>
                    </a:lnTo>
                    <a:lnTo>
                      <a:pt x="70" y="62"/>
                    </a:lnTo>
                    <a:lnTo>
                      <a:pt x="120" y="48"/>
                    </a:lnTo>
                    <a:lnTo>
                      <a:pt x="118" y="42"/>
                    </a:lnTo>
                    <a:lnTo>
                      <a:pt x="68" y="56"/>
                    </a:lnTo>
                    <a:lnTo>
                      <a:pt x="94" y="10"/>
                    </a:lnTo>
                    <a:lnTo>
                      <a:pt x="88" y="6"/>
                    </a:lnTo>
                    <a:lnTo>
                      <a:pt x="62" y="52"/>
                    </a:lnTo>
                    <a:lnTo>
                      <a:pt x="48" y="0"/>
                    </a:lnTo>
                    <a:lnTo>
                      <a:pt x="42" y="2"/>
                    </a:lnTo>
                    <a:lnTo>
                      <a:pt x="54" y="54"/>
                    </a:lnTo>
                    <a:lnTo>
                      <a:pt x="10" y="26"/>
                    </a:lnTo>
                    <a:lnTo>
                      <a:pt x="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66" name="Freeform 258"/>
              <p:cNvSpPr>
                <a:spLocks/>
              </p:cNvSpPr>
              <p:nvPr/>
            </p:nvSpPr>
            <p:spPr bwMode="auto">
              <a:xfrm rot="560792" flipH="1">
                <a:off x="4087" y="3674"/>
                <a:ext cx="72" cy="99"/>
              </a:xfrm>
              <a:custGeom>
                <a:avLst/>
                <a:gdLst>
                  <a:gd name="T0" fmla="*/ 0 w 154"/>
                  <a:gd name="T1" fmla="*/ 5 h 152"/>
                  <a:gd name="T2" fmla="*/ 1 w 154"/>
                  <a:gd name="T3" fmla="*/ 8 h 152"/>
                  <a:gd name="T4" fmla="*/ 0 w 154"/>
                  <a:gd name="T5" fmla="*/ 10 h 152"/>
                  <a:gd name="T6" fmla="*/ 0 w 154"/>
                  <a:gd name="T7" fmla="*/ 12 h 152"/>
                  <a:gd name="T8" fmla="*/ 1 w 154"/>
                  <a:gd name="T9" fmla="*/ 10 h 152"/>
                  <a:gd name="T10" fmla="*/ 0 w 154"/>
                  <a:gd name="T11" fmla="*/ 16 h 152"/>
                  <a:gd name="T12" fmla="*/ 1 w 154"/>
                  <a:gd name="T13" fmla="*/ 17 h 152"/>
                  <a:gd name="T14" fmla="*/ 2 w 154"/>
                  <a:gd name="T15" fmla="*/ 10 h 152"/>
                  <a:gd name="T16" fmla="*/ 2 w 154"/>
                  <a:gd name="T17" fmla="*/ 18 h 152"/>
                  <a:gd name="T18" fmla="*/ 2 w 154"/>
                  <a:gd name="T19" fmla="*/ 18 h 152"/>
                  <a:gd name="T20" fmla="*/ 2 w 154"/>
                  <a:gd name="T21" fmla="*/ 10 h 152"/>
                  <a:gd name="T22" fmla="*/ 3 w 154"/>
                  <a:gd name="T23" fmla="*/ 14 h 152"/>
                  <a:gd name="T24" fmla="*/ 3 w 154"/>
                  <a:gd name="T25" fmla="*/ 13 h 152"/>
                  <a:gd name="T26" fmla="*/ 2 w 154"/>
                  <a:gd name="T27" fmla="*/ 9 h 152"/>
                  <a:gd name="T28" fmla="*/ 3 w 154"/>
                  <a:gd name="T29" fmla="*/ 7 h 152"/>
                  <a:gd name="T30" fmla="*/ 3 w 154"/>
                  <a:gd name="T31" fmla="*/ 6 h 152"/>
                  <a:gd name="T32" fmla="*/ 2 w 154"/>
                  <a:gd name="T33" fmla="*/ 8 h 152"/>
                  <a:gd name="T34" fmla="*/ 3 w 154"/>
                  <a:gd name="T35" fmla="*/ 1 h 152"/>
                  <a:gd name="T36" fmla="*/ 2 w 154"/>
                  <a:gd name="T37" fmla="*/ 1 h 152"/>
                  <a:gd name="T38" fmla="*/ 2 w 154"/>
                  <a:gd name="T39" fmla="*/ 8 h 152"/>
                  <a:gd name="T40" fmla="*/ 1 w 154"/>
                  <a:gd name="T41" fmla="*/ 0 h 152"/>
                  <a:gd name="T42" fmla="*/ 1 w 154"/>
                  <a:gd name="T43" fmla="*/ 1 h 152"/>
                  <a:gd name="T44" fmla="*/ 1 w 154"/>
                  <a:gd name="T45" fmla="*/ 8 h 152"/>
                  <a:gd name="T46" fmla="*/ 0 w 154"/>
                  <a:gd name="T47" fmla="*/ 4 h 152"/>
                  <a:gd name="T48" fmla="*/ 0 w 154"/>
                  <a:gd name="T49" fmla="*/ 5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4"/>
                  <a:gd name="T76" fmla="*/ 0 h 152"/>
                  <a:gd name="T77" fmla="*/ 154 w 154"/>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4" h="152">
                    <a:moveTo>
                      <a:pt x="8" y="40"/>
                    </a:moveTo>
                    <a:lnTo>
                      <a:pt x="66" y="74"/>
                    </a:lnTo>
                    <a:lnTo>
                      <a:pt x="0" y="92"/>
                    </a:lnTo>
                    <a:lnTo>
                      <a:pt x="4" y="100"/>
                    </a:lnTo>
                    <a:lnTo>
                      <a:pt x="68" y="84"/>
                    </a:lnTo>
                    <a:lnTo>
                      <a:pt x="34" y="140"/>
                    </a:lnTo>
                    <a:lnTo>
                      <a:pt x="42" y="146"/>
                    </a:lnTo>
                    <a:lnTo>
                      <a:pt x="76" y="88"/>
                    </a:lnTo>
                    <a:lnTo>
                      <a:pt x="92" y="152"/>
                    </a:lnTo>
                    <a:lnTo>
                      <a:pt x="102" y="150"/>
                    </a:lnTo>
                    <a:lnTo>
                      <a:pt x="84" y="86"/>
                    </a:lnTo>
                    <a:lnTo>
                      <a:pt x="142" y="120"/>
                    </a:lnTo>
                    <a:lnTo>
                      <a:pt x="146" y="112"/>
                    </a:lnTo>
                    <a:lnTo>
                      <a:pt x="88" y="78"/>
                    </a:lnTo>
                    <a:lnTo>
                      <a:pt x="154" y="60"/>
                    </a:lnTo>
                    <a:lnTo>
                      <a:pt x="150" y="52"/>
                    </a:lnTo>
                    <a:lnTo>
                      <a:pt x="86" y="70"/>
                    </a:lnTo>
                    <a:lnTo>
                      <a:pt x="120" y="12"/>
                    </a:lnTo>
                    <a:lnTo>
                      <a:pt x="112" y="6"/>
                    </a:lnTo>
                    <a:lnTo>
                      <a:pt x="78" y="64"/>
                    </a:lnTo>
                    <a:lnTo>
                      <a:pt x="62" y="0"/>
                    </a:lnTo>
                    <a:lnTo>
                      <a:pt x="52" y="2"/>
                    </a:lnTo>
                    <a:lnTo>
                      <a:pt x="70" y="66"/>
                    </a:lnTo>
                    <a:lnTo>
                      <a:pt x="12" y="34"/>
                    </a:lnTo>
                    <a:lnTo>
                      <a:pt x="8"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grpSp>
        <p:nvGrpSpPr>
          <p:cNvPr id="21513" name="Group 303"/>
          <p:cNvGrpSpPr>
            <a:grpSpLocks/>
          </p:cNvGrpSpPr>
          <p:nvPr/>
        </p:nvGrpSpPr>
        <p:grpSpPr bwMode="auto">
          <a:xfrm>
            <a:off x="6553200" y="5216525"/>
            <a:ext cx="947738" cy="1057275"/>
            <a:chOff x="3675" y="3360"/>
            <a:chExt cx="597" cy="666"/>
          </a:xfrm>
        </p:grpSpPr>
        <p:grpSp>
          <p:nvGrpSpPr>
            <p:cNvPr id="21515" name="Group 301"/>
            <p:cNvGrpSpPr>
              <a:grpSpLocks/>
            </p:cNvGrpSpPr>
            <p:nvPr/>
          </p:nvGrpSpPr>
          <p:grpSpPr bwMode="auto">
            <a:xfrm>
              <a:off x="3888" y="3360"/>
              <a:ext cx="384" cy="528"/>
              <a:chOff x="4191" y="3331"/>
              <a:chExt cx="416" cy="482"/>
            </a:xfrm>
          </p:grpSpPr>
          <p:sp>
            <p:nvSpPr>
              <p:cNvPr id="21517" name="Freeform 295"/>
              <p:cNvSpPr>
                <a:spLocks/>
              </p:cNvSpPr>
              <p:nvPr/>
            </p:nvSpPr>
            <p:spPr bwMode="auto">
              <a:xfrm>
                <a:off x="4286" y="3360"/>
                <a:ext cx="152" cy="161"/>
              </a:xfrm>
              <a:custGeom>
                <a:avLst/>
                <a:gdLst>
                  <a:gd name="T0" fmla="*/ 3 w 303"/>
                  <a:gd name="T1" fmla="*/ 7 h 322"/>
                  <a:gd name="T2" fmla="*/ 3 w 303"/>
                  <a:gd name="T3" fmla="*/ 6 h 322"/>
                  <a:gd name="T4" fmla="*/ 2 w 303"/>
                  <a:gd name="T5" fmla="*/ 5 h 322"/>
                  <a:gd name="T6" fmla="*/ 2 w 303"/>
                  <a:gd name="T7" fmla="*/ 3 h 322"/>
                  <a:gd name="T8" fmla="*/ 2 w 303"/>
                  <a:gd name="T9" fmla="*/ 2 h 322"/>
                  <a:gd name="T10" fmla="*/ 3 w 303"/>
                  <a:gd name="T11" fmla="*/ 2 h 322"/>
                  <a:gd name="T12" fmla="*/ 3 w 303"/>
                  <a:gd name="T13" fmla="*/ 1 h 322"/>
                  <a:gd name="T14" fmla="*/ 4 w 303"/>
                  <a:gd name="T15" fmla="*/ 1 h 322"/>
                  <a:gd name="T16" fmla="*/ 5 w 303"/>
                  <a:gd name="T17" fmla="*/ 0 h 322"/>
                  <a:gd name="T18" fmla="*/ 6 w 303"/>
                  <a:gd name="T19" fmla="*/ 1 h 322"/>
                  <a:gd name="T20" fmla="*/ 7 w 303"/>
                  <a:gd name="T21" fmla="*/ 1 h 322"/>
                  <a:gd name="T22" fmla="*/ 8 w 303"/>
                  <a:gd name="T23" fmla="*/ 2 h 322"/>
                  <a:gd name="T24" fmla="*/ 9 w 303"/>
                  <a:gd name="T25" fmla="*/ 2 h 322"/>
                  <a:gd name="T26" fmla="*/ 9 w 303"/>
                  <a:gd name="T27" fmla="*/ 3 h 322"/>
                  <a:gd name="T28" fmla="*/ 10 w 303"/>
                  <a:gd name="T29" fmla="*/ 5 h 322"/>
                  <a:gd name="T30" fmla="*/ 10 w 303"/>
                  <a:gd name="T31" fmla="*/ 6 h 322"/>
                  <a:gd name="T32" fmla="*/ 10 w 303"/>
                  <a:gd name="T33" fmla="*/ 7 h 322"/>
                  <a:gd name="T34" fmla="*/ 10 w 303"/>
                  <a:gd name="T35" fmla="*/ 8 h 322"/>
                  <a:gd name="T36" fmla="*/ 9 w 303"/>
                  <a:gd name="T37" fmla="*/ 9 h 322"/>
                  <a:gd name="T38" fmla="*/ 9 w 303"/>
                  <a:gd name="T39" fmla="*/ 10 h 322"/>
                  <a:gd name="T40" fmla="*/ 8 w 303"/>
                  <a:gd name="T41" fmla="*/ 10 h 322"/>
                  <a:gd name="T42" fmla="*/ 7 w 303"/>
                  <a:gd name="T43" fmla="*/ 10 h 322"/>
                  <a:gd name="T44" fmla="*/ 6 w 303"/>
                  <a:gd name="T45" fmla="*/ 10 h 322"/>
                  <a:gd name="T46" fmla="*/ 5 w 303"/>
                  <a:gd name="T47" fmla="*/ 9 h 322"/>
                  <a:gd name="T48" fmla="*/ 5 w 303"/>
                  <a:gd name="T49" fmla="*/ 9 h 322"/>
                  <a:gd name="T50" fmla="*/ 4 w 303"/>
                  <a:gd name="T51" fmla="*/ 8 h 322"/>
                  <a:gd name="T52" fmla="*/ 2 w 303"/>
                  <a:gd name="T53" fmla="*/ 10 h 322"/>
                  <a:gd name="T54" fmla="*/ 2 w 303"/>
                  <a:gd name="T55" fmla="*/ 10 h 322"/>
                  <a:gd name="T56" fmla="*/ 1 w 303"/>
                  <a:gd name="T57" fmla="*/ 11 h 322"/>
                  <a:gd name="T58" fmla="*/ 1 w 303"/>
                  <a:gd name="T59" fmla="*/ 10 h 322"/>
                  <a:gd name="T60" fmla="*/ 0 w 303"/>
                  <a:gd name="T61" fmla="*/ 10 h 322"/>
                  <a:gd name="T62" fmla="*/ 1 w 303"/>
                  <a:gd name="T63" fmla="*/ 9 h 322"/>
                  <a:gd name="T64" fmla="*/ 1 w 303"/>
                  <a:gd name="T65" fmla="*/ 9 h 322"/>
                  <a:gd name="T66" fmla="*/ 2 w 303"/>
                  <a:gd name="T67" fmla="*/ 8 h 322"/>
                  <a:gd name="T68" fmla="*/ 3 w 303"/>
                  <a:gd name="T69" fmla="*/ 7 h 3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322"/>
                  <a:gd name="T107" fmla="*/ 303 w 303"/>
                  <a:gd name="T108" fmla="*/ 322 h 3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322">
                    <a:moveTo>
                      <a:pt x="81" y="215"/>
                    </a:moveTo>
                    <a:lnTo>
                      <a:pt x="66" y="169"/>
                    </a:lnTo>
                    <a:lnTo>
                      <a:pt x="58" y="131"/>
                    </a:lnTo>
                    <a:lnTo>
                      <a:pt x="54" y="96"/>
                    </a:lnTo>
                    <a:lnTo>
                      <a:pt x="58" y="62"/>
                    </a:lnTo>
                    <a:lnTo>
                      <a:pt x="70" y="38"/>
                    </a:lnTo>
                    <a:lnTo>
                      <a:pt x="93" y="18"/>
                    </a:lnTo>
                    <a:lnTo>
                      <a:pt x="122" y="6"/>
                    </a:lnTo>
                    <a:lnTo>
                      <a:pt x="149" y="0"/>
                    </a:lnTo>
                    <a:lnTo>
                      <a:pt x="184" y="3"/>
                    </a:lnTo>
                    <a:lnTo>
                      <a:pt x="217" y="16"/>
                    </a:lnTo>
                    <a:lnTo>
                      <a:pt x="234" y="34"/>
                    </a:lnTo>
                    <a:lnTo>
                      <a:pt x="258" y="62"/>
                    </a:lnTo>
                    <a:lnTo>
                      <a:pt x="277" y="96"/>
                    </a:lnTo>
                    <a:lnTo>
                      <a:pt x="291" y="131"/>
                    </a:lnTo>
                    <a:lnTo>
                      <a:pt x="303" y="179"/>
                    </a:lnTo>
                    <a:lnTo>
                      <a:pt x="300" y="219"/>
                    </a:lnTo>
                    <a:lnTo>
                      <a:pt x="295" y="253"/>
                    </a:lnTo>
                    <a:lnTo>
                      <a:pt x="280" y="275"/>
                    </a:lnTo>
                    <a:lnTo>
                      <a:pt x="264" y="291"/>
                    </a:lnTo>
                    <a:lnTo>
                      <a:pt x="241" y="298"/>
                    </a:lnTo>
                    <a:lnTo>
                      <a:pt x="211" y="300"/>
                    </a:lnTo>
                    <a:lnTo>
                      <a:pt x="180" y="296"/>
                    </a:lnTo>
                    <a:lnTo>
                      <a:pt x="153" y="283"/>
                    </a:lnTo>
                    <a:lnTo>
                      <a:pt x="133" y="271"/>
                    </a:lnTo>
                    <a:lnTo>
                      <a:pt x="102" y="244"/>
                    </a:lnTo>
                    <a:lnTo>
                      <a:pt x="58" y="291"/>
                    </a:lnTo>
                    <a:lnTo>
                      <a:pt x="41" y="318"/>
                    </a:lnTo>
                    <a:lnTo>
                      <a:pt x="19" y="322"/>
                    </a:lnTo>
                    <a:lnTo>
                      <a:pt x="4" y="311"/>
                    </a:lnTo>
                    <a:lnTo>
                      <a:pt x="0" y="298"/>
                    </a:lnTo>
                    <a:lnTo>
                      <a:pt x="4" y="276"/>
                    </a:lnTo>
                    <a:lnTo>
                      <a:pt x="18" y="263"/>
                    </a:lnTo>
                    <a:lnTo>
                      <a:pt x="54" y="239"/>
                    </a:lnTo>
                    <a:lnTo>
                      <a:pt x="81" y="2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18" name="Freeform 296"/>
              <p:cNvSpPr>
                <a:spLocks/>
              </p:cNvSpPr>
              <p:nvPr/>
            </p:nvSpPr>
            <p:spPr bwMode="auto">
              <a:xfrm>
                <a:off x="4388" y="3519"/>
                <a:ext cx="147" cy="220"/>
              </a:xfrm>
              <a:custGeom>
                <a:avLst/>
                <a:gdLst>
                  <a:gd name="T0" fmla="*/ 2 w 293"/>
                  <a:gd name="T1" fmla="*/ 1 h 440"/>
                  <a:gd name="T2" fmla="*/ 2 w 293"/>
                  <a:gd name="T3" fmla="*/ 1 h 440"/>
                  <a:gd name="T4" fmla="*/ 3 w 293"/>
                  <a:gd name="T5" fmla="*/ 0 h 440"/>
                  <a:gd name="T6" fmla="*/ 5 w 293"/>
                  <a:gd name="T7" fmla="*/ 1 h 440"/>
                  <a:gd name="T8" fmla="*/ 6 w 293"/>
                  <a:gd name="T9" fmla="*/ 1 h 440"/>
                  <a:gd name="T10" fmla="*/ 7 w 293"/>
                  <a:gd name="T11" fmla="*/ 2 h 440"/>
                  <a:gd name="T12" fmla="*/ 8 w 293"/>
                  <a:gd name="T13" fmla="*/ 3 h 440"/>
                  <a:gd name="T14" fmla="*/ 9 w 293"/>
                  <a:gd name="T15" fmla="*/ 4 h 440"/>
                  <a:gd name="T16" fmla="*/ 9 w 293"/>
                  <a:gd name="T17" fmla="*/ 5 h 440"/>
                  <a:gd name="T18" fmla="*/ 10 w 293"/>
                  <a:gd name="T19" fmla="*/ 7 h 440"/>
                  <a:gd name="T20" fmla="*/ 10 w 293"/>
                  <a:gd name="T21" fmla="*/ 8 h 440"/>
                  <a:gd name="T22" fmla="*/ 9 w 293"/>
                  <a:gd name="T23" fmla="*/ 10 h 440"/>
                  <a:gd name="T24" fmla="*/ 9 w 293"/>
                  <a:gd name="T25" fmla="*/ 12 h 440"/>
                  <a:gd name="T26" fmla="*/ 8 w 293"/>
                  <a:gd name="T27" fmla="*/ 13 h 440"/>
                  <a:gd name="T28" fmla="*/ 8 w 293"/>
                  <a:gd name="T29" fmla="*/ 14 h 440"/>
                  <a:gd name="T30" fmla="*/ 7 w 293"/>
                  <a:gd name="T31" fmla="*/ 14 h 440"/>
                  <a:gd name="T32" fmla="*/ 6 w 293"/>
                  <a:gd name="T33" fmla="*/ 14 h 440"/>
                  <a:gd name="T34" fmla="*/ 5 w 293"/>
                  <a:gd name="T35" fmla="*/ 14 h 440"/>
                  <a:gd name="T36" fmla="*/ 3 w 293"/>
                  <a:gd name="T37" fmla="*/ 14 h 440"/>
                  <a:gd name="T38" fmla="*/ 3 w 293"/>
                  <a:gd name="T39" fmla="*/ 13 h 440"/>
                  <a:gd name="T40" fmla="*/ 2 w 293"/>
                  <a:gd name="T41" fmla="*/ 12 h 440"/>
                  <a:gd name="T42" fmla="*/ 2 w 293"/>
                  <a:gd name="T43" fmla="*/ 11 h 440"/>
                  <a:gd name="T44" fmla="*/ 2 w 293"/>
                  <a:gd name="T45" fmla="*/ 10 h 440"/>
                  <a:gd name="T46" fmla="*/ 2 w 293"/>
                  <a:gd name="T47" fmla="*/ 10 h 440"/>
                  <a:gd name="T48" fmla="*/ 2 w 293"/>
                  <a:gd name="T49" fmla="*/ 9 h 440"/>
                  <a:gd name="T50" fmla="*/ 3 w 293"/>
                  <a:gd name="T51" fmla="*/ 8 h 440"/>
                  <a:gd name="T52" fmla="*/ 3 w 293"/>
                  <a:gd name="T53" fmla="*/ 7 h 440"/>
                  <a:gd name="T54" fmla="*/ 2 w 293"/>
                  <a:gd name="T55" fmla="*/ 6 h 440"/>
                  <a:gd name="T56" fmla="*/ 2 w 293"/>
                  <a:gd name="T57" fmla="*/ 6 h 440"/>
                  <a:gd name="T58" fmla="*/ 1 w 293"/>
                  <a:gd name="T59" fmla="*/ 5 h 440"/>
                  <a:gd name="T60" fmla="*/ 1 w 293"/>
                  <a:gd name="T61" fmla="*/ 5 h 440"/>
                  <a:gd name="T62" fmla="*/ 1 w 293"/>
                  <a:gd name="T63" fmla="*/ 4 h 440"/>
                  <a:gd name="T64" fmla="*/ 0 w 293"/>
                  <a:gd name="T65" fmla="*/ 3 h 440"/>
                  <a:gd name="T66" fmla="*/ 1 w 293"/>
                  <a:gd name="T67" fmla="*/ 2 h 440"/>
                  <a:gd name="T68" fmla="*/ 1 w 293"/>
                  <a:gd name="T69" fmla="*/ 1 h 440"/>
                  <a:gd name="T70" fmla="*/ 2 w 293"/>
                  <a:gd name="T71" fmla="*/ 1 h 4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3"/>
                  <a:gd name="T109" fmla="*/ 0 h 440"/>
                  <a:gd name="T110" fmla="*/ 293 w 293"/>
                  <a:gd name="T111" fmla="*/ 440 h 4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3" h="440">
                    <a:moveTo>
                      <a:pt x="34" y="23"/>
                    </a:moveTo>
                    <a:lnTo>
                      <a:pt x="60" y="8"/>
                    </a:lnTo>
                    <a:lnTo>
                      <a:pt x="93" y="0"/>
                    </a:lnTo>
                    <a:lnTo>
                      <a:pt x="130" y="5"/>
                    </a:lnTo>
                    <a:lnTo>
                      <a:pt x="172" y="19"/>
                    </a:lnTo>
                    <a:lnTo>
                      <a:pt x="207" y="44"/>
                    </a:lnTo>
                    <a:lnTo>
                      <a:pt x="230" y="70"/>
                    </a:lnTo>
                    <a:lnTo>
                      <a:pt x="258" y="107"/>
                    </a:lnTo>
                    <a:lnTo>
                      <a:pt x="278" y="153"/>
                    </a:lnTo>
                    <a:lnTo>
                      <a:pt x="290" y="200"/>
                    </a:lnTo>
                    <a:lnTo>
                      <a:pt x="293" y="253"/>
                    </a:lnTo>
                    <a:lnTo>
                      <a:pt x="287" y="306"/>
                    </a:lnTo>
                    <a:lnTo>
                      <a:pt x="274" y="353"/>
                    </a:lnTo>
                    <a:lnTo>
                      <a:pt x="256" y="392"/>
                    </a:lnTo>
                    <a:lnTo>
                      <a:pt x="234" y="421"/>
                    </a:lnTo>
                    <a:lnTo>
                      <a:pt x="205" y="433"/>
                    </a:lnTo>
                    <a:lnTo>
                      <a:pt x="172" y="440"/>
                    </a:lnTo>
                    <a:lnTo>
                      <a:pt x="134" y="434"/>
                    </a:lnTo>
                    <a:lnTo>
                      <a:pt x="96" y="427"/>
                    </a:lnTo>
                    <a:lnTo>
                      <a:pt x="69" y="403"/>
                    </a:lnTo>
                    <a:lnTo>
                      <a:pt x="50" y="376"/>
                    </a:lnTo>
                    <a:lnTo>
                      <a:pt x="42" y="350"/>
                    </a:lnTo>
                    <a:lnTo>
                      <a:pt x="42" y="319"/>
                    </a:lnTo>
                    <a:lnTo>
                      <a:pt x="47" y="292"/>
                    </a:lnTo>
                    <a:lnTo>
                      <a:pt x="61" y="264"/>
                    </a:lnTo>
                    <a:lnTo>
                      <a:pt x="69" y="235"/>
                    </a:lnTo>
                    <a:lnTo>
                      <a:pt x="72" y="211"/>
                    </a:lnTo>
                    <a:lnTo>
                      <a:pt x="61" y="188"/>
                    </a:lnTo>
                    <a:lnTo>
                      <a:pt x="42" y="170"/>
                    </a:lnTo>
                    <a:lnTo>
                      <a:pt x="23" y="153"/>
                    </a:lnTo>
                    <a:lnTo>
                      <a:pt x="8" y="131"/>
                    </a:lnTo>
                    <a:lnTo>
                      <a:pt x="3" y="101"/>
                    </a:lnTo>
                    <a:lnTo>
                      <a:pt x="0" y="67"/>
                    </a:lnTo>
                    <a:lnTo>
                      <a:pt x="12" y="43"/>
                    </a:lnTo>
                    <a:lnTo>
                      <a:pt x="24" y="27"/>
                    </a:lnTo>
                    <a:lnTo>
                      <a:pt x="3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19" name="Freeform 297"/>
              <p:cNvSpPr>
                <a:spLocks/>
              </p:cNvSpPr>
              <p:nvPr/>
            </p:nvSpPr>
            <p:spPr bwMode="auto">
              <a:xfrm>
                <a:off x="4191" y="3532"/>
                <a:ext cx="240" cy="255"/>
              </a:xfrm>
              <a:custGeom>
                <a:avLst/>
                <a:gdLst>
                  <a:gd name="T0" fmla="*/ 11 w 481"/>
                  <a:gd name="T1" fmla="*/ 0 h 511"/>
                  <a:gd name="T2" fmla="*/ 13 w 481"/>
                  <a:gd name="T3" fmla="*/ 0 h 511"/>
                  <a:gd name="T4" fmla="*/ 15 w 481"/>
                  <a:gd name="T5" fmla="*/ 1 h 511"/>
                  <a:gd name="T6" fmla="*/ 13 w 481"/>
                  <a:gd name="T7" fmla="*/ 2 h 511"/>
                  <a:gd name="T8" fmla="*/ 9 w 481"/>
                  <a:gd name="T9" fmla="*/ 4 h 511"/>
                  <a:gd name="T10" fmla="*/ 6 w 481"/>
                  <a:gd name="T11" fmla="*/ 7 h 511"/>
                  <a:gd name="T12" fmla="*/ 4 w 481"/>
                  <a:gd name="T13" fmla="*/ 10 h 511"/>
                  <a:gd name="T14" fmla="*/ 4 w 481"/>
                  <a:gd name="T15" fmla="*/ 13 h 511"/>
                  <a:gd name="T16" fmla="*/ 4 w 481"/>
                  <a:gd name="T17" fmla="*/ 13 h 511"/>
                  <a:gd name="T18" fmla="*/ 4 w 481"/>
                  <a:gd name="T19" fmla="*/ 13 h 511"/>
                  <a:gd name="T20" fmla="*/ 5 w 481"/>
                  <a:gd name="T21" fmla="*/ 14 h 511"/>
                  <a:gd name="T22" fmla="*/ 5 w 481"/>
                  <a:gd name="T23" fmla="*/ 14 h 511"/>
                  <a:gd name="T24" fmla="*/ 6 w 481"/>
                  <a:gd name="T25" fmla="*/ 14 h 511"/>
                  <a:gd name="T26" fmla="*/ 6 w 481"/>
                  <a:gd name="T27" fmla="*/ 14 h 511"/>
                  <a:gd name="T28" fmla="*/ 7 w 481"/>
                  <a:gd name="T29" fmla="*/ 14 h 511"/>
                  <a:gd name="T30" fmla="*/ 7 w 481"/>
                  <a:gd name="T31" fmla="*/ 14 h 511"/>
                  <a:gd name="T32" fmla="*/ 7 w 481"/>
                  <a:gd name="T33" fmla="*/ 15 h 511"/>
                  <a:gd name="T34" fmla="*/ 7 w 481"/>
                  <a:gd name="T35" fmla="*/ 15 h 511"/>
                  <a:gd name="T36" fmla="*/ 6 w 481"/>
                  <a:gd name="T37" fmla="*/ 15 h 511"/>
                  <a:gd name="T38" fmla="*/ 6 w 481"/>
                  <a:gd name="T39" fmla="*/ 15 h 511"/>
                  <a:gd name="T40" fmla="*/ 6 w 481"/>
                  <a:gd name="T41" fmla="*/ 15 h 511"/>
                  <a:gd name="T42" fmla="*/ 5 w 481"/>
                  <a:gd name="T43" fmla="*/ 15 h 511"/>
                  <a:gd name="T44" fmla="*/ 5 w 481"/>
                  <a:gd name="T45" fmla="*/ 14 h 511"/>
                  <a:gd name="T46" fmla="*/ 4 w 481"/>
                  <a:gd name="T47" fmla="*/ 14 h 511"/>
                  <a:gd name="T48" fmla="*/ 4 w 481"/>
                  <a:gd name="T49" fmla="*/ 14 h 511"/>
                  <a:gd name="T50" fmla="*/ 4 w 481"/>
                  <a:gd name="T51" fmla="*/ 14 h 511"/>
                  <a:gd name="T52" fmla="*/ 3 w 481"/>
                  <a:gd name="T53" fmla="*/ 14 h 511"/>
                  <a:gd name="T54" fmla="*/ 3 w 481"/>
                  <a:gd name="T55" fmla="*/ 15 h 511"/>
                  <a:gd name="T56" fmla="*/ 2 w 481"/>
                  <a:gd name="T57" fmla="*/ 15 h 511"/>
                  <a:gd name="T58" fmla="*/ 2 w 481"/>
                  <a:gd name="T59" fmla="*/ 15 h 511"/>
                  <a:gd name="T60" fmla="*/ 2 w 481"/>
                  <a:gd name="T61" fmla="*/ 15 h 511"/>
                  <a:gd name="T62" fmla="*/ 1 w 481"/>
                  <a:gd name="T63" fmla="*/ 15 h 511"/>
                  <a:gd name="T64" fmla="*/ 1 w 481"/>
                  <a:gd name="T65" fmla="*/ 15 h 511"/>
                  <a:gd name="T66" fmla="*/ 1 w 481"/>
                  <a:gd name="T67" fmla="*/ 15 h 511"/>
                  <a:gd name="T68" fmla="*/ 1 w 481"/>
                  <a:gd name="T69" fmla="*/ 14 h 511"/>
                  <a:gd name="T70" fmla="*/ 1 w 481"/>
                  <a:gd name="T71" fmla="*/ 14 h 511"/>
                  <a:gd name="T72" fmla="*/ 1 w 481"/>
                  <a:gd name="T73" fmla="*/ 14 h 511"/>
                  <a:gd name="T74" fmla="*/ 2 w 481"/>
                  <a:gd name="T75" fmla="*/ 14 h 511"/>
                  <a:gd name="T76" fmla="*/ 2 w 481"/>
                  <a:gd name="T77" fmla="*/ 14 h 511"/>
                  <a:gd name="T78" fmla="*/ 2 w 481"/>
                  <a:gd name="T79" fmla="*/ 14 h 511"/>
                  <a:gd name="T80" fmla="*/ 3 w 481"/>
                  <a:gd name="T81" fmla="*/ 13 h 511"/>
                  <a:gd name="T82" fmla="*/ 2 w 481"/>
                  <a:gd name="T83" fmla="*/ 13 h 511"/>
                  <a:gd name="T84" fmla="*/ 2 w 481"/>
                  <a:gd name="T85" fmla="*/ 13 h 511"/>
                  <a:gd name="T86" fmla="*/ 2 w 481"/>
                  <a:gd name="T87" fmla="*/ 13 h 511"/>
                  <a:gd name="T88" fmla="*/ 1 w 481"/>
                  <a:gd name="T89" fmla="*/ 13 h 511"/>
                  <a:gd name="T90" fmla="*/ 1 w 481"/>
                  <a:gd name="T91" fmla="*/ 13 h 511"/>
                  <a:gd name="T92" fmla="*/ 0 w 481"/>
                  <a:gd name="T93" fmla="*/ 13 h 511"/>
                  <a:gd name="T94" fmla="*/ 0 w 481"/>
                  <a:gd name="T95" fmla="*/ 13 h 511"/>
                  <a:gd name="T96" fmla="*/ 0 w 481"/>
                  <a:gd name="T97" fmla="*/ 13 h 511"/>
                  <a:gd name="T98" fmla="*/ 0 w 481"/>
                  <a:gd name="T99" fmla="*/ 13 h 511"/>
                  <a:gd name="T100" fmla="*/ 0 w 481"/>
                  <a:gd name="T101" fmla="*/ 12 h 511"/>
                  <a:gd name="T102" fmla="*/ 0 w 481"/>
                  <a:gd name="T103" fmla="*/ 12 h 511"/>
                  <a:gd name="T104" fmla="*/ 1 w 481"/>
                  <a:gd name="T105" fmla="*/ 12 h 511"/>
                  <a:gd name="T106" fmla="*/ 1 w 481"/>
                  <a:gd name="T107" fmla="*/ 12 h 511"/>
                  <a:gd name="T108" fmla="*/ 1 w 481"/>
                  <a:gd name="T109" fmla="*/ 12 h 511"/>
                  <a:gd name="T110" fmla="*/ 2 w 481"/>
                  <a:gd name="T111" fmla="*/ 12 h 511"/>
                  <a:gd name="T112" fmla="*/ 2 w 481"/>
                  <a:gd name="T113" fmla="*/ 12 h 511"/>
                  <a:gd name="T114" fmla="*/ 3 w 481"/>
                  <a:gd name="T115" fmla="*/ 13 h 511"/>
                  <a:gd name="T116" fmla="*/ 4 w 481"/>
                  <a:gd name="T117" fmla="*/ 10 h 511"/>
                  <a:gd name="T118" fmla="*/ 5 w 481"/>
                  <a:gd name="T119" fmla="*/ 6 h 511"/>
                  <a:gd name="T120" fmla="*/ 7 w 481"/>
                  <a:gd name="T121" fmla="*/ 3 h 511"/>
                  <a:gd name="T122" fmla="*/ 9 w 481"/>
                  <a:gd name="T123" fmla="*/ 2 h 5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1"/>
                  <a:gd name="T187" fmla="*/ 0 h 511"/>
                  <a:gd name="T188" fmla="*/ 481 w 481"/>
                  <a:gd name="T189" fmla="*/ 511 h 5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1" h="511">
                    <a:moveTo>
                      <a:pt x="335" y="56"/>
                    </a:moveTo>
                    <a:lnTo>
                      <a:pt x="380" y="26"/>
                    </a:lnTo>
                    <a:lnTo>
                      <a:pt x="410" y="9"/>
                    </a:lnTo>
                    <a:lnTo>
                      <a:pt x="445" y="0"/>
                    </a:lnTo>
                    <a:lnTo>
                      <a:pt x="471" y="10"/>
                    </a:lnTo>
                    <a:lnTo>
                      <a:pt x="481" y="41"/>
                    </a:lnTo>
                    <a:lnTo>
                      <a:pt x="460" y="71"/>
                    </a:lnTo>
                    <a:lnTo>
                      <a:pt x="432" y="94"/>
                    </a:lnTo>
                    <a:lnTo>
                      <a:pt x="379" y="114"/>
                    </a:lnTo>
                    <a:lnTo>
                      <a:pt x="303" y="149"/>
                    </a:lnTo>
                    <a:lnTo>
                      <a:pt x="235" y="197"/>
                    </a:lnTo>
                    <a:lnTo>
                      <a:pt x="193" y="251"/>
                    </a:lnTo>
                    <a:lnTo>
                      <a:pt x="162" y="324"/>
                    </a:lnTo>
                    <a:lnTo>
                      <a:pt x="158" y="329"/>
                    </a:lnTo>
                    <a:lnTo>
                      <a:pt x="147" y="397"/>
                    </a:lnTo>
                    <a:lnTo>
                      <a:pt x="147" y="420"/>
                    </a:lnTo>
                    <a:lnTo>
                      <a:pt x="147" y="427"/>
                    </a:lnTo>
                    <a:lnTo>
                      <a:pt x="149" y="432"/>
                    </a:lnTo>
                    <a:lnTo>
                      <a:pt x="150" y="438"/>
                    </a:lnTo>
                    <a:lnTo>
                      <a:pt x="157" y="443"/>
                    </a:lnTo>
                    <a:lnTo>
                      <a:pt x="162" y="446"/>
                    </a:lnTo>
                    <a:lnTo>
                      <a:pt x="172" y="450"/>
                    </a:lnTo>
                    <a:lnTo>
                      <a:pt x="178" y="450"/>
                    </a:lnTo>
                    <a:lnTo>
                      <a:pt x="185" y="450"/>
                    </a:lnTo>
                    <a:lnTo>
                      <a:pt x="193" y="451"/>
                    </a:lnTo>
                    <a:lnTo>
                      <a:pt x="200" y="454"/>
                    </a:lnTo>
                    <a:lnTo>
                      <a:pt x="206" y="458"/>
                    </a:lnTo>
                    <a:lnTo>
                      <a:pt x="214" y="458"/>
                    </a:lnTo>
                    <a:lnTo>
                      <a:pt x="219" y="458"/>
                    </a:lnTo>
                    <a:lnTo>
                      <a:pt x="226" y="462"/>
                    </a:lnTo>
                    <a:lnTo>
                      <a:pt x="231" y="463"/>
                    </a:lnTo>
                    <a:lnTo>
                      <a:pt x="237" y="469"/>
                    </a:lnTo>
                    <a:lnTo>
                      <a:pt x="239" y="475"/>
                    </a:lnTo>
                    <a:lnTo>
                      <a:pt x="239" y="481"/>
                    </a:lnTo>
                    <a:lnTo>
                      <a:pt x="235" y="486"/>
                    </a:lnTo>
                    <a:lnTo>
                      <a:pt x="233" y="493"/>
                    </a:lnTo>
                    <a:lnTo>
                      <a:pt x="227" y="498"/>
                    </a:lnTo>
                    <a:lnTo>
                      <a:pt x="222" y="500"/>
                    </a:lnTo>
                    <a:lnTo>
                      <a:pt x="214" y="500"/>
                    </a:lnTo>
                    <a:lnTo>
                      <a:pt x="207" y="500"/>
                    </a:lnTo>
                    <a:lnTo>
                      <a:pt x="201" y="500"/>
                    </a:lnTo>
                    <a:lnTo>
                      <a:pt x="196" y="497"/>
                    </a:lnTo>
                    <a:lnTo>
                      <a:pt x="189" y="493"/>
                    </a:lnTo>
                    <a:lnTo>
                      <a:pt x="185" y="486"/>
                    </a:lnTo>
                    <a:lnTo>
                      <a:pt x="180" y="482"/>
                    </a:lnTo>
                    <a:lnTo>
                      <a:pt x="174" y="477"/>
                    </a:lnTo>
                    <a:lnTo>
                      <a:pt x="166" y="473"/>
                    </a:lnTo>
                    <a:lnTo>
                      <a:pt x="158" y="471"/>
                    </a:lnTo>
                    <a:lnTo>
                      <a:pt x="153" y="467"/>
                    </a:lnTo>
                    <a:lnTo>
                      <a:pt x="147" y="465"/>
                    </a:lnTo>
                    <a:lnTo>
                      <a:pt x="141" y="467"/>
                    </a:lnTo>
                    <a:lnTo>
                      <a:pt x="135" y="467"/>
                    </a:lnTo>
                    <a:lnTo>
                      <a:pt x="127" y="469"/>
                    </a:lnTo>
                    <a:lnTo>
                      <a:pt x="119" y="473"/>
                    </a:lnTo>
                    <a:lnTo>
                      <a:pt x="112" y="478"/>
                    </a:lnTo>
                    <a:lnTo>
                      <a:pt x="104" y="481"/>
                    </a:lnTo>
                    <a:lnTo>
                      <a:pt x="97" y="485"/>
                    </a:lnTo>
                    <a:lnTo>
                      <a:pt x="92" y="490"/>
                    </a:lnTo>
                    <a:lnTo>
                      <a:pt x="86" y="493"/>
                    </a:lnTo>
                    <a:lnTo>
                      <a:pt x="78" y="500"/>
                    </a:lnTo>
                    <a:lnTo>
                      <a:pt x="70" y="504"/>
                    </a:lnTo>
                    <a:lnTo>
                      <a:pt x="64" y="506"/>
                    </a:lnTo>
                    <a:lnTo>
                      <a:pt x="58" y="511"/>
                    </a:lnTo>
                    <a:lnTo>
                      <a:pt x="52" y="511"/>
                    </a:lnTo>
                    <a:lnTo>
                      <a:pt x="47" y="506"/>
                    </a:lnTo>
                    <a:lnTo>
                      <a:pt x="40" y="502"/>
                    </a:lnTo>
                    <a:lnTo>
                      <a:pt x="35" y="497"/>
                    </a:lnTo>
                    <a:lnTo>
                      <a:pt x="32" y="490"/>
                    </a:lnTo>
                    <a:lnTo>
                      <a:pt x="32" y="482"/>
                    </a:lnTo>
                    <a:lnTo>
                      <a:pt x="36" y="477"/>
                    </a:lnTo>
                    <a:lnTo>
                      <a:pt x="39" y="471"/>
                    </a:lnTo>
                    <a:lnTo>
                      <a:pt x="43" y="465"/>
                    </a:lnTo>
                    <a:lnTo>
                      <a:pt x="48" y="463"/>
                    </a:lnTo>
                    <a:lnTo>
                      <a:pt x="55" y="462"/>
                    </a:lnTo>
                    <a:lnTo>
                      <a:pt x="60" y="462"/>
                    </a:lnTo>
                    <a:lnTo>
                      <a:pt x="66" y="462"/>
                    </a:lnTo>
                    <a:lnTo>
                      <a:pt x="73" y="462"/>
                    </a:lnTo>
                    <a:lnTo>
                      <a:pt x="78" y="462"/>
                    </a:lnTo>
                    <a:lnTo>
                      <a:pt x="84" y="459"/>
                    </a:lnTo>
                    <a:lnTo>
                      <a:pt x="90" y="458"/>
                    </a:lnTo>
                    <a:lnTo>
                      <a:pt x="96" y="454"/>
                    </a:lnTo>
                    <a:lnTo>
                      <a:pt x="100" y="447"/>
                    </a:lnTo>
                    <a:lnTo>
                      <a:pt x="100" y="442"/>
                    </a:lnTo>
                    <a:lnTo>
                      <a:pt x="93" y="442"/>
                    </a:lnTo>
                    <a:lnTo>
                      <a:pt x="86" y="438"/>
                    </a:lnTo>
                    <a:lnTo>
                      <a:pt x="80" y="436"/>
                    </a:lnTo>
                    <a:lnTo>
                      <a:pt x="74" y="436"/>
                    </a:lnTo>
                    <a:lnTo>
                      <a:pt x="69" y="436"/>
                    </a:lnTo>
                    <a:lnTo>
                      <a:pt x="62" y="438"/>
                    </a:lnTo>
                    <a:lnTo>
                      <a:pt x="56" y="439"/>
                    </a:lnTo>
                    <a:lnTo>
                      <a:pt x="48" y="442"/>
                    </a:lnTo>
                    <a:lnTo>
                      <a:pt x="40" y="443"/>
                    </a:lnTo>
                    <a:lnTo>
                      <a:pt x="29" y="446"/>
                    </a:lnTo>
                    <a:lnTo>
                      <a:pt x="23" y="446"/>
                    </a:lnTo>
                    <a:lnTo>
                      <a:pt x="17" y="447"/>
                    </a:lnTo>
                    <a:lnTo>
                      <a:pt x="12" y="447"/>
                    </a:lnTo>
                    <a:lnTo>
                      <a:pt x="5" y="446"/>
                    </a:lnTo>
                    <a:lnTo>
                      <a:pt x="1" y="438"/>
                    </a:lnTo>
                    <a:lnTo>
                      <a:pt x="0" y="430"/>
                    </a:lnTo>
                    <a:lnTo>
                      <a:pt x="0" y="424"/>
                    </a:lnTo>
                    <a:lnTo>
                      <a:pt x="1" y="416"/>
                    </a:lnTo>
                    <a:lnTo>
                      <a:pt x="8" y="412"/>
                    </a:lnTo>
                    <a:lnTo>
                      <a:pt x="13" y="406"/>
                    </a:lnTo>
                    <a:lnTo>
                      <a:pt x="20" y="402"/>
                    </a:lnTo>
                    <a:lnTo>
                      <a:pt x="29" y="401"/>
                    </a:lnTo>
                    <a:lnTo>
                      <a:pt x="36" y="398"/>
                    </a:lnTo>
                    <a:lnTo>
                      <a:pt x="43" y="402"/>
                    </a:lnTo>
                    <a:lnTo>
                      <a:pt x="48" y="402"/>
                    </a:lnTo>
                    <a:lnTo>
                      <a:pt x="55" y="402"/>
                    </a:lnTo>
                    <a:lnTo>
                      <a:pt x="60" y="404"/>
                    </a:lnTo>
                    <a:lnTo>
                      <a:pt x="69" y="408"/>
                    </a:lnTo>
                    <a:lnTo>
                      <a:pt x="74" y="410"/>
                    </a:lnTo>
                    <a:lnTo>
                      <a:pt x="84" y="412"/>
                    </a:lnTo>
                    <a:lnTo>
                      <a:pt x="90" y="414"/>
                    </a:lnTo>
                    <a:lnTo>
                      <a:pt x="96" y="416"/>
                    </a:lnTo>
                    <a:lnTo>
                      <a:pt x="101" y="416"/>
                    </a:lnTo>
                    <a:lnTo>
                      <a:pt x="117" y="385"/>
                    </a:lnTo>
                    <a:lnTo>
                      <a:pt x="132" y="320"/>
                    </a:lnTo>
                    <a:lnTo>
                      <a:pt x="149" y="259"/>
                    </a:lnTo>
                    <a:lnTo>
                      <a:pt x="174" y="205"/>
                    </a:lnTo>
                    <a:lnTo>
                      <a:pt x="210" y="157"/>
                    </a:lnTo>
                    <a:lnTo>
                      <a:pt x="246" y="122"/>
                    </a:lnTo>
                    <a:lnTo>
                      <a:pt x="288" y="87"/>
                    </a:lnTo>
                    <a:lnTo>
                      <a:pt x="311" y="68"/>
                    </a:lnTo>
                    <a:lnTo>
                      <a:pt x="335"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20" name="Freeform 298"/>
              <p:cNvSpPr>
                <a:spLocks/>
              </p:cNvSpPr>
              <p:nvPr/>
            </p:nvSpPr>
            <p:spPr bwMode="auto">
              <a:xfrm>
                <a:off x="4401" y="3674"/>
                <a:ext cx="185" cy="139"/>
              </a:xfrm>
              <a:custGeom>
                <a:avLst/>
                <a:gdLst>
                  <a:gd name="T0" fmla="*/ 5 w 370"/>
                  <a:gd name="T1" fmla="*/ 0 h 279"/>
                  <a:gd name="T2" fmla="*/ 6 w 370"/>
                  <a:gd name="T3" fmla="*/ 0 h 279"/>
                  <a:gd name="T4" fmla="*/ 8 w 370"/>
                  <a:gd name="T5" fmla="*/ 0 h 279"/>
                  <a:gd name="T6" fmla="*/ 7 w 370"/>
                  <a:gd name="T7" fmla="*/ 2 h 279"/>
                  <a:gd name="T8" fmla="*/ 5 w 370"/>
                  <a:gd name="T9" fmla="*/ 4 h 279"/>
                  <a:gd name="T10" fmla="*/ 4 w 370"/>
                  <a:gd name="T11" fmla="*/ 6 h 279"/>
                  <a:gd name="T12" fmla="*/ 8 w 370"/>
                  <a:gd name="T13" fmla="*/ 5 h 279"/>
                  <a:gd name="T14" fmla="*/ 10 w 370"/>
                  <a:gd name="T15" fmla="*/ 4 h 279"/>
                  <a:gd name="T16" fmla="*/ 11 w 370"/>
                  <a:gd name="T17" fmla="*/ 3 h 279"/>
                  <a:gd name="T18" fmla="*/ 12 w 370"/>
                  <a:gd name="T19" fmla="*/ 3 h 279"/>
                  <a:gd name="T20" fmla="*/ 12 w 370"/>
                  <a:gd name="T21" fmla="*/ 3 h 279"/>
                  <a:gd name="T22" fmla="*/ 11 w 370"/>
                  <a:gd name="T23" fmla="*/ 5 h 279"/>
                  <a:gd name="T24" fmla="*/ 11 w 370"/>
                  <a:gd name="T25" fmla="*/ 5 h 279"/>
                  <a:gd name="T26" fmla="*/ 11 w 370"/>
                  <a:gd name="T27" fmla="*/ 6 h 279"/>
                  <a:gd name="T28" fmla="*/ 11 w 370"/>
                  <a:gd name="T29" fmla="*/ 6 h 279"/>
                  <a:gd name="T30" fmla="*/ 11 w 370"/>
                  <a:gd name="T31" fmla="*/ 6 h 279"/>
                  <a:gd name="T32" fmla="*/ 11 w 370"/>
                  <a:gd name="T33" fmla="*/ 7 h 279"/>
                  <a:gd name="T34" fmla="*/ 11 w 370"/>
                  <a:gd name="T35" fmla="*/ 7 h 279"/>
                  <a:gd name="T36" fmla="*/ 11 w 370"/>
                  <a:gd name="T37" fmla="*/ 7 h 279"/>
                  <a:gd name="T38" fmla="*/ 11 w 370"/>
                  <a:gd name="T39" fmla="*/ 8 h 279"/>
                  <a:gd name="T40" fmla="*/ 10 w 370"/>
                  <a:gd name="T41" fmla="*/ 8 h 279"/>
                  <a:gd name="T42" fmla="*/ 10 w 370"/>
                  <a:gd name="T43" fmla="*/ 8 h 279"/>
                  <a:gd name="T44" fmla="*/ 10 w 370"/>
                  <a:gd name="T45" fmla="*/ 8 h 279"/>
                  <a:gd name="T46" fmla="*/ 9 w 370"/>
                  <a:gd name="T47" fmla="*/ 8 h 279"/>
                  <a:gd name="T48" fmla="*/ 9 w 370"/>
                  <a:gd name="T49" fmla="*/ 8 h 279"/>
                  <a:gd name="T50" fmla="*/ 8 w 370"/>
                  <a:gd name="T51" fmla="*/ 8 h 279"/>
                  <a:gd name="T52" fmla="*/ 8 w 370"/>
                  <a:gd name="T53" fmla="*/ 8 h 279"/>
                  <a:gd name="T54" fmla="*/ 8 w 370"/>
                  <a:gd name="T55" fmla="*/ 7 h 279"/>
                  <a:gd name="T56" fmla="*/ 8 w 370"/>
                  <a:gd name="T57" fmla="*/ 7 h 279"/>
                  <a:gd name="T58" fmla="*/ 9 w 370"/>
                  <a:gd name="T59" fmla="*/ 7 h 279"/>
                  <a:gd name="T60" fmla="*/ 9 w 370"/>
                  <a:gd name="T61" fmla="*/ 6 h 279"/>
                  <a:gd name="T62" fmla="*/ 10 w 370"/>
                  <a:gd name="T63" fmla="*/ 5 h 279"/>
                  <a:gd name="T64" fmla="*/ 7 w 370"/>
                  <a:gd name="T65" fmla="*/ 7 h 279"/>
                  <a:gd name="T66" fmla="*/ 3 w 370"/>
                  <a:gd name="T67" fmla="*/ 8 h 279"/>
                  <a:gd name="T68" fmla="*/ 1 w 370"/>
                  <a:gd name="T69" fmla="*/ 8 h 279"/>
                  <a:gd name="T70" fmla="*/ 0 w 370"/>
                  <a:gd name="T71" fmla="*/ 7 h 279"/>
                  <a:gd name="T72" fmla="*/ 1 w 370"/>
                  <a:gd name="T73" fmla="*/ 6 h 279"/>
                  <a:gd name="T74" fmla="*/ 2 w 370"/>
                  <a:gd name="T75" fmla="*/ 4 h 279"/>
                  <a:gd name="T76" fmla="*/ 4 w 370"/>
                  <a:gd name="T77" fmla="*/ 2 h 2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70"/>
                  <a:gd name="T118" fmla="*/ 0 h 279"/>
                  <a:gd name="T119" fmla="*/ 370 w 370"/>
                  <a:gd name="T120" fmla="*/ 279 h 2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70" h="279">
                    <a:moveTo>
                      <a:pt x="134" y="74"/>
                    </a:moveTo>
                    <a:lnTo>
                      <a:pt x="157" y="17"/>
                    </a:lnTo>
                    <a:lnTo>
                      <a:pt x="182" y="1"/>
                    </a:lnTo>
                    <a:lnTo>
                      <a:pt x="188" y="4"/>
                    </a:lnTo>
                    <a:lnTo>
                      <a:pt x="210" y="0"/>
                    </a:lnTo>
                    <a:lnTo>
                      <a:pt x="227" y="19"/>
                    </a:lnTo>
                    <a:lnTo>
                      <a:pt x="235" y="50"/>
                    </a:lnTo>
                    <a:lnTo>
                      <a:pt x="216" y="89"/>
                    </a:lnTo>
                    <a:lnTo>
                      <a:pt x="192" y="113"/>
                    </a:lnTo>
                    <a:lnTo>
                      <a:pt x="150" y="150"/>
                    </a:lnTo>
                    <a:lnTo>
                      <a:pt x="82" y="222"/>
                    </a:lnTo>
                    <a:lnTo>
                      <a:pt x="127" y="203"/>
                    </a:lnTo>
                    <a:lnTo>
                      <a:pt x="174" y="184"/>
                    </a:lnTo>
                    <a:lnTo>
                      <a:pt x="248" y="166"/>
                    </a:lnTo>
                    <a:lnTo>
                      <a:pt x="283" y="153"/>
                    </a:lnTo>
                    <a:lnTo>
                      <a:pt x="303" y="136"/>
                    </a:lnTo>
                    <a:lnTo>
                      <a:pt x="321" y="105"/>
                    </a:lnTo>
                    <a:lnTo>
                      <a:pt x="328" y="100"/>
                    </a:lnTo>
                    <a:lnTo>
                      <a:pt x="341" y="97"/>
                    </a:lnTo>
                    <a:lnTo>
                      <a:pt x="357" y="100"/>
                    </a:lnTo>
                    <a:lnTo>
                      <a:pt x="365" y="105"/>
                    </a:lnTo>
                    <a:lnTo>
                      <a:pt x="370" y="115"/>
                    </a:lnTo>
                    <a:lnTo>
                      <a:pt x="365" y="132"/>
                    </a:lnTo>
                    <a:lnTo>
                      <a:pt x="349" y="168"/>
                    </a:lnTo>
                    <a:lnTo>
                      <a:pt x="345" y="174"/>
                    </a:lnTo>
                    <a:lnTo>
                      <a:pt x="341" y="180"/>
                    </a:lnTo>
                    <a:lnTo>
                      <a:pt x="341" y="185"/>
                    </a:lnTo>
                    <a:lnTo>
                      <a:pt x="340" y="192"/>
                    </a:lnTo>
                    <a:lnTo>
                      <a:pt x="340" y="197"/>
                    </a:lnTo>
                    <a:lnTo>
                      <a:pt x="338" y="203"/>
                    </a:lnTo>
                    <a:lnTo>
                      <a:pt x="336" y="210"/>
                    </a:lnTo>
                    <a:lnTo>
                      <a:pt x="334" y="215"/>
                    </a:lnTo>
                    <a:lnTo>
                      <a:pt x="332" y="222"/>
                    </a:lnTo>
                    <a:lnTo>
                      <a:pt x="332" y="227"/>
                    </a:lnTo>
                    <a:lnTo>
                      <a:pt x="332" y="233"/>
                    </a:lnTo>
                    <a:lnTo>
                      <a:pt x="332" y="239"/>
                    </a:lnTo>
                    <a:lnTo>
                      <a:pt x="332" y="245"/>
                    </a:lnTo>
                    <a:lnTo>
                      <a:pt x="332" y="250"/>
                    </a:lnTo>
                    <a:lnTo>
                      <a:pt x="330" y="257"/>
                    </a:lnTo>
                    <a:lnTo>
                      <a:pt x="328" y="262"/>
                    </a:lnTo>
                    <a:lnTo>
                      <a:pt x="322" y="266"/>
                    </a:lnTo>
                    <a:lnTo>
                      <a:pt x="317" y="270"/>
                    </a:lnTo>
                    <a:lnTo>
                      <a:pt x="310" y="272"/>
                    </a:lnTo>
                    <a:lnTo>
                      <a:pt x="303" y="274"/>
                    </a:lnTo>
                    <a:lnTo>
                      <a:pt x="296" y="276"/>
                    </a:lnTo>
                    <a:lnTo>
                      <a:pt x="291" y="276"/>
                    </a:lnTo>
                    <a:lnTo>
                      <a:pt x="283" y="276"/>
                    </a:lnTo>
                    <a:lnTo>
                      <a:pt x="275" y="279"/>
                    </a:lnTo>
                    <a:lnTo>
                      <a:pt x="269" y="276"/>
                    </a:lnTo>
                    <a:lnTo>
                      <a:pt x="264" y="276"/>
                    </a:lnTo>
                    <a:lnTo>
                      <a:pt x="256" y="274"/>
                    </a:lnTo>
                    <a:lnTo>
                      <a:pt x="252" y="268"/>
                    </a:lnTo>
                    <a:lnTo>
                      <a:pt x="245" y="266"/>
                    </a:lnTo>
                    <a:lnTo>
                      <a:pt x="242" y="261"/>
                    </a:lnTo>
                    <a:lnTo>
                      <a:pt x="239" y="254"/>
                    </a:lnTo>
                    <a:lnTo>
                      <a:pt x="239" y="249"/>
                    </a:lnTo>
                    <a:lnTo>
                      <a:pt x="243" y="242"/>
                    </a:lnTo>
                    <a:lnTo>
                      <a:pt x="252" y="241"/>
                    </a:lnTo>
                    <a:lnTo>
                      <a:pt x="257" y="235"/>
                    </a:lnTo>
                    <a:lnTo>
                      <a:pt x="264" y="231"/>
                    </a:lnTo>
                    <a:lnTo>
                      <a:pt x="267" y="226"/>
                    </a:lnTo>
                    <a:lnTo>
                      <a:pt x="273" y="222"/>
                    </a:lnTo>
                    <a:lnTo>
                      <a:pt x="279" y="215"/>
                    </a:lnTo>
                    <a:lnTo>
                      <a:pt x="295" y="181"/>
                    </a:lnTo>
                    <a:lnTo>
                      <a:pt x="252" y="207"/>
                    </a:lnTo>
                    <a:lnTo>
                      <a:pt x="200" y="233"/>
                    </a:lnTo>
                    <a:lnTo>
                      <a:pt x="130" y="257"/>
                    </a:lnTo>
                    <a:lnTo>
                      <a:pt x="78" y="270"/>
                    </a:lnTo>
                    <a:lnTo>
                      <a:pt x="43" y="276"/>
                    </a:lnTo>
                    <a:lnTo>
                      <a:pt x="21" y="270"/>
                    </a:lnTo>
                    <a:lnTo>
                      <a:pt x="8" y="261"/>
                    </a:lnTo>
                    <a:lnTo>
                      <a:pt x="0" y="241"/>
                    </a:lnTo>
                    <a:lnTo>
                      <a:pt x="4" y="219"/>
                    </a:lnTo>
                    <a:lnTo>
                      <a:pt x="12" y="196"/>
                    </a:lnTo>
                    <a:lnTo>
                      <a:pt x="32" y="176"/>
                    </a:lnTo>
                    <a:lnTo>
                      <a:pt x="60" y="146"/>
                    </a:lnTo>
                    <a:lnTo>
                      <a:pt x="94" y="113"/>
                    </a:lnTo>
                    <a:lnTo>
                      <a:pt x="117" y="92"/>
                    </a:lnTo>
                    <a:lnTo>
                      <a:pt x="134"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21" name="Freeform 299"/>
              <p:cNvSpPr>
                <a:spLocks/>
              </p:cNvSpPr>
              <p:nvPr/>
            </p:nvSpPr>
            <p:spPr bwMode="auto">
              <a:xfrm>
                <a:off x="4345" y="3659"/>
                <a:ext cx="185" cy="139"/>
              </a:xfrm>
              <a:custGeom>
                <a:avLst/>
                <a:gdLst>
                  <a:gd name="T0" fmla="*/ 5 w 368"/>
                  <a:gd name="T1" fmla="*/ 0 h 279"/>
                  <a:gd name="T2" fmla="*/ 6 w 368"/>
                  <a:gd name="T3" fmla="*/ 0 h 279"/>
                  <a:gd name="T4" fmla="*/ 8 w 368"/>
                  <a:gd name="T5" fmla="*/ 0 h 279"/>
                  <a:gd name="T6" fmla="*/ 7 w 368"/>
                  <a:gd name="T7" fmla="*/ 2 h 279"/>
                  <a:gd name="T8" fmla="*/ 5 w 368"/>
                  <a:gd name="T9" fmla="*/ 4 h 279"/>
                  <a:gd name="T10" fmla="*/ 4 w 368"/>
                  <a:gd name="T11" fmla="*/ 6 h 279"/>
                  <a:gd name="T12" fmla="*/ 8 w 368"/>
                  <a:gd name="T13" fmla="*/ 5 h 279"/>
                  <a:gd name="T14" fmla="*/ 10 w 368"/>
                  <a:gd name="T15" fmla="*/ 4 h 279"/>
                  <a:gd name="T16" fmla="*/ 11 w 368"/>
                  <a:gd name="T17" fmla="*/ 3 h 279"/>
                  <a:gd name="T18" fmla="*/ 12 w 368"/>
                  <a:gd name="T19" fmla="*/ 3 h 279"/>
                  <a:gd name="T20" fmla="*/ 12 w 368"/>
                  <a:gd name="T21" fmla="*/ 3 h 279"/>
                  <a:gd name="T22" fmla="*/ 11 w 368"/>
                  <a:gd name="T23" fmla="*/ 5 h 279"/>
                  <a:gd name="T24" fmla="*/ 11 w 368"/>
                  <a:gd name="T25" fmla="*/ 5 h 279"/>
                  <a:gd name="T26" fmla="*/ 11 w 368"/>
                  <a:gd name="T27" fmla="*/ 6 h 279"/>
                  <a:gd name="T28" fmla="*/ 11 w 368"/>
                  <a:gd name="T29" fmla="*/ 6 h 279"/>
                  <a:gd name="T30" fmla="*/ 11 w 368"/>
                  <a:gd name="T31" fmla="*/ 6 h 279"/>
                  <a:gd name="T32" fmla="*/ 11 w 368"/>
                  <a:gd name="T33" fmla="*/ 7 h 279"/>
                  <a:gd name="T34" fmla="*/ 11 w 368"/>
                  <a:gd name="T35" fmla="*/ 7 h 279"/>
                  <a:gd name="T36" fmla="*/ 11 w 368"/>
                  <a:gd name="T37" fmla="*/ 7 h 279"/>
                  <a:gd name="T38" fmla="*/ 11 w 368"/>
                  <a:gd name="T39" fmla="*/ 8 h 279"/>
                  <a:gd name="T40" fmla="*/ 10 w 368"/>
                  <a:gd name="T41" fmla="*/ 8 h 279"/>
                  <a:gd name="T42" fmla="*/ 10 w 368"/>
                  <a:gd name="T43" fmla="*/ 8 h 279"/>
                  <a:gd name="T44" fmla="*/ 10 w 368"/>
                  <a:gd name="T45" fmla="*/ 8 h 279"/>
                  <a:gd name="T46" fmla="*/ 9 w 368"/>
                  <a:gd name="T47" fmla="*/ 8 h 279"/>
                  <a:gd name="T48" fmla="*/ 9 w 368"/>
                  <a:gd name="T49" fmla="*/ 8 h 279"/>
                  <a:gd name="T50" fmla="*/ 8 w 368"/>
                  <a:gd name="T51" fmla="*/ 8 h 279"/>
                  <a:gd name="T52" fmla="*/ 8 w 368"/>
                  <a:gd name="T53" fmla="*/ 8 h 279"/>
                  <a:gd name="T54" fmla="*/ 8 w 368"/>
                  <a:gd name="T55" fmla="*/ 7 h 279"/>
                  <a:gd name="T56" fmla="*/ 8 w 368"/>
                  <a:gd name="T57" fmla="*/ 7 h 279"/>
                  <a:gd name="T58" fmla="*/ 9 w 368"/>
                  <a:gd name="T59" fmla="*/ 7 h 279"/>
                  <a:gd name="T60" fmla="*/ 9 w 368"/>
                  <a:gd name="T61" fmla="*/ 6 h 279"/>
                  <a:gd name="T62" fmla="*/ 10 w 368"/>
                  <a:gd name="T63" fmla="*/ 5 h 279"/>
                  <a:gd name="T64" fmla="*/ 7 w 368"/>
                  <a:gd name="T65" fmla="*/ 7 h 279"/>
                  <a:gd name="T66" fmla="*/ 3 w 368"/>
                  <a:gd name="T67" fmla="*/ 8 h 279"/>
                  <a:gd name="T68" fmla="*/ 1 w 368"/>
                  <a:gd name="T69" fmla="*/ 8 h 279"/>
                  <a:gd name="T70" fmla="*/ 0 w 368"/>
                  <a:gd name="T71" fmla="*/ 7 h 279"/>
                  <a:gd name="T72" fmla="*/ 1 w 368"/>
                  <a:gd name="T73" fmla="*/ 6 h 279"/>
                  <a:gd name="T74" fmla="*/ 2 w 368"/>
                  <a:gd name="T75" fmla="*/ 4 h 279"/>
                  <a:gd name="T76" fmla="*/ 4 w 368"/>
                  <a:gd name="T77" fmla="*/ 2 h 2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8"/>
                  <a:gd name="T118" fmla="*/ 0 h 279"/>
                  <a:gd name="T119" fmla="*/ 368 w 368"/>
                  <a:gd name="T120" fmla="*/ 279 h 2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8" h="279">
                    <a:moveTo>
                      <a:pt x="133" y="74"/>
                    </a:moveTo>
                    <a:lnTo>
                      <a:pt x="157" y="17"/>
                    </a:lnTo>
                    <a:lnTo>
                      <a:pt x="181" y="1"/>
                    </a:lnTo>
                    <a:lnTo>
                      <a:pt x="188" y="4"/>
                    </a:lnTo>
                    <a:lnTo>
                      <a:pt x="210" y="0"/>
                    </a:lnTo>
                    <a:lnTo>
                      <a:pt x="227" y="19"/>
                    </a:lnTo>
                    <a:lnTo>
                      <a:pt x="235" y="51"/>
                    </a:lnTo>
                    <a:lnTo>
                      <a:pt x="215" y="89"/>
                    </a:lnTo>
                    <a:lnTo>
                      <a:pt x="192" y="113"/>
                    </a:lnTo>
                    <a:lnTo>
                      <a:pt x="149" y="150"/>
                    </a:lnTo>
                    <a:lnTo>
                      <a:pt x="82" y="222"/>
                    </a:lnTo>
                    <a:lnTo>
                      <a:pt x="127" y="204"/>
                    </a:lnTo>
                    <a:lnTo>
                      <a:pt x="174" y="184"/>
                    </a:lnTo>
                    <a:lnTo>
                      <a:pt x="246" y="166"/>
                    </a:lnTo>
                    <a:lnTo>
                      <a:pt x="283" y="153"/>
                    </a:lnTo>
                    <a:lnTo>
                      <a:pt x="302" y="136"/>
                    </a:lnTo>
                    <a:lnTo>
                      <a:pt x="319" y="105"/>
                    </a:lnTo>
                    <a:lnTo>
                      <a:pt x="327" y="100"/>
                    </a:lnTo>
                    <a:lnTo>
                      <a:pt x="341" y="97"/>
                    </a:lnTo>
                    <a:lnTo>
                      <a:pt x="356" y="100"/>
                    </a:lnTo>
                    <a:lnTo>
                      <a:pt x="364" y="105"/>
                    </a:lnTo>
                    <a:lnTo>
                      <a:pt x="368" y="115"/>
                    </a:lnTo>
                    <a:lnTo>
                      <a:pt x="364" y="132"/>
                    </a:lnTo>
                    <a:lnTo>
                      <a:pt x="349" y="169"/>
                    </a:lnTo>
                    <a:lnTo>
                      <a:pt x="345" y="174"/>
                    </a:lnTo>
                    <a:lnTo>
                      <a:pt x="341" y="180"/>
                    </a:lnTo>
                    <a:lnTo>
                      <a:pt x="341" y="185"/>
                    </a:lnTo>
                    <a:lnTo>
                      <a:pt x="338" y="192"/>
                    </a:lnTo>
                    <a:lnTo>
                      <a:pt x="338" y="197"/>
                    </a:lnTo>
                    <a:lnTo>
                      <a:pt x="337" y="204"/>
                    </a:lnTo>
                    <a:lnTo>
                      <a:pt x="334" y="210"/>
                    </a:lnTo>
                    <a:lnTo>
                      <a:pt x="333" y="215"/>
                    </a:lnTo>
                    <a:lnTo>
                      <a:pt x="331" y="222"/>
                    </a:lnTo>
                    <a:lnTo>
                      <a:pt x="331" y="227"/>
                    </a:lnTo>
                    <a:lnTo>
                      <a:pt x="331" y="233"/>
                    </a:lnTo>
                    <a:lnTo>
                      <a:pt x="331" y="239"/>
                    </a:lnTo>
                    <a:lnTo>
                      <a:pt x="331" y="245"/>
                    </a:lnTo>
                    <a:lnTo>
                      <a:pt x="331" y="250"/>
                    </a:lnTo>
                    <a:lnTo>
                      <a:pt x="329" y="257"/>
                    </a:lnTo>
                    <a:lnTo>
                      <a:pt x="327" y="262"/>
                    </a:lnTo>
                    <a:lnTo>
                      <a:pt x="321" y="266"/>
                    </a:lnTo>
                    <a:lnTo>
                      <a:pt x="315" y="270"/>
                    </a:lnTo>
                    <a:lnTo>
                      <a:pt x="310" y="272"/>
                    </a:lnTo>
                    <a:lnTo>
                      <a:pt x="302" y="274"/>
                    </a:lnTo>
                    <a:lnTo>
                      <a:pt x="296" y="276"/>
                    </a:lnTo>
                    <a:lnTo>
                      <a:pt x="290" y="276"/>
                    </a:lnTo>
                    <a:lnTo>
                      <a:pt x="283" y="276"/>
                    </a:lnTo>
                    <a:lnTo>
                      <a:pt x="273" y="279"/>
                    </a:lnTo>
                    <a:lnTo>
                      <a:pt x="268" y="276"/>
                    </a:lnTo>
                    <a:lnTo>
                      <a:pt x="262" y="276"/>
                    </a:lnTo>
                    <a:lnTo>
                      <a:pt x="254" y="274"/>
                    </a:lnTo>
                    <a:lnTo>
                      <a:pt x="250" y="269"/>
                    </a:lnTo>
                    <a:lnTo>
                      <a:pt x="245" y="266"/>
                    </a:lnTo>
                    <a:lnTo>
                      <a:pt x="241" y="261"/>
                    </a:lnTo>
                    <a:lnTo>
                      <a:pt x="238" y="254"/>
                    </a:lnTo>
                    <a:lnTo>
                      <a:pt x="238" y="249"/>
                    </a:lnTo>
                    <a:lnTo>
                      <a:pt x="242" y="243"/>
                    </a:lnTo>
                    <a:lnTo>
                      <a:pt x="250" y="241"/>
                    </a:lnTo>
                    <a:lnTo>
                      <a:pt x="257" y="235"/>
                    </a:lnTo>
                    <a:lnTo>
                      <a:pt x="262" y="231"/>
                    </a:lnTo>
                    <a:lnTo>
                      <a:pt x="266" y="226"/>
                    </a:lnTo>
                    <a:lnTo>
                      <a:pt x="272" y="222"/>
                    </a:lnTo>
                    <a:lnTo>
                      <a:pt x="279" y="215"/>
                    </a:lnTo>
                    <a:lnTo>
                      <a:pt x="294" y="182"/>
                    </a:lnTo>
                    <a:lnTo>
                      <a:pt x="250" y="208"/>
                    </a:lnTo>
                    <a:lnTo>
                      <a:pt x="200" y="233"/>
                    </a:lnTo>
                    <a:lnTo>
                      <a:pt x="130" y="257"/>
                    </a:lnTo>
                    <a:lnTo>
                      <a:pt x="78" y="270"/>
                    </a:lnTo>
                    <a:lnTo>
                      <a:pt x="43" y="276"/>
                    </a:lnTo>
                    <a:lnTo>
                      <a:pt x="22" y="270"/>
                    </a:lnTo>
                    <a:lnTo>
                      <a:pt x="8" y="261"/>
                    </a:lnTo>
                    <a:lnTo>
                      <a:pt x="0" y="241"/>
                    </a:lnTo>
                    <a:lnTo>
                      <a:pt x="4" y="219"/>
                    </a:lnTo>
                    <a:lnTo>
                      <a:pt x="12" y="196"/>
                    </a:lnTo>
                    <a:lnTo>
                      <a:pt x="31" y="176"/>
                    </a:lnTo>
                    <a:lnTo>
                      <a:pt x="61" y="147"/>
                    </a:lnTo>
                    <a:lnTo>
                      <a:pt x="95" y="113"/>
                    </a:lnTo>
                    <a:lnTo>
                      <a:pt x="118" y="92"/>
                    </a:lnTo>
                    <a:lnTo>
                      <a:pt x="133"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1522" name="Freeform 300"/>
              <p:cNvSpPr>
                <a:spLocks/>
              </p:cNvSpPr>
              <p:nvPr/>
            </p:nvSpPr>
            <p:spPr bwMode="auto">
              <a:xfrm>
                <a:off x="4429" y="3331"/>
                <a:ext cx="178" cy="231"/>
              </a:xfrm>
              <a:custGeom>
                <a:avLst/>
                <a:gdLst>
                  <a:gd name="T0" fmla="*/ 0 w 357"/>
                  <a:gd name="T1" fmla="*/ 12 h 463"/>
                  <a:gd name="T2" fmla="*/ 0 w 357"/>
                  <a:gd name="T3" fmla="*/ 13 h 463"/>
                  <a:gd name="T4" fmla="*/ 1 w 357"/>
                  <a:gd name="T5" fmla="*/ 14 h 463"/>
                  <a:gd name="T6" fmla="*/ 4 w 357"/>
                  <a:gd name="T7" fmla="*/ 14 h 463"/>
                  <a:gd name="T8" fmla="*/ 7 w 357"/>
                  <a:gd name="T9" fmla="*/ 13 h 463"/>
                  <a:gd name="T10" fmla="*/ 9 w 357"/>
                  <a:gd name="T11" fmla="*/ 12 h 463"/>
                  <a:gd name="T12" fmla="*/ 10 w 357"/>
                  <a:gd name="T13" fmla="*/ 10 h 463"/>
                  <a:gd name="T14" fmla="*/ 10 w 357"/>
                  <a:gd name="T15" fmla="*/ 7 h 463"/>
                  <a:gd name="T16" fmla="*/ 9 w 357"/>
                  <a:gd name="T17" fmla="*/ 4 h 463"/>
                  <a:gd name="T18" fmla="*/ 9 w 357"/>
                  <a:gd name="T19" fmla="*/ 2 h 463"/>
                  <a:gd name="T20" fmla="*/ 9 w 357"/>
                  <a:gd name="T21" fmla="*/ 2 h 463"/>
                  <a:gd name="T22" fmla="*/ 9 w 357"/>
                  <a:gd name="T23" fmla="*/ 2 h 463"/>
                  <a:gd name="T24" fmla="*/ 10 w 357"/>
                  <a:gd name="T25" fmla="*/ 2 h 463"/>
                  <a:gd name="T26" fmla="*/ 10 w 357"/>
                  <a:gd name="T27" fmla="*/ 1 h 463"/>
                  <a:gd name="T28" fmla="*/ 10 w 357"/>
                  <a:gd name="T29" fmla="*/ 1 h 463"/>
                  <a:gd name="T30" fmla="*/ 11 w 357"/>
                  <a:gd name="T31" fmla="*/ 1 h 463"/>
                  <a:gd name="T32" fmla="*/ 11 w 357"/>
                  <a:gd name="T33" fmla="*/ 0 h 463"/>
                  <a:gd name="T34" fmla="*/ 10 w 357"/>
                  <a:gd name="T35" fmla="*/ 0 h 463"/>
                  <a:gd name="T36" fmla="*/ 10 w 357"/>
                  <a:gd name="T37" fmla="*/ 0 h 463"/>
                  <a:gd name="T38" fmla="*/ 10 w 357"/>
                  <a:gd name="T39" fmla="*/ 0 h 463"/>
                  <a:gd name="T40" fmla="*/ 9 w 357"/>
                  <a:gd name="T41" fmla="*/ 1 h 463"/>
                  <a:gd name="T42" fmla="*/ 9 w 357"/>
                  <a:gd name="T43" fmla="*/ 1 h 463"/>
                  <a:gd name="T44" fmla="*/ 9 w 357"/>
                  <a:gd name="T45" fmla="*/ 1 h 463"/>
                  <a:gd name="T46" fmla="*/ 8 w 357"/>
                  <a:gd name="T47" fmla="*/ 1 h 463"/>
                  <a:gd name="T48" fmla="*/ 8 w 357"/>
                  <a:gd name="T49" fmla="*/ 1 h 463"/>
                  <a:gd name="T50" fmla="*/ 8 w 357"/>
                  <a:gd name="T51" fmla="*/ 1 h 463"/>
                  <a:gd name="T52" fmla="*/ 8 w 357"/>
                  <a:gd name="T53" fmla="*/ 0 h 463"/>
                  <a:gd name="T54" fmla="*/ 8 w 357"/>
                  <a:gd name="T55" fmla="*/ 0 h 463"/>
                  <a:gd name="T56" fmla="*/ 8 w 357"/>
                  <a:gd name="T57" fmla="*/ 0 h 463"/>
                  <a:gd name="T58" fmla="*/ 7 w 357"/>
                  <a:gd name="T59" fmla="*/ 0 h 463"/>
                  <a:gd name="T60" fmla="*/ 7 w 357"/>
                  <a:gd name="T61" fmla="*/ 0 h 463"/>
                  <a:gd name="T62" fmla="*/ 7 w 357"/>
                  <a:gd name="T63" fmla="*/ 0 h 463"/>
                  <a:gd name="T64" fmla="*/ 7 w 357"/>
                  <a:gd name="T65" fmla="*/ 1 h 463"/>
                  <a:gd name="T66" fmla="*/ 7 w 357"/>
                  <a:gd name="T67" fmla="*/ 1 h 463"/>
                  <a:gd name="T68" fmla="*/ 7 w 357"/>
                  <a:gd name="T69" fmla="*/ 1 h 463"/>
                  <a:gd name="T70" fmla="*/ 7 w 357"/>
                  <a:gd name="T71" fmla="*/ 2 h 463"/>
                  <a:gd name="T72" fmla="*/ 7 w 357"/>
                  <a:gd name="T73" fmla="*/ 2 h 463"/>
                  <a:gd name="T74" fmla="*/ 7 w 357"/>
                  <a:gd name="T75" fmla="*/ 2 h 463"/>
                  <a:gd name="T76" fmla="*/ 7 w 357"/>
                  <a:gd name="T77" fmla="*/ 2 h 463"/>
                  <a:gd name="T78" fmla="*/ 6 w 357"/>
                  <a:gd name="T79" fmla="*/ 2 h 463"/>
                  <a:gd name="T80" fmla="*/ 6 w 357"/>
                  <a:gd name="T81" fmla="*/ 2 h 463"/>
                  <a:gd name="T82" fmla="*/ 5 w 357"/>
                  <a:gd name="T83" fmla="*/ 2 h 463"/>
                  <a:gd name="T84" fmla="*/ 5 w 357"/>
                  <a:gd name="T85" fmla="*/ 2 h 463"/>
                  <a:gd name="T86" fmla="*/ 5 w 357"/>
                  <a:gd name="T87" fmla="*/ 3 h 463"/>
                  <a:gd name="T88" fmla="*/ 5 w 357"/>
                  <a:gd name="T89" fmla="*/ 3 h 463"/>
                  <a:gd name="T90" fmla="*/ 6 w 357"/>
                  <a:gd name="T91" fmla="*/ 3 h 463"/>
                  <a:gd name="T92" fmla="*/ 6 w 357"/>
                  <a:gd name="T93" fmla="*/ 3 h 463"/>
                  <a:gd name="T94" fmla="*/ 6 w 357"/>
                  <a:gd name="T95" fmla="*/ 3 h 463"/>
                  <a:gd name="T96" fmla="*/ 7 w 357"/>
                  <a:gd name="T97" fmla="*/ 3 h 463"/>
                  <a:gd name="T98" fmla="*/ 7 w 357"/>
                  <a:gd name="T99" fmla="*/ 3 h 463"/>
                  <a:gd name="T100" fmla="*/ 8 w 357"/>
                  <a:gd name="T101" fmla="*/ 3 h 463"/>
                  <a:gd name="T102" fmla="*/ 8 w 357"/>
                  <a:gd name="T103" fmla="*/ 7 h 463"/>
                  <a:gd name="T104" fmla="*/ 8 w 357"/>
                  <a:gd name="T105" fmla="*/ 9 h 463"/>
                  <a:gd name="T106" fmla="*/ 7 w 357"/>
                  <a:gd name="T107" fmla="*/ 11 h 463"/>
                  <a:gd name="T108" fmla="*/ 4 w 357"/>
                  <a:gd name="T109" fmla="*/ 12 h 463"/>
                  <a:gd name="T110" fmla="*/ 1 w 357"/>
                  <a:gd name="T111" fmla="*/ 12 h 4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57"/>
                  <a:gd name="T169" fmla="*/ 0 h 463"/>
                  <a:gd name="T170" fmla="*/ 357 w 357"/>
                  <a:gd name="T171" fmla="*/ 463 h 46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57" h="463">
                    <a:moveTo>
                      <a:pt x="44" y="387"/>
                    </a:moveTo>
                    <a:lnTo>
                      <a:pt x="13" y="393"/>
                    </a:lnTo>
                    <a:lnTo>
                      <a:pt x="0" y="408"/>
                    </a:lnTo>
                    <a:lnTo>
                      <a:pt x="1" y="439"/>
                    </a:lnTo>
                    <a:lnTo>
                      <a:pt x="20" y="455"/>
                    </a:lnTo>
                    <a:lnTo>
                      <a:pt x="47" y="463"/>
                    </a:lnTo>
                    <a:lnTo>
                      <a:pt x="104" y="458"/>
                    </a:lnTo>
                    <a:lnTo>
                      <a:pt x="156" y="451"/>
                    </a:lnTo>
                    <a:lnTo>
                      <a:pt x="209" y="439"/>
                    </a:lnTo>
                    <a:lnTo>
                      <a:pt x="254" y="424"/>
                    </a:lnTo>
                    <a:lnTo>
                      <a:pt x="292" y="400"/>
                    </a:lnTo>
                    <a:lnTo>
                      <a:pt x="313" y="385"/>
                    </a:lnTo>
                    <a:lnTo>
                      <a:pt x="328" y="358"/>
                    </a:lnTo>
                    <a:lnTo>
                      <a:pt x="335" y="324"/>
                    </a:lnTo>
                    <a:lnTo>
                      <a:pt x="336" y="275"/>
                    </a:lnTo>
                    <a:lnTo>
                      <a:pt x="320" y="232"/>
                    </a:lnTo>
                    <a:lnTo>
                      <a:pt x="305" y="186"/>
                    </a:lnTo>
                    <a:lnTo>
                      <a:pt x="297" y="136"/>
                    </a:lnTo>
                    <a:lnTo>
                      <a:pt x="297" y="94"/>
                    </a:lnTo>
                    <a:lnTo>
                      <a:pt x="300" y="89"/>
                    </a:lnTo>
                    <a:lnTo>
                      <a:pt x="301" y="83"/>
                    </a:lnTo>
                    <a:lnTo>
                      <a:pt x="305" y="76"/>
                    </a:lnTo>
                    <a:lnTo>
                      <a:pt x="311" y="75"/>
                    </a:lnTo>
                    <a:lnTo>
                      <a:pt x="315" y="68"/>
                    </a:lnTo>
                    <a:lnTo>
                      <a:pt x="320" y="67"/>
                    </a:lnTo>
                    <a:lnTo>
                      <a:pt x="327" y="64"/>
                    </a:lnTo>
                    <a:lnTo>
                      <a:pt x="332" y="63"/>
                    </a:lnTo>
                    <a:lnTo>
                      <a:pt x="339" y="59"/>
                    </a:lnTo>
                    <a:lnTo>
                      <a:pt x="344" y="59"/>
                    </a:lnTo>
                    <a:lnTo>
                      <a:pt x="348" y="53"/>
                    </a:lnTo>
                    <a:lnTo>
                      <a:pt x="352" y="48"/>
                    </a:lnTo>
                    <a:lnTo>
                      <a:pt x="354" y="41"/>
                    </a:lnTo>
                    <a:lnTo>
                      <a:pt x="357" y="36"/>
                    </a:lnTo>
                    <a:lnTo>
                      <a:pt x="357" y="29"/>
                    </a:lnTo>
                    <a:lnTo>
                      <a:pt x="350" y="26"/>
                    </a:lnTo>
                    <a:lnTo>
                      <a:pt x="344" y="24"/>
                    </a:lnTo>
                    <a:lnTo>
                      <a:pt x="339" y="22"/>
                    </a:lnTo>
                    <a:lnTo>
                      <a:pt x="332" y="22"/>
                    </a:lnTo>
                    <a:lnTo>
                      <a:pt x="327" y="24"/>
                    </a:lnTo>
                    <a:lnTo>
                      <a:pt x="320" y="28"/>
                    </a:lnTo>
                    <a:lnTo>
                      <a:pt x="315" y="32"/>
                    </a:lnTo>
                    <a:lnTo>
                      <a:pt x="309" y="37"/>
                    </a:lnTo>
                    <a:lnTo>
                      <a:pt x="304" y="40"/>
                    </a:lnTo>
                    <a:lnTo>
                      <a:pt x="297" y="45"/>
                    </a:lnTo>
                    <a:lnTo>
                      <a:pt x="293" y="51"/>
                    </a:lnTo>
                    <a:lnTo>
                      <a:pt x="289" y="57"/>
                    </a:lnTo>
                    <a:lnTo>
                      <a:pt x="284" y="59"/>
                    </a:lnTo>
                    <a:lnTo>
                      <a:pt x="278" y="57"/>
                    </a:lnTo>
                    <a:lnTo>
                      <a:pt x="276" y="51"/>
                    </a:lnTo>
                    <a:lnTo>
                      <a:pt x="274" y="45"/>
                    </a:lnTo>
                    <a:lnTo>
                      <a:pt x="278" y="40"/>
                    </a:lnTo>
                    <a:lnTo>
                      <a:pt x="282" y="32"/>
                    </a:lnTo>
                    <a:lnTo>
                      <a:pt x="285" y="24"/>
                    </a:lnTo>
                    <a:lnTo>
                      <a:pt x="285" y="18"/>
                    </a:lnTo>
                    <a:lnTo>
                      <a:pt x="280" y="14"/>
                    </a:lnTo>
                    <a:lnTo>
                      <a:pt x="278" y="9"/>
                    </a:lnTo>
                    <a:lnTo>
                      <a:pt x="272" y="2"/>
                    </a:lnTo>
                    <a:lnTo>
                      <a:pt x="266" y="0"/>
                    </a:lnTo>
                    <a:lnTo>
                      <a:pt x="258" y="0"/>
                    </a:lnTo>
                    <a:lnTo>
                      <a:pt x="252" y="2"/>
                    </a:lnTo>
                    <a:lnTo>
                      <a:pt x="248" y="9"/>
                    </a:lnTo>
                    <a:lnTo>
                      <a:pt x="244" y="14"/>
                    </a:lnTo>
                    <a:lnTo>
                      <a:pt x="243" y="20"/>
                    </a:lnTo>
                    <a:lnTo>
                      <a:pt x="243" y="26"/>
                    </a:lnTo>
                    <a:lnTo>
                      <a:pt x="243" y="32"/>
                    </a:lnTo>
                    <a:lnTo>
                      <a:pt x="244" y="37"/>
                    </a:lnTo>
                    <a:lnTo>
                      <a:pt x="248" y="44"/>
                    </a:lnTo>
                    <a:lnTo>
                      <a:pt x="250" y="49"/>
                    </a:lnTo>
                    <a:lnTo>
                      <a:pt x="250" y="55"/>
                    </a:lnTo>
                    <a:lnTo>
                      <a:pt x="252" y="61"/>
                    </a:lnTo>
                    <a:lnTo>
                      <a:pt x="254" y="67"/>
                    </a:lnTo>
                    <a:lnTo>
                      <a:pt x="254" y="72"/>
                    </a:lnTo>
                    <a:lnTo>
                      <a:pt x="258" y="79"/>
                    </a:lnTo>
                    <a:lnTo>
                      <a:pt x="254" y="85"/>
                    </a:lnTo>
                    <a:lnTo>
                      <a:pt x="248" y="87"/>
                    </a:lnTo>
                    <a:lnTo>
                      <a:pt x="243" y="89"/>
                    </a:lnTo>
                    <a:lnTo>
                      <a:pt x="235" y="89"/>
                    </a:lnTo>
                    <a:lnTo>
                      <a:pt x="227" y="89"/>
                    </a:lnTo>
                    <a:lnTo>
                      <a:pt x="219" y="87"/>
                    </a:lnTo>
                    <a:lnTo>
                      <a:pt x="213" y="85"/>
                    </a:lnTo>
                    <a:lnTo>
                      <a:pt x="208" y="85"/>
                    </a:lnTo>
                    <a:lnTo>
                      <a:pt x="201" y="85"/>
                    </a:lnTo>
                    <a:lnTo>
                      <a:pt x="196" y="85"/>
                    </a:lnTo>
                    <a:lnTo>
                      <a:pt x="188" y="85"/>
                    </a:lnTo>
                    <a:lnTo>
                      <a:pt x="182" y="87"/>
                    </a:lnTo>
                    <a:lnTo>
                      <a:pt x="178" y="93"/>
                    </a:lnTo>
                    <a:lnTo>
                      <a:pt x="174" y="98"/>
                    </a:lnTo>
                    <a:lnTo>
                      <a:pt x="171" y="105"/>
                    </a:lnTo>
                    <a:lnTo>
                      <a:pt x="171" y="110"/>
                    </a:lnTo>
                    <a:lnTo>
                      <a:pt x="180" y="116"/>
                    </a:lnTo>
                    <a:lnTo>
                      <a:pt x="186" y="118"/>
                    </a:lnTo>
                    <a:lnTo>
                      <a:pt x="192" y="120"/>
                    </a:lnTo>
                    <a:lnTo>
                      <a:pt x="197" y="124"/>
                    </a:lnTo>
                    <a:lnTo>
                      <a:pt x="204" y="124"/>
                    </a:lnTo>
                    <a:lnTo>
                      <a:pt x="209" y="124"/>
                    </a:lnTo>
                    <a:lnTo>
                      <a:pt x="215" y="122"/>
                    </a:lnTo>
                    <a:lnTo>
                      <a:pt x="223" y="120"/>
                    </a:lnTo>
                    <a:lnTo>
                      <a:pt x="228" y="118"/>
                    </a:lnTo>
                    <a:lnTo>
                      <a:pt x="235" y="116"/>
                    </a:lnTo>
                    <a:lnTo>
                      <a:pt x="240" y="116"/>
                    </a:lnTo>
                    <a:lnTo>
                      <a:pt x="247" y="112"/>
                    </a:lnTo>
                    <a:lnTo>
                      <a:pt x="263" y="122"/>
                    </a:lnTo>
                    <a:lnTo>
                      <a:pt x="269" y="181"/>
                    </a:lnTo>
                    <a:lnTo>
                      <a:pt x="278" y="236"/>
                    </a:lnTo>
                    <a:lnTo>
                      <a:pt x="282" y="277"/>
                    </a:lnTo>
                    <a:lnTo>
                      <a:pt x="278" y="312"/>
                    </a:lnTo>
                    <a:lnTo>
                      <a:pt x="263" y="347"/>
                    </a:lnTo>
                    <a:lnTo>
                      <a:pt x="239" y="367"/>
                    </a:lnTo>
                    <a:lnTo>
                      <a:pt x="189" y="381"/>
                    </a:lnTo>
                    <a:lnTo>
                      <a:pt x="132" y="385"/>
                    </a:lnTo>
                    <a:lnTo>
                      <a:pt x="74" y="385"/>
                    </a:lnTo>
                    <a:lnTo>
                      <a:pt x="44" y="3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pic>
          <p:nvPicPr>
            <p:cNvPr id="21516" name="Picture 302" descr="MCDD01732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675" y="3504"/>
              <a:ext cx="146"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4"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2584303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71AC1183-4391-406F-A40B-6579A1C3A42E}" type="datetime1">
              <a:rPr lang="en-US" altLang="en-US" sz="1400" smtClean="0">
                <a:latin typeface="Book Antiqua" panose="02040602050305030304" pitchFamily="18" charset="0"/>
              </a:rPr>
              <a:t>9/3/2014</a:t>
            </a:fld>
            <a:endParaRPr lang="en-US" altLang="en-US" sz="1400" smtClean="0">
              <a:latin typeface="Book Antiqua" panose="02040602050305030304" pitchFamily="18" charset="0"/>
            </a:endParaRPr>
          </a:p>
        </p:txBody>
      </p:sp>
      <p:sp>
        <p:nvSpPr>
          <p:cNvPr id="2253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1D603575-D525-4E19-BD04-46E1923E6FD8}" type="slidenum">
              <a:rPr lang="en-US" altLang="en-US" sz="1400">
                <a:latin typeface="Book Antiqua" panose="02040602050305030304" pitchFamily="18" charset="0"/>
              </a:rPr>
              <a:pPr/>
              <a:t>2</a:t>
            </a:fld>
            <a:endParaRPr lang="en-US" altLang="en-US" sz="1400">
              <a:latin typeface="Book Antiqua" panose="02040602050305030304" pitchFamily="18" charset="0"/>
            </a:endParaRPr>
          </a:p>
        </p:txBody>
      </p:sp>
      <p:sp>
        <p:nvSpPr>
          <p:cNvPr id="26626" name="Rectangle 2"/>
          <p:cNvSpPr>
            <a:spLocks noGrp="1" noChangeArrowheads="1"/>
          </p:cNvSpPr>
          <p:nvPr>
            <p:ph type="title"/>
          </p:nvPr>
        </p:nvSpPr>
        <p:spPr/>
        <p:txBody>
          <a:bodyPr/>
          <a:lstStyle/>
          <a:p>
            <a:pPr eaLnBrk="1" hangingPunct="1">
              <a:defRPr/>
            </a:pPr>
            <a:r>
              <a:rPr lang="en-US" dirty="0" smtClean="0">
                <a:effectLst>
                  <a:outerShdw blurRad="38100" dist="38100" dir="2700000" algn="tl">
                    <a:srgbClr val="C0C0C0"/>
                  </a:outerShdw>
                </a:effectLst>
              </a:rPr>
              <a:t>Biology topic:  Molecular biology</a:t>
            </a:r>
          </a:p>
        </p:txBody>
      </p:sp>
      <p:sp>
        <p:nvSpPr>
          <p:cNvPr id="22533" name="Rectangle 3"/>
          <p:cNvSpPr>
            <a:spLocks noGrp="1" noChangeArrowheads="1"/>
          </p:cNvSpPr>
          <p:nvPr>
            <p:ph type="body" idx="1"/>
          </p:nvPr>
        </p:nvSpPr>
        <p:spPr>
          <a:xfrm>
            <a:off x="457200" y="1371600"/>
            <a:ext cx="8229600" cy="5105400"/>
          </a:xfrm>
        </p:spPr>
        <p:txBody>
          <a:bodyPr/>
          <a:lstStyle/>
          <a:p>
            <a:pPr eaLnBrk="1" hangingPunct="1">
              <a:lnSpc>
                <a:spcPct val="90000"/>
              </a:lnSpc>
            </a:pPr>
            <a:r>
              <a:rPr lang="en-US" altLang="en-US" sz="2400" dirty="0" smtClean="0">
                <a:ea typeface="ＭＳ Ｐゴシック" panose="020B0600070205080204" pitchFamily="34" charset="-128"/>
              </a:rPr>
              <a:t>In 1944, Oswald Avery showed that DNA, not proteins, carries hereditary information.</a:t>
            </a:r>
          </a:p>
          <a:p>
            <a:pPr eaLnBrk="1" hangingPunct="1">
              <a:lnSpc>
                <a:spcPct val="90000"/>
              </a:lnSpc>
            </a:pPr>
            <a:r>
              <a:rPr lang="en-US" altLang="en-US" sz="2400" dirty="0" smtClean="0">
                <a:ea typeface="ＭＳ Ｐゴシック" panose="020B0600070205080204" pitchFamily="34" charset="-128"/>
              </a:rPr>
              <a:t>In the late 1940’s and early 50’s Linus Pauling and associates develop modeling methods for simultaneously determining structure and chemical make-up of proteins and other large molecules.</a:t>
            </a:r>
          </a:p>
          <a:p>
            <a:pPr eaLnBrk="1" hangingPunct="1">
              <a:lnSpc>
                <a:spcPct val="90000"/>
              </a:lnSpc>
            </a:pPr>
            <a:r>
              <a:rPr lang="en-US" altLang="en-US" sz="2400" dirty="0" smtClean="0">
                <a:ea typeface="ＭＳ Ｐゴシック" panose="020B0600070205080204" pitchFamily="34" charset="-128"/>
              </a:rPr>
              <a:t>In 1952, James Watson and Francis Crick, are able to determine the structure and chemical makeup of DNA, using X-ray crystallography data collected by Rosalind Franklin and Maurice Wilkins.</a:t>
            </a:r>
          </a:p>
          <a:p>
            <a:pPr eaLnBrk="1" hangingPunct="1">
              <a:lnSpc>
                <a:spcPct val="90000"/>
              </a:lnSpc>
              <a:buFontTx/>
              <a:buNone/>
            </a:pPr>
            <a:r>
              <a:rPr lang="en-US" altLang="en-US" sz="2400" dirty="0" smtClean="0">
                <a:ea typeface="ＭＳ Ｐゴシック" panose="020B0600070205080204" pitchFamily="34" charset="-128"/>
              </a:rPr>
              <a:t>		     </a:t>
            </a:r>
          </a:p>
          <a:p>
            <a:pPr eaLnBrk="1" hangingPunct="1">
              <a:lnSpc>
                <a:spcPct val="90000"/>
              </a:lnSpc>
              <a:buFontTx/>
              <a:buNone/>
            </a:pPr>
            <a:r>
              <a:rPr lang="en-US" altLang="en-US" sz="3200" dirty="0" smtClean="0">
                <a:ea typeface="ＭＳ Ｐゴシック" panose="020B0600070205080204" pitchFamily="34" charset="-128"/>
              </a:rPr>
              <a:t>   Beginning of Molecular Biology!</a:t>
            </a:r>
          </a:p>
        </p:txBody>
      </p:sp>
      <p:grpSp>
        <p:nvGrpSpPr>
          <p:cNvPr id="22534" name="Group 97"/>
          <p:cNvGrpSpPr>
            <a:grpSpLocks/>
          </p:cNvGrpSpPr>
          <p:nvPr/>
        </p:nvGrpSpPr>
        <p:grpSpPr bwMode="auto">
          <a:xfrm flipH="1">
            <a:off x="6781800" y="5105400"/>
            <a:ext cx="873125" cy="1173163"/>
            <a:chOff x="827" y="3216"/>
            <a:chExt cx="550" cy="739"/>
          </a:xfrm>
        </p:grpSpPr>
        <p:sp>
          <p:nvSpPr>
            <p:cNvPr id="22569" name="Freeform 87"/>
            <p:cNvSpPr>
              <a:spLocks/>
            </p:cNvSpPr>
            <p:nvPr/>
          </p:nvSpPr>
          <p:spPr bwMode="auto">
            <a:xfrm>
              <a:off x="1020" y="3652"/>
              <a:ext cx="95" cy="303"/>
            </a:xfrm>
            <a:custGeom>
              <a:avLst/>
              <a:gdLst>
                <a:gd name="T0" fmla="*/ 0 w 283"/>
                <a:gd name="T1" fmla="*/ 0 h 908"/>
                <a:gd name="T2" fmla="*/ 0 w 283"/>
                <a:gd name="T3" fmla="*/ 0 h 908"/>
                <a:gd name="T4" fmla="*/ 0 w 283"/>
                <a:gd name="T5" fmla="*/ 0 h 908"/>
                <a:gd name="T6" fmla="*/ 0 w 283"/>
                <a:gd name="T7" fmla="*/ 0 h 908"/>
                <a:gd name="T8" fmla="*/ 0 w 283"/>
                <a:gd name="T9" fmla="*/ 0 h 908"/>
                <a:gd name="T10" fmla="*/ 0 w 283"/>
                <a:gd name="T11" fmla="*/ 0 h 908"/>
                <a:gd name="T12" fmla="*/ 0 w 283"/>
                <a:gd name="T13" fmla="*/ 0 h 908"/>
                <a:gd name="T14" fmla="*/ 0 w 283"/>
                <a:gd name="T15" fmla="*/ 0 h 908"/>
                <a:gd name="T16" fmla="*/ 0 w 283"/>
                <a:gd name="T17" fmla="*/ 0 h 908"/>
                <a:gd name="T18" fmla="*/ 0 w 283"/>
                <a:gd name="T19" fmla="*/ 1 h 908"/>
                <a:gd name="T20" fmla="*/ 0 w 283"/>
                <a:gd name="T21" fmla="*/ 1 h 908"/>
                <a:gd name="T22" fmla="*/ 0 w 283"/>
                <a:gd name="T23" fmla="*/ 1 h 908"/>
                <a:gd name="T24" fmla="*/ 0 w 283"/>
                <a:gd name="T25" fmla="*/ 1 h 908"/>
                <a:gd name="T26" fmla="*/ 0 w 283"/>
                <a:gd name="T27" fmla="*/ 1 h 908"/>
                <a:gd name="T28" fmla="*/ 0 w 283"/>
                <a:gd name="T29" fmla="*/ 1 h 908"/>
                <a:gd name="T30" fmla="*/ 0 w 283"/>
                <a:gd name="T31" fmla="*/ 1 h 908"/>
                <a:gd name="T32" fmla="*/ 0 w 283"/>
                <a:gd name="T33" fmla="*/ 1 h 908"/>
                <a:gd name="T34" fmla="*/ 0 w 283"/>
                <a:gd name="T35" fmla="*/ 1 h 908"/>
                <a:gd name="T36" fmla="*/ 0 w 283"/>
                <a:gd name="T37" fmla="*/ 1 h 908"/>
                <a:gd name="T38" fmla="*/ 0 w 283"/>
                <a:gd name="T39" fmla="*/ 1 h 908"/>
                <a:gd name="T40" fmla="*/ 0 w 283"/>
                <a:gd name="T41" fmla="*/ 1 h 908"/>
                <a:gd name="T42" fmla="*/ 0 w 283"/>
                <a:gd name="T43" fmla="*/ 1 h 908"/>
                <a:gd name="T44" fmla="*/ 0 w 283"/>
                <a:gd name="T45" fmla="*/ 1 h 908"/>
                <a:gd name="T46" fmla="*/ 0 w 283"/>
                <a:gd name="T47" fmla="*/ 1 h 908"/>
                <a:gd name="T48" fmla="*/ 0 w 283"/>
                <a:gd name="T49" fmla="*/ 1 h 908"/>
                <a:gd name="T50" fmla="*/ 0 w 283"/>
                <a:gd name="T51" fmla="*/ 1 h 908"/>
                <a:gd name="T52" fmla="*/ 0 w 283"/>
                <a:gd name="T53" fmla="*/ 1 h 908"/>
                <a:gd name="T54" fmla="*/ 0 w 283"/>
                <a:gd name="T55" fmla="*/ 1 h 908"/>
                <a:gd name="T56" fmla="*/ 0 w 283"/>
                <a:gd name="T57" fmla="*/ 1 h 908"/>
                <a:gd name="T58" fmla="*/ 0 w 283"/>
                <a:gd name="T59" fmla="*/ 1 h 908"/>
                <a:gd name="T60" fmla="*/ 0 w 283"/>
                <a:gd name="T61" fmla="*/ 1 h 908"/>
                <a:gd name="T62" fmla="*/ 0 w 283"/>
                <a:gd name="T63" fmla="*/ 1 h 908"/>
                <a:gd name="T64" fmla="*/ 0 w 283"/>
                <a:gd name="T65" fmla="*/ 1 h 908"/>
                <a:gd name="T66" fmla="*/ 0 w 283"/>
                <a:gd name="T67" fmla="*/ 1 h 908"/>
                <a:gd name="T68" fmla="*/ 0 w 283"/>
                <a:gd name="T69" fmla="*/ 1 h 908"/>
                <a:gd name="T70" fmla="*/ 0 w 283"/>
                <a:gd name="T71" fmla="*/ 1 h 908"/>
                <a:gd name="T72" fmla="*/ 0 w 283"/>
                <a:gd name="T73" fmla="*/ 1 h 908"/>
                <a:gd name="T74" fmla="*/ 0 w 283"/>
                <a:gd name="T75" fmla="*/ 1 h 908"/>
                <a:gd name="T76" fmla="*/ 0 w 283"/>
                <a:gd name="T77" fmla="*/ 0 h 908"/>
                <a:gd name="T78" fmla="*/ 0 w 283"/>
                <a:gd name="T79" fmla="*/ 0 h 908"/>
                <a:gd name="T80" fmla="*/ 0 w 283"/>
                <a:gd name="T81" fmla="*/ 0 h 908"/>
                <a:gd name="T82" fmla="*/ 0 w 283"/>
                <a:gd name="T83" fmla="*/ 0 h 908"/>
                <a:gd name="T84" fmla="*/ 0 w 283"/>
                <a:gd name="T85" fmla="*/ 0 h 908"/>
                <a:gd name="T86" fmla="*/ 0 w 283"/>
                <a:gd name="T87" fmla="*/ 0 h 908"/>
                <a:gd name="T88" fmla="*/ 0 w 283"/>
                <a:gd name="T89" fmla="*/ 0 h 9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3"/>
                <a:gd name="T136" fmla="*/ 0 h 908"/>
                <a:gd name="T137" fmla="*/ 283 w 283"/>
                <a:gd name="T138" fmla="*/ 908 h 9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3" h="908">
                  <a:moveTo>
                    <a:pt x="192" y="0"/>
                  </a:moveTo>
                  <a:lnTo>
                    <a:pt x="204" y="4"/>
                  </a:lnTo>
                  <a:lnTo>
                    <a:pt x="239" y="32"/>
                  </a:lnTo>
                  <a:lnTo>
                    <a:pt x="245" y="42"/>
                  </a:lnTo>
                  <a:lnTo>
                    <a:pt x="257" y="93"/>
                  </a:lnTo>
                  <a:lnTo>
                    <a:pt x="263" y="140"/>
                  </a:lnTo>
                  <a:lnTo>
                    <a:pt x="258" y="203"/>
                  </a:lnTo>
                  <a:lnTo>
                    <a:pt x="245" y="264"/>
                  </a:lnTo>
                  <a:lnTo>
                    <a:pt x="227" y="355"/>
                  </a:lnTo>
                  <a:lnTo>
                    <a:pt x="218" y="423"/>
                  </a:lnTo>
                  <a:lnTo>
                    <a:pt x="210" y="484"/>
                  </a:lnTo>
                  <a:lnTo>
                    <a:pt x="215" y="538"/>
                  </a:lnTo>
                  <a:lnTo>
                    <a:pt x="225" y="599"/>
                  </a:lnTo>
                  <a:lnTo>
                    <a:pt x="225" y="608"/>
                  </a:lnTo>
                  <a:lnTo>
                    <a:pt x="247" y="656"/>
                  </a:lnTo>
                  <a:lnTo>
                    <a:pt x="267" y="706"/>
                  </a:lnTo>
                  <a:lnTo>
                    <a:pt x="283" y="738"/>
                  </a:lnTo>
                  <a:lnTo>
                    <a:pt x="276" y="775"/>
                  </a:lnTo>
                  <a:lnTo>
                    <a:pt x="257" y="794"/>
                  </a:lnTo>
                  <a:lnTo>
                    <a:pt x="219" y="810"/>
                  </a:lnTo>
                  <a:lnTo>
                    <a:pt x="157" y="824"/>
                  </a:lnTo>
                  <a:lnTo>
                    <a:pt x="123" y="847"/>
                  </a:lnTo>
                  <a:lnTo>
                    <a:pt x="100" y="888"/>
                  </a:lnTo>
                  <a:lnTo>
                    <a:pt x="80" y="908"/>
                  </a:lnTo>
                  <a:lnTo>
                    <a:pt x="53" y="898"/>
                  </a:lnTo>
                  <a:lnTo>
                    <a:pt x="18" y="873"/>
                  </a:lnTo>
                  <a:lnTo>
                    <a:pt x="0" y="827"/>
                  </a:lnTo>
                  <a:lnTo>
                    <a:pt x="9" y="806"/>
                  </a:lnTo>
                  <a:lnTo>
                    <a:pt x="26" y="783"/>
                  </a:lnTo>
                  <a:lnTo>
                    <a:pt x="74" y="763"/>
                  </a:lnTo>
                  <a:lnTo>
                    <a:pt x="119" y="747"/>
                  </a:lnTo>
                  <a:lnTo>
                    <a:pt x="168" y="733"/>
                  </a:lnTo>
                  <a:lnTo>
                    <a:pt x="181" y="716"/>
                  </a:lnTo>
                  <a:lnTo>
                    <a:pt x="196" y="687"/>
                  </a:lnTo>
                  <a:lnTo>
                    <a:pt x="192" y="636"/>
                  </a:lnTo>
                  <a:lnTo>
                    <a:pt x="176" y="573"/>
                  </a:lnTo>
                  <a:lnTo>
                    <a:pt x="153" y="501"/>
                  </a:lnTo>
                  <a:lnTo>
                    <a:pt x="139" y="435"/>
                  </a:lnTo>
                  <a:lnTo>
                    <a:pt x="139" y="355"/>
                  </a:lnTo>
                  <a:lnTo>
                    <a:pt x="133" y="264"/>
                  </a:lnTo>
                  <a:lnTo>
                    <a:pt x="124" y="170"/>
                  </a:lnTo>
                  <a:lnTo>
                    <a:pt x="124" y="108"/>
                  </a:lnTo>
                  <a:lnTo>
                    <a:pt x="133" y="42"/>
                  </a:lnTo>
                  <a:lnTo>
                    <a:pt x="151" y="7"/>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0" name="Freeform 88"/>
            <p:cNvSpPr>
              <a:spLocks/>
            </p:cNvSpPr>
            <p:nvPr/>
          </p:nvSpPr>
          <p:spPr bwMode="auto">
            <a:xfrm>
              <a:off x="908" y="3656"/>
              <a:ext cx="129" cy="258"/>
            </a:xfrm>
            <a:custGeom>
              <a:avLst/>
              <a:gdLst>
                <a:gd name="T0" fmla="*/ 0 w 388"/>
                <a:gd name="T1" fmla="*/ 0 h 774"/>
                <a:gd name="T2" fmla="*/ 0 w 388"/>
                <a:gd name="T3" fmla="*/ 0 h 774"/>
                <a:gd name="T4" fmla="*/ 0 w 388"/>
                <a:gd name="T5" fmla="*/ 0 h 774"/>
                <a:gd name="T6" fmla="*/ 0 w 388"/>
                <a:gd name="T7" fmla="*/ 0 h 774"/>
                <a:gd name="T8" fmla="*/ 0 w 388"/>
                <a:gd name="T9" fmla="*/ 0 h 774"/>
                <a:gd name="T10" fmla="*/ 0 w 388"/>
                <a:gd name="T11" fmla="*/ 0 h 774"/>
                <a:gd name="T12" fmla="*/ 0 w 388"/>
                <a:gd name="T13" fmla="*/ 0 h 774"/>
                <a:gd name="T14" fmla="*/ 1 w 388"/>
                <a:gd name="T15" fmla="*/ 0 h 774"/>
                <a:gd name="T16" fmla="*/ 1 w 388"/>
                <a:gd name="T17" fmla="*/ 0 h 774"/>
                <a:gd name="T18" fmla="*/ 1 w 388"/>
                <a:gd name="T19" fmla="*/ 0 h 774"/>
                <a:gd name="T20" fmla="*/ 1 w 388"/>
                <a:gd name="T21" fmla="*/ 0 h 774"/>
                <a:gd name="T22" fmla="*/ 0 w 388"/>
                <a:gd name="T23" fmla="*/ 0 h 774"/>
                <a:gd name="T24" fmla="*/ 0 w 388"/>
                <a:gd name="T25" fmla="*/ 1 h 774"/>
                <a:gd name="T26" fmla="*/ 0 w 388"/>
                <a:gd name="T27" fmla="*/ 1 h 774"/>
                <a:gd name="T28" fmla="*/ 0 w 388"/>
                <a:gd name="T29" fmla="*/ 1 h 774"/>
                <a:gd name="T30" fmla="*/ 0 w 388"/>
                <a:gd name="T31" fmla="*/ 1 h 774"/>
                <a:gd name="T32" fmla="*/ 0 w 388"/>
                <a:gd name="T33" fmla="*/ 1 h 774"/>
                <a:gd name="T34" fmla="*/ 0 w 388"/>
                <a:gd name="T35" fmla="*/ 1 h 774"/>
                <a:gd name="T36" fmla="*/ 0 w 388"/>
                <a:gd name="T37" fmla="*/ 1 h 774"/>
                <a:gd name="T38" fmla="*/ 0 w 388"/>
                <a:gd name="T39" fmla="*/ 1 h 774"/>
                <a:gd name="T40" fmla="*/ 0 w 388"/>
                <a:gd name="T41" fmla="*/ 1 h 774"/>
                <a:gd name="T42" fmla="*/ 0 w 388"/>
                <a:gd name="T43" fmla="*/ 1 h 774"/>
                <a:gd name="T44" fmla="*/ 0 w 388"/>
                <a:gd name="T45" fmla="*/ 1 h 774"/>
                <a:gd name="T46" fmla="*/ 0 w 388"/>
                <a:gd name="T47" fmla="*/ 1 h 774"/>
                <a:gd name="T48" fmla="*/ 0 w 388"/>
                <a:gd name="T49" fmla="*/ 1 h 774"/>
                <a:gd name="T50" fmla="*/ 0 w 388"/>
                <a:gd name="T51" fmla="*/ 1 h 774"/>
                <a:gd name="T52" fmla="*/ 0 w 388"/>
                <a:gd name="T53" fmla="*/ 1 h 774"/>
                <a:gd name="T54" fmla="*/ 0 w 388"/>
                <a:gd name="T55" fmla="*/ 1 h 774"/>
                <a:gd name="T56" fmla="*/ 0 w 388"/>
                <a:gd name="T57" fmla="*/ 1 h 774"/>
                <a:gd name="T58" fmla="*/ 0 w 388"/>
                <a:gd name="T59" fmla="*/ 1 h 774"/>
                <a:gd name="T60" fmla="*/ 0 w 388"/>
                <a:gd name="T61" fmla="*/ 1 h 774"/>
                <a:gd name="T62" fmla="*/ 0 w 388"/>
                <a:gd name="T63" fmla="*/ 1 h 774"/>
                <a:gd name="T64" fmla="*/ 0 w 388"/>
                <a:gd name="T65" fmla="*/ 1 h 774"/>
                <a:gd name="T66" fmla="*/ 0 w 388"/>
                <a:gd name="T67" fmla="*/ 1 h 774"/>
                <a:gd name="T68" fmla="*/ 0 w 388"/>
                <a:gd name="T69" fmla="*/ 1 h 774"/>
                <a:gd name="T70" fmla="*/ 0 w 388"/>
                <a:gd name="T71" fmla="*/ 1 h 774"/>
                <a:gd name="T72" fmla="*/ 0 w 388"/>
                <a:gd name="T73" fmla="*/ 1 h 774"/>
                <a:gd name="T74" fmla="*/ 0 w 388"/>
                <a:gd name="T75" fmla="*/ 1 h 774"/>
                <a:gd name="T76" fmla="*/ 0 w 388"/>
                <a:gd name="T77" fmla="*/ 1 h 774"/>
                <a:gd name="T78" fmla="*/ 0 w 388"/>
                <a:gd name="T79" fmla="*/ 0 h 774"/>
                <a:gd name="T80" fmla="*/ 0 w 388"/>
                <a:gd name="T81" fmla="*/ 0 h 774"/>
                <a:gd name="T82" fmla="*/ 0 w 388"/>
                <a:gd name="T83" fmla="*/ 0 h 7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8"/>
                <a:gd name="T127" fmla="*/ 0 h 774"/>
                <a:gd name="T128" fmla="*/ 388 w 388"/>
                <a:gd name="T129" fmla="*/ 774 h 7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8" h="774">
                  <a:moveTo>
                    <a:pt x="240" y="212"/>
                  </a:moveTo>
                  <a:lnTo>
                    <a:pt x="233" y="106"/>
                  </a:lnTo>
                  <a:lnTo>
                    <a:pt x="249" y="33"/>
                  </a:lnTo>
                  <a:lnTo>
                    <a:pt x="286" y="16"/>
                  </a:lnTo>
                  <a:lnTo>
                    <a:pt x="326" y="0"/>
                  </a:lnTo>
                  <a:lnTo>
                    <a:pt x="331" y="8"/>
                  </a:lnTo>
                  <a:lnTo>
                    <a:pt x="363" y="27"/>
                  </a:lnTo>
                  <a:lnTo>
                    <a:pt x="388" y="90"/>
                  </a:lnTo>
                  <a:lnTo>
                    <a:pt x="388" y="167"/>
                  </a:lnTo>
                  <a:lnTo>
                    <a:pt x="383" y="176"/>
                  </a:lnTo>
                  <a:lnTo>
                    <a:pt x="370" y="242"/>
                  </a:lnTo>
                  <a:lnTo>
                    <a:pt x="343" y="315"/>
                  </a:lnTo>
                  <a:lnTo>
                    <a:pt x="321" y="417"/>
                  </a:lnTo>
                  <a:lnTo>
                    <a:pt x="321" y="425"/>
                  </a:lnTo>
                  <a:lnTo>
                    <a:pt x="317" y="490"/>
                  </a:lnTo>
                  <a:lnTo>
                    <a:pt x="315" y="563"/>
                  </a:lnTo>
                  <a:lnTo>
                    <a:pt x="319" y="625"/>
                  </a:lnTo>
                  <a:lnTo>
                    <a:pt x="326" y="670"/>
                  </a:lnTo>
                  <a:lnTo>
                    <a:pt x="325" y="697"/>
                  </a:lnTo>
                  <a:lnTo>
                    <a:pt x="315" y="713"/>
                  </a:lnTo>
                  <a:lnTo>
                    <a:pt x="295" y="718"/>
                  </a:lnTo>
                  <a:lnTo>
                    <a:pt x="253" y="722"/>
                  </a:lnTo>
                  <a:lnTo>
                    <a:pt x="201" y="722"/>
                  </a:lnTo>
                  <a:lnTo>
                    <a:pt x="154" y="728"/>
                  </a:lnTo>
                  <a:lnTo>
                    <a:pt x="110" y="747"/>
                  </a:lnTo>
                  <a:lnTo>
                    <a:pt x="91" y="774"/>
                  </a:lnTo>
                  <a:lnTo>
                    <a:pt x="66" y="774"/>
                  </a:lnTo>
                  <a:lnTo>
                    <a:pt x="17" y="736"/>
                  </a:lnTo>
                  <a:lnTo>
                    <a:pt x="0" y="693"/>
                  </a:lnTo>
                  <a:lnTo>
                    <a:pt x="0" y="676"/>
                  </a:lnTo>
                  <a:lnTo>
                    <a:pt x="24" y="660"/>
                  </a:lnTo>
                  <a:lnTo>
                    <a:pt x="91" y="654"/>
                  </a:lnTo>
                  <a:lnTo>
                    <a:pt x="168" y="652"/>
                  </a:lnTo>
                  <a:lnTo>
                    <a:pt x="231" y="644"/>
                  </a:lnTo>
                  <a:lnTo>
                    <a:pt x="248" y="629"/>
                  </a:lnTo>
                  <a:lnTo>
                    <a:pt x="262" y="592"/>
                  </a:lnTo>
                  <a:lnTo>
                    <a:pt x="269" y="527"/>
                  </a:lnTo>
                  <a:lnTo>
                    <a:pt x="264" y="456"/>
                  </a:lnTo>
                  <a:lnTo>
                    <a:pt x="254" y="371"/>
                  </a:lnTo>
                  <a:lnTo>
                    <a:pt x="248" y="305"/>
                  </a:lnTo>
                  <a:lnTo>
                    <a:pt x="240" y="254"/>
                  </a:lnTo>
                  <a:lnTo>
                    <a:pt x="240"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1" name="Freeform 89"/>
            <p:cNvSpPr>
              <a:spLocks/>
            </p:cNvSpPr>
            <p:nvPr/>
          </p:nvSpPr>
          <p:spPr bwMode="auto">
            <a:xfrm>
              <a:off x="1092" y="3417"/>
              <a:ext cx="285" cy="131"/>
            </a:xfrm>
            <a:custGeom>
              <a:avLst/>
              <a:gdLst>
                <a:gd name="T0" fmla="*/ 0 w 855"/>
                <a:gd name="T1" fmla="*/ 0 h 391"/>
                <a:gd name="T2" fmla="*/ 0 w 855"/>
                <a:gd name="T3" fmla="*/ 0 h 391"/>
                <a:gd name="T4" fmla="*/ 0 w 855"/>
                <a:gd name="T5" fmla="*/ 0 h 391"/>
                <a:gd name="T6" fmla="*/ 0 w 855"/>
                <a:gd name="T7" fmla="*/ 0 h 391"/>
                <a:gd name="T8" fmla="*/ 0 w 855"/>
                <a:gd name="T9" fmla="*/ 0 h 391"/>
                <a:gd name="T10" fmla="*/ 0 w 855"/>
                <a:gd name="T11" fmla="*/ 0 h 391"/>
                <a:gd name="T12" fmla="*/ 0 w 855"/>
                <a:gd name="T13" fmla="*/ 0 h 391"/>
                <a:gd name="T14" fmla="*/ 0 w 855"/>
                <a:gd name="T15" fmla="*/ 0 h 391"/>
                <a:gd name="T16" fmla="*/ 0 w 855"/>
                <a:gd name="T17" fmla="*/ 1 h 391"/>
                <a:gd name="T18" fmla="*/ 0 w 855"/>
                <a:gd name="T19" fmla="*/ 1 h 391"/>
                <a:gd name="T20" fmla="*/ 0 w 855"/>
                <a:gd name="T21" fmla="*/ 1 h 391"/>
                <a:gd name="T22" fmla="*/ 1 w 855"/>
                <a:gd name="T23" fmla="*/ 1 h 391"/>
                <a:gd name="T24" fmla="*/ 1 w 855"/>
                <a:gd name="T25" fmla="*/ 0 h 391"/>
                <a:gd name="T26" fmla="*/ 1 w 855"/>
                <a:gd name="T27" fmla="*/ 0 h 391"/>
                <a:gd name="T28" fmla="*/ 1 w 855"/>
                <a:gd name="T29" fmla="*/ 0 h 391"/>
                <a:gd name="T30" fmla="*/ 1 w 855"/>
                <a:gd name="T31" fmla="*/ 0 h 391"/>
                <a:gd name="T32" fmla="*/ 1 w 855"/>
                <a:gd name="T33" fmla="*/ 0 h 391"/>
                <a:gd name="T34" fmla="*/ 1 w 855"/>
                <a:gd name="T35" fmla="*/ 0 h 391"/>
                <a:gd name="T36" fmla="*/ 1 w 855"/>
                <a:gd name="T37" fmla="*/ 0 h 391"/>
                <a:gd name="T38" fmla="*/ 1 w 855"/>
                <a:gd name="T39" fmla="*/ 0 h 391"/>
                <a:gd name="T40" fmla="*/ 1 w 855"/>
                <a:gd name="T41" fmla="*/ 0 h 391"/>
                <a:gd name="T42" fmla="*/ 1 w 855"/>
                <a:gd name="T43" fmla="*/ 0 h 391"/>
                <a:gd name="T44" fmla="*/ 1 w 855"/>
                <a:gd name="T45" fmla="*/ 0 h 391"/>
                <a:gd name="T46" fmla="*/ 1 w 855"/>
                <a:gd name="T47" fmla="*/ 0 h 391"/>
                <a:gd name="T48" fmla="*/ 1 w 855"/>
                <a:gd name="T49" fmla="*/ 0 h 391"/>
                <a:gd name="T50" fmla="*/ 1 w 855"/>
                <a:gd name="T51" fmla="*/ 0 h 391"/>
                <a:gd name="T52" fmla="*/ 1 w 855"/>
                <a:gd name="T53" fmla="*/ 0 h 391"/>
                <a:gd name="T54" fmla="*/ 1 w 855"/>
                <a:gd name="T55" fmla="*/ 0 h 391"/>
                <a:gd name="T56" fmla="*/ 1 w 855"/>
                <a:gd name="T57" fmla="*/ 0 h 391"/>
                <a:gd name="T58" fmla="*/ 1 w 855"/>
                <a:gd name="T59" fmla="*/ 0 h 391"/>
                <a:gd name="T60" fmla="*/ 1 w 855"/>
                <a:gd name="T61" fmla="*/ 0 h 391"/>
                <a:gd name="T62" fmla="*/ 1 w 855"/>
                <a:gd name="T63" fmla="*/ 0 h 391"/>
                <a:gd name="T64" fmla="*/ 1 w 855"/>
                <a:gd name="T65" fmla="*/ 0 h 391"/>
                <a:gd name="T66" fmla="*/ 1 w 855"/>
                <a:gd name="T67" fmla="*/ 0 h 391"/>
                <a:gd name="T68" fmla="*/ 1 w 855"/>
                <a:gd name="T69" fmla="*/ 0 h 391"/>
                <a:gd name="T70" fmla="*/ 1 w 855"/>
                <a:gd name="T71" fmla="*/ 0 h 391"/>
                <a:gd name="T72" fmla="*/ 1 w 855"/>
                <a:gd name="T73" fmla="*/ 0 h 391"/>
                <a:gd name="T74" fmla="*/ 1 w 855"/>
                <a:gd name="T75" fmla="*/ 0 h 391"/>
                <a:gd name="T76" fmla="*/ 1 w 855"/>
                <a:gd name="T77" fmla="*/ 0 h 391"/>
                <a:gd name="T78" fmla="*/ 1 w 855"/>
                <a:gd name="T79" fmla="*/ 0 h 391"/>
                <a:gd name="T80" fmla="*/ 1 w 855"/>
                <a:gd name="T81" fmla="*/ 0 h 391"/>
                <a:gd name="T82" fmla="*/ 1 w 855"/>
                <a:gd name="T83" fmla="*/ 0 h 391"/>
                <a:gd name="T84" fmla="*/ 1 w 855"/>
                <a:gd name="T85" fmla="*/ 0 h 391"/>
                <a:gd name="T86" fmla="*/ 1 w 855"/>
                <a:gd name="T87" fmla="*/ 0 h 391"/>
                <a:gd name="T88" fmla="*/ 1 w 855"/>
                <a:gd name="T89" fmla="*/ 0 h 391"/>
                <a:gd name="T90" fmla="*/ 1 w 855"/>
                <a:gd name="T91" fmla="*/ 0 h 391"/>
                <a:gd name="T92" fmla="*/ 1 w 855"/>
                <a:gd name="T93" fmla="*/ 0 h 391"/>
                <a:gd name="T94" fmla="*/ 1 w 855"/>
                <a:gd name="T95" fmla="*/ 0 h 391"/>
                <a:gd name="T96" fmla="*/ 1 w 855"/>
                <a:gd name="T97" fmla="*/ 0 h 391"/>
                <a:gd name="T98" fmla="*/ 1 w 855"/>
                <a:gd name="T99" fmla="*/ 0 h 391"/>
                <a:gd name="T100" fmla="*/ 1 w 855"/>
                <a:gd name="T101" fmla="*/ 0 h 391"/>
                <a:gd name="T102" fmla="*/ 1 w 855"/>
                <a:gd name="T103" fmla="*/ 0 h 391"/>
                <a:gd name="T104" fmla="*/ 1 w 855"/>
                <a:gd name="T105" fmla="*/ 0 h 391"/>
                <a:gd name="T106" fmla="*/ 1 w 855"/>
                <a:gd name="T107" fmla="*/ 0 h 391"/>
                <a:gd name="T108" fmla="*/ 1 w 855"/>
                <a:gd name="T109" fmla="*/ 0 h 391"/>
                <a:gd name="T110" fmla="*/ 1 w 855"/>
                <a:gd name="T111" fmla="*/ 0 h 391"/>
                <a:gd name="T112" fmla="*/ 1 w 855"/>
                <a:gd name="T113" fmla="*/ 0 h 391"/>
                <a:gd name="T114" fmla="*/ 1 w 855"/>
                <a:gd name="T115" fmla="*/ 0 h 391"/>
                <a:gd name="T116" fmla="*/ 0 w 855"/>
                <a:gd name="T117" fmla="*/ 0 h 391"/>
                <a:gd name="T118" fmla="*/ 0 w 855"/>
                <a:gd name="T119" fmla="*/ 0 h 391"/>
                <a:gd name="T120" fmla="*/ 0 w 855"/>
                <a:gd name="T121" fmla="*/ 0 h 391"/>
                <a:gd name="T122" fmla="*/ 0 w 855"/>
                <a:gd name="T123" fmla="*/ 0 h 391"/>
                <a:gd name="T124" fmla="*/ 0 w 855"/>
                <a:gd name="T125" fmla="*/ 0 h 3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55"/>
                <a:gd name="T190" fmla="*/ 0 h 391"/>
                <a:gd name="T191" fmla="*/ 855 w 855"/>
                <a:gd name="T192" fmla="*/ 391 h 39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55" h="391">
                  <a:moveTo>
                    <a:pt x="191" y="271"/>
                  </a:moveTo>
                  <a:lnTo>
                    <a:pt x="110" y="225"/>
                  </a:lnTo>
                  <a:lnTo>
                    <a:pt x="57" y="205"/>
                  </a:lnTo>
                  <a:lnTo>
                    <a:pt x="19" y="213"/>
                  </a:lnTo>
                  <a:lnTo>
                    <a:pt x="0" y="254"/>
                  </a:lnTo>
                  <a:lnTo>
                    <a:pt x="9" y="298"/>
                  </a:lnTo>
                  <a:lnTo>
                    <a:pt x="43" y="327"/>
                  </a:lnTo>
                  <a:lnTo>
                    <a:pt x="114" y="352"/>
                  </a:lnTo>
                  <a:lnTo>
                    <a:pt x="206" y="375"/>
                  </a:lnTo>
                  <a:lnTo>
                    <a:pt x="305" y="385"/>
                  </a:lnTo>
                  <a:lnTo>
                    <a:pt x="359" y="391"/>
                  </a:lnTo>
                  <a:lnTo>
                    <a:pt x="388" y="383"/>
                  </a:lnTo>
                  <a:lnTo>
                    <a:pt x="412" y="359"/>
                  </a:lnTo>
                  <a:lnTo>
                    <a:pt x="456" y="312"/>
                  </a:lnTo>
                  <a:lnTo>
                    <a:pt x="497" y="270"/>
                  </a:lnTo>
                  <a:lnTo>
                    <a:pt x="533" y="236"/>
                  </a:lnTo>
                  <a:lnTo>
                    <a:pt x="575" y="208"/>
                  </a:lnTo>
                  <a:lnTo>
                    <a:pt x="614" y="189"/>
                  </a:lnTo>
                  <a:lnTo>
                    <a:pt x="660" y="188"/>
                  </a:lnTo>
                  <a:lnTo>
                    <a:pt x="667" y="188"/>
                  </a:lnTo>
                  <a:lnTo>
                    <a:pt x="720" y="200"/>
                  </a:lnTo>
                  <a:lnTo>
                    <a:pt x="763" y="236"/>
                  </a:lnTo>
                  <a:lnTo>
                    <a:pt x="791" y="261"/>
                  </a:lnTo>
                  <a:lnTo>
                    <a:pt x="819" y="266"/>
                  </a:lnTo>
                  <a:lnTo>
                    <a:pt x="835" y="254"/>
                  </a:lnTo>
                  <a:lnTo>
                    <a:pt x="840" y="234"/>
                  </a:lnTo>
                  <a:lnTo>
                    <a:pt x="828" y="213"/>
                  </a:lnTo>
                  <a:lnTo>
                    <a:pt x="778" y="188"/>
                  </a:lnTo>
                  <a:lnTo>
                    <a:pt x="729" y="172"/>
                  </a:lnTo>
                  <a:lnTo>
                    <a:pt x="725" y="158"/>
                  </a:lnTo>
                  <a:lnTo>
                    <a:pt x="749" y="143"/>
                  </a:lnTo>
                  <a:lnTo>
                    <a:pt x="787" y="143"/>
                  </a:lnTo>
                  <a:lnTo>
                    <a:pt x="840" y="132"/>
                  </a:lnTo>
                  <a:lnTo>
                    <a:pt x="855" y="112"/>
                  </a:lnTo>
                  <a:lnTo>
                    <a:pt x="849" y="95"/>
                  </a:lnTo>
                  <a:lnTo>
                    <a:pt x="835" y="85"/>
                  </a:lnTo>
                  <a:lnTo>
                    <a:pt x="799" y="82"/>
                  </a:lnTo>
                  <a:lnTo>
                    <a:pt x="757" y="97"/>
                  </a:lnTo>
                  <a:lnTo>
                    <a:pt x="710" y="123"/>
                  </a:lnTo>
                  <a:lnTo>
                    <a:pt x="690" y="120"/>
                  </a:lnTo>
                  <a:lnTo>
                    <a:pt x="675" y="106"/>
                  </a:lnTo>
                  <a:lnTo>
                    <a:pt x="652" y="66"/>
                  </a:lnTo>
                  <a:lnTo>
                    <a:pt x="643" y="20"/>
                  </a:lnTo>
                  <a:lnTo>
                    <a:pt x="624" y="0"/>
                  </a:lnTo>
                  <a:lnTo>
                    <a:pt x="603" y="0"/>
                  </a:lnTo>
                  <a:lnTo>
                    <a:pt x="586" y="24"/>
                  </a:lnTo>
                  <a:lnTo>
                    <a:pt x="590" y="49"/>
                  </a:lnTo>
                  <a:lnTo>
                    <a:pt x="612" y="77"/>
                  </a:lnTo>
                  <a:lnTo>
                    <a:pt x="645" y="115"/>
                  </a:lnTo>
                  <a:lnTo>
                    <a:pt x="645" y="132"/>
                  </a:lnTo>
                  <a:lnTo>
                    <a:pt x="643" y="142"/>
                  </a:lnTo>
                  <a:lnTo>
                    <a:pt x="636" y="147"/>
                  </a:lnTo>
                  <a:lnTo>
                    <a:pt x="628" y="147"/>
                  </a:lnTo>
                  <a:lnTo>
                    <a:pt x="619" y="152"/>
                  </a:lnTo>
                  <a:lnTo>
                    <a:pt x="571" y="164"/>
                  </a:lnTo>
                  <a:lnTo>
                    <a:pt x="522" y="188"/>
                  </a:lnTo>
                  <a:lnTo>
                    <a:pt x="465" y="224"/>
                  </a:lnTo>
                  <a:lnTo>
                    <a:pt x="408" y="265"/>
                  </a:lnTo>
                  <a:lnTo>
                    <a:pt x="355" y="298"/>
                  </a:lnTo>
                  <a:lnTo>
                    <a:pt x="321" y="301"/>
                  </a:lnTo>
                  <a:lnTo>
                    <a:pt x="255" y="295"/>
                  </a:lnTo>
                  <a:lnTo>
                    <a:pt x="219" y="286"/>
                  </a:lnTo>
                  <a:lnTo>
                    <a:pt x="191" y="2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2" name="Freeform 90"/>
            <p:cNvSpPr>
              <a:spLocks/>
            </p:cNvSpPr>
            <p:nvPr/>
          </p:nvSpPr>
          <p:spPr bwMode="auto">
            <a:xfrm>
              <a:off x="827" y="3336"/>
              <a:ext cx="254" cy="189"/>
            </a:xfrm>
            <a:custGeom>
              <a:avLst/>
              <a:gdLst>
                <a:gd name="T0" fmla="*/ 1 w 763"/>
                <a:gd name="T1" fmla="*/ 1 h 567"/>
                <a:gd name="T2" fmla="*/ 1 w 763"/>
                <a:gd name="T3" fmla="*/ 1 h 567"/>
                <a:gd name="T4" fmla="*/ 1 w 763"/>
                <a:gd name="T5" fmla="*/ 1 h 567"/>
                <a:gd name="T6" fmla="*/ 1 w 763"/>
                <a:gd name="T7" fmla="*/ 1 h 567"/>
                <a:gd name="T8" fmla="*/ 1 w 763"/>
                <a:gd name="T9" fmla="*/ 1 h 567"/>
                <a:gd name="T10" fmla="*/ 1 w 763"/>
                <a:gd name="T11" fmla="*/ 1 h 567"/>
                <a:gd name="T12" fmla="*/ 1 w 763"/>
                <a:gd name="T13" fmla="*/ 1 h 567"/>
                <a:gd name="T14" fmla="*/ 1 w 763"/>
                <a:gd name="T15" fmla="*/ 1 h 567"/>
                <a:gd name="T16" fmla="*/ 1 w 763"/>
                <a:gd name="T17" fmla="*/ 1 h 567"/>
                <a:gd name="T18" fmla="*/ 1 w 763"/>
                <a:gd name="T19" fmla="*/ 1 h 567"/>
                <a:gd name="T20" fmla="*/ 1 w 763"/>
                <a:gd name="T21" fmla="*/ 1 h 567"/>
                <a:gd name="T22" fmla="*/ 0 w 763"/>
                <a:gd name="T23" fmla="*/ 1 h 567"/>
                <a:gd name="T24" fmla="*/ 0 w 763"/>
                <a:gd name="T25" fmla="*/ 1 h 567"/>
                <a:gd name="T26" fmla="*/ 0 w 763"/>
                <a:gd name="T27" fmla="*/ 1 h 567"/>
                <a:gd name="T28" fmla="*/ 0 w 763"/>
                <a:gd name="T29" fmla="*/ 0 h 567"/>
                <a:gd name="T30" fmla="*/ 0 w 763"/>
                <a:gd name="T31" fmla="*/ 0 h 567"/>
                <a:gd name="T32" fmla="*/ 0 w 763"/>
                <a:gd name="T33" fmla="*/ 0 h 567"/>
                <a:gd name="T34" fmla="*/ 0 w 763"/>
                <a:gd name="T35" fmla="*/ 0 h 567"/>
                <a:gd name="T36" fmla="*/ 0 w 763"/>
                <a:gd name="T37" fmla="*/ 0 h 567"/>
                <a:gd name="T38" fmla="*/ 0 w 763"/>
                <a:gd name="T39" fmla="*/ 0 h 567"/>
                <a:gd name="T40" fmla="*/ 0 w 763"/>
                <a:gd name="T41" fmla="*/ 0 h 567"/>
                <a:gd name="T42" fmla="*/ 0 w 763"/>
                <a:gd name="T43" fmla="*/ 0 h 567"/>
                <a:gd name="T44" fmla="*/ 0 w 763"/>
                <a:gd name="T45" fmla="*/ 0 h 567"/>
                <a:gd name="T46" fmla="*/ 0 w 763"/>
                <a:gd name="T47" fmla="*/ 0 h 567"/>
                <a:gd name="T48" fmla="*/ 0 w 763"/>
                <a:gd name="T49" fmla="*/ 0 h 567"/>
                <a:gd name="T50" fmla="*/ 0 w 763"/>
                <a:gd name="T51" fmla="*/ 0 h 567"/>
                <a:gd name="T52" fmla="*/ 0 w 763"/>
                <a:gd name="T53" fmla="*/ 0 h 567"/>
                <a:gd name="T54" fmla="*/ 0 w 763"/>
                <a:gd name="T55" fmla="*/ 0 h 567"/>
                <a:gd name="T56" fmla="*/ 0 w 763"/>
                <a:gd name="T57" fmla="*/ 0 h 567"/>
                <a:gd name="T58" fmla="*/ 0 w 763"/>
                <a:gd name="T59" fmla="*/ 0 h 567"/>
                <a:gd name="T60" fmla="*/ 0 w 763"/>
                <a:gd name="T61" fmla="*/ 0 h 567"/>
                <a:gd name="T62" fmla="*/ 0 w 763"/>
                <a:gd name="T63" fmla="*/ 0 h 567"/>
                <a:gd name="T64" fmla="*/ 0 w 763"/>
                <a:gd name="T65" fmla="*/ 0 h 567"/>
                <a:gd name="T66" fmla="*/ 0 w 763"/>
                <a:gd name="T67" fmla="*/ 0 h 567"/>
                <a:gd name="T68" fmla="*/ 0 w 763"/>
                <a:gd name="T69" fmla="*/ 0 h 567"/>
                <a:gd name="T70" fmla="*/ 0 w 763"/>
                <a:gd name="T71" fmla="*/ 0 h 567"/>
                <a:gd name="T72" fmla="*/ 0 w 763"/>
                <a:gd name="T73" fmla="*/ 0 h 567"/>
                <a:gd name="T74" fmla="*/ 0 w 763"/>
                <a:gd name="T75" fmla="*/ 0 h 567"/>
                <a:gd name="T76" fmla="*/ 0 w 763"/>
                <a:gd name="T77" fmla="*/ 0 h 567"/>
                <a:gd name="T78" fmla="*/ 0 w 763"/>
                <a:gd name="T79" fmla="*/ 0 h 567"/>
                <a:gd name="T80" fmla="*/ 0 w 763"/>
                <a:gd name="T81" fmla="*/ 0 h 567"/>
                <a:gd name="T82" fmla="*/ 0 w 763"/>
                <a:gd name="T83" fmla="*/ 0 h 567"/>
                <a:gd name="T84" fmla="*/ 0 w 763"/>
                <a:gd name="T85" fmla="*/ 0 h 567"/>
                <a:gd name="T86" fmla="*/ 0 w 763"/>
                <a:gd name="T87" fmla="*/ 0 h 567"/>
                <a:gd name="T88" fmla="*/ 0 w 763"/>
                <a:gd name="T89" fmla="*/ 0 h 567"/>
                <a:gd name="T90" fmla="*/ 0 w 763"/>
                <a:gd name="T91" fmla="*/ 0 h 567"/>
                <a:gd name="T92" fmla="*/ 0 w 763"/>
                <a:gd name="T93" fmla="*/ 0 h 567"/>
                <a:gd name="T94" fmla="*/ 0 w 763"/>
                <a:gd name="T95" fmla="*/ 0 h 567"/>
                <a:gd name="T96" fmla="*/ 0 w 763"/>
                <a:gd name="T97" fmla="*/ 0 h 567"/>
                <a:gd name="T98" fmla="*/ 0 w 763"/>
                <a:gd name="T99" fmla="*/ 0 h 567"/>
                <a:gd name="T100" fmla="*/ 0 w 763"/>
                <a:gd name="T101" fmla="*/ 0 h 567"/>
                <a:gd name="T102" fmla="*/ 0 w 763"/>
                <a:gd name="T103" fmla="*/ 0 h 567"/>
                <a:gd name="T104" fmla="*/ 0 w 763"/>
                <a:gd name="T105" fmla="*/ 0 h 567"/>
                <a:gd name="T106" fmla="*/ 0 w 763"/>
                <a:gd name="T107" fmla="*/ 0 h 567"/>
                <a:gd name="T108" fmla="*/ 0 w 763"/>
                <a:gd name="T109" fmla="*/ 0 h 567"/>
                <a:gd name="T110" fmla="*/ 0 w 763"/>
                <a:gd name="T111" fmla="*/ 0 h 567"/>
                <a:gd name="T112" fmla="*/ 0 w 763"/>
                <a:gd name="T113" fmla="*/ 0 h 567"/>
                <a:gd name="T114" fmla="*/ 1 w 763"/>
                <a:gd name="T115" fmla="*/ 0 h 567"/>
                <a:gd name="T116" fmla="*/ 1 w 763"/>
                <a:gd name="T117" fmla="*/ 1 h 567"/>
                <a:gd name="T118" fmla="*/ 1 w 763"/>
                <a:gd name="T119" fmla="*/ 1 h 567"/>
                <a:gd name="T120" fmla="*/ 1 w 763"/>
                <a:gd name="T121" fmla="*/ 1 h 567"/>
                <a:gd name="T122" fmla="*/ 1 w 763"/>
                <a:gd name="T123" fmla="*/ 1 h 567"/>
                <a:gd name="T124" fmla="*/ 1 w 763"/>
                <a:gd name="T125" fmla="*/ 1 h 5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3"/>
                <a:gd name="T190" fmla="*/ 0 h 567"/>
                <a:gd name="T191" fmla="*/ 763 w 763"/>
                <a:gd name="T192" fmla="*/ 567 h 5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3" h="567">
                  <a:moveTo>
                    <a:pt x="581" y="452"/>
                  </a:moveTo>
                  <a:lnTo>
                    <a:pt x="673" y="445"/>
                  </a:lnTo>
                  <a:lnTo>
                    <a:pt x="729" y="448"/>
                  </a:lnTo>
                  <a:lnTo>
                    <a:pt x="759" y="474"/>
                  </a:lnTo>
                  <a:lnTo>
                    <a:pt x="763" y="521"/>
                  </a:lnTo>
                  <a:lnTo>
                    <a:pt x="737" y="554"/>
                  </a:lnTo>
                  <a:lnTo>
                    <a:pt x="696" y="567"/>
                  </a:lnTo>
                  <a:lnTo>
                    <a:pt x="620" y="558"/>
                  </a:lnTo>
                  <a:lnTo>
                    <a:pt x="528" y="539"/>
                  </a:lnTo>
                  <a:lnTo>
                    <a:pt x="433" y="505"/>
                  </a:lnTo>
                  <a:lnTo>
                    <a:pt x="382" y="486"/>
                  </a:lnTo>
                  <a:lnTo>
                    <a:pt x="358" y="466"/>
                  </a:lnTo>
                  <a:lnTo>
                    <a:pt x="345" y="435"/>
                  </a:lnTo>
                  <a:lnTo>
                    <a:pt x="324" y="375"/>
                  </a:lnTo>
                  <a:lnTo>
                    <a:pt x="302" y="317"/>
                  </a:lnTo>
                  <a:lnTo>
                    <a:pt x="282" y="270"/>
                  </a:lnTo>
                  <a:lnTo>
                    <a:pt x="255" y="225"/>
                  </a:lnTo>
                  <a:lnTo>
                    <a:pt x="225" y="192"/>
                  </a:lnTo>
                  <a:lnTo>
                    <a:pt x="183" y="171"/>
                  </a:lnTo>
                  <a:lnTo>
                    <a:pt x="179" y="167"/>
                  </a:lnTo>
                  <a:lnTo>
                    <a:pt x="126" y="155"/>
                  </a:lnTo>
                  <a:lnTo>
                    <a:pt x="72" y="171"/>
                  </a:lnTo>
                  <a:lnTo>
                    <a:pt x="36" y="180"/>
                  </a:lnTo>
                  <a:lnTo>
                    <a:pt x="10" y="174"/>
                  </a:lnTo>
                  <a:lnTo>
                    <a:pt x="0" y="155"/>
                  </a:lnTo>
                  <a:lnTo>
                    <a:pt x="3" y="134"/>
                  </a:lnTo>
                  <a:lnTo>
                    <a:pt x="20" y="121"/>
                  </a:lnTo>
                  <a:lnTo>
                    <a:pt x="78" y="119"/>
                  </a:lnTo>
                  <a:lnTo>
                    <a:pt x="127" y="126"/>
                  </a:lnTo>
                  <a:lnTo>
                    <a:pt x="137" y="114"/>
                  </a:lnTo>
                  <a:lnTo>
                    <a:pt x="121" y="92"/>
                  </a:lnTo>
                  <a:lnTo>
                    <a:pt x="86" y="74"/>
                  </a:lnTo>
                  <a:lnTo>
                    <a:pt x="41" y="43"/>
                  </a:lnTo>
                  <a:lnTo>
                    <a:pt x="36" y="17"/>
                  </a:lnTo>
                  <a:lnTo>
                    <a:pt x="47" y="4"/>
                  </a:lnTo>
                  <a:lnTo>
                    <a:pt x="64" y="0"/>
                  </a:lnTo>
                  <a:lnTo>
                    <a:pt x="97" y="13"/>
                  </a:lnTo>
                  <a:lnTo>
                    <a:pt x="131" y="45"/>
                  </a:lnTo>
                  <a:lnTo>
                    <a:pt x="163" y="90"/>
                  </a:lnTo>
                  <a:lnTo>
                    <a:pt x="182" y="97"/>
                  </a:lnTo>
                  <a:lnTo>
                    <a:pt x="203" y="88"/>
                  </a:lnTo>
                  <a:lnTo>
                    <a:pt x="239" y="62"/>
                  </a:lnTo>
                  <a:lnTo>
                    <a:pt x="264" y="25"/>
                  </a:lnTo>
                  <a:lnTo>
                    <a:pt x="289" y="15"/>
                  </a:lnTo>
                  <a:lnTo>
                    <a:pt x="309" y="23"/>
                  </a:lnTo>
                  <a:lnTo>
                    <a:pt x="314" y="52"/>
                  </a:lnTo>
                  <a:lnTo>
                    <a:pt x="301" y="74"/>
                  </a:lnTo>
                  <a:lnTo>
                    <a:pt x="271" y="90"/>
                  </a:lnTo>
                  <a:lnTo>
                    <a:pt x="225" y="110"/>
                  </a:lnTo>
                  <a:lnTo>
                    <a:pt x="218" y="126"/>
                  </a:lnTo>
                  <a:lnTo>
                    <a:pt x="218" y="137"/>
                  </a:lnTo>
                  <a:lnTo>
                    <a:pt x="222" y="143"/>
                  </a:lnTo>
                  <a:lnTo>
                    <a:pt x="228" y="146"/>
                  </a:lnTo>
                  <a:lnTo>
                    <a:pt x="236" y="155"/>
                  </a:lnTo>
                  <a:lnTo>
                    <a:pt x="275" y="188"/>
                  </a:lnTo>
                  <a:lnTo>
                    <a:pt x="310" y="231"/>
                  </a:lnTo>
                  <a:lnTo>
                    <a:pt x="349" y="289"/>
                  </a:lnTo>
                  <a:lnTo>
                    <a:pt x="386" y="350"/>
                  </a:lnTo>
                  <a:lnTo>
                    <a:pt x="422" y="404"/>
                  </a:lnTo>
                  <a:lnTo>
                    <a:pt x="451" y="421"/>
                  </a:lnTo>
                  <a:lnTo>
                    <a:pt x="514" y="447"/>
                  </a:lnTo>
                  <a:lnTo>
                    <a:pt x="550" y="452"/>
                  </a:lnTo>
                  <a:lnTo>
                    <a:pt x="581" y="4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3" name="Freeform 91"/>
            <p:cNvSpPr>
              <a:spLocks/>
            </p:cNvSpPr>
            <p:nvPr/>
          </p:nvSpPr>
          <p:spPr bwMode="auto">
            <a:xfrm>
              <a:off x="1004" y="3323"/>
              <a:ext cx="135" cy="131"/>
            </a:xfrm>
            <a:custGeom>
              <a:avLst/>
              <a:gdLst>
                <a:gd name="T0" fmla="*/ 0 w 405"/>
                <a:gd name="T1" fmla="*/ 0 h 392"/>
                <a:gd name="T2" fmla="*/ 0 w 405"/>
                <a:gd name="T3" fmla="*/ 0 h 392"/>
                <a:gd name="T4" fmla="*/ 0 w 405"/>
                <a:gd name="T5" fmla="*/ 0 h 392"/>
                <a:gd name="T6" fmla="*/ 0 w 405"/>
                <a:gd name="T7" fmla="*/ 0 h 392"/>
                <a:gd name="T8" fmla="*/ 0 w 405"/>
                <a:gd name="T9" fmla="*/ 0 h 392"/>
                <a:gd name="T10" fmla="*/ 0 w 405"/>
                <a:gd name="T11" fmla="*/ 0 h 392"/>
                <a:gd name="T12" fmla="*/ 0 w 405"/>
                <a:gd name="T13" fmla="*/ 0 h 392"/>
                <a:gd name="T14" fmla="*/ 0 w 405"/>
                <a:gd name="T15" fmla="*/ 0 h 392"/>
                <a:gd name="T16" fmla="*/ 1 w 405"/>
                <a:gd name="T17" fmla="*/ 0 h 392"/>
                <a:gd name="T18" fmla="*/ 1 w 405"/>
                <a:gd name="T19" fmla="*/ 0 h 392"/>
                <a:gd name="T20" fmla="*/ 1 w 405"/>
                <a:gd name="T21" fmla="*/ 0 h 392"/>
                <a:gd name="T22" fmla="*/ 1 w 405"/>
                <a:gd name="T23" fmla="*/ 0 h 392"/>
                <a:gd name="T24" fmla="*/ 1 w 405"/>
                <a:gd name="T25" fmla="*/ 0 h 392"/>
                <a:gd name="T26" fmla="*/ 1 w 405"/>
                <a:gd name="T27" fmla="*/ 0 h 392"/>
                <a:gd name="T28" fmla="*/ 1 w 405"/>
                <a:gd name="T29" fmla="*/ 0 h 392"/>
                <a:gd name="T30" fmla="*/ 0 w 405"/>
                <a:gd name="T31" fmla="*/ 0 h 392"/>
                <a:gd name="T32" fmla="*/ 0 w 405"/>
                <a:gd name="T33" fmla="*/ 0 h 392"/>
                <a:gd name="T34" fmla="*/ 0 w 405"/>
                <a:gd name="T35" fmla="*/ 1 h 392"/>
                <a:gd name="T36" fmla="*/ 0 w 405"/>
                <a:gd name="T37" fmla="*/ 1 h 392"/>
                <a:gd name="T38" fmla="*/ 0 w 405"/>
                <a:gd name="T39" fmla="*/ 1 h 392"/>
                <a:gd name="T40" fmla="*/ 0 w 405"/>
                <a:gd name="T41" fmla="*/ 1 h 392"/>
                <a:gd name="T42" fmla="*/ 0 w 405"/>
                <a:gd name="T43" fmla="*/ 1 h 392"/>
                <a:gd name="T44" fmla="*/ 0 w 405"/>
                <a:gd name="T45" fmla="*/ 0 h 392"/>
                <a:gd name="T46" fmla="*/ 0 w 405"/>
                <a:gd name="T47" fmla="*/ 0 h 392"/>
                <a:gd name="T48" fmla="*/ 0 w 405"/>
                <a:gd name="T49" fmla="*/ 0 h 392"/>
                <a:gd name="T50" fmla="*/ 0 w 405"/>
                <a:gd name="T51" fmla="*/ 0 h 392"/>
                <a:gd name="T52" fmla="*/ 0 w 405"/>
                <a:gd name="T53" fmla="*/ 0 h 392"/>
                <a:gd name="T54" fmla="*/ 0 w 405"/>
                <a:gd name="T55" fmla="*/ 0 h 392"/>
                <a:gd name="T56" fmla="*/ 0 w 405"/>
                <a:gd name="T57" fmla="*/ 0 h 392"/>
                <a:gd name="T58" fmla="*/ 0 w 405"/>
                <a:gd name="T59" fmla="*/ 0 h 392"/>
                <a:gd name="T60" fmla="*/ 0 w 405"/>
                <a:gd name="T61" fmla="*/ 0 h 392"/>
                <a:gd name="T62" fmla="*/ 0 w 405"/>
                <a:gd name="T63" fmla="*/ 0 h 392"/>
                <a:gd name="T64" fmla="*/ 0 w 405"/>
                <a:gd name="T65" fmla="*/ 0 h 392"/>
                <a:gd name="T66" fmla="*/ 0 w 405"/>
                <a:gd name="T67" fmla="*/ 0 h 392"/>
                <a:gd name="T68" fmla="*/ 0 w 405"/>
                <a:gd name="T69" fmla="*/ 0 h 392"/>
                <a:gd name="T70" fmla="*/ 0 w 405"/>
                <a:gd name="T71" fmla="*/ 0 h 3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5"/>
                <a:gd name="T109" fmla="*/ 0 h 392"/>
                <a:gd name="T110" fmla="*/ 405 w 405"/>
                <a:gd name="T111" fmla="*/ 392 h 3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5" h="392">
                  <a:moveTo>
                    <a:pt x="135" y="224"/>
                  </a:moveTo>
                  <a:lnTo>
                    <a:pt x="144" y="163"/>
                  </a:lnTo>
                  <a:lnTo>
                    <a:pt x="167" y="107"/>
                  </a:lnTo>
                  <a:lnTo>
                    <a:pt x="199" y="62"/>
                  </a:lnTo>
                  <a:lnTo>
                    <a:pt x="234" y="29"/>
                  </a:lnTo>
                  <a:lnTo>
                    <a:pt x="282" y="9"/>
                  </a:lnTo>
                  <a:lnTo>
                    <a:pt x="314" y="0"/>
                  </a:lnTo>
                  <a:lnTo>
                    <a:pt x="347" y="10"/>
                  </a:lnTo>
                  <a:lnTo>
                    <a:pt x="369" y="25"/>
                  </a:lnTo>
                  <a:lnTo>
                    <a:pt x="387" y="61"/>
                  </a:lnTo>
                  <a:lnTo>
                    <a:pt x="397" y="111"/>
                  </a:lnTo>
                  <a:lnTo>
                    <a:pt x="405" y="165"/>
                  </a:lnTo>
                  <a:lnTo>
                    <a:pt x="404" y="208"/>
                  </a:lnTo>
                  <a:lnTo>
                    <a:pt x="392" y="250"/>
                  </a:lnTo>
                  <a:lnTo>
                    <a:pt x="376" y="293"/>
                  </a:lnTo>
                  <a:lnTo>
                    <a:pt x="354" y="330"/>
                  </a:lnTo>
                  <a:lnTo>
                    <a:pt x="331" y="357"/>
                  </a:lnTo>
                  <a:lnTo>
                    <a:pt x="298" y="380"/>
                  </a:lnTo>
                  <a:lnTo>
                    <a:pt x="266" y="388"/>
                  </a:lnTo>
                  <a:lnTo>
                    <a:pt x="241" y="392"/>
                  </a:lnTo>
                  <a:lnTo>
                    <a:pt x="211" y="385"/>
                  </a:lnTo>
                  <a:lnTo>
                    <a:pt x="183" y="364"/>
                  </a:lnTo>
                  <a:lnTo>
                    <a:pt x="165" y="334"/>
                  </a:lnTo>
                  <a:lnTo>
                    <a:pt x="148" y="306"/>
                  </a:lnTo>
                  <a:lnTo>
                    <a:pt x="139" y="283"/>
                  </a:lnTo>
                  <a:lnTo>
                    <a:pt x="135" y="267"/>
                  </a:lnTo>
                  <a:lnTo>
                    <a:pt x="83" y="291"/>
                  </a:lnTo>
                  <a:lnTo>
                    <a:pt x="50" y="318"/>
                  </a:lnTo>
                  <a:lnTo>
                    <a:pt x="26" y="319"/>
                  </a:lnTo>
                  <a:lnTo>
                    <a:pt x="8" y="304"/>
                  </a:lnTo>
                  <a:lnTo>
                    <a:pt x="0" y="283"/>
                  </a:lnTo>
                  <a:lnTo>
                    <a:pt x="13" y="265"/>
                  </a:lnTo>
                  <a:lnTo>
                    <a:pt x="33" y="249"/>
                  </a:lnTo>
                  <a:lnTo>
                    <a:pt x="70" y="240"/>
                  </a:lnTo>
                  <a:lnTo>
                    <a:pt x="105" y="232"/>
                  </a:lnTo>
                  <a:lnTo>
                    <a:pt x="135" y="2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4" name="Freeform 92"/>
            <p:cNvSpPr>
              <a:spLocks/>
            </p:cNvSpPr>
            <p:nvPr/>
          </p:nvSpPr>
          <p:spPr bwMode="auto">
            <a:xfrm>
              <a:off x="1125" y="3216"/>
              <a:ext cx="26" cy="61"/>
            </a:xfrm>
            <a:custGeom>
              <a:avLst/>
              <a:gdLst>
                <a:gd name="T0" fmla="*/ 0 w 78"/>
                <a:gd name="T1" fmla="*/ 0 h 183"/>
                <a:gd name="T2" fmla="*/ 0 w 78"/>
                <a:gd name="T3" fmla="*/ 0 h 183"/>
                <a:gd name="T4" fmla="*/ 0 w 78"/>
                <a:gd name="T5" fmla="*/ 0 h 183"/>
                <a:gd name="T6" fmla="*/ 0 w 78"/>
                <a:gd name="T7" fmla="*/ 0 h 183"/>
                <a:gd name="T8" fmla="*/ 0 60000 65536"/>
                <a:gd name="T9" fmla="*/ 0 60000 65536"/>
                <a:gd name="T10" fmla="*/ 0 60000 65536"/>
                <a:gd name="T11" fmla="*/ 0 60000 65536"/>
                <a:gd name="T12" fmla="*/ 0 w 78"/>
                <a:gd name="T13" fmla="*/ 0 h 183"/>
                <a:gd name="T14" fmla="*/ 78 w 78"/>
                <a:gd name="T15" fmla="*/ 183 h 183"/>
              </a:gdLst>
              <a:ahLst/>
              <a:cxnLst>
                <a:cxn ang="T8">
                  <a:pos x="T0" y="T1"/>
                </a:cxn>
                <a:cxn ang="T9">
                  <a:pos x="T2" y="T3"/>
                </a:cxn>
                <a:cxn ang="T10">
                  <a:pos x="T4" y="T5"/>
                </a:cxn>
                <a:cxn ang="T11">
                  <a:pos x="T6" y="T7"/>
                </a:cxn>
              </a:cxnLst>
              <a:rect l="T12" t="T13" r="T14" b="T15"/>
              <a:pathLst>
                <a:path w="78" h="183">
                  <a:moveTo>
                    <a:pt x="0" y="183"/>
                  </a:moveTo>
                  <a:lnTo>
                    <a:pt x="5" y="0"/>
                  </a:lnTo>
                  <a:lnTo>
                    <a:pt x="78" y="21"/>
                  </a:lnTo>
                  <a:lnTo>
                    <a:pt x="0" y="1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5" name="Freeform 93"/>
            <p:cNvSpPr>
              <a:spLocks/>
            </p:cNvSpPr>
            <p:nvPr/>
          </p:nvSpPr>
          <p:spPr bwMode="auto">
            <a:xfrm>
              <a:off x="1169" y="3300"/>
              <a:ext cx="60" cy="29"/>
            </a:xfrm>
            <a:custGeom>
              <a:avLst/>
              <a:gdLst>
                <a:gd name="T0" fmla="*/ 0 w 179"/>
                <a:gd name="T1" fmla="*/ 0 h 87"/>
                <a:gd name="T2" fmla="*/ 0 w 179"/>
                <a:gd name="T3" fmla="*/ 0 h 87"/>
                <a:gd name="T4" fmla="*/ 0 w 179"/>
                <a:gd name="T5" fmla="*/ 0 h 87"/>
                <a:gd name="T6" fmla="*/ 0 w 179"/>
                <a:gd name="T7" fmla="*/ 0 h 87"/>
                <a:gd name="T8" fmla="*/ 0 60000 65536"/>
                <a:gd name="T9" fmla="*/ 0 60000 65536"/>
                <a:gd name="T10" fmla="*/ 0 60000 65536"/>
                <a:gd name="T11" fmla="*/ 0 60000 65536"/>
                <a:gd name="T12" fmla="*/ 0 w 179"/>
                <a:gd name="T13" fmla="*/ 0 h 87"/>
                <a:gd name="T14" fmla="*/ 179 w 179"/>
                <a:gd name="T15" fmla="*/ 87 h 87"/>
              </a:gdLst>
              <a:ahLst/>
              <a:cxnLst>
                <a:cxn ang="T8">
                  <a:pos x="T0" y="T1"/>
                </a:cxn>
                <a:cxn ang="T9">
                  <a:pos x="T2" y="T3"/>
                </a:cxn>
                <a:cxn ang="T10">
                  <a:pos x="T4" y="T5"/>
                </a:cxn>
                <a:cxn ang="T11">
                  <a:pos x="T6" y="T7"/>
                </a:cxn>
              </a:cxnLst>
              <a:rect l="T12" t="T13" r="T14" b="T15"/>
              <a:pathLst>
                <a:path w="179" h="87">
                  <a:moveTo>
                    <a:pt x="0" y="67"/>
                  </a:moveTo>
                  <a:lnTo>
                    <a:pt x="153" y="0"/>
                  </a:lnTo>
                  <a:lnTo>
                    <a:pt x="179" y="87"/>
                  </a:lnTo>
                  <a:lnTo>
                    <a:pt x="0"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6" name="Freeform 94"/>
            <p:cNvSpPr>
              <a:spLocks/>
            </p:cNvSpPr>
            <p:nvPr/>
          </p:nvSpPr>
          <p:spPr bwMode="auto">
            <a:xfrm>
              <a:off x="1173" y="3390"/>
              <a:ext cx="51" cy="37"/>
            </a:xfrm>
            <a:custGeom>
              <a:avLst/>
              <a:gdLst>
                <a:gd name="T0" fmla="*/ 0 w 155"/>
                <a:gd name="T1" fmla="*/ 0 h 110"/>
                <a:gd name="T2" fmla="*/ 0 w 155"/>
                <a:gd name="T3" fmla="*/ 0 h 110"/>
                <a:gd name="T4" fmla="*/ 0 w 155"/>
                <a:gd name="T5" fmla="*/ 0 h 110"/>
                <a:gd name="T6" fmla="*/ 0 w 155"/>
                <a:gd name="T7" fmla="*/ 0 h 110"/>
                <a:gd name="T8" fmla="*/ 0 60000 65536"/>
                <a:gd name="T9" fmla="*/ 0 60000 65536"/>
                <a:gd name="T10" fmla="*/ 0 60000 65536"/>
                <a:gd name="T11" fmla="*/ 0 60000 65536"/>
                <a:gd name="T12" fmla="*/ 0 w 155"/>
                <a:gd name="T13" fmla="*/ 0 h 110"/>
                <a:gd name="T14" fmla="*/ 155 w 155"/>
                <a:gd name="T15" fmla="*/ 110 h 110"/>
              </a:gdLst>
              <a:ahLst/>
              <a:cxnLst>
                <a:cxn ang="T8">
                  <a:pos x="T0" y="T1"/>
                </a:cxn>
                <a:cxn ang="T9">
                  <a:pos x="T2" y="T3"/>
                </a:cxn>
                <a:cxn ang="T10">
                  <a:pos x="T4" y="T5"/>
                </a:cxn>
                <a:cxn ang="T11">
                  <a:pos x="T6" y="T7"/>
                </a:cxn>
              </a:cxnLst>
              <a:rect l="T12" t="T13" r="T14" b="T15"/>
              <a:pathLst>
                <a:path w="155" h="110">
                  <a:moveTo>
                    <a:pt x="0" y="0"/>
                  </a:moveTo>
                  <a:lnTo>
                    <a:pt x="155" y="47"/>
                  </a:lnTo>
                  <a:lnTo>
                    <a:pt x="124" y="1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7" name="Freeform 95"/>
            <p:cNvSpPr>
              <a:spLocks/>
            </p:cNvSpPr>
            <p:nvPr/>
          </p:nvSpPr>
          <p:spPr bwMode="auto">
            <a:xfrm>
              <a:off x="1009" y="3251"/>
              <a:ext cx="41" cy="55"/>
            </a:xfrm>
            <a:custGeom>
              <a:avLst/>
              <a:gdLst>
                <a:gd name="T0" fmla="*/ 0 w 124"/>
                <a:gd name="T1" fmla="*/ 0 h 164"/>
                <a:gd name="T2" fmla="*/ 0 w 124"/>
                <a:gd name="T3" fmla="*/ 0 h 164"/>
                <a:gd name="T4" fmla="*/ 0 w 124"/>
                <a:gd name="T5" fmla="*/ 0 h 164"/>
                <a:gd name="T6" fmla="*/ 0 w 124"/>
                <a:gd name="T7" fmla="*/ 0 h 164"/>
                <a:gd name="T8" fmla="*/ 0 60000 65536"/>
                <a:gd name="T9" fmla="*/ 0 60000 65536"/>
                <a:gd name="T10" fmla="*/ 0 60000 65536"/>
                <a:gd name="T11" fmla="*/ 0 60000 65536"/>
                <a:gd name="T12" fmla="*/ 0 w 124"/>
                <a:gd name="T13" fmla="*/ 0 h 164"/>
                <a:gd name="T14" fmla="*/ 124 w 124"/>
                <a:gd name="T15" fmla="*/ 164 h 164"/>
              </a:gdLst>
              <a:ahLst/>
              <a:cxnLst>
                <a:cxn ang="T8">
                  <a:pos x="T0" y="T1"/>
                </a:cxn>
                <a:cxn ang="T9">
                  <a:pos x="T2" y="T3"/>
                </a:cxn>
                <a:cxn ang="T10">
                  <a:pos x="T4" y="T5"/>
                </a:cxn>
                <a:cxn ang="T11">
                  <a:pos x="T6" y="T7"/>
                </a:cxn>
              </a:cxnLst>
              <a:rect l="T12" t="T13" r="T14" b="T15"/>
              <a:pathLst>
                <a:path w="124" h="164">
                  <a:moveTo>
                    <a:pt x="124" y="164"/>
                  </a:moveTo>
                  <a:lnTo>
                    <a:pt x="60" y="0"/>
                  </a:lnTo>
                  <a:lnTo>
                    <a:pt x="0" y="41"/>
                  </a:lnTo>
                  <a:lnTo>
                    <a:pt x="124"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8" name="Freeform 96"/>
            <p:cNvSpPr>
              <a:spLocks/>
            </p:cNvSpPr>
            <p:nvPr/>
          </p:nvSpPr>
          <p:spPr bwMode="auto">
            <a:xfrm>
              <a:off x="985" y="3472"/>
              <a:ext cx="136" cy="245"/>
            </a:xfrm>
            <a:custGeom>
              <a:avLst/>
              <a:gdLst>
                <a:gd name="T0" fmla="*/ 0 w 408"/>
                <a:gd name="T1" fmla="*/ 0 h 734"/>
                <a:gd name="T2" fmla="*/ 0 w 408"/>
                <a:gd name="T3" fmla="*/ 0 h 734"/>
                <a:gd name="T4" fmla="*/ 0 w 408"/>
                <a:gd name="T5" fmla="*/ 0 h 734"/>
                <a:gd name="T6" fmla="*/ 0 w 408"/>
                <a:gd name="T7" fmla="*/ 0 h 734"/>
                <a:gd name="T8" fmla="*/ 0 w 408"/>
                <a:gd name="T9" fmla="*/ 0 h 734"/>
                <a:gd name="T10" fmla="*/ 0 w 408"/>
                <a:gd name="T11" fmla="*/ 0 h 734"/>
                <a:gd name="T12" fmla="*/ 0 w 408"/>
                <a:gd name="T13" fmla="*/ 0 h 734"/>
                <a:gd name="T14" fmla="*/ 1 w 408"/>
                <a:gd name="T15" fmla="*/ 0 h 734"/>
                <a:gd name="T16" fmla="*/ 1 w 408"/>
                <a:gd name="T17" fmla="*/ 0 h 734"/>
                <a:gd name="T18" fmla="*/ 1 w 408"/>
                <a:gd name="T19" fmla="*/ 0 h 734"/>
                <a:gd name="T20" fmla="*/ 1 w 408"/>
                <a:gd name="T21" fmla="*/ 0 h 734"/>
                <a:gd name="T22" fmla="*/ 1 w 408"/>
                <a:gd name="T23" fmla="*/ 0 h 734"/>
                <a:gd name="T24" fmla="*/ 1 w 408"/>
                <a:gd name="T25" fmla="*/ 0 h 734"/>
                <a:gd name="T26" fmla="*/ 0 w 408"/>
                <a:gd name="T27" fmla="*/ 0 h 734"/>
                <a:gd name="T28" fmla="*/ 0 w 408"/>
                <a:gd name="T29" fmla="*/ 0 h 734"/>
                <a:gd name="T30" fmla="*/ 0 w 408"/>
                <a:gd name="T31" fmla="*/ 0 h 734"/>
                <a:gd name="T32" fmla="*/ 0 w 408"/>
                <a:gd name="T33" fmla="*/ 0 h 734"/>
                <a:gd name="T34" fmla="*/ 0 w 408"/>
                <a:gd name="T35" fmla="*/ 1 h 734"/>
                <a:gd name="T36" fmla="*/ 0 w 408"/>
                <a:gd name="T37" fmla="*/ 1 h 734"/>
                <a:gd name="T38" fmla="*/ 1 w 408"/>
                <a:gd name="T39" fmla="*/ 1 h 734"/>
                <a:gd name="T40" fmla="*/ 1 w 408"/>
                <a:gd name="T41" fmla="*/ 1 h 734"/>
                <a:gd name="T42" fmla="*/ 1 w 408"/>
                <a:gd name="T43" fmla="*/ 1 h 734"/>
                <a:gd name="T44" fmla="*/ 1 w 408"/>
                <a:gd name="T45" fmla="*/ 1 h 734"/>
                <a:gd name="T46" fmla="*/ 1 w 408"/>
                <a:gd name="T47" fmla="*/ 1 h 734"/>
                <a:gd name="T48" fmla="*/ 1 w 408"/>
                <a:gd name="T49" fmla="*/ 1 h 734"/>
                <a:gd name="T50" fmla="*/ 0 w 408"/>
                <a:gd name="T51" fmla="*/ 1 h 734"/>
                <a:gd name="T52" fmla="*/ 0 w 408"/>
                <a:gd name="T53" fmla="*/ 1 h 734"/>
                <a:gd name="T54" fmla="*/ 0 w 408"/>
                <a:gd name="T55" fmla="*/ 1 h 734"/>
                <a:gd name="T56" fmla="*/ 0 w 408"/>
                <a:gd name="T57" fmla="*/ 1 h 734"/>
                <a:gd name="T58" fmla="*/ 0 w 408"/>
                <a:gd name="T59" fmla="*/ 1 h 734"/>
                <a:gd name="T60" fmla="*/ 0 w 408"/>
                <a:gd name="T61" fmla="*/ 1 h 734"/>
                <a:gd name="T62" fmla="*/ 0 w 408"/>
                <a:gd name="T63" fmla="*/ 1 h 734"/>
                <a:gd name="T64" fmla="*/ 0 w 408"/>
                <a:gd name="T65" fmla="*/ 1 h 734"/>
                <a:gd name="T66" fmla="*/ 0 w 408"/>
                <a:gd name="T67" fmla="*/ 1 h 734"/>
                <a:gd name="T68" fmla="*/ 0 w 408"/>
                <a:gd name="T69" fmla="*/ 1 h 734"/>
                <a:gd name="T70" fmla="*/ 0 w 408"/>
                <a:gd name="T71" fmla="*/ 1 h 734"/>
                <a:gd name="T72" fmla="*/ 0 w 408"/>
                <a:gd name="T73" fmla="*/ 1 h 734"/>
                <a:gd name="T74" fmla="*/ 0 w 408"/>
                <a:gd name="T75" fmla="*/ 1 h 734"/>
                <a:gd name="T76" fmla="*/ 0 w 408"/>
                <a:gd name="T77" fmla="*/ 1 h 734"/>
                <a:gd name="T78" fmla="*/ 0 w 408"/>
                <a:gd name="T79" fmla="*/ 1 h 734"/>
                <a:gd name="T80" fmla="*/ 0 w 408"/>
                <a:gd name="T81" fmla="*/ 1 h 734"/>
                <a:gd name="T82" fmla="*/ 0 w 408"/>
                <a:gd name="T83" fmla="*/ 1 h 734"/>
                <a:gd name="T84" fmla="*/ 0 w 408"/>
                <a:gd name="T85" fmla="*/ 0 h 734"/>
                <a:gd name="T86" fmla="*/ 0 w 408"/>
                <a:gd name="T87" fmla="*/ 0 h 734"/>
                <a:gd name="T88" fmla="*/ 0 w 408"/>
                <a:gd name="T89" fmla="*/ 0 h 734"/>
                <a:gd name="T90" fmla="*/ 0 w 408"/>
                <a:gd name="T91" fmla="*/ 0 h 734"/>
                <a:gd name="T92" fmla="*/ 0 w 408"/>
                <a:gd name="T93" fmla="*/ 0 h 734"/>
                <a:gd name="T94" fmla="*/ 0 w 408"/>
                <a:gd name="T95" fmla="*/ 0 h 7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8"/>
                <a:gd name="T145" fmla="*/ 0 h 734"/>
                <a:gd name="T146" fmla="*/ 408 w 408"/>
                <a:gd name="T147" fmla="*/ 734 h 7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8" h="734">
                  <a:moveTo>
                    <a:pt x="128" y="62"/>
                  </a:moveTo>
                  <a:lnTo>
                    <a:pt x="170" y="23"/>
                  </a:lnTo>
                  <a:lnTo>
                    <a:pt x="213" y="7"/>
                  </a:lnTo>
                  <a:lnTo>
                    <a:pt x="247" y="0"/>
                  </a:lnTo>
                  <a:lnTo>
                    <a:pt x="294" y="0"/>
                  </a:lnTo>
                  <a:lnTo>
                    <a:pt x="327" y="4"/>
                  </a:lnTo>
                  <a:lnTo>
                    <a:pt x="356" y="24"/>
                  </a:lnTo>
                  <a:lnTo>
                    <a:pt x="378" y="44"/>
                  </a:lnTo>
                  <a:lnTo>
                    <a:pt x="396" y="77"/>
                  </a:lnTo>
                  <a:lnTo>
                    <a:pt x="401" y="109"/>
                  </a:lnTo>
                  <a:lnTo>
                    <a:pt x="400" y="148"/>
                  </a:lnTo>
                  <a:lnTo>
                    <a:pt x="389" y="183"/>
                  </a:lnTo>
                  <a:lnTo>
                    <a:pt x="367" y="216"/>
                  </a:lnTo>
                  <a:lnTo>
                    <a:pt x="340" y="260"/>
                  </a:lnTo>
                  <a:lnTo>
                    <a:pt x="328" y="291"/>
                  </a:lnTo>
                  <a:lnTo>
                    <a:pt x="321" y="322"/>
                  </a:lnTo>
                  <a:lnTo>
                    <a:pt x="321" y="356"/>
                  </a:lnTo>
                  <a:lnTo>
                    <a:pt x="333" y="387"/>
                  </a:lnTo>
                  <a:lnTo>
                    <a:pt x="349" y="405"/>
                  </a:lnTo>
                  <a:lnTo>
                    <a:pt x="378" y="445"/>
                  </a:lnTo>
                  <a:lnTo>
                    <a:pt x="393" y="480"/>
                  </a:lnTo>
                  <a:lnTo>
                    <a:pt x="404" y="521"/>
                  </a:lnTo>
                  <a:lnTo>
                    <a:pt x="408" y="560"/>
                  </a:lnTo>
                  <a:lnTo>
                    <a:pt x="397" y="608"/>
                  </a:lnTo>
                  <a:lnTo>
                    <a:pt x="384" y="638"/>
                  </a:lnTo>
                  <a:lnTo>
                    <a:pt x="364" y="666"/>
                  </a:lnTo>
                  <a:lnTo>
                    <a:pt x="341" y="689"/>
                  </a:lnTo>
                  <a:lnTo>
                    <a:pt x="311" y="711"/>
                  </a:lnTo>
                  <a:lnTo>
                    <a:pt x="276" y="723"/>
                  </a:lnTo>
                  <a:lnTo>
                    <a:pt x="234" y="731"/>
                  </a:lnTo>
                  <a:lnTo>
                    <a:pt x="182" y="734"/>
                  </a:lnTo>
                  <a:lnTo>
                    <a:pt x="144" y="730"/>
                  </a:lnTo>
                  <a:lnTo>
                    <a:pt x="99" y="719"/>
                  </a:lnTo>
                  <a:lnTo>
                    <a:pt x="61" y="701"/>
                  </a:lnTo>
                  <a:lnTo>
                    <a:pt x="39" y="685"/>
                  </a:lnTo>
                  <a:lnTo>
                    <a:pt x="27" y="662"/>
                  </a:lnTo>
                  <a:lnTo>
                    <a:pt x="15" y="638"/>
                  </a:lnTo>
                  <a:lnTo>
                    <a:pt x="9" y="605"/>
                  </a:lnTo>
                  <a:lnTo>
                    <a:pt x="1" y="560"/>
                  </a:lnTo>
                  <a:lnTo>
                    <a:pt x="0" y="486"/>
                  </a:lnTo>
                  <a:lnTo>
                    <a:pt x="2" y="433"/>
                  </a:lnTo>
                  <a:lnTo>
                    <a:pt x="10" y="378"/>
                  </a:lnTo>
                  <a:lnTo>
                    <a:pt x="21" y="327"/>
                  </a:lnTo>
                  <a:lnTo>
                    <a:pt x="35" y="270"/>
                  </a:lnTo>
                  <a:lnTo>
                    <a:pt x="51" y="213"/>
                  </a:lnTo>
                  <a:lnTo>
                    <a:pt x="75" y="158"/>
                  </a:lnTo>
                  <a:lnTo>
                    <a:pt x="96" y="109"/>
                  </a:lnTo>
                  <a:lnTo>
                    <a:pt x="128"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2535" name="Group 119"/>
          <p:cNvGrpSpPr>
            <a:grpSpLocks/>
          </p:cNvGrpSpPr>
          <p:nvPr/>
        </p:nvGrpSpPr>
        <p:grpSpPr bwMode="auto">
          <a:xfrm>
            <a:off x="7937500" y="5105400"/>
            <a:ext cx="800100" cy="1127125"/>
            <a:chOff x="5000" y="3216"/>
            <a:chExt cx="504" cy="710"/>
          </a:xfrm>
        </p:grpSpPr>
        <p:grpSp>
          <p:nvGrpSpPr>
            <p:cNvPr id="22557" name="Group 113"/>
            <p:cNvGrpSpPr>
              <a:grpSpLocks/>
            </p:cNvGrpSpPr>
            <p:nvPr/>
          </p:nvGrpSpPr>
          <p:grpSpPr bwMode="auto">
            <a:xfrm>
              <a:off x="5000" y="3350"/>
              <a:ext cx="504" cy="576"/>
              <a:chOff x="5000" y="3350"/>
              <a:chExt cx="504" cy="576"/>
            </a:xfrm>
          </p:grpSpPr>
          <p:sp>
            <p:nvSpPr>
              <p:cNvPr id="22563" name="Freeform 107"/>
              <p:cNvSpPr>
                <a:spLocks/>
              </p:cNvSpPr>
              <p:nvPr/>
            </p:nvSpPr>
            <p:spPr bwMode="auto">
              <a:xfrm>
                <a:off x="5000" y="3484"/>
                <a:ext cx="237" cy="104"/>
              </a:xfrm>
              <a:custGeom>
                <a:avLst/>
                <a:gdLst>
                  <a:gd name="T0" fmla="*/ 6 w 473"/>
                  <a:gd name="T1" fmla="*/ 2 h 206"/>
                  <a:gd name="T2" fmla="*/ 7 w 473"/>
                  <a:gd name="T3" fmla="*/ 1 h 206"/>
                  <a:gd name="T4" fmla="*/ 8 w 473"/>
                  <a:gd name="T5" fmla="*/ 1 h 206"/>
                  <a:gd name="T6" fmla="*/ 8 w 473"/>
                  <a:gd name="T7" fmla="*/ 1 h 206"/>
                  <a:gd name="T8" fmla="*/ 8 w 473"/>
                  <a:gd name="T9" fmla="*/ 2 h 206"/>
                  <a:gd name="T10" fmla="*/ 7 w 473"/>
                  <a:gd name="T11" fmla="*/ 2 h 206"/>
                  <a:gd name="T12" fmla="*/ 7 w 473"/>
                  <a:gd name="T13" fmla="*/ 3 h 206"/>
                  <a:gd name="T14" fmla="*/ 6 w 473"/>
                  <a:gd name="T15" fmla="*/ 3 h 206"/>
                  <a:gd name="T16" fmla="*/ 5 w 473"/>
                  <a:gd name="T17" fmla="*/ 4 h 206"/>
                  <a:gd name="T18" fmla="*/ 4 w 473"/>
                  <a:gd name="T19" fmla="*/ 4 h 206"/>
                  <a:gd name="T20" fmla="*/ 4 w 473"/>
                  <a:gd name="T21" fmla="*/ 4 h 206"/>
                  <a:gd name="T22" fmla="*/ 4 w 473"/>
                  <a:gd name="T23" fmla="*/ 3 h 206"/>
                  <a:gd name="T24" fmla="*/ 3 w 473"/>
                  <a:gd name="T25" fmla="*/ 3 h 206"/>
                  <a:gd name="T26" fmla="*/ 2 w 473"/>
                  <a:gd name="T27" fmla="*/ 2 h 206"/>
                  <a:gd name="T28" fmla="*/ 2 w 473"/>
                  <a:gd name="T29" fmla="*/ 2 h 206"/>
                  <a:gd name="T30" fmla="*/ 2 w 473"/>
                  <a:gd name="T31" fmla="*/ 3 h 206"/>
                  <a:gd name="T32" fmla="*/ 2 w 473"/>
                  <a:gd name="T33" fmla="*/ 3 h 206"/>
                  <a:gd name="T34" fmla="*/ 1 w 473"/>
                  <a:gd name="T35" fmla="*/ 3 h 206"/>
                  <a:gd name="T36" fmla="*/ 1 w 473"/>
                  <a:gd name="T37" fmla="*/ 3 h 206"/>
                  <a:gd name="T38" fmla="*/ 1 w 473"/>
                  <a:gd name="T39" fmla="*/ 3 h 206"/>
                  <a:gd name="T40" fmla="*/ 1 w 473"/>
                  <a:gd name="T41" fmla="*/ 3 h 206"/>
                  <a:gd name="T42" fmla="*/ 1 w 473"/>
                  <a:gd name="T43" fmla="*/ 3 h 206"/>
                  <a:gd name="T44" fmla="*/ 1 w 473"/>
                  <a:gd name="T45" fmla="*/ 2 h 206"/>
                  <a:gd name="T46" fmla="*/ 2 w 473"/>
                  <a:gd name="T47" fmla="*/ 2 h 206"/>
                  <a:gd name="T48" fmla="*/ 1 w 473"/>
                  <a:gd name="T49" fmla="*/ 2 h 206"/>
                  <a:gd name="T50" fmla="*/ 1 w 473"/>
                  <a:gd name="T51" fmla="*/ 2 h 206"/>
                  <a:gd name="T52" fmla="*/ 1 w 473"/>
                  <a:gd name="T53" fmla="*/ 2 h 206"/>
                  <a:gd name="T54" fmla="*/ 0 w 473"/>
                  <a:gd name="T55" fmla="*/ 2 h 206"/>
                  <a:gd name="T56" fmla="*/ 1 w 473"/>
                  <a:gd name="T57" fmla="*/ 2 h 206"/>
                  <a:gd name="T58" fmla="*/ 1 w 473"/>
                  <a:gd name="T59" fmla="*/ 2 h 206"/>
                  <a:gd name="T60" fmla="*/ 2 w 473"/>
                  <a:gd name="T61" fmla="*/ 2 h 206"/>
                  <a:gd name="T62" fmla="*/ 2 w 473"/>
                  <a:gd name="T63" fmla="*/ 2 h 206"/>
                  <a:gd name="T64" fmla="*/ 2 w 473"/>
                  <a:gd name="T65" fmla="*/ 1 h 206"/>
                  <a:gd name="T66" fmla="*/ 2 w 473"/>
                  <a:gd name="T67" fmla="*/ 1 h 206"/>
                  <a:gd name="T68" fmla="*/ 2 w 473"/>
                  <a:gd name="T69" fmla="*/ 1 h 206"/>
                  <a:gd name="T70" fmla="*/ 3 w 473"/>
                  <a:gd name="T71" fmla="*/ 0 h 206"/>
                  <a:gd name="T72" fmla="*/ 3 w 473"/>
                  <a:gd name="T73" fmla="*/ 1 h 206"/>
                  <a:gd name="T74" fmla="*/ 3 w 473"/>
                  <a:gd name="T75" fmla="*/ 1 h 206"/>
                  <a:gd name="T76" fmla="*/ 2 w 473"/>
                  <a:gd name="T77" fmla="*/ 1 h 206"/>
                  <a:gd name="T78" fmla="*/ 2 w 473"/>
                  <a:gd name="T79" fmla="*/ 2 h 206"/>
                  <a:gd name="T80" fmla="*/ 3 w 473"/>
                  <a:gd name="T81" fmla="*/ 2 h 206"/>
                  <a:gd name="T82" fmla="*/ 3 w 473"/>
                  <a:gd name="T83" fmla="*/ 2 h 206"/>
                  <a:gd name="T84" fmla="*/ 4 w 473"/>
                  <a:gd name="T85" fmla="*/ 2 h 206"/>
                  <a:gd name="T86" fmla="*/ 4 w 473"/>
                  <a:gd name="T87" fmla="*/ 2 h 206"/>
                  <a:gd name="T88" fmla="*/ 4 w 473"/>
                  <a:gd name="T89" fmla="*/ 3 h 206"/>
                  <a:gd name="T90" fmla="*/ 5 w 473"/>
                  <a:gd name="T91" fmla="*/ 3 h 206"/>
                  <a:gd name="T92" fmla="*/ 5 w 473"/>
                  <a:gd name="T93" fmla="*/ 3 h 206"/>
                  <a:gd name="T94" fmla="*/ 5 w 473"/>
                  <a:gd name="T95" fmla="*/ 3 h 206"/>
                  <a:gd name="T96" fmla="*/ 6 w 473"/>
                  <a:gd name="T97" fmla="*/ 2 h 206"/>
                  <a:gd name="T98" fmla="*/ 6 w 473"/>
                  <a:gd name="T99" fmla="*/ 2 h 2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73"/>
                  <a:gd name="T151" fmla="*/ 0 h 206"/>
                  <a:gd name="T152" fmla="*/ 473 w 473"/>
                  <a:gd name="T153" fmla="*/ 206 h 2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73" h="206">
                    <a:moveTo>
                      <a:pt x="371" y="102"/>
                    </a:moveTo>
                    <a:lnTo>
                      <a:pt x="422" y="59"/>
                    </a:lnTo>
                    <a:lnTo>
                      <a:pt x="460" y="41"/>
                    </a:lnTo>
                    <a:lnTo>
                      <a:pt x="472" y="64"/>
                    </a:lnTo>
                    <a:lnTo>
                      <a:pt x="473" y="97"/>
                    </a:lnTo>
                    <a:lnTo>
                      <a:pt x="448" y="118"/>
                    </a:lnTo>
                    <a:lnTo>
                      <a:pt x="429" y="133"/>
                    </a:lnTo>
                    <a:lnTo>
                      <a:pt x="356" y="172"/>
                    </a:lnTo>
                    <a:lnTo>
                      <a:pt x="295" y="200"/>
                    </a:lnTo>
                    <a:lnTo>
                      <a:pt x="253" y="206"/>
                    </a:lnTo>
                    <a:lnTo>
                      <a:pt x="238" y="201"/>
                    </a:lnTo>
                    <a:lnTo>
                      <a:pt x="208" y="172"/>
                    </a:lnTo>
                    <a:lnTo>
                      <a:pt x="170" y="135"/>
                    </a:lnTo>
                    <a:lnTo>
                      <a:pt x="127" y="114"/>
                    </a:lnTo>
                    <a:lnTo>
                      <a:pt x="99" y="114"/>
                    </a:lnTo>
                    <a:lnTo>
                      <a:pt x="77" y="128"/>
                    </a:lnTo>
                    <a:lnTo>
                      <a:pt x="72" y="133"/>
                    </a:lnTo>
                    <a:lnTo>
                      <a:pt x="61" y="154"/>
                    </a:lnTo>
                    <a:lnTo>
                      <a:pt x="48" y="167"/>
                    </a:lnTo>
                    <a:lnTo>
                      <a:pt x="31" y="163"/>
                    </a:lnTo>
                    <a:lnTo>
                      <a:pt x="33" y="149"/>
                    </a:lnTo>
                    <a:lnTo>
                      <a:pt x="41" y="132"/>
                    </a:lnTo>
                    <a:lnTo>
                      <a:pt x="64" y="112"/>
                    </a:lnTo>
                    <a:lnTo>
                      <a:pt x="70" y="104"/>
                    </a:lnTo>
                    <a:lnTo>
                      <a:pt x="63" y="93"/>
                    </a:lnTo>
                    <a:lnTo>
                      <a:pt x="24" y="106"/>
                    </a:lnTo>
                    <a:lnTo>
                      <a:pt x="9" y="101"/>
                    </a:lnTo>
                    <a:lnTo>
                      <a:pt x="0" y="87"/>
                    </a:lnTo>
                    <a:lnTo>
                      <a:pt x="10" y="69"/>
                    </a:lnTo>
                    <a:lnTo>
                      <a:pt x="31" y="68"/>
                    </a:lnTo>
                    <a:lnTo>
                      <a:pt x="74" y="73"/>
                    </a:lnTo>
                    <a:lnTo>
                      <a:pt x="87" y="69"/>
                    </a:lnTo>
                    <a:lnTo>
                      <a:pt x="104" y="56"/>
                    </a:lnTo>
                    <a:lnTo>
                      <a:pt x="105" y="23"/>
                    </a:lnTo>
                    <a:lnTo>
                      <a:pt x="116" y="2"/>
                    </a:lnTo>
                    <a:lnTo>
                      <a:pt x="131" y="0"/>
                    </a:lnTo>
                    <a:lnTo>
                      <a:pt x="137" y="8"/>
                    </a:lnTo>
                    <a:lnTo>
                      <a:pt x="136" y="26"/>
                    </a:lnTo>
                    <a:lnTo>
                      <a:pt x="122" y="53"/>
                    </a:lnTo>
                    <a:lnTo>
                      <a:pt x="121" y="79"/>
                    </a:lnTo>
                    <a:lnTo>
                      <a:pt x="137" y="88"/>
                    </a:lnTo>
                    <a:lnTo>
                      <a:pt x="173" y="101"/>
                    </a:lnTo>
                    <a:lnTo>
                      <a:pt x="194" y="112"/>
                    </a:lnTo>
                    <a:lnTo>
                      <a:pt x="218" y="127"/>
                    </a:lnTo>
                    <a:lnTo>
                      <a:pt x="243" y="145"/>
                    </a:lnTo>
                    <a:lnTo>
                      <a:pt x="257" y="153"/>
                    </a:lnTo>
                    <a:lnTo>
                      <a:pt x="284" y="149"/>
                    </a:lnTo>
                    <a:lnTo>
                      <a:pt x="318" y="137"/>
                    </a:lnTo>
                    <a:lnTo>
                      <a:pt x="353" y="116"/>
                    </a:lnTo>
                    <a:lnTo>
                      <a:pt x="371"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4" name="Freeform 108"/>
              <p:cNvSpPr>
                <a:spLocks/>
              </p:cNvSpPr>
              <p:nvPr/>
            </p:nvSpPr>
            <p:spPr bwMode="auto">
              <a:xfrm>
                <a:off x="5269" y="3515"/>
                <a:ext cx="235" cy="148"/>
              </a:xfrm>
              <a:custGeom>
                <a:avLst/>
                <a:gdLst>
                  <a:gd name="T0" fmla="*/ 0 w 471"/>
                  <a:gd name="T1" fmla="*/ 0 h 296"/>
                  <a:gd name="T2" fmla="*/ 0 w 471"/>
                  <a:gd name="T3" fmla="*/ 1 h 296"/>
                  <a:gd name="T4" fmla="*/ 1 w 471"/>
                  <a:gd name="T5" fmla="*/ 1 h 296"/>
                  <a:gd name="T6" fmla="*/ 1 w 471"/>
                  <a:gd name="T7" fmla="*/ 1 h 296"/>
                  <a:gd name="T8" fmla="*/ 2 w 471"/>
                  <a:gd name="T9" fmla="*/ 2 h 296"/>
                  <a:gd name="T10" fmla="*/ 2 w 471"/>
                  <a:gd name="T11" fmla="*/ 2 h 296"/>
                  <a:gd name="T12" fmla="*/ 3 w 471"/>
                  <a:gd name="T13" fmla="*/ 2 h 296"/>
                  <a:gd name="T14" fmla="*/ 3 w 471"/>
                  <a:gd name="T15" fmla="*/ 2 h 296"/>
                  <a:gd name="T16" fmla="*/ 4 w 471"/>
                  <a:gd name="T17" fmla="*/ 2 h 296"/>
                  <a:gd name="T18" fmla="*/ 5 w 471"/>
                  <a:gd name="T19" fmla="*/ 2 h 296"/>
                  <a:gd name="T20" fmla="*/ 6 w 471"/>
                  <a:gd name="T21" fmla="*/ 2 h 296"/>
                  <a:gd name="T22" fmla="*/ 6 w 471"/>
                  <a:gd name="T23" fmla="*/ 2 h 296"/>
                  <a:gd name="T24" fmla="*/ 6 w 471"/>
                  <a:gd name="T25" fmla="*/ 1 h 296"/>
                  <a:gd name="T26" fmla="*/ 6 w 471"/>
                  <a:gd name="T27" fmla="*/ 1 h 296"/>
                  <a:gd name="T28" fmla="*/ 7 w 471"/>
                  <a:gd name="T29" fmla="*/ 1 h 296"/>
                  <a:gd name="T30" fmla="*/ 7 w 471"/>
                  <a:gd name="T31" fmla="*/ 2 h 296"/>
                  <a:gd name="T32" fmla="*/ 6 w 471"/>
                  <a:gd name="T33" fmla="*/ 2 h 296"/>
                  <a:gd name="T34" fmla="*/ 6 w 471"/>
                  <a:gd name="T35" fmla="*/ 2 h 296"/>
                  <a:gd name="T36" fmla="*/ 6 w 471"/>
                  <a:gd name="T37" fmla="*/ 2 h 296"/>
                  <a:gd name="T38" fmla="*/ 6 w 471"/>
                  <a:gd name="T39" fmla="*/ 3 h 296"/>
                  <a:gd name="T40" fmla="*/ 6 w 471"/>
                  <a:gd name="T41" fmla="*/ 3 h 296"/>
                  <a:gd name="T42" fmla="*/ 7 w 471"/>
                  <a:gd name="T43" fmla="*/ 3 h 296"/>
                  <a:gd name="T44" fmla="*/ 7 w 471"/>
                  <a:gd name="T45" fmla="*/ 3 h 296"/>
                  <a:gd name="T46" fmla="*/ 7 w 471"/>
                  <a:gd name="T47" fmla="*/ 3 h 296"/>
                  <a:gd name="T48" fmla="*/ 7 w 471"/>
                  <a:gd name="T49" fmla="*/ 3 h 296"/>
                  <a:gd name="T50" fmla="*/ 6 w 471"/>
                  <a:gd name="T51" fmla="*/ 3 h 296"/>
                  <a:gd name="T52" fmla="*/ 6 w 471"/>
                  <a:gd name="T53" fmla="*/ 3 h 296"/>
                  <a:gd name="T54" fmla="*/ 6 w 471"/>
                  <a:gd name="T55" fmla="*/ 3 h 296"/>
                  <a:gd name="T56" fmla="*/ 5 w 471"/>
                  <a:gd name="T57" fmla="*/ 3 h 296"/>
                  <a:gd name="T58" fmla="*/ 5 w 471"/>
                  <a:gd name="T59" fmla="*/ 3 h 296"/>
                  <a:gd name="T60" fmla="*/ 5 w 471"/>
                  <a:gd name="T61" fmla="*/ 3 h 296"/>
                  <a:gd name="T62" fmla="*/ 6 w 471"/>
                  <a:gd name="T63" fmla="*/ 3 h 296"/>
                  <a:gd name="T64" fmla="*/ 6 w 471"/>
                  <a:gd name="T65" fmla="*/ 5 h 296"/>
                  <a:gd name="T66" fmla="*/ 6 w 471"/>
                  <a:gd name="T67" fmla="*/ 5 h 296"/>
                  <a:gd name="T68" fmla="*/ 6 w 471"/>
                  <a:gd name="T69" fmla="*/ 5 h 296"/>
                  <a:gd name="T70" fmla="*/ 5 w 471"/>
                  <a:gd name="T71" fmla="*/ 5 h 296"/>
                  <a:gd name="T72" fmla="*/ 5 w 471"/>
                  <a:gd name="T73" fmla="*/ 5 h 296"/>
                  <a:gd name="T74" fmla="*/ 5 w 471"/>
                  <a:gd name="T75" fmla="*/ 3 h 296"/>
                  <a:gd name="T76" fmla="*/ 5 w 471"/>
                  <a:gd name="T77" fmla="*/ 3 h 296"/>
                  <a:gd name="T78" fmla="*/ 5 w 471"/>
                  <a:gd name="T79" fmla="*/ 3 h 296"/>
                  <a:gd name="T80" fmla="*/ 4 w 471"/>
                  <a:gd name="T81" fmla="*/ 3 h 296"/>
                  <a:gd name="T82" fmla="*/ 4 w 471"/>
                  <a:gd name="T83" fmla="*/ 3 h 296"/>
                  <a:gd name="T84" fmla="*/ 3 w 471"/>
                  <a:gd name="T85" fmla="*/ 3 h 296"/>
                  <a:gd name="T86" fmla="*/ 2 w 471"/>
                  <a:gd name="T87" fmla="*/ 3 h 296"/>
                  <a:gd name="T88" fmla="*/ 2 w 471"/>
                  <a:gd name="T89" fmla="*/ 3 h 296"/>
                  <a:gd name="T90" fmla="*/ 1 w 471"/>
                  <a:gd name="T91" fmla="*/ 2 h 296"/>
                  <a:gd name="T92" fmla="*/ 1 w 471"/>
                  <a:gd name="T93" fmla="*/ 2 h 296"/>
                  <a:gd name="T94" fmla="*/ 0 w 471"/>
                  <a:gd name="T95" fmla="*/ 1 h 296"/>
                  <a:gd name="T96" fmla="*/ 0 w 471"/>
                  <a:gd name="T97" fmla="*/ 1 h 296"/>
                  <a:gd name="T98" fmla="*/ 0 w 471"/>
                  <a:gd name="T99" fmla="*/ 1 h 296"/>
                  <a:gd name="T100" fmla="*/ 0 w 471"/>
                  <a:gd name="T101" fmla="*/ 1 h 296"/>
                  <a:gd name="T102" fmla="*/ 0 w 471"/>
                  <a:gd name="T103" fmla="*/ 1 h 296"/>
                  <a:gd name="T104" fmla="*/ 0 w 471"/>
                  <a:gd name="T105" fmla="*/ 0 h 2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71"/>
                  <a:gd name="T160" fmla="*/ 0 h 296"/>
                  <a:gd name="T161" fmla="*/ 471 w 471"/>
                  <a:gd name="T162" fmla="*/ 296 h 2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71" h="296">
                    <a:moveTo>
                      <a:pt x="14" y="0"/>
                    </a:moveTo>
                    <a:lnTo>
                      <a:pt x="47" y="7"/>
                    </a:lnTo>
                    <a:lnTo>
                      <a:pt x="72" y="31"/>
                    </a:lnTo>
                    <a:lnTo>
                      <a:pt x="108" y="74"/>
                    </a:lnTo>
                    <a:lnTo>
                      <a:pt x="145" y="121"/>
                    </a:lnTo>
                    <a:lnTo>
                      <a:pt x="178" y="150"/>
                    </a:lnTo>
                    <a:lnTo>
                      <a:pt x="204" y="162"/>
                    </a:lnTo>
                    <a:lnTo>
                      <a:pt x="225" y="169"/>
                    </a:lnTo>
                    <a:lnTo>
                      <a:pt x="290" y="168"/>
                    </a:lnTo>
                    <a:lnTo>
                      <a:pt x="352" y="155"/>
                    </a:lnTo>
                    <a:lnTo>
                      <a:pt x="387" y="144"/>
                    </a:lnTo>
                    <a:lnTo>
                      <a:pt x="410" y="128"/>
                    </a:lnTo>
                    <a:lnTo>
                      <a:pt x="423" y="107"/>
                    </a:lnTo>
                    <a:lnTo>
                      <a:pt x="443" y="102"/>
                    </a:lnTo>
                    <a:lnTo>
                      <a:pt x="460" y="107"/>
                    </a:lnTo>
                    <a:lnTo>
                      <a:pt x="461" y="128"/>
                    </a:lnTo>
                    <a:lnTo>
                      <a:pt x="445" y="144"/>
                    </a:lnTo>
                    <a:lnTo>
                      <a:pt x="406" y="162"/>
                    </a:lnTo>
                    <a:lnTo>
                      <a:pt x="395" y="174"/>
                    </a:lnTo>
                    <a:lnTo>
                      <a:pt x="397" y="188"/>
                    </a:lnTo>
                    <a:lnTo>
                      <a:pt x="413" y="199"/>
                    </a:lnTo>
                    <a:lnTo>
                      <a:pt x="457" y="209"/>
                    </a:lnTo>
                    <a:lnTo>
                      <a:pt x="466" y="219"/>
                    </a:lnTo>
                    <a:lnTo>
                      <a:pt x="471" y="234"/>
                    </a:lnTo>
                    <a:lnTo>
                      <a:pt x="456" y="246"/>
                    </a:lnTo>
                    <a:lnTo>
                      <a:pt x="441" y="243"/>
                    </a:lnTo>
                    <a:lnTo>
                      <a:pt x="415" y="231"/>
                    </a:lnTo>
                    <a:lnTo>
                      <a:pt x="391" y="211"/>
                    </a:lnTo>
                    <a:lnTo>
                      <a:pt x="374" y="204"/>
                    </a:lnTo>
                    <a:lnTo>
                      <a:pt x="367" y="213"/>
                    </a:lnTo>
                    <a:lnTo>
                      <a:pt x="369" y="219"/>
                    </a:lnTo>
                    <a:lnTo>
                      <a:pt x="396" y="248"/>
                    </a:lnTo>
                    <a:lnTo>
                      <a:pt x="407" y="274"/>
                    </a:lnTo>
                    <a:lnTo>
                      <a:pt x="402" y="291"/>
                    </a:lnTo>
                    <a:lnTo>
                      <a:pt x="391" y="296"/>
                    </a:lnTo>
                    <a:lnTo>
                      <a:pt x="377" y="286"/>
                    </a:lnTo>
                    <a:lnTo>
                      <a:pt x="367" y="270"/>
                    </a:lnTo>
                    <a:lnTo>
                      <a:pt x="354" y="245"/>
                    </a:lnTo>
                    <a:lnTo>
                      <a:pt x="343" y="215"/>
                    </a:lnTo>
                    <a:lnTo>
                      <a:pt x="330" y="199"/>
                    </a:lnTo>
                    <a:lnTo>
                      <a:pt x="308" y="196"/>
                    </a:lnTo>
                    <a:lnTo>
                      <a:pt x="259" y="200"/>
                    </a:lnTo>
                    <a:lnTo>
                      <a:pt x="212" y="204"/>
                    </a:lnTo>
                    <a:lnTo>
                      <a:pt x="181" y="200"/>
                    </a:lnTo>
                    <a:lnTo>
                      <a:pt x="158" y="190"/>
                    </a:lnTo>
                    <a:lnTo>
                      <a:pt x="126" y="163"/>
                    </a:lnTo>
                    <a:lnTo>
                      <a:pt x="90" y="133"/>
                    </a:lnTo>
                    <a:lnTo>
                      <a:pt x="60" y="107"/>
                    </a:lnTo>
                    <a:lnTo>
                      <a:pt x="30" y="83"/>
                    </a:lnTo>
                    <a:lnTo>
                      <a:pt x="5" y="51"/>
                    </a:lnTo>
                    <a:lnTo>
                      <a:pt x="0" y="23"/>
                    </a:lnTo>
                    <a:lnTo>
                      <a:pt x="6" y="8"/>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5" name="Freeform 109"/>
              <p:cNvSpPr>
                <a:spLocks/>
              </p:cNvSpPr>
              <p:nvPr/>
            </p:nvSpPr>
            <p:spPr bwMode="auto">
              <a:xfrm>
                <a:off x="5188" y="3350"/>
                <a:ext cx="156" cy="127"/>
              </a:xfrm>
              <a:custGeom>
                <a:avLst/>
                <a:gdLst>
                  <a:gd name="T0" fmla="*/ 1 w 312"/>
                  <a:gd name="T1" fmla="*/ 2 h 254"/>
                  <a:gd name="T2" fmla="*/ 2 w 312"/>
                  <a:gd name="T3" fmla="*/ 1 h 254"/>
                  <a:gd name="T4" fmla="*/ 2 w 312"/>
                  <a:gd name="T5" fmla="*/ 1 h 254"/>
                  <a:gd name="T6" fmla="*/ 2 w 312"/>
                  <a:gd name="T7" fmla="*/ 1 h 254"/>
                  <a:gd name="T8" fmla="*/ 3 w 312"/>
                  <a:gd name="T9" fmla="*/ 1 h 254"/>
                  <a:gd name="T10" fmla="*/ 3 w 312"/>
                  <a:gd name="T11" fmla="*/ 0 h 254"/>
                  <a:gd name="T12" fmla="*/ 5 w 312"/>
                  <a:gd name="T13" fmla="*/ 1 h 254"/>
                  <a:gd name="T14" fmla="*/ 5 w 312"/>
                  <a:gd name="T15" fmla="*/ 1 h 254"/>
                  <a:gd name="T16" fmla="*/ 5 w 312"/>
                  <a:gd name="T17" fmla="*/ 1 h 254"/>
                  <a:gd name="T18" fmla="*/ 5 w 312"/>
                  <a:gd name="T19" fmla="*/ 2 h 254"/>
                  <a:gd name="T20" fmla="*/ 5 w 312"/>
                  <a:gd name="T21" fmla="*/ 2 h 254"/>
                  <a:gd name="T22" fmla="*/ 5 w 312"/>
                  <a:gd name="T23" fmla="*/ 3 h 254"/>
                  <a:gd name="T24" fmla="*/ 5 w 312"/>
                  <a:gd name="T25" fmla="*/ 3 h 254"/>
                  <a:gd name="T26" fmla="*/ 5 w 312"/>
                  <a:gd name="T27" fmla="*/ 4 h 254"/>
                  <a:gd name="T28" fmla="*/ 3 w 312"/>
                  <a:gd name="T29" fmla="*/ 4 h 254"/>
                  <a:gd name="T30" fmla="*/ 3 w 312"/>
                  <a:gd name="T31" fmla="*/ 4 h 254"/>
                  <a:gd name="T32" fmla="*/ 3 w 312"/>
                  <a:gd name="T33" fmla="*/ 4 h 254"/>
                  <a:gd name="T34" fmla="*/ 2 w 312"/>
                  <a:gd name="T35" fmla="*/ 4 h 254"/>
                  <a:gd name="T36" fmla="*/ 2 w 312"/>
                  <a:gd name="T37" fmla="*/ 4 h 254"/>
                  <a:gd name="T38" fmla="*/ 2 w 312"/>
                  <a:gd name="T39" fmla="*/ 4 h 254"/>
                  <a:gd name="T40" fmla="*/ 1 w 312"/>
                  <a:gd name="T41" fmla="*/ 4 h 254"/>
                  <a:gd name="T42" fmla="*/ 1 w 312"/>
                  <a:gd name="T43" fmla="*/ 3 h 254"/>
                  <a:gd name="T44" fmla="*/ 1 w 312"/>
                  <a:gd name="T45" fmla="*/ 3 h 254"/>
                  <a:gd name="T46" fmla="*/ 1 w 312"/>
                  <a:gd name="T47" fmla="*/ 4 h 254"/>
                  <a:gd name="T48" fmla="*/ 1 w 312"/>
                  <a:gd name="T49" fmla="*/ 4 h 254"/>
                  <a:gd name="T50" fmla="*/ 0 w 312"/>
                  <a:gd name="T51" fmla="*/ 3 h 254"/>
                  <a:gd name="T52" fmla="*/ 1 w 312"/>
                  <a:gd name="T53" fmla="*/ 3 h 254"/>
                  <a:gd name="T54" fmla="*/ 1 w 312"/>
                  <a:gd name="T55" fmla="*/ 3 h 254"/>
                  <a:gd name="T56" fmla="*/ 1 w 312"/>
                  <a:gd name="T57" fmla="*/ 3 h 254"/>
                  <a:gd name="T58" fmla="*/ 1 w 312"/>
                  <a:gd name="T59" fmla="*/ 2 h 254"/>
                  <a:gd name="T60" fmla="*/ 1 w 312"/>
                  <a:gd name="T61" fmla="*/ 2 h 2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2"/>
                  <a:gd name="T94" fmla="*/ 0 h 254"/>
                  <a:gd name="T95" fmla="*/ 312 w 312"/>
                  <a:gd name="T96" fmla="*/ 254 h 2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2" h="254">
                    <a:moveTo>
                      <a:pt x="114" y="111"/>
                    </a:moveTo>
                    <a:lnTo>
                      <a:pt x="131" y="61"/>
                    </a:lnTo>
                    <a:lnTo>
                      <a:pt x="150" y="36"/>
                    </a:lnTo>
                    <a:lnTo>
                      <a:pt x="173" y="16"/>
                    </a:lnTo>
                    <a:lnTo>
                      <a:pt x="203" y="2"/>
                    </a:lnTo>
                    <a:lnTo>
                      <a:pt x="228" y="0"/>
                    </a:lnTo>
                    <a:lnTo>
                      <a:pt x="262" y="6"/>
                    </a:lnTo>
                    <a:lnTo>
                      <a:pt x="280" y="22"/>
                    </a:lnTo>
                    <a:lnTo>
                      <a:pt x="298" y="45"/>
                    </a:lnTo>
                    <a:lnTo>
                      <a:pt x="312" y="83"/>
                    </a:lnTo>
                    <a:lnTo>
                      <a:pt x="312" y="108"/>
                    </a:lnTo>
                    <a:lnTo>
                      <a:pt x="305" y="147"/>
                    </a:lnTo>
                    <a:lnTo>
                      <a:pt x="294" y="174"/>
                    </a:lnTo>
                    <a:lnTo>
                      <a:pt x="273" y="196"/>
                    </a:lnTo>
                    <a:lnTo>
                      <a:pt x="244" y="224"/>
                    </a:lnTo>
                    <a:lnTo>
                      <a:pt x="214" y="243"/>
                    </a:lnTo>
                    <a:lnTo>
                      <a:pt x="186" y="251"/>
                    </a:lnTo>
                    <a:lnTo>
                      <a:pt x="162" y="254"/>
                    </a:lnTo>
                    <a:lnTo>
                      <a:pt x="138" y="248"/>
                    </a:lnTo>
                    <a:lnTo>
                      <a:pt x="122" y="226"/>
                    </a:lnTo>
                    <a:lnTo>
                      <a:pt x="111" y="199"/>
                    </a:lnTo>
                    <a:lnTo>
                      <a:pt x="106" y="160"/>
                    </a:lnTo>
                    <a:lnTo>
                      <a:pt x="66" y="179"/>
                    </a:lnTo>
                    <a:lnTo>
                      <a:pt x="28" y="206"/>
                    </a:lnTo>
                    <a:lnTo>
                      <a:pt x="6" y="204"/>
                    </a:lnTo>
                    <a:lnTo>
                      <a:pt x="0" y="190"/>
                    </a:lnTo>
                    <a:lnTo>
                      <a:pt x="6" y="168"/>
                    </a:lnTo>
                    <a:lnTo>
                      <a:pt x="28" y="154"/>
                    </a:lnTo>
                    <a:lnTo>
                      <a:pt x="70" y="135"/>
                    </a:lnTo>
                    <a:lnTo>
                      <a:pt x="100" y="124"/>
                    </a:lnTo>
                    <a:lnTo>
                      <a:pt x="114"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6" name="Freeform 110"/>
              <p:cNvSpPr>
                <a:spLocks/>
              </p:cNvSpPr>
              <p:nvPr/>
            </p:nvSpPr>
            <p:spPr bwMode="auto">
              <a:xfrm>
                <a:off x="5168" y="3492"/>
                <a:ext cx="137" cy="228"/>
              </a:xfrm>
              <a:custGeom>
                <a:avLst/>
                <a:gdLst>
                  <a:gd name="T0" fmla="*/ 2 w 274"/>
                  <a:gd name="T1" fmla="*/ 1 h 456"/>
                  <a:gd name="T2" fmla="*/ 2 w 274"/>
                  <a:gd name="T3" fmla="*/ 1 h 456"/>
                  <a:gd name="T4" fmla="*/ 3 w 274"/>
                  <a:gd name="T5" fmla="*/ 0 h 456"/>
                  <a:gd name="T6" fmla="*/ 3 w 274"/>
                  <a:gd name="T7" fmla="*/ 1 h 456"/>
                  <a:gd name="T8" fmla="*/ 4 w 274"/>
                  <a:gd name="T9" fmla="*/ 1 h 456"/>
                  <a:gd name="T10" fmla="*/ 4 w 274"/>
                  <a:gd name="T11" fmla="*/ 1 h 456"/>
                  <a:gd name="T12" fmla="*/ 4 w 274"/>
                  <a:gd name="T13" fmla="*/ 1 h 456"/>
                  <a:gd name="T14" fmla="*/ 4 w 274"/>
                  <a:gd name="T15" fmla="*/ 2 h 456"/>
                  <a:gd name="T16" fmla="*/ 4 w 274"/>
                  <a:gd name="T17" fmla="*/ 2 h 456"/>
                  <a:gd name="T18" fmla="*/ 4 w 274"/>
                  <a:gd name="T19" fmla="*/ 3 h 456"/>
                  <a:gd name="T20" fmla="*/ 4 w 274"/>
                  <a:gd name="T21" fmla="*/ 3 h 456"/>
                  <a:gd name="T22" fmla="*/ 3 w 274"/>
                  <a:gd name="T23" fmla="*/ 3 h 456"/>
                  <a:gd name="T24" fmla="*/ 3 w 274"/>
                  <a:gd name="T25" fmla="*/ 4 h 456"/>
                  <a:gd name="T26" fmla="*/ 3 w 274"/>
                  <a:gd name="T27" fmla="*/ 4 h 456"/>
                  <a:gd name="T28" fmla="*/ 2 w 274"/>
                  <a:gd name="T29" fmla="*/ 4 h 456"/>
                  <a:gd name="T30" fmla="*/ 2 w 274"/>
                  <a:gd name="T31" fmla="*/ 5 h 456"/>
                  <a:gd name="T32" fmla="*/ 2 w 274"/>
                  <a:gd name="T33" fmla="*/ 5 h 456"/>
                  <a:gd name="T34" fmla="*/ 3 w 274"/>
                  <a:gd name="T35" fmla="*/ 5 h 456"/>
                  <a:gd name="T36" fmla="*/ 3 w 274"/>
                  <a:gd name="T37" fmla="*/ 6 h 456"/>
                  <a:gd name="T38" fmla="*/ 3 w 274"/>
                  <a:gd name="T39" fmla="*/ 6 h 456"/>
                  <a:gd name="T40" fmla="*/ 3 w 274"/>
                  <a:gd name="T41" fmla="*/ 6 h 456"/>
                  <a:gd name="T42" fmla="*/ 3 w 274"/>
                  <a:gd name="T43" fmla="*/ 7 h 456"/>
                  <a:gd name="T44" fmla="*/ 3 w 274"/>
                  <a:gd name="T45" fmla="*/ 7 h 456"/>
                  <a:gd name="T46" fmla="*/ 2 w 274"/>
                  <a:gd name="T47" fmla="*/ 7 h 456"/>
                  <a:gd name="T48" fmla="*/ 2 w 274"/>
                  <a:gd name="T49" fmla="*/ 7 h 456"/>
                  <a:gd name="T50" fmla="*/ 2 w 274"/>
                  <a:gd name="T51" fmla="*/ 7 h 456"/>
                  <a:gd name="T52" fmla="*/ 1 w 274"/>
                  <a:gd name="T53" fmla="*/ 7 h 456"/>
                  <a:gd name="T54" fmla="*/ 1 w 274"/>
                  <a:gd name="T55" fmla="*/ 7 h 456"/>
                  <a:gd name="T56" fmla="*/ 1 w 274"/>
                  <a:gd name="T57" fmla="*/ 7 h 456"/>
                  <a:gd name="T58" fmla="*/ 1 w 274"/>
                  <a:gd name="T59" fmla="*/ 7 h 456"/>
                  <a:gd name="T60" fmla="*/ 1 w 274"/>
                  <a:gd name="T61" fmla="*/ 6 h 456"/>
                  <a:gd name="T62" fmla="*/ 0 w 274"/>
                  <a:gd name="T63" fmla="*/ 6 h 456"/>
                  <a:gd name="T64" fmla="*/ 1 w 274"/>
                  <a:gd name="T65" fmla="*/ 5 h 456"/>
                  <a:gd name="T66" fmla="*/ 1 w 274"/>
                  <a:gd name="T67" fmla="*/ 4 h 456"/>
                  <a:gd name="T68" fmla="*/ 1 w 274"/>
                  <a:gd name="T69" fmla="*/ 3 h 456"/>
                  <a:gd name="T70" fmla="*/ 1 w 274"/>
                  <a:gd name="T71" fmla="*/ 3 h 456"/>
                  <a:gd name="T72" fmla="*/ 1 w 274"/>
                  <a:gd name="T73" fmla="*/ 2 h 456"/>
                  <a:gd name="T74" fmla="*/ 1 w 274"/>
                  <a:gd name="T75" fmla="*/ 1 h 456"/>
                  <a:gd name="T76" fmla="*/ 1 w 274"/>
                  <a:gd name="T77" fmla="*/ 1 h 456"/>
                  <a:gd name="T78" fmla="*/ 1 w 274"/>
                  <a:gd name="T79" fmla="*/ 1 h 456"/>
                  <a:gd name="T80" fmla="*/ 2 w 274"/>
                  <a:gd name="T81" fmla="*/ 1 h 4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4"/>
                  <a:gd name="T124" fmla="*/ 0 h 456"/>
                  <a:gd name="T125" fmla="*/ 274 w 274"/>
                  <a:gd name="T126" fmla="*/ 456 h 4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4" h="456">
                    <a:moveTo>
                      <a:pt x="127" y="14"/>
                    </a:moveTo>
                    <a:lnTo>
                      <a:pt x="161" y="2"/>
                    </a:lnTo>
                    <a:lnTo>
                      <a:pt x="191" y="0"/>
                    </a:lnTo>
                    <a:lnTo>
                      <a:pt x="222" y="5"/>
                    </a:lnTo>
                    <a:lnTo>
                      <a:pt x="249" y="19"/>
                    </a:lnTo>
                    <a:lnTo>
                      <a:pt x="263" y="41"/>
                    </a:lnTo>
                    <a:lnTo>
                      <a:pt x="274" y="60"/>
                    </a:lnTo>
                    <a:lnTo>
                      <a:pt x="274" y="85"/>
                    </a:lnTo>
                    <a:lnTo>
                      <a:pt x="274" y="112"/>
                    </a:lnTo>
                    <a:lnTo>
                      <a:pt x="268" y="132"/>
                    </a:lnTo>
                    <a:lnTo>
                      <a:pt x="254" y="157"/>
                    </a:lnTo>
                    <a:lnTo>
                      <a:pt x="235" y="177"/>
                    </a:lnTo>
                    <a:lnTo>
                      <a:pt x="213" y="193"/>
                    </a:lnTo>
                    <a:lnTo>
                      <a:pt x="196" y="213"/>
                    </a:lnTo>
                    <a:lnTo>
                      <a:pt x="184" y="237"/>
                    </a:lnTo>
                    <a:lnTo>
                      <a:pt x="177" y="259"/>
                    </a:lnTo>
                    <a:lnTo>
                      <a:pt x="179" y="281"/>
                    </a:lnTo>
                    <a:lnTo>
                      <a:pt x="188" y="304"/>
                    </a:lnTo>
                    <a:lnTo>
                      <a:pt x="202" y="327"/>
                    </a:lnTo>
                    <a:lnTo>
                      <a:pt x="216" y="354"/>
                    </a:lnTo>
                    <a:lnTo>
                      <a:pt x="218" y="377"/>
                    </a:lnTo>
                    <a:lnTo>
                      <a:pt x="213" y="403"/>
                    </a:lnTo>
                    <a:lnTo>
                      <a:pt x="199" y="425"/>
                    </a:lnTo>
                    <a:lnTo>
                      <a:pt x="184" y="438"/>
                    </a:lnTo>
                    <a:lnTo>
                      <a:pt x="157" y="452"/>
                    </a:lnTo>
                    <a:lnTo>
                      <a:pt x="125" y="456"/>
                    </a:lnTo>
                    <a:lnTo>
                      <a:pt x="91" y="453"/>
                    </a:lnTo>
                    <a:lnTo>
                      <a:pt x="57" y="441"/>
                    </a:lnTo>
                    <a:lnTo>
                      <a:pt x="36" y="420"/>
                    </a:lnTo>
                    <a:lnTo>
                      <a:pt x="19" y="392"/>
                    </a:lnTo>
                    <a:lnTo>
                      <a:pt x="8" y="359"/>
                    </a:lnTo>
                    <a:lnTo>
                      <a:pt x="0" y="325"/>
                    </a:lnTo>
                    <a:lnTo>
                      <a:pt x="3" y="279"/>
                    </a:lnTo>
                    <a:lnTo>
                      <a:pt x="5" y="234"/>
                    </a:lnTo>
                    <a:lnTo>
                      <a:pt x="21" y="184"/>
                    </a:lnTo>
                    <a:lnTo>
                      <a:pt x="39" y="141"/>
                    </a:lnTo>
                    <a:lnTo>
                      <a:pt x="60" y="107"/>
                    </a:lnTo>
                    <a:lnTo>
                      <a:pt x="86" y="63"/>
                    </a:lnTo>
                    <a:lnTo>
                      <a:pt x="107" y="35"/>
                    </a:lnTo>
                    <a:lnTo>
                      <a:pt x="118" y="25"/>
                    </a:lnTo>
                    <a:lnTo>
                      <a:pt x="12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7" name="Freeform 111"/>
              <p:cNvSpPr>
                <a:spLocks/>
              </p:cNvSpPr>
              <p:nvPr/>
            </p:nvSpPr>
            <p:spPr bwMode="auto">
              <a:xfrm>
                <a:off x="5077" y="3679"/>
                <a:ext cx="147" cy="224"/>
              </a:xfrm>
              <a:custGeom>
                <a:avLst/>
                <a:gdLst>
                  <a:gd name="T0" fmla="*/ 3 w 292"/>
                  <a:gd name="T1" fmla="*/ 1 h 449"/>
                  <a:gd name="T2" fmla="*/ 4 w 292"/>
                  <a:gd name="T3" fmla="*/ 0 h 449"/>
                  <a:gd name="T4" fmla="*/ 4 w 292"/>
                  <a:gd name="T5" fmla="*/ 0 h 449"/>
                  <a:gd name="T6" fmla="*/ 5 w 292"/>
                  <a:gd name="T7" fmla="*/ 0 h 449"/>
                  <a:gd name="T8" fmla="*/ 5 w 292"/>
                  <a:gd name="T9" fmla="*/ 0 h 449"/>
                  <a:gd name="T10" fmla="*/ 5 w 292"/>
                  <a:gd name="T11" fmla="*/ 0 h 449"/>
                  <a:gd name="T12" fmla="*/ 5 w 292"/>
                  <a:gd name="T13" fmla="*/ 1 h 449"/>
                  <a:gd name="T14" fmla="*/ 4 w 292"/>
                  <a:gd name="T15" fmla="*/ 1 h 449"/>
                  <a:gd name="T16" fmla="*/ 3 w 292"/>
                  <a:gd name="T17" fmla="*/ 2 h 449"/>
                  <a:gd name="T18" fmla="*/ 3 w 292"/>
                  <a:gd name="T19" fmla="*/ 2 h 449"/>
                  <a:gd name="T20" fmla="*/ 3 w 292"/>
                  <a:gd name="T21" fmla="*/ 3 h 449"/>
                  <a:gd name="T22" fmla="*/ 3 w 292"/>
                  <a:gd name="T23" fmla="*/ 3 h 449"/>
                  <a:gd name="T24" fmla="*/ 4 w 292"/>
                  <a:gd name="T25" fmla="*/ 4 h 449"/>
                  <a:gd name="T26" fmla="*/ 4 w 292"/>
                  <a:gd name="T27" fmla="*/ 5 h 449"/>
                  <a:gd name="T28" fmla="*/ 4 w 292"/>
                  <a:gd name="T29" fmla="*/ 5 h 449"/>
                  <a:gd name="T30" fmla="*/ 4 w 292"/>
                  <a:gd name="T31" fmla="*/ 6 h 449"/>
                  <a:gd name="T32" fmla="*/ 4 w 292"/>
                  <a:gd name="T33" fmla="*/ 6 h 449"/>
                  <a:gd name="T34" fmla="*/ 3 w 292"/>
                  <a:gd name="T35" fmla="*/ 7 h 449"/>
                  <a:gd name="T36" fmla="*/ 3 w 292"/>
                  <a:gd name="T37" fmla="*/ 6 h 449"/>
                  <a:gd name="T38" fmla="*/ 2 w 292"/>
                  <a:gd name="T39" fmla="*/ 6 h 449"/>
                  <a:gd name="T40" fmla="*/ 2 w 292"/>
                  <a:gd name="T41" fmla="*/ 6 h 449"/>
                  <a:gd name="T42" fmla="*/ 1 w 292"/>
                  <a:gd name="T43" fmla="*/ 6 h 449"/>
                  <a:gd name="T44" fmla="*/ 1 w 292"/>
                  <a:gd name="T45" fmla="*/ 6 h 449"/>
                  <a:gd name="T46" fmla="*/ 0 w 292"/>
                  <a:gd name="T47" fmla="*/ 6 h 449"/>
                  <a:gd name="T48" fmla="*/ 0 w 292"/>
                  <a:gd name="T49" fmla="*/ 6 h 449"/>
                  <a:gd name="T50" fmla="*/ 1 w 292"/>
                  <a:gd name="T51" fmla="*/ 5 h 449"/>
                  <a:gd name="T52" fmla="*/ 2 w 292"/>
                  <a:gd name="T53" fmla="*/ 5 h 449"/>
                  <a:gd name="T54" fmla="*/ 2 w 292"/>
                  <a:gd name="T55" fmla="*/ 5 h 449"/>
                  <a:gd name="T56" fmla="*/ 3 w 292"/>
                  <a:gd name="T57" fmla="*/ 6 h 449"/>
                  <a:gd name="T58" fmla="*/ 3 w 292"/>
                  <a:gd name="T59" fmla="*/ 5 h 449"/>
                  <a:gd name="T60" fmla="*/ 3 w 292"/>
                  <a:gd name="T61" fmla="*/ 5 h 449"/>
                  <a:gd name="T62" fmla="*/ 3 w 292"/>
                  <a:gd name="T63" fmla="*/ 4 h 449"/>
                  <a:gd name="T64" fmla="*/ 3 w 292"/>
                  <a:gd name="T65" fmla="*/ 4 h 449"/>
                  <a:gd name="T66" fmla="*/ 2 w 292"/>
                  <a:gd name="T67" fmla="*/ 3 h 449"/>
                  <a:gd name="T68" fmla="*/ 2 w 292"/>
                  <a:gd name="T69" fmla="*/ 3 h 449"/>
                  <a:gd name="T70" fmla="*/ 2 w 292"/>
                  <a:gd name="T71" fmla="*/ 2 h 449"/>
                  <a:gd name="T72" fmla="*/ 2 w 292"/>
                  <a:gd name="T73" fmla="*/ 2 h 449"/>
                  <a:gd name="T74" fmla="*/ 3 w 292"/>
                  <a:gd name="T75" fmla="*/ 1 h 449"/>
                  <a:gd name="T76" fmla="*/ 3 w 292"/>
                  <a:gd name="T77" fmla="*/ 1 h 449"/>
                  <a:gd name="T78" fmla="*/ 3 w 292"/>
                  <a:gd name="T79" fmla="*/ 1 h 4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2"/>
                  <a:gd name="T121" fmla="*/ 0 h 449"/>
                  <a:gd name="T122" fmla="*/ 292 w 292"/>
                  <a:gd name="T123" fmla="*/ 449 h 4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2" h="449">
                    <a:moveTo>
                      <a:pt x="152" y="94"/>
                    </a:moveTo>
                    <a:lnTo>
                      <a:pt x="193" y="41"/>
                    </a:lnTo>
                    <a:lnTo>
                      <a:pt x="229" y="0"/>
                    </a:lnTo>
                    <a:lnTo>
                      <a:pt x="279" y="0"/>
                    </a:lnTo>
                    <a:lnTo>
                      <a:pt x="292" y="28"/>
                    </a:lnTo>
                    <a:lnTo>
                      <a:pt x="292" y="34"/>
                    </a:lnTo>
                    <a:lnTo>
                      <a:pt x="290" y="64"/>
                    </a:lnTo>
                    <a:lnTo>
                      <a:pt x="246" y="94"/>
                    </a:lnTo>
                    <a:lnTo>
                      <a:pt x="179" y="158"/>
                    </a:lnTo>
                    <a:lnTo>
                      <a:pt x="157" y="183"/>
                    </a:lnTo>
                    <a:lnTo>
                      <a:pt x="154" y="206"/>
                    </a:lnTo>
                    <a:lnTo>
                      <a:pt x="169" y="233"/>
                    </a:lnTo>
                    <a:lnTo>
                      <a:pt x="196" y="310"/>
                    </a:lnTo>
                    <a:lnTo>
                      <a:pt x="204" y="358"/>
                    </a:lnTo>
                    <a:lnTo>
                      <a:pt x="201" y="365"/>
                    </a:lnTo>
                    <a:lnTo>
                      <a:pt x="204" y="393"/>
                    </a:lnTo>
                    <a:lnTo>
                      <a:pt x="204" y="429"/>
                    </a:lnTo>
                    <a:lnTo>
                      <a:pt x="185" y="449"/>
                    </a:lnTo>
                    <a:lnTo>
                      <a:pt x="160" y="446"/>
                    </a:lnTo>
                    <a:lnTo>
                      <a:pt x="124" y="432"/>
                    </a:lnTo>
                    <a:lnTo>
                      <a:pt x="92" y="426"/>
                    </a:lnTo>
                    <a:lnTo>
                      <a:pt x="54" y="432"/>
                    </a:lnTo>
                    <a:lnTo>
                      <a:pt x="16" y="446"/>
                    </a:lnTo>
                    <a:lnTo>
                      <a:pt x="0" y="437"/>
                    </a:lnTo>
                    <a:lnTo>
                      <a:pt x="0" y="412"/>
                    </a:lnTo>
                    <a:lnTo>
                      <a:pt x="36" y="374"/>
                    </a:lnTo>
                    <a:lnTo>
                      <a:pt x="72" y="374"/>
                    </a:lnTo>
                    <a:lnTo>
                      <a:pt x="113" y="380"/>
                    </a:lnTo>
                    <a:lnTo>
                      <a:pt x="154" y="393"/>
                    </a:lnTo>
                    <a:lnTo>
                      <a:pt x="165" y="379"/>
                    </a:lnTo>
                    <a:lnTo>
                      <a:pt x="168" y="346"/>
                    </a:lnTo>
                    <a:lnTo>
                      <a:pt x="154" y="304"/>
                    </a:lnTo>
                    <a:lnTo>
                      <a:pt x="138" y="261"/>
                    </a:lnTo>
                    <a:lnTo>
                      <a:pt x="122" y="227"/>
                    </a:lnTo>
                    <a:lnTo>
                      <a:pt x="113" y="195"/>
                    </a:lnTo>
                    <a:lnTo>
                      <a:pt x="108" y="175"/>
                    </a:lnTo>
                    <a:lnTo>
                      <a:pt x="113" y="150"/>
                    </a:lnTo>
                    <a:lnTo>
                      <a:pt x="129" y="125"/>
                    </a:lnTo>
                    <a:lnTo>
                      <a:pt x="138" y="106"/>
                    </a:lnTo>
                    <a:lnTo>
                      <a:pt x="152"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8" name="Freeform 112"/>
              <p:cNvSpPr>
                <a:spLocks/>
              </p:cNvSpPr>
              <p:nvPr/>
            </p:nvSpPr>
            <p:spPr bwMode="auto">
              <a:xfrm>
                <a:off x="5205" y="3662"/>
                <a:ext cx="108" cy="264"/>
              </a:xfrm>
              <a:custGeom>
                <a:avLst/>
                <a:gdLst>
                  <a:gd name="T0" fmla="*/ 0 w 217"/>
                  <a:gd name="T1" fmla="*/ 0 h 529"/>
                  <a:gd name="T2" fmla="*/ 1 w 217"/>
                  <a:gd name="T3" fmla="*/ 0 h 529"/>
                  <a:gd name="T4" fmla="*/ 1 w 217"/>
                  <a:gd name="T5" fmla="*/ 0 h 529"/>
                  <a:gd name="T6" fmla="*/ 2 w 217"/>
                  <a:gd name="T7" fmla="*/ 0 h 529"/>
                  <a:gd name="T8" fmla="*/ 2 w 217"/>
                  <a:gd name="T9" fmla="*/ 0 h 529"/>
                  <a:gd name="T10" fmla="*/ 2 w 217"/>
                  <a:gd name="T11" fmla="*/ 1 h 529"/>
                  <a:gd name="T12" fmla="*/ 2 w 217"/>
                  <a:gd name="T13" fmla="*/ 1 h 529"/>
                  <a:gd name="T14" fmla="*/ 1 w 217"/>
                  <a:gd name="T15" fmla="*/ 2 h 529"/>
                  <a:gd name="T16" fmla="*/ 1 w 217"/>
                  <a:gd name="T17" fmla="*/ 2 h 529"/>
                  <a:gd name="T18" fmla="*/ 1 w 217"/>
                  <a:gd name="T19" fmla="*/ 3 h 529"/>
                  <a:gd name="T20" fmla="*/ 0 w 217"/>
                  <a:gd name="T21" fmla="*/ 3 h 529"/>
                  <a:gd name="T22" fmla="*/ 0 w 217"/>
                  <a:gd name="T23" fmla="*/ 3 h 529"/>
                  <a:gd name="T24" fmla="*/ 0 w 217"/>
                  <a:gd name="T25" fmla="*/ 4 h 529"/>
                  <a:gd name="T26" fmla="*/ 1 w 217"/>
                  <a:gd name="T27" fmla="*/ 4 h 529"/>
                  <a:gd name="T28" fmla="*/ 1 w 217"/>
                  <a:gd name="T29" fmla="*/ 4 h 529"/>
                  <a:gd name="T30" fmla="*/ 2 w 217"/>
                  <a:gd name="T31" fmla="*/ 5 h 529"/>
                  <a:gd name="T32" fmla="*/ 3 w 217"/>
                  <a:gd name="T33" fmla="*/ 6 h 529"/>
                  <a:gd name="T34" fmla="*/ 3 w 217"/>
                  <a:gd name="T35" fmla="*/ 6 h 529"/>
                  <a:gd name="T36" fmla="*/ 3 w 217"/>
                  <a:gd name="T37" fmla="*/ 7 h 529"/>
                  <a:gd name="T38" fmla="*/ 3 w 217"/>
                  <a:gd name="T39" fmla="*/ 7 h 529"/>
                  <a:gd name="T40" fmla="*/ 3 w 217"/>
                  <a:gd name="T41" fmla="*/ 7 h 529"/>
                  <a:gd name="T42" fmla="*/ 2 w 217"/>
                  <a:gd name="T43" fmla="*/ 7 h 529"/>
                  <a:gd name="T44" fmla="*/ 2 w 217"/>
                  <a:gd name="T45" fmla="*/ 7 h 529"/>
                  <a:gd name="T46" fmla="*/ 2 w 217"/>
                  <a:gd name="T47" fmla="*/ 7 h 529"/>
                  <a:gd name="T48" fmla="*/ 1 w 217"/>
                  <a:gd name="T49" fmla="*/ 7 h 529"/>
                  <a:gd name="T50" fmla="*/ 1 w 217"/>
                  <a:gd name="T51" fmla="*/ 7 h 529"/>
                  <a:gd name="T52" fmla="*/ 0 w 217"/>
                  <a:gd name="T53" fmla="*/ 8 h 529"/>
                  <a:gd name="T54" fmla="*/ 0 w 217"/>
                  <a:gd name="T55" fmla="*/ 7 h 529"/>
                  <a:gd name="T56" fmla="*/ 0 w 217"/>
                  <a:gd name="T57" fmla="*/ 7 h 529"/>
                  <a:gd name="T58" fmla="*/ 0 w 217"/>
                  <a:gd name="T59" fmla="*/ 7 h 529"/>
                  <a:gd name="T60" fmla="*/ 1 w 217"/>
                  <a:gd name="T61" fmla="*/ 7 h 529"/>
                  <a:gd name="T62" fmla="*/ 1 w 217"/>
                  <a:gd name="T63" fmla="*/ 7 h 529"/>
                  <a:gd name="T64" fmla="*/ 2 w 217"/>
                  <a:gd name="T65" fmla="*/ 6 h 529"/>
                  <a:gd name="T66" fmla="*/ 2 w 217"/>
                  <a:gd name="T67" fmla="*/ 6 h 529"/>
                  <a:gd name="T68" fmla="*/ 2 w 217"/>
                  <a:gd name="T69" fmla="*/ 6 h 529"/>
                  <a:gd name="T70" fmla="*/ 2 w 217"/>
                  <a:gd name="T71" fmla="*/ 6 h 529"/>
                  <a:gd name="T72" fmla="*/ 2 w 217"/>
                  <a:gd name="T73" fmla="*/ 5 h 529"/>
                  <a:gd name="T74" fmla="*/ 1 w 217"/>
                  <a:gd name="T75" fmla="*/ 5 h 529"/>
                  <a:gd name="T76" fmla="*/ 1 w 217"/>
                  <a:gd name="T77" fmla="*/ 5 h 529"/>
                  <a:gd name="T78" fmla="*/ 0 w 217"/>
                  <a:gd name="T79" fmla="*/ 5 h 529"/>
                  <a:gd name="T80" fmla="*/ 0 w 217"/>
                  <a:gd name="T81" fmla="*/ 4 h 529"/>
                  <a:gd name="T82" fmla="*/ 0 w 217"/>
                  <a:gd name="T83" fmla="*/ 4 h 529"/>
                  <a:gd name="T84" fmla="*/ 0 w 217"/>
                  <a:gd name="T85" fmla="*/ 4 h 529"/>
                  <a:gd name="T86" fmla="*/ 0 w 217"/>
                  <a:gd name="T87" fmla="*/ 3 h 529"/>
                  <a:gd name="T88" fmla="*/ 0 w 217"/>
                  <a:gd name="T89" fmla="*/ 3 h 529"/>
                  <a:gd name="T90" fmla="*/ 0 w 217"/>
                  <a:gd name="T91" fmla="*/ 2 h 529"/>
                  <a:gd name="T92" fmla="*/ 0 w 217"/>
                  <a:gd name="T93" fmla="*/ 1 h 529"/>
                  <a:gd name="T94" fmla="*/ 0 w 217"/>
                  <a:gd name="T95" fmla="*/ 1 h 529"/>
                  <a:gd name="T96" fmla="*/ 0 w 217"/>
                  <a:gd name="T97" fmla="*/ 0 h 529"/>
                  <a:gd name="T98" fmla="*/ 0 w 217"/>
                  <a:gd name="T99" fmla="*/ 0 h 5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7"/>
                  <a:gd name="T151" fmla="*/ 0 h 529"/>
                  <a:gd name="T152" fmla="*/ 217 w 217"/>
                  <a:gd name="T153" fmla="*/ 529 h 5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7" h="529">
                    <a:moveTo>
                      <a:pt x="52" y="16"/>
                    </a:moveTo>
                    <a:lnTo>
                      <a:pt x="88" y="0"/>
                    </a:lnTo>
                    <a:lnTo>
                      <a:pt x="122" y="11"/>
                    </a:lnTo>
                    <a:lnTo>
                      <a:pt x="138" y="36"/>
                    </a:lnTo>
                    <a:lnTo>
                      <a:pt x="139" y="63"/>
                    </a:lnTo>
                    <a:lnTo>
                      <a:pt x="128" y="102"/>
                    </a:lnTo>
                    <a:lnTo>
                      <a:pt x="128" y="108"/>
                    </a:lnTo>
                    <a:lnTo>
                      <a:pt x="103" y="145"/>
                    </a:lnTo>
                    <a:lnTo>
                      <a:pt x="102" y="152"/>
                    </a:lnTo>
                    <a:lnTo>
                      <a:pt x="75" y="196"/>
                    </a:lnTo>
                    <a:lnTo>
                      <a:pt x="50" y="231"/>
                    </a:lnTo>
                    <a:lnTo>
                      <a:pt x="42" y="247"/>
                    </a:lnTo>
                    <a:lnTo>
                      <a:pt x="50" y="262"/>
                    </a:lnTo>
                    <a:lnTo>
                      <a:pt x="67" y="281"/>
                    </a:lnTo>
                    <a:lnTo>
                      <a:pt x="114" y="308"/>
                    </a:lnTo>
                    <a:lnTo>
                      <a:pt x="160" y="345"/>
                    </a:lnTo>
                    <a:lnTo>
                      <a:pt x="197" y="392"/>
                    </a:lnTo>
                    <a:lnTo>
                      <a:pt x="212" y="430"/>
                    </a:lnTo>
                    <a:lnTo>
                      <a:pt x="217" y="463"/>
                    </a:lnTo>
                    <a:lnTo>
                      <a:pt x="212" y="479"/>
                    </a:lnTo>
                    <a:lnTo>
                      <a:pt x="205" y="483"/>
                    </a:lnTo>
                    <a:lnTo>
                      <a:pt x="187" y="488"/>
                    </a:lnTo>
                    <a:lnTo>
                      <a:pt x="180" y="488"/>
                    </a:lnTo>
                    <a:lnTo>
                      <a:pt x="151" y="480"/>
                    </a:lnTo>
                    <a:lnTo>
                      <a:pt x="114" y="490"/>
                    </a:lnTo>
                    <a:lnTo>
                      <a:pt x="91" y="510"/>
                    </a:lnTo>
                    <a:lnTo>
                      <a:pt x="61" y="529"/>
                    </a:lnTo>
                    <a:lnTo>
                      <a:pt x="16" y="506"/>
                    </a:lnTo>
                    <a:lnTo>
                      <a:pt x="16" y="477"/>
                    </a:lnTo>
                    <a:lnTo>
                      <a:pt x="55" y="458"/>
                    </a:lnTo>
                    <a:lnTo>
                      <a:pt x="99" y="449"/>
                    </a:lnTo>
                    <a:lnTo>
                      <a:pt x="106" y="449"/>
                    </a:lnTo>
                    <a:lnTo>
                      <a:pt x="158" y="442"/>
                    </a:lnTo>
                    <a:lnTo>
                      <a:pt x="172" y="430"/>
                    </a:lnTo>
                    <a:lnTo>
                      <a:pt x="169" y="416"/>
                    </a:lnTo>
                    <a:lnTo>
                      <a:pt x="156" y="394"/>
                    </a:lnTo>
                    <a:lnTo>
                      <a:pt x="133" y="369"/>
                    </a:lnTo>
                    <a:lnTo>
                      <a:pt x="106" y="352"/>
                    </a:lnTo>
                    <a:lnTo>
                      <a:pt x="83" y="336"/>
                    </a:lnTo>
                    <a:lnTo>
                      <a:pt x="55" y="320"/>
                    </a:lnTo>
                    <a:lnTo>
                      <a:pt x="19" y="303"/>
                    </a:lnTo>
                    <a:lnTo>
                      <a:pt x="6" y="287"/>
                    </a:lnTo>
                    <a:lnTo>
                      <a:pt x="0" y="270"/>
                    </a:lnTo>
                    <a:lnTo>
                      <a:pt x="2" y="249"/>
                    </a:lnTo>
                    <a:lnTo>
                      <a:pt x="6" y="220"/>
                    </a:lnTo>
                    <a:lnTo>
                      <a:pt x="19" y="188"/>
                    </a:lnTo>
                    <a:lnTo>
                      <a:pt x="30" y="119"/>
                    </a:lnTo>
                    <a:lnTo>
                      <a:pt x="36" y="81"/>
                    </a:lnTo>
                    <a:lnTo>
                      <a:pt x="42" y="41"/>
                    </a:lnTo>
                    <a:lnTo>
                      <a:pt x="5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2558" name="Group 118"/>
            <p:cNvGrpSpPr>
              <a:grpSpLocks/>
            </p:cNvGrpSpPr>
            <p:nvPr/>
          </p:nvGrpSpPr>
          <p:grpSpPr bwMode="auto">
            <a:xfrm>
              <a:off x="5196" y="3216"/>
              <a:ext cx="274" cy="205"/>
              <a:chOff x="5196" y="3216"/>
              <a:chExt cx="274" cy="205"/>
            </a:xfrm>
          </p:grpSpPr>
          <p:sp>
            <p:nvSpPr>
              <p:cNvPr id="22559" name="Freeform 114"/>
              <p:cNvSpPr>
                <a:spLocks/>
              </p:cNvSpPr>
              <p:nvPr/>
            </p:nvSpPr>
            <p:spPr bwMode="auto">
              <a:xfrm>
                <a:off x="5196" y="3242"/>
                <a:ext cx="55" cy="66"/>
              </a:xfrm>
              <a:custGeom>
                <a:avLst/>
                <a:gdLst>
                  <a:gd name="T0" fmla="*/ 1 w 111"/>
                  <a:gd name="T1" fmla="*/ 3 h 131"/>
                  <a:gd name="T2" fmla="*/ 0 w 111"/>
                  <a:gd name="T3" fmla="*/ 1 h 131"/>
                  <a:gd name="T4" fmla="*/ 0 w 111"/>
                  <a:gd name="T5" fmla="*/ 1 h 131"/>
                  <a:gd name="T6" fmla="*/ 0 w 111"/>
                  <a:gd name="T7" fmla="*/ 1 h 131"/>
                  <a:gd name="T8" fmla="*/ 0 w 111"/>
                  <a:gd name="T9" fmla="*/ 0 h 131"/>
                  <a:gd name="T10" fmla="*/ 0 w 111"/>
                  <a:gd name="T11" fmla="*/ 1 h 131"/>
                  <a:gd name="T12" fmla="*/ 0 w 111"/>
                  <a:gd name="T13" fmla="*/ 1 h 131"/>
                  <a:gd name="T14" fmla="*/ 1 w 111"/>
                  <a:gd name="T15" fmla="*/ 1 h 131"/>
                  <a:gd name="T16" fmla="*/ 1 w 111"/>
                  <a:gd name="T17" fmla="*/ 2 h 131"/>
                  <a:gd name="T18" fmla="*/ 1 w 111"/>
                  <a:gd name="T19" fmla="*/ 3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131"/>
                  <a:gd name="T32" fmla="*/ 111 w 111"/>
                  <a:gd name="T33" fmla="*/ 131 h 1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131">
                    <a:moveTo>
                      <a:pt x="111" y="131"/>
                    </a:moveTo>
                    <a:lnTo>
                      <a:pt x="25" y="48"/>
                    </a:lnTo>
                    <a:lnTo>
                      <a:pt x="3" y="31"/>
                    </a:lnTo>
                    <a:lnTo>
                      <a:pt x="0" y="18"/>
                    </a:lnTo>
                    <a:lnTo>
                      <a:pt x="8" y="0"/>
                    </a:lnTo>
                    <a:lnTo>
                      <a:pt x="29" y="2"/>
                    </a:lnTo>
                    <a:lnTo>
                      <a:pt x="50" y="16"/>
                    </a:lnTo>
                    <a:lnTo>
                      <a:pt x="74" y="50"/>
                    </a:lnTo>
                    <a:lnTo>
                      <a:pt x="95" y="99"/>
                    </a:lnTo>
                    <a:lnTo>
                      <a:pt x="111" y="131"/>
                    </a:lnTo>
                    <a:close/>
                  </a:path>
                </a:pathLst>
              </a:cu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0" name="Freeform 115"/>
              <p:cNvSpPr>
                <a:spLocks/>
              </p:cNvSpPr>
              <p:nvPr/>
            </p:nvSpPr>
            <p:spPr bwMode="auto">
              <a:xfrm>
                <a:off x="5318" y="3216"/>
                <a:ext cx="30" cy="80"/>
              </a:xfrm>
              <a:custGeom>
                <a:avLst/>
                <a:gdLst>
                  <a:gd name="T0" fmla="*/ 0 w 60"/>
                  <a:gd name="T1" fmla="*/ 3 h 159"/>
                  <a:gd name="T2" fmla="*/ 1 w 60"/>
                  <a:gd name="T3" fmla="*/ 1 h 159"/>
                  <a:gd name="T4" fmla="*/ 1 w 60"/>
                  <a:gd name="T5" fmla="*/ 1 h 159"/>
                  <a:gd name="T6" fmla="*/ 1 w 60"/>
                  <a:gd name="T7" fmla="*/ 1 h 159"/>
                  <a:gd name="T8" fmla="*/ 1 w 60"/>
                  <a:gd name="T9" fmla="*/ 0 h 159"/>
                  <a:gd name="T10" fmla="*/ 1 w 60"/>
                  <a:gd name="T11" fmla="*/ 1 h 159"/>
                  <a:gd name="T12" fmla="*/ 1 w 60"/>
                  <a:gd name="T13" fmla="*/ 1 h 159"/>
                  <a:gd name="T14" fmla="*/ 1 w 60"/>
                  <a:gd name="T15" fmla="*/ 2 h 159"/>
                  <a:gd name="T16" fmla="*/ 1 w 60"/>
                  <a:gd name="T17" fmla="*/ 2 h 159"/>
                  <a:gd name="T18" fmla="*/ 0 w 60"/>
                  <a:gd name="T19" fmla="*/ 3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59"/>
                  <a:gd name="T32" fmla="*/ 60 w 60"/>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59">
                    <a:moveTo>
                      <a:pt x="0" y="159"/>
                    </a:moveTo>
                    <a:lnTo>
                      <a:pt x="19" y="41"/>
                    </a:lnTo>
                    <a:lnTo>
                      <a:pt x="19" y="14"/>
                    </a:lnTo>
                    <a:lnTo>
                      <a:pt x="29" y="4"/>
                    </a:lnTo>
                    <a:lnTo>
                      <a:pt x="48" y="0"/>
                    </a:lnTo>
                    <a:lnTo>
                      <a:pt x="60" y="17"/>
                    </a:lnTo>
                    <a:lnTo>
                      <a:pt x="60" y="42"/>
                    </a:lnTo>
                    <a:lnTo>
                      <a:pt x="45" y="82"/>
                    </a:lnTo>
                    <a:lnTo>
                      <a:pt x="19" y="127"/>
                    </a:lnTo>
                    <a:lnTo>
                      <a:pt x="0" y="159"/>
                    </a:lnTo>
                    <a:close/>
                  </a:path>
                </a:pathLst>
              </a:cu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1" name="Freeform 116"/>
              <p:cNvSpPr>
                <a:spLocks/>
              </p:cNvSpPr>
              <p:nvPr/>
            </p:nvSpPr>
            <p:spPr bwMode="auto">
              <a:xfrm>
                <a:off x="5379" y="3284"/>
                <a:ext cx="72" cy="46"/>
              </a:xfrm>
              <a:custGeom>
                <a:avLst/>
                <a:gdLst>
                  <a:gd name="T0" fmla="*/ 0 w 144"/>
                  <a:gd name="T1" fmla="*/ 1 h 92"/>
                  <a:gd name="T2" fmla="*/ 1 w 144"/>
                  <a:gd name="T3" fmla="*/ 1 h 92"/>
                  <a:gd name="T4" fmla="*/ 1 w 144"/>
                  <a:gd name="T5" fmla="*/ 1 h 92"/>
                  <a:gd name="T6" fmla="*/ 2 w 144"/>
                  <a:gd name="T7" fmla="*/ 0 h 92"/>
                  <a:gd name="T8" fmla="*/ 2 w 144"/>
                  <a:gd name="T9" fmla="*/ 1 h 92"/>
                  <a:gd name="T10" fmla="*/ 2 w 144"/>
                  <a:gd name="T11" fmla="*/ 1 h 92"/>
                  <a:gd name="T12" fmla="*/ 2 w 144"/>
                  <a:gd name="T13" fmla="*/ 1 h 92"/>
                  <a:gd name="T14" fmla="*/ 1 w 144"/>
                  <a:gd name="T15" fmla="*/ 1 h 92"/>
                  <a:gd name="T16" fmla="*/ 1 w 144"/>
                  <a:gd name="T17" fmla="*/ 1 h 92"/>
                  <a:gd name="T18" fmla="*/ 0 w 144"/>
                  <a:gd name="T19" fmla="*/ 1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
                  <a:gd name="T31" fmla="*/ 0 h 92"/>
                  <a:gd name="T32" fmla="*/ 144 w 144"/>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 h="92">
                    <a:moveTo>
                      <a:pt x="0" y="92"/>
                    </a:moveTo>
                    <a:lnTo>
                      <a:pt x="95" y="21"/>
                    </a:lnTo>
                    <a:lnTo>
                      <a:pt x="114" y="1"/>
                    </a:lnTo>
                    <a:lnTo>
                      <a:pt x="127" y="0"/>
                    </a:lnTo>
                    <a:lnTo>
                      <a:pt x="144" y="11"/>
                    </a:lnTo>
                    <a:lnTo>
                      <a:pt x="140" y="30"/>
                    </a:lnTo>
                    <a:lnTo>
                      <a:pt x="123" y="48"/>
                    </a:lnTo>
                    <a:lnTo>
                      <a:pt x="85" y="67"/>
                    </a:lnTo>
                    <a:lnTo>
                      <a:pt x="34" y="81"/>
                    </a:lnTo>
                    <a:lnTo>
                      <a:pt x="0" y="92"/>
                    </a:lnTo>
                    <a:close/>
                  </a:path>
                </a:pathLst>
              </a:cu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2" name="Freeform 117"/>
              <p:cNvSpPr>
                <a:spLocks/>
              </p:cNvSpPr>
              <p:nvPr/>
            </p:nvSpPr>
            <p:spPr bwMode="auto">
              <a:xfrm>
                <a:off x="5388" y="3399"/>
                <a:ext cx="82" cy="22"/>
              </a:xfrm>
              <a:custGeom>
                <a:avLst/>
                <a:gdLst>
                  <a:gd name="T0" fmla="*/ 0 w 164"/>
                  <a:gd name="T1" fmla="*/ 0 h 45"/>
                  <a:gd name="T2" fmla="*/ 1 w 164"/>
                  <a:gd name="T3" fmla="*/ 0 h 45"/>
                  <a:gd name="T4" fmla="*/ 3 w 164"/>
                  <a:gd name="T5" fmla="*/ 0 h 45"/>
                  <a:gd name="T6" fmla="*/ 3 w 164"/>
                  <a:gd name="T7" fmla="*/ 0 h 45"/>
                  <a:gd name="T8" fmla="*/ 3 w 164"/>
                  <a:gd name="T9" fmla="*/ 0 h 45"/>
                  <a:gd name="T10" fmla="*/ 3 w 164"/>
                  <a:gd name="T11" fmla="*/ 0 h 45"/>
                  <a:gd name="T12" fmla="*/ 2 w 164"/>
                  <a:gd name="T13" fmla="*/ 0 h 45"/>
                  <a:gd name="T14" fmla="*/ 1 w 164"/>
                  <a:gd name="T15" fmla="*/ 0 h 45"/>
                  <a:gd name="T16" fmla="*/ 1 w 164"/>
                  <a:gd name="T17" fmla="*/ 0 h 45"/>
                  <a:gd name="T18" fmla="*/ 0 w 164"/>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4"/>
                  <a:gd name="T31" fmla="*/ 0 h 45"/>
                  <a:gd name="T32" fmla="*/ 164 w 164"/>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4" h="45">
                    <a:moveTo>
                      <a:pt x="0" y="10"/>
                    </a:moveTo>
                    <a:lnTo>
                      <a:pt x="119" y="6"/>
                    </a:lnTo>
                    <a:lnTo>
                      <a:pt x="146" y="0"/>
                    </a:lnTo>
                    <a:lnTo>
                      <a:pt x="158" y="8"/>
                    </a:lnTo>
                    <a:lnTo>
                      <a:pt x="164" y="25"/>
                    </a:lnTo>
                    <a:lnTo>
                      <a:pt x="151" y="39"/>
                    </a:lnTo>
                    <a:lnTo>
                      <a:pt x="126" y="45"/>
                    </a:lnTo>
                    <a:lnTo>
                      <a:pt x="85" y="39"/>
                    </a:lnTo>
                    <a:lnTo>
                      <a:pt x="35" y="21"/>
                    </a:lnTo>
                    <a:lnTo>
                      <a:pt x="0" y="10"/>
                    </a:lnTo>
                    <a:close/>
                  </a:path>
                </a:pathLst>
              </a:cu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22536" name="Group 222"/>
          <p:cNvGrpSpPr>
            <a:grpSpLocks/>
          </p:cNvGrpSpPr>
          <p:nvPr/>
        </p:nvGrpSpPr>
        <p:grpSpPr bwMode="auto">
          <a:xfrm>
            <a:off x="7653338" y="4953000"/>
            <a:ext cx="293687" cy="1035050"/>
            <a:chOff x="3210" y="2767"/>
            <a:chExt cx="377" cy="1084"/>
          </a:xfrm>
        </p:grpSpPr>
        <p:sp>
          <p:nvSpPr>
            <p:cNvPr id="22538" name="Freeform 137"/>
            <p:cNvSpPr>
              <a:spLocks/>
            </p:cNvSpPr>
            <p:nvPr/>
          </p:nvSpPr>
          <p:spPr bwMode="auto">
            <a:xfrm>
              <a:off x="3210" y="2767"/>
              <a:ext cx="377" cy="1084"/>
            </a:xfrm>
            <a:custGeom>
              <a:avLst/>
              <a:gdLst>
                <a:gd name="T0" fmla="*/ 1 w 754"/>
                <a:gd name="T1" fmla="*/ 1 h 2168"/>
                <a:gd name="T2" fmla="*/ 1 w 754"/>
                <a:gd name="T3" fmla="*/ 1 h 2168"/>
                <a:gd name="T4" fmla="*/ 3 w 754"/>
                <a:gd name="T5" fmla="*/ 1 h 2168"/>
                <a:gd name="T6" fmla="*/ 3 w 754"/>
                <a:gd name="T7" fmla="*/ 1 h 2168"/>
                <a:gd name="T8" fmla="*/ 4 w 754"/>
                <a:gd name="T9" fmla="*/ 1 h 2168"/>
                <a:gd name="T10" fmla="*/ 5 w 754"/>
                <a:gd name="T11" fmla="*/ 1 h 2168"/>
                <a:gd name="T12" fmla="*/ 6 w 754"/>
                <a:gd name="T13" fmla="*/ 1 h 2168"/>
                <a:gd name="T14" fmla="*/ 6 w 754"/>
                <a:gd name="T15" fmla="*/ 1 h 2168"/>
                <a:gd name="T16" fmla="*/ 7 w 754"/>
                <a:gd name="T17" fmla="*/ 1 h 2168"/>
                <a:gd name="T18" fmla="*/ 9 w 754"/>
                <a:gd name="T19" fmla="*/ 1 h 2168"/>
                <a:gd name="T20" fmla="*/ 10 w 754"/>
                <a:gd name="T21" fmla="*/ 1 h 2168"/>
                <a:gd name="T22" fmla="*/ 11 w 754"/>
                <a:gd name="T23" fmla="*/ 1 h 2168"/>
                <a:gd name="T24" fmla="*/ 11 w 754"/>
                <a:gd name="T25" fmla="*/ 1 h 2168"/>
                <a:gd name="T26" fmla="*/ 12 w 754"/>
                <a:gd name="T27" fmla="*/ 1 h 2168"/>
                <a:gd name="T28" fmla="*/ 11 w 754"/>
                <a:gd name="T29" fmla="*/ 4 h 2168"/>
                <a:gd name="T30" fmla="*/ 10 w 754"/>
                <a:gd name="T31" fmla="*/ 5 h 2168"/>
                <a:gd name="T32" fmla="*/ 7 w 754"/>
                <a:gd name="T33" fmla="*/ 8 h 2168"/>
                <a:gd name="T34" fmla="*/ 6 w 754"/>
                <a:gd name="T35" fmla="*/ 9 h 2168"/>
                <a:gd name="T36" fmla="*/ 7 w 754"/>
                <a:gd name="T37" fmla="*/ 9 h 2168"/>
                <a:gd name="T38" fmla="*/ 9 w 754"/>
                <a:gd name="T39" fmla="*/ 10 h 2168"/>
                <a:gd name="T40" fmla="*/ 10 w 754"/>
                <a:gd name="T41" fmla="*/ 12 h 2168"/>
                <a:gd name="T42" fmla="*/ 12 w 754"/>
                <a:gd name="T43" fmla="*/ 15 h 2168"/>
                <a:gd name="T44" fmla="*/ 11 w 754"/>
                <a:gd name="T45" fmla="*/ 18 h 2168"/>
                <a:gd name="T46" fmla="*/ 10 w 754"/>
                <a:gd name="T47" fmla="*/ 20 h 2168"/>
                <a:gd name="T48" fmla="*/ 10 w 754"/>
                <a:gd name="T49" fmla="*/ 21 h 2168"/>
                <a:gd name="T50" fmla="*/ 9 w 754"/>
                <a:gd name="T51" fmla="*/ 22 h 2168"/>
                <a:gd name="T52" fmla="*/ 7 w 754"/>
                <a:gd name="T53" fmla="*/ 24 h 2168"/>
                <a:gd name="T54" fmla="*/ 9 w 754"/>
                <a:gd name="T55" fmla="*/ 25 h 2168"/>
                <a:gd name="T56" fmla="*/ 10 w 754"/>
                <a:gd name="T57" fmla="*/ 27 h 2168"/>
                <a:gd name="T58" fmla="*/ 12 w 754"/>
                <a:gd name="T59" fmla="*/ 29 h 2168"/>
                <a:gd name="T60" fmla="*/ 12 w 754"/>
                <a:gd name="T61" fmla="*/ 33 h 2168"/>
                <a:gd name="T62" fmla="*/ 12 w 754"/>
                <a:gd name="T63" fmla="*/ 34 h 2168"/>
                <a:gd name="T64" fmla="*/ 12 w 754"/>
                <a:gd name="T65" fmla="*/ 34 h 2168"/>
                <a:gd name="T66" fmla="*/ 11 w 754"/>
                <a:gd name="T67" fmla="*/ 33 h 2168"/>
                <a:gd name="T68" fmla="*/ 9 w 754"/>
                <a:gd name="T69" fmla="*/ 33 h 2168"/>
                <a:gd name="T70" fmla="*/ 7 w 754"/>
                <a:gd name="T71" fmla="*/ 33 h 2168"/>
                <a:gd name="T72" fmla="*/ 6 w 754"/>
                <a:gd name="T73" fmla="*/ 34 h 2168"/>
                <a:gd name="T74" fmla="*/ 6 w 754"/>
                <a:gd name="T75" fmla="*/ 33 h 2168"/>
                <a:gd name="T76" fmla="*/ 5 w 754"/>
                <a:gd name="T77" fmla="*/ 33 h 2168"/>
                <a:gd name="T78" fmla="*/ 5 w 754"/>
                <a:gd name="T79" fmla="*/ 33 h 2168"/>
                <a:gd name="T80" fmla="*/ 3 w 754"/>
                <a:gd name="T81" fmla="*/ 33 h 2168"/>
                <a:gd name="T82" fmla="*/ 3 w 754"/>
                <a:gd name="T83" fmla="*/ 33 h 2168"/>
                <a:gd name="T84" fmla="*/ 1 w 754"/>
                <a:gd name="T85" fmla="*/ 34 h 2168"/>
                <a:gd name="T86" fmla="*/ 1 w 754"/>
                <a:gd name="T87" fmla="*/ 33 h 2168"/>
                <a:gd name="T88" fmla="*/ 1 w 754"/>
                <a:gd name="T89" fmla="*/ 30 h 2168"/>
                <a:gd name="T90" fmla="*/ 3 w 754"/>
                <a:gd name="T91" fmla="*/ 28 h 2168"/>
                <a:gd name="T92" fmla="*/ 3 w 754"/>
                <a:gd name="T93" fmla="*/ 27 h 2168"/>
                <a:gd name="T94" fmla="*/ 4 w 754"/>
                <a:gd name="T95" fmla="*/ 25 h 2168"/>
                <a:gd name="T96" fmla="*/ 6 w 754"/>
                <a:gd name="T97" fmla="*/ 24 h 2168"/>
                <a:gd name="T98" fmla="*/ 5 w 754"/>
                <a:gd name="T99" fmla="*/ 23 h 2168"/>
                <a:gd name="T100" fmla="*/ 1 w 754"/>
                <a:gd name="T101" fmla="*/ 20 h 2168"/>
                <a:gd name="T102" fmla="*/ 1 w 754"/>
                <a:gd name="T103" fmla="*/ 17 h 2168"/>
                <a:gd name="T104" fmla="*/ 3 w 754"/>
                <a:gd name="T105" fmla="*/ 11 h 2168"/>
                <a:gd name="T106" fmla="*/ 5 w 754"/>
                <a:gd name="T107" fmla="*/ 9 h 2168"/>
                <a:gd name="T108" fmla="*/ 4 w 754"/>
                <a:gd name="T109" fmla="*/ 8 h 2168"/>
                <a:gd name="T110" fmla="*/ 3 w 754"/>
                <a:gd name="T111" fmla="*/ 8 h 2168"/>
                <a:gd name="T112" fmla="*/ 1 w 754"/>
                <a:gd name="T113" fmla="*/ 6 h 2168"/>
                <a:gd name="T114" fmla="*/ 1 w 754"/>
                <a:gd name="T115" fmla="*/ 5 h 2168"/>
                <a:gd name="T116" fmla="*/ 1 w 754"/>
                <a:gd name="T117" fmla="*/ 3 h 2168"/>
                <a:gd name="T118" fmla="*/ 0 w 754"/>
                <a:gd name="T119" fmla="*/ 1 h 21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54"/>
                <a:gd name="T181" fmla="*/ 0 h 2168"/>
                <a:gd name="T182" fmla="*/ 754 w 754"/>
                <a:gd name="T183" fmla="*/ 2168 h 21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54" h="2168">
                  <a:moveTo>
                    <a:pt x="35" y="14"/>
                  </a:moveTo>
                  <a:lnTo>
                    <a:pt x="36" y="12"/>
                  </a:lnTo>
                  <a:lnTo>
                    <a:pt x="37" y="8"/>
                  </a:lnTo>
                  <a:lnTo>
                    <a:pt x="39" y="5"/>
                  </a:lnTo>
                  <a:lnTo>
                    <a:pt x="42" y="2"/>
                  </a:lnTo>
                  <a:lnTo>
                    <a:pt x="46" y="4"/>
                  </a:lnTo>
                  <a:lnTo>
                    <a:pt x="50" y="5"/>
                  </a:lnTo>
                  <a:lnTo>
                    <a:pt x="53" y="8"/>
                  </a:lnTo>
                  <a:lnTo>
                    <a:pt x="54" y="13"/>
                  </a:lnTo>
                  <a:lnTo>
                    <a:pt x="55" y="23"/>
                  </a:lnTo>
                  <a:lnTo>
                    <a:pt x="57" y="32"/>
                  </a:lnTo>
                  <a:lnTo>
                    <a:pt x="57" y="40"/>
                  </a:lnTo>
                  <a:lnTo>
                    <a:pt x="55" y="50"/>
                  </a:lnTo>
                  <a:lnTo>
                    <a:pt x="55" y="53"/>
                  </a:lnTo>
                  <a:lnTo>
                    <a:pt x="62" y="53"/>
                  </a:lnTo>
                  <a:lnTo>
                    <a:pt x="69" y="48"/>
                  </a:lnTo>
                  <a:lnTo>
                    <a:pt x="76" y="43"/>
                  </a:lnTo>
                  <a:lnTo>
                    <a:pt x="84" y="39"/>
                  </a:lnTo>
                  <a:lnTo>
                    <a:pt x="86" y="43"/>
                  </a:lnTo>
                  <a:lnTo>
                    <a:pt x="89" y="46"/>
                  </a:lnTo>
                  <a:lnTo>
                    <a:pt x="90" y="50"/>
                  </a:lnTo>
                  <a:lnTo>
                    <a:pt x="93" y="52"/>
                  </a:lnTo>
                  <a:lnTo>
                    <a:pt x="99" y="52"/>
                  </a:lnTo>
                  <a:lnTo>
                    <a:pt x="105" y="50"/>
                  </a:lnTo>
                  <a:lnTo>
                    <a:pt x="108" y="47"/>
                  </a:lnTo>
                  <a:lnTo>
                    <a:pt x="113" y="44"/>
                  </a:lnTo>
                  <a:lnTo>
                    <a:pt x="118" y="40"/>
                  </a:lnTo>
                  <a:lnTo>
                    <a:pt x="122" y="38"/>
                  </a:lnTo>
                  <a:lnTo>
                    <a:pt x="128" y="37"/>
                  </a:lnTo>
                  <a:lnTo>
                    <a:pt x="134" y="39"/>
                  </a:lnTo>
                  <a:lnTo>
                    <a:pt x="139" y="44"/>
                  </a:lnTo>
                  <a:lnTo>
                    <a:pt x="144" y="47"/>
                  </a:lnTo>
                  <a:lnTo>
                    <a:pt x="150" y="51"/>
                  </a:lnTo>
                  <a:lnTo>
                    <a:pt x="158" y="50"/>
                  </a:lnTo>
                  <a:lnTo>
                    <a:pt x="160" y="45"/>
                  </a:lnTo>
                  <a:lnTo>
                    <a:pt x="162" y="40"/>
                  </a:lnTo>
                  <a:lnTo>
                    <a:pt x="166" y="35"/>
                  </a:lnTo>
                  <a:lnTo>
                    <a:pt x="171" y="31"/>
                  </a:lnTo>
                  <a:lnTo>
                    <a:pt x="174" y="30"/>
                  </a:lnTo>
                  <a:lnTo>
                    <a:pt x="179" y="29"/>
                  </a:lnTo>
                  <a:lnTo>
                    <a:pt x="183" y="28"/>
                  </a:lnTo>
                  <a:lnTo>
                    <a:pt x="188" y="27"/>
                  </a:lnTo>
                  <a:lnTo>
                    <a:pt x="192" y="27"/>
                  </a:lnTo>
                  <a:lnTo>
                    <a:pt x="197" y="27"/>
                  </a:lnTo>
                  <a:lnTo>
                    <a:pt x="202" y="28"/>
                  </a:lnTo>
                  <a:lnTo>
                    <a:pt x="206" y="30"/>
                  </a:lnTo>
                  <a:lnTo>
                    <a:pt x="212" y="35"/>
                  </a:lnTo>
                  <a:lnTo>
                    <a:pt x="214" y="43"/>
                  </a:lnTo>
                  <a:lnTo>
                    <a:pt x="217" y="48"/>
                  </a:lnTo>
                  <a:lnTo>
                    <a:pt x="225" y="47"/>
                  </a:lnTo>
                  <a:lnTo>
                    <a:pt x="232" y="42"/>
                  </a:lnTo>
                  <a:lnTo>
                    <a:pt x="237" y="38"/>
                  </a:lnTo>
                  <a:lnTo>
                    <a:pt x="243" y="39"/>
                  </a:lnTo>
                  <a:lnTo>
                    <a:pt x="250" y="44"/>
                  </a:lnTo>
                  <a:lnTo>
                    <a:pt x="256" y="48"/>
                  </a:lnTo>
                  <a:lnTo>
                    <a:pt x="263" y="48"/>
                  </a:lnTo>
                  <a:lnTo>
                    <a:pt x="268" y="47"/>
                  </a:lnTo>
                  <a:lnTo>
                    <a:pt x="275" y="47"/>
                  </a:lnTo>
                  <a:lnTo>
                    <a:pt x="281" y="46"/>
                  </a:lnTo>
                  <a:lnTo>
                    <a:pt x="287" y="46"/>
                  </a:lnTo>
                  <a:lnTo>
                    <a:pt x="293" y="46"/>
                  </a:lnTo>
                  <a:lnTo>
                    <a:pt x="299" y="46"/>
                  </a:lnTo>
                  <a:lnTo>
                    <a:pt x="304" y="45"/>
                  </a:lnTo>
                  <a:lnTo>
                    <a:pt x="309" y="43"/>
                  </a:lnTo>
                  <a:lnTo>
                    <a:pt x="311" y="37"/>
                  </a:lnTo>
                  <a:lnTo>
                    <a:pt x="312" y="28"/>
                  </a:lnTo>
                  <a:lnTo>
                    <a:pt x="316" y="23"/>
                  </a:lnTo>
                  <a:lnTo>
                    <a:pt x="320" y="18"/>
                  </a:lnTo>
                  <a:lnTo>
                    <a:pt x="324" y="15"/>
                  </a:lnTo>
                  <a:lnTo>
                    <a:pt x="328" y="10"/>
                  </a:lnTo>
                  <a:lnTo>
                    <a:pt x="333" y="7"/>
                  </a:lnTo>
                  <a:lnTo>
                    <a:pt x="337" y="5"/>
                  </a:lnTo>
                  <a:lnTo>
                    <a:pt x="343" y="1"/>
                  </a:lnTo>
                  <a:lnTo>
                    <a:pt x="349" y="0"/>
                  </a:lnTo>
                  <a:lnTo>
                    <a:pt x="356" y="1"/>
                  </a:lnTo>
                  <a:lnTo>
                    <a:pt x="363" y="4"/>
                  </a:lnTo>
                  <a:lnTo>
                    <a:pt x="369" y="6"/>
                  </a:lnTo>
                  <a:lnTo>
                    <a:pt x="375" y="8"/>
                  </a:lnTo>
                  <a:lnTo>
                    <a:pt x="381" y="13"/>
                  </a:lnTo>
                  <a:lnTo>
                    <a:pt x="387" y="16"/>
                  </a:lnTo>
                  <a:lnTo>
                    <a:pt x="392" y="21"/>
                  </a:lnTo>
                  <a:lnTo>
                    <a:pt x="397" y="27"/>
                  </a:lnTo>
                  <a:lnTo>
                    <a:pt x="400" y="32"/>
                  </a:lnTo>
                  <a:lnTo>
                    <a:pt x="402" y="39"/>
                  </a:lnTo>
                  <a:lnTo>
                    <a:pt x="405" y="45"/>
                  </a:lnTo>
                  <a:lnTo>
                    <a:pt x="413" y="45"/>
                  </a:lnTo>
                  <a:lnTo>
                    <a:pt x="419" y="40"/>
                  </a:lnTo>
                  <a:lnTo>
                    <a:pt x="423" y="36"/>
                  </a:lnTo>
                  <a:lnTo>
                    <a:pt x="427" y="31"/>
                  </a:lnTo>
                  <a:lnTo>
                    <a:pt x="433" y="31"/>
                  </a:lnTo>
                  <a:lnTo>
                    <a:pt x="439" y="35"/>
                  </a:lnTo>
                  <a:lnTo>
                    <a:pt x="446" y="38"/>
                  </a:lnTo>
                  <a:lnTo>
                    <a:pt x="451" y="42"/>
                  </a:lnTo>
                  <a:lnTo>
                    <a:pt x="457" y="45"/>
                  </a:lnTo>
                  <a:lnTo>
                    <a:pt x="461" y="39"/>
                  </a:lnTo>
                  <a:lnTo>
                    <a:pt x="466" y="39"/>
                  </a:lnTo>
                  <a:lnTo>
                    <a:pt x="473" y="42"/>
                  </a:lnTo>
                  <a:lnTo>
                    <a:pt x="479" y="40"/>
                  </a:lnTo>
                  <a:lnTo>
                    <a:pt x="485" y="43"/>
                  </a:lnTo>
                  <a:lnTo>
                    <a:pt x="489" y="43"/>
                  </a:lnTo>
                  <a:lnTo>
                    <a:pt x="495" y="43"/>
                  </a:lnTo>
                  <a:lnTo>
                    <a:pt x="500" y="42"/>
                  </a:lnTo>
                  <a:lnTo>
                    <a:pt x="504" y="39"/>
                  </a:lnTo>
                  <a:lnTo>
                    <a:pt x="509" y="37"/>
                  </a:lnTo>
                  <a:lnTo>
                    <a:pt x="515" y="33"/>
                  </a:lnTo>
                  <a:lnTo>
                    <a:pt x="519" y="30"/>
                  </a:lnTo>
                  <a:lnTo>
                    <a:pt x="526" y="29"/>
                  </a:lnTo>
                  <a:lnTo>
                    <a:pt x="534" y="27"/>
                  </a:lnTo>
                  <a:lnTo>
                    <a:pt x="542" y="27"/>
                  </a:lnTo>
                  <a:lnTo>
                    <a:pt x="548" y="31"/>
                  </a:lnTo>
                  <a:lnTo>
                    <a:pt x="553" y="37"/>
                  </a:lnTo>
                  <a:lnTo>
                    <a:pt x="559" y="42"/>
                  </a:lnTo>
                  <a:lnTo>
                    <a:pt x="565" y="44"/>
                  </a:lnTo>
                  <a:lnTo>
                    <a:pt x="574" y="43"/>
                  </a:lnTo>
                  <a:lnTo>
                    <a:pt x="580" y="37"/>
                  </a:lnTo>
                  <a:lnTo>
                    <a:pt x="586" y="37"/>
                  </a:lnTo>
                  <a:lnTo>
                    <a:pt x="593" y="38"/>
                  </a:lnTo>
                  <a:lnTo>
                    <a:pt x="602" y="39"/>
                  </a:lnTo>
                  <a:lnTo>
                    <a:pt x="606" y="42"/>
                  </a:lnTo>
                  <a:lnTo>
                    <a:pt x="609" y="44"/>
                  </a:lnTo>
                  <a:lnTo>
                    <a:pt x="614" y="47"/>
                  </a:lnTo>
                  <a:lnTo>
                    <a:pt x="618" y="48"/>
                  </a:lnTo>
                  <a:lnTo>
                    <a:pt x="624" y="46"/>
                  </a:lnTo>
                  <a:lnTo>
                    <a:pt x="629" y="44"/>
                  </a:lnTo>
                  <a:lnTo>
                    <a:pt x="635" y="43"/>
                  </a:lnTo>
                  <a:lnTo>
                    <a:pt x="639" y="47"/>
                  </a:lnTo>
                  <a:lnTo>
                    <a:pt x="643" y="48"/>
                  </a:lnTo>
                  <a:lnTo>
                    <a:pt x="645" y="48"/>
                  </a:lnTo>
                  <a:lnTo>
                    <a:pt x="647" y="46"/>
                  </a:lnTo>
                  <a:lnTo>
                    <a:pt x="650" y="44"/>
                  </a:lnTo>
                  <a:lnTo>
                    <a:pt x="647" y="35"/>
                  </a:lnTo>
                  <a:lnTo>
                    <a:pt x="646" y="25"/>
                  </a:lnTo>
                  <a:lnTo>
                    <a:pt x="645" y="17"/>
                  </a:lnTo>
                  <a:lnTo>
                    <a:pt x="645" y="8"/>
                  </a:lnTo>
                  <a:lnTo>
                    <a:pt x="654" y="6"/>
                  </a:lnTo>
                  <a:lnTo>
                    <a:pt x="660" y="9"/>
                  </a:lnTo>
                  <a:lnTo>
                    <a:pt x="665" y="15"/>
                  </a:lnTo>
                  <a:lnTo>
                    <a:pt x="669" y="22"/>
                  </a:lnTo>
                  <a:lnTo>
                    <a:pt x="668" y="24"/>
                  </a:lnTo>
                  <a:lnTo>
                    <a:pt x="668" y="25"/>
                  </a:lnTo>
                  <a:lnTo>
                    <a:pt x="668" y="28"/>
                  </a:lnTo>
                  <a:lnTo>
                    <a:pt x="670" y="30"/>
                  </a:lnTo>
                  <a:lnTo>
                    <a:pt x="675" y="24"/>
                  </a:lnTo>
                  <a:lnTo>
                    <a:pt x="681" y="21"/>
                  </a:lnTo>
                  <a:lnTo>
                    <a:pt x="685" y="17"/>
                  </a:lnTo>
                  <a:lnTo>
                    <a:pt x="690" y="13"/>
                  </a:lnTo>
                  <a:lnTo>
                    <a:pt x="693" y="8"/>
                  </a:lnTo>
                  <a:lnTo>
                    <a:pt x="697" y="8"/>
                  </a:lnTo>
                  <a:lnTo>
                    <a:pt x="701" y="10"/>
                  </a:lnTo>
                  <a:lnTo>
                    <a:pt x="706" y="13"/>
                  </a:lnTo>
                  <a:lnTo>
                    <a:pt x="707" y="31"/>
                  </a:lnTo>
                  <a:lnTo>
                    <a:pt x="707" y="48"/>
                  </a:lnTo>
                  <a:lnTo>
                    <a:pt x="708" y="67"/>
                  </a:lnTo>
                  <a:lnTo>
                    <a:pt x="711" y="85"/>
                  </a:lnTo>
                  <a:lnTo>
                    <a:pt x="709" y="99"/>
                  </a:lnTo>
                  <a:lnTo>
                    <a:pt x="708" y="116"/>
                  </a:lnTo>
                  <a:lnTo>
                    <a:pt x="707" y="133"/>
                  </a:lnTo>
                  <a:lnTo>
                    <a:pt x="705" y="148"/>
                  </a:lnTo>
                  <a:lnTo>
                    <a:pt x="701" y="174"/>
                  </a:lnTo>
                  <a:lnTo>
                    <a:pt x="696" y="198"/>
                  </a:lnTo>
                  <a:lnTo>
                    <a:pt x="688" y="224"/>
                  </a:lnTo>
                  <a:lnTo>
                    <a:pt x="678" y="248"/>
                  </a:lnTo>
                  <a:lnTo>
                    <a:pt x="677" y="255"/>
                  </a:lnTo>
                  <a:lnTo>
                    <a:pt x="675" y="263"/>
                  </a:lnTo>
                  <a:lnTo>
                    <a:pt x="671" y="271"/>
                  </a:lnTo>
                  <a:lnTo>
                    <a:pt x="670" y="279"/>
                  </a:lnTo>
                  <a:lnTo>
                    <a:pt x="668" y="281"/>
                  </a:lnTo>
                  <a:lnTo>
                    <a:pt x="665" y="285"/>
                  </a:lnTo>
                  <a:lnTo>
                    <a:pt x="665" y="288"/>
                  </a:lnTo>
                  <a:lnTo>
                    <a:pt x="666" y="292"/>
                  </a:lnTo>
                  <a:lnTo>
                    <a:pt x="660" y="297"/>
                  </a:lnTo>
                  <a:lnTo>
                    <a:pt x="658" y="305"/>
                  </a:lnTo>
                  <a:lnTo>
                    <a:pt x="654" y="315"/>
                  </a:lnTo>
                  <a:lnTo>
                    <a:pt x="648" y="320"/>
                  </a:lnTo>
                  <a:lnTo>
                    <a:pt x="639" y="347"/>
                  </a:lnTo>
                  <a:lnTo>
                    <a:pt x="629" y="372"/>
                  </a:lnTo>
                  <a:lnTo>
                    <a:pt x="616" y="395"/>
                  </a:lnTo>
                  <a:lnTo>
                    <a:pt x="601" y="417"/>
                  </a:lnTo>
                  <a:lnTo>
                    <a:pt x="585" y="438"/>
                  </a:lnTo>
                  <a:lnTo>
                    <a:pt x="569" y="459"/>
                  </a:lnTo>
                  <a:lnTo>
                    <a:pt x="553" y="478"/>
                  </a:lnTo>
                  <a:lnTo>
                    <a:pt x="537" y="499"/>
                  </a:lnTo>
                  <a:lnTo>
                    <a:pt x="531" y="505"/>
                  </a:lnTo>
                  <a:lnTo>
                    <a:pt x="525" y="510"/>
                  </a:lnTo>
                  <a:lnTo>
                    <a:pt x="518" y="516"/>
                  </a:lnTo>
                  <a:lnTo>
                    <a:pt x="511" y="522"/>
                  </a:lnTo>
                  <a:lnTo>
                    <a:pt x="504" y="528"/>
                  </a:lnTo>
                  <a:lnTo>
                    <a:pt x="499" y="533"/>
                  </a:lnTo>
                  <a:lnTo>
                    <a:pt x="493" y="540"/>
                  </a:lnTo>
                  <a:lnTo>
                    <a:pt x="489" y="547"/>
                  </a:lnTo>
                  <a:lnTo>
                    <a:pt x="481" y="553"/>
                  </a:lnTo>
                  <a:lnTo>
                    <a:pt x="472" y="558"/>
                  </a:lnTo>
                  <a:lnTo>
                    <a:pt x="463" y="563"/>
                  </a:lnTo>
                  <a:lnTo>
                    <a:pt x="455" y="568"/>
                  </a:lnTo>
                  <a:lnTo>
                    <a:pt x="446" y="573"/>
                  </a:lnTo>
                  <a:lnTo>
                    <a:pt x="439" y="578"/>
                  </a:lnTo>
                  <a:lnTo>
                    <a:pt x="432" y="585"/>
                  </a:lnTo>
                  <a:lnTo>
                    <a:pt x="427" y="593"/>
                  </a:lnTo>
                  <a:lnTo>
                    <a:pt x="423" y="596"/>
                  </a:lnTo>
                  <a:lnTo>
                    <a:pt x="419" y="598"/>
                  </a:lnTo>
                  <a:lnTo>
                    <a:pt x="416" y="601"/>
                  </a:lnTo>
                  <a:lnTo>
                    <a:pt x="413" y="606"/>
                  </a:lnTo>
                  <a:lnTo>
                    <a:pt x="419" y="611"/>
                  </a:lnTo>
                  <a:lnTo>
                    <a:pt x="420" y="609"/>
                  </a:lnTo>
                  <a:lnTo>
                    <a:pt x="427" y="616"/>
                  </a:lnTo>
                  <a:lnTo>
                    <a:pt x="435" y="622"/>
                  </a:lnTo>
                  <a:lnTo>
                    <a:pt x="445" y="627"/>
                  </a:lnTo>
                  <a:lnTo>
                    <a:pt x="454" y="629"/>
                  </a:lnTo>
                  <a:lnTo>
                    <a:pt x="455" y="627"/>
                  </a:lnTo>
                  <a:lnTo>
                    <a:pt x="457" y="629"/>
                  </a:lnTo>
                  <a:lnTo>
                    <a:pt x="460" y="631"/>
                  </a:lnTo>
                  <a:lnTo>
                    <a:pt x="461" y="634"/>
                  </a:lnTo>
                  <a:lnTo>
                    <a:pt x="463" y="635"/>
                  </a:lnTo>
                  <a:lnTo>
                    <a:pt x="465" y="634"/>
                  </a:lnTo>
                  <a:lnTo>
                    <a:pt x="463" y="635"/>
                  </a:lnTo>
                  <a:lnTo>
                    <a:pt x="473" y="643"/>
                  </a:lnTo>
                  <a:lnTo>
                    <a:pt x="484" y="652"/>
                  </a:lnTo>
                  <a:lnTo>
                    <a:pt x="494" y="660"/>
                  </a:lnTo>
                  <a:lnTo>
                    <a:pt x="504" y="668"/>
                  </a:lnTo>
                  <a:lnTo>
                    <a:pt x="515" y="677"/>
                  </a:lnTo>
                  <a:lnTo>
                    <a:pt x="525" y="685"/>
                  </a:lnTo>
                  <a:lnTo>
                    <a:pt x="534" y="694"/>
                  </a:lnTo>
                  <a:lnTo>
                    <a:pt x="545" y="702"/>
                  </a:lnTo>
                  <a:lnTo>
                    <a:pt x="556" y="713"/>
                  </a:lnTo>
                  <a:lnTo>
                    <a:pt x="569" y="725"/>
                  </a:lnTo>
                  <a:lnTo>
                    <a:pt x="582" y="736"/>
                  </a:lnTo>
                  <a:lnTo>
                    <a:pt x="595" y="748"/>
                  </a:lnTo>
                  <a:lnTo>
                    <a:pt x="608" y="760"/>
                  </a:lnTo>
                  <a:lnTo>
                    <a:pt x="620" y="772"/>
                  </a:lnTo>
                  <a:lnTo>
                    <a:pt x="629" y="786"/>
                  </a:lnTo>
                  <a:lnTo>
                    <a:pt x="637" y="798"/>
                  </a:lnTo>
                  <a:lnTo>
                    <a:pt x="651" y="812"/>
                  </a:lnTo>
                  <a:lnTo>
                    <a:pt x="653" y="810"/>
                  </a:lnTo>
                  <a:lnTo>
                    <a:pt x="660" y="826"/>
                  </a:lnTo>
                  <a:lnTo>
                    <a:pt x="671" y="839"/>
                  </a:lnTo>
                  <a:lnTo>
                    <a:pt x="679" y="853"/>
                  </a:lnTo>
                  <a:lnTo>
                    <a:pt x="682" y="870"/>
                  </a:lnTo>
                  <a:lnTo>
                    <a:pt x="689" y="889"/>
                  </a:lnTo>
                  <a:lnTo>
                    <a:pt x="694" y="908"/>
                  </a:lnTo>
                  <a:lnTo>
                    <a:pt x="700" y="929"/>
                  </a:lnTo>
                  <a:lnTo>
                    <a:pt x="705" y="950"/>
                  </a:lnTo>
                  <a:lnTo>
                    <a:pt x="708" y="968"/>
                  </a:lnTo>
                  <a:lnTo>
                    <a:pt x="711" y="985"/>
                  </a:lnTo>
                  <a:lnTo>
                    <a:pt x="713" y="1001"/>
                  </a:lnTo>
                  <a:lnTo>
                    <a:pt x="715" y="1017"/>
                  </a:lnTo>
                  <a:lnTo>
                    <a:pt x="716" y="1016"/>
                  </a:lnTo>
                  <a:lnTo>
                    <a:pt x="720" y="1045"/>
                  </a:lnTo>
                  <a:lnTo>
                    <a:pt x="721" y="1070"/>
                  </a:lnTo>
                  <a:lnTo>
                    <a:pt x="720" y="1097"/>
                  </a:lnTo>
                  <a:lnTo>
                    <a:pt x="715" y="1126"/>
                  </a:lnTo>
                  <a:lnTo>
                    <a:pt x="711" y="1147"/>
                  </a:lnTo>
                  <a:lnTo>
                    <a:pt x="706" y="1168"/>
                  </a:lnTo>
                  <a:lnTo>
                    <a:pt x="701" y="1191"/>
                  </a:lnTo>
                  <a:lnTo>
                    <a:pt x="698" y="1215"/>
                  </a:lnTo>
                  <a:lnTo>
                    <a:pt x="690" y="1227"/>
                  </a:lnTo>
                  <a:lnTo>
                    <a:pt x="683" y="1240"/>
                  </a:lnTo>
                  <a:lnTo>
                    <a:pt x="676" y="1251"/>
                  </a:lnTo>
                  <a:lnTo>
                    <a:pt x="670" y="1264"/>
                  </a:lnTo>
                  <a:lnTo>
                    <a:pt x="663" y="1276"/>
                  </a:lnTo>
                  <a:lnTo>
                    <a:pt x="658" y="1289"/>
                  </a:lnTo>
                  <a:lnTo>
                    <a:pt x="651" y="1301"/>
                  </a:lnTo>
                  <a:lnTo>
                    <a:pt x="645" y="1313"/>
                  </a:lnTo>
                  <a:lnTo>
                    <a:pt x="644" y="1312"/>
                  </a:lnTo>
                  <a:lnTo>
                    <a:pt x="639" y="1320"/>
                  </a:lnTo>
                  <a:lnTo>
                    <a:pt x="635" y="1327"/>
                  </a:lnTo>
                  <a:lnTo>
                    <a:pt x="629" y="1335"/>
                  </a:lnTo>
                  <a:lnTo>
                    <a:pt x="624" y="1342"/>
                  </a:lnTo>
                  <a:lnTo>
                    <a:pt x="618" y="1349"/>
                  </a:lnTo>
                  <a:lnTo>
                    <a:pt x="614" y="1356"/>
                  </a:lnTo>
                  <a:lnTo>
                    <a:pt x="608" y="1363"/>
                  </a:lnTo>
                  <a:lnTo>
                    <a:pt x="602" y="1370"/>
                  </a:lnTo>
                  <a:lnTo>
                    <a:pt x="598" y="1376"/>
                  </a:lnTo>
                  <a:lnTo>
                    <a:pt x="593" y="1382"/>
                  </a:lnTo>
                  <a:lnTo>
                    <a:pt x="587" y="1389"/>
                  </a:lnTo>
                  <a:lnTo>
                    <a:pt x="582" y="1396"/>
                  </a:lnTo>
                  <a:lnTo>
                    <a:pt x="578" y="1403"/>
                  </a:lnTo>
                  <a:lnTo>
                    <a:pt x="572" y="1410"/>
                  </a:lnTo>
                  <a:lnTo>
                    <a:pt x="567" y="1416"/>
                  </a:lnTo>
                  <a:lnTo>
                    <a:pt x="563" y="1424"/>
                  </a:lnTo>
                  <a:lnTo>
                    <a:pt x="559" y="1426"/>
                  </a:lnTo>
                  <a:lnTo>
                    <a:pt x="554" y="1429"/>
                  </a:lnTo>
                  <a:lnTo>
                    <a:pt x="549" y="1433"/>
                  </a:lnTo>
                  <a:lnTo>
                    <a:pt x="546" y="1437"/>
                  </a:lnTo>
                  <a:lnTo>
                    <a:pt x="542" y="1441"/>
                  </a:lnTo>
                  <a:lnTo>
                    <a:pt x="538" y="1446"/>
                  </a:lnTo>
                  <a:lnTo>
                    <a:pt x="533" y="1449"/>
                  </a:lnTo>
                  <a:lnTo>
                    <a:pt x="529" y="1454"/>
                  </a:lnTo>
                  <a:lnTo>
                    <a:pt x="529" y="1457"/>
                  </a:lnTo>
                  <a:lnTo>
                    <a:pt x="517" y="1465"/>
                  </a:lnTo>
                  <a:lnTo>
                    <a:pt x="507" y="1473"/>
                  </a:lnTo>
                  <a:lnTo>
                    <a:pt x="496" y="1482"/>
                  </a:lnTo>
                  <a:lnTo>
                    <a:pt x="486" y="1490"/>
                  </a:lnTo>
                  <a:lnTo>
                    <a:pt x="475" y="1498"/>
                  </a:lnTo>
                  <a:lnTo>
                    <a:pt x="464" y="1506"/>
                  </a:lnTo>
                  <a:lnTo>
                    <a:pt x="454" y="1514"/>
                  </a:lnTo>
                  <a:lnTo>
                    <a:pt x="442" y="1522"/>
                  </a:lnTo>
                  <a:lnTo>
                    <a:pt x="454" y="1531"/>
                  </a:lnTo>
                  <a:lnTo>
                    <a:pt x="465" y="1541"/>
                  </a:lnTo>
                  <a:lnTo>
                    <a:pt x="478" y="1552"/>
                  </a:lnTo>
                  <a:lnTo>
                    <a:pt x="491" y="1562"/>
                  </a:lnTo>
                  <a:lnTo>
                    <a:pt x="502" y="1574"/>
                  </a:lnTo>
                  <a:lnTo>
                    <a:pt x="515" y="1584"/>
                  </a:lnTo>
                  <a:lnTo>
                    <a:pt x="526" y="1596"/>
                  </a:lnTo>
                  <a:lnTo>
                    <a:pt x="537" y="1607"/>
                  </a:lnTo>
                  <a:lnTo>
                    <a:pt x="538" y="1605"/>
                  </a:lnTo>
                  <a:lnTo>
                    <a:pt x="544" y="1612"/>
                  </a:lnTo>
                  <a:lnTo>
                    <a:pt x="551" y="1619"/>
                  </a:lnTo>
                  <a:lnTo>
                    <a:pt x="556" y="1624"/>
                  </a:lnTo>
                  <a:lnTo>
                    <a:pt x="562" y="1630"/>
                  </a:lnTo>
                  <a:lnTo>
                    <a:pt x="569" y="1637"/>
                  </a:lnTo>
                  <a:lnTo>
                    <a:pt x="575" y="1643"/>
                  </a:lnTo>
                  <a:lnTo>
                    <a:pt x="580" y="1650"/>
                  </a:lnTo>
                  <a:lnTo>
                    <a:pt x="586" y="1657"/>
                  </a:lnTo>
                  <a:lnTo>
                    <a:pt x="595" y="1667"/>
                  </a:lnTo>
                  <a:lnTo>
                    <a:pt x="603" y="1677"/>
                  </a:lnTo>
                  <a:lnTo>
                    <a:pt x="610" y="1689"/>
                  </a:lnTo>
                  <a:lnTo>
                    <a:pt x="618" y="1700"/>
                  </a:lnTo>
                  <a:lnTo>
                    <a:pt x="625" y="1712"/>
                  </a:lnTo>
                  <a:lnTo>
                    <a:pt x="632" y="1723"/>
                  </a:lnTo>
                  <a:lnTo>
                    <a:pt x="640" y="1735"/>
                  </a:lnTo>
                  <a:lnTo>
                    <a:pt x="650" y="1745"/>
                  </a:lnTo>
                  <a:lnTo>
                    <a:pt x="659" y="1759"/>
                  </a:lnTo>
                  <a:lnTo>
                    <a:pt x="667" y="1774"/>
                  </a:lnTo>
                  <a:lnTo>
                    <a:pt x="674" y="1789"/>
                  </a:lnTo>
                  <a:lnTo>
                    <a:pt x="681" y="1803"/>
                  </a:lnTo>
                  <a:lnTo>
                    <a:pt x="688" y="1816"/>
                  </a:lnTo>
                  <a:lnTo>
                    <a:pt x="693" y="1828"/>
                  </a:lnTo>
                  <a:lnTo>
                    <a:pt x="699" y="1842"/>
                  </a:lnTo>
                  <a:lnTo>
                    <a:pt x="705" y="1856"/>
                  </a:lnTo>
                  <a:lnTo>
                    <a:pt x="711" y="1870"/>
                  </a:lnTo>
                  <a:lnTo>
                    <a:pt x="715" y="1884"/>
                  </a:lnTo>
                  <a:lnTo>
                    <a:pt x="721" y="1899"/>
                  </a:lnTo>
                  <a:lnTo>
                    <a:pt x="727" y="1912"/>
                  </a:lnTo>
                  <a:lnTo>
                    <a:pt x="730" y="1946"/>
                  </a:lnTo>
                  <a:lnTo>
                    <a:pt x="737" y="1978"/>
                  </a:lnTo>
                  <a:lnTo>
                    <a:pt x="744" y="2009"/>
                  </a:lnTo>
                  <a:lnTo>
                    <a:pt x="749" y="2043"/>
                  </a:lnTo>
                  <a:lnTo>
                    <a:pt x="753" y="2049"/>
                  </a:lnTo>
                  <a:lnTo>
                    <a:pt x="752" y="2087"/>
                  </a:lnTo>
                  <a:lnTo>
                    <a:pt x="753" y="2090"/>
                  </a:lnTo>
                  <a:lnTo>
                    <a:pt x="754" y="2092"/>
                  </a:lnTo>
                  <a:lnTo>
                    <a:pt x="754" y="2093"/>
                  </a:lnTo>
                  <a:lnTo>
                    <a:pt x="752" y="2096"/>
                  </a:lnTo>
                  <a:lnTo>
                    <a:pt x="754" y="2113"/>
                  </a:lnTo>
                  <a:lnTo>
                    <a:pt x="753" y="2129"/>
                  </a:lnTo>
                  <a:lnTo>
                    <a:pt x="751" y="2145"/>
                  </a:lnTo>
                  <a:lnTo>
                    <a:pt x="746" y="2162"/>
                  </a:lnTo>
                  <a:lnTo>
                    <a:pt x="744" y="2166"/>
                  </a:lnTo>
                  <a:lnTo>
                    <a:pt x="741" y="2167"/>
                  </a:lnTo>
                  <a:lnTo>
                    <a:pt x="736" y="2167"/>
                  </a:lnTo>
                  <a:lnTo>
                    <a:pt x="732" y="2166"/>
                  </a:lnTo>
                  <a:lnTo>
                    <a:pt x="732" y="2164"/>
                  </a:lnTo>
                  <a:lnTo>
                    <a:pt x="732" y="2161"/>
                  </a:lnTo>
                  <a:lnTo>
                    <a:pt x="731" y="2160"/>
                  </a:lnTo>
                  <a:lnTo>
                    <a:pt x="729" y="2158"/>
                  </a:lnTo>
                  <a:lnTo>
                    <a:pt x="723" y="2159"/>
                  </a:lnTo>
                  <a:lnTo>
                    <a:pt x="723" y="2158"/>
                  </a:lnTo>
                  <a:lnTo>
                    <a:pt x="722" y="2157"/>
                  </a:lnTo>
                  <a:lnTo>
                    <a:pt x="721" y="2155"/>
                  </a:lnTo>
                  <a:lnTo>
                    <a:pt x="720" y="2154"/>
                  </a:lnTo>
                  <a:lnTo>
                    <a:pt x="717" y="2160"/>
                  </a:lnTo>
                  <a:lnTo>
                    <a:pt x="714" y="2165"/>
                  </a:lnTo>
                  <a:lnTo>
                    <a:pt x="711" y="2168"/>
                  </a:lnTo>
                  <a:lnTo>
                    <a:pt x="705" y="2166"/>
                  </a:lnTo>
                  <a:lnTo>
                    <a:pt x="705" y="2159"/>
                  </a:lnTo>
                  <a:lnTo>
                    <a:pt x="696" y="2160"/>
                  </a:lnTo>
                  <a:lnTo>
                    <a:pt x="691" y="2155"/>
                  </a:lnTo>
                  <a:lnTo>
                    <a:pt x="689" y="2149"/>
                  </a:lnTo>
                  <a:lnTo>
                    <a:pt x="689" y="2140"/>
                  </a:lnTo>
                  <a:lnTo>
                    <a:pt x="690" y="2128"/>
                  </a:lnTo>
                  <a:lnTo>
                    <a:pt x="691" y="2114"/>
                  </a:lnTo>
                  <a:lnTo>
                    <a:pt x="692" y="2100"/>
                  </a:lnTo>
                  <a:lnTo>
                    <a:pt x="693" y="2086"/>
                  </a:lnTo>
                  <a:lnTo>
                    <a:pt x="677" y="2087"/>
                  </a:lnTo>
                  <a:lnTo>
                    <a:pt x="661" y="2087"/>
                  </a:lnTo>
                  <a:lnTo>
                    <a:pt x="646" y="2085"/>
                  </a:lnTo>
                  <a:lnTo>
                    <a:pt x="630" y="2084"/>
                  </a:lnTo>
                  <a:lnTo>
                    <a:pt x="615" y="2083"/>
                  </a:lnTo>
                  <a:lnTo>
                    <a:pt x="599" y="2084"/>
                  </a:lnTo>
                  <a:lnTo>
                    <a:pt x="584" y="2087"/>
                  </a:lnTo>
                  <a:lnTo>
                    <a:pt x="569" y="2094"/>
                  </a:lnTo>
                  <a:lnTo>
                    <a:pt x="562" y="2089"/>
                  </a:lnTo>
                  <a:lnTo>
                    <a:pt x="555" y="2085"/>
                  </a:lnTo>
                  <a:lnTo>
                    <a:pt x="547" y="2085"/>
                  </a:lnTo>
                  <a:lnTo>
                    <a:pt x="539" y="2085"/>
                  </a:lnTo>
                  <a:lnTo>
                    <a:pt x="531" y="2086"/>
                  </a:lnTo>
                  <a:lnTo>
                    <a:pt x="523" y="2087"/>
                  </a:lnTo>
                  <a:lnTo>
                    <a:pt x="515" y="2087"/>
                  </a:lnTo>
                  <a:lnTo>
                    <a:pt x="507" y="2086"/>
                  </a:lnTo>
                  <a:lnTo>
                    <a:pt x="500" y="2090"/>
                  </a:lnTo>
                  <a:lnTo>
                    <a:pt x="493" y="2093"/>
                  </a:lnTo>
                  <a:lnTo>
                    <a:pt x="486" y="2094"/>
                  </a:lnTo>
                  <a:lnTo>
                    <a:pt x="479" y="2091"/>
                  </a:lnTo>
                  <a:lnTo>
                    <a:pt x="479" y="2089"/>
                  </a:lnTo>
                  <a:lnTo>
                    <a:pt x="478" y="2087"/>
                  </a:lnTo>
                  <a:lnTo>
                    <a:pt x="476" y="2086"/>
                  </a:lnTo>
                  <a:lnTo>
                    <a:pt x="475" y="2085"/>
                  </a:lnTo>
                  <a:lnTo>
                    <a:pt x="465" y="2087"/>
                  </a:lnTo>
                  <a:lnTo>
                    <a:pt x="458" y="2094"/>
                  </a:lnTo>
                  <a:lnTo>
                    <a:pt x="453" y="2104"/>
                  </a:lnTo>
                  <a:lnTo>
                    <a:pt x="445" y="2112"/>
                  </a:lnTo>
                  <a:lnTo>
                    <a:pt x="439" y="2115"/>
                  </a:lnTo>
                  <a:lnTo>
                    <a:pt x="432" y="2117"/>
                  </a:lnTo>
                  <a:lnTo>
                    <a:pt x="426" y="2119"/>
                  </a:lnTo>
                  <a:lnTo>
                    <a:pt x="420" y="2120"/>
                  </a:lnTo>
                  <a:lnTo>
                    <a:pt x="415" y="2120"/>
                  </a:lnTo>
                  <a:lnTo>
                    <a:pt x="409" y="2120"/>
                  </a:lnTo>
                  <a:lnTo>
                    <a:pt x="402" y="2120"/>
                  </a:lnTo>
                  <a:lnTo>
                    <a:pt x="396" y="2120"/>
                  </a:lnTo>
                  <a:lnTo>
                    <a:pt x="387" y="2115"/>
                  </a:lnTo>
                  <a:lnTo>
                    <a:pt x="382" y="2106"/>
                  </a:lnTo>
                  <a:lnTo>
                    <a:pt x="379" y="2096"/>
                  </a:lnTo>
                  <a:lnTo>
                    <a:pt x="375" y="2086"/>
                  </a:lnTo>
                  <a:lnTo>
                    <a:pt x="371" y="2086"/>
                  </a:lnTo>
                  <a:lnTo>
                    <a:pt x="365" y="2087"/>
                  </a:lnTo>
                  <a:lnTo>
                    <a:pt x="361" y="2087"/>
                  </a:lnTo>
                  <a:lnTo>
                    <a:pt x="355" y="2090"/>
                  </a:lnTo>
                  <a:lnTo>
                    <a:pt x="350" y="2091"/>
                  </a:lnTo>
                  <a:lnTo>
                    <a:pt x="344" y="2092"/>
                  </a:lnTo>
                  <a:lnTo>
                    <a:pt x="340" y="2093"/>
                  </a:lnTo>
                  <a:lnTo>
                    <a:pt x="334" y="2093"/>
                  </a:lnTo>
                  <a:lnTo>
                    <a:pt x="334" y="2091"/>
                  </a:lnTo>
                  <a:lnTo>
                    <a:pt x="333" y="2090"/>
                  </a:lnTo>
                  <a:lnTo>
                    <a:pt x="332" y="2089"/>
                  </a:lnTo>
                  <a:lnTo>
                    <a:pt x="332" y="2087"/>
                  </a:lnTo>
                  <a:lnTo>
                    <a:pt x="325" y="2090"/>
                  </a:lnTo>
                  <a:lnTo>
                    <a:pt x="320" y="2089"/>
                  </a:lnTo>
                  <a:lnTo>
                    <a:pt x="316" y="2087"/>
                  </a:lnTo>
                  <a:lnTo>
                    <a:pt x="310" y="2090"/>
                  </a:lnTo>
                  <a:lnTo>
                    <a:pt x="310" y="2093"/>
                  </a:lnTo>
                  <a:lnTo>
                    <a:pt x="308" y="2096"/>
                  </a:lnTo>
                  <a:lnTo>
                    <a:pt x="304" y="2097"/>
                  </a:lnTo>
                  <a:lnTo>
                    <a:pt x="301" y="2098"/>
                  </a:lnTo>
                  <a:lnTo>
                    <a:pt x="297" y="2097"/>
                  </a:lnTo>
                  <a:lnTo>
                    <a:pt x="294" y="2094"/>
                  </a:lnTo>
                  <a:lnTo>
                    <a:pt x="289" y="2092"/>
                  </a:lnTo>
                  <a:lnTo>
                    <a:pt x="286" y="2087"/>
                  </a:lnTo>
                  <a:lnTo>
                    <a:pt x="281" y="2089"/>
                  </a:lnTo>
                  <a:lnTo>
                    <a:pt x="274" y="2089"/>
                  </a:lnTo>
                  <a:lnTo>
                    <a:pt x="268" y="2090"/>
                  </a:lnTo>
                  <a:lnTo>
                    <a:pt x="267" y="2094"/>
                  </a:lnTo>
                  <a:lnTo>
                    <a:pt x="260" y="2100"/>
                  </a:lnTo>
                  <a:lnTo>
                    <a:pt x="253" y="2101"/>
                  </a:lnTo>
                  <a:lnTo>
                    <a:pt x="247" y="2101"/>
                  </a:lnTo>
                  <a:lnTo>
                    <a:pt x="238" y="2101"/>
                  </a:lnTo>
                  <a:lnTo>
                    <a:pt x="233" y="2093"/>
                  </a:lnTo>
                  <a:lnTo>
                    <a:pt x="225" y="2092"/>
                  </a:lnTo>
                  <a:lnTo>
                    <a:pt x="214" y="2093"/>
                  </a:lnTo>
                  <a:lnTo>
                    <a:pt x="205" y="2094"/>
                  </a:lnTo>
                  <a:lnTo>
                    <a:pt x="203" y="2099"/>
                  </a:lnTo>
                  <a:lnTo>
                    <a:pt x="198" y="2101"/>
                  </a:lnTo>
                  <a:lnTo>
                    <a:pt x="194" y="2102"/>
                  </a:lnTo>
                  <a:lnTo>
                    <a:pt x="188" y="2102"/>
                  </a:lnTo>
                  <a:lnTo>
                    <a:pt x="184" y="2100"/>
                  </a:lnTo>
                  <a:lnTo>
                    <a:pt x="181" y="2097"/>
                  </a:lnTo>
                  <a:lnTo>
                    <a:pt x="176" y="2093"/>
                  </a:lnTo>
                  <a:lnTo>
                    <a:pt x="172" y="2094"/>
                  </a:lnTo>
                  <a:lnTo>
                    <a:pt x="167" y="2102"/>
                  </a:lnTo>
                  <a:lnTo>
                    <a:pt x="160" y="2107"/>
                  </a:lnTo>
                  <a:lnTo>
                    <a:pt x="152" y="2109"/>
                  </a:lnTo>
                  <a:lnTo>
                    <a:pt x="145" y="2111"/>
                  </a:lnTo>
                  <a:lnTo>
                    <a:pt x="138" y="2106"/>
                  </a:lnTo>
                  <a:lnTo>
                    <a:pt x="134" y="2097"/>
                  </a:lnTo>
                  <a:lnTo>
                    <a:pt x="130" y="2092"/>
                  </a:lnTo>
                  <a:lnTo>
                    <a:pt x="127" y="2099"/>
                  </a:lnTo>
                  <a:lnTo>
                    <a:pt x="124" y="2109"/>
                  </a:lnTo>
                  <a:lnTo>
                    <a:pt x="126" y="2121"/>
                  </a:lnTo>
                  <a:lnTo>
                    <a:pt x="124" y="2132"/>
                  </a:lnTo>
                  <a:lnTo>
                    <a:pt x="118" y="2142"/>
                  </a:lnTo>
                  <a:lnTo>
                    <a:pt x="120" y="2147"/>
                  </a:lnTo>
                  <a:lnTo>
                    <a:pt x="118" y="2152"/>
                  </a:lnTo>
                  <a:lnTo>
                    <a:pt x="113" y="2157"/>
                  </a:lnTo>
                  <a:lnTo>
                    <a:pt x="109" y="2159"/>
                  </a:lnTo>
                  <a:lnTo>
                    <a:pt x="100" y="2160"/>
                  </a:lnTo>
                  <a:lnTo>
                    <a:pt x="93" y="2157"/>
                  </a:lnTo>
                  <a:lnTo>
                    <a:pt x="85" y="2154"/>
                  </a:lnTo>
                  <a:lnTo>
                    <a:pt x="78" y="2159"/>
                  </a:lnTo>
                  <a:lnTo>
                    <a:pt x="74" y="2159"/>
                  </a:lnTo>
                  <a:lnTo>
                    <a:pt x="69" y="2157"/>
                  </a:lnTo>
                  <a:lnTo>
                    <a:pt x="66" y="2153"/>
                  </a:lnTo>
                  <a:lnTo>
                    <a:pt x="63" y="2149"/>
                  </a:lnTo>
                  <a:lnTo>
                    <a:pt x="62" y="2134"/>
                  </a:lnTo>
                  <a:lnTo>
                    <a:pt x="61" y="2117"/>
                  </a:lnTo>
                  <a:lnTo>
                    <a:pt x="60" y="2102"/>
                  </a:lnTo>
                  <a:lnTo>
                    <a:pt x="59" y="2087"/>
                  </a:lnTo>
                  <a:lnTo>
                    <a:pt x="61" y="2077"/>
                  </a:lnTo>
                  <a:lnTo>
                    <a:pt x="62" y="2066"/>
                  </a:lnTo>
                  <a:lnTo>
                    <a:pt x="62" y="2055"/>
                  </a:lnTo>
                  <a:lnTo>
                    <a:pt x="63" y="2045"/>
                  </a:lnTo>
                  <a:lnTo>
                    <a:pt x="68" y="2016"/>
                  </a:lnTo>
                  <a:lnTo>
                    <a:pt x="74" y="1988"/>
                  </a:lnTo>
                  <a:lnTo>
                    <a:pt x="78" y="1961"/>
                  </a:lnTo>
                  <a:lnTo>
                    <a:pt x="83" y="1933"/>
                  </a:lnTo>
                  <a:lnTo>
                    <a:pt x="80" y="1931"/>
                  </a:lnTo>
                  <a:lnTo>
                    <a:pt x="88" y="1923"/>
                  </a:lnTo>
                  <a:lnTo>
                    <a:pt x="91" y="1910"/>
                  </a:lnTo>
                  <a:lnTo>
                    <a:pt x="93" y="1899"/>
                  </a:lnTo>
                  <a:lnTo>
                    <a:pt x="98" y="1887"/>
                  </a:lnTo>
                  <a:lnTo>
                    <a:pt x="99" y="1884"/>
                  </a:lnTo>
                  <a:lnTo>
                    <a:pt x="100" y="1879"/>
                  </a:lnTo>
                  <a:lnTo>
                    <a:pt x="101" y="1874"/>
                  </a:lnTo>
                  <a:lnTo>
                    <a:pt x="103" y="1871"/>
                  </a:lnTo>
                  <a:lnTo>
                    <a:pt x="109" y="1859"/>
                  </a:lnTo>
                  <a:lnTo>
                    <a:pt x="114" y="1846"/>
                  </a:lnTo>
                  <a:lnTo>
                    <a:pt x="121" y="1833"/>
                  </a:lnTo>
                  <a:lnTo>
                    <a:pt x="129" y="1820"/>
                  </a:lnTo>
                  <a:lnTo>
                    <a:pt x="129" y="1811"/>
                  </a:lnTo>
                  <a:lnTo>
                    <a:pt x="131" y="1803"/>
                  </a:lnTo>
                  <a:lnTo>
                    <a:pt x="135" y="1794"/>
                  </a:lnTo>
                  <a:lnTo>
                    <a:pt x="141" y="1787"/>
                  </a:lnTo>
                  <a:lnTo>
                    <a:pt x="142" y="1783"/>
                  </a:lnTo>
                  <a:lnTo>
                    <a:pt x="143" y="1779"/>
                  </a:lnTo>
                  <a:lnTo>
                    <a:pt x="146" y="1775"/>
                  </a:lnTo>
                  <a:lnTo>
                    <a:pt x="149" y="1771"/>
                  </a:lnTo>
                  <a:lnTo>
                    <a:pt x="156" y="1758"/>
                  </a:lnTo>
                  <a:lnTo>
                    <a:pt x="164" y="1746"/>
                  </a:lnTo>
                  <a:lnTo>
                    <a:pt x="172" y="1734"/>
                  </a:lnTo>
                  <a:lnTo>
                    <a:pt x="180" y="1722"/>
                  </a:lnTo>
                  <a:lnTo>
                    <a:pt x="188" y="1710"/>
                  </a:lnTo>
                  <a:lnTo>
                    <a:pt x="196" y="1698"/>
                  </a:lnTo>
                  <a:lnTo>
                    <a:pt x="204" y="1687"/>
                  </a:lnTo>
                  <a:lnTo>
                    <a:pt x="213" y="1675"/>
                  </a:lnTo>
                  <a:lnTo>
                    <a:pt x="212" y="1674"/>
                  </a:lnTo>
                  <a:lnTo>
                    <a:pt x="220" y="1667"/>
                  </a:lnTo>
                  <a:lnTo>
                    <a:pt x="227" y="1659"/>
                  </a:lnTo>
                  <a:lnTo>
                    <a:pt x="234" y="1650"/>
                  </a:lnTo>
                  <a:lnTo>
                    <a:pt x="241" y="1642"/>
                  </a:lnTo>
                  <a:lnTo>
                    <a:pt x="250" y="1632"/>
                  </a:lnTo>
                  <a:lnTo>
                    <a:pt x="260" y="1623"/>
                  </a:lnTo>
                  <a:lnTo>
                    <a:pt x="270" y="1614"/>
                  </a:lnTo>
                  <a:lnTo>
                    <a:pt x="279" y="1605"/>
                  </a:lnTo>
                  <a:lnTo>
                    <a:pt x="288" y="1596"/>
                  </a:lnTo>
                  <a:lnTo>
                    <a:pt x="298" y="1586"/>
                  </a:lnTo>
                  <a:lnTo>
                    <a:pt x="308" y="1578"/>
                  </a:lnTo>
                  <a:lnTo>
                    <a:pt x="318" y="1570"/>
                  </a:lnTo>
                  <a:lnTo>
                    <a:pt x="317" y="1569"/>
                  </a:lnTo>
                  <a:lnTo>
                    <a:pt x="323" y="1566"/>
                  </a:lnTo>
                  <a:lnTo>
                    <a:pt x="327" y="1561"/>
                  </a:lnTo>
                  <a:lnTo>
                    <a:pt x="332" y="1555"/>
                  </a:lnTo>
                  <a:lnTo>
                    <a:pt x="335" y="1551"/>
                  </a:lnTo>
                  <a:lnTo>
                    <a:pt x="340" y="1545"/>
                  </a:lnTo>
                  <a:lnTo>
                    <a:pt x="344" y="1539"/>
                  </a:lnTo>
                  <a:lnTo>
                    <a:pt x="349" y="1533"/>
                  </a:lnTo>
                  <a:lnTo>
                    <a:pt x="354" y="1529"/>
                  </a:lnTo>
                  <a:lnTo>
                    <a:pt x="344" y="1523"/>
                  </a:lnTo>
                  <a:lnTo>
                    <a:pt x="336" y="1517"/>
                  </a:lnTo>
                  <a:lnTo>
                    <a:pt x="329" y="1510"/>
                  </a:lnTo>
                  <a:lnTo>
                    <a:pt x="321" y="1503"/>
                  </a:lnTo>
                  <a:lnTo>
                    <a:pt x="314" y="1497"/>
                  </a:lnTo>
                  <a:lnTo>
                    <a:pt x="306" y="1490"/>
                  </a:lnTo>
                  <a:lnTo>
                    <a:pt x="296" y="1485"/>
                  </a:lnTo>
                  <a:lnTo>
                    <a:pt x="286" y="1482"/>
                  </a:lnTo>
                  <a:lnTo>
                    <a:pt x="261" y="1463"/>
                  </a:lnTo>
                  <a:lnTo>
                    <a:pt x="238" y="1444"/>
                  </a:lnTo>
                  <a:lnTo>
                    <a:pt x="217" y="1423"/>
                  </a:lnTo>
                  <a:lnTo>
                    <a:pt x="195" y="1402"/>
                  </a:lnTo>
                  <a:lnTo>
                    <a:pt x="174" y="1380"/>
                  </a:lnTo>
                  <a:lnTo>
                    <a:pt x="154" y="1357"/>
                  </a:lnTo>
                  <a:lnTo>
                    <a:pt x="136" y="1333"/>
                  </a:lnTo>
                  <a:lnTo>
                    <a:pt x="119" y="1308"/>
                  </a:lnTo>
                  <a:lnTo>
                    <a:pt x="112" y="1304"/>
                  </a:lnTo>
                  <a:lnTo>
                    <a:pt x="111" y="1300"/>
                  </a:lnTo>
                  <a:lnTo>
                    <a:pt x="109" y="1294"/>
                  </a:lnTo>
                  <a:lnTo>
                    <a:pt x="105" y="1289"/>
                  </a:lnTo>
                  <a:lnTo>
                    <a:pt x="92" y="1268"/>
                  </a:lnTo>
                  <a:lnTo>
                    <a:pt x="80" y="1247"/>
                  </a:lnTo>
                  <a:lnTo>
                    <a:pt x="69" y="1225"/>
                  </a:lnTo>
                  <a:lnTo>
                    <a:pt x="60" y="1203"/>
                  </a:lnTo>
                  <a:lnTo>
                    <a:pt x="52" y="1180"/>
                  </a:lnTo>
                  <a:lnTo>
                    <a:pt x="45" y="1156"/>
                  </a:lnTo>
                  <a:lnTo>
                    <a:pt x="40" y="1131"/>
                  </a:lnTo>
                  <a:lnTo>
                    <a:pt x="38" y="1107"/>
                  </a:lnTo>
                  <a:lnTo>
                    <a:pt x="33" y="1068"/>
                  </a:lnTo>
                  <a:lnTo>
                    <a:pt x="32" y="1028"/>
                  </a:lnTo>
                  <a:lnTo>
                    <a:pt x="35" y="988"/>
                  </a:lnTo>
                  <a:lnTo>
                    <a:pt x="42" y="948"/>
                  </a:lnTo>
                  <a:lnTo>
                    <a:pt x="52" y="909"/>
                  </a:lnTo>
                  <a:lnTo>
                    <a:pt x="65" y="871"/>
                  </a:lnTo>
                  <a:lnTo>
                    <a:pt x="82" y="834"/>
                  </a:lnTo>
                  <a:lnTo>
                    <a:pt x="103" y="798"/>
                  </a:lnTo>
                  <a:lnTo>
                    <a:pt x="114" y="781"/>
                  </a:lnTo>
                  <a:lnTo>
                    <a:pt x="126" y="766"/>
                  </a:lnTo>
                  <a:lnTo>
                    <a:pt x="137" y="751"/>
                  </a:lnTo>
                  <a:lnTo>
                    <a:pt x="149" y="737"/>
                  </a:lnTo>
                  <a:lnTo>
                    <a:pt x="161" y="724"/>
                  </a:lnTo>
                  <a:lnTo>
                    <a:pt x="174" y="710"/>
                  </a:lnTo>
                  <a:lnTo>
                    <a:pt x="187" y="696"/>
                  </a:lnTo>
                  <a:lnTo>
                    <a:pt x="200" y="682"/>
                  </a:lnTo>
                  <a:lnTo>
                    <a:pt x="202" y="684"/>
                  </a:lnTo>
                  <a:lnTo>
                    <a:pt x="215" y="672"/>
                  </a:lnTo>
                  <a:lnTo>
                    <a:pt x="230" y="660"/>
                  </a:lnTo>
                  <a:lnTo>
                    <a:pt x="245" y="649"/>
                  </a:lnTo>
                  <a:lnTo>
                    <a:pt x="260" y="639"/>
                  </a:lnTo>
                  <a:lnTo>
                    <a:pt x="276" y="629"/>
                  </a:lnTo>
                  <a:lnTo>
                    <a:pt x="291" y="620"/>
                  </a:lnTo>
                  <a:lnTo>
                    <a:pt x="306" y="609"/>
                  </a:lnTo>
                  <a:lnTo>
                    <a:pt x="321" y="598"/>
                  </a:lnTo>
                  <a:lnTo>
                    <a:pt x="312" y="593"/>
                  </a:lnTo>
                  <a:lnTo>
                    <a:pt x="303" y="589"/>
                  </a:lnTo>
                  <a:lnTo>
                    <a:pt x="295" y="584"/>
                  </a:lnTo>
                  <a:lnTo>
                    <a:pt x="286" y="578"/>
                  </a:lnTo>
                  <a:lnTo>
                    <a:pt x="278" y="573"/>
                  </a:lnTo>
                  <a:lnTo>
                    <a:pt x="268" y="568"/>
                  </a:lnTo>
                  <a:lnTo>
                    <a:pt x="260" y="563"/>
                  </a:lnTo>
                  <a:lnTo>
                    <a:pt x="252" y="559"/>
                  </a:lnTo>
                  <a:lnTo>
                    <a:pt x="247" y="552"/>
                  </a:lnTo>
                  <a:lnTo>
                    <a:pt x="240" y="547"/>
                  </a:lnTo>
                  <a:lnTo>
                    <a:pt x="232" y="545"/>
                  </a:lnTo>
                  <a:lnTo>
                    <a:pt x="226" y="539"/>
                  </a:lnTo>
                  <a:lnTo>
                    <a:pt x="221" y="538"/>
                  </a:lnTo>
                  <a:lnTo>
                    <a:pt x="217" y="533"/>
                  </a:lnTo>
                  <a:lnTo>
                    <a:pt x="211" y="529"/>
                  </a:lnTo>
                  <a:lnTo>
                    <a:pt x="204" y="528"/>
                  </a:lnTo>
                  <a:lnTo>
                    <a:pt x="197" y="523"/>
                  </a:lnTo>
                  <a:lnTo>
                    <a:pt x="191" y="516"/>
                  </a:lnTo>
                  <a:lnTo>
                    <a:pt x="185" y="509"/>
                  </a:lnTo>
                  <a:lnTo>
                    <a:pt x="180" y="501"/>
                  </a:lnTo>
                  <a:lnTo>
                    <a:pt x="174" y="494"/>
                  </a:lnTo>
                  <a:lnTo>
                    <a:pt x="168" y="487"/>
                  </a:lnTo>
                  <a:lnTo>
                    <a:pt x="161" y="480"/>
                  </a:lnTo>
                  <a:lnTo>
                    <a:pt x="153" y="476"/>
                  </a:lnTo>
                  <a:lnTo>
                    <a:pt x="147" y="469"/>
                  </a:lnTo>
                  <a:lnTo>
                    <a:pt x="142" y="461"/>
                  </a:lnTo>
                  <a:lnTo>
                    <a:pt x="136" y="453"/>
                  </a:lnTo>
                  <a:lnTo>
                    <a:pt x="130" y="445"/>
                  </a:lnTo>
                  <a:lnTo>
                    <a:pt x="124" y="438"/>
                  </a:lnTo>
                  <a:lnTo>
                    <a:pt x="119" y="430"/>
                  </a:lnTo>
                  <a:lnTo>
                    <a:pt x="113" y="424"/>
                  </a:lnTo>
                  <a:lnTo>
                    <a:pt x="106" y="418"/>
                  </a:lnTo>
                  <a:lnTo>
                    <a:pt x="104" y="409"/>
                  </a:lnTo>
                  <a:lnTo>
                    <a:pt x="99" y="401"/>
                  </a:lnTo>
                  <a:lnTo>
                    <a:pt x="95" y="393"/>
                  </a:lnTo>
                  <a:lnTo>
                    <a:pt x="90" y="385"/>
                  </a:lnTo>
                  <a:lnTo>
                    <a:pt x="85" y="377"/>
                  </a:lnTo>
                  <a:lnTo>
                    <a:pt x="80" y="369"/>
                  </a:lnTo>
                  <a:lnTo>
                    <a:pt x="75" y="361"/>
                  </a:lnTo>
                  <a:lnTo>
                    <a:pt x="71" y="353"/>
                  </a:lnTo>
                  <a:lnTo>
                    <a:pt x="68" y="345"/>
                  </a:lnTo>
                  <a:lnTo>
                    <a:pt x="63" y="338"/>
                  </a:lnTo>
                  <a:lnTo>
                    <a:pt x="59" y="330"/>
                  </a:lnTo>
                  <a:lnTo>
                    <a:pt x="59" y="323"/>
                  </a:lnTo>
                  <a:lnTo>
                    <a:pt x="51" y="305"/>
                  </a:lnTo>
                  <a:lnTo>
                    <a:pt x="43" y="288"/>
                  </a:lnTo>
                  <a:lnTo>
                    <a:pt x="36" y="271"/>
                  </a:lnTo>
                  <a:lnTo>
                    <a:pt x="31" y="252"/>
                  </a:lnTo>
                  <a:lnTo>
                    <a:pt x="29" y="243"/>
                  </a:lnTo>
                  <a:lnTo>
                    <a:pt x="27" y="233"/>
                  </a:lnTo>
                  <a:lnTo>
                    <a:pt x="24" y="222"/>
                  </a:lnTo>
                  <a:lnTo>
                    <a:pt x="22" y="211"/>
                  </a:lnTo>
                  <a:lnTo>
                    <a:pt x="19" y="195"/>
                  </a:lnTo>
                  <a:lnTo>
                    <a:pt x="15" y="180"/>
                  </a:lnTo>
                  <a:lnTo>
                    <a:pt x="12" y="166"/>
                  </a:lnTo>
                  <a:lnTo>
                    <a:pt x="8" y="151"/>
                  </a:lnTo>
                  <a:lnTo>
                    <a:pt x="8" y="137"/>
                  </a:lnTo>
                  <a:lnTo>
                    <a:pt x="8" y="121"/>
                  </a:lnTo>
                  <a:lnTo>
                    <a:pt x="5" y="106"/>
                  </a:lnTo>
                  <a:lnTo>
                    <a:pt x="0" y="92"/>
                  </a:lnTo>
                  <a:lnTo>
                    <a:pt x="1" y="70"/>
                  </a:lnTo>
                  <a:lnTo>
                    <a:pt x="1" y="48"/>
                  </a:lnTo>
                  <a:lnTo>
                    <a:pt x="0" y="27"/>
                  </a:lnTo>
                  <a:lnTo>
                    <a:pt x="1" y="5"/>
                  </a:lnTo>
                  <a:lnTo>
                    <a:pt x="4" y="1"/>
                  </a:lnTo>
                  <a:lnTo>
                    <a:pt x="8" y="0"/>
                  </a:lnTo>
                  <a:lnTo>
                    <a:pt x="12" y="0"/>
                  </a:lnTo>
                  <a:lnTo>
                    <a:pt x="15" y="1"/>
                  </a:lnTo>
                  <a:lnTo>
                    <a:pt x="17" y="8"/>
                  </a:lnTo>
                  <a:lnTo>
                    <a:pt x="22" y="13"/>
                  </a:lnTo>
                  <a:lnTo>
                    <a:pt x="28" y="14"/>
                  </a:lnTo>
                  <a:lnTo>
                    <a:pt x="3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9" name="Freeform 144"/>
            <p:cNvSpPr>
              <a:spLocks/>
            </p:cNvSpPr>
            <p:nvPr/>
          </p:nvSpPr>
          <p:spPr bwMode="auto">
            <a:xfrm>
              <a:off x="3240" y="2799"/>
              <a:ext cx="294" cy="65"/>
            </a:xfrm>
            <a:custGeom>
              <a:avLst/>
              <a:gdLst>
                <a:gd name="T0" fmla="*/ 8 w 587"/>
                <a:gd name="T1" fmla="*/ 0 h 131"/>
                <a:gd name="T2" fmla="*/ 8 w 587"/>
                <a:gd name="T3" fmla="*/ 0 h 131"/>
                <a:gd name="T4" fmla="*/ 9 w 587"/>
                <a:gd name="T5" fmla="*/ 0 h 131"/>
                <a:gd name="T6" fmla="*/ 9 w 587"/>
                <a:gd name="T7" fmla="*/ 0 h 131"/>
                <a:gd name="T8" fmla="*/ 9 w 587"/>
                <a:gd name="T9" fmla="*/ 0 h 131"/>
                <a:gd name="T10" fmla="*/ 9 w 587"/>
                <a:gd name="T11" fmla="*/ 0 h 131"/>
                <a:gd name="T12" fmla="*/ 10 w 587"/>
                <a:gd name="T13" fmla="*/ 0 h 131"/>
                <a:gd name="T14" fmla="*/ 9 w 587"/>
                <a:gd name="T15" fmla="*/ 1 h 131"/>
                <a:gd name="T16" fmla="*/ 9 w 587"/>
                <a:gd name="T17" fmla="*/ 1 h 131"/>
                <a:gd name="T18" fmla="*/ 9 w 587"/>
                <a:gd name="T19" fmla="*/ 1 h 131"/>
                <a:gd name="T20" fmla="*/ 8 w 587"/>
                <a:gd name="T21" fmla="*/ 1 h 131"/>
                <a:gd name="T22" fmla="*/ 8 w 587"/>
                <a:gd name="T23" fmla="*/ 0 h 131"/>
                <a:gd name="T24" fmla="*/ 8 w 587"/>
                <a:gd name="T25" fmla="*/ 0 h 131"/>
                <a:gd name="T26" fmla="*/ 7 w 587"/>
                <a:gd name="T27" fmla="*/ 1 h 131"/>
                <a:gd name="T28" fmla="*/ 7 w 587"/>
                <a:gd name="T29" fmla="*/ 1 h 131"/>
                <a:gd name="T30" fmla="*/ 7 w 587"/>
                <a:gd name="T31" fmla="*/ 1 h 131"/>
                <a:gd name="T32" fmla="*/ 6 w 587"/>
                <a:gd name="T33" fmla="*/ 1 h 131"/>
                <a:gd name="T34" fmla="*/ 6 w 587"/>
                <a:gd name="T35" fmla="*/ 1 h 131"/>
                <a:gd name="T36" fmla="*/ 6 w 587"/>
                <a:gd name="T37" fmla="*/ 1 h 131"/>
                <a:gd name="T38" fmla="*/ 5 w 587"/>
                <a:gd name="T39" fmla="*/ 0 h 131"/>
                <a:gd name="T40" fmla="*/ 5 w 587"/>
                <a:gd name="T41" fmla="*/ 1 h 131"/>
                <a:gd name="T42" fmla="*/ 5 w 587"/>
                <a:gd name="T43" fmla="*/ 1 h 131"/>
                <a:gd name="T44" fmla="*/ 4 w 587"/>
                <a:gd name="T45" fmla="*/ 1 h 131"/>
                <a:gd name="T46" fmla="*/ 4 w 587"/>
                <a:gd name="T47" fmla="*/ 1 h 131"/>
                <a:gd name="T48" fmla="*/ 3 w 587"/>
                <a:gd name="T49" fmla="*/ 1 h 131"/>
                <a:gd name="T50" fmla="*/ 3 w 587"/>
                <a:gd name="T51" fmla="*/ 1 h 131"/>
                <a:gd name="T52" fmla="*/ 3 w 587"/>
                <a:gd name="T53" fmla="*/ 1 h 131"/>
                <a:gd name="T54" fmla="*/ 2 w 587"/>
                <a:gd name="T55" fmla="*/ 1 h 131"/>
                <a:gd name="T56" fmla="*/ 2 w 587"/>
                <a:gd name="T57" fmla="*/ 1 h 131"/>
                <a:gd name="T58" fmla="*/ 2 w 587"/>
                <a:gd name="T59" fmla="*/ 1 h 131"/>
                <a:gd name="T60" fmla="*/ 1 w 587"/>
                <a:gd name="T61" fmla="*/ 1 h 131"/>
                <a:gd name="T62" fmla="*/ 1 w 587"/>
                <a:gd name="T63" fmla="*/ 1 h 131"/>
                <a:gd name="T64" fmla="*/ 1 w 587"/>
                <a:gd name="T65" fmla="*/ 1 h 131"/>
                <a:gd name="T66" fmla="*/ 1 w 587"/>
                <a:gd name="T67" fmla="*/ 0 h 131"/>
                <a:gd name="T68" fmla="*/ 1 w 587"/>
                <a:gd name="T69" fmla="*/ 0 h 131"/>
                <a:gd name="T70" fmla="*/ 1 w 587"/>
                <a:gd name="T71" fmla="*/ 0 h 131"/>
                <a:gd name="T72" fmla="*/ 1 w 587"/>
                <a:gd name="T73" fmla="*/ 0 h 131"/>
                <a:gd name="T74" fmla="*/ 2 w 587"/>
                <a:gd name="T75" fmla="*/ 0 h 131"/>
                <a:gd name="T76" fmla="*/ 2 w 587"/>
                <a:gd name="T77" fmla="*/ 0 h 131"/>
                <a:gd name="T78" fmla="*/ 2 w 587"/>
                <a:gd name="T79" fmla="*/ 0 h 131"/>
                <a:gd name="T80" fmla="*/ 3 w 587"/>
                <a:gd name="T81" fmla="*/ 0 h 131"/>
                <a:gd name="T82" fmla="*/ 3 w 587"/>
                <a:gd name="T83" fmla="*/ 0 h 131"/>
                <a:gd name="T84" fmla="*/ 4 w 587"/>
                <a:gd name="T85" fmla="*/ 0 h 131"/>
                <a:gd name="T86" fmla="*/ 4 w 587"/>
                <a:gd name="T87" fmla="*/ 0 h 131"/>
                <a:gd name="T88" fmla="*/ 4 w 587"/>
                <a:gd name="T89" fmla="*/ 0 h 131"/>
                <a:gd name="T90" fmla="*/ 5 w 587"/>
                <a:gd name="T91" fmla="*/ 0 h 131"/>
                <a:gd name="T92" fmla="*/ 5 w 587"/>
                <a:gd name="T93" fmla="*/ 0 h 131"/>
                <a:gd name="T94" fmla="*/ 5 w 587"/>
                <a:gd name="T95" fmla="*/ 0 h 131"/>
                <a:gd name="T96" fmla="*/ 6 w 587"/>
                <a:gd name="T97" fmla="*/ 0 h 131"/>
                <a:gd name="T98" fmla="*/ 6 w 587"/>
                <a:gd name="T99" fmla="*/ 0 h 131"/>
                <a:gd name="T100" fmla="*/ 6 w 587"/>
                <a:gd name="T101" fmla="*/ 0 h 131"/>
                <a:gd name="T102" fmla="*/ 6 w 587"/>
                <a:gd name="T103" fmla="*/ 0 h 131"/>
                <a:gd name="T104" fmla="*/ 6 w 587"/>
                <a:gd name="T105" fmla="*/ 0 h 131"/>
                <a:gd name="T106" fmla="*/ 7 w 587"/>
                <a:gd name="T107" fmla="*/ 0 h 131"/>
                <a:gd name="T108" fmla="*/ 7 w 587"/>
                <a:gd name="T109" fmla="*/ 0 h 131"/>
                <a:gd name="T110" fmla="*/ 7 w 587"/>
                <a:gd name="T111" fmla="*/ 0 h 131"/>
                <a:gd name="T112" fmla="*/ 7 w 587"/>
                <a:gd name="T113" fmla="*/ 0 h 131"/>
                <a:gd name="T114" fmla="*/ 8 w 587"/>
                <a:gd name="T115" fmla="*/ 0 h 1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7"/>
                <a:gd name="T175" fmla="*/ 0 h 131"/>
                <a:gd name="T176" fmla="*/ 587 w 587"/>
                <a:gd name="T177" fmla="*/ 131 h 1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7" h="131">
                  <a:moveTo>
                    <a:pt x="465" y="15"/>
                  </a:moveTo>
                  <a:lnTo>
                    <a:pt x="472" y="13"/>
                  </a:lnTo>
                  <a:lnTo>
                    <a:pt x="478" y="11"/>
                  </a:lnTo>
                  <a:lnTo>
                    <a:pt x="485" y="9"/>
                  </a:lnTo>
                  <a:lnTo>
                    <a:pt x="491" y="6"/>
                  </a:lnTo>
                  <a:lnTo>
                    <a:pt x="496" y="5"/>
                  </a:lnTo>
                  <a:lnTo>
                    <a:pt x="502" y="5"/>
                  </a:lnTo>
                  <a:lnTo>
                    <a:pt x="508" y="9"/>
                  </a:lnTo>
                  <a:lnTo>
                    <a:pt x="513" y="15"/>
                  </a:lnTo>
                  <a:lnTo>
                    <a:pt x="521" y="15"/>
                  </a:lnTo>
                  <a:lnTo>
                    <a:pt x="530" y="13"/>
                  </a:lnTo>
                  <a:lnTo>
                    <a:pt x="539" y="11"/>
                  </a:lnTo>
                  <a:lnTo>
                    <a:pt x="546" y="6"/>
                  </a:lnTo>
                  <a:lnTo>
                    <a:pt x="556" y="16"/>
                  </a:lnTo>
                  <a:lnTo>
                    <a:pt x="557" y="15"/>
                  </a:lnTo>
                  <a:lnTo>
                    <a:pt x="559" y="15"/>
                  </a:lnTo>
                  <a:lnTo>
                    <a:pt x="560" y="15"/>
                  </a:lnTo>
                  <a:lnTo>
                    <a:pt x="562" y="15"/>
                  </a:lnTo>
                  <a:lnTo>
                    <a:pt x="562" y="16"/>
                  </a:lnTo>
                  <a:lnTo>
                    <a:pt x="562" y="17"/>
                  </a:lnTo>
                  <a:lnTo>
                    <a:pt x="563" y="17"/>
                  </a:lnTo>
                  <a:lnTo>
                    <a:pt x="569" y="13"/>
                  </a:lnTo>
                  <a:lnTo>
                    <a:pt x="575" y="10"/>
                  </a:lnTo>
                  <a:lnTo>
                    <a:pt x="580" y="6"/>
                  </a:lnTo>
                  <a:lnTo>
                    <a:pt x="587" y="4"/>
                  </a:lnTo>
                  <a:lnTo>
                    <a:pt x="586" y="19"/>
                  </a:lnTo>
                  <a:lnTo>
                    <a:pt x="586" y="34"/>
                  </a:lnTo>
                  <a:lnTo>
                    <a:pt x="585" y="49"/>
                  </a:lnTo>
                  <a:lnTo>
                    <a:pt x="584" y="63"/>
                  </a:lnTo>
                  <a:lnTo>
                    <a:pt x="575" y="70"/>
                  </a:lnTo>
                  <a:lnTo>
                    <a:pt x="572" y="68"/>
                  </a:lnTo>
                  <a:lnTo>
                    <a:pt x="570" y="66"/>
                  </a:lnTo>
                  <a:lnTo>
                    <a:pt x="567" y="65"/>
                  </a:lnTo>
                  <a:lnTo>
                    <a:pt x="563" y="63"/>
                  </a:lnTo>
                  <a:lnTo>
                    <a:pt x="557" y="68"/>
                  </a:lnTo>
                  <a:lnTo>
                    <a:pt x="551" y="71"/>
                  </a:lnTo>
                  <a:lnTo>
                    <a:pt x="542" y="71"/>
                  </a:lnTo>
                  <a:lnTo>
                    <a:pt x="537" y="72"/>
                  </a:lnTo>
                  <a:lnTo>
                    <a:pt x="530" y="69"/>
                  </a:lnTo>
                  <a:lnTo>
                    <a:pt x="523" y="69"/>
                  </a:lnTo>
                  <a:lnTo>
                    <a:pt x="516" y="71"/>
                  </a:lnTo>
                  <a:lnTo>
                    <a:pt x="509" y="73"/>
                  </a:lnTo>
                  <a:lnTo>
                    <a:pt x="503" y="76"/>
                  </a:lnTo>
                  <a:lnTo>
                    <a:pt x="496" y="77"/>
                  </a:lnTo>
                  <a:lnTo>
                    <a:pt x="492" y="73"/>
                  </a:lnTo>
                  <a:lnTo>
                    <a:pt x="487" y="66"/>
                  </a:lnTo>
                  <a:lnTo>
                    <a:pt x="481" y="63"/>
                  </a:lnTo>
                  <a:lnTo>
                    <a:pt x="476" y="58"/>
                  </a:lnTo>
                  <a:lnTo>
                    <a:pt x="470" y="57"/>
                  </a:lnTo>
                  <a:lnTo>
                    <a:pt x="463" y="58"/>
                  </a:lnTo>
                  <a:lnTo>
                    <a:pt x="458" y="61"/>
                  </a:lnTo>
                  <a:lnTo>
                    <a:pt x="454" y="64"/>
                  </a:lnTo>
                  <a:lnTo>
                    <a:pt x="449" y="69"/>
                  </a:lnTo>
                  <a:lnTo>
                    <a:pt x="445" y="73"/>
                  </a:lnTo>
                  <a:lnTo>
                    <a:pt x="441" y="78"/>
                  </a:lnTo>
                  <a:lnTo>
                    <a:pt x="435" y="80"/>
                  </a:lnTo>
                  <a:lnTo>
                    <a:pt x="430" y="81"/>
                  </a:lnTo>
                  <a:lnTo>
                    <a:pt x="423" y="79"/>
                  </a:lnTo>
                  <a:lnTo>
                    <a:pt x="419" y="77"/>
                  </a:lnTo>
                  <a:lnTo>
                    <a:pt x="415" y="78"/>
                  </a:lnTo>
                  <a:lnTo>
                    <a:pt x="411" y="78"/>
                  </a:lnTo>
                  <a:lnTo>
                    <a:pt x="407" y="78"/>
                  </a:lnTo>
                  <a:lnTo>
                    <a:pt x="403" y="81"/>
                  </a:lnTo>
                  <a:lnTo>
                    <a:pt x="399" y="83"/>
                  </a:lnTo>
                  <a:lnTo>
                    <a:pt x="392" y="84"/>
                  </a:lnTo>
                  <a:lnTo>
                    <a:pt x="386" y="84"/>
                  </a:lnTo>
                  <a:lnTo>
                    <a:pt x="381" y="80"/>
                  </a:lnTo>
                  <a:lnTo>
                    <a:pt x="378" y="78"/>
                  </a:lnTo>
                  <a:lnTo>
                    <a:pt x="373" y="77"/>
                  </a:lnTo>
                  <a:lnTo>
                    <a:pt x="367" y="78"/>
                  </a:lnTo>
                  <a:lnTo>
                    <a:pt x="363" y="81"/>
                  </a:lnTo>
                  <a:lnTo>
                    <a:pt x="357" y="85"/>
                  </a:lnTo>
                  <a:lnTo>
                    <a:pt x="351" y="88"/>
                  </a:lnTo>
                  <a:lnTo>
                    <a:pt x="344" y="88"/>
                  </a:lnTo>
                  <a:lnTo>
                    <a:pt x="339" y="81"/>
                  </a:lnTo>
                  <a:lnTo>
                    <a:pt x="334" y="74"/>
                  </a:lnTo>
                  <a:lnTo>
                    <a:pt x="329" y="68"/>
                  </a:lnTo>
                  <a:lnTo>
                    <a:pt x="323" y="62"/>
                  </a:lnTo>
                  <a:lnTo>
                    <a:pt x="314" y="59"/>
                  </a:lnTo>
                  <a:lnTo>
                    <a:pt x="308" y="59"/>
                  </a:lnTo>
                  <a:lnTo>
                    <a:pt x="301" y="61"/>
                  </a:lnTo>
                  <a:lnTo>
                    <a:pt x="294" y="63"/>
                  </a:lnTo>
                  <a:lnTo>
                    <a:pt x="288" y="66"/>
                  </a:lnTo>
                  <a:lnTo>
                    <a:pt x="282" y="70"/>
                  </a:lnTo>
                  <a:lnTo>
                    <a:pt x="278" y="76"/>
                  </a:lnTo>
                  <a:lnTo>
                    <a:pt x="273" y="80"/>
                  </a:lnTo>
                  <a:lnTo>
                    <a:pt x="271" y="91"/>
                  </a:lnTo>
                  <a:lnTo>
                    <a:pt x="266" y="95"/>
                  </a:lnTo>
                  <a:lnTo>
                    <a:pt x="260" y="96"/>
                  </a:lnTo>
                  <a:lnTo>
                    <a:pt x="252" y="95"/>
                  </a:lnTo>
                  <a:lnTo>
                    <a:pt x="244" y="94"/>
                  </a:lnTo>
                  <a:lnTo>
                    <a:pt x="236" y="94"/>
                  </a:lnTo>
                  <a:lnTo>
                    <a:pt x="229" y="96"/>
                  </a:lnTo>
                  <a:lnTo>
                    <a:pt x="224" y="103"/>
                  </a:lnTo>
                  <a:lnTo>
                    <a:pt x="215" y="106"/>
                  </a:lnTo>
                  <a:lnTo>
                    <a:pt x="207" y="104"/>
                  </a:lnTo>
                  <a:lnTo>
                    <a:pt x="200" y="102"/>
                  </a:lnTo>
                  <a:lnTo>
                    <a:pt x="194" y="100"/>
                  </a:lnTo>
                  <a:lnTo>
                    <a:pt x="188" y="99"/>
                  </a:lnTo>
                  <a:lnTo>
                    <a:pt x="181" y="99"/>
                  </a:lnTo>
                  <a:lnTo>
                    <a:pt x="175" y="103"/>
                  </a:lnTo>
                  <a:lnTo>
                    <a:pt x="169" y="111"/>
                  </a:lnTo>
                  <a:lnTo>
                    <a:pt x="162" y="111"/>
                  </a:lnTo>
                  <a:lnTo>
                    <a:pt x="157" y="110"/>
                  </a:lnTo>
                  <a:lnTo>
                    <a:pt x="151" y="108"/>
                  </a:lnTo>
                  <a:lnTo>
                    <a:pt x="146" y="104"/>
                  </a:lnTo>
                  <a:lnTo>
                    <a:pt x="141" y="102"/>
                  </a:lnTo>
                  <a:lnTo>
                    <a:pt x="135" y="101"/>
                  </a:lnTo>
                  <a:lnTo>
                    <a:pt x="129" y="100"/>
                  </a:lnTo>
                  <a:lnTo>
                    <a:pt x="122" y="102"/>
                  </a:lnTo>
                  <a:lnTo>
                    <a:pt x="118" y="104"/>
                  </a:lnTo>
                  <a:lnTo>
                    <a:pt x="113" y="108"/>
                  </a:lnTo>
                  <a:lnTo>
                    <a:pt x="110" y="111"/>
                  </a:lnTo>
                  <a:lnTo>
                    <a:pt x="105" y="115"/>
                  </a:lnTo>
                  <a:lnTo>
                    <a:pt x="101" y="118"/>
                  </a:lnTo>
                  <a:lnTo>
                    <a:pt x="97" y="119"/>
                  </a:lnTo>
                  <a:lnTo>
                    <a:pt x="93" y="119"/>
                  </a:lnTo>
                  <a:lnTo>
                    <a:pt x="88" y="115"/>
                  </a:lnTo>
                  <a:lnTo>
                    <a:pt x="81" y="116"/>
                  </a:lnTo>
                  <a:lnTo>
                    <a:pt x="75" y="117"/>
                  </a:lnTo>
                  <a:lnTo>
                    <a:pt x="69" y="121"/>
                  </a:lnTo>
                  <a:lnTo>
                    <a:pt x="63" y="123"/>
                  </a:lnTo>
                  <a:lnTo>
                    <a:pt x="61" y="119"/>
                  </a:lnTo>
                  <a:lnTo>
                    <a:pt x="55" y="116"/>
                  </a:lnTo>
                  <a:lnTo>
                    <a:pt x="47" y="114"/>
                  </a:lnTo>
                  <a:lnTo>
                    <a:pt x="40" y="112"/>
                  </a:lnTo>
                  <a:lnTo>
                    <a:pt x="35" y="117"/>
                  </a:lnTo>
                  <a:lnTo>
                    <a:pt x="30" y="123"/>
                  </a:lnTo>
                  <a:lnTo>
                    <a:pt x="25" y="129"/>
                  </a:lnTo>
                  <a:lnTo>
                    <a:pt x="17" y="131"/>
                  </a:lnTo>
                  <a:lnTo>
                    <a:pt x="12" y="114"/>
                  </a:lnTo>
                  <a:lnTo>
                    <a:pt x="9" y="96"/>
                  </a:lnTo>
                  <a:lnTo>
                    <a:pt x="8" y="79"/>
                  </a:lnTo>
                  <a:lnTo>
                    <a:pt x="6" y="62"/>
                  </a:lnTo>
                  <a:lnTo>
                    <a:pt x="2" y="48"/>
                  </a:lnTo>
                  <a:lnTo>
                    <a:pt x="2" y="35"/>
                  </a:lnTo>
                  <a:lnTo>
                    <a:pt x="2" y="23"/>
                  </a:lnTo>
                  <a:lnTo>
                    <a:pt x="0" y="9"/>
                  </a:lnTo>
                  <a:lnTo>
                    <a:pt x="5" y="15"/>
                  </a:lnTo>
                  <a:lnTo>
                    <a:pt x="10" y="19"/>
                  </a:lnTo>
                  <a:lnTo>
                    <a:pt x="16" y="21"/>
                  </a:lnTo>
                  <a:lnTo>
                    <a:pt x="23" y="23"/>
                  </a:lnTo>
                  <a:lnTo>
                    <a:pt x="28" y="17"/>
                  </a:lnTo>
                  <a:lnTo>
                    <a:pt x="32" y="11"/>
                  </a:lnTo>
                  <a:lnTo>
                    <a:pt x="37" y="9"/>
                  </a:lnTo>
                  <a:lnTo>
                    <a:pt x="44" y="8"/>
                  </a:lnTo>
                  <a:lnTo>
                    <a:pt x="48" y="15"/>
                  </a:lnTo>
                  <a:lnTo>
                    <a:pt x="55" y="17"/>
                  </a:lnTo>
                  <a:lnTo>
                    <a:pt x="63" y="17"/>
                  </a:lnTo>
                  <a:lnTo>
                    <a:pt x="72" y="16"/>
                  </a:lnTo>
                  <a:lnTo>
                    <a:pt x="78" y="15"/>
                  </a:lnTo>
                  <a:lnTo>
                    <a:pt x="84" y="11"/>
                  </a:lnTo>
                  <a:lnTo>
                    <a:pt x="90" y="8"/>
                  </a:lnTo>
                  <a:lnTo>
                    <a:pt x="97" y="6"/>
                  </a:lnTo>
                  <a:lnTo>
                    <a:pt x="101" y="12"/>
                  </a:lnTo>
                  <a:lnTo>
                    <a:pt x="106" y="16"/>
                  </a:lnTo>
                  <a:lnTo>
                    <a:pt x="113" y="17"/>
                  </a:lnTo>
                  <a:lnTo>
                    <a:pt x="119" y="18"/>
                  </a:lnTo>
                  <a:lnTo>
                    <a:pt x="126" y="18"/>
                  </a:lnTo>
                  <a:lnTo>
                    <a:pt x="131" y="17"/>
                  </a:lnTo>
                  <a:lnTo>
                    <a:pt x="138" y="16"/>
                  </a:lnTo>
                  <a:lnTo>
                    <a:pt x="144" y="15"/>
                  </a:lnTo>
                  <a:lnTo>
                    <a:pt x="150" y="10"/>
                  </a:lnTo>
                  <a:lnTo>
                    <a:pt x="154" y="5"/>
                  </a:lnTo>
                  <a:lnTo>
                    <a:pt x="160" y="2"/>
                  </a:lnTo>
                  <a:lnTo>
                    <a:pt x="167" y="4"/>
                  </a:lnTo>
                  <a:lnTo>
                    <a:pt x="173" y="11"/>
                  </a:lnTo>
                  <a:lnTo>
                    <a:pt x="179" y="13"/>
                  </a:lnTo>
                  <a:lnTo>
                    <a:pt x="186" y="11"/>
                  </a:lnTo>
                  <a:lnTo>
                    <a:pt x="192" y="6"/>
                  </a:lnTo>
                  <a:lnTo>
                    <a:pt x="198" y="3"/>
                  </a:lnTo>
                  <a:lnTo>
                    <a:pt x="204" y="1"/>
                  </a:lnTo>
                  <a:lnTo>
                    <a:pt x="209" y="3"/>
                  </a:lnTo>
                  <a:lnTo>
                    <a:pt x="213" y="12"/>
                  </a:lnTo>
                  <a:lnTo>
                    <a:pt x="219" y="13"/>
                  </a:lnTo>
                  <a:lnTo>
                    <a:pt x="226" y="11"/>
                  </a:lnTo>
                  <a:lnTo>
                    <a:pt x="233" y="9"/>
                  </a:lnTo>
                  <a:lnTo>
                    <a:pt x="238" y="5"/>
                  </a:lnTo>
                  <a:lnTo>
                    <a:pt x="244" y="4"/>
                  </a:lnTo>
                  <a:lnTo>
                    <a:pt x="249" y="5"/>
                  </a:lnTo>
                  <a:lnTo>
                    <a:pt x="253" y="11"/>
                  </a:lnTo>
                  <a:lnTo>
                    <a:pt x="256" y="20"/>
                  </a:lnTo>
                  <a:lnTo>
                    <a:pt x="259" y="23"/>
                  </a:lnTo>
                  <a:lnTo>
                    <a:pt x="264" y="25"/>
                  </a:lnTo>
                  <a:lnTo>
                    <a:pt x="268" y="27"/>
                  </a:lnTo>
                  <a:lnTo>
                    <a:pt x="273" y="30"/>
                  </a:lnTo>
                  <a:lnTo>
                    <a:pt x="276" y="31"/>
                  </a:lnTo>
                  <a:lnTo>
                    <a:pt x="281" y="33"/>
                  </a:lnTo>
                  <a:lnTo>
                    <a:pt x="286" y="34"/>
                  </a:lnTo>
                  <a:lnTo>
                    <a:pt x="290" y="35"/>
                  </a:lnTo>
                  <a:lnTo>
                    <a:pt x="297" y="32"/>
                  </a:lnTo>
                  <a:lnTo>
                    <a:pt x="304" y="28"/>
                  </a:lnTo>
                  <a:lnTo>
                    <a:pt x="311" y="26"/>
                  </a:lnTo>
                  <a:lnTo>
                    <a:pt x="317" y="23"/>
                  </a:lnTo>
                  <a:lnTo>
                    <a:pt x="324" y="18"/>
                  </a:lnTo>
                  <a:lnTo>
                    <a:pt x="329" y="15"/>
                  </a:lnTo>
                  <a:lnTo>
                    <a:pt x="335" y="9"/>
                  </a:lnTo>
                  <a:lnTo>
                    <a:pt x="340" y="3"/>
                  </a:lnTo>
                  <a:lnTo>
                    <a:pt x="347" y="2"/>
                  </a:lnTo>
                  <a:lnTo>
                    <a:pt x="352" y="4"/>
                  </a:lnTo>
                  <a:lnTo>
                    <a:pt x="358" y="8"/>
                  </a:lnTo>
                  <a:lnTo>
                    <a:pt x="363" y="9"/>
                  </a:lnTo>
                  <a:lnTo>
                    <a:pt x="364" y="9"/>
                  </a:lnTo>
                  <a:lnTo>
                    <a:pt x="365" y="10"/>
                  </a:lnTo>
                  <a:lnTo>
                    <a:pt x="366" y="11"/>
                  </a:lnTo>
                  <a:lnTo>
                    <a:pt x="367" y="12"/>
                  </a:lnTo>
                  <a:lnTo>
                    <a:pt x="369" y="11"/>
                  </a:lnTo>
                  <a:lnTo>
                    <a:pt x="370" y="10"/>
                  </a:lnTo>
                  <a:lnTo>
                    <a:pt x="371" y="9"/>
                  </a:lnTo>
                  <a:lnTo>
                    <a:pt x="372" y="9"/>
                  </a:lnTo>
                  <a:lnTo>
                    <a:pt x="379" y="8"/>
                  </a:lnTo>
                  <a:lnTo>
                    <a:pt x="386" y="2"/>
                  </a:lnTo>
                  <a:lnTo>
                    <a:pt x="393" y="1"/>
                  </a:lnTo>
                  <a:lnTo>
                    <a:pt x="397" y="6"/>
                  </a:lnTo>
                  <a:lnTo>
                    <a:pt x="400" y="6"/>
                  </a:lnTo>
                  <a:lnTo>
                    <a:pt x="400" y="8"/>
                  </a:lnTo>
                  <a:lnTo>
                    <a:pt x="400" y="9"/>
                  </a:lnTo>
                  <a:lnTo>
                    <a:pt x="401" y="11"/>
                  </a:lnTo>
                  <a:lnTo>
                    <a:pt x="402" y="12"/>
                  </a:lnTo>
                  <a:lnTo>
                    <a:pt x="407" y="9"/>
                  </a:lnTo>
                  <a:lnTo>
                    <a:pt x="407" y="11"/>
                  </a:lnTo>
                  <a:lnTo>
                    <a:pt x="412" y="11"/>
                  </a:lnTo>
                  <a:lnTo>
                    <a:pt x="418" y="10"/>
                  </a:lnTo>
                  <a:lnTo>
                    <a:pt x="424" y="6"/>
                  </a:lnTo>
                  <a:lnTo>
                    <a:pt x="428" y="3"/>
                  </a:lnTo>
                  <a:lnTo>
                    <a:pt x="433" y="0"/>
                  </a:lnTo>
                  <a:lnTo>
                    <a:pt x="438" y="0"/>
                  </a:lnTo>
                  <a:lnTo>
                    <a:pt x="442" y="2"/>
                  </a:lnTo>
                  <a:lnTo>
                    <a:pt x="446" y="8"/>
                  </a:lnTo>
                  <a:lnTo>
                    <a:pt x="452" y="9"/>
                  </a:lnTo>
                  <a:lnTo>
                    <a:pt x="456" y="10"/>
                  </a:lnTo>
                  <a:lnTo>
                    <a:pt x="462" y="12"/>
                  </a:lnTo>
                  <a:lnTo>
                    <a:pt x="465" y="15"/>
                  </a:lnTo>
                  <a:close/>
                </a:path>
              </a:pathLst>
            </a:custGeom>
            <a:solidFill>
              <a:srgbClr val="CE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0" name="Freeform 149"/>
            <p:cNvSpPr>
              <a:spLocks/>
            </p:cNvSpPr>
            <p:nvPr/>
          </p:nvSpPr>
          <p:spPr bwMode="auto">
            <a:xfrm>
              <a:off x="3249" y="2846"/>
              <a:ext cx="280" cy="85"/>
            </a:xfrm>
            <a:custGeom>
              <a:avLst/>
              <a:gdLst>
                <a:gd name="T0" fmla="*/ 9 w 559"/>
                <a:gd name="T1" fmla="*/ 1 h 169"/>
                <a:gd name="T2" fmla="*/ 9 w 559"/>
                <a:gd name="T3" fmla="*/ 2 h 169"/>
                <a:gd name="T4" fmla="*/ 8 w 559"/>
                <a:gd name="T5" fmla="*/ 2 h 169"/>
                <a:gd name="T6" fmla="*/ 8 w 559"/>
                <a:gd name="T7" fmla="*/ 2 h 169"/>
                <a:gd name="T8" fmla="*/ 8 w 559"/>
                <a:gd name="T9" fmla="*/ 2 h 169"/>
                <a:gd name="T10" fmla="*/ 8 w 559"/>
                <a:gd name="T11" fmla="*/ 2 h 169"/>
                <a:gd name="T12" fmla="*/ 7 w 559"/>
                <a:gd name="T13" fmla="*/ 2 h 169"/>
                <a:gd name="T14" fmla="*/ 7 w 559"/>
                <a:gd name="T15" fmla="*/ 2 h 169"/>
                <a:gd name="T16" fmla="*/ 7 w 559"/>
                <a:gd name="T17" fmla="*/ 2 h 169"/>
                <a:gd name="T18" fmla="*/ 6 w 559"/>
                <a:gd name="T19" fmla="*/ 2 h 169"/>
                <a:gd name="T20" fmla="*/ 6 w 559"/>
                <a:gd name="T21" fmla="*/ 2 h 169"/>
                <a:gd name="T22" fmla="*/ 6 w 559"/>
                <a:gd name="T23" fmla="*/ 2 h 169"/>
                <a:gd name="T24" fmla="*/ 6 w 559"/>
                <a:gd name="T25" fmla="*/ 2 h 169"/>
                <a:gd name="T26" fmla="*/ 5 w 559"/>
                <a:gd name="T27" fmla="*/ 2 h 169"/>
                <a:gd name="T28" fmla="*/ 5 w 559"/>
                <a:gd name="T29" fmla="*/ 2 h 169"/>
                <a:gd name="T30" fmla="*/ 5 w 559"/>
                <a:gd name="T31" fmla="*/ 2 h 169"/>
                <a:gd name="T32" fmla="*/ 4 w 559"/>
                <a:gd name="T33" fmla="*/ 2 h 169"/>
                <a:gd name="T34" fmla="*/ 4 w 559"/>
                <a:gd name="T35" fmla="*/ 3 h 169"/>
                <a:gd name="T36" fmla="*/ 4 w 559"/>
                <a:gd name="T37" fmla="*/ 3 h 169"/>
                <a:gd name="T38" fmla="*/ 3 w 559"/>
                <a:gd name="T39" fmla="*/ 3 h 169"/>
                <a:gd name="T40" fmla="*/ 3 w 559"/>
                <a:gd name="T41" fmla="*/ 2 h 169"/>
                <a:gd name="T42" fmla="*/ 3 w 559"/>
                <a:gd name="T43" fmla="*/ 3 h 169"/>
                <a:gd name="T44" fmla="*/ 2 w 559"/>
                <a:gd name="T45" fmla="*/ 3 h 169"/>
                <a:gd name="T46" fmla="*/ 2 w 559"/>
                <a:gd name="T47" fmla="*/ 3 h 169"/>
                <a:gd name="T48" fmla="*/ 2 w 559"/>
                <a:gd name="T49" fmla="*/ 3 h 169"/>
                <a:gd name="T50" fmla="*/ 1 w 559"/>
                <a:gd name="T51" fmla="*/ 3 h 169"/>
                <a:gd name="T52" fmla="*/ 1 w 559"/>
                <a:gd name="T53" fmla="*/ 3 h 169"/>
                <a:gd name="T54" fmla="*/ 1 w 559"/>
                <a:gd name="T55" fmla="*/ 3 h 169"/>
                <a:gd name="T56" fmla="*/ 0 w 559"/>
                <a:gd name="T57" fmla="*/ 1 h 169"/>
                <a:gd name="T58" fmla="*/ 1 w 559"/>
                <a:gd name="T59" fmla="*/ 2 h 169"/>
                <a:gd name="T60" fmla="*/ 1 w 559"/>
                <a:gd name="T61" fmla="*/ 1 h 169"/>
                <a:gd name="T62" fmla="*/ 1 w 559"/>
                <a:gd name="T63" fmla="*/ 1 h 169"/>
                <a:gd name="T64" fmla="*/ 2 w 559"/>
                <a:gd name="T65" fmla="*/ 1 h 169"/>
                <a:gd name="T66" fmla="*/ 2 w 559"/>
                <a:gd name="T67" fmla="*/ 1 h 169"/>
                <a:gd name="T68" fmla="*/ 2 w 559"/>
                <a:gd name="T69" fmla="*/ 1 h 169"/>
                <a:gd name="T70" fmla="*/ 3 w 559"/>
                <a:gd name="T71" fmla="*/ 1 h 169"/>
                <a:gd name="T72" fmla="*/ 3 w 559"/>
                <a:gd name="T73" fmla="*/ 1 h 169"/>
                <a:gd name="T74" fmla="*/ 3 w 559"/>
                <a:gd name="T75" fmla="*/ 1 h 169"/>
                <a:gd name="T76" fmla="*/ 4 w 559"/>
                <a:gd name="T77" fmla="*/ 1 h 169"/>
                <a:gd name="T78" fmla="*/ 4 w 559"/>
                <a:gd name="T79" fmla="*/ 1 h 169"/>
                <a:gd name="T80" fmla="*/ 4 w 559"/>
                <a:gd name="T81" fmla="*/ 1 h 169"/>
                <a:gd name="T82" fmla="*/ 5 w 559"/>
                <a:gd name="T83" fmla="*/ 1 h 169"/>
                <a:gd name="T84" fmla="*/ 5 w 559"/>
                <a:gd name="T85" fmla="*/ 1 h 169"/>
                <a:gd name="T86" fmla="*/ 5 w 559"/>
                <a:gd name="T87" fmla="*/ 1 h 169"/>
                <a:gd name="T88" fmla="*/ 5 w 559"/>
                <a:gd name="T89" fmla="*/ 1 h 169"/>
                <a:gd name="T90" fmla="*/ 6 w 559"/>
                <a:gd name="T91" fmla="*/ 1 h 169"/>
                <a:gd name="T92" fmla="*/ 6 w 559"/>
                <a:gd name="T93" fmla="*/ 1 h 169"/>
                <a:gd name="T94" fmla="*/ 6 w 559"/>
                <a:gd name="T95" fmla="*/ 1 h 169"/>
                <a:gd name="T96" fmla="*/ 7 w 559"/>
                <a:gd name="T97" fmla="*/ 1 h 169"/>
                <a:gd name="T98" fmla="*/ 7 w 559"/>
                <a:gd name="T99" fmla="*/ 1 h 169"/>
                <a:gd name="T100" fmla="*/ 7 w 559"/>
                <a:gd name="T101" fmla="*/ 1 h 169"/>
                <a:gd name="T102" fmla="*/ 8 w 559"/>
                <a:gd name="T103" fmla="*/ 1 h 169"/>
                <a:gd name="T104" fmla="*/ 8 w 559"/>
                <a:gd name="T105" fmla="*/ 1 h 169"/>
                <a:gd name="T106" fmla="*/ 8 w 559"/>
                <a:gd name="T107" fmla="*/ 1 h 169"/>
                <a:gd name="T108" fmla="*/ 9 w 559"/>
                <a:gd name="T109" fmla="*/ 1 h 169"/>
                <a:gd name="T110" fmla="*/ 9 w 559"/>
                <a:gd name="T111" fmla="*/ 1 h 1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59"/>
                <a:gd name="T169" fmla="*/ 0 h 169"/>
                <a:gd name="T170" fmla="*/ 559 w 559"/>
                <a:gd name="T171" fmla="*/ 169 h 1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59" h="169">
                  <a:moveTo>
                    <a:pt x="559" y="0"/>
                  </a:moveTo>
                  <a:lnTo>
                    <a:pt x="558" y="16"/>
                  </a:lnTo>
                  <a:lnTo>
                    <a:pt x="556" y="31"/>
                  </a:lnTo>
                  <a:lnTo>
                    <a:pt x="552" y="46"/>
                  </a:lnTo>
                  <a:lnTo>
                    <a:pt x="548" y="61"/>
                  </a:lnTo>
                  <a:lnTo>
                    <a:pt x="540" y="60"/>
                  </a:lnTo>
                  <a:lnTo>
                    <a:pt x="534" y="62"/>
                  </a:lnTo>
                  <a:lnTo>
                    <a:pt x="528" y="66"/>
                  </a:lnTo>
                  <a:lnTo>
                    <a:pt x="522" y="67"/>
                  </a:lnTo>
                  <a:lnTo>
                    <a:pt x="519" y="69"/>
                  </a:lnTo>
                  <a:lnTo>
                    <a:pt x="514" y="69"/>
                  </a:lnTo>
                  <a:lnTo>
                    <a:pt x="510" y="69"/>
                  </a:lnTo>
                  <a:lnTo>
                    <a:pt x="505" y="69"/>
                  </a:lnTo>
                  <a:lnTo>
                    <a:pt x="500" y="69"/>
                  </a:lnTo>
                  <a:lnTo>
                    <a:pt x="496" y="70"/>
                  </a:lnTo>
                  <a:lnTo>
                    <a:pt x="491" y="73"/>
                  </a:lnTo>
                  <a:lnTo>
                    <a:pt x="487" y="76"/>
                  </a:lnTo>
                  <a:lnTo>
                    <a:pt x="481" y="76"/>
                  </a:lnTo>
                  <a:lnTo>
                    <a:pt x="474" y="77"/>
                  </a:lnTo>
                  <a:lnTo>
                    <a:pt x="467" y="77"/>
                  </a:lnTo>
                  <a:lnTo>
                    <a:pt x="464" y="74"/>
                  </a:lnTo>
                  <a:lnTo>
                    <a:pt x="459" y="73"/>
                  </a:lnTo>
                  <a:lnTo>
                    <a:pt x="454" y="69"/>
                  </a:lnTo>
                  <a:lnTo>
                    <a:pt x="451" y="68"/>
                  </a:lnTo>
                  <a:lnTo>
                    <a:pt x="446" y="69"/>
                  </a:lnTo>
                  <a:lnTo>
                    <a:pt x="446" y="68"/>
                  </a:lnTo>
                  <a:lnTo>
                    <a:pt x="441" y="69"/>
                  </a:lnTo>
                  <a:lnTo>
                    <a:pt x="435" y="70"/>
                  </a:lnTo>
                  <a:lnTo>
                    <a:pt x="429" y="73"/>
                  </a:lnTo>
                  <a:lnTo>
                    <a:pt x="423" y="76"/>
                  </a:lnTo>
                  <a:lnTo>
                    <a:pt x="418" y="89"/>
                  </a:lnTo>
                  <a:lnTo>
                    <a:pt x="412" y="85"/>
                  </a:lnTo>
                  <a:lnTo>
                    <a:pt x="407" y="85"/>
                  </a:lnTo>
                  <a:lnTo>
                    <a:pt x="401" y="86"/>
                  </a:lnTo>
                  <a:lnTo>
                    <a:pt x="397" y="89"/>
                  </a:lnTo>
                  <a:lnTo>
                    <a:pt x="391" y="92"/>
                  </a:lnTo>
                  <a:lnTo>
                    <a:pt x="385" y="96"/>
                  </a:lnTo>
                  <a:lnTo>
                    <a:pt x="381" y="99"/>
                  </a:lnTo>
                  <a:lnTo>
                    <a:pt x="375" y="100"/>
                  </a:lnTo>
                  <a:lnTo>
                    <a:pt x="371" y="96"/>
                  </a:lnTo>
                  <a:lnTo>
                    <a:pt x="366" y="93"/>
                  </a:lnTo>
                  <a:lnTo>
                    <a:pt x="360" y="93"/>
                  </a:lnTo>
                  <a:lnTo>
                    <a:pt x="354" y="92"/>
                  </a:lnTo>
                  <a:lnTo>
                    <a:pt x="352" y="96"/>
                  </a:lnTo>
                  <a:lnTo>
                    <a:pt x="350" y="100"/>
                  </a:lnTo>
                  <a:lnTo>
                    <a:pt x="346" y="104"/>
                  </a:lnTo>
                  <a:lnTo>
                    <a:pt x="344" y="106"/>
                  </a:lnTo>
                  <a:lnTo>
                    <a:pt x="340" y="104"/>
                  </a:lnTo>
                  <a:lnTo>
                    <a:pt x="338" y="105"/>
                  </a:lnTo>
                  <a:lnTo>
                    <a:pt x="337" y="106"/>
                  </a:lnTo>
                  <a:lnTo>
                    <a:pt x="335" y="106"/>
                  </a:lnTo>
                  <a:lnTo>
                    <a:pt x="332" y="106"/>
                  </a:lnTo>
                  <a:lnTo>
                    <a:pt x="325" y="99"/>
                  </a:lnTo>
                  <a:lnTo>
                    <a:pt x="317" y="94"/>
                  </a:lnTo>
                  <a:lnTo>
                    <a:pt x="308" y="91"/>
                  </a:lnTo>
                  <a:lnTo>
                    <a:pt x="299" y="90"/>
                  </a:lnTo>
                  <a:lnTo>
                    <a:pt x="292" y="89"/>
                  </a:lnTo>
                  <a:lnTo>
                    <a:pt x="285" y="90"/>
                  </a:lnTo>
                  <a:lnTo>
                    <a:pt x="279" y="93"/>
                  </a:lnTo>
                  <a:lnTo>
                    <a:pt x="275" y="97"/>
                  </a:lnTo>
                  <a:lnTo>
                    <a:pt x="270" y="101"/>
                  </a:lnTo>
                  <a:lnTo>
                    <a:pt x="266" y="107"/>
                  </a:lnTo>
                  <a:lnTo>
                    <a:pt x="261" y="112"/>
                  </a:lnTo>
                  <a:lnTo>
                    <a:pt x="257" y="118"/>
                  </a:lnTo>
                  <a:lnTo>
                    <a:pt x="254" y="126"/>
                  </a:lnTo>
                  <a:lnTo>
                    <a:pt x="247" y="121"/>
                  </a:lnTo>
                  <a:lnTo>
                    <a:pt x="240" y="119"/>
                  </a:lnTo>
                  <a:lnTo>
                    <a:pt x="232" y="121"/>
                  </a:lnTo>
                  <a:lnTo>
                    <a:pt x="229" y="129"/>
                  </a:lnTo>
                  <a:lnTo>
                    <a:pt x="224" y="131"/>
                  </a:lnTo>
                  <a:lnTo>
                    <a:pt x="219" y="131"/>
                  </a:lnTo>
                  <a:lnTo>
                    <a:pt x="215" y="130"/>
                  </a:lnTo>
                  <a:lnTo>
                    <a:pt x="210" y="128"/>
                  </a:lnTo>
                  <a:lnTo>
                    <a:pt x="206" y="127"/>
                  </a:lnTo>
                  <a:lnTo>
                    <a:pt x="201" y="127"/>
                  </a:lnTo>
                  <a:lnTo>
                    <a:pt x="196" y="129"/>
                  </a:lnTo>
                  <a:lnTo>
                    <a:pt x="192" y="134"/>
                  </a:lnTo>
                  <a:lnTo>
                    <a:pt x="181" y="138"/>
                  </a:lnTo>
                  <a:lnTo>
                    <a:pt x="181" y="134"/>
                  </a:lnTo>
                  <a:lnTo>
                    <a:pt x="179" y="129"/>
                  </a:lnTo>
                  <a:lnTo>
                    <a:pt x="176" y="126"/>
                  </a:lnTo>
                  <a:lnTo>
                    <a:pt x="175" y="120"/>
                  </a:lnTo>
                  <a:lnTo>
                    <a:pt x="167" y="118"/>
                  </a:lnTo>
                  <a:lnTo>
                    <a:pt x="158" y="115"/>
                  </a:lnTo>
                  <a:lnTo>
                    <a:pt x="150" y="115"/>
                  </a:lnTo>
                  <a:lnTo>
                    <a:pt x="142" y="121"/>
                  </a:lnTo>
                  <a:lnTo>
                    <a:pt x="137" y="127"/>
                  </a:lnTo>
                  <a:lnTo>
                    <a:pt x="132" y="134"/>
                  </a:lnTo>
                  <a:lnTo>
                    <a:pt x="129" y="142"/>
                  </a:lnTo>
                  <a:lnTo>
                    <a:pt x="125" y="150"/>
                  </a:lnTo>
                  <a:lnTo>
                    <a:pt x="119" y="147"/>
                  </a:lnTo>
                  <a:lnTo>
                    <a:pt x="114" y="147"/>
                  </a:lnTo>
                  <a:lnTo>
                    <a:pt x="107" y="149"/>
                  </a:lnTo>
                  <a:lnTo>
                    <a:pt x="101" y="151"/>
                  </a:lnTo>
                  <a:lnTo>
                    <a:pt x="100" y="156"/>
                  </a:lnTo>
                  <a:lnTo>
                    <a:pt x="95" y="157"/>
                  </a:lnTo>
                  <a:lnTo>
                    <a:pt x="92" y="157"/>
                  </a:lnTo>
                  <a:lnTo>
                    <a:pt x="88" y="160"/>
                  </a:lnTo>
                  <a:lnTo>
                    <a:pt x="84" y="158"/>
                  </a:lnTo>
                  <a:lnTo>
                    <a:pt x="79" y="157"/>
                  </a:lnTo>
                  <a:lnTo>
                    <a:pt x="74" y="156"/>
                  </a:lnTo>
                  <a:lnTo>
                    <a:pt x="70" y="154"/>
                  </a:lnTo>
                  <a:lnTo>
                    <a:pt x="63" y="160"/>
                  </a:lnTo>
                  <a:lnTo>
                    <a:pt x="57" y="166"/>
                  </a:lnTo>
                  <a:lnTo>
                    <a:pt x="51" y="169"/>
                  </a:lnTo>
                  <a:lnTo>
                    <a:pt x="44" y="168"/>
                  </a:lnTo>
                  <a:lnTo>
                    <a:pt x="44" y="165"/>
                  </a:lnTo>
                  <a:lnTo>
                    <a:pt x="42" y="162"/>
                  </a:lnTo>
                  <a:lnTo>
                    <a:pt x="39" y="160"/>
                  </a:lnTo>
                  <a:lnTo>
                    <a:pt x="38" y="157"/>
                  </a:lnTo>
                  <a:lnTo>
                    <a:pt x="28" y="133"/>
                  </a:lnTo>
                  <a:lnTo>
                    <a:pt x="26" y="134"/>
                  </a:lnTo>
                  <a:lnTo>
                    <a:pt x="18" y="115"/>
                  </a:lnTo>
                  <a:lnTo>
                    <a:pt x="11" y="96"/>
                  </a:lnTo>
                  <a:lnTo>
                    <a:pt x="4" y="76"/>
                  </a:lnTo>
                  <a:lnTo>
                    <a:pt x="0" y="56"/>
                  </a:lnTo>
                  <a:lnTo>
                    <a:pt x="3" y="58"/>
                  </a:lnTo>
                  <a:lnTo>
                    <a:pt x="8" y="60"/>
                  </a:lnTo>
                  <a:lnTo>
                    <a:pt x="12" y="65"/>
                  </a:lnTo>
                  <a:lnTo>
                    <a:pt x="16" y="68"/>
                  </a:lnTo>
                  <a:lnTo>
                    <a:pt x="23" y="65"/>
                  </a:lnTo>
                  <a:lnTo>
                    <a:pt x="29" y="62"/>
                  </a:lnTo>
                  <a:lnTo>
                    <a:pt x="36" y="60"/>
                  </a:lnTo>
                  <a:lnTo>
                    <a:pt x="41" y="52"/>
                  </a:lnTo>
                  <a:lnTo>
                    <a:pt x="47" y="53"/>
                  </a:lnTo>
                  <a:lnTo>
                    <a:pt x="51" y="56"/>
                  </a:lnTo>
                  <a:lnTo>
                    <a:pt x="56" y="60"/>
                  </a:lnTo>
                  <a:lnTo>
                    <a:pt x="61" y="63"/>
                  </a:lnTo>
                  <a:lnTo>
                    <a:pt x="65" y="62"/>
                  </a:lnTo>
                  <a:lnTo>
                    <a:pt x="70" y="60"/>
                  </a:lnTo>
                  <a:lnTo>
                    <a:pt x="76" y="59"/>
                  </a:lnTo>
                  <a:lnTo>
                    <a:pt x="80" y="56"/>
                  </a:lnTo>
                  <a:lnTo>
                    <a:pt x="85" y="56"/>
                  </a:lnTo>
                  <a:lnTo>
                    <a:pt x="88" y="56"/>
                  </a:lnTo>
                  <a:lnTo>
                    <a:pt x="93" y="59"/>
                  </a:lnTo>
                  <a:lnTo>
                    <a:pt x="96" y="63"/>
                  </a:lnTo>
                  <a:lnTo>
                    <a:pt x="101" y="62"/>
                  </a:lnTo>
                  <a:lnTo>
                    <a:pt x="107" y="61"/>
                  </a:lnTo>
                  <a:lnTo>
                    <a:pt x="112" y="60"/>
                  </a:lnTo>
                  <a:lnTo>
                    <a:pt x="118" y="59"/>
                  </a:lnTo>
                  <a:lnTo>
                    <a:pt x="124" y="56"/>
                  </a:lnTo>
                  <a:lnTo>
                    <a:pt x="129" y="53"/>
                  </a:lnTo>
                  <a:lnTo>
                    <a:pt x="132" y="48"/>
                  </a:lnTo>
                  <a:lnTo>
                    <a:pt x="134" y="43"/>
                  </a:lnTo>
                  <a:lnTo>
                    <a:pt x="141" y="42"/>
                  </a:lnTo>
                  <a:lnTo>
                    <a:pt x="148" y="42"/>
                  </a:lnTo>
                  <a:lnTo>
                    <a:pt x="156" y="43"/>
                  </a:lnTo>
                  <a:lnTo>
                    <a:pt x="163" y="45"/>
                  </a:lnTo>
                  <a:lnTo>
                    <a:pt x="170" y="46"/>
                  </a:lnTo>
                  <a:lnTo>
                    <a:pt x="177" y="45"/>
                  </a:lnTo>
                  <a:lnTo>
                    <a:pt x="183" y="43"/>
                  </a:lnTo>
                  <a:lnTo>
                    <a:pt x="188" y="37"/>
                  </a:lnTo>
                  <a:lnTo>
                    <a:pt x="194" y="37"/>
                  </a:lnTo>
                  <a:lnTo>
                    <a:pt x="200" y="36"/>
                  </a:lnTo>
                  <a:lnTo>
                    <a:pt x="205" y="35"/>
                  </a:lnTo>
                  <a:lnTo>
                    <a:pt x="209" y="33"/>
                  </a:lnTo>
                  <a:lnTo>
                    <a:pt x="214" y="33"/>
                  </a:lnTo>
                  <a:lnTo>
                    <a:pt x="218" y="33"/>
                  </a:lnTo>
                  <a:lnTo>
                    <a:pt x="223" y="35"/>
                  </a:lnTo>
                  <a:lnTo>
                    <a:pt x="228" y="38"/>
                  </a:lnTo>
                  <a:lnTo>
                    <a:pt x="232" y="35"/>
                  </a:lnTo>
                  <a:lnTo>
                    <a:pt x="236" y="30"/>
                  </a:lnTo>
                  <a:lnTo>
                    <a:pt x="239" y="27"/>
                  </a:lnTo>
                  <a:lnTo>
                    <a:pt x="245" y="25"/>
                  </a:lnTo>
                  <a:lnTo>
                    <a:pt x="247" y="30"/>
                  </a:lnTo>
                  <a:lnTo>
                    <a:pt x="249" y="36"/>
                  </a:lnTo>
                  <a:lnTo>
                    <a:pt x="254" y="40"/>
                  </a:lnTo>
                  <a:lnTo>
                    <a:pt x="257" y="45"/>
                  </a:lnTo>
                  <a:lnTo>
                    <a:pt x="262" y="50"/>
                  </a:lnTo>
                  <a:lnTo>
                    <a:pt x="268" y="53"/>
                  </a:lnTo>
                  <a:lnTo>
                    <a:pt x="274" y="55"/>
                  </a:lnTo>
                  <a:lnTo>
                    <a:pt x="279" y="56"/>
                  </a:lnTo>
                  <a:lnTo>
                    <a:pt x="285" y="56"/>
                  </a:lnTo>
                  <a:lnTo>
                    <a:pt x="290" y="56"/>
                  </a:lnTo>
                  <a:lnTo>
                    <a:pt x="294" y="56"/>
                  </a:lnTo>
                  <a:lnTo>
                    <a:pt x="299" y="55"/>
                  </a:lnTo>
                  <a:lnTo>
                    <a:pt x="304" y="53"/>
                  </a:lnTo>
                  <a:lnTo>
                    <a:pt x="307" y="51"/>
                  </a:lnTo>
                  <a:lnTo>
                    <a:pt x="312" y="48"/>
                  </a:lnTo>
                  <a:lnTo>
                    <a:pt x="316" y="45"/>
                  </a:lnTo>
                  <a:lnTo>
                    <a:pt x="322" y="40"/>
                  </a:lnTo>
                  <a:lnTo>
                    <a:pt x="327" y="35"/>
                  </a:lnTo>
                  <a:lnTo>
                    <a:pt x="330" y="28"/>
                  </a:lnTo>
                  <a:lnTo>
                    <a:pt x="331" y="21"/>
                  </a:lnTo>
                  <a:lnTo>
                    <a:pt x="336" y="21"/>
                  </a:lnTo>
                  <a:lnTo>
                    <a:pt x="340" y="22"/>
                  </a:lnTo>
                  <a:lnTo>
                    <a:pt x="346" y="23"/>
                  </a:lnTo>
                  <a:lnTo>
                    <a:pt x="352" y="23"/>
                  </a:lnTo>
                  <a:lnTo>
                    <a:pt x="357" y="24"/>
                  </a:lnTo>
                  <a:lnTo>
                    <a:pt x="362" y="24"/>
                  </a:lnTo>
                  <a:lnTo>
                    <a:pt x="367" y="23"/>
                  </a:lnTo>
                  <a:lnTo>
                    <a:pt x="371" y="21"/>
                  </a:lnTo>
                  <a:lnTo>
                    <a:pt x="376" y="17"/>
                  </a:lnTo>
                  <a:lnTo>
                    <a:pt x="380" y="14"/>
                  </a:lnTo>
                  <a:lnTo>
                    <a:pt x="384" y="12"/>
                  </a:lnTo>
                  <a:lnTo>
                    <a:pt x="388" y="14"/>
                  </a:lnTo>
                  <a:lnTo>
                    <a:pt x="388" y="16"/>
                  </a:lnTo>
                  <a:lnTo>
                    <a:pt x="393" y="17"/>
                  </a:lnTo>
                  <a:lnTo>
                    <a:pt x="399" y="16"/>
                  </a:lnTo>
                  <a:lnTo>
                    <a:pt x="405" y="14"/>
                  </a:lnTo>
                  <a:lnTo>
                    <a:pt x="411" y="10"/>
                  </a:lnTo>
                  <a:lnTo>
                    <a:pt x="416" y="9"/>
                  </a:lnTo>
                  <a:lnTo>
                    <a:pt x="421" y="9"/>
                  </a:lnTo>
                  <a:lnTo>
                    <a:pt x="427" y="12"/>
                  </a:lnTo>
                  <a:lnTo>
                    <a:pt x="431" y="18"/>
                  </a:lnTo>
                  <a:lnTo>
                    <a:pt x="437" y="20"/>
                  </a:lnTo>
                  <a:lnTo>
                    <a:pt x="444" y="21"/>
                  </a:lnTo>
                  <a:lnTo>
                    <a:pt x="451" y="21"/>
                  </a:lnTo>
                  <a:lnTo>
                    <a:pt x="457" y="20"/>
                  </a:lnTo>
                  <a:lnTo>
                    <a:pt x="464" y="18"/>
                  </a:lnTo>
                  <a:lnTo>
                    <a:pt x="469" y="15"/>
                  </a:lnTo>
                  <a:lnTo>
                    <a:pt x="474" y="12"/>
                  </a:lnTo>
                  <a:lnTo>
                    <a:pt x="479" y="6"/>
                  </a:lnTo>
                  <a:lnTo>
                    <a:pt x="487" y="16"/>
                  </a:lnTo>
                  <a:lnTo>
                    <a:pt x="495" y="14"/>
                  </a:lnTo>
                  <a:lnTo>
                    <a:pt x="504" y="14"/>
                  </a:lnTo>
                  <a:lnTo>
                    <a:pt x="512" y="10"/>
                  </a:lnTo>
                  <a:lnTo>
                    <a:pt x="518" y="2"/>
                  </a:lnTo>
                  <a:lnTo>
                    <a:pt x="521" y="2"/>
                  </a:lnTo>
                  <a:lnTo>
                    <a:pt x="522" y="5"/>
                  </a:lnTo>
                  <a:lnTo>
                    <a:pt x="526" y="8"/>
                  </a:lnTo>
                  <a:lnTo>
                    <a:pt x="532" y="12"/>
                  </a:lnTo>
                  <a:lnTo>
                    <a:pt x="537" y="13"/>
                  </a:lnTo>
                  <a:lnTo>
                    <a:pt x="543" y="10"/>
                  </a:lnTo>
                  <a:lnTo>
                    <a:pt x="549" y="7"/>
                  </a:lnTo>
                  <a:lnTo>
                    <a:pt x="553" y="2"/>
                  </a:lnTo>
                  <a:lnTo>
                    <a:pt x="559" y="0"/>
                  </a:lnTo>
                  <a:close/>
                </a:path>
              </a:pathLst>
            </a:custGeom>
            <a:solidFill>
              <a:srgbClr val="CE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1" name="Freeform 153"/>
            <p:cNvSpPr>
              <a:spLocks/>
            </p:cNvSpPr>
            <p:nvPr/>
          </p:nvSpPr>
          <p:spPr bwMode="auto">
            <a:xfrm>
              <a:off x="3280" y="2894"/>
              <a:ext cx="239" cy="91"/>
            </a:xfrm>
            <a:custGeom>
              <a:avLst/>
              <a:gdLst>
                <a:gd name="T0" fmla="*/ 7 w 478"/>
                <a:gd name="T1" fmla="*/ 0 h 183"/>
                <a:gd name="T2" fmla="*/ 7 w 478"/>
                <a:gd name="T3" fmla="*/ 0 h 183"/>
                <a:gd name="T4" fmla="*/ 7 w 478"/>
                <a:gd name="T5" fmla="*/ 1 h 183"/>
                <a:gd name="T6" fmla="*/ 7 w 478"/>
                <a:gd name="T7" fmla="*/ 0 h 183"/>
                <a:gd name="T8" fmla="*/ 7 w 478"/>
                <a:gd name="T9" fmla="*/ 1 h 183"/>
                <a:gd name="T10" fmla="*/ 7 w 478"/>
                <a:gd name="T11" fmla="*/ 1 h 183"/>
                <a:gd name="T12" fmla="*/ 7 w 478"/>
                <a:gd name="T13" fmla="*/ 1 h 183"/>
                <a:gd name="T14" fmla="*/ 6 w 478"/>
                <a:gd name="T15" fmla="*/ 1 h 183"/>
                <a:gd name="T16" fmla="*/ 6 w 478"/>
                <a:gd name="T17" fmla="*/ 1 h 183"/>
                <a:gd name="T18" fmla="*/ 6 w 478"/>
                <a:gd name="T19" fmla="*/ 1 h 183"/>
                <a:gd name="T20" fmla="*/ 6 w 478"/>
                <a:gd name="T21" fmla="*/ 1 h 183"/>
                <a:gd name="T22" fmla="*/ 5 w 478"/>
                <a:gd name="T23" fmla="*/ 1 h 183"/>
                <a:gd name="T24" fmla="*/ 5 w 478"/>
                <a:gd name="T25" fmla="*/ 1 h 183"/>
                <a:gd name="T26" fmla="*/ 5 w 478"/>
                <a:gd name="T27" fmla="*/ 1 h 183"/>
                <a:gd name="T28" fmla="*/ 5 w 478"/>
                <a:gd name="T29" fmla="*/ 1 h 183"/>
                <a:gd name="T30" fmla="*/ 5 w 478"/>
                <a:gd name="T31" fmla="*/ 1 h 183"/>
                <a:gd name="T32" fmla="*/ 4 w 478"/>
                <a:gd name="T33" fmla="*/ 1 h 183"/>
                <a:gd name="T34" fmla="*/ 4 w 478"/>
                <a:gd name="T35" fmla="*/ 1 h 183"/>
                <a:gd name="T36" fmla="*/ 4 w 478"/>
                <a:gd name="T37" fmla="*/ 1 h 183"/>
                <a:gd name="T38" fmla="*/ 4 w 478"/>
                <a:gd name="T39" fmla="*/ 2 h 183"/>
                <a:gd name="T40" fmla="*/ 3 w 478"/>
                <a:gd name="T41" fmla="*/ 2 h 183"/>
                <a:gd name="T42" fmla="*/ 3 w 478"/>
                <a:gd name="T43" fmla="*/ 2 h 183"/>
                <a:gd name="T44" fmla="*/ 3 w 478"/>
                <a:gd name="T45" fmla="*/ 2 h 183"/>
                <a:gd name="T46" fmla="*/ 3 w 478"/>
                <a:gd name="T47" fmla="*/ 2 h 183"/>
                <a:gd name="T48" fmla="*/ 3 w 478"/>
                <a:gd name="T49" fmla="*/ 2 h 183"/>
                <a:gd name="T50" fmla="*/ 2 w 478"/>
                <a:gd name="T51" fmla="*/ 2 h 183"/>
                <a:gd name="T52" fmla="*/ 2 w 478"/>
                <a:gd name="T53" fmla="*/ 2 h 183"/>
                <a:gd name="T54" fmla="*/ 2 w 478"/>
                <a:gd name="T55" fmla="*/ 2 h 183"/>
                <a:gd name="T56" fmla="*/ 2 w 478"/>
                <a:gd name="T57" fmla="*/ 2 h 183"/>
                <a:gd name="T58" fmla="*/ 1 w 478"/>
                <a:gd name="T59" fmla="*/ 2 h 183"/>
                <a:gd name="T60" fmla="*/ 1 w 478"/>
                <a:gd name="T61" fmla="*/ 2 h 183"/>
                <a:gd name="T62" fmla="*/ 1 w 478"/>
                <a:gd name="T63" fmla="*/ 2 h 183"/>
                <a:gd name="T64" fmla="*/ 0 w 478"/>
                <a:gd name="T65" fmla="*/ 1 h 183"/>
                <a:gd name="T66" fmla="*/ 1 w 478"/>
                <a:gd name="T67" fmla="*/ 1 h 183"/>
                <a:gd name="T68" fmla="*/ 1 w 478"/>
                <a:gd name="T69" fmla="*/ 1 h 183"/>
                <a:gd name="T70" fmla="*/ 1 w 478"/>
                <a:gd name="T71" fmla="*/ 1 h 183"/>
                <a:gd name="T72" fmla="*/ 1 w 478"/>
                <a:gd name="T73" fmla="*/ 1 h 183"/>
                <a:gd name="T74" fmla="*/ 2 w 478"/>
                <a:gd name="T75" fmla="*/ 1 h 183"/>
                <a:gd name="T76" fmla="*/ 2 w 478"/>
                <a:gd name="T77" fmla="*/ 1 h 183"/>
                <a:gd name="T78" fmla="*/ 2 w 478"/>
                <a:gd name="T79" fmla="*/ 1 h 183"/>
                <a:gd name="T80" fmla="*/ 2 w 478"/>
                <a:gd name="T81" fmla="*/ 1 h 183"/>
                <a:gd name="T82" fmla="*/ 3 w 478"/>
                <a:gd name="T83" fmla="*/ 1 h 183"/>
                <a:gd name="T84" fmla="*/ 3 w 478"/>
                <a:gd name="T85" fmla="*/ 1 h 183"/>
                <a:gd name="T86" fmla="*/ 3 w 478"/>
                <a:gd name="T87" fmla="*/ 0 h 183"/>
                <a:gd name="T88" fmla="*/ 3 w 478"/>
                <a:gd name="T89" fmla="*/ 1 h 183"/>
                <a:gd name="T90" fmla="*/ 3 w 478"/>
                <a:gd name="T91" fmla="*/ 0 h 183"/>
                <a:gd name="T92" fmla="*/ 4 w 478"/>
                <a:gd name="T93" fmla="*/ 1 h 183"/>
                <a:gd name="T94" fmla="*/ 4 w 478"/>
                <a:gd name="T95" fmla="*/ 1 h 183"/>
                <a:gd name="T96" fmla="*/ 5 w 478"/>
                <a:gd name="T97" fmla="*/ 1 h 183"/>
                <a:gd name="T98" fmla="*/ 5 w 478"/>
                <a:gd name="T99" fmla="*/ 0 h 183"/>
                <a:gd name="T100" fmla="*/ 5 w 478"/>
                <a:gd name="T101" fmla="*/ 0 h 183"/>
                <a:gd name="T102" fmla="*/ 6 w 478"/>
                <a:gd name="T103" fmla="*/ 0 h 183"/>
                <a:gd name="T104" fmla="*/ 6 w 478"/>
                <a:gd name="T105" fmla="*/ 0 h 183"/>
                <a:gd name="T106" fmla="*/ 6 w 478"/>
                <a:gd name="T107" fmla="*/ 0 h 183"/>
                <a:gd name="T108" fmla="*/ 6 w 478"/>
                <a:gd name="T109" fmla="*/ 0 h 183"/>
                <a:gd name="T110" fmla="*/ 7 w 478"/>
                <a:gd name="T111" fmla="*/ 0 h 183"/>
                <a:gd name="T112" fmla="*/ 7 w 478"/>
                <a:gd name="T113" fmla="*/ 0 h 183"/>
                <a:gd name="T114" fmla="*/ 7 w 478"/>
                <a:gd name="T115" fmla="*/ 0 h 183"/>
                <a:gd name="T116" fmla="*/ 7 w 478"/>
                <a:gd name="T117" fmla="*/ 0 h 183"/>
                <a:gd name="T118" fmla="*/ 7 w 478"/>
                <a:gd name="T119" fmla="*/ 0 h 183"/>
                <a:gd name="T120" fmla="*/ 7 w 478"/>
                <a:gd name="T121" fmla="*/ 0 h 1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8"/>
                <a:gd name="T184" fmla="*/ 0 h 183"/>
                <a:gd name="T185" fmla="*/ 478 w 478"/>
                <a:gd name="T186" fmla="*/ 183 h 18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8" h="183">
                  <a:moveTo>
                    <a:pt x="478" y="2"/>
                  </a:moveTo>
                  <a:lnTo>
                    <a:pt x="473" y="17"/>
                  </a:lnTo>
                  <a:lnTo>
                    <a:pt x="467" y="31"/>
                  </a:lnTo>
                  <a:lnTo>
                    <a:pt x="460" y="46"/>
                  </a:lnTo>
                  <a:lnTo>
                    <a:pt x="453" y="60"/>
                  </a:lnTo>
                  <a:lnTo>
                    <a:pt x="448" y="61"/>
                  </a:lnTo>
                  <a:lnTo>
                    <a:pt x="443" y="62"/>
                  </a:lnTo>
                  <a:lnTo>
                    <a:pt x="437" y="63"/>
                  </a:lnTo>
                  <a:lnTo>
                    <a:pt x="433" y="65"/>
                  </a:lnTo>
                  <a:lnTo>
                    <a:pt x="430" y="62"/>
                  </a:lnTo>
                  <a:lnTo>
                    <a:pt x="426" y="62"/>
                  </a:lnTo>
                  <a:lnTo>
                    <a:pt x="421" y="62"/>
                  </a:lnTo>
                  <a:lnTo>
                    <a:pt x="417" y="60"/>
                  </a:lnTo>
                  <a:lnTo>
                    <a:pt x="415" y="63"/>
                  </a:lnTo>
                  <a:lnTo>
                    <a:pt x="412" y="65"/>
                  </a:lnTo>
                  <a:lnTo>
                    <a:pt x="409" y="68"/>
                  </a:lnTo>
                  <a:lnTo>
                    <a:pt x="409" y="72"/>
                  </a:lnTo>
                  <a:lnTo>
                    <a:pt x="404" y="73"/>
                  </a:lnTo>
                  <a:lnTo>
                    <a:pt x="399" y="76"/>
                  </a:lnTo>
                  <a:lnTo>
                    <a:pt x="394" y="77"/>
                  </a:lnTo>
                  <a:lnTo>
                    <a:pt x="389" y="76"/>
                  </a:lnTo>
                  <a:lnTo>
                    <a:pt x="384" y="80"/>
                  </a:lnTo>
                  <a:lnTo>
                    <a:pt x="380" y="81"/>
                  </a:lnTo>
                  <a:lnTo>
                    <a:pt x="375" y="80"/>
                  </a:lnTo>
                  <a:lnTo>
                    <a:pt x="371" y="78"/>
                  </a:lnTo>
                  <a:lnTo>
                    <a:pt x="366" y="75"/>
                  </a:lnTo>
                  <a:lnTo>
                    <a:pt x="361" y="73"/>
                  </a:lnTo>
                  <a:lnTo>
                    <a:pt x="356" y="75"/>
                  </a:lnTo>
                  <a:lnTo>
                    <a:pt x="350" y="80"/>
                  </a:lnTo>
                  <a:lnTo>
                    <a:pt x="342" y="81"/>
                  </a:lnTo>
                  <a:lnTo>
                    <a:pt x="335" y="88"/>
                  </a:lnTo>
                  <a:lnTo>
                    <a:pt x="328" y="96"/>
                  </a:lnTo>
                  <a:lnTo>
                    <a:pt x="321" y="101"/>
                  </a:lnTo>
                  <a:lnTo>
                    <a:pt x="316" y="98"/>
                  </a:lnTo>
                  <a:lnTo>
                    <a:pt x="308" y="96"/>
                  </a:lnTo>
                  <a:lnTo>
                    <a:pt x="300" y="98"/>
                  </a:lnTo>
                  <a:lnTo>
                    <a:pt x="292" y="100"/>
                  </a:lnTo>
                  <a:lnTo>
                    <a:pt x="289" y="102"/>
                  </a:lnTo>
                  <a:lnTo>
                    <a:pt x="285" y="106"/>
                  </a:lnTo>
                  <a:lnTo>
                    <a:pt x="282" y="109"/>
                  </a:lnTo>
                  <a:lnTo>
                    <a:pt x="282" y="114"/>
                  </a:lnTo>
                  <a:lnTo>
                    <a:pt x="267" y="117"/>
                  </a:lnTo>
                  <a:lnTo>
                    <a:pt x="267" y="116"/>
                  </a:lnTo>
                  <a:lnTo>
                    <a:pt x="267" y="115"/>
                  </a:lnTo>
                  <a:lnTo>
                    <a:pt x="266" y="115"/>
                  </a:lnTo>
                  <a:lnTo>
                    <a:pt x="266" y="114"/>
                  </a:lnTo>
                  <a:lnTo>
                    <a:pt x="262" y="115"/>
                  </a:lnTo>
                  <a:lnTo>
                    <a:pt x="259" y="116"/>
                  </a:lnTo>
                  <a:lnTo>
                    <a:pt x="257" y="116"/>
                  </a:lnTo>
                  <a:lnTo>
                    <a:pt x="254" y="113"/>
                  </a:lnTo>
                  <a:lnTo>
                    <a:pt x="250" y="111"/>
                  </a:lnTo>
                  <a:lnTo>
                    <a:pt x="245" y="110"/>
                  </a:lnTo>
                  <a:lnTo>
                    <a:pt x="240" y="109"/>
                  </a:lnTo>
                  <a:lnTo>
                    <a:pt x="236" y="109"/>
                  </a:lnTo>
                  <a:lnTo>
                    <a:pt x="231" y="109"/>
                  </a:lnTo>
                  <a:lnTo>
                    <a:pt x="227" y="110"/>
                  </a:lnTo>
                  <a:lnTo>
                    <a:pt x="222" y="113"/>
                  </a:lnTo>
                  <a:lnTo>
                    <a:pt x="217" y="116"/>
                  </a:lnTo>
                  <a:lnTo>
                    <a:pt x="213" y="124"/>
                  </a:lnTo>
                  <a:lnTo>
                    <a:pt x="208" y="131"/>
                  </a:lnTo>
                  <a:lnTo>
                    <a:pt x="204" y="138"/>
                  </a:lnTo>
                  <a:lnTo>
                    <a:pt x="195" y="141"/>
                  </a:lnTo>
                  <a:lnTo>
                    <a:pt x="190" y="139"/>
                  </a:lnTo>
                  <a:lnTo>
                    <a:pt x="185" y="137"/>
                  </a:lnTo>
                  <a:lnTo>
                    <a:pt x="179" y="136"/>
                  </a:lnTo>
                  <a:lnTo>
                    <a:pt x="174" y="137"/>
                  </a:lnTo>
                  <a:lnTo>
                    <a:pt x="171" y="139"/>
                  </a:lnTo>
                  <a:lnTo>
                    <a:pt x="168" y="140"/>
                  </a:lnTo>
                  <a:lnTo>
                    <a:pt x="166" y="142"/>
                  </a:lnTo>
                  <a:lnTo>
                    <a:pt x="166" y="147"/>
                  </a:lnTo>
                  <a:lnTo>
                    <a:pt x="160" y="147"/>
                  </a:lnTo>
                  <a:lnTo>
                    <a:pt x="154" y="147"/>
                  </a:lnTo>
                  <a:lnTo>
                    <a:pt x="148" y="146"/>
                  </a:lnTo>
                  <a:lnTo>
                    <a:pt x="144" y="142"/>
                  </a:lnTo>
                  <a:lnTo>
                    <a:pt x="136" y="142"/>
                  </a:lnTo>
                  <a:lnTo>
                    <a:pt x="130" y="144"/>
                  </a:lnTo>
                  <a:lnTo>
                    <a:pt x="125" y="146"/>
                  </a:lnTo>
                  <a:lnTo>
                    <a:pt x="121" y="149"/>
                  </a:lnTo>
                  <a:lnTo>
                    <a:pt x="116" y="153"/>
                  </a:lnTo>
                  <a:lnTo>
                    <a:pt x="113" y="157"/>
                  </a:lnTo>
                  <a:lnTo>
                    <a:pt x="109" y="162"/>
                  </a:lnTo>
                  <a:lnTo>
                    <a:pt x="105" y="168"/>
                  </a:lnTo>
                  <a:lnTo>
                    <a:pt x="103" y="167"/>
                  </a:lnTo>
                  <a:lnTo>
                    <a:pt x="96" y="169"/>
                  </a:lnTo>
                  <a:lnTo>
                    <a:pt x="90" y="172"/>
                  </a:lnTo>
                  <a:lnTo>
                    <a:pt x="84" y="176"/>
                  </a:lnTo>
                  <a:lnTo>
                    <a:pt x="77" y="178"/>
                  </a:lnTo>
                  <a:lnTo>
                    <a:pt x="70" y="181"/>
                  </a:lnTo>
                  <a:lnTo>
                    <a:pt x="63" y="182"/>
                  </a:lnTo>
                  <a:lnTo>
                    <a:pt x="57" y="183"/>
                  </a:lnTo>
                  <a:lnTo>
                    <a:pt x="52" y="183"/>
                  </a:lnTo>
                  <a:lnTo>
                    <a:pt x="47" y="174"/>
                  </a:lnTo>
                  <a:lnTo>
                    <a:pt x="41" y="166"/>
                  </a:lnTo>
                  <a:lnTo>
                    <a:pt x="34" y="157"/>
                  </a:lnTo>
                  <a:lnTo>
                    <a:pt x="29" y="148"/>
                  </a:lnTo>
                  <a:lnTo>
                    <a:pt x="22" y="137"/>
                  </a:lnTo>
                  <a:lnTo>
                    <a:pt x="15" y="125"/>
                  </a:lnTo>
                  <a:lnTo>
                    <a:pt x="7" y="113"/>
                  </a:lnTo>
                  <a:lnTo>
                    <a:pt x="0" y="101"/>
                  </a:lnTo>
                  <a:lnTo>
                    <a:pt x="7" y="98"/>
                  </a:lnTo>
                  <a:lnTo>
                    <a:pt x="16" y="98"/>
                  </a:lnTo>
                  <a:lnTo>
                    <a:pt x="24" y="95"/>
                  </a:lnTo>
                  <a:lnTo>
                    <a:pt x="30" y="88"/>
                  </a:lnTo>
                  <a:lnTo>
                    <a:pt x="33" y="86"/>
                  </a:lnTo>
                  <a:lnTo>
                    <a:pt x="38" y="85"/>
                  </a:lnTo>
                  <a:lnTo>
                    <a:pt x="42" y="85"/>
                  </a:lnTo>
                  <a:lnTo>
                    <a:pt x="47" y="86"/>
                  </a:lnTo>
                  <a:lnTo>
                    <a:pt x="52" y="87"/>
                  </a:lnTo>
                  <a:lnTo>
                    <a:pt x="56" y="86"/>
                  </a:lnTo>
                  <a:lnTo>
                    <a:pt x="60" y="85"/>
                  </a:lnTo>
                  <a:lnTo>
                    <a:pt x="64" y="80"/>
                  </a:lnTo>
                  <a:lnTo>
                    <a:pt x="70" y="84"/>
                  </a:lnTo>
                  <a:lnTo>
                    <a:pt x="76" y="86"/>
                  </a:lnTo>
                  <a:lnTo>
                    <a:pt x="81" y="87"/>
                  </a:lnTo>
                  <a:lnTo>
                    <a:pt x="87" y="87"/>
                  </a:lnTo>
                  <a:lnTo>
                    <a:pt x="93" y="87"/>
                  </a:lnTo>
                  <a:lnTo>
                    <a:pt x="99" y="86"/>
                  </a:lnTo>
                  <a:lnTo>
                    <a:pt x="105" y="84"/>
                  </a:lnTo>
                  <a:lnTo>
                    <a:pt x="110" y="80"/>
                  </a:lnTo>
                  <a:lnTo>
                    <a:pt x="114" y="77"/>
                  </a:lnTo>
                  <a:lnTo>
                    <a:pt x="116" y="72"/>
                  </a:lnTo>
                  <a:lnTo>
                    <a:pt x="118" y="68"/>
                  </a:lnTo>
                  <a:lnTo>
                    <a:pt x="122" y="68"/>
                  </a:lnTo>
                  <a:lnTo>
                    <a:pt x="125" y="70"/>
                  </a:lnTo>
                  <a:lnTo>
                    <a:pt x="129" y="69"/>
                  </a:lnTo>
                  <a:lnTo>
                    <a:pt x="133" y="66"/>
                  </a:lnTo>
                  <a:lnTo>
                    <a:pt x="137" y="65"/>
                  </a:lnTo>
                  <a:lnTo>
                    <a:pt x="143" y="69"/>
                  </a:lnTo>
                  <a:lnTo>
                    <a:pt x="147" y="69"/>
                  </a:lnTo>
                  <a:lnTo>
                    <a:pt x="152" y="66"/>
                  </a:lnTo>
                  <a:lnTo>
                    <a:pt x="156" y="64"/>
                  </a:lnTo>
                  <a:lnTo>
                    <a:pt x="160" y="62"/>
                  </a:lnTo>
                  <a:lnTo>
                    <a:pt x="163" y="60"/>
                  </a:lnTo>
                  <a:lnTo>
                    <a:pt x="168" y="61"/>
                  </a:lnTo>
                  <a:lnTo>
                    <a:pt x="171" y="64"/>
                  </a:lnTo>
                  <a:lnTo>
                    <a:pt x="179" y="63"/>
                  </a:lnTo>
                  <a:lnTo>
                    <a:pt x="186" y="60"/>
                  </a:lnTo>
                  <a:lnTo>
                    <a:pt x="192" y="58"/>
                  </a:lnTo>
                  <a:lnTo>
                    <a:pt x="199" y="61"/>
                  </a:lnTo>
                  <a:lnTo>
                    <a:pt x="205" y="63"/>
                  </a:lnTo>
                  <a:lnTo>
                    <a:pt x="212" y="66"/>
                  </a:lnTo>
                  <a:lnTo>
                    <a:pt x="219" y="70"/>
                  </a:lnTo>
                  <a:lnTo>
                    <a:pt x="225" y="73"/>
                  </a:lnTo>
                  <a:lnTo>
                    <a:pt x="233" y="75"/>
                  </a:lnTo>
                  <a:lnTo>
                    <a:pt x="242" y="76"/>
                  </a:lnTo>
                  <a:lnTo>
                    <a:pt x="250" y="73"/>
                  </a:lnTo>
                  <a:lnTo>
                    <a:pt x="258" y="69"/>
                  </a:lnTo>
                  <a:lnTo>
                    <a:pt x="267" y="60"/>
                  </a:lnTo>
                  <a:lnTo>
                    <a:pt x="273" y="48"/>
                  </a:lnTo>
                  <a:lnTo>
                    <a:pt x="278" y="39"/>
                  </a:lnTo>
                  <a:lnTo>
                    <a:pt x="288" y="34"/>
                  </a:lnTo>
                  <a:lnTo>
                    <a:pt x="296" y="34"/>
                  </a:lnTo>
                  <a:lnTo>
                    <a:pt x="304" y="34"/>
                  </a:lnTo>
                  <a:lnTo>
                    <a:pt x="311" y="33"/>
                  </a:lnTo>
                  <a:lnTo>
                    <a:pt x="316" y="28"/>
                  </a:lnTo>
                  <a:lnTo>
                    <a:pt x="322" y="26"/>
                  </a:lnTo>
                  <a:lnTo>
                    <a:pt x="329" y="25"/>
                  </a:lnTo>
                  <a:lnTo>
                    <a:pt x="335" y="26"/>
                  </a:lnTo>
                  <a:lnTo>
                    <a:pt x="341" y="26"/>
                  </a:lnTo>
                  <a:lnTo>
                    <a:pt x="345" y="26"/>
                  </a:lnTo>
                  <a:lnTo>
                    <a:pt x="351" y="26"/>
                  </a:lnTo>
                  <a:lnTo>
                    <a:pt x="358" y="24"/>
                  </a:lnTo>
                  <a:lnTo>
                    <a:pt x="364" y="20"/>
                  </a:lnTo>
                  <a:lnTo>
                    <a:pt x="371" y="20"/>
                  </a:lnTo>
                  <a:lnTo>
                    <a:pt x="376" y="22"/>
                  </a:lnTo>
                  <a:lnTo>
                    <a:pt x="382" y="23"/>
                  </a:lnTo>
                  <a:lnTo>
                    <a:pt x="387" y="24"/>
                  </a:lnTo>
                  <a:lnTo>
                    <a:pt x="391" y="25"/>
                  </a:lnTo>
                  <a:lnTo>
                    <a:pt x="396" y="24"/>
                  </a:lnTo>
                  <a:lnTo>
                    <a:pt x="402" y="22"/>
                  </a:lnTo>
                  <a:lnTo>
                    <a:pt x="406" y="16"/>
                  </a:lnTo>
                  <a:lnTo>
                    <a:pt x="412" y="15"/>
                  </a:lnTo>
                  <a:lnTo>
                    <a:pt x="418" y="13"/>
                  </a:lnTo>
                  <a:lnTo>
                    <a:pt x="425" y="12"/>
                  </a:lnTo>
                  <a:lnTo>
                    <a:pt x="432" y="12"/>
                  </a:lnTo>
                  <a:lnTo>
                    <a:pt x="437" y="11"/>
                  </a:lnTo>
                  <a:lnTo>
                    <a:pt x="443" y="9"/>
                  </a:lnTo>
                  <a:lnTo>
                    <a:pt x="449" y="7"/>
                  </a:lnTo>
                  <a:lnTo>
                    <a:pt x="453" y="2"/>
                  </a:lnTo>
                  <a:lnTo>
                    <a:pt x="460" y="1"/>
                  </a:lnTo>
                  <a:lnTo>
                    <a:pt x="466" y="0"/>
                  </a:lnTo>
                  <a:lnTo>
                    <a:pt x="471" y="1"/>
                  </a:lnTo>
                  <a:lnTo>
                    <a:pt x="478" y="2"/>
                  </a:lnTo>
                  <a:close/>
                </a:path>
              </a:pathLst>
            </a:custGeom>
            <a:solidFill>
              <a:srgbClr val="CE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2" name="Freeform 158"/>
            <p:cNvSpPr>
              <a:spLocks/>
            </p:cNvSpPr>
            <p:nvPr/>
          </p:nvSpPr>
          <p:spPr bwMode="auto">
            <a:xfrm>
              <a:off x="3318" y="2938"/>
              <a:ext cx="182" cy="88"/>
            </a:xfrm>
            <a:custGeom>
              <a:avLst/>
              <a:gdLst>
                <a:gd name="T0" fmla="*/ 5 w 365"/>
                <a:gd name="T1" fmla="*/ 0 h 177"/>
                <a:gd name="T2" fmla="*/ 5 w 365"/>
                <a:gd name="T3" fmla="*/ 0 h 177"/>
                <a:gd name="T4" fmla="*/ 5 w 365"/>
                <a:gd name="T5" fmla="*/ 0 h 177"/>
                <a:gd name="T6" fmla="*/ 5 w 365"/>
                <a:gd name="T7" fmla="*/ 1 h 177"/>
                <a:gd name="T8" fmla="*/ 4 w 365"/>
                <a:gd name="T9" fmla="*/ 1 h 177"/>
                <a:gd name="T10" fmla="*/ 4 w 365"/>
                <a:gd name="T11" fmla="*/ 1 h 177"/>
                <a:gd name="T12" fmla="*/ 4 w 365"/>
                <a:gd name="T13" fmla="*/ 1 h 177"/>
                <a:gd name="T14" fmla="*/ 4 w 365"/>
                <a:gd name="T15" fmla="*/ 1 h 177"/>
                <a:gd name="T16" fmla="*/ 4 w 365"/>
                <a:gd name="T17" fmla="*/ 1 h 177"/>
                <a:gd name="T18" fmla="*/ 4 w 365"/>
                <a:gd name="T19" fmla="*/ 1 h 177"/>
                <a:gd name="T20" fmla="*/ 4 w 365"/>
                <a:gd name="T21" fmla="*/ 1 h 177"/>
                <a:gd name="T22" fmla="*/ 3 w 365"/>
                <a:gd name="T23" fmla="*/ 1 h 177"/>
                <a:gd name="T24" fmla="*/ 3 w 365"/>
                <a:gd name="T25" fmla="*/ 1 h 177"/>
                <a:gd name="T26" fmla="*/ 3 w 365"/>
                <a:gd name="T27" fmla="*/ 1 h 177"/>
                <a:gd name="T28" fmla="*/ 3 w 365"/>
                <a:gd name="T29" fmla="*/ 1 h 177"/>
                <a:gd name="T30" fmla="*/ 3 w 365"/>
                <a:gd name="T31" fmla="*/ 1 h 177"/>
                <a:gd name="T32" fmla="*/ 2 w 365"/>
                <a:gd name="T33" fmla="*/ 1 h 177"/>
                <a:gd name="T34" fmla="*/ 2 w 365"/>
                <a:gd name="T35" fmla="*/ 1 h 177"/>
                <a:gd name="T36" fmla="*/ 2 w 365"/>
                <a:gd name="T37" fmla="*/ 1 h 177"/>
                <a:gd name="T38" fmla="*/ 2 w 365"/>
                <a:gd name="T39" fmla="*/ 2 h 177"/>
                <a:gd name="T40" fmla="*/ 2 w 365"/>
                <a:gd name="T41" fmla="*/ 2 h 177"/>
                <a:gd name="T42" fmla="*/ 1 w 365"/>
                <a:gd name="T43" fmla="*/ 2 h 177"/>
                <a:gd name="T44" fmla="*/ 1 w 365"/>
                <a:gd name="T45" fmla="*/ 2 h 177"/>
                <a:gd name="T46" fmla="*/ 1 w 365"/>
                <a:gd name="T47" fmla="*/ 2 h 177"/>
                <a:gd name="T48" fmla="*/ 1 w 365"/>
                <a:gd name="T49" fmla="*/ 2 h 177"/>
                <a:gd name="T50" fmla="*/ 0 w 365"/>
                <a:gd name="T51" fmla="*/ 2 h 177"/>
                <a:gd name="T52" fmla="*/ 0 w 365"/>
                <a:gd name="T53" fmla="*/ 2 h 177"/>
                <a:gd name="T54" fmla="*/ 0 w 365"/>
                <a:gd name="T55" fmla="*/ 2 h 177"/>
                <a:gd name="T56" fmla="*/ 0 w 365"/>
                <a:gd name="T57" fmla="*/ 1 h 177"/>
                <a:gd name="T58" fmla="*/ 0 w 365"/>
                <a:gd name="T59" fmla="*/ 1 h 177"/>
                <a:gd name="T60" fmla="*/ 0 w 365"/>
                <a:gd name="T61" fmla="*/ 1 h 177"/>
                <a:gd name="T62" fmla="*/ 0 w 365"/>
                <a:gd name="T63" fmla="*/ 1 h 177"/>
                <a:gd name="T64" fmla="*/ 0 w 365"/>
                <a:gd name="T65" fmla="*/ 1 h 177"/>
                <a:gd name="T66" fmla="*/ 0 w 365"/>
                <a:gd name="T67" fmla="*/ 1 h 177"/>
                <a:gd name="T68" fmla="*/ 1 w 365"/>
                <a:gd name="T69" fmla="*/ 1 h 177"/>
                <a:gd name="T70" fmla="*/ 1 w 365"/>
                <a:gd name="T71" fmla="*/ 1 h 177"/>
                <a:gd name="T72" fmla="*/ 1 w 365"/>
                <a:gd name="T73" fmla="*/ 1 h 177"/>
                <a:gd name="T74" fmla="*/ 1 w 365"/>
                <a:gd name="T75" fmla="*/ 1 h 177"/>
                <a:gd name="T76" fmla="*/ 1 w 365"/>
                <a:gd name="T77" fmla="*/ 1 h 177"/>
                <a:gd name="T78" fmla="*/ 2 w 365"/>
                <a:gd name="T79" fmla="*/ 1 h 177"/>
                <a:gd name="T80" fmla="*/ 2 w 365"/>
                <a:gd name="T81" fmla="*/ 1 h 177"/>
                <a:gd name="T82" fmla="*/ 2 w 365"/>
                <a:gd name="T83" fmla="*/ 1 h 177"/>
                <a:gd name="T84" fmla="*/ 2 w 365"/>
                <a:gd name="T85" fmla="*/ 1 h 177"/>
                <a:gd name="T86" fmla="*/ 2 w 365"/>
                <a:gd name="T87" fmla="*/ 1 h 177"/>
                <a:gd name="T88" fmla="*/ 2 w 365"/>
                <a:gd name="T89" fmla="*/ 1 h 177"/>
                <a:gd name="T90" fmla="*/ 3 w 365"/>
                <a:gd name="T91" fmla="*/ 1 h 177"/>
                <a:gd name="T92" fmla="*/ 3 w 365"/>
                <a:gd name="T93" fmla="*/ 0 h 177"/>
                <a:gd name="T94" fmla="*/ 3 w 365"/>
                <a:gd name="T95" fmla="*/ 0 h 177"/>
                <a:gd name="T96" fmla="*/ 3 w 365"/>
                <a:gd name="T97" fmla="*/ 0 h 177"/>
                <a:gd name="T98" fmla="*/ 3 w 365"/>
                <a:gd name="T99" fmla="*/ 0 h 177"/>
                <a:gd name="T100" fmla="*/ 4 w 365"/>
                <a:gd name="T101" fmla="*/ 0 h 177"/>
                <a:gd name="T102" fmla="*/ 4 w 365"/>
                <a:gd name="T103" fmla="*/ 0 h 177"/>
                <a:gd name="T104" fmla="*/ 4 w 365"/>
                <a:gd name="T105" fmla="*/ 0 h 177"/>
                <a:gd name="T106" fmla="*/ 4 w 365"/>
                <a:gd name="T107" fmla="*/ 0 h 177"/>
                <a:gd name="T108" fmla="*/ 4 w 365"/>
                <a:gd name="T109" fmla="*/ 0 h 177"/>
                <a:gd name="T110" fmla="*/ 5 w 365"/>
                <a:gd name="T111" fmla="*/ 0 h 177"/>
                <a:gd name="T112" fmla="*/ 5 w 365"/>
                <a:gd name="T113" fmla="*/ 0 h 177"/>
                <a:gd name="T114" fmla="*/ 5 w 365"/>
                <a:gd name="T115" fmla="*/ 0 h 177"/>
                <a:gd name="T116" fmla="*/ 5 w 365"/>
                <a:gd name="T117" fmla="*/ 0 h 1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5"/>
                <a:gd name="T178" fmla="*/ 0 h 177"/>
                <a:gd name="T179" fmla="*/ 365 w 365"/>
                <a:gd name="T180" fmla="*/ 177 h 1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5" h="177">
                  <a:moveTo>
                    <a:pt x="365" y="2"/>
                  </a:moveTo>
                  <a:lnTo>
                    <a:pt x="359" y="11"/>
                  </a:lnTo>
                  <a:lnTo>
                    <a:pt x="354" y="21"/>
                  </a:lnTo>
                  <a:lnTo>
                    <a:pt x="348" y="30"/>
                  </a:lnTo>
                  <a:lnTo>
                    <a:pt x="344" y="40"/>
                  </a:lnTo>
                  <a:lnTo>
                    <a:pt x="339" y="49"/>
                  </a:lnTo>
                  <a:lnTo>
                    <a:pt x="334" y="57"/>
                  </a:lnTo>
                  <a:lnTo>
                    <a:pt x="327" y="66"/>
                  </a:lnTo>
                  <a:lnTo>
                    <a:pt x="320" y="75"/>
                  </a:lnTo>
                  <a:lnTo>
                    <a:pt x="315" y="79"/>
                  </a:lnTo>
                  <a:lnTo>
                    <a:pt x="309" y="82"/>
                  </a:lnTo>
                  <a:lnTo>
                    <a:pt x="305" y="87"/>
                  </a:lnTo>
                  <a:lnTo>
                    <a:pt x="300" y="90"/>
                  </a:lnTo>
                  <a:lnTo>
                    <a:pt x="294" y="94"/>
                  </a:lnTo>
                  <a:lnTo>
                    <a:pt x="289" y="96"/>
                  </a:lnTo>
                  <a:lnTo>
                    <a:pt x="283" y="98"/>
                  </a:lnTo>
                  <a:lnTo>
                    <a:pt x="277" y="99"/>
                  </a:lnTo>
                  <a:lnTo>
                    <a:pt x="272" y="97"/>
                  </a:lnTo>
                  <a:lnTo>
                    <a:pt x="269" y="94"/>
                  </a:lnTo>
                  <a:lnTo>
                    <a:pt x="266" y="93"/>
                  </a:lnTo>
                  <a:lnTo>
                    <a:pt x="261" y="95"/>
                  </a:lnTo>
                  <a:lnTo>
                    <a:pt x="256" y="98"/>
                  </a:lnTo>
                  <a:lnTo>
                    <a:pt x="252" y="102"/>
                  </a:lnTo>
                  <a:lnTo>
                    <a:pt x="247" y="106"/>
                  </a:lnTo>
                  <a:lnTo>
                    <a:pt x="245" y="112"/>
                  </a:lnTo>
                  <a:lnTo>
                    <a:pt x="239" y="114"/>
                  </a:lnTo>
                  <a:lnTo>
                    <a:pt x="233" y="116"/>
                  </a:lnTo>
                  <a:lnTo>
                    <a:pt x="226" y="117"/>
                  </a:lnTo>
                  <a:lnTo>
                    <a:pt x="221" y="118"/>
                  </a:lnTo>
                  <a:lnTo>
                    <a:pt x="215" y="119"/>
                  </a:lnTo>
                  <a:lnTo>
                    <a:pt x="209" y="121"/>
                  </a:lnTo>
                  <a:lnTo>
                    <a:pt x="205" y="125"/>
                  </a:lnTo>
                  <a:lnTo>
                    <a:pt x="199" y="129"/>
                  </a:lnTo>
                  <a:lnTo>
                    <a:pt x="191" y="125"/>
                  </a:lnTo>
                  <a:lnTo>
                    <a:pt x="183" y="119"/>
                  </a:lnTo>
                  <a:lnTo>
                    <a:pt x="175" y="116"/>
                  </a:lnTo>
                  <a:lnTo>
                    <a:pt x="167" y="117"/>
                  </a:lnTo>
                  <a:lnTo>
                    <a:pt x="160" y="121"/>
                  </a:lnTo>
                  <a:lnTo>
                    <a:pt x="156" y="128"/>
                  </a:lnTo>
                  <a:lnTo>
                    <a:pt x="154" y="136"/>
                  </a:lnTo>
                  <a:lnTo>
                    <a:pt x="150" y="143"/>
                  </a:lnTo>
                  <a:lnTo>
                    <a:pt x="142" y="148"/>
                  </a:lnTo>
                  <a:lnTo>
                    <a:pt x="134" y="152"/>
                  </a:lnTo>
                  <a:lnTo>
                    <a:pt x="125" y="156"/>
                  </a:lnTo>
                  <a:lnTo>
                    <a:pt x="117" y="158"/>
                  </a:lnTo>
                  <a:lnTo>
                    <a:pt x="109" y="162"/>
                  </a:lnTo>
                  <a:lnTo>
                    <a:pt x="100" y="165"/>
                  </a:lnTo>
                  <a:lnTo>
                    <a:pt x="92" y="170"/>
                  </a:lnTo>
                  <a:lnTo>
                    <a:pt x="84" y="174"/>
                  </a:lnTo>
                  <a:lnTo>
                    <a:pt x="74" y="177"/>
                  </a:lnTo>
                  <a:lnTo>
                    <a:pt x="35" y="147"/>
                  </a:lnTo>
                  <a:lnTo>
                    <a:pt x="35" y="144"/>
                  </a:lnTo>
                  <a:lnTo>
                    <a:pt x="35" y="143"/>
                  </a:lnTo>
                  <a:lnTo>
                    <a:pt x="34" y="141"/>
                  </a:lnTo>
                  <a:lnTo>
                    <a:pt x="32" y="141"/>
                  </a:lnTo>
                  <a:lnTo>
                    <a:pt x="23" y="137"/>
                  </a:lnTo>
                  <a:lnTo>
                    <a:pt x="15" y="132"/>
                  </a:lnTo>
                  <a:lnTo>
                    <a:pt x="8" y="125"/>
                  </a:lnTo>
                  <a:lnTo>
                    <a:pt x="0" y="117"/>
                  </a:lnTo>
                  <a:lnTo>
                    <a:pt x="5" y="120"/>
                  </a:lnTo>
                  <a:lnTo>
                    <a:pt x="13" y="119"/>
                  </a:lnTo>
                  <a:lnTo>
                    <a:pt x="21" y="116"/>
                  </a:lnTo>
                  <a:lnTo>
                    <a:pt x="28" y="109"/>
                  </a:lnTo>
                  <a:lnTo>
                    <a:pt x="34" y="104"/>
                  </a:lnTo>
                  <a:lnTo>
                    <a:pt x="40" y="109"/>
                  </a:lnTo>
                  <a:lnTo>
                    <a:pt x="44" y="113"/>
                  </a:lnTo>
                  <a:lnTo>
                    <a:pt x="51" y="109"/>
                  </a:lnTo>
                  <a:lnTo>
                    <a:pt x="59" y="110"/>
                  </a:lnTo>
                  <a:lnTo>
                    <a:pt x="68" y="109"/>
                  </a:lnTo>
                  <a:lnTo>
                    <a:pt x="76" y="105"/>
                  </a:lnTo>
                  <a:lnTo>
                    <a:pt x="82" y="99"/>
                  </a:lnTo>
                  <a:lnTo>
                    <a:pt x="86" y="91"/>
                  </a:lnTo>
                  <a:lnTo>
                    <a:pt x="92" y="88"/>
                  </a:lnTo>
                  <a:lnTo>
                    <a:pt x="97" y="86"/>
                  </a:lnTo>
                  <a:lnTo>
                    <a:pt x="104" y="83"/>
                  </a:lnTo>
                  <a:lnTo>
                    <a:pt x="111" y="84"/>
                  </a:lnTo>
                  <a:lnTo>
                    <a:pt x="119" y="84"/>
                  </a:lnTo>
                  <a:lnTo>
                    <a:pt x="126" y="82"/>
                  </a:lnTo>
                  <a:lnTo>
                    <a:pt x="132" y="76"/>
                  </a:lnTo>
                  <a:lnTo>
                    <a:pt x="132" y="73"/>
                  </a:lnTo>
                  <a:lnTo>
                    <a:pt x="134" y="80"/>
                  </a:lnTo>
                  <a:lnTo>
                    <a:pt x="140" y="82"/>
                  </a:lnTo>
                  <a:lnTo>
                    <a:pt x="147" y="83"/>
                  </a:lnTo>
                  <a:lnTo>
                    <a:pt x="154" y="84"/>
                  </a:lnTo>
                  <a:lnTo>
                    <a:pt x="160" y="83"/>
                  </a:lnTo>
                  <a:lnTo>
                    <a:pt x="165" y="82"/>
                  </a:lnTo>
                  <a:lnTo>
                    <a:pt x="171" y="81"/>
                  </a:lnTo>
                  <a:lnTo>
                    <a:pt x="177" y="79"/>
                  </a:lnTo>
                  <a:lnTo>
                    <a:pt x="182" y="76"/>
                  </a:lnTo>
                  <a:lnTo>
                    <a:pt x="186" y="73"/>
                  </a:lnTo>
                  <a:lnTo>
                    <a:pt x="191" y="69"/>
                  </a:lnTo>
                  <a:lnTo>
                    <a:pt x="195" y="66"/>
                  </a:lnTo>
                  <a:lnTo>
                    <a:pt x="195" y="56"/>
                  </a:lnTo>
                  <a:lnTo>
                    <a:pt x="202" y="52"/>
                  </a:lnTo>
                  <a:lnTo>
                    <a:pt x="210" y="51"/>
                  </a:lnTo>
                  <a:lnTo>
                    <a:pt x="217" y="49"/>
                  </a:lnTo>
                  <a:lnTo>
                    <a:pt x="225" y="48"/>
                  </a:lnTo>
                  <a:lnTo>
                    <a:pt x="234" y="44"/>
                  </a:lnTo>
                  <a:lnTo>
                    <a:pt x="243" y="41"/>
                  </a:lnTo>
                  <a:lnTo>
                    <a:pt x="252" y="38"/>
                  </a:lnTo>
                  <a:lnTo>
                    <a:pt x="260" y="36"/>
                  </a:lnTo>
                  <a:lnTo>
                    <a:pt x="269" y="36"/>
                  </a:lnTo>
                  <a:lnTo>
                    <a:pt x="277" y="38"/>
                  </a:lnTo>
                  <a:lnTo>
                    <a:pt x="286" y="44"/>
                  </a:lnTo>
                  <a:lnTo>
                    <a:pt x="291" y="43"/>
                  </a:lnTo>
                  <a:lnTo>
                    <a:pt x="296" y="40"/>
                  </a:lnTo>
                  <a:lnTo>
                    <a:pt x="299" y="36"/>
                  </a:lnTo>
                  <a:lnTo>
                    <a:pt x="301" y="33"/>
                  </a:lnTo>
                  <a:lnTo>
                    <a:pt x="306" y="23"/>
                  </a:lnTo>
                  <a:lnTo>
                    <a:pt x="314" y="19"/>
                  </a:lnTo>
                  <a:lnTo>
                    <a:pt x="324" y="15"/>
                  </a:lnTo>
                  <a:lnTo>
                    <a:pt x="334" y="12"/>
                  </a:lnTo>
                  <a:lnTo>
                    <a:pt x="339" y="15"/>
                  </a:lnTo>
                  <a:lnTo>
                    <a:pt x="346" y="13"/>
                  </a:lnTo>
                  <a:lnTo>
                    <a:pt x="352" y="11"/>
                  </a:lnTo>
                  <a:lnTo>
                    <a:pt x="358" y="8"/>
                  </a:lnTo>
                  <a:lnTo>
                    <a:pt x="362" y="0"/>
                  </a:lnTo>
                  <a:lnTo>
                    <a:pt x="365" y="2"/>
                  </a:lnTo>
                  <a:close/>
                </a:path>
              </a:pathLst>
            </a:custGeom>
            <a:solidFill>
              <a:srgbClr val="CE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3" name="Freeform 164"/>
            <p:cNvSpPr>
              <a:spLocks/>
            </p:cNvSpPr>
            <p:nvPr/>
          </p:nvSpPr>
          <p:spPr bwMode="auto">
            <a:xfrm>
              <a:off x="3371" y="3005"/>
              <a:ext cx="77" cy="47"/>
            </a:xfrm>
            <a:custGeom>
              <a:avLst/>
              <a:gdLst>
                <a:gd name="T0" fmla="*/ 2 w 154"/>
                <a:gd name="T1" fmla="*/ 1 h 94"/>
                <a:gd name="T2" fmla="*/ 2 w 154"/>
                <a:gd name="T3" fmla="*/ 1 h 94"/>
                <a:gd name="T4" fmla="*/ 2 w 154"/>
                <a:gd name="T5" fmla="*/ 1 h 94"/>
                <a:gd name="T6" fmla="*/ 2 w 154"/>
                <a:gd name="T7" fmla="*/ 1 h 94"/>
                <a:gd name="T8" fmla="*/ 1 w 154"/>
                <a:gd name="T9" fmla="*/ 1 h 94"/>
                <a:gd name="T10" fmla="*/ 1 w 154"/>
                <a:gd name="T11" fmla="*/ 1 h 94"/>
                <a:gd name="T12" fmla="*/ 1 w 154"/>
                <a:gd name="T13" fmla="*/ 1 h 94"/>
                <a:gd name="T14" fmla="*/ 1 w 154"/>
                <a:gd name="T15" fmla="*/ 1 h 94"/>
                <a:gd name="T16" fmla="*/ 1 w 154"/>
                <a:gd name="T17" fmla="*/ 1 h 94"/>
                <a:gd name="T18" fmla="*/ 1 w 154"/>
                <a:gd name="T19" fmla="*/ 1 h 94"/>
                <a:gd name="T20" fmla="*/ 1 w 154"/>
                <a:gd name="T21" fmla="*/ 1 h 94"/>
                <a:gd name="T22" fmla="*/ 1 w 154"/>
                <a:gd name="T23" fmla="*/ 1 h 94"/>
                <a:gd name="T24" fmla="*/ 1 w 154"/>
                <a:gd name="T25" fmla="*/ 1 h 94"/>
                <a:gd name="T26" fmla="*/ 1 w 154"/>
                <a:gd name="T27" fmla="*/ 1 h 94"/>
                <a:gd name="T28" fmla="*/ 1 w 154"/>
                <a:gd name="T29" fmla="*/ 1 h 94"/>
                <a:gd name="T30" fmla="*/ 1 w 154"/>
                <a:gd name="T31" fmla="*/ 1 h 94"/>
                <a:gd name="T32" fmla="*/ 1 w 154"/>
                <a:gd name="T33" fmla="*/ 1 h 94"/>
                <a:gd name="T34" fmla="*/ 1 w 154"/>
                <a:gd name="T35" fmla="*/ 1 h 94"/>
                <a:gd name="T36" fmla="*/ 1 w 154"/>
                <a:gd name="T37" fmla="*/ 1 h 94"/>
                <a:gd name="T38" fmla="*/ 1 w 154"/>
                <a:gd name="T39" fmla="*/ 1 h 94"/>
                <a:gd name="T40" fmla="*/ 1 w 154"/>
                <a:gd name="T41" fmla="*/ 1 h 94"/>
                <a:gd name="T42" fmla="*/ 1 w 154"/>
                <a:gd name="T43" fmla="*/ 1 h 94"/>
                <a:gd name="T44" fmla="*/ 1 w 154"/>
                <a:gd name="T45" fmla="*/ 1 h 94"/>
                <a:gd name="T46" fmla="*/ 1 w 154"/>
                <a:gd name="T47" fmla="*/ 1 h 94"/>
                <a:gd name="T48" fmla="*/ 0 w 154"/>
                <a:gd name="T49" fmla="*/ 1 h 94"/>
                <a:gd name="T50" fmla="*/ 0 w 154"/>
                <a:gd name="T51" fmla="*/ 1 h 94"/>
                <a:gd name="T52" fmla="*/ 0 w 154"/>
                <a:gd name="T53" fmla="*/ 1 h 94"/>
                <a:gd name="T54" fmla="*/ 1 w 154"/>
                <a:gd name="T55" fmla="*/ 1 h 94"/>
                <a:gd name="T56" fmla="*/ 1 w 154"/>
                <a:gd name="T57" fmla="*/ 1 h 94"/>
                <a:gd name="T58" fmla="*/ 1 w 154"/>
                <a:gd name="T59" fmla="*/ 1 h 94"/>
                <a:gd name="T60" fmla="*/ 1 w 154"/>
                <a:gd name="T61" fmla="*/ 1 h 94"/>
                <a:gd name="T62" fmla="*/ 1 w 154"/>
                <a:gd name="T63" fmla="*/ 1 h 94"/>
                <a:gd name="T64" fmla="*/ 1 w 154"/>
                <a:gd name="T65" fmla="*/ 1 h 94"/>
                <a:gd name="T66" fmla="*/ 1 w 154"/>
                <a:gd name="T67" fmla="*/ 1 h 94"/>
                <a:gd name="T68" fmla="*/ 1 w 154"/>
                <a:gd name="T69" fmla="*/ 1 h 94"/>
                <a:gd name="T70" fmla="*/ 1 w 154"/>
                <a:gd name="T71" fmla="*/ 1 h 94"/>
                <a:gd name="T72" fmla="*/ 1 w 154"/>
                <a:gd name="T73" fmla="*/ 1 h 94"/>
                <a:gd name="T74" fmla="*/ 1 w 154"/>
                <a:gd name="T75" fmla="*/ 1 h 94"/>
                <a:gd name="T76" fmla="*/ 1 w 154"/>
                <a:gd name="T77" fmla="*/ 1 h 94"/>
                <a:gd name="T78" fmla="*/ 1 w 154"/>
                <a:gd name="T79" fmla="*/ 1 h 94"/>
                <a:gd name="T80" fmla="*/ 1 w 154"/>
                <a:gd name="T81" fmla="*/ 1 h 94"/>
                <a:gd name="T82" fmla="*/ 1 w 154"/>
                <a:gd name="T83" fmla="*/ 1 h 94"/>
                <a:gd name="T84" fmla="*/ 1 w 154"/>
                <a:gd name="T85" fmla="*/ 1 h 94"/>
                <a:gd name="T86" fmla="*/ 1 w 154"/>
                <a:gd name="T87" fmla="*/ 1 h 94"/>
                <a:gd name="T88" fmla="*/ 1 w 154"/>
                <a:gd name="T89" fmla="*/ 1 h 94"/>
                <a:gd name="T90" fmla="*/ 1 w 154"/>
                <a:gd name="T91" fmla="*/ 1 h 94"/>
                <a:gd name="T92" fmla="*/ 1 w 154"/>
                <a:gd name="T93" fmla="*/ 1 h 94"/>
                <a:gd name="T94" fmla="*/ 1 w 154"/>
                <a:gd name="T95" fmla="*/ 1 h 94"/>
                <a:gd name="T96" fmla="*/ 1 w 154"/>
                <a:gd name="T97" fmla="*/ 1 h 94"/>
                <a:gd name="T98" fmla="*/ 1 w 154"/>
                <a:gd name="T99" fmla="*/ 1 h 94"/>
                <a:gd name="T100" fmla="*/ 1 w 154"/>
                <a:gd name="T101" fmla="*/ 1 h 94"/>
                <a:gd name="T102" fmla="*/ 1 w 154"/>
                <a:gd name="T103" fmla="*/ 1 h 94"/>
                <a:gd name="T104" fmla="*/ 1 w 154"/>
                <a:gd name="T105" fmla="*/ 1 h 94"/>
                <a:gd name="T106" fmla="*/ 2 w 154"/>
                <a:gd name="T107" fmla="*/ 1 h 94"/>
                <a:gd name="T108" fmla="*/ 2 w 154"/>
                <a:gd name="T109" fmla="*/ 1 h 94"/>
                <a:gd name="T110" fmla="*/ 2 w 154"/>
                <a:gd name="T111" fmla="*/ 1 h 94"/>
                <a:gd name="T112" fmla="*/ 2 w 154"/>
                <a:gd name="T113" fmla="*/ 0 h 94"/>
                <a:gd name="T114" fmla="*/ 2 w 154"/>
                <a:gd name="T115" fmla="*/ 1 h 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4"/>
                <a:gd name="T175" fmla="*/ 0 h 94"/>
                <a:gd name="T176" fmla="*/ 154 w 154"/>
                <a:gd name="T177" fmla="*/ 94 h 9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4" h="94">
                  <a:moveTo>
                    <a:pt x="154" y="5"/>
                  </a:moveTo>
                  <a:lnTo>
                    <a:pt x="147" y="15"/>
                  </a:lnTo>
                  <a:lnTo>
                    <a:pt x="138" y="23"/>
                  </a:lnTo>
                  <a:lnTo>
                    <a:pt x="129" y="31"/>
                  </a:lnTo>
                  <a:lnTo>
                    <a:pt x="119" y="38"/>
                  </a:lnTo>
                  <a:lnTo>
                    <a:pt x="109" y="45"/>
                  </a:lnTo>
                  <a:lnTo>
                    <a:pt x="99" y="52"/>
                  </a:lnTo>
                  <a:lnTo>
                    <a:pt x="89" y="60"/>
                  </a:lnTo>
                  <a:lnTo>
                    <a:pt x="81" y="69"/>
                  </a:lnTo>
                  <a:lnTo>
                    <a:pt x="76" y="73"/>
                  </a:lnTo>
                  <a:lnTo>
                    <a:pt x="70" y="76"/>
                  </a:lnTo>
                  <a:lnTo>
                    <a:pt x="64" y="78"/>
                  </a:lnTo>
                  <a:lnTo>
                    <a:pt x="60" y="82"/>
                  </a:lnTo>
                  <a:lnTo>
                    <a:pt x="54" y="84"/>
                  </a:lnTo>
                  <a:lnTo>
                    <a:pt x="48" y="86"/>
                  </a:lnTo>
                  <a:lnTo>
                    <a:pt x="43" y="90"/>
                  </a:lnTo>
                  <a:lnTo>
                    <a:pt x="38" y="94"/>
                  </a:lnTo>
                  <a:lnTo>
                    <a:pt x="33" y="90"/>
                  </a:lnTo>
                  <a:lnTo>
                    <a:pt x="28" y="86"/>
                  </a:lnTo>
                  <a:lnTo>
                    <a:pt x="24" y="83"/>
                  </a:lnTo>
                  <a:lnTo>
                    <a:pt x="19" y="78"/>
                  </a:lnTo>
                  <a:lnTo>
                    <a:pt x="13" y="75"/>
                  </a:lnTo>
                  <a:lnTo>
                    <a:pt x="9" y="71"/>
                  </a:lnTo>
                  <a:lnTo>
                    <a:pt x="4" y="69"/>
                  </a:lnTo>
                  <a:lnTo>
                    <a:pt x="0" y="66"/>
                  </a:lnTo>
                  <a:lnTo>
                    <a:pt x="0" y="63"/>
                  </a:lnTo>
                  <a:lnTo>
                    <a:pt x="0" y="62"/>
                  </a:lnTo>
                  <a:lnTo>
                    <a:pt x="1" y="60"/>
                  </a:lnTo>
                  <a:lnTo>
                    <a:pt x="2" y="59"/>
                  </a:lnTo>
                  <a:lnTo>
                    <a:pt x="4" y="60"/>
                  </a:lnTo>
                  <a:lnTo>
                    <a:pt x="8" y="61"/>
                  </a:lnTo>
                  <a:lnTo>
                    <a:pt x="11" y="61"/>
                  </a:lnTo>
                  <a:lnTo>
                    <a:pt x="13" y="61"/>
                  </a:lnTo>
                  <a:lnTo>
                    <a:pt x="20" y="48"/>
                  </a:lnTo>
                  <a:lnTo>
                    <a:pt x="23" y="50"/>
                  </a:lnTo>
                  <a:lnTo>
                    <a:pt x="25" y="52"/>
                  </a:lnTo>
                  <a:lnTo>
                    <a:pt x="27" y="53"/>
                  </a:lnTo>
                  <a:lnTo>
                    <a:pt x="31" y="53"/>
                  </a:lnTo>
                  <a:lnTo>
                    <a:pt x="33" y="51"/>
                  </a:lnTo>
                  <a:lnTo>
                    <a:pt x="35" y="48"/>
                  </a:lnTo>
                  <a:lnTo>
                    <a:pt x="37" y="46"/>
                  </a:lnTo>
                  <a:lnTo>
                    <a:pt x="35" y="43"/>
                  </a:lnTo>
                  <a:lnTo>
                    <a:pt x="42" y="44"/>
                  </a:lnTo>
                  <a:lnTo>
                    <a:pt x="51" y="47"/>
                  </a:lnTo>
                  <a:lnTo>
                    <a:pt x="58" y="47"/>
                  </a:lnTo>
                  <a:lnTo>
                    <a:pt x="64" y="40"/>
                  </a:lnTo>
                  <a:lnTo>
                    <a:pt x="73" y="38"/>
                  </a:lnTo>
                  <a:lnTo>
                    <a:pt x="83" y="35"/>
                  </a:lnTo>
                  <a:lnTo>
                    <a:pt x="91" y="29"/>
                  </a:lnTo>
                  <a:lnTo>
                    <a:pt x="95" y="21"/>
                  </a:lnTo>
                  <a:lnTo>
                    <a:pt x="103" y="18"/>
                  </a:lnTo>
                  <a:lnTo>
                    <a:pt x="111" y="15"/>
                  </a:lnTo>
                  <a:lnTo>
                    <a:pt x="118" y="13"/>
                  </a:lnTo>
                  <a:lnTo>
                    <a:pt x="126" y="15"/>
                  </a:lnTo>
                  <a:lnTo>
                    <a:pt x="133" y="10"/>
                  </a:lnTo>
                  <a:lnTo>
                    <a:pt x="140" y="3"/>
                  </a:lnTo>
                  <a:lnTo>
                    <a:pt x="146" y="0"/>
                  </a:lnTo>
                  <a:lnTo>
                    <a:pt x="154" y="5"/>
                  </a:lnTo>
                  <a:close/>
                </a:path>
              </a:pathLst>
            </a:custGeom>
            <a:solidFill>
              <a:srgbClr val="CE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4" name="Freeform 171"/>
            <p:cNvSpPr>
              <a:spLocks/>
            </p:cNvSpPr>
            <p:nvPr/>
          </p:nvSpPr>
          <p:spPr bwMode="auto">
            <a:xfrm>
              <a:off x="3377" y="3082"/>
              <a:ext cx="101" cy="69"/>
            </a:xfrm>
            <a:custGeom>
              <a:avLst/>
              <a:gdLst>
                <a:gd name="T0" fmla="*/ 1 w 204"/>
                <a:gd name="T1" fmla="*/ 0 h 139"/>
                <a:gd name="T2" fmla="*/ 1 w 204"/>
                <a:gd name="T3" fmla="*/ 0 h 139"/>
                <a:gd name="T4" fmla="*/ 1 w 204"/>
                <a:gd name="T5" fmla="*/ 0 h 139"/>
                <a:gd name="T6" fmla="*/ 2 w 204"/>
                <a:gd name="T7" fmla="*/ 1 h 139"/>
                <a:gd name="T8" fmla="*/ 2 w 204"/>
                <a:gd name="T9" fmla="*/ 1 h 139"/>
                <a:gd name="T10" fmla="*/ 2 w 204"/>
                <a:gd name="T11" fmla="*/ 1 h 139"/>
                <a:gd name="T12" fmla="*/ 2 w 204"/>
                <a:gd name="T13" fmla="*/ 1 h 139"/>
                <a:gd name="T14" fmla="*/ 2 w 204"/>
                <a:gd name="T15" fmla="*/ 1 h 139"/>
                <a:gd name="T16" fmla="*/ 2 w 204"/>
                <a:gd name="T17" fmla="*/ 1 h 139"/>
                <a:gd name="T18" fmla="*/ 3 w 204"/>
                <a:gd name="T19" fmla="*/ 2 h 139"/>
                <a:gd name="T20" fmla="*/ 3 w 204"/>
                <a:gd name="T21" fmla="*/ 2 h 139"/>
                <a:gd name="T22" fmla="*/ 3 w 204"/>
                <a:gd name="T23" fmla="*/ 2 h 139"/>
                <a:gd name="T24" fmla="*/ 3 w 204"/>
                <a:gd name="T25" fmla="*/ 2 h 139"/>
                <a:gd name="T26" fmla="*/ 2 w 204"/>
                <a:gd name="T27" fmla="*/ 1 h 139"/>
                <a:gd name="T28" fmla="*/ 2 w 204"/>
                <a:gd name="T29" fmla="*/ 1 h 139"/>
                <a:gd name="T30" fmla="*/ 2 w 204"/>
                <a:gd name="T31" fmla="*/ 1 h 139"/>
                <a:gd name="T32" fmla="*/ 2 w 204"/>
                <a:gd name="T33" fmla="*/ 1 h 139"/>
                <a:gd name="T34" fmla="*/ 2 w 204"/>
                <a:gd name="T35" fmla="*/ 1 h 139"/>
                <a:gd name="T36" fmla="*/ 1 w 204"/>
                <a:gd name="T37" fmla="*/ 1 h 139"/>
                <a:gd name="T38" fmla="*/ 1 w 204"/>
                <a:gd name="T39" fmla="*/ 1 h 139"/>
                <a:gd name="T40" fmla="*/ 1 w 204"/>
                <a:gd name="T41" fmla="*/ 1 h 139"/>
                <a:gd name="T42" fmla="*/ 1 w 204"/>
                <a:gd name="T43" fmla="*/ 1 h 139"/>
                <a:gd name="T44" fmla="*/ 1 w 204"/>
                <a:gd name="T45" fmla="*/ 0 h 139"/>
                <a:gd name="T46" fmla="*/ 1 w 204"/>
                <a:gd name="T47" fmla="*/ 0 h 139"/>
                <a:gd name="T48" fmla="*/ 0 w 204"/>
                <a:gd name="T49" fmla="*/ 0 h 139"/>
                <a:gd name="T50" fmla="*/ 0 w 204"/>
                <a:gd name="T51" fmla="*/ 0 h 139"/>
                <a:gd name="T52" fmla="*/ 0 w 204"/>
                <a:gd name="T53" fmla="*/ 0 h 139"/>
                <a:gd name="T54" fmla="*/ 0 w 204"/>
                <a:gd name="T55" fmla="*/ 0 h 139"/>
                <a:gd name="T56" fmla="*/ 0 w 204"/>
                <a:gd name="T57" fmla="*/ 0 h 139"/>
                <a:gd name="T58" fmla="*/ 0 w 204"/>
                <a:gd name="T59" fmla="*/ 0 h 139"/>
                <a:gd name="T60" fmla="*/ 0 w 204"/>
                <a:gd name="T61" fmla="*/ 0 h 139"/>
                <a:gd name="T62" fmla="*/ 0 w 204"/>
                <a:gd name="T63" fmla="*/ 0 h 139"/>
                <a:gd name="T64" fmla="*/ 0 w 204"/>
                <a:gd name="T65" fmla="*/ 0 h 139"/>
                <a:gd name="T66" fmla="*/ 0 w 204"/>
                <a:gd name="T67" fmla="*/ 0 h 139"/>
                <a:gd name="T68" fmla="*/ 0 w 204"/>
                <a:gd name="T69" fmla="*/ 0 h 139"/>
                <a:gd name="T70" fmla="*/ 1 w 204"/>
                <a:gd name="T71" fmla="*/ 0 h 139"/>
                <a:gd name="T72" fmla="*/ 1 w 204"/>
                <a:gd name="T73" fmla="*/ 0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39"/>
                <a:gd name="T113" fmla="*/ 204 w 204"/>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39">
                  <a:moveTo>
                    <a:pt x="96" y="36"/>
                  </a:moveTo>
                  <a:lnTo>
                    <a:pt x="101" y="41"/>
                  </a:lnTo>
                  <a:lnTo>
                    <a:pt x="107" y="44"/>
                  </a:lnTo>
                  <a:lnTo>
                    <a:pt x="113" y="49"/>
                  </a:lnTo>
                  <a:lnTo>
                    <a:pt x="120" y="52"/>
                  </a:lnTo>
                  <a:lnTo>
                    <a:pt x="126" y="57"/>
                  </a:lnTo>
                  <a:lnTo>
                    <a:pt x="130" y="61"/>
                  </a:lnTo>
                  <a:lnTo>
                    <a:pt x="136" y="66"/>
                  </a:lnTo>
                  <a:lnTo>
                    <a:pt x="139" y="72"/>
                  </a:lnTo>
                  <a:lnTo>
                    <a:pt x="144" y="73"/>
                  </a:lnTo>
                  <a:lnTo>
                    <a:pt x="146" y="76"/>
                  </a:lnTo>
                  <a:lnTo>
                    <a:pt x="147" y="80"/>
                  </a:lnTo>
                  <a:lnTo>
                    <a:pt x="152" y="82"/>
                  </a:lnTo>
                  <a:lnTo>
                    <a:pt x="160" y="89"/>
                  </a:lnTo>
                  <a:lnTo>
                    <a:pt x="167" y="96"/>
                  </a:lnTo>
                  <a:lnTo>
                    <a:pt x="174" y="103"/>
                  </a:lnTo>
                  <a:lnTo>
                    <a:pt x="181" y="109"/>
                  </a:lnTo>
                  <a:lnTo>
                    <a:pt x="187" y="116"/>
                  </a:lnTo>
                  <a:lnTo>
                    <a:pt x="192" y="124"/>
                  </a:lnTo>
                  <a:lnTo>
                    <a:pt x="198" y="131"/>
                  </a:lnTo>
                  <a:lnTo>
                    <a:pt x="204" y="139"/>
                  </a:lnTo>
                  <a:lnTo>
                    <a:pt x="203" y="137"/>
                  </a:lnTo>
                  <a:lnTo>
                    <a:pt x="200" y="136"/>
                  </a:lnTo>
                  <a:lnTo>
                    <a:pt x="199" y="135"/>
                  </a:lnTo>
                  <a:lnTo>
                    <a:pt x="197" y="133"/>
                  </a:lnTo>
                  <a:lnTo>
                    <a:pt x="195" y="134"/>
                  </a:lnTo>
                  <a:lnTo>
                    <a:pt x="188" y="129"/>
                  </a:lnTo>
                  <a:lnTo>
                    <a:pt x="180" y="126"/>
                  </a:lnTo>
                  <a:lnTo>
                    <a:pt x="170" y="122"/>
                  </a:lnTo>
                  <a:lnTo>
                    <a:pt x="164" y="114"/>
                  </a:lnTo>
                  <a:lnTo>
                    <a:pt x="162" y="111"/>
                  </a:lnTo>
                  <a:lnTo>
                    <a:pt x="160" y="107"/>
                  </a:lnTo>
                  <a:lnTo>
                    <a:pt x="158" y="105"/>
                  </a:lnTo>
                  <a:lnTo>
                    <a:pt x="155" y="103"/>
                  </a:lnTo>
                  <a:lnTo>
                    <a:pt x="146" y="105"/>
                  </a:lnTo>
                  <a:lnTo>
                    <a:pt x="139" y="99"/>
                  </a:lnTo>
                  <a:lnTo>
                    <a:pt x="132" y="95"/>
                  </a:lnTo>
                  <a:lnTo>
                    <a:pt x="124" y="94"/>
                  </a:lnTo>
                  <a:lnTo>
                    <a:pt x="121" y="89"/>
                  </a:lnTo>
                  <a:lnTo>
                    <a:pt x="116" y="87"/>
                  </a:lnTo>
                  <a:lnTo>
                    <a:pt x="112" y="87"/>
                  </a:lnTo>
                  <a:lnTo>
                    <a:pt x="106" y="87"/>
                  </a:lnTo>
                  <a:lnTo>
                    <a:pt x="103" y="75"/>
                  </a:lnTo>
                  <a:lnTo>
                    <a:pt x="97" y="64"/>
                  </a:lnTo>
                  <a:lnTo>
                    <a:pt x="89" y="53"/>
                  </a:lnTo>
                  <a:lnTo>
                    <a:pt x="82" y="45"/>
                  </a:lnTo>
                  <a:lnTo>
                    <a:pt x="75" y="42"/>
                  </a:lnTo>
                  <a:lnTo>
                    <a:pt x="68" y="43"/>
                  </a:lnTo>
                  <a:lnTo>
                    <a:pt x="60" y="44"/>
                  </a:lnTo>
                  <a:lnTo>
                    <a:pt x="53" y="45"/>
                  </a:lnTo>
                  <a:lnTo>
                    <a:pt x="50" y="50"/>
                  </a:lnTo>
                  <a:lnTo>
                    <a:pt x="44" y="51"/>
                  </a:lnTo>
                  <a:lnTo>
                    <a:pt x="38" y="49"/>
                  </a:lnTo>
                  <a:lnTo>
                    <a:pt x="32" y="46"/>
                  </a:lnTo>
                  <a:lnTo>
                    <a:pt x="25" y="42"/>
                  </a:lnTo>
                  <a:lnTo>
                    <a:pt x="20" y="34"/>
                  </a:lnTo>
                  <a:lnTo>
                    <a:pt x="14" y="29"/>
                  </a:lnTo>
                  <a:lnTo>
                    <a:pt x="7" y="33"/>
                  </a:lnTo>
                  <a:lnTo>
                    <a:pt x="0" y="25"/>
                  </a:lnTo>
                  <a:lnTo>
                    <a:pt x="6" y="21"/>
                  </a:lnTo>
                  <a:lnTo>
                    <a:pt x="10" y="19"/>
                  </a:lnTo>
                  <a:lnTo>
                    <a:pt x="16" y="15"/>
                  </a:lnTo>
                  <a:lnTo>
                    <a:pt x="22" y="13"/>
                  </a:lnTo>
                  <a:lnTo>
                    <a:pt x="27" y="10"/>
                  </a:lnTo>
                  <a:lnTo>
                    <a:pt x="32" y="7"/>
                  </a:lnTo>
                  <a:lnTo>
                    <a:pt x="37" y="4"/>
                  </a:lnTo>
                  <a:lnTo>
                    <a:pt x="41" y="0"/>
                  </a:lnTo>
                  <a:lnTo>
                    <a:pt x="48" y="5"/>
                  </a:lnTo>
                  <a:lnTo>
                    <a:pt x="55" y="11"/>
                  </a:lnTo>
                  <a:lnTo>
                    <a:pt x="61" y="15"/>
                  </a:lnTo>
                  <a:lnTo>
                    <a:pt x="68" y="21"/>
                  </a:lnTo>
                  <a:lnTo>
                    <a:pt x="74" y="27"/>
                  </a:lnTo>
                  <a:lnTo>
                    <a:pt x="81" y="30"/>
                  </a:lnTo>
                  <a:lnTo>
                    <a:pt x="88" y="34"/>
                  </a:lnTo>
                  <a:lnTo>
                    <a:pt x="96" y="36"/>
                  </a:lnTo>
                  <a:close/>
                </a:path>
              </a:pathLst>
            </a:custGeom>
            <a:solidFill>
              <a:srgbClr val="CE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5" name="Freeform 173"/>
            <p:cNvSpPr>
              <a:spLocks/>
            </p:cNvSpPr>
            <p:nvPr/>
          </p:nvSpPr>
          <p:spPr bwMode="auto">
            <a:xfrm>
              <a:off x="3320" y="3109"/>
              <a:ext cx="192" cy="93"/>
            </a:xfrm>
            <a:custGeom>
              <a:avLst/>
              <a:gdLst>
                <a:gd name="T0" fmla="*/ 1 w 385"/>
                <a:gd name="T1" fmla="*/ 1 h 186"/>
                <a:gd name="T2" fmla="*/ 1 w 385"/>
                <a:gd name="T3" fmla="*/ 1 h 186"/>
                <a:gd name="T4" fmla="*/ 2 w 385"/>
                <a:gd name="T5" fmla="*/ 1 h 186"/>
                <a:gd name="T6" fmla="*/ 2 w 385"/>
                <a:gd name="T7" fmla="*/ 1 h 186"/>
                <a:gd name="T8" fmla="*/ 2 w 385"/>
                <a:gd name="T9" fmla="*/ 1 h 186"/>
                <a:gd name="T10" fmla="*/ 2 w 385"/>
                <a:gd name="T11" fmla="*/ 1 h 186"/>
                <a:gd name="T12" fmla="*/ 2 w 385"/>
                <a:gd name="T13" fmla="*/ 1 h 186"/>
                <a:gd name="T14" fmla="*/ 3 w 385"/>
                <a:gd name="T15" fmla="*/ 1 h 186"/>
                <a:gd name="T16" fmla="*/ 3 w 385"/>
                <a:gd name="T17" fmla="*/ 1 h 186"/>
                <a:gd name="T18" fmla="*/ 3 w 385"/>
                <a:gd name="T19" fmla="*/ 1 h 186"/>
                <a:gd name="T20" fmla="*/ 3 w 385"/>
                <a:gd name="T21" fmla="*/ 1 h 186"/>
                <a:gd name="T22" fmla="*/ 3 w 385"/>
                <a:gd name="T23" fmla="*/ 1 h 186"/>
                <a:gd name="T24" fmla="*/ 4 w 385"/>
                <a:gd name="T25" fmla="*/ 1 h 186"/>
                <a:gd name="T26" fmla="*/ 4 w 385"/>
                <a:gd name="T27" fmla="*/ 1 h 186"/>
                <a:gd name="T28" fmla="*/ 4 w 385"/>
                <a:gd name="T29" fmla="*/ 1 h 186"/>
                <a:gd name="T30" fmla="*/ 4 w 385"/>
                <a:gd name="T31" fmla="*/ 1 h 186"/>
                <a:gd name="T32" fmla="*/ 4 w 385"/>
                <a:gd name="T33" fmla="*/ 1 h 186"/>
                <a:gd name="T34" fmla="*/ 4 w 385"/>
                <a:gd name="T35" fmla="*/ 1 h 186"/>
                <a:gd name="T36" fmla="*/ 5 w 385"/>
                <a:gd name="T37" fmla="*/ 2 h 186"/>
                <a:gd name="T38" fmla="*/ 5 w 385"/>
                <a:gd name="T39" fmla="*/ 2 h 186"/>
                <a:gd name="T40" fmla="*/ 5 w 385"/>
                <a:gd name="T41" fmla="*/ 2 h 186"/>
                <a:gd name="T42" fmla="*/ 5 w 385"/>
                <a:gd name="T43" fmla="*/ 3 h 186"/>
                <a:gd name="T44" fmla="*/ 5 w 385"/>
                <a:gd name="T45" fmla="*/ 3 h 186"/>
                <a:gd name="T46" fmla="*/ 5 w 385"/>
                <a:gd name="T47" fmla="*/ 3 h 186"/>
                <a:gd name="T48" fmla="*/ 5 w 385"/>
                <a:gd name="T49" fmla="*/ 3 h 186"/>
                <a:gd name="T50" fmla="*/ 5 w 385"/>
                <a:gd name="T51" fmla="*/ 3 h 186"/>
                <a:gd name="T52" fmla="*/ 5 w 385"/>
                <a:gd name="T53" fmla="*/ 3 h 186"/>
                <a:gd name="T54" fmla="*/ 5 w 385"/>
                <a:gd name="T55" fmla="*/ 3 h 186"/>
                <a:gd name="T56" fmla="*/ 5 w 385"/>
                <a:gd name="T57" fmla="*/ 3 h 186"/>
                <a:gd name="T58" fmla="*/ 5 w 385"/>
                <a:gd name="T59" fmla="*/ 3 h 186"/>
                <a:gd name="T60" fmla="*/ 5 w 385"/>
                <a:gd name="T61" fmla="*/ 3 h 186"/>
                <a:gd name="T62" fmla="*/ 4 w 385"/>
                <a:gd name="T63" fmla="*/ 3 h 186"/>
                <a:gd name="T64" fmla="*/ 4 w 385"/>
                <a:gd name="T65" fmla="*/ 3 h 186"/>
                <a:gd name="T66" fmla="*/ 4 w 385"/>
                <a:gd name="T67" fmla="*/ 3 h 186"/>
                <a:gd name="T68" fmla="*/ 4 w 385"/>
                <a:gd name="T69" fmla="*/ 3 h 186"/>
                <a:gd name="T70" fmla="*/ 4 w 385"/>
                <a:gd name="T71" fmla="*/ 3 h 186"/>
                <a:gd name="T72" fmla="*/ 4 w 385"/>
                <a:gd name="T73" fmla="*/ 3 h 186"/>
                <a:gd name="T74" fmla="*/ 4 w 385"/>
                <a:gd name="T75" fmla="*/ 3 h 186"/>
                <a:gd name="T76" fmla="*/ 3 w 385"/>
                <a:gd name="T77" fmla="*/ 3 h 186"/>
                <a:gd name="T78" fmla="*/ 3 w 385"/>
                <a:gd name="T79" fmla="*/ 3 h 186"/>
                <a:gd name="T80" fmla="*/ 3 w 385"/>
                <a:gd name="T81" fmla="*/ 2 h 186"/>
                <a:gd name="T82" fmla="*/ 3 w 385"/>
                <a:gd name="T83" fmla="*/ 1 h 186"/>
                <a:gd name="T84" fmla="*/ 2 w 385"/>
                <a:gd name="T85" fmla="*/ 1 h 186"/>
                <a:gd name="T86" fmla="*/ 2 w 385"/>
                <a:gd name="T87" fmla="*/ 1 h 186"/>
                <a:gd name="T88" fmla="*/ 2 w 385"/>
                <a:gd name="T89" fmla="*/ 1 h 186"/>
                <a:gd name="T90" fmla="*/ 2 w 385"/>
                <a:gd name="T91" fmla="*/ 1 h 186"/>
                <a:gd name="T92" fmla="*/ 2 w 385"/>
                <a:gd name="T93" fmla="*/ 1 h 186"/>
                <a:gd name="T94" fmla="*/ 1 w 385"/>
                <a:gd name="T95" fmla="*/ 1 h 186"/>
                <a:gd name="T96" fmla="*/ 1 w 385"/>
                <a:gd name="T97" fmla="*/ 1 h 186"/>
                <a:gd name="T98" fmla="*/ 1 w 385"/>
                <a:gd name="T99" fmla="*/ 1 h 186"/>
                <a:gd name="T100" fmla="*/ 0 w 385"/>
                <a:gd name="T101" fmla="*/ 1 h 186"/>
                <a:gd name="T102" fmla="*/ 0 w 385"/>
                <a:gd name="T103" fmla="*/ 1 h 186"/>
                <a:gd name="T104" fmla="*/ 0 w 385"/>
                <a:gd name="T105" fmla="*/ 1 h 186"/>
                <a:gd name="T106" fmla="*/ 0 w 385"/>
                <a:gd name="T107" fmla="*/ 1 h 186"/>
                <a:gd name="T108" fmla="*/ 0 w 385"/>
                <a:gd name="T109" fmla="*/ 1 h 186"/>
                <a:gd name="T110" fmla="*/ 0 w 385"/>
                <a:gd name="T111" fmla="*/ 1 h 186"/>
                <a:gd name="T112" fmla="*/ 0 w 385"/>
                <a:gd name="T113" fmla="*/ 1 h 186"/>
                <a:gd name="T114" fmla="*/ 0 w 385"/>
                <a:gd name="T115" fmla="*/ 1 h 186"/>
                <a:gd name="T116" fmla="*/ 0 w 385"/>
                <a:gd name="T117" fmla="*/ 1 h 186"/>
                <a:gd name="T118" fmla="*/ 1 w 385"/>
                <a:gd name="T119" fmla="*/ 1 h 186"/>
                <a:gd name="T120" fmla="*/ 1 w 385"/>
                <a:gd name="T121" fmla="*/ 1 h 186"/>
                <a:gd name="T122" fmla="*/ 1 w 385"/>
                <a:gd name="T123" fmla="*/ 1 h 186"/>
                <a:gd name="T124" fmla="*/ 1 w 385"/>
                <a:gd name="T125" fmla="*/ 1 h 1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5"/>
                <a:gd name="T190" fmla="*/ 0 h 186"/>
                <a:gd name="T191" fmla="*/ 385 w 385"/>
                <a:gd name="T192" fmla="*/ 186 h 1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5" h="186">
                  <a:moveTo>
                    <a:pt x="108" y="10"/>
                  </a:moveTo>
                  <a:lnTo>
                    <a:pt x="114" y="12"/>
                  </a:lnTo>
                  <a:lnTo>
                    <a:pt x="119" y="15"/>
                  </a:lnTo>
                  <a:lnTo>
                    <a:pt x="125" y="19"/>
                  </a:lnTo>
                  <a:lnTo>
                    <a:pt x="129" y="24"/>
                  </a:lnTo>
                  <a:lnTo>
                    <a:pt x="134" y="27"/>
                  </a:lnTo>
                  <a:lnTo>
                    <a:pt x="137" y="32"/>
                  </a:lnTo>
                  <a:lnTo>
                    <a:pt x="141" y="37"/>
                  </a:lnTo>
                  <a:lnTo>
                    <a:pt x="143" y="42"/>
                  </a:lnTo>
                  <a:lnTo>
                    <a:pt x="150" y="49"/>
                  </a:lnTo>
                  <a:lnTo>
                    <a:pt x="158" y="52"/>
                  </a:lnTo>
                  <a:lnTo>
                    <a:pt x="166" y="55"/>
                  </a:lnTo>
                  <a:lnTo>
                    <a:pt x="175" y="57"/>
                  </a:lnTo>
                  <a:lnTo>
                    <a:pt x="184" y="58"/>
                  </a:lnTo>
                  <a:lnTo>
                    <a:pt x="192" y="59"/>
                  </a:lnTo>
                  <a:lnTo>
                    <a:pt x="201" y="63"/>
                  </a:lnTo>
                  <a:lnTo>
                    <a:pt x="207" y="68"/>
                  </a:lnTo>
                  <a:lnTo>
                    <a:pt x="213" y="68"/>
                  </a:lnTo>
                  <a:lnTo>
                    <a:pt x="220" y="68"/>
                  </a:lnTo>
                  <a:lnTo>
                    <a:pt x="227" y="71"/>
                  </a:lnTo>
                  <a:lnTo>
                    <a:pt x="234" y="73"/>
                  </a:lnTo>
                  <a:lnTo>
                    <a:pt x="241" y="77"/>
                  </a:lnTo>
                  <a:lnTo>
                    <a:pt x="247" y="81"/>
                  </a:lnTo>
                  <a:lnTo>
                    <a:pt x="252" y="86"/>
                  </a:lnTo>
                  <a:lnTo>
                    <a:pt x="257" y="93"/>
                  </a:lnTo>
                  <a:lnTo>
                    <a:pt x="268" y="87"/>
                  </a:lnTo>
                  <a:lnTo>
                    <a:pt x="268" y="94"/>
                  </a:lnTo>
                  <a:lnTo>
                    <a:pt x="273" y="98"/>
                  </a:lnTo>
                  <a:lnTo>
                    <a:pt x="279" y="101"/>
                  </a:lnTo>
                  <a:lnTo>
                    <a:pt x="285" y="103"/>
                  </a:lnTo>
                  <a:lnTo>
                    <a:pt x="292" y="105"/>
                  </a:lnTo>
                  <a:lnTo>
                    <a:pt x="300" y="104"/>
                  </a:lnTo>
                  <a:lnTo>
                    <a:pt x="306" y="105"/>
                  </a:lnTo>
                  <a:lnTo>
                    <a:pt x="308" y="112"/>
                  </a:lnTo>
                  <a:lnTo>
                    <a:pt x="311" y="117"/>
                  </a:lnTo>
                  <a:lnTo>
                    <a:pt x="316" y="119"/>
                  </a:lnTo>
                  <a:lnTo>
                    <a:pt x="320" y="120"/>
                  </a:lnTo>
                  <a:lnTo>
                    <a:pt x="325" y="121"/>
                  </a:lnTo>
                  <a:lnTo>
                    <a:pt x="331" y="121"/>
                  </a:lnTo>
                  <a:lnTo>
                    <a:pt x="335" y="121"/>
                  </a:lnTo>
                  <a:lnTo>
                    <a:pt x="341" y="123"/>
                  </a:lnTo>
                  <a:lnTo>
                    <a:pt x="346" y="125"/>
                  </a:lnTo>
                  <a:lnTo>
                    <a:pt x="351" y="131"/>
                  </a:lnTo>
                  <a:lnTo>
                    <a:pt x="356" y="138"/>
                  </a:lnTo>
                  <a:lnTo>
                    <a:pt x="362" y="144"/>
                  </a:lnTo>
                  <a:lnTo>
                    <a:pt x="365" y="150"/>
                  </a:lnTo>
                  <a:lnTo>
                    <a:pt x="370" y="158"/>
                  </a:lnTo>
                  <a:lnTo>
                    <a:pt x="373" y="165"/>
                  </a:lnTo>
                  <a:lnTo>
                    <a:pt x="377" y="172"/>
                  </a:lnTo>
                  <a:lnTo>
                    <a:pt x="380" y="180"/>
                  </a:lnTo>
                  <a:lnTo>
                    <a:pt x="385" y="185"/>
                  </a:lnTo>
                  <a:lnTo>
                    <a:pt x="380" y="186"/>
                  </a:lnTo>
                  <a:lnTo>
                    <a:pt x="374" y="186"/>
                  </a:lnTo>
                  <a:lnTo>
                    <a:pt x="370" y="185"/>
                  </a:lnTo>
                  <a:lnTo>
                    <a:pt x="365" y="181"/>
                  </a:lnTo>
                  <a:lnTo>
                    <a:pt x="361" y="179"/>
                  </a:lnTo>
                  <a:lnTo>
                    <a:pt x="356" y="176"/>
                  </a:lnTo>
                  <a:lnTo>
                    <a:pt x="350" y="173"/>
                  </a:lnTo>
                  <a:lnTo>
                    <a:pt x="346" y="171"/>
                  </a:lnTo>
                  <a:lnTo>
                    <a:pt x="340" y="170"/>
                  </a:lnTo>
                  <a:lnTo>
                    <a:pt x="334" y="170"/>
                  </a:lnTo>
                  <a:lnTo>
                    <a:pt x="327" y="170"/>
                  </a:lnTo>
                  <a:lnTo>
                    <a:pt x="321" y="169"/>
                  </a:lnTo>
                  <a:lnTo>
                    <a:pt x="316" y="168"/>
                  </a:lnTo>
                  <a:lnTo>
                    <a:pt x="311" y="165"/>
                  </a:lnTo>
                  <a:lnTo>
                    <a:pt x="308" y="161"/>
                  </a:lnTo>
                  <a:lnTo>
                    <a:pt x="306" y="154"/>
                  </a:lnTo>
                  <a:lnTo>
                    <a:pt x="302" y="149"/>
                  </a:lnTo>
                  <a:lnTo>
                    <a:pt x="295" y="148"/>
                  </a:lnTo>
                  <a:lnTo>
                    <a:pt x="289" y="148"/>
                  </a:lnTo>
                  <a:lnTo>
                    <a:pt x="282" y="149"/>
                  </a:lnTo>
                  <a:lnTo>
                    <a:pt x="271" y="156"/>
                  </a:lnTo>
                  <a:lnTo>
                    <a:pt x="268" y="151"/>
                  </a:lnTo>
                  <a:lnTo>
                    <a:pt x="265" y="148"/>
                  </a:lnTo>
                  <a:lnTo>
                    <a:pt x="260" y="146"/>
                  </a:lnTo>
                  <a:lnTo>
                    <a:pt x="256" y="144"/>
                  </a:lnTo>
                  <a:lnTo>
                    <a:pt x="250" y="143"/>
                  </a:lnTo>
                  <a:lnTo>
                    <a:pt x="244" y="143"/>
                  </a:lnTo>
                  <a:lnTo>
                    <a:pt x="239" y="143"/>
                  </a:lnTo>
                  <a:lnTo>
                    <a:pt x="234" y="143"/>
                  </a:lnTo>
                  <a:lnTo>
                    <a:pt x="234" y="134"/>
                  </a:lnTo>
                  <a:lnTo>
                    <a:pt x="232" y="125"/>
                  </a:lnTo>
                  <a:lnTo>
                    <a:pt x="227" y="117"/>
                  </a:lnTo>
                  <a:lnTo>
                    <a:pt x="221" y="109"/>
                  </a:lnTo>
                  <a:lnTo>
                    <a:pt x="196" y="93"/>
                  </a:lnTo>
                  <a:lnTo>
                    <a:pt x="187" y="90"/>
                  </a:lnTo>
                  <a:lnTo>
                    <a:pt x="179" y="92"/>
                  </a:lnTo>
                  <a:lnTo>
                    <a:pt x="172" y="95"/>
                  </a:lnTo>
                  <a:lnTo>
                    <a:pt x="165" y="98"/>
                  </a:lnTo>
                  <a:lnTo>
                    <a:pt x="158" y="102"/>
                  </a:lnTo>
                  <a:lnTo>
                    <a:pt x="151" y="105"/>
                  </a:lnTo>
                  <a:lnTo>
                    <a:pt x="144" y="106"/>
                  </a:lnTo>
                  <a:lnTo>
                    <a:pt x="136" y="104"/>
                  </a:lnTo>
                  <a:lnTo>
                    <a:pt x="128" y="101"/>
                  </a:lnTo>
                  <a:lnTo>
                    <a:pt x="121" y="97"/>
                  </a:lnTo>
                  <a:lnTo>
                    <a:pt x="114" y="94"/>
                  </a:lnTo>
                  <a:lnTo>
                    <a:pt x="108" y="88"/>
                  </a:lnTo>
                  <a:lnTo>
                    <a:pt x="80" y="88"/>
                  </a:lnTo>
                  <a:lnTo>
                    <a:pt x="78" y="80"/>
                  </a:lnTo>
                  <a:lnTo>
                    <a:pt x="75" y="71"/>
                  </a:lnTo>
                  <a:lnTo>
                    <a:pt x="69" y="64"/>
                  </a:lnTo>
                  <a:lnTo>
                    <a:pt x="60" y="60"/>
                  </a:lnTo>
                  <a:lnTo>
                    <a:pt x="52" y="62"/>
                  </a:lnTo>
                  <a:lnTo>
                    <a:pt x="44" y="65"/>
                  </a:lnTo>
                  <a:lnTo>
                    <a:pt x="36" y="70"/>
                  </a:lnTo>
                  <a:lnTo>
                    <a:pt x="28" y="72"/>
                  </a:lnTo>
                  <a:lnTo>
                    <a:pt x="20" y="74"/>
                  </a:lnTo>
                  <a:lnTo>
                    <a:pt x="13" y="74"/>
                  </a:lnTo>
                  <a:lnTo>
                    <a:pt x="6" y="70"/>
                  </a:lnTo>
                  <a:lnTo>
                    <a:pt x="0" y="60"/>
                  </a:lnTo>
                  <a:lnTo>
                    <a:pt x="5" y="56"/>
                  </a:lnTo>
                  <a:lnTo>
                    <a:pt x="11" y="51"/>
                  </a:lnTo>
                  <a:lnTo>
                    <a:pt x="15" y="47"/>
                  </a:lnTo>
                  <a:lnTo>
                    <a:pt x="21" y="42"/>
                  </a:lnTo>
                  <a:lnTo>
                    <a:pt x="26" y="37"/>
                  </a:lnTo>
                  <a:lnTo>
                    <a:pt x="31" y="33"/>
                  </a:lnTo>
                  <a:lnTo>
                    <a:pt x="36" y="28"/>
                  </a:lnTo>
                  <a:lnTo>
                    <a:pt x="42" y="24"/>
                  </a:lnTo>
                  <a:lnTo>
                    <a:pt x="70" y="0"/>
                  </a:lnTo>
                  <a:lnTo>
                    <a:pt x="74" y="5"/>
                  </a:lnTo>
                  <a:lnTo>
                    <a:pt x="78" y="9"/>
                  </a:lnTo>
                  <a:lnTo>
                    <a:pt x="83" y="9"/>
                  </a:lnTo>
                  <a:lnTo>
                    <a:pt x="89" y="9"/>
                  </a:lnTo>
                  <a:lnTo>
                    <a:pt x="95" y="7"/>
                  </a:lnTo>
                  <a:lnTo>
                    <a:pt x="99" y="7"/>
                  </a:lnTo>
                  <a:lnTo>
                    <a:pt x="105" y="7"/>
                  </a:lnTo>
                  <a:lnTo>
                    <a:pt x="108" y="10"/>
                  </a:lnTo>
                  <a:close/>
                </a:path>
              </a:pathLst>
            </a:custGeom>
            <a:solidFill>
              <a:srgbClr val="CE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6" name="Freeform 176"/>
            <p:cNvSpPr>
              <a:spLocks/>
            </p:cNvSpPr>
            <p:nvPr/>
          </p:nvSpPr>
          <p:spPr bwMode="auto">
            <a:xfrm>
              <a:off x="3276" y="3156"/>
              <a:ext cx="248" cy="83"/>
            </a:xfrm>
            <a:custGeom>
              <a:avLst/>
              <a:gdLst>
                <a:gd name="T0" fmla="*/ 3 w 495"/>
                <a:gd name="T1" fmla="*/ 1 h 166"/>
                <a:gd name="T2" fmla="*/ 3 w 495"/>
                <a:gd name="T3" fmla="*/ 1 h 166"/>
                <a:gd name="T4" fmla="*/ 3 w 495"/>
                <a:gd name="T5" fmla="*/ 1 h 166"/>
                <a:gd name="T6" fmla="*/ 4 w 495"/>
                <a:gd name="T7" fmla="*/ 1 h 166"/>
                <a:gd name="T8" fmla="*/ 4 w 495"/>
                <a:gd name="T9" fmla="*/ 1 h 166"/>
                <a:gd name="T10" fmla="*/ 4 w 495"/>
                <a:gd name="T11" fmla="*/ 1 h 166"/>
                <a:gd name="T12" fmla="*/ 4 w 495"/>
                <a:gd name="T13" fmla="*/ 1 h 166"/>
                <a:gd name="T14" fmla="*/ 5 w 495"/>
                <a:gd name="T15" fmla="*/ 1 h 166"/>
                <a:gd name="T16" fmla="*/ 5 w 495"/>
                <a:gd name="T17" fmla="*/ 1 h 166"/>
                <a:gd name="T18" fmla="*/ 5 w 495"/>
                <a:gd name="T19" fmla="*/ 1 h 166"/>
                <a:gd name="T20" fmla="*/ 5 w 495"/>
                <a:gd name="T21" fmla="*/ 1 h 166"/>
                <a:gd name="T22" fmla="*/ 5 w 495"/>
                <a:gd name="T23" fmla="*/ 1 h 166"/>
                <a:gd name="T24" fmla="*/ 5 w 495"/>
                <a:gd name="T25" fmla="*/ 1 h 166"/>
                <a:gd name="T26" fmla="*/ 5 w 495"/>
                <a:gd name="T27" fmla="*/ 1 h 166"/>
                <a:gd name="T28" fmla="*/ 6 w 495"/>
                <a:gd name="T29" fmla="*/ 1 h 166"/>
                <a:gd name="T30" fmla="*/ 6 w 495"/>
                <a:gd name="T31" fmla="*/ 1 h 166"/>
                <a:gd name="T32" fmla="*/ 6 w 495"/>
                <a:gd name="T33" fmla="*/ 1 h 166"/>
                <a:gd name="T34" fmla="*/ 7 w 495"/>
                <a:gd name="T35" fmla="*/ 1 h 166"/>
                <a:gd name="T36" fmla="*/ 7 w 495"/>
                <a:gd name="T37" fmla="*/ 1 h 166"/>
                <a:gd name="T38" fmla="*/ 7 w 495"/>
                <a:gd name="T39" fmla="*/ 1 h 166"/>
                <a:gd name="T40" fmla="*/ 7 w 495"/>
                <a:gd name="T41" fmla="*/ 1 h 166"/>
                <a:gd name="T42" fmla="*/ 8 w 495"/>
                <a:gd name="T43" fmla="*/ 1 h 166"/>
                <a:gd name="T44" fmla="*/ 8 w 495"/>
                <a:gd name="T45" fmla="*/ 2 h 166"/>
                <a:gd name="T46" fmla="*/ 8 w 495"/>
                <a:gd name="T47" fmla="*/ 3 h 166"/>
                <a:gd name="T48" fmla="*/ 8 w 495"/>
                <a:gd name="T49" fmla="*/ 3 h 166"/>
                <a:gd name="T50" fmla="*/ 8 w 495"/>
                <a:gd name="T51" fmla="*/ 3 h 166"/>
                <a:gd name="T52" fmla="*/ 8 w 495"/>
                <a:gd name="T53" fmla="*/ 3 h 166"/>
                <a:gd name="T54" fmla="*/ 8 w 495"/>
                <a:gd name="T55" fmla="*/ 3 h 166"/>
                <a:gd name="T56" fmla="*/ 7 w 495"/>
                <a:gd name="T57" fmla="*/ 3 h 166"/>
                <a:gd name="T58" fmla="*/ 7 w 495"/>
                <a:gd name="T59" fmla="*/ 3 h 166"/>
                <a:gd name="T60" fmla="*/ 7 w 495"/>
                <a:gd name="T61" fmla="*/ 3 h 166"/>
                <a:gd name="T62" fmla="*/ 7 w 495"/>
                <a:gd name="T63" fmla="*/ 3 h 166"/>
                <a:gd name="T64" fmla="*/ 6 w 495"/>
                <a:gd name="T65" fmla="*/ 3 h 166"/>
                <a:gd name="T66" fmla="*/ 6 w 495"/>
                <a:gd name="T67" fmla="*/ 3 h 166"/>
                <a:gd name="T68" fmla="*/ 6 w 495"/>
                <a:gd name="T69" fmla="*/ 3 h 166"/>
                <a:gd name="T70" fmla="*/ 5 w 495"/>
                <a:gd name="T71" fmla="*/ 3 h 166"/>
                <a:gd name="T72" fmla="*/ 5 w 495"/>
                <a:gd name="T73" fmla="*/ 3 h 166"/>
                <a:gd name="T74" fmla="*/ 5 w 495"/>
                <a:gd name="T75" fmla="*/ 1 h 166"/>
                <a:gd name="T76" fmla="*/ 5 w 495"/>
                <a:gd name="T77" fmla="*/ 1 h 166"/>
                <a:gd name="T78" fmla="*/ 5 w 495"/>
                <a:gd name="T79" fmla="*/ 2 h 166"/>
                <a:gd name="T80" fmla="*/ 4 w 495"/>
                <a:gd name="T81" fmla="*/ 3 h 166"/>
                <a:gd name="T82" fmla="*/ 4 w 495"/>
                <a:gd name="T83" fmla="*/ 3 h 166"/>
                <a:gd name="T84" fmla="*/ 4 w 495"/>
                <a:gd name="T85" fmla="*/ 3 h 166"/>
                <a:gd name="T86" fmla="*/ 4 w 495"/>
                <a:gd name="T87" fmla="*/ 3 h 166"/>
                <a:gd name="T88" fmla="*/ 4 w 495"/>
                <a:gd name="T89" fmla="*/ 3 h 166"/>
                <a:gd name="T90" fmla="*/ 3 w 495"/>
                <a:gd name="T91" fmla="*/ 3 h 166"/>
                <a:gd name="T92" fmla="*/ 3 w 495"/>
                <a:gd name="T93" fmla="*/ 2 h 166"/>
                <a:gd name="T94" fmla="*/ 3 w 495"/>
                <a:gd name="T95" fmla="*/ 2 h 166"/>
                <a:gd name="T96" fmla="*/ 3 w 495"/>
                <a:gd name="T97" fmla="*/ 1 h 166"/>
                <a:gd name="T98" fmla="*/ 2 w 495"/>
                <a:gd name="T99" fmla="*/ 1 h 166"/>
                <a:gd name="T100" fmla="*/ 2 w 495"/>
                <a:gd name="T101" fmla="*/ 1 h 166"/>
                <a:gd name="T102" fmla="*/ 2 w 495"/>
                <a:gd name="T103" fmla="*/ 1 h 166"/>
                <a:gd name="T104" fmla="*/ 2 w 495"/>
                <a:gd name="T105" fmla="*/ 1 h 166"/>
                <a:gd name="T106" fmla="*/ 1 w 495"/>
                <a:gd name="T107" fmla="*/ 1 h 166"/>
                <a:gd name="T108" fmla="*/ 1 w 495"/>
                <a:gd name="T109" fmla="*/ 1 h 166"/>
                <a:gd name="T110" fmla="*/ 1 w 495"/>
                <a:gd name="T111" fmla="*/ 1 h 166"/>
                <a:gd name="T112" fmla="*/ 1 w 495"/>
                <a:gd name="T113" fmla="*/ 1 h 166"/>
                <a:gd name="T114" fmla="*/ 1 w 495"/>
                <a:gd name="T115" fmla="*/ 1 h 166"/>
                <a:gd name="T116" fmla="*/ 1 w 495"/>
                <a:gd name="T117" fmla="*/ 1 h 166"/>
                <a:gd name="T118" fmla="*/ 1 w 495"/>
                <a:gd name="T119" fmla="*/ 1 h 166"/>
                <a:gd name="T120" fmla="*/ 2 w 495"/>
                <a:gd name="T121" fmla="*/ 1 h 166"/>
                <a:gd name="T122" fmla="*/ 2 w 495"/>
                <a:gd name="T123" fmla="*/ 1 h 1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95"/>
                <a:gd name="T187" fmla="*/ 0 h 166"/>
                <a:gd name="T188" fmla="*/ 495 w 495"/>
                <a:gd name="T189" fmla="*/ 166 h 16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95" h="166">
                  <a:moveTo>
                    <a:pt x="115" y="25"/>
                  </a:moveTo>
                  <a:lnTo>
                    <a:pt x="123" y="29"/>
                  </a:lnTo>
                  <a:lnTo>
                    <a:pt x="132" y="29"/>
                  </a:lnTo>
                  <a:lnTo>
                    <a:pt x="140" y="28"/>
                  </a:lnTo>
                  <a:lnTo>
                    <a:pt x="148" y="25"/>
                  </a:lnTo>
                  <a:lnTo>
                    <a:pt x="156" y="24"/>
                  </a:lnTo>
                  <a:lnTo>
                    <a:pt x="163" y="24"/>
                  </a:lnTo>
                  <a:lnTo>
                    <a:pt x="171" y="26"/>
                  </a:lnTo>
                  <a:lnTo>
                    <a:pt x="179" y="32"/>
                  </a:lnTo>
                  <a:lnTo>
                    <a:pt x="186" y="32"/>
                  </a:lnTo>
                  <a:lnTo>
                    <a:pt x="192" y="32"/>
                  </a:lnTo>
                  <a:lnTo>
                    <a:pt x="199" y="33"/>
                  </a:lnTo>
                  <a:lnTo>
                    <a:pt x="205" y="36"/>
                  </a:lnTo>
                  <a:lnTo>
                    <a:pt x="209" y="38"/>
                  </a:lnTo>
                  <a:lnTo>
                    <a:pt x="215" y="39"/>
                  </a:lnTo>
                  <a:lnTo>
                    <a:pt x="220" y="40"/>
                  </a:lnTo>
                  <a:lnTo>
                    <a:pt x="225" y="41"/>
                  </a:lnTo>
                  <a:lnTo>
                    <a:pt x="227" y="47"/>
                  </a:lnTo>
                  <a:lnTo>
                    <a:pt x="229" y="54"/>
                  </a:lnTo>
                  <a:lnTo>
                    <a:pt x="232" y="59"/>
                  </a:lnTo>
                  <a:lnTo>
                    <a:pt x="237" y="63"/>
                  </a:lnTo>
                  <a:lnTo>
                    <a:pt x="245" y="67"/>
                  </a:lnTo>
                  <a:lnTo>
                    <a:pt x="252" y="71"/>
                  </a:lnTo>
                  <a:lnTo>
                    <a:pt x="259" y="76"/>
                  </a:lnTo>
                  <a:lnTo>
                    <a:pt x="267" y="79"/>
                  </a:lnTo>
                  <a:lnTo>
                    <a:pt x="270" y="78"/>
                  </a:lnTo>
                  <a:lnTo>
                    <a:pt x="276" y="78"/>
                  </a:lnTo>
                  <a:lnTo>
                    <a:pt x="281" y="77"/>
                  </a:lnTo>
                  <a:lnTo>
                    <a:pt x="286" y="77"/>
                  </a:lnTo>
                  <a:lnTo>
                    <a:pt x="291" y="76"/>
                  </a:lnTo>
                  <a:lnTo>
                    <a:pt x="297" y="74"/>
                  </a:lnTo>
                  <a:lnTo>
                    <a:pt x="300" y="70"/>
                  </a:lnTo>
                  <a:lnTo>
                    <a:pt x="304" y="66"/>
                  </a:lnTo>
                  <a:lnTo>
                    <a:pt x="305" y="66"/>
                  </a:lnTo>
                  <a:lnTo>
                    <a:pt x="306" y="66"/>
                  </a:lnTo>
                  <a:lnTo>
                    <a:pt x="306" y="67"/>
                  </a:lnTo>
                  <a:lnTo>
                    <a:pt x="307" y="67"/>
                  </a:lnTo>
                  <a:lnTo>
                    <a:pt x="311" y="63"/>
                  </a:lnTo>
                  <a:lnTo>
                    <a:pt x="311" y="68"/>
                  </a:lnTo>
                  <a:lnTo>
                    <a:pt x="313" y="70"/>
                  </a:lnTo>
                  <a:lnTo>
                    <a:pt x="316" y="73"/>
                  </a:lnTo>
                  <a:lnTo>
                    <a:pt x="317" y="75"/>
                  </a:lnTo>
                  <a:lnTo>
                    <a:pt x="326" y="76"/>
                  </a:lnTo>
                  <a:lnTo>
                    <a:pt x="334" y="78"/>
                  </a:lnTo>
                  <a:lnTo>
                    <a:pt x="341" y="79"/>
                  </a:lnTo>
                  <a:lnTo>
                    <a:pt x="347" y="79"/>
                  </a:lnTo>
                  <a:lnTo>
                    <a:pt x="352" y="89"/>
                  </a:lnTo>
                  <a:lnTo>
                    <a:pt x="360" y="94"/>
                  </a:lnTo>
                  <a:lnTo>
                    <a:pt x="369" y="98"/>
                  </a:lnTo>
                  <a:lnTo>
                    <a:pt x="380" y="101"/>
                  </a:lnTo>
                  <a:lnTo>
                    <a:pt x="383" y="99"/>
                  </a:lnTo>
                  <a:lnTo>
                    <a:pt x="388" y="98"/>
                  </a:lnTo>
                  <a:lnTo>
                    <a:pt x="392" y="98"/>
                  </a:lnTo>
                  <a:lnTo>
                    <a:pt x="397" y="99"/>
                  </a:lnTo>
                  <a:lnTo>
                    <a:pt x="402" y="99"/>
                  </a:lnTo>
                  <a:lnTo>
                    <a:pt x="406" y="100"/>
                  </a:lnTo>
                  <a:lnTo>
                    <a:pt x="411" y="101"/>
                  </a:lnTo>
                  <a:lnTo>
                    <a:pt x="415" y="101"/>
                  </a:lnTo>
                  <a:lnTo>
                    <a:pt x="419" y="102"/>
                  </a:lnTo>
                  <a:lnTo>
                    <a:pt x="423" y="104"/>
                  </a:lnTo>
                  <a:lnTo>
                    <a:pt x="429" y="106"/>
                  </a:lnTo>
                  <a:lnTo>
                    <a:pt x="433" y="108"/>
                  </a:lnTo>
                  <a:lnTo>
                    <a:pt x="441" y="112"/>
                  </a:lnTo>
                  <a:lnTo>
                    <a:pt x="449" y="117"/>
                  </a:lnTo>
                  <a:lnTo>
                    <a:pt x="457" y="121"/>
                  </a:lnTo>
                  <a:lnTo>
                    <a:pt x="465" y="120"/>
                  </a:lnTo>
                  <a:lnTo>
                    <a:pt x="469" y="123"/>
                  </a:lnTo>
                  <a:lnTo>
                    <a:pt x="475" y="126"/>
                  </a:lnTo>
                  <a:lnTo>
                    <a:pt x="480" y="126"/>
                  </a:lnTo>
                  <a:lnTo>
                    <a:pt x="486" y="128"/>
                  </a:lnTo>
                  <a:lnTo>
                    <a:pt x="488" y="135"/>
                  </a:lnTo>
                  <a:lnTo>
                    <a:pt x="490" y="143"/>
                  </a:lnTo>
                  <a:lnTo>
                    <a:pt x="491" y="152"/>
                  </a:lnTo>
                  <a:lnTo>
                    <a:pt x="495" y="159"/>
                  </a:lnTo>
                  <a:lnTo>
                    <a:pt x="495" y="166"/>
                  </a:lnTo>
                  <a:lnTo>
                    <a:pt x="490" y="164"/>
                  </a:lnTo>
                  <a:lnTo>
                    <a:pt x="486" y="162"/>
                  </a:lnTo>
                  <a:lnTo>
                    <a:pt x="481" y="162"/>
                  </a:lnTo>
                  <a:lnTo>
                    <a:pt x="478" y="164"/>
                  </a:lnTo>
                  <a:lnTo>
                    <a:pt x="474" y="165"/>
                  </a:lnTo>
                  <a:lnTo>
                    <a:pt x="469" y="165"/>
                  </a:lnTo>
                  <a:lnTo>
                    <a:pt x="465" y="164"/>
                  </a:lnTo>
                  <a:lnTo>
                    <a:pt x="459" y="161"/>
                  </a:lnTo>
                  <a:lnTo>
                    <a:pt x="452" y="159"/>
                  </a:lnTo>
                  <a:lnTo>
                    <a:pt x="448" y="154"/>
                  </a:lnTo>
                  <a:lnTo>
                    <a:pt x="444" y="150"/>
                  </a:lnTo>
                  <a:lnTo>
                    <a:pt x="441" y="144"/>
                  </a:lnTo>
                  <a:lnTo>
                    <a:pt x="436" y="139"/>
                  </a:lnTo>
                  <a:lnTo>
                    <a:pt x="431" y="136"/>
                  </a:lnTo>
                  <a:lnTo>
                    <a:pt x="425" y="136"/>
                  </a:lnTo>
                  <a:lnTo>
                    <a:pt x="417" y="138"/>
                  </a:lnTo>
                  <a:lnTo>
                    <a:pt x="411" y="147"/>
                  </a:lnTo>
                  <a:lnTo>
                    <a:pt x="405" y="151"/>
                  </a:lnTo>
                  <a:lnTo>
                    <a:pt x="399" y="153"/>
                  </a:lnTo>
                  <a:lnTo>
                    <a:pt x="392" y="152"/>
                  </a:lnTo>
                  <a:lnTo>
                    <a:pt x="385" y="150"/>
                  </a:lnTo>
                  <a:lnTo>
                    <a:pt x="379" y="149"/>
                  </a:lnTo>
                  <a:lnTo>
                    <a:pt x="372" y="149"/>
                  </a:lnTo>
                  <a:lnTo>
                    <a:pt x="364" y="151"/>
                  </a:lnTo>
                  <a:lnTo>
                    <a:pt x="349" y="159"/>
                  </a:lnTo>
                  <a:lnTo>
                    <a:pt x="345" y="153"/>
                  </a:lnTo>
                  <a:lnTo>
                    <a:pt x="342" y="149"/>
                  </a:lnTo>
                  <a:lnTo>
                    <a:pt x="337" y="145"/>
                  </a:lnTo>
                  <a:lnTo>
                    <a:pt x="331" y="144"/>
                  </a:lnTo>
                  <a:lnTo>
                    <a:pt x="326" y="143"/>
                  </a:lnTo>
                  <a:lnTo>
                    <a:pt x="320" y="143"/>
                  </a:lnTo>
                  <a:lnTo>
                    <a:pt x="314" y="144"/>
                  </a:lnTo>
                  <a:lnTo>
                    <a:pt x="308" y="145"/>
                  </a:lnTo>
                  <a:lnTo>
                    <a:pt x="303" y="143"/>
                  </a:lnTo>
                  <a:lnTo>
                    <a:pt x="300" y="137"/>
                  </a:lnTo>
                  <a:lnTo>
                    <a:pt x="297" y="131"/>
                  </a:lnTo>
                  <a:lnTo>
                    <a:pt x="294" y="126"/>
                  </a:lnTo>
                  <a:lnTo>
                    <a:pt x="290" y="122"/>
                  </a:lnTo>
                  <a:lnTo>
                    <a:pt x="284" y="120"/>
                  </a:lnTo>
                  <a:lnTo>
                    <a:pt x="279" y="116"/>
                  </a:lnTo>
                  <a:lnTo>
                    <a:pt x="277" y="112"/>
                  </a:lnTo>
                  <a:lnTo>
                    <a:pt x="271" y="116"/>
                  </a:lnTo>
                  <a:lnTo>
                    <a:pt x="274" y="117"/>
                  </a:lnTo>
                  <a:lnTo>
                    <a:pt x="266" y="120"/>
                  </a:lnTo>
                  <a:lnTo>
                    <a:pt x="259" y="122"/>
                  </a:lnTo>
                  <a:lnTo>
                    <a:pt x="251" y="124"/>
                  </a:lnTo>
                  <a:lnTo>
                    <a:pt x="243" y="129"/>
                  </a:lnTo>
                  <a:lnTo>
                    <a:pt x="240" y="131"/>
                  </a:lnTo>
                  <a:lnTo>
                    <a:pt x="238" y="135"/>
                  </a:lnTo>
                  <a:lnTo>
                    <a:pt x="236" y="138"/>
                  </a:lnTo>
                  <a:lnTo>
                    <a:pt x="233" y="141"/>
                  </a:lnTo>
                  <a:lnTo>
                    <a:pt x="230" y="138"/>
                  </a:lnTo>
                  <a:lnTo>
                    <a:pt x="227" y="138"/>
                  </a:lnTo>
                  <a:lnTo>
                    <a:pt x="223" y="136"/>
                  </a:lnTo>
                  <a:lnTo>
                    <a:pt x="223" y="132"/>
                  </a:lnTo>
                  <a:lnTo>
                    <a:pt x="217" y="131"/>
                  </a:lnTo>
                  <a:lnTo>
                    <a:pt x="213" y="131"/>
                  </a:lnTo>
                  <a:lnTo>
                    <a:pt x="208" y="130"/>
                  </a:lnTo>
                  <a:lnTo>
                    <a:pt x="203" y="130"/>
                  </a:lnTo>
                  <a:lnTo>
                    <a:pt x="200" y="130"/>
                  </a:lnTo>
                  <a:lnTo>
                    <a:pt x="195" y="131"/>
                  </a:lnTo>
                  <a:lnTo>
                    <a:pt x="192" y="134"/>
                  </a:lnTo>
                  <a:lnTo>
                    <a:pt x="187" y="137"/>
                  </a:lnTo>
                  <a:lnTo>
                    <a:pt x="183" y="131"/>
                  </a:lnTo>
                  <a:lnTo>
                    <a:pt x="178" y="126"/>
                  </a:lnTo>
                  <a:lnTo>
                    <a:pt x="172" y="121"/>
                  </a:lnTo>
                  <a:lnTo>
                    <a:pt x="165" y="117"/>
                  </a:lnTo>
                  <a:lnTo>
                    <a:pt x="159" y="121"/>
                  </a:lnTo>
                  <a:lnTo>
                    <a:pt x="152" y="124"/>
                  </a:lnTo>
                  <a:lnTo>
                    <a:pt x="146" y="127"/>
                  </a:lnTo>
                  <a:lnTo>
                    <a:pt x="140" y="128"/>
                  </a:lnTo>
                  <a:lnTo>
                    <a:pt x="133" y="120"/>
                  </a:lnTo>
                  <a:lnTo>
                    <a:pt x="129" y="111"/>
                  </a:lnTo>
                  <a:lnTo>
                    <a:pt x="122" y="102"/>
                  </a:lnTo>
                  <a:lnTo>
                    <a:pt x="110" y="100"/>
                  </a:lnTo>
                  <a:lnTo>
                    <a:pt x="106" y="102"/>
                  </a:lnTo>
                  <a:lnTo>
                    <a:pt x="101" y="104"/>
                  </a:lnTo>
                  <a:lnTo>
                    <a:pt x="95" y="106"/>
                  </a:lnTo>
                  <a:lnTo>
                    <a:pt x="91" y="107"/>
                  </a:lnTo>
                  <a:lnTo>
                    <a:pt x="86" y="109"/>
                  </a:lnTo>
                  <a:lnTo>
                    <a:pt x="81" y="112"/>
                  </a:lnTo>
                  <a:lnTo>
                    <a:pt x="77" y="114"/>
                  </a:lnTo>
                  <a:lnTo>
                    <a:pt x="72" y="116"/>
                  </a:lnTo>
                  <a:lnTo>
                    <a:pt x="68" y="108"/>
                  </a:lnTo>
                  <a:lnTo>
                    <a:pt x="62" y="104"/>
                  </a:lnTo>
                  <a:lnTo>
                    <a:pt x="54" y="101"/>
                  </a:lnTo>
                  <a:lnTo>
                    <a:pt x="46" y="101"/>
                  </a:lnTo>
                  <a:lnTo>
                    <a:pt x="41" y="105"/>
                  </a:lnTo>
                  <a:lnTo>
                    <a:pt x="37" y="106"/>
                  </a:lnTo>
                  <a:lnTo>
                    <a:pt x="31" y="102"/>
                  </a:lnTo>
                  <a:lnTo>
                    <a:pt x="25" y="99"/>
                  </a:lnTo>
                  <a:lnTo>
                    <a:pt x="18" y="97"/>
                  </a:lnTo>
                  <a:lnTo>
                    <a:pt x="12" y="96"/>
                  </a:lnTo>
                  <a:lnTo>
                    <a:pt x="5" y="97"/>
                  </a:lnTo>
                  <a:lnTo>
                    <a:pt x="0" y="104"/>
                  </a:lnTo>
                  <a:lnTo>
                    <a:pt x="5" y="93"/>
                  </a:lnTo>
                  <a:lnTo>
                    <a:pt x="10" y="82"/>
                  </a:lnTo>
                  <a:lnTo>
                    <a:pt x="15" y="69"/>
                  </a:lnTo>
                  <a:lnTo>
                    <a:pt x="19" y="58"/>
                  </a:lnTo>
                  <a:lnTo>
                    <a:pt x="24" y="46"/>
                  </a:lnTo>
                  <a:lnTo>
                    <a:pt x="30" y="36"/>
                  </a:lnTo>
                  <a:lnTo>
                    <a:pt x="37" y="25"/>
                  </a:lnTo>
                  <a:lnTo>
                    <a:pt x="46" y="17"/>
                  </a:lnTo>
                  <a:lnTo>
                    <a:pt x="55" y="0"/>
                  </a:lnTo>
                  <a:lnTo>
                    <a:pt x="62" y="6"/>
                  </a:lnTo>
                  <a:lnTo>
                    <a:pt x="71" y="8"/>
                  </a:lnTo>
                  <a:lnTo>
                    <a:pt x="79" y="8"/>
                  </a:lnTo>
                  <a:lnTo>
                    <a:pt x="88" y="9"/>
                  </a:lnTo>
                  <a:lnTo>
                    <a:pt x="96" y="9"/>
                  </a:lnTo>
                  <a:lnTo>
                    <a:pt x="103" y="11"/>
                  </a:lnTo>
                  <a:lnTo>
                    <a:pt x="110" y="17"/>
                  </a:lnTo>
                  <a:lnTo>
                    <a:pt x="115" y="25"/>
                  </a:lnTo>
                  <a:close/>
                </a:path>
              </a:pathLst>
            </a:custGeom>
            <a:solidFill>
              <a:srgbClr val="CE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7" name="Freeform 180"/>
            <p:cNvSpPr>
              <a:spLocks/>
            </p:cNvSpPr>
            <p:nvPr/>
          </p:nvSpPr>
          <p:spPr bwMode="auto">
            <a:xfrm>
              <a:off x="3260" y="3223"/>
              <a:ext cx="270" cy="69"/>
            </a:xfrm>
            <a:custGeom>
              <a:avLst/>
              <a:gdLst>
                <a:gd name="T0" fmla="*/ 1 w 540"/>
                <a:gd name="T1" fmla="*/ 0 h 140"/>
                <a:gd name="T2" fmla="*/ 1 w 540"/>
                <a:gd name="T3" fmla="*/ 0 h 140"/>
                <a:gd name="T4" fmla="*/ 1 w 540"/>
                <a:gd name="T5" fmla="*/ 0 h 140"/>
                <a:gd name="T6" fmla="*/ 1 w 540"/>
                <a:gd name="T7" fmla="*/ 0 h 140"/>
                <a:gd name="T8" fmla="*/ 2 w 540"/>
                <a:gd name="T9" fmla="*/ 0 h 140"/>
                <a:gd name="T10" fmla="*/ 2 w 540"/>
                <a:gd name="T11" fmla="*/ 0 h 140"/>
                <a:gd name="T12" fmla="*/ 3 w 540"/>
                <a:gd name="T13" fmla="*/ 0 h 140"/>
                <a:gd name="T14" fmla="*/ 3 w 540"/>
                <a:gd name="T15" fmla="*/ 0 h 140"/>
                <a:gd name="T16" fmla="*/ 3 w 540"/>
                <a:gd name="T17" fmla="*/ 0 h 140"/>
                <a:gd name="T18" fmla="*/ 4 w 540"/>
                <a:gd name="T19" fmla="*/ 0 h 140"/>
                <a:gd name="T20" fmla="*/ 4 w 540"/>
                <a:gd name="T21" fmla="*/ 1 h 140"/>
                <a:gd name="T22" fmla="*/ 5 w 540"/>
                <a:gd name="T23" fmla="*/ 0 h 140"/>
                <a:gd name="T24" fmla="*/ 5 w 540"/>
                <a:gd name="T25" fmla="*/ 0 h 140"/>
                <a:gd name="T26" fmla="*/ 6 w 540"/>
                <a:gd name="T27" fmla="*/ 0 h 140"/>
                <a:gd name="T28" fmla="*/ 6 w 540"/>
                <a:gd name="T29" fmla="*/ 1 h 140"/>
                <a:gd name="T30" fmla="*/ 6 w 540"/>
                <a:gd name="T31" fmla="*/ 0 h 140"/>
                <a:gd name="T32" fmla="*/ 6 w 540"/>
                <a:gd name="T33" fmla="*/ 1 h 140"/>
                <a:gd name="T34" fmla="*/ 7 w 540"/>
                <a:gd name="T35" fmla="*/ 1 h 140"/>
                <a:gd name="T36" fmla="*/ 7 w 540"/>
                <a:gd name="T37" fmla="*/ 1 h 140"/>
                <a:gd name="T38" fmla="*/ 7 w 540"/>
                <a:gd name="T39" fmla="*/ 0 h 140"/>
                <a:gd name="T40" fmla="*/ 8 w 540"/>
                <a:gd name="T41" fmla="*/ 1 h 140"/>
                <a:gd name="T42" fmla="*/ 8 w 540"/>
                <a:gd name="T43" fmla="*/ 1 h 140"/>
                <a:gd name="T44" fmla="*/ 8 w 540"/>
                <a:gd name="T45" fmla="*/ 1 h 140"/>
                <a:gd name="T46" fmla="*/ 8 w 540"/>
                <a:gd name="T47" fmla="*/ 1 h 140"/>
                <a:gd name="T48" fmla="*/ 7 w 540"/>
                <a:gd name="T49" fmla="*/ 1 h 140"/>
                <a:gd name="T50" fmla="*/ 7 w 540"/>
                <a:gd name="T51" fmla="*/ 1 h 140"/>
                <a:gd name="T52" fmla="*/ 7 w 540"/>
                <a:gd name="T53" fmla="*/ 1 h 140"/>
                <a:gd name="T54" fmla="*/ 6 w 540"/>
                <a:gd name="T55" fmla="*/ 1 h 140"/>
                <a:gd name="T56" fmla="*/ 6 w 540"/>
                <a:gd name="T57" fmla="*/ 1 h 140"/>
                <a:gd name="T58" fmla="*/ 6 w 540"/>
                <a:gd name="T59" fmla="*/ 1 h 140"/>
                <a:gd name="T60" fmla="*/ 6 w 540"/>
                <a:gd name="T61" fmla="*/ 1 h 140"/>
                <a:gd name="T62" fmla="*/ 5 w 540"/>
                <a:gd name="T63" fmla="*/ 2 h 140"/>
                <a:gd name="T64" fmla="*/ 5 w 540"/>
                <a:gd name="T65" fmla="*/ 1 h 140"/>
                <a:gd name="T66" fmla="*/ 5 w 540"/>
                <a:gd name="T67" fmla="*/ 1 h 140"/>
                <a:gd name="T68" fmla="*/ 4 w 540"/>
                <a:gd name="T69" fmla="*/ 1 h 140"/>
                <a:gd name="T70" fmla="*/ 3 w 540"/>
                <a:gd name="T71" fmla="*/ 1 h 140"/>
                <a:gd name="T72" fmla="*/ 3 w 540"/>
                <a:gd name="T73" fmla="*/ 1 h 140"/>
                <a:gd name="T74" fmla="*/ 3 w 540"/>
                <a:gd name="T75" fmla="*/ 1 h 140"/>
                <a:gd name="T76" fmla="*/ 2 w 540"/>
                <a:gd name="T77" fmla="*/ 1 h 140"/>
                <a:gd name="T78" fmla="*/ 2 w 540"/>
                <a:gd name="T79" fmla="*/ 2 h 140"/>
                <a:gd name="T80" fmla="*/ 2 w 540"/>
                <a:gd name="T81" fmla="*/ 1 h 140"/>
                <a:gd name="T82" fmla="*/ 1 w 540"/>
                <a:gd name="T83" fmla="*/ 1 h 140"/>
                <a:gd name="T84" fmla="*/ 1 w 540"/>
                <a:gd name="T85" fmla="*/ 2 h 140"/>
                <a:gd name="T86" fmla="*/ 1 w 540"/>
                <a:gd name="T87" fmla="*/ 2 h 140"/>
                <a:gd name="T88" fmla="*/ 1 w 540"/>
                <a:gd name="T89" fmla="*/ 2 h 140"/>
                <a:gd name="T90" fmla="*/ 1 w 540"/>
                <a:gd name="T91" fmla="*/ 2 h 140"/>
                <a:gd name="T92" fmla="*/ 1 w 540"/>
                <a:gd name="T93" fmla="*/ 0 h 140"/>
                <a:gd name="T94" fmla="*/ 1 w 540"/>
                <a:gd name="T95" fmla="*/ 0 h 140"/>
                <a:gd name="T96" fmla="*/ 1 w 540"/>
                <a:gd name="T97" fmla="*/ 0 h 140"/>
                <a:gd name="T98" fmla="*/ 1 w 540"/>
                <a:gd name="T99" fmla="*/ 0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0"/>
                <a:gd name="T151" fmla="*/ 0 h 140"/>
                <a:gd name="T152" fmla="*/ 540 w 540"/>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0" h="140">
                  <a:moveTo>
                    <a:pt x="53" y="6"/>
                  </a:moveTo>
                  <a:lnTo>
                    <a:pt x="61" y="0"/>
                  </a:lnTo>
                  <a:lnTo>
                    <a:pt x="64" y="5"/>
                  </a:lnTo>
                  <a:lnTo>
                    <a:pt x="67" y="9"/>
                  </a:lnTo>
                  <a:lnTo>
                    <a:pt x="71" y="12"/>
                  </a:lnTo>
                  <a:lnTo>
                    <a:pt x="75" y="14"/>
                  </a:lnTo>
                  <a:lnTo>
                    <a:pt x="80" y="15"/>
                  </a:lnTo>
                  <a:lnTo>
                    <a:pt x="84" y="15"/>
                  </a:lnTo>
                  <a:lnTo>
                    <a:pt x="89" y="13"/>
                  </a:lnTo>
                  <a:lnTo>
                    <a:pt x="94" y="12"/>
                  </a:lnTo>
                  <a:lnTo>
                    <a:pt x="98" y="11"/>
                  </a:lnTo>
                  <a:lnTo>
                    <a:pt x="103" y="11"/>
                  </a:lnTo>
                  <a:lnTo>
                    <a:pt x="108" y="13"/>
                  </a:lnTo>
                  <a:lnTo>
                    <a:pt x="111" y="18"/>
                  </a:lnTo>
                  <a:lnTo>
                    <a:pt x="114" y="25"/>
                  </a:lnTo>
                  <a:lnTo>
                    <a:pt x="119" y="29"/>
                  </a:lnTo>
                  <a:lnTo>
                    <a:pt x="126" y="33"/>
                  </a:lnTo>
                  <a:lnTo>
                    <a:pt x="133" y="35"/>
                  </a:lnTo>
                  <a:lnTo>
                    <a:pt x="141" y="34"/>
                  </a:lnTo>
                  <a:lnTo>
                    <a:pt x="149" y="30"/>
                  </a:lnTo>
                  <a:lnTo>
                    <a:pt x="156" y="26"/>
                  </a:lnTo>
                  <a:lnTo>
                    <a:pt x="162" y="21"/>
                  </a:lnTo>
                  <a:lnTo>
                    <a:pt x="167" y="29"/>
                  </a:lnTo>
                  <a:lnTo>
                    <a:pt x="173" y="33"/>
                  </a:lnTo>
                  <a:lnTo>
                    <a:pt x="180" y="34"/>
                  </a:lnTo>
                  <a:lnTo>
                    <a:pt x="188" y="33"/>
                  </a:lnTo>
                  <a:lnTo>
                    <a:pt x="196" y="32"/>
                  </a:lnTo>
                  <a:lnTo>
                    <a:pt x="203" y="32"/>
                  </a:lnTo>
                  <a:lnTo>
                    <a:pt x="209" y="33"/>
                  </a:lnTo>
                  <a:lnTo>
                    <a:pt x="215" y="38"/>
                  </a:lnTo>
                  <a:lnTo>
                    <a:pt x="220" y="38"/>
                  </a:lnTo>
                  <a:lnTo>
                    <a:pt x="225" y="40"/>
                  </a:lnTo>
                  <a:lnTo>
                    <a:pt x="231" y="41"/>
                  </a:lnTo>
                  <a:lnTo>
                    <a:pt x="236" y="41"/>
                  </a:lnTo>
                  <a:lnTo>
                    <a:pt x="241" y="42"/>
                  </a:lnTo>
                  <a:lnTo>
                    <a:pt x="247" y="42"/>
                  </a:lnTo>
                  <a:lnTo>
                    <a:pt x="253" y="41"/>
                  </a:lnTo>
                  <a:lnTo>
                    <a:pt x="258" y="38"/>
                  </a:lnTo>
                  <a:lnTo>
                    <a:pt x="261" y="48"/>
                  </a:lnTo>
                  <a:lnTo>
                    <a:pt x="266" y="55"/>
                  </a:lnTo>
                  <a:lnTo>
                    <a:pt x="273" y="59"/>
                  </a:lnTo>
                  <a:lnTo>
                    <a:pt x="280" y="65"/>
                  </a:lnTo>
                  <a:lnTo>
                    <a:pt x="291" y="67"/>
                  </a:lnTo>
                  <a:lnTo>
                    <a:pt x="300" y="65"/>
                  </a:lnTo>
                  <a:lnTo>
                    <a:pt x="308" y="61"/>
                  </a:lnTo>
                  <a:lnTo>
                    <a:pt x="316" y="57"/>
                  </a:lnTo>
                  <a:lnTo>
                    <a:pt x="324" y="52"/>
                  </a:lnTo>
                  <a:lnTo>
                    <a:pt x="332" y="50"/>
                  </a:lnTo>
                  <a:lnTo>
                    <a:pt x="340" y="51"/>
                  </a:lnTo>
                  <a:lnTo>
                    <a:pt x="350" y="56"/>
                  </a:lnTo>
                  <a:lnTo>
                    <a:pt x="356" y="53"/>
                  </a:lnTo>
                  <a:lnTo>
                    <a:pt x="362" y="52"/>
                  </a:lnTo>
                  <a:lnTo>
                    <a:pt x="368" y="51"/>
                  </a:lnTo>
                  <a:lnTo>
                    <a:pt x="374" y="49"/>
                  </a:lnTo>
                  <a:lnTo>
                    <a:pt x="377" y="53"/>
                  </a:lnTo>
                  <a:lnTo>
                    <a:pt x="382" y="57"/>
                  </a:lnTo>
                  <a:lnTo>
                    <a:pt x="387" y="60"/>
                  </a:lnTo>
                  <a:lnTo>
                    <a:pt x="393" y="61"/>
                  </a:lnTo>
                  <a:lnTo>
                    <a:pt x="400" y="63"/>
                  </a:lnTo>
                  <a:lnTo>
                    <a:pt x="406" y="64"/>
                  </a:lnTo>
                  <a:lnTo>
                    <a:pt x="412" y="64"/>
                  </a:lnTo>
                  <a:lnTo>
                    <a:pt x="417" y="64"/>
                  </a:lnTo>
                  <a:lnTo>
                    <a:pt x="420" y="63"/>
                  </a:lnTo>
                  <a:lnTo>
                    <a:pt x="423" y="61"/>
                  </a:lnTo>
                  <a:lnTo>
                    <a:pt x="425" y="60"/>
                  </a:lnTo>
                  <a:lnTo>
                    <a:pt x="428" y="59"/>
                  </a:lnTo>
                  <a:lnTo>
                    <a:pt x="431" y="64"/>
                  </a:lnTo>
                  <a:lnTo>
                    <a:pt x="435" y="68"/>
                  </a:lnTo>
                  <a:lnTo>
                    <a:pt x="438" y="72"/>
                  </a:lnTo>
                  <a:lnTo>
                    <a:pt x="443" y="76"/>
                  </a:lnTo>
                  <a:lnTo>
                    <a:pt x="448" y="75"/>
                  </a:lnTo>
                  <a:lnTo>
                    <a:pt x="454" y="74"/>
                  </a:lnTo>
                  <a:lnTo>
                    <a:pt x="460" y="73"/>
                  </a:lnTo>
                  <a:lnTo>
                    <a:pt x="466" y="71"/>
                  </a:lnTo>
                  <a:lnTo>
                    <a:pt x="471" y="68"/>
                  </a:lnTo>
                  <a:lnTo>
                    <a:pt x="477" y="66"/>
                  </a:lnTo>
                  <a:lnTo>
                    <a:pt x="483" y="64"/>
                  </a:lnTo>
                  <a:lnTo>
                    <a:pt x="489" y="60"/>
                  </a:lnTo>
                  <a:lnTo>
                    <a:pt x="496" y="58"/>
                  </a:lnTo>
                  <a:lnTo>
                    <a:pt x="501" y="58"/>
                  </a:lnTo>
                  <a:lnTo>
                    <a:pt x="507" y="61"/>
                  </a:lnTo>
                  <a:lnTo>
                    <a:pt x="512" y="66"/>
                  </a:lnTo>
                  <a:lnTo>
                    <a:pt x="516" y="70"/>
                  </a:lnTo>
                  <a:lnTo>
                    <a:pt x="521" y="71"/>
                  </a:lnTo>
                  <a:lnTo>
                    <a:pt x="527" y="68"/>
                  </a:lnTo>
                  <a:lnTo>
                    <a:pt x="532" y="61"/>
                  </a:lnTo>
                  <a:lnTo>
                    <a:pt x="532" y="70"/>
                  </a:lnTo>
                  <a:lnTo>
                    <a:pt x="536" y="78"/>
                  </a:lnTo>
                  <a:lnTo>
                    <a:pt x="538" y="86"/>
                  </a:lnTo>
                  <a:lnTo>
                    <a:pt x="539" y="94"/>
                  </a:lnTo>
                  <a:lnTo>
                    <a:pt x="538" y="94"/>
                  </a:lnTo>
                  <a:lnTo>
                    <a:pt x="540" y="113"/>
                  </a:lnTo>
                  <a:lnTo>
                    <a:pt x="535" y="111"/>
                  </a:lnTo>
                  <a:lnTo>
                    <a:pt x="530" y="110"/>
                  </a:lnTo>
                  <a:lnTo>
                    <a:pt x="524" y="110"/>
                  </a:lnTo>
                  <a:lnTo>
                    <a:pt x="520" y="111"/>
                  </a:lnTo>
                  <a:lnTo>
                    <a:pt x="514" y="113"/>
                  </a:lnTo>
                  <a:lnTo>
                    <a:pt x="509" y="116"/>
                  </a:lnTo>
                  <a:lnTo>
                    <a:pt x="504" y="118"/>
                  </a:lnTo>
                  <a:lnTo>
                    <a:pt x="498" y="119"/>
                  </a:lnTo>
                  <a:lnTo>
                    <a:pt x="492" y="116"/>
                  </a:lnTo>
                  <a:lnTo>
                    <a:pt x="486" y="114"/>
                  </a:lnTo>
                  <a:lnTo>
                    <a:pt x="481" y="114"/>
                  </a:lnTo>
                  <a:lnTo>
                    <a:pt x="475" y="116"/>
                  </a:lnTo>
                  <a:lnTo>
                    <a:pt x="469" y="117"/>
                  </a:lnTo>
                  <a:lnTo>
                    <a:pt x="463" y="116"/>
                  </a:lnTo>
                  <a:lnTo>
                    <a:pt x="459" y="112"/>
                  </a:lnTo>
                  <a:lnTo>
                    <a:pt x="454" y="105"/>
                  </a:lnTo>
                  <a:lnTo>
                    <a:pt x="450" y="101"/>
                  </a:lnTo>
                  <a:lnTo>
                    <a:pt x="443" y="101"/>
                  </a:lnTo>
                  <a:lnTo>
                    <a:pt x="437" y="103"/>
                  </a:lnTo>
                  <a:lnTo>
                    <a:pt x="431" y="105"/>
                  </a:lnTo>
                  <a:lnTo>
                    <a:pt x="425" y="109"/>
                  </a:lnTo>
                  <a:lnTo>
                    <a:pt x="421" y="112"/>
                  </a:lnTo>
                  <a:lnTo>
                    <a:pt x="417" y="118"/>
                  </a:lnTo>
                  <a:lnTo>
                    <a:pt x="415" y="124"/>
                  </a:lnTo>
                  <a:lnTo>
                    <a:pt x="414" y="121"/>
                  </a:lnTo>
                  <a:lnTo>
                    <a:pt x="412" y="121"/>
                  </a:lnTo>
                  <a:lnTo>
                    <a:pt x="408" y="120"/>
                  </a:lnTo>
                  <a:lnTo>
                    <a:pt x="407" y="118"/>
                  </a:lnTo>
                  <a:lnTo>
                    <a:pt x="401" y="118"/>
                  </a:lnTo>
                  <a:lnTo>
                    <a:pt x="397" y="118"/>
                  </a:lnTo>
                  <a:lnTo>
                    <a:pt x="392" y="120"/>
                  </a:lnTo>
                  <a:lnTo>
                    <a:pt x="387" y="123"/>
                  </a:lnTo>
                  <a:lnTo>
                    <a:pt x="383" y="125"/>
                  </a:lnTo>
                  <a:lnTo>
                    <a:pt x="378" y="128"/>
                  </a:lnTo>
                  <a:lnTo>
                    <a:pt x="375" y="132"/>
                  </a:lnTo>
                  <a:lnTo>
                    <a:pt x="370" y="134"/>
                  </a:lnTo>
                  <a:lnTo>
                    <a:pt x="368" y="127"/>
                  </a:lnTo>
                  <a:lnTo>
                    <a:pt x="362" y="124"/>
                  </a:lnTo>
                  <a:lnTo>
                    <a:pt x="356" y="121"/>
                  </a:lnTo>
                  <a:lnTo>
                    <a:pt x="350" y="119"/>
                  </a:lnTo>
                  <a:lnTo>
                    <a:pt x="332" y="132"/>
                  </a:lnTo>
                  <a:lnTo>
                    <a:pt x="330" y="124"/>
                  </a:lnTo>
                  <a:lnTo>
                    <a:pt x="324" y="116"/>
                  </a:lnTo>
                  <a:lnTo>
                    <a:pt x="316" y="109"/>
                  </a:lnTo>
                  <a:lnTo>
                    <a:pt x="308" y="102"/>
                  </a:lnTo>
                  <a:lnTo>
                    <a:pt x="299" y="101"/>
                  </a:lnTo>
                  <a:lnTo>
                    <a:pt x="288" y="101"/>
                  </a:lnTo>
                  <a:lnTo>
                    <a:pt x="278" y="101"/>
                  </a:lnTo>
                  <a:lnTo>
                    <a:pt x="269" y="102"/>
                  </a:lnTo>
                  <a:lnTo>
                    <a:pt x="260" y="104"/>
                  </a:lnTo>
                  <a:lnTo>
                    <a:pt x="251" y="109"/>
                  </a:lnTo>
                  <a:lnTo>
                    <a:pt x="243" y="117"/>
                  </a:lnTo>
                  <a:lnTo>
                    <a:pt x="236" y="126"/>
                  </a:lnTo>
                  <a:lnTo>
                    <a:pt x="230" y="128"/>
                  </a:lnTo>
                  <a:lnTo>
                    <a:pt x="223" y="127"/>
                  </a:lnTo>
                  <a:lnTo>
                    <a:pt x="216" y="125"/>
                  </a:lnTo>
                  <a:lnTo>
                    <a:pt x="210" y="123"/>
                  </a:lnTo>
                  <a:lnTo>
                    <a:pt x="203" y="121"/>
                  </a:lnTo>
                  <a:lnTo>
                    <a:pt x="197" y="121"/>
                  </a:lnTo>
                  <a:lnTo>
                    <a:pt x="190" y="125"/>
                  </a:lnTo>
                  <a:lnTo>
                    <a:pt x="185" y="132"/>
                  </a:lnTo>
                  <a:lnTo>
                    <a:pt x="180" y="128"/>
                  </a:lnTo>
                  <a:lnTo>
                    <a:pt x="175" y="127"/>
                  </a:lnTo>
                  <a:lnTo>
                    <a:pt x="170" y="126"/>
                  </a:lnTo>
                  <a:lnTo>
                    <a:pt x="165" y="126"/>
                  </a:lnTo>
                  <a:lnTo>
                    <a:pt x="158" y="127"/>
                  </a:lnTo>
                  <a:lnTo>
                    <a:pt x="152" y="128"/>
                  </a:lnTo>
                  <a:lnTo>
                    <a:pt x="147" y="129"/>
                  </a:lnTo>
                  <a:lnTo>
                    <a:pt x="141" y="132"/>
                  </a:lnTo>
                  <a:lnTo>
                    <a:pt x="135" y="126"/>
                  </a:lnTo>
                  <a:lnTo>
                    <a:pt x="128" y="120"/>
                  </a:lnTo>
                  <a:lnTo>
                    <a:pt x="121" y="114"/>
                  </a:lnTo>
                  <a:lnTo>
                    <a:pt x="112" y="112"/>
                  </a:lnTo>
                  <a:lnTo>
                    <a:pt x="106" y="112"/>
                  </a:lnTo>
                  <a:lnTo>
                    <a:pt x="101" y="116"/>
                  </a:lnTo>
                  <a:lnTo>
                    <a:pt x="95" y="119"/>
                  </a:lnTo>
                  <a:lnTo>
                    <a:pt x="89" y="124"/>
                  </a:lnTo>
                  <a:lnTo>
                    <a:pt x="83" y="128"/>
                  </a:lnTo>
                  <a:lnTo>
                    <a:pt x="78" y="131"/>
                  </a:lnTo>
                  <a:lnTo>
                    <a:pt x="73" y="131"/>
                  </a:lnTo>
                  <a:lnTo>
                    <a:pt x="67" y="127"/>
                  </a:lnTo>
                  <a:lnTo>
                    <a:pt x="63" y="128"/>
                  </a:lnTo>
                  <a:lnTo>
                    <a:pt x="58" y="132"/>
                  </a:lnTo>
                  <a:lnTo>
                    <a:pt x="53" y="135"/>
                  </a:lnTo>
                  <a:lnTo>
                    <a:pt x="49" y="138"/>
                  </a:lnTo>
                  <a:lnTo>
                    <a:pt x="44" y="140"/>
                  </a:lnTo>
                  <a:lnTo>
                    <a:pt x="40" y="140"/>
                  </a:lnTo>
                  <a:lnTo>
                    <a:pt x="35" y="138"/>
                  </a:lnTo>
                  <a:lnTo>
                    <a:pt x="32" y="132"/>
                  </a:lnTo>
                  <a:lnTo>
                    <a:pt x="25" y="132"/>
                  </a:lnTo>
                  <a:lnTo>
                    <a:pt x="17" y="132"/>
                  </a:lnTo>
                  <a:lnTo>
                    <a:pt x="10" y="133"/>
                  </a:lnTo>
                  <a:lnTo>
                    <a:pt x="4" y="136"/>
                  </a:lnTo>
                  <a:lnTo>
                    <a:pt x="0" y="112"/>
                  </a:lnTo>
                  <a:lnTo>
                    <a:pt x="0" y="87"/>
                  </a:lnTo>
                  <a:lnTo>
                    <a:pt x="4" y="63"/>
                  </a:lnTo>
                  <a:lnTo>
                    <a:pt x="10" y="38"/>
                  </a:lnTo>
                  <a:lnTo>
                    <a:pt x="12" y="32"/>
                  </a:lnTo>
                  <a:lnTo>
                    <a:pt x="12" y="26"/>
                  </a:lnTo>
                  <a:lnTo>
                    <a:pt x="14" y="19"/>
                  </a:lnTo>
                  <a:lnTo>
                    <a:pt x="18" y="14"/>
                  </a:lnTo>
                  <a:lnTo>
                    <a:pt x="17" y="13"/>
                  </a:lnTo>
                  <a:lnTo>
                    <a:pt x="20" y="10"/>
                  </a:lnTo>
                  <a:lnTo>
                    <a:pt x="20" y="6"/>
                  </a:lnTo>
                  <a:lnTo>
                    <a:pt x="20" y="4"/>
                  </a:lnTo>
                  <a:lnTo>
                    <a:pt x="23" y="0"/>
                  </a:lnTo>
                  <a:lnTo>
                    <a:pt x="30" y="2"/>
                  </a:lnTo>
                  <a:lnTo>
                    <a:pt x="37" y="4"/>
                  </a:lnTo>
                  <a:lnTo>
                    <a:pt x="45" y="5"/>
                  </a:lnTo>
                  <a:lnTo>
                    <a:pt x="53" y="6"/>
                  </a:lnTo>
                  <a:close/>
                </a:path>
              </a:pathLst>
            </a:custGeom>
            <a:solidFill>
              <a:srgbClr val="CE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8" name="Freeform 185"/>
            <p:cNvSpPr>
              <a:spLocks/>
            </p:cNvSpPr>
            <p:nvPr/>
          </p:nvSpPr>
          <p:spPr bwMode="auto">
            <a:xfrm>
              <a:off x="3264" y="3297"/>
              <a:ext cx="266" cy="71"/>
            </a:xfrm>
            <a:custGeom>
              <a:avLst/>
              <a:gdLst>
                <a:gd name="T0" fmla="*/ 8 w 532"/>
                <a:gd name="T1" fmla="*/ 1 h 142"/>
                <a:gd name="T2" fmla="*/ 7 w 532"/>
                <a:gd name="T3" fmla="*/ 1 h 142"/>
                <a:gd name="T4" fmla="*/ 7 w 532"/>
                <a:gd name="T5" fmla="*/ 1 h 142"/>
                <a:gd name="T6" fmla="*/ 7 w 532"/>
                <a:gd name="T7" fmla="*/ 1 h 142"/>
                <a:gd name="T8" fmla="*/ 6 w 532"/>
                <a:gd name="T9" fmla="*/ 1 h 142"/>
                <a:gd name="T10" fmla="*/ 6 w 532"/>
                <a:gd name="T11" fmla="*/ 1 h 142"/>
                <a:gd name="T12" fmla="*/ 6 w 532"/>
                <a:gd name="T13" fmla="*/ 1 h 142"/>
                <a:gd name="T14" fmla="*/ 6 w 532"/>
                <a:gd name="T15" fmla="*/ 1 h 142"/>
                <a:gd name="T16" fmla="*/ 5 w 532"/>
                <a:gd name="T17" fmla="*/ 1 h 142"/>
                <a:gd name="T18" fmla="*/ 5 w 532"/>
                <a:gd name="T19" fmla="*/ 1 h 142"/>
                <a:gd name="T20" fmla="*/ 5 w 532"/>
                <a:gd name="T21" fmla="*/ 1 h 142"/>
                <a:gd name="T22" fmla="*/ 5 w 532"/>
                <a:gd name="T23" fmla="*/ 1 h 142"/>
                <a:gd name="T24" fmla="*/ 4 w 532"/>
                <a:gd name="T25" fmla="*/ 1 h 142"/>
                <a:gd name="T26" fmla="*/ 4 w 532"/>
                <a:gd name="T27" fmla="*/ 1 h 142"/>
                <a:gd name="T28" fmla="*/ 4 w 532"/>
                <a:gd name="T29" fmla="*/ 1 h 142"/>
                <a:gd name="T30" fmla="*/ 4 w 532"/>
                <a:gd name="T31" fmla="*/ 1 h 142"/>
                <a:gd name="T32" fmla="*/ 3 w 532"/>
                <a:gd name="T33" fmla="*/ 1 h 142"/>
                <a:gd name="T34" fmla="*/ 3 w 532"/>
                <a:gd name="T35" fmla="*/ 1 h 142"/>
                <a:gd name="T36" fmla="*/ 3 w 532"/>
                <a:gd name="T37" fmla="*/ 1 h 142"/>
                <a:gd name="T38" fmla="*/ 2 w 532"/>
                <a:gd name="T39" fmla="*/ 1 h 142"/>
                <a:gd name="T40" fmla="*/ 2 w 532"/>
                <a:gd name="T41" fmla="*/ 1 h 142"/>
                <a:gd name="T42" fmla="*/ 2 w 532"/>
                <a:gd name="T43" fmla="*/ 1 h 142"/>
                <a:gd name="T44" fmla="*/ 1 w 532"/>
                <a:gd name="T45" fmla="*/ 2 h 142"/>
                <a:gd name="T46" fmla="*/ 1 w 532"/>
                <a:gd name="T47" fmla="*/ 2 h 142"/>
                <a:gd name="T48" fmla="*/ 1 w 532"/>
                <a:gd name="T49" fmla="*/ 2 h 142"/>
                <a:gd name="T50" fmla="*/ 1 w 532"/>
                <a:gd name="T51" fmla="*/ 2 h 142"/>
                <a:gd name="T52" fmla="*/ 1 w 532"/>
                <a:gd name="T53" fmla="*/ 2 h 142"/>
                <a:gd name="T54" fmla="*/ 1 w 532"/>
                <a:gd name="T55" fmla="*/ 1 h 142"/>
                <a:gd name="T56" fmla="*/ 1 w 532"/>
                <a:gd name="T57" fmla="*/ 1 h 142"/>
                <a:gd name="T58" fmla="*/ 1 w 532"/>
                <a:gd name="T59" fmla="*/ 1 h 142"/>
                <a:gd name="T60" fmla="*/ 0 w 532"/>
                <a:gd name="T61" fmla="*/ 1 h 142"/>
                <a:gd name="T62" fmla="*/ 1 w 532"/>
                <a:gd name="T63" fmla="*/ 1 h 142"/>
                <a:gd name="T64" fmla="*/ 1 w 532"/>
                <a:gd name="T65" fmla="*/ 1 h 142"/>
                <a:gd name="T66" fmla="*/ 1 w 532"/>
                <a:gd name="T67" fmla="*/ 1 h 142"/>
                <a:gd name="T68" fmla="*/ 1 w 532"/>
                <a:gd name="T69" fmla="*/ 1 h 142"/>
                <a:gd name="T70" fmla="*/ 1 w 532"/>
                <a:gd name="T71" fmla="*/ 1 h 142"/>
                <a:gd name="T72" fmla="*/ 1 w 532"/>
                <a:gd name="T73" fmla="*/ 1 h 142"/>
                <a:gd name="T74" fmla="*/ 1 w 532"/>
                <a:gd name="T75" fmla="*/ 1 h 142"/>
                <a:gd name="T76" fmla="*/ 2 w 532"/>
                <a:gd name="T77" fmla="*/ 1 h 142"/>
                <a:gd name="T78" fmla="*/ 2 w 532"/>
                <a:gd name="T79" fmla="*/ 1 h 142"/>
                <a:gd name="T80" fmla="*/ 2 w 532"/>
                <a:gd name="T81" fmla="*/ 1 h 142"/>
                <a:gd name="T82" fmla="*/ 2 w 532"/>
                <a:gd name="T83" fmla="*/ 1 h 142"/>
                <a:gd name="T84" fmla="*/ 3 w 532"/>
                <a:gd name="T85" fmla="*/ 1 h 142"/>
                <a:gd name="T86" fmla="*/ 3 w 532"/>
                <a:gd name="T87" fmla="*/ 1 h 142"/>
                <a:gd name="T88" fmla="*/ 3 w 532"/>
                <a:gd name="T89" fmla="*/ 1 h 142"/>
                <a:gd name="T90" fmla="*/ 4 w 532"/>
                <a:gd name="T91" fmla="*/ 1 h 142"/>
                <a:gd name="T92" fmla="*/ 4 w 532"/>
                <a:gd name="T93" fmla="*/ 1 h 142"/>
                <a:gd name="T94" fmla="*/ 4 w 532"/>
                <a:gd name="T95" fmla="*/ 1 h 142"/>
                <a:gd name="T96" fmla="*/ 5 w 532"/>
                <a:gd name="T97" fmla="*/ 1 h 142"/>
                <a:gd name="T98" fmla="*/ 5 w 532"/>
                <a:gd name="T99" fmla="*/ 1 h 142"/>
                <a:gd name="T100" fmla="*/ 5 w 532"/>
                <a:gd name="T101" fmla="*/ 1 h 142"/>
                <a:gd name="T102" fmla="*/ 5 w 532"/>
                <a:gd name="T103" fmla="*/ 1 h 142"/>
                <a:gd name="T104" fmla="*/ 5 w 532"/>
                <a:gd name="T105" fmla="*/ 1 h 142"/>
                <a:gd name="T106" fmla="*/ 6 w 532"/>
                <a:gd name="T107" fmla="*/ 1 h 142"/>
                <a:gd name="T108" fmla="*/ 6 w 532"/>
                <a:gd name="T109" fmla="*/ 1 h 142"/>
                <a:gd name="T110" fmla="*/ 6 w 532"/>
                <a:gd name="T111" fmla="*/ 1 h 142"/>
                <a:gd name="T112" fmla="*/ 6 w 532"/>
                <a:gd name="T113" fmla="*/ 1 h 142"/>
                <a:gd name="T114" fmla="*/ 7 w 532"/>
                <a:gd name="T115" fmla="*/ 1 h 142"/>
                <a:gd name="T116" fmla="*/ 7 w 532"/>
                <a:gd name="T117" fmla="*/ 1 h 142"/>
                <a:gd name="T118" fmla="*/ 7 w 532"/>
                <a:gd name="T119" fmla="*/ 1 h 142"/>
                <a:gd name="T120" fmla="*/ 7 w 532"/>
                <a:gd name="T121" fmla="*/ 1 h 142"/>
                <a:gd name="T122" fmla="*/ 8 w 532"/>
                <a:gd name="T123" fmla="*/ 1 h 142"/>
                <a:gd name="T124" fmla="*/ 8 w 532"/>
                <a:gd name="T125" fmla="*/ 0 h 1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32"/>
                <a:gd name="T190" fmla="*/ 0 h 142"/>
                <a:gd name="T191" fmla="*/ 532 w 532"/>
                <a:gd name="T192" fmla="*/ 142 h 1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32" h="142">
                  <a:moveTo>
                    <a:pt x="532" y="47"/>
                  </a:moveTo>
                  <a:lnTo>
                    <a:pt x="524" y="47"/>
                  </a:lnTo>
                  <a:lnTo>
                    <a:pt x="515" y="47"/>
                  </a:lnTo>
                  <a:lnTo>
                    <a:pt x="506" y="47"/>
                  </a:lnTo>
                  <a:lnTo>
                    <a:pt x="497" y="50"/>
                  </a:lnTo>
                  <a:lnTo>
                    <a:pt x="488" y="52"/>
                  </a:lnTo>
                  <a:lnTo>
                    <a:pt x="478" y="54"/>
                  </a:lnTo>
                  <a:lnTo>
                    <a:pt x="469" y="58"/>
                  </a:lnTo>
                  <a:lnTo>
                    <a:pt x="461" y="62"/>
                  </a:lnTo>
                  <a:lnTo>
                    <a:pt x="458" y="55"/>
                  </a:lnTo>
                  <a:lnTo>
                    <a:pt x="453" y="52"/>
                  </a:lnTo>
                  <a:lnTo>
                    <a:pt x="446" y="51"/>
                  </a:lnTo>
                  <a:lnTo>
                    <a:pt x="439" y="51"/>
                  </a:lnTo>
                  <a:lnTo>
                    <a:pt x="431" y="53"/>
                  </a:lnTo>
                  <a:lnTo>
                    <a:pt x="424" y="58"/>
                  </a:lnTo>
                  <a:lnTo>
                    <a:pt x="417" y="62"/>
                  </a:lnTo>
                  <a:lnTo>
                    <a:pt x="413" y="69"/>
                  </a:lnTo>
                  <a:lnTo>
                    <a:pt x="408" y="69"/>
                  </a:lnTo>
                  <a:lnTo>
                    <a:pt x="404" y="69"/>
                  </a:lnTo>
                  <a:lnTo>
                    <a:pt x="398" y="70"/>
                  </a:lnTo>
                  <a:lnTo>
                    <a:pt x="393" y="71"/>
                  </a:lnTo>
                  <a:lnTo>
                    <a:pt x="389" y="73"/>
                  </a:lnTo>
                  <a:lnTo>
                    <a:pt x="383" y="74"/>
                  </a:lnTo>
                  <a:lnTo>
                    <a:pt x="378" y="74"/>
                  </a:lnTo>
                  <a:lnTo>
                    <a:pt x="374" y="74"/>
                  </a:lnTo>
                  <a:lnTo>
                    <a:pt x="371" y="74"/>
                  </a:lnTo>
                  <a:lnTo>
                    <a:pt x="369" y="74"/>
                  </a:lnTo>
                  <a:lnTo>
                    <a:pt x="367" y="73"/>
                  </a:lnTo>
                  <a:lnTo>
                    <a:pt x="366" y="71"/>
                  </a:lnTo>
                  <a:lnTo>
                    <a:pt x="357" y="73"/>
                  </a:lnTo>
                  <a:lnTo>
                    <a:pt x="351" y="77"/>
                  </a:lnTo>
                  <a:lnTo>
                    <a:pt x="342" y="80"/>
                  </a:lnTo>
                  <a:lnTo>
                    <a:pt x="336" y="80"/>
                  </a:lnTo>
                  <a:lnTo>
                    <a:pt x="331" y="74"/>
                  </a:lnTo>
                  <a:lnTo>
                    <a:pt x="326" y="70"/>
                  </a:lnTo>
                  <a:lnTo>
                    <a:pt x="323" y="67"/>
                  </a:lnTo>
                  <a:lnTo>
                    <a:pt x="318" y="63"/>
                  </a:lnTo>
                  <a:lnTo>
                    <a:pt x="314" y="62"/>
                  </a:lnTo>
                  <a:lnTo>
                    <a:pt x="309" y="61"/>
                  </a:lnTo>
                  <a:lnTo>
                    <a:pt x="302" y="62"/>
                  </a:lnTo>
                  <a:lnTo>
                    <a:pt x="295" y="63"/>
                  </a:lnTo>
                  <a:lnTo>
                    <a:pt x="288" y="66"/>
                  </a:lnTo>
                  <a:lnTo>
                    <a:pt x="283" y="69"/>
                  </a:lnTo>
                  <a:lnTo>
                    <a:pt x="277" y="73"/>
                  </a:lnTo>
                  <a:lnTo>
                    <a:pt x="271" y="77"/>
                  </a:lnTo>
                  <a:lnTo>
                    <a:pt x="266" y="82"/>
                  </a:lnTo>
                  <a:lnTo>
                    <a:pt x="262" y="88"/>
                  </a:lnTo>
                  <a:lnTo>
                    <a:pt x="258" y="93"/>
                  </a:lnTo>
                  <a:lnTo>
                    <a:pt x="255" y="100"/>
                  </a:lnTo>
                  <a:lnTo>
                    <a:pt x="247" y="101"/>
                  </a:lnTo>
                  <a:lnTo>
                    <a:pt x="240" y="103"/>
                  </a:lnTo>
                  <a:lnTo>
                    <a:pt x="232" y="104"/>
                  </a:lnTo>
                  <a:lnTo>
                    <a:pt x="224" y="105"/>
                  </a:lnTo>
                  <a:lnTo>
                    <a:pt x="218" y="107"/>
                  </a:lnTo>
                  <a:lnTo>
                    <a:pt x="210" y="107"/>
                  </a:lnTo>
                  <a:lnTo>
                    <a:pt x="203" y="108"/>
                  </a:lnTo>
                  <a:lnTo>
                    <a:pt x="195" y="108"/>
                  </a:lnTo>
                  <a:lnTo>
                    <a:pt x="187" y="108"/>
                  </a:lnTo>
                  <a:lnTo>
                    <a:pt x="180" y="111"/>
                  </a:lnTo>
                  <a:lnTo>
                    <a:pt x="174" y="113"/>
                  </a:lnTo>
                  <a:lnTo>
                    <a:pt x="170" y="118"/>
                  </a:lnTo>
                  <a:lnTo>
                    <a:pt x="162" y="115"/>
                  </a:lnTo>
                  <a:lnTo>
                    <a:pt x="154" y="111"/>
                  </a:lnTo>
                  <a:lnTo>
                    <a:pt x="146" y="109"/>
                  </a:lnTo>
                  <a:lnTo>
                    <a:pt x="138" y="111"/>
                  </a:lnTo>
                  <a:lnTo>
                    <a:pt x="132" y="118"/>
                  </a:lnTo>
                  <a:lnTo>
                    <a:pt x="125" y="122"/>
                  </a:lnTo>
                  <a:lnTo>
                    <a:pt x="118" y="126"/>
                  </a:lnTo>
                  <a:lnTo>
                    <a:pt x="111" y="128"/>
                  </a:lnTo>
                  <a:lnTo>
                    <a:pt x="104" y="129"/>
                  </a:lnTo>
                  <a:lnTo>
                    <a:pt x="97" y="131"/>
                  </a:lnTo>
                  <a:lnTo>
                    <a:pt x="90" y="134"/>
                  </a:lnTo>
                  <a:lnTo>
                    <a:pt x="83" y="138"/>
                  </a:lnTo>
                  <a:lnTo>
                    <a:pt x="78" y="135"/>
                  </a:lnTo>
                  <a:lnTo>
                    <a:pt x="71" y="133"/>
                  </a:lnTo>
                  <a:lnTo>
                    <a:pt x="64" y="131"/>
                  </a:lnTo>
                  <a:lnTo>
                    <a:pt x="58" y="131"/>
                  </a:lnTo>
                  <a:lnTo>
                    <a:pt x="51" y="133"/>
                  </a:lnTo>
                  <a:lnTo>
                    <a:pt x="44" y="135"/>
                  </a:lnTo>
                  <a:lnTo>
                    <a:pt x="38" y="138"/>
                  </a:lnTo>
                  <a:lnTo>
                    <a:pt x="33" y="142"/>
                  </a:lnTo>
                  <a:lnTo>
                    <a:pt x="24" y="124"/>
                  </a:lnTo>
                  <a:lnTo>
                    <a:pt x="18" y="106"/>
                  </a:lnTo>
                  <a:lnTo>
                    <a:pt x="12" y="88"/>
                  </a:lnTo>
                  <a:lnTo>
                    <a:pt x="7" y="71"/>
                  </a:lnTo>
                  <a:lnTo>
                    <a:pt x="7" y="68"/>
                  </a:lnTo>
                  <a:lnTo>
                    <a:pt x="9" y="66"/>
                  </a:lnTo>
                  <a:lnTo>
                    <a:pt x="9" y="65"/>
                  </a:lnTo>
                  <a:lnTo>
                    <a:pt x="7" y="62"/>
                  </a:lnTo>
                  <a:lnTo>
                    <a:pt x="6" y="54"/>
                  </a:lnTo>
                  <a:lnTo>
                    <a:pt x="4" y="47"/>
                  </a:lnTo>
                  <a:lnTo>
                    <a:pt x="2" y="39"/>
                  </a:lnTo>
                  <a:lnTo>
                    <a:pt x="0" y="31"/>
                  </a:lnTo>
                  <a:lnTo>
                    <a:pt x="7" y="31"/>
                  </a:lnTo>
                  <a:lnTo>
                    <a:pt x="15" y="27"/>
                  </a:lnTo>
                  <a:lnTo>
                    <a:pt x="22" y="24"/>
                  </a:lnTo>
                  <a:lnTo>
                    <a:pt x="29" y="27"/>
                  </a:lnTo>
                  <a:lnTo>
                    <a:pt x="35" y="28"/>
                  </a:lnTo>
                  <a:lnTo>
                    <a:pt x="41" y="29"/>
                  </a:lnTo>
                  <a:lnTo>
                    <a:pt x="45" y="28"/>
                  </a:lnTo>
                  <a:lnTo>
                    <a:pt x="51" y="27"/>
                  </a:lnTo>
                  <a:lnTo>
                    <a:pt x="56" y="25"/>
                  </a:lnTo>
                  <a:lnTo>
                    <a:pt x="62" y="24"/>
                  </a:lnTo>
                  <a:lnTo>
                    <a:pt x="66" y="23"/>
                  </a:lnTo>
                  <a:lnTo>
                    <a:pt x="71" y="23"/>
                  </a:lnTo>
                  <a:lnTo>
                    <a:pt x="75" y="18"/>
                  </a:lnTo>
                  <a:lnTo>
                    <a:pt x="80" y="21"/>
                  </a:lnTo>
                  <a:lnTo>
                    <a:pt x="85" y="24"/>
                  </a:lnTo>
                  <a:lnTo>
                    <a:pt x="89" y="28"/>
                  </a:lnTo>
                  <a:lnTo>
                    <a:pt x="94" y="30"/>
                  </a:lnTo>
                  <a:lnTo>
                    <a:pt x="98" y="32"/>
                  </a:lnTo>
                  <a:lnTo>
                    <a:pt x="103" y="33"/>
                  </a:lnTo>
                  <a:lnTo>
                    <a:pt x="108" y="35"/>
                  </a:lnTo>
                  <a:lnTo>
                    <a:pt x="113" y="33"/>
                  </a:lnTo>
                  <a:lnTo>
                    <a:pt x="119" y="31"/>
                  </a:lnTo>
                  <a:lnTo>
                    <a:pt x="124" y="27"/>
                  </a:lnTo>
                  <a:lnTo>
                    <a:pt x="127" y="21"/>
                  </a:lnTo>
                  <a:lnTo>
                    <a:pt x="131" y="16"/>
                  </a:lnTo>
                  <a:lnTo>
                    <a:pt x="134" y="13"/>
                  </a:lnTo>
                  <a:lnTo>
                    <a:pt x="138" y="10"/>
                  </a:lnTo>
                  <a:lnTo>
                    <a:pt x="142" y="13"/>
                  </a:lnTo>
                  <a:lnTo>
                    <a:pt x="149" y="18"/>
                  </a:lnTo>
                  <a:lnTo>
                    <a:pt x="157" y="17"/>
                  </a:lnTo>
                  <a:lnTo>
                    <a:pt x="165" y="13"/>
                  </a:lnTo>
                  <a:lnTo>
                    <a:pt x="171" y="12"/>
                  </a:lnTo>
                  <a:lnTo>
                    <a:pt x="177" y="16"/>
                  </a:lnTo>
                  <a:lnTo>
                    <a:pt x="181" y="18"/>
                  </a:lnTo>
                  <a:lnTo>
                    <a:pt x="186" y="20"/>
                  </a:lnTo>
                  <a:lnTo>
                    <a:pt x="190" y="20"/>
                  </a:lnTo>
                  <a:lnTo>
                    <a:pt x="195" y="18"/>
                  </a:lnTo>
                  <a:lnTo>
                    <a:pt x="200" y="17"/>
                  </a:lnTo>
                  <a:lnTo>
                    <a:pt x="204" y="17"/>
                  </a:lnTo>
                  <a:lnTo>
                    <a:pt x="208" y="17"/>
                  </a:lnTo>
                  <a:lnTo>
                    <a:pt x="212" y="18"/>
                  </a:lnTo>
                  <a:lnTo>
                    <a:pt x="225" y="12"/>
                  </a:lnTo>
                  <a:lnTo>
                    <a:pt x="230" y="23"/>
                  </a:lnTo>
                  <a:lnTo>
                    <a:pt x="239" y="29"/>
                  </a:lnTo>
                  <a:lnTo>
                    <a:pt x="249" y="32"/>
                  </a:lnTo>
                  <a:lnTo>
                    <a:pt x="258" y="39"/>
                  </a:lnTo>
                  <a:lnTo>
                    <a:pt x="268" y="42"/>
                  </a:lnTo>
                  <a:lnTo>
                    <a:pt x="278" y="42"/>
                  </a:lnTo>
                  <a:lnTo>
                    <a:pt x="286" y="40"/>
                  </a:lnTo>
                  <a:lnTo>
                    <a:pt x="295" y="38"/>
                  </a:lnTo>
                  <a:lnTo>
                    <a:pt x="303" y="33"/>
                  </a:lnTo>
                  <a:lnTo>
                    <a:pt x="310" y="29"/>
                  </a:lnTo>
                  <a:lnTo>
                    <a:pt x="317" y="23"/>
                  </a:lnTo>
                  <a:lnTo>
                    <a:pt x="324" y="16"/>
                  </a:lnTo>
                  <a:lnTo>
                    <a:pt x="324" y="12"/>
                  </a:lnTo>
                  <a:lnTo>
                    <a:pt x="333" y="16"/>
                  </a:lnTo>
                  <a:lnTo>
                    <a:pt x="341" y="17"/>
                  </a:lnTo>
                  <a:lnTo>
                    <a:pt x="349" y="16"/>
                  </a:lnTo>
                  <a:lnTo>
                    <a:pt x="357" y="14"/>
                  </a:lnTo>
                  <a:lnTo>
                    <a:pt x="361" y="12"/>
                  </a:lnTo>
                  <a:lnTo>
                    <a:pt x="364" y="10"/>
                  </a:lnTo>
                  <a:lnTo>
                    <a:pt x="367" y="10"/>
                  </a:lnTo>
                  <a:lnTo>
                    <a:pt x="370" y="12"/>
                  </a:lnTo>
                  <a:lnTo>
                    <a:pt x="371" y="15"/>
                  </a:lnTo>
                  <a:lnTo>
                    <a:pt x="374" y="16"/>
                  </a:lnTo>
                  <a:lnTo>
                    <a:pt x="376" y="18"/>
                  </a:lnTo>
                  <a:lnTo>
                    <a:pt x="378" y="18"/>
                  </a:lnTo>
                  <a:lnTo>
                    <a:pt x="385" y="15"/>
                  </a:lnTo>
                  <a:lnTo>
                    <a:pt x="392" y="13"/>
                  </a:lnTo>
                  <a:lnTo>
                    <a:pt x="399" y="10"/>
                  </a:lnTo>
                  <a:lnTo>
                    <a:pt x="406" y="7"/>
                  </a:lnTo>
                  <a:lnTo>
                    <a:pt x="409" y="10"/>
                  </a:lnTo>
                  <a:lnTo>
                    <a:pt x="414" y="14"/>
                  </a:lnTo>
                  <a:lnTo>
                    <a:pt x="418" y="15"/>
                  </a:lnTo>
                  <a:lnTo>
                    <a:pt x="424" y="16"/>
                  </a:lnTo>
                  <a:lnTo>
                    <a:pt x="429" y="16"/>
                  </a:lnTo>
                  <a:lnTo>
                    <a:pt x="435" y="16"/>
                  </a:lnTo>
                  <a:lnTo>
                    <a:pt x="440" y="16"/>
                  </a:lnTo>
                  <a:lnTo>
                    <a:pt x="445" y="15"/>
                  </a:lnTo>
                  <a:lnTo>
                    <a:pt x="448" y="12"/>
                  </a:lnTo>
                  <a:lnTo>
                    <a:pt x="452" y="9"/>
                  </a:lnTo>
                  <a:lnTo>
                    <a:pt x="454" y="7"/>
                  </a:lnTo>
                  <a:lnTo>
                    <a:pt x="458" y="4"/>
                  </a:lnTo>
                  <a:lnTo>
                    <a:pt x="461" y="9"/>
                  </a:lnTo>
                  <a:lnTo>
                    <a:pt x="467" y="12"/>
                  </a:lnTo>
                  <a:lnTo>
                    <a:pt x="474" y="12"/>
                  </a:lnTo>
                  <a:lnTo>
                    <a:pt x="481" y="12"/>
                  </a:lnTo>
                  <a:lnTo>
                    <a:pt x="486" y="8"/>
                  </a:lnTo>
                  <a:lnTo>
                    <a:pt x="491" y="4"/>
                  </a:lnTo>
                  <a:lnTo>
                    <a:pt x="496" y="1"/>
                  </a:lnTo>
                  <a:lnTo>
                    <a:pt x="503" y="4"/>
                  </a:lnTo>
                  <a:lnTo>
                    <a:pt x="505" y="8"/>
                  </a:lnTo>
                  <a:lnTo>
                    <a:pt x="507" y="12"/>
                  </a:lnTo>
                  <a:lnTo>
                    <a:pt x="509" y="14"/>
                  </a:lnTo>
                  <a:lnTo>
                    <a:pt x="514" y="14"/>
                  </a:lnTo>
                  <a:lnTo>
                    <a:pt x="532" y="0"/>
                  </a:lnTo>
                  <a:lnTo>
                    <a:pt x="532" y="47"/>
                  </a:lnTo>
                  <a:close/>
                </a:path>
              </a:pathLst>
            </a:custGeom>
            <a:solidFill>
              <a:srgbClr val="CE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9" name="Freeform 187"/>
            <p:cNvSpPr>
              <a:spLocks/>
            </p:cNvSpPr>
            <p:nvPr/>
          </p:nvSpPr>
          <p:spPr bwMode="auto">
            <a:xfrm>
              <a:off x="3295" y="3333"/>
              <a:ext cx="234" cy="95"/>
            </a:xfrm>
            <a:custGeom>
              <a:avLst/>
              <a:gdLst>
                <a:gd name="T0" fmla="*/ 8 w 467"/>
                <a:gd name="T1" fmla="*/ 1 h 190"/>
                <a:gd name="T2" fmla="*/ 7 w 467"/>
                <a:gd name="T3" fmla="*/ 1 h 190"/>
                <a:gd name="T4" fmla="*/ 7 w 467"/>
                <a:gd name="T5" fmla="*/ 1 h 190"/>
                <a:gd name="T6" fmla="*/ 7 w 467"/>
                <a:gd name="T7" fmla="*/ 1 h 190"/>
                <a:gd name="T8" fmla="*/ 7 w 467"/>
                <a:gd name="T9" fmla="*/ 1 h 190"/>
                <a:gd name="T10" fmla="*/ 6 w 467"/>
                <a:gd name="T11" fmla="*/ 1 h 190"/>
                <a:gd name="T12" fmla="*/ 6 w 467"/>
                <a:gd name="T13" fmla="*/ 1 h 190"/>
                <a:gd name="T14" fmla="*/ 6 w 467"/>
                <a:gd name="T15" fmla="*/ 1 h 190"/>
                <a:gd name="T16" fmla="*/ 5 w 467"/>
                <a:gd name="T17" fmla="*/ 1 h 190"/>
                <a:gd name="T18" fmla="*/ 5 w 467"/>
                <a:gd name="T19" fmla="*/ 1 h 190"/>
                <a:gd name="T20" fmla="*/ 5 w 467"/>
                <a:gd name="T21" fmla="*/ 1 h 190"/>
                <a:gd name="T22" fmla="*/ 4 w 467"/>
                <a:gd name="T23" fmla="*/ 1 h 190"/>
                <a:gd name="T24" fmla="*/ 4 w 467"/>
                <a:gd name="T25" fmla="*/ 1 h 190"/>
                <a:gd name="T26" fmla="*/ 4 w 467"/>
                <a:gd name="T27" fmla="*/ 3 h 190"/>
                <a:gd name="T28" fmla="*/ 4 w 467"/>
                <a:gd name="T29" fmla="*/ 3 h 190"/>
                <a:gd name="T30" fmla="*/ 3 w 467"/>
                <a:gd name="T31" fmla="*/ 3 h 190"/>
                <a:gd name="T32" fmla="*/ 3 w 467"/>
                <a:gd name="T33" fmla="*/ 3 h 190"/>
                <a:gd name="T34" fmla="*/ 3 w 467"/>
                <a:gd name="T35" fmla="*/ 3 h 190"/>
                <a:gd name="T36" fmla="*/ 2 w 467"/>
                <a:gd name="T37" fmla="*/ 3 h 190"/>
                <a:gd name="T38" fmla="*/ 2 w 467"/>
                <a:gd name="T39" fmla="*/ 3 h 190"/>
                <a:gd name="T40" fmla="*/ 2 w 467"/>
                <a:gd name="T41" fmla="*/ 3 h 190"/>
                <a:gd name="T42" fmla="*/ 2 w 467"/>
                <a:gd name="T43" fmla="*/ 3 h 190"/>
                <a:gd name="T44" fmla="*/ 1 w 467"/>
                <a:gd name="T45" fmla="*/ 3 h 190"/>
                <a:gd name="T46" fmla="*/ 1 w 467"/>
                <a:gd name="T47" fmla="*/ 3 h 190"/>
                <a:gd name="T48" fmla="*/ 1 w 467"/>
                <a:gd name="T49" fmla="*/ 3 h 190"/>
                <a:gd name="T50" fmla="*/ 1 w 467"/>
                <a:gd name="T51" fmla="*/ 3 h 190"/>
                <a:gd name="T52" fmla="*/ 1 w 467"/>
                <a:gd name="T53" fmla="*/ 1 h 190"/>
                <a:gd name="T54" fmla="*/ 1 w 467"/>
                <a:gd name="T55" fmla="*/ 1 h 190"/>
                <a:gd name="T56" fmla="*/ 1 w 467"/>
                <a:gd name="T57" fmla="*/ 1 h 190"/>
                <a:gd name="T58" fmla="*/ 1 w 467"/>
                <a:gd name="T59" fmla="*/ 1 h 190"/>
                <a:gd name="T60" fmla="*/ 2 w 467"/>
                <a:gd name="T61" fmla="*/ 1 h 190"/>
                <a:gd name="T62" fmla="*/ 2 w 467"/>
                <a:gd name="T63" fmla="*/ 1 h 190"/>
                <a:gd name="T64" fmla="*/ 2 w 467"/>
                <a:gd name="T65" fmla="*/ 1 h 190"/>
                <a:gd name="T66" fmla="*/ 2 w 467"/>
                <a:gd name="T67" fmla="*/ 1 h 190"/>
                <a:gd name="T68" fmla="*/ 3 w 467"/>
                <a:gd name="T69" fmla="*/ 1 h 190"/>
                <a:gd name="T70" fmla="*/ 3 w 467"/>
                <a:gd name="T71" fmla="*/ 1 h 190"/>
                <a:gd name="T72" fmla="*/ 3 w 467"/>
                <a:gd name="T73" fmla="*/ 1 h 190"/>
                <a:gd name="T74" fmla="*/ 4 w 467"/>
                <a:gd name="T75" fmla="*/ 1 h 190"/>
                <a:gd name="T76" fmla="*/ 4 w 467"/>
                <a:gd name="T77" fmla="*/ 1 h 190"/>
                <a:gd name="T78" fmla="*/ 4 w 467"/>
                <a:gd name="T79" fmla="*/ 1 h 190"/>
                <a:gd name="T80" fmla="*/ 5 w 467"/>
                <a:gd name="T81" fmla="*/ 1 h 190"/>
                <a:gd name="T82" fmla="*/ 5 w 467"/>
                <a:gd name="T83" fmla="*/ 1 h 190"/>
                <a:gd name="T84" fmla="*/ 5 w 467"/>
                <a:gd name="T85" fmla="*/ 1 h 190"/>
                <a:gd name="T86" fmla="*/ 6 w 467"/>
                <a:gd name="T87" fmla="*/ 1 h 190"/>
                <a:gd name="T88" fmla="*/ 6 w 467"/>
                <a:gd name="T89" fmla="*/ 1 h 190"/>
                <a:gd name="T90" fmla="*/ 6 w 467"/>
                <a:gd name="T91" fmla="*/ 1 h 190"/>
                <a:gd name="T92" fmla="*/ 6 w 467"/>
                <a:gd name="T93" fmla="*/ 1 h 190"/>
                <a:gd name="T94" fmla="*/ 7 w 467"/>
                <a:gd name="T95" fmla="*/ 1 h 190"/>
                <a:gd name="T96" fmla="*/ 7 w 467"/>
                <a:gd name="T97" fmla="*/ 1 h 190"/>
                <a:gd name="T98" fmla="*/ 7 w 467"/>
                <a:gd name="T99" fmla="*/ 1 h 190"/>
                <a:gd name="T100" fmla="*/ 8 w 467"/>
                <a:gd name="T101" fmla="*/ 1 h 190"/>
                <a:gd name="T102" fmla="*/ 8 w 467"/>
                <a:gd name="T103" fmla="*/ 1 h 1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67"/>
                <a:gd name="T157" fmla="*/ 0 h 190"/>
                <a:gd name="T158" fmla="*/ 467 w 467"/>
                <a:gd name="T159" fmla="*/ 190 h 19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67" h="190">
                  <a:moveTo>
                    <a:pt x="460" y="24"/>
                  </a:moveTo>
                  <a:lnTo>
                    <a:pt x="458" y="32"/>
                  </a:lnTo>
                  <a:lnTo>
                    <a:pt x="455" y="40"/>
                  </a:lnTo>
                  <a:lnTo>
                    <a:pt x="453" y="48"/>
                  </a:lnTo>
                  <a:lnTo>
                    <a:pt x="452" y="56"/>
                  </a:lnTo>
                  <a:lnTo>
                    <a:pt x="445" y="58"/>
                  </a:lnTo>
                  <a:lnTo>
                    <a:pt x="440" y="60"/>
                  </a:lnTo>
                  <a:lnTo>
                    <a:pt x="433" y="61"/>
                  </a:lnTo>
                  <a:lnTo>
                    <a:pt x="426" y="63"/>
                  </a:lnTo>
                  <a:lnTo>
                    <a:pt x="419" y="64"/>
                  </a:lnTo>
                  <a:lnTo>
                    <a:pt x="412" y="68"/>
                  </a:lnTo>
                  <a:lnTo>
                    <a:pt x="406" y="70"/>
                  </a:lnTo>
                  <a:lnTo>
                    <a:pt x="399" y="75"/>
                  </a:lnTo>
                  <a:lnTo>
                    <a:pt x="396" y="70"/>
                  </a:lnTo>
                  <a:lnTo>
                    <a:pt x="391" y="68"/>
                  </a:lnTo>
                  <a:lnTo>
                    <a:pt x="387" y="66"/>
                  </a:lnTo>
                  <a:lnTo>
                    <a:pt x="382" y="68"/>
                  </a:lnTo>
                  <a:lnTo>
                    <a:pt x="377" y="70"/>
                  </a:lnTo>
                  <a:lnTo>
                    <a:pt x="373" y="72"/>
                  </a:lnTo>
                  <a:lnTo>
                    <a:pt x="368" y="75"/>
                  </a:lnTo>
                  <a:lnTo>
                    <a:pt x="364" y="77"/>
                  </a:lnTo>
                  <a:lnTo>
                    <a:pt x="343" y="95"/>
                  </a:lnTo>
                  <a:lnTo>
                    <a:pt x="339" y="92"/>
                  </a:lnTo>
                  <a:lnTo>
                    <a:pt x="331" y="94"/>
                  </a:lnTo>
                  <a:lnTo>
                    <a:pt x="324" y="96"/>
                  </a:lnTo>
                  <a:lnTo>
                    <a:pt x="316" y="100"/>
                  </a:lnTo>
                  <a:lnTo>
                    <a:pt x="307" y="103"/>
                  </a:lnTo>
                  <a:lnTo>
                    <a:pt x="300" y="111"/>
                  </a:lnTo>
                  <a:lnTo>
                    <a:pt x="294" y="113"/>
                  </a:lnTo>
                  <a:lnTo>
                    <a:pt x="289" y="110"/>
                  </a:lnTo>
                  <a:lnTo>
                    <a:pt x="283" y="106"/>
                  </a:lnTo>
                  <a:lnTo>
                    <a:pt x="278" y="101"/>
                  </a:lnTo>
                  <a:lnTo>
                    <a:pt x="271" y="96"/>
                  </a:lnTo>
                  <a:lnTo>
                    <a:pt x="265" y="95"/>
                  </a:lnTo>
                  <a:lnTo>
                    <a:pt x="255" y="99"/>
                  </a:lnTo>
                  <a:lnTo>
                    <a:pt x="248" y="103"/>
                  </a:lnTo>
                  <a:lnTo>
                    <a:pt x="241" y="108"/>
                  </a:lnTo>
                  <a:lnTo>
                    <a:pt x="235" y="113"/>
                  </a:lnTo>
                  <a:lnTo>
                    <a:pt x="228" y="118"/>
                  </a:lnTo>
                  <a:lnTo>
                    <a:pt x="222" y="124"/>
                  </a:lnTo>
                  <a:lnTo>
                    <a:pt x="217" y="130"/>
                  </a:lnTo>
                  <a:lnTo>
                    <a:pt x="215" y="137"/>
                  </a:lnTo>
                  <a:lnTo>
                    <a:pt x="213" y="145"/>
                  </a:lnTo>
                  <a:lnTo>
                    <a:pt x="206" y="145"/>
                  </a:lnTo>
                  <a:lnTo>
                    <a:pt x="200" y="146"/>
                  </a:lnTo>
                  <a:lnTo>
                    <a:pt x="194" y="147"/>
                  </a:lnTo>
                  <a:lnTo>
                    <a:pt x="187" y="149"/>
                  </a:lnTo>
                  <a:lnTo>
                    <a:pt x="182" y="152"/>
                  </a:lnTo>
                  <a:lnTo>
                    <a:pt x="176" y="155"/>
                  </a:lnTo>
                  <a:lnTo>
                    <a:pt x="171" y="159"/>
                  </a:lnTo>
                  <a:lnTo>
                    <a:pt x="165" y="162"/>
                  </a:lnTo>
                  <a:lnTo>
                    <a:pt x="159" y="157"/>
                  </a:lnTo>
                  <a:lnTo>
                    <a:pt x="149" y="154"/>
                  </a:lnTo>
                  <a:lnTo>
                    <a:pt x="141" y="153"/>
                  </a:lnTo>
                  <a:lnTo>
                    <a:pt x="132" y="155"/>
                  </a:lnTo>
                  <a:lnTo>
                    <a:pt x="125" y="160"/>
                  </a:lnTo>
                  <a:lnTo>
                    <a:pt x="118" y="164"/>
                  </a:lnTo>
                  <a:lnTo>
                    <a:pt x="114" y="170"/>
                  </a:lnTo>
                  <a:lnTo>
                    <a:pt x="108" y="176"/>
                  </a:lnTo>
                  <a:lnTo>
                    <a:pt x="102" y="180"/>
                  </a:lnTo>
                  <a:lnTo>
                    <a:pt x="96" y="183"/>
                  </a:lnTo>
                  <a:lnTo>
                    <a:pt x="89" y="185"/>
                  </a:lnTo>
                  <a:lnTo>
                    <a:pt x="80" y="184"/>
                  </a:lnTo>
                  <a:lnTo>
                    <a:pt x="76" y="185"/>
                  </a:lnTo>
                  <a:lnTo>
                    <a:pt x="71" y="186"/>
                  </a:lnTo>
                  <a:lnTo>
                    <a:pt x="65" y="187"/>
                  </a:lnTo>
                  <a:lnTo>
                    <a:pt x="61" y="189"/>
                  </a:lnTo>
                  <a:lnTo>
                    <a:pt x="56" y="190"/>
                  </a:lnTo>
                  <a:lnTo>
                    <a:pt x="51" y="189"/>
                  </a:lnTo>
                  <a:lnTo>
                    <a:pt x="48" y="185"/>
                  </a:lnTo>
                  <a:lnTo>
                    <a:pt x="45" y="179"/>
                  </a:lnTo>
                  <a:lnTo>
                    <a:pt x="45" y="175"/>
                  </a:lnTo>
                  <a:lnTo>
                    <a:pt x="38" y="168"/>
                  </a:lnTo>
                  <a:lnTo>
                    <a:pt x="31" y="161"/>
                  </a:lnTo>
                  <a:lnTo>
                    <a:pt x="24" y="154"/>
                  </a:lnTo>
                  <a:lnTo>
                    <a:pt x="19" y="147"/>
                  </a:lnTo>
                  <a:lnTo>
                    <a:pt x="13" y="139"/>
                  </a:lnTo>
                  <a:lnTo>
                    <a:pt x="9" y="131"/>
                  </a:lnTo>
                  <a:lnTo>
                    <a:pt x="4" y="123"/>
                  </a:lnTo>
                  <a:lnTo>
                    <a:pt x="0" y="115"/>
                  </a:lnTo>
                  <a:lnTo>
                    <a:pt x="5" y="113"/>
                  </a:lnTo>
                  <a:lnTo>
                    <a:pt x="11" y="108"/>
                  </a:lnTo>
                  <a:lnTo>
                    <a:pt x="15" y="101"/>
                  </a:lnTo>
                  <a:lnTo>
                    <a:pt x="17" y="95"/>
                  </a:lnTo>
                  <a:lnTo>
                    <a:pt x="25" y="100"/>
                  </a:lnTo>
                  <a:lnTo>
                    <a:pt x="33" y="101"/>
                  </a:lnTo>
                  <a:lnTo>
                    <a:pt x="40" y="100"/>
                  </a:lnTo>
                  <a:lnTo>
                    <a:pt x="47" y="99"/>
                  </a:lnTo>
                  <a:lnTo>
                    <a:pt x="54" y="96"/>
                  </a:lnTo>
                  <a:lnTo>
                    <a:pt x="61" y="96"/>
                  </a:lnTo>
                  <a:lnTo>
                    <a:pt x="68" y="99"/>
                  </a:lnTo>
                  <a:lnTo>
                    <a:pt x="75" y="103"/>
                  </a:lnTo>
                  <a:lnTo>
                    <a:pt x="83" y="103"/>
                  </a:lnTo>
                  <a:lnTo>
                    <a:pt x="88" y="101"/>
                  </a:lnTo>
                  <a:lnTo>
                    <a:pt x="94" y="99"/>
                  </a:lnTo>
                  <a:lnTo>
                    <a:pt x="99" y="95"/>
                  </a:lnTo>
                  <a:lnTo>
                    <a:pt x="103" y="91"/>
                  </a:lnTo>
                  <a:lnTo>
                    <a:pt x="107" y="86"/>
                  </a:lnTo>
                  <a:lnTo>
                    <a:pt x="110" y="80"/>
                  </a:lnTo>
                  <a:lnTo>
                    <a:pt x="113" y="73"/>
                  </a:lnTo>
                  <a:lnTo>
                    <a:pt x="119" y="73"/>
                  </a:lnTo>
                  <a:lnTo>
                    <a:pt x="125" y="73"/>
                  </a:lnTo>
                  <a:lnTo>
                    <a:pt x="132" y="72"/>
                  </a:lnTo>
                  <a:lnTo>
                    <a:pt x="138" y="70"/>
                  </a:lnTo>
                  <a:lnTo>
                    <a:pt x="142" y="64"/>
                  </a:lnTo>
                  <a:lnTo>
                    <a:pt x="151" y="64"/>
                  </a:lnTo>
                  <a:lnTo>
                    <a:pt x="157" y="65"/>
                  </a:lnTo>
                  <a:lnTo>
                    <a:pt x="162" y="61"/>
                  </a:lnTo>
                  <a:lnTo>
                    <a:pt x="169" y="64"/>
                  </a:lnTo>
                  <a:lnTo>
                    <a:pt x="176" y="65"/>
                  </a:lnTo>
                  <a:lnTo>
                    <a:pt x="183" y="65"/>
                  </a:lnTo>
                  <a:lnTo>
                    <a:pt x="190" y="64"/>
                  </a:lnTo>
                  <a:lnTo>
                    <a:pt x="197" y="64"/>
                  </a:lnTo>
                  <a:lnTo>
                    <a:pt x="202" y="64"/>
                  </a:lnTo>
                  <a:lnTo>
                    <a:pt x="209" y="65"/>
                  </a:lnTo>
                  <a:lnTo>
                    <a:pt x="215" y="70"/>
                  </a:lnTo>
                  <a:lnTo>
                    <a:pt x="223" y="69"/>
                  </a:lnTo>
                  <a:lnTo>
                    <a:pt x="232" y="69"/>
                  </a:lnTo>
                  <a:lnTo>
                    <a:pt x="241" y="68"/>
                  </a:lnTo>
                  <a:lnTo>
                    <a:pt x="250" y="66"/>
                  </a:lnTo>
                  <a:lnTo>
                    <a:pt x="258" y="64"/>
                  </a:lnTo>
                  <a:lnTo>
                    <a:pt x="265" y="60"/>
                  </a:lnTo>
                  <a:lnTo>
                    <a:pt x="270" y="53"/>
                  </a:lnTo>
                  <a:lnTo>
                    <a:pt x="275" y="43"/>
                  </a:lnTo>
                  <a:lnTo>
                    <a:pt x="277" y="36"/>
                  </a:lnTo>
                  <a:lnTo>
                    <a:pt x="285" y="40"/>
                  </a:lnTo>
                  <a:lnTo>
                    <a:pt x="293" y="36"/>
                  </a:lnTo>
                  <a:lnTo>
                    <a:pt x="300" y="32"/>
                  </a:lnTo>
                  <a:lnTo>
                    <a:pt x="307" y="27"/>
                  </a:lnTo>
                  <a:lnTo>
                    <a:pt x="312" y="31"/>
                  </a:lnTo>
                  <a:lnTo>
                    <a:pt x="317" y="32"/>
                  </a:lnTo>
                  <a:lnTo>
                    <a:pt x="322" y="31"/>
                  </a:lnTo>
                  <a:lnTo>
                    <a:pt x="328" y="30"/>
                  </a:lnTo>
                  <a:lnTo>
                    <a:pt x="332" y="27"/>
                  </a:lnTo>
                  <a:lnTo>
                    <a:pt x="338" y="27"/>
                  </a:lnTo>
                  <a:lnTo>
                    <a:pt x="343" y="28"/>
                  </a:lnTo>
                  <a:lnTo>
                    <a:pt x="347" y="32"/>
                  </a:lnTo>
                  <a:lnTo>
                    <a:pt x="353" y="31"/>
                  </a:lnTo>
                  <a:lnTo>
                    <a:pt x="359" y="32"/>
                  </a:lnTo>
                  <a:lnTo>
                    <a:pt x="365" y="34"/>
                  </a:lnTo>
                  <a:lnTo>
                    <a:pt x="372" y="35"/>
                  </a:lnTo>
                  <a:lnTo>
                    <a:pt x="381" y="32"/>
                  </a:lnTo>
                  <a:lnTo>
                    <a:pt x="389" y="30"/>
                  </a:lnTo>
                  <a:lnTo>
                    <a:pt x="397" y="25"/>
                  </a:lnTo>
                  <a:lnTo>
                    <a:pt x="402" y="16"/>
                  </a:lnTo>
                  <a:lnTo>
                    <a:pt x="410" y="18"/>
                  </a:lnTo>
                  <a:lnTo>
                    <a:pt x="417" y="17"/>
                  </a:lnTo>
                  <a:lnTo>
                    <a:pt x="422" y="13"/>
                  </a:lnTo>
                  <a:lnTo>
                    <a:pt x="427" y="9"/>
                  </a:lnTo>
                  <a:lnTo>
                    <a:pt x="431" y="4"/>
                  </a:lnTo>
                  <a:lnTo>
                    <a:pt x="437" y="1"/>
                  </a:lnTo>
                  <a:lnTo>
                    <a:pt x="444" y="1"/>
                  </a:lnTo>
                  <a:lnTo>
                    <a:pt x="452" y="3"/>
                  </a:lnTo>
                  <a:lnTo>
                    <a:pt x="467" y="0"/>
                  </a:lnTo>
                  <a:lnTo>
                    <a:pt x="466" y="5"/>
                  </a:lnTo>
                  <a:lnTo>
                    <a:pt x="465" y="12"/>
                  </a:lnTo>
                  <a:lnTo>
                    <a:pt x="463" y="18"/>
                  </a:lnTo>
                  <a:lnTo>
                    <a:pt x="460" y="24"/>
                  </a:lnTo>
                  <a:close/>
                </a:path>
              </a:pathLst>
            </a:custGeom>
            <a:solidFill>
              <a:srgbClr val="CE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0" name="Freeform 191"/>
            <p:cNvSpPr>
              <a:spLocks/>
            </p:cNvSpPr>
            <p:nvPr/>
          </p:nvSpPr>
          <p:spPr bwMode="auto">
            <a:xfrm>
              <a:off x="3337" y="3377"/>
              <a:ext cx="179" cy="100"/>
            </a:xfrm>
            <a:custGeom>
              <a:avLst/>
              <a:gdLst>
                <a:gd name="T0" fmla="*/ 4 w 359"/>
                <a:gd name="T1" fmla="*/ 2 h 199"/>
                <a:gd name="T2" fmla="*/ 4 w 359"/>
                <a:gd name="T3" fmla="*/ 2 h 199"/>
                <a:gd name="T4" fmla="*/ 4 w 359"/>
                <a:gd name="T5" fmla="*/ 2 h 199"/>
                <a:gd name="T6" fmla="*/ 4 w 359"/>
                <a:gd name="T7" fmla="*/ 2 h 199"/>
                <a:gd name="T8" fmla="*/ 4 w 359"/>
                <a:gd name="T9" fmla="*/ 2 h 199"/>
                <a:gd name="T10" fmla="*/ 4 w 359"/>
                <a:gd name="T11" fmla="*/ 2 h 199"/>
                <a:gd name="T12" fmla="*/ 3 w 359"/>
                <a:gd name="T13" fmla="*/ 2 h 199"/>
                <a:gd name="T14" fmla="*/ 3 w 359"/>
                <a:gd name="T15" fmla="*/ 2 h 199"/>
                <a:gd name="T16" fmla="*/ 3 w 359"/>
                <a:gd name="T17" fmla="*/ 2 h 199"/>
                <a:gd name="T18" fmla="*/ 3 w 359"/>
                <a:gd name="T19" fmla="*/ 3 h 199"/>
                <a:gd name="T20" fmla="*/ 3 w 359"/>
                <a:gd name="T21" fmla="*/ 3 h 199"/>
                <a:gd name="T22" fmla="*/ 2 w 359"/>
                <a:gd name="T23" fmla="*/ 3 h 199"/>
                <a:gd name="T24" fmla="*/ 2 w 359"/>
                <a:gd name="T25" fmla="*/ 3 h 199"/>
                <a:gd name="T26" fmla="*/ 2 w 359"/>
                <a:gd name="T27" fmla="*/ 3 h 199"/>
                <a:gd name="T28" fmla="*/ 2 w 359"/>
                <a:gd name="T29" fmla="*/ 3 h 199"/>
                <a:gd name="T30" fmla="*/ 2 w 359"/>
                <a:gd name="T31" fmla="*/ 3 h 199"/>
                <a:gd name="T32" fmla="*/ 2 w 359"/>
                <a:gd name="T33" fmla="*/ 3 h 199"/>
                <a:gd name="T34" fmla="*/ 2 w 359"/>
                <a:gd name="T35" fmla="*/ 3 h 199"/>
                <a:gd name="T36" fmla="*/ 1 w 359"/>
                <a:gd name="T37" fmla="*/ 3 h 199"/>
                <a:gd name="T38" fmla="*/ 1 w 359"/>
                <a:gd name="T39" fmla="*/ 3 h 199"/>
                <a:gd name="T40" fmla="*/ 1 w 359"/>
                <a:gd name="T41" fmla="*/ 4 h 199"/>
                <a:gd name="T42" fmla="*/ 0 w 359"/>
                <a:gd name="T43" fmla="*/ 4 h 199"/>
                <a:gd name="T44" fmla="*/ 0 w 359"/>
                <a:gd name="T45" fmla="*/ 3 h 199"/>
                <a:gd name="T46" fmla="*/ 0 w 359"/>
                <a:gd name="T47" fmla="*/ 3 h 199"/>
                <a:gd name="T48" fmla="*/ 0 w 359"/>
                <a:gd name="T49" fmla="*/ 3 h 199"/>
                <a:gd name="T50" fmla="*/ 0 w 359"/>
                <a:gd name="T51" fmla="*/ 3 h 199"/>
                <a:gd name="T52" fmla="*/ 0 w 359"/>
                <a:gd name="T53" fmla="*/ 2 h 199"/>
                <a:gd name="T54" fmla="*/ 0 w 359"/>
                <a:gd name="T55" fmla="*/ 2 h 199"/>
                <a:gd name="T56" fmla="*/ 0 w 359"/>
                <a:gd name="T57" fmla="*/ 2 h 199"/>
                <a:gd name="T58" fmla="*/ 0 w 359"/>
                <a:gd name="T59" fmla="*/ 2 h 199"/>
                <a:gd name="T60" fmla="*/ 0 w 359"/>
                <a:gd name="T61" fmla="*/ 2 h 199"/>
                <a:gd name="T62" fmla="*/ 1 w 359"/>
                <a:gd name="T63" fmla="*/ 2 h 199"/>
                <a:gd name="T64" fmla="*/ 1 w 359"/>
                <a:gd name="T65" fmla="*/ 2 h 199"/>
                <a:gd name="T66" fmla="*/ 1 w 359"/>
                <a:gd name="T67" fmla="*/ 2 h 199"/>
                <a:gd name="T68" fmla="*/ 1 w 359"/>
                <a:gd name="T69" fmla="*/ 2 h 199"/>
                <a:gd name="T70" fmla="*/ 1 w 359"/>
                <a:gd name="T71" fmla="*/ 2 h 199"/>
                <a:gd name="T72" fmla="*/ 1 w 359"/>
                <a:gd name="T73" fmla="*/ 2 h 199"/>
                <a:gd name="T74" fmla="*/ 2 w 359"/>
                <a:gd name="T75" fmla="*/ 2 h 199"/>
                <a:gd name="T76" fmla="*/ 2 w 359"/>
                <a:gd name="T77" fmla="*/ 2 h 199"/>
                <a:gd name="T78" fmla="*/ 2 w 359"/>
                <a:gd name="T79" fmla="*/ 2 h 199"/>
                <a:gd name="T80" fmla="*/ 2 w 359"/>
                <a:gd name="T81" fmla="*/ 2 h 199"/>
                <a:gd name="T82" fmla="*/ 2 w 359"/>
                <a:gd name="T83" fmla="*/ 2 h 199"/>
                <a:gd name="T84" fmla="*/ 2 w 359"/>
                <a:gd name="T85" fmla="*/ 2 h 199"/>
                <a:gd name="T86" fmla="*/ 3 w 359"/>
                <a:gd name="T87" fmla="*/ 2 h 199"/>
                <a:gd name="T88" fmla="*/ 3 w 359"/>
                <a:gd name="T89" fmla="*/ 2 h 199"/>
                <a:gd name="T90" fmla="*/ 3 w 359"/>
                <a:gd name="T91" fmla="*/ 1 h 199"/>
                <a:gd name="T92" fmla="*/ 3 w 359"/>
                <a:gd name="T93" fmla="*/ 1 h 199"/>
                <a:gd name="T94" fmla="*/ 3 w 359"/>
                <a:gd name="T95" fmla="*/ 1 h 199"/>
                <a:gd name="T96" fmla="*/ 4 w 359"/>
                <a:gd name="T97" fmla="*/ 1 h 199"/>
                <a:gd name="T98" fmla="*/ 4 w 359"/>
                <a:gd name="T99" fmla="*/ 1 h 199"/>
                <a:gd name="T100" fmla="*/ 4 w 359"/>
                <a:gd name="T101" fmla="*/ 1 h 199"/>
                <a:gd name="T102" fmla="*/ 4 w 359"/>
                <a:gd name="T103" fmla="*/ 1 h 199"/>
                <a:gd name="T104" fmla="*/ 5 w 359"/>
                <a:gd name="T105" fmla="*/ 1 h 199"/>
                <a:gd name="T106" fmla="*/ 5 w 359"/>
                <a:gd name="T107" fmla="*/ 1 h 199"/>
                <a:gd name="T108" fmla="*/ 5 w 359"/>
                <a:gd name="T109" fmla="*/ 1 h 199"/>
                <a:gd name="T110" fmla="*/ 5 w 359"/>
                <a:gd name="T111" fmla="*/ 1 h 199"/>
                <a:gd name="T112" fmla="*/ 5 w 359"/>
                <a:gd name="T113" fmla="*/ 0 h 199"/>
                <a:gd name="T114" fmla="*/ 5 w 359"/>
                <a:gd name="T115" fmla="*/ 1 h 199"/>
                <a:gd name="T116" fmla="*/ 5 w 359"/>
                <a:gd name="T117" fmla="*/ 1 h 199"/>
                <a:gd name="T118" fmla="*/ 5 w 359"/>
                <a:gd name="T119" fmla="*/ 1 h 199"/>
                <a:gd name="T120" fmla="*/ 5 w 359"/>
                <a:gd name="T121" fmla="*/ 2 h 1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9"/>
                <a:gd name="T184" fmla="*/ 0 h 199"/>
                <a:gd name="T185" fmla="*/ 359 w 359"/>
                <a:gd name="T186" fmla="*/ 199 h 19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9" h="199">
                  <a:moveTo>
                    <a:pt x="322" y="70"/>
                  </a:moveTo>
                  <a:lnTo>
                    <a:pt x="316" y="73"/>
                  </a:lnTo>
                  <a:lnTo>
                    <a:pt x="312" y="75"/>
                  </a:lnTo>
                  <a:lnTo>
                    <a:pt x="306" y="77"/>
                  </a:lnTo>
                  <a:lnTo>
                    <a:pt x="301" y="80"/>
                  </a:lnTo>
                  <a:lnTo>
                    <a:pt x="296" y="83"/>
                  </a:lnTo>
                  <a:lnTo>
                    <a:pt x="291" y="85"/>
                  </a:lnTo>
                  <a:lnTo>
                    <a:pt x="285" y="89"/>
                  </a:lnTo>
                  <a:lnTo>
                    <a:pt x="281" y="92"/>
                  </a:lnTo>
                  <a:lnTo>
                    <a:pt x="274" y="91"/>
                  </a:lnTo>
                  <a:lnTo>
                    <a:pt x="266" y="90"/>
                  </a:lnTo>
                  <a:lnTo>
                    <a:pt x="258" y="90"/>
                  </a:lnTo>
                  <a:lnTo>
                    <a:pt x="252" y="95"/>
                  </a:lnTo>
                  <a:lnTo>
                    <a:pt x="247" y="103"/>
                  </a:lnTo>
                  <a:lnTo>
                    <a:pt x="243" y="110"/>
                  </a:lnTo>
                  <a:lnTo>
                    <a:pt x="236" y="115"/>
                  </a:lnTo>
                  <a:lnTo>
                    <a:pt x="228" y="118"/>
                  </a:lnTo>
                  <a:lnTo>
                    <a:pt x="222" y="125"/>
                  </a:lnTo>
                  <a:lnTo>
                    <a:pt x="214" y="129"/>
                  </a:lnTo>
                  <a:lnTo>
                    <a:pt x="207" y="133"/>
                  </a:lnTo>
                  <a:lnTo>
                    <a:pt x="200" y="137"/>
                  </a:lnTo>
                  <a:lnTo>
                    <a:pt x="196" y="135"/>
                  </a:lnTo>
                  <a:lnTo>
                    <a:pt x="192" y="134"/>
                  </a:lnTo>
                  <a:lnTo>
                    <a:pt x="187" y="133"/>
                  </a:lnTo>
                  <a:lnTo>
                    <a:pt x="183" y="132"/>
                  </a:lnTo>
                  <a:lnTo>
                    <a:pt x="178" y="130"/>
                  </a:lnTo>
                  <a:lnTo>
                    <a:pt x="173" y="132"/>
                  </a:lnTo>
                  <a:lnTo>
                    <a:pt x="169" y="132"/>
                  </a:lnTo>
                  <a:lnTo>
                    <a:pt x="164" y="134"/>
                  </a:lnTo>
                  <a:lnTo>
                    <a:pt x="158" y="137"/>
                  </a:lnTo>
                  <a:lnTo>
                    <a:pt x="153" y="142"/>
                  </a:lnTo>
                  <a:lnTo>
                    <a:pt x="147" y="148"/>
                  </a:lnTo>
                  <a:lnTo>
                    <a:pt x="142" y="153"/>
                  </a:lnTo>
                  <a:lnTo>
                    <a:pt x="142" y="159"/>
                  </a:lnTo>
                  <a:lnTo>
                    <a:pt x="142" y="165"/>
                  </a:lnTo>
                  <a:lnTo>
                    <a:pt x="140" y="170"/>
                  </a:lnTo>
                  <a:lnTo>
                    <a:pt x="138" y="174"/>
                  </a:lnTo>
                  <a:lnTo>
                    <a:pt x="126" y="173"/>
                  </a:lnTo>
                  <a:lnTo>
                    <a:pt x="115" y="178"/>
                  </a:lnTo>
                  <a:lnTo>
                    <a:pt x="103" y="184"/>
                  </a:lnTo>
                  <a:lnTo>
                    <a:pt x="92" y="191"/>
                  </a:lnTo>
                  <a:lnTo>
                    <a:pt x="80" y="197"/>
                  </a:lnTo>
                  <a:lnTo>
                    <a:pt x="70" y="199"/>
                  </a:lnTo>
                  <a:lnTo>
                    <a:pt x="59" y="195"/>
                  </a:lnTo>
                  <a:lnTo>
                    <a:pt x="49" y="183"/>
                  </a:lnTo>
                  <a:lnTo>
                    <a:pt x="43" y="178"/>
                  </a:lnTo>
                  <a:lnTo>
                    <a:pt x="36" y="172"/>
                  </a:lnTo>
                  <a:lnTo>
                    <a:pt x="31" y="165"/>
                  </a:lnTo>
                  <a:lnTo>
                    <a:pt x="25" y="158"/>
                  </a:lnTo>
                  <a:lnTo>
                    <a:pt x="19" y="151"/>
                  </a:lnTo>
                  <a:lnTo>
                    <a:pt x="13" y="145"/>
                  </a:lnTo>
                  <a:lnTo>
                    <a:pt x="6" y="138"/>
                  </a:lnTo>
                  <a:lnTo>
                    <a:pt x="0" y="132"/>
                  </a:lnTo>
                  <a:lnTo>
                    <a:pt x="6" y="128"/>
                  </a:lnTo>
                  <a:lnTo>
                    <a:pt x="15" y="126"/>
                  </a:lnTo>
                  <a:lnTo>
                    <a:pt x="23" y="122"/>
                  </a:lnTo>
                  <a:lnTo>
                    <a:pt x="30" y="118"/>
                  </a:lnTo>
                  <a:lnTo>
                    <a:pt x="34" y="121"/>
                  </a:lnTo>
                  <a:lnTo>
                    <a:pt x="40" y="125"/>
                  </a:lnTo>
                  <a:lnTo>
                    <a:pt x="46" y="127"/>
                  </a:lnTo>
                  <a:lnTo>
                    <a:pt x="53" y="128"/>
                  </a:lnTo>
                  <a:lnTo>
                    <a:pt x="61" y="126"/>
                  </a:lnTo>
                  <a:lnTo>
                    <a:pt x="71" y="122"/>
                  </a:lnTo>
                  <a:lnTo>
                    <a:pt x="79" y="118"/>
                  </a:lnTo>
                  <a:lnTo>
                    <a:pt x="85" y="110"/>
                  </a:lnTo>
                  <a:lnTo>
                    <a:pt x="85" y="104"/>
                  </a:lnTo>
                  <a:lnTo>
                    <a:pt x="89" y="100"/>
                  </a:lnTo>
                  <a:lnTo>
                    <a:pt x="96" y="98"/>
                  </a:lnTo>
                  <a:lnTo>
                    <a:pt x="102" y="96"/>
                  </a:lnTo>
                  <a:lnTo>
                    <a:pt x="107" y="96"/>
                  </a:lnTo>
                  <a:lnTo>
                    <a:pt x="111" y="95"/>
                  </a:lnTo>
                  <a:lnTo>
                    <a:pt x="116" y="91"/>
                  </a:lnTo>
                  <a:lnTo>
                    <a:pt x="120" y="87"/>
                  </a:lnTo>
                  <a:lnTo>
                    <a:pt x="125" y="88"/>
                  </a:lnTo>
                  <a:lnTo>
                    <a:pt x="130" y="88"/>
                  </a:lnTo>
                  <a:lnTo>
                    <a:pt x="134" y="88"/>
                  </a:lnTo>
                  <a:lnTo>
                    <a:pt x="139" y="88"/>
                  </a:lnTo>
                  <a:lnTo>
                    <a:pt x="142" y="87"/>
                  </a:lnTo>
                  <a:lnTo>
                    <a:pt x="147" y="87"/>
                  </a:lnTo>
                  <a:lnTo>
                    <a:pt x="152" y="87"/>
                  </a:lnTo>
                  <a:lnTo>
                    <a:pt x="156" y="87"/>
                  </a:lnTo>
                  <a:lnTo>
                    <a:pt x="156" y="90"/>
                  </a:lnTo>
                  <a:lnTo>
                    <a:pt x="163" y="89"/>
                  </a:lnTo>
                  <a:lnTo>
                    <a:pt x="171" y="91"/>
                  </a:lnTo>
                  <a:lnTo>
                    <a:pt x="179" y="92"/>
                  </a:lnTo>
                  <a:lnTo>
                    <a:pt x="186" y="85"/>
                  </a:lnTo>
                  <a:lnTo>
                    <a:pt x="192" y="84"/>
                  </a:lnTo>
                  <a:lnTo>
                    <a:pt x="198" y="82"/>
                  </a:lnTo>
                  <a:lnTo>
                    <a:pt x="202" y="80"/>
                  </a:lnTo>
                  <a:lnTo>
                    <a:pt x="207" y="75"/>
                  </a:lnTo>
                  <a:lnTo>
                    <a:pt x="213" y="66"/>
                  </a:lnTo>
                  <a:lnTo>
                    <a:pt x="215" y="57"/>
                  </a:lnTo>
                  <a:lnTo>
                    <a:pt x="218" y="49"/>
                  </a:lnTo>
                  <a:lnTo>
                    <a:pt x="229" y="49"/>
                  </a:lnTo>
                  <a:lnTo>
                    <a:pt x="238" y="45"/>
                  </a:lnTo>
                  <a:lnTo>
                    <a:pt x="246" y="40"/>
                  </a:lnTo>
                  <a:lnTo>
                    <a:pt x="254" y="35"/>
                  </a:lnTo>
                  <a:lnTo>
                    <a:pt x="261" y="29"/>
                  </a:lnTo>
                  <a:lnTo>
                    <a:pt x="269" y="31"/>
                  </a:lnTo>
                  <a:lnTo>
                    <a:pt x="277" y="32"/>
                  </a:lnTo>
                  <a:lnTo>
                    <a:pt x="284" y="31"/>
                  </a:lnTo>
                  <a:lnTo>
                    <a:pt x="292" y="30"/>
                  </a:lnTo>
                  <a:lnTo>
                    <a:pt x="300" y="27"/>
                  </a:lnTo>
                  <a:lnTo>
                    <a:pt x="308" y="23"/>
                  </a:lnTo>
                  <a:lnTo>
                    <a:pt x="315" y="19"/>
                  </a:lnTo>
                  <a:lnTo>
                    <a:pt x="322" y="14"/>
                  </a:lnTo>
                  <a:lnTo>
                    <a:pt x="325" y="12"/>
                  </a:lnTo>
                  <a:lnTo>
                    <a:pt x="330" y="11"/>
                  </a:lnTo>
                  <a:lnTo>
                    <a:pt x="335" y="8"/>
                  </a:lnTo>
                  <a:lnTo>
                    <a:pt x="339" y="7"/>
                  </a:lnTo>
                  <a:lnTo>
                    <a:pt x="344" y="5"/>
                  </a:lnTo>
                  <a:lnTo>
                    <a:pt x="350" y="4"/>
                  </a:lnTo>
                  <a:lnTo>
                    <a:pt x="354" y="1"/>
                  </a:lnTo>
                  <a:lnTo>
                    <a:pt x="359" y="0"/>
                  </a:lnTo>
                  <a:lnTo>
                    <a:pt x="354" y="9"/>
                  </a:lnTo>
                  <a:lnTo>
                    <a:pt x="351" y="19"/>
                  </a:lnTo>
                  <a:lnTo>
                    <a:pt x="348" y="28"/>
                  </a:lnTo>
                  <a:lnTo>
                    <a:pt x="345" y="37"/>
                  </a:lnTo>
                  <a:lnTo>
                    <a:pt x="340" y="46"/>
                  </a:lnTo>
                  <a:lnTo>
                    <a:pt x="336" y="54"/>
                  </a:lnTo>
                  <a:lnTo>
                    <a:pt x="330" y="62"/>
                  </a:lnTo>
                  <a:lnTo>
                    <a:pt x="322" y="70"/>
                  </a:lnTo>
                  <a:close/>
                </a:path>
              </a:pathLst>
            </a:custGeom>
            <a:solidFill>
              <a:srgbClr val="CE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1" name="Freeform 196"/>
            <p:cNvSpPr>
              <a:spLocks/>
            </p:cNvSpPr>
            <p:nvPr/>
          </p:nvSpPr>
          <p:spPr bwMode="auto">
            <a:xfrm>
              <a:off x="3386" y="3432"/>
              <a:ext cx="101" cy="80"/>
            </a:xfrm>
            <a:custGeom>
              <a:avLst/>
              <a:gdLst>
                <a:gd name="T0" fmla="*/ 4 w 201"/>
                <a:gd name="T1" fmla="*/ 1 h 160"/>
                <a:gd name="T2" fmla="*/ 3 w 201"/>
                <a:gd name="T3" fmla="*/ 1 h 160"/>
                <a:gd name="T4" fmla="*/ 3 w 201"/>
                <a:gd name="T5" fmla="*/ 1 h 160"/>
                <a:gd name="T6" fmla="*/ 3 w 201"/>
                <a:gd name="T7" fmla="*/ 1 h 160"/>
                <a:gd name="T8" fmla="*/ 3 w 201"/>
                <a:gd name="T9" fmla="*/ 1 h 160"/>
                <a:gd name="T10" fmla="*/ 3 w 201"/>
                <a:gd name="T11" fmla="*/ 1 h 160"/>
                <a:gd name="T12" fmla="*/ 3 w 201"/>
                <a:gd name="T13" fmla="*/ 1 h 160"/>
                <a:gd name="T14" fmla="*/ 2 w 201"/>
                <a:gd name="T15" fmla="*/ 1 h 160"/>
                <a:gd name="T16" fmla="*/ 2 w 201"/>
                <a:gd name="T17" fmla="*/ 2 h 160"/>
                <a:gd name="T18" fmla="*/ 1 w 201"/>
                <a:gd name="T19" fmla="*/ 3 h 160"/>
                <a:gd name="T20" fmla="*/ 1 w 201"/>
                <a:gd name="T21" fmla="*/ 3 h 160"/>
                <a:gd name="T22" fmla="*/ 1 w 201"/>
                <a:gd name="T23" fmla="*/ 3 h 160"/>
                <a:gd name="T24" fmla="*/ 1 w 201"/>
                <a:gd name="T25" fmla="*/ 3 h 160"/>
                <a:gd name="T26" fmla="*/ 1 w 201"/>
                <a:gd name="T27" fmla="*/ 3 h 160"/>
                <a:gd name="T28" fmla="*/ 1 w 201"/>
                <a:gd name="T29" fmla="*/ 3 h 160"/>
                <a:gd name="T30" fmla="*/ 1 w 201"/>
                <a:gd name="T31" fmla="*/ 3 h 160"/>
                <a:gd name="T32" fmla="*/ 1 w 201"/>
                <a:gd name="T33" fmla="*/ 2 h 160"/>
                <a:gd name="T34" fmla="*/ 1 w 201"/>
                <a:gd name="T35" fmla="*/ 1 h 160"/>
                <a:gd name="T36" fmla="*/ 0 w 201"/>
                <a:gd name="T37" fmla="*/ 1 h 160"/>
                <a:gd name="T38" fmla="*/ 1 w 201"/>
                <a:gd name="T39" fmla="*/ 1 h 160"/>
                <a:gd name="T40" fmla="*/ 1 w 201"/>
                <a:gd name="T41" fmla="*/ 1 h 160"/>
                <a:gd name="T42" fmla="*/ 1 w 201"/>
                <a:gd name="T43" fmla="*/ 1 h 160"/>
                <a:gd name="T44" fmla="*/ 1 w 201"/>
                <a:gd name="T45" fmla="*/ 1 h 160"/>
                <a:gd name="T46" fmla="*/ 1 w 201"/>
                <a:gd name="T47" fmla="*/ 1 h 160"/>
                <a:gd name="T48" fmla="*/ 1 w 201"/>
                <a:gd name="T49" fmla="*/ 1 h 160"/>
                <a:gd name="T50" fmla="*/ 1 w 201"/>
                <a:gd name="T51" fmla="*/ 1 h 160"/>
                <a:gd name="T52" fmla="*/ 1 w 201"/>
                <a:gd name="T53" fmla="*/ 1 h 160"/>
                <a:gd name="T54" fmla="*/ 2 w 201"/>
                <a:gd name="T55" fmla="*/ 1 h 160"/>
                <a:gd name="T56" fmla="*/ 2 w 201"/>
                <a:gd name="T57" fmla="*/ 1 h 160"/>
                <a:gd name="T58" fmla="*/ 2 w 201"/>
                <a:gd name="T59" fmla="*/ 1 h 160"/>
                <a:gd name="T60" fmla="*/ 2 w 201"/>
                <a:gd name="T61" fmla="*/ 1 h 160"/>
                <a:gd name="T62" fmla="*/ 2 w 201"/>
                <a:gd name="T63" fmla="*/ 1 h 160"/>
                <a:gd name="T64" fmla="*/ 2 w 201"/>
                <a:gd name="T65" fmla="*/ 1 h 160"/>
                <a:gd name="T66" fmla="*/ 2 w 201"/>
                <a:gd name="T67" fmla="*/ 1 h 160"/>
                <a:gd name="T68" fmla="*/ 2 w 201"/>
                <a:gd name="T69" fmla="*/ 1 h 160"/>
                <a:gd name="T70" fmla="*/ 2 w 201"/>
                <a:gd name="T71" fmla="*/ 1 h 160"/>
                <a:gd name="T72" fmla="*/ 2 w 201"/>
                <a:gd name="T73" fmla="*/ 1 h 160"/>
                <a:gd name="T74" fmla="*/ 2 w 201"/>
                <a:gd name="T75" fmla="*/ 1 h 160"/>
                <a:gd name="T76" fmla="*/ 2 w 201"/>
                <a:gd name="T77" fmla="*/ 1 h 160"/>
                <a:gd name="T78" fmla="*/ 2 w 201"/>
                <a:gd name="T79" fmla="*/ 1 h 160"/>
                <a:gd name="T80" fmla="*/ 2 w 201"/>
                <a:gd name="T81" fmla="*/ 1 h 160"/>
                <a:gd name="T82" fmla="*/ 2 w 201"/>
                <a:gd name="T83" fmla="*/ 1 h 160"/>
                <a:gd name="T84" fmla="*/ 3 w 201"/>
                <a:gd name="T85" fmla="*/ 1 h 160"/>
                <a:gd name="T86" fmla="*/ 3 w 201"/>
                <a:gd name="T87" fmla="*/ 1 h 160"/>
                <a:gd name="T88" fmla="*/ 3 w 201"/>
                <a:gd name="T89" fmla="*/ 1 h 160"/>
                <a:gd name="T90" fmla="*/ 3 w 201"/>
                <a:gd name="T91" fmla="*/ 1 h 160"/>
                <a:gd name="T92" fmla="*/ 3 w 201"/>
                <a:gd name="T93" fmla="*/ 1 h 160"/>
                <a:gd name="T94" fmla="*/ 3 w 201"/>
                <a:gd name="T95" fmla="*/ 1 h 160"/>
                <a:gd name="T96" fmla="*/ 3 w 201"/>
                <a:gd name="T97" fmla="*/ 1 h 160"/>
                <a:gd name="T98" fmla="*/ 3 w 201"/>
                <a:gd name="T99" fmla="*/ 1 h 160"/>
                <a:gd name="T100" fmla="*/ 3 w 201"/>
                <a:gd name="T101" fmla="*/ 1 h 160"/>
                <a:gd name="T102" fmla="*/ 3 w 201"/>
                <a:gd name="T103" fmla="*/ 1 h 160"/>
                <a:gd name="T104" fmla="*/ 3 w 201"/>
                <a:gd name="T105" fmla="*/ 1 h 160"/>
                <a:gd name="T106" fmla="*/ 4 w 201"/>
                <a:gd name="T107" fmla="*/ 1 h 160"/>
                <a:gd name="T108" fmla="*/ 4 w 201"/>
                <a:gd name="T109" fmla="*/ 0 h 160"/>
                <a:gd name="T110" fmla="*/ 4 w 201"/>
                <a:gd name="T111" fmla="*/ 1 h 1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1"/>
                <a:gd name="T169" fmla="*/ 0 h 160"/>
                <a:gd name="T170" fmla="*/ 201 w 201"/>
                <a:gd name="T171" fmla="*/ 160 h 1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1" h="160">
                  <a:moveTo>
                    <a:pt x="201" y="7"/>
                  </a:moveTo>
                  <a:lnTo>
                    <a:pt x="190" y="22"/>
                  </a:lnTo>
                  <a:lnTo>
                    <a:pt x="178" y="36"/>
                  </a:lnTo>
                  <a:lnTo>
                    <a:pt x="167" y="53"/>
                  </a:lnTo>
                  <a:lnTo>
                    <a:pt x="155" y="69"/>
                  </a:lnTo>
                  <a:lnTo>
                    <a:pt x="144" y="84"/>
                  </a:lnTo>
                  <a:lnTo>
                    <a:pt x="130" y="99"/>
                  </a:lnTo>
                  <a:lnTo>
                    <a:pt x="115" y="111"/>
                  </a:lnTo>
                  <a:lnTo>
                    <a:pt x="97" y="123"/>
                  </a:lnTo>
                  <a:lnTo>
                    <a:pt x="58" y="160"/>
                  </a:lnTo>
                  <a:lnTo>
                    <a:pt x="49" y="156"/>
                  </a:lnTo>
                  <a:lnTo>
                    <a:pt x="42" y="152"/>
                  </a:lnTo>
                  <a:lnTo>
                    <a:pt x="36" y="147"/>
                  </a:lnTo>
                  <a:lnTo>
                    <a:pt x="31" y="141"/>
                  </a:lnTo>
                  <a:lnTo>
                    <a:pt x="25" y="136"/>
                  </a:lnTo>
                  <a:lnTo>
                    <a:pt x="19" y="130"/>
                  </a:lnTo>
                  <a:lnTo>
                    <a:pt x="12" y="124"/>
                  </a:lnTo>
                  <a:lnTo>
                    <a:pt x="5" y="119"/>
                  </a:lnTo>
                  <a:lnTo>
                    <a:pt x="0" y="110"/>
                  </a:lnTo>
                  <a:lnTo>
                    <a:pt x="8" y="109"/>
                  </a:lnTo>
                  <a:lnTo>
                    <a:pt x="16" y="108"/>
                  </a:lnTo>
                  <a:lnTo>
                    <a:pt x="23" y="106"/>
                  </a:lnTo>
                  <a:lnTo>
                    <a:pt x="31" y="102"/>
                  </a:lnTo>
                  <a:lnTo>
                    <a:pt x="36" y="93"/>
                  </a:lnTo>
                  <a:lnTo>
                    <a:pt x="45" y="89"/>
                  </a:lnTo>
                  <a:lnTo>
                    <a:pt x="54" y="87"/>
                  </a:lnTo>
                  <a:lnTo>
                    <a:pt x="63" y="83"/>
                  </a:lnTo>
                  <a:lnTo>
                    <a:pt x="69" y="84"/>
                  </a:lnTo>
                  <a:lnTo>
                    <a:pt x="74" y="85"/>
                  </a:lnTo>
                  <a:lnTo>
                    <a:pt x="80" y="86"/>
                  </a:lnTo>
                  <a:lnTo>
                    <a:pt x="86" y="86"/>
                  </a:lnTo>
                  <a:lnTo>
                    <a:pt x="92" y="85"/>
                  </a:lnTo>
                  <a:lnTo>
                    <a:pt x="96" y="84"/>
                  </a:lnTo>
                  <a:lnTo>
                    <a:pt x="101" y="81"/>
                  </a:lnTo>
                  <a:lnTo>
                    <a:pt x="104" y="78"/>
                  </a:lnTo>
                  <a:lnTo>
                    <a:pt x="107" y="72"/>
                  </a:lnTo>
                  <a:lnTo>
                    <a:pt x="109" y="66"/>
                  </a:lnTo>
                  <a:lnTo>
                    <a:pt x="110" y="61"/>
                  </a:lnTo>
                  <a:lnTo>
                    <a:pt x="111" y="56"/>
                  </a:lnTo>
                  <a:lnTo>
                    <a:pt x="116" y="53"/>
                  </a:lnTo>
                  <a:lnTo>
                    <a:pt x="121" y="50"/>
                  </a:lnTo>
                  <a:lnTo>
                    <a:pt x="126" y="48"/>
                  </a:lnTo>
                  <a:lnTo>
                    <a:pt x="132" y="46"/>
                  </a:lnTo>
                  <a:lnTo>
                    <a:pt x="137" y="43"/>
                  </a:lnTo>
                  <a:lnTo>
                    <a:pt x="141" y="40"/>
                  </a:lnTo>
                  <a:lnTo>
                    <a:pt x="145" y="36"/>
                  </a:lnTo>
                  <a:lnTo>
                    <a:pt x="146" y="32"/>
                  </a:lnTo>
                  <a:lnTo>
                    <a:pt x="155" y="28"/>
                  </a:lnTo>
                  <a:lnTo>
                    <a:pt x="164" y="30"/>
                  </a:lnTo>
                  <a:lnTo>
                    <a:pt x="172" y="28"/>
                  </a:lnTo>
                  <a:lnTo>
                    <a:pt x="179" y="22"/>
                  </a:lnTo>
                  <a:lnTo>
                    <a:pt x="184" y="15"/>
                  </a:lnTo>
                  <a:lnTo>
                    <a:pt x="188" y="9"/>
                  </a:lnTo>
                  <a:lnTo>
                    <a:pt x="194" y="3"/>
                  </a:lnTo>
                  <a:lnTo>
                    <a:pt x="201" y="0"/>
                  </a:lnTo>
                  <a:lnTo>
                    <a:pt x="201" y="7"/>
                  </a:lnTo>
                  <a:close/>
                </a:path>
              </a:pathLst>
            </a:custGeom>
            <a:solidFill>
              <a:srgbClr val="CE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2" name="Freeform 206"/>
            <p:cNvSpPr>
              <a:spLocks/>
            </p:cNvSpPr>
            <p:nvPr/>
          </p:nvSpPr>
          <p:spPr bwMode="auto">
            <a:xfrm>
              <a:off x="3385" y="3546"/>
              <a:ext cx="107" cy="78"/>
            </a:xfrm>
            <a:custGeom>
              <a:avLst/>
              <a:gdLst>
                <a:gd name="T0" fmla="*/ 2 w 215"/>
                <a:gd name="T1" fmla="*/ 2 h 155"/>
                <a:gd name="T2" fmla="*/ 2 w 215"/>
                <a:gd name="T3" fmla="*/ 2 h 155"/>
                <a:gd name="T4" fmla="*/ 2 w 215"/>
                <a:gd name="T5" fmla="*/ 2 h 155"/>
                <a:gd name="T6" fmla="*/ 2 w 215"/>
                <a:gd name="T7" fmla="*/ 2 h 155"/>
                <a:gd name="T8" fmla="*/ 2 w 215"/>
                <a:gd name="T9" fmla="*/ 2 h 155"/>
                <a:gd name="T10" fmla="*/ 3 w 215"/>
                <a:gd name="T11" fmla="*/ 3 h 155"/>
                <a:gd name="T12" fmla="*/ 3 w 215"/>
                <a:gd name="T13" fmla="*/ 3 h 155"/>
                <a:gd name="T14" fmla="*/ 3 w 215"/>
                <a:gd name="T15" fmla="*/ 3 h 155"/>
                <a:gd name="T16" fmla="*/ 3 w 215"/>
                <a:gd name="T17" fmla="*/ 3 h 155"/>
                <a:gd name="T18" fmla="*/ 3 w 215"/>
                <a:gd name="T19" fmla="*/ 3 h 155"/>
                <a:gd name="T20" fmla="*/ 3 w 215"/>
                <a:gd name="T21" fmla="*/ 3 h 155"/>
                <a:gd name="T22" fmla="*/ 3 w 215"/>
                <a:gd name="T23" fmla="*/ 3 h 155"/>
                <a:gd name="T24" fmla="*/ 2 w 215"/>
                <a:gd name="T25" fmla="*/ 3 h 155"/>
                <a:gd name="T26" fmla="*/ 2 w 215"/>
                <a:gd name="T27" fmla="*/ 3 h 155"/>
                <a:gd name="T28" fmla="*/ 2 w 215"/>
                <a:gd name="T29" fmla="*/ 3 h 155"/>
                <a:gd name="T30" fmla="*/ 2 w 215"/>
                <a:gd name="T31" fmla="*/ 3 h 155"/>
                <a:gd name="T32" fmla="*/ 2 w 215"/>
                <a:gd name="T33" fmla="*/ 2 h 155"/>
                <a:gd name="T34" fmla="*/ 2 w 215"/>
                <a:gd name="T35" fmla="*/ 2 h 155"/>
                <a:gd name="T36" fmla="*/ 2 w 215"/>
                <a:gd name="T37" fmla="*/ 2 h 155"/>
                <a:gd name="T38" fmla="*/ 2 w 215"/>
                <a:gd name="T39" fmla="*/ 2 h 155"/>
                <a:gd name="T40" fmla="*/ 2 w 215"/>
                <a:gd name="T41" fmla="*/ 2 h 155"/>
                <a:gd name="T42" fmla="*/ 2 w 215"/>
                <a:gd name="T43" fmla="*/ 2 h 155"/>
                <a:gd name="T44" fmla="*/ 1 w 215"/>
                <a:gd name="T45" fmla="*/ 2 h 155"/>
                <a:gd name="T46" fmla="*/ 1 w 215"/>
                <a:gd name="T47" fmla="*/ 2 h 155"/>
                <a:gd name="T48" fmla="*/ 1 w 215"/>
                <a:gd name="T49" fmla="*/ 2 h 155"/>
                <a:gd name="T50" fmla="*/ 1 w 215"/>
                <a:gd name="T51" fmla="*/ 2 h 155"/>
                <a:gd name="T52" fmla="*/ 1 w 215"/>
                <a:gd name="T53" fmla="*/ 2 h 155"/>
                <a:gd name="T54" fmla="*/ 1 w 215"/>
                <a:gd name="T55" fmla="*/ 2 h 155"/>
                <a:gd name="T56" fmla="*/ 1 w 215"/>
                <a:gd name="T57" fmla="*/ 1 h 155"/>
                <a:gd name="T58" fmla="*/ 1 w 215"/>
                <a:gd name="T59" fmla="*/ 1 h 155"/>
                <a:gd name="T60" fmla="*/ 1 w 215"/>
                <a:gd name="T61" fmla="*/ 1 h 155"/>
                <a:gd name="T62" fmla="*/ 1 w 215"/>
                <a:gd name="T63" fmla="*/ 1 h 155"/>
                <a:gd name="T64" fmla="*/ 0 w 215"/>
                <a:gd name="T65" fmla="*/ 1 h 155"/>
                <a:gd name="T66" fmla="*/ 0 w 215"/>
                <a:gd name="T67" fmla="*/ 1 h 155"/>
                <a:gd name="T68" fmla="*/ 0 w 215"/>
                <a:gd name="T69" fmla="*/ 1 h 155"/>
                <a:gd name="T70" fmla="*/ 0 w 215"/>
                <a:gd name="T71" fmla="*/ 1 h 155"/>
                <a:gd name="T72" fmla="*/ 0 w 215"/>
                <a:gd name="T73" fmla="*/ 1 h 155"/>
                <a:gd name="T74" fmla="*/ 0 w 215"/>
                <a:gd name="T75" fmla="*/ 1 h 155"/>
                <a:gd name="T76" fmla="*/ 0 w 215"/>
                <a:gd name="T77" fmla="*/ 1 h 155"/>
                <a:gd name="T78" fmla="*/ 0 w 215"/>
                <a:gd name="T79" fmla="*/ 1 h 155"/>
                <a:gd name="T80" fmla="*/ 0 w 215"/>
                <a:gd name="T81" fmla="*/ 1 h 155"/>
                <a:gd name="T82" fmla="*/ 0 w 215"/>
                <a:gd name="T83" fmla="*/ 1 h 155"/>
                <a:gd name="T84" fmla="*/ 0 w 215"/>
                <a:gd name="T85" fmla="*/ 1 h 155"/>
                <a:gd name="T86" fmla="*/ 0 w 215"/>
                <a:gd name="T87" fmla="*/ 1 h 155"/>
                <a:gd name="T88" fmla="*/ 0 w 215"/>
                <a:gd name="T89" fmla="*/ 1 h 155"/>
                <a:gd name="T90" fmla="*/ 0 w 215"/>
                <a:gd name="T91" fmla="*/ 1 h 155"/>
                <a:gd name="T92" fmla="*/ 0 w 215"/>
                <a:gd name="T93" fmla="*/ 1 h 155"/>
                <a:gd name="T94" fmla="*/ 0 w 215"/>
                <a:gd name="T95" fmla="*/ 1 h 155"/>
                <a:gd name="T96" fmla="*/ 0 w 215"/>
                <a:gd name="T97" fmla="*/ 1 h 155"/>
                <a:gd name="T98" fmla="*/ 0 w 215"/>
                <a:gd name="T99" fmla="*/ 0 h 155"/>
                <a:gd name="T100" fmla="*/ 0 w 215"/>
                <a:gd name="T101" fmla="*/ 1 h 155"/>
                <a:gd name="T102" fmla="*/ 1 w 215"/>
                <a:gd name="T103" fmla="*/ 1 h 155"/>
                <a:gd name="T104" fmla="*/ 1 w 215"/>
                <a:gd name="T105" fmla="*/ 1 h 155"/>
                <a:gd name="T106" fmla="*/ 1 w 215"/>
                <a:gd name="T107" fmla="*/ 1 h 155"/>
                <a:gd name="T108" fmla="*/ 1 w 215"/>
                <a:gd name="T109" fmla="*/ 1 h 155"/>
                <a:gd name="T110" fmla="*/ 2 w 215"/>
                <a:gd name="T111" fmla="*/ 2 h 155"/>
                <a:gd name="T112" fmla="*/ 2 w 215"/>
                <a:gd name="T113" fmla="*/ 2 h 155"/>
                <a:gd name="T114" fmla="*/ 2 w 215"/>
                <a:gd name="T115" fmla="*/ 2 h 15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5"/>
                <a:gd name="T175" fmla="*/ 0 h 155"/>
                <a:gd name="T176" fmla="*/ 215 w 215"/>
                <a:gd name="T177" fmla="*/ 155 h 15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5" h="155">
                  <a:moveTo>
                    <a:pt x="164" y="105"/>
                  </a:moveTo>
                  <a:lnTo>
                    <a:pt x="171" y="110"/>
                  </a:lnTo>
                  <a:lnTo>
                    <a:pt x="177" y="116"/>
                  </a:lnTo>
                  <a:lnTo>
                    <a:pt x="183" y="122"/>
                  </a:lnTo>
                  <a:lnTo>
                    <a:pt x="190" y="128"/>
                  </a:lnTo>
                  <a:lnTo>
                    <a:pt x="197" y="135"/>
                  </a:lnTo>
                  <a:lnTo>
                    <a:pt x="204" y="140"/>
                  </a:lnTo>
                  <a:lnTo>
                    <a:pt x="210" y="147"/>
                  </a:lnTo>
                  <a:lnTo>
                    <a:pt x="215" y="155"/>
                  </a:lnTo>
                  <a:lnTo>
                    <a:pt x="210" y="153"/>
                  </a:lnTo>
                  <a:lnTo>
                    <a:pt x="203" y="150"/>
                  </a:lnTo>
                  <a:lnTo>
                    <a:pt x="196" y="146"/>
                  </a:lnTo>
                  <a:lnTo>
                    <a:pt x="190" y="143"/>
                  </a:lnTo>
                  <a:lnTo>
                    <a:pt x="183" y="138"/>
                  </a:lnTo>
                  <a:lnTo>
                    <a:pt x="177" y="135"/>
                  </a:lnTo>
                  <a:lnTo>
                    <a:pt x="172" y="131"/>
                  </a:lnTo>
                  <a:lnTo>
                    <a:pt x="166" y="128"/>
                  </a:lnTo>
                  <a:lnTo>
                    <a:pt x="165" y="120"/>
                  </a:lnTo>
                  <a:lnTo>
                    <a:pt x="158" y="115"/>
                  </a:lnTo>
                  <a:lnTo>
                    <a:pt x="150" y="110"/>
                  </a:lnTo>
                  <a:lnTo>
                    <a:pt x="141" y="107"/>
                  </a:lnTo>
                  <a:lnTo>
                    <a:pt x="133" y="107"/>
                  </a:lnTo>
                  <a:lnTo>
                    <a:pt x="125" y="105"/>
                  </a:lnTo>
                  <a:lnTo>
                    <a:pt x="115" y="100"/>
                  </a:lnTo>
                  <a:lnTo>
                    <a:pt x="108" y="97"/>
                  </a:lnTo>
                  <a:lnTo>
                    <a:pt x="110" y="87"/>
                  </a:lnTo>
                  <a:lnTo>
                    <a:pt x="107" y="77"/>
                  </a:lnTo>
                  <a:lnTo>
                    <a:pt x="101" y="69"/>
                  </a:lnTo>
                  <a:lnTo>
                    <a:pt x="95" y="61"/>
                  </a:lnTo>
                  <a:lnTo>
                    <a:pt x="87" y="56"/>
                  </a:lnTo>
                  <a:lnTo>
                    <a:pt x="78" y="53"/>
                  </a:lnTo>
                  <a:lnTo>
                    <a:pt x="70" y="49"/>
                  </a:lnTo>
                  <a:lnTo>
                    <a:pt x="61" y="48"/>
                  </a:lnTo>
                  <a:lnTo>
                    <a:pt x="43" y="61"/>
                  </a:lnTo>
                  <a:lnTo>
                    <a:pt x="35" y="56"/>
                  </a:lnTo>
                  <a:lnTo>
                    <a:pt x="27" y="53"/>
                  </a:lnTo>
                  <a:lnTo>
                    <a:pt x="20" y="48"/>
                  </a:lnTo>
                  <a:lnTo>
                    <a:pt x="16" y="40"/>
                  </a:lnTo>
                  <a:lnTo>
                    <a:pt x="12" y="39"/>
                  </a:lnTo>
                  <a:lnTo>
                    <a:pt x="7" y="39"/>
                  </a:lnTo>
                  <a:lnTo>
                    <a:pt x="4" y="38"/>
                  </a:lnTo>
                  <a:lnTo>
                    <a:pt x="0" y="36"/>
                  </a:lnTo>
                  <a:lnTo>
                    <a:pt x="6" y="32"/>
                  </a:lnTo>
                  <a:lnTo>
                    <a:pt x="11" y="28"/>
                  </a:lnTo>
                  <a:lnTo>
                    <a:pt x="15" y="23"/>
                  </a:lnTo>
                  <a:lnTo>
                    <a:pt x="20" y="18"/>
                  </a:lnTo>
                  <a:lnTo>
                    <a:pt x="24" y="14"/>
                  </a:lnTo>
                  <a:lnTo>
                    <a:pt x="28" y="9"/>
                  </a:lnTo>
                  <a:lnTo>
                    <a:pt x="32" y="4"/>
                  </a:lnTo>
                  <a:lnTo>
                    <a:pt x="37" y="0"/>
                  </a:lnTo>
                  <a:lnTo>
                    <a:pt x="52" y="11"/>
                  </a:lnTo>
                  <a:lnTo>
                    <a:pt x="68" y="23"/>
                  </a:lnTo>
                  <a:lnTo>
                    <a:pt x="83" y="36"/>
                  </a:lnTo>
                  <a:lnTo>
                    <a:pt x="99" y="49"/>
                  </a:lnTo>
                  <a:lnTo>
                    <a:pt x="115" y="63"/>
                  </a:lnTo>
                  <a:lnTo>
                    <a:pt x="131" y="77"/>
                  </a:lnTo>
                  <a:lnTo>
                    <a:pt x="148" y="91"/>
                  </a:lnTo>
                  <a:lnTo>
                    <a:pt x="164" y="105"/>
                  </a:lnTo>
                  <a:close/>
                </a:path>
              </a:pathLst>
            </a:custGeom>
            <a:solidFill>
              <a:srgbClr val="CE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3" name="Freeform 208"/>
            <p:cNvSpPr>
              <a:spLocks/>
            </p:cNvSpPr>
            <p:nvPr/>
          </p:nvSpPr>
          <p:spPr bwMode="auto">
            <a:xfrm>
              <a:off x="3341" y="3572"/>
              <a:ext cx="185" cy="102"/>
            </a:xfrm>
            <a:custGeom>
              <a:avLst/>
              <a:gdLst>
                <a:gd name="T0" fmla="*/ 2 w 368"/>
                <a:gd name="T1" fmla="*/ 1 h 202"/>
                <a:gd name="T2" fmla="*/ 2 w 368"/>
                <a:gd name="T3" fmla="*/ 1 h 202"/>
                <a:gd name="T4" fmla="*/ 2 w 368"/>
                <a:gd name="T5" fmla="*/ 1 h 202"/>
                <a:gd name="T6" fmla="*/ 3 w 368"/>
                <a:gd name="T7" fmla="*/ 2 h 202"/>
                <a:gd name="T8" fmla="*/ 3 w 368"/>
                <a:gd name="T9" fmla="*/ 2 h 202"/>
                <a:gd name="T10" fmla="*/ 3 w 368"/>
                <a:gd name="T11" fmla="*/ 2 h 202"/>
                <a:gd name="T12" fmla="*/ 4 w 368"/>
                <a:gd name="T13" fmla="*/ 1 h 202"/>
                <a:gd name="T14" fmla="*/ 4 w 368"/>
                <a:gd name="T15" fmla="*/ 2 h 202"/>
                <a:gd name="T16" fmla="*/ 4 w 368"/>
                <a:gd name="T17" fmla="*/ 2 h 202"/>
                <a:gd name="T18" fmla="*/ 4 w 368"/>
                <a:gd name="T19" fmla="*/ 2 h 202"/>
                <a:gd name="T20" fmla="*/ 4 w 368"/>
                <a:gd name="T21" fmla="*/ 2 h 202"/>
                <a:gd name="T22" fmla="*/ 5 w 368"/>
                <a:gd name="T23" fmla="*/ 2 h 202"/>
                <a:gd name="T24" fmla="*/ 5 w 368"/>
                <a:gd name="T25" fmla="*/ 3 h 202"/>
                <a:gd name="T26" fmla="*/ 5 w 368"/>
                <a:gd name="T27" fmla="*/ 3 h 202"/>
                <a:gd name="T28" fmla="*/ 6 w 368"/>
                <a:gd name="T29" fmla="*/ 3 h 202"/>
                <a:gd name="T30" fmla="*/ 6 w 368"/>
                <a:gd name="T31" fmla="*/ 3 h 202"/>
                <a:gd name="T32" fmla="*/ 6 w 368"/>
                <a:gd name="T33" fmla="*/ 4 h 202"/>
                <a:gd name="T34" fmla="*/ 6 w 368"/>
                <a:gd name="T35" fmla="*/ 4 h 202"/>
                <a:gd name="T36" fmla="*/ 6 w 368"/>
                <a:gd name="T37" fmla="*/ 3 h 202"/>
                <a:gd name="T38" fmla="*/ 6 w 368"/>
                <a:gd name="T39" fmla="*/ 3 h 202"/>
                <a:gd name="T40" fmla="*/ 5 w 368"/>
                <a:gd name="T41" fmla="*/ 3 h 202"/>
                <a:gd name="T42" fmla="*/ 5 w 368"/>
                <a:gd name="T43" fmla="*/ 3 h 202"/>
                <a:gd name="T44" fmla="*/ 5 w 368"/>
                <a:gd name="T45" fmla="*/ 3 h 202"/>
                <a:gd name="T46" fmla="*/ 4 w 368"/>
                <a:gd name="T47" fmla="*/ 3 h 202"/>
                <a:gd name="T48" fmla="*/ 4 w 368"/>
                <a:gd name="T49" fmla="*/ 3 h 202"/>
                <a:gd name="T50" fmla="*/ 4 w 368"/>
                <a:gd name="T51" fmla="*/ 3 h 202"/>
                <a:gd name="T52" fmla="*/ 4 w 368"/>
                <a:gd name="T53" fmla="*/ 2 h 202"/>
                <a:gd name="T54" fmla="*/ 4 w 368"/>
                <a:gd name="T55" fmla="*/ 2 h 202"/>
                <a:gd name="T56" fmla="*/ 3 w 368"/>
                <a:gd name="T57" fmla="*/ 2 h 202"/>
                <a:gd name="T58" fmla="*/ 3 w 368"/>
                <a:gd name="T59" fmla="*/ 2 h 202"/>
                <a:gd name="T60" fmla="*/ 3 w 368"/>
                <a:gd name="T61" fmla="*/ 2 h 202"/>
                <a:gd name="T62" fmla="*/ 2 w 368"/>
                <a:gd name="T63" fmla="*/ 2 h 202"/>
                <a:gd name="T64" fmla="*/ 2 w 368"/>
                <a:gd name="T65" fmla="*/ 2 h 202"/>
                <a:gd name="T66" fmla="*/ 2 w 368"/>
                <a:gd name="T67" fmla="*/ 2 h 202"/>
                <a:gd name="T68" fmla="*/ 2 w 368"/>
                <a:gd name="T69" fmla="*/ 2 h 202"/>
                <a:gd name="T70" fmla="*/ 1 w 368"/>
                <a:gd name="T71" fmla="*/ 2 h 202"/>
                <a:gd name="T72" fmla="*/ 1 w 368"/>
                <a:gd name="T73" fmla="*/ 2 h 202"/>
                <a:gd name="T74" fmla="*/ 1 w 368"/>
                <a:gd name="T75" fmla="*/ 2 h 202"/>
                <a:gd name="T76" fmla="*/ 1 w 368"/>
                <a:gd name="T77" fmla="*/ 2 h 202"/>
                <a:gd name="T78" fmla="*/ 0 w 368"/>
                <a:gd name="T79" fmla="*/ 2 h 202"/>
                <a:gd name="T80" fmla="*/ 1 w 368"/>
                <a:gd name="T81" fmla="*/ 2 h 202"/>
                <a:gd name="T82" fmla="*/ 1 w 368"/>
                <a:gd name="T83" fmla="*/ 1 h 202"/>
                <a:gd name="T84" fmla="*/ 1 w 368"/>
                <a:gd name="T85" fmla="*/ 1 h 202"/>
                <a:gd name="T86" fmla="*/ 2 w 368"/>
                <a:gd name="T87" fmla="*/ 1 h 202"/>
                <a:gd name="T88" fmla="*/ 2 w 368"/>
                <a:gd name="T89" fmla="*/ 1 h 2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8"/>
                <a:gd name="T136" fmla="*/ 0 h 202"/>
                <a:gd name="T137" fmla="*/ 368 w 368"/>
                <a:gd name="T138" fmla="*/ 202 h 2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8" h="202">
                  <a:moveTo>
                    <a:pt x="91" y="20"/>
                  </a:moveTo>
                  <a:lnTo>
                    <a:pt x="99" y="14"/>
                  </a:lnTo>
                  <a:lnTo>
                    <a:pt x="103" y="19"/>
                  </a:lnTo>
                  <a:lnTo>
                    <a:pt x="108" y="19"/>
                  </a:lnTo>
                  <a:lnTo>
                    <a:pt x="113" y="22"/>
                  </a:lnTo>
                  <a:lnTo>
                    <a:pt x="117" y="25"/>
                  </a:lnTo>
                  <a:lnTo>
                    <a:pt x="123" y="25"/>
                  </a:lnTo>
                  <a:lnTo>
                    <a:pt x="122" y="37"/>
                  </a:lnTo>
                  <a:lnTo>
                    <a:pt x="125" y="47"/>
                  </a:lnTo>
                  <a:lnTo>
                    <a:pt x="131" y="56"/>
                  </a:lnTo>
                  <a:lnTo>
                    <a:pt x="140" y="63"/>
                  </a:lnTo>
                  <a:lnTo>
                    <a:pt x="145" y="67"/>
                  </a:lnTo>
                  <a:lnTo>
                    <a:pt x="149" y="70"/>
                  </a:lnTo>
                  <a:lnTo>
                    <a:pt x="155" y="72"/>
                  </a:lnTo>
                  <a:lnTo>
                    <a:pt x="161" y="73"/>
                  </a:lnTo>
                  <a:lnTo>
                    <a:pt x="167" y="75"/>
                  </a:lnTo>
                  <a:lnTo>
                    <a:pt x="173" y="73"/>
                  </a:lnTo>
                  <a:lnTo>
                    <a:pt x="177" y="72"/>
                  </a:lnTo>
                  <a:lnTo>
                    <a:pt x="183" y="70"/>
                  </a:lnTo>
                  <a:lnTo>
                    <a:pt x="187" y="64"/>
                  </a:lnTo>
                  <a:lnTo>
                    <a:pt x="193" y="63"/>
                  </a:lnTo>
                  <a:lnTo>
                    <a:pt x="198" y="67"/>
                  </a:lnTo>
                  <a:lnTo>
                    <a:pt x="202" y="70"/>
                  </a:lnTo>
                  <a:lnTo>
                    <a:pt x="207" y="75"/>
                  </a:lnTo>
                  <a:lnTo>
                    <a:pt x="209" y="79"/>
                  </a:lnTo>
                  <a:lnTo>
                    <a:pt x="212" y="84"/>
                  </a:lnTo>
                  <a:lnTo>
                    <a:pt x="214" y="87"/>
                  </a:lnTo>
                  <a:lnTo>
                    <a:pt x="220" y="87"/>
                  </a:lnTo>
                  <a:lnTo>
                    <a:pt x="227" y="86"/>
                  </a:lnTo>
                  <a:lnTo>
                    <a:pt x="232" y="86"/>
                  </a:lnTo>
                  <a:lnTo>
                    <a:pt x="239" y="88"/>
                  </a:lnTo>
                  <a:lnTo>
                    <a:pt x="245" y="92"/>
                  </a:lnTo>
                  <a:lnTo>
                    <a:pt x="251" y="95"/>
                  </a:lnTo>
                  <a:lnTo>
                    <a:pt x="257" y="100"/>
                  </a:lnTo>
                  <a:lnTo>
                    <a:pt x="262" y="103"/>
                  </a:lnTo>
                  <a:lnTo>
                    <a:pt x="268" y="107"/>
                  </a:lnTo>
                  <a:lnTo>
                    <a:pt x="295" y="123"/>
                  </a:lnTo>
                  <a:lnTo>
                    <a:pt x="293" y="124"/>
                  </a:lnTo>
                  <a:lnTo>
                    <a:pt x="299" y="128"/>
                  </a:lnTo>
                  <a:lnTo>
                    <a:pt x="306" y="130"/>
                  </a:lnTo>
                  <a:lnTo>
                    <a:pt x="312" y="132"/>
                  </a:lnTo>
                  <a:lnTo>
                    <a:pt x="319" y="136"/>
                  </a:lnTo>
                  <a:lnTo>
                    <a:pt x="325" y="139"/>
                  </a:lnTo>
                  <a:lnTo>
                    <a:pt x="330" y="143"/>
                  </a:lnTo>
                  <a:lnTo>
                    <a:pt x="335" y="147"/>
                  </a:lnTo>
                  <a:lnTo>
                    <a:pt x="339" y="153"/>
                  </a:lnTo>
                  <a:lnTo>
                    <a:pt x="349" y="161"/>
                  </a:lnTo>
                  <a:lnTo>
                    <a:pt x="354" y="171"/>
                  </a:lnTo>
                  <a:lnTo>
                    <a:pt x="358" y="183"/>
                  </a:lnTo>
                  <a:lnTo>
                    <a:pt x="365" y="192"/>
                  </a:lnTo>
                  <a:lnTo>
                    <a:pt x="368" y="202"/>
                  </a:lnTo>
                  <a:lnTo>
                    <a:pt x="364" y="199"/>
                  </a:lnTo>
                  <a:lnTo>
                    <a:pt x="358" y="198"/>
                  </a:lnTo>
                  <a:lnTo>
                    <a:pt x="353" y="196"/>
                  </a:lnTo>
                  <a:lnTo>
                    <a:pt x="348" y="194"/>
                  </a:lnTo>
                  <a:lnTo>
                    <a:pt x="343" y="193"/>
                  </a:lnTo>
                  <a:lnTo>
                    <a:pt x="338" y="191"/>
                  </a:lnTo>
                  <a:lnTo>
                    <a:pt x="334" y="187"/>
                  </a:lnTo>
                  <a:lnTo>
                    <a:pt x="329" y="183"/>
                  </a:lnTo>
                  <a:lnTo>
                    <a:pt x="322" y="182"/>
                  </a:lnTo>
                  <a:lnTo>
                    <a:pt x="315" y="181"/>
                  </a:lnTo>
                  <a:lnTo>
                    <a:pt x="308" y="179"/>
                  </a:lnTo>
                  <a:lnTo>
                    <a:pt x="301" y="177"/>
                  </a:lnTo>
                  <a:lnTo>
                    <a:pt x="295" y="175"/>
                  </a:lnTo>
                  <a:lnTo>
                    <a:pt x="289" y="173"/>
                  </a:lnTo>
                  <a:lnTo>
                    <a:pt x="282" y="169"/>
                  </a:lnTo>
                  <a:lnTo>
                    <a:pt x="276" y="166"/>
                  </a:lnTo>
                  <a:lnTo>
                    <a:pt x="268" y="166"/>
                  </a:lnTo>
                  <a:lnTo>
                    <a:pt x="261" y="162"/>
                  </a:lnTo>
                  <a:lnTo>
                    <a:pt x="257" y="156"/>
                  </a:lnTo>
                  <a:lnTo>
                    <a:pt x="252" y="149"/>
                  </a:lnTo>
                  <a:lnTo>
                    <a:pt x="246" y="147"/>
                  </a:lnTo>
                  <a:lnTo>
                    <a:pt x="240" y="147"/>
                  </a:lnTo>
                  <a:lnTo>
                    <a:pt x="235" y="146"/>
                  </a:lnTo>
                  <a:lnTo>
                    <a:pt x="229" y="147"/>
                  </a:lnTo>
                  <a:lnTo>
                    <a:pt x="223" y="147"/>
                  </a:lnTo>
                  <a:lnTo>
                    <a:pt x="217" y="147"/>
                  </a:lnTo>
                  <a:lnTo>
                    <a:pt x="212" y="147"/>
                  </a:lnTo>
                  <a:lnTo>
                    <a:pt x="206" y="146"/>
                  </a:lnTo>
                  <a:lnTo>
                    <a:pt x="207" y="134"/>
                  </a:lnTo>
                  <a:lnTo>
                    <a:pt x="208" y="125"/>
                  </a:lnTo>
                  <a:lnTo>
                    <a:pt x="205" y="117"/>
                  </a:lnTo>
                  <a:lnTo>
                    <a:pt x="197" y="109"/>
                  </a:lnTo>
                  <a:lnTo>
                    <a:pt x="192" y="105"/>
                  </a:lnTo>
                  <a:lnTo>
                    <a:pt x="186" y="101"/>
                  </a:lnTo>
                  <a:lnTo>
                    <a:pt x="181" y="99"/>
                  </a:lnTo>
                  <a:lnTo>
                    <a:pt x="175" y="98"/>
                  </a:lnTo>
                  <a:lnTo>
                    <a:pt x="168" y="98"/>
                  </a:lnTo>
                  <a:lnTo>
                    <a:pt x="162" y="98"/>
                  </a:lnTo>
                  <a:lnTo>
                    <a:pt x="155" y="98"/>
                  </a:lnTo>
                  <a:lnTo>
                    <a:pt x="149" y="99"/>
                  </a:lnTo>
                  <a:lnTo>
                    <a:pt x="144" y="102"/>
                  </a:lnTo>
                  <a:lnTo>
                    <a:pt x="138" y="106"/>
                  </a:lnTo>
                  <a:lnTo>
                    <a:pt x="132" y="111"/>
                  </a:lnTo>
                  <a:lnTo>
                    <a:pt x="129" y="117"/>
                  </a:lnTo>
                  <a:lnTo>
                    <a:pt x="123" y="115"/>
                  </a:lnTo>
                  <a:lnTo>
                    <a:pt x="115" y="114"/>
                  </a:lnTo>
                  <a:lnTo>
                    <a:pt x="108" y="113"/>
                  </a:lnTo>
                  <a:lnTo>
                    <a:pt x="100" y="111"/>
                  </a:lnTo>
                  <a:lnTo>
                    <a:pt x="93" y="109"/>
                  </a:lnTo>
                  <a:lnTo>
                    <a:pt x="88" y="106"/>
                  </a:lnTo>
                  <a:lnTo>
                    <a:pt x="86" y="100"/>
                  </a:lnTo>
                  <a:lnTo>
                    <a:pt x="86" y="91"/>
                  </a:lnTo>
                  <a:lnTo>
                    <a:pt x="83" y="85"/>
                  </a:lnTo>
                  <a:lnTo>
                    <a:pt x="79" y="81"/>
                  </a:lnTo>
                  <a:lnTo>
                    <a:pt x="75" y="77"/>
                  </a:lnTo>
                  <a:lnTo>
                    <a:pt x="70" y="72"/>
                  </a:lnTo>
                  <a:lnTo>
                    <a:pt x="64" y="76"/>
                  </a:lnTo>
                  <a:lnTo>
                    <a:pt x="59" y="81"/>
                  </a:lnTo>
                  <a:lnTo>
                    <a:pt x="53" y="88"/>
                  </a:lnTo>
                  <a:lnTo>
                    <a:pt x="45" y="92"/>
                  </a:lnTo>
                  <a:lnTo>
                    <a:pt x="40" y="85"/>
                  </a:lnTo>
                  <a:lnTo>
                    <a:pt x="34" y="83"/>
                  </a:lnTo>
                  <a:lnTo>
                    <a:pt x="30" y="83"/>
                  </a:lnTo>
                  <a:lnTo>
                    <a:pt x="24" y="84"/>
                  </a:lnTo>
                  <a:lnTo>
                    <a:pt x="19" y="86"/>
                  </a:lnTo>
                  <a:lnTo>
                    <a:pt x="14" y="87"/>
                  </a:lnTo>
                  <a:lnTo>
                    <a:pt x="8" y="86"/>
                  </a:lnTo>
                  <a:lnTo>
                    <a:pt x="2" y="83"/>
                  </a:lnTo>
                  <a:lnTo>
                    <a:pt x="0" y="79"/>
                  </a:lnTo>
                  <a:lnTo>
                    <a:pt x="2" y="76"/>
                  </a:lnTo>
                  <a:lnTo>
                    <a:pt x="4" y="73"/>
                  </a:lnTo>
                  <a:lnTo>
                    <a:pt x="4" y="70"/>
                  </a:lnTo>
                  <a:lnTo>
                    <a:pt x="14" y="61"/>
                  </a:lnTo>
                  <a:lnTo>
                    <a:pt x="22" y="53"/>
                  </a:lnTo>
                  <a:lnTo>
                    <a:pt x="30" y="43"/>
                  </a:lnTo>
                  <a:lnTo>
                    <a:pt x="38" y="34"/>
                  </a:lnTo>
                  <a:lnTo>
                    <a:pt x="45" y="25"/>
                  </a:lnTo>
                  <a:lnTo>
                    <a:pt x="53" y="17"/>
                  </a:lnTo>
                  <a:lnTo>
                    <a:pt x="61" y="8"/>
                  </a:lnTo>
                  <a:lnTo>
                    <a:pt x="70" y="0"/>
                  </a:lnTo>
                  <a:lnTo>
                    <a:pt x="76" y="4"/>
                  </a:lnTo>
                  <a:lnTo>
                    <a:pt x="79" y="11"/>
                  </a:lnTo>
                  <a:lnTo>
                    <a:pt x="84" y="17"/>
                  </a:lnTo>
                  <a:lnTo>
                    <a:pt x="91" y="20"/>
                  </a:lnTo>
                  <a:close/>
                </a:path>
              </a:pathLst>
            </a:custGeom>
            <a:solidFill>
              <a:srgbClr val="CE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4" name="Freeform 211"/>
            <p:cNvSpPr>
              <a:spLocks/>
            </p:cNvSpPr>
            <p:nvPr/>
          </p:nvSpPr>
          <p:spPr bwMode="auto">
            <a:xfrm>
              <a:off x="3304" y="3622"/>
              <a:ext cx="236" cy="90"/>
            </a:xfrm>
            <a:custGeom>
              <a:avLst/>
              <a:gdLst>
                <a:gd name="T0" fmla="*/ 2 w 472"/>
                <a:gd name="T1" fmla="*/ 1 h 179"/>
                <a:gd name="T2" fmla="*/ 2 w 472"/>
                <a:gd name="T3" fmla="*/ 1 h 179"/>
                <a:gd name="T4" fmla="*/ 3 w 472"/>
                <a:gd name="T5" fmla="*/ 1 h 179"/>
                <a:gd name="T6" fmla="*/ 3 w 472"/>
                <a:gd name="T7" fmla="*/ 1 h 179"/>
                <a:gd name="T8" fmla="*/ 3 w 472"/>
                <a:gd name="T9" fmla="*/ 1 h 179"/>
                <a:gd name="T10" fmla="*/ 3 w 472"/>
                <a:gd name="T11" fmla="*/ 1 h 179"/>
                <a:gd name="T12" fmla="*/ 4 w 472"/>
                <a:gd name="T13" fmla="*/ 1 h 179"/>
                <a:gd name="T14" fmla="*/ 4 w 472"/>
                <a:gd name="T15" fmla="*/ 2 h 179"/>
                <a:gd name="T16" fmla="*/ 4 w 472"/>
                <a:gd name="T17" fmla="*/ 2 h 179"/>
                <a:gd name="T18" fmla="*/ 5 w 472"/>
                <a:gd name="T19" fmla="*/ 2 h 179"/>
                <a:gd name="T20" fmla="*/ 5 w 472"/>
                <a:gd name="T21" fmla="*/ 2 h 179"/>
                <a:gd name="T22" fmla="*/ 6 w 472"/>
                <a:gd name="T23" fmla="*/ 2 h 179"/>
                <a:gd name="T24" fmla="*/ 6 w 472"/>
                <a:gd name="T25" fmla="*/ 2 h 179"/>
                <a:gd name="T26" fmla="*/ 6 w 472"/>
                <a:gd name="T27" fmla="*/ 2 h 179"/>
                <a:gd name="T28" fmla="*/ 6 w 472"/>
                <a:gd name="T29" fmla="*/ 2 h 179"/>
                <a:gd name="T30" fmla="*/ 7 w 472"/>
                <a:gd name="T31" fmla="*/ 2 h 179"/>
                <a:gd name="T32" fmla="*/ 7 w 472"/>
                <a:gd name="T33" fmla="*/ 2 h 179"/>
                <a:gd name="T34" fmla="*/ 7 w 472"/>
                <a:gd name="T35" fmla="*/ 2 h 179"/>
                <a:gd name="T36" fmla="*/ 7 w 472"/>
                <a:gd name="T37" fmla="*/ 3 h 179"/>
                <a:gd name="T38" fmla="*/ 7 w 472"/>
                <a:gd name="T39" fmla="*/ 3 h 179"/>
                <a:gd name="T40" fmla="*/ 7 w 472"/>
                <a:gd name="T41" fmla="*/ 3 h 179"/>
                <a:gd name="T42" fmla="*/ 7 w 472"/>
                <a:gd name="T43" fmla="*/ 3 h 179"/>
                <a:gd name="T44" fmla="*/ 7 w 472"/>
                <a:gd name="T45" fmla="*/ 3 h 179"/>
                <a:gd name="T46" fmla="*/ 7 w 472"/>
                <a:gd name="T47" fmla="*/ 3 h 179"/>
                <a:gd name="T48" fmla="*/ 7 w 472"/>
                <a:gd name="T49" fmla="*/ 3 h 179"/>
                <a:gd name="T50" fmla="*/ 6 w 472"/>
                <a:gd name="T51" fmla="*/ 3 h 179"/>
                <a:gd name="T52" fmla="*/ 6 w 472"/>
                <a:gd name="T53" fmla="*/ 3 h 179"/>
                <a:gd name="T54" fmla="*/ 6 w 472"/>
                <a:gd name="T55" fmla="*/ 3 h 179"/>
                <a:gd name="T56" fmla="*/ 5 w 472"/>
                <a:gd name="T57" fmla="*/ 3 h 179"/>
                <a:gd name="T58" fmla="*/ 5 w 472"/>
                <a:gd name="T59" fmla="*/ 3 h 179"/>
                <a:gd name="T60" fmla="*/ 5 w 472"/>
                <a:gd name="T61" fmla="*/ 3 h 179"/>
                <a:gd name="T62" fmla="*/ 5 w 472"/>
                <a:gd name="T63" fmla="*/ 3 h 179"/>
                <a:gd name="T64" fmla="*/ 4 w 472"/>
                <a:gd name="T65" fmla="*/ 2 h 179"/>
                <a:gd name="T66" fmla="*/ 4 w 472"/>
                <a:gd name="T67" fmla="*/ 2 h 179"/>
                <a:gd name="T68" fmla="*/ 4 w 472"/>
                <a:gd name="T69" fmla="*/ 2 h 179"/>
                <a:gd name="T70" fmla="*/ 4 w 472"/>
                <a:gd name="T71" fmla="*/ 2 h 179"/>
                <a:gd name="T72" fmla="*/ 4 w 472"/>
                <a:gd name="T73" fmla="*/ 2 h 179"/>
                <a:gd name="T74" fmla="*/ 3 w 472"/>
                <a:gd name="T75" fmla="*/ 3 h 179"/>
                <a:gd name="T76" fmla="*/ 3 w 472"/>
                <a:gd name="T77" fmla="*/ 2 h 179"/>
                <a:gd name="T78" fmla="*/ 3 w 472"/>
                <a:gd name="T79" fmla="*/ 2 h 179"/>
                <a:gd name="T80" fmla="*/ 3 w 472"/>
                <a:gd name="T81" fmla="*/ 2 h 179"/>
                <a:gd name="T82" fmla="*/ 2 w 472"/>
                <a:gd name="T83" fmla="*/ 2 h 179"/>
                <a:gd name="T84" fmla="*/ 2 w 472"/>
                <a:gd name="T85" fmla="*/ 2 h 179"/>
                <a:gd name="T86" fmla="*/ 2 w 472"/>
                <a:gd name="T87" fmla="*/ 2 h 179"/>
                <a:gd name="T88" fmla="*/ 2 w 472"/>
                <a:gd name="T89" fmla="*/ 2 h 179"/>
                <a:gd name="T90" fmla="*/ 1 w 472"/>
                <a:gd name="T91" fmla="*/ 2 h 179"/>
                <a:gd name="T92" fmla="*/ 1 w 472"/>
                <a:gd name="T93" fmla="*/ 2 h 179"/>
                <a:gd name="T94" fmla="*/ 1 w 472"/>
                <a:gd name="T95" fmla="*/ 2 h 179"/>
                <a:gd name="T96" fmla="*/ 1 w 472"/>
                <a:gd name="T97" fmla="*/ 2 h 179"/>
                <a:gd name="T98" fmla="*/ 1 w 472"/>
                <a:gd name="T99" fmla="*/ 2 h 179"/>
                <a:gd name="T100" fmla="*/ 1 w 472"/>
                <a:gd name="T101" fmla="*/ 2 h 179"/>
                <a:gd name="T102" fmla="*/ 1 w 472"/>
                <a:gd name="T103" fmla="*/ 0 h 179"/>
                <a:gd name="T104" fmla="*/ 2 w 472"/>
                <a:gd name="T105" fmla="*/ 1 h 1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72"/>
                <a:gd name="T160" fmla="*/ 0 h 179"/>
                <a:gd name="T161" fmla="*/ 472 w 472"/>
                <a:gd name="T162" fmla="*/ 179 h 1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72" h="179">
                  <a:moveTo>
                    <a:pt x="91" y="10"/>
                  </a:moveTo>
                  <a:lnTo>
                    <a:pt x="99" y="12"/>
                  </a:lnTo>
                  <a:lnTo>
                    <a:pt x="105" y="18"/>
                  </a:lnTo>
                  <a:lnTo>
                    <a:pt x="110" y="25"/>
                  </a:lnTo>
                  <a:lnTo>
                    <a:pt x="116" y="32"/>
                  </a:lnTo>
                  <a:lnTo>
                    <a:pt x="122" y="33"/>
                  </a:lnTo>
                  <a:lnTo>
                    <a:pt x="129" y="32"/>
                  </a:lnTo>
                  <a:lnTo>
                    <a:pt x="135" y="31"/>
                  </a:lnTo>
                  <a:lnTo>
                    <a:pt x="142" y="29"/>
                  </a:lnTo>
                  <a:lnTo>
                    <a:pt x="148" y="27"/>
                  </a:lnTo>
                  <a:lnTo>
                    <a:pt x="154" y="27"/>
                  </a:lnTo>
                  <a:lnTo>
                    <a:pt x="160" y="31"/>
                  </a:lnTo>
                  <a:lnTo>
                    <a:pt x="165" y="37"/>
                  </a:lnTo>
                  <a:lnTo>
                    <a:pt x="169" y="38"/>
                  </a:lnTo>
                  <a:lnTo>
                    <a:pt x="174" y="39"/>
                  </a:lnTo>
                  <a:lnTo>
                    <a:pt x="178" y="38"/>
                  </a:lnTo>
                  <a:lnTo>
                    <a:pt x="182" y="34"/>
                  </a:lnTo>
                  <a:lnTo>
                    <a:pt x="192" y="35"/>
                  </a:lnTo>
                  <a:lnTo>
                    <a:pt x="198" y="40"/>
                  </a:lnTo>
                  <a:lnTo>
                    <a:pt x="201" y="47"/>
                  </a:lnTo>
                  <a:lnTo>
                    <a:pt x="205" y="54"/>
                  </a:lnTo>
                  <a:lnTo>
                    <a:pt x="208" y="61"/>
                  </a:lnTo>
                  <a:lnTo>
                    <a:pt x="213" y="67"/>
                  </a:lnTo>
                  <a:lnTo>
                    <a:pt x="220" y="70"/>
                  </a:lnTo>
                  <a:lnTo>
                    <a:pt x="231" y="69"/>
                  </a:lnTo>
                  <a:lnTo>
                    <a:pt x="238" y="69"/>
                  </a:lnTo>
                  <a:lnTo>
                    <a:pt x="245" y="69"/>
                  </a:lnTo>
                  <a:lnTo>
                    <a:pt x="251" y="67"/>
                  </a:lnTo>
                  <a:lnTo>
                    <a:pt x="258" y="63"/>
                  </a:lnTo>
                  <a:lnTo>
                    <a:pt x="268" y="65"/>
                  </a:lnTo>
                  <a:lnTo>
                    <a:pt x="277" y="68"/>
                  </a:lnTo>
                  <a:lnTo>
                    <a:pt x="288" y="71"/>
                  </a:lnTo>
                  <a:lnTo>
                    <a:pt x="297" y="75"/>
                  </a:lnTo>
                  <a:lnTo>
                    <a:pt x="307" y="78"/>
                  </a:lnTo>
                  <a:lnTo>
                    <a:pt x="317" y="82"/>
                  </a:lnTo>
                  <a:lnTo>
                    <a:pt x="327" y="85"/>
                  </a:lnTo>
                  <a:lnTo>
                    <a:pt x="337" y="87"/>
                  </a:lnTo>
                  <a:lnTo>
                    <a:pt x="340" y="92"/>
                  </a:lnTo>
                  <a:lnTo>
                    <a:pt x="344" y="95"/>
                  </a:lnTo>
                  <a:lnTo>
                    <a:pt x="349" y="98"/>
                  </a:lnTo>
                  <a:lnTo>
                    <a:pt x="355" y="100"/>
                  </a:lnTo>
                  <a:lnTo>
                    <a:pt x="360" y="98"/>
                  </a:lnTo>
                  <a:lnTo>
                    <a:pt x="365" y="98"/>
                  </a:lnTo>
                  <a:lnTo>
                    <a:pt x="370" y="99"/>
                  </a:lnTo>
                  <a:lnTo>
                    <a:pt x="374" y="101"/>
                  </a:lnTo>
                  <a:lnTo>
                    <a:pt x="378" y="105"/>
                  </a:lnTo>
                  <a:lnTo>
                    <a:pt x="381" y="108"/>
                  </a:lnTo>
                  <a:lnTo>
                    <a:pt x="386" y="112"/>
                  </a:lnTo>
                  <a:lnTo>
                    <a:pt x="390" y="116"/>
                  </a:lnTo>
                  <a:lnTo>
                    <a:pt x="404" y="109"/>
                  </a:lnTo>
                  <a:lnTo>
                    <a:pt x="412" y="114"/>
                  </a:lnTo>
                  <a:lnTo>
                    <a:pt x="421" y="117"/>
                  </a:lnTo>
                  <a:lnTo>
                    <a:pt x="432" y="120"/>
                  </a:lnTo>
                  <a:lnTo>
                    <a:pt x="441" y="122"/>
                  </a:lnTo>
                  <a:lnTo>
                    <a:pt x="450" y="125"/>
                  </a:lnTo>
                  <a:lnTo>
                    <a:pt x="457" y="131"/>
                  </a:lnTo>
                  <a:lnTo>
                    <a:pt x="461" y="139"/>
                  </a:lnTo>
                  <a:lnTo>
                    <a:pt x="461" y="152"/>
                  </a:lnTo>
                  <a:lnTo>
                    <a:pt x="464" y="158"/>
                  </a:lnTo>
                  <a:lnTo>
                    <a:pt x="467" y="165"/>
                  </a:lnTo>
                  <a:lnTo>
                    <a:pt x="470" y="170"/>
                  </a:lnTo>
                  <a:lnTo>
                    <a:pt x="472" y="177"/>
                  </a:lnTo>
                  <a:lnTo>
                    <a:pt x="463" y="179"/>
                  </a:lnTo>
                  <a:lnTo>
                    <a:pt x="456" y="178"/>
                  </a:lnTo>
                  <a:lnTo>
                    <a:pt x="449" y="174"/>
                  </a:lnTo>
                  <a:lnTo>
                    <a:pt x="443" y="168"/>
                  </a:lnTo>
                  <a:lnTo>
                    <a:pt x="438" y="162"/>
                  </a:lnTo>
                  <a:lnTo>
                    <a:pt x="432" y="158"/>
                  </a:lnTo>
                  <a:lnTo>
                    <a:pt x="424" y="154"/>
                  </a:lnTo>
                  <a:lnTo>
                    <a:pt x="413" y="155"/>
                  </a:lnTo>
                  <a:lnTo>
                    <a:pt x="408" y="155"/>
                  </a:lnTo>
                  <a:lnTo>
                    <a:pt x="404" y="158"/>
                  </a:lnTo>
                  <a:lnTo>
                    <a:pt x="401" y="161"/>
                  </a:lnTo>
                  <a:lnTo>
                    <a:pt x="398" y="165"/>
                  </a:lnTo>
                  <a:lnTo>
                    <a:pt x="393" y="163"/>
                  </a:lnTo>
                  <a:lnTo>
                    <a:pt x="386" y="161"/>
                  </a:lnTo>
                  <a:lnTo>
                    <a:pt x="378" y="158"/>
                  </a:lnTo>
                  <a:lnTo>
                    <a:pt x="372" y="152"/>
                  </a:lnTo>
                  <a:lnTo>
                    <a:pt x="366" y="153"/>
                  </a:lnTo>
                  <a:lnTo>
                    <a:pt x="363" y="152"/>
                  </a:lnTo>
                  <a:lnTo>
                    <a:pt x="359" y="153"/>
                  </a:lnTo>
                  <a:lnTo>
                    <a:pt x="356" y="156"/>
                  </a:lnTo>
                  <a:lnTo>
                    <a:pt x="349" y="156"/>
                  </a:lnTo>
                  <a:lnTo>
                    <a:pt x="341" y="156"/>
                  </a:lnTo>
                  <a:lnTo>
                    <a:pt x="333" y="154"/>
                  </a:lnTo>
                  <a:lnTo>
                    <a:pt x="325" y="153"/>
                  </a:lnTo>
                  <a:lnTo>
                    <a:pt x="317" y="150"/>
                  </a:lnTo>
                  <a:lnTo>
                    <a:pt x="310" y="146"/>
                  </a:lnTo>
                  <a:lnTo>
                    <a:pt x="303" y="143"/>
                  </a:lnTo>
                  <a:lnTo>
                    <a:pt x="297" y="137"/>
                  </a:lnTo>
                  <a:lnTo>
                    <a:pt x="292" y="139"/>
                  </a:lnTo>
                  <a:lnTo>
                    <a:pt x="290" y="139"/>
                  </a:lnTo>
                  <a:lnTo>
                    <a:pt x="287" y="141"/>
                  </a:lnTo>
                  <a:lnTo>
                    <a:pt x="282" y="146"/>
                  </a:lnTo>
                  <a:lnTo>
                    <a:pt x="276" y="146"/>
                  </a:lnTo>
                  <a:lnTo>
                    <a:pt x="273" y="133"/>
                  </a:lnTo>
                  <a:lnTo>
                    <a:pt x="267" y="123"/>
                  </a:lnTo>
                  <a:lnTo>
                    <a:pt x="260" y="114"/>
                  </a:lnTo>
                  <a:lnTo>
                    <a:pt x="251" y="106"/>
                  </a:lnTo>
                  <a:lnTo>
                    <a:pt x="246" y="105"/>
                  </a:lnTo>
                  <a:lnTo>
                    <a:pt x="242" y="105"/>
                  </a:lnTo>
                  <a:lnTo>
                    <a:pt x="237" y="103"/>
                  </a:lnTo>
                  <a:lnTo>
                    <a:pt x="233" y="102"/>
                  </a:lnTo>
                  <a:lnTo>
                    <a:pt x="228" y="101"/>
                  </a:lnTo>
                  <a:lnTo>
                    <a:pt x="223" y="101"/>
                  </a:lnTo>
                  <a:lnTo>
                    <a:pt x="219" y="102"/>
                  </a:lnTo>
                  <a:lnTo>
                    <a:pt x="214" y="103"/>
                  </a:lnTo>
                  <a:lnTo>
                    <a:pt x="208" y="107"/>
                  </a:lnTo>
                  <a:lnTo>
                    <a:pt x="204" y="112"/>
                  </a:lnTo>
                  <a:lnTo>
                    <a:pt x="199" y="118"/>
                  </a:lnTo>
                  <a:lnTo>
                    <a:pt x="196" y="124"/>
                  </a:lnTo>
                  <a:lnTo>
                    <a:pt x="192" y="129"/>
                  </a:lnTo>
                  <a:lnTo>
                    <a:pt x="188" y="131"/>
                  </a:lnTo>
                  <a:lnTo>
                    <a:pt x="182" y="129"/>
                  </a:lnTo>
                  <a:lnTo>
                    <a:pt x="175" y="121"/>
                  </a:lnTo>
                  <a:lnTo>
                    <a:pt x="172" y="124"/>
                  </a:lnTo>
                  <a:lnTo>
                    <a:pt x="166" y="124"/>
                  </a:lnTo>
                  <a:lnTo>
                    <a:pt x="161" y="122"/>
                  </a:lnTo>
                  <a:lnTo>
                    <a:pt x="155" y="121"/>
                  </a:lnTo>
                  <a:lnTo>
                    <a:pt x="153" y="115"/>
                  </a:lnTo>
                  <a:lnTo>
                    <a:pt x="148" y="113"/>
                  </a:lnTo>
                  <a:lnTo>
                    <a:pt x="144" y="112"/>
                  </a:lnTo>
                  <a:lnTo>
                    <a:pt x="139" y="109"/>
                  </a:lnTo>
                  <a:lnTo>
                    <a:pt x="135" y="110"/>
                  </a:lnTo>
                  <a:lnTo>
                    <a:pt x="131" y="113"/>
                  </a:lnTo>
                  <a:lnTo>
                    <a:pt x="128" y="115"/>
                  </a:lnTo>
                  <a:lnTo>
                    <a:pt x="124" y="117"/>
                  </a:lnTo>
                  <a:lnTo>
                    <a:pt x="120" y="110"/>
                  </a:lnTo>
                  <a:lnTo>
                    <a:pt x="115" y="105"/>
                  </a:lnTo>
                  <a:lnTo>
                    <a:pt x="109" y="100"/>
                  </a:lnTo>
                  <a:lnTo>
                    <a:pt x="102" y="97"/>
                  </a:lnTo>
                  <a:lnTo>
                    <a:pt x="93" y="94"/>
                  </a:lnTo>
                  <a:lnTo>
                    <a:pt x="86" y="95"/>
                  </a:lnTo>
                  <a:lnTo>
                    <a:pt x="81" y="99"/>
                  </a:lnTo>
                  <a:lnTo>
                    <a:pt x="75" y="103"/>
                  </a:lnTo>
                  <a:lnTo>
                    <a:pt x="69" y="107"/>
                  </a:lnTo>
                  <a:lnTo>
                    <a:pt x="62" y="109"/>
                  </a:lnTo>
                  <a:lnTo>
                    <a:pt x="55" y="109"/>
                  </a:lnTo>
                  <a:lnTo>
                    <a:pt x="47" y="105"/>
                  </a:lnTo>
                  <a:lnTo>
                    <a:pt x="43" y="102"/>
                  </a:lnTo>
                  <a:lnTo>
                    <a:pt x="38" y="102"/>
                  </a:lnTo>
                  <a:lnTo>
                    <a:pt x="33" y="101"/>
                  </a:lnTo>
                  <a:lnTo>
                    <a:pt x="29" y="100"/>
                  </a:lnTo>
                  <a:lnTo>
                    <a:pt x="28" y="97"/>
                  </a:lnTo>
                  <a:lnTo>
                    <a:pt x="24" y="93"/>
                  </a:lnTo>
                  <a:lnTo>
                    <a:pt x="20" y="91"/>
                  </a:lnTo>
                  <a:lnTo>
                    <a:pt x="15" y="90"/>
                  </a:lnTo>
                  <a:lnTo>
                    <a:pt x="10" y="91"/>
                  </a:lnTo>
                  <a:lnTo>
                    <a:pt x="7" y="92"/>
                  </a:lnTo>
                  <a:lnTo>
                    <a:pt x="3" y="94"/>
                  </a:lnTo>
                  <a:lnTo>
                    <a:pt x="0" y="95"/>
                  </a:lnTo>
                  <a:lnTo>
                    <a:pt x="2" y="80"/>
                  </a:lnTo>
                  <a:lnTo>
                    <a:pt x="10" y="68"/>
                  </a:lnTo>
                  <a:lnTo>
                    <a:pt x="18" y="56"/>
                  </a:lnTo>
                  <a:lnTo>
                    <a:pt x="28" y="44"/>
                  </a:lnTo>
                  <a:lnTo>
                    <a:pt x="61" y="0"/>
                  </a:lnTo>
                  <a:lnTo>
                    <a:pt x="68" y="4"/>
                  </a:lnTo>
                  <a:lnTo>
                    <a:pt x="76" y="9"/>
                  </a:lnTo>
                  <a:lnTo>
                    <a:pt x="84" y="11"/>
                  </a:lnTo>
                  <a:lnTo>
                    <a:pt x="91" y="10"/>
                  </a:lnTo>
                  <a:close/>
                </a:path>
              </a:pathLst>
            </a:custGeom>
            <a:solidFill>
              <a:srgbClr val="CE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5" name="Freeform 214"/>
            <p:cNvSpPr>
              <a:spLocks/>
            </p:cNvSpPr>
            <p:nvPr/>
          </p:nvSpPr>
          <p:spPr bwMode="auto">
            <a:xfrm>
              <a:off x="3284" y="3681"/>
              <a:ext cx="266" cy="71"/>
            </a:xfrm>
            <a:custGeom>
              <a:avLst/>
              <a:gdLst>
                <a:gd name="T0" fmla="*/ 1 w 533"/>
                <a:gd name="T1" fmla="*/ 0 h 143"/>
                <a:gd name="T2" fmla="*/ 1 w 533"/>
                <a:gd name="T3" fmla="*/ 0 h 143"/>
                <a:gd name="T4" fmla="*/ 1 w 533"/>
                <a:gd name="T5" fmla="*/ 0 h 143"/>
                <a:gd name="T6" fmla="*/ 1 w 533"/>
                <a:gd name="T7" fmla="*/ 0 h 143"/>
                <a:gd name="T8" fmla="*/ 2 w 533"/>
                <a:gd name="T9" fmla="*/ 0 h 143"/>
                <a:gd name="T10" fmla="*/ 2 w 533"/>
                <a:gd name="T11" fmla="*/ 0 h 143"/>
                <a:gd name="T12" fmla="*/ 3 w 533"/>
                <a:gd name="T13" fmla="*/ 0 h 143"/>
                <a:gd name="T14" fmla="*/ 3 w 533"/>
                <a:gd name="T15" fmla="*/ 0 h 143"/>
                <a:gd name="T16" fmla="*/ 3 w 533"/>
                <a:gd name="T17" fmla="*/ 0 h 143"/>
                <a:gd name="T18" fmla="*/ 3 w 533"/>
                <a:gd name="T19" fmla="*/ 0 h 143"/>
                <a:gd name="T20" fmla="*/ 4 w 533"/>
                <a:gd name="T21" fmla="*/ 1 h 143"/>
                <a:gd name="T22" fmla="*/ 4 w 533"/>
                <a:gd name="T23" fmla="*/ 0 h 143"/>
                <a:gd name="T24" fmla="*/ 4 w 533"/>
                <a:gd name="T25" fmla="*/ 0 h 143"/>
                <a:gd name="T26" fmla="*/ 5 w 533"/>
                <a:gd name="T27" fmla="*/ 0 h 143"/>
                <a:gd name="T28" fmla="*/ 5 w 533"/>
                <a:gd name="T29" fmla="*/ 1 h 143"/>
                <a:gd name="T30" fmla="*/ 5 w 533"/>
                <a:gd name="T31" fmla="*/ 1 h 143"/>
                <a:gd name="T32" fmla="*/ 6 w 533"/>
                <a:gd name="T33" fmla="*/ 1 h 143"/>
                <a:gd name="T34" fmla="*/ 6 w 533"/>
                <a:gd name="T35" fmla="*/ 1 h 143"/>
                <a:gd name="T36" fmla="*/ 6 w 533"/>
                <a:gd name="T37" fmla="*/ 1 h 143"/>
                <a:gd name="T38" fmla="*/ 7 w 533"/>
                <a:gd name="T39" fmla="*/ 1 h 143"/>
                <a:gd name="T40" fmla="*/ 8 w 533"/>
                <a:gd name="T41" fmla="*/ 1 h 143"/>
                <a:gd name="T42" fmla="*/ 8 w 533"/>
                <a:gd name="T43" fmla="*/ 2 h 143"/>
                <a:gd name="T44" fmla="*/ 7 w 533"/>
                <a:gd name="T45" fmla="*/ 2 h 143"/>
                <a:gd name="T46" fmla="*/ 7 w 533"/>
                <a:gd name="T47" fmla="*/ 2 h 143"/>
                <a:gd name="T48" fmla="*/ 6 w 533"/>
                <a:gd name="T49" fmla="*/ 2 h 143"/>
                <a:gd name="T50" fmla="*/ 6 w 533"/>
                <a:gd name="T51" fmla="*/ 1 h 143"/>
                <a:gd name="T52" fmla="*/ 6 w 533"/>
                <a:gd name="T53" fmla="*/ 1 h 143"/>
                <a:gd name="T54" fmla="*/ 6 w 533"/>
                <a:gd name="T55" fmla="*/ 2 h 143"/>
                <a:gd name="T56" fmla="*/ 5 w 533"/>
                <a:gd name="T57" fmla="*/ 2 h 143"/>
                <a:gd name="T58" fmla="*/ 5 w 533"/>
                <a:gd name="T59" fmla="*/ 1 h 143"/>
                <a:gd name="T60" fmla="*/ 4 w 533"/>
                <a:gd name="T61" fmla="*/ 2 h 143"/>
                <a:gd name="T62" fmla="*/ 4 w 533"/>
                <a:gd name="T63" fmla="*/ 1 h 143"/>
                <a:gd name="T64" fmla="*/ 4 w 533"/>
                <a:gd name="T65" fmla="*/ 1 h 143"/>
                <a:gd name="T66" fmla="*/ 4 w 533"/>
                <a:gd name="T67" fmla="*/ 1 h 143"/>
                <a:gd name="T68" fmla="*/ 3 w 533"/>
                <a:gd name="T69" fmla="*/ 1 h 143"/>
                <a:gd name="T70" fmla="*/ 3 w 533"/>
                <a:gd name="T71" fmla="*/ 1 h 143"/>
                <a:gd name="T72" fmla="*/ 2 w 533"/>
                <a:gd name="T73" fmla="*/ 1 h 143"/>
                <a:gd name="T74" fmla="*/ 2 w 533"/>
                <a:gd name="T75" fmla="*/ 1 h 143"/>
                <a:gd name="T76" fmla="*/ 2 w 533"/>
                <a:gd name="T77" fmla="*/ 1 h 143"/>
                <a:gd name="T78" fmla="*/ 2 w 533"/>
                <a:gd name="T79" fmla="*/ 1 h 143"/>
                <a:gd name="T80" fmla="*/ 1 w 533"/>
                <a:gd name="T81" fmla="*/ 1 h 143"/>
                <a:gd name="T82" fmla="*/ 1 w 533"/>
                <a:gd name="T83" fmla="*/ 1 h 143"/>
                <a:gd name="T84" fmla="*/ 1 w 533"/>
                <a:gd name="T85" fmla="*/ 1 h 143"/>
                <a:gd name="T86" fmla="*/ 0 w 533"/>
                <a:gd name="T87" fmla="*/ 1 h 143"/>
                <a:gd name="T88" fmla="*/ 0 w 533"/>
                <a:gd name="T89" fmla="*/ 1 h 143"/>
                <a:gd name="T90" fmla="*/ 0 w 533"/>
                <a:gd name="T91" fmla="*/ 1 h 143"/>
                <a:gd name="T92" fmla="*/ 0 w 533"/>
                <a:gd name="T93" fmla="*/ 1 h 143"/>
                <a:gd name="T94" fmla="*/ 0 w 533"/>
                <a:gd name="T95" fmla="*/ 0 h 143"/>
                <a:gd name="T96" fmla="*/ 0 w 533"/>
                <a:gd name="T97" fmla="*/ 0 h 1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3"/>
                <a:gd name="T148" fmla="*/ 0 h 143"/>
                <a:gd name="T149" fmla="*/ 533 w 533"/>
                <a:gd name="T150" fmla="*/ 143 h 1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3" h="143">
                  <a:moveTo>
                    <a:pt x="49" y="20"/>
                  </a:moveTo>
                  <a:lnTo>
                    <a:pt x="56" y="18"/>
                  </a:lnTo>
                  <a:lnTo>
                    <a:pt x="62" y="14"/>
                  </a:lnTo>
                  <a:lnTo>
                    <a:pt x="66" y="9"/>
                  </a:lnTo>
                  <a:lnTo>
                    <a:pt x="72" y="5"/>
                  </a:lnTo>
                  <a:lnTo>
                    <a:pt x="79" y="8"/>
                  </a:lnTo>
                  <a:lnTo>
                    <a:pt x="85" y="14"/>
                  </a:lnTo>
                  <a:lnTo>
                    <a:pt x="91" y="20"/>
                  </a:lnTo>
                  <a:lnTo>
                    <a:pt x="98" y="24"/>
                  </a:lnTo>
                  <a:lnTo>
                    <a:pt x="101" y="22"/>
                  </a:lnTo>
                  <a:lnTo>
                    <a:pt x="103" y="20"/>
                  </a:lnTo>
                  <a:lnTo>
                    <a:pt x="104" y="16"/>
                  </a:lnTo>
                  <a:lnTo>
                    <a:pt x="106" y="13"/>
                  </a:lnTo>
                  <a:lnTo>
                    <a:pt x="110" y="18"/>
                  </a:lnTo>
                  <a:lnTo>
                    <a:pt x="114" y="24"/>
                  </a:lnTo>
                  <a:lnTo>
                    <a:pt x="116" y="31"/>
                  </a:lnTo>
                  <a:lnTo>
                    <a:pt x="122" y="37"/>
                  </a:lnTo>
                  <a:lnTo>
                    <a:pt x="130" y="36"/>
                  </a:lnTo>
                  <a:lnTo>
                    <a:pt x="137" y="34"/>
                  </a:lnTo>
                  <a:lnTo>
                    <a:pt x="144" y="30"/>
                  </a:lnTo>
                  <a:lnTo>
                    <a:pt x="150" y="26"/>
                  </a:lnTo>
                  <a:lnTo>
                    <a:pt x="157" y="23"/>
                  </a:lnTo>
                  <a:lnTo>
                    <a:pt x="163" y="22"/>
                  </a:lnTo>
                  <a:lnTo>
                    <a:pt x="170" y="24"/>
                  </a:lnTo>
                  <a:lnTo>
                    <a:pt x="177" y="30"/>
                  </a:lnTo>
                  <a:lnTo>
                    <a:pt x="184" y="28"/>
                  </a:lnTo>
                  <a:lnTo>
                    <a:pt x="191" y="27"/>
                  </a:lnTo>
                  <a:lnTo>
                    <a:pt x="198" y="28"/>
                  </a:lnTo>
                  <a:lnTo>
                    <a:pt x="202" y="29"/>
                  </a:lnTo>
                  <a:lnTo>
                    <a:pt x="203" y="34"/>
                  </a:lnTo>
                  <a:lnTo>
                    <a:pt x="205" y="38"/>
                  </a:lnTo>
                  <a:lnTo>
                    <a:pt x="206" y="43"/>
                  </a:lnTo>
                  <a:lnTo>
                    <a:pt x="210" y="46"/>
                  </a:lnTo>
                  <a:lnTo>
                    <a:pt x="215" y="45"/>
                  </a:lnTo>
                  <a:lnTo>
                    <a:pt x="221" y="43"/>
                  </a:lnTo>
                  <a:lnTo>
                    <a:pt x="224" y="38"/>
                  </a:lnTo>
                  <a:lnTo>
                    <a:pt x="228" y="35"/>
                  </a:lnTo>
                  <a:lnTo>
                    <a:pt x="230" y="43"/>
                  </a:lnTo>
                  <a:lnTo>
                    <a:pt x="235" y="50"/>
                  </a:lnTo>
                  <a:lnTo>
                    <a:pt x="240" y="54"/>
                  </a:lnTo>
                  <a:lnTo>
                    <a:pt x="247" y="59"/>
                  </a:lnTo>
                  <a:lnTo>
                    <a:pt x="254" y="61"/>
                  </a:lnTo>
                  <a:lnTo>
                    <a:pt x="261" y="62"/>
                  </a:lnTo>
                  <a:lnTo>
                    <a:pt x="268" y="64"/>
                  </a:lnTo>
                  <a:lnTo>
                    <a:pt x="275" y="64"/>
                  </a:lnTo>
                  <a:lnTo>
                    <a:pt x="282" y="62"/>
                  </a:lnTo>
                  <a:lnTo>
                    <a:pt x="289" y="60"/>
                  </a:lnTo>
                  <a:lnTo>
                    <a:pt x="294" y="57"/>
                  </a:lnTo>
                  <a:lnTo>
                    <a:pt x="300" y="52"/>
                  </a:lnTo>
                  <a:lnTo>
                    <a:pt x="306" y="50"/>
                  </a:lnTo>
                  <a:lnTo>
                    <a:pt x="311" y="50"/>
                  </a:lnTo>
                  <a:lnTo>
                    <a:pt x="316" y="52"/>
                  </a:lnTo>
                  <a:lnTo>
                    <a:pt x="321" y="54"/>
                  </a:lnTo>
                  <a:lnTo>
                    <a:pt x="326" y="57"/>
                  </a:lnTo>
                  <a:lnTo>
                    <a:pt x="330" y="58"/>
                  </a:lnTo>
                  <a:lnTo>
                    <a:pt x="336" y="58"/>
                  </a:lnTo>
                  <a:lnTo>
                    <a:pt x="340" y="54"/>
                  </a:lnTo>
                  <a:lnTo>
                    <a:pt x="347" y="58"/>
                  </a:lnTo>
                  <a:lnTo>
                    <a:pt x="351" y="65"/>
                  </a:lnTo>
                  <a:lnTo>
                    <a:pt x="355" y="71"/>
                  </a:lnTo>
                  <a:lnTo>
                    <a:pt x="365" y="72"/>
                  </a:lnTo>
                  <a:lnTo>
                    <a:pt x="369" y="67"/>
                  </a:lnTo>
                  <a:lnTo>
                    <a:pt x="375" y="65"/>
                  </a:lnTo>
                  <a:lnTo>
                    <a:pt x="382" y="64"/>
                  </a:lnTo>
                  <a:lnTo>
                    <a:pt x="388" y="60"/>
                  </a:lnTo>
                  <a:lnTo>
                    <a:pt x="390" y="64"/>
                  </a:lnTo>
                  <a:lnTo>
                    <a:pt x="392" y="68"/>
                  </a:lnTo>
                  <a:lnTo>
                    <a:pt x="395" y="73"/>
                  </a:lnTo>
                  <a:lnTo>
                    <a:pt x="399" y="75"/>
                  </a:lnTo>
                  <a:lnTo>
                    <a:pt x="407" y="76"/>
                  </a:lnTo>
                  <a:lnTo>
                    <a:pt x="415" y="77"/>
                  </a:lnTo>
                  <a:lnTo>
                    <a:pt x="423" y="76"/>
                  </a:lnTo>
                  <a:lnTo>
                    <a:pt x="428" y="72"/>
                  </a:lnTo>
                  <a:lnTo>
                    <a:pt x="433" y="72"/>
                  </a:lnTo>
                  <a:lnTo>
                    <a:pt x="433" y="74"/>
                  </a:lnTo>
                  <a:lnTo>
                    <a:pt x="443" y="75"/>
                  </a:lnTo>
                  <a:lnTo>
                    <a:pt x="453" y="76"/>
                  </a:lnTo>
                  <a:lnTo>
                    <a:pt x="465" y="77"/>
                  </a:lnTo>
                  <a:lnTo>
                    <a:pt x="475" y="79"/>
                  </a:lnTo>
                  <a:lnTo>
                    <a:pt x="486" y="80"/>
                  </a:lnTo>
                  <a:lnTo>
                    <a:pt x="496" y="82"/>
                  </a:lnTo>
                  <a:lnTo>
                    <a:pt x="506" y="84"/>
                  </a:lnTo>
                  <a:lnTo>
                    <a:pt x="517" y="87"/>
                  </a:lnTo>
                  <a:lnTo>
                    <a:pt x="524" y="95"/>
                  </a:lnTo>
                  <a:lnTo>
                    <a:pt x="533" y="143"/>
                  </a:lnTo>
                  <a:lnTo>
                    <a:pt x="526" y="142"/>
                  </a:lnTo>
                  <a:lnTo>
                    <a:pt x="519" y="142"/>
                  </a:lnTo>
                  <a:lnTo>
                    <a:pt x="512" y="142"/>
                  </a:lnTo>
                  <a:lnTo>
                    <a:pt x="505" y="142"/>
                  </a:lnTo>
                  <a:lnTo>
                    <a:pt x="498" y="142"/>
                  </a:lnTo>
                  <a:lnTo>
                    <a:pt x="492" y="140"/>
                  </a:lnTo>
                  <a:lnTo>
                    <a:pt x="488" y="136"/>
                  </a:lnTo>
                  <a:lnTo>
                    <a:pt x="484" y="129"/>
                  </a:lnTo>
                  <a:lnTo>
                    <a:pt x="476" y="125"/>
                  </a:lnTo>
                  <a:lnTo>
                    <a:pt x="469" y="125"/>
                  </a:lnTo>
                  <a:lnTo>
                    <a:pt x="461" y="128"/>
                  </a:lnTo>
                  <a:lnTo>
                    <a:pt x="453" y="133"/>
                  </a:lnTo>
                  <a:lnTo>
                    <a:pt x="451" y="135"/>
                  </a:lnTo>
                  <a:lnTo>
                    <a:pt x="448" y="135"/>
                  </a:lnTo>
                  <a:lnTo>
                    <a:pt x="444" y="135"/>
                  </a:lnTo>
                  <a:lnTo>
                    <a:pt x="441" y="135"/>
                  </a:lnTo>
                  <a:lnTo>
                    <a:pt x="438" y="128"/>
                  </a:lnTo>
                  <a:lnTo>
                    <a:pt x="433" y="122"/>
                  </a:lnTo>
                  <a:lnTo>
                    <a:pt x="426" y="118"/>
                  </a:lnTo>
                  <a:lnTo>
                    <a:pt x="420" y="113"/>
                  </a:lnTo>
                  <a:lnTo>
                    <a:pt x="415" y="118"/>
                  </a:lnTo>
                  <a:lnTo>
                    <a:pt x="410" y="122"/>
                  </a:lnTo>
                  <a:lnTo>
                    <a:pt x="405" y="126"/>
                  </a:lnTo>
                  <a:lnTo>
                    <a:pt x="400" y="129"/>
                  </a:lnTo>
                  <a:lnTo>
                    <a:pt x="396" y="132"/>
                  </a:lnTo>
                  <a:lnTo>
                    <a:pt x="390" y="134"/>
                  </a:lnTo>
                  <a:lnTo>
                    <a:pt x="384" y="134"/>
                  </a:lnTo>
                  <a:lnTo>
                    <a:pt x="377" y="133"/>
                  </a:lnTo>
                  <a:lnTo>
                    <a:pt x="370" y="136"/>
                  </a:lnTo>
                  <a:lnTo>
                    <a:pt x="366" y="135"/>
                  </a:lnTo>
                  <a:lnTo>
                    <a:pt x="361" y="133"/>
                  </a:lnTo>
                  <a:lnTo>
                    <a:pt x="358" y="129"/>
                  </a:lnTo>
                  <a:lnTo>
                    <a:pt x="354" y="125"/>
                  </a:lnTo>
                  <a:lnTo>
                    <a:pt x="351" y="119"/>
                  </a:lnTo>
                  <a:lnTo>
                    <a:pt x="346" y="115"/>
                  </a:lnTo>
                  <a:lnTo>
                    <a:pt x="340" y="113"/>
                  </a:lnTo>
                  <a:lnTo>
                    <a:pt x="331" y="117"/>
                  </a:lnTo>
                  <a:lnTo>
                    <a:pt x="326" y="125"/>
                  </a:lnTo>
                  <a:lnTo>
                    <a:pt x="319" y="129"/>
                  </a:lnTo>
                  <a:lnTo>
                    <a:pt x="309" y="122"/>
                  </a:lnTo>
                  <a:lnTo>
                    <a:pt x="311" y="119"/>
                  </a:lnTo>
                  <a:lnTo>
                    <a:pt x="309" y="118"/>
                  </a:lnTo>
                  <a:lnTo>
                    <a:pt x="307" y="115"/>
                  </a:lnTo>
                  <a:lnTo>
                    <a:pt x="306" y="113"/>
                  </a:lnTo>
                  <a:lnTo>
                    <a:pt x="305" y="115"/>
                  </a:lnTo>
                  <a:lnTo>
                    <a:pt x="299" y="111"/>
                  </a:lnTo>
                  <a:lnTo>
                    <a:pt x="293" y="107"/>
                  </a:lnTo>
                  <a:lnTo>
                    <a:pt x="286" y="104"/>
                  </a:lnTo>
                  <a:lnTo>
                    <a:pt x="279" y="102"/>
                  </a:lnTo>
                  <a:lnTo>
                    <a:pt x="273" y="101"/>
                  </a:lnTo>
                  <a:lnTo>
                    <a:pt x="266" y="101"/>
                  </a:lnTo>
                  <a:lnTo>
                    <a:pt x="258" y="102"/>
                  </a:lnTo>
                  <a:lnTo>
                    <a:pt x="251" y="105"/>
                  </a:lnTo>
                  <a:lnTo>
                    <a:pt x="238" y="121"/>
                  </a:lnTo>
                  <a:lnTo>
                    <a:pt x="230" y="117"/>
                  </a:lnTo>
                  <a:lnTo>
                    <a:pt x="224" y="110"/>
                  </a:lnTo>
                  <a:lnTo>
                    <a:pt x="217" y="106"/>
                  </a:lnTo>
                  <a:lnTo>
                    <a:pt x="209" y="109"/>
                  </a:lnTo>
                  <a:lnTo>
                    <a:pt x="207" y="112"/>
                  </a:lnTo>
                  <a:lnTo>
                    <a:pt x="203" y="114"/>
                  </a:lnTo>
                  <a:lnTo>
                    <a:pt x="200" y="117"/>
                  </a:lnTo>
                  <a:lnTo>
                    <a:pt x="197" y="118"/>
                  </a:lnTo>
                  <a:lnTo>
                    <a:pt x="191" y="118"/>
                  </a:lnTo>
                  <a:lnTo>
                    <a:pt x="186" y="115"/>
                  </a:lnTo>
                  <a:lnTo>
                    <a:pt x="183" y="112"/>
                  </a:lnTo>
                  <a:lnTo>
                    <a:pt x="180" y="107"/>
                  </a:lnTo>
                  <a:lnTo>
                    <a:pt x="176" y="105"/>
                  </a:lnTo>
                  <a:lnTo>
                    <a:pt x="171" y="105"/>
                  </a:lnTo>
                  <a:lnTo>
                    <a:pt x="167" y="109"/>
                  </a:lnTo>
                  <a:lnTo>
                    <a:pt x="163" y="112"/>
                  </a:lnTo>
                  <a:lnTo>
                    <a:pt x="160" y="115"/>
                  </a:lnTo>
                  <a:lnTo>
                    <a:pt x="155" y="119"/>
                  </a:lnTo>
                  <a:lnTo>
                    <a:pt x="150" y="119"/>
                  </a:lnTo>
                  <a:lnTo>
                    <a:pt x="145" y="117"/>
                  </a:lnTo>
                  <a:lnTo>
                    <a:pt x="144" y="111"/>
                  </a:lnTo>
                  <a:lnTo>
                    <a:pt x="139" y="106"/>
                  </a:lnTo>
                  <a:lnTo>
                    <a:pt x="134" y="102"/>
                  </a:lnTo>
                  <a:lnTo>
                    <a:pt x="131" y="96"/>
                  </a:lnTo>
                  <a:lnTo>
                    <a:pt x="122" y="96"/>
                  </a:lnTo>
                  <a:lnTo>
                    <a:pt x="114" y="98"/>
                  </a:lnTo>
                  <a:lnTo>
                    <a:pt x="106" y="103"/>
                  </a:lnTo>
                  <a:lnTo>
                    <a:pt x="100" y="109"/>
                  </a:lnTo>
                  <a:lnTo>
                    <a:pt x="99" y="110"/>
                  </a:lnTo>
                  <a:lnTo>
                    <a:pt x="96" y="111"/>
                  </a:lnTo>
                  <a:lnTo>
                    <a:pt x="95" y="113"/>
                  </a:lnTo>
                  <a:lnTo>
                    <a:pt x="93" y="113"/>
                  </a:lnTo>
                  <a:lnTo>
                    <a:pt x="87" y="111"/>
                  </a:lnTo>
                  <a:lnTo>
                    <a:pt x="81" y="111"/>
                  </a:lnTo>
                  <a:lnTo>
                    <a:pt x="74" y="110"/>
                  </a:lnTo>
                  <a:lnTo>
                    <a:pt x="69" y="105"/>
                  </a:lnTo>
                  <a:lnTo>
                    <a:pt x="63" y="109"/>
                  </a:lnTo>
                  <a:lnTo>
                    <a:pt x="58" y="111"/>
                  </a:lnTo>
                  <a:lnTo>
                    <a:pt x="54" y="112"/>
                  </a:lnTo>
                  <a:lnTo>
                    <a:pt x="48" y="110"/>
                  </a:lnTo>
                  <a:lnTo>
                    <a:pt x="42" y="105"/>
                  </a:lnTo>
                  <a:lnTo>
                    <a:pt x="35" y="102"/>
                  </a:lnTo>
                  <a:lnTo>
                    <a:pt x="27" y="101"/>
                  </a:lnTo>
                  <a:lnTo>
                    <a:pt x="19" y="99"/>
                  </a:lnTo>
                  <a:lnTo>
                    <a:pt x="16" y="104"/>
                  </a:lnTo>
                  <a:lnTo>
                    <a:pt x="10" y="105"/>
                  </a:lnTo>
                  <a:lnTo>
                    <a:pt x="4" y="105"/>
                  </a:lnTo>
                  <a:lnTo>
                    <a:pt x="0" y="104"/>
                  </a:lnTo>
                  <a:lnTo>
                    <a:pt x="3" y="79"/>
                  </a:lnTo>
                  <a:lnTo>
                    <a:pt x="11" y="56"/>
                  </a:lnTo>
                  <a:lnTo>
                    <a:pt x="19" y="33"/>
                  </a:lnTo>
                  <a:lnTo>
                    <a:pt x="25" y="11"/>
                  </a:lnTo>
                  <a:lnTo>
                    <a:pt x="28" y="9"/>
                  </a:lnTo>
                  <a:lnTo>
                    <a:pt x="28" y="6"/>
                  </a:lnTo>
                  <a:lnTo>
                    <a:pt x="27" y="3"/>
                  </a:lnTo>
                  <a:lnTo>
                    <a:pt x="31" y="0"/>
                  </a:lnTo>
                  <a:lnTo>
                    <a:pt x="33" y="7"/>
                  </a:lnTo>
                  <a:lnTo>
                    <a:pt x="38" y="13"/>
                  </a:lnTo>
                  <a:lnTo>
                    <a:pt x="42" y="16"/>
                  </a:lnTo>
                  <a:lnTo>
                    <a:pt x="49" y="20"/>
                  </a:lnTo>
                  <a:close/>
                </a:path>
              </a:pathLst>
            </a:custGeom>
            <a:solidFill>
              <a:srgbClr val="CE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6" name="Freeform 217"/>
            <p:cNvSpPr>
              <a:spLocks/>
            </p:cNvSpPr>
            <p:nvPr/>
          </p:nvSpPr>
          <p:spPr bwMode="auto">
            <a:xfrm>
              <a:off x="3272" y="3744"/>
              <a:ext cx="283" cy="58"/>
            </a:xfrm>
            <a:custGeom>
              <a:avLst/>
              <a:gdLst>
                <a:gd name="T0" fmla="*/ 1 w 565"/>
                <a:gd name="T1" fmla="*/ 1 h 116"/>
                <a:gd name="T2" fmla="*/ 2 w 565"/>
                <a:gd name="T3" fmla="*/ 1 h 116"/>
                <a:gd name="T4" fmla="*/ 2 w 565"/>
                <a:gd name="T5" fmla="*/ 1 h 116"/>
                <a:gd name="T6" fmla="*/ 2 w 565"/>
                <a:gd name="T7" fmla="*/ 1 h 116"/>
                <a:gd name="T8" fmla="*/ 2 w 565"/>
                <a:gd name="T9" fmla="*/ 1 h 116"/>
                <a:gd name="T10" fmla="*/ 3 w 565"/>
                <a:gd name="T11" fmla="*/ 1 h 116"/>
                <a:gd name="T12" fmla="*/ 3 w 565"/>
                <a:gd name="T13" fmla="*/ 1 h 116"/>
                <a:gd name="T14" fmla="*/ 3 w 565"/>
                <a:gd name="T15" fmla="*/ 1 h 116"/>
                <a:gd name="T16" fmla="*/ 4 w 565"/>
                <a:gd name="T17" fmla="*/ 1 h 116"/>
                <a:gd name="T18" fmla="*/ 5 w 565"/>
                <a:gd name="T19" fmla="*/ 1 h 116"/>
                <a:gd name="T20" fmla="*/ 5 w 565"/>
                <a:gd name="T21" fmla="*/ 1 h 116"/>
                <a:gd name="T22" fmla="*/ 5 w 565"/>
                <a:gd name="T23" fmla="*/ 1 h 116"/>
                <a:gd name="T24" fmla="*/ 6 w 565"/>
                <a:gd name="T25" fmla="*/ 1 h 116"/>
                <a:gd name="T26" fmla="*/ 6 w 565"/>
                <a:gd name="T27" fmla="*/ 1 h 116"/>
                <a:gd name="T28" fmla="*/ 6 w 565"/>
                <a:gd name="T29" fmla="*/ 1 h 116"/>
                <a:gd name="T30" fmla="*/ 7 w 565"/>
                <a:gd name="T31" fmla="*/ 1 h 116"/>
                <a:gd name="T32" fmla="*/ 7 w 565"/>
                <a:gd name="T33" fmla="*/ 1 h 116"/>
                <a:gd name="T34" fmla="*/ 8 w 565"/>
                <a:gd name="T35" fmla="*/ 1 h 116"/>
                <a:gd name="T36" fmla="*/ 9 w 565"/>
                <a:gd name="T37" fmla="*/ 1 h 116"/>
                <a:gd name="T38" fmla="*/ 9 w 565"/>
                <a:gd name="T39" fmla="*/ 1 h 116"/>
                <a:gd name="T40" fmla="*/ 9 w 565"/>
                <a:gd name="T41" fmla="*/ 2 h 116"/>
                <a:gd name="T42" fmla="*/ 9 w 565"/>
                <a:gd name="T43" fmla="*/ 2 h 116"/>
                <a:gd name="T44" fmla="*/ 8 w 565"/>
                <a:gd name="T45" fmla="*/ 2 h 116"/>
                <a:gd name="T46" fmla="*/ 8 w 565"/>
                <a:gd name="T47" fmla="*/ 2 h 116"/>
                <a:gd name="T48" fmla="*/ 8 w 565"/>
                <a:gd name="T49" fmla="*/ 2 h 116"/>
                <a:gd name="T50" fmla="*/ 7 w 565"/>
                <a:gd name="T51" fmla="*/ 2 h 116"/>
                <a:gd name="T52" fmla="*/ 7 w 565"/>
                <a:gd name="T53" fmla="*/ 2 h 116"/>
                <a:gd name="T54" fmla="*/ 7 w 565"/>
                <a:gd name="T55" fmla="*/ 2 h 116"/>
                <a:gd name="T56" fmla="*/ 6 w 565"/>
                <a:gd name="T57" fmla="*/ 2 h 116"/>
                <a:gd name="T58" fmla="*/ 6 w 565"/>
                <a:gd name="T59" fmla="*/ 2 h 116"/>
                <a:gd name="T60" fmla="*/ 6 w 565"/>
                <a:gd name="T61" fmla="*/ 2 h 116"/>
                <a:gd name="T62" fmla="*/ 5 w 565"/>
                <a:gd name="T63" fmla="*/ 2 h 116"/>
                <a:gd name="T64" fmla="*/ 5 w 565"/>
                <a:gd name="T65" fmla="*/ 2 h 116"/>
                <a:gd name="T66" fmla="*/ 5 w 565"/>
                <a:gd name="T67" fmla="*/ 2 h 116"/>
                <a:gd name="T68" fmla="*/ 4 w 565"/>
                <a:gd name="T69" fmla="*/ 2 h 116"/>
                <a:gd name="T70" fmla="*/ 4 w 565"/>
                <a:gd name="T71" fmla="*/ 2 h 116"/>
                <a:gd name="T72" fmla="*/ 4 w 565"/>
                <a:gd name="T73" fmla="*/ 2 h 116"/>
                <a:gd name="T74" fmla="*/ 3 w 565"/>
                <a:gd name="T75" fmla="*/ 2 h 116"/>
                <a:gd name="T76" fmla="*/ 3 w 565"/>
                <a:gd name="T77" fmla="*/ 2 h 116"/>
                <a:gd name="T78" fmla="*/ 3 w 565"/>
                <a:gd name="T79" fmla="*/ 2 h 116"/>
                <a:gd name="T80" fmla="*/ 2 w 565"/>
                <a:gd name="T81" fmla="*/ 2 h 116"/>
                <a:gd name="T82" fmla="*/ 2 w 565"/>
                <a:gd name="T83" fmla="*/ 2 h 116"/>
                <a:gd name="T84" fmla="*/ 2 w 565"/>
                <a:gd name="T85" fmla="*/ 2 h 116"/>
                <a:gd name="T86" fmla="*/ 1 w 565"/>
                <a:gd name="T87" fmla="*/ 2 h 116"/>
                <a:gd name="T88" fmla="*/ 1 w 565"/>
                <a:gd name="T89" fmla="*/ 2 h 116"/>
                <a:gd name="T90" fmla="*/ 1 w 565"/>
                <a:gd name="T91" fmla="*/ 2 h 116"/>
                <a:gd name="T92" fmla="*/ 1 w 565"/>
                <a:gd name="T93" fmla="*/ 2 h 116"/>
                <a:gd name="T94" fmla="*/ 1 w 565"/>
                <a:gd name="T95" fmla="*/ 1 h 116"/>
                <a:gd name="T96" fmla="*/ 1 w 565"/>
                <a:gd name="T97" fmla="*/ 0 h 116"/>
                <a:gd name="T98" fmla="*/ 1 w 565"/>
                <a:gd name="T99" fmla="*/ 1 h 1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5"/>
                <a:gd name="T151" fmla="*/ 0 h 116"/>
                <a:gd name="T152" fmla="*/ 565 w 565"/>
                <a:gd name="T153" fmla="*/ 116 h 1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5" h="116">
                  <a:moveTo>
                    <a:pt x="45" y="12"/>
                  </a:moveTo>
                  <a:lnTo>
                    <a:pt x="45" y="13"/>
                  </a:lnTo>
                  <a:lnTo>
                    <a:pt x="47" y="13"/>
                  </a:lnTo>
                  <a:lnTo>
                    <a:pt x="50" y="14"/>
                  </a:lnTo>
                  <a:lnTo>
                    <a:pt x="55" y="15"/>
                  </a:lnTo>
                  <a:lnTo>
                    <a:pt x="58" y="15"/>
                  </a:lnTo>
                  <a:lnTo>
                    <a:pt x="64" y="6"/>
                  </a:lnTo>
                  <a:lnTo>
                    <a:pt x="72" y="6"/>
                  </a:lnTo>
                  <a:lnTo>
                    <a:pt x="80" y="9"/>
                  </a:lnTo>
                  <a:lnTo>
                    <a:pt x="88" y="10"/>
                  </a:lnTo>
                  <a:lnTo>
                    <a:pt x="91" y="14"/>
                  </a:lnTo>
                  <a:lnTo>
                    <a:pt x="94" y="16"/>
                  </a:lnTo>
                  <a:lnTo>
                    <a:pt x="99" y="17"/>
                  </a:lnTo>
                  <a:lnTo>
                    <a:pt x="103" y="18"/>
                  </a:lnTo>
                  <a:lnTo>
                    <a:pt x="106" y="16"/>
                  </a:lnTo>
                  <a:lnTo>
                    <a:pt x="107" y="14"/>
                  </a:lnTo>
                  <a:lnTo>
                    <a:pt x="108" y="12"/>
                  </a:lnTo>
                  <a:lnTo>
                    <a:pt x="111" y="12"/>
                  </a:lnTo>
                  <a:lnTo>
                    <a:pt x="112" y="18"/>
                  </a:lnTo>
                  <a:lnTo>
                    <a:pt x="118" y="24"/>
                  </a:lnTo>
                  <a:lnTo>
                    <a:pt x="125" y="28"/>
                  </a:lnTo>
                  <a:lnTo>
                    <a:pt x="132" y="29"/>
                  </a:lnTo>
                  <a:lnTo>
                    <a:pt x="139" y="29"/>
                  </a:lnTo>
                  <a:lnTo>
                    <a:pt x="145" y="26"/>
                  </a:lnTo>
                  <a:lnTo>
                    <a:pt x="150" y="23"/>
                  </a:lnTo>
                  <a:lnTo>
                    <a:pt x="155" y="18"/>
                  </a:lnTo>
                  <a:lnTo>
                    <a:pt x="160" y="14"/>
                  </a:lnTo>
                  <a:lnTo>
                    <a:pt x="164" y="12"/>
                  </a:lnTo>
                  <a:lnTo>
                    <a:pt x="170" y="10"/>
                  </a:lnTo>
                  <a:lnTo>
                    <a:pt x="178" y="13"/>
                  </a:lnTo>
                  <a:lnTo>
                    <a:pt x="184" y="21"/>
                  </a:lnTo>
                  <a:lnTo>
                    <a:pt x="190" y="23"/>
                  </a:lnTo>
                  <a:lnTo>
                    <a:pt x="197" y="22"/>
                  </a:lnTo>
                  <a:lnTo>
                    <a:pt x="202" y="18"/>
                  </a:lnTo>
                  <a:lnTo>
                    <a:pt x="209" y="15"/>
                  </a:lnTo>
                  <a:lnTo>
                    <a:pt x="216" y="13"/>
                  </a:lnTo>
                  <a:lnTo>
                    <a:pt x="224" y="13"/>
                  </a:lnTo>
                  <a:lnTo>
                    <a:pt x="232" y="18"/>
                  </a:lnTo>
                  <a:lnTo>
                    <a:pt x="261" y="18"/>
                  </a:lnTo>
                  <a:lnTo>
                    <a:pt x="263" y="28"/>
                  </a:lnTo>
                  <a:lnTo>
                    <a:pt x="266" y="38"/>
                  </a:lnTo>
                  <a:lnTo>
                    <a:pt x="270" y="46"/>
                  </a:lnTo>
                  <a:lnTo>
                    <a:pt x="279" y="52"/>
                  </a:lnTo>
                  <a:lnTo>
                    <a:pt x="285" y="52"/>
                  </a:lnTo>
                  <a:lnTo>
                    <a:pt x="290" y="52"/>
                  </a:lnTo>
                  <a:lnTo>
                    <a:pt x="296" y="52"/>
                  </a:lnTo>
                  <a:lnTo>
                    <a:pt x="300" y="53"/>
                  </a:lnTo>
                  <a:lnTo>
                    <a:pt x="304" y="53"/>
                  </a:lnTo>
                  <a:lnTo>
                    <a:pt x="309" y="53"/>
                  </a:lnTo>
                  <a:lnTo>
                    <a:pt x="314" y="52"/>
                  </a:lnTo>
                  <a:lnTo>
                    <a:pt x="320" y="51"/>
                  </a:lnTo>
                  <a:lnTo>
                    <a:pt x="328" y="45"/>
                  </a:lnTo>
                  <a:lnTo>
                    <a:pt x="334" y="35"/>
                  </a:lnTo>
                  <a:lnTo>
                    <a:pt x="340" y="28"/>
                  </a:lnTo>
                  <a:lnTo>
                    <a:pt x="350" y="28"/>
                  </a:lnTo>
                  <a:lnTo>
                    <a:pt x="351" y="32"/>
                  </a:lnTo>
                  <a:lnTo>
                    <a:pt x="354" y="36"/>
                  </a:lnTo>
                  <a:lnTo>
                    <a:pt x="358" y="40"/>
                  </a:lnTo>
                  <a:lnTo>
                    <a:pt x="361" y="44"/>
                  </a:lnTo>
                  <a:lnTo>
                    <a:pt x="368" y="43"/>
                  </a:lnTo>
                  <a:lnTo>
                    <a:pt x="373" y="39"/>
                  </a:lnTo>
                  <a:lnTo>
                    <a:pt x="375" y="35"/>
                  </a:lnTo>
                  <a:lnTo>
                    <a:pt x="377" y="29"/>
                  </a:lnTo>
                  <a:lnTo>
                    <a:pt x="385" y="30"/>
                  </a:lnTo>
                  <a:lnTo>
                    <a:pt x="393" y="31"/>
                  </a:lnTo>
                  <a:lnTo>
                    <a:pt x="401" y="32"/>
                  </a:lnTo>
                  <a:lnTo>
                    <a:pt x="411" y="33"/>
                  </a:lnTo>
                  <a:lnTo>
                    <a:pt x="420" y="35"/>
                  </a:lnTo>
                  <a:lnTo>
                    <a:pt x="428" y="36"/>
                  </a:lnTo>
                  <a:lnTo>
                    <a:pt x="436" y="39"/>
                  </a:lnTo>
                  <a:lnTo>
                    <a:pt x="444" y="43"/>
                  </a:lnTo>
                  <a:lnTo>
                    <a:pt x="459" y="41"/>
                  </a:lnTo>
                  <a:lnTo>
                    <a:pt x="473" y="40"/>
                  </a:lnTo>
                  <a:lnTo>
                    <a:pt x="487" y="40"/>
                  </a:lnTo>
                  <a:lnTo>
                    <a:pt x="501" y="41"/>
                  </a:lnTo>
                  <a:lnTo>
                    <a:pt x="514" y="43"/>
                  </a:lnTo>
                  <a:lnTo>
                    <a:pt x="528" y="43"/>
                  </a:lnTo>
                  <a:lnTo>
                    <a:pt x="542" y="41"/>
                  </a:lnTo>
                  <a:lnTo>
                    <a:pt x="557" y="40"/>
                  </a:lnTo>
                  <a:lnTo>
                    <a:pt x="563" y="55"/>
                  </a:lnTo>
                  <a:lnTo>
                    <a:pt x="565" y="74"/>
                  </a:lnTo>
                  <a:lnTo>
                    <a:pt x="565" y="91"/>
                  </a:lnTo>
                  <a:lnTo>
                    <a:pt x="563" y="107"/>
                  </a:lnTo>
                  <a:lnTo>
                    <a:pt x="555" y="106"/>
                  </a:lnTo>
                  <a:lnTo>
                    <a:pt x="548" y="106"/>
                  </a:lnTo>
                  <a:lnTo>
                    <a:pt x="540" y="106"/>
                  </a:lnTo>
                  <a:lnTo>
                    <a:pt x="533" y="106"/>
                  </a:lnTo>
                  <a:lnTo>
                    <a:pt x="526" y="106"/>
                  </a:lnTo>
                  <a:lnTo>
                    <a:pt x="519" y="105"/>
                  </a:lnTo>
                  <a:lnTo>
                    <a:pt x="512" y="103"/>
                  </a:lnTo>
                  <a:lnTo>
                    <a:pt x="506" y="98"/>
                  </a:lnTo>
                  <a:lnTo>
                    <a:pt x="501" y="99"/>
                  </a:lnTo>
                  <a:lnTo>
                    <a:pt x="497" y="103"/>
                  </a:lnTo>
                  <a:lnTo>
                    <a:pt x="492" y="105"/>
                  </a:lnTo>
                  <a:lnTo>
                    <a:pt x="488" y="104"/>
                  </a:lnTo>
                  <a:lnTo>
                    <a:pt x="479" y="107"/>
                  </a:lnTo>
                  <a:lnTo>
                    <a:pt x="472" y="107"/>
                  </a:lnTo>
                  <a:lnTo>
                    <a:pt x="466" y="105"/>
                  </a:lnTo>
                  <a:lnTo>
                    <a:pt x="460" y="100"/>
                  </a:lnTo>
                  <a:lnTo>
                    <a:pt x="456" y="96"/>
                  </a:lnTo>
                  <a:lnTo>
                    <a:pt x="450" y="93"/>
                  </a:lnTo>
                  <a:lnTo>
                    <a:pt x="444" y="92"/>
                  </a:lnTo>
                  <a:lnTo>
                    <a:pt x="437" y="96"/>
                  </a:lnTo>
                  <a:lnTo>
                    <a:pt x="436" y="94"/>
                  </a:lnTo>
                  <a:lnTo>
                    <a:pt x="434" y="94"/>
                  </a:lnTo>
                  <a:lnTo>
                    <a:pt x="430" y="94"/>
                  </a:lnTo>
                  <a:lnTo>
                    <a:pt x="428" y="94"/>
                  </a:lnTo>
                  <a:lnTo>
                    <a:pt x="427" y="101"/>
                  </a:lnTo>
                  <a:lnTo>
                    <a:pt x="422" y="106"/>
                  </a:lnTo>
                  <a:lnTo>
                    <a:pt x="418" y="108"/>
                  </a:lnTo>
                  <a:lnTo>
                    <a:pt x="412" y="109"/>
                  </a:lnTo>
                  <a:lnTo>
                    <a:pt x="405" y="109"/>
                  </a:lnTo>
                  <a:lnTo>
                    <a:pt x="398" y="108"/>
                  </a:lnTo>
                  <a:lnTo>
                    <a:pt x="391" y="108"/>
                  </a:lnTo>
                  <a:lnTo>
                    <a:pt x="385" y="108"/>
                  </a:lnTo>
                  <a:lnTo>
                    <a:pt x="380" y="101"/>
                  </a:lnTo>
                  <a:lnTo>
                    <a:pt x="374" y="99"/>
                  </a:lnTo>
                  <a:lnTo>
                    <a:pt x="368" y="99"/>
                  </a:lnTo>
                  <a:lnTo>
                    <a:pt x="362" y="103"/>
                  </a:lnTo>
                  <a:lnTo>
                    <a:pt x="357" y="106"/>
                  </a:lnTo>
                  <a:lnTo>
                    <a:pt x="350" y="109"/>
                  </a:lnTo>
                  <a:lnTo>
                    <a:pt x="344" y="109"/>
                  </a:lnTo>
                  <a:lnTo>
                    <a:pt x="337" y="107"/>
                  </a:lnTo>
                  <a:lnTo>
                    <a:pt x="334" y="101"/>
                  </a:lnTo>
                  <a:lnTo>
                    <a:pt x="330" y="97"/>
                  </a:lnTo>
                  <a:lnTo>
                    <a:pt x="325" y="91"/>
                  </a:lnTo>
                  <a:lnTo>
                    <a:pt x="321" y="88"/>
                  </a:lnTo>
                  <a:lnTo>
                    <a:pt x="315" y="84"/>
                  </a:lnTo>
                  <a:lnTo>
                    <a:pt x="309" y="82"/>
                  </a:lnTo>
                  <a:lnTo>
                    <a:pt x="302" y="81"/>
                  </a:lnTo>
                  <a:lnTo>
                    <a:pt x="296" y="81"/>
                  </a:lnTo>
                  <a:lnTo>
                    <a:pt x="289" y="81"/>
                  </a:lnTo>
                  <a:lnTo>
                    <a:pt x="283" y="82"/>
                  </a:lnTo>
                  <a:lnTo>
                    <a:pt x="276" y="84"/>
                  </a:lnTo>
                  <a:lnTo>
                    <a:pt x="271" y="88"/>
                  </a:lnTo>
                  <a:lnTo>
                    <a:pt x="266" y="91"/>
                  </a:lnTo>
                  <a:lnTo>
                    <a:pt x="261" y="96"/>
                  </a:lnTo>
                  <a:lnTo>
                    <a:pt x="258" y="101"/>
                  </a:lnTo>
                  <a:lnTo>
                    <a:pt x="254" y="107"/>
                  </a:lnTo>
                  <a:lnTo>
                    <a:pt x="248" y="108"/>
                  </a:lnTo>
                  <a:lnTo>
                    <a:pt x="244" y="108"/>
                  </a:lnTo>
                  <a:lnTo>
                    <a:pt x="238" y="109"/>
                  </a:lnTo>
                  <a:lnTo>
                    <a:pt x="233" y="109"/>
                  </a:lnTo>
                  <a:lnTo>
                    <a:pt x="229" y="109"/>
                  </a:lnTo>
                  <a:lnTo>
                    <a:pt x="224" y="107"/>
                  </a:lnTo>
                  <a:lnTo>
                    <a:pt x="220" y="104"/>
                  </a:lnTo>
                  <a:lnTo>
                    <a:pt x="215" y="99"/>
                  </a:lnTo>
                  <a:lnTo>
                    <a:pt x="209" y="105"/>
                  </a:lnTo>
                  <a:lnTo>
                    <a:pt x="205" y="109"/>
                  </a:lnTo>
                  <a:lnTo>
                    <a:pt x="199" y="111"/>
                  </a:lnTo>
                  <a:lnTo>
                    <a:pt x="191" y="108"/>
                  </a:lnTo>
                  <a:lnTo>
                    <a:pt x="185" y="104"/>
                  </a:lnTo>
                  <a:lnTo>
                    <a:pt x="179" y="99"/>
                  </a:lnTo>
                  <a:lnTo>
                    <a:pt x="172" y="96"/>
                  </a:lnTo>
                  <a:lnTo>
                    <a:pt x="163" y="94"/>
                  </a:lnTo>
                  <a:lnTo>
                    <a:pt x="157" y="100"/>
                  </a:lnTo>
                  <a:lnTo>
                    <a:pt x="155" y="108"/>
                  </a:lnTo>
                  <a:lnTo>
                    <a:pt x="150" y="114"/>
                  </a:lnTo>
                  <a:lnTo>
                    <a:pt x="141" y="112"/>
                  </a:lnTo>
                  <a:lnTo>
                    <a:pt x="139" y="106"/>
                  </a:lnTo>
                  <a:lnTo>
                    <a:pt x="133" y="103"/>
                  </a:lnTo>
                  <a:lnTo>
                    <a:pt x="126" y="101"/>
                  </a:lnTo>
                  <a:lnTo>
                    <a:pt x="121" y="98"/>
                  </a:lnTo>
                  <a:lnTo>
                    <a:pt x="116" y="99"/>
                  </a:lnTo>
                  <a:lnTo>
                    <a:pt x="112" y="101"/>
                  </a:lnTo>
                  <a:lnTo>
                    <a:pt x="108" y="105"/>
                  </a:lnTo>
                  <a:lnTo>
                    <a:pt x="104" y="108"/>
                  </a:lnTo>
                  <a:lnTo>
                    <a:pt x="104" y="114"/>
                  </a:lnTo>
                  <a:lnTo>
                    <a:pt x="100" y="114"/>
                  </a:lnTo>
                  <a:lnTo>
                    <a:pt x="95" y="115"/>
                  </a:lnTo>
                  <a:lnTo>
                    <a:pt x="89" y="115"/>
                  </a:lnTo>
                  <a:lnTo>
                    <a:pt x="84" y="115"/>
                  </a:lnTo>
                  <a:lnTo>
                    <a:pt x="78" y="115"/>
                  </a:lnTo>
                  <a:lnTo>
                    <a:pt x="72" y="115"/>
                  </a:lnTo>
                  <a:lnTo>
                    <a:pt x="66" y="113"/>
                  </a:lnTo>
                  <a:lnTo>
                    <a:pt x="63" y="111"/>
                  </a:lnTo>
                  <a:lnTo>
                    <a:pt x="56" y="113"/>
                  </a:lnTo>
                  <a:lnTo>
                    <a:pt x="49" y="113"/>
                  </a:lnTo>
                  <a:lnTo>
                    <a:pt x="42" y="113"/>
                  </a:lnTo>
                  <a:lnTo>
                    <a:pt x="35" y="112"/>
                  </a:lnTo>
                  <a:lnTo>
                    <a:pt x="28" y="111"/>
                  </a:lnTo>
                  <a:lnTo>
                    <a:pt x="21" y="111"/>
                  </a:lnTo>
                  <a:lnTo>
                    <a:pt x="15" y="112"/>
                  </a:lnTo>
                  <a:lnTo>
                    <a:pt x="8" y="116"/>
                  </a:lnTo>
                  <a:lnTo>
                    <a:pt x="7" y="116"/>
                  </a:lnTo>
                  <a:lnTo>
                    <a:pt x="4" y="115"/>
                  </a:lnTo>
                  <a:lnTo>
                    <a:pt x="3" y="115"/>
                  </a:lnTo>
                  <a:lnTo>
                    <a:pt x="1" y="115"/>
                  </a:lnTo>
                  <a:lnTo>
                    <a:pt x="0" y="94"/>
                  </a:lnTo>
                  <a:lnTo>
                    <a:pt x="1" y="74"/>
                  </a:lnTo>
                  <a:lnTo>
                    <a:pt x="4" y="54"/>
                  </a:lnTo>
                  <a:lnTo>
                    <a:pt x="7" y="36"/>
                  </a:lnTo>
                  <a:lnTo>
                    <a:pt x="9" y="28"/>
                  </a:lnTo>
                  <a:lnTo>
                    <a:pt x="10" y="20"/>
                  </a:lnTo>
                  <a:lnTo>
                    <a:pt x="12" y="9"/>
                  </a:lnTo>
                  <a:lnTo>
                    <a:pt x="15" y="0"/>
                  </a:lnTo>
                  <a:lnTo>
                    <a:pt x="24" y="0"/>
                  </a:lnTo>
                  <a:lnTo>
                    <a:pt x="30" y="7"/>
                  </a:lnTo>
                  <a:lnTo>
                    <a:pt x="35" y="14"/>
                  </a:lnTo>
                  <a:lnTo>
                    <a:pt x="45" y="12"/>
                  </a:lnTo>
                  <a:close/>
                </a:path>
              </a:pathLst>
            </a:custGeom>
            <a:solidFill>
              <a:srgbClr val="CE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Date Placeholder 3"/>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88" name="Slide Number Placeholder 5"/>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1799F6-A8CF-41F2-92D2-71A25EF1EA82}" type="slidenum">
              <a:rPr lang="en-US" altLang="en-US" sz="1400">
                <a:latin typeface="Book Antiqua" panose="02040602050305030304" pitchFamily="18" charset="0"/>
              </a:rPr>
              <a:pPr/>
              <a:t>20</a:t>
            </a:fld>
            <a:endParaRPr lang="en-US" altLang="en-US" sz="1400">
              <a:latin typeface="Book Antiqua" panose="02040602050305030304" pitchFamily="18" charset="0"/>
            </a:endParaRPr>
          </a:p>
        </p:txBody>
      </p:sp>
      <p:sp>
        <p:nvSpPr>
          <p:cNvPr id="25602"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Cutting DNA</a:t>
            </a:r>
          </a:p>
        </p:txBody>
      </p:sp>
      <p:sp>
        <p:nvSpPr>
          <p:cNvPr id="23557" name="Rectangle 3"/>
          <p:cNvSpPr>
            <a:spLocks noGrp="1" noChangeArrowheads="1"/>
          </p:cNvSpPr>
          <p:nvPr>
            <p:ph type="body" idx="1"/>
          </p:nvPr>
        </p:nvSpPr>
        <p:spPr/>
        <p:txBody>
          <a:bodyPr/>
          <a:lstStyle/>
          <a:p>
            <a:pPr eaLnBrk="1" hangingPunct="1"/>
            <a:r>
              <a:rPr lang="en-US" altLang="en-US" sz="2400" dirty="0" smtClean="0">
                <a:ea typeface="ＭＳ Ｐゴシック" panose="020B0600070205080204" pitchFamily="34" charset="-128"/>
              </a:rPr>
              <a:t>In a bit of serendipity, while studying how bacteria defend against viral infections, Hamilton Smith found certain enzymes that break DNA whenever they encounter specific base sequences.</a:t>
            </a:r>
          </a:p>
          <a:p>
            <a:pPr eaLnBrk="1" hangingPunct="1"/>
            <a:r>
              <a:rPr lang="en-US" altLang="en-US" sz="2400" dirty="0" smtClean="0">
                <a:ea typeface="ＭＳ Ｐゴシック" panose="020B0600070205080204" pitchFamily="34" charset="-128"/>
              </a:rPr>
              <a:t>Such enzymes are called </a:t>
            </a:r>
            <a:r>
              <a:rPr lang="en-US" altLang="en-US" sz="2400" i="1" dirty="0" smtClean="0">
                <a:ea typeface="ＭＳ Ｐゴシック" panose="020B0600070205080204" pitchFamily="34" charset="-128"/>
              </a:rPr>
              <a:t>restriction enzymes</a:t>
            </a:r>
            <a:r>
              <a:rPr lang="en-US" altLang="en-US" sz="2400" dirty="0" smtClean="0">
                <a:ea typeface="ＭＳ Ｐゴシック" panose="020B0600070205080204" pitchFamily="34" charset="-128"/>
              </a:rPr>
              <a:t> </a:t>
            </a:r>
          </a:p>
          <a:p>
            <a:pPr eaLnBrk="1" hangingPunct="1"/>
            <a:r>
              <a:rPr lang="en-US" altLang="en-US" sz="2400" dirty="0" smtClean="0">
                <a:ea typeface="ＭＳ Ｐゴシック" panose="020B0600070205080204" pitchFamily="34" charset="-128"/>
              </a:rPr>
              <a:t>The first one found was </a:t>
            </a:r>
            <a:r>
              <a:rPr lang="en-US" altLang="en-US" sz="2400" i="1" dirty="0" err="1" smtClean="0">
                <a:ea typeface="ＭＳ Ｐゴシック" panose="020B0600070205080204" pitchFamily="34" charset="-128"/>
              </a:rPr>
              <a:t>Eco</a:t>
            </a:r>
            <a:r>
              <a:rPr lang="en-US" altLang="en-US" sz="2400" dirty="0" err="1" smtClean="0">
                <a:ea typeface="ＭＳ Ｐゴシック" panose="020B0600070205080204" pitchFamily="34" charset="-128"/>
              </a:rPr>
              <a:t>RI</a:t>
            </a:r>
            <a:r>
              <a:rPr lang="en-US" altLang="en-US" sz="2400" dirty="0" smtClean="0">
                <a:ea typeface="ＭＳ Ｐゴシック" panose="020B0600070205080204" pitchFamily="34" charset="-128"/>
              </a:rPr>
              <a:t>, it breaks DNA at a GA boundary  when it encounters the </a:t>
            </a:r>
            <a:r>
              <a:rPr lang="en-US" altLang="en-US" sz="2400" dirty="0" err="1" smtClean="0">
                <a:ea typeface="ＭＳ Ｐゴシック" panose="020B0600070205080204" pitchFamily="34" charset="-128"/>
              </a:rPr>
              <a:t>palindromic</a:t>
            </a:r>
            <a:r>
              <a:rPr lang="en-US" altLang="en-US" sz="2400" dirty="0" smtClean="0">
                <a:ea typeface="ＭＳ Ｐゴシック" panose="020B0600070205080204" pitchFamily="34" charset="-128"/>
              </a:rPr>
              <a:t> sequence 5’-GAATTC-3’</a:t>
            </a:r>
          </a:p>
          <a:p>
            <a:pPr eaLnBrk="1" hangingPunct="1">
              <a:buFontTx/>
              <a:buNone/>
            </a:pPr>
            <a:endParaRPr lang="en-US" altLang="en-US" sz="2400" dirty="0" smtClean="0">
              <a:ea typeface="ＭＳ Ｐゴシック" panose="020B0600070205080204" pitchFamily="34" charset="-128"/>
            </a:endParaRPr>
          </a:p>
        </p:txBody>
      </p:sp>
      <p:grpSp>
        <p:nvGrpSpPr>
          <p:cNvPr id="2" name="Group 107"/>
          <p:cNvGrpSpPr>
            <a:grpSpLocks/>
          </p:cNvGrpSpPr>
          <p:nvPr/>
        </p:nvGrpSpPr>
        <p:grpSpPr bwMode="auto">
          <a:xfrm>
            <a:off x="3429000" y="4648200"/>
            <a:ext cx="1917700" cy="1641475"/>
            <a:chOff x="1625" y="2928"/>
            <a:chExt cx="1208" cy="1034"/>
          </a:xfrm>
        </p:grpSpPr>
        <p:grpSp>
          <p:nvGrpSpPr>
            <p:cNvPr id="23603" name="Group 11"/>
            <p:cNvGrpSpPr>
              <a:grpSpLocks noChangeAspect="1"/>
            </p:cNvGrpSpPr>
            <p:nvPr/>
          </p:nvGrpSpPr>
          <p:grpSpPr bwMode="auto">
            <a:xfrm>
              <a:off x="1631" y="2928"/>
              <a:ext cx="239" cy="685"/>
              <a:chOff x="1773" y="1229"/>
              <a:chExt cx="239" cy="685"/>
            </a:xfrm>
          </p:grpSpPr>
          <p:grpSp>
            <p:nvGrpSpPr>
              <p:cNvPr id="23635" name="Group 12"/>
              <p:cNvGrpSpPr>
                <a:grpSpLocks noChangeAspect="1"/>
              </p:cNvGrpSpPr>
              <p:nvPr/>
            </p:nvGrpSpPr>
            <p:grpSpPr bwMode="auto">
              <a:xfrm>
                <a:off x="1773" y="1229"/>
                <a:ext cx="239" cy="157"/>
                <a:chOff x="2631" y="2682"/>
                <a:chExt cx="239" cy="157"/>
              </a:xfrm>
            </p:grpSpPr>
            <p:sp>
              <p:nvSpPr>
                <p:cNvPr id="23639" name="Rectangle 13"/>
                <p:cNvSpPr>
                  <a:spLocks noChangeAspect="1" noChangeArrowheads="1"/>
                </p:cNvSpPr>
                <p:nvPr/>
              </p:nvSpPr>
              <p:spPr bwMode="auto">
                <a:xfrm flipV="1">
                  <a:off x="2706" y="2787"/>
                  <a:ext cx="96" cy="52"/>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3640" name="Rectangle 14"/>
                <p:cNvSpPr>
                  <a:spLocks noChangeAspect="1" noChangeArrowheads="1"/>
                </p:cNvSpPr>
                <p:nvPr/>
              </p:nvSpPr>
              <p:spPr bwMode="auto">
                <a:xfrm flipV="1">
                  <a:off x="2631" y="2682"/>
                  <a:ext cx="239" cy="105"/>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3636" name="Rectangle 15"/>
              <p:cNvSpPr>
                <a:spLocks noChangeAspect="1" noChangeArrowheads="1"/>
              </p:cNvSpPr>
              <p:nvPr/>
            </p:nvSpPr>
            <p:spPr bwMode="auto">
              <a:xfrm flipV="1">
                <a:off x="1794" y="1385"/>
                <a:ext cx="198" cy="411"/>
              </a:xfrm>
              <a:prstGeom prst="rect">
                <a:avLst/>
              </a:prstGeom>
              <a:solidFill>
                <a:srgbClr val="00FF00"/>
              </a:solidFill>
              <a:ln w="28575">
                <a:solidFill>
                  <a:srgbClr val="00FF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3637" name="WordArt 16"/>
              <p:cNvSpPr>
                <a:spLocks noChangeAspect="1" noChangeArrowheads="1" noChangeShapeType="1" noTextEdit="1"/>
              </p:cNvSpPr>
              <p:nvPr/>
            </p:nvSpPr>
            <p:spPr bwMode="auto">
              <a:xfrm>
                <a:off x="1815" y="1467"/>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G</a:t>
                </a:r>
              </a:p>
            </p:txBody>
          </p:sp>
          <p:sp>
            <p:nvSpPr>
              <p:cNvPr id="23638" name="Oval 17"/>
              <p:cNvSpPr>
                <a:spLocks noChangeAspect="1" noChangeArrowheads="1"/>
              </p:cNvSpPr>
              <p:nvPr/>
            </p:nvSpPr>
            <p:spPr bwMode="auto">
              <a:xfrm flipV="1">
                <a:off x="1794" y="1705"/>
                <a:ext cx="198" cy="209"/>
              </a:xfrm>
              <a:prstGeom prst="ellipse">
                <a:avLst/>
              </a:prstGeom>
              <a:solidFill>
                <a:schemeClr val="bg1"/>
              </a:solidFill>
              <a:ln w="28575">
                <a:solidFill>
                  <a:schemeClr val="bg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23604" name="Group 30"/>
            <p:cNvGrpSpPr>
              <a:grpSpLocks noChangeAspect="1"/>
            </p:cNvGrpSpPr>
            <p:nvPr/>
          </p:nvGrpSpPr>
          <p:grpSpPr bwMode="auto">
            <a:xfrm>
              <a:off x="1865" y="3408"/>
              <a:ext cx="247" cy="554"/>
              <a:chOff x="1529" y="1696"/>
              <a:chExt cx="247" cy="554"/>
            </a:xfrm>
          </p:grpSpPr>
          <p:grpSp>
            <p:nvGrpSpPr>
              <p:cNvPr id="23630" name="Group 31"/>
              <p:cNvGrpSpPr>
                <a:grpSpLocks noChangeAspect="1"/>
              </p:cNvGrpSpPr>
              <p:nvPr/>
            </p:nvGrpSpPr>
            <p:grpSpPr bwMode="auto">
              <a:xfrm>
                <a:off x="1529" y="2106"/>
                <a:ext cx="247" cy="144"/>
                <a:chOff x="2632" y="3559"/>
                <a:chExt cx="247" cy="144"/>
              </a:xfrm>
            </p:grpSpPr>
            <p:sp>
              <p:nvSpPr>
                <p:cNvPr id="23633" name="Rectangle 32"/>
                <p:cNvSpPr>
                  <a:spLocks noChangeAspect="1" noChangeArrowheads="1"/>
                </p:cNvSpPr>
                <p:nvPr/>
              </p:nvSpPr>
              <p:spPr bwMode="auto">
                <a:xfrm>
                  <a:off x="2708" y="3559"/>
                  <a:ext cx="96" cy="4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3634" name="Rectangle 33"/>
                <p:cNvSpPr>
                  <a:spLocks noChangeAspect="1" noChangeArrowheads="1"/>
                </p:cNvSpPr>
                <p:nvPr/>
              </p:nvSpPr>
              <p:spPr bwMode="auto">
                <a:xfrm>
                  <a:off x="2632" y="3605"/>
                  <a:ext cx="247" cy="9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3631" name="Freeform 34"/>
              <p:cNvSpPr>
                <a:spLocks noChangeAspect="1"/>
              </p:cNvSpPr>
              <p:nvPr/>
            </p:nvSpPr>
            <p:spPr bwMode="auto">
              <a:xfrm>
                <a:off x="1559" y="1696"/>
                <a:ext cx="195" cy="404"/>
              </a:xfrm>
              <a:custGeom>
                <a:avLst/>
                <a:gdLst>
                  <a:gd name="T0" fmla="*/ 0 w 195"/>
                  <a:gd name="T1" fmla="*/ 404 h 404"/>
                  <a:gd name="T2" fmla="*/ 195 w 195"/>
                  <a:gd name="T3" fmla="*/ 402 h 404"/>
                  <a:gd name="T4" fmla="*/ 195 w 195"/>
                  <a:gd name="T5" fmla="*/ 113 h 404"/>
                  <a:gd name="T6" fmla="*/ 96 w 195"/>
                  <a:gd name="T7" fmla="*/ 0 h 404"/>
                  <a:gd name="T8" fmla="*/ 0 w 195"/>
                  <a:gd name="T9" fmla="*/ 108 h 404"/>
                  <a:gd name="T10" fmla="*/ 0 w 195"/>
                  <a:gd name="T11" fmla="*/ 404 h 404"/>
                  <a:gd name="T12" fmla="*/ 0 60000 65536"/>
                  <a:gd name="T13" fmla="*/ 0 60000 65536"/>
                  <a:gd name="T14" fmla="*/ 0 60000 65536"/>
                  <a:gd name="T15" fmla="*/ 0 60000 65536"/>
                  <a:gd name="T16" fmla="*/ 0 60000 65536"/>
                  <a:gd name="T17" fmla="*/ 0 60000 65536"/>
                  <a:gd name="T18" fmla="*/ 0 w 195"/>
                  <a:gd name="T19" fmla="*/ 0 h 404"/>
                  <a:gd name="T20" fmla="*/ 195 w 195"/>
                  <a:gd name="T21" fmla="*/ 404 h 404"/>
                </a:gdLst>
                <a:ahLst/>
                <a:cxnLst>
                  <a:cxn ang="T12">
                    <a:pos x="T0" y="T1"/>
                  </a:cxn>
                  <a:cxn ang="T13">
                    <a:pos x="T2" y="T3"/>
                  </a:cxn>
                  <a:cxn ang="T14">
                    <a:pos x="T4" y="T5"/>
                  </a:cxn>
                  <a:cxn ang="T15">
                    <a:pos x="T6" y="T7"/>
                  </a:cxn>
                  <a:cxn ang="T16">
                    <a:pos x="T8" y="T9"/>
                  </a:cxn>
                  <a:cxn ang="T17">
                    <a:pos x="T10" y="T11"/>
                  </a:cxn>
                </a:cxnLst>
                <a:rect l="T18" t="T19" r="T20" b="T21"/>
                <a:pathLst>
                  <a:path w="195" h="404">
                    <a:moveTo>
                      <a:pt x="0" y="404"/>
                    </a:moveTo>
                    <a:lnTo>
                      <a:pt x="195" y="402"/>
                    </a:lnTo>
                    <a:lnTo>
                      <a:pt x="195" y="113"/>
                    </a:lnTo>
                    <a:lnTo>
                      <a:pt x="96" y="0"/>
                    </a:lnTo>
                    <a:lnTo>
                      <a:pt x="0" y="108"/>
                    </a:lnTo>
                    <a:lnTo>
                      <a:pt x="0" y="404"/>
                    </a:lnTo>
                    <a:close/>
                  </a:path>
                </a:pathLst>
              </a:custGeom>
              <a:solidFill>
                <a:srgbClr val="3333FF"/>
              </a:solidFill>
              <a:ln w="28575">
                <a:solidFill>
                  <a:srgbClr val="3333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3632" name="WordArt 35"/>
              <p:cNvSpPr>
                <a:spLocks noChangeAspect="1" noChangeArrowheads="1" noChangeShapeType="1" noTextEdit="1"/>
              </p:cNvSpPr>
              <p:nvPr/>
            </p:nvSpPr>
            <p:spPr bwMode="auto">
              <a:xfrm>
                <a:off x="1582" y="1861"/>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T</a:t>
                </a:r>
              </a:p>
            </p:txBody>
          </p:sp>
        </p:grpSp>
        <p:grpSp>
          <p:nvGrpSpPr>
            <p:cNvPr id="23605" name="Group 36"/>
            <p:cNvGrpSpPr>
              <a:grpSpLocks noChangeAspect="1"/>
            </p:cNvGrpSpPr>
            <p:nvPr/>
          </p:nvGrpSpPr>
          <p:grpSpPr bwMode="auto">
            <a:xfrm>
              <a:off x="1625" y="3420"/>
              <a:ext cx="247" cy="542"/>
              <a:chOff x="1767" y="1912"/>
              <a:chExt cx="247" cy="542"/>
            </a:xfrm>
          </p:grpSpPr>
          <p:grpSp>
            <p:nvGrpSpPr>
              <p:cNvPr id="23624" name="Group 37"/>
              <p:cNvGrpSpPr>
                <a:grpSpLocks noChangeAspect="1"/>
              </p:cNvGrpSpPr>
              <p:nvPr/>
            </p:nvGrpSpPr>
            <p:grpSpPr bwMode="auto">
              <a:xfrm>
                <a:off x="1767" y="2310"/>
                <a:ext cx="247" cy="144"/>
                <a:chOff x="2632" y="3559"/>
                <a:chExt cx="247" cy="144"/>
              </a:xfrm>
            </p:grpSpPr>
            <p:sp>
              <p:nvSpPr>
                <p:cNvPr id="23628" name="Rectangle 38"/>
                <p:cNvSpPr>
                  <a:spLocks noChangeAspect="1" noChangeArrowheads="1"/>
                </p:cNvSpPr>
                <p:nvPr/>
              </p:nvSpPr>
              <p:spPr bwMode="auto">
                <a:xfrm>
                  <a:off x="2708" y="3559"/>
                  <a:ext cx="96" cy="4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3629" name="Rectangle 39"/>
                <p:cNvSpPr>
                  <a:spLocks noChangeAspect="1" noChangeArrowheads="1"/>
                </p:cNvSpPr>
                <p:nvPr/>
              </p:nvSpPr>
              <p:spPr bwMode="auto">
                <a:xfrm>
                  <a:off x="2632" y="3605"/>
                  <a:ext cx="247" cy="9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3625" name="Oval 40"/>
              <p:cNvSpPr>
                <a:spLocks noChangeAspect="1" noChangeArrowheads="1"/>
              </p:cNvSpPr>
              <p:nvPr/>
            </p:nvSpPr>
            <p:spPr bwMode="auto">
              <a:xfrm>
                <a:off x="1791" y="1912"/>
                <a:ext cx="198" cy="209"/>
              </a:xfrm>
              <a:prstGeom prst="ellipse">
                <a:avLst/>
              </a:prstGeom>
              <a:solidFill>
                <a:srgbClr val="FFCC00"/>
              </a:solidFill>
              <a:ln w="28575">
                <a:solidFill>
                  <a:srgbClr val="FFCC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3626" name="Freeform 41"/>
              <p:cNvSpPr>
                <a:spLocks noChangeAspect="1"/>
              </p:cNvSpPr>
              <p:nvPr/>
            </p:nvSpPr>
            <p:spPr bwMode="auto">
              <a:xfrm>
                <a:off x="1792" y="2008"/>
                <a:ext cx="199" cy="293"/>
              </a:xfrm>
              <a:custGeom>
                <a:avLst/>
                <a:gdLst>
                  <a:gd name="T0" fmla="*/ 0 w 199"/>
                  <a:gd name="T1" fmla="*/ 0 h 292"/>
                  <a:gd name="T2" fmla="*/ 7 w 199"/>
                  <a:gd name="T3" fmla="*/ 297 h 292"/>
                  <a:gd name="T4" fmla="*/ 192 w 199"/>
                  <a:gd name="T5" fmla="*/ 297 h 292"/>
                  <a:gd name="T6" fmla="*/ 199 w 199"/>
                  <a:gd name="T7" fmla="*/ 0 h 292"/>
                  <a:gd name="T8" fmla="*/ 0 60000 65536"/>
                  <a:gd name="T9" fmla="*/ 0 60000 65536"/>
                  <a:gd name="T10" fmla="*/ 0 60000 65536"/>
                  <a:gd name="T11" fmla="*/ 0 60000 65536"/>
                  <a:gd name="T12" fmla="*/ 0 w 199"/>
                  <a:gd name="T13" fmla="*/ 0 h 292"/>
                  <a:gd name="T14" fmla="*/ 199 w 199"/>
                  <a:gd name="T15" fmla="*/ 292 h 292"/>
                </a:gdLst>
                <a:ahLst/>
                <a:cxnLst>
                  <a:cxn ang="T8">
                    <a:pos x="T0" y="T1"/>
                  </a:cxn>
                  <a:cxn ang="T9">
                    <a:pos x="T2" y="T3"/>
                  </a:cxn>
                  <a:cxn ang="T10">
                    <a:pos x="T4" y="T5"/>
                  </a:cxn>
                  <a:cxn ang="T11">
                    <a:pos x="T6" y="T7"/>
                  </a:cxn>
                </a:cxnLst>
                <a:rect l="T12" t="T13" r="T14" b="T15"/>
                <a:pathLst>
                  <a:path w="199" h="292">
                    <a:moveTo>
                      <a:pt x="0" y="0"/>
                    </a:moveTo>
                    <a:lnTo>
                      <a:pt x="7" y="292"/>
                    </a:lnTo>
                    <a:lnTo>
                      <a:pt x="192" y="292"/>
                    </a:lnTo>
                    <a:lnTo>
                      <a:pt x="199" y="0"/>
                    </a:lnTo>
                  </a:path>
                </a:pathLst>
              </a:custGeom>
              <a:solidFill>
                <a:srgbClr val="FFCC00"/>
              </a:solidFill>
              <a:ln w="28575">
                <a:solidFill>
                  <a:srgbClr val="FFCC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3627" name="WordArt 42"/>
              <p:cNvSpPr>
                <a:spLocks noChangeAspect="1" noChangeArrowheads="1" noChangeShapeType="1" noTextEdit="1"/>
              </p:cNvSpPr>
              <p:nvPr/>
            </p:nvSpPr>
            <p:spPr bwMode="auto">
              <a:xfrm>
                <a:off x="1817" y="2065"/>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C</a:t>
                </a:r>
              </a:p>
            </p:txBody>
          </p:sp>
        </p:grpSp>
        <p:grpSp>
          <p:nvGrpSpPr>
            <p:cNvPr id="23606" name="Group 56"/>
            <p:cNvGrpSpPr>
              <a:grpSpLocks noChangeAspect="1"/>
            </p:cNvGrpSpPr>
            <p:nvPr/>
          </p:nvGrpSpPr>
          <p:grpSpPr bwMode="auto">
            <a:xfrm>
              <a:off x="2105" y="3408"/>
              <a:ext cx="247" cy="554"/>
              <a:chOff x="1529" y="1696"/>
              <a:chExt cx="247" cy="554"/>
            </a:xfrm>
          </p:grpSpPr>
          <p:grpSp>
            <p:nvGrpSpPr>
              <p:cNvPr id="23619" name="Group 57"/>
              <p:cNvGrpSpPr>
                <a:grpSpLocks noChangeAspect="1"/>
              </p:cNvGrpSpPr>
              <p:nvPr/>
            </p:nvGrpSpPr>
            <p:grpSpPr bwMode="auto">
              <a:xfrm>
                <a:off x="1529" y="2106"/>
                <a:ext cx="247" cy="144"/>
                <a:chOff x="2632" y="3559"/>
                <a:chExt cx="247" cy="144"/>
              </a:xfrm>
            </p:grpSpPr>
            <p:sp>
              <p:nvSpPr>
                <p:cNvPr id="23622" name="Rectangle 58"/>
                <p:cNvSpPr>
                  <a:spLocks noChangeAspect="1" noChangeArrowheads="1"/>
                </p:cNvSpPr>
                <p:nvPr/>
              </p:nvSpPr>
              <p:spPr bwMode="auto">
                <a:xfrm>
                  <a:off x="2708" y="3559"/>
                  <a:ext cx="96" cy="4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3623" name="Rectangle 59"/>
                <p:cNvSpPr>
                  <a:spLocks noChangeAspect="1" noChangeArrowheads="1"/>
                </p:cNvSpPr>
                <p:nvPr/>
              </p:nvSpPr>
              <p:spPr bwMode="auto">
                <a:xfrm>
                  <a:off x="2632" y="3605"/>
                  <a:ext cx="247" cy="9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3620" name="Freeform 60"/>
              <p:cNvSpPr>
                <a:spLocks noChangeAspect="1"/>
              </p:cNvSpPr>
              <p:nvPr/>
            </p:nvSpPr>
            <p:spPr bwMode="auto">
              <a:xfrm>
                <a:off x="1559" y="1696"/>
                <a:ext cx="195" cy="404"/>
              </a:xfrm>
              <a:custGeom>
                <a:avLst/>
                <a:gdLst>
                  <a:gd name="T0" fmla="*/ 0 w 195"/>
                  <a:gd name="T1" fmla="*/ 404 h 404"/>
                  <a:gd name="T2" fmla="*/ 195 w 195"/>
                  <a:gd name="T3" fmla="*/ 402 h 404"/>
                  <a:gd name="T4" fmla="*/ 195 w 195"/>
                  <a:gd name="T5" fmla="*/ 113 h 404"/>
                  <a:gd name="T6" fmla="*/ 96 w 195"/>
                  <a:gd name="T7" fmla="*/ 0 h 404"/>
                  <a:gd name="T8" fmla="*/ 0 w 195"/>
                  <a:gd name="T9" fmla="*/ 108 h 404"/>
                  <a:gd name="T10" fmla="*/ 0 w 195"/>
                  <a:gd name="T11" fmla="*/ 404 h 404"/>
                  <a:gd name="T12" fmla="*/ 0 60000 65536"/>
                  <a:gd name="T13" fmla="*/ 0 60000 65536"/>
                  <a:gd name="T14" fmla="*/ 0 60000 65536"/>
                  <a:gd name="T15" fmla="*/ 0 60000 65536"/>
                  <a:gd name="T16" fmla="*/ 0 60000 65536"/>
                  <a:gd name="T17" fmla="*/ 0 60000 65536"/>
                  <a:gd name="T18" fmla="*/ 0 w 195"/>
                  <a:gd name="T19" fmla="*/ 0 h 404"/>
                  <a:gd name="T20" fmla="*/ 195 w 195"/>
                  <a:gd name="T21" fmla="*/ 404 h 404"/>
                </a:gdLst>
                <a:ahLst/>
                <a:cxnLst>
                  <a:cxn ang="T12">
                    <a:pos x="T0" y="T1"/>
                  </a:cxn>
                  <a:cxn ang="T13">
                    <a:pos x="T2" y="T3"/>
                  </a:cxn>
                  <a:cxn ang="T14">
                    <a:pos x="T4" y="T5"/>
                  </a:cxn>
                  <a:cxn ang="T15">
                    <a:pos x="T6" y="T7"/>
                  </a:cxn>
                  <a:cxn ang="T16">
                    <a:pos x="T8" y="T9"/>
                  </a:cxn>
                  <a:cxn ang="T17">
                    <a:pos x="T10" y="T11"/>
                  </a:cxn>
                </a:cxnLst>
                <a:rect l="T18" t="T19" r="T20" b="T21"/>
                <a:pathLst>
                  <a:path w="195" h="404">
                    <a:moveTo>
                      <a:pt x="0" y="404"/>
                    </a:moveTo>
                    <a:lnTo>
                      <a:pt x="195" y="402"/>
                    </a:lnTo>
                    <a:lnTo>
                      <a:pt x="195" y="113"/>
                    </a:lnTo>
                    <a:lnTo>
                      <a:pt x="96" y="0"/>
                    </a:lnTo>
                    <a:lnTo>
                      <a:pt x="0" y="108"/>
                    </a:lnTo>
                    <a:lnTo>
                      <a:pt x="0" y="404"/>
                    </a:lnTo>
                    <a:close/>
                  </a:path>
                </a:pathLst>
              </a:custGeom>
              <a:solidFill>
                <a:srgbClr val="3333FF"/>
              </a:solidFill>
              <a:ln w="28575">
                <a:solidFill>
                  <a:srgbClr val="3333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3621" name="WordArt 61"/>
              <p:cNvSpPr>
                <a:spLocks noChangeAspect="1" noChangeArrowheads="1" noChangeShapeType="1" noTextEdit="1"/>
              </p:cNvSpPr>
              <p:nvPr/>
            </p:nvSpPr>
            <p:spPr bwMode="auto">
              <a:xfrm>
                <a:off x="1582" y="1861"/>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T</a:t>
                </a:r>
              </a:p>
            </p:txBody>
          </p:sp>
        </p:grpSp>
        <p:grpSp>
          <p:nvGrpSpPr>
            <p:cNvPr id="23607" name="Group 74"/>
            <p:cNvGrpSpPr>
              <a:grpSpLocks noChangeAspect="1"/>
            </p:cNvGrpSpPr>
            <p:nvPr/>
          </p:nvGrpSpPr>
          <p:grpSpPr bwMode="auto">
            <a:xfrm>
              <a:off x="2346" y="3410"/>
              <a:ext cx="247" cy="552"/>
              <a:chOff x="1291" y="1698"/>
              <a:chExt cx="247" cy="552"/>
            </a:xfrm>
          </p:grpSpPr>
          <p:grpSp>
            <p:nvGrpSpPr>
              <p:cNvPr id="23614" name="Group 75"/>
              <p:cNvGrpSpPr>
                <a:grpSpLocks noChangeAspect="1"/>
              </p:cNvGrpSpPr>
              <p:nvPr/>
            </p:nvGrpSpPr>
            <p:grpSpPr bwMode="auto">
              <a:xfrm>
                <a:off x="1291" y="2106"/>
                <a:ext cx="247" cy="144"/>
                <a:chOff x="2632" y="3559"/>
                <a:chExt cx="247" cy="144"/>
              </a:xfrm>
            </p:grpSpPr>
            <p:sp>
              <p:nvSpPr>
                <p:cNvPr id="23617" name="Rectangle 76"/>
                <p:cNvSpPr>
                  <a:spLocks noChangeAspect="1" noChangeArrowheads="1"/>
                </p:cNvSpPr>
                <p:nvPr/>
              </p:nvSpPr>
              <p:spPr bwMode="auto">
                <a:xfrm>
                  <a:off x="2708" y="3559"/>
                  <a:ext cx="96" cy="4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3618" name="Rectangle 77"/>
                <p:cNvSpPr>
                  <a:spLocks noChangeAspect="1" noChangeArrowheads="1"/>
                </p:cNvSpPr>
                <p:nvPr/>
              </p:nvSpPr>
              <p:spPr bwMode="auto">
                <a:xfrm>
                  <a:off x="2632" y="3605"/>
                  <a:ext cx="247" cy="9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3615" name="Freeform 78"/>
              <p:cNvSpPr>
                <a:spLocks noChangeAspect="1"/>
              </p:cNvSpPr>
              <p:nvPr/>
            </p:nvSpPr>
            <p:spPr bwMode="auto">
              <a:xfrm>
                <a:off x="1312" y="1698"/>
                <a:ext cx="199" cy="404"/>
              </a:xfrm>
              <a:custGeom>
                <a:avLst/>
                <a:gdLst>
                  <a:gd name="T0" fmla="*/ 4 w 199"/>
                  <a:gd name="T1" fmla="*/ 404 h 404"/>
                  <a:gd name="T2" fmla="*/ 199 w 199"/>
                  <a:gd name="T3" fmla="*/ 402 h 404"/>
                  <a:gd name="T4" fmla="*/ 199 w 199"/>
                  <a:gd name="T5" fmla="*/ 0 h 404"/>
                  <a:gd name="T6" fmla="*/ 100 w 199"/>
                  <a:gd name="T7" fmla="*/ 106 h 404"/>
                  <a:gd name="T8" fmla="*/ 0 w 199"/>
                  <a:gd name="T9" fmla="*/ 0 h 404"/>
                  <a:gd name="T10" fmla="*/ 4 w 199"/>
                  <a:gd name="T11" fmla="*/ 404 h 404"/>
                  <a:gd name="T12" fmla="*/ 0 60000 65536"/>
                  <a:gd name="T13" fmla="*/ 0 60000 65536"/>
                  <a:gd name="T14" fmla="*/ 0 60000 65536"/>
                  <a:gd name="T15" fmla="*/ 0 60000 65536"/>
                  <a:gd name="T16" fmla="*/ 0 60000 65536"/>
                  <a:gd name="T17" fmla="*/ 0 60000 65536"/>
                  <a:gd name="T18" fmla="*/ 0 w 199"/>
                  <a:gd name="T19" fmla="*/ 0 h 404"/>
                  <a:gd name="T20" fmla="*/ 199 w 199"/>
                  <a:gd name="T21" fmla="*/ 404 h 404"/>
                </a:gdLst>
                <a:ahLst/>
                <a:cxnLst>
                  <a:cxn ang="T12">
                    <a:pos x="T0" y="T1"/>
                  </a:cxn>
                  <a:cxn ang="T13">
                    <a:pos x="T2" y="T3"/>
                  </a:cxn>
                  <a:cxn ang="T14">
                    <a:pos x="T4" y="T5"/>
                  </a:cxn>
                  <a:cxn ang="T15">
                    <a:pos x="T6" y="T7"/>
                  </a:cxn>
                  <a:cxn ang="T16">
                    <a:pos x="T8" y="T9"/>
                  </a:cxn>
                  <a:cxn ang="T17">
                    <a:pos x="T10" y="T11"/>
                  </a:cxn>
                </a:cxnLst>
                <a:rect l="T18" t="T19" r="T20" b="T21"/>
                <a:pathLst>
                  <a:path w="199" h="404">
                    <a:moveTo>
                      <a:pt x="4" y="404"/>
                    </a:moveTo>
                    <a:lnTo>
                      <a:pt x="199" y="402"/>
                    </a:lnTo>
                    <a:lnTo>
                      <a:pt x="199" y="0"/>
                    </a:lnTo>
                    <a:lnTo>
                      <a:pt x="100" y="106"/>
                    </a:lnTo>
                    <a:lnTo>
                      <a:pt x="0" y="0"/>
                    </a:lnTo>
                    <a:lnTo>
                      <a:pt x="4" y="404"/>
                    </a:lnTo>
                    <a:close/>
                  </a:path>
                </a:pathLst>
              </a:custGeom>
              <a:solidFill>
                <a:srgbClr val="FF0000"/>
              </a:solidFill>
              <a:ln w="28575">
                <a:solidFill>
                  <a:srgbClr val="FF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3616" name="WordArt 79"/>
              <p:cNvSpPr>
                <a:spLocks noChangeAspect="1" noChangeArrowheads="1" noChangeShapeType="1" noTextEdit="1"/>
              </p:cNvSpPr>
              <p:nvPr/>
            </p:nvSpPr>
            <p:spPr bwMode="auto">
              <a:xfrm>
                <a:off x="1339" y="1859"/>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A</a:t>
                </a:r>
              </a:p>
            </p:txBody>
          </p:sp>
        </p:grpSp>
        <p:grpSp>
          <p:nvGrpSpPr>
            <p:cNvPr id="23608" name="Group 86"/>
            <p:cNvGrpSpPr>
              <a:grpSpLocks noChangeAspect="1"/>
            </p:cNvGrpSpPr>
            <p:nvPr/>
          </p:nvGrpSpPr>
          <p:grpSpPr bwMode="auto">
            <a:xfrm>
              <a:off x="2586" y="3410"/>
              <a:ext cx="247" cy="552"/>
              <a:chOff x="1291" y="1698"/>
              <a:chExt cx="247" cy="552"/>
            </a:xfrm>
          </p:grpSpPr>
          <p:grpSp>
            <p:nvGrpSpPr>
              <p:cNvPr id="23609" name="Group 87"/>
              <p:cNvGrpSpPr>
                <a:grpSpLocks noChangeAspect="1"/>
              </p:cNvGrpSpPr>
              <p:nvPr/>
            </p:nvGrpSpPr>
            <p:grpSpPr bwMode="auto">
              <a:xfrm>
                <a:off x="1291" y="2106"/>
                <a:ext cx="247" cy="144"/>
                <a:chOff x="2632" y="3559"/>
                <a:chExt cx="247" cy="144"/>
              </a:xfrm>
            </p:grpSpPr>
            <p:sp>
              <p:nvSpPr>
                <p:cNvPr id="23612" name="Rectangle 88"/>
                <p:cNvSpPr>
                  <a:spLocks noChangeAspect="1" noChangeArrowheads="1"/>
                </p:cNvSpPr>
                <p:nvPr/>
              </p:nvSpPr>
              <p:spPr bwMode="auto">
                <a:xfrm>
                  <a:off x="2708" y="3559"/>
                  <a:ext cx="96" cy="4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3613" name="Rectangle 89"/>
                <p:cNvSpPr>
                  <a:spLocks noChangeAspect="1" noChangeArrowheads="1"/>
                </p:cNvSpPr>
                <p:nvPr/>
              </p:nvSpPr>
              <p:spPr bwMode="auto">
                <a:xfrm>
                  <a:off x="2632" y="3605"/>
                  <a:ext cx="247" cy="9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3610" name="Freeform 90"/>
              <p:cNvSpPr>
                <a:spLocks noChangeAspect="1"/>
              </p:cNvSpPr>
              <p:nvPr/>
            </p:nvSpPr>
            <p:spPr bwMode="auto">
              <a:xfrm>
                <a:off x="1312" y="1698"/>
                <a:ext cx="199" cy="404"/>
              </a:xfrm>
              <a:custGeom>
                <a:avLst/>
                <a:gdLst>
                  <a:gd name="T0" fmla="*/ 4 w 199"/>
                  <a:gd name="T1" fmla="*/ 404 h 404"/>
                  <a:gd name="T2" fmla="*/ 199 w 199"/>
                  <a:gd name="T3" fmla="*/ 402 h 404"/>
                  <a:gd name="T4" fmla="*/ 199 w 199"/>
                  <a:gd name="T5" fmla="*/ 0 h 404"/>
                  <a:gd name="T6" fmla="*/ 100 w 199"/>
                  <a:gd name="T7" fmla="*/ 106 h 404"/>
                  <a:gd name="T8" fmla="*/ 0 w 199"/>
                  <a:gd name="T9" fmla="*/ 0 h 404"/>
                  <a:gd name="T10" fmla="*/ 4 w 199"/>
                  <a:gd name="T11" fmla="*/ 404 h 404"/>
                  <a:gd name="T12" fmla="*/ 0 60000 65536"/>
                  <a:gd name="T13" fmla="*/ 0 60000 65536"/>
                  <a:gd name="T14" fmla="*/ 0 60000 65536"/>
                  <a:gd name="T15" fmla="*/ 0 60000 65536"/>
                  <a:gd name="T16" fmla="*/ 0 60000 65536"/>
                  <a:gd name="T17" fmla="*/ 0 60000 65536"/>
                  <a:gd name="T18" fmla="*/ 0 w 199"/>
                  <a:gd name="T19" fmla="*/ 0 h 404"/>
                  <a:gd name="T20" fmla="*/ 199 w 199"/>
                  <a:gd name="T21" fmla="*/ 404 h 404"/>
                </a:gdLst>
                <a:ahLst/>
                <a:cxnLst>
                  <a:cxn ang="T12">
                    <a:pos x="T0" y="T1"/>
                  </a:cxn>
                  <a:cxn ang="T13">
                    <a:pos x="T2" y="T3"/>
                  </a:cxn>
                  <a:cxn ang="T14">
                    <a:pos x="T4" y="T5"/>
                  </a:cxn>
                  <a:cxn ang="T15">
                    <a:pos x="T6" y="T7"/>
                  </a:cxn>
                  <a:cxn ang="T16">
                    <a:pos x="T8" y="T9"/>
                  </a:cxn>
                  <a:cxn ang="T17">
                    <a:pos x="T10" y="T11"/>
                  </a:cxn>
                </a:cxnLst>
                <a:rect l="T18" t="T19" r="T20" b="T21"/>
                <a:pathLst>
                  <a:path w="199" h="404">
                    <a:moveTo>
                      <a:pt x="4" y="404"/>
                    </a:moveTo>
                    <a:lnTo>
                      <a:pt x="199" y="402"/>
                    </a:lnTo>
                    <a:lnTo>
                      <a:pt x="199" y="0"/>
                    </a:lnTo>
                    <a:lnTo>
                      <a:pt x="100" y="106"/>
                    </a:lnTo>
                    <a:lnTo>
                      <a:pt x="0" y="0"/>
                    </a:lnTo>
                    <a:lnTo>
                      <a:pt x="4" y="404"/>
                    </a:lnTo>
                    <a:close/>
                  </a:path>
                </a:pathLst>
              </a:custGeom>
              <a:solidFill>
                <a:srgbClr val="FF0000"/>
              </a:solidFill>
              <a:ln w="28575">
                <a:solidFill>
                  <a:srgbClr val="FF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3611" name="WordArt 91"/>
              <p:cNvSpPr>
                <a:spLocks noChangeAspect="1" noChangeArrowheads="1" noChangeShapeType="1" noTextEdit="1"/>
              </p:cNvSpPr>
              <p:nvPr/>
            </p:nvSpPr>
            <p:spPr bwMode="auto">
              <a:xfrm>
                <a:off x="1339" y="1859"/>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A</a:t>
                </a:r>
              </a:p>
            </p:txBody>
          </p:sp>
        </p:grpSp>
      </p:grpSp>
      <p:grpSp>
        <p:nvGrpSpPr>
          <p:cNvPr id="15" name="Group 106"/>
          <p:cNvGrpSpPr>
            <a:grpSpLocks/>
          </p:cNvGrpSpPr>
          <p:nvPr/>
        </p:nvGrpSpPr>
        <p:grpSpPr bwMode="auto">
          <a:xfrm>
            <a:off x="3821113" y="4648200"/>
            <a:ext cx="1906587" cy="1641475"/>
            <a:chOff x="1871" y="2928"/>
            <a:chExt cx="1201" cy="1034"/>
          </a:xfrm>
        </p:grpSpPr>
        <p:grpSp>
          <p:nvGrpSpPr>
            <p:cNvPr id="23565" name="Group 43"/>
            <p:cNvGrpSpPr>
              <a:grpSpLocks noChangeAspect="1"/>
            </p:cNvGrpSpPr>
            <p:nvPr/>
          </p:nvGrpSpPr>
          <p:grpSpPr bwMode="auto">
            <a:xfrm>
              <a:off x="1871" y="2928"/>
              <a:ext cx="239" cy="561"/>
              <a:chOff x="1535" y="1229"/>
              <a:chExt cx="239" cy="561"/>
            </a:xfrm>
          </p:grpSpPr>
          <p:grpSp>
            <p:nvGrpSpPr>
              <p:cNvPr id="23598" name="Group 44"/>
              <p:cNvGrpSpPr>
                <a:grpSpLocks noChangeAspect="1"/>
              </p:cNvGrpSpPr>
              <p:nvPr/>
            </p:nvGrpSpPr>
            <p:grpSpPr bwMode="auto">
              <a:xfrm>
                <a:off x="1535" y="1229"/>
                <a:ext cx="239" cy="157"/>
                <a:chOff x="2631" y="2682"/>
                <a:chExt cx="239" cy="157"/>
              </a:xfrm>
            </p:grpSpPr>
            <p:sp>
              <p:nvSpPr>
                <p:cNvPr id="23601" name="Rectangle 45"/>
                <p:cNvSpPr>
                  <a:spLocks noChangeAspect="1" noChangeArrowheads="1"/>
                </p:cNvSpPr>
                <p:nvPr/>
              </p:nvSpPr>
              <p:spPr bwMode="auto">
                <a:xfrm flipV="1">
                  <a:off x="2706" y="2787"/>
                  <a:ext cx="96" cy="52"/>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3602" name="Rectangle 46"/>
                <p:cNvSpPr>
                  <a:spLocks noChangeAspect="1" noChangeArrowheads="1"/>
                </p:cNvSpPr>
                <p:nvPr/>
              </p:nvSpPr>
              <p:spPr bwMode="auto">
                <a:xfrm flipV="1">
                  <a:off x="2631" y="2682"/>
                  <a:ext cx="239" cy="105"/>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3599" name="Freeform 47"/>
              <p:cNvSpPr>
                <a:spLocks noChangeAspect="1"/>
              </p:cNvSpPr>
              <p:nvPr/>
            </p:nvSpPr>
            <p:spPr bwMode="auto">
              <a:xfrm flipV="1">
                <a:off x="1554" y="1386"/>
                <a:ext cx="199" cy="404"/>
              </a:xfrm>
              <a:custGeom>
                <a:avLst/>
                <a:gdLst>
                  <a:gd name="T0" fmla="*/ 4 w 199"/>
                  <a:gd name="T1" fmla="*/ 404 h 404"/>
                  <a:gd name="T2" fmla="*/ 199 w 199"/>
                  <a:gd name="T3" fmla="*/ 402 h 404"/>
                  <a:gd name="T4" fmla="*/ 199 w 199"/>
                  <a:gd name="T5" fmla="*/ 0 h 404"/>
                  <a:gd name="T6" fmla="*/ 100 w 199"/>
                  <a:gd name="T7" fmla="*/ 106 h 404"/>
                  <a:gd name="T8" fmla="*/ 0 w 199"/>
                  <a:gd name="T9" fmla="*/ 0 h 404"/>
                  <a:gd name="T10" fmla="*/ 4 w 199"/>
                  <a:gd name="T11" fmla="*/ 404 h 404"/>
                  <a:gd name="T12" fmla="*/ 0 60000 65536"/>
                  <a:gd name="T13" fmla="*/ 0 60000 65536"/>
                  <a:gd name="T14" fmla="*/ 0 60000 65536"/>
                  <a:gd name="T15" fmla="*/ 0 60000 65536"/>
                  <a:gd name="T16" fmla="*/ 0 60000 65536"/>
                  <a:gd name="T17" fmla="*/ 0 60000 65536"/>
                  <a:gd name="T18" fmla="*/ 0 w 199"/>
                  <a:gd name="T19" fmla="*/ 0 h 404"/>
                  <a:gd name="T20" fmla="*/ 199 w 199"/>
                  <a:gd name="T21" fmla="*/ 404 h 404"/>
                </a:gdLst>
                <a:ahLst/>
                <a:cxnLst>
                  <a:cxn ang="T12">
                    <a:pos x="T0" y="T1"/>
                  </a:cxn>
                  <a:cxn ang="T13">
                    <a:pos x="T2" y="T3"/>
                  </a:cxn>
                  <a:cxn ang="T14">
                    <a:pos x="T4" y="T5"/>
                  </a:cxn>
                  <a:cxn ang="T15">
                    <a:pos x="T6" y="T7"/>
                  </a:cxn>
                  <a:cxn ang="T16">
                    <a:pos x="T8" y="T9"/>
                  </a:cxn>
                  <a:cxn ang="T17">
                    <a:pos x="T10" y="T11"/>
                  </a:cxn>
                </a:cxnLst>
                <a:rect l="T18" t="T19" r="T20" b="T21"/>
                <a:pathLst>
                  <a:path w="199" h="404">
                    <a:moveTo>
                      <a:pt x="4" y="404"/>
                    </a:moveTo>
                    <a:lnTo>
                      <a:pt x="199" y="402"/>
                    </a:lnTo>
                    <a:lnTo>
                      <a:pt x="199" y="0"/>
                    </a:lnTo>
                    <a:lnTo>
                      <a:pt x="100" y="106"/>
                    </a:lnTo>
                    <a:lnTo>
                      <a:pt x="0" y="0"/>
                    </a:lnTo>
                    <a:lnTo>
                      <a:pt x="4" y="404"/>
                    </a:lnTo>
                    <a:close/>
                  </a:path>
                </a:pathLst>
              </a:custGeom>
              <a:solidFill>
                <a:srgbClr val="FF0000"/>
              </a:solidFill>
              <a:ln w="28575">
                <a:solidFill>
                  <a:srgbClr val="FF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3600" name="WordArt 48"/>
              <p:cNvSpPr>
                <a:spLocks noChangeAspect="1" noChangeArrowheads="1" noChangeShapeType="1" noTextEdit="1"/>
              </p:cNvSpPr>
              <p:nvPr/>
            </p:nvSpPr>
            <p:spPr bwMode="auto">
              <a:xfrm>
                <a:off x="1581" y="1461"/>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A</a:t>
                </a:r>
              </a:p>
            </p:txBody>
          </p:sp>
        </p:grpSp>
        <p:grpSp>
          <p:nvGrpSpPr>
            <p:cNvPr id="23566" name="Group 62"/>
            <p:cNvGrpSpPr>
              <a:grpSpLocks noChangeAspect="1"/>
            </p:cNvGrpSpPr>
            <p:nvPr/>
          </p:nvGrpSpPr>
          <p:grpSpPr bwMode="auto">
            <a:xfrm>
              <a:off x="2111" y="2928"/>
              <a:ext cx="239" cy="561"/>
              <a:chOff x="1535" y="1229"/>
              <a:chExt cx="239" cy="561"/>
            </a:xfrm>
          </p:grpSpPr>
          <p:grpSp>
            <p:nvGrpSpPr>
              <p:cNvPr id="23593" name="Group 63"/>
              <p:cNvGrpSpPr>
                <a:grpSpLocks noChangeAspect="1"/>
              </p:cNvGrpSpPr>
              <p:nvPr/>
            </p:nvGrpSpPr>
            <p:grpSpPr bwMode="auto">
              <a:xfrm>
                <a:off x="1535" y="1229"/>
                <a:ext cx="239" cy="157"/>
                <a:chOff x="2631" y="2682"/>
                <a:chExt cx="239" cy="157"/>
              </a:xfrm>
            </p:grpSpPr>
            <p:sp>
              <p:nvSpPr>
                <p:cNvPr id="23596" name="Rectangle 64"/>
                <p:cNvSpPr>
                  <a:spLocks noChangeAspect="1" noChangeArrowheads="1"/>
                </p:cNvSpPr>
                <p:nvPr/>
              </p:nvSpPr>
              <p:spPr bwMode="auto">
                <a:xfrm flipV="1">
                  <a:off x="2706" y="2787"/>
                  <a:ext cx="96" cy="52"/>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3597" name="Rectangle 65"/>
                <p:cNvSpPr>
                  <a:spLocks noChangeAspect="1" noChangeArrowheads="1"/>
                </p:cNvSpPr>
                <p:nvPr/>
              </p:nvSpPr>
              <p:spPr bwMode="auto">
                <a:xfrm flipV="1">
                  <a:off x="2631" y="2682"/>
                  <a:ext cx="239" cy="105"/>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3594" name="Freeform 66"/>
              <p:cNvSpPr>
                <a:spLocks noChangeAspect="1"/>
              </p:cNvSpPr>
              <p:nvPr/>
            </p:nvSpPr>
            <p:spPr bwMode="auto">
              <a:xfrm flipV="1">
                <a:off x="1554" y="1386"/>
                <a:ext cx="199" cy="404"/>
              </a:xfrm>
              <a:custGeom>
                <a:avLst/>
                <a:gdLst>
                  <a:gd name="T0" fmla="*/ 4 w 199"/>
                  <a:gd name="T1" fmla="*/ 404 h 404"/>
                  <a:gd name="T2" fmla="*/ 199 w 199"/>
                  <a:gd name="T3" fmla="*/ 402 h 404"/>
                  <a:gd name="T4" fmla="*/ 199 w 199"/>
                  <a:gd name="T5" fmla="*/ 0 h 404"/>
                  <a:gd name="T6" fmla="*/ 100 w 199"/>
                  <a:gd name="T7" fmla="*/ 106 h 404"/>
                  <a:gd name="T8" fmla="*/ 0 w 199"/>
                  <a:gd name="T9" fmla="*/ 0 h 404"/>
                  <a:gd name="T10" fmla="*/ 4 w 199"/>
                  <a:gd name="T11" fmla="*/ 404 h 404"/>
                  <a:gd name="T12" fmla="*/ 0 60000 65536"/>
                  <a:gd name="T13" fmla="*/ 0 60000 65536"/>
                  <a:gd name="T14" fmla="*/ 0 60000 65536"/>
                  <a:gd name="T15" fmla="*/ 0 60000 65536"/>
                  <a:gd name="T16" fmla="*/ 0 60000 65536"/>
                  <a:gd name="T17" fmla="*/ 0 60000 65536"/>
                  <a:gd name="T18" fmla="*/ 0 w 199"/>
                  <a:gd name="T19" fmla="*/ 0 h 404"/>
                  <a:gd name="T20" fmla="*/ 199 w 199"/>
                  <a:gd name="T21" fmla="*/ 404 h 404"/>
                </a:gdLst>
                <a:ahLst/>
                <a:cxnLst>
                  <a:cxn ang="T12">
                    <a:pos x="T0" y="T1"/>
                  </a:cxn>
                  <a:cxn ang="T13">
                    <a:pos x="T2" y="T3"/>
                  </a:cxn>
                  <a:cxn ang="T14">
                    <a:pos x="T4" y="T5"/>
                  </a:cxn>
                  <a:cxn ang="T15">
                    <a:pos x="T6" y="T7"/>
                  </a:cxn>
                  <a:cxn ang="T16">
                    <a:pos x="T8" y="T9"/>
                  </a:cxn>
                  <a:cxn ang="T17">
                    <a:pos x="T10" y="T11"/>
                  </a:cxn>
                </a:cxnLst>
                <a:rect l="T18" t="T19" r="T20" b="T21"/>
                <a:pathLst>
                  <a:path w="199" h="404">
                    <a:moveTo>
                      <a:pt x="4" y="404"/>
                    </a:moveTo>
                    <a:lnTo>
                      <a:pt x="199" y="402"/>
                    </a:lnTo>
                    <a:lnTo>
                      <a:pt x="199" y="0"/>
                    </a:lnTo>
                    <a:lnTo>
                      <a:pt x="100" y="106"/>
                    </a:lnTo>
                    <a:lnTo>
                      <a:pt x="0" y="0"/>
                    </a:lnTo>
                    <a:lnTo>
                      <a:pt x="4" y="404"/>
                    </a:lnTo>
                    <a:close/>
                  </a:path>
                </a:pathLst>
              </a:custGeom>
              <a:solidFill>
                <a:srgbClr val="FF0000"/>
              </a:solidFill>
              <a:ln w="28575">
                <a:solidFill>
                  <a:srgbClr val="FF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3595" name="WordArt 67"/>
              <p:cNvSpPr>
                <a:spLocks noChangeAspect="1" noChangeArrowheads="1" noChangeShapeType="1" noTextEdit="1"/>
              </p:cNvSpPr>
              <p:nvPr/>
            </p:nvSpPr>
            <p:spPr bwMode="auto">
              <a:xfrm>
                <a:off x="1581" y="1461"/>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A</a:t>
                </a:r>
              </a:p>
            </p:txBody>
          </p:sp>
        </p:grpSp>
        <p:grpSp>
          <p:nvGrpSpPr>
            <p:cNvPr id="23567" name="Group 68"/>
            <p:cNvGrpSpPr>
              <a:grpSpLocks noChangeAspect="1"/>
            </p:cNvGrpSpPr>
            <p:nvPr/>
          </p:nvGrpSpPr>
          <p:grpSpPr bwMode="auto">
            <a:xfrm>
              <a:off x="2345" y="2928"/>
              <a:ext cx="239" cy="560"/>
              <a:chOff x="1290" y="1229"/>
              <a:chExt cx="239" cy="560"/>
            </a:xfrm>
          </p:grpSpPr>
          <p:grpSp>
            <p:nvGrpSpPr>
              <p:cNvPr id="23588" name="Group 69"/>
              <p:cNvGrpSpPr>
                <a:grpSpLocks noChangeAspect="1"/>
              </p:cNvGrpSpPr>
              <p:nvPr/>
            </p:nvGrpSpPr>
            <p:grpSpPr bwMode="auto">
              <a:xfrm>
                <a:off x="1290" y="1229"/>
                <a:ext cx="239" cy="157"/>
                <a:chOff x="2631" y="2682"/>
                <a:chExt cx="239" cy="157"/>
              </a:xfrm>
            </p:grpSpPr>
            <p:sp>
              <p:nvSpPr>
                <p:cNvPr id="23591" name="Rectangle 70"/>
                <p:cNvSpPr>
                  <a:spLocks noChangeAspect="1" noChangeArrowheads="1"/>
                </p:cNvSpPr>
                <p:nvPr/>
              </p:nvSpPr>
              <p:spPr bwMode="auto">
                <a:xfrm flipV="1">
                  <a:off x="2706" y="2787"/>
                  <a:ext cx="96" cy="52"/>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3592" name="Rectangle 71"/>
                <p:cNvSpPr>
                  <a:spLocks noChangeAspect="1" noChangeArrowheads="1"/>
                </p:cNvSpPr>
                <p:nvPr/>
              </p:nvSpPr>
              <p:spPr bwMode="auto">
                <a:xfrm flipV="1">
                  <a:off x="2631" y="2682"/>
                  <a:ext cx="239" cy="105"/>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3589" name="Freeform 72"/>
              <p:cNvSpPr>
                <a:spLocks noChangeAspect="1"/>
              </p:cNvSpPr>
              <p:nvPr/>
            </p:nvSpPr>
            <p:spPr bwMode="auto">
              <a:xfrm flipV="1">
                <a:off x="1317" y="1385"/>
                <a:ext cx="195" cy="404"/>
              </a:xfrm>
              <a:custGeom>
                <a:avLst/>
                <a:gdLst>
                  <a:gd name="T0" fmla="*/ 0 w 195"/>
                  <a:gd name="T1" fmla="*/ 404 h 404"/>
                  <a:gd name="T2" fmla="*/ 195 w 195"/>
                  <a:gd name="T3" fmla="*/ 402 h 404"/>
                  <a:gd name="T4" fmla="*/ 195 w 195"/>
                  <a:gd name="T5" fmla="*/ 113 h 404"/>
                  <a:gd name="T6" fmla="*/ 96 w 195"/>
                  <a:gd name="T7" fmla="*/ 0 h 404"/>
                  <a:gd name="T8" fmla="*/ 0 w 195"/>
                  <a:gd name="T9" fmla="*/ 108 h 404"/>
                  <a:gd name="T10" fmla="*/ 0 w 195"/>
                  <a:gd name="T11" fmla="*/ 404 h 404"/>
                  <a:gd name="T12" fmla="*/ 0 60000 65536"/>
                  <a:gd name="T13" fmla="*/ 0 60000 65536"/>
                  <a:gd name="T14" fmla="*/ 0 60000 65536"/>
                  <a:gd name="T15" fmla="*/ 0 60000 65536"/>
                  <a:gd name="T16" fmla="*/ 0 60000 65536"/>
                  <a:gd name="T17" fmla="*/ 0 60000 65536"/>
                  <a:gd name="T18" fmla="*/ 0 w 195"/>
                  <a:gd name="T19" fmla="*/ 0 h 404"/>
                  <a:gd name="T20" fmla="*/ 195 w 195"/>
                  <a:gd name="T21" fmla="*/ 404 h 404"/>
                </a:gdLst>
                <a:ahLst/>
                <a:cxnLst>
                  <a:cxn ang="T12">
                    <a:pos x="T0" y="T1"/>
                  </a:cxn>
                  <a:cxn ang="T13">
                    <a:pos x="T2" y="T3"/>
                  </a:cxn>
                  <a:cxn ang="T14">
                    <a:pos x="T4" y="T5"/>
                  </a:cxn>
                  <a:cxn ang="T15">
                    <a:pos x="T6" y="T7"/>
                  </a:cxn>
                  <a:cxn ang="T16">
                    <a:pos x="T8" y="T9"/>
                  </a:cxn>
                  <a:cxn ang="T17">
                    <a:pos x="T10" y="T11"/>
                  </a:cxn>
                </a:cxnLst>
                <a:rect l="T18" t="T19" r="T20" b="T21"/>
                <a:pathLst>
                  <a:path w="195" h="404">
                    <a:moveTo>
                      <a:pt x="0" y="404"/>
                    </a:moveTo>
                    <a:lnTo>
                      <a:pt x="195" y="402"/>
                    </a:lnTo>
                    <a:lnTo>
                      <a:pt x="195" y="113"/>
                    </a:lnTo>
                    <a:lnTo>
                      <a:pt x="96" y="0"/>
                    </a:lnTo>
                    <a:lnTo>
                      <a:pt x="0" y="108"/>
                    </a:lnTo>
                    <a:lnTo>
                      <a:pt x="0" y="404"/>
                    </a:lnTo>
                    <a:close/>
                  </a:path>
                </a:pathLst>
              </a:custGeom>
              <a:solidFill>
                <a:srgbClr val="3333FF"/>
              </a:solidFill>
              <a:ln w="28575">
                <a:solidFill>
                  <a:srgbClr val="3333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3590" name="WordArt 73"/>
              <p:cNvSpPr>
                <a:spLocks noChangeAspect="1" noChangeArrowheads="1" noChangeShapeType="1" noTextEdit="1"/>
              </p:cNvSpPr>
              <p:nvPr/>
            </p:nvSpPr>
            <p:spPr bwMode="auto">
              <a:xfrm>
                <a:off x="1340" y="1456"/>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T</a:t>
                </a:r>
              </a:p>
            </p:txBody>
          </p:sp>
        </p:grpSp>
        <p:grpSp>
          <p:nvGrpSpPr>
            <p:cNvPr id="23568" name="Group 80"/>
            <p:cNvGrpSpPr>
              <a:grpSpLocks noChangeAspect="1"/>
            </p:cNvGrpSpPr>
            <p:nvPr/>
          </p:nvGrpSpPr>
          <p:grpSpPr bwMode="auto">
            <a:xfrm>
              <a:off x="2585" y="2928"/>
              <a:ext cx="239" cy="560"/>
              <a:chOff x="1290" y="1229"/>
              <a:chExt cx="239" cy="560"/>
            </a:xfrm>
          </p:grpSpPr>
          <p:grpSp>
            <p:nvGrpSpPr>
              <p:cNvPr id="23583" name="Group 81"/>
              <p:cNvGrpSpPr>
                <a:grpSpLocks noChangeAspect="1"/>
              </p:cNvGrpSpPr>
              <p:nvPr/>
            </p:nvGrpSpPr>
            <p:grpSpPr bwMode="auto">
              <a:xfrm>
                <a:off x="1290" y="1229"/>
                <a:ext cx="239" cy="157"/>
                <a:chOff x="2631" y="2682"/>
                <a:chExt cx="239" cy="157"/>
              </a:xfrm>
            </p:grpSpPr>
            <p:sp>
              <p:nvSpPr>
                <p:cNvPr id="23586" name="Rectangle 82"/>
                <p:cNvSpPr>
                  <a:spLocks noChangeAspect="1" noChangeArrowheads="1"/>
                </p:cNvSpPr>
                <p:nvPr/>
              </p:nvSpPr>
              <p:spPr bwMode="auto">
                <a:xfrm flipV="1">
                  <a:off x="2706" y="2787"/>
                  <a:ext cx="96" cy="52"/>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3587" name="Rectangle 83"/>
                <p:cNvSpPr>
                  <a:spLocks noChangeAspect="1" noChangeArrowheads="1"/>
                </p:cNvSpPr>
                <p:nvPr/>
              </p:nvSpPr>
              <p:spPr bwMode="auto">
                <a:xfrm flipV="1">
                  <a:off x="2631" y="2682"/>
                  <a:ext cx="239" cy="105"/>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3584" name="Freeform 84"/>
              <p:cNvSpPr>
                <a:spLocks noChangeAspect="1"/>
              </p:cNvSpPr>
              <p:nvPr/>
            </p:nvSpPr>
            <p:spPr bwMode="auto">
              <a:xfrm flipV="1">
                <a:off x="1317" y="1385"/>
                <a:ext cx="195" cy="404"/>
              </a:xfrm>
              <a:custGeom>
                <a:avLst/>
                <a:gdLst>
                  <a:gd name="T0" fmla="*/ 0 w 195"/>
                  <a:gd name="T1" fmla="*/ 404 h 404"/>
                  <a:gd name="T2" fmla="*/ 195 w 195"/>
                  <a:gd name="T3" fmla="*/ 402 h 404"/>
                  <a:gd name="T4" fmla="*/ 195 w 195"/>
                  <a:gd name="T5" fmla="*/ 113 h 404"/>
                  <a:gd name="T6" fmla="*/ 96 w 195"/>
                  <a:gd name="T7" fmla="*/ 0 h 404"/>
                  <a:gd name="T8" fmla="*/ 0 w 195"/>
                  <a:gd name="T9" fmla="*/ 108 h 404"/>
                  <a:gd name="T10" fmla="*/ 0 w 195"/>
                  <a:gd name="T11" fmla="*/ 404 h 404"/>
                  <a:gd name="T12" fmla="*/ 0 60000 65536"/>
                  <a:gd name="T13" fmla="*/ 0 60000 65536"/>
                  <a:gd name="T14" fmla="*/ 0 60000 65536"/>
                  <a:gd name="T15" fmla="*/ 0 60000 65536"/>
                  <a:gd name="T16" fmla="*/ 0 60000 65536"/>
                  <a:gd name="T17" fmla="*/ 0 60000 65536"/>
                  <a:gd name="T18" fmla="*/ 0 w 195"/>
                  <a:gd name="T19" fmla="*/ 0 h 404"/>
                  <a:gd name="T20" fmla="*/ 195 w 195"/>
                  <a:gd name="T21" fmla="*/ 404 h 404"/>
                </a:gdLst>
                <a:ahLst/>
                <a:cxnLst>
                  <a:cxn ang="T12">
                    <a:pos x="T0" y="T1"/>
                  </a:cxn>
                  <a:cxn ang="T13">
                    <a:pos x="T2" y="T3"/>
                  </a:cxn>
                  <a:cxn ang="T14">
                    <a:pos x="T4" y="T5"/>
                  </a:cxn>
                  <a:cxn ang="T15">
                    <a:pos x="T6" y="T7"/>
                  </a:cxn>
                  <a:cxn ang="T16">
                    <a:pos x="T8" y="T9"/>
                  </a:cxn>
                  <a:cxn ang="T17">
                    <a:pos x="T10" y="T11"/>
                  </a:cxn>
                </a:cxnLst>
                <a:rect l="T18" t="T19" r="T20" b="T21"/>
                <a:pathLst>
                  <a:path w="195" h="404">
                    <a:moveTo>
                      <a:pt x="0" y="404"/>
                    </a:moveTo>
                    <a:lnTo>
                      <a:pt x="195" y="402"/>
                    </a:lnTo>
                    <a:lnTo>
                      <a:pt x="195" y="113"/>
                    </a:lnTo>
                    <a:lnTo>
                      <a:pt x="96" y="0"/>
                    </a:lnTo>
                    <a:lnTo>
                      <a:pt x="0" y="108"/>
                    </a:lnTo>
                    <a:lnTo>
                      <a:pt x="0" y="404"/>
                    </a:lnTo>
                    <a:close/>
                  </a:path>
                </a:pathLst>
              </a:custGeom>
              <a:solidFill>
                <a:srgbClr val="3333FF"/>
              </a:solidFill>
              <a:ln w="28575">
                <a:solidFill>
                  <a:srgbClr val="3333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3585" name="WordArt 85"/>
              <p:cNvSpPr>
                <a:spLocks noChangeAspect="1" noChangeArrowheads="1" noChangeShapeType="1" noTextEdit="1"/>
              </p:cNvSpPr>
              <p:nvPr/>
            </p:nvSpPr>
            <p:spPr bwMode="auto">
              <a:xfrm>
                <a:off x="1340" y="1456"/>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T</a:t>
                </a:r>
              </a:p>
            </p:txBody>
          </p:sp>
        </p:grpSp>
        <p:grpSp>
          <p:nvGrpSpPr>
            <p:cNvPr id="23569" name="Group 92"/>
            <p:cNvGrpSpPr>
              <a:grpSpLocks noChangeAspect="1"/>
            </p:cNvGrpSpPr>
            <p:nvPr/>
          </p:nvGrpSpPr>
          <p:grpSpPr bwMode="auto">
            <a:xfrm>
              <a:off x="2825" y="3283"/>
              <a:ext cx="247" cy="679"/>
              <a:chOff x="2005" y="1571"/>
              <a:chExt cx="247" cy="679"/>
            </a:xfrm>
          </p:grpSpPr>
          <p:grpSp>
            <p:nvGrpSpPr>
              <p:cNvPr id="23577" name="Group 93"/>
              <p:cNvGrpSpPr>
                <a:grpSpLocks noChangeAspect="1"/>
              </p:cNvGrpSpPr>
              <p:nvPr/>
            </p:nvGrpSpPr>
            <p:grpSpPr bwMode="auto">
              <a:xfrm>
                <a:off x="2005" y="2106"/>
                <a:ext cx="247" cy="144"/>
                <a:chOff x="2632" y="3559"/>
                <a:chExt cx="247" cy="144"/>
              </a:xfrm>
            </p:grpSpPr>
            <p:sp>
              <p:nvSpPr>
                <p:cNvPr id="23581" name="Rectangle 94"/>
                <p:cNvSpPr>
                  <a:spLocks noChangeAspect="1" noChangeArrowheads="1"/>
                </p:cNvSpPr>
                <p:nvPr/>
              </p:nvSpPr>
              <p:spPr bwMode="auto">
                <a:xfrm>
                  <a:off x="2708" y="3559"/>
                  <a:ext cx="96" cy="4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3582" name="Rectangle 95"/>
                <p:cNvSpPr>
                  <a:spLocks noChangeAspect="1" noChangeArrowheads="1"/>
                </p:cNvSpPr>
                <p:nvPr/>
              </p:nvSpPr>
              <p:spPr bwMode="auto">
                <a:xfrm>
                  <a:off x="2632" y="3605"/>
                  <a:ext cx="247" cy="9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3578" name="Rectangle 96"/>
              <p:cNvSpPr>
                <a:spLocks noChangeAspect="1" noChangeArrowheads="1"/>
              </p:cNvSpPr>
              <p:nvPr/>
            </p:nvSpPr>
            <p:spPr bwMode="auto">
              <a:xfrm>
                <a:off x="2030" y="1695"/>
                <a:ext cx="198" cy="404"/>
              </a:xfrm>
              <a:prstGeom prst="rect">
                <a:avLst/>
              </a:prstGeom>
              <a:solidFill>
                <a:srgbClr val="00FF00"/>
              </a:solidFill>
              <a:ln w="28575">
                <a:solidFill>
                  <a:srgbClr val="00FF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3579" name="Oval 97"/>
              <p:cNvSpPr>
                <a:spLocks noChangeAspect="1" noChangeArrowheads="1"/>
              </p:cNvSpPr>
              <p:nvPr/>
            </p:nvSpPr>
            <p:spPr bwMode="auto">
              <a:xfrm>
                <a:off x="2030" y="1571"/>
                <a:ext cx="198" cy="209"/>
              </a:xfrm>
              <a:prstGeom prst="ellipse">
                <a:avLst/>
              </a:prstGeom>
              <a:solidFill>
                <a:schemeClr val="bg1"/>
              </a:solidFill>
              <a:ln w="28575">
                <a:solidFill>
                  <a:schemeClr val="bg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3580" name="WordArt 98"/>
              <p:cNvSpPr>
                <a:spLocks noChangeAspect="1" noChangeArrowheads="1" noChangeShapeType="1" noTextEdit="1"/>
              </p:cNvSpPr>
              <p:nvPr/>
            </p:nvSpPr>
            <p:spPr bwMode="auto">
              <a:xfrm>
                <a:off x="2051" y="1856"/>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G</a:t>
                </a:r>
              </a:p>
            </p:txBody>
          </p:sp>
        </p:grpSp>
        <p:grpSp>
          <p:nvGrpSpPr>
            <p:cNvPr id="23570" name="Group 99"/>
            <p:cNvGrpSpPr>
              <a:grpSpLocks noChangeAspect="1"/>
            </p:cNvGrpSpPr>
            <p:nvPr/>
          </p:nvGrpSpPr>
          <p:grpSpPr bwMode="auto">
            <a:xfrm>
              <a:off x="2825" y="2928"/>
              <a:ext cx="239" cy="549"/>
              <a:chOff x="2005" y="1229"/>
              <a:chExt cx="239" cy="549"/>
            </a:xfrm>
          </p:grpSpPr>
          <p:grpSp>
            <p:nvGrpSpPr>
              <p:cNvPr id="23571" name="Group 100"/>
              <p:cNvGrpSpPr>
                <a:grpSpLocks noChangeAspect="1"/>
              </p:cNvGrpSpPr>
              <p:nvPr/>
            </p:nvGrpSpPr>
            <p:grpSpPr bwMode="auto">
              <a:xfrm>
                <a:off x="2005" y="1229"/>
                <a:ext cx="239" cy="157"/>
                <a:chOff x="2631" y="2682"/>
                <a:chExt cx="239" cy="157"/>
              </a:xfrm>
            </p:grpSpPr>
            <p:sp>
              <p:nvSpPr>
                <p:cNvPr id="23575" name="Rectangle 101"/>
                <p:cNvSpPr>
                  <a:spLocks noChangeAspect="1" noChangeArrowheads="1"/>
                </p:cNvSpPr>
                <p:nvPr/>
              </p:nvSpPr>
              <p:spPr bwMode="auto">
                <a:xfrm flipV="1">
                  <a:off x="2706" y="2787"/>
                  <a:ext cx="96" cy="52"/>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3576" name="Rectangle 102"/>
                <p:cNvSpPr>
                  <a:spLocks noChangeAspect="1" noChangeArrowheads="1"/>
                </p:cNvSpPr>
                <p:nvPr/>
              </p:nvSpPr>
              <p:spPr bwMode="auto">
                <a:xfrm flipV="1">
                  <a:off x="2631" y="2682"/>
                  <a:ext cx="239" cy="105"/>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3572" name="Freeform 103"/>
              <p:cNvSpPr>
                <a:spLocks noChangeAspect="1"/>
              </p:cNvSpPr>
              <p:nvPr/>
            </p:nvSpPr>
            <p:spPr bwMode="auto">
              <a:xfrm flipV="1">
                <a:off x="2027" y="1383"/>
                <a:ext cx="199" cy="299"/>
              </a:xfrm>
              <a:custGeom>
                <a:avLst/>
                <a:gdLst>
                  <a:gd name="T0" fmla="*/ 0 w 199"/>
                  <a:gd name="T1" fmla="*/ 0 h 292"/>
                  <a:gd name="T2" fmla="*/ 7 w 199"/>
                  <a:gd name="T3" fmla="*/ 329 h 292"/>
                  <a:gd name="T4" fmla="*/ 192 w 199"/>
                  <a:gd name="T5" fmla="*/ 329 h 292"/>
                  <a:gd name="T6" fmla="*/ 199 w 199"/>
                  <a:gd name="T7" fmla="*/ 0 h 292"/>
                  <a:gd name="T8" fmla="*/ 0 60000 65536"/>
                  <a:gd name="T9" fmla="*/ 0 60000 65536"/>
                  <a:gd name="T10" fmla="*/ 0 60000 65536"/>
                  <a:gd name="T11" fmla="*/ 0 60000 65536"/>
                  <a:gd name="T12" fmla="*/ 0 w 199"/>
                  <a:gd name="T13" fmla="*/ 0 h 292"/>
                  <a:gd name="T14" fmla="*/ 199 w 199"/>
                  <a:gd name="T15" fmla="*/ 292 h 292"/>
                </a:gdLst>
                <a:ahLst/>
                <a:cxnLst>
                  <a:cxn ang="T8">
                    <a:pos x="T0" y="T1"/>
                  </a:cxn>
                  <a:cxn ang="T9">
                    <a:pos x="T2" y="T3"/>
                  </a:cxn>
                  <a:cxn ang="T10">
                    <a:pos x="T4" y="T5"/>
                  </a:cxn>
                  <a:cxn ang="T11">
                    <a:pos x="T6" y="T7"/>
                  </a:cxn>
                </a:cxnLst>
                <a:rect l="T12" t="T13" r="T14" b="T15"/>
                <a:pathLst>
                  <a:path w="199" h="292">
                    <a:moveTo>
                      <a:pt x="0" y="0"/>
                    </a:moveTo>
                    <a:lnTo>
                      <a:pt x="7" y="292"/>
                    </a:lnTo>
                    <a:lnTo>
                      <a:pt x="192" y="292"/>
                    </a:lnTo>
                    <a:lnTo>
                      <a:pt x="199" y="0"/>
                    </a:lnTo>
                  </a:path>
                </a:pathLst>
              </a:custGeom>
              <a:solidFill>
                <a:srgbClr val="FFCC00"/>
              </a:solidFill>
              <a:ln w="28575">
                <a:solidFill>
                  <a:srgbClr val="FFCC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3573" name="Oval 104"/>
              <p:cNvSpPr>
                <a:spLocks noChangeAspect="1" noChangeArrowheads="1"/>
              </p:cNvSpPr>
              <p:nvPr/>
            </p:nvSpPr>
            <p:spPr bwMode="auto">
              <a:xfrm flipV="1">
                <a:off x="2026" y="1569"/>
                <a:ext cx="198" cy="209"/>
              </a:xfrm>
              <a:prstGeom prst="ellipse">
                <a:avLst/>
              </a:prstGeom>
              <a:solidFill>
                <a:srgbClr val="FFCC00"/>
              </a:solidFill>
              <a:ln w="28575">
                <a:solidFill>
                  <a:srgbClr val="FFCC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3574" name="WordArt 105"/>
              <p:cNvSpPr>
                <a:spLocks noChangeAspect="1" noChangeArrowheads="1" noChangeShapeType="1" noTextEdit="1"/>
              </p:cNvSpPr>
              <p:nvPr/>
            </p:nvSpPr>
            <p:spPr bwMode="auto">
              <a:xfrm>
                <a:off x="2052" y="1463"/>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C</a:t>
                </a:r>
              </a:p>
            </p:txBody>
          </p:sp>
        </p:grpSp>
      </p:grpSp>
      <p:grpSp>
        <p:nvGrpSpPr>
          <p:cNvPr id="28" name="Group 111"/>
          <p:cNvGrpSpPr>
            <a:grpSpLocks/>
          </p:cNvGrpSpPr>
          <p:nvPr/>
        </p:nvGrpSpPr>
        <p:grpSpPr bwMode="auto">
          <a:xfrm>
            <a:off x="3124200" y="4684713"/>
            <a:ext cx="2133600" cy="1335087"/>
            <a:chOff x="576" y="2807"/>
            <a:chExt cx="1344" cy="841"/>
          </a:xfrm>
        </p:grpSpPr>
        <p:pic>
          <p:nvPicPr>
            <p:cNvPr id="23562" name="Picture 108" descr="MCj007870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76" y="3120"/>
              <a:ext cx="35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 Box 109"/>
            <p:cNvSpPr txBox="1">
              <a:spLocks noChangeArrowheads="1"/>
            </p:cNvSpPr>
            <p:nvPr/>
          </p:nvSpPr>
          <p:spPr bwMode="auto">
            <a:xfrm>
              <a:off x="950" y="2807"/>
              <a:ext cx="970" cy="364"/>
            </a:xfrm>
            <a:prstGeom prst="rect">
              <a:avLst/>
            </a:prstGeom>
            <a:noFill/>
            <a:ln w="9525">
              <a:noFill/>
              <a:miter lim="800000"/>
              <a:headEnd/>
              <a:tailEnd/>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a:latin typeface="Comic Sans MS" panose="030F0702030302020204" pitchFamily="66" charset="0"/>
                </a:rPr>
                <a:t>These exposed single strands are called the “sticky ends” </a:t>
              </a:r>
            </a:p>
          </p:txBody>
        </p:sp>
        <p:sp>
          <p:nvSpPr>
            <p:cNvPr id="23564" name="Line 110"/>
            <p:cNvSpPr>
              <a:spLocks noChangeShapeType="1"/>
            </p:cNvSpPr>
            <p:nvPr/>
          </p:nvSpPr>
          <p:spPr bwMode="auto">
            <a:xfrm flipH="1">
              <a:off x="816" y="3024"/>
              <a:ext cx="192"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561"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3558639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33333E-6 2.59259E-6 C 0.00313 -0.02847 0.00625 -0.05671 0.02587 -0.06667 C 0.04549 -0.07662 0.08438 -0.07083 0.11788 -0.06018 C 0.15139 -0.04954 0.18941 -0.02592 0.22743 -0.00208 " pathEditMode="relative" ptsTypes="aaaA">
                                      <p:cBhvr>
                                        <p:cTn id="6" dur="2000" fill="hold"/>
                                        <p:tgtEl>
                                          <p:spTgt spid="1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11111E-6 -3.7037E-6 C -0.01389 0.00949 -0.0276 0.01899 -0.05712 0.02477 C -0.0868 0.03056 -0.1493 0.03311 -0.17795 0.03449 C -0.2066 0.03588 -0.2184 0.03449 -0.22986 0.03311 " pathEditMode="relative" rAng="0" ptsTypes="aaaA">
                                      <p:cBhvr>
                                        <p:cTn id="8" dur="2000" fill="hold"/>
                                        <p:tgtEl>
                                          <p:spTgt spid="2"/>
                                        </p:tgtEl>
                                        <p:attrNameLst>
                                          <p:attrName>ppt_x</p:attrName>
                                          <p:attrName>ppt_y</p:attrName>
                                        </p:attrNameLst>
                                      </p:cBhvr>
                                      <p:rCtr x="-11493" y="1782"/>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Date Placeholder 3"/>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332" name="Slide Number Placeholder 5"/>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C3B423-A5B4-4F6E-BFD4-020F4D5BD7A3}" type="slidenum">
              <a:rPr lang="en-US" altLang="en-US" sz="1400">
                <a:latin typeface="Book Antiqua" panose="02040602050305030304" pitchFamily="18" charset="0"/>
              </a:rPr>
              <a:pPr/>
              <a:t>21</a:t>
            </a:fld>
            <a:endParaRPr lang="en-US" altLang="en-US" sz="1400">
              <a:latin typeface="Book Antiqua" panose="02040602050305030304" pitchFamily="18" charset="0"/>
            </a:endParaRPr>
          </a:p>
        </p:txBody>
      </p:sp>
      <p:sp>
        <p:nvSpPr>
          <p:cNvPr id="52226"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Cutting DNA</a:t>
            </a:r>
          </a:p>
        </p:txBody>
      </p:sp>
      <p:sp>
        <p:nvSpPr>
          <p:cNvPr id="25605" name="Rectangle 3"/>
          <p:cNvSpPr>
            <a:spLocks noGrp="1" noChangeArrowheads="1"/>
          </p:cNvSpPr>
          <p:nvPr>
            <p:ph type="body" idx="1"/>
          </p:nvPr>
        </p:nvSpPr>
        <p:spPr>
          <a:xfrm>
            <a:off x="457200" y="1295400"/>
            <a:ext cx="8534400" cy="5105400"/>
          </a:xfrm>
        </p:spPr>
        <p:txBody>
          <a:bodyPr/>
          <a:lstStyle/>
          <a:p>
            <a:pPr eaLnBrk="1" hangingPunct="1"/>
            <a:r>
              <a:rPr lang="en-US" altLang="en-US" sz="2600" smtClean="0">
                <a:ea typeface="ＭＳ Ｐゴシック" panose="020B0600070205080204" pitchFamily="34" charset="-128"/>
              </a:rPr>
              <a:t>Others include </a:t>
            </a:r>
            <a:r>
              <a:rPr lang="en-US" altLang="en-US" sz="2600" i="1" smtClean="0">
                <a:ea typeface="ＭＳ Ｐゴシック" panose="020B0600070205080204" pitchFamily="34" charset="-128"/>
              </a:rPr>
              <a:t>Kpn</a:t>
            </a:r>
            <a:r>
              <a:rPr lang="en-US" altLang="en-US" sz="2600" smtClean="0">
                <a:ea typeface="ＭＳ Ｐゴシック" panose="020B0600070205080204" pitchFamily="34" charset="-128"/>
              </a:rPr>
              <a:t>I, which cuts 5’-GGTACC-3’ at C-C</a:t>
            </a:r>
          </a:p>
          <a:p>
            <a:pPr eaLnBrk="1" hangingPunct="1"/>
            <a:endParaRPr lang="en-US" altLang="en-US" sz="2600" smtClean="0">
              <a:ea typeface="ＭＳ Ｐゴシック" panose="020B0600070205080204" pitchFamily="34" charset="-128"/>
            </a:endParaRPr>
          </a:p>
          <a:p>
            <a:pPr eaLnBrk="1" hangingPunct="1"/>
            <a:endParaRPr lang="en-US" altLang="en-US" sz="2600" smtClean="0">
              <a:ea typeface="ＭＳ Ｐゴシック" panose="020B0600070205080204" pitchFamily="34" charset="-128"/>
            </a:endParaRPr>
          </a:p>
          <a:p>
            <a:pPr eaLnBrk="1" hangingPunct="1"/>
            <a:endParaRPr lang="en-US" altLang="en-US" sz="2600" smtClean="0">
              <a:ea typeface="ＭＳ Ｐゴシック" panose="020B0600070205080204" pitchFamily="34" charset="-128"/>
            </a:endParaRPr>
          </a:p>
          <a:p>
            <a:pPr eaLnBrk="1" hangingPunct="1"/>
            <a:endParaRPr lang="en-US" altLang="en-US" sz="2600" smtClean="0">
              <a:ea typeface="ＭＳ Ｐゴシック" panose="020B0600070205080204" pitchFamily="34" charset="-128"/>
            </a:endParaRPr>
          </a:p>
          <a:p>
            <a:pPr eaLnBrk="1" hangingPunct="1"/>
            <a:r>
              <a:rPr lang="en-US" altLang="en-US" sz="2600" smtClean="0">
                <a:ea typeface="ＭＳ Ｐゴシック" panose="020B0600070205080204" pitchFamily="34" charset="-128"/>
              </a:rPr>
              <a:t>And, </a:t>
            </a:r>
            <a:r>
              <a:rPr lang="en-US" altLang="en-US" sz="2600" i="1" smtClean="0">
                <a:ea typeface="ＭＳ Ｐゴシック" panose="020B0600070205080204" pitchFamily="34" charset="-128"/>
              </a:rPr>
              <a:t>Sca</a:t>
            </a:r>
            <a:r>
              <a:rPr lang="en-US" altLang="en-US" sz="2600" smtClean="0">
                <a:ea typeface="ＭＳ Ｐゴシック" panose="020B0600070205080204" pitchFamily="34" charset="-128"/>
              </a:rPr>
              <a:t>I, cuts the sequence 5’-AGTACT-3’ at T-A and leaves a </a:t>
            </a:r>
            <a:r>
              <a:rPr lang="en-US" altLang="en-US" sz="2600" i="1" smtClean="0">
                <a:ea typeface="ＭＳ Ｐゴシック" panose="020B0600070205080204" pitchFamily="34" charset="-128"/>
              </a:rPr>
              <a:t>blunt</a:t>
            </a:r>
            <a:r>
              <a:rPr lang="en-US" altLang="en-US" sz="2600" smtClean="0">
                <a:ea typeface="ＭＳ Ｐゴシック" panose="020B0600070205080204" pitchFamily="34" charset="-128"/>
              </a:rPr>
              <a:t> end</a:t>
            </a:r>
            <a:endParaRPr lang="en-US" altLang="en-US" smtClean="0">
              <a:ea typeface="ＭＳ Ｐゴシック" panose="020B0600070205080204" pitchFamily="34" charset="-128"/>
            </a:endParaRPr>
          </a:p>
        </p:txBody>
      </p:sp>
      <p:grpSp>
        <p:nvGrpSpPr>
          <p:cNvPr id="25606" name="Group 4"/>
          <p:cNvGrpSpPr>
            <a:grpSpLocks noChangeAspect="1"/>
          </p:cNvGrpSpPr>
          <p:nvPr/>
        </p:nvGrpSpPr>
        <p:grpSpPr bwMode="auto">
          <a:xfrm>
            <a:off x="2667000" y="2493963"/>
            <a:ext cx="392113" cy="1077912"/>
            <a:chOff x="2005" y="1571"/>
            <a:chExt cx="247" cy="679"/>
          </a:xfrm>
        </p:grpSpPr>
        <p:grpSp>
          <p:nvGrpSpPr>
            <p:cNvPr id="25927" name="Group 5"/>
            <p:cNvGrpSpPr>
              <a:grpSpLocks noChangeAspect="1"/>
            </p:cNvGrpSpPr>
            <p:nvPr/>
          </p:nvGrpSpPr>
          <p:grpSpPr bwMode="auto">
            <a:xfrm>
              <a:off x="2005" y="2106"/>
              <a:ext cx="247" cy="144"/>
              <a:chOff x="2632" y="3559"/>
              <a:chExt cx="247" cy="144"/>
            </a:xfrm>
          </p:grpSpPr>
          <p:sp>
            <p:nvSpPr>
              <p:cNvPr id="25931" name="Rectangle 6"/>
              <p:cNvSpPr>
                <a:spLocks noChangeAspect="1" noChangeArrowheads="1"/>
              </p:cNvSpPr>
              <p:nvPr/>
            </p:nvSpPr>
            <p:spPr bwMode="auto">
              <a:xfrm>
                <a:off x="2708" y="3559"/>
                <a:ext cx="96" cy="4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932" name="Rectangle 7"/>
              <p:cNvSpPr>
                <a:spLocks noChangeAspect="1" noChangeArrowheads="1"/>
              </p:cNvSpPr>
              <p:nvPr/>
            </p:nvSpPr>
            <p:spPr bwMode="auto">
              <a:xfrm>
                <a:off x="2632" y="3605"/>
                <a:ext cx="247" cy="9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928" name="Rectangle 8"/>
            <p:cNvSpPr>
              <a:spLocks noChangeAspect="1" noChangeArrowheads="1"/>
            </p:cNvSpPr>
            <p:nvPr/>
          </p:nvSpPr>
          <p:spPr bwMode="auto">
            <a:xfrm>
              <a:off x="2030" y="1695"/>
              <a:ext cx="198" cy="404"/>
            </a:xfrm>
            <a:prstGeom prst="rect">
              <a:avLst/>
            </a:prstGeom>
            <a:solidFill>
              <a:srgbClr val="00FF00"/>
            </a:solidFill>
            <a:ln w="28575">
              <a:solidFill>
                <a:srgbClr val="00FF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929" name="Oval 9"/>
            <p:cNvSpPr>
              <a:spLocks noChangeAspect="1" noChangeArrowheads="1"/>
            </p:cNvSpPr>
            <p:nvPr/>
          </p:nvSpPr>
          <p:spPr bwMode="auto">
            <a:xfrm>
              <a:off x="2030" y="1571"/>
              <a:ext cx="198" cy="209"/>
            </a:xfrm>
            <a:prstGeom prst="ellipse">
              <a:avLst/>
            </a:prstGeom>
            <a:solidFill>
              <a:schemeClr val="bg1"/>
            </a:solidFill>
            <a:ln w="28575">
              <a:solidFill>
                <a:schemeClr val="bg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930" name="WordArt 10"/>
            <p:cNvSpPr>
              <a:spLocks noChangeAspect="1" noChangeArrowheads="1" noChangeShapeType="1" noTextEdit="1"/>
            </p:cNvSpPr>
            <p:nvPr/>
          </p:nvSpPr>
          <p:spPr bwMode="auto">
            <a:xfrm>
              <a:off x="2051" y="1856"/>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G</a:t>
              </a:r>
            </a:p>
          </p:txBody>
        </p:sp>
      </p:grpSp>
      <p:grpSp>
        <p:nvGrpSpPr>
          <p:cNvPr id="25607" name="Group 11"/>
          <p:cNvGrpSpPr>
            <a:grpSpLocks noChangeAspect="1"/>
          </p:cNvGrpSpPr>
          <p:nvPr/>
        </p:nvGrpSpPr>
        <p:grpSpPr bwMode="auto">
          <a:xfrm>
            <a:off x="1152525" y="1951038"/>
            <a:ext cx="379413" cy="1087437"/>
            <a:chOff x="1773" y="1229"/>
            <a:chExt cx="239" cy="685"/>
          </a:xfrm>
        </p:grpSpPr>
        <p:grpSp>
          <p:nvGrpSpPr>
            <p:cNvPr id="25921" name="Group 12"/>
            <p:cNvGrpSpPr>
              <a:grpSpLocks noChangeAspect="1"/>
            </p:cNvGrpSpPr>
            <p:nvPr/>
          </p:nvGrpSpPr>
          <p:grpSpPr bwMode="auto">
            <a:xfrm>
              <a:off x="1773" y="1229"/>
              <a:ext cx="239" cy="157"/>
              <a:chOff x="2631" y="2682"/>
              <a:chExt cx="239" cy="157"/>
            </a:xfrm>
          </p:grpSpPr>
          <p:sp>
            <p:nvSpPr>
              <p:cNvPr id="25925" name="Rectangle 13"/>
              <p:cNvSpPr>
                <a:spLocks noChangeAspect="1" noChangeArrowheads="1"/>
              </p:cNvSpPr>
              <p:nvPr/>
            </p:nvSpPr>
            <p:spPr bwMode="auto">
              <a:xfrm flipV="1">
                <a:off x="2706" y="2787"/>
                <a:ext cx="96" cy="52"/>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926" name="Rectangle 14"/>
              <p:cNvSpPr>
                <a:spLocks noChangeAspect="1" noChangeArrowheads="1"/>
              </p:cNvSpPr>
              <p:nvPr/>
            </p:nvSpPr>
            <p:spPr bwMode="auto">
              <a:xfrm flipV="1">
                <a:off x="2631" y="2682"/>
                <a:ext cx="239" cy="105"/>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922" name="Rectangle 15"/>
            <p:cNvSpPr>
              <a:spLocks noChangeAspect="1" noChangeArrowheads="1"/>
            </p:cNvSpPr>
            <p:nvPr/>
          </p:nvSpPr>
          <p:spPr bwMode="auto">
            <a:xfrm flipV="1">
              <a:off x="1794" y="1385"/>
              <a:ext cx="198" cy="411"/>
            </a:xfrm>
            <a:prstGeom prst="rect">
              <a:avLst/>
            </a:prstGeom>
            <a:solidFill>
              <a:srgbClr val="00FF00"/>
            </a:solidFill>
            <a:ln w="28575">
              <a:solidFill>
                <a:srgbClr val="00FF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923" name="WordArt 16"/>
            <p:cNvSpPr>
              <a:spLocks noChangeAspect="1" noChangeArrowheads="1" noChangeShapeType="1" noTextEdit="1"/>
            </p:cNvSpPr>
            <p:nvPr/>
          </p:nvSpPr>
          <p:spPr bwMode="auto">
            <a:xfrm>
              <a:off x="1815" y="1467"/>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G</a:t>
              </a:r>
            </a:p>
          </p:txBody>
        </p:sp>
        <p:sp>
          <p:nvSpPr>
            <p:cNvPr id="25924" name="Oval 17"/>
            <p:cNvSpPr>
              <a:spLocks noChangeAspect="1" noChangeArrowheads="1"/>
            </p:cNvSpPr>
            <p:nvPr/>
          </p:nvSpPr>
          <p:spPr bwMode="auto">
            <a:xfrm flipV="1">
              <a:off x="1794" y="1705"/>
              <a:ext cx="198" cy="209"/>
            </a:xfrm>
            <a:prstGeom prst="ellipse">
              <a:avLst/>
            </a:prstGeom>
            <a:solidFill>
              <a:schemeClr val="bg1"/>
            </a:solidFill>
            <a:ln w="28575">
              <a:solidFill>
                <a:schemeClr val="bg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25608" name="Group 18"/>
          <p:cNvGrpSpPr>
            <a:grpSpLocks noChangeAspect="1"/>
          </p:cNvGrpSpPr>
          <p:nvPr/>
        </p:nvGrpSpPr>
        <p:grpSpPr bwMode="auto">
          <a:xfrm>
            <a:off x="1524000" y="1951038"/>
            <a:ext cx="379413" cy="889000"/>
            <a:chOff x="1290" y="1229"/>
            <a:chExt cx="239" cy="560"/>
          </a:xfrm>
        </p:grpSpPr>
        <p:grpSp>
          <p:nvGrpSpPr>
            <p:cNvPr id="25916" name="Group 19"/>
            <p:cNvGrpSpPr>
              <a:grpSpLocks noChangeAspect="1"/>
            </p:cNvGrpSpPr>
            <p:nvPr/>
          </p:nvGrpSpPr>
          <p:grpSpPr bwMode="auto">
            <a:xfrm>
              <a:off x="1290" y="1229"/>
              <a:ext cx="239" cy="157"/>
              <a:chOff x="2631" y="2682"/>
              <a:chExt cx="239" cy="157"/>
            </a:xfrm>
          </p:grpSpPr>
          <p:sp>
            <p:nvSpPr>
              <p:cNvPr id="25919" name="Rectangle 20"/>
              <p:cNvSpPr>
                <a:spLocks noChangeAspect="1" noChangeArrowheads="1"/>
              </p:cNvSpPr>
              <p:nvPr/>
            </p:nvSpPr>
            <p:spPr bwMode="auto">
              <a:xfrm flipV="1">
                <a:off x="2706" y="2787"/>
                <a:ext cx="96" cy="52"/>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920" name="Rectangle 21"/>
              <p:cNvSpPr>
                <a:spLocks noChangeAspect="1" noChangeArrowheads="1"/>
              </p:cNvSpPr>
              <p:nvPr/>
            </p:nvSpPr>
            <p:spPr bwMode="auto">
              <a:xfrm flipV="1">
                <a:off x="2631" y="2682"/>
                <a:ext cx="239" cy="105"/>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917" name="Freeform 22"/>
            <p:cNvSpPr>
              <a:spLocks noChangeAspect="1"/>
            </p:cNvSpPr>
            <p:nvPr/>
          </p:nvSpPr>
          <p:spPr bwMode="auto">
            <a:xfrm flipV="1">
              <a:off x="1317" y="1385"/>
              <a:ext cx="195" cy="404"/>
            </a:xfrm>
            <a:custGeom>
              <a:avLst/>
              <a:gdLst>
                <a:gd name="T0" fmla="*/ 0 w 195"/>
                <a:gd name="T1" fmla="*/ 404 h 404"/>
                <a:gd name="T2" fmla="*/ 195 w 195"/>
                <a:gd name="T3" fmla="*/ 402 h 404"/>
                <a:gd name="T4" fmla="*/ 195 w 195"/>
                <a:gd name="T5" fmla="*/ 113 h 404"/>
                <a:gd name="T6" fmla="*/ 96 w 195"/>
                <a:gd name="T7" fmla="*/ 0 h 404"/>
                <a:gd name="T8" fmla="*/ 0 w 195"/>
                <a:gd name="T9" fmla="*/ 108 h 404"/>
                <a:gd name="T10" fmla="*/ 0 w 195"/>
                <a:gd name="T11" fmla="*/ 404 h 404"/>
                <a:gd name="T12" fmla="*/ 0 60000 65536"/>
                <a:gd name="T13" fmla="*/ 0 60000 65536"/>
                <a:gd name="T14" fmla="*/ 0 60000 65536"/>
                <a:gd name="T15" fmla="*/ 0 60000 65536"/>
                <a:gd name="T16" fmla="*/ 0 60000 65536"/>
                <a:gd name="T17" fmla="*/ 0 60000 65536"/>
                <a:gd name="T18" fmla="*/ 0 w 195"/>
                <a:gd name="T19" fmla="*/ 0 h 404"/>
                <a:gd name="T20" fmla="*/ 195 w 195"/>
                <a:gd name="T21" fmla="*/ 404 h 404"/>
              </a:gdLst>
              <a:ahLst/>
              <a:cxnLst>
                <a:cxn ang="T12">
                  <a:pos x="T0" y="T1"/>
                </a:cxn>
                <a:cxn ang="T13">
                  <a:pos x="T2" y="T3"/>
                </a:cxn>
                <a:cxn ang="T14">
                  <a:pos x="T4" y="T5"/>
                </a:cxn>
                <a:cxn ang="T15">
                  <a:pos x="T6" y="T7"/>
                </a:cxn>
                <a:cxn ang="T16">
                  <a:pos x="T8" y="T9"/>
                </a:cxn>
                <a:cxn ang="T17">
                  <a:pos x="T10" y="T11"/>
                </a:cxn>
              </a:cxnLst>
              <a:rect l="T18" t="T19" r="T20" b="T21"/>
              <a:pathLst>
                <a:path w="195" h="404">
                  <a:moveTo>
                    <a:pt x="0" y="404"/>
                  </a:moveTo>
                  <a:lnTo>
                    <a:pt x="195" y="402"/>
                  </a:lnTo>
                  <a:lnTo>
                    <a:pt x="195" y="113"/>
                  </a:lnTo>
                  <a:lnTo>
                    <a:pt x="96" y="0"/>
                  </a:lnTo>
                  <a:lnTo>
                    <a:pt x="0" y="108"/>
                  </a:lnTo>
                  <a:lnTo>
                    <a:pt x="0" y="404"/>
                  </a:lnTo>
                  <a:close/>
                </a:path>
              </a:pathLst>
            </a:custGeom>
            <a:solidFill>
              <a:srgbClr val="3333FF"/>
            </a:solidFill>
            <a:ln w="28575">
              <a:solidFill>
                <a:srgbClr val="3333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918" name="WordArt 23"/>
            <p:cNvSpPr>
              <a:spLocks noChangeAspect="1" noChangeArrowheads="1" noChangeShapeType="1" noTextEdit="1"/>
            </p:cNvSpPr>
            <p:nvPr/>
          </p:nvSpPr>
          <p:spPr bwMode="auto">
            <a:xfrm>
              <a:off x="1340" y="1456"/>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T</a:t>
              </a:r>
            </a:p>
          </p:txBody>
        </p:sp>
      </p:grpSp>
      <p:grpSp>
        <p:nvGrpSpPr>
          <p:cNvPr id="25609" name="Group 24"/>
          <p:cNvGrpSpPr>
            <a:grpSpLocks noChangeAspect="1"/>
          </p:cNvGrpSpPr>
          <p:nvPr/>
        </p:nvGrpSpPr>
        <p:grpSpPr bwMode="auto">
          <a:xfrm>
            <a:off x="1525588" y="2695575"/>
            <a:ext cx="392112" cy="876300"/>
            <a:chOff x="1291" y="1698"/>
            <a:chExt cx="247" cy="552"/>
          </a:xfrm>
        </p:grpSpPr>
        <p:grpSp>
          <p:nvGrpSpPr>
            <p:cNvPr id="25911" name="Group 25"/>
            <p:cNvGrpSpPr>
              <a:grpSpLocks noChangeAspect="1"/>
            </p:cNvGrpSpPr>
            <p:nvPr/>
          </p:nvGrpSpPr>
          <p:grpSpPr bwMode="auto">
            <a:xfrm>
              <a:off x="1291" y="2106"/>
              <a:ext cx="247" cy="144"/>
              <a:chOff x="2632" y="3559"/>
              <a:chExt cx="247" cy="144"/>
            </a:xfrm>
          </p:grpSpPr>
          <p:sp>
            <p:nvSpPr>
              <p:cNvPr id="25914" name="Rectangle 26"/>
              <p:cNvSpPr>
                <a:spLocks noChangeAspect="1" noChangeArrowheads="1"/>
              </p:cNvSpPr>
              <p:nvPr/>
            </p:nvSpPr>
            <p:spPr bwMode="auto">
              <a:xfrm>
                <a:off x="2708" y="3559"/>
                <a:ext cx="96" cy="4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915" name="Rectangle 27"/>
              <p:cNvSpPr>
                <a:spLocks noChangeAspect="1" noChangeArrowheads="1"/>
              </p:cNvSpPr>
              <p:nvPr/>
            </p:nvSpPr>
            <p:spPr bwMode="auto">
              <a:xfrm>
                <a:off x="2632" y="3605"/>
                <a:ext cx="247" cy="9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912" name="Freeform 28"/>
            <p:cNvSpPr>
              <a:spLocks noChangeAspect="1"/>
            </p:cNvSpPr>
            <p:nvPr/>
          </p:nvSpPr>
          <p:spPr bwMode="auto">
            <a:xfrm>
              <a:off x="1312" y="1698"/>
              <a:ext cx="199" cy="404"/>
            </a:xfrm>
            <a:custGeom>
              <a:avLst/>
              <a:gdLst>
                <a:gd name="T0" fmla="*/ 4 w 199"/>
                <a:gd name="T1" fmla="*/ 404 h 404"/>
                <a:gd name="T2" fmla="*/ 199 w 199"/>
                <a:gd name="T3" fmla="*/ 402 h 404"/>
                <a:gd name="T4" fmla="*/ 199 w 199"/>
                <a:gd name="T5" fmla="*/ 0 h 404"/>
                <a:gd name="T6" fmla="*/ 100 w 199"/>
                <a:gd name="T7" fmla="*/ 106 h 404"/>
                <a:gd name="T8" fmla="*/ 0 w 199"/>
                <a:gd name="T9" fmla="*/ 0 h 404"/>
                <a:gd name="T10" fmla="*/ 4 w 199"/>
                <a:gd name="T11" fmla="*/ 404 h 404"/>
                <a:gd name="T12" fmla="*/ 0 60000 65536"/>
                <a:gd name="T13" fmla="*/ 0 60000 65536"/>
                <a:gd name="T14" fmla="*/ 0 60000 65536"/>
                <a:gd name="T15" fmla="*/ 0 60000 65536"/>
                <a:gd name="T16" fmla="*/ 0 60000 65536"/>
                <a:gd name="T17" fmla="*/ 0 60000 65536"/>
                <a:gd name="T18" fmla="*/ 0 w 199"/>
                <a:gd name="T19" fmla="*/ 0 h 404"/>
                <a:gd name="T20" fmla="*/ 199 w 199"/>
                <a:gd name="T21" fmla="*/ 404 h 404"/>
              </a:gdLst>
              <a:ahLst/>
              <a:cxnLst>
                <a:cxn ang="T12">
                  <a:pos x="T0" y="T1"/>
                </a:cxn>
                <a:cxn ang="T13">
                  <a:pos x="T2" y="T3"/>
                </a:cxn>
                <a:cxn ang="T14">
                  <a:pos x="T4" y="T5"/>
                </a:cxn>
                <a:cxn ang="T15">
                  <a:pos x="T6" y="T7"/>
                </a:cxn>
                <a:cxn ang="T16">
                  <a:pos x="T8" y="T9"/>
                </a:cxn>
                <a:cxn ang="T17">
                  <a:pos x="T10" y="T11"/>
                </a:cxn>
              </a:cxnLst>
              <a:rect l="T18" t="T19" r="T20" b="T21"/>
              <a:pathLst>
                <a:path w="199" h="404">
                  <a:moveTo>
                    <a:pt x="4" y="404"/>
                  </a:moveTo>
                  <a:lnTo>
                    <a:pt x="199" y="402"/>
                  </a:lnTo>
                  <a:lnTo>
                    <a:pt x="199" y="0"/>
                  </a:lnTo>
                  <a:lnTo>
                    <a:pt x="100" y="106"/>
                  </a:lnTo>
                  <a:lnTo>
                    <a:pt x="0" y="0"/>
                  </a:lnTo>
                  <a:lnTo>
                    <a:pt x="4" y="404"/>
                  </a:lnTo>
                  <a:close/>
                </a:path>
              </a:pathLst>
            </a:custGeom>
            <a:solidFill>
              <a:srgbClr val="FF0000"/>
            </a:solidFill>
            <a:ln w="28575">
              <a:solidFill>
                <a:srgbClr val="FF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913" name="WordArt 29"/>
            <p:cNvSpPr>
              <a:spLocks noChangeAspect="1" noChangeArrowheads="1" noChangeShapeType="1" noTextEdit="1"/>
            </p:cNvSpPr>
            <p:nvPr/>
          </p:nvSpPr>
          <p:spPr bwMode="auto">
            <a:xfrm>
              <a:off x="1339" y="1859"/>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A</a:t>
              </a:r>
            </a:p>
          </p:txBody>
        </p:sp>
      </p:grpSp>
      <p:grpSp>
        <p:nvGrpSpPr>
          <p:cNvPr id="25610" name="Group 30"/>
          <p:cNvGrpSpPr>
            <a:grpSpLocks noChangeAspect="1"/>
          </p:cNvGrpSpPr>
          <p:nvPr/>
        </p:nvGrpSpPr>
        <p:grpSpPr bwMode="auto">
          <a:xfrm>
            <a:off x="1903413" y="2692400"/>
            <a:ext cx="392112" cy="879475"/>
            <a:chOff x="1529" y="1696"/>
            <a:chExt cx="247" cy="554"/>
          </a:xfrm>
        </p:grpSpPr>
        <p:grpSp>
          <p:nvGrpSpPr>
            <p:cNvPr id="25906" name="Group 31"/>
            <p:cNvGrpSpPr>
              <a:grpSpLocks noChangeAspect="1"/>
            </p:cNvGrpSpPr>
            <p:nvPr/>
          </p:nvGrpSpPr>
          <p:grpSpPr bwMode="auto">
            <a:xfrm>
              <a:off x="1529" y="2106"/>
              <a:ext cx="247" cy="144"/>
              <a:chOff x="2632" y="3559"/>
              <a:chExt cx="247" cy="144"/>
            </a:xfrm>
          </p:grpSpPr>
          <p:sp>
            <p:nvSpPr>
              <p:cNvPr id="25909" name="Rectangle 32"/>
              <p:cNvSpPr>
                <a:spLocks noChangeAspect="1" noChangeArrowheads="1"/>
              </p:cNvSpPr>
              <p:nvPr/>
            </p:nvSpPr>
            <p:spPr bwMode="auto">
              <a:xfrm>
                <a:off x="2708" y="3559"/>
                <a:ext cx="96" cy="4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910" name="Rectangle 33"/>
              <p:cNvSpPr>
                <a:spLocks noChangeAspect="1" noChangeArrowheads="1"/>
              </p:cNvSpPr>
              <p:nvPr/>
            </p:nvSpPr>
            <p:spPr bwMode="auto">
              <a:xfrm>
                <a:off x="2632" y="3605"/>
                <a:ext cx="247" cy="9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907" name="Freeform 34"/>
            <p:cNvSpPr>
              <a:spLocks noChangeAspect="1"/>
            </p:cNvSpPr>
            <p:nvPr/>
          </p:nvSpPr>
          <p:spPr bwMode="auto">
            <a:xfrm>
              <a:off x="1559" y="1696"/>
              <a:ext cx="195" cy="404"/>
            </a:xfrm>
            <a:custGeom>
              <a:avLst/>
              <a:gdLst>
                <a:gd name="T0" fmla="*/ 0 w 195"/>
                <a:gd name="T1" fmla="*/ 404 h 404"/>
                <a:gd name="T2" fmla="*/ 195 w 195"/>
                <a:gd name="T3" fmla="*/ 402 h 404"/>
                <a:gd name="T4" fmla="*/ 195 w 195"/>
                <a:gd name="T5" fmla="*/ 113 h 404"/>
                <a:gd name="T6" fmla="*/ 96 w 195"/>
                <a:gd name="T7" fmla="*/ 0 h 404"/>
                <a:gd name="T8" fmla="*/ 0 w 195"/>
                <a:gd name="T9" fmla="*/ 108 h 404"/>
                <a:gd name="T10" fmla="*/ 0 w 195"/>
                <a:gd name="T11" fmla="*/ 404 h 404"/>
                <a:gd name="T12" fmla="*/ 0 60000 65536"/>
                <a:gd name="T13" fmla="*/ 0 60000 65536"/>
                <a:gd name="T14" fmla="*/ 0 60000 65536"/>
                <a:gd name="T15" fmla="*/ 0 60000 65536"/>
                <a:gd name="T16" fmla="*/ 0 60000 65536"/>
                <a:gd name="T17" fmla="*/ 0 60000 65536"/>
                <a:gd name="T18" fmla="*/ 0 w 195"/>
                <a:gd name="T19" fmla="*/ 0 h 404"/>
                <a:gd name="T20" fmla="*/ 195 w 195"/>
                <a:gd name="T21" fmla="*/ 404 h 404"/>
              </a:gdLst>
              <a:ahLst/>
              <a:cxnLst>
                <a:cxn ang="T12">
                  <a:pos x="T0" y="T1"/>
                </a:cxn>
                <a:cxn ang="T13">
                  <a:pos x="T2" y="T3"/>
                </a:cxn>
                <a:cxn ang="T14">
                  <a:pos x="T4" y="T5"/>
                </a:cxn>
                <a:cxn ang="T15">
                  <a:pos x="T6" y="T7"/>
                </a:cxn>
                <a:cxn ang="T16">
                  <a:pos x="T8" y="T9"/>
                </a:cxn>
                <a:cxn ang="T17">
                  <a:pos x="T10" y="T11"/>
                </a:cxn>
              </a:cxnLst>
              <a:rect l="T18" t="T19" r="T20" b="T21"/>
              <a:pathLst>
                <a:path w="195" h="404">
                  <a:moveTo>
                    <a:pt x="0" y="404"/>
                  </a:moveTo>
                  <a:lnTo>
                    <a:pt x="195" y="402"/>
                  </a:lnTo>
                  <a:lnTo>
                    <a:pt x="195" y="113"/>
                  </a:lnTo>
                  <a:lnTo>
                    <a:pt x="96" y="0"/>
                  </a:lnTo>
                  <a:lnTo>
                    <a:pt x="0" y="108"/>
                  </a:lnTo>
                  <a:lnTo>
                    <a:pt x="0" y="404"/>
                  </a:lnTo>
                  <a:close/>
                </a:path>
              </a:pathLst>
            </a:custGeom>
            <a:solidFill>
              <a:srgbClr val="3333FF"/>
            </a:solidFill>
            <a:ln w="28575">
              <a:solidFill>
                <a:srgbClr val="3333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908" name="WordArt 35"/>
            <p:cNvSpPr>
              <a:spLocks noChangeAspect="1" noChangeArrowheads="1" noChangeShapeType="1" noTextEdit="1"/>
            </p:cNvSpPr>
            <p:nvPr/>
          </p:nvSpPr>
          <p:spPr bwMode="auto">
            <a:xfrm>
              <a:off x="1582" y="1861"/>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T</a:t>
              </a:r>
            </a:p>
          </p:txBody>
        </p:sp>
      </p:grpSp>
      <p:grpSp>
        <p:nvGrpSpPr>
          <p:cNvPr id="25611" name="Group 36"/>
          <p:cNvGrpSpPr>
            <a:grpSpLocks noChangeAspect="1"/>
          </p:cNvGrpSpPr>
          <p:nvPr/>
        </p:nvGrpSpPr>
        <p:grpSpPr bwMode="auto">
          <a:xfrm>
            <a:off x="1143000" y="2711450"/>
            <a:ext cx="392113" cy="860425"/>
            <a:chOff x="1767" y="1912"/>
            <a:chExt cx="247" cy="542"/>
          </a:xfrm>
        </p:grpSpPr>
        <p:grpSp>
          <p:nvGrpSpPr>
            <p:cNvPr id="25900" name="Group 37"/>
            <p:cNvGrpSpPr>
              <a:grpSpLocks noChangeAspect="1"/>
            </p:cNvGrpSpPr>
            <p:nvPr/>
          </p:nvGrpSpPr>
          <p:grpSpPr bwMode="auto">
            <a:xfrm>
              <a:off x="1767" y="2310"/>
              <a:ext cx="247" cy="144"/>
              <a:chOff x="2632" y="3559"/>
              <a:chExt cx="247" cy="144"/>
            </a:xfrm>
          </p:grpSpPr>
          <p:sp>
            <p:nvSpPr>
              <p:cNvPr id="25904" name="Rectangle 38"/>
              <p:cNvSpPr>
                <a:spLocks noChangeAspect="1" noChangeArrowheads="1"/>
              </p:cNvSpPr>
              <p:nvPr/>
            </p:nvSpPr>
            <p:spPr bwMode="auto">
              <a:xfrm>
                <a:off x="2708" y="3559"/>
                <a:ext cx="96" cy="4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905" name="Rectangle 39"/>
              <p:cNvSpPr>
                <a:spLocks noChangeAspect="1" noChangeArrowheads="1"/>
              </p:cNvSpPr>
              <p:nvPr/>
            </p:nvSpPr>
            <p:spPr bwMode="auto">
              <a:xfrm>
                <a:off x="2632" y="3605"/>
                <a:ext cx="247" cy="9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901" name="Oval 40"/>
            <p:cNvSpPr>
              <a:spLocks noChangeAspect="1" noChangeArrowheads="1"/>
            </p:cNvSpPr>
            <p:nvPr/>
          </p:nvSpPr>
          <p:spPr bwMode="auto">
            <a:xfrm>
              <a:off x="1791" y="1912"/>
              <a:ext cx="198" cy="209"/>
            </a:xfrm>
            <a:prstGeom prst="ellipse">
              <a:avLst/>
            </a:prstGeom>
            <a:solidFill>
              <a:srgbClr val="FFCC00"/>
            </a:solidFill>
            <a:ln w="28575">
              <a:solidFill>
                <a:srgbClr val="FFCC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902" name="Freeform 41"/>
            <p:cNvSpPr>
              <a:spLocks noChangeAspect="1"/>
            </p:cNvSpPr>
            <p:nvPr/>
          </p:nvSpPr>
          <p:spPr bwMode="auto">
            <a:xfrm>
              <a:off x="1792" y="2008"/>
              <a:ext cx="199" cy="293"/>
            </a:xfrm>
            <a:custGeom>
              <a:avLst/>
              <a:gdLst>
                <a:gd name="T0" fmla="*/ 0 w 199"/>
                <a:gd name="T1" fmla="*/ 0 h 292"/>
                <a:gd name="T2" fmla="*/ 7 w 199"/>
                <a:gd name="T3" fmla="*/ 297 h 292"/>
                <a:gd name="T4" fmla="*/ 192 w 199"/>
                <a:gd name="T5" fmla="*/ 297 h 292"/>
                <a:gd name="T6" fmla="*/ 199 w 199"/>
                <a:gd name="T7" fmla="*/ 0 h 292"/>
                <a:gd name="T8" fmla="*/ 0 60000 65536"/>
                <a:gd name="T9" fmla="*/ 0 60000 65536"/>
                <a:gd name="T10" fmla="*/ 0 60000 65536"/>
                <a:gd name="T11" fmla="*/ 0 60000 65536"/>
                <a:gd name="T12" fmla="*/ 0 w 199"/>
                <a:gd name="T13" fmla="*/ 0 h 292"/>
                <a:gd name="T14" fmla="*/ 199 w 199"/>
                <a:gd name="T15" fmla="*/ 292 h 292"/>
              </a:gdLst>
              <a:ahLst/>
              <a:cxnLst>
                <a:cxn ang="T8">
                  <a:pos x="T0" y="T1"/>
                </a:cxn>
                <a:cxn ang="T9">
                  <a:pos x="T2" y="T3"/>
                </a:cxn>
                <a:cxn ang="T10">
                  <a:pos x="T4" y="T5"/>
                </a:cxn>
                <a:cxn ang="T11">
                  <a:pos x="T6" y="T7"/>
                </a:cxn>
              </a:cxnLst>
              <a:rect l="T12" t="T13" r="T14" b="T15"/>
              <a:pathLst>
                <a:path w="199" h="292">
                  <a:moveTo>
                    <a:pt x="0" y="0"/>
                  </a:moveTo>
                  <a:lnTo>
                    <a:pt x="7" y="292"/>
                  </a:lnTo>
                  <a:lnTo>
                    <a:pt x="192" y="292"/>
                  </a:lnTo>
                  <a:lnTo>
                    <a:pt x="199" y="0"/>
                  </a:lnTo>
                </a:path>
              </a:pathLst>
            </a:custGeom>
            <a:solidFill>
              <a:srgbClr val="FFCC00"/>
            </a:solidFill>
            <a:ln w="28575">
              <a:solidFill>
                <a:srgbClr val="FFCC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903" name="WordArt 42"/>
            <p:cNvSpPr>
              <a:spLocks noChangeAspect="1" noChangeArrowheads="1" noChangeShapeType="1" noTextEdit="1"/>
            </p:cNvSpPr>
            <p:nvPr/>
          </p:nvSpPr>
          <p:spPr bwMode="auto">
            <a:xfrm>
              <a:off x="1817" y="2065"/>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C</a:t>
              </a:r>
            </a:p>
          </p:txBody>
        </p:sp>
      </p:grpSp>
      <p:grpSp>
        <p:nvGrpSpPr>
          <p:cNvPr id="25612" name="Group 43"/>
          <p:cNvGrpSpPr>
            <a:grpSpLocks noChangeAspect="1"/>
          </p:cNvGrpSpPr>
          <p:nvPr/>
        </p:nvGrpSpPr>
        <p:grpSpPr bwMode="auto">
          <a:xfrm>
            <a:off x="1912938" y="1951038"/>
            <a:ext cx="379412" cy="890587"/>
            <a:chOff x="1535" y="1229"/>
            <a:chExt cx="239" cy="561"/>
          </a:xfrm>
        </p:grpSpPr>
        <p:grpSp>
          <p:nvGrpSpPr>
            <p:cNvPr id="25895" name="Group 44"/>
            <p:cNvGrpSpPr>
              <a:grpSpLocks noChangeAspect="1"/>
            </p:cNvGrpSpPr>
            <p:nvPr/>
          </p:nvGrpSpPr>
          <p:grpSpPr bwMode="auto">
            <a:xfrm>
              <a:off x="1535" y="1229"/>
              <a:ext cx="239" cy="157"/>
              <a:chOff x="2631" y="2682"/>
              <a:chExt cx="239" cy="157"/>
            </a:xfrm>
          </p:grpSpPr>
          <p:sp>
            <p:nvSpPr>
              <p:cNvPr id="25898" name="Rectangle 45"/>
              <p:cNvSpPr>
                <a:spLocks noChangeAspect="1" noChangeArrowheads="1"/>
              </p:cNvSpPr>
              <p:nvPr/>
            </p:nvSpPr>
            <p:spPr bwMode="auto">
              <a:xfrm flipV="1">
                <a:off x="2706" y="2787"/>
                <a:ext cx="96" cy="52"/>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99" name="Rectangle 46"/>
              <p:cNvSpPr>
                <a:spLocks noChangeAspect="1" noChangeArrowheads="1"/>
              </p:cNvSpPr>
              <p:nvPr/>
            </p:nvSpPr>
            <p:spPr bwMode="auto">
              <a:xfrm flipV="1">
                <a:off x="2631" y="2682"/>
                <a:ext cx="239" cy="105"/>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896" name="Freeform 47"/>
            <p:cNvSpPr>
              <a:spLocks noChangeAspect="1"/>
            </p:cNvSpPr>
            <p:nvPr/>
          </p:nvSpPr>
          <p:spPr bwMode="auto">
            <a:xfrm flipV="1">
              <a:off x="1554" y="1386"/>
              <a:ext cx="199" cy="404"/>
            </a:xfrm>
            <a:custGeom>
              <a:avLst/>
              <a:gdLst>
                <a:gd name="T0" fmla="*/ 4 w 199"/>
                <a:gd name="T1" fmla="*/ 404 h 404"/>
                <a:gd name="T2" fmla="*/ 199 w 199"/>
                <a:gd name="T3" fmla="*/ 402 h 404"/>
                <a:gd name="T4" fmla="*/ 199 w 199"/>
                <a:gd name="T5" fmla="*/ 0 h 404"/>
                <a:gd name="T6" fmla="*/ 100 w 199"/>
                <a:gd name="T7" fmla="*/ 106 h 404"/>
                <a:gd name="T8" fmla="*/ 0 w 199"/>
                <a:gd name="T9" fmla="*/ 0 h 404"/>
                <a:gd name="T10" fmla="*/ 4 w 199"/>
                <a:gd name="T11" fmla="*/ 404 h 404"/>
                <a:gd name="T12" fmla="*/ 0 60000 65536"/>
                <a:gd name="T13" fmla="*/ 0 60000 65536"/>
                <a:gd name="T14" fmla="*/ 0 60000 65536"/>
                <a:gd name="T15" fmla="*/ 0 60000 65536"/>
                <a:gd name="T16" fmla="*/ 0 60000 65536"/>
                <a:gd name="T17" fmla="*/ 0 60000 65536"/>
                <a:gd name="T18" fmla="*/ 0 w 199"/>
                <a:gd name="T19" fmla="*/ 0 h 404"/>
                <a:gd name="T20" fmla="*/ 199 w 199"/>
                <a:gd name="T21" fmla="*/ 404 h 404"/>
              </a:gdLst>
              <a:ahLst/>
              <a:cxnLst>
                <a:cxn ang="T12">
                  <a:pos x="T0" y="T1"/>
                </a:cxn>
                <a:cxn ang="T13">
                  <a:pos x="T2" y="T3"/>
                </a:cxn>
                <a:cxn ang="T14">
                  <a:pos x="T4" y="T5"/>
                </a:cxn>
                <a:cxn ang="T15">
                  <a:pos x="T6" y="T7"/>
                </a:cxn>
                <a:cxn ang="T16">
                  <a:pos x="T8" y="T9"/>
                </a:cxn>
                <a:cxn ang="T17">
                  <a:pos x="T10" y="T11"/>
                </a:cxn>
              </a:cxnLst>
              <a:rect l="T18" t="T19" r="T20" b="T21"/>
              <a:pathLst>
                <a:path w="199" h="404">
                  <a:moveTo>
                    <a:pt x="4" y="404"/>
                  </a:moveTo>
                  <a:lnTo>
                    <a:pt x="199" y="402"/>
                  </a:lnTo>
                  <a:lnTo>
                    <a:pt x="199" y="0"/>
                  </a:lnTo>
                  <a:lnTo>
                    <a:pt x="100" y="106"/>
                  </a:lnTo>
                  <a:lnTo>
                    <a:pt x="0" y="0"/>
                  </a:lnTo>
                  <a:lnTo>
                    <a:pt x="4" y="404"/>
                  </a:lnTo>
                  <a:close/>
                </a:path>
              </a:pathLst>
            </a:custGeom>
            <a:solidFill>
              <a:srgbClr val="FF0000"/>
            </a:solidFill>
            <a:ln w="28575">
              <a:solidFill>
                <a:srgbClr val="FF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97" name="WordArt 48"/>
            <p:cNvSpPr>
              <a:spLocks noChangeAspect="1" noChangeArrowheads="1" noChangeShapeType="1" noTextEdit="1"/>
            </p:cNvSpPr>
            <p:nvPr/>
          </p:nvSpPr>
          <p:spPr bwMode="auto">
            <a:xfrm>
              <a:off x="1581" y="1461"/>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A</a:t>
              </a:r>
            </a:p>
          </p:txBody>
        </p:sp>
      </p:grpSp>
      <p:grpSp>
        <p:nvGrpSpPr>
          <p:cNvPr id="25613" name="Group 49"/>
          <p:cNvGrpSpPr>
            <a:grpSpLocks noChangeAspect="1"/>
          </p:cNvGrpSpPr>
          <p:nvPr/>
        </p:nvGrpSpPr>
        <p:grpSpPr bwMode="auto">
          <a:xfrm>
            <a:off x="2667000" y="1951038"/>
            <a:ext cx="379413" cy="871537"/>
            <a:chOff x="2005" y="1229"/>
            <a:chExt cx="239" cy="549"/>
          </a:xfrm>
        </p:grpSpPr>
        <p:grpSp>
          <p:nvGrpSpPr>
            <p:cNvPr id="25889" name="Group 50"/>
            <p:cNvGrpSpPr>
              <a:grpSpLocks noChangeAspect="1"/>
            </p:cNvGrpSpPr>
            <p:nvPr/>
          </p:nvGrpSpPr>
          <p:grpSpPr bwMode="auto">
            <a:xfrm>
              <a:off x="2005" y="1229"/>
              <a:ext cx="239" cy="157"/>
              <a:chOff x="2631" y="2682"/>
              <a:chExt cx="239" cy="157"/>
            </a:xfrm>
          </p:grpSpPr>
          <p:sp>
            <p:nvSpPr>
              <p:cNvPr id="25893" name="Rectangle 51"/>
              <p:cNvSpPr>
                <a:spLocks noChangeAspect="1" noChangeArrowheads="1"/>
              </p:cNvSpPr>
              <p:nvPr/>
            </p:nvSpPr>
            <p:spPr bwMode="auto">
              <a:xfrm flipV="1">
                <a:off x="2706" y="2787"/>
                <a:ext cx="96" cy="52"/>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94" name="Rectangle 52"/>
              <p:cNvSpPr>
                <a:spLocks noChangeAspect="1" noChangeArrowheads="1"/>
              </p:cNvSpPr>
              <p:nvPr/>
            </p:nvSpPr>
            <p:spPr bwMode="auto">
              <a:xfrm flipV="1">
                <a:off x="2631" y="2682"/>
                <a:ext cx="239" cy="105"/>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890" name="Freeform 53"/>
            <p:cNvSpPr>
              <a:spLocks noChangeAspect="1"/>
            </p:cNvSpPr>
            <p:nvPr/>
          </p:nvSpPr>
          <p:spPr bwMode="auto">
            <a:xfrm flipV="1">
              <a:off x="2027" y="1383"/>
              <a:ext cx="199" cy="299"/>
            </a:xfrm>
            <a:custGeom>
              <a:avLst/>
              <a:gdLst>
                <a:gd name="T0" fmla="*/ 0 w 199"/>
                <a:gd name="T1" fmla="*/ 0 h 292"/>
                <a:gd name="T2" fmla="*/ 7 w 199"/>
                <a:gd name="T3" fmla="*/ 329 h 292"/>
                <a:gd name="T4" fmla="*/ 192 w 199"/>
                <a:gd name="T5" fmla="*/ 329 h 292"/>
                <a:gd name="T6" fmla="*/ 199 w 199"/>
                <a:gd name="T7" fmla="*/ 0 h 292"/>
                <a:gd name="T8" fmla="*/ 0 60000 65536"/>
                <a:gd name="T9" fmla="*/ 0 60000 65536"/>
                <a:gd name="T10" fmla="*/ 0 60000 65536"/>
                <a:gd name="T11" fmla="*/ 0 60000 65536"/>
                <a:gd name="T12" fmla="*/ 0 w 199"/>
                <a:gd name="T13" fmla="*/ 0 h 292"/>
                <a:gd name="T14" fmla="*/ 199 w 199"/>
                <a:gd name="T15" fmla="*/ 292 h 292"/>
              </a:gdLst>
              <a:ahLst/>
              <a:cxnLst>
                <a:cxn ang="T8">
                  <a:pos x="T0" y="T1"/>
                </a:cxn>
                <a:cxn ang="T9">
                  <a:pos x="T2" y="T3"/>
                </a:cxn>
                <a:cxn ang="T10">
                  <a:pos x="T4" y="T5"/>
                </a:cxn>
                <a:cxn ang="T11">
                  <a:pos x="T6" y="T7"/>
                </a:cxn>
              </a:cxnLst>
              <a:rect l="T12" t="T13" r="T14" b="T15"/>
              <a:pathLst>
                <a:path w="199" h="292">
                  <a:moveTo>
                    <a:pt x="0" y="0"/>
                  </a:moveTo>
                  <a:lnTo>
                    <a:pt x="7" y="292"/>
                  </a:lnTo>
                  <a:lnTo>
                    <a:pt x="192" y="292"/>
                  </a:lnTo>
                  <a:lnTo>
                    <a:pt x="199" y="0"/>
                  </a:lnTo>
                </a:path>
              </a:pathLst>
            </a:custGeom>
            <a:solidFill>
              <a:srgbClr val="FFCC00"/>
            </a:solidFill>
            <a:ln w="28575">
              <a:solidFill>
                <a:srgbClr val="FFCC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91" name="Oval 54"/>
            <p:cNvSpPr>
              <a:spLocks noChangeAspect="1" noChangeArrowheads="1"/>
            </p:cNvSpPr>
            <p:nvPr/>
          </p:nvSpPr>
          <p:spPr bwMode="auto">
            <a:xfrm flipV="1">
              <a:off x="2026" y="1569"/>
              <a:ext cx="198" cy="209"/>
            </a:xfrm>
            <a:prstGeom prst="ellipse">
              <a:avLst/>
            </a:prstGeom>
            <a:solidFill>
              <a:srgbClr val="FFCC00"/>
            </a:solidFill>
            <a:ln w="28575">
              <a:solidFill>
                <a:srgbClr val="FFCC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92" name="WordArt 55"/>
            <p:cNvSpPr>
              <a:spLocks noChangeAspect="1" noChangeArrowheads="1" noChangeShapeType="1" noTextEdit="1"/>
            </p:cNvSpPr>
            <p:nvPr/>
          </p:nvSpPr>
          <p:spPr bwMode="auto">
            <a:xfrm>
              <a:off x="2052" y="1463"/>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C</a:t>
              </a:r>
            </a:p>
          </p:txBody>
        </p:sp>
      </p:grpSp>
      <p:grpSp>
        <p:nvGrpSpPr>
          <p:cNvPr id="25614" name="Group 56"/>
          <p:cNvGrpSpPr>
            <a:grpSpLocks noChangeAspect="1"/>
          </p:cNvGrpSpPr>
          <p:nvPr/>
        </p:nvGrpSpPr>
        <p:grpSpPr bwMode="auto">
          <a:xfrm>
            <a:off x="2286000" y="2503488"/>
            <a:ext cx="392113" cy="1077912"/>
            <a:chOff x="2005" y="1571"/>
            <a:chExt cx="247" cy="679"/>
          </a:xfrm>
        </p:grpSpPr>
        <p:grpSp>
          <p:nvGrpSpPr>
            <p:cNvPr id="25883" name="Group 57"/>
            <p:cNvGrpSpPr>
              <a:grpSpLocks noChangeAspect="1"/>
            </p:cNvGrpSpPr>
            <p:nvPr/>
          </p:nvGrpSpPr>
          <p:grpSpPr bwMode="auto">
            <a:xfrm>
              <a:off x="2005" y="2106"/>
              <a:ext cx="247" cy="144"/>
              <a:chOff x="2632" y="3559"/>
              <a:chExt cx="247" cy="144"/>
            </a:xfrm>
          </p:grpSpPr>
          <p:sp>
            <p:nvSpPr>
              <p:cNvPr id="25887" name="Rectangle 58"/>
              <p:cNvSpPr>
                <a:spLocks noChangeAspect="1" noChangeArrowheads="1"/>
              </p:cNvSpPr>
              <p:nvPr/>
            </p:nvSpPr>
            <p:spPr bwMode="auto">
              <a:xfrm>
                <a:off x="2708" y="3559"/>
                <a:ext cx="96" cy="4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88" name="Rectangle 59"/>
              <p:cNvSpPr>
                <a:spLocks noChangeAspect="1" noChangeArrowheads="1"/>
              </p:cNvSpPr>
              <p:nvPr/>
            </p:nvSpPr>
            <p:spPr bwMode="auto">
              <a:xfrm>
                <a:off x="2632" y="3605"/>
                <a:ext cx="247" cy="9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884" name="Rectangle 60"/>
            <p:cNvSpPr>
              <a:spLocks noChangeAspect="1" noChangeArrowheads="1"/>
            </p:cNvSpPr>
            <p:nvPr/>
          </p:nvSpPr>
          <p:spPr bwMode="auto">
            <a:xfrm>
              <a:off x="2030" y="1695"/>
              <a:ext cx="198" cy="404"/>
            </a:xfrm>
            <a:prstGeom prst="rect">
              <a:avLst/>
            </a:prstGeom>
            <a:solidFill>
              <a:srgbClr val="00FF00"/>
            </a:solidFill>
            <a:ln w="28575">
              <a:solidFill>
                <a:srgbClr val="00FF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85" name="Oval 61"/>
            <p:cNvSpPr>
              <a:spLocks noChangeAspect="1" noChangeArrowheads="1"/>
            </p:cNvSpPr>
            <p:nvPr/>
          </p:nvSpPr>
          <p:spPr bwMode="auto">
            <a:xfrm>
              <a:off x="2030" y="1571"/>
              <a:ext cx="198" cy="209"/>
            </a:xfrm>
            <a:prstGeom prst="ellipse">
              <a:avLst/>
            </a:prstGeom>
            <a:solidFill>
              <a:schemeClr val="bg1"/>
            </a:solidFill>
            <a:ln w="28575">
              <a:solidFill>
                <a:schemeClr val="bg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86" name="WordArt 62"/>
            <p:cNvSpPr>
              <a:spLocks noChangeAspect="1" noChangeArrowheads="1" noChangeShapeType="1" noTextEdit="1"/>
            </p:cNvSpPr>
            <p:nvPr/>
          </p:nvSpPr>
          <p:spPr bwMode="auto">
            <a:xfrm>
              <a:off x="2051" y="1856"/>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G</a:t>
              </a:r>
            </a:p>
          </p:txBody>
        </p:sp>
      </p:grpSp>
      <p:grpSp>
        <p:nvGrpSpPr>
          <p:cNvPr id="25615" name="Group 63"/>
          <p:cNvGrpSpPr>
            <a:grpSpLocks noChangeAspect="1"/>
          </p:cNvGrpSpPr>
          <p:nvPr/>
        </p:nvGrpSpPr>
        <p:grpSpPr bwMode="auto">
          <a:xfrm>
            <a:off x="2286000" y="1960563"/>
            <a:ext cx="379413" cy="871537"/>
            <a:chOff x="2005" y="1229"/>
            <a:chExt cx="239" cy="549"/>
          </a:xfrm>
        </p:grpSpPr>
        <p:grpSp>
          <p:nvGrpSpPr>
            <p:cNvPr id="25877" name="Group 64"/>
            <p:cNvGrpSpPr>
              <a:grpSpLocks noChangeAspect="1"/>
            </p:cNvGrpSpPr>
            <p:nvPr/>
          </p:nvGrpSpPr>
          <p:grpSpPr bwMode="auto">
            <a:xfrm>
              <a:off x="2005" y="1229"/>
              <a:ext cx="239" cy="157"/>
              <a:chOff x="2631" y="2682"/>
              <a:chExt cx="239" cy="157"/>
            </a:xfrm>
          </p:grpSpPr>
          <p:sp>
            <p:nvSpPr>
              <p:cNvPr id="25881" name="Rectangle 65"/>
              <p:cNvSpPr>
                <a:spLocks noChangeAspect="1" noChangeArrowheads="1"/>
              </p:cNvSpPr>
              <p:nvPr/>
            </p:nvSpPr>
            <p:spPr bwMode="auto">
              <a:xfrm flipV="1">
                <a:off x="2706" y="2787"/>
                <a:ext cx="96" cy="52"/>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82" name="Rectangle 66"/>
              <p:cNvSpPr>
                <a:spLocks noChangeAspect="1" noChangeArrowheads="1"/>
              </p:cNvSpPr>
              <p:nvPr/>
            </p:nvSpPr>
            <p:spPr bwMode="auto">
              <a:xfrm flipV="1">
                <a:off x="2631" y="2682"/>
                <a:ext cx="239" cy="105"/>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878" name="Freeform 67"/>
            <p:cNvSpPr>
              <a:spLocks noChangeAspect="1"/>
            </p:cNvSpPr>
            <p:nvPr/>
          </p:nvSpPr>
          <p:spPr bwMode="auto">
            <a:xfrm flipV="1">
              <a:off x="2027" y="1383"/>
              <a:ext cx="199" cy="299"/>
            </a:xfrm>
            <a:custGeom>
              <a:avLst/>
              <a:gdLst>
                <a:gd name="T0" fmla="*/ 0 w 199"/>
                <a:gd name="T1" fmla="*/ 0 h 292"/>
                <a:gd name="T2" fmla="*/ 7 w 199"/>
                <a:gd name="T3" fmla="*/ 329 h 292"/>
                <a:gd name="T4" fmla="*/ 192 w 199"/>
                <a:gd name="T5" fmla="*/ 329 h 292"/>
                <a:gd name="T6" fmla="*/ 199 w 199"/>
                <a:gd name="T7" fmla="*/ 0 h 292"/>
                <a:gd name="T8" fmla="*/ 0 60000 65536"/>
                <a:gd name="T9" fmla="*/ 0 60000 65536"/>
                <a:gd name="T10" fmla="*/ 0 60000 65536"/>
                <a:gd name="T11" fmla="*/ 0 60000 65536"/>
                <a:gd name="T12" fmla="*/ 0 w 199"/>
                <a:gd name="T13" fmla="*/ 0 h 292"/>
                <a:gd name="T14" fmla="*/ 199 w 199"/>
                <a:gd name="T15" fmla="*/ 292 h 292"/>
              </a:gdLst>
              <a:ahLst/>
              <a:cxnLst>
                <a:cxn ang="T8">
                  <a:pos x="T0" y="T1"/>
                </a:cxn>
                <a:cxn ang="T9">
                  <a:pos x="T2" y="T3"/>
                </a:cxn>
                <a:cxn ang="T10">
                  <a:pos x="T4" y="T5"/>
                </a:cxn>
                <a:cxn ang="T11">
                  <a:pos x="T6" y="T7"/>
                </a:cxn>
              </a:cxnLst>
              <a:rect l="T12" t="T13" r="T14" b="T15"/>
              <a:pathLst>
                <a:path w="199" h="292">
                  <a:moveTo>
                    <a:pt x="0" y="0"/>
                  </a:moveTo>
                  <a:lnTo>
                    <a:pt x="7" y="292"/>
                  </a:lnTo>
                  <a:lnTo>
                    <a:pt x="192" y="292"/>
                  </a:lnTo>
                  <a:lnTo>
                    <a:pt x="199" y="0"/>
                  </a:lnTo>
                </a:path>
              </a:pathLst>
            </a:custGeom>
            <a:solidFill>
              <a:srgbClr val="FFCC00"/>
            </a:solidFill>
            <a:ln w="28575">
              <a:solidFill>
                <a:srgbClr val="FFCC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79" name="Oval 68"/>
            <p:cNvSpPr>
              <a:spLocks noChangeAspect="1" noChangeArrowheads="1"/>
            </p:cNvSpPr>
            <p:nvPr/>
          </p:nvSpPr>
          <p:spPr bwMode="auto">
            <a:xfrm flipV="1">
              <a:off x="2026" y="1569"/>
              <a:ext cx="198" cy="209"/>
            </a:xfrm>
            <a:prstGeom prst="ellipse">
              <a:avLst/>
            </a:prstGeom>
            <a:solidFill>
              <a:srgbClr val="FFCC00"/>
            </a:solidFill>
            <a:ln w="28575">
              <a:solidFill>
                <a:srgbClr val="FFCC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80" name="WordArt 69"/>
            <p:cNvSpPr>
              <a:spLocks noChangeAspect="1" noChangeArrowheads="1" noChangeShapeType="1" noTextEdit="1"/>
            </p:cNvSpPr>
            <p:nvPr/>
          </p:nvSpPr>
          <p:spPr bwMode="auto">
            <a:xfrm>
              <a:off x="2052" y="1463"/>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C</a:t>
              </a:r>
            </a:p>
          </p:txBody>
        </p:sp>
      </p:grpSp>
      <p:grpSp>
        <p:nvGrpSpPr>
          <p:cNvPr id="25616" name="Group 70"/>
          <p:cNvGrpSpPr>
            <a:grpSpLocks noChangeAspect="1"/>
          </p:cNvGrpSpPr>
          <p:nvPr/>
        </p:nvGrpSpPr>
        <p:grpSpPr bwMode="auto">
          <a:xfrm>
            <a:off x="760413" y="1960563"/>
            <a:ext cx="379412" cy="1087437"/>
            <a:chOff x="1773" y="1229"/>
            <a:chExt cx="239" cy="685"/>
          </a:xfrm>
        </p:grpSpPr>
        <p:grpSp>
          <p:nvGrpSpPr>
            <p:cNvPr id="25871" name="Group 71"/>
            <p:cNvGrpSpPr>
              <a:grpSpLocks noChangeAspect="1"/>
            </p:cNvGrpSpPr>
            <p:nvPr/>
          </p:nvGrpSpPr>
          <p:grpSpPr bwMode="auto">
            <a:xfrm>
              <a:off x="1773" y="1229"/>
              <a:ext cx="239" cy="157"/>
              <a:chOff x="2631" y="2682"/>
              <a:chExt cx="239" cy="157"/>
            </a:xfrm>
          </p:grpSpPr>
          <p:sp>
            <p:nvSpPr>
              <p:cNvPr id="25875" name="Rectangle 72"/>
              <p:cNvSpPr>
                <a:spLocks noChangeAspect="1" noChangeArrowheads="1"/>
              </p:cNvSpPr>
              <p:nvPr/>
            </p:nvSpPr>
            <p:spPr bwMode="auto">
              <a:xfrm flipV="1">
                <a:off x="2706" y="2787"/>
                <a:ext cx="96" cy="52"/>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76" name="Rectangle 73"/>
              <p:cNvSpPr>
                <a:spLocks noChangeAspect="1" noChangeArrowheads="1"/>
              </p:cNvSpPr>
              <p:nvPr/>
            </p:nvSpPr>
            <p:spPr bwMode="auto">
              <a:xfrm flipV="1">
                <a:off x="2631" y="2682"/>
                <a:ext cx="239" cy="105"/>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872" name="Rectangle 74"/>
            <p:cNvSpPr>
              <a:spLocks noChangeAspect="1" noChangeArrowheads="1"/>
            </p:cNvSpPr>
            <p:nvPr/>
          </p:nvSpPr>
          <p:spPr bwMode="auto">
            <a:xfrm flipV="1">
              <a:off x="1794" y="1385"/>
              <a:ext cx="198" cy="411"/>
            </a:xfrm>
            <a:prstGeom prst="rect">
              <a:avLst/>
            </a:prstGeom>
            <a:solidFill>
              <a:srgbClr val="00FF00"/>
            </a:solidFill>
            <a:ln w="28575">
              <a:solidFill>
                <a:srgbClr val="00FF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73" name="WordArt 75"/>
            <p:cNvSpPr>
              <a:spLocks noChangeAspect="1" noChangeArrowheads="1" noChangeShapeType="1" noTextEdit="1"/>
            </p:cNvSpPr>
            <p:nvPr/>
          </p:nvSpPr>
          <p:spPr bwMode="auto">
            <a:xfrm>
              <a:off x="1815" y="1467"/>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G</a:t>
              </a:r>
            </a:p>
          </p:txBody>
        </p:sp>
        <p:sp>
          <p:nvSpPr>
            <p:cNvPr id="25874" name="Oval 76"/>
            <p:cNvSpPr>
              <a:spLocks noChangeAspect="1" noChangeArrowheads="1"/>
            </p:cNvSpPr>
            <p:nvPr/>
          </p:nvSpPr>
          <p:spPr bwMode="auto">
            <a:xfrm flipV="1">
              <a:off x="1794" y="1705"/>
              <a:ext cx="198" cy="209"/>
            </a:xfrm>
            <a:prstGeom prst="ellipse">
              <a:avLst/>
            </a:prstGeom>
            <a:solidFill>
              <a:schemeClr val="bg1"/>
            </a:solidFill>
            <a:ln w="28575">
              <a:solidFill>
                <a:schemeClr val="bg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25617" name="Group 77"/>
          <p:cNvGrpSpPr>
            <a:grpSpLocks noChangeAspect="1"/>
          </p:cNvGrpSpPr>
          <p:nvPr/>
        </p:nvGrpSpPr>
        <p:grpSpPr bwMode="auto">
          <a:xfrm>
            <a:off x="750888" y="2720975"/>
            <a:ext cx="392112" cy="860425"/>
            <a:chOff x="1767" y="1912"/>
            <a:chExt cx="247" cy="542"/>
          </a:xfrm>
        </p:grpSpPr>
        <p:grpSp>
          <p:nvGrpSpPr>
            <p:cNvPr id="25865" name="Group 78"/>
            <p:cNvGrpSpPr>
              <a:grpSpLocks noChangeAspect="1"/>
            </p:cNvGrpSpPr>
            <p:nvPr/>
          </p:nvGrpSpPr>
          <p:grpSpPr bwMode="auto">
            <a:xfrm>
              <a:off x="1767" y="2310"/>
              <a:ext cx="247" cy="144"/>
              <a:chOff x="2632" y="3559"/>
              <a:chExt cx="247" cy="144"/>
            </a:xfrm>
          </p:grpSpPr>
          <p:sp>
            <p:nvSpPr>
              <p:cNvPr id="25869" name="Rectangle 79"/>
              <p:cNvSpPr>
                <a:spLocks noChangeAspect="1" noChangeArrowheads="1"/>
              </p:cNvSpPr>
              <p:nvPr/>
            </p:nvSpPr>
            <p:spPr bwMode="auto">
              <a:xfrm>
                <a:off x="2708" y="3559"/>
                <a:ext cx="96" cy="4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70" name="Rectangle 80"/>
              <p:cNvSpPr>
                <a:spLocks noChangeAspect="1" noChangeArrowheads="1"/>
              </p:cNvSpPr>
              <p:nvPr/>
            </p:nvSpPr>
            <p:spPr bwMode="auto">
              <a:xfrm>
                <a:off x="2632" y="3605"/>
                <a:ext cx="247" cy="9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866" name="Oval 81"/>
            <p:cNvSpPr>
              <a:spLocks noChangeAspect="1" noChangeArrowheads="1"/>
            </p:cNvSpPr>
            <p:nvPr/>
          </p:nvSpPr>
          <p:spPr bwMode="auto">
            <a:xfrm>
              <a:off x="1791" y="1912"/>
              <a:ext cx="198" cy="209"/>
            </a:xfrm>
            <a:prstGeom prst="ellipse">
              <a:avLst/>
            </a:prstGeom>
            <a:solidFill>
              <a:srgbClr val="FFCC00"/>
            </a:solidFill>
            <a:ln w="28575">
              <a:solidFill>
                <a:srgbClr val="FFCC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67" name="Freeform 82"/>
            <p:cNvSpPr>
              <a:spLocks noChangeAspect="1"/>
            </p:cNvSpPr>
            <p:nvPr/>
          </p:nvSpPr>
          <p:spPr bwMode="auto">
            <a:xfrm>
              <a:off x="1792" y="2008"/>
              <a:ext cx="199" cy="293"/>
            </a:xfrm>
            <a:custGeom>
              <a:avLst/>
              <a:gdLst>
                <a:gd name="T0" fmla="*/ 0 w 199"/>
                <a:gd name="T1" fmla="*/ 0 h 292"/>
                <a:gd name="T2" fmla="*/ 7 w 199"/>
                <a:gd name="T3" fmla="*/ 297 h 292"/>
                <a:gd name="T4" fmla="*/ 192 w 199"/>
                <a:gd name="T5" fmla="*/ 297 h 292"/>
                <a:gd name="T6" fmla="*/ 199 w 199"/>
                <a:gd name="T7" fmla="*/ 0 h 292"/>
                <a:gd name="T8" fmla="*/ 0 60000 65536"/>
                <a:gd name="T9" fmla="*/ 0 60000 65536"/>
                <a:gd name="T10" fmla="*/ 0 60000 65536"/>
                <a:gd name="T11" fmla="*/ 0 60000 65536"/>
                <a:gd name="T12" fmla="*/ 0 w 199"/>
                <a:gd name="T13" fmla="*/ 0 h 292"/>
                <a:gd name="T14" fmla="*/ 199 w 199"/>
                <a:gd name="T15" fmla="*/ 292 h 292"/>
              </a:gdLst>
              <a:ahLst/>
              <a:cxnLst>
                <a:cxn ang="T8">
                  <a:pos x="T0" y="T1"/>
                </a:cxn>
                <a:cxn ang="T9">
                  <a:pos x="T2" y="T3"/>
                </a:cxn>
                <a:cxn ang="T10">
                  <a:pos x="T4" y="T5"/>
                </a:cxn>
                <a:cxn ang="T11">
                  <a:pos x="T6" y="T7"/>
                </a:cxn>
              </a:cxnLst>
              <a:rect l="T12" t="T13" r="T14" b="T15"/>
              <a:pathLst>
                <a:path w="199" h="292">
                  <a:moveTo>
                    <a:pt x="0" y="0"/>
                  </a:moveTo>
                  <a:lnTo>
                    <a:pt x="7" y="292"/>
                  </a:lnTo>
                  <a:lnTo>
                    <a:pt x="192" y="292"/>
                  </a:lnTo>
                  <a:lnTo>
                    <a:pt x="199" y="0"/>
                  </a:lnTo>
                </a:path>
              </a:pathLst>
            </a:custGeom>
            <a:solidFill>
              <a:srgbClr val="FFCC00"/>
            </a:solidFill>
            <a:ln w="28575">
              <a:solidFill>
                <a:srgbClr val="FFCC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68" name="WordArt 83"/>
            <p:cNvSpPr>
              <a:spLocks noChangeAspect="1" noChangeArrowheads="1" noChangeShapeType="1" noTextEdit="1"/>
            </p:cNvSpPr>
            <p:nvPr/>
          </p:nvSpPr>
          <p:spPr bwMode="auto">
            <a:xfrm>
              <a:off x="1817" y="2065"/>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C</a:t>
              </a:r>
            </a:p>
          </p:txBody>
        </p:sp>
      </p:grpSp>
      <p:grpSp>
        <p:nvGrpSpPr>
          <p:cNvPr id="25618" name="Group 164"/>
          <p:cNvGrpSpPr>
            <a:grpSpLocks/>
          </p:cNvGrpSpPr>
          <p:nvPr/>
        </p:nvGrpSpPr>
        <p:grpSpPr bwMode="auto">
          <a:xfrm>
            <a:off x="6389688" y="1951038"/>
            <a:ext cx="1916112" cy="1630362"/>
            <a:chOff x="4025" y="1229"/>
            <a:chExt cx="1207" cy="1027"/>
          </a:xfrm>
        </p:grpSpPr>
        <p:grpSp>
          <p:nvGrpSpPr>
            <p:cNvPr id="25825" name="Group 84"/>
            <p:cNvGrpSpPr>
              <a:grpSpLocks noChangeAspect="1"/>
            </p:cNvGrpSpPr>
            <p:nvPr/>
          </p:nvGrpSpPr>
          <p:grpSpPr bwMode="auto">
            <a:xfrm>
              <a:off x="4985" y="1571"/>
              <a:ext cx="247" cy="679"/>
              <a:chOff x="2005" y="1571"/>
              <a:chExt cx="247" cy="679"/>
            </a:xfrm>
          </p:grpSpPr>
          <p:grpSp>
            <p:nvGrpSpPr>
              <p:cNvPr id="25859" name="Group 85"/>
              <p:cNvGrpSpPr>
                <a:grpSpLocks noChangeAspect="1"/>
              </p:cNvGrpSpPr>
              <p:nvPr/>
            </p:nvGrpSpPr>
            <p:grpSpPr bwMode="auto">
              <a:xfrm>
                <a:off x="2005" y="2106"/>
                <a:ext cx="247" cy="144"/>
                <a:chOff x="2632" y="3559"/>
                <a:chExt cx="247" cy="144"/>
              </a:xfrm>
            </p:grpSpPr>
            <p:sp>
              <p:nvSpPr>
                <p:cNvPr id="25863" name="Rectangle 86"/>
                <p:cNvSpPr>
                  <a:spLocks noChangeAspect="1" noChangeArrowheads="1"/>
                </p:cNvSpPr>
                <p:nvPr/>
              </p:nvSpPr>
              <p:spPr bwMode="auto">
                <a:xfrm>
                  <a:off x="2708" y="3559"/>
                  <a:ext cx="96" cy="4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64" name="Rectangle 87"/>
                <p:cNvSpPr>
                  <a:spLocks noChangeAspect="1" noChangeArrowheads="1"/>
                </p:cNvSpPr>
                <p:nvPr/>
              </p:nvSpPr>
              <p:spPr bwMode="auto">
                <a:xfrm>
                  <a:off x="2632" y="3605"/>
                  <a:ext cx="247" cy="9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860" name="Rectangle 88"/>
              <p:cNvSpPr>
                <a:spLocks noChangeAspect="1" noChangeArrowheads="1"/>
              </p:cNvSpPr>
              <p:nvPr/>
            </p:nvSpPr>
            <p:spPr bwMode="auto">
              <a:xfrm>
                <a:off x="2030" y="1695"/>
                <a:ext cx="198" cy="404"/>
              </a:xfrm>
              <a:prstGeom prst="rect">
                <a:avLst/>
              </a:prstGeom>
              <a:solidFill>
                <a:srgbClr val="00FF00"/>
              </a:solidFill>
              <a:ln w="28575">
                <a:solidFill>
                  <a:srgbClr val="00FF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61" name="Oval 89"/>
              <p:cNvSpPr>
                <a:spLocks noChangeAspect="1" noChangeArrowheads="1"/>
              </p:cNvSpPr>
              <p:nvPr/>
            </p:nvSpPr>
            <p:spPr bwMode="auto">
              <a:xfrm>
                <a:off x="2030" y="1571"/>
                <a:ext cx="198" cy="209"/>
              </a:xfrm>
              <a:prstGeom prst="ellipse">
                <a:avLst/>
              </a:prstGeom>
              <a:solidFill>
                <a:schemeClr val="bg1"/>
              </a:solidFill>
              <a:ln w="28575">
                <a:solidFill>
                  <a:schemeClr val="bg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62" name="WordArt 90"/>
              <p:cNvSpPr>
                <a:spLocks noChangeAspect="1" noChangeArrowheads="1" noChangeShapeType="1" noTextEdit="1"/>
              </p:cNvSpPr>
              <p:nvPr/>
            </p:nvSpPr>
            <p:spPr bwMode="auto">
              <a:xfrm>
                <a:off x="2051" y="1856"/>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G</a:t>
                </a:r>
              </a:p>
            </p:txBody>
          </p:sp>
        </p:grpSp>
        <p:grpSp>
          <p:nvGrpSpPr>
            <p:cNvPr id="25826" name="Group 104"/>
            <p:cNvGrpSpPr>
              <a:grpSpLocks noChangeAspect="1"/>
            </p:cNvGrpSpPr>
            <p:nvPr/>
          </p:nvGrpSpPr>
          <p:grpSpPr bwMode="auto">
            <a:xfrm>
              <a:off x="4266" y="1698"/>
              <a:ext cx="247" cy="552"/>
              <a:chOff x="1291" y="1698"/>
              <a:chExt cx="247" cy="552"/>
            </a:xfrm>
          </p:grpSpPr>
          <p:grpSp>
            <p:nvGrpSpPr>
              <p:cNvPr id="25854" name="Group 105"/>
              <p:cNvGrpSpPr>
                <a:grpSpLocks noChangeAspect="1"/>
              </p:cNvGrpSpPr>
              <p:nvPr/>
            </p:nvGrpSpPr>
            <p:grpSpPr bwMode="auto">
              <a:xfrm>
                <a:off x="1291" y="2106"/>
                <a:ext cx="247" cy="144"/>
                <a:chOff x="2632" y="3559"/>
                <a:chExt cx="247" cy="144"/>
              </a:xfrm>
            </p:grpSpPr>
            <p:sp>
              <p:nvSpPr>
                <p:cNvPr id="25857" name="Rectangle 106"/>
                <p:cNvSpPr>
                  <a:spLocks noChangeAspect="1" noChangeArrowheads="1"/>
                </p:cNvSpPr>
                <p:nvPr/>
              </p:nvSpPr>
              <p:spPr bwMode="auto">
                <a:xfrm>
                  <a:off x="2708" y="3559"/>
                  <a:ext cx="96" cy="4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58" name="Rectangle 107"/>
                <p:cNvSpPr>
                  <a:spLocks noChangeAspect="1" noChangeArrowheads="1"/>
                </p:cNvSpPr>
                <p:nvPr/>
              </p:nvSpPr>
              <p:spPr bwMode="auto">
                <a:xfrm>
                  <a:off x="2632" y="3605"/>
                  <a:ext cx="247" cy="9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855" name="Freeform 108"/>
              <p:cNvSpPr>
                <a:spLocks noChangeAspect="1"/>
              </p:cNvSpPr>
              <p:nvPr/>
            </p:nvSpPr>
            <p:spPr bwMode="auto">
              <a:xfrm>
                <a:off x="1312" y="1698"/>
                <a:ext cx="199" cy="404"/>
              </a:xfrm>
              <a:custGeom>
                <a:avLst/>
                <a:gdLst>
                  <a:gd name="T0" fmla="*/ 4 w 199"/>
                  <a:gd name="T1" fmla="*/ 404 h 404"/>
                  <a:gd name="T2" fmla="*/ 199 w 199"/>
                  <a:gd name="T3" fmla="*/ 402 h 404"/>
                  <a:gd name="T4" fmla="*/ 199 w 199"/>
                  <a:gd name="T5" fmla="*/ 0 h 404"/>
                  <a:gd name="T6" fmla="*/ 100 w 199"/>
                  <a:gd name="T7" fmla="*/ 106 h 404"/>
                  <a:gd name="T8" fmla="*/ 0 w 199"/>
                  <a:gd name="T9" fmla="*/ 0 h 404"/>
                  <a:gd name="T10" fmla="*/ 4 w 199"/>
                  <a:gd name="T11" fmla="*/ 404 h 404"/>
                  <a:gd name="T12" fmla="*/ 0 60000 65536"/>
                  <a:gd name="T13" fmla="*/ 0 60000 65536"/>
                  <a:gd name="T14" fmla="*/ 0 60000 65536"/>
                  <a:gd name="T15" fmla="*/ 0 60000 65536"/>
                  <a:gd name="T16" fmla="*/ 0 60000 65536"/>
                  <a:gd name="T17" fmla="*/ 0 60000 65536"/>
                  <a:gd name="T18" fmla="*/ 0 w 199"/>
                  <a:gd name="T19" fmla="*/ 0 h 404"/>
                  <a:gd name="T20" fmla="*/ 199 w 199"/>
                  <a:gd name="T21" fmla="*/ 404 h 404"/>
                </a:gdLst>
                <a:ahLst/>
                <a:cxnLst>
                  <a:cxn ang="T12">
                    <a:pos x="T0" y="T1"/>
                  </a:cxn>
                  <a:cxn ang="T13">
                    <a:pos x="T2" y="T3"/>
                  </a:cxn>
                  <a:cxn ang="T14">
                    <a:pos x="T4" y="T5"/>
                  </a:cxn>
                  <a:cxn ang="T15">
                    <a:pos x="T6" y="T7"/>
                  </a:cxn>
                  <a:cxn ang="T16">
                    <a:pos x="T8" y="T9"/>
                  </a:cxn>
                  <a:cxn ang="T17">
                    <a:pos x="T10" y="T11"/>
                  </a:cxn>
                </a:cxnLst>
                <a:rect l="T18" t="T19" r="T20" b="T21"/>
                <a:pathLst>
                  <a:path w="199" h="404">
                    <a:moveTo>
                      <a:pt x="4" y="404"/>
                    </a:moveTo>
                    <a:lnTo>
                      <a:pt x="199" y="402"/>
                    </a:lnTo>
                    <a:lnTo>
                      <a:pt x="199" y="0"/>
                    </a:lnTo>
                    <a:lnTo>
                      <a:pt x="100" y="106"/>
                    </a:lnTo>
                    <a:lnTo>
                      <a:pt x="0" y="0"/>
                    </a:lnTo>
                    <a:lnTo>
                      <a:pt x="4" y="404"/>
                    </a:lnTo>
                    <a:close/>
                  </a:path>
                </a:pathLst>
              </a:custGeom>
              <a:solidFill>
                <a:srgbClr val="FF0000"/>
              </a:solidFill>
              <a:ln w="28575">
                <a:solidFill>
                  <a:srgbClr val="FF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56" name="WordArt 109"/>
              <p:cNvSpPr>
                <a:spLocks noChangeAspect="1" noChangeArrowheads="1" noChangeShapeType="1" noTextEdit="1"/>
              </p:cNvSpPr>
              <p:nvPr/>
            </p:nvSpPr>
            <p:spPr bwMode="auto">
              <a:xfrm>
                <a:off x="1339" y="1859"/>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A</a:t>
                </a:r>
              </a:p>
            </p:txBody>
          </p:sp>
        </p:grpSp>
        <p:grpSp>
          <p:nvGrpSpPr>
            <p:cNvPr id="25827" name="Group 110"/>
            <p:cNvGrpSpPr>
              <a:grpSpLocks noChangeAspect="1"/>
            </p:cNvGrpSpPr>
            <p:nvPr/>
          </p:nvGrpSpPr>
          <p:grpSpPr bwMode="auto">
            <a:xfrm>
              <a:off x="4504" y="1696"/>
              <a:ext cx="247" cy="554"/>
              <a:chOff x="1529" y="1696"/>
              <a:chExt cx="247" cy="554"/>
            </a:xfrm>
          </p:grpSpPr>
          <p:grpSp>
            <p:nvGrpSpPr>
              <p:cNvPr id="25849" name="Group 111"/>
              <p:cNvGrpSpPr>
                <a:grpSpLocks noChangeAspect="1"/>
              </p:cNvGrpSpPr>
              <p:nvPr/>
            </p:nvGrpSpPr>
            <p:grpSpPr bwMode="auto">
              <a:xfrm>
                <a:off x="1529" y="2106"/>
                <a:ext cx="247" cy="144"/>
                <a:chOff x="2632" y="3559"/>
                <a:chExt cx="247" cy="144"/>
              </a:xfrm>
            </p:grpSpPr>
            <p:sp>
              <p:nvSpPr>
                <p:cNvPr id="25852" name="Rectangle 112"/>
                <p:cNvSpPr>
                  <a:spLocks noChangeAspect="1" noChangeArrowheads="1"/>
                </p:cNvSpPr>
                <p:nvPr/>
              </p:nvSpPr>
              <p:spPr bwMode="auto">
                <a:xfrm>
                  <a:off x="2708" y="3559"/>
                  <a:ext cx="96" cy="4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53" name="Rectangle 113"/>
                <p:cNvSpPr>
                  <a:spLocks noChangeAspect="1" noChangeArrowheads="1"/>
                </p:cNvSpPr>
                <p:nvPr/>
              </p:nvSpPr>
              <p:spPr bwMode="auto">
                <a:xfrm>
                  <a:off x="2632" y="3605"/>
                  <a:ext cx="247" cy="9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850" name="Freeform 114"/>
              <p:cNvSpPr>
                <a:spLocks noChangeAspect="1"/>
              </p:cNvSpPr>
              <p:nvPr/>
            </p:nvSpPr>
            <p:spPr bwMode="auto">
              <a:xfrm>
                <a:off x="1559" y="1696"/>
                <a:ext cx="195" cy="404"/>
              </a:xfrm>
              <a:custGeom>
                <a:avLst/>
                <a:gdLst>
                  <a:gd name="T0" fmla="*/ 0 w 195"/>
                  <a:gd name="T1" fmla="*/ 404 h 404"/>
                  <a:gd name="T2" fmla="*/ 195 w 195"/>
                  <a:gd name="T3" fmla="*/ 402 h 404"/>
                  <a:gd name="T4" fmla="*/ 195 w 195"/>
                  <a:gd name="T5" fmla="*/ 113 h 404"/>
                  <a:gd name="T6" fmla="*/ 96 w 195"/>
                  <a:gd name="T7" fmla="*/ 0 h 404"/>
                  <a:gd name="T8" fmla="*/ 0 w 195"/>
                  <a:gd name="T9" fmla="*/ 108 h 404"/>
                  <a:gd name="T10" fmla="*/ 0 w 195"/>
                  <a:gd name="T11" fmla="*/ 404 h 404"/>
                  <a:gd name="T12" fmla="*/ 0 60000 65536"/>
                  <a:gd name="T13" fmla="*/ 0 60000 65536"/>
                  <a:gd name="T14" fmla="*/ 0 60000 65536"/>
                  <a:gd name="T15" fmla="*/ 0 60000 65536"/>
                  <a:gd name="T16" fmla="*/ 0 60000 65536"/>
                  <a:gd name="T17" fmla="*/ 0 60000 65536"/>
                  <a:gd name="T18" fmla="*/ 0 w 195"/>
                  <a:gd name="T19" fmla="*/ 0 h 404"/>
                  <a:gd name="T20" fmla="*/ 195 w 195"/>
                  <a:gd name="T21" fmla="*/ 404 h 404"/>
                </a:gdLst>
                <a:ahLst/>
                <a:cxnLst>
                  <a:cxn ang="T12">
                    <a:pos x="T0" y="T1"/>
                  </a:cxn>
                  <a:cxn ang="T13">
                    <a:pos x="T2" y="T3"/>
                  </a:cxn>
                  <a:cxn ang="T14">
                    <a:pos x="T4" y="T5"/>
                  </a:cxn>
                  <a:cxn ang="T15">
                    <a:pos x="T6" y="T7"/>
                  </a:cxn>
                  <a:cxn ang="T16">
                    <a:pos x="T8" y="T9"/>
                  </a:cxn>
                  <a:cxn ang="T17">
                    <a:pos x="T10" y="T11"/>
                  </a:cxn>
                </a:cxnLst>
                <a:rect l="T18" t="T19" r="T20" b="T21"/>
                <a:pathLst>
                  <a:path w="195" h="404">
                    <a:moveTo>
                      <a:pt x="0" y="404"/>
                    </a:moveTo>
                    <a:lnTo>
                      <a:pt x="195" y="402"/>
                    </a:lnTo>
                    <a:lnTo>
                      <a:pt x="195" y="113"/>
                    </a:lnTo>
                    <a:lnTo>
                      <a:pt x="96" y="0"/>
                    </a:lnTo>
                    <a:lnTo>
                      <a:pt x="0" y="108"/>
                    </a:lnTo>
                    <a:lnTo>
                      <a:pt x="0" y="404"/>
                    </a:lnTo>
                    <a:close/>
                  </a:path>
                </a:pathLst>
              </a:custGeom>
              <a:solidFill>
                <a:srgbClr val="3333FF"/>
              </a:solidFill>
              <a:ln w="28575">
                <a:solidFill>
                  <a:srgbClr val="3333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51" name="WordArt 115"/>
              <p:cNvSpPr>
                <a:spLocks noChangeAspect="1" noChangeArrowheads="1" noChangeShapeType="1" noTextEdit="1"/>
              </p:cNvSpPr>
              <p:nvPr/>
            </p:nvSpPr>
            <p:spPr bwMode="auto">
              <a:xfrm>
                <a:off x="1582" y="1861"/>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T</a:t>
                </a:r>
              </a:p>
            </p:txBody>
          </p:sp>
        </p:grpSp>
        <p:grpSp>
          <p:nvGrpSpPr>
            <p:cNvPr id="25828" name="Group 116"/>
            <p:cNvGrpSpPr>
              <a:grpSpLocks noChangeAspect="1"/>
            </p:cNvGrpSpPr>
            <p:nvPr/>
          </p:nvGrpSpPr>
          <p:grpSpPr bwMode="auto">
            <a:xfrm>
              <a:off x="4025" y="1708"/>
              <a:ext cx="247" cy="542"/>
              <a:chOff x="1767" y="1912"/>
              <a:chExt cx="247" cy="542"/>
            </a:xfrm>
          </p:grpSpPr>
          <p:grpSp>
            <p:nvGrpSpPr>
              <p:cNvPr id="25843" name="Group 117"/>
              <p:cNvGrpSpPr>
                <a:grpSpLocks noChangeAspect="1"/>
              </p:cNvGrpSpPr>
              <p:nvPr/>
            </p:nvGrpSpPr>
            <p:grpSpPr bwMode="auto">
              <a:xfrm>
                <a:off x="1767" y="2310"/>
                <a:ext cx="247" cy="144"/>
                <a:chOff x="2632" y="3559"/>
                <a:chExt cx="247" cy="144"/>
              </a:xfrm>
            </p:grpSpPr>
            <p:sp>
              <p:nvSpPr>
                <p:cNvPr id="25847" name="Rectangle 118"/>
                <p:cNvSpPr>
                  <a:spLocks noChangeAspect="1" noChangeArrowheads="1"/>
                </p:cNvSpPr>
                <p:nvPr/>
              </p:nvSpPr>
              <p:spPr bwMode="auto">
                <a:xfrm>
                  <a:off x="2708" y="3559"/>
                  <a:ext cx="96" cy="4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48" name="Rectangle 119"/>
                <p:cNvSpPr>
                  <a:spLocks noChangeAspect="1" noChangeArrowheads="1"/>
                </p:cNvSpPr>
                <p:nvPr/>
              </p:nvSpPr>
              <p:spPr bwMode="auto">
                <a:xfrm>
                  <a:off x="2632" y="3605"/>
                  <a:ext cx="247" cy="9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844" name="Oval 120"/>
              <p:cNvSpPr>
                <a:spLocks noChangeAspect="1" noChangeArrowheads="1"/>
              </p:cNvSpPr>
              <p:nvPr/>
            </p:nvSpPr>
            <p:spPr bwMode="auto">
              <a:xfrm>
                <a:off x="1791" y="1912"/>
                <a:ext cx="198" cy="209"/>
              </a:xfrm>
              <a:prstGeom prst="ellipse">
                <a:avLst/>
              </a:prstGeom>
              <a:solidFill>
                <a:srgbClr val="FFCC00"/>
              </a:solidFill>
              <a:ln w="28575">
                <a:solidFill>
                  <a:srgbClr val="FFCC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45" name="Freeform 121"/>
              <p:cNvSpPr>
                <a:spLocks noChangeAspect="1"/>
              </p:cNvSpPr>
              <p:nvPr/>
            </p:nvSpPr>
            <p:spPr bwMode="auto">
              <a:xfrm>
                <a:off x="1792" y="2008"/>
                <a:ext cx="199" cy="293"/>
              </a:xfrm>
              <a:custGeom>
                <a:avLst/>
                <a:gdLst>
                  <a:gd name="T0" fmla="*/ 0 w 199"/>
                  <a:gd name="T1" fmla="*/ 0 h 292"/>
                  <a:gd name="T2" fmla="*/ 7 w 199"/>
                  <a:gd name="T3" fmla="*/ 297 h 292"/>
                  <a:gd name="T4" fmla="*/ 192 w 199"/>
                  <a:gd name="T5" fmla="*/ 297 h 292"/>
                  <a:gd name="T6" fmla="*/ 199 w 199"/>
                  <a:gd name="T7" fmla="*/ 0 h 292"/>
                  <a:gd name="T8" fmla="*/ 0 60000 65536"/>
                  <a:gd name="T9" fmla="*/ 0 60000 65536"/>
                  <a:gd name="T10" fmla="*/ 0 60000 65536"/>
                  <a:gd name="T11" fmla="*/ 0 60000 65536"/>
                  <a:gd name="T12" fmla="*/ 0 w 199"/>
                  <a:gd name="T13" fmla="*/ 0 h 292"/>
                  <a:gd name="T14" fmla="*/ 199 w 199"/>
                  <a:gd name="T15" fmla="*/ 292 h 292"/>
                </a:gdLst>
                <a:ahLst/>
                <a:cxnLst>
                  <a:cxn ang="T8">
                    <a:pos x="T0" y="T1"/>
                  </a:cxn>
                  <a:cxn ang="T9">
                    <a:pos x="T2" y="T3"/>
                  </a:cxn>
                  <a:cxn ang="T10">
                    <a:pos x="T4" y="T5"/>
                  </a:cxn>
                  <a:cxn ang="T11">
                    <a:pos x="T6" y="T7"/>
                  </a:cxn>
                </a:cxnLst>
                <a:rect l="T12" t="T13" r="T14" b="T15"/>
                <a:pathLst>
                  <a:path w="199" h="292">
                    <a:moveTo>
                      <a:pt x="0" y="0"/>
                    </a:moveTo>
                    <a:lnTo>
                      <a:pt x="7" y="292"/>
                    </a:lnTo>
                    <a:lnTo>
                      <a:pt x="192" y="292"/>
                    </a:lnTo>
                    <a:lnTo>
                      <a:pt x="199" y="0"/>
                    </a:lnTo>
                  </a:path>
                </a:pathLst>
              </a:custGeom>
              <a:solidFill>
                <a:srgbClr val="FFCC00"/>
              </a:solidFill>
              <a:ln w="28575">
                <a:solidFill>
                  <a:srgbClr val="FFCC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46" name="WordArt 122"/>
              <p:cNvSpPr>
                <a:spLocks noChangeAspect="1" noChangeArrowheads="1" noChangeShapeType="1" noTextEdit="1"/>
              </p:cNvSpPr>
              <p:nvPr/>
            </p:nvSpPr>
            <p:spPr bwMode="auto">
              <a:xfrm>
                <a:off x="1817" y="2065"/>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C</a:t>
                </a:r>
              </a:p>
            </p:txBody>
          </p:sp>
        </p:grpSp>
        <p:grpSp>
          <p:nvGrpSpPr>
            <p:cNvPr id="25829" name="Group 129"/>
            <p:cNvGrpSpPr>
              <a:grpSpLocks noChangeAspect="1"/>
            </p:cNvGrpSpPr>
            <p:nvPr/>
          </p:nvGrpSpPr>
          <p:grpSpPr bwMode="auto">
            <a:xfrm>
              <a:off x="4985" y="1229"/>
              <a:ext cx="239" cy="549"/>
              <a:chOff x="2005" y="1229"/>
              <a:chExt cx="239" cy="549"/>
            </a:xfrm>
          </p:grpSpPr>
          <p:grpSp>
            <p:nvGrpSpPr>
              <p:cNvPr id="25837" name="Group 130"/>
              <p:cNvGrpSpPr>
                <a:grpSpLocks noChangeAspect="1"/>
              </p:cNvGrpSpPr>
              <p:nvPr/>
            </p:nvGrpSpPr>
            <p:grpSpPr bwMode="auto">
              <a:xfrm>
                <a:off x="2005" y="1229"/>
                <a:ext cx="239" cy="157"/>
                <a:chOff x="2631" y="2682"/>
                <a:chExt cx="239" cy="157"/>
              </a:xfrm>
            </p:grpSpPr>
            <p:sp>
              <p:nvSpPr>
                <p:cNvPr id="25841" name="Rectangle 131"/>
                <p:cNvSpPr>
                  <a:spLocks noChangeAspect="1" noChangeArrowheads="1"/>
                </p:cNvSpPr>
                <p:nvPr/>
              </p:nvSpPr>
              <p:spPr bwMode="auto">
                <a:xfrm flipV="1">
                  <a:off x="2706" y="2787"/>
                  <a:ext cx="96" cy="52"/>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42" name="Rectangle 132"/>
                <p:cNvSpPr>
                  <a:spLocks noChangeAspect="1" noChangeArrowheads="1"/>
                </p:cNvSpPr>
                <p:nvPr/>
              </p:nvSpPr>
              <p:spPr bwMode="auto">
                <a:xfrm flipV="1">
                  <a:off x="2631" y="2682"/>
                  <a:ext cx="239" cy="105"/>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838" name="Freeform 133"/>
              <p:cNvSpPr>
                <a:spLocks noChangeAspect="1"/>
              </p:cNvSpPr>
              <p:nvPr/>
            </p:nvSpPr>
            <p:spPr bwMode="auto">
              <a:xfrm flipV="1">
                <a:off x="2027" y="1383"/>
                <a:ext cx="199" cy="299"/>
              </a:xfrm>
              <a:custGeom>
                <a:avLst/>
                <a:gdLst>
                  <a:gd name="T0" fmla="*/ 0 w 199"/>
                  <a:gd name="T1" fmla="*/ 0 h 292"/>
                  <a:gd name="T2" fmla="*/ 7 w 199"/>
                  <a:gd name="T3" fmla="*/ 329 h 292"/>
                  <a:gd name="T4" fmla="*/ 192 w 199"/>
                  <a:gd name="T5" fmla="*/ 329 h 292"/>
                  <a:gd name="T6" fmla="*/ 199 w 199"/>
                  <a:gd name="T7" fmla="*/ 0 h 292"/>
                  <a:gd name="T8" fmla="*/ 0 60000 65536"/>
                  <a:gd name="T9" fmla="*/ 0 60000 65536"/>
                  <a:gd name="T10" fmla="*/ 0 60000 65536"/>
                  <a:gd name="T11" fmla="*/ 0 60000 65536"/>
                  <a:gd name="T12" fmla="*/ 0 w 199"/>
                  <a:gd name="T13" fmla="*/ 0 h 292"/>
                  <a:gd name="T14" fmla="*/ 199 w 199"/>
                  <a:gd name="T15" fmla="*/ 292 h 292"/>
                </a:gdLst>
                <a:ahLst/>
                <a:cxnLst>
                  <a:cxn ang="T8">
                    <a:pos x="T0" y="T1"/>
                  </a:cxn>
                  <a:cxn ang="T9">
                    <a:pos x="T2" y="T3"/>
                  </a:cxn>
                  <a:cxn ang="T10">
                    <a:pos x="T4" y="T5"/>
                  </a:cxn>
                  <a:cxn ang="T11">
                    <a:pos x="T6" y="T7"/>
                  </a:cxn>
                </a:cxnLst>
                <a:rect l="T12" t="T13" r="T14" b="T15"/>
                <a:pathLst>
                  <a:path w="199" h="292">
                    <a:moveTo>
                      <a:pt x="0" y="0"/>
                    </a:moveTo>
                    <a:lnTo>
                      <a:pt x="7" y="292"/>
                    </a:lnTo>
                    <a:lnTo>
                      <a:pt x="192" y="292"/>
                    </a:lnTo>
                    <a:lnTo>
                      <a:pt x="199" y="0"/>
                    </a:lnTo>
                  </a:path>
                </a:pathLst>
              </a:custGeom>
              <a:solidFill>
                <a:srgbClr val="FFCC00"/>
              </a:solidFill>
              <a:ln w="28575">
                <a:solidFill>
                  <a:srgbClr val="FFCC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39" name="Oval 134"/>
              <p:cNvSpPr>
                <a:spLocks noChangeAspect="1" noChangeArrowheads="1"/>
              </p:cNvSpPr>
              <p:nvPr/>
            </p:nvSpPr>
            <p:spPr bwMode="auto">
              <a:xfrm flipV="1">
                <a:off x="2026" y="1569"/>
                <a:ext cx="198" cy="209"/>
              </a:xfrm>
              <a:prstGeom prst="ellipse">
                <a:avLst/>
              </a:prstGeom>
              <a:solidFill>
                <a:srgbClr val="FFCC00"/>
              </a:solidFill>
              <a:ln w="28575">
                <a:solidFill>
                  <a:srgbClr val="FFCC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40" name="WordArt 135"/>
              <p:cNvSpPr>
                <a:spLocks noChangeAspect="1" noChangeArrowheads="1" noChangeShapeType="1" noTextEdit="1"/>
              </p:cNvSpPr>
              <p:nvPr/>
            </p:nvSpPr>
            <p:spPr bwMode="auto">
              <a:xfrm>
                <a:off x="2052" y="1463"/>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C</a:t>
                </a:r>
              </a:p>
            </p:txBody>
          </p:sp>
        </p:grpSp>
        <p:grpSp>
          <p:nvGrpSpPr>
            <p:cNvPr id="25830" name="Group 136"/>
            <p:cNvGrpSpPr>
              <a:grpSpLocks noChangeAspect="1"/>
            </p:cNvGrpSpPr>
            <p:nvPr/>
          </p:nvGrpSpPr>
          <p:grpSpPr bwMode="auto">
            <a:xfrm>
              <a:off x="4745" y="1577"/>
              <a:ext cx="247" cy="679"/>
              <a:chOff x="2005" y="1571"/>
              <a:chExt cx="247" cy="679"/>
            </a:xfrm>
          </p:grpSpPr>
          <p:grpSp>
            <p:nvGrpSpPr>
              <p:cNvPr id="25831" name="Group 137"/>
              <p:cNvGrpSpPr>
                <a:grpSpLocks noChangeAspect="1"/>
              </p:cNvGrpSpPr>
              <p:nvPr/>
            </p:nvGrpSpPr>
            <p:grpSpPr bwMode="auto">
              <a:xfrm>
                <a:off x="2005" y="2106"/>
                <a:ext cx="247" cy="144"/>
                <a:chOff x="2632" y="3559"/>
                <a:chExt cx="247" cy="144"/>
              </a:xfrm>
            </p:grpSpPr>
            <p:sp>
              <p:nvSpPr>
                <p:cNvPr id="25835" name="Rectangle 138"/>
                <p:cNvSpPr>
                  <a:spLocks noChangeAspect="1" noChangeArrowheads="1"/>
                </p:cNvSpPr>
                <p:nvPr/>
              </p:nvSpPr>
              <p:spPr bwMode="auto">
                <a:xfrm>
                  <a:off x="2708" y="3559"/>
                  <a:ext cx="96" cy="4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36" name="Rectangle 139"/>
                <p:cNvSpPr>
                  <a:spLocks noChangeAspect="1" noChangeArrowheads="1"/>
                </p:cNvSpPr>
                <p:nvPr/>
              </p:nvSpPr>
              <p:spPr bwMode="auto">
                <a:xfrm>
                  <a:off x="2632" y="3605"/>
                  <a:ext cx="247" cy="9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832" name="Rectangle 140"/>
              <p:cNvSpPr>
                <a:spLocks noChangeAspect="1" noChangeArrowheads="1"/>
              </p:cNvSpPr>
              <p:nvPr/>
            </p:nvSpPr>
            <p:spPr bwMode="auto">
              <a:xfrm>
                <a:off x="2030" y="1695"/>
                <a:ext cx="198" cy="404"/>
              </a:xfrm>
              <a:prstGeom prst="rect">
                <a:avLst/>
              </a:prstGeom>
              <a:solidFill>
                <a:srgbClr val="00FF00"/>
              </a:solidFill>
              <a:ln w="28575">
                <a:solidFill>
                  <a:srgbClr val="00FF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33" name="Oval 141"/>
              <p:cNvSpPr>
                <a:spLocks noChangeAspect="1" noChangeArrowheads="1"/>
              </p:cNvSpPr>
              <p:nvPr/>
            </p:nvSpPr>
            <p:spPr bwMode="auto">
              <a:xfrm>
                <a:off x="2030" y="1571"/>
                <a:ext cx="198" cy="209"/>
              </a:xfrm>
              <a:prstGeom prst="ellipse">
                <a:avLst/>
              </a:prstGeom>
              <a:solidFill>
                <a:schemeClr val="bg1"/>
              </a:solidFill>
              <a:ln w="28575">
                <a:solidFill>
                  <a:schemeClr val="bg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34" name="WordArt 142"/>
              <p:cNvSpPr>
                <a:spLocks noChangeAspect="1" noChangeArrowheads="1" noChangeShapeType="1" noTextEdit="1"/>
              </p:cNvSpPr>
              <p:nvPr/>
            </p:nvSpPr>
            <p:spPr bwMode="auto">
              <a:xfrm>
                <a:off x="2051" y="1856"/>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G</a:t>
                </a:r>
              </a:p>
            </p:txBody>
          </p:sp>
        </p:grpSp>
      </p:grpSp>
      <p:grpSp>
        <p:nvGrpSpPr>
          <p:cNvPr id="25619" name="Group 165"/>
          <p:cNvGrpSpPr>
            <a:grpSpLocks/>
          </p:cNvGrpSpPr>
          <p:nvPr/>
        </p:nvGrpSpPr>
        <p:grpSpPr bwMode="auto">
          <a:xfrm>
            <a:off x="3962400" y="1951038"/>
            <a:ext cx="1914525" cy="1630362"/>
            <a:chOff x="2482" y="1229"/>
            <a:chExt cx="1206" cy="1027"/>
          </a:xfrm>
        </p:grpSpPr>
        <p:grpSp>
          <p:nvGrpSpPr>
            <p:cNvPr id="25785" name="Group 91"/>
            <p:cNvGrpSpPr>
              <a:grpSpLocks noChangeAspect="1"/>
            </p:cNvGrpSpPr>
            <p:nvPr/>
          </p:nvGrpSpPr>
          <p:grpSpPr bwMode="auto">
            <a:xfrm>
              <a:off x="2735" y="1229"/>
              <a:ext cx="239" cy="685"/>
              <a:chOff x="1773" y="1229"/>
              <a:chExt cx="239" cy="685"/>
            </a:xfrm>
          </p:grpSpPr>
          <p:grpSp>
            <p:nvGrpSpPr>
              <p:cNvPr id="25819" name="Group 92"/>
              <p:cNvGrpSpPr>
                <a:grpSpLocks noChangeAspect="1"/>
              </p:cNvGrpSpPr>
              <p:nvPr/>
            </p:nvGrpSpPr>
            <p:grpSpPr bwMode="auto">
              <a:xfrm>
                <a:off x="1773" y="1229"/>
                <a:ext cx="239" cy="157"/>
                <a:chOff x="2631" y="2682"/>
                <a:chExt cx="239" cy="157"/>
              </a:xfrm>
            </p:grpSpPr>
            <p:sp>
              <p:nvSpPr>
                <p:cNvPr id="25823" name="Rectangle 93"/>
                <p:cNvSpPr>
                  <a:spLocks noChangeAspect="1" noChangeArrowheads="1"/>
                </p:cNvSpPr>
                <p:nvPr/>
              </p:nvSpPr>
              <p:spPr bwMode="auto">
                <a:xfrm flipV="1">
                  <a:off x="2706" y="2787"/>
                  <a:ext cx="96" cy="52"/>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24" name="Rectangle 94"/>
                <p:cNvSpPr>
                  <a:spLocks noChangeAspect="1" noChangeArrowheads="1"/>
                </p:cNvSpPr>
                <p:nvPr/>
              </p:nvSpPr>
              <p:spPr bwMode="auto">
                <a:xfrm flipV="1">
                  <a:off x="2631" y="2682"/>
                  <a:ext cx="239" cy="105"/>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820" name="Rectangle 95"/>
              <p:cNvSpPr>
                <a:spLocks noChangeAspect="1" noChangeArrowheads="1"/>
              </p:cNvSpPr>
              <p:nvPr/>
            </p:nvSpPr>
            <p:spPr bwMode="auto">
              <a:xfrm flipV="1">
                <a:off x="1794" y="1385"/>
                <a:ext cx="198" cy="411"/>
              </a:xfrm>
              <a:prstGeom prst="rect">
                <a:avLst/>
              </a:prstGeom>
              <a:solidFill>
                <a:srgbClr val="00FF00"/>
              </a:solidFill>
              <a:ln w="28575">
                <a:solidFill>
                  <a:srgbClr val="00FF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21" name="WordArt 96"/>
              <p:cNvSpPr>
                <a:spLocks noChangeAspect="1" noChangeArrowheads="1" noChangeShapeType="1" noTextEdit="1"/>
              </p:cNvSpPr>
              <p:nvPr/>
            </p:nvSpPr>
            <p:spPr bwMode="auto">
              <a:xfrm>
                <a:off x="1815" y="1467"/>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G</a:t>
                </a:r>
              </a:p>
            </p:txBody>
          </p:sp>
          <p:sp>
            <p:nvSpPr>
              <p:cNvPr id="25822" name="Oval 97"/>
              <p:cNvSpPr>
                <a:spLocks noChangeAspect="1" noChangeArrowheads="1"/>
              </p:cNvSpPr>
              <p:nvPr/>
            </p:nvSpPr>
            <p:spPr bwMode="auto">
              <a:xfrm flipV="1">
                <a:off x="1794" y="1705"/>
                <a:ext cx="198" cy="209"/>
              </a:xfrm>
              <a:prstGeom prst="ellipse">
                <a:avLst/>
              </a:prstGeom>
              <a:solidFill>
                <a:schemeClr val="bg1"/>
              </a:solidFill>
              <a:ln w="28575">
                <a:solidFill>
                  <a:schemeClr val="bg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25786" name="Group 98"/>
            <p:cNvGrpSpPr>
              <a:grpSpLocks noChangeAspect="1"/>
            </p:cNvGrpSpPr>
            <p:nvPr/>
          </p:nvGrpSpPr>
          <p:grpSpPr bwMode="auto">
            <a:xfrm>
              <a:off x="2969" y="1229"/>
              <a:ext cx="239" cy="560"/>
              <a:chOff x="1290" y="1229"/>
              <a:chExt cx="239" cy="560"/>
            </a:xfrm>
          </p:grpSpPr>
          <p:grpSp>
            <p:nvGrpSpPr>
              <p:cNvPr id="25814" name="Group 99"/>
              <p:cNvGrpSpPr>
                <a:grpSpLocks noChangeAspect="1"/>
              </p:cNvGrpSpPr>
              <p:nvPr/>
            </p:nvGrpSpPr>
            <p:grpSpPr bwMode="auto">
              <a:xfrm>
                <a:off x="1290" y="1229"/>
                <a:ext cx="239" cy="157"/>
                <a:chOff x="2631" y="2682"/>
                <a:chExt cx="239" cy="157"/>
              </a:xfrm>
            </p:grpSpPr>
            <p:sp>
              <p:nvSpPr>
                <p:cNvPr id="25817" name="Rectangle 100"/>
                <p:cNvSpPr>
                  <a:spLocks noChangeAspect="1" noChangeArrowheads="1"/>
                </p:cNvSpPr>
                <p:nvPr/>
              </p:nvSpPr>
              <p:spPr bwMode="auto">
                <a:xfrm flipV="1">
                  <a:off x="2706" y="2787"/>
                  <a:ext cx="96" cy="52"/>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18" name="Rectangle 101"/>
                <p:cNvSpPr>
                  <a:spLocks noChangeAspect="1" noChangeArrowheads="1"/>
                </p:cNvSpPr>
                <p:nvPr/>
              </p:nvSpPr>
              <p:spPr bwMode="auto">
                <a:xfrm flipV="1">
                  <a:off x="2631" y="2682"/>
                  <a:ext cx="239" cy="105"/>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815" name="Freeform 102"/>
              <p:cNvSpPr>
                <a:spLocks noChangeAspect="1"/>
              </p:cNvSpPr>
              <p:nvPr/>
            </p:nvSpPr>
            <p:spPr bwMode="auto">
              <a:xfrm flipV="1">
                <a:off x="1317" y="1385"/>
                <a:ext cx="195" cy="404"/>
              </a:xfrm>
              <a:custGeom>
                <a:avLst/>
                <a:gdLst>
                  <a:gd name="T0" fmla="*/ 0 w 195"/>
                  <a:gd name="T1" fmla="*/ 404 h 404"/>
                  <a:gd name="T2" fmla="*/ 195 w 195"/>
                  <a:gd name="T3" fmla="*/ 402 h 404"/>
                  <a:gd name="T4" fmla="*/ 195 w 195"/>
                  <a:gd name="T5" fmla="*/ 113 h 404"/>
                  <a:gd name="T6" fmla="*/ 96 w 195"/>
                  <a:gd name="T7" fmla="*/ 0 h 404"/>
                  <a:gd name="T8" fmla="*/ 0 w 195"/>
                  <a:gd name="T9" fmla="*/ 108 h 404"/>
                  <a:gd name="T10" fmla="*/ 0 w 195"/>
                  <a:gd name="T11" fmla="*/ 404 h 404"/>
                  <a:gd name="T12" fmla="*/ 0 60000 65536"/>
                  <a:gd name="T13" fmla="*/ 0 60000 65536"/>
                  <a:gd name="T14" fmla="*/ 0 60000 65536"/>
                  <a:gd name="T15" fmla="*/ 0 60000 65536"/>
                  <a:gd name="T16" fmla="*/ 0 60000 65536"/>
                  <a:gd name="T17" fmla="*/ 0 60000 65536"/>
                  <a:gd name="T18" fmla="*/ 0 w 195"/>
                  <a:gd name="T19" fmla="*/ 0 h 404"/>
                  <a:gd name="T20" fmla="*/ 195 w 195"/>
                  <a:gd name="T21" fmla="*/ 404 h 404"/>
                </a:gdLst>
                <a:ahLst/>
                <a:cxnLst>
                  <a:cxn ang="T12">
                    <a:pos x="T0" y="T1"/>
                  </a:cxn>
                  <a:cxn ang="T13">
                    <a:pos x="T2" y="T3"/>
                  </a:cxn>
                  <a:cxn ang="T14">
                    <a:pos x="T4" y="T5"/>
                  </a:cxn>
                  <a:cxn ang="T15">
                    <a:pos x="T6" y="T7"/>
                  </a:cxn>
                  <a:cxn ang="T16">
                    <a:pos x="T8" y="T9"/>
                  </a:cxn>
                  <a:cxn ang="T17">
                    <a:pos x="T10" y="T11"/>
                  </a:cxn>
                </a:cxnLst>
                <a:rect l="T18" t="T19" r="T20" b="T21"/>
                <a:pathLst>
                  <a:path w="195" h="404">
                    <a:moveTo>
                      <a:pt x="0" y="404"/>
                    </a:moveTo>
                    <a:lnTo>
                      <a:pt x="195" y="402"/>
                    </a:lnTo>
                    <a:lnTo>
                      <a:pt x="195" y="113"/>
                    </a:lnTo>
                    <a:lnTo>
                      <a:pt x="96" y="0"/>
                    </a:lnTo>
                    <a:lnTo>
                      <a:pt x="0" y="108"/>
                    </a:lnTo>
                    <a:lnTo>
                      <a:pt x="0" y="404"/>
                    </a:lnTo>
                    <a:close/>
                  </a:path>
                </a:pathLst>
              </a:custGeom>
              <a:solidFill>
                <a:srgbClr val="3333FF"/>
              </a:solidFill>
              <a:ln w="28575">
                <a:solidFill>
                  <a:srgbClr val="3333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16" name="WordArt 103"/>
              <p:cNvSpPr>
                <a:spLocks noChangeAspect="1" noChangeArrowheads="1" noChangeShapeType="1" noTextEdit="1"/>
              </p:cNvSpPr>
              <p:nvPr/>
            </p:nvSpPr>
            <p:spPr bwMode="auto">
              <a:xfrm>
                <a:off x="1340" y="1456"/>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T</a:t>
                </a:r>
              </a:p>
            </p:txBody>
          </p:sp>
        </p:grpSp>
        <p:grpSp>
          <p:nvGrpSpPr>
            <p:cNvPr id="25787" name="Group 123"/>
            <p:cNvGrpSpPr>
              <a:grpSpLocks noChangeAspect="1"/>
            </p:cNvGrpSpPr>
            <p:nvPr/>
          </p:nvGrpSpPr>
          <p:grpSpPr bwMode="auto">
            <a:xfrm>
              <a:off x="3214" y="1229"/>
              <a:ext cx="239" cy="561"/>
              <a:chOff x="1535" y="1229"/>
              <a:chExt cx="239" cy="561"/>
            </a:xfrm>
          </p:grpSpPr>
          <p:grpSp>
            <p:nvGrpSpPr>
              <p:cNvPr id="25809" name="Group 124"/>
              <p:cNvGrpSpPr>
                <a:grpSpLocks noChangeAspect="1"/>
              </p:cNvGrpSpPr>
              <p:nvPr/>
            </p:nvGrpSpPr>
            <p:grpSpPr bwMode="auto">
              <a:xfrm>
                <a:off x="1535" y="1229"/>
                <a:ext cx="239" cy="157"/>
                <a:chOff x="2631" y="2682"/>
                <a:chExt cx="239" cy="157"/>
              </a:xfrm>
            </p:grpSpPr>
            <p:sp>
              <p:nvSpPr>
                <p:cNvPr id="25812" name="Rectangle 125"/>
                <p:cNvSpPr>
                  <a:spLocks noChangeAspect="1" noChangeArrowheads="1"/>
                </p:cNvSpPr>
                <p:nvPr/>
              </p:nvSpPr>
              <p:spPr bwMode="auto">
                <a:xfrm flipV="1">
                  <a:off x="2706" y="2787"/>
                  <a:ext cx="96" cy="52"/>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13" name="Rectangle 126"/>
                <p:cNvSpPr>
                  <a:spLocks noChangeAspect="1" noChangeArrowheads="1"/>
                </p:cNvSpPr>
                <p:nvPr/>
              </p:nvSpPr>
              <p:spPr bwMode="auto">
                <a:xfrm flipV="1">
                  <a:off x="2631" y="2682"/>
                  <a:ext cx="239" cy="105"/>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810" name="Freeform 127"/>
              <p:cNvSpPr>
                <a:spLocks noChangeAspect="1"/>
              </p:cNvSpPr>
              <p:nvPr/>
            </p:nvSpPr>
            <p:spPr bwMode="auto">
              <a:xfrm flipV="1">
                <a:off x="1554" y="1386"/>
                <a:ext cx="199" cy="404"/>
              </a:xfrm>
              <a:custGeom>
                <a:avLst/>
                <a:gdLst>
                  <a:gd name="T0" fmla="*/ 4 w 199"/>
                  <a:gd name="T1" fmla="*/ 404 h 404"/>
                  <a:gd name="T2" fmla="*/ 199 w 199"/>
                  <a:gd name="T3" fmla="*/ 402 h 404"/>
                  <a:gd name="T4" fmla="*/ 199 w 199"/>
                  <a:gd name="T5" fmla="*/ 0 h 404"/>
                  <a:gd name="T6" fmla="*/ 100 w 199"/>
                  <a:gd name="T7" fmla="*/ 106 h 404"/>
                  <a:gd name="T8" fmla="*/ 0 w 199"/>
                  <a:gd name="T9" fmla="*/ 0 h 404"/>
                  <a:gd name="T10" fmla="*/ 4 w 199"/>
                  <a:gd name="T11" fmla="*/ 404 h 404"/>
                  <a:gd name="T12" fmla="*/ 0 60000 65536"/>
                  <a:gd name="T13" fmla="*/ 0 60000 65536"/>
                  <a:gd name="T14" fmla="*/ 0 60000 65536"/>
                  <a:gd name="T15" fmla="*/ 0 60000 65536"/>
                  <a:gd name="T16" fmla="*/ 0 60000 65536"/>
                  <a:gd name="T17" fmla="*/ 0 60000 65536"/>
                  <a:gd name="T18" fmla="*/ 0 w 199"/>
                  <a:gd name="T19" fmla="*/ 0 h 404"/>
                  <a:gd name="T20" fmla="*/ 199 w 199"/>
                  <a:gd name="T21" fmla="*/ 404 h 404"/>
                </a:gdLst>
                <a:ahLst/>
                <a:cxnLst>
                  <a:cxn ang="T12">
                    <a:pos x="T0" y="T1"/>
                  </a:cxn>
                  <a:cxn ang="T13">
                    <a:pos x="T2" y="T3"/>
                  </a:cxn>
                  <a:cxn ang="T14">
                    <a:pos x="T4" y="T5"/>
                  </a:cxn>
                  <a:cxn ang="T15">
                    <a:pos x="T6" y="T7"/>
                  </a:cxn>
                  <a:cxn ang="T16">
                    <a:pos x="T8" y="T9"/>
                  </a:cxn>
                  <a:cxn ang="T17">
                    <a:pos x="T10" y="T11"/>
                  </a:cxn>
                </a:cxnLst>
                <a:rect l="T18" t="T19" r="T20" b="T21"/>
                <a:pathLst>
                  <a:path w="199" h="404">
                    <a:moveTo>
                      <a:pt x="4" y="404"/>
                    </a:moveTo>
                    <a:lnTo>
                      <a:pt x="199" y="402"/>
                    </a:lnTo>
                    <a:lnTo>
                      <a:pt x="199" y="0"/>
                    </a:lnTo>
                    <a:lnTo>
                      <a:pt x="100" y="106"/>
                    </a:lnTo>
                    <a:lnTo>
                      <a:pt x="0" y="0"/>
                    </a:lnTo>
                    <a:lnTo>
                      <a:pt x="4" y="404"/>
                    </a:lnTo>
                    <a:close/>
                  </a:path>
                </a:pathLst>
              </a:custGeom>
              <a:solidFill>
                <a:srgbClr val="FF0000"/>
              </a:solidFill>
              <a:ln w="28575">
                <a:solidFill>
                  <a:srgbClr val="FF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11" name="WordArt 128"/>
              <p:cNvSpPr>
                <a:spLocks noChangeAspect="1" noChangeArrowheads="1" noChangeShapeType="1" noTextEdit="1"/>
              </p:cNvSpPr>
              <p:nvPr/>
            </p:nvSpPr>
            <p:spPr bwMode="auto">
              <a:xfrm>
                <a:off x="1581" y="1461"/>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A</a:t>
                </a:r>
              </a:p>
            </p:txBody>
          </p:sp>
        </p:grpSp>
        <p:grpSp>
          <p:nvGrpSpPr>
            <p:cNvPr id="25788" name="Group 143"/>
            <p:cNvGrpSpPr>
              <a:grpSpLocks noChangeAspect="1"/>
            </p:cNvGrpSpPr>
            <p:nvPr/>
          </p:nvGrpSpPr>
          <p:grpSpPr bwMode="auto">
            <a:xfrm>
              <a:off x="3449" y="1235"/>
              <a:ext cx="239" cy="549"/>
              <a:chOff x="2005" y="1229"/>
              <a:chExt cx="239" cy="549"/>
            </a:xfrm>
          </p:grpSpPr>
          <p:grpSp>
            <p:nvGrpSpPr>
              <p:cNvPr id="25803" name="Group 144"/>
              <p:cNvGrpSpPr>
                <a:grpSpLocks noChangeAspect="1"/>
              </p:cNvGrpSpPr>
              <p:nvPr/>
            </p:nvGrpSpPr>
            <p:grpSpPr bwMode="auto">
              <a:xfrm>
                <a:off x="2005" y="1229"/>
                <a:ext cx="239" cy="157"/>
                <a:chOff x="2631" y="2682"/>
                <a:chExt cx="239" cy="157"/>
              </a:xfrm>
            </p:grpSpPr>
            <p:sp>
              <p:nvSpPr>
                <p:cNvPr id="25807" name="Rectangle 145"/>
                <p:cNvSpPr>
                  <a:spLocks noChangeAspect="1" noChangeArrowheads="1"/>
                </p:cNvSpPr>
                <p:nvPr/>
              </p:nvSpPr>
              <p:spPr bwMode="auto">
                <a:xfrm flipV="1">
                  <a:off x="2706" y="2787"/>
                  <a:ext cx="96" cy="52"/>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08" name="Rectangle 146"/>
                <p:cNvSpPr>
                  <a:spLocks noChangeAspect="1" noChangeArrowheads="1"/>
                </p:cNvSpPr>
                <p:nvPr/>
              </p:nvSpPr>
              <p:spPr bwMode="auto">
                <a:xfrm flipV="1">
                  <a:off x="2631" y="2682"/>
                  <a:ext cx="239" cy="105"/>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804" name="Freeform 147"/>
              <p:cNvSpPr>
                <a:spLocks noChangeAspect="1"/>
              </p:cNvSpPr>
              <p:nvPr/>
            </p:nvSpPr>
            <p:spPr bwMode="auto">
              <a:xfrm flipV="1">
                <a:off x="2027" y="1383"/>
                <a:ext cx="199" cy="299"/>
              </a:xfrm>
              <a:custGeom>
                <a:avLst/>
                <a:gdLst>
                  <a:gd name="T0" fmla="*/ 0 w 199"/>
                  <a:gd name="T1" fmla="*/ 0 h 292"/>
                  <a:gd name="T2" fmla="*/ 7 w 199"/>
                  <a:gd name="T3" fmla="*/ 329 h 292"/>
                  <a:gd name="T4" fmla="*/ 192 w 199"/>
                  <a:gd name="T5" fmla="*/ 329 h 292"/>
                  <a:gd name="T6" fmla="*/ 199 w 199"/>
                  <a:gd name="T7" fmla="*/ 0 h 292"/>
                  <a:gd name="T8" fmla="*/ 0 60000 65536"/>
                  <a:gd name="T9" fmla="*/ 0 60000 65536"/>
                  <a:gd name="T10" fmla="*/ 0 60000 65536"/>
                  <a:gd name="T11" fmla="*/ 0 60000 65536"/>
                  <a:gd name="T12" fmla="*/ 0 w 199"/>
                  <a:gd name="T13" fmla="*/ 0 h 292"/>
                  <a:gd name="T14" fmla="*/ 199 w 199"/>
                  <a:gd name="T15" fmla="*/ 292 h 292"/>
                </a:gdLst>
                <a:ahLst/>
                <a:cxnLst>
                  <a:cxn ang="T8">
                    <a:pos x="T0" y="T1"/>
                  </a:cxn>
                  <a:cxn ang="T9">
                    <a:pos x="T2" y="T3"/>
                  </a:cxn>
                  <a:cxn ang="T10">
                    <a:pos x="T4" y="T5"/>
                  </a:cxn>
                  <a:cxn ang="T11">
                    <a:pos x="T6" y="T7"/>
                  </a:cxn>
                </a:cxnLst>
                <a:rect l="T12" t="T13" r="T14" b="T15"/>
                <a:pathLst>
                  <a:path w="199" h="292">
                    <a:moveTo>
                      <a:pt x="0" y="0"/>
                    </a:moveTo>
                    <a:lnTo>
                      <a:pt x="7" y="292"/>
                    </a:lnTo>
                    <a:lnTo>
                      <a:pt x="192" y="292"/>
                    </a:lnTo>
                    <a:lnTo>
                      <a:pt x="199" y="0"/>
                    </a:lnTo>
                  </a:path>
                </a:pathLst>
              </a:custGeom>
              <a:solidFill>
                <a:srgbClr val="FFCC00"/>
              </a:solidFill>
              <a:ln w="28575">
                <a:solidFill>
                  <a:srgbClr val="FFCC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05" name="Oval 148"/>
              <p:cNvSpPr>
                <a:spLocks noChangeAspect="1" noChangeArrowheads="1"/>
              </p:cNvSpPr>
              <p:nvPr/>
            </p:nvSpPr>
            <p:spPr bwMode="auto">
              <a:xfrm flipV="1">
                <a:off x="2026" y="1569"/>
                <a:ext cx="198" cy="209"/>
              </a:xfrm>
              <a:prstGeom prst="ellipse">
                <a:avLst/>
              </a:prstGeom>
              <a:solidFill>
                <a:srgbClr val="FFCC00"/>
              </a:solidFill>
              <a:ln w="28575">
                <a:solidFill>
                  <a:srgbClr val="FFCC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06" name="WordArt 149"/>
              <p:cNvSpPr>
                <a:spLocks noChangeAspect="1" noChangeArrowheads="1" noChangeShapeType="1" noTextEdit="1"/>
              </p:cNvSpPr>
              <p:nvPr/>
            </p:nvSpPr>
            <p:spPr bwMode="auto">
              <a:xfrm>
                <a:off x="2052" y="1463"/>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C</a:t>
                </a:r>
              </a:p>
            </p:txBody>
          </p:sp>
        </p:grpSp>
        <p:grpSp>
          <p:nvGrpSpPr>
            <p:cNvPr id="25789" name="Group 150"/>
            <p:cNvGrpSpPr>
              <a:grpSpLocks noChangeAspect="1"/>
            </p:cNvGrpSpPr>
            <p:nvPr/>
          </p:nvGrpSpPr>
          <p:grpSpPr bwMode="auto">
            <a:xfrm>
              <a:off x="2488" y="1235"/>
              <a:ext cx="239" cy="685"/>
              <a:chOff x="1773" y="1229"/>
              <a:chExt cx="239" cy="685"/>
            </a:xfrm>
          </p:grpSpPr>
          <p:grpSp>
            <p:nvGrpSpPr>
              <p:cNvPr id="25797" name="Group 151"/>
              <p:cNvGrpSpPr>
                <a:grpSpLocks noChangeAspect="1"/>
              </p:cNvGrpSpPr>
              <p:nvPr/>
            </p:nvGrpSpPr>
            <p:grpSpPr bwMode="auto">
              <a:xfrm>
                <a:off x="1773" y="1229"/>
                <a:ext cx="239" cy="157"/>
                <a:chOff x="2631" y="2682"/>
                <a:chExt cx="239" cy="157"/>
              </a:xfrm>
            </p:grpSpPr>
            <p:sp>
              <p:nvSpPr>
                <p:cNvPr id="25801" name="Rectangle 152"/>
                <p:cNvSpPr>
                  <a:spLocks noChangeAspect="1" noChangeArrowheads="1"/>
                </p:cNvSpPr>
                <p:nvPr/>
              </p:nvSpPr>
              <p:spPr bwMode="auto">
                <a:xfrm flipV="1">
                  <a:off x="2706" y="2787"/>
                  <a:ext cx="96" cy="52"/>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802" name="Rectangle 153"/>
                <p:cNvSpPr>
                  <a:spLocks noChangeAspect="1" noChangeArrowheads="1"/>
                </p:cNvSpPr>
                <p:nvPr/>
              </p:nvSpPr>
              <p:spPr bwMode="auto">
                <a:xfrm flipV="1">
                  <a:off x="2631" y="2682"/>
                  <a:ext cx="239" cy="105"/>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798" name="Rectangle 154"/>
              <p:cNvSpPr>
                <a:spLocks noChangeAspect="1" noChangeArrowheads="1"/>
              </p:cNvSpPr>
              <p:nvPr/>
            </p:nvSpPr>
            <p:spPr bwMode="auto">
              <a:xfrm flipV="1">
                <a:off x="1794" y="1385"/>
                <a:ext cx="198" cy="411"/>
              </a:xfrm>
              <a:prstGeom prst="rect">
                <a:avLst/>
              </a:prstGeom>
              <a:solidFill>
                <a:srgbClr val="00FF00"/>
              </a:solidFill>
              <a:ln w="28575">
                <a:solidFill>
                  <a:srgbClr val="00FF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99" name="WordArt 155"/>
              <p:cNvSpPr>
                <a:spLocks noChangeAspect="1" noChangeArrowheads="1" noChangeShapeType="1" noTextEdit="1"/>
              </p:cNvSpPr>
              <p:nvPr/>
            </p:nvSpPr>
            <p:spPr bwMode="auto">
              <a:xfrm>
                <a:off x="1815" y="1467"/>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G</a:t>
                </a:r>
              </a:p>
            </p:txBody>
          </p:sp>
          <p:sp>
            <p:nvSpPr>
              <p:cNvPr id="25800" name="Oval 156"/>
              <p:cNvSpPr>
                <a:spLocks noChangeAspect="1" noChangeArrowheads="1"/>
              </p:cNvSpPr>
              <p:nvPr/>
            </p:nvSpPr>
            <p:spPr bwMode="auto">
              <a:xfrm flipV="1">
                <a:off x="1794" y="1705"/>
                <a:ext cx="198" cy="209"/>
              </a:xfrm>
              <a:prstGeom prst="ellipse">
                <a:avLst/>
              </a:prstGeom>
              <a:solidFill>
                <a:schemeClr val="bg1"/>
              </a:solidFill>
              <a:ln w="28575">
                <a:solidFill>
                  <a:schemeClr val="bg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25790" name="Group 157"/>
            <p:cNvGrpSpPr>
              <a:grpSpLocks noChangeAspect="1"/>
            </p:cNvGrpSpPr>
            <p:nvPr/>
          </p:nvGrpSpPr>
          <p:grpSpPr bwMode="auto">
            <a:xfrm>
              <a:off x="2482" y="1714"/>
              <a:ext cx="247" cy="542"/>
              <a:chOff x="1767" y="1912"/>
              <a:chExt cx="247" cy="542"/>
            </a:xfrm>
          </p:grpSpPr>
          <p:grpSp>
            <p:nvGrpSpPr>
              <p:cNvPr id="25791" name="Group 158"/>
              <p:cNvGrpSpPr>
                <a:grpSpLocks noChangeAspect="1"/>
              </p:cNvGrpSpPr>
              <p:nvPr/>
            </p:nvGrpSpPr>
            <p:grpSpPr bwMode="auto">
              <a:xfrm>
                <a:off x="1767" y="2310"/>
                <a:ext cx="247" cy="144"/>
                <a:chOff x="2632" y="3559"/>
                <a:chExt cx="247" cy="144"/>
              </a:xfrm>
            </p:grpSpPr>
            <p:sp>
              <p:nvSpPr>
                <p:cNvPr id="25795" name="Rectangle 159"/>
                <p:cNvSpPr>
                  <a:spLocks noChangeAspect="1" noChangeArrowheads="1"/>
                </p:cNvSpPr>
                <p:nvPr/>
              </p:nvSpPr>
              <p:spPr bwMode="auto">
                <a:xfrm>
                  <a:off x="2708" y="3559"/>
                  <a:ext cx="96" cy="4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96" name="Rectangle 160"/>
                <p:cNvSpPr>
                  <a:spLocks noChangeAspect="1" noChangeArrowheads="1"/>
                </p:cNvSpPr>
                <p:nvPr/>
              </p:nvSpPr>
              <p:spPr bwMode="auto">
                <a:xfrm>
                  <a:off x="2632" y="3605"/>
                  <a:ext cx="247" cy="9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792" name="Oval 161"/>
              <p:cNvSpPr>
                <a:spLocks noChangeAspect="1" noChangeArrowheads="1"/>
              </p:cNvSpPr>
              <p:nvPr/>
            </p:nvSpPr>
            <p:spPr bwMode="auto">
              <a:xfrm>
                <a:off x="1791" y="1912"/>
                <a:ext cx="198" cy="209"/>
              </a:xfrm>
              <a:prstGeom prst="ellipse">
                <a:avLst/>
              </a:prstGeom>
              <a:solidFill>
                <a:srgbClr val="FFCC00"/>
              </a:solidFill>
              <a:ln w="28575">
                <a:solidFill>
                  <a:srgbClr val="FFCC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93" name="Freeform 162"/>
              <p:cNvSpPr>
                <a:spLocks noChangeAspect="1"/>
              </p:cNvSpPr>
              <p:nvPr/>
            </p:nvSpPr>
            <p:spPr bwMode="auto">
              <a:xfrm>
                <a:off x="1792" y="2008"/>
                <a:ext cx="199" cy="293"/>
              </a:xfrm>
              <a:custGeom>
                <a:avLst/>
                <a:gdLst>
                  <a:gd name="T0" fmla="*/ 0 w 199"/>
                  <a:gd name="T1" fmla="*/ 0 h 292"/>
                  <a:gd name="T2" fmla="*/ 7 w 199"/>
                  <a:gd name="T3" fmla="*/ 297 h 292"/>
                  <a:gd name="T4" fmla="*/ 192 w 199"/>
                  <a:gd name="T5" fmla="*/ 297 h 292"/>
                  <a:gd name="T6" fmla="*/ 199 w 199"/>
                  <a:gd name="T7" fmla="*/ 0 h 292"/>
                  <a:gd name="T8" fmla="*/ 0 60000 65536"/>
                  <a:gd name="T9" fmla="*/ 0 60000 65536"/>
                  <a:gd name="T10" fmla="*/ 0 60000 65536"/>
                  <a:gd name="T11" fmla="*/ 0 60000 65536"/>
                  <a:gd name="T12" fmla="*/ 0 w 199"/>
                  <a:gd name="T13" fmla="*/ 0 h 292"/>
                  <a:gd name="T14" fmla="*/ 199 w 199"/>
                  <a:gd name="T15" fmla="*/ 292 h 292"/>
                </a:gdLst>
                <a:ahLst/>
                <a:cxnLst>
                  <a:cxn ang="T8">
                    <a:pos x="T0" y="T1"/>
                  </a:cxn>
                  <a:cxn ang="T9">
                    <a:pos x="T2" y="T3"/>
                  </a:cxn>
                  <a:cxn ang="T10">
                    <a:pos x="T4" y="T5"/>
                  </a:cxn>
                  <a:cxn ang="T11">
                    <a:pos x="T6" y="T7"/>
                  </a:cxn>
                </a:cxnLst>
                <a:rect l="T12" t="T13" r="T14" b="T15"/>
                <a:pathLst>
                  <a:path w="199" h="292">
                    <a:moveTo>
                      <a:pt x="0" y="0"/>
                    </a:moveTo>
                    <a:lnTo>
                      <a:pt x="7" y="292"/>
                    </a:lnTo>
                    <a:lnTo>
                      <a:pt x="192" y="292"/>
                    </a:lnTo>
                    <a:lnTo>
                      <a:pt x="199" y="0"/>
                    </a:lnTo>
                  </a:path>
                </a:pathLst>
              </a:custGeom>
              <a:solidFill>
                <a:srgbClr val="FFCC00"/>
              </a:solidFill>
              <a:ln w="28575">
                <a:solidFill>
                  <a:srgbClr val="FFCC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94" name="WordArt 163"/>
              <p:cNvSpPr>
                <a:spLocks noChangeAspect="1" noChangeArrowheads="1" noChangeShapeType="1" noTextEdit="1"/>
              </p:cNvSpPr>
              <p:nvPr/>
            </p:nvSpPr>
            <p:spPr bwMode="auto">
              <a:xfrm>
                <a:off x="1817" y="2065"/>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C</a:t>
                </a:r>
              </a:p>
            </p:txBody>
          </p:sp>
        </p:grpSp>
      </p:grpSp>
      <p:sp>
        <p:nvSpPr>
          <p:cNvPr id="25620" name="Line 166"/>
          <p:cNvSpPr>
            <a:spLocks noChangeShapeType="1"/>
          </p:cNvSpPr>
          <p:nvPr/>
        </p:nvSpPr>
        <p:spPr bwMode="auto">
          <a:xfrm flipV="1">
            <a:off x="1143000" y="3409950"/>
            <a:ext cx="0" cy="381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1" name="Line 167"/>
          <p:cNvSpPr>
            <a:spLocks noChangeShapeType="1"/>
          </p:cNvSpPr>
          <p:nvPr/>
        </p:nvSpPr>
        <p:spPr bwMode="auto">
          <a:xfrm>
            <a:off x="2667000" y="1752600"/>
            <a:ext cx="0" cy="381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2" name="Line 168"/>
          <p:cNvSpPr>
            <a:spLocks noChangeShapeType="1"/>
          </p:cNvSpPr>
          <p:nvPr/>
        </p:nvSpPr>
        <p:spPr bwMode="auto">
          <a:xfrm>
            <a:off x="3124200" y="2743200"/>
            <a:ext cx="762000" cy="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3" name="Text Box 169"/>
          <p:cNvSpPr txBox="1">
            <a:spLocks noChangeArrowheads="1"/>
          </p:cNvSpPr>
          <p:nvPr/>
        </p:nvSpPr>
        <p:spPr bwMode="auto">
          <a:xfrm>
            <a:off x="5867400" y="2209800"/>
            <a:ext cx="6286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6000"/>
              <a:t>+</a:t>
            </a:r>
          </a:p>
        </p:txBody>
      </p:sp>
      <p:grpSp>
        <p:nvGrpSpPr>
          <p:cNvPr id="25624" name="Group 170"/>
          <p:cNvGrpSpPr>
            <a:grpSpLocks noChangeAspect="1"/>
          </p:cNvGrpSpPr>
          <p:nvPr/>
        </p:nvGrpSpPr>
        <p:grpSpPr bwMode="auto">
          <a:xfrm>
            <a:off x="2211388" y="5246688"/>
            <a:ext cx="392112" cy="1077912"/>
            <a:chOff x="2005" y="1571"/>
            <a:chExt cx="247" cy="679"/>
          </a:xfrm>
        </p:grpSpPr>
        <p:grpSp>
          <p:nvGrpSpPr>
            <p:cNvPr id="25779" name="Group 171"/>
            <p:cNvGrpSpPr>
              <a:grpSpLocks noChangeAspect="1"/>
            </p:cNvGrpSpPr>
            <p:nvPr/>
          </p:nvGrpSpPr>
          <p:grpSpPr bwMode="auto">
            <a:xfrm>
              <a:off x="2005" y="2106"/>
              <a:ext cx="247" cy="144"/>
              <a:chOff x="2632" y="3559"/>
              <a:chExt cx="247" cy="144"/>
            </a:xfrm>
          </p:grpSpPr>
          <p:sp>
            <p:nvSpPr>
              <p:cNvPr id="25783" name="Rectangle 172"/>
              <p:cNvSpPr>
                <a:spLocks noChangeAspect="1" noChangeArrowheads="1"/>
              </p:cNvSpPr>
              <p:nvPr/>
            </p:nvSpPr>
            <p:spPr bwMode="auto">
              <a:xfrm>
                <a:off x="2708" y="3559"/>
                <a:ext cx="96" cy="4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84" name="Rectangle 173"/>
              <p:cNvSpPr>
                <a:spLocks noChangeAspect="1" noChangeArrowheads="1"/>
              </p:cNvSpPr>
              <p:nvPr/>
            </p:nvSpPr>
            <p:spPr bwMode="auto">
              <a:xfrm>
                <a:off x="2632" y="3605"/>
                <a:ext cx="247" cy="9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780" name="Rectangle 174"/>
            <p:cNvSpPr>
              <a:spLocks noChangeAspect="1" noChangeArrowheads="1"/>
            </p:cNvSpPr>
            <p:nvPr/>
          </p:nvSpPr>
          <p:spPr bwMode="auto">
            <a:xfrm>
              <a:off x="2030" y="1695"/>
              <a:ext cx="198" cy="404"/>
            </a:xfrm>
            <a:prstGeom prst="rect">
              <a:avLst/>
            </a:prstGeom>
            <a:solidFill>
              <a:srgbClr val="00FF00"/>
            </a:solidFill>
            <a:ln w="28575">
              <a:solidFill>
                <a:srgbClr val="00FF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81" name="Oval 175"/>
            <p:cNvSpPr>
              <a:spLocks noChangeAspect="1" noChangeArrowheads="1"/>
            </p:cNvSpPr>
            <p:nvPr/>
          </p:nvSpPr>
          <p:spPr bwMode="auto">
            <a:xfrm>
              <a:off x="2030" y="1571"/>
              <a:ext cx="198" cy="209"/>
            </a:xfrm>
            <a:prstGeom prst="ellipse">
              <a:avLst/>
            </a:prstGeom>
            <a:solidFill>
              <a:schemeClr val="bg1"/>
            </a:solidFill>
            <a:ln w="28575">
              <a:solidFill>
                <a:schemeClr val="bg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82" name="WordArt 176"/>
            <p:cNvSpPr>
              <a:spLocks noChangeAspect="1" noChangeArrowheads="1" noChangeShapeType="1" noTextEdit="1"/>
            </p:cNvSpPr>
            <p:nvPr/>
          </p:nvSpPr>
          <p:spPr bwMode="auto">
            <a:xfrm>
              <a:off x="2051" y="1856"/>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G</a:t>
              </a:r>
            </a:p>
          </p:txBody>
        </p:sp>
      </p:grpSp>
      <p:grpSp>
        <p:nvGrpSpPr>
          <p:cNvPr id="25625" name="Group 177"/>
          <p:cNvGrpSpPr>
            <a:grpSpLocks noChangeAspect="1"/>
          </p:cNvGrpSpPr>
          <p:nvPr/>
        </p:nvGrpSpPr>
        <p:grpSpPr bwMode="auto">
          <a:xfrm>
            <a:off x="1073150" y="4703763"/>
            <a:ext cx="379413" cy="1087437"/>
            <a:chOff x="1773" y="1229"/>
            <a:chExt cx="239" cy="685"/>
          </a:xfrm>
        </p:grpSpPr>
        <p:grpSp>
          <p:nvGrpSpPr>
            <p:cNvPr id="25773" name="Group 178"/>
            <p:cNvGrpSpPr>
              <a:grpSpLocks noChangeAspect="1"/>
            </p:cNvGrpSpPr>
            <p:nvPr/>
          </p:nvGrpSpPr>
          <p:grpSpPr bwMode="auto">
            <a:xfrm>
              <a:off x="1773" y="1229"/>
              <a:ext cx="239" cy="157"/>
              <a:chOff x="2631" y="2682"/>
              <a:chExt cx="239" cy="157"/>
            </a:xfrm>
          </p:grpSpPr>
          <p:sp>
            <p:nvSpPr>
              <p:cNvPr id="25777" name="Rectangle 179"/>
              <p:cNvSpPr>
                <a:spLocks noChangeAspect="1" noChangeArrowheads="1"/>
              </p:cNvSpPr>
              <p:nvPr/>
            </p:nvSpPr>
            <p:spPr bwMode="auto">
              <a:xfrm flipV="1">
                <a:off x="2706" y="2787"/>
                <a:ext cx="96" cy="52"/>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78" name="Rectangle 180"/>
              <p:cNvSpPr>
                <a:spLocks noChangeAspect="1" noChangeArrowheads="1"/>
              </p:cNvSpPr>
              <p:nvPr/>
            </p:nvSpPr>
            <p:spPr bwMode="auto">
              <a:xfrm flipV="1">
                <a:off x="2631" y="2682"/>
                <a:ext cx="239" cy="105"/>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774" name="Rectangle 181"/>
            <p:cNvSpPr>
              <a:spLocks noChangeAspect="1" noChangeArrowheads="1"/>
            </p:cNvSpPr>
            <p:nvPr/>
          </p:nvSpPr>
          <p:spPr bwMode="auto">
            <a:xfrm flipV="1">
              <a:off x="1794" y="1385"/>
              <a:ext cx="198" cy="411"/>
            </a:xfrm>
            <a:prstGeom prst="rect">
              <a:avLst/>
            </a:prstGeom>
            <a:solidFill>
              <a:srgbClr val="00FF00"/>
            </a:solidFill>
            <a:ln w="28575">
              <a:solidFill>
                <a:srgbClr val="00FF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75" name="WordArt 182"/>
            <p:cNvSpPr>
              <a:spLocks noChangeAspect="1" noChangeArrowheads="1" noChangeShapeType="1" noTextEdit="1"/>
            </p:cNvSpPr>
            <p:nvPr/>
          </p:nvSpPr>
          <p:spPr bwMode="auto">
            <a:xfrm>
              <a:off x="1815" y="1467"/>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G</a:t>
              </a:r>
            </a:p>
          </p:txBody>
        </p:sp>
        <p:sp>
          <p:nvSpPr>
            <p:cNvPr id="25776" name="Oval 183"/>
            <p:cNvSpPr>
              <a:spLocks noChangeAspect="1" noChangeArrowheads="1"/>
            </p:cNvSpPr>
            <p:nvPr/>
          </p:nvSpPr>
          <p:spPr bwMode="auto">
            <a:xfrm flipV="1">
              <a:off x="1794" y="1705"/>
              <a:ext cx="198" cy="209"/>
            </a:xfrm>
            <a:prstGeom prst="ellipse">
              <a:avLst/>
            </a:prstGeom>
            <a:solidFill>
              <a:schemeClr val="bg1"/>
            </a:solidFill>
            <a:ln w="28575">
              <a:solidFill>
                <a:schemeClr val="bg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25626" name="Group 184"/>
          <p:cNvGrpSpPr>
            <a:grpSpLocks noChangeAspect="1"/>
          </p:cNvGrpSpPr>
          <p:nvPr/>
        </p:nvGrpSpPr>
        <p:grpSpPr bwMode="auto">
          <a:xfrm>
            <a:off x="1449388" y="4703763"/>
            <a:ext cx="379412" cy="889000"/>
            <a:chOff x="1290" y="1229"/>
            <a:chExt cx="239" cy="560"/>
          </a:xfrm>
        </p:grpSpPr>
        <p:grpSp>
          <p:nvGrpSpPr>
            <p:cNvPr id="25768" name="Group 185"/>
            <p:cNvGrpSpPr>
              <a:grpSpLocks noChangeAspect="1"/>
            </p:cNvGrpSpPr>
            <p:nvPr/>
          </p:nvGrpSpPr>
          <p:grpSpPr bwMode="auto">
            <a:xfrm>
              <a:off x="1290" y="1229"/>
              <a:ext cx="239" cy="157"/>
              <a:chOff x="2631" y="2682"/>
              <a:chExt cx="239" cy="157"/>
            </a:xfrm>
          </p:grpSpPr>
          <p:sp>
            <p:nvSpPr>
              <p:cNvPr id="25771" name="Rectangle 186"/>
              <p:cNvSpPr>
                <a:spLocks noChangeAspect="1" noChangeArrowheads="1"/>
              </p:cNvSpPr>
              <p:nvPr/>
            </p:nvSpPr>
            <p:spPr bwMode="auto">
              <a:xfrm flipV="1">
                <a:off x="2706" y="2787"/>
                <a:ext cx="96" cy="52"/>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72" name="Rectangle 187"/>
              <p:cNvSpPr>
                <a:spLocks noChangeAspect="1" noChangeArrowheads="1"/>
              </p:cNvSpPr>
              <p:nvPr/>
            </p:nvSpPr>
            <p:spPr bwMode="auto">
              <a:xfrm flipV="1">
                <a:off x="2631" y="2682"/>
                <a:ext cx="239" cy="105"/>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769" name="Freeform 188"/>
            <p:cNvSpPr>
              <a:spLocks noChangeAspect="1"/>
            </p:cNvSpPr>
            <p:nvPr/>
          </p:nvSpPr>
          <p:spPr bwMode="auto">
            <a:xfrm flipV="1">
              <a:off x="1317" y="1385"/>
              <a:ext cx="195" cy="404"/>
            </a:xfrm>
            <a:custGeom>
              <a:avLst/>
              <a:gdLst>
                <a:gd name="T0" fmla="*/ 0 w 195"/>
                <a:gd name="T1" fmla="*/ 404 h 404"/>
                <a:gd name="T2" fmla="*/ 195 w 195"/>
                <a:gd name="T3" fmla="*/ 402 h 404"/>
                <a:gd name="T4" fmla="*/ 195 w 195"/>
                <a:gd name="T5" fmla="*/ 113 h 404"/>
                <a:gd name="T6" fmla="*/ 96 w 195"/>
                <a:gd name="T7" fmla="*/ 0 h 404"/>
                <a:gd name="T8" fmla="*/ 0 w 195"/>
                <a:gd name="T9" fmla="*/ 108 h 404"/>
                <a:gd name="T10" fmla="*/ 0 w 195"/>
                <a:gd name="T11" fmla="*/ 404 h 404"/>
                <a:gd name="T12" fmla="*/ 0 60000 65536"/>
                <a:gd name="T13" fmla="*/ 0 60000 65536"/>
                <a:gd name="T14" fmla="*/ 0 60000 65536"/>
                <a:gd name="T15" fmla="*/ 0 60000 65536"/>
                <a:gd name="T16" fmla="*/ 0 60000 65536"/>
                <a:gd name="T17" fmla="*/ 0 60000 65536"/>
                <a:gd name="T18" fmla="*/ 0 w 195"/>
                <a:gd name="T19" fmla="*/ 0 h 404"/>
                <a:gd name="T20" fmla="*/ 195 w 195"/>
                <a:gd name="T21" fmla="*/ 404 h 404"/>
              </a:gdLst>
              <a:ahLst/>
              <a:cxnLst>
                <a:cxn ang="T12">
                  <a:pos x="T0" y="T1"/>
                </a:cxn>
                <a:cxn ang="T13">
                  <a:pos x="T2" y="T3"/>
                </a:cxn>
                <a:cxn ang="T14">
                  <a:pos x="T4" y="T5"/>
                </a:cxn>
                <a:cxn ang="T15">
                  <a:pos x="T6" y="T7"/>
                </a:cxn>
                <a:cxn ang="T16">
                  <a:pos x="T8" y="T9"/>
                </a:cxn>
                <a:cxn ang="T17">
                  <a:pos x="T10" y="T11"/>
                </a:cxn>
              </a:cxnLst>
              <a:rect l="T18" t="T19" r="T20" b="T21"/>
              <a:pathLst>
                <a:path w="195" h="404">
                  <a:moveTo>
                    <a:pt x="0" y="404"/>
                  </a:moveTo>
                  <a:lnTo>
                    <a:pt x="195" y="402"/>
                  </a:lnTo>
                  <a:lnTo>
                    <a:pt x="195" y="113"/>
                  </a:lnTo>
                  <a:lnTo>
                    <a:pt x="96" y="0"/>
                  </a:lnTo>
                  <a:lnTo>
                    <a:pt x="0" y="108"/>
                  </a:lnTo>
                  <a:lnTo>
                    <a:pt x="0" y="404"/>
                  </a:lnTo>
                  <a:close/>
                </a:path>
              </a:pathLst>
            </a:custGeom>
            <a:solidFill>
              <a:srgbClr val="3333FF"/>
            </a:solidFill>
            <a:ln w="28575">
              <a:solidFill>
                <a:srgbClr val="3333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70" name="WordArt 189"/>
            <p:cNvSpPr>
              <a:spLocks noChangeAspect="1" noChangeArrowheads="1" noChangeShapeType="1" noTextEdit="1"/>
            </p:cNvSpPr>
            <p:nvPr/>
          </p:nvSpPr>
          <p:spPr bwMode="auto">
            <a:xfrm>
              <a:off x="1340" y="1456"/>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T</a:t>
              </a:r>
            </a:p>
          </p:txBody>
        </p:sp>
      </p:grpSp>
      <p:grpSp>
        <p:nvGrpSpPr>
          <p:cNvPr id="25627" name="Group 190"/>
          <p:cNvGrpSpPr>
            <a:grpSpLocks noChangeAspect="1"/>
          </p:cNvGrpSpPr>
          <p:nvPr/>
        </p:nvGrpSpPr>
        <p:grpSpPr bwMode="auto">
          <a:xfrm>
            <a:off x="1450975" y="5448300"/>
            <a:ext cx="392113" cy="876300"/>
            <a:chOff x="1291" y="1698"/>
            <a:chExt cx="247" cy="552"/>
          </a:xfrm>
        </p:grpSpPr>
        <p:grpSp>
          <p:nvGrpSpPr>
            <p:cNvPr id="25763" name="Group 191"/>
            <p:cNvGrpSpPr>
              <a:grpSpLocks noChangeAspect="1"/>
            </p:cNvGrpSpPr>
            <p:nvPr/>
          </p:nvGrpSpPr>
          <p:grpSpPr bwMode="auto">
            <a:xfrm>
              <a:off x="1291" y="2106"/>
              <a:ext cx="247" cy="144"/>
              <a:chOff x="2632" y="3559"/>
              <a:chExt cx="247" cy="144"/>
            </a:xfrm>
          </p:grpSpPr>
          <p:sp>
            <p:nvSpPr>
              <p:cNvPr id="25766" name="Rectangle 192"/>
              <p:cNvSpPr>
                <a:spLocks noChangeAspect="1" noChangeArrowheads="1"/>
              </p:cNvSpPr>
              <p:nvPr/>
            </p:nvSpPr>
            <p:spPr bwMode="auto">
              <a:xfrm>
                <a:off x="2708" y="3559"/>
                <a:ext cx="96" cy="4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67" name="Rectangle 193"/>
              <p:cNvSpPr>
                <a:spLocks noChangeAspect="1" noChangeArrowheads="1"/>
              </p:cNvSpPr>
              <p:nvPr/>
            </p:nvSpPr>
            <p:spPr bwMode="auto">
              <a:xfrm>
                <a:off x="2632" y="3605"/>
                <a:ext cx="247" cy="9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764" name="Freeform 194"/>
            <p:cNvSpPr>
              <a:spLocks noChangeAspect="1"/>
            </p:cNvSpPr>
            <p:nvPr/>
          </p:nvSpPr>
          <p:spPr bwMode="auto">
            <a:xfrm>
              <a:off x="1312" y="1698"/>
              <a:ext cx="199" cy="404"/>
            </a:xfrm>
            <a:custGeom>
              <a:avLst/>
              <a:gdLst>
                <a:gd name="T0" fmla="*/ 4 w 199"/>
                <a:gd name="T1" fmla="*/ 404 h 404"/>
                <a:gd name="T2" fmla="*/ 199 w 199"/>
                <a:gd name="T3" fmla="*/ 402 h 404"/>
                <a:gd name="T4" fmla="*/ 199 w 199"/>
                <a:gd name="T5" fmla="*/ 0 h 404"/>
                <a:gd name="T6" fmla="*/ 100 w 199"/>
                <a:gd name="T7" fmla="*/ 106 h 404"/>
                <a:gd name="T8" fmla="*/ 0 w 199"/>
                <a:gd name="T9" fmla="*/ 0 h 404"/>
                <a:gd name="T10" fmla="*/ 4 w 199"/>
                <a:gd name="T11" fmla="*/ 404 h 404"/>
                <a:gd name="T12" fmla="*/ 0 60000 65536"/>
                <a:gd name="T13" fmla="*/ 0 60000 65536"/>
                <a:gd name="T14" fmla="*/ 0 60000 65536"/>
                <a:gd name="T15" fmla="*/ 0 60000 65536"/>
                <a:gd name="T16" fmla="*/ 0 60000 65536"/>
                <a:gd name="T17" fmla="*/ 0 60000 65536"/>
                <a:gd name="T18" fmla="*/ 0 w 199"/>
                <a:gd name="T19" fmla="*/ 0 h 404"/>
                <a:gd name="T20" fmla="*/ 199 w 199"/>
                <a:gd name="T21" fmla="*/ 404 h 404"/>
              </a:gdLst>
              <a:ahLst/>
              <a:cxnLst>
                <a:cxn ang="T12">
                  <a:pos x="T0" y="T1"/>
                </a:cxn>
                <a:cxn ang="T13">
                  <a:pos x="T2" y="T3"/>
                </a:cxn>
                <a:cxn ang="T14">
                  <a:pos x="T4" y="T5"/>
                </a:cxn>
                <a:cxn ang="T15">
                  <a:pos x="T6" y="T7"/>
                </a:cxn>
                <a:cxn ang="T16">
                  <a:pos x="T8" y="T9"/>
                </a:cxn>
                <a:cxn ang="T17">
                  <a:pos x="T10" y="T11"/>
                </a:cxn>
              </a:cxnLst>
              <a:rect l="T18" t="T19" r="T20" b="T21"/>
              <a:pathLst>
                <a:path w="199" h="404">
                  <a:moveTo>
                    <a:pt x="4" y="404"/>
                  </a:moveTo>
                  <a:lnTo>
                    <a:pt x="199" y="402"/>
                  </a:lnTo>
                  <a:lnTo>
                    <a:pt x="199" y="0"/>
                  </a:lnTo>
                  <a:lnTo>
                    <a:pt x="100" y="106"/>
                  </a:lnTo>
                  <a:lnTo>
                    <a:pt x="0" y="0"/>
                  </a:lnTo>
                  <a:lnTo>
                    <a:pt x="4" y="404"/>
                  </a:lnTo>
                  <a:close/>
                </a:path>
              </a:pathLst>
            </a:custGeom>
            <a:solidFill>
              <a:srgbClr val="FF0000"/>
            </a:solidFill>
            <a:ln w="28575">
              <a:solidFill>
                <a:srgbClr val="FF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65" name="WordArt 195"/>
            <p:cNvSpPr>
              <a:spLocks noChangeAspect="1" noChangeArrowheads="1" noChangeShapeType="1" noTextEdit="1"/>
            </p:cNvSpPr>
            <p:nvPr/>
          </p:nvSpPr>
          <p:spPr bwMode="auto">
            <a:xfrm>
              <a:off x="1339" y="1859"/>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A</a:t>
              </a:r>
            </a:p>
          </p:txBody>
        </p:sp>
      </p:grpSp>
      <p:grpSp>
        <p:nvGrpSpPr>
          <p:cNvPr id="25628" name="Group 196"/>
          <p:cNvGrpSpPr>
            <a:grpSpLocks noChangeAspect="1"/>
          </p:cNvGrpSpPr>
          <p:nvPr/>
        </p:nvGrpSpPr>
        <p:grpSpPr bwMode="auto">
          <a:xfrm>
            <a:off x="685800" y="5445125"/>
            <a:ext cx="392113" cy="879475"/>
            <a:chOff x="1529" y="1696"/>
            <a:chExt cx="247" cy="554"/>
          </a:xfrm>
        </p:grpSpPr>
        <p:grpSp>
          <p:nvGrpSpPr>
            <p:cNvPr id="25758" name="Group 197"/>
            <p:cNvGrpSpPr>
              <a:grpSpLocks noChangeAspect="1"/>
            </p:cNvGrpSpPr>
            <p:nvPr/>
          </p:nvGrpSpPr>
          <p:grpSpPr bwMode="auto">
            <a:xfrm>
              <a:off x="1529" y="2106"/>
              <a:ext cx="247" cy="144"/>
              <a:chOff x="2632" y="3559"/>
              <a:chExt cx="247" cy="144"/>
            </a:xfrm>
          </p:grpSpPr>
          <p:sp>
            <p:nvSpPr>
              <p:cNvPr id="25761" name="Rectangle 198"/>
              <p:cNvSpPr>
                <a:spLocks noChangeAspect="1" noChangeArrowheads="1"/>
              </p:cNvSpPr>
              <p:nvPr/>
            </p:nvSpPr>
            <p:spPr bwMode="auto">
              <a:xfrm>
                <a:off x="2708" y="3559"/>
                <a:ext cx="96" cy="4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62" name="Rectangle 199"/>
              <p:cNvSpPr>
                <a:spLocks noChangeAspect="1" noChangeArrowheads="1"/>
              </p:cNvSpPr>
              <p:nvPr/>
            </p:nvSpPr>
            <p:spPr bwMode="auto">
              <a:xfrm>
                <a:off x="2632" y="3605"/>
                <a:ext cx="247" cy="9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759" name="Freeform 200"/>
            <p:cNvSpPr>
              <a:spLocks noChangeAspect="1"/>
            </p:cNvSpPr>
            <p:nvPr/>
          </p:nvSpPr>
          <p:spPr bwMode="auto">
            <a:xfrm>
              <a:off x="1559" y="1696"/>
              <a:ext cx="195" cy="404"/>
            </a:xfrm>
            <a:custGeom>
              <a:avLst/>
              <a:gdLst>
                <a:gd name="T0" fmla="*/ 0 w 195"/>
                <a:gd name="T1" fmla="*/ 404 h 404"/>
                <a:gd name="T2" fmla="*/ 195 w 195"/>
                <a:gd name="T3" fmla="*/ 402 h 404"/>
                <a:gd name="T4" fmla="*/ 195 w 195"/>
                <a:gd name="T5" fmla="*/ 113 h 404"/>
                <a:gd name="T6" fmla="*/ 96 w 195"/>
                <a:gd name="T7" fmla="*/ 0 h 404"/>
                <a:gd name="T8" fmla="*/ 0 w 195"/>
                <a:gd name="T9" fmla="*/ 108 h 404"/>
                <a:gd name="T10" fmla="*/ 0 w 195"/>
                <a:gd name="T11" fmla="*/ 404 h 404"/>
                <a:gd name="T12" fmla="*/ 0 60000 65536"/>
                <a:gd name="T13" fmla="*/ 0 60000 65536"/>
                <a:gd name="T14" fmla="*/ 0 60000 65536"/>
                <a:gd name="T15" fmla="*/ 0 60000 65536"/>
                <a:gd name="T16" fmla="*/ 0 60000 65536"/>
                <a:gd name="T17" fmla="*/ 0 60000 65536"/>
                <a:gd name="T18" fmla="*/ 0 w 195"/>
                <a:gd name="T19" fmla="*/ 0 h 404"/>
                <a:gd name="T20" fmla="*/ 195 w 195"/>
                <a:gd name="T21" fmla="*/ 404 h 404"/>
              </a:gdLst>
              <a:ahLst/>
              <a:cxnLst>
                <a:cxn ang="T12">
                  <a:pos x="T0" y="T1"/>
                </a:cxn>
                <a:cxn ang="T13">
                  <a:pos x="T2" y="T3"/>
                </a:cxn>
                <a:cxn ang="T14">
                  <a:pos x="T4" y="T5"/>
                </a:cxn>
                <a:cxn ang="T15">
                  <a:pos x="T6" y="T7"/>
                </a:cxn>
                <a:cxn ang="T16">
                  <a:pos x="T8" y="T9"/>
                </a:cxn>
                <a:cxn ang="T17">
                  <a:pos x="T10" y="T11"/>
                </a:cxn>
              </a:cxnLst>
              <a:rect l="T18" t="T19" r="T20" b="T21"/>
              <a:pathLst>
                <a:path w="195" h="404">
                  <a:moveTo>
                    <a:pt x="0" y="404"/>
                  </a:moveTo>
                  <a:lnTo>
                    <a:pt x="195" y="402"/>
                  </a:lnTo>
                  <a:lnTo>
                    <a:pt x="195" y="113"/>
                  </a:lnTo>
                  <a:lnTo>
                    <a:pt x="96" y="0"/>
                  </a:lnTo>
                  <a:lnTo>
                    <a:pt x="0" y="108"/>
                  </a:lnTo>
                  <a:lnTo>
                    <a:pt x="0" y="404"/>
                  </a:lnTo>
                  <a:close/>
                </a:path>
              </a:pathLst>
            </a:custGeom>
            <a:solidFill>
              <a:srgbClr val="3333FF"/>
            </a:solidFill>
            <a:ln w="28575">
              <a:solidFill>
                <a:srgbClr val="3333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60" name="WordArt 201"/>
            <p:cNvSpPr>
              <a:spLocks noChangeAspect="1" noChangeArrowheads="1" noChangeShapeType="1" noTextEdit="1"/>
            </p:cNvSpPr>
            <p:nvPr/>
          </p:nvSpPr>
          <p:spPr bwMode="auto">
            <a:xfrm>
              <a:off x="1582" y="1861"/>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T</a:t>
              </a:r>
            </a:p>
          </p:txBody>
        </p:sp>
      </p:grpSp>
      <p:grpSp>
        <p:nvGrpSpPr>
          <p:cNvPr id="25629" name="Group 202"/>
          <p:cNvGrpSpPr>
            <a:grpSpLocks noChangeAspect="1"/>
          </p:cNvGrpSpPr>
          <p:nvPr/>
        </p:nvGrpSpPr>
        <p:grpSpPr bwMode="auto">
          <a:xfrm>
            <a:off x="1063625" y="5464175"/>
            <a:ext cx="392113" cy="860425"/>
            <a:chOff x="1767" y="1912"/>
            <a:chExt cx="247" cy="542"/>
          </a:xfrm>
        </p:grpSpPr>
        <p:grpSp>
          <p:nvGrpSpPr>
            <p:cNvPr id="25752" name="Group 203"/>
            <p:cNvGrpSpPr>
              <a:grpSpLocks noChangeAspect="1"/>
            </p:cNvGrpSpPr>
            <p:nvPr/>
          </p:nvGrpSpPr>
          <p:grpSpPr bwMode="auto">
            <a:xfrm>
              <a:off x="1767" y="2310"/>
              <a:ext cx="247" cy="144"/>
              <a:chOff x="2632" y="3559"/>
              <a:chExt cx="247" cy="144"/>
            </a:xfrm>
          </p:grpSpPr>
          <p:sp>
            <p:nvSpPr>
              <p:cNvPr id="25756" name="Rectangle 204"/>
              <p:cNvSpPr>
                <a:spLocks noChangeAspect="1" noChangeArrowheads="1"/>
              </p:cNvSpPr>
              <p:nvPr/>
            </p:nvSpPr>
            <p:spPr bwMode="auto">
              <a:xfrm>
                <a:off x="2708" y="3559"/>
                <a:ext cx="96" cy="4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57" name="Rectangle 205"/>
              <p:cNvSpPr>
                <a:spLocks noChangeAspect="1" noChangeArrowheads="1"/>
              </p:cNvSpPr>
              <p:nvPr/>
            </p:nvSpPr>
            <p:spPr bwMode="auto">
              <a:xfrm>
                <a:off x="2632" y="3605"/>
                <a:ext cx="247" cy="9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753" name="Oval 206"/>
            <p:cNvSpPr>
              <a:spLocks noChangeAspect="1" noChangeArrowheads="1"/>
            </p:cNvSpPr>
            <p:nvPr/>
          </p:nvSpPr>
          <p:spPr bwMode="auto">
            <a:xfrm>
              <a:off x="1791" y="1912"/>
              <a:ext cx="198" cy="209"/>
            </a:xfrm>
            <a:prstGeom prst="ellipse">
              <a:avLst/>
            </a:prstGeom>
            <a:solidFill>
              <a:srgbClr val="FFCC00"/>
            </a:solidFill>
            <a:ln w="28575">
              <a:solidFill>
                <a:srgbClr val="FFCC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54" name="Freeform 207"/>
            <p:cNvSpPr>
              <a:spLocks noChangeAspect="1"/>
            </p:cNvSpPr>
            <p:nvPr/>
          </p:nvSpPr>
          <p:spPr bwMode="auto">
            <a:xfrm>
              <a:off x="1792" y="2008"/>
              <a:ext cx="199" cy="293"/>
            </a:xfrm>
            <a:custGeom>
              <a:avLst/>
              <a:gdLst>
                <a:gd name="T0" fmla="*/ 0 w 199"/>
                <a:gd name="T1" fmla="*/ 0 h 292"/>
                <a:gd name="T2" fmla="*/ 7 w 199"/>
                <a:gd name="T3" fmla="*/ 297 h 292"/>
                <a:gd name="T4" fmla="*/ 192 w 199"/>
                <a:gd name="T5" fmla="*/ 297 h 292"/>
                <a:gd name="T6" fmla="*/ 199 w 199"/>
                <a:gd name="T7" fmla="*/ 0 h 292"/>
                <a:gd name="T8" fmla="*/ 0 60000 65536"/>
                <a:gd name="T9" fmla="*/ 0 60000 65536"/>
                <a:gd name="T10" fmla="*/ 0 60000 65536"/>
                <a:gd name="T11" fmla="*/ 0 60000 65536"/>
                <a:gd name="T12" fmla="*/ 0 w 199"/>
                <a:gd name="T13" fmla="*/ 0 h 292"/>
                <a:gd name="T14" fmla="*/ 199 w 199"/>
                <a:gd name="T15" fmla="*/ 292 h 292"/>
              </a:gdLst>
              <a:ahLst/>
              <a:cxnLst>
                <a:cxn ang="T8">
                  <a:pos x="T0" y="T1"/>
                </a:cxn>
                <a:cxn ang="T9">
                  <a:pos x="T2" y="T3"/>
                </a:cxn>
                <a:cxn ang="T10">
                  <a:pos x="T4" y="T5"/>
                </a:cxn>
                <a:cxn ang="T11">
                  <a:pos x="T6" y="T7"/>
                </a:cxn>
              </a:cxnLst>
              <a:rect l="T12" t="T13" r="T14" b="T15"/>
              <a:pathLst>
                <a:path w="199" h="292">
                  <a:moveTo>
                    <a:pt x="0" y="0"/>
                  </a:moveTo>
                  <a:lnTo>
                    <a:pt x="7" y="292"/>
                  </a:lnTo>
                  <a:lnTo>
                    <a:pt x="192" y="292"/>
                  </a:lnTo>
                  <a:lnTo>
                    <a:pt x="199" y="0"/>
                  </a:lnTo>
                </a:path>
              </a:pathLst>
            </a:custGeom>
            <a:solidFill>
              <a:srgbClr val="FFCC00"/>
            </a:solidFill>
            <a:ln w="28575">
              <a:solidFill>
                <a:srgbClr val="FFCC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55" name="WordArt 208"/>
            <p:cNvSpPr>
              <a:spLocks noChangeAspect="1" noChangeArrowheads="1" noChangeShapeType="1" noTextEdit="1"/>
            </p:cNvSpPr>
            <p:nvPr/>
          </p:nvSpPr>
          <p:spPr bwMode="auto">
            <a:xfrm>
              <a:off x="1817" y="2065"/>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C</a:t>
              </a:r>
            </a:p>
          </p:txBody>
        </p:sp>
      </p:grpSp>
      <p:grpSp>
        <p:nvGrpSpPr>
          <p:cNvPr id="25630" name="Group 209"/>
          <p:cNvGrpSpPr>
            <a:grpSpLocks noChangeAspect="1"/>
          </p:cNvGrpSpPr>
          <p:nvPr/>
        </p:nvGrpSpPr>
        <p:grpSpPr bwMode="auto">
          <a:xfrm>
            <a:off x="695325" y="4703763"/>
            <a:ext cx="379413" cy="890587"/>
            <a:chOff x="1535" y="1229"/>
            <a:chExt cx="239" cy="561"/>
          </a:xfrm>
        </p:grpSpPr>
        <p:grpSp>
          <p:nvGrpSpPr>
            <p:cNvPr id="25747" name="Group 210"/>
            <p:cNvGrpSpPr>
              <a:grpSpLocks noChangeAspect="1"/>
            </p:cNvGrpSpPr>
            <p:nvPr/>
          </p:nvGrpSpPr>
          <p:grpSpPr bwMode="auto">
            <a:xfrm>
              <a:off x="1535" y="1229"/>
              <a:ext cx="239" cy="157"/>
              <a:chOff x="2631" y="2682"/>
              <a:chExt cx="239" cy="157"/>
            </a:xfrm>
          </p:grpSpPr>
          <p:sp>
            <p:nvSpPr>
              <p:cNvPr id="25750" name="Rectangle 211"/>
              <p:cNvSpPr>
                <a:spLocks noChangeAspect="1" noChangeArrowheads="1"/>
              </p:cNvSpPr>
              <p:nvPr/>
            </p:nvSpPr>
            <p:spPr bwMode="auto">
              <a:xfrm flipV="1">
                <a:off x="2706" y="2787"/>
                <a:ext cx="96" cy="52"/>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51" name="Rectangle 212"/>
              <p:cNvSpPr>
                <a:spLocks noChangeAspect="1" noChangeArrowheads="1"/>
              </p:cNvSpPr>
              <p:nvPr/>
            </p:nvSpPr>
            <p:spPr bwMode="auto">
              <a:xfrm flipV="1">
                <a:off x="2631" y="2682"/>
                <a:ext cx="239" cy="105"/>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748" name="Freeform 213"/>
            <p:cNvSpPr>
              <a:spLocks noChangeAspect="1"/>
            </p:cNvSpPr>
            <p:nvPr/>
          </p:nvSpPr>
          <p:spPr bwMode="auto">
            <a:xfrm flipV="1">
              <a:off x="1554" y="1386"/>
              <a:ext cx="199" cy="404"/>
            </a:xfrm>
            <a:custGeom>
              <a:avLst/>
              <a:gdLst>
                <a:gd name="T0" fmla="*/ 4 w 199"/>
                <a:gd name="T1" fmla="*/ 404 h 404"/>
                <a:gd name="T2" fmla="*/ 199 w 199"/>
                <a:gd name="T3" fmla="*/ 402 h 404"/>
                <a:gd name="T4" fmla="*/ 199 w 199"/>
                <a:gd name="T5" fmla="*/ 0 h 404"/>
                <a:gd name="T6" fmla="*/ 100 w 199"/>
                <a:gd name="T7" fmla="*/ 106 h 404"/>
                <a:gd name="T8" fmla="*/ 0 w 199"/>
                <a:gd name="T9" fmla="*/ 0 h 404"/>
                <a:gd name="T10" fmla="*/ 4 w 199"/>
                <a:gd name="T11" fmla="*/ 404 h 404"/>
                <a:gd name="T12" fmla="*/ 0 60000 65536"/>
                <a:gd name="T13" fmla="*/ 0 60000 65536"/>
                <a:gd name="T14" fmla="*/ 0 60000 65536"/>
                <a:gd name="T15" fmla="*/ 0 60000 65536"/>
                <a:gd name="T16" fmla="*/ 0 60000 65536"/>
                <a:gd name="T17" fmla="*/ 0 60000 65536"/>
                <a:gd name="T18" fmla="*/ 0 w 199"/>
                <a:gd name="T19" fmla="*/ 0 h 404"/>
                <a:gd name="T20" fmla="*/ 199 w 199"/>
                <a:gd name="T21" fmla="*/ 404 h 404"/>
              </a:gdLst>
              <a:ahLst/>
              <a:cxnLst>
                <a:cxn ang="T12">
                  <a:pos x="T0" y="T1"/>
                </a:cxn>
                <a:cxn ang="T13">
                  <a:pos x="T2" y="T3"/>
                </a:cxn>
                <a:cxn ang="T14">
                  <a:pos x="T4" y="T5"/>
                </a:cxn>
                <a:cxn ang="T15">
                  <a:pos x="T6" y="T7"/>
                </a:cxn>
                <a:cxn ang="T16">
                  <a:pos x="T8" y="T9"/>
                </a:cxn>
                <a:cxn ang="T17">
                  <a:pos x="T10" y="T11"/>
                </a:cxn>
              </a:cxnLst>
              <a:rect l="T18" t="T19" r="T20" b="T21"/>
              <a:pathLst>
                <a:path w="199" h="404">
                  <a:moveTo>
                    <a:pt x="4" y="404"/>
                  </a:moveTo>
                  <a:lnTo>
                    <a:pt x="199" y="402"/>
                  </a:lnTo>
                  <a:lnTo>
                    <a:pt x="199" y="0"/>
                  </a:lnTo>
                  <a:lnTo>
                    <a:pt x="100" y="106"/>
                  </a:lnTo>
                  <a:lnTo>
                    <a:pt x="0" y="0"/>
                  </a:lnTo>
                  <a:lnTo>
                    <a:pt x="4" y="404"/>
                  </a:lnTo>
                  <a:close/>
                </a:path>
              </a:pathLst>
            </a:custGeom>
            <a:solidFill>
              <a:srgbClr val="FF0000"/>
            </a:solidFill>
            <a:ln w="28575">
              <a:solidFill>
                <a:srgbClr val="FF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49" name="WordArt 214"/>
            <p:cNvSpPr>
              <a:spLocks noChangeAspect="1" noChangeArrowheads="1" noChangeShapeType="1" noTextEdit="1"/>
            </p:cNvSpPr>
            <p:nvPr/>
          </p:nvSpPr>
          <p:spPr bwMode="auto">
            <a:xfrm>
              <a:off x="1581" y="1461"/>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A</a:t>
              </a:r>
            </a:p>
          </p:txBody>
        </p:sp>
      </p:grpSp>
      <p:grpSp>
        <p:nvGrpSpPr>
          <p:cNvPr id="25631" name="Group 215"/>
          <p:cNvGrpSpPr>
            <a:grpSpLocks noChangeAspect="1"/>
          </p:cNvGrpSpPr>
          <p:nvPr/>
        </p:nvGrpSpPr>
        <p:grpSpPr bwMode="auto">
          <a:xfrm>
            <a:off x="2211388" y="4703763"/>
            <a:ext cx="379412" cy="871537"/>
            <a:chOff x="2005" y="1229"/>
            <a:chExt cx="239" cy="549"/>
          </a:xfrm>
        </p:grpSpPr>
        <p:grpSp>
          <p:nvGrpSpPr>
            <p:cNvPr id="25741" name="Group 216"/>
            <p:cNvGrpSpPr>
              <a:grpSpLocks noChangeAspect="1"/>
            </p:cNvGrpSpPr>
            <p:nvPr/>
          </p:nvGrpSpPr>
          <p:grpSpPr bwMode="auto">
            <a:xfrm>
              <a:off x="2005" y="1229"/>
              <a:ext cx="239" cy="157"/>
              <a:chOff x="2631" y="2682"/>
              <a:chExt cx="239" cy="157"/>
            </a:xfrm>
          </p:grpSpPr>
          <p:sp>
            <p:nvSpPr>
              <p:cNvPr id="25745" name="Rectangle 217"/>
              <p:cNvSpPr>
                <a:spLocks noChangeAspect="1" noChangeArrowheads="1"/>
              </p:cNvSpPr>
              <p:nvPr/>
            </p:nvSpPr>
            <p:spPr bwMode="auto">
              <a:xfrm flipV="1">
                <a:off x="2706" y="2787"/>
                <a:ext cx="96" cy="52"/>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46" name="Rectangle 218"/>
              <p:cNvSpPr>
                <a:spLocks noChangeAspect="1" noChangeArrowheads="1"/>
              </p:cNvSpPr>
              <p:nvPr/>
            </p:nvSpPr>
            <p:spPr bwMode="auto">
              <a:xfrm flipV="1">
                <a:off x="2631" y="2682"/>
                <a:ext cx="239" cy="105"/>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742" name="Freeform 219"/>
            <p:cNvSpPr>
              <a:spLocks noChangeAspect="1"/>
            </p:cNvSpPr>
            <p:nvPr/>
          </p:nvSpPr>
          <p:spPr bwMode="auto">
            <a:xfrm flipV="1">
              <a:off x="2027" y="1383"/>
              <a:ext cx="199" cy="299"/>
            </a:xfrm>
            <a:custGeom>
              <a:avLst/>
              <a:gdLst>
                <a:gd name="T0" fmla="*/ 0 w 199"/>
                <a:gd name="T1" fmla="*/ 0 h 292"/>
                <a:gd name="T2" fmla="*/ 7 w 199"/>
                <a:gd name="T3" fmla="*/ 329 h 292"/>
                <a:gd name="T4" fmla="*/ 192 w 199"/>
                <a:gd name="T5" fmla="*/ 329 h 292"/>
                <a:gd name="T6" fmla="*/ 199 w 199"/>
                <a:gd name="T7" fmla="*/ 0 h 292"/>
                <a:gd name="T8" fmla="*/ 0 60000 65536"/>
                <a:gd name="T9" fmla="*/ 0 60000 65536"/>
                <a:gd name="T10" fmla="*/ 0 60000 65536"/>
                <a:gd name="T11" fmla="*/ 0 60000 65536"/>
                <a:gd name="T12" fmla="*/ 0 w 199"/>
                <a:gd name="T13" fmla="*/ 0 h 292"/>
                <a:gd name="T14" fmla="*/ 199 w 199"/>
                <a:gd name="T15" fmla="*/ 292 h 292"/>
              </a:gdLst>
              <a:ahLst/>
              <a:cxnLst>
                <a:cxn ang="T8">
                  <a:pos x="T0" y="T1"/>
                </a:cxn>
                <a:cxn ang="T9">
                  <a:pos x="T2" y="T3"/>
                </a:cxn>
                <a:cxn ang="T10">
                  <a:pos x="T4" y="T5"/>
                </a:cxn>
                <a:cxn ang="T11">
                  <a:pos x="T6" y="T7"/>
                </a:cxn>
              </a:cxnLst>
              <a:rect l="T12" t="T13" r="T14" b="T15"/>
              <a:pathLst>
                <a:path w="199" h="292">
                  <a:moveTo>
                    <a:pt x="0" y="0"/>
                  </a:moveTo>
                  <a:lnTo>
                    <a:pt x="7" y="292"/>
                  </a:lnTo>
                  <a:lnTo>
                    <a:pt x="192" y="292"/>
                  </a:lnTo>
                  <a:lnTo>
                    <a:pt x="199" y="0"/>
                  </a:lnTo>
                </a:path>
              </a:pathLst>
            </a:custGeom>
            <a:solidFill>
              <a:srgbClr val="FFCC00"/>
            </a:solidFill>
            <a:ln w="28575">
              <a:solidFill>
                <a:srgbClr val="FFCC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43" name="Oval 220"/>
            <p:cNvSpPr>
              <a:spLocks noChangeAspect="1" noChangeArrowheads="1"/>
            </p:cNvSpPr>
            <p:nvPr/>
          </p:nvSpPr>
          <p:spPr bwMode="auto">
            <a:xfrm flipV="1">
              <a:off x="2026" y="1569"/>
              <a:ext cx="198" cy="209"/>
            </a:xfrm>
            <a:prstGeom prst="ellipse">
              <a:avLst/>
            </a:prstGeom>
            <a:solidFill>
              <a:srgbClr val="FFCC00"/>
            </a:solidFill>
            <a:ln w="28575">
              <a:solidFill>
                <a:srgbClr val="FFCC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44" name="WordArt 221"/>
            <p:cNvSpPr>
              <a:spLocks noChangeAspect="1" noChangeArrowheads="1" noChangeShapeType="1" noTextEdit="1"/>
            </p:cNvSpPr>
            <p:nvPr/>
          </p:nvSpPr>
          <p:spPr bwMode="auto">
            <a:xfrm>
              <a:off x="2052" y="1463"/>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C</a:t>
              </a:r>
            </a:p>
          </p:txBody>
        </p:sp>
      </p:grpSp>
      <p:grpSp>
        <p:nvGrpSpPr>
          <p:cNvPr id="25632" name="Group 229"/>
          <p:cNvGrpSpPr>
            <a:grpSpLocks noChangeAspect="1"/>
          </p:cNvGrpSpPr>
          <p:nvPr/>
        </p:nvGrpSpPr>
        <p:grpSpPr bwMode="auto">
          <a:xfrm>
            <a:off x="2593975" y="4703763"/>
            <a:ext cx="379413" cy="889000"/>
            <a:chOff x="1290" y="1229"/>
            <a:chExt cx="239" cy="560"/>
          </a:xfrm>
        </p:grpSpPr>
        <p:grpSp>
          <p:nvGrpSpPr>
            <p:cNvPr id="25736" name="Group 230"/>
            <p:cNvGrpSpPr>
              <a:grpSpLocks noChangeAspect="1"/>
            </p:cNvGrpSpPr>
            <p:nvPr/>
          </p:nvGrpSpPr>
          <p:grpSpPr bwMode="auto">
            <a:xfrm>
              <a:off x="1290" y="1229"/>
              <a:ext cx="239" cy="157"/>
              <a:chOff x="2631" y="2682"/>
              <a:chExt cx="239" cy="157"/>
            </a:xfrm>
          </p:grpSpPr>
          <p:sp>
            <p:nvSpPr>
              <p:cNvPr id="25739" name="Rectangle 231"/>
              <p:cNvSpPr>
                <a:spLocks noChangeAspect="1" noChangeArrowheads="1"/>
              </p:cNvSpPr>
              <p:nvPr/>
            </p:nvSpPr>
            <p:spPr bwMode="auto">
              <a:xfrm flipV="1">
                <a:off x="2706" y="2787"/>
                <a:ext cx="96" cy="52"/>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40" name="Rectangle 232"/>
              <p:cNvSpPr>
                <a:spLocks noChangeAspect="1" noChangeArrowheads="1"/>
              </p:cNvSpPr>
              <p:nvPr/>
            </p:nvSpPr>
            <p:spPr bwMode="auto">
              <a:xfrm flipV="1">
                <a:off x="2631" y="2682"/>
                <a:ext cx="239" cy="105"/>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737" name="Freeform 233"/>
            <p:cNvSpPr>
              <a:spLocks noChangeAspect="1"/>
            </p:cNvSpPr>
            <p:nvPr/>
          </p:nvSpPr>
          <p:spPr bwMode="auto">
            <a:xfrm flipV="1">
              <a:off x="1317" y="1385"/>
              <a:ext cx="195" cy="404"/>
            </a:xfrm>
            <a:custGeom>
              <a:avLst/>
              <a:gdLst>
                <a:gd name="T0" fmla="*/ 0 w 195"/>
                <a:gd name="T1" fmla="*/ 404 h 404"/>
                <a:gd name="T2" fmla="*/ 195 w 195"/>
                <a:gd name="T3" fmla="*/ 402 h 404"/>
                <a:gd name="T4" fmla="*/ 195 w 195"/>
                <a:gd name="T5" fmla="*/ 113 h 404"/>
                <a:gd name="T6" fmla="*/ 96 w 195"/>
                <a:gd name="T7" fmla="*/ 0 h 404"/>
                <a:gd name="T8" fmla="*/ 0 w 195"/>
                <a:gd name="T9" fmla="*/ 108 h 404"/>
                <a:gd name="T10" fmla="*/ 0 w 195"/>
                <a:gd name="T11" fmla="*/ 404 h 404"/>
                <a:gd name="T12" fmla="*/ 0 60000 65536"/>
                <a:gd name="T13" fmla="*/ 0 60000 65536"/>
                <a:gd name="T14" fmla="*/ 0 60000 65536"/>
                <a:gd name="T15" fmla="*/ 0 60000 65536"/>
                <a:gd name="T16" fmla="*/ 0 60000 65536"/>
                <a:gd name="T17" fmla="*/ 0 60000 65536"/>
                <a:gd name="T18" fmla="*/ 0 w 195"/>
                <a:gd name="T19" fmla="*/ 0 h 404"/>
                <a:gd name="T20" fmla="*/ 195 w 195"/>
                <a:gd name="T21" fmla="*/ 404 h 404"/>
              </a:gdLst>
              <a:ahLst/>
              <a:cxnLst>
                <a:cxn ang="T12">
                  <a:pos x="T0" y="T1"/>
                </a:cxn>
                <a:cxn ang="T13">
                  <a:pos x="T2" y="T3"/>
                </a:cxn>
                <a:cxn ang="T14">
                  <a:pos x="T4" y="T5"/>
                </a:cxn>
                <a:cxn ang="T15">
                  <a:pos x="T6" y="T7"/>
                </a:cxn>
                <a:cxn ang="T16">
                  <a:pos x="T8" y="T9"/>
                </a:cxn>
                <a:cxn ang="T17">
                  <a:pos x="T10" y="T11"/>
                </a:cxn>
              </a:cxnLst>
              <a:rect l="T18" t="T19" r="T20" b="T21"/>
              <a:pathLst>
                <a:path w="195" h="404">
                  <a:moveTo>
                    <a:pt x="0" y="404"/>
                  </a:moveTo>
                  <a:lnTo>
                    <a:pt x="195" y="402"/>
                  </a:lnTo>
                  <a:lnTo>
                    <a:pt x="195" y="113"/>
                  </a:lnTo>
                  <a:lnTo>
                    <a:pt x="96" y="0"/>
                  </a:lnTo>
                  <a:lnTo>
                    <a:pt x="0" y="108"/>
                  </a:lnTo>
                  <a:lnTo>
                    <a:pt x="0" y="404"/>
                  </a:lnTo>
                  <a:close/>
                </a:path>
              </a:pathLst>
            </a:custGeom>
            <a:solidFill>
              <a:srgbClr val="3333FF"/>
            </a:solidFill>
            <a:ln w="28575">
              <a:solidFill>
                <a:srgbClr val="3333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38" name="WordArt 234"/>
            <p:cNvSpPr>
              <a:spLocks noChangeAspect="1" noChangeArrowheads="1" noChangeShapeType="1" noTextEdit="1"/>
            </p:cNvSpPr>
            <p:nvPr/>
          </p:nvSpPr>
          <p:spPr bwMode="auto">
            <a:xfrm>
              <a:off x="1340" y="1456"/>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T</a:t>
              </a:r>
            </a:p>
          </p:txBody>
        </p:sp>
      </p:grpSp>
      <p:grpSp>
        <p:nvGrpSpPr>
          <p:cNvPr id="25633" name="Group 235"/>
          <p:cNvGrpSpPr>
            <a:grpSpLocks noChangeAspect="1"/>
          </p:cNvGrpSpPr>
          <p:nvPr/>
        </p:nvGrpSpPr>
        <p:grpSpPr bwMode="auto">
          <a:xfrm>
            <a:off x="2595563" y="5448300"/>
            <a:ext cx="392112" cy="876300"/>
            <a:chOff x="1291" y="1698"/>
            <a:chExt cx="247" cy="552"/>
          </a:xfrm>
        </p:grpSpPr>
        <p:grpSp>
          <p:nvGrpSpPr>
            <p:cNvPr id="25731" name="Group 236"/>
            <p:cNvGrpSpPr>
              <a:grpSpLocks noChangeAspect="1"/>
            </p:cNvGrpSpPr>
            <p:nvPr/>
          </p:nvGrpSpPr>
          <p:grpSpPr bwMode="auto">
            <a:xfrm>
              <a:off x="1291" y="2106"/>
              <a:ext cx="247" cy="144"/>
              <a:chOff x="2632" y="3559"/>
              <a:chExt cx="247" cy="144"/>
            </a:xfrm>
          </p:grpSpPr>
          <p:sp>
            <p:nvSpPr>
              <p:cNvPr id="25734" name="Rectangle 237"/>
              <p:cNvSpPr>
                <a:spLocks noChangeAspect="1" noChangeArrowheads="1"/>
              </p:cNvSpPr>
              <p:nvPr/>
            </p:nvSpPr>
            <p:spPr bwMode="auto">
              <a:xfrm>
                <a:off x="2708" y="3559"/>
                <a:ext cx="96" cy="4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35" name="Rectangle 238"/>
              <p:cNvSpPr>
                <a:spLocks noChangeAspect="1" noChangeArrowheads="1"/>
              </p:cNvSpPr>
              <p:nvPr/>
            </p:nvSpPr>
            <p:spPr bwMode="auto">
              <a:xfrm>
                <a:off x="2632" y="3605"/>
                <a:ext cx="247" cy="9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732" name="Freeform 239"/>
            <p:cNvSpPr>
              <a:spLocks noChangeAspect="1"/>
            </p:cNvSpPr>
            <p:nvPr/>
          </p:nvSpPr>
          <p:spPr bwMode="auto">
            <a:xfrm>
              <a:off x="1312" y="1698"/>
              <a:ext cx="199" cy="404"/>
            </a:xfrm>
            <a:custGeom>
              <a:avLst/>
              <a:gdLst>
                <a:gd name="T0" fmla="*/ 4 w 199"/>
                <a:gd name="T1" fmla="*/ 404 h 404"/>
                <a:gd name="T2" fmla="*/ 199 w 199"/>
                <a:gd name="T3" fmla="*/ 402 h 404"/>
                <a:gd name="T4" fmla="*/ 199 w 199"/>
                <a:gd name="T5" fmla="*/ 0 h 404"/>
                <a:gd name="T6" fmla="*/ 100 w 199"/>
                <a:gd name="T7" fmla="*/ 106 h 404"/>
                <a:gd name="T8" fmla="*/ 0 w 199"/>
                <a:gd name="T9" fmla="*/ 0 h 404"/>
                <a:gd name="T10" fmla="*/ 4 w 199"/>
                <a:gd name="T11" fmla="*/ 404 h 404"/>
                <a:gd name="T12" fmla="*/ 0 60000 65536"/>
                <a:gd name="T13" fmla="*/ 0 60000 65536"/>
                <a:gd name="T14" fmla="*/ 0 60000 65536"/>
                <a:gd name="T15" fmla="*/ 0 60000 65536"/>
                <a:gd name="T16" fmla="*/ 0 60000 65536"/>
                <a:gd name="T17" fmla="*/ 0 60000 65536"/>
                <a:gd name="T18" fmla="*/ 0 w 199"/>
                <a:gd name="T19" fmla="*/ 0 h 404"/>
                <a:gd name="T20" fmla="*/ 199 w 199"/>
                <a:gd name="T21" fmla="*/ 404 h 404"/>
              </a:gdLst>
              <a:ahLst/>
              <a:cxnLst>
                <a:cxn ang="T12">
                  <a:pos x="T0" y="T1"/>
                </a:cxn>
                <a:cxn ang="T13">
                  <a:pos x="T2" y="T3"/>
                </a:cxn>
                <a:cxn ang="T14">
                  <a:pos x="T4" y="T5"/>
                </a:cxn>
                <a:cxn ang="T15">
                  <a:pos x="T6" y="T7"/>
                </a:cxn>
                <a:cxn ang="T16">
                  <a:pos x="T8" y="T9"/>
                </a:cxn>
                <a:cxn ang="T17">
                  <a:pos x="T10" y="T11"/>
                </a:cxn>
              </a:cxnLst>
              <a:rect l="T18" t="T19" r="T20" b="T21"/>
              <a:pathLst>
                <a:path w="199" h="404">
                  <a:moveTo>
                    <a:pt x="4" y="404"/>
                  </a:moveTo>
                  <a:lnTo>
                    <a:pt x="199" y="402"/>
                  </a:lnTo>
                  <a:lnTo>
                    <a:pt x="199" y="0"/>
                  </a:lnTo>
                  <a:lnTo>
                    <a:pt x="100" y="106"/>
                  </a:lnTo>
                  <a:lnTo>
                    <a:pt x="0" y="0"/>
                  </a:lnTo>
                  <a:lnTo>
                    <a:pt x="4" y="404"/>
                  </a:lnTo>
                  <a:close/>
                </a:path>
              </a:pathLst>
            </a:custGeom>
            <a:solidFill>
              <a:srgbClr val="FF0000"/>
            </a:solidFill>
            <a:ln w="28575">
              <a:solidFill>
                <a:srgbClr val="FF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33" name="WordArt 240"/>
            <p:cNvSpPr>
              <a:spLocks noChangeAspect="1" noChangeArrowheads="1" noChangeShapeType="1" noTextEdit="1"/>
            </p:cNvSpPr>
            <p:nvPr/>
          </p:nvSpPr>
          <p:spPr bwMode="auto">
            <a:xfrm>
              <a:off x="1339" y="1859"/>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A</a:t>
              </a:r>
            </a:p>
          </p:txBody>
        </p:sp>
      </p:grpSp>
      <p:grpSp>
        <p:nvGrpSpPr>
          <p:cNvPr id="25634" name="Group 241"/>
          <p:cNvGrpSpPr>
            <a:grpSpLocks noChangeAspect="1"/>
          </p:cNvGrpSpPr>
          <p:nvPr/>
        </p:nvGrpSpPr>
        <p:grpSpPr bwMode="auto">
          <a:xfrm>
            <a:off x="1830388" y="5445125"/>
            <a:ext cx="392112" cy="879475"/>
            <a:chOff x="1529" y="1696"/>
            <a:chExt cx="247" cy="554"/>
          </a:xfrm>
        </p:grpSpPr>
        <p:grpSp>
          <p:nvGrpSpPr>
            <p:cNvPr id="25726" name="Group 242"/>
            <p:cNvGrpSpPr>
              <a:grpSpLocks noChangeAspect="1"/>
            </p:cNvGrpSpPr>
            <p:nvPr/>
          </p:nvGrpSpPr>
          <p:grpSpPr bwMode="auto">
            <a:xfrm>
              <a:off x="1529" y="2106"/>
              <a:ext cx="247" cy="144"/>
              <a:chOff x="2632" y="3559"/>
              <a:chExt cx="247" cy="144"/>
            </a:xfrm>
          </p:grpSpPr>
          <p:sp>
            <p:nvSpPr>
              <p:cNvPr id="25729" name="Rectangle 243"/>
              <p:cNvSpPr>
                <a:spLocks noChangeAspect="1" noChangeArrowheads="1"/>
              </p:cNvSpPr>
              <p:nvPr/>
            </p:nvSpPr>
            <p:spPr bwMode="auto">
              <a:xfrm>
                <a:off x="2708" y="3559"/>
                <a:ext cx="96" cy="4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30" name="Rectangle 244"/>
              <p:cNvSpPr>
                <a:spLocks noChangeAspect="1" noChangeArrowheads="1"/>
              </p:cNvSpPr>
              <p:nvPr/>
            </p:nvSpPr>
            <p:spPr bwMode="auto">
              <a:xfrm>
                <a:off x="2632" y="3605"/>
                <a:ext cx="247" cy="9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727" name="Freeform 245"/>
            <p:cNvSpPr>
              <a:spLocks noChangeAspect="1"/>
            </p:cNvSpPr>
            <p:nvPr/>
          </p:nvSpPr>
          <p:spPr bwMode="auto">
            <a:xfrm>
              <a:off x="1559" y="1696"/>
              <a:ext cx="195" cy="404"/>
            </a:xfrm>
            <a:custGeom>
              <a:avLst/>
              <a:gdLst>
                <a:gd name="T0" fmla="*/ 0 w 195"/>
                <a:gd name="T1" fmla="*/ 404 h 404"/>
                <a:gd name="T2" fmla="*/ 195 w 195"/>
                <a:gd name="T3" fmla="*/ 402 h 404"/>
                <a:gd name="T4" fmla="*/ 195 w 195"/>
                <a:gd name="T5" fmla="*/ 113 h 404"/>
                <a:gd name="T6" fmla="*/ 96 w 195"/>
                <a:gd name="T7" fmla="*/ 0 h 404"/>
                <a:gd name="T8" fmla="*/ 0 w 195"/>
                <a:gd name="T9" fmla="*/ 108 h 404"/>
                <a:gd name="T10" fmla="*/ 0 w 195"/>
                <a:gd name="T11" fmla="*/ 404 h 404"/>
                <a:gd name="T12" fmla="*/ 0 60000 65536"/>
                <a:gd name="T13" fmla="*/ 0 60000 65536"/>
                <a:gd name="T14" fmla="*/ 0 60000 65536"/>
                <a:gd name="T15" fmla="*/ 0 60000 65536"/>
                <a:gd name="T16" fmla="*/ 0 60000 65536"/>
                <a:gd name="T17" fmla="*/ 0 60000 65536"/>
                <a:gd name="T18" fmla="*/ 0 w 195"/>
                <a:gd name="T19" fmla="*/ 0 h 404"/>
                <a:gd name="T20" fmla="*/ 195 w 195"/>
                <a:gd name="T21" fmla="*/ 404 h 404"/>
              </a:gdLst>
              <a:ahLst/>
              <a:cxnLst>
                <a:cxn ang="T12">
                  <a:pos x="T0" y="T1"/>
                </a:cxn>
                <a:cxn ang="T13">
                  <a:pos x="T2" y="T3"/>
                </a:cxn>
                <a:cxn ang="T14">
                  <a:pos x="T4" y="T5"/>
                </a:cxn>
                <a:cxn ang="T15">
                  <a:pos x="T6" y="T7"/>
                </a:cxn>
                <a:cxn ang="T16">
                  <a:pos x="T8" y="T9"/>
                </a:cxn>
                <a:cxn ang="T17">
                  <a:pos x="T10" y="T11"/>
                </a:cxn>
              </a:cxnLst>
              <a:rect l="T18" t="T19" r="T20" b="T21"/>
              <a:pathLst>
                <a:path w="195" h="404">
                  <a:moveTo>
                    <a:pt x="0" y="404"/>
                  </a:moveTo>
                  <a:lnTo>
                    <a:pt x="195" y="402"/>
                  </a:lnTo>
                  <a:lnTo>
                    <a:pt x="195" y="113"/>
                  </a:lnTo>
                  <a:lnTo>
                    <a:pt x="96" y="0"/>
                  </a:lnTo>
                  <a:lnTo>
                    <a:pt x="0" y="108"/>
                  </a:lnTo>
                  <a:lnTo>
                    <a:pt x="0" y="404"/>
                  </a:lnTo>
                  <a:close/>
                </a:path>
              </a:pathLst>
            </a:custGeom>
            <a:solidFill>
              <a:srgbClr val="3333FF"/>
            </a:solidFill>
            <a:ln w="28575">
              <a:solidFill>
                <a:srgbClr val="3333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28" name="WordArt 246"/>
            <p:cNvSpPr>
              <a:spLocks noChangeAspect="1" noChangeArrowheads="1" noChangeShapeType="1" noTextEdit="1"/>
            </p:cNvSpPr>
            <p:nvPr/>
          </p:nvSpPr>
          <p:spPr bwMode="auto">
            <a:xfrm>
              <a:off x="1582" y="1861"/>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T</a:t>
              </a:r>
            </a:p>
          </p:txBody>
        </p:sp>
      </p:grpSp>
      <p:grpSp>
        <p:nvGrpSpPr>
          <p:cNvPr id="25635" name="Group 254"/>
          <p:cNvGrpSpPr>
            <a:grpSpLocks noChangeAspect="1"/>
          </p:cNvGrpSpPr>
          <p:nvPr/>
        </p:nvGrpSpPr>
        <p:grpSpPr bwMode="auto">
          <a:xfrm>
            <a:off x="1839913" y="4703763"/>
            <a:ext cx="379412" cy="890587"/>
            <a:chOff x="1535" y="1229"/>
            <a:chExt cx="239" cy="561"/>
          </a:xfrm>
        </p:grpSpPr>
        <p:grpSp>
          <p:nvGrpSpPr>
            <p:cNvPr id="25721" name="Group 255"/>
            <p:cNvGrpSpPr>
              <a:grpSpLocks noChangeAspect="1"/>
            </p:cNvGrpSpPr>
            <p:nvPr/>
          </p:nvGrpSpPr>
          <p:grpSpPr bwMode="auto">
            <a:xfrm>
              <a:off x="1535" y="1229"/>
              <a:ext cx="239" cy="157"/>
              <a:chOff x="2631" y="2682"/>
              <a:chExt cx="239" cy="157"/>
            </a:xfrm>
          </p:grpSpPr>
          <p:sp>
            <p:nvSpPr>
              <p:cNvPr id="25724" name="Rectangle 256"/>
              <p:cNvSpPr>
                <a:spLocks noChangeAspect="1" noChangeArrowheads="1"/>
              </p:cNvSpPr>
              <p:nvPr/>
            </p:nvSpPr>
            <p:spPr bwMode="auto">
              <a:xfrm flipV="1">
                <a:off x="2706" y="2787"/>
                <a:ext cx="96" cy="52"/>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25" name="Rectangle 257"/>
              <p:cNvSpPr>
                <a:spLocks noChangeAspect="1" noChangeArrowheads="1"/>
              </p:cNvSpPr>
              <p:nvPr/>
            </p:nvSpPr>
            <p:spPr bwMode="auto">
              <a:xfrm flipV="1">
                <a:off x="2631" y="2682"/>
                <a:ext cx="239" cy="105"/>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722" name="Freeform 258"/>
            <p:cNvSpPr>
              <a:spLocks noChangeAspect="1"/>
            </p:cNvSpPr>
            <p:nvPr/>
          </p:nvSpPr>
          <p:spPr bwMode="auto">
            <a:xfrm flipV="1">
              <a:off x="1554" y="1386"/>
              <a:ext cx="199" cy="404"/>
            </a:xfrm>
            <a:custGeom>
              <a:avLst/>
              <a:gdLst>
                <a:gd name="T0" fmla="*/ 4 w 199"/>
                <a:gd name="T1" fmla="*/ 404 h 404"/>
                <a:gd name="T2" fmla="*/ 199 w 199"/>
                <a:gd name="T3" fmla="*/ 402 h 404"/>
                <a:gd name="T4" fmla="*/ 199 w 199"/>
                <a:gd name="T5" fmla="*/ 0 h 404"/>
                <a:gd name="T6" fmla="*/ 100 w 199"/>
                <a:gd name="T7" fmla="*/ 106 h 404"/>
                <a:gd name="T8" fmla="*/ 0 w 199"/>
                <a:gd name="T9" fmla="*/ 0 h 404"/>
                <a:gd name="T10" fmla="*/ 4 w 199"/>
                <a:gd name="T11" fmla="*/ 404 h 404"/>
                <a:gd name="T12" fmla="*/ 0 60000 65536"/>
                <a:gd name="T13" fmla="*/ 0 60000 65536"/>
                <a:gd name="T14" fmla="*/ 0 60000 65536"/>
                <a:gd name="T15" fmla="*/ 0 60000 65536"/>
                <a:gd name="T16" fmla="*/ 0 60000 65536"/>
                <a:gd name="T17" fmla="*/ 0 60000 65536"/>
                <a:gd name="T18" fmla="*/ 0 w 199"/>
                <a:gd name="T19" fmla="*/ 0 h 404"/>
                <a:gd name="T20" fmla="*/ 199 w 199"/>
                <a:gd name="T21" fmla="*/ 404 h 404"/>
              </a:gdLst>
              <a:ahLst/>
              <a:cxnLst>
                <a:cxn ang="T12">
                  <a:pos x="T0" y="T1"/>
                </a:cxn>
                <a:cxn ang="T13">
                  <a:pos x="T2" y="T3"/>
                </a:cxn>
                <a:cxn ang="T14">
                  <a:pos x="T4" y="T5"/>
                </a:cxn>
                <a:cxn ang="T15">
                  <a:pos x="T6" y="T7"/>
                </a:cxn>
                <a:cxn ang="T16">
                  <a:pos x="T8" y="T9"/>
                </a:cxn>
                <a:cxn ang="T17">
                  <a:pos x="T10" y="T11"/>
                </a:cxn>
              </a:cxnLst>
              <a:rect l="T18" t="T19" r="T20" b="T21"/>
              <a:pathLst>
                <a:path w="199" h="404">
                  <a:moveTo>
                    <a:pt x="4" y="404"/>
                  </a:moveTo>
                  <a:lnTo>
                    <a:pt x="199" y="402"/>
                  </a:lnTo>
                  <a:lnTo>
                    <a:pt x="199" y="0"/>
                  </a:lnTo>
                  <a:lnTo>
                    <a:pt x="100" y="106"/>
                  </a:lnTo>
                  <a:lnTo>
                    <a:pt x="0" y="0"/>
                  </a:lnTo>
                  <a:lnTo>
                    <a:pt x="4" y="404"/>
                  </a:lnTo>
                  <a:close/>
                </a:path>
              </a:pathLst>
            </a:custGeom>
            <a:solidFill>
              <a:srgbClr val="FF0000"/>
            </a:solidFill>
            <a:ln w="28575">
              <a:solidFill>
                <a:srgbClr val="FF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23" name="WordArt 259"/>
            <p:cNvSpPr>
              <a:spLocks noChangeAspect="1" noChangeArrowheads="1" noChangeShapeType="1" noTextEdit="1"/>
            </p:cNvSpPr>
            <p:nvPr/>
          </p:nvSpPr>
          <p:spPr bwMode="auto">
            <a:xfrm>
              <a:off x="1581" y="1461"/>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A</a:t>
              </a:r>
            </a:p>
          </p:txBody>
        </p:sp>
      </p:grpSp>
      <p:grpSp>
        <p:nvGrpSpPr>
          <p:cNvPr id="25636" name="Group 260"/>
          <p:cNvGrpSpPr>
            <a:grpSpLocks noChangeAspect="1"/>
          </p:cNvGrpSpPr>
          <p:nvPr/>
        </p:nvGrpSpPr>
        <p:grpSpPr bwMode="auto">
          <a:xfrm>
            <a:off x="7072313" y="5170488"/>
            <a:ext cx="392112" cy="1077912"/>
            <a:chOff x="2005" y="1571"/>
            <a:chExt cx="247" cy="679"/>
          </a:xfrm>
        </p:grpSpPr>
        <p:grpSp>
          <p:nvGrpSpPr>
            <p:cNvPr id="25715" name="Group 261"/>
            <p:cNvGrpSpPr>
              <a:grpSpLocks noChangeAspect="1"/>
            </p:cNvGrpSpPr>
            <p:nvPr/>
          </p:nvGrpSpPr>
          <p:grpSpPr bwMode="auto">
            <a:xfrm>
              <a:off x="2005" y="2106"/>
              <a:ext cx="247" cy="144"/>
              <a:chOff x="2632" y="3559"/>
              <a:chExt cx="247" cy="144"/>
            </a:xfrm>
          </p:grpSpPr>
          <p:sp>
            <p:nvSpPr>
              <p:cNvPr id="25719" name="Rectangle 262"/>
              <p:cNvSpPr>
                <a:spLocks noChangeAspect="1" noChangeArrowheads="1"/>
              </p:cNvSpPr>
              <p:nvPr/>
            </p:nvSpPr>
            <p:spPr bwMode="auto">
              <a:xfrm>
                <a:off x="2708" y="3559"/>
                <a:ext cx="96" cy="4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20" name="Rectangle 263"/>
              <p:cNvSpPr>
                <a:spLocks noChangeAspect="1" noChangeArrowheads="1"/>
              </p:cNvSpPr>
              <p:nvPr/>
            </p:nvSpPr>
            <p:spPr bwMode="auto">
              <a:xfrm>
                <a:off x="2632" y="3605"/>
                <a:ext cx="247" cy="9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716" name="Rectangle 264"/>
            <p:cNvSpPr>
              <a:spLocks noChangeAspect="1" noChangeArrowheads="1"/>
            </p:cNvSpPr>
            <p:nvPr/>
          </p:nvSpPr>
          <p:spPr bwMode="auto">
            <a:xfrm>
              <a:off x="2030" y="1695"/>
              <a:ext cx="198" cy="404"/>
            </a:xfrm>
            <a:prstGeom prst="rect">
              <a:avLst/>
            </a:prstGeom>
            <a:solidFill>
              <a:srgbClr val="00FF00"/>
            </a:solidFill>
            <a:ln w="28575">
              <a:solidFill>
                <a:srgbClr val="00FF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17" name="Oval 265"/>
            <p:cNvSpPr>
              <a:spLocks noChangeAspect="1" noChangeArrowheads="1"/>
            </p:cNvSpPr>
            <p:nvPr/>
          </p:nvSpPr>
          <p:spPr bwMode="auto">
            <a:xfrm>
              <a:off x="2030" y="1571"/>
              <a:ext cx="198" cy="209"/>
            </a:xfrm>
            <a:prstGeom prst="ellipse">
              <a:avLst/>
            </a:prstGeom>
            <a:solidFill>
              <a:schemeClr val="bg1"/>
            </a:solidFill>
            <a:ln w="28575">
              <a:solidFill>
                <a:schemeClr val="bg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18" name="WordArt 266"/>
            <p:cNvSpPr>
              <a:spLocks noChangeAspect="1" noChangeArrowheads="1" noChangeShapeType="1" noTextEdit="1"/>
            </p:cNvSpPr>
            <p:nvPr/>
          </p:nvSpPr>
          <p:spPr bwMode="auto">
            <a:xfrm>
              <a:off x="2051" y="1856"/>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G</a:t>
              </a:r>
            </a:p>
          </p:txBody>
        </p:sp>
      </p:grpSp>
      <p:grpSp>
        <p:nvGrpSpPr>
          <p:cNvPr id="25637" name="Group 267"/>
          <p:cNvGrpSpPr>
            <a:grpSpLocks noChangeAspect="1"/>
          </p:cNvGrpSpPr>
          <p:nvPr/>
        </p:nvGrpSpPr>
        <p:grpSpPr bwMode="auto">
          <a:xfrm>
            <a:off x="4410075" y="4648200"/>
            <a:ext cx="379413" cy="1087438"/>
            <a:chOff x="1773" y="1229"/>
            <a:chExt cx="239" cy="685"/>
          </a:xfrm>
        </p:grpSpPr>
        <p:grpSp>
          <p:nvGrpSpPr>
            <p:cNvPr id="25709" name="Group 268"/>
            <p:cNvGrpSpPr>
              <a:grpSpLocks noChangeAspect="1"/>
            </p:cNvGrpSpPr>
            <p:nvPr/>
          </p:nvGrpSpPr>
          <p:grpSpPr bwMode="auto">
            <a:xfrm>
              <a:off x="1773" y="1229"/>
              <a:ext cx="239" cy="157"/>
              <a:chOff x="2631" y="2682"/>
              <a:chExt cx="239" cy="157"/>
            </a:xfrm>
          </p:grpSpPr>
          <p:sp>
            <p:nvSpPr>
              <p:cNvPr id="25713" name="Rectangle 269"/>
              <p:cNvSpPr>
                <a:spLocks noChangeAspect="1" noChangeArrowheads="1"/>
              </p:cNvSpPr>
              <p:nvPr/>
            </p:nvSpPr>
            <p:spPr bwMode="auto">
              <a:xfrm flipV="1">
                <a:off x="2706" y="2787"/>
                <a:ext cx="96" cy="52"/>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14" name="Rectangle 270"/>
              <p:cNvSpPr>
                <a:spLocks noChangeAspect="1" noChangeArrowheads="1"/>
              </p:cNvSpPr>
              <p:nvPr/>
            </p:nvSpPr>
            <p:spPr bwMode="auto">
              <a:xfrm flipV="1">
                <a:off x="2631" y="2682"/>
                <a:ext cx="239" cy="105"/>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710" name="Rectangle 271"/>
            <p:cNvSpPr>
              <a:spLocks noChangeAspect="1" noChangeArrowheads="1"/>
            </p:cNvSpPr>
            <p:nvPr/>
          </p:nvSpPr>
          <p:spPr bwMode="auto">
            <a:xfrm flipV="1">
              <a:off x="1794" y="1385"/>
              <a:ext cx="198" cy="411"/>
            </a:xfrm>
            <a:prstGeom prst="rect">
              <a:avLst/>
            </a:prstGeom>
            <a:solidFill>
              <a:srgbClr val="00FF00"/>
            </a:solidFill>
            <a:ln w="28575">
              <a:solidFill>
                <a:srgbClr val="00FF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11" name="WordArt 272"/>
            <p:cNvSpPr>
              <a:spLocks noChangeAspect="1" noChangeArrowheads="1" noChangeShapeType="1" noTextEdit="1"/>
            </p:cNvSpPr>
            <p:nvPr/>
          </p:nvSpPr>
          <p:spPr bwMode="auto">
            <a:xfrm>
              <a:off x="1815" y="1467"/>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G</a:t>
              </a:r>
            </a:p>
          </p:txBody>
        </p:sp>
        <p:sp>
          <p:nvSpPr>
            <p:cNvPr id="25712" name="Oval 273"/>
            <p:cNvSpPr>
              <a:spLocks noChangeAspect="1" noChangeArrowheads="1"/>
            </p:cNvSpPr>
            <p:nvPr/>
          </p:nvSpPr>
          <p:spPr bwMode="auto">
            <a:xfrm flipV="1">
              <a:off x="1794" y="1705"/>
              <a:ext cx="198" cy="209"/>
            </a:xfrm>
            <a:prstGeom prst="ellipse">
              <a:avLst/>
            </a:prstGeom>
            <a:solidFill>
              <a:schemeClr val="bg1"/>
            </a:solidFill>
            <a:ln w="28575">
              <a:solidFill>
                <a:schemeClr val="bg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25638" name="Group 274"/>
          <p:cNvGrpSpPr>
            <a:grpSpLocks noChangeAspect="1"/>
          </p:cNvGrpSpPr>
          <p:nvPr/>
        </p:nvGrpSpPr>
        <p:grpSpPr bwMode="auto">
          <a:xfrm>
            <a:off x="4786313" y="4648200"/>
            <a:ext cx="379412" cy="889000"/>
            <a:chOff x="1290" y="1229"/>
            <a:chExt cx="239" cy="560"/>
          </a:xfrm>
        </p:grpSpPr>
        <p:grpSp>
          <p:nvGrpSpPr>
            <p:cNvPr id="25704" name="Group 275"/>
            <p:cNvGrpSpPr>
              <a:grpSpLocks noChangeAspect="1"/>
            </p:cNvGrpSpPr>
            <p:nvPr/>
          </p:nvGrpSpPr>
          <p:grpSpPr bwMode="auto">
            <a:xfrm>
              <a:off x="1290" y="1229"/>
              <a:ext cx="239" cy="157"/>
              <a:chOff x="2631" y="2682"/>
              <a:chExt cx="239" cy="157"/>
            </a:xfrm>
          </p:grpSpPr>
          <p:sp>
            <p:nvSpPr>
              <p:cNvPr id="25707" name="Rectangle 276"/>
              <p:cNvSpPr>
                <a:spLocks noChangeAspect="1" noChangeArrowheads="1"/>
              </p:cNvSpPr>
              <p:nvPr/>
            </p:nvSpPr>
            <p:spPr bwMode="auto">
              <a:xfrm flipV="1">
                <a:off x="2706" y="2787"/>
                <a:ext cx="96" cy="52"/>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08" name="Rectangle 277"/>
              <p:cNvSpPr>
                <a:spLocks noChangeAspect="1" noChangeArrowheads="1"/>
              </p:cNvSpPr>
              <p:nvPr/>
            </p:nvSpPr>
            <p:spPr bwMode="auto">
              <a:xfrm flipV="1">
                <a:off x="2631" y="2682"/>
                <a:ext cx="239" cy="105"/>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705" name="Freeform 278"/>
            <p:cNvSpPr>
              <a:spLocks noChangeAspect="1"/>
            </p:cNvSpPr>
            <p:nvPr/>
          </p:nvSpPr>
          <p:spPr bwMode="auto">
            <a:xfrm flipV="1">
              <a:off x="1317" y="1385"/>
              <a:ext cx="195" cy="404"/>
            </a:xfrm>
            <a:custGeom>
              <a:avLst/>
              <a:gdLst>
                <a:gd name="T0" fmla="*/ 0 w 195"/>
                <a:gd name="T1" fmla="*/ 404 h 404"/>
                <a:gd name="T2" fmla="*/ 195 w 195"/>
                <a:gd name="T3" fmla="*/ 402 h 404"/>
                <a:gd name="T4" fmla="*/ 195 w 195"/>
                <a:gd name="T5" fmla="*/ 113 h 404"/>
                <a:gd name="T6" fmla="*/ 96 w 195"/>
                <a:gd name="T7" fmla="*/ 0 h 404"/>
                <a:gd name="T8" fmla="*/ 0 w 195"/>
                <a:gd name="T9" fmla="*/ 108 h 404"/>
                <a:gd name="T10" fmla="*/ 0 w 195"/>
                <a:gd name="T11" fmla="*/ 404 h 404"/>
                <a:gd name="T12" fmla="*/ 0 60000 65536"/>
                <a:gd name="T13" fmla="*/ 0 60000 65536"/>
                <a:gd name="T14" fmla="*/ 0 60000 65536"/>
                <a:gd name="T15" fmla="*/ 0 60000 65536"/>
                <a:gd name="T16" fmla="*/ 0 60000 65536"/>
                <a:gd name="T17" fmla="*/ 0 60000 65536"/>
                <a:gd name="T18" fmla="*/ 0 w 195"/>
                <a:gd name="T19" fmla="*/ 0 h 404"/>
                <a:gd name="T20" fmla="*/ 195 w 195"/>
                <a:gd name="T21" fmla="*/ 404 h 404"/>
              </a:gdLst>
              <a:ahLst/>
              <a:cxnLst>
                <a:cxn ang="T12">
                  <a:pos x="T0" y="T1"/>
                </a:cxn>
                <a:cxn ang="T13">
                  <a:pos x="T2" y="T3"/>
                </a:cxn>
                <a:cxn ang="T14">
                  <a:pos x="T4" y="T5"/>
                </a:cxn>
                <a:cxn ang="T15">
                  <a:pos x="T6" y="T7"/>
                </a:cxn>
                <a:cxn ang="T16">
                  <a:pos x="T8" y="T9"/>
                </a:cxn>
                <a:cxn ang="T17">
                  <a:pos x="T10" y="T11"/>
                </a:cxn>
              </a:cxnLst>
              <a:rect l="T18" t="T19" r="T20" b="T21"/>
              <a:pathLst>
                <a:path w="195" h="404">
                  <a:moveTo>
                    <a:pt x="0" y="404"/>
                  </a:moveTo>
                  <a:lnTo>
                    <a:pt x="195" y="402"/>
                  </a:lnTo>
                  <a:lnTo>
                    <a:pt x="195" y="113"/>
                  </a:lnTo>
                  <a:lnTo>
                    <a:pt x="96" y="0"/>
                  </a:lnTo>
                  <a:lnTo>
                    <a:pt x="0" y="108"/>
                  </a:lnTo>
                  <a:lnTo>
                    <a:pt x="0" y="404"/>
                  </a:lnTo>
                  <a:close/>
                </a:path>
              </a:pathLst>
            </a:custGeom>
            <a:solidFill>
              <a:srgbClr val="3333FF"/>
            </a:solidFill>
            <a:ln w="28575">
              <a:solidFill>
                <a:srgbClr val="3333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06" name="WordArt 279"/>
            <p:cNvSpPr>
              <a:spLocks noChangeAspect="1" noChangeArrowheads="1" noChangeShapeType="1" noTextEdit="1"/>
            </p:cNvSpPr>
            <p:nvPr/>
          </p:nvSpPr>
          <p:spPr bwMode="auto">
            <a:xfrm>
              <a:off x="1340" y="1456"/>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T</a:t>
              </a:r>
            </a:p>
          </p:txBody>
        </p:sp>
      </p:grpSp>
      <p:grpSp>
        <p:nvGrpSpPr>
          <p:cNvPr id="25639" name="Group 280"/>
          <p:cNvGrpSpPr>
            <a:grpSpLocks noChangeAspect="1"/>
          </p:cNvGrpSpPr>
          <p:nvPr/>
        </p:nvGrpSpPr>
        <p:grpSpPr bwMode="auto">
          <a:xfrm>
            <a:off x="4787900" y="5392738"/>
            <a:ext cx="392113" cy="876300"/>
            <a:chOff x="1291" y="1698"/>
            <a:chExt cx="247" cy="552"/>
          </a:xfrm>
        </p:grpSpPr>
        <p:grpSp>
          <p:nvGrpSpPr>
            <p:cNvPr id="25699" name="Group 281"/>
            <p:cNvGrpSpPr>
              <a:grpSpLocks noChangeAspect="1"/>
            </p:cNvGrpSpPr>
            <p:nvPr/>
          </p:nvGrpSpPr>
          <p:grpSpPr bwMode="auto">
            <a:xfrm>
              <a:off x="1291" y="2106"/>
              <a:ext cx="247" cy="144"/>
              <a:chOff x="2632" y="3559"/>
              <a:chExt cx="247" cy="144"/>
            </a:xfrm>
          </p:grpSpPr>
          <p:sp>
            <p:nvSpPr>
              <p:cNvPr id="25702" name="Rectangle 282"/>
              <p:cNvSpPr>
                <a:spLocks noChangeAspect="1" noChangeArrowheads="1"/>
              </p:cNvSpPr>
              <p:nvPr/>
            </p:nvSpPr>
            <p:spPr bwMode="auto">
              <a:xfrm>
                <a:off x="2708" y="3559"/>
                <a:ext cx="96" cy="4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03" name="Rectangle 283"/>
              <p:cNvSpPr>
                <a:spLocks noChangeAspect="1" noChangeArrowheads="1"/>
              </p:cNvSpPr>
              <p:nvPr/>
            </p:nvSpPr>
            <p:spPr bwMode="auto">
              <a:xfrm>
                <a:off x="2632" y="3605"/>
                <a:ext cx="247" cy="9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700" name="Freeform 284"/>
            <p:cNvSpPr>
              <a:spLocks noChangeAspect="1"/>
            </p:cNvSpPr>
            <p:nvPr/>
          </p:nvSpPr>
          <p:spPr bwMode="auto">
            <a:xfrm>
              <a:off x="1312" y="1698"/>
              <a:ext cx="199" cy="404"/>
            </a:xfrm>
            <a:custGeom>
              <a:avLst/>
              <a:gdLst>
                <a:gd name="T0" fmla="*/ 4 w 199"/>
                <a:gd name="T1" fmla="*/ 404 h 404"/>
                <a:gd name="T2" fmla="*/ 199 w 199"/>
                <a:gd name="T3" fmla="*/ 402 h 404"/>
                <a:gd name="T4" fmla="*/ 199 w 199"/>
                <a:gd name="T5" fmla="*/ 0 h 404"/>
                <a:gd name="T6" fmla="*/ 100 w 199"/>
                <a:gd name="T7" fmla="*/ 106 h 404"/>
                <a:gd name="T8" fmla="*/ 0 w 199"/>
                <a:gd name="T9" fmla="*/ 0 h 404"/>
                <a:gd name="T10" fmla="*/ 4 w 199"/>
                <a:gd name="T11" fmla="*/ 404 h 404"/>
                <a:gd name="T12" fmla="*/ 0 60000 65536"/>
                <a:gd name="T13" fmla="*/ 0 60000 65536"/>
                <a:gd name="T14" fmla="*/ 0 60000 65536"/>
                <a:gd name="T15" fmla="*/ 0 60000 65536"/>
                <a:gd name="T16" fmla="*/ 0 60000 65536"/>
                <a:gd name="T17" fmla="*/ 0 60000 65536"/>
                <a:gd name="T18" fmla="*/ 0 w 199"/>
                <a:gd name="T19" fmla="*/ 0 h 404"/>
                <a:gd name="T20" fmla="*/ 199 w 199"/>
                <a:gd name="T21" fmla="*/ 404 h 404"/>
              </a:gdLst>
              <a:ahLst/>
              <a:cxnLst>
                <a:cxn ang="T12">
                  <a:pos x="T0" y="T1"/>
                </a:cxn>
                <a:cxn ang="T13">
                  <a:pos x="T2" y="T3"/>
                </a:cxn>
                <a:cxn ang="T14">
                  <a:pos x="T4" y="T5"/>
                </a:cxn>
                <a:cxn ang="T15">
                  <a:pos x="T6" y="T7"/>
                </a:cxn>
                <a:cxn ang="T16">
                  <a:pos x="T8" y="T9"/>
                </a:cxn>
                <a:cxn ang="T17">
                  <a:pos x="T10" y="T11"/>
                </a:cxn>
              </a:cxnLst>
              <a:rect l="T18" t="T19" r="T20" b="T21"/>
              <a:pathLst>
                <a:path w="199" h="404">
                  <a:moveTo>
                    <a:pt x="4" y="404"/>
                  </a:moveTo>
                  <a:lnTo>
                    <a:pt x="199" y="402"/>
                  </a:lnTo>
                  <a:lnTo>
                    <a:pt x="199" y="0"/>
                  </a:lnTo>
                  <a:lnTo>
                    <a:pt x="100" y="106"/>
                  </a:lnTo>
                  <a:lnTo>
                    <a:pt x="0" y="0"/>
                  </a:lnTo>
                  <a:lnTo>
                    <a:pt x="4" y="404"/>
                  </a:lnTo>
                  <a:close/>
                </a:path>
              </a:pathLst>
            </a:custGeom>
            <a:solidFill>
              <a:srgbClr val="FF0000"/>
            </a:solidFill>
            <a:ln w="28575">
              <a:solidFill>
                <a:srgbClr val="FF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701" name="WordArt 285"/>
            <p:cNvSpPr>
              <a:spLocks noChangeAspect="1" noChangeArrowheads="1" noChangeShapeType="1" noTextEdit="1"/>
            </p:cNvSpPr>
            <p:nvPr/>
          </p:nvSpPr>
          <p:spPr bwMode="auto">
            <a:xfrm>
              <a:off x="1339" y="1859"/>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A</a:t>
              </a:r>
            </a:p>
          </p:txBody>
        </p:sp>
      </p:grpSp>
      <p:grpSp>
        <p:nvGrpSpPr>
          <p:cNvPr id="25640" name="Group 286"/>
          <p:cNvGrpSpPr>
            <a:grpSpLocks noChangeAspect="1"/>
          </p:cNvGrpSpPr>
          <p:nvPr/>
        </p:nvGrpSpPr>
        <p:grpSpPr bwMode="auto">
          <a:xfrm>
            <a:off x="4022725" y="5389563"/>
            <a:ext cx="392113" cy="879475"/>
            <a:chOff x="1529" y="1696"/>
            <a:chExt cx="247" cy="554"/>
          </a:xfrm>
        </p:grpSpPr>
        <p:grpSp>
          <p:nvGrpSpPr>
            <p:cNvPr id="25694" name="Group 287"/>
            <p:cNvGrpSpPr>
              <a:grpSpLocks noChangeAspect="1"/>
            </p:cNvGrpSpPr>
            <p:nvPr/>
          </p:nvGrpSpPr>
          <p:grpSpPr bwMode="auto">
            <a:xfrm>
              <a:off x="1529" y="2106"/>
              <a:ext cx="247" cy="144"/>
              <a:chOff x="2632" y="3559"/>
              <a:chExt cx="247" cy="144"/>
            </a:xfrm>
          </p:grpSpPr>
          <p:sp>
            <p:nvSpPr>
              <p:cNvPr id="25697" name="Rectangle 288"/>
              <p:cNvSpPr>
                <a:spLocks noChangeAspect="1" noChangeArrowheads="1"/>
              </p:cNvSpPr>
              <p:nvPr/>
            </p:nvSpPr>
            <p:spPr bwMode="auto">
              <a:xfrm>
                <a:off x="2708" y="3559"/>
                <a:ext cx="96" cy="4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698" name="Rectangle 289"/>
              <p:cNvSpPr>
                <a:spLocks noChangeAspect="1" noChangeArrowheads="1"/>
              </p:cNvSpPr>
              <p:nvPr/>
            </p:nvSpPr>
            <p:spPr bwMode="auto">
              <a:xfrm>
                <a:off x="2632" y="3605"/>
                <a:ext cx="247" cy="9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695" name="Freeform 290"/>
            <p:cNvSpPr>
              <a:spLocks noChangeAspect="1"/>
            </p:cNvSpPr>
            <p:nvPr/>
          </p:nvSpPr>
          <p:spPr bwMode="auto">
            <a:xfrm>
              <a:off x="1559" y="1696"/>
              <a:ext cx="195" cy="404"/>
            </a:xfrm>
            <a:custGeom>
              <a:avLst/>
              <a:gdLst>
                <a:gd name="T0" fmla="*/ 0 w 195"/>
                <a:gd name="T1" fmla="*/ 404 h 404"/>
                <a:gd name="T2" fmla="*/ 195 w 195"/>
                <a:gd name="T3" fmla="*/ 402 h 404"/>
                <a:gd name="T4" fmla="*/ 195 w 195"/>
                <a:gd name="T5" fmla="*/ 113 h 404"/>
                <a:gd name="T6" fmla="*/ 96 w 195"/>
                <a:gd name="T7" fmla="*/ 0 h 404"/>
                <a:gd name="T8" fmla="*/ 0 w 195"/>
                <a:gd name="T9" fmla="*/ 108 h 404"/>
                <a:gd name="T10" fmla="*/ 0 w 195"/>
                <a:gd name="T11" fmla="*/ 404 h 404"/>
                <a:gd name="T12" fmla="*/ 0 60000 65536"/>
                <a:gd name="T13" fmla="*/ 0 60000 65536"/>
                <a:gd name="T14" fmla="*/ 0 60000 65536"/>
                <a:gd name="T15" fmla="*/ 0 60000 65536"/>
                <a:gd name="T16" fmla="*/ 0 60000 65536"/>
                <a:gd name="T17" fmla="*/ 0 60000 65536"/>
                <a:gd name="T18" fmla="*/ 0 w 195"/>
                <a:gd name="T19" fmla="*/ 0 h 404"/>
                <a:gd name="T20" fmla="*/ 195 w 195"/>
                <a:gd name="T21" fmla="*/ 404 h 404"/>
              </a:gdLst>
              <a:ahLst/>
              <a:cxnLst>
                <a:cxn ang="T12">
                  <a:pos x="T0" y="T1"/>
                </a:cxn>
                <a:cxn ang="T13">
                  <a:pos x="T2" y="T3"/>
                </a:cxn>
                <a:cxn ang="T14">
                  <a:pos x="T4" y="T5"/>
                </a:cxn>
                <a:cxn ang="T15">
                  <a:pos x="T6" y="T7"/>
                </a:cxn>
                <a:cxn ang="T16">
                  <a:pos x="T8" y="T9"/>
                </a:cxn>
                <a:cxn ang="T17">
                  <a:pos x="T10" y="T11"/>
                </a:cxn>
              </a:cxnLst>
              <a:rect l="T18" t="T19" r="T20" b="T21"/>
              <a:pathLst>
                <a:path w="195" h="404">
                  <a:moveTo>
                    <a:pt x="0" y="404"/>
                  </a:moveTo>
                  <a:lnTo>
                    <a:pt x="195" y="402"/>
                  </a:lnTo>
                  <a:lnTo>
                    <a:pt x="195" y="113"/>
                  </a:lnTo>
                  <a:lnTo>
                    <a:pt x="96" y="0"/>
                  </a:lnTo>
                  <a:lnTo>
                    <a:pt x="0" y="108"/>
                  </a:lnTo>
                  <a:lnTo>
                    <a:pt x="0" y="404"/>
                  </a:lnTo>
                  <a:close/>
                </a:path>
              </a:pathLst>
            </a:custGeom>
            <a:solidFill>
              <a:srgbClr val="3333FF"/>
            </a:solidFill>
            <a:ln w="28575">
              <a:solidFill>
                <a:srgbClr val="3333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696" name="WordArt 291"/>
            <p:cNvSpPr>
              <a:spLocks noChangeAspect="1" noChangeArrowheads="1" noChangeShapeType="1" noTextEdit="1"/>
            </p:cNvSpPr>
            <p:nvPr/>
          </p:nvSpPr>
          <p:spPr bwMode="auto">
            <a:xfrm>
              <a:off x="1582" y="1861"/>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T</a:t>
              </a:r>
            </a:p>
          </p:txBody>
        </p:sp>
      </p:grpSp>
      <p:grpSp>
        <p:nvGrpSpPr>
          <p:cNvPr id="25641" name="Group 292"/>
          <p:cNvGrpSpPr>
            <a:grpSpLocks noChangeAspect="1"/>
          </p:cNvGrpSpPr>
          <p:nvPr/>
        </p:nvGrpSpPr>
        <p:grpSpPr bwMode="auto">
          <a:xfrm>
            <a:off x="4400550" y="5408613"/>
            <a:ext cx="392113" cy="860425"/>
            <a:chOff x="1767" y="1912"/>
            <a:chExt cx="247" cy="542"/>
          </a:xfrm>
        </p:grpSpPr>
        <p:grpSp>
          <p:nvGrpSpPr>
            <p:cNvPr id="25688" name="Group 293"/>
            <p:cNvGrpSpPr>
              <a:grpSpLocks noChangeAspect="1"/>
            </p:cNvGrpSpPr>
            <p:nvPr/>
          </p:nvGrpSpPr>
          <p:grpSpPr bwMode="auto">
            <a:xfrm>
              <a:off x="1767" y="2310"/>
              <a:ext cx="247" cy="144"/>
              <a:chOff x="2632" y="3559"/>
              <a:chExt cx="247" cy="144"/>
            </a:xfrm>
          </p:grpSpPr>
          <p:sp>
            <p:nvSpPr>
              <p:cNvPr id="25692" name="Rectangle 294"/>
              <p:cNvSpPr>
                <a:spLocks noChangeAspect="1" noChangeArrowheads="1"/>
              </p:cNvSpPr>
              <p:nvPr/>
            </p:nvSpPr>
            <p:spPr bwMode="auto">
              <a:xfrm>
                <a:off x="2708" y="3559"/>
                <a:ext cx="96" cy="4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693" name="Rectangle 295"/>
              <p:cNvSpPr>
                <a:spLocks noChangeAspect="1" noChangeArrowheads="1"/>
              </p:cNvSpPr>
              <p:nvPr/>
            </p:nvSpPr>
            <p:spPr bwMode="auto">
              <a:xfrm>
                <a:off x="2632" y="3605"/>
                <a:ext cx="247" cy="9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689" name="Oval 296"/>
            <p:cNvSpPr>
              <a:spLocks noChangeAspect="1" noChangeArrowheads="1"/>
            </p:cNvSpPr>
            <p:nvPr/>
          </p:nvSpPr>
          <p:spPr bwMode="auto">
            <a:xfrm>
              <a:off x="1791" y="1912"/>
              <a:ext cx="198" cy="209"/>
            </a:xfrm>
            <a:prstGeom prst="ellipse">
              <a:avLst/>
            </a:prstGeom>
            <a:solidFill>
              <a:srgbClr val="FFCC00"/>
            </a:solidFill>
            <a:ln w="28575">
              <a:solidFill>
                <a:srgbClr val="FFCC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690" name="Freeform 297"/>
            <p:cNvSpPr>
              <a:spLocks noChangeAspect="1"/>
            </p:cNvSpPr>
            <p:nvPr/>
          </p:nvSpPr>
          <p:spPr bwMode="auto">
            <a:xfrm>
              <a:off x="1792" y="2008"/>
              <a:ext cx="199" cy="293"/>
            </a:xfrm>
            <a:custGeom>
              <a:avLst/>
              <a:gdLst>
                <a:gd name="T0" fmla="*/ 0 w 199"/>
                <a:gd name="T1" fmla="*/ 0 h 292"/>
                <a:gd name="T2" fmla="*/ 7 w 199"/>
                <a:gd name="T3" fmla="*/ 297 h 292"/>
                <a:gd name="T4" fmla="*/ 192 w 199"/>
                <a:gd name="T5" fmla="*/ 297 h 292"/>
                <a:gd name="T6" fmla="*/ 199 w 199"/>
                <a:gd name="T7" fmla="*/ 0 h 292"/>
                <a:gd name="T8" fmla="*/ 0 60000 65536"/>
                <a:gd name="T9" fmla="*/ 0 60000 65536"/>
                <a:gd name="T10" fmla="*/ 0 60000 65536"/>
                <a:gd name="T11" fmla="*/ 0 60000 65536"/>
                <a:gd name="T12" fmla="*/ 0 w 199"/>
                <a:gd name="T13" fmla="*/ 0 h 292"/>
                <a:gd name="T14" fmla="*/ 199 w 199"/>
                <a:gd name="T15" fmla="*/ 292 h 292"/>
              </a:gdLst>
              <a:ahLst/>
              <a:cxnLst>
                <a:cxn ang="T8">
                  <a:pos x="T0" y="T1"/>
                </a:cxn>
                <a:cxn ang="T9">
                  <a:pos x="T2" y="T3"/>
                </a:cxn>
                <a:cxn ang="T10">
                  <a:pos x="T4" y="T5"/>
                </a:cxn>
                <a:cxn ang="T11">
                  <a:pos x="T6" y="T7"/>
                </a:cxn>
              </a:cxnLst>
              <a:rect l="T12" t="T13" r="T14" b="T15"/>
              <a:pathLst>
                <a:path w="199" h="292">
                  <a:moveTo>
                    <a:pt x="0" y="0"/>
                  </a:moveTo>
                  <a:lnTo>
                    <a:pt x="7" y="292"/>
                  </a:lnTo>
                  <a:lnTo>
                    <a:pt x="192" y="292"/>
                  </a:lnTo>
                  <a:lnTo>
                    <a:pt x="199" y="0"/>
                  </a:lnTo>
                </a:path>
              </a:pathLst>
            </a:custGeom>
            <a:solidFill>
              <a:srgbClr val="FFCC00"/>
            </a:solidFill>
            <a:ln w="28575">
              <a:solidFill>
                <a:srgbClr val="FFCC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691" name="WordArt 298"/>
            <p:cNvSpPr>
              <a:spLocks noChangeAspect="1" noChangeArrowheads="1" noChangeShapeType="1" noTextEdit="1"/>
            </p:cNvSpPr>
            <p:nvPr/>
          </p:nvSpPr>
          <p:spPr bwMode="auto">
            <a:xfrm>
              <a:off x="1817" y="2065"/>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C</a:t>
              </a:r>
            </a:p>
          </p:txBody>
        </p:sp>
      </p:grpSp>
      <p:grpSp>
        <p:nvGrpSpPr>
          <p:cNvPr id="25642" name="Group 299"/>
          <p:cNvGrpSpPr>
            <a:grpSpLocks noChangeAspect="1"/>
          </p:cNvGrpSpPr>
          <p:nvPr/>
        </p:nvGrpSpPr>
        <p:grpSpPr bwMode="auto">
          <a:xfrm>
            <a:off x="4032250" y="4648200"/>
            <a:ext cx="379413" cy="890588"/>
            <a:chOff x="1535" y="1229"/>
            <a:chExt cx="239" cy="561"/>
          </a:xfrm>
        </p:grpSpPr>
        <p:grpSp>
          <p:nvGrpSpPr>
            <p:cNvPr id="25683" name="Group 300"/>
            <p:cNvGrpSpPr>
              <a:grpSpLocks noChangeAspect="1"/>
            </p:cNvGrpSpPr>
            <p:nvPr/>
          </p:nvGrpSpPr>
          <p:grpSpPr bwMode="auto">
            <a:xfrm>
              <a:off x="1535" y="1229"/>
              <a:ext cx="239" cy="157"/>
              <a:chOff x="2631" y="2682"/>
              <a:chExt cx="239" cy="157"/>
            </a:xfrm>
          </p:grpSpPr>
          <p:sp>
            <p:nvSpPr>
              <p:cNvPr id="25686" name="Rectangle 301"/>
              <p:cNvSpPr>
                <a:spLocks noChangeAspect="1" noChangeArrowheads="1"/>
              </p:cNvSpPr>
              <p:nvPr/>
            </p:nvSpPr>
            <p:spPr bwMode="auto">
              <a:xfrm flipV="1">
                <a:off x="2706" y="2787"/>
                <a:ext cx="96" cy="52"/>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687" name="Rectangle 302"/>
              <p:cNvSpPr>
                <a:spLocks noChangeAspect="1" noChangeArrowheads="1"/>
              </p:cNvSpPr>
              <p:nvPr/>
            </p:nvSpPr>
            <p:spPr bwMode="auto">
              <a:xfrm flipV="1">
                <a:off x="2631" y="2682"/>
                <a:ext cx="239" cy="105"/>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684" name="Freeform 303"/>
            <p:cNvSpPr>
              <a:spLocks noChangeAspect="1"/>
            </p:cNvSpPr>
            <p:nvPr/>
          </p:nvSpPr>
          <p:spPr bwMode="auto">
            <a:xfrm flipV="1">
              <a:off x="1554" y="1386"/>
              <a:ext cx="199" cy="404"/>
            </a:xfrm>
            <a:custGeom>
              <a:avLst/>
              <a:gdLst>
                <a:gd name="T0" fmla="*/ 4 w 199"/>
                <a:gd name="T1" fmla="*/ 404 h 404"/>
                <a:gd name="T2" fmla="*/ 199 w 199"/>
                <a:gd name="T3" fmla="*/ 402 h 404"/>
                <a:gd name="T4" fmla="*/ 199 w 199"/>
                <a:gd name="T5" fmla="*/ 0 h 404"/>
                <a:gd name="T6" fmla="*/ 100 w 199"/>
                <a:gd name="T7" fmla="*/ 106 h 404"/>
                <a:gd name="T8" fmla="*/ 0 w 199"/>
                <a:gd name="T9" fmla="*/ 0 h 404"/>
                <a:gd name="T10" fmla="*/ 4 w 199"/>
                <a:gd name="T11" fmla="*/ 404 h 404"/>
                <a:gd name="T12" fmla="*/ 0 60000 65536"/>
                <a:gd name="T13" fmla="*/ 0 60000 65536"/>
                <a:gd name="T14" fmla="*/ 0 60000 65536"/>
                <a:gd name="T15" fmla="*/ 0 60000 65536"/>
                <a:gd name="T16" fmla="*/ 0 60000 65536"/>
                <a:gd name="T17" fmla="*/ 0 60000 65536"/>
                <a:gd name="T18" fmla="*/ 0 w 199"/>
                <a:gd name="T19" fmla="*/ 0 h 404"/>
                <a:gd name="T20" fmla="*/ 199 w 199"/>
                <a:gd name="T21" fmla="*/ 404 h 404"/>
              </a:gdLst>
              <a:ahLst/>
              <a:cxnLst>
                <a:cxn ang="T12">
                  <a:pos x="T0" y="T1"/>
                </a:cxn>
                <a:cxn ang="T13">
                  <a:pos x="T2" y="T3"/>
                </a:cxn>
                <a:cxn ang="T14">
                  <a:pos x="T4" y="T5"/>
                </a:cxn>
                <a:cxn ang="T15">
                  <a:pos x="T6" y="T7"/>
                </a:cxn>
                <a:cxn ang="T16">
                  <a:pos x="T8" y="T9"/>
                </a:cxn>
                <a:cxn ang="T17">
                  <a:pos x="T10" y="T11"/>
                </a:cxn>
              </a:cxnLst>
              <a:rect l="T18" t="T19" r="T20" b="T21"/>
              <a:pathLst>
                <a:path w="199" h="404">
                  <a:moveTo>
                    <a:pt x="4" y="404"/>
                  </a:moveTo>
                  <a:lnTo>
                    <a:pt x="199" y="402"/>
                  </a:lnTo>
                  <a:lnTo>
                    <a:pt x="199" y="0"/>
                  </a:lnTo>
                  <a:lnTo>
                    <a:pt x="100" y="106"/>
                  </a:lnTo>
                  <a:lnTo>
                    <a:pt x="0" y="0"/>
                  </a:lnTo>
                  <a:lnTo>
                    <a:pt x="4" y="404"/>
                  </a:lnTo>
                  <a:close/>
                </a:path>
              </a:pathLst>
            </a:custGeom>
            <a:solidFill>
              <a:srgbClr val="FF0000"/>
            </a:solidFill>
            <a:ln w="28575">
              <a:solidFill>
                <a:srgbClr val="FF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685" name="WordArt 304"/>
            <p:cNvSpPr>
              <a:spLocks noChangeAspect="1" noChangeArrowheads="1" noChangeShapeType="1" noTextEdit="1"/>
            </p:cNvSpPr>
            <p:nvPr/>
          </p:nvSpPr>
          <p:spPr bwMode="auto">
            <a:xfrm>
              <a:off x="1581" y="1461"/>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A</a:t>
              </a:r>
            </a:p>
          </p:txBody>
        </p:sp>
      </p:grpSp>
      <p:grpSp>
        <p:nvGrpSpPr>
          <p:cNvPr id="25643" name="Group 305"/>
          <p:cNvGrpSpPr>
            <a:grpSpLocks noChangeAspect="1"/>
          </p:cNvGrpSpPr>
          <p:nvPr/>
        </p:nvGrpSpPr>
        <p:grpSpPr bwMode="auto">
          <a:xfrm>
            <a:off x="7072313" y="4627563"/>
            <a:ext cx="379412" cy="871537"/>
            <a:chOff x="2005" y="1229"/>
            <a:chExt cx="239" cy="549"/>
          </a:xfrm>
        </p:grpSpPr>
        <p:grpSp>
          <p:nvGrpSpPr>
            <p:cNvPr id="25677" name="Group 306"/>
            <p:cNvGrpSpPr>
              <a:grpSpLocks noChangeAspect="1"/>
            </p:cNvGrpSpPr>
            <p:nvPr/>
          </p:nvGrpSpPr>
          <p:grpSpPr bwMode="auto">
            <a:xfrm>
              <a:off x="2005" y="1229"/>
              <a:ext cx="239" cy="157"/>
              <a:chOff x="2631" y="2682"/>
              <a:chExt cx="239" cy="157"/>
            </a:xfrm>
          </p:grpSpPr>
          <p:sp>
            <p:nvSpPr>
              <p:cNvPr id="25681" name="Rectangle 307"/>
              <p:cNvSpPr>
                <a:spLocks noChangeAspect="1" noChangeArrowheads="1"/>
              </p:cNvSpPr>
              <p:nvPr/>
            </p:nvSpPr>
            <p:spPr bwMode="auto">
              <a:xfrm flipV="1">
                <a:off x="2706" y="2787"/>
                <a:ext cx="96" cy="52"/>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682" name="Rectangle 308"/>
              <p:cNvSpPr>
                <a:spLocks noChangeAspect="1" noChangeArrowheads="1"/>
              </p:cNvSpPr>
              <p:nvPr/>
            </p:nvSpPr>
            <p:spPr bwMode="auto">
              <a:xfrm flipV="1">
                <a:off x="2631" y="2682"/>
                <a:ext cx="239" cy="105"/>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678" name="Freeform 309"/>
            <p:cNvSpPr>
              <a:spLocks noChangeAspect="1"/>
            </p:cNvSpPr>
            <p:nvPr/>
          </p:nvSpPr>
          <p:spPr bwMode="auto">
            <a:xfrm flipV="1">
              <a:off x="2027" y="1383"/>
              <a:ext cx="199" cy="299"/>
            </a:xfrm>
            <a:custGeom>
              <a:avLst/>
              <a:gdLst>
                <a:gd name="T0" fmla="*/ 0 w 199"/>
                <a:gd name="T1" fmla="*/ 0 h 292"/>
                <a:gd name="T2" fmla="*/ 7 w 199"/>
                <a:gd name="T3" fmla="*/ 329 h 292"/>
                <a:gd name="T4" fmla="*/ 192 w 199"/>
                <a:gd name="T5" fmla="*/ 329 h 292"/>
                <a:gd name="T6" fmla="*/ 199 w 199"/>
                <a:gd name="T7" fmla="*/ 0 h 292"/>
                <a:gd name="T8" fmla="*/ 0 60000 65536"/>
                <a:gd name="T9" fmla="*/ 0 60000 65536"/>
                <a:gd name="T10" fmla="*/ 0 60000 65536"/>
                <a:gd name="T11" fmla="*/ 0 60000 65536"/>
                <a:gd name="T12" fmla="*/ 0 w 199"/>
                <a:gd name="T13" fmla="*/ 0 h 292"/>
                <a:gd name="T14" fmla="*/ 199 w 199"/>
                <a:gd name="T15" fmla="*/ 292 h 292"/>
              </a:gdLst>
              <a:ahLst/>
              <a:cxnLst>
                <a:cxn ang="T8">
                  <a:pos x="T0" y="T1"/>
                </a:cxn>
                <a:cxn ang="T9">
                  <a:pos x="T2" y="T3"/>
                </a:cxn>
                <a:cxn ang="T10">
                  <a:pos x="T4" y="T5"/>
                </a:cxn>
                <a:cxn ang="T11">
                  <a:pos x="T6" y="T7"/>
                </a:cxn>
              </a:cxnLst>
              <a:rect l="T12" t="T13" r="T14" b="T15"/>
              <a:pathLst>
                <a:path w="199" h="292">
                  <a:moveTo>
                    <a:pt x="0" y="0"/>
                  </a:moveTo>
                  <a:lnTo>
                    <a:pt x="7" y="292"/>
                  </a:lnTo>
                  <a:lnTo>
                    <a:pt x="192" y="292"/>
                  </a:lnTo>
                  <a:lnTo>
                    <a:pt x="199" y="0"/>
                  </a:lnTo>
                </a:path>
              </a:pathLst>
            </a:custGeom>
            <a:solidFill>
              <a:srgbClr val="FFCC00"/>
            </a:solidFill>
            <a:ln w="28575">
              <a:solidFill>
                <a:srgbClr val="FFCC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679" name="Oval 310"/>
            <p:cNvSpPr>
              <a:spLocks noChangeAspect="1" noChangeArrowheads="1"/>
            </p:cNvSpPr>
            <p:nvPr/>
          </p:nvSpPr>
          <p:spPr bwMode="auto">
            <a:xfrm flipV="1">
              <a:off x="2026" y="1569"/>
              <a:ext cx="198" cy="209"/>
            </a:xfrm>
            <a:prstGeom prst="ellipse">
              <a:avLst/>
            </a:prstGeom>
            <a:solidFill>
              <a:srgbClr val="FFCC00"/>
            </a:solidFill>
            <a:ln w="28575">
              <a:solidFill>
                <a:srgbClr val="FFCC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680" name="WordArt 311"/>
            <p:cNvSpPr>
              <a:spLocks noChangeAspect="1" noChangeArrowheads="1" noChangeShapeType="1" noTextEdit="1"/>
            </p:cNvSpPr>
            <p:nvPr/>
          </p:nvSpPr>
          <p:spPr bwMode="auto">
            <a:xfrm>
              <a:off x="2052" y="1463"/>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C</a:t>
              </a:r>
            </a:p>
          </p:txBody>
        </p:sp>
      </p:grpSp>
      <p:grpSp>
        <p:nvGrpSpPr>
          <p:cNvPr id="25644" name="Group 312"/>
          <p:cNvGrpSpPr>
            <a:grpSpLocks noChangeAspect="1"/>
          </p:cNvGrpSpPr>
          <p:nvPr/>
        </p:nvGrpSpPr>
        <p:grpSpPr bwMode="auto">
          <a:xfrm>
            <a:off x="7454900" y="4627563"/>
            <a:ext cx="379413" cy="889000"/>
            <a:chOff x="1290" y="1229"/>
            <a:chExt cx="239" cy="560"/>
          </a:xfrm>
        </p:grpSpPr>
        <p:grpSp>
          <p:nvGrpSpPr>
            <p:cNvPr id="25672" name="Group 313"/>
            <p:cNvGrpSpPr>
              <a:grpSpLocks noChangeAspect="1"/>
            </p:cNvGrpSpPr>
            <p:nvPr/>
          </p:nvGrpSpPr>
          <p:grpSpPr bwMode="auto">
            <a:xfrm>
              <a:off x="1290" y="1229"/>
              <a:ext cx="239" cy="157"/>
              <a:chOff x="2631" y="2682"/>
              <a:chExt cx="239" cy="157"/>
            </a:xfrm>
          </p:grpSpPr>
          <p:sp>
            <p:nvSpPr>
              <p:cNvPr id="25675" name="Rectangle 314"/>
              <p:cNvSpPr>
                <a:spLocks noChangeAspect="1" noChangeArrowheads="1"/>
              </p:cNvSpPr>
              <p:nvPr/>
            </p:nvSpPr>
            <p:spPr bwMode="auto">
              <a:xfrm flipV="1">
                <a:off x="2706" y="2787"/>
                <a:ext cx="96" cy="52"/>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676" name="Rectangle 315"/>
              <p:cNvSpPr>
                <a:spLocks noChangeAspect="1" noChangeArrowheads="1"/>
              </p:cNvSpPr>
              <p:nvPr/>
            </p:nvSpPr>
            <p:spPr bwMode="auto">
              <a:xfrm flipV="1">
                <a:off x="2631" y="2682"/>
                <a:ext cx="239" cy="105"/>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673" name="Freeform 316"/>
            <p:cNvSpPr>
              <a:spLocks noChangeAspect="1"/>
            </p:cNvSpPr>
            <p:nvPr/>
          </p:nvSpPr>
          <p:spPr bwMode="auto">
            <a:xfrm flipV="1">
              <a:off x="1317" y="1385"/>
              <a:ext cx="195" cy="404"/>
            </a:xfrm>
            <a:custGeom>
              <a:avLst/>
              <a:gdLst>
                <a:gd name="T0" fmla="*/ 0 w 195"/>
                <a:gd name="T1" fmla="*/ 404 h 404"/>
                <a:gd name="T2" fmla="*/ 195 w 195"/>
                <a:gd name="T3" fmla="*/ 402 h 404"/>
                <a:gd name="T4" fmla="*/ 195 w 195"/>
                <a:gd name="T5" fmla="*/ 113 h 404"/>
                <a:gd name="T6" fmla="*/ 96 w 195"/>
                <a:gd name="T7" fmla="*/ 0 h 404"/>
                <a:gd name="T8" fmla="*/ 0 w 195"/>
                <a:gd name="T9" fmla="*/ 108 h 404"/>
                <a:gd name="T10" fmla="*/ 0 w 195"/>
                <a:gd name="T11" fmla="*/ 404 h 404"/>
                <a:gd name="T12" fmla="*/ 0 60000 65536"/>
                <a:gd name="T13" fmla="*/ 0 60000 65536"/>
                <a:gd name="T14" fmla="*/ 0 60000 65536"/>
                <a:gd name="T15" fmla="*/ 0 60000 65536"/>
                <a:gd name="T16" fmla="*/ 0 60000 65536"/>
                <a:gd name="T17" fmla="*/ 0 60000 65536"/>
                <a:gd name="T18" fmla="*/ 0 w 195"/>
                <a:gd name="T19" fmla="*/ 0 h 404"/>
                <a:gd name="T20" fmla="*/ 195 w 195"/>
                <a:gd name="T21" fmla="*/ 404 h 404"/>
              </a:gdLst>
              <a:ahLst/>
              <a:cxnLst>
                <a:cxn ang="T12">
                  <a:pos x="T0" y="T1"/>
                </a:cxn>
                <a:cxn ang="T13">
                  <a:pos x="T2" y="T3"/>
                </a:cxn>
                <a:cxn ang="T14">
                  <a:pos x="T4" y="T5"/>
                </a:cxn>
                <a:cxn ang="T15">
                  <a:pos x="T6" y="T7"/>
                </a:cxn>
                <a:cxn ang="T16">
                  <a:pos x="T8" y="T9"/>
                </a:cxn>
                <a:cxn ang="T17">
                  <a:pos x="T10" y="T11"/>
                </a:cxn>
              </a:cxnLst>
              <a:rect l="T18" t="T19" r="T20" b="T21"/>
              <a:pathLst>
                <a:path w="195" h="404">
                  <a:moveTo>
                    <a:pt x="0" y="404"/>
                  </a:moveTo>
                  <a:lnTo>
                    <a:pt x="195" y="402"/>
                  </a:lnTo>
                  <a:lnTo>
                    <a:pt x="195" y="113"/>
                  </a:lnTo>
                  <a:lnTo>
                    <a:pt x="96" y="0"/>
                  </a:lnTo>
                  <a:lnTo>
                    <a:pt x="0" y="108"/>
                  </a:lnTo>
                  <a:lnTo>
                    <a:pt x="0" y="404"/>
                  </a:lnTo>
                  <a:close/>
                </a:path>
              </a:pathLst>
            </a:custGeom>
            <a:solidFill>
              <a:srgbClr val="3333FF"/>
            </a:solidFill>
            <a:ln w="28575">
              <a:solidFill>
                <a:srgbClr val="3333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674" name="WordArt 317"/>
            <p:cNvSpPr>
              <a:spLocks noChangeAspect="1" noChangeArrowheads="1" noChangeShapeType="1" noTextEdit="1"/>
            </p:cNvSpPr>
            <p:nvPr/>
          </p:nvSpPr>
          <p:spPr bwMode="auto">
            <a:xfrm>
              <a:off x="1340" y="1456"/>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T</a:t>
              </a:r>
            </a:p>
          </p:txBody>
        </p:sp>
      </p:grpSp>
      <p:grpSp>
        <p:nvGrpSpPr>
          <p:cNvPr id="25645" name="Group 318"/>
          <p:cNvGrpSpPr>
            <a:grpSpLocks noChangeAspect="1"/>
          </p:cNvGrpSpPr>
          <p:nvPr/>
        </p:nvGrpSpPr>
        <p:grpSpPr bwMode="auto">
          <a:xfrm>
            <a:off x="7456488" y="5372100"/>
            <a:ext cx="392112" cy="876300"/>
            <a:chOff x="1291" y="1698"/>
            <a:chExt cx="247" cy="552"/>
          </a:xfrm>
        </p:grpSpPr>
        <p:grpSp>
          <p:nvGrpSpPr>
            <p:cNvPr id="25667" name="Group 319"/>
            <p:cNvGrpSpPr>
              <a:grpSpLocks noChangeAspect="1"/>
            </p:cNvGrpSpPr>
            <p:nvPr/>
          </p:nvGrpSpPr>
          <p:grpSpPr bwMode="auto">
            <a:xfrm>
              <a:off x="1291" y="2106"/>
              <a:ext cx="247" cy="144"/>
              <a:chOff x="2632" y="3559"/>
              <a:chExt cx="247" cy="144"/>
            </a:xfrm>
          </p:grpSpPr>
          <p:sp>
            <p:nvSpPr>
              <p:cNvPr id="25670" name="Rectangle 320"/>
              <p:cNvSpPr>
                <a:spLocks noChangeAspect="1" noChangeArrowheads="1"/>
              </p:cNvSpPr>
              <p:nvPr/>
            </p:nvSpPr>
            <p:spPr bwMode="auto">
              <a:xfrm>
                <a:off x="2708" y="3559"/>
                <a:ext cx="96" cy="4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671" name="Rectangle 321"/>
              <p:cNvSpPr>
                <a:spLocks noChangeAspect="1" noChangeArrowheads="1"/>
              </p:cNvSpPr>
              <p:nvPr/>
            </p:nvSpPr>
            <p:spPr bwMode="auto">
              <a:xfrm>
                <a:off x="2632" y="3605"/>
                <a:ext cx="247" cy="9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668" name="Freeform 322"/>
            <p:cNvSpPr>
              <a:spLocks noChangeAspect="1"/>
            </p:cNvSpPr>
            <p:nvPr/>
          </p:nvSpPr>
          <p:spPr bwMode="auto">
            <a:xfrm>
              <a:off x="1312" y="1698"/>
              <a:ext cx="199" cy="404"/>
            </a:xfrm>
            <a:custGeom>
              <a:avLst/>
              <a:gdLst>
                <a:gd name="T0" fmla="*/ 4 w 199"/>
                <a:gd name="T1" fmla="*/ 404 h 404"/>
                <a:gd name="T2" fmla="*/ 199 w 199"/>
                <a:gd name="T3" fmla="*/ 402 h 404"/>
                <a:gd name="T4" fmla="*/ 199 w 199"/>
                <a:gd name="T5" fmla="*/ 0 h 404"/>
                <a:gd name="T6" fmla="*/ 100 w 199"/>
                <a:gd name="T7" fmla="*/ 106 h 404"/>
                <a:gd name="T8" fmla="*/ 0 w 199"/>
                <a:gd name="T9" fmla="*/ 0 h 404"/>
                <a:gd name="T10" fmla="*/ 4 w 199"/>
                <a:gd name="T11" fmla="*/ 404 h 404"/>
                <a:gd name="T12" fmla="*/ 0 60000 65536"/>
                <a:gd name="T13" fmla="*/ 0 60000 65536"/>
                <a:gd name="T14" fmla="*/ 0 60000 65536"/>
                <a:gd name="T15" fmla="*/ 0 60000 65536"/>
                <a:gd name="T16" fmla="*/ 0 60000 65536"/>
                <a:gd name="T17" fmla="*/ 0 60000 65536"/>
                <a:gd name="T18" fmla="*/ 0 w 199"/>
                <a:gd name="T19" fmla="*/ 0 h 404"/>
                <a:gd name="T20" fmla="*/ 199 w 199"/>
                <a:gd name="T21" fmla="*/ 404 h 404"/>
              </a:gdLst>
              <a:ahLst/>
              <a:cxnLst>
                <a:cxn ang="T12">
                  <a:pos x="T0" y="T1"/>
                </a:cxn>
                <a:cxn ang="T13">
                  <a:pos x="T2" y="T3"/>
                </a:cxn>
                <a:cxn ang="T14">
                  <a:pos x="T4" y="T5"/>
                </a:cxn>
                <a:cxn ang="T15">
                  <a:pos x="T6" y="T7"/>
                </a:cxn>
                <a:cxn ang="T16">
                  <a:pos x="T8" y="T9"/>
                </a:cxn>
                <a:cxn ang="T17">
                  <a:pos x="T10" y="T11"/>
                </a:cxn>
              </a:cxnLst>
              <a:rect l="T18" t="T19" r="T20" b="T21"/>
              <a:pathLst>
                <a:path w="199" h="404">
                  <a:moveTo>
                    <a:pt x="4" y="404"/>
                  </a:moveTo>
                  <a:lnTo>
                    <a:pt x="199" y="402"/>
                  </a:lnTo>
                  <a:lnTo>
                    <a:pt x="199" y="0"/>
                  </a:lnTo>
                  <a:lnTo>
                    <a:pt x="100" y="106"/>
                  </a:lnTo>
                  <a:lnTo>
                    <a:pt x="0" y="0"/>
                  </a:lnTo>
                  <a:lnTo>
                    <a:pt x="4" y="404"/>
                  </a:lnTo>
                  <a:close/>
                </a:path>
              </a:pathLst>
            </a:custGeom>
            <a:solidFill>
              <a:srgbClr val="FF0000"/>
            </a:solidFill>
            <a:ln w="28575">
              <a:solidFill>
                <a:srgbClr val="FF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669" name="WordArt 323"/>
            <p:cNvSpPr>
              <a:spLocks noChangeAspect="1" noChangeArrowheads="1" noChangeShapeType="1" noTextEdit="1"/>
            </p:cNvSpPr>
            <p:nvPr/>
          </p:nvSpPr>
          <p:spPr bwMode="auto">
            <a:xfrm>
              <a:off x="1339" y="1859"/>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A</a:t>
              </a:r>
            </a:p>
          </p:txBody>
        </p:sp>
      </p:grpSp>
      <p:grpSp>
        <p:nvGrpSpPr>
          <p:cNvPr id="25646" name="Group 324"/>
          <p:cNvGrpSpPr>
            <a:grpSpLocks noChangeAspect="1"/>
          </p:cNvGrpSpPr>
          <p:nvPr/>
        </p:nvGrpSpPr>
        <p:grpSpPr bwMode="auto">
          <a:xfrm>
            <a:off x="6691313" y="5368925"/>
            <a:ext cx="392112" cy="879475"/>
            <a:chOff x="1529" y="1696"/>
            <a:chExt cx="247" cy="554"/>
          </a:xfrm>
        </p:grpSpPr>
        <p:grpSp>
          <p:nvGrpSpPr>
            <p:cNvPr id="25662" name="Group 325"/>
            <p:cNvGrpSpPr>
              <a:grpSpLocks noChangeAspect="1"/>
            </p:cNvGrpSpPr>
            <p:nvPr/>
          </p:nvGrpSpPr>
          <p:grpSpPr bwMode="auto">
            <a:xfrm>
              <a:off x="1529" y="2106"/>
              <a:ext cx="247" cy="144"/>
              <a:chOff x="2632" y="3559"/>
              <a:chExt cx="247" cy="144"/>
            </a:xfrm>
          </p:grpSpPr>
          <p:sp>
            <p:nvSpPr>
              <p:cNvPr id="25665" name="Rectangle 326"/>
              <p:cNvSpPr>
                <a:spLocks noChangeAspect="1" noChangeArrowheads="1"/>
              </p:cNvSpPr>
              <p:nvPr/>
            </p:nvSpPr>
            <p:spPr bwMode="auto">
              <a:xfrm>
                <a:off x="2708" y="3559"/>
                <a:ext cx="96" cy="4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666" name="Rectangle 327"/>
              <p:cNvSpPr>
                <a:spLocks noChangeAspect="1" noChangeArrowheads="1"/>
              </p:cNvSpPr>
              <p:nvPr/>
            </p:nvSpPr>
            <p:spPr bwMode="auto">
              <a:xfrm>
                <a:off x="2632" y="3605"/>
                <a:ext cx="247" cy="98"/>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663" name="Freeform 328"/>
            <p:cNvSpPr>
              <a:spLocks noChangeAspect="1"/>
            </p:cNvSpPr>
            <p:nvPr/>
          </p:nvSpPr>
          <p:spPr bwMode="auto">
            <a:xfrm>
              <a:off x="1559" y="1696"/>
              <a:ext cx="195" cy="404"/>
            </a:xfrm>
            <a:custGeom>
              <a:avLst/>
              <a:gdLst>
                <a:gd name="T0" fmla="*/ 0 w 195"/>
                <a:gd name="T1" fmla="*/ 404 h 404"/>
                <a:gd name="T2" fmla="*/ 195 w 195"/>
                <a:gd name="T3" fmla="*/ 402 h 404"/>
                <a:gd name="T4" fmla="*/ 195 w 195"/>
                <a:gd name="T5" fmla="*/ 113 h 404"/>
                <a:gd name="T6" fmla="*/ 96 w 195"/>
                <a:gd name="T7" fmla="*/ 0 h 404"/>
                <a:gd name="T8" fmla="*/ 0 w 195"/>
                <a:gd name="T9" fmla="*/ 108 h 404"/>
                <a:gd name="T10" fmla="*/ 0 w 195"/>
                <a:gd name="T11" fmla="*/ 404 h 404"/>
                <a:gd name="T12" fmla="*/ 0 60000 65536"/>
                <a:gd name="T13" fmla="*/ 0 60000 65536"/>
                <a:gd name="T14" fmla="*/ 0 60000 65536"/>
                <a:gd name="T15" fmla="*/ 0 60000 65536"/>
                <a:gd name="T16" fmla="*/ 0 60000 65536"/>
                <a:gd name="T17" fmla="*/ 0 60000 65536"/>
                <a:gd name="T18" fmla="*/ 0 w 195"/>
                <a:gd name="T19" fmla="*/ 0 h 404"/>
                <a:gd name="T20" fmla="*/ 195 w 195"/>
                <a:gd name="T21" fmla="*/ 404 h 404"/>
              </a:gdLst>
              <a:ahLst/>
              <a:cxnLst>
                <a:cxn ang="T12">
                  <a:pos x="T0" y="T1"/>
                </a:cxn>
                <a:cxn ang="T13">
                  <a:pos x="T2" y="T3"/>
                </a:cxn>
                <a:cxn ang="T14">
                  <a:pos x="T4" y="T5"/>
                </a:cxn>
                <a:cxn ang="T15">
                  <a:pos x="T6" y="T7"/>
                </a:cxn>
                <a:cxn ang="T16">
                  <a:pos x="T8" y="T9"/>
                </a:cxn>
                <a:cxn ang="T17">
                  <a:pos x="T10" y="T11"/>
                </a:cxn>
              </a:cxnLst>
              <a:rect l="T18" t="T19" r="T20" b="T21"/>
              <a:pathLst>
                <a:path w="195" h="404">
                  <a:moveTo>
                    <a:pt x="0" y="404"/>
                  </a:moveTo>
                  <a:lnTo>
                    <a:pt x="195" y="402"/>
                  </a:lnTo>
                  <a:lnTo>
                    <a:pt x="195" y="113"/>
                  </a:lnTo>
                  <a:lnTo>
                    <a:pt x="96" y="0"/>
                  </a:lnTo>
                  <a:lnTo>
                    <a:pt x="0" y="108"/>
                  </a:lnTo>
                  <a:lnTo>
                    <a:pt x="0" y="404"/>
                  </a:lnTo>
                  <a:close/>
                </a:path>
              </a:pathLst>
            </a:custGeom>
            <a:solidFill>
              <a:srgbClr val="3333FF"/>
            </a:solidFill>
            <a:ln w="28575">
              <a:solidFill>
                <a:srgbClr val="3333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664" name="WordArt 329"/>
            <p:cNvSpPr>
              <a:spLocks noChangeAspect="1" noChangeArrowheads="1" noChangeShapeType="1" noTextEdit="1"/>
            </p:cNvSpPr>
            <p:nvPr/>
          </p:nvSpPr>
          <p:spPr bwMode="auto">
            <a:xfrm>
              <a:off x="1582" y="1861"/>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T</a:t>
              </a:r>
            </a:p>
          </p:txBody>
        </p:sp>
      </p:grpSp>
      <p:grpSp>
        <p:nvGrpSpPr>
          <p:cNvPr id="25647" name="Group 330"/>
          <p:cNvGrpSpPr>
            <a:grpSpLocks noChangeAspect="1"/>
          </p:cNvGrpSpPr>
          <p:nvPr/>
        </p:nvGrpSpPr>
        <p:grpSpPr bwMode="auto">
          <a:xfrm>
            <a:off x="6700838" y="4627563"/>
            <a:ext cx="379412" cy="890587"/>
            <a:chOff x="1535" y="1229"/>
            <a:chExt cx="239" cy="561"/>
          </a:xfrm>
        </p:grpSpPr>
        <p:grpSp>
          <p:nvGrpSpPr>
            <p:cNvPr id="25657" name="Group 331"/>
            <p:cNvGrpSpPr>
              <a:grpSpLocks noChangeAspect="1"/>
            </p:cNvGrpSpPr>
            <p:nvPr/>
          </p:nvGrpSpPr>
          <p:grpSpPr bwMode="auto">
            <a:xfrm>
              <a:off x="1535" y="1229"/>
              <a:ext cx="239" cy="157"/>
              <a:chOff x="2631" y="2682"/>
              <a:chExt cx="239" cy="157"/>
            </a:xfrm>
          </p:grpSpPr>
          <p:sp>
            <p:nvSpPr>
              <p:cNvPr id="25660" name="Rectangle 332"/>
              <p:cNvSpPr>
                <a:spLocks noChangeAspect="1" noChangeArrowheads="1"/>
              </p:cNvSpPr>
              <p:nvPr/>
            </p:nvSpPr>
            <p:spPr bwMode="auto">
              <a:xfrm flipV="1">
                <a:off x="2706" y="2787"/>
                <a:ext cx="96" cy="52"/>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661" name="Rectangle 333"/>
              <p:cNvSpPr>
                <a:spLocks noChangeAspect="1" noChangeArrowheads="1"/>
              </p:cNvSpPr>
              <p:nvPr/>
            </p:nvSpPr>
            <p:spPr bwMode="auto">
              <a:xfrm flipV="1">
                <a:off x="2631" y="2682"/>
                <a:ext cx="239" cy="105"/>
              </a:xfrm>
              <a:prstGeom prst="rect">
                <a:avLst/>
              </a:prstGeom>
              <a:solidFill>
                <a:schemeClr val="accent1"/>
              </a:solidFill>
              <a:ln w="9525">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5658" name="Freeform 334"/>
            <p:cNvSpPr>
              <a:spLocks noChangeAspect="1"/>
            </p:cNvSpPr>
            <p:nvPr/>
          </p:nvSpPr>
          <p:spPr bwMode="auto">
            <a:xfrm flipV="1">
              <a:off x="1554" y="1386"/>
              <a:ext cx="199" cy="404"/>
            </a:xfrm>
            <a:custGeom>
              <a:avLst/>
              <a:gdLst>
                <a:gd name="T0" fmla="*/ 4 w 199"/>
                <a:gd name="T1" fmla="*/ 404 h 404"/>
                <a:gd name="T2" fmla="*/ 199 w 199"/>
                <a:gd name="T3" fmla="*/ 402 h 404"/>
                <a:gd name="T4" fmla="*/ 199 w 199"/>
                <a:gd name="T5" fmla="*/ 0 h 404"/>
                <a:gd name="T6" fmla="*/ 100 w 199"/>
                <a:gd name="T7" fmla="*/ 106 h 404"/>
                <a:gd name="T8" fmla="*/ 0 w 199"/>
                <a:gd name="T9" fmla="*/ 0 h 404"/>
                <a:gd name="T10" fmla="*/ 4 w 199"/>
                <a:gd name="T11" fmla="*/ 404 h 404"/>
                <a:gd name="T12" fmla="*/ 0 60000 65536"/>
                <a:gd name="T13" fmla="*/ 0 60000 65536"/>
                <a:gd name="T14" fmla="*/ 0 60000 65536"/>
                <a:gd name="T15" fmla="*/ 0 60000 65536"/>
                <a:gd name="T16" fmla="*/ 0 60000 65536"/>
                <a:gd name="T17" fmla="*/ 0 60000 65536"/>
                <a:gd name="T18" fmla="*/ 0 w 199"/>
                <a:gd name="T19" fmla="*/ 0 h 404"/>
                <a:gd name="T20" fmla="*/ 199 w 199"/>
                <a:gd name="T21" fmla="*/ 404 h 404"/>
              </a:gdLst>
              <a:ahLst/>
              <a:cxnLst>
                <a:cxn ang="T12">
                  <a:pos x="T0" y="T1"/>
                </a:cxn>
                <a:cxn ang="T13">
                  <a:pos x="T2" y="T3"/>
                </a:cxn>
                <a:cxn ang="T14">
                  <a:pos x="T4" y="T5"/>
                </a:cxn>
                <a:cxn ang="T15">
                  <a:pos x="T6" y="T7"/>
                </a:cxn>
                <a:cxn ang="T16">
                  <a:pos x="T8" y="T9"/>
                </a:cxn>
                <a:cxn ang="T17">
                  <a:pos x="T10" y="T11"/>
                </a:cxn>
              </a:cxnLst>
              <a:rect l="T18" t="T19" r="T20" b="T21"/>
              <a:pathLst>
                <a:path w="199" h="404">
                  <a:moveTo>
                    <a:pt x="4" y="404"/>
                  </a:moveTo>
                  <a:lnTo>
                    <a:pt x="199" y="402"/>
                  </a:lnTo>
                  <a:lnTo>
                    <a:pt x="199" y="0"/>
                  </a:lnTo>
                  <a:lnTo>
                    <a:pt x="100" y="106"/>
                  </a:lnTo>
                  <a:lnTo>
                    <a:pt x="0" y="0"/>
                  </a:lnTo>
                  <a:lnTo>
                    <a:pt x="4" y="404"/>
                  </a:lnTo>
                  <a:close/>
                </a:path>
              </a:pathLst>
            </a:custGeom>
            <a:solidFill>
              <a:srgbClr val="FF0000"/>
            </a:solidFill>
            <a:ln w="28575">
              <a:solidFill>
                <a:srgbClr val="FF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5659" name="WordArt 335"/>
            <p:cNvSpPr>
              <a:spLocks noChangeAspect="1" noChangeArrowheads="1" noChangeShapeType="1" noTextEdit="1"/>
            </p:cNvSpPr>
            <p:nvPr/>
          </p:nvSpPr>
          <p:spPr bwMode="auto">
            <a:xfrm>
              <a:off x="1581" y="1461"/>
              <a:ext cx="144" cy="168"/>
            </a:xfrm>
            <a:prstGeom prst="rect">
              <a:avLst/>
            </a:prstGeom>
            <a:extLst>
              <a:ext uri="{91240B29-F687-4F45-9708-019B960494DF}">
                <a14:hiddenLine xmlns:a14="http://schemas.microsoft.com/office/drawing/2010/main" w="25400">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00"/>
                  </a:solidFill>
                  <a:latin typeface="Arial Black" panose="020B0A04020102020204" pitchFamily="34" charset="0"/>
                </a:rPr>
                <a:t>A</a:t>
              </a:r>
            </a:p>
          </p:txBody>
        </p:sp>
      </p:grpSp>
      <p:sp>
        <p:nvSpPr>
          <p:cNvPr id="25648" name="Line 336"/>
          <p:cNvSpPr>
            <a:spLocks noChangeShapeType="1"/>
          </p:cNvSpPr>
          <p:nvPr/>
        </p:nvSpPr>
        <p:spPr bwMode="auto">
          <a:xfrm flipV="1">
            <a:off x="1843088" y="6124575"/>
            <a:ext cx="0" cy="381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49" name="Line 337"/>
          <p:cNvSpPr>
            <a:spLocks noChangeShapeType="1"/>
          </p:cNvSpPr>
          <p:nvPr/>
        </p:nvSpPr>
        <p:spPr bwMode="auto">
          <a:xfrm>
            <a:off x="1828800" y="4495800"/>
            <a:ext cx="0" cy="381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50" name="Text Box 338"/>
          <p:cNvSpPr txBox="1">
            <a:spLocks noChangeArrowheads="1"/>
          </p:cNvSpPr>
          <p:nvPr/>
        </p:nvSpPr>
        <p:spPr bwMode="auto">
          <a:xfrm>
            <a:off x="5695950" y="4876800"/>
            <a:ext cx="6286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6000"/>
              <a:t>+</a:t>
            </a:r>
          </a:p>
        </p:txBody>
      </p:sp>
      <p:sp>
        <p:nvSpPr>
          <p:cNvPr id="25651" name="Line 339"/>
          <p:cNvSpPr>
            <a:spLocks noChangeShapeType="1"/>
          </p:cNvSpPr>
          <p:nvPr/>
        </p:nvSpPr>
        <p:spPr bwMode="auto">
          <a:xfrm>
            <a:off x="3124200" y="5486400"/>
            <a:ext cx="762000" cy="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29" name="Group 340"/>
          <p:cNvGrpSpPr>
            <a:grpSpLocks/>
          </p:cNvGrpSpPr>
          <p:nvPr/>
        </p:nvGrpSpPr>
        <p:grpSpPr bwMode="auto">
          <a:xfrm>
            <a:off x="5181600" y="4151313"/>
            <a:ext cx="2133600" cy="1335087"/>
            <a:chOff x="576" y="2807"/>
            <a:chExt cx="1344" cy="841"/>
          </a:xfrm>
        </p:grpSpPr>
        <p:pic>
          <p:nvPicPr>
            <p:cNvPr id="25654" name="Picture 341" descr="MCj007870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76" y="3120"/>
              <a:ext cx="35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55" name="Text Box 342"/>
            <p:cNvSpPr txBox="1">
              <a:spLocks noChangeArrowheads="1"/>
            </p:cNvSpPr>
            <p:nvPr/>
          </p:nvSpPr>
          <p:spPr bwMode="auto">
            <a:xfrm>
              <a:off x="950" y="2807"/>
              <a:ext cx="97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Comic Sans MS" panose="030F0702030302020204" pitchFamily="66" charset="0"/>
                </a:rPr>
                <a:t>Blunt ends</a:t>
              </a:r>
            </a:p>
          </p:txBody>
        </p:sp>
        <p:sp>
          <p:nvSpPr>
            <p:cNvPr id="25656" name="Line 343"/>
            <p:cNvSpPr>
              <a:spLocks noChangeShapeType="1"/>
            </p:cNvSpPr>
            <p:nvPr/>
          </p:nvSpPr>
          <p:spPr bwMode="auto">
            <a:xfrm flipH="1">
              <a:off x="816" y="3024"/>
              <a:ext cx="192"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653"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4232939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715000" y="2600325"/>
            <a:ext cx="3062288" cy="2430463"/>
          </a:xfrm>
          <a:noFill/>
        </p:spPr>
      </p:pic>
      <p:sp>
        <p:nvSpPr>
          <p:cNvPr id="6" name="Date Placeholder 5"/>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8" name="Slide Number Placeholder 7"/>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032DC18-E284-4DA3-8C85-B1C1CC8988BE}" type="slidenum">
              <a:rPr lang="en-US" altLang="en-US" sz="1400">
                <a:latin typeface="Book Antiqua" panose="02040602050305030304" pitchFamily="18" charset="0"/>
              </a:rPr>
              <a:pPr/>
              <a:t>22</a:t>
            </a:fld>
            <a:endParaRPr lang="en-US" altLang="en-US" sz="1400">
              <a:latin typeface="Book Antiqua" panose="02040602050305030304" pitchFamily="18" charset="0"/>
            </a:endParaRPr>
          </a:p>
        </p:txBody>
      </p:sp>
      <p:sp>
        <p:nvSpPr>
          <p:cNvPr id="55298" name="Rectangle 2"/>
          <p:cNvSpPr>
            <a:spLocks noGrp="1" noChangeArrowheads="1"/>
          </p:cNvSpPr>
          <p:nvPr>
            <p:ph type="title"/>
          </p:nvPr>
        </p:nvSpPr>
        <p:spPr/>
        <p:txBody>
          <a:bodyPr/>
          <a:lstStyle/>
          <a:p>
            <a:pPr eaLnBrk="1" hangingPunct="1"/>
            <a:r>
              <a:rPr lang="en-US" altLang="en-US" sz="4200" smtClean="0">
                <a:effectLst>
                  <a:outerShdw blurRad="38100" dist="38100" dir="2700000" algn="tl">
                    <a:srgbClr val="C0C0C0"/>
                  </a:outerShdw>
                </a:effectLst>
                <a:ea typeface="ＭＳ Ｐゴシック" panose="020B0600070205080204" pitchFamily="34" charset="-128"/>
              </a:rPr>
              <a:t>Pasting Together DNA</a:t>
            </a:r>
          </a:p>
        </p:txBody>
      </p:sp>
      <p:sp>
        <p:nvSpPr>
          <p:cNvPr id="27654" name="Rectangle 3"/>
          <p:cNvSpPr>
            <a:spLocks noGrp="1" noChangeArrowheads="1"/>
          </p:cNvSpPr>
          <p:nvPr>
            <p:ph type="body" sz="half" idx="1"/>
          </p:nvPr>
        </p:nvSpPr>
        <p:spPr>
          <a:xfrm>
            <a:off x="457200" y="1295400"/>
            <a:ext cx="8153400" cy="5105400"/>
          </a:xfrm>
        </p:spPr>
        <p:txBody>
          <a:bodyPr/>
          <a:lstStyle/>
          <a:p>
            <a:pPr eaLnBrk="1" hangingPunct="1"/>
            <a:r>
              <a:rPr lang="en-US" altLang="en-US" sz="2400" smtClean="0">
                <a:ea typeface="ＭＳ Ｐゴシック" panose="020B0600070205080204" pitchFamily="34" charset="-128"/>
              </a:rPr>
              <a:t>Two pieces of DNA can be reconnected by replacing broken chemical bonds</a:t>
            </a:r>
          </a:p>
          <a:p>
            <a:pPr eaLnBrk="1" hangingPunct="1"/>
            <a:r>
              <a:rPr lang="en-US" altLang="en-US" sz="2400" smtClean="0">
                <a:ea typeface="ＭＳ Ｐゴシック" panose="020B0600070205080204" pitchFamily="34" charset="-128"/>
              </a:rPr>
              <a:t>Two primary methods</a:t>
            </a:r>
          </a:p>
          <a:p>
            <a:pPr lvl="1" eaLnBrk="1" hangingPunct="1"/>
            <a:r>
              <a:rPr lang="en-US" altLang="en-US" sz="2000" b="1" i="1" smtClean="0">
                <a:solidFill>
                  <a:srgbClr val="FF0000"/>
                </a:solidFill>
                <a:ea typeface="ＭＳ Ｐゴシック" panose="020B0600070205080204" pitchFamily="34" charset="-128"/>
              </a:rPr>
              <a:t>Hybridization</a:t>
            </a:r>
            <a:r>
              <a:rPr lang="en-US" altLang="en-US" sz="2000" smtClean="0">
                <a:ea typeface="ＭＳ Ｐゴシック" panose="020B0600070205080204" pitchFamily="34" charset="-128"/>
              </a:rPr>
              <a:t> – constructing a</a:t>
            </a:r>
            <a:br>
              <a:rPr lang="en-US" altLang="en-US" sz="2000" smtClean="0">
                <a:ea typeface="ＭＳ Ｐゴシック" panose="020B0600070205080204" pitchFamily="34" charset="-128"/>
              </a:rPr>
            </a:br>
            <a:r>
              <a:rPr lang="en-US" altLang="en-US" sz="2000" smtClean="0">
                <a:ea typeface="ＭＳ Ｐゴシック" panose="020B0600070205080204" pitchFamily="34" charset="-128"/>
              </a:rPr>
              <a:t>double strand from a single strand</a:t>
            </a:r>
            <a:br>
              <a:rPr lang="en-US" altLang="en-US" sz="2000" smtClean="0">
                <a:ea typeface="ＭＳ Ｐゴシック" panose="020B0600070205080204" pitchFamily="34" charset="-128"/>
              </a:rPr>
            </a:br>
            <a:r>
              <a:rPr lang="en-US" altLang="en-US" sz="2000" smtClean="0">
                <a:ea typeface="ＭＳ Ｐゴシック" panose="020B0600070205080204" pitchFamily="34" charset="-128"/>
              </a:rPr>
              <a:t>by taking advantage of DNA’s</a:t>
            </a:r>
            <a:br>
              <a:rPr lang="en-US" altLang="en-US" sz="2000" smtClean="0">
                <a:ea typeface="ＭＳ Ｐゴシック" panose="020B0600070205080204" pitchFamily="34" charset="-128"/>
              </a:rPr>
            </a:br>
            <a:r>
              <a:rPr lang="en-US" altLang="en-US" sz="2000" smtClean="0">
                <a:ea typeface="ＭＳ Ｐゴシック" panose="020B0600070205080204" pitchFamily="34" charset="-128"/>
              </a:rPr>
              <a:t>desire to form complementary</a:t>
            </a:r>
            <a:br>
              <a:rPr lang="en-US" altLang="en-US" sz="2000" smtClean="0">
                <a:ea typeface="ＭＳ Ｐゴシック" panose="020B0600070205080204" pitchFamily="34" charset="-128"/>
              </a:rPr>
            </a:br>
            <a:r>
              <a:rPr lang="en-US" altLang="en-US" sz="2000" smtClean="0">
                <a:ea typeface="ＭＳ Ｐゴシック" panose="020B0600070205080204" pitchFamily="34" charset="-128"/>
              </a:rPr>
              <a:t>base-pairings</a:t>
            </a:r>
          </a:p>
          <a:p>
            <a:pPr lvl="1" eaLnBrk="1" hangingPunct="1"/>
            <a:r>
              <a:rPr lang="en-US" altLang="en-US" sz="2000" b="1" i="1" smtClean="0">
                <a:solidFill>
                  <a:srgbClr val="FF0000"/>
                </a:solidFill>
                <a:ea typeface="ＭＳ Ｐゴシック" panose="020B0600070205080204" pitchFamily="34" charset="-128"/>
              </a:rPr>
              <a:t>Ligation</a:t>
            </a:r>
            <a:r>
              <a:rPr lang="en-US" altLang="en-US" sz="2000" smtClean="0">
                <a:ea typeface="ＭＳ Ｐゴシック" panose="020B0600070205080204" pitchFamily="34" charset="-128"/>
              </a:rPr>
              <a:t> – gluing together DNA</a:t>
            </a:r>
            <a:br>
              <a:rPr lang="en-US" altLang="en-US" sz="2000" smtClean="0">
                <a:ea typeface="ＭＳ Ｐゴシック" panose="020B0600070205080204" pitchFamily="34" charset="-128"/>
              </a:rPr>
            </a:br>
            <a:r>
              <a:rPr lang="en-US" altLang="en-US" sz="2000" smtClean="0">
                <a:ea typeface="ＭＳ Ｐゴシック" panose="020B0600070205080204" pitchFamily="34" charset="-128"/>
              </a:rPr>
              <a:t>fragments with single-strand</a:t>
            </a:r>
            <a:br>
              <a:rPr lang="en-US" altLang="en-US" sz="2000" smtClean="0">
                <a:ea typeface="ＭＳ Ｐゴシック" panose="020B0600070205080204" pitchFamily="34" charset="-128"/>
              </a:rPr>
            </a:br>
            <a:r>
              <a:rPr lang="en-US" altLang="en-US" sz="2000" smtClean="0">
                <a:ea typeface="ＭＳ Ｐゴシック" panose="020B0600070205080204" pitchFamily="34" charset="-128"/>
              </a:rPr>
              <a:t>“sticky” ends,  perhaps from</a:t>
            </a:r>
            <a:br>
              <a:rPr lang="en-US" altLang="en-US" sz="2000" smtClean="0">
                <a:ea typeface="ＭＳ Ｐゴシック" panose="020B0600070205080204" pitchFamily="34" charset="-128"/>
              </a:rPr>
            </a:br>
            <a:r>
              <a:rPr lang="en-US" altLang="en-US" sz="2000" smtClean="0">
                <a:ea typeface="ＭＳ Ｐゴシック" panose="020B0600070205080204" pitchFamily="34" charset="-128"/>
              </a:rPr>
              <a:t>different sources. Special enzymes</a:t>
            </a:r>
            <a:br>
              <a:rPr lang="en-US" altLang="en-US" sz="2000" smtClean="0">
                <a:ea typeface="ＭＳ Ｐゴシック" panose="020B0600070205080204" pitchFamily="34" charset="-128"/>
              </a:rPr>
            </a:br>
            <a:r>
              <a:rPr lang="en-US" altLang="en-US" sz="2000" smtClean="0">
                <a:ea typeface="ＭＳ Ｐゴシック" panose="020B0600070205080204" pitchFamily="34" charset="-128"/>
              </a:rPr>
              <a:t>(DNA ligase) repair the broken</a:t>
            </a:r>
            <a:br>
              <a:rPr lang="en-US" altLang="en-US" sz="2000" smtClean="0">
                <a:ea typeface="ＭＳ Ｐゴシック" panose="020B0600070205080204" pitchFamily="34" charset="-128"/>
              </a:rPr>
            </a:br>
            <a:r>
              <a:rPr lang="en-US" altLang="en-US" sz="2000" smtClean="0">
                <a:ea typeface="ＭＳ Ｐゴシック" panose="020B0600070205080204" pitchFamily="34" charset="-128"/>
              </a:rPr>
              <a:t>phosphate backbone</a:t>
            </a:r>
          </a:p>
        </p:txBody>
      </p:sp>
      <p:sp>
        <p:nvSpPr>
          <p:cNvPr id="27655" name="Text Box 4"/>
          <p:cNvSpPr txBox="1">
            <a:spLocks noChangeArrowheads="1"/>
          </p:cNvSpPr>
          <p:nvPr/>
        </p:nvSpPr>
        <p:spPr bwMode="auto">
          <a:xfrm>
            <a:off x="1066800" y="41910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n-US" altLang="en-US" sz="1200" b="1">
              <a:latin typeface="Times New Roman" panose="02020603050405020304" pitchFamily="18" charset="0"/>
              <a:cs typeface="Arial" panose="020B0604020202020204" pitchFamily="34" charset="0"/>
            </a:endParaRPr>
          </a:p>
        </p:txBody>
      </p:sp>
      <p:sp>
        <p:nvSpPr>
          <p:cNvPr id="9" name="Rounded Rectangle 8"/>
          <p:cNvSpPr>
            <a:spLocks noChangeArrowheads="1"/>
          </p:cNvSpPr>
          <p:nvPr/>
        </p:nvSpPr>
        <p:spPr bwMode="auto">
          <a:xfrm>
            <a:off x="7132638" y="3803650"/>
            <a:ext cx="457200" cy="138113"/>
          </a:xfrm>
          <a:prstGeom prst="roundRect">
            <a:avLst>
              <a:gd name="adj" fmla="val 16667"/>
            </a:avLst>
          </a:prstGeom>
          <a:noFill/>
          <a:ln w="254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2" name="Group 11"/>
          <p:cNvGrpSpPr>
            <a:grpSpLocks/>
          </p:cNvGrpSpPr>
          <p:nvPr/>
        </p:nvGrpSpPr>
        <p:grpSpPr bwMode="auto">
          <a:xfrm>
            <a:off x="7105650" y="4425950"/>
            <a:ext cx="511175" cy="450850"/>
            <a:chOff x="7104888" y="4425696"/>
            <a:chExt cx="512064" cy="451104"/>
          </a:xfrm>
        </p:grpSpPr>
        <p:sp>
          <p:nvSpPr>
            <p:cNvPr id="27659" name="Rounded Rectangle 9"/>
            <p:cNvSpPr>
              <a:spLocks noChangeArrowheads="1"/>
            </p:cNvSpPr>
            <p:nvPr/>
          </p:nvSpPr>
          <p:spPr bwMode="auto">
            <a:xfrm>
              <a:off x="7104888" y="4425696"/>
              <a:ext cx="45720" cy="152400"/>
            </a:xfrm>
            <a:prstGeom prst="roundRect">
              <a:avLst>
                <a:gd name="adj" fmla="val 16667"/>
              </a:avLst>
            </a:pr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7660" name="Rounded Rectangle 10"/>
            <p:cNvSpPr>
              <a:spLocks noChangeArrowheads="1"/>
            </p:cNvSpPr>
            <p:nvPr/>
          </p:nvSpPr>
          <p:spPr bwMode="auto">
            <a:xfrm>
              <a:off x="7571232" y="4724400"/>
              <a:ext cx="45720" cy="152400"/>
            </a:xfrm>
            <a:prstGeom prst="roundRect">
              <a:avLst>
                <a:gd name="adj" fmla="val 16667"/>
              </a:avLst>
            </a:pr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27658"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2555449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6" name="Slide Number Placeholder 5"/>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03C0A4C-1E6C-446A-886F-BDC2E2CDEE1F}" type="slidenum">
              <a:rPr lang="en-US" altLang="en-US" sz="1400">
                <a:latin typeface="Book Antiqua" panose="02040602050305030304" pitchFamily="18" charset="0"/>
              </a:rPr>
              <a:pPr/>
              <a:t>23</a:t>
            </a:fld>
            <a:endParaRPr lang="en-US" altLang="en-US" sz="1400">
              <a:latin typeface="Book Antiqua" panose="02040602050305030304" pitchFamily="18" charset="0"/>
            </a:endParaRPr>
          </a:p>
        </p:txBody>
      </p:sp>
      <p:sp>
        <p:nvSpPr>
          <p:cNvPr id="29698" name="Rectangle 2"/>
          <p:cNvSpPr>
            <a:spLocks noGrp="1" noChangeArrowheads="1"/>
          </p:cNvSpPr>
          <p:nvPr>
            <p:ph type="title"/>
          </p:nvPr>
        </p:nvSpPr>
        <p:spPr/>
        <p:txBody>
          <a:bodyPr/>
          <a:lstStyle/>
          <a:p>
            <a:pPr eaLnBrk="1" hangingPunct="1"/>
            <a:r>
              <a:rPr lang="en-US" altLang="en-US" sz="4200" smtClean="0">
                <a:effectLst>
                  <a:outerShdw blurRad="38100" dist="38100" dir="2700000" algn="tl">
                    <a:srgbClr val="C0C0C0"/>
                  </a:outerShdw>
                </a:effectLst>
                <a:ea typeface="ＭＳ Ｐゴシック" panose="020B0600070205080204" pitchFamily="34" charset="-128"/>
              </a:rPr>
              <a:t>Copying DNA</a:t>
            </a:r>
          </a:p>
        </p:txBody>
      </p:sp>
      <p:sp>
        <p:nvSpPr>
          <p:cNvPr id="29701" name="Rectangle 3"/>
          <p:cNvSpPr>
            <a:spLocks noGrp="1" noChangeArrowheads="1"/>
          </p:cNvSpPr>
          <p:nvPr>
            <p:ph type="body" idx="1"/>
          </p:nvPr>
        </p:nvSpPr>
        <p:spPr/>
        <p:txBody>
          <a:bodyPr>
            <a:normAutofit lnSpcReduction="10000"/>
          </a:bodyPr>
          <a:lstStyle/>
          <a:p>
            <a:pPr eaLnBrk="1" hangingPunct="1"/>
            <a:r>
              <a:rPr lang="en-US" altLang="en-US" sz="2400" dirty="0" smtClean="0">
                <a:ea typeface="ＭＳ Ｐゴシック" panose="020B0600070205080204" pitchFamily="34" charset="-128"/>
              </a:rPr>
              <a:t>While cells are able to extract information from only a single strand of DNA, molecular assays often require large quantities of material.</a:t>
            </a:r>
          </a:p>
          <a:p>
            <a:pPr eaLnBrk="1" hangingPunct="1"/>
            <a:r>
              <a:rPr lang="en-US" altLang="en-US" sz="2400" dirty="0" smtClean="0">
                <a:ea typeface="ＭＳ Ｐゴシック" panose="020B0600070205080204" pitchFamily="34" charset="-128"/>
              </a:rPr>
              <a:t>One solution, </a:t>
            </a:r>
            <a:r>
              <a:rPr lang="en-US" altLang="en-US" sz="2400" b="1" i="1" dirty="0" smtClean="0">
                <a:solidFill>
                  <a:srgbClr val="FF0000"/>
                </a:solidFill>
                <a:ea typeface="ＭＳ Ｐゴシック" panose="020B0600070205080204" pitchFamily="34" charset="-128"/>
              </a:rPr>
              <a:t>cloning</a:t>
            </a:r>
            <a:r>
              <a:rPr lang="en-US" altLang="en-US" sz="2400" dirty="0" smtClean="0">
                <a:ea typeface="ＭＳ Ｐゴシック" panose="020B0600070205080204" pitchFamily="34" charset="-128"/>
              </a:rPr>
              <a:t>, involves using cells to do the work of replication</a:t>
            </a:r>
          </a:p>
          <a:p>
            <a:pPr eaLnBrk="1" hangingPunct="1"/>
            <a:r>
              <a:rPr lang="en-US" altLang="en-US" sz="2400" dirty="0" smtClean="0">
                <a:ea typeface="ＭＳ Ｐゴシック" panose="020B0600070205080204" pitchFamily="34" charset="-128"/>
              </a:rPr>
              <a:t>DNA Cloning</a:t>
            </a:r>
          </a:p>
          <a:p>
            <a:pPr lvl="1" eaLnBrk="1" hangingPunct="1"/>
            <a:r>
              <a:rPr lang="en-US" altLang="en-US" sz="2000" dirty="0" smtClean="0">
                <a:ea typeface="ＭＳ Ｐゴシック" panose="020B0600070205080204" pitchFamily="34" charset="-128"/>
              </a:rPr>
              <a:t>Various organisms contain small circular DNA molecules called plasmids</a:t>
            </a:r>
          </a:p>
          <a:p>
            <a:pPr lvl="1" eaLnBrk="1" hangingPunct="1"/>
            <a:r>
              <a:rPr lang="en-US" altLang="en-US" sz="2000" dirty="0" smtClean="0">
                <a:ea typeface="ＭＳ Ｐゴシック" panose="020B0600070205080204" pitchFamily="34" charset="-128"/>
              </a:rPr>
              <a:t>Plasmids can be cut using a restriction enzyme to form a </a:t>
            </a:r>
            <a:r>
              <a:rPr lang="en-US" altLang="en-US" sz="2000" b="1" i="1" dirty="0" smtClean="0">
                <a:solidFill>
                  <a:srgbClr val="FF0000"/>
                </a:solidFill>
                <a:ea typeface="ＭＳ Ｐゴシック" panose="020B0600070205080204" pitchFamily="34" charset="-128"/>
              </a:rPr>
              <a:t>vector</a:t>
            </a:r>
            <a:r>
              <a:rPr lang="en-US" altLang="en-US" sz="2000" dirty="0" smtClean="0">
                <a:ea typeface="ＭＳ Ｐゴシック" panose="020B0600070205080204" pitchFamily="34" charset="-128"/>
              </a:rPr>
              <a:t>, and the sequence to be copied, called the </a:t>
            </a:r>
            <a:r>
              <a:rPr lang="en-US" altLang="en-US" sz="2000" b="1" i="1" dirty="0" smtClean="0">
                <a:solidFill>
                  <a:srgbClr val="FF0000"/>
                </a:solidFill>
                <a:ea typeface="ＭＳ Ｐゴシック" panose="020B0600070205080204" pitchFamily="34" charset="-128"/>
              </a:rPr>
              <a:t>insert</a:t>
            </a:r>
            <a:r>
              <a:rPr lang="en-US" altLang="en-US" sz="2000" dirty="0" smtClean="0">
                <a:ea typeface="ＭＳ Ｐゴシック" panose="020B0600070205080204" pitchFamily="34" charset="-128"/>
              </a:rPr>
              <a:t>, is placed into the gap using ligation. </a:t>
            </a:r>
          </a:p>
          <a:p>
            <a:pPr lvl="1" eaLnBrk="1" hangingPunct="1"/>
            <a:r>
              <a:rPr lang="en-US" altLang="en-US" sz="2000" dirty="0" smtClean="0">
                <a:ea typeface="ＭＳ Ｐゴシック" panose="020B0600070205080204" pitchFamily="34" charset="-128"/>
              </a:rPr>
              <a:t>The modified plasmid is then inserted into a living cell that is left to multiply into a colony.</a:t>
            </a:r>
          </a:p>
          <a:p>
            <a:pPr lvl="1" eaLnBrk="1" hangingPunct="1"/>
            <a:r>
              <a:rPr lang="en-US" altLang="en-US" sz="2000" dirty="0" smtClean="0">
                <a:ea typeface="ＭＳ Ｐゴシック" panose="020B0600070205080204" pitchFamily="34" charset="-128"/>
              </a:rPr>
              <a:t>The DNA is harvested from the colony and the plasmids of interest are isolated.</a:t>
            </a:r>
          </a:p>
        </p:txBody>
      </p:sp>
      <p:sp>
        <p:nvSpPr>
          <p:cNvPr id="29702"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8467231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15" name="Slide Number Placeholder 5"/>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FABD0F4-3842-416B-B05A-1946B2683AC9}" type="slidenum">
              <a:rPr lang="en-US" altLang="en-US" sz="1400">
                <a:latin typeface="Book Antiqua" panose="02040602050305030304" pitchFamily="18" charset="0"/>
              </a:rPr>
              <a:pPr/>
              <a:t>24</a:t>
            </a:fld>
            <a:endParaRPr lang="en-US" altLang="en-US" sz="1400">
              <a:latin typeface="Book Antiqua" panose="02040602050305030304" pitchFamily="18" charset="0"/>
            </a:endParaRPr>
          </a:p>
        </p:txBody>
      </p:sp>
      <p:sp>
        <p:nvSpPr>
          <p:cNvPr id="30722"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Cloning Process</a:t>
            </a:r>
          </a:p>
        </p:txBody>
      </p:sp>
      <p:grpSp>
        <p:nvGrpSpPr>
          <p:cNvPr id="31749" name="Group 14"/>
          <p:cNvGrpSpPr>
            <a:grpSpLocks/>
          </p:cNvGrpSpPr>
          <p:nvPr/>
        </p:nvGrpSpPr>
        <p:grpSpPr bwMode="auto">
          <a:xfrm>
            <a:off x="1447800" y="1752600"/>
            <a:ext cx="7108825" cy="4572000"/>
            <a:chOff x="288" y="768"/>
            <a:chExt cx="5294" cy="3386"/>
          </a:xfrm>
        </p:grpSpPr>
        <p:pic>
          <p:nvPicPr>
            <p:cNvPr id="31752" name="Picture 5" descr="plasm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 y="768"/>
              <a:ext cx="1934"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Rectangle 6"/>
            <p:cNvSpPr>
              <a:spLocks noChangeArrowheads="1"/>
            </p:cNvSpPr>
            <p:nvPr/>
          </p:nvSpPr>
          <p:spPr bwMode="auto">
            <a:xfrm>
              <a:off x="3600" y="768"/>
              <a:ext cx="672" cy="6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31754" name="Freeform 7"/>
            <p:cNvSpPr>
              <a:spLocks/>
            </p:cNvSpPr>
            <p:nvPr/>
          </p:nvSpPr>
          <p:spPr bwMode="auto">
            <a:xfrm>
              <a:off x="2928" y="1440"/>
              <a:ext cx="1344" cy="2688"/>
            </a:xfrm>
            <a:custGeom>
              <a:avLst/>
              <a:gdLst>
                <a:gd name="T0" fmla="*/ 9894 w 816"/>
                <a:gd name="T1" fmla="*/ 0 h 2736"/>
                <a:gd name="T2" fmla="*/ 3488 w 816"/>
                <a:gd name="T3" fmla="*/ 483 h 2736"/>
                <a:gd name="T4" fmla="*/ 0 w 816"/>
                <a:gd name="T5" fmla="*/ 2504 h 2736"/>
                <a:gd name="T6" fmla="*/ 0 60000 65536"/>
                <a:gd name="T7" fmla="*/ 0 60000 65536"/>
                <a:gd name="T8" fmla="*/ 0 60000 65536"/>
                <a:gd name="T9" fmla="*/ 0 w 816"/>
                <a:gd name="T10" fmla="*/ 0 h 2736"/>
                <a:gd name="T11" fmla="*/ 816 w 816"/>
                <a:gd name="T12" fmla="*/ 2736 h 2736"/>
              </a:gdLst>
              <a:ahLst/>
              <a:cxnLst>
                <a:cxn ang="T6">
                  <a:pos x="T0" y="T1"/>
                </a:cxn>
                <a:cxn ang="T7">
                  <a:pos x="T2" y="T3"/>
                </a:cxn>
                <a:cxn ang="T8">
                  <a:pos x="T4" y="T5"/>
                </a:cxn>
              </a:cxnLst>
              <a:rect l="T9" t="T10" r="T11" b="T12"/>
              <a:pathLst>
                <a:path w="816" h="2736">
                  <a:moveTo>
                    <a:pt x="816" y="0"/>
                  </a:moveTo>
                  <a:cubicBezTo>
                    <a:pt x="620" y="36"/>
                    <a:pt x="424" y="72"/>
                    <a:pt x="288" y="528"/>
                  </a:cubicBezTo>
                  <a:cubicBezTo>
                    <a:pt x="152" y="984"/>
                    <a:pt x="32" y="2368"/>
                    <a:pt x="0" y="273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31755" name="Group 8"/>
            <p:cNvGrpSpPr>
              <a:grpSpLocks/>
            </p:cNvGrpSpPr>
            <p:nvPr/>
          </p:nvGrpSpPr>
          <p:grpSpPr bwMode="auto">
            <a:xfrm>
              <a:off x="288" y="1968"/>
              <a:ext cx="2640" cy="2186"/>
              <a:chOff x="816" y="2016"/>
              <a:chExt cx="2640" cy="2186"/>
            </a:xfrm>
          </p:grpSpPr>
          <p:pic>
            <p:nvPicPr>
              <p:cNvPr id="31757" name="Picture 9"/>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16" y="2064"/>
                <a:ext cx="2594" cy="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8" name="Rectangle 10"/>
              <p:cNvSpPr>
                <a:spLocks noChangeArrowheads="1"/>
              </p:cNvSpPr>
              <p:nvPr/>
            </p:nvSpPr>
            <p:spPr bwMode="auto">
              <a:xfrm>
                <a:off x="864" y="2016"/>
                <a:ext cx="2592" cy="21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31759" name="Text Box 11"/>
              <p:cNvSpPr txBox="1">
                <a:spLocks noChangeArrowheads="1"/>
              </p:cNvSpPr>
              <p:nvPr/>
            </p:nvSpPr>
            <p:spPr bwMode="auto">
              <a:xfrm>
                <a:off x="864" y="2016"/>
                <a:ext cx="841"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rgbClr val="000000"/>
                    </a:solidFill>
                    <a:latin typeface="Times New Roman" panose="02020603050405020304" pitchFamily="18" charset="0"/>
                    <a:cs typeface="Arial" panose="020B0604020202020204" pitchFamily="34" charset="0"/>
                  </a:rPr>
                  <a:t>Vector DNA</a:t>
                </a:r>
              </a:p>
            </p:txBody>
          </p:sp>
        </p:grpSp>
        <p:sp>
          <p:nvSpPr>
            <p:cNvPr id="31756" name="Freeform 12"/>
            <p:cNvSpPr>
              <a:spLocks/>
            </p:cNvSpPr>
            <p:nvPr/>
          </p:nvSpPr>
          <p:spPr bwMode="auto">
            <a:xfrm>
              <a:off x="336" y="768"/>
              <a:ext cx="3264" cy="1208"/>
            </a:xfrm>
            <a:custGeom>
              <a:avLst/>
              <a:gdLst>
                <a:gd name="T0" fmla="*/ 3264 w 3264"/>
                <a:gd name="T1" fmla="*/ 0 h 1208"/>
                <a:gd name="T2" fmla="*/ 2592 w 3264"/>
                <a:gd name="T3" fmla="*/ 1008 h 1208"/>
                <a:gd name="T4" fmla="*/ 0 w 3264"/>
                <a:gd name="T5" fmla="*/ 1200 h 1208"/>
                <a:gd name="T6" fmla="*/ 0 60000 65536"/>
                <a:gd name="T7" fmla="*/ 0 60000 65536"/>
                <a:gd name="T8" fmla="*/ 0 60000 65536"/>
                <a:gd name="T9" fmla="*/ 0 w 3264"/>
                <a:gd name="T10" fmla="*/ 0 h 1208"/>
                <a:gd name="T11" fmla="*/ 3264 w 3264"/>
                <a:gd name="T12" fmla="*/ 1208 h 1208"/>
              </a:gdLst>
              <a:ahLst/>
              <a:cxnLst>
                <a:cxn ang="T6">
                  <a:pos x="T0" y="T1"/>
                </a:cxn>
                <a:cxn ang="T7">
                  <a:pos x="T2" y="T3"/>
                </a:cxn>
                <a:cxn ang="T8">
                  <a:pos x="T4" y="T5"/>
                </a:cxn>
              </a:cxnLst>
              <a:rect l="T9" t="T10" r="T11" b="T12"/>
              <a:pathLst>
                <a:path w="3264" h="1208">
                  <a:moveTo>
                    <a:pt x="3264" y="0"/>
                  </a:moveTo>
                  <a:cubicBezTo>
                    <a:pt x="3200" y="404"/>
                    <a:pt x="3136" y="808"/>
                    <a:pt x="2592" y="1008"/>
                  </a:cubicBezTo>
                  <a:cubicBezTo>
                    <a:pt x="2048" y="1208"/>
                    <a:pt x="448" y="1144"/>
                    <a:pt x="0" y="12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31750" name="Rectangle 13"/>
          <p:cNvSpPr>
            <a:spLocks noGrp="1" noChangeArrowheads="1"/>
          </p:cNvSpPr>
          <p:nvPr>
            <p:ph type="body" idx="1"/>
          </p:nvPr>
        </p:nvSpPr>
        <p:spPr/>
        <p:txBody>
          <a:bodyPr/>
          <a:lstStyle/>
          <a:p>
            <a:pPr eaLnBrk="1" hangingPunct="1"/>
            <a:r>
              <a:rPr lang="en-US" altLang="en-US" smtClean="0">
                <a:ea typeface="ＭＳ Ｐゴシック" panose="020B0600070205080204" pitchFamily="34" charset="-128"/>
              </a:rPr>
              <a:t>Bacterial vectors are good for</a:t>
            </a:r>
            <a:br>
              <a:rPr lang="en-US" altLang="en-US" smtClean="0">
                <a:ea typeface="ＭＳ Ｐゴシック" panose="020B0600070205080204" pitchFamily="34" charset="-128"/>
              </a:rPr>
            </a:br>
            <a:r>
              <a:rPr lang="en-US" altLang="en-US" smtClean="0">
                <a:ea typeface="ＭＳ Ｐゴシック" panose="020B0600070205080204" pitchFamily="34" charset="-128"/>
              </a:rPr>
              <a:t>sequences ~25 kB</a:t>
            </a:r>
          </a:p>
          <a:p>
            <a:pPr eaLnBrk="1" hangingPunct="1"/>
            <a:r>
              <a:rPr lang="en-US" altLang="en-US" smtClean="0">
                <a:ea typeface="ＭＳ Ｐゴシック" panose="020B0600070205080204" pitchFamily="34" charset="-128"/>
              </a:rPr>
              <a:t>Yeast-based 100 kB to 1MB</a:t>
            </a:r>
          </a:p>
          <a:p>
            <a:pPr eaLnBrk="1" hangingPunct="1"/>
            <a:endParaRPr lang="en-US" altLang="en-US" smtClean="0">
              <a:ea typeface="ＭＳ Ｐゴシック" panose="020B0600070205080204" pitchFamily="34" charset="-128"/>
            </a:endParaRPr>
          </a:p>
        </p:txBody>
      </p:sp>
      <p:sp>
        <p:nvSpPr>
          <p:cNvPr id="31751"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34787608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7" name="Slide Number Placeholder 5"/>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1662A9C-204F-4BA2-963A-CEB5B049B272}" type="slidenum">
              <a:rPr lang="en-US" altLang="en-US" sz="1400">
                <a:latin typeface="Book Antiqua" panose="02040602050305030304" pitchFamily="18" charset="0"/>
              </a:rPr>
              <a:pPr/>
              <a:t>25</a:t>
            </a:fld>
            <a:endParaRPr lang="en-US" altLang="en-US" sz="1400">
              <a:latin typeface="Book Antiqua" panose="02040602050305030304" pitchFamily="18" charset="0"/>
            </a:endParaRPr>
          </a:p>
        </p:txBody>
      </p:sp>
      <p:sp>
        <p:nvSpPr>
          <p:cNvPr id="31746"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High-Volume DNA Copying</a:t>
            </a:r>
          </a:p>
        </p:txBody>
      </p:sp>
      <p:sp>
        <p:nvSpPr>
          <p:cNvPr id="33797" name="Rectangle 3"/>
          <p:cNvSpPr>
            <a:spLocks noGrp="1" noChangeArrowheads="1"/>
          </p:cNvSpPr>
          <p:nvPr>
            <p:ph type="body" idx="1"/>
          </p:nvPr>
        </p:nvSpPr>
        <p:spPr/>
        <p:txBody>
          <a:bodyPr/>
          <a:lstStyle/>
          <a:p>
            <a:pPr eaLnBrk="1" hangingPunct="1"/>
            <a:r>
              <a:rPr lang="en-US" altLang="en-US" sz="2400" dirty="0" smtClean="0">
                <a:ea typeface="ＭＳ Ｐゴシック" panose="020B0600070205080204" pitchFamily="34" charset="-128"/>
              </a:rPr>
              <a:t>P</a:t>
            </a:r>
            <a:r>
              <a:rPr lang="en-US" altLang="en-US" dirty="0" smtClean="0">
                <a:ea typeface="ＭＳ Ｐゴシック" panose="020B0600070205080204" pitchFamily="34" charset="-128"/>
              </a:rPr>
              <a:t>olymerase Chain Reaction (PCR)</a:t>
            </a:r>
          </a:p>
          <a:p>
            <a:pPr lvl="1" eaLnBrk="1" hangingPunct="1"/>
            <a:r>
              <a:rPr lang="en-US" altLang="en-US" sz="2000" dirty="0" smtClean="0">
                <a:ea typeface="ＭＳ Ｐゴシック" panose="020B0600070205080204" pitchFamily="34" charset="-128"/>
              </a:rPr>
              <a:t>Polymerases are enzymes responsible for replicating DNA during cell division</a:t>
            </a:r>
          </a:p>
          <a:p>
            <a:pPr lvl="1" eaLnBrk="1" hangingPunct="1"/>
            <a:r>
              <a:rPr lang="en-US" altLang="en-US" sz="2000" dirty="0" smtClean="0">
                <a:ea typeface="ＭＳ Ｐゴシック" panose="020B0600070205080204" pitchFamily="34" charset="-128"/>
              </a:rPr>
              <a:t>Extend a double-stranded region bonded to a longer, single DNA strand in the 5’-to-3’ direction</a:t>
            </a:r>
          </a:p>
          <a:p>
            <a:pPr eaLnBrk="1" hangingPunct="1"/>
            <a:r>
              <a:rPr lang="en-US" altLang="en-US" dirty="0" smtClean="0">
                <a:ea typeface="ＭＳ Ｐゴシック" panose="020B0600070205080204" pitchFamily="34" charset="-128"/>
              </a:rPr>
              <a:t>How PCR works:</a:t>
            </a:r>
          </a:p>
          <a:p>
            <a:pPr lvl="1" eaLnBrk="1" hangingPunct="1"/>
            <a:r>
              <a:rPr lang="en-US" altLang="en-US" sz="2000" dirty="0" smtClean="0">
                <a:ea typeface="ＭＳ Ｐゴシック" panose="020B0600070205080204" pitchFamily="34" charset="-128"/>
              </a:rPr>
              <a:t>Separate DNA strands, which happens naturally at high temps</a:t>
            </a:r>
          </a:p>
          <a:p>
            <a:pPr lvl="1" eaLnBrk="1" hangingPunct="1"/>
            <a:r>
              <a:rPr lang="en-US" altLang="en-US" sz="2000" dirty="0" smtClean="0">
                <a:ea typeface="ＭＳ Ｐゴシック" panose="020B0600070205080204" pitchFamily="34" charset="-128"/>
              </a:rPr>
              <a:t>Add small single-strand DNA sequence (primer) and DNA Polymerase</a:t>
            </a:r>
          </a:p>
          <a:p>
            <a:pPr lvl="1" eaLnBrk="1" hangingPunct="1"/>
            <a:r>
              <a:rPr lang="en-US" altLang="en-US" sz="2000" dirty="0" smtClean="0">
                <a:ea typeface="ＭＳ Ｐゴシック" panose="020B0600070205080204" pitchFamily="34" charset="-128"/>
              </a:rPr>
              <a:t>Let the primers hybridize (sometimes called anneal)</a:t>
            </a:r>
          </a:p>
          <a:p>
            <a:pPr lvl="1" eaLnBrk="1" hangingPunct="1"/>
            <a:r>
              <a:rPr lang="en-US" altLang="en-US" sz="2000" dirty="0" smtClean="0">
                <a:ea typeface="ＭＳ Ｐゴシック" panose="020B0600070205080204" pitchFamily="34" charset="-128"/>
              </a:rPr>
              <a:t>Let the “heat activated” Polymerase extend the sequence</a:t>
            </a:r>
          </a:p>
          <a:p>
            <a:pPr lvl="1" eaLnBrk="1" hangingPunct="1"/>
            <a:r>
              <a:rPr lang="en-US" altLang="en-US" sz="2000" dirty="0" smtClean="0">
                <a:ea typeface="ＭＳ Ｐゴシック" panose="020B0600070205080204" pitchFamily="34" charset="-128"/>
              </a:rPr>
              <a:t>Produces two copies, just by cycling the temperature</a:t>
            </a:r>
          </a:p>
          <a:p>
            <a:pPr lvl="1" eaLnBrk="1" hangingPunct="1"/>
            <a:r>
              <a:rPr lang="en-US" altLang="en-US" sz="2000" dirty="0" smtClean="0">
                <a:ea typeface="ＭＳ Ｐゴシック" panose="020B0600070205080204" pitchFamily="34" charset="-128"/>
              </a:rPr>
              <a:t>Repeat. </a:t>
            </a:r>
          </a:p>
        </p:txBody>
      </p:sp>
      <p:sp>
        <p:nvSpPr>
          <p:cNvPr id="33798"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2111666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9" name="Slide Number Placeholder 7"/>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8690862-B633-4086-BC3A-17D89A01CB2D}" type="slidenum">
              <a:rPr lang="en-US" altLang="en-US" sz="1400">
                <a:latin typeface="Book Antiqua" panose="02040602050305030304" pitchFamily="18" charset="0"/>
              </a:rPr>
              <a:pPr/>
              <a:t>26</a:t>
            </a:fld>
            <a:endParaRPr lang="en-US" altLang="en-US" sz="1400">
              <a:latin typeface="Book Antiqua" panose="02040602050305030304" pitchFamily="18" charset="0"/>
            </a:endParaRPr>
          </a:p>
        </p:txBody>
      </p:sp>
      <p:sp>
        <p:nvSpPr>
          <p:cNvPr id="36866"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Denature DNA</a:t>
            </a:r>
          </a:p>
        </p:txBody>
      </p:sp>
      <p:graphicFrame>
        <p:nvGraphicFramePr>
          <p:cNvPr id="36867" name="Object 2"/>
          <p:cNvGraphicFramePr>
            <a:graphicFrameLocks noGrp="1" noChangeAspect="1"/>
          </p:cNvGraphicFramePr>
          <p:nvPr>
            <p:ph sz="quarter" idx="3"/>
          </p:nvPr>
        </p:nvGraphicFramePr>
        <p:xfrm>
          <a:off x="609600" y="1524000"/>
          <a:ext cx="7543800" cy="642938"/>
        </p:xfrm>
        <a:graphic>
          <a:graphicData uri="http://schemas.openxmlformats.org/presentationml/2006/ole">
            <mc:AlternateContent xmlns:mc="http://schemas.openxmlformats.org/markup-compatibility/2006">
              <mc:Choice xmlns:v="urn:schemas-microsoft-com:vml" Requires="v">
                <p:oleObj spid="_x0000_s1028" name="Bitmap Image" r:id="rId5" imgW="6811326" imgH="581106" progId="PBrush">
                  <p:embed/>
                </p:oleObj>
              </mc:Choice>
              <mc:Fallback>
                <p:oleObj name="Bitmap Image" r:id="rId5" imgW="6811326" imgH="581106"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524000"/>
                        <a:ext cx="7543800"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8" name="Object 3"/>
          <p:cNvGraphicFramePr>
            <a:graphicFrameLocks noGrp="1" noChangeAspect="1"/>
          </p:cNvGraphicFramePr>
          <p:nvPr>
            <p:ph sz="quarter" idx="2"/>
          </p:nvPr>
        </p:nvGraphicFramePr>
        <p:xfrm>
          <a:off x="457200" y="4070350"/>
          <a:ext cx="7924800" cy="2000250"/>
        </p:xfrm>
        <a:graphic>
          <a:graphicData uri="http://schemas.openxmlformats.org/presentationml/2006/ole">
            <mc:AlternateContent xmlns:mc="http://schemas.openxmlformats.org/markup-compatibility/2006">
              <mc:Choice xmlns:v="urn:schemas-microsoft-com:vml" Requires="v">
                <p:oleObj spid="_x0000_s1029" name="Bitmap Image" r:id="rId7" imgW="6973273" imgH="1561905" progId="PBrush">
                  <p:embed/>
                </p:oleObj>
              </mc:Choice>
              <mc:Fallback>
                <p:oleObj name="Bitmap Image" r:id="rId7" imgW="6973273" imgH="1561905" progId="PBrush">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070350"/>
                        <a:ext cx="79248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9" name="AutoShape 5"/>
          <p:cNvSpPr>
            <a:spLocks noChangeArrowheads="1"/>
          </p:cNvSpPr>
          <p:nvPr/>
        </p:nvSpPr>
        <p:spPr bwMode="auto">
          <a:xfrm rot="5400000">
            <a:off x="2019300" y="2705100"/>
            <a:ext cx="1676400" cy="990600"/>
          </a:xfrm>
          <a:prstGeom prst="notchedRightArrow">
            <a:avLst>
              <a:gd name="adj1" fmla="val 50000"/>
              <a:gd name="adj2" fmla="val 42308"/>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36870" name="Text Box 6"/>
          <p:cNvSpPr txBox="1">
            <a:spLocks noChangeArrowheads="1"/>
          </p:cNvSpPr>
          <p:nvPr/>
        </p:nvSpPr>
        <p:spPr bwMode="auto">
          <a:xfrm>
            <a:off x="3657600" y="2286000"/>
            <a:ext cx="4648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a:latin typeface="Book Antiqua" panose="02040602050305030304" pitchFamily="18" charset="0"/>
                <a:cs typeface="Arial" panose="020B0604020202020204" pitchFamily="34" charset="0"/>
              </a:rPr>
              <a:t>Raise temperature to 94</a:t>
            </a:r>
            <a:r>
              <a:rPr lang="en-US" altLang="en-US" baseline="30000">
                <a:latin typeface="Book Antiqua" panose="02040602050305030304" pitchFamily="18" charset="0"/>
                <a:cs typeface="Arial" panose="020B0604020202020204" pitchFamily="34" charset="0"/>
              </a:rPr>
              <a:t>o</a:t>
            </a:r>
            <a:r>
              <a:rPr lang="en-US" altLang="en-US">
                <a:latin typeface="Book Antiqua" panose="02040602050305030304" pitchFamily="18" charset="0"/>
                <a:cs typeface="Arial" panose="020B0604020202020204" pitchFamily="34" charset="0"/>
              </a:rPr>
              <a:t>C to separate the double strands of DNA into single strands</a:t>
            </a:r>
          </a:p>
        </p:txBody>
      </p:sp>
      <p:sp>
        <p:nvSpPr>
          <p:cNvPr id="35849"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custDataLst>
      <p:tags r:id="rId2"/>
    </p:custDataLst>
    <p:extLst>
      <p:ext uri="{BB962C8B-B14F-4D97-AF65-F5344CB8AC3E}">
        <p14:creationId xmlns:p14="http://schemas.microsoft.com/office/powerpoint/2010/main" val="39442074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fade">
                                      <p:cBhvr>
                                        <p:cTn id="7" dur="2000"/>
                                        <p:tgtEl>
                                          <p:spTgt spid="36867"/>
                                        </p:tgtEl>
                                      </p:cBhvr>
                                    </p:animEffect>
                                  </p:childTnLst>
                                </p:cTn>
                              </p:par>
                            </p:childTnLst>
                          </p:cTn>
                        </p:par>
                        <p:par>
                          <p:cTn id="8" fill="hold" nodeType="afterGroup">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36869"/>
                                        </p:tgtEl>
                                        <p:attrNameLst>
                                          <p:attrName>style.visibility</p:attrName>
                                        </p:attrNameLst>
                                      </p:cBhvr>
                                      <p:to>
                                        <p:strVal val="visible"/>
                                      </p:to>
                                    </p:set>
                                    <p:animEffect transition="in" filter="fade">
                                      <p:cBhvr>
                                        <p:cTn id="11" dur="1000"/>
                                        <p:tgtEl>
                                          <p:spTgt spid="36869"/>
                                        </p:tgtEl>
                                      </p:cBhvr>
                                    </p:animEffect>
                                    <p:anim calcmode="lin" valueType="num">
                                      <p:cBhvr>
                                        <p:cTn id="12" dur="1000" fill="hold"/>
                                        <p:tgtEl>
                                          <p:spTgt spid="36869"/>
                                        </p:tgtEl>
                                        <p:attrNameLst>
                                          <p:attrName>ppt_x</p:attrName>
                                        </p:attrNameLst>
                                      </p:cBhvr>
                                      <p:tavLst>
                                        <p:tav tm="0">
                                          <p:val>
                                            <p:strVal val="#ppt_x"/>
                                          </p:val>
                                        </p:tav>
                                        <p:tav tm="100000">
                                          <p:val>
                                            <p:strVal val="#ppt_x"/>
                                          </p:val>
                                        </p:tav>
                                      </p:tavLst>
                                    </p:anim>
                                    <p:anim calcmode="lin" valueType="num">
                                      <p:cBhvr>
                                        <p:cTn id="13" dur="1000" fill="hold"/>
                                        <p:tgtEl>
                                          <p:spTgt spid="36869"/>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36870">
                                            <p:txEl>
                                              <p:pRg st="0" end="0"/>
                                            </p:txEl>
                                          </p:spTgt>
                                        </p:tgtEl>
                                        <p:attrNameLst>
                                          <p:attrName>style.visibility</p:attrName>
                                        </p:attrNameLst>
                                      </p:cBhvr>
                                      <p:to>
                                        <p:strVal val="visible"/>
                                      </p:to>
                                    </p:set>
                                    <p:animEffect transition="in" filter="fade">
                                      <p:cBhvr>
                                        <p:cTn id="16" dur="1000"/>
                                        <p:tgtEl>
                                          <p:spTgt spid="36870">
                                            <p:txEl>
                                              <p:pRg st="0" end="0"/>
                                            </p:txEl>
                                          </p:spTgt>
                                        </p:tgtEl>
                                      </p:cBhvr>
                                    </p:animEffect>
                                    <p:anim calcmode="lin" valueType="num">
                                      <p:cBhvr>
                                        <p:cTn id="17" dur="1000" fill="hold"/>
                                        <p:tgtEl>
                                          <p:spTgt spid="36870">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6870">
                                            <p:txEl>
                                              <p:pRg st="0" end="0"/>
                                            </p:txEl>
                                          </p:spTgt>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500"/>
                                  </p:stCondLst>
                                  <p:childTnLst>
                                    <p:set>
                                      <p:cBhvr>
                                        <p:cTn id="20" dur="1" fill="hold">
                                          <p:stCondLst>
                                            <p:cond delay="0"/>
                                          </p:stCondLst>
                                        </p:cTn>
                                        <p:tgtEl>
                                          <p:spTgt spid="36868"/>
                                        </p:tgtEl>
                                        <p:attrNameLst>
                                          <p:attrName>style.visibility</p:attrName>
                                        </p:attrNameLst>
                                      </p:cBhvr>
                                      <p:to>
                                        <p:strVal val="visible"/>
                                      </p:to>
                                    </p:set>
                                    <p:animEffect transition="in" filter="fade">
                                      <p:cBhvr>
                                        <p:cTn id="21" dur="1000"/>
                                        <p:tgtEl>
                                          <p:spTgt spid="36868"/>
                                        </p:tgtEl>
                                      </p:cBhvr>
                                    </p:animEffect>
                                    <p:anim calcmode="lin" valueType="num">
                                      <p:cBhvr>
                                        <p:cTn id="22" dur="1000" fill="hold"/>
                                        <p:tgtEl>
                                          <p:spTgt spid="36868"/>
                                        </p:tgtEl>
                                        <p:attrNameLst>
                                          <p:attrName>ppt_x</p:attrName>
                                        </p:attrNameLst>
                                      </p:cBhvr>
                                      <p:tavLst>
                                        <p:tav tm="0">
                                          <p:val>
                                            <p:strVal val="#ppt_x"/>
                                          </p:val>
                                        </p:tav>
                                        <p:tav tm="100000">
                                          <p:val>
                                            <p:strVal val="#ppt_x"/>
                                          </p:val>
                                        </p:tav>
                                      </p:tavLst>
                                    </p:anim>
                                    <p:anim calcmode="lin" valueType="num">
                                      <p:cBhvr>
                                        <p:cTn id="23" dur="1000" fill="hold"/>
                                        <p:tgtEl>
                                          <p:spTgt spid="368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8" name="Slide Number Placeholder 7"/>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0AC70D2-3432-4494-93F9-6E47C0501511}" type="slidenum">
              <a:rPr lang="en-US" altLang="en-US" sz="1400">
                <a:latin typeface="Book Antiqua" panose="02040602050305030304" pitchFamily="18" charset="0"/>
              </a:rPr>
              <a:pPr/>
              <a:t>27</a:t>
            </a:fld>
            <a:endParaRPr lang="en-US" altLang="en-US" sz="1400">
              <a:latin typeface="Book Antiqua" panose="02040602050305030304" pitchFamily="18" charset="0"/>
            </a:endParaRPr>
          </a:p>
        </p:txBody>
      </p:sp>
      <p:sp>
        <p:nvSpPr>
          <p:cNvPr id="38914"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Design Primers</a:t>
            </a:r>
          </a:p>
        </p:txBody>
      </p:sp>
      <p:sp>
        <p:nvSpPr>
          <p:cNvPr id="38915" name="Rectangle 3"/>
          <p:cNvSpPr>
            <a:spLocks noGrp="1" noChangeArrowheads="1"/>
          </p:cNvSpPr>
          <p:nvPr>
            <p:ph type="body" sz="half" idx="1"/>
          </p:nvPr>
        </p:nvSpPr>
        <p:spPr>
          <a:xfrm>
            <a:off x="457200" y="1635125"/>
            <a:ext cx="7543800" cy="1717675"/>
          </a:xfrm>
        </p:spPr>
        <p:txBody>
          <a:bodyPr/>
          <a:lstStyle/>
          <a:p>
            <a:pPr eaLnBrk="1" hangingPunct="1">
              <a:lnSpc>
                <a:spcPct val="90000"/>
              </a:lnSpc>
            </a:pPr>
            <a:r>
              <a:rPr lang="en-US" altLang="en-US" sz="2400" smtClean="0">
                <a:ea typeface="ＭＳ Ｐゴシック" panose="020B0600070205080204" pitchFamily="34" charset="-128"/>
              </a:rPr>
              <a:t>To perform PCR, a 10-20bp sequence on either side of the subsequence to be amplified must be known</a:t>
            </a:r>
          </a:p>
        </p:txBody>
      </p:sp>
      <p:graphicFrame>
        <p:nvGraphicFramePr>
          <p:cNvPr id="38916" name="Object 2"/>
          <p:cNvGraphicFramePr>
            <a:graphicFrameLocks noChangeAspect="1"/>
          </p:cNvGraphicFramePr>
          <p:nvPr/>
        </p:nvGraphicFramePr>
        <p:xfrm>
          <a:off x="457200" y="3429000"/>
          <a:ext cx="8001000" cy="404813"/>
        </p:xfrm>
        <a:graphic>
          <a:graphicData uri="http://schemas.openxmlformats.org/presentationml/2006/ole">
            <mc:AlternateContent xmlns:mc="http://schemas.openxmlformats.org/markup-compatibility/2006">
              <mc:Choice xmlns:v="urn:schemas-microsoft-com:vml" Requires="v">
                <p:oleObj spid="_x0000_s2052" name="Bitmap Image" r:id="rId4" imgW="6792273" imgH="343039" progId="PBrush">
                  <p:embed/>
                </p:oleObj>
              </mc:Choice>
              <mc:Fallback>
                <p:oleObj name="Bitmap Image" r:id="rId4" imgW="6792273" imgH="343039"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429000"/>
                        <a:ext cx="8001000"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7" name="Object 3"/>
          <p:cNvGraphicFramePr>
            <a:graphicFrameLocks noChangeAspect="1"/>
          </p:cNvGraphicFramePr>
          <p:nvPr/>
        </p:nvGraphicFramePr>
        <p:xfrm>
          <a:off x="457200" y="4419600"/>
          <a:ext cx="8001000" cy="338138"/>
        </p:xfrm>
        <a:graphic>
          <a:graphicData uri="http://schemas.openxmlformats.org/presentationml/2006/ole">
            <mc:AlternateContent xmlns:mc="http://schemas.openxmlformats.org/markup-compatibility/2006">
              <mc:Choice xmlns:v="urn:schemas-microsoft-com:vml" Requires="v">
                <p:oleObj spid="_x0000_s2053" name="Bitmap Image" r:id="rId6" imgW="6771429" imgH="285866" progId="PBrush">
                  <p:embed/>
                </p:oleObj>
              </mc:Choice>
              <mc:Fallback>
                <p:oleObj name="Bitmap Image" r:id="rId6" imgW="6771429" imgH="285866"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4419600"/>
                        <a:ext cx="80010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6"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3127401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500"/>
                                        <p:tgtEl>
                                          <p:spTgt spid="38915">
                                            <p:txEl>
                                              <p:pRg st="0" end="0"/>
                                            </p:txEl>
                                          </p:spTgt>
                                        </p:tgtEl>
                                      </p:cBhvr>
                                    </p:animEffect>
                                  </p:childTnLst>
                                </p:cTn>
                              </p:par>
                            </p:childTnLst>
                          </p:cTn>
                        </p:par>
                        <p:par>
                          <p:cTn id="8" fill="hold" nodeType="afterGroup">
                            <p:stCondLst>
                              <p:cond delay="1500"/>
                            </p:stCondLst>
                            <p:childTnLst>
                              <p:par>
                                <p:cTn id="9" presetID="10" presetClass="entr" presetSubtype="0" fill="hold" nodeType="afterEffect">
                                  <p:stCondLst>
                                    <p:cond delay="0"/>
                                  </p:stCondLst>
                                  <p:childTnLst>
                                    <p:set>
                                      <p:cBhvr>
                                        <p:cTn id="10" dur="1" fill="hold">
                                          <p:stCondLst>
                                            <p:cond delay="0"/>
                                          </p:stCondLst>
                                        </p:cTn>
                                        <p:tgtEl>
                                          <p:spTgt spid="38916"/>
                                        </p:tgtEl>
                                        <p:attrNameLst>
                                          <p:attrName>style.visibility</p:attrName>
                                        </p:attrNameLst>
                                      </p:cBhvr>
                                      <p:to>
                                        <p:strVal val="visible"/>
                                      </p:to>
                                    </p:set>
                                    <p:animEffect transition="in" filter="fade">
                                      <p:cBhvr>
                                        <p:cTn id="11" dur="1000"/>
                                        <p:tgtEl>
                                          <p:spTgt spid="38916"/>
                                        </p:tgtEl>
                                      </p:cBhvr>
                                    </p:animEffect>
                                  </p:childTnLst>
                                </p:cTn>
                              </p:par>
                              <p:par>
                                <p:cTn id="12" presetID="10" presetClass="entr" presetSubtype="0" fill="hold" nodeType="withEffect">
                                  <p:stCondLst>
                                    <p:cond delay="0"/>
                                  </p:stCondLst>
                                  <p:childTnLst>
                                    <p:set>
                                      <p:cBhvr>
                                        <p:cTn id="13" dur="1" fill="hold">
                                          <p:stCondLst>
                                            <p:cond delay="0"/>
                                          </p:stCondLst>
                                        </p:cTn>
                                        <p:tgtEl>
                                          <p:spTgt spid="38917"/>
                                        </p:tgtEl>
                                        <p:attrNameLst>
                                          <p:attrName>style.visibility</p:attrName>
                                        </p:attrNameLst>
                                      </p:cBhvr>
                                      <p:to>
                                        <p:strVal val="visible"/>
                                      </p:to>
                                    </p:set>
                                    <p:animEffect transition="in" filter="fade">
                                      <p:cBhvr>
                                        <p:cTn id="14" dur="10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5"/>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10" name="Slide Number Placeholder 7"/>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3C58E29-E0F5-45F7-846E-E9CF776A499C}" type="slidenum">
              <a:rPr lang="en-US" altLang="en-US" sz="1400">
                <a:latin typeface="Book Antiqua" panose="02040602050305030304" pitchFamily="18" charset="0"/>
              </a:rPr>
              <a:pPr/>
              <a:t>28</a:t>
            </a:fld>
            <a:endParaRPr lang="en-US" altLang="en-US" sz="1400">
              <a:latin typeface="Book Antiqua" panose="02040602050305030304" pitchFamily="18" charset="0"/>
            </a:endParaRPr>
          </a:p>
        </p:txBody>
      </p:sp>
      <p:sp>
        <p:nvSpPr>
          <p:cNvPr id="40962"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Annealing</a:t>
            </a:r>
          </a:p>
        </p:txBody>
      </p:sp>
      <p:sp>
        <p:nvSpPr>
          <p:cNvPr id="40963" name="Rectangle 3"/>
          <p:cNvSpPr>
            <a:spLocks noGrp="1" noChangeArrowheads="1"/>
          </p:cNvSpPr>
          <p:nvPr>
            <p:ph type="body" sz="half" idx="1"/>
          </p:nvPr>
        </p:nvSpPr>
        <p:spPr>
          <a:xfrm>
            <a:off x="457200" y="1608138"/>
            <a:ext cx="6096000" cy="1287462"/>
          </a:xfrm>
        </p:spPr>
        <p:txBody>
          <a:bodyPr/>
          <a:lstStyle/>
          <a:p>
            <a:pPr eaLnBrk="1" hangingPunct="1"/>
            <a:r>
              <a:rPr lang="en-US" altLang="en-US" sz="2400" smtClean="0">
                <a:ea typeface="ＭＳ Ｐゴシック" panose="020B0600070205080204" pitchFamily="34" charset="-128"/>
              </a:rPr>
              <a:t>Anneal primers at 50-65</a:t>
            </a:r>
            <a:r>
              <a:rPr lang="en-US" altLang="en-US" sz="2400" baseline="30000" smtClean="0">
                <a:ea typeface="ＭＳ Ｐゴシック" panose="020B0600070205080204" pitchFamily="34" charset="-128"/>
              </a:rPr>
              <a:t>o</a:t>
            </a:r>
            <a:r>
              <a:rPr lang="en-US" altLang="en-US" sz="2400" smtClean="0">
                <a:ea typeface="ＭＳ Ｐゴシック" panose="020B0600070205080204" pitchFamily="34" charset="-128"/>
              </a:rPr>
              <a:t>C</a:t>
            </a:r>
            <a:r>
              <a:rPr lang="en-US" altLang="en-US" sz="2000" smtClean="0">
                <a:ea typeface="ＭＳ Ｐゴシック" panose="020B0600070205080204" pitchFamily="34" charset="-128"/>
              </a:rPr>
              <a:t/>
            </a:r>
            <a:br>
              <a:rPr lang="en-US" altLang="en-US" sz="2000" smtClean="0">
                <a:ea typeface="ＭＳ Ｐゴシック" panose="020B0600070205080204" pitchFamily="34" charset="-128"/>
              </a:rPr>
            </a:br>
            <a:r>
              <a:rPr lang="en-US" altLang="en-US" sz="2000" smtClean="0">
                <a:ea typeface="ＭＳ Ｐゴシック" panose="020B0600070205080204" pitchFamily="34" charset="-128"/>
              </a:rPr>
              <a:t>(exact temperature depends on primer sequence)</a:t>
            </a:r>
            <a:endParaRPr lang="en-US" altLang="en-US" sz="2400" smtClean="0">
              <a:ea typeface="ＭＳ Ｐゴシック" panose="020B0600070205080204" pitchFamily="34" charset="-128"/>
            </a:endParaRPr>
          </a:p>
        </p:txBody>
      </p:sp>
      <p:graphicFrame>
        <p:nvGraphicFramePr>
          <p:cNvPr id="40964" name="Object 2"/>
          <p:cNvGraphicFramePr>
            <a:graphicFrameLocks noGrp="1" noChangeAspect="1"/>
          </p:cNvGraphicFramePr>
          <p:nvPr>
            <p:ph sz="quarter" idx="2"/>
          </p:nvPr>
        </p:nvGraphicFramePr>
        <p:xfrm>
          <a:off x="762000" y="5846763"/>
          <a:ext cx="838200" cy="384175"/>
        </p:xfrm>
        <a:graphic>
          <a:graphicData uri="http://schemas.openxmlformats.org/presentationml/2006/ole">
            <mc:AlternateContent xmlns:mc="http://schemas.openxmlformats.org/markup-compatibility/2006">
              <mc:Choice xmlns:v="urn:schemas-microsoft-com:vml" Requires="v">
                <p:oleObj spid="_x0000_s3078" name="Bitmap Image" r:id="rId4" imgW="724001" imgH="295238" progId="PBrush">
                  <p:embed/>
                </p:oleObj>
              </mc:Choice>
              <mc:Fallback>
                <p:oleObj name="Bitmap Image" r:id="rId4" imgW="724001" imgH="295238"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5846763"/>
                        <a:ext cx="838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9" name="Object 3"/>
          <p:cNvGraphicFramePr>
            <a:graphicFrameLocks noChangeAspect="1"/>
          </p:cNvGraphicFramePr>
          <p:nvPr/>
        </p:nvGraphicFramePr>
        <p:xfrm>
          <a:off x="457200" y="3352800"/>
          <a:ext cx="8001000" cy="404813"/>
        </p:xfrm>
        <a:graphic>
          <a:graphicData uri="http://schemas.openxmlformats.org/presentationml/2006/ole">
            <mc:AlternateContent xmlns:mc="http://schemas.openxmlformats.org/markup-compatibility/2006">
              <mc:Choice xmlns:v="urn:schemas-microsoft-com:vml" Requires="v">
                <p:oleObj spid="_x0000_s3079" name="Bitmap Image" r:id="rId6" imgW="6792273" imgH="343039" progId="PBrush">
                  <p:embed/>
                </p:oleObj>
              </mc:Choice>
              <mc:Fallback>
                <p:oleObj name="Bitmap Image" r:id="rId6" imgW="6792273" imgH="343039"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352800"/>
                        <a:ext cx="8001000"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0" name="Object 4"/>
          <p:cNvGraphicFramePr>
            <a:graphicFrameLocks noChangeAspect="1"/>
          </p:cNvGraphicFramePr>
          <p:nvPr/>
        </p:nvGraphicFramePr>
        <p:xfrm>
          <a:off x="457200" y="4343400"/>
          <a:ext cx="8001000" cy="338138"/>
        </p:xfrm>
        <a:graphic>
          <a:graphicData uri="http://schemas.openxmlformats.org/presentationml/2006/ole">
            <mc:AlternateContent xmlns:mc="http://schemas.openxmlformats.org/markup-compatibility/2006">
              <mc:Choice xmlns:v="urn:schemas-microsoft-com:vml" Requires="v">
                <p:oleObj spid="_x0000_s3080" name="Bitmap Image" r:id="rId8" imgW="6771429" imgH="285866" progId="PBrush">
                  <p:embed/>
                </p:oleObj>
              </mc:Choice>
              <mc:Fallback>
                <p:oleObj name="Bitmap Image" r:id="rId8" imgW="6771429" imgH="285866" progId="PBrus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4343400"/>
                        <a:ext cx="80010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7" name="Object 5"/>
          <p:cNvGraphicFramePr>
            <a:graphicFrameLocks noGrp="1" noChangeAspect="1"/>
          </p:cNvGraphicFramePr>
          <p:nvPr>
            <p:ph sz="quarter" idx="3"/>
          </p:nvPr>
        </p:nvGraphicFramePr>
        <p:xfrm>
          <a:off x="7086600" y="1724025"/>
          <a:ext cx="809625" cy="392113"/>
        </p:xfrm>
        <a:graphic>
          <a:graphicData uri="http://schemas.openxmlformats.org/presentationml/2006/ole">
            <mc:AlternateContent xmlns:mc="http://schemas.openxmlformats.org/markup-compatibility/2006">
              <mc:Choice xmlns:v="urn:schemas-microsoft-com:vml" Requires="v">
                <p:oleObj spid="_x0000_s3081" name="Bitmap Image" r:id="rId10" imgW="733333" imgH="314286" progId="PBrush">
                  <p:embed/>
                </p:oleObj>
              </mc:Choice>
              <mc:Fallback>
                <p:oleObj name="Bitmap Image" r:id="rId10" imgW="733333" imgH="314286" progId="PBrush">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86600" y="1724025"/>
                        <a:ext cx="809625"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6"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3368633953"/>
      </p:ext>
    </p:extLst>
  </p:cSld>
  <p:clrMapOvr>
    <a:masterClrMapping/>
  </p:clrMapOvr>
  <p:transition advClick="0" advTm="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p:cTn id="7" dur="1000" fill="hold"/>
                                        <p:tgtEl>
                                          <p:spTgt spid="4096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09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0963">
                                            <p:txEl>
                                              <p:pRg st="0" end="0"/>
                                            </p:txEl>
                                          </p:spTgt>
                                        </p:tgtEl>
                                      </p:cBhvr>
                                    </p:animEffect>
                                  </p:childTnLst>
                                </p:cTn>
                              </p:par>
                              <p:par>
                                <p:cTn id="10" presetID="0" presetClass="path" presetSubtype="0" accel="50000" decel="50000" fill="hold" nodeType="withEffect">
                                  <p:stCondLst>
                                    <p:cond delay="0"/>
                                  </p:stCondLst>
                                  <p:childTnLst>
                                    <p:animMotion origin="layout" path="M -0.00417 -0.01204 C 0.00573 -0.0706 0.01562 -0.12917 0.03142 -0.14305 C 0.04722 -0.15694 0.07048 -0.07106 0.09045 -0.09537 C 0.11041 -0.11968 0.13159 -0.26528 0.15104 -0.28819 C 0.17048 -0.31111 0.19496 -0.24421 0.20659 -0.23264 " pathEditMode="relative" rAng="0" ptsTypes="aaaaa">
                                      <p:cBhvr>
                                        <p:cTn id="11" dur="2000" fill="hold"/>
                                        <p:tgtEl>
                                          <p:spTgt spid="40964"/>
                                        </p:tgtEl>
                                        <p:attrNameLst>
                                          <p:attrName>ppt_x</p:attrName>
                                          <p:attrName>ppt_y</p:attrName>
                                        </p:attrNameLst>
                                      </p:cBhvr>
                                      <p:rCtr x="10538" y="-14954"/>
                                    </p:animMotion>
                                  </p:childTnLst>
                                </p:cTn>
                              </p:par>
                              <p:par>
                                <p:cTn id="12" presetID="0" presetClass="path" presetSubtype="0" accel="50000" decel="50000" fill="hold" nodeType="withEffect">
                                  <p:stCondLst>
                                    <p:cond delay="0"/>
                                  </p:stCondLst>
                                  <p:childTnLst>
                                    <p:animMotion origin="layout" path="M -0.03976 0.01921 C -0.08038 0.02986 -0.24583 0.04861 -0.28351 0.08264 C -0.32118 0.11667 -0.27031 0.16597 -0.26562 0.22315 C -0.26094 0.28032 -0.2658 0.41343 -0.25503 0.42546 C -0.24427 0.4375 -0.21007 0.325 -0.20052 0.29537 C -0.19097 0.26574 -0.19844 0.25764 -0.19792 0.24769 " pathEditMode="relative" rAng="0" ptsTypes="aaaaaa">
                                      <p:cBhvr>
                                        <p:cTn id="13" dur="2000" fill="hold"/>
                                        <p:tgtEl>
                                          <p:spTgt spid="40967"/>
                                        </p:tgtEl>
                                        <p:attrNameLst>
                                          <p:attrName>ppt_x</p:attrName>
                                          <p:attrName>ppt_y</p:attrName>
                                        </p:attrNameLst>
                                      </p:cBhvr>
                                      <p:rCtr x="-14080" y="20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10" name="Slide Number Placeholder 6"/>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8A72A3A-A4E4-4D6F-98A7-B5E67C882D7E}" type="slidenum">
              <a:rPr lang="en-US" altLang="en-US" sz="1400">
                <a:latin typeface="Book Antiqua" panose="02040602050305030304" pitchFamily="18" charset="0"/>
              </a:rPr>
              <a:pPr/>
              <a:t>29</a:t>
            </a:fld>
            <a:endParaRPr lang="en-US" altLang="en-US" sz="1400">
              <a:latin typeface="Book Antiqua" panose="02040602050305030304" pitchFamily="18" charset="0"/>
            </a:endParaRPr>
          </a:p>
        </p:txBody>
      </p:sp>
      <p:sp>
        <p:nvSpPr>
          <p:cNvPr id="43010"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Extension</a:t>
            </a:r>
          </a:p>
        </p:txBody>
      </p:sp>
      <p:graphicFrame>
        <p:nvGraphicFramePr>
          <p:cNvPr id="41986" name="Object 2"/>
          <p:cNvGraphicFramePr>
            <a:graphicFrameLocks noGrp="1" noChangeAspect="1"/>
          </p:cNvGraphicFramePr>
          <p:nvPr>
            <p:ph sz="half" idx="1"/>
          </p:nvPr>
        </p:nvGraphicFramePr>
        <p:xfrm>
          <a:off x="304800" y="4046538"/>
          <a:ext cx="8305800" cy="1155700"/>
        </p:xfrm>
        <a:graphic>
          <a:graphicData uri="http://schemas.openxmlformats.org/presentationml/2006/ole">
            <mc:AlternateContent xmlns:mc="http://schemas.openxmlformats.org/markup-compatibility/2006">
              <mc:Choice xmlns:v="urn:schemas-microsoft-com:vml" Requires="v">
                <p:oleObj spid="_x0000_s4100" name="Bitmap Image" r:id="rId4" imgW="7059010" imgH="980952" progId="PBrush">
                  <p:embed/>
                </p:oleObj>
              </mc:Choice>
              <mc:Fallback>
                <p:oleObj name="Bitmap Image" r:id="rId4" imgW="7059010" imgH="980952"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046538"/>
                        <a:ext cx="83058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7" name="Object 3"/>
          <p:cNvGraphicFramePr>
            <a:graphicFrameLocks noGrp="1" noChangeAspect="1"/>
          </p:cNvGraphicFramePr>
          <p:nvPr>
            <p:ph sz="half" idx="2"/>
          </p:nvPr>
        </p:nvGraphicFramePr>
        <p:xfrm>
          <a:off x="381000" y="3230563"/>
          <a:ext cx="8153400" cy="798512"/>
        </p:xfrm>
        <a:graphic>
          <a:graphicData uri="http://schemas.openxmlformats.org/presentationml/2006/ole">
            <mc:AlternateContent xmlns:mc="http://schemas.openxmlformats.org/markup-compatibility/2006">
              <mc:Choice xmlns:v="urn:schemas-microsoft-com:vml" Requires="v">
                <p:oleObj spid="_x0000_s4101" name="Bitmap Image" r:id="rId6" imgW="6916115" imgH="676369" progId="PBrush">
                  <p:embed/>
                </p:oleObj>
              </mc:Choice>
              <mc:Fallback>
                <p:oleObj name="Bitmap Image" r:id="rId6" imgW="6916115" imgH="676369"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230563"/>
                        <a:ext cx="8153400"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3" name="Oval 5"/>
          <p:cNvSpPr>
            <a:spLocks noChangeArrowheads="1"/>
          </p:cNvSpPr>
          <p:nvPr/>
        </p:nvSpPr>
        <p:spPr bwMode="auto">
          <a:xfrm>
            <a:off x="1066800" y="5334000"/>
            <a:ext cx="609600" cy="381000"/>
          </a:xfrm>
          <a:prstGeom prst="ellipse">
            <a:avLst/>
          </a:prstGeom>
          <a:solidFill>
            <a:schemeClr val="tx1">
              <a:alpha val="39999"/>
            </a:schemeClr>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Taq</a:t>
            </a:r>
          </a:p>
        </p:txBody>
      </p:sp>
      <p:sp>
        <p:nvSpPr>
          <p:cNvPr id="43014" name="Oval 6"/>
          <p:cNvSpPr>
            <a:spLocks noChangeArrowheads="1"/>
          </p:cNvSpPr>
          <p:nvPr/>
        </p:nvSpPr>
        <p:spPr bwMode="auto">
          <a:xfrm>
            <a:off x="7162800" y="5486400"/>
            <a:ext cx="609600" cy="381000"/>
          </a:xfrm>
          <a:prstGeom prst="ellipse">
            <a:avLst/>
          </a:prstGeom>
          <a:solidFill>
            <a:schemeClr val="tx1">
              <a:alpha val="39999"/>
            </a:schemeClr>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Taq</a:t>
            </a:r>
          </a:p>
        </p:txBody>
      </p:sp>
      <p:sp>
        <p:nvSpPr>
          <p:cNvPr id="43015" name="Text Box 7"/>
          <p:cNvSpPr txBox="1">
            <a:spLocks noChangeArrowheads="1"/>
          </p:cNvSpPr>
          <p:nvPr/>
        </p:nvSpPr>
        <p:spPr bwMode="auto">
          <a:xfrm>
            <a:off x="533400" y="1631950"/>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
                <a:schemeClr val="accent2"/>
              </a:buClr>
              <a:buFontTx/>
              <a:buChar char="•"/>
            </a:pPr>
            <a:r>
              <a:rPr lang="en-US" altLang="en-US">
                <a:latin typeface="Book Antiqua" panose="02040602050305030304" pitchFamily="18" charset="0"/>
                <a:cs typeface="Arial" panose="020B0604020202020204" pitchFamily="34" charset="0"/>
              </a:rPr>
              <a:t> Extend primers: raise temp to 72°C, allowing a</a:t>
            </a:r>
            <a:br>
              <a:rPr lang="en-US" altLang="en-US">
                <a:latin typeface="Book Antiqua" panose="02040602050305030304" pitchFamily="18" charset="0"/>
                <a:cs typeface="Arial" panose="020B0604020202020204" pitchFamily="34" charset="0"/>
              </a:rPr>
            </a:br>
            <a:r>
              <a:rPr lang="en-US" altLang="en-US">
                <a:latin typeface="Book Antiqua" panose="02040602050305030304" pitchFamily="18" charset="0"/>
                <a:cs typeface="Arial" panose="020B0604020202020204" pitchFamily="34" charset="0"/>
              </a:rPr>
              <a:t>   temperature stable polymerase (Taq) to attach at each</a:t>
            </a:r>
            <a:br>
              <a:rPr lang="en-US" altLang="en-US">
                <a:latin typeface="Book Antiqua" panose="02040602050305030304" pitchFamily="18" charset="0"/>
                <a:cs typeface="Arial" panose="020B0604020202020204" pitchFamily="34" charset="0"/>
              </a:rPr>
            </a:br>
            <a:r>
              <a:rPr lang="en-US" altLang="en-US">
                <a:latin typeface="Book Antiqua" panose="02040602050305030304" pitchFamily="18" charset="0"/>
                <a:cs typeface="Arial" panose="020B0604020202020204" pitchFamily="34" charset="0"/>
              </a:rPr>
              <a:t>   priming site and extend a new DNA strand</a:t>
            </a:r>
          </a:p>
        </p:txBody>
      </p:sp>
      <p:sp>
        <p:nvSpPr>
          <p:cNvPr id="41994"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952818186"/>
      </p:ext>
    </p:extLst>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3015">
                                            <p:txEl>
                                              <p:pRg st="0" end="0"/>
                                            </p:txEl>
                                          </p:spTgt>
                                        </p:tgtEl>
                                        <p:attrNameLst>
                                          <p:attrName>style.visibility</p:attrName>
                                        </p:attrNameLst>
                                      </p:cBhvr>
                                      <p:to>
                                        <p:strVal val="visible"/>
                                      </p:to>
                                    </p:set>
                                    <p:animEffect transition="in" filter="fade">
                                      <p:cBhvr>
                                        <p:cTn id="7" dur="2000"/>
                                        <p:tgtEl>
                                          <p:spTgt spid="430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3013"/>
                                        </p:tgtEl>
                                        <p:attrNameLst>
                                          <p:attrName>style.visibility</p:attrName>
                                        </p:attrNameLst>
                                      </p:cBhvr>
                                      <p:to>
                                        <p:strVal val="visible"/>
                                      </p:to>
                                    </p:set>
                                    <p:animEffect transition="in" filter="fade">
                                      <p:cBhvr>
                                        <p:cTn id="10" dur="2000"/>
                                        <p:tgtEl>
                                          <p:spTgt spid="43013"/>
                                        </p:tgtEl>
                                      </p:cBhvr>
                                    </p:animEffect>
                                  </p:childTnLst>
                                </p:cTn>
                              </p:par>
                              <p:par>
                                <p:cTn id="11" presetID="10" presetClass="entr" presetSubtype="0" fill="hold" nodeType="withEffect">
                                  <p:stCondLst>
                                    <p:cond delay="0"/>
                                  </p:stCondLst>
                                  <p:childTnLst>
                                    <p:set>
                                      <p:cBhvr>
                                        <p:cTn id="12" dur="1" fill="hold">
                                          <p:stCondLst>
                                            <p:cond delay="0"/>
                                          </p:stCondLst>
                                        </p:cTn>
                                        <p:tgtEl>
                                          <p:spTgt spid="43014"/>
                                        </p:tgtEl>
                                        <p:attrNameLst>
                                          <p:attrName>style.visibility</p:attrName>
                                        </p:attrNameLst>
                                      </p:cBhvr>
                                      <p:to>
                                        <p:strVal val="visible"/>
                                      </p:to>
                                    </p:set>
                                    <p:animEffect transition="in" filter="fade">
                                      <p:cBhvr>
                                        <p:cTn id="13" dur="2000"/>
                                        <p:tgtEl>
                                          <p:spTgt spid="43014"/>
                                        </p:tgtEl>
                                      </p:cBhvr>
                                    </p:animEffect>
                                  </p:childTnLst>
                                </p:cTn>
                              </p:par>
                            </p:childTnLst>
                          </p:cTn>
                        </p:par>
                        <p:par>
                          <p:cTn id="14" fill="hold" nodeType="afterGroup">
                            <p:stCondLst>
                              <p:cond delay="2000"/>
                            </p:stCondLst>
                            <p:childTnLst>
                              <p:par>
                                <p:cTn id="15" presetID="56" presetClass="path" presetSubtype="0" accel="50000" decel="50000" fill="hold" nodeType="afterEffect">
                                  <p:stCondLst>
                                    <p:cond delay="0"/>
                                  </p:stCondLst>
                                  <p:childTnLst>
                                    <p:animMotion origin="layout" path="M 2.77556E-17 4.44444E-6 L 0.19167 -0.15 " pathEditMode="relative" rAng="0" ptsTypes="AA">
                                      <p:cBhvr>
                                        <p:cTn id="16" dur="2000" fill="hold"/>
                                        <p:tgtEl>
                                          <p:spTgt spid="43013"/>
                                        </p:tgtEl>
                                        <p:attrNameLst>
                                          <p:attrName>ppt_x</p:attrName>
                                          <p:attrName>ppt_y</p:attrName>
                                        </p:attrNameLst>
                                      </p:cBhvr>
                                      <p:rCtr x="9583" y="-7500"/>
                                    </p:animMotion>
                                  </p:childTnLst>
                                </p:cTn>
                              </p:par>
                              <p:par>
                                <p:cTn id="17" presetID="0" presetClass="path" presetSubtype="0" accel="50000" decel="50000" fill="hold" nodeType="withEffect">
                                  <p:stCondLst>
                                    <p:cond delay="0"/>
                                  </p:stCondLst>
                                  <p:childTnLst>
                                    <p:animMotion origin="layout" path="M 3.33333E-6 2.22222E-6 L -0.2 -0.30556 " pathEditMode="relative" rAng="0" ptsTypes="AA">
                                      <p:cBhvr>
                                        <p:cTn id="18" dur="2000" fill="hold"/>
                                        <p:tgtEl>
                                          <p:spTgt spid="43014"/>
                                        </p:tgtEl>
                                        <p:attrNameLst>
                                          <p:attrName>ppt_x</p:attrName>
                                          <p:attrName>ppt_y</p:attrName>
                                        </p:attrNameLst>
                                      </p:cBhvr>
                                      <p:rCtr x="-10000" y="-15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AD1356FA-2513-4700-8E4A-1C6EA84D73A4}" type="datetime1">
              <a:rPr lang="en-US" altLang="en-US" sz="1400" smtClean="0">
                <a:latin typeface="Book Antiqua" panose="02040602050305030304" pitchFamily="18" charset="0"/>
              </a:rPr>
              <a:t>9/3/2014</a:t>
            </a:fld>
            <a:endParaRPr lang="en-US" altLang="en-US" sz="1400" smtClean="0">
              <a:latin typeface="Book Antiqua" panose="02040602050305030304" pitchFamily="18" charset="0"/>
            </a:endParaRPr>
          </a:p>
        </p:txBody>
      </p:sp>
      <p:sp>
        <p:nvSpPr>
          <p:cNvPr id="2355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764938F9-69E5-4044-B3B8-54977DDF7819}" type="slidenum">
              <a:rPr lang="en-US" altLang="en-US" sz="1400">
                <a:latin typeface="Book Antiqua" panose="02040602050305030304" pitchFamily="18" charset="0"/>
              </a:rPr>
              <a:pPr/>
              <a:t>3</a:t>
            </a:fld>
            <a:endParaRPr lang="en-US" altLang="en-US" sz="1400">
              <a:latin typeface="Book Antiqua" panose="02040602050305030304" pitchFamily="18" charset="0"/>
            </a:endParaRPr>
          </a:p>
        </p:txBody>
      </p:sp>
      <p:pic>
        <p:nvPicPr>
          <p:cNvPr id="2355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736975"/>
            <a:ext cx="16891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2"/>
          <p:cNvSpPr>
            <a:spLocks noGrp="1" noChangeArrowheads="1"/>
          </p:cNvSpPr>
          <p:nvPr>
            <p:ph type="title"/>
          </p:nvPr>
        </p:nvSpPr>
        <p:spPr/>
        <p:txBody>
          <a:bodyPr/>
          <a:lstStyle/>
          <a:p>
            <a:pPr eaLnBrk="1" hangingPunct="1">
              <a:defRPr/>
            </a:pPr>
            <a:r>
              <a:rPr lang="en-US" dirty="0" smtClean="0">
                <a:effectLst>
                  <a:outerShdw blurRad="38100" dist="38100" dir="2700000" algn="tl">
                    <a:srgbClr val="C0C0C0"/>
                  </a:outerShdw>
                </a:effectLst>
              </a:rPr>
              <a:t>Biology topic:  Molecular biology</a:t>
            </a:r>
          </a:p>
        </p:txBody>
      </p:sp>
      <p:sp>
        <p:nvSpPr>
          <p:cNvPr id="23558" name="Rectangle 3"/>
          <p:cNvSpPr>
            <a:spLocks noGrp="1" noChangeArrowheads="1"/>
          </p:cNvSpPr>
          <p:nvPr>
            <p:ph type="body" idx="1"/>
          </p:nvPr>
        </p:nvSpPr>
        <p:spPr/>
        <p:txBody>
          <a:bodyPr/>
          <a:lstStyle/>
          <a:p>
            <a:pPr eaLnBrk="1" hangingPunct="1">
              <a:lnSpc>
                <a:spcPct val="90000"/>
              </a:lnSpc>
            </a:pPr>
            <a:r>
              <a:rPr lang="en-US" altLang="en-US" dirty="0" smtClean="0">
                <a:ea typeface="ＭＳ Ｐゴシック" panose="020B0600070205080204" pitchFamily="34" charset="-128"/>
              </a:rPr>
              <a:t>The information stored in DNA organizes inanimate molecules into living organisms and orchestrates their lifelong function</a:t>
            </a:r>
          </a:p>
          <a:p>
            <a:pPr eaLnBrk="1" hangingPunct="1">
              <a:lnSpc>
                <a:spcPct val="90000"/>
              </a:lnSpc>
            </a:pPr>
            <a:r>
              <a:rPr lang="en-US" altLang="en-US" dirty="0" smtClean="0">
                <a:ea typeface="ＭＳ Ｐゴシック" panose="020B0600070205080204" pitchFamily="34" charset="-128"/>
              </a:rPr>
              <a:t>A long complementary chain of nucleotides</a:t>
            </a:r>
          </a:p>
          <a:p>
            <a:pPr eaLnBrk="1" hangingPunct="1">
              <a:lnSpc>
                <a:spcPct val="90000"/>
              </a:lnSpc>
            </a:pPr>
            <a:endParaRPr lang="en-US" altLang="en-US" dirty="0" smtClean="0">
              <a:ea typeface="ＭＳ Ｐゴシック" panose="020B0600070205080204" pitchFamily="34" charset="-128"/>
            </a:endParaRPr>
          </a:p>
          <a:p>
            <a:pPr eaLnBrk="1" hangingPunct="1">
              <a:lnSpc>
                <a:spcPct val="90000"/>
              </a:lnSpc>
            </a:pPr>
            <a:r>
              <a:rPr lang="en-US" altLang="en-US" dirty="0" smtClean="0">
                <a:ea typeface="ＭＳ Ｐゴシック" panose="020B0600070205080204" pitchFamily="34" charset="-128"/>
              </a:rPr>
              <a:t>Each nucleotide has 3 components</a:t>
            </a:r>
          </a:p>
          <a:p>
            <a:pPr lvl="1" eaLnBrk="1" hangingPunct="1">
              <a:lnSpc>
                <a:spcPct val="90000"/>
              </a:lnSpc>
            </a:pPr>
            <a:r>
              <a:rPr lang="en-US" altLang="en-US" dirty="0" smtClean="0">
                <a:ea typeface="ＭＳ Ｐゴシック" panose="020B0600070205080204" pitchFamily="34" charset="-128"/>
              </a:rPr>
              <a:t>A phosphate group</a:t>
            </a:r>
          </a:p>
          <a:p>
            <a:pPr lvl="1" eaLnBrk="1" hangingPunct="1">
              <a:lnSpc>
                <a:spcPct val="90000"/>
              </a:lnSpc>
            </a:pPr>
            <a:r>
              <a:rPr lang="en-US" altLang="en-US" dirty="0" smtClean="0">
                <a:ea typeface="ＭＳ Ｐゴシック" panose="020B0600070205080204" pitchFamily="34" charset="-128"/>
              </a:rPr>
              <a:t>A ribose sugar</a:t>
            </a:r>
          </a:p>
          <a:p>
            <a:pPr lvl="1" eaLnBrk="1" hangingPunct="1">
              <a:lnSpc>
                <a:spcPct val="90000"/>
              </a:lnSpc>
            </a:pPr>
            <a:r>
              <a:rPr lang="en-US" altLang="en-US" dirty="0" smtClean="0">
                <a:ea typeface="ＭＳ Ｐゴシック" panose="020B0600070205080204" pitchFamily="34" charset="-128"/>
              </a:rPr>
              <a:t>One of four nitrogenous bases</a:t>
            </a:r>
          </a:p>
          <a:p>
            <a:pPr eaLnBrk="1" hangingPunct="1">
              <a:lnSpc>
                <a:spcPct val="90000"/>
              </a:lnSpc>
            </a:pPr>
            <a:r>
              <a:rPr lang="en-US" altLang="en-US" dirty="0" smtClean="0">
                <a:ea typeface="ＭＳ Ｐゴシック" panose="020B0600070205080204" pitchFamily="34" charset="-128"/>
              </a:rPr>
              <a:t>The sequence of nucleotides </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encodes information!</a:t>
            </a:r>
          </a:p>
          <a:p>
            <a:pPr eaLnBrk="1" hangingPunct="1">
              <a:lnSpc>
                <a:spcPct val="90000"/>
              </a:lnSpc>
            </a:pPr>
            <a:endParaRPr lang="en-US" altLang="en-US" dirty="0" smtClean="0">
              <a:ea typeface="ＭＳ Ｐゴシック" panose="020B0600070205080204" pitchFamily="34" charset="-128"/>
            </a:endParaRPr>
          </a:p>
        </p:txBody>
      </p:sp>
      <p:pic>
        <p:nvPicPr>
          <p:cNvPr id="23559" name="Picture 4" descr="DNAba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048000"/>
            <a:ext cx="7620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AutoShape 6"/>
          <p:cNvSpPr>
            <a:spLocks noChangeArrowheads="1"/>
          </p:cNvSpPr>
          <p:nvPr/>
        </p:nvSpPr>
        <p:spPr bwMode="auto">
          <a:xfrm rot="-3197754">
            <a:off x="6042025" y="4854575"/>
            <a:ext cx="1905000" cy="685800"/>
          </a:xfrm>
          <a:prstGeom prst="roundRect">
            <a:avLst>
              <a:gd name="adj" fmla="val 16667"/>
            </a:avLst>
          </a:prstGeom>
          <a:noFill/>
          <a:ln w="190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727" name="Oval 7"/>
          <p:cNvSpPr>
            <a:spLocks noChangeArrowheads="1"/>
          </p:cNvSpPr>
          <p:nvPr/>
        </p:nvSpPr>
        <p:spPr bwMode="auto">
          <a:xfrm>
            <a:off x="6302375" y="5334000"/>
            <a:ext cx="685800" cy="6858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728" name="Oval 8"/>
          <p:cNvSpPr>
            <a:spLocks noChangeArrowheads="1"/>
          </p:cNvSpPr>
          <p:nvPr/>
        </p:nvSpPr>
        <p:spPr bwMode="auto">
          <a:xfrm>
            <a:off x="6750050" y="4930775"/>
            <a:ext cx="511175" cy="500063"/>
          </a:xfrm>
          <a:prstGeom prst="ellipse">
            <a:avLst/>
          </a:pr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729" name="Oval 9"/>
          <p:cNvSpPr>
            <a:spLocks noChangeArrowheads="1"/>
          </p:cNvSpPr>
          <p:nvPr/>
        </p:nvSpPr>
        <p:spPr bwMode="auto">
          <a:xfrm>
            <a:off x="7010400" y="4376738"/>
            <a:ext cx="685800" cy="685800"/>
          </a:xfrm>
          <a:prstGeom prst="ellipse">
            <a:avLst/>
          </a:prstGeom>
          <a:noFill/>
          <a:ln w="38100">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P spid="30727" grpId="0" animBg="1"/>
      <p:bldP spid="30728" grpId="0" animBg="1"/>
      <p:bldP spid="307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5"/>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11" name="Slide Number Placeholder 7"/>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7F2A46-5355-4028-919C-AB1028B9A9E0}" type="slidenum">
              <a:rPr lang="en-US" altLang="en-US" sz="1400">
                <a:latin typeface="Book Antiqua" panose="02040602050305030304" pitchFamily="18" charset="0"/>
              </a:rPr>
              <a:pPr/>
              <a:t>30</a:t>
            </a:fld>
            <a:endParaRPr lang="en-US" altLang="en-US" sz="1400">
              <a:latin typeface="Book Antiqua" panose="02040602050305030304" pitchFamily="18" charset="0"/>
            </a:endParaRPr>
          </a:p>
        </p:txBody>
      </p:sp>
      <p:sp>
        <p:nvSpPr>
          <p:cNvPr id="45058"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Extension</a:t>
            </a:r>
          </a:p>
        </p:txBody>
      </p:sp>
      <p:graphicFrame>
        <p:nvGraphicFramePr>
          <p:cNvPr id="45059" name="Object 2"/>
          <p:cNvGraphicFramePr>
            <a:graphicFrameLocks noGrp="1" noChangeAspect="1"/>
          </p:cNvGraphicFramePr>
          <p:nvPr>
            <p:ph sz="half" idx="1"/>
          </p:nvPr>
        </p:nvGraphicFramePr>
        <p:xfrm>
          <a:off x="304800" y="4038600"/>
          <a:ext cx="8382000" cy="1166813"/>
        </p:xfrm>
        <a:graphic>
          <a:graphicData uri="http://schemas.openxmlformats.org/presentationml/2006/ole">
            <mc:AlternateContent xmlns:mc="http://schemas.openxmlformats.org/markup-compatibility/2006">
              <mc:Choice xmlns:v="urn:schemas-microsoft-com:vml" Requires="v">
                <p:oleObj spid="_x0000_s5124" name="Bitmap Image" r:id="rId4" imgW="7059010" imgH="980952" progId="PBrush">
                  <p:embed/>
                </p:oleObj>
              </mc:Choice>
              <mc:Fallback>
                <p:oleObj name="Bitmap Image" r:id="rId4" imgW="7059010" imgH="980952"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038600"/>
                        <a:ext cx="8382000" cy="116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0" name="Object 3"/>
          <p:cNvGraphicFramePr>
            <a:graphicFrameLocks noGrp="1" noChangeAspect="1"/>
          </p:cNvGraphicFramePr>
          <p:nvPr>
            <p:ph sz="quarter" idx="2"/>
          </p:nvPr>
        </p:nvGraphicFramePr>
        <p:xfrm>
          <a:off x="381000" y="3200400"/>
          <a:ext cx="8229600" cy="804863"/>
        </p:xfrm>
        <a:graphic>
          <a:graphicData uri="http://schemas.openxmlformats.org/presentationml/2006/ole">
            <mc:AlternateContent xmlns:mc="http://schemas.openxmlformats.org/markup-compatibility/2006">
              <mc:Choice xmlns:v="urn:schemas-microsoft-com:vml" Requires="v">
                <p:oleObj spid="_x0000_s5125" name="Bitmap Image" r:id="rId6" imgW="6916115" imgH="676369" progId="PBrush">
                  <p:embed/>
                </p:oleObj>
              </mc:Choice>
              <mc:Fallback>
                <p:oleObj name="Bitmap Image" r:id="rId6" imgW="6916115" imgH="676369"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200400"/>
                        <a:ext cx="8229600"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61" name="Oval 5"/>
          <p:cNvSpPr>
            <a:spLocks noChangeArrowheads="1"/>
          </p:cNvSpPr>
          <p:nvPr/>
        </p:nvSpPr>
        <p:spPr bwMode="auto">
          <a:xfrm>
            <a:off x="2819400" y="4267200"/>
            <a:ext cx="609600" cy="381000"/>
          </a:xfrm>
          <a:prstGeom prst="ellipse">
            <a:avLst/>
          </a:prstGeom>
          <a:solidFill>
            <a:schemeClr val="tx1">
              <a:alpha val="39999"/>
            </a:schemeClr>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5062" name="Oval 6"/>
          <p:cNvSpPr>
            <a:spLocks noChangeArrowheads="1"/>
          </p:cNvSpPr>
          <p:nvPr/>
        </p:nvSpPr>
        <p:spPr bwMode="auto">
          <a:xfrm>
            <a:off x="5257800" y="3429000"/>
            <a:ext cx="609600" cy="381000"/>
          </a:xfrm>
          <a:prstGeom prst="ellipse">
            <a:avLst/>
          </a:prstGeom>
          <a:solidFill>
            <a:schemeClr val="tx1">
              <a:alpha val="39999"/>
            </a:schemeClr>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pic>
        <p:nvPicPr>
          <p:cNvPr id="45064" name="Picture 8"/>
          <p:cNvPicPr>
            <a:picLocks noGrp="1" noChangeAspect="1" noChangeArrowheads="1"/>
          </p:cNvPicPr>
          <p:nvPr>
            <p:ph sz="quarter" idx="3"/>
          </p:nvPr>
        </p:nvPicPr>
        <p:blipFill>
          <a:blip r:embed="rId8">
            <a:extLst>
              <a:ext uri="{28A0092B-C50C-407E-A947-70E740481C1C}">
                <a14:useLocalDpi xmlns:a14="http://schemas.microsoft.com/office/drawing/2010/main" val="0"/>
              </a:ext>
            </a:extLst>
          </a:blip>
          <a:srcRect/>
          <a:stretch>
            <a:fillRect/>
          </a:stretch>
        </p:blipFill>
        <p:spPr>
          <a:xfrm>
            <a:off x="457200" y="3355975"/>
            <a:ext cx="8001000" cy="1744663"/>
          </a:xfrm>
          <a:noFill/>
        </p:spPr>
      </p:pic>
      <p:sp>
        <p:nvSpPr>
          <p:cNvPr id="45065" name="Text Box 9"/>
          <p:cNvSpPr txBox="1">
            <a:spLocks noChangeArrowheads="1"/>
          </p:cNvSpPr>
          <p:nvPr/>
        </p:nvSpPr>
        <p:spPr bwMode="auto">
          <a:xfrm>
            <a:off x="533400" y="1631950"/>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
                <a:schemeClr val="accent2"/>
              </a:buClr>
              <a:buFontTx/>
              <a:buChar char="•"/>
            </a:pPr>
            <a:r>
              <a:rPr lang="en-US" altLang="en-US">
                <a:latin typeface="Book Antiqua" panose="02040602050305030304" pitchFamily="18" charset="0"/>
                <a:cs typeface="Arial" panose="020B0604020202020204" pitchFamily="34" charset="0"/>
              </a:rPr>
              <a:t> Extend primers: raise temp to 72</a:t>
            </a:r>
            <a:r>
              <a:rPr lang="en-US" altLang="en-US" baseline="30000">
                <a:latin typeface="Book Antiqua" panose="02040602050305030304" pitchFamily="18" charset="0"/>
                <a:cs typeface="Arial" panose="020B0604020202020204" pitchFamily="34" charset="0"/>
              </a:rPr>
              <a:t>°</a:t>
            </a:r>
            <a:r>
              <a:rPr lang="en-US" altLang="en-US">
                <a:latin typeface="Book Antiqua" panose="02040602050305030304" pitchFamily="18" charset="0"/>
                <a:cs typeface="Arial" panose="020B0604020202020204" pitchFamily="34" charset="0"/>
              </a:rPr>
              <a:t>C, allowing a</a:t>
            </a:r>
            <a:br>
              <a:rPr lang="en-US" altLang="en-US">
                <a:latin typeface="Book Antiqua" panose="02040602050305030304" pitchFamily="18" charset="0"/>
                <a:cs typeface="Arial" panose="020B0604020202020204" pitchFamily="34" charset="0"/>
              </a:rPr>
            </a:br>
            <a:r>
              <a:rPr lang="en-US" altLang="en-US">
                <a:latin typeface="Book Antiqua" panose="02040602050305030304" pitchFamily="18" charset="0"/>
                <a:cs typeface="Arial" panose="020B0604020202020204" pitchFamily="34" charset="0"/>
              </a:rPr>
              <a:t>   temperature stable polymerase (Taq) to attach at each</a:t>
            </a:r>
            <a:br>
              <a:rPr lang="en-US" altLang="en-US">
                <a:latin typeface="Book Antiqua" panose="02040602050305030304" pitchFamily="18" charset="0"/>
                <a:cs typeface="Arial" panose="020B0604020202020204" pitchFamily="34" charset="0"/>
              </a:rPr>
            </a:br>
            <a:r>
              <a:rPr lang="en-US" altLang="en-US">
                <a:latin typeface="Book Antiqua" panose="02040602050305030304" pitchFamily="18" charset="0"/>
                <a:cs typeface="Arial" panose="020B0604020202020204" pitchFamily="34" charset="0"/>
              </a:rPr>
              <a:t>   priming site and extend a new DNA strand</a:t>
            </a:r>
          </a:p>
        </p:txBody>
      </p:sp>
      <p:sp>
        <p:nvSpPr>
          <p:cNvPr id="44043"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31777837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path" presetSubtype="0" accel="50000" decel="50000" fill="hold" grpId="0" nodeType="withEffect">
                                  <p:stCondLst>
                                    <p:cond delay="0"/>
                                  </p:stCondLst>
                                  <p:childTnLst>
                                    <p:animMotion origin="layout" path="M 3.33333E-6 1.11022E-16 L 0.125 1.11022E-16 C 0.21111 0.00046 0.44409 -0.01111 0.52083 -0.00231 C 0.59757 0.00648 0.57118 0.02546 0.58507 0.05231 C 0.59896 0.07917 0.60069 0.13727 0.60468 0.15949 " pathEditMode="relative" rAng="0" ptsTypes="FfaaF">
                                      <p:cBhvr>
                                        <p:cTn id="6" dur="3000" fill="hold"/>
                                        <p:tgtEl>
                                          <p:spTgt spid="45061"/>
                                        </p:tgtEl>
                                        <p:attrNameLst>
                                          <p:attrName>ppt_x</p:attrName>
                                          <p:attrName>ppt_y</p:attrName>
                                        </p:attrNameLst>
                                      </p:cBhvr>
                                      <p:rCtr x="30226" y="7407"/>
                                    </p:animMotion>
                                  </p:childTnLst>
                                </p:cTn>
                              </p:par>
                              <p:par>
                                <p:cTn id="7" presetID="0" presetClass="path" presetSubtype="0" accel="50000" decel="50000" fill="hold" grpId="0" nodeType="withEffect">
                                  <p:stCondLst>
                                    <p:cond delay="0"/>
                                  </p:stCondLst>
                                  <p:childTnLst>
                                    <p:animMotion origin="layout" path="M -0.00034 2.22222E-6 C -0.21389 0.00717 -0.4217 -0.01042 -0.51979 2.22222E-6 C -0.61788 0.01041 -0.57743 0.04328 -0.58889 0.06273 C -0.60034 0.08217 -0.58889 0.10602 -0.58889 0.11736 " pathEditMode="relative" rAng="0" ptsTypes="aaaa">
                                      <p:cBhvr>
                                        <p:cTn id="8" dur="3000" fill="hold"/>
                                        <p:tgtEl>
                                          <p:spTgt spid="45062"/>
                                        </p:tgtEl>
                                        <p:attrNameLst>
                                          <p:attrName>ppt_x</p:attrName>
                                          <p:attrName>ppt_y</p:attrName>
                                        </p:attrNameLst>
                                      </p:cBhvr>
                                      <p:rCtr x="-30885" y="5347"/>
                                    </p:animMotion>
                                  </p:childTnLst>
                                </p:cTn>
                              </p:par>
                              <p:par>
                                <p:cTn id="9" presetID="10" presetClass="exit" presetSubtype="0" fill="hold" nodeType="withEffect">
                                  <p:stCondLst>
                                    <p:cond delay="1000"/>
                                  </p:stCondLst>
                                  <p:childTnLst>
                                    <p:animEffect transition="out" filter="fade">
                                      <p:cBhvr>
                                        <p:cTn id="10" dur="2500"/>
                                        <p:tgtEl>
                                          <p:spTgt spid="45059"/>
                                        </p:tgtEl>
                                      </p:cBhvr>
                                    </p:animEffect>
                                    <p:set>
                                      <p:cBhvr>
                                        <p:cTn id="11" dur="1" fill="hold">
                                          <p:stCondLst>
                                            <p:cond delay="2499"/>
                                          </p:stCondLst>
                                        </p:cTn>
                                        <p:tgtEl>
                                          <p:spTgt spid="45059"/>
                                        </p:tgtEl>
                                        <p:attrNameLst>
                                          <p:attrName>style.visibility</p:attrName>
                                        </p:attrNameLst>
                                      </p:cBhvr>
                                      <p:to>
                                        <p:strVal val="hidden"/>
                                      </p:to>
                                    </p:set>
                                  </p:childTnLst>
                                </p:cTn>
                              </p:par>
                              <p:par>
                                <p:cTn id="12" presetID="10" presetClass="exit" presetSubtype="0" fill="hold" nodeType="withEffect">
                                  <p:stCondLst>
                                    <p:cond delay="1000"/>
                                  </p:stCondLst>
                                  <p:childTnLst>
                                    <p:animEffect transition="out" filter="fade">
                                      <p:cBhvr>
                                        <p:cTn id="13" dur="2500"/>
                                        <p:tgtEl>
                                          <p:spTgt spid="45060"/>
                                        </p:tgtEl>
                                      </p:cBhvr>
                                    </p:animEffect>
                                    <p:set>
                                      <p:cBhvr>
                                        <p:cTn id="14" dur="1" fill="hold">
                                          <p:stCondLst>
                                            <p:cond delay="2499"/>
                                          </p:stCondLst>
                                        </p:cTn>
                                        <p:tgtEl>
                                          <p:spTgt spid="45060"/>
                                        </p:tgtEl>
                                        <p:attrNameLst>
                                          <p:attrName>style.visibility</p:attrName>
                                        </p:attrNameLst>
                                      </p:cBhvr>
                                      <p:to>
                                        <p:strVal val="hidden"/>
                                      </p:to>
                                    </p:set>
                                  </p:childTnLst>
                                </p:cTn>
                              </p:par>
                              <p:par>
                                <p:cTn id="15" presetID="10" presetClass="exit" presetSubtype="0" fill="hold" grpId="1" nodeType="withEffect">
                                  <p:stCondLst>
                                    <p:cond delay="2500"/>
                                  </p:stCondLst>
                                  <p:childTnLst>
                                    <p:animEffect transition="out" filter="fade">
                                      <p:cBhvr>
                                        <p:cTn id="16" dur="2000"/>
                                        <p:tgtEl>
                                          <p:spTgt spid="45062"/>
                                        </p:tgtEl>
                                      </p:cBhvr>
                                    </p:animEffect>
                                    <p:set>
                                      <p:cBhvr>
                                        <p:cTn id="17" dur="1" fill="hold">
                                          <p:stCondLst>
                                            <p:cond delay="1999"/>
                                          </p:stCondLst>
                                        </p:cTn>
                                        <p:tgtEl>
                                          <p:spTgt spid="45062"/>
                                        </p:tgtEl>
                                        <p:attrNameLst>
                                          <p:attrName>style.visibility</p:attrName>
                                        </p:attrNameLst>
                                      </p:cBhvr>
                                      <p:to>
                                        <p:strVal val="hidden"/>
                                      </p:to>
                                    </p:set>
                                  </p:childTnLst>
                                </p:cTn>
                              </p:par>
                              <p:par>
                                <p:cTn id="18" presetID="10" presetClass="exit" presetSubtype="0" fill="hold" grpId="1" nodeType="withEffect">
                                  <p:stCondLst>
                                    <p:cond delay="2500"/>
                                  </p:stCondLst>
                                  <p:childTnLst>
                                    <p:animEffect transition="out" filter="fade">
                                      <p:cBhvr>
                                        <p:cTn id="19" dur="2000"/>
                                        <p:tgtEl>
                                          <p:spTgt spid="45061"/>
                                        </p:tgtEl>
                                      </p:cBhvr>
                                    </p:animEffect>
                                    <p:set>
                                      <p:cBhvr>
                                        <p:cTn id="20" dur="1" fill="hold">
                                          <p:stCondLst>
                                            <p:cond delay="1999"/>
                                          </p:stCondLst>
                                        </p:cTn>
                                        <p:tgtEl>
                                          <p:spTgt spid="45061"/>
                                        </p:tgtEl>
                                        <p:attrNameLst>
                                          <p:attrName>style.visibility</p:attrName>
                                        </p:attrNameLst>
                                      </p:cBhvr>
                                      <p:to>
                                        <p:strVal val="hidden"/>
                                      </p:to>
                                    </p:set>
                                  </p:childTnLst>
                                </p:cTn>
                              </p:par>
                              <p:par>
                                <p:cTn id="21" presetID="10" presetClass="entr" presetSubtype="0" fill="hold" nodeType="withEffect">
                                  <p:stCondLst>
                                    <p:cond delay="500"/>
                                  </p:stCondLst>
                                  <p:childTnLst>
                                    <p:set>
                                      <p:cBhvr>
                                        <p:cTn id="22" dur="1" fill="hold">
                                          <p:stCondLst>
                                            <p:cond delay="0"/>
                                          </p:stCondLst>
                                        </p:cTn>
                                        <p:tgtEl>
                                          <p:spTgt spid="45064"/>
                                        </p:tgtEl>
                                        <p:attrNameLst>
                                          <p:attrName>style.visibility</p:attrName>
                                        </p:attrNameLst>
                                      </p:cBhvr>
                                      <p:to>
                                        <p:strVal val="visible"/>
                                      </p:to>
                                    </p:set>
                                    <p:animEffect transition="in" filter="fade">
                                      <p:cBhvr>
                                        <p:cTn id="23" dur="2500"/>
                                        <p:tgtEl>
                                          <p:spTgt spid="45064"/>
                                        </p:tgtEl>
                                      </p:cBhvr>
                                    </p:animEffect>
                                  </p:childTnLst>
                                </p:cTn>
                              </p:par>
                              <p:par>
                                <p:cTn id="24" presetID="10" presetClass="entr" presetSubtype="0" fill="hold" nodeType="withEffect">
                                  <p:stCondLst>
                                    <p:cond delay="0"/>
                                  </p:stCondLst>
                                  <p:childTnLst>
                                    <p:set>
                                      <p:cBhvr>
                                        <p:cTn id="25" dur="1" fill="hold">
                                          <p:stCondLst>
                                            <p:cond delay="0"/>
                                          </p:stCondLst>
                                        </p:cTn>
                                        <p:tgtEl>
                                          <p:spTgt spid="45065">
                                            <p:txEl>
                                              <p:pRg st="0" end="0"/>
                                            </p:txEl>
                                          </p:spTgt>
                                        </p:tgtEl>
                                        <p:attrNameLst>
                                          <p:attrName>style.visibility</p:attrName>
                                        </p:attrNameLst>
                                      </p:cBhvr>
                                      <p:to>
                                        <p:strVal val="visible"/>
                                      </p:to>
                                    </p:set>
                                    <p:animEffect transition="in" filter="fade">
                                      <p:cBhvr>
                                        <p:cTn id="26" dur="2000"/>
                                        <p:tgtEl>
                                          <p:spTgt spid="450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P spid="45061" grpId="1" animBg="1"/>
      <p:bldP spid="45062" grpId="0" animBg="1"/>
      <p:bldP spid="4506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5"/>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16" name="Slide Number Placeholder 7"/>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652EAE3-B67F-4567-9FEE-B3F047D27129}" type="slidenum">
              <a:rPr lang="en-US" altLang="en-US" sz="1400">
                <a:latin typeface="Book Antiqua" panose="02040602050305030304" pitchFamily="18" charset="0"/>
              </a:rPr>
              <a:pPr/>
              <a:t>31</a:t>
            </a:fld>
            <a:endParaRPr lang="en-US" altLang="en-US" sz="1400">
              <a:latin typeface="Book Antiqua" panose="02040602050305030304" pitchFamily="18" charset="0"/>
            </a:endParaRPr>
          </a:p>
        </p:txBody>
      </p:sp>
      <p:sp>
        <p:nvSpPr>
          <p:cNvPr id="47106"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Repeat</a:t>
            </a:r>
          </a:p>
        </p:txBody>
      </p:sp>
      <p:sp>
        <p:nvSpPr>
          <p:cNvPr id="47107" name="Rectangle 3"/>
          <p:cNvSpPr>
            <a:spLocks noGrp="1" noChangeArrowheads="1"/>
          </p:cNvSpPr>
          <p:nvPr>
            <p:ph type="body" sz="half" idx="1"/>
          </p:nvPr>
        </p:nvSpPr>
        <p:spPr>
          <a:xfrm>
            <a:off x="457200" y="1295400"/>
            <a:ext cx="7696200" cy="858838"/>
          </a:xfrm>
        </p:spPr>
        <p:txBody>
          <a:bodyPr/>
          <a:lstStyle/>
          <a:p>
            <a:pPr eaLnBrk="1" hangingPunct="1"/>
            <a:r>
              <a:rPr lang="en-US" altLang="en-US" sz="2600" smtClean="0">
                <a:ea typeface="ＭＳ Ｐゴシック" panose="020B0600070205080204" pitchFamily="34" charset="-128"/>
              </a:rPr>
              <a:t>Repeat the Denature, Anneal, Extension steps at their respective temperatures…</a:t>
            </a:r>
          </a:p>
        </p:txBody>
      </p:sp>
      <p:graphicFrame>
        <p:nvGraphicFramePr>
          <p:cNvPr id="47108" name="Object 2"/>
          <p:cNvGraphicFramePr>
            <a:graphicFrameLocks noGrp="1" noChangeAspect="1"/>
          </p:cNvGraphicFramePr>
          <p:nvPr>
            <p:ph sz="quarter" idx="2"/>
          </p:nvPr>
        </p:nvGraphicFramePr>
        <p:xfrm>
          <a:off x="533400" y="2325688"/>
          <a:ext cx="7924800" cy="3275012"/>
        </p:xfrm>
        <a:graphic>
          <a:graphicData uri="http://schemas.openxmlformats.org/presentationml/2006/ole">
            <mc:AlternateContent xmlns:mc="http://schemas.openxmlformats.org/markup-compatibility/2006">
              <mc:Choice xmlns:v="urn:schemas-microsoft-com:vml" Requires="v">
                <p:oleObj spid="_x0000_s6151" name="Bitmap Image" r:id="rId5" imgW="6935168" imgH="2542857" progId="PBrush">
                  <p:embed/>
                </p:oleObj>
              </mc:Choice>
              <mc:Fallback>
                <p:oleObj name="Bitmap Image" r:id="rId5" imgW="6935168" imgH="2542857"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325688"/>
                        <a:ext cx="7924800" cy="327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7109" name="Picture 5"/>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457200" y="3098800"/>
            <a:ext cx="8001000" cy="1744663"/>
          </a:xfrm>
          <a:noFill/>
        </p:spPr>
      </p:pic>
      <p:graphicFrame>
        <p:nvGraphicFramePr>
          <p:cNvPr id="47110" name="Object 3"/>
          <p:cNvGraphicFramePr>
            <a:graphicFrameLocks noChangeAspect="1"/>
          </p:cNvGraphicFramePr>
          <p:nvPr/>
        </p:nvGraphicFramePr>
        <p:xfrm>
          <a:off x="3200400" y="5791200"/>
          <a:ext cx="609600" cy="228600"/>
        </p:xfrm>
        <a:graphic>
          <a:graphicData uri="http://schemas.openxmlformats.org/presentationml/2006/ole">
            <mc:AlternateContent xmlns:mc="http://schemas.openxmlformats.org/markup-compatibility/2006">
              <mc:Choice xmlns:v="urn:schemas-microsoft-com:vml" Requires="v">
                <p:oleObj spid="_x0000_s6152" name="Bitmap Image" r:id="rId8" imgW="533474" imgH="209524" progId="PBrush">
                  <p:embed/>
                </p:oleObj>
              </mc:Choice>
              <mc:Fallback>
                <p:oleObj name="Bitmap Image" r:id="rId8" imgW="533474" imgH="209524" progId="PBrus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5791200"/>
                        <a:ext cx="609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1" name="Object 4"/>
          <p:cNvGraphicFramePr>
            <a:graphicFrameLocks noChangeAspect="1"/>
          </p:cNvGraphicFramePr>
          <p:nvPr/>
        </p:nvGraphicFramePr>
        <p:xfrm>
          <a:off x="2438400" y="5791200"/>
          <a:ext cx="609600" cy="239713"/>
        </p:xfrm>
        <a:graphic>
          <a:graphicData uri="http://schemas.openxmlformats.org/presentationml/2006/ole">
            <mc:AlternateContent xmlns:mc="http://schemas.openxmlformats.org/markup-compatibility/2006">
              <mc:Choice xmlns:v="urn:schemas-microsoft-com:vml" Requires="v">
                <p:oleObj spid="_x0000_s6153" name="Bitmap Image" r:id="rId10" imgW="533474" imgH="209524" progId="PBrush">
                  <p:embed/>
                </p:oleObj>
              </mc:Choice>
              <mc:Fallback>
                <p:oleObj name="Bitmap Image" r:id="rId10" imgW="533474" imgH="209524" progId="PBrus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5791200"/>
                        <a:ext cx="609600"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2" name="Object 5"/>
          <p:cNvGraphicFramePr>
            <a:graphicFrameLocks noChangeAspect="1"/>
          </p:cNvGraphicFramePr>
          <p:nvPr/>
        </p:nvGraphicFramePr>
        <p:xfrm>
          <a:off x="762000" y="5867400"/>
          <a:ext cx="609600" cy="195263"/>
        </p:xfrm>
        <a:graphic>
          <a:graphicData uri="http://schemas.openxmlformats.org/presentationml/2006/ole">
            <mc:AlternateContent xmlns:mc="http://schemas.openxmlformats.org/markup-compatibility/2006">
              <mc:Choice xmlns:v="urn:schemas-microsoft-com:vml" Requires="v">
                <p:oleObj spid="_x0000_s6154" name="Bitmap Image" r:id="rId11" imgW="533474" imgH="171338" progId="PBrush">
                  <p:embed/>
                </p:oleObj>
              </mc:Choice>
              <mc:Fallback>
                <p:oleObj name="Bitmap Image" r:id="rId11" imgW="533474" imgH="171338" progId="PBrush">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 y="5867400"/>
                        <a:ext cx="609600"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3" name="Object 6"/>
          <p:cNvGraphicFramePr>
            <a:graphicFrameLocks noChangeAspect="1"/>
          </p:cNvGraphicFramePr>
          <p:nvPr/>
        </p:nvGraphicFramePr>
        <p:xfrm>
          <a:off x="1447800" y="5867400"/>
          <a:ext cx="609600" cy="195263"/>
        </p:xfrm>
        <a:graphic>
          <a:graphicData uri="http://schemas.openxmlformats.org/presentationml/2006/ole">
            <mc:AlternateContent xmlns:mc="http://schemas.openxmlformats.org/markup-compatibility/2006">
              <mc:Choice xmlns:v="urn:schemas-microsoft-com:vml" Requires="v">
                <p:oleObj spid="_x0000_s6155" name="Bitmap Image" r:id="rId13" imgW="533474" imgH="171338" progId="PBrush">
                  <p:embed/>
                </p:oleObj>
              </mc:Choice>
              <mc:Fallback>
                <p:oleObj name="Bitmap Image" r:id="rId13" imgW="533474" imgH="171338" progId="PBrush">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5867400"/>
                        <a:ext cx="609600"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14" name="Oval 10"/>
          <p:cNvSpPr>
            <a:spLocks noChangeArrowheads="1"/>
          </p:cNvSpPr>
          <p:nvPr/>
        </p:nvSpPr>
        <p:spPr bwMode="auto">
          <a:xfrm>
            <a:off x="5638800" y="5638800"/>
            <a:ext cx="609600" cy="381000"/>
          </a:xfrm>
          <a:prstGeom prst="ellipse">
            <a:avLst/>
          </a:prstGeom>
          <a:solidFill>
            <a:schemeClr val="tx1">
              <a:alpha val="39999"/>
            </a:schemeClr>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Taq</a:t>
            </a:r>
          </a:p>
        </p:txBody>
      </p:sp>
      <p:sp>
        <p:nvSpPr>
          <p:cNvPr id="47115" name="Oval 11"/>
          <p:cNvSpPr>
            <a:spLocks noChangeArrowheads="1"/>
          </p:cNvSpPr>
          <p:nvPr/>
        </p:nvSpPr>
        <p:spPr bwMode="auto">
          <a:xfrm>
            <a:off x="7467600" y="5638800"/>
            <a:ext cx="609600" cy="381000"/>
          </a:xfrm>
          <a:prstGeom prst="ellipse">
            <a:avLst/>
          </a:prstGeom>
          <a:solidFill>
            <a:schemeClr val="tx1">
              <a:alpha val="39999"/>
            </a:schemeClr>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Taq</a:t>
            </a:r>
          </a:p>
        </p:txBody>
      </p:sp>
      <p:sp>
        <p:nvSpPr>
          <p:cNvPr id="47116" name="Oval 12"/>
          <p:cNvSpPr>
            <a:spLocks noChangeArrowheads="1"/>
          </p:cNvSpPr>
          <p:nvPr/>
        </p:nvSpPr>
        <p:spPr bwMode="auto">
          <a:xfrm>
            <a:off x="6477000" y="5715000"/>
            <a:ext cx="609600" cy="381000"/>
          </a:xfrm>
          <a:prstGeom prst="ellipse">
            <a:avLst/>
          </a:prstGeom>
          <a:solidFill>
            <a:schemeClr val="tx1">
              <a:alpha val="39999"/>
            </a:schemeClr>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Taq</a:t>
            </a:r>
          </a:p>
        </p:txBody>
      </p:sp>
      <p:sp>
        <p:nvSpPr>
          <p:cNvPr id="47117" name="Oval 13"/>
          <p:cNvSpPr>
            <a:spLocks noChangeArrowheads="1"/>
          </p:cNvSpPr>
          <p:nvPr/>
        </p:nvSpPr>
        <p:spPr bwMode="auto">
          <a:xfrm>
            <a:off x="4800600" y="5638800"/>
            <a:ext cx="609600" cy="381000"/>
          </a:xfrm>
          <a:prstGeom prst="ellipse">
            <a:avLst/>
          </a:prstGeom>
          <a:solidFill>
            <a:schemeClr val="tx1">
              <a:alpha val="39999"/>
            </a:schemeClr>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Taq</a:t>
            </a:r>
          </a:p>
        </p:txBody>
      </p:sp>
      <p:sp>
        <p:nvSpPr>
          <p:cNvPr id="46096"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custDataLst>
      <p:tags r:id="rId2"/>
    </p:custDataLst>
    <p:extLst>
      <p:ext uri="{BB962C8B-B14F-4D97-AF65-F5344CB8AC3E}">
        <p14:creationId xmlns:p14="http://schemas.microsoft.com/office/powerpoint/2010/main" val="2239638174"/>
      </p:ext>
    </p:extLst>
  </p:cSld>
  <p:clrMapOvr>
    <a:masterClrMapping/>
  </p:clrMapOvr>
  <p:transition spd="med"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p:cTn id="7" dur="1000" fill="hold"/>
                                        <p:tgtEl>
                                          <p:spTgt spid="4710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710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710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xit" presetSubtype="0" fill="hold" nodeType="clickEffect">
                                  <p:stCondLst>
                                    <p:cond delay="0"/>
                                  </p:stCondLst>
                                  <p:childTnLst>
                                    <p:animEffect transition="out" filter="fade">
                                      <p:cBhvr>
                                        <p:cTn id="13" dur="3000"/>
                                        <p:tgtEl>
                                          <p:spTgt spid="47109"/>
                                        </p:tgtEl>
                                      </p:cBhvr>
                                    </p:animEffect>
                                    <p:set>
                                      <p:cBhvr>
                                        <p:cTn id="14" dur="1" fill="hold">
                                          <p:stCondLst>
                                            <p:cond delay="2999"/>
                                          </p:stCondLst>
                                        </p:cTn>
                                        <p:tgtEl>
                                          <p:spTgt spid="47109"/>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47108"/>
                                        </p:tgtEl>
                                        <p:attrNameLst>
                                          <p:attrName>style.visibility</p:attrName>
                                        </p:attrNameLst>
                                      </p:cBhvr>
                                      <p:to>
                                        <p:strVal val="visible"/>
                                      </p:to>
                                    </p:set>
                                    <p:animEffect transition="in" filter="fade">
                                      <p:cBhvr>
                                        <p:cTn id="17" dur="3000"/>
                                        <p:tgtEl>
                                          <p:spTgt spid="47108"/>
                                        </p:tgtEl>
                                      </p:cBhvr>
                                    </p:animEffect>
                                  </p:childTnLst>
                                </p:cTn>
                              </p:par>
                            </p:childTnLst>
                          </p:cTn>
                        </p:par>
                        <p:par>
                          <p:cTn id="18" fill="hold" nodeType="afterGroup">
                            <p:stCondLst>
                              <p:cond delay="3000"/>
                            </p:stCondLst>
                            <p:childTnLst>
                              <p:par>
                                <p:cTn id="19" presetID="0" presetClass="path" presetSubtype="0" accel="50000" decel="50000" fill="hold" nodeType="afterEffect">
                                  <p:stCondLst>
                                    <p:cond delay="0"/>
                                  </p:stCondLst>
                                  <p:childTnLst>
                                    <p:animMotion origin="layout" path="M 0.00295 -0.01968 C 0.07639 -0.1801 0.14896 -0.34283 0.18698 -0.40301 C 0.225 -0.4632 0.22239 -0.38588 0.23159 -0.38149 " pathEditMode="relative" rAng="0" ptsTypes="aaa">
                                      <p:cBhvr>
                                        <p:cTn id="20" dur="2000" fill="hold"/>
                                        <p:tgtEl>
                                          <p:spTgt spid="47112"/>
                                        </p:tgtEl>
                                        <p:attrNameLst>
                                          <p:attrName>ppt_x</p:attrName>
                                          <p:attrName>ppt_y</p:attrName>
                                        </p:attrNameLst>
                                      </p:cBhvr>
                                      <p:rCtr x="11424" y="-22176"/>
                                    </p:animMotion>
                                  </p:childTnLst>
                                </p:cTn>
                              </p:par>
                              <p:par>
                                <p:cTn id="21" presetID="0" presetClass="path" presetSubtype="0" accel="50000" decel="50000" fill="hold" nodeType="withEffect">
                                  <p:stCondLst>
                                    <p:cond delay="0"/>
                                  </p:stCondLst>
                                  <p:childTnLst>
                                    <p:animMotion origin="layout" path="M 0.01007 -0.01968 C 0.0585 -0.08519 0.10694 -0.15255 0.13159 -0.17199 C 0.15625 -0.19144 0.15277 -0.14375 0.15833 -0.13635 " pathEditMode="relative" rAng="0" ptsTypes="aaa">
                                      <p:cBhvr>
                                        <p:cTn id="22" dur="2000" fill="hold"/>
                                        <p:tgtEl>
                                          <p:spTgt spid="47113"/>
                                        </p:tgtEl>
                                        <p:attrNameLst>
                                          <p:attrName>ppt_x</p:attrName>
                                          <p:attrName>ppt_y</p:attrName>
                                        </p:attrNameLst>
                                      </p:cBhvr>
                                      <p:rCtr x="7413" y="-8588"/>
                                    </p:animMotion>
                                  </p:childTnLst>
                                </p:cTn>
                              </p:par>
                              <p:par>
                                <p:cTn id="23" presetID="0" presetClass="path" presetSubtype="0" accel="50000" decel="50000" fill="hold" nodeType="withEffect">
                                  <p:stCondLst>
                                    <p:cond delay="0"/>
                                  </p:stCondLst>
                                  <p:childTnLst>
                                    <p:animMotion origin="layout" path="M 5.55112E-17 4.44444E-6 C 0.04809 -0.16505 0.09635 -0.3301 0.14462 -0.39028 C 0.19288 -0.45047 0.26181 -0.35301 0.28941 -0.36181 C 0.31701 -0.37061 0.30642 -0.42593 0.31076 -0.44283 " pathEditMode="relative" rAng="0" ptsTypes="aaaa">
                                      <p:cBhvr>
                                        <p:cTn id="24" dur="2000" fill="hold"/>
                                        <p:tgtEl>
                                          <p:spTgt spid="47111"/>
                                        </p:tgtEl>
                                        <p:attrNameLst>
                                          <p:attrName>ppt_x</p:attrName>
                                          <p:attrName>ppt_y</p:attrName>
                                        </p:attrNameLst>
                                      </p:cBhvr>
                                      <p:rCtr x="15851" y="-22523"/>
                                    </p:animMotion>
                                  </p:childTnLst>
                                </p:cTn>
                              </p:par>
                              <p:par>
                                <p:cTn id="25" presetID="0" presetClass="path" presetSubtype="0" accel="50000" decel="50000" fill="hold" nodeType="withEffect">
                                  <p:stCondLst>
                                    <p:cond delay="0"/>
                                  </p:stCondLst>
                                  <p:childTnLst>
                                    <p:animMotion origin="layout" path="M -3.33333E-6 -1.11111E-6 C 0.0375 -0.08009 0.075 -0.15995 0.10886 -0.17847 C 0.14271 -0.19699 0.18282 -0.10717 0.20348 -0.1118 C 0.22414 -0.11643 0.22674 -0.18657 0.23282 -0.20625 " pathEditMode="relative" rAng="0" ptsTypes="aaaa">
                                      <p:cBhvr>
                                        <p:cTn id="26" dur="2000" fill="hold"/>
                                        <p:tgtEl>
                                          <p:spTgt spid="47110"/>
                                        </p:tgtEl>
                                        <p:attrNameLst>
                                          <p:attrName>ppt_x</p:attrName>
                                          <p:attrName>ppt_y</p:attrName>
                                        </p:attrNameLst>
                                      </p:cBhvr>
                                      <p:rCtr x="11632" y="-10324"/>
                                    </p:animMotion>
                                  </p:childTnLst>
                                </p:cTn>
                              </p:par>
                            </p:childTnLst>
                          </p:cTn>
                        </p:par>
                        <p:par>
                          <p:cTn id="27" fill="hold" nodeType="afterGroup">
                            <p:stCondLst>
                              <p:cond delay="5000"/>
                            </p:stCondLst>
                            <p:childTnLst>
                              <p:par>
                                <p:cTn id="28" presetID="0" presetClass="path" presetSubtype="0" accel="50000" decel="50000" fill="hold" nodeType="afterEffect">
                                  <p:stCondLst>
                                    <p:cond delay="0"/>
                                  </p:stCondLst>
                                  <p:childTnLst>
                                    <p:animMotion origin="layout" path="M 0.00052 -0.03333 C -0.03489 -0.08657 -0.1677 -0.28588 -0.21198 -0.35231 " pathEditMode="relative" rAng="0" ptsTypes="aa">
                                      <p:cBhvr>
                                        <p:cTn id="29" dur="2000" fill="hold"/>
                                        <p:tgtEl>
                                          <p:spTgt spid="47117"/>
                                        </p:tgtEl>
                                        <p:attrNameLst>
                                          <p:attrName>ppt_x</p:attrName>
                                          <p:attrName>ppt_y</p:attrName>
                                        </p:attrNameLst>
                                      </p:cBhvr>
                                      <p:rCtr x="-10625" y="-15949"/>
                                    </p:animMotion>
                                  </p:childTnLst>
                                </p:cTn>
                              </p:par>
                              <p:par>
                                <p:cTn id="30" presetID="0" presetClass="path" presetSubtype="0" accel="50000" decel="50000" fill="hold" nodeType="withEffect">
                                  <p:stCondLst>
                                    <p:cond delay="0"/>
                                  </p:stCondLst>
                                  <p:childTnLst>
                                    <p:animMotion origin="layout" path="M -0.00174 -0.03333 C -0.00174 -0.03333 -0.02153 -0.23819 -0.04115 -0.44282 " pathEditMode="relative" ptsTypes="aA">
                                      <p:cBhvr>
                                        <p:cTn id="31" dur="2000" fill="hold"/>
                                        <p:tgtEl>
                                          <p:spTgt spid="47114"/>
                                        </p:tgtEl>
                                        <p:attrNameLst>
                                          <p:attrName>ppt_x</p:attrName>
                                          <p:attrName>ppt_y</p:attrName>
                                        </p:attrNameLst>
                                      </p:cBhvr>
                                    </p:animMotion>
                                  </p:childTnLst>
                                </p:cTn>
                              </p:par>
                              <p:par>
                                <p:cTn id="32" presetID="0" presetClass="path" presetSubtype="0" accel="50000" decel="50000" fill="hold" nodeType="withEffect">
                                  <p:stCondLst>
                                    <p:cond delay="0"/>
                                  </p:stCondLst>
                                  <p:childTnLst>
                                    <p:animMotion origin="layout" path="M 3.33333E-6 -1.11111E-6 C -0.06528 -0.01898 -0.31007 -0.08981 -0.39167 -0.11342 " pathEditMode="relative" rAng="0" ptsTypes="aa">
                                      <p:cBhvr>
                                        <p:cTn id="33" dur="2000" fill="hold"/>
                                        <p:tgtEl>
                                          <p:spTgt spid="47116"/>
                                        </p:tgtEl>
                                        <p:attrNameLst>
                                          <p:attrName>ppt_x</p:attrName>
                                          <p:attrName>ppt_y</p:attrName>
                                        </p:attrNameLst>
                                      </p:cBhvr>
                                      <p:rCtr x="-19583" y="-5671"/>
                                    </p:animMotion>
                                  </p:childTnLst>
                                </p:cTn>
                              </p:par>
                              <p:par>
                                <p:cTn id="34" presetID="0" presetClass="path" presetSubtype="0" accel="50000" decel="50000" fill="hold" nodeType="withEffect">
                                  <p:stCondLst>
                                    <p:cond delay="0"/>
                                  </p:stCondLst>
                                  <p:childTnLst>
                                    <p:animMotion origin="layout" path="M 0.00174 -0.03102 C -0.03819 -0.05995 -0.18767 -0.16852 -0.2375 -0.20486 " pathEditMode="relative" rAng="0" ptsTypes="aa">
                                      <p:cBhvr>
                                        <p:cTn id="35" dur="2000" fill="hold"/>
                                        <p:tgtEl>
                                          <p:spTgt spid="47115"/>
                                        </p:tgtEl>
                                        <p:attrNameLst>
                                          <p:attrName>ppt_x</p:attrName>
                                          <p:attrName>ppt_y</p:attrName>
                                        </p:attrNameLst>
                                      </p:cBhvr>
                                      <p:rCtr x="-11962" y="-8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7" name="Slide Number Placeholder 5"/>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3877976-E140-49B9-9553-13D81446D6C4}" type="slidenum">
              <a:rPr lang="en-US" altLang="en-US" sz="1400">
                <a:latin typeface="Book Antiqua" panose="02040602050305030304" pitchFamily="18" charset="0"/>
              </a:rPr>
              <a:pPr/>
              <a:t>32</a:t>
            </a:fld>
            <a:endParaRPr lang="en-US" altLang="en-US" sz="1400">
              <a:latin typeface="Book Antiqua" panose="02040602050305030304" pitchFamily="18" charset="0"/>
            </a:endParaRPr>
          </a:p>
        </p:txBody>
      </p:sp>
      <p:sp>
        <p:nvSpPr>
          <p:cNvPr id="31746"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High-Volume DNA Copying</a:t>
            </a:r>
          </a:p>
        </p:txBody>
      </p:sp>
      <p:sp>
        <p:nvSpPr>
          <p:cNvPr id="48133" name="Rectangle 3"/>
          <p:cNvSpPr>
            <a:spLocks noGrp="1" noChangeArrowheads="1"/>
          </p:cNvSpPr>
          <p:nvPr>
            <p:ph type="body" idx="1"/>
          </p:nvPr>
        </p:nvSpPr>
        <p:spPr/>
        <p:txBody>
          <a:bodyPr/>
          <a:lstStyle/>
          <a:p>
            <a:pPr eaLnBrk="1" hangingPunct="1"/>
            <a:r>
              <a:rPr lang="en-US" altLang="en-US" dirty="0" smtClean="0">
                <a:ea typeface="ＭＳ Ｐゴシック" panose="020B0600070205080204" pitchFamily="34" charset="-128"/>
              </a:rPr>
              <a:t>PCR Products</a:t>
            </a:r>
          </a:p>
          <a:p>
            <a:pPr lvl="1" eaLnBrk="1" hangingPunct="1"/>
            <a:r>
              <a:rPr lang="en-US" altLang="en-US" dirty="0" smtClean="0">
                <a:ea typeface="ＭＳ Ｐゴシック" panose="020B0600070205080204" pitchFamily="34" charset="-128"/>
              </a:rPr>
              <a:t>Many copies (~2</a:t>
            </a:r>
            <a:r>
              <a:rPr lang="en-US" altLang="en-US" baseline="30000" dirty="0" smtClean="0">
                <a:ea typeface="ＭＳ Ｐゴシック" panose="020B0600070205080204" pitchFamily="34" charset="-128"/>
              </a:rPr>
              <a:t>Cycles</a:t>
            </a:r>
            <a:r>
              <a:rPr lang="en-US" altLang="en-US" dirty="0" smtClean="0">
                <a:ea typeface="ＭＳ Ｐゴシック" panose="020B0600070205080204" pitchFamily="34" charset="-128"/>
              </a:rPr>
              <a:t>) of the</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desired “short” DNA fragment</a:t>
            </a:r>
          </a:p>
          <a:p>
            <a:pPr lvl="1" eaLnBrk="1" hangingPunct="1"/>
            <a:r>
              <a:rPr lang="en-US" altLang="en-US" dirty="0" smtClean="0">
                <a:ea typeface="ＭＳ Ｐゴシック" panose="020B0600070205080204" pitchFamily="34" charset="-128"/>
              </a:rPr>
              <a:t>Polymerases always extend in</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the 5’-3’ direction </a:t>
            </a:r>
          </a:p>
          <a:p>
            <a:pPr lvl="1" eaLnBrk="1" hangingPunct="1"/>
            <a:r>
              <a:rPr lang="en-US" altLang="en-US" dirty="0" smtClean="0">
                <a:ea typeface="ＭＳ Ｐゴシック" panose="020B0600070205080204" pitchFamily="34" charset="-128"/>
              </a:rPr>
              <a:t>Typical Polymerases extend the</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sequence about the primer </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~1000 base pairs in 10 </a:t>
            </a:r>
            <a:r>
              <a:rPr lang="en-US" altLang="en-US" dirty="0" err="1" smtClean="0">
                <a:ea typeface="ＭＳ Ｐゴシック" panose="020B0600070205080204" pitchFamily="34" charset="-128"/>
              </a:rPr>
              <a:t>secs</a:t>
            </a:r>
            <a:endParaRPr lang="en-US" altLang="en-US" dirty="0" smtClean="0">
              <a:ea typeface="ＭＳ Ｐゴシック" panose="020B0600070205080204" pitchFamily="34" charset="-128"/>
            </a:endParaRPr>
          </a:p>
          <a:p>
            <a:pPr lvl="1" eaLnBrk="1" hangingPunct="1"/>
            <a:r>
              <a:rPr lang="en-US" altLang="en-US" dirty="0" smtClean="0">
                <a:ea typeface="ＭＳ Ｐゴシック" panose="020B0600070205080204" pitchFamily="34" charset="-128"/>
              </a:rPr>
              <a:t>Replication fidelity (the possibility </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of the polymerase copying an</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incorrect nucleotide ) is about</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1 in 9000</a:t>
            </a:r>
          </a:p>
        </p:txBody>
      </p:sp>
      <p:pic>
        <p:nvPicPr>
          <p:cNvPr id="48134" name="Picture 7" descr="Image:PCR.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988" y="1219200"/>
            <a:ext cx="24368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12859885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effectLst>
                  <a:outerShdw blurRad="38100" dist="38100" dir="2700000" algn="tl">
                    <a:srgbClr val="C0C0C0"/>
                  </a:outerShdw>
                </a:effectLst>
                <a:ea typeface="ＭＳ Ｐゴシック" panose="020B0600070205080204" pitchFamily="34" charset="-128"/>
              </a:rPr>
              <a:t>Reading DNA Sequences</a:t>
            </a:r>
          </a:p>
        </p:txBody>
      </p:sp>
      <p:sp>
        <p:nvSpPr>
          <p:cNvPr id="50179" name="Rectangle 3"/>
          <p:cNvSpPr>
            <a:spLocks noGrp="1" noChangeArrowheads="1"/>
          </p:cNvSpPr>
          <p:nvPr>
            <p:ph type="body" idx="1"/>
          </p:nvPr>
        </p:nvSpPr>
        <p:spPr/>
        <p:txBody>
          <a:bodyPr/>
          <a:lstStyle/>
          <a:p>
            <a:r>
              <a:rPr lang="en-US" altLang="en-US" dirty="0" smtClean="0">
                <a:ea typeface="ＭＳ Ｐゴシック" panose="020B0600070205080204" pitchFamily="34" charset="-128"/>
              </a:rPr>
              <a:t>The process of reading off sequential DNA bases is called sequencing</a:t>
            </a:r>
          </a:p>
          <a:p>
            <a:r>
              <a:rPr lang="en-US" altLang="en-US" dirty="0" smtClean="0">
                <a:ea typeface="ＭＳ Ｐゴシック" panose="020B0600070205080204" pitchFamily="34" charset="-128"/>
              </a:rPr>
              <a:t>Sequencing strategies involve 3 steps</a:t>
            </a:r>
          </a:p>
          <a:p>
            <a:pPr lvl="1"/>
            <a:r>
              <a:rPr lang="en-US" altLang="en-US" dirty="0" smtClean="0">
                <a:ea typeface="ＭＳ Ｐゴシック" panose="020B0600070205080204" pitchFamily="34" charset="-128"/>
              </a:rPr>
              <a:t>Generate successive </a:t>
            </a:r>
            <a:r>
              <a:rPr lang="en-US" altLang="en-US" dirty="0" err="1" smtClean="0">
                <a:ea typeface="ＭＳ Ｐゴシック" panose="020B0600070205080204" pitchFamily="34" charset="-128"/>
              </a:rPr>
              <a:t>subfragments</a:t>
            </a:r>
            <a:r>
              <a:rPr lang="en-US" altLang="en-US" dirty="0" smtClean="0">
                <a:ea typeface="ＭＳ Ｐゴシック" panose="020B0600070205080204" pitchFamily="34" charset="-128"/>
              </a:rPr>
              <a:t> that differ in length by a single nucleotide</a:t>
            </a:r>
          </a:p>
          <a:p>
            <a:pPr lvl="1"/>
            <a:r>
              <a:rPr lang="en-US" altLang="en-US" dirty="0" smtClean="0">
                <a:ea typeface="ＭＳ Ｐゴシック" panose="020B0600070205080204" pitchFamily="34" charset="-128"/>
              </a:rPr>
              <a:t>Label each fragment with one of 4 different tags</a:t>
            </a:r>
          </a:p>
          <a:p>
            <a:pPr lvl="1"/>
            <a:r>
              <a:rPr lang="en-US" altLang="en-US" dirty="0" smtClean="0">
                <a:ea typeface="ＭＳ Ｐゴシック" panose="020B0600070205080204" pitchFamily="34" charset="-128"/>
              </a:rPr>
              <a:t>Sort the fragments according to size</a:t>
            </a:r>
          </a:p>
          <a:p>
            <a:r>
              <a:rPr lang="en-US" altLang="en-US" dirty="0" smtClean="0">
                <a:ea typeface="ＭＳ Ｐゴシック" panose="020B0600070205080204" pitchFamily="34" charset="-128"/>
              </a:rPr>
              <a:t>Tags are usually fluorescent dyes or radioisotopes </a:t>
            </a:r>
          </a:p>
          <a:p>
            <a:r>
              <a:rPr lang="en-US" altLang="en-US" dirty="0" smtClean="0">
                <a:ea typeface="ＭＳ Ｐゴシック" panose="020B0600070205080204" pitchFamily="34" charset="-128"/>
              </a:rPr>
              <a:t>Sequencing speed is </a:t>
            </a:r>
            <a:r>
              <a:rPr lang="en-US" altLang="en-US" dirty="0" smtClean="0">
                <a:ea typeface="ＭＳ Ｐゴシック" panose="020B0600070205080204" pitchFamily="34" charset="-128"/>
                <a:sym typeface="Symbol" panose="05050102010706020507" pitchFamily="18" charset="2"/>
              </a:rPr>
              <a:t></a:t>
            </a:r>
            <a:r>
              <a:rPr lang="en-US" altLang="en-US" dirty="0" smtClean="0">
                <a:ea typeface="ＭＳ Ｐゴシック" panose="020B0600070205080204" pitchFamily="34" charset="-128"/>
              </a:rPr>
              <a:t> 10</a:t>
            </a:r>
            <a:r>
              <a:rPr lang="en-US" altLang="en-US" baseline="30000" dirty="0" smtClean="0">
                <a:ea typeface="ＭＳ Ｐゴシック" panose="020B0600070205080204" pitchFamily="34" charset="-128"/>
              </a:rPr>
              <a:t>4</a:t>
            </a:r>
            <a:r>
              <a:rPr lang="en-US" altLang="en-US" dirty="0" smtClean="0">
                <a:ea typeface="ＭＳ Ｐゴシック" panose="020B0600070205080204" pitchFamily="34" charset="-128"/>
              </a:rPr>
              <a:t> – 10</a:t>
            </a:r>
            <a:r>
              <a:rPr lang="en-US" altLang="en-US" baseline="30000" dirty="0" smtClean="0">
                <a:ea typeface="ＭＳ Ｐゴシック" panose="020B0600070205080204" pitchFamily="34" charset="-128"/>
              </a:rPr>
              <a:t>5</a:t>
            </a:r>
            <a:r>
              <a:rPr lang="en-US" altLang="en-US" dirty="0" smtClean="0">
                <a:ea typeface="ＭＳ Ｐゴシック" panose="020B0600070205080204" pitchFamily="34" charset="-128"/>
              </a:rPr>
              <a:t> bases/day</a:t>
            </a:r>
          </a:p>
          <a:p>
            <a:r>
              <a:rPr lang="en-US" altLang="en-US" dirty="0" smtClean="0">
                <a:ea typeface="ＭＳ Ｐゴシック" panose="020B0600070205080204" pitchFamily="34" charset="-128"/>
              </a:rPr>
              <a:t>How many days to sequence 3 Billion?</a:t>
            </a:r>
          </a:p>
        </p:txBody>
      </p:sp>
      <p:sp>
        <p:nvSpPr>
          <p:cNvPr id="8" name="Date Placeholder 3"/>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10" name="Slide Number Placeholder 5"/>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89944BF-607B-4988-9773-7B117D94F04C}" type="slidenum">
              <a:rPr lang="en-US" altLang="en-US" sz="1400">
                <a:latin typeface="Book Antiqua" panose="02040602050305030304" pitchFamily="18" charset="0"/>
              </a:rPr>
              <a:pPr/>
              <a:t>33</a:t>
            </a:fld>
            <a:endParaRPr lang="en-US" altLang="en-US" sz="1400">
              <a:latin typeface="Book Antiqua" panose="02040602050305030304" pitchFamily="18" charset="0"/>
            </a:endParaRPr>
          </a:p>
        </p:txBody>
      </p:sp>
      <p:grpSp>
        <p:nvGrpSpPr>
          <p:cNvPr id="2" name="Group 7"/>
          <p:cNvGrpSpPr>
            <a:grpSpLocks/>
          </p:cNvGrpSpPr>
          <p:nvPr/>
        </p:nvGrpSpPr>
        <p:grpSpPr bwMode="auto">
          <a:xfrm>
            <a:off x="7602538" y="4710113"/>
            <a:ext cx="957262" cy="1233487"/>
            <a:chOff x="4789" y="2967"/>
            <a:chExt cx="603" cy="777"/>
          </a:xfrm>
        </p:grpSpPr>
        <p:pic>
          <p:nvPicPr>
            <p:cNvPr id="50184" name="Picture 4" descr="MCj007871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 y="3312"/>
              <a:ext cx="17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5" name="Text Box 5"/>
            <p:cNvSpPr txBox="1">
              <a:spLocks noChangeArrowheads="1"/>
            </p:cNvSpPr>
            <p:nvPr/>
          </p:nvSpPr>
          <p:spPr bwMode="auto">
            <a:xfrm>
              <a:off x="4789" y="2967"/>
              <a:ext cx="60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latin typeface="Comic Sans MS" panose="030F0702030302020204" pitchFamily="66" charset="0"/>
                </a:rPr>
                <a:t>30000 days,</a:t>
              </a:r>
              <a:br>
                <a:rPr lang="en-US" altLang="en-US" sz="1000">
                  <a:latin typeface="Comic Sans MS" panose="030F0702030302020204" pitchFamily="66" charset="0"/>
                </a:rPr>
              </a:br>
              <a:r>
                <a:rPr lang="en-US" altLang="en-US" sz="1000">
                  <a:latin typeface="Comic Sans MS" panose="030F0702030302020204" pitchFamily="66" charset="0"/>
                </a:rPr>
                <a:t>82 years!</a:t>
              </a:r>
            </a:p>
          </p:txBody>
        </p:sp>
        <p:sp>
          <p:nvSpPr>
            <p:cNvPr id="50186" name="Line 6"/>
            <p:cNvSpPr>
              <a:spLocks noChangeShapeType="1"/>
            </p:cNvSpPr>
            <p:nvPr/>
          </p:nvSpPr>
          <p:spPr bwMode="auto">
            <a:xfrm flipV="1">
              <a:off x="5088" y="3264"/>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0183"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1057945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184400"/>
            <a:ext cx="2460625"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ltLang="en-US" smtClean="0">
                <a:effectLst>
                  <a:outerShdw blurRad="38100" dist="38100" dir="2700000" algn="tl">
                    <a:srgbClr val="C0C0C0"/>
                  </a:outerShdw>
                </a:effectLst>
                <a:ea typeface="ＭＳ Ｐゴシック" panose="020B0600070205080204" pitchFamily="34" charset="-128"/>
              </a:rPr>
              <a:t>High-Throughput Sequencing</a:t>
            </a:r>
          </a:p>
        </p:txBody>
      </p:sp>
      <p:sp>
        <p:nvSpPr>
          <p:cNvPr id="52228" name="Content Placeholder 2"/>
          <p:cNvSpPr>
            <a:spLocks noGrp="1"/>
          </p:cNvSpPr>
          <p:nvPr>
            <p:ph idx="1"/>
          </p:nvPr>
        </p:nvSpPr>
        <p:spPr/>
        <p:txBody>
          <a:bodyPr/>
          <a:lstStyle/>
          <a:p>
            <a:r>
              <a:rPr lang="en-US" altLang="en-US" dirty="0" smtClean="0">
                <a:ea typeface="ＭＳ Ｐゴシック" panose="020B0600070205080204" pitchFamily="34" charset="-128"/>
              </a:rPr>
              <a:t>Parallelism is the key to speeding up this process</a:t>
            </a:r>
          </a:p>
          <a:p>
            <a:r>
              <a:rPr lang="en-US" altLang="en-US" dirty="0" smtClean="0">
                <a:ea typeface="ＭＳ Ｐゴシック" panose="020B0600070205080204" pitchFamily="34" charset="-128"/>
              </a:rPr>
              <a:t>Rather than reading one sequence at a time one can read millions</a:t>
            </a:r>
          </a:p>
          <a:p>
            <a:r>
              <a:rPr lang="en-US" altLang="en-US" dirty="0" smtClean="0">
                <a:ea typeface="ＭＳ Ｐゴシック" panose="020B0600070205080204" pitchFamily="34" charset="-128"/>
              </a:rPr>
              <a:t>Peak Throughput</a:t>
            </a:r>
          </a:p>
          <a:p>
            <a:pPr lvl="1"/>
            <a:r>
              <a:rPr lang="en-US" altLang="en-US" dirty="0" smtClean="0">
                <a:ea typeface="ＭＳ Ｐゴシック" panose="020B0600070205080204" pitchFamily="34" charset="-128"/>
              </a:rPr>
              <a:t>8 * 1.6x10</a:t>
            </a:r>
            <a:r>
              <a:rPr lang="en-US" altLang="en-US" baseline="30000" dirty="0" smtClean="0">
                <a:ea typeface="ＭＳ Ｐゴシック" panose="020B0600070205080204" pitchFamily="34" charset="-128"/>
              </a:rPr>
              <a:t>6</a:t>
            </a:r>
            <a:r>
              <a:rPr lang="en-US" altLang="en-US" dirty="0" smtClean="0">
                <a:ea typeface="ＭＳ Ｐゴシック" panose="020B0600070205080204" pitchFamily="34" charset="-128"/>
              </a:rPr>
              <a:t> * 10</a:t>
            </a:r>
            <a:r>
              <a:rPr lang="en-US" altLang="en-US" baseline="30000" dirty="0" smtClean="0">
                <a:ea typeface="ＭＳ Ｐゴシック" panose="020B0600070205080204" pitchFamily="34" charset="-128"/>
              </a:rPr>
              <a:t>4</a:t>
            </a:r>
            <a:r>
              <a:rPr lang="en-US" altLang="en-US" dirty="0" smtClean="0">
                <a:ea typeface="ＭＳ Ｐゴシック" panose="020B0600070205080204" pitchFamily="34" charset="-128"/>
              </a:rPr>
              <a:t> = 128 billion/day</a:t>
            </a:r>
          </a:p>
          <a:p>
            <a:r>
              <a:rPr lang="en-US" altLang="en-US" dirty="0" smtClean="0">
                <a:ea typeface="ＭＳ Ｐゴシック" panose="020B0600070205080204" pitchFamily="34" charset="-128"/>
              </a:rPr>
              <a:t>In practice:</a:t>
            </a:r>
          </a:p>
          <a:p>
            <a:pPr lvl="1"/>
            <a:r>
              <a:rPr lang="en-US" altLang="en-US" dirty="0" smtClean="0">
                <a:ea typeface="ＭＳ Ｐゴシック" panose="020B0600070205080204" pitchFamily="34" charset="-128"/>
              </a:rPr>
              <a:t>55 billion base pairs /day for</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2x100 </a:t>
            </a:r>
            <a:r>
              <a:rPr lang="en-US" altLang="en-US" dirty="0" err="1" smtClean="0">
                <a:ea typeface="ＭＳ Ｐゴシック" panose="020B0600070205080204" pitchFamily="34" charset="-128"/>
              </a:rPr>
              <a:t>bp</a:t>
            </a:r>
            <a:r>
              <a:rPr lang="en-US" altLang="en-US" dirty="0" smtClean="0">
                <a:ea typeface="ＭＳ Ｐゴシック" panose="020B0600070205080204" pitchFamily="34" charset="-128"/>
              </a:rPr>
              <a:t> reads</a:t>
            </a:r>
          </a:p>
          <a:p>
            <a:pPr lvl="1"/>
            <a:r>
              <a:rPr lang="en-US" altLang="en-US" dirty="0" smtClean="0">
                <a:ea typeface="ＭＳ Ｐゴシック" panose="020B0600070205080204" pitchFamily="34" charset="-128"/>
              </a:rPr>
              <a:t>18x coverage of a 3 </a:t>
            </a:r>
            <a:r>
              <a:rPr lang="en-US" altLang="en-US" dirty="0" err="1" smtClean="0">
                <a:ea typeface="ＭＳ Ｐゴシック" panose="020B0600070205080204" pitchFamily="34" charset="-128"/>
              </a:rPr>
              <a:t>Gb</a:t>
            </a:r>
            <a:r>
              <a:rPr lang="en-US" altLang="en-US" dirty="0" smtClean="0">
                <a:ea typeface="ＭＳ Ｐゴシック" panose="020B0600070205080204" pitchFamily="34" charset="-128"/>
              </a:rPr>
              <a:t> genome in a day  </a:t>
            </a:r>
          </a:p>
        </p:txBody>
      </p:sp>
      <p:sp>
        <p:nvSpPr>
          <p:cNvPr id="4" name="Date Placeholder 3"/>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6" name="Slide Number Placeholder 5"/>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E4405BB-57B1-4DDF-9107-2B6562494FC4}" type="slidenum">
              <a:rPr lang="en-US" altLang="en-US" sz="1400">
                <a:latin typeface="Book Antiqua" panose="02040602050305030304" pitchFamily="18" charset="0"/>
              </a:rPr>
              <a:pPr/>
              <a:t>34</a:t>
            </a:fld>
            <a:endParaRPr lang="en-US" altLang="en-US" sz="1400">
              <a:latin typeface="Book Antiqua" panose="02040602050305030304" pitchFamily="18" charset="0"/>
            </a:endParaRPr>
          </a:p>
        </p:txBody>
      </p:sp>
      <p:sp>
        <p:nvSpPr>
          <p:cNvPr id="52231" name="TextBox 7"/>
          <p:cNvSpPr txBox="1">
            <a:spLocks noChangeArrowheads="1"/>
          </p:cNvSpPr>
          <p:nvPr/>
        </p:nvSpPr>
        <p:spPr bwMode="auto">
          <a:xfrm>
            <a:off x="6477000" y="4419600"/>
            <a:ext cx="2438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Illumina HiSeq 2000</a:t>
            </a:r>
          </a:p>
        </p:txBody>
      </p:sp>
      <p:sp>
        <p:nvSpPr>
          <p:cNvPr id="52232"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9234046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6" name="Slide Number Placeholder 5"/>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6062782-020F-4578-8E33-E3FDF47CD746}" type="slidenum">
              <a:rPr lang="en-US" altLang="en-US" sz="1400">
                <a:latin typeface="Book Antiqua" panose="02040602050305030304" pitchFamily="18" charset="0"/>
              </a:rPr>
              <a:pPr/>
              <a:t>35</a:t>
            </a:fld>
            <a:endParaRPr lang="en-US" altLang="en-US" sz="1400">
              <a:latin typeface="Book Antiqua" panose="02040602050305030304" pitchFamily="18" charset="0"/>
            </a:endParaRPr>
          </a:p>
        </p:txBody>
      </p:sp>
      <p:sp>
        <p:nvSpPr>
          <p:cNvPr id="54274"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DNA Sorting</a:t>
            </a:r>
          </a:p>
        </p:txBody>
      </p:sp>
      <p:sp>
        <p:nvSpPr>
          <p:cNvPr id="53253" name="Rectangle 3"/>
          <p:cNvSpPr>
            <a:spLocks noGrp="1" noChangeArrowheads="1"/>
          </p:cNvSpPr>
          <p:nvPr>
            <p:ph type="body" idx="1"/>
          </p:nvPr>
        </p:nvSpPr>
        <p:spPr/>
        <p:txBody>
          <a:bodyPr/>
          <a:lstStyle/>
          <a:p>
            <a:pPr eaLnBrk="1" hangingPunct="1"/>
            <a:r>
              <a:rPr lang="en-US" altLang="en-US" smtClean="0">
                <a:ea typeface="ＭＳ Ｐゴシック" panose="020B0600070205080204" pitchFamily="34" charset="-128"/>
              </a:rPr>
              <a:t>DNA fragments can be very accurately sorted according to size using gel electrophoresis</a:t>
            </a:r>
          </a:p>
          <a:p>
            <a:pPr eaLnBrk="1" hangingPunct="1"/>
            <a:r>
              <a:rPr lang="en-US" altLang="en-US" smtClean="0">
                <a:ea typeface="ＭＳ Ｐゴシック" panose="020B0600070205080204" pitchFamily="34" charset="-128"/>
              </a:rPr>
              <a:t>DNA is a negatively charged molecule that can be coerced into motion under an electric field</a:t>
            </a:r>
          </a:p>
          <a:p>
            <a:pPr eaLnBrk="1" hangingPunct="1"/>
            <a:r>
              <a:rPr lang="en-US" altLang="en-US" smtClean="0">
                <a:ea typeface="ＭＳ Ｐゴシック" panose="020B0600070205080204" pitchFamily="34" charset="-128"/>
              </a:rPr>
              <a:t>DNA is placed into a gel and the speed of motion is proportional to the strand’s size</a:t>
            </a:r>
            <a:br>
              <a:rPr lang="en-US" altLang="en-US" smtClean="0">
                <a:ea typeface="ＭＳ Ｐゴシック" panose="020B0600070205080204" pitchFamily="34" charset="-128"/>
              </a:rPr>
            </a:br>
            <a:r>
              <a:rPr lang="en-US" altLang="en-US" smtClean="0">
                <a:ea typeface="ＭＳ Ｐゴシック" panose="020B0600070205080204" pitchFamily="34" charset="-128"/>
              </a:rPr>
              <a:t>(Large molecules more slower, small ones faster)</a:t>
            </a:r>
          </a:p>
          <a:p>
            <a:pPr eaLnBrk="1" hangingPunct="1"/>
            <a:r>
              <a:rPr lang="en-US" altLang="en-US" smtClean="0">
                <a:ea typeface="ＭＳ Ｐゴシック" panose="020B0600070205080204" pitchFamily="34" charset="-128"/>
              </a:rPr>
              <a:t>Usually florescent markers are attached to each strand (e.g. at the sticky ends) and used to detect the various strand sizes </a:t>
            </a:r>
          </a:p>
        </p:txBody>
      </p:sp>
      <p:sp>
        <p:nvSpPr>
          <p:cNvPr id="53254"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4635569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7" name="Slide Number Placeholder 6"/>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7802C4B-C200-4CE7-A0FF-5D0EAA024BBC}" type="slidenum">
              <a:rPr lang="en-US" altLang="en-US" sz="1400">
                <a:latin typeface="Book Antiqua" panose="02040602050305030304" pitchFamily="18" charset="0"/>
              </a:rPr>
              <a:pPr/>
              <a:t>36</a:t>
            </a:fld>
            <a:endParaRPr lang="en-US" altLang="en-US" sz="1400">
              <a:latin typeface="Book Antiqua" panose="02040602050305030304" pitchFamily="18" charset="0"/>
            </a:endParaRPr>
          </a:p>
        </p:txBody>
      </p:sp>
      <p:sp>
        <p:nvSpPr>
          <p:cNvPr id="57346" name="Rectangle 2"/>
          <p:cNvSpPr>
            <a:spLocks noGrp="1" noChangeArrowheads="1"/>
          </p:cNvSpPr>
          <p:nvPr>
            <p:ph type="title"/>
          </p:nvPr>
        </p:nvSpPr>
        <p:spPr/>
        <p:txBody>
          <a:bodyPr/>
          <a:lstStyle/>
          <a:p>
            <a:pPr eaLnBrk="1" hangingPunct="1"/>
            <a:r>
              <a:rPr lang="en-US" altLang="en-US" sz="4200" smtClean="0">
                <a:effectLst>
                  <a:outerShdw blurRad="38100" dist="38100" dir="2700000" algn="tl">
                    <a:srgbClr val="C0C0C0"/>
                  </a:outerShdw>
                </a:effectLst>
                <a:ea typeface="ＭＳ Ｐゴシック" panose="020B0600070205080204" pitchFamily="34" charset="-128"/>
              </a:rPr>
              <a:t>Gel Electrophoresis</a:t>
            </a:r>
          </a:p>
        </p:txBody>
      </p:sp>
      <p:sp>
        <p:nvSpPr>
          <p:cNvPr id="55301" name="Rectangle 4"/>
          <p:cNvSpPr>
            <a:spLocks noGrp="1" noChangeArrowheads="1"/>
          </p:cNvSpPr>
          <p:nvPr>
            <p:ph type="body" sz="half" idx="1"/>
          </p:nvPr>
        </p:nvSpPr>
        <p:spPr>
          <a:xfrm>
            <a:off x="533400" y="1524000"/>
            <a:ext cx="5105400" cy="4225925"/>
          </a:xfrm>
          <a:noFill/>
        </p:spPr>
        <p:txBody>
          <a:bodyPr/>
          <a:lstStyle/>
          <a:p>
            <a:pPr eaLnBrk="1" hangingPunct="1"/>
            <a:r>
              <a:rPr lang="en-US" altLang="en-US" sz="2400" smtClean="0">
                <a:ea typeface="ＭＳ Ｐゴシック" panose="020B0600070205080204" pitchFamily="34" charset="-128"/>
              </a:rPr>
              <a:t>Gel electrophoresis is also commonly used to measure the relative sizes of other molecules, such as RNA and proteins</a:t>
            </a:r>
          </a:p>
          <a:p>
            <a:pPr eaLnBrk="1" hangingPunct="1"/>
            <a:r>
              <a:rPr lang="en-US" altLang="en-US" sz="2400" smtClean="0">
                <a:ea typeface="ＭＳ Ｐゴシック" panose="020B0600070205080204" pitchFamily="34" charset="-128"/>
              </a:rPr>
              <a:t>Electrophoresis is also used to separate out particular strands</a:t>
            </a:r>
          </a:p>
          <a:p>
            <a:pPr eaLnBrk="1" hangingPunct="1"/>
            <a:r>
              <a:rPr lang="en-US" altLang="en-US" sz="2400" smtClean="0">
                <a:ea typeface="ＭＳ Ｐゴシック" panose="020B0600070205080204" pitchFamily="34" charset="-128"/>
              </a:rPr>
              <a:t>Often just the number of fragments conveys information about small genetic variations (allele’s)</a:t>
            </a:r>
          </a:p>
        </p:txBody>
      </p:sp>
      <p:pic>
        <p:nvPicPr>
          <p:cNvPr id="55302" name="Picture 9" descr="288px-Gel_electrophoresis_apparatu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676400"/>
            <a:ext cx="2743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22634783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5"/>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7" name="Slide Number Placeholder 7"/>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F09BB9E-38DE-4846-9EBA-603D988FD956}" type="slidenum">
              <a:rPr lang="en-US" altLang="en-US" sz="1400">
                <a:latin typeface="Book Antiqua" panose="02040602050305030304" pitchFamily="18" charset="0"/>
              </a:rPr>
              <a:pPr/>
              <a:t>37</a:t>
            </a:fld>
            <a:endParaRPr lang="en-US" altLang="en-US" sz="1400">
              <a:latin typeface="Book Antiqua" panose="02040602050305030304" pitchFamily="18" charset="0"/>
            </a:endParaRPr>
          </a:p>
        </p:txBody>
      </p:sp>
      <p:sp>
        <p:nvSpPr>
          <p:cNvPr id="59394" name="Rectangle 2"/>
          <p:cNvSpPr>
            <a:spLocks noGrp="1" noChangeArrowheads="1"/>
          </p:cNvSpPr>
          <p:nvPr>
            <p:ph type="title"/>
          </p:nvPr>
        </p:nvSpPr>
        <p:spPr/>
        <p:txBody>
          <a:bodyPr/>
          <a:lstStyle/>
          <a:p>
            <a:pPr eaLnBrk="1" hangingPunct="1"/>
            <a:r>
              <a:rPr lang="en-US" altLang="en-US" sz="4200" smtClean="0">
                <a:effectLst>
                  <a:outerShdw blurRad="38100" dist="38100" dir="2700000" algn="tl">
                    <a:srgbClr val="C0C0C0"/>
                  </a:outerShdw>
                </a:effectLst>
                <a:ea typeface="ＭＳ Ｐゴシック" panose="020B0600070205080204" pitchFamily="34" charset="-128"/>
              </a:rPr>
              <a:t>Reading DNA</a:t>
            </a:r>
          </a:p>
        </p:txBody>
      </p:sp>
      <p:sp>
        <p:nvSpPr>
          <p:cNvPr id="57349" name="Rectangle 3"/>
          <p:cNvSpPr>
            <a:spLocks noGrp="1" noChangeArrowheads="1"/>
          </p:cNvSpPr>
          <p:nvPr>
            <p:ph type="body" sz="half" idx="1"/>
          </p:nvPr>
        </p:nvSpPr>
        <p:spPr>
          <a:xfrm>
            <a:off x="381000" y="1447800"/>
            <a:ext cx="6172200" cy="4530725"/>
          </a:xfrm>
        </p:spPr>
        <p:txBody>
          <a:bodyPr/>
          <a:lstStyle/>
          <a:p>
            <a:pPr eaLnBrk="1" hangingPunct="1">
              <a:lnSpc>
                <a:spcPct val="90000"/>
              </a:lnSpc>
            </a:pPr>
            <a:r>
              <a:rPr lang="en-US" altLang="en-US" sz="2200" dirty="0" smtClean="0">
                <a:ea typeface="ＭＳ Ｐゴシック" panose="020B0600070205080204" pitchFamily="34" charset="-128"/>
              </a:rPr>
              <a:t>Electrophoresis</a:t>
            </a:r>
          </a:p>
          <a:p>
            <a:pPr lvl="1" eaLnBrk="1" hangingPunct="1">
              <a:lnSpc>
                <a:spcPct val="90000"/>
              </a:lnSpc>
            </a:pPr>
            <a:r>
              <a:rPr lang="en-US" altLang="en-US" sz="2200" dirty="0" smtClean="0">
                <a:ea typeface="ＭＳ Ｐゴシック" panose="020B0600070205080204" pitchFamily="34" charset="-128"/>
              </a:rPr>
              <a:t>Sequencing is done by separating subsequences by size (and, in a 2D gel, by size and charge). </a:t>
            </a:r>
          </a:p>
          <a:p>
            <a:pPr lvl="1" eaLnBrk="1" hangingPunct="1">
              <a:lnSpc>
                <a:spcPct val="90000"/>
              </a:lnSpc>
            </a:pPr>
            <a:r>
              <a:rPr lang="en-US" altLang="en-US" sz="2200" dirty="0" smtClean="0">
                <a:ea typeface="ＭＳ Ｐゴシック" panose="020B0600070205080204" pitchFamily="34" charset="-128"/>
              </a:rPr>
              <a:t>The DNA molecules are either labeled with radioisotopes or tagged with fluorescent dyes.</a:t>
            </a:r>
          </a:p>
          <a:p>
            <a:pPr lvl="1" eaLnBrk="1" hangingPunct="1">
              <a:lnSpc>
                <a:spcPct val="90000"/>
              </a:lnSpc>
            </a:pPr>
            <a:r>
              <a:rPr lang="en-US" altLang="en-US" sz="2200" dirty="0" smtClean="0">
                <a:ea typeface="ＭＳ Ｐゴシック" panose="020B0600070205080204" pitchFamily="34" charset="-128"/>
              </a:rPr>
              <a:t>Given a DNA molecule it is then possible to obtain all fragments from it that end in either A, or T, or G, or C and these can be sorted in a gel experiment. </a:t>
            </a:r>
          </a:p>
          <a:p>
            <a:pPr eaLnBrk="1" hangingPunct="1">
              <a:lnSpc>
                <a:spcPct val="90000"/>
              </a:lnSpc>
              <a:buNone/>
            </a:pPr>
            <a:endParaRPr lang="en-US" altLang="en-US" sz="2200" dirty="0" smtClean="0">
              <a:ea typeface="ＭＳ Ｐゴシック" panose="020B0600070205080204" pitchFamily="34" charset="-128"/>
            </a:endParaRPr>
          </a:p>
          <a:p>
            <a:pPr eaLnBrk="1" hangingPunct="1">
              <a:lnSpc>
                <a:spcPct val="90000"/>
              </a:lnSpc>
            </a:pPr>
            <a:endParaRPr lang="en-US" altLang="en-US" sz="2200" dirty="0" smtClean="0">
              <a:ea typeface="ＭＳ Ｐゴシック" panose="020B0600070205080204" pitchFamily="34" charset="-128"/>
            </a:endParaRPr>
          </a:p>
        </p:txBody>
      </p:sp>
      <p:pic>
        <p:nvPicPr>
          <p:cNvPr id="57350" name="Picture 6" descr="Radioactive_Fluorescent_Se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5263" y="2057400"/>
            <a:ext cx="23558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8640133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7" name="Slide Number Placeholder 6"/>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14879E2-B339-41F2-BAA6-C34087201EF3}" type="slidenum">
              <a:rPr lang="en-US" altLang="en-US" sz="1400">
                <a:latin typeface="Book Antiqua" panose="02040602050305030304" pitchFamily="18" charset="0"/>
              </a:rPr>
              <a:pPr/>
              <a:t>38</a:t>
            </a:fld>
            <a:endParaRPr lang="en-US" altLang="en-US" sz="1400">
              <a:latin typeface="Book Antiqua" panose="02040602050305030304" pitchFamily="18" charset="0"/>
            </a:endParaRPr>
          </a:p>
        </p:txBody>
      </p:sp>
      <p:sp>
        <p:nvSpPr>
          <p:cNvPr id="61442" name="Rectangle 2"/>
          <p:cNvSpPr>
            <a:spLocks noGrp="1" noChangeArrowheads="1"/>
          </p:cNvSpPr>
          <p:nvPr>
            <p:ph type="title"/>
          </p:nvPr>
        </p:nvSpPr>
        <p:spPr/>
        <p:txBody>
          <a:bodyPr/>
          <a:lstStyle/>
          <a:p>
            <a:pPr eaLnBrk="1" hangingPunct="1"/>
            <a:r>
              <a:rPr lang="en-US" altLang="en-US" sz="4200" smtClean="0">
                <a:effectLst>
                  <a:outerShdw blurRad="38100" dist="38100" dir="2700000" algn="tl">
                    <a:srgbClr val="C0C0C0"/>
                  </a:outerShdw>
                </a:effectLst>
                <a:ea typeface="ＭＳ Ｐゴシック" panose="020B0600070205080204" pitchFamily="34" charset="-128"/>
              </a:rPr>
              <a:t>Assembling Genomes</a:t>
            </a:r>
          </a:p>
        </p:txBody>
      </p:sp>
      <p:pic>
        <p:nvPicPr>
          <p:cNvPr id="59397" name="Picture 3" descr="clon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1600200"/>
            <a:ext cx="3924300" cy="4491038"/>
          </a:xfrm>
          <a:noFill/>
        </p:spPr>
      </p:pic>
      <p:sp>
        <p:nvSpPr>
          <p:cNvPr id="59398" name="Rectangle 4"/>
          <p:cNvSpPr>
            <a:spLocks noGrp="1" noChangeArrowheads="1"/>
          </p:cNvSpPr>
          <p:nvPr>
            <p:ph type="body" sz="half" idx="1"/>
          </p:nvPr>
        </p:nvSpPr>
        <p:spPr>
          <a:xfrm>
            <a:off x="457200" y="1412875"/>
            <a:ext cx="4310063" cy="4530725"/>
          </a:xfrm>
        </p:spPr>
        <p:txBody>
          <a:bodyPr/>
          <a:lstStyle/>
          <a:p>
            <a:pPr eaLnBrk="1" hangingPunct="1"/>
            <a:r>
              <a:rPr lang="en-US" altLang="en-US" sz="2400" smtClean="0">
                <a:ea typeface="ＭＳ Ｐゴシック" panose="020B0600070205080204" pitchFamily="34" charset="-128"/>
              </a:rPr>
              <a:t>Must take the fragments and put them back together</a:t>
            </a:r>
          </a:p>
          <a:p>
            <a:pPr eaLnBrk="1" hangingPunct="1"/>
            <a:r>
              <a:rPr lang="en-US" altLang="en-US" sz="2400" smtClean="0">
                <a:ea typeface="ＭＳ Ｐゴシック" panose="020B0600070205080204" pitchFamily="34" charset="-128"/>
              </a:rPr>
              <a:t>Not as easy as it sounds</a:t>
            </a:r>
          </a:p>
          <a:p>
            <a:pPr eaLnBrk="1" hangingPunct="1"/>
            <a:r>
              <a:rPr lang="en-US" altLang="en-US" sz="2400" smtClean="0">
                <a:ea typeface="ＭＳ Ｐゴシック" panose="020B0600070205080204" pitchFamily="34" charset="-128"/>
              </a:rPr>
              <a:t>Some of the fragments will overlap</a:t>
            </a:r>
          </a:p>
          <a:p>
            <a:pPr eaLnBrk="1" hangingPunct="1"/>
            <a:r>
              <a:rPr lang="en-US" altLang="en-US" sz="2400" smtClean="0">
                <a:ea typeface="ＭＳ Ｐゴシック" panose="020B0600070205080204" pitchFamily="34" charset="-128"/>
              </a:rPr>
              <a:t>Fit overlapping sequences together to get the shortest possible sequence that includes all fragment sequences</a:t>
            </a:r>
          </a:p>
        </p:txBody>
      </p:sp>
      <p:sp>
        <p:nvSpPr>
          <p:cNvPr id="59399"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942388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6" name="Slide Number Placeholder 6"/>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28D4A0A-6638-4381-8A78-C6AA80CB6710}" type="slidenum">
              <a:rPr lang="en-US" altLang="en-US" sz="1400">
                <a:latin typeface="Book Antiqua" panose="02040602050305030304" pitchFamily="18" charset="0"/>
              </a:rPr>
              <a:pPr/>
              <a:t>39</a:t>
            </a:fld>
            <a:endParaRPr lang="en-US" altLang="en-US" sz="1400">
              <a:latin typeface="Book Antiqua" panose="02040602050305030304" pitchFamily="18" charset="0"/>
            </a:endParaRPr>
          </a:p>
        </p:txBody>
      </p:sp>
      <p:sp>
        <p:nvSpPr>
          <p:cNvPr id="63490" name="Rectangle 2"/>
          <p:cNvSpPr>
            <a:spLocks noGrp="1" noChangeArrowheads="1"/>
          </p:cNvSpPr>
          <p:nvPr>
            <p:ph type="title"/>
          </p:nvPr>
        </p:nvSpPr>
        <p:spPr/>
        <p:txBody>
          <a:bodyPr/>
          <a:lstStyle/>
          <a:p>
            <a:pPr eaLnBrk="1" hangingPunct="1"/>
            <a:r>
              <a:rPr lang="en-US" altLang="en-US" sz="4200" smtClean="0">
                <a:effectLst>
                  <a:outerShdw blurRad="38100" dist="38100" dir="2700000" algn="tl">
                    <a:srgbClr val="C0C0C0"/>
                  </a:outerShdw>
                </a:effectLst>
                <a:ea typeface="ＭＳ Ｐゴシック" panose="020B0600070205080204" pitchFamily="34" charset="-128"/>
              </a:rPr>
              <a:t>Assembling Genomes</a:t>
            </a:r>
          </a:p>
        </p:txBody>
      </p:sp>
      <p:sp>
        <p:nvSpPr>
          <p:cNvPr id="61445" name="Rectangle 3"/>
          <p:cNvSpPr>
            <a:spLocks noGrp="1" noChangeArrowheads="1"/>
          </p:cNvSpPr>
          <p:nvPr>
            <p:ph type="body" sz="half" idx="1"/>
          </p:nvPr>
        </p:nvSpPr>
        <p:spPr>
          <a:xfrm>
            <a:off x="457200" y="1489075"/>
            <a:ext cx="7994650" cy="4530725"/>
          </a:xfrm>
        </p:spPr>
        <p:txBody>
          <a:bodyPr/>
          <a:lstStyle/>
          <a:p>
            <a:pPr eaLnBrk="1" hangingPunct="1"/>
            <a:r>
              <a:rPr lang="en-US" altLang="en-US" dirty="0" smtClean="0">
                <a:ea typeface="ＭＳ Ｐゴシック" panose="020B0600070205080204" pitchFamily="34" charset="-128"/>
              </a:rPr>
              <a:t>DNA fragments contain sequencing errors</a:t>
            </a:r>
          </a:p>
          <a:p>
            <a:pPr eaLnBrk="1" hangingPunct="1"/>
            <a:r>
              <a:rPr lang="en-US" altLang="en-US" dirty="0" smtClean="0">
                <a:ea typeface="ＭＳ Ｐゴシック" panose="020B0600070205080204" pitchFamily="34" charset="-128"/>
              </a:rPr>
              <a:t>Two complementary strands of DNA</a:t>
            </a:r>
          </a:p>
          <a:p>
            <a:pPr lvl="1" eaLnBrk="1" hangingPunct="1"/>
            <a:r>
              <a:rPr lang="en-US" altLang="en-US" dirty="0" smtClean="0">
                <a:ea typeface="ＭＳ Ｐゴシック" panose="020B0600070205080204" pitchFamily="34" charset="-128"/>
              </a:rPr>
              <a:t>Need to consider that DNA comes in two parts</a:t>
            </a:r>
          </a:p>
          <a:p>
            <a:pPr lvl="1" eaLnBrk="1" hangingPunct="1"/>
            <a:r>
              <a:rPr lang="en-US" altLang="en-US" dirty="0" smtClean="0">
                <a:ea typeface="ＭＳ Ｐゴシック" panose="020B0600070205080204" pitchFamily="34" charset="-128"/>
              </a:rPr>
              <a:t>Don’t want to confuse one side of the chain with the other when we reassemble</a:t>
            </a:r>
          </a:p>
          <a:p>
            <a:pPr eaLnBrk="1" hangingPunct="1"/>
            <a:r>
              <a:rPr lang="en-US" altLang="en-US" dirty="0" smtClean="0">
                <a:ea typeface="ＭＳ Ｐゴシック" panose="020B0600070205080204" pitchFamily="34" charset="-128"/>
              </a:rPr>
              <a:t>Repeat problem</a:t>
            </a:r>
          </a:p>
          <a:p>
            <a:pPr lvl="1" eaLnBrk="1" hangingPunct="1"/>
            <a:r>
              <a:rPr lang="en-US" altLang="en-US" dirty="0" smtClean="0">
                <a:ea typeface="ＭＳ Ｐゴシック" panose="020B0600070205080204" pitchFamily="34" charset="-128"/>
              </a:rPr>
              <a:t>50% of human DNA is just repeats</a:t>
            </a:r>
          </a:p>
          <a:p>
            <a:pPr lvl="1" eaLnBrk="1" hangingPunct="1"/>
            <a:r>
              <a:rPr lang="en-US" altLang="en-US" dirty="0" smtClean="0">
                <a:ea typeface="ＭＳ Ｐゴシック" panose="020B0600070205080204" pitchFamily="34" charset="-128"/>
              </a:rPr>
              <a:t>If you have repeating DNA, how do you know where it goes? How many copies?</a:t>
            </a:r>
          </a:p>
        </p:txBody>
      </p:sp>
      <p:sp>
        <p:nvSpPr>
          <p:cNvPr id="61446"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3888408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333011A9-358E-4562-BB47-1609A80C3C75}" type="datetime1">
              <a:rPr lang="en-US" altLang="en-US" sz="1400" smtClean="0">
                <a:latin typeface="Book Antiqua" panose="02040602050305030304" pitchFamily="18" charset="0"/>
              </a:rPr>
              <a:t>9/3/2014</a:t>
            </a:fld>
            <a:endParaRPr lang="en-US" altLang="en-US" sz="1400" smtClean="0">
              <a:latin typeface="Book Antiqua" panose="02040602050305030304" pitchFamily="18" charset="0"/>
            </a:endParaRPr>
          </a:p>
        </p:txBody>
      </p:sp>
      <p:sp>
        <p:nvSpPr>
          <p:cNvPr id="2457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9D96F453-7AD1-4171-B17F-AD050A9E83B6}" type="slidenum">
              <a:rPr lang="en-US" altLang="en-US" sz="1400">
                <a:latin typeface="Book Antiqua" panose="02040602050305030304" pitchFamily="18" charset="0"/>
              </a:rPr>
              <a:pPr/>
              <a:t>4</a:t>
            </a:fld>
            <a:endParaRPr lang="en-US" altLang="en-US" sz="1400">
              <a:latin typeface="Book Antiqua" panose="02040602050305030304" pitchFamily="18" charset="0"/>
            </a:endParaRPr>
          </a:p>
        </p:txBody>
      </p:sp>
      <p:sp>
        <p:nvSpPr>
          <p:cNvPr id="44034" name="Rectangle 2"/>
          <p:cNvSpPr>
            <a:spLocks noGrp="1" noChangeArrowheads="1"/>
          </p:cNvSpPr>
          <p:nvPr>
            <p:ph type="title"/>
          </p:nvPr>
        </p:nvSpPr>
        <p:spPr/>
        <p:txBody>
          <a:bodyPr/>
          <a:lstStyle/>
          <a:p>
            <a:pPr eaLnBrk="1" hangingPunct="1">
              <a:defRPr/>
            </a:pPr>
            <a:r>
              <a:rPr lang="en-US" smtClean="0">
                <a:effectLst>
                  <a:outerShdw blurRad="38100" dist="38100" dir="2700000" algn="tl">
                    <a:srgbClr val="C0C0C0"/>
                  </a:outerShdw>
                </a:effectLst>
              </a:rPr>
              <a:t>DNA Components</a:t>
            </a:r>
          </a:p>
        </p:txBody>
      </p:sp>
      <p:sp>
        <p:nvSpPr>
          <p:cNvPr id="24581" name="Rectangle 3"/>
          <p:cNvSpPr>
            <a:spLocks noGrp="1" noChangeArrowheads="1"/>
          </p:cNvSpPr>
          <p:nvPr>
            <p:ph type="body" idx="1"/>
          </p:nvPr>
        </p:nvSpPr>
        <p:spPr>
          <a:xfrm>
            <a:off x="457200" y="1295400"/>
            <a:ext cx="8153400" cy="5105400"/>
          </a:xfrm>
        </p:spPr>
        <p:txBody>
          <a:bodyPr/>
          <a:lstStyle/>
          <a:p>
            <a:pPr eaLnBrk="1" hangingPunct="1">
              <a:lnSpc>
                <a:spcPct val="80000"/>
              </a:lnSpc>
            </a:pPr>
            <a:r>
              <a:rPr lang="en-US" altLang="en-US" sz="2000" dirty="0" smtClean="0">
                <a:ea typeface="ＭＳ Ｐゴシック" panose="020B0600070205080204" pitchFamily="34" charset="-128"/>
              </a:rPr>
              <a:t>DNA appears in all living organisms</a:t>
            </a:r>
          </a:p>
          <a:p>
            <a:pPr eaLnBrk="1" hangingPunct="1">
              <a:lnSpc>
                <a:spcPct val="80000"/>
              </a:lnSpc>
            </a:pPr>
            <a:r>
              <a:rPr lang="en-US" altLang="en-US" sz="2000" dirty="0" smtClean="0">
                <a:ea typeface="ＭＳ Ｐゴシック" panose="020B0600070205080204" pitchFamily="34" charset="-128"/>
              </a:rPr>
              <a:t>Different code sequences distinguish</a:t>
            </a:r>
          </a:p>
          <a:p>
            <a:pPr lvl="1" eaLnBrk="1" hangingPunct="1">
              <a:lnSpc>
                <a:spcPct val="80000"/>
              </a:lnSpc>
            </a:pPr>
            <a:r>
              <a:rPr lang="en-US" altLang="en-US" sz="1800" dirty="0" smtClean="0">
                <a:ea typeface="ＭＳ Ｐゴシック" panose="020B0600070205080204" pitchFamily="34" charset="-128"/>
              </a:rPr>
              <a:t>Plants from animals</a:t>
            </a:r>
          </a:p>
          <a:p>
            <a:pPr lvl="1" eaLnBrk="1" hangingPunct="1">
              <a:lnSpc>
                <a:spcPct val="80000"/>
              </a:lnSpc>
            </a:pPr>
            <a:r>
              <a:rPr lang="en-US" altLang="en-US" sz="1800" dirty="0" smtClean="0">
                <a:ea typeface="ＭＳ Ｐゴシック" panose="020B0600070205080204" pitchFamily="34" charset="-128"/>
              </a:rPr>
              <a:t>Species</a:t>
            </a:r>
          </a:p>
          <a:p>
            <a:pPr lvl="1" eaLnBrk="1" hangingPunct="1">
              <a:lnSpc>
                <a:spcPct val="80000"/>
              </a:lnSpc>
            </a:pPr>
            <a:r>
              <a:rPr lang="en-US" altLang="en-US" sz="1800" dirty="0" smtClean="0">
                <a:ea typeface="ＭＳ Ｐゴシック" panose="020B0600070205080204" pitchFamily="34" charset="-128"/>
              </a:rPr>
              <a:t>Individuals</a:t>
            </a:r>
          </a:p>
          <a:p>
            <a:pPr eaLnBrk="1" hangingPunct="1">
              <a:lnSpc>
                <a:spcPct val="80000"/>
              </a:lnSpc>
            </a:pPr>
            <a:r>
              <a:rPr lang="en-US" altLang="en-US" sz="2000" dirty="0" smtClean="0">
                <a:ea typeface="ＭＳ Ｐゴシック" panose="020B0600070205080204" pitchFamily="34" charset="-128"/>
              </a:rPr>
              <a:t>A complete DNA sequence </a:t>
            </a:r>
            <a:br>
              <a:rPr lang="en-US" altLang="en-US" sz="2000" dirty="0" smtClean="0">
                <a:ea typeface="ＭＳ Ｐゴシック" panose="020B0600070205080204" pitchFamily="34" charset="-128"/>
              </a:rPr>
            </a:br>
            <a:r>
              <a:rPr lang="en-US" altLang="en-US" sz="2000" dirty="0" smtClean="0">
                <a:ea typeface="ＭＳ Ｐゴシック" panose="020B0600070205080204" pitchFamily="34" charset="-128"/>
              </a:rPr>
              <a:t>for an organism is called</a:t>
            </a:r>
            <a:br>
              <a:rPr lang="en-US" altLang="en-US" sz="2000" dirty="0" smtClean="0">
                <a:ea typeface="ＭＳ Ｐゴシック" panose="020B0600070205080204" pitchFamily="34" charset="-128"/>
              </a:rPr>
            </a:br>
            <a:r>
              <a:rPr lang="en-US" altLang="en-US" sz="2000" dirty="0" smtClean="0">
                <a:ea typeface="ＭＳ Ｐゴシック" panose="020B0600070205080204" pitchFamily="34" charset="-128"/>
              </a:rPr>
              <a:t>its </a:t>
            </a:r>
            <a:r>
              <a:rPr lang="en-US" altLang="en-US" sz="2000" i="1" dirty="0" smtClean="0">
                <a:ea typeface="ＭＳ Ｐゴシック" panose="020B0600070205080204" pitchFamily="34" charset="-128"/>
              </a:rPr>
              <a:t>genome</a:t>
            </a:r>
            <a:r>
              <a:rPr lang="en-US" altLang="en-US" sz="2000" dirty="0" smtClean="0">
                <a:ea typeface="ＭＳ Ｐゴシック" panose="020B0600070205080204" pitchFamily="34" charset="-128"/>
              </a:rPr>
              <a:t> </a:t>
            </a:r>
          </a:p>
          <a:p>
            <a:pPr eaLnBrk="1" hangingPunct="1">
              <a:lnSpc>
                <a:spcPct val="80000"/>
              </a:lnSpc>
            </a:pPr>
            <a:r>
              <a:rPr lang="en-US" altLang="en-US" sz="2000" dirty="0" smtClean="0">
                <a:ea typeface="ＭＳ Ｐゴシック" panose="020B0600070205080204" pitchFamily="34" charset="-128"/>
              </a:rPr>
              <a:t>Code sequences are </a:t>
            </a:r>
            <a:br>
              <a:rPr lang="en-US" altLang="en-US" sz="2000" dirty="0" smtClean="0">
                <a:ea typeface="ＭＳ Ｐゴシック" panose="020B0600070205080204" pitchFamily="34" charset="-128"/>
              </a:rPr>
            </a:br>
            <a:r>
              <a:rPr lang="en-US" altLang="en-US" sz="2000" dirty="0" smtClean="0">
                <a:ea typeface="ＭＳ Ｐゴシック" panose="020B0600070205080204" pitchFamily="34" charset="-128"/>
              </a:rPr>
              <a:t>composed of 4 bases </a:t>
            </a:r>
            <a:br>
              <a:rPr lang="en-US" altLang="en-US" sz="2000" dirty="0" smtClean="0">
                <a:ea typeface="ＭＳ Ｐゴシック" panose="020B0600070205080204" pitchFamily="34" charset="-128"/>
              </a:rPr>
            </a:br>
            <a:r>
              <a:rPr lang="en-US" altLang="en-US" sz="2000" dirty="0" smtClean="0">
                <a:ea typeface="ＭＳ Ｐゴシック" panose="020B0600070205080204" pitchFamily="34" charset="-128"/>
              </a:rPr>
              <a:t>(Adenine, Cytosine, </a:t>
            </a:r>
            <a:br>
              <a:rPr lang="en-US" altLang="en-US" sz="2000" dirty="0" smtClean="0">
                <a:ea typeface="ＭＳ Ｐゴシック" panose="020B0600070205080204" pitchFamily="34" charset="-128"/>
              </a:rPr>
            </a:br>
            <a:r>
              <a:rPr lang="en-US" altLang="en-US" sz="2000" dirty="0" smtClean="0">
                <a:ea typeface="ＭＳ Ｐゴシック" panose="020B0600070205080204" pitchFamily="34" charset="-128"/>
              </a:rPr>
              <a:t>Guanine, Thymine)</a:t>
            </a:r>
          </a:p>
          <a:p>
            <a:pPr eaLnBrk="1" hangingPunct="1">
              <a:lnSpc>
                <a:spcPct val="80000"/>
              </a:lnSpc>
            </a:pPr>
            <a:r>
              <a:rPr lang="en-US" altLang="en-US" sz="2000" dirty="0" smtClean="0">
                <a:ea typeface="ＭＳ Ｐゴシック" panose="020B0600070205080204" pitchFamily="34" charset="-128"/>
              </a:rPr>
              <a:t>Each base binds with </a:t>
            </a:r>
            <a:br>
              <a:rPr lang="en-US" altLang="en-US" sz="2000" dirty="0" smtClean="0">
                <a:ea typeface="ＭＳ Ｐゴシック" panose="020B0600070205080204" pitchFamily="34" charset="-128"/>
              </a:rPr>
            </a:br>
            <a:r>
              <a:rPr lang="en-US" altLang="en-US" sz="2000" dirty="0" smtClean="0">
                <a:ea typeface="ＭＳ Ｐゴシック" panose="020B0600070205080204" pitchFamily="34" charset="-128"/>
              </a:rPr>
              <a:t>another specific base </a:t>
            </a:r>
            <a:br>
              <a:rPr lang="en-US" altLang="en-US" sz="2000" dirty="0" smtClean="0">
                <a:ea typeface="ＭＳ Ｐゴシック" panose="020B0600070205080204" pitchFamily="34" charset="-128"/>
              </a:rPr>
            </a:br>
            <a:r>
              <a:rPr lang="en-US" altLang="en-US" sz="2000" dirty="0" smtClean="0">
                <a:ea typeface="ＭＳ Ｐゴシック" panose="020B0600070205080204" pitchFamily="34" charset="-128"/>
              </a:rPr>
              <a:t>(Thymine with Adenine  </a:t>
            </a:r>
            <a:br>
              <a:rPr lang="en-US" altLang="en-US" sz="2000" dirty="0" smtClean="0">
                <a:ea typeface="ＭＳ Ｐゴシック" panose="020B0600070205080204" pitchFamily="34" charset="-128"/>
              </a:rPr>
            </a:br>
            <a:r>
              <a:rPr lang="en-US" altLang="en-US" sz="2000" dirty="0" smtClean="0">
                <a:ea typeface="ＭＳ Ｐゴシック" panose="020B0600070205080204" pitchFamily="34" charset="-128"/>
              </a:rPr>
              <a:t>and Cytosine with Guanine)</a:t>
            </a:r>
          </a:p>
          <a:p>
            <a:pPr eaLnBrk="1" hangingPunct="1">
              <a:lnSpc>
                <a:spcPct val="80000"/>
              </a:lnSpc>
            </a:pPr>
            <a:r>
              <a:rPr lang="en-US" altLang="en-US" sz="2000" dirty="0" smtClean="0">
                <a:ea typeface="ＭＳ Ｐゴシック" panose="020B0600070205080204" pitchFamily="34" charset="-128"/>
              </a:rPr>
              <a:t>A DNA molecule is comprised of primary sequence and a redundant “complementary” copy that allows it to self replicate (each acts like a template for the other sequence)</a:t>
            </a:r>
          </a:p>
        </p:txBody>
      </p:sp>
      <p:pic>
        <p:nvPicPr>
          <p:cNvPr id="24582" name="Picture 6" descr="DNAba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098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descr="basepai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2098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6" name="Slide Number Placeholder 5"/>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FA044AE-7312-4038-A08C-332D7FEDEDAC}" type="slidenum">
              <a:rPr lang="en-US" altLang="en-US" sz="1400">
                <a:latin typeface="Book Antiqua" panose="02040602050305030304" pitchFamily="18" charset="0"/>
              </a:rPr>
              <a:pPr/>
              <a:t>40</a:t>
            </a:fld>
            <a:endParaRPr lang="en-US" altLang="en-US" sz="1400">
              <a:latin typeface="Book Antiqua" panose="02040602050305030304" pitchFamily="18" charset="0"/>
            </a:endParaRPr>
          </a:p>
        </p:txBody>
      </p:sp>
      <p:sp>
        <p:nvSpPr>
          <p:cNvPr id="65538" name="Rectangle 2"/>
          <p:cNvSpPr>
            <a:spLocks noGrp="1" noChangeArrowheads="1"/>
          </p:cNvSpPr>
          <p:nvPr>
            <p:ph type="title"/>
          </p:nvPr>
        </p:nvSpPr>
        <p:spPr>
          <a:xfrm>
            <a:off x="457200" y="152400"/>
            <a:ext cx="8229600" cy="1139825"/>
          </a:xfrm>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   </a:t>
            </a:r>
            <a:r>
              <a:rPr lang="en-US" altLang="en-US" sz="4200" smtClean="0">
                <a:effectLst>
                  <a:outerShdw blurRad="38100" dist="38100" dir="2700000" algn="tl">
                    <a:srgbClr val="C0C0C0"/>
                  </a:outerShdw>
                </a:effectLst>
                <a:ea typeface="ＭＳ Ｐゴシック" panose="020B0600070205080204" pitchFamily="34" charset="-128"/>
              </a:rPr>
              <a:t>DNA probes</a:t>
            </a:r>
          </a:p>
        </p:txBody>
      </p:sp>
      <p:sp>
        <p:nvSpPr>
          <p:cNvPr id="63493" name="Rectangle 3"/>
          <p:cNvSpPr>
            <a:spLocks noGrp="1" noChangeArrowheads="1"/>
          </p:cNvSpPr>
          <p:nvPr>
            <p:ph type="body" idx="1"/>
          </p:nvPr>
        </p:nvSpPr>
        <p:spPr>
          <a:xfrm>
            <a:off x="457200" y="1524000"/>
            <a:ext cx="8497888" cy="4343400"/>
          </a:xfrm>
        </p:spPr>
        <p:txBody>
          <a:bodyPr/>
          <a:lstStyle/>
          <a:p>
            <a:pPr eaLnBrk="1" hangingPunct="1">
              <a:lnSpc>
                <a:spcPct val="90000"/>
              </a:lnSpc>
            </a:pPr>
            <a:r>
              <a:rPr lang="en-US" altLang="en-US" smtClean="0">
                <a:solidFill>
                  <a:srgbClr val="000000"/>
                </a:solidFill>
                <a:ea typeface="ＭＳ Ｐゴシック" panose="020B0600070205080204" pitchFamily="34" charset="-128"/>
              </a:rPr>
              <a:t>Oligonucleotides: short single-strands of DNA usually 20-30 nucleotides long </a:t>
            </a:r>
          </a:p>
          <a:p>
            <a:pPr eaLnBrk="1" hangingPunct="1">
              <a:lnSpc>
                <a:spcPct val="90000"/>
              </a:lnSpc>
            </a:pPr>
            <a:r>
              <a:rPr lang="en-US" altLang="en-US" smtClean="0">
                <a:solidFill>
                  <a:srgbClr val="000000"/>
                </a:solidFill>
                <a:ea typeface="ＭＳ Ｐゴシック" panose="020B0600070205080204" pitchFamily="34" charset="-128"/>
              </a:rPr>
              <a:t>Oligonucleotides can be used to find complementary</a:t>
            </a:r>
            <a:r>
              <a:rPr lang="en-US" altLang="en-US" smtClean="0">
                <a:ea typeface="ＭＳ Ｐゴシック" panose="020B0600070205080204" pitchFamily="34" charset="-128"/>
              </a:rPr>
              <a:t> </a:t>
            </a:r>
            <a:r>
              <a:rPr lang="en-US" altLang="en-US" smtClean="0">
                <a:solidFill>
                  <a:srgbClr val="000000"/>
                </a:solidFill>
                <a:ea typeface="ＭＳ Ｐゴシック" panose="020B0600070205080204" pitchFamily="34" charset="-128"/>
              </a:rPr>
              <a:t>DNA segments, via hybridization</a:t>
            </a:r>
          </a:p>
          <a:p>
            <a:pPr eaLnBrk="1" hangingPunct="1">
              <a:lnSpc>
                <a:spcPct val="90000"/>
              </a:lnSpc>
            </a:pPr>
            <a:r>
              <a:rPr lang="en-US" altLang="en-US" smtClean="0">
                <a:solidFill>
                  <a:srgbClr val="000000"/>
                </a:solidFill>
                <a:ea typeface="ＭＳ Ｐゴシック" panose="020B0600070205080204" pitchFamily="34" charset="-128"/>
              </a:rPr>
              <a:t>Also used to determine the concentration of specific mRNA strands within a cell (gene expression)</a:t>
            </a:r>
            <a:r>
              <a:rPr lang="en-US" altLang="en-US" smtClean="0">
                <a:ea typeface="ＭＳ Ｐゴシック" panose="020B0600070205080204" pitchFamily="34" charset="-128"/>
              </a:rPr>
              <a:t> </a:t>
            </a:r>
          </a:p>
          <a:p>
            <a:pPr eaLnBrk="1" hangingPunct="1">
              <a:lnSpc>
                <a:spcPct val="90000"/>
              </a:lnSpc>
            </a:pPr>
            <a:r>
              <a:rPr lang="en-US" altLang="en-US" smtClean="0">
                <a:solidFill>
                  <a:srgbClr val="000000"/>
                </a:solidFill>
                <a:ea typeface="ＭＳ Ｐゴシック" panose="020B0600070205080204" pitchFamily="34" charset="-128"/>
              </a:rPr>
              <a:t>Made by automated DNA synthesizers and tagged with a radioactive isotope.</a:t>
            </a:r>
          </a:p>
          <a:p>
            <a:pPr eaLnBrk="1" hangingPunct="1">
              <a:lnSpc>
                <a:spcPct val="90000"/>
              </a:lnSpc>
            </a:pPr>
            <a:r>
              <a:rPr lang="en-US" altLang="en-US" smtClean="0">
                <a:solidFill>
                  <a:srgbClr val="000000"/>
                </a:solidFill>
                <a:ea typeface="ＭＳ Ｐゴシック" panose="020B0600070205080204" pitchFamily="34" charset="-128"/>
              </a:rPr>
              <a:t>Anchored onto glass slides</a:t>
            </a:r>
            <a:endParaRPr lang="en-US" altLang="en-US" smtClean="0">
              <a:ea typeface="ＭＳ Ｐゴシック" panose="020B0600070205080204" pitchFamily="34" charset="-128"/>
            </a:endParaRPr>
          </a:p>
          <a:p>
            <a:pPr eaLnBrk="1" hangingPunct="1">
              <a:lnSpc>
                <a:spcPct val="90000"/>
              </a:lnSpc>
              <a:buFontTx/>
              <a:buNone/>
            </a:pPr>
            <a:endParaRPr lang="en-US" altLang="en-US" smtClean="0">
              <a:ea typeface="ＭＳ Ｐゴシック" panose="020B0600070205080204" pitchFamily="34" charset="-128"/>
            </a:endParaRPr>
          </a:p>
        </p:txBody>
      </p:sp>
      <p:sp>
        <p:nvSpPr>
          <p:cNvPr id="63494"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7975242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10" name="Slide Number Placeholder 6"/>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EA01E1F-296A-465C-82C4-FF4CD38DD324}" type="slidenum">
              <a:rPr lang="en-US" altLang="en-US" sz="1400">
                <a:latin typeface="Book Antiqua" panose="02040602050305030304" pitchFamily="18" charset="0"/>
              </a:rPr>
              <a:pPr/>
              <a:t>41</a:t>
            </a:fld>
            <a:endParaRPr lang="en-US" altLang="en-US" sz="1400">
              <a:latin typeface="Book Antiqua" panose="02040602050305030304" pitchFamily="18" charset="0"/>
            </a:endParaRPr>
          </a:p>
        </p:txBody>
      </p:sp>
      <p:sp>
        <p:nvSpPr>
          <p:cNvPr id="79875" name="Rectangle 3"/>
          <p:cNvSpPr>
            <a:spLocks noGrp="1" noChangeArrowheads="1"/>
          </p:cNvSpPr>
          <p:nvPr>
            <p:ph type="title"/>
          </p:nvPr>
        </p:nvSpPr>
        <p:spPr>
          <a:xfrm>
            <a:off x="457200" y="352425"/>
            <a:ext cx="8229600" cy="790575"/>
          </a:xfrm>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  </a:t>
            </a:r>
            <a:r>
              <a:rPr lang="en-US" altLang="en-US" sz="4200" smtClean="0">
                <a:effectLst>
                  <a:outerShdw blurRad="38100" dist="38100" dir="2700000" algn="tl">
                    <a:srgbClr val="C0C0C0"/>
                  </a:outerShdw>
                </a:effectLst>
                <a:ea typeface="ＭＳ Ｐゴシック" panose="020B0600070205080204" pitchFamily="34" charset="-128"/>
              </a:rPr>
              <a:t>DNA Microarray</a:t>
            </a:r>
          </a:p>
        </p:txBody>
      </p:sp>
      <p:sp>
        <p:nvSpPr>
          <p:cNvPr id="65541" name="Rectangle 4"/>
          <p:cNvSpPr>
            <a:spLocks noGrp="1" noChangeArrowheads="1"/>
          </p:cNvSpPr>
          <p:nvPr>
            <p:ph type="body" sz="half" idx="1"/>
          </p:nvPr>
        </p:nvSpPr>
        <p:spPr>
          <a:xfrm>
            <a:off x="4953000" y="5756275"/>
            <a:ext cx="3962400" cy="720725"/>
          </a:xfrm>
        </p:spPr>
        <p:txBody>
          <a:bodyPr/>
          <a:lstStyle/>
          <a:p>
            <a:pPr>
              <a:lnSpc>
                <a:spcPct val="90000"/>
              </a:lnSpc>
              <a:spcBef>
                <a:spcPct val="0"/>
              </a:spcBef>
              <a:buClrTx/>
              <a:buFontTx/>
              <a:buNone/>
            </a:pPr>
            <a:r>
              <a:rPr lang="en-US" altLang="en-US" sz="1800" smtClean="0">
                <a:ea typeface="ＭＳ Ｐゴシック" panose="020B0600070205080204" pitchFamily="34" charset="-128"/>
              </a:rPr>
              <a:t>  Tagged probes become hybridized</a:t>
            </a:r>
            <a:br>
              <a:rPr lang="en-US" altLang="en-US" sz="1800" smtClean="0">
                <a:ea typeface="ＭＳ Ｐゴシック" panose="020B0600070205080204" pitchFamily="34" charset="-128"/>
              </a:rPr>
            </a:br>
            <a:r>
              <a:rPr lang="en-US" altLang="en-US" sz="1800" smtClean="0">
                <a:ea typeface="ＭＳ Ｐゴシック" panose="020B0600070205080204" pitchFamily="34" charset="-128"/>
              </a:rPr>
              <a:t>to the DNA chip’s microarray.</a:t>
            </a:r>
          </a:p>
          <a:p>
            <a:pPr eaLnBrk="1" hangingPunct="1">
              <a:lnSpc>
                <a:spcPct val="90000"/>
              </a:lnSpc>
              <a:buFontTx/>
              <a:buNone/>
            </a:pPr>
            <a:endParaRPr lang="en-US" altLang="en-US" sz="1800" smtClean="0">
              <a:ea typeface="ＭＳ Ｐゴシック" panose="020B0600070205080204" pitchFamily="34" charset="-128"/>
            </a:endParaRPr>
          </a:p>
        </p:txBody>
      </p:sp>
      <p:pic>
        <p:nvPicPr>
          <p:cNvPr id="65542" name="Picture 6" descr="hybridization_of_tagged_prob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967038"/>
            <a:ext cx="2998788"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12" descr="single_feature"/>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74675" y="2513013"/>
            <a:ext cx="3006725" cy="3201987"/>
          </a:xfrm>
          <a:noFill/>
        </p:spPr>
      </p:pic>
      <p:sp>
        <p:nvSpPr>
          <p:cNvPr id="65544" name="Text Box 13"/>
          <p:cNvSpPr txBox="1">
            <a:spLocks noChangeArrowheads="1"/>
          </p:cNvSpPr>
          <p:nvPr/>
        </p:nvSpPr>
        <p:spPr bwMode="auto">
          <a:xfrm>
            <a:off x="381000" y="5792788"/>
            <a:ext cx="320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Book Antiqua" panose="02040602050305030304" pitchFamily="18" charset="0"/>
                <a:cs typeface="Arial" panose="020B0604020202020204" pitchFamily="34" charset="0"/>
              </a:rPr>
              <a:t>  Millions of DNA strands </a:t>
            </a:r>
          </a:p>
          <a:p>
            <a:pPr eaLnBrk="1" hangingPunct="1"/>
            <a:r>
              <a:rPr lang="en-US" altLang="en-US" sz="1800">
                <a:latin typeface="Book Antiqua" panose="02040602050305030304" pitchFamily="18" charset="0"/>
                <a:cs typeface="Arial" panose="020B0604020202020204" pitchFamily="34" charset="0"/>
              </a:rPr>
              <a:t>  build up on each location.</a:t>
            </a:r>
          </a:p>
        </p:txBody>
      </p:sp>
      <p:pic>
        <p:nvPicPr>
          <p:cNvPr id="65545" name="Picture 5"/>
          <p:cNvPicPr>
            <a:picLocks noGrp="1" noChangeAspect="1" noChangeArrowheads="1"/>
          </p:cNvPicPr>
          <p:nvPr>
            <p:ph type="chart" sz="half" idx="4294967295"/>
          </p:nvPr>
        </p:nvPicPr>
        <p:blipFill>
          <a:blip r:embed="rId5">
            <a:extLst>
              <a:ext uri="{28A0092B-C50C-407E-A947-70E740481C1C}">
                <a14:useLocalDpi xmlns:a14="http://schemas.microsoft.com/office/drawing/2010/main" val="0"/>
              </a:ext>
            </a:extLst>
          </a:blip>
          <a:srcRect l="12538" t="14459" r="14464" b="12544"/>
          <a:stretch>
            <a:fillRect/>
          </a:stretch>
        </p:blipFill>
        <p:spPr>
          <a:xfrm>
            <a:off x="3657600" y="1524000"/>
            <a:ext cx="1868488" cy="1371600"/>
          </a:xfrm>
          <a:noFill/>
        </p:spPr>
      </p:pic>
      <p:sp>
        <p:nvSpPr>
          <p:cNvPr id="65546"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26151119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9" name="Slide Number Placeholder 5"/>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1BD624F-D202-4F9D-8241-1432B301F14F}" type="slidenum">
              <a:rPr lang="en-US" altLang="en-US" sz="1400">
                <a:latin typeface="Book Antiqua" panose="02040602050305030304" pitchFamily="18" charset="0"/>
              </a:rPr>
              <a:pPr/>
              <a:t>42</a:t>
            </a:fld>
            <a:endParaRPr lang="en-US" altLang="en-US" sz="1400">
              <a:latin typeface="Book Antiqua" panose="02040602050305030304" pitchFamily="18" charset="0"/>
            </a:endParaRPr>
          </a:p>
        </p:txBody>
      </p:sp>
      <p:sp>
        <p:nvSpPr>
          <p:cNvPr id="75778" name="Rectangle 2"/>
          <p:cNvSpPr>
            <a:spLocks noGrp="1" noChangeArrowheads="1"/>
          </p:cNvSpPr>
          <p:nvPr>
            <p:ph type="title"/>
          </p:nvPr>
        </p:nvSpPr>
        <p:spPr>
          <a:xfrm>
            <a:off x="457200" y="274638"/>
            <a:ext cx="8229600" cy="615950"/>
          </a:xfrm>
        </p:spPr>
        <p:txBody>
          <a:bodyPr/>
          <a:lstStyle/>
          <a:p>
            <a:pPr eaLnBrk="1" hangingPunct="1"/>
            <a:r>
              <a:rPr lang="en-US" altLang="en-US" sz="4200" smtClean="0">
                <a:effectLst>
                  <a:outerShdw blurRad="38100" dist="38100" dir="2700000" algn="tl">
                    <a:srgbClr val="C0C0C0"/>
                  </a:outerShdw>
                </a:effectLst>
                <a:ea typeface="ＭＳ Ｐゴシック" panose="020B0600070205080204" pitchFamily="34" charset="-128"/>
              </a:rPr>
              <a:t>Gene Expression Arrays</a:t>
            </a:r>
          </a:p>
        </p:txBody>
      </p:sp>
      <p:sp>
        <p:nvSpPr>
          <p:cNvPr id="67589" name="Rectangle 3"/>
          <p:cNvSpPr>
            <a:spLocks noGrp="1" noChangeArrowheads="1"/>
          </p:cNvSpPr>
          <p:nvPr>
            <p:ph type="body" idx="1"/>
          </p:nvPr>
        </p:nvSpPr>
        <p:spPr>
          <a:xfrm>
            <a:off x="457200" y="1724025"/>
            <a:ext cx="8153400" cy="4678363"/>
          </a:xfrm>
        </p:spPr>
        <p:txBody>
          <a:bodyPr/>
          <a:lstStyle/>
          <a:p>
            <a:pPr eaLnBrk="1" hangingPunct="1"/>
            <a:r>
              <a:rPr lang="en-US" altLang="en-US" sz="2400" dirty="0" smtClean="0">
                <a:ea typeface="ＭＳ Ｐゴシック" panose="020B0600070205080204" pitchFamily="34" charset="-128"/>
              </a:rPr>
              <a:t>An gene expression array works by exploiting the ability of a given mRNA molecule to hybridize to the DNA template. </a:t>
            </a:r>
          </a:p>
          <a:p>
            <a:pPr eaLnBrk="1" hangingPunct="1"/>
            <a:r>
              <a:rPr lang="en-US" altLang="en-US" sz="2400" dirty="0" smtClean="0">
                <a:ea typeface="ＭＳ Ｐゴシック" panose="020B0600070205080204" pitchFamily="34" charset="-128"/>
              </a:rPr>
              <a:t>Using an array containing many DNA samples in an experiment, the expression levels of hundreds or thousands genes within a cell by measuring the amount of mRNA bound to each site on the array. </a:t>
            </a:r>
          </a:p>
          <a:p>
            <a:pPr eaLnBrk="1" hangingPunct="1"/>
            <a:r>
              <a:rPr lang="en-US" altLang="en-US" sz="2400" dirty="0" smtClean="0">
                <a:ea typeface="ＭＳ Ｐゴシック" panose="020B0600070205080204" pitchFamily="34" charset="-128"/>
              </a:rPr>
              <a:t>With the aid of a computer, the amount of mRNA bound to the spots on the microarray is precisely measured, generating a profile of gene expression in the cell.</a:t>
            </a:r>
            <a:r>
              <a:rPr lang="en-US" altLang="en-US" sz="2100" dirty="0" smtClean="0">
                <a:ea typeface="ＭＳ Ｐゴシック" panose="020B0600070205080204" pitchFamily="34" charset="-128"/>
              </a:rPr>
              <a:t> </a:t>
            </a:r>
          </a:p>
          <a:p>
            <a:pPr eaLnBrk="1" hangingPunct="1"/>
            <a:endParaRPr lang="en-US" altLang="en-US" sz="2100" dirty="0" smtClean="0">
              <a:ea typeface="ＭＳ Ｐゴシック" panose="020B0600070205080204" pitchFamily="34" charset="-128"/>
            </a:endParaRPr>
          </a:p>
        </p:txBody>
      </p:sp>
      <p:grpSp>
        <p:nvGrpSpPr>
          <p:cNvPr id="67590" name="Group 4"/>
          <p:cNvGrpSpPr>
            <a:grpSpLocks/>
          </p:cNvGrpSpPr>
          <p:nvPr/>
        </p:nvGrpSpPr>
        <p:grpSpPr bwMode="auto">
          <a:xfrm>
            <a:off x="457200" y="2652713"/>
            <a:ext cx="8229600" cy="457200"/>
            <a:chOff x="0" y="152"/>
            <a:chExt cx="5184" cy="288"/>
          </a:xfrm>
        </p:grpSpPr>
        <p:sp>
          <p:nvSpPr>
            <p:cNvPr id="67592" name="Rectangle 5"/>
            <p:cNvSpPr>
              <a:spLocks noChangeArrowheads="1"/>
            </p:cNvSpPr>
            <p:nvPr/>
          </p:nvSpPr>
          <p:spPr bwMode="auto">
            <a:xfrm>
              <a:off x="0" y="152"/>
              <a:ext cx="518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7593" name="Rectangle 6"/>
            <p:cNvSpPr>
              <a:spLocks noChangeArrowheads="1"/>
            </p:cNvSpPr>
            <p:nvPr/>
          </p:nvSpPr>
          <p:spPr bwMode="auto">
            <a:xfrm>
              <a:off x="0" y="152"/>
              <a:ext cx="51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latin typeface="Times New Roman" panose="02020603050405020304" pitchFamily="18" charset="0"/>
                <a:cs typeface="Arial" panose="020B0604020202020204" pitchFamily="34" charset="0"/>
              </a:endParaRPr>
            </a:p>
          </p:txBody>
        </p:sp>
      </p:grpSp>
      <p:sp>
        <p:nvSpPr>
          <p:cNvPr id="67591"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17199315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7" name="Slide Number Placeholder 4"/>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C1952BF-0E1B-4B55-B644-500264C139CE}" type="slidenum">
              <a:rPr lang="en-US" altLang="en-US" sz="1400">
                <a:latin typeface="Book Antiqua" panose="02040602050305030304" pitchFamily="18" charset="0"/>
              </a:rPr>
              <a:pPr/>
              <a:t>43</a:t>
            </a:fld>
            <a:endParaRPr lang="en-US" altLang="en-US" sz="1400">
              <a:latin typeface="Book Antiqua" panose="02040602050305030304" pitchFamily="18" charset="0"/>
            </a:endParaRPr>
          </a:p>
        </p:txBody>
      </p:sp>
      <p:sp>
        <p:nvSpPr>
          <p:cNvPr id="73730" name="Rectangle 2"/>
          <p:cNvSpPr>
            <a:spLocks noGrp="1" noChangeArrowheads="1"/>
          </p:cNvSpPr>
          <p:nvPr>
            <p:ph type="title"/>
          </p:nvPr>
        </p:nvSpPr>
        <p:spPr>
          <a:xfrm>
            <a:off x="457200" y="274638"/>
            <a:ext cx="8229600" cy="731837"/>
          </a:xfrm>
        </p:spPr>
        <p:txBody>
          <a:bodyPr/>
          <a:lstStyle/>
          <a:p>
            <a:pPr eaLnBrk="1" hangingPunct="1"/>
            <a:r>
              <a:rPr lang="en-US" altLang="en-US" sz="4200" smtClean="0">
                <a:effectLst>
                  <a:outerShdw blurRad="38100" dist="38100" dir="2700000" algn="tl">
                    <a:srgbClr val="C0C0C0"/>
                  </a:outerShdw>
                </a:effectLst>
                <a:ea typeface="ＭＳ Ｐゴシック" panose="020B0600070205080204" pitchFamily="34" charset="-128"/>
              </a:rPr>
              <a:t>Labeling DNA arrays</a:t>
            </a:r>
          </a:p>
        </p:txBody>
      </p:sp>
      <p:pic>
        <p:nvPicPr>
          <p:cNvPr id="69637" name="Picture 3" descr="3880476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95400"/>
            <a:ext cx="4876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Text Box 4"/>
          <p:cNvSpPr txBox="1">
            <a:spLocks noChangeArrowheads="1"/>
          </p:cNvSpPr>
          <p:nvPr/>
        </p:nvSpPr>
        <p:spPr bwMode="auto">
          <a:xfrm>
            <a:off x="228600" y="3994150"/>
            <a:ext cx="86868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solidFill>
                  <a:srgbClr val="000000"/>
                </a:solidFill>
                <a:latin typeface="Book Antiqua" panose="02040602050305030304" pitchFamily="18" charset="0"/>
                <a:cs typeface="Arial" panose="020B0604020202020204" pitchFamily="34" charset="0"/>
              </a:rPr>
              <a:t>RNA samples are labeled using fluorescent nucleotides (</a:t>
            </a:r>
            <a:r>
              <a:rPr lang="en-US" altLang="en-US" sz="2000" b="1" i="1">
                <a:solidFill>
                  <a:srgbClr val="000000"/>
                </a:solidFill>
                <a:latin typeface="Book Antiqua" panose="02040602050305030304" pitchFamily="18" charset="0"/>
                <a:cs typeface="Arial" panose="020B0604020202020204" pitchFamily="34" charset="0"/>
              </a:rPr>
              <a:t>left</a:t>
            </a:r>
            <a:r>
              <a:rPr lang="en-US" altLang="en-US" sz="2000">
                <a:solidFill>
                  <a:srgbClr val="000000"/>
                </a:solidFill>
                <a:latin typeface="Book Antiqua" panose="02040602050305030304" pitchFamily="18" charset="0"/>
                <a:cs typeface="Arial" panose="020B0604020202020204" pitchFamily="34" charset="0"/>
              </a:rPr>
              <a:t>) or </a:t>
            </a:r>
          </a:p>
          <a:p>
            <a:pPr eaLnBrk="1" hangingPunct="1"/>
            <a:r>
              <a:rPr lang="en-US" altLang="en-US" sz="2000">
                <a:solidFill>
                  <a:srgbClr val="000000"/>
                </a:solidFill>
                <a:latin typeface="Book Antiqua" panose="02040602050305030304" pitchFamily="18" charset="0"/>
                <a:cs typeface="Arial" panose="020B0604020202020204" pitchFamily="34" charset="0"/>
              </a:rPr>
              <a:t>radioactive nucleotides (</a:t>
            </a:r>
            <a:r>
              <a:rPr lang="en-US" altLang="en-US" sz="2000" b="1" i="1">
                <a:solidFill>
                  <a:srgbClr val="000000"/>
                </a:solidFill>
                <a:latin typeface="Book Antiqua" panose="02040602050305030304" pitchFamily="18" charset="0"/>
                <a:cs typeface="Arial" panose="020B0604020202020204" pitchFamily="34" charset="0"/>
              </a:rPr>
              <a:t>right</a:t>
            </a:r>
            <a:r>
              <a:rPr lang="en-US" altLang="en-US" sz="2000">
                <a:solidFill>
                  <a:srgbClr val="000000"/>
                </a:solidFill>
                <a:latin typeface="Book Antiqua" panose="02040602050305030304" pitchFamily="18" charset="0"/>
                <a:cs typeface="Arial" panose="020B0604020202020204" pitchFamily="34" charset="0"/>
              </a:rPr>
              <a:t>), and hybridized to arrays. For fluorescent</a:t>
            </a:r>
          </a:p>
          <a:p>
            <a:pPr eaLnBrk="1" hangingPunct="1"/>
            <a:r>
              <a:rPr lang="en-US" altLang="en-US" sz="2000">
                <a:solidFill>
                  <a:srgbClr val="000000"/>
                </a:solidFill>
                <a:latin typeface="Book Antiqua" panose="02040602050305030304" pitchFamily="18" charset="0"/>
                <a:cs typeface="Arial" panose="020B0604020202020204" pitchFamily="34" charset="0"/>
              </a:rPr>
              <a:t>labeling, two or more samples labeled with differently colored fluorescent</a:t>
            </a:r>
          </a:p>
          <a:p>
            <a:pPr eaLnBrk="1" hangingPunct="1"/>
            <a:r>
              <a:rPr lang="en-US" altLang="en-US" sz="2000">
                <a:solidFill>
                  <a:srgbClr val="000000"/>
                </a:solidFill>
                <a:latin typeface="Book Antiqua" panose="02040602050305030304" pitchFamily="18" charset="0"/>
                <a:cs typeface="Arial" panose="020B0604020202020204" pitchFamily="34" charset="0"/>
              </a:rPr>
              <a:t>markers are hybridized to an array. Level of RNA for each gene in the </a:t>
            </a:r>
          </a:p>
          <a:p>
            <a:pPr eaLnBrk="1" hangingPunct="1"/>
            <a:r>
              <a:rPr lang="en-US" altLang="en-US" sz="2000">
                <a:solidFill>
                  <a:srgbClr val="000000"/>
                </a:solidFill>
                <a:latin typeface="Book Antiqua" panose="02040602050305030304" pitchFamily="18" charset="0"/>
                <a:cs typeface="Arial" panose="020B0604020202020204" pitchFamily="34" charset="0"/>
              </a:rPr>
              <a:t>sample is measured as intensity of fluorescence or radioactivity binding </a:t>
            </a:r>
          </a:p>
          <a:p>
            <a:pPr eaLnBrk="1" hangingPunct="1"/>
            <a:r>
              <a:rPr lang="en-US" altLang="en-US" sz="2000">
                <a:solidFill>
                  <a:srgbClr val="000000"/>
                </a:solidFill>
                <a:latin typeface="Book Antiqua" panose="02040602050305030304" pitchFamily="18" charset="0"/>
                <a:cs typeface="Arial" panose="020B0604020202020204" pitchFamily="34" charset="0"/>
              </a:rPr>
              <a:t>to the specific spot. With fluorescence labeling, relative levels of expressed</a:t>
            </a:r>
          </a:p>
          <a:p>
            <a:pPr eaLnBrk="1" hangingPunct="1"/>
            <a:r>
              <a:rPr lang="en-US" altLang="en-US" sz="2000">
                <a:solidFill>
                  <a:srgbClr val="000000"/>
                </a:solidFill>
                <a:latin typeface="Book Antiqua" panose="02040602050305030304" pitchFamily="18" charset="0"/>
                <a:cs typeface="Arial" panose="020B0604020202020204" pitchFamily="34" charset="0"/>
              </a:rPr>
              <a:t>genes in two samples can be directly compared with a single array.</a:t>
            </a:r>
          </a:p>
          <a:p>
            <a:pPr eaLnBrk="1" hangingPunct="1"/>
            <a:endParaRPr lang="en-US" altLang="en-US" sz="2000">
              <a:latin typeface="Book Antiqua" panose="02040602050305030304" pitchFamily="18" charset="0"/>
              <a:cs typeface="Arial" panose="020B0604020202020204" pitchFamily="34" charset="0"/>
            </a:endParaRPr>
          </a:p>
        </p:txBody>
      </p:sp>
      <p:sp>
        <p:nvSpPr>
          <p:cNvPr id="69639"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25559006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7" name="Slide Number Placeholder 5"/>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FB3C0B3-50FC-4E1F-BE2E-D34E0CD0D2BC}" type="slidenum">
              <a:rPr lang="en-US" altLang="en-US" sz="1400">
                <a:latin typeface="Book Antiqua" panose="02040602050305030304" pitchFamily="18" charset="0"/>
              </a:rPr>
              <a:pPr/>
              <a:t>44</a:t>
            </a:fld>
            <a:endParaRPr lang="en-US" altLang="en-US" sz="1400">
              <a:latin typeface="Book Antiqua" panose="02040602050305030304" pitchFamily="18" charset="0"/>
            </a:endParaRPr>
          </a:p>
        </p:txBody>
      </p:sp>
      <p:pic>
        <p:nvPicPr>
          <p:cNvPr id="71684" name="Picture 4" descr="An image depicting the color expression of a microarra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343400" y="1676400"/>
            <a:ext cx="4191000" cy="3170238"/>
          </a:xfrm>
          <a:noFill/>
        </p:spPr>
      </p:pic>
      <p:sp>
        <p:nvSpPr>
          <p:cNvPr id="77826"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  An experiment on a microarray</a:t>
            </a:r>
          </a:p>
        </p:txBody>
      </p:sp>
      <p:sp>
        <p:nvSpPr>
          <p:cNvPr id="71686" name="Text Box 3"/>
          <p:cNvSpPr txBox="1">
            <a:spLocks noChangeArrowheads="1"/>
          </p:cNvSpPr>
          <p:nvPr/>
        </p:nvSpPr>
        <p:spPr bwMode="auto">
          <a:xfrm>
            <a:off x="517525" y="1295400"/>
            <a:ext cx="7993063"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dirty="0">
                <a:latin typeface="Book Antiqua" panose="02040602050305030304" pitchFamily="18" charset="0"/>
                <a:cs typeface="Arial" panose="020B0604020202020204" pitchFamily="34" charset="0"/>
              </a:rPr>
              <a:t>In this schematic:</a:t>
            </a:r>
            <a:br>
              <a:rPr lang="en-US" altLang="en-US" sz="2000" dirty="0">
                <a:latin typeface="Book Antiqua" panose="02040602050305030304" pitchFamily="18" charset="0"/>
                <a:cs typeface="Arial" panose="020B0604020202020204" pitchFamily="34" charset="0"/>
              </a:rPr>
            </a:br>
            <a:r>
              <a:rPr lang="en-US" altLang="en-US" sz="2000" dirty="0">
                <a:latin typeface="Book Antiqua" panose="02040602050305030304" pitchFamily="18" charset="0"/>
                <a:cs typeface="Arial" panose="020B0604020202020204" pitchFamily="34" charset="0"/>
              </a:rPr>
              <a:t> </a:t>
            </a:r>
            <a:br>
              <a:rPr lang="en-US" altLang="en-US" sz="2000" dirty="0">
                <a:latin typeface="Book Antiqua" panose="02040602050305030304" pitchFamily="18" charset="0"/>
                <a:cs typeface="Arial" panose="020B0604020202020204" pitchFamily="34" charset="0"/>
              </a:rPr>
            </a:br>
            <a:r>
              <a:rPr lang="en-US" altLang="en-US" sz="2000" b="1" dirty="0">
                <a:latin typeface="Book Antiqua" panose="02040602050305030304" pitchFamily="18" charset="0"/>
                <a:cs typeface="Arial" panose="020B0604020202020204" pitchFamily="34" charset="0"/>
              </a:rPr>
              <a:t>GREEN</a:t>
            </a:r>
            <a:r>
              <a:rPr lang="en-US" altLang="en-US" sz="2000" dirty="0">
                <a:latin typeface="Book Antiqua" panose="02040602050305030304" pitchFamily="18" charset="0"/>
                <a:cs typeface="Arial" panose="020B0604020202020204" pitchFamily="34" charset="0"/>
              </a:rPr>
              <a:t> represents </a:t>
            </a:r>
            <a:r>
              <a:rPr lang="en-US" altLang="en-US" sz="2000" b="1" dirty="0">
                <a:latin typeface="Book Antiqua" panose="02040602050305030304" pitchFamily="18" charset="0"/>
                <a:cs typeface="Arial" panose="020B0604020202020204" pitchFamily="34" charset="0"/>
              </a:rPr>
              <a:t>Control DNA</a:t>
            </a:r>
          </a:p>
          <a:p>
            <a:pPr eaLnBrk="1" hangingPunct="1"/>
            <a:endParaRPr lang="en-US" altLang="en-US" sz="2000" b="1" dirty="0">
              <a:latin typeface="Book Antiqua" panose="02040602050305030304" pitchFamily="18" charset="0"/>
              <a:cs typeface="Arial" panose="020B0604020202020204" pitchFamily="34" charset="0"/>
            </a:endParaRPr>
          </a:p>
          <a:p>
            <a:pPr eaLnBrk="1" hangingPunct="1"/>
            <a:r>
              <a:rPr lang="en-US" altLang="en-US" sz="2000" b="1" dirty="0">
                <a:latin typeface="Book Antiqua" panose="02040602050305030304" pitchFamily="18" charset="0"/>
                <a:cs typeface="Arial" panose="020B0604020202020204" pitchFamily="34" charset="0"/>
              </a:rPr>
              <a:t>RED</a:t>
            </a:r>
            <a:r>
              <a:rPr lang="en-US" altLang="en-US" sz="2000" dirty="0">
                <a:latin typeface="Book Antiqua" panose="02040602050305030304" pitchFamily="18" charset="0"/>
                <a:cs typeface="Arial" panose="020B0604020202020204" pitchFamily="34" charset="0"/>
              </a:rPr>
              <a:t> represents </a:t>
            </a:r>
            <a:r>
              <a:rPr lang="en-US" altLang="en-US" sz="2000" b="1" dirty="0">
                <a:latin typeface="Book Antiqua" panose="02040602050305030304" pitchFamily="18" charset="0"/>
                <a:cs typeface="Arial" panose="020B0604020202020204" pitchFamily="34" charset="0"/>
              </a:rPr>
              <a:t>Sample DNA</a:t>
            </a:r>
          </a:p>
          <a:p>
            <a:pPr eaLnBrk="1" hangingPunct="1"/>
            <a:r>
              <a:rPr lang="en-US" altLang="en-US" sz="2000" dirty="0">
                <a:latin typeface="Book Antiqua" panose="02040602050305030304" pitchFamily="18" charset="0"/>
                <a:cs typeface="Arial" panose="020B0604020202020204" pitchFamily="34" charset="0"/>
              </a:rPr>
              <a:t> </a:t>
            </a:r>
            <a:br>
              <a:rPr lang="en-US" altLang="en-US" sz="2000" dirty="0">
                <a:latin typeface="Book Antiqua" panose="02040602050305030304" pitchFamily="18" charset="0"/>
                <a:cs typeface="Arial" panose="020B0604020202020204" pitchFamily="34" charset="0"/>
              </a:rPr>
            </a:br>
            <a:r>
              <a:rPr lang="en-US" altLang="en-US" sz="2000" b="1" dirty="0">
                <a:latin typeface="Book Antiqua" panose="02040602050305030304" pitchFamily="18" charset="0"/>
                <a:cs typeface="Arial" panose="020B0604020202020204" pitchFamily="34" charset="0"/>
              </a:rPr>
              <a:t>YELLOW</a:t>
            </a:r>
            <a:r>
              <a:rPr lang="en-US" altLang="en-US" sz="2000" dirty="0">
                <a:latin typeface="Book Antiqua" panose="02040602050305030304" pitchFamily="18" charset="0"/>
                <a:cs typeface="Arial" panose="020B0604020202020204" pitchFamily="34" charset="0"/>
              </a:rPr>
              <a:t> represents </a:t>
            </a:r>
            <a:r>
              <a:rPr lang="en-US" altLang="en-US" sz="2000" b="1" dirty="0">
                <a:latin typeface="Book Antiqua" panose="02040602050305030304" pitchFamily="18" charset="0"/>
                <a:cs typeface="Arial" panose="020B0604020202020204" pitchFamily="34" charset="0"/>
              </a:rPr>
              <a:t>a combination </a:t>
            </a:r>
            <a:br>
              <a:rPr lang="en-US" altLang="en-US" sz="2000" b="1" dirty="0">
                <a:latin typeface="Book Antiqua" panose="02040602050305030304" pitchFamily="18" charset="0"/>
                <a:cs typeface="Arial" panose="020B0604020202020204" pitchFamily="34" charset="0"/>
              </a:rPr>
            </a:br>
            <a:r>
              <a:rPr lang="en-US" altLang="en-US" sz="2000" b="1" dirty="0">
                <a:latin typeface="Book Antiqua" panose="02040602050305030304" pitchFamily="18" charset="0"/>
                <a:cs typeface="Arial" panose="020B0604020202020204" pitchFamily="34" charset="0"/>
              </a:rPr>
              <a:t>of Control and Sample DNA</a:t>
            </a:r>
          </a:p>
          <a:p>
            <a:pPr eaLnBrk="1" hangingPunct="1"/>
            <a:r>
              <a:rPr lang="en-US" altLang="en-US" sz="2000" dirty="0">
                <a:latin typeface="Book Antiqua" panose="02040602050305030304" pitchFamily="18" charset="0"/>
                <a:cs typeface="Arial" panose="020B0604020202020204" pitchFamily="34" charset="0"/>
              </a:rPr>
              <a:t> </a:t>
            </a:r>
            <a:br>
              <a:rPr lang="en-US" altLang="en-US" sz="2000" dirty="0">
                <a:latin typeface="Book Antiqua" panose="02040602050305030304" pitchFamily="18" charset="0"/>
                <a:cs typeface="Arial" panose="020B0604020202020204" pitchFamily="34" charset="0"/>
              </a:rPr>
            </a:br>
            <a:r>
              <a:rPr lang="en-US" altLang="en-US" sz="2000" b="1" dirty="0">
                <a:latin typeface="Book Antiqua" panose="02040602050305030304" pitchFamily="18" charset="0"/>
                <a:cs typeface="Arial" panose="020B0604020202020204" pitchFamily="34" charset="0"/>
              </a:rPr>
              <a:t>BLACK</a:t>
            </a:r>
            <a:r>
              <a:rPr lang="en-US" altLang="en-US" sz="2000" dirty="0">
                <a:latin typeface="Book Antiqua" panose="02040602050305030304" pitchFamily="18" charset="0"/>
                <a:cs typeface="Arial" panose="020B0604020202020204" pitchFamily="34" charset="0"/>
              </a:rPr>
              <a:t> represents </a:t>
            </a:r>
            <a:r>
              <a:rPr lang="en-US" altLang="en-US" sz="2000" b="1" dirty="0" smtClean="0">
                <a:latin typeface="Book Antiqua" panose="02040602050305030304" pitchFamily="18" charset="0"/>
                <a:cs typeface="Arial" panose="020B0604020202020204" pitchFamily="34" charset="0"/>
              </a:rPr>
              <a:t>neither </a:t>
            </a:r>
            <a:r>
              <a:rPr lang="en-US" altLang="en-US" sz="2000" b="1" dirty="0">
                <a:latin typeface="Book Antiqua" panose="02040602050305030304" pitchFamily="18" charset="0"/>
                <a:cs typeface="Arial" panose="020B0604020202020204" pitchFamily="34" charset="0"/>
              </a:rPr>
              <a:t>the </a:t>
            </a:r>
            <a:r>
              <a:rPr lang="en-US" altLang="en-US" sz="2000" b="1" dirty="0" smtClean="0">
                <a:latin typeface="Book Antiqua" panose="02040602050305030304" pitchFamily="18" charset="0"/>
                <a:cs typeface="Arial" panose="020B0604020202020204" pitchFamily="34" charset="0"/>
              </a:rPr>
              <a:t/>
            </a:r>
            <a:br>
              <a:rPr lang="en-US" altLang="en-US" sz="2000" b="1" dirty="0" smtClean="0">
                <a:latin typeface="Book Antiqua" panose="02040602050305030304" pitchFamily="18" charset="0"/>
                <a:cs typeface="Arial" panose="020B0604020202020204" pitchFamily="34" charset="0"/>
              </a:rPr>
            </a:br>
            <a:r>
              <a:rPr lang="en-US" altLang="en-US" sz="2000" b="1" dirty="0" smtClean="0">
                <a:latin typeface="Book Antiqua" panose="02040602050305030304" pitchFamily="18" charset="0"/>
                <a:cs typeface="Arial" panose="020B0604020202020204" pitchFamily="34" charset="0"/>
              </a:rPr>
              <a:t>Control </a:t>
            </a:r>
            <a:r>
              <a:rPr lang="en-US" altLang="en-US" sz="2000" b="1" dirty="0">
                <a:latin typeface="Book Antiqua" panose="02040602050305030304" pitchFamily="18" charset="0"/>
                <a:cs typeface="Arial" panose="020B0604020202020204" pitchFamily="34" charset="0"/>
              </a:rPr>
              <a:t>nor Sample DNA</a:t>
            </a:r>
            <a:r>
              <a:rPr lang="en-US" altLang="en-US" sz="2000" dirty="0">
                <a:latin typeface="Book Antiqua" panose="02040602050305030304" pitchFamily="18" charset="0"/>
                <a:cs typeface="Arial" panose="020B0604020202020204" pitchFamily="34" charset="0"/>
              </a:rPr>
              <a:t> </a:t>
            </a:r>
          </a:p>
          <a:p>
            <a:pPr eaLnBrk="1" hangingPunct="1"/>
            <a:r>
              <a:rPr lang="en-US" altLang="en-US" sz="2000" dirty="0">
                <a:latin typeface="Book Antiqua" panose="02040602050305030304" pitchFamily="18" charset="0"/>
                <a:cs typeface="Arial" panose="020B0604020202020204" pitchFamily="34" charset="0"/>
              </a:rPr>
              <a:t> </a:t>
            </a:r>
            <a:br>
              <a:rPr lang="en-US" altLang="en-US" sz="2000" dirty="0">
                <a:latin typeface="Book Antiqua" panose="02040602050305030304" pitchFamily="18" charset="0"/>
                <a:cs typeface="Arial" panose="020B0604020202020204" pitchFamily="34" charset="0"/>
              </a:rPr>
            </a:br>
            <a:r>
              <a:rPr lang="en-US" altLang="en-US" sz="2000" dirty="0">
                <a:latin typeface="Book Antiqua" panose="02040602050305030304" pitchFamily="18" charset="0"/>
                <a:cs typeface="Arial" panose="020B0604020202020204" pitchFamily="34" charset="0"/>
              </a:rPr>
              <a:t>Each color in an array represents either healthy (control) or diseased (sample) tissue. The location and intensity of a color tell us whether the gene, or mutation, is present in the control and/or sample DNA. </a:t>
            </a:r>
          </a:p>
        </p:txBody>
      </p:sp>
      <p:sp>
        <p:nvSpPr>
          <p:cNvPr id="71687"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2145207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2"/>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10" name="Slide Number Placeholder 4"/>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1E5FC98-4E41-4C48-A184-E90E4C8177C3}" type="slidenum">
              <a:rPr lang="en-US" altLang="en-US" sz="1400">
                <a:latin typeface="Book Antiqua" panose="02040602050305030304" pitchFamily="18" charset="0"/>
              </a:rPr>
              <a:pPr/>
              <a:t>45</a:t>
            </a:fld>
            <a:endParaRPr lang="en-US" altLang="en-US" sz="1400">
              <a:latin typeface="Book Antiqua" panose="02040602050305030304" pitchFamily="18" charset="0"/>
            </a:endParaRPr>
          </a:p>
        </p:txBody>
      </p:sp>
      <p:sp>
        <p:nvSpPr>
          <p:cNvPr id="81922" name="Rectangle 2"/>
          <p:cNvSpPr>
            <a:spLocks noGrp="1" noChangeArrowheads="1"/>
          </p:cNvSpPr>
          <p:nvPr>
            <p:ph type="title"/>
          </p:nvPr>
        </p:nvSpPr>
        <p:spPr>
          <a:xfrm>
            <a:off x="457200" y="469900"/>
            <a:ext cx="8229600" cy="522288"/>
          </a:xfrm>
        </p:spPr>
        <p:txBody>
          <a:bodyPr/>
          <a:lstStyle/>
          <a:p>
            <a:pPr eaLnBrk="1" hangingPunct="1"/>
            <a:r>
              <a:rPr lang="en-US" altLang="en-US" sz="3600" smtClean="0">
                <a:effectLst>
                  <a:outerShdw blurRad="38100" dist="38100" dir="2700000" algn="tl">
                    <a:srgbClr val="C0C0C0"/>
                  </a:outerShdw>
                </a:effectLst>
                <a:ea typeface="ＭＳ Ｐゴシック" panose="020B0600070205080204" pitchFamily="34" charset="-128"/>
              </a:rPr>
              <a:t>   </a:t>
            </a:r>
            <a:r>
              <a:rPr lang="en-US" altLang="en-US" sz="3800" smtClean="0">
                <a:effectLst>
                  <a:outerShdw blurRad="38100" dist="38100" dir="2700000" algn="tl">
                    <a:srgbClr val="C0C0C0"/>
                  </a:outerShdw>
                </a:effectLst>
                <a:ea typeface="ＭＳ Ｐゴシック" panose="020B0600070205080204" pitchFamily="34" charset="-128"/>
              </a:rPr>
              <a:t>DNA Microarray</a:t>
            </a:r>
          </a:p>
        </p:txBody>
      </p:sp>
      <p:pic>
        <p:nvPicPr>
          <p:cNvPr id="73733" name="Picture 3" descr="genechiparrayin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2133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 Box 6"/>
          <p:cNvSpPr txBox="1">
            <a:spLocks noChangeArrowheads="1"/>
          </p:cNvSpPr>
          <p:nvPr/>
        </p:nvSpPr>
        <p:spPr bwMode="auto">
          <a:xfrm>
            <a:off x="2286000" y="3733800"/>
            <a:ext cx="1447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ahoma" panose="020B0604030504040204" pitchFamily="34" charset="0"/>
                <a:cs typeface="Arial" panose="020B0604020202020204" pitchFamily="34" charset="0"/>
              </a:rPr>
              <a:t>        Affymetrix</a:t>
            </a:r>
          </a:p>
          <a:p>
            <a:pPr eaLnBrk="1" hangingPunct="1"/>
            <a:endParaRPr lang="en-US" altLang="en-US" sz="3600">
              <a:latin typeface="Tahoma" panose="020B0604030504040204" pitchFamily="34" charset="0"/>
              <a:cs typeface="Arial" panose="020B0604020202020204" pitchFamily="34" charset="0"/>
            </a:endParaRPr>
          </a:p>
        </p:txBody>
      </p:sp>
      <p:sp>
        <p:nvSpPr>
          <p:cNvPr id="73735" name="Text Box 7"/>
          <p:cNvSpPr txBox="1">
            <a:spLocks noChangeArrowheads="1"/>
          </p:cNvSpPr>
          <p:nvPr/>
        </p:nvSpPr>
        <p:spPr bwMode="auto">
          <a:xfrm>
            <a:off x="3886200" y="4953000"/>
            <a:ext cx="4953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Book Antiqua" panose="02040602050305030304" pitchFamily="18" charset="0"/>
                <a:cs typeface="Arial" panose="020B0604020202020204" pitchFamily="34" charset="0"/>
              </a:rPr>
              <a:t>Each blue spot indicates the location of a PCR product. On a real microarray, each spot is about 100um in diameter.</a:t>
            </a:r>
          </a:p>
        </p:txBody>
      </p:sp>
      <p:sp>
        <p:nvSpPr>
          <p:cNvPr id="73736" name="Text Box 13"/>
          <p:cNvSpPr txBox="1">
            <a:spLocks noChangeArrowheads="1"/>
          </p:cNvSpPr>
          <p:nvPr/>
        </p:nvSpPr>
        <p:spPr bwMode="auto">
          <a:xfrm>
            <a:off x="441325" y="4114800"/>
            <a:ext cx="31400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Book Antiqua" panose="02040602050305030304" pitchFamily="18" charset="0"/>
                <a:cs typeface="Arial" panose="020B0604020202020204" pitchFamily="34" charset="0"/>
              </a:rPr>
              <a:t>Microarray is a tool for measuring and analyzing DNA fragments. It consists of a glass slide, with template DNA patterns anchored to it. (25-64 bps)</a:t>
            </a:r>
          </a:p>
        </p:txBody>
      </p:sp>
      <p:pic>
        <p:nvPicPr>
          <p:cNvPr id="7373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490663"/>
            <a:ext cx="30480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5"/>
          <p:cNvPicPr>
            <a:picLocks noChangeAspect="1" noChangeArrowheads="1"/>
          </p:cNvPicPr>
          <p:nvPr/>
        </p:nvPicPr>
        <p:blipFill>
          <a:blip r:embed="rId5">
            <a:extLst>
              <a:ext uri="{28A0092B-C50C-407E-A947-70E740481C1C}">
                <a14:useLocalDpi xmlns:a14="http://schemas.microsoft.com/office/drawing/2010/main" val="0"/>
              </a:ext>
            </a:extLst>
          </a:blip>
          <a:srcRect l="18776" t="22650" r="18637" b="27252"/>
          <a:stretch>
            <a:fillRect/>
          </a:stretch>
        </p:blipFill>
        <p:spPr bwMode="auto">
          <a:xfrm>
            <a:off x="4038600" y="1447800"/>
            <a:ext cx="42751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9"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3852291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819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6" name="Slide Number Placeholder 5"/>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D0A0720-95BF-419A-8075-50D80836F804}" type="slidenum">
              <a:rPr lang="en-US" altLang="en-US" sz="1400">
                <a:latin typeface="Book Antiqua" panose="02040602050305030304" pitchFamily="18" charset="0"/>
              </a:rPr>
              <a:pPr/>
              <a:t>46</a:t>
            </a:fld>
            <a:endParaRPr lang="en-US" altLang="en-US" sz="1400">
              <a:latin typeface="Book Antiqua" panose="02040602050305030304" pitchFamily="18" charset="0"/>
            </a:endParaRPr>
          </a:p>
        </p:txBody>
      </p:sp>
      <p:sp>
        <p:nvSpPr>
          <p:cNvPr id="90114"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The Diversity of Life</a:t>
            </a:r>
          </a:p>
        </p:txBody>
      </p:sp>
      <p:sp>
        <p:nvSpPr>
          <p:cNvPr id="75781" name="Rectangle 3"/>
          <p:cNvSpPr>
            <a:spLocks noGrp="1" noChangeArrowheads="1"/>
          </p:cNvSpPr>
          <p:nvPr>
            <p:ph type="body" idx="1"/>
          </p:nvPr>
        </p:nvSpPr>
        <p:spPr>
          <a:xfrm>
            <a:off x="457200" y="1295400"/>
            <a:ext cx="5334000" cy="4876800"/>
          </a:xfrm>
        </p:spPr>
        <p:txBody>
          <a:bodyPr/>
          <a:lstStyle/>
          <a:p>
            <a:pPr eaLnBrk="1" hangingPunct="1">
              <a:lnSpc>
                <a:spcPct val="90000"/>
              </a:lnSpc>
            </a:pPr>
            <a:r>
              <a:rPr lang="en-US" altLang="en-US" sz="2400" smtClean="0">
                <a:ea typeface="ＭＳ Ｐゴシック" panose="020B0600070205080204" pitchFamily="34" charset="-128"/>
              </a:rPr>
              <a:t>Not only do different species have different genomes, but also different individuals of the same species have different genomes.</a:t>
            </a:r>
          </a:p>
          <a:p>
            <a:pPr eaLnBrk="1" hangingPunct="1">
              <a:lnSpc>
                <a:spcPct val="90000"/>
              </a:lnSpc>
            </a:pPr>
            <a:r>
              <a:rPr lang="en-US" altLang="en-US" sz="2400" smtClean="0">
                <a:ea typeface="ＭＳ Ｐゴシック" panose="020B0600070205080204" pitchFamily="34" charset="-128"/>
              </a:rPr>
              <a:t>No two individuals of a species are quite the same – this is clear in humans but is also true in every other sexually reproducing species.</a:t>
            </a:r>
          </a:p>
          <a:p>
            <a:pPr eaLnBrk="1" hangingPunct="1">
              <a:lnSpc>
                <a:spcPct val="90000"/>
              </a:lnSpc>
            </a:pPr>
            <a:r>
              <a:rPr lang="en-US" altLang="en-US" sz="2400" smtClean="0">
                <a:ea typeface="ＭＳ Ｐゴシック" panose="020B0600070205080204" pitchFamily="34" charset="-128"/>
              </a:rPr>
              <a:t>Imagine the difficulty of biologists – sequencing and studying only one genome is not enough because every individual is genetically different!</a:t>
            </a:r>
          </a:p>
        </p:txBody>
      </p:sp>
      <p:pic>
        <p:nvPicPr>
          <p:cNvPr id="7578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447800"/>
            <a:ext cx="3006725"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4652298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6" name="Slide Number Placeholder 6"/>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885E5E0-E117-44AD-8170-0E16F7533365}" type="slidenum">
              <a:rPr lang="en-US" altLang="en-US" sz="1400">
                <a:latin typeface="Book Antiqua" panose="02040602050305030304" pitchFamily="18" charset="0"/>
              </a:rPr>
              <a:pPr/>
              <a:t>47</a:t>
            </a:fld>
            <a:endParaRPr lang="en-US" altLang="en-US" sz="1400">
              <a:latin typeface="Book Antiqua" panose="02040602050305030304" pitchFamily="18" charset="0"/>
            </a:endParaRPr>
          </a:p>
        </p:txBody>
      </p:sp>
      <p:sp>
        <p:nvSpPr>
          <p:cNvPr id="89090" name="Rectangle 2"/>
          <p:cNvSpPr>
            <a:spLocks noGrp="1" noChangeArrowheads="1"/>
          </p:cNvSpPr>
          <p:nvPr>
            <p:ph type="title"/>
          </p:nvPr>
        </p:nvSpPr>
        <p:spPr/>
        <p:txBody>
          <a:bodyPr/>
          <a:lstStyle/>
          <a:p>
            <a:pPr eaLnBrk="1" hangingPunct="1"/>
            <a:r>
              <a:rPr lang="en-US" altLang="en-US" sz="3600" smtClean="0">
                <a:effectLst>
                  <a:outerShdw blurRad="38100" dist="38100" dir="2700000" algn="tl">
                    <a:srgbClr val="C0C0C0"/>
                  </a:outerShdw>
                </a:effectLst>
                <a:ea typeface="ＭＳ Ｐゴシック" panose="020B0600070205080204" pitchFamily="34" charset="-128"/>
              </a:rPr>
              <a:t>How do Individuals Differ?</a:t>
            </a:r>
          </a:p>
        </p:txBody>
      </p:sp>
      <p:sp>
        <p:nvSpPr>
          <p:cNvPr id="76805" name="Rectangle 3"/>
          <p:cNvSpPr>
            <a:spLocks noGrp="1" noChangeArrowheads="1"/>
          </p:cNvSpPr>
          <p:nvPr>
            <p:ph type="body" sz="half" idx="1"/>
          </p:nvPr>
        </p:nvSpPr>
        <p:spPr>
          <a:xfrm>
            <a:off x="609600" y="1676400"/>
            <a:ext cx="8001000" cy="4530725"/>
          </a:xfrm>
        </p:spPr>
        <p:txBody>
          <a:bodyPr/>
          <a:lstStyle/>
          <a:p>
            <a:pPr eaLnBrk="1" hangingPunct="1"/>
            <a:r>
              <a:rPr lang="en-US" altLang="en-US" sz="2200" dirty="0" smtClean="0">
                <a:ea typeface="ＭＳ Ｐゴシック" panose="020B0600070205080204" pitchFamily="34" charset="-128"/>
              </a:rPr>
              <a:t>Genetic makeup of an individual is manifested in traits, which are caused by variations in genes</a:t>
            </a:r>
            <a:endParaRPr lang="en-US" altLang="en-US" sz="2400" dirty="0" smtClean="0">
              <a:ea typeface="ＭＳ Ｐゴシック" panose="020B0600070205080204" pitchFamily="34" charset="-128"/>
            </a:endParaRPr>
          </a:p>
          <a:p>
            <a:pPr eaLnBrk="1" hangingPunct="1"/>
            <a:r>
              <a:rPr lang="en-US" altLang="en-US" sz="2200" dirty="0" smtClean="0">
                <a:ea typeface="ＭＳ Ｐゴシック" panose="020B0600070205080204" pitchFamily="34" charset="-128"/>
              </a:rPr>
              <a:t>While only 0.1% of the 3 billion nucleotides in the human genome differ, these small variations can affect a large range of phenotypic expressions</a:t>
            </a:r>
          </a:p>
          <a:p>
            <a:pPr eaLnBrk="1" hangingPunct="1"/>
            <a:r>
              <a:rPr lang="en-US" altLang="en-US" sz="2200" dirty="0" smtClean="0">
                <a:ea typeface="ＭＳ Ｐゴシック" panose="020B0600070205080204" pitchFamily="34" charset="-128"/>
              </a:rPr>
              <a:t>Traits make individuals more or less susceptible to disease, and the demystification of these mutations will hopefully reveal the links between genetics and susceptibility to  diseases</a:t>
            </a:r>
          </a:p>
          <a:p>
            <a:pPr eaLnBrk="1" hangingPunct="1"/>
            <a:r>
              <a:rPr lang="en-US" altLang="en-US" sz="2200" dirty="0" smtClean="0">
                <a:ea typeface="ＭＳ Ｐゴシック" panose="020B0600070205080204" pitchFamily="34" charset="-128"/>
              </a:rPr>
              <a:t>Genetics also determines how effective a particular disease treatment might be. </a:t>
            </a:r>
          </a:p>
        </p:txBody>
      </p:sp>
      <p:sp>
        <p:nvSpPr>
          <p:cNvPr id="76806"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13868357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11" name="Slide Number Placeholder 5"/>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2A132AF-273F-412D-BE49-C55705DBC783}" type="slidenum">
              <a:rPr lang="en-US" altLang="en-US" sz="1400">
                <a:latin typeface="Book Antiqua" panose="02040602050305030304" pitchFamily="18" charset="0"/>
              </a:rPr>
              <a:pPr/>
              <a:t>48</a:t>
            </a:fld>
            <a:endParaRPr lang="en-US" altLang="en-US" sz="1400">
              <a:latin typeface="Book Antiqua" panose="02040602050305030304" pitchFamily="18" charset="0"/>
            </a:endParaRPr>
          </a:p>
        </p:txBody>
      </p:sp>
      <p:sp>
        <p:nvSpPr>
          <p:cNvPr id="91138"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Physical Traits and Variances</a:t>
            </a:r>
          </a:p>
        </p:txBody>
      </p:sp>
      <p:sp>
        <p:nvSpPr>
          <p:cNvPr id="77829" name="Rectangle 3"/>
          <p:cNvSpPr>
            <a:spLocks noGrp="1" noChangeArrowheads="1"/>
          </p:cNvSpPr>
          <p:nvPr>
            <p:ph type="body" idx="1"/>
          </p:nvPr>
        </p:nvSpPr>
        <p:spPr>
          <a:xfrm>
            <a:off x="457200" y="1447800"/>
            <a:ext cx="5029200" cy="4419600"/>
          </a:xfrm>
        </p:spPr>
        <p:txBody>
          <a:bodyPr/>
          <a:lstStyle/>
          <a:p>
            <a:pPr eaLnBrk="1" hangingPunct="1"/>
            <a:r>
              <a:rPr lang="en-US" altLang="en-US" sz="2200" smtClean="0">
                <a:ea typeface="ＭＳ Ｐゴシック" panose="020B0600070205080204" pitchFamily="34" charset="-128"/>
              </a:rPr>
              <a:t>Individual variation within a species occurs in populations of all sexually reproducing organisms.</a:t>
            </a:r>
          </a:p>
          <a:p>
            <a:pPr eaLnBrk="1" hangingPunct="1"/>
            <a:r>
              <a:rPr lang="en-US" altLang="en-US" sz="2200" smtClean="0">
                <a:ea typeface="ＭＳ Ｐゴシック" panose="020B0600070205080204" pitchFamily="34" charset="-128"/>
              </a:rPr>
              <a:t>Individual variations range from hair and eye color to less subtle traits such as susceptibility to malaria.</a:t>
            </a:r>
          </a:p>
          <a:p>
            <a:pPr eaLnBrk="1" hangingPunct="1"/>
            <a:r>
              <a:rPr lang="en-US" altLang="en-US" sz="2200" smtClean="0">
                <a:ea typeface="ＭＳ Ｐゴシック" panose="020B0600070205080204" pitchFamily="34" charset="-128"/>
              </a:rPr>
              <a:t>Physical variation is the reason we can pick out our friends in a crowd, however most physical traits are difficult to detect at a cellular and molecular level.</a:t>
            </a:r>
          </a:p>
          <a:p>
            <a:pPr eaLnBrk="1" hangingPunct="1"/>
            <a:endParaRPr lang="en-US" altLang="en-US" sz="1900" smtClean="0">
              <a:ea typeface="ＭＳ Ｐゴシック" panose="020B0600070205080204" pitchFamily="34" charset="-128"/>
            </a:endParaRPr>
          </a:p>
        </p:txBody>
      </p:sp>
      <p:pic>
        <p:nvPicPr>
          <p:cNvPr id="77830"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371600"/>
            <a:ext cx="31242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16613753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6" name="Slide Number Placeholder 5"/>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A3FF474-7E56-4578-9FE1-287D3EF0ED87}" type="slidenum">
              <a:rPr lang="en-US" altLang="en-US" sz="1400">
                <a:latin typeface="Book Antiqua" panose="02040602050305030304" pitchFamily="18" charset="0"/>
              </a:rPr>
              <a:pPr/>
              <a:t>49</a:t>
            </a:fld>
            <a:endParaRPr lang="en-US" altLang="en-US" sz="1400">
              <a:latin typeface="Book Antiqua" panose="02040602050305030304" pitchFamily="18" charset="0"/>
            </a:endParaRPr>
          </a:p>
        </p:txBody>
      </p:sp>
      <p:sp>
        <p:nvSpPr>
          <p:cNvPr id="92162"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Sources of Physical Variation</a:t>
            </a:r>
          </a:p>
        </p:txBody>
      </p:sp>
      <p:sp>
        <p:nvSpPr>
          <p:cNvPr id="78853" name="Rectangle 3"/>
          <p:cNvSpPr>
            <a:spLocks noGrp="1" noChangeArrowheads="1"/>
          </p:cNvSpPr>
          <p:nvPr>
            <p:ph type="body" idx="1"/>
          </p:nvPr>
        </p:nvSpPr>
        <p:spPr/>
        <p:txBody>
          <a:bodyPr/>
          <a:lstStyle/>
          <a:p>
            <a:pPr eaLnBrk="1" hangingPunct="1"/>
            <a:r>
              <a:rPr lang="en-US" altLang="en-US" sz="2400" dirty="0" smtClean="0">
                <a:ea typeface="ＭＳ Ｐゴシック" panose="020B0600070205080204" pitchFamily="34" charset="-128"/>
              </a:rPr>
              <a:t>Physical Variation and the manifestation of traits are caused by variations in the genes and environmental influences.</a:t>
            </a:r>
          </a:p>
          <a:p>
            <a:pPr eaLnBrk="1" hangingPunct="1"/>
            <a:r>
              <a:rPr lang="en-US" altLang="en-US" sz="2400" dirty="0" smtClean="0">
                <a:ea typeface="ＭＳ Ｐゴシック" panose="020B0600070205080204" pitchFamily="34" charset="-128"/>
              </a:rPr>
              <a:t>An example is height, which is dependent on genes as well as the nutrition of the individual.</a:t>
            </a:r>
          </a:p>
          <a:p>
            <a:pPr eaLnBrk="1" hangingPunct="1"/>
            <a:r>
              <a:rPr lang="en-US" altLang="en-US" sz="2400" dirty="0" smtClean="0">
                <a:ea typeface="ＭＳ Ｐゴシック" panose="020B0600070205080204" pitchFamily="34" charset="-128"/>
              </a:rPr>
              <a:t>Not all variation is inheritable – only genetic variation can be passed to offspring.</a:t>
            </a:r>
          </a:p>
          <a:p>
            <a:pPr eaLnBrk="1" hangingPunct="1"/>
            <a:r>
              <a:rPr lang="en-US" altLang="en-US" sz="2400" dirty="0" smtClean="0">
                <a:ea typeface="ＭＳ Ｐゴシック" panose="020B0600070205080204" pitchFamily="34" charset="-128"/>
              </a:rPr>
              <a:t>Separating genetic and environmental effects and interactions is one of the major challenges of biology.</a:t>
            </a:r>
          </a:p>
          <a:p>
            <a:pPr eaLnBrk="1" hangingPunct="1"/>
            <a:r>
              <a:rPr lang="en-US" altLang="en-US" sz="2400" dirty="0" smtClean="0">
                <a:ea typeface="ＭＳ Ｐゴシック" panose="020B0600070205080204" pitchFamily="34" charset="-128"/>
              </a:rPr>
              <a:t>Both sorts of interactions can be complex… </a:t>
            </a:r>
          </a:p>
          <a:p>
            <a:pPr lvl="1" eaLnBrk="1" hangingPunct="1"/>
            <a:r>
              <a:rPr lang="en-US" altLang="en-US" sz="2000" dirty="0" smtClean="0">
                <a:ea typeface="ＭＳ Ｐゴシック" panose="020B0600070205080204" pitchFamily="34" charset="-128"/>
              </a:rPr>
              <a:t>Interactions of multiple genes</a:t>
            </a:r>
          </a:p>
          <a:p>
            <a:pPr lvl="1" eaLnBrk="1" hangingPunct="1"/>
            <a:r>
              <a:rPr lang="en-US" altLang="en-US" sz="2000" dirty="0" smtClean="0">
                <a:ea typeface="ＭＳ Ｐゴシック" panose="020B0600070205080204" pitchFamily="34" charset="-128"/>
              </a:rPr>
              <a:t>Order of exposures</a:t>
            </a:r>
          </a:p>
          <a:p>
            <a:pPr eaLnBrk="1" hangingPunct="1"/>
            <a:endParaRPr lang="en-US" altLang="en-US" sz="2400" dirty="0" smtClean="0">
              <a:ea typeface="ＭＳ Ｐゴシック" panose="020B0600070205080204" pitchFamily="34" charset="-128"/>
            </a:endParaRPr>
          </a:p>
          <a:p>
            <a:pPr eaLnBrk="1" hangingPunct="1"/>
            <a:endParaRPr lang="en-US" altLang="en-US" sz="2400" dirty="0" smtClean="0">
              <a:ea typeface="ＭＳ Ｐゴシック" panose="020B0600070205080204" pitchFamily="34" charset="-128"/>
            </a:endParaRPr>
          </a:p>
          <a:p>
            <a:pPr eaLnBrk="1" hangingPunct="1"/>
            <a:endParaRPr lang="en-US" altLang="en-US" dirty="0" smtClean="0">
              <a:ea typeface="ＭＳ Ｐゴシック" panose="020B0600070205080204" pitchFamily="34" charset="-128"/>
            </a:endParaRPr>
          </a:p>
        </p:txBody>
      </p:sp>
      <p:sp>
        <p:nvSpPr>
          <p:cNvPr id="78854"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1173556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D7C377B3-3D59-4AAD-A730-CF9EEF8A6809}" type="datetime1">
              <a:rPr lang="en-US" altLang="en-US" sz="1400" smtClean="0">
                <a:latin typeface="Book Antiqua" panose="02040602050305030304" pitchFamily="18" charset="0"/>
              </a:rPr>
              <a:t>9/3/2014</a:t>
            </a:fld>
            <a:endParaRPr lang="en-US" altLang="en-US" sz="1400" smtClean="0">
              <a:latin typeface="Book Antiqua" panose="02040602050305030304" pitchFamily="18" charset="0"/>
            </a:endParaRPr>
          </a:p>
        </p:txBody>
      </p:sp>
      <p:sp>
        <p:nvSpPr>
          <p:cNvPr id="2560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2988328C-81BA-4E5C-A30B-F52E0E318FE5}" type="slidenum">
              <a:rPr lang="en-US" altLang="en-US" sz="1400">
                <a:latin typeface="Book Antiqua" panose="02040602050305030304" pitchFamily="18" charset="0"/>
              </a:rPr>
              <a:pPr/>
              <a:t>5</a:t>
            </a:fld>
            <a:endParaRPr lang="en-US" altLang="en-US" sz="1400">
              <a:latin typeface="Book Antiqua" panose="02040602050305030304" pitchFamily="18" charset="0"/>
            </a:endParaRPr>
          </a:p>
        </p:txBody>
      </p:sp>
      <p:sp>
        <p:nvSpPr>
          <p:cNvPr id="46082" name="Rectangle 2"/>
          <p:cNvSpPr>
            <a:spLocks noGrp="1" noChangeArrowheads="1"/>
          </p:cNvSpPr>
          <p:nvPr>
            <p:ph type="title"/>
          </p:nvPr>
        </p:nvSpPr>
        <p:spPr/>
        <p:txBody>
          <a:bodyPr/>
          <a:lstStyle/>
          <a:p>
            <a:pPr eaLnBrk="1" hangingPunct="1">
              <a:defRPr/>
            </a:pPr>
            <a:r>
              <a:rPr lang="en-US" smtClean="0">
                <a:effectLst>
                  <a:outerShdw blurRad="38100" dist="38100" dir="2700000" algn="tl">
                    <a:srgbClr val="C0C0C0"/>
                  </a:outerShdw>
                </a:effectLst>
              </a:rPr>
              <a:t>Schematic DNA</a:t>
            </a:r>
          </a:p>
        </p:txBody>
      </p:sp>
      <p:sp>
        <p:nvSpPr>
          <p:cNvPr id="25605" name="Rectangle 3"/>
          <p:cNvSpPr>
            <a:spLocks noGrp="1" noChangeArrowheads="1"/>
          </p:cNvSpPr>
          <p:nvPr>
            <p:ph type="body" idx="1"/>
          </p:nvPr>
        </p:nvSpPr>
        <p:spPr/>
        <p:txBody>
          <a:bodyPr/>
          <a:lstStyle/>
          <a:p>
            <a:pPr eaLnBrk="1" hangingPunct="1"/>
            <a:r>
              <a:rPr lang="en-US" altLang="en-US" sz="2400" smtClean="0">
                <a:ea typeface="ＭＳ Ｐゴシック" panose="020B0600070205080204" pitchFamily="34" charset="-128"/>
              </a:rPr>
              <a:t>Many more details are required to give a complete picture of DNA</a:t>
            </a:r>
          </a:p>
          <a:p>
            <a:pPr lvl="1" eaLnBrk="1" hangingPunct="1"/>
            <a:r>
              <a:rPr lang="en-US" altLang="en-US" sz="2000" smtClean="0">
                <a:ea typeface="ＭＳ Ｐゴシック" panose="020B0600070205080204" pitchFamily="34" charset="-128"/>
              </a:rPr>
              <a:t>Complementary strands are </a:t>
            </a:r>
            <a:br>
              <a:rPr lang="en-US" altLang="en-US" sz="2000" smtClean="0">
                <a:ea typeface="ＭＳ Ｐゴシック" panose="020B0600070205080204" pitchFamily="34" charset="-128"/>
              </a:rPr>
            </a:br>
            <a:r>
              <a:rPr lang="en-US" altLang="en-US" sz="2000" smtClean="0">
                <a:ea typeface="ＭＳ Ｐゴシック" panose="020B0600070205080204" pitchFamily="34" charset="-128"/>
              </a:rPr>
              <a:t>antiparallel and, thus, oriented </a:t>
            </a:r>
            <a:br>
              <a:rPr lang="en-US" altLang="en-US" sz="2000" smtClean="0">
                <a:ea typeface="ＭＳ Ｐゴシック" panose="020B0600070205080204" pitchFamily="34" charset="-128"/>
              </a:rPr>
            </a:br>
            <a:r>
              <a:rPr lang="en-US" altLang="en-US" sz="2000" smtClean="0">
                <a:ea typeface="ＭＳ Ｐゴシック" panose="020B0600070205080204" pitchFamily="34" charset="-128"/>
              </a:rPr>
              <a:t>(5’-bbbb-3’)</a:t>
            </a:r>
          </a:p>
          <a:p>
            <a:pPr lvl="1" eaLnBrk="1" hangingPunct="1"/>
            <a:r>
              <a:rPr lang="en-US" altLang="en-US" sz="2000" smtClean="0">
                <a:ea typeface="ＭＳ Ｐゴシック" panose="020B0600070205080204" pitchFamily="34" charset="-128"/>
              </a:rPr>
              <a:t>Not a simple twist, but has a major </a:t>
            </a:r>
            <a:br>
              <a:rPr lang="en-US" altLang="en-US" sz="2000" smtClean="0">
                <a:ea typeface="ＭＳ Ｐゴシック" panose="020B0600070205080204" pitchFamily="34" charset="-128"/>
              </a:rPr>
            </a:br>
            <a:r>
              <a:rPr lang="en-US" altLang="en-US" sz="2000" smtClean="0">
                <a:ea typeface="ＭＳ Ｐゴシック" panose="020B0600070205080204" pitchFamily="34" charset="-128"/>
              </a:rPr>
              <a:t>and minor grooves which are </a:t>
            </a:r>
            <a:br>
              <a:rPr lang="en-US" altLang="en-US" sz="2000" smtClean="0">
                <a:ea typeface="ＭＳ Ｐゴシック" panose="020B0600070205080204" pitchFamily="34" charset="-128"/>
              </a:rPr>
            </a:br>
            <a:r>
              <a:rPr lang="en-US" altLang="en-US" sz="2000" smtClean="0">
                <a:ea typeface="ＭＳ Ｐゴシック" panose="020B0600070205080204" pitchFamily="34" charset="-128"/>
              </a:rPr>
              <a:t>important for interacting with proteins</a:t>
            </a:r>
          </a:p>
          <a:p>
            <a:pPr eaLnBrk="1" hangingPunct="1"/>
            <a:r>
              <a:rPr lang="en-US" altLang="en-US" sz="2400" smtClean="0">
                <a:ea typeface="ＭＳ Ｐゴシック" panose="020B0600070205080204" pitchFamily="34" charset="-128"/>
              </a:rPr>
              <a:t>Rather than keep track of all the details we will often consider DNA as a string of nucleotides</a:t>
            </a:r>
          </a:p>
        </p:txBody>
      </p:sp>
      <p:pic>
        <p:nvPicPr>
          <p:cNvPr id="256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811338"/>
            <a:ext cx="3097213"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unroll.avi" descr="/Users/mcmillan/Courses/Comp590_F09/unrollDNA.avi">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1600200" y="5105400"/>
            <a:ext cx="609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08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6088"/>
                                        </p:tgtEl>
                                      </p:cBhvr>
                                    </p:cmd>
                                  </p:childTnLst>
                                </p:cTn>
                              </p:par>
                            </p:childTnLst>
                          </p:cTn>
                        </p:par>
                      </p:childTnLst>
                    </p:cTn>
                  </p:par>
                </p:childTnLst>
              </p:cTn>
              <p:nextCondLst>
                <p:cond evt="onClick" delay="0">
                  <p:tgtEl>
                    <p:spTgt spid="46088"/>
                  </p:tgtEl>
                </p:cond>
              </p:nextCondLst>
            </p:seq>
            <p:video>
              <p:cMediaNode>
                <p:cTn id="7" fill="hold" display="0">
                  <p:stCondLst>
                    <p:cond delay="indefinite"/>
                  </p:stCondLst>
                  <p:endCondLst>
                    <p:cond evt="onNext" delay="0">
                      <p:tgtEl>
                        <p:sldTgt/>
                      </p:tgtEl>
                    </p:cond>
                    <p:cond evt="onPrev" delay="0">
                      <p:tgtEl>
                        <p:sldTgt/>
                      </p:tgtEl>
                    </p:cond>
                  </p:endCondLst>
                </p:cTn>
                <p:tgtEl>
                  <p:spTgt spid="46088"/>
                </p:tgtEl>
              </p:cMediaNode>
            </p:vide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6" name="Slide Number Placeholder 5"/>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307E2C0-E906-4B12-BE73-0EFFFB0E2932}" type="slidenum">
              <a:rPr lang="en-US" altLang="en-US" sz="1400">
                <a:latin typeface="Book Antiqua" panose="02040602050305030304" pitchFamily="18" charset="0"/>
              </a:rPr>
              <a:pPr/>
              <a:t>50</a:t>
            </a:fld>
            <a:endParaRPr lang="en-US" altLang="en-US" sz="1400">
              <a:latin typeface="Book Antiqua" panose="02040602050305030304" pitchFamily="18" charset="0"/>
            </a:endParaRPr>
          </a:p>
        </p:txBody>
      </p:sp>
      <p:sp>
        <p:nvSpPr>
          <p:cNvPr id="93186"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Genetic Variation</a:t>
            </a:r>
          </a:p>
        </p:txBody>
      </p:sp>
      <p:sp>
        <p:nvSpPr>
          <p:cNvPr id="79877" name="Rectangle 3"/>
          <p:cNvSpPr>
            <a:spLocks noGrp="1" noChangeArrowheads="1"/>
          </p:cNvSpPr>
          <p:nvPr>
            <p:ph type="body" idx="1"/>
          </p:nvPr>
        </p:nvSpPr>
        <p:spPr/>
        <p:txBody>
          <a:bodyPr/>
          <a:lstStyle/>
          <a:p>
            <a:pPr eaLnBrk="1" hangingPunct="1"/>
            <a:r>
              <a:rPr lang="en-US" altLang="en-US" sz="2400" smtClean="0">
                <a:ea typeface="ＭＳ Ｐゴシック" panose="020B0600070205080204" pitchFamily="34" charset="-128"/>
              </a:rPr>
              <a:t>Despite the wide range of physical variation, the genomic differences between two individuals is small.</a:t>
            </a:r>
          </a:p>
          <a:p>
            <a:pPr eaLnBrk="1" hangingPunct="1"/>
            <a:r>
              <a:rPr lang="en-US" altLang="en-US" sz="2400" smtClean="0">
                <a:ea typeface="ＭＳ Ｐゴシック" panose="020B0600070205080204" pitchFamily="34" charset="-128"/>
              </a:rPr>
              <a:t>Out of 3 billion nucleotides, only roughly 3 million base pairs (0.1%) are different between individual genomes of humans.</a:t>
            </a:r>
          </a:p>
          <a:p>
            <a:pPr eaLnBrk="1" hangingPunct="1"/>
            <a:r>
              <a:rPr lang="en-US" altLang="en-US" sz="2400" smtClean="0">
                <a:ea typeface="ＭＳ Ｐゴシック" panose="020B0600070205080204" pitchFamily="34" charset="-128"/>
              </a:rPr>
              <a:t>Although there is a finite number of</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possible variations, the number is so </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high (4</a:t>
            </a:r>
            <a:r>
              <a:rPr lang="en-US" altLang="en-US" sz="2400" baseline="40000" smtClean="0">
                <a:ea typeface="ＭＳ Ｐゴシック" panose="020B0600070205080204" pitchFamily="34" charset="-128"/>
              </a:rPr>
              <a:t>3,000,000</a:t>
            </a:r>
            <a:r>
              <a:rPr lang="en-US" altLang="en-US" sz="2400" smtClean="0">
                <a:ea typeface="ＭＳ Ｐゴシック" panose="020B0600070205080204" pitchFamily="34" charset="-128"/>
              </a:rPr>
              <a:t>) that one can safely </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assume that no two individuals have </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the same genome by chance.</a:t>
            </a:r>
          </a:p>
          <a:p>
            <a:pPr eaLnBrk="1" hangingPunct="1"/>
            <a:r>
              <a:rPr lang="en-US" altLang="en-US" sz="2400" smtClean="0">
                <a:ea typeface="ＭＳ Ｐゴシック" panose="020B0600070205080204" pitchFamily="34" charset="-128"/>
              </a:rPr>
              <a:t>Related individuals have more similar </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genomes</a:t>
            </a:r>
          </a:p>
          <a:p>
            <a:pPr eaLnBrk="1" hangingPunct="1"/>
            <a:r>
              <a:rPr lang="en-US" altLang="en-US" sz="2400" smtClean="0">
                <a:ea typeface="ＭＳ Ｐゴシック" panose="020B0600070205080204" pitchFamily="34" charset="-128"/>
              </a:rPr>
              <a:t>What is the cause of this genetic variation?</a:t>
            </a:r>
          </a:p>
          <a:p>
            <a:pPr eaLnBrk="1" hangingPunct="1"/>
            <a:endParaRPr lang="en-US" altLang="en-US" sz="2400" smtClean="0">
              <a:ea typeface="ＭＳ Ｐゴシック" panose="020B0600070205080204" pitchFamily="34" charset="-128"/>
            </a:endParaRPr>
          </a:p>
        </p:txBody>
      </p:sp>
      <p:pic>
        <p:nvPicPr>
          <p:cNvPr id="7987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048000"/>
            <a:ext cx="218757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9"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12712420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6" name="Slide Number Placeholder 5"/>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849E02C-4975-4FF4-BBA3-582299A522D1}" type="slidenum">
              <a:rPr lang="en-US" altLang="en-US" sz="1400">
                <a:latin typeface="Book Antiqua" panose="02040602050305030304" pitchFamily="18" charset="0"/>
              </a:rPr>
              <a:pPr/>
              <a:t>51</a:t>
            </a:fld>
            <a:endParaRPr lang="en-US" altLang="en-US" sz="1400">
              <a:latin typeface="Book Antiqua" panose="02040602050305030304" pitchFamily="18" charset="0"/>
            </a:endParaRPr>
          </a:p>
        </p:txBody>
      </p:sp>
      <p:sp>
        <p:nvSpPr>
          <p:cNvPr id="94210"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Sources of Genetic Variation</a:t>
            </a:r>
          </a:p>
        </p:txBody>
      </p:sp>
      <p:sp>
        <p:nvSpPr>
          <p:cNvPr id="80901" name="Rectangle 3"/>
          <p:cNvSpPr>
            <a:spLocks noGrp="1" noChangeArrowheads="1"/>
          </p:cNvSpPr>
          <p:nvPr>
            <p:ph type="body" idx="1"/>
          </p:nvPr>
        </p:nvSpPr>
        <p:spPr/>
        <p:txBody>
          <a:bodyPr/>
          <a:lstStyle/>
          <a:p>
            <a:pPr eaLnBrk="1" hangingPunct="1">
              <a:lnSpc>
                <a:spcPct val="90000"/>
              </a:lnSpc>
            </a:pPr>
            <a:r>
              <a:rPr lang="en-US" altLang="en-US" sz="2400" b="1" i="1" smtClean="0">
                <a:solidFill>
                  <a:srgbClr val="FF0000"/>
                </a:solidFill>
                <a:ea typeface="ＭＳ Ｐゴシック" panose="020B0600070205080204" pitchFamily="34" charset="-128"/>
              </a:rPr>
              <a:t>Mutations</a:t>
            </a:r>
            <a:r>
              <a:rPr lang="en-US" altLang="en-US" sz="2400" smtClean="0">
                <a:ea typeface="ＭＳ Ｐゴシック" panose="020B0600070205080204" pitchFamily="34" charset="-128"/>
              </a:rPr>
              <a:t> are rare changes to genomic sequence.</a:t>
            </a:r>
          </a:p>
          <a:p>
            <a:pPr eaLnBrk="1" hangingPunct="1">
              <a:lnSpc>
                <a:spcPct val="90000"/>
              </a:lnSpc>
            </a:pPr>
            <a:r>
              <a:rPr lang="en-US" altLang="en-US" sz="2400" smtClean="0">
                <a:ea typeface="ＭＳ Ｐゴシック" panose="020B0600070205080204" pitchFamily="34" charset="-128"/>
              </a:rPr>
              <a:t>Common mutations (in order of frequency)</a:t>
            </a:r>
          </a:p>
          <a:p>
            <a:pPr lvl="1" eaLnBrk="1" hangingPunct="1">
              <a:lnSpc>
                <a:spcPct val="90000"/>
              </a:lnSpc>
            </a:pPr>
            <a:r>
              <a:rPr lang="en-US" altLang="en-US" sz="2000" smtClean="0">
                <a:ea typeface="ＭＳ Ｐゴシック" panose="020B0600070205080204" pitchFamily="34" charset="-128"/>
              </a:rPr>
              <a:t>Bases in the sequence change (polymorphism)</a:t>
            </a:r>
          </a:p>
          <a:p>
            <a:pPr lvl="1" eaLnBrk="1" hangingPunct="1">
              <a:lnSpc>
                <a:spcPct val="90000"/>
              </a:lnSpc>
            </a:pPr>
            <a:r>
              <a:rPr lang="en-US" altLang="en-US" sz="2000" smtClean="0">
                <a:ea typeface="ＭＳ Ｐゴシック" panose="020B0600070205080204" pitchFamily="34" charset="-128"/>
              </a:rPr>
              <a:t>A subsequence of bases is removed (deletions)</a:t>
            </a:r>
          </a:p>
          <a:p>
            <a:pPr lvl="1" eaLnBrk="1" hangingPunct="1">
              <a:lnSpc>
                <a:spcPct val="90000"/>
              </a:lnSpc>
            </a:pPr>
            <a:r>
              <a:rPr lang="en-US" altLang="en-US" sz="2000" smtClean="0">
                <a:ea typeface="ＭＳ Ｐゴシック" panose="020B0600070205080204" pitchFamily="34" charset="-128"/>
              </a:rPr>
              <a:t>A subsequence of bases is repeated (copy number variation)</a:t>
            </a:r>
          </a:p>
          <a:p>
            <a:pPr lvl="1" eaLnBrk="1" hangingPunct="1">
              <a:lnSpc>
                <a:spcPct val="90000"/>
              </a:lnSpc>
            </a:pPr>
            <a:r>
              <a:rPr lang="en-US" altLang="en-US" sz="2000" smtClean="0">
                <a:ea typeface="ＭＳ Ｐゴシック" panose="020B0600070205080204" pitchFamily="34" charset="-128"/>
              </a:rPr>
              <a:t>A subsequence changes position (transposition)</a:t>
            </a:r>
          </a:p>
          <a:p>
            <a:pPr lvl="1" eaLnBrk="1" hangingPunct="1">
              <a:lnSpc>
                <a:spcPct val="90000"/>
              </a:lnSpc>
            </a:pPr>
            <a:r>
              <a:rPr lang="en-US" altLang="en-US" sz="2000" smtClean="0">
                <a:ea typeface="ＭＳ Ｐゴシック" panose="020B0600070205080204" pitchFamily="34" charset="-128"/>
              </a:rPr>
              <a:t>A subsequence is reversed (inversion) </a:t>
            </a:r>
          </a:p>
          <a:p>
            <a:pPr eaLnBrk="1" hangingPunct="1">
              <a:lnSpc>
                <a:spcPct val="90000"/>
              </a:lnSpc>
            </a:pPr>
            <a:r>
              <a:rPr lang="en-US" altLang="en-US" sz="2400" smtClean="0">
                <a:ea typeface="ＭＳ Ｐゴシック" panose="020B0600070205080204" pitchFamily="34" charset="-128"/>
              </a:rPr>
              <a:t>Most mutations do not create beneficial changes and actually kill the individual.</a:t>
            </a:r>
          </a:p>
          <a:p>
            <a:pPr eaLnBrk="1" hangingPunct="1">
              <a:lnSpc>
                <a:spcPct val="90000"/>
              </a:lnSpc>
            </a:pPr>
            <a:r>
              <a:rPr lang="en-US" altLang="en-US" sz="2400" smtClean="0">
                <a:ea typeface="ＭＳ Ｐゴシック" panose="020B0600070205080204" pitchFamily="34" charset="-128"/>
              </a:rPr>
              <a:t>Although mutations are the source of all new genes in a population, they are so rare that there must be another process at work to account for the large amount of diversity.</a:t>
            </a:r>
          </a:p>
        </p:txBody>
      </p:sp>
      <p:sp>
        <p:nvSpPr>
          <p:cNvPr id="80902"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31662704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6" name="Slide Number Placeholder 5"/>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0D2997C-772E-4DAB-9EF8-36CD74F3F58A}" type="slidenum">
              <a:rPr lang="en-US" altLang="en-US" sz="1400">
                <a:latin typeface="Book Antiqua" panose="02040602050305030304" pitchFamily="18" charset="0"/>
              </a:rPr>
              <a:pPr/>
              <a:t>52</a:t>
            </a:fld>
            <a:endParaRPr lang="en-US" altLang="en-US" sz="1400">
              <a:latin typeface="Book Antiqua" panose="02040602050305030304" pitchFamily="18" charset="0"/>
            </a:endParaRPr>
          </a:p>
        </p:txBody>
      </p:sp>
      <p:sp>
        <p:nvSpPr>
          <p:cNvPr id="95234"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Sources of Genetic Variation</a:t>
            </a:r>
          </a:p>
        </p:txBody>
      </p:sp>
      <p:sp>
        <p:nvSpPr>
          <p:cNvPr id="81925" name="Rectangle 3"/>
          <p:cNvSpPr>
            <a:spLocks noGrp="1" noChangeArrowheads="1"/>
          </p:cNvSpPr>
          <p:nvPr>
            <p:ph type="body" idx="1"/>
          </p:nvPr>
        </p:nvSpPr>
        <p:spPr/>
        <p:txBody>
          <a:bodyPr/>
          <a:lstStyle/>
          <a:p>
            <a:pPr eaLnBrk="1" hangingPunct="1">
              <a:lnSpc>
                <a:spcPct val="90000"/>
              </a:lnSpc>
            </a:pPr>
            <a:r>
              <a:rPr lang="en-US" altLang="en-US" sz="2400" b="1" i="1" smtClean="0">
                <a:solidFill>
                  <a:srgbClr val="FF0000"/>
                </a:solidFill>
                <a:ea typeface="ＭＳ Ｐゴシック" panose="020B0600070205080204" pitchFamily="34" charset="-128"/>
              </a:rPr>
              <a:t>Recombination</a:t>
            </a:r>
            <a:r>
              <a:rPr lang="en-US" altLang="en-US" sz="2400" smtClean="0">
                <a:ea typeface="ＭＳ Ｐゴシック" panose="020B0600070205080204" pitchFamily="34" charset="-128"/>
              </a:rPr>
              <a:t> is the shuffling of genes that occurs through sexual mating and is the main source of genetic variation.</a:t>
            </a:r>
          </a:p>
          <a:p>
            <a:pPr eaLnBrk="1" hangingPunct="1">
              <a:lnSpc>
                <a:spcPct val="90000"/>
              </a:lnSpc>
            </a:pPr>
            <a:r>
              <a:rPr lang="en-US" altLang="en-US" sz="2400" smtClean="0">
                <a:ea typeface="ＭＳ Ｐゴシック" panose="020B0600070205080204" pitchFamily="34" charset="-128"/>
              </a:rPr>
              <a:t>In mammals, and other higher organisms, there are two complete copies of the DNA sequence (recall this is the source of the “dormant,” “hidden,” or “recessive” traits discussed last lecture.</a:t>
            </a:r>
          </a:p>
          <a:p>
            <a:pPr eaLnBrk="1" hangingPunct="1">
              <a:lnSpc>
                <a:spcPct val="90000"/>
              </a:lnSpc>
            </a:pPr>
            <a:r>
              <a:rPr lang="en-US" altLang="en-US" sz="2400" smtClean="0">
                <a:ea typeface="ＭＳ Ｐゴシック" panose="020B0600070205080204" pitchFamily="34" charset="-128"/>
              </a:rPr>
              <a:t>During meiosis (germ-line cell division)</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these two DNA sequences can exchange</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subsequences</a:t>
            </a:r>
          </a:p>
          <a:p>
            <a:pPr eaLnBrk="1" hangingPunct="1">
              <a:lnSpc>
                <a:spcPct val="90000"/>
              </a:lnSpc>
            </a:pPr>
            <a:r>
              <a:rPr lang="en-US" altLang="en-US" sz="2400" smtClean="0">
                <a:ea typeface="ＭＳ Ｐゴシック" panose="020B0600070205080204" pitchFamily="34" charset="-128"/>
              </a:rPr>
              <a:t>This brings together differ gene-variant</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combinations rather modifying genes as</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in mutation. </a:t>
            </a:r>
          </a:p>
        </p:txBody>
      </p:sp>
      <p:pic>
        <p:nvPicPr>
          <p:cNvPr id="8192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632200"/>
            <a:ext cx="200977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7"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137580195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6" name="Slide Number Placeholder 6"/>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21A1A71-3AF2-4A0B-8268-239BC3801D39}" type="slidenum">
              <a:rPr lang="en-US" altLang="en-US" sz="1400">
                <a:latin typeface="Book Antiqua" panose="02040602050305030304" pitchFamily="18" charset="0"/>
              </a:rPr>
              <a:pPr/>
              <a:t>53</a:t>
            </a:fld>
            <a:endParaRPr lang="en-US" altLang="en-US" sz="1400">
              <a:latin typeface="Book Antiqua" panose="02040602050305030304" pitchFamily="18" charset="0"/>
            </a:endParaRPr>
          </a:p>
        </p:txBody>
      </p:sp>
      <p:sp>
        <p:nvSpPr>
          <p:cNvPr id="96258" name="Rectangle 2"/>
          <p:cNvSpPr>
            <a:spLocks noGrp="1" noChangeArrowheads="1"/>
          </p:cNvSpPr>
          <p:nvPr>
            <p:ph type="title"/>
          </p:nvPr>
        </p:nvSpPr>
        <p:spPr/>
        <p:txBody>
          <a:bodyPr/>
          <a:lstStyle/>
          <a:p>
            <a:pPr eaLnBrk="1" hangingPunct="1"/>
            <a:r>
              <a:rPr lang="en-US" altLang="en-US" sz="3600" smtClean="0">
                <a:effectLst>
                  <a:outerShdw blurRad="38100" dist="38100" dir="2700000" algn="tl">
                    <a:srgbClr val="C0C0C0"/>
                  </a:outerShdw>
                </a:effectLst>
                <a:ea typeface="ＭＳ Ｐゴシック" panose="020B0600070205080204" pitchFamily="34" charset="-128"/>
              </a:rPr>
              <a:t>How Do Different Species Differ?</a:t>
            </a:r>
          </a:p>
        </p:txBody>
      </p:sp>
      <p:sp>
        <p:nvSpPr>
          <p:cNvPr id="82949" name="Rectangle 3"/>
          <p:cNvSpPr>
            <a:spLocks noGrp="1" noChangeArrowheads="1"/>
          </p:cNvSpPr>
          <p:nvPr>
            <p:ph type="body" sz="half" idx="1"/>
          </p:nvPr>
        </p:nvSpPr>
        <p:spPr>
          <a:xfrm>
            <a:off x="609600" y="1676400"/>
            <a:ext cx="8001000" cy="4530725"/>
          </a:xfrm>
        </p:spPr>
        <p:txBody>
          <a:bodyPr/>
          <a:lstStyle/>
          <a:p>
            <a:pPr eaLnBrk="1" hangingPunct="1"/>
            <a:r>
              <a:rPr lang="en-US" altLang="en-US" sz="2200" smtClean="0">
                <a:ea typeface="ＭＳ Ｐゴシック" panose="020B0600070205080204" pitchFamily="34" charset="-128"/>
              </a:rPr>
              <a:t>As many as 99% of human genes are conserved across all mammals based in terms of function, with &gt;85% having high sequence similarity (&gt;95% bp agreement) </a:t>
            </a:r>
          </a:p>
          <a:p>
            <a:pPr eaLnBrk="1" hangingPunct="1"/>
            <a:r>
              <a:rPr lang="en-US" altLang="en-US" sz="2200" smtClean="0">
                <a:ea typeface="ＭＳ Ｐゴシック" panose="020B0600070205080204" pitchFamily="34" charset="-128"/>
              </a:rPr>
              <a:t>The functionality of many genes is virtually the same among many organisms</a:t>
            </a:r>
          </a:p>
          <a:p>
            <a:pPr eaLnBrk="1" hangingPunct="1"/>
            <a:r>
              <a:rPr lang="en-US" altLang="en-US" sz="2200" smtClean="0">
                <a:ea typeface="ＭＳ Ｐゴシック" panose="020B0600070205080204" pitchFamily="34" charset="-128"/>
              </a:rPr>
              <a:t>It is highly unlikely that the same gene with the same function would spontaneously develop among all currently living species</a:t>
            </a:r>
          </a:p>
          <a:p>
            <a:pPr eaLnBrk="1" hangingPunct="1"/>
            <a:r>
              <a:rPr lang="en-US" altLang="en-US" sz="2200" smtClean="0">
                <a:ea typeface="ＭＳ Ｐゴシック" panose="020B0600070205080204" pitchFamily="34" charset="-128"/>
              </a:rPr>
              <a:t>The theory of evolution suggests all living things evolved from incremental change over millions of years</a:t>
            </a:r>
            <a:endParaRPr lang="en-US" altLang="en-US" sz="2400" smtClean="0">
              <a:ea typeface="ＭＳ Ｐゴシック" panose="020B0600070205080204" pitchFamily="34" charset="-128"/>
            </a:endParaRPr>
          </a:p>
        </p:txBody>
      </p:sp>
      <p:sp>
        <p:nvSpPr>
          <p:cNvPr id="82950"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5154254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7" name="Slide Number Placeholder 5"/>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EF1FBA3-BEB7-4AFE-BE16-20F4BE4FCA59}" type="slidenum">
              <a:rPr lang="en-US" altLang="en-US" sz="1400">
                <a:latin typeface="Book Antiqua" panose="02040602050305030304" pitchFamily="18" charset="0"/>
              </a:rPr>
              <a:pPr/>
              <a:t>54</a:t>
            </a:fld>
            <a:endParaRPr lang="en-US" altLang="en-US" sz="1400">
              <a:latin typeface="Book Antiqua" panose="02040602050305030304" pitchFamily="18" charset="0"/>
            </a:endParaRPr>
          </a:p>
        </p:txBody>
      </p:sp>
      <p:sp>
        <p:nvSpPr>
          <p:cNvPr id="97282"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Mouse and Human overview</a:t>
            </a:r>
          </a:p>
        </p:txBody>
      </p:sp>
      <p:sp>
        <p:nvSpPr>
          <p:cNvPr id="83973" name="Rectangle 3"/>
          <p:cNvSpPr>
            <a:spLocks noGrp="1" noChangeArrowheads="1"/>
          </p:cNvSpPr>
          <p:nvPr>
            <p:ph type="body" idx="1"/>
          </p:nvPr>
        </p:nvSpPr>
        <p:spPr/>
        <p:txBody>
          <a:bodyPr/>
          <a:lstStyle/>
          <a:p>
            <a:pPr eaLnBrk="1" hangingPunct="1"/>
            <a:r>
              <a:rPr lang="en-US" altLang="en-US" smtClean="0">
                <a:ea typeface="ＭＳ Ｐゴシック" panose="020B0600070205080204" pitchFamily="34" charset="-128"/>
              </a:rPr>
              <a:t>Mouse genome has 2.7 x 10</a:t>
            </a:r>
            <a:r>
              <a:rPr lang="en-US" altLang="en-US" baseline="30000" smtClean="0">
                <a:ea typeface="ＭＳ Ｐゴシック" panose="020B0600070205080204" pitchFamily="34" charset="-128"/>
              </a:rPr>
              <a:t>9</a:t>
            </a:r>
            <a:r>
              <a:rPr lang="en-US" altLang="en-US" smtClean="0">
                <a:ea typeface="ＭＳ Ｐゴシック" panose="020B0600070205080204" pitchFamily="34" charset="-128"/>
              </a:rPr>
              <a:t> base pairs versus </a:t>
            </a:r>
            <a:br>
              <a:rPr lang="en-US" altLang="en-US" smtClean="0">
                <a:ea typeface="ＭＳ Ｐゴシック" panose="020B0600070205080204" pitchFamily="34" charset="-128"/>
              </a:rPr>
            </a:br>
            <a:r>
              <a:rPr lang="en-US" altLang="en-US" smtClean="0">
                <a:ea typeface="ＭＳ Ｐゴシック" panose="020B0600070205080204" pitchFamily="34" charset="-128"/>
              </a:rPr>
              <a:t>3.1 x 10</a:t>
            </a:r>
            <a:r>
              <a:rPr lang="en-US" altLang="en-US" baseline="30000" smtClean="0">
                <a:ea typeface="ＭＳ Ｐゴシック" panose="020B0600070205080204" pitchFamily="34" charset="-128"/>
              </a:rPr>
              <a:t>9</a:t>
            </a:r>
            <a:r>
              <a:rPr lang="en-US" altLang="en-US" smtClean="0">
                <a:ea typeface="ＭＳ Ｐゴシック" panose="020B0600070205080204" pitchFamily="34" charset="-128"/>
              </a:rPr>
              <a:t> in human.  </a:t>
            </a:r>
          </a:p>
          <a:p>
            <a:pPr eaLnBrk="1" hangingPunct="1"/>
            <a:r>
              <a:rPr lang="en-US" altLang="en-US" smtClean="0">
                <a:ea typeface="ＭＳ Ｐゴシック" panose="020B0600070205080204" pitchFamily="34" charset="-128"/>
              </a:rPr>
              <a:t>About 95% of genetic material is shared.</a:t>
            </a:r>
          </a:p>
          <a:p>
            <a:pPr eaLnBrk="1" hangingPunct="1"/>
            <a:r>
              <a:rPr lang="en-US" altLang="en-US" smtClean="0">
                <a:ea typeface="ＭＳ Ｐゴシック" panose="020B0600070205080204" pitchFamily="34" charset="-128"/>
              </a:rPr>
              <a:t>99% of genes shared of about 30,000 total.</a:t>
            </a:r>
          </a:p>
          <a:p>
            <a:pPr eaLnBrk="1" hangingPunct="1"/>
            <a:r>
              <a:rPr lang="en-US" altLang="en-US" smtClean="0">
                <a:ea typeface="ＭＳ Ｐゴシック" panose="020B0600070205080204" pitchFamily="34" charset="-128"/>
              </a:rPr>
              <a:t>The 300 genes that have no homologue in either species deal largely with immunity, detoxification, smell, and sex*</a:t>
            </a:r>
          </a:p>
          <a:p>
            <a:pPr eaLnBrk="1" hangingPunct="1"/>
            <a:endParaRPr lang="en-US" altLang="en-US" smtClean="0">
              <a:ea typeface="ＭＳ Ｐゴシック" panose="020B0600070205080204" pitchFamily="34" charset="-128"/>
            </a:endParaRPr>
          </a:p>
        </p:txBody>
      </p:sp>
      <p:sp>
        <p:nvSpPr>
          <p:cNvPr id="83974" name="Text Box 4"/>
          <p:cNvSpPr txBox="1">
            <a:spLocks noChangeArrowheads="1"/>
          </p:cNvSpPr>
          <p:nvPr/>
        </p:nvSpPr>
        <p:spPr bwMode="auto">
          <a:xfrm>
            <a:off x="762000" y="5638800"/>
            <a:ext cx="324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Garamond" panose="02020404030301010803" pitchFamily="18" charset="0"/>
                <a:cs typeface="Arial" panose="020B0604020202020204" pitchFamily="34" charset="0"/>
              </a:rPr>
              <a:t>*Scientific American Dec. 5, 2002 </a:t>
            </a:r>
          </a:p>
        </p:txBody>
      </p:sp>
      <p:sp>
        <p:nvSpPr>
          <p:cNvPr id="83975"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13881816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54200"/>
            <a:ext cx="71628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7" name="Slide Number Placeholder 6"/>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318D192-11B5-4E59-AF07-90327C25B980}" type="slidenum">
              <a:rPr lang="en-US" altLang="en-US" sz="1400">
                <a:latin typeface="Book Antiqua" panose="02040602050305030304" pitchFamily="18" charset="0"/>
              </a:rPr>
              <a:pPr/>
              <a:t>55</a:t>
            </a:fld>
            <a:endParaRPr lang="en-US" altLang="en-US" sz="1400">
              <a:latin typeface="Book Antiqua" panose="02040602050305030304" pitchFamily="18" charset="0"/>
            </a:endParaRPr>
          </a:p>
        </p:txBody>
      </p:sp>
      <p:sp>
        <p:nvSpPr>
          <p:cNvPr id="98306"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Genome Structure</a:t>
            </a:r>
          </a:p>
        </p:txBody>
      </p:sp>
      <p:sp>
        <p:nvSpPr>
          <p:cNvPr id="84998" name="Rectangle 3"/>
          <p:cNvSpPr>
            <a:spLocks noGrp="1" noChangeArrowheads="1"/>
          </p:cNvSpPr>
          <p:nvPr>
            <p:ph type="body" sz="half" idx="1"/>
          </p:nvPr>
        </p:nvSpPr>
        <p:spPr>
          <a:xfrm>
            <a:off x="152400" y="1447800"/>
            <a:ext cx="8686800" cy="1676400"/>
          </a:xfrm>
        </p:spPr>
        <p:txBody>
          <a:bodyPr/>
          <a:lstStyle/>
          <a:p>
            <a:pPr eaLnBrk="1" hangingPunct="1">
              <a:buFontTx/>
              <a:buNone/>
            </a:pPr>
            <a:r>
              <a:rPr lang="en-US" altLang="en-US" sz="2400" smtClean="0">
                <a:ea typeface="ＭＳ Ｐゴシック" panose="020B0600070205080204" pitchFamily="34" charset="-128"/>
              </a:rPr>
              <a:t>	Significant chromosomal rearranging occurred between the diverging point of humans and mice.  </a:t>
            </a:r>
          </a:p>
        </p:txBody>
      </p:sp>
      <p:sp>
        <p:nvSpPr>
          <p:cNvPr id="84999"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15507792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8" name="Slide Number Placeholder 7"/>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8879143-30DE-49EC-B76E-B0DE6C9A01D1}" type="slidenum">
              <a:rPr lang="en-US" altLang="en-US" sz="1400">
                <a:latin typeface="Book Antiqua" panose="02040602050305030304" pitchFamily="18" charset="0"/>
              </a:rPr>
              <a:pPr/>
              <a:t>56</a:t>
            </a:fld>
            <a:endParaRPr lang="en-US" altLang="en-US" sz="1400">
              <a:latin typeface="Book Antiqua" panose="02040602050305030304" pitchFamily="18" charset="0"/>
            </a:endParaRPr>
          </a:p>
        </p:txBody>
      </p:sp>
      <p:sp>
        <p:nvSpPr>
          <p:cNvPr id="99330"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Comparative Genomics</a:t>
            </a:r>
          </a:p>
        </p:txBody>
      </p:sp>
      <p:sp>
        <p:nvSpPr>
          <p:cNvPr id="86021" name="Rectangle 3"/>
          <p:cNvSpPr>
            <a:spLocks noGrp="1" noChangeArrowheads="1"/>
          </p:cNvSpPr>
          <p:nvPr>
            <p:ph type="body" sz="half" idx="1"/>
          </p:nvPr>
        </p:nvSpPr>
        <p:spPr/>
        <p:txBody>
          <a:bodyPr/>
          <a:lstStyle/>
          <a:p>
            <a:pPr eaLnBrk="1" hangingPunct="1"/>
            <a:r>
              <a:rPr lang="en-US" altLang="en-US" sz="2400" smtClean="0">
                <a:ea typeface="ＭＳ Ｐゴシック" panose="020B0600070205080204" pitchFamily="34" charset="-128"/>
              </a:rPr>
              <a:t>What can be done comparatively between Human and Mouse Genomes?  </a:t>
            </a:r>
          </a:p>
          <a:p>
            <a:pPr eaLnBrk="1" hangingPunct="1"/>
            <a:r>
              <a:rPr lang="en-US" altLang="en-US" sz="2400" smtClean="0">
                <a:ea typeface="ＭＳ Ｐゴシック" panose="020B0600070205080204" pitchFamily="34" charset="-128"/>
              </a:rPr>
              <a:t>One possibility is to create “knockout” mice – mice lacking one or more genes.  Study the phenotypes of these mice gives predictions that gene’s function in both mice and humans.</a:t>
            </a:r>
          </a:p>
        </p:txBody>
      </p:sp>
      <p:pic>
        <p:nvPicPr>
          <p:cNvPr id="86022" name="Picture 4" descr="_959324_mouse300"/>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257800" y="1295400"/>
            <a:ext cx="2857500" cy="1716088"/>
          </a:xfrm>
          <a:noFill/>
        </p:spPr>
      </p:pic>
      <p:pic>
        <p:nvPicPr>
          <p:cNvPr id="86023" name="Picture 5" descr="image00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638800" y="3098800"/>
            <a:ext cx="2016125" cy="2747963"/>
          </a:xfrm>
          <a:noFill/>
        </p:spPr>
      </p:pic>
      <p:sp>
        <p:nvSpPr>
          <p:cNvPr id="86024"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15307752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8/21/2014</a:t>
            </a:r>
            <a:endParaRPr lang="en-US" altLang="en-US" sz="1400">
              <a:latin typeface="Book Antiqua" panose="02040602050305030304" pitchFamily="18" charset="0"/>
            </a:endParaRPr>
          </a:p>
        </p:txBody>
      </p:sp>
      <p:sp>
        <p:nvSpPr>
          <p:cNvPr id="6" name="Slide Number Placeholder 5"/>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BE88D97-488C-4EBF-9CAB-A2EE02F618C2}" type="slidenum">
              <a:rPr lang="en-US" altLang="en-US" sz="1400">
                <a:latin typeface="Book Antiqua" panose="02040602050305030304" pitchFamily="18" charset="0"/>
              </a:rPr>
              <a:pPr/>
              <a:t>57</a:t>
            </a:fld>
            <a:endParaRPr lang="en-US" altLang="en-US" sz="1400">
              <a:latin typeface="Book Antiqua" panose="02040602050305030304" pitchFamily="18" charset="0"/>
            </a:endParaRPr>
          </a:p>
        </p:txBody>
      </p:sp>
      <p:sp>
        <p:nvSpPr>
          <p:cNvPr id="84994"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Summary</a:t>
            </a:r>
          </a:p>
        </p:txBody>
      </p:sp>
      <p:sp>
        <p:nvSpPr>
          <p:cNvPr id="87045" name="Rectangle 3"/>
          <p:cNvSpPr>
            <a:spLocks noGrp="1" noChangeArrowheads="1"/>
          </p:cNvSpPr>
          <p:nvPr>
            <p:ph type="body" idx="1"/>
          </p:nvPr>
        </p:nvSpPr>
        <p:spPr/>
        <p:txBody>
          <a:bodyPr>
            <a:normAutofit lnSpcReduction="10000"/>
          </a:bodyPr>
          <a:lstStyle/>
          <a:p>
            <a:pPr eaLnBrk="1" hangingPunct="1"/>
            <a:r>
              <a:rPr lang="en-US" altLang="en-US" dirty="0" smtClean="0">
                <a:ea typeface="ＭＳ Ｐゴシック" panose="020B0600070205080204" pitchFamily="34" charset="-128"/>
              </a:rPr>
              <a:t>DNA sequences are extracted by first cutting up the DNA into small segments using </a:t>
            </a:r>
            <a:r>
              <a:rPr lang="en-US" altLang="en-US" i="1" dirty="0" smtClean="0">
                <a:ea typeface="ＭＳ Ｐゴシック" panose="020B0600070205080204" pitchFamily="34" charset="-128"/>
              </a:rPr>
              <a:t>restriction enzymes</a:t>
            </a:r>
            <a:endParaRPr lang="en-US" altLang="en-US" dirty="0" smtClean="0">
              <a:ea typeface="ＭＳ Ｐゴシック" panose="020B0600070205080204" pitchFamily="34" charset="-128"/>
            </a:endParaRPr>
          </a:p>
          <a:p>
            <a:pPr eaLnBrk="1" hangingPunct="1"/>
            <a:r>
              <a:rPr lang="en-US" altLang="en-US" dirty="0" smtClean="0">
                <a:ea typeface="ＭＳ Ｐゴシック" panose="020B0600070205080204" pitchFamily="34" charset="-128"/>
              </a:rPr>
              <a:t>Many copies of a target DNA can be generated by either cloning or Polymerase Chain Reaction</a:t>
            </a:r>
          </a:p>
          <a:p>
            <a:pPr eaLnBrk="1" hangingPunct="1"/>
            <a:r>
              <a:rPr lang="en-US" altLang="en-US" dirty="0" smtClean="0">
                <a:ea typeface="ＭＳ Ｐゴシック" panose="020B0600070205080204" pitchFamily="34" charset="-128"/>
              </a:rPr>
              <a:t>Individual bases can be read from DNA using sequencing techniques or by DNA microarrays</a:t>
            </a:r>
          </a:p>
          <a:p>
            <a:pPr eaLnBrk="1" hangingPunct="1"/>
            <a:r>
              <a:rPr lang="en-US" altLang="en-US" dirty="0" smtClean="0">
                <a:ea typeface="ＭＳ Ｐゴシック" panose="020B0600070205080204" pitchFamily="34" charset="-128"/>
              </a:rPr>
              <a:t>Bioinformatics algorithms attempt to reconstruct the original sequence from the </a:t>
            </a:r>
            <a:r>
              <a:rPr lang="en-US" altLang="en-US" dirty="0" err="1" smtClean="0">
                <a:ea typeface="ＭＳ Ｐゴシック" panose="020B0600070205080204" pitchFamily="34" charset="-128"/>
              </a:rPr>
              <a:t>fragements</a:t>
            </a:r>
            <a:r>
              <a:rPr lang="en-US" altLang="en-US" dirty="0" smtClean="0">
                <a:ea typeface="ＭＳ Ｐゴシック" panose="020B0600070205080204" pitchFamily="34" charset="-128"/>
              </a:rPr>
              <a:t> </a:t>
            </a:r>
          </a:p>
          <a:p>
            <a:pPr eaLnBrk="1" hangingPunct="1"/>
            <a:r>
              <a:rPr lang="en-US" altLang="en-US" dirty="0" smtClean="0">
                <a:ea typeface="ＭＳ Ｐゴシック" panose="020B0600070205080204" pitchFamily="34" charset="-128"/>
              </a:rPr>
              <a:t>Evolution and individual variation are the result of molecular differences in DNA that lead to different phenotypes</a:t>
            </a:r>
          </a:p>
          <a:p>
            <a:pPr eaLnBrk="1" hangingPunct="1"/>
            <a:endParaRPr lang="en-US" altLang="en-US" dirty="0" smtClean="0">
              <a:ea typeface="ＭＳ Ｐゴシック" panose="020B0600070205080204" pitchFamily="34" charset="-128"/>
            </a:endParaRPr>
          </a:p>
        </p:txBody>
      </p:sp>
      <p:sp>
        <p:nvSpPr>
          <p:cNvPr id="87046" name="Rectangle 5"/>
          <p:cNvSpPr>
            <a:spLocks noGrp="1" noChangeArrowheads="1"/>
          </p:cNvSpPr>
          <p:nvPr>
            <p:ph type="ftr" sz="quarter" idx="11"/>
          </p:nvPr>
        </p:nvSpPr>
        <p:spPr>
          <a:xfrm>
            <a:off x="2743200" y="6477000"/>
            <a:ext cx="36576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val="585240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Genome Variation</a:t>
            </a:r>
          </a:p>
        </p:txBody>
      </p:sp>
      <p:sp>
        <p:nvSpPr>
          <p:cNvPr id="68614" name="Rectangle 3"/>
          <p:cNvSpPr>
            <a:spLocks noGrp="1" noChangeArrowheads="1"/>
          </p:cNvSpPr>
          <p:nvPr>
            <p:ph idx="1"/>
          </p:nvPr>
        </p:nvSpPr>
        <p:spPr/>
        <p:txBody>
          <a:bodyPr/>
          <a:lstStyle/>
          <a:p>
            <a:pPr eaLnBrk="1" hangingPunct="1">
              <a:lnSpc>
                <a:spcPct val="90000"/>
              </a:lnSpc>
            </a:pPr>
            <a:endParaRPr lang="en-US" altLang="en-US" smtClean="0">
              <a:ea typeface="ＭＳ Ｐゴシック" panose="020B0600070205080204" pitchFamily="34" charset="-128"/>
            </a:endParaRPr>
          </a:p>
          <a:p>
            <a:pPr eaLnBrk="1" hangingPunct="1">
              <a:lnSpc>
                <a:spcPct val="90000"/>
              </a:lnSpc>
            </a:pPr>
            <a:endParaRPr lang="en-US" altLang="en-US" smtClean="0">
              <a:ea typeface="ＭＳ Ｐゴシック" panose="020B0600070205080204" pitchFamily="34" charset="-128"/>
            </a:endParaRPr>
          </a:p>
          <a:p>
            <a:pPr eaLnBrk="1" hangingPunct="1">
              <a:lnSpc>
                <a:spcPct val="90000"/>
              </a:lnSpc>
            </a:pPr>
            <a:endParaRPr lang="en-US" altLang="en-US" smtClean="0">
              <a:ea typeface="ＭＳ Ｐゴシック" panose="020B0600070205080204" pitchFamily="34" charset="-128"/>
            </a:endParaRPr>
          </a:p>
          <a:p>
            <a:pPr eaLnBrk="1" hangingPunct="1">
              <a:lnSpc>
                <a:spcPct val="90000"/>
              </a:lnSpc>
            </a:pPr>
            <a:endParaRPr lang="en-US" altLang="en-US" smtClean="0">
              <a:ea typeface="ＭＳ Ｐゴシック" panose="020B0600070205080204" pitchFamily="34" charset="-128"/>
            </a:endParaRPr>
          </a:p>
          <a:p>
            <a:pPr eaLnBrk="1" hangingPunct="1">
              <a:lnSpc>
                <a:spcPct val="90000"/>
              </a:lnSpc>
            </a:pPr>
            <a:endParaRPr lang="en-US" altLang="en-US" smtClean="0">
              <a:ea typeface="ＭＳ Ｐゴシック" panose="020B0600070205080204" pitchFamily="34" charset="-128"/>
            </a:endParaRPr>
          </a:p>
          <a:p>
            <a:pPr eaLnBrk="1" hangingPunct="1">
              <a:lnSpc>
                <a:spcPct val="90000"/>
              </a:lnSpc>
            </a:pPr>
            <a:endParaRPr lang="en-US" altLang="en-US" smtClean="0">
              <a:ea typeface="ＭＳ Ｐゴシック" panose="020B0600070205080204" pitchFamily="34" charset="-128"/>
            </a:endParaRPr>
          </a:p>
          <a:p>
            <a:pPr eaLnBrk="1" hangingPunct="1">
              <a:lnSpc>
                <a:spcPct val="90000"/>
              </a:lnSpc>
            </a:pPr>
            <a:endParaRPr lang="en-US" altLang="en-US" smtClean="0">
              <a:ea typeface="ＭＳ Ｐゴシック" panose="020B0600070205080204" pitchFamily="34" charset="-128"/>
            </a:endParaRPr>
          </a:p>
          <a:p>
            <a:pPr eaLnBrk="1" hangingPunct="1">
              <a:lnSpc>
                <a:spcPct val="90000"/>
              </a:lnSpc>
            </a:pPr>
            <a:endParaRPr lang="en-US" altLang="en-US" smtClean="0">
              <a:ea typeface="ＭＳ Ｐゴシック" panose="020B0600070205080204" pitchFamily="34" charset="-128"/>
            </a:endParaRPr>
          </a:p>
          <a:p>
            <a:pPr eaLnBrk="1" hangingPunct="1">
              <a:lnSpc>
                <a:spcPct val="90000"/>
              </a:lnSpc>
            </a:pPr>
            <a:endParaRPr lang="en-US" altLang="en-US" smtClean="0">
              <a:ea typeface="ＭＳ Ｐゴシック" panose="020B0600070205080204" pitchFamily="34" charset="-128"/>
            </a:endParaRPr>
          </a:p>
          <a:p>
            <a:pPr eaLnBrk="1" hangingPunct="1">
              <a:lnSpc>
                <a:spcPct val="90000"/>
              </a:lnSpc>
            </a:pPr>
            <a:r>
              <a:rPr lang="en-US" altLang="en-US" sz="2400" smtClean="0">
                <a:ea typeface="ＭＳ Ｐゴシック" panose="020B0600070205080204" pitchFamily="34" charset="-128"/>
              </a:rPr>
              <a:t>Length and variability are more of an indications of a phylum’s susceptibility to mutation than complexity </a:t>
            </a:r>
          </a:p>
          <a:p>
            <a:pPr eaLnBrk="1" hangingPunct="1">
              <a:lnSpc>
                <a:spcPct val="90000"/>
              </a:lnSpc>
              <a:buFontTx/>
              <a:buNone/>
            </a:pPr>
            <a:endParaRPr lang="en-US" altLang="en-US" sz="2400" smtClean="0">
              <a:ea typeface="ＭＳ Ｐゴシック" panose="020B0600070205080204" pitchFamily="34" charset="-128"/>
            </a:endParaRPr>
          </a:p>
        </p:txBody>
      </p:sp>
      <p:sp>
        <p:nvSpPr>
          <p:cNvPr id="5" name="Date Placeholder 3"/>
          <p:cNvSpPr>
            <a:spLocks noGrp="1"/>
          </p:cNvSpPr>
          <p:nvPr>
            <p:ph type="dt" sz="half" idx="10"/>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7A066595-5407-4903-9F69-AA5617209D4F}" type="datetime1">
              <a:rPr lang="en-US" altLang="en-US" sz="1400" smtClean="0">
                <a:latin typeface="Book Antiqua" panose="02040602050305030304" pitchFamily="18" charset="0"/>
              </a:rPr>
              <a:t>9/3/2014</a:t>
            </a:fld>
            <a:endParaRPr lang="en-US" altLang="en-US" sz="1400">
              <a:latin typeface="Book Antiqua" panose="02040602050305030304" pitchFamily="18" charset="0"/>
            </a:endParaRPr>
          </a:p>
        </p:txBody>
      </p:sp>
      <p:sp>
        <p:nvSpPr>
          <p:cNvPr id="7" name="Slide Number Placeholder 5"/>
          <p:cNvSpPr>
            <a:spLocks noGrp="1"/>
          </p:cNvSpPr>
          <p:nvPr>
            <p:ph type="sldNum" sz="quarter" idx="11"/>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C7E8C941-F1DD-4F80-9B08-543667073949}" type="slidenum">
              <a:rPr lang="en-US" altLang="en-US" sz="1400">
                <a:latin typeface="Book Antiqua" panose="02040602050305030304" pitchFamily="18" charset="0"/>
              </a:rPr>
              <a:pPr/>
              <a:t>58</a:t>
            </a:fld>
            <a:endParaRPr lang="en-US" altLang="en-US" sz="1400">
              <a:latin typeface="Book Antiqua" panose="02040602050305030304" pitchFamily="18" charset="0"/>
            </a:endParaRPr>
          </a:p>
        </p:txBody>
      </p:sp>
      <p:pic>
        <p:nvPicPr>
          <p:cNvPr id="686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295400"/>
            <a:ext cx="53340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763759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Algorithm Topic</a:t>
            </a:r>
            <a:endParaRPr lang="en-US" dirty="0"/>
          </a:p>
        </p:txBody>
      </p:sp>
      <p:sp>
        <p:nvSpPr>
          <p:cNvPr id="30723" name="Content Placeholder 2"/>
          <p:cNvSpPr>
            <a:spLocks noGrp="1"/>
          </p:cNvSpPr>
          <p:nvPr>
            <p:ph idx="1"/>
          </p:nvPr>
        </p:nvSpPr>
        <p:spPr/>
        <p:txBody>
          <a:bodyPr/>
          <a:lstStyle/>
          <a:p>
            <a:r>
              <a:rPr lang="en-US" altLang="en-US" dirty="0" smtClean="0">
                <a:ea typeface="ＭＳ Ｐゴシック" panose="020B0600070205080204" pitchFamily="34" charset="-128"/>
              </a:rPr>
              <a:t>Rocks: a simple game</a:t>
            </a:r>
          </a:p>
          <a:p>
            <a:pPr lvl="1"/>
            <a:r>
              <a:rPr lang="en-US" altLang="en-US" dirty="0" smtClean="0">
                <a:ea typeface="ＭＳ Ｐゴシック" panose="020B0600070205080204" pitchFamily="34" charset="-128"/>
              </a:rPr>
              <a:t>Two piles of rocks A,B</a:t>
            </a:r>
          </a:p>
          <a:p>
            <a:pPr lvl="1"/>
            <a:r>
              <a:rPr lang="en-US" altLang="en-US" dirty="0" smtClean="0">
                <a:ea typeface="ＭＳ Ｐゴシック" panose="020B0600070205080204" pitchFamily="34" charset="-128"/>
              </a:rPr>
              <a:t>Two players, alternating turns</a:t>
            </a:r>
          </a:p>
          <a:p>
            <a:pPr lvl="1"/>
            <a:r>
              <a:rPr lang="en-US" altLang="en-US" dirty="0" smtClean="0">
                <a:ea typeface="ＭＳ Ｐゴシック" panose="020B0600070205080204" pitchFamily="34" charset="-128"/>
              </a:rPr>
              <a:t>A turn consists of </a:t>
            </a:r>
          </a:p>
          <a:p>
            <a:pPr lvl="2"/>
            <a:r>
              <a:rPr lang="en-US" altLang="en-US" dirty="0" smtClean="0">
                <a:ea typeface="ＭＳ Ｐゴシック" panose="020B0600070205080204" pitchFamily="34" charset="-128"/>
              </a:rPr>
              <a:t>Take one rock from either pile</a:t>
            </a:r>
          </a:p>
          <a:p>
            <a:pPr lvl="2">
              <a:buFontTx/>
              <a:buNone/>
            </a:pPr>
            <a:r>
              <a:rPr lang="en-US" altLang="en-US" i="1" u="sng" dirty="0" smtClean="0">
                <a:ea typeface="ＭＳ Ｐゴシック" panose="020B0600070205080204" pitchFamily="34" charset="-128"/>
              </a:rPr>
              <a:t>OR</a:t>
            </a:r>
          </a:p>
          <a:p>
            <a:pPr lvl="2"/>
            <a:r>
              <a:rPr lang="en-US" altLang="en-US" dirty="0" smtClean="0">
                <a:ea typeface="ＭＳ Ｐゴシック" panose="020B0600070205080204" pitchFamily="34" charset="-128"/>
              </a:rPr>
              <a:t>Take one rock from both piles</a:t>
            </a:r>
          </a:p>
          <a:p>
            <a:pPr lvl="1"/>
            <a:r>
              <a:rPr lang="en-US" altLang="en-US" dirty="0" smtClean="0">
                <a:ea typeface="ＭＳ Ｐゴシック" panose="020B0600070205080204" pitchFamily="34" charset="-128"/>
              </a:rPr>
              <a:t>The game must end.  Why?</a:t>
            </a:r>
          </a:p>
          <a:p>
            <a:pPr lvl="1"/>
            <a:r>
              <a:rPr lang="en-US" altLang="en-US" dirty="0" smtClean="0">
                <a:ea typeface="ＭＳ Ｐゴシック" panose="020B0600070205080204" pitchFamily="34" charset="-128"/>
              </a:rPr>
              <a:t>Player that takes the last turn wins the game!</a:t>
            </a:r>
          </a:p>
          <a:p>
            <a:pPr lvl="1"/>
            <a:r>
              <a:rPr lang="en-US" altLang="en-US" dirty="0" smtClean="0">
                <a:ea typeface="ＭＳ Ｐゴシック" panose="020B0600070205080204" pitchFamily="34" charset="-128"/>
              </a:rPr>
              <a:t>Rocks(</a:t>
            </a:r>
            <a:r>
              <a:rPr lang="en-US" altLang="en-US" i="1" dirty="0" err="1" smtClean="0">
                <a:ea typeface="ＭＳ Ｐゴシック" panose="020B0600070205080204" pitchFamily="34" charset="-128"/>
              </a:rPr>
              <a:t>i</a:t>
            </a:r>
            <a:r>
              <a:rPr lang="en-US" altLang="en-US" dirty="0" err="1" smtClean="0">
                <a:ea typeface="ＭＳ Ｐゴシック" panose="020B0600070205080204" pitchFamily="34" charset="-128"/>
              </a:rPr>
              <a:t>,</a:t>
            </a:r>
            <a:r>
              <a:rPr lang="en-US" altLang="en-US" i="1" dirty="0" err="1" smtClean="0">
                <a:ea typeface="ＭＳ Ｐゴシック" panose="020B0600070205080204" pitchFamily="34" charset="-128"/>
              </a:rPr>
              <a:t>j</a:t>
            </a:r>
            <a:r>
              <a:rPr lang="en-US" altLang="en-US" dirty="0" smtClean="0">
                <a:ea typeface="ＭＳ Ｐゴシック" panose="020B0600070205080204" pitchFamily="34" charset="-128"/>
              </a:rPr>
              <a:t>) = state of the game with </a:t>
            </a:r>
            <a:r>
              <a:rPr lang="en-US" altLang="en-US" i="1" dirty="0" err="1" smtClean="0">
                <a:ea typeface="ＭＳ Ｐゴシック" panose="020B0600070205080204" pitchFamily="34" charset="-128"/>
              </a:rPr>
              <a:t>i</a:t>
            </a:r>
            <a:r>
              <a:rPr lang="en-US" altLang="en-US" dirty="0" smtClean="0">
                <a:ea typeface="ＭＳ Ｐゴシック" panose="020B0600070205080204" pitchFamily="34" charset="-128"/>
              </a:rPr>
              <a:t> rocks in pile A, and </a:t>
            </a:r>
            <a:r>
              <a:rPr lang="en-US" altLang="en-US" i="1" dirty="0" smtClean="0">
                <a:ea typeface="ＭＳ Ｐゴシック" panose="020B0600070205080204" pitchFamily="34" charset="-128"/>
              </a:rPr>
              <a:t>j</a:t>
            </a:r>
            <a:r>
              <a:rPr lang="en-US" altLang="en-US" dirty="0" smtClean="0">
                <a:ea typeface="ＭＳ Ｐゴシック" panose="020B0600070205080204" pitchFamily="34" charset="-128"/>
              </a:rPr>
              <a:t> rocks in pile B</a:t>
            </a:r>
          </a:p>
          <a:p>
            <a:pPr lvl="1"/>
            <a:r>
              <a:rPr lang="en-US" altLang="en-US" dirty="0" smtClean="0">
                <a:ea typeface="ＭＳ Ｐゴシック" panose="020B0600070205080204" pitchFamily="34" charset="-128"/>
              </a:rPr>
              <a:t>Can the player whose turn it is win Rocks(</a:t>
            </a:r>
            <a:r>
              <a:rPr lang="en-US" altLang="en-US" i="1" dirty="0" err="1" smtClean="0">
                <a:ea typeface="ＭＳ Ｐゴシック" panose="020B0600070205080204" pitchFamily="34" charset="-128"/>
              </a:rPr>
              <a:t>i</a:t>
            </a:r>
            <a:r>
              <a:rPr lang="en-US" altLang="en-US" dirty="0" err="1" smtClean="0">
                <a:ea typeface="ＭＳ Ｐゴシック" panose="020B0600070205080204" pitchFamily="34" charset="-128"/>
              </a:rPr>
              <a:t>,</a:t>
            </a:r>
            <a:r>
              <a:rPr lang="en-US" altLang="en-US" i="1" dirty="0" err="1" smtClean="0">
                <a:ea typeface="ＭＳ Ｐゴシック" panose="020B0600070205080204" pitchFamily="34" charset="-128"/>
              </a:rPr>
              <a:t>j</a:t>
            </a:r>
            <a:r>
              <a:rPr lang="en-US" altLang="en-US" dirty="0" smtClean="0">
                <a:ea typeface="ＭＳ Ｐゴシック" panose="020B0600070205080204" pitchFamily="34" charset="-128"/>
              </a:rPr>
              <a:t>)?  </a:t>
            </a:r>
          </a:p>
        </p:txBody>
      </p:sp>
      <p:sp>
        <p:nvSpPr>
          <p:cNvPr id="307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726CF909-9A65-4F8A-8E0E-F6D697C6CEA0}" type="datetime1">
              <a:rPr lang="en-US" altLang="en-US" sz="1400" smtClean="0">
                <a:latin typeface="Book Antiqua" panose="02040602050305030304" pitchFamily="18" charset="0"/>
              </a:rPr>
              <a:t>9/3/2014</a:t>
            </a:fld>
            <a:endParaRPr lang="en-US" altLang="en-US" sz="1400" smtClean="0">
              <a:latin typeface="Book Antiqua" panose="02040602050305030304" pitchFamily="18" charset="0"/>
            </a:endParaRPr>
          </a:p>
        </p:txBody>
      </p:sp>
      <p:sp>
        <p:nvSpPr>
          <p:cNvPr id="3072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32920D76-CE56-457C-9548-F70F4C290D86}" type="slidenum">
              <a:rPr lang="en-US" altLang="en-US" sz="1400">
                <a:latin typeface="Book Antiqua" panose="02040602050305030304" pitchFamily="18" charset="0"/>
              </a:rPr>
              <a:pPr/>
              <a:t>59</a:t>
            </a:fld>
            <a:endParaRPr lang="en-US" altLang="en-US" sz="1400">
              <a:latin typeface="Book Antiqua" panose="02040602050305030304" pitchFamily="18" charset="0"/>
            </a:endParaRPr>
          </a:p>
        </p:txBody>
      </p:sp>
      <p:grpSp>
        <p:nvGrpSpPr>
          <p:cNvPr id="30727" name="Group 13"/>
          <p:cNvGrpSpPr>
            <a:grpSpLocks/>
          </p:cNvGrpSpPr>
          <p:nvPr/>
        </p:nvGrpSpPr>
        <p:grpSpPr bwMode="auto">
          <a:xfrm>
            <a:off x="6172200" y="2438400"/>
            <a:ext cx="838200" cy="476250"/>
            <a:chOff x="6172200" y="2438400"/>
            <a:chExt cx="838200" cy="476310"/>
          </a:xfrm>
        </p:grpSpPr>
        <p:cxnSp>
          <p:nvCxnSpPr>
            <p:cNvPr id="30736" name="Straight Connector 8"/>
            <p:cNvCxnSpPr>
              <a:cxnSpLocks noChangeShapeType="1"/>
            </p:cNvCxnSpPr>
            <p:nvPr/>
          </p:nvCxnSpPr>
          <p:spPr bwMode="auto">
            <a:xfrm>
              <a:off x="6172200" y="2438400"/>
              <a:ext cx="8382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30737" name="TextBox 11"/>
            <p:cNvSpPr txBox="1">
              <a:spLocks noChangeArrowheads="1"/>
            </p:cNvSpPr>
            <p:nvPr/>
          </p:nvSpPr>
          <p:spPr bwMode="auto">
            <a:xfrm>
              <a:off x="6413206" y="2514600"/>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a:t>A</a:t>
              </a:r>
            </a:p>
          </p:txBody>
        </p:sp>
      </p:grpSp>
      <p:grpSp>
        <p:nvGrpSpPr>
          <p:cNvPr id="30728" name="Group 14"/>
          <p:cNvGrpSpPr>
            <a:grpSpLocks/>
          </p:cNvGrpSpPr>
          <p:nvPr/>
        </p:nvGrpSpPr>
        <p:grpSpPr bwMode="auto">
          <a:xfrm>
            <a:off x="7543800" y="2438400"/>
            <a:ext cx="838200" cy="476250"/>
            <a:chOff x="6172200" y="2438400"/>
            <a:chExt cx="838200" cy="476310"/>
          </a:xfrm>
        </p:grpSpPr>
        <p:cxnSp>
          <p:nvCxnSpPr>
            <p:cNvPr id="30734" name="Straight Connector 15"/>
            <p:cNvCxnSpPr>
              <a:cxnSpLocks noChangeShapeType="1"/>
            </p:cNvCxnSpPr>
            <p:nvPr/>
          </p:nvCxnSpPr>
          <p:spPr bwMode="auto">
            <a:xfrm>
              <a:off x="6172200" y="2438400"/>
              <a:ext cx="8382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30735" name="TextBox 16"/>
            <p:cNvSpPr txBox="1">
              <a:spLocks noChangeArrowheads="1"/>
            </p:cNvSpPr>
            <p:nvPr/>
          </p:nvSpPr>
          <p:spPr bwMode="auto">
            <a:xfrm>
              <a:off x="6413206" y="2514600"/>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a:t>B</a:t>
              </a:r>
            </a:p>
          </p:txBody>
        </p:sp>
      </p:grpSp>
      <p:sp>
        <p:nvSpPr>
          <p:cNvPr id="18" name="Oval 17"/>
          <p:cNvSpPr/>
          <p:nvPr/>
        </p:nvSpPr>
        <p:spPr bwMode="auto">
          <a:xfrm>
            <a:off x="6400800" y="2286000"/>
            <a:ext cx="152400" cy="1524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65" charset="0"/>
              <a:ea typeface="ＭＳ Ｐゴシック" charset="-128"/>
            </a:endParaRPr>
          </a:p>
        </p:txBody>
      </p:sp>
      <p:sp>
        <p:nvSpPr>
          <p:cNvPr id="19" name="Oval 18"/>
          <p:cNvSpPr/>
          <p:nvPr/>
        </p:nvSpPr>
        <p:spPr bwMode="auto">
          <a:xfrm>
            <a:off x="6608763" y="2286000"/>
            <a:ext cx="152400" cy="1524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65" charset="0"/>
              <a:ea typeface="ＭＳ Ｐゴシック" charset="-128"/>
            </a:endParaRPr>
          </a:p>
        </p:txBody>
      </p:sp>
      <p:sp>
        <p:nvSpPr>
          <p:cNvPr id="20" name="Oval 19"/>
          <p:cNvSpPr/>
          <p:nvPr/>
        </p:nvSpPr>
        <p:spPr bwMode="auto">
          <a:xfrm>
            <a:off x="6511925" y="2147888"/>
            <a:ext cx="152400" cy="1524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65" charset="0"/>
              <a:ea typeface="ＭＳ Ｐゴシック" charset="-128"/>
            </a:endParaRPr>
          </a:p>
        </p:txBody>
      </p:sp>
      <p:sp>
        <p:nvSpPr>
          <p:cNvPr id="21" name="Oval 20"/>
          <p:cNvSpPr/>
          <p:nvPr/>
        </p:nvSpPr>
        <p:spPr bwMode="auto">
          <a:xfrm>
            <a:off x="7772400" y="2286000"/>
            <a:ext cx="152400" cy="1524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65" charset="0"/>
              <a:ea typeface="ＭＳ Ｐゴシック" charset="-128"/>
            </a:endParaRPr>
          </a:p>
        </p:txBody>
      </p:sp>
      <p:sp>
        <p:nvSpPr>
          <p:cNvPr id="22" name="Oval 21"/>
          <p:cNvSpPr/>
          <p:nvPr/>
        </p:nvSpPr>
        <p:spPr bwMode="auto">
          <a:xfrm>
            <a:off x="7980363" y="2286000"/>
            <a:ext cx="152400" cy="1524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65" charset="0"/>
              <a:ea typeface="ＭＳ Ｐゴシック"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7363F3C5-07A8-47B0-B3D3-A09D7286B261}" type="datetime1">
              <a:rPr lang="en-US" altLang="en-US" sz="1400" smtClean="0">
                <a:latin typeface="Book Antiqua" panose="02040602050305030304" pitchFamily="18" charset="0"/>
              </a:rPr>
              <a:t>9/3/2014</a:t>
            </a:fld>
            <a:endParaRPr lang="en-US" altLang="en-US" sz="1400" smtClean="0">
              <a:latin typeface="Book Antiqua" panose="02040602050305030304" pitchFamily="18" charset="0"/>
            </a:endParaRPr>
          </a:p>
        </p:txBody>
      </p:sp>
      <p:sp>
        <p:nvSpPr>
          <p:cNvPr id="2662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DE371EDD-05B8-4DFD-953C-DC6926D8A0F0}" type="slidenum">
              <a:rPr lang="en-US" altLang="en-US" sz="1400">
                <a:latin typeface="Book Antiqua" panose="02040602050305030304" pitchFamily="18" charset="0"/>
              </a:rPr>
              <a:pPr/>
              <a:t>6</a:t>
            </a:fld>
            <a:endParaRPr lang="en-US" altLang="en-US" sz="1400">
              <a:latin typeface="Book Antiqua" panose="02040602050305030304" pitchFamily="18" charset="0"/>
            </a:endParaRPr>
          </a:p>
        </p:txBody>
      </p:sp>
      <p:sp>
        <p:nvSpPr>
          <p:cNvPr id="31746" name="Rectangle 2"/>
          <p:cNvSpPr>
            <a:spLocks noGrp="1" noChangeArrowheads="1"/>
          </p:cNvSpPr>
          <p:nvPr>
            <p:ph type="title"/>
          </p:nvPr>
        </p:nvSpPr>
        <p:spPr/>
        <p:txBody>
          <a:bodyPr/>
          <a:lstStyle/>
          <a:p>
            <a:pPr eaLnBrk="1" hangingPunct="1">
              <a:defRPr/>
            </a:pPr>
            <a:r>
              <a:rPr lang="en-US" smtClean="0">
                <a:effectLst>
                  <a:outerShdw blurRad="38100" dist="38100" dir="2700000" algn="tl">
                    <a:srgbClr val="C0C0C0"/>
                  </a:outerShdw>
                </a:effectLst>
              </a:rPr>
              <a:t>Biological Computing Machines</a:t>
            </a:r>
          </a:p>
        </p:txBody>
      </p:sp>
      <p:sp>
        <p:nvSpPr>
          <p:cNvPr id="48134" name="Rectangle 3"/>
          <p:cNvSpPr>
            <a:spLocks noGrp="1" noChangeArrowheads="1"/>
          </p:cNvSpPr>
          <p:nvPr>
            <p:ph type="body" idx="1"/>
          </p:nvPr>
        </p:nvSpPr>
        <p:spPr/>
        <p:txBody>
          <a:bodyPr>
            <a:normAutofit/>
          </a:bodyPr>
          <a:lstStyle/>
          <a:p>
            <a:pPr eaLnBrk="1" hangingPunct="1">
              <a:defRPr/>
            </a:pPr>
            <a:r>
              <a:rPr lang="en-US" dirty="0" smtClean="0"/>
              <a:t>DNA can be viewed as a “program” to</a:t>
            </a:r>
          </a:p>
          <a:p>
            <a:pPr lvl="1" eaLnBrk="1" hangingPunct="1">
              <a:buFont typeface="Arial" charset="0"/>
              <a:buChar char="–"/>
              <a:defRPr/>
            </a:pPr>
            <a:r>
              <a:rPr lang="en-US" dirty="0" smtClean="0">
                <a:ea typeface="ＭＳ Ｐゴシック" charset="-128"/>
              </a:rPr>
              <a:t>Collect raw materials and convert chemicals to energy</a:t>
            </a:r>
          </a:p>
          <a:p>
            <a:pPr lvl="1" eaLnBrk="1" hangingPunct="1">
              <a:buFont typeface="Arial" charset="0"/>
              <a:buChar char="–"/>
              <a:defRPr/>
            </a:pPr>
            <a:r>
              <a:rPr lang="en-US" dirty="0" smtClean="0">
                <a:ea typeface="ＭＳ Ｐゴシック" charset="-128"/>
              </a:rPr>
              <a:t>Perform specialized functions </a:t>
            </a:r>
            <a:br>
              <a:rPr lang="en-US" dirty="0" smtClean="0">
                <a:ea typeface="ＭＳ Ｐゴシック" charset="-128"/>
              </a:rPr>
            </a:br>
            <a:r>
              <a:rPr lang="en-US" dirty="0" smtClean="0">
                <a:ea typeface="ＭＳ Ｐゴシック" charset="-128"/>
              </a:rPr>
              <a:t>(neurons, muscle, retinal cones)</a:t>
            </a:r>
          </a:p>
          <a:p>
            <a:pPr lvl="1" eaLnBrk="1" hangingPunct="1">
              <a:buFont typeface="Arial" charset="0"/>
              <a:buChar char="–"/>
              <a:defRPr/>
            </a:pPr>
            <a:r>
              <a:rPr lang="en-US" dirty="0" smtClean="0">
                <a:ea typeface="ＭＳ Ｐゴシック" charset="-128"/>
              </a:rPr>
              <a:t>Protect and repair itself</a:t>
            </a:r>
          </a:p>
          <a:p>
            <a:pPr lvl="1" eaLnBrk="1" hangingPunct="1">
              <a:buFont typeface="Arial" charset="0"/>
              <a:buChar char="–"/>
              <a:defRPr/>
            </a:pPr>
            <a:r>
              <a:rPr lang="en-US" dirty="0" smtClean="0">
                <a:ea typeface="ＭＳ Ｐゴシック" charset="-128"/>
              </a:rPr>
              <a:t>Replicate itself, or duplicate </a:t>
            </a:r>
            <a:br>
              <a:rPr lang="en-US" dirty="0" smtClean="0">
                <a:ea typeface="ＭＳ Ｐゴシック" charset="-128"/>
              </a:rPr>
            </a:br>
            <a:r>
              <a:rPr lang="en-US" dirty="0" smtClean="0">
                <a:ea typeface="ＭＳ Ｐゴシック" charset="-128"/>
              </a:rPr>
              <a:t>entire organism</a:t>
            </a:r>
          </a:p>
          <a:p>
            <a:pPr eaLnBrk="1" hangingPunct="1">
              <a:buFont typeface="Arial" charset="0"/>
              <a:buChar char="–"/>
              <a:defRPr/>
            </a:pPr>
            <a:r>
              <a:rPr lang="en-US" dirty="0" smtClean="0"/>
              <a:t>Questions</a:t>
            </a:r>
            <a:endParaRPr lang="en-US" dirty="0" smtClean="0">
              <a:ea typeface="ＭＳ Ｐゴシック" charset="-128"/>
            </a:endParaRPr>
          </a:p>
          <a:p>
            <a:pPr lvl="1" eaLnBrk="1" hangingPunct="1">
              <a:defRPr/>
            </a:pPr>
            <a:r>
              <a:rPr lang="en-US" dirty="0" smtClean="0"/>
              <a:t>How is the program encoded?</a:t>
            </a:r>
          </a:p>
          <a:p>
            <a:pPr lvl="1" eaLnBrk="1" hangingPunct="1">
              <a:defRPr/>
            </a:pPr>
            <a:r>
              <a:rPr lang="en-US" dirty="0" smtClean="0"/>
              <a:t>What biological machinery “executes” this program?</a:t>
            </a:r>
          </a:p>
          <a:p>
            <a:pPr lvl="1" eaLnBrk="1" hangingPunct="1">
              <a:defRPr/>
            </a:pPr>
            <a:r>
              <a:rPr lang="en-US" dirty="0" smtClean="0"/>
              <a:t>How is the program’s execution sequenced?</a:t>
            </a:r>
          </a:p>
        </p:txBody>
      </p:sp>
      <p:grpSp>
        <p:nvGrpSpPr>
          <p:cNvPr id="26630" name="Group 13"/>
          <p:cNvGrpSpPr>
            <a:grpSpLocks/>
          </p:cNvGrpSpPr>
          <p:nvPr/>
        </p:nvGrpSpPr>
        <p:grpSpPr bwMode="auto">
          <a:xfrm flipH="1">
            <a:off x="7391400" y="3048000"/>
            <a:ext cx="685800" cy="1706563"/>
            <a:chOff x="4464" y="1791"/>
            <a:chExt cx="426" cy="1156"/>
          </a:xfrm>
        </p:grpSpPr>
        <p:sp>
          <p:nvSpPr>
            <p:cNvPr id="26633" name="Freeform 7"/>
            <p:cNvSpPr>
              <a:spLocks/>
            </p:cNvSpPr>
            <p:nvPr/>
          </p:nvSpPr>
          <p:spPr bwMode="auto">
            <a:xfrm>
              <a:off x="4543" y="1791"/>
              <a:ext cx="235" cy="257"/>
            </a:xfrm>
            <a:custGeom>
              <a:avLst/>
              <a:gdLst>
                <a:gd name="T0" fmla="*/ 2 w 469"/>
                <a:gd name="T1" fmla="*/ 0 h 514"/>
                <a:gd name="T2" fmla="*/ 4 w 469"/>
                <a:gd name="T3" fmla="*/ 0 h 514"/>
                <a:gd name="T4" fmla="*/ 5 w 469"/>
                <a:gd name="T5" fmla="*/ 1 h 514"/>
                <a:gd name="T6" fmla="*/ 5 w 469"/>
                <a:gd name="T7" fmla="*/ 1 h 514"/>
                <a:gd name="T8" fmla="*/ 6 w 469"/>
                <a:gd name="T9" fmla="*/ 2 h 514"/>
                <a:gd name="T10" fmla="*/ 6 w 469"/>
                <a:gd name="T11" fmla="*/ 3 h 514"/>
                <a:gd name="T12" fmla="*/ 7 w 469"/>
                <a:gd name="T13" fmla="*/ 2 h 514"/>
                <a:gd name="T14" fmla="*/ 8 w 469"/>
                <a:gd name="T15" fmla="*/ 2 h 514"/>
                <a:gd name="T16" fmla="*/ 8 w 469"/>
                <a:gd name="T17" fmla="*/ 2 h 514"/>
                <a:gd name="T18" fmla="*/ 6 w 469"/>
                <a:gd name="T19" fmla="*/ 4 h 514"/>
                <a:gd name="T20" fmla="*/ 6 w 469"/>
                <a:gd name="T21" fmla="*/ 5 h 514"/>
                <a:gd name="T22" fmla="*/ 6 w 469"/>
                <a:gd name="T23" fmla="*/ 6 h 514"/>
                <a:gd name="T24" fmla="*/ 5 w 469"/>
                <a:gd name="T25" fmla="*/ 7 h 514"/>
                <a:gd name="T26" fmla="*/ 5 w 469"/>
                <a:gd name="T27" fmla="*/ 8 h 514"/>
                <a:gd name="T28" fmla="*/ 4 w 469"/>
                <a:gd name="T29" fmla="*/ 8 h 514"/>
                <a:gd name="T30" fmla="*/ 3 w 469"/>
                <a:gd name="T31" fmla="*/ 7 h 514"/>
                <a:gd name="T32" fmla="*/ 2 w 469"/>
                <a:gd name="T33" fmla="*/ 6 h 514"/>
                <a:gd name="T34" fmla="*/ 1 w 469"/>
                <a:gd name="T35" fmla="*/ 5 h 514"/>
                <a:gd name="T36" fmla="*/ 1 w 469"/>
                <a:gd name="T37" fmla="*/ 3 h 514"/>
                <a:gd name="T38" fmla="*/ 0 w 469"/>
                <a:gd name="T39" fmla="*/ 2 h 514"/>
                <a:gd name="T40" fmla="*/ 1 w 469"/>
                <a:gd name="T41" fmla="*/ 1 h 514"/>
                <a:gd name="T42" fmla="*/ 1 w 469"/>
                <a:gd name="T43" fmla="*/ 1 h 514"/>
                <a:gd name="T44" fmla="*/ 2 w 469"/>
                <a:gd name="T45" fmla="*/ 0 h 5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9"/>
                <a:gd name="T70" fmla="*/ 0 h 514"/>
                <a:gd name="T71" fmla="*/ 469 w 469"/>
                <a:gd name="T72" fmla="*/ 514 h 5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9" h="514">
                  <a:moveTo>
                    <a:pt x="115" y="0"/>
                  </a:moveTo>
                  <a:lnTo>
                    <a:pt x="193" y="0"/>
                  </a:lnTo>
                  <a:lnTo>
                    <a:pt x="270" y="31"/>
                  </a:lnTo>
                  <a:lnTo>
                    <a:pt x="314" y="57"/>
                  </a:lnTo>
                  <a:lnTo>
                    <a:pt x="346" y="149"/>
                  </a:lnTo>
                  <a:lnTo>
                    <a:pt x="366" y="205"/>
                  </a:lnTo>
                  <a:lnTo>
                    <a:pt x="443" y="143"/>
                  </a:lnTo>
                  <a:lnTo>
                    <a:pt x="469" y="149"/>
                  </a:lnTo>
                  <a:lnTo>
                    <a:pt x="463" y="179"/>
                  </a:lnTo>
                  <a:lnTo>
                    <a:pt x="366" y="279"/>
                  </a:lnTo>
                  <a:lnTo>
                    <a:pt x="366" y="352"/>
                  </a:lnTo>
                  <a:lnTo>
                    <a:pt x="346" y="427"/>
                  </a:lnTo>
                  <a:lnTo>
                    <a:pt x="314" y="483"/>
                  </a:lnTo>
                  <a:lnTo>
                    <a:pt x="270" y="514"/>
                  </a:lnTo>
                  <a:lnTo>
                    <a:pt x="212" y="514"/>
                  </a:lnTo>
                  <a:lnTo>
                    <a:pt x="134" y="483"/>
                  </a:lnTo>
                  <a:lnTo>
                    <a:pt x="83" y="421"/>
                  </a:lnTo>
                  <a:lnTo>
                    <a:pt x="39" y="328"/>
                  </a:lnTo>
                  <a:lnTo>
                    <a:pt x="6" y="241"/>
                  </a:lnTo>
                  <a:lnTo>
                    <a:pt x="0" y="124"/>
                  </a:lnTo>
                  <a:lnTo>
                    <a:pt x="19" y="68"/>
                  </a:lnTo>
                  <a:lnTo>
                    <a:pt x="44" y="31"/>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4" name="Freeform 8"/>
            <p:cNvSpPr>
              <a:spLocks/>
            </p:cNvSpPr>
            <p:nvPr/>
          </p:nvSpPr>
          <p:spPr bwMode="auto">
            <a:xfrm>
              <a:off x="4592" y="2080"/>
              <a:ext cx="166" cy="444"/>
            </a:xfrm>
            <a:custGeom>
              <a:avLst/>
              <a:gdLst>
                <a:gd name="T0" fmla="*/ 1 w 332"/>
                <a:gd name="T1" fmla="*/ 1 h 887"/>
                <a:gd name="T2" fmla="*/ 1 w 332"/>
                <a:gd name="T3" fmla="*/ 0 h 887"/>
                <a:gd name="T4" fmla="*/ 3 w 332"/>
                <a:gd name="T5" fmla="*/ 0 h 887"/>
                <a:gd name="T6" fmla="*/ 3 w 332"/>
                <a:gd name="T7" fmla="*/ 1 h 887"/>
                <a:gd name="T8" fmla="*/ 5 w 332"/>
                <a:gd name="T9" fmla="*/ 2 h 887"/>
                <a:gd name="T10" fmla="*/ 5 w 332"/>
                <a:gd name="T11" fmla="*/ 4 h 887"/>
                <a:gd name="T12" fmla="*/ 5 w 332"/>
                <a:gd name="T13" fmla="*/ 5 h 887"/>
                <a:gd name="T14" fmla="*/ 5 w 332"/>
                <a:gd name="T15" fmla="*/ 8 h 887"/>
                <a:gd name="T16" fmla="*/ 5 w 332"/>
                <a:gd name="T17" fmla="*/ 10 h 887"/>
                <a:gd name="T18" fmla="*/ 5 w 332"/>
                <a:gd name="T19" fmla="*/ 12 h 887"/>
                <a:gd name="T20" fmla="*/ 5 w 332"/>
                <a:gd name="T21" fmla="*/ 14 h 887"/>
                <a:gd name="T22" fmla="*/ 3 w 332"/>
                <a:gd name="T23" fmla="*/ 14 h 887"/>
                <a:gd name="T24" fmla="*/ 3 w 332"/>
                <a:gd name="T25" fmla="*/ 14 h 887"/>
                <a:gd name="T26" fmla="*/ 1 w 332"/>
                <a:gd name="T27" fmla="*/ 13 h 887"/>
                <a:gd name="T28" fmla="*/ 1 w 332"/>
                <a:gd name="T29" fmla="*/ 12 h 887"/>
                <a:gd name="T30" fmla="*/ 1 w 332"/>
                <a:gd name="T31" fmla="*/ 10 h 887"/>
                <a:gd name="T32" fmla="*/ 1 w 332"/>
                <a:gd name="T33" fmla="*/ 8 h 887"/>
                <a:gd name="T34" fmla="*/ 1 w 332"/>
                <a:gd name="T35" fmla="*/ 6 h 887"/>
                <a:gd name="T36" fmla="*/ 1 w 332"/>
                <a:gd name="T37" fmla="*/ 5 h 887"/>
                <a:gd name="T38" fmla="*/ 0 w 332"/>
                <a:gd name="T39" fmla="*/ 4 h 887"/>
                <a:gd name="T40" fmla="*/ 0 w 332"/>
                <a:gd name="T41" fmla="*/ 2 h 887"/>
                <a:gd name="T42" fmla="*/ 1 w 332"/>
                <a:gd name="T43" fmla="*/ 1 h 8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2"/>
                <a:gd name="T67" fmla="*/ 0 h 887"/>
                <a:gd name="T68" fmla="*/ 332 w 332"/>
                <a:gd name="T69" fmla="*/ 887 h 8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2" h="887">
                  <a:moveTo>
                    <a:pt x="45" y="31"/>
                  </a:moveTo>
                  <a:lnTo>
                    <a:pt x="96" y="0"/>
                  </a:lnTo>
                  <a:lnTo>
                    <a:pt x="172" y="0"/>
                  </a:lnTo>
                  <a:lnTo>
                    <a:pt x="230" y="19"/>
                  </a:lnTo>
                  <a:lnTo>
                    <a:pt x="269" y="86"/>
                  </a:lnTo>
                  <a:lnTo>
                    <a:pt x="306" y="197"/>
                  </a:lnTo>
                  <a:lnTo>
                    <a:pt x="327" y="319"/>
                  </a:lnTo>
                  <a:lnTo>
                    <a:pt x="332" y="465"/>
                  </a:lnTo>
                  <a:lnTo>
                    <a:pt x="332" y="631"/>
                  </a:lnTo>
                  <a:lnTo>
                    <a:pt x="306" y="765"/>
                  </a:lnTo>
                  <a:lnTo>
                    <a:pt x="269" y="838"/>
                  </a:lnTo>
                  <a:lnTo>
                    <a:pt x="179" y="887"/>
                  </a:lnTo>
                  <a:lnTo>
                    <a:pt x="135" y="876"/>
                  </a:lnTo>
                  <a:lnTo>
                    <a:pt x="77" y="819"/>
                  </a:lnTo>
                  <a:lnTo>
                    <a:pt x="58" y="740"/>
                  </a:lnTo>
                  <a:lnTo>
                    <a:pt x="39" y="593"/>
                  </a:lnTo>
                  <a:lnTo>
                    <a:pt x="58" y="489"/>
                  </a:lnTo>
                  <a:lnTo>
                    <a:pt x="58" y="380"/>
                  </a:lnTo>
                  <a:lnTo>
                    <a:pt x="26" y="306"/>
                  </a:lnTo>
                  <a:lnTo>
                    <a:pt x="0" y="208"/>
                  </a:lnTo>
                  <a:lnTo>
                    <a:pt x="0" y="104"/>
                  </a:lnTo>
                  <a:lnTo>
                    <a:pt x="4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5" name="Freeform 9"/>
            <p:cNvSpPr>
              <a:spLocks/>
            </p:cNvSpPr>
            <p:nvPr/>
          </p:nvSpPr>
          <p:spPr bwMode="auto">
            <a:xfrm>
              <a:off x="4670" y="2097"/>
              <a:ext cx="220" cy="438"/>
            </a:xfrm>
            <a:custGeom>
              <a:avLst/>
              <a:gdLst>
                <a:gd name="T0" fmla="*/ 1 w 440"/>
                <a:gd name="T1" fmla="*/ 0 h 876"/>
                <a:gd name="T2" fmla="*/ 3 w 440"/>
                <a:gd name="T3" fmla="*/ 1 h 876"/>
                <a:gd name="T4" fmla="*/ 5 w 440"/>
                <a:gd name="T5" fmla="*/ 2 h 876"/>
                <a:gd name="T6" fmla="*/ 6 w 440"/>
                <a:gd name="T7" fmla="*/ 3 h 876"/>
                <a:gd name="T8" fmla="*/ 7 w 440"/>
                <a:gd name="T9" fmla="*/ 6 h 876"/>
                <a:gd name="T10" fmla="*/ 7 w 440"/>
                <a:gd name="T11" fmla="*/ 7 h 876"/>
                <a:gd name="T12" fmla="*/ 7 w 440"/>
                <a:gd name="T13" fmla="*/ 9 h 876"/>
                <a:gd name="T14" fmla="*/ 5 w 440"/>
                <a:gd name="T15" fmla="*/ 10 h 876"/>
                <a:gd name="T16" fmla="*/ 3 w 440"/>
                <a:gd name="T17" fmla="*/ 11 h 876"/>
                <a:gd name="T18" fmla="*/ 3 w 440"/>
                <a:gd name="T19" fmla="*/ 11 h 876"/>
                <a:gd name="T20" fmla="*/ 5 w 440"/>
                <a:gd name="T21" fmla="*/ 12 h 876"/>
                <a:gd name="T22" fmla="*/ 5 w 440"/>
                <a:gd name="T23" fmla="*/ 13 h 876"/>
                <a:gd name="T24" fmla="*/ 5 w 440"/>
                <a:gd name="T25" fmla="*/ 14 h 876"/>
                <a:gd name="T26" fmla="*/ 4 w 440"/>
                <a:gd name="T27" fmla="*/ 14 h 876"/>
                <a:gd name="T28" fmla="*/ 4 w 440"/>
                <a:gd name="T29" fmla="*/ 13 h 876"/>
                <a:gd name="T30" fmla="*/ 3 w 440"/>
                <a:gd name="T31" fmla="*/ 12 h 876"/>
                <a:gd name="T32" fmla="*/ 3 w 440"/>
                <a:gd name="T33" fmla="*/ 11 h 876"/>
                <a:gd name="T34" fmla="*/ 3 w 440"/>
                <a:gd name="T35" fmla="*/ 10 h 876"/>
                <a:gd name="T36" fmla="*/ 3 w 440"/>
                <a:gd name="T37" fmla="*/ 10 h 876"/>
                <a:gd name="T38" fmla="*/ 6 w 440"/>
                <a:gd name="T39" fmla="*/ 9 h 876"/>
                <a:gd name="T40" fmla="*/ 6 w 440"/>
                <a:gd name="T41" fmla="*/ 7 h 876"/>
                <a:gd name="T42" fmla="*/ 6 w 440"/>
                <a:gd name="T43" fmla="*/ 6 h 876"/>
                <a:gd name="T44" fmla="*/ 6 w 440"/>
                <a:gd name="T45" fmla="*/ 5 h 876"/>
                <a:gd name="T46" fmla="*/ 3 w 440"/>
                <a:gd name="T47" fmla="*/ 3 h 876"/>
                <a:gd name="T48" fmla="*/ 3 w 440"/>
                <a:gd name="T49" fmla="*/ 2 h 876"/>
                <a:gd name="T50" fmla="*/ 2 w 440"/>
                <a:gd name="T51" fmla="*/ 2 h 876"/>
                <a:gd name="T52" fmla="*/ 0 w 440"/>
                <a:gd name="T53" fmla="*/ 2 h 876"/>
                <a:gd name="T54" fmla="*/ 1 w 440"/>
                <a:gd name="T55" fmla="*/ 0 h 8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40"/>
                <a:gd name="T85" fmla="*/ 0 h 876"/>
                <a:gd name="T86" fmla="*/ 440 w 440"/>
                <a:gd name="T87" fmla="*/ 876 h 87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40" h="876">
                  <a:moveTo>
                    <a:pt x="51" y="0"/>
                  </a:moveTo>
                  <a:lnTo>
                    <a:pt x="192" y="30"/>
                  </a:lnTo>
                  <a:lnTo>
                    <a:pt x="301" y="103"/>
                  </a:lnTo>
                  <a:lnTo>
                    <a:pt x="383" y="226"/>
                  </a:lnTo>
                  <a:lnTo>
                    <a:pt x="435" y="343"/>
                  </a:lnTo>
                  <a:lnTo>
                    <a:pt x="440" y="471"/>
                  </a:lnTo>
                  <a:lnTo>
                    <a:pt x="402" y="558"/>
                  </a:lnTo>
                  <a:lnTo>
                    <a:pt x="306" y="612"/>
                  </a:lnTo>
                  <a:lnTo>
                    <a:pt x="230" y="650"/>
                  </a:lnTo>
                  <a:lnTo>
                    <a:pt x="230" y="686"/>
                  </a:lnTo>
                  <a:lnTo>
                    <a:pt x="280" y="729"/>
                  </a:lnTo>
                  <a:lnTo>
                    <a:pt x="306" y="821"/>
                  </a:lnTo>
                  <a:lnTo>
                    <a:pt x="280" y="876"/>
                  </a:lnTo>
                  <a:lnTo>
                    <a:pt x="249" y="852"/>
                  </a:lnTo>
                  <a:lnTo>
                    <a:pt x="249" y="803"/>
                  </a:lnTo>
                  <a:lnTo>
                    <a:pt x="224" y="729"/>
                  </a:lnTo>
                  <a:lnTo>
                    <a:pt x="185" y="686"/>
                  </a:lnTo>
                  <a:lnTo>
                    <a:pt x="172" y="631"/>
                  </a:lnTo>
                  <a:lnTo>
                    <a:pt x="230" y="594"/>
                  </a:lnTo>
                  <a:lnTo>
                    <a:pt x="338" y="520"/>
                  </a:lnTo>
                  <a:lnTo>
                    <a:pt x="383" y="454"/>
                  </a:lnTo>
                  <a:lnTo>
                    <a:pt x="383" y="380"/>
                  </a:lnTo>
                  <a:lnTo>
                    <a:pt x="325" y="269"/>
                  </a:lnTo>
                  <a:lnTo>
                    <a:pt x="230" y="171"/>
                  </a:lnTo>
                  <a:lnTo>
                    <a:pt x="172" y="122"/>
                  </a:lnTo>
                  <a:lnTo>
                    <a:pt x="90" y="103"/>
                  </a:lnTo>
                  <a:lnTo>
                    <a:pt x="0" y="79"/>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6" name="Freeform 10"/>
            <p:cNvSpPr>
              <a:spLocks/>
            </p:cNvSpPr>
            <p:nvPr/>
          </p:nvSpPr>
          <p:spPr bwMode="auto">
            <a:xfrm>
              <a:off x="4464" y="2095"/>
              <a:ext cx="163" cy="411"/>
            </a:xfrm>
            <a:custGeom>
              <a:avLst/>
              <a:gdLst>
                <a:gd name="T0" fmla="*/ 3 w 326"/>
                <a:gd name="T1" fmla="*/ 0 h 824"/>
                <a:gd name="T2" fmla="*/ 5 w 326"/>
                <a:gd name="T3" fmla="*/ 0 h 824"/>
                <a:gd name="T4" fmla="*/ 5 w 326"/>
                <a:gd name="T5" fmla="*/ 0 h 824"/>
                <a:gd name="T6" fmla="*/ 5 w 326"/>
                <a:gd name="T7" fmla="*/ 1 h 824"/>
                <a:gd name="T8" fmla="*/ 5 w 326"/>
                <a:gd name="T9" fmla="*/ 1 h 824"/>
                <a:gd name="T10" fmla="*/ 3 w 326"/>
                <a:gd name="T11" fmla="*/ 2 h 824"/>
                <a:gd name="T12" fmla="*/ 3 w 326"/>
                <a:gd name="T13" fmla="*/ 3 h 824"/>
                <a:gd name="T14" fmla="*/ 1 w 326"/>
                <a:gd name="T15" fmla="*/ 5 h 824"/>
                <a:gd name="T16" fmla="*/ 1 w 326"/>
                <a:gd name="T17" fmla="*/ 6 h 824"/>
                <a:gd name="T18" fmla="*/ 1 w 326"/>
                <a:gd name="T19" fmla="*/ 7 h 824"/>
                <a:gd name="T20" fmla="*/ 1 w 326"/>
                <a:gd name="T21" fmla="*/ 7 h 824"/>
                <a:gd name="T22" fmla="*/ 3 w 326"/>
                <a:gd name="T23" fmla="*/ 8 h 824"/>
                <a:gd name="T24" fmla="*/ 4 w 326"/>
                <a:gd name="T25" fmla="*/ 8 h 824"/>
                <a:gd name="T26" fmla="*/ 5 w 326"/>
                <a:gd name="T27" fmla="*/ 9 h 824"/>
                <a:gd name="T28" fmla="*/ 5 w 326"/>
                <a:gd name="T29" fmla="*/ 9 h 824"/>
                <a:gd name="T30" fmla="*/ 3 w 326"/>
                <a:gd name="T31" fmla="*/ 10 h 824"/>
                <a:gd name="T32" fmla="*/ 3 w 326"/>
                <a:gd name="T33" fmla="*/ 11 h 824"/>
                <a:gd name="T34" fmla="*/ 3 w 326"/>
                <a:gd name="T35" fmla="*/ 12 h 824"/>
                <a:gd name="T36" fmla="*/ 3 w 326"/>
                <a:gd name="T37" fmla="*/ 12 h 824"/>
                <a:gd name="T38" fmla="*/ 3 w 326"/>
                <a:gd name="T39" fmla="*/ 11 h 824"/>
                <a:gd name="T40" fmla="*/ 3 w 326"/>
                <a:gd name="T41" fmla="*/ 10 h 824"/>
                <a:gd name="T42" fmla="*/ 3 w 326"/>
                <a:gd name="T43" fmla="*/ 9 h 824"/>
                <a:gd name="T44" fmla="*/ 3 w 326"/>
                <a:gd name="T45" fmla="*/ 9 h 824"/>
                <a:gd name="T46" fmla="*/ 1 w 326"/>
                <a:gd name="T47" fmla="*/ 8 h 824"/>
                <a:gd name="T48" fmla="*/ 0 w 326"/>
                <a:gd name="T49" fmla="*/ 7 h 824"/>
                <a:gd name="T50" fmla="*/ 0 w 326"/>
                <a:gd name="T51" fmla="*/ 6 h 824"/>
                <a:gd name="T52" fmla="*/ 1 w 326"/>
                <a:gd name="T53" fmla="*/ 4 h 824"/>
                <a:gd name="T54" fmla="*/ 1 w 326"/>
                <a:gd name="T55" fmla="*/ 3 h 824"/>
                <a:gd name="T56" fmla="*/ 3 w 326"/>
                <a:gd name="T57" fmla="*/ 1 h 824"/>
                <a:gd name="T58" fmla="*/ 3 w 326"/>
                <a:gd name="T59" fmla="*/ 0 h 8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6"/>
                <a:gd name="T91" fmla="*/ 0 h 824"/>
                <a:gd name="T92" fmla="*/ 326 w 326"/>
                <a:gd name="T93" fmla="*/ 824 h 8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6" h="824">
                  <a:moveTo>
                    <a:pt x="205" y="38"/>
                  </a:moveTo>
                  <a:lnTo>
                    <a:pt x="268" y="0"/>
                  </a:lnTo>
                  <a:lnTo>
                    <a:pt x="326" y="6"/>
                  </a:lnTo>
                  <a:lnTo>
                    <a:pt x="320" y="74"/>
                  </a:lnTo>
                  <a:lnTo>
                    <a:pt x="281" y="111"/>
                  </a:lnTo>
                  <a:lnTo>
                    <a:pt x="224" y="142"/>
                  </a:lnTo>
                  <a:lnTo>
                    <a:pt x="153" y="221"/>
                  </a:lnTo>
                  <a:lnTo>
                    <a:pt x="76" y="332"/>
                  </a:lnTo>
                  <a:lnTo>
                    <a:pt x="58" y="424"/>
                  </a:lnTo>
                  <a:lnTo>
                    <a:pt x="71" y="479"/>
                  </a:lnTo>
                  <a:lnTo>
                    <a:pt x="89" y="511"/>
                  </a:lnTo>
                  <a:lnTo>
                    <a:pt x="173" y="547"/>
                  </a:lnTo>
                  <a:lnTo>
                    <a:pt x="250" y="571"/>
                  </a:lnTo>
                  <a:lnTo>
                    <a:pt x="281" y="603"/>
                  </a:lnTo>
                  <a:lnTo>
                    <a:pt x="287" y="627"/>
                  </a:lnTo>
                  <a:lnTo>
                    <a:pt x="242" y="676"/>
                  </a:lnTo>
                  <a:lnTo>
                    <a:pt x="224" y="737"/>
                  </a:lnTo>
                  <a:lnTo>
                    <a:pt x="205" y="824"/>
                  </a:lnTo>
                  <a:lnTo>
                    <a:pt x="166" y="811"/>
                  </a:lnTo>
                  <a:lnTo>
                    <a:pt x="166" y="750"/>
                  </a:lnTo>
                  <a:lnTo>
                    <a:pt x="186" y="658"/>
                  </a:lnTo>
                  <a:lnTo>
                    <a:pt x="224" y="620"/>
                  </a:lnTo>
                  <a:lnTo>
                    <a:pt x="153" y="584"/>
                  </a:lnTo>
                  <a:lnTo>
                    <a:pt x="71" y="547"/>
                  </a:lnTo>
                  <a:lnTo>
                    <a:pt x="0" y="492"/>
                  </a:lnTo>
                  <a:lnTo>
                    <a:pt x="0" y="424"/>
                  </a:lnTo>
                  <a:lnTo>
                    <a:pt x="19" y="307"/>
                  </a:lnTo>
                  <a:lnTo>
                    <a:pt x="76" y="196"/>
                  </a:lnTo>
                  <a:lnTo>
                    <a:pt x="147" y="104"/>
                  </a:lnTo>
                  <a:lnTo>
                    <a:pt x="205"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7" name="Freeform 11"/>
            <p:cNvSpPr>
              <a:spLocks/>
            </p:cNvSpPr>
            <p:nvPr/>
          </p:nvSpPr>
          <p:spPr bwMode="auto">
            <a:xfrm>
              <a:off x="4683" y="2457"/>
              <a:ext cx="193" cy="490"/>
            </a:xfrm>
            <a:custGeom>
              <a:avLst/>
              <a:gdLst>
                <a:gd name="T0" fmla="*/ 1 w 385"/>
                <a:gd name="T1" fmla="*/ 0 h 982"/>
                <a:gd name="T2" fmla="*/ 2 w 385"/>
                <a:gd name="T3" fmla="*/ 0 h 982"/>
                <a:gd name="T4" fmla="*/ 3 w 385"/>
                <a:gd name="T5" fmla="*/ 2 h 982"/>
                <a:gd name="T6" fmla="*/ 3 w 385"/>
                <a:gd name="T7" fmla="*/ 4 h 982"/>
                <a:gd name="T8" fmla="*/ 3 w 385"/>
                <a:gd name="T9" fmla="*/ 8 h 982"/>
                <a:gd name="T10" fmla="*/ 2 w 385"/>
                <a:gd name="T11" fmla="*/ 12 h 982"/>
                <a:gd name="T12" fmla="*/ 2 w 385"/>
                <a:gd name="T13" fmla="*/ 13 h 982"/>
                <a:gd name="T14" fmla="*/ 3 w 385"/>
                <a:gd name="T15" fmla="*/ 13 h 982"/>
                <a:gd name="T16" fmla="*/ 4 w 385"/>
                <a:gd name="T17" fmla="*/ 12 h 982"/>
                <a:gd name="T18" fmla="*/ 5 w 385"/>
                <a:gd name="T19" fmla="*/ 11 h 982"/>
                <a:gd name="T20" fmla="*/ 6 w 385"/>
                <a:gd name="T21" fmla="*/ 12 h 982"/>
                <a:gd name="T22" fmla="*/ 7 w 385"/>
                <a:gd name="T23" fmla="*/ 12 h 982"/>
                <a:gd name="T24" fmla="*/ 7 w 385"/>
                <a:gd name="T25" fmla="*/ 12 h 982"/>
                <a:gd name="T26" fmla="*/ 5 w 385"/>
                <a:gd name="T27" fmla="*/ 13 h 982"/>
                <a:gd name="T28" fmla="*/ 3 w 385"/>
                <a:gd name="T29" fmla="*/ 14 h 982"/>
                <a:gd name="T30" fmla="*/ 2 w 385"/>
                <a:gd name="T31" fmla="*/ 15 h 982"/>
                <a:gd name="T32" fmla="*/ 1 w 385"/>
                <a:gd name="T33" fmla="*/ 15 h 982"/>
                <a:gd name="T34" fmla="*/ 1 w 385"/>
                <a:gd name="T35" fmla="*/ 14 h 982"/>
                <a:gd name="T36" fmla="*/ 1 w 385"/>
                <a:gd name="T37" fmla="*/ 13 h 982"/>
                <a:gd name="T38" fmla="*/ 2 w 385"/>
                <a:gd name="T39" fmla="*/ 10 h 982"/>
                <a:gd name="T40" fmla="*/ 2 w 385"/>
                <a:gd name="T41" fmla="*/ 7 h 982"/>
                <a:gd name="T42" fmla="*/ 2 w 385"/>
                <a:gd name="T43" fmla="*/ 4 h 982"/>
                <a:gd name="T44" fmla="*/ 2 w 385"/>
                <a:gd name="T45" fmla="*/ 1 h 982"/>
                <a:gd name="T46" fmla="*/ 0 w 385"/>
                <a:gd name="T47" fmla="*/ 1 h 982"/>
                <a:gd name="T48" fmla="*/ 1 w 385"/>
                <a:gd name="T49" fmla="*/ 0 h 9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5"/>
                <a:gd name="T76" fmla="*/ 0 h 982"/>
                <a:gd name="T77" fmla="*/ 385 w 385"/>
                <a:gd name="T78" fmla="*/ 982 h 9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5" h="982">
                  <a:moveTo>
                    <a:pt x="26" y="0"/>
                  </a:moveTo>
                  <a:lnTo>
                    <a:pt x="115" y="36"/>
                  </a:lnTo>
                  <a:lnTo>
                    <a:pt x="160" y="128"/>
                  </a:lnTo>
                  <a:lnTo>
                    <a:pt x="173" y="293"/>
                  </a:lnTo>
                  <a:lnTo>
                    <a:pt x="160" y="567"/>
                  </a:lnTo>
                  <a:lnTo>
                    <a:pt x="122" y="780"/>
                  </a:lnTo>
                  <a:lnTo>
                    <a:pt x="102" y="872"/>
                  </a:lnTo>
                  <a:lnTo>
                    <a:pt x="141" y="891"/>
                  </a:lnTo>
                  <a:lnTo>
                    <a:pt x="218" y="818"/>
                  </a:lnTo>
                  <a:lnTo>
                    <a:pt x="309" y="763"/>
                  </a:lnTo>
                  <a:lnTo>
                    <a:pt x="333" y="769"/>
                  </a:lnTo>
                  <a:lnTo>
                    <a:pt x="385" y="805"/>
                  </a:lnTo>
                  <a:lnTo>
                    <a:pt x="385" y="823"/>
                  </a:lnTo>
                  <a:lnTo>
                    <a:pt x="275" y="872"/>
                  </a:lnTo>
                  <a:lnTo>
                    <a:pt x="160" y="933"/>
                  </a:lnTo>
                  <a:lnTo>
                    <a:pt x="65" y="982"/>
                  </a:lnTo>
                  <a:lnTo>
                    <a:pt x="18" y="970"/>
                  </a:lnTo>
                  <a:lnTo>
                    <a:pt x="18" y="914"/>
                  </a:lnTo>
                  <a:lnTo>
                    <a:pt x="57" y="835"/>
                  </a:lnTo>
                  <a:lnTo>
                    <a:pt x="83" y="670"/>
                  </a:lnTo>
                  <a:lnTo>
                    <a:pt x="102" y="476"/>
                  </a:lnTo>
                  <a:lnTo>
                    <a:pt x="115" y="257"/>
                  </a:lnTo>
                  <a:lnTo>
                    <a:pt x="65" y="123"/>
                  </a:lnTo>
                  <a:lnTo>
                    <a:pt x="0" y="68"/>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8" name="Freeform 12"/>
            <p:cNvSpPr>
              <a:spLocks/>
            </p:cNvSpPr>
            <p:nvPr/>
          </p:nvSpPr>
          <p:spPr bwMode="auto">
            <a:xfrm>
              <a:off x="4546" y="2407"/>
              <a:ext cx="148" cy="538"/>
            </a:xfrm>
            <a:custGeom>
              <a:avLst/>
              <a:gdLst>
                <a:gd name="T0" fmla="*/ 2 w 295"/>
                <a:gd name="T1" fmla="*/ 3 h 1077"/>
                <a:gd name="T2" fmla="*/ 4 w 295"/>
                <a:gd name="T3" fmla="*/ 0 h 1077"/>
                <a:gd name="T4" fmla="*/ 5 w 295"/>
                <a:gd name="T5" fmla="*/ 0 h 1077"/>
                <a:gd name="T6" fmla="*/ 5 w 295"/>
                <a:gd name="T7" fmla="*/ 0 h 1077"/>
                <a:gd name="T8" fmla="*/ 5 w 295"/>
                <a:gd name="T9" fmla="*/ 1 h 1077"/>
                <a:gd name="T10" fmla="*/ 4 w 295"/>
                <a:gd name="T11" fmla="*/ 3 h 1077"/>
                <a:gd name="T12" fmla="*/ 3 w 295"/>
                <a:gd name="T13" fmla="*/ 5 h 1077"/>
                <a:gd name="T14" fmla="*/ 2 w 295"/>
                <a:gd name="T15" fmla="*/ 8 h 1077"/>
                <a:gd name="T16" fmla="*/ 2 w 295"/>
                <a:gd name="T17" fmla="*/ 12 h 1077"/>
                <a:gd name="T18" fmla="*/ 2 w 295"/>
                <a:gd name="T19" fmla="*/ 15 h 1077"/>
                <a:gd name="T20" fmla="*/ 2 w 295"/>
                <a:gd name="T21" fmla="*/ 15 h 1077"/>
                <a:gd name="T22" fmla="*/ 3 w 295"/>
                <a:gd name="T23" fmla="*/ 13 h 1077"/>
                <a:gd name="T24" fmla="*/ 3 w 295"/>
                <a:gd name="T25" fmla="*/ 12 h 1077"/>
                <a:gd name="T26" fmla="*/ 4 w 295"/>
                <a:gd name="T27" fmla="*/ 12 h 1077"/>
                <a:gd name="T28" fmla="*/ 4 w 295"/>
                <a:gd name="T29" fmla="*/ 12 h 1077"/>
                <a:gd name="T30" fmla="*/ 4 w 295"/>
                <a:gd name="T31" fmla="*/ 13 h 1077"/>
                <a:gd name="T32" fmla="*/ 3 w 295"/>
                <a:gd name="T33" fmla="*/ 15 h 1077"/>
                <a:gd name="T34" fmla="*/ 1 w 295"/>
                <a:gd name="T35" fmla="*/ 16 h 1077"/>
                <a:gd name="T36" fmla="*/ 1 w 295"/>
                <a:gd name="T37" fmla="*/ 16 h 1077"/>
                <a:gd name="T38" fmla="*/ 0 w 295"/>
                <a:gd name="T39" fmla="*/ 16 h 1077"/>
                <a:gd name="T40" fmla="*/ 0 w 295"/>
                <a:gd name="T41" fmla="*/ 15 h 1077"/>
                <a:gd name="T42" fmla="*/ 1 w 295"/>
                <a:gd name="T43" fmla="*/ 11 h 1077"/>
                <a:gd name="T44" fmla="*/ 1 w 295"/>
                <a:gd name="T45" fmla="*/ 7 h 1077"/>
                <a:gd name="T46" fmla="*/ 1 w 295"/>
                <a:gd name="T47" fmla="*/ 5 h 1077"/>
                <a:gd name="T48" fmla="*/ 2 w 295"/>
                <a:gd name="T49" fmla="*/ 3 h 10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5"/>
                <a:gd name="T76" fmla="*/ 0 h 1077"/>
                <a:gd name="T77" fmla="*/ 295 w 295"/>
                <a:gd name="T78" fmla="*/ 1077 h 107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5" h="1077">
                  <a:moveTo>
                    <a:pt x="118" y="213"/>
                  </a:moveTo>
                  <a:lnTo>
                    <a:pt x="197" y="49"/>
                  </a:lnTo>
                  <a:lnTo>
                    <a:pt x="269" y="0"/>
                  </a:lnTo>
                  <a:lnTo>
                    <a:pt x="295" y="30"/>
                  </a:lnTo>
                  <a:lnTo>
                    <a:pt x="275" y="85"/>
                  </a:lnTo>
                  <a:lnTo>
                    <a:pt x="197" y="219"/>
                  </a:lnTo>
                  <a:lnTo>
                    <a:pt x="138" y="359"/>
                  </a:lnTo>
                  <a:lnTo>
                    <a:pt x="98" y="559"/>
                  </a:lnTo>
                  <a:lnTo>
                    <a:pt x="72" y="784"/>
                  </a:lnTo>
                  <a:lnTo>
                    <a:pt x="72" y="979"/>
                  </a:lnTo>
                  <a:lnTo>
                    <a:pt x="92" y="961"/>
                  </a:lnTo>
                  <a:lnTo>
                    <a:pt x="138" y="888"/>
                  </a:lnTo>
                  <a:lnTo>
                    <a:pt x="157" y="778"/>
                  </a:lnTo>
                  <a:lnTo>
                    <a:pt x="197" y="778"/>
                  </a:lnTo>
                  <a:lnTo>
                    <a:pt x="249" y="803"/>
                  </a:lnTo>
                  <a:lnTo>
                    <a:pt x="216" y="893"/>
                  </a:lnTo>
                  <a:lnTo>
                    <a:pt x="138" y="986"/>
                  </a:lnTo>
                  <a:lnTo>
                    <a:pt x="59" y="1077"/>
                  </a:lnTo>
                  <a:lnTo>
                    <a:pt x="20" y="1077"/>
                  </a:lnTo>
                  <a:lnTo>
                    <a:pt x="0" y="1041"/>
                  </a:lnTo>
                  <a:lnTo>
                    <a:pt x="0" y="961"/>
                  </a:lnTo>
                  <a:lnTo>
                    <a:pt x="13" y="729"/>
                  </a:lnTo>
                  <a:lnTo>
                    <a:pt x="33" y="493"/>
                  </a:lnTo>
                  <a:lnTo>
                    <a:pt x="59" y="323"/>
                  </a:lnTo>
                  <a:lnTo>
                    <a:pt x="118" y="2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26631" name="Picture 20" descr="MCBD20088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195219" y="2567781"/>
            <a:ext cx="71437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Strategy</a:t>
            </a:r>
            <a:endParaRPr lang="en-US" dirty="0"/>
          </a:p>
        </p:txBody>
      </p:sp>
      <p:sp>
        <p:nvSpPr>
          <p:cNvPr id="3" name="Content Placeholder 2"/>
          <p:cNvSpPr>
            <a:spLocks noGrp="1"/>
          </p:cNvSpPr>
          <p:nvPr>
            <p:ph idx="1"/>
          </p:nvPr>
        </p:nvSpPr>
        <p:spPr/>
        <p:txBody>
          <a:bodyPr/>
          <a:lstStyle/>
          <a:p>
            <a:r>
              <a:rPr lang="en-US" dirty="0" smtClean="0"/>
              <a:t>Solve the simplest cases</a:t>
            </a:r>
          </a:p>
          <a:p>
            <a:r>
              <a:rPr lang="en-US" dirty="0" smtClean="0"/>
              <a:t>Reduce more complex cases to simpler cases</a:t>
            </a:r>
            <a:endParaRPr lang="en-US" dirty="0"/>
          </a:p>
        </p:txBody>
      </p:sp>
      <p:sp>
        <p:nvSpPr>
          <p:cNvPr id="4" name="Date Placeholder 3"/>
          <p:cNvSpPr>
            <a:spLocks noGrp="1"/>
          </p:cNvSpPr>
          <p:nvPr>
            <p:ph type="dt" sz="half" idx="10"/>
          </p:nvPr>
        </p:nvSpPr>
        <p:spPr/>
        <p:txBody>
          <a:bodyPr/>
          <a:lstStyle/>
          <a:p>
            <a:pPr>
              <a:defRPr/>
            </a:pPr>
            <a:fld id="{F3C248A5-2A76-44C1-9087-78AF518BD226}" type="datetime1">
              <a:rPr lang="en-US" smtClean="0"/>
              <a:t>9/3/2014</a:t>
            </a:fld>
            <a:endParaRPr lang="en-US"/>
          </a:p>
        </p:txBody>
      </p:sp>
      <p:sp>
        <p:nvSpPr>
          <p:cNvPr id="5" name="Slide Number Placeholder 4"/>
          <p:cNvSpPr>
            <a:spLocks noGrp="1"/>
          </p:cNvSpPr>
          <p:nvPr>
            <p:ph type="sldNum" sz="quarter" idx="11"/>
          </p:nvPr>
        </p:nvSpPr>
        <p:spPr/>
        <p:txBody>
          <a:bodyPr/>
          <a:lstStyle/>
          <a:p>
            <a:fld id="{4D294EA5-CE3E-43C7-8FB8-F57F60FB0FD6}" type="slidenum">
              <a:rPr lang="en-US" altLang="en-US" smtClean="0"/>
              <a:pPr/>
              <a:t>60</a:t>
            </a:fld>
            <a:endParaRPr lang="en-US" altLang="en-US"/>
          </a:p>
        </p:txBody>
      </p:sp>
      <p:graphicFrame>
        <p:nvGraphicFramePr>
          <p:cNvPr id="7" name="Table 6"/>
          <p:cNvGraphicFramePr>
            <a:graphicFrameLocks noGrp="1"/>
          </p:cNvGraphicFramePr>
          <p:nvPr>
            <p:extLst>
              <p:ext uri="{D42A27DB-BD31-4B8C-83A1-F6EECF244321}">
                <p14:modId xmlns:p14="http://schemas.microsoft.com/office/powerpoint/2010/main" val="3772822025"/>
              </p:ext>
            </p:extLst>
          </p:nvPr>
        </p:nvGraphicFramePr>
        <p:xfrm>
          <a:off x="1219200" y="2514600"/>
          <a:ext cx="6096000" cy="3708400"/>
        </p:xfrm>
        <a:graphic>
          <a:graphicData uri="http://schemas.openxmlformats.org/drawingml/2006/table">
            <a:tbl>
              <a:tblPr firstRow="1" bandRow="1">
                <a:tableStyleId>{93296810-A885-4BE3-A3E7-6D5BEEA58F35}</a:tableStyleId>
              </a:tblPr>
              <a:tblGrid>
                <a:gridCol w="2032000"/>
                <a:gridCol w="2032000"/>
                <a:gridCol w="2032000"/>
              </a:tblGrid>
              <a:tr h="370840">
                <a:tc>
                  <a:txBody>
                    <a:bodyPr/>
                    <a:lstStyle/>
                    <a:p>
                      <a:r>
                        <a:rPr lang="en-US" dirty="0" smtClean="0"/>
                        <a:t>Game State</a:t>
                      </a:r>
                      <a:endParaRPr lang="en-US" dirty="0"/>
                    </a:p>
                  </a:txBody>
                  <a:tcPr/>
                </a:tc>
                <a:tc>
                  <a:txBody>
                    <a:bodyPr/>
                    <a:lstStyle/>
                    <a:p>
                      <a:r>
                        <a:rPr lang="en-US" dirty="0" smtClean="0"/>
                        <a:t>Player</a:t>
                      </a:r>
                      <a:r>
                        <a:rPr lang="en-US" baseline="0" dirty="0" smtClean="0"/>
                        <a:t> move</a:t>
                      </a:r>
                      <a:endParaRPr lang="en-US" dirty="0"/>
                    </a:p>
                  </a:txBody>
                  <a:tcPr/>
                </a:tc>
                <a:tc>
                  <a:txBody>
                    <a:bodyPr/>
                    <a:lstStyle/>
                    <a:p>
                      <a:r>
                        <a:rPr lang="en-US" dirty="0" smtClean="0"/>
                        <a:t>Player prospects</a:t>
                      </a:r>
                      <a:endParaRPr lang="en-US" dirty="0"/>
                    </a:p>
                  </a:txBody>
                  <a:tcPr/>
                </a:tc>
              </a:tr>
              <a:tr h="370840">
                <a:tc>
                  <a:txBody>
                    <a:bodyPr/>
                    <a:lstStyle/>
                    <a:p>
                      <a:pPr algn="ctr"/>
                      <a:r>
                        <a:rPr lang="en-US" dirty="0" smtClean="0"/>
                        <a:t>Rocks(0,0)</a:t>
                      </a:r>
                      <a:endParaRPr lang="en-US" dirty="0"/>
                    </a:p>
                  </a:txBody>
                  <a:tcPr/>
                </a:tc>
                <a:tc>
                  <a:txBody>
                    <a:bodyPr/>
                    <a:lstStyle/>
                    <a:p>
                      <a:pPr algn="ctr"/>
                      <a:r>
                        <a:rPr lang="en-US" dirty="0" smtClean="0"/>
                        <a:t>-</a:t>
                      </a:r>
                      <a:endParaRPr lang="en-US" dirty="0"/>
                    </a:p>
                  </a:txBody>
                  <a:tcPr/>
                </a:tc>
                <a:tc>
                  <a:txBody>
                    <a:bodyPr/>
                    <a:lstStyle/>
                    <a:p>
                      <a:pPr algn="ctr"/>
                      <a:r>
                        <a:rPr lang="en-US" dirty="0" smtClean="0"/>
                        <a:t>Loses</a:t>
                      </a:r>
                      <a:endParaRPr lang="en-US" dirty="0"/>
                    </a:p>
                  </a:txBody>
                  <a:tcPr/>
                </a:tc>
              </a:tr>
              <a:tr h="370840">
                <a:tc>
                  <a:txBody>
                    <a:bodyPr/>
                    <a:lstStyle/>
                    <a:p>
                      <a:pPr algn="ctr"/>
                      <a:r>
                        <a:rPr lang="en-US" dirty="0" smtClean="0"/>
                        <a:t>Rocks(0,1)</a:t>
                      </a: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r>
                        <a:rPr lang="en-US" dirty="0" smtClean="0"/>
                        <a:t>Rocks(1,0)</a:t>
                      </a: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val="35155726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68362"/>
          </a:xfrm>
        </p:spPr>
        <p:txBody>
          <a:bodyPr/>
          <a:lstStyle/>
          <a:p>
            <a:r>
              <a:rPr lang="en-US" dirty="0" smtClean="0"/>
              <a:t>Programming Topic</a:t>
            </a:r>
            <a:endParaRPr lang="en-US" dirty="0"/>
          </a:p>
        </p:txBody>
      </p:sp>
      <p:sp>
        <p:nvSpPr>
          <p:cNvPr id="3" name="Content Placeholder 2"/>
          <p:cNvSpPr>
            <a:spLocks noGrp="1"/>
          </p:cNvSpPr>
          <p:nvPr>
            <p:ph idx="1"/>
          </p:nvPr>
        </p:nvSpPr>
        <p:spPr>
          <a:xfrm>
            <a:off x="457200" y="1295400"/>
            <a:ext cx="8229600" cy="762000"/>
          </a:xfrm>
        </p:spPr>
        <p:txBody>
          <a:bodyPr/>
          <a:lstStyle/>
          <a:p>
            <a:r>
              <a:rPr lang="en-US" dirty="0" smtClean="0"/>
              <a:t>Sample python program</a:t>
            </a:r>
            <a:endParaRPr lang="en-US" dirty="0"/>
          </a:p>
        </p:txBody>
      </p:sp>
      <p:sp>
        <p:nvSpPr>
          <p:cNvPr id="4" name="Date Placeholder 3"/>
          <p:cNvSpPr>
            <a:spLocks noGrp="1"/>
          </p:cNvSpPr>
          <p:nvPr>
            <p:ph type="dt" sz="half" idx="10"/>
          </p:nvPr>
        </p:nvSpPr>
        <p:spPr/>
        <p:txBody>
          <a:bodyPr/>
          <a:lstStyle/>
          <a:p>
            <a:pPr>
              <a:defRPr/>
            </a:pPr>
            <a:fld id="{E0D27B08-AC75-412C-889A-BF29B617DA6F}" type="datetime1">
              <a:rPr lang="en-US" smtClean="0"/>
              <a:t>9/3/2014</a:t>
            </a:fld>
            <a:endParaRPr lang="en-US"/>
          </a:p>
        </p:txBody>
      </p:sp>
      <p:sp>
        <p:nvSpPr>
          <p:cNvPr id="5" name="Slide Number Placeholder 4"/>
          <p:cNvSpPr>
            <a:spLocks noGrp="1"/>
          </p:cNvSpPr>
          <p:nvPr>
            <p:ph type="sldNum" sz="quarter" idx="11"/>
          </p:nvPr>
        </p:nvSpPr>
        <p:spPr/>
        <p:txBody>
          <a:bodyPr/>
          <a:lstStyle/>
          <a:p>
            <a:fld id="{4D294EA5-CE3E-43C7-8FB8-F57F60FB0FD6}" type="slidenum">
              <a:rPr lang="en-US" altLang="en-US" smtClean="0"/>
              <a:pPr/>
              <a:t>61</a:t>
            </a:fld>
            <a:endParaRPr lang="en-US" altLang="en-US"/>
          </a:p>
        </p:txBody>
      </p:sp>
      <p:sp>
        <p:nvSpPr>
          <p:cNvPr id="7" name="TextBox 6"/>
          <p:cNvSpPr txBox="1"/>
          <p:nvPr/>
        </p:nvSpPr>
        <p:spPr>
          <a:xfrm>
            <a:off x="1752600" y="2667000"/>
            <a:ext cx="6096000" cy="2246769"/>
          </a:xfrm>
          <a:prstGeom prst="rect">
            <a:avLst/>
          </a:prstGeom>
          <a:noFill/>
          <a:ln>
            <a:solidFill>
              <a:srgbClr val="0070C0"/>
            </a:solidFill>
          </a:ln>
        </p:spPr>
        <p:txBody>
          <a:bodyPr wrap="square" rtlCol="0">
            <a:spAutoFit/>
          </a:bodyPr>
          <a:lstStyle/>
          <a:p>
            <a:r>
              <a:rPr lang="en-US" dirty="0" smtClean="0">
                <a:latin typeface="Consolas" pitchFamily="49" charset="0"/>
                <a:cs typeface="Consolas" pitchFamily="49" charset="0"/>
              </a:rPr>
              <a:t>def total(v):</a:t>
            </a:r>
          </a:p>
          <a:p>
            <a:r>
              <a:rPr lang="en-US" dirty="0" smtClean="0">
                <a:latin typeface="Consolas" pitchFamily="49" charset="0"/>
                <a:cs typeface="Consolas" pitchFamily="49" charset="0"/>
              </a:rPr>
              <a:t>   “yields the sum of values in list v”</a:t>
            </a:r>
          </a:p>
          <a:p>
            <a:r>
              <a:rPr lang="en-US" dirty="0" smtClean="0">
                <a:latin typeface="Consolas" pitchFamily="49" charset="0"/>
                <a:cs typeface="Consolas" pitchFamily="49" charset="0"/>
              </a:rPr>
              <a:t>   n = </a:t>
            </a:r>
            <a:r>
              <a:rPr lang="en-US" dirty="0" err="1" smtClean="0">
                <a:latin typeface="Consolas" pitchFamily="49" charset="0"/>
                <a:cs typeface="Consolas" pitchFamily="49" charset="0"/>
              </a:rPr>
              <a:t>len</a:t>
            </a:r>
            <a:r>
              <a:rPr lang="en-US" dirty="0" smtClean="0">
                <a:latin typeface="Consolas" pitchFamily="49" charset="0"/>
                <a:cs typeface="Consolas" pitchFamily="49" charset="0"/>
              </a:rPr>
              <a:t>(v)</a:t>
            </a:r>
          </a:p>
          <a:p>
            <a:r>
              <a:rPr lang="en-US" dirty="0" smtClean="0">
                <a:latin typeface="Consolas" pitchFamily="49" charset="0"/>
                <a:cs typeface="Consolas" pitchFamily="49" charset="0"/>
              </a:rPr>
              <a:t>   sum = 0</a:t>
            </a:r>
          </a:p>
          <a:p>
            <a:r>
              <a:rPr lang="en-US" dirty="0" smtClean="0">
                <a:latin typeface="Consolas" pitchFamily="49" charset="0"/>
                <a:cs typeface="Consolas" pitchFamily="49" charset="0"/>
              </a:rPr>
              <a:t>   for </a:t>
            </a:r>
            <a:r>
              <a:rPr lang="en-US" dirty="0" err="1" smtClean="0">
                <a:latin typeface="Consolas" pitchFamily="49" charset="0"/>
                <a:cs typeface="Consolas" pitchFamily="49" charset="0"/>
              </a:rPr>
              <a:t>i</a:t>
            </a:r>
            <a:r>
              <a:rPr lang="en-US" dirty="0" smtClean="0">
                <a:latin typeface="Consolas" pitchFamily="49" charset="0"/>
                <a:cs typeface="Consolas" pitchFamily="49" charset="0"/>
              </a:rPr>
              <a:t> in </a:t>
            </a:r>
            <a:r>
              <a:rPr lang="en-US" dirty="0" err="1" smtClean="0">
                <a:latin typeface="Consolas" pitchFamily="49" charset="0"/>
                <a:cs typeface="Consolas" pitchFamily="49" charset="0"/>
              </a:rPr>
              <a:t>xrange</a:t>
            </a:r>
            <a:r>
              <a:rPr lang="en-US" dirty="0" smtClean="0">
                <a:latin typeface="Consolas" pitchFamily="49" charset="0"/>
                <a:cs typeface="Consolas" pitchFamily="49" charset="0"/>
              </a:rPr>
              <a:t>(0,n)</a:t>
            </a:r>
          </a:p>
          <a:p>
            <a:r>
              <a:rPr lang="en-US" dirty="0" smtClean="0">
                <a:latin typeface="Consolas" pitchFamily="49" charset="0"/>
                <a:cs typeface="Consolas" pitchFamily="49" charset="0"/>
              </a:rPr>
              <a:t>      sum += v[</a:t>
            </a:r>
            <a:r>
              <a:rPr lang="en-US" dirty="0" err="1" smtClean="0">
                <a:latin typeface="Consolas" pitchFamily="49" charset="0"/>
                <a:cs typeface="Consolas" pitchFamily="49" charset="0"/>
              </a:rPr>
              <a:t>i</a:t>
            </a:r>
            <a:r>
              <a:rPr lang="en-US" dirty="0" smtClean="0">
                <a:latin typeface="Consolas" pitchFamily="49" charset="0"/>
                <a:cs typeface="Consolas" pitchFamily="49" charset="0"/>
              </a:rPr>
              <a:t>]</a:t>
            </a:r>
          </a:p>
          <a:p>
            <a:r>
              <a:rPr lang="en-US" dirty="0" smtClean="0">
                <a:latin typeface="Consolas" pitchFamily="49" charset="0"/>
                <a:cs typeface="Consolas" pitchFamily="49" charset="0"/>
              </a:rPr>
              <a:t>   return sum</a:t>
            </a:r>
            <a:endParaRPr lang="en-US" dirty="0">
              <a:latin typeface="Consolas" pitchFamily="49" charset="0"/>
              <a:cs typeface="Consolas" pitchFamily="49" charset="0"/>
            </a:endParaRPr>
          </a:p>
        </p:txBody>
      </p:sp>
    </p:spTree>
    <p:extLst>
      <p:ext uri="{BB962C8B-B14F-4D97-AF65-F5344CB8AC3E}">
        <p14:creationId xmlns:p14="http://schemas.microsoft.com/office/powerpoint/2010/main" val="38560041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Topic</a:t>
            </a:r>
            <a:endParaRPr lang="en-US" dirty="0"/>
          </a:p>
        </p:txBody>
      </p:sp>
      <p:sp>
        <p:nvSpPr>
          <p:cNvPr id="3" name="Content Placeholder 2"/>
          <p:cNvSpPr>
            <a:spLocks noGrp="1"/>
          </p:cNvSpPr>
          <p:nvPr>
            <p:ph idx="1"/>
          </p:nvPr>
        </p:nvSpPr>
        <p:spPr/>
        <p:txBody>
          <a:bodyPr/>
          <a:lstStyle/>
          <a:p>
            <a:r>
              <a:rPr lang="en-US" dirty="0" smtClean="0"/>
              <a:t>Asymptotic time complexity of programs</a:t>
            </a:r>
          </a:p>
          <a:p>
            <a:pPr lvl="1"/>
            <a:r>
              <a:rPr lang="en-US" dirty="0" smtClean="0"/>
              <a:t>What is the running time T(n) of the python program for a list of length n?</a:t>
            </a:r>
          </a:p>
          <a:p>
            <a:pPr lvl="2"/>
            <a:r>
              <a:rPr lang="en-US" dirty="0" smtClean="0"/>
              <a:t>Graph it</a:t>
            </a:r>
          </a:p>
          <a:p>
            <a:pPr lvl="2"/>
            <a:endParaRPr lang="en-US" dirty="0" smtClean="0"/>
          </a:p>
          <a:p>
            <a:pPr lvl="1"/>
            <a:r>
              <a:rPr lang="en-US" dirty="0" smtClean="0"/>
              <a:t>How should we characterize the running time</a:t>
            </a:r>
          </a:p>
          <a:p>
            <a:pPr lvl="2"/>
            <a:r>
              <a:rPr lang="en-US" dirty="0" smtClean="0"/>
              <a:t>Approximately, with accurate scaling in the limit</a:t>
            </a:r>
          </a:p>
          <a:p>
            <a:pPr lvl="1"/>
            <a:endParaRPr lang="en-US" dirty="0"/>
          </a:p>
        </p:txBody>
      </p:sp>
      <p:sp>
        <p:nvSpPr>
          <p:cNvPr id="4" name="Date Placeholder 3"/>
          <p:cNvSpPr>
            <a:spLocks noGrp="1"/>
          </p:cNvSpPr>
          <p:nvPr>
            <p:ph type="dt" sz="half" idx="10"/>
          </p:nvPr>
        </p:nvSpPr>
        <p:spPr/>
        <p:txBody>
          <a:bodyPr/>
          <a:lstStyle/>
          <a:p>
            <a:pPr>
              <a:defRPr/>
            </a:pPr>
            <a:fld id="{BABC1001-3641-415C-8DB7-333FC0BBE7AC}" type="datetime1">
              <a:rPr lang="en-US" smtClean="0"/>
              <a:t>9/3/2014</a:t>
            </a:fld>
            <a:endParaRPr lang="en-US"/>
          </a:p>
        </p:txBody>
      </p:sp>
      <p:sp>
        <p:nvSpPr>
          <p:cNvPr id="5" name="Slide Number Placeholder 4"/>
          <p:cNvSpPr>
            <a:spLocks noGrp="1"/>
          </p:cNvSpPr>
          <p:nvPr>
            <p:ph type="sldNum" sz="quarter" idx="11"/>
          </p:nvPr>
        </p:nvSpPr>
        <p:spPr/>
        <p:txBody>
          <a:bodyPr/>
          <a:lstStyle/>
          <a:p>
            <a:fld id="{4D294EA5-CE3E-43C7-8FB8-F57F60FB0FD6}" type="slidenum">
              <a:rPr lang="en-US" altLang="en-US" smtClean="0"/>
              <a:pPr/>
              <a:t>62</a:t>
            </a:fld>
            <a:endParaRPr lang="en-US" altLang="en-US"/>
          </a:p>
        </p:txBody>
      </p:sp>
    </p:spTree>
    <p:extLst>
      <p:ext uri="{BB962C8B-B14F-4D97-AF65-F5344CB8AC3E}">
        <p14:creationId xmlns:p14="http://schemas.microsoft.com/office/powerpoint/2010/main" val="28621461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Learning Outcomes</a:t>
            </a:r>
            <a:endParaRPr lang="en-US" dirty="0"/>
          </a:p>
        </p:txBody>
      </p:sp>
      <p:sp>
        <p:nvSpPr>
          <p:cNvPr id="3" name="Content Placeholder 2"/>
          <p:cNvSpPr>
            <a:spLocks noGrp="1"/>
          </p:cNvSpPr>
          <p:nvPr>
            <p:ph idx="1"/>
          </p:nvPr>
        </p:nvSpPr>
        <p:spPr/>
        <p:txBody>
          <a:bodyPr>
            <a:normAutofit fontScale="92500"/>
          </a:bodyPr>
          <a:lstStyle/>
          <a:p>
            <a:r>
              <a:rPr lang="en-US" dirty="0" smtClean="0"/>
              <a:t>Students completing this class should …</a:t>
            </a:r>
          </a:p>
          <a:p>
            <a:pPr lvl="1"/>
            <a:r>
              <a:rPr lang="en-US" dirty="0" smtClean="0"/>
              <a:t>have an understanding of key algorithms used in bioinformatics and know their capabilities and limitations </a:t>
            </a:r>
          </a:p>
          <a:p>
            <a:pPr lvl="1"/>
            <a:r>
              <a:rPr lang="en-US" dirty="0" smtClean="0"/>
              <a:t>have knowledge of algorithmic strategies that can be employed to design new algorithms for bioinformatics applications </a:t>
            </a:r>
          </a:p>
          <a:p>
            <a:pPr lvl="1"/>
            <a:r>
              <a:rPr lang="en-US" dirty="0" smtClean="0"/>
              <a:t>be able to analyze the correctness and asymptotic time complexity of algorithms </a:t>
            </a:r>
          </a:p>
          <a:p>
            <a:pPr lvl="1"/>
            <a:r>
              <a:rPr lang="en-US" dirty="0" smtClean="0"/>
              <a:t>have a working knowledge of concepts and terminology in molecular biology and understand the key challenges </a:t>
            </a:r>
          </a:p>
          <a:p>
            <a:pPr lvl="1"/>
            <a:r>
              <a:rPr lang="en-US" dirty="0" smtClean="0"/>
              <a:t>be able to write bioinformatics programs using python and python bioinformatics libraries </a:t>
            </a:r>
          </a:p>
          <a:p>
            <a:endParaRPr lang="en-US" dirty="0"/>
          </a:p>
        </p:txBody>
      </p:sp>
      <p:sp>
        <p:nvSpPr>
          <p:cNvPr id="4" name="Date Placeholder 3"/>
          <p:cNvSpPr>
            <a:spLocks noGrp="1"/>
          </p:cNvSpPr>
          <p:nvPr>
            <p:ph type="dt" sz="half" idx="10"/>
          </p:nvPr>
        </p:nvSpPr>
        <p:spPr/>
        <p:txBody>
          <a:bodyPr/>
          <a:lstStyle/>
          <a:p>
            <a:pPr>
              <a:defRPr/>
            </a:pPr>
            <a:fld id="{F140D9A8-ED3A-4420-8DB1-36FB0758DAC2}" type="datetime1">
              <a:rPr lang="en-US" smtClean="0"/>
              <a:t>9/3/2014</a:t>
            </a:fld>
            <a:endParaRPr lang="en-US"/>
          </a:p>
        </p:txBody>
      </p:sp>
      <p:sp>
        <p:nvSpPr>
          <p:cNvPr id="5" name="Slide Number Placeholder 4"/>
          <p:cNvSpPr>
            <a:spLocks noGrp="1"/>
          </p:cNvSpPr>
          <p:nvPr>
            <p:ph type="sldNum" sz="quarter" idx="11"/>
          </p:nvPr>
        </p:nvSpPr>
        <p:spPr/>
        <p:txBody>
          <a:bodyPr/>
          <a:lstStyle/>
          <a:p>
            <a:fld id="{4D294EA5-CE3E-43C7-8FB8-F57F60FB0FD6}" type="slidenum">
              <a:rPr lang="en-US" altLang="en-US" smtClean="0"/>
              <a:pPr/>
              <a:t>63</a:t>
            </a:fld>
            <a:endParaRPr lang="en-US" altLang="en-US"/>
          </a:p>
        </p:txBody>
      </p:sp>
    </p:spTree>
    <p:extLst>
      <p:ext uri="{BB962C8B-B14F-4D97-AF65-F5344CB8AC3E}">
        <p14:creationId xmlns:p14="http://schemas.microsoft.com/office/powerpoint/2010/main" val="165533188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FF8F1701-B3FA-4A52-97AB-E973A5D359D9}" type="datetime1">
              <a:rPr lang="en-US" altLang="en-US" sz="1400" smtClean="0">
                <a:latin typeface="Book Antiqua" panose="02040602050305030304" pitchFamily="18" charset="0"/>
              </a:rPr>
              <a:t>9/3/2014</a:t>
            </a:fld>
            <a:endParaRPr lang="en-US" altLang="en-US" sz="1400" smtClean="0">
              <a:latin typeface="Book Antiqua" panose="02040602050305030304" pitchFamily="18" charset="0"/>
            </a:endParaRPr>
          </a:p>
        </p:txBody>
      </p:sp>
      <p:sp>
        <p:nvSpPr>
          <p:cNvPr id="2765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132EF2C8-7845-4D6D-B63F-A6CC0D46DBF4}" type="slidenum">
              <a:rPr lang="en-US" altLang="en-US" sz="1400">
                <a:latin typeface="Book Antiqua" panose="02040602050305030304" pitchFamily="18" charset="0"/>
              </a:rPr>
              <a:pPr/>
              <a:t>7</a:t>
            </a:fld>
            <a:endParaRPr lang="en-US" altLang="en-US" sz="1400">
              <a:latin typeface="Book Antiqua" panose="02040602050305030304" pitchFamily="18" charset="0"/>
            </a:endParaRPr>
          </a:p>
        </p:txBody>
      </p:sp>
      <p:sp>
        <p:nvSpPr>
          <p:cNvPr id="47106" name="Rectangle 2"/>
          <p:cNvSpPr>
            <a:spLocks noGrp="1" noChangeArrowheads="1"/>
          </p:cNvSpPr>
          <p:nvPr>
            <p:ph type="title"/>
          </p:nvPr>
        </p:nvSpPr>
        <p:spPr/>
        <p:txBody>
          <a:bodyPr/>
          <a:lstStyle/>
          <a:p>
            <a:pPr eaLnBrk="1" hangingPunct="1">
              <a:defRPr/>
            </a:pPr>
            <a:r>
              <a:rPr lang="en-US" dirty="0" smtClean="0">
                <a:effectLst>
                  <a:outerShdw blurRad="38100" dist="38100" dir="2700000" algn="tl">
                    <a:srgbClr val="C0C0C0"/>
                  </a:outerShdw>
                </a:effectLst>
              </a:rPr>
              <a:t>Genes are key parts of the Program</a:t>
            </a:r>
          </a:p>
        </p:txBody>
      </p:sp>
      <p:sp>
        <p:nvSpPr>
          <p:cNvPr id="27653" name="Rectangle 3"/>
          <p:cNvSpPr>
            <a:spLocks noGrp="1" noChangeArrowheads="1"/>
          </p:cNvSpPr>
          <p:nvPr>
            <p:ph type="body" idx="1"/>
          </p:nvPr>
        </p:nvSpPr>
        <p:spPr/>
        <p:txBody>
          <a:bodyPr/>
          <a:lstStyle/>
          <a:p>
            <a:pPr eaLnBrk="1" hangingPunct="1"/>
            <a:r>
              <a:rPr lang="en-US" altLang="en-US" sz="2400" dirty="0" smtClean="0">
                <a:ea typeface="ＭＳ Ｐゴシック" panose="020B0600070205080204" pitchFamily="34" charset="-128"/>
              </a:rPr>
              <a:t>A gene is a specific subsequences of DNA that controls specific functions of a cell</a:t>
            </a:r>
          </a:p>
          <a:p>
            <a:pPr lvl="1" eaLnBrk="1" hangingPunct="1"/>
            <a:r>
              <a:rPr lang="en-US" altLang="en-US" sz="2000" dirty="0" smtClean="0">
                <a:ea typeface="ＭＳ Ｐゴシック" panose="020B0600070205080204" pitchFamily="34" charset="-128"/>
              </a:rPr>
              <a:t>Genes are distributed throughout a genome</a:t>
            </a:r>
          </a:p>
          <a:p>
            <a:pPr lvl="1" eaLnBrk="1" hangingPunct="1"/>
            <a:r>
              <a:rPr lang="en-US" altLang="en-US" sz="2000" dirty="0" smtClean="0">
                <a:ea typeface="ＭＳ Ｐゴシック" panose="020B0600070205080204" pitchFamily="34" charset="-128"/>
              </a:rPr>
              <a:t>Not all DNA sequence sections contain genes</a:t>
            </a:r>
          </a:p>
          <a:p>
            <a:pPr lvl="1" eaLnBrk="1" hangingPunct="1"/>
            <a:endParaRPr lang="en-US" altLang="en-US" sz="2000" dirty="0" smtClean="0">
              <a:ea typeface="ＭＳ Ｐゴシック" panose="020B0600070205080204" pitchFamily="34" charset="-128"/>
            </a:endParaRPr>
          </a:p>
          <a:p>
            <a:pPr eaLnBrk="1" hangingPunct="1"/>
            <a:r>
              <a:rPr lang="en-US" altLang="en-US" sz="2400" dirty="0" smtClean="0">
                <a:ea typeface="ＭＳ Ｐゴシック" panose="020B0600070205080204" pitchFamily="34" charset="-128"/>
              </a:rPr>
              <a:t>Genes provide </a:t>
            </a:r>
            <a:r>
              <a:rPr lang="en-US" altLang="en-US" sz="2400" i="1" dirty="0" smtClean="0">
                <a:ea typeface="ＭＳ Ｐゴシック" panose="020B0600070205080204" pitchFamily="34" charset="-128"/>
              </a:rPr>
              <a:t>instructions</a:t>
            </a:r>
            <a:r>
              <a:rPr lang="en-US" altLang="en-US" sz="2400" dirty="0" smtClean="0">
                <a:ea typeface="ＭＳ Ｐゴシック" panose="020B0600070205080204" pitchFamily="34" charset="-128"/>
              </a:rPr>
              <a:t> for assembling proteins, which are the machinery within and beyond the cell</a:t>
            </a:r>
          </a:p>
          <a:p>
            <a:pPr lvl="1" eaLnBrk="1" hangingPunct="1"/>
            <a:r>
              <a:rPr lang="en-US" altLang="en-US" dirty="0" smtClean="0">
                <a:ea typeface="ＭＳ Ｐゴシック" panose="020B0600070205080204" pitchFamily="34" charset="-128"/>
              </a:rPr>
              <a:t>how are these instructions encoded?</a:t>
            </a:r>
          </a:p>
          <a:p>
            <a:pPr lvl="1" eaLnBrk="1" hangingPunct="1"/>
            <a:r>
              <a:rPr lang="en-US" altLang="en-US" dirty="0" smtClean="0">
                <a:ea typeface="ＭＳ Ｐゴシック" panose="020B0600070205080204" pitchFamily="34" charset="-128"/>
              </a:rPr>
              <a:t>how are the instructions carried out?</a:t>
            </a:r>
          </a:p>
          <a:p>
            <a:pPr eaLnBrk="1" hangingPunct="1">
              <a:buFontTx/>
              <a:buNone/>
            </a:pPr>
            <a:endParaRPr lang="en-US" altLang="en-US" dirty="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8674" name="Group 8"/>
          <p:cNvGrpSpPr>
            <a:grpSpLocks/>
          </p:cNvGrpSpPr>
          <p:nvPr/>
        </p:nvGrpSpPr>
        <p:grpSpPr bwMode="auto">
          <a:xfrm>
            <a:off x="206375" y="852487"/>
            <a:ext cx="8731250" cy="5624513"/>
            <a:chOff x="205740" y="1143000"/>
            <a:chExt cx="8732520" cy="5624513"/>
          </a:xfrm>
        </p:grpSpPr>
        <p:pic>
          <p:nvPicPr>
            <p:cNvPr id="286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 y="1143000"/>
              <a:ext cx="8732520" cy="546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2"/>
            <p:cNvPicPr>
              <a:picLocks noChangeAspect="1" noChangeArrowheads="1"/>
            </p:cNvPicPr>
            <p:nvPr/>
          </p:nvPicPr>
          <p:blipFill>
            <a:blip r:embed="rId4">
              <a:extLst>
                <a:ext uri="{28A0092B-C50C-407E-A947-70E740481C1C}">
                  <a14:useLocalDpi xmlns:a14="http://schemas.microsoft.com/office/drawing/2010/main" val="0"/>
                </a:ext>
              </a:extLst>
            </a:blip>
            <a:srcRect l="5861" t="12376" r="35532"/>
            <a:stretch>
              <a:fillRect/>
            </a:stretch>
          </p:blipFill>
          <p:spPr bwMode="auto">
            <a:xfrm>
              <a:off x="3657600" y="5486400"/>
              <a:ext cx="15240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723900" y="76200"/>
            <a:ext cx="7696200" cy="914400"/>
          </a:xfrm>
        </p:spPr>
        <p:txBody>
          <a:bodyPr>
            <a:normAutofit fontScale="90000"/>
          </a:bodyPr>
          <a:lstStyle/>
          <a:p>
            <a:pPr>
              <a:defRPr/>
            </a:pPr>
            <a:r>
              <a:rPr lang="en-US" dirty="0" smtClean="0"/>
              <a:t>Genome, Transcriptome, Proteome</a:t>
            </a:r>
            <a:endParaRPr lang="en-US" dirty="0"/>
          </a:p>
        </p:txBody>
      </p:sp>
      <p:sp>
        <p:nvSpPr>
          <p:cNvPr id="28676" name="TextBox 4"/>
          <p:cNvSpPr txBox="1">
            <a:spLocks noChangeArrowheads="1"/>
          </p:cNvSpPr>
          <p:nvPr/>
        </p:nvSpPr>
        <p:spPr bwMode="auto">
          <a:xfrm>
            <a:off x="304800" y="1066800"/>
            <a:ext cx="2254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a:r>
              <a:rPr lang="en-US" altLang="en-US">
                <a:solidFill>
                  <a:srgbClr val="0000FF"/>
                </a:solidFill>
              </a:rPr>
              <a:t>Schematic illustration </a:t>
            </a:r>
          </a:p>
          <a:p>
            <a:pPr algn="ctr"/>
            <a:r>
              <a:rPr lang="en-US" altLang="en-US">
                <a:solidFill>
                  <a:srgbClr val="0000FF"/>
                </a:solidFill>
              </a:rPr>
              <a:t>of a eukaryotic cell</a:t>
            </a:r>
          </a:p>
        </p:txBody>
      </p:sp>
      <p:sp>
        <p:nvSpPr>
          <p:cNvPr id="28677" name="TextBox 7"/>
          <p:cNvSpPr txBox="1">
            <a:spLocks noChangeArrowheads="1"/>
          </p:cNvSpPr>
          <p:nvPr/>
        </p:nvSpPr>
        <p:spPr bwMode="auto">
          <a:xfrm>
            <a:off x="2590800" y="5486400"/>
            <a:ext cx="906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a:t>cell </a:t>
            </a:r>
          </a:p>
          <a:p>
            <a:r>
              <a:rPr lang="en-US" altLang="en-US"/>
              <a:t>nucleus</a:t>
            </a:r>
          </a:p>
        </p:txBody>
      </p:sp>
      <p:sp>
        <p:nvSpPr>
          <p:cNvPr id="28678" name="TextBox 9"/>
          <p:cNvSpPr txBox="1">
            <a:spLocks noChangeArrowheads="1"/>
          </p:cNvSpPr>
          <p:nvPr/>
        </p:nvSpPr>
        <p:spPr bwMode="auto">
          <a:xfrm>
            <a:off x="4114800" y="60198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a:t>DNA</a:t>
            </a:r>
          </a:p>
        </p:txBody>
      </p:sp>
      <p:sp>
        <p:nvSpPr>
          <p:cNvPr id="28679" name="TextBox 10"/>
          <p:cNvSpPr txBox="1">
            <a:spLocks noChangeArrowheads="1"/>
          </p:cNvSpPr>
          <p:nvPr/>
        </p:nvSpPr>
        <p:spPr bwMode="auto">
          <a:xfrm>
            <a:off x="4589463" y="5105400"/>
            <a:ext cx="592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a:t>RNA</a:t>
            </a:r>
          </a:p>
        </p:txBody>
      </p:sp>
      <p:sp>
        <p:nvSpPr>
          <p:cNvPr id="12" name="TextBox 11"/>
          <p:cNvSpPr txBox="1">
            <a:spLocks noChangeArrowheads="1"/>
          </p:cNvSpPr>
          <p:nvPr/>
        </p:nvSpPr>
        <p:spPr bwMode="auto">
          <a:xfrm>
            <a:off x="6096000" y="3962400"/>
            <a:ext cx="22336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a:r>
              <a:rPr lang="en-US" altLang="en-US">
                <a:solidFill>
                  <a:srgbClr val="C00000"/>
                </a:solidFill>
              </a:rPr>
              <a:t>The transcriptome is</a:t>
            </a:r>
            <a:br>
              <a:rPr lang="en-US" altLang="en-US">
                <a:solidFill>
                  <a:srgbClr val="C00000"/>
                </a:solidFill>
              </a:rPr>
            </a:br>
            <a:r>
              <a:rPr lang="en-US" altLang="en-US">
                <a:solidFill>
                  <a:srgbClr val="C00000"/>
                </a:solidFill>
              </a:rPr>
              <a:t>all RNA molecules</a:t>
            </a:r>
            <a:br>
              <a:rPr lang="en-US" altLang="en-US">
                <a:solidFill>
                  <a:srgbClr val="C00000"/>
                </a:solidFill>
              </a:rPr>
            </a:br>
            <a:r>
              <a:rPr lang="en-US" altLang="en-US">
                <a:solidFill>
                  <a:srgbClr val="C00000"/>
                </a:solidFill>
              </a:rPr>
              <a:t>transcribed from DNA</a:t>
            </a:r>
          </a:p>
        </p:txBody>
      </p:sp>
      <p:sp>
        <p:nvSpPr>
          <p:cNvPr id="28681" name="TextBox 30"/>
          <p:cNvSpPr txBox="1">
            <a:spLocks noChangeArrowheads="1"/>
          </p:cNvSpPr>
          <p:nvPr/>
        </p:nvSpPr>
        <p:spPr bwMode="auto">
          <a:xfrm>
            <a:off x="2438400" y="2209800"/>
            <a:ext cx="955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a:t>Proteins</a:t>
            </a:r>
          </a:p>
        </p:txBody>
      </p:sp>
      <p:sp>
        <p:nvSpPr>
          <p:cNvPr id="28682" name="TextBox 32"/>
          <p:cNvSpPr txBox="1">
            <a:spLocks noChangeArrowheads="1"/>
          </p:cNvSpPr>
          <p:nvPr/>
        </p:nvSpPr>
        <p:spPr bwMode="auto">
          <a:xfrm>
            <a:off x="4038600" y="6411912"/>
            <a:ext cx="989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a:r>
              <a:rPr lang="en-US" altLang="en-US" dirty="0">
                <a:solidFill>
                  <a:srgbClr val="C00000"/>
                </a:solidFill>
              </a:rPr>
              <a:t>Genome</a:t>
            </a:r>
          </a:p>
        </p:txBody>
      </p:sp>
      <p:sp>
        <p:nvSpPr>
          <p:cNvPr id="28683" name="TextBox 33"/>
          <p:cNvSpPr txBox="1">
            <a:spLocks noChangeArrowheads="1"/>
          </p:cNvSpPr>
          <p:nvPr/>
        </p:nvSpPr>
        <p:spPr bwMode="auto">
          <a:xfrm>
            <a:off x="1295400" y="2590800"/>
            <a:ext cx="1112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a:r>
              <a:rPr lang="en-US" altLang="en-US">
                <a:solidFill>
                  <a:srgbClr val="C00000"/>
                </a:solidFill>
              </a:rPr>
              <a:t>Proteome</a:t>
            </a:r>
          </a:p>
        </p:txBody>
      </p:sp>
      <p:sp>
        <p:nvSpPr>
          <p:cNvPr id="3" name="Date Placeholder 2"/>
          <p:cNvSpPr>
            <a:spLocks noGrp="1"/>
          </p:cNvSpPr>
          <p:nvPr>
            <p:ph type="dt" sz="half" idx="10"/>
          </p:nvPr>
        </p:nvSpPr>
        <p:spPr/>
        <p:txBody>
          <a:bodyPr/>
          <a:lstStyle/>
          <a:p>
            <a:pPr>
              <a:defRPr/>
            </a:pPr>
            <a:fld id="{3146E035-7557-404F-B477-A21D2F380B27}" type="datetime1">
              <a:rPr lang="en-US" smtClean="0"/>
              <a:t>9/3/2014</a:t>
            </a:fld>
            <a:endParaRPr lang="en-US"/>
          </a:p>
        </p:txBody>
      </p:sp>
      <p:sp>
        <p:nvSpPr>
          <p:cNvPr id="5" name="Slide Number Placeholder 4"/>
          <p:cNvSpPr>
            <a:spLocks noGrp="1"/>
          </p:cNvSpPr>
          <p:nvPr>
            <p:ph type="sldNum" sz="quarter" idx="11"/>
          </p:nvPr>
        </p:nvSpPr>
        <p:spPr/>
        <p:txBody>
          <a:bodyPr/>
          <a:lstStyle/>
          <a:p>
            <a:fld id="{4D294EA5-CE3E-43C7-8FB8-F57F60FB0FD6}" type="slidenum">
              <a:rPr lang="en-US" altLang="en-US" smtClean="0"/>
              <a:pPr/>
              <a:t>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Execution of the gene “programs”</a:t>
            </a:r>
            <a:endParaRPr lang="en-US" dirty="0"/>
          </a:p>
        </p:txBody>
      </p:sp>
      <p:sp>
        <p:nvSpPr>
          <p:cNvPr id="3" name="Content Placeholder 2"/>
          <p:cNvSpPr>
            <a:spLocks noGrp="1"/>
          </p:cNvSpPr>
          <p:nvPr>
            <p:ph idx="1"/>
          </p:nvPr>
        </p:nvSpPr>
        <p:spPr>
          <a:xfrm>
            <a:off x="342900" y="1447800"/>
            <a:ext cx="8420100" cy="1066800"/>
          </a:xfrm>
        </p:spPr>
        <p:txBody>
          <a:bodyPr>
            <a:normAutofit fontScale="77500" lnSpcReduction="20000"/>
          </a:bodyPr>
          <a:lstStyle/>
          <a:p>
            <a:pPr>
              <a:defRPr/>
            </a:pPr>
            <a:r>
              <a:rPr lang="en-US" sz="3200" dirty="0" smtClean="0"/>
              <a:t>Cells with the same genome may produce a different transcriptome … how?</a:t>
            </a:r>
          </a:p>
          <a:p>
            <a:pPr lvl="1">
              <a:buFont typeface="Arial" charset="0"/>
              <a:buChar char="–"/>
              <a:defRPr/>
            </a:pPr>
            <a:r>
              <a:rPr lang="en-US" sz="2600" dirty="0" smtClean="0"/>
              <a:t>Two main mechanisms controlled by external conditions</a:t>
            </a:r>
            <a:r>
              <a:rPr lang="en-US" dirty="0" smtClean="0"/>
              <a:t>	</a:t>
            </a:r>
          </a:p>
        </p:txBody>
      </p:sp>
      <p:sp>
        <p:nvSpPr>
          <p:cNvPr id="39" name="TextBox 38"/>
          <p:cNvSpPr txBox="1"/>
          <p:nvPr/>
        </p:nvSpPr>
        <p:spPr>
          <a:xfrm>
            <a:off x="1219200" y="2514600"/>
            <a:ext cx="1931988" cy="400050"/>
          </a:xfrm>
          <a:prstGeom prst="rect">
            <a:avLst/>
          </a:prstGeom>
          <a:noFill/>
        </p:spPr>
        <p:txBody>
          <a:bodyPr wrap="none">
            <a:spAutoFit/>
          </a:bodyPr>
          <a:lstStyle/>
          <a:p>
            <a:pPr>
              <a:defRPr/>
            </a:pPr>
            <a:r>
              <a:rPr lang="en-US" dirty="0">
                <a:latin typeface="+mn-lt"/>
                <a:ea typeface="ＭＳ Ｐゴシック" charset="-128"/>
              </a:rPr>
              <a:t>gene </a:t>
            </a:r>
            <a:r>
              <a:rPr lang="en-US" i="1" dirty="0">
                <a:latin typeface="+mn-lt"/>
                <a:ea typeface="ＭＳ Ｐゴシック" charset="-128"/>
              </a:rPr>
              <a:t>expression</a:t>
            </a:r>
          </a:p>
        </p:txBody>
      </p:sp>
      <p:sp>
        <p:nvSpPr>
          <p:cNvPr id="40" name="TextBox 39"/>
          <p:cNvSpPr txBox="1"/>
          <p:nvPr/>
        </p:nvSpPr>
        <p:spPr>
          <a:xfrm>
            <a:off x="5334000" y="2514600"/>
            <a:ext cx="1601788" cy="400050"/>
          </a:xfrm>
          <a:prstGeom prst="rect">
            <a:avLst/>
          </a:prstGeom>
          <a:noFill/>
        </p:spPr>
        <p:txBody>
          <a:bodyPr wrap="none">
            <a:spAutoFit/>
          </a:bodyPr>
          <a:lstStyle/>
          <a:p>
            <a:pPr>
              <a:defRPr/>
            </a:pPr>
            <a:r>
              <a:rPr lang="en-US" dirty="0">
                <a:latin typeface="+mn-lt"/>
                <a:ea typeface="ＭＳ Ｐゴシック" charset="-128"/>
              </a:rPr>
              <a:t>gene </a:t>
            </a:r>
            <a:r>
              <a:rPr lang="en-US" i="1" dirty="0">
                <a:latin typeface="+mn-lt"/>
                <a:ea typeface="ＭＳ Ｐゴシック" charset="-128"/>
              </a:rPr>
              <a:t>splicing</a:t>
            </a:r>
          </a:p>
        </p:txBody>
      </p:sp>
      <p:grpSp>
        <p:nvGrpSpPr>
          <p:cNvPr id="29702" name="Group 42"/>
          <p:cNvGrpSpPr>
            <a:grpSpLocks/>
          </p:cNvGrpSpPr>
          <p:nvPr/>
        </p:nvGrpSpPr>
        <p:grpSpPr bwMode="auto">
          <a:xfrm>
            <a:off x="468313" y="3178175"/>
            <a:ext cx="3505200" cy="2820988"/>
            <a:chOff x="457200" y="3200400"/>
            <a:chExt cx="3124200" cy="2514600"/>
          </a:xfrm>
        </p:grpSpPr>
        <p:cxnSp>
          <p:nvCxnSpPr>
            <p:cNvPr id="5" name="Straight Connector 4"/>
            <p:cNvCxnSpPr/>
            <p:nvPr/>
          </p:nvCxnSpPr>
          <p:spPr bwMode="auto">
            <a:xfrm>
              <a:off x="457200" y="3370210"/>
              <a:ext cx="3124200" cy="0"/>
            </a:xfrm>
            <a:prstGeom prst="line">
              <a:avLst/>
            </a:prstGeom>
            <a:ln w="28575">
              <a:solidFill>
                <a:srgbClr val="0066FF"/>
              </a:solidFill>
            </a:ln>
          </p:spPr>
          <p:style>
            <a:lnRef idx="1">
              <a:schemeClr val="accent1"/>
            </a:lnRef>
            <a:fillRef idx="0">
              <a:schemeClr val="accent1"/>
            </a:fillRef>
            <a:effectRef idx="0">
              <a:schemeClr val="accent1"/>
            </a:effectRef>
            <a:fontRef idx="minor">
              <a:schemeClr val="tx1"/>
            </a:fontRef>
          </p:style>
        </p:cxnSp>
        <p:sp>
          <p:nvSpPr>
            <p:cNvPr id="29734" name="Rectangle 5"/>
            <p:cNvSpPr>
              <a:spLocks noChangeArrowheads="1"/>
            </p:cNvSpPr>
            <p:nvPr/>
          </p:nvSpPr>
          <p:spPr bwMode="auto">
            <a:xfrm>
              <a:off x="2365375" y="3341688"/>
              <a:ext cx="746125" cy="60325"/>
            </a:xfrm>
            <a:prstGeom prst="rect">
              <a:avLst/>
            </a:prstGeom>
            <a:solidFill>
              <a:srgbClr val="FF0000"/>
            </a:solidFill>
            <a:ln w="25400" algn="ctr">
              <a:solidFill>
                <a:srgbClr val="FF0000"/>
              </a:solidFill>
              <a:miter lim="800000"/>
              <a:headEnd/>
              <a:tailEnd/>
            </a:ln>
          </p:spPr>
          <p:txBody>
            <a:bodyPr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a:endParaRPr lang="en-US" altLang="en-US" sz="800">
                <a:solidFill>
                  <a:srgbClr val="FFFFFF"/>
                </a:solidFill>
                <a:latin typeface="Comic Sans MS" panose="030F0702030302020204" pitchFamily="66" charset="0"/>
              </a:endParaRPr>
            </a:p>
          </p:txBody>
        </p:sp>
        <p:sp>
          <p:nvSpPr>
            <p:cNvPr id="7" name="Rectangle 6"/>
            <p:cNvSpPr/>
            <p:nvPr/>
          </p:nvSpPr>
          <p:spPr bwMode="auto">
            <a:xfrm>
              <a:off x="1470301" y="3341908"/>
              <a:ext cx="195263" cy="5943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solidFill>
                  <a:srgbClr val="FFFFFF"/>
                </a:solidFill>
                <a:latin typeface="Comic Sans MS" pitchFamily="66" charset="0"/>
              </a:endParaRPr>
            </a:p>
          </p:txBody>
        </p:sp>
        <p:sp>
          <p:nvSpPr>
            <p:cNvPr id="29736" name="TextBox 34"/>
            <p:cNvSpPr txBox="1">
              <a:spLocks noChangeArrowheads="1"/>
            </p:cNvSpPr>
            <p:nvPr/>
          </p:nvSpPr>
          <p:spPr bwMode="auto">
            <a:xfrm>
              <a:off x="642938" y="3200400"/>
              <a:ext cx="503238"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Lucida Console" panose="020B0609040504020204" pitchFamily="49" charset="0"/>
                </a:rPr>
                <a:t>DNA</a:t>
              </a:r>
            </a:p>
          </p:txBody>
        </p:sp>
        <p:sp>
          <p:nvSpPr>
            <p:cNvPr id="29737" name="TextBox 36"/>
            <p:cNvSpPr txBox="1">
              <a:spLocks noChangeArrowheads="1"/>
            </p:cNvSpPr>
            <p:nvPr/>
          </p:nvSpPr>
          <p:spPr bwMode="auto">
            <a:xfrm>
              <a:off x="1752600" y="5410200"/>
              <a:ext cx="835025"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a:t>Proteins</a:t>
              </a:r>
            </a:p>
          </p:txBody>
        </p:sp>
        <p:sp>
          <p:nvSpPr>
            <p:cNvPr id="13" name="Rectangle 6"/>
            <p:cNvSpPr/>
            <p:nvPr/>
          </p:nvSpPr>
          <p:spPr bwMode="auto">
            <a:xfrm>
              <a:off x="1422193" y="3569737"/>
              <a:ext cx="195263" cy="60848"/>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solidFill>
                  <a:srgbClr val="FFFFFF"/>
                </a:solidFill>
                <a:latin typeface="Comic Sans MS" pitchFamily="66" charset="0"/>
              </a:endParaRPr>
            </a:p>
          </p:txBody>
        </p:sp>
        <p:sp>
          <p:nvSpPr>
            <p:cNvPr id="14" name="Rectangle 6"/>
            <p:cNvSpPr/>
            <p:nvPr/>
          </p:nvSpPr>
          <p:spPr bwMode="auto">
            <a:xfrm>
              <a:off x="1374085" y="3798980"/>
              <a:ext cx="195263" cy="60848"/>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solidFill>
                  <a:srgbClr val="FFFFFF"/>
                </a:solidFill>
                <a:latin typeface="Comic Sans MS" pitchFamily="66" charset="0"/>
              </a:endParaRPr>
            </a:p>
          </p:txBody>
        </p:sp>
        <p:sp>
          <p:nvSpPr>
            <p:cNvPr id="15" name="Rectangle 6"/>
            <p:cNvSpPr/>
            <p:nvPr/>
          </p:nvSpPr>
          <p:spPr bwMode="auto">
            <a:xfrm>
              <a:off x="1327391" y="4026808"/>
              <a:ext cx="195263" cy="60849"/>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solidFill>
                  <a:srgbClr val="FFFFFF"/>
                </a:solidFill>
                <a:latin typeface="Comic Sans MS" pitchFamily="66" charset="0"/>
              </a:endParaRPr>
            </a:p>
          </p:txBody>
        </p:sp>
        <p:sp>
          <p:nvSpPr>
            <p:cNvPr id="29741" name="Rectangle 5"/>
            <p:cNvSpPr>
              <a:spLocks noChangeArrowheads="1"/>
            </p:cNvSpPr>
            <p:nvPr/>
          </p:nvSpPr>
          <p:spPr bwMode="auto">
            <a:xfrm>
              <a:off x="2355850" y="3627438"/>
              <a:ext cx="746125" cy="60325"/>
            </a:xfrm>
            <a:prstGeom prst="rect">
              <a:avLst/>
            </a:prstGeom>
            <a:solidFill>
              <a:srgbClr val="FF0000"/>
            </a:solidFill>
            <a:ln w="25400" algn="ctr">
              <a:solidFill>
                <a:srgbClr val="FF0000"/>
              </a:solidFill>
              <a:miter lim="800000"/>
              <a:headEnd/>
              <a:tailEnd/>
            </a:ln>
          </p:spPr>
          <p:txBody>
            <a:bodyPr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a:endParaRPr lang="en-US" altLang="en-US" sz="800">
                <a:solidFill>
                  <a:srgbClr val="FFFFFF"/>
                </a:solidFill>
                <a:latin typeface="Comic Sans MS" panose="030F0702030302020204" pitchFamily="66" charset="0"/>
              </a:endParaRPr>
            </a:p>
          </p:txBody>
        </p:sp>
        <p:sp>
          <p:nvSpPr>
            <p:cNvPr id="29742" name="TextBox 34"/>
            <p:cNvSpPr txBox="1">
              <a:spLocks noChangeArrowheads="1"/>
            </p:cNvSpPr>
            <p:nvPr/>
          </p:nvSpPr>
          <p:spPr bwMode="auto">
            <a:xfrm>
              <a:off x="1933575" y="3962400"/>
              <a:ext cx="15748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a:t>mRNA transcripts</a:t>
              </a:r>
            </a:p>
          </p:txBody>
        </p:sp>
        <p:pic>
          <p:nvPicPr>
            <p:cNvPr id="29743" name="Picture 26" descr="DarshanFinalPRPtalk_Page_02_Image_0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267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4" name="Picture 27" descr="Myoglob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343400"/>
              <a:ext cx="84137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3" name="Straight Connector 32"/>
          <p:cNvCxnSpPr/>
          <p:nvPr/>
        </p:nvCxnSpPr>
        <p:spPr>
          <a:xfrm rot="10800000">
            <a:off x="7772400" y="3362325"/>
            <a:ext cx="9906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29704" name="TextBox 34"/>
          <p:cNvSpPr txBox="1">
            <a:spLocks noChangeArrowheads="1"/>
          </p:cNvSpPr>
          <p:nvPr/>
        </p:nvSpPr>
        <p:spPr bwMode="auto">
          <a:xfrm>
            <a:off x="8031163" y="3209925"/>
            <a:ext cx="56515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a:cs typeface="Arial" panose="020B0604020202020204" pitchFamily="34" charset="0"/>
              </a:rPr>
              <a:t>DNA</a:t>
            </a:r>
          </a:p>
        </p:txBody>
      </p:sp>
      <p:cxnSp>
        <p:nvCxnSpPr>
          <p:cNvPr id="36" name="Straight Connector 35"/>
          <p:cNvCxnSpPr/>
          <p:nvPr/>
        </p:nvCxnSpPr>
        <p:spPr>
          <a:xfrm rot="10800000">
            <a:off x="4267200" y="3362325"/>
            <a:ext cx="5334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29706" name="TextBox 36"/>
          <p:cNvSpPr txBox="1">
            <a:spLocks noChangeArrowheads="1"/>
          </p:cNvSpPr>
          <p:nvPr/>
        </p:nvSpPr>
        <p:spPr bwMode="auto">
          <a:xfrm>
            <a:off x="5848349" y="6011842"/>
            <a:ext cx="835025"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dirty="0"/>
              <a:t>Proteins</a:t>
            </a:r>
          </a:p>
        </p:txBody>
      </p:sp>
      <p:grpSp>
        <p:nvGrpSpPr>
          <p:cNvPr id="29707" name="Group 37"/>
          <p:cNvGrpSpPr>
            <a:grpSpLocks/>
          </p:cNvGrpSpPr>
          <p:nvPr/>
        </p:nvGrpSpPr>
        <p:grpSpPr bwMode="auto">
          <a:xfrm>
            <a:off x="4724400" y="3248025"/>
            <a:ext cx="3048000" cy="228600"/>
            <a:chOff x="4648200" y="3505200"/>
            <a:chExt cx="3048000" cy="228600"/>
          </a:xfrm>
        </p:grpSpPr>
        <p:sp>
          <p:nvSpPr>
            <p:cNvPr id="29" name="Rectangle 28"/>
            <p:cNvSpPr/>
            <p:nvPr/>
          </p:nvSpPr>
          <p:spPr>
            <a:xfrm>
              <a:off x="4648200" y="3505200"/>
              <a:ext cx="609600" cy="228600"/>
            </a:xfrm>
            <a:prstGeom prst="rect">
              <a:avLst/>
            </a:prstGeom>
            <a:solidFill>
              <a:srgbClr val="0000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err="1">
                  <a:latin typeface="Arial" pitchFamily="34" charset="0"/>
                  <a:cs typeface="Arial" pitchFamily="34" charset="0"/>
                </a:rPr>
                <a:t>Exon</a:t>
              </a:r>
              <a:r>
                <a:rPr lang="en-US" sz="1000" dirty="0">
                  <a:latin typeface="Arial" pitchFamily="34" charset="0"/>
                  <a:cs typeface="Arial" pitchFamily="34" charset="0"/>
                </a:rPr>
                <a:t> 1</a:t>
              </a:r>
            </a:p>
          </p:txBody>
        </p:sp>
        <p:sp>
          <p:nvSpPr>
            <p:cNvPr id="30" name="Rectangle 29"/>
            <p:cNvSpPr/>
            <p:nvPr/>
          </p:nvSpPr>
          <p:spPr>
            <a:xfrm>
              <a:off x="5257800" y="3505200"/>
              <a:ext cx="685800" cy="228600"/>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err="1">
                  <a:latin typeface="Arial" pitchFamily="34" charset="0"/>
                  <a:cs typeface="Arial" pitchFamily="34" charset="0"/>
                </a:rPr>
                <a:t>Intron</a:t>
              </a:r>
              <a:r>
                <a:rPr lang="en-US" sz="1000" dirty="0">
                  <a:latin typeface="Arial" pitchFamily="34" charset="0"/>
                  <a:cs typeface="Arial" pitchFamily="34" charset="0"/>
                </a:rPr>
                <a:t> A</a:t>
              </a:r>
            </a:p>
          </p:txBody>
        </p:sp>
        <p:sp>
          <p:nvSpPr>
            <p:cNvPr id="31" name="Rectangle 30"/>
            <p:cNvSpPr/>
            <p:nvPr/>
          </p:nvSpPr>
          <p:spPr>
            <a:xfrm>
              <a:off x="5943600" y="3505200"/>
              <a:ext cx="533400" cy="228600"/>
            </a:xfrm>
            <a:prstGeom prst="rect">
              <a:avLst/>
            </a:prstGeom>
            <a:solidFill>
              <a:srgbClr val="0000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err="1">
                  <a:latin typeface="Arial" pitchFamily="34" charset="0"/>
                  <a:cs typeface="Arial" pitchFamily="34" charset="0"/>
                </a:rPr>
                <a:t>Exn</a:t>
              </a:r>
              <a:r>
                <a:rPr lang="en-US" sz="1000" dirty="0">
                  <a:latin typeface="Arial" pitchFamily="34" charset="0"/>
                  <a:cs typeface="Arial" pitchFamily="34" charset="0"/>
                </a:rPr>
                <a:t> 2</a:t>
              </a:r>
            </a:p>
          </p:txBody>
        </p:sp>
        <p:sp>
          <p:nvSpPr>
            <p:cNvPr id="32" name="Rectangle 31"/>
            <p:cNvSpPr/>
            <p:nvPr/>
          </p:nvSpPr>
          <p:spPr>
            <a:xfrm>
              <a:off x="6477000" y="3505200"/>
              <a:ext cx="609600" cy="228600"/>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err="1">
                  <a:latin typeface="Arial" pitchFamily="34" charset="0"/>
                  <a:cs typeface="Arial" pitchFamily="34" charset="0"/>
                </a:rPr>
                <a:t>Intrn</a:t>
              </a:r>
              <a:r>
                <a:rPr lang="en-US" sz="1000" dirty="0">
                  <a:latin typeface="Arial" pitchFamily="34" charset="0"/>
                  <a:cs typeface="Arial" pitchFamily="34" charset="0"/>
                </a:rPr>
                <a:t> B</a:t>
              </a:r>
            </a:p>
          </p:txBody>
        </p:sp>
        <p:sp>
          <p:nvSpPr>
            <p:cNvPr id="35" name="Rectangle 34"/>
            <p:cNvSpPr/>
            <p:nvPr/>
          </p:nvSpPr>
          <p:spPr>
            <a:xfrm>
              <a:off x="7086600" y="3505200"/>
              <a:ext cx="609600" cy="228600"/>
            </a:xfrm>
            <a:prstGeom prst="rect">
              <a:avLst/>
            </a:prstGeom>
            <a:solidFill>
              <a:srgbClr val="0000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err="1">
                  <a:latin typeface="Arial" pitchFamily="34" charset="0"/>
                  <a:cs typeface="Arial" pitchFamily="34" charset="0"/>
                </a:rPr>
                <a:t>Exon</a:t>
              </a:r>
              <a:r>
                <a:rPr lang="en-US" sz="1000" dirty="0">
                  <a:latin typeface="Arial" pitchFamily="34" charset="0"/>
                  <a:cs typeface="Arial" pitchFamily="34" charset="0"/>
                </a:rPr>
                <a:t> 3</a:t>
              </a:r>
            </a:p>
          </p:txBody>
        </p:sp>
      </p:grpSp>
      <p:grpSp>
        <p:nvGrpSpPr>
          <p:cNvPr id="29708" name="Group 50"/>
          <p:cNvGrpSpPr>
            <a:grpSpLocks/>
          </p:cNvGrpSpPr>
          <p:nvPr/>
        </p:nvGrpSpPr>
        <p:grpSpPr bwMode="auto">
          <a:xfrm>
            <a:off x="4724400" y="3959225"/>
            <a:ext cx="4306888" cy="307975"/>
            <a:chOff x="4724400" y="3676650"/>
            <a:chExt cx="4307651" cy="307777"/>
          </a:xfrm>
        </p:grpSpPr>
        <p:sp>
          <p:nvSpPr>
            <p:cNvPr id="29722" name="TextBox 41"/>
            <p:cNvSpPr txBox="1">
              <a:spLocks noChangeArrowheads="1"/>
            </p:cNvSpPr>
            <p:nvPr/>
          </p:nvSpPr>
          <p:spPr bwMode="auto">
            <a:xfrm>
              <a:off x="8001000" y="3676650"/>
              <a:ext cx="10310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a:cs typeface="Arial" panose="020B0604020202020204" pitchFamily="34" charset="0"/>
                </a:rPr>
                <a:t>pre-mRNA</a:t>
              </a:r>
            </a:p>
          </p:txBody>
        </p:sp>
        <p:sp>
          <p:nvSpPr>
            <p:cNvPr id="46" name="Rectangle 45"/>
            <p:cNvSpPr/>
            <p:nvPr/>
          </p:nvSpPr>
          <p:spPr>
            <a:xfrm>
              <a:off x="4724400" y="3716312"/>
              <a:ext cx="609708" cy="228453"/>
            </a:xfrm>
            <a:prstGeom prst="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err="1">
                  <a:latin typeface="Arial" pitchFamily="34" charset="0"/>
                  <a:cs typeface="Arial" pitchFamily="34" charset="0"/>
                </a:rPr>
                <a:t>Exon</a:t>
              </a:r>
              <a:r>
                <a:rPr lang="en-US" sz="1000" dirty="0">
                  <a:latin typeface="Arial" pitchFamily="34" charset="0"/>
                  <a:cs typeface="Arial" pitchFamily="34" charset="0"/>
                </a:rPr>
                <a:t> 1</a:t>
              </a:r>
            </a:p>
          </p:txBody>
        </p:sp>
        <p:sp>
          <p:nvSpPr>
            <p:cNvPr id="47" name="Rectangle 46"/>
            <p:cNvSpPr/>
            <p:nvPr/>
          </p:nvSpPr>
          <p:spPr>
            <a:xfrm>
              <a:off x="5334108" y="3716312"/>
              <a:ext cx="685921" cy="228453"/>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err="1">
                  <a:solidFill>
                    <a:schemeClr val="tx1"/>
                  </a:solidFill>
                  <a:latin typeface="Arial" pitchFamily="34" charset="0"/>
                  <a:cs typeface="Arial" pitchFamily="34" charset="0"/>
                </a:rPr>
                <a:t>Intron</a:t>
              </a:r>
              <a:r>
                <a:rPr lang="en-US" sz="1000" dirty="0">
                  <a:solidFill>
                    <a:schemeClr val="tx1"/>
                  </a:solidFill>
                  <a:latin typeface="Arial" pitchFamily="34" charset="0"/>
                  <a:cs typeface="Arial" pitchFamily="34" charset="0"/>
                </a:rPr>
                <a:t> A</a:t>
              </a:r>
            </a:p>
          </p:txBody>
        </p:sp>
        <p:sp>
          <p:nvSpPr>
            <p:cNvPr id="48" name="Rectangle 47"/>
            <p:cNvSpPr/>
            <p:nvPr/>
          </p:nvSpPr>
          <p:spPr>
            <a:xfrm>
              <a:off x="6020029" y="3716312"/>
              <a:ext cx="533494" cy="228453"/>
            </a:xfrm>
            <a:prstGeom prst="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err="1">
                  <a:latin typeface="Arial" pitchFamily="34" charset="0"/>
                  <a:cs typeface="Arial" pitchFamily="34" charset="0"/>
                </a:rPr>
                <a:t>Exn</a:t>
              </a:r>
              <a:r>
                <a:rPr lang="en-US" sz="1000" dirty="0">
                  <a:latin typeface="Arial" pitchFamily="34" charset="0"/>
                  <a:cs typeface="Arial" pitchFamily="34" charset="0"/>
                </a:rPr>
                <a:t> 2</a:t>
              </a:r>
            </a:p>
          </p:txBody>
        </p:sp>
        <p:sp>
          <p:nvSpPr>
            <p:cNvPr id="49" name="Rectangle 48"/>
            <p:cNvSpPr/>
            <p:nvPr/>
          </p:nvSpPr>
          <p:spPr>
            <a:xfrm>
              <a:off x="6553524" y="3716312"/>
              <a:ext cx="609708" cy="228453"/>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err="1">
                  <a:solidFill>
                    <a:schemeClr val="tx1"/>
                  </a:solidFill>
                  <a:latin typeface="Arial" pitchFamily="34" charset="0"/>
                  <a:cs typeface="Arial" pitchFamily="34" charset="0"/>
                </a:rPr>
                <a:t>Intrn</a:t>
              </a:r>
              <a:r>
                <a:rPr lang="en-US" sz="1000" dirty="0">
                  <a:solidFill>
                    <a:schemeClr val="tx1"/>
                  </a:solidFill>
                  <a:latin typeface="Arial" pitchFamily="34" charset="0"/>
                  <a:cs typeface="Arial" pitchFamily="34" charset="0"/>
                </a:rPr>
                <a:t> B</a:t>
              </a:r>
            </a:p>
          </p:txBody>
        </p:sp>
        <p:sp>
          <p:nvSpPr>
            <p:cNvPr id="50" name="Rectangle 49"/>
            <p:cNvSpPr/>
            <p:nvPr/>
          </p:nvSpPr>
          <p:spPr>
            <a:xfrm>
              <a:off x="7163232" y="3716312"/>
              <a:ext cx="609708" cy="228453"/>
            </a:xfrm>
            <a:prstGeom prst="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err="1">
                  <a:latin typeface="Arial" pitchFamily="34" charset="0"/>
                  <a:cs typeface="Arial" pitchFamily="34" charset="0"/>
                </a:rPr>
                <a:t>Exon</a:t>
              </a:r>
              <a:r>
                <a:rPr lang="en-US" sz="1000" dirty="0">
                  <a:latin typeface="Arial" pitchFamily="34" charset="0"/>
                  <a:cs typeface="Arial" pitchFamily="34" charset="0"/>
                </a:rPr>
                <a:t> 3</a:t>
              </a:r>
            </a:p>
          </p:txBody>
        </p:sp>
      </p:grpSp>
      <p:sp>
        <p:nvSpPr>
          <p:cNvPr id="52" name="Down Arrow 51"/>
          <p:cNvSpPr/>
          <p:nvPr/>
        </p:nvSpPr>
        <p:spPr>
          <a:xfrm>
            <a:off x="6019800" y="3581400"/>
            <a:ext cx="46038"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29710" name="TextBox 52"/>
          <p:cNvSpPr txBox="1">
            <a:spLocks noChangeArrowheads="1"/>
          </p:cNvSpPr>
          <p:nvPr/>
        </p:nvSpPr>
        <p:spPr bwMode="auto">
          <a:xfrm>
            <a:off x="6019800" y="3581400"/>
            <a:ext cx="1211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a:cs typeface="Arial" panose="020B0604020202020204" pitchFamily="34" charset="0"/>
              </a:rPr>
              <a:t>Transcription</a:t>
            </a:r>
          </a:p>
        </p:txBody>
      </p:sp>
      <p:sp>
        <p:nvSpPr>
          <p:cNvPr id="29711" name="TextBox 54"/>
          <p:cNvSpPr txBox="1">
            <a:spLocks noChangeArrowheads="1"/>
          </p:cNvSpPr>
          <p:nvPr/>
        </p:nvSpPr>
        <p:spPr bwMode="auto">
          <a:xfrm>
            <a:off x="8001000" y="4648200"/>
            <a:ext cx="920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a:cs typeface="Arial" panose="020B0604020202020204" pitchFamily="34" charset="0"/>
              </a:rPr>
              <a:t>transcript</a:t>
            </a:r>
            <a:br>
              <a:rPr lang="en-US" altLang="en-US" sz="1400">
                <a:cs typeface="Arial" panose="020B0604020202020204" pitchFamily="34" charset="0"/>
              </a:rPr>
            </a:br>
            <a:r>
              <a:rPr lang="en-US" altLang="en-US" sz="1400">
                <a:cs typeface="Arial" panose="020B0604020202020204" pitchFamily="34" charset="0"/>
              </a:rPr>
              <a:t>isoforms</a:t>
            </a:r>
          </a:p>
        </p:txBody>
      </p:sp>
      <p:sp>
        <p:nvSpPr>
          <p:cNvPr id="56" name="Rectangle 55"/>
          <p:cNvSpPr/>
          <p:nvPr/>
        </p:nvSpPr>
        <p:spPr>
          <a:xfrm>
            <a:off x="4572000" y="4764088"/>
            <a:ext cx="609600" cy="228600"/>
          </a:xfrm>
          <a:prstGeom prst="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err="1">
                <a:latin typeface="Arial" pitchFamily="34" charset="0"/>
                <a:cs typeface="Arial" pitchFamily="34" charset="0"/>
              </a:rPr>
              <a:t>Exon</a:t>
            </a:r>
            <a:r>
              <a:rPr lang="en-US" sz="1000" dirty="0">
                <a:latin typeface="Arial" pitchFamily="34" charset="0"/>
                <a:cs typeface="Arial" pitchFamily="34" charset="0"/>
              </a:rPr>
              <a:t> 1</a:t>
            </a:r>
          </a:p>
        </p:txBody>
      </p:sp>
      <p:sp>
        <p:nvSpPr>
          <p:cNvPr id="58" name="Rectangle 57"/>
          <p:cNvSpPr/>
          <p:nvPr/>
        </p:nvSpPr>
        <p:spPr>
          <a:xfrm>
            <a:off x="5181600" y="4764088"/>
            <a:ext cx="533400" cy="228600"/>
          </a:xfrm>
          <a:prstGeom prst="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err="1">
                <a:latin typeface="Arial" pitchFamily="34" charset="0"/>
                <a:cs typeface="Arial" pitchFamily="34" charset="0"/>
              </a:rPr>
              <a:t>Exn</a:t>
            </a:r>
            <a:r>
              <a:rPr lang="en-US" sz="1000" dirty="0">
                <a:latin typeface="Arial" pitchFamily="34" charset="0"/>
                <a:cs typeface="Arial" pitchFamily="34" charset="0"/>
              </a:rPr>
              <a:t> 2</a:t>
            </a:r>
          </a:p>
        </p:txBody>
      </p:sp>
      <p:sp>
        <p:nvSpPr>
          <p:cNvPr id="60" name="Rectangle 59"/>
          <p:cNvSpPr/>
          <p:nvPr/>
        </p:nvSpPr>
        <p:spPr>
          <a:xfrm>
            <a:off x="5715000" y="4764088"/>
            <a:ext cx="609600" cy="228600"/>
          </a:xfrm>
          <a:prstGeom prst="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err="1">
                <a:latin typeface="Arial" pitchFamily="34" charset="0"/>
                <a:cs typeface="Arial" pitchFamily="34" charset="0"/>
              </a:rPr>
              <a:t>Exon</a:t>
            </a:r>
            <a:r>
              <a:rPr lang="en-US" sz="1000" dirty="0">
                <a:latin typeface="Arial" pitchFamily="34" charset="0"/>
                <a:cs typeface="Arial" pitchFamily="34" charset="0"/>
              </a:rPr>
              <a:t> 3</a:t>
            </a:r>
          </a:p>
        </p:txBody>
      </p:sp>
      <p:sp>
        <p:nvSpPr>
          <p:cNvPr id="68" name="Rectangle 67"/>
          <p:cNvSpPr/>
          <p:nvPr/>
        </p:nvSpPr>
        <p:spPr>
          <a:xfrm>
            <a:off x="6477000" y="5105400"/>
            <a:ext cx="609600" cy="228600"/>
          </a:xfrm>
          <a:prstGeom prst="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err="1">
                <a:latin typeface="Arial" pitchFamily="34" charset="0"/>
                <a:cs typeface="Arial" pitchFamily="34" charset="0"/>
              </a:rPr>
              <a:t>Exon</a:t>
            </a:r>
            <a:r>
              <a:rPr lang="en-US" sz="1000" dirty="0">
                <a:latin typeface="Arial" pitchFamily="34" charset="0"/>
                <a:cs typeface="Arial" pitchFamily="34" charset="0"/>
              </a:rPr>
              <a:t> 1</a:t>
            </a:r>
          </a:p>
        </p:txBody>
      </p:sp>
      <p:sp>
        <p:nvSpPr>
          <p:cNvPr id="70" name="Rectangle 69"/>
          <p:cNvSpPr/>
          <p:nvPr/>
        </p:nvSpPr>
        <p:spPr>
          <a:xfrm>
            <a:off x="7086600" y="5105400"/>
            <a:ext cx="609600" cy="228600"/>
          </a:xfrm>
          <a:prstGeom prst="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err="1">
                <a:latin typeface="Arial" pitchFamily="34" charset="0"/>
                <a:cs typeface="Arial" pitchFamily="34" charset="0"/>
              </a:rPr>
              <a:t>Exon</a:t>
            </a:r>
            <a:r>
              <a:rPr lang="en-US" sz="1000" dirty="0">
                <a:latin typeface="Arial" pitchFamily="34" charset="0"/>
                <a:cs typeface="Arial" pitchFamily="34" charset="0"/>
              </a:rPr>
              <a:t> 3</a:t>
            </a:r>
          </a:p>
        </p:txBody>
      </p:sp>
      <p:sp>
        <p:nvSpPr>
          <p:cNvPr id="72" name="Down Arrow 71"/>
          <p:cNvSpPr/>
          <p:nvPr/>
        </p:nvSpPr>
        <p:spPr>
          <a:xfrm rot="3600000">
            <a:off x="5703888" y="4103688"/>
            <a:ext cx="46037" cy="731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73" name="Down Arrow 72"/>
          <p:cNvSpPr/>
          <p:nvPr/>
        </p:nvSpPr>
        <p:spPr>
          <a:xfrm rot="-3000000">
            <a:off x="6660356" y="4088607"/>
            <a:ext cx="46037" cy="1098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29719" name="TextBox 73"/>
          <p:cNvSpPr txBox="1">
            <a:spLocks noChangeArrowheads="1"/>
          </p:cNvSpPr>
          <p:nvPr/>
        </p:nvSpPr>
        <p:spPr bwMode="auto">
          <a:xfrm>
            <a:off x="5741988" y="4387850"/>
            <a:ext cx="812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a:cs typeface="Arial" panose="020B0604020202020204" pitchFamily="34" charset="0"/>
              </a:rPr>
              <a:t>Splicing</a:t>
            </a:r>
          </a:p>
        </p:txBody>
      </p:sp>
      <p:pic>
        <p:nvPicPr>
          <p:cNvPr id="29720" name="Picture 2" descr="File:Protein ERBB4 PDB 2ah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5105400"/>
            <a:ext cx="15240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1" name="Picture 2" descr="File:Protein ERBB4 PDB 2ahx.png"/>
          <p:cNvPicPr>
            <a:picLocks noChangeAspect="1" noChangeArrowheads="1"/>
          </p:cNvPicPr>
          <p:nvPr/>
        </p:nvPicPr>
        <p:blipFill>
          <a:blip r:embed="rId5">
            <a:extLst>
              <a:ext uri="{28A0092B-C50C-407E-A947-70E740481C1C}">
                <a14:useLocalDpi xmlns:a14="http://schemas.microsoft.com/office/drawing/2010/main" val="0"/>
              </a:ext>
            </a:extLst>
          </a:blip>
          <a:srcRect r="19991"/>
          <a:stretch>
            <a:fillRect/>
          </a:stretch>
        </p:blipFill>
        <p:spPr bwMode="auto">
          <a:xfrm>
            <a:off x="6553200" y="5410200"/>
            <a:ext cx="12192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pPr>
              <a:defRPr/>
            </a:pPr>
            <a:fld id="{E829EB8D-6DC5-4DF0-A448-672FE3BEDD39}" type="datetime1">
              <a:rPr lang="en-US" smtClean="0"/>
              <a:t>9/3/2014</a:t>
            </a:fld>
            <a:endParaRPr lang="en-US"/>
          </a:p>
        </p:txBody>
      </p:sp>
      <p:sp>
        <p:nvSpPr>
          <p:cNvPr id="8" name="Slide Number Placeholder 7"/>
          <p:cNvSpPr>
            <a:spLocks noGrp="1"/>
          </p:cNvSpPr>
          <p:nvPr>
            <p:ph type="sldNum" sz="quarter" idx="11"/>
          </p:nvPr>
        </p:nvSpPr>
        <p:spPr/>
        <p:txBody>
          <a:bodyPr/>
          <a:lstStyle/>
          <a:p>
            <a:fld id="{4D294EA5-CE3E-43C7-8FB8-F57F60FB0FD6}" type="slidenum">
              <a:rPr lang="en-US" altLang="en-US" smtClean="0"/>
              <a:pPr/>
              <a:t>9</a:t>
            </a:fld>
            <a:endParaRPr lang="en-US" alt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
</p:tagLst>
</file>

<file path=ppt/tags/tag2.xml><?xml version="1.0" encoding="utf-8"?>
<p:tagLst xmlns:a="http://schemas.openxmlformats.org/drawingml/2006/main" xmlns:r="http://schemas.openxmlformats.org/officeDocument/2006/relationships" xmlns:p="http://schemas.openxmlformats.org/presentationml/2006/main">
  <p:tag name="TIMING" val="|5.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65"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6931</TotalTime>
  <Words>4178</Words>
  <Application>Microsoft Office PowerPoint</Application>
  <PresentationFormat>On-screen Show (4:3)</PresentationFormat>
  <Paragraphs>741</Paragraphs>
  <Slides>63</Slides>
  <Notes>48</Notes>
  <HiddenSlides>1</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Default Design</vt:lpstr>
      <vt:lpstr>Bitmap Image</vt:lpstr>
      <vt:lpstr>Lecture 1: Biology Background</vt:lpstr>
      <vt:lpstr>Biology topic:  Molecular biology</vt:lpstr>
      <vt:lpstr>Biology topic:  Molecular biology</vt:lpstr>
      <vt:lpstr>DNA Components</vt:lpstr>
      <vt:lpstr>Schematic DNA</vt:lpstr>
      <vt:lpstr>Biological Computing Machines</vt:lpstr>
      <vt:lpstr>Genes are key parts of the Program</vt:lpstr>
      <vt:lpstr>Genome, Transcriptome, Proteome</vt:lpstr>
      <vt:lpstr>Execution of the gene “programs”</vt:lpstr>
      <vt:lpstr>What are Proteins</vt:lpstr>
      <vt:lpstr>Amino Acids</vt:lpstr>
      <vt:lpstr>Encoding Protein Assembly</vt:lpstr>
      <vt:lpstr>Codons</vt:lpstr>
      <vt:lpstr>From Genes to Proteins</vt:lpstr>
      <vt:lpstr>Is the Code Perfect?</vt:lpstr>
      <vt:lpstr>How Big is a Genome?</vt:lpstr>
      <vt:lpstr>Is Bigger Better?</vt:lpstr>
      <vt:lpstr>Analyzing DNA</vt:lpstr>
      <vt:lpstr>Four Steps to Recover a Genome </vt:lpstr>
      <vt:lpstr>Cutting DNA</vt:lpstr>
      <vt:lpstr>Cutting DNA</vt:lpstr>
      <vt:lpstr>Pasting Together DNA</vt:lpstr>
      <vt:lpstr>Copying DNA</vt:lpstr>
      <vt:lpstr>Cloning Process</vt:lpstr>
      <vt:lpstr>High-Volume DNA Copying</vt:lpstr>
      <vt:lpstr>Denature DNA</vt:lpstr>
      <vt:lpstr>Design Primers</vt:lpstr>
      <vt:lpstr>Annealing</vt:lpstr>
      <vt:lpstr>Extension</vt:lpstr>
      <vt:lpstr>Extension</vt:lpstr>
      <vt:lpstr>Repeat</vt:lpstr>
      <vt:lpstr>High-Volume DNA Copying</vt:lpstr>
      <vt:lpstr>Reading DNA Sequences</vt:lpstr>
      <vt:lpstr>High-Throughput Sequencing</vt:lpstr>
      <vt:lpstr>DNA Sorting</vt:lpstr>
      <vt:lpstr>Gel Electrophoresis</vt:lpstr>
      <vt:lpstr>Reading DNA</vt:lpstr>
      <vt:lpstr>Assembling Genomes</vt:lpstr>
      <vt:lpstr>Assembling Genomes</vt:lpstr>
      <vt:lpstr>   DNA probes</vt:lpstr>
      <vt:lpstr>  DNA Microarray</vt:lpstr>
      <vt:lpstr>Gene Expression Arrays</vt:lpstr>
      <vt:lpstr>Labeling DNA arrays</vt:lpstr>
      <vt:lpstr>  An experiment on a microarray</vt:lpstr>
      <vt:lpstr>   DNA Microarray</vt:lpstr>
      <vt:lpstr>The Diversity of Life</vt:lpstr>
      <vt:lpstr>How do Individuals Differ?</vt:lpstr>
      <vt:lpstr>Physical Traits and Variances</vt:lpstr>
      <vt:lpstr>Sources of Physical Variation</vt:lpstr>
      <vt:lpstr>Genetic Variation</vt:lpstr>
      <vt:lpstr>Sources of Genetic Variation</vt:lpstr>
      <vt:lpstr>Sources of Genetic Variation</vt:lpstr>
      <vt:lpstr>How Do Different Species Differ?</vt:lpstr>
      <vt:lpstr>Mouse and Human overview</vt:lpstr>
      <vt:lpstr>Genome Structure</vt:lpstr>
      <vt:lpstr>Comparative Genomics</vt:lpstr>
      <vt:lpstr>Summary</vt:lpstr>
      <vt:lpstr>Genome Variation</vt:lpstr>
      <vt:lpstr>Algorithm Topic</vt:lpstr>
      <vt:lpstr>Solution Strategy</vt:lpstr>
      <vt:lpstr>Programming Topic</vt:lpstr>
      <vt:lpstr>Analysis Topic</vt:lpstr>
      <vt:lpstr>Expected Learning Outcomes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Prins</dc:creator>
  <cp:lastModifiedBy>JL</cp:lastModifiedBy>
  <cp:revision>265</cp:revision>
  <cp:lastPrinted>2009-08-25T03:04:42Z</cp:lastPrinted>
  <dcterms:created xsi:type="dcterms:W3CDTF">2011-08-23T14:13:09Z</dcterms:created>
  <dcterms:modified xsi:type="dcterms:W3CDTF">2014-09-03T17:53:42Z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