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theme/themeOverride4.xml" ContentType="application/vnd.openxmlformats-officedocument.themeOverr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7" r:id="rId3"/>
    <p:sldId id="258" r:id="rId4"/>
    <p:sldId id="303" r:id="rId5"/>
    <p:sldId id="260" r:id="rId6"/>
    <p:sldId id="261" r:id="rId7"/>
    <p:sldId id="262" r:id="rId8"/>
    <p:sldId id="263" r:id="rId9"/>
    <p:sldId id="264" r:id="rId10"/>
    <p:sldId id="265" r:id="rId11"/>
    <p:sldId id="267" r:id="rId12"/>
    <p:sldId id="270" r:id="rId13"/>
    <p:sldId id="271" r:id="rId14"/>
    <p:sldId id="304" r:id="rId15"/>
    <p:sldId id="266" r:id="rId16"/>
    <p:sldId id="268" r:id="rId17"/>
    <p:sldId id="272" r:id="rId18"/>
    <p:sldId id="273" r:id="rId19"/>
    <p:sldId id="269" r:id="rId20"/>
    <p:sldId id="274" r:id="rId21"/>
    <p:sldId id="286" r:id="rId22"/>
    <p:sldId id="287" r:id="rId23"/>
    <p:sldId id="294" r:id="rId24"/>
    <p:sldId id="295" r:id="rId25"/>
    <p:sldId id="296" r:id="rId26"/>
    <p:sldId id="297" r:id="rId27"/>
    <p:sldId id="298" r:id="rId28"/>
    <p:sldId id="299" r:id="rId29"/>
    <p:sldId id="300" r:id="rId30"/>
    <p:sldId id="301" r:id="rId31"/>
    <p:sldId id="302" r:id="rId32"/>
    <p:sldId id="288" r:id="rId33"/>
    <p:sldId id="291" r:id="rId34"/>
    <p:sldId id="292" r:id="rId35"/>
    <p:sldId id="293" r:id="rId36"/>
    <p:sldId id="290" r:id="rId37"/>
    <p:sldId id="289" r:id="rId38"/>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0099"/>
    <a:srgbClr val="006600"/>
    <a:srgbClr val="B07500"/>
    <a:srgbClr val="FFCC66"/>
    <a:srgbClr val="99FF99"/>
    <a:srgbClr val="FF3300"/>
    <a:srgbClr val="0099FF"/>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33" autoAdjust="0"/>
  </p:normalViewPr>
  <p:slideViewPr>
    <p:cSldViewPr>
      <p:cViewPr varScale="1">
        <p:scale>
          <a:sx n="93" d="100"/>
          <a:sy n="93" d="100"/>
        </p:scale>
        <p:origin x="-20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13A375D0-B6BA-4056-9461-9D05616A3003}" type="datetime1">
              <a:rPr lang="en-US"/>
              <a:pPr>
                <a:defRPr/>
              </a:pPr>
              <a:t>8/19/2014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289EE50-2883-440A-95F3-45147AEB06EB}" type="slidenum">
              <a:rPr lang="en-US" altLang="en-US"/>
              <a:pPr/>
              <a:t>‹#›</a:t>
            </a:fld>
            <a:endParaRPr lang="en-US" altLang="en-US"/>
          </a:p>
        </p:txBody>
      </p:sp>
    </p:spTree>
    <p:extLst>
      <p:ext uri="{BB962C8B-B14F-4D97-AF65-F5344CB8AC3E}">
        <p14:creationId xmlns:p14="http://schemas.microsoft.com/office/powerpoint/2010/main" xmlns="" val="2669018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eaLnBrk="1" hangingPunct="1">
              <a:defRPr sz="1300">
                <a:latin typeface="Arial" charset="0"/>
                <a:ea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eaLnBrk="1" hangingPunct="1">
              <a:defRPr sz="1300">
                <a:latin typeface="Arial" charset="0"/>
                <a:ea typeface="ＭＳ Ｐゴシック" charset="-128"/>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eaLnBrk="1" hangingPunct="1">
              <a:defRPr sz="1300">
                <a:latin typeface="Arial" charset="0"/>
                <a:ea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eaLnBrk="1" hangingPunct="1">
              <a:defRPr sz="1300"/>
            </a:lvl1pPr>
          </a:lstStyle>
          <a:p>
            <a:fld id="{BCEEAB7F-FB4A-461C-BFEA-4B3DEF357382}" type="slidenum">
              <a:rPr lang="en-US" altLang="en-US"/>
              <a:pPr/>
              <a:t>‹#›</a:t>
            </a:fld>
            <a:endParaRPr lang="en-US" altLang="en-US"/>
          </a:p>
        </p:txBody>
      </p:sp>
    </p:spTree>
    <p:extLst>
      <p:ext uri="{BB962C8B-B14F-4D97-AF65-F5344CB8AC3E}">
        <p14:creationId xmlns:p14="http://schemas.microsoft.com/office/powerpoint/2010/main" xmlns="" val="3931071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75A2DD3-EA18-465D-B30A-D5B6D1B3F258}" type="slidenum">
              <a:rPr lang="en-US" altLang="en-US" sz="1300"/>
              <a:pPr/>
              <a:t>1</a:t>
            </a:fld>
            <a:endParaRPr lang="en-US" alt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16673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FC7ABFA-38CB-49EA-8AAA-7A3B3D72E9E4}" type="slidenum">
              <a:rPr lang="en-US" altLang="en-US" sz="1300"/>
              <a:pPr/>
              <a:t>11</a:t>
            </a:fld>
            <a:endParaRPr lang="en-US" altLang="en-US"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“Crossing over” is a form of mixing of the ancestral genetic information.</a:t>
            </a:r>
          </a:p>
        </p:txBody>
      </p:sp>
    </p:spTree>
    <p:extLst>
      <p:ext uri="{BB962C8B-B14F-4D97-AF65-F5344CB8AC3E}">
        <p14:creationId xmlns:p14="http://schemas.microsoft.com/office/powerpoint/2010/main" xmlns="" val="58284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A00C668-38C9-4EE0-9006-7BBED80C85A2}" type="slidenum">
              <a:rPr lang="en-US" altLang="en-US" sz="1300"/>
              <a:pPr/>
              <a:t>12</a:t>
            </a:fld>
            <a:endParaRPr lang="en-US" alt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Map in this context means to place sets of genes within a relative spatial ordering to one another. </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They used a technique call constructing a linkage map. This involved paying attention to how frequently inherited phenotypes co-occur.</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Discuss recessiveness, which was discovered by Mendel. </a:t>
            </a:r>
          </a:p>
          <a:p>
            <a:pPr eaLnBrk="1" hangingPunct="1"/>
            <a:r>
              <a:rPr lang="en-US" altLang="en-US" smtClean="0">
                <a:latin typeface="Arial" panose="020B0604020202020204" pitchFamily="34" charset="0"/>
                <a:ea typeface="ＭＳ Ｐゴシック" panose="020B0600070205080204" pitchFamily="34" charset="-128"/>
              </a:rPr>
              <a:t>It was known that parental traits can apparently disappear in one generation, only to reappear in later generations. Mendel’s hypothesis was that many organisms carry multiple copies of a gene, one inherited from each parent. However, one version of the gene might “dominate” over the other (For example round peas dominated wrinkled ones). So it you took a pure-breed plant with round seeds and crossed it with a pure-breed plant with wrinkled ones, in the first generation all plants would have round seeds.</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One way of seeing this is by constructing a Punnett square:</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Consider an example pair of aliens, with four observable variant traits (eye-color, a short second filter, skin-color, and nose shape).</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Suppose we do an initial cross of two maximally diverse aliens (i.e. they differ in every trait), and the children all appear the same (a dominance model). In the next generation we cross two siblings and the resulting 484 children appear in all varieties.</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xmlns="" val="373272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136163F-C7C4-4B07-A372-23A87DBAA47E}" type="slidenum">
              <a:rPr lang="en-US" altLang="en-US" sz="1300"/>
              <a:pPr/>
              <a:t>13</a:t>
            </a:fld>
            <a:endParaRPr lang="en-US" alt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631344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A5063D3-2687-46E9-BB85-6AF787F2F02D}" type="slidenum">
              <a:rPr lang="en-US" altLang="en-US" sz="1300"/>
              <a:pPr/>
              <a:t>15</a:t>
            </a:fld>
            <a:endParaRPr lang="en-US" alt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38720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9669A37-CF65-4EA5-8DD3-25122C90DC63}" type="slidenum">
              <a:rPr lang="en-US" altLang="en-US" sz="1300"/>
              <a:pPr/>
              <a:t>16</a:t>
            </a:fld>
            <a:endParaRPr lang="en-US" alt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28747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378B41F-B439-4A6F-A377-B0DDFCFCA8CD}" type="slidenum">
              <a:rPr lang="en-US" altLang="en-US" sz="1300"/>
              <a:pPr/>
              <a:t>17</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23204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36BE23D-1FF4-4E49-9AA8-AE8176598950}" type="slidenum">
              <a:rPr lang="en-US" altLang="en-US" sz="1300"/>
              <a:pPr/>
              <a:t>18</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By convention DNA sequences are always ordered in the 5’-to-3’ direction. Not coincidentally, this is also the order in which they can be synthesized using an important class of molecules call polymerases, which we will discuss in more detail in the next lecture.  </a:t>
            </a:r>
          </a:p>
        </p:txBody>
      </p:sp>
    </p:spTree>
    <p:extLst>
      <p:ext uri="{BB962C8B-B14F-4D97-AF65-F5344CB8AC3E}">
        <p14:creationId xmlns:p14="http://schemas.microsoft.com/office/powerpoint/2010/main" xmlns="" val="224225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B55AEBD-EBE3-4583-AB8C-CB9EF0D85CF5}" type="slidenum">
              <a:rPr lang="en-US" altLang="en-US" sz="1300"/>
              <a:pPr/>
              <a:t>19</a:t>
            </a:fld>
            <a:endParaRPr lang="en-US" alt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Sequencing = Chemical pathways</a:t>
            </a:r>
          </a:p>
        </p:txBody>
      </p:sp>
    </p:spTree>
    <p:extLst>
      <p:ext uri="{BB962C8B-B14F-4D97-AF65-F5344CB8AC3E}">
        <p14:creationId xmlns:p14="http://schemas.microsoft.com/office/powerpoint/2010/main" xmlns="" val="162350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46F3803-7931-47AD-870C-A5601B8C6754}" type="slidenum">
              <a:rPr lang="en-US" altLang="en-US" sz="1300"/>
              <a:pPr/>
              <a:t>20</a:t>
            </a:fld>
            <a:endParaRPr lang="en-US" alt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40249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Eukaryotic cell has a cell nucleus holding genetic material.</a:t>
            </a:r>
            <a:r>
              <a:rPr lang="en-US" altLang="en-US" baseline="0"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Different kinds of RNA.  Translation into protein (including mRNA, </a:t>
            </a:r>
            <a:r>
              <a:rPr lang="en-US" altLang="en-US" dirty="0" err="1" smtClean="0">
                <a:latin typeface="Arial" panose="020B0604020202020204" pitchFamily="34" charset="0"/>
                <a:ea typeface="ＭＳ Ｐゴシック" panose="020B0600070205080204" pitchFamily="34" charset="-128"/>
              </a:rPr>
              <a:t>tRNA</a:t>
            </a:r>
            <a:r>
              <a:rPr lang="en-US" altLang="en-US" dirty="0" smtClean="0">
                <a:latin typeface="Arial" panose="020B0604020202020204" pitchFamily="34" charset="0"/>
                <a:ea typeface="ＭＳ Ｐゴシック" panose="020B0600070205080204" pitchFamily="34" charset="-128"/>
              </a:rPr>
              <a:t>) , and noncoding RNA with regulation, post-transcriptional modification (catalytic) functions.  DNA as program, RNA as execution analogy.  The DNA is the genotype and the RNA is a most basic phenotype. i.e. reflects behavior of the cell as a result of interaction with its environment.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F51F66D-043B-4186-9037-B9C9EBCDD970}" type="slidenum">
              <a:rPr lang="en-US" altLang="en-US" sz="1300"/>
              <a:pPr/>
              <a:t>21</a:t>
            </a:fld>
            <a:endParaRPr lang="en-US" altLang="en-US" sz="1300"/>
          </a:p>
        </p:txBody>
      </p:sp>
    </p:spTree>
    <p:extLst>
      <p:ext uri="{BB962C8B-B14F-4D97-AF65-F5344CB8AC3E}">
        <p14:creationId xmlns:p14="http://schemas.microsoft.com/office/powerpoint/2010/main" xmlns="" val="360009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9E1D592-148D-439A-B96D-8D5D925D6BBB}" type="slidenum">
              <a:rPr lang="en-US" altLang="en-US" sz="1300"/>
              <a:pPr/>
              <a:t>2</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This course is suitable for both undergraduate and graduate students. Assuming that undergrads will have completed their core CS-requirements.</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94186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Example:  </a:t>
            </a:r>
            <a:r>
              <a:rPr lang="en-US" sz="1300" dirty="0" smtClean="0">
                <a:latin typeface="+mn-lt"/>
                <a:ea typeface="+mn-ea"/>
                <a:cs typeface="+mn-cs"/>
              </a:rPr>
              <a:t>Hemoglobin protein is made in red blood cells, while </a:t>
            </a:r>
            <a:r>
              <a:rPr lang="en-US" sz="1300" dirty="0" err="1" smtClean="0">
                <a:latin typeface="+mn-lt"/>
                <a:ea typeface="+mn-ea"/>
                <a:cs typeface="+mn-cs"/>
              </a:rPr>
              <a:t>Myosins</a:t>
            </a:r>
            <a:r>
              <a:rPr lang="en-US" sz="1300" dirty="0" smtClean="0">
                <a:latin typeface="+mn-lt"/>
                <a:ea typeface="+mn-ea"/>
                <a:cs typeface="+mn-cs"/>
              </a:rPr>
              <a:t> are made in muscle cells.</a:t>
            </a:r>
            <a:endParaRPr lang="en-US" dirty="0" smtClean="0"/>
          </a:p>
          <a:p>
            <a:pPr>
              <a:defRPr/>
            </a:pPr>
            <a:r>
              <a:rPr lang="en-US" dirty="0" smtClean="0"/>
              <a:t>Differential Gene expression – a variety of temporary and permanent conditions influence the ability for polymerase to start transcription at the </a:t>
            </a:r>
            <a:r>
              <a:rPr lang="en-US" dirty="0" err="1" smtClean="0"/>
              <a:t>promotor</a:t>
            </a:r>
            <a:r>
              <a:rPr lang="en-US" dirty="0" smtClean="0"/>
              <a:t> site for a gene.  Which programs run.</a:t>
            </a:r>
          </a:p>
          <a:p>
            <a:pPr>
              <a:defRPr/>
            </a:pPr>
            <a:r>
              <a:rPr lang="en-US" dirty="0" smtClean="0"/>
              <a:t>Differential gene transcription  - the size and selection of </a:t>
            </a:r>
            <a:r>
              <a:rPr lang="en-US" dirty="0" err="1" smtClean="0"/>
              <a:t>introns</a:t>
            </a:r>
            <a:r>
              <a:rPr lang="en-US" dirty="0" smtClean="0"/>
              <a:t> and </a:t>
            </a:r>
            <a:r>
              <a:rPr lang="en-US" dirty="0" err="1" smtClean="0"/>
              <a:t>exons</a:t>
            </a:r>
            <a:r>
              <a:rPr lang="en-US" dirty="0" smtClean="0"/>
              <a:t> spliced can vary by regulation through regulation of the </a:t>
            </a:r>
            <a:r>
              <a:rPr lang="en-US" dirty="0" err="1" smtClean="0"/>
              <a:t>spliceosome</a:t>
            </a:r>
            <a:r>
              <a:rPr lang="en-US" dirty="0" smtClean="0"/>
              <a:t> (code modification!)</a:t>
            </a:r>
            <a:endParaRPr 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873501A2-6BF8-42CB-86AD-52317BD7D105}" type="slidenum">
              <a:rPr lang="en-US" altLang="en-US" sz="1300"/>
              <a:pPr/>
              <a:t>22</a:t>
            </a:fld>
            <a:endParaRPr lang="en-US" altLang="en-US" sz="1300"/>
          </a:p>
        </p:txBody>
      </p:sp>
    </p:spTree>
    <p:extLst>
      <p:ext uri="{BB962C8B-B14F-4D97-AF65-F5344CB8AC3E}">
        <p14:creationId xmlns:p14="http://schemas.microsoft.com/office/powerpoint/2010/main" xmlns="" val="3833014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18D3440-8637-4EE4-BB47-6512124BA93F}" type="slidenum">
              <a:rPr lang="en-US" altLang="en-US" sz="1300"/>
              <a:pPr/>
              <a:t>23</a:t>
            </a:fld>
            <a:endParaRPr lang="en-US" alt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39465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2FE057E-36CF-49BF-A4CE-261387F6D359}" type="slidenum">
              <a:rPr lang="en-US" altLang="en-US" sz="1300"/>
              <a:pPr/>
              <a:t>24</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COO – Carboxyl group</a:t>
            </a:r>
          </a:p>
          <a:p>
            <a:pPr eaLnBrk="1" hangingPunct="1"/>
            <a:r>
              <a:rPr lang="en-US" altLang="en-US" smtClean="0">
                <a:latin typeface="Arial" panose="020B0604020202020204" pitchFamily="34" charset="0"/>
                <a:ea typeface="ＭＳ Ｐゴシック" panose="020B0600070205080204" pitchFamily="34" charset="-128"/>
              </a:rPr>
              <a:t>NH3 – Amino group</a:t>
            </a:r>
          </a:p>
          <a:p>
            <a:pPr eaLnBrk="1" hangingPunct="1"/>
            <a:endParaRPr lang="en-US" altLang="en-US" smtClean="0">
              <a:latin typeface="Arial" panose="020B0604020202020204" pitchFamily="34" charset="0"/>
              <a:ea typeface="ＭＳ Ｐゴシック" panose="020B0600070205080204" pitchFamily="34" charset="-128"/>
            </a:endParaRPr>
          </a:p>
          <a:p>
            <a:pPr eaLnBrk="1" hangingPunct="1"/>
            <a:r>
              <a:rPr lang="en-US" altLang="en-US" smtClean="0">
                <a:latin typeface="Arial" panose="020B0604020202020204" pitchFamily="34" charset="0"/>
                <a:ea typeface="ＭＳ Ｐゴシック" panose="020B0600070205080204" pitchFamily="34" charset="-128"/>
              </a:rPr>
              <a:t>Peptide reaction</a:t>
            </a:r>
          </a:p>
        </p:txBody>
      </p:sp>
    </p:spTree>
    <p:extLst>
      <p:ext uri="{BB962C8B-B14F-4D97-AF65-F5344CB8AC3E}">
        <p14:creationId xmlns:p14="http://schemas.microsoft.com/office/powerpoint/2010/main" xmlns="" val="4196576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CC1E044-2B76-48DB-955E-52CCB9A90917}" type="slidenum">
              <a:rPr lang="en-US" altLang="en-US" sz="1300"/>
              <a:pPr/>
              <a:t>25</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393751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E2D9F65-2C65-4354-80E1-56C520B8A4E0}" type="slidenum">
              <a:rPr lang="en-US" altLang="en-US" sz="1300"/>
              <a:pPr/>
              <a:t>26</a:t>
            </a:fld>
            <a:endParaRPr lang="en-US" alt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03858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412EEF3-4308-4988-B60D-DDB3F5FF524C}" type="slidenum">
              <a:rPr lang="en-US" altLang="en-US" sz="1300"/>
              <a:pPr/>
              <a:t>27</a:t>
            </a:fld>
            <a:endParaRPr lang="en-US" alt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73288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5FD9E83-20F2-4BEB-BC15-E60B3FF145F6}" type="slidenum">
              <a:rPr lang="en-US" altLang="en-US" sz="1300"/>
              <a:pPr/>
              <a:t>28</a:t>
            </a:fld>
            <a:endParaRPr lang="en-US" alt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274293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C44BC59-D014-4FA9-A859-4ADC8FC436A9}" type="slidenum">
              <a:rPr lang="en-US" altLang="en-US" sz="1300"/>
              <a:pPr/>
              <a:t>29</a:t>
            </a:fld>
            <a:endParaRPr lang="en-US" alt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515850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7E2A993-DE43-4E69-98CA-C9D7F47E5357}" type="slidenum">
              <a:rPr lang="en-US" altLang="en-US" sz="1300"/>
              <a:pPr/>
              <a:t>30</a:t>
            </a:fld>
            <a:endParaRPr lang="en-US" alt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err="1" smtClean="0">
                <a:latin typeface="Arial" panose="020B0604020202020204" pitchFamily="34" charset="0"/>
                <a:ea typeface="ＭＳ Ｐゴシック" panose="020B0600070205080204" pitchFamily="34" charset="-128"/>
              </a:rPr>
              <a:t>Karyotype</a:t>
            </a:r>
            <a:r>
              <a:rPr lang="en-US" altLang="en-US" dirty="0" smtClean="0">
                <a:latin typeface="Arial" panose="020B0604020202020204" pitchFamily="34" charset="0"/>
                <a:ea typeface="ＭＳ Ｐゴシック" panose="020B0600070205080204" pitchFamily="34" charset="-128"/>
              </a:rPr>
              <a:t> Amoeba </a:t>
            </a:r>
            <a:r>
              <a:rPr lang="en-US" altLang="en-US" dirty="0" smtClean="0">
                <a:latin typeface="Arial" panose="020B0604020202020204" pitchFamily="34" charset="0"/>
                <a:ea typeface="ＭＳ Ｐゴシック" panose="020B0600070205080204" pitchFamily="34" charset="-128"/>
              </a:rPr>
              <a:t>(</a:t>
            </a:r>
            <a:r>
              <a:rPr lang="en-US" altLang="en-US" i="1" dirty="0" smtClean="0">
                <a:latin typeface="Arial" panose="020B0604020202020204" pitchFamily="34" charset="0"/>
                <a:ea typeface="ＭＳ Ｐゴシック" panose="020B0600070205080204" pitchFamily="34" charset="-128"/>
              </a:rPr>
              <a:t>Amoeba </a:t>
            </a:r>
            <a:r>
              <a:rPr lang="en-US" altLang="en-US" i="1" dirty="0" err="1" smtClean="0">
                <a:latin typeface="Arial" panose="020B0604020202020204" pitchFamily="34" charset="0"/>
                <a:ea typeface="ＭＳ Ｐゴシック" panose="020B0600070205080204" pitchFamily="34" charset="-128"/>
              </a:rPr>
              <a:t>dubia</a:t>
            </a:r>
            <a:r>
              <a:rPr lang="en-US" altLang="en-US" i="1" dirty="0" smtClean="0">
                <a:latin typeface="Arial" panose="020B0604020202020204" pitchFamily="34" charset="0"/>
                <a:ea typeface="ＭＳ Ｐゴシック" panose="020B0600070205080204" pitchFamily="34" charset="-128"/>
              </a:rPr>
              <a:t>) ~ 670 </a:t>
            </a:r>
            <a:r>
              <a:rPr lang="en-US" altLang="en-US" i="1" dirty="0" err="1" smtClean="0">
                <a:latin typeface="Arial" panose="020B0604020202020204" pitchFamily="34" charset="0"/>
                <a:ea typeface="ＭＳ Ｐゴシック" panose="020B0600070205080204" pitchFamily="34" charset="-128"/>
              </a:rPr>
              <a:t>Bbp</a:t>
            </a:r>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Salamander (</a:t>
            </a:r>
            <a:r>
              <a:rPr lang="en-US" altLang="en-US" b="1" dirty="0" smtClean="0">
                <a:latin typeface="Arial" panose="020B0604020202020204" pitchFamily="34" charset="0"/>
                <a:ea typeface="ＭＳ Ｐゴシック" panose="020B0600070205080204" pitchFamily="34" charset="-128"/>
              </a:rPr>
              <a:t>120.60pg</a:t>
            </a:r>
            <a:r>
              <a:rPr lang="en-US" altLang="en-US"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Necturus</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lewisi</a:t>
            </a:r>
            <a:r>
              <a:rPr lang="en-US" altLang="en-US" dirty="0" smtClean="0">
                <a:latin typeface="Arial" panose="020B0604020202020204" pitchFamily="34" charset="0"/>
                <a:ea typeface="ＭＳ Ｐゴシック" panose="020B0600070205080204" pitchFamily="34" charset="-128"/>
              </a:rPr>
              <a:t>, Gulf coast waterdog) ~118 </a:t>
            </a:r>
            <a:r>
              <a:rPr lang="en-US" altLang="en-US" dirty="0" err="1" smtClean="0">
                <a:latin typeface="Arial" panose="020B0604020202020204" pitchFamily="34" charset="0"/>
                <a:ea typeface="ＭＳ Ｐゴシック" panose="020B0600070205080204" pitchFamily="34" charset="-128"/>
              </a:rPr>
              <a:t>Bbase</a:t>
            </a:r>
            <a:r>
              <a:rPr lang="en-US" altLang="en-US" dirty="0" smtClean="0">
                <a:latin typeface="Arial" panose="020B0604020202020204" pitchFamily="34" charset="0"/>
                <a:ea typeface="ＭＳ Ｐゴシック" panose="020B0600070205080204" pitchFamily="34" charset="-128"/>
              </a:rPr>
              <a:t> pairs</a:t>
            </a:r>
          </a:p>
          <a:p>
            <a:pPr eaLnBrk="1" hangingPunct="1"/>
            <a:r>
              <a:rPr lang="en-US" altLang="en-US" dirty="0" smtClean="0">
                <a:latin typeface="Arial" panose="020B0604020202020204" pitchFamily="34" charset="0"/>
                <a:ea typeface="ＭＳ Ｐゴシック" panose="020B0600070205080204" pitchFamily="34" charset="-128"/>
              </a:rPr>
              <a:t>Frog (</a:t>
            </a:r>
            <a:r>
              <a:rPr lang="en-US" altLang="en-US" b="1" dirty="0" smtClean="0">
                <a:latin typeface="Arial" panose="020B0604020202020204" pitchFamily="34" charset="0"/>
                <a:ea typeface="ＭＳ Ｐゴシック" panose="020B0600070205080204" pitchFamily="34" charset="-128"/>
              </a:rPr>
              <a:t>13.40pg</a:t>
            </a:r>
            <a:r>
              <a:rPr lang="en-US" altLang="en-US"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Ceratophrys</a:t>
            </a:r>
            <a:r>
              <a:rPr lang="en-US" altLang="en-US" i="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ornata</a:t>
            </a:r>
            <a:r>
              <a:rPr lang="en-US" altLang="en-US" i="1" dirty="0" smtClean="0">
                <a:latin typeface="Arial" panose="020B0604020202020204" pitchFamily="34" charset="0"/>
                <a:ea typeface="ＭＳ Ｐゴシック" panose="020B0600070205080204" pitchFamily="34" charset="-128"/>
              </a:rPr>
              <a:t> (8n)</a:t>
            </a:r>
            <a:r>
              <a:rPr lang="en-US" altLang="en-US" dirty="0" smtClean="0">
                <a:latin typeface="Arial" panose="020B0604020202020204" pitchFamily="34" charset="0"/>
                <a:ea typeface="ＭＳ Ｐゴシック" panose="020B0600070205080204" pitchFamily="34" charset="-128"/>
              </a:rPr>
              <a:t>, Ornate horned frog) ~13 </a:t>
            </a:r>
            <a:r>
              <a:rPr lang="en-US" altLang="en-US" dirty="0" err="1" smtClean="0">
                <a:latin typeface="Arial" panose="020B0604020202020204" pitchFamily="34" charset="0"/>
                <a:ea typeface="ＭＳ Ｐゴシック" panose="020B0600070205080204" pitchFamily="34" charset="-128"/>
              </a:rPr>
              <a:t>Bbase</a:t>
            </a:r>
            <a:r>
              <a:rPr lang="en-US" altLang="en-US" dirty="0" smtClean="0">
                <a:latin typeface="Arial" panose="020B0604020202020204" pitchFamily="34" charset="0"/>
                <a:ea typeface="ＭＳ Ｐゴシック" panose="020B0600070205080204" pitchFamily="34" charset="-128"/>
              </a:rPr>
              <a:t> pairs</a:t>
            </a:r>
          </a:p>
          <a:p>
            <a:pPr eaLnBrk="1" hangingPunct="1"/>
            <a:r>
              <a:rPr lang="en-US" altLang="en-US" dirty="0" smtClean="0">
                <a:latin typeface="Arial" panose="020B0604020202020204" pitchFamily="34" charset="0"/>
                <a:ea typeface="ＭＳ Ｐゴシック" panose="020B0600070205080204" pitchFamily="34" charset="-128"/>
              </a:rPr>
              <a:t>Marbled Lung fish (130pg 130 </a:t>
            </a:r>
            <a:r>
              <a:rPr lang="en-US" altLang="en-US" dirty="0" err="1" smtClean="0">
                <a:latin typeface="Arial" panose="020B0604020202020204" pitchFamily="34" charset="0"/>
                <a:ea typeface="ＭＳ Ｐゴシック" panose="020B0600070205080204" pitchFamily="34" charset="-128"/>
              </a:rPr>
              <a:t>Bbp</a:t>
            </a:r>
            <a:r>
              <a:rPr lang="en-US" altLang="en-US" dirty="0" smtClean="0">
                <a:latin typeface="Arial" panose="020B0604020202020204" pitchFamily="34" charset="0"/>
                <a:ea typeface="ＭＳ Ｐゴシック" panose="020B0600070205080204" pitchFamily="34" charset="-128"/>
              </a:rPr>
              <a:t>)</a:t>
            </a:r>
          </a:p>
          <a:p>
            <a:pPr eaLnBrk="1" hangingPunct="1"/>
            <a:r>
              <a:rPr lang="en-US" altLang="en-US" dirty="0" smtClean="0">
                <a:latin typeface="Arial" panose="020B0604020202020204" pitchFamily="34" charset="0"/>
                <a:ea typeface="ＭＳ Ｐゴシック" panose="020B0600070205080204" pitchFamily="34" charset="-128"/>
              </a:rPr>
              <a:t>Orchids (angiosperms) have the </a:t>
            </a:r>
            <a:r>
              <a:rPr lang="en-US" altLang="en-US" dirty="0" err="1" smtClean="0">
                <a:latin typeface="Arial" panose="020B0604020202020204" pitchFamily="34" charset="0"/>
                <a:ea typeface="ＭＳ Ｐゴシック" panose="020B0600070205080204" pitchFamily="34" charset="-128"/>
              </a:rPr>
              <a:t>the</a:t>
            </a:r>
            <a:r>
              <a:rPr lang="en-US" altLang="en-US" dirty="0" smtClean="0">
                <a:latin typeface="Arial" panose="020B0604020202020204" pitchFamily="34" charset="0"/>
                <a:ea typeface="ＭＳ Ｐゴシック" panose="020B0600070205080204" pitchFamily="34" charset="-128"/>
              </a:rPr>
              <a:t> largest variation within a species (stains that can interbreed and generate fertile progeny) with a range that varies at least 168-fold.</a:t>
            </a:r>
          </a:p>
          <a:p>
            <a:pPr eaLnBrk="1" hangingPunct="1"/>
            <a:r>
              <a:rPr lang="en-US" altLang="en-US" dirty="0" smtClean="0">
                <a:latin typeface="Arial" panose="020B0604020202020204" pitchFamily="34" charset="0"/>
                <a:ea typeface="ＭＳ Ｐゴシック" panose="020B0600070205080204" pitchFamily="34" charset="-128"/>
              </a:rPr>
              <a:t> </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648343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37931725" indent="-37474525" defTabSz="966788">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B257240-6203-4A18-9197-11DC70088BF4}" type="slidenum">
              <a:rPr lang="en-US" altLang="en-US" sz="1300"/>
              <a:pPr/>
              <a:t>31</a:t>
            </a:fld>
            <a:endParaRPr lang="en-US" alt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C-value = the Amount of DNA in an unreplicated gametic nucleus.  It is measures in pico Grams, and 1pg = 978M base pairs. </a:t>
            </a:r>
          </a:p>
        </p:txBody>
      </p:sp>
    </p:spTree>
    <p:extLst>
      <p:ext uri="{BB962C8B-B14F-4D97-AF65-F5344CB8AC3E}">
        <p14:creationId xmlns:p14="http://schemas.microsoft.com/office/powerpoint/2010/main" xmlns="" val="59182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8E2720E5-9735-4B07-A68E-178B7F36F0A9}" type="slidenum">
              <a:rPr lang="en-US" altLang="en-US" sz="1300"/>
              <a:pPr/>
              <a:t>3</a:t>
            </a:fld>
            <a:endParaRPr lang="en-US" altLang="en-US"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Emphasize “real” and “opportune” problems</a:t>
            </a:r>
          </a:p>
          <a:p>
            <a:pPr eaLnBrk="1" hangingPunct="1"/>
            <a:r>
              <a:rPr lang="en-US" altLang="en-US" smtClean="0">
                <a:latin typeface="Arial" panose="020B0604020202020204" pitchFamily="34" charset="0"/>
                <a:ea typeface="ＭＳ Ｐゴシック" panose="020B0600070205080204" pitchFamily="34" charset="-128"/>
              </a:rPr>
              <a:t>Thinking “algorithmically”</a:t>
            </a:r>
          </a:p>
        </p:txBody>
      </p:sp>
    </p:spTree>
    <p:extLst>
      <p:ext uri="{BB962C8B-B14F-4D97-AF65-F5344CB8AC3E}">
        <p14:creationId xmlns:p14="http://schemas.microsoft.com/office/powerpoint/2010/main" xmlns="" val="48535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total([1,2,3])</a:t>
            </a:r>
          </a:p>
          <a:p>
            <a:r>
              <a:rPr lang="en-US" dirty="0" smtClean="0"/>
              <a:t>6.</a:t>
            </a:r>
          </a:p>
          <a:p>
            <a:endParaRPr lang="en-US" dirty="0" smtClean="0"/>
          </a:p>
          <a:p>
            <a:r>
              <a:rPr lang="en-US" dirty="0" smtClean="0"/>
              <a:t>The power of python is that it has sophisticated data structures built in to represent </a:t>
            </a:r>
            <a:r>
              <a:rPr lang="en-US" dirty="0" err="1" smtClean="0"/>
              <a:t>tuples</a:t>
            </a:r>
            <a:r>
              <a:rPr lang="en-US" dirty="0" smtClean="0"/>
              <a:t>,</a:t>
            </a:r>
            <a:r>
              <a:rPr lang="en-US" baseline="0" dirty="0" smtClean="0"/>
              <a:t> lists, dictionaries so you can use these directly and know that they will be reasonably efficient</a:t>
            </a:r>
            <a:endParaRPr lang="en-US" dirty="0"/>
          </a:p>
        </p:txBody>
      </p:sp>
      <p:sp>
        <p:nvSpPr>
          <p:cNvPr id="4" name="Slide Number Placeholder 3"/>
          <p:cNvSpPr>
            <a:spLocks noGrp="1"/>
          </p:cNvSpPr>
          <p:nvPr>
            <p:ph type="sldNum" sz="quarter" idx="10"/>
          </p:nvPr>
        </p:nvSpPr>
        <p:spPr/>
        <p:txBody>
          <a:bodyPr/>
          <a:lstStyle/>
          <a:p>
            <a:fld id="{BCEEAB7F-FB4A-461C-BFEA-4B3DEF357382}" type="slidenum">
              <a:rPr lang="en-US" altLang="en-US" smtClean="0"/>
              <a:pPr/>
              <a:t>34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7D639FF-97B6-4E9E-9749-88E1F39DEF32}" type="slidenum">
              <a:rPr lang="en-US" altLang="en-US" sz="1300"/>
              <a:pPr/>
              <a:t>5</a:t>
            </a:fld>
            <a:endParaRPr lang="en-US" altLang="en-US"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Mention prereqs – programming, some exposure to data structures and discrete math and probability</a:t>
            </a:r>
          </a:p>
        </p:txBody>
      </p:sp>
    </p:spTree>
    <p:extLst>
      <p:ext uri="{BB962C8B-B14F-4D97-AF65-F5344CB8AC3E}">
        <p14:creationId xmlns:p14="http://schemas.microsoft.com/office/powerpoint/2010/main" xmlns="" val="205678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B0A5AEE-01B4-43C5-9E6A-B60E838A11F2}" type="slidenum">
              <a:rPr lang="en-US" altLang="en-US" sz="1300"/>
              <a:pPr/>
              <a:t>6</a:t>
            </a:fld>
            <a:endParaRPr lang="en-US" alt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Preview Web site.</a:t>
            </a:r>
          </a:p>
        </p:txBody>
      </p:sp>
    </p:spTree>
    <p:extLst>
      <p:ext uri="{BB962C8B-B14F-4D97-AF65-F5344CB8AC3E}">
        <p14:creationId xmlns:p14="http://schemas.microsoft.com/office/powerpoint/2010/main" xmlns="" val="120201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71ED97B-ABC1-4826-9447-4A8202591E22}" type="slidenum">
              <a:rPr lang="en-US" altLang="en-US" sz="1300"/>
              <a:pPr/>
              <a:t>7</a:t>
            </a:fld>
            <a:endParaRPr lang="en-US" altLang="en-US"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17648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37E50E4-10C0-40CF-BC0F-E1DB90EFE412}" type="slidenum">
              <a:rPr lang="en-US" altLang="en-US" sz="1300"/>
              <a:pPr/>
              <a:t>8</a:t>
            </a:fld>
            <a:endParaRPr lang="en-US" alt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Pea color, g is recessive Y is dominant</a:t>
            </a:r>
          </a:p>
        </p:txBody>
      </p:sp>
    </p:spTree>
    <p:extLst>
      <p:ext uri="{BB962C8B-B14F-4D97-AF65-F5344CB8AC3E}">
        <p14:creationId xmlns:p14="http://schemas.microsoft.com/office/powerpoint/2010/main" xmlns="" val="110853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16E976A-37F9-4940-BB3D-EAC8B84C39CE}" type="slidenum">
              <a:rPr lang="en-US" altLang="en-US" sz="1300"/>
              <a:pPr/>
              <a:t>9</a:t>
            </a:fld>
            <a:endParaRPr lang="en-US" alt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Even single-celled animals have distinguishable traits that can be transferred from generation to generation. A the beginning of the last century, one of the fundamental open questions of biology was what is the source of this “information” that is passed on.   </a:t>
            </a:r>
          </a:p>
        </p:txBody>
      </p:sp>
    </p:spTree>
    <p:extLst>
      <p:ext uri="{BB962C8B-B14F-4D97-AF65-F5344CB8AC3E}">
        <p14:creationId xmlns:p14="http://schemas.microsoft.com/office/powerpoint/2010/main" xmlns="" val="234843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9DCEDE4-638A-4650-AD5A-7F503763891B}" type="slidenum">
              <a:rPr lang="en-US" altLang="en-US" sz="1300"/>
              <a:pPr/>
              <a:t>10</a:t>
            </a:fld>
            <a:endParaRPr lang="en-US" alt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631785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7" descr="unc"/>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425825" y="2971800"/>
            <a:ext cx="229076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6" descr="MCj01494830000[1]"/>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rot="16200000">
            <a:off x="3554412" y="-11112"/>
            <a:ext cx="20351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7"/>
          <p:cNvSpPr>
            <a:spLocks noChangeArrowheads="1"/>
          </p:cNvSpPr>
          <p:nvPr userDrawn="1"/>
        </p:nvSpPr>
        <p:spPr bwMode="auto">
          <a:xfrm>
            <a:off x="0" y="-152400"/>
            <a:ext cx="9144000" cy="7010400"/>
          </a:xfrm>
          <a:prstGeom prst="rect">
            <a:avLst/>
          </a:prstGeom>
          <a:gradFill rotWithShape="1">
            <a:gsLst>
              <a:gs pos="0">
                <a:schemeClr val="accent1"/>
              </a:gs>
              <a:gs pos="100000">
                <a:schemeClr val="accent1">
                  <a:gamma/>
                  <a:tint val="3137"/>
                  <a:invGamma/>
                  <a:alpha val="0"/>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a typeface="ＭＳ Ｐゴシック" charset="-128"/>
            </a:endParaRPr>
          </a:p>
        </p:txBody>
      </p:sp>
      <p:sp>
        <p:nvSpPr>
          <p:cNvPr id="9218" name="Rectangle 2"/>
          <p:cNvSpPr>
            <a:spLocks noGrp="1" noChangeArrowheads="1"/>
          </p:cNvSpPr>
          <p:nvPr>
            <p:ph type="ctrTitle"/>
          </p:nvPr>
        </p:nvSpPr>
        <p:spPr>
          <a:xfrm>
            <a:off x="685800" y="1752600"/>
            <a:ext cx="7772400" cy="1470025"/>
          </a:xfrm>
        </p:spPr>
        <p:txBody>
          <a:bodyPr/>
          <a:lstStyle>
            <a:lvl1pPr>
              <a:defRPr sz="44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a:effectLst>
                  <a:outerShdw blurRad="38100" dist="38100" dir="2700000" algn="tl">
                    <a:srgbClr val="DDDDDD"/>
                  </a:outerShdw>
                </a:effectLst>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fld id="{F3E9488A-CE7A-4D5B-851A-5596F5606930}" type="datetime1">
              <a:rPr lang="en-US" smtClean="0"/>
              <a:pPr>
                <a:defRPr/>
              </a:pPr>
              <a:t>8/19/2014</a:t>
            </a:fld>
            <a:endParaRPr lang="en-US"/>
          </a:p>
        </p:txBody>
      </p:sp>
      <p:sp>
        <p:nvSpPr>
          <p:cNvPr id="8" name="Rectangle 5"/>
          <p:cNvSpPr>
            <a:spLocks noGrp="1" noChangeArrowheads="1"/>
          </p:cNvSpPr>
          <p:nvPr>
            <p:ph type="ftr" sz="quarter" idx="11"/>
          </p:nvPr>
        </p:nvSpPr>
        <p:spPr>
          <a:xfrm>
            <a:off x="2743200" y="6477000"/>
            <a:ext cx="3657600" cy="246063"/>
          </a:xfrm>
        </p:spPr>
        <p:txBody>
          <a:bodyPr/>
          <a:lstStyle>
            <a:lvl1pPr>
              <a:defRPr/>
            </a:lvl1pPr>
          </a:lstStyle>
          <a:p>
            <a:pPr>
              <a:defRPr/>
            </a:pPr>
            <a:r>
              <a:rPr lang="en-US" smtClean="0"/>
              <a:t>Comp 555 Bioalgorithms (Fall 2014)</a:t>
            </a:r>
            <a:endParaRPr lang="en-US"/>
          </a:p>
        </p:txBody>
      </p:sp>
      <p:sp>
        <p:nvSpPr>
          <p:cNvPr id="9" name="Rectangle 6"/>
          <p:cNvSpPr>
            <a:spLocks noGrp="1" noChangeArrowheads="1"/>
          </p:cNvSpPr>
          <p:nvPr>
            <p:ph type="sldNum" sz="quarter" idx="12"/>
          </p:nvPr>
        </p:nvSpPr>
        <p:spPr/>
        <p:txBody>
          <a:bodyPr/>
          <a:lstStyle>
            <a:lvl1pPr>
              <a:defRPr/>
            </a:lvl1pPr>
          </a:lstStyle>
          <a:p>
            <a:fld id="{869BB963-37D1-4ED6-84CA-99CCE15E00AB}" type="slidenum">
              <a:rPr lang="en-US" altLang="en-US"/>
              <a:pPr/>
              <a:t>‹#›</a:t>
            </a:fld>
            <a:endParaRPr lang="en-US" altLang="en-US"/>
          </a:p>
        </p:txBody>
      </p:sp>
    </p:spTree>
    <p:extLst>
      <p:ext uri="{BB962C8B-B14F-4D97-AF65-F5344CB8AC3E}">
        <p14:creationId xmlns:p14="http://schemas.microsoft.com/office/powerpoint/2010/main" xmlns="" val="18321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F5704482-3B26-435C-8153-5FC61F8D40AC}" type="datetime1">
              <a:rPr lang="en-US" smtClean="0"/>
              <a:pPr>
                <a:defRPr/>
              </a:pPr>
              <a:t>8/19/2014</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6" name="Rectangle 10"/>
          <p:cNvSpPr>
            <a:spLocks noGrp="1" noChangeArrowheads="1"/>
          </p:cNvSpPr>
          <p:nvPr>
            <p:ph type="sldNum" sz="quarter" idx="12"/>
          </p:nvPr>
        </p:nvSpPr>
        <p:spPr/>
        <p:txBody>
          <a:bodyPr/>
          <a:lstStyle>
            <a:lvl1pPr>
              <a:defRPr/>
            </a:lvl1pPr>
          </a:lstStyle>
          <a:p>
            <a:fld id="{15DF57A6-9F31-425C-932A-22D403A89FD8}" type="slidenum">
              <a:rPr lang="en-US" altLang="en-US"/>
              <a:pPr/>
              <a:t>‹#›</a:t>
            </a:fld>
            <a:endParaRPr lang="en-US" altLang="en-US"/>
          </a:p>
        </p:txBody>
      </p:sp>
    </p:spTree>
    <p:extLst>
      <p:ext uri="{BB962C8B-B14F-4D97-AF65-F5344CB8AC3E}">
        <p14:creationId xmlns:p14="http://schemas.microsoft.com/office/powerpoint/2010/main" xmlns="" val="333218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D15702F1-5002-4737-843B-1D9680E15E75}" type="datetime1">
              <a:rPr lang="en-US" smtClean="0"/>
              <a:pPr>
                <a:defRPr/>
              </a:pPr>
              <a:t>8/19/2014</a:t>
            </a:fld>
            <a:endParaRPr lang="en-US"/>
          </a:p>
        </p:txBody>
      </p:sp>
      <p:sp>
        <p:nvSpPr>
          <p:cNvPr id="5"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6" name="Rectangle 10"/>
          <p:cNvSpPr>
            <a:spLocks noGrp="1" noChangeArrowheads="1"/>
          </p:cNvSpPr>
          <p:nvPr>
            <p:ph type="sldNum" sz="quarter" idx="12"/>
          </p:nvPr>
        </p:nvSpPr>
        <p:spPr/>
        <p:txBody>
          <a:bodyPr/>
          <a:lstStyle>
            <a:lvl1pPr>
              <a:defRPr/>
            </a:lvl1pPr>
          </a:lstStyle>
          <a:p>
            <a:fld id="{03E30581-588C-44BE-85CB-628080AEA455}" type="slidenum">
              <a:rPr lang="en-US" altLang="en-US"/>
              <a:pPr/>
              <a:t>‹#›</a:t>
            </a:fld>
            <a:endParaRPr lang="en-US" altLang="en-US"/>
          </a:p>
        </p:txBody>
      </p:sp>
    </p:spTree>
    <p:extLst>
      <p:ext uri="{BB962C8B-B14F-4D97-AF65-F5344CB8AC3E}">
        <p14:creationId xmlns:p14="http://schemas.microsoft.com/office/powerpoint/2010/main" xmlns="" val="171687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66F0EED8-686B-4598-B096-8005540003EB}" type="datetime1">
              <a:rPr lang="en-US" smtClean="0"/>
              <a:pPr>
                <a:defRPr/>
              </a:pPr>
              <a:t>8/19/2014</a:t>
            </a:fld>
            <a:endParaRPr lang="en-US"/>
          </a:p>
        </p:txBody>
      </p:sp>
      <p:sp>
        <p:nvSpPr>
          <p:cNvPr id="5" name="Slide Number Placeholder 7"/>
          <p:cNvSpPr>
            <a:spLocks noGrp="1"/>
          </p:cNvSpPr>
          <p:nvPr>
            <p:ph type="sldNum" sz="quarter" idx="11"/>
          </p:nvPr>
        </p:nvSpPr>
        <p:spPr/>
        <p:txBody>
          <a:bodyPr/>
          <a:lstStyle>
            <a:lvl1pPr>
              <a:defRPr/>
            </a:lvl1pPr>
          </a:lstStyle>
          <a:p>
            <a:fld id="{4D294EA5-CE3E-43C7-8FB8-F57F60FB0FD6}" type="slidenum">
              <a:rPr lang="en-US" altLang="en-US"/>
              <a:pPr/>
              <a:t>‹#›</a:t>
            </a:fld>
            <a:endParaRPr lang="en-US" altLang="en-US"/>
          </a:p>
        </p:txBody>
      </p:sp>
      <p:sp>
        <p:nvSpPr>
          <p:cNvPr id="6" name="Footer Placeholder 8"/>
          <p:cNvSpPr>
            <a:spLocks noGrp="1"/>
          </p:cNvSpPr>
          <p:nvPr>
            <p:ph type="ftr" sz="quarter" idx="12"/>
          </p:nvPr>
        </p:nvSpPr>
        <p:spPr/>
        <p:txBody>
          <a:bodyPr/>
          <a:lstStyle>
            <a:lvl1pPr>
              <a:defRPr/>
            </a:lvl1pPr>
          </a:lstStyle>
          <a:p>
            <a:pPr>
              <a:defRPr/>
            </a:pPr>
            <a:r>
              <a:rPr lang="en-US" smtClean="0"/>
              <a:t>Comp 555 Bioalgorithms (Fall 2014)</a:t>
            </a:r>
            <a:endParaRPr lang="en-US"/>
          </a:p>
        </p:txBody>
      </p:sp>
    </p:spTree>
    <p:extLst>
      <p:ext uri="{BB962C8B-B14F-4D97-AF65-F5344CB8AC3E}">
        <p14:creationId xmlns:p14="http://schemas.microsoft.com/office/powerpoint/2010/main" xmlns="" val="312760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7C3EDACD-FBC3-4872-BD77-7C54A5FA7818}" type="datetime1">
              <a:rPr lang="en-US" smtClean="0"/>
              <a:pPr>
                <a:defRPr/>
              </a:pPr>
              <a:t>8/19/2014</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Comp 555 Bioalgorithms (Fall 2014)</a:t>
            </a:r>
            <a:endParaRPr lang="en-US"/>
          </a:p>
        </p:txBody>
      </p:sp>
      <p:sp>
        <p:nvSpPr>
          <p:cNvPr id="6" name="Rectangle 10"/>
          <p:cNvSpPr>
            <a:spLocks noGrp="1" noChangeArrowheads="1"/>
          </p:cNvSpPr>
          <p:nvPr>
            <p:ph type="sldNum" sz="quarter" idx="12"/>
          </p:nvPr>
        </p:nvSpPr>
        <p:spPr>
          <a:ln/>
        </p:spPr>
        <p:txBody>
          <a:bodyPr/>
          <a:lstStyle>
            <a:lvl1pPr>
              <a:defRPr/>
            </a:lvl1pPr>
          </a:lstStyle>
          <a:p>
            <a:fld id="{4610C260-57AA-4715-A4AB-126683DFFED8}" type="slidenum">
              <a:rPr lang="en-US" altLang="en-US"/>
              <a:pPr/>
              <a:t>‹#›</a:t>
            </a:fld>
            <a:endParaRPr lang="en-US" altLang="en-US"/>
          </a:p>
        </p:txBody>
      </p:sp>
    </p:spTree>
    <p:extLst>
      <p:ext uri="{BB962C8B-B14F-4D97-AF65-F5344CB8AC3E}">
        <p14:creationId xmlns:p14="http://schemas.microsoft.com/office/powerpoint/2010/main" xmlns="" val="380892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8428B1C8-7051-4767-A937-7D08A6D61F52}" type="datetime1">
              <a:rPr lang="en-US" smtClean="0"/>
              <a:pPr>
                <a:defRPr/>
              </a:pPr>
              <a:t>8/19/2014</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Comp 555 Bioalgorithms (Fall 2014)</a:t>
            </a:r>
            <a:endParaRPr lang="en-US"/>
          </a:p>
        </p:txBody>
      </p:sp>
      <p:sp>
        <p:nvSpPr>
          <p:cNvPr id="7" name="Rectangle 10"/>
          <p:cNvSpPr>
            <a:spLocks noGrp="1" noChangeArrowheads="1"/>
          </p:cNvSpPr>
          <p:nvPr>
            <p:ph type="sldNum" sz="quarter" idx="12"/>
          </p:nvPr>
        </p:nvSpPr>
        <p:spPr>
          <a:ln/>
        </p:spPr>
        <p:txBody>
          <a:bodyPr/>
          <a:lstStyle>
            <a:lvl1pPr>
              <a:defRPr/>
            </a:lvl1pPr>
          </a:lstStyle>
          <a:p>
            <a:fld id="{20650588-6F2B-4502-BAA6-EDFB869ED6CE}" type="slidenum">
              <a:rPr lang="en-US" altLang="en-US"/>
              <a:pPr/>
              <a:t>‹#›</a:t>
            </a:fld>
            <a:endParaRPr lang="en-US" altLang="en-US"/>
          </a:p>
        </p:txBody>
      </p:sp>
    </p:spTree>
    <p:extLst>
      <p:ext uri="{BB962C8B-B14F-4D97-AF65-F5344CB8AC3E}">
        <p14:creationId xmlns:p14="http://schemas.microsoft.com/office/powerpoint/2010/main" xmlns="" val="303025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6BC80CF6-F3B8-42C2-BD26-402DB93F0B42}" type="datetime1">
              <a:rPr lang="en-US" smtClean="0"/>
              <a:pPr>
                <a:defRPr/>
              </a:pPr>
              <a:t>8/19/2014</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Comp 555 Bioalgorithms (Fall 2014)</a:t>
            </a:r>
            <a:endParaRPr lang="en-US"/>
          </a:p>
        </p:txBody>
      </p:sp>
      <p:sp>
        <p:nvSpPr>
          <p:cNvPr id="9" name="Rectangle 10"/>
          <p:cNvSpPr>
            <a:spLocks noGrp="1" noChangeArrowheads="1"/>
          </p:cNvSpPr>
          <p:nvPr>
            <p:ph type="sldNum" sz="quarter" idx="12"/>
          </p:nvPr>
        </p:nvSpPr>
        <p:spPr>
          <a:ln/>
        </p:spPr>
        <p:txBody>
          <a:bodyPr/>
          <a:lstStyle>
            <a:lvl1pPr>
              <a:defRPr/>
            </a:lvl1pPr>
          </a:lstStyle>
          <a:p>
            <a:fld id="{1DF2AAF7-18B3-4E3E-B5AC-1996C2E45B78}" type="slidenum">
              <a:rPr lang="en-US" altLang="en-US"/>
              <a:pPr/>
              <a:t>‹#›</a:t>
            </a:fld>
            <a:endParaRPr lang="en-US" altLang="en-US"/>
          </a:p>
        </p:txBody>
      </p:sp>
    </p:spTree>
    <p:extLst>
      <p:ext uri="{BB962C8B-B14F-4D97-AF65-F5344CB8AC3E}">
        <p14:creationId xmlns:p14="http://schemas.microsoft.com/office/powerpoint/2010/main" xmlns="" val="97833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fld id="{DBDC3CC7-CBD1-4A58-8346-EA27649579C5}" type="datetime1">
              <a:rPr lang="en-US" smtClean="0"/>
              <a:pPr>
                <a:defRPr/>
              </a:pPr>
              <a:t>8/19/2014</a:t>
            </a:fld>
            <a:endParaRPr lang="en-US"/>
          </a:p>
        </p:txBody>
      </p:sp>
      <p:sp>
        <p:nvSpPr>
          <p:cNvPr id="4"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5" name="Rectangle 10"/>
          <p:cNvSpPr>
            <a:spLocks noGrp="1" noChangeArrowheads="1"/>
          </p:cNvSpPr>
          <p:nvPr>
            <p:ph type="sldNum" sz="quarter" idx="12"/>
          </p:nvPr>
        </p:nvSpPr>
        <p:spPr/>
        <p:txBody>
          <a:bodyPr/>
          <a:lstStyle>
            <a:lvl1pPr>
              <a:defRPr/>
            </a:lvl1pPr>
          </a:lstStyle>
          <a:p>
            <a:fld id="{BFCFA34C-FF29-444E-BC62-016ADFEC691C}" type="slidenum">
              <a:rPr lang="en-US" altLang="en-US"/>
              <a:pPr/>
              <a:t>‹#›</a:t>
            </a:fld>
            <a:endParaRPr lang="en-US" altLang="en-US"/>
          </a:p>
        </p:txBody>
      </p:sp>
    </p:spTree>
    <p:extLst>
      <p:ext uri="{BB962C8B-B14F-4D97-AF65-F5344CB8AC3E}">
        <p14:creationId xmlns:p14="http://schemas.microsoft.com/office/powerpoint/2010/main" xmlns="" val="226681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2797B09C-6742-4631-ABD0-A3BE8B85E0C1}" type="datetime1">
              <a:rPr lang="en-US" smtClean="0"/>
              <a:pPr>
                <a:defRPr/>
              </a:pPr>
              <a:t>8/19/2014</a:t>
            </a:fld>
            <a:endParaRPr lang="en-US"/>
          </a:p>
        </p:txBody>
      </p:sp>
      <p:sp>
        <p:nvSpPr>
          <p:cNvPr id="3"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4" name="Rectangle 10"/>
          <p:cNvSpPr>
            <a:spLocks noGrp="1" noChangeArrowheads="1"/>
          </p:cNvSpPr>
          <p:nvPr>
            <p:ph type="sldNum" sz="quarter" idx="12"/>
          </p:nvPr>
        </p:nvSpPr>
        <p:spPr/>
        <p:txBody>
          <a:bodyPr/>
          <a:lstStyle>
            <a:lvl1pPr>
              <a:defRPr/>
            </a:lvl1pPr>
          </a:lstStyle>
          <a:p>
            <a:fld id="{68A42979-ACF4-43A6-B69F-6767F4F9B0EB}" type="slidenum">
              <a:rPr lang="en-US" altLang="en-US"/>
              <a:pPr/>
              <a:t>‹#›</a:t>
            </a:fld>
            <a:endParaRPr lang="en-US" altLang="en-US"/>
          </a:p>
        </p:txBody>
      </p:sp>
    </p:spTree>
    <p:extLst>
      <p:ext uri="{BB962C8B-B14F-4D97-AF65-F5344CB8AC3E}">
        <p14:creationId xmlns:p14="http://schemas.microsoft.com/office/powerpoint/2010/main" xmlns="" val="232006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72491E4B-BD2B-4E7B-9848-90BDA839CA2D}" type="datetime1">
              <a:rPr lang="en-US" smtClean="0"/>
              <a:pPr>
                <a:defRPr/>
              </a:pPr>
              <a:t>8/19/2014</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7" name="Rectangle 10"/>
          <p:cNvSpPr>
            <a:spLocks noGrp="1" noChangeArrowheads="1"/>
          </p:cNvSpPr>
          <p:nvPr>
            <p:ph type="sldNum" sz="quarter" idx="12"/>
          </p:nvPr>
        </p:nvSpPr>
        <p:spPr/>
        <p:txBody>
          <a:bodyPr/>
          <a:lstStyle>
            <a:lvl1pPr>
              <a:defRPr/>
            </a:lvl1pPr>
          </a:lstStyle>
          <a:p>
            <a:fld id="{9B421B98-64A2-4409-B875-FC481C881DA1}" type="slidenum">
              <a:rPr lang="en-US" altLang="en-US"/>
              <a:pPr/>
              <a:t>‹#›</a:t>
            </a:fld>
            <a:endParaRPr lang="en-US" altLang="en-US"/>
          </a:p>
        </p:txBody>
      </p:sp>
    </p:spTree>
    <p:extLst>
      <p:ext uri="{BB962C8B-B14F-4D97-AF65-F5344CB8AC3E}">
        <p14:creationId xmlns:p14="http://schemas.microsoft.com/office/powerpoint/2010/main" xmlns="" val="343449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39F3CA0B-5135-48AD-ABD4-126AE9D8EA15}" type="datetime1">
              <a:rPr lang="en-US" smtClean="0"/>
              <a:pPr>
                <a:defRPr/>
              </a:pPr>
              <a:t>8/19/2014</a:t>
            </a:fld>
            <a:endParaRPr lang="en-US"/>
          </a:p>
        </p:txBody>
      </p:sp>
      <p:sp>
        <p:nvSpPr>
          <p:cNvPr id="6" name="Rectangle 9"/>
          <p:cNvSpPr>
            <a:spLocks noGrp="1" noChangeArrowheads="1"/>
          </p:cNvSpPr>
          <p:nvPr>
            <p:ph type="ftr" sz="quarter" idx="11"/>
          </p:nvPr>
        </p:nvSpPr>
        <p:spPr/>
        <p:txBody>
          <a:bodyPr/>
          <a:lstStyle>
            <a:lvl1pPr>
              <a:defRPr/>
            </a:lvl1pPr>
          </a:lstStyle>
          <a:p>
            <a:pPr>
              <a:defRPr/>
            </a:pPr>
            <a:r>
              <a:rPr lang="en-US" smtClean="0"/>
              <a:t>Comp 555 Bioalgorithms (Fall 2014)</a:t>
            </a:r>
            <a:endParaRPr lang="en-US"/>
          </a:p>
        </p:txBody>
      </p:sp>
      <p:sp>
        <p:nvSpPr>
          <p:cNvPr id="7" name="Rectangle 10"/>
          <p:cNvSpPr>
            <a:spLocks noGrp="1" noChangeArrowheads="1"/>
          </p:cNvSpPr>
          <p:nvPr>
            <p:ph type="sldNum" sz="quarter" idx="12"/>
          </p:nvPr>
        </p:nvSpPr>
        <p:spPr/>
        <p:txBody>
          <a:bodyPr/>
          <a:lstStyle>
            <a:lvl1pPr>
              <a:defRPr/>
            </a:lvl1pPr>
          </a:lstStyle>
          <a:p>
            <a:fld id="{278791DC-98D4-49F1-9D7C-EDA5178B7F76}" type="slidenum">
              <a:rPr lang="en-US" altLang="en-US"/>
              <a:pPr/>
              <a:t>‹#›</a:t>
            </a:fld>
            <a:endParaRPr lang="en-US" altLang="en-US"/>
          </a:p>
        </p:txBody>
      </p:sp>
    </p:spTree>
    <p:extLst>
      <p:ext uri="{BB962C8B-B14F-4D97-AF65-F5344CB8AC3E}">
        <p14:creationId xmlns:p14="http://schemas.microsoft.com/office/powerpoint/2010/main" xmlns="" val="823922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unc"/>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8040688" y="5562600"/>
            <a:ext cx="64611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7"/>
          <p:cNvSpPr>
            <a:spLocks noChangeArrowheads="1"/>
          </p:cNvSpPr>
          <p:nvPr userDrawn="1"/>
        </p:nvSpPr>
        <p:spPr bwMode="auto">
          <a:xfrm>
            <a:off x="0" y="0"/>
            <a:ext cx="9144000" cy="1752600"/>
          </a:xfrm>
          <a:prstGeom prst="rect">
            <a:avLst/>
          </a:prstGeom>
          <a:gradFill rotWithShape="1">
            <a:gsLst>
              <a:gs pos="0">
                <a:schemeClr val="accent1"/>
              </a:gs>
              <a:gs pos="100000">
                <a:schemeClr val="accent1">
                  <a:gamma/>
                  <a:tint val="3137"/>
                  <a:invGamma/>
                  <a:alpha val="0"/>
                </a:schemeClr>
              </a:gs>
            </a:gsLst>
            <a:lin ang="5400000" scaled="1"/>
          </a:gradFill>
          <a:ln w="9525">
            <a:noFill/>
            <a:miter lim="800000"/>
            <a:headEnd/>
            <a:tailEnd/>
          </a:ln>
          <a:effectLst/>
        </p:spPr>
        <p:txBody>
          <a:bodyPr wrap="none" anchor="ctr"/>
          <a:lstStyle/>
          <a:p>
            <a:pPr>
              <a:defRPr/>
            </a:pPr>
            <a:endParaRPr lang="en-US">
              <a:latin typeface="Arial" charset="0"/>
              <a:ea typeface="ＭＳ Ｐゴシック" charset="-128"/>
            </a:endParaRPr>
          </a:p>
        </p:txBody>
      </p:sp>
      <p:sp>
        <p:nvSpPr>
          <p:cNvPr id="2"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295400"/>
            <a:ext cx="8229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Book Antiqua" charset="0"/>
                <a:ea typeface="ＭＳ Ｐゴシック" charset="-128"/>
              </a:defRPr>
            </a:lvl1pPr>
          </a:lstStyle>
          <a:p>
            <a:pPr>
              <a:defRPr/>
            </a:pPr>
            <a:fld id="{CFC6B76C-E1CA-4395-8D9B-B0FA6C88D7E9}" type="datetime1">
              <a:rPr lang="en-US" smtClean="0"/>
              <a:pPr>
                <a:defRPr/>
              </a:pPr>
              <a:t>8/19/2014</a:t>
            </a:fld>
            <a:endParaRPr lang="en-US"/>
          </a:p>
        </p:txBody>
      </p:sp>
      <p:sp>
        <p:nvSpPr>
          <p:cNvPr id="1033" name="Rectangle 9"/>
          <p:cNvSpPr>
            <a:spLocks noGrp="1" noChangeArrowheads="1"/>
          </p:cNvSpPr>
          <p:nvPr>
            <p:ph type="ftr" sz="quarter" idx="3"/>
          </p:nvPr>
        </p:nvSpPr>
        <p:spPr bwMode="auto">
          <a:xfrm>
            <a:off x="2705100" y="6477000"/>
            <a:ext cx="3733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Book Antiqua" charset="0"/>
                <a:ea typeface="ＭＳ Ｐゴシック" charset="-128"/>
              </a:defRPr>
            </a:lvl1pPr>
          </a:lstStyle>
          <a:p>
            <a:pPr>
              <a:defRPr/>
            </a:pPr>
            <a:r>
              <a:rPr lang="en-US" smtClean="0"/>
              <a:t>Comp 555 Bioalgorithms (Fall 2014)</a:t>
            </a:r>
            <a:endParaRPr lang="en-US"/>
          </a:p>
        </p:txBody>
      </p:sp>
      <p:sp>
        <p:nvSpPr>
          <p:cNvPr id="1034" name="Rectangle 10"/>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Book Antiqua" panose="02040602050305030304" pitchFamily="18" charset="0"/>
              </a:defRPr>
            </a:lvl1pPr>
          </a:lstStyle>
          <a:p>
            <a:fld id="{D2F1D324-AAF4-4213-B92E-6B859B61D48F}" type="slidenum">
              <a:rPr lang="en-US" altLang="en-US"/>
              <a:pPr/>
              <a:t>‹#›</a:t>
            </a:fld>
            <a:endParaRPr lang="en-US" altLang="en-US"/>
          </a:p>
        </p:txBody>
      </p:sp>
      <p:pic>
        <p:nvPicPr>
          <p:cNvPr id="3" name="Picture 14" descr="DNA"/>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441325" y="1076325"/>
            <a:ext cx="82264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4" r:id="rId3"/>
    <p:sldLayoutId id="2147483785" r:id="rId4"/>
    <p:sldLayoutId id="2147483786" r:id="rId5"/>
    <p:sldLayoutId id="2147483789" r:id="rId6"/>
    <p:sldLayoutId id="2147483790" r:id="rId7"/>
    <p:sldLayoutId id="2147483791" r:id="rId8"/>
    <p:sldLayoutId id="2147483792" r:id="rId9"/>
    <p:sldLayoutId id="2147483793" r:id="rId10"/>
    <p:sldLayoutId id="2147483794" r:id="rId11"/>
  </p:sldLayoutIdLst>
  <p:hf hdr="0"/>
  <p:txStyles>
    <p:titleStyle>
      <a:lvl1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Book Antiqua" pitchFamily="-65"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Book Antiqua" pitchFamily="-65"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Book Antiqua" pitchFamily="-65"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effectLst>
            <a:outerShdw blurRad="38100" dist="38100" dir="2700000" algn="tl">
              <a:srgbClr val="DDDDDD"/>
            </a:outerShdw>
          </a:effectLst>
          <a:latin typeface="Book Antiqua" pitchFamily="-65" charset="0"/>
          <a:ea typeface="ＭＳ Ｐゴシック" charset="-128"/>
          <a:cs typeface="ＭＳ Ｐゴシック" charset="-128"/>
        </a:defRPr>
      </a:lvl5pPr>
      <a:lvl6pPr marL="457200" algn="ctr" rtl="0" fontAlgn="base">
        <a:spcBef>
          <a:spcPct val="0"/>
        </a:spcBef>
        <a:spcAft>
          <a:spcPct val="0"/>
        </a:spcAft>
        <a:defRPr sz="4000">
          <a:solidFill>
            <a:schemeClr val="tx2"/>
          </a:solidFill>
          <a:effectLst>
            <a:outerShdw blurRad="38100" dist="38100" dir="2700000" algn="tl">
              <a:srgbClr val="DDDDDD"/>
            </a:outerShdw>
          </a:effectLst>
          <a:latin typeface="Book Antiqua" pitchFamily="-65" charset="0"/>
        </a:defRPr>
      </a:lvl6pPr>
      <a:lvl7pPr marL="914400" algn="ctr" rtl="0" fontAlgn="base">
        <a:spcBef>
          <a:spcPct val="0"/>
        </a:spcBef>
        <a:spcAft>
          <a:spcPct val="0"/>
        </a:spcAft>
        <a:defRPr sz="4000">
          <a:solidFill>
            <a:schemeClr val="tx2"/>
          </a:solidFill>
          <a:effectLst>
            <a:outerShdw blurRad="38100" dist="38100" dir="2700000" algn="tl">
              <a:srgbClr val="DDDDDD"/>
            </a:outerShdw>
          </a:effectLst>
          <a:latin typeface="Book Antiqua" pitchFamily="-65" charset="0"/>
        </a:defRPr>
      </a:lvl7pPr>
      <a:lvl8pPr marL="1371600" algn="ctr" rtl="0" fontAlgn="base">
        <a:spcBef>
          <a:spcPct val="0"/>
        </a:spcBef>
        <a:spcAft>
          <a:spcPct val="0"/>
        </a:spcAft>
        <a:defRPr sz="4000">
          <a:solidFill>
            <a:schemeClr val="tx2"/>
          </a:solidFill>
          <a:effectLst>
            <a:outerShdw blurRad="38100" dist="38100" dir="2700000" algn="tl">
              <a:srgbClr val="DDDDDD"/>
            </a:outerShdw>
          </a:effectLst>
          <a:latin typeface="Book Antiqua" pitchFamily="-65" charset="0"/>
        </a:defRPr>
      </a:lvl8pPr>
      <a:lvl9pPr marL="1828800" algn="ctr" rtl="0" fontAlgn="base">
        <a:spcBef>
          <a:spcPct val="0"/>
        </a:spcBef>
        <a:spcAft>
          <a:spcPct val="0"/>
        </a:spcAft>
        <a:defRPr sz="4000">
          <a:solidFill>
            <a:schemeClr val="tx2"/>
          </a:solidFill>
          <a:effectLst>
            <a:outerShdw blurRad="38100" dist="38100" dir="2700000" algn="tl">
              <a:srgbClr val="DDDDDD"/>
            </a:outerShdw>
          </a:effectLst>
          <a:latin typeface="Book Antiqua" pitchFamily="-65" charset="0"/>
        </a:defRPr>
      </a:lvl9pPr>
    </p:titleStyle>
    <p:body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Arial" panose="020B0604020202020204" pitchFamily="34" charset="0"/>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lr>
          <a:schemeClr val="accent2"/>
        </a:buClr>
        <a:buFont typeface="Arial" panose="020B0604020202020204" pitchFamily="34" charset="0"/>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C:\McMillan\Courses\F05_Comp190\Figures\unroll.avi"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26.wmf"/><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28.wmf"/><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2971800"/>
            <a:ext cx="7772400" cy="1981200"/>
          </a:xfrm>
        </p:spPr>
        <p:txBody>
          <a:bodyPr/>
          <a:lstStyle/>
          <a:p>
            <a:pPr eaLnBrk="1" hangingPunct="1">
              <a:defRPr/>
            </a:pPr>
            <a:r>
              <a:rPr lang="en-US" sz="4000" dirty="0" smtClean="0">
                <a:effectLst>
                  <a:outerShdw blurRad="38100" dist="38100" dir="2700000" algn="tl">
                    <a:srgbClr val="C0C0C0"/>
                  </a:outerShdw>
                </a:effectLst>
              </a:rPr>
              <a:t>Lecture 1: Course Introduction</a:t>
            </a:r>
          </a:p>
        </p:txBody>
      </p:sp>
      <p:sp>
        <p:nvSpPr>
          <p:cNvPr id="4099" name="Rectangle 3"/>
          <p:cNvSpPr>
            <a:spLocks noGrp="1" noChangeArrowheads="1"/>
          </p:cNvSpPr>
          <p:nvPr>
            <p:ph type="subTitle" idx="1"/>
          </p:nvPr>
        </p:nvSpPr>
        <p:spPr>
          <a:xfrm>
            <a:off x="762000" y="4953000"/>
            <a:ext cx="7543800" cy="609600"/>
          </a:xfrm>
        </p:spPr>
        <p:txBody>
          <a:bodyPr/>
          <a:lstStyle/>
          <a:p>
            <a:pPr eaLnBrk="1" hangingPunct="1">
              <a:defRPr/>
            </a:pPr>
            <a:r>
              <a:rPr lang="en-US" dirty="0" smtClean="0">
                <a:effectLst>
                  <a:outerShdw blurRad="38100" dist="38100" dir="2700000" algn="tl">
                    <a:srgbClr val="C0C0C0"/>
                  </a:outerShdw>
                </a:effectLst>
              </a:rPr>
              <a:t>Read Chapter </a:t>
            </a:r>
            <a:r>
              <a:rPr lang="en-US" dirty="0" smtClean="0">
                <a:effectLst>
                  <a:outerShdw blurRad="38100" dist="38100" dir="2700000" algn="tl">
                    <a:srgbClr val="C0C0C0"/>
                  </a:outerShdw>
                </a:effectLst>
              </a:rPr>
              <a:t>1 and </a:t>
            </a:r>
            <a:r>
              <a:rPr lang="en-US" dirty="0" smtClean="0">
                <a:effectLst>
                  <a:outerShdw blurRad="38100" dist="38100" dir="2700000" algn="tl">
                    <a:srgbClr val="C0C0C0"/>
                  </a:outerShdw>
                </a:effectLst>
              </a:rPr>
              <a:t>Chapter 3, </a:t>
            </a:r>
            <a:r>
              <a:rPr lang="en-US" dirty="0" err="1" smtClean="0">
                <a:effectLst>
                  <a:outerShdw blurRad="38100" dist="38100" dir="2700000" algn="tl">
                    <a:srgbClr val="C0C0C0"/>
                  </a:outerShdw>
                </a:effectLst>
              </a:rPr>
              <a:t>Secns</a:t>
            </a:r>
            <a:r>
              <a:rPr lang="en-US" dirty="0" smtClean="0">
                <a:effectLst>
                  <a:outerShdw blurRad="38100" dist="38100" dir="2700000" algn="tl">
                    <a:srgbClr val="C0C0C0"/>
                  </a:outerShdw>
                </a:effectLst>
              </a:rPr>
              <a:t> 3.1-3.7</a:t>
            </a:r>
            <a:endParaRPr lang="en-US" dirty="0" smtClean="0">
              <a:effectLst>
                <a:outerShdw blurRad="38100" dist="38100" dir="2700000" algn="tl">
                  <a:srgbClr val="C0C0C0"/>
                </a:outerShdw>
              </a:effectLst>
            </a:endParaRPr>
          </a:p>
          <a:p>
            <a:pPr eaLnBrk="1" hangingPunct="1">
              <a:defRPr/>
            </a:pPr>
            <a:endParaRPr lang="en-US" dirty="0" smtClean="0">
              <a:effectLst>
                <a:outerShdw blurRad="38100" dist="38100" dir="2700000" algn="tl">
                  <a:srgbClr val="C0C0C0"/>
                </a:outerShdw>
              </a:effectLst>
            </a:endParaRPr>
          </a:p>
          <a:p>
            <a:pPr eaLnBrk="1" hangingPunct="1">
              <a:defRPr/>
            </a:pPr>
            <a:endParaRPr lang="en-US" dirty="0" smtClean="0">
              <a:effectLst>
                <a:outerShdw blurRad="38100" dist="38100" dir="2700000" algn="tl">
                  <a:srgbClr val="C0C0C0"/>
                </a:outerShdw>
              </a:effectLst>
            </a:endParaRPr>
          </a:p>
        </p:txBody>
      </p:sp>
      <p:sp>
        <p:nvSpPr>
          <p:cNvPr id="10242" name="Rectangle 4"/>
          <p:cNvSpPr>
            <a:spLocks noGrp="1" noChangeArrowheads="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267A22F-3CB1-478C-8350-18D61C160929}"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0243"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
        <p:nvSpPr>
          <p:cNvPr id="10244"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7FA0118-FC9E-4A01-819F-340A0BEFFBE5}" type="slidenum">
              <a:rPr lang="en-US" altLang="en-US" sz="1400">
                <a:latin typeface="Book Antiqua" panose="02040602050305030304" pitchFamily="18" charset="0"/>
              </a:rPr>
              <a:pPr/>
              <a:t>1</a:t>
            </a:fld>
            <a:endParaRPr lang="en-US" altLang="en-US" sz="1400">
              <a:latin typeface="Book Antiqua" panose="02040602050305030304" pitchFamily="18" charset="0"/>
            </a:endParaRPr>
          </a:p>
        </p:txBody>
      </p:sp>
      <p:sp>
        <p:nvSpPr>
          <p:cNvPr id="7" name="Rectangle 3"/>
          <p:cNvSpPr txBox="1">
            <a:spLocks noChangeArrowheads="1"/>
          </p:cNvSpPr>
          <p:nvPr/>
        </p:nvSpPr>
        <p:spPr bwMode="auto">
          <a:xfrm>
            <a:off x="1371600" y="152400"/>
            <a:ext cx="6400800" cy="1905000"/>
          </a:xfrm>
          <a:prstGeom prst="rect">
            <a:avLst/>
          </a:prstGeom>
          <a:noFill/>
          <a:ln w="9525">
            <a:noFill/>
            <a:miter lim="800000"/>
            <a:headEnd/>
            <a:tailEnd/>
          </a:ln>
        </p:spPr>
        <p:txBody>
          <a:bodyPr/>
          <a:lstStyle/>
          <a:p>
            <a:pPr algn="ctr" eaLnBrk="1" hangingPunct="1">
              <a:spcBef>
                <a:spcPct val="20000"/>
              </a:spcBef>
              <a:buClr>
                <a:schemeClr val="accent2"/>
              </a:buClr>
              <a:defRPr/>
            </a:pPr>
            <a:r>
              <a:rPr lang="en-US" sz="4000" kern="0" dirty="0">
                <a:effectLst>
                  <a:outerShdw blurRad="38100" dist="38100" dir="2700000" algn="tl">
                    <a:srgbClr val="C0C0C0"/>
                  </a:outerShdw>
                </a:effectLst>
                <a:latin typeface="+mn-lt"/>
                <a:ea typeface="ＭＳ Ｐゴシック" charset="-128"/>
                <a:cs typeface="ＭＳ Ｐゴシック" charset="-128"/>
              </a:rPr>
              <a:t>COMP 555  </a:t>
            </a:r>
            <a:r>
              <a:rPr lang="en-US" sz="4000" kern="0" dirty="0" err="1">
                <a:effectLst>
                  <a:outerShdw blurRad="38100" dist="38100" dir="2700000" algn="tl">
                    <a:srgbClr val="C0C0C0"/>
                  </a:outerShdw>
                </a:effectLst>
                <a:latin typeface="+mn-lt"/>
                <a:ea typeface="ＭＳ Ｐゴシック" charset="-128"/>
                <a:cs typeface="ＭＳ Ｐゴシック" charset="-128"/>
              </a:rPr>
              <a:t>Bioalgorithms</a:t>
            </a:r>
            <a:endParaRPr lang="en-US" sz="4000" kern="0" dirty="0">
              <a:effectLst>
                <a:outerShdw blurRad="38100" dist="38100" dir="2700000" algn="tl">
                  <a:srgbClr val="C0C0C0"/>
                </a:outerShdw>
              </a:effectLst>
              <a:latin typeface="+mn-lt"/>
              <a:ea typeface="ＭＳ Ｐゴシック" charset="-128"/>
              <a:cs typeface="ＭＳ Ｐゴシック" charset="-128"/>
            </a:endParaRPr>
          </a:p>
          <a:p>
            <a:pPr algn="ctr" eaLnBrk="1" hangingPunct="1">
              <a:spcBef>
                <a:spcPct val="20000"/>
              </a:spcBef>
              <a:buClr>
                <a:schemeClr val="accent2"/>
              </a:buClr>
              <a:defRPr/>
            </a:pPr>
            <a:endParaRPr lang="en-US" sz="4000" kern="0" dirty="0">
              <a:effectLst>
                <a:outerShdw blurRad="38100" dist="38100" dir="2700000" algn="tl">
                  <a:srgbClr val="C0C0C0"/>
                </a:outerShdw>
              </a:effectLst>
              <a:latin typeface="+mn-lt"/>
              <a:ea typeface="ＭＳ Ｐゴシック" charset="-128"/>
              <a:cs typeface="ＭＳ Ｐゴシック" charset="-128"/>
            </a:endParaRPr>
          </a:p>
          <a:p>
            <a:pPr algn="ctr" eaLnBrk="1" hangingPunct="1">
              <a:spcBef>
                <a:spcPct val="20000"/>
              </a:spcBef>
              <a:buClr>
                <a:schemeClr val="accent2"/>
              </a:buClr>
              <a:defRPr/>
            </a:pPr>
            <a:r>
              <a:rPr lang="en-US" sz="4000" kern="0" dirty="0">
                <a:effectLst>
                  <a:outerShdw blurRad="38100" dist="38100" dir="2700000" algn="tl">
                    <a:srgbClr val="C0C0C0"/>
                  </a:outerShdw>
                </a:effectLst>
                <a:latin typeface="+mn-lt"/>
                <a:ea typeface="ＭＳ Ｐゴシック" charset="-128"/>
                <a:cs typeface="ＭＳ Ｐゴシック" charset="-128"/>
              </a:rPr>
              <a:t>Fall </a:t>
            </a:r>
            <a:r>
              <a:rPr lang="en-US" sz="4000" kern="0" dirty="0" smtClean="0">
                <a:effectLst>
                  <a:outerShdw blurRad="38100" dist="38100" dir="2700000" algn="tl">
                    <a:srgbClr val="C0C0C0"/>
                  </a:outerShdw>
                </a:effectLst>
                <a:latin typeface="+mn-lt"/>
                <a:ea typeface="ＭＳ Ｐゴシック" charset="-128"/>
                <a:cs typeface="ＭＳ Ｐゴシック" charset="-128"/>
              </a:rPr>
              <a:t>2014</a:t>
            </a:r>
            <a:endParaRPr lang="en-US" sz="4000" kern="0" dirty="0">
              <a:effectLst>
                <a:outerShdw blurRad="38100" dist="38100" dir="2700000" algn="tl">
                  <a:srgbClr val="C0C0C0"/>
                </a:outerShdw>
              </a:effectLst>
              <a:latin typeface="+mn-lt"/>
              <a:ea typeface="ＭＳ Ｐゴシック" charset="-128"/>
              <a:cs typeface="ＭＳ Ｐゴシック" charset="-128"/>
            </a:endParaRPr>
          </a:p>
          <a:p>
            <a:pPr algn="ctr" eaLnBrk="1" hangingPunct="1">
              <a:spcBef>
                <a:spcPct val="20000"/>
              </a:spcBef>
              <a:buClr>
                <a:schemeClr val="accent2"/>
              </a:buClr>
              <a:defRPr/>
            </a:pPr>
            <a:r>
              <a:rPr lang="en-US" sz="2800" kern="0" dirty="0">
                <a:effectLst>
                  <a:outerShdw blurRad="38100" dist="38100" dir="2700000" algn="tl">
                    <a:srgbClr val="C0C0C0"/>
                  </a:outerShdw>
                </a:effectLst>
                <a:latin typeface="+mn-lt"/>
                <a:ea typeface="ＭＳ Ｐゴシック" charset="-128"/>
                <a:cs typeface="ＭＳ Ｐゴシック" charset="-128"/>
              </a:rPr>
              <a:t>Jan </a:t>
            </a:r>
            <a:r>
              <a:rPr lang="en-US" sz="2800" kern="0" dirty="0" err="1">
                <a:effectLst>
                  <a:outerShdw blurRad="38100" dist="38100" dir="2700000" algn="tl">
                    <a:srgbClr val="C0C0C0"/>
                  </a:outerShdw>
                </a:effectLst>
                <a:latin typeface="+mn-lt"/>
                <a:ea typeface="ＭＳ Ｐゴシック" charset="-128"/>
                <a:cs typeface="ＭＳ Ｐゴシック" charset="-128"/>
              </a:rPr>
              <a:t>Prins</a:t>
            </a:r>
            <a:r>
              <a:rPr lang="en-US" sz="2800" kern="0" dirty="0">
                <a:effectLst>
                  <a:outerShdw blurRad="38100" dist="38100" dir="2700000" algn="tl">
                    <a:srgbClr val="C0C0C0"/>
                  </a:outerShdw>
                </a:effectLst>
                <a:latin typeface="+mn-lt"/>
                <a:ea typeface="ＭＳ Ｐゴシック" charset="-128"/>
                <a:cs typeface="ＭＳ Ｐゴシック" charset="-128"/>
              </a:rPr>
              <a:t/>
            </a:r>
            <a:br>
              <a:rPr lang="en-US" sz="2800" kern="0" dirty="0">
                <a:effectLst>
                  <a:outerShdw blurRad="38100" dist="38100" dir="2700000" algn="tl">
                    <a:srgbClr val="C0C0C0"/>
                  </a:outerShdw>
                </a:effectLst>
                <a:latin typeface="+mn-lt"/>
                <a:ea typeface="ＭＳ Ｐゴシック" charset="-128"/>
                <a:cs typeface="ＭＳ Ｐゴシック" charset="-128"/>
              </a:rPr>
            </a:br>
            <a:endParaRPr lang="en-US" sz="2800" kern="0" dirty="0">
              <a:effectLst>
                <a:outerShdw blurRad="38100" dist="38100" dir="2700000" algn="tl">
                  <a:srgbClr val="C0C0C0"/>
                </a:outerShdw>
              </a:effectLst>
              <a:latin typeface="+mn-lt"/>
              <a:ea typeface="ＭＳ Ｐゴシック" charset="-128"/>
              <a:cs typeface="ＭＳ Ｐゴシック" charset="-128"/>
            </a:endParaRPr>
          </a:p>
          <a:p>
            <a:pPr algn="ctr" eaLnBrk="1" hangingPunct="1">
              <a:spcBef>
                <a:spcPct val="20000"/>
              </a:spcBef>
              <a:buClr>
                <a:schemeClr val="accent2"/>
              </a:buClr>
              <a:defRPr/>
            </a:pPr>
            <a:endParaRPr lang="en-US" sz="2800" kern="0" dirty="0">
              <a:effectLst>
                <a:outerShdw blurRad="38100" dist="38100" dir="2700000" algn="tl">
                  <a:srgbClr val="C0C0C0"/>
                </a:outerShdw>
              </a:effectLst>
              <a:latin typeface="+mn-lt"/>
              <a:ea typeface="ＭＳ Ｐゴシック" charset="-128"/>
              <a:cs typeface="ＭＳ Ｐゴシック" charset="-128"/>
            </a:endParaRPr>
          </a:p>
          <a:p>
            <a:pPr algn="ctr" eaLnBrk="1" hangingPunct="1">
              <a:spcBef>
                <a:spcPct val="20000"/>
              </a:spcBef>
              <a:buClr>
                <a:schemeClr val="accent2"/>
              </a:buClr>
              <a:defRPr/>
            </a:pPr>
            <a:endParaRPr lang="en-US" sz="2800" kern="0" dirty="0">
              <a:effectLst>
                <a:outerShdw blurRad="38100" dist="38100" dir="2700000" algn="tl">
                  <a:srgbClr val="C0C0C0"/>
                </a:outerShdw>
              </a:effectLst>
              <a:latin typeface="+mn-lt"/>
              <a:ea typeface="ＭＳ Ｐゴシック" charset="-128"/>
              <a:cs typeface="ＭＳ Ｐゴシック"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5D6D00A-4935-41B5-90FD-7B38BCEB639B}"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8435"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E53A352-B9E4-4A50-B9E6-819F653B0F6C}" type="slidenum">
              <a:rPr lang="en-US" altLang="en-US" sz="1400">
                <a:latin typeface="Book Antiqua" panose="02040602050305030304" pitchFamily="18" charset="0"/>
              </a:rPr>
              <a:pPr/>
              <a:t>10</a:t>
            </a:fld>
            <a:endParaRPr lang="en-US" altLang="en-US" sz="1400">
              <a:latin typeface="Book Antiqua" panose="02040602050305030304" pitchFamily="18" charset="0"/>
            </a:endParaRPr>
          </a:p>
        </p:txBody>
      </p:sp>
      <p:pic>
        <p:nvPicPr>
          <p:cNvPr id="18436"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3350" y="1362075"/>
            <a:ext cx="3473450" cy="234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Looking for the Source of Heredity</a:t>
            </a:r>
          </a:p>
        </p:txBody>
      </p:sp>
      <p:sp>
        <p:nvSpPr>
          <p:cNvPr id="18438" name="AutoShape 3"/>
          <p:cNvSpPr>
            <a:spLocks noGrp="1" noChangeAspect="1" noChangeArrowheads="1"/>
          </p:cNvSpPr>
          <p:nvPr>
            <p:ph type="body" idx="1"/>
          </p:nvPr>
        </p:nvSpPr>
        <p:spPr>
          <a:xfrm>
            <a:off x="457200" y="1295400"/>
            <a:ext cx="4800600" cy="5105400"/>
          </a:xfrm>
        </p:spPr>
        <p:txBody>
          <a:bodyPr/>
          <a:lstStyle/>
          <a:p>
            <a:pPr eaLnBrk="1" hangingPunct="1"/>
            <a:r>
              <a:rPr lang="en-US" altLang="en-US" sz="2000" smtClean="0">
                <a:ea typeface="ＭＳ Ｐゴシック" panose="020B0600070205080204" pitchFamily="34" charset="-128"/>
              </a:rPr>
              <a:t>In 1879 Walther Fleming, a German anatomist, discovered threadlike structures clearly visible during cell division. He called this material </a:t>
            </a:r>
            <a:r>
              <a:rPr lang="en-US" altLang="en-US" sz="2000" i="1" smtClean="0">
                <a:ea typeface="ＭＳ Ｐゴシック" panose="020B0600070205080204" pitchFamily="34" charset="-128"/>
              </a:rPr>
              <a:t>'chromatin</a:t>
            </a:r>
            <a:r>
              <a:rPr lang="en-US" altLang="en-US" sz="2000" smtClean="0">
                <a:ea typeface="ＭＳ Ｐゴシック" panose="020B0600070205080204" pitchFamily="34" charset="-128"/>
              </a:rPr>
              <a:t>,' which was later called </a:t>
            </a:r>
            <a:r>
              <a:rPr lang="en-US" altLang="en-US" sz="2000" i="1" smtClean="0">
                <a:ea typeface="ＭＳ Ｐゴシック" panose="020B0600070205080204" pitchFamily="34" charset="-128"/>
              </a:rPr>
              <a:t>'chromosomes</a:t>
            </a:r>
            <a:r>
              <a:rPr lang="en-US" altLang="en-US" sz="2000" smtClean="0">
                <a:ea typeface="ＭＳ Ｐゴシック" panose="020B0600070205080204" pitchFamily="34" charset="-128"/>
              </a:rPr>
              <a:t>‘</a:t>
            </a:r>
          </a:p>
          <a:p>
            <a:pPr eaLnBrk="1" hangingPunct="1"/>
            <a:r>
              <a:rPr lang="en-US" altLang="en-US" sz="2000" smtClean="0">
                <a:ea typeface="ＭＳ Ｐゴシック" panose="020B0600070205080204" pitchFamily="34" charset="-128"/>
              </a:rPr>
              <a:t>Zoologists Oskar Hertwig and Herman Fol first observed the process of fertilization in detail in the early 1880s. In 1881, Edward Zacharias showed that chromosomes contained </a:t>
            </a:r>
            <a:r>
              <a:rPr lang="en-US" altLang="en-US" sz="2000" i="1" smtClean="0">
                <a:ea typeface="ＭＳ Ｐゴシック" panose="020B0600070205080204" pitchFamily="34" charset="-128"/>
              </a:rPr>
              <a:t>nucleic acids</a:t>
            </a:r>
            <a:r>
              <a:rPr lang="en-US" altLang="en-US" sz="2000" smtClean="0">
                <a:ea typeface="ＭＳ Ｐゴシック" panose="020B0600070205080204" pitchFamily="34" charset="-128"/>
              </a:rPr>
              <a:t>. In 1884, Hertwig wrote “</a:t>
            </a:r>
            <a:r>
              <a:rPr lang="en-US" altLang="en-US" sz="2000" i="1" smtClean="0">
                <a:ea typeface="ＭＳ Ｐゴシック" panose="020B0600070205080204" pitchFamily="34" charset="-128"/>
              </a:rPr>
              <a:t>nucleic acid is the substance that is responsible not only for fertilization but also for the transmission of hereditary characteristics.”</a:t>
            </a:r>
            <a:r>
              <a:rPr lang="en-US" altLang="en-US" sz="2400" smtClean="0">
                <a:ea typeface="ＭＳ Ｐゴシック" panose="020B0600070205080204" pitchFamily="34" charset="-128"/>
              </a:rPr>
              <a:t> </a:t>
            </a:r>
          </a:p>
          <a:p>
            <a:pPr eaLnBrk="1" hangingPunct="1"/>
            <a:endParaRPr lang="en-US" altLang="en-US" sz="2400" smtClean="0">
              <a:ea typeface="ＭＳ Ｐゴシック" panose="020B0600070205080204" pitchFamily="34" charset="-128"/>
            </a:endParaRPr>
          </a:p>
        </p:txBody>
      </p:sp>
      <p:pic>
        <p:nvPicPr>
          <p:cNvPr id="18439"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3350" y="3795713"/>
            <a:ext cx="3473450" cy="260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0" name="Text Box 8"/>
          <p:cNvSpPr txBox="1">
            <a:spLocks noChangeArrowheads="1"/>
          </p:cNvSpPr>
          <p:nvPr/>
        </p:nvSpPr>
        <p:spPr bwMode="auto">
          <a:xfrm>
            <a:off x="7467600" y="1339850"/>
            <a:ext cx="1244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600" b="1"/>
              <a:t>Prokaryote</a:t>
            </a:r>
          </a:p>
        </p:txBody>
      </p:sp>
      <p:sp>
        <p:nvSpPr>
          <p:cNvPr id="18441" name="Text Box 9"/>
          <p:cNvSpPr txBox="1">
            <a:spLocks noChangeArrowheads="1"/>
          </p:cNvSpPr>
          <p:nvPr/>
        </p:nvSpPr>
        <p:spPr bwMode="auto">
          <a:xfrm>
            <a:off x="7575550" y="3854450"/>
            <a:ext cx="11652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600" b="1"/>
              <a:t>Eukaryote</a:t>
            </a:r>
          </a:p>
        </p:txBody>
      </p:sp>
      <p:sp>
        <p:nvSpPr>
          <p:cNvPr id="18442" name="Footer Placeholder 11"/>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08C45C3-8CAA-4017-9691-36EF9032020A}"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9459"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50A3540-2E81-4573-9BCC-D2DB04F28737}" type="slidenum">
              <a:rPr lang="en-US" altLang="en-US" sz="1400">
                <a:latin typeface="Book Antiqua" panose="02040602050305030304" pitchFamily="18" charset="0"/>
              </a:rPr>
              <a:pPr/>
              <a:t>11</a:t>
            </a:fld>
            <a:endParaRPr lang="en-US" altLang="en-US" sz="1400">
              <a:latin typeface="Book Antiqua" panose="02040602050305030304" pitchFamily="18" charset="0"/>
            </a:endParaRPr>
          </a:p>
        </p:txBody>
      </p:sp>
      <p:sp>
        <p:nvSpPr>
          <p:cNvPr id="28674"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Early 20</a:t>
            </a:r>
            <a:r>
              <a:rPr lang="en-US" baseline="30000" smtClean="0">
                <a:effectLst>
                  <a:outerShdw blurRad="38100" dist="38100" dir="2700000" algn="tl">
                    <a:srgbClr val="C0C0C0"/>
                  </a:outerShdw>
                </a:effectLst>
              </a:rPr>
              <a:t>th</a:t>
            </a:r>
            <a:r>
              <a:rPr lang="en-US" smtClean="0">
                <a:effectLst>
                  <a:outerShdw blurRad="38100" dist="38100" dir="2700000" algn="tl">
                    <a:srgbClr val="C0C0C0"/>
                  </a:outerShdw>
                </a:effectLst>
              </a:rPr>
              <a:t> Century Genetics</a:t>
            </a:r>
          </a:p>
        </p:txBody>
      </p:sp>
      <p:sp>
        <p:nvSpPr>
          <p:cNvPr id="19461" name="Rectangle 3"/>
          <p:cNvSpPr>
            <a:spLocks noGrp="1" noChangeArrowheads="1"/>
          </p:cNvSpPr>
          <p:nvPr>
            <p:ph type="body" idx="1"/>
          </p:nvPr>
        </p:nvSpPr>
        <p:spPr/>
        <p:txBody>
          <a:bodyPr/>
          <a:lstStyle/>
          <a:p>
            <a:pPr eaLnBrk="1" hangingPunct="1"/>
            <a:r>
              <a:rPr lang="en-US" altLang="en-US" sz="2200" smtClean="0">
                <a:ea typeface="ＭＳ Ｐゴシック" panose="020B0600070205080204" pitchFamily="34" charset="-128"/>
              </a:rPr>
              <a:t>In 1908, Thomas Hunt Morgan and Alfred H. Sturtevant showed that </a:t>
            </a:r>
            <a:r>
              <a:rPr lang="en-US" altLang="en-US" sz="2200" i="1" smtClean="0">
                <a:ea typeface="ＭＳ Ｐゴシック" panose="020B0600070205080204" pitchFamily="34" charset="-128"/>
              </a:rPr>
              <a:t>genes</a:t>
            </a:r>
            <a:r>
              <a:rPr lang="en-US" altLang="en-US" sz="2200" smtClean="0">
                <a:ea typeface="ＭＳ Ｐゴシック" panose="020B0600070205080204" pitchFamily="34" charset="-128"/>
              </a:rPr>
              <a:t> were located on chromosomes. Experimenting with Drosophila (fruit flies) they found sex chromosomes, sex-linked traits, and crossing-over. They were able to associate mutations to specific chromosomal regions, thus mapping gene locations.</a:t>
            </a:r>
          </a:p>
          <a:p>
            <a:pPr eaLnBrk="1" hangingPunct="1"/>
            <a:r>
              <a:rPr lang="en-US" altLang="en-US" sz="2200" smtClean="0">
                <a:ea typeface="ＭＳ Ｐゴシック" panose="020B0600070205080204" pitchFamily="34" charset="-128"/>
              </a:rPr>
              <a:t>By the 1930's biochemists knew that the nucleic acid </a:t>
            </a:r>
            <a:br>
              <a:rPr lang="en-US" altLang="en-US" sz="2200" smtClean="0">
                <a:ea typeface="ＭＳ Ｐゴシック" panose="020B0600070205080204" pitchFamily="34" charset="-128"/>
              </a:rPr>
            </a:br>
            <a:r>
              <a:rPr lang="en-US" altLang="en-US" sz="2200" smtClean="0">
                <a:ea typeface="ＭＳ Ｐゴシック" panose="020B0600070205080204" pitchFamily="34" charset="-128"/>
              </a:rPr>
              <a:t>present in chromosomes was DeoxyriboNucleic Acid, DNA. They also knew that chromosomes contained proteins in addition to DNA. DNA appeared to be long repetitive chains, and therefore, it seemed unlikely to carry information. Proteins, however, looked more interesting and were generally assumed to contain genetic materials. DNA was </a:t>
            </a:r>
            <a:br>
              <a:rPr lang="en-US" altLang="en-US" sz="2200" smtClean="0">
                <a:ea typeface="ＭＳ Ｐゴシック" panose="020B0600070205080204" pitchFamily="34" charset="-128"/>
              </a:rPr>
            </a:br>
            <a:r>
              <a:rPr lang="en-US" altLang="en-US" sz="2200" smtClean="0">
                <a:ea typeface="ＭＳ Ｐゴシック" panose="020B0600070205080204" pitchFamily="34" charset="-128"/>
              </a:rPr>
              <a:t>considered as just some sort of glue.</a:t>
            </a:r>
            <a:r>
              <a:rPr lang="en-US" altLang="en-US" sz="2400" smtClean="0">
                <a:ea typeface="ＭＳ Ｐゴシック" panose="020B0600070205080204" pitchFamily="34" charset="-128"/>
              </a:rPr>
              <a:t> </a:t>
            </a:r>
          </a:p>
        </p:txBody>
      </p:sp>
      <p:grpSp>
        <p:nvGrpSpPr>
          <p:cNvPr id="19462" name="Group 123"/>
          <p:cNvGrpSpPr>
            <a:grpSpLocks/>
          </p:cNvGrpSpPr>
          <p:nvPr/>
        </p:nvGrpSpPr>
        <p:grpSpPr bwMode="auto">
          <a:xfrm>
            <a:off x="7848600" y="2971800"/>
            <a:ext cx="895350" cy="954088"/>
            <a:chOff x="5052" y="1728"/>
            <a:chExt cx="564" cy="601"/>
          </a:xfrm>
        </p:grpSpPr>
        <p:sp>
          <p:nvSpPr>
            <p:cNvPr id="19464" name="AutoShape 5"/>
            <p:cNvSpPr>
              <a:spLocks noChangeAspect="1" noChangeArrowheads="1" noTextEdit="1"/>
            </p:cNvSpPr>
            <p:nvPr/>
          </p:nvSpPr>
          <p:spPr bwMode="auto">
            <a:xfrm>
              <a:off x="5052" y="1728"/>
              <a:ext cx="564" cy="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9465" name="Freeform 7"/>
            <p:cNvSpPr>
              <a:spLocks/>
            </p:cNvSpPr>
            <p:nvPr/>
          </p:nvSpPr>
          <p:spPr bwMode="auto">
            <a:xfrm>
              <a:off x="5411" y="1908"/>
              <a:ext cx="57" cy="38"/>
            </a:xfrm>
            <a:custGeom>
              <a:avLst/>
              <a:gdLst>
                <a:gd name="T0" fmla="*/ 0 w 230"/>
                <a:gd name="T1" fmla="*/ 0 h 152"/>
                <a:gd name="T2" fmla="*/ 0 w 230"/>
                <a:gd name="T3" fmla="*/ 0 h 152"/>
                <a:gd name="T4" fmla="*/ 0 w 230"/>
                <a:gd name="T5" fmla="*/ 0 h 152"/>
                <a:gd name="T6" fmla="*/ 0 w 230"/>
                <a:gd name="T7" fmla="*/ 0 h 152"/>
                <a:gd name="T8" fmla="*/ 0 w 230"/>
                <a:gd name="T9" fmla="*/ 0 h 152"/>
                <a:gd name="T10" fmla="*/ 0 w 230"/>
                <a:gd name="T11" fmla="*/ 0 h 152"/>
                <a:gd name="T12" fmla="*/ 0 w 230"/>
                <a:gd name="T13" fmla="*/ 0 h 152"/>
                <a:gd name="T14" fmla="*/ 0 w 230"/>
                <a:gd name="T15" fmla="*/ 0 h 152"/>
                <a:gd name="T16" fmla="*/ 0 w 230"/>
                <a:gd name="T17" fmla="*/ 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52"/>
                <a:gd name="T29" fmla="*/ 230 w 230"/>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52">
                  <a:moveTo>
                    <a:pt x="49" y="152"/>
                  </a:moveTo>
                  <a:lnTo>
                    <a:pt x="143" y="110"/>
                  </a:lnTo>
                  <a:lnTo>
                    <a:pt x="195" y="65"/>
                  </a:lnTo>
                  <a:lnTo>
                    <a:pt x="230" y="0"/>
                  </a:lnTo>
                  <a:lnTo>
                    <a:pt x="198" y="0"/>
                  </a:lnTo>
                  <a:lnTo>
                    <a:pt x="111" y="58"/>
                  </a:lnTo>
                  <a:lnTo>
                    <a:pt x="0" y="136"/>
                  </a:lnTo>
                  <a:lnTo>
                    <a:pt x="49" y="152"/>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66" name="Freeform 8"/>
            <p:cNvSpPr>
              <a:spLocks/>
            </p:cNvSpPr>
            <p:nvPr/>
          </p:nvSpPr>
          <p:spPr bwMode="auto">
            <a:xfrm>
              <a:off x="5316" y="1828"/>
              <a:ext cx="82" cy="80"/>
            </a:xfrm>
            <a:custGeom>
              <a:avLst/>
              <a:gdLst>
                <a:gd name="T0" fmla="*/ 0 w 328"/>
                <a:gd name="T1" fmla="*/ 0 h 321"/>
                <a:gd name="T2" fmla="*/ 0 w 328"/>
                <a:gd name="T3" fmla="*/ 0 h 321"/>
                <a:gd name="T4" fmla="*/ 0 w 328"/>
                <a:gd name="T5" fmla="*/ 0 h 321"/>
                <a:gd name="T6" fmla="*/ 0 w 328"/>
                <a:gd name="T7" fmla="*/ 0 h 321"/>
                <a:gd name="T8" fmla="*/ 0 w 328"/>
                <a:gd name="T9" fmla="*/ 0 h 321"/>
                <a:gd name="T10" fmla="*/ 0 w 328"/>
                <a:gd name="T11" fmla="*/ 0 h 321"/>
                <a:gd name="T12" fmla="*/ 0 w 328"/>
                <a:gd name="T13" fmla="*/ 0 h 321"/>
                <a:gd name="T14" fmla="*/ 0 w 328"/>
                <a:gd name="T15" fmla="*/ 0 h 321"/>
                <a:gd name="T16" fmla="*/ 0 w 328"/>
                <a:gd name="T17" fmla="*/ 0 h 321"/>
                <a:gd name="T18" fmla="*/ 0 w 328"/>
                <a:gd name="T19" fmla="*/ 0 h 3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8"/>
                <a:gd name="T31" fmla="*/ 0 h 321"/>
                <a:gd name="T32" fmla="*/ 328 w 328"/>
                <a:gd name="T33" fmla="*/ 321 h 3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8" h="321">
                  <a:moveTo>
                    <a:pt x="0" y="321"/>
                  </a:moveTo>
                  <a:lnTo>
                    <a:pt x="71" y="181"/>
                  </a:lnTo>
                  <a:lnTo>
                    <a:pt x="272" y="0"/>
                  </a:lnTo>
                  <a:lnTo>
                    <a:pt x="328" y="7"/>
                  </a:lnTo>
                  <a:lnTo>
                    <a:pt x="269" y="75"/>
                  </a:lnTo>
                  <a:lnTo>
                    <a:pt x="204" y="130"/>
                  </a:lnTo>
                  <a:lnTo>
                    <a:pt x="117" y="211"/>
                  </a:lnTo>
                  <a:lnTo>
                    <a:pt x="62" y="321"/>
                  </a:lnTo>
                  <a:lnTo>
                    <a:pt x="0" y="321"/>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67" name="Freeform 9"/>
            <p:cNvSpPr>
              <a:spLocks/>
            </p:cNvSpPr>
            <p:nvPr/>
          </p:nvSpPr>
          <p:spPr bwMode="auto">
            <a:xfrm>
              <a:off x="5256" y="1748"/>
              <a:ext cx="38" cy="148"/>
            </a:xfrm>
            <a:custGeom>
              <a:avLst/>
              <a:gdLst>
                <a:gd name="T0" fmla="*/ 0 w 153"/>
                <a:gd name="T1" fmla="*/ 0 h 593"/>
                <a:gd name="T2" fmla="*/ 0 w 153"/>
                <a:gd name="T3" fmla="*/ 0 h 593"/>
                <a:gd name="T4" fmla="*/ 0 w 153"/>
                <a:gd name="T5" fmla="*/ 0 h 593"/>
                <a:gd name="T6" fmla="*/ 0 w 153"/>
                <a:gd name="T7" fmla="*/ 0 h 593"/>
                <a:gd name="T8" fmla="*/ 0 w 153"/>
                <a:gd name="T9" fmla="*/ 0 h 593"/>
                <a:gd name="T10" fmla="*/ 0 w 153"/>
                <a:gd name="T11" fmla="*/ 0 h 593"/>
                <a:gd name="T12" fmla="*/ 0 w 153"/>
                <a:gd name="T13" fmla="*/ 0 h 593"/>
                <a:gd name="T14" fmla="*/ 0 w 153"/>
                <a:gd name="T15" fmla="*/ 0 h 593"/>
                <a:gd name="T16" fmla="*/ 0 w 153"/>
                <a:gd name="T17" fmla="*/ 0 h 593"/>
                <a:gd name="T18" fmla="*/ 0 w 153"/>
                <a:gd name="T19" fmla="*/ 0 h 593"/>
                <a:gd name="T20" fmla="*/ 0 w 153"/>
                <a:gd name="T21" fmla="*/ 0 h 593"/>
                <a:gd name="T22" fmla="*/ 0 w 153"/>
                <a:gd name="T23" fmla="*/ 0 h 593"/>
                <a:gd name="T24" fmla="*/ 0 w 153"/>
                <a:gd name="T25" fmla="*/ 0 h 593"/>
                <a:gd name="T26" fmla="*/ 0 w 153"/>
                <a:gd name="T27" fmla="*/ 0 h 593"/>
                <a:gd name="T28" fmla="*/ 0 w 153"/>
                <a:gd name="T29" fmla="*/ 0 h 5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
                <a:gd name="T46" fmla="*/ 0 h 593"/>
                <a:gd name="T47" fmla="*/ 153 w 153"/>
                <a:gd name="T48" fmla="*/ 593 h 5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 h="593">
                  <a:moveTo>
                    <a:pt x="32" y="0"/>
                  </a:moveTo>
                  <a:lnTo>
                    <a:pt x="29" y="127"/>
                  </a:lnTo>
                  <a:lnTo>
                    <a:pt x="49" y="224"/>
                  </a:lnTo>
                  <a:lnTo>
                    <a:pt x="153" y="357"/>
                  </a:lnTo>
                  <a:lnTo>
                    <a:pt x="153" y="425"/>
                  </a:lnTo>
                  <a:lnTo>
                    <a:pt x="107" y="593"/>
                  </a:lnTo>
                  <a:lnTo>
                    <a:pt x="58" y="584"/>
                  </a:lnTo>
                  <a:lnTo>
                    <a:pt x="91" y="457"/>
                  </a:lnTo>
                  <a:lnTo>
                    <a:pt x="120" y="386"/>
                  </a:lnTo>
                  <a:lnTo>
                    <a:pt x="88" y="328"/>
                  </a:lnTo>
                  <a:lnTo>
                    <a:pt x="13" y="253"/>
                  </a:lnTo>
                  <a:lnTo>
                    <a:pt x="0" y="124"/>
                  </a:lnTo>
                  <a:lnTo>
                    <a:pt x="3" y="13"/>
                  </a:lnTo>
                  <a:lnTo>
                    <a:pt x="32"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68" name="Freeform 10"/>
            <p:cNvSpPr>
              <a:spLocks/>
            </p:cNvSpPr>
            <p:nvPr/>
          </p:nvSpPr>
          <p:spPr bwMode="auto">
            <a:xfrm>
              <a:off x="5055" y="1964"/>
              <a:ext cx="556" cy="360"/>
            </a:xfrm>
            <a:custGeom>
              <a:avLst/>
              <a:gdLst>
                <a:gd name="T0" fmla="*/ 0 w 2221"/>
                <a:gd name="T1" fmla="*/ 0 h 1440"/>
                <a:gd name="T2" fmla="*/ 0 w 2221"/>
                <a:gd name="T3" fmla="*/ 0 h 1440"/>
                <a:gd name="T4" fmla="*/ 0 w 2221"/>
                <a:gd name="T5" fmla="*/ 0 h 1440"/>
                <a:gd name="T6" fmla="*/ 0 w 2221"/>
                <a:gd name="T7" fmla="*/ 0 h 1440"/>
                <a:gd name="T8" fmla="*/ 0 w 2221"/>
                <a:gd name="T9" fmla="*/ 0 h 1440"/>
                <a:gd name="T10" fmla="*/ 0 w 2221"/>
                <a:gd name="T11" fmla="*/ 0 h 1440"/>
                <a:gd name="T12" fmla="*/ 0 w 2221"/>
                <a:gd name="T13" fmla="*/ 0 h 1440"/>
                <a:gd name="T14" fmla="*/ 0 w 2221"/>
                <a:gd name="T15" fmla="*/ 0 h 1440"/>
                <a:gd name="T16" fmla="*/ 0 w 2221"/>
                <a:gd name="T17" fmla="*/ 0 h 1440"/>
                <a:gd name="T18" fmla="*/ 0 w 2221"/>
                <a:gd name="T19" fmla="*/ 0 h 1440"/>
                <a:gd name="T20" fmla="*/ 0 w 2221"/>
                <a:gd name="T21" fmla="*/ 0 h 1440"/>
                <a:gd name="T22" fmla="*/ 0 w 2221"/>
                <a:gd name="T23" fmla="*/ 0 h 1440"/>
                <a:gd name="T24" fmla="*/ 0 w 2221"/>
                <a:gd name="T25" fmla="*/ 0 h 1440"/>
                <a:gd name="T26" fmla="*/ 0 w 2221"/>
                <a:gd name="T27" fmla="*/ 0 h 1440"/>
                <a:gd name="T28" fmla="*/ 0 w 2221"/>
                <a:gd name="T29" fmla="*/ 0 h 1440"/>
                <a:gd name="T30" fmla="*/ 0 w 2221"/>
                <a:gd name="T31" fmla="*/ 0 h 1440"/>
                <a:gd name="T32" fmla="*/ 0 w 2221"/>
                <a:gd name="T33" fmla="*/ 0 h 1440"/>
                <a:gd name="T34" fmla="*/ 0 w 2221"/>
                <a:gd name="T35" fmla="*/ 0 h 1440"/>
                <a:gd name="T36" fmla="*/ 1 w 2221"/>
                <a:gd name="T37" fmla="*/ 0 h 1440"/>
                <a:gd name="T38" fmla="*/ 1 w 2221"/>
                <a:gd name="T39" fmla="*/ 0 h 1440"/>
                <a:gd name="T40" fmla="*/ 1 w 2221"/>
                <a:gd name="T41" fmla="*/ 0 h 1440"/>
                <a:gd name="T42" fmla="*/ 1 w 2221"/>
                <a:gd name="T43" fmla="*/ 0 h 1440"/>
                <a:gd name="T44" fmla="*/ 1 w 2221"/>
                <a:gd name="T45" fmla="*/ 0 h 1440"/>
                <a:gd name="T46" fmla="*/ 1 w 2221"/>
                <a:gd name="T47" fmla="*/ 0 h 1440"/>
                <a:gd name="T48" fmla="*/ 1 w 2221"/>
                <a:gd name="T49" fmla="*/ 0 h 1440"/>
                <a:gd name="T50" fmla="*/ 1 w 2221"/>
                <a:gd name="T51" fmla="*/ 0 h 1440"/>
                <a:gd name="T52" fmla="*/ 1 w 2221"/>
                <a:gd name="T53" fmla="*/ 0 h 1440"/>
                <a:gd name="T54" fmla="*/ 1 w 2221"/>
                <a:gd name="T55" fmla="*/ 0 h 1440"/>
                <a:gd name="T56" fmla="*/ 1 w 2221"/>
                <a:gd name="T57" fmla="*/ 0 h 1440"/>
                <a:gd name="T58" fmla="*/ 1 w 2221"/>
                <a:gd name="T59" fmla="*/ 0 h 1440"/>
                <a:gd name="T60" fmla="*/ 1 w 2221"/>
                <a:gd name="T61" fmla="*/ 0 h 1440"/>
                <a:gd name="T62" fmla="*/ 1 w 2221"/>
                <a:gd name="T63" fmla="*/ 0 h 1440"/>
                <a:gd name="T64" fmla="*/ 1 w 2221"/>
                <a:gd name="T65" fmla="*/ 0 h 1440"/>
                <a:gd name="T66" fmla="*/ 1 w 2221"/>
                <a:gd name="T67" fmla="*/ 0 h 1440"/>
                <a:gd name="T68" fmla="*/ 0 w 2221"/>
                <a:gd name="T69" fmla="*/ 0 h 1440"/>
                <a:gd name="T70" fmla="*/ 0 w 2221"/>
                <a:gd name="T71" fmla="*/ 0 h 1440"/>
                <a:gd name="T72" fmla="*/ 0 w 2221"/>
                <a:gd name="T73" fmla="*/ 0 h 1440"/>
                <a:gd name="T74" fmla="*/ 0 w 2221"/>
                <a:gd name="T75" fmla="*/ 0 h 1440"/>
                <a:gd name="T76" fmla="*/ 0 w 2221"/>
                <a:gd name="T77" fmla="*/ 0 h 1440"/>
                <a:gd name="T78" fmla="*/ 0 w 2221"/>
                <a:gd name="T79" fmla="*/ 0 h 1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21"/>
                <a:gd name="T121" fmla="*/ 0 h 1440"/>
                <a:gd name="T122" fmla="*/ 2221 w 2221"/>
                <a:gd name="T123" fmla="*/ 1440 h 1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21" h="1440">
                  <a:moveTo>
                    <a:pt x="0" y="82"/>
                  </a:moveTo>
                  <a:lnTo>
                    <a:pt x="168" y="91"/>
                  </a:lnTo>
                  <a:lnTo>
                    <a:pt x="301" y="179"/>
                  </a:lnTo>
                  <a:lnTo>
                    <a:pt x="386" y="182"/>
                  </a:lnTo>
                  <a:lnTo>
                    <a:pt x="489" y="188"/>
                  </a:lnTo>
                  <a:lnTo>
                    <a:pt x="589" y="364"/>
                  </a:lnTo>
                  <a:lnTo>
                    <a:pt x="356" y="529"/>
                  </a:lnTo>
                  <a:lnTo>
                    <a:pt x="372" y="548"/>
                  </a:lnTo>
                  <a:lnTo>
                    <a:pt x="616" y="415"/>
                  </a:lnTo>
                  <a:lnTo>
                    <a:pt x="696" y="559"/>
                  </a:lnTo>
                  <a:lnTo>
                    <a:pt x="764" y="691"/>
                  </a:lnTo>
                  <a:lnTo>
                    <a:pt x="709" y="840"/>
                  </a:lnTo>
                  <a:lnTo>
                    <a:pt x="787" y="756"/>
                  </a:lnTo>
                  <a:lnTo>
                    <a:pt x="871" y="943"/>
                  </a:lnTo>
                  <a:lnTo>
                    <a:pt x="939" y="1090"/>
                  </a:lnTo>
                  <a:lnTo>
                    <a:pt x="1045" y="1219"/>
                  </a:lnTo>
                  <a:lnTo>
                    <a:pt x="1143" y="1314"/>
                  </a:lnTo>
                  <a:lnTo>
                    <a:pt x="1292" y="1388"/>
                  </a:lnTo>
                  <a:lnTo>
                    <a:pt x="1457" y="1430"/>
                  </a:lnTo>
                  <a:lnTo>
                    <a:pt x="1589" y="1440"/>
                  </a:lnTo>
                  <a:lnTo>
                    <a:pt x="1603" y="1382"/>
                  </a:lnTo>
                  <a:lnTo>
                    <a:pt x="1438" y="993"/>
                  </a:lnTo>
                  <a:lnTo>
                    <a:pt x="1580" y="993"/>
                  </a:lnTo>
                  <a:lnTo>
                    <a:pt x="1707" y="973"/>
                  </a:lnTo>
                  <a:lnTo>
                    <a:pt x="1736" y="895"/>
                  </a:lnTo>
                  <a:lnTo>
                    <a:pt x="1680" y="739"/>
                  </a:lnTo>
                  <a:lnTo>
                    <a:pt x="1793" y="718"/>
                  </a:lnTo>
                  <a:lnTo>
                    <a:pt x="1952" y="759"/>
                  </a:lnTo>
                  <a:lnTo>
                    <a:pt x="2079" y="818"/>
                  </a:lnTo>
                  <a:lnTo>
                    <a:pt x="2195" y="837"/>
                  </a:lnTo>
                  <a:lnTo>
                    <a:pt x="2221" y="769"/>
                  </a:lnTo>
                  <a:lnTo>
                    <a:pt x="2205" y="662"/>
                  </a:lnTo>
                  <a:lnTo>
                    <a:pt x="2137" y="551"/>
                  </a:lnTo>
                  <a:lnTo>
                    <a:pt x="1855" y="383"/>
                  </a:lnTo>
                  <a:lnTo>
                    <a:pt x="820" y="0"/>
                  </a:lnTo>
                  <a:lnTo>
                    <a:pt x="363" y="97"/>
                  </a:lnTo>
                  <a:lnTo>
                    <a:pt x="282" y="97"/>
                  </a:lnTo>
                  <a:lnTo>
                    <a:pt x="126" y="49"/>
                  </a:lnTo>
                  <a:lnTo>
                    <a:pt x="0" y="82"/>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69" name="Freeform 11"/>
            <p:cNvSpPr>
              <a:spLocks/>
            </p:cNvSpPr>
            <p:nvPr/>
          </p:nvSpPr>
          <p:spPr bwMode="auto">
            <a:xfrm>
              <a:off x="5304" y="1901"/>
              <a:ext cx="291" cy="219"/>
            </a:xfrm>
            <a:custGeom>
              <a:avLst/>
              <a:gdLst>
                <a:gd name="T0" fmla="*/ 0 w 1166"/>
                <a:gd name="T1" fmla="*/ 0 h 877"/>
                <a:gd name="T2" fmla="*/ 0 w 1166"/>
                <a:gd name="T3" fmla="*/ 0 h 877"/>
                <a:gd name="T4" fmla="*/ 0 w 1166"/>
                <a:gd name="T5" fmla="*/ 0 h 877"/>
                <a:gd name="T6" fmla="*/ 0 w 1166"/>
                <a:gd name="T7" fmla="*/ 0 h 877"/>
                <a:gd name="T8" fmla="*/ 0 w 1166"/>
                <a:gd name="T9" fmla="*/ 0 h 877"/>
                <a:gd name="T10" fmla="*/ 0 w 1166"/>
                <a:gd name="T11" fmla="*/ 0 h 877"/>
                <a:gd name="T12" fmla="*/ 0 w 1166"/>
                <a:gd name="T13" fmla="*/ 0 h 877"/>
                <a:gd name="T14" fmla="*/ 0 w 1166"/>
                <a:gd name="T15" fmla="*/ 0 h 877"/>
                <a:gd name="T16" fmla="*/ 0 w 1166"/>
                <a:gd name="T17" fmla="*/ 0 h 877"/>
                <a:gd name="T18" fmla="*/ 0 w 1166"/>
                <a:gd name="T19" fmla="*/ 0 h 877"/>
                <a:gd name="T20" fmla="*/ 0 w 1166"/>
                <a:gd name="T21" fmla="*/ 0 h 877"/>
                <a:gd name="T22" fmla="*/ 0 w 1166"/>
                <a:gd name="T23" fmla="*/ 0 h 877"/>
                <a:gd name="T24" fmla="*/ 0 w 1166"/>
                <a:gd name="T25" fmla="*/ 0 h 877"/>
                <a:gd name="T26" fmla="*/ 0 w 1166"/>
                <a:gd name="T27" fmla="*/ 0 h 877"/>
                <a:gd name="T28" fmla="*/ 0 w 1166"/>
                <a:gd name="T29" fmla="*/ 0 h 877"/>
                <a:gd name="T30" fmla="*/ 0 w 1166"/>
                <a:gd name="T31" fmla="*/ 0 h 877"/>
                <a:gd name="T32" fmla="*/ 0 w 1166"/>
                <a:gd name="T33" fmla="*/ 0 h 877"/>
                <a:gd name="T34" fmla="*/ 0 w 1166"/>
                <a:gd name="T35" fmla="*/ 0 h 8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6"/>
                <a:gd name="T55" fmla="*/ 0 h 877"/>
                <a:gd name="T56" fmla="*/ 1166 w 1166"/>
                <a:gd name="T57" fmla="*/ 877 h 8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6" h="877">
                  <a:moveTo>
                    <a:pt x="0" y="0"/>
                  </a:moveTo>
                  <a:lnTo>
                    <a:pt x="108" y="12"/>
                  </a:lnTo>
                  <a:lnTo>
                    <a:pt x="312" y="103"/>
                  </a:lnTo>
                  <a:lnTo>
                    <a:pt x="902" y="336"/>
                  </a:lnTo>
                  <a:lnTo>
                    <a:pt x="1057" y="455"/>
                  </a:lnTo>
                  <a:lnTo>
                    <a:pt x="1136" y="544"/>
                  </a:lnTo>
                  <a:lnTo>
                    <a:pt x="1166" y="678"/>
                  </a:lnTo>
                  <a:lnTo>
                    <a:pt x="1161" y="797"/>
                  </a:lnTo>
                  <a:lnTo>
                    <a:pt x="1154" y="858"/>
                  </a:lnTo>
                  <a:lnTo>
                    <a:pt x="1092" y="877"/>
                  </a:lnTo>
                  <a:lnTo>
                    <a:pt x="947" y="800"/>
                  </a:lnTo>
                  <a:lnTo>
                    <a:pt x="674" y="759"/>
                  </a:lnTo>
                  <a:lnTo>
                    <a:pt x="316" y="586"/>
                  </a:lnTo>
                  <a:lnTo>
                    <a:pt x="96" y="406"/>
                  </a:lnTo>
                  <a:lnTo>
                    <a:pt x="28" y="287"/>
                  </a:lnTo>
                  <a:lnTo>
                    <a:pt x="24" y="78"/>
                  </a:lnTo>
                  <a:lnTo>
                    <a:pt x="0" y="0"/>
                  </a:lnTo>
                  <a:close/>
                </a:path>
              </a:pathLst>
            </a:custGeom>
            <a:solidFill>
              <a:srgbClr val="FFED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0" name="Freeform 12"/>
            <p:cNvSpPr>
              <a:spLocks/>
            </p:cNvSpPr>
            <p:nvPr/>
          </p:nvSpPr>
          <p:spPr bwMode="auto">
            <a:xfrm>
              <a:off x="5209" y="2009"/>
              <a:ext cx="240" cy="269"/>
            </a:xfrm>
            <a:custGeom>
              <a:avLst/>
              <a:gdLst>
                <a:gd name="T0" fmla="*/ 0 w 959"/>
                <a:gd name="T1" fmla="*/ 0 h 1079"/>
                <a:gd name="T2" fmla="*/ 0 w 959"/>
                <a:gd name="T3" fmla="*/ 0 h 1079"/>
                <a:gd name="T4" fmla="*/ 0 w 959"/>
                <a:gd name="T5" fmla="*/ 0 h 1079"/>
                <a:gd name="T6" fmla="*/ 0 w 959"/>
                <a:gd name="T7" fmla="*/ 0 h 1079"/>
                <a:gd name="T8" fmla="*/ 0 w 959"/>
                <a:gd name="T9" fmla="*/ 0 h 1079"/>
                <a:gd name="T10" fmla="*/ 0 w 959"/>
                <a:gd name="T11" fmla="*/ 0 h 1079"/>
                <a:gd name="T12" fmla="*/ 0 w 959"/>
                <a:gd name="T13" fmla="*/ 0 h 1079"/>
                <a:gd name="T14" fmla="*/ 0 w 959"/>
                <a:gd name="T15" fmla="*/ 0 h 1079"/>
                <a:gd name="T16" fmla="*/ 0 w 959"/>
                <a:gd name="T17" fmla="*/ 0 h 1079"/>
                <a:gd name="T18" fmla="*/ 0 w 959"/>
                <a:gd name="T19" fmla="*/ 0 h 1079"/>
                <a:gd name="T20" fmla="*/ 0 w 959"/>
                <a:gd name="T21" fmla="*/ 0 h 1079"/>
                <a:gd name="T22" fmla="*/ 0 w 959"/>
                <a:gd name="T23" fmla="*/ 0 h 1079"/>
                <a:gd name="T24" fmla="*/ 0 w 959"/>
                <a:gd name="T25" fmla="*/ 0 h 1079"/>
                <a:gd name="T26" fmla="*/ 0 w 959"/>
                <a:gd name="T27" fmla="*/ 0 h 1079"/>
                <a:gd name="T28" fmla="*/ 0 w 959"/>
                <a:gd name="T29" fmla="*/ 0 h 1079"/>
                <a:gd name="T30" fmla="*/ 0 w 959"/>
                <a:gd name="T31" fmla="*/ 0 h 1079"/>
                <a:gd name="T32" fmla="*/ 0 w 959"/>
                <a:gd name="T33" fmla="*/ 0 h 1079"/>
                <a:gd name="T34" fmla="*/ 0 w 959"/>
                <a:gd name="T35" fmla="*/ 0 h 1079"/>
                <a:gd name="T36" fmla="*/ 0 w 959"/>
                <a:gd name="T37" fmla="*/ 0 h 1079"/>
                <a:gd name="T38" fmla="*/ 0 w 959"/>
                <a:gd name="T39" fmla="*/ 0 h 1079"/>
                <a:gd name="T40" fmla="*/ 0 w 959"/>
                <a:gd name="T41" fmla="*/ 0 h 1079"/>
                <a:gd name="T42" fmla="*/ 0 w 959"/>
                <a:gd name="T43" fmla="*/ 0 h 10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9"/>
                <a:gd name="T67" fmla="*/ 0 h 1079"/>
                <a:gd name="T68" fmla="*/ 959 w 959"/>
                <a:gd name="T69" fmla="*/ 1079 h 10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9" h="1079">
                  <a:moveTo>
                    <a:pt x="4" y="0"/>
                  </a:moveTo>
                  <a:lnTo>
                    <a:pt x="0" y="42"/>
                  </a:lnTo>
                  <a:lnTo>
                    <a:pt x="285" y="617"/>
                  </a:lnTo>
                  <a:lnTo>
                    <a:pt x="430" y="884"/>
                  </a:lnTo>
                  <a:lnTo>
                    <a:pt x="503" y="960"/>
                  </a:lnTo>
                  <a:lnTo>
                    <a:pt x="571" y="1011"/>
                  </a:lnTo>
                  <a:lnTo>
                    <a:pt x="654" y="1054"/>
                  </a:lnTo>
                  <a:lnTo>
                    <a:pt x="762" y="1068"/>
                  </a:lnTo>
                  <a:lnTo>
                    <a:pt x="860" y="1079"/>
                  </a:lnTo>
                  <a:lnTo>
                    <a:pt x="922" y="1070"/>
                  </a:lnTo>
                  <a:lnTo>
                    <a:pt x="959" y="1030"/>
                  </a:lnTo>
                  <a:lnTo>
                    <a:pt x="951" y="971"/>
                  </a:lnTo>
                  <a:lnTo>
                    <a:pt x="892" y="865"/>
                  </a:lnTo>
                  <a:lnTo>
                    <a:pt x="883" y="771"/>
                  </a:lnTo>
                  <a:lnTo>
                    <a:pt x="821" y="672"/>
                  </a:lnTo>
                  <a:lnTo>
                    <a:pt x="786" y="587"/>
                  </a:lnTo>
                  <a:lnTo>
                    <a:pt x="767" y="517"/>
                  </a:lnTo>
                  <a:lnTo>
                    <a:pt x="395" y="104"/>
                  </a:lnTo>
                  <a:lnTo>
                    <a:pt x="330" y="79"/>
                  </a:lnTo>
                  <a:lnTo>
                    <a:pt x="224" y="87"/>
                  </a:lnTo>
                  <a:lnTo>
                    <a:pt x="4" y="0"/>
                  </a:lnTo>
                  <a:close/>
                </a:path>
              </a:pathLst>
            </a:custGeom>
            <a:solidFill>
              <a:srgbClr val="FFED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1" name="Freeform 13"/>
            <p:cNvSpPr>
              <a:spLocks/>
            </p:cNvSpPr>
            <p:nvPr/>
          </p:nvSpPr>
          <p:spPr bwMode="auto">
            <a:xfrm>
              <a:off x="5551" y="2070"/>
              <a:ext cx="44" cy="42"/>
            </a:xfrm>
            <a:custGeom>
              <a:avLst/>
              <a:gdLst>
                <a:gd name="T0" fmla="*/ 0 w 178"/>
                <a:gd name="T1" fmla="*/ 0 h 168"/>
                <a:gd name="T2" fmla="*/ 0 w 178"/>
                <a:gd name="T3" fmla="*/ 0 h 168"/>
                <a:gd name="T4" fmla="*/ 0 w 178"/>
                <a:gd name="T5" fmla="*/ 0 h 168"/>
                <a:gd name="T6" fmla="*/ 0 w 178"/>
                <a:gd name="T7" fmla="*/ 0 h 168"/>
                <a:gd name="T8" fmla="*/ 0 w 178"/>
                <a:gd name="T9" fmla="*/ 0 h 168"/>
                <a:gd name="T10" fmla="*/ 0 w 178"/>
                <a:gd name="T11" fmla="*/ 0 h 168"/>
                <a:gd name="T12" fmla="*/ 0 w 178"/>
                <a:gd name="T13" fmla="*/ 0 h 168"/>
                <a:gd name="T14" fmla="*/ 0 w 178"/>
                <a:gd name="T15" fmla="*/ 0 h 168"/>
                <a:gd name="T16" fmla="*/ 0 w 178"/>
                <a:gd name="T17" fmla="*/ 0 h 168"/>
                <a:gd name="T18" fmla="*/ 0 w 178"/>
                <a:gd name="T19" fmla="*/ 0 h 168"/>
                <a:gd name="T20" fmla="*/ 0 w 178"/>
                <a:gd name="T21" fmla="*/ 0 h 168"/>
                <a:gd name="T22" fmla="*/ 0 w 178"/>
                <a:gd name="T23" fmla="*/ 0 h 168"/>
                <a:gd name="T24" fmla="*/ 0 w 178"/>
                <a:gd name="T25" fmla="*/ 0 h 168"/>
                <a:gd name="T26" fmla="*/ 0 w 178"/>
                <a:gd name="T27" fmla="*/ 0 h 168"/>
                <a:gd name="T28" fmla="*/ 0 w 178"/>
                <a:gd name="T29" fmla="*/ 0 h 168"/>
                <a:gd name="T30" fmla="*/ 0 w 178"/>
                <a:gd name="T31" fmla="*/ 0 h 168"/>
                <a:gd name="T32" fmla="*/ 0 w 178"/>
                <a:gd name="T33" fmla="*/ 0 h 168"/>
                <a:gd name="T34" fmla="*/ 0 w 178"/>
                <a:gd name="T35" fmla="*/ 0 h 168"/>
                <a:gd name="T36" fmla="*/ 0 w 178"/>
                <a:gd name="T37" fmla="*/ 0 h 168"/>
                <a:gd name="T38" fmla="*/ 0 w 178"/>
                <a:gd name="T39" fmla="*/ 0 h 168"/>
                <a:gd name="T40" fmla="*/ 0 w 178"/>
                <a:gd name="T41" fmla="*/ 0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8"/>
                <a:gd name="T64" fmla="*/ 0 h 168"/>
                <a:gd name="T65" fmla="*/ 178 w 178"/>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8" h="168">
                  <a:moveTo>
                    <a:pt x="27" y="0"/>
                  </a:moveTo>
                  <a:lnTo>
                    <a:pt x="93" y="38"/>
                  </a:lnTo>
                  <a:lnTo>
                    <a:pt x="118" y="61"/>
                  </a:lnTo>
                  <a:lnTo>
                    <a:pt x="178" y="66"/>
                  </a:lnTo>
                  <a:lnTo>
                    <a:pt x="174" y="97"/>
                  </a:lnTo>
                  <a:lnTo>
                    <a:pt x="94" y="80"/>
                  </a:lnTo>
                  <a:lnTo>
                    <a:pt x="174" y="128"/>
                  </a:lnTo>
                  <a:lnTo>
                    <a:pt x="88" y="105"/>
                  </a:lnTo>
                  <a:lnTo>
                    <a:pt x="168" y="143"/>
                  </a:lnTo>
                  <a:lnTo>
                    <a:pt x="164" y="168"/>
                  </a:lnTo>
                  <a:lnTo>
                    <a:pt x="98" y="166"/>
                  </a:lnTo>
                  <a:lnTo>
                    <a:pt x="33" y="143"/>
                  </a:lnTo>
                  <a:lnTo>
                    <a:pt x="0" y="99"/>
                  </a:lnTo>
                  <a:lnTo>
                    <a:pt x="0" y="80"/>
                  </a:lnTo>
                  <a:lnTo>
                    <a:pt x="93" y="130"/>
                  </a:lnTo>
                  <a:lnTo>
                    <a:pt x="12" y="66"/>
                  </a:lnTo>
                  <a:lnTo>
                    <a:pt x="73" y="89"/>
                  </a:lnTo>
                  <a:lnTo>
                    <a:pt x="41" y="43"/>
                  </a:lnTo>
                  <a:lnTo>
                    <a:pt x="83" y="55"/>
                  </a:lnTo>
                  <a:lnTo>
                    <a:pt x="27"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2" name="Freeform 14"/>
            <p:cNvSpPr>
              <a:spLocks/>
            </p:cNvSpPr>
            <p:nvPr/>
          </p:nvSpPr>
          <p:spPr bwMode="auto">
            <a:xfrm>
              <a:off x="5557" y="2047"/>
              <a:ext cx="38" cy="35"/>
            </a:xfrm>
            <a:custGeom>
              <a:avLst/>
              <a:gdLst>
                <a:gd name="T0" fmla="*/ 0 w 148"/>
                <a:gd name="T1" fmla="*/ 0 h 137"/>
                <a:gd name="T2" fmla="*/ 0 w 148"/>
                <a:gd name="T3" fmla="*/ 0 h 137"/>
                <a:gd name="T4" fmla="*/ 0 w 148"/>
                <a:gd name="T5" fmla="*/ 0 h 137"/>
                <a:gd name="T6" fmla="*/ 0 w 148"/>
                <a:gd name="T7" fmla="*/ 0 h 137"/>
                <a:gd name="T8" fmla="*/ 0 w 148"/>
                <a:gd name="T9" fmla="*/ 0 h 137"/>
                <a:gd name="T10" fmla="*/ 0 w 148"/>
                <a:gd name="T11" fmla="*/ 0 h 137"/>
                <a:gd name="T12" fmla="*/ 0 w 148"/>
                <a:gd name="T13" fmla="*/ 0 h 137"/>
                <a:gd name="T14" fmla="*/ 0 w 148"/>
                <a:gd name="T15" fmla="*/ 0 h 137"/>
                <a:gd name="T16" fmla="*/ 0 w 148"/>
                <a:gd name="T17" fmla="*/ 0 h 137"/>
                <a:gd name="T18" fmla="*/ 0 w 148"/>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137"/>
                <a:gd name="T32" fmla="*/ 148 w 148"/>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137">
                  <a:moveTo>
                    <a:pt x="144" y="69"/>
                  </a:moveTo>
                  <a:lnTo>
                    <a:pt x="23" y="0"/>
                  </a:lnTo>
                  <a:lnTo>
                    <a:pt x="126" y="81"/>
                  </a:lnTo>
                  <a:lnTo>
                    <a:pt x="14" y="25"/>
                  </a:lnTo>
                  <a:lnTo>
                    <a:pt x="102" y="98"/>
                  </a:lnTo>
                  <a:lnTo>
                    <a:pt x="0" y="56"/>
                  </a:lnTo>
                  <a:lnTo>
                    <a:pt x="106" y="137"/>
                  </a:lnTo>
                  <a:lnTo>
                    <a:pt x="148" y="123"/>
                  </a:lnTo>
                  <a:lnTo>
                    <a:pt x="144" y="69"/>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3" name="Freeform 15"/>
            <p:cNvSpPr>
              <a:spLocks/>
            </p:cNvSpPr>
            <p:nvPr/>
          </p:nvSpPr>
          <p:spPr bwMode="auto">
            <a:xfrm>
              <a:off x="5464" y="1983"/>
              <a:ext cx="94" cy="63"/>
            </a:xfrm>
            <a:custGeom>
              <a:avLst/>
              <a:gdLst>
                <a:gd name="T0" fmla="*/ 0 w 377"/>
                <a:gd name="T1" fmla="*/ 0 h 253"/>
                <a:gd name="T2" fmla="*/ 0 w 377"/>
                <a:gd name="T3" fmla="*/ 0 h 253"/>
                <a:gd name="T4" fmla="*/ 0 w 377"/>
                <a:gd name="T5" fmla="*/ 0 h 253"/>
                <a:gd name="T6" fmla="*/ 0 w 377"/>
                <a:gd name="T7" fmla="*/ 0 h 253"/>
                <a:gd name="T8" fmla="*/ 0 w 377"/>
                <a:gd name="T9" fmla="*/ 0 h 253"/>
                <a:gd name="T10" fmla="*/ 0 w 377"/>
                <a:gd name="T11" fmla="*/ 0 h 253"/>
                <a:gd name="T12" fmla="*/ 0 w 377"/>
                <a:gd name="T13" fmla="*/ 0 h 253"/>
                <a:gd name="T14" fmla="*/ 0 w 377"/>
                <a:gd name="T15" fmla="*/ 0 h 253"/>
                <a:gd name="T16" fmla="*/ 0 w 377"/>
                <a:gd name="T17" fmla="*/ 0 h 253"/>
                <a:gd name="T18" fmla="*/ 0 w 377"/>
                <a:gd name="T19" fmla="*/ 0 h 253"/>
                <a:gd name="T20" fmla="*/ 0 w 377"/>
                <a:gd name="T21" fmla="*/ 0 h 253"/>
                <a:gd name="T22" fmla="*/ 0 w 377"/>
                <a:gd name="T23" fmla="*/ 0 h 253"/>
                <a:gd name="T24" fmla="*/ 0 w 377"/>
                <a:gd name="T25" fmla="*/ 0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253"/>
                <a:gd name="T41" fmla="*/ 377 w 377"/>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253">
                  <a:moveTo>
                    <a:pt x="0" y="0"/>
                  </a:moveTo>
                  <a:lnTo>
                    <a:pt x="189" y="66"/>
                  </a:lnTo>
                  <a:lnTo>
                    <a:pt x="287" y="131"/>
                  </a:lnTo>
                  <a:lnTo>
                    <a:pt x="327" y="163"/>
                  </a:lnTo>
                  <a:lnTo>
                    <a:pt x="377" y="242"/>
                  </a:lnTo>
                  <a:lnTo>
                    <a:pt x="306" y="167"/>
                  </a:lnTo>
                  <a:lnTo>
                    <a:pt x="352" y="253"/>
                  </a:lnTo>
                  <a:lnTo>
                    <a:pt x="279" y="169"/>
                  </a:lnTo>
                  <a:lnTo>
                    <a:pt x="320" y="246"/>
                  </a:lnTo>
                  <a:lnTo>
                    <a:pt x="222" y="159"/>
                  </a:lnTo>
                  <a:lnTo>
                    <a:pt x="105" y="69"/>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4" name="Freeform 16"/>
            <p:cNvSpPr>
              <a:spLocks/>
            </p:cNvSpPr>
            <p:nvPr/>
          </p:nvSpPr>
          <p:spPr bwMode="auto">
            <a:xfrm>
              <a:off x="5455" y="1967"/>
              <a:ext cx="124" cy="78"/>
            </a:xfrm>
            <a:custGeom>
              <a:avLst/>
              <a:gdLst>
                <a:gd name="T0" fmla="*/ 0 w 498"/>
                <a:gd name="T1" fmla="*/ 0 h 309"/>
                <a:gd name="T2" fmla="*/ 0 w 498"/>
                <a:gd name="T3" fmla="*/ 0 h 309"/>
                <a:gd name="T4" fmla="*/ 0 w 498"/>
                <a:gd name="T5" fmla="*/ 0 h 309"/>
                <a:gd name="T6" fmla="*/ 0 w 498"/>
                <a:gd name="T7" fmla="*/ 0 h 309"/>
                <a:gd name="T8" fmla="*/ 0 w 498"/>
                <a:gd name="T9" fmla="*/ 0 h 309"/>
                <a:gd name="T10" fmla="*/ 0 w 498"/>
                <a:gd name="T11" fmla="*/ 0 h 309"/>
                <a:gd name="T12" fmla="*/ 0 w 498"/>
                <a:gd name="T13" fmla="*/ 0 h 309"/>
                <a:gd name="T14" fmla="*/ 0 w 498"/>
                <a:gd name="T15" fmla="*/ 0 h 309"/>
                <a:gd name="T16" fmla="*/ 0 w 498"/>
                <a:gd name="T17" fmla="*/ 0 h 309"/>
                <a:gd name="T18" fmla="*/ 0 w 498"/>
                <a:gd name="T19" fmla="*/ 0 h 309"/>
                <a:gd name="T20" fmla="*/ 0 w 498"/>
                <a:gd name="T21" fmla="*/ 0 h 309"/>
                <a:gd name="T22" fmla="*/ 0 w 498"/>
                <a:gd name="T23" fmla="*/ 0 h 3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8"/>
                <a:gd name="T37" fmla="*/ 0 h 309"/>
                <a:gd name="T38" fmla="*/ 498 w 498"/>
                <a:gd name="T39" fmla="*/ 309 h 3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8" h="309">
                  <a:moveTo>
                    <a:pt x="0" y="0"/>
                  </a:moveTo>
                  <a:lnTo>
                    <a:pt x="113" y="65"/>
                  </a:lnTo>
                  <a:lnTo>
                    <a:pt x="259" y="121"/>
                  </a:lnTo>
                  <a:lnTo>
                    <a:pt x="362" y="167"/>
                  </a:lnTo>
                  <a:lnTo>
                    <a:pt x="406" y="201"/>
                  </a:lnTo>
                  <a:lnTo>
                    <a:pt x="498" y="309"/>
                  </a:lnTo>
                  <a:lnTo>
                    <a:pt x="452" y="226"/>
                  </a:lnTo>
                  <a:lnTo>
                    <a:pt x="387" y="157"/>
                  </a:lnTo>
                  <a:lnTo>
                    <a:pt x="301" y="104"/>
                  </a:lnTo>
                  <a:lnTo>
                    <a:pt x="165" y="44"/>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5" name="Freeform 17"/>
            <p:cNvSpPr>
              <a:spLocks/>
            </p:cNvSpPr>
            <p:nvPr/>
          </p:nvSpPr>
          <p:spPr bwMode="auto">
            <a:xfrm>
              <a:off x="5457" y="1992"/>
              <a:ext cx="47" cy="37"/>
            </a:xfrm>
            <a:custGeom>
              <a:avLst/>
              <a:gdLst>
                <a:gd name="T0" fmla="*/ 0 w 188"/>
                <a:gd name="T1" fmla="*/ 0 h 147"/>
                <a:gd name="T2" fmla="*/ 0 w 188"/>
                <a:gd name="T3" fmla="*/ 0 h 147"/>
                <a:gd name="T4" fmla="*/ 0 w 188"/>
                <a:gd name="T5" fmla="*/ 0 h 147"/>
                <a:gd name="T6" fmla="*/ 0 w 188"/>
                <a:gd name="T7" fmla="*/ 0 h 147"/>
                <a:gd name="T8" fmla="*/ 0 w 188"/>
                <a:gd name="T9" fmla="*/ 0 h 147"/>
                <a:gd name="T10" fmla="*/ 0 w 188"/>
                <a:gd name="T11" fmla="*/ 0 h 147"/>
                <a:gd name="T12" fmla="*/ 0 w 188"/>
                <a:gd name="T13" fmla="*/ 0 h 147"/>
                <a:gd name="T14" fmla="*/ 0 w 188"/>
                <a:gd name="T15" fmla="*/ 0 h 147"/>
                <a:gd name="T16" fmla="*/ 0 w 188"/>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147"/>
                <a:gd name="T29" fmla="*/ 188 w 188"/>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147">
                  <a:moveTo>
                    <a:pt x="0" y="0"/>
                  </a:moveTo>
                  <a:lnTo>
                    <a:pt x="130" y="67"/>
                  </a:lnTo>
                  <a:lnTo>
                    <a:pt x="188" y="113"/>
                  </a:lnTo>
                  <a:lnTo>
                    <a:pt x="163" y="142"/>
                  </a:lnTo>
                  <a:lnTo>
                    <a:pt x="121" y="147"/>
                  </a:lnTo>
                  <a:lnTo>
                    <a:pt x="75" y="124"/>
                  </a:lnTo>
                  <a:lnTo>
                    <a:pt x="46" y="86"/>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6" name="Freeform 18"/>
            <p:cNvSpPr>
              <a:spLocks/>
            </p:cNvSpPr>
            <p:nvPr/>
          </p:nvSpPr>
          <p:spPr bwMode="auto">
            <a:xfrm>
              <a:off x="5440" y="1999"/>
              <a:ext cx="86" cy="93"/>
            </a:xfrm>
            <a:custGeom>
              <a:avLst/>
              <a:gdLst>
                <a:gd name="T0" fmla="*/ 0 w 345"/>
                <a:gd name="T1" fmla="*/ 0 h 374"/>
                <a:gd name="T2" fmla="*/ 0 w 345"/>
                <a:gd name="T3" fmla="*/ 0 h 374"/>
                <a:gd name="T4" fmla="*/ 0 w 345"/>
                <a:gd name="T5" fmla="*/ 0 h 374"/>
                <a:gd name="T6" fmla="*/ 0 w 345"/>
                <a:gd name="T7" fmla="*/ 0 h 374"/>
                <a:gd name="T8" fmla="*/ 0 w 345"/>
                <a:gd name="T9" fmla="*/ 0 h 374"/>
                <a:gd name="T10" fmla="*/ 0 w 345"/>
                <a:gd name="T11" fmla="*/ 0 h 374"/>
                <a:gd name="T12" fmla="*/ 0 w 345"/>
                <a:gd name="T13" fmla="*/ 0 h 374"/>
                <a:gd name="T14" fmla="*/ 0 w 345"/>
                <a:gd name="T15" fmla="*/ 0 h 374"/>
                <a:gd name="T16" fmla="*/ 0 w 345"/>
                <a:gd name="T17" fmla="*/ 0 h 374"/>
                <a:gd name="T18" fmla="*/ 0 w 345"/>
                <a:gd name="T19" fmla="*/ 0 h 374"/>
                <a:gd name="T20" fmla="*/ 0 w 345"/>
                <a:gd name="T21" fmla="*/ 0 h 374"/>
                <a:gd name="T22" fmla="*/ 0 w 345"/>
                <a:gd name="T23" fmla="*/ 0 h 374"/>
                <a:gd name="T24" fmla="*/ 0 w 345"/>
                <a:gd name="T25" fmla="*/ 0 h 374"/>
                <a:gd name="T26" fmla="*/ 0 w 345"/>
                <a:gd name="T27" fmla="*/ 0 h 374"/>
                <a:gd name="T28" fmla="*/ 0 w 345"/>
                <a:gd name="T29" fmla="*/ 0 h 374"/>
                <a:gd name="T30" fmla="*/ 0 w 345"/>
                <a:gd name="T31" fmla="*/ 0 h 374"/>
                <a:gd name="T32" fmla="*/ 0 w 345"/>
                <a:gd name="T33" fmla="*/ 0 h 374"/>
                <a:gd name="T34" fmla="*/ 0 w 345"/>
                <a:gd name="T35" fmla="*/ 0 h 374"/>
                <a:gd name="T36" fmla="*/ 0 w 345"/>
                <a:gd name="T37" fmla="*/ 0 h 374"/>
                <a:gd name="T38" fmla="*/ 0 w 345"/>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5"/>
                <a:gd name="T61" fmla="*/ 0 h 374"/>
                <a:gd name="T62" fmla="*/ 345 w 345"/>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5" h="374">
                  <a:moveTo>
                    <a:pt x="0" y="0"/>
                  </a:moveTo>
                  <a:lnTo>
                    <a:pt x="38" y="4"/>
                  </a:lnTo>
                  <a:lnTo>
                    <a:pt x="92" y="88"/>
                  </a:lnTo>
                  <a:lnTo>
                    <a:pt x="159" y="161"/>
                  </a:lnTo>
                  <a:lnTo>
                    <a:pt x="216" y="170"/>
                  </a:lnTo>
                  <a:lnTo>
                    <a:pt x="255" y="124"/>
                  </a:lnTo>
                  <a:lnTo>
                    <a:pt x="297" y="199"/>
                  </a:lnTo>
                  <a:lnTo>
                    <a:pt x="324" y="260"/>
                  </a:lnTo>
                  <a:lnTo>
                    <a:pt x="345" y="374"/>
                  </a:lnTo>
                  <a:lnTo>
                    <a:pt x="312" y="358"/>
                  </a:lnTo>
                  <a:lnTo>
                    <a:pt x="245" y="232"/>
                  </a:lnTo>
                  <a:lnTo>
                    <a:pt x="280" y="363"/>
                  </a:lnTo>
                  <a:lnTo>
                    <a:pt x="222" y="336"/>
                  </a:lnTo>
                  <a:lnTo>
                    <a:pt x="176" y="226"/>
                  </a:lnTo>
                  <a:lnTo>
                    <a:pt x="182" y="314"/>
                  </a:lnTo>
                  <a:lnTo>
                    <a:pt x="105" y="199"/>
                  </a:lnTo>
                  <a:lnTo>
                    <a:pt x="46" y="120"/>
                  </a:lnTo>
                  <a:lnTo>
                    <a:pt x="8" y="42"/>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7" name="Freeform 19"/>
            <p:cNvSpPr>
              <a:spLocks/>
            </p:cNvSpPr>
            <p:nvPr/>
          </p:nvSpPr>
          <p:spPr bwMode="auto">
            <a:xfrm>
              <a:off x="5411" y="1993"/>
              <a:ext cx="70" cy="92"/>
            </a:xfrm>
            <a:custGeom>
              <a:avLst/>
              <a:gdLst>
                <a:gd name="T0" fmla="*/ 0 w 278"/>
                <a:gd name="T1" fmla="*/ 0 h 367"/>
                <a:gd name="T2" fmla="*/ 0 w 278"/>
                <a:gd name="T3" fmla="*/ 0 h 367"/>
                <a:gd name="T4" fmla="*/ 0 w 278"/>
                <a:gd name="T5" fmla="*/ 0 h 367"/>
                <a:gd name="T6" fmla="*/ 0 w 278"/>
                <a:gd name="T7" fmla="*/ 0 h 367"/>
                <a:gd name="T8" fmla="*/ 0 w 278"/>
                <a:gd name="T9" fmla="*/ 0 h 367"/>
                <a:gd name="T10" fmla="*/ 0 w 278"/>
                <a:gd name="T11" fmla="*/ 0 h 367"/>
                <a:gd name="T12" fmla="*/ 0 w 278"/>
                <a:gd name="T13" fmla="*/ 0 h 367"/>
                <a:gd name="T14" fmla="*/ 0 w 278"/>
                <a:gd name="T15" fmla="*/ 0 h 367"/>
                <a:gd name="T16" fmla="*/ 0 w 278"/>
                <a:gd name="T17" fmla="*/ 0 h 367"/>
                <a:gd name="T18" fmla="*/ 0 w 278"/>
                <a:gd name="T19" fmla="*/ 0 h 367"/>
                <a:gd name="T20" fmla="*/ 0 w 278"/>
                <a:gd name="T21" fmla="*/ 0 h 367"/>
                <a:gd name="T22" fmla="*/ 0 w 278"/>
                <a:gd name="T23" fmla="*/ 0 h 367"/>
                <a:gd name="T24" fmla="*/ 0 w 278"/>
                <a:gd name="T25" fmla="*/ 0 h 367"/>
                <a:gd name="T26" fmla="*/ 0 w 278"/>
                <a:gd name="T27" fmla="*/ 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
                <a:gd name="T43" fmla="*/ 0 h 367"/>
                <a:gd name="T44" fmla="*/ 278 w 278"/>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8" h="367">
                  <a:moveTo>
                    <a:pt x="10" y="0"/>
                  </a:moveTo>
                  <a:lnTo>
                    <a:pt x="0" y="36"/>
                  </a:lnTo>
                  <a:lnTo>
                    <a:pt x="13" y="105"/>
                  </a:lnTo>
                  <a:lnTo>
                    <a:pt x="46" y="207"/>
                  </a:lnTo>
                  <a:lnTo>
                    <a:pt x="71" y="264"/>
                  </a:lnTo>
                  <a:lnTo>
                    <a:pt x="126" y="312"/>
                  </a:lnTo>
                  <a:lnTo>
                    <a:pt x="161" y="329"/>
                  </a:lnTo>
                  <a:lnTo>
                    <a:pt x="278" y="367"/>
                  </a:lnTo>
                  <a:lnTo>
                    <a:pt x="126" y="136"/>
                  </a:lnTo>
                  <a:lnTo>
                    <a:pt x="161" y="253"/>
                  </a:lnTo>
                  <a:lnTo>
                    <a:pt x="86" y="124"/>
                  </a:lnTo>
                  <a:lnTo>
                    <a:pt x="38" y="13"/>
                  </a:lnTo>
                  <a:lnTo>
                    <a:pt x="1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8" name="Freeform 20"/>
            <p:cNvSpPr>
              <a:spLocks/>
            </p:cNvSpPr>
            <p:nvPr/>
          </p:nvSpPr>
          <p:spPr bwMode="auto">
            <a:xfrm>
              <a:off x="5320" y="1950"/>
              <a:ext cx="90" cy="91"/>
            </a:xfrm>
            <a:custGeom>
              <a:avLst/>
              <a:gdLst>
                <a:gd name="T0" fmla="*/ 0 w 360"/>
                <a:gd name="T1" fmla="*/ 0 h 364"/>
                <a:gd name="T2" fmla="*/ 0 w 360"/>
                <a:gd name="T3" fmla="*/ 0 h 364"/>
                <a:gd name="T4" fmla="*/ 0 w 360"/>
                <a:gd name="T5" fmla="*/ 0 h 364"/>
                <a:gd name="T6" fmla="*/ 0 w 360"/>
                <a:gd name="T7" fmla="*/ 0 h 364"/>
                <a:gd name="T8" fmla="*/ 0 w 360"/>
                <a:gd name="T9" fmla="*/ 0 h 364"/>
                <a:gd name="T10" fmla="*/ 0 w 360"/>
                <a:gd name="T11" fmla="*/ 0 h 364"/>
                <a:gd name="T12" fmla="*/ 0 w 360"/>
                <a:gd name="T13" fmla="*/ 0 h 364"/>
                <a:gd name="T14" fmla="*/ 0 w 360"/>
                <a:gd name="T15" fmla="*/ 0 h 364"/>
                <a:gd name="T16" fmla="*/ 0 w 360"/>
                <a:gd name="T17" fmla="*/ 0 h 364"/>
                <a:gd name="T18" fmla="*/ 0 w 360"/>
                <a:gd name="T19" fmla="*/ 0 h 364"/>
                <a:gd name="T20" fmla="*/ 0 w 360"/>
                <a:gd name="T21" fmla="*/ 0 h 364"/>
                <a:gd name="T22" fmla="*/ 0 w 360"/>
                <a:gd name="T23" fmla="*/ 0 h 364"/>
                <a:gd name="T24" fmla="*/ 0 w 360"/>
                <a:gd name="T25" fmla="*/ 0 h 364"/>
                <a:gd name="T26" fmla="*/ 0 w 360"/>
                <a:gd name="T27" fmla="*/ 0 h 364"/>
                <a:gd name="T28" fmla="*/ 0 w 360"/>
                <a:gd name="T29" fmla="*/ 0 h 364"/>
                <a:gd name="T30" fmla="*/ 0 w 360"/>
                <a:gd name="T31" fmla="*/ 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0"/>
                <a:gd name="T49" fmla="*/ 0 h 364"/>
                <a:gd name="T50" fmla="*/ 360 w 360"/>
                <a:gd name="T51" fmla="*/ 364 h 3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0" h="364">
                  <a:moveTo>
                    <a:pt x="11" y="0"/>
                  </a:moveTo>
                  <a:lnTo>
                    <a:pt x="132" y="23"/>
                  </a:lnTo>
                  <a:lnTo>
                    <a:pt x="169" y="54"/>
                  </a:lnTo>
                  <a:lnTo>
                    <a:pt x="297" y="167"/>
                  </a:lnTo>
                  <a:lnTo>
                    <a:pt x="360" y="307"/>
                  </a:lnTo>
                  <a:lnTo>
                    <a:pt x="356" y="364"/>
                  </a:lnTo>
                  <a:lnTo>
                    <a:pt x="209" y="192"/>
                  </a:lnTo>
                  <a:lnTo>
                    <a:pt x="278" y="337"/>
                  </a:lnTo>
                  <a:lnTo>
                    <a:pt x="155" y="163"/>
                  </a:lnTo>
                  <a:lnTo>
                    <a:pt x="197" y="293"/>
                  </a:lnTo>
                  <a:lnTo>
                    <a:pt x="92" y="132"/>
                  </a:lnTo>
                  <a:lnTo>
                    <a:pt x="126" y="247"/>
                  </a:lnTo>
                  <a:lnTo>
                    <a:pt x="50" y="152"/>
                  </a:lnTo>
                  <a:lnTo>
                    <a:pt x="0" y="48"/>
                  </a:lnTo>
                  <a:lnTo>
                    <a:pt x="11"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79" name="Freeform 21"/>
            <p:cNvSpPr>
              <a:spLocks/>
            </p:cNvSpPr>
            <p:nvPr/>
          </p:nvSpPr>
          <p:spPr bwMode="auto">
            <a:xfrm>
              <a:off x="5321" y="1928"/>
              <a:ext cx="107" cy="60"/>
            </a:xfrm>
            <a:custGeom>
              <a:avLst/>
              <a:gdLst>
                <a:gd name="T0" fmla="*/ 0 w 429"/>
                <a:gd name="T1" fmla="*/ 0 h 242"/>
                <a:gd name="T2" fmla="*/ 0 w 429"/>
                <a:gd name="T3" fmla="*/ 0 h 242"/>
                <a:gd name="T4" fmla="*/ 0 w 429"/>
                <a:gd name="T5" fmla="*/ 0 h 242"/>
                <a:gd name="T6" fmla="*/ 0 w 429"/>
                <a:gd name="T7" fmla="*/ 0 h 242"/>
                <a:gd name="T8" fmla="*/ 0 w 429"/>
                <a:gd name="T9" fmla="*/ 0 h 242"/>
                <a:gd name="T10" fmla="*/ 0 w 429"/>
                <a:gd name="T11" fmla="*/ 0 h 242"/>
                <a:gd name="T12" fmla="*/ 0 w 429"/>
                <a:gd name="T13" fmla="*/ 0 h 242"/>
                <a:gd name="T14" fmla="*/ 0 w 429"/>
                <a:gd name="T15" fmla="*/ 0 h 242"/>
                <a:gd name="T16" fmla="*/ 0 w 429"/>
                <a:gd name="T17" fmla="*/ 0 h 242"/>
                <a:gd name="T18" fmla="*/ 0 w 429"/>
                <a:gd name="T19" fmla="*/ 0 h 242"/>
                <a:gd name="T20" fmla="*/ 0 w 429"/>
                <a:gd name="T21" fmla="*/ 0 h 242"/>
                <a:gd name="T22" fmla="*/ 0 w 429"/>
                <a:gd name="T23" fmla="*/ 0 h 242"/>
                <a:gd name="T24" fmla="*/ 0 w 429"/>
                <a:gd name="T25" fmla="*/ 0 h 242"/>
                <a:gd name="T26" fmla="*/ 0 w 429"/>
                <a:gd name="T27" fmla="*/ 0 h 242"/>
                <a:gd name="T28" fmla="*/ 0 w 429"/>
                <a:gd name="T29" fmla="*/ 0 h 2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242"/>
                <a:gd name="T47" fmla="*/ 429 w 429"/>
                <a:gd name="T48" fmla="*/ 242 h 2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242">
                  <a:moveTo>
                    <a:pt x="0" y="0"/>
                  </a:moveTo>
                  <a:lnTo>
                    <a:pt x="82" y="17"/>
                  </a:lnTo>
                  <a:lnTo>
                    <a:pt x="168" y="43"/>
                  </a:lnTo>
                  <a:lnTo>
                    <a:pt x="406" y="138"/>
                  </a:lnTo>
                  <a:lnTo>
                    <a:pt x="193" y="71"/>
                  </a:lnTo>
                  <a:lnTo>
                    <a:pt x="241" y="107"/>
                  </a:lnTo>
                  <a:lnTo>
                    <a:pt x="416" y="219"/>
                  </a:lnTo>
                  <a:lnTo>
                    <a:pt x="429" y="242"/>
                  </a:lnTo>
                  <a:lnTo>
                    <a:pt x="343" y="226"/>
                  </a:lnTo>
                  <a:lnTo>
                    <a:pt x="270" y="173"/>
                  </a:lnTo>
                  <a:lnTo>
                    <a:pt x="201" y="117"/>
                  </a:lnTo>
                  <a:lnTo>
                    <a:pt x="126" y="90"/>
                  </a:lnTo>
                  <a:lnTo>
                    <a:pt x="17" y="65"/>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0" name="Freeform 22"/>
            <p:cNvSpPr>
              <a:spLocks/>
            </p:cNvSpPr>
            <p:nvPr/>
          </p:nvSpPr>
          <p:spPr bwMode="auto">
            <a:xfrm>
              <a:off x="5291" y="2149"/>
              <a:ext cx="108" cy="124"/>
            </a:xfrm>
            <a:custGeom>
              <a:avLst/>
              <a:gdLst>
                <a:gd name="T0" fmla="*/ 0 w 433"/>
                <a:gd name="T1" fmla="*/ 0 h 495"/>
                <a:gd name="T2" fmla="*/ 0 w 433"/>
                <a:gd name="T3" fmla="*/ 0 h 495"/>
                <a:gd name="T4" fmla="*/ 0 w 433"/>
                <a:gd name="T5" fmla="*/ 0 h 495"/>
                <a:gd name="T6" fmla="*/ 0 w 433"/>
                <a:gd name="T7" fmla="*/ 0 h 495"/>
                <a:gd name="T8" fmla="*/ 0 w 433"/>
                <a:gd name="T9" fmla="*/ 0 h 495"/>
                <a:gd name="T10" fmla="*/ 0 w 433"/>
                <a:gd name="T11" fmla="*/ 0 h 495"/>
                <a:gd name="T12" fmla="*/ 0 w 433"/>
                <a:gd name="T13" fmla="*/ 0 h 495"/>
                <a:gd name="T14" fmla="*/ 0 w 433"/>
                <a:gd name="T15" fmla="*/ 0 h 495"/>
                <a:gd name="T16" fmla="*/ 0 w 433"/>
                <a:gd name="T17" fmla="*/ 0 h 495"/>
                <a:gd name="T18" fmla="*/ 0 w 433"/>
                <a:gd name="T19" fmla="*/ 0 h 495"/>
                <a:gd name="T20" fmla="*/ 0 w 433"/>
                <a:gd name="T21" fmla="*/ 0 h 495"/>
                <a:gd name="T22" fmla="*/ 0 w 433"/>
                <a:gd name="T23" fmla="*/ 0 h 495"/>
                <a:gd name="T24" fmla="*/ 0 w 433"/>
                <a:gd name="T25" fmla="*/ 0 h 495"/>
                <a:gd name="T26" fmla="*/ 0 w 433"/>
                <a:gd name="T27" fmla="*/ 0 h 495"/>
                <a:gd name="T28" fmla="*/ 0 w 433"/>
                <a:gd name="T29" fmla="*/ 0 h 495"/>
                <a:gd name="T30" fmla="*/ 0 w 433"/>
                <a:gd name="T31" fmla="*/ 0 h 4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3"/>
                <a:gd name="T49" fmla="*/ 0 h 495"/>
                <a:gd name="T50" fmla="*/ 433 w 433"/>
                <a:gd name="T51" fmla="*/ 495 h 4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3" h="495">
                  <a:moveTo>
                    <a:pt x="119" y="198"/>
                  </a:moveTo>
                  <a:lnTo>
                    <a:pt x="295" y="361"/>
                  </a:lnTo>
                  <a:lnTo>
                    <a:pt x="352" y="425"/>
                  </a:lnTo>
                  <a:lnTo>
                    <a:pt x="376" y="482"/>
                  </a:lnTo>
                  <a:lnTo>
                    <a:pt x="433" y="495"/>
                  </a:lnTo>
                  <a:lnTo>
                    <a:pt x="403" y="424"/>
                  </a:lnTo>
                  <a:lnTo>
                    <a:pt x="360" y="358"/>
                  </a:lnTo>
                  <a:lnTo>
                    <a:pt x="278" y="288"/>
                  </a:lnTo>
                  <a:lnTo>
                    <a:pt x="130" y="166"/>
                  </a:lnTo>
                  <a:lnTo>
                    <a:pt x="245" y="231"/>
                  </a:lnTo>
                  <a:lnTo>
                    <a:pt x="119" y="133"/>
                  </a:lnTo>
                  <a:lnTo>
                    <a:pt x="0" y="0"/>
                  </a:lnTo>
                  <a:lnTo>
                    <a:pt x="25" y="77"/>
                  </a:lnTo>
                  <a:lnTo>
                    <a:pt x="69" y="137"/>
                  </a:lnTo>
                  <a:lnTo>
                    <a:pt x="119" y="198"/>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1" name="Freeform 23"/>
            <p:cNvSpPr>
              <a:spLocks/>
            </p:cNvSpPr>
            <p:nvPr/>
          </p:nvSpPr>
          <p:spPr bwMode="auto">
            <a:xfrm>
              <a:off x="5297" y="2167"/>
              <a:ext cx="81" cy="101"/>
            </a:xfrm>
            <a:custGeom>
              <a:avLst/>
              <a:gdLst>
                <a:gd name="T0" fmla="*/ 0 w 323"/>
                <a:gd name="T1" fmla="*/ 0 h 402"/>
                <a:gd name="T2" fmla="*/ 0 w 323"/>
                <a:gd name="T3" fmla="*/ 0 h 402"/>
                <a:gd name="T4" fmla="*/ 0 w 323"/>
                <a:gd name="T5" fmla="*/ 0 h 402"/>
                <a:gd name="T6" fmla="*/ 0 w 323"/>
                <a:gd name="T7" fmla="*/ 0 h 402"/>
                <a:gd name="T8" fmla="*/ 0 w 323"/>
                <a:gd name="T9" fmla="*/ 0 h 402"/>
                <a:gd name="T10" fmla="*/ 0 w 323"/>
                <a:gd name="T11" fmla="*/ 0 h 402"/>
                <a:gd name="T12" fmla="*/ 0 w 323"/>
                <a:gd name="T13" fmla="*/ 0 h 402"/>
                <a:gd name="T14" fmla="*/ 0 w 323"/>
                <a:gd name="T15" fmla="*/ 0 h 402"/>
                <a:gd name="T16" fmla="*/ 0 w 323"/>
                <a:gd name="T17" fmla="*/ 0 h 402"/>
                <a:gd name="T18" fmla="*/ 0 w 323"/>
                <a:gd name="T19" fmla="*/ 0 h 402"/>
                <a:gd name="T20" fmla="*/ 0 w 323"/>
                <a:gd name="T21" fmla="*/ 0 h 402"/>
                <a:gd name="T22" fmla="*/ 0 w 323"/>
                <a:gd name="T23" fmla="*/ 0 h 4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3"/>
                <a:gd name="T37" fmla="*/ 0 h 402"/>
                <a:gd name="T38" fmla="*/ 323 w 323"/>
                <a:gd name="T39" fmla="*/ 402 h 4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3" h="402">
                  <a:moveTo>
                    <a:pt x="0" y="0"/>
                  </a:moveTo>
                  <a:lnTo>
                    <a:pt x="29" y="92"/>
                  </a:lnTo>
                  <a:lnTo>
                    <a:pt x="92" y="200"/>
                  </a:lnTo>
                  <a:lnTo>
                    <a:pt x="145" y="279"/>
                  </a:lnTo>
                  <a:lnTo>
                    <a:pt x="199" y="332"/>
                  </a:lnTo>
                  <a:lnTo>
                    <a:pt x="276" y="381"/>
                  </a:lnTo>
                  <a:lnTo>
                    <a:pt x="323" y="402"/>
                  </a:lnTo>
                  <a:lnTo>
                    <a:pt x="264" y="317"/>
                  </a:lnTo>
                  <a:lnTo>
                    <a:pt x="136" y="174"/>
                  </a:lnTo>
                  <a:lnTo>
                    <a:pt x="39" y="61"/>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2" name="Freeform 24"/>
            <p:cNvSpPr>
              <a:spLocks/>
            </p:cNvSpPr>
            <p:nvPr/>
          </p:nvSpPr>
          <p:spPr bwMode="auto">
            <a:xfrm>
              <a:off x="5364" y="2190"/>
              <a:ext cx="51" cy="33"/>
            </a:xfrm>
            <a:custGeom>
              <a:avLst/>
              <a:gdLst>
                <a:gd name="T0" fmla="*/ 0 w 205"/>
                <a:gd name="T1" fmla="*/ 0 h 130"/>
                <a:gd name="T2" fmla="*/ 0 w 205"/>
                <a:gd name="T3" fmla="*/ 0 h 130"/>
                <a:gd name="T4" fmla="*/ 0 w 205"/>
                <a:gd name="T5" fmla="*/ 0 h 130"/>
                <a:gd name="T6" fmla="*/ 0 w 205"/>
                <a:gd name="T7" fmla="*/ 0 h 130"/>
                <a:gd name="T8" fmla="*/ 0 w 205"/>
                <a:gd name="T9" fmla="*/ 0 h 130"/>
                <a:gd name="T10" fmla="*/ 0 w 205"/>
                <a:gd name="T11" fmla="*/ 0 h 130"/>
                <a:gd name="T12" fmla="*/ 0 w 205"/>
                <a:gd name="T13" fmla="*/ 0 h 130"/>
                <a:gd name="T14" fmla="*/ 0 w 205"/>
                <a:gd name="T15" fmla="*/ 0 h 130"/>
                <a:gd name="T16" fmla="*/ 0 w 205"/>
                <a:gd name="T17" fmla="*/ 0 h 130"/>
                <a:gd name="T18" fmla="*/ 0 w 205"/>
                <a:gd name="T19" fmla="*/ 0 h 130"/>
                <a:gd name="T20" fmla="*/ 0 w 205"/>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30"/>
                <a:gd name="T35" fmla="*/ 205 w 20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30">
                  <a:moveTo>
                    <a:pt x="0" y="0"/>
                  </a:moveTo>
                  <a:lnTo>
                    <a:pt x="27" y="45"/>
                  </a:lnTo>
                  <a:lnTo>
                    <a:pt x="173" y="130"/>
                  </a:lnTo>
                  <a:lnTo>
                    <a:pt x="166" y="101"/>
                  </a:lnTo>
                  <a:lnTo>
                    <a:pt x="90" y="41"/>
                  </a:lnTo>
                  <a:lnTo>
                    <a:pt x="205" y="100"/>
                  </a:lnTo>
                  <a:lnTo>
                    <a:pt x="181" y="70"/>
                  </a:lnTo>
                  <a:lnTo>
                    <a:pt x="119" y="26"/>
                  </a:lnTo>
                  <a:lnTo>
                    <a:pt x="60" y="8"/>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3" name="Freeform 25"/>
            <p:cNvSpPr>
              <a:spLocks/>
            </p:cNvSpPr>
            <p:nvPr/>
          </p:nvSpPr>
          <p:spPr bwMode="auto">
            <a:xfrm>
              <a:off x="5363" y="2172"/>
              <a:ext cx="63" cy="35"/>
            </a:xfrm>
            <a:custGeom>
              <a:avLst/>
              <a:gdLst>
                <a:gd name="T0" fmla="*/ 0 w 252"/>
                <a:gd name="T1" fmla="*/ 0 h 139"/>
                <a:gd name="T2" fmla="*/ 0 w 252"/>
                <a:gd name="T3" fmla="*/ 0 h 139"/>
                <a:gd name="T4" fmla="*/ 0 w 252"/>
                <a:gd name="T5" fmla="*/ 0 h 139"/>
                <a:gd name="T6" fmla="*/ 0 w 252"/>
                <a:gd name="T7" fmla="*/ 0 h 139"/>
                <a:gd name="T8" fmla="*/ 0 w 252"/>
                <a:gd name="T9" fmla="*/ 0 h 139"/>
                <a:gd name="T10" fmla="*/ 0 w 252"/>
                <a:gd name="T11" fmla="*/ 0 h 139"/>
                <a:gd name="T12" fmla="*/ 0 w 252"/>
                <a:gd name="T13" fmla="*/ 0 h 139"/>
                <a:gd name="T14" fmla="*/ 0 w 252"/>
                <a:gd name="T15" fmla="*/ 0 h 139"/>
                <a:gd name="T16" fmla="*/ 0 w 252"/>
                <a:gd name="T17" fmla="*/ 0 h 139"/>
                <a:gd name="T18" fmla="*/ 0 w 252"/>
                <a:gd name="T19" fmla="*/ 0 h 139"/>
                <a:gd name="T20" fmla="*/ 0 w 252"/>
                <a:gd name="T21" fmla="*/ 0 h 139"/>
                <a:gd name="T22" fmla="*/ 0 w 252"/>
                <a:gd name="T23" fmla="*/ 0 h 139"/>
                <a:gd name="T24" fmla="*/ 0 w 252"/>
                <a:gd name="T25" fmla="*/ 0 h 139"/>
                <a:gd name="T26" fmla="*/ 0 w 252"/>
                <a:gd name="T27" fmla="*/ 0 h 139"/>
                <a:gd name="T28" fmla="*/ 0 w 252"/>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139"/>
                <a:gd name="T47" fmla="*/ 252 w 252"/>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139">
                  <a:moveTo>
                    <a:pt x="0" y="6"/>
                  </a:moveTo>
                  <a:lnTo>
                    <a:pt x="49" y="0"/>
                  </a:lnTo>
                  <a:lnTo>
                    <a:pt x="142" y="16"/>
                  </a:lnTo>
                  <a:lnTo>
                    <a:pt x="174" y="23"/>
                  </a:lnTo>
                  <a:lnTo>
                    <a:pt x="208" y="59"/>
                  </a:lnTo>
                  <a:lnTo>
                    <a:pt x="118" y="41"/>
                  </a:lnTo>
                  <a:lnTo>
                    <a:pt x="222" y="87"/>
                  </a:lnTo>
                  <a:lnTo>
                    <a:pt x="181" y="87"/>
                  </a:lnTo>
                  <a:lnTo>
                    <a:pt x="238" y="108"/>
                  </a:lnTo>
                  <a:lnTo>
                    <a:pt x="252" y="139"/>
                  </a:lnTo>
                  <a:lnTo>
                    <a:pt x="213" y="126"/>
                  </a:lnTo>
                  <a:lnTo>
                    <a:pt x="95" y="50"/>
                  </a:lnTo>
                  <a:lnTo>
                    <a:pt x="5" y="40"/>
                  </a:lnTo>
                  <a:lnTo>
                    <a:pt x="0" y="6"/>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4" name="Freeform 26"/>
            <p:cNvSpPr>
              <a:spLocks/>
            </p:cNvSpPr>
            <p:nvPr/>
          </p:nvSpPr>
          <p:spPr bwMode="auto">
            <a:xfrm>
              <a:off x="5307" y="2136"/>
              <a:ext cx="49" cy="51"/>
            </a:xfrm>
            <a:custGeom>
              <a:avLst/>
              <a:gdLst>
                <a:gd name="T0" fmla="*/ 0 w 196"/>
                <a:gd name="T1" fmla="*/ 0 h 205"/>
                <a:gd name="T2" fmla="*/ 0 w 196"/>
                <a:gd name="T3" fmla="*/ 0 h 205"/>
                <a:gd name="T4" fmla="*/ 0 w 196"/>
                <a:gd name="T5" fmla="*/ 0 h 205"/>
                <a:gd name="T6" fmla="*/ 0 w 196"/>
                <a:gd name="T7" fmla="*/ 0 h 205"/>
                <a:gd name="T8" fmla="*/ 0 w 196"/>
                <a:gd name="T9" fmla="*/ 0 h 205"/>
                <a:gd name="T10" fmla="*/ 0 w 196"/>
                <a:gd name="T11" fmla="*/ 0 h 205"/>
                <a:gd name="T12" fmla="*/ 0 w 196"/>
                <a:gd name="T13" fmla="*/ 0 h 205"/>
                <a:gd name="T14" fmla="*/ 0 w 196"/>
                <a:gd name="T15" fmla="*/ 0 h 205"/>
                <a:gd name="T16" fmla="*/ 0 w 196"/>
                <a:gd name="T17" fmla="*/ 0 h 205"/>
                <a:gd name="T18" fmla="*/ 0 w 196"/>
                <a:gd name="T19" fmla="*/ 0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205"/>
                <a:gd name="T32" fmla="*/ 196 w 196"/>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205">
                  <a:moveTo>
                    <a:pt x="0" y="0"/>
                  </a:moveTo>
                  <a:lnTo>
                    <a:pt x="7" y="38"/>
                  </a:lnTo>
                  <a:lnTo>
                    <a:pt x="35" y="68"/>
                  </a:lnTo>
                  <a:lnTo>
                    <a:pt x="106" y="146"/>
                  </a:lnTo>
                  <a:lnTo>
                    <a:pt x="188" y="205"/>
                  </a:lnTo>
                  <a:lnTo>
                    <a:pt x="196" y="183"/>
                  </a:lnTo>
                  <a:lnTo>
                    <a:pt x="184" y="141"/>
                  </a:lnTo>
                  <a:lnTo>
                    <a:pt x="154" y="112"/>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5" name="Freeform 27"/>
            <p:cNvSpPr>
              <a:spLocks/>
            </p:cNvSpPr>
            <p:nvPr/>
          </p:nvSpPr>
          <p:spPr bwMode="auto">
            <a:xfrm>
              <a:off x="5312" y="2113"/>
              <a:ext cx="91" cy="47"/>
            </a:xfrm>
            <a:custGeom>
              <a:avLst/>
              <a:gdLst>
                <a:gd name="T0" fmla="*/ 0 w 366"/>
                <a:gd name="T1" fmla="*/ 0 h 187"/>
                <a:gd name="T2" fmla="*/ 0 w 366"/>
                <a:gd name="T3" fmla="*/ 0 h 187"/>
                <a:gd name="T4" fmla="*/ 0 w 366"/>
                <a:gd name="T5" fmla="*/ 0 h 187"/>
                <a:gd name="T6" fmla="*/ 0 w 366"/>
                <a:gd name="T7" fmla="*/ 0 h 187"/>
                <a:gd name="T8" fmla="*/ 0 w 366"/>
                <a:gd name="T9" fmla="*/ 0 h 187"/>
                <a:gd name="T10" fmla="*/ 0 w 366"/>
                <a:gd name="T11" fmla="*/ 0 h 187"/>
                <a:gd name="T12" fmla="*/ 0 w 366"/>
                <a:gd name="T13" fmla="*/ 0 h 187"/>
                <a:gd name="T14" fmla="*/ 0 w 366"/>
                <a:gd name="T15" fmla="*/ 0 h 187"/>
                <a:gd name="T16" fmla="*/ 0 w 366"/>
                <a:gd name="T17" fmla="*/ 0 h 187"/>
                <a:gd name="T18" fmla="*/ 0 w 366"/>
                <a:gd name="T19" fmla="*/ 0 h 187"/>
                <a:gd name="T20" fmla="*/ 0 w 366"/>
                <a:gd name="T21" fmla="*/ 0 h 187"/>
                <a:gd name="T22" fmla="*/ 0 w 366"/>
                <a:gd name="T23" fmla="*/ 0 h 187"/>
                <a:gd name="T24" fmla="*/ 0 w 366"/>
                <a:gd name="T25" fmla="*/ 0 h 187"/>
                <a:gd name="T26" fmla="*/ 0 w 366"/>
                <a:gd name="T27" fmla="*/ 0 h 187"/>
                <a:gd name="T28" fmla="*/ 0 w 366"/>
                <a:gd name="T29" fmla="*/ 0 h 187"/>
                <a:gd name="T30" fmla="*/ 0 w 366"/>
                <a:gd name="T31" fmla="*/ 0 h 187"/>
                <a:gd name="T32" fmla="*/ 0 w 366"/>
                <a:gd name="T33" fmla="*/ 0 h 1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6"/>
                <a:gd name="T52" fmla="*/ 0 h 187"/>
                <a:gd name="T53" fmla="*/ 366 w 366"/>
                <a:gd name="T54" fmla="*/ 187 h 1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6" h="187">
                  <a:moveTo>
                    <a:pt x="0" y="40"/>
                  </a:moveTo>
                  <a:lnTo>
                    <a:pt x="132" y="73"/>
                  </a:lnTo>
                  <a:lnTo>
                    <a:pt x="211" y="111"/>
                  </a:lnTo>
                  <a:lnTo>
                    <a:pt x="366" y="187"/>
                  </a:lnTo>
                  <a:lnTo>
                    <a:pt x="307" y="131"/>
                  </a:lnTo>
                  <a:lnTo>
                    <a:pt x="336" y="135"/>
                  </a:lnTo>
                  <a:lnTo>
                    <a:pt x="265" y="70"/>
                  </a:lnTo>
                  <a:lnTo>
                    <a:pt x="304" y="83"/>
                  </a:lnTo>
                  <a:lnTo>
                    <a:pt x="238" y="25"/>
                  </a:lnTo>
                  <a:lnTo>
                    <a:pt x="144" y="0"/>
                  </a:lnTo>
                  <a:lnTo>
                    <a:pt x="227" y="47"/>
                  </a:lnTo>
                  <a:lnTo>
                    <a:pt x="99" y="10"/>
                  </a:lnTo>
                  <a:lnTo>
                    <a:pt x="245" y="89"/>
                  </a:lnTo>
                  <a:lnTo>
                    <a:pt x="129" y="56"/>
                  </a:lnTo>
                  <a:lnTo>
                    <a:pt x="38" y="37"/>
                  </a:lnTo>
                  <a:lnTo>
                    <a:pt x="0" y="4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6" name="Freeform 28"/>
            <p:cNvSpPr>
              <a:spLocks/>
            </p:cNvSpPr>
            <p:nvPr/>
          </p:nvSpPr>
          <p:spPr bwMode="auto">
            <a:xfrm>
              <a:off x="5227" y="2024"/>
              <a:ext cx="78" cy="109"/>
            </a:xfrm>
            <a:custGeom>
              <a:avLst/>
              <a:gdLst>
                <a:gd name="T0" fmla="*/ 0 w 312"/>
                <a:gd name="T1" fmla="*/ 0 h 437"/>
                <a:gd name="T2" fmla="*/ 0 w 312"/>
                <a:gd name="T3" fmla="*/ 0 h 437"/>
                <a:gd name="T4" fmla="*/ 0 w 312"/>
                <a:gd name="T5" fmla="*/ 0 h 437"/>
                <a:gd name="T6" fmla="*/ 0 w 312"/>
                <a:gd name="T7" fmla="*/ 0 h 437"/>
                <a:gd name="T8" fmla="*/ 0 w 312"/>
                <a:gd name="T9" fmla="*/ 0 h 437"/>
                <a:gd name="T10" fmla="*/ 0 w 312"/>
                <a:gd name="T11" fmla="*/ 0 h 437"/>
                <a:gd name="T12" fmla="*/ 0 w 312"/>
                <a:gd name="T13" fmla="*/ 0 h 437"/>
                <a:gd name="T14" fmla="*/ 0 w 312"/>
                <a:gd name="T15" fmla="*/ 0 h 437"/>
                <a:gd name="T16" fmla="*/ 0 w 312"/>
                <a:gd name="T17" fmla="*/ 0 h 437"/>
                <a:gd name="T18" fmla="*/ 0 w 312"/>
                <a:gd name="T19" fmla="*/ 0 h 437"/>
                <a:gd name="T20" fmla="*/ 0 w 312"/>
                <a:gd name="T21" fmla="*/ 0 h 437"/>
                <a:gd name="T22" fmla="*/ 0 w 312"/>
                <a:gd name="T23" fmla="*/ 0 h 437"/>
                <a:gd name="T24" fmla="*/ 0 w 312"/>
                <a:gd name="T25" fmla="*/ 0 h 437"/>
                <a:gd name="T26" fmla="*/ 0 w 312"/>
                <a:gd name="T27" fmla="*/ 0 h 4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2"/>
                <a:gd name="T43" fmla="*/ 0 h 437"/>
                <a:gd name="T44" fmla="*/ 312 w 312"/>
                <a:gd name="T45" fmla="*/ 437 h 4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2" h="437">
                  <a:moveTo>
                    <a:pt x="6" y="0"/>
                  </a:moveTo>
                  <a:lnTo>
                    <a:pt x="0" y="34"/>
                  </a:lnTo>
                  <a:lnTo>
                    <a:pt x="195" y="365"/>
                  </a:lnTo>
                  <a:lnTo>
                    <a:pt x="240" y="410"/>
                  </a:lnTo>
                  <a:lnTo>
                    <a:pt x="312" y="437"/>
                  </a:lnTo>
                  <a:lnTo>
                    <a:pt x="306" y="406"/>
                  </a:lnTo>
                  <a:lnTo>
                    <a:pt x="173" y="258"/>
                  </a:lnTo>
                  <a:lnTo>
                    <a:pt x="240" y="287"/>
                  </a:lnTo>
                  <a:lnTo>
                    <a:pt x="143" y="200"/>
                  </a:lnTo>
                  <a:lnTo>
                    <a:pt x="176" y="211"/>
                  </a:lnTo>
                  <a:lnTo>
                    <a:pt x="82" y="109"/>
                  </a:lnTo>
                  <a:lnTo>
                    <a:pt x="42" y="22"/>
                  </a:lnTo>
                  <a:lnTo>
                    <a:pt x="6"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7" name="Freeform 29"/>
            <p:cNvSpPr>
              <a:spLocks/>
            </p:cNvSpPr>
            <p:nvPr/>
          </p:nvSpPr>
          <p:spPr bwMode="auto">
            <a:xfrm>
              <a:off x="5256" y="2049"/>
              <a:ext cx="97" cy="58"/>
            </a:xfrm>
            <a:custGeom>
              <a:avLst/>
              <a:gdLst>
                <a:gd name="T0" fmla="*/ 0 w 388"/>
                <a:gd name="T1" fmla="*/ 0 h 231"/>
                <a:gd name="T2" fmla="*/ 0 w 388"/>
                <a:gd name="T3" fmla="*/ 0 h 231"/>
                <a:gd name="T4" fmla="*/ 0 w 388"/>
                <a:gd name="T5" fmla="*/ 0 h 231"/>
                <a:gd name="T6" fmla="*/ 0 w 388"/>
                <a:gd name="T7" fmla="*/ 0 h 231"/>
                <a:gd name="T8" fmla="*/ 0 w 388"/>
                <a:gd name="T9" fmla="*/ 0 h 231"/>
                <a:gd name="T10" fmla="*/ 0 w 388"/>
                <a:gd name="T11" fmla="*/ 0 h 231"/>
                <a:gd name="T12" fmla="*/ 0 w 388"/>
                <a:gd name="T13" fmla="*/ 0 h 231"/>
                <a:gd name="T14" fmla="*/ 0 w 388"/>
                <a:gd name="T15" fmla="*/ 0 h 231"/>
                <a:gd name="T16" fmla="*/ 0 w 388"/>
                <a:gd name="T17" fmla="*/ 0 h 231"/>
                <a:gd name="T18" fmla="*/ 0 w 388"/>
                <a:gd name="T19" fmla="*/ 0 h 231"/>
                <a:gd name="T20" fmla="*/ 0 w 388"/>
                <a:gd name="T21" fmla="*/ 0 h 231"/>
                <a:gd name="T22" fmla="*/ 0 w 388"/>
                <a:gd name="T23" fmla="*/ 0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231"/>
                <a:gd name="T38" fmla="*/ 388 w 388"/>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231">
                  <a:moveTo>
                    <a:pt x="0" y="0"/>
                  </a:moveTo>
                  <a:lnTo>
                    <a:pt x="28" y="36"/>
                  </a:lnTo>
                  <a:lnTo>
                    <a:pt x="80" y="85"/>
                  </a:lnTo>
                  <a:lnTo>
                    <a:pt x="200" y="190"/>
                  </a:lnTo>
                  <a:lnTo>
                    <a:pt x="241" y="211"/>
                  </a:lnTo>
                  <a:lnTo>
                    <a:pt x="313" y="217"/>
                  </a:lnTo>
                  <a:lnTo>
                    <a:pt x="323" y="228"/>
                  </a:lnTo>
                  <a:lnTo>
                    <a:pt x="388" y="231"/>
                  </a:lnTo>
                  <a:lnTo>
                    <a:pt x="177" y="93"/>
                  </a:lnTo>
                  <a:lnTo>
                    <a:pt x="35" y="8"/>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8" name="Freeform 30"/>
            <p:cNvSpPr>
              <a:spLocks/>
            </p:cNvSpPr>
            <p:nvPr/>
          </p:nvSpPr>
          <p:spPr bwMode="auto">
            <a:xfrm>
              <a:off x="5270" y="2039"/>
              <a:ext cx="82" cy="56"/>
            </a:xfrm>
            <a:custGeom>
              <a:avLst/>
              <a:gdLst>
                <a:gd name="T0" fmla="*/ 0 w 332"/>
                <a:gd name="T1" fmla="*/ 0 h 223"/>
                <a:gd name="T2" fmla="*/ 0 w 332"/>
                <a:gd name="T3" fmla="*/ 0 h 223"/>
                <a:gd name="T4" fmla="*/ 0 w 332"/>
                <a:gd name="T5" fmla="*/ 0 h 223"/>
                <a:gd name="T6" fmla="*/ 0 w 332"/>
                <a:gd name="T7" fmla="*/ 0 h 223"/>
                <a:gd name="T8" fmla="*/ 0 w 332"/>
                <a:gd name="T9" fmla="*/ 0 h 223"/>
                <a:gd name="T10" fmla="*/ 0 w 332"/>
                <a:gd name="T11" fmla="*/ 0 h 223"/>
                <a:gd name="T12" fmla="*/ 0 w 332"/>
                <a:gd name="T13" fmla="*/ 0 h 223"/>
                <a:gd name="T14" fmla="*/ 0 w 332"/>
                <a:gd name="T15" fmla="*/ 0 h 223"/>
                <a:gd name="T16" fmla="*/ 0 w 332"/>
                <a:gd name="T17" fmla="*/ 0 h 223"/>
                <a:gd name="T18" fmla="*/ 0 w 332"/>
                <a:gd name="T19" fmla="*/ 0 h 223"/>
                <a:gd name="T20" fmla="*/ 0 w 332"/>
                <a:gd name="T21" fmla="*/ 0 h 223"/>
                <a:gd name="T22" fmla="*/ 0 w 332"/>
                <a:gd name="T23" fmla="*/ 0 h 223"/>
                <a:gd name="T24" fmla="*/ 0 w 332"/>
                <a:gd name="T25" fmla="*/ 0 h 223"/>
                <a:gd name="T26" fmla="*/ 0 w 332"/>
                <a:gd name="T27" fmla="*/ 0 h 223"/>
                <a:gd name="T28" fmla="*/ 0 w 332"/>
                <a:gd name="T29" fmla="*/ 0 h 223"/>
                <a:gd name="T30" fmla="*/ 0 w 332"/>
                <a:gd name="T31" fmla="*/ 0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223"/>
                <a:gd name="T50" fmla="*/ 332 w 332"/>
                <a:gd name="T51" fmla="*/ 223 h 2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223">
                  <a:moveTo>
                    <a:pt x="332" y="223"/>
                  </a:moveTo>
                  <a:lnTo>
                    <a:pt x="241" y="176"/>
                  </a:lnTo>
                  <a:lnTo>
                    <a:pt x="125" y="122"/>
                  </a:lnTo>
                  <a:lnTo>
                    <a:pt x="34" y="74"/>
                  </a:lnTo>
                  <a:lnTo>
                    <a:pt x="0" y="34"/>
                  </a:lnTo>
                  <a:lnTo>
                    <a:pt x="25" y="6"/>
                  </a:lnTo>
                  <a:lnTo>
                    <a:pt x="59" y="0"/>
                  </a:lnTo>
                  <a:lnTo>
                    <a:pt x="123" y="19"/>
                  </a:lnTo>
                  <a:lnTo>
                    <a:pt x="192" y="64"/>
                  </a:lnTo>
                  <a:lnTo>
                    <a:pt x="78" y="36"/>
                  </a:lnTo>
                  <a:lnTo>
                    <a:pt x="241" y="107"/>
                  </a:lnTo>
                  <a:lnTo>
                    <a:pt x="133" y="85"/>
                  </a:lnTo>
                  <a:lnTo>
                    <a:pt x="266" y="144"/>
                  </a:lnTo>
                  <a:lnTo>
                    <a:pt x="311" y="188"/>
                  </a:lnTo>
                  <a:lnTo>
                    <a:pt x="332" y="223"/>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89" name="Freeform 31"/>
            <p:cNvSpPr>
              <a:spLocks/>
            </p:cNvSpPr>
            <p:nvPr/>
          </p:nvSpPr>
          <p:spPr bwMode="auto">
            <a:xfrm>
              <a:off x="5304" y="2007"/>
              <a:ext cx="179" cy="156"/>
            </a:xfrm>
            <a:custGeom>
              <a:avLst/>
              <a:gdLst>
                <a:gd name="T0" fmla="*/ 0 w 719"/>
                <a:gd name="T1" fmla="*/ 0 h 623"/>
                <a:gd name="T2" fmla="*/ 0 w 719"/>
                <a:gd name="T3" fmla="*/ 0 h 623"/>
                <a:gd name="T4" fmla="*/ 0 w 719"/>
                <a:gd name="T5" fmla="*/ 0 h 623"/>
                <a:gd name="T6" fmla="*/ 0 w 719"/>
                <a:gd name="T7" fmla="*/ 0 h 623"/>
                <a:gd name="T8" fmla="*/ 0 w 719"/>
                <a:gd name="T9" fmla="*/ 0 h 623"/>
                <a:gd name="T10" fmla="*/ 0 w 719"/>
                <a:gd name="T11" fmla="*/ 0 h 623"/>
                <a:gd name="T12" fmla="*/ 0 w 719"/>
                <a:gd name="T13" fmla="*/ 0 h 623"/>
                <a:gd name="T14" fmla="*/ 0 w 719"/>
                <a:gd name="T15" fmla="*/ 0 h 623"/>
                <a:gd name="T16" fmla="*/ 0 w 719"/>
                <a:gd name="T17" fmla="*/ 0 h 623"/>
                <a:gd name="T18" fmla="*/ 0 w 719"/>
                <a:gd name="T19" fmla="*/ 0 h 623"/>
                <a:gd name="T20" fmla="*/ 0 w 719"/>
                <a:gd name="T21" fmla="*/ 0 h 623"/>
                <a:gd name="T22" fmla="*/ 0 w 719"/>
                <a:gd name="T23" fmla="*/ 0 h 6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9"/>
                <a:gd name="T37" fmla="*/ 0 h 623"/>
                <a:gd name="T38" fmla="*/ 719 w 719"/>
                <a:gd name="T39" fmla="*/ 623 h 6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9" h="623">
                  <a:moveTo>
                    <a:pt x="100" y="0"/>
                  </a:moveTo>
                  <a:lnTo>
                    <a:pt x="0" y="80"/>
                  </a:lnTo>
                  <a:lnTo>
                    <a:pt x="348" y="457"/>
                  </a:lnTo>
                  <a:lnTo>
                    <a:pt x="472" y="623"/>
                  </a:lnTo>
                  <a:lnTo>
                    <a:pt x="625" y="611"/>
                  </a:lnTo>
                  <a:lnTo>
                    <a:pt x="663" y="620"/>
                  </a:lnTo>
                  <a:lnTo>
                    <a:pt x="712" y="593"/>
                  </a:lnTo>
                  <a:lnTo>
                    <a:pt x="719" y="509"/>
                  </a:lnTo>
                  <a:lnTo>
                    <a:pt x="671" y="361"/>
                  </a:lnTo>
                  <a:lnTo>
                    <a:pt x="225" y="98"/>
                  </a:lnTo>
                  <a:lnTo>
                    <a:pt x="100" y="0"/>
                  </a:lnTo>
                  <a:close/>
                </a:path>
              </a:pathLst>
            </a:custGeom>
            <a:solidFill>
              <a:srgbClr val="8A998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0" name="Freeform 32"/>
            <p:cNvSpPr>
              <a:spLocks/>
            </p:cNvSpPr>
            <p:nvPr/>
          </p:nvSpPr>
          <p:spPr bwMode="auto">
            <a:xfrm>
              <a:off x="5317" y="1839"/>
              <a:ext cx="55" cy="36"/>
            </a:xfrm>
            <a:custGeom>
              <a:avLst/>
              <a:gdLst>
                <a:gd name="T0" fmla="*/ 0 w 221"/>
                <a:gd name="T1" fmla="*/ 0 h 146"/>
                <a:gd name="T2" fmla="*/ 0 w 221"/>
                <a:gd name="T3" fmla="*/ 0 h 146"/>
                <a:gd name="T4" fmla="*/ 0 w 221"/>
                <a:gd name="T5" fmla="*/ 0 h 146"/>
                <a:gd name="T6" fmla="*/ 0 w 221"/>
                <a:gd name="T7" fmla="*/ 0 h 146"/>
                <a:gd name="T8" fmla="*/ 0 w 221"/>
                <a:gd name="T9" fmla="*/ 0 h 146"/>
                <a:gd name="T10" fmla="*/ 0 w 221"/>
                <a:gd name="T11" fmla="*/ 0 h 146"/>
                <a:gd name="T12" fmla="*/ 0 w 221"/>
                <a:gd name="T13" fmla="*/ 0 h 146"/>
                <a:gd name="T14" fmla="*/ 0 w 221"/>
                <a:gd name="T15" fmla="*/ 0 h 146"/>
                <a:gd name="T16" fmla="*/ 0 w 221"/>
                <a:gd name="T17" fmla="*/ 0 h 146"/>
                <a:gd name="T18" fmla="*/ 0 w 221"/>
                <a:gd name="T19" fmla="*/ 0 h 146"/>
                <a:gd name="T20" fmla="*/ 0 w 221"/>
                <a:gd name="T21" fmla="*/ 0 h 146"/>
                <a:gd name="T22" fmla="*/ 0 w 221"/>
                <a:gd name="T23" fmla="*/ 0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1"/>
                <a:gd name="T37" fmla="*/ 0 h 146"/>
                <a:gd name="T38" fmla="*/ 221 w 221"/>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1" h="146">
                  <a:moveTo>
                    <a:pt x="0" y="135"/>
                  </a:moveTo>
                  <a:lnTo>
                    <a:pt x="19" y="111"/>
                  </a:lnTo>
                  <a:lnTo>
                    <a:pt x="67" y="87"/>
                  </a:lnTo>
                  <a:lnTo>
                    <a:pt x="108" y="67"/>
                  </a:lnTo>
                  <a:lnTo>
                    <a:pt x="150" y="42"/>
                  </a:lnTo>
                  <a:lnTo>
                    <a:pt x="201" y="0"/>
                  </a:lnTo>
                  <a:lnTo>
                    <a:pt x="221" y="25"/>
                  </a:lnTo>
                  <a:lnTo>
                    <a:pt x="149" y="80"/>
                  </a:lnTo>
                  <a:lnTo>
                    <a:pt x="88" y="126"/>
                  </a:lnTo>
                  <a:lnTo>
                    <a:pt x="18" y="146"/>
                  </a:lnTo>
                  <a:lnTo>
                    <a:pt x="0" y="135"/>
                  </a:lnTo>
                  <a:close/>
                </a:path>
              </a:pathLst>
            </a:custGeom>
            <a:solidFill>
              <a:srgbClr val="8A998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1" name="Freeform 33"/>
            <p:cNvSpPr>
              <a:spLocks/>
            </p:cNvSpPr>
            <p:nvPr/>
          </p:nvSpPr>
          <p:spPr bwMode="auto">
            <a:xfrm>
              <a:off x="5247" y="1792"/>
              <a:ext cx="27" cy="60"/>
            </a:xfrm>
            <a:custGeom>
              <a:avLst/>
              <a:gdLst>
                <a:gd name="T0" fmla="*/ 0 w 107"/>
                <a:gd name="T1" fmla="*/ 0 h 240"/>
                <a:gd name="T2" fmla="*/ 0 w 107"/>
                <a:gd name="T3" fmla="*/ 0 h 240"/>
                <a:gd name="T4" fmla="*/ 0 w 107"/>
                <a:gd name="T5" fmla="*/ 0 h 240"/>
                <a:gd name="T6" fmla="*/ 0 w 107"/>
                <a:gd name="T7" fmla="*/ 0 h 240"/>
                <a:gd name="T8" fmla="*/ 0 w 107"/>
                <a:gd name="T9" fmla="*/ 0 h 240"/>
                <a:gd name="T10" fmla="*/ 0 w 107"/>
                <a:gd name="T11" fmla="*/ 0 h 240"/>
                <a:gd name="T12" fmla="*/ 0 w 107"/>
                <a:gd name="T13" fmla="*/ 0 h 240"/>
                <a:gd name="T14" fmla="*/ 0 w 107"/>
                <a:gd name="T15" fmla="*/ 0 h 240"/>
                <a:gd name="T16" fmla="*/ 0 w 107"/>
                <a:gd name="T17" fmla="*/ 0 h 240"/>
                <a:gd name="T18" fmla="*/ 0 w 107"/>
                <a:gd name="T19" fmla="*/ 0 h 240"/>
                <a:gd name="T20" fmla="*/ 0 w 107"/>
                <a:gd name="T21" fmla="*/ 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
                <a:gd name="T34" fmla="*/ 0 h 240"/>
                <a:gd name="T35" fmla="*/ 107 w 107"/>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 h="240">
                  <a:moveTo>
                    <a:pt x="25" y="0"/>
                  </a:moveTo>
                  <a:lnTo>
                    <a:pt x="36" y="32"/>
                  </a:lnTo>
                  <a:lnTo>
                    <a:pt x="85" y="107"/>
                  </a:lnTo>
                  <a:lnTo>
                    <a:pt x="107" y="220"/>
                  </a:lnTo>
                  <a:lnTo>
                    <a:pt x="65" y="240"/>
                  </a:lnTo>
                  <a:lnTo>
                    <a:pt x="60" y="206"/>
                  </a:lnTo>
                  <a:lnTo>
                    <a:pt x="65" y="154"/>
                  </a:lnTo>
                  <a:lnTo>
                    <a:pt x="0" y="61"/>
                  </a:lnTo>
                  <a:lnTo>
                    <a:pt x="3" y="8"/>
                  </a:lnTo>
                  <a:lnTo>
                    <a:pt x="25" y="0"/>
                  </a:lnTo>
                  <a:close/>
                </a:path>
              </a:pathLst>
            </a:custGeom>
            <a:solidFill>
              <a:srgbClr val="8A998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2" name="Freeform 34"/>
            <p:cNvSpPr>
              <a:spLocks/>
            </p:cNvSpPr>
            <p:nvPr/>
          </p:nvSpPr>
          <p:spPr bwMode="auto">
            <a:xfrm>
              <a:off x="5181" y="2014"/>
              <a:ext cx="29" cy="52"/>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w 114"/>
                <a:gd name="T11" fmla="*/ 0 h 209"/>
                <a:gd name="T12" fmla="*/ 0 w 114"/>
                <a:gd name="T13" fmla="*/ 0 h 209"/>
                <a:gd name="T14" fmla="*/ 0 w 114"/>
                <a:gd name="T15" fmla="*/ 0 h 209"/>
                <a:gd name="T16" fmla="*/ 0 w 114"/>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209"/>
                <a:gd name="T29" fmla="*/ 114 w 114"/>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209">
                  <a:moveTo>
                    <a:pt x="96" y="0"/>
                  </a:moveTo>
                  <a:lnTo>
                    <a:pt x="45" y="32"/>
                  </a:lnTo>
                  <a:lnTo>
                    <a:pt x="3" y="100"/>
                  </a:lnTo>
                  <a:lnTo>
                    <a:pt x="0" y="143"/>
                  </a:lnTo>
                  <a:lnTo>
                    <a:pt x="20" y="209"/>
                  </a:lnTo>
                  <a:lnTo>
                    <a:pt x="39" y="102"/>
                  </a:lnTo>
                  <a:lnTo>
                    <a:pt x="114" y="30"/>
                  </a:lnTo>
                  <a:lnTo>
                    <a:pt x="96" y="0"/>
                  </a:lnTo>
                  <a:close/>
                </a:path>
              </a:pathLst>
            </a:custGeom>
            <a:solidFill>
              <a:srgbClr val="8A998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3" name="Freeform 35"/>
            <p:cNvSpPr>
              <a:spLocks/>
            </p:cNvSpPr>
            <p:nvPr/>
          </p:nvSpPr>
          <p:spPr bwMode="auto">
            <a:xfrm>
              <a:off x="5113" y="1971"/>
              <a:ext cx="69" cy="21"/>
            </a:xfrm>
            <a:custGeom>
              <a:avLst/>
              <a:gdLst>
                <a:gd name="T0" fmla="*/ 0 w 278"/>
                <a:gd name="T1" fmla="*/ 0 h 85"/>
                <a:gd name="T2" fmla="*/ 0 w 278"/>
                <a:gd name="T3" fmla="*/ 0 h 85"/>
                <a:gd name="T4" fmla="*/ 0 w 278"/>
                <a:gd name="T5" fmla="*/ 0 h 85"/>
                <a:gd name="T6" fmla="*/ 0 w 278"/>
                <a:gd name="T7" fmla="*/ 0 h 85"/>
                <a:gd name="T8" fmla="*/ 0 w 278"/>
                <a:gd name="T9" fmla="*/ 0 h 85"/>
                <a:gd name="T10" fmla="*/ 0 w 278"/>
                <a:gd name="T11" fmla="*/ 0 h 85"/>
                <a:gd name="T12" fmla="*/ 0 w 278"/>
                <a:gd name="T13" fmla="*/ 0 h 85"/>
                <a:gd name="T14" fmla="*/ 0 w 278"/>
                <a:gd name="T15" fmla="*/ 0 h 85"/>
                <a:gd name="T16" fmla="*/ 0 w 278"/>
                <a:gd name="T17" fmla="*/ 0 h 85"/>
                <a:gd name="T18" fmla="*/ 0 w 27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85"/>
                <a:gd name="T32" fmla="*/ 278 w 27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85">
                  <a:moveTo>
                    <a:pt x="0" y="0"/>
                  </a:moveTo>
                  <a:lnTo>
                    <a:pt x="45" y="46"/>
                  </a:lnTo>
                  <a:lnTo>
                    <a:pt x="90" y="83"/>
                  </a:lnTo>
                  <a:lnTo>
                    <a:pt x="228" y="85"/>
                  </a:lnTo>
                  <a:lnTo>
                    <a:pt x="278" y="44"/>
                  </a:lnTo>
                  <a:lnTo>
                    <a:pt x="176" y="40"/>
                  </a:lnTo>
                  <a:lnTo>
                    <a:pt x="119" y="55"/>
                  </a:lnTo>
                  <a:lnTo>
                    <a:pt x="33" y="1"/>
                  </a:lnTo>
                  <a:lnTo>
                    <a:pt x="0" y="0"/>
                  </a:lnTo>
                  <a:close/>
                </a:path>
              </a:pathLst>
            </a:custGeom>
            <a:solidFill>
              <a:srgbClr val="8A998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4" name="Freeform 36"/>
            <p:cNvSpPr>
              <a:spLocks/>
            </p:cNvSpPr>
            <p:nvPr/>
          </p:nvSpPr>
          <p:spPr bwMode="auto">
            <a:xfrm>
              <a:off x="5146" y="1854"/>
              <a:ext cx="180" cy="180"/>
            </a:xfrm>
            <a:custGeom>
              <a:avLst/>
              <a:gdLst>
                <a:gd name="T0" fmla="*/ 0 w 721"/>
                <a:gd name="T1" fmla="*/ 0 h 723"/>
                <a:gd name="T2" fmla="*/ 0 w 721"/>
                <a:gd name="T3" fmla="*/ 0 h 723"/>
                <a:gd name="T4" fmla="*/ 0 w 721"/>
                <a:gd name="T5" fmla="*/ 0 h 723"/>
                <a:gd name="T6" fmla="*/ 0 w 721"/>
                <a:gd name="T7" fmla="*/ 0 h 723"/>
                <a:gd name="T8" fmla="*/ 0 w 721"/>
                <a:gd name="T9" fmla="*/ 0 h 723"/>
                <a:gd name="T10" fmla="*/ 0 w 721"/>
                <a:gd name="T11" fmla="*/ 0 h 723"/>
                <a:gd name="T12" fmla="*/ 0 w 721"/>
                <a:gd name="T13" fmla="*/ 0 h 723"/>
                <a:gd name="T14" fmla="*/ 0 w 721"/>
                <a:gd name="T15" fmla="*/ 0 h 723"/>
                <a:gd name="T16" fmla="*/ 0 w 721"/>
                <a:gd name="T17" fmla="*/ 0 h 723"/>
                <a:gd name="T18" fmla="*/ 0 w 721"/>
                <a:gd name="T19" fmla="*/ 0 h 723"/>
                <a:gd name="T20" fmla="*/ 0 w 721"/>
                <a:gd name="T21" fmla="*/ 0 h 723"/>
                <a:gd name="T22" fmla="*/ 0 w 721"/>
                <a:gd name="T23" fmla="*/ 0 h 723"/>
                <a:gd name="T24" fmla="*/ 0 w 721"/>
                <a:gd name="T25" fmla="*/ 0 h 723"/>
                <a:gd name="T26" fmla="*/ 0 w 721"/>
                <a:gd name="T27" fmla="*/ 0 h 723"/>
                <a:gd name="T28" fmla="*/ 0 w 721"/>
                <a:gd name="T29" fmla="*/ 0 h 723"/>
                <a:gd name="T30" fmla="*/ 0 w 721"/>
                <a:gd name="T31" fmla="*/ 0 h 723"/>
                <a:gd name="T32" fmla="*/ 0 w 721"/>
                <a:gd name="T33" fmla="*/ 0 h 723"/>
                <a:gd name="T34" fmla="*/ 0 w 721"/>
                <a:gd name="T35" fmla="*/ 0 h 723"/>
                <a:gd name="T36" fmla="*/ 0 w 721"/>
                <a:gd name="T37" fmla="*/ 0 h 723"/>
                <a:gd name="T38" fmla="*/ 0 w 721"/>
                <a:gd name="T39" fmla="*/ 0 h 723"/>
                <a:gd name="T40" fmla="*/ 0 w 721"/>
                <a:gd name="T41" fmla="*/ 0 h 723"/>
                <a:gd name="T42" fmla="*/ 0 w 721"/>
                <a:gd name="T43" fmla="*/ 0 h 723"/>
                <a:gd name="T44" fmla="*/ 0 w 721"/>
                <a:gd name="T45" fmla="*/ 0 h 723"/>
                <a:gd name="T46" fmla="*/ 0 w 721"/>
                <a:gd name="T47" fmla="*/ 0 h 723"/>
                <a:gd name="T48" fmla="*/ 0 w 721"/>
                <a:gd name="T49" fmla="*/ 0 h 723"/>
                <a:gd name="T50" fmla="*/ 0 w 721"/>
                <a:gd name="T51" fmla="*/ 0 h 7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1"/>
                <a:gd name="T79" fmla="*/ 0 h 723"/>
                <a:gd name="T80" fmla="*/ 721 w 721"/>
                <a:gd name="T81" fmla="*/ 723 h 7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1" h="723">
                  <a:moveTo>
                    <a:pt x="208" y="24"/>
                  </a:moveTo>
                  <a:lnTo>
                    <a:pt x="104" y="73"/>
                  </a:lnTo>
                  <a:lnTo>
                    <a:pt x="59" y="120"/>
                  </a:lnTo>
                  <a:lnTo>
                    <a:pt x="6" y="278"/>
                  </a:lnTo>
                  <a:lnTo>
                    <a:pt x="0" y="382"/>
                  </a:lnTo>
                  <a:lnTo>
                    <a:pt x="38" y="465"/>
                  </a:lnTo>
                  <a:lnTo>
                    <a:pt x="99" y="423"/>
                  </a:lnTo>
                  <a:lnTo>
                    <a:pt x="132" y="458"/>
                  </a:lnTo>
                  <a:lnTo>
                    <a:pt x="186" y="528"/>
                  </a:lnTo>
                  <a:lnTo>
                    <a:pt x="237" y="552"/>
                  </a:lnTo>
                  <a:lnTo>
                    <a:pt x="301" y="651"/>
                  </a:lnTo>
                  <a:lnTo>
                    <a:pt x="445" y="723"/>
                  </a:lnTo>
                  <a:lnTo>
                    <a:pt x="588" y="704"/>
                  </a:lnTo>
                  <a:lnTo>
                    <a:pt x="675" y="661"/>
                  </a:lnTo>
                  <a:lnTo>
                    <a:pt x="721" y="596"/>
                  </a:lnTo>
                  <a:lnTo>
                    <a:pt x="689" y="456"/>
                  </a:lnTo>
                  <a:lnTo>
                    <a:pt x="694" y="290"/>
                  </a:lnTo>
                  <a:lnTo>
                    <a:pt x="692" y="244"/>
                  </a:lnTo>
                  <a:lnTo>
                    <a:pt x="621" y="187"/>
                  </a:lnTo>
                  <a:lnTo>
                    <a:pt x="516" y="136"/>
                  </a:lnTo>
                  <a:lnTo>
                    <a:pt x="465" y="91"/>
                  </a:lnTo>
                  <a:lnTo>
                    <a:pt x="403" y="61"/>
                  </a:lnTo>
                  <a:lnTo>
                    <a:pt x="390" y="13"/>
                  </a:lnTo>
                  <a:lnTo>
                    <a:pt x="296" y="0"/>
                  </a:lnTo>
                  <a:lnTo>
                    <a:pt x="208" y="24"/>
                  </a:lnTo>
                  <a:close/>
                </a:path>
              </a:pathLst>
            </a:custGeom>
            <a:solidFill>
              <a:srgbClr val="8A998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5" name="Freeform 37"/>
            <p:cNvSpPr>
              <a:spLocks/>
            </p:cNvSpPr>
            <p:nvPr/>
          </p:nvSpPr>
          <p:spPr bwMode="auto">
            <a:xfrm>
              <a:off x="5263" y="1912"/>
              <a:ext cx="65" cy="107"/>
            </a:xfrm>
            <a:custGeom>
              <a:avLst/>
              <a:gdLst>
                <a:gd name="T0" fmla="*/ 0 w 258"/>
                <a:gd name="T1" fmla="*/ 0 h 428"/>
                <a:gd name="T2" fmla="*/ 0 w 258"/>
                <a:gd name="T3" fmla="*/ 0 h 428"/>
                <a:gd name="T4" fmla="*/ 0 w 258"/>
                <a:gd name="T5" fmla="*/ 0 h 428"/>
                <a:gd name="T6" fmla="*/ 0 w 258"/>
                <a:gd name="T7" fmla="*/ 0 h 428"/>
                <a:gd name="T8" fmla="*/ 0 w 258"/>
                <a:gd name="T9" fmla="*/ 0 h 428"/>
                <a:gd name="T10" fmla="*/ 0 w 258"/>
                <a:gd name="T11" fmla="*/ 0 h 428"/>
                <a:gd name="T12" fmla="*/ 0 w 258"/>
                <a:gd name="T13" fmla="*/ 0 h 428"/>
                <a:gd name="T14" fmla="*/ 0 w 258"/>
                <a:gd name="T15" fmla="*/ 0 h 428"/>
                <a:gd name="T16" fmla="*/ 0 w 258"/>
                <a:gd name="T17" fmla="*/ 0 h 428"/>
                <a:gd name="T18" fmla="*/ 0 w 258"/>
                <a:gd name="T19" fmla="*/ 0 h 428"/>
                <a:gd name="T20" fmla="*/ 0 w 258"/>
                <a:gd name="T21" fmla="*/ 0 h 428"/>
                <a:gd name="T22" fmla="*/ 0 w 258"/>
                <a:gd name="T23" fmla="*/ 0 h 428"/>
                <a:gd name="T24" fmla="*/ 0 w 258"/>
                <a:gd name="T25" fmla="*/ 0 h 428"/>
                <a:gd name="T26" fmla="*/ 0 w 258"/>
                <a:gd name="T27" fmla="*/ 0 h 428"/>
                <a:gd name="T28" fmla="*/ 0 w 258"/>
                <a:gd name="T29" fmla="*/ 0 h 428"/>
                <a:gd name="T30" fmla="*/ 0 w 258"/>
                <a:gd name="T31" fmla="*/ 0 h 428"/>
                <a:gd name="T32" fmla="*/ 0 w 258"/>
                <a:gd name="T33" fmla="*/ 0 h 428"/>
                <a:gd name="T34" fmla="*/ 0 w 258"/>
                <a:gd name="T35" fmla="*/ 0 h 428"/>
                <a:gd name="T36" fmla="*/ 0 w 258"/>
                <a:gd name="T37" fmla="*/ 0 h 428"/>
                <a:gd name="T38" fmla="*/ 0 w 258"/>
                <a:gd name="T39" fmla="*/ 0 h 4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428"/>
                <a:gd name="T62" fmla="*/ 258 w 258"/>
                <a:gd name="T63" fmla="*/ 428 h 4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428">
                  <a:moveTo>
                    <a:pt x="168" y="0"/>
                  </a:moveTo>
                  <a:lnTo>
                    <a:pt x="183" y="49"/>
                  </a:lnTo>
                  <a:lnTo>
                    <a:pt x="193" y="103"/>
                  </a:lnTo>
                  <a:lnTo>
                    <a:pt x="185" y="161"/>
                  </a:lnTo>
                  <a:lnTo>
                    <a:pt x="172" y="227"/>
                  </a:lnTo>
                  <a:lnTo>
                    <a:pt x="152" y="278"/>
                  </a:lnTo>
                  <a:lnTo>
                    <a:pt x="127" y="320"/>
                  </a:lnTo>
                  <a:lnTo>
                    <a:pt x="95" y="352"/>
                  </a:lnTo>
                  <a:lnTo>
                    <a:pt x="60" y="387"/>
                  </a:lnTo>
                  <a:lnTo>
                    <a:pt x="0" y="428"/>
                  </a:lnTo>
                  <a:lnTo>
                    <a:pt x="39" y="428"/>
                  </a:lnTo>
                  <a:lnTo>
                    <a:pt x="97" y="414"/>
                  </a:lnTo>
                  <a:lnTo>
                    <a:pt x="148" y="383"/>
                  </a:lnTo>
                  <a:lnTo>
                    <a:pt x="234" y="303"/>
                  </a:lnTo>
                  <a:lnTo>
                    <a:pt x="232" y="225"/>
                  </a:lnTo>
                  <a:lnTo>
                    <a:pt x="257" y="165"/>
                  </a:lnTo>
                  <a:lnTo>
                    <a:pt x="258" y="113"/>
                  </a:lnTo>
                  <a:lnTo>
                    <a:pt x="256" y="56"/>
                  </a:lnTo>
                  <a:lnTo>
                    <a:pt x="168" y="0"/>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6" name="Freeform 38"/>
            <p:cNvSpPr>
              <a:spLocks/>
            </p:cNvSpPr>
            <p:nvPr/>
          </p:nvSpPr>
          <p:spPr bwMode="auto">
            <a:xfrm>
              <a:off x="5159" y="1867"/>
              <a:ext cx="23" cy="25"/>
            </a:xfrm>
            <a:custGeom>
              <a:avLst/>
              <a:gdLst>
                <a:gd name="T0" fmla="*/ 0 w 94"/>
                <a:gd name="T1" fmla="*/ 0 h 98"/>
                <a:gd name="T2" fmla="*/ 0 w 94"/>
                <a:gd name="T3" fmla="*/ 0 h 98"/>
                <a:gd name="T4" fmla="*/ 0 w 94"/>
                <a:gd name="T5" fmla="*/ 0 h 98"/>
                <a:gd name="T6" fmla="*/ 0 w 94"/>
                <a:gd name="T7" fmla="*/ 0 h 98"/>
                <a:gd name="T8" fmla="*/ 0 w 94"/>
                <a:gd name="T9" fmla="*/ 0 h 98"/>
                <a:gd name="T10" fmla="*/ 0 w 94"/>
                <a:gd name="T11" fmla="*/ 0 h 98"/>
                <a:gd name="T12" fmla="*/ 0 w 94"/>
                <a:gd name="T13" fmla="*/ 0 h 98"/>
                <a:gd name="T14" fmla="*/ 0 w 94"/>
                <a:gd name="T15" fmla="*/ 0 h 98"/>
                <a:gd name="T16" fmla="*/ 0 w 94"/>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98"/>
                <a:gd name="T29" fmla="*/ 94 w 94"/>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98">
                  <a:moveTo>
                    <a:pt x="54" y="0"/>
                  </a:moveTo>
                  <a:lnTo>
                    <a:pt x="22" y="30"/>
                  </a:lnTo>
                  <a:lnTo>
                    <a:pt x="0" y="66"/>
                  </a:lnTo>
                  <a:lnTo>
                    <a:pt x="43" y="98"/>
                  </a:lnTo>
                  <a:lnTo>
                    <a:pt x="29" y="46"/>
                  </a:lnTo>
                  <a:lnTo>
                    <a:pt x="43" y="32"/>
                  </a:lnTo>
                  <a:lnTo>
                    <a:pt x="94" y="39"/>
                  </a:lnTo>
                  <a:lnTo>
                    <a:pt x="54" y="0"/>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7" name="Freeform 39"/>
            <p:cNvSpPr>
              <a:spLocks/>
            </p:cNvSpPr>
            <p:nvPr/>
          </p:nvSpPr>
          <p:spPr bwMode="auto">
            <a:xfrm>
              <a:off x="5185" y="1851"/>
              <a:ext cx="65" cy="50"/>
            </a:xfrm>
            <a:custGeom>
              <a:avLst/>
              <a:gdLst>
                <a:gd name="T0" fmla="*/ 0 w 263"/>
                <a:gd name="T1" fmla="*/ 0 h 197"/>
                <a:gd name="T2" fmla="*/ 0 w 263"/>
                <a:gd name="T3" fmla="*/ 0 h 197"/>
                <a:gd name="T4" fmla="*/ 0 w 263"/>
                <a:gd name="T5" fmla="*/ 0 h 197"/>
                <a:gd name="T6" fmla="*/ 0 w 263"/>
                <a:gd name="T7" fmla="*/ 0 h 197"/>
                <a:gd name="T8" fmla="*/ 0 w 263"/>
                <a:gd name="T9" fmla="*/ 0 h 197"/>
                <a:gd name="T10" fmla="*/ 0 w 263"/>
                <a:gd name="T11" fmla="*/ 0 h 197"/>
                <a:gd name="T12" fmla="*/ 0 w 263"/>
                <a:gd name="T13" fmla="*/ 0 h 197"/>
                <a:gd name="T14" fmla="*/ 0 w 263"/>
                <a:gd name="T15" fmla="*/ 0 h 197"/>
                <a:gd name="T16" fmla="*/ 0 w 263"/>
                <a:gd name="T17" fmla="*/ 0 h 197"/>
                <a:gd name="T18" fmla="*/ 0 w 263"/>
                <a:gd name="T19" fmla="*/ 0 h 197"/>
                <a:gd name="T20" fmla="*/ 0 w 263"/>
                <a:gd name="T21" fmla="*/ 0 h 197"/>
                <a:gd name="T22" fmla="*/ 0 w 263"/>
                <a:gd name="T23" fmla="*/ 0 h 197"/>
                <a:gd name="T24" fmla="*/ 0 w 263"/>
                <a:gd name="T25" fmla="*/ 0 h 197"/>
                <a:gd name="T26" fmla="*/ 0 w 263"/>
                <a:gd name="T27" fmla="*/ 0 h 197"/>
                <a:gd name="T28" fmla="*/ 0 w 263"/>
                <a:gd name="T29" fmla="*/ 0 h 197"/>
                <a:gd name="T30" fmla="*/ 0 w 263"/>
                <a:gd name="T31" fmla="*/ 0 h 197"/>
                <a:gd name="T32" fmla="*/ 0 w 263"/>
                <a:gd name="T33" fmla="*/ 0 h 197"/>
                <a:gd name="T34" fmla="*/ 0 w 263"/>
                <a:gd name="T35" fmla="*/ 0 h 197"/>
                <a:gd name="T36" fmla="*/ 0 w 263"/>
                <a:gd name="T37" fmla="*/ 0 h 197"/>
                <a:gd name="T38" fmla="*/ 0 w 263"/>
                <a:gd name="T39" fmla="*/ 0 h 197"/>
                <a:gd name="T40" fmla="*/ 0 w 263"/>
                <a:gd name="T41" fmla="*/ 0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3"/>
                <a:gd name="T64" fmla="*/ 0 h 197"/>
                <a:gd name="T65" fmla="*/ 263 w 263"/>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3" h="197">
                  <a:moveTo>
                    <a:pt x="0" y="59"/>
                  </a:moveTo>
                  <a:lnTo>
                    <a:pt x="16" y="106"/>
                  </a:lnTo>
                  <a:lnTo>
                    <a:pt x="61" y="79"/>
                  </a:lnTo>
                  <a:lnTo>
                    <a:pt x="101" y="57"/>
                  </a:lnTo>
                  <a:lnTo>
                    <a:pt x="131" y="43"/>
                  </a:lnTo>
                  <a:lnTo>
                    <a:pt x="171" y="35"/>
                  </a:lnTo>
                  <a:lnTo>
                    <a:pt x="199" y="35"/>
                  </a:lnTo>
                  <a:lnTo>
                    <a:pt x="159" y="62"/>
                  </a:lnTo>
                  <a:lnTo>
                    <a:pt x="126" y="95"/>
                  </a:lnTo>
                  <a:lnTo>
                    <a:pt x="93" y="127"/>
                  </a:lnTo>
                  <a:lnTo>
                    <a:pt x="71" y="164"/>
                  </a:lnTo>
                  <a:lnTo>
                    <a:pt x="55" y="197"/>
                  </a:lnTo>
                  <a:lnTo>
                    <a:pt x="100" y="190"/>
                  </a:lnTo>
                  <a:lnTo>
                    <a:pt x="202" y="119"/>
                  </a:lnTo>
                  <a:lnTo>
                    <a:pt x="198" y="79"/>
                  </a:lnTo>
                  <a:lnTo>
                    <a:pt x="263" y="22"/>
                  </a:lnTo>
                  <a:lnTo>
                    <a:pt x="214" y="6"/>
                  </a:lnTo>
                  <a:lnTo>
                    <a:pt x="136" y="0"/>
                  </a:lnTo>
                  <a:lnTo>
                    <a:pt x="41" y="30"/>
                  </a:lnTo>
                  <a:lnTo>
                    <a:pt x="0" y="59"/>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8" name="Freeform 40"/>
            <p:cNvSpPr>
              <a:spLocks/>
            </p:cNvSpPr>
            <p:nvPr/>
          </p:nvSpPr>
          <p:spPr bwMode="auto">
            <a:xfrm>
              <a:off x="5145" y="1887"/>
              <a:ext cx="55" cy="84"/>
            </a:xfrm>
            <a:custGeom>
              <a:avLst/>
              <a:gdLst>
                <a:gd name="T0" fmla="*/ 0 w 223"/>
                <a:gd name="T1" fmla="*/ 0 h 338"/>
                <a:gd name="T2" fmla="*/ 0 w 223"/>
                <a:gd name="T3" fmla="*/ 0 h 338"/>
                <a:gd name="T4" fmla="*/ 0 w 223"/>
                <a:gd name="T5" fmla="*/ 0 h 338"/>
                <a:gd name="T6" fmla="*/ 0 w 223"/>
                <a:gd name="T7" fmla="*/ 0 h 338"/>
                <a:gd name="T8" fmla="*/ 0 w 223"/>
                <a:gd name="T9" fmla="*/ 0 h 338"/>
                <a:gd name="T10" fmla="*/ 0 w 223"/>
                <a:gd name="T11" fmla="*/ 0 h 338"/>
                <a:gd name="T12" fmla="*/ 0 w 223"/>
                <a:gd name="T13" fmla="*/ 0 h 338"/>
                <a:gd name="T14" fmla="*/ 0 w 223"/>
                <a:gd name="T15" fmla="*/ 0 h 338"/>
                <a:gd name="T16" fmla="*/ 0 w 223"/>
                <a:gd name="T17" fmla="*/ 0 h 338"/>
                <a:gd name="T18" fmla="*/ 0 w 223"/>
                <a:gd name="T19" fmla="*/ 0 h 338"/>
                <a:gd name="T20" fmla="*/ 0 w 223"/>
                <a:gd name="T21" fmla="*/ 0 h 338"/>
                <a:gd name="T22" fmla="*/ 0 w 223"/>
                <a:gd name="T23" fmla="*/ 0 h 338"/>
                <a:gd name="T24" fmla="*/ 0 w 223"/>
                <a:gd name="T25" fmla="*/ 0 h 338"/>
                <a:gd name="T26" fmla="*/ 0 w 223"/>
                <a:gd name="T27" fmla="*/ 0 h 338"/>
                <a:gd name="T28" fmla="*/ 0 w 223"/>
                <a:gd name="T29" fmla="*/ 0 h 338"/>
                <a:gd name="T30" fmla="*/ 0 w 223"/>
                <a:gd name="T31" fmla="*/ 0 h 338"/>
                <a:gd name="T32" fmla="*/ 0 w 223"/>
                <a:gd name="T33" fmla="*/ 0 h 338"/>
                <a:gd name="T34" fmla="*/ 0 w 223"/>
                <a:gd name="T35" fmla="*/ 0 h 338"/>
                <a:gd name="T36" fmla="*/ 0 w 223"/>
                <a:gd name="T37" fmla="*/ 0 h 338"/>
                <a:gd name="T38" fmla="*/ 0 w 223"/>
                <a:gd name="T39" fmla="*/ 0 h 338"/>
                <a:gd name="T40" fmla="*/ 0 w 223"/>
                <a:gd name="T41" fmla="*/ 0 h 338"/>
                <a:gd name="T42" fmla="*/ 0 w 223"/>
                <a:gd name="T43" fmla="*/ 0 h 338"/>
                <a:gd name="T44" fmla="*/ 0 w 223"/>
                <a:gd name="T45" fmla="*/ 0 h 338"/>
                <a:gd name="T46" fmla="*/ 0 w 223"/>
                <a:gd name="T47" fmla="*/ 0 h 3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338"/>
                <a:gd name="T74" fmla="*/ 223 w 223"/>
                <a:gd name="T75" fmla="*/ 338 h 3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338">
                  <a:moveTo>
                    <a:pt x="81" y="8"/>
                  </a:moveTo>
                  <a:lnTo>
                    <a:pt x="100" y="28"/>
                  </a:lnTo>
                  <a:lnTo>
                    <a:pt x="75" y="69"/>
                  </a:lnTo>
                  <a:lnTo>
                    <a:pt x="49" y="121"/>
                  </a:lnTo>
                  <a:lnTo>
                    <a:pt x="39" y="168"/>
                  </a:lnTo>
                  <a:lnTo>
                    <a:pt x="30" y="216"/>
                  </a:lnTo>
                  <a:lnTo>
                    <a:pt x="30" y="266"/>
                  </a:lnTo>
                  <a:lnTo>
                    <a:pt x="42" y="305"/>
                  </a:lnTo>
                  <a:lnTo>
                    <a:pt x="54" y="296"/>
                  </a:lnTo>
                  <a:lnTo>
                    <a:pt x="71" y="232"/>
                  </a:lnTo>
                  <a:lnTo>
                    <a:pt x="88" y="194"/>
                  </a:lnTo>
                  <a:lnTo>
                    <a:pt x="114" y="146"/>
                  </a:lnTo>
                  <a:lnTo>
                    <a:pt x="154" y="90"/>
                  </a:lnTo>
                  <a:lnTo>
                    <a:pt x="184" y="58"/>
                  </a:lnTo>
                  <a:lnTo>
                    <a:pt x="223" y="48"/>
                  </a:lnTo>
                  <a:lnTo>
                    <a:pt x="191" y="91"/>
                  </a:lnTo>
                  <a:lnTo>
                    <a:pt x="100" y="289"/>
                  </a:lnTo>
                  <a:lnTo>
                    <a:pt x="46" y="338"/>
                  </a:lnTo>
                  <a:lnTo>
                    <a:pt x="17" y="288"/>
                  </a:lnTo>
                  <a:lnTo>
                    <a:pt x="0" y="182"/>
                  </a:lnTo>
                  <a:lnTo>
                    <a:pt x="36" y="57"/>
                  </a:lnTo>
                  <a:lnTo>
                    <a:pt x="67" y="0"/>
                  </a:lnTo>
                  <a:lnTo>
                    <a:pt x="81" y="8"/>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99" name="Freeform 41"/>
            <p:cNvSpPr>
              <a:spLocks/>
            </p:cNvSpPr>
            <p:nvPr/>
          </p:nvSpPr>
          <p:spPr bwMode="auto">
            <a:xfrm>
              <a:off x="5192" y="1866"/>
              <a:ext cx="115" cy="156"/>
            </a:xfrm>
            <a:custGeom>
              <a:avLst/>
              <a:gdLst>
                <a:gd name="T0" fmla="*/ 0 w 460"/>
                <a:gd name="T1" fmla="*/ 0 h 624"/>
                <a:gd name="T2" fmla="*/ 0 w 460"/>
                <a:gd name="T3" fmla="*/ 0 h 624"/>
                <a:gd name="T4" fmla="*/ 0 w 460"/>
                <a:gd name="T5" fmla="*/ 0 h 624"/>
                <a:gd name="T6" fmla="*/ 0 w 460"/>
                <a:gd name="T7" fmla="*/ 0 h 624"/>
                <a:gd name="T8" fmla="*/ 0 w 460"/>
                <a:gd name="T9" fmla="*/ 0 h 624"/>
                <a:gd name="T10" fmla="*/ 0 w 460"/>
                <a:gd name="T11" fmla="*/ 0 h 624"/>
                <a:gd name="T12" fmla="*/ 0 w 460"/>
                <a:gd name="T13" fmla="*/ 0 h 624"/>
                <a:gd name="T14" fmla="*/ 0 w 460"/>
                <a:gd name="T15" fmla="*/ 0 h 624"/>
                <a:gd name="T16" fmla="*/ 0 w 460"/>
                <a:gd name="T17" fmla="*/ 0 h 624"/>
                <a:gd name="T18" fmla="*/ 0 w 460"/>
                <a:gd name="T19" fmla="*/ 0 h 624"/>
                <a:gd name="T20" fmla="*/ 0 w 460"/>
                <a:gd name="T21" fmla="*/ 0 h 624"/>
                <a:gd name="T22" fmla="*/ 0 w 460"/>
                <a:gd name="T23" fmla="*/ 0 h 624"/>
                <a:gd name="T24" fmla="*/ 0 w 460"/>
                <a:gd name="T25" fmla="*/ 0 h 624"/>
                <a:gd name="T26" fmla="*/ 0 w 460"/>
                <a:gd name="T27" fmla="*/ 0 h 624"/>
                <a:gd name="T28" fmla="*/ 0 w 460"/>
                <a:gd name="T29" fmla="*/ 0 h 624"/>
                <a:gd name="T30" fmla="*/ 0 w 460"/>
                <a:gd name="T31" fmla="*/ 0 h 624"/>
                <a:gd name="T32" fmla="*/ 0 w 460"/>
                <a:gd name="T33" fmla="*/ 0 h 624"/>
                <a:gd name="T34" fmla="*/ 0 w 460"/>
                <a:gd name="T35" fmla="*/ 0 h 624"/>
                <a:gd name="T36" fmla="*/ 0 w 460"/>
                <a:gd name="T37" fmla="*/ 0 h 624"/>
                <a:gd name="T38" fmla="*/ 0 w 460"/>
                <a:gd name="T39" fmla="*/ 0 h 624"/>
                <a:gd name="T40" fmla="*/ 0 w 460"/>
                <a:gd name="T41" fmla="*/ 0 h 624"/>
                <a:gd name="T42" fmla="*/ 0 w 460"/>
                <a:gd name="T43" fmla="*/ 0 h 624"/>
                <a:gd name="T44" fmla="*/ 0 w 460"/>
                <a:gd name="T45" fmla="*/ 0 h 624"/>
                <a:gd name="T46" fmla="*/ 0 w 460"/>
                <a:gd name="T47" fmla="*/ 0 h 624"/>
                <a:gd name="T48" fmla="*/ 0 w 460"/>
                <a:gd name="T49" fmla="*/ 0 h 624"/>
                <a:gd name="T50" fmla="*/ 0 w 460"/>
                <a:gd name="T51" fmla="*/ 0 h 624"/>
                <a:gd name="T52" fmla="*/ 0 w 460"/>
                <a:gd name="T53" fmla="*/ 0 h 624"/>
                <a:gd name="T54" fmla="*/ 0 w 460"/>
                <a:gd name="T55" fmla="*/ 0 h 624"/>
                <a:gd name="T56" fmla="*/ 0 w 460"/>
                <a:gd name="T57" fmla="*/ 0 h 624"/>
                <a:gd name="T58" fmla="*/ 0 w 460"/>
                <a:gd name="T59" fmla="*/ 0 h 624"/>
                <a:gd name="T60" fmla="*/ 0 w 460"/>
                <a:gd name="T61" fmla="*/ 0 h 624"/>
                <a:gd name="T62" fmla="*/ 0 w 460"/>
                <a:gd name="T63" fmla="*/ 0 h 624"/>
                <a:gd name="T64" fmla="*/ 0 w 460"/>
                <a:gd name="T65" fmla="*/ 0 h 624"/>
                <a:gd name="T66" fmla="*/ 0 w 460"/>
                <a:gd name="T67" fmla="*/ 0 h 624"/>
                <a:gd name="T68" fmla="*/ 0 w 460"/>
                <a:gd name="T69" fmla="*/ 0 h 624"/>
                <a:gd name="T70" fmla="*/ 0 w 460"/>
                <a:gd name="T71" fmla="*/ 0 h 624"/>
                <a:gd name="T72" fmla="*/ 0 w 460"/>
                <a:gd name="T73" fmla="*/ 0 h 624"/>
                <a:gd name="T74" fmla="*/ 0 w 460"/>
                <a:gd name="T75" fmla="*/ 0 h 624"/>
                <a:gd name="T76" fmla="*/ 0 w 460"/>
                <a:gd name="T77" fmla="*/ 0 h 624"/>
                <a:gd name="T78" fmla="*/ 0 w 460"/>
                <a:gd name="T79" fmla="*/ 0 h 624"/>
                <a:gd name="T80" fmla="*/ 0 w 460"/>
                <a:gd name="T81" fmla="*/ 0 h 624"/>
                <a:gd name="T82" fmla="*/ 0 w 460"/>
                <a:gd name="T83" fmla="*/ 0 h 624"/>
                <a:gd name="T84" fmla="*/ 0 w 460"/>
                <a:gd name="T85" fmla="*/ 0 h 624"/>
                <a:gd name="T86" fmla="*/ 0 w 460"/>
                <a:gd name="T87" fmla="*/ 0 h 624"/>
                <a:gd name="T88" fmla="*/ 0 w 460"/>
                <a:gd name="T89" fmla="*/ 0 h 624"/>
                <a:gd name="T90" fmla="*/ 0 w 460"/>
                <a:gd name="T91" fmla="*/ 0 h 624"/>
                <a:gd name="T92" fmla="*/ 0 w 460"/>
                <a:gd name="T93" fmla="*/ 0 h 624"/>
                <a:gd name="T94" fmla="*/ 0 w 460"/>
                <a:gd name="T95" fmla="*/ 0 h 624"/>
                <a:gd name="T96" fmla="*/ 0 w 460"/>
                <a:gd name="T97" fmla="*/ 0 h 624"/>
                <a:gd name="T98" fmla="*/ 0 w 460"/>
                <a:gd name="T99" fmla="*/ 0 h 624"/>
                <a:gd name="T100" fmla="*/ 0 w 460"/>
                <a:gd name="T101" fmla="*/ 0 h 624"/>
                <a:gd name="T102" fmla="*/ 0 w 460"/>
                <a:gd name="T103" fmla="*/ 0 h 624"/>
                <a:gd name="T104" fmla="*/ 0 w 460"/>
                <a:gd name="T105" fmla="*/ 0 h 624"/>
                <a:gd name="T106" fmla="*/ 0 w 460"/>
                <a:gd name="T107" fmla="*/ 0 h 624"/>
                <a:gd name="T108" fmla="*/ 0 w 460"/>
                <a:gd name="T109" fmla="*/ 0 h 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0"/>
                <a:gd name="T166" fmla="*/ 0 h 624"/>
                <a:gd name="T167" fmla="*/ 460 w 460"/>
                <a:gd name="T168" fmla="*/ 624 h 6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0" h="624">
                  <a:moveTo>
                    <a:pt x="120" y="119"/>
                  </a:moveTo>
                  <a:lnTo>
                    <a:pt x="33" y="179"/>
                  </a:lnTo>
                  <a:lnTo>
                    <a:pt x="0" y="220"/>
                  </a:lnTo>
                  <a:lnTo>
                    <a:pt x="7" y="261"/>
                  </a:lnTo>
                  <a:lnTo>
                    <a:pt x="90" y="183"/>
                  </a:lnTo>
                  <a:lnTo>
                    <a:pt x="32" y="278"/>
                  </a:lnTo>
                  <a:lnTo>
                    <a:pt x="121" y="199"/>
                  </a:lnTo>
                  <a:lnTo>
                    <a:pt x="49" y="298"/>
                  </a:lnTo>
                  <a:lnTo>
                    <a:pt x="128" y="232"/>
                  </a:lnTo>
                  <a:lnTo>
                    <a:pt x="74" y="323"/>
                  </a:lnTo>
                  <a:lnTo>
                    <a:pt x="131" y="271"/>
                  </a:lnTo>
                  <a:lnTo>
                    <a:pt x="107" y="312"/>
                  </a:lnTo>
                  <a:lnTo>
                    <a:pt x="133" y="326"/>
                  </a:lnTo>
                  <a:lnTo>
                    <a:pt x="99" y="339"/>
                  </a:lnTo>
                  <a:lnTo>
                    <a:pt x="140" y="368"/>
                  </a:lnTo>
                  <a:lnTo>
                    <a:pt x="115" y="385"/>
                  </a:lnTo>
                  <a:lnTo>
                    <a:pt x="164" y="411"/>
                  </a:lnTo>
                  <a:lnTo>
                    <a:pt x="140" y="435"/>
                  </a:lnTo>
                  <a:lnTo>
                    <a:pt x="209" y="472"/>
                  </a:lnTo>
                  <a:lnTo>
                    <a:pt x="170" y="493"/>
                  </a:lnTo>
                  <a:lnTo>
                    <a:pt x="170" y="508"/>
                  </a:lnTo>
                  <a:lnTo>
                    <a:pt x="128" y="519"/>
                  </a:lnTo>
                  <a:lnTo>
                    <a:pt x="160" y="553"/>
                  </a:lnTo>
                  <a:lnTo>
                    <a:pt x="160" y="592"/>
                  </a:lnTo>
                  <a:lnTo>
                    <a:pt x="185" y="578"/>
                  </a:lnTo>
                  <a:lnTo>
                    <a:pt x="195" y="624"/>
                  </a:lnTo>
                  <a:lnTo>
                    <a:pt x="234" y="595"/>
                  </a:lnTo>
                  <a:lnTo>
                    <a:pt x="266" y="614"/>
                  </a:lnTo>
                  <a:lnTo>
                    <a:pt x="288" y="581"/>
                  </a:lnTo>
                  <a:lnTo>
                    <a:pt x="328" y="564"/>
                  </a:lnTo>
                  <a:lnTo>
                    <a:pt x="372" y="523"/>
                  </a:lnTo>
                  <a:lnTo>
                    <a:pt x="356" y="498"/>
                  </a:lnTo>
                  <a:lnTo>
                    <a:pt x="399" y="498"/>
                  </a:lnTo>
                  <a:lnTo>
                    <a:pt x="392" y="453"/>
                  </a:lnTo>
                  <a:lnTo>
                    <a:pt x="427" y="429"/>
                  </a:lnTo>
                  <a:lnTo>
                    <a:pt x="436" y="387"/>
                  </a:lnTo>
                  <a:lnTo>
                    <a:pt x="444" y="337"/>
                  </a:lnTo>
                  <a:lnTo>
                    <a:pt x="420" y="356"/>
                  </a:lnTo>
                  <a:lnTo>
                    <a:pt x="432" y="296"/>
                  </a:lnTo>
                  <a:lnTo>
                    <a:pt x="400" y="312"/>
                  </a:lnTo>
                  <a:lnTo>
                    <a:pt x="400" y="274"/>
                  </a:lnTo>
                  <a:lnTo>
                    <a:pt x="458" y="301"/>
                  </a:lnTo>
                  <a:lnTo>
                    <a:pt x="444" y="261"/>
                  </a:lnTo>
                  <a:lnTo>
                    <a:pt x="460" y="252"/>
                  </a:lnTo>
                  <a:lnTo>
                    <a:pt x="442" y="227"/>
                  </a:lnTo>
                  <a:lnTo>
                    <a:pt x="449" y="199"/>
                  </a:lnTo>
                  <a:lnTo>
                    <a:pt x="439" y="163"/>
                  </a:lnTo>
                  <a:lnTo>
                    <a:pt x="409" y="130"/>
                  </a:lnTo>
                  <a:lnTo>
                    <a:pt x="361" y="92"/>
                  </a:lnTo>
                  <a:lnTo>
                    <a:pt x="311" y="86"/>
                  </a:lnTo>
                  <a:lnTo>
                    <a:pt x="246" y="6"/>
                  </a:lnTo>
                  <a:lnTo>
                    <a:pt x="228" y="0"/>
                  </a:lnTo>
                  <a:lnTo>
                    <a:pt x="162" y="36"/>
                  </a:lnTo>
                  <a:lnTo>
                    <a:pt x="120" y="119"/>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0" name="Freeform 42"/>
            <p:cNvSpPr>
              <a:spLocks/>
            </p:cNvSpPr>
            <p:nvPr/>
          </p:nvSpPr>
          <p:spPr bwMode="auto">
            <a:xfrm>
              <a:off x="5427" y="2108"/>
              <a:ext cx="63" cy="62"/>
            </a:xfrm>
            <a:custGeom>
              <a:avLst/>
              <a:gdLst>
                <a:gd name="T0" fmla="*/ 0 w 251"/>
                <a:gd name="T1" fmla="*/ 0 h 246"/>
                <a:gd name="T2" fmla="*/ 0 w 251"/>
                <a:gd name="T3" fmla="*/ 0 h 246"/>
                <a:gd name="T4" fmla="*/ 0 w 251"/>
                <a:gd name="T5" fmla="*/ 0 h 246"/>
                <a:gd name="T6" fmla="*/ 0 w 251"/>
                <a:gd name="T7" fmla="*/ 0 h 246"/>
                <a:gd name="T8" fmla="*/ 0 w 251"/>
                <a:gd name="T9" fmla="*/ 0 h 246"/>
                <a:gd name="T10" fmla="*/ 0 w 251"/>
                <a:gd name="T11" fmla="*/ 0 h 246"/>
                <a:gd name="T12" fmla="*/ 0 w 251"/>
                <a:gd name="T13" fmla="*/ 0 h 246"/>
                <a:gd name="T14" fmla="*/ 0 w 251"/>
                <a:gd name="T15" fmla="*/ 0 h 246"/>
                <a:gd name="T16" fmla="*/ 0 w 251"/>
                <a:gd name="T17" fmla="*/ 0 h 246"/>
                <a:gd name="T18" fmla="*/ 0 w 251"/>
                <a:gd name="T19" fmla="*/ 0 h 246"/>
                <a:gd name="T20" fmla="*/ 0 w 251"/>
                <a:gd name="T21" fmla="*/ 0 h 246"/>
                <a:gd name="T22" fmla="*/ 0 w 251"/>
                <a:gd name="T23" fmla="*/ 0 h 246"/>
                <a:gd name="T24" fmla="*/ 0 w 251"/>
                <a:gd name="T25" fmla="*/ 0 h 246"/>
                <a:gd name="T26" fmla="*/ 0 w 251"/>
                <a:gd name="T27" fmla="*/ 0 h 246"/>
                <a:gd name="T28" fmla="*/ 0 w 251"/>
                <a:gd name="T29" fmla="*/ 0 h 246"/>
                <a:gd name="T30" fmla="*/ 0 w 251"/>
                <a:gd name="T31" fmla="*/ 0 h 246"/>
                <a:gd name="T32" fmla="*/ 0 w 251"/>
                <a:gd name="T33" fmla="*/ 0 h 246"/>
                <a:gd name="T34" fmla="*/ 0 w 251"/>
                <a:gd name="T35" fmla="*/ 0 h 246"/>
                <a:gd name="T36" fmla="*/ 0 w 251"/>
                <a:gd name="T37" fmla="*/ 0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1"/>
                <a:gd name="T58" fmla="*/ 0 h 246"/>
                <a:gd name="T59" fmla="*/ 251 w 251"/>
                <a:gd name="T60" fmla="*/ 246 h 2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1" h="246">
                  <a:moveTo>
                    <a:pt x="213" y="0"/>
                  </a:moveTo>
                  <a:lnTo>
                    <a:pt x="167" y="80"/>
                  </a:lnTo>
                  <a:lnTo>
                    <a:pt x="191" y="67"/>
                  </a:lnTo>
                  <a:lnTo>
                    <a:pt x="144" y="129"/>
                  </a:lnTo>
                  <a:lnTo>
                    <a:pt x="95" y="178"/>
                  </a:lnTo>
                  <a:lnTo>
                    <a:pt x="95" y="157"/>
                  </a:lnTo>
                  <a:lnTo>
                    <a:pt x="65" y="188"/>
                  </a:lnTo>
                  <a:lnTo>
                    <a:pt x="28" y="188"/>
                  </a:lnTo>
                  <a:lnTo>
                    <a:pt x="0" y="241"/>
                  </a:lnTo>
                  <a:lnTo>
                    <a:pt x="34" y="246"/>
                  </a:lnTo>
                  <a:lnTo>
                    <a:pt x="105" y="203"/>
                  </a:lnTo>
                  <a:lnTo>
                    <a:pt x="182" y="216"/>
                  </a:lnTo>
                  <a:lnTo>
                    <a:pt x="211" y="195"/>
                  </a:lnTo>
                  <a:lnTo>
                    <a:pt x="182" y="192"/>
                  </a:lnTo>
                  <a:lnTo>
                    <a:pt x="170" y="164"/>
                  </a:lnTo>
                  <a:lnTo>
                    <a:pt x="205" y="124"/>
                  </a:lnTo>
                  <a:lnTo>
                    <a:pt x="251" y="33"/>
                  </a:lnTo>
                  <a:lnTo>
                    <a:pt x="213" y="0"/>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1" name="Freeform 43"/>
            <p:cNvSpPr>
              <a:spLocks/>
            </p:cNvSpPr>
            <p:nvPr/>
          </p:nvSpPr>
          <p:spPr bwMode="auto">
            <a:xfrm>
              <a:off x="5449" y="2091"/>
              <a:ext cx="37" cy="42"/>
            </a:xfrm>
            <a:custGeom>
              <a:avLst/>
              <a:gdLst>
                <a:gd name="T0" fmla="*/ 0 w 150"/>
                <a:gd name="T1" fmla="*/ 0 h 169"/>
                <a:gd name="T2" fmla="*/ 0 w 150"/>
                <a:gd name="T3" fmla="*/ 0 h 169"/>
                <a:gd name="T4" fmla="*/ 0 w 150"/>
                <a:gd name="T5" fmla="*/ 0 h 169"/>
                <a:gd name="T6" fmla="*/ 0 w 150"/>
                <a:gd name="T7" fmla="*/ 0 h 169"/>
                <a:gd name="T8" fmla="*/ 0 w 150"/>
                <a:gd name="T9" fmla="*/ 0 h 169"/>
                <a:gd name="T10" fmla="*/ 0 w 150"/>
                <a:gd name="T11" fmla="*/ 0 h 169"/>
                <a:gd name="T12" fmla="*/ 0 w 150"/>
                <a:gd name="T13" fmla="*/ 0 h 169"/>
                <a:gd name="T14" fmla="*/ 0 w 150"/>
                <a:gd name="T15" fmla="*/ 0 h 169"/>
                <a:gd name="T16" fmla="*/ 0 w 150"/>
                <a:gd name="T17" fmla="*/ 0 h 169"/>
                <a:gd name="T18" fmla="*/ 0 w 150"/>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69"/>
                <a:gd name="T32" fmla="*/ 150 w 150"/>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69">
                  <a:moveTo>
                    <a:pt x="57" y="30"/>
                  </a:moveTo>
                  <a:lnTo>
                    <a:pt x="0" y="133"/>
                  </a:lnTo>
                  <a:lnTo>
                    <a:pt x="24" y="126"/>
                  </a:lnTo>
                  <a:lnTo>
                    <a:pt x="24" y="169"/>
                  </a:lnTo>
                  <a:lnTo>
                    <a:pt x="90" y="104"/>
                  </a:lnTo>
                  <a:lnTo>
                    <a:pt x="150" y="40"/>
                  </a:lnTo>
                  <a:lnTo>
                    <a:pt x="129" y="15"/>
                  </a:lnTo>
                  <a:lnTo>
                    <a:pt x="71" y="0"/>
                  </a:lnTo>
                  <a:lnTo>
                    <a:pt x="57" y="30"/>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2" name="Freeform 44"/>
            <p:cNvSpPr>
              <a:spLocks/>
            </p:cNvSpPr>
            <p:nvPr/>
          </p:nvSpPr>
          <p:spPr bwMode="auto">
            <a:xfrm>
              <a:off x="5415" y="2113"/>
              <a:ext cx="62" cy="52"/>
            </a:xfrm>
            <a:custGeom>
              <a:avLst/>
              <a:gdLst>
                <a:gd name="T0" fmla="*/ 0 w 247"/>
                <a:gd name="T1" fmla="*/ 0 h 208"/>
                <a:gd name="T2" fmla="*/ 0 w 247"/>
                <a:gd name="T3" fmla="*/ 0 h 208"/>
                <a:gd name="T4" fmla="*/ 0 w 247"/>
                <a:gd name="T5" fmla="*/ 0 h 208"/>
                <a:gd name="T6" fmla="*/ 0 w 247"/>
                <a:gd name="T7" fmla="*/ 0 h 208"/>
                <a:gd name="T8" fmla="*/ 0 w 247"/>
                <a:gd name="T9" fmla="*/ 0 h 208"/>
                <a:gd name="T10" fmla="*/ 0 w 247"/>
                <a:gd name="T11" fmla="*/ 0 h 208"/>
                <a:gd name="T12" fmla="*/ 0 w 247"/>
                <a:gd name="T13" fmla="*/ 0 h 208"/>
                <a:gd name="T14" fmla="*/ 0 w 247"/>
                <a:gd name="T15" fmla="*/ 0 h 208"/>
                <a:gd name="T16" fmla="*/ 0 w 247"/>
                <a:gd name="T17" fmla="*/ 0 h 208"/>
                <a:gd name="T18" fmla="*/ 0 w 247"/>
                <a:gd name="T19" fmla="*/ 0 h 208"/>
                <a:gd name="T20" fmla="*/ 0 w 247"/>
                <a:gd name="T21" fmla="*/ 0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208"/>
                <a:gd name="T35" fmla="*/ 247 w 24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208">
                  <a:moveTo>
                    <a:pt x="11" y="146"/>
                  </a:moveTo>
                  <a:lnTo>
                    <a:pt x="70" y="103"/>
                  </a:lnTo>
                  <a:lnTo>
                    <a:pt x="68" y="124"/>
                  </a:lnTo>
                  <a:lnTo>
                    <a:pt x="92" y="106"/>
                  </a:lnTo>
                  <a:lnTo>
                    <a:pt x="73" y="141"/>
                  </a:lnTo>
                  <a:lnTo>
                    <a:pt x="209" y="9"/>
                  </a:lnTo>
                  <a:lnTo>
                    <a:pt x="247" y="0"/>
                  </a:lnTo>
                  <a:lnTo>
                    <a:pt x="49" y="208"/>
                  </a:lnTo>
                  <a:lnTo>
                    <a:pt x="0" y="185"/>
                  </a:lnTo>
                  <a:lnTo>
                    <a:pt x="11" y="146"/>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3" name="Freeform 45"/>
            <p:cNvSpPr>
              <a:spLocks/>
            </p:cNvSpPr>
            <p:nvPr/>
          </p:nvSpPr>
          <p:spPr bwMode="auto">
            <a:xfrm>
              <a:off x="5380" y="2050"/>
              <a:ext cx="90" cy="100"/>
            </a:xfrm>
            <a:custGeom>
              <a:avLst/>
              <a:gdLst>
                <a:gd name="T0" fmla="*/ 0 w 359"/>
                <a:gd name="T1" fmla="*/ 0 h 401"/>
                <a:gd name="T2" fmla="*/ 0 w 359"/>
                <a:gd name="T3" fmla="*/ 0 h 401"/>
                <a:gd name="T4" fmla="*/ 0 w 359"/>
                <a:gd name="T5" fmla="*/ 0 h 401"/>
                <a:gd name="T6" fmla="*/ 0 w 359"/>
                <a:gd name="T7" fmla="*/ 0 h 401"/>
                <a:gd name="T8" fmla="*/ 0 w 359"/>
                <a:gd name="T9" fmla="*/ 0 h 401"/>
                <a:gd name="T10" fmla="*/ 0 w 359"/>
                <a:gd name="T11" fmla="*/ 0 h 401"/>
                <a:gd name="T12" fmla="*/ 0 w 359"/>
                <a:gd name="T13" fmla="*/ 0 h 401"/>
                <a:gd name="T14" fmla="*/ 0 w 359"/>
                <a:gd name="T15" fmla="*/ 0 h 401"/>
                <a:gd name="T16" fmla="*/ 0 w 359"/>
                <a:gd name="T17" fmla="*/ 0 h 401"/>
                <a:gd name="T18" fmla="*/ 0 w 359"/>
                <a:gd name="T19" fmla="*/ 0 h 401"/>
                <a:gd name="T20" fmla="*/ 0 w 359"/>
                <a:gd name="T21" fmla="*/ 0 h 401"/>
                <a:gd name="T22" fmla="*/ 0 w 359"/>
                <a:gd name="T23" fmla="*/ 0 h 401"/>
                <a:gd name="T24" fmla="*/ 0 w 359"/>
                <a:gd name="T25" fmla="*/ 0 h 401"/>
                <a:gd name="T26" fmla="*/ 0 w 359"/>
                <a:gd name="T27" fmla="*/ 0 h 401"/>
                <a:gd name="T28" fmla="*/ 0 w 359"/>
                <a:gd name="T29" fmla="*/ 0 h 401"/>
                <a:gd name="T30" fmla="*/ 0 w 359"/>
                <a:gd name="T31" fmla="*/ 0 h 401"/>
                <a:gd name="T32" fmla="*/ 0 w 359"/>
                <a:gd name="T33" fmla="*/ 0 h 401"/>
                <a:gd name="T34" fmla="*/ 0 w 359"/>
                <a:gd name="T35" fmla="*/ 0 h 401"/>
                <a:gd name="T36" fmla="*/ 0 w 359"/>
                <a:gd name="T37" fmla="*/ 0 h 401"/>
                <a:gd name="T38" fmla="*/ 0 w 359"/>
                <a:gd name="T39" fmla="*/ 0 h 401"/>
                <a:gd name="T40" fmla="*/ 0 w 359"/>
                <a:gd name="T41" fmla="*/ 0 h 401"/>
                <a:gd name="T42" fmla="*/ 0 w 359"/>
                <a:gd name="T43" fmla="*/ 0 h 401"/>
                <a:gd name="T44" fmla="*/ 0 w 359"/>
                <a:gd name="T45" fmla="*/ 0 h 401"/>
                <a:gd name="T46" fmla="*/ 0 w 359"/>
                <a:gd name="T47" fmla="*/ 0 h 401"/>
                <a:gd name="T48" fmla="*/ 0 w 359"/>
                <a:gd name="T49" fmla="*/ 0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9"/>
                <a:gd name="T76" fmla="*/ 0 h 401"/>
                <a:gd name="T77" fmla="*/ 359 w 359"/>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9" h="401">
                  <a:moveTo>
                    <a:pt x="51" y="0"/>
                  </a:moveTo>
                  <a:lnTo>
                    <a:pt x="0" y="46"/>
                  </a:lnTo>
                  <a:lnTo>
                    <a:pt x="40" y="36"/>
                  </a:lnTo>
                  <a:lnTo>
                    <a:pt x="23" y="99"/>
                  </a:lnTo>
                  <a:lnTo>
                    <a:pt x="69" y="71"/>
                  </a:lnTo>
                  <a:lnTo>
                    <a:pt x="41" y="121"/>
                  </a:lnTo>
                  <a:lnTo>
                    <a:pt x="90" y="100"/>
                  </a:lnTo>
                  <a:lnTo>
                    <a:pt x="59" y="148"/>
                  </a:lnTo>
                  <a:lnTo>
                    <a:pt x="143" y="117"/>
                  </a:lnTo>
                  <a:lnTo>
                    <a:pt x="181" y="132"/>
                  </a:lnTo>
                  <a:lnTo>
                    <a:pt x="124" y="170"/>
                  </a:lnTo>
                  <a:lnTo>
                    <a:pt x="90" y="206"/>
                  </a:lnTo>
                  <a:lnTo>
                    <a:pt x="81" y="262"/>
                  </a:lnTo>
                  <a:lnTo>
                    <a:pt x="165" y="200"/>
                  </a:lnTo>
                  <a:lnTo>
                    <a:pt x="161" y="234"/>
                  </a:lnTo>
                  <a:lnTo>
                    <a:pt x="201" y="217"/>
                  </a:lnTo>
                  <a:lnTo>
                    <a:pt x="173" y="262"/>
                  </a:lnTo>
                  <a:lnTo>
                    <a:pt x="211" y="248"/>
                  </a:lnTo>
                  <a:lnTo>
                    <a:pt x="190" y="291"/>
                  </a:lnTo>
                  <a:lnTo>
                    <a:pt x="143" y="346"/>
                  </a:lnTo>
                  <a:lnTo>
                    <a:pt x="147" y="401"/>
                  </a:lnTo>
                  <a:lnTo>
                    <a:pt x="359" y="197"/>
                  </a:lnTo>
                  <a:lnTo>
                    <a:pt x="332" y="155"/>
                  </a:lnTo>
                  <a:lnTo>
                    <a:pt x="51" y="0"/>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4" name="Freeform 46"/>
            <p:cNvSpPr>
              <a:spLocks/>
            </p:cNvSpPr>
            <p:nvPr/>
          </p:nvSpPr>
          <p:spPr bwMode="auto">
            <a:xfrm>
              <a:off x="5320" y="2030"/>
              <a:ext cx="100" cy="124"/>
            </a:xfrm>
            <a:custGeom>
              <a:avLst/>
              <a:gdLst>
                <a:gd name="T0" fmla="*/ 0 w 400"/>
                <a:gd name="T1" fmla="*/ 0 h 496"/>
                <a:gd name="T2" fmla="*/ 0 w 400"/>
                <a:gd name="T3" fmla="*/ 0 h 496"/>
                <a:gd name="T4" fmla="*/ 0 w 400"/>
                <a:gd name="T5" fmla="*/ 0 h 496"/>
                <a:gd name="T6" fmla="*/ 0 w 400"/>
                <a:gd name="T7" fmla="*/ 0 h 496"/>
                <a:gd name="T8" fmla="*/ 0 w 400"/>
                <a:gd name="T9" fmla="*/ 0 h 496"/>
                <a:gd name="T10" fmla="*/ 0 w 400"/>
                <a:gd name="T11" fmla="*/ 0 h 496"/>
                <a:gd name="T12" fmla="*/ 0 w 400"/>
                <a:gd name="T13" fmla="*/ 0 h 496"/>
                <a:gd name="T14" fmla="*/ 0 w 400"/>
                <a:gd name="T15" fmla="*/ 0 h 496"/>
                <a:gd name="T16" fmla="*/ 0 w 400"/>
                <a:gd name="T17" fmla="*/ 0 h 496"/>
                <a:gd name="T18" fmla="*/ 0 w 400"/>
                <a:gd name="T19" fmla="*/ 0 h 496"/>
                <a:gd name="T20" fmla="*/ 0 w 400"/>
                <a:gd name="T21" fmla="*/ 0 h 496"/>
                <a:gd name="T22" fmla="*/ 0 w 400"/>
                <a:gd name="T23" fmla="*/ 0 h 496"/>
                <a:gd name="T24" fmla="*/ 0 w 400"/>
                <a:gd name="T25" fmla="*/ 0 h 496"/>
                <a:gd name="T26" fmla="*/ 0 w 400"/>
                <a:gd name="T27" fmla="*/ 0 h 496"/>
                <a:gd name="T28" fmla="*/ 0 w 400"/>
                <a:gd name="T29" fmla="*/ 0 h 496"/>
                <a:gd name="T30" fmla="*/ 0 w 400"/>
                <a:gd name="T31" fmla="*/ 0 h 496"/>
                <a:gd name="T32" fmla="*/ 0 w 400"/>
                <a:gd name="T33" fmla="*/ 0 h 496"/>
                <a:gd name="T34" fmla="*/ 0 w 400"/>
                <a:gd name="T35" fmla="*/ 0 h 496"/>
                <a:gd name="T36" fmla="*/ 0 w 400"/>
                <a:gd name="T37" fmla="*/ 0 h 496"/>
                <a:gd name="T38" fmla="*/ 0 w 400"/>
                <a:gd name="T39" fmla="*/ 0 h 496"/>
                <a:gd name="T40" fmla="*/ 0 w 400"/>
                <a:gd name="T41" fmla="*/ 0 h 496"/>
                <a:gd name="T42" fmla="*/ 0 w 400"/>
                <a:gd name="T43" fmla="*/ 0 h 496"/>
                <a:gd name="T44" fmla="*/ 0 w 400"/>
                <a:gd name="T45" fmla="*/ 0 h 496"/>
                <a:gd name="T46" fmla="*/ 0 w 400"/>
                <a:gd name="T47" fmla="*/ 0 h 496"/>
                <a:gd name="T48" fmla="*/ 0 w 400"/>
                <a:gd name="T49" fmla="*/ 0 h 496"/>
                <a:gd name="T50" fmla="*/ 0 w 400"/>
                <a:gd name="T51" fmla="*/ 0 h 496"/>
                <a:gd name="T52" fmla="*/ 0 w 400"/>
                <a:gd name="T53" fmla="*/ 0 h 496"/>
                <a:gd name="T54" fmla="*/ 0 w 400"/>
                <a:gd name="T55" fmla="*/ 0 h 496"/>
                <a:gd name="T56" fmla="*/ 0 w 400"/>
                <a:gd name="T57" fmla="*/ 0 h 496"/>
                <a:gd name="T58" fmla="*/ 0 w 400"/>
                <a:gd name="T59" fmla="*/ 0 h 496"/>
                <a:gd name="T60" fmla="*/ 0 w 400"/>
                <a:gd name="T61" fmla="*/ 0 h 496"/>
                <a:gd name="T62" fmla="*/ 0 w 400"/>
                <a:gd name="T63" fmla="*/ 0 h 496"/>
                <a:gd name="T64" fmla="*/ 0 w 400"/>
                <a:gd name="T65" fmla="*/ 0 h 496"/>
                <a:gd name="T66" fmla="*/ 0 w 400"/>
                <a:gd name="T67" fmla="*/ 0 h 496"/>
                <a:gd name="T68" fmla="*/ 0 w 400"/>
                <a:gd name="T69" fmla="*/ 0 h 496"/>
                <a:gd name="T70" fmla="*/ 0 w 400"/>
                <a:gd name="T71" fmla="*/ 0 h 496"/>
                <a:gd name="T72" fmla="*/ 0 w 400"/>
                <a:gd name="T73" fmla="*/ 0 h 496"/>
                <a:gd name="T74" fmla="*/ 0 w 400"/>
                <a:gd name="T75" fmla="*/ 0 h 4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0"/>
                <a:gd name="T115" fmla="*/ 0 h 496"/>
                <a:gd name="T116" fmla="*/ 400 w 400"/>
                <a:gd name="T117" fmla="*/ 496 h 4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0" h="496">
                  <a:moveTo>
                    <a:pt x="34" y="0"/>
                  </a:moveTo>
                  <a:lnTo>
                    <a:pt x="41" y="58"/>
                  </a:lnTo>
                  <a:lnTo>
                    <a:pt x="62" y="43"/>
                  </a:lnTo>
                  <a:lnTo>
                    <a:pt x="61" y="79"/>
                  </a:lnTo>
                  <a:lnTo>
                    <a:pt x="87" y="64"/>
                  </a:lnTo>
                  <a:lnTo>
                    <a:pt x="86" y="98"/>
                  </a:lnTo>
                  <a:lnTo>
                    <a:pt x="103" y="89"/>
                  </a:lnTo>
                  <a:lnTo>
                    <a:pt x="103" y="123"/>
                  </a:lnTo>
                  <a:lnTo>
                    <a:pt x="130" y="114"/>
                  </a:lnTo>
                  <a:lnTo>
                    <a:pt x="130" y="157"/>
                  </a:lnTo>
                  <a:lnTo>
                    <a:pt x="161" y="128"/>
                  </a:lnTo>
                  <a:lnTo>
                    <a:pt x="161" y="169"/>
                  </a:lnTo>
                  <a:lnTo>
                    <a:pt x="232" y="132"/>
                  </a:lnTo>
                  <a:lnTo>
                    <a:pt x="211" y="199"/>
                  </a:lnTo>
                  <a:lnTo>
                    <a:pt x="218" y="232"/>
                  </a:lnTo>
                  <a:lnTo>
                    <a:pt x="229" y="247"/>
                  </a:lnTo>
                  <a:lnTo>
                    <a:pt x="254" y="231"/>
                  </a:lnTo>
                  <a:lnTo>
                    <a:pt x="245" y="277"/>
                  </a:lnTo>
                  <a:lnTo>
                    <a:pt x="279" y="262"/>
                  </a:lnTo>
                  <a:lnTo>
                    <a:pt x="267" y="297"/>
                  </a:lnTo>
                  <a:lnTo>
                    <a:pt x="294" y="280"/>
                  </a:lnTo>
                  <a:lnTo>
                    <a:pt x="288" y="323"/>
                  </a:lnTo>
                  <a:lnTo>
                    <a:pt x="311" y="312"/>
                  </a:lnTo>
                  <a:lnTo>
                    <a:pt x="305" y="354"/>
                  </a:lnTo>
                  <a:lnTo>
                    <a:pt x="332" y="308"/>
                  </a:lnTo>
                  <a:lnTo>
                    <a:pt x="338" y="358"/>
                  </a:lnTo>
                  <a:lnTo>
                    <a:pt x="368" y="335"/>
                  </a:lnTo>
                  <a:lnTo>
                    <a:pt x="353" y="386"/>
                  </a:lnTo>
                  <a:lnTo>
                    <a:pt x="382" y="358"/>
                  </a:lnTo>
                  <a:lnTo>
                    <a:pt x="369" y="403"/>
                  </a:lnTo>
                  <a:lnTo>
                    <a:pt x="400" y="385"/>
                  </a:lnTo>
                  <a:lnTo>
                    <a:pt x="400" y="432"/>
                  </a:lnTo>
                  <a:lnTo>
                    <a:pt x="384" y="496"/>
                  </a:lnTo>
                  <a:lnTo>
                    <a:pt x="310" y="444"/>
                  </a:lnTo>
                  <a:lnTo>
                    <a:pt x="171" y="271"/>
                  </a:lnTo>
                  <a:lnTo>
                    <a:pt x="0" y="57"/>
                  </a:lnTo>
                  <a:lnTo>
                    <a:pt x="34" y="0"/>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5" name="Freeform 47"/>
            <p:cNvSpPr>
              <a:spLocks/>
            </p:cNvSpPr>
            <p:nvPr/>
          </p:nvSpPr>
          <p:spPr bwMode="auto">
            <a:xfrm>
              <a:off x="5322" y="2003"/>
              <a:ext cx="72" cy="72"/>
            </a:xfrm>
            <a:custGeom>
              <a:avLst/>
              <a:gdLst>
                <a:gd name="T0" fmla="*/ 0 w 287"/>
                <a:gd name="T1" fmla="*/ 0 h 291"/>
                <a:gd name="T2" fmla="*/ 0 w 287"/>
                <a:gd name="T3" fmla="*/ 0 h 291"/>
                <a:gd name="T4" fmla="*/ 0 w 287"/>
                <a:gd name="T5" fmla="*/ 0 h 291"/>
                <a:gd name="T6" fmla="*/ 0 w 287"/>
                <a:gd name="T7" fmla="*/ 0 h 291"/>
                <a:gd name="T8" fmla="*/ 0 w 287"/>
                <a:gd name="T9" fmla="*/ 0 h 291"/>
                <a:gd name="T10" fmla="*/ 0 w 287"/>
                <a:gd name="T11" fmla="*/ 0 h 291"/>
                <a:gd name="T12" fmla="*/ 0 w 287"/>
                <a:gd name="T13" fmla="*/ 0 h 291"/>
                <a:gd name="T14" fmla="*/ 0 w 287"/>
                <a:gd name="T15" fmla="*/ 0 h 291"/>
                <a:gd name="T16" fmla="*/ 0 w 287"/>
                <a:gd name="T17" fmla="*/ 0 h 291"/>
                <a:gd name="T18" fmla="*/ 0 w 287"/>
                <a:gd name="T19" fmla="*/ 0 h 291"/>
                <a:gd name="T20" fmla="*/ 0 w 287"/>
                <a:gd name="T21" fmla="*/ 0 h 291"/>
                <a:gd name="T22" fmla="*/ 0 w 287"/>
                <a:gd name="T23" fmla="*/ 0 h 291"/>
                <a:gd name="T24" fmla="*/ 0 w 287"/>
                <a:gd name="T25" fmla="*/ 0 h 291"/>
                <a:gd name="T26" fmla="*/ 0 w 287"/>
                <a:gd name="T27" fmla="*/ 0 h 291"/>
                <a:gd name="T28" fmla="*/ 0 w 287"/>
                <a:gd name="T29" fmla="*/ 0 h 291"/>
                <a:gd name="T30" fmla="*/ 0 w 287"/>
                <a:gd name="T31" fmla="*/ 0 h 291"/>
                <a:gd name="T32" fmla="*/ 0 w 287"/>
                <a:gd name="T33" fmla="*/ 0 h 291"/>
                <a:gd name="T34" fmla="*/ 0 w 287"/>
                <a:gd name="T35" fmla="*/ 0 h 291"/>
                <a:gd name="T36" fmla="*/ 0 w 287"/>
                <a:gd name="T37" fmla="*/ 0 h 291"/>
                <a:gd name="T38" fmla="*/ 0 w 287"/>
                <a:gd name="T39" fmla="*/ 0 h 291"/>
                <a:gd name="T40" fmla="*/ 0 w 287"/>
                <a:gd name="T41" fmla="*/ 0 h 291"/>
                <a:gd name="T42" fmla="*/ 0 w 287"/>
                <a:gd name="T43" fmla="*/ 0 h 2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291"/>
                <a:gd name="T68" fmla="*/ 287 w 287"/>
                <a:gd name="T69" fmla="*/ 291 h 2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291">
                  <a:moveTo>
                    <a:pt x="29" y="25"/>
                  </a:moveTo>
                  <a:lnTo>
                    <a:pt x="0" y="56"/>
                  </a:lnTo>
                  <a:lnTo>
                    <a:pt x="32" y="53"/>
                  </a:lnTo>
                  <a:lnTo>
                    <a:pt x="32" y="83"/>
                  </a:lnTo>
                  <a:lnTo>
                    <a:pt x="36" y="101"/>
                  </a:lnTo>
                  <a:lnTo>
                    <a:pt x="82" y="74"/>
                  </a:lnTo>
                  <a:lnTo>
                    <a:pt x="64" y="115"/>
                  </a:lnTo>
                  <a:lnTo>
                    <a:pt x="106" y="99"/>
                  </a:lnTo>
                  <a:lnTo>
                    <a:pt x="85" y="148"/>
                  </a:lnTo>
                  <a:lnTo>
                    <a:pt x="117" y="128"/>
                  </a:lnTo>
                  <a:lnTo>
                    <a:pt x="110" y="163"/>
                  </a:lnTo>
                  <a:lnTo>
                    <a:pt x="146" y="151"/>
                  </a:lnTo>
                  <a:lnTo>
                    <a:pt x="146" y="186"/>
                  </a:lnTo>
                  <a:lnTo>
                    <a:pt x="181" y="182"/>
                  </a:lnTo>
                  <a:lnTo>
                    <a:pt x="175" y="215"/>
                  </a:lnTo>
                  <a:lnTo>
                    <a:pt x="224" y="213"/>
                  </a:lnTo>
                  <a:lnTo>
                    <a:pt x="210" y="248"/>
                  </a:lnTo>
                  <a:lnTo>
                    <a:pt x="187" y="291"/>
                  </a:lnTo>
                  <a:lnTo>
                    <a:pt x="287" y="202"/>
                  </a:lnTo>
                  <a:lnTo>
                    <a:pt x="36" y="0"/>
                  </a:lnTo>
                  <a:lnTo>
                    <a:pt x="29" y="25"/>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6" name="Freeform 48"/>
            <p:cNvSpPr>
              <a:spLocks/>
            </p:cNvSpPr>
            <p:nvPr/>
          </p:nvSpPr>
          <p:spPr bwMode="auto">
            <a:xfrm>
              <a:off x="5261" y="1982"/>
              <a:ext cx="71" cy="60"/>
            </a:xfrm>
            <a:custGeom>
              <a:avLst/>
              <a:gdLst>
                <a:gd name="T0" fmla="*/ 0 w 281"/>
                <a:gd name="T1" fmla="*/ 0 h 241"/>
                <a:gd name="T2" fmla="*/ 0 w 281"/>
                <a:gd name="T3" fmla="*/ 0 h 241"/>
                <a:gd name="T4" fmla="*/ 0 w 281"/>
                <a:gd name="T5" fmla="*/ 0 h 241"/>
                <a:gd name="T6" fmla="*/ 0 w 281"/>
                <a:gd name="T7" fmla="*/ 0 h 241"/>
                <a:gd name="T8" fmla="*/ 0 w 281"/>
                <a:gd name="T9" fmla="*/ 0 h 241"/>
                <a:gd name="T10" fmla="*/ 0 w 281"/>
                <a:gd name="T11" fmla="*/ 0 h 241"/>
                <a:gd name="T12" fmla="*/ 0 w 281"/>
                <a:gd name="T13" fmla="*/ 0 h 241"/>
                <a:gd name="T14" fmla="*/ 0 w 281"/>
                <a:gd name="T15" fmla="*/ 0 h 241"/>
                <a:gd name="T16" fmla="*/ 0 w 281"/>
                <a:gd name="T17" fmla="*/ 0 h 241"/>
                <a:gd name="T18" fmla="*/ 0 w 281"/>
                <a:gd name="T19" fmla="*/ 0 h 241"/>
                <a:gd name="T20" fmla="*/ 0 w 281"/>
                <a:gd name="T21" fmla="*/ 0 h 241"/>
                <a:gd name="T22" fmla="*/ 0 w 281"/>
                <a:gd name="T23" fmla="*/ 0 h 241"/>
                <a:gd name="T24" fmla="*/ 0 w 281"/>
                <a:gd name="T25" fmla="*/ 0 h 241"/>
                <a:gd name="T26" fmla="*/ 0 w 281"/>
                <a:gd name="T27" fmla="*/ 0 h 241"/>
                <a:gd name="T28" fmla="*/ 0 w 281"/>
                <a:gd name="T29" fmla="*/ 0 h 241"/>
                <a:gd name="T30" fmla="*/ 0 w 281"/>
                <a:gd name="T31" fmla="*/ 0 h 241"/>
                <a:gd name="T32" fmla="*/ 0 w 281"/>
                <a:gd name="T33" fmla="*/ 0 h 241"/>
                <a:gd name="T34" fmla="*/ 0 w 281"/>
                <a:gd name="T35" fmla="*/ 0 h 241"/>
                <a:gd name="T36" fmla="*/ 0 w 281"/>
                <a:gd name="T37" fmla="*/ 0 h 241"/>
                <a:gd name="T38" fmla="*/ 0 w 281"/>
                <a:gd name="T39" fmla="*/ 0 h 241"/>
                <a:gd name="T40" fmla="*/ 0 w 281"/>
                <a:gd name="T41" fmla="*/ 0 h 241"/>
                <a:gd name="T42" fmla="*/ 0 w 281"/>
                <a:gd name="T43" fmla="*/ 0 h 2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1"/>
                <a:gd name="T67" fmla="*/ 0 h 241"/>
                <a:gd name="T68" fmla="*/ 281 w 281"/>
                <a:gd name="T69" fmla="*/ 241 h 2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1" h="241">
                  <a:moveTo>
                    <a:pt x="218" y="0"/>
                  </a:moveTo>
                  <a:lnTo>
                    <a:pt x="231" y="45"/>
                  </a:lnTo>
                  <a:lnTo>
                    <a:pt x="231" y="77"/>
                  </a:lnTo>
                  <a:lnTo>
                    <a:pt x="214" y="107"/>
                  </a:lnTo>
                  <a:lnTo>
                    <a:pt x="166" y="148"/>
                  </a:lnTo>
                  <a:lnTo>
                    <a:pt x="118" y="169"/>
                  </a:lnTo>
                  <a:lnTo>
                    <a:pt x="0" y="192"/>
                  </a:lnTo>
                  <a:lnTo>
                    <a:pt x="43" y="206"/>
                  </a:lnTo>
                  <a:lnTo>
                    <a:pt x="107" y="192"/>
                  </a:lnTo>
                  <a:lnTo>
                    <a:pt x="170" y="214"/>
                  </a:lnTo>
                  <a:lnTo>
                    <a:pt x="226" y="241"/>
                  </a:lnTo>
                  <a:lnTo>
                    <a:pt x="270" y="191"/>
                  </a:lnTo>
                  <a:lnTo>
                    <a:pt x="222" y="211"/>
                  </a:lnTo>
                  <a:lnTo>
                    <a:pt x="228" y="192"/>
                  </a:lnTo>
                  <a:lnTo>
                    <a:pt x="194" y="204"/>
                  </a:lnTo>
                  <a:lnTo>
                    <a:pt x="198" y="181"/>
                  </a:lnTo>
                  <a:lnTo>
                    <a:pt x="221" y="155"/>
                  </a:lnTo>
                  <a:lnTo>
                    <a:pt x="273" y="121"/>
                  </a:lnTo>
                  <a:lnTo>
                    <a:pt x="281" y="84"/>
                  </a:lnTo>
                  <a:lnTo>
                    <a:pt x="251" y="6"/>
                  </a:lnTo>
                  <a:lnTo>
                    <a:pt x="218" y="0"/>
                  </a:lnTo>
                  <a:close/>
                </a:path>
              </a:pathLst>
            </a:custGeom>
            <a:solidFill>
              <a:srgbClr val="3B4D1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7" name="Freeform 49"/>
            <p:cNvSpPr>
              <a:spLocks/>
            </p:cNvSpPr>
            <p:nvPr/>
          </p:nvSpPr>
          <p:spPr bwMode="auto">
            <a:xfrm>
              <a:off x="5156" y="1901"/>
              <a:ext cx="26" cy="47"/>
            </a:xfrm>
            <a:custGeom>
              <a:avLst/>
              <a:gdLst>
                <a:gd name="T0" fmla="*/ 0 w 104"/>
                <a:gd name="T1" fmla="*/ 0 h 190"/>
                <a:gd name="T2" fmla="*/ 0 w 104"/>
                <a:gd name="T3" fmla="*/ 0 h 190"/>
                <a:gd name="T4" fmla="*/ 0 w 104"/>
                <a:gd name="T5" fmla="*/ 0 h 190"/>
                <a:gd name="T6" fmla="*/ 0 w 104"/>
                <a:gd name="T7" fmla="*/ 0 h 190"/>
                <a:gd name="T8" fmla="*/ 0 w 104"/>
                <a:gd name="T9" fmla="*/ 0 h 190"/>
                <a:gd name="T10" fmla="*/ 0 w 104"/>
                <a:gd name="T11" fmla="*/ 0 h 190"/>
                <a:gd name="T12" fmla="*/ 0 w 104"/>
                <a:gd name="T13" fmla="*/ 0 h 190"/>
                <a:gd name="T14" fmla="*/ 0 w 104"/>
                <a:gd name="T15" fmla="*/ 0 h 190"/>
                <a:gd name="T16" fmla="*/ 0 w 104"/>
                <a:gd name="T17" fmla="*/ 0 h 190"/>
                <a:gd name="T18" fmla="*/ 0 w 104"/>
                <a:gd name="T19" fmla="*/ 0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90"/>
                <a:gd name="T32" fmla="*/ 104 w 10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90">
                  <a:moveTo>
                    <a:pt x="55" y="0"/>
                  </a:moveTo>
                  <a:lnTo>
                    <a:pt x="24" y="52"/>
                  </a:lnTo>
                  <a:lnTo>
                    <a:pt x="10" y="93"/>
                  </a:lnTo>
                  <a:lnTo>
                    <a:pt x="0" y="140"/>
                  </a:lnTo>
                  <a:lnTo>
                    <a:pt x="2" y="190"/>
                  </a:lnTo>
                  <a:lnTo>
                    <a:pt x="31" y="129"/>
                  </a:lnTo>
                  <a:lnTo>
                    <a:pt x="65" y="70"/>
                  </a:lnTo>
                  <a:lnTo>
                    <a:pt x="104" y="27"/>
                  </a:lnTo>
                  <a:lnTo>
                    <a:pt x="55"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8" name="Freeform 50"/>
            <p:cNvSpPr>
              <a:spLocks/>
            </p:cNvSpPr>
            <p:nvPr/>
          </p:nvSpPr>
          <p:spPr bwMode="auto">
            <a:xfrm>
              <a:off x="5195" y="1863"/>
              <a:ext cx="28" cy="30"/>
            </a:xfrm>
            <a:custGeom>
              <a:avLst/>
              <a:gdLst>
                <a:gd name="T0" fmla="*/ 0 w 113"/>
                <a:gd name="T1" fmla="*/ 0 h 120"/>
                <a:gd name="T2" fmla="*/ 0 w 113"/>
                <a:gd name="T3" fmla="*/ 0 h 120"/>
                <a:gd name="T4" fmla="*/ 0 w 113"/>
                <a:gd name="T5" fmla="*/ 0 h 120"/>
                <a:gd name="T6" fmla="*/ 0 w 113"/>
                <a:gd name="T7" fmla="*/ 0 h 120"/>
                <a:gd name="T8" fmla="*/ 0 w 113"/>
                <a:gd name="T9" fmla="*/ 0 h 120"/>
                <a:gd name="T10" fmla="*/ 0 w 113"/>
                <a:gd name="T11" fmla="*/ 0 h 120"/>
                <a:gd name="T12" fmla="*/ 0 w 113"/>
                <a:gd name="T13" fmla="*/ 0 h 120"/>
                <a:gd name="T14" fmla="*/ 0 w 113"/>
                <a:gd name="T15" fmla="*/ 0 h 120"/>
                <a:gd name="T16" fmla="*/ 0 w 113"/>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20"/>
                <a:gd name="T29" fmla="*/ 113 w 113"/>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20">
                  <a:moveTo>
                    <a:pt x="113" y="0"/>
                  </a:moveTo>
                  <a:lnTo>
                    <a:pt x="73" y="34"/>
                  </a:lnTo>
                  <a:lnTo>
                    <a:pt x="44" y="72"/>
                  </a:lnTo>
                  <a:lnTo>
                    <a:pt x="17" y="120"/>
                  </a:lnTo>
                  <a:lnTo>
                    <a:pt x="0" y="59"/>
                  </a:lnTo>
                  <a:lnTo>
                    <a:pt x="24" y="38"/>
                  </a:lnTo>
                  <a:lnTo>
                    <a:pt x="68" y="14"/>
                  </a:lnTo>
                  <a:lnTo>
                    <a:pt x="113"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09" name="Freeform 51"/>
            <p:cNvSpPr>
              <a:spLocks/>
            </p:cNvSpPr>
            <p:nvPr/>
          </p:nvSpPr>
          <p:spPr bwMode="auto">
            <a:xfrm>
              <a:off x="5186" y="1927"/>
              <a:ext cx="42" cy="76"/>
            </a:xfrm>
            <a:custGeom>
              <a:avLst/>
              <a:gdLst>
                <a:gd name="T0" fmla="*/ 0 w 168"/>
                <a:gd name="T1" fmla="*/ 0 h 304"/>
                <a:gd name="T2" fmla="*/ 0 w 168"/>
                <a:gd name="T3" fmla="*/ 0 h 304"/>
                <a:gd name="T4" fmla="*/ 0 w 168"/>
                <a:gd name="T5" fmla="*/ 0 h 304"/>
                <a:gd name="T6" fmla="*/ 0 w 168"/>
                <a:gd name="T7" fmla="*/ 0 h 304"/>
                <a:gd name="T8" fmla="*/ 0 w 168"/>
                <a:gd name="T9" fmla="*/ 0 h 304"/>
                <a:gd name="T10" fmla="*/ 0 w 168"/>
                <a:gd name="T11" fmla="*/ 0 h 304"/>
                <a:gd name="T12" fmla="*/ 0 w 168"/>
                <a:gd name="T13" fmla="*/ 0 h 304"/>
                <a:gd name="T14" fmla="*/ 0 w 168"/>
                <a:gd name="T15" fmla="*/ 0 h 304"/>
                <a:gd name="T16" fmla="*/ 0 w 168"/>
                <a:gd name="T17" fmla="*/ 0 h 304"/>
                <a:gd name="T18" fmla="*/ 0 w 168"/>
                <a:gd name="T19" fmla="*/ 0 h 304"/>
                <a:gd name="T20" fmla="*/ 0 w 168"/>
                <a:gd name="T21" fmla="*/ 0 h 304"/>
                <a:gd name="T22" fmla="*/ 0 w 168"/>
                <a:gd name="T23" fmla="*/ 0 h 304"/>
                <a:gd name="T24" fmla="*/ 0 w 168"/>
                <a:gd name="T25" fmla="*/ 0 h 304"/>
                <a:gd name="T26" fmla="*/ 0 w 168"/>
                <a:gd name="T27" fmla="*/ 0 h 304"/>
                <a:gd name="T28" fmla="*/ 0 w 168"/>
                <a:gd name="T29" fmla="*/ 0 h 304"/>
                <a:gd name="T30" fmla="*/ 0 w 168"/>
                <a:gd name="T31" fmla="*/ 0 h 304"/>
                <a:gd name="T32" fmla="*/ 0 w 168"/>
                <a:gd name="T33" fmla="*/ 0 h 304"/>
                <a:gd name="T34" fmla="*/ 0 w 168"/>
                <a:gd name="T35" fmla="*/ 0 h 304"/>
                <a:gd name="T36" fmla="*/ 0 w 168"/>
                <a:gd name="T37" fmla="*/ 0 h 304"/>
                <a:gd name="T38" fmla="*/ 0 w 168"/>
                <a:gd name="T39" fmla="*/ 0 h 304"/>
                <a:gd name="T40" fmla="*/ 0 w 168"/>
                <a:gd name="T41" fmla="*/ 0 h 304"/>
                <a:gd name="T42" fmla="*/ 0 w 168"/>
                <a:gd name="T43" fmla="*/ 0 h 304"/>
                <a:gd name="T44" fmla="*/ 0 w 168"/>
                <a:gd name="T45" fmla="*/ 0 h 304"/>
                <a:gd name="T46" fmla="*/ 0 w 168"/>
                <a:gd name="T47" fmla="*/ 0 h 304"/>
                <a:gd name="T48" fmla="*/ 0 w 168"/>
                <a:gd name="T49" fmla="*/ 0 h 304"/>
                <a:gd name="T50" fmla="*/ 0 w 168"/>
                <a:gd name="T51" fmla="*/ 0 h 304"/>
                <a:gd name="T52" fmla="*/ 0 w 168"/>
                <a:gd name="T53" fmla="*/ 0 h 304"/>
                <a:gd name="T54" fmla="*/ 0 w 168"/>
                <a:gd name="T55" fmla="*/ 0 h 304"/>
                <a:gd name="T56" fmla="*/ 0 w 168"/>
                <a:gd name="T57" fmla="*/ 0 h 304"/>
                <a:gd name="T58" fmla="*/ 0 w 168"/>
                <a:gd name="T59" fmla="*/ 0 h 304"/>
                <a:gd name="T60" fmla="*/ 0 w 168"/>
                <a:gd name="T61" fmla="*/ 0 h 304"/>
                <a:gd name="T62" fmla="*/ 0 w 168"/>
                <a:gd name="T63" fmla="*/ 0 h 304"/>
                <a:gd name="T64" fmla="*/ 0 w 168"/>
                <a:gd name="T65" fmla="*/ 0 h 304"/>
                <a:gd name="T66" fmla="*/ 0 w 168"/>
                <a:gd name="T67" fmla="*/ 0 h 304"/>
                <a:gd name="T68" fmla="*/ 0 w 168"/>
                <a:gd name="T69" fmla="*/ 0 h 304"/>
                <a:gd name="T70" fmla="*/ 0 w 168"/>
                <a:gd name="T71" fmla="*/ 0 h 3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304"/>
                <a:gd name="T110" fmla="*/ 168 w 168"/>
                <a:gd name="T111" fmla="*/ 304 h 3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304">
                  <a:moveTo>
                    <a:pt x="53" y="0"/>
                  </a:moveTo>
                  <a:lnTo>
                    <a:pt x="47" y="44"/>
                  </a:lnTo>
                  <a:lnTo>
                    <a:pt x="83" y="74"/>
                  </a:lnTo>
                  <a:lnTo>
                    <a:pt x="104" y="96"/>
                  </a:lnTo>
                  <a:lnTo>
                    <a:pt x="89" y="113"/>
                  </a:lnTo>
                  <a:lnTo>
                    <a:pt x="48" y="108"/>
                  </a:lnTo>
                  <a:lnTo>
                    <a:pt x="19" y="116"/>
                  </a:lnTo>
                  <a:lnTo>
                    <a:pt x="0" y="148"/>
                  </a:lnTo>
                  <a:lnTo>
                    <a:pt x="30" y="133"/>
                  </a:lnTo>
                  <a:lnTo>
                    <a:pt x="19" y="178"/>
                  </a:lnTo>
                  <a:lnTo>
                    <a:pt x="50" y="152"/>
                  </a:lnTo>
                  <a:lnTo>
                    <a:pt x="39" y="191"/>
                  </a:lnTo>
                  <a:lnTo>
                    <a:pt x="70" y="155"/>
                  </a:lnTo>
                  <a:lnTo>
                    <a:pt x="70" y="207"/>
                  </a:lnTo>
                  <a:lnTo>
                    <a:pt x="94" y="172"/>
                  </a:lnTo>
                  <a:lnTo>
                    <a:pt x="92" y="251"/>
                  </a:lnTo>
                  <a:lnTo>
                    <a:pt x="121" y="202"/>
                  </a:lnTo>
                  <a:lnTo>
                    <a:pt x="131" y="304"/>
                  </a:lnTo>
                  <a:lnTo>
                    <a:pt x="145" y="226"/>
                  </a:lnTo>
                  <a:lnTo>
                    <a:pt x="168" y="252"/>
                  </a:lnTo>
                  <a:lnTo>
                    <a:pt x="144" y="196"/>
                  </a:lnTo>
                  <a:lnTo>
                    <a:pt x="163" y="174"/>
                  </a:lnTo>
                  <a:lnTo>
                    <a:pt x="137" y="162"/>
                  </a:lnTo>
                  <a:lnTo>
                    <a:pt x="155" y="152"/>
                  </a:lnTo>
                  <a:lnTo>
                    <a:pt x="128" y="139"/>
                  </a:lnTo>
                  <a:lnTo>
                    <a:pt x="117" y="103"/>
                  </a:lnTo>
                  <a:lnTo>
                    <a:pt x="117" y="75"/>
                  </a:lnTo>
                  <a:lnTo>
                    <a:pt x="102" y="76"/>
                  </a:lnTo>
                  <a:lnTo>
                    <a:pt x="93" y="64"/>
                  </a:lnTo>
                  <a:lnTo>
                    <a:pt x="103" y="35"/>
                  </a:lnTo>
                  <a:lnTo>
                    <a:pt x="73" y="54"/>
                  </a:lnTo>
                  <a:lnTo>
                    <a:pt x="65" y="46"/>
                  </a:lnTo>
                  <a:lnTo>
                    <a:pt x="83" y="13"/>
                  </a:lnTo>
                  <a:lnTo>
                    <a:pt x="56" y="35"/>
                  </a:lnTo>
                  <a:lnTo>
                    <a:pt x="53" y="0"/>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0" name="Freeform 52"/>
            <p:cNvSpPr>
              <a:spLocks/>
            </p:cNvSpPr>
            <p:nvPr/>
          </p:nvSpPr>
          <p:spPr bwMode="auto">
            <a:xfrm>
              <a:off x="5261" y="1996"/>
              <a:ext cx="54" cy="28"/>
            </a:xfrm>
            <a:custGeom>
              <a:avLst/>
              <a:gdLst>
                <a:gd name="T0" fmla="*/ 0 w 215"/>
                <a:gd name="T1" fmla="*/ 0 h 115"/>
                <a:gd name="T2" fmla="*/ 0 w 215"/>
                <a:gd name="T3" fmla="*/ 0 h 115"/>
                <a:gd name="T4" fmla="*/ 0 w 215"/>
                <a:gd name="T5" fmla="*/ 0 h 115"/>
                <a:gd name="T6" fmla="*/ 0 w 215"/>
                <a:gd name="T7" fmla="*/ 0 h 115"/>
                <a:gd name="T8" fmla="*/ 0 w 215"/>
                <a:gd name="T9" fmla="*/ 0 h 115"/>
                <a:gd name="T10" fmla="*/ 0 w 215"/>
                <a:gd name="T11" fmla="*/ 0 h 115"/>
                <a:gd name="T12" fmla="*/ 0 w 215"/>
                <a:gd name="T13" fmla="*/ 0 h 115"/>
                <a:gd name="T14" fmla="*/ 0 w 215"/>
                <a:gd name="T15" fmla="*/ 0 h 115"/>
                <a:gd name="T16" fmla="*/ 0 w 215"/>
                <a:gd name="T17" fmla="*/ 0 h 115"/>
                <a:gd name="T18" fmla="*/ 0 w 215"/>
                <a:gd name="T19" fmla="*/ 0 h 115"/>
                <a:gd name="T20" fmla="*/ 0 w 215"/>
                <a:gd name="T21" fmla="*/ 0 h 115"/>
                <a:gd name="T22" fmla="*/ 0 w 215"/>
                <a:gd name="T23" fmla="*/ 0 h 115"/>
                <a:gd name="T24" fmla="*/ 0 w 215"/>
                <a:gd name="T25" fmla="*/ 0 h 115"/>
                <a:gd name="T26" fmla="*/ 0 w 215"/>
                <a:gd name="T27" fmla="*/ 0 h 115"/>
                <a:gd name="T28" fmla="*/ 0 w 215"/>
                <a:gd name="T29" fmla="*/ 0 h 115"/>
                <a:gd name="T30" fmla="*/ 0 w 215"/>
                <a:gd name="T31" fmla="*/ 0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15"/>
                <a:gd name="T50" fmla="*/ 215 w 215"/>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15">
                  <a:moveTo>
                    <a:pt x="0" y="102"/>
                  </a:moveTo>
                  <a:lnTo>
                    <a:pt x="52" y="98"/>
                  </a:lnTo>
                  <a:lnTo>
                    <a:pt x="92" y="89"/>
                  </a:lnTo>
                  <a:lnTo>
                    <a:pt x="123" y="74"/>
                  </a:lnTo>
                  <a:lnTo>
                    <a:pt x="161" y="51"/>
                  </a:lnTo>
                  <a:lnTo>
                    <a:pt x="196" y="23"/>
                  </a:lnTo>
                  <a:lnTo>
                    <a:pt x="215" y="0"/>
                  </a:lnTo>
                  <a:lnTo>
                    <a:pt x="211" y="35"/>
                  </a:lnTo>
                  <a:lnTo>
                    <a:pt x="191" y="61"/>
                  </a:lnTo>
                  <a:lnTo>
                    <a:pt x="169" y="78"/>
                  </a:lnTo>
                  <a:lnTo>
                    <a:pt x="133" y="93"/>
                  </a:lnTo>
                  <a:lnTo>
                    <a:pt x="100" y="103"/>
                  </a:lnTo>
                  <a:lnTo>
                    <a:pt x="61" y="113"/>
                  </a:lnTo>
                  <a:lnTo>
                    <a:pt x="25" y="115"/>
                  </a:lnTo>
                  <a:lnTo>
                    <a:pt x="0" y="102"/>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1" name="Freeform 53"/>
            <p:cNvSpPr>
              <a:spLocks/>
            </p:cNvSpPr>
            <p:nvPr/>
          </p:nvSpPr>
          <p:spPr bwMode="auto">
            <a:xfrm>
              <a:off x="5313" y="2018"/>
              <a:ext cx="15" cy="13"/>
            </a:xfrm>
            <a:custGeom>
              <a:avLst/>
              <a:gdLst>
                <a:gd name="T0" fmla="*/ 0 w 62"/>
                <a:gd name="T1" fmla="*/ 0 h 49"/>
                <a:gd name="T2" fmla="*/ 0 w 62"/>
                <a:gd name="T3" fmla="*/ 0 h 49"/>
                <a:gd name="T4" fmla="*/ 0 w 62"/>
                <a:gd name="T5" fmla="*/ 0 h 49"/>
                <a:gd name="T6" fmla="*/ 0 w 62"/>
                <a:gd name="T7" fmla="*/ 0 h 49"/>
                <a:gd name="T8" fmla="*/ 0 w 62"/>
                <a:gd name="T9" fmla="*/ 0 h 49"/>
                <a:gd name="T10" fmla="*/ 0 w 62"/>
                <a:gd name="T11" fmla="*/ 0 h 49"/>
                <a:gd name="T12" fmla="*/ 0 w 62"/>
                <a:gd name="T13" fmla="*/ 0 h 49"/>
                <a:gd name="T14" fmla="*/ 0 w 62"/>
                <a:gd name="T15" fmla="*/ 0 h 49"/>
                <a:gd name="T16" fmla="*/ 0 w 62"/>
                <a:gd name="T17" fmla="*/ 0 h 49"/>
                <a:gd name="T18" fmla="*/ 0 w 62"/>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9"/>
                <a:gd name="T32" fmla="*/ 62 w 6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9">
                  <a:moveTo>
                    <a:pt x="0" y="36"/>
                  </a:moveTo>
                  <a:lnTo>
                    <a:pt x="9" y="19"/>
                  </a:lnTo>
                  <a:lnTo>
                    <a:pt x="34" y="1"/>
                  </a:lnTo>
                  <a:lnTo>
                    <a:pt x="59" y="0"/>
                  </a:lnTo>
                  <a:lnTo>
                    <a:pt x="62" y="20"/>
                  </a:lnTo>
                  <a:lnTo>
                    <a:pt x="53" y="34"/>
                  </a:lnTo>
                  <a:lnTo>
                    <a:pt x="29" y="49"/>
                  </a:lnTo>
                  <a:lnTo>
                    <a:pt x="32" y="30"/>
                  </a:lnTo>
                  <a:lnTo>
                    <a:pt x="0" y="36"/>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2" name="Freeform 54"/>
            <p:cNvSpPr>
              <a:spLocks/>
            </p:cNvSpPr>
            <p:nvPr/>
          </p:nvSpPr>
          <p:spPr bwMode="auto">
            <a:xfrm>
              <a:off x="5332" y="2027"/>
              <a:ext cx="41" cy="41"/>
            </a:xfrm>
            <a:custGeom>
              <a:avLst/>
              <a:gdLst>
                <a:gd name="T0" fmla="*/ 0 w 163"/>
                <a:gd name="T1" fmla="*/ 0 h 165"/>
                <a:gd name="T2" fmla="*/ 0 w 163"/>
                <a:gd name="T3" fmla="*/ 0 h 165"/>
                <a:gd name="T4" fmla="*/ 0 w 163"/>
                <a:gd name="T5" fmla="*/ 0 h 165"/>
                <a:gd name="T6" fmla="*/ 0 w 163"/>
                <a:gd name="T7" fmla="*/ 0 h 165"/>
                <a:gd name="T8" fmla="*/ 0 w 163"/>
                <a:gd name="T9" fmla="*/ 0 h 165"/>
                <a:gd name="T10" fmla="*/ 0 w 163"/>
                <a:gd name="T11" fmla="*/ 0 h 165"/>
                <a:gd name="T12" fmla="*/ 0 w 163"/>
                <a:gd name="T13" fmla="*/ 0 h 165"/>
                <a:gd name="T14" fmla="*/ 0 w 163"/>
                <a:gd name="T15" fmla="*/ 0 h 165"/>
                <a:gd name="T16" fmla="*/ 0 w 163"/>
                <a:gd name="T17" fmla="*/ 0 h 165"/>
                <a:gd name="T18" fmla="*/ 0 w 163"/>
                <a:gd name="T19" fmla="*/ 0 h 165"/>
                <a:gd name="T20" fmla="*/ 0 w 163"/>
                <a:gd name="T21" fmla="*/ 0 h 165"/>
                <a:gd name="T22" fmla="*/ 0 w 163"/>
                <a:gd name="T23" fmla="*/ 0 h 165"/>
                <a:gd name="T24" fmla="*/ 0 w 163"/>
                <a:gd name="T25" fmla="*/ 0 h 165"/>
                <a:gd name="T26" fmla="*/ 0 w 163"/>
                <a:gd name="T27" fmla="*/ 0 h 165"/>
                <a:gd name="T28" fmla="*/ 0 w 163"/>
                <a:gd name="T29" fmla="*/ 0 h 165"/>
                <a:gd name="T30" fmla="*/ 0 w 163"/>
                <a:gd name="T31" fmla="*/ 0 h 165"/>
                <a:gd name="T32" fmla="*/ 0 w 163"/>
                <a:gd name="T33" fmla="*/ 0 h 165"/>
                <a:gd name="T34" fmla="*/ 0 w 163"/>
                <a:gd name="T35" fmla="*/ 0 h 165"/>
                <a:gd name="T36" fmla="*/ 0 w 163"/>
                <a:gd name="T37" fmla="*/ 0 h 165"/>
                <a:gd name="T38" fmla="*/ 0 w 163"/>
                <a:gd name="T39" fmla="*/ 0 h 165"/>
                <a:gd name="T40" fmla="*/ 0 w 163"/>
                <a:gd name="T41" fmla="*/ 0 h 165"/>
                <a:gd name="T42" fmla="*/ 0 w 163"/>
                <a:gd name="T43" fmla="*/ 0 h 165"/>
                <a:gd name="T44" fmla="*/ 0 w 163"/>
                <a:gd name="T45" fmla="*/ 0 h 165"/>
                <a:gd name="T46" fmla="*/ 0 w 163"/>
                <a:gd name="T47" fmla="*/ 0 h 165"/>
                <a:gd name="T48" fmla="*/ 0 w 163"/>
                <a:gd name="T49" fmla="*/ 0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
                <a:gd name="T76" fmla="*/ 0 h 165"/>
                <a:gd name="T77" fmla="*/ 163 w 163"/>
                <a:gd name="T78" fmla="*/ 165 h 1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 h="165">
                  <a:moveTo>
                    <a:pt x="17" y="0"/>
                  </a:moveTo>
                  <a:lnTo>
                    <a:pt x="0" y="19"/>
                  </a:lnTo>
                  <a:lnTo>
                    <a:pt x="2" y="49"/>
                  </a:lnTo>
                  <a:lnTo>
                    <a:pt x="24" y="45"/>
                  </a:lnTo>
                  <a:lnTo>
                    <a:pt x="21" y="76"/>
                  </a:lnTo>
                  <a:lnTo>
                    <a:pt x="49" y="63"/>
                  </a:lnTo>
                  <a:lnTo>
                    <a:pt x="45" y="94"/>
                  </a:lnTo>
                  <a:lnTo>
                    <a:pt x="64" y="88"/>
                  </a:lnTo>
                  <a:lnTo>
                    <a:pt x="65" y="116"/>
                  </a:lnTo>
                  <a:lnTo>
                    <a:pt x="94" y="113"/>
                  </a:lnTo>
                  <a:lnTo>
                    <a:pt x="91" y="148"/>
                  </a:lnTo>
                  <a:lnTo>
                    <a:pt x="117" y="129"/>
                  </a:lnTo>
                  <a:lnTo>
                    <a:pt x="124" y="165"/>
                  </a:lnTo>
                  <a:lnTo>
                    <a:pt x="163" y="135"/>
                  </a:lnTo>
                  <a:lnTo>
                    <a:pt x="127" y="123"/>
                  </a:lnTo>
                  <a:lnTo>
                    <a:pt x="128" y="95"/>
                  </a:lnTo>
                  <a:lnTo>
                    <a:pt x="92" y="92"/>
                  </a:lnTo>
                  <a:lnTo>
                    <a:pt x="95" y="70"/>
                  </a:lnTo>
                  <a:lnTo>
                    <a:pt x="62" y="72"/>
                  </a:lnTo>
                  <a:lnTo>
                    <a:pt x="71" y="45"/>
                  </a:lnTo>
                  <a:lnTo>
                    <a:pt x="36" y="57"/>
                  </a:lnTo>
                  <a:lnTo>
                    <a:pt x="53" y="16"/>
                  </a:lnTo>
                  <a:lnTo>
                    <a:pt x="14" y="26"/>
                  </a:lnTo>
                  <a:lnTo>
                    <a:pt x="17" y="0"/>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3" name="Freeform 55"/>
            <p:cNvSpPr>
              <a:spLocks/>
            </p:cNvSpPr>
            <p:nvPr/>
          </p:nvSpPr>
          <p:spPr bwMode="auto">
            <a:xfrm>
              <a:off x="5377" y="2069"/>
              <a:ext cx="42" cy="39"/>
            </a:xfrm>
            <a:custGeom>
              <a:avLst/>
              <a:gdLst>
                <a:gd name="T0" fmla="*/ 0 w 169"/>
                <a:gd name="T1" fmla="*/ 0 h 152"/>
                <a:gd name="T2" fmla="*/ 0 w 169"/>
                <a:gd name="T3" fmla="*/ 0 h 152"/>
                <a:gd name="T4" fmla="*/ 0 w 169"/>
                <a:gd name="T5" fmla="*/ 0 h 152"/>
                <a:gd name="T6" fmla="*/ 0 w 169"/>
                <a:gd name="T7" fmla="*/ 0 h 152"/>
                <a:gd name="T8" fmla="*/ 0 w 169"/>
                <a:gd name="T9" fmla="*/ 0 h 152"/>
                <a:gd name="T10" fmla="*/ 0 w 169"/>
                <a:gd name="T11" fmla="*/ 0 h 152"/>
                <a:gd name="T12" fmla="*/ 0 w 169"/>
                <a:gd name="T13" fmla="*/ 0 h 152"/>
                <a:gd name="T14" fmla="*/ 0 w 169"/>
                <a:gd name="T15" fmla="*/ 0 h 152"/>
                <a:gd name="T16" fmla="*/ 0 w 169"/>
                <a:gd name="T17" fmla="*/ 0 h 152"/>
                <a:gd name="T18" fmla="*/ 0 w 169"/>
                <a:gd name="T19" fmla="*/ 0 h 152"/>
                <a:gd name="T20" fmla="*/ 0 w 169"/>
                <a:gd name="T21" fmla="*/ 0 h 152"/>
                <a:gd name="T22" fmla="*/ 0 w 169"/>
                <a:gd name="T23" fmla="*/ 0 h 152"/>
                <a:gd name="T24" fmla="*/ 0 w 169"/>
                <a:gd name="T25" fmla="*/ 0 h 152"/>
                <a:gd name="T26" fmla="*/ 0 w 169"/>
                <a:gd name="T27" fmla="*/ 0 h 152"/>
                <a:gd name="T28" fmla="*/ 0 w 169"/>
                <a:gd name="T29" fmla="*/ 0 h 152"/>
                <a:gd name="T30" fmla="*/ 0 w 169"/>
                <a:gd name="T31" fmla="*/ 0 h 152"/>
                <a:gd name="T32" fmla="*/ 0 w 169"/>
                <a:gd name="T33" fmla="*/ 0 h 152"/>
                <a:gd name="T34" fmla="*/ 0 w 169"/>
                <a:gd name="T35" fmla="*/ 0 h 152"/>
                <a:gd name="T36" fmla="*/ 0 w 169"/>
                <a:gd name="T37" fmla="*/ 0 h 152"/>
                <a:gd name="T38" fmla="*/ 0 w 169"/>
                <a:gd name="T39" fmla="*/ 0 h 152"/>
                <a:gd name="T40" fmla="*/ 0 w 169"/>
                <a:gd name="T41" fmla="*/ 0 h 152"/>
                <a:gd name="T42" fmla="*/ 0 w 169"/>
                <a:gd name="T43" fmla="*/ 0 h 152"/>
                <a:gd name="T44" fmla="*/ 0 w 169"/>
                <a:gd name="T45" fmla="*/ 0 h 1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52"/>
                <a:gd name="T71" fmla="*/ 169 w 169"/>
                <a:gd name="T72" fmla="*/ 152 h 1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52">
                  <a:moveTo>
                    <a:pt x="23" y="0"/>
                  </a:moveTo>
                  <a:lnTo>
                    <a:pt x="3" y="27"/>
                  </a:lnTo>
                  <a:lnTo>
                    <a:pt x="0" y="52"/>
                  </a:lnTo>
                  <a:lnTo>
                    <a:pt x="3" y="77"/>
                  </a:lnTo>
                  <a:lnTo>
                    <a:pt x="35" y="61"/>
                  </a:lnTo>
                  <a:lnTo>
                    <a:pt x="31" y="106"/>
                  </a:lnTo>
                  <a:lnTo>
                    <a:pt x="62" y="96"/>
                  </a:lnTo>
                  <a:lnTo>
                    <a:pt x="53" y="123"/>
                  </a:lnTo>
                  <a:lnTo>
                    <a:pt x="78" y="109"/>
                  </a:lnTo>
                  <a:lnTo>
                    <a:pt x="74" y="152"/>
                  </a:lnTo>
                  <a:lnTo>
                    <a:pt x="93" y="147"/>
                  </a:lnTo>
                  <a:lnTo>
                    <a:pt x="96" y="120"/>
                  </a:lnTo>
                  <a:lnTo>
                    <a:pt x="116" y="94"/>
                  </a:lnTo>
                  <a:lnTo>
                    <a:pt x="169" y="63"/>
                  </a:lnTo>
                  <a:lnTo>
                    <a:pt x="146" y="54"/>
                  </a:lnTo>
                  <a:lnTo>
                    <a:pt x="65" y="79"/>
                  </a:lnTo>
                  <a:lnTo>
                    <a:pt x="85" y="39"/>
                  </a:lnTo>
                  <a:lnTo>
                    <a:pt x="50" y="51"/>
                  </a:lnTo>
                  <a:lnTo>
                    <a:pt x="64" y="9"/>
                  </a:lnTo>
                  <a:lnTo>
                    <a:pt x="28" y="32"/>
                  </a:lnTo>
                  <a:lnTo>
                    <a:pt x="33" y="0"/>
                  </a:lnTo>
                  <a:lnTo>
                    <a:pt x="23" y="0"/>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4" name="Freeform 56"/>
            <p:cNvSpPr>
              <a:spLocks/>
            </p:cNvSpPr>
            <p:nvPr/>
          </p:nvSpPr>
          <p:spPr bwMode="auto">
            <a:xfrm>
              <a:off x="5412" y="2104"/>
              <a:ext cx="16" cy="22"/>
            </a:xfrm>
            <a:custGeom>
              <a:avLst/>
              <a:gdLst>
                <a:gd name="T0" fmla="*/ 0 w 64"/>
                <a:gd name="T1" fmla="*/ 0 h 89"/>
                <a:gd name="T2" fmla="*/ 0 w 64"/>
                <a:gd name="T3" fmla="*/ 0 h 89"/>
                <a:gd name="T4" fmla="*/ 0 w 64"/>
                <a:gd name="T5" fmla="*/ 0 h 89"/>
                <a:gd name="T6" fmla="*/ 0 w 64"/>
                <a:gd name="T7" fmla="*/ 0 h 89"/>
                <a:gd name="T8" fmla="*/ 0 w 64"/>
                <a:gd name="T9" fmla="*/ 0 h 89"/>
                <a:gd name="T10" fmla="*/ 0 w 64"/>
                <a:gd name="T11" fmla="*/ 0 h 89"/>
                <a:gd name="T12" fmla="*/ 0 w 64"/>
                <a:gd name="T13" fmla="*/ 0 h 89"/>
                <a:gd name="T14" fmla="*/ 0 w 64"/>
                <a:gd name="T15" fmla="*/ 0 h 89"/>
                <a:gd name="T16" fmla="*/ 0 w 64"/>
                <a:gd name="T17" fmla="*/ 0 h 89"/>
                <a:gd name="T18" fmla="*/ 0 w 64"/>
                <a:gd name="T19" fmla="*/ 0 h 89"/>
                <a:gd name="T20" fmla="*/ 0 w 64"/>
                <a:gd name="T21" fmla="*/ 0 h 89"/>
                <a:gd name="T22" fmla="*/ 0 w 64"/>
                <a:gd name="T23" fmla="*/ 0 h 89"/>
                <a:gd name="T24" fmla="*/ 0 w 64"/>
                <a:gd name="T25" fmla="*/ 0 h 89"/>
                <a:gd name="T26" fmla="*/ 0 w 64"/>
                <a:gd name="T27" fmla="*/ 0 h 89"/>
                <a:gd name="T28" fmla="*/ 0 w 6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89"/>
                <a:gd name="T47" fmla="*/ 64 w 6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89">
                  <a:moveTo>
                    <a:pt x="23" y="0"/>
                  </a:moveTo>
                  <a:lnTo>
                    <a:pt x="6" y="22"/>
                  </a:lnTo>
                  <a:lnTo>
                    <a:pt x="0" y="61"/>
                  </a:lnTo>
                  <a:lnTo>
                    <a:pt x="25" y="44"/>
                  </a:lnTo>
                  <a:lnTo>
                    <a:pt x="16" y="88"/>
                  </a:lnTo>
                  <a:lnTo>
                    <a:pt x="39" y="71"/>
                  </a:lnTo>
                  <a:lnTo>
                    <a:pt x="40" y="89"/>
                  </a:lnTo>
                  <a:lnTo>
                    <a:pt x="59" y="66"/>
                  </a:lnTo>
                  <a:lnTo>
                    <a:pt x="64" y="48"/>
                  </a:lnTo>
                  <a:lnTo>
                    <a:pt x="39" y="56"/>
                  </a:lnTo>
                  <a:lnTo>
                    <a:pt x="45" y="34"/>
                  </a:lnTo>
                  <a:lnTo>
                    <a:pt x="52" y="15"/>
                  </a:lnTo>
                  <a:lnTo>
                    <a:pt x="21" y="28"/>
                  </a:lnTo>
                  <a:lnTo>
                    <a:pt x="23" y="0"/>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5" name="Freeform 57"/>
            <p:cNvSpPr>
              <a:spLocks/>
            </p:cNvSpPr>
            <p:nvPr/>
          </p:nvSpPr>
          <p:spPr bwMode="auto">
            <a:xfrm>
              <a:off x="5434" y="2124"/>
              <a:ext cx="16" cy="17"/>
            </a:xfrm>
            <a:custGeom>
              <a:avLst/>
              <a:gdLst>
                <a:gd name="T0" fmla="*/ 0 w 63"/>
                <a:gd name="T1" fmla="*/ 0 h 69"/>
                <a:gd name="T2" fmla="*/ 0 w 63"/>
                <a:gd name="T3" fmla="*/ 0 h 69"/>
                <a:gd name="T4" fmla="*/ 0 w 63"/>
                <a:gd name="T5" fmla="*/ 0 h 69"/>
                <a:gd name="T6" fmla="*/ 0 w 63"/>
                <a:gd name="T7" fmla="*/ 0 h 69"/>
                <a:gd name="T8" fmla="*/ 0 w 63"/>
                <a:gd name="T9" fmla="*/ 0 h 69"/>
                <a:gd name="T10" fmla="*/ 0 w 63"/>
                <a:gd name="T11" fmla="*/ 0 h 69"/>
                <a:gd name="T12" fmla="*/ 0 w 63"/>
                <a:gd name="T13" fmla="*/ 0 h 69"/>
                <a:gd name="T14" fmla="*/ 0 w 63"/>
                <a:gd name="T15" fmla="*/ 0 h 69"/>
                <a:gd name="T16" fmla="*/ 0 w 63"/>
                <a:gd name="T17" fmla="*/ 0 h 69"/>
                <a:gd name="T18" fmla="*/ 0 w 63"/>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69"/>
                <a:gd name="T32" fmla="*/ 63 w 63"/>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69">
                  <a:moveTo>
                    <a:pt x="47" y="0"/>
                  </a:moveTo>
                  <a:lnTo>
                    <a:pt x="1" y="48"/>
                  </a:lnTo>
                  <a:lnTo>
                    <a:pt x="0" y="65"/>
                  </a:lnTo>
                  <a:lnTo>
                    <a:pt x="34" y="38"/>
                  </a:lnTo>
                  <a:lnTo>
                    <a:pt x="20" y="69"/>
                  </a:lnTo>
                  <a:lnTo>
                    <a:pt x="63" y="27"/>
                  </a:lnTo>
                  <a:lnTo>
                    <a:pt x="57" y="18"/>
                  </a:lnTo>
                  <a:lnTo>
                    <a:pt x="36" y="28"/>
                  </a:lnTo>
                  <a:lnTo>
                    <a:pt x="47" y="0"/>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6" name="Freeform 58"/>
            <p:cNvSpPr>
              <a:spLocks/>
            </p:cNvSpPr>
            <p:nvPr/>
          </p:nvSpPr>
          <p:spPr bwMode="auto">
            <a:xfrm>
              <a:off x="5452" y="2134"/>
              <a:ext cx="11" cy="15"/>
            </a:xfrm>
            <a:custGeom>
              <a:avLst/>
              <a:gdLst>
                <a:gd name="T0" fmla="*/ 0 w 45"/>
                <a:gd name="T1" fmla="*/ 0 h 57"/>
                <a:gd name="T2" fmla="*/ 0 w 45"/>
                <a:gd name="T3" fmla="*/ 0 h 57"/>
                <a:gd name="T4" fmla="*/ 0 w 45"/>
                <a:gd name="T5" fmla="*/ 0 h 57"/>
                <a:gd name="T6" fmla="*/ 0 w 45"/>
                <a:gd name="T7" fmla="*/ 0 h 57"/>
                <a:gd name="T8" fmla="*/ 0 w 45"/>
                <a:gd name="T9" fmla="*/ 0 h 57"/>
                <a:gd name="T10" fmla="*/ 0 w 45"/>
                <a:gd name="T11" fmla="*/ 0 h 57"/>
                <a:gd name="T12" fmla="*/ 0 60000 65536"/>
                <a:gd name="T13" fmla="*/ 0 60000 65536"/>
                <a:gd name="T14" fmla="*/ 0 60000 65536"/>
                <a:gd name="T15" fmla="*/ 0 60000 65536"/>
                <a:gd name="T16" fmla="*/ 0 60000 65536"/>
                <a:gd name="T17" fmla="*/ 0 60000 65536"/>
                <a:gd name="T18" fmla="*/ 0 w 45"/>
                <a:gd name="T19" fmla="*/ 0 h 57"/>
                <a:gd name="T20" fmla="*/ 45 w 4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5" h="57">
                  <a:moveTo>
                    <a:pt x="45" y="0"/>
                  </a:moveTo>
                  <a:lnTo>
                    <a:pt x="2" y="40"/>
                  </a:lnTo>
                  <a:lnTo>
                    <a:pt x="0" y="57"/>
                  </a:lnTo>
                  <a:lnTo>
                    <a:pt x="32" y="28"/>
                  </a:lnTo>
                  <a:lnTo>
                    <a:pt x="45" y="0"/>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7" name="Freeform 59"/>
            <p:cNvSpPr>
              <a:spLocks/>
            </p:cNvSpPr>
            <p:nvPr/>
          </p:nvSpPr>
          <p:spPr bwMode="auto">
            <a:xfrm>
              <a:off x="5472" y="2146"/>
              <a:ext cx="6" cy="9"/>
            </a:xfrm>
            <a:custGeom>
              <a:avLst/>
              <a:gdLst>
                <a:gd name="T0" fmla="*/ 0 w 25"/>
                <a:gd name="T1" fmla="*/ 0 h 36"/>
                <a:gd name="T2" fmla="*/ 0 w 25"/>
                <a:gd name="T3" fmla="*/ 0 h 36"/>
                <a:gd name="T4" fmla="*/ 0 w 25"/>
                <a:gd name="T5" fmla="*/ 0 h 36"/>
                <a:gd name="T6" fmla="*/ 0 w 25"/>
                <a:gd name="T7" fmla="*/ 0 h 36"/>
                <a:gd name="T8" fmla="*/ 0 w 25"/>
                <a:gd name="T9" fmla="*/ 0 h 36"/>
                <a:gd name="T10" fmla="*/ 0 w 25"/>
                <a:gd name="T11" fmla="*/ 0 h 36"/>
                <a:gd name="T12" fmla="*/ 0 w 25"/>
                <a:gd name="T13" fmla="*/ 0 h 36"/>
                <a:gd name="T14" fmla="*/ 0 60000 65536"/>
                <a:gd name="T15" fmla="*/ 0 60000 65536"/>
                <a:gd name="T16" fmla="*/ 0 60000 65536"/>
                <a:gd name="T17" fmla="*/ 0 60000 65536"/>
                <a:gd name="T18" fmla="*/ 0 60000 65536"/>
                <a:gd name="T19" fmla="*/ 0 60000 65536"/>
                <a:gd name="T20" fmla="*/ 0 60000 65536"/>
                <a:gd name="T21" fmla="*/ 0 w 25"/>
                <a:gd name="T22" fmla="*/ 0 h 36"/>
                <a:gd name="T23" fmla="*/ 25 w 2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6">
                  <a:moveTo>
                    <a:pt x="19" y="0"/>
                  </a:moveTo>
                  <a:lnTo>
                    <a:pt x="0" y="18"/>
                  </a:lnTo>
                  <a:lnTo>
                    <a:pt x="8" y="31"/>
                  </a:lnTo>
                  <a:lnTo>
                    <a:pt x="25" y="36"/>
                  </a:lnTo>
                  <a:lnTo>
                    <a:pt x="25" y="16"/>
                  </a:lnTo>
                  <a:lnTo>
                    <a:pt x="19" y="0"/>
                  </a:lnTo>
                  <a:close/>
                </a:path>
              </a:pathLst>
            </a:custGeom>
            <a:solidFill>
              <a:srgbClr val="B8CCB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8" name="Freeform 60"/>
            <p:cNvSpPr>
              <a:spLocks/>
            </p:cNvSpPr>
            <p:nvPr/>
          </p:nvSpPr>
          <p:spPr bwMode="auto">
            <a:xfrm>
              <a:off x="5129" y="1864"/>
              <a:ext cx="57" cy="42"/>
            </a:xfrm>
            <a:custGeom>
              <a:avLst/>
              <a:gdLst>
                <a:gd name="T0" fmla="*/ 0 w 225"/>
                <a:gd name="T1" fmla="*/ 0 h 168"/>
                <a:gd name="T2" fmla="*/ 0 w 225"/>
                <a:gd name="T3" fmla="*/ 0 h 168"/>
                <a:gd name="T4" fmla="*/ 0 w 225"/>
                <a:gd name="T5" fmla="*/ 0 h 168"/>
                <a:gd name="T6" fmla="*/ 0 w 225"/>
                <a:gd name="T7" fmla="*/ 0 h 168"/>
                <a:gd name="T8" fmla="*/ 0 w 225"/>
                <a:gd name="T9" fmla="*/ 0 h 168"/>
                <a:gd name="T10" fmla="*/ 0 w 225"/>
                <a:gd name="T11" fmla="*/ 0 h 168"/>
                <a:gd name="T12" fmla="*/ 0 w 225"/>
                <a:gd name="T13" fmla="*/ 0 h 168"/>
                <a:gd name="T14" fmla="*/ 0 w 225"/>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68"/>
                <a:gd name="T26" fmla="*/ 225 w 225"/>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68">
                  <a:moveTo>
                    <a:pt x="0" y="0"/>
                  </a:moveTo>
                  <a:lnTo>
                    <a:pt x="49" y="60"/>
                  </a:lnTo>
                  <a:lnTo>
                    <a:pt x="99" y="91"/>
                  </a:lnTo>
                  <a:lnTo>
                    <a:pt x="225" y="168"/>
                  </a:lnTo>
                  <a:lnTo>
                    <a:pt x="89" y="36"/>
                  </a:lnTo>
                  <a:lnTo>
                    <a:pt x="60" y="3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19" name="Freeform 61"/>
            <p:cNvSpPr>
              <a:spLocks/>
            </p:cNvSpPr>
            <p:nvPr/>
          </p:nvSpPr>
          <p:spPr bwMode="auto">
            <a:xfrm>
              <a:off x="5151" y="1841"/>
              <a:ext cx="105" cy="131"/>
            </a:xfrm>
            <a:custGeom>
              <a:avLst/>
              <a:gdLst>
                <a:gd name="T0" fmla="*/ 0 w 422"/>
                <a:gd name="T1" fmla="*/ 0 h 523"/>
                <a:gd name="T2" fmla="*/ 0 w 422"/>
                <a:gd name="T3" fmla="*/ 0 h 523"/>
                <a:gd name="T4" fmla="*/ 0 w 422"/>
                <a:gd name="T5" fmla="*/ 0 h 523"/>
                <a:gd name="T6" fmla="*/ 0 w 422"/>
                <a:gd name="T7" fmla="*/ 0 h 523"/>
                <a:gd name="T8" fmla="*/ 0 w 422"/>
                <a:gd name="T9" fmla="*/ 0 h 523"/>
                <a:gd name="T10" fmla="*/ 0 w 422"/>
                <a:gd name="T11" fmla="*/ 0 h 523"/>
                <a:gd name="T12" fmla="*/ 0 w 422"/>
                <a:gd name="T13" fmla="*/ 0 h 523"/>
                <a:gd name="T14" fmla="*/ 0 w 422"/>
                <a:gd name="T15" fmla="*/ 0 h 523"/>
                <a:gd name="T16" fmla="*/ 0 w 422"/>
                <a:gd name="T17" fmla="*/ 0 h 523"/>
                <a:gd name="T18" fmla="*/ 0 w 422"/>
                <a:gd name="T19" fmla="*/ 0 h 523"/>
                <a:gd name="T20" fmla="*/ 0 w 422"/>
                <a:gd name="T21" fmla="*/ 0 h 523"/>
                <a:gd name="T22" fmla="*/ 0 w 422"/>
                <a:gd name="T23" fmla="*/ 0 h 523"/>
                <a:gd name="T24" fmla="*/ 0 w 422"/>
                <a:gd name="T25" fmla="*/ 0 h 523"/>
                <a:gd name="T26" fmla="*/ 0 w 422"/>
                <a:gd name="T27" fmla="*/ 0 h 523"/>
                <a:gd name="T28" fmla="*/ 0 w 422"/>
                <a:gd name="T29" fmla="*/ 0 h 523"/>
                <a:gd name="T30" fmla="*/ 0 w 422"/>
                <a:gd name="T31" fmla="*/ 0 h 523"/>
                <a:gd name="T32" fmla="*/ 0 w 422"/>
                <a:gd name="T33" fmla="*/ 0 h 523"/>
                <a:gd name="T34" fmla="*/ 0 w 422"/>
                <a:gd name="T35" fmla="*/ 0 h 523"/>
                <a:gd name="T36" fmla="*/ 0 w 422"/>
                <a:gd name="T37" fmla="*/ 0 h 523"/>
                <a:gd name="T38" fmla="*/ 0 w 422"/>
                <a:gd name="T39" fmla="*/ 0 h 523"/>
                <a:gd name="T40" fmla="*/ 0 w 422"/>
                <a:gd name="T41" fmla="*/ 0 h 523"/>
                <a:gd name="T42" fmla="*/ 0 w 422"/>
                <a:gd name="T43" fmla="*/ 0 h 523"/>
                <a:gd name="T44" fmla="*/ 0 w 422"/>
                <a:gd name="T45" fmla="*/ 0 h 523"/>
                <a:gd name="T46" fmla="*/ 0 w 422"/>
                <a:gd name="T47" fmla="*/ 0 h 523"/>
                <a:gd name="T48" fmla="*/ 0 w 422"/>
                <a:gd name="T49" fmla="*/ 0 h 523"/>
                <a:gd name="T50" fmla="*/ 0 w 422"/>
                <a:gd name="T51" fmla="*/ 0 h 523"/>
                <a:gd name="T52" fmla="*/ 0 w 422"/>
                <a:gd name="T53" fmla="*/ 0 h 523"/>
                <a:gd name="T54" fmla="*/ 0 w 422"/>
                <a:gd name="T55" fmla="*/ 0 h 523"/>
                <a:gd name="T56" fmla="*/ 0 w 422"/>
                <a:gd name="T57" fmla="*/ 0 h 523"/>
                <a:gd name="T58" fmla="*/ 0 w 422"/>
                <a:gd name="T59" fmla="*/ 0 h 523"/>
                <a:gd name="T60" fmla="*/ 0 w 422"/>
                <a:gd name="T61" fmla="*/ 0 h 523"/>
                <a:gd name="T62" fmla="*/ 0 w 422"/>
                <a:gd name="T63" fmla="*/ 0 h 523"/>
                <a:gd name="T64" fmla="*/ 0 w 422"/>
                <a:gd name="T65" fmla="*/ 0 h 523"/>
                <a:gd name="T66" fmla="*/ 0 w 422"/>
                <a:gd name="T67" fmla="*/ 0 h 523"/>
                <a:gd name="T68" fmla="*/ 0 w 422"/>
                <a:gd name="T69" fmla="*/ 0 h 5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2"/>
                <a:gd name="T106" fmla="*/ 0 h 523"/>
                <a:gd name="T107" fmla="*/ 422 w 422"/>
                <a:gd name="T108" fmla="*/ 523 h 5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2" h="523">
                  <a:moveTo>
                    <a:pt x="0" y="0"/>
                  </a:moveTo>
                  <a:lnTo>
                    <a:pt x="38" y="37"/>
                  </a:lnTo>
                  <a:lnTo>
                    <a:pt x="51" y="99"/>
                  </a:lnTo>
                  <a:lnTo>
                    <a:pt x="78" y="102"/>
                  </a:lnTo>
                  <a:lnTo>
                    <a:pt x="184" y="211"/>
                  </a:lnTo>
                  <a:lnTo>
                    <a:pt x="162" y="138"/>
                  </a:lnTo>
                  <a:lnTo>
                    <a:pt x="155" y="110"/>
                  </a:lnTo>
                  <a:lnTo>
                    <a:pt x="213" y="80"/>
                  </a:lnTo>
                  <a:lnTo>
                    <a:pt x="288" y="64"/>
                  </a:lnTo>
                  <a:lnTo>
                    <a:pt x="361" y="58"/>
                  </a:lnTo>
                  <a:lnTo>
                    <a:pt x="387" y="66"/>
                  </a:lnTo>
                  <a:lnTo>
                    <a:pt x="306" y="115"/>
                  </a:lnTo>
                  <a:lnTo>
                    <a:pt x="238" y="185"/>
                  </a:lnTo>
                  <a:lnTo>
                    <a:pt x="211" y="230"/>
                  </a:lnTo>
                  <a:lnTo>
                    <a:pt x="168" y="252"/>
                  </a:lnTo>
                  <a:lnTo>
                    <a:pt x="107" y="327"/>
                  </a:lnTo>
                  <a:lnTo>
                    <a:pt x="61" y="402"/>
                  </a:lnTo>
                  <a:lnTo>
                    <a:pt x="24" y="523"/>
                  </a:lnTo>
                  <a:lnTo>
                    <a:pt x="69" y="480"/>
                  </a:lnTo>
                  <a:lnTo>
                    <a:pt x="89" y="399"/>
                  </a:lnTo>
                  <a:lnTo>
                    <a:pt x="128" y="329"/>
                  </a:lnTo>
                  <a:lnTo>
                    <a:pt x="168" y="320"/>
                  </a:lnTo>
                  <a:lnTo>
                    <a:pt x="262" y="216"/>
                  </a:lnTo>
                  <a:lnTo>
                    <a:pt x="305" y="146"/>
                  </a:lnTo>
                  <a:lnTo>
                    <a:pt x="397" y="80"/>
                  </a:lnTo>
                  <a:lnTo>
                    <a:pt x="422" y="61"/>
                  </a:lnTo>
                  <a:lnTo>
                    <a:pt x="405" y="45"/>
                  </a:lnTo>
                  <a:lnTo>
                    <a:pt x="354" y="32"/>
                  </a:lnTo>
                  <a:lnTo>
                    <a:pt x="269" y="30"/>
                  </a:lnTo>
                  <a:lnTo>
                    <a:pt x="183" y="52"/>
                  </a:lnTo>
                  <a:lnTo>
                    <a:pt x="121" y="95"/>
                  </a:lnTo>
                  <a:lnTo>
                    <a:pt x="75" y="42"/>
                  </a:lnTo>
                  <a:lnTo>
                    <a:pt x="41" y="1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0" name="Freeform 62"/>
            <p:cNvSpPr>
              <a:spLocks/>
            </p:cNvSpPr>
            <p:nvPr/>
          </p:nvSpPr>
          <p:spPr bwMode="auto">
            <a:xfrm>
              <a:off x="5143" y="1888"/>
              <a:ext cx="23" cy="84"/>
            </a:xfrm>
            <a:custGeom>
              <a:avLst/>
              <a:gdLst>
                <a:gd name="T0" fmla="*/ 0 w 90"/>
                <a:gd name="T1" fmla="*/ 0 h 337"/>
                <a:gd name="T2" fmla="*/ 0 w 90"/>
                <a:gd name="T3" fmla="*/ 0 h 337"/>
                <a:gd name="T4" fmla="*/ 0 w 90"/>
                <a:gd name="T5" fmla="*/ 0 h 337"/>
                <a:gd name="T6" fmla="*/ 0 w 90"/>
                <a:gd name="T7" fmla="*/ 0 h 337"/>
                <a:gd name="T8" fmla="*/ 0 w 90"/>
                <a:gd name="T9" fmla="*/ 0 h 337"/>
                <a:gd name="T10" fmla="*/ 0 w 90"/>
                <a:gd name="T11" fmla="*/ 0 h 337"/>
                <a:gd name="T12" fmla="*/ 0 w 90"/>
                <a:gd name="T13" fmla="*/ 0 h 337"/>
                <a:gd name="T14" fmla="*/ 0 w 90"/>
                <a:gd name="T15" fmla="*/ 0 h 337"/>
                <a:gd name="T16" fmla="*/ 0 w 90"/>
                <a:gd name="T17" fmla="*/ 0 h 337"/>
                <a:gd name="T18" fmla="*/ 0 w 90"/>
                <a:gd name="T19" fmla="*/ 0 h 337"/>
                <a:gd name="T20" fmla="*/ 0 w 90"/>
                <a:gd name="T21" fmla="*/ 0 h 337"/>
                <a:gd name="T22" fmla="*/ 0 w 90"/>
                <a:gd name="T23" fmla="*/ 0 h 337"/>
                <a:gd name="T24" fmla="*/ 0 w 90"/>
                <a:gd name="T25" fmla="*/ 0 h 337"/>
                <a:gd name="T26" fmla="*/ 0 w 90"/>
                <a:gd name="T27" fmla="*/ 0 h 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337"/>
                <a:gd name="T44" fmla="*/ 90 w 90"/>
                <a:gd name="T45" fmla="*/ 337 h 3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337">
                  <a:moveTo>
                    <a:pt x="55" y="0"/>
                  </a:moveTo>
                  <a:lnTo>
                    <a:pt x="19" y="97"/>
                  </a:lnTo>
                  <a:lnTo>
                    <a:pt x="0" y="189"/>
                  </a:lnTo>
                  <a:lnTo>
                    <a:pt x="6" y="251"/>
                  </a:lnTo>
                  <a:lnTo>
                    <a:pt x="22" y="305"/>
                  </a:lnTo>
                  <a:lnTo>
                    <a:pt x="52" y="337"/>
                  </a:lnTo>
                  <a:lnTo>
                    <a:pt x="31" y="290"/>
                  </a:lnTo>
                  <a:lnTo>
                    <a:pt x="19" y="237"/>
                  </a:lnTo>
                  <a:lnTo>
                    <a:pt x="19" y="191"/>
                  </a:lnTo>
                  <a:lnTo>
                    <a:pt x="35" y="120"/>
                  </a:lnTo>
                  <a:lnTo>
                    <a:pt x="60" y="56"/>
                  </a:lnTo>
                  <a:lnTo>
                    <a:pt x="90" y="13"/>
                  </a:lnTo>
                  <a:lnTo>
                    <a:pt x="5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1" name="Freeform 63"/>
            <p:cNvSpPr>
              <a:spLocks/>
            </p:cNvSpPr>
            <p:nvPr/>
          </p:nvSpPr>
          <p:spPr bwMode="auto">
            <a:xfrm>
              <a:off x="5175" y="1872"/>
              <a:ext cx="94" cy="118"/>
            </a:xfrm>
            <a:custGeom>
              <a:avLst/>
              <a:gdLst>
                <a:gd name="T0" fmla="*/ 0 w 378"/>
                <a:gd name="T1" fmla="*/ 0 h 474"/>
                <a:gd name="T2" fmla="*/ 0 w 378"/>
                <a:gd name="T3" fmla="*/ 0 h 474"/>
                <a:gd name="T4" fmla="*/ 0 w 378"/>
                <a:gd name="T5" fmla="*/ 0 h 474"/>
                <a:gd name="T6" fmla="*/ 0 w 378"/>
                <a:gd name="T7" fmla="*/ 0 h 474"/>
                <a:gd name="T8" fmla="*/ 0 w 378"/>
                <a:gd name="T9" fmla="*/ 0 h 474"/>
                <a:gd name="T10" fmla="*/ 0 w 378"/>
                <a:gd name="T11" fmla="*/ 0 h 474"/>
                <a:gd name="T12" fmla="*/ 0 w 378"/>
                <a:gd name="T13" fmla="*/ 0 h 474"/>
                <a:gd name="T14" fmla="*/ 0 w 378"/>
                <a:gd name="T15" fmla="*/ 0 h 474"/>
                <a:gd name="T16" fmla="*/ 0 w 378"/>
                <a:gd name="T17" fmla="*/ 0 h 474"/>
                <a:gd name="T18" fmla="*/ 0 w 378"/>
                <a:gd name="T19" fmla="*/ 0 h 474"/>
                <a:gd name="T20" fmla="*/ 0 w 378"/>
                <a:gd name="T21" fmla="*/ 0 h 474"/>
                <a:gd name="T22" fmla="*/ 0 w 378"/>
                <a:gd name="T23" fmla="*/ 0 h 474"/>
                <a:gd name="T24" fmla="*/ 0 w 378"/>
                <a:gd name="T25" fmla="*/ 0 h 474"/>
                <a:gd name="T26" fmla="*/ 0 w 378"/>
                <a:gd name="T27" fmla="*/ 0 h 474"/>
                <a:gd name="T28" fmla="*/ 0 w 378"/>
                <a:gd name="T29" fmla="*/ 0 h 474"/>
                <a:gd name="T30" fmla="*/ 0 w 378"/>
                <a:gd name="T31" fmla="*/ 0 h 474"/>
                <a:gd name="T32" fmla="*/ 0 w 378"/>
                <a:gd name="T33" fmla="*/ 0 h 474"/>
                <a:gd name="T34" fmla="*/ 0 w 378"/>
                <a:gd name="T35" fmla="*/ 0 h 474"/>
                <a:gd name="T36" fmla="*/ 0 w 378"/>
                <a:gd name="T37" fmla="*/ 0 h 474"/>
                <a:gd name="T38" fmla="*/ 0 w 378"/>
                <a:gd name="T39" fmla="*/ 0 h 474"/>
                <a:gd name="T40" fmla="*/ 0 w 378"/>
                <a:gd name="T41" fmla="*/ 0 h 474"/>
                <a:gd name="T42" fmla="*/ 0 w 378"/>
                <a:gd name="T43" fmla="*/ 0 h 474"/>
                <a:gd name="T44" fmla="*/ 0 w 378"/>
                <a:gd name="T45" fmla="*/ 0 h 474"/>
                <a:gd name="T46" fmla="*/ 0 w 378"/>
                <a:gd name="T47" fmla="*/ 0 h 474"/>
                <a:gd name="T48" fmla="*/ 0 w 378"/>
                <a:gd name="T49" fmla="*/ 0 h 474"/>
                <a:gd name="T50" fmla="*/ 0 w 378"/>
                <a:gd name="T51" fmla="*/ 0 h 4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8"/>
                <a:gd name="T79" fmla="*/ 0 h 474"/>
                <a:gd name="T80" fmla="*/ 378 w 378"/>
                <a:gd name="T81" fmla="*/ 474 h 4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8" h="474">
                  <a:moveTo>
                    <a:pt x="71" y="177"/>
                  </a:moveTo>
                  <a:lnTo>
                    <a:pt x="36" y="242"/>
                  </a:lnTo>
                  <a:lnTo>
                    <a:pt x="0" y="352"/>
                  </a:lnTo>
                  <a:lnTo>
                    <a:pt x="2" y="394"/>
                  </a:lnTo>
                  <a:lnTo>
                    <a:pt x="86" y="474"/>
                  </a:lnTo>
                  <a:lnTo>
                    <a:pt x="27" y="380"/>
                  </a:lnTo>
                  <a:lnTo>
                    <a:pt x="46" y="326"/>
                  </a:lnTo>
                  <a:lnTo>
                    <a:pt x="138" y="321"/>
                  </a:lnTo>
                  <a:lnTo>
                    <a:pt x="87" y="268"/>
                  </a:lnTo>
                  <a:lnTo>
                    <a:pt x="92" y="205"/>
                  </a:lnTo>
                  <a:lnTo>
                    <a:pt x="124" y="168"/>
                  </a:lnTo>
                  <a:lnTo>
                    <a:pt x="184" y="122"/>
                  </a:lnTo>
                  <a:lnTo>
                    <a:pt x="213" y="133"/>
                  </a:lnTo>
                  <a:lnTo>
                    <a:pt x="270" y="181"/>
                  </a:lnTo>
                  <a:lnTo>
                    <a:pt x="220" y="102"/>
                  </a:lnTo>
                  <a:lnTo>
                    <a:pt x="242" y="96"/>
                  </a:lnTo>
                  <a:lnTo>
                    <a:pt x="286" y="150"/>
                  </a:lnTo>
                  <a:lnTo>
                    <a:pt x="325" y="168"/>
                  </a:lnTo>
                  <a:lnTo>
                    <a:pt x="378" y="82"/>
                  </a:lnTo>
                  <a:lnTo>
                    <a:pt x="349" y="48"/>
                  </a:lnTo>
                  <a:lnTo>
                    <a:pt x="320" y="0"/>
                  </a:lnTo>
                  <a:lnTo>
                    <a:pt x="285" y="0"/>
                  </a:lnTo>
                  <a:lnTo>
                    <a:pt x="211" y="36"/>
                  </a:lnTo>
                  <a:lnTo>
                    <a:pt x="111" y="118"/>
                  </a:lnTo>
                  <a:lnTo>
                    <a:pt x="71" y="1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2" name="Freeform 64"/>
            <p:cNvSpPr>
              <a:spLocks/>
            </p:cNvSpPr>
            <p:nvPr/>
          </p:nvSpPr>
          <p:spPr bwMode="auto">
            <a:xfrm>
              <a:off x="5252" y="1888"/>
              <a:ext cx="54" cy="51"/>
            </a:xfrm>
            <a:custGeom>
              <a:avLst/>
              <a:gdLst>
                <a:gd name="T0" fmla="*/ 0 w 219"/>
                <a:gd name="T1" fmla="*/ 0 h 203"/>
                <a:gd name="T2" fmla="*/ 0 w 219"/>
                <a:gd name="T3" fmla="*/ 0 h 203"/>
                <a:gd name="T4" fmla="*/ 0 w 219"/>
                <a:gd name="T5" fmla="*/ 0 h 203"/>
                <a:gd name="T6" fmla="*/ 0 w 219"/>
                <a:gd name="T7" fmla="*/ 0 h 203"/>
                <a:gd name="T8" fmla="*/ 0 w 219"/>
                <a:gd name="T9" fmla="*/ 0 h 203"/>
                <a:gd name="T10" fmla="*/ 0 w 219"/>
                <a:gd name="T11" fmla="*/ 0 h 203"/>
                <a:gd name="T12" fmla="*/ 0 w 219"/>
                <a:gd name="T13" fmla="*/ 0 h 203"/>
                <a:gd name="T14" fmla="*/ 0 w 219"/>
                <a:gd name="T15" fmla="*/ 0 h 203"/>
                <a:gd name="T16" fmla="*/ 0 w 219"/>
                <a:gd name="T17" fmla="*/ 0 h 203"/>
                <a:gd name="T18" fmla="*/ 0 w 219"/>
                <a:gd name="T19" fmla="*/ 0 h 203"/>
                <a:gd name="T20" fmla="*/ 0 w 219"/>
                <a:gd name="T21" fmla="*/ 0 h 203"/>
                <a:gd name="T22" fmla="*/ 0 w 219"/>
                <a:gd name="T23" fmla="*/ 0 h 203"/>
                <a:gd name="T24" fmla="*/ 0 w 219"/>
                <a:gd name="T25" fmla="*/ 0 h 203"/>
                <a:gd name="T26" fmla="*/ 0 w 219"/>
                <a:gd name="T27" fmla="*/ 0 h 203"/>
                <a:gd name="T28" fmla="*/ 0 w 219"/>
                <a:gd name="T29" fmla="*/ 0 h 203"/>
                <a:gd name="T30" fmla="*/ 0 w 219"/>
                <a:gd name="T31" fmla="*/ 0 h 203"/>
                <a:gd name="T32" fmla="*/ 0 w 219"/>
                <a:gd name="T33" fmla="*/ 0 h 203"/>
                <a:gd name="T34" fmla="*/ 0 w 219"/>
                <a:gd name="T35" fmla="*/ 0 h 203"/>
                <a:gd name="T36" fmla="*/ 0 w 219"/>
                <a:gd name="T37" fmla="*/ 0 h 203"/>
                <a:gd name="T38" fmla="*/ 0 w 219"/>
                <a:gd name="T39" fmla="*/ 0 h 203"/>
                <a:gd name="T40" fmla="*/ 0 w 219"/>
                <a:gd name="T41" fmla="*/ 0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203"/>
                <a:gd name="T65" fmla="*/ 219 w 219"/>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203">
                  <a:moveTo>
                    <a:pt x="40" y="0"/>
                  </a:moveTo>
                  <a:lnTo>
                    <a:pt x="117" y="10"/>
                  </a:lnTo>
                  <a:lnTo>
                    <a:pt x="161" y="46"/>
                  </a:lnTo>
                  <a:lnTo>
                    <a:pt x="206" y="90"/>
                  </a:lnTo>
                  <a:lnTo>
                    <a:pt x="169" y="88"/>
                  </a:lnTo>
                  <a:lnTo>
                    <a:pt x="206" y="116"/>
                  </a:lnTo>
                  <a:lnTo>
                    <a:pt x="175" y="123"/>
                  </a:lnTo>
                  <a:lnTo>
                    <a:pt x="219" y="162"/>
                  </a:lnTo>
                  <a:lnTo>
                    <a:pt x="185" y="158"/>
                  </a:lnTo>
                  <a:lnTo>
                    <a:pt x="213" y="203"/>
                  </a:lnTo>
                  <a:lnTo>
                    <a:pt x="156" y="153"/>
                  </a:lnTo>
                  <a:lnTo>
                    <a:pt x="153" y="182"/>
                  </a:lnTo>
                  <a:lnTo>
                    <a:pt x="119" y="129"/>
                  </a:lnTo>
                  <a:lnTo>
                    <a:pt x="92" y="141"/>
                  </a:lnTo>
                  <a:lnTo>
                    <a:pt x="75" y="112"/>
                  </a:lnTo>
                  <a:lnTo>
                    <a:pt x="49" y="136"/>
                  </a:lnTo>
                  <a:lnTo>
                    <a:pt x="40" y="110"/>
                  </a:lnTo>
                  <a:lnTo>
                    <a:pt x="13" y="116"/>
                  </a:lnTo>
                  <a:lnTo>
                    <a:pt x="0" y="75"/>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3" name="Freeform 65"/>
            <p:cNvSpPr>
              <a:spLocks/>
            </p:cNvSpPr>
            <p:nvPr/>
          </p:nvSpPr>
          <p:spPr bwMode="auto">
            <a:xfrm>
              <a:off x="5223" y="1918"/>
              <a:ext cx="78" cy="95"/>
            </a:xfrm>
            <a:custGeom>
              <a:avLst/>
              <a:gdLst>
                <a:gd name="T0" fmla="*/ 0 w 310"/>
                <a:gd name="T1" fmla="*/ 0 h 382"/>
                <a:gd name="T2" fmla="*/ 0 w 310"/>
                <a:gd name="T3" fmla="*/ 0 h 382"/>
                <a:gd name="T4" fmla="*/ 0 w 310"/>
                <a:gd name="T5" fmla="*/ 0 h 382"/>
                <a:gd name="T6" fmla="*/ 0 w 310"/>
                <a:gd name="T7" fmla="*/ 0 h 382"/>
                <a:gd name="T8" fmla="*/ 0 w 310"/>
                <a:gd name="T9" fmla="*/ 0 h 382"/>
                <a:gd name="T10" fmla="*/ 0 w 310"/>
                <a:gd name="T11" fmla="*/ 0 h 382"/>
                <a:gd name="T12" fmla="*/ 0 w 310"/>
                <a:gd name="T13" fmla="*/ 0 h 382"/>
                <a:gd name="T14" fmla="*/ 0 w 310"/>
                <a:gd name="T15" fmla="*/ 0 h 382"/>
                <a:gd name="T16" fmla="*/ 0 w 310"/>
                <a:gd name="T17" fmla="*/ 0 h 382"/>
                <a:gd name="T18" fmla="*/ 0 w 310"/>
                <a:gd name="T19" fmla="*/ 0 h 382"/>
                <a:gd name="T20" fmla="*/ 0 w 310"/>
                <a:gd name="T21" fmla="*/ 0 h 382"/>
                <a:gd name="T22" fmla="*/ 0 w 310"/>
                <a:gd name="T23" fmla="*/ 0 h 382"/>
                <a:gd name="T24" fmla="*/ 0 w 310"/>
                <a:gd name="T25" fmla="*/ 0 h 382"/>
                <a:gd name="T26" fmla="*/ 0 w 310"/>
                <a:gd name="T27" fmla="*/ 0 h 382"/>
                <a:gd name="T28" fmla="*/ 0 w 310"/>
                <a:gd name="T29" fmla="*/ 0 h 382"/>
                <a:gd name="T30" fmla="*/ 0 w 310"/>
                <a:gd name="T31" fmla="*/ 0 h 382"/>
                <a:gd name="T32" fmla="*/ 0 w 310"/>
                <a:gd name="T33" fmla="*/ 0 h 382"/>
                <a:gd name="T34" fmla="*/ 0 w 310"/>
                <a:gd name="T35" fmla="*/ 0 h 382"/>
                <a:gd name="T36" fmla="*/ 0 w 310"/>
                <a:gd name="T37" fmla="*/ 0 h 382"/>
                <a:gd name="T38" fmla="*/ 0 w 310"/>
                <a:gd name="T39" fmla="*/ 0 h 382"/>
                <a:gd name="T40" fmla="*/ 0 w 310"/>
                <a:gd name="T41" fmla="*/ 0 h 382"/>
                <a:gd name="T42" fmla="*/ 0 w 310"/>
                <a:gd name="T43" fmla="*/ 0 h 382"/>
                <a:gd name="T44" fmla="*/ 0 w 310"/>
                <a:gd name="T45" fmla="*/ 0 h 382"/>
                <a:gd name="T46" fmla="*/ 0 w 310"/>
                <a:gd name="T47" fmla="*/ 0 h 382"/>
                <a:gd name="T48" fmla="*/ 0 w 310"/>
                <a:gd name="T49" fmla="*/ 0 h 382"/>
                <a:gd name="T50" fmla="*/ 0 w 310"/>
                <a:gd name="T51" fmla="*/ 0 h 382"/>
                <a:gd name="T52" fmla="*/ 0 w 310"/>
                <a:gd name="T53" fmla="*/ 0 h 382"/>
                <a:gd name="T54" fmla="*/ 0 w 310"/>
                <a:gd name="T55" fmla="*/ 0 h 382"/>
                <a:gd name="T56" fmla="*/ 0 w 310"/>
                <a:gd name="T57" fmla="*/ 0 h 382"/>
                <a:gd name="T58" fmla="*/ 0 w 310"/>
                <a:gd name="T59" fmla="*/ 0 h 382"/>
                <a:gd name="T60" fmla="*/ 0 w 310"/>
                <a:gd name="T61" fmla="*/ 0 h 382"/>
                <a:gd name="T62" fmla="*/ 0 w 310"/>
                <a:gd name="T63" fmla="*/ 0 h 382"/>
                <a:gd name="T64" fmla="*/ 0 w 310"/>
                <a:gd name="T65" fmla="*/ 0 h 382"/>
                <a:gd name="T66" fmla="*/ 0 w 310"/>
                <a:gd name="T67" fmla="*/ 0 h 382"/>
                <a:gd name="T68" fmla="*/ 0 w 310"/>
                <a:gd name="T69" fmla="*/ 0 h 382"/>
                <a:gd name="T70" fmla="*/ 0 w 310"/>
                <a:gd name="T71" fmla="*/ 0 h 382"/>
                <a:gd name="T72" fmla="*/ 0 w 310"/>
                <a:gd name="T73" fmla="*/ 0 h 382"/>
                <a:gd name="T74" fmla="*/ 0 w 310"/>
                <a:gd name="T75" fmla="*/ 0 h 382"/>
                <a:gd name="T76" fmla="*/ 0 w 310"/>
                <a:gd name="T77" fmla="*/ 0 h 382"/>
                <a:gd name="T78" fmla="*/ 0 w 310"/>
                <a:gd name="T79" fmla="*/ 0 h 382"/>
                <a:gd name="T80" fmla="*/ 0 w 310"/>
                <a:gd name="T81" fmla="*/ 0 h 382"/>
                <a:gd name="T82" fmla="*/ 0 w 310"/>
                <a:gd name="T83" fmla="*/ 0 h 382"/>
                <a:gd name="T84" fmla="*/ 0 w 310"/>
                <a:gd name="T85" fmla="*/ 0 h 382"/>
                <a:gd name="T86" fmla="*/ 0 w 310"/>
                <a:gd name="T87" fmla="*/ 0 h 382"/>
                <a:gd name="T88" fmla="*/ 0 w 310"/>
                <a:gd name="T89" fmla="*/ 0 h 382"/>
                <a:gd name="T90" fmla="*/ 0 w 310"/>
                <a:gd name="T91" fmla="*/ 0 h 382"/>
                <a:gd name="T92" fmla="*/ 0 w 310"/>
                <a:gd name="T93" fmla="*/ 0 h 3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0"/>
                <a:gd name="T142" fmla="*/ 0 h 382"/>
                <a:gd name="T143" fmla="*/ 310 w 310"/>
                <a:gd name="T144" fmla="*/ 382 h 3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0" h="382">
                  <a:moveTo>
                    <a:pt x="21" y="34"/>
                  </a:moveTo>
                  <a:lnTo>
                    <a:pt x="58" y="50"/>
                  </a:lnTo>
                  <a:lnTo>
                    <a:pt x="53" y="19"/>
                  </a:lnTo>
                  <a:lnTo>
                    <a:pt x="92" y="39"/>
                  </a:lnTo>
                  <a:lnTo>
                    <a:pt x="92" y="0"/>
                  </a:lnTo>
                  <a:lnTo>
                    <a:pt x="142" y="29"/>
                  </a:lnTo>
                  <a:lnTo>
                    <a:pt x="160" y="14"/>
                  </a:lnTo>
                  <a:lnTo>
                    <a:pt x="174" y="63"/>
                  </a:lnTo>
                  <a:lnTo>
                    <a:pt x="194" y="39"/>
                  </a:lnTo>
                  <a:lnTo>
                    <a:pt x="201" y="80"/>
                  </a:lnTo>
                  <a:lnTo>
                    <a:pt x="230" y="52"/>
                  </a:lnTo>
                  <a:lnTo>
                    <a:pt x="225" y="100"/>
                  </a:lnTo>
                  <a:lnTo>
                    <a:pt x="251" y="85"/>
                  </a:lnTo>
                  <a:lnTo>
                    <a:pt x="256" y="120"/>
                  </a:lnTo>
                  <a:lnTo>
                    <a:pt x="297" y="109"/>
                  </a:lnTo>
                  <a:lnTo>
                    <a:pt x="269" y="166"/>
                  </a:lnTo>
                  <a:lnTo>
                    <a:pt x="310" y="155"/>
                  </a:lnTo>
                  <a:lnTo>
                    <a:pt x="266" y="207"/>
                  </a:lnTo>
                  <a:lnTo>
                    <a:pt x="305" y="205"/>
                  </a:lnTo>
                  <a:lnTo>
                    <a:pt x="245" y="232"/>
                  </a:lnTo>
                  <a:lnTo>
                    <a:pt x="264" y="278"/>
                  </a:lnTo>
                  <a:lnTo>
                    <a:pt x="210" y="269"/>
                  </a:lnTo>
                  <a:lnTo>
                    <a:pt x="223" y="324"/>
                  </a:lnTo>
                  <a:lnTo>
                    <a:pt x="201" y="319"/>
                  </a:lnTo>
                  <a:lnTo>
                    <a:pt x="176" y="353"/>
                  </a:lnTo>
                  <a:lnTo>
                    <a:pt x="162" y="334"/>
                  </a:lnTo>
                  <a:lnTo>
                    <a:pt x="145" y="372"/>
                  </a:lnTo>
                  <a:lnTo>
                    <a:pt x="128" y="355"/>
                  </a:lnTo>
                  <a:lnTo>
                    <a:pt x="76" y="382"/>
                  </a:lnTo>
                  <a:lnTo>
                    <a:pt x="82" y="351"/>
                  </a:lnTo>
                  <a:lnTo>
                    <a:pt x="46" y="365"/>
                  </a:lnTo>
                  <a:lnTo>
                    <a:pt x="70" y="332"/>
                  </a:lnTo>
                  <a:lnTo>
                    <a:pt x="26" y="324"/>
                  </a:lnTo>
                  <a:lnTo>
                    <a:pt x="94" y="304"/>
                  </a:lnTo>
                  <a:lnTo>
                    <a:pt x="70" y="283"/>
                  </a:lnTo>
                  <a:lnTo>
                    <a:pt x="114" y="283"/>
                  </a:lnTo>
                  <a:lnTo>
                    <a:pt x="99" y="251"/>
                  </a:lnTo>
                  <a:lnTo>
                    <a:pt x="65" y="225"/>
                  </a:lnTo>
                  <a:lnTo>
                    <a:pt x="96" y="196"/>
                  </a:lnTo>
                  <a:lnTo>
                    <a:pt x="31" y="188"/>
                  </a:lnTo>
                  <a:lnTo>
                    <a:pt x="82" y="169"/>
                  </a:lnTo>
                  <a:lnTo>
                    <a:pt x="4" y="135"/>
                  </a:lnTo>
                  <a:lnTo>
                    <a:pt x="52" y="113"/>
                  </a:lnTo>
                  <a:lnTo>
                    <a:pt x="0" y="89"/>
                  </a:lnTo>
                  <a:lnTo>
                    <a:pt x="45" y="80"/>
                  </a:lnTo>
                  <a:lnTo>
                    <a:pt x="21"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4" name="Freeform 66"/>
            <p:cNvSpPr>
              <a:spLocks/>
            </p:cNvSpPr>
            <p:nvPr/>
          </p:nvSpPr>
          <p:spPr bwMode="auto">
            <a:xfrm>
              <a:off x="5267" y="1916"/>
              <a:ext cx="225" cy="255"/>
            </a:xfrm>
            <a:custGeom>
              <a:avLst/>
              <a:gdLst>
                <a:gd name="T0" fmla="*/ 0 w 898"/>
                <a:gd name="T1" fmla="*/ 0 h 1017"/>
                <a:gd name="T2" fmla="*/ 0 w 898"/>
                <a:gd name="T3" fmla="*/ 0 h 1017"/>
                <a:gd name="T4" fmla="*/ 0 w 898"/>
                <a:gd name="T5" fmla="*/ 0 h 1017"/>
                <a:gd name="T6" fmla="*/ 0 w 898"/>
                <a:gd name="T7" fmla="*/ 0 h 1017"/>
                <a:gd name="T8" fmla="*/ 0 w 898"/>
                <a:gd name="T9" fmla="*/ 0 h 1017"/>
                <a:gd name="T10" fmla="*/ 0 w 898"/>
                <a:gd name="T11" fmla="*/ 0 h 1017"/>
                <a:gd name="T12" fmla="*/ 0 w 898"/>
                <a:gd name="T13" fmla="*/ 0 h 1017"/>
                <a:gd name="T14" fmla="*/ 0 w 898"/>
                <a:gd name="T15" fmla="*/ 0 h 1017"/>
                <a:gd name="T16" fmla="*/ 0 w 898"/>
                <a:gd name="T17" fmla="*/ 0 h 1017"/>
                <a:gd name="T18" fmla="*/ 0 w 898"/>
                <a:gd name="T19" fmla="*/ 0 h 1017"/>
                <a:gd name="T20" fmla="*/ 0 w 898"/>
                <a:gd name="T21" fmla="*/ 0 h 1017"/>
                <a:gd name="T22" fmla="*/ 0 w 898"/>
                <a:gd name="T23" fmla="*/ 0 h 1017"/>
                <a:gd name="T24" fmla="*/ 0 w 898"/>
                <a:gd name="T25" fmla="*/ 0 h 1017"/>
                <a:gd name="T26" fmla="*/ 0 w 898"/>
                <a:gd name="T27" fmla="*/ 0 h 1017"/>
                <a:gd name="T28" fmla="*/ 0 w 898"/>
                <a:gd name="T29" fmla="*/ 0 h 1017"/>
                <a:gd name="T30" fmla="*/ 0 w 898"/>
                <a:gd name="T31" fmla="*/ 0 h 1017"/>
                <a:gd name="T32" fmla="*/ 0 w 898"/>
                <a:gd name="T33" fmla="*/ 0 h 1017"/>
                <a:gd name="T34" fmla="*/ 0 w 898"/>
                <a:gd name="T35" fmla="*/ 0 h 1017"/>
                <a:gd name="T36" fmla="*/ 0 w 898"/>
                <a:gd name="T37" fmla="*/ 0 h 1017"/>
                <a:gd name="T38" fmla="*/ 0 w 898"/>
                <a:gd name="T39" fmla="*/ 0 h 1017"/>
                <a:gd name="T40" fmla="*/ 0 w 898"/>
                <a:gd name="T41" fmla="*/ 0 h 1017"/>
                <a:gd name="T42" fmla="*/ 0 w 898"/>
                <a:gd name="T43" fmla="*/ 0 h 1017"/>
                <a:gd name="T44" fmla="*/ 0 w 898"/>
                <a:gd name="T45" fmla="*/ 0 h 1017"/>
                <a:gd name="T46" fmla="*/ 0 w 898"/>
                <a:gd name="T47" fmla="*/ 0 h 1017"/>
                <a:gd name="T48" fmla="*/ 0 w 898"/>
                <a:gd name="T49" fmla="*/ 0 h 1017"/>
                <a:gd name="T50" fmla="*/ 0 w 898"/>
                <a:gd name="T51" fmla="*/ 0 h 1017"/>
                <a:gd name="T52" fmla="*/ 0 w 898"/>
                <a:gd name="T53" fmla="*/ 0 h 1017"/>
                <a:gd name="T54" fmla="*/ 0 w 898"/>
                <a:gd name="T55" fmla="*/ 0 h 1017"/>
                <a:gd name="T56" fmla="*/ 0 w 898"/>
                <a:gd name="T57" fmla="*/ 0 h 1017"/>
                <a:gd name="T58" fmla="*/ 0 w 898"/>
                <a:gd name="T59" fmla="*/ 0 h 1017"/>
                <a:gd name="T60" fmla="*/ 0 w 898"/>
                <a:gd name="T61" fmla="*/ 0 h 1017"/>
                <a:gd name="T62" fmla="*/ 0 w 898"/>
                <a:gd name="T63" fmla="*/ 0 h 1017"/>
                <a:gd name="T64" fmla="*/ 0 w 898"/>
                <a:gd name="T65" fmla="*/ 0 h 1017"/>
                <a:gd name="T66" fmla="*/ 0 w 898"/>
                <a:gd name="T67" fmla="*/ 0 h 1017"/>
                <a:gd name="T68" fmla="*/ 0 w 898"/>
                <a:gd name="T69" fmla="*/ 0 h 1017"/>
                <a:gd name="T70" fmla="*/ 0 w 898"/>
                <a:gd name="T71" fmla="*/ 0 h 1017"/>
                <a:gd name="T72" fmla="*/ 0 w 898"/>
                <a:gd name="T73" fmla="*/ 0 h 1017"/>
                <a:gd name="T74" fmla="*/ 0 w 898"/>
                <a:gd name="T75" fmla="*/ 0 h 1017"/>
                <a:gd name="T76" fmla="*/ 0 w 898"/>
                <a:gd name="T77" fmla="*/ 0 h 1017"/>
                <a:gd name="T78" fmla="*/ 0 w 898"/>
                <a:gd name="T79" fmla="*/ 0 h 1017"/>
                <a:gd name="T80" fmla="*/ 0 w 898"/>
                <a:gd name="T81" fmla="*/ 0 h 10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8"/>
                <a:gd name="T124" fmla="*/ 0 h 1017"/>
                <a:gd name="T125" fmla="*/ 898 w 898"/>
                <a:gd name="T126" fmla="*/ 1017 h 10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8" h="1017">
                  <a:moveTo>
                    <a:pt x="167" y="0"/>
                  </a:moveTo>
                  <a:lnTo>
                    <a:pt x="225" y="48"/>
                  </a:lnTo>
                  <a:lnTo>
                    <a:pt x="237" y="131"/>
                  </a:lnTo>
                  <a:lnTo>
                    <a:pt x="217" y="227"/>
                  </a:lnTo>
                  <a:lnTo>
                    <a:pt x="234" y="278"/>
                  </a:lnTo>
                  <a:lnTo>
                    <a:pt x="267" y="343"/>
                  </a:lnTo>
                  <a:lnTo>
                    <a:pt x="341" y="409"/>
                  </a:lnTo>
                  <a:lnTo>
                    <a:pt x="477" y="509"/>
                  </a:lnTo>
                  <a:lnTo>
                    <a:pt x="549" y="536"/>
                  </a:lnTo>
                  <a:lnTo>
                    <a:pt x="589" y="531"/>
                  </a:lnTo>
                  <a:lnTo>
                    <a:pt x="635" y="594"/>
                  </a:lnTo>
                  <a:lnTo>
                    <a:pt x="709" y="643"/>
                  </a:lnTo>
                  <a:lnTo>
                    <a:pt x="799" y="674"/>
                  </a:lnTo>
                  <a:lnTo>
                    <a:pt x="878" y="704"/>
                  </a:lnTo>
                  <a:lnTo>
                    <a:pt x="878" y="759"/>
                  </a:lnTo>
                  <a:lnTo>
                    <a:pt x="898" y="798"/>
                  </a:lnTo>
                  <a:lnTo>
                    <a:pt x="874" y="860"/>
                  </a:lnTo>
                  <a:lnTo>
                    <a:pt x="874" y="923"/>
                  </a:lnTo>
                  <a:lnTo>
                    <a:pt x="852" y="960"/>
                  </a:lnTo>
                  <a:lnTo>
                    <a:pt x="845" y="901"/>
                  </a:lnTo>
                  <a:lnTo>
                    <a:pt x="757" y="984"/>
                  </a:lnTo>
                  <a:lnTo>
                    <a:pt x="680" y="1017"/>
                  </a:lnTo>
                  <a:lnTo>
                    <a:pt x="826" y="868"/>
                  </a:lnTo>
                  <a:lnTo>
                    <a:pt x="860" y="810"/>
                  </a:lnTo>
                  <a:lnTo>
                    <a:pt x="860" y="778"/>
                  </a:lnTo>
                  <a:lnTo>
                    <a:pt x="764" y="885"/>
                  </a:lnTo>
                  <a:lnTo>
                    <a:pt x="654" y="984"/>
                  </a:lnTo>
                  <a:lnTo>
                    <a:pt x="624" y="993"/>
                  </a:lnTo>
                  <a:lnTo>
                    <a:pt x="714" y="897"/>
                  </a:lnTo>
                  <a:lnTo>
                    <a:pt x="801" y="810"/>
                  </a:lnTo>
                  <a:lnTo>
                    <a:pt x="860" y="732"/>
                  </a:lnTo>
                  <a:lnTo>
                    <a:pt x="814" y="715"/>
                  </a:lnTo>
                  <a:lnTo>
                    <a:pt x="749" y="774"/>
                  </a:lnTo>
                  <a:lnTo>
                    <a:pt x="648" y="875"/>
                  </a:lnTo>
                  <a:lnTo>
                    <a:pt x="578" y="950"/>
                  </a:lnTo>
                  <a:lnTo>
                    <a:pt x="581" y="914"/>
                  </a:lnTo>
                  <a:lnTo>
                    <a:pt x="663" y="822"/>
                  </a:lnTo>
                  <a:lnTo>
                    <a:pt x="768" y="715"/>
                  </a:lnTo>
                  <a:lnTo>
                    <a:pt x="762" y="702"/>
                  </a:lnTo>
                  <a:lnTo>
                    <a:pt x="692" y="672"/>
                  </a:lnTo>
                  <a:lnTo>
                    <a:pt x="634" y="708"/>
                  </a:lnTo>
                  <a:lnTo>
                    <a:pt x="534" y="812"/>
                  </a:lnTo>
                  <a:lnTo>
                    <a:pt x="535" y="774"/>
                  </a:lnTo>
                  <a:lnTo>
                    <a:pt x="578" y="722"/>
                  </a:lnTo>
                  <a:lnTo>
                    <a:pt x="661" y="658"/>
                  </a:lnTo>
                  <a:lnTo>
                    <a:pt x="600" y="633"/>
                  </a:lnTo>
                  <a:lnTo>
                    <a:pt x="537" y="663"/>
                  </a:lnTo>
                  <a:lnTo>
                    <a:pt x="569" y="612"/>
                  </a:lnTo>
                  <a:lnTo>
                    <a:pt x="510" y="640"/>
                  </a:lnTo>
                  <a:lnTo>
                    <a:pt x="542" y="582"/>
                  </a:lnTo>
                  <a:lnTo>
                    <a:pt x="501" y="606"/>
                  </a:lnTo>
                  <a:lnTo>
                    <a:pt x="519" y="562"/>
                  </a:lnTo>
                  <a:lnTo>
                    <a:pt x="484" y="558"/>
                  </a:lnTo>
                  <a:lnTo>
                    <a:pt x="460" y="525"/>
                  </a:lnTo>
                  <a:lnTo>
                    <a:pt x="418" y="540"/>
                  </a:lnTo>
                  <a:lnTo>
                    <a:pt x="418" y="500"/>
                  </a:lnTo>
                  <a:lnTo>
                    <a:pt x="382" y="510"/>
                  </a:lnTo>
                  <a:lnTo>
                    <a:pt x="382" y="479"/>
                  </a:lnTo>
                  <a:lnTo>
                    <a:pt x="350" y="486"/>
                  </a:lnTo>
                  <a:lnTo>
                    <a:pt x="353" y="459"/>
                  </a:lnTo>
                  <a:lnTo>
                    <a:pt x="328" y="464"/>
                  </a:lnTo>
                  <a:lnTo>
                    <a:pt x="343" y="430"/>
                  </a:lnTo>
                  <a:lnTo>
                    <a:pt x="309" y="446"/>
                  </a:lnTo>
                  <a:lnTo>
                    <a:pt x="313" y="413"/>
                  </a:lnTo>
                  <a:lnTo>
                    <a:pt x="267" y="428"/>
                  </a:lnTo>
                  <a:lnTo>
                    <a:pt x="267" y="396"/>
                  </a:lnTo>
                  <a:lnTo>
                    <a:pt x="237" y="384"/>
                  </a:lnTo>
                  <a:lnTo>
                    <a:pt x="186" y="411"/>
                  </a:lnTo>
                  <a:lnTo>
                    <a:pt x="221" y="363"/>
                  </a:lnTo>
                  <a:lnTo>
                    <a:pt x="232" y="314"/>
                  </a:lnTo>
                  <a:lnTo>
                    <a:pt x="213" y="271"/>
                  </a:lnTo>
                  <a:lnTo>
                    <a:pt x="162" y="311"/>
                  </a:lnTo>
                  <a:lnTo>
                    <a:pt x="127" y="353"/>
                  </a:lnTo>
                  <a:lnTo>
                    <a:pt x="91" y="379"/>
                  </a:lnTo>
                  <a:lnTo>
                    <a:pt x="45" y="400"/>
                  </a:lnTo>
                  <a:lnTo>
                    <a:pt x="0" y="408"/>
                  </a:lnTo>
                  <a:lnTo>
                    <a:pt x="63" y="367"/>
                  </a:lnTo>
                  <a:lnTo>
                    <a:pt x="120" y="307"/>
                  </a:lnTo>
                  <a:lnTo>
                    <a:pt x="164" y="232"/>
                  </a:lnTo>
                  <a:lnTo>
                    <a:pt x="179" y="153"/>
                  </a:lnTo>
                  <a:lnTo>
                    <a:pt x="186" y="77"/>
                  </a:lnTo>
                  <a:lnTo>
                    <a:pt x="1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5" name="Freeform 67"/>
            <p:cNvSpPr>
              <a:spLocks/>
            </p:cNvSpPr>
            <p:nvPr/>
          </p:nvSpPr>
          <p:spPr bwMode="auto">
            <a:xfrm>
              <a:off x="5217" y="2012"/>
              <a:ext cx="201" cy="152"/>
            </a:xfrm>
            <a:custGeom>
              <a:avLst/>
              <a:gdLst>
                <a:gd name="T0" fmla="*/ 0 w 803"/>
                <a:gd name="T1" fmla="*/ 0 h 605"/>
                <a:gd name="T2" fmla="*/ 0 w 803"/>
                <a:gd name="T3" fmla="*/ 0 h 605"/>
                <a:gd name="T4" fmla="*/ 0 w 803"/>
                <a:gd name="T5" fmla="*/ 0 h 605"/>
                <a:gd name="T6" fmla="*/ 0 w 803"/>
                <a:gd name="T7" fmla="*/ 0 h 605"/>
                <a:gd name="T8" fmla="*/ 0 w 803"/>
                <a:gd name="T9" fmla="*/ 0 h 605"/>
                <a:gd name="T10" fmla="*/ 0 w 803"/>
                <a:gd name="T11" fmla="*/ 0 h 605"/>
                <a:gd name="T12" fmla="*/ 0 w 803"/>
                <a:gd name="T13" fmla="*/ 0 h 605"/>
                <a:gd name="T14" fmla="*/ 0 w 803"/>
                <a:gd name="T15" fmla="*/ 0 h 605"/>
                <a:gd name="T16" fmla="*/ 0 w 803"/>
                <a:gd name="T17" fmla="*/ 0 h 605"/>
                <a:gd name="T18" fmla="*/ 0 w 803"/>
                <a:gd name="T19" fmla="*/ 0 h 605"/>
                <a:gd name="T20" fmla="*/ 0 w 803"/>
                <a:gd name="T21" fmla="*/ 0 h 605"/>
                <a:gd name="T22" fmla="*/ 0 w 803"/>
                <a:gd name="T23" fmla="*/ 0 h 605"/>
                <a:gd name="T24" fmla="*/ 0 w 803"/>
                <a:gd name="T25" fmla="*/ 0 h 605"/>
                <a:gd name="T26" fmla="*/ 0 w 803"/>
                <a:gd name="T27" fmla="*/ 0 h 605"/>
                <a:gd name="T28" fmla="*/ 0 w 803"/>
                <a:gd name="T29" fmla="*/ 0 h 605"/>
                <a:gd name="T30" fmla="*/ 0 w 803"/>
                <a:gd name="T31" fmla="*/ 0 h 605"/>
                <a:gd name="T32" fmla="*/ 0 w 803"/>
                <a:gd name="T33" fmla="*/ 0 h 605"/>
                <a:gd name="T34" fmla="*/ 0 w 803"/>
                <a:gd name="T35" fmla="*/ 0 h 605"/>
                <a:gd name="T36" fmla="*/ 0 w 803"/>
                <a:gd name="T37" fmla="*/ 0 h 605"/>
                <a:gd name="T38" fmla="*/ 0 w 803"/>
                <a:gd name="T39" fmla="*/ 0 h 605"/>
                <a:gd name="T40" fmla="*/ 0 w 803"/>
                <a:gd name="T41" fmla="*/ 0 h 605"/>
                <a:gd name="T42" fmla="*/ 0 w 803"/>
                <a:gd name="T43" fmla="*/ 0 h 605"/>
                <a:gd name="T44" fmla="*/ 0 w 803"/>
                <a:gd name="T45" fmla="*/ 0 h 605"/>
                <a:gd name="T46" fmla="*/ 0 w 803"/>
                <a:gd name="T47" fmla="*/ 0 h 605"/>
                <a:gd name="T48" fmla="*/ 0 w 803"/>
                <a:gd name="T49" fmla="*/ 0 h 605"/>
                <a:gd name="T50" fmla="*/ 0 w 803"/>
                <a:gd name="T51" fmla="*/ 0 h 605"/>
                <a:gd name="T52" fmla="*/ 0 w 803"/>
                <a:gd name="T53" fmla="*/ 0 h 605"/>
                <a:gd name="T54" fmla="*/ 0 w 803"/>
                <a:gd name="T55" fmla="*/ 0 h 605"/>
                <a:gd name="T56" fmla="*/ 0 w 803"/>
                <a:gd name="T57" fmla="*/ 0 h 605"/>
                <a:gd name="T58" fmla="*/ 0 w 803"/>
                <a:gd name="T59" fmla="*/ 0 h 605"/>
                <a:gd name="T60" fmla="*/ 0 w 803"/>
                <a:gd name="T61" fmla="*/ 0 h 605"/>
                <a:gd name="T62" fmla="*/ 0 w 803"/>
                <a:gd name="T63" fmla="*/ 0 h 605"/>
                <a:gd name="T64" fmla="*/ 0 w 803"/>
                <a:gd name="T65" fmla="*/ 0 h 605"/>
                <a:gd name="T66" fmla="*/ 0 w 803"/>
                <a:gd name="T67" fmla="*/ 0 h 605"/>
                <a:gd name="T68" fmla="*/ 0 w 803"/>
                <a:gd name="T69" fmla="*/ 0 h 605"/>
                <a:gd name="T70" fmla="*/ 0 w 803"/>
                <a:gd name="T71" fmla="*/ 0 h 605"/>
                <a:gd name="T72" fmla="*/ 0 w 803"/>
                <a:gd name="T73" fmla="*/ 0 h 605"/>
                <a:gd name="T74" fmla="*/ 0 w 803"/>
                <a:gd name="T75" fmla="*/ 0 h 605"/>
                <a:gd name="T76" fmla="*/ 0 w 803"/>
                <a:gd name="T77" fmla="*/ 0 h 605"/>
                <a:gd name="T78" fmla="*/ 0 w 803"/>
                <a:gd name="T79" fmla="*/ 0 h 605"/>
                <a:gd name="T80" fmla="*/ 0 w 803"/>
                <a:gd name="T81" fmla="*/ 0 h 605"/>
                <a:gd name="T82" fmla="*/ 0 w 803"/>
                <a:gd name="T83" fmla="*/ 0 h 605"/>
                <a:gd name="T84" fmla="*/ 0 w 803"/>
                <a:gd name="T85" fmla="*/ 0 h 605"/>
                <a:gd name="T86" fmla="*/ 0 w 803"/>
                <a:gd name="T87" fmla="*/ 0 h 605"/>
                <a:gd name="T88" fmla="*/ 0 w 803"/>
                <a:gd name="T89" fmla="*/ 0 h 605"/>
                <a:gd name="T90" fmla="*/ 0 w 803"/>
                <a:gd name="T91" fmla="*/ 0 h 605"/>
                <a:gd name="T92" fmla="*/ 0 w 803"/>
                <a:gd name="T93" fmla="*/ 0 h 605"/>
                <a:gd name="T94" fmla="*/ 0 w 803"/>
                <a:gd name="T95" fmla="*/ 0 h 605"/>
                <a:gd name="T96" fmla="*/ 0 w 803"/>
                <a:gd name="T97" fmla="*/ 0 h 605"/>
                <a:gd name="T98" fmla="*/ 0 w 803"/>
                <a:gd name="T99" fmla="*/ 0 h 605"/>
                <a:gd name="T100" fmla="*/ 0 w 803"/>
                <a:gd name="T101" fmla="*/ 0 h 605"/>
                <a:gd name="T102" fmla="*/ 0 w 803"/>
                <a:gd name="T103" fmla="*/ 0 h 605"/>
                <a:gd name="T104" fmla="*/ 0 w 803"/>
                <a:gd name="T105" fmla="*/ 0 h 605"/>
                <a:gd name="T106" fmla="*/ 0 w 803"/>
                <a:gd name="T107" fmla="*/ 0 h 605"/>
                <a:gd name="T108" fmla="*/ 0 w 803"/>
                <a:gd name="T109" fmla="*/ 0 h 605"/>
                <a:gd name="T110" fmla="*/ 0 w 803"/>
                <a:gd name="T111" fmla="*/ 0 h 605"/>
                <a:gd name="T112" fmla="*/ 0 w 803"/>
                <a:gd name="T113" fmla="*/ 0 h 605"/>
                <a:gd name="T114" fmla="*/ 0 w 803"/>
                <a:gd name="T115" fmla="*/ 0 h 605"/>
                <a:gd name="T116" fmla="*/ 0 w 803"/>
                <a:gd name="T117" fmla="*/ 0 h 6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605"/>
                <a:gd name="T179" fmla="*/ 803 w 803"/>
                <a:gd name="T180" fmla="*/ 605 h 6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605">
                  <a:moveTo>
                    <a:pt x="0" y="0"/>
                  </a:moveTo>
                  <a:lnTo>
                    <a:pt x="24" y="32"/>
                  </a:lnTo>
                  <a:lnTo>
                    <a:pt x="113" y="77"/>
                  </a:lnTo>
                  <a:lnTo>
                    <a:pt x="133" y="109"/>
                  </a:lnTo>
                  <a:lnTo>
                    <a:pt x="192" y="119"/>
                  </a:lnTo>
                  <a:lnTo>
                    <a:pt x="234" y="82"/>
                  </a:lnTo>
                  <a:lnTo>
                    <a:pt x="297" y="79"/>
                  </a:lnTo>
                  <a:lnTo>
                    <a:pt x="365" y="114"/>
                  </a:lnTo>
                  <a:lnTo>
                    <a:pt x="442" y="186"/>
                  </a:lnTo>
                  <a:lnTo>
                    <a:pt x="559" y="309"/>
                  </a:lnTo>
                  <a:lnTo>
                    <a:pt x="575" y="372"/>
                  </a:lnTo>
                  <a:lnTo>
                    <a:pt x="630" y="411"/>
                  </a:lnTo>
                  <a:lnTo>
                    <a:pt x="724" y="522"/>
                  </a:lnTo>
                  <a:lnTo>
                    <a:pt x="760" y="605"/>
                  </a:lnTo>
                  <a:lnTo>
                    <a:pt x="790" y="549"/>
                  </a:lnTo>
                  <a:lnTo>
                    <a:pt x="803" y="479"/>
                  </a:lnTo>
                  <a:lnTo>
                    <a:pt x="760" y="522"/>
                  </a:lnTo>
                  <a:lnTo>
                    <a:pt x="779" y="460"/>
                  </a:lnTo>
                  <a:lnTo>
                    <a:pt x="744" y="504"/>
                  </a:lnTo>
                  <a:lnTo>
                    <a:pt x="755" y="450"/>
                  </a:lnTo>
                  <a:lnTo>
                    <a:pt x="728" y="484"/>
                  </a:lnTo>
                  <a:lnTo>
                    <a:pt x="728" y="447"/>
                  </a:lnTo>
                  <a:lnTo>
                    <a:pt x="698" y="467"/>
                  </a:lnTo>
                  <a:lnTo>
                    <a:pt x="705" y="414"/>
                  </a:lnTo>
                  <a:lnTo>
                    <a:pt x="687" y="434"/>
                  </a:lnTo>
                  <a:lnTo>
                    <a:pt x="689" y="380"/>
                  </a:lnTo>
                  <a:lnTo>
                    <a:pt x="658" y="418"/>
                  </a:lnTo>
                  <a:lnTo>
                    <a:pt x="668" y="360"/>
                  </a:lnTo>
                  <a:lnTo>
                    <a:pt x="632" y="375"/>
                  </a:lnTo>
                  <a:lnTo>
                    <a:pt x="652" y="327"/>
                  </a:lnTo>
                  <a:lnTo>
                    <a:pt x="608" y="346"/>
                  </a:lnTo>
                  <a:lnTo>
                    <a:pt x="613" y="302"/>
                  </a:lnTo>
                  <a:lnTo>
                    <a:pt x="586" y="310"/>
                  </a:lnTo>
                  <a:lnTo>
                    <a:pt x="613" y="259"/>
                  </a:lnTo>
                  <a:lnTo>
                    <a:pt x="668" y="198"/>
                  </a:lnTo>
                  <a:lnTo>
                    <a:pt x="595" y="246"/>
                  </a:lnTo>
                  <a:lnTo>
                    <a:pt x="564" y="268"/>
                  </a:lnTo>
                  <a:lnTo>
                    <a:pt x="564" y="218"/>
                  </a:lnTo>
                  <a:lnTo>
                    <a:pt x="532" y="256"/>
                  </a:lnTo>
                  <a:lnTo>
                    <a:pt x="532" y="203"/>
                  </a:lnTo>
                  <a:lnTo>
                    <a:pt x="496" y="218"/>
                  </a:lnTo>
                  <a:lnTo>
                    <a:pt x="488" y="178"/>
                  </a:lnTo>
                  <a:lnTo>
                    <a:pt x="466" y="178"/>
                  </a:lnTo>
                  <a:lnTo>
                    <a:pt x="466" y="141"/>
                  </a:lnTo>
                  <a:lnTo>
                    <a:pt x="438" y="145"/>
                  </a:lnTo>
                  <a:lnTo>
                    <a:pt x="438" y="125"/>
                  </a:lnTo>
                  <a:lnTo>
                    <a:pt x="448" y="63"/>
                  </a:lnTo>
                  <a:lnTo>
                    <a:pt x="400" y="108"/>
                  </a:lnTo>
                  <a:lnTo>
                    <a:pt x="367" y="95"/>
                  </a:lnTo>
                  <a:lnTo>
                    <a:pt x="332" y="77"/>
                  </a:lnTo>
                  <a:lnTo>
                    <a:pt x="367" y="49"/>
                  </a:lnTo>
                  <a:lnTo>
                    <a:pt x="372" y="24"/>
                  </a:lnTo>
                  <a:lnTo>
                    <a:pt x="324" y="56"/>
                  </a:lnTo>
                  <a:lnTo>
                    <a:pt x="260" y="62"/>
                  </a:lnTo>
                  <a:lnTo>
                    <a:pt x="177" y="73"/>
                  </a:lnTo>
                  <a:lnTo>
                    <a:pt x="108" y="53"/>
                  </a:lnTo>
                  <a:lnTo>
                    <a:pt x="39" y="2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6" name="Freeform 68"/>
            <p:cNvSpPr>
              <a:spLocks/>
            </p:cNvSpPr>
            <p:nvPr/>
          </p:nvSpPr>
          <p:spPr bwMode="auto">
            <a:xfrm>
              <a:off x="5189" y="1978"/>
              <a:ext cx="39" cy="43"/>
            </a:xfrm>
            <a:custGeom>
              <a:avLst/>
              <a:gdLst>
                <a:gd name="T0" fmla="*/ 0 w 157"/>
                <a:gd name="T1" fmla="*/ 0 h 170"/>
                <a:gd name="T2" fmla="*/ 0 w 157"/>
                <a:gd name="T3" fmla="*/ 0 h 170"/>
                <a:gd name="T4" fmla="*/ 0 w 157"/>
                <a:gd name="T5" fmla="*/ 0 h 170"/>
                <a:gd name="T6" fmla="*/ 0 w 157"/>
                <a:gd name="T7" fmla="*/ 0 h 170"/>
                <a:gd name="T8" fmla="*/ 0 w 157"/>
                <a:gd name="T9" fmla="*/ 0 h 170"/>
                <a:gd name="T10" fmla="*/ 0 w 157"/>
                <a:gd name="T11" fmla="*/ 0 h 170"/>
                <a:gd name="T12" fmla="*/ 0 w 157"/>
                <a:gd name="T13" fmla="*/ 0 h 170"/>
                <a:gd name="T14" fmla="*/ 0 w 157"/>
                <a:gd name="T15" fmla="*/ 0 h 170"/>
                <a:gd name="T16" fmla="*/ 0 w 157"/>
                <a:gd name="T17" fmla="*/ 0 h 170"/>
                <a:gd name="T18" fmla="*/ 0 w 157"/>
                <a:gd name="T19" fmla="*/ 0 h 170"/>
                <a:gd name="T20" fmla="*/ 0 w 157"/>
                <a:gd name="T21" fmla="*/ 0 h 170"/>
                <a:gd name="T22" fmla="*/ 0 w 157"/>
                <a:gd name="T23" fmla="*/ 0 h 170"/>
                <a:gd name="T24" fmla="*/ 0 w 157"/>
                <a:gd name="T25" fmla="*/ 0 h 170"/>
                <a:gd name="T26" fmla="*/ 0 w 157"/>
                <a:gd name="T27" fmla="*/ 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70"/>
                <a:gd name="T44" fmla="*/ 157 w 157"/>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70">
                  <a:moveTo>
                    <a:pt x="59" y="0"/>
                  </a:moveTo>
                  <a:lnTo>
                    <a:pt x="26" y="31"/>
                  </a:lnTo>
                  <a:lnTo>
                    <a:pt x="53" y="50"/>
                  </a:lnTo>
                  <a:lnTo>
                    <a:pt x="0" y="81"/>
                  </a:lnTo>
                  <a:lnTo>
                    <a:pt x="61" y="81"/>
                  </a:lnTo>
                  <a:lnTo>
                    <a:pt x="4" y="116"/>
                  </a:lnTo>
                  <a:lnTo>
                    <a:pt x="70" y="103"/>
                  </a:lnTo>
                  <a:lnTo>
                    <a:pt x="26" y="135"/>
                  </a:lnTo>
                  <a:lnTo>
                    <a:pt x="87" y="129"/>
                  </a:lnTo>
                  <a:lnTo>
                    <a:pt x="157" y="170"/>
                  </a:lnTo>
                  <a:lnTo>
                    <a:pt x="105" y="103"/>
                  </a:lnTo>
                  <a:lnTo>
                    <a:pt x="70" y="57"/>
                  </a:lnTo>
                  <a:lnTo>
                    <a:pt x="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7" name="Freeform 69"/>
            <p:cNvSpPr>
              <a:spLocks/>
            </p:cNvSpPr>
            <p:nvPr/>
          </p:nvSpPr>
          <p:spPr bwMode="auto">
            <a:xfrm>
              <a:off x="5212" y="1979"/>
              <a:ext cx="4" cy="15"/>
            </a:xfrm>
            <a:custGeom>
              <a:avLst/>
              <a:gdLst>
                <a:gd name="T0" fmla="*/ 0 w 17"/>
                <a:gd name="T1" fmla="*/ 0 h 60"/>
                <a:gd name="T2" fmla="*/ 0 w 17"/>
                <a:gd name="T3" fmla="*/ 0 h 60"/>
                <a:gd name="T4" fmla="*/ 0 w 17"/>
                <a:gd name="T5" fmla="*/ 0 h 60"/>
                <a:gd name="T6" fmla="*/ 0 w 17"/>
                <a:gd name="T7" fmla="*/ 0 h 60"/>
                <a:gd name="T8" fmla="*/ 0 w 17"/>
                <a:gd name="T9" fmla="*/ 0 h 60"/>
                <a:gd name="T10" fmla="*/ 0 60000 65536"/>
                <a:gd name="T11" fmla="*/ 0 60000 65536"/>
                <a:gd name="T12" fmla="*/ 0 60000 65536"/>
                <a:gd name="T13" fmla="*/ 0 60000 65536"/>
                <a:gd name="T14" fmla="*/ 0 60000 65536"/>
                <a:gd name="T15" fmla="*/ 0 w 17"/>
                <a:gd name="T16" fmla="*/ 0 h 60"/>
                <a:gd name="T17" fmla="*/ 17 w 17"/>
                <a:gd name="T18" fmla="*/ 60 h 60"/>
              </a:gdLst>
              <a:ahLst/>
              <a:cxnLst>
                <a:cxn ang="T10">
                  <a:pos x="T0" y="T1"/>
                </a:cxn>
                <a:cxn ang="T11">
                  <a:pos x="T2" y="T3"/>
                </a:cxn>
                <a:cxn ang="T12">
                  <a:pos x="T4" y="T5"/>
                </a:cxn>
                <a:cxn ang="T13">
                  <a:pos x="T6" y="T7"/>
                </a:cxn>
                <a:cxn ang="T14">
                  <a:pos x="T8" y="T9"/>
                </a:cxn>
              </a:cxnLst>
              <a:rect l="T15" t="T16" r="T17" b="T18"/>
              <a:pathLst>
                <a:path w="17" h="60">
                  <a:moveTo>
                    <a:pt x="0" y="0"/>
                  </a:moveTo>
                  <a:lnTo>
                    <a:pt x="2" y="60"/>
                  </a:lnTo>
                  <a:lnTo>
                    <a:pt x="17"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8" name="Freeform 70"/>
            <p:cNvSpPr>
              <a:spLocks/>
            </p:cNvSpPr>
            <p:nvPr/>
          </p:nvSpPr>
          <p:spPr bwMode="auto">
            <a:xfrm>
              <a:off x="5224" y="1972"/>
              <a:ext cx="7" cy="14"/>
            </a:xfrm>
            <a:custGeom>
              <a:avLst/>
              <a:gdLst>
                <a:gd name="T0" fmla="*/ 0 w 27"/>
                <a:gd name="T1" fmla="*/ 0 h 53"/>
                <a:gd name="T2" fmla="*/ 0 w 27"/>
                <a:gd name="T3" fmla="*/ 0 h 53"/>
                <a:gd name="T4" fmla="*/ 0 w 27"/>
                <a:gd name="T5" fmla="*/ 0 h 53"/>
                <a:gd name="T6" fmla="*/ 0 w 27"/>
                <a:gd name="T7" fmla="*/ 0 h 53"/>
                <a:gd name="T8" fmla="*/ 0 w 27"/>
                <a:gd name="T9" fmla="*/ 0 h 53"/>
                <a:gd name="T10" fmla="*/ 0 60000 65536"/>
                <a:gd name="T11" fmla="*/ 0 60000 65536"/>
                <a:gd name="T12" fmla="*/ 0 60000 65536"/>
                <a:gd name="T13" fmla="*/ 0 60000 65536"/>
                <a:gd name="T14" fmla="*/ 0 60000 65536"/>
                <a:gd name="T15" fmla="*/ 0 w 27"/>
                <a:gd name="T16" fmla="*/ 0 h 53"/>
                <a:gd name="T17" fmla="*/ 27 w 27"/>
                <a:gd name="T18" fmla="*/ 53 h 53"/>
              </a:gdLst>
              <a:ahLst/>
              <a:cxnLst>
                <a:cxn ang="T10">
                  <a:pos x="T0" y="T1"/>
                </a:cxn>
                <a:cxn ang="T11">
                  <a:pos x="T2" y="T3"/>
                </a:cxn>
                <a:cxn ang="T12">
                  <a:pos x="T4" y="T5"/>
                </a:cxn>
                <a:cxn ang="T13">
                  <a:pos x="T6" y="T7"/>
                </a:cxn>
                <a:cxn ang="T14">
                  <a:pos x="T8" y="T9"/>
                </a:cxn>
              </a:cxnLst>
              <a:rect l="T15" t="T16" r="T17" b="T18"/>
              <a:pathLst>
                <a:path w="27" h="53">
                  <a:moveTo>
                    <a:pt x="0" y="2"/>
                  </a:moveTo>
                  <a:lnTo>
                    <a:pt x="27" y="53"/>
                  </a:lnTo>
                  <a:lnTo>
                    <a:pt x="19"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29" name="Freeform 71"/>
            <p:cNvSpPr>
              <a:spLocks/>
            </p:cNvSpPr>
            <p:nvPr/>
          </p:nvSpPr>
          <p:spPr bwMode="auto">
            <a:xfrm>
              <a:off x="5218" y="1985"/>
              <a:ext cx="4" cy="18"/>
            </a:xfrm>
            <a:custGeom>
              <a:avLst/>
              <a:gdLst>
                <a:gd name="T0" fmla="*/ 0 w 17"/>
                <a:gd name="T1" fmla="*/ 0 h 72"/>
                <a:gd name="T2" fmla="*/ 0 w 17"/>
                <a:gd name="T3" fmla="*/ 0 h 72"/>
                <a:gd name="T4" fmla="*/ 0 w 17"/>
                <a:gd name="T5" fmla="*/ 0 h 72"/>
                <a:gd name="T6" fmla="*/ 0 w 17"/>
                <a:gd name="T7" fmla="*/ 0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17" y="72"/>
                  </a:lnTo>
                  <a:lnTo>
                    <a:pt x="17"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0" name="Freeform 72"/>
            <p:cNvSpPr>
              <a:spLocks/>
            </p:cNvSpPr>
            <p:nvPr/>
          </p:nvSpPr>
          <p:spPr bwMode="auto">
            <a:xfrm>
              <a:off x="5215" y="1954"/>
              <a:ext cx="9" cy="12"/>
            </a:xfrm>
            <a:custGeom>
              <a:avLst/>
              <a:gdLst>
                <a:gd name="T0" fmla="*/ 0 w 35"/>
                <a:gd name="T1" fmla="*/ 0 h 48"/>
                <a:gd name="T2" fmla="*/ 0 w 35"/>
                <a:gd name="T3" fmla="*/ 0 h 48"/>
                <a:gd name="T4" fmla="*/ 0 w 35"/>
                <a:gd name="T5" fmla="*/ 0 h 48"/>
                <a:gd name="T6" fmla="*/ 0 w 35"/>
                <a:gd name="T7" fmla="*/ 0 h 48"/>
                <a:gd name="T8" fmla="*/ 0 w 35"/>
                <a:gd name="T9" fmla="*/ 0 h 48"/>
                <a:gd name="T10" fmla="*/ 0 60000 65536"/>
                <a:gd name="T11" fmla="*/ 0 60000 65536"/>
                <a:gd name="T12" fmla="*/ 0 60000 65536"/>
                <a:gd name="T13" fmla="*/ 0 60000 65536"/>
                <a:gd name="T14" fmla="*/ 0 60000 65536"/>
                <a:gd name="T15" fmla="*/ 0 w 35"/>
                <a:gd name="T16" fmla="*/ 0 h 48"/>
                <a:gd name="T17" fmla="*/ 35 w 35"/>
                <a:gd name="T18" fmla="*/ 48 h 48"/>
              </a:gdLst>
              <a:ahLst/>
              <a:cxnLst>
                <a:cxn ang="T10">
                  <a:pos x="T0" y="T1"/>
                </a:cxn>
                <a:cxn ang="T11">
                  <a:pos x="T2" y="T3"/>
                </a:cxn>
                <a:cxn ang="T12">
                  <a:pos x="T4" y="T5"/>
                </a:cxn>
                <a:cxn ang="T13">
                  <a:pos x="T6" y="T7"/>
                </a:cxn>
                <a:cxn ang="T14">
                  <a:pos x="T8" y="T9"/>
                </a:cxn>
              </a:cxnLst>
              <a:rect l="T15" t="T16" r="T17" b="T18"/>
              <a:pathLst>
                <a:path w="35" h="48">
                  <a:moveTo>
                    <a:pt x="0" y="3"/>
                  </a:moveTo>
                  <a:lnTo>
                    <a:pt x="35" y="48"/>
                  </a:lnTo>
                  <a:lnTo>
                    <a:pt x="16"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1" name="Freeform 73"/>
            <p:cNvSpPr>
              <a:spLocks/>
            </p:cNvSpPr>
            <p:nvPr/>
          </p:nvSpPr>
          <p:spPr bwMode="auto">
            <a:xfrm>
              <a:off x="5195" y="1961"/>
              <a:ext cx="5" cy="16"/>
            </a:xfrm>
            <a:custGeom>
              <a:avLst/>
              <a:gdLst>
                <a:gd name="T0" fmla="*/ 0 w 20"/>
                <a:gd name="T1" fmla="*/ 0 h 63"/>
                <a:gd name="T2" fmla="*/ 0 w 20"/>
                <a:gd name="T3" fmla="*/ 0 h 63"/>
                <a:gd name="T4" fmla="*/ 0 w 20"/>
                <a:gd name="T5" fmla="*/ 0 h 63"/>
                <a:gd name="T6" fmla="*/ 0 w 20"/>
                <a:gd name="T7" fmla="*/ 0 h 63"/>
                <a:gd name="T8" fmla="*/ 0 w 20"/>
                <a:gd name="T9" fmla="*/ 0 h 63"/>
                <a:gd name="T10" fmla="*/ 0 60000 65536"/>
                <a:gd name="T11" fmla="*/ 0 60000 65536"/>
                <a:gd name="T12" fmla="*/ 0 60000 65536"/>
                <a:gd name="T13" fmla="*/ 0 60000 65536"/>
                <a:gd name="T14" fmla="*/ 0 60000 65536"/>
                <a:gd name="T15" fmla="*/ 0 w 20"/>
                <a:gd name="T16" fmla="*/ 0 h 63"/>
                <a:gd name="T17" fmla="*/ 20 w 20"/>
                <a:gd name="T18" fmla="*/ 63 h 63"/>
              </a:gdLst>
              <a:ahLst/>
              <a:cxnLst>
                <a:cxn ang="T10">
                  <a:pos x="T0" y="T1"/>
                </a:cxn>
                <a:cxn ang="T11">
                  <a:pos x="T2" y="T3"/>
                </a:cxn>
                <a:cxn ang="T12">
                  <a:pos x="T4" y="T5"/>
                </a:cxn>
                <a:cxn ang="T13">
                  <a:pos x="T6" y="T7"/>
                </a:cxn>
                <a:cxn ang="T14">
                  <a:pos x="T8" y="T9"/>
                </a:cxn>
              </a:cxnLst>
              <a:rect l="T15" t="T16" r="T17" b="T18"/>
              <a:pathLst>
                <a:path w="20" h="63">
                  <a:moveTo>
                    <a:pt x="0" y="0"/>
                  </a:moveTo>
                  <a:lnTo>
                    <a:pt x="4" y="63"/>
                  </a:lnTo>
                  <a:lnTo>
                    <a:pt x="20"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2" name="Freeform 74"/>
            <p:cNvSpPr>
              <a:spLocks/>
            </p:cNvSpPr>
            <p:nvPr/>
          </p:nvSpPr>
          <p:spPr bwMode="auto">
            <a:xfrm>
              <a:off x="5207" y="1927"/>
              <a:ext cx="4" cy="11"/>
            </a:xfrm>
            <a:custGeom>
              <a:avLst/>
              <a:gdLst>
                <a:gd name="T0" fmla="*/ 0 w 17"/>
                <a:gd name="T1" fmla="*/ 0 h 44"/>
                <a:gd name="T2" fmla="*/ 0 w 17"/>
                <a:gd name="T3" fmla="*/ 0 h 44"/>
                <a:gd name="T4" fmla="*/ 0 w 17"/>
                <a:gd name="T5" fmla="*/ 0 h 44"/>
                <a:gd name="T6" fmla="*/ 0 w 17"/>
                <a:gd name="T7" fmla="*/ 0 h 44"/>
                <a:gd name="T8" fmla="*/ 0 w 17"/>
                <a:gd name="T9" fmla="*/ 0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0" y="3"/>
                  </a:moveTo>
                  <a:lnTo>
                    <a:pt x="0" y="44"/>
                  </a:lnTo>
                  <a:lnTo>
                    <a:pt x="17"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3" name="Freeform 75"/>
            <p:cNvSpPr>
              <a:spLocks/>
            </p:cNvSpPr>
            <p:nvPr/>
          </p:nvSpPr>
          <p:spPr bwMode="auto">
            <a:xfrm>
              <a:off x="5214" y="1913"/>
              <a:ext cx="8" cy="11"/>
            </a:xfrm>
            <a:custGeom>
              <a:avLst/>
              <a:gdLst>
                <a:gd name="T0" fmla="*/ 0 w 34"/>
                <a:gd name="T1" fmla="*/ 0 h 44"/>
                <a:gd name="T2" fmla="*/ 0 w 34"/>
                <a:gd name="T3" fmla="*/ 0 h 44"/>
                <a:gd name="T4" fmla="*/ 0 w 34"/>
                <a:gd name="T5" fmla="*/ 0 h 44"/>
                <a:gd name="T6" fmla="*/ 0 w 34"/>
                <a:gd name="T7" fmla="*/ 0 h 44"/>
                <a:gd name="T8" fmla="*/ 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10"/>
                  </a:moveTo>
                  <a:lnTo>
                    <a:pt x="34" y="44"/>
                  </a:lnTo>
                  <a:lnTo>
                    <a:pt x="17" y="0"/>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4" name="Freeform 76"/>
            <p:cNvSpPr>
              <a:spLocks/>
            </p:cNvSpPr>
            <p:nvPr/>
          </p:nvSpPr>
          <p:spPr bwMode="auto">
            <a:xfrm>
              <a:off x="5214" y="1934"/>
              <a:ext cx="8" cy="13"/>
            </a:xfrm>
            <a:custGeom>
              <a:avLst/>
              <a:gdLst>
                <a:gd name="T0" fmla="*/ 0 w 34"/>
                <a:gd name="T1" fmla="*/ 0 h 50"/>
                <a:gd name="T2" fmla="*/ 0 w 34"/>
                <a:gd name="T3" fmla="*/ 0 h 50"/>
                <a:gd name="T4" fmla="*/ 0 w 34"/>
                <a:gd name="T5" fmla="*/ 0 h 50"/>
                <a:gd name="T6" fmla="*/ 0 w 34"/>
                <a:gd name="T7" fmla="*/ 0 h 50"/>
                <a:gd name="T8" fmla="*/ 0 w 34"/>
                <a:gd name="T9" fmla="*/ 0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0" y="13"/>
                  </a:moveTo>
                  <a:lnTo>
                    <a:pt x="34" y="50"/>
                  </a:lnTo>
                  <a:lnTo>
                    <a:pt x="12" y="0"/>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5" name="Freeform 77"/>
            <p:cNvSpPr>
              <a:spLocks/>
            </p:cNvSpPr>
            <p:nvPr/>
          </p:nvSpPr>
          <p:spPr bwMode="auto">
            <a:xfrm>
              <a:off x="5235" y="1979"/>
              <a:ext cx="3" cy="7"/>
            </a:xfrm>
            <a:custGeom>
              <a:avLst/>
              <a:gdLst>
                <a:gd name="T0" fmla="*/ 0 w 16"/>
                <a:gd name="T1" fmla="*/ 0 h 29"/>
                <a:gd name="T2" fmla="*/ 0 w 16"/>
                <a:gd name="T3" fmla="*/ 0 h 29"/>
                <a:gd name="T4" fmla="*/ 0 w 16"/>
                <a:gd name="T5" fmla="*/ 0 h 29"/>
                <a:gd name="T6" fmla="*/ 0 w 16"/>
                <a:gd name="T7" fmla="*/ 0 h 29"/>
                <a:gd name="T8" fmla="*/ 0 w 16"/>
                <a:gd name="T9" fmla="*/ 0 h 29"/>
                <a:gd name="T10" fmla="*/ 0 60000 65536"/>
                <a:gd name="T11" fmla="*/ 0 60000 65536"/>
                <a:gd name="T12" fmla="*/ 0 60000 65536"/>
                <a:gd name="T13" fmla="*/ 0 60000 65536"/>
                <a:gd name="T14" fmla="*/ 0 60000 65536"/>
                <a:gd name="T15" fmla="*/ 0 w 16"/>
                <a:gd name="T16" fmla="*/ 0 h 29"/>
                <a:gd name="T17" fmla="*/ 16 w 16"/>
                <a:gd name="T18" fmla="*/ 29 h 29"/>
              </a:gdLst>
              <a:ahLst/>
              <a:cxnLst>
                <a:cxn ang="T10">
                  <a:pos x="T0" y="T1"/>
                </a:cxn>
                <a:cxn ang="T11">
                  <a:pos x="T2" y="T3"/>
                </a:cxn>
                <a:cxn ang="T12">
                  <a:pos x="T4" y="T5"/>
                </a:cxn>
                <a:cxn ang="T13">
                  <a:pos x="T6" y="T7"/>
                </a:cxn>
                <a:cxn ang="T14">
                  <a:pos x="T8" y="T9"/>
                </a:cxn>
              </a:cxnLst>
              <a:rect l="T15" t="T16" r="T17" b="T18"/>
              <a:pathLst>
                <a:path w="16" h="29">
                  <a:moveTo>
                    <a:pt x="0" y="3"/>
                  </a:moveTo>
                  <a:lnTo>
                    <a:pt x="16" y="29"/>
                  </a:lnTo>
                  <a:lnTo>
                    <a:pt x="16"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6" name="Freeform 78"/>
            <p:cNvSpPr>
              <a:spLocks/>
            </p:cNvSpPr>
            <p:nvPr/>
          </p:nvSpPr>
          <p:spPr bwMode="auto">
            <a:xfrm>
              <a:off x="5205" y="1963"/>
              <a:ext cx="5" cy="9"/>
            </a:xfrm>
            <a:custGeom>
              <a:avLst/>
              <a:gdLst>
                <a:gd name="T0" fmla="*/ 0 w 20"/>
                <a:gd name="T1" fmla="*/ 0 h 39"/>
                <a:gd name="T2" fmla="*/ 0 w 20"/>
                <a:gd name="T3" fmla="*/ 0 h 39"/>
                <a:gd name="T4" fmla="*/ 0 w 20"/>
                <a:gd name="T5" fmla="*/ 0 h 39"/>
                <a:gd name="T6" fmla="*/ 0 w 20"/>
                <a:gd name="T7" fmla="*/ 0 h 39"/>
                <a:gd name="T8" fmla="*/ 0 w 20"/>
                <a:gd name="T9" fmla="*/ 0 h 39"/>
                <a:gd name="T10" fmla="*/ 0 60000 65536"/>
                <a:gd name="T11" fmla="*/ 0 60000 65536"/>
                <a:gd name="T12" fmla="*/ 0 60000 65536"/>
                <a:gd name="T13" fmla="*/ 0 60000 65536"/>
                <a:gd name="T14" fmla="*/ 0 60000 65536"/>
                <a:gd name="T15" fmla="*/ 0 w 20"/>
                <a:gd name="T16" fmla="*/ 0 h 39"/>
                <a:gd name="T17" fmla="*/ 20 w 20"/>
                <a:gd name="T18" fmla="*/ 39 h 39"/>
              </a:gdLst>
              <a:ahLst/>
              <a:cxnLst>
                <a:cxn ang="T10">
                  <a:pos x="T0" y="T1"/>
                </a:cxn>
                <a:cxn ang="T11">
                  <a:pos x="T2" y="T3"/>
                </a:cxn>
                <a:cxn ang="T12">
                  <a:pos x="T4" y="T5"/>
                </a:cxn>
                <a:cxn ang="T13">
                  <a:pos x="T6" y="T7"/>
                </a:cxn>
                <a:cxn ang="T14">
                  <a:pos x="T8" y="T9"/>
                </a:cxn>
              </a:cxnLst>
              <a:rect l="T15" t="T16" r="T17" b="T18"/>
              <a:pathLst>
                <a:path w="20" h="39">
                  <a:moveTo>
                    <a:pt x="0" y="0"/>
                  </a:moveTo>
                  <a:lnTo>
                    <a:pt x="3" y="39"/>
                  </a:lnTo>
                  <a:lnTo>
                    <a:pt x="20"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7" name="Freeform 79"/>
            <p:cNvSpPr>
              <a:spLocks/>
            </p:cNvSpPr>
            <p:nvPr/>
          </p:nvSpPr>
          <p:spPr bwMode="auto">
            <a:xfrm>
              <a:off x="5206" y="2005"/>
              <a:ext cx="243" cy="277"/>
            </a:xfrm>
            <a:custGeom>
              <a:avLst/>
              <a:gdLst>
                <a:gd name="T0" fmla="*/ 0 w 972"/>
                <a:gd name="T1" fmla="*/ 0 h 1109"/>
                <a:gd name="T2" fmla="*/ 0 w 972"/>
                <a:gd name="T3" fmla="*/ 0 h 1109"/>
                <a:gd name="T4" fmla="*/ 0 w 972"/>
                <a:gd name="T5" fmla="*/ 0 h 1109"/>
                <a:gd name="T6" fmla="*/ 0 w 972"/>
                <a:gd name="T7" fmla="*/ 0 h 1109"/>
                <a:gd name="T8" fmla="*/ 0 w 972"/>
                <a:gd name="T9" fmla="*/ 0 h 1109"/>
                <a:gd name="T10" fmla="*/ 0 w 972"/>
                <a:gd name="T11" fmla="*/ 0 h 1109"/>
                <a:gd name="T12" fmla="*/ 0 w 972"/>
                <a:gd name="T13" fmla="*/ 0 h 1109"/>
                <a:gd name="T14" fmla="*/ 0 w 972"/>
                <a:gd name="T15" fmla="*/ 0 h 1109"/>
                <a:gd name="T16" fmla="*/ 0 w 972"/>
                <a:gd name="T17" fmla="*/ 0 h 1109"/>
                <a:gd name="T18" fmla="*/ 0 w 972"/>
                <a:gd name="T19" fmla="*/ 0 h 1109"/>
                <a:gd name="T20" fmla="*/ 0 w 972"/>
                <a:gd name="T21" fmla="*/ 0 h 1109"/>
                <a:gd name="T22" fmla="*/ 0 w 972"/>
                <a:gd name="T23" fmla="*/ 0 h 1109"/>
                <a:gd name="T24" fmla="*/ 0 w 972"/>
                <a:gd name="T25" fmla="*/ 0 h 1109"/>
                <a:gd name="T26" fmla="*/ 0 w 972"/>
                <a:gd name="T27" fmla="*/ 0 h 1109"/>
                <a:gd name="T28" fmla="*/ 0 w 972"/>
                <a:gd name="T29" fmla="*/ 0 h 1109"/>
                <a:gd name="T30" fmla="*/ 0 w 972"/>
                <a:gd name="T31" fmla="*/ 0 h 1109"/>
                <a:gd name="T32" fmla="*/ 0 w 972"/>
                <a:gd name="T33" fmla="*/ 0 h 1109"/>
                <a:gd name="T34" fmla="*/ 0 w 972"/>
                <a:gd name="T35" fmla="*/ 0 h 1109"/>
                <a:gd name="T36" fmla="*/ 0 w 972"/>
                <a:gd name="T37" fmla="*/ 0 h 1109"/>
                <a:gd name="T38" fmla="*/ 0 w 972"/>
                <a:gd name="T39" fmla="*/ 0 h 1109"/>
                <a:gd name="T40" fmla="*/ 0 w 972"/>
                <a:gd name="T41" fmla="*/ 0 h 1109"/>
                <a:gd name="T42" fmla="*/ 0 w 972"/>
                <a:gd name="T43" fmla="*/ 0 h 1109"/>
                <a:gd name="T44" fmla="*/ 0 w 972"/>
                <a:gd name="T45" fmla="*/ 0 h 1109"/>
                <a:gd name="T46" fmla="*/ 0 w 972"/>
                <a:gd name="T47" fmla="*/ 0 h 1109"/>
                <a:gd name="T48" fmla="*/ 0 w 972"/>
                <a:gd name="T49" fmla="*/ 0 h 1109"/>
                <a:gd name="T50" fmla="*/ 0 w 972"/>
                <a:gd name="T51" fmla="*/ 0 h 1109"/>
                <a:gd name="T52" fmla="*/ 0 w 972"/>
                <a:gd name="T53" fmla="*/ 0 h 1109"/>
                <a:gd name="T54" fmla="*/ 0 w 972"/>
                <a:gd name="T55" fmla="*/ 0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2"/>
                <a:gd name="T85" fmla="*/ 0 h 1109"/>
                <a:gd name="T86" fmla="*/ 972 w 972"/>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2" h="1109">
                  <a:moveTo>
                    <a:pt x="6" y="0"/>
                  </a:moveTo>
                  <a:lnTo>
                    <a:pt x="0" y="60"/>
                  </a:lnTo>
                  <a:lnTo>
                    <a:pt x="4" y="95"/>
                  </a:lnTo>
                  <a:lnTo>
                    <a:pt x="45" y="137"/>
                  </a:lnTo>
                  <a:lnTo>
                    <a:pt x="140" y="357"/>
                  </a:lnTo>
                  <a:lnTo>
                    <a:pt x="307" y="657"/>
                  </a:lnTo>
                  <a:lnTo>
                    <a:pt x="394" y="819"/>
                  </a:lnTo>
                  <a:lnTo>
                    <a:pt x="458" y="927"/>
                  </a:lnTo>
                  <a:lnTo>
                    <a:pt x="538" y="1006"/>
                  </a:lnTo>
                  <a:lnTo>
                    <a:pt x="611" y="1061"/>
                  </a:lnTo>
                  <a:lnTo>
                    <a:pt x="685" y="1095"/>
                  </a:lnTo>
                  <a:lnTo>
                    <a:pt x="774" y="1109"/>
                  </a:lnTo>
                  <a:lnTo>
                    <a:pt x="861" y="1109"/>
                  </a:lnTo>
                  <a:lnTo>
                    <a:pt x="955" y="1088"/>
                  </a:lnTo>
                  <a:lnTo>
                    <a:pt x="972" y="1049"/>
                  </a:lnTo>
                  <a:lnTo>
                    <a:pt x="932" y="1078"/>
                  </a:lnTo>
                  <a:lnTo>
                    <a:pt x="869" y="1086"/>
                  </a:lnTo>
                  <a:lnTo>
                    <a:pt x="799" y="1084"/>
                  </a:lnTo>
                  <a:lnTo>
                    <a:pt x="709" y="1075"/>
                  </a:lnTo>
                  <a:lnTo>
                    <a:pt x="608" y="1034"/>
                  </a:lnTo>
                  <a:lnTo>
                    <a:pt x="534" y="979"/>
                  </a:lnTo>
                  <a:lnTo>
                    <a:pt x="455" y="885"/>
                  </a:lnTo>
                  <a:lnTo>
                    <a:pt x="380" y="747"/>
                  </a:lnTo>
                  <a:lnTo>
                    <a:pt x="230" y="481"/>
                  </a:lnTo>
                  <a:lnTo>
                    <a:pt x="54" y="104"/>
                  </a:lnTo>
                  <a:lnTo>
                    <a:pt x="39" y="51"/>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8" name="Freeform 80"/>
            <p:cNvSpPr>
              <a:spLocks/>
            </p:cNvSpPr>
            <p:nvPr/>
          </p:nvSpPr>
          <p:spPr bwMode="auto">
            <a:xfrm>
              <a:off x="5227" y="2024"/>
              <a:ext cx="206" cy="208"/>
            </a:xfrm>
            <a:custGeom>
              <a:avLst/>
              <a:gdLst>
                <a:gd name="T0" fmla="*/ 0 w 827"/>
                <a:gd name="T1" fmla="*/ 0 h 831"/>
                <a:gd name="T2" fmla="*/ 0 w 827"/>
                <a:gd name="T3" fmla="*/ 0 h 831"/>
                <a:gd name="T4" fmla="*/ 0 w 827"/>
                <a:gd name="T5" fmla="*/ 0 h 831"/>
                <a:gd name="T6" fmla="*/ 0 w 827"/>
                <a:gd name="T7" fmla="*/ 0 h 831"/>
                <a:gd name="T8" fmla="*/ 0 w 827"/>
                <a:gd name="T9" fmla="*/ 0 h 831"/>
                <a:gd name="T10" fmla="*/ 0 w 827"/>
                <a:gd name="T11" fmla="*/ 0 h 831"/>
                <a:gd name="T12" fmla="*/ 0 w 827"/>
                <a:gd name="T13" fmla="*/ 0 h 831"/>
                <a:gd name="T14" fmla="*/ 0 w 827"/>
                <a:gd name="T15" fmla="*/ 0 h 831"/>
                <a:gd name="T16" fmla="*/ 0 w 827"/>
                <a:gd name="T17" fmla="*/ 0 h 831"/>
                <a:gd name="T18" fmla="*/ 0 w 827"/>
                <a:gd name="T19" fmla="*/ 0 h 831"/>
                <a:gd name="T20" fmla="*/ 0 w 827"/>
                <a:gd name="T21" fmla="*/ 0 h 831"/>
                <a:gd name="T22" fmla="*/ 0 w 827"/>
                <a:gd name="T23" fmla="*/ 0 h 831"/>
                <a:gd name="T24" fmla="*/ 0 w 827"/>
                <a:gd name="T25" fmla="*/ 0 h 831"/>
                <a:gd name="T26" fmla="*/ 0 w 827"/>
                <a:gd name="T27" fmla="*/ 0 h 831"/>
                <a:gd name="T28" fmla="*/ 0 w 827"/>
                <a:gd name="T29" fmla="*/ 0 h 831"/>
                <a:gd name="T30" fmla="*/ 0 w 827"/>
                <a:gd name="T31" fmla="*/ 0 h 831"/>
                <a:gd name="T32" fmla="*/ 0 w 827"/>
                <a:gd name="T33" fmla="*/ 0 h 831"/>
                <a:gd name="T34" fmla="*/ 0 w 827"/>
                <a:gd name="T35" fmla="*/ 0 h 831"/>
                <a:gd name="T36" fmla="*/ 0 w 827"/>
                <a:gd name="T37" fmla="*/ 0 h 831"/>
                <a:gd name="T38" fmla="*/ 0 w 827"/>
                <a:gd name="T39" fmla="*/ 0 h 831"/>
                <a:gd name="T40" fmla="*/ 0 w 827"/>
                <a:gd name="T41" fmla="*/ 0 h 831"/>
                <a:gd name="T42" fmla="*/ 0 w 827"/>
                <a:gd name="T43" fmla="*/ 0 h 831"/>
                <a:gd name="T44" fmla="*/ 0 w 827"/>
                <a:gd name="T45" fmla="*/ 0 h 831"/>
                <a:gd name="T46" fmla="*/ 0 w 827"/>
                <a:gd name="T47" fmla="*/ 0 h 831"/>
                <a:gd name="T48" fmla="*/ 0 w 827"/>
                <a:gd name="T49" fmla="*/ 0 h 831"/>
                <a:gd name="T50" fmla="*/ 0 w 827"/>
                <a:gd name="T51" fmla="*/ 0 h 831"/>
                <a:gd name="T52" fmla="*/ 0 w 827"/>
                <a:gd name="T53" fmla="*/ 0 h 8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7"/>
                <a:gd name="T82" fmla="*/ 0 h 831"/>
                <a:gd name="T83" fmla="*/ 827 w 827"/>
                <a:gd name="T84" fmla="*/ 831 h 8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7" h="831">
                  <a:moveTo>
                    <a:pt x="0" y="0"/>
                  </a:moveTo>
                  <a:lnTo>
                    <a:pt x="0" y="59"/>
                  </a:lnTo>
                  <a:lnTo>
                    <a:pt x="160" y="367"/>
                  </a:lnTo>
                  <a:lnTo>
                    <a:pt x="268" y="608"/>
                  </a:lnTo>
                  <a:lnTo>
                    <a:pt x="238" y="492"/>
                  </a:lnTo>
                  <a:lnTo>
                    <a:pt x="162" y="321"/>
                  </a:lnTo>
                  <a:lnTo>
                    <a:pt x="276" y="498"/>
                  </a:lnTo>
                  <a:lnTo>
                    <a:pt x="380" y="614"/>
                  </a:lnTo>
                  <a:lnTo>
                    <a:pt x="516" y="708"/>
                  </a:lnTo>
                  <a:lnTo>
                    <a:pt x="613" y="768"/>
                  </a:lnTo>
                  <a:lnTo>
                    <a:pt x="649" y="798"/>
                  </a:lnTo>
                  <a:lnTo>
                    <a:pt x="591" y="785"/>
                  </a:lnTo>
                  <a:lnTo>
                    <a:pt x="482" y="717"/>
                  </a:lnTo>
                  <a:lnTo>
                    <a:pt x="545" y="774"/>
                  </a:lnTo>
                  <a:lnTo>
                    <a:pt x="610" y="809"/>
                  </a:lnTo>
                  <a:lnTo>
                    <a:pt x="728" y="831"/>
                  </a:lnTo>
                  <a:lnTo>
                    <a:pt x="826" y="814"/>
                  </a:lnTo>
                  <a:lnTo>
                    <a:pt x="827" y="795"/>
                  </a:lnTo>
                  <a:lnTo>
                    <a:pt x="778" y="805"/>
                  </a:lnTo>
                  <a:lnTo>
                    <a:pt x="706" y="802"/>
                  </a:lnTo>
                  <a:lnTo>
                    <a:pt x="579" y="724"/>
                  </a:lnTo>
                  <a:lnTo>
                    <a:pt x="428" y="608"/>
                  </a:lnTo>
                  <a:lnTo>
                    <a:pt x="276" y="462"/>
                  </a:lnTo>
                  <a:lnTo>
                    <a:pt x="94" y="177"/>
                  </a:lnTo>
                  <a:lnTo>
                    <a:pt x="20" y="4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39" name="Freeform 81"/>
            <p:cNvSpPr>
              <a:spLocks/>
            </p:cNvSpPr>
            <p:nvPr/>
          </p:nvSpPr>
          <p:spPr bwMode="auto">
            <a:xfrm>
              <a:off x="5296" y="2168"/>
              <a:ext cx="92" cy="108"/>
            </a:xfrm>
            <a:custGeom>
              <a:avLst/>
              <a:gdLst>
                <a:gd name="T0" fmla="*/ 0 w 365"/>
                <a:gd name="T1" fmla="*/ 0 h 433"/>
                <a:gd name="T2" fmla="*/ 0 w 365"/>
                <a:gd name="T3" fmla="*/ 0 h 433"/>
                <a:gd name="T4" fmla="*/ 0 w 365"/>
                <a:gd name="T5" fmla="*/ 0 h 433"/>
                <a:gd name="T6" fmla="*/ 0 w 365"/>
                <a:gd name="T7" fmla="*/ 0 h 433"/>
                <a:gd name="T8" fmla="*/ 0 w 365"/>
                <a:gd name="T9" fmla="*/ 0 h 433"/>
                <a:gd name="T10" fmla="*/ 0 w 365"/>
                <a:gd name="T11" fmla="*/ 0 h 433"/>
                <a:gd name="T12" fmla="*/ 0 w 365"/>
                <a:gd name="T13" fmla="*/ 0 h 433"/>
                <a:gd name="T14" fmla="*/ 0 w 365"/>
                <a:gd name="T15" fmla="*/ 0 h 433"/>
                <a:gd name="T16" fmla="*/ 0 w 365"/>
                <a:gd name="T17" fmla="*/ 0 h 433"/>
                <a:gd name="T18" fmla="*/ 0 w 365"/>
                <a:gd name="T19" fmla="*/ 0 h 433"/>
                <a:gd name="T20" fmla="*/ 0 w 365"/>
                <a:gd name="T21" fmla="*/ 0 h 433"/>
                <a:gd name="T22" fmla="*/ 0 w 365"/>
                <a:gd name="T23" fmla="*/ 0 h 433"/>
                <a:gd name="T24" fmla="*/ 0 w 365"/>
                <a:gd name="T25" fmla="*/ 0 h 433"/>
                <a:gd name="T26" fmla="*/ 0 w 365"/>
                <a:gd name="T27" fmla="*/ 0 h 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33"/>
                <a:gd name="T44" fmla="*/ 365 w 365"/>
                <a:gd name="T45" fmla="*/ 433 h 4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33">
                  <a:moveTo>
                    <a:pt x="0" y="0"/>
                  </a:moveTo>
                  <a:lnTo>
                    <a:pt x="44" y="79"/>
                  </a:lnTo>
                  <a:lnTo>
                    <a:pt x="111" y="142"/>
                  </a:lnTo>
                  <a:lnTo>
                    <a:pt x="193" y="228"/>
                  </a:lnTo>
                  <a:lnTo>
                    <a:pt x="296" y="328"/>
                  </a:lnTo>
                  <a:lnTo>
                    <a:pt x="337" y="383"/>
                  </a:lnTo>
                  <a:lnTo>
                    <a:pt x="351" y="433"/>
                  </a:lnTo>
                  <a:lnTo>
                    <a:pt x="365" y="433"/>
                  </a:lnTo>
                  <a:lnTo>
                    <a:pt x="346" y="361"/>
                  </a:lnTo>
                  <a:lnTo>
                    <a:pt x="295" y="291"/>
                  </a:lnTo>
                  <a:lnTo>
                    <a:pt x="237" y="251"/>
                  </a:lnTo>
                  <a:lnTo>
                    <a:pt x="83" y="9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0" name="Freeform 82"/>
            <p:cNvSpPr>
              <a:spLocks/>
            </p:cNvSpPr>
            <p:nvPr/>
          </p:nvSpPr>
          <p:spPr bwMode="auto">
            <a:xfrm>
              <a:off x="5377" y="2225"/>
              <a:ext cx="30" cy="54"/>
            </a:xfrm>
            <a:custGeom>
              <a:avLst/>
              <a:gdLst>
                <a:gd name="T0" fmla="*/ 0 w 121"/>
                <a:gd name="T1" fmla="*/ 0 h 215"/>
                <a:gd name="T2" fmla="*/ 0 w 121"/>
                <a:gd name="T3" fmla="*/ 0 h 215"/>
                <a:gd name="T4" fmla="*/ 0 w 121"/>
                <a:gd name="T5" fmla="*/ 0 h 215"/>
                <a:gd name="T6" fmla="*/ 0 w 121"/>
                <a:gd name="T7" fmla="*/ 0 h 215"/>
                <a:gd name="T8" fmla="*/ 0 w 121"/>
                <a:gd name="T9" fmla="*/ 0 h 215"/>
                <a:gd name="T10" fmla="*/ 0 w 121"/>
                <a:gd name="T11" fmla="*/ 0 h 215"/>
                <a:gd name="T12" fmla="*/ 0 w 121"/>
                <a:gd name="T13" fmla="*/ 0 h 215"/>
                <a:gd name="T14" fmla="*/ 0 w 121"/>
                <a:gd name="T15" fmla="*/ 0 h 215"/>
                <a:gd name="T16" fmla="*/ 0 w 121"/>
                <a:gd name="T17" fmla="*/ 0 h 215"/>
                <a:gd name="T18" fmla="*/ 0 w 121"/>
                <a:gd name="T19" fmla="*/ 0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215"/>
                <a:gd name="T32" fmla="*/ 121 w 121"/>
                <a:gd name="T33" fmla="*/ 215 h 2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215">
                  <a:moveTo>
                    <a:pt x="0" y="0"/>
                  </a:moveTo>
                  <a:lnTo>
                    <a:pt x="72" y="97"/>
                  </a:lnTo>
                  <a:lnTo>
                    <a:pt x="104" y="158"/>
                  </a:lnTo>
                  <a:lnTo>
                    <a:pt x="111" y="213"/>
                  </a:lnTo>
                  <a:lnTo>
                    <a:pt x="121" y="215"/>
                  </a:lnTo>
                  <a:lnTo>
                    <a:pt x="121" y="150"/>
                  </a:lnTo>
                  <a:lnTo>
                    <a:pt x="94" y="88"/>
                  </a:lnTo>
                  <a:lnTo>
                    <a:pt x="20" y="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1" name="Freeform 83"/>
            <p:cNvSpPr>
              <a:spLocks/>
            </p:cNvSpPr>
            <p:nvPr/>
          </p:nvSpPr>
          <p:spPr bwMode="auto">
            <a:xfrm>
              <a:off x="5259" y="2060"/>
              <a:ext cx="77" cy="71"/>
            </a:xfrm>
            <a:custGeom>
              <a:avLst/>
              <a:gdLst>
                <a:gd name="T0" fmla="*/ 0 w 309"/>
                <a:gd name="T1" fmla="*/ 0 h 285"/>
                <a:gd name="T2" fmla="*/ 0 w 309"/>
                <a:gd name="T3" fmla="*/ 0 h 285"/>
                <a:gd name="T4" fmla="*/ 0 w 309"/>
                <a:gd name="T5" fmla="*/ 0 h 285"/>
                <a:gd name="T6" fmla="*/ 0 w 309"/>
                <a:gd name="T7" fmla="*/ 0 h 285"/>
                <a:gd name="T8" fmla="*/ 0 w 309"/>
                <a:gd name="T9" fmla="*/ 0 h 285"/>
                <a:gd name="T10" fmla="*/ 0 w 309"/>
                <a:gd name="T11" fmla="*/ 0 h 285"/>
                <a:gd name="T12" fmla="*/ 0 w 309"/>
                <a:gd name="T13" fmla="*/ 0 h 285"/>
                <a:gd name="T14" fmla="*/ 0 w 309"/>
                <a:gd name="T15" fmla="*/ 0 h 285"/>
                <a:gd name="T16" fmla="*/ 0 w 309"/>
                <a:gd name="T17" fmla="*/ 0 h 285"/>
                <a:gd name="T18" fmla="*/ 0 w 309"/>
                <a:gd name="T19" fmla="*/ 0 h 285"/>
                <a:gd name="T20" fmla="*/ 0 w 309"/>
                <a:gd name="T21" fmla="*/ 0 h 2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9"/>
                <a:gd name="T34" fmla="*/ 0 h 285"/>
                <a:gd name="T35" fmla="*/ 309 w 309"/>
                <a:gd name="T36" fmla="*/ 285 h 2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9" h="285">
                  <a:moveTo>
                    <a:pt x="0" y="0"/>
                  </a:moveTo>
                  <a:lnTo>
                    <a:pt x="184" y="203"/>
                  </a:lnTo>
                  <a:lnTo>
                    <a:pt x="193" y="254"/>
                  </a:lnTo>
                  <a:lnTo>
                    <a:pt x="193" y="285"/>
                  </a:lnTo>
                  <a:lnTo>
                    <a:pt x="214" y="249"/>
                  </a:lnTo>
                  <a:lnTo>
                    <a:pt x="210" y="199"/>
                  </a:lnTo>
                  <a:lnTo>
                    <a:pt x="309" y="182"/>
                  </a:lnTo>
                  <a:lnTo>
                    <a:pt x="186" y="175"/>
                  </a:lnTo>
                  <a:lnTo>
                    <a:pt x="50" y="3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2" name="Freeform 84"/>
            <p:cNvSpPr>
              <a:spLocks/>
            </p:cNvSpPr>
            <p:nvPr/>
          </p:nvSpPr>
          <p:spPr bwMode="auto">
            <a:xfrm>
              <a:off x="5322" y="2126"/>
              <a:ext cx="85" cy="35"/>
            </a:xfrm>
            <a:custGeom>
              <a:avLst/>
              <a:gdLst>
                <a:gd name="T0" fmla="*/ 0 w 340"/>
                <a:gd name="T1" fmla="*/ 0 h 141"/>
                <a:gd name="T2" fmla="*/ 0 w 340"/>
                <a:gd name="T3" fmla="*/ 0 h 141"/>
                <a:gd name="T4" fmla="*/ 0 w 340"/>
                <a:gd name="T5" fmla="*/ 0 h 141"/>
                <a:gd name="T6" fmla="*/ 0 w 340"/>
                <a:gd name="T7" fmla="*/ 0 h 141"/>
                <a:gd name="T8" fmla="*/ 0 w 340"/>
                <a:gd name="T9" fmla="*/ 0 h 141"/>
                <a:gd name="T10" fmla="*/ 0 w 340"/>
                <a:gd name="T11" fmla="*/ 0 h 141"/>
                <a:gd name="T12" fmla="*/ 0 w 340"/>
                <a:gd name="T13" fmla="*/ 0 h 141"/>
                <a:gd name="T14" fmla="*/ 0 w 340"/>
                <a:gd name="T15" fmla="*/ 0 h 141"/>
                <a:gd name="T16" fmla="*/ 0 w 340"/>
                <a:gd name="T17" fmla="*/ 0 h 141"/>
                <a:gd name="T18" fmla="*/ 0 w 340"/>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141"/>
                <a:gd name="T32" fmla="*/ 340 w 340"/>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141">
                  <a:moveTo>
                    <a:pt x="0" y="0"/>
                  </a:moveTo>
                  <a:lnTo>
                    <a:pt x="74" y="14"/>
                  </a:lnTo>
                  <a:lnTo>
                    <a:pt x="148" y="38"/>
                  </a:lnTo>
                  <a:lnTo>
                    <a:pt x="255" y="89"/>
                  </a:lnTo>
                  <a:lnTo>
                    <a:pt x="340" y="141"/>
                  </a:lnTo>
                  <a:lnTo>
                    <a:pt x="287" y="125"/>
                  </a:lnTo>
                  <a:lnTo>
                    <a:pt x="179" y="70"/>
                  </a:lnTo>
                  <a:lnTo>
                    <a:pt x="87" y="3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3" name="Freeform 85"/>
            <p:cNvSpPr>
              <a:spLocks/>
            </p:cNvSpPr>
            <p:nvPr/>
          </p:nvSpPr>
          <p:spPr bwMode="auto">
            <a:xfrm>
              <a:off x="5313" y="2136"/>
              <a:ext cx="97" cy="47"/>
            </a:xfrm>
            <a:custGeom>
              <a:avLst/>
              <a:gdLst>
                <a:gd name="T0" fmla="*/ 0 w 391"/>
                <a:gd name="T1" fmla="*/ 0 h 190"/>
                <a:gd name="T2" fmla="*/ 0 w 391"/>
                <a:gd name="T3" fmla="*/ 0 h 190"/>
                <a:gd name="T4" fmla="*/ 0 w 391"/>
                <a:gd name="T5" fmla="*/ 0 h 190"/>
                <a:gd name="T6" fmla="*/ 0 w 391"/>
                <a:gd name="T7" fmla="*/ 0 h 190"/>
                <a:gd name="T8" fmla="*/ 0 w 391"/>
                <a:gd name="T9" fmla="*/ 0 h 190"/>
                <a:gd name="T10" fmla="*/ 0 w 391"/>
                <a:gd name="T11" fmla="*/ 0 h 190"/>
                <a:gd name="T12" fmla="*/ 0 w 391"/>
                <a:gd name="T13" fmla="*/ 0 h 190"/>
                <a:gd name="T14" fmla="*/ 0 w 391"/>
                <a:gd name="T15" fmla="*/ 0 h 190"/>
                <a:gd name="T16" fmla="*/ 0 w 391"/>
                <a:gd name="T17" fmla="*/ 0 h 190"/>
                <a:gd name="T18" fmla="*/ 0 w 391"/>
                <a:gd name="T19" fmla="*/ 0 h 190"/>
                <a:gd name="T20" fmla="*/ 0 w 391"/>
                <a:gd name="T21" fmla="*/ 0 h 190"/>
                <a:gd name="T22" fmla="*/ 0 w 391"/>
                <a:gd name="T23" fmla="*/ 0 h 190"/>
                <a:gd name="T24" fmla="*/ 0 w 391"/>
                <a:gd name="T25" fmla="*/ 0 h 190"/>
                <a:gd name="T26" fmla="*/ 0 w 391"/>
                <a:gd name="T27" fmla="*/ 0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190"/>
                <a:gd name="T44" fmla="*/ 391 w 391"/>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190">
                  <a:moveTo>
                    <a:pt x="0" y="0"/>
                  </a:moveTo>
                  <a:lnTo>
                    <a:pt x="123" y="90"/>
                  </a:lnTo>
                  <a:lnTo>
                    <a:pt x="165" y="125"/>
                  </a:lnTo>
                  <a:lnTo>
                    <a:pt x="177" y="190"/>
                  </a:lnTo>
                  <a:lnTo>
                    <a:pt x="189" y="141"/>
                  </a:lnTo>
                  <a:lnTo>
                    <a:pt x="259" y="147"/>
                  </a:lnTo>
                  <a:lnTo>
                    <a:pt x="340" y="162"/>
                  </a:lnTo>
                  <a:lnTo>
                    <a:pt x="391" y="162"/>
                  </a:lnTo>
                  <a:lnTo>
                    <a:pt x="300" y="144"/>
                  </a:lnTo>
                  <a:lnTo>
                    <a:pt x="191" y="112"/>
                  </a:lnTo>
                  <a:lnTo>
                    <a:pt x="124" y="66"/>
                  </a:lnTo>
                  <a:lnTo>
                    <a:pt x="63" y="2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4" name="Freeform 86"/>
            <p:cNvSpPr>
              <a:spLocks/>
            </p:cNvSpPr>
            <p:nvPr/>
          </p:nvSpPr>
          <p:spPr bwMode="auto">
            <a:xfrm>
              <a:off x="5366" y="2186"/>
              <a:ext cx="61" cy="20"/>
            </a:xfrm>
            <a:custGeom>
              <a:avLst/>
              <a:gdLst>
                <a:gd name="T0" fmla="*/ 0 w 245"/>
                <a:gd name="T1" fmla="*/ 0 h 78"/>
                <a:gd name="T2" fmla="*/ 0 w 245"/>
                <a:gd name="T3" fmla="*/ 0 h 78"/>
                <a:gd name="T4" fmla="*/ 0 w 245"/>
                <a:gd name="T5" fmla="*/ 0 h 78"/>
                <a:gd name="T6" fmla="*/ 0 w 245"/>
                <a:gd name="T7" fmla="*/ 0 h 78"/>
                <a:gd name="T8" fmla="*/ 0 w 245"/>
                <a:gd name="T9" fmla="*/ 0 h 78"/>
                <a:gd name="T10" fmla="*/ 0 w 245"/>
                <a:gd name="T11" fmla="*/ 0 h 78"/>
                <a:gd name="T12" fmla="*/ 0 w 245"/>
                <a:gd name="T13" fmla="*/ 0 h 78"/>
                <a:gd name="T14" fmla="*/ 0 w 245"/>
                <a:gd name="T15" fmla="*/ 0 h 78"/>
                <a:gd name="T16" fmla="*/ 0 w 245"/>
                <a:gd name="T17" fmla="*/ 0 h 78"/>
                <a:gd name="T18" fmla="*/ 0 w 245"/>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78"/>
                <a:gd name="T32" fmla="*/ 245 w 24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78">
                  <a:moveTo>
                    <a:pt x="0" y="15"/>
                  </a:moveTo>
                  <a:lnTo>
                    <a:pt x="68" y="15"/>
                  </a:lnTo>
                  <a:lnTo>
                    <a:pt x="127" y="32"/>
                  </a:lnTo>
                  <a:lnTo>
                    <a:pt x="204" y="78"/>
                  </a:lnTo>
                  <a:lnTo>
                    <a:pt x="245" y="73"/>
                  </a:lnTo>
                  <a:lnTo>
                    <a:pt x="189" y="57"/>
                  </a:lnTo>
                  <a:lnTo>
                    <a:pt x="116" y="13"/>
                  </a:lnTo>
                  <a:lnTo>
                    <a:pt x="51" y="0"/>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5" name="Freeform 87"/>
            <p:cNvSpPr>
              <a:spLocks/>
            </p:cNvSpPr>
            <p:nvPr/>
          </p:nvSpPr>
          <p:spPr bwMode="auto">
            <a:xfrm>
              <a:off x="5410" y="2169"/>
              <a:ext cx="44" cy="107"/>
            </a:xfrm>
            <a:custGeom>
              <a:avLst/>
              <a:gdLst>
                <a:gd name="T0" fmla="*/ 0 w 175"/>
                <a:gd name="T1" fmla="*/ 0 h 430"/>
                <a:gd name="T2" fmla="*/ 0 w 175"/>
                <a:gd name="T3" fmla="*/ 0 h 430"/>
                <a:gd name="T4" fmla="*/ 0 w 175"/>
                <a:gd name="T5" fmla="*/ 0 h 430"/>
                <a:gd name="T6" fmla="*/ 0 w 175"/>
                <a:gd name="T7" fmla="*/ 0 h 430"/>
                <a:gd name="T8" fmla="*/ 0 w 175"/>
                <a:gd name="T9" fmla="*/ 0 h 430"/>
                <a:gd name="T10" fmla="*/ 0 w 175"/>
                <a:gd name="T11" fmla="*/ 0 h 430"/>
                <a:gd name="T12" fmla="*/ 0 w 175"/>
                <a:gd name="T13" fmla="*/ 0 h 430"/>
                <a:gd name="T14" fmla="*/ 0 w 175"/>
                <a:gd name="T15" fmla="*/ 0 h 430"/>
                <a:gd name="T16" fmla="*/ 0 w 175"/>
                <a:gd name="T17" fmla="*/ 0 h 430"/>
                <a:gd name="T18" fmla="*/ 0 w 175"/>
                <a:gd name="T19" fmla="*/ 0 h 430"/>
                <a:gd name="T20" fmla="*/ 0 w 175"/>
                <a:gd name="T21" fmla="*/ 0 h 430"/>
                <a:gd name="T22" fmla="*/ 0 w 175"/>
                <a:gd name="T23" fmla="*/ 0 h 430"/>
                <a:gd name="T24" fmla="*/ 0 w 175"/>
                <a:gd name="T25" fmla="*/ 0 h 430"/>
                <a:gd name="T26" fmla="*/ 0 w 175"/>
                <a:gd name="T27" fmla="*/ 0 h 430"/>
                <a:gd name="T28" fmla="*/ 0 w 175"/>
                <a:gd name="T29" fmla="*/ 0 h 4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430"/>
                <a:gd name="T47" fmla="*/ 175 w 175"/>
                <a:gd name="T48" fmla="*/ 430 h 4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430">
                  <a:moveTo>
                    <a:pt x="0" y="0"/>
                  </a:moveTo>
                  <a:lnTo>
                    <a:pt x="3" y="28"/>
                  </a:lnTo>
                  <a:lnTo>
                    <a:pt x="53" y="94"/>
                  </a:lnTo>
                  <a:lnTo>
                    <a:pt x="70" y="140"/>
                  </a:lnTo>
                  <a:lnTo>
                    <a:pt x="87" y="227"/>
                  </a:lnTo>
                  <a:lnTo>
                    <a:pt x="145" y="333"/>
                  </a:lnTo>
                  <a:lnTo>
                    <a:pt x="147" y="375"/>
                  </a:lnTo>
                  <a:lnTo>
                    <a:pt x="124" y="430"/>
                  </a:lnTo>
                  <a:lnTo>
                    <a:pt x="173" y="397"/>
                  </a:lnTo>
                  <a:lnTo>
                    <a:pt x="175" y="333"/>
                  </a:lnTo>
                  <a:lnTo>
                    <a:pt x="105" y="208"/>
                  </a:lnTo>
                  <a:lnTo>
                    <a:pt x="82" y="133"/>
                  </a:lnTo>
                  <a:lnTo>
                    <a:pt x="55" y="6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6" name="Freeform 88"/>
            <p:cNvSpPr>
              <a:spLocks/>
            </p:cNvSpPr>
            <p:nvPr/>
          </p:nvSpPr>
          <p:spPr bwMode="auto">
            <a:xfrm>
              <a:off x="5406" y="2143"/>
              <a:ext cx="42" cy="30"/>
            </a:xfrm>
            <a:custGeom>
              <a:avLst/>
              <a:gdLst>
                <a:gd name="T0" fmla="*/ 0 w 167"/>
                <a:gd name="T1" fmla="*/ 0 h 122"/>
                <a:gd name="T2" fmla="*/ 0 w 167"/>
                <a:gd name="T3" fmla="*/ 0 h 122"/>
                <a:gd name="T4" fmla="*/ 0 w 167"/>
                <a:gd name="T5" fmla="*/ 0 h 122"/>
                <a:gd name="T6" fmla="*/ 0 w 167"/>
                <a:gd name="T7" fmla="*/ 0 h 122"/>
                <a:gd name="T8" fmla="*/ 0 w 167"/>
                <a:gd name="T9" fmla="*/ 0 h 122"/>
                <a:gd name="T10" fmla="*/ 0 w 167"/>
                <a:gd name="T11" fmla="*/ 0 h 122"/>
                <a:gd name="T12" fmla="*/ 0 w 167"/>
                <a:gd name="T13" fmla="*/ 0 h 122"/>
                <a:gd name="T14" fmla="*/ 0 w 167"/>
                <a:gd name="T15" fmla="*/ 0 h 122"/>
                <a:gd name="T16" fmla="*/ 0 w 167"/>
                <a:gd name="T17" fmla="*/ 0 h 122"/>
                <a:gd name="T18" fmla="*/ 0 w 167"/>
                <a:gd name="T19" fmla="*/ 0 h 122"/>
                <a:gd name="T20" fmla="*/ 0 w 167"/>
                <a:gd name="T21" fmla="*/ 0 h 122"/>
                <a:gd name="T22" fmla="*/ 0 w 167"/>
                <a:gd name="T23" fmla="*/ 0 h 122"/>
                <a:gd name="T24" fmla="*/ 0 w 167"/>
                <a:gd name="T25" fmla="*/ 0 h 122"/>
                <a:gd name="T26" fmla="*/ 0 w 167"/>
                <a:gd name="T27" fmla="*/ 0 h 122"/>
                <a:gd name="T28" fmla="*/ 0 w 167"/>
                <a:gd name="T29" fmla="*/ 0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7"/>
                <a:gd name="T46" fmla="*/ 0 h 122"/>
                <a:gd name="T47" fmla="*/ 167 w 167"/>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7" h="122">
                  <a:moveTo>
                    <a:pt x="3" y="44"/>
                  </a:moveTo>
                  <a:lnTo>
                    <a:pt x="64" y="0"/>
                  </a:lnTo>
                  <a:lnTo>
                    <a:pt x="61" y="56"/>
                  </a:lnTo>
                  <a:lnTo>
                    <a:pt x="97" y="17"/>
                  </a:lnTo>
                  <a:lnTo>
                    <a:pt x="73" y="76"/>
                  </a:lnTo>
                  <a:lnTo>
                    <a:pt x="126" y="44"/>
                  </a:lnTo>
                  <a:lnTo>
                    <a:pt x="107" y="98"/>
                  </a:lnTo>
                  <a:lnTo>
                    <a:pt x="167" y="41"/>
                  </a:lnTo>
                  <a:lnTo>
                    <a:pt x="140" y="105"/>
                  </a:lnTo>
                  <a:lnTo>
                    <a:pt x="100" y="122"/>
                  </a:lnTo>
                  <a:lnTo>
                    <a:pt x="56" y="105"/>
                  </a:lnTo>
                  <a:lnTo>
                    <a:pt x="24" y="111"/>
                  </a:lnTo>
                  <a:lnTo>
                    <a:pt x="0" y="71"/>
                  </a:lnTo>
                  <a:lnTo>
                    <a:pt x="3"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7" name="Freeform 89"/>
            <p:cNvSpPr>
              <a:spLocks/>
            </p:cNvSpPr>
            <p:nvPr/>
          </p:nvSpPr>
          <p:spPr bwMode="auto">
            <a:xfrm>
              <a:off x="5426" y="2088"/>
              <a:ext cx="26" cy="28"/>
            </a:xfrm>
            <a:custGeom>
              <a:avLst/>
              <a:gdLst>
                <a:gd name="T0" fmla="*/ 0 w 103"/>
                <a:gd name="T1" fmla="*/ 0 h 112"/>
                <a:gd name="T2" fmla="*/ 0 w 103"/>
                <a:gd name="T3" fmla="*/ 0 h 112"/>
                <a:gd name="T4" fmla="*/ 0 w 103"/>
                <a:gd name="T5" fmla="*/ 0 h 112"/>
                <a:gd name="T6" fmla="*/ 0 w 103"/>
                <a:gd name="T7" fmla="*/ 0 h 112"/>
                <a:gd name="T8" fmla="*/ 0 w 103"/>
                <a:gd name="T9" fmla="*/ 0 h 112"/>
                <a:gd name="T10" fmla="*/ 0 w 103"/>
                <a:gd name="T11" fmla="*/ 0 h 112"/>
                <a:gd name="T12" fmla="*/ 0 w 103"/>
                <a:gd name="T13" fmla="*/ 0 h 112"/>
                <a:gd name="T14" fmla="*/ 0 w 103"/>
                <a:gd name="T15" fmla="*/ 0 h 112"/>
                <a:gd name="T16" fmla="*/ 0 w 103"/>
                <a:gd name="T17" fmla="*/ 0 h 112"/>
                <a:gd name="T18" fmla="*/ 0 w 103"/>
                <a:gd name="T19" fmla="*/ 0 h 112"/>
                <a:gd name="T20" fmla="*/ 0 w 103"/>
                <a:gd name="T21" fmla="*/ 0 h 112"/>
                <a:gd name="T22" fmla="*/ 0 w 103"/>
                <a:gd name="T23" fmla="*/ 0 h 112"/>
                <a:gd name="T24" fmla="*/ 0 w 103"/>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2"/>
                <a:gd name="T41" fmla="*/ 103 w 103"/>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2">
                  <a:moveTo>
                    <a:pt x="103" y="33"/>
                  </a:moveTo>
                  <a:lnTo>
                    <a:pt x="25" y="112"/>
                  </a:lnTo>
                  <a:lnTo>
                    <a:pt x="51" y="62"/>
                  </a:lnTo>
                  <a:lnTo>
                    <a:pt x="12" y="82"/>
                  </a:lnTo>
                  <a:lnTo>
                    <a:pt x="33" y="49"/>
                  </a:lnTo>
                  <a:lnTo>
                    <a:pt x="0" y="57"/>
                  </a:lnTo>
                  <a:lnTo>
                    <a:pt x="26" y="11"/>
                  </a:lnTo>
                  <a:lnTo>
                    <a:pt x="60" y="0"/>
                  </a:lnTo>
                  <a:lnTo>
                    <a:pt x="48" y="24"/>
                  </a:lnTo>
                  <a:lnTo>
                    <a:pt x="88" y="11"/>
                  </a:lnTo>
                  <a:lnTo>
                    <a:pt x="65" y="42"/>
                  </a:lnTo>
                  <a:lnTo>
                    <a:pt x="103"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8" name="Freeform 90"/>
            <p:cNvSpPr>
              <a:spLocks/>
            </p:cNvSpPr>
            <p:nvPr/>
          </p:nvSpPr>
          <p:spPr bwMode="auto">
            <a:xfrm>
              <a:off x="5452" y="2096"/>
              <a:ext cx="23" cy="27"/>
            </a:xfrm>
            <a:custGeom>
              <a:avLst/>
              <a:gdLst>
                <a:gd name="T0" fmla="*/ 0 w 94"/>
                <a:gd name="T1" fmla="*/ 0 h 109"/>
                <a:gd name="T2" fmla="*/ 0 w 94"/>
                <a:gd name="T3" fmla="*/ 0 h 109"/>
                <a:gd name="T4" fmla="*/ 0 w 94"/>
                <a:gd name="T5" fmla="*/ 0 h 109"/>
                <a:gd name="T6" fmla="*/ 0 w 94"/>
                <a:gd name="T7" fmla="*/ 0 h 109"/>
                <a:gd name="T8" fmla="*/ 0 w 94"/>
                <a:gd name="T9" fmla="*/ 0 h 109"/>
                <a:gd name="T10" fmla="*/ 0 w 94"/>
                <a:gd name="T11" fmla="*/ 0 h 109"/>
                <a:gd name="T12" fmla="*/ 0 w 94"/>
                <a:gd name="T13" fmla="*/ 0 h 109"/>
                <a:gd name="T14" fmla="*/ 0 w 94"/>
                <a:gd name="T15" fmla="*/ 0 h 109"/>
                <a:gd name="T16" fmla="*/ 0 w 94"/>
                <a:gd name="T17" fmla="*/ 0 h 109"/>
                <a:gd name="T18" fmla="*/ 0 w 94"/>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09"/>
                <a:gd name="T32" fmla="*/ 94 w 94"/>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09">
                  <a:moveTo>
                    <a:pt x="60" y="0"/>
                  </a:moveTo>
                  <a:lnTo>
                    <a:pt x="33" y="50"/>
                  </a:lnTo>
                  <a:lnTo>
                    <a:pt x="0" y="91"/>
                  </a:lnTo>
                  <a:lnTo>
                    <a:pt x="33" y="76"/>
                  </a:lnTo>
                  <a:lnTo>
                    <a:pt x="25" y="109"/>
                  </a:lnTo>
                  <a:lnTo>
                    <a:pt x="67" y="85"/>
                  </a:lnTo>
                  <a:lnTo>
                    <a:pt x="94" y="55"/>
                  </a:lnTo>
                  <a:lnTo>
                    <a:pt x="89" y="19"/>
                  </a:lnTo>
                  <a:lnTo>
                    <a:pt x="6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49" name="Freeform 91"/>
            <p:cNvSpPr>
              <a:spLocks/>
            </p:cNvSpPr>
            <p:nvPr/>
          </p:nvSpPr>
          <p:spPr bwMode="auto">
            <a:xfrm>
              <a:off x="5298" y="1900"/>
              <a:ext cx="298" cy="201"/>
            </a:xfrm>
            <a:custGeom>
              <a:avLst/>
              <a:gdLst>
                <a:gd name="T0" fmla="*/ 0 w 1195"/>
                <a:gd name="T1" fmla="*/ 0 h 803"/>
                <a:gd name="T2" fmla="*/ 0 w 1195"/>
                <a:gd name="T3" fmla="*/ 0 h 803"/>
                <a:gd name="T4" fmla="*/ 0 w 1195"/>
                <a:gd name="T5" fmla="*/ 0 h 803"/>
                <a:gd name="T6" fmla="*/ 0 w 1195"/>
                <a:gd name="T7" fmla="*/ 0 h 803"/>
                <a:gd name="T8" fmla="*/ 0 w 1195"/>
                <a:gd name="T9" fmla="*/ 0 h 803"/>
                <a:gd name="T10" fmla="*/ 0 w 1195"/>
                <a:gd name="T11" fmla="*/ 0 h 803"/>
                <a:gd name="T12" fmla="*/ 0 w 1195"/>
                <a:gd name="T13" fmla="*/ 0 h 803"/>
                <a:gd name="T14" fmla="*/ 0 w 1195"/>
                <a:gd name="T15" fmla="*/ 0 h 803"/>
                <a:gd name="T16" fmla="*/ 0 w 1195"/>
                <a:gd name="T17" fmla="*/ 0 h 803"/>
                <a:gd name="T18" fmla="*/ 0 w 1195"/>
                <a:gd name="T19" fmla="*/ 0 h 803"/>
                <a:gd name="T20" fmla="*/ 0 w 1195"/>
                <a:gd name="T21" fmla="*/ 0 h 803"/>
                <a:gd name="T22" fmla="*/ 0 w 1195"/>
                <a:gd name="T23" fmla="*/ 0 h 803"/>
                <a:gd name="T24" fmla="*/ 0 w 1195"/>
                <a:gd name="T25" fmla="*/ 0 h 803"/>
                <a:gd name="T26" fmla="*/ 0 w 1195"/>
                <a:gd name="T27" fmla="*/ 0 h 803"/>
                <a:gd name="T28" fmla="*/ 0 w 1195"/>
                <a:gd name="T29" fmla="*/ 0 h 803"/>
                <a:gd name="T30" fmla="*/ 0 w 1195"/>
                <a:gd name="T31" fmla="*/ 0 h 803"/>
                <a:gd name="T32" fmla="*/ 0 w 1195"/>
                <a:gd name="T33" fmla="*/ 0 h 803"/>
                <a:gd name="T34" fmla="*/ 0 w 1195"/>
                <a:gd name="T35" fmla="*/ 0 h 803"/>
                <a:gd name="T36" fmla="*/ 0 w 1195"/>
                <a:gd name="T37" fmla="*/ 0 h 803"/>
                <a:gd name="T38" fmla="*/ 0 w 1195"/>
                <a:gd name="T39" fmla="*/ 0 h 803"/>
                <a:gd name="T40" fmla="*/ 0 w 1195"/>
                <a:gd name="T41" fmla="*/ 0 h 803"/>
                <a:gd name="T42" fmla="*/ 0 w 1195"/>
                <a:gd name="T43" fmla="*/ 0 h 803"/>
                <a:gd name="T44" fmla="*/ 0 w 1195"/>
                <a:gd name="T45" fmla="*/ 0 h 803"/>
                <a:gd name="T46" fmla="*/ 0 w 1195"/>
                <a:gd name="T47" fmla="*/ 0 h 803"/>
                <a:gd name="T48" fmla="*/ 0 w 1195"/>
                <a:gd name="T49" fmla="*/ 0 h 803"/>
                <a:gd name="T50" fmla="*/ 0 w 1195"/>
                <a:gd name="T51" fmla="*/ 0 h 803"/>
                <a:gd name="T52" fmla="*/ 0 w 1195"/>
                <a:gd name="T53" fmla="*/ 0 h 803"/>
                <a:gd name="T54" fmla="*/ 0 w 1195"/>
                <a:gd name="T55" fmla="*/ 0 h 803"/>
                <a:gd name="T56" fmla="*/ 0 w 1195"/>
                <a:gd name="T57" fmla="*/ 0 h 803"/>
                <a:gd name="T58" fmla="*/ 0 w 1195"/>
                <a:gd name="T59" fmla="*/ 0 h 8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95"/>
                <a:gd name="T91" fmla="*/ 0 h 803"/>
                <a:gd name="T92" fmla="*/ 1195 w 1195"/>
                <a:gd name="T93" fmla="*/ 803 h 8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95" h="803">
                  <a:moveTo>
                    <a:pt x="0" y="0"/>
                  </a:moveTo>
                  <a:lnTo>
                    <a:pt x="89" y="4"/>
                  </a:lnTo>
                  <a:lnTo>
                    <a:pt x="166" y="25"/>
                  </a:lnTo>
                  <a:lnTo>
                    <a:pt x="383" y="119"/>
                  </a:lnTo>
                  <a:lnTo>
                    <a:pt x="636" y="219"/>
                  </a:lnTo>
                  <a:lnTo>
                    <a:pt x="759" y="264"/>
                  </a:lnTo>
                  <a:lnTo>
                    <a:pt x="907" y="325"/>
                  </a:lnTo>
                  <a:lnTo>
                    <a:pt x="1000" y="381"/>
                  </a:lnTo>
                  <a:lnTo>
                    <a:pt x="1075" y="436"/>
                  </a:lnTo>
                  <a:lnTo>
                    <a:pt x="1145" y="517"/>
                  </a:lnTo>
                  <a:lnTo>
                    <a:pt x="1183" y="599"/>
                  </a:lnTo>
                  <a:lnTo>
                    <a:pt x="1195" y="684"/>
                  </a:lnTo>
                  <a:lnTo>
                    <a:pt x="1190" y="803"/>
                  </a:lnTo>
                  <a:lnTo>
                    <a:pt x="1183" y="691"/>
                  </a:lnTo>
                  <a:lnTo>
                    <a:pt x="1168" y="623"/>
                  </a:lnTo>
                  <a:lnTo>
                    <a:pt x="1139" y="544"/>
                  </a:lnTo>
                  <a:lnTo>
                    <a:pt x="1094" y="484"/>
                  </a:lnTo>
                  <a:lnTo>
                    <a:pt x="1024" y="425"/>
                  </a:lnTo>
                  <a:lnTo>
                    <a:pt x="960" y="377"/>
                  </a:lnTo>
                  <a:lnTo>
                    <a:pt x="866" y="327"/>
                  </a:lnTo>
                  <a:lnTo>
                    <a:pt x="658" y="245"/>
                  </a:lnTo>
                  <a:lnTo>
                    <a:pt x="151" y="39"/>
                  </a:lnTo>
                  <a:lnTo>
                    <a:pt x="58" y="19"/>
                  </a:lnTo>
                  <a:lnTo>
                    <a:pt x="119" y="51"/>
                  </a:lnTo>
                  <a:lnTo>
                    <a:pt x="730" y="294"/>
                  </a:lnTo>
                  <a:lnTo>
                    <a:pt x="605" y="268"/>
                  </a:lnTo>
                  <a:lnTo>
                    <a:pt x="194" y="107"/>
                  </a:lnTo>
                  <a:lnTo>
                    <a:pt x="89" y="8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0" name="Freeform 92"/>
            <p:cNvSpPr>
              <a:spLocks/>
            </p:cNvSpPr>
            <p:nvPr/>
          </p:nvSpPr>
          <p:spPr bwMode="auto">
            <a:xfrm>
              <a:off x="5376" y="1944"/>
              <a:ext cx="215" cy="157"/>
            </a:xfrm>
            <a:custGeom>
              <a:avLst/>
              <a:gdLst>
                <a:gd name="T0" fmla="*/ 0 w 860"/>
                <a:gd name="T1" fmla="*/ 0 h 626"/>
                <a:gd name="T2" fmla="*/ 0 w 860"/>
                <a:gd name="T3" fmla="*/ 0 h 626"/>
                <a:gd name="T4" fmla="*/ 0 w 860"/>
                <a:gd name="T5" fmla="*/ 0 h 626"/>
                <a:gd name="T6" fmla="*/ 0 w 860"/>
                <a:gd name="T7" fmla="*/ 0 h 626"/>
                <a:gd name="T8" fmla="*/ 0 w 860"/>
                <a:gd name="T9" fmla="*/ 0 h 626"/>
                <a:gd name="T10" fmla="*/ 0 w 860"/>
                <a:gd name="T11" fmla="*/ 0 h 626"/>
                <a:gd name="T12" fmla="*/ 0 w 860"/>
                <a:gd name="T13" fmla="*/ 0 h 626"/>
                <a:gd name="T14" fmla="*/ 0 w 860"/>
                <a:gd name="T15" fmla="*/ 0 h 626"/>
                <a:gd name="T16" fmla="*/ 0 w 860"/>
                <a:gd name="T17" fmla="*/ 0 h 626"/>
                <a:gd name="T18" fmla="*/ 0 w 860"/>
                <a:gd name="T19" fmla="*/ 0 h 626"/>
                <a:gd name="T20" fmla="*/ 0 w 860"/>
                <a:gd name="T21" fmla="*/ 0 h 626"/>
                <a:gd name="T22" fmla="*/ 0 w 860"/>
                <a:gd name="T23" fmla="*/ 0 h 626"/>
                <a:gd name="T24" fmla="*/ 0 w 860"/>
                <a:gd name="T25" fmla="*/ 0 h 626"/>
                <a:gd name="T26" fmla="*/ 0 w 860"/>
                <a:gd name="T27" fmla="*/ 0 h 626"/>
                <a:gd name="T28" fmla="*/ 0 w 860"/>
                <a:gd name="T29" fmla="*/ 0 h 626"/>
                <a:gd name="T30" fmla="*/ 0 w 860"/>
                <a:gd name="T31" fmla="*/ 0 h 626"/>
                <a:gd name="T32" fmla="*/ 0 w 860"/>
                <a:gd name="T33" fmla="*/ 0 h 626"/>
                <a:gd name="T34" fmla="*/ 0 w 860"/>
                <a:gd name="T35" fmla="*/ 0 h 626"/>
                <a:gd name="T36" fmla="*/ 0 w 860"/>
                <a:gd name="T37" fmla="*/ 0 h 626"/>
                <a:gd name="T38" fmla="*/ 0 w 860"/>
                <a:gd name="T39" fmla="*/ 0 h 626"/>
                <a:gd name="T40" fmla="*/ 0 w 860"/>
                <a:gd name="T41" fmla="*/ 0 h 626"/>
                <a:gd name="T42" fmla="*/ 0 w 860"/>
                <a:gd name="T43" fmla="*/ 0 h 626"/>
                <a:gd name="T44" fmla="*/ 0 w 860"/>
                <a:gd name="T45" fmla="*/ 0 h 626"/>
                <a:gd name="T46" fmla="*/ 0 w 860"/>
                <a:gd name="T47" fmla="*/ 0 h 626"/>
                <a:gd name="T48" fmla="*/ 0 w 860"/>
                <a:gd name="T49" fmla="*/ 0 h 626"/>
                <a:gd name="T50" fmla="*/ 0 w 860"/>
                <a:gd name="T51" fmla="*/ 0 h 626"/>
                <a:gd name="T52" fmla="*/ 0 w 860"/>
                <a:gd name="T53" fmla="*/ 0 h 626"/>
                <a:gd name="T54" fmla="*/ 0 w 860"/>
                <a:gd name="T55" fmla="*/ 0 h 6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60"/>
                <a:gd name="T85" fmla="*/ 0 h 626"/>
                <a:gd name="T86" fmla="*/ 860 w 860"/>
                <a:gd name="T87" fmla="*/ 626 h 6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60" h="626">
                  <a:moveTo>
                    <a:pt x="0" y="0"/>
                  </a:moveTo>
                  <a:lnTo>
                    <a:pt x="146" y="70"/>
                  </a:lnTo>
                  <a:lnTo>
                    <a:pt x="294" y="119"/>
                  </a:lnTo>
                  <a:lnTo>
                    <a:pt x="356" y="188"/>
                  </a:lnTo>
                  <a:lnTo>
                    <a:pt x="481" y="259"/>
                  </a:lnTo>
                  <a:lnTo>
                    <a:pt x="604" y="352"/>
                  </a:lnTo>
                  <a:lnTo>
                    <a:pt x="670" y="435"/>
                  </a:lnTo>
                  <a:lnTo>
                    <a:pt x="694" y="501"/>
                  </a:lnTo>
                  <a:lnTo>
                    <a:pt x="699" y="560"/>
                  </a:lnTo>
                  <a:lnTo>
                    <a:pt x="679" y="626"/>
                  </a:lnTo>
                  <a:lnTo>
                    <a:pt x="713" y="573"/>
                  </a:lnTo>
                  <a:lnTo>
                    <a:pt x="713" y="507"/>
                  </a:lnTo>
                  <a:lnTo>
                    <a:pt x="703" y="463"/>
                  </a:lnTo>
                  <a:lnTo>
                    <a:pt x="672" y="393"/>
                  </a:lnTo>
                  <a:lnTo>
                    <a:pt x="602" y="329"/>
                  </a:lnTo>
                  <a:lnTo>
                    <a:pt x="513" y="259"/>
                  </a:lnTo>
                  <a:lnTo>
                    <a:pt x="360" y="161"/>
                  </a:lnTo>
                  <a:lnTo>
                    <a:pt x="626" y="267"/>
                  </a:lnTo>
                  <a:lnTo>
                    <a:pt x="699" y="317"/>
                  </a:lnTo>
                  <a:lnTo>
                    <a:pt x="749" y="401"/>
                  </a:lnTo>
                  <a:lnTo>
                    <a:pt x="860" y="465"/>
                  </a:lnTo>
                  <a:lnTo>
                    <a:pt x="769" y="393"/>
                  </a:lnTo>
                  <a:lnTo>
                    <a:pt x="703" y="297"/>
                  </a:lnTo>
                  <a:lnTo>
                    <a:pt x="643" y="263"/>
                  </a:lnTo>
                  <a:lnTo>
                    <a:pt x="349" y="144"/>
                  </a:lnTo>
                  <a:lnTo>
                    <a:pt x="300" y="9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1" name="Freeform 93"/>
            <p:cNvSpPr>
              <a:spLocks/>
            </p:cNvSpPr>
            <p:nvPr/>
          </p:nvSpPr>
          <p:spPr bwMode="auto">
            <a:xfrm>
              <a:off x="5548" y="2055"/>
              <a:ext cx="47" cy="27"/>
            </a:xfrm>
            <a:custGeom>
              <a:avLst/>
              <a:gdLst>
                <a:gd name="T0" fmla="*/ 0 w 187"/>
                <a:gd name="T1" fmla="*/ 0 h 110"/>
                <a:gd name="T2" fmla="*/ 0 w 187"/>
                <a:gd name="T3" fmla="*/ 0 h 110"/>
                <a:gd name="T4" fmla="*/ 0 w 187"/>
                <a:gd name="T5" fmla="*/ 0 h 110"/>
                <a:gd name="T6" fmla="*/ 0 w 187"/>
                <a:gd name="T7" fmla="*/ 0 h 110"/>
                <a:gd name="T8" fmla="*/ 0 w 187"/>
                <a:gd name="T9" fmla="*/ 0 h 110"/>
                <a:gd name="T10" fmla="*/ 0 w 187"/>
                <a:gd name="T11" fmla="*/ 0 h 110"/>
                <a:gd name="T12" fmla="*/ 0 w 187"/>
                <a:gd name="T13" fmla="*/ 0 h 110"/>
                <a:gd name="T14" fmla="*/ 0 w 187"/>
                <a:gd name="T15" fmla="*/ 0 h 110"/>
                <a:gd name="T16" fmla="*/ 0 w 187"/>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10"/>
                <a:gd name="T29" fmla="*/ 187 w 187"/>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10">
                  <a:moveTo>
                    <a:pt x="0" y="0"/>
                  </a:moveTo>
                  <a:lnTo>
                    <a:pt x="99" y="63"/>
                  </a:lnTo>
                  <a:lnTo>
                    <a:pt x="136" y="91"/>
                  </a:lnTo>
                  <a:lnTo>
                    <a:pt x="187" y="91"/>
                  </a:lnTo>
                  <a:lnTo>
                    <a:pt x="138" y="110"/>
                  </a:lnTo>
                  <a:lnTo>
                    <a:pt x="93" y="74"/>
                  </a:lnTo>
                  <a:lnTo>
                    <a:pt x="2"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2" name="Freeform 94"/>
            <p:cNvSpPr>
              <a:spLocks/>
            </p:cNvSpPr>
            <p:nvPr/>
          </p:nvSpPr>
          <p:spPr bwMode="auto">
            <a:xfrm>
              <a:off x="5338" y="1947"/>
              <a:ext cx="99" cy="99"/>
            </a:xfrm>
            <a:custGeom>
              <a:avLst/>
              <a:gdLst>
                <a:gd name="T0" fmla="*/ 0 w 398"/>
                <a:gd name="T1" fmla="*/ 0 h 396"/>
                <a:gd name="T2" fmla="*/ 0 w 398"/>
                <a:gd name="T3" fmla="*/ 0 h 396"/>
                <a:gd name="T4" fmla="*/ 0 w 398"/>
                <a:gd name="T5" fmla="*/ 0 h 396"/>
                <a:gd name="T6" fmla="*/ 0 w 398"/>
                <a:gd name="T7" fmla="*/ 0 h 396"/>
                <a:gd name="T8" fmla="*/ 0 w 398"/>
                <a:gd name="T9" fmla="*/ 0 h 396"/>
                <a:gd name="T10" fmla="*/ 0 w 398"/>
                <a:gd name="T11" fmla="*/ 0 h 396"/>
                <a:gd name="T12" fmla="*/ 0 w 398"/>
                <a:gd name="T13" fmla="*/ 0 h 396"/>
                <a:gd name="T14" fmla="*/ 0 w 398"/>
                <a:gd name="T15" fmla="*/ 0 h 396"/>
                <a:gd name="T16" fmla="*/ 0 w 398"/>
                <a:gd name="T17" fmla="*/ 0 h 396"/>
                <a:gd name="T18" fmla="*/ 0 w 398"/>
                <a:gd name="T19" fmla="*/ 0 h 396"/>
                <a:gd name="T20" fmla="*/ 0 w 398"/>
                <a:gd name="T21" fmla="*/ 0 h 396"/>
                <a:gd name="T22" fmla="*/ 0 w 398"/>
                <a:gd name="T23" fmla="*/ 0 h 396"/>
                <a:gd name="T24" fmla="*/ 0 w 398"/>
                <a:gd name="T25" fmla="*/ 0 h 396"/>
                <a:gd name="T26" fmla="*/ 0 w 398"/>
                <a:gd name="T27" fmla="*/ 0 h 396"/>
                <a:gd name="T28" fmla="*/ 0 w 398"/>
                <a:gd name="T29" fmla="*/ 0 h 396"/>
                <a:gd name="T30" fmla="*/ 0 w 398"/>
                <a:gd name="T31" fmla="*/ 0 h 396"/>
                <a:gd name="T32" fmla="*/ 0 w 398"/>
                <a:gd name="T33" fmla="*/ 0 h 396"/>
                <a:gd name="T34" fmla="*/ 0 w 398"/>
                <a:gd name="T35" fmla="*/ 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8"/>
                <a:gd name="T55" fmla="*/ 0 h 396"/>
                <a:gd name="T56" fmla="*/ 398 w 398"/>
                <a:gd name="T57" fmla="*/ 396 h 3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8" h="396">
                  <a:moveTo>
                    <a:pt x="0" y="0"/>
                  </a:moveTo>
                  <a:lnTo>
                    <a:pt x="85" y="30"/>
                  </a:lnTo>
                  <a:lnTo>
                    <a:pt x="161" y="102"/>
                  </a:lnTo>
                  <a:lnTo>
                    <a:pt x="240" y="171"/>
                  </a:lnTo>
                  <a:lnTo>
                    <a:pt x="264" y="247"/>
                  </a:lnTo>
                  <a:lnTo>
                    <a:pt x="283" y="332"/>
                  </a:lnTo>
                  <a:lnTo>
                    <a:pt x="283" y="396"/>
                  </a:lnTo>
                  <a:lnTo>
                    <a:pt x="302" y="334"/>
                  </a:lnTo>
                  <a:lnTo>
                    <a:pt x="268" y="206"/>
                  </a:lnTo>
                  <a:lnTo>
                    <a:pt x="276" y="185"/>
                  </a:lnTo>
                  <a:lnTo>
                    <a:pt x="342" y="204"/>
                  </a:lnTo>
                  <a:lnTo>
                    <a:pt x="398" y="198"/>
                  </a:lnTo>
                  <a:lnTo>
                    <a:pt x="323" y="179"/>
                  </a:lnTo>
                  <a:lnTo>
                    <a:pt x="253" y="149"/>
                  </a:lnTo>
                  <a:lnTo>
                    <a:pt x="149" y="68"/>
                  </a:lnTo>
                  <a:lnTo>
                    <a:pt x="87" y="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3" name="Freeform 95"/>
            <p:cNvSpPr>
              <a:spLocks/>
            </p:cNvSpPr>
            <p:nvPr/>
          </p:nvSpPr>
          <p:spPr bwMode="auto">
            <a:xfrm>
              <a:off x="5363" y="1947"/>
              <a:ext cx="84" cy="46"/>
            </a:xfrm>
            <a:custGeom>
              <a:avLst/>
              <a:gdLst>
                <a:gd name="T0" fmla="*/ 0 w 334"/>
                <a:gd name="T1" fmla="*/ 0 h 185"/>
                <a:gd name="T2" fmla="*/ 0 w 334"/>
                <a:gd name="T3" fmla="*/ 0 h 185"/>
                <a:gd name="T4" fmla="*/ 0 w 334"/>
                <a:gd name="T5" fmla="*/ 0 h 185"/>
                <a:gd name="T6" fmla="*/ 0 w 334"/>
                <a:gd name="T7" fmla="*/ 0 h 185"/>
                <a:gd name="T8" fmla="*/ 0 w 334"/>
                <a:gd name="T9" fmla="*/ 0 h 185"/>
                <a:gd name="T10" fmla="*/ 0 w 334"/>
                <a:gd name="T11" fmla="*/ 0 h 185"/>
                <a:gd name="T12" fmla="*/ 0 w 334"/>
                <a:gd name="T13" fmla="*/ 0 h 185"/>
                <a:gd name="T14" fmla="*/ 0 w 334"/>
                <a:gd name="T15" fmla="*/ 0 h 185"/>
                <a:gd name="T16" fmla="*/ 0 w 334"/>
                <a:gd name="T17" fmla="*/ 0 h 185"/>
                <a:gd name="T18" fmla="*/ 0 w 33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185"/>
                <a:gd name="T32" fmla="*/ 334 w 334"/>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185">
                  <a:moveTo>
                    <a:pt x="0" y="0"/>
                  </a:moveTo>
                  <a:lnTo>
                    <a:pt x="156" y="87"/>
                  </a:lnTo>
                  <a:lnTo>
                    <a:pt x="268" y="130"/>
                  </a:lnTo>
                  <a:lnTo>
                    <a:pt x="289" y="185"/>
                  </a:lnTo>
                  <a:lnTo>
                    <a:pt x="298" y="151"/>
                  </a:lnTo>
                  <a:lnTo>
                    <a:pt x="334" y="134"/>
                  </a:lnTo>
                  <a:lnTo>
                    <a:pt x="287" y="124"/>
                  </a:lnTo>
                  <a:lnTo>
                    <a:pt x="251" y="9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4" name="Freeform 96"/>
            <p:cNvSpPr>
              <a:spLocks/>
            </p:cNvSpPr>
            <p:nvPr/>
          </p:nvSpPr>
          <p:spPr bwMode="auto">
            <a:xfrm>
              <a:off x="5422" y="1994"/>
              <a:ext cx="58" cy="86"/>
            </a:xfrm>
            <a:custGeom>
              <a:avLst/>
              <a:gdLst>
                <a:gd name="T0" fmla="*/ 0 w 232"/>
                <a:gd name="T1" fmla="*/ 0 h 344"/>
                <a:gd name="T2" fmla="*/ 0 w 232"/>
                <a:gd name="T3" fmla="*/ 0 h 344"/>
                <a:gd name="T4" fmla="*/ 0 w 232"/>
                <a:gd name="T5" fmla="*/ 0 h 344"/>
                <a:gd name="T6" fmla="*/ 0 w 232"/>
                <a:gd name="T7" fmla="*/ 0 h 344"/>
                <a:gd name="T8" fmla="*/ 0 w 232"/>
                <a:gd name="T9" fmla="*/ 0 h 344"/>
                <a:gd name="T10" fmla="*/ 0 w 232"/>
                <a:gd name="T11" fmla="*/ 0 h 344"/>
                <a:gd name="T12" fmla="*/ 0 w 232"/>
                <a:gd name="T13" fmla="*/ 0 h 344"/>
                <a:gd name="T14" fmla="*/ 0 60000 65536"/>
                <a:gd name="T15" fmla="*/ 0 60000 65536"/>
                <a:gd name="T16" fmla="*/ 0 60000 65536"/>
                <a:gd name="T17" fmla="*/ 0 60000 65536"/>
                <a:gd name="T18" fmla="*/ 0 60000 65536"/>
                <a:gd name="T19" fmla="*/ 0 60000 65536"/>
                <a:gd name="T20" fmla="*/ 0 60000 65536"/>
                <a:gd name="T21" fmla="*/ 0 w 232"/>
                <a:gd name="T22" fmla="*/ 0 h 344"/>
                <a:gd name="T23" fmla="*/ 232 w 232"/>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344">
                  <a:moveTo>
                    <a:pt x="0" y="0"/>
                  </a:moveTo>
                  <a:lnTo>
                    <a:pt x="98" y="168"/>
                  </a:lnTo>
                  <a:lnTo>
                    <a:pt x="232" y="344"/>
                  </a:lnTo>
                  <a:lnTo>
                    <a:pt x="111" y="153"/>
                  </a:lnTo>
                  <a:lnTo>
                    <a:pt x="25"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5" name="Freeform 97"/>
            <p:cNvSpPr>
              <a:spLocks/>
            </p:cNvSpPr>
            <p:nvPr/>
          </p:nvSpPr>
          <p:spPr bwMode="auto">
            <a:xfrm>
              <a:off x="5452" y="2008"/>
              <a:ext cx="82" cy="87"/>
            </a:xfrm>
            <a:custGeom>
              <a:avLst/>
              <a:gdLst>
                <a:gd name="T0" fmla="*/ 0 w 327"/>
                <a:gd name="T1" fmla="*/ 0 h 348"/>
                <a:gd name="T2" fmla="*/ 0 w 327"/>
                <a:gd name="T3" fmla="*/ 0 h 348"/>
                <a:gd name="T4" fmla="*/ 0 w 327"/>
                <a:gd name="T5" fmla="*/ 0 h 348"/>
                <a:gd name="T6" fmla="*/ 0 w 327"/>
                <a:gd name="T7" fmla="*/ 0 h 348"/>
                <a:gd name="T8" fmla="*/ 0 w 327"/>
                <a:gd name="T9" fmla="*/ 0 h 348"/>
                <a:gd name="T10" fmla="*/ 0 w 327"/>
                <a:gd name="T11" fmla="*/ 0 h 348"/>
                <a:gd name="T12" fmla="*/ 0 w 327"/>
                <a:gd name="T13" fmla="*/ 0 h 348"/>
                <a:gd name="T14" fmla="*/ 0 w 327"/>
                <a:gd name="T15" fmla="*/ 0 h 348"/>
                <a:gd name="T16" fmla="*/ 0 w 327"/>
                <a:gd name="T17" fmla="*/ 0 h 348"/>
                <a:gd name="T18" fmla="*/ 0 w 327"/>
                <a:gd name="T19" fmla="*/ 0 h 348"/>
                <a:gd name="T20" fmla="*/ 0 w 327"/>
                <a:gd name="T21" fmla="*/ 0 h 348"/>
                <a:gd name="T22" fmla="*/ 0 w 327"/>
                <a:gd name="T23" fmla="*/ 0 h 348"/>
                <a:gd name="T24" fmla="*/ 0 w 327"/>
                <a:gd name="T25" fmla="*/ 0 h 348"/>
                <a:gd name="T26" fmla="*/ 0 w 327"/>
                <a:gd name="T27" fmla="*/ 0 h 348"/>
                <a:gd name="T28" fmla="*/ 0 w 327"/>
                <a:gd name="T29" fmla="*/ 0 h 348"/>
                <a:gd name="T30" fmla="*/ 0 w 327"/>
                <a:gd name="T31" fmla="*/ 0 h 348"/>
                <a:gd name="T32" fmla="*/ 0 w 327"/>
                <a:gd name="T33" fmla="*/ 0 h 348"/>
                <a:gd name="T34" fmla="*/ 0 w 327"/>
                <a:gd name="T35" fmla="*/ 0 h 348"/>
                <a:gd name="T36" fmla="*/ 0 w 327"/>
                <a:gd name="T37" fmla="*/ 0 h 3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7"/>
                <a:gd name="T58" fmla="*/ 0 h 348"/>
                <a:gd name="T59" fmla="*/ 327 w 327"/>
                <a:gd name="T60" fmla="*/ 348 h 3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7" h="348">
                  <a:moveTo>
                    <a:pt x="0" y="0"/>
                  </a:moveTo>
                  <a:lnTo>
                    <a:pt x="77" y="110"/>
                  </a:lnTo>
                  <a:lnTo>
                    <a:pt x="128" y="144"/>
                  </a:lnTo>
                  <a:lnTo>
                    <a:pt x="160" y="144"/>
                  </a:lnTo>
                  <a:lnTo>
                    <a:pt x="202" y="112"/>
                  </a:lnTo>
                  <a:lnTo>
                    <a:pt x="207" y="85"/>
                  </a:lnTo>
                  <a:lnTo>
                    <a:pt x="267" y="148"/>
                  </a:lnTo>
                  <a:lnTo>
                    <a:pt x="303" y="239"/>
                  </a:lnTo>
                  <a:lnTo>
                    <a:pt x="327" y="348"/>
                  </a:lnTo>
                  <a:lnTo>
                    <a:pt x="327" y="257"/>
                  </a:lnTo>
                  <a:lnTo>
                    <a:pt x="286" y="148"/>
                  </a:lnTo>
                  <a:lnTo>
                    <a:pt x="249" y="97"/>
                  </a:lnTo>
                  <a:lnTo>
                    <a:pt x="200" y="52"/>
                  </a:lnTo>
                  <a:lnTo>
                    <a:pt x="190" y="97"/>
                  </a:lnTo>
                  <a:lnTo>
                    <a:pt x="160" y="123"/>
                  </a:lnTo>
                  <a:lnTo>
                    <a:pt x="117" y="112"/>
                  </a:lnTo>
                  <a:lnTo>
                    <a:pt x="83" y="8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6" name="Freeform 98"/>
            <p:cNvSpPr>
              <a:spLocks/>
            </p:cNvSpPr>
            <p:nvPr/>
          </p:nvSpPr>
          <p:spPr bwMode="auto">
            <a:xfrm>
              <a:off x="5483" y="2084"/>
              <a:ext cx="112" cy="37"/>
            </a:xfrm>
            <a:custGeom>
              <a:avLst/>
              <a:gdLst>
                <a:gd name="T0" fmla="*/ 0 w 445"/>
                <a:gd name="T1" fmla="*/ 0 h 150"/>
                <a:gd name="T2" fmla="*/ 0 w 445"/>
                <a:gd name="T3" fmla="*/ 0 h 150"/>
                <a:gd name="T4" fmla="*/ 0 w 445"/>
                <a:gd name="T5" fmla="*/ 0 h 150"/>
                <a:gd name="T6" fmla="*/ 0 w 445"/>
                <a:gd name="T7" fmla="*/ 0 h 150"/>
                <a:gd name="T8" fmla="*/ 0 w 445"/>
                <a:gd name="T9" fmla="*/ 0 h 150"/>
                <a:gd name="T10" fmla="*/ 0 w 445"/>
                <a:gd name="T11" fmla="*/ 0 h 150"/>
                <a:gd name="T12" fmla="*/ 0 w 445"/>
                <a:gd name="T13" fmla="*/ 0 h 150"/>
                <a:gd name="T14" fmla="*/ 0 w 445"/>
                <a:gd name="T15" fmla="*/ 0 h 150"/>
                <a:gd name="T16" fmla="*/ 0 w 445"/>
                <a:gd name="T17" fmla="*/ 0 h 150"/>
                <a:gd name="T18" fmla="*/ 0 w 445"/>
                <a:gd name="T19" fmla="*/ 0 h 150"/>
                <a:gd name="T20" fmla="*/ 0 w 445"/>
                <a:gd name="T21" fmla="*/ 0 h 150"/>
                <a:gd name="T22" fmla="*/ 0 w 445"/>
                <a:gd name="T23" fmla="*/ 0 h 150"/>
                <a:gd name="T24" fmla="*/ 0 w 445"/>
                <a:gd name="T25" fmla="*/ 0 h 150"/>
                <a:gd name="T26" fmla="*/ 0 w 445"/>
                <a:gd name="T27" fmla="*/ 0 h 150"/>
                <a:gd name="T28" fmla="*/ 0 w 445"/>
                <a:gd name="T29" fmla="*/ 0 h 150"/>
                <a:gd name="T30" fmla="*/ 0 w 445"/>
                <a:gd name="T31" fmla="*/ 0 h 150"/>
                <a:gd name="T32" fmla="*/ 0 w 445"/>
                <a:gd name="T33" fmla="*/ 0 h 150"/>
                <a:gd name="T34" fmla="*/ 0 w 445"/>
                <a:gd name="T35" fmla="*/ 0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5"/>
                <a:gd name="T55" fmla="*/ 0 h 150"/>
                <a:gd name="T56" fmla="*/ 445 w 445"/>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5" h="150">
                  <a:moveTo>
                    <a:pt x="0" y="0"/>
                  </a:moveTo>
                  <a:lnTo>
                    <a:pt x="49" y="30"/>
                  </a:lnTo>
                  <a:lnTo>
                    <a:pt x="129" y="53"/>
                  </a:lnTo>
                  <a:lnTo>
                    <a:pt x="207" y="64"/>
                  </a:lnTo>
                  <a:lnTo>
                    <a:pt x="257" y="66"/>
                  </a:lnTo>
                  <a:lnTo>
                    <a:pt x="304" y="105"/>
                  </a:lnTo>
                  <a:lnTo>
                    <a:pt x="374" y="130"/>
                  </a:lnTo>
                  <a:lnTo>
                    <a:pt x="421" y="132"/>
                  </a:lnTo>
                  <a:lnTo>
                    <a:pt x="445" y="126"/>
                  </a:lnTo>
                  <a:lnTo>
                    <a:pt x="423" y="140"/>
                  </a:lnTo>
                  <a:lnTo>
                    <a:pt x="384" y="150"/>
                  </a:lnTo>
                  <a:lnTo>
                    <a:pt x="328" y="134"/>
                  </a:lnTo>
                  <a:lnTo>
                    <a:pt x="238" y="88"/>
                  </a:lnTo>
                  <a:lnTo>
                    <a:pt x="134" y="76"/>
                  </a:lnTo>
                  <a:lnTo>
                    <a:pt x="68" y="56"/>
                  </a:lnTo>
                  <a:lnTo>
                    <a:pt x="14" y="2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7" name="Freeform 99"/>
            <p:cNvSpPr>
              <a:spLocks/>
            </p:cNvSpPr>
            <p:nvPr/>
          </p:nvSpPr>
          <p:spPr bwMode="auto">
            <a:xfrm>
              <a:off x="5275" y="2055"/>
              <a:ext cx="70" cy="43"/>
            </a:xfrm>
            <a:custGeom>
              <a:avLst/>
              <a:gdLst>
                <a:gd name="T0" fmla="*/ 0 w 279"/>
                <a:gd name="T1" fmla="*/ 0 h 174"/>
                <a:gd name="T2" fmla="*/ 0 w 279"/>
                <a:gd name="T3" fmla="*/ 0 h 174"/>
                <a:gd name="T4" fmla="*/ 0 w 279"/>
                <a:gd name="T5" fmla="*/ 0 h 174"/>
                <a:gd name="T6" fmla="*/ 0 w 279"/>
                <a:gd name="T7" fmla="*/ 0 h 174"/>
                <a:gd name="T8" fmla="*/ 0 w 279"/>
                <a:gd name="T9" fmla="*/ 0 h 174"/>
                <a:gd name="T10" fmla="*/ 0 w 279"/>
                <a:gd name="T11" fmla="*/ 0 h 174"/>
                <a:gd name="T12" fmla="*/ 0 w 279"/>
                <a:gd name="T13" fmla="*/ 0 h 174"/>
                <a:gd name="T14" fmla="*/ 0 60000 65536"/>
                <a:gd name="T15" fmla="*/ 0 60000 65536"/>
                <a:gd name="T16" fmla="*/ 0 60000 65536"/>
                <a:gd name="T17" fmla="*/ 0 60000 65536"/>
                <a:gd name="T18" fmla="*/ 0 60000 65536"/>
                <a:gd name="T19" fmla="*/ 0 60000 65536"/>
                <a:gd name="T20" fmla="*/ 0 60000 65536"/>
                <a:gd name="T21" fmla="*/ 0 w 279"/>
                <a:gd name="T22" fmla="*/ 0 h 174"/>
                <a:gd name="T23" fmla="*/ 279 w 279"/>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174">
                  <a:moveTo>
                    <a:pt x="0" y="0"/>
                  </a:moveTo>
                  <a:lnTo>
                    <a:pt x="164" y="91"/>
                  </a:lnTo>
                  <a:lnTo>
                    <a:pt x="279" y="174"/>
                  </a:lnTo>
                  <a:lnTo>
                    <a:pt x="119" y="89"/>
                  </a:lnTo>
                  <a:lnTo>
                    <a:pt x="4" y="1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8" name="Freeform 100"/>
            <p:cNvSpPr>
              <a:spLocks/>
            </p:cNvSpPr>
            <p:nvPr/>
          </p:nvSpPr>
          <p:spPr bwMode="auto">
            <a:xfrm>
              <a:off x="5111" y="1968"/>
              <a:ext cx="81" cy="27"/>
            </a:xfrm>
            <a:custGeom>
              <a:avLst/>
              <a:gdLst>
                <a:gd name="T0" fmla="*/ 0 w 322"/>
                <a:gd name="T1" fmla="*/ 0 h 107"/>
                <a:gd name="T2" fmla="*/ 0 w 322"/>
                <a:gd name="T3" fmla="*/ 0 h 107"/>
                <a:gd name="T4" fmla="*/ 0 w 322"/>
                <a:gd name="T5" fmla="*/ 0 h 107"/>
                <a:gd name="T6" fmla="*/ 0 w 322"/>
                <a:gd name="T7" fmla="*/ 0 h 107"/>
                <a:gd name="T8" fmla="*/ 0 w 322"/>
                <a:gd name="T9" fmla="*/ 0 h 107"/>
                <a:gd name="T10" fmla="*/ 0 w 322"/>
                <a:gd name="T11" fmla="*/ 0 h 107"/>
                <a:gd name="T12" fmla="*/ 0 w 322"/>
                <a:gd name="T13" fmla="*/ 0 h 107"/>
                <a:gd name="T14" fmla="*/ 0 w 322"/>
                <a:gd name="T15" fmla="*/ 0 h 107"/>
                <a:gd name="T16" fmla="*/ 0 w 322"/>
                <a:gd name="T17" fmla="*/ 0 h 107"/>
                <a:gd name="T18" fmla="*/ 0 w 322"/>
                <a:gd name="T19" fmla="*/ 0 h 107"/>
                <a:gd name="T20" fmla="*/ 0 w 322"/>
                <a:gd name="T21" fmla="*/ 0 h 107"/>
                <a:gd name="T22" fmla="*/ 0 w 322"/>
                <a:gd name="T23" fmla="*/ 0 h 107"/>
                <a:gd name="T24" fmla="*/ 0 w 322"/>
                <a:gd name="T25" fmla="*/ 0 h 107"/>
                <a:gd name="T26" fmla="*/ 0 w 322"/>
                <a:gd name="T27" fmla="*/ 0 h 107"/>
                <a:gd name="T28" fmla="*/ 0 w 322"/>
                <a:gd name="T29" fmla="*/ 0 h 107"/>
                <a:gd name="T30" fmla="*/ 0 w 322"/>
                <a:gd name="T31" fmla="*/ 0 h 107"/>
                <a:gd name="T32" fmla="*/ 0 w 322"/>
                <a:gd name="T33" fmla="*/ 0 h 107"/>
                <a:gd name="T34" fmla="*/ 0 w 322"/>
                <a:gd name="T35" fmla="*/ 0 h 107"/>
                <a:gd name="T36" fmla="*/ 0 w 322"/>
                <a:gd name="T37" fmla="*/ 0 h 107"/>
                <a:gd name="T38" fmla="*/ 0 w 322"/>
                <a:gd name="T39" fmla="*/ 0 h 107"/>
                <a:gd name="T40" fmla="*/ 0 w 322"/>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107"/>
                <a:gd name="T65" fmla="*/ 322 w 322"/>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107">
                  <a:moveTo>
                    <a:pt x="11" y="0"/>
                  </a:moveTo>
                  <a:lnTo>
                    <a:pt x="49" y="4"/>
                  </a:lnTo>
                  <a:lnTo>
                    <a:pt x="119" y="55"/>
                  </a:lnTo>
                  <a:lnTo>
                    <a:pt x="149" y="74"/>
                  </a:lnTo>
                  <a:lnTo>
                    <a:pt x="223" y="76"/>
                  </a:lnTo>
                  <a:lnTo>
                    <a:pt x="264" y="62"/>
                  </a:lnTo>
                  <a:lnTo>
                    <a:pt x="153" y="57"/>
                  </a:lnTo>
                  <a:lnTo>
                    <a:pt x="183" y="45"/>
                  </a:lnTo>
                  <a:lnTo>
                    <a:pt x="297" y="39"/>
                  </a:lnTo>
                  <a:lnTo>
                    <a:pt x="322" y="68"/>
                  </a:lnTo>
                  <a:lnTo>
                    <a:pt x="227" y="107"/>
                  </a:lnTo>
                  <a:lnTo>
                    <a:pt x="104" y="98"/>
                  </a:lnTo>
                  <a:lnTo>
                    <a:pt x="81" y="79"/>
                  </a:lnTo>
                  <a:lnTo>
                    <a:pt x="112" y="79"/>
                  </a:lnTo>
                  <a:lnTo>
                    <a:pt x="42" y="21"/>
                  </a:lnTo>
                  <a:lnTo>
                    <a:pt x="38" y="30"/>
                  </a:lnTo>
                  <a:lnTo>
                    <a:pt x="60" y="62"/>
                  </a:lnTo>
                  <a:lnTo>
                    <a:pt x="23" y="39"/>
                  </a:lnTo>
                  <a:lnTo>
                    <a:pt x="0" y="13"/>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59" name="Freeform 101"/>
            <p:cNvSpPr>
              <a:spLocks/>
            </p:cNvSpPr>
            <p:nvPr/>
          </p:nvSpPr>
          <p:spPr bwMode="auto">
            <a:xfrm>
              <a:off x="5052" y="1967"/>
              <a:ext cx="61" cy="28"/>
            </a:xfrm>
            <a:custGeom>
              <a:avLst/>
              <a:gdLst>
                <a:gd name="T0" fmla="*/ 0 w 246"/>
                <a:gd name="T1" fmla="*/ 0 h 111"/>
                <a:gd name="T2" fmla="*/ 0 w 246"/>
                <a:gd name="T3" fmla="*/ 0 h 111"/>
                <a:gd name="T4" fmla="*/ 0 w 246"/>
                <a:gd name="T5" fmla="*/ 0 h 111"/>
                <a:gd name="T6" fmla="*/ 0 w 246"/>
                <a:gd name="T7" fmla="*/ 0 h 111"/>
                <a:gd name="T8" fmla="*/ 0 w 246"/>
                <a:gd name="T9" fmla="*/ 0 h 111"/>
                <a:gd name="T10" fmla="*/ 0 w 246"/>
                <a:gd name="T11" fmla="*/ 0 h 111"/>
                <a:gd name="T12" fmla="*/ 0 w 246"/>
                <a:gd name="T13" fmla="*/ 0 h 111"/>
                <a:gd name="T14" fmla="*/ 0 w 246"/>
                <a:gd name="T15" fmla="*/ 0 h 111"/>
                <a:gd name="T16" fmla="*/ 0 w 246"/>
                <a:gd name="T17" fmla="*/ 0 h 111"/>
                <a:gd name="T18" fmla="*/ 0 w 246"/>
                <a:gd name="T19" fmla="*/ 0 h 111"/>
                <a:gd name="T20" fmla="*/ 0 w 246"/>
                <a:gd name="T21" fmla="*/ 0 h 111"/>
                <a:gd name="T22" fmla="*/ 0 w 246"/>
                <a:gd name="T23" fmla="*/ 0 h 111"/>
                <a:gd name="T24" fmla="*/ 0 w 246"/>
                <a:gd name="T25" fmla="*/ 0 h 111"/>
                <a:gd name="T26" fmla="*/ 0 w 246"/>
                <a:gd name="T27" fmla="*/ 0 h 111"/>
                <a:gd name="T28" fmla="*/ 0 w 246"/>
                <a:gd name="T29" fmla="*/ 0 h 111"/>
                <a:gd name="T30" fmla="*/ 0 w 246"/>
                <a:gd name="T31" fmla="*/ 0 h 111"/>
                <a:gd name="T32" fmla="*/ 0 w 246"/>
                <a:gd name="T33" fmla="*/ 0 h 111"/>
                <a:gd name="T34" fmla="*/ 0 w 246"/>
                <a:gd name="T35" fmla="*/ 0 h 111"/>
                <a:gd name="T36" fmla="*/ 0 w 246"/>
                <a:gd name="T37" fmla="*/ 0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111"/>
                <a:gd name="T59" fmla="*/ 246 w 246"/>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111">
                  <a:moveTo>
                    <a:pt x="246" y="17"/>
                  </a:moveTo>
                  <a:lnTo>
                    <a:pt x="154" y="49"/>
                  </a:lnTo>
                  <a:lnTo>
                    <a:pt x="131" y="43"/>
                  </a:lnTo>
                  <a:lnTo>
                    <a:pt x="111" y="70"/>
                  </a:lnTo>
                  <a:lnTo>
                    <a:pt x="77" y="61"/>
                  </a:lnTo>
                  <a:lnTo>
                    <a:pt x="56" y="83"/>
                  </a:lnTo>
                  <a:lnTo>
                    <a:pt x="32" y="74"/>
                  </a:lnTo>
                  <a:lnTo>
                    <a:pt x="12" y="111"/>
                  </a:lnTo>
                  <a:lnTo>
                    <a:pt x="3" y="93"/>
                  </a:lnTo>
                  <a:lnTo>
                    <a:pt x="0" y="28"/>
                  </a:lnTo>
                  <a:lnTo>
                    <a:pt x="24" y="53"/>
                  </a:lnTo>
                  <a:lnTo>
                    <a:pt x="61" y="32"/>
                  </a:lnTo>
                  <a:lnTo>
                    <a:pt x="77" y="43"/>
                  </a:lnTo>
                  <a:lnTo>
                    <a:pt x="105" y="19"/>
                  </a:lnTo>
                  <a:lnTo>
                    <a:pt x="131" y="34"/>
                  </a:lnTo>
                  <a:lnTo>
                    <a:pt x="154" y="0"/>
                  </a:lnTo>
                  <a:lnTo>
                    <a:pt x="244" y="4"/>
                  </a:lnTo>
                  <a:lnTo>
                    <a:pt x="246"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0" name="Freeform 102"/>
            <p:cNvSpPr>
              <a:spLocks/>
            </p:cNvSpPr>
            <p:nvPr/>
          </p:nvSpPr>
          <p:spPr bwMode="auto">
            <a:xfrm>
              <a:off x="5186" y="2020"/>
              <a:ext cx="25" cy="23"/>
            </a:xfrm>
            <a:custGeom>
              <a:avLst/>
              <a:gdLst>
                <a:gd name="T0" fmla="*/ 0 w 99"/>
                <a:gd name="T1" fmla="*/ 0 h 92"/>
                <a:gd name="T2" fmla="*/ 0 w 99"/>
                <a:gd name="T3" fmla="*/ 0 h 92"/>
                <a:gd name="T4" fmla="*/ 0 w 99"/>
                <a:gd name="T5" fmla="*/ 0 h 92"/>
                <a:gd name="T6" fmla="*/ 0 w 99"/>
                <a:gd name="T7" fmla="*/ 0 h 92"/>
                <a:gd name="T8" fmla="*/ 0 w 99"/>
                <a:gd name="T9" fmla="*/ 0 h 92"/>
                <a:gd name="T10" fmla="*/ 0 w 99"/>
                <a:gd name="T11" fmla="*/ 0 h 92"/>
                <a:gd name="T12" fmla="*/ 0 w 99"/>
                <a:gd name="T13" fmla="*/ 0 h 92"/>
                <a:gd name="T14" fmla="*/ 0 60000 65536"/>
                <a:gd name="T15" fmla="*/ 0 60000 65536"/>
                <a:gd name="T16" fmla="*/ 0 60000 65536"/>
                <a:gd name="T17" fmla="*/ 0 60000 65536"/>
                <a:gd name="T18" fmla="*/ 0 60000 65536"/>
                <a:gd name="T19" fmla="*/ 0 60000 65536"/>
                <a:gd name="T20" fmla="*/ 0 60000 65536"/>
                <a:gd name="T21" fmla="*/ 0 w 99"/>
                <a:gd name="T22" fmla="*/ 0 h 92"/>
                <a:gd name="T23" fmla="*/ 99 w 99"/>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92">
                  <a:moveTo>
                    <a:pt x="84" y="0"/>
                  </a:moveTo>
                  <a:lnTo>
                    <a:pt x="39" y="51"/>
                  </a:lnTo>
                  <a:lnTo>
                    <a:pt x="0" y="66"/>
                  </a:lnTo>
                  <a:lnTo>
                    <a:pt x="18" y="92"/>
                  </a:lnTo>
                  <a:lnTo>
                    <a:pt x="99" y="14"/>
                  </a:lnTo>
                  <a:lnTo>
                    <a:pt x="8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1" name="Freeform 103"/>
            <p:cNvSpPr>
              <a:spLocks/>
            </p:cNvSpPr>
            <p:nvPr/>
          </p:nvSpPr>
          <p:spPr bwMode="auto">
            <a:xfrm>
              <a:off x="5137" y="2038"/>
              <a:ext cx="57" cy="70"/>
            </a:xfrm>
            <a:custGeom>
              <a:avLst/>
              <a:gdLst>
                <a:gd name="T0" fmla="*/ 0 w 226"/>
                <a:gd name="T1" fmla="*/ 0 h 279"/>
                <a:gd name="T2" fmla="*/ 0 w 226"/>
                <a:gd name="T3" fmla="*/ 0 h 279"/>
                <a:gd name="T4" fmla="*/ 0 w 226"/>
                <a:gd name="T5" fmla="*/ 0 h 279"/>
                <a:gd name="T6" fmla="*/ 0 w 226"/>
                <a:gd name="T7" fmla="*/ 0 h 279"/>
                <a:gd name="T8" fmla="*/ 0 w 226"/>
                <a:gd name="T9" fmla="*/ 0 h 279"/>
                <a:gd name="T10" fmla="*/ 0 w 226"/>
                <a:gd name="T11" fmla="*/ 0 h 279"/>
                <a:gd name="T12" fmla="*/ 0 w 226"/>
                <a:gd name="T13" fmla="*/ 0 h 279"/>
                <a:gd name="T14" fmla="*/ 0 w 226"/>
                <a:gd name="T15" fmla="*/ 0 h 279"/>
                <a:gd name="T16" fmla="*/ 0 w 226"/>
                <a:gd name="T17" fmla="*/ 0 h 279"/>
                <a:gd name="T18" fmla="*/ 0 w 226"/>
                <a:gd name="T19" fmla="*/ 0 h 279"/>
                <a:gd name="T20" fmla="*/ 0 w 226"/>
                <a:gd name="T21" fmla="*/ 0 h 279"/>
                <a:gd name="T22" fmla="*/ 0 w 226"/>
                <a:gd name="T23" fmla="*/ 0 h 279"/>
                <a:gd name="T24" fmla="*/ 0 w 226"/>
                <a:gd name="T25" fmla="*/ 0 h 279"/>
                <a:gd name="T26" fmla="*/ 0 w 226"/>
                <a:gd name="T27" fmla="*/ 0 h 279"/>
                <a:gd name="T28" fmla="*/ 0 w 226"/>
                <a:gd name="T29" fmla="*/ 0 h 279"/>
                <a:gd name="T30" fmla="*/ 0 w 226"/>
                <a:gd name="T31" fmla="*/ 0 h 279"/>
                <a:gd name="T32" fmla="*/ 0 w 226"/>
                <a:gd name="T33" fmla="*/ 0 h 279"/>
                <a:gd name="T34" fmla="*/ 0 w 226"/>
                <a:gd name="T35" fmla="*/ 0 h 279"/>
                <a:gd name="T36" fmla="*/ 0 w 226"/>
                <a:gd name="T37" fmla="*/ 0 h 279"/>
                <a:gd name="T38" fmla="*/ 0 w 226"/>
                <a:gd name="T39" fmla="*/ 0 h 279"/>
                <a:gd name="T40" fmla="*/ 0 w 226"/>
                <a:gd name="T41" fmla="*/ 0 h 279"/>
                <a:gd name="T42" fmla="*/ 0 w 226"/>
                <a:gd name="T43" fmla="*/ 0 h 279"/>
                <a:gd name="T44" fmla="*/ 0 w 226"/>
                <a:gd name="T45" fmla="*/ 0 h 279"/>
                <a:gd name="T46" fmla="*/ 0 w 226"/>
                <a:gd name="T47" fmla="*/ 0 h 279"/>
                <a:gd name="T48" fmla="*/ 0 w 226"/>
                <a:gd name="T49" fmla="*/ 0 h 279"/>
                <a:gd name="T50" fmla="*/ 0 w 226"/>
                <a:gd name="T51" fmla="*/ 0 h 279"/>
                <a:gd name="T52" fmla="*/ 0 w 226"/>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6"/>
                <a:gd name="T82" fmla="*/ 0 h 279"/>
                <a:gd name="T83" fmla="*/ 226 w 226"/>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6" h="279">
                  <a:moveTo>
                    <a:pt x="226" y="0"/>
                  </a:moveTo>
                  <a:lnTo>
                    <a:pt x="213" y="103"/>
                  </a:lnTo>
                  <a:lnTo>
                    <a:pt x="196" y="143"/>
                  </a:lnTo>
                  <a:lnTo>
                    <a:pt x="185" y="115"/>
                  </a:lnTo>
                  <a:lnTo>
                    <a:pt x="164" y="168"/>
                  </a:lnTo>
                  <a:lnTo>
                    <a:pt x="137" y="171"/>
                  </a:lnTo>
                  <a:lnTo>
                    <a:pt x="121" y="205"/>
                  </a:lnTo>
                  <a:lnTo>
                    <a:pt x="86" y="205"/>
                  </a:lnTo>
                  <a:lnTo>
                    <a:pt x="77" y="236"/>
                  </a:lnTo>
                  <a:lnTo>
                    <a:pt x="47" y="239"/>
                  </a:lnTo>
                  <a:lnTo>
                    <a:pt x="53" y="279"/>
                  </a:lnTo>
                  <a:lnTo>
                    <a:pt x="24" y="251"/>
                  </a:lnTo>
                  <a:lnTo>
                    <a:pt x="0" y="185"/>
                  </a:lnTo>
                  <a:lnTo>
                    <a:pt x="32" y="213"/>
                  </a:lnTo>
                  <a:lnTo>
                    <a:pt x="64" y="185"/>
                  </a:lnTo>
                  <a:lnTo>
                    <a:pt x="96" y="185"/>
                  </a:lnTo>
                  <a:lnTo>
                    <a:pt x="105" y="158"/>
                  </a:lnTo>
                  <a:lnTo>
                    <a:pt x="134" y="158"/>
                  </a:lnTo>
                  <a:lnTo>
                    <a:pt x="137" y="130"/>
                  </a:lnTo>
                  <a:lnTo>
                    <a:pt x="160" y="130"/>
                  </a:lnTo>
                  <a:lnTo>
                    <a:pt x="175" y="88"/>
                  </a:lnTo>
                  <a:lnTo>
                    <a:pt x="170" y="41"/>
                  </a:lnTo>
                  <a:lnTo>
                    <a:pt x="183" y="14"/>
                  </a:lnTo>
                  <a:lnTo>
                    <a:pt x="197" y="86"/>
                  </a:lnTo>
                  <a:lnTo>
                    <a:pt x="207" y="10"/>
                  </a:lnTo>
                  <a:lnTo>
                    <a:pt x="2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2" name="Freeform 104"/>
            <p:cNvSpPr>
              <a:spLocks/>
            </p:cNvSpPr>
            <p:nvPr/>
          </p:nvSpPr>
          <p:spPr bwMode="auto">
            <a:xfrm>
              <a:off x="5182" y="2011"/>
              <a:ext cx="28" cy="28"/>
            </a:xfrm>
            <a:custGeom>
              <a:avLst/>
              <a:gdLst>
                <a:gd name="T0" fmla="*/ 0 w 109"/>
                <a:gd name="T1" fmla="*/ 0 h 108"/>
                <a:gd name="T2" fmla="*/ 0 w 109"/>
                <a:gd name="T3" fmla="*/ 0 h 108"/>
                <a:gd name="T4" fmla="*/ 0 w 109"/>
                <a:gd name="T5" fmla="*/ 0 h 108"/>
                <a:gd name="T6" fmla="*/ 0 w 109"/>
                <a:gd name="T7" fmla="*/ 0 h 108"/>
                <a:gd name="T8" fmla="*/ 0 w 109"/>
                <a:gd name="T9" fmla="*/ 0 h 108"/>
                <a:gd name="T10" fmla="*/ 0 w 109"/>
                <a:gd name="T11" fmla="*/ 0 h 108"/>
                <a:gd name="T12" fmla="*/ 0 w 109"/>
                <a:gd name="T13" fmla="*/ 0 h 108"/>
                <a:gd name="T14" fmla="*/ 0 w 109"/>
                <a:gd name="T15" fmla="*/ 0 h 108"/>
                <a:gd name="T16" fmla="*/ 0 w 109"/>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108"/>
                <a:gd name="T29" fmla="*/ 109 w 109"/>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108">
                  <a:moveTo>
                    <a:pt x="94" y="0"/>
                  </a:moveTo>
                  <a:lnTo>
                    <a:pt x="43" y="33"/>
                  </a:lnTo>
                  <a:lnTo>
                    <a:pt x="15" y="72"/>
                  </a:lnTo>
                  <a:lnTo>
                    <a:pt x="0" y="108"/>
                  </a:lnTo>
                  <a:lnTo>
                    <a:pt x="41" y="57"/>
                  </a:lnTo>
                  <a:lnTo>
                    <a:pt x="68" y="33"/>
                  </a:lnTo>
                  <a:lnTo>
                    <a:pt x="109" y="20"/>
                  </a:lnTo>
                  <a:lnTo>
                    <a:pt x="9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3" name="Freeform 105"/>
            <p:cNvSpPr>
              <a:spLocks/>
            </p:cNvSpPr>
            <p:nvPr/>
          </p:nvSpPr>
          <p:spPr bwMode="auto">
            <a:xfrm>
              <a:off x="5231" y="2088"/>
              <a:ext cx="21" cy="87"/>
            </a:xfrm>
            <a:custGeom>
              <a:avLst/>
              <a:gdLst>
                <a:gd name="T0" fmla="*/ 0 w 82"/>
                <a:gd name="T1" fmla="*/ 0 h 346"/>
                <a:gd name="T2" fmla="*/ 0 w 82"/>
                <a:gd name="T3" fmla="*/ 0 h 346"/>
                <a:gd name="T4" fmla="*/ 0 w 82"/>
                <a:gd name="T5" fmla="*/ 0 h 346"/>
                <a:gd name="T6" fmla="*/ 0 w 82"/>
                <a:gd name="T7" fmla="*/ 0 h 346"/>
                <a:gd name="T8" fmla="*/ 0 w 82"/>
                <a:gd name="T9" fmla="*/ 0 h 346"/>
                <a:gd name="T10" fmla="*/ 0 w 82"/>
                <a:gd name="T11" fmla="*/ 0 h 346"/>
                <a:gd name="T12" fmla="*/ 0 w 82"/>
                <a:gd name="T13" fmla="*/ 0 h 346"/>
                <a:gd name="T14" fmla="*/ 0 w 82"/>
                <a:gd name="T15" fmla="*/ 0 h 346"/>
                <a:gd name="T16" fmla="*/ 0 w 82"/>
                <a:gd name="T17" fmla="*/ 0 h 346"/>
                <a:gd name="T18" fmla="*/ 0 w 82"/>
                <a:gd name="T19" fmla="*/ 0 h 346"/>
                <a:gd name="T20" fmla="*/ 0 w 82"/>
                <a:gd name="T21" fmla="*/ 0 h 346"/>
                <a:gd name="T22" fmla="*/ 0 w 82"/>
                <a:gd name="T23" fmla="*/ 0 h 346"/>
                <a:gd name="T24" fmla="*/ 0 w 82"/>
                <a:gd name="T25" fmla="*/ 0 h 346"/>
                <a:gd name="T26" fmla="*/ 0 w 82"/>
                <a:gd name="T27" fmla="*/ 0 h 346"/>
                <a:gd name="T28" fmla="*/ 0 w 82"/>
                <a:gd name="T29" fmla="*/ 0 h 346"/>
                <a:gd name="T30" fmla="*/ 0 w 82"/>
                <a:gd name="T31" fmla="*/ 0 h 346"/>
                <a:gd name="T32" fmla="*/ 0 w 82"/>
                <a:gd name="T33" fmla="*/ 0 h 346"/>
                <a:gd name="T34" fmla="*/ 0 w 82"/>
                <a:gd name="T35" fmla="*/ 0 h 346"/>
                <a:gd name="T36" fmla="*/ 0 w 82"/>
                <a:gd name="T37" fmla="*/ 0 h 346"/>
                <a:gd name="T38" fmla="*/ 0 w 82"/>
                <a:gd name="T39" fmla="*/ 0 h 346"/>
                <a:gd name="T40" fmla="*/ 0 w 82"/>
                <a:gd name="T41" fmla="*/ 0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346"/>
                <a:gd name="T65" fmla="*/ 82 w 82"/>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346">
                  <a:moveTo>
                    <a:pt x="43" y="0"/>
                  </a:moveTo>
                  <a:lnTo>
                    <a:pt x="33" y="140"/>
                  </a:lnTo>
                  <a:lnTo>
                    <a:pt x="50" y="148"/>
                  </a:lnTo>
                  <a:lnTo>
                    <a:pt x="25" y="192"/>
                  </a:lnTo>
                  <a:lnTo>
                    <a:pt x="27" y="210"/>
                  </a:lnTo>
                  <a:lnTo>
                    <a:pt x="4" y="235"/>
                  </a:lnTo>
                  <a:lnTo>
                    <a:pt x="10" y="263"/>
                  </a:lnTo>
                  <a:lnTo>
                    <a:pt x="0" y="286"/>
                  </a:lnTo>
                  <a:lnTo>
                    <a:pt x="0" y="346"/>
                  </a:lnTo>
                  <a:lnTo>
                    <a:pt x="18" y="307"/>
                  </a:lnTo>
                  <a:lnTo>
                    <a:pt x="59" y="346"/>
                  </a:lnTo>
                  <a:lnTo>
                    <a:pt x="39" y="293"/>
                  </a:lnTo>
                  <a:lnTo>
                    <a:pt x="33" y="259"/>
                  </a:lnTo>
                  <a:lnTo>
                    <a:pt x="48" y="235"/>
                  </a:lnTo>
                  <a:lnTo>
                    <a:pt x="48" y="218"/>
                  </a:lnTo>
                  <a:lnTo>
                    <a:pt x="78" y="200"/>
                  </a:lnTo>
                  <a:lnTo>
                    <a:pt x="65" y="173"/>
                  </a:lnTo>
                  <a:lnTo>
                    <a:pt x="82" y="140"/>
                  </a:lnTo>
                  <a:lnTo>
                    <a:pt x="74" y="52"/>
                  </a:lnTo>
                  <a:lnTo>
                    <a:pt x="4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4" name="Freeform 106"/>
            <p:cNvSpPr>
              <a:spLocks/>
            </p:cNvSpPr>
            <p:nvPr/>
          </p:nvSpPr>
          <p:spPr bwMode="auto">
            <a:xfrm>
              <a:off x="5261" y="1828"/>
              <a:ext cx="14" cy="55"/>
            </a:xfrm>
            <a:custGeom>
              <a:avLst/>
              <a:gdLst>
                <a:gd name="T0" fmla="*/ 0 w 55"/>
                <a:gd name="T1" fmla="*/ 0 h 223"/>
                <a:gd name="T2" fmla="*/ 0 w 55"/>
                <a:gd name="T3" fmla="*/ 0 h 223"/>
                <a:gd name="T4" fmla="*/ 0 w 55"/>
                <a:gd name="T5" fmla="*/ 0 h 223"/>
                <a:gd name="T6" fmla="*/ 0 w 55"/>
                <a:gd name="T7" fmla="*/ 0 h 223"/>
                <a:gd name="T8" fmla="*/ 0 w 55"/>
                <a:gd name="T9" fmla="*/ 0 h 223"/>
                <a:gd name="T10" fmla="*/ 0 w 55"/>
                <a:gd name="T11" fmla="*/ 0 h 223"/>
                <a:gd name="T12" fmla="*/ 0 w 55"/>
                <a:gd name="T13" fmla="*/ 0 h 223"/>
                <a:gd name="T14" fmla="*/ 0 w 55"/>
                <a:gd name="T15" fmla="*/ 0 h 223"/>
                <a:gd name="T16" fmla="*/ 0 w 55"/>
                <a:gd name="T17" fmla="*/ 0 h 223"/>
                <a:gd name="T18" fmla="*/ 0 w 55"/>
                <a:gd name="T19" fmla="*/ 0 h 223"/>
                <a:gd name="T20" fmla="*/ 0 w 55"/>
                <a:gd name="T21" fmla="*/ 0 h 223"/>
                <a:gd name="T22" fmla="*/ 0 w 55"/>
                <a:gd name="T23" fmla="*/ 0 h 2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223"/>
                <a:gd name="T38" fmla="*/ 55 w 55"/>
                <a:gd name="T39" fmla="*/ 223 h 2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223">
                  <a:moveTo>
                    <a:pt x="0" y="194"/>
                  </a:moveTo>
                  <a:lnTo>
                    <a:pt x="34" y="223"/>
                  </a:lnTo>
                  <a:lnTo>
                    <a:pt x="55" y="157"/>
                  </a:lnTo>
                  <a:lnTo>
                    <a:pt x="55" y="38"/>
                  </a:lnTo>
                  <a:lnTo>
                    <a:pt x="38" y="0"/>
                  </a:lnTo>
                  <a:lnTo>
                    <a:pt x="30" y="23"/>
                  </a:lnTo>
                  <a:lnTo>
                    <a:pt x="43" y="49"/>
                  </a:lnTo>
                  <a:lnTo>
                    <a:pt x="22" y="73"/>
                  </a:lnTo>
                  <a:lnTo>
                    <a:pt x="3" y="68"/>
                  </a:lnTo>
                  <a:lnTo>
                    <a:pt x="1" y="130"/>
                  </a:lnTo>
                  <a:lnTo>
                    <a:pt x="0" y="1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5" name="Freeform 107"/>
            <p:cNvSpPr>
              <a:spLocks/>
            </p:cNvSpPr>
            <p:nvPr/>
          </p:nvSpPr>
          <p:spPr bwMode="auto">
            <a:xfrm>
              <a:off x="5247" y="1795"/>
              <a:ext cx="26" cy="39"/>
            </a:xfrm>
            <a:custGeom>
              <a:avLst/>
              <a:gdLst>
                <a:gd name="T0" fmla="*/ 0 w 105"/>
                <a:gd name="T1" fmla="*/ 0 h 154"/>
                <a:gd name="T2" fmla="*/ 0 w 105"/>
                <a:gd name="T3" fmla="*/ 0 h 154"/>
                <a:gd name="T4" fmla="*/ 0 w 105"/>
                <a:gd name="T5" fmla="*/ 0 h 154"/>
                <a:gd name="T6" fmla="*/ 0 w 105"/>
                <a:gd name="T7" fmla="*/ 0 h 154"/>
                <a:gd name="T8" fmla="*/ 0 w 105"/>
                <a:gd name="T9" fmla="*/ 0 h 154"/>
                <a:gd name="T10" fmla="*/ 0 w 105"/>
                <a:gd name="T11" fmla="*/ 0 h 154"/>
                <a:gd name="T12" fmla="*/ 0 w 105"/>
                <a:gd name="T13" fmla="*/ 0 h 154"/>
                <a:gd name="T14" fmla="*/ 0 w 105"/>
                <a:gd name="T15" fmla="*/ 0 h 154"/>
                <a:gd name="T16" fmla="*/ 0 w 105"/>
                <a:gd name="T17" fmla="*/ 0 h 154"/>
                <a:gd name="T18" fmla="*/ 0 w 105"/>
                <a:gd name="T19" fmla="*/ 0 h 154"/>
                <a:gd name="T20" fmla="*/ 0 w 105"/>
                <a:gd name="T21" fmla="*/ 0 h 154"/>
                <a:gd name="T22" fmla="*/ 0 w 105"/>
                <a:gd name="T23" fmla="*/ 0 h 154"/>
                <a:gd name="T24" fmla="*/ 0 w 105"/>
                <a:gd name="T25" fmla="*/ 0 h 154"/>
                <a:gd name="T26" fmla="*/ 0 w 105"/>
                <a:gd name="T27" fmla="*/ 0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154"/>
                <a:gd name="T44" fmla="*/ 105 w 105"/>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154">
                  <a:moveTo>
                    <a:pt x="78" y="154"/>
                  </a:moveTo>
                  <a:lnTo>
                    <a:pt x="26" y="101"/>
                  </a:lnTo>
                  <a:lnTo>
                    <a:pt x="0" y="50"/>
                  </a:lnTo>
                  <a:lnTo>
                    <a:pt x="5" y="0"/>
                  </a:lnTo>
                  <a:lnTo>
                    <a:pt x="31" y="21"/>
                  </a:lnTo>
                  <a:lnTo>
                    <a:pt x="35" y="48"/>
                  </a:lnTo>
                  <a:lnTo>
                    <a:pt x="54" y="95"/>
                  </a:lnTo>
                  <a:lnTo>
                    <a:pt x="78" y="124"/>
                  </a:lnTo>
                  <a:lnTo>
                    <a:pt x="73" y="87"/>
                  </a:lnTo>
                  <a:lnTo>
                    <a:pt x="56" y="46"/>
                  </a:lnTo>
                  <a:lnTo>
                    <a:pt x="86" y="87"/>
                  </a:lnTo>
                  <a:lnTo>
                    <a:pt x="105" y="129"/>
                  </a:lnTo>
                  <a:lnTo>
                    <a:pt x="78"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6" name="Freeform 108"/>
            <p:cNvSpPr>
              <a:spLocks/>
            </p:cNvSpPr>
            <p:nvPr/>
          </p:nvSpPr>
          <p:spPr bwMode="auto">
            <a:xfrm>
              <a:off x="5246" y="1732"/>
              <a:ext cx="24" cy="63"/>
            </a:xfrm>
            <a:custGeom>
              <a:avLst/>
              <a:gdLst>
                <a:gd name="T0" fmla="*/ 0 w 97"/>
                <a:gd name="T1" fmla="*/ 0 h 251"/>
                <a:gd name="T2" fmla="*/ 0 w 97"/>
                <a:gd name="T3" fmla="*/ 0 h 251"/>
                <a:gd name="T4" fmla="*/ 0 w 97"/>
                <a:gd name="T5" fmla="*/ 0 h 251"/>
                <a:gd name="T6" fmla="*/ 0 w 97"/>
                <a:gd name="T7" fmla="*/ 0 h 251"/>
                <a:gd name="T8" fmla="*/ 0 w 97"/>
                <a:gd name="T9" fmla="*/ 0 h 251"/>
                <a:gd name="T10" fmla="*/ 0 w 97"/>
                <a:gd name="T11" fmla="*/ 0 h 251"/>
                <a:gd name="T12" fmla="*/ 0 w 97"/>
                <a:gd name="T13" fmla="*/ 0 h 251"/>
                <a:gd name="T14" fmla="*/ 0 w 97"/>
                <a:gd name="T15" fmla="*/ 0 h 251"/>
                <a:gd name="T16" fmla="*/ 0 w 97"/>
                <a:gd name="T17" fmla="*/ 0 h 251"/>
                <a:gd name="T18" fmla="*/ 0 w 97"/>
                <a:gd name="T19" fmla="*/ 0 h 251"/>
                <a:gd name="T20" fmla="*/ 0 w 97"/>
                <a:gd name="T21" fmla="*/ 0 h 251"/>
                <a:gd name="T22" fmla="*/ 0 w 97"/>
                <a:gd name="T23" fmla="*/ 0 h 251"/>
                <a:gd name="T24" fmla="*/ 0 w 97"/>
                <a:gd name="T25" fmla="*/ 0 h 251"/>
                <a:gd name="T26" fmla="*/ 0 w 97"/>
                <a:gd name="T27" fmla="*/ 0 h 251"/>
                <a:gd name="T28" fmla="*/ 0 w 97"/>
                <a:gd name="T29" fmla="*/ 0 h 251"/>
                <a:gd name="T30" fmla="*/ 0 w 97"/>
                <a:gd name="T31" fmla="*/ 0 h 251"/>
                <a:gd name="T32" fmla="*/ 0 w 97"/>
                <a:gd name="T33" fmla="*/ 0 h 251"/>
                <a:gd name="T34" fmla="*/ 0 w 97"/>
                <a:gd name="T35" fmla="*/ 0 h 251"/>
                <a:gd name="T36" fmla="*/ 0 w 97"/>
                <a:gd name="T37" fmla="*/ 0 h 251"/>
                <a:gd name="T38" fmla="*/ 0 w 97"/>
                <a:gd name="T39" fmla="*/ 0 h 251"/>
                <a:gd name="T40" fmla="*/ 0 w 97"/>
                <a:gd name="T41" fmla="*/ 0 h 251"/>
                <a:gd name="T42" fmla="*/ 0 w 97"/>
                <a:gd name="T43" fmla="*/ 0 h 2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251"/>
                <a:gd name="T68" fmla="*/ 97 w 97"/>
                <a:gd name="T69" fmla="*/ 251 h 2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251">
                  <a:moveTo>
                    <a:pt x="6" y="251"/>
                  </a:moveTo>
                  <a:lnTo>
                    <a:pt x="34" y="246"/>
                  </a:lnTo>
                  <a:lnTo>
                    <a:pt x="34" y="195"/>
                  </a:lnTo>
                  <a:lnTo>
                    <a:pt x="52" y="163"/>
                  </a:lnTo>
                  <a:lnTo>
                    <a:pt x="40" y="134"/>
                  </a:lnTo>
                  <a:lnTo>
                    <a:pt x="60" y="112"/>
                  </a:lnTo>
                  <a:lnTo>
                    <a:pt x="48" y="93"/>
                  </a:lnTo>
                  <a:lnTo>
                    <a:pt x="78" y="84"/>
                  </a:lnTo>
                  <a:lnTo>
                    <a:pt x="70" y="52"/>
                  </a:lnTo>
                  <a:lnTo>
                    <a:pt x="97" y="33"/>
                  </a:lnTo>
                  <a:lnTo>
                    <a:pt x="66" y="33"/>
                  </a:lnTo>
                  <a:lnTo>
                    <a:pt x="29" y="0"/>
                  </a:lnTo>
                  <a:lnTo>
                    <a:pt x="46" y="42"/>
                  </a:lnTo>
                  <a:lnTo>
                    <a:pt x="25" y="74"/>
                  </a:lnTo>
                  <a:lnTo>
                    <a:pt x="38" y="103"/>
                  </a:lnTo>
                  <a:lnTo>
                    <a:pt x="19" y="120"/>
                  </a:lnTo>
                  <a:lnTo>
                    <a:pt x="27" y="161"/>
                  </a:lnTo>
                  <a:lnTo>
                    <a:pt x="4" y="171"/>
                  </a:lnTo>
                  <a:lnTo>
                    <a:pt x="8" y="204"/>
                  </a:lnTo>
                  <a:lnTo>
                    <a:pt x="0" y="231"/>
                  </a:lnTo>
                  <a:lnTo>
                    <a:pt x="6" y="2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7" name="Freeform 109"/>
            <p:cNvSpPr>
              <a:spLocks/>
            </p:cNvSpPr>
            <p:nvPr/>
          </p:nvSpPr>
          <p:spPr bwMode="auto">
            <a:xfrm>
              <a:off x="5302" y="1854"/>
              <a:ext cx="54" cy="50"/>
            </a:xfrm>
            <a:custGeom>
              <a:avLst/>
              <a:gdLst>
                <a:gd name="T0" fmla="*/ 0 w 215"/>
                <a:gd name="T1" fmla="*/ 0 h 201"/>
                <a:gd name="T2" fmla="*/ 0 w 215"/>
                <a:gd name="T3" fmla="*/ 0 h 201"/>
                <a:gd name="T4" fmla="*/ 0 w 215"/>
                <a:gd name="T5" fmla="*/ 0 h 201"/>
                <a:gd name="T6" fmla="*/ 0 w 215"/>
                <a:gd name="T7" fmla="*/ 0 h 201"/>
                <a:gd name="T8" fmla="*/ 0 w 215"/>
                <a:gd name="T9" fmla="*/ 0 h 201"/>
                <a:gd name="T10" fmla="*/ 0 w 215"/>
                <a:gd name="T11" fmla="*/ 0 h 201"/>
                <a:gd name="T12" fmla="*/ 0 w 215"/>
                <a:gd name="T13" fmla="*/ 0 h 201"/>
                <a:gd name="T14" fmla="*/ 0 w 215"/>
                <a:gd name="T15" fmla="*/ 0 h 201"/>
                <a:gd name="T16" fmla="*/ 0 w 215"/>
                <a:gd name="T17" fmla="*/ 0 h 201"/>
                <a:gd name="T18" fmla="*/ 0 w 215"/>
                <a:gd name="T19" fmla="*/ 0 h 201"/>
                <a:gd name="T20" fmla="*/ 0 w 215"/>
                <a:gd name="T21" fmla="*/ 0 h 201"/>
                <a:gd name="T22" fmla="*/ 0 w 215"/>
                <a:gd name="T23" fmla="*/ 0 h 201"/>
                <a:gd name="T24" fmla="*/ 0 w 215"/>
                <a:gd name="T25" fmla="*/ 0 h 201"/>
                <a:gd name="T26" fmla="*/ 0 w 215"/>
                <a:gd name="T27" fmla="*/ 0 h 201"/>
                <a:gd name="T28" fmla="*/ 0 w 215"/>
                <a:gd name="T29" fmla="*/ 0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5"/>
                <a:gd name="T46" fmla="*/ 0 h 201"/>
                <a:gd name="T47" fmla="*/ 215 w 215"/>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5" h="201">
                  <a:moveTo>
                    <a:pt x="0" y="191"/>
                  </a:moveTo>
                  <a:lnTo>
                    <a:pt x="18" y="136"/>
                  </a:lnTo>
                  <a:lnTo>
                    <a:pt x="62" y="68"/>
                  </a:lnTo>
                  <a:lnTo>
                    <a:pt x="109" y="68"/>
                  </a:lnTo>
                  <a:lnTo>
                    <a:pt x="145" y="60"/>
                  </a:lnTo>
                  <a:lnTo>
                    <a:pt x="185" y="27"/>
                  </a:lnTo>
                  <a:lnTo>
                    <a:pt x="166" y="4"/>
                  </a:lnTo>
                  <a:lnTo>
                    <a:pt x="198" y="0"/>
                  </a:lnTo>
                  <a:lnTo>
                    <a:pt x="215" y="17"/>
                  </a:lnTo>
                  <a:lnTo>
                    <a:pt x="193" y="49"/>
                  </a:lnTo>
                  <a:lnTo>
                    <a:pt x="130" y="87"/>
                  </a:lnTo>
                  <a:lnTo>
                    <a:pt x="82" y="94"/>
                  </a:lnTo>
                  <a:lnTo>
                    <a:pt x="61" y="201"/>
                  </a:lnTo>
                  <a:lnTo>
                    <a:pt x="0" y="1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8" name="Freeform 110"/>
            <p:cNvSpPr>
              <a:spLocks/>
            </p:cNvSpPr>
            <p:nvPr/>
          </p:nvSpPr>
          <p:spPr bwMode="auto">
            <a:xfrm>
              <a:off x="5349" y="1812"/>
              <a:ext cx="47" cy="46"/>
            </a:xfrm>
            <a:custGeom>
              <a:avLst/>
              <a:gdLst>
                <a:gd name="T0" fmla="*/ 0 w 191"/>
                <a:gd name="T1" fmla="*/ 0 h 184"/>
                <a:gd name="T2" fmla="*/ 0 w 191"/>
                <a:gd name="T3" fmla="*/ 0 h 184"/>
                <a:gd name="T4" fmla="*/ 0 w 191"/>
                <a:gd name="T5" fmla="*/ 0 h 184"/>
                <a:gd name="T6" fmla="*/ 0 w 191"/>
                <a:gd name="T7" fmla="*/ 0 h 184"/>
                <a:gd name="T8" fmla="*/ 0 w 191"/>
                <a:gd name="T9" fmla="*/ 0 h 184"/>
                <a:gd name="T10" fmla="*/ 0 w 191"/>
                <a:gd name="T11" fmla="*/ 0 h 184"/>
                <a:gd name="T12" fmla="*/ 0 w 191"/>
                <a:gd name="T13" fmla="*/ 0 h 184"/>
                <a:gd name="T14" fmla="*/ 0 w 191"/>
                <a:gd name="T15" fmla="*/ 0 h 184"/>
                <a:gd name="T16" fmla="*/ 0 w 191"/>
                <a:gd name="T17" fmla="*/ 0 h 184"/>
                <a:gd name="T18" fmla="*/ 0 w 191"/>
                <a:gd name="T19" fmla="*/ 0 h 184"/>
                <a:gd name="T20" fmla="*/ 0 w 191"/>
                <a:gd name="T21" fmla="*/ 0 h 184"/>
                <a:gd name="T22" fmla="*/ 0 w 191"/>
                <a:gd name="T23" fmla="*/ 0 h 184"/>
                <a:gd name="T24" fmla="*/ 0 w 191"/>
                <a:gd name="T25" fmla="*/ 0 h 184"/>
                <a:gd name="T26" fmla="*/ 0 w 191"/>
                <a:gd name="T27" fmla="*/ 0 h 184"/>
                <a:gd name="T28" fmla="*/ 0 w 191"/>
                <a:gd name="T29" fmla="*/ 0 h 184"/>
                <a:gd name="T30" fmla="*/ 0 w 191"/>
                <a:gd name="T31" fmla="*/ 0 h 184"/>
                <a:gd name="T32" fmla="*/ 0 w 191"/>
                <a:gd name="T33" fmla="*/ 0 h 184"/>
                <a:gd name="T34" fmla="*/ 0 w 191"/>
                <a:gd name="T35" fmla="*/ 0 h 184"/>
                <a:gd name="T36" fmla="*/ 0 w 191"/>
                <a:gd name="T37" fmla="*/ 0 h 184"/>
                <a:gd name="T38" fmla="*/ 0 w 191"/>
                <a:gd name="T39" fmla="*/ 0 h 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1"/>
                <a:gd name="T61" fmla="*/ 0 h 184"/>
                <a:gd name="T62" fmla="*/ 191 w 191"/>
                <a:gd name="T63" fmla="*/ 184 h 1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1" h="184">
                  <a:moveTo>
                    <a:pt x="22" y="173"/>
                  </a:moveTo>
                  <a:lnTo>
                    <a:pt x="68" y="184"/>
                  </a:lnTo>
                  <a:lnTo>
                    <a:pt x="62" y="148"/>
                  </a:lnTo>
                  <a:lnTo>
                    <a:pt x="98" y="142"/>
                  </a:lnTo>
                  <a:lnTo>
                    <a:pt x="109" y="120"/>
                  </a:lnTo>
                  <a:lnTo>
                    <a:pt x="141" y="105"/>
                  </a:lnTo>
                  <a:lnTo>
                    <a:pt x="150" y="63"/>
                  </a:lnTo>
                  <a:lnTo>
                    <a:pt x="191" y="68"/>
                  </a:lnTo>
                  <a:lnTo>
                    <a:pt x="160" y="46"/>
                  </a:lnTo>
                  <a:lnTo>
                    <a:pt x="128" y="44"/>
                  </a:lnTo>
                  <a:lnTo>
                    <a:pt x="96" y="0"/>
                  </a:lnTo>
                  <a:lnTo>
                    <a:pt x="105" y="56"/>
                  </a:lnTo>
                  <a:lnTo>
                    <a:pt x="100" y="91"/>
                  </a:lnTo>
                  <a:lnTo>
                    <a:pt x="68" y="99"/>
                  </a:lnTo>
                  <a:lnTo>
                    <a:pt x="75" y="124"/>
                  </a:lnTo>
                  <a:lnTo>
                    <a:pt x="41" y="131"/>
                  </a:lnTo>
                  <a:lnTo>
                    <a:pt x="41" y="161"/>
                  </a:lnTo>
                  <a:lnTo>
                    <a:pt x="0" y="157"/>
                  </a:lnTo>
                  <a:lnTo>
                    <a:pt x="22" y="1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9" name="Freeform 111"/>
            <p:cNvSpPr>
              <a:spLocks/>
            </p:cNvSpPr>
            <p:nvPr/>
          </p:nvSpPr>
          <p:spPr bwMode="auto">
            <a:xfrm>
              <a:off x="5394" y="1893"/>
              <a:ext cx="80" cy="43"/>
            </a:xfrm>
            <a:custGeom>
              <a:avLst/>
              <a:gdLst>
                <a:gd name="T0" fmla="*/ 0 w 320"/>
                <a:gd name="T1" fmla="*/ 0 h 173"/>
                <a:gd name="T2" fmla="*/ 0 w 320"/>
                <a:gd name="T3" fmla="*/ 0 h 173"/>
                <a:gd name="T4" fmla="*/ 0 w 320"/>
                <a:gd name="T5" fmla="*/ 0 h 173"/>
                <a:gd name="T6" fmla="*/ 0 w 320"/>
                <a:gd name="T7" fmla="*/ 0 h 173"/>
                <a:gd name="T8" fmla="*/ 0 w 320"/>
                <a:gd name="T9" fmla="*/ 0 h 173"/>
                <a:gd name="T10" fmla="*/ 0 w 320"/>
                <a:gd name="T11" fmla="*/ 0 h 173"/>
                <a:gd name="T12" fmla="*/ 0 w 320"/>
                <a:gd name="T13" fmla="*/ 0 h 173"/>
                <a:gd name="T14" fmla="*/ 0 w 320"/>
                <a:gd name="T15" fmla="*/ 0 h 173"/>
                <a:gd name="T16" fmla="*/ 0 w 320"/>
                <a:gd name="T17" fmla="*/ 0 h 173"/>
                <a:gd name="T18" fmla="*/ 0 w 320"/>
                <a:gd name="T19" fmla="*/ 0 h 173"/>
                <a:gd name="T20" fmla="*/ 0 w 320"/>
                <a:gd name="T21" fmla="*/ 0 h 173"/>
                <a:gd name="T22" fmla="*/ 0 w 320"/>
                <a:gd name="T23" fmla="*/ 0 h 173"/>
                <a:gd name="T24" fmla="*/ 0 w 320"/>
                <a:gd name="T25" fmla="*/ 0 h 173"/>
                <a:gd name="T26" fmla="*/ 0 w 320"/>
                <a:gd name="T27" fmla="*/ 0 h 173"/>
                <a:gd name="T28" fmla="*/ 0 w 320"/>
                <a:gd name="T29" fmla="*/ 0 h 173"/>
                <a:gd name="T30" fmla="*/ 0 w 320"/>
                <a:gd name="T31" fmla="*/ 0 h 173"/>
                <a:gd name="T32" fmla="*/ 0 w 320"/>
                <a:gd name="T33" fmla="*/ 0 h 173"/>
                <a:gd name="T34" fmla="*/ 0 w 320"/>
                <a:gd name="T35" fmla="*/ 0 h 173"/>
                <a:gd name="T36" fmla="*/ 0 w 320"/>
                <a:gd name="T37" fmla="*/ 0 h 173"/>
                <a:gd name="T38" fmla="*/ 0 w 320"/>
                <a:gd name="T39" fmla="*/ 0 h 173"/>
                <a:gd name="T40" fmla="*/ 0 w 320"/>
                <a:gd name="T41" fmla="*/ 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0"/>
                <a:gd name="T64" fmla="*/ 0 h 173"/>
                <a:gd name="T65" fmla="*/ 320 w 320"/>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0" h="173">
                  <a:moveTo>
                    <a:pt x="0" y="146"/>
                  </a:moveTo>
                  <a:lnTo>
                    <a:pt x="74" y="129"/>
                  </a:lnTo>
                  <a:lnTo>
                    <a:pt x="100" y="134"/>
                  </a:lnTo>
                  <a:lnTo>
                    <a:pt x="111" y="97"/>
                  </a:lnTo>
                  <a:lnTo>
                    <a:pt x="154" y="97"/>
                  </a:lnTo>
                  <a:lnTo>
                    <a:pt x="162" y="74"/>
                  </a:lnTo>
                  <a:lnTo>
                    <a:pt x="203" y="70"/>
                  </a:lnTo>
                  <a:lnTo>
                    <a:pt x="241" y="46"/>
                  </a:lnTo>
                  <a:lnTo>
                    <a:pt x="258" y="0"/>
                  </a:lnTo>
                  <a:lnTo>
                    <a:pt x="267" y="40"/>
                  </a:lnTo>
                  <a:lnTo>
                    <a:pt x="320" y="68"/>
                  </a:lnTo>
                  <a:lnTo>
                    <a:pt x="271" y="68"/>
                  </a:lnTo>
                  <a:lnTo>
                    <a:pt x="249" y="108"/>
                  </a:lnTo>
                  <a:lnTo>
                    <a:pt x="195" y="108"/>
                  </a:lnTo>
                  <a:lnTo>
                    <a:pt x="198" y="136"/>
                  </a:lnTo>
                  <a:lnTo>
                    <a:pt x="145" y="126"/>
                  </a:lnTo>
                  <a:lnTo>
                    <a:pt x="154" y="161"/>
                  </a:lnTo>
                  <a:lnTo>
                    <a:pt x="86" y="157"/>
                  </a:lnTo>
                  <a:lnTo>
                    <a:pt x="53" y="173"/>
                  </a:lnTo>
                  <a:lnTo>
                    <a:pt x="0" y="1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0" name="Freeform 112"/>
            <p:cNvSpPr>
              <a:spLocks/>
            </p:cNvSpPr>
            <p:nvPr/>
          </p:nvSpPr>
          <p:spPr bwMode="auto">
            <a:xfrm>
              <a:off x="5454" y="2158"/>
              <a:ext cx="19" cy="5"/>
            </a:xfrm>
            <a:custGeom>
              <a:avLst/>
              <a:gdLst>
                <a:gd name="T0" fmla="*/ 0 w 78"/>
                <a:gd name="T1" fmla="*/ 0 h 22"/>
                <a:gd name="T2" fmla="*/ 0 w 78"/>
                <a:gd name="T3" fmla="*/ 0 h 22"/>
                <a:gd name="T4" fmla="*/ 0 w 78"/>
                <a:gd name="T5" fmla="*/ 0 h 22"/>
                <a:gd name="T6" fmla="*/ 0 w 78"/>
                <a:gd name="T7" fmla="*/ 0 h 22"/>
                <a:gd name="T8" fmla="*/ 0 w 78"/>
                <a:gd name="T9" fmla="*/ 0 h 22"/>
                <a:gd name="T10" fmla="*/ 0 w 78"/>
                <a:gd name="T11" fmla="*/ 0 h 22"/>
                <a:gd name="T12" fmla="*/ 0 60000 65536"/>
                <a:gd name="T13" fmla="*/ 0 60000 65536"/>
                <a:gd name="T14" fmla="*/ 0 60000 65536"/>
                <a:gd name="T15" fmla="*/ 0 60000 65536"/>
                <a:gd name="T16" fmla="*/ 0 60000 65536"/>
                <a:gd name="T17" fmla="*/ 0 60000 65536"/>
                <a:gd name="T18" fmla="*/ 0 w 78"/>
                <a:gd name="T19" fmla="*/ 0 h 22"/>
                <a:gd name="T20" fmla="*/ 78 w 7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78" h="22">
                  <a:moveTo>
                    <a:pt x="27" y="0"/>
                  </a:moveTo>
                  <a:lnTo>
                    <a:pt x="78" y="16"/>
                  </a:lnTo>
                  <a:lnTo>
                    <a:pt x="55" y="22"/>
                  </a:lnTo>
                  <a:lnTo>
                    <a:pt x="0" y="19"/>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1" name="Freeform 113"/>
            <p:cNvSpPr>
              <a:spLocks/>
            </p:cNvSpPr>
            <p:nvPr/>
          </p:nvSpPr>
          <p:spPr bwMode="auto">
            <a:xfrm>
              <a:off x="5168" y="1877"/>
              <a:ext cx="29" cy="2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w 114"/>
                <a:gd name="T13" fmla="*/ 0 h 114"/>
                <a:gd name="T14" fmla="*/ 0 w 114"/>
                <a:gd name="T15" fmla="*/ 0 h 114"/>
                <a:gd name="T16" fmla="*/ 0 w 114"/>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14"/>
                <a:gd name="T29" fmla="*/ 114 w 114"/>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14">
                  <a:moveTo>
                    <a:pt x="0" y="0"/>
                  </a:moveTo>
                  <a:lnTo>
                    <a:pt x="22" y="46"/>
                  </a:lnTo>
                  <a:lnTo>
                    <a:pt x="37" y="88"/>
                  </a:lnTo>
                  <a:lnTo>
                    <a:pt x="68" y="114"/>
                  </a:lnTo>
                  <a:lnTo>
                    <a:pt x="47" y="48"/>
                  </a:lnTo>
                  <a:lnTo>
                    <a:pt x="114" y="63"/>
                  </a:lnTo>
                  <a:lnTo>
                    <a:pt x="88" y="2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2" name="Freeform 114"/>
            <p:cNvSpPr>
              <a:spLocks/>
            </p:cNvSpPr>
            <p:nvPr/>
          </p:nvSpPr>
          <p:spPr bwMode="auto">
            <a:xfrm>
              <a:off x="5316" y="2132"/>
              <a:ext cx="90" cy="40"/>
            </a:xfrm>
            <a:custGeom>
              <a:avLst/>
              <a:gdLst>
                <a:gd name="T0" fmla="*/ 0 w 359"/>
                <a:gd name="T1" fmla="*/ 0 h 160"/>
                <a:gd name="T2" fmla="*/ 0 w 359"/>
                <a:gd name="T3" fmla="*/ 0 h 160"/>
                <a:gd name="T4" fmla="*/ 0 w 359"/>
                <a:gd name="T5" fmla="*/ 0 h 160"/>
                <a:gd name="T6" fmla="*/ 0 w 359"/>
                <a:gd name="T7" fmla="*/ 0 h 160"/>
                <a:gd name="T8" fmla="*/ 0 w 359"/>
                <a:gd name="T9" fmla="*/ 0 h 160"/>
                <a:gd name="T10" fmla="*/ 0 w 359"/>
                <a:gd name="T11" fmla="*/ 0 h 160"/>
                <a:gd name="T12" fmla="*/ 0 w 359"/>
                <a:gd name="T13" fmla="*/ 0 h 160"/>
                <a:gd name="T14" fmla="*/ 0 w 359"/>
                <a:gd name="T15" fmla="*/ 0 h 160"/>
                <a:gd name="T16" fmla="*/ 0 w 359"/>
                <a:gd name="T17" fmla="*/ 0 h 160"/>
                <a:gd name="T18" fmla="*/ 0 w 359"/>
                <a:gd name="T19" fmla="*/ 0 h 160"/>
                <a:gd name="T20" fmla="*/ 0 w 359"/>
                <a:gd name="T21" fmla="*/ 0 h 160"/>
                <a:gd name="T22" fmla="*/ 0 w 359"/>
                <a:gd name="T23" fmla="*/ 0 h 160"/>
                <a:gd name="T24" fmla="*/ 0 w 359"/>
                <a:gd name="T25" fmla="*/ 0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9"/>
                <a:gd name="T40" fmla="*/ 0 h 160"/>
                <a:gd name="T41" fmla="*/ 359 w 359"/>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9" h="160">
                  <a:moveTo>
                    <a:pt x="0" y="0"/>
                  </a:moveTo>
                  <a:lnTo>
                    <a:pt x="35" y="0"/>
                  </a:lnTo>
                  <a:lnTo>
                    <a:pt x="104" y="20"/>
                  </a:lnTo>
                  <a:lnTo>
                    <a:pt x="213" y="60"/>
                  </a:lnTo>
                  <a:lnTo>
                    <a:pt x="340" y="123"/>
                  </a:lnTo>
                  <a:lnTo>
                    <a:pt x="359" y="160"/>
                  </a:lnTo>
                  <a:lnTo>
                    <a:pt x="318" y="150"/>
                  </a:lnTo>
                  <a:lnTo>
                    <a:pt x="238" y="131"/>
                  </a:lnTo>
                  <a:lnTo>
                    <a:pt x="170" y="106"/>
                  </a:lnTo>
                  <a:lnTo>
                    <a:pt x="116" y="71"/>
                  </a:lnTo>
                  <a:lnTo>
                    <a:pt x="64" y="37"/>
                  </a:lnTo>
                  <a:lnTo>
                    <a:pt x="0"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3" name="Freeform 115"/>
            <p:cNvSpPr>
              <a:spLocks/>
            </p:cNvSpPr>
            <p:nvPr/>
          </p:nvSpPr>
          <p:spPr bwMode="auto">
            <a:xfrm>
              <a:off x="5399" y="2231"/>
              <a:ext cx="45" cy="42"/>
            </a:xfrm>
            <a:custGeom>
              <a:avLst/>
              <a:gdLst>
                <a:gd name="T0" fmla="*/ 0 w 181"/>
                <a:gd name="T1" fmla="*/ 0 h 166"/>
                <a:gd name="T2" fmla="*/ 0 w 181"/>
                <a:gd name="T3" fmla="*/ 0 h 166"/>
                <a:gd name="T4" fmla="*/ 0 w 181"/>
                <a:gd name="T5" fmla="*/ 0 h 166"/>
                <a:gd name="T6" fmla="*/ 0 w 181"/>
                <a:gd name="T7" fmla="*/ 0 h 166"/>
                <a:gd name="T8" fmla="*/ 0 w 181"/>
                <a:gd name="T9" fmla="*/ 0 h 166"/>
                <a:gd name="T10" fmla="*/ 0 w 181"/>
                <a:gd name="T11" fmla="*/ 0 h 166"/>
                <a:gd name="T12" fmla="*/ 0 w 181"/>
                <a:gd name="T13" fmla="*/ 0 h 166"/>
                <a:gd name="T14" fmla="*/ 0 w 181"/>
                <a:gd name="T15" fmla="*/ 0 h 166"/>
                <a:gd name="T16" fmla="*/ 0 w 181"/>
                <a:gd name="T17" fmla="*/ 0 h 166"/>
                <a:gd name="T18" fmla="*/ 0 w 181"/>
                <a:gd name="T19" fmla="*/ 0 h 166"/>
                <a:gd name="T20" fmla="*/ 0 w 181"/>
                <a:gd name="T21" fmla="*/ 0 h 166"/>
                <a:gd name="T22" fmla="*/ 0 w 181"/>
                <a:gd name="T23" fmla="*/ 0 h 166"/>
                <a:gd name="T24" fmla="*/ 0 w 181"/>
                <a:gd name="T25" fmla="*/ 0 h 166"/>
                <a:gd name="T26" fmla="*/ 0 w 181"/>
                <a:gd name="T27" fmla="*/ 0 h 166"/>
                <a:gd name="T28" fmla="*/ 0 w 181"/>
                <a:gd name="T29" fmla="*/ 0 h 166"/>
                <a:gd name="T30" fmla="*/ 0 w 181"/>
                <a:gd name="T31" fmla="*/ 0 h 166"/>
                <a:gd name="T32" fmla="*/ 0 w 181"/>
                <a:gd name="T33" fmla="*/ 0 h 166"/>
                <a:gd name="T34" fmla="*/ 0 w 181"/>
                <a:gd name="T35" fmla="*/ 0 h 166"/>
                <a:gd name="T36" fmla="*/ 0 w 181"/>
                <a:gd name="T37" fmla="*/ 0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1"/>
                <a:gd name="T58" fmla="*/ 0 h 166"/>
                <a:gd name="T59" fmla="*/ 181 w 181"/>
                <a:gd name="T60" fmla="*/ 166 h 1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1" h="166">
                  <a:moveTo>
                    <a:pt x="122" y="0"/>
                  </a:moveTo>
                  <a:lnTo>
                    <a:pt x="90" y="12"/>
                  </a:lnTo>
                  <a:lnTo>
                    <a:pt x="55" y="20"/>
                  </a:lnTo>
                  <a:lnTo>
                    <a:pt x="0" y="16"/>
                  </a:lnTo>
                  <a:lnTo>
                    <a:pt x="78" y="43"/>
                  </a:lnTo>
                  <a:lnTo>
                    <a:pt x="18" y="50"/>
                  </a:lnTo>
                  <a:lnTo>
                    <a:pt x="111" y="77"/>
                  </a:lnTo>
                  <a:lnTo>
                    <a:pt x="31" y="86"/>
                  </a:lnTo>
                  <a:lnTo>
                    <a:pt x="134" y="111"/>
                  </a:lnTo>
                  <a:lnTo>
                    <a:pt x="44" y="119"/>
                  </a:lnTo>
                  <a:lnTo>
                    <a:pt x="140" y="140"/>
                  </a:lnTo>
                  <a:lnTo>
                    <a:pt x="50" y="156"/>
                  </a:lnTo>
                  <a:lnTo>
                    <a:pt x="74" y="166"/>
                  </a:lnTo>
                  <a:lnTo>
                    <a:pt x="140" y="164"/>
                  </a:lnTo>
                  <a:lnTo>
                    <a:pt x="169" y="150"/>
                  </a:lnTo>
                  <a:lnTo>
                    <a:pt x="181" y="131"/>
                  </a:lnTo>
                  <a:lnTo>
                    <a:pt x="177" y="85"/>
                  </a:lnTo>
                  <a:lnTo>
                    <a:pt x="122" y="0"/>
                  </a:lnTo>
                  <a:close/>
                </a:path>
              </a:pathLst>
            </a:custGeom>
            <a:solidFill>
              <a:srgbClr val="D1BD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4" name="Freeform 116"/>
            <p:cNvSpPr>
              <a:spLocks/>
            </p:cNvSpPr>
            <p:nvPr/>
          </p:nvSpPr>
          <p:spPr bwMode="auto">
            <a:xfrm>
              <a:off x="5330" y="1958"/>
              <a:ext cx="71" cy="55"/>
            </a:xfrm>
            <a:custGeom>
              <a:avLst/>
              <a:gdLst>
                <a:gd name="T0" fmla="*/ 0 w 283"/>
                <a:gd name="T1" fmla="*/ 0 h 223"/>
                <a:gd name="T2" fmla="*/ 0 w 283"/>
                <a:gd name="T3" fmla="*/ 0 h 223"/>
                <a:gd name="T4" fmla="*/ 0 w 283"/>
                <a:gd name="T5" fmla="*/ 0 h 223"/>
                <a:gd name="T6" fmla="*/ 0 w 283"/>
                <a:gd name="T7" fmla="*/ 0 h 223"/>
                <a:gd name="T8" fmla="*/ 0 w 283"/>
                <a:gd name="T9" fmla="*/ 0 h 223"/>
                <a:gd name="T10" fmla="*/ 0 w 283"/>
                <a:gd name="T11" fmla="*/ 0 h 223"/>
                <a:gd name="T12" fmla="*/ 0 w 283"/>
                <a:gd name="T13" fmla="*/ 0 h 223"/>
                <a:gd name="T14" fmla="*/ 0 w 283"/>
                <a:gd name="T15" fmla="*/ 0 h 223"/>
                <a:gd name="T16" fmla="*/ 0 w 283"/>
                <a:gd name="T17" fmla="*/ 0 h 223"/>
                <a:gd name="T18" fmla="*/ 0 w 283"/>
                <a:gd name="T19" fmla="*/ 0 h 223"/>
                <a:gd name="T20" fmla="*/ 0 w 283"/>
                <a:gd name="T21" fmla="*/ 0 h 223"/>
                <a:gd name="T22" fmla="*/ 0 w 283"/>
                <a:gd name="T23" fmla="*/ 0 h 223"/>
                <a:gd name="T24" fmla="*/ 0 w 283"/>
                <a:gd name="T25" fmla="*/ 0 h 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
                <a:gd name="T40" fmla="*/ 0 h 223"/>
                <a:gd name="T41" fmla="*/ 283 w 283"/>
                <a:gd name="T42" fmla="*/ 223 h 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 h="223">
                  <a:moveTo>
                    <a:pt x="41" y="0"/>
                  </a:moveTo>
                  <a:lnTo>
                    <a:pt x="90" y="14"/>
                  </a:lnTo>
                  <a:lnTo>
                    <a:pt x="134" y="41"/>
                  </a:lnTo>
                  <a:lnTo>
                    <a:pt x="202" y="98"/>
                  </a:lnTo>
                  <a:lnTo>
                    <a:pt x="252" y="159"/>
                  </a:lnTo>
                  <a:lnTo>
                    <a:pt x="283" y="223"/>
                  </a:lnTo>
                  <a:lnTo>
                    <a:pt x="208" y="126"/>
                  </a:lnTo>
                  <a:lnTo>
                    <a:pt x="158" y="87"/>
                  </a:lnTo>
                  <a:lnTo>
                    <a:pt x="111" y="48"/>
                  </a:lnTo>
                  <a:lnTo>
                    <a:pt x="70" y="30"/>
                  </a:lnTo>
                  <a:lnTo>
                    <a:pt x="0" y="17"/>
                  </a:lnTo>
                  <a:lnTo>
                    <a:pt x="41" y="0"/>
                  </a:lnTo>
                  <a:close/>
                </a:path>
              </a:pathLst>
            </a:custGeom>
            <a:solidFill>
              <a:srgbClr val="A394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5" name="Freeform 117"/>
            <p:cNvSpPr>
              <a:spLocks/>
            </p:cNvSpPr>
            <p:nvPr/>
          </p:nvSpPr>
          <p:spPr bwMode="auto">
            <a:xfrm>
              <a:off x="5418" y="2007"/>
              <a:ext cx="35" cy="66"/>
            </a:xfrm>
            <a:custGeom>
              <a:avLst/>
              <a:gdLst>
                <a:gd name="T0" fmla="*/ 0 w 143"/>
                <a:gd name="T1" fmla="*/ 0 h 266"/>
                <a:gd name="T2" fmla="*/ 0 w 143"/>
                <a:gd name="T3" fmla="*/ 0 h 266"/>
                <a:gd name="T4" fmla="*/ 0 w 143"/>
                <a:gd name="T5" fmla="*/ 0 h 266"/>
                <a:gd name="T6" fmla="*/ 0 w 143"/>
                <a:gd name="T7" fmla="*/ 0 h 266"/>
                <a:gd name="T8" fmla="*/ 0 w 143"/>
                <a:gd name="T9" fmla="*/ 0 h 266"/>
                <a:gd name="T10" fmla="*/ 0 w 143"/>
                <a:gd name="T11" fmla="*/ 0 h 266"/>
                <a:gd name="T12" fmla="*/ 0 w 143"/>
                <a:gd name="T13" fmla="*/ 0 h 266"/>
                <a:gd name="T14" fmla="*/ 0 w 143"/>
                <a:gd name="T15" fmla="*/ 0 h 266"/>
                <a:gd name="T16" fmla="*/ 0 w 143"/>
                <a:gd name="T17" fmla="*/ 0 h 266"/>
                <a:gd name="T18" fmla="*/ 0 w 143"/>
                <a:gd name="T19" fmla="*/ 0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66"/>
                <a:gd name="T32" fmla="*/ 143 w 143"/>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66">
                  <a:moveTo>
                    <a:pt x="0" y="0"/>
                  </a:moveTo>
                  <a:lnTo>
                    <a:pt x="15" y="68"/>
                  </a:lnTo>
                  <a:lnTo>
                    <a:pt x="39" y="142"/>
                  </a:lnTo>
                  <a:lnTo>
                    <a:pt x="61" y="191"/>
                  </a:lnTo>
                  <a:lnTo>
                    <a:pt x="93" y="234"/>
                  </a:lnTo>
                  <a:lnTo>
                    <a:pt x="143" y="266"/>
                  </a:lnTo>
                  <a:lnTo>
                    <a:pt x="66" y="166"/>
                  </a:lnTo>
                  <a:lnTo>
                    <a:pt x="27" y="70"/>
                  </a:lnTo>
                  <a:lnTo>
                    <a:pt x="0" y="0"/>
                  </a:lnTo>
                  <a:close/>
                </a:path>
              </a:pathLst>
            </a:custGeom>
            <a:solidFill>
              <a:srgbClr val="A394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6" name="Freeform 118"/>
            <p:cNvSpPr>
              <a:spLocks/>
            </p:cNvSpPr>
            <p:nvPr/>
          </p:nvSpPr>
          <p:spPr bwMode="auto">
            <a:xfrm>
              <a:off x="5465" y="1997"/>
              <a:ext cx="28" cy="19"/>
            </a:xfrm>
            <a:custGeom>
              <a:avLst/>
              <a:gdLst>
                <a:gd name="T0" fmla="*/ 0 w 112"/>
                <a:gd name="T1" fmla="*/ 0 h 75"/>
                <a:gd name="T2" fmla="*/ 0 w 112"/>
                <a:gd name="T3" fmla="*/ 0 h 75"/>
                <a:gd name="T4" fmla="*/ 0 w 112"/>
                <a:gd name="T5" fmla="*/ 0 h 75"/>
                <a:gd name="T6" fmla="*/ 0 w 112"/>
                <a:gd name="T7" fmla="*/ 0 h 75"/>
                <a:gd name="T8" fmla="*/ 0 w 112"/>
                <a:gd name="T9" fmla="*/ 0 h 75"/>
                <a:gd name="T10" fmla="*/ 0 w 112"/>
                <a:gd name="T11" fmla="*/ 0 h 75"/>
                <a:gd name="T12" fmla="*/ 0 60000 65536"/>
                <a:gd name="T13" fmla="*/ 0 60000 65536"/>
                <a:gd name="T14" fmla="*/ 0 60000 65536"/>
                <a:gd name="T15" fmla="*/ 0 60000 65536"/>
                <a:gd name="T16" fmla="*/ 0 60000 65536"/>
                <a:gd name="T17" fmla="*/ 0 60000 65536"/>
                <a:gd name="T18" fmla="*/ 0 w 112"/>
                <a:gd name="T19" fmla="*/ 0 h 75"/>
                <a:gd name="T20" fmla="*/ 112 w 112"/>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12" h="75">
                  <a:moveTo>
                    <a:pt x="0" y="0"/>
                  </a:moveTo>
                  <a:lnTo>
                    <a:pt x="28" y="40"/>
                  </a:lnTo>
                  <a:lnTo>
                    <a:pt x="112" y="75"/>
                  </a:lnTo>
                  <a:lnTo>
                    <a:pt x="83" y="49"/>
                  </a:lnTo>
                  <a:lnTo>
                    <a:pt x="0" y="0"/>
                  </a:lnTo>
                  <a:close/>
                </a:path>
              </a:pathLst>
            </a:custGeom>
            <a:solidFill>
              <a:srgbClr val="A394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7" name="Freeform 119"/>
            <p:cNvSpPr>
              <a:spLocks/>
            </p:cNvSpPr>
            <p:nvPr/>
          </p:nvSpPr>
          <p:spPr bwMode="auto">
            <a:xfrm>
              <a:off x="5346" y="2140"/>
              <a:ext cx="57" cy="28"/>
            </a:xfrm>
            <a:custGeom>
              <a:avLst/>
              <a:gdLst>
                <a:gd name="T0" fmla="*/ 0 w 228"/>
                <a:gd name="T1" fmla="*/ 0 h 111"/>
                <a:gd name="T2" fmla="*/ 0 w 228"/>
                <a:gd name="T3" fmla="*/ 0 h 111"/>
                <a:gd name="T4" fmla="*/ 0 w 228"/>
                <a:gd name="T5" fmla="*/ 0 h 111"/>
                <a:gd name="T6" fmla="*/ 0 w 228"/>
                <a:gd name="T7" fmla="*/ 0 h 111"/>
                <a:gd name="T8" fmla="*/ 0 w 228"/>
                <a:gd name="T9" fmla="*/ 0 h 111"/>
                <a:gd name="T10" fmla="*/ 0 w 228"/>
                <a:gd name="T11" fmla="*/ 0 h 111"/>
                <a:gd name="T12" fmla="*/ 0 w 228"/>
                <a:gd name="T13" fmla="*/ 0 h 111"/>
                <a:gd name="T14" fmla="*/ 0 w 228"/>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111"/>
                <a:gd name="T26" fmla="*/ 228 w 228"/>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111">
                  <a:moveTo>
                    <a:pt x="0" y="0"/>
                  </a:moveTo>
                  <a:lnTo>
                    <a:pt x="119" y="41"/>
                  </a:lnTo>
                  <a:lnTo>
                    <a:pt x="197" y="80"/>
                  </a:lnTo>
                  <a:lnTo>
                    <a:pt x="228" y="111"/>
                  </a:lnTo>
                  <a:lnTo>
                    <a:pt x="158" y="80"/>
                  </a:lnTo>
                  <a:lnTo>
                    <a:pt x="49" y="33"/>
                  </a:lnTo>
                  <a:lnTo>
                    <a:pt x="0" y="0"/>
                  </a:lnTo>
                  <a:close/>
                </a:path>
              </a:pathLst>
            </a:custGeom>
            <a:solidFill>
              <a:srgbClr val="A394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8" name="Freeform 120"/>
            <p:cNvSpPr>
              <a:spLocks/>
            </p:cNvSpPr>
            <p:nvPr/>
          </p:nvSpPr>
          <p:spPr bwMode="auto">
            <a:xfrm>
              <a:off x="5292" y="2082"/>
              <a:ext cx="47" cy="21"/>
            </a:xfrm>
            <a:custGeom>
              <a:avLst/>
              <a:gdLst>
                <a:gd name="T0" fmla="*/ 0 w 185"/>
                <a:gd name="T1" fmla="*/ 0 h 87"/>
                <a:gd name="T2" fmla="*/ 0 w 185"/>
                <a:gd name="T3" fmla="*/ 0 h 87"/>
                <a:gd name="T4" fmla="*/ 0 w 185"/>
                <a:gd name="T5" fmla="*/ 0 h 87"/>
                <a:gd name="T6" fmla="*/ 0 w 185"/>
                <a:gd name="T7" fmla="*/ 0 h 87"/>
                <a:gd name="T8" fmla="*/ 0 w 185"/>
                <a:gd name="T9" fmla="*/ 0 h 87"/>
                <a:gd name="T10" fmla="*/ 0 w 185"/>
                <a:gd name="T11" fmla="*/ 0 h 87"/>
                <a:gd name="T12" fmla="*/ 0 w 185"/>
                <a:gd name="T13" fmla="*/ 0 h 87"/>
                <a:gd name="T14" fmla="*/ 0 60000 65536"/>
                <a:gd name="T15" fmla="*/ 0 60000 65536"/>
                <a:gd name="T16" fmla="*/ 0 60000 65536"/>
                <a:gd name="T17" fmla="*/ 0 60000 65536"/>
                <a:gd name="T18" fmla="*/ 0 60000 65536"/>
                <a:gd name="T19" fmla="*/ 0 60000 65536"/>
                <a:gd name="T20" fmla="*/ 0 60000 65536"/>
                <a:gd name="T21" fmla="*/ 0 w 185"/>
                <a:gd name="T22" fmla="*/ 0 h 87"/>
                <a:gd name="T23" fmla="*/ 185 w 18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87">
                  <a:moveTo>
                    <a:pt x="0" y="0"/>
                  </a:moveTo>
                  <a:lnTo>
                    <a:pt x="49" y="42"/>
                  </a:lnTo>
                  <a:lnTo>
                    <a:pt x="95" y="66"/>
                  </a:lnTo>
                  <a:lnTo>
                    <a:pt x="185" y="87"/>
                  </a:lnTo>
                  <a:lnTo>
                    <a:pt x="125" y="55"/>
                  </a:lnTo>
                  <a:lnTo>
                    <a:pt x="0" y="0"/>
                  </a:lnTo>
                  <a:close/>
                </a:path>
              </a:pathLst>
            </a:custGeom>
            <a:solidFill>
              <a:srgbClr val="A394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79" name="Freeform 121"/>
            <p:cNvSpPr>
              <a:spLocks/>
            </p:cNvSpPr>
            <p:nvPr/>
          </p:nvSpPr>
          <p:spPr bwMode="auto">
            <a:xfrm>
              <a:off x="5317" y="2202"/>
              <a:ext cx="52" cy="59"/>
            </a:xfrm>
            <a:custGeom>
              <a:avLst/>
              <a:gdLst>
                <a:gd name="T0" fmla="*/ 0 w 212"/>
                <a:gd name="T1" fmla="*/ 0 h 235"/>
                <a:gd name="T2" fmla="*/ 0 w 212"/>
                <a:gd name="T3" fmla="*/ 0 h 235"/>
                <a:gd name="T4" fmla="*/ 0 w 212"/>
                <a:gd name="T5" fmla="*/ 0 h 235"/>
                <a:gd name="T6" fmla="*/ 0 w 212"/>
                <a:gd name="T7" fmla="*/ 0 h 235"/>
                <a:gd name="T8" fmla="*/ 0 w 212"/>
                <a:gd name="T9" fmla="*/ 0 h 235"/>
                <a:gd name="T10" fmla="*/ 0 w 212"/>
                <a:gd name="T11" fmla="*/ 0 h 235"/>
                <a:gd name="T12" fmla="*/ 0 w 212"/>
                <a:gd name="T13" fmla="*/ 0 h 235"/>
                <a:gd name="T14" fmla="*/ 0 w 212"/>
                <a:gd name="T15" fmla="*/ 0 h 235"/>
                <a:gd name="T16" fmla="*/ 0 w 212"/>
                <a:gd name="T17" fmla="*/ 0 h 235"/>
                <a:gd name="T18" fmla="*/ 0 w 212"/>
                <a:gd name="T19" fmla="*/ 0 h 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2"/>
                <a:gd name="T31" fmla="*/ 0 h 235"/>
                <a:gd name="T32" fmla="*/ 212 w 212"/>
                <a:gd name="T33" fmla="*/ 235 h 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2" h="235">
                  <a:moveTo>
                    <a:pt x="16" y="36"/>
                  </a:moveTo>
                  <a:lnTo>
                    <a:pt x="52" y="98"/>
                  </a:lnTo>
                  <a:lnTo>
                    <a:pt x="98" y="151"/>
                  </a:lnTo>
                  <a:lnTo>
                    <a:pt x="143" y="193"/>
                  </a:lnTo>
                  <a:lnTo>
                    <a:pt x="212" y="235"/>
                  </a:lnTo>
                  <a:lnTo>
                    <a:pt x="162" y="186"/>
                  </a:lnTo>
                  <a:lnTo>
                    <a:pt x="96" y="116"/>
                  </a:lnTo>
                  <a:lnTo>
                    <a:pt x="0" y="0"/>
                  </a:lnTo>
                  <a:lnTo>
                    <a:pt x="16" y="36"/>
                  </a:lnTo>
                  <a:close/>
                </a:path>
              </a:pathLst>
            </a:custGeom>
            <a:solidFill>
              <a:srgbClr val="A394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80" name="Freeform 122"/>
            <p:cNvSpPr>
              <a:spLocks/>
            </p:cNvSpPr>
            <p:nvPr/>
          </p:nvSpPr>
          <p:spPr bwMode="auto">
            <a:xfrm>
              <a:off x="5329" y="2164"/>
              <a:ext cx="24" cy="18"/>
            </a:xfrm>
            <a:custGeom>
              <a:avLst/>
              <a:gdLst>
                <a:gd name="T0" fmla="*/ 0 w 97"/>
                <a:gd name="T1" fmla="*/ 0 h 71"/>
                <a:gd name="T2" fmla="*/ 0 w 97"/>
                <a:gd name="T3" fmla="*/ 0 h 71"/>
                <a:gd name="T4" fmla="*/ 0 w 97"/>
                <a:gd name="T5" fmla="*/ 0 h 71"/>
                <a:gd name="T6" fmla="*/ 0 w 97"/>
                <a:gd name="T7" fmla="*/ 0 h 71"/>
                <a:gd name="T8" fmla="*/ 0 w 97"/>
                <a:gd name="T9" fmla="*/ 0 h 71"/>
                <a:gd name="T10" fmla="*/ 0 w 97"/>
                <a:gd name="T11" fmla="*/ 0 h 71"/>
                <a:gd name="T12" fmla="*/ 0 w 97"/>
                <a:gd name="T13" fmla="*/ 0 h 71"/>
                <a:gd name="T14" fmla="*/ 0 60000 65536"/>
                <a:gd name="T15" fmla="*/ 0 60000 65536"/>
                <a:gd name="T16" fmla="*/ 0 60000 65536"/>
                <a:gd name="T17" fmla="*/ 0 60000 65536"/>
                <a:gd name="T18" fmla="*/ 0 60000 65536"/>
                <a:gd name="T19" fmla="*/ 0 60000 65536"/>
                <a:gd name="T20" fmla="*/ 0 60000 65536"/>
                <a:gd name="T21" fmla="*/ 0 w 97"/>
                <a:gd name="T22" fmla="*/ 0 h 71"/>
                <a:gd name="T23" fmla="*/ 97 w 9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71">
                  <a:moveTo>
                    <a:pt x="0" y="0"/>
                  </a:moveTo>
                  <a:lnTo>
                    <a:pt x="40" y="38"/>
                  </a:lnTo>
                  <a:lnTo>
                    <a:pt x="97" y="71"/>
                  </a:lnTo>
                  <a:lnTo>
                    <a:pt x="95" y="40"/>
                  </a:lnTo>
                  <a:lnTo>
                    <a:pt x="48" y="22"/>
                  </a:lnTo>
                  <a:lnTo>
                    <a:pt x="0" y="0"/>
                  </a:lnTo>
                  <a:close/>
                </a:path>
              </a:pathLst>
            </a:custGeom>
            <a:solidFill>
              <a:srgbClr val="A394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9463" name="Footer Placeholder 125"/>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81000" y="1295400"/>
            <a:ext cx="8229600" cy="5105400"/>
          </a:xfrm>
        </p:spPr>
        <p:txBody>
          <a:bodyPr/>
          <a:lstStyle/>
          <a:p>
            <a:pPr eaLnBrk="1" hangingPunct="1"/>
            <a:r>
              <a:rPr lang="en-US" altLang="en-US" smtClean="0">
                <a:ea typeface="ＭＳ Ｐゴシック" panose="020B0600070205080204" pitchFamily="34" charset="-128"/>
              </a:rPr>
              <a:t>Even without knowing the mechanisms of how heredity information is represented, clever scientists (Morgan) were able to “map” genes…</a:t>
            </a:r>
          </a:p>
        </p:txBody>
      </p:sp>
      <p:graphicFrame>
        <p:nvGraphicFramePr>
          <p:cNvPr id="76" name="Table 75"/>
          <p:cNvGraphicFramePr>
            <a:graphicFrameLocks noGrp="1"/>
          </p:cNvGraphicFramePr>
          <p:nvPr/>
        </p:nvGraphicFramePr>
        <p:xfrm>
          <a:off x="6172200" y="4572000"/>
          <a:ext cx="2514600" cy="1371600"/>
        </p:xfrm>
        <a:graphic>
          <a:graphicData uri="http://schemas.openxmlformats.org/drawingml/2006/table">
            <a:tbl>
              <a:tblPr/>
              <a:tblGrid>
                <a:gridCol w="838200"/>
                <a:gridCol w="838200"/>
                <a:gridCol w="838200"/>
              </a:tblGrid>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charset="0"/>
                        <a:ea typeface="ＭＳ Ｐゴシック"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charset="0"/>
                          <a:ea typeface="ＭＳ Ｐゴシック" charset="-128"/>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charset="0"/>
                          <a:ea typeface="ＭＳ Ｐゴシック" charset="-128"/>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S</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Sw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w</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Sw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ww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8" name="TextBox 77"/>
          <p:cNvSpPr txBox="1">
            <a:spLocks noChangeArrowheads="1"/>
          </p:cNvSpPr>
          <p:nvPr/>
        </p:nvSpPr>
        <p:spPr bwMode="auto">
          <a:xfrm>
            <a:off x="6145213" y="4171950"/>
            <a:ext cx="27654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SecondGeneration: F2</a:t>
            </a:r>
          </a:p>
        </p:txBody>
      </p:sp>
      <p:graphicFrame>
        <p:nvGraphicFramePr>
          <p:cNvPr id="75" name="Table 74"/>
          <p:cNvGraphicFramePr>
            <a:graphicFrameLocks noGrp="1"/>
          </p:cNvGraphicFramePr>
          <p:nvPr/>
        </p:nvGraphicFramePr>
        <p:xfrm>
          <a:off x="3962400" y="2895600"/>
          <a:ext cx="2514600" cy="1371600"/>
        </p:xfrm>
        <a:graphic>
          <a:graphicData uri="http://schemas.openxmlformats.org/drawingml/2006/table">
            <a:tbl>
              <a:tblPr/>
              <a:tblGrid>
                <a:gridCol w="838200"/>
                <a:gridCol w="838200"/>
                <a:gridCol w="838200"/>
              </a:tblGrid>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charset="0"/>
                        <a:ea typeface="ＭＳ Ｐゴシック" charset="-128"/>
                      </a:endParaRP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charset="0"/>
                          <a:ea typeface="ＭＳ Ｐゴシック" charset="-128"/>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Book Antiqua" charset="0"/>
                          <a:ea typeface="ＭＳ Ｐゴシック" charset="-128"/>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w</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Sw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Sw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w</a:t>
                      </a:r>
                    </a:p>
                  </a:txBody>
                  <a:tcP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Sw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ook Antiqua" charset="0"/>
                          <a:ea typeface="ＭＳ Ｐゴシック" charset="-128"/>
                        </a:rPr>
                        <a:t>Sw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7" name="TextBox 76"/>
          <p:cNvSpPr txBox="1">
            <a:spLocks noChangeArrowheads="1"/>
          </p:cNvSpPr>
          <p:nvPr/>
        </p:nvSpPr>
        <p:spPr bwMode="auto">
          <a:xfrm>
            <a:off x="3886200" y="2590800"/>
            <a:ext cx="24653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First Generation: F1</a:t>
            </a:r>
          </a:p>
        </p:txBody>
      </p:sp>
      <p:sp>
        <p:nvSpPr>
          <p:cNvPr id="2052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2F34A84-2BFE-4F46-8FA5-65EB367D665B}"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20526"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E20B1E6-ADE0-4EAC-B36E-885D3527FFD6}" type="slidenum">
              <a:rPr lang="en-US" altLang="en-US" sz="1400">
                <a:latin typeface="Book Antiqua" panose="02040602050305030304" pitchFamily="18" charset="0"/>
              </a:rPr>
              <a:pPr/>
              <a:t>12</a:t>
            </a:fld>
            <a:endParaRPr lang="en-US" altLang="en-US" sz="1400">
              <a:latin typeface="Book Antiqua" panose="02040602050305030304" pitchFamily="18" charset="0"/>
            </a:endParaRPr>
          </a:p>
        </p:txBody>
      </p:sp>
      <p:sp>
        <p:nvSpPr>
          <p:cNvPr id="39938"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Inferring Genetic Maps</a:t>
            </a:r>
          </a:p>
        </p:txBody>
      </p:sp>
      <p:grpSp>
        <p:nvGrpSpPr>
          <p:cNvPr id="20528" name="Group 37"/>
          <p:cNvGrpSpPr>
            <a:grpSpLocks noChangeAspect="1"/>
          </p:cNvGrpSpPr>
          <p:nvPr/>
        </p:nvGrpSpPr>
        <p:grpSpPr bwMode="auto">
          <a:xfrm>
            <a:off x="457200" y="3124200"/>
            <a:ext cx="1050925" cy="1371600"/>
            <a:chOff x="2439" y="1595"/>
            <a:chExt cx="866" cy="1130"/>
          </a:xfrm>
        </p:grpSpPr>
        <p:sp>
          <p:nvSpPr>
            <p:cNvPr id="20630" name="Freeform 9"/>
            <p:cNvSpPr>
              <a:spLocks noChangeAspect="1"/>
            </p:cNvSpPr>
            <p:nvPr/>
          </p:nvSpPr>
          <p:spPr bwMode="auto">
            <a:xfrm>
              <a:off x="2439" y="1595"/>
              <a:ext cx="866" cy="1130"/>
            </a:xfrm>
            <a:custGeom>
              <a:avLst/>
              <a:gdLst>
                <a:gd name="T0" fmla="*/ 13 w 1732"/>
                <a:gd name="T1" fmla="*/ 2 h 2258"/>
                <a:gd name="T2" fmla="*/ 11 w 1732"/>
                <a:gd name="T3" fmla="*/ 6 h 2258"/>
                <a:gd name="T4" fmla="*/ 12 w 1732"/>
                <a:gd name="T5" fmla="*/ 13 h 2258"/>
                <a:gd name="T6" fmla="*/ 14 w 1732"/>
                <a:gd name="T7" fmla="*/ 16 h 2258"/>
                <a:gd name="T8" fmla="*/ 13 w 1732"/>
                <a:gd name="T9" fmla="*/ 18 h 2258"/>
                <a:gd name="T10" fmla="*/ 11 w 1732"/>
                <a:gd name="T11" fmla="*/ 20 h 2258"/>
                <a:gd name="T12" fmla="*/ 9 w 1732"/>
                <a:gd name="T13" fmla="*/ 21 h 2258"/>
                <a:gd name="T14" fmla="*/ 7 w 1732"/>
                <a:gd name="T15" fmla="*/ 22 h 2258"/>
                <a:gd name="T16" fmla="*/ 5 w 1732"/>
                <a:gd name="T17" fmla="*/ 18 h 2258"/>
                <a:gd name="T18" fmla="*/ 6 w 1732"/>
                <a:gd name="T19" fmla="*/ 16 h 2258"/>
                <a:gd name="T20" fmla="*/ 7 w 1732"/>
                <a:gd name="T21" fmla="*/ 14 h 2258"/>
                <a:gd name="T22" fmla="*/ 9 w 1732"/>
                <a:gd name="T23" fmla="*/ 13 h 2258"/>
                <a:gd name="T24" fmla="*/ 7 w 1732"/>
                <a:gd name="T25" fmla="*/ 14 h 2258"/>
                <a:gd name="T26" fmla="*/ 6 w 1732"/>
                <a:gd name="T27" fmla="*/ 12 h 2258"/>
                <a:gd name="T28" fmla="*/ 5 w 1732"/>
                <a:gd name="T29" fmla="*/ 10 h 2258"/>
                <a:gd name="T30" fmla="*/ 5 w 1732"/>
                <a:gd name="T31" fmla="*/ 15 h 2258"/>
                <a:gd name="T32" fmla="*/ 3 w 1732"/>
                <a:gd name="T33" fmla="*/ 13 h 2258"/>
                <a:gd name="T34" fmla="*/ 3 w 1732"/>
                <a:gd name="T35" fmla="*/ 10 h 2258"/>
                <a:gd name="T36" fmla="*/ 3 w 1732"/>
                <a:gd name="T37" fmla="*/ 11 h 2258"/>
                <a:gd name="T38" fmla="*/ 3 w 1732"/>
                <a:gd name="T39" fmla="*/ 14 h 2258"/>
                <a:gd name="T40" fmla="*/ 3 w 1732"/>
                <a:gd name="T41" fmla="*/ 15 h 2258"/>
                <a:gd name="T42" fmla="*/ 2 w 1732"/>
                <a:gd name="T43" fmla="*/ 14 h 2258"/>
                <a:gd name="T44" fmla="*/ 1 w 1732"/>
                <a:gd name="T45" fmla="*/ 15 h 2258"/>
                <a:gd name="T46" fmla="*/ 3 w 1732"/>
                <a:gd name="T47" fmla="*/ 16 h 2258"/>
                <a:gd name="T48" fmla="*/ 5 w 1732"/>
                <a:gd name="T49" fmla="*/ 18 h 2258"/>
                <a:gd name="T50" fmla="*/ 5 w 1732"/>
                <a:gd name="T51" fmla="*/ 24 h 2258"/>
                <a:gd name="T52" fmla="*/ 7 w 1732"/>
                <a:gd name="T53" fmla="*/ 24 h 2258"/>
                <a:gd name="T54" fmla="*/ 10 w 1732"/>
                <a:gd name="T55" fmla="*/ 23 h 2258"/>
                <a:gd name="T56" fmla="*/ 11 w 1732"/>
                <a:gd name="T57" fmla="*/ 23 h 2258"/>
                <a:gd name="T58" fmla="*/ 12 w 1732"/>
                <a:gd name="T59" fmla="*/ 25 h 2258"/>
                <a:gd name="T60" fmla="*/ 13 w 1732"/>
                <a:gd name="T61" fmla="*/ 27 h 2258"/>
                <a:gd name="T62" fmla="*/ 12 w 1732"/>
                <a:gd name="T63" fmla="*/ 31 h 2258"/>
                <a:gd name="T64" fmla="*/ 14 w 1732"/>
                <a:gd name="T65" fmla="*/ 34 h 2258"/>
                <a:gd name="T66" fmla="*/ 14 w 1732"/>
                <a:gd name="T67" fmla="*/ 36 h 2258"/>
                <a:gd name="T68" fmla="*/ 16 w 1732"/>
                <a:gd name="T69" fmla="*/ 33 h 2258"/>
                <a:gd name="T70" fmla="*/ 15 w 1732"/>
                <a:gd name="T71" fmla="*/ 27 h 2258"/>
                <a:gd name="T72" fmla="*/ 15 w 1732"/>
                <a:gd name="T73" fmla="*/ 26 h 2258"/>
                <a:gd name="T74" fmla="*/ 17 w 1732"/>
                <a:gd name="T75" fmla="*/ 25 h 2258"/>
                <a:gd name="T76" fmla="*/ 18 w 1732"/>
                <a:gd name="T77" fmla="*/ 23 h 2258"/>
                <a:gd name="T78" fmla="*/ 20 w 1732"/>
                <a:gd name="T79" fmla="*/ 24 h 2258"/>
                <a:gd name="T80" fmla="*/ 22 w 1732"/>
                <a:gd name="T81" fmla="*/ 25 h 2258"/>
                <a:gd name="T82" fmla="*/ 24 w 1732"/>
                <a:gd name="T83" fmla="*/ 24 h 2258"/>
                <a:gd name="T84" fmla="*/ 25 w 1732"/>
                <a:gd name="T85" fmla="*/ 18 h 2258"/>
                <a:gd name="T86" fmla="*/ 27 w 1732"/>
                <a:gd name="T87" fmla="*/ 15 h 2258"/>
                <a:gd name="T88" fmla="*/ 26 w 1732"/>
                <a:gd name="T89" fmla="*/ 14 h 2258"/>
                <a:gd name="T90" fmla="*/ 24 w 1732"/>
                <a:gd name="T91" fmla="*/ 16 h 2258"/>
                <a:gd name="T92" fmla="*/ 24 w 1732"/>
                <a:gd name="T93" fmla="*/ 11 h 2258"/>
                <a:gd name="T94" fmla="*/ 23 w 1732"/>
                <a:gd name="T95" fmla="*/ 16 h 2258"/>
                <a:gd name="T96" fmla="*/ 23 w 1732"/>
                <a:gd name="T97" fmla="*/ 13 h 2258"/>
                <a:gd name="T98" fmla="*/ 21 w 1732"/>
                <a:gd name="T99" fmla="*/ 12 h 2258"/>
                <a:gd name="T100" fmla="*/ 23 w 1732"/>
                <a:gd name="T101" fmla="*/ 16 h 2258"/>
                <a:gd name="T102" fmla="*/ 20 w 1732"/>
                <a:gd name="T103" fmla="*/ 15 h 2258"/>
                <a:gd name="T104" fmla="*/ 21 w 1732"/>
                <a:gd name="T105" fmla="*/ 17 h 2258"/>
                <a:gd name="T106" fmla="*/ 23 w 1732"/>
                <a:gd name="T107" fmla="*/ 19 h 2258"/>
                <a:gd name="T108" fmla="*/ 23 w 1732"/>
                <a:gd name="T109" fmla="*/ 23 h 2258"/>
                <a:gd name="T110" fmla="*/ 21 w 1732"/>
                <a:gd name="T111" fmla="*/ 22 h 2258"/>
                <a:gd name="T112" fmla="*/ 18 w 1732"/>
                <a:gd name="T113" fmla="*/ 20 h 2258"/>
                <a:gd name="T114" fmla="*/ 14 w 1732"/>
                <a:gd name="T115" fmla="*/ 18 h 2258"/>
                <a:gd name="T116" fmla="*/ 15 w 1732"/>
                <a:gd name="T117" fmla="*/ 14 h 2258"/>
                <a:gd name="T118" fmla="*/ 19 w 1732"/>
                <a:gd name="T119" fmla="*/ 10 h 2258"/>
                <a:gd name="T120" fmla="*/ 20 w 1732"/>
                <a:gd name="T121" fmla="*/ 5 h 2258"/>
                <a:gd name="T122" fmla="*/ 17 w 1732"/>
                <a:gd name="T123" fmla="*/ 1 h 2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32"/>
                <a:gd name="T187" fmla="*/ 0 h 2258"/>
                <a:gd name="T188" fmla="*/ 1732 w 1732"/>
                <a:gd name="T189" fmla="*/ 2258 h 22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32" h="2258">
                  <a:moveTo>
                    <a:pt x="981" y="0"/>
                  </a:moveTo>
                  <a:lnTo>
                    <a:pt x="951" y="1"/>
                  </a:lnTo>
                  <a:lnTo>
                    <a:pt x="923" y="3"/>
                  </a:lnTo>
                  <a:lnTo>
                    <a:pt x="898" y="9"/>
                  </a:lnTo>
                  <a:lnTo>
                    <a:pt x="872" y="17"/>
                  </a:lnTo>
                  <a:lnTo>
                    <a:pt x="849" y="27"/>
                  </a:lnTo>
                  <a:lnTo>
                    <a:pt x="827" y="40"/>
                  </a:lnTo>
                  <a:lnTo>
                    <a:pt x="808" y="54"/>
                  </a:lnTo>
                  <a:lnTo>
                    <a:pt x="789" y="68"/>
                  </a:lnTo>
                  <a:lnTo>
                    <a:pt x="772" y="84"/>
                  </a:lnTo>
                  <a:lnTo>
                    <a:pt x="757" y="101"/>
                  </a:lnTo>
                  <a:lnTo>
                    <a:pt x="742" y="119"/>
                  </a:lnTo>
                  <a:lnTo>
                    <a:pt x="729" y="137"/>
                  </a:lnTo>
                  <a:lnTo>
                    <a:pt x="719" y="155"/>
                  </a:lnTo>
                  <a:lnTo>
                    <a:pt x="709" y="174"/>
                  </a:lnTo>
                  <a:lnTo>
                    <a:pt x="701" y="192"/>
                  </a:lnTo>
                  <a:lnTo>
                    <a:pt x="694" y="209"/>
                  </a:lnTo>
                  <a:lnTo>
                    <a:pt x="682" y="246"/>
                  </a:lnTo>
                  <a:lnTo>
                    <a:pt x="672" y="288"/>
                  </a:lnTo>
                  <a:lnTo>
                    <a:pt x="664" y="333"/>
                  </a:lnTo>
                  <a:lnTo>
                    <a:pt x="658" y="380"/>
                  </a:lnTo>
                  <a:lnTo>
                    <a:pt x="655" y="428"/>
                  </a:lnTo>
                  <a:lnTo>
                    <a:pt x="656" y="477"/>
                  </a:lnTo>
                  <a:lnTo>
                    <a:pt x="660" y="524"/>
                  </a:lnTo>
                  <a:lnTo>
                    <a:pt x="668" y="569"/>
                  </a:lnTo>
                  <a:lnTo>
                    <a:pt x="680" y="614"/>
                  </a:lnTo>
                  <a:lnTo>
                    <a:pt x="695" y="660"/>
                  </a:lnTo>
                  <a:lnTo>
                    <a:pt x="710" y="706"/>
                  </a:lnTo>
                  <a:lnTo>
                    <a:pt x="727" y="750"/>
                  </a:lnTo>
                  <a:lnTo>
                    <a:pt x="746" y="791"/>
                  </a:lnTo>
                  <a:lnTo>
                    <a:pt x="764" y="829"/>
                  </a:lnTo>
                  <a:lnTo>
                    <a:pt x="784" y="862"/>
                  </a:lnTo>
                  <a:lnTo>
                    <a:pt x="802" y="887"/>
                  </a:lnTo>
                  <a:lnTo>
                    <a:pt x="818" y="908"/>
                  </a:lnTo>
                  <a:lnTo>
                    <a:pt x="830" y="926"/>
                  </a:lnTo>
                  <a:lnTo>
                    <a:pt x="837" y="942"/>
                  </a:lnTo>
                  <a:lnTo>
                    <a:pt x="840" y="957"/>
                  </a:lnTo>
                  <a:lnTo>
                    <a:pt x="841" y="971"/>
                  </a:lnTo>
                  <a:lnTo>
                    <a:pt x="841" y="986"/>
                  </a:lnTo>
                  <a:lnTo>
                    <a:pt x="840" y="1001"/>
                  </a:lnTo>
                  <a:lnTo>
                    <a:pt x="840" y="1017"/>
                  </a:lnTo>
                  <a:lnTo>
                    <a:pt x="839" y="1052"/>
                  </a:lnTo>
                  <a:lnTo>
                    <a:pt x="837" y="1082"/>
                  </a:lnTo>
                  <a:lnTo>
                    <a:pt x="833" y="1105"/>
                  </a:lnTo>
                  <a:lnTo>
                    <a:pt x="832" y="1113"/>
                  </a:lnTo>
                  <a:lnTo>
                    <a:pt x="832" y="1115"/>
                  </a:lnTo>
                  <a:lnTo>
                    <a:pt x="832" y="1120"/>
                  </a:lnTo>
                  <a:lnTo>
                    <a:pt x="831" y="1127"/>
                  </a:lnTo>
                  <a:lnTo>
                    <a:pt x="827" y="1136"/>
                  </a:lnTo>
                  <a:lnTo>
                    <a:pt x="820" y="1146"/>
                  </a:lnTo>
                  <a:lnTo>
                    <a:pt x="809" y="1156"/>
                  </a:lnTo>
                  <a:lnTo>
                    <a:pt x="792" y="1165"/>
                  </a:lnTo>
                  <a:lnTo>
                    <a:pt x="769" y="1172"/>
                  </a:lnTo>
                  <a:lnTo>
                    <a:pt x="743" y="1177"/>
                  </a:lnTo>
                  <a:lnTo>
                    <a:pt x="721" y="1182"/>
                  </a:lnTo>
                  <a:lnTo>
                    <a:pt x="702" y="1188"/>
                  </a:lnTo>
                  <a:lnTo>
                    <a:pt x="686" y="1194"/>
                  </a:lnTo>
                  <a:lnTo>
                    <a:pt x="669" y="1200"/>
                  </a:lnTo>
                  <a:lnTo>
                    <a:pt x="656" y="1210"/>
                  </a:lnTo>
                  <a:lnTo>
                    <a:pt x="643" y="1222"/>
                  </a:lnTo>
                  <a:lnTo>
                    <a:pt x="630" y="1237"/>
                  </a:lnTo>
                  <a:lnTo>
                    <a:pt x="623" y="1247"/>
                  </a:lnTo>
                  <a:lnTo>
                    <a:pt x="615" y="1256"/>
                  </a:lnTo>
                  <a:lnTo>
                    <a:pt x="607" y="1265"/>
                  </a:lnTo>
                  <a:lnTo>
                    <a:pt x="597" y="1275"/>
                  </a:lnTo>
                  <a:lnTo>
                    <a:pt x="587" y="1286"/>
                  </a:lnTo>
                  <a:lnTo>
                    <a:pt x="575" y="1296"/>
                  </a:lnTo>
                  <a:lnTo>
                    <a:pt x="563" y="1306"/>
                  </a:lnTo>
                  <a:lnTo>
                    <a:pt x="551" y="1317"/>
                  </a:lnTo>
                  <a:lnTo>
                    <a:pt x="538" y="1326"/>
                  </a:lnTo>
                  <a:lnTo>
                    <a:pt x="524" y="1336"/>
                  </a:lnTo>
                  <a:lnTo>
                    <a:pt x="510" y="1346"/>
                  </a:lnTo>
                  <a:lnTo>
                    <a:pt x="498" y="1354"/>
                  </a:lnTo>
                  <a:lnTo>
                    <a:pt x="484" y="1362"/>
                  </a:lnTo>
                  <a:lnTo>
                    <a:pt x="470" y="1369"/>
                  </a:lnTo>
                  <a:lnTo>
                    <a:pt x="456" y="1374"/>
                  </a:lnTo>
                  <a:lnTo>
                    <a:pt x="442" y="1380"/>
                  </a:lnTo>
                  <a:lnTo>
                    <a:pt x="418" y="1389"/>
                  </a:lnTo>
                  <a:lnTo>
                    <a:pt x="400" y="1396"/>
                  </a:lnTo>
                  <a:lnTo>
                    <a:pt x="386" y="1400"/>
                  </a:lnTo>
                  <a:lnTo>
                    <a:pt x="376" y="1401"/>
                  </a:lnTo>
                  <a:lnTo>
                    <a:pt x="366" y="1396"/>
                  </a:lnTo>
                  <a:lnTo>
                    <a:pt x="359" y="1385"/>
                  </a:lnTo>
                  <a:lnTo>
                    <a:pt x="353" y="1368"/>
                  </a:lnTo>
                  <a:lnTo>
                    <a:pt x="346" y="1342"/>
                  </a:lnTo>
                  <a:lnTo>
                    <a:pt x="332" y="1279"/>
                  </a:lnTo>
                  <a:lnTo>
                    <a:pt x="321" y="1217"/>
                  </a:lnTo>
                  <a:lnTo>
                    <a:pt x="314" y="1166"/>
                  </a:lnTo>
                  <a:lnTo>
                    <a:pt x="312" y="1138"/>
                  </a:lnTo>
                  <a:lnTo>
                    <a:pt x="313" y="1131"/>
                  </a:lnTo>
                  <a:lnTo>
                    <a:pt x="316" y="1122"/>
                  </a:lnTo>
                  <a:lnTo>
                    <a:pt x="320" y="1113"/>
                  </a:lnTo>
                  <a:lnTo>
                    <a:pt x="325" y="1101"/>
                  </a:lnTo>
                  <a:lnTo>
                    <a:pt x="332" y="1091"/>
                  </a:lnTo>
                  <a:lnTo>
                    <a:pt x="339" y="1079"/>
                  </a:lnTo>
                  <a:lnTo>
                    <a:pt x="347" y="1069"/>
                  </a:lnTo>
                  <a:lnTo>
                    <a:pt x="355" y="1059"/>
                  </a:lnTo>
                  <a:lnTo>
                    <a:pt x="363" y="1046"/>
                  </a:lnTo>
                  <a:lnTo>
                    <a:pt x="371" y="1029"/>
                  </a:lnTo>
                  <a:lnTo>
                    <a:pt x="380" y="1009"/>
                  </a:lnTo>
                  <a:lnTo>
                    <a:pt x="389" y="987"/>
                  </a:lnTo>
                  <a:lnTo>
                    <a:pt x="397" y="967"/>
                  </a:lnTo>
                  <a:lnTo>
                    <a:pt x="404" y="947"/>
                  </a:lnTo>
                  <a:lnTo>
                    <a:pt x="411" y="931"/>
                  </a:lnTo>
                  <a:lnTo>
                    <a:pt x="417" y="920"/>
                  </a:lnTo>
                  <a:lnTo>
                    <a:pt x="423" y="912"/>
                  </a:lnTo>
                  <a:lnTo>
                    <a:pt x="431" y="904"/>
                  </a:lnTo>
                  <a:lnTo>
                    <a:pt x="441" y="895"/>
                  </a:lnTo>
                  <a:lnTo>
                    <a:pt x="452" y="887"/>
                  </a:lnTo>
                  <a:lnTo>
                    <a:pt x="463" y="879"/>
                  </a:lnTo>
                  <a:lnTo>
                    <a:pt x="475" y="872"/>
                  </a:lnTo>
                  <a:lnTo>
                    <a:pt x="486" y="866"/>
                  </a:lnTo>
                  <a:lnTo>
                    <a:pt x="497" y="862"/>
                  </a:lnTo>
                  <a:lnTo>
                    <a:pt x="506" y="857"/>
                  </a:lnTo>
                  <a:lnTo>
                    <a:pt x="514" y="849"/>
                  </a:lnTo>
                  <a:lnTo>
                    <a:pt x="520" y="839"/>
                  </a:lnTo>
                  <a:lnTo>
                    <a:pt x="523" y="827"/>
                  </a:lnTo>
                  <a:lnTo>
                    <a:pt x="524" y="814"/>
                  </a:lnTo>
                  <a:lnTo>
                    <a:pt x="523" y="803"/>
                  </a:lnTo>
                  <a:lnTo>
                    <a:pt x="519" y="791"/>
                  </a:lnTo>
                  <a:lnTo>
                    <a:pt x="509" y="782"/>
                  </a:lnTo>
                  <a:lnTo>
                    <a:pt x="499" y="778"/>
                  </a:lnTo>
                  <a:lnTo>
                    <a:pt x="490" y="778"/>
                  </a:lnTo>
                  <a:lnTo>
                    <a:pt x="480" y="783"/>
                  </a:lnTo>
                  <a:lnTo>
                    <a:pt x="471" y="791"/>
                  </a:lnTo>
                  <a:lnTo>
                    <a:pt x="462" y="802"/>
                  </a:lnTo>
                  <a:lnTo>
                    <a:pt x="453" y="814"/>
                  </a:lnTo>
                  <a:lnTo>
                    <a:pt x="441" y="828"/>
                  </a:lnTo>
                  <a:lnTo>
                    <a:pt x="430" y="841"/>
                  </a:lnTo>
                  <a:lnTo>
                    <a:pt x="416" y="858"/>
                  </a:lnTo>
                  <a:lnTo>
                    <a:pt x="400" y="880"/>
                  </a:lnTo>
                  <a:lnTo>
                    <a:pt x="381" y="904"/>
                  </a:lnTo>
                  <a:lnTo>
                    <a:pt x="365" y="925"/>
                  </a:lnTo>
                  <a:lnTo>
                    <a:pt x="349" y="939"/>
                  </a:lnTo>
                  <a:lnTo>
                    <a:pt x="336" y="939"/>
                  </a:lnTo>
                  <a:lnTo>
                    <a:pt x="328" y="924"/>
                  </a:lnTo>
                  <a:lnTo>
                    <a:pt x="325" y="887"/>
                  </a:lnTo>
                  <a:lnTo>
                    <a:pt x="328" y="806"/>
                  </a:lnTo>
                  <a:lnTo>
                    <a:pt x="336" y="753"/>
                  </a:lnTo>
                  <a:lnTo>
                    <a:pt x="347" y="718"/>
                  </a:lnTo>
                  <a:lnTo>
                    <a:pt x="355" y="691"/>
                  </a:lnTo>
                  <a:lnTo>
                    <a:pt x="356" y="677"/>
                  </a:lnTo>
                  <a:lnTo>
                    <a:pt x="356" y="665"/>
                  </a:lnTo>
                  <a:lnTo>
                    <a:pt x="353" y="651"/>
                  </a:lnTo>
                  <a:lnTo>
                    <a:pt x="348" y="639"/>
                  </a:lnTo>
                  <a:lnTo>
                    <a:pt x="340" y="629"/>
                  </a:lnTo>
                  <a:lnTo>
                    <a:pt x="331" y="621"/>
                  </a:lnTo>
                  <a:lnTo>
                    <a:pt x="320" y="616"/>
                  </a:lnTo>
                  <a:lnTo>
                    <a:pt x="309" y="615"/>
                  </a:lnTo>
                  <a:lnTo>
                    <a:pt x="289" y="628"/>
                  </a:lnTo>
                  <a:lnTo>
                    <a:pt x="281" y="654"/>
                  </a:lnTo>
                  <a:lnTo>
                    <a:pt x="279" y="686"/>
                  </a:lnTo>
                  <a:lnTo>
                    <a:pt x="283" y="715"/>
                  </a:lnTo>
                  <a:lnTo>
                    <a:pt x="288" y="743"/>
                  </a:lnTo>
                  <a:lnTo>
                    <a:pt x="290" y="778"/>
                  </a:lnTo>
                  <a:lnTo>
                    <a:pt x="289" y="816"/>
                  </a:lnTo>
                  <a:lnTo>
                    <a:pt x="287" y="858"/>
                  </a:lnTo>
                  <a:lnTo>
                    <a:pt x="286" y="880"/>
                  </a:lnTo>
                  <a:lnTo>
                    <a:pt x="282" y="900"/>
                  </a:lnTo>
                  <a:lnTo>
                    <a:pt x="279" y="917"/>
                  </a:lnTo>
                  <a:lnTo>
                    <a:pt x="275" y="930"/>
                  </a:lnTo>
                  <a:lnTo>
                    <a:pt x="270" y="937"/>
                  </a:lnTo>
                  <a:lnTo>
                    <a:pt x="264" y="937"/>
                  </a:lnTo>
                  <a:lnTo>
                    <a:pt x="257" y="930"/>
                  </a:lnTo>
                  <a:lnTo>
                    <a:pt x="250" y="912"/>
                  </a:lnTo>
                  <a:lnTo>
                    <a:pt x="242" y="888"/>
                  </a:lnTo>
                  <a:lnTo>
                    <a:pt x="234" y="859"/>
                  </a:lnTo>
                  <a:lnTo>
                    <a:pt x="226" y="829"/>
                  </a:lnTo>
                  <a:lnTo>
                    <a:pt x="219" y="801"/>
                  </a:lnTo>
                  <a:lnTo>
                    <a:pt x="213" y="774"/>
                  </a:lnTo>
                  <a:lnTo>
                    <a:pt x="208" y="752"/>
                  </a:lnTo>
                  <a:lnTo>
                    <a:pt x="205" y="738"/>
                  </a:lnTo>
                  <a:lnTo>
                    <a:pt x="204" y="733"/>
                  </a:lnTo>
                  <a:lnTo>
                    <a:pt x="205" y="723"/>
                  </a:lnTo>
                  <a:lnTo>
                    <a:pt x="206" y="699"/>
                  </a:lnTo>
                  <a:lnTo>
                    <a:pt x="202" y="670"/>
                  </a:lnTo>
                  <a:lnTo>
                    <a:pt x="187" y="645"/>
                  </a:lnTo>
                  <a:lnTo>
                    <a:pt x="176" y="636"/>
                  </a:lnTo>
                  <a:lnTo>
                    <a:pt x="167" y="631"/>
                  </a:lnTo>
                  <a:lnTo>
                    <a:pt x="158" y="629"/>
                  </a:lnTo>
                  <a:lnTo>
                    <a:pt x="150" y="630"/>
                  </a:lnTo>
                  <a:lnTo>
                    <a:pt x="143" y="635"/>
                  </a:lnTo>
                  <a:lnTo>
                    <a:pt x="137" y="640"/>
                  </a:lnTo>
                  <a:lnTo>
                    <a:pt x="131" y="647"/>
                  </a:lnTo>
                  <a:lnTo>
                    <a:pt x="128" y="657"/>
                  </a:lnTo>
                  <a:lnTo>
                    <a:pt x="125" y="665"/>
                  </a:lnTo>
                  <a:lnTo>
                    <a:pt x="127" y="671"/>
                  </a:lnTo>
                  <a:lnTo>
                    <a:pt x="129" y="678"/>
                  </a:lnTo>
                  <a:lnTo>
                    <a:pt x="134" y="685"/>
                  </a:lnTo>
                  <a:lnTo>
                    <a:pt x="138" y="693"/>
                  </a:lnTo>
                  <a:lnTo>
                    <a:pt x="145" y="704"/>
                  </a:lnTo>
                  <a:lnTo>
                    <a:pt x="151" y="718"/>
                  </a:lnTo>
                  <a:lnTo>
                    <a:pt x="158" y="736"/>
                  </a:lnTo>
                  <a:lnTo>
                    <a:pt x="165" y="759"/>
                  </a:lnTo>
                  <a:lnTo>
                    <a:pt x="172" y="784"/>
                  </a:lnTo>
                  <a:lnTo>
                    <a:pt x="178" y="812"/>
                  </a:lnTo>
                  <a:lnTo>
                    <a:pt x="184" y="839"/>
                  </a:lnTo>
                  <a:lnTo>
                    <a:pt x="190" y="863"/>
                  </a:lnTo>
                  <a:lnTo>
                    <a:pt x="195" y="882"/>
                  </a:lnTo>
                  <a:lnTo>
                    <a:pt x="198" y="895"/>
                  </a:lnTo>
                  <a:lnTo>
                    <a:pt x="199" y="900"/>
                  </a:lnTo>
                  <a:lnTo>
                    <a:pt x="200" y="902"/>
                  </a:lnTo>
                  <a:lnTo>
                    <a:pt x="202" y="910"/>
                  </a:lnTo>
                  <a:lnTo>
                    <a:pt x="204" y="920"/>
                  </a:lnTo>
                  <a:lnTo>
                    <a:pt x="205" y="932"/>
                  </a:lnTo>
                  <a:lnTo>
                    <a:pt x="204" y="942"/>
                  </a:lnTo>
                  <a:lnTo>
                    <a:pt x="199" y="950"/>
                  </a:lnTo>
                  <a:lnTo>
                    <a:pt x="191" y="955"/>
                  </a:lnTo>
                  <a:lnTo>
                    <a:pt x="178" y="954"/>
                  </a:lnTo>
                  <a:lnTo>
                    <a:pt x="162" y="948"/>
                  </a:lnTo>
                  <a:lnTo>
                    <a:pt x="147" y="941"/>
                  </a:lnTo>
                  <a:lnTo>
                    <a:pt x="132" y="933"/>
                  </a:lnTo>
                  <a:lnTo>
                    <a:pt x="120" y="924"/>
                  </a:lnTo>
                  <a:lnTo>
                    <a:pt x="108" y="917"/>
                  </a:lnTo>
                  <a:lnTo>
                    <a:pt x="99" y="910"/>
                  </a:lnTo>
                  <a:lnTo>
                    <a:pt x="93" y="905"/>
                  </a:lnTo>
                  <a:lnTo>
                    <a:pt x="91" y="904"/>
                  </a:lnTo>
                  <a:lnTo>
                    <a:pt x="90" y="901"/>
                  </a:lnTo>
                  <a:lnTo>
                    <a:pt x="87" y="893"/>
                  </a:lnTo>
                  <a:lnTo>
                    <a:pt x="83" y="881"/>
                  </a:lnTo>
                  <a:lnTo>
                    <a:pt x="76" y="869"/>
                  </a:lnTo>
                  <a:lnTo>
                    <a:pt x="68" y="858"/>
                  </a:lnTo>
                  <a:lnTo>
                    <a:pt x="57" y="849"/>
                  </a:lnTo>
                  <a:lnTo>
                    <a:pt x="46" y="847"/>
                  </a:lnTo>
                  <a:lnTo>
                    <a:pt x="32" y="850"/>
                  </a:lnTo>
                  <a:lnTo>
                    <a:pt x="19" y="859"/>
                  </a:lnTo>
                  <a:lnTo>
                    <a:pt x="9" y="870"/>
                  </a:lnTo>
                  <a:lnTo>
                    <a:pt x="3" y="882"/>
                  </a:lnTo>
                  <a:lnTo>
                    <a:pt x="0" y="895"/>
                  </a:lnTo>
                  <a:lnTo>
                    <a:pt x="1" y="908"/>
                  </a:lnTo>
                  <a:lnTo>
                    <a:pt x="6" y="919"/>
                  </a:lnTo>
                  <a:lnTo>
                    <a:pt x="14" y="930"/>
                  </a:lnTo>
                  <a:lnTo>
                    <a:pt x="27" y="938"/>
                  </a:lnTo>
                  <a:lnTo>
                    <a:pt x="44" y="943"/>
                  </a:lnTo>
                  <a:lnTo>
                    <a:pt x="61" y="948"/>
                  </a:lnTo>
                  <a:lnTo>
                    <a:pt x="77" y="953"/>
                  </a:lnTo>
                  <a:lnTo>
                    <a:pt x="93" y="958"/>
                  </a:lnTo>
                  <a:lnTo>
                    <a:pt x="109" y="964"/>
                  </a:lnTo>
                  <a:lnTo>
                    <a:pt x="124" y="971"/>
                  </a:lnTo>
                  <a:lnTo>
                    <a:pt x="137" y="980"/>
                  </a:lnTo>
                  <a:lnTo>
                    <a:pt x="150" y="992"/>
                  </a:lnTo>
                  <a:lnTo>
                    <a:pt x="161" y="1005"/>
                  </a:lnTo>
                  <a:lnTo>
                    <a:pt x="176" y="1016"/>
                  </a:lnTo>
                  <a:lnTo>
                    <a:pt x="191" y="1029"/>
                  </a:lnTo>
                  <a:lnTo>
                    <a:pt x="207" y="1040"/>
                  </a:lnTo>
                  <a:lnTo>
                    <a:pt x="222" y="1054"/>
                  </a:lnTo>
                  <a:lnTo>
                    <a:pt x="236" y="1067"/>
                  </a:lnTo>
                  <a:lnTo>
                    <a:pt x="249" y="1082"/>
                  </a:lnTo>
                  <a:lnTo>
                    <a:pt x="258" y="1097"/>
                  </a:lnTo>
                  <a:lnTo>
                    <a:pt x="266" y="1116"/>
                  </a:lnTo>
                  <a:lnTo>
                    <a:pt x="273" y="1142"/>
                  </a:lnTo>
                  <a:lnTo>
                    <a:pt x="281" y="1172"/>
                  </a:lnTo>
                  <a:lnTo>
                    <a:pt x="287" y="1207"/>
                  </a:lnTo>
                  <a:lnTo>
                    <a:pt x="293" y="1245"/>
                  </a:lnTo>
                  <a:lnTo>
                    <a:pt x="298" y="1287"/>
                  </a:lnTo>
                  <a:lnTo>
                    <a:pt x="302" y="1328"/>
                  </a:lnTo>
                  <a:lnTo>
                    <a:pt x="304" y="1371"/>
                  </a:lnTo>
                  <a:lnTo>
                    <a:pt x="305" y="1411"/>
                  </a:lnTo>
                  <a:lnTo>
                    <a:pt x="306" y="1447"/>
                  </a:lnTo>
                  <a:lnTo>
                    <a:pt x="308" y="1477"/>
                  </a:lnTo>
                  <a:lnTo>
                    <a:pt x="310" y="1504"/>
                  </a:lnTo>
                  <a:lnTo>
                    <a:pt x="313" y="1524"/>
                  </a:lnTo>
                  <a:lnTo>
                    <a:pt x="320" y="1542"/>
                  </a:lnTo>
                  <a:lnTo>
                    <a:pt x="331" y="1553"/>
                  </a:lnTo>
                  <a:lnTo>
                    <a:pt x="346" y="1560"/>
                  </a:lnTo>
                  <a:lnTo>
                    <a:pt x="361" y="1560"/>
                  </a:lnTo>
                  <a:lnTo>
                    <a:pt x="373" y="1554"/>
                  </a:lnTo>
                  <a:lnTo>
                    <a:pt x="382" y="1543"/>
                  </a:lnTo>
                  <a:lnTo>
                    <a:pt x="393" y="1528"/>
                  </a:lnTo>
                  <a:lnTo>
                    <a:pt x="403" y="1512"/>
                  </a:lnTo>
                  <a:lnTo>
                    <a:pt x="416" y="1497"/>
                  </a:lnTo>
                  <a:lnTo>
                    <a:pt x="433" y="1484"/>
                  </a:lnTo>
                  <a:lnTo>
                    <a:pt x="455" y="1476"/>
                  </a:lnTo>
                  <a:lnTo>
                    <a:pt x="480" y="1470"/>
                  </a:lnTo>
                  <a:lnTo>
                    <a:pt x="507" y="1462"/>
                  </a:lnTo>
                  <a:lnTo>
                    <a:pt x="533" y="1454"/>
                  </a:lnTo>
                  <a:lnTo>
                    <a:pt x="559" y="1444"/>
                  </a:lnTo>
                  <a:lnTo>
                    <a:pt x="582" y="1433"/>
                  </a:lnTo>
                  <a:lnTo>
                    <a:pt x="601" y="1424"/>
                  </a:lnTo>
                  <a:lnTo>
                    <a:pt x="619" y="1414"/>
                  </a:lnTo>
                  <a:lnTo>
                    <a:pt x="630" y="1406"/>
                  </a:lnTo>
                  <a:lnTo>
                    <a:pt x="640" y="1399"/>
                  </a:lnTo>
                  <a:lnTo>
                    <a:pt x="650" y="1394"/>
                  </a:lnTo>
                  <a:lnTo>
                    <a:pt x="659" y="1392"/>
                  </a:lnTo>
                  <a:lnTo>
                    <a:pt x="667" y="1392"/>
                  </a:lnTo>
                  <a:lnTo>
                    <a:pt x="674" y="1393"/>
                  </a:lnTo>
                  <a:lnTo>
                    <a:pt x="680" y="1396"/>
                  </a:lnTo>
                  <a:lnTo>
                    <a:pt x="683" y="1402"/>
                  </a:lnTo>
                  <a:lnTo>
                    <a:pt x="684" y="1409"/>
                  </a:lnTo>
                  <a:lnTo>
                    <a:pt x="687" y="1423"/>
                  </a:lnTo>
                  <a:lnTo>
                    <a:pt x="694" y="1436"/>
                  </a:lnTo>
                  <a:lnTo>
                    <a:pt x="699" y="1452"/>
                  </a:lnTo>
                  <a:lnTo>
                    <a:pt x="702" y="1472"/>
                  </a:lnTo>
                  <a:lnTo>
                    <a:pt x="705" y="1495"/>
                  </a:lnTo>
                  <a:lnTo>
                    <a:pt x="712" y="1517"/>
                  </a:lnTo>
                  <a:lnTo>
                    <a:pt x="718" y="1537"/>
                  </a:lnTo>
                  <a:lnTo>
                    <a:pt x="719" y="1555"/>
                  </a:lnTo>
                  <a:lnTo>
                    <a:pt x="718" y="1566"/>
                  </a:lnTo>
                  <a:lnTo>
                    <a:pt x="720" y="1577"/>
                  </a:lnTo>
                  <a:lnTo>
                    <a:pt x="724" y="1591"/>
                  </a:lnTo>
                  <a:lnTo>
                    <a:pt x="728" y="1604"/>
                  </a:lnTo>
                  <a:lnTo>
                    <a:pt x="734" y="1618"/>
                  </a:lnTo>
                  <a:lnTo>
                    <a:pt x="741" y="1631"/>
                  </a:lnTo>
                  <a:lnTo>
                    <a:pt x="748" y="1644"/>
                  </a:lnTo>
                  <a:lnTo>
                    <a:pt x="756" y="1656"/>
                  </a:lnTo>
                  <a:lnTo>
                    <a:pt x="764" y="1666"/>
                  </a:lnTo>
                  <a:lnTo>
                    <a:pt x="771" y="1675"/>
                  </a:lnTo>
                  <a:lnTo>
                    <a:pt x="778" y="1683"/>
                  </a:lnTo>
                  <a:lnTo>
                    <a:pt x="784" y="1691"/>
                  </a:lnTo>
                  <a:lnTo>
                    <a:pt x="786" y="1701"/>
                  </a:lnTo>
                  <a:lnTo>
                    <a:pt x="786" y="1711"/>
                  </a:lnTo>
                  <a:lnTo>
                    <a:pt x="781" y="1724"/>
                  </a:lnTo>
                  <a:lnTo>
                    <a:pt x="773" y="1740"/>
                  </a:lnTo>
                  <a:lnTo>
                    <a:pt x="762" y="1759"/>
                  </a:lnTo>
                  <a:lnTo>
                    <a:pt x="752" y="1781"/>
                  </a:lnTo>
                  <a:lnTo>
                    <a:pt x="744" y="1807"/>
                  </a:lnTo>
                  <a:lnTo>
                    <a:pt x="740" y="1834"/>
                  </a:lnTo>
                  <a:lnTo>
                    <a:pt x="740" y="1863"/>
                  </a:lnTo>
                  <a:lnTo>
                    <a:pt x="744" y="1893"/>
                  </a:lnTo>
                  <a:lnTo>
                    <a:pt x="755" y="1923"/>
                  </a:lnTo>
                  <a:lnTo>
                    <a:pt x="773" y="1953"/>
                  </a:lnTo>
                  <a:lnTo>
                    <a:pt x="795" y="1981"/>
                  </a:lnTo>
                  <a:lnTo>
                    <a:pt x="817" y="2005"/>
                  </a:lnTo>
                  <a:lnTo>
                    <a:pt x="837" y="2027"/>
                  </a:lnTo>
                  <a:lnTo>
                    <a:pt x="855" y="2047"/>
                  </a:lnTo>
                  <a:lnTo>
                    <a:pt x="870" y="2067"/>
                  </a:lnTo>
                  <a:lnTo>
                    <a:pt x="882" y="2088"/>
                  </a:lnTo>
                  <a:lnTo>
                    <a:pt x="888" y="2109"/>
                  </a:lnTo>
                  <a:lnTo>
                    <a:pt x="890" y="2133"/>
                  </a:lnTo>
                  <a:lnTo>
                    <a:pt x="887" y="2156"/>
                  </a:lnTo>
                  <a:lnTo>
                    <a:pt x="882" y="2177"/>
                  </a:lnTo>
                  <a:lnTo>
                    <a:pt x="875" y="2193"/>
                  </a:lnTo>
                  <a:lnTo>
                    <a:pt x="865" y="2205"/>
                  </a:lnTo>
                  <a:lnTo>
                    <a:pt x="856" y="2216"/>
                  </a:lnTo>
                  <a:lnTo>
                    <a:pt x="847" y="2224"/>
                  </a:lnTo>
                  <a:lnTo>
                    <a:pt x="839" y="2230"/>
                  </a:lnTo>
                  <a:lnTo>
                    <a:pt x="832" y="2234"/>
                  </a:lnTo>
                  <a:lnTo>
                    <a:pt x="825" y="2242"/>
                  </a:lnTo>
                  <a:lnTo>
                    <a:pt x="827" y="2251"/>
                  </a:lnTo>
                  <a:lnTo>
                    <a:pt x="837" y="2257"/>
                  </a:lnTo>
                  <a:lnTo>
                    <a:pt x="848" y="2258"/>
                  </a:lnTo>
                  <a:lnTo>
                    <a:pt x="860" y="2251"/>
                  </a:lnTo>
                  <a:lnTo>
                    <a:pt x="878" y="2236"/>
                  </a:lnTo>
                  <a:lnTo>
                    <a:pt x="902" y="2215"/>
                  </a:lnTo>
                  <a:lnTo>
                    <a:pt x="929" y="2188"/>
                  </a:lnTo>
                  <a:lnTo>
                    <a:pt x="955" y="2160"/>
                  </a:lnTo>
                  <a:lnTo>
                    <a:pt x="981" y="2133"/>
                  </a:lnTo>
                  <a:lnTo>
                    <a:pt x="1000" y="2107"/>
                  </a:lnTo>
                  <a:lnTo>
                    <a:pt x="1014" y="2087"/>
                  </a:lnTo>
                  <a:lnTo>
                    <a:pt x="1024" y="2066"/>
                  </a:lnTo>
                  <a:lnTo>
                    <a:pt x="1035" y="2038"/>
                  </a:lnTo>
                  <a:lnTo>
                    <a:pt x="1045" y="2005"/>
                  </a:lnTo>
                  <a:lnTo>
                    <a:pt x="1052" y="1968"/>
                  </a:lnTo>
                  <a:lnTo>
                    <a:pt x="1057" y="1930"/>
                  </a:lnTo>
                  <a:lnTo>
                    <a:pt x="1056" y="1890"/>
                  </a:lnTo>
                  <a:lnTo>
                    <a:pt x="1048" y="1852"/>
                  </a:lnTo>
                  <a:lnTo>
                    <a:pt x="1031" y="1815"/>
                  </a:lnTo>
                  <a:lnTo>
                    <a:pt x="1012" y="1781"/>
                  </a:lnTo>
                  <a:lnTo>
                    <a:pt x="996" y="1751"/>
                  </a:lnTo>
                  <a:lnTo>
                    <a:pt x="982" y="1724"/>
                  </a:lnTo>
                  <a:lnTo>
                    <a:pt x="971" y="1699"/>
                  </a:lnTo>
                  <a:lnTo>
                    <a:pt x="966" y="1680"/>
                  </a:lnTo>
                  <a:lnTo>
                    <a:pt x="965" y="1664"/>
                  </a:lnTo>
                  <a:lnTo>
                    <a:pt x="968" y="1653"/>
                  </a:lnTo>
                  <a:lnTo>
                    <a:pt x="977" y="1648"/>
                  </a:lnTo>
                  <a:lnTo>
                    <a:pt x="989" y="1644"/>
                  </a:lnTo>
                  <a:lnTo>
                    <a:pt x="997" y="1641"/>
                  </a:lnTo>
                  <a:lnTo>
                    <a:pt x="1004" y="1636"/>
                  </a:lnTo>
                  <a:lnTo>
                    <a:pt x="1008" y="1631"/>
                  </a:lnTo>
                  <a:lnTo>
                    <a:pt x="1012" y="1625"/>
                  </a:lnTo>
                  <a:lnTo>
                    <a:pt x="1015" y="1619"/>
                  </a:lnTo>
                  <a:lnTo>
                    <a:pt x="1016" y="1611"/>
                  </a:lnTo>
                  <a:lnTo>
                    <a:pt x="1019" y="1602"/>
                  </a:lnTo>
                  <a:lnTo>
                    <a:pt x="1022" y="1592"/>
                  </a:lnTo>
                  <a:lnTo>
                    <a:pt x="1027" y="1583"/>
                  </a:lnTo>
                  <a:lnTo>
                    <a:pt x="1033" y="1575"/>
                  </a:lnTo>
                  <a:lnTo>
                    <a:pt x="1039" y="1566"/>
                  </a:lnTo>
                  <a:lnTo>
                    <a:pt x="1046" y="1558"/>
                  </a:lnTo>
                  <a:lnTo>
                    <a:pt x="1053" y="1551"/>
                  </a:lnTo>
                  <a:lnTo>
                    <a:pt x="1058" y="1543"/>
                  </a:lnTo>
                  <a:lnTo>
                    <a:pt x="1060" y="1535"/>
                  </a:lnTo>
                  <a:lnTo>
                    <a:pt x="1065" y="1521"/>
                  </a:lnTo>
                  <a:lnTo>
                    <a:pt x="1072" y="1508"/>
                  </a:lnTo>
                  <a:lnTo>
                    <a:pt x="1079" y="1494"/>
                  </a:lnTo>
                  <a:lnTo>
                    <a:pt x="1086" y="1476"/>
                  </a:lnTo>
                  <a:lnTo>
                    <a:pt x="1088" y="1464"/>
                  </a:lnTo>
                  <a:lnTo>
                    <a:pt x="1090" y="1452"/>
                  </a:lnTo>
                  <a:lnTo>
                    <a:pt x="1094" y="1439"/>
                  </a:lnTo>
                  <a:lnTo>
                    <a:pt x="1097" y="1429"/>
                  </a:lnTo>
                  <a:lnTo>
                    <a:pt x="1103" y="1421"/>
                  </a:lnTo>
                  <a:lnTo>
                    <a:pt x="1112" y="1417"/>
                  </a:lnTo>
                  <a:lnTo>
                    <a:pt x="1124" y="1421"/>
                  </a:lnTo>
                  <a:lnTo>
                    <a:pt x="1140" y="1430"/>
                  </a:lnTo>
                  <a:lnTo>
                    <a:pt x="1159" y="1445"/>
                  </a:lnTo>
                  <a:lnTo>
                    <a:pt x="1179" y="1460"/>
                  </a:lnTo>
                  <a:lnTo>
                    <a:pt x="1199" y="1475"/>
                  </a:lnTo>
                  <a:lnTo>
                    <a:pt x="1219" y="1489"/>
                  </a:lnTo>
                  <a:lnTo>
                    <a:pt x="1238" y="1501"/>
                  </a:lnTo>
                  <a:lnTo>
                    <a:pt x="1257" y="1512"/>
                  </a:lnTo>
                  <a:lnTo>
                    <a:pt x="1275" y="1519"/>
                  </a:lnTo>
                  <a:lnTo>
                    <a:pt x="1291" y="1522"/>
                  </a:lnTo>
                  <a:lnTo>
                    <a:pt x="1307" y="1524"/>
                  </a:lnTo>
                  <a:lnTo>
                    <a:pt x="1323" y="1528"/>
                  </a:lnTo>
                  <a:lnTo>
                    <a:pt x="1339" y="1532"/>
                  </a:lnTo>
                  <a:lnTo>
                    <a:pt x="1353" y="1538"/>
                  </a:lnTo>
                  <a:lnTo>
                    <a:pt x="1367" y="1545"/>
                  </a:lnTo>
                  <a:lnTo>
                    <a:pt x="1378" y="1554"/>
                  </a:lnTo>
                  <a:lnTo>
                    <a:pt x="1386" y="1565"/>
                  </a:lnTo>
                  <a:lnTo>
                    <a:pt x="1391" y="1576"/>
                  </a:lnTo>
                  <a:lnTo>
                    <a:pt x="1394" y="1589"/>
                  </a:lnTo>
                  <a:lnTo>
                    <a:pt x="1399" y="1600"/>
                  </a:lnTo>
                  <a:lnTo>
                    <a:pt x="1404" y="1611"/>
                  </a:lnTo>
                  <a:lnTo>
                    <a:pt x="1411" y="1619"/>
                  </a:lnTo>
                  <a:lnTo>
                    <a:pt x="1418" y="1627"/>
                  </a:lnTo>
                  <a:lnTo>
                    <a:pt x="1426" y="1631"/>
                  </a:lnTo>
                  <a:lnTo>
                    <a:pt x="1435" y="1633"/>
                  </a:lnTo>
                  <a:lnTo>
                    <a:pt x="1445" y="1631"/>
                  </a:lnTo>
                  <a:lnTo>
                    <a:pt x="1462" y="1606"/>
                  </a:lnTo>
                  <a:lnTo>
                    <a:pt x="1471" y="1552"/>
                  </a:lnTo>
                  <a:lnTo>
                    <a:pt x="1474" y="1480"/>
                  </a:lnTo>
                  <a:lnTo>
                    <a:pt x="1479" y="1401"/>
                  </a:lnTo>
                  <a:lnTo>
                    <a:pt x="1482" y="1362"/>
                  </a:lnTo>
                  <a:lnTo>
                    <a:pt x="1486" y="1321"/>
                  </a:lnTo>
                  <a:lnTo>
                    <a:pt x="1489" y="1282"/>
                  </a:lnTo>
                  <a:lnTo>
                    <a:pt x="1494" y="1247"/>
                  </a:lnTo>
                  <a:lnTo>
                    <a:pt x="1499" y="1213"/>
                  </a:lnTo>
                  <a:lnTo>
                    <a:pt x="1506" y="1185"/>
                  </a:lnTo>
                  <a:lnTo>
                    <a:pt x="1517" y="1162"/>
                  </a:lnTo>
                  <a:lnTo>
                    <a:pt x="1529" y="1146"/>
                  </a:lnTo>
                  <a:lnTo>
                    <a:pt x="1542" y="1132"/>
                  </a:lnTo>
                  <a:lnTo>
                    <a:pt x="1554" y="1117"/>
                  </a:lnTo>
                  <a:lnTo>
                    <a:pt x="1563" y="1101"/>
                  </a:lnTo>
                  <a:lnTo>
                    <a:pt x="1572" y="1083"/>
                  </a:lnTo>
                  <a:lnTo>
                    <a:pt x="1582" y="1064"/>
                  </a:lnTo>
                  <a:lnTo>
                    <a:pt x="1593" y="1045"/>
                  </a:lnTo>
                  <a:lnTo>
                    <a:pt x="1605" y="1025"/>
                  </a:lnTo>
                  <a:lnTo>
                    <a:pt x="1622" y="1005"/>
                  </a:lnTo>
                  <a:lnTo>
                    <a:pt x="1641" y="984"/>
                  </a:lnTo>
                  <a:lnTo>
                    <a:pt x="1664" y="963"/>
                  </a:lnTo>
                  <a:lnTo>
                    <a:pt x="1687" y="942"/>
                  </a:lnTo>
                  <a:lnTo>
                    <a:pt x="1708" y="922"/>
                  </a:lnTo>
                  <a:lnTo>
                    <a:pt x="1724" y="901"/>
                  </a:lnTo>
                  <a:lnTo>
                    <a:pt x="1732" y="880"/>
                  </a:lnTo>
                  <a:lnTo>
                    <a:pt x="1730" y="860"/>
                  </a:lnTo>
                  <a:lnTo>
                    <a:pt x="1714" y="841"/>
                  </a:lnTo>
                  <a:lnTo>
                    <a:pt x="1693" y="828"/>
                  </a:lnTo>
                  <a:lnTo>
                    <a:pt x="1677" y="827"/>
                  </a:lnTo>
                  <a:lnTo>
                    <a:pt x="1664" y="834"/>
                  </a:lnTo>
                  <a:lnTo>
                    <a:pt x="1654" y="847"/>
                  </a:lnTo>
                  <a:lnTo>
                    <a:pt x="1646" y="865"/>
                  </a:lnTo>
                  <a:lnTo>
                    <a:pt x="1638" y="886"/>
                  </a:lnTo>
                  <a:lnTo>
                    <a:pt x="1628" y="907"/>
                  </a:lnTo>
                  <a:lnTo>
                    <a:pt x="1617" y="925"/>
                  </a:lnTo>
                  <a:lnTo>
                    <a:pt x="1603" y="946"/>
                  </a:lnTo>
                  <a:lnTo>
                    <a:pt x="1586" y="970"/>
                  </a:lnTo>
                  <a:lnTo>
                    <a:pt x="1569" y="994"/>
                  </a:lnTo>
                  <a:lnTo>
                    <a:pt x="1552" y="1014"/>
                  </a:lnTo>
                  <a:lnTo>
                    <a:pt x="1537" y="1024"/>
                  </a:lnTo>
                  <a:lnTo>
                    <a:pt x="1526" y="1022"/>
                  </a:lnTo>
                  <a:lnTo>
                    <a:pt x="1520" y="1001"/>
                  </a:lnTo>
                  <a:lnTo>
                    <a:pt x="1521" y="958"/>
                  </a:lnTo>
                  <a:lnTo>
                    <a:pt x="1528" y="905"/>
                  </a:lnTo>
                  <a:lnTo>
                    <a:pt x="1536" y="857"/>
                  </a:lnTo>
                  <a:lnTo>
                    <a:pt x="1545" y="814"/>
                  </a:lnTo>
                  <a:lnTo>
                    <a:pt x="1552" y="776"/>
                  </a:lnTo>
                  <a:lnTo>
                    <a:pt x="1556" y="746"/>
                  </a:lnTo>
                  <a:lnTo>
                    <a:pt x="1554" y="722"/>
                  </a:lnTo>
                  <a:lnTo>
                    <a:pt x="1542" y="706"/>
                  </a:lnTo>
                  <a:lnTo>
                    <a:pt x="1521" y="699"/>
                  </a:lnTo>
                  <a:lnTo>
                    <a:pt x="1499" y="699"/>
                  </a:lnTo>
                  <a:lnTo>
                    <a:pt x="1487" y="706"/>
                  </a:lnTo>
                  <a:lnTo>
                    <a:pt x="1480" y="718"/>
                  </a:lnTo>
                  <a:lnTo>
                    <a:pt x="1479" y="733"/>
                  </a:lnTo>
                  <a:lnTo>
                    <a:pt x="1481" y="751"/>
                  </a:lnTo>
                  <a:lnTo>
                    <a:pt x="1484" y="772"/>
                  </a:lnTo>
                  <a:lnTo>
                    <a:pt x="1488" y="794"/>
                  </a:lnTo>
                  <a:lnTo>
                    <a:pt x="1488" y="816"/>
                  </a:lnTo>
                  <a:lnTo>
                    <a:pt x="1483" y="875"/>
                  </a:lnTo>
                  <a:lnTo>
                    <a:pt x="1477" y="945"/>
                  </a:lnTo>
                  <a:lnTo>
                    <a:pt x="1468" y="990"/>
                  </a:lnTo>
                  <a:lnTo>
                    <a:pt x="1454" y="979"/>
                  </a:lnTo>
                  <a:lnTo>
                    <a:pt x="1446" y="954"/>
                  </a:lnTo>
                  <a:lnTo>
                    <a:pt x="1439" y="930"/>
                  </a:lnTo>
                  <a:lnTo>
                    <a:pt x="1434" y="905"/>
                  </a:lnTo>
                  <a:lnTo>
                    <a:pt x="1428" y="882"/>
                  </a:lnTo>
                  <a:lnTo>
                    <a:pt x="1423" y="860"/>
                  </a:lnTo>
                  <a:lnTo>
                    <a:pt x="1420" y="841"/>
                  </a:lnTo>
                  <a:lnTo>
                    <a:pt x="1418" y="822"/>
                  </a:lnTo>
                  <a:lnTo>
                    <a:pt x="1416" y="807"/>
                  </a:lnTo>
                  <a:lnTo>
                    <a:pt x="1416" y="792"/>
                  </a:lnTo>
                  <a:lnTo>
                    <a:pt x="1415" y="778"/>
                  </a:lnTo>
                  <a:lnTo>
                    <a:pt x="1414" y="763"/>
                  </a:lnTo>
                  <a:lnTo>
                    <a:pt x="1411" y="749"/>
                  </a:lnTo>
                  <a:lnTo>
                    <a:pt x="1404" y="738"/>
                  </a:lnTo>
                  <a:lnTo>
                    <a:pt x="1394" y="730"/>
                  </a:lnTo>
                  <a:lnTo>
                    <a:pt x="1383" y="726"/>
                  </a:lnTo>
                  <a:lnTo>
                    <a:pt x="1366" y="728"/>
                  </a:lnTo>
                  <a:lnTo>
                    <a:pt x="1352" y="735"/>
                  </a:lnTo>
                  <a:lnTo>
                    <a:pt x="1345" y="744"/>
                  </a:lnTo>
                  <a:lnTo>
                    <a:pt x="1344" y="756"/>
                  </a:lnTo>
                  <a:lnTo>
                    <a:pt x="1346" y="769"/>
                  </a:lnTo>
                  <a:lnTo>
                    <a:pt x="1352" y="784"/>
                  </a:lnTo>
                  <a:lnTo>
                    <a:pt x="1359" y="801"/>
                  </a:lnTo>
                  <a:lnTo>
                    <a:pt x="1366" y="817"/>
                  </a:lnTo>
                  <a:lnTo>
                    <a:pt x="1370" y="833"/>
                  </a:lnTo>
                  <a:lnTo>
                    <a:pt x="1376" y="856"/>
                  </a:lnTo>
                  <a:lnTo>
                    <a:pt x="1386" y="889"/>
                  </a:lnTo>
                  <a:lnTo>
                    <a:pt x="1397" y="928"/>
                  </a:lnTo>
                  <a:lnTo>
                    <a:pt x="1407" y="969"/>
                  </a:lnTo>
                  <a:lnTo>
                    <a:pt x="1413" y="1005"/>
                  </a:lnTo>
                  <a:lnTo>
                    <a:pt x="1412" y="1030"/>
                  </a:lnTo>
                  <a:lnTo>
                    <a:pt x="1401" y="1040"/>
                  </a:lnTo>
                  <a:lnTo>
                    <a:pt x="1378" y="1030"/>
                  </a:lnTo>
                  <a:lnTo>
                    <a:pt x="1351" y="1007"/>
                  </a:lnTo>
                  <a:lnTo>
                    <a:pt x="1328" y="984"/>
                  </a:lnTo>
                  <a:lnTo>
                    <a:pt x="1307" y="962"/>
                  </a:lnTo>
                  <a:lnTo>
                    <a:pt x="1291" y="942"/>
                  </a:lnTo>
                  <a:lnTo>
                    <a:pt x="1275" y="930"/>
                  </a:lnTo>
                  <a:lnTo>
                    <a:pt x="1262" y="923"/>
                  </a:lnTo>
                  <a:lnTo>
                    <a:pt x="1249" y="925"/>
                  </a:lnTo>
                  <a:lnTo>
                    <a:pt x="1237" y="938"/>
                  </a:lnTo>
                  <a:lnTo>
                    <a:pt x="1227" y="955"/>
                  </a:lnTo>
                  <a:lnTo>
                    <a:pt x="1223" y="969"/>
                  </a:lnTo>
                  <a:lnTo>
                    <a:pt x="1225" y="980"/>
                  </a:lnTo>
                  <a:lnTo>
                    <a:pt x="1231" y="990"/>
                  </a:lnTo>
                  <a:lnTo>
                    <a:pt x="1240" y="998"/>
                  </a:lnTo>
                  <a:lnTo>
                    <a:pt x="1253" y="1005"/>
                  </a:lnTo>
                  <a:lnTo>
                    <a:pt x="1269" y="1010"/>
                  </a:lnTo>
                  <a:lnTo>
                    <a:pt x="1286" y="1017"/>
                  </a:lnTo>
                  <a:lnTo>
                    <a:pt x="1305" y="1025"/>
                  </a:lnTo>
                  <a:lnTo>
                    <a:pt x="1323" y="1035"/>
                  </a:lnTo>
                  <a:lnTo>
                    <a:pt x="1340" y="1047"/>
                  </a:lnTo>
                  <a:lnTo>
                    <a:pt x="1355" y="1060"/>
                  </a:lnTo>
                  <a:lnTo>
                    <a:pt x="1369" y="1074"/>
                  </a:lnTo>
                  <a:lnTo>
                    <a:pt x="1382" y="1088"/>
                  </a:lnTo>
                  <a:lnTo>
                    <a:pt x="1392" y="1101"/>
                  </a:lnTo>
                  <a:lnTo>
                    <a:pt x="1399" y="1113"/>
                  </a:lnTo>
                  <a:lnTo>
                    <a:pt x="1406" y="1124"/>
                  </a:lnTo>
                  <a:lnTo>
                    <a:pt x="1412" y="1137"/>
                  </a:lnTo>
                  <a:lnTo>
                    <a:pt x="1419" y="1152"/>
                  </a:lnTo>
                  <a:lnTo>
                    <a:pt x="1424" y="1167"/>
                  </a:lnTo>
                  <a:lnTo>
                    <a:pt x="1429" y="1184"/>
                  </a:lnTo>
                  <a:lnTo>
                    <a:pt x="1433" y="1203"/>
                  </a:lnTo>
                  <a:lnTo>
                    <a:pt x="1434" y="1224"/>
                  </a:lnTo>
                  <a:lnTo>
                    <a:pt x="1434" y="1247"/>
                  </a:lnTo>
                  <a:lnTo>
                    <a:pt x="1433" y="1298"/>
                  </a:lnTo>
                  <a:lnTo>
                    <a:pt x="1433" y="1351"/>
                  </a:lnTo>
                  <a:lnTo>
                    <a:pt x="1430" y="1399"/>
                  </a:lnTo>
                  <a:lnTo>
                    <a:pt x="1424" y="1426"/>
                  </a:lnTo>
                  <a:lnTo>
                    <a:pt x="1421" y="1434"/>
                  </a:lnTo>
                  <a:lnTo>
                    <a:pt x="1418" y="1444"/>
                  </a:lnTo>
                  <a:lnTo>
                    <a:pt x="1414" y="1452"/>
                  </a:lnTo>
                  <a:lnTo>
                    <a:pt x="1409" y="1457"/>
                  </a:lnTo>
                  <a:lnTo>
                    <a:pt x="1403" y="1460"/>
                  </a:lnTo>
                  <a:lnTo>
                    <a:pt x="1391" y="1457"/>
                  </a:lnTo>
                  <a:lnTo>
                    <a:pt x="1376" y="1449"/>
                  </a:lnTo>
                  <a:lnTo>
                    <a:pt x="1354" y="1434"/>
                  </a:lnTo>
                  <a:lnTo>
                    <a:pt x="1330" y="1416"/>
                  </a:lnTo>
                  <a:lnTo>
                    <a:pt x="1308" y="1400"/>
                  </a:lnTo>
                  <a:lnTo>
                    <a:pt x="1290" y="1386"/>
                  </a:lnTo>
                  <a:lnTo>
                    <a:pt x="1271" y="1373"/>
                  </a:lnTo>
                  <a:lnTo>
                    <a:pt x="1255" y="1362"/>
                  </a:lnTo>
                  <a:lnTo>
                    <a:pt x="1240" y="1351"/>
                  </a:lnTo>
                  <a:lnTo>
                    <a:pt x="1225" y="1342"/>
                  </a:lnTo>
                  <a:lnTo>
                    <a:pt x="1211" y="1334"/>
                  </a:lnTo>
                  <a:lnTo>
                    <a:pt x="1197" y="1323"/>
                  </a:lnTo>
                  <a:lnTo>
                    <a:pt x="1184" y="1304"/>
                  </a:lnTo>
                  <a:lnTo>
                    <a:pt x="1171" y="1282"/>
                  </a:lnTo>
                  <a:lnTo>
                    <a:pt x="1157" y="1258"/>
                  </a:lnTo>
                  <a:lnTo>
                    <a:pt x="1143" y="1235"/>
                  </a:lnTo>
                  <a:lnTo>
                    <a:pt x="1128" y="1214"/>
                  </a:lnTo>
                  <a:lnTo>
                    <a:pt x="1112" y="1199"/>
                  </a:lnTo>
                  <a:lnTo>
                    <a:pt x="1094" y="1191"/>
                  </a:lnTo>
                  <a:lnTo>
                    <a:pt x="1072" y="1189"/>
                  </a:lnTo>
                  <a:lnTo>
                    <a:pt x="1046" y="1185"/>
                  </a:lnTo>
                  <a:lnTo>
                    <a:pt x="1019" y="1182"/>
                  </a:lnTo>
                  <a:lnTo>
                    <a:pt x="991" y="1176"/>
                  </a:lnTo>
                  <a:lnTo>
                    <a:pt x="966" y="1167"/>
                  </a:lnTo>
                  <a:lnTo>
                    <a:pt x="945" y="1156"/>
                  </a:lnTo>
                  <a:lnTo>
                    <a:pt x="930" y="1139"/>
                  </a:lnTo>
                  <a:lnTo>
                    <a:pt x="923" y="1117"/>
                  </a:lnTo>
                  <a:lnTo>
                    <a:pt x="923" y="1090"/>
                  </a:lnTo>
                  <a:lnTo>
                    <a:pt x="924" y="1056"/>
                  </a:lnTo>
                  <a:lnTo>
                    <a:pt x="928" y="1021"/>
                  </a:lnTo>
                  <a:lnTo>
                    <a:pt x="935" y="985"/>
                  </a:lnTo>
                  <a:lnTo>
                    <a:pt x="944" y="950"/>
                  </a:lnTo>
                  <a:lnTo>
                    <a:pt x="956" y="919"/>
                  </a:lnTo>
                  <a:lnTo>
                    <a:pt x="973" y="893"/>
                  </a:lnTo>
                  <a:lnTo>
                    <a:pt x="993" y="874"/>
                  </a:lnTo>
                  <a:lnTo>
                    <a:pt x="1006" y="865"/>
                  </a:lnTo>
                  <a:lnTo>
                    <a:pt x="1022" y="851"/>
                  </a:lnTo>
                  <a:lnTo>
                    <a:pt x="1039" y="834"/>
                  </a:lnTo>
                  <a:lnTo>
                    <a:pt x="1058" y="812"/>
                  </a:lnTo>
                  <a:lnTo>
                    <a:pt x="1078" y="788"/>
                  </a:lnTo>
                  <a:lnTo>
                    <a:pt x="1098" y="761"/>
                  </a:lnTo>
                  <a:lnTo>
                    <a:pt x="1119" y="733"/>
                  </a:lnTo>
                  <a:lnTo>
                    <a:pt x="1140" y="701"/>
                  </a:lnTo>
                  <a:lnTo>
                    <a:pt x="1158" y="669"/>
                  </a:lnTo>
                  <a:lnTo>
                    <a:pt x="1177" y="636"/>
                  </a:lnTo>
                  <a:lnTo>
                    <a:pt x="1194" y="601"/>
                  </a:lnTo>
                  <a:lnTo>
                    <a:pt x="1209" y="568"/>
                  </a:lnTo>
                  <a:lnTo>
                    <a:pt x="1222" y="534"/>
                  </a:lnTo>
                  <a:lnTo>
                    <a:pt x="1231" y="501"/>
                  </a:lnTo>
                  <a:lnTo>
                    <a:pt x="1238" y="470"/>
                  </a:lnTo>
                  <a:lnTo>
                    <a:pt x="1240" y="440"/>
                  </a:lnTo>
                  <a:lnTo>
                    <a:pt x="1241" y="410"/>
                  </a:lnTo>
                  <a:lnTo>
                    <a:pt x="1241" y="376"/>
                  </a:lnTo>
                  <a:lnTo>
                    <a:pt x="1240" y="342"/>
                  </a:lnTo>
                  <a:lnTo>
                    <a:pt x="1238" y="306"/>
                  </a:lnTo>
                  <a:lnTo>
                    <a:pt x="1233" y="270"/>
                  </a:lnTo>
                  <a:lnTo>
                    <a:pt x="1227" y="235"/>
                  </a:lnTo>
                  <a:lnTo>
                    <a:pt x="1219" y="199"/>
                  </a:lnTo>
                  <a:lnTo>
                    <a:pt x="1208" y="164"/>
                  </a:lnTo>
                  <a:lnTo>
                    <a:pt x="1194" y="132"/>
                  </a:lnTo>
                  <a:lnTo>
                    <a:pt x="1177" y="102"/>
                  </a:lnTo>
                  <a:lnTo>
                    <a:pt x="1155" y="75"/>
                  </a:lnTo>
                  <a:lnTo>
                    <a:pt x="1129" y="50"/>
                  </a:lnTo>
                  <a:lnTo>
                    <a:pt x="1101" y="31"/>
                  </a:lnTo>
                  <a:lnTo>
                    <a:pt x="1066" y="15"/>
                  </a:lnTo>
                  <a:lnTo>
                    <a:pt x="1026" y="4"/>
                  </a:lnTo>
                  <a:lnTo>
                    <a:pt x="9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1" name="Freeform 10"/>
            <p:cNvSpPr>
              <a:spLocks noChangeAspect="1"/>
            </p:cNvSpPr>
            <p:nvPr/>
          </p:nvSpPr>
          <p:spPr bwMode="auto">
            <a:xfrm>
              <a:off x="2783" y="2192"/>
              <a:ext cx="155" cy="400"/>
            </a:xfrm>
            <a:custGeom>
              <a:avLst/>
              <a:gdLst>
                <a:gd name="T0" fmla="*/ 3 w 310"/>
                <a:gd name="T1" fmla="*/ 13 h 799"/>
                <a:gd name="T2" fmla="*/ 3 w 310"/>
                <a:gd name="T3" fmla="*/ 13 h 799"/>
                <a:gd name="T4" fmla="*/ 3 w 310"/>
                <a:gd name="T5" fmla="*/ 13 h 799"/>
                <a:gd name="T6" fmla="*/ 2 w 310"/>
                <a:gd name="T7" fmla="*/ 12 h 799"/>
                <a:gd name="T8" fmla="*/ 2 w 310"/>
                <a:gd name="T9" fmla="*/ 12 h 799"/>
                <a:gd name="T10" fmla="*/ 2 w 310"/>
                <a:gd name="T11" fmla="*/ 11 h 799"/>
                <a:gd name="T12" fmla="*/ 1 w 310"/>
                <a:gd name="T13" fmla="*/ 10 h 799"/>
                <a:gd name="T14" fmla="*/ 2 w 310"/>
                <a:gd name="T15" fmla="*/ 9 h 799"/>
                <a:gd name="T16" fmla="*/ 2 w 310"/>
                <a:gd name="T17" fmla="*/ 8 h 799"/>
                <a:gd name="T18" fmla="*/ 2 w 310"/>
                <a:gd name="T19" fmla="*/ 8 h 799"/>
                <a:gd name="T20" fmla="*/ 2 w 310"/>
                <a:gd name="T21" fmla="*/ 8 h 799"/>
                <a:gd name="T22" fmla="*/ 2 w 310"/>
                <a:gd name="T23" fmla="*/ 7 h 799"/>
                <a:gd name="T24" fmla="*/ 2 w 310"/>
                <a:gd name="T25" fmla="*/ 7 h 799"/>
                <a:gd name="T26" fmla="*/ 1 w 310"/>
                <a:gd name="T27" fmla="*/ 7 h 799"/>
                <a:gd name="T28" fmla="*/ 1 w 310"/>
                <a:gd name="T29" fmla="*/ 7 h 799"/>
                <a:gd name="T30" fmla="*/ 1 w 310"/>
                <a:gd name="T31" fmla="*/ 7 h 799"/>
                <a:gd name="T32" fmla="*/ 1 w 310"/>
                <a:gd name="T33" fmla="*/ 7 h 799"/>
                <a:gd name="T34" fmla="*/ 1 w 310"/>
                <a:gd name="T35" fmla="*/ 7 h 799"/>
                <a:gd name="T36" fmla="*/ 1 w 310"/>
                <a:gd name="T37" fmla="*/ 7 h 799"/>
                <a:gd name="T38" fmla="*/ 1 w 310"/>
                <a:gd name="T39" fmla="*/ 6 h 799"/>
                <a:gd name="T40" fmla="*/ 1 w 310"/>
                <a:gd name="T41" fmla="*/ 6 h 799"/>
                <a:gd name="T42" fmla="*/ 1 w 310"/>
                <a:gd name="T43" fmla="*/ 6 h 799"/>
                <a:gd name="T44" fmla="*/ 1 w 310"/>
                <a:gd name="T45" fmla="*/ 6 h 799"/>
                <a:gd name="T46" fmla="*/ 1 w 310"/>
                <a:gd name="T47" fmla="*/ 6 h 799"/>
                <a:gd name="T48" fmla="*/ 1 w 310"/>
                <a:gd name="T49" fmla="*/ 6 h 799"/>
                <a:gd name="T50" fmla="*/ 1 w 310"/>
                <a:gd name="T51" fmla="*/ 6 h 799"/>
                <a:gd name="T52" fmla="*/ 1 w 310"/>
                <a:gd name="T53" fmla="*/ 6 h 799"/>
                <a:gd name="T54" fmla="*/ 1 w 310"/>
                <a:gd name="T55" fmla="*/ 6 h 799"/>
                <a:gd name="T56" fmla="*/ 1 w 310"/>
                <a:gd name="T57" fmla="*/ 6 h 799"/>
                <a:gd name="T58" fmla="*/ 1 w 310"/>
                <a:gd name="T59" fmla="*/ 5 h 799"/>
                <a:gd name="T60" fmla="*/ 1 w 310"/>
                <a:gd name="T61" fmla="*/ 5 h 799"/>
                <a:gd name="T62" fmla="*/ 1 w 310"/>
                <a:gd name="T63" fmla="*/ 5 h 799"/>
                <a:gd name="T64" fmla="*/ 1 w 310"/>
                <a:gd name="T65" fmla="*/ 5 h 799"/>
                <a:gd name="T66" fmla="*/ 1 w 310"/>
                <a:gd name="T67" fmla="*/ 5 h 799"/>
                <a:gd name="T68" fmla="*/ 1 w 310"/>
                <a:gd name="T69" fmla="*/ 5 h 799"/>
                <a:gd name="T70" fmla="*/ 1 w 310"/>
                <a:gd name="T71" fmla="*/ 5 h 799"/>
                <a:gd name="T72" fmla="*/ 1 w 310"/>
                <a:gd name="T73" fmla="*/ 5 h 799"/>
                <a:gd name="T74" fmla="*/ 1 w 310"/>
                <a:gd name="T75" fmla="*/ 5 h 799"/>
                <a:gd name="T76" fmla="*/ 1 w 310"/>
                <a:gd name="T77" fmla="*/ 5 h 799"/>
                <a:gd name="T78" fmla="*/ 1 w 310"/>
                <a:gd name="T79" fmla="*/ 4 h 799"/>
                <a:gd name="T80" fmla="*/ 1 w 310"/>
                <a:gd name="T81" fmla="*/ 4 h 799"/>
                <a:gd name="T82" fmla="*/ 1 w 310"/>
                <a:gd name="T83" fmla="*/ 4 h 799"/>
                <a:gd name="T84" fmla="*/ 1 w 310"/>
                <a:gd name="T85" fmla="*/ 4 h 799"/>
                <a:gd name="T86" fmla="*/ 1 w 310"/>
                <a:gd name="T87" fmla="*/ 4 h 799"/>
                <a:gd name="T88" fmla="*/ 1 w 310"/>
                <a:gd name="T89" fmla="*/ 3 h 799"/>
                <a:gd name="T90" fmla="*/ 1 w 310"/>
                <a:gd name="T91" fmla="*/ 2 h 799"/>
                <a:gd name="T92" fmla="*/ 1 w 310"/>
                <a:gd name="T93" fmla="*/ 1 h 799"/>
                <a:gd name="T94" fmla="*/ 1 w 310"/>
                <a:gd name="T95" fmla="*/ 1 h 799"/>
                <a:gd name="T96" fmla="*/ 1 w 310"/>
                <a:gd name="T97" fmla="*/ 1 h 799"/>
                <a:gd name="T98" fmla="*/ 1 w 310"/>
                <a:gd name="T99" fmla="*/ 1 h 799"/>
                <a:gd name="T100" fmla="*/ 2 w 310"/>
                <a:gd name="T101" fmla="*/ 0 h 799"/>
                <a:gd name="T102" fmla="*/ 2 w 310"/>
                <a:gd name="T103" fmla="*/ 1 h 799"/>
                <a:gd name="T104" fmla="*/ 2 w 310"/>
                <a:gd name="T105" fmla="*/ 1 h 799"/>
                <a:gd name="T106" fmla="*/ 3 w 310"/>
                <a:gd name="T107" fmla="*/ 1 h 799"/>
                <a:gd name="T108" fmla="*/ 3 w 310"/>
                <a:gd name="T109" fmla="*/ 1 h 799"/>
                <a:gd name="T110" fmla="*/ 3 w 310"/>
                <a:gd name="T111" fmla="*/ 1 h 799"/>
                <a:gd name="T112" fmla="*/ 3 w 310"/>
                <a:gd name="T113" fmla="*/ 1 h 799"/>
                <a:gd name="T114" fmla="*/ 5 w 310"/>
                <a:gd name="T115" fmla="*/ 1 h 799"/>
                <a:gd name="T116" fmla="*/ 5 w 310"/>
                <a:gd name="T117" fmla="*/ 1 h 799"/>
                <a:gd name="T118" fmla="*/ 4 w 310"/>
                <a:gd name="T119" fmla="*/ 6 h 799"/>
                <a:gd name="T120" fmla="*/ 3 w 310"/>
                <a:gd name="T121" fmla="*/ 7 h 799"/>
                <a:gd name="T122" fmla="*/ 3 w 310"/>
                <a:gd name="T123" fmla="*/ 9 h 799"/>
                <a:gd name="T124" fmla="*/ 5 w 310"/>
                <a:gd name="T125" fmla="*/ 12 h 7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0"/>
                <a:gd name="T190" fmla="*/ 0 h 799"/>
                <a:gd name="T191" fmla="*/ 310 w 310"/>
                <a:gd name="T192" fmla="*/ 799 h 7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0" h="799">
                  <a:moveTo>
                    <a:pt x="226" y="799"/>
                  </a:moveTo>
                  <a:lnTo>
                    <a:pt x="220" y="795"/>
                  </a:lnTo>
                  <a:lnTo>
                    <a:pt x="214" y="790"/>
                  </a:lnTo>
                  <a:lnTo>
                    <a:pt x="210" y="784"/>
                  </a:lnTo>
                  <a:lnTo>
                    <a:pt x="206" y="780"/>
                  </a:lnTo>
                  <a:lnTo>
                    <a:pt x="198" y="769"/>
                  </a:lnTo>
                  <a:lnTo>
                    <a:pt x="188" y="758"/>
                  </a:lnTo>
                  <a:lnTo>
                    <a:pt x="174" y="747"/>
                  </a:lnTo>
                  <a:lnTo>
                    <a:pt x="160" y="736"/>
                  </a:lnTo>
                  <a:lnTo>
                    <a:pt x="146" y="723"/>
                  </a:lnTo>
                  <a:lnTo>
                    <a:pt x="134" y="709"/>
                  </a:lnTo>
                  <a:lnTo>
                    <a:pt x="122" y="693"/>
                  </a:lnTo>
                  <a:lnTo>
                    <a:pt x="114" y="676"/>
                  </a:lnTo>
                  <a:lnTo>
                    <a:pt x="108" y="633"/>
                  </a:lnTo>
                  <a:lnTo>
                    <a:pt x="113" y="586"/>
                  </a:lnTo>
                  <a:lnTo>
                    <a:pt x="121" y="543"/>
                  </a:lnTo>
                  <a:lnTo>
                    <a:pt x="127" y="512"/>
                  </a:lnTo>
                  <a:lnTo>
                    <a:pt x="129" y="494"/>
                  </a:lnTo>
                  <a:lnTo>
                    <a:pt x="131" y="480"/>
                  </a:lnTo>
                  <a:lnTo>
                    <a:pt x="136" y="470"/>
                  </a:lnTo>
                  <a:lnTo>
                    <a:pt x="147" y="462"/>
                  </a:lnTo>
                  <a:lnTo>
                    <a:pt x="157" y="456"/>
                  </a:lnTo>
                  <a:lnTo>
                    <a:pt x="156" y="450"/>
                  </a:lnTo>
                  <a:lnTo>
                    <a:pt x="147" y="447"/>
                  </a:lnTo>
                  <a:lnTo>
                    <a:pt x="135" y="446"/>
                  </a:lnTo>
                  <a:lnTo>
                    <a:pt x="129" y="446"/>
                  </a:lnTo>
                  <a:lnTo>
                    <a:pt x="122" y="446"/>
                  </a:lnTo>
                  <a:lnTo>
                    <a:pt x="116" y="446"/>
                  </a:lnTo>
                  <a:lnTo>
                    <a:pt x="109" y="444"/>
                  </a:lnTo>
                  <a:lnTo>
                    <a:pt x="103" y="442"/>
                  </a:lnTo>
                  <a:lnTo>
                    <a:pt x="96" y="439"/>
                  </a:lnTo>
                  <a:lnTo>
                    <a:pt x="89" y="433"/>
                  </a:lnTo>
                  <a:lnTo>
                    <a:pt x="81" y="425"/>
                  </a:lnTo>
                  <a:lnTo>
                    <a:pt x="74" y="416"/>
                  </a:lnTo>
                  <a:lnTo>
                    <a:pt x="70" y="408"/>
                  </a:lnTo>
                  <a:lnTo>
                    <a:pt x="69" y="402"/>
                  </a:lnTo>
                  <a:lnTo>
                    <a:pt x="70" y="396"/>
                  </a:lnTo>
                  <a:lnTo>
                    <a:pt x="74" y="391"/>
                  </a:lnTo>
                  <a:lnTo>
                    <a:pt x="79" y="387"/>
                  </a:lnTo>
                  <a:lnTo>
                    <a:pt x="88" y="384"/>
                  </a:lnTo>
                  <a:lnTo>
                    <a:pt x="98" y="382"/>
                  </a:lnTo>
                  <a:lnTo>
                    <a:pt x="106" y="380"/>
                  </a:lnTo>
                  <a:lnTo>
                    <a:pt x="111" y="378"/>
                  </a:lnTo>
                  <a:lnTo>
                    <a:pt x="112" y="374"/>
                  </a:lnTo>
                  <a:lnTo>
                    <a:pt x="108" y="369"/>
                  </a:lnTo>
                  <a:lnTo>
                    <a:pt x="103" y="366"/>
                  </a:lnTo>
                  <a:lnTo>
                    <a:pt x="94" y="363"/>
                  </a:lnTo>
                  <a:lnTo>
                    <a:pt x="84" y="360"/>
                  </a:lnTo>
                  <a:lnTo>
                    <a:pt x="73" y="358"/>
                  </a:lnTo>
                  <a:lnTo>
                    <a:pt x="62" y="356"/>
                  </a:lnTo>
                  <a:lnTo>
                    <a:pt x="55" y="351"/>
                  </a:lnTo>
                  <a:lnTo>
                    <a:pt x="53" y="345"/>
                  </a:lnTo>
                  <a:lnTo>
                    <a:pt x="54" y="340"/>
                  </a:lnTo>
                  <a:lnTo>
                    <a:pt x="58" y="334"/>
                  </a:lnTo>
                  <a:lnTo>
                    <a:pt x="64" y="329"/>
                  </a:lnTo>
                  <a:lnTo>
                    <a:pt x="74" y="326"/>
                  </a:lnTo>
                  <a:lnTo>
                    <a:pt x="85" y="325"/>
                  </a:lnTo>
                  <a:lnTo>
                    <a:pt x="96" y="323"/>
                  </a:lnTo>
                  <a:lnTo>
                    <a:pt x="101" y="321"/>
                  </a:lnTo>
                  <a:lnTo>
                    <a:pt x="103" y="318"/>
                  </a:lnTo>
                  <a:lnTo>
                    <a:pt x="101" y="313"/>
                  </a:lnTo>
                  <a:lnTo>
                    <a:pt x="96" y="310"/>
                  </a:lnTo>
                  <a:lnTo>
                    <a:pt x="88" y="306"/>
                  </a:lnTo>
                  <a:lnTo>
                    <a:pt x="77" y="304"/>
                  </a:lnTo>
                  <a:lnTo>
                    <a:pt x="64" y="303"/>
                  </a:lnTo>
                  <a:lnTo>
                    <a:pt x="53" y="301"/>
                  </a:lnTo>
                  <a:lnTo>
                    <a:pt x="46" y="297"/>
                  </a:lnTo>
                  <a:lnTo>
                    <a:pt x="43" y="292"/>
                  </a:lnTo>
                  <a:lnTo>
                    <a:pt x="44" y="285"/>
                  </a:lnTo>
                  <a:lnTo>
                    <a:pt x="46" y="278"/>
                  </a:lnTo>
                  <a:lnTo>
                    <a:pt x="50" y="273"/>
                  </a:lnTo>
                  <a:lnTo>
                    <a:pt x="55" y="268"/>
                  </a:lnTo>
                  <a:lnTo>
                    <a:pt x="60" y="266"/>
                  </a:lnTo>
                  <a:lnTo>
                    <a:pt x="66" y="265"/>
                  </a:lnTo>
                  <a:lnTo>
                    <a:pt x="74" y="263"/>
                  </a:lnTo>
                  <a:lnTo>
                    <a:pt x="82" y="262"/>
                  </a:lnTo>
                  <a:lnTo>
                    <a:pt x="89" y="262"/>
                  </a:lnTo>
                  <a:lnTo>
                    <a:pt x="93" y="260"/>
                  </a:lnTo>
                  <a:lnTo>
                    <a:pt x="93" y="258"/>
                  </a:lnTo>
                  <a:lnTo>
                    <a:pt x="88" y="254"/>
                  </a:lnTo>
                  <a:lnTo>
                    <a:pt x="76" y="248"/>
                  </a:lnTo>
                  <a:lnTo>
                    <a:pt x="62" y="243"/>
                  </a:lnTo>
                  <a:lnTo>
                    <a:pt x="51" y="237"/>
                  </a:lnTo>
                  <a:lnTo>
                    <a:pt x="41" y="231"/>
                  </a:lnTo>
                  <a:lnTo>
                    <a:pt x="33" y="224"/>
                  </a:lnTo>
                  <a:lnTo>
                    <a:pt x="26" y="216"/>
                  </a:lnTo>
                  <a:lnTo>
                    <a:pt x="21" y="207"/>
                  </a:lnTo>
                  <a:lnTo>
                    <a:pt x="15" y="195"/>
                  </a:lnTo>
                  <a:lnTo>
                    <a:pt x="9" y="182"/>
                  </a:lnTo>
                  <a:lnTo>
                    <a:pt x="1" y="149"/>
                  </a:lnTo>
                  <a:lnTo>
                    <a:pt x="0" y="116"/>
                  </a:lnTo>
                  <a:lnTo>
                    <a:pt x="5" y="83"/>
                  </a:lnTo>
                  <a:lnTo>
                    <a:pt x="14" y="48"/>
                  </a:lnTo>
                  <a:lnTo>
                    <a:pt x="23" y="28"/>
                  </a:lnTo>
                  <a:lnTo>
                    <a:pt x="36" y="16"/>
                  </a:lnTo>
                  <a:lnTo>
                    <a:pt x="52" y="9"/>
                  </a:lnTo>
                  <a:lnTo>
                    <a:pt x="68" y="5"/>
                  </a:lnTo>
                  <a:lnTo>
                    <a:pt x="85" y="5"/>
                  </a:lnTo>
                  <a:lnTo>
                    <a:pt x="101" y="5"/>
                  </a:lnTo>
                  <a:lnTo>
                    <a:pt x="118" y="5"/>
                  </a:lnTo>
                  <a:lnTo>
                    <a:pt x="131" y="2"/>
                  </a:lnTo>
                  <a:lnTo>
                    <a:pt x="143" y="0"/>
                  </a:lnTo>
                  <a:lnTo>
                    <a:pt x="151" y="0"/>
                  </a:lnTo>
                  <a:lnTo>
                    <a:pt x="159" y="3"/>
                  </a:lnTo>
                  <a:lnTo>
                    <a:pt x="165" y="6"/>
                  </a:lnTo>
                  <a:lnTo>
                    <a:pt x="172" y="11"/>
                  </a:lnTo>
                  <a:lnTo>
                    <a:pt x="180" y="16"/>
                  </a:lnTo>
                  <a:lnTo>
                    <a:pt x="189" y="18"/>
                  </a:lnTo>
                  <a:lnTo>
                    <a:pt x="202" y="18"/>
                  </a:lnTo>
                  <a:lnTo>
                    <a:pt x="213" y="16"/>
                  </a:lnTo>
                  <a:lnTo>
                    <a:pt x="222" y="13"/>
                  </a:lnTo>
                  <a:lnTo>
                    <a:pt x="229" y="11"/>
                  </a:lnTo>
                  <a:lnTo>
                    <a:pt x="236" y="8"/>
                  </a:lnTo>
                  <a:lnTo>
                    <a:pt x="242" y="5"/>
                  </a:lnTo>
                  <a:lnTo>
                    <a:pt x="250" y="4"/>
                  </a:lnTo>
                  <a:lnTo>
                    <a:pt x="259" y="4"/>
                  </a:lnTo>
                  <a:lnTo>
                    <a:pt x="273" y="5"/>
                  </a:lnTo>
                  <a:lnTo>
                    <a:pt x="310" y="55"/>
                  </a:lnTo>
                  <a:lnTo>
                    <a:pt x="267" y="295"/>
                  </a:lnTo>
                  <a:lnTo>
                    <a:pt x="251" y="375"/>
                  </a:lnTo>
                  <a:lnTo>
                    <a:pt x="248" y="419"/>
                  </a:lnTo>
                  <a:lnTo>
                    <a:pt x="233" y="427"/>
                  </a:lnTo>
                  <a:lnTo>
                    <a:pt x="212" y="451"/>
                  </a:lnTo>
                  <a:lnTo>
                    <a:pt x="240" y="519"/>
                  </a:lnTo>
                  <a:lnTo>
                    <a:pt x="256" y="631"/>
                  </a:lnTo>
                  <a:lnTo>
                    <a:pt x="294" y="719"/>
                  </a:lnTo>
                  <a:lnTo>
                    <a:pt x="226" y="799"/>
                  </a:lnTo>
                  <a:close/>
                </a:path>
              </a:pathLst>
            </a:custGeom>
            <a:solidFill>
              <a:srgbClr val="8EBA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2" name="Freeform 11"/>
            <p:cNvSpPr>
              <a:spLocks noChangeAspect="1"/>
            </p:cNvSpPr>
            <p:nvPr/>
          </p:nvSpPr>
          <p:spPr bwMode="auto">
            <a:xfrm>
              <a:off x="2816" y="2281"/>
              <a:ext cx="18" cy="17"/>
            </a:xfrm>
            <a:custGeom>
              <a:avLst/>
              <a:gdLst>
                <a:gd name="T0" fmla="*/ 1 w 36"/>
                <a:gd name="T1" fmla="*/ 0 h 35"/>
                <a:gd name="T2" fmla="*/ 1 w 36"/>
                <a:gd name="T3" fmla="*/ 0 h 35"/>
                <a:gd name="T4" fmla="*/ 1 w 36"/>
                <a:gd name="T5" fmla="*/ 0 h 35"/>
                <a:gd name="T6" fmla="*/ 1 w 36"/>
                <a:gd name="T7" fmla="*/ 0 h 35"/>
                <a:gd name="T8" fmla="*/ 1 w 36"/>
                <a:gd name="T9" fmla="*/ 0 h 35"/>
                <a:gd name="T10" fmla="*/ 1 w 36"/>
                <a:gd name="T11" fmla="*/ 0 h 35"/>
                <a:gd name="T12" fmla="*/ 1 w 36"/>
                <a:gd name="T13" fmla="*/ 0 h 35"/>
                <a:gd name="T14" fmla="*/ 1 w 36"/>
                <a:gd name="T15" fmla="*/ 0 h 35"/>
                <a:gd name="T16" fmla="*/ 1 w 36"/>
                <a:gd name="T17" fmla="*/ 0 h 35"/>
                <a:gd name="T18" fmla="*/ 1 w 36"/>
                <a:gd name="T19" fmla="*/ 0 h 35"/>
                <a:gd name="T20" fmla="*/ 1 w 36"/>
                <a:gd name="T21" fmla="*/ 0 h 35"/>
                <a:gd name="T22" fmla="*/ 1 w 36"/>
                <a:gd name="T23" fmla="*/ 0 h 35"/>
                <a:gd name="T24" fmla="*/ 0 w 36"/>
                <a:gd name="T25" fmla="*/ 0 h 35"/>
                <a:gd name="T26" fmla="*/ 1 w 36"/>
                <a:gd name="T27" fmla="*/ 0 h 35"/>
                <a:gd name="T28" fmla="*/ 1 w 36"/>
                <a:gd name="T29" fmla="*/ 0 h 35"/>
                <a:gd name="T30" fmla="*/ 1 w 36"/>
                <a:gd name="T31" fmla="*/ 0 h 35"/>
                <a:gd name="T32" fmla="*/ 1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8" y="35"/>
                  </a:moveTo>
                  <a:lnTo>
                    <a:pt x="25" y="33"/>
                  </a:lnTo>
                  <a:lnTo>
                    <a:pt x="31" y="29"/>
                  </a:lnTo>
                  <a:lnTo>
                    <a:pt x="34" y="24"/>
                  </a:lnTo>
                  <a:lnTo>
                    <a:pt x="36" y="17"/>
                  </a:lnTo>
                  <a:lnTo>
                    <a:pt x="34" y="10"/>
                  </a:lnTo>
                  <a:lnTo>
                    <a:pt x="31" y="5"/>
                  </a:lnTo>
                  <a:lnTo>
                    <a:pt x="25" y="1"/>
                  </a:lnTo>
                  <a:lnTo>
                    <a:pt x="18" y="0"/>
                  </a:lnTo>
                  <a:lnTo>
                    <a:pt x="11" y="1"/>
                  </a:lnTo>
                  <a:lnTo>
                    <a:pt x="6" y="5"/>
                  </a:lnTo>
                  <a:lnTo>
                    <a:pt x="1" y="10"/>
                  </a:lnTo>
                  <a:lnTo>
                    <a:pt x="0" y="17"/>
                  </a:lnTo>
                  <a:lnTo>
                    <a:pt x="1" y="24"/>
                  </a:lnTo>
                  <a:lnTo>
                    <a:pt x="6" y="29"/>
                  </a:lnTo>
                  <a:lnTo>
                    <a:pt x="11" y="33"/>
                  </a:lnTo>
                  <a:lnTo>
                    <a:pt x="18"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3" name="Freeform 12"/>
            <p:cNvSpPr>
              <a:spLocks noChangeAspect="1"/>
            </p:cNvSpPr>
            <p:nvPr/>
          </p:nvSpPr>
          <p:spPr bwMode="auto">
            <a:xfrm>
              <a:off x="2791" y="1615"/>
              <a:ext cx="203" cy="424"/>
            </a:xfrm>
            <a:custGeom>
              <a:avLst/>
              <a:gdLst>
                <a:gd name="T0" fmla="*/ 3 w 406"/>
                <a:gd name="T1" fmla="*/ 14 h 847"/>
                <a:gd name="T2" fmla="*/ 3 w 406"/>
                <a:gd name="T3" fmla="*/ 14 h 847"/>
                <a:gd name="T4" fmla="*/ 3 w 406"/>
                <a:gd name="T5" fmla="*/ 14 h 847"/>
                <a:gd name="T6" fmla="*/ 4 w 406"/>
                <a:gd name="T7" fmla="*/ 13 h 847"/>
                <a:gd name="T8" fmla="*/ 5 w 406"/>
                <a:gd name="T9" fmla="*/ 13 h 847"/>
                <a:gd name="T10" fmla="*/ 4 w 406"/>
                <a:gd name="T11" fmla="*/ 13 h 847"/>
                <a:gd name="T12" fmla="*/ 5 w 406"/>
                <a:gd name="T13" fmla="*/ 13 h 847"/>
                <a:gd name="T14" fmla="*/ 5 w 406"/>
                <a:gd name="T15" fmla="*/ 12 h 847"/>
                <a:gd name="T16" fmla="*/ 5 w 406"/>
                <a:gd name="T17" fmla="*/ 12 h 847"/>
                <a:gd name="T18" fmla="*/ 5 w 406"/>
                <a:gd name="T19" fmla="*/ 11 h 847"/>
                <a:gd name="T20" fmla="*/ 6 w 406"/>
                <a:gd name="T21" fmla="*/ 11 h 847"/>
                <a:gd name="T22" fmla="*/ 6 w 406"/>
                <a:gd name="T23" fmla="*/ 10 h 847"/>
                <a:gd name="T24" fmla="*/ 6 w 406"/>
                <a:gd name="T25" fmla="*/ 9 h 847"/>
                <a:gd name="T26" fmla="*/ 6 w 406"/>
                <a:gd name="T27" fmla="*/ 9 h 847"/>
                <a:gd name="T28" fmla="*/ 6 w 406"/>
                <a:gd name="T29" fmla="*/ 8 h 847"/>
                <a:gd name="T30" fmla="*/ 6 w 406"/>
                <a:gd name="T31" fmla="*/ 8 h 847"/>
                <a:gd name="T32" fmla="*/ 6 w 406"/>
                <a:gd name="T33" fmla="*/ 6 h 847"/>
                <a:gd name="T34" fmla="*/ 6 w 406"/>
                <a:gd name="T35" fmla="*/ 4 h 847"/>
                <a:gd name="T36" fmla="*/ 6 w 406"/>
                <a:gd name="T37" fmla="*/ 3 h 847"/>
                <a:gd name="T38" fmla="*/ 6 w 406"/>
                <a:gd name="T39" fmla="*/ 2 h 847"/>
                <a:gd name="T40" fmla="*/ 5 w 406"/>
                <a:gd name="T41" fmla="*/ 1 h 847"/>
                <a:gd name="T42" fmla="*/ 5 w 406"/>
                <a:gd name="T43" fmla="*/ 1 h 847"/>
                <a:gd name="T44" fmla="*/ 5 w 406"/>
                <a:gd name="T45" fmla="*/ 1 h 847"/>
                <a:gd name="T46" fmla="*/ 3 w 406"/>
                <a:gd name="T47" fmla="*/ 1 h 847"/>
                <a:gd name="T48" fmla="*/ 3 w 406"/>
                <a:gd name="T49" fmla="*/ 1 h 847"/>
                <a:gd name="T50" fmla="*/ 3 w 406"/>
                <a:gd name="T51" fmla="*/ 1 h 847"/>
                <a:gd name="T52" fmla="*/ 3 w 406"/>
                <a:gd name="T53" fmla="*/ 1 h 847"/>
                <a:gd name="T54" fmla="*/ 2 w 406"/>
                <a:gd name="T55" fmla="*/ 1 h 847"/>
                <a:gd name="T56" fmla="*/ 2 w 406"/>
                <a:gd name="T57" fmla="*/ 2 h 847"/>
                <a:gd name="T58" fmla="*/ 1 w 406"/>
                <a:gd name="T59" fmla="*/ 3 h 847"/>
                <a:gd name="T60" fmla="*/ 1 w 406"/>
                <a:gd name="T61" fmla="*/ 4 h 847"/>
                <a:gd name="T62" fmla="*/ 1 w 406"/>
                <a:gd name="T63" fmla="*/ 5 h 847"/>
                <a:gd name="T64" fmla="*/ 0 w 406"/>
                <a:gd name="T65" fmla="*/ 7 h 847"/>
                <a:gd name="T66" fmla="*/ 1 w 406"/>
                <a:gd name="T67" fmla="*/ 8 h 847"/>
                <a:gd name="T68" fmla="*/ 1 w 406"/>
                <a:gd name="T69" fmla="*/ 10 h 847"/>
                <a:gd name="T70" fmla="*/ 1 w 406"/>
                <a:gd name="T71" fmla="*/ 11 h 847"/>
                <a:gd name="T72" fmla="*/ 2 w 406"/>
                <a:gd name="T73" fmla="*/ 12 h 847"/>
                <a:gd name="T74" fmla="*/ 2 w 406"/>
                <a:gd name="T75" fmla="*/ 13 h 847"/>
                <a:gd name="T76" fmla="*/ 3 w 406"/>
                <a:gd name="T77" fmla="*/ 13 h 847"/>
                <a:gd name="T78" fmla="*/ 3 w 406"/>
                <a:gd name="T79" fmla="*/ 14 h 8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6"/>
                <a:gd name="T121" fmla="*/ 0 h 847"/>
                <a:gd name="T122" fmla="*/ 406 w 406"/>
                <a:gd name="T123" fmla="*/ 847 h 8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6" h="847">
                  <a:moveTo>
                    <a:pt x="203" y="847"/>
                  </a:moveTo>
                  <a:lnTo>
                    <a:pt x="209" y="847"/>
                  </a:lnTo>
                  <a:lnTo>
                    <a:pt x="214" y="845"/>
                  </a:lnTo>
                  <a:lnTo>
                    <a:pt x="221" y="842"/>
                  </a:lnTo>
                  <a:lnTo>
                    <a:pt x="228" y="839"/>
                  </a:lnTo>
                  <a:lnTo>
                    <a:pt x="236" y="834"/>
                  </a:lnTo>
                  <a:lnTo>
                    <a:pt x="244" y="830"/>
                  </a:lnTo>
                  <a:lnTo>
                    <a:pt x="252" y="824"/>
                  </a:lnTo>
                  <a:lnTo>
                    <a:pt x="261" y="817"/>
                  </a:lnTo>
                  <a:lnTo>
                    <a:pt x="258" y="807"/>
                  </a:lnTo>
                  <a:lnTo>
                    <a:pt x="256" y="797"/>
                  </a:lnTo>
                  <a:lnTo>
                    <a:pt x="256" y="791"/>
                  </a:lnTo>
                  <a:lnTo>
                    <a:pt x="259" y="786"/>
                  </a:lnTo>
                  <a:lnTo>
                    <a:pt x="264" y="780"/>
                  </a:lnTo>
                  <a:lnTo>
                    <a:pt x="271" y="771"/>
                  </a:lnTo>
                  <a:lnTo>
                    <a:pt x="278" y="759"/>
                  </a:lnTo>
                  <a:lnTo>
                    <a:pt x="286" y="744"/>
                  </a:lnTo>
                  <a:lnTo>
                    <a:pt x="294" y="729"/>
                  </a:lnTo>
                  <a:lnTo>
                    <a:pt x="302" y="713"/>
                  </a:lnTo>
                  <a:lnTo>
                    <a:pt x="310" y="698"/>
                  </a:lnTo>
                  <a:lnTo>
                    <a:pt x="318" y="686"/>
                  </a:lnTo>
                  <a:lnTo>
                    <a:pt x="331" y="659"/>
                  </a:lnTo>
                  <a:lnTo>
                    <a:pt x="338" y="629"/>
                  </a:lnTo>
                  <a:lnTo>
                    <a:pt x="341" y="595"/>
                  </a:lnTo>
                  <a:lnTo>
                    <a:pt x="342" y="558"/>
                  </a:lnTo>
                  <a:lnTo>
                    <a:pt x="342" y="542"/>
                  </a:lnTo>
                  <a:lnTo>
                    <a:pt x="345" y="530"/>
                  </a:lnTo>
                  <a:lnTo>
                    <a:pt x="347" y="520"/>
                  </a:lnTo>
                  <a:lnTo>
                    <a:pt x="352" y="509"/>
                  </a:lnTo>
                  <a:lnTo>
                    <a:pt x="359" y="495"/>
                  </a:lnTo>
                  <a:lnTo>
                    <a:pt x="368" y="477"/>
                  </a:lnTo>
                  <a:lnTo>
                    <a:pt x="379" y="449"/>
                  </a:lnTo>
                  <a:lnTo>
                    <a:pt x="394" y="410"/>
                  </a:lnTo>
                  <a:lnTo>
                    <a:pt x="405" y="362"/>
                  </a:lnTo>
                  <a:lnTo>
                    <a:pt x="406" y="310"/>
                  </a:lnTo>
                  <a:lnTo>
                    <a:pt x="398" y="256"/>
                  </a:lnTo>
                  <a:lnTo>
                    <a:pt x="384" y="203"/>
                  </a:lnTo>
                  <a:lnTo>
                    <a:pt x="367" y="153"/>
                  </a:lnTo>
                  <a:lnTo>
                    <a:pt x="348" y="109"/>
                  </a:lnTo>
                  <a:lnTo>
                    <a:pt x="330" y="74"/>
                  </a:lnTo>
                  <a:lnTo>
                    <a:pt x="315" y="50"/>
                  </a:lnTo>
                  <a:lnTo>
                    <a:pt x="308" y="41"/>
                  </a:lnTo>
                  <a:lnTo>
                    <a:pt x="300" y="35"/>
                  </a:lnTo>
                  <a:lnTo>
                    <a:pt x="291" y="28"/>
                  </a:lnTo>
                  <a:lnTo>
                    <a:pt x="281" y="22"/>
                  </a:lnTo>
                  <a:lnTo>
                    <a:pt x="270" y="16"/>
                  </a:lnTo>
                  <a:lnTo>
                    <a:pt x="259" y="10"/>
                  </a:lnTo>
                  <a:lnTo>
                    <a:pt x="247" y="5"/>
                  </a:lnTo>
                  <a:lnTo>
                    <a:pt x="235" y="0"/>
                  </a:lnTo>
                  <a:lnTo>
                    <a:pt x="216" y="3"/>
                  </a:lnTo>
                  <a:lnTo>
                    <a:pt x="196" y="8"/>
                  </a:lnTo>
                  <a:lnTo>
                    <a:pt x="176" y="14"/>
                  </a:lnTo>
                  <a:lnTo>
                    <a:pt x="157" y="23"/>
                  </a:lnTo>
                  <a:lnTo>
                    <a:pt x="138" y="32"/>
                  </a:lnTo>
                  <a:lnTo>
                    <a:pt x="120" y="45"/>
                  </a:lnTo>
                  <a:lnTo>
                    <a:pt x="103" y="60"/>
                  </a:lnTo>
                  <a:lnTo>
                    <a:pt x="87" y="77"/>
                  </a:lnTo>
                  <a:lnTo>
                    <a:pt x="70" y="98"/>
                  </a:lnTo>
                  <a:lnTo>
                    <a:pt x="57" y="121"/>
                  </a:lnTo>
                  <a:lnTo>
                    <a:pt x="43" y="147"/>
                  </a:lnTo>
                  <a:lnTo>
                    <a:pt x="31" y="177"/>
                  </a:lnTo>
                  <a:lnTo>
                    <a:pt x="21" y="210"/>
                  </a:lnTo>
                  <a:lnTo>
                    <a:pt x="13" y="247"/>
                  </a:lnTo>
                  <a:lnTo>
                    <a:pt x="7" y="288"/>
                  </a:lnTo>
                  <a:lnTo>
                    <a:pt x="2" y="333"/>
                  </a:lnTo>
                  <a:lnTo>
                    <a:pt x="0" y="386"/>
                  </a:lnTo>
                  <a:lnTo>
                    <a:pt x="2" y="438"/>
                  </a:lnTo>
                  <a:lnTo>
                    <a:pt x="8" y="487"/>
                  </a:lnTo>
                  <a:lnTo>
                    <a:pt x="17" y="535"/>
                  </a:lnTo>
                  <a:lnTo>
                    <a:pt x="28" y="580"/>
                  </a:lnTo>
                  <a:lnTo>
                    <a:pt x="42" y="622"/>
                  </a:lnTo>
                  <a:lnTo>
                    <a:pt x="58" y="661"/>
                  </a:lnTo>
                  <a:lnTo>
                    <a:pt x="74" y="698"/>
                  </a:lnTo>
                  <a:lnTo>
                    <a:pt x="92" y="731"/>
                  </a:lnTo>
                  <a:lnTo>
                    <a:pt x="110" y="761"/>
                  </a:lnTo>
                  <a:lnTo>
                    <a:pt x="128" y="786"/>
                  </a:lnTo>
                  <a:lnTo>
                    <a:pt x="145" y="807"/>
                  </a:lnTo>
                  <a:lnTo>
                    <a:pt x="163" y="824"/>
                  </a:lnTo>
                  <a:lnTo>
                    <a:pt x="178" y="837"/>
                  </a:lnTo>
                  <a:lnTo>
                    <a:pt x="191" y="845"/>
                  </a:lnTo>
                  <a:lnTo>
                    <a:pt x="203" y="847"/>
                  </a:lnTo>
                  <a:close/>
                </a:path>
              </a:pathLst>
            </a:custGeom>
            <a:solidFill>
              <a:srgbClr val="8EBA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4" name="Freeform 13"/>
            <p:cNvSpPr>
              <a:spLocks noChangeAspect="1"/>
            </p:cNvSpPr>
            <p:nvPr/>
          </p:nvSpPr>
          <p:spPr bwMode="auto">
            <a:xfrm>
              <a:off x="2909" y="1614"/>
              <a:ext cx="138" cy="410"/>
            </a:xfrm>
            <a:custGeom>
              <a:avLst/>
              <a:gdLst>
                <a:gd name="T0" fmla="*/ 1 w 278"/>
                <a:gd name="T1" fmla="*/ 2 h 819"/>
                <a:gd name="T2" fmla="*/ 2 w 278"/>
                <a:gd name="T3" fmla="*/ 3 h 819"/>
                <a:gd name="T4" fmla="*/ 2 w 278"/>
                <a:gd name="T5" fmla="*/ 5 h 819"/>
                <a:gd name="T6" fmla="*/ 2 w 278"/>
                <a:gd name="T7" fmla="*/ 6 h 819"/>
                <a:gd name="T8" fmla="*/ 2 w 278"/>
                <a:gd name="T9" fmla="*/ 8 h 819"/>
                <a:gd name="T10" fmla="*/ 1 w 278"/>
                <a:gd name="T11" fmla="*/ 8 h 819"/>
                <a:gd name="T12" fmla="*/ 1 w 278"/>
                <a:gd name="T13" fmla="*/ 9 h 819"/>
                <a:gd name="T14" fmla="*/ 1 w 278"/>
                <a:gd name="T15" fmla="*/ 9 h 819"/>
                <a:gd name="T16" fmla="*/ 1 w 278"/>
                <a:gd name="T17" fmla="*/ 10 h 819"/>
                <a:gd name="T18" fmla="*/ 1 w 278"/>
                <a:gd name="T19" fmla="*/ 11 h 819"/>
                <a:gd name="T20" fmla="*/ 1 w 278"/>
                <a:gd name="T21" fmla="*/ 11 h 819"/>
                <a:gd name="T22" fmla="*/ 0 w 278"/>
                <a:gd name="T23" fmla="*/ 12 h 819"/>
                <a:gd name="T24" fmla="*/ 0 w 278"/>
                <a:gd name="T25" fmla="*/ 12 h 819"/>
                <a:gd name="T26" fmla="*/ 0 w 278"/>
                <a:gd name="T27" fmla="*/ 13 h 819"/>
                <a:gd name="T28" fmla="*/ 0 w 278"/>
                <a:gd name="T29" fmla="*/ 13 h 819"/>
                <a:gd name="T30" fmla="*/ 0 w 278"/>
                <a:gd name="T31" fmla="*/ 13 h 819"/>
                <a:gd name="T32" fmla="*/ 0 w 278"/>
                <a:gd name="T33" fmla="*/ 13 h 819"/>
                <a:gd name="T34" fmla="*/ 1 w 278"/>
                <a:gd name="T35" fmla="*/ 12 h 819"/>
                <a:gd name="T36" fmla="*/ 2 w 278"/>
                <a:gd name="T37" fmla="*/ 11 h 819"/>
                <a:gd name="T38" fmla="*/ 2 w 278"/>
                <a:gd name="T39" fmla="*/ 10 h 819"/>
                <a:gd name="T40" fmla="*/ 3 w 278"/>
                <a:gd name="T41" fmla="*/ 9 h 819"/>
                <a:gd name="T42" fmla="*/ 3 w 278"/>
                <a:gd name="T43" fmla="*/ 8 h 819"/>
                <a:gd name="T44" fmla="*/ 4 w 278"/>
                <a:gd name="T45" fmla="*/ 7 h 819"/>
                <a:gd name="T46" fmla="*/ 4 w 278"/>
                <a:gd name="T47" fmla="*/ 5 h 819"/>
                <a:gd name="T48" fmla="*/ 4 w 278"/>
                <a:gd name="T49" fmla="*/ 4 h 819"/>
                <a:gd name="T50" fmla="*/ 3 w 278"/>
                <a:gd name="T51" fmla="*/ 3 h 819"/>
                <a:gd name="T52" fmla="*/ 3 w 278"/>
                <a:gd name="T53" fmla="*/ 3 h 819"/>
                <a:gd name="T54" fmla="*/ 3 w 278"/>
                <a:gd name="T55" fmla="*/ 2 h 819"/>
                <a:gd name="T56" fmla="*/ 2 w 278"/>
                <a:gd name="T57" fmla="*/ 1 h 819"/>
                <a:gd name="T58" fmla="*/ 2 w 278"/>
                <a:gd name="T59" fmla="*/ 1 h 819"/>
                <a:gd name="T60" fmla="*/ 1 w 278"/>
                <a:gd name="T61" fmla="*/ 1 h 819"/>
                <a:gd name="T62" fmla="*/ 1 w 278"/>
                <a:gd name="T63" fmla="*/ 1 h 819"/>
                <a:gd name="T64" fmla="*/ 0 w 278"/>
                <a:gd name="T65" fmla="*/ 0 h 819"/>
                <a:gd name="T66" fmla="*/ 0 w 278"/>
                <a:gd name="T67" fmla="*/ 0 h 819"/>
                <a:gd name="T68" fmla="*/ 0 w 278"/>
                <a:gd name="T69" fmla="*/ 1 h 819"/>
                <a:gd name="T70" fmla="*/ 0 w 278"/>
                <a:gd name="T71" fmla="*/ 1 h 819"/>
                <a:gd name="T72" fmla="*/ 0 w 278"/>
                <a:gd name="T73" fmla="*/ 1 h 819"/>
                <a:gd name="T74" fmla="*/ 0 w 278"/>
                <a:gd name="T75" fmla="*/ 1 h 819"/>
                <a:gd name="T76" fmla="*/ 0 w 278"/>
                <a:gd name="T77" fmla="*/ 1 h 819"/>
                <a:gd name="T78" fmla="*/ 1 w 278"/>
                <a:gd name="T79" fmla="*/ 1 h 8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8"/>
                <a:gd name="T121" fmla="*/ 0 h 819"/>
                <a:gd name="T122" fmla="*/ 278 w 278"/>
                <a:gd name="T123" fmla="*/ 819 h 8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8" h="819">
                  <a:moveTo>
                    <a:pt x="80" y="52"/>
                  </a:moveTo>
                  <a:lnTo>
                    <a:pt x="95" y="76"/>
                  </a:lnTo>
                  <a:lnTo>
                    <a:pt x="113" y="111"/>
                  </a:lnTo>
                  <a:lnTo>
                    <a:pt x="132" y="155"/>
                  </a:lnTo>
                  <a:lnTo>
                    <a:pt x="149" y="205"/>
                  </a:lnTo>
                  <a:lnTo>
                    <a:pt x="163" y="258"/>
                  </a:lnTo>
                  <a:lnTo>
                    <a:pt x="171" y="312"/>
                  </a:lnTo>
                  <a:lnTo>
                    <a:pt x="170" y="364"/>
                  </a:lnTo>
                  <a:lnTo>
                    <a:pt x="159" y="412"/>
                  </a:lnTo>
                  <a:lnTo>
                    <a:pt x="144" y="451"/>
                  </a:lnTo>
                  <a:lnTo>
                    <a:pt x="133" y="479"/>
                  </a:lnTo>
                  <a:lnTo>
                    <a:pt x="124" y="497"/>
                  </a:lnTo>
                  <a:lnTo>
                    <a:pt x="117" y="511"/>
                  </a:lnTo>
                  <a:lnTo>
                    <a:pt x="112" y="522"/>
                  </a:lnTo>
                  <a:lnTo>
                    <a:pt x="110" y="532"/>
                  </a:lnTo>
                  <a:lnTo>
                    <a:pt x="107" y="544"/>
                  </a:lnTo>
                  <a:lnTo>
                    <a:pt x="107" y="560"/>
                  </a:lnTo>
                  <a:lnTo>
                    <a:pt x="106" y="597"/>
                  </a:lnTo>
                  <a:lnTo>
                    <a:pt x="103" y="631"/>
                  </a:lnTo>
                  <a:lnTo>
                    <a:pt x="96" y="661"/>
                  </a:lnTo>
                  <a:lnTo>
                    <a:pt x="83" y="688"/>
                  </a:lnTo>
                  <a:lnTo>
                    <a:pt x="75" y="700"/>
                  </a:lnTo>
                  <a:lnTo>
                    <a:pt x="67" y="715"/>
                  </a:lnTo>
                  <a:lnTo>
                    <a:pt x="59" y="731"/>
                  </a:lnTo>
                  <a:lnTo>
                    <a:pt x="51" y="746"/>
                  </a:lnTo>
                  <a:lnTo>
                    <a:pt x="43" y="761"/>
                  </a:lnTo>
                  <a:lnTo>
                    <a:pt x="36" y="773"/>
                  </a:lnTo>
                  <a:lnTo>
                    <a:pt x="29" y="782"/>
                  </a:lnTo>
                  <a:lnTo>
                    <a:pt x="24" y="788"/>
                  </a:lnTo>
                  <a:lnTo>
                    <a:pt x="21" y="793"/>
                  </a:lnTo>
                  <a:lnTo>
                    <a:pt x="21" y="799"/>
                  </a:lnTo>
                  <a:lnTo>
                    <a:pt x="23" y="809"/>
                  </a:lnTo>
                  <a:lnTo>
                    <a:pt x="26" y="819"/>
                  </a:lnTo>
                  <a:lnTo>
                    <a:pt x="47" y="798"/>
                  </a:lnTo>
                  <a:lnTo>
                    <a:pt x="71" y="773"/>
                  </a:lnTo>
                  <a:lnTo>
                    <a:pt x="94" y="745"/>
                  </a:lnTo>
                  <a:lnTo>
                    <a:pt x="117" y="716"/>
                  </a:lnTo>
                  <a:lnTo>
                    <a:pt x="137" y="685"/>
                  </a:lnTo>
                  <a:lnTo>
                    <a:pt x="156" y="655"/>
                  </a:lnTo>
                  <a:lnTo>
                    <a:pt x="172" y="625"/>
                  </a:lnTo>
                  <a:lnTo>
                    <a:pt x="185" y="598"/>
                  </a:lnTo>
                  <a:lnTo>
                    <a:pt x="200" y="560"/>
                  </a:lnTo>
                  <a:lnTo>
                    <a:pt x="218" y="519"/>
                  </a:lnTo>
                  <a:lnTo>
                    <a:pt x="236" y="477"/>
                  </a:lnTo>
                  <a:lnTo>
                    <a:pt x="253" y="432"/>
                  </a:lnTo>
                  <a:lnTo>
                    <a:pt x="266" y="386"/>
                  </a:lnTo>
                  <a:lnTo>
                    <a:pt x="276" y="340"/>
                  </a:lnTo>
                  <a:lnTo>
                    <a:pt x="278" y="292"/>
                  </a:lnTo>
                  <a:lnTo>
                    <a:pt x="272" y="246"/>
                  </a:lnTo>
                  <a:lnTo>
                    <a:pt x="266" y="223"/>
                  </a:lnTo>
                  <a:lnTo>
                    <a:pt x="260" y="201"/>
                  </a:lnTo>
                  <a:lnTo>
                    <a:pt x="253" y="178"/>
                  </a:lnTo>
                  <a:lnTo>
                    <a:pt x="245" y="156"/>
                  </a:lnTo>
                  <a:lnTo>
                    <a:pt x="235" y="136"/>
                  </a:lnTo>
                  <a:lnTo>
                    <a:pt x="225" y="115"/>
                  </a:lnTo>
                  <a:lnTo>
                    <a:pt x="215" y="95"/>
                  </a:lnTo>
                  <a:lnTo>
                    <a:pt x="202" y="78"/>
                  </a:lnTo>
                  <a:lnTo>
                    <a:pt x="188" y="61"/>
                  </a:lnTo>
                  <a:lnTo>
                    <a:pt x="172" y="46"/>
                  </a:lnTo>
                  <a:lnTo>
                    <a:pt x="156" y="32"/>
                  </a:lnTo>
                  <a:lnTo>
                    <a:pt x="137" y="22"/>
                  </a:lnTo>
                  <a:lnTo>
                    <a:pt x="118" y="12"/>
                  </a:lnTo>
                  <a:lnTo>
                    <a:pt x="96" y="5"/>
                  </a:lnTo>
                  <a:lnTo>
                    <a:pt x="72" y="1"/>
                  </a:lnTo>
                  <a:lnTo>
                    <a:pt x="46" y="0"/>
                  </a:lnTo>
                  <a:lnTo>
                    <a:pt x="41" y="0"/>
                  </a:lnTo>
                  <a:lnTo>
                    <a:pt x="36" y="0"/>
                  </a:lnTo>
                  <a:lnTo>
                    <a:pt x="30" y="0"/>
                  </a:lnTo>
                  <a:lnTo>
                    <a:pt x="24" y="1"/>
                  </a:lnTo>
                  <a:lnTo>
                    <a:pt x="19" y="1"/>
                  </a:lnTo>
                  <a:lnTo>
                    <a:pt x="12" y="1"/>
                  </a:lnTo>
                  <a:lnTo>
                    <a:pt x="6" y="2"/>
                  </a:lnTo>
                  <a:lnTo>
                    <a:pt x="0" y="2"/>
                  </a:lnTo>
                  <a:lnTo>
                    <a:pt x="12" y="7"/>
                  </a:lnTo>
                  <a:lnTo>
                    <a:pt x="24" y="12"/>
                  </a:lnTo>
                  <a:lnTo>
                    <a:pt x="35" y="18"/>
                  </a:lnTo>
                  <a:lnTo>
                    <a:pt x="46" y="24"/>
                  </a:lnTo>
                  <a:lnTo>
                    <a:pt x="56" y="30"/>
                  </a:lnTo>
                  <a:lnTo>
                    <a:pt x="65" y="37"/>
                  </a:lnTo>
                  <a:lnTo>
                    <a:pt x="73" y="43"/>
                  </a:lnTo>
                  <a:lnTo>
                    <a:pt x="80" y="52"/>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5" name="Freeform 14"/>
            <p:cNvSpPr>
              <a:spLocks noChangeAspect="1"/>
            </p:cNvSpPr>
            <p:nvPr/>
          </p:nvSpPr>
          <p:spPr bwMode="auto">
            <a:xfrm>
              <a:off x="2644" y="2269"/>
              <a:ext cx="100" cy="52"/>
            </a:xfrm>
            <a:custGeom>
              <a:avLst/>
              <a:gdLst>
                <a:gd name="T0" fmla="*/ 2 w 202"/>
                <a:gd name="T1" fmla="*/ 1 h 104"/>
                <a:gd name="T2" fmla="*/ 2 w 202"/>
                <a:gd name="T3" fmla="*/ 1 h 104"/>
                <a:gd name="T4" fmla="*/ 2 w 202"/>
                <a:gd name="T5" fmla="*/ 1 h 104"/>
                <a:gd name="T6" fmla="*/ 1 w 202"/>
                <a:gd name="T7" fmla="*/ 1 h 104"/>
                <a:gd name="T8" fmla="*/ 1 w 202"/>
                <a:gd name="T9" fmla="*/ 1 h 104"/>
                <a:gd name="T10" fmla="*/ 1 w 202"/>
                <a:gd name="T11" fmla="*/ 1 h 104"/>
                <a:gd name="T12" fmla="*/ 1 w 202"/>
                <a:gd name="T13" fmla="*/ 1 h 104"/>
                <a:gd name="T14" fmla="*/ 0 w 202"/>
                <a:gd name="T15" fmla="*/ 1 h 104"/>
                <a:gd name="T16" fmla="*/ 0 w 202"/>
                <a:gd name="T17" fmla="*/ 1 h 104"/>
                <a:gd name="T18" fmla="*/ 0 w 202"/>
                <a:gd name="T19" fmla="*/ 1 h 104"/>
                <a:gd name="T20" fmla="*/ 0 w 202"/>
                <a:gd name="T21" fmla="*/ 2 h 104"/>
                <a:gd name="T22" fmla="*/ 0 w 202"/>
                <a:gd name="T23" fmla="*/ 2 h 104"/>
                <a:gd name="T24" fmla="*/ 0 w 202"/>
                <a:gd name="T25" fmla="*/ 2 h 104"/>
                <a:gd name="T26" fmla="*/ 0 w 202"/>
                <a:gd name="T27" fmla="*/ 2 h 104"/>
                <a:gd name="T28" fmla="*/ 0 w 202"/>
                <a:gd name="T29" fmla="*/ 2 h 104"/>
                <a:gd name="T30" fmla="*/ 0 w 202"/>
                <a:gd name="T31" fmla="*/ 2 h 104"/>
                <a:gd name="T32" fmla="*/ 0 w 202"/>
                <a:gd name="T33" fmla="*/ 2 h 104"/>
                <a:gd name="T34" fmla="*/ 0 w 202"/>
                <a:gd name="T35" fmla="*/ 2 h 104"/>
                <a:gd name="T36" fmla="*/ 1 w 202"/>
                <a:gd name="T37" fmla="*/ 2 h 104"/>
                <a:gd name="T38" fmla="*/ 1 w 202"/>
                <a:gd name="T39" fmla="*/ 2 h 104"/>
                <a:gd name="T40" fmla="*/ 1 w 202"/>
                <a:gd name="T41" fmla="*/ 1 h 104"/>
                <a:gd name="T42" fmla="*/ 2 w 202"/>
                <a:gd name="T43" fmla="*/ 1 h 104"/>
                <a:gd name="T44" fmla="*/ 2 w 202"/>
                <a:gd name="T45" fmla="*/ 1 h 104"/>
                <a:gd name="T46" fmla="*/ 2 w 202"/>
                <a:gd name="T47" fmla="*/ 1 h 104"/>
                <a:gd name="T48" fmla="*/ 2 w 202"/>
                <a:gd name="T49" fmla="*/ 1 h 104"/>
                <a:gd name="T50" fmla="*/ 2 w 202"/>
                <a:gd name="T51" fmla="*/ 1 h 104"/>
                <a:gd name="T52" fmla="*/ 3 w 202"/>
                <a:gd name="T53" fmla="*/ 1 h 104"/>
                <a:gd name="T54" fmla="*/ 3 w 202"/>
                <a:gd name="T55" fmla="*/ 1 h 104"/>
                <a:gd name="T56" fmla="*/ 3 w 202"/>
                <a:gd name="T57" fmla="*/ 1 h 104"/>
                <a:gd name="T58" fmla="*/ 3 w 202"/>
                <a:gd name="T59" fmla="*/ 1 h 104"/>
                <a:gd name="T60" fmla="*/ 2 w 202"/>
                <a:gd name="T61" fmla="*/ 0 h 104"/>
                <a:gd name="T62" fmla="*/ 2 w 202"/>
                <a:gd name="T63" fmla="*/ 1 h 104"/>
                <a:gd name="T64" fmla="*/ 2 w 202"/>
                <a:gd name="T65" fmla="*/ 1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104"/>
                <a:gd name="T101" fmla="*/ 202 w 202"/>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104">
                  <a:moveTo>
                    <a:pt x="159" y="7"/>
                  </a:moveTo>
                  <a:lnTo>
                    <a:pt x="145" y="13"/>
                  </a:lnTo>
                  <a:lnTo>
                    <a:pt x="130" y="20"/>
                  </a:lnTo>
                  <a:lnTo>
                    <a:pt x="114" y="26"/>
                  </a:lnTo>
                  <a:lnTo>
                    <a:pt x="98" y="33"/>
                  </a:lnTo>
                  <a:lnTo>
                    <a:pt x="82" y="40"/>
                  </a:lnTo>
                  <a:lnTo>
                    <a:pt x="68" y="46"/>
                  </a:lnTo>
                  <a:lnTo>
                    <a:pt x="55" y="52"/>
                  </a:lnTo>
                  <a:lnTo>
                    <a:pt x="46" y="58"/>
                  </a:lnTo>
                  <a:lnTo>
                    <a:pt x="37" y="63"/>
                  </a:lnTo>
                  <a:lnTo>
                    <a:pt x="25" y="71"/>
                  </a:lnTo>
                  <a:lnTo>
                    <a:pt x="14" y="82"/>
                  </a:lnTo>
                  <a:lnTo>
                    <a:pt x="6" y="90"/>
                  </a:lnTo>
                  <a:lnTo>
                    <a:pt x="0" y="98"/>
                  </a:lnTo>
                  <a:lnTo>
                    <a:pt x="2" y="103"/>
                  </a:lnTo>
                  <a:lnTo>
                    <a:pt x="13" y="104"/>
                  </a:lnTo>
                  <a:lnTo>
                    <a:pt x="33" y="99"/>
                  </a:lnTo>
                  <a:lnTo>
                    <a:pt x="59" y="91"/>
                  </a:lnTo>
                  <a:lnTo>
                    <a:pt x="81" y="82"/>
                  </a:lnTo>
                  <a:lnTo>
                    <a:pt x="101" y="73"/>
                  </a:lnTo>
                  <a:lnTo>
                    <a:pt x="119" y="62"/>
                  </a:lnTo>
                  <a:lnTo>
                    <a:pt x="136" y="53"/>
                  </a:lnTo>
                  <a:lnTo>
                    <a:pt x="151" y="45"/>
                  </a:lnTo>
                  <a:lnTo>
                    <a:pt x="166" y="38"/>
                  </a:lnTo>
                  <a:lnTo>
                    <a:pt x="180" y="32"/>
                  </a:lnTo>
                  <a:lnTo>
                    <a:pt x="191" y="26"/>
                  </a:lnTo>
                  <a:lnTo>
                    <a:pt x="199" y="20"/>
                  </a:lnTo>
                  <a:lnTo>
                    <a:pt x="202" y="13"/>
                  </a:lnTo>
                  <a:lnTo>
                    <a:pt x="201" y="7"/>
                  </a:lnTo>
                  <a:lnTo>
                    <a:pt x="196" y="2"/>
                  </a:lnTo>
                  <a:lnTo>
                    <a:pt x="187" y="0"/>
                  </a:lnTo>
                  <a:lnTo>
                    <a:pt x="175" y="1"/>
                  </a:lnTo>
                  <a:lnTo>
                    <a:pt x="159" y="7"/>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6" name="Freeform 15"/>
            <p:cNvSpPr>
              <a:spLocks noChangeAspect="1"/>
            </p:cNvSpPr>
            <p:nvPr/>
          </p:nvSpPr>
          <p:spPr bwMode="auto">
            <a:xfrm>
              <a:off x="3063" y="2309"/>
              <a:ext cx="73" cy="44"/>
            </a:xfrm>
            <a:custGeom>
              <a:avLst/>
              <a:gdLst>
                <a:gd name="T0" fmla="*/ 1 w 145"/>
                <a:gd name="T1" fmla="*/ 1 h 88"/>
                <a:gd name="T2" fmla="*/ 1 w 145"/>
                <a:gd name="T3" fmla="*/ 1 h 88"/>
                <a:gd name="T4" fmla="*/ 1 w 145"/>
                <a:gd name="T5" fmla="*/ 1 h 88"/>
                <a:gd name="T6" fmla="*/ 2 w 145"/>
                <a:gd name="T7" fmla="*/ 1 h 88"/>
                <a:gd name="T8" fmla="*/ 2 w 145"/>
                <a:gd name="T9" fmla="*/ 1 h 88"/>
                <a:gd name="T10" fmla="*/ 2 w 145"/>
                <a:gd name="T11" fmla="*/ 1 h 88"/>
                <a:gd name="T12" fmla="*/ 2 w 145"/>
                <a:gd name="T13" fmla="*/ 1 h 88"/>
                <a:gd name="T14" fmla="*/ 2 w 145"/>
                <a:gd name="T15" fmla="*/ 1 h 88"/>
                <a:gd name="T16" fmla="*/ 3 w 145"/>
                <a:gd name="T17" fmla="*/ 1 h 88"/>
                <a:gd name="T18" fmla="*/ 3 w 145"/>
                <a:gd name="T19" fmla="*/ 1 h 88"/>
                <a:gd name="T20" fmla="*/ 3 w 145"/>
                <a:gd name="T21" fmla="*/ 1 h 88"/>
                <a:gd name="T22" fmla="*/ 3 w 145"/>
                <a:gd name="T23" fmla="*/ 1 h 88"/>
                <a:gd name="T24" fmla="*/ 3 w 145"/>
                <a:gd name="T25" fmla="*/ 1 h 88"/>
                <a:gd name="T26" fmla="*/ 3 w 145"/>
                <a:gd name="T27" fmla="*/ 1 h 88"/>
                <a:gd name="T28" fmla="*/ 2 w 145"/>
                <a:gd name="T29" fmla="*/ 1 h 88"/>
                <a:gd name="T30" fmla="*/ 2 w 145"/>
                <a:gd name="T31" fmla="*/ 1 h 88"/>
                <a:gd name="T32" fmla="*/ 2 w 145"/>
                <a:gd name="T33" fmla="*/ 1 h 88"/>
                <a:gd name="T34" fmla="*/ 1 w 145"/>
                <a:gd name="T35" fmla="*/ 1 h 88"/>
                <a:gd name="T36" fmla="*/ 1 w 145"/>
                <a:gd name="T37" fmla="*/ 1 h 88"/>
                <a:gd name="T38" fmla="*/ 1 w 145"/>
                <a:gd name="T39" fmla="*/ 1 h 88"/>
                <a:gd name="T40" fmla="*/ 1 w 145"/>
                <a:gd name="T41" fmla="*/ 1 h 88"/>
                <a:gd name="T42" fmla="*/ 1 w 145"/>
                <a:gd name="T43" fmla="*/ 1 h 88"/>
                <a:gd name="T44" fmla="*/ 0 w 145"/>
                <a:gd name="T45" fmla="*/ 1 h 88"/>
                <a:gd name="T46" fmla="*/ 1 w 145"/>
                <a:gd name="T47" fmla="*/ 1 h 88"/>
                <a:gd name="T48" fmla="*/ 1 w 145"/>
                <a:gd name="T49" fmla="*/ 1 h 88"/>
                <a:gd name="T50" fmla="*/ 1 w 145"/>
                <a:gd name="T51" fmla="*/ 1 h 88"/>
                <a:gd name="T52" fmla="*/ 1 w 145"/>
                <a:gd name="T53" fmla="*/ 1 h 88"/>
                <a:gd name="T54" fmla="*/ 1 w 145"/>
                <a:gd name="T55" fmla="*/ 1 h 88"/>
                <a:gd name="T56" fmla="*/ 1 w 145"/>
                <a:gd name="T57" fmla="*/ 0 h 88"/>
                <a:gd name="T58" fmla="*/ 1 w 145"/>
                <a:gd name="T59" fmla="*/ 0 h 88"/>
                <a:gd name="T60" fmla="*/ 1 w 145"/>
                <a:gd name="T61" fmla="*/ 1 h 88"/>
                <a:gd name="T62" fmla="*/ 1 w 145"/>
                <a:gd name="T63" fmla="*/ 1 h 88"/>
                <a:gd name="T64" fmla="*/ 1 w 145"/>
                <a:gd name="T65" fmla="*/ 1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88"/>
                <a:gd name="T101" fmla="*/ 145 w 145"/>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88">
                  <a:moveTo>
                    <a:pt x="38" y="7"/>
                  </a:moveTo>
                  <a:lnTo>
                    <a:pt x="51" y="13"/>
                  </a:lnTo>
                  <a:lnTo>
                    <a:pt x="63" y="17"/>
                  </a:lnTo>
                  <a:lnTo>
                    <a:pt x="76" y="21"/>
                  </a:lnTo>
                  <a:lnTo>
                    <a:pt x="89" y="25"/>
                  </a:lnTo>
                  <a:lnTo>
                    <a:pt x="100" y="30"/>
                  </a:lnTo>
                  <a:lnTo>
                    <a:pt x="112" y="36"/>
                  </a:lnTo>
                  <a:lnTo>
                    <a:pt x="122" y="43"/>
                  </a:lnTo>
                  <a:lnTo>
                    <a:pt x="130" y="53"/>
                  </a:lnTo>
                  <a:lnTo>
                    <a:pt x="137" y="64"/>
                  </a:lnTo>
                  <a:lnTo>
                    <a:pt x="143" y="73"/>
                  </a:lnTo>
                  <a:lnTo>
                    <a:pt x="145" y="80"/>
                  </a:lnTo>
                  <a:lnTo>
                    <a:pt x="144" y="86"/>
                  </a:lnTo>
                  <a:lnTo>
                    <a:pt x="137" y="88"/>
                  </a:lnTo>
                  <a:lnTo>
                    <a:pt x="125" y="87"/>
                  </a:lnTo>
                  <a:lnTo>
                    <a:pt x="105" y="82"/>
                  </a:lnTo>
                  <a:lnTo>
                    <a:pt x="76" y="74"/>
                  </a:lnTo>
                  <a:lnTo>
                    <a:pt x="47" y="64"/>
                  </a:lnTo>
                  <a:lnTo>
                    <a:pt x="28" y="56"/>
                  </a:lnTo>
                  <a:lnTo>
                    <a:pt x="14" y="49"/>
                  </a:lnTo>
                  <a:lnTo>
                    <a:pt x="6" y="42"/>
                  </a:lnTo>
                  <a:lnTo>
                    <a:pt x="2" y="35"/>
                  </a:lnTo>
                  <a:lnTo>
                    <a:pt x="0" y="29"/>
                  </a:lnTo>
                  <a:lnTo>
                    <a:pt x="1" y="22"/>
                  </a:lnTo>
                  <a:lnTo>
                    <a:pt x="1" y="15"/>
                  </a:lnTo>
                  <a:lnTo>
                    <a:pt x="2" y="9"/>
                  </a:lnTo>
                  <a:lnTo>
                    <a:pt x="5" y="4"/>
                  </a:lnTo>
                  <a:lnTo>
                    <a:pt x="8" y="2"/>
                  </a:lnTo>
                  <a:lnTo>
                    <a:pt x="14" y="0"/>
                  </a:lnTo>
                  <a:lnTo>
                    <a:pt x="20" y="0"/>
                  </a:lnTo>
                  <a:lnTo>
                    <a:pt x="25" y="3"/>
                  </a:lnTo>
                  <a:lnTo>
                    <a:pt x="32" y="5"/>
                  </a:lnTo>
                  <a:lnTo>
                    <a:pt x="38" y="7"/>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7" name="Freeform 16"/>
            <p:cNvSpPr>
              <a:spLocks noChangeAspect="1"/>
            </p:cNvSpPr>
            <p:nvPr/>
          </p:nvSpPr>
          <p:spPr bwMode="auto">
            <a:xfrm>
              <a:off x="2820" y="1675"/>
              <a:ext cx="93" cy="159"/>
            </a:xfrm>
            <a:custGeom>
              <a:avLst/>
              <a:gdLst>
                <a:gd name="T0" fmla="*/ 1 w 186"/>
                <a:gd name="T1" fmla="*/ 1 h 318"/>
                <a:gd name="T2" fmla="*/ 1 w 186"/>
                <a:gd name="T3" fmla="*/ 1 h 318"/>
                <a:gd name="T4" fmla="*/ 0 w 186"/>
                <a:gd name="T5" fmla="*/ 2 h 318"/>
                <a:gd name="T6" fmla="*/ 1 w 186"/>
                <a:gd name="T7" fmla="*/ 3 h 318"/>
                <a:gd name="T8" fmla="*/ 1 w 186"/>
                <a:gd name="T9" fmla="*/ 4 h 318"/>
                <a:gd name="T10" fmla="*/ 1 w 186"/>
                <a:gd name="T11" fmla="*/ 5 h 318"/>
                <a:gd name="T12" fmla="*/ 1 w 186"/>
                <a:gd name="T13" fmla="*/ 5 h 318"/>
                <a:gd name="T14" fmla="*/ 1 w 186"/>
                <a:gd name="T15" fmla="*/ 5 h 318"/>
                <a:gd name="T16" fmla="*/ 1 w 186"/>
                <a:gd name="T17" fmla="*/ 5 h 318"/>
                <a:gd name="T18" fmla="*/ 1 w 186"/>
                <a:gd name="T19" fmla="*/ 5 h 318"/>
                <a:gd name="T20" fmla="*/ 1 w 186"/>
                <a:gd name="T21" fmla="*/ 5 h 318"/>
                <a:gd name="T22" fmla="*/ 1 w 186"/>
                <a:gd name="T23" fmla="*/ 5 h 318"/>
                <a:gd name="T24" fmla="*/ 3 w 186"/>
                <a:gd name="T25" fmla="*/ 5 h 318"/>
                <a:gd name="T26" fmla="*/ 3 w 186"/>
                <a:gd name="T27" fmla="*/ 5 h 318"/>
                <a:gd name="T28" fmla="*/ 3 w 186"/>
                <a:gd name="T29" fmla="*/ 5 h 318"/>
                <a:gd name="T30" fmla="*/ 3 w 186"/>
                <a:gd name="T31" fmla="*/ 5 h 318"/>
                <a:gd name="T32" fmla="*/ 3 w 186"/>
                <a:gd name="T33" fmla="*/ 5 h 318"/>
                <a:gd name="T34" fmla="*/ 3 w 186"/>
                <a:gd name="T35" fmla="*/ 5 h 318"/>
                <a:gd name="T36" fmla="*/ 3 w 186"/>
                <a:gd name="T37" fmla="*/ 3 h 318"/>
                <a:gd name="T38" fmla="*/ 3 w 186"/>
                <a:gd name="T39" fmla="*/ 3 h 318"/>
                <a:gd name="T40" fmla="*/ 3 w 186"/>
                <a:gd name="T41" fmla="*/ 3 h 318"/>
                <a:gd name="T42" fmla="*/ 3 w 186"/>
                <a:gd name="T43" fmla="*/ 2 h 318"/>
                <a:gd name="T44" fmla="*/ 3 w 186"/>
                <a:gd name="T45" fmla="*/ 2 h 318"/>
                <a:gd name="T46" fmla="*/ 3 w 186"/>
                <a:gd name="T47" fmla="*/ 2 h 318"/>
                <a:gd name="T48" fmla="*/ 3 w 186"/>
                <a:gd name="T49" fmla="*/ 1 h 318"/>
                <a:gd name="T50" fmla="*/ 3 w 186"/>
                <a:gd name="T51" fmla="*/ 1 h 318"/>
                <a:gd name="T52" fmla="*/ 1 w 186"/>
                <a:gd name="T53" fmla="*/ 1 h 318"/>
                <a:gd name="T54" fmla="*/ 1 w 186"/>
                <a:gd name="T55" fmla="*/ 1 h 318"/>
                <a:gd name="T56" fmla="*/ 1 w 186"/>
                <a:gd name="T57" fmla="*/ 1 h 318"/>
                <a:gd name="T58" fmla="*/ 1 w 186"/>
                <a:gd name="T59" fmla="*/ 0 h 318"/>
                <a:gd name="T60" fmla="*/ 1 w 186"/>
                <a:gd name="T61" fmla="*/ 0 h 318"/>
                <a:gd name="T62" fmla="*/ 1 w 186"/>
                <a:gd name="T63" fmla="*/ 1 h 318"/>
                <a:gd name="T64" fmla="*/ 1 w 186"/>
                <a:gd name="T65" fmla="*/ 1 h 318"/>
                <a:gd name="T66" fmla="*/ 1 w 186"/>
                <a:gd name="T67" fmla="*/ 1 h 318"/>
                <a:gd name="T68" fmla="*/ 1 w 186"/>
                <a:gd name="T69" fmla="*/ 1 h 318"/>
                <a:gd name="T70" fmla="*/ 1 w 186"/>
                <a:gd name="T71" fmla="*/ 1 h 318"/>
                <a:gd name="T72" fmla="*/ 1 w 186"/>
                <a:gd name="T73" fmla="*/ 1 h 3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318"/>
                <a:gd name="T113" fmla="*/ 186 w 186"/>
                <a:gd name="T114" fmla="*/ 318 h 3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318">
                  <a:moveTo>
                    <a:pt x="7" y="62"/>
                  </a:moveTo>
                  <a:lnTo>
                    <a:pt x="2" y="112"/>
                  </a:lnTo>
                  <a:lnTo>
                    <a:pt x="0" y="166"/>
                  </a:lnTo>
                  <a:lnTo>
                    <a:pt x="7" y="214"/>
                  </a:lnTo>
                  <a:lnTo>
                    <a:pt x="24" y="250"/>
                  </a:lnTo>
                  <a:lnTo>
                    <a:pt x="37" y="263"/>
                  </a:lnTo>
                  <a:lnTo>
                    <a:pt x="49" y="275"/>
                  </a:lnTo>
                  <a:lnTo>
                    <a:pt x="63" y="288"/>
                  </a:lnTo>
                  <a:lnTo>
                    <a:pt x="77" y="299"/>
                  </a:lnTo>
                  <a:lnTo>
                    <a:pt x="90" y="309"/>
                  </a:lnTo>
                  <a:lnTo>
                    <a:pt x="103" y="314"/>
                  </a:lnTo>
                  <a:lnTo>
                    <a:pt x="118" y="318"/>
                  </a:lnTo>
                  <a:lnTo>
                    <a:pt x="132" y="317"/>
                  </a:lnTo>
                  <a:lnTo>
                    <a:pt x="146" y="312"/>
                  </a:lnTo>
                  <a:lnTo>
                    <a:pt x="158" y="303"/>
                  </a:lnTo>
                  <a:lnTo>
                    <a:pt x="167" y="291"/>
                  </a:lnTo>
                  <a:lnTo>
                    <a:pt x="175" y="278"/>
                  </a:lnTo>
                  <a:lnTo>
                    <a:pt x="182" y="261"/>
                  </a:lnTo>
                  <a:lnTo>
                    <a:pt x="185" y="243"/>
                  </a:lnTo>
                  <a:lnTo>
                    <a:pt x="186" y="223"/>
                  </a:lnTo>
                  <a:lnTo>
                    <a:pt x="186" y="204"/>
                  </a:lnTo>
                  <a:lnTo>
                    <a:pt x="183" y="181"/>
                  </a:lnTo>
                  <a:lnTo>
                    <a:pt x="176" y="152"/>
                  </a:lnTo>
                  <a:lnTo>
                    <a:pt x="165" y="121"/>
                  </a:lnTo>
                  <a:lnTo>
                    <a:pt x="152" y="90"/>
                  </a:lnTo>
                  <a:lnTo>
                    <a:pt x="136" y="60"/>
                  </a:lnTo>
                  <a:lnTo>
                    <a:pt x="118" y="33"/>
                  </a:lnTo>
                  <a:lnTo>
                    <a:pt x="100" y="15"/>
                  </a:lnTo>
                  <a:lnTo>
                    <a:pt x="82" y="3"/>
                  </a:lnTo>
                  <a:lnTo>
                    <a:pt x="64" y="0"/>
                  </a:lnTo>
                  <a:lnTo>
                    <a:pt x="49" y="0"/>
                  </a:lnTo>
                  <a:lnTo>
                    <a:pt x="38" y="4"/>
                  </a:lnTo>
                  <a:lnTo>
                    <a:pt x="27" y="11"/>
                  </a:lnTo>
                  <a:lnTo>
                    <a:pt x="19" y="22"/>
                  </a:lnTo>
                  <a:lnTo>
                    <a:pt x="14" y="34"/>
                  </a:lnTo>
                  <a:lnTo>
                    <a:pt x="9" y="48"/>
                  </a:lnTo>
                  <a:lnTo>
                    <a:pt x="7"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8" name="Freeform 17"/>
            <p:cNvSpPr>
              <a:spLocks noChangeAspect="1"/>
            </p:cNvSpPr>
            <p:nvPr/>
          </p:nvSpPr>
          <p:spPr bwMode="auto">
            <a:xfrm>
              <a:off x="2931" y="1682"/>
              <a:ext cx="92" cy="149"/>
            </a:xfrm>
            <a:custGeom>
              <a:avLst/>
              <a:gdLst>
                <a:gd name="T0" fmla="*/ 1 w 184"/>
                <a:gd name="T1" fmla="*/ 0 h 299"/>
                <a:gd name="T2" fmla="*/ 1 w 184"/>
                <a:gd name="T3" fmla="*/ 0 h 299"/>
                <a:gd name="T4" fmla="*/ 1 w 184"/>
                <a:gd name="T5" fmla="*/ 0 h 299"/>
                <a:gd name="T6" fmla="*/ 1 w 184"/>
                <a:gd name="T7" fmla="*/ 1 h 299"/>
                <a:gd name="T8" fmla="*/ 1 w 184"/>
                <a:gd name="T9" fmla="*/ 1 h 299"/>
                <a:gd name="T10" fmla="*/ 1 w 184"/>
                <a:gd name="T11" fmla="*/ 1 h 299"/>
                <a:gd name="T12" fmla="*/ 1 w 184"/>
                <a:gd name="T13" fmla="*/ 1 h 299"/>
                <a:gd name="T14" fmla="*/ 1 w 184"/>
                <a:gd name="T15" fmla="*/ 2 h 299"/>
                <a:gd name="T16" fmla="*/ 1 w 184"/>
                <a:gd name="T17" fmla="*/ 2 h 299"/>
                <a:gd name="T18" fmla="*/ 1 w 184"/>
                <a:gd name="T19" fmla="*/ 3 h 299"/>
                <a:gd name="T20" fmla="*/ 0 w 184"/>
                <a:gd name="T21" fmla="*/ 3 h 299"/>
                <a:gd name="T22" fmla="*/ 1 w 184"/>
                <a:gd name="T23" fmla="*/ 4 h 299"/>
                <a:gd name="T24" fmla="*/ 1 w 184"/>
                <a:gd name="T25" fmla="*/ 4 h 299"/>
                <a:gd name="T26" fmla="*/ 1 w 184"/>
                <a:gd name="T27" fmla="*/ 4 h 299"/>
                <a:gd name="T28" fmla="*/ 1 w 184"/>
                <a:gd name="T29" fmla="*/ 4 h 299"/>
                <a:gd name="T30" fmla="*/ 1 w 184"/>
                <a:gd name="T31" fmla="*/ 4 h 299"/>
                <a:gd name="T32" fmla="*/ 1 w 184"/>
                <a:gd name="T33" fmla="*/ 4 h 299"/>
                <a:gd name="T34" fmla="*/ 1 w 184"/>
                <a:gd name="T35" fmla="*/ 4 h 299"/>
                <a:gd name="T36" fmla="*/ 2 w 184"/>
                <a:gd name="T37" fmla="*/ 4 h 299"/>
                <a:gd name="T38" fmla="*/ 3 w 184"/>
                <a:gd name="T39" fmla="*/ 3 h 299"/>
                <a:gd name="T40" fmla="*/ 3 w 184"/>
                <a:gd name="T41" fmla="*/ 3 h 299"/>
                <a:gd name="T42" fmla="*/ 3 w 184"/>
                <a:gd name="T43" fmla="*/ 2 h 299"/>
                <a:gd name="T44" fmla="*/ 3 w 184"/>
                <a:gd name="T45" fmla="*/ 2 h 299"/>
                <a:gd name="T46" fmla="*/ 3 w 184"/>
                <a:gd name="T47" fmla="*/ 2 h 299"/>
                <a:gd name="T48" fmla="*/ 3 w 184"/>
                <a:gd name="T49" fmla="*/ 1 h 299"/>
                <a:gd name="T50" fmla="*/ 3 w 184"/>
                <a:gd name="T51" fmla="*/ 1 h 299"/>
                <a:gd name="T52" fmla="*/ 3 w 184"/>
                <a:gd name="T53" fmla="*/ 1 h 299"/>
                <a:gd name="T54" fmla="*/ 3 w 184"/>
                <a:gd name="T55" fmla="*/ 0 h 299"/>
                <a:gd name="T56" fmla="*/ 3 w 184"/>
                <a:gd name="T57" fmla="*/ 0 h 299"/>
                <a:gd name="T58" fmla="*/ 3 w 184"/>
                <a:gd name="T59" fmla="*/ 0 h 299"/>
                <a:gd name="T60" fmla="*/ 3 w 184"/>
                <a:gd name="T61" fmla="*/ 0 h 299"/>
                <a:gd name="T62" fmla="*/ 3 w 184"/>
                <a:gd name="T63" fmla="*/ 0 h 299"/>
                <a:gd name="T64" fmla="*/ 3 w 184"/>
                <a:gd name="T65" fmla="*/ 0 h 299"/>
                <a:gd name="T66" fmla="*/ 2 w 184"/>
                <a:gd name="T67" fmla="*/ 0 h 299"/>
                <a:gd name="T68" fmla="*/ 1 w 184"/>
                <a:gd name="T69" fmla="*/ 0 h 299"/>
                <a:gd name="T70" fmla="*/ 1 w 184"/>
                <a:gd name="T71" fmla="*/ 0 h 299"/>
                <a:gd name="T72" fmla="*/ 1 w 184"/>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299"/>
                <a:gd name="T113" fmla="*/ 184 w 184"/>
                <a:gd name="T114" fmla="*/ 299 h 2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299">
                  <a:moveTo>
                    <a:pt x="90" y="25"/>
                  </a:moveTo>
                  <a:lnTo>
                    <a:pt x="75" y="41"/>
                  </a:lnTo>
                  <a:lnTo>
                    <a:pt x="62" y="56"/>
                  </a:lnTo>
                  <a:lnTo>
                    <a:pt x="51" y="71"/>
                  </a:lnTo>
                  <a:lnTo>
                    <a:pt x="41" y="85"/>
                  </a:lnTo>
                  <a:lnTo>
                    <a:pt x="32" y="98"/>
                  </a:lnTo>
                  <a:lnTo>
                    <a:pt x="24" y="115"/>
                  </a:lnTo>
                  <a:lnTo>
                    <a:pt x="17" y="131"/>
                  </a:lnTo>
                  <a:lnTo>
                    <a:pt x="10" y="150"/>
                  </a:lnTo>
                  <a:lnTo>
                    <a:pt x="1" y="195"/>
                  </a:lnTo>
                  <a:lnTo>
                    <a:pt x="0" y="240"/>
                  </a:lnTo>
                  <a:lnTo>
                    <a:pt x="8" y="278"/>
                  </a:lnTo>
                  <a:lnTo>
                    <a:pt x="28" y="297"/>
                  </a:lnTo>
                  <a:lnTo>
                    <a:pt x="41" y="299"/>
                  </a:lnTo>
                  <a:lnTo>
                    <a:pt x="56" y="298"/>
                  </a:lnTo>
                  <a:lnTo>
                    <a:pt x="74" y="293"/>
                  </a:lnTo>
                  <a:lnTo>
                    <a:pt x="91" y="286"/>
                  </a:lnTo>
                  <a:lnTo>
                    <a:pt x="108" y="275"/>
                  </a:lnTo>
                  <a:lnTo>
                    <a:pt x="126" y="259"/>
                  </a:lnTo>
                  <a:lnTo>
                    <a:pt x="142" y="238"/>
                  </a:lnTo>
                  <a:lnTo>
                    <a:pt x="157" y="213"/>
                  </a:lnTo>
                  <a:lnTo>
                    <a:pt x="169" y="185"/>
                  </a:lnTo>
                  <a:lnTo>
                    <a:pt x="178" y="158"/>
                  </a:lnTo>
                  <a:lnTo>
                    <a:pt x="182" y="133"/>
                  </a:lnTo>
                  <a:lnTo>
                    <a:pt x="184" y="109"/>
                  </a:lnTo>
                  <a:lnTo>
                    <a:pt x="183" y="87"/>
                  </a:lnTo>
                  <a:lnTo>
                    <a:pt x="180" y="66"/>
                  </a:lnTo>
                  <a:lnTo>
                    <a:pt x="175" y="49"/>
                  </a:lnTo>
                  <a:lnTo>
                    <a:pt x="169" y="33"/>
                  </a:lnTo>
                  <a:lnTo>
                    <a:pt x="163" y="20"/>
                  </a:lnTo>
                  <a:lnTo>
                    <a:pt x="154" y="11"/>
                  </a:lnTo>
                  <a:lnTo>
                    <a:pt x="146" y="4"/>
                  </a:lnTo>
                  <a:lnTo>
                    <a:pt x="136" y="0"/>
                  </a:lnTo>
                  <a:lnTo>
                    <a:pt x="126" y="0"/>
                  </a:lnTo>
                  <a:lnTo>
                    <a:pt x="114" y="5"/>
                  </a:lnTo>
                  <a:lnTo>
                    <a:pt x="103" y="13"/>
                  </a:lnTo>
                  <a:lnTo>
                    <a:pt x="9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39" name="Freeform 18"/>
            <p:cNvSpPr>
              <a:spLocks noChangeAspect="1"/>
            </p:cNvSpPr>
            <p:nvPr/>
          </p:nvSpPr>
          <p:spPr bwMode="auto">
            <a:xfrm>
              <a:off x="2887" y="1852"/>
              <a:ext cx="23" cy="23"/>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5" y="48"/>
                  </a:moveTo>
                  <a:lnTo>
                    <a:pt x="34" y="45"/>
                  </a:lnTo>
                  <a:lnTo>
                    <a:pt x="41" y="41"/>
                  </a:lnTo>
                  <a:lnTo>
                    <a:pt x="45" y="33"/>
                  </a:lnTo>
                  <a:lnTo>
                    <a:pt x="48" y="23"/>
                  </a:lnTo>
                  <a:lnTo>
                    <a:pt x="45" y="14"/>
                  </a:lnTo>
                  <a:lnTo>
                    <a:pt x="41" y="7"/>
                  </a:lnTo>
                  <a:lnTo>
                    <a:pt x="34" y="3"/>
                  </a:lnTo>
                  <a:lnTo>
                    <a:pt x="25" y="0"/>
                  </a:lnTo>
                  <a:lnTo>
                    <a:pt x="15" y="3"/>
                  </a:lnTo>
                  <a:lnTo>
                    <a:pt x="7" y="7"/>
                  </a:lnTo>
                  <a:lnTo>
                    <a:pt x="3" y="14"/>
                  </a:lnTo>
                  <a:lnTo>
                    <a:pt x="0" y="23"/>
                  </a:lnTo>
                  <a:lnTo>
                    <a:pt x="3" y="33"/>
                  </a:lnTo>
                  <a:lnTo>
                    <a:pt x="7" y="41"/>
                  </a:lnTo>
                  <a:lnTo>
                    <a:pt x="15" y="45"/>
                  </a:lnTo>
                  <a:lnTo>
                    <a:pt x="25"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40" name="Freeform 19"/>
            <p:cNvSpPr>
              <a:spLocks noChangeAspect="1"/>
            </p:cNvSpPr>
            <p:nvPr/>
          </p:nvSpPr>
          <p:spPr bwMode="auto">
            <a:xfrm>
              <a:off x="2918" y="1852"/>
              <a:ext cx="23" cy="23"/>
            </a:xfrm>
            <a:custGeom>
              <a:avLst/>
              <a:gdLst>
                <a:gd name="T0" fmla="*/ 1 w 46"/>
                <a:gd name="T1" fmla="*/ 0 h 48"/>
                <a:gd name="T2" fmla="*/ 1 w 46"/>
                <a:gd name="T3" fmla="*/ 0 h 48"/>
                <a:gd name="T4" fmla="*/ 1 w 46"/>
                <a:gd name="T5" fmla="*/ 0 h 48"/>
                <a:gd name="T6" fmla="*/ 1 w 46"/>
                <a:gd name="T7" fmla="*/ 0 h 48"/>
                <a:gd name="T8" fmla="*/ 1 w 46"/>
                <a:gd name="T9" fmla="*/ 0 h 48"/>
                <a:gd name="T10" fmla="*/ 1 w 46"/>
                <a:gd name="T11" fmla="*/ 0 h 48"/>
                <a:gd name="T12" fmla="*/ 1 w 46"/>
                <a:gd name="T13" fmla="*/ 0 h 48"/>
                <a:gd name="T14" fmla="*/ 1 w 46"/>
                <a:gd name="T15" fmla="*/ 0 h 48"/>
                <a:gd name="T16" fmla="*/ 1 w 46"/>
                <a:gd name="T17" fmla="*/ 0 h 48"/>
                <a:gd name="T18" fmla="*/ 1 w 46"/>
                <a:gd name="T19" fmla="*/ 0 h 48"/>
                <a:gd name="T20" fmla="*/ 1 w 46"/>
                <a:gd name="T21" fmla="*/ 0 h 48"/>
                <a:gd name="T22" fmla="*/ 1 w 46"/>
                <a:gd name="T23" fmla="*/ 0 h 48"/>
                <a:gd name="T24" fmla="*/ 0 w 46"/>
                <a:gd name="T25" fmla="*/ 0 h 48"/>
                <a:gd name="T26" fmla="*/ 1 w 46"/>
                <a:gd name="T27" fmla="*/ 0 h 48"/>
                <a:gd name="T28" fmla="*/ 1 w 46"/>
                <a:gd name="T29" fmla="*/ 0 h 48"/>
                <a:gd name="T30" fmla="*/ 1 w 46"/>
                <a:gd name="T31" fmla="*/ 0 h 48"/>
                <a:gd name="T32" fmla="*/ 1 w 46"/>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8"/>
                <a:gd name="T53" fmla="*/ 46 w 4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8">
                  <a:moveTo>
                    <a:pt x="22" y="48"/>
                  </a:moveTo>
                  <a:lnTo>
                    <a:pt x="31" y="45"/>
                  </a:lnTo>
                  <a:lnTo>
                    <a:pt x="39" y="41"/>
                  </a:lnTo>
                  <a:lnTo>
                    <a:pt x="44" y="33"/>
                  </a:lnTo>
                  <a:lnTo>
                    <a:pt x="46" y="23"/>
                  </a:lnTo>
                  <a:lnTo>
                    <a:pt x="44" y="14"/>
                  </a:lnTo>
                  <a:lnTo>
                    <a:pt x="39" y="7"/>
                  </a:lnTo>
                  <a:lnTo>
                    <a:pt x="31" y="3"/>
                  </a:lnTo>
                  <a:lnTo>
                    <a:pt x="22" y="0"/>
                  </a:lnTo>
                  <a:lnTo>
                    <a:pt x="14" y="3"/>
                  </a:lnTo>
                  <a:lnTo>
                    <a:pt x="7" y="7"/>
                  </a:lnTo>
                  <a:lnTo>
                    <a:pt x="2" y="14"/>
                  </a:lnTo>
                  <a:lnTo>
                    <a:pt x="0" y="23"/>
                  </a:lnTo>
                  <a:lnTo>
                    <a:pt x="2" y="33"/>
                  </a:lnTo>
                  <a:lnTo>
                    <a:pt x="7" y="41"/>
                  </a:lnTo>
                  <a:lnTo>
                    <a:pt x="14" y="45"/>
                  </a:lnTo>
                  <a:lnTo>
                    <a:pt x="22"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41" name="Freeform 20"/>
            <p:cNvSpPr>
              <a:spLocks noChangeAspect="1"/>
            </p:cNvSpPr>
            <p:nvPr/>
          </p:nvSpPr>
          <p:spPr bwMode="auto">
            <a:xfrm>
              <a:off x="2875" y="2195"/>
              <a:ext cx="168" cy="405"/>
            </a:xfrm>
            <a:custGeom>
              <a:avLst/>
              <a:gdLst>
                <a:gd name="T0" fmla="*/ 4 w 337"/>
                <a:gd name="T1" fmla="*/ 3 h 809"/>
                <a:gd name="T2" fmla="*/ 4 w 337"/>
                <a:gd name="T3" fmla="*/ 2 h 809"/>
                <a:gd name="T4" fmla="*/ 3 w 337"/>
                <a:gd name="T5" fmla="*/ 1 h 809"/>
                <a:gd name="T6" fmla="*/ 2 w 337"/>
                <a:gd name="T7" fmla="*/ 1 h 809"/>
                <a:gd name="T8" fmla="*/ 2 w 337"/>
                <a:gd name="T9" fmla="*/ 1 h 809"/>
                <a:gd name="T10" fmla="*/ 1 w 337"/>
                <a:gd name="T11" fmla="*/ 0 h 809"/>
                <a:gd name="T12" fmla="*/ 1 w 337"/>
                <a:gd name="T13" fmla="*/ 0 h 809"/>
                <a:gd name="T14" fmla="*/ 1 w 337"/>
                <a:gd name="T15" fmla="*/ 1 h 809"/>
                <a:gd name="T16" fmla="*/ 1 w 337"/>
                <a:gd name="T17" fmla="*/ 2 h 809"/>
                <a:gd name="T18" fmla="*/ 1 w 337"/>
                <a:gd name="T19" fmla="*/ 4 h 809"/>
                <a:gd name="T20" fmla="*/ 0 w 337"/>
                <a:gd name="T21" fmla="*/ 4 h 809"/>
                <a:gd name="T22" fmla="*/ 1 w 337"/>
                <a:gd name="T23" fmla="*/ 4 h 809"/>
                <a:gd name="T24" fmla="*/ 1 w 337"/>
                <a:gd name="T25" fmla="*/ 5 h 809"/>
                <a:gd name="T26" fmla="*/ 0 w 337"/>
                <a:gd name="T27" fmla="*/ 6 h 809"/>
                <a:gd name="T28" fmla="*/ 0 w 337"/>
                <a:gd name="T29" fmla="*/ 6 h 809"/>
                <a:gd name="T30" fmla="*/ 0 w 337"/>
                <a:gd name="T31" fmla="*/ 7 h 809"/>
                <a:gd name="T32" fmla="*/ 0 w 337"/>
                <a:gd name="T33" fmla="*/ 7 h 809"/>
                <a:gd name="T34" fmla="*/ 0 w 337"/>
                <a:gd name="T35" fmla="*/ 7 h 809"/>
                <a:gd name="T36" fmla="*/ 0 w 337"/>
                <a:gd name="T37" fmla="*/ 8 h 809"/>
                <a:gd name="T38" fmla="*/ 0 w 337"/>
                <a:gd name="T39" fmla="*/ 9 h 809"/>
                <a:gd name="T40" fmla="*/ 0 w 337"/>
                <a:gd name="T41" fmla="*/ 9 h 809"/>
                <a:gd name="T42" fmla="*/ 0 w 337"/>
                <a:gd name="T43" fmla="*/ 10 h 809"/>
                <a:gd name="T44" fmla="*/ 0 w 337"/>
                <a:gd name="T45" fmla="*/ 11 h 809"/>
                <a:gd name="T46" fmla="*/ 1 w 337"/>
                <a:gd name="T47" fmla="*/ 11 h 809"/>
                <a:gd name="T48" fmla="*/ 0 w 337"/>
                <a:gd name="T49" fmla="*/ 12 h 809"/>
                <a:gd name="T50" fmla="*/ 0 w 337"/>
                <a:gd name="T51" fmla="*/ 13 h 809"/>
                <a:gd name="T52" fmla="*/ 1 w 337"/>
                <a:gd name="T53" fmla="*/ 13 h 809"/>
                <a:gd name="T54" fmla="*/ 1 w 337"/>
                <a:gd name="T55" fmla="*/ 13 h 809"/>
                <a:gd name="T56" fmla="*/ 2 w 337"/>
                <a:gd name="T57" fmla="*/ 12 h 809"/>
                <a:gd name="T58" fmla="*/ 2 w 337"/>
                <a:gd name="T59" fmla="*/ 11 h 809"/>
                <a:gd name="T60" fmla="*/ 1 w 337"/>
                <a:gd name="T61" fmla="*/ 10 h 809"/>
                <a:gd name="T62" fmla="*/ 1 w 337"/>
                <a:gd name="T63" fmla="*/ 9 h 809"/>
                <a:gd name="T64" fmla="*/ 1 w 337"/>
                <a:gd name="T65" fmla="*/ 8 h 809"/>
                <a:gd name="T66" fmla="*/ 0 w 337"/>
                <a:gd name="T67" fmla="*/ 8 h 809"/>
                <a:gd name="T68" fmla="*/ 0 w 337"/>
                <a:gd name="T69" fmla="*/ 8 h 809"/>
                <a:gd name="T70" fmla="*/ 0 w 337"/>
                <a:gd name="T71" fmla="*/ 7 h 809"/>
                <a:gd name="T72" fmla="*/ 1 w 337"/>
                <a:gd name="T73" fmla="*/ 7 h 809"/>
                <a:gd name="T74" fmla="*/ 1 w 337"/>
                <a:gd name="T75" fmla="*/ 7 h 809"/>
                <a:gd name="T76" fmla="*/ 1 w 337"/>
                <a:gd name="T77" fmla="*/ 7 h 809"/>
                <a:gd name="T78" fmla="*/ 1 w 337"/>
                <a:gd name="T79" fmla="*/ 6 h 809"/>
                <a:gd name="T80" fmla="*/ 1 w 337"/>
                <a:gd name="T81" fmla="*/ 6 h 809"/>
                <a:gd name="T82" fmla="*/ 2 w 337"/>
                <a:gd name="T83" fmla="*/ 6 h 809"/>
                <a:gd name="T84" fmla="*/ 1 w 337"/>
                <a:gd name="T85" fmla="*/ 6 h 809"/>
                <a:gd name="T86" fmla="*/ 1 w 337"/>
                <a:gd name="T87" fmla="*/ 6 h 809"/>
                <a:gd name="T88" fmla="*/ 1 w 337"/>
                <a:gd name="T89" fmla="*/ 5 h 809"/>
                <a:gd name="T90" fmla="*/ 2 w 337"/>
                <a:gd name="T91" fmla="*/ 5 h 809"/>
                <a:gd name="T92" fmla="*/ 2 w 337"/>
                <a:gd name="T93" fmla="*/ 5 h 809"/>
                <a:gd name="T94" fmla="*/ 2 w 337"/>
                <a:gd name="T95" fmla="*/ 5 h 809"/>
                <a:gd name="T96" fmla="*/ 1 w 337"/>
                <a:gd name="T97" fmla="*/ 5 h 809"/>
                <a:gd name="T98" fmla="*/ 1 w 337"/>
                <a:gd name="T99" fmla="*/ 5 h 809"/>
                <a:gd name="T100" fmla="*/ 1 w 337"/>
                <a:gd name="T101" fmla="*/ 4 h 809"/>
                <a:gd name="T102" fmla="*/ 2 w 337"/>
                <a:gd name="T103" fmla="*/ 4 h 809"/>
                <a:gd name="T104" fmla="*/ 3 w 337"/>
                <a:gd name="T105" fmla="*/ 3 h 809"/>
                <a:gd name="T106" fmla="*/ 3 w 337"/>
                <a:gd name="T107" fmla="*/ 2 h 809"/>
                <a:gd name="T108" fmla="*/ 3 w 337"/>
                <a:gd name="T109" fmla="*/ 3 h 809"/>
                <a:gd name="T110" fmla="*/ 4 w 337"/>
                <a:gd name="T111" fmla="*/ 3 h 809"/>
                <a:gd name="T112" fmla="*/ 4 w 337"/>
                <a:gd name="T113" fmla="*/ 4 h 809"/>
                <a:gd name="T114" fmla="*/ 4 w 337"/>
                <a:gd name="T115" fmla="*/ 4 h 809"/>
                <a:gd name="T116" fmla="*/ 5 w 337"/>
                <a:gd name="T117" fmla="*/ 4 h 809"/>
                <a:gd name="T118" fmla="*/ 5 w 337"/>
                <a:gd name="T119" fmla="*/ 4 h 809"/>
                <a:gd name="T120" fmla="*/ 5 w 337"/>
                <a:gd name="T121" fmla="*/ 3 h 8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
                <a:gd name="T184" fmla="*/ 0 h 809"/>
                <a:gd name="T185" fmla="*/ 337 w 337"/>
                <a:gd name="T186" fmla="*/ 809 h 8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 h="809">
                  <a:moveTo>
                    <a:pt x="306" y="156"/>
                  </a:moveTo>
                  <a:lnTo>
                    <a:pt x="297" y="146"/>
                  </a:lnTo>
                  <a:lnTo>
                    <a:pt x="287" y="132"/>
                  </a:lnTo>
                  <a:lnTo>
                    <a:pt x="280" y="116"/>
                  </a:lnTo>
                  <a:lnTo>
                    <a:pt x="274" y="97"/>
                  </a:lnTo>
                  <a:lnTo>
                    <a:pt x="267" y="79"/>
                  </a:lnTo>
                  <a:lnTo>
                    <a:pt x="257" y="63"/>
                  </a:lnTo>
                  <a:lnTo>
                    <a:pt x="247" y="49"/>
                  </a:lnTo>
                  <a:lnTo>
                    <a:pt x="234" y="38"/>
                  </a:lnTo>
                  <a:lnTo>
                    <a:pt x="219" y="31"/>
                  </a:lnTo>
                  <a:lnTo>
                    <a:pt x="203" y="25"/>
                  </a:lnTo>
                  <a:lnTo>
                    <a:pt x="186" y="20"/>
                  </a:lnTo>
                  <a:lnTo>
                    <a:pt x="167" y="15"/>
                  </a:lnTo>
                  <a:lnTo>
                    <a:pt x="148" y="11"/>
                  </a:lnTo>
                  <a:lnTo>
                    <a:pt x="129" y="7"/>
                  </a:lnTo>
                  <a:lnTo>
                    <a:pt x="111" y="5"/>
                  </a:lnTo>
                  <a:lnTo>
                    <a:pt x="94" y="1"/>
                  </a:lnTo>
                  <a:lnTo>
                    <a:pt x="93" y="0"/>
                  </a:lnTo>
                  <a:lnTo>
                    <a:pt x="91" y="0"/>
                  </a:lnTo>
                  <a:lnTo>
                    <a:pt x="90" y="0"/>
                  </a:lnTo>
                  <a:lnTo>
                    <a:pt x="89" y="0"/>
                  </a:lnTo>
                  <a:lnTo>
                    <a:pt x="94" y="13"/>
                  </a:lnTo>
                  <a:lnTo>
                    <a:pt x="96" y="29"/>
                  </a:lnTo>
                  <a:lnTo>
                    <a:pt x="97" y="48"/>
                  </a:lnTo>
                  <a:lnTo>
                    <a:pt x="96" y="69"/>
                  </a:lnTo>
                  <a:lnTo>
                    <a:pt x="91" y="99"/>
                  </a:lnTo>
                  <a:lnTo>
                    <a:pt x="87" y="127"/>
                  </a:lnTo>
                  <a:lnTo>
                    <a:pt x="83" y="151"/>
                  </a:lnTo>
                  <a:lnTo>
                    <a:pt x="79" y="173"/>
                  </a:lnTo>
                  <a:lnTo>
                    <a:pt x="74" y="193"/>
                  </a:lnTo>
                  <a:lnTo>
                    <a:pt x="70" y="210"/>
                  </a:lnTo>
                  <a:lnTo>
                    <a:pt x="65" y="225"/>
                  </a:lnTo>
                  <a:lnTo>
                    <a:pt x="59" y="238"/>
                  </a:lnTo>
                  <a:lnTo>
                    <a:pt x="61" y="239"/>
                  </a:lnTo>
                  <a:lnTo>
                    <a:pt x="66" y="243"/>
                  </a:lnTo>
                  <a:lnTo>
                    <a:pt x="68" y="255"/>
                  </a:lnTo>
                  <a:lnTo>
                    <a:pt x="64" y="273"/>
                  </a:lnTo>
                  <a:lnTo>
                    <a:pt x="60" y="295"/>
                  </a:lnTo>
                  <a:lnTo>
                    <a:pt x="64" y="313"/>
                  </a:lnTo>
                  <a:lnTo>
                    <a:pt x="64" y="328"/>
                  </a:lnTo>
                  <a:lnTo>
                    <a:pt x="51" y="341"/>
                  </a:lnTo>
                  <a:lnTo>
                    <a:pt x="44" y="349"/>
                  </a:lnTo>
                  <a:lnTo>
                    <a:pt x="42" y="358"/>
                  </a:lnTo>
                  <a:lnTo>
                    <a:pt x="43" y="366"/>
                  </a:lnTo>
                  <a:lnTo>
                    <a:pt x="46" y="375"/>
                  </a:lnTo>
                  <a:lnTo>
                    <a:pt x="49" y="384"/>
                  </a:lnTo>
                  <a:lnTo>
                    <a:pt x="49" y="392"/>
                  </a:lnTo>
                  <a:lnTo>
                    <a:pt x="45" y="401"/>
                  </a:lnTo>
                  <a:lnTo>
                    <a:pt x="35" y="411"/>
                  </a:lnTo>
                  <a:lnTo>
                    <a:pt x="23" y="419"/>
                  </a:lnTo>
                  <a:lnTo>
                    <a:pt x="14" y="426"/>
                  </a:lnTo>
                  <a:lnTo>
                    <a:pt x="7" y="432"/>
                  </a:lnTo>
                  <a:lnTo>
                    <a:pt x="3" y="439"/>
                  </a:lnTo>
                  <a:lnTo>
                    <a:pt x="0" y="447"/>
                  </a:lnTo>
                  <a:lnTo>
                    <a:pt x="0" y="456"/>
                  </a:lnTo>
                  <a:lnTo>
                    <a:pt x="2" y="466"/>
                  </a:lnTo>
                  <a:lnTo>
                    <a:pt x="4" y="479"/>
                  </a:lnTo>
                  <a:lnTo>
                    <a:pt x="8" y="492"/>
                  </a:lnTo>
                  <a:lnTo>
                    <a:pt x="14" y="509"/>
                  </a:lnTo>
                  <a:lnTo>
                    <a:pt x="22" y="525"/>
                  </a:lnTo>
                  <a:lnTo>
                    <a:pt x="29" y="541"/>
                  </a:lnTo>
                  <a:lnTo>
                    <a:pt x="35" y="557"/>
                  </a:lnTo>
                  <a:lnTo>
                    <a:pt x="40" y="573"/>
                  </a:lnTo>
                  <a:lnTo>
                    <a:pt x="42" y="587"/>
                  </a:lnTo>
                  <a:lnTo>
                    <a:pt x="40" y="598"/>
                  </a:lnTo>
                  <a:lnTo>
                    <a:pt x="37" y="609"/>
                  </a:lnTo>
                  <a:lnTo>
                    <a:pt x="41" y="620"/>
                  </a:lnTo>
                  <a:lnTo>
                    <a:pt x="45" y="632"/>
                  </a:lnTo>
                  <a:lnTo>
                    <a:pt x="52" y="646"/>
                  </a:lnTo>
                  <a:lnTo>
                    <a:pt x="60" y="659"/>
                  </a:lnTo>
                  <a:lnTo>
                    <a:pt x="66" y="674"/>
                  </a:lnTo>
                  <a:lnTo>
                    <a:pt x="71" y="692"/>
                  </a:lnTo>
                  <a:lnTo>
                    <a:pt x="72" y="710"/>
                  </a:lnTo>
                  <a:lnTo>
                    <a:pt x="68" y="739"/>
                  </a:lnTo>
                  <a:lnTo>
                    <a:pt x="63" y="757"/>
                  </a:lnTo>
                  <a:lnTo>
                    <a:pt x="53" y="772"/>
                  </a:lnTo>
                  <a:lnTo>
                    <a:pt x="42" y="794"/>
                  </a:lnTo>
                  <a:lnTo>
                    <a:pt x="53" y="800"/>
                  </a:lnTo>
                  <a:lnTo>
                    <a:pt x="65" y="806"/>
                  </a:lnTo>
                  <a:lnTo>
                    <a:pt x="76" y="809"/>
                  </a:lnTo>
                  <a:lnTo>
                    <a:pt x="89" y="809"/>
                  </a:lnTo>
                  <a:lnTo>
                    <a:pt x="99" y="808"/>
                  </a:lnTo>
                  <a:lnTo>
                    <a:pt x="109" y="805"/>
                  </a:lnTo>
                  <a:lnTo>
                    <a:pt x="117" y="798"/>
                  </a:lnTo>
                  <a:lnTo>
                    <a:pt x="121" y="787"/>
                  </a:lnTo>
                  <a:lnTo>
                    <a:pt x="126" y="769"/>
                  </a:lnTo>
                  <a:lnTo>
                    <a:pt x="129" y="747"/>
                  </a:lnTo>
                  <a:lnTo>
                    <a:pt x="131" y="723"/>
                  </a:lnTo>
                  <a:lnTo>
                    <a:pt x="131" y="698"/>
                  </a:lnTo>
                  <a:lnTo>
                    <a:pt x="128" y="671"/>
                  </a:lnTo>
                  <a:lnTo>
                    <a:pt x="121" y="646"/>
                  </a:lnTo>
                  <a:lnTo>
                    <a:pt x="112" y="624"/>
                  </a:lnTo>
                  <a:lnTo>
                    <a:pt x="97" y="604"/>
                  </a:lnTo>
                  <a:lnTo>
                    <a:pt x="83" y="587"/>
                  </a:lnTo>
                  <a:lnTo>
                    <a:pt x="75" y="570"/>
                  </a:lnTo>
                  <a:lnTo>
                    <a:pt x="72" y="553"/>
                  </a:lnTo>
                  <a:lnTo>
                    <a:pt x="72" y="537"/>
                  </a:lnTo>
                  <a:lnTo>
                    <a:pt x="73" y="522"/>
                  </a:lnTo>
                  <a:lnTo>
                    <a:pt x="74" y="510"/>
                  </a:lnTo>
                  <a:lnTo>
                    <a:pt x="73" y="497"/>
                  </a:lnTo>
                  <a:lnTo>
                    <a:pt x="68" y="487"/>
                  </a:lnTo>
                  <a:lnTo>
                    <a:pt x="61" y="477"/>
                  </a:lnTo>
                  <a:lnTo>
                    <a:pt x="55" y="468"/>
                  </a:lnTo>
                  <a:lnTo>
                    <a:pt x="48" y="459"/>
                  </a:lnTo>
                  <a:lnTo>
                    <a:pt x="44" y="451"/>
                  </a:lnTo>
                  <a:lnTo>
                    <a:pt x="42" y="444"/>
                  </a:lnTo>
                  <a:lnTo>
                    <a:pt x="43" y="439"/>
                  </a:lnTo>
                  <a:lnTo>
                    <a:pt x="49" y="435"/>
                  </a:lnTo>
                  <a:lnTo>
                    <a:pt x="60" y="432"/>
                  </a:lnTo>
                  <a:lnTo>
                    <a:pt x="73" y="430"/>
                  </a:lnTo>
                  <a:lnTo>
                    <a:pt x="84" y="426"/>
                  </a:lnTo>
                  <a:lnTo>
                    <a:pt x="94" y="420"/>
                  </a:lnTo>
                  <a:lnTo>
                    <a:pt x="99" y="414"/>
                  </a:lnTo>
                  <a:lnTo>
                    <a:pt x="103" y="408"/>
                  </a:lnTo>
                  <a:lnTo>
                    <a:pt x="104" y="404"/>
                  </a:lnTo>
                  <a:lnTo>
                    <a:pt x="101" y="400"/>
                  </a:lnTo>
                  <a:lnTo>
                    <a:pt x="94" y="399"/>
                  </a:lnTo>
                  <a:lnTo>
                    <a:pt x="80" y="394"/>
                  </a:lnTo>
                  <a:lnTo>
                    <a:pt x="75" y="383"/>
                  </a:lnTo>
                  <a:lnTo>
                    <a:pt x="81" y="373"/>
                  </a:lnTo>
                  <a:lnTo>
                    <a:pt x="97" y="369"/>
                  </a:lnTo>
                  <a:lnTo>
                    <a:pt x="108" y="370"/>
                  </a:lnTo>
                  <a:lnTo>
                    <a:pt x="118" y="368"/>
                  </a:lnTo>
                  <a:lnTo>
                    <a:pt x="127" y="366"/>
                  </a:lnTo>
                  <a:lnTo>
                    <a:pt x="134" y="362"/>
                  </a:lnTo>
                  <a:lnTo>
                    <a:pt x="138" y="359"/>
                  </a:lnTo>
                  <a:lnTo>
                    <a:pt x="136" y="354"/>
                  </a:lnTo>
                  <a:lnTo>
                    <a:pt x="131" y="351"/>
                  </a:lnTo>
                  <a:lnTo>
                    <a:pt x="118" y="348"/>
                  </a:lnTo>
                  <a:lnTo>
                    <a:pt x="104" y="345"/>
                  </a:lnTo>
                  <a:lnTo>
                    <a:pt x="95" y="340"/>
                  </a:lnTo>
                  <a:lnTo>
                    <a:pt x="90" y="333"/>
                  </a:lnTo>
                  <a:lnTo>
                    <a:pt x="89" y="326"/>
                  </a:lnTo>
                  <a:lnTo>
                    <a:pt x="90" y="320"/>
                  </a:lnTo>
                  <a:lnTo>
                    <a:pt x="96" y="314"/>
                  </a:lnTo>
                  <a:lnTo>
                    <a:pt x="105" y="310"/>
                  </a:lnTo>
                  <a:lnTo>
                    <a:pt x="118" y="310"/>
                  </a:lnTo>
                  <a:lnTo>
                    <a:pt x="131" y="310"/>
                  </a:lnTo>
                  <a:lnTo>
                    <a:pt x="141" y="308"/>
                  </a:lnTo>
                  <a:lnTo>
                    <a:pt x="149" y="305"/>
                  </a:lnTo>
                  <a:lnTo>
                    <a:pt x="154" y="299"/>
                  </a:lnTo>
                  <a:lnTo>
                    <a:pt x="155" y="294"/>
                  </a:lnTo>
                  <a:lnTo>
                    <a:pt x="151" y="288"/>
                  </a:lnTo>
                  <a:lnTo>
                    <a:pt x="143" y="284"/>
                  </a:lnTo>
                  <a:lnTo>
                    <a:pt x="129" y="281"/>
                  </a:lnTo>
                  <a:lnTo>
                    <a:pt x="116" y="279"/>
                  </a:lnTo>
                  <a:lnTo>
                    <a:pt x="106" y="275"/>
                  </a:lnTo>
                  <a:lnTo>
                    <a:pt x="99" y="270"/>
                  </a:lnTo>
                  <a:lnTo>
                    <a:pt x="97" y="264"/>
                  </a:lnTo>
                  <a:lnTo>
                    <a:pt x="98" y="258"/>
                  </a:lnTo>
                  <a:lnTo>
                    <a:pt x="104" y="254"/>
                  </a:lnTo>
                  <a:lnTo>
                    <a:pt x="113" y="250"/>
                  </a:lnTo>
                  <a:lnTo>
                    <a:pt x="126" y="248"/>
                  </a:lnTo>
                  <a:lnTo>
                    <a:pt x="141" y="245"/>
                  </a:lnTo>
                  <a:lnTo>
                    <a:pt x="154" y="239"/>
                  </a:lnTo>
                  <a:lnTo>
                    <a:pt x="166" y="230"/>
                  </a:lnTo>
                  <a:lnTo>
                    <a:pt x="177" y="218"/>
                  </a:lnTo>
                  <a:lnTo>
                    <a:pt x="186" y="205"/>
                  </a:lnTo>
                  <a:lnTo>
                    <a:pt x="194" y="189"/>
                  </a:lnTo>
                  <a:lnTo>
                    <a:pt x="200" y="171"/>
                  </a:lnTo>
                  <a:lnTo>
                    <a:pt x="206" y="151"/>
                  </a:lnTo>
                  <a:lnTo>
                    <a:pt x="215" y="127"/>
                  </a:lnTo>
                  <a:lnTo>
                    <a:pt x="224" y="127"/>
                  </a:lnTo>
                  <a:lnTo>
                    <a:pt x="230" y="142"/>
                  </a:lnTo>
                  <a:lnTo>
                    <a:pt x="234" y="160"/>
                  </a:lnTo>
                  <a:lnTo>
                    <a:pt x="239" y="173"/>
                  </a:lnTo>
                  <a:lnTo>
                    <a:pt x="247" y="180"/>
                  </a:lnTo>
                  <a:lnTo>
                    <a:pt x="256" y="185"/>
                  </a:lnTo>
                  <a:lnTo>
                    <a:pt x="268" y="189"/>
                  </a:lnTo>
                  <a:lnTo>
                    <a:pt x="275" y="194"/>
                  </a:lnTo>
                  <a:lnTo>
                    <a:pt x="283" y="200"/>
                  </a:lnTo>
                  <a:lnTo>
                    <a:pt x="292" y="207"/>
                  </a:lnTo>
                  <a:lnTo>
                    <a:pt x="301" y="214"/>
                  </a:lnTo>
                  <a:lnTo>
                    <a:pt x="310" y="220"/>
                  </a:lnTo>
                  <a:lnTo>
                    <a:pt x="318" y="224"/>
                  </a:lnTo>
                  <a:lnTo>
                    <a:pt x="325" y="225"/>
                  </a:lnTo>
                  <a:lnTo>
                    <a:pt x="331" y="223"/>
                  </a:lnTo>
                  <a:lnTo>
                    <a:pt x="335" y="217"/>
                  </a:lnTo>
                  <a:lnTo>
                    <a:pt x="337" y="210"/>
                  </a:lnTo>
                  <a:lnTo>
                    <a:pt x="336" y="202"/>
                  </a:lnTo>
                  <a:lnTo>
                    <a:pt x="335" y="193"/>
                  </a:lnTo>
                  <a:lnTo>
                    <a:pt x="330" y="182"/>
                  </a:lnTo>
                  <a:lnTo>
                    <a:pt x="324" y="173"/>
                  </a:lnTo>
                  <a:lnTo>
                    <a:pt x="316" y="164"/>
                  </a:lnTo>
                  <a:lnTo>
                    <a:pt x="306" y="156"/>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42" name="Freeform 21"/>
            <p:cNvSpPr>
              <a:spLocks noChangeAspect="1"/>
            </p:cNvSpPr>
            <p:nvPr/>
          </p:nvSpPr>
          <p:spPr bwMode="auto">
            <a:xfrm>
              <a:off x="2929" y="2281"/>
              <a:ext cx="17" cy="17"/>
            </a:xfrm>
            <a:custGeom>
              <a:avLst/>
              <a:gdLst>
                <a:gd name="T0" fmla="*/ 1 w 34"/>
                <a:gd name="T1" fmla="*/ 0 h 35"/>
                <a:gd name="T2" fmla="*/ 1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0 w 34"/>
                <a:gd name="T25" fmla="*/ 0 h 35"/>
                <a:gd name="T26" fmla="*/ 1 w 34"/>
                <a:gd name="T27" fmla="*/ 0 h 35"/>
                <a:gd name="T28" fmla="*/ 1 w 34"/>
                <a:gd name="T29" fmla="*/ 0 h 35"/>
                <a:gd name="T30" fmla="*/ 1 w 34"/>
                <a:gd name="T31" fmla="*/ 0 h 35"/>
                <a:gd name="T32" fmla="*/ 1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5"/>
                <a:gd name="T53" fmla="*/ 34 w 3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5">
                  <a:moveTo>
                    <a:pt x="17" y="35"/>
                  </a:moveTo>
                  <a:lnTo>
                    <a:pt x="24" y="33"/>
                  </a:lnTo>
                  <a:lnTo>
                    <a:pt x="30" y="29"/>
                  </a:lnTo>
                  <a:lnTo>
                    <a:pt x="33" y="24"/>
                  </a:lnTo>
                  <a:lnTo>
                    <a:pt x="34" y="17"/>
                  </a:lnTo>
                  <a:lnTo>
                    <a:pt x="33" y="10"/>
                  </a:lnTo>
                  <a:lnTo>
                    <a:pt x="30" y="5"/>
                  </a:lnTo>
                  <a:lnTo>
                    <a:pt x="24" y="1"/>
                  </a:lnTo>
                  <a:lnTo>
                    <a:pt x="17" y="0"/>
                  </a:lnTo>
                  <a:lnTo>
                    <a:pt x="10" y="1"/>
                  </a:lnTo>
                  <a:lnTo>
                    <a:pt x="4" y="5"/>
                  </a:lnTo>
                  <a:lnTo>
                    <a:pt x="1" y="10"/>
                  </a:lnTo>
                  <a:lnTo>
                    <a:pt x="0" y="17"/>
                  </a:lnTo>
                  <a:lnTo>
                    <a:pt x="1" y="24"/>
                  </a:lnTo>
                  <a:lnTo>
                    <a:pt x="4" y="29"/>
                  </a:lnTo>
                  <a:lnTo>
                    <a:pt x="10" y="33"/>
                  </a:lnTo>
                  <a:lnTo>
                    <a:pt x="17"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0529" name="Group 40"/>
          <p:cNvGrpSpPr>
            <a:grpSpLocks noChangeAspect="1"/>
          </p:cNvGrpSpPr>
          <p:nvPr/>
        </p:nvGrpSpPr>
        <p:grpSpPr bwMode="auto">
          <a:xfrm>
            <a:off x="1981200" y="3159125"/>
            <a:ext cx="1050925" cy="1371600"/>
            <a:chOff x="1440" y="2160"/>
            <a:chExt cx="866" cy="1130"/>
          </a:xfrm>
        </p:grpSpPr>
        <p:sp>
          <p:nvSpPr>
            <p:cNvPr id="20617" name="Freeform 22"/>
            <p:cNvSpPr>
              <a:spLocks noChangeAspect="1"/>
            </p:cNvSpPr>
            <p:nvPr/>
          </p:nvSpPr>
          <p:spPr bwMode="auto">
            <a:xfrm>
              <a:off x="1440" y="2160"/>
              <a:ext cx="866" cy="1130"/>
            </a:xfrm>
            <a:custGeom>
              <a:avLst/>
              <a:gdLst>
                <a:gd name="T0" fmla="*/ 386 w 866"/>
                <a:gd name="T1" fmla="*/ 42 h 1130"/>
                <a:gd name="T2" fmla="*/ 332 w 866"/>
                <a:gd name="T3" fmla="*/ 167 h 1130"/>
                <a:gd name="T4" fmla="*/ 373 w 866"/>
                <a:gd name="T5" fmla="*/ 396 h 1130"/>
                <a:gd name="T6" fmla="*/ 420 w 866"/>
                <a:gd name="T7" fmla="*/ 501 h 1130"/>
                <a:gd name="T8" fmla="*/ 410 w 866"/>
                <a:gd name="T9" fmla="*/ 574 h 1130"/>
                <a:gd name="T10" fmla="*/ 322 w 866"/>
                <a:gd name="T11" fmla="*/ 612 h 1130"/>
                <a:gd name="T12" fmla="*/ 269 w 866"/>
                <a:gd name="T13" fmla="*/ 664 h 1130"/>
                <a:gd name="T14" fmla="*/ 193 w 866"/>
                <a:gd name="T15" fmla="*/ 701 h 1130"/>
                <a:gd name="T16" fmla="*/ 157 w 866"/>
                <a:gd name="T17" fmla="*/ 566 h 1130"/>
                <a:gd name="T18" fmla="*/ 190 w 866"/>
                <a:gd name="T19" fmla="*/ 505 h 1130"/>
                <a:gd name="T20" fmla="*/ 232 w 866"/>
                <a:gd name="T21" fmla="*/ 440 h 1130"/>
                <a:gd name="T22" fmla="*/ 260 w 866"/>
                <a:gd name="T23" fmla="*/ 396 h 1130"/>
                <a:gd name="T24" fmla="*/ 208 w 866"/>
                <a:gd name="T25" fmla="*/ 429 h 1130"/>
                <a:gd name="T26" fmla="*/ 170 w 866"/>
                <a:gd name="T27" fmla="*/ 369 h 1130"/>
                <a:gd name="T28" fmla="*/ 140 w 866"/>
                <a:gd name="T29" fmla="*/ 459 h 1130"/>
                <a:gd name="T30" fmla="*/ 107 w 866"/>
                <a:gd name="T31" fmla="*/ 387 h 1130"/>
                <a:gd name="T32" fmla="*/ 79 w 866"/>
                <a:gd name="T33" fmla="*/ 315 h 1130"/>
                <a:gd name="T34" fmla="*/ 69 w 866"/>
                <a:gd name="T35" fmla="*/ 347 h 1130"/>
                <a:gd name="T36" fmla="*/ 99 w 866"/>
                <a:gd name="T37" fmla="*/ 448 h 1130"/>
                <a:gd name="T38" fmla="*/ 81 w 866"/>
                <a:gd name="T39" fmla="*/ 474 h 1130"/>
                <a:gd name="T40" fmla="*/ 42 w 866"/>
                <a:gd name="T41" fmla="*/ 441 h 1130"/>
                <a:gd name="T42" fmla="*/ 1 w 866"/>
                <a:gd name="T43" fmla="*/ 454 h 1130"/>
                <a:gd name="T44" fmla="*/ 69 w 866"/>
                <a:gd name="T45" fmla="*/ 490 h 1130"/>
                <a:gd name="T46" fmla="*/ 133 w 866"/>
                <a:gd name="T47" fmla="*/ 558 h 1130"/>
                <a:gd name="T48" fmla="*/ 154 w 866"/>
                <a:gd name="T49" fmla="*/ 739 h 1130"/>
                <a:gd name="T50" fmla="*/ 202 w 866"/>
                <a:gd name="T51" fmla="*/ 757 h 1130"/>
                <a:gd name="T52" fmla="*/ 310 w 866"/>
                <a:gd name="T53" fmla="*/ 708 h 1130"/>
                <a:gd name="T54" fmla="*/ 344 w 866"/>
                <a:gd name="T55" fmla="*/ 712 h 1130"/>
                <a:gd name="T56" fmla="*/ 362 w 866"/>
                <a:gd name="T57" fmla="*/ 796 h 1130"/>
                <a:gd name="T58" fmla="*/ 393 w 866"/>
                <a:gd name="T59" fmla="*/ 851 h 1130"/>
                <a:gd name="T60" fmla="*/ 378 w 866"/>
                <a:gd name="T61" fmla="*/ 962 h 1130"/>
                <a:gd name="T62" fmla="*/ 444 w 866"/>
                <a:gd name="T63" fmla="*/ 1079 h 1130"/>
                <a:gd name="T64" fmla="*/ 419 w 866"/>
                <a:gd name="T65" fmla="*/ 1129 h 1130"/>
                <a:gd name="T66" fmla="*/ 512 w 866"/>
                <a:gd name="T67" fmla="*/ 1034 h 1130"/>
                <a:gd name="T68" fmla="*/ 491 w 866"/>
                <a:gd name="T69" fmla="*/ 863 h 1130"/>
                <a:gd name="T70" fmla="*/ 506 w 866"/>
                <a:gd name="T71" fmla="*/ 813 h 1130"/>
                <a:gd name="T72" fmla="*/ 529 w 866"/>
                <a:gd name="T73" fmla="*/ 772 h 1130"/>
                <a:gd name="T74" fmla="*/ 552 w 866"/>
                <a:gd name="T75" fmla="*/ 711 h 1130"/>
                <a:gd name="T76" fmla="*/ 638 w 866"/>
                <a:gd name="T77" fmla="*/ 760 h 1130"/>
                <a:gd name="T78" fmla="*/ 697 w 866"/>
                <a:gd name="T79" fmla="*/ 795 h 1130"/>
                <a:gd name="T80" fmla="*/ 737 w 866"/>
                <a:gd name="T81" fmla="*/ 741 h 1130"/>
                <a:gd name="T82" fmla="*/ 771 w 866"/>
                <a:gd name="T83" fmla="*/ 567 h 1130"/>
                <a:gd name="T84" fmla="*/ 844 w 866"/>
                <a:gd name="T85" fmla="*/ 471 h 1130"/>
                <a:gd name="T86" fmla="*/ 823 w 866"/>
                <a:gd name="T87" fmla="*/ 433 h 1130"/>
                <a:gd name="T88" fmla="*/ 760 w 866"/>
                <a:gd name="T89" fmla="*/ 501 h 1130"/>
                <a:gd name="T90" fmla="*/ 750 w 866"/>
                <a:gd name="T91" fmla="*/ 350 h 1130"/>
                <a:gd name="T92" fmla="*/ 734 w 866"/>
                <a:gd name="T93" fmla="*/ 495 h 1130"/>
                <a:gd name="T94" fmla="*/ 708 w 866"/>
                <a:gd name="T95" fmla="*/ 396 h 1130"/>
                <a:gd name="T96" fmla="*/ 706 w 866"/>
                <a:gd name="T97" fmla="*/ 515 h 1130"/>
                <a:gd name="T98" fmla="*/ 619 w 866"/>
                <a:gd name="T99" fmla="*/ 469 h 1130"/>
                <a:gd name="T100" fmla="*/ 662 w 866"/>
                <a:gd name="T101" fmla="*/ 518 h 1130"/>
                <a:gd name="T102" fmla="*/ 712 w 866"/>
                <a:gd name="T103" fmla="*/ 584 h 1130"/>
                <a:gd name="T104" fmla="*/ 709 w 866"/>
                <a:gd name="T105" fmla="*/ 723 h 1130"/>
                <a:gd name="T106" fmla="*/ 636 w 866"/>
                <a:gd name="T107" fmla="*/ 687 h 1130"/>
                <a:gd name="T108" fmla="*/ 564 w 866"/>
                <a:gd name="T109" fmla="*/ 608 h 1130"/>
                <a:gd name="T110" fmla="*/ 462 w 866"/>
                <a:gd name="T111" fmla="*/ 559 h 1130"/>
                <a:gd name="T112" fmla="*/ 511 w 866"/>
                <a:gd name="T113" fmla="*/ 426 h 1130"/>
                <a:gd name="T114" fmla="*/ 605 w 866"/>
                <a:gd name="T115" fmla="*/ 284 h 1130"/>
                <a:gd name="T116" fmla="*/ 614 w 866"/>
                <a:gd name="T117" fmla="*/ 118 h 1130"/>
                <a:gd name="T118" fmla="*/ 491 w 866"/>
                <a:gd name="T119" fmla="*/ 0 h 11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6"/>
                <a:gd name="T181" fmla="*/ 0 h 1130"/>
                <a:gd name="T182" fmla="*/ 866 w 866"/>
                <a:gd name="T183" fmla="*/ 1130 h 11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6" h="1130">
                  <a:moveTo>
                    <a:pt x="491" y="0"/>
                  </a:moveTo>
                  <a:lnTo>
                    <a:pt x="476" y="1"/>
                  </a:lnTo>
                  <a:lnTo>
                    <a:pt x="462" y="2"/>
                  </a:lnTo>
                  <a:lnTo>
                    <a:pt x="449" y="5"/>
                  </a:lnTo>
                  <a:lnTo>
                    <a:pt x="436" y="9"/>
                  </a:lnTo>
                  <a:lnTo>
                    <a:pt x="425" y="14"/>
                  </a:lnTo>
                  <a:lnTo>
                    <a:pt x="414" y="20"/>
                  </a:lnTo>
                  <a:lnTo>
                    <a:pt x="404" y="27"/>
                  </a:lnTo>
                  <a:lnTo>
                    <a:pt x="395" y="34"/>
                  </a:lnTo>
                  <a:lnTo>
                    <a:pt x="386" y="42"/>
                  </a:lnTo>
                  <a:lnTo>
                    <a:pt x="379" y="51"/>
                  </a:lnTo>
                  <a:lnTo>
                    <a:pt x="371" y="60"/>
                  </a:lnTo>
                  <a:lnTo>
                    <a:pt x="365" y="69"/>
                  </a:lnTo>
                  <a:lnTo>
                    <a:pt x="360" y="78"/>
                  </a:lnTo>
                  <a:lnTo>
                    <a:pt x="355" y="87"/>
                  </a:lnTo>
                  <a:lnTo>
                    <a:pt x="351" y="96"/>
                  </a:lnTo>
                  <a:lnTo>
                    <a:pt x="347" y="105"/>
                  </a:lnTo>
                  <a:lnTo>
                    <a:pt x="341" y="123"/>
                  </a:lnTo>
                  <a:lnTo>
                    <a:pt x="336" y="144"/>
                  </a:lnTo>
                  <a:lnTo>
                    <a:pt x="332" y="167"/>
                  </a:lnTo>
                  <a:lnTo>
                    <a:pt x="329" y="190"/>
                  </a:lnTo>
                  <a:lnTo>
                    <a:pt x="328" y="214"/>
                  </a:lnTo>
                  <a:lnTo>
                    <a:pt x="328" y="239"/>
                  </a:lnTo>
                  <a:lnTo>
                    <a:pt x="330" y="262"/>
                  </a:lnTo>
                  <a:lnTo>
                    <a:pt x="334" y="285"/>
                  </a:lnTo>
                  <a:lnTo>
                    <a:pt x="340" y="307"/>
                  </a:lnTo>
                  <a:lnTo>
                    <a:pt x="348" y="330"/>
                  </a:lnTo>
                  <a:lnTo>
                    <a:pt x="355" y="353"/>
                  </a:lnTo>
                  <a:lnTo>
                    <a:pt x="364" y="375"/>
                  </a:lnTo>
                  <a:lnTo>
                    <a:pt x="373" y="396"/>
                  </a:lnTo>
                  <a:lnTo>
                    <a:pt x="382" y="415"/>
                  </a:lnTo>
                  <a:lnTo>
                    <a:pt x="392" y="431"/>
                  </a:lnTo>
                  <a:lnTo>
                    <a:pt x="401" y="444"/>
                  </a:lnTo>
                  <a:lnTo>
                    <a:pt x="409" y="454"/>
                  </a:lnTo>
                  <a:lnTo>
                    <a:pt x="415" y="463"/>
                  </a:lnTo>
                  <a:lnTo>
                    <a:pt x="419" y="471"/>
                  </a:lnTo>
                  <a:lnTo>
                    <a:pt x="420" y="479"/>
                  </a:lnTo>
                  <a:lnTo>
                    <a:pt x="421" y="486"/>
                  </a:lnTo>
                  <a:lnTo>
                    <a:pt x="421" y="493"/>
                  </a:lnTo>
                  <a:lnTo>
                    <a:pt x="420" y="501"/>
                  </a:lnTo>
                  <a:lnTo>
                    <a:pt x="420" y="509"/>
                  </a:lnTo>
                  <a:lnTo>
                    <a:pt x="420" y="526"/>
                  </a:lnTo>
                  <a:lnTo>
                    <a:pt x="419" y="541"/>
                  </a:lnTo>
                  <a:lnTo>
                    <a:pt x="417" y="553"/>
                  </a:lnTo>
                  <a:lnTo>
                    <a:pt x="416" y="557"/>
                  </a:lnTo>
                  <a:lnTo>
                    <a:pt x="416" y="558"/>
                  </a:lnTo>
                  <a:lnTo>
                    <a:pt x="416" y="560"/>
                  </a:lnTo>
                  <a:lnTo>
                    <a:pt x="416" y="564"/>
                  </a:lnTo>
                  <a:lnTo>
                    <a:pt x="414" y="569"/>
                  </a:lnTo>
                  <a:lnTo>
                    <a:pt x="410" y="574"/>
                  </a:lnTo>
                  <a:lnTo>
                    <a:pt x="405" y="579"/>
                  </a:lnTo>
                  <a:lnTo>
                    <a:pt x="396" y="583"/>
                  </a:lnTo>
                  <a:lnTo>
                    <a:pt x="385" y="587"/>
                  </a:lnTo>
                  <a:lnTo>
                    <a:pt x="372" y="589"/>
                  </a:lnTo>
                  <a:lnTo>
                    <a:pt x="361" y="592"/>
                  </a:lnTo>
                  <a:lnTo>
                    <a:pt x="351" y="595"/>
                  </a:lnTo>
                  <a:lnTo>
                    <a:pt x="343" y="598"/>
                  </a:lnTo>
                  <a:lnTo>
                    <a:pt x="335" y="601"/>
                  </a:lnTo>
                  <a:lnTo>
                    <a:pt x="328" y="606"/>
                  </a:lnTo>
                  <a:lnTo>
                    <a:pt x="322" y="612"/>
                  </a:lnTo>
                  <a:lnTo>
                    <a:pt x="315" y="619"/>
                  </a:lnTo>
                  <a:lnTo>
                    <a:pt x="312" y="624"/>
                  </a:lnTo>
                  <a:lnTo>
                    <a:pt x="308" y="629"/>
                  </a:lnTo>
                  <a:lnTo>
                    <a:pt x="304" y="633"/>
                  </a:lnTo>
                  <a:lnTo>
                    <a:pt x="299" y="638"/>
                  </a:lnTo>
                  <a:lnTo>
                    <a:pt x="294" y="644"/>
                  </a:lnTo>
                  <a:lnTo>
                    <a:pt x="288" y="649"/>
                  </a:lnTo>
                  <a:lnTo>
                    <a:pt x="282" y="654"/>
                  </a:lnTo>
                  <a:lnTo>
                    <a:pt x="276" y="659"/>
                  </a:lnTo>
                  <a:lnTo>
                    <a:pt x="269" y="664"/>
                  </a:lnTo>
                  <a:lnTo>
                    <a:pt x="262" y="669"/>
                  </a:lnTo>
                  <a:lnTo>
                    <a:pt x="255" y="674"/>
                  </a:lnTo>
                  <a:lnTo>
                    <a:pt x="249" y="678"/>
                  </a:lnTo>
                  <a:lnTo>
                    <a:pt x="242" y="682"/>
                  </a:lnTo>
                  <a:lnTo>
                    <a:pt x="235" y="685"/>
                  </a:lnTo>
                  <a:lnTo>
                    <a:pt x="228" y="688"/>
                  </a:lnTo>
                  <a:lnTo>
                    <a:pt x="221" y="691"/>
                  </a:lnTo>
                  <a:lnTo>
                    <a:pt x="209" y="695"/>
                  </a:lnTo>
                  <a:lnTo>
                    <a:pt x="200" y="699"/>
                  </a:lnTo>
                  <a:lnTo>
                    <a:pt x="193" y="701"/>
                  </a:lnTo>
                  <a:lnTo>
                    <a:pt x="188" y="701"/>
                  </a:lnTo>
                  <a:lnTo>
                    <a:pt x="183" y="699"/>
                  </a:lnTo>
                  <a:lnTo>
                    <a:pt x="180" y="693"/>
                  </a:lnTo>
                  <a:lnTo>
                    <a:pt x="177" y="685"/>
                  </a:lnTo>
                  <a:lnTo>
                    <a:pt x="173" y="672"/>
                  </a:lnTo>
                  <a:lnTo>
                    <a:pt x="166" y="640"/>
                  </a:lnTo>
                  <a:lnTo>
                    <a:pt x="161" y="609"/>
                  </a:lnTo>
                  <a:lnTo>
                    <a:pt x="157" y="584"/>
                  </a:lnTo>
                  <a:lnTo>
                    <a:pt x="156" y="570"/>
                  </a:lnTo>
                  <a:lnTo>
                    <a:pt x="157" y="566"/>
                  </a:lnTo>
                  <a:lnTo>
                    <a:pt x="158" y="561"/>
                  </a:lnTo>
                  <a:lnTo>
                    <a:pt x="160" y="557"/>
                  </a:lnTo>
                  <a:lnTo>
                    <a:pt x="163" y="551"/>
                  </a:lnTo>
                  <a:lnTo>
                    <a:pt x="166" y="546"/>
                  </a:lnTo>
                  <a:lnTo>
                    <a:pt x="170" y="540"/>
                  </a:lnTo>
                  <a:lnTo>
                    <a:pt x="174" y="535"/>
                  </a:lnTo>
                  <a:lnTo>
                    <a:pt x="178" y="530"/>
                  </a:lnTo>
                  <a:lnTo>
                    <a:pt x="182" y="523"/>
                  </a:lnTo>
                  <a:lnTo>
                    <a:pt x="186" y="515"/>
                  </a:lnTo>
                  <a:lnTo>
                    <a:pt x="190" y="505"/>
                  </a:lnTo>
                  <a:lnTo>
                    <a:pt x="195" y="494"/>
                  </a:lnTo>
                  <a:lnTo>
                    <a:pt x="199" y="484"/>
                  </a:lnTo>
                  <a:lnTo>
                    <a:pt x="202" y="474"/>
                  </a:lnTo>
                  <a:lnTo>
                    <a:pt x="206" y="466"/>
                  </a:lnTo>
                  <a:lnTo>
                    <a:pt x="209" y="460"/>
                  </a:lnTo>
                  <a:lnTo>
                    <a:pt x="212" y="456"/>
                  </a:lnTo>
                  <a:lnTo>
                    <a:pt x="216" y="452"/>
                  </a:lnTo>
                  <a:lnTo>
                    <a:pt x="221" y="448"/>
                  </a:lnTo>
                  <a:lnTo>
                    <a:pt x="226" y="444"/>
                  </a:lnTo>
                  <a:lnTo>
                    <a:pt x="232" y="440"/>
                  </a:lnTo>
                  <a:lnTo>
                    <a:pt x="238" y="436"/>
                  </a:lnTo>
                  <a:lnTo>
                    <a:pt x="243" y="433"/>
                  </a:lnTo>
                  <a:lnTo>
                    <a:pt x="249" y="431"/>
                  </a:lnTo>
                  <a:lnTo>
                    <a:pt x="253" y="429"/>
                  </a:lnTo>
                  <a:lnTo>
                    <a:pt x="257" y="425"/>
                  </a:lnTo>
                  <a:lnTo>
                    <a:pt x="260" y="420"/>
                  </a:lnTo>
                  <a:lnTo>
                    <a:pt x="262" y="414"/>
                  </a:lnTo>
                  <a:lnTo>
                    <a:pt x="262" y="407"/>
                  </a:lnTo>
                  <a:lnTo>
                    <a:pt x="262" y="402"/>
                  </a:lnTo>
                  <a:lnTo>
                    <a:pt x="260" y="396"/>
                  </a:lnTo>
                  <a:lnTo>
                    <a:pt x="255" y="391"/>
                  </a:lnTo>
                  <a:lnTo>
                    <a:pt x="250" y="389"/>
                  </a:lnTo>
                  <a:lnTo>
                    <a:pt x="245" y="389"/>
                  </a:lnTo>
                  <a:lnTo>
                    <a:pt x="240" y="392"/>
                  </a:lnTo>
                  <a:lnTo>
                    <a:pt x="236" y="396"/>
                  </a:lnTo>
                  <a:lnTo>
                    <a:pt x="231" y="401"/>
                  </a:lnTo>
                  <a:lnTo>
                    <a:pt x="227" y="407"/>
                  </a:lnTo>
                  <a:lnTo>
                    <a:pt x="221" y="414"/>
                  </a:lnTo>
                  <a:lnTo>
                    <a:pt x="215" y="421"/>
                  </a:lnTo>
                  <a:lnTo>
                    <a:pt x="208" y="429"/>
                  </a:lnTo>
                  <a:lnTo>
                    <a:pt x="200" y="440"/>
                  </a:lnTo>
                  <a:lnTo>
                    <a:pt x="191" y="452"/>
                  </a:lnTo>
                  <a:lnTo>
                    <a:pt x="183" y="463"/>
                  </a:lnTo>
                  <a:lnTo>
                    <a:pt x="175" y="470"/>
                  </a:lnTo>
                  <a:lnTo>
                    <a:pt x="168" y="470"/>
                  </a:lnTo>
                  <a:lnTo>
                    <a:pt x="164" y="462"/>
                  </a:lnTo>
                  <a:lnTo>
                    <a:pt x="163" y="444"/>
                  </a:lnTo>
                  <a:lnTo>
                    <a:pt x="164" y="403"/>
                  </a:lnTo>
                  <a:lnTo>
                    <a:pt x="167" y="389"/>
                  </a:lnTo>
                  <a:lnTo>
                    <a:pt x="170" y="369"/>
                  </a:lnTo>
                  <a:lnTo>
                    <a:pt x="164" y="363"/>
                  </a:lnTo>
                  <a:lnTo>
                    <a:pt x="156" y="359"/>
                  </a:lnTo>
                  <a:lnTo>
                    <a:pt x="141" y="366"/>
                  </a:lnTo>
                  <a:lnTo>
                    <a:pt x="143" y="377"/>
                  </a:lnTo>
                  <a:lnTo>
                    <a:pt x="145" y="389"/>
                  </a:lnTo>
                  <a:lnTo>
                    <a:pt x="145" y="408"/>
                  </a:lnTo>
                  <a:lnTo>
                    <a:pt x="144" y="429"/>
                  </a:lnTo>
                  <a:lnTo>
                    <a:pt x="143" y="440"/>
                  </a:lnTo>
                  <a:lnTo>
                    <a:pt x="141" y="450"/>
                  </a:lnTo>
                  <a:lnTo>
                    <a:pt x="140" y="459"/>
                  </a:lnTo>
                  <a:lnTo>
                    <a:pt x="138" y="465"/>
                  </a:lnTo>
                  <a:lnTo>
                    <a:pt x="135" y="469"/>
                  </a:lnTo>
                  <a:lnTo>
                    <a:pt x="132" y="469"/>
                  </a:lnTo>
                  <a:lnTo>
                    <a:pt x="129" y="465"/>
                  </a:lnTo>
                  <a:lnTo>
                    <a:pt x="125" y="456"/>
                  </a:lnTo>
                  <a:lnTo>
                    <a:pt x="121" y="444"/>
                  </a:lnTo>
                  <a:lnTo>
                    <a:pt x="117" y="430"/>
                  </a:lnTo>
                  <a:lnTo>
                    <a:pt x="113" y="415"/>
                  </a:lnTo>
                  <a:lnTo>
                    <a:pt x="110" y="401"/>
                  </a:lnTo>
                  <a:lnTo>
                    <a:pt x="107" y="387"/>
                  </a:lnTo>
                  <a:lnTo>
                    <a:pt x="104" y="376"/>
                  </a:lnTo>
                  <a:lnTo>
                    <a:pt x="103" y="369"/>
                  </a:lnTo>
                  <a:lnTo>
                    <a:pt x="102" y="367"/>
                  </a:lnTo>
                  <a:lnTo>
                    <a:pt x="103" y="362"/>
                  </a:lnTo>
                  <a:lnTo>
                    <a:pt x="103" y="350"/>
                  </a:lnTo>
                  <a:lnTo>
                    <a:pt x="101" y="335"/>
                  </a:lnTo>
                  <a:lnTo>
                    <a:pt x="94" y="323"/>
                  </a:lnTo>
                  <a:lnTo>
                    <a:pt x="88" y="318"/>
                  </a:lnTo>
                  <a:lnTo>
                    <a:pt x="84" y="316"/>
                  </a:lnTo>
                  <a:lnTo>
                    <a:pt x="79" y="315"/>
                  </a:lnTo>
                  <a:lnTo>
                    <a:pt x="75" y="315"/>
                  </a:lnTo>
                  <a:lnTo>
                    <a:pt x="72" y="318"/>
                  </a:lnTo>
                  <a:lnTo>
                    <a:pt x="69" y="320"/>
                  </a:lnTo>
                  <a:lnTo>
                    <a:pt x="66" y="324"/>
                  </a:lnTo>
                  <a:lnTo>
                    <a:pt x="64" y="329"/>
                  </a:lnTo>
                  <a:lnTo>
                    <a:pt x="63" y="333"/>
                  </a:lnTo>
                  <a:lnTo>
                    <a:pt x="64" y="336"/>
                  </a:lnTo>
                  <a:lnTo>
                    <a:pt x="65" y="339"/>
                  </a:lnTo>
                  <a:lnTo>
                    <a:pt x="67" y="343"/>
                  </a:lnTo>
                  <a:lnTo>
                    <a:pt x="69" y="347"/>
                  </a:lnTo>
                  <a:lnTo>
                    <a:pt x="73" y="352"/>
                  </a:lnTo>
                  <a:lnTo>
                    <a:pt x="76" y="359"/>
                  </a:lnTo>
                  <a:lnTo>
                    <a:pt x="79" y="368"/>
                  </a:lnTo>
                  <a:lnTo>
                    <a:pt x="83" y="380"/>
                  </a:lnTo>
                  <a:lnTo>
                    <a:pt x="86" y="392"/>
                  </a:lnTo>
                  <a:lnTo>
                    <a:pt x="89" y="406"/>
                  </a:lnTo>
                  <a:lnTo>
                    <a:pt x="92" y="420"/>
                  </a:lnTo>
                  <a:lnTo>
                    <a:pt x="95" y="432"/>
                  </a:lnTo>
                  <a:lnTo>
                    <a:pt x="98" y="441"/>
                  </a:lnTo>
                  <a:lnTo>
                    <a:pt x="99" y="448"/>
                  </a:lnTo>
                  <a:lnTo>
                    <a:pt x="100" y="450"/>
                  </a:lnTo>
                  <a:lnTo>
                    <a:pt x="100" y="451"/>
                  </a:lnTo>
                  <a:lnTo>
                    <a:pt x="101" y="455"/>
                  </a:lnTo>
                  <a:lnTo>
                    <a:pt x="102" y="460"/>
                  </a:lnTo>
                  <a:lnTo>
                    <a:pt x="103" y="466"/>
                  </a:lnTo>
                  <a:lnTo>
                    <a:pt x="102" y="471"/>
                  </a:lnTo>
                  <a:lnTo>
                    <a:pt x="100" y="475"/>
                  </a:lnTo>
                  <a:lnTo>
                    <a:pt x="96" y="478"/>
                  </a:lnTo>
                  <a:lnTo>
                    <a:pt x="89" y="477"/>
                  </a:lnTo>
                  <a:lnTo>
                    <a:pt x="81" y="474"/>
                  </a:lnTo>
                  <a:lnTo>
                    <a:pt x="74" y="471"/>
                  </a:lnTo>
                  <a:lnTo>
                    <a:pt x="66" y="467"/>
                  </a:lnTo>
                  <a:lnTo>
                    <a:pt x="60" y="462"/>
                  </a:lnTo>
                  <a:lnTo>
                    <a:pt x="54" y="459"/>
                  </a:lnTo>
                  <a:lnTo>
                    <a:pt x="50" y="455"/>
                  </a:lnTo>
                  <a:lnTo>
                    <a:pt x="47" y="453"/>
                  </a:lnTo>
                  <a:lnTo>
                    <a:pt x="46" y="452"/>
                  </a:lnTo>
                  <a:lnTo>
                    <a:pt x="45" y="451"/>
                  </a:lnTo>
                  <a:lnTo>
                    <a:pt x="44" y="447"/>
                  </a:lnTo>
                  <a:lnTo>
                    <a:pt x="42" y="441"/>
                  </a:lnTo>
                  <a:lnTo>
                    <a:pt x="38" y="435"/>
                  </a:lnTo>
                  <a:lnTo>
                    <a:pt x="34" y="429"/>
                  </a:lnTo>
                  <a:lnTo>
                    <a:pt x="29" y="425"/>
                  </a:lnTo>
                  <a:lnTo>
                    <a:pt x="23" y="424"/>
                  </a:lnTo>
                  <a:lnTo>
                    <a:pt x="16" y="425"/>
                  </a:lnTo>
                  <a:lnTo>
                    <a:pt x="10" y="430"/>
                  </a:lnTo>
                  <a:lnTo>
                    <a:pt x="5" y="435"/>
                  </a:lnTo>
                  <a:lnTo>
                    <a:pt x="2" y="441"/>
                  </a:lnTo>
                  <a:lnTo>
                    <a:pt x="0" y="448"/>
                  </a:lnTo>
                  <a:lnTo>
                    <a:pt x="1" y="454"/>
                  </a:lnTo>
                  <a:lnTo>
                    <a:pt x="3" y="460"/>
                  </a:lnTo>
                  <a:lnTo>
                    <a:pt x="7" y="465"/>
                  </a:lnTo>
                  <a:lnTo>
                    <a:pt x="14" y="469"/>
                  </a:lnTo>
                  <a:lnTo>
                    <a:pt x="22" y="472"/>
                  </a:lnTo>
                  <a:lnTo>
                    <a:pt x="31" y="474"/>
                  </a:lnTo>
                  <a:lnTo>
                    <a:pt x="39" y="477"/>
                  </a:lnTo>
                  <a:lnTo>
                    <a:pt x="47" y="479"/>
                  </a:lnTo>
                  <a:lnTo>
                    <a:pt x="55" y="482"/>
                  </a:lnTo>
                  <a:lnTo>
                    <a:pt x="62" y="486"/>
                  </a:lnTo>
                  <a:lnTo>
                    <a:pt x="69" y="490"/>
                  </a:lnTo>
                  <a:lnTo>
                    <a:pt x="75" y="496"/>
                  </a:lnTo>
                  <a:lnTo>
                    <a:pt x="81" y="503"/>
                  </a:lnTo>
                  <a:lnTo>
                    <a:pt x="88" y="508"/>
                  </a:lnTo>
                  <a:lnTo>
                    <a:pt x="96" y="515"/>
                  </a:lnTo>
                  <a:lnTo>
                    <a:pt x="104" y="520"/>
                  </a:lnTo>
                  <a:lnTo>
                    <a:pt x="111" y="527"/>
                  </a:lnTo>
                  <a:lnTo>
                    <a:pt x="118" y="534"/>
                  </a:lnTo>
                  <a:lnTo>
                    <a:pt x="125" y="541"/>
                  </a:lnTo>
                  <a:lnTo>
                    <a:pt x="129" y="549"/>
                  </a:lnTo>
                  <a:lnTo>
                    <a:pt x="133" y="558"/>
                  </a:lnTo>
                  <a:lnTo>
                    <a:pt x="137" y="572"/>
                  </a:lnTo>
                  <a:lnTo>
                    <a:pt x="141" y="587"/>
                  </a:lnTo>
                  <a:lnTo>
                    <a:pt x="144" y="604"/>
                  </a:lnTo>
                  <a:lnTo>
                    <a:pt x="147" y="623"/>
                  </a:lnTo>
                  <a:lnTo>
                    <a:pt x="149" y="644"/>
                  </a:lnTo>
                  <a:lnTo>
                    <a:pt x="151" y="665"/>
                  </a:lnTo>
                  <a:lnTo>
                    <a:pt x="152" y="686"/>
                  </a:lnTo>
                  <a:lnTo>
                    <a:pt x="153" y="706"/>
                  </a:lnTo>
                  <a:lnTo>
                    <a:pt x="153" y="724"/>
                  </a:lnTo>
                  <a:lnTo>
                    <a:pt x="154" y="739"/>
                  </a:lnTo>
                  <a:lnTo>
                    <a:pt x="155" y="753"/>
                  </a:lnTo>
                  <a:lnTo>
                    <a:pt x="157" y="763"/>
                  </a:lnTo>
                  <a:lnTo>
                    <a:pt x="160" y="772"/>
                  </a:lnTo>
                  <a:lnTo>
                    <a:pt x="166" y="777"/>
                  </a:lnTo>
                  <a:lnTo>
                    <a:pt x="173" y="781"/>
                  </a:lnTo>
                  <a:lnTo>
                    <a:pt x="181" y="781"/>
                  </a:lnTo>
                  <a:lnTo>
                    <a:pt x="187" y="778"/>
                  </a:lnTo>
                  <a:lnTo>
                    <a:pt x="191" y="772"/>
                  </a:lnTo>
                  <a:lnTo>
                    <a:pt x="197" y="765"/>
                  </a:lnTo>
                  <a:lnTo>
                    <a:pt x="202" y="757"/>
                  </a:lnTo>
                  <a:lnTo>
                    <a:pt x="208" y="749"/>
                  </a:lnTo>
                  <a:lnTo>
                    <a:pt x="217" y="743"/>
                  </a:lnTo>
                  <a:lnTo>
                    <a:pt x="228" y="739"/>
                  </a:lnTo>
                  <a:lnTo>
                    <a:pt x="240" y="736"/>
                  </a:lnTo>
                  <a:lnTo>
                    <a:pt x="254" y="732"/>
                  </a:lnTo>
                  <a:lnTo>
                    <a:pt x="267" y="728"/>
                  </a:lnTo>
                  <a:lnTo>
                    <a:pt x="280" y="723"/>
                  </a:lnTo>
                  <a:lnTo>
                    <a:pt x="291" y="717"/>
                  </a:lnTo>
                  <a:lnTo>
                    <a:pt x="301" y="713"/>
                  </a:lnTo>
                  <a:lnTo>
                    <a:pt x="310" y="708"/>
                  </a:lnTo>
                  <a:lnTo>
                    <a:pt x="315" y="704"/>
                  </a:lnTo>
                  <a:lnTo>
                    <a:pt x="320" y="700"/>
                  </a:lnTo>
                  <a:lnTo>
                    <a:pt x="325" y="698"/>
                  </a:lnTo>
                  <a:lnTo>
                    <a:pt x="330" y="697"/>
                  </a:lnTo>
                  <a:lnTo>
                    <a:pt x="334" y="697"/>
                  </a:lnTo>
                  <a:lnTo>
                    <a:pt x="337" y="697"/>
                  </a:lnTo>
                  <a:lnTo>
                    <a:pt x="340" y="699"/>
                  </a:lnTo>
                  <a:lnTo>
                    <a:pt x="342" y="702"/>
                  </a:lnTo>
                  <a:lnTo>
                    <a:pt x="342" y="705"/>
                  </a:lnTo>
                  <a:lnTo>
                    <a:pt x="344" y="712"/>
                  </a:lnTo>
                  <a:lnTo>
                    <a:pt x="347" y="719"/>
                  </a:lnTo>
                  <a:lnTo>
                    <a:pt x="350" y="727"/>
                  </a:lnTo>
                  <a:lnTo>
                    <a:pt x="351" y="737"/>
                  </a:lnTo>
                  <a:lnTo>
                    <a:pt x="353" y="748"/>
                  </a:lnTo>
                  <a:lnTo>
                    <a:pt x="356" y="759"/>
                  </a:lnTo>
                  <a:lnTo>
                    <a:pt x="359" y="769"/>
                  </a:lnTo>
                  <a:lnTo>
                    <a:pt x="360" y="778"/>
                  </a:lnTo>
                  <a:lnTo>
                    <a:pt x="359" y="784"/>
                  </a:lnTo>
                  <a:lnTo>
                    <a:pt x="360" y="789"/>
                  </a:lnTo>
                  <a:lnTo>
                    <a:pt x="362" y="796"/>
                  </a:lnTo>
                  <a:lnTo>
                    <a:pt x="364" y="803"/>
                  </a:lnTo>
                  <a:lnTo>
                    <a:pt x="367" y="810"/>
                  </a:lnTo>
                  <a:lnTo>
                    <a:pt x="371" y="816"/>
                  </a:lnTo>
                  <a:lnTo>
                    <a:pt x="374" y="823"/>
                  </a:lnTo>
                  <a:lnTo>
                    <a:pt x="378" y="829"/>
                  </a:lnTo>
                  <a:lnTo>
                    <a:pt x="382" y="834"/>
                  </a:lnTo>
                  <a:lnTo>
                    <a:pt x="386" y="838"/>
                  </a:lnTo>
                  <a:lnTo>
                    <a:pt x="389" y="842"/>
                  </a:lnTo>
                  <a:lnTo>
                    <a:pt x="392" y="846"/>
                  </a:lnTo>
                  <a:lnTo>
                    <a:pt x="393" y="851"/>
                  </a:lnTo>
                  <a:lnTo>
                    <a:pt x="393" y="856"/>
                  </a:lnTo>
                  <a:lnTo>
                    <a:pt x="391" y="863"/>
                  </a:lnTo>
                  <a:lnTo>
                    <a:pt x="387" y="871"/>
                  </a:lnTo>
                  <a:lnTo>
                    <a:pt x="381" y="880"/>
                  </a:lnTo>
                  <a:lnTo>
                    <a:pt x="376" y="891"/>
                  </a:lnTo>
                  <a:lnTo>
                    <a:pt x="372" y="904"/>
                  </a:lnTo>
                  <a:lnTo>
                    <a:pt x="370" y="918"/>
                  </a:lnTo>
                  <a:lnTo>
                    <a:pt x="370" y="932"/>
                  </a:lnTo>
                  <a:lnTo>
                    <a:pt x="372" y="947"/>
                  </a:lnTo>
                  <a:lnTo>
                    <a:pt x="378" y="962"/>
                  </a:lnTo>
                  <a:lnTo>
                    <a:pt x="387" y="977"/>
                  </a:lnTo>
                  <a:lnTo>
                    <a:pt x="398" y="991"/>
                  </a:lnTo>
                  <a:lnTo>
                    <a:pt x="409" y="1003"/>
                  </a:lnTo>
                  <a:lnTo>
                    <a:pt x="419" y="1014"/>
                  </a:lnTo>
                  <a:lnTo>
                    <a:pt x="428" y="1024"/>
                  </a:lnTo>
                  <a:lnTo>
                    <a:pt x="435" y="1034"/>
                  </a:lnTo>
                  <a:lnTo>
                    <a:pt x="441" y="1045"/>
                  </a:lnTo>
                  <a:lnTo>
                    <a:pt x="444" y="1055"/>
                  </a:lnTo>
                  <a:lnTo>
                    <a:pt x="445" y="1067"/>
                  </a:lnTo>
                  <a:lnTo>
                    <a:pt x="444" y="1079"/>
                  </a:lnTo>
                  <a:lnTo>
                    <a:pt x="441" y="1089"/>
                  </a:lnTo>
                  <a:lnTo>
                    <a:pt x="438" y="1097"/>
                  </a:lnTo>
                  <a:lnTo>
                    <a:pt x="433" y="1103"/>
                  </a:lnTo>
                  <a:lnTo>
                    <a:pt x="428" y="1109"/>
                  </a:lnTo>
                  <a:lnTo>
                    <a:pt x="424" y="1113"/>
                  </a:lnTo>
                  <a:lnTo>
                    <a:pt x="420" y="1116"/>
                  </a:lnTo>
                  <a:lnTo>
                    <a:pt x="416" y="1118"/>
                  </a:lnTo>
                  <a:lnTo>
                    <a:pt x="413" y="1122"/>
                  </a:lnTo>
                  <a:lnTo>
                    <a:pt x="414" y="1126"/>
                  </a:lnTo>
                  <a:lnTo>
                    <a:pt x="419" y="1129"/>
                  </a:lnTo>
                  <a:lnTo>
                    <a:pt x="424" y="1130"/>
                  </a:lnTo>
                  <a:lnTo>
                    <a:pt x="430" y="1126"/>
                  </a:lnTo>
                  <a:lnTo>
                    <a:pt x="439" y="1119"/>
                  </a:lnTo>
                  <a:lnTo>
                    <a:pt x="451" y="1108"/>
                  </a:lnTo>
                  <a:lnTo>
                    <a:pt x="465" y="1095"/>
                  </a:lnTo>
                  <a:lnTo>
                    <a:pt x="478" y="1081"/>
                  </a:lnTo>
                  <a:lnTo>
                    <a:pt x="491" y="1067"/>
                  </a:lnTo>
                  <a:lnTo>
                    <a:pt x="500" y="1054"/>
                  </a:lnTo>
                  <a:lnTo>
                    <a:pt x="507" y="1044"/>
                  </a:lnTo>
                  <a:lnTo>
                    <a:pt x="512" y="1034"/>
                  </a:lnTo>
                  <a:lnTo>
                    <a:pt x="518" y="1020"/>
                  </a:lnTo>
                  <a:lnTo>
                    <a:pt x="523" y="1003"/>
                  </a:lnTo>
                  <a:lnTo>
                    <a:pt x="526" y="985"/>
                  </a:lnTo>
                  <a:lnTo>
                    <a:pt x="529" y="966"/>
                  </a:lnTo>
                  <a:lnTo>
                    <a:pt x="528" y="946"/>
                  </a:lnTo>
                  <a:lnTo>
                    <a:pt x="524" y="927"/>
                  </a:lnTo>
                  <a:lnTo>
                    <a:pt x="516" y="908"/>
                  </a:lnTo>
                  <a:lnTo>
                    <a:pt x="506" y="891"/>
                  </a:lnTo>
                  <a:lnTo>
                    <a:pt x="498" y="876"/>
                  </a:lnTo>
                  <a:lnTo>
                    <a:pt x="491" y="863"/>
                  </a:lnTo>
                  <a:lnTo>
                    <a:pt x="486" y="850"/>
                  </a:lnTo>
                  <a:lnTo>
                    <a:pt x="483" y="841"/>
                  </a:lnTo>
                  <a:lnTo>
                    <a:pt x="483" y="833"/>
                  </a:lnTo>
                  <a:lnTo>
                    <a:pt x="484" y="827"/>
                  </a:lnTo>
                  <a:lnTo>
                    <a:pt x="489" y="825"/>
                  </a:lnTo>
                  <a:lnTo>
                    <a:pt x="495" y="823"/>
                  </a:lnTo>
                  <a:lnTo>
                    <a:pt x="499" y="821"/>
                  </a:lnTo>
                  <a:lnTo>
                    <a:pt x="502" y="819"/>
                  </a:lnTo>
                  <a:lnTo>
                    <a:pt x="504" y="816"/>
                  </a:lnTo>
                  <a:lnTo>
                    <a:pt x="506" y="813"/>
                  </a:lnTo>
                  <a:lnTo>
                    <a:pt x="508" y="810"/>
                  </a:lnTo>
                  <a:lnTo>
                    <a:pt x="508" y="806"/>
                  </a:lnTo>
                  <a:lnTo>
                    <a:pt x="510" y="802"/>
                  </a:lnTo>
                  <a:lnTo>
                    <a:pt x="511" y="797"/>
                  </a:lnTo>
                  <a:lnTo>
                    <a:pt x="514" y="792"/>
                  </a:lnTo>
                  <a:lnTo>
                    <a:pt x="517" y="788"/>
                  </a:lnTo>
                  <a:lnTo>
                    <a:pt x="520" y="784"/>
                  </a:lnTo>
                  <a:lnTo>
                    <a:pt x="523" y="780"/>
                  </a:lnTo>
                  <a:lnTo>
                    <a:pt x="527" y="776"/>
                  </a:lnTo>
                  <a:lnTo>
                    <a:pt x="529" y="772"/>
                  </a:lnTo>
                  <a:lnTo>
                    <a:pt x="530" y="768"/>
                  </a:lnTo>
                  <a:lnTo>
                    <a:pt x="533" y="761"/>
                  </a:lnTo>
                  <a:lnTo>
                    <a:pt x="536" y="755"/>
                  </a:lnTo>
                  <a:lnTo>
                    <a:pt x="540" y="748"/>
                  </a:lnTo>
                  <a:lnTo>
                    <a:pt x="543" y="739"/>
                  </a:lnTo>
                  <a:lnTo>
                    <a:pt x="544" y="733"/>
                  </a:lnTo>
                  <a:lnTo>
                    <a:pt x="545" y="727"/>
                  </a:lnTo>
                  <a:lnTo>
                    <a:pt x="547" y="720"/>
                  </a:lnTo>
                  <a:lnTo>
                    <a:pt x="549" y="715"/>
                  </a:lnTo>
                  <a:lnTo>
                    <a:pt x="552" y="711"/>
                  </a:lnTo>
                  <a:lnTo>
                    <a:pt x="556" y="709"/>
                  </a:lnTo>
                  <a:lnTo>
                    <a:pt x="562" y="711"/>
                  </a:lnTo>
                  <a:lnTo>
                    <a:pt x="570" y="716"/>
                  </a:lnTo>
                  <a:lnTo>
                    <a:pt x="580" y="723"/>
                  </a:lnTo>
                  <a:lnTo>
                    <a:pt x="590" y="731"/>
                  </a:lnTo>
                  <a:lnTo>
                    <a:pt x="600" y="738"/>
                  </a:lnTo>
                  <a:lnTo>
                    <a:pt x="610" y="745"/>
                  </a:lnTo>
                  <a:lnTo>
                    <a:pt x="619" y="751"/>
                  </a:lnTo>
                  <a:lnTo>
                    <a:pt x="629" y="757"/>
                  </a:lnTo>
                  <a:lnTo>
                    <a:pt x="638" y="760"/>
                  </a:lnTo>
                  <a:lnTo>
                    <a:pt x="646" y="762"/>
                  </a:lnTo>
                  <a:lnTo>
                    <a:pt x="654" y="763"/>
                  </a:lnTo>
                  <a:lnTo>
                    <a:pt x="662" y="765"/>
                  </a:lnTo>
                  <a:lnTo>
                    <a:pt x="670" y="767"/>
                  </a:lnTo>
                  <a:lnTo>
                    <a:pt x="677" y="770"/>
                  </a:lnTo>
                  <a:lnTo>
                    <a:pt x="684" y="773"/>
                  </a:lnTo>
                  <a:lnTo>
                    <a:pt x="689" y="778"/>
                  </a:lnTo>
                  <a:lnTo>
                    <a:pt x="693" y="783"/>
                  </a:lnTo>
                  <a:lnTo>
                    <a:pt x="696" y="789"/>
                  </a:lnTo>
                  <a:lnTo>
                    <a:pt x="697" y="795"/>
                  </a:lnTo>
                  <a:lnTo>
                    <a:pt x="700" y="801"/>
                  </a:lnTo>
                  <a:lnTo>
                    <a:pt x="702" y="806"/>
                  </a:lnTo>
                  <a:lnTo>
                    <a:pt x="706" y="810"/>
                  </a:lnTo>
                  <a:lnTo>
                    <a:pt x="709" y="814"/>
                  </a:lnTo>
                  <a:lnTo>
                    <a:pt x="713" y="816"/>
                  </a:lnTo>
                  <a:lnTo>
                    <a:pt x="718" y="817"/>
                  </a:lnTo>
                  <a:lnTo>
                    <a:pt x="723" y="816"/>
                  </a:lnTo>
                  <a:lnTo>
                    <a:pt x="731" y="804"/>
                  </a:lnTo>
                  <a:lnTo>
                    <a:pt x="736" y="777"/>
                  </a:lnTo>
                  <a:lnTo>
                    <a:pt x="737" y="741"/>
                  </a:lnTo>
                  <a:lnTo>
                    <a:pt x="740" y="701"/>
                  </a:lnTo>
                  <a:lnTo>
                    <a:pt x="741" y="682"/>
                  </a:lnTo>
                  <a:lnTo>
                    <a:pt x="743" y="661"/>
                  </a:lnTo>
                  <a:lnTo>
                    <a:pt x="745" y="642"/>
                  </a:lnTo>
                  <a:lnTo>
                    <a:pt x="747" y="624"/>
                  </a:lnTo>
                  <a:lnTo>
                    <a:pt x="750" y="607"/>
                  </a:lnTo>
                  <a:lnTo>
                    <a:pt x="753" y="593"/>
                  </a:lnTo>
                  <a:lnTo>
                    <a:pt x="759" y="582"/>
                  </a:lnTo>
                  <a:lnTo>
                    <a:pt x="765" y="574"/>
                  </a:lnTo>
                  <a:lnTo>
                    <a:pt x="771" y="567"/>
                  </a:lnTo>
                  <a:lnTo>
                    <a:pt x="777" y="559"/>
                  </a:lnTo>
                  <a:lnTo>
                    <a:pt x="782" y="551"/>
                  </a:lnTo>
                  <a:lnTo>
                    <a:pt x="786" y="542"/>
                  </a:lnTo>
                  <a:lnTo>
                    <a:pt x="791" y="532"/>
                  </a:lnTo>
                  <a:lnTo>
                    <a:pt x="797" y="523"/>
                  </a:lnTo>
                  <a:lnTo>
                    <a:pt x="803" y="513"/>
                  </a:lnTo>
                  <a:lnTo>
                    <a:pt x="811" y="503"/>
                  </a:lnTo>
                  <a:lnTo>
                    <a:pt x="821" y="492"/>
                  </a:lnTo>
                  <a:lnTo>
                    <a:pt x="832" y="482"/>
                  </a:lnTo>
                  <a:lnTo>
                    <a:pt x="844" y="471"/>
                  </a:lnTo>
                  <a:lnTo>
                    <a:pt x="854" y="461"/>
                  </a:lnTo>
                  <a:lnTo>
                    <a:pt x="862" y="451"/>
                  </a:lnTo>
                  <a:lnTo>
                    <a:pt x="866" y="440"/>
                  </a:lnTo>
                  <a:lnTo>
                    <a:pt x="865" y="430"/>
                  </a:lnTo>
                  <a:lnTo>
                    <a:pt x="857" y="421"/>
                  </a:lnTo>
                  <a:lnTo>
                    <a:pt x="847" y="414"/>
                  </a:lnTo>
                  <a:lnTo>
                    <a:pt x="839" y="414"/>
                  </a:lnTo>
                  <a:lnTo>
                    <a:pt x="832" y="417"/>
                  </a:lnTo>
                  <a:lnTo>
                    <a:pt x="827" y="424"/>
                  </a:lnTo>
                  <a:lnTo>
                    <a:pt x="823" y="433"/>
                  </a:lnTo>
                  <a:lnTo>
                    <a:pt x="819" y="443"/>
                  </a:lnTo>
                  <a:lnTo>
                    <a:pt x="814" y="454"/>
                  </a:lnTo>
                  <a:lnTo>
                    <a:pt x="809" y="463"/>
                  </a:lnTo>
                  <a:lnTo>
                    <a:pt x="802" y="473"/>
                  </a:lnTo>
                  <a:lnTo>
                    <a:pt x="793" y="485"/>
                  </a:lnTo>
                  <a:lnTo>
                    <a:pt x="785" y="497"/>
                  </a:lnTo>
                  <a:lnTo>
                    <a:pt x="776" y="507"/>
                  </a:lnTo>
                  <a:lnTo>
                    <a:pt x="769" y="512"/>
                  </a:lnTo>
                  <a:lnTo>
                    <a:pt x="763" y="511"/>
                  </a:lnTo>
                  <a:lnTo>
                    <a:pt x="760" y="501"/>
                  </a:lnTo>
                  <a:lnTo>
                    <a:pt x="761" y="479"/>
                  </a:lnTo>
                  <a:lnTo>
                    <a:pt x="764" y="453"/>
                  </a:lnTo>
                  <a:lnTo>
                    <a:pt x="768" y="429"/>
                  </a:lnTo>
                  <a:lnTo>
                    <a:pt x="773" y="407"/>
                  </a:lnTo>
                  <a:lnTo>
                    <a:pt x="776" y="388"/>
                  </a:lnTo>
                  <a:lnTo>
                    <a:pt x="778" y="373"/>
                  </a:lnTo>
                  <a:lnTo>
                    <a:pt x="777" y="361"/>
                  </a:lnTo>
                  <a:lnTo>
                    <a:pt x="771" y="353"/>
                  </a:lnTo>
                  <a:lnTo>
                    <a:pt x="761" y="350"/>
                  </a:lnTo>
                  <a:lnTo>
                    <a:pt x="750" y="350"/>
                  </a:lnTo>
                  <a:lnTo>
                    <a:pt x="744" y="353"/>
                  </a:lnTo>
                  <a:lnTo>
                    <a:pt x="740" y="359"/>
                  </a:lnTo>
                  <a:lnTo>
                    <a:pt x="740" y="367"/>
                  </a:lnTo>
                  <a:lnTo>
                    <a:pt x="741" y="376"/>
                  </a:lnTo>
                  <a:lnTo>
                    <a:pt x="742" y="386"/>
                  </a:lnTo>
                  <a:lnTo>
                    <a:pt x="744" y="397"/>
                  </a:lnTo>
                  <a:lnTo>
                    <a:pt x="744" y="408"/>
                  </a:lnTo>
                  <a:lnTo>
                    <a:pt x="742" y="438"/>
                  </a:lnTo>
                  <a:lnTo>
                    <a:pt x="739" y="473"/>
                  </a:lnTo>
                  <a:lnTo>
                    <a:pt x="734" y="495"/>
                  </a:lnTo>
                  <a:lnTo>
                    <a:pt x="727" y="490"/>
                  </a:lnTo>
                  <a:lnTo>
                    <a:pt x="723" y="477"/>
                  </a:lnTo>
                  <a:lnTo>
                    <a:pt x="720" y="465"/>
                  </a:lnTo>
                  <a:lnTo>
                    <a:pt x="717" y="453"/>
                  </a:lnTo>
                  <a:lnTo>
                    <a:pt x="714" y="441"/>
                  </a:lnTo>
                  <a:lnTo>
                    <a:pt x="712" y="430"/>
                  </a:lnTo>
                  <a:lnTo>
                    <a:pt x="710" y="421"/>
                  </a:lnTo>
                  <a:lnTo>
                    <a:pt x="713" y="413"/>
                  </a:lnTo>
                  <a:lnTo>
                    <a:pt x="712" y="406"/>
                  </a:lnTo>
                  <a:lnTo>
                    <a:pt x="708" y="396"/>
                  </a:lnTo>
                  <a:lnTo>
                    <a:pt x="698" y="395"/>
                  </a:lnTo>
                  <a:lnTo>
                    <a:pt x="688" y="398"/>
                  </a:lnTo>
                  <a:lnTo>
                    <a:pt x="679" y="406"/>
                  </a:lnTo>
                  <a:lnTo>
                    <a:pt x="680" y="415"/>
                  </a:lnTo>
                  <a:lnTo>
                    <a:pt x="688" y="428"/>
                  </a:lnTo>
                  <a:lnTo>
                    <a:pt x="693" y="445"/>
                  </a:lnTo>
                  <a:lnTo>
                    <a:pt x="699" y="464"/>
                  </a:lnTo>
                  <a:lnTo>
                    <a:pt x="704" y="485"/>
                  </a:lnTo>
                  <a:lnTo>
                    <a:pt x="707" y="503"/>
                  </a:lnTo>
                  <a:lnTo>
                    <a:pt x="706" y="515"/>
                  </a:lnTo>
                  <a:lnTo>
                    <a:pt x="701" y="520"/>
                  </a:lnTo>
                  <a:lnTo>
                    <a:pt x="689" y="515"/>
                  </a:lnTo>
                  <a:lnTo>
                    <a:pt x="676" y="504"/>
                  </a:lnTo>
                  <a:lnTo>
                    <a:pt x="664" y="492"/>
                  </a:lnTo>
                  <a:lnTo>
                    <a:pt x="654" y="481"/>
                  </a:lnTo>
                  <a:lnTo>
                    <a:pt x="646" y="471"/>
                  </a:lnTo>
                  <a:lnTo>
                    <a:pt x="638" y="465"/>
                  </a:lnTo>
                  <a:lnTo>
                    <a:pt x="631" y="462"/>
                  </a:lnTo>
                  <a:lnTo>
                    <a:pt x="625" y="463"/>
                  </a:lnTo>
                  <a:lnTo>
                    <a:pt x="619" y="469"/>
                  </a:lnTo>
                  <a:lnTo>
                    <a:pt x="614" y="478"/>
                  </a:lnTo>
                  <a:lnTo>
                    <a:pt x="612" y="485"/>
                  </a:lnTo>
                  <a:lnTo>
                    <a:pt x="613" y="490"/>
                  </a:lnTo>
                  <a:lnTo>
                    <a:pt x="616" y="495"/>
                  </a:lnTo>
                  <a:lnTo>
                    <a:pt x="620" y="499"/>
                  </a:lnTo>
                  <a:lnTo>
                    <a:pt x="627" y="503"/>
                  </a:lnTo>
                  <a:lnTo>
                    <a:pt x="635" y="505"/>
                  </a:lnTo>
                  <a:lnTo>
                    <a:pt x="643" y="509"/>
                  </a:lnTo>
                  <a:lnTo>
                    <a:pt x="653" y="513"/>
                  </a:lnTo>
                  <a:lnTo>
                    <a:pt x="662" y="518"/>
                  </a:lnTo>
                  <a:lnTo>
                    <a:pt x="670" y="524"/>
                  </a:lnTo>
                  <a:lnTo>
                    <a:pt x="678" y="530"/>
                  </a:lnTo>
                  <a:lnTo>
                    <a:pt x="685" y="537"/>
                  </a:lnTo>
                  <a:lnTo>
                    <a:pt x="691" y="544"/>
                  </a:lnTo>
                  <a:lnTo>
                    <a:pt x="696" y="551"/>
                  </a:lnTo>
                  <a:lnTo>
                    <a:pt x="700" y="557"/>
                  </a:lnTo>
                  <a:lnTo>
                    <a:pt x="703" y="562"/>
                  </a:lnTo>
                  <a:lnTo>
                    <a:pt x="706" y="569"/>
                  </a:lnTo>
                  <a:lnTo>
                    <a:pt x="710" y="577"/>
                  </a:lnTo>
                  <a:lnTo>
                    <a:pt x="712" y="584"/>
                  </a:lnTo>
                  <a:lnTo>
                    <a:pt x="715" y="593"/>
                  </a:lnTo>
                  <a:lnTo>
                    <a:pt x="717" y="602"/>
                  </a:lnTo>
                  <a:lnTo>
                    <a:pt x="717" y="613"/>
                  </a:lnTo>
                  <a:lnTo>
                    <a:pt x="717" y="624"/>
                  </a:lnTo>
                  <a:lnTo>
                    <a:pt x="717" y="650"/>
                  </a:lnTo>
                  <a:lnTo>
                    <a:pt x="717" y="676"/>
                  </a:lnTo>
                  <a:lnTo>
                    <a:pt x="715" y="700"/>
                  </a:lnTo>
                  <a:lnTo>
                    <a:pt x="712" y="714"/>
                  </a:lnTo>
                  <a:lnTo>
                    <a:pt x="711" y="718"/>
                  </a:lnTo>
                  <a:lnTo>
                    <a:pt x="709" y="723"/>
                  </a:lnTo>
                  <a:lnTo>
                    <a:pt x="707" y="727"/>
                  </a:lnTo>
                  <a:lnTo>
                    <a:pt x="705" y="729"/>
                  </a:lnTo>
                  <a:lnTo>
                    <a:pt x="702" y="731"/>
                  </a:lnTo>
                  <a:lnTo>
                    <a:pt x="696" y="729"/>
                  </a:lnTo>
                  <a:lnTo>
                    <a:pt x="688" y="725"/>
                  </a:lnTo>
                  <a:lnTo>
                    <a:pt x="677" y="718"/>
                  </a:lnTo>
                  <a:lnTo>
                    <a:pt x="665" y="709"/>
                  </a:lnTo>
                  <a:lnTo>
                    <a:pt x="654" y="701"/>
                  </a:lnTo>
                  <a:lnTo>
                    <a:pt x="645" y="694"/>
                  </a:lnTo>
                  <a:lnTo>
                    <a:pt x="636" y="687"/>
                  </a:lnTo>
                  <a:lnTo>
                    <a:pt x="628" y="682"/>
                  </a:lnTo>
                  <a:lnTo>
                    <a:pt x="620" y="676"/>
                  </a:lnTo>
                  <a:lnTo>
                    <a:pt x="613" y="672"/>
                  </a:lnTo>
                  <a:lnTo>
                    <a:pt x="606" y="668"/>
                  </a:lnTo>
                  <a:lnTo>
                    <a:pt x="599" y="662"/>
                  </a:lnTo>
                  <a:lnTo>
                    <a:pt x="592" y="653"/>
                  </a:lnTo>
                  <a:lnTo>
                    <a:pt x="586" y="642"/>
                  </a:lnTo>
                  <a:lnTo>
                    <a:pt x="579" y="630"/>
                  </a:lnTo>
                  <a:lnTo>
                    <a:pt x="572" y="618"/>
                  </a:lnTo>
                  <a:lnTo>
                    <a:pt x="564" y="608"/>
                  </a:lnTo>
                  <a:lnTo>
                    <a:pt x="556" y="600"/>
                  </a:lnTo>
                  <a:lnTo>
                    <a:pt x="547" y="596"/>
                  </a:lnTo>
                  <a:lnTo>
                    <a:pt x="536" y="595"/>
                  </a:lnTo>
                  <a:lnTo>
                    <a:pt x="523" y="593"/>
                  </a:lnTo>
                  <a:lnTo>
                    <a:pt x="510" y="592"/>
                  </a:lnTo>
                  <a:lnTo>
                    <a:pt x="496" y="589"/>
                  </a:lnTo>
                  <a:lnTo>
                    <a:pt x="483" y="584"/>
                  </a:lnTo>
                  <a:lnTo>
                    <a:pt x="473" y="579"/>
                  </a:lnTo>
                  <a:lnTo>
                    <a:pt x="465" y="570"/>
                  </a:lnTo>
                  <a:lnTo>
                    <a:pt x="462" y="559"/>
                  </a:lnTo>
                  <a:lnTo>
                    <a:pt x="462" y="545"/>
                  </a:lnTo>
                  <a:lnTo>
                    <a:pt x="462" y="528"/>
                  </a:lnTo>
                  <a:lnTo>
                    <a:pt x="464" y="511"/>
                  </a:lnTo>
                  <a:lnTo>
                    <a:pt x="468" y="493"/>
                  </a:lnTo>
                  <a:lnTo>
                    <a:pt x="472" y="475"/>
                  </a:lnTo>
                  <a:lnTo>
                    <a:pt x="478" y="460"/>
                  </a:lnTo>
                  <a:lnTo>
                    <a:pt x="487" y="447"/>
                  </a:lnTo>
                  <a:lnTo>
                    <a:pt x="497" y="437"/>
                  </a:lnTo>
                  <a:lnTo>
                    <a:pt x="503" y="433"/>
                  </a:lnTo>
                  <a:lnTo>
                    <a:pt x="511" y="426"/>
                  </a:lnTo>
                  <a:lnTo>
                    <a:pt x="520" y="417"/>
                  </a:lnTo>
                  <a:lnTo>
                    <a:pt x="529" y="406"/>
                  </a:lnTo>
                  <a:lnTo>
                    <a:pt x="539" y="394"/>
                  </a:lnTo>
                  <a:lnTo>
                    <a:pt x="549" y="381"/>
                  </a:lnTo>
                  <a:lnTo>
                    <a:pt x="560" y="367"/>
                  </a:lnTo>
                  <a:lnTo>
                    <a:pt x="570" y="351"/>
                  </a:lnTo>
                  <a:lnTo>
                    <a:pt x="579" y="335"/>
                  </a:lnTo>
                  <a:lnTo>
                    <a:pt x="589" y="318"/>
                  </a:lnTo>
                  <a:lnTo>
                    <a:pt x="597" y="301"/>
                  </a:lnTo>
                  <a:lnTo>
                    <a:pt x="605" y="284"/>
                  </a:lnTo>
                  <a:lnTo>
                    <a:pt x="611" y="267"/>
                  </a:lnTo>
                  <a:lnTo>
                    <a:pt x="616" y="251"/>
                  </a:lnTo>
                  <a:lnTo>
                    <a:pt x="619" y="235"/>
                  </a:lnTo>
                  <a:lnTo>
                    <a:pt x="620" y="220"/>
                  </a:lnTo>
                  <a:lnTo>
                    <a:pt x="621" y="205"/>
                  </a:lnTo>
                  <a:lnTo>
                    <a:pt x="621" y="188"/>
                  </a:lnTo>
                  <a:lnTo>
                    <a:pt x="620" y="171"/>
                  </a:lnTo>
                  <a:lnTo>
                    <a:pt x="619" y="153"/>
                  </a:lnTo>
                  <a:lnTo>
                    <a:pt x="617" y="135"/>
                  </a:lnTo>
                  <a:lnTo>
                    <a:pt x="614" y="118"/>
                  </a:lnTo>
                  <a:lnTo>
                    <a:pt x="610" y="100"/>
                  </a:lnTo>
                  <a:lnTo>
                    <a:pt x="604" y="82"/>
                  </a:lnTo>
                  <a:lnTo>
                    <a:pt x="597" y="66"/>
                  </a:lnTo>
                  <a:lnTo>
                    <a:pt x="589" y="51"/>
                  </a:lnTo>
                  <a:lnTo>
                    <a:pt x="578" y="38"/>
                  </a:lnTo>
                  <a:lnTo>
                    <a:pt x="565" y="25"/>
                  </a:lnTo>
                  <a:lnTo>
                    <a:pt x="551" y="16"/>
                  </a:lnTo>
                  <a:lnTo>
                    <a:pt x="533" y="8"/>
                  </a:lnTo>
                  <a:lnTo>
                    <a:pt x="513" y="2"/>
                  </a:lnTo>
                  <a:lnTo>
                    <a:pt x="4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8" name="Freeform 23"/>
            <p:cNvSpPr>
              <a:spLocks noChangeAspect="1"/>
            </p:cNvSpPr>
            <p:nvPr/>
          </p:nvSpPr>
          <p:spPr bwMode="auto">
            <a:xfrm>
              <a:off x="1784" y="2757"/>
              <a:ext cx="155" cy="400"/>
            </a:xfrm>
            <a:custGeom>
              <a:avLst/>
              <a:gdLst>
                <a:gd name="T0" fmla="*/ 3 w 310"/>
                <a:gd name="T1" fmla="*/ 13 h 799"/>
                <a:gd name="T2" fmla="*/ 3 w 310"/>
                <a:gd name="T3" fmla="*/ 13 h 799"/>
                <a:gd name="T4" fmla="*/ 3 w 310"/>
                <a:gd name="T5" fmla="*/ 13 h 799"/>
                <a:gd name="T6" fmla="*/ 2 w 310"/>
                <a:gd name="T7" fmla="*/ 12 h 799"/>
                <a:gd name="T8" fmla="*/ 2 w 310"/>
                <a:gd name="T9" fmla="*/ 12 h 799"/>
                <a:gd name="T10" fmla="*/ 2 w 310"/>
                <a:gd name="T11" fmla="*/ 11 h 799"/>
                <a:gd name="T12" fmla="*/ 1 w 310"/>
                <a:gd name="T13" fmla="*/ 10 h 799"/>
                <a:gd name="T14" fmla="*/ 2 w 310"/>
                <a:gd name="T15" fmla="*/ 9 h 799"/>
                <a:gd name="T16" fmla="*/ 2 w 310"/>
                <a:gd name="T17" fmla="*/ 8 h 799"/>
                <a:gd name="T18" fmla="*/ 2 w 310"/>
                <a:gd name="T19" fmla="*/ 8 h 799"/>
                <a:gd name="T20" fmla="*/ 2 w 310"/>
                <a:gd name="T21" fmla="*/ 8 h 799"/>
                <a:gd name="T22" fmla="*/ 2 w 310"/>
                <a:gd name="T23" fmla="*/ 7 h 799"/>
                <a:gd name="T24" fmla="*/ 2 w 310"/>
                <a:gd name="T25" fmla="*/ 7 h 799"/>
                <a:gd name="T26" fmla="*/ 1 w 310"/>
                <a:gd name="T27" fmla="*/ 7 h 799"/>
                <a:gd name="T28" fmla="*/ 1 w 310"/>
                <a:gd name="T29" fmla="*/ 7 h 799"/>
                <a:gd name="T30" fmla="*/ 1 w 310"/>
                <a:gd name="T31" fmla="*/ 7 h 799"/>
                <a:gd name="T32" fmla="*/ 1 w 310"/>
                <a:gd name="T33" fmla="*/ 7 h 799"/>
                <a:gd name="T34" fmla="*/ 1 w 310"/>
                <a:gd name="T35" fmla="*/ 7 h 799"/>
                <a:gd name="T36" fmla="*/ 1 w 310"/>
                <a:gd name="T37" fmla="*/ 7 h 799"/>
                <a:gd name="T38" fmla="*/ 1 w 310"/>
                <a:gd name="T39" fmla="*/ 6 h 799"/>
                <a:gd name="T40" fmla="*/ 1 w 310"/>
                <a:gd name="T41" fmla="*/ 6 h 799"/>
                <a:gd name="T42" fmla="*/ 1 w 310"/>
                <a:gd name="T43" fmla="*/ 6 h 799"/>
                <a:gd name="T44" fmla="*/ 1 w 310"/>
                <a:gd name="T45" fmla="*/ 6 h 799"/>
                <a:gd name="T46" fmla="*/ 1 w 310"/>
                <a:gd name="T47" fmla="*/ 6 h 799"/>
                <a:gd name="T48" fmla="*/ 1 w 310"/>
                <a:gd name="T49" fmla="*/ 6 h 799"/>
                <a:gd name="T50" fmla="*/ 1 w 310"/>
                <a:gd name="T51" fmla="*/ 6 h 799"/>
                <a:gd name="T52" fmla="*/ 1 w 310"/>
                <a:gd name="T53" fmla="*/ 6 h 799"/>
                <a:gd name="T54" fmla="*/ 1 w 310"/>
                <a:gd name="T55" fmla="*/ 6 h 799"/>
                <a:gd name="T56" fmla="*/ 1 w 310"/>
                <a:gd name="T57" fmla="*/ 6 h 799"/>
                <a:gd name="T58" fmla="*/ 1 w 310"/>
                <a:gd name="T59" fmla="*/ 5 h 799"/>
                <a:gd name="T60" fmla="*/ 1 w 310"/>
                <a:gd name="T61" fmla="*/ 5 h 799"/>
                <a:gd name="T62" fmla="*/ 1 w 310"/>
                <a:gd name="T63" fmla="*/ 5 h 799"/>
                <a:gd name="T64" fmla="*/ 1 w 310"/>
                <a:gd name="T65" fmla="*/ 5 h 799"/>
                <a:gd name="T66" fmla="*/ 1 w 310"/>
                <a:gd name="T67" fmla="*/ 5 h 799"/>
                <a:gd name="T68" fmla="*/ 1 w 310"/>
                <a:gd name="T69" fmla="*/ 5 h 799"/>
                <a:gd name="T70" fmla="*/ 1 w 310"/>
                <a:gd name="T71" fmla="*/ 5 h 799"/>
                <a:gd name="T72" fmla="*/ 1 w 310"/>
                <a:gd name="T73" fmla="*/ 5 h 799"/>
                <a:gd name="T74" fmla="*/ 1 w 310"/>
                <a:gd name="T75" fmla="*/ 5 h 799"/>
                <a:gd name="T76" fmla="*/ 1 w 310"/>
                <a:gd name="T77" fmla="*/ 5 h 799"/>
                <a:gd name="T78" fmla="*/ 1 w 310"/>
                <a:gd name="T79" fmla="*/ 4 h 799"/>
                <a:gd name="T80" fmla="*/ 1 w 310"/>
                <a:gd name="T81" fmla="*/ 4 h 799"/>
                <a:gd name="T82" fmla="*/ 1 w 310"/>
                <a:gd name="T83" fmla="*/ 4 h 799"/>
                <a:gd name="T84" fmla="*/ 1 w 310"/>
                <a:gd name="T85" fmla="*/ 4 h 799"/>
                <a:gd name="T86" fmla="*/ 1 w 310"/>
                <a:gd name="T87" fmla="*/ 4 h 799"/>
                <a:gd name="T88" fmla="*/ 1 w 310"/>
                <a:gd name="T89" fmla="*/ 3 h 799"/>
                <a:gd name="T90" fmla="*/ 1 w 310"/>
                <a:gd name="T91" fmla="*/ 2 h 799"/>
                <a:gd name="T92" fmla="*/ 1 w 310"/>
                <a:gd name="T93" fmla="*/ 1 h 799"/>
                <a:gd name="T94" fmla="*/ 1 w 310"/>
                <a:gd name="T95" fmla="*/ 1 h 799"/>
                <a:gd name="T96" fmla="*/ 1 w 310"/>
                <a:gd name="T97" fmla="*/ 1 h 799"/>
                <a:gd name="T98" fmla="*/ 1 w 310"/>
                <a:gd name="T99" fmla="*/ 1 h 799"/>
                <a:gd name="T100" fmla="*/ 2 w 310"/>
                <a:gd name="T101" fmla="*/ 0 h 799"/>
                <a:gd name="T102" fmla="*/ 2 w 310"/>
                <a:gd name="T103" fmla="*/ 1 h 799"/>
                <a:gd name="T104" fmla="*/ 2 w 310"/>
                <a:gd name="T105" fmla="*/ 1 h 799"/>
                <a:gd name="T106" fmla="*/ 3 w 310"/>
                <a:gd name="T107" fmla="*/ 1 h 799"/>
                <a:gd name="T108" fmla="*/ 3 w 310"/>
                <a:gd name="T109" fmla="*/ 1 h 799"/>
                <a:gd name="T110" fmla="*/ 3 w 310"/>
                <a:gd name="T111" fmla="*/ 1 h 799"/>
                <a:gd name="T112" fmla="*/ 3 w 310"/>
                <a:gd name="T113" fmla="*/ 1 h 799"/>
                <a:gd name="T114" fmla="*/ 5 w 310"/>
                <a:gd name="T115" fmla="*/ 1 h 799"/>
                <a:gd name="T116" fmla="*/ 5 w 310"/>
                <a:gd name="T117" fmla="*/ 1 h 799"/>
                <a:gd name="T118" fmla="*/ 4 w 310"/>
                <a:gd name="T119" fmla="*/ 6 h 799"/>
                <a:gd name="T120" fmla="*/ 3 w 310"/>
                <a:gd name="T121" fmla="*/ 7 h 799"/>
                <a:gd name="T122" fmla="*/ 3 w 310"/>
                <a:gd name="T123" fmla="*/ 9 h 799"/>
                <a:gd name="T124" fmla="*/ 5 w 310"/>
                <a:gd name="T125" fmla="*/ 12 h 7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0"/>
                <a:gd name="T190" fmla="*/ 0 h 799"/>
                <a:gd name="T191" fmla="*/ 310 w 310"/>
                <a:gd name="T192" fmla="*/ 799 h 7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0" h="799">
                  <a:moveTo>
                    <a:pt x="226" y="799"/>
                  </a:moveTo>
                  <a:lnTo>
                    <a:pt x="220" y="795"/>
                  </a:lnTo>
                  <a:lnTo>
                    <a:pt x="214" y="790"/>
                  </a:lnTo>
                  <a:lnTo>
                    <a:pt x="210" y="784"/>
                  </a:lnTo>
                  <a:lnTo>
                    <a:pt x="206" y="780"/>
                  </a:lnTo>
                  <a:lnTo>
                    <a:pt x="198" y="769"/>
                  </a:lnTo>
                  <a:lnTo>
                    <a:pt x="188" y="758"/>
                  </a:lnTo>
                  <a:lnTo>
                    <a:pt x="174" y="747"/>
                  </a:lnTo>
                  <a:lnTo>
                    <a:pt x="160" y="736"/>
                  </a:lnTo>
                  <a:lnTo>
                    <a:pt x="146" y="723"/>
                  </a:lnTo>
                  <a:lnTo>
                    <a:pt x="134" y="709"/>
                  </a:lnTo>
                  <a:lnTo>
                    <a:pt x="122" y="693"/>
                  </a:lnTo>
                  <a:lnTo>
                    <a:pt x="114" y="676"/>
                  </a:lnTo>
                  <a:lnTo>
                    <a:pt x="108" y="633"/>
                  </a:lnTo>
                  <a:lnTo>
                    <a:pt x="113" y="586"/>
                  </a:lnTo>
                  <a:lnTo>
                    <a:pt x="121" y="543"/>
                  </a:lnTo>
                  <a:lnTo>
                    <a:pt x="127" y="512"/>
                  </a:lnTo>
                  <a:lnTo>
                    <a:pt x="129" y="494"/>
                  </a:lnTo>
                  <a:lnTo>
                    <a:pt x="131" y="480"/>
                  </a:lnTo>
                  <a:lnTo>
                    <a:pt x="136" y="470"/>
                  </a:lnTo>
                  <a:lnTo>
                    <a:pt x="147" y="462"/>
                  </a:lnTo>
                  <a:lnTo>
                    <a:pt x="157" y="456"/>
                  </a:lnTo>
                  <a:lnTo>
                    <a:pt x="156" y="450"/>
                  </a:lnTo>
                  <a:lnTo>
                    <a:pt x="147" y="447"/>
                  </a:lnTo>
                  <a:lnTo>
                    <a:pt x="135" y="446"/>
                  </a:lnTo>
                  <a:lnTo>
                    <a:pt x="129" y="446"/>
                  </a:lnTo>
                  <a:lnTo>
                    <a:pt x="122" y="446"/>
                  </a:lnTo>
                  <a:lnTo>
                    <a:pt x="116" y="446"/>
                  </a:lnTo>
                  <a:lnTo>
                    <a:pt x="109" y="444"/>
                  </a:lnTo>
                  <a:lnTo>
                    <a:pt x="103" y="442"/>
                  </a:lnTo>
                  <a:lnTo>
                    <a:pt x="96" y="439"/>
                  </a:lnTo>
                  <a:lnTo>
                    <a:pt x="89" y="433"/>
                  </a:lnTo>
                  <a:lnTo>
                    <a:pt x="81" y="425"/>
                  </a:lnTo>
                  <a:lnTo>
                    <a:pt x="74" y="416"/>
                  </a:lnTo>
                  <a:lnTo>
                    <a:pt x="70" y="408"/>
                  </a:lnTo>
                  <a:lnTo>
                    <a:pt x="69" y="402"/>
                  </a:lnTo>
                  <a:lnTo>
                    <a:pt x="70" y="396"/>
                  </a:lnTo>
                  <a:lnTo>
                    <a:pt x="74" y="391"/>
                  </a:lnTo>
                  <a:lnTo>
                    <a:pt x="79" y="387"/>
                  </a:lnTo>
                  <a:lnTo>
                    <a:pt x="88" y="384"/>
                  </a:lnTo>
                  <a:lnTo>
                    <a:pt x="98" y="382"/>
                  </a:lnTo>
                  <a:lnTo>
                    <a:pt x="106" y="380"/>
                  </a:lnTo>
                  <a:lnTo>
                    <a:pt x="111" y="378"/>
                  </a:lnTo>
                  <a:lnTo>
                    <a:pt x="112" y="374"/>
                  </a:lnTo>
                  <a:lnTo>
                    <a:pt x="108" y="369"/>
                  </a:lnTo>
                  <a:lnTo>
                    <a:pt x="103" y="366"/>
                  </a:lnTo>
                  <a:lnTo>
                    <a:pt x="94" y="363"/>
                  </a:lnTo>
                  <a:lnTo>
                    <a:pt x="84" y="360"/>
                  </a:lnTo>
                  <a:lnTo>
                    <a:pt x="73" y="358"/>
                  </a:lnTo>
                  <a:lnTo>
                    <a:pt x="62" y="356"/>
                  </a:lnTo>
                  <a:lnTo>
                    <a:pt x="55" y="351"/>
                  </a:lnTo>
                  <a:lnTo>
                    <a:pt x="53" y="345"/>
                  </a:lnTo>
                  <a:lnTo>
                    <a:pt x="54" y="340"/>
                  </a:lnTo>
                  <a:lnTo>
                    <a:pt x="58" y="334"/>
                  </a:lnTo>
                  <a:lnTo>
                    <a:pt x="64" y="329"/>
                  </a:lnTo>
                  <a:lnTo>
                    <a:pt x="74" y="326"/>
                  </a:lnTo>
                  <a:lnTo>
                    <a:pt x="85" y="325"/>
                  </a:lnTo>
                  <a:lnTo>
                    <a:pt x="96" y="323"/>
                  </a:lnTo>
                  <a:lnTo>
                    <a:pt x="101" y="321"/>
                  </a:lnTo>
                  <a:lnTo>
                    <a:pt x="103" y="318"/>
                  </a:lnTo>
                  <a:lnTo>
                    <a:pt x="101" y="313"/>
                  </a:lnTo>
                  <a:lnTo>
                    <a:pt x="96" y="310"/>
                  </a:lnTo>
                  <a:lnTo>
                    <a:pt x="88" y="306"/>
                  </a:lnTo>
                  <a:lnTo>
                    <a:pt x="77" y="304"/>
                  </a:lnTo>
                  <a:lnTo>
                    <a:pt x="64" y="303"/>
                  </a:lnTo>
                  <a:lnTo>
                    <a:pt x="53" y="301"/>
                  </a:lnTo>
                  <a:lnTo>
                    <a:pt x="46" y="297"/>
                  </a:lnTo>
                  <a:lnTo>
                    <a:pt x="43" y="292"/>
                  </a:lnTo>
                  <a:lnTo>
                    <a:pt x="44" y="285"/>
                  </a:lnTo>
                  <a:lnTo>
                    <a:pt x="46" y="278"/>
                  </a:lnTo>
                  <a:lnTo>
                    <a:pt x="50" y="273"/>
                  </a:lnTo>
                  <a:lnTo>
                    <a:pt x="55" y="268"/>
                  </a:lnTo>
                  <a:lnTo>
                    <a:pt x="60" y="266"/>
                  </a:lnTo>
                  <a:lnTo>
                    <a:pt x="66" y="265"/>
                  </a:lnTo>
                  <a:lnTo>
                    <a:pt x="74" y="263"/>
                  </a:lnTo>
                  <a:lnTo>
                    <a:pt x="82" y="262"/>
                  </a:lnTo>
                  <a:lnTo>
                    <a:pt x="89" y="262"/>
                  </a:lnTo>
                  <a:lnTo>
                    <a:pt x="93" y="260"/>
                  </a:lnTo>
                  <a:lnTo>
                    <a:pt x="93" y="258"/>
                  </a:lnTo>
                  <a:lnTo>
                    <a:pt x="88" y="254"/>
                  </a:lnTo>
                  <a:lnTo>
                    <a:pt x="76" y="248"/>
                  </a:lnTo>
                  <a:lnTo>
                    <a:pt x="62" y="243"/>
                  </a:lnTo>
                  <a:lnTo>
                    <a:pt x="51" y="237"/>
                  </a:lnTo>
                  <a:lnTo>
                    <a:pt x="41" y="231"/>
                  </a:lnTo>
                  <a:lnTo>
                    <a:pt x="33" y="224"/>
                  </a:lnTo>
                  <a:lnTo>
                    <a:pt x="26" y="216"/>
                  </a:lnTo>
                  <a:lnTo>
                    <a:pt x="21" y="207"/>
                  </a:lnTo>
                  <a:lnTo>
                    <a:pt x="15" y="195"/>
                  </a:lnTo>
                  <a:lnTo>
                    <a:pt x="9" y="182"/>
                  </a:lnTo>
                  <a:lnTo>
                    <a:pt x="1" y="149"/>
                  </a:lnTo>
                  <a:lnTo>
                    <a:pt x="0" y="116"/>
                  </a:lnTo>
                  <a:lnTo>
                    <a:pt x="5" y="83"/>
                  </a:lnTo>
                  <a:lnTo>
                    <a:pt x="14" y="48"/>
                  </a:lnTo>
                  <a:lnTo>
                    <a:pt x="23" y="28"/>
                  </a:lnTo>
                  <a:lnTo>
                    <a:pt x="36" y="16"/>
                  </a:lnTo>
                  <a:lnTo>
                    <a:pt x="52" y="9"/>
                  </a:lnTo>
                  <a:lnTo>
                    <a:pt x="68" y="5"/>
                  </a:lnTo>
                  <a:lnTo>
                    <a:pt x="85" y="5"/>
                  </a:lnTo>
                  <a:lnTo>
                    <a:pt x="101" y="5"/>
                  </a:lnTo>
                  <a:lnTo>
                    <a:pt x="118" y="5"/>
                  </a:lnTo>
                  <a:lnTo>
                    <a:pt x="131" y="2"/>
                  </a:lnTo>
                  <a:lnTo>
                    <a:pt x="143" y="0"/>
                  </a:lnTo>
                  <a:lnTo>
                    <a:pt x="151" y="0"/>
                  </a:lnTo>
                  <a:lnTo>
                    <a:pt x="159" y="3"/>
                  </a:lnTo>
                  <a:lnTo>
                    <a:pt x="165" y="6"/>
                  </a:lnTo>
                  <a:lnTo>
                    <a:pt x="172" y="11"/>
                  </a:lnTo>
                  <a:lnTo>
                    <a:pt x="180" y="16"/>
                  </a:lnTo>
                  <a:lnTo>
                    <a:pt x="189" y="18"/>
                  </a:lnTo>
                  <a:lnTo>
                    <a:pt x="202" y="18"/>
                  </a:lnTo>
                  <a:lnTo>
                    <a:pt x="213" y="16"/>
                  </a:lnTo>
                  <a:lnTo>
                    <a:pt x="222" y="13"/>
                  </a:lnTo>
                  <a:lnTo>
                    <a:pt x="229" y="11"/>
                  </a:lnTo>
                  <a:lnTo>
                    <a:pt x="236" y="8"/>
                  </a:lnTo>
                  <a:lnTo>
                    <a:pt x="242" y="5"/>
                  </a:lnTo>
                  <a:lnTo>
                    <a:pt x="250" y="4"/>
                  </a:lnTo>
                  <a:lnTo>
                    <a:pt x="259" y="4"/>
                  </a:lnTo>
                  <a:lnTo>
                    <a:pt x="273" y="5"/>
                  </a:lnTo>
                  <a:lnTo>
                    <a:pt x="310" y="55"/>
                  </a:lnTo>
                  <a:lnTo>
                    <a:pt x="267" y="295"/>
                  </a:lnTo>
                  <a:lnTo>
                    <a:pt x="251" y="375"/>
                  </a:lnTo>
                  <a:lnTo>
                    <a:pt x="248" y="419"/>
                  </a:lnTo>
                  <a:lnTo>
                    <a:pt x="233" y="427"/>
                  </a:lnTo>
                  <a:lnTo>
                    <a:pt x="212" y="451"/>
                  </a:lnTo>
                  <a:lnTo>
                    <a:pt x="240" y="519"/>
                  </a:lnTo>
                  <a:lnTo>
                    <a:pt x="256" y="631"/>
                  </a:lnTo>
                  <a:lnTo>
                    <a:pt x="294" y="719"/>
                  </a:lnTo>
                  <a:lnTo>
                    <a:pt x="226" y="799"/>
                  </a:lnTo>
                  <a:close/>
                </a:path>
              </a:pathLst>
            </a:custGeom>
            <a:solidFill>
              <a:srgbClr val="B07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9" name="Freeform 24"/>
            <p:cNvSpPr>
              <a:spLocks noChangeAspect="1"/>
            </p:cNvSpPr>
            <p:nvPr/>
          </p:nvSpPr>
          <p:spPr bwMode="auto">
            <a:xfrm>
              <a:off x="1817" y="2846"/>
              <a:ext cx="18" cy="17"/>
            </a:xfrm>
            <a:custGeom>
              <a:avLst/>
              <a:gdLst>
                <a:gd name="T0" fmla="*/ 1 w 36"/>
                <a:gd name="T1" fmla="*/ 0 h 35"/>
                <a:gd name="T2" fmla="*/ 1 w 36"/>
                <a:gd name="T3" fmla="*/ 0 h 35"/>
                <a:gd name="T4" fmla="*/ 1 w 36"/>
                <a:gd name="T5" fmla="*/ 0 h 35"/>
                <a:gd name="T6" fmla="*/ 1 w 36"/>
                <a:gd name="T7" fmla="*/ 0 h 35"/>
                <a:gd name="T8" fmla="*/ 1 w 36"/>
                <a:gd name="T9" fmla="*/ 0 h 35"/>
                <a:gd name="T10" fmla="*/ 1 w 36"/>
                <a:gd name="T11" fmla="*/ 0 h 35"/>
                <a:gd name="T12" fmla="*/ 1 w 36"/>
                <a:gd name="T13" fmla="*/ 0 h 35"/>
                <a:gd name="T14" fmla="*/ 1 w 36"/>
                <a:gd name="T15" fmla="*/ 0 h 35"/>
                <a:gd name="T16" fmla="*/ 1 w 36"/>
                <a:gd name="T17" fmla="*/ 0 h 35"/>
                <a:gd name="T18" fmla="*/ 1 w 36"/>
                <a:gd name="T19" fmla="*/ 0 h 35"/>
                <a:gd name="T20" fmla="*/ 1 w 36"/>
                <a:gd name="T21" fmla="*/ 0 h 35"/>
                <a:gd name="T22" fmla="*/ 1 w 36"/>
                <a:gd name="T23" fmla="*/ 0 h 35"/>
                <a:gd name="T24" fmla="*/ 0 w 36"/>
                <a:gd name="T25" fmla="*/ 0 h 35"/>
                <a:gd name="T26" fmla="*/ 1 w 36"/>
                <a:gd name="T27" fmla="*/ 0 h 35"/>
                <a:gd name="T28" fmla="*/ 1 w 36"/>
                <a:gd name="T29" fmla="*/ 0 h 35"/>
                <a:gd name="T30" fmla="*/ 1 w 36"/>
                <a:gd name="T31" fmla="*/ 0 h 35"/>
                <a:gd name="T32" fmla="*/ 1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8" y="35"/>
                  </a:moveTo>
                  <a:lnTo>
                    <a:pt x="25" y="33"/>
                  </a:lnTo>
                  <a:lnTo>
                    <a:pt x="31" y="29"/>
                  </a:lnTo>
                  <a:lnTo>
                    <a:pt x="34" y="24"/>
                  </a:lnTo>
                  <a:lnTo>
                    <a:pt x="36" y="17"/>
                  </a:lnTo>
                  <a:lnTo>
                    <a:pt x="34" y="10"/>
                  </a:lnTo>
                  <a:lnTo>
                    <a:pt x="31" y="5"/>
                  </a:lnTo>
                  <a:lnTo>
                    <a:pt x="25" y="1"/>
                  </a:lnTo>
                  <a:lnTo>
                    <a:pt x="18" y="0"/>
                  </a:lnTo>
                  <a:lnTo>
                    <a:pt x="11" y="1"/>
                  </a:lnTo>
                  <a:lnTo>
                    <a:pt x="6" y="5"/>
                  </a:lnTo>
                  <a:lnTo>
                    <a:pt x="1" y="10"/>
                  </a:lnTo>
                  <a:lnTo>
                    <a:pt x="0" y="17"/>
                  </a:lnTo>
                  <a:lnTo>
                    <a:pt x="1" y="24"/>
                  </a:lnTo>
                  <a:lnTo>
                    <a:pt x="6" y="29"/>
                  </a:lnTo>
                  <a:lnTo>
                    <a:pt x="11" y="33"/>
                  </a:lnTo>
                  <a:lnTo>
                    <a:pt x="18"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0" name="Freeform 25"/>
            <p:cNvSpPr>
              <a:spLocks noChangeAspect="1"/>
            </p:cNvSpPr>
            <p:nvPr/>
          </p:nvSpPr>
          <p:spPr bwMode="auto">
            <a:xfrm>
              <a:off x="1792" y="2180"/>
              <a:ext cx="203" cy="424"/>
            </a:xfrm>
            <a:custGeom>
              <a:avLst/>
              <a:gdLst>
                <a:gd name="T0" fmla="*/ 3 w 406"/>
                <a:gd name="T1" fmla="*/ 14 h 847"/>
                <a:gd name="T2" fmla="*/ 3 w 406"/>
                <a:gd name="T3" fmla="*/ 14 h 847"/>
                <a:gd name="T4" fmla="*/ 3 w 406"/>
                <a:gd name="T5" fmla="*/ 14 h 847"/>
                <a:gd name="T6" fmla="*/ 4 w 406"/>
                <a:gd name="T7" fmla="*/ 13 h 847"/>
                <a:gd name="T8" fmla="*/ 5 w 406"/>
                <a:gd name="T9" fmla="*/ 13 h 847"/>
                <a:gd name="T10" fmla="*/ 4 w 406"/>
                <a:gd name="T11" fmla="*/ 13 h 847"/>
                <a:gd name="T12" fmla="*/ 5 w 406"/>
                <a:gd name="T13" fmla="*/ 13 h 847"/>
                <a:gd name="T14" fmla="*/ 5 w 406"/>
                <a:gd name="T15" fmla="*/ 12 h 847"/>
                <a:gd name="T16" fmla="*/ 5 w 406"/>
                <a:gd name="T17" fmla="*/ 12 h 847"/>
                <a:gd name="T18" fmla="*/ 5 w 406"/>
                <a:gd name="T19" fmla="*/ 11 h 847"/>
                <a:gd name="T20" fmla="*/ 6 w 406"/>
                <a:gd name="T21" fmla="*/ 11 h 847"/>
                <a:gd name="T22" fmla="*/ 6 w 406"/>
                <a:gd name="T23" fmla="*/ 10 h 847"/>
                <a:gd name="T24" fmla="*/ 6 w 406"/>
                <a:gd name="T25" fmla="*/ 9 h 847"/>
                <a:gd name="T26" fmla="*/ 6 w 406"/>
                <a:gd name="T27" fmla="*/ 9 h 847"/>
                <a:gd name="T28" fmla="*/ 6 w 406"/>
                <a:gd name="T29" fmla="*/ 8 h 847"/>
                <a:gd name="T30" fmla="*/ 6 w 406"/>
                <a:gd name="T31" fmla="*/ 8 h 847"/>
                <a:gd name="T32" fmla="*/ 6 w 406"/>
                <a:gd name="T33" fmla="*/ 6 h 847"/>
                <a:gd name="T34" fmla="*/ 6 w 406"/>
                <a:gd name="T35" fmla="*/ 4 h 847"/>
                <a:gd name="T36" fmla="*/ 6 w 406"/>
                <a:gd name="T37" fmla="*/ 3 h 847"/>
                <a:gd name="T38" fmla="*/ 6 w 406"/>
                <a:gd name="T39" fmla="*/ 2 h 847"/>
                <a:gd name="T40" fmla="*/ 5 w 406"/>
                <a:gd name="T41" fmla="*/ 1 h 847"/>
                <a:gd name="T42" fmla="*/ 5 w 406"/>
                <a:gd name="T43" fmla="*/ 1 h 847"/>
                <a:gd name="T44" fmla="*/ 5 w 406"/>
                <a:gd name="T45" fmla="*/ 1 h 847"/>
                <a:gd name="T46" fmla="*/ 3 w 406"/>
                <a:gd name="T47" fmla="*/ 1 h 847"/>
                <a:gd name="T48" fmla="*/ 3 w 406"/>
                <a:gd name="T49" fmla="*/ 1 h 847"/>
                <a:gd name="T50" fmla="*/ 3 w 406"/>
                <a:gd name="T51" fmla="*/ 1 h 847"/>
                <a:gd name="T52" fmla="*/ 3 w 406"/>
                <a:gd name="T53" fmla="*/ 1 h 847"/>
                <a:gd name="T54" fmla="*/ 2 w 406"/>
                <a:gd name="T55" fmla="*/ 1 h 847"/>
                <a:gd name="T56" fmla="*/ 2 w 406"/>
                <a:gd name="T57" fmla="*/ 2 h 847"/>
                <a:gd name="T58" fmla="*/ 1 w 406"/>
                <a:gd name="T59" fmla="*/ 3 h 847"/>
                <a:gd name="T60" fmla="*/ 1 w 406"/>
                <a:gd name="T61" fmla="*/ 4 h 847"/>
                <a:gd name="T62" fmla="*/ 1 w 406"/>
                <a:gd name="T63" fmla="*/ 5 h 847"/>
                <a:gd name="T64" fmla="*/ 0 w 406"/>
                <a:gd name="T65" fmla="*/ 7 h 847"/>
                <a:gd name="T66" fmla="*/ 1 w 406"/>
                <a:gd name="T67" fmla="*/ 8 h 847"/>
                <a:gd name="T68" fmla="*/ 1 w 406"/>
                <a:gd name="T69" fmla="*/ 10 h 847"/>
                <a:gd name="T70" fmla="*/ 1 w 406"/>
                <a:gd name="T71" fmla="*/ 11 h 847"/>
                <a:gd name="T72" fmla="*/ 2 w 406"/>
                <a:gd name="T73" fmla="*/ 12 h 847"/>
                <a:gd name="T74" fmla="*/ 2 w 406"/>
                <a:gd name="T75" fmla="*/ 13 h 847"/>
                <a:gd name="T76" fmla="*/ 3 w 406"/>
                <a:gd name="T77" fmla="*/ 13 h 847"/>
                <a:gd name="T78" fmla="*/ 3 w 406"/>
                <a:gd name="T79" fmla="*/ 14 h 8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6"/>
                <a:gd name="T121" fmla="*/ 0 h 847"/>
                <a:gd name="T122" fmla="*/ 406 w 406"/>
                <a:gd name="T123" fmla="*/ 847 h 8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6" h="847">
                  <a:moveTo>
                    <a:pt x="203" y="847"/>
                  </a:moveTo>
                  <a:lnTo>
                    <a:pt x="209" y="847"/>
                  </a:lnTo>
                  <a:lnTo>
                    <a:pt x="214" y="845"/>
                  </a:lnTo>
                  <a:lnTo>
                    <a:pt x="221" y="842"/>
                  </a:lnTo>
                  <a:lnTo>
                    <a:pt x="228" y="839"/>
                  </a:lnTo>
                  <a:lnTo>
                    <a:pt x="236" y="834"/>
                  </a:lnTo>
                  <a:lnTo>
                    <a:pt x="244" y="830"/>
                  </a:lnTo>
                  <a:lnTo>
                    <a:pt x="252" y="824"/>
                  </a:lnTo>
                  <a:lnTo>
                    <a:pt x="261" y="817"/>
                  </a:lnTo>
                  <a:lnTo>
                    <a:pt x="258" y="807"/>
                  </a:lnTo>
                  <a:lnTo>
                    <a:pt x="256" y="797"/>
                  </a:lnTo>
                  <a:lnTo>
                    <a:pt x="256" y="791"/>
                  </a:lnTo>
                  <a:lnTo>
                    <a:pt x="259" y="786"/>
                  </a:lnTo>
                  <a:lnTo>
                    <a:pt x="264" y="780"/>
                  </a:lnTo>
                  <a:lnTo>
                    <a:pt x="271" y="771"/>
                  </a:lnTo>
                  <a:lnTo>
                    <a:pt x="278" y="759"/>
                  </a:lnTo>
                  <a:lnTo>
                    <a:pt x="286" y="744"/>
                  </a:lnTo>
                  <a:lnTo>
                    <a:pt x="294" y="729"/>
                  </a:lnTo>
                  <a:lnTo>
                    <a:pt x="302" y="713"/>
                  </a:lnTo>
                  <a:lnTo>
                    <a:pt x="310" y="698"/>
                  </a:lnTo>
                  <a:lnTo>
                    <a:pt x="318" y="686"/>
                  </a:lnTo>
                  <a:lnTo>
                    <a:pt x="331" y="659"/>
                  </a:lnTo>
                  <a:lnTo>
                    <a:pt x="338" y="629"/>
                  </a:lnTo>
                  <a:lnTo>
                    <a:pt x="341" y="595"/>
                  </a:lnTo>
                  <a:lnTo>
                    <a:pt x="342" y="558"/>
                  </a:lnTo>
                  <a:lnTo>
                    <a:pt x="342" y="542"/>
                  </a:lnTo>
                  <a:lnTo>
                    <a:pt x="345" y="530"/>
                  </a:lnTo>
                  <a:lnTo>
                    <a:pt x="347" y="520"/>
                  </a:lnTo>
                  <a:lnTo>
                    <a:pt x="352" y="509"/>
                  </a:lnTo>
                  <a:lnTo>
                    <a:pt x="359" y="495"/>
                  </a:lnTo>
                  <a:lnTo>
                    <a:pt x="368" y="477"/>
                  </a:lnTo>
                  <a:lnTo>
                    <a:pt x="379" y="449"/>
                  </a:lnTo>
                  <a:lnTo>
                    <a:pt x="394" y="410"/>
                  </a:lnTo>
                  <a:lnTo>
                    <a:pt x="405" y="362"/>
                  </a:lnTo>
                  <a:lnTo>
                    <a:pt x="406" y="310"/>
                  </a:lnTo>
                  <a:lnTo>
                    <a:pt x="398" y="256"/>
                  </a:lnTo>
                  <a:lnTo>
                    <a:pt x="384" y="203"/>
                  </a:lnTo>
                  <a:lnTo>
                    <a:pt x="367" y="153"/>
                  </a:lnTo>
                  <a:lnTo>
                    <a:pt x="348" y="109"/>
                  </a:lnTo>
                  <a:lnTo>
                    <a:pt x="330" y="74"/>
                  </a:lnTo>
                  <a:lnTo>
                    <a:pt x="315" y="50"/>
                  </a:lnTo>
                  <a:lnTo>
                    <a:pt x="308" y="41"/>
                  </a:lnTo>
                  <a:lnTo>
                    <a:pt x="300" y="35"/>
                  </a:lnTo>
                  <a:lnTo>
                    <a:pt x="291" y="28"/>
                  </a:lnTo>
                  <a:lnTo>
                    <a:pt x="281" y="22"/>
                  </a:lnTo>
                  <a:lnTo>
                    <a:pt x="270" y="16"/>
                  </a:lnTo>
                  <a:lnTo>
                    <a:pt x="259" y="10"/>
                  </a:lnTo>
                  <a:lnTo>
                    <a:pt x="247" y="5"/>
                  </a:lnTo>
                  <a:lnTo>
                    <a:pt x="235" y="0"/>
                  </a:lnTo>
                  <a:lnTo>
                    <a:pt x="216" y="3"/>
                  </a:lnTo>
                  <a:lnTo>
                    <a:pt x="196" y="8"/>
                  </a:lnTo>
                  <a:lnTo>
                    <a:pt x="176" y="14"/>
                  </a:lnTo>
                  <a:lnTo>
                    <a:pt x="157" y="23"/>
                  </a:lnTo>
                  <a:lnTo>
                    <a:pt x="138" y="32"/>
                  </a:lnTo>
                  <a:lnTo>
                    <a:pt x="120" y="45"/>
                  </a:lnTo>
                  <a:lnTo>
                    <a:pt x="103" y="60"/>
                  </a:lnTo>
                  <a:lnTo>
                    <a:pt x="87" y="77"/>
                  </a:lnTo>
                  <a:lnTo>
                    <a:pt x="70" y="98"/>
                  </a:lnTo>
                  <a:lnTo>
                    <a:pt x="57" y="121"/>
                  </a:lnTo>
                  <a:lnTo>
                    <a:pt x="43" y="147"/>
                  </a:lnTo>
                  <a:lnTo>
                    <a:pt x="31" y="177"/>
                  </a:lnTo>
                  <a:lnTo>
                    <a:pt x="21" y="210"/>
                  </a:lnTo>
                  <a:lnTo>
                    <a:pt x="13" y="247"/>
                  </a:lnTo>
                  <a:lnTo>
                    <a:pt x="7" y="288"/>
                  </a:lnTo>
                  <a:lnTo>
                    <a:pt x="2" y="333"/>
                  </a:lnTo>
                  <a:lnTo>
                    <a:pt x="0" y="386"/>
                  </a:lnTo>
                  <a:lnTo>
                    <a:pt x="2" y="438"/>
                  </a:lnTo>
                  <a:lnTo>
                    <a:pt x="8" y="487"/>
                  </a:lnTo>
                  <a:lnTo>
                    <a:pt x="17" y="535"/>
                  </a:lnTo>
                  <a:lnTo>
                    <a:pt x="28" y="580"/>
                  </a:lnTo>
                  <a:lnTo>
                    <a:pt x="42" y="622"/>
                  </a:lnTo>
                  <a:lnTo>
                    <a:pt x="58" y="661"/>
                  </a:lnTo>
                  <a:lnTo>
                    <a:pt x="74" y="698"/>
                  </a:lnTo>
                  <a:lnTo>
                    <a:pt x="92" y="731"/>
                  </a:lnTo>
                  <a:lnTo>
                    <a:pt x="110" y="761"/>
                  </a:lnTo>
                  <a:lnTo>
                    <a:pt x="128" y="786"/>
                  </a:lnTo>
                  <a:lnTo>
                    <a:pt x="145" y="807"/>
                  </a:lnTo>
                  <a:lnTo>
                    <a:pt x="163" y="824"/>
                  </a:lnTo>
                  <a:lnTo>
                    <a:pt x="178" y="837"/>
                  </a:lnTo>
                  <a:lnTo>
                    <a:pt x="191" y="845"/>
                  </a:lnTo>
                  <a:lnTo>
                    <a:pt x="203" y="847"/>
                  </a:lnTo>
                  <a:close/>
                </a:path>
              </a:pathLst>
            </a:custGeom>
            <a:solidFill>
              <a:srgbClr val="B07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1" name="Freeform 26"/>
            <p:cNvSpPr>
              <a:spLocks noChangeAspect="1"/>
            </p:cNvSpPr>
            <p:nvPr/>
          </p:nvSpPr>
          <p:spPr bwMode="auto">
            <a:xfrm>
              <a:off x="1910" y="2179"/>
              <a:ext cx="138" cy="410"/>
            </a:xfrm>
            <a:custGeom>
              <a:avLst/>
              <a:gdLst>
                <a:gd name="T0" fmla="*/ 1 w 278"/>
                <a:gd name="T1" fmla="*/ 2 h 819"/>
                <a:gd name="T2" fmla="*/ 2 w 278"/>
                <a:gd name="T3" fmla="*/ 3 h 819"/>
                <a:gd name="T4" fmla="*/ 2 w 278"/>
                <a:gd name="T5" fmla="*/ 5 h 819"/>
                <a:gd name="T6" fmla="*/ 2 w 278"/>
                <a:gd name="T7" fmla="*/ 6 h 819"/>
                <a:gd name="T8" fmla="*/ 2 w 278"/>
                <a:gd name="T9" fmla="*/ 8 h 819"/>
                <a:gd name="T10" fmla="*/ 1 w 278"/>
                <a:gd name="T11" fmla="*/ 8 h 819"/>
                <a:gd name="T12" fmla="*/ 1 w 278"/>
                <a:gd name="T13" fmla="*/ 9 h 819"/>
                <a:gd name="T14" fmla="*/ 1 w 278"/>
                <a:gd name="T15" fmla="*/ 9 h 819"/>
                <a:gd name="T16" fmla="*/ 1 w 278"/>
                <a:gd name="T17" fmla="*/ 10 h 819"/>
                <a:gd name="T18" fmla="*/ 1 w 278"/>
                <a:gd name="T19" fmla="*/ 11 h 819"/>
                <a:gd name="T20" fmla="*/ 1 w 278"/>
                <a:gd name="T21" fmla="*/ 11 h 819"/>
                <a:gd name="T22" fmla="*/ 0 w 278"/>
                <a:gd name="T23" fmla="*/ 12 h 819"/>
                <a:gd name="T24" fmla="*/ 0 w 278"/>
                <a:gd name="T25" fmla="*/ 12 h 819"/>
                <a:gd name="T26" fmla="*/ 0 w 278"/>
                <a:gd name="T27" fmla="*/ 13 h 819"/>
                <a:gd name="T28" fmla="*/ 0 w 278"/>
                <a:gd name="T29" fmla="*/ 13 h 819"/>
                <a:gd name="T30" fmla="*/ 0 w 278"/>
                <a:gd name="T31" fmla="*/ 13 h 819"/>
                <a:gd name="T32" fmla="*/ 0 w 278"/>
                <a:gd name="T33" fmla="*/ 13 h 819"/>
                <a:gd name="T34" fmla="*/ 1 w 278"/>
                <a:gd name="T35" fmla="*/ 12 h 819"/>
                <a:gd name="T36" fmla="*/ 2 w 278"/>
                <a:gd name="T37" fmla="*/ 11 h 819"/>
                <a:gd name="T38" fmla="*/ 2 w 278"/>
                <a:gd name="T39" fmla="*/ 10 h 819"/>
                <a:gd name="T40" fmla="*/ 3 w 278"/>
                <a:gd name="T41" fmla="*/ 9 h 819"/>
                <a:gd name="T42" fmla="*/ 3 w 278"/>
                <a:gd name="T43" fmla="*/ 8 h 819"/>
                <a:gd name="T44" fmla="*/ 4 w 278"/>
                <a:gd name="T45" fmla="*/ 7 h 819"/>
                <a:gd name="T46" fmla="*/ 4 w 278"/>
                <a:gd name="T47" fmla="*/ 5 h 819"/>
                <a:gd name="T48" fmla="*/ 4 w 278"/>
                <a:gd name="T49" fmla="*/ 4 h 819"/>
                <a:gd name="T50" fmla="*/ 3 w 278"/>
                <a:gd name="T51" fmla="*/ 3 h 819"/>
                <a:gd name="T52" fmla="*/ 3 w 278"/>
                <a:gd name="T53" fmla="*/ 3 h 819"/>
                <a:gd name="T54" fmla="*/ 3 w 278"/>
                <a:gd name="T55" fmla="*/ 2 h 819"/>
                <a:gd name="T56" fmla="*/ 2 w 278"/>
                <a:gd name="T57" fmla="*/ 1 h 819"/>
                <a:gd name="T58" fmla="*/ 2 w 278"/>
                <a:gd name="T59" fmla="*/ 1 h 819"/>
                <a:gd name="T60" fmla="*/ 1 w 278"/>
                <a:gd name="T61" fmla="*/ 1 h 819"/>
                <a:gd name="T62" fmla="*/ 1 w 278"/>
                <a:gd name="T63" fmla="*/ 1 h 819"/>
                <a:gd name="T64" fmla="*/ 0 w 278"/>
                <a:gd name="T65" fmla="*/ 0 h 819"/>
                <a:gd name="T66" fmla="*/ 0 w 278"/>
                <a:gd name="T67" fmla="*/ 0 h 819"/>
                <a:gd name="T68" fmla="*/ 0 w 278"/>
                <a:gd name="T69" fmla="*/ 1 h 819"/>
                <a:gd name="T70" fmla="*/ 0 w 278"/>
                <a:gd name="T71" fmla="*/ 1 h 819"/>
                <a:gd name="T72" fmla="*/ 0 w 278"/>
                <a:gd name="T73" fmla="*/ 1 h 819"/>
                <a:gd name="T74" fmla="*/ 0 w 278"/>
                <a:gd name="T75" fmla="*/ 1 h 819"/>
                <a:gd name="T76" fmla="*/ 0 w 278"/>
                <a:gd name="T77" fmla="*/ 1 h 819"/>
                <a:gd name="T78" fmla="*/ 1 w 278"/>
                <a:gd name="T79" fmla="*/ 1 h 8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8"/>
                <a:gd name="T121" fmla="*/ 0 h 819"/>
                <a:gd name="T122" fmla="*/ 278 w 278"/>
                <a:gd name="T123" fmla="*/ 819 h 8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8" h="819">
                  <a:moveTo>
                    <a:pt x="80" y="52"/>
                  </a:moveTo>
                  <a:lnTo>
                    <a:pt x="95" y="76"/>
                  </a:lnTo>
                  <a:lnTo>
                    <a:pt x="113" y="111"/>
                  </a:lnTo>
                  <a:lnTo>
                    <a:pt x="132" y="155"/>
                  </a:lnTo>
                  <a:lnTo>
                    <a:pt x="149" y="205"/>
                  </a:lnTo>
                  <a:lnTo>
                    <a:pt x="163" y="258"/>
                  </a:lnTo>
                  <a:lnTo>
                    <a:pt x="171" y="312"/>
                  </a:lnTo>
                  <a:lnTo>
                    <a:pt x="170" y="364"/>
                  </a:lnTo>
                  <a:lnTo>
                    <a:pt x="159" y="412"/>
                  </a:lnTo>
                  <a:lnTo>
                    <a:pt x="144" y="451"/>
                  </a:lnTo>
                  <a:lnTo>
                    <a:pt x="133" y="479"/>
                  </a:lnTo>
                  <a:lnTo>
                    <a:pt x="124" y="497"/>
                  </a:lnTo>
                  <a:lnTo>
                    <a:pt x="117" y="511"/>
                  </a:lnTo>
                  <a:lnTo>
                    <a:pt x="112" y="522"/>
                  </a:lnTo>
                  <a:lnTo>
                    <a:pt x="110" y="532"/>
                  </a:lnTo>
                  <a:lnTo>
                    <a:pt x="107" y="544"/>
                  </a:lnTo>
                  <a:lnTo>
                    <a:pt x="107" y="560"/>
                  </a:lnTo>
                  <a:lnTo>
                    <a:pt x="106" y="597"/>
                  </a:lnTo>
                  <a:lnTo>
                    <a:pt x="103" y="631"/>
                  </a:lnTo>
                  <a:lnTo>
                    <a:pt x="96" y="661"/>
                  </a:lnTo>
                  <a:lnTo>
                    <a:pt x="83" y="688"/>
                  </a:lnTo>
                  <a:lnTo>
                    <a:pt x="75" y="700"/>
                  </a:lnTo>
                  <a:lnTo>
                    <a:pt x="67" y="715"/>
                  </a:lnTo>
                  <a:lnTo>
                    <a:pt x="59" y="731"/>
                  </a:lnTo>
                  <a:lnTo>
                    <a:pt x="51" y="746"/>
                  </a:lnTo>
                  <a:lnTo>
                    <a:pt x="43" y="761"/>
                  </a:lnTo>
                  <a:lnTo>
                    <a:pt x="36" y="773"/>
                  </a:lnTo>
                  <a:lnTo>
                    <a:pt x="29" y="782"/>
                  </a:lnTo>
                  <a:lnTo>
                    <a:pt x="24" y="788"/>
                  </a:lnTo>
                  <a:lnTo>
                    <a:pt x="21" y="793"/>
                  </a:lnTo>
                  <a:lnTo>
                    <a:pt x="21" y="799"/>
                  </a:lnTo>
                  <a:lnTo>
                    <a:pt x="23" y="809"/>
                  </a:lnTo>
                  <a:lnTo>
                    <a:pt x="26" y="819"/>
                  </a:lnTo>
                  <a:lnTo>
                    <a:pt x="47" y="798"/>
                  </a:lnTo>
                  <a:lnTo>
                    <a:pt x="71" y="773"/>
                  </a:lnTo>
                  <a:lnTo>
                    <a:pt x="94" y="745"/>
                  </a:lnTo>
                  <a:lnTo>
                    <a:pt x="117" y="716"/>
                  </a:lnTo>
                  <a:lnTo>
                    <a:pt x="137" y="685"/>
                  </a:lnTo>
                  <a:lnTo>
                    <a:pt x="156" y="655"/>
                  </a:lnTo>
                  <a:lnTo>
                    <a:pt x="172" y="625"/>
                  </a:lnTo>
                  <a:lnTo>
                    <a:pt x="185" y="598"/>
                  </a:lnTo>
                  <a:lnTo>
                    <a:pt x="200" y="560"/>
                  </a:lnTo>
                  <a:lnTo>
                    <a:pt x="218" y="519"/>
                  </a:lnTo>
                  <a:lnTo>
                    <a:pt x="236" y="477"/>
                  </a:lnTo>
                  <a:lnTo>
                    <a:pt x="253" y="432"/>
                  </a:lnTo>
                  <a:lnTo>
                    <a:pt x="266" y="386"/>
                  </a:lnTo>
                  <a:lnTo>
                    <a:pt x="276" y="340"/>
                  </a:lnTo>
                  <a:lnTo>
                    <a:pt x="278" y="292"/>
                  </a:lnTo>
                  <a:lnTo>
                    <a:pt x="272" y="246"/>
                  </a:lnTo>
                  <a:lnTo>
                    <a:pt x="266" y="223"/>
                  </a:lnTo>
                  <a:lnTo>
                    <a:pt x="260" y="201"/>
                  </a:lnTo>
                  <a:lnTo>
                    <a:pt x="253" y="178"/>
                  </a:lnTo>
                  <a:lnTo>
                    <a:pt x="245" y="156"/>
                  </a:lnTo>
                  <a:lnTo>
                    <a:pt x="235" y="136"/>
                  </a:lnTo>
                  <a:lnTo>
                    <a:pt x="225" y="115"/>
                  </a:lnTo>
                  <a:lnTo>
                    <a:pt x="215" y="95"/>
                  </a:lnTo>
                  <a:lnTo>
                    <a:pt x="202" y="78"/>
                  </a:lnTo>
                  <a:lnTo>
                    <a:pt x="188" y="61"/>
                  </a:lnTo>
                  <a:lnTo>
                    <a:pt x="172" y="46"/>
                  </a:lnTo>
                  <a:lnTo>
                    <a:pt x="156" y="32"/>
                  </a:lnTo>
                  <a:lnTo>
                    <a:pt x="137" y="22"/>
                  </a:lnTo>
                  <a:lnTo>
                    <a:pt x="118" y="12"/>
                  </a:lnTo>
                  <a:lnTo>
                    <a:pt x="96" y="5"/>
                  </a:lnTo>
                  <a:lnTo>
                    <a:pt x="72" y="1"/>
                  </a:lnTo>
                  <a:lnTo>
                    <a:pt x="46" y="0"/>
                  </a:lnTo>
                  <a:lnTo>
                    <a:pt x="41" y="0"/>
                  </a:lnTo>
                  <a:lnTo>
                    <a:pt x="36" y="0"/>
                  </a:lnTo>
                  <a:lnTo>
                    <a:pt x="30" y="0"/>
                  </a:lnTo>
                  <a:lnTo>
                    <a:pt x="24" y="1"/>
                  </a:lnTo>
                  <a:lnTo>
                    <a:pt x="19" y="1"/>
                  </a:lnTo>
                  <a:lnTo>
                    <a:pt x="12" y="1"/>
                  </a:lnTo>
                  <a:lnTo>
                    <a:pt x="6" y="2"/>
                  </a:lnTo>
                  <a:lnTo>
                    <a:pt x="0" y="2"/>
                  </a:lnTo>
                  <a:lnTo>
                    <a:pt x="12" y="7"/>
                  </a:lnTo>
                  <a:lnTo>
                    <a:pt x="24" y="12"/>
                  </a:lnTo>
                  <a:lnTo>
                    <a:pt x="35" y="18"/>
                  </a:lnTo>
                  <a:lnTo>
                    <a:pt x="46" y="24"/>
                  </a:lnTo>
                  <a:lnTo>
                    <a:pt x="56" y="30"/>
                  </a:lnTo>
                  <a:lnTo>
                    <a:pt x="65" y="37"/>
                  </a:lnTo>
                  <a:lnTo>
                    <a:pt x="73" y="43"/>
                  </a:lnTo>
                  <a:lnTo>
                    <a:pt x="80" y="52"/>
                  </a:lnTo>
                  <a:close/>
                </a:path>
              </a:pathLst>
            </a:cu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2" name="Freeform 27"/>
            <p:cNvSpPr>
              <a:spLocks noChangeAspect="1"/>
            </p:cNvSpPr>
            <p:nvPr/>
          </p:nvSpPr>
          <p:spPr bwMode="auto">
            <a:xfrm>
              <a:off x="1645" y="2834"/>
              <a:ext cx="100" cy="52"/>
            </a:xfrm>
            <a:custGeom>
              <a:avLst/>
              <a:gdLst>
                <a:gd name="T0" fmla="*/ 2 w 202"/>
                <a:gd name="T1" fmla="*/ 1 h 104"/>
                <a:gd name="T2" fmla="*/ 2 w 202"/>
                <a:gd name="T3" fmla="*/ 1 h 104"/>
                <a:gd name="T4" fmla="*/ 2 w 202"/>
                <a:gd name="T5" fmla="*/ 1 h 104"/>
                <a:gd name="T6" fmla="*/ 1 w 202"/>
                <a:gd name="T7" fmla="*/ 1 h 104"/>
                <a:gd name="T8" fmla="*/ 1 w 202"/>
                <a:gd name="T9" fmla="*/ 1 h 104"/>
                <a:gd name="T10" fmla="*/ 1 w 202"/>
                <a:gd name="T11" fmla="*/ 1 h 104"/>
                <a:gd name="T12" fmla="*/ 1 w 202"/>
                <a:gd name="T13" fmla="*/ 1 h 104"/>
                <a:gd name="T14" fmla="*/ 0 w 202"/>
                <a:gd name="T15" fmla="*/ 1 h 104"/>
                <a:gd name="T16" fmla="*/ 0 w 202"/>
                <a:gd name="T17" fmla="*/ 1 h 104"/>
                <a:gd name="T18" fmla="*/ 0 w 202"/>
                <a:gd name="T19" fmla="*/ 1 h 104"/>
                <a:gd name="T20" fmla="*/ 0 w 202"/>
                <a:gd name="T21" fmla="*/ 2 h 104"/>
                <a:gd name="T22" fmla="*/ 0 w 202"/>
                <a:gd name="T23" fmla="*/ 2 h 104"/>
                <a:gd name="T24" fmla="*/ 0 w 202"/>
                <a:gd name="T25" fmla="*/ 2 h 104"/>
                <a:gd name="T26" fmla="*/ 0 w 202"/>
                <a:gd name="T27" fmla="*/ 2 h 104"/>
                <a:gd name="T28" fmla="*/ 0 w 202"/>
                <a:gd name="T29" fmla="*/ 2 h 104"/>
                <a:gd name="T30" fmla="*/ 0 w 202"/>
                <a:gd name="T31" fmla="*/ 2 h 104"/>
                <a:gd name="T32" fmla="*/ 0 w 202"/>
                <a:gd name="T33" fmla="*/ 2 h 104"/>
                <a:gd name="T34" fmla="*/ 0 w 202"/>
                <a:gd name="T35" fmla="*/ 2 h 104"/>
                <a:gd name="T36" fmla="*/ 1 w 202"/>
                <a:gd name="T37" fmla="*/ 2 h 104"/>
                <a:gd name="T38" fmla="*/ 1 w 202"/>
                <a:gd name="T39" fmla="*/ 2 h 104"/>
                <a:gd name="T40" fmla="*/ 1 w 202"/>
                <a:gd name="T41" fmla="*/ 1 h 104"/>
                <a:gd name="T42" fmla="*/ 2 w 202"/>
                <a:gd name="T43" fmla="*/ 1 h 104"/>
                <a:gd name="T44" fmla="*/ 2 w 202"/>
                <a:gd name="T45" fmla="*/ 1 h 104"/>
                <a:gd name="T46" fmla="*/ 2 w 202"/>
                <a:gd name="T47" fmla="*/ 1 h 104"/>
                <a:gd name="T48" fmla="*/ 2 w 202"/>
                <a:gd name="T49" fmla="*/ 1 h 104"/>
                <a:gd name="T50" fmla="*/ 2 w 202"/>
                <a:gd name="T51" fmla="*/ 1 h 104"/>
                <a:gd name="T52" fmla="*/ 3 w 202"/>
                <a:gd name="T53" fmla="*/ 1 h 104"/>
                <a:gd name="T54" fmla="*/ 3 w 202"/>
                <a:gd name="T55" fmla="*/ 1 h 104"/>
                <a:gd name="T56" fmla="*/ 3 w 202"/>
                <a:gd name="T57" fmla="*/ 1 h 104"/>
                <a:gd name="T58" fmla="*/ 3 w 202"/>
                <a:gd name="T59" fmla="*/ 1 h 104"/>
                <a:gd name="T60" fmla="*/ 2 w 202"/>
                <a:gd name="T61" fmla="*/ 0 h 104"/>
                <a:gd name="T62" fmla="*/ 2 w 202"/>
                <a:gd name="T63" fmla="*/ 1 h 104"/>
                <a:gd name="T64" fmla="*/ 2 w 202"/>
                <a:gd name="T65" fmla="*/ 1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104"/>
                <a:gd name="T101" fmla="*/ 202 w 202"/>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104">
                  <a:moveTo>
                    <a:pt x="159" y="7"/>
                  </a:moveTo>
                  <a:lnTo>
                    <a:pt x="145" y="13"/>
                  </a:lnTo>
                  <a:lnTo>
                    <a:pt x="130" y="20"/>
                  </a:lnTo>
                  <a:lnTo>
                    <a:pt x="114" y="26"/>
                  </a:lnTo>
                  <a:lnTo>
                    <a:pt x="98" y="33"/>
                  </a:lnTo>
                  <a:lnTo>
                    <a:pt x="82" y="40"/>
                  </a:lnTo>
                  <a:lnTo>
                    <a:pt x="68" y="46"/>
                  </a:lnTo>
                  <a:lnTo>
                    <a:pt x="55" y="52"/>
                  </a:lnTo>
                  <a:lnTo>
                    <a:pt x="46" y="58"/>
                  </a:lnTo>
                  <a:lnTo>
                    <a:pt x="37" y="63"/>
                  </a:lnTo>
                  <a:lnTo>
                    <a:pt x="25" y="71"/>
                  </a:lnTo>
                  <a:lnTo>
                    <a:pt x="14" y="82"/>
                  </a:lnTo>
                  <a:lnTo>
                    <a:pt x="6" y="90"/>
                  </a:lnTo>
                  <a:lnTo>
                    <a:pt x="0" y="98"/>
                  </a:lnTo>
                  <a:lnTo>
                    <a:pt x="2" y="103"/>
                  </a:lnTo>
                  <a:lnTo>
                    <a:pt x="13" y="104"/>
                  </a:lnTo>
                  <a:lnTo>
                    <a:pt x="33" y="99"/>
                  </a:lnTo>
                  <a:lnTo>
                    <a:pt x="59" y="91"/>
                  </a:lnTo>
                  <a:lnTo>
                    <a:pt x="81" y="82"/>
                  </a:lnTo>
                  <a:lnTo>
                    <a:pt x="101" y="73"/>
                  </a:lnTo>
                  <a:lnTo>
                    <a:pt x="119" y="62"/>
                  </a:lnTo>
                  <a:lnTo>
                    <a:pt x="136" y="53"/>
                  </a:lnTo>
                  <a:lnTo>
                    <a:pt x="151" y="45"/>
                  </a:lnTo>
                  <a:lnTo>
                    <a:pt x="166" y="38"/>
                  </a:lnTo>
                  <a:lnTo>
                    <a:pt x="180" y="32"/>
                  </a:lnTo>
                  <a:lnTo>
                    <a:pt x="191" y="26"/>
                  </a:lnTo>
                  <a:lnTo>
                    <a:pt x="199" y="20"/>
                  </a:lnTo>
                  <a:lnTo>
                    <a:pt x="202" y="13"/>
                  </a:lnTo>
                  <a:lnTo>
                    <a:pt x="201" y="7"/>
                  </a:lnTo>
                  <a:lnTo>
                    <a:pt x="196" y="2"/>
                  </a:lnTo>
                  <a:lnTo>
                    <a:pt x="187" y="0"/>
                  </a:lnTo>
                  <a:lnTo>
                    <a:pt x="175" y="1"/>
                  </a:lnTo>
                  <a:lnTo>
                    <a:pt x="159" y="7"/>
                  </a:lnTo>
                  <a:close/>
                </a:path>
              </a:pathLst>
            </a:cu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3" name="Freeform 28"/>
            <p:cNvSpPr>
              <a:spLocks noChangeAspect="1"/>
            </p:cNvSpPr>
            <p:nvPr/>
          </p:nvSpPr>
          <p:spPr bwMode="auto">
            <a:xfrm>
              <a:off x="2064" y="2874"/>
              <a:ext cx="73" cy="44"/>
            </a:xfrm>
            <a:custGeom>
              <a:avLst/>
              <a:gdLst>
                <a:gd name="T0" fmla="*/ 1 w 145"/>
                <a:gd name="T1" fmla="*/ 1 h 88"/>
                <a:gd name="T2" fmla="*/ 1 w 145"/>
                <a:gd name="T3" fmla="*/ 1 h 88"/>
                <a:gd name="T4" fmla="*/ 1 w 145"/>
                <a:gd name="T5" fmla="*/ 1 h 88"/>
                <a:gd name="T6" fmla="*/ 2 w 145"/>
                <a:gd name="T7" fmla="*/ 1 h 88"/>
                <a:gd name="T8" fmla="*/ 2 w 145"/>
                <a:gd name="T9" fmla="*/ 1 h 88"/>
                <a:gd name="T10" fmla="*/ 2 w 145"/>
                <a:gd name="T11" fmla="*/ 1 h 88"/>
                <a:gd name="T12" fmla="*/ 2 w 145"/>
                <a:gd name="T13" fmla="*/ 1 h 88"/>
                <a:gd name="T14" fmla="*/ 2 w 145"/>
                <a:gd name="T15" fmla="*/ 1 h 88"/>
                <a:gd name="T16" fmla="*/ 3 w 145"/>
                <a:gd name="T17" fmla="*/ 1 h 88"/>
                <a:gd name="T18" fmla="*/ 3 w 145"/>
                <a:gd name="T19" fmla="*/ 1 h 88"/>
                <a:gd name="T20" fmla="*/ 3 w 145"/>
                <a:gd name="T21" fmla="*/ 1 h 88"/>
                <a:gd name="T22" fmla="*/ 3 w 145"/>
                <a:gd name="T23" fmla="*/ 1 h 88"/>
                <a:gd name="T24" fmla="*/ 3 w 145"/>
                <a:gd name="T25" fmla="*/ 1 h 88"/>
                <a:gd name="T26" fmla="*/ 3 w 145"/>
                <a:gd name="T27" fmla="*/ 1 h 88"/>
                <a:gd name="T28" fmla="*/ 2 w 145"/>
                <a:gd name="T29" fmla="*/ 1 h 88"/>
                <a:gd name="T30" fmla="*/ 2 w 145"/>
                <a:gd name="T31" fmla="*/ 1 h 88"/>
                <a:gd name="T32" fmla="*/ 2 w 145"/>
                <a:gd name="T33" fmla="*/ 1 h 88"/>
                <a:gd name="T34" fmla="*/ 1 w 145"/>
                <a:gd name="T35" fmla="*/ 1 h 88"/>
                <a:gd name="T36" fmla="*/ 1 w 145"/>
                <a:gd name="T37" fmla="*/ 1 h 88"/>
                <a:gd name="T38" fmla="*/ 1 w 145"/>
                <a:gd name="T39" fmla="*/ 1 h 88"/>
                <a:gd name="T40" fmla="*/ 1 w 145"/>
                <a:gd name="T41" fmla="*/ 1 h 88"/>
                <a:gd name="T42" fmla="*/ 1 w 145"/>
                <a:gd name="T43" fmla="*/ 1 h 88"/>
                <a:gd name="T44" fmla="*/ 0 w 145"/>
                <a:gd name="T45" fmla="*/ 1 h 88"/>
                <a:gd name="T46" fmla="*/ 1 w 145"/>
                <a:gd name="T47" fmla="*/ 1 h 88"/>
                <a:gd name="T48" fmla="*/ 1 w 145"/>
                <a:gd name="T49" fmla="*/ 1 h 88"/>
                <a:gd name="T50" fmla="*/ 1 w 145"/>
                <a:gd name="T51" fmla="*/ 1 h 88"/>
                <a:gd name="T52" fmla="*/ 1 w 145"/>
                <a:gd name="T53" fmla="*/ 1 h 88"/>
                <a:gd name="T54" fmla="*/ 1 w 145"/>
                <a:gd name="T55" fmla="*/ 1 h 88"/>
                <a:gd name="T56" fmla="*/ 1 w 145"/>
                <a:gd name="T57" fmla="*/ 0 h 88"/>
                <a:gd name="T58" fmla="*/ 1 w 145"/>
                <a:gd name="T59" fmla="*/ 0 h 88"/>
                <a:gd name="T60" fmla="*/ 1 w 145"/>
                <a:gd name="T61" fmla="*/ 1 h 88"/>
                <a:gd name="T62" fmla="*/ 1 w 145"/>
                <a:gd name="T63" fmla="*/ 1 h 88"/>
                <a:gd name="T64" fmla="*/ 1 w 145"/>
                <a:gd name="T65" fmla="*/ 1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88"/>
                <a:gd name="T101" fmla="*/ 145 w 145"/>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88">
                  <a:moveTo>
                    <a:pt x="38" y="7"/>
                  </a:moveTo>
                  <a:lnTo>
                    <a:pt x="51" y="13"/>
                  </a:lnTo>
                  <a:lnTo>
                    <a:pt x="63" y="17"/>
                  </a:lnTo>
                  <a:lnTo>
                    <a:pt x="76" y="21"/>
                  </a:lnTo>
                  <a:lnTo>
                    <a:pt x="89" y="25"/>
                  </a:lnTo>
                  <a:lnTo>
                    <a:pt x="100" y="30"/>
                  </a:lnTo>
                  <a:lnTo>
                    <a:pt x="112" y="36"/>
                  </a:lnTo>
                  <a:lnTo>
                    <a:pt x="122" y="43"/>
                  </a:lnTo>
                  <a:lnTo>
                    <a:pt x="130" y="53"/>
                  </a:lnTo>
                  <a:lnTo>
                    <a:pt x="137" y="64"/>
                  </a:lnTo>
                  <a:lnTo>
                    <a:pt x="143" y="73"/>
                  </a:lnTo>
                  <a:lnTo>
                    <a:pt x="145" y="80"/>
                  </a:lnTo>
                  <a:lnTo>
                    <a:pt x="144" y="86"/>
                  </a:lnTo>
                  <a:lnTo>
                    <a:pt x="137" y="88"/>
                  </a:lnTo>
                  <a:lnTo>
                    <a:pt x="125" y="87"/>
                  </a:lnTo>
                  <a:lnTo>
                    <a:pt x="105" y="82"/>
                  </a:lnTo>
                  <a:lnTo>
                    <a:pt x="76" y="74"/>
                  </a:lnTo>
                  <a:lnTo>
                    <a:pt x="47" y="64"/>
                  </a:lnTo>
                  <a:lnTo>
                    <a:pt x="28" y="56"/>
                  </a:lnTo>
                  <a:lnTo>
                    <a:pt x="14" y="49"/>
                  </a:lnTo>
                  <a:lnTo>
                    <a:pt x="6" y="42"/>
                  </a:lnTo>
                  <a:lnTo>
                    <a:pt x="2" y="35"/>
                  </a:lnTo>
                  <a:lnTo>
                    <a:pt x="0" y="29"/>
                  </a:lnTo>
                  <a:lnTo>
                    <a:pt x="1" y="22"/>
                  </a:lnTo>
                  <a:lnTo>
                    <a:pt x="1" y="15"/>
                  </a:lnTo>
                  <a:lnTo>
                    <a:pt x="2" y="9"/>
                  </a:lnTo>
                  <a:lnTo>
                    <a:pt x="5" y="4"/>
                  </a:lnTo>
                  <a:lnTo>
                    <a:pt x="8" y="2"/>
                  </a:lnTo>
                  <a:lnTo>
                    <a:pt x="14" y="0"/>
                  </a:lnTo>
                  <a:lnTo>
                    <a:pt x="20" y="0"/>
                  </a:lnTo>
                  <a:lnTo>
                    <a:pt x="25" y="3"/>
                  </a:lnTo>
                  <a:lnTo>
                    <a:pt x="32" y="5"/>
                  </a:lnTo>
                  <a:lnTo>
                    <a:pt x="38" y="7"/>
                  </a:lnTo>
                  <a:close/>
                </a:path>
              </a:pathLst>
            </a:cu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4" name="Freeform 29"/>
            <p:cNvSpPr>
              <a:spLocks noChangeAspect="1"/>
            </p:cNvSpPr>
            <p:nvPr/>
          </p:nvSpPr>
          <p:spPr bwMode="auto">
            <a:xfrm>
              <a:off x="1821" y="2240"/>
              <a:ext cx="93" cy="159"/>
            </a:xfrm>
            <a:custGeom>
              <a:avLst/>
              <a:gdLst>
                <a:gd name="T0" fmla="*/ 1 w 186"/>
                <a:gd name="T1" fmla="*/ 1 h 318"/>
                <a:gd name="T2" fmla="*/ 1 w 186"/>
                <a:gd name="T3" fmla="*/ 1 h 318"/>
                <a:gd name="T4" fmla="*/ 0 w 186"/>
                <a:gd name="T5" fmla="*/ 2 h 318"/>
                <a:gd name="T6" fmla="*/ 1 w 186"/>
                <a:gd name="T7" fmla="*/ 3 h 318"/>
                <a:gd name="T8" fmla="*/ 1 w 186"/>
                <a:gd name="T9" fmla="*/ 4 h 318"/>
                <a:gd name="T10" fmla="*/ 1 w 186"/>
                <a:gd name="T11" fmla="*/ 5 h 318"/>
                <a:gd name="T12" fmla="*/ 1 w 186"/>
                <a:gd name="T13" fmla="*/ 5 h 318"/>
                <a:gd name="T14" fmla="*/ 1 w 186"/>
                <a:gd name="T15" fmla="*/ 5 h 318"/>
                <a:gd name="T16" fmla="*/ 1 w 186"/>
                <a:gd name="T17" fmla="*/ 5 h 318"/>
                <a:gd name="T18" fmla="*/ 1 w 186"/>
                <a:gd name="T19" fmla="*/ 5 h 318"/>
                <a:gd name="T20" fmla="*/ 1 w 186"/>
                <a:gd name="T21" fmla="*/ 5 h 318"/>
                <a:gd name="T22" fmla="*/ 1 w 186"/>
                <a:gd name="T23" fmla="*/ 5 h 318"/>
                <a:gd name="T24" fmla="*/ 3 w 186"/>
                <a:gd name="T25" fmla="*/ 5 h 318"/>
                <a:gd name="T26" fmla="*/ 3 w 186"/>
                <a:gd name="T27" fmla="*/ 5 h 318"/>
                <a:gd name="T28" fmla="*/ 3 w 186"/>
                <a:gd name="T29" fmla="*/ 5 h 318"/>
                <a:gd name="T30" fmla="*/ 3 w 186"/>
                <a:gd name="T31" fmla="*/ 5 h 318"/>
                <a:gd name="T32" fmla="*/ 3 w 186"/>
                <a:gd name="T33" fmla="*/ 5 h 318"/>
                <a:gd name="T34" fmla="*/ 3 w 186"/>
                <a:gd name="T35" fmla="*/ 5 h 318"/>
                <a:gd name="T36" fmla="*/ 3 w 186"/>
                <a:gd name="T37" fmla="*/ 3 h 318"/>
                <a:gd name="T38" fmla="*/ 3 w 186"/>
                <a:gd name="T39" fmla="*/ 3 h 318"/>
                <a:gd name="T40" fmla="*/ 3 w 186"/>
                <a:gd name="T41" fmla="*/ 3 h 318"/>
                <a:gd name="T42" fmla="*/ 3 w 186"/>
                <a:gd name="T43" fmla="*/ 2 h 318"/>
                <a:gd name="T44" fmla="*/ 3 w 186"/>
                <a:gd name="T45" fmla="*/ 2 h 318"/>
                <a:gd name="T46" fmla="*/ 3 w 186"/>
                <a:gd name="T47" fmla="*/ 2 h 318"/>
                <a:gd name="T48" fmla="*/ 3 w 186"/>
                <a:gd name="T49" fmla="*/ 1 h 318"/>
                <a:gd name="T50" fmla="*/ 3 w 186"/>
                <a:gd name="T51" fmla="*/ 1 h 318"/>
                <a:gd name="T52" fmla="*/ 1 w 186"/>
                <a:gd name="T53" fmla="*/ 1 h 318"/>
                <a:gd name="T54" fmla="*/ 1 w 186"/>
                <a:gd name="T55" fmla="*/ 1 h 318"/>
                <a:gd name="T56" fmla="*/ 1 w 186"/>
                <a:gd name="T57" fmla="*/ 1 h 318"/>
                <a:gd name="T58" fmla="*/ 1 w 186"/>
                <a:gd name="T59" fmla="*/ 0 h 318"/>
                <a:gd name="T60" fmla="*/ 1 w 186"/>
                <a:gd name="T61" fmla="*/ 0 h 318"/>
                <a:gd name="T62" fmla="*/ 1 w 186"/>
                <a:gd name="T63" fmla="*/ 1 h 318"/>
                <a:gd name="T64" fmla="*/ 1 w 186"/>
                <a:gd name="T65" fmla="*/ 1 h 318"/>
                <a:gd name="T66" fmla="*/ 1 w 186"/>
                <a:gd name="T67" fmla="*/ 1 h 318"/>
                <a:gd name="T68" fmla="*/ 1 w 186"/>
                <a:gd name="T69" fmla="*/ 1 h 318"/>
                <a:gd name="T70" fmla="*/ 1 w 186"/>
                <a:gd name="T71" fmla="*/ 1 h 318"/>
                <a:gd name="T72" fmla="*/ 1 w 186"/>
                <a:gd name="T73" fmla="*/ 1 h 3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318"/>
                <a:gd name="T113" fmla="*/ 186 w 186"/>
                <a:gd name="T114" fmla="*/ 318 h 3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318">
                  <a:moveTo>
                    <a:pt x="7" y="62"/>
                  </a:moveTo>
                  <a:lnTo>
                    <a:pt x="2" y="112"/>
                  </a:lnTo>
                  <a:lnTo>
                    <a:pt x="0" y="166"/>
                  </a:lnTo>
                  <a:lnTo>
                    <a:pt x="7" y="214"/>
                  </a:lnTo>
                  <a:lnTo>
                    <a:pt x="24" y="250"/>
                  </a:lnTo>
                  <a:lnTo>
                    <a:pt x="37" y="263"/>
                  </a:lnTo>
                  <a:lnTo>
                    <a:pt x="49" y="275"/>
                  </a:lnTo>
                  <a:lnTo>
                    <a:pt x="63" y="288"/>
                  </a:lnTo>
                  <a:lnTo>
                    <a:pt x="77" y="299"/>
                  </a:lnTo>
                  <a:lnTo>
                    <a:pt x="90" y="309"/>
                  </a:lnTo>
                  <a:lnTo>
                    <a:pt x="103" y="314"/>
                  </a:lnTo>
                  <a:lnTo>
                    <a:pt x="118" y="318"/>
                  </a:lnTo>
                  <a:lnTo>
                    <a:pt x="132" y="317"/>
                  </a:lnTo>
                  <a:lnTo>
                    <a:pt x="146" y="312"/>
                  </a:lnTo>
                  <a:lnTo>
                    <a:pt x="158" y="303"/>
                  </a:lnTo>
                  <a:lnTo>
                    <a:pt x="167" y="291"/>
                  </a:lnTo>
                  <a:lnTo>
                    <a:pt x="175" y="278"/>
                  </a:lnTo>
                  <a:lnTo>
                    <a:pt x="182" y="261"/>
                  </a:lnTo>
                  <a:lnTo>
                    <a:pt x="185" y="243"/>
                  </a:lnTo>
                  <a:lnTo>
                    <a:pt x="186" y="223"/>
                  </a:lnTo>
                  <a:lnTo>
                    <a:pt x="186" y="204"/>
                  </a:lnTo>
                  <a:lnTo>
                    <a:pt x="183" y="181"/>
                  </a:lnTo>
                  <a:lnTo>
                    <a:pt x="176" y="152"/>
                  </a:lnTo>
                  <a:lnTo>
                    <a:pt x="165" y="121"/>
                  </a:lnTo>
                  <a:lnTo>
                    <a:pt x="152" y="90"/>
                  </a:lnTo>
                  <a:lnTo>
                    <a:pt x="136" y="60"/>
                  </a:lnTo>
                  <a:lnTo>
                    <a:pt x="118" y="33"/>
                  </a:lnTo>
                  <a:lnTo>
                    <a:pt x="100" y="15"/>
                  </a:lnTo>
                  <a:lnTo>
                    <a:pt x="82" y="3"/>
                  </a:lnTo>
                  <a:lnTo>
                    <a:pt x="64" y="0"/>
                  </a:lnTo>
                  <a:lnTo>
                    <a:pt x="49" y="0"/>
                  </a:lnTo>
                  <a:lnTo>
                    <a:pt x="38" y="4"/>
                  </a:lnTo>
                  <a:lnTo>
                    <a:pt x="27" y="11"/>
                  </a:lnTo>
                  <a:lnTo>
                    <a:pt x="19" y="22"/>
                  </a:lnTo>
                  <a:lnTo>
                    <a:pt x="14" y="34"/>
                  </a:lnTo>
                  <a:lnTo>
                    <a:pt x="9" y="48"/>
                  </a:lnTo>
                  <a:lnTo>
                    <a:pt x="7" y="6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5" name="Freeform 30"/>
            <p:cNvSpPr>
              <a:spLocks noChangeAspect="1"/>
            </p:cNvSpPr>
            <p:nvPr/>
          </p:nvSpPr>
          <p:spPr bwMode="auto">
            <a:xfrm>
              <a:off x="1932" y="2247"/>
              <a:ext cx="92" cy="149"/>
            </a:xfrm>
            <a:custGeom>
              <a:avLst/>
              <a:gdLst>
                <a:gd name="T0" fmla="*/ 1 w 184"/>
                <a:gd name="T1" fmla="*/ 0 h 299"/>
                <a:gd name="T2" fmla="*/ 1 w 184"/>
                <a:gd name="T3" fmla="*/ 0 h 299"/>
                <a:gd name="T4" fmla="*/ 1 w 184"/>
                <a:gd name="T5" fmla="*/ 0 h 299"/>
                <a:gd name="T6" fmla="*/ 1 w 184"/>
                <a:gd name="T7" fmla="*/ 1 h 299"/>
                <a:gd name="T8" fmla="*/ 1 w 184"/>
                <a:gd name="T9" fmla="*/ 1 h 299"/>
                <a:gd name="T10" fmla="*/ 1 w 184"/>
                <a:gd name="T11" fmla="*/ 1 h 299"/>
                <a:gd name="T12" fmla="*/ 1 w 184"/>
                <a:gd name="T13" fmla="*/ 1 h 299"/>
                <a:gd name="T14" fmla="*/ 1 w 184"/>
                <a:gd name="T15" fmla="*/ 2 h 299"/>
                <a:gd name="T16" fmla="*/ 1 w 184"/>
                <a:gd name="T17" fmla="*/ 2 h 299"/>
                <a:gd name="T18" fmla="*/ 1 w 184"/>
                <a:gd name="T19" fmla="*/ 3 h 299"/>
                <a:gd name="T20" fmla="*/ 0 w 184"/>
                <a:gd name="T21" fmla="*/ 3 h 299"/>
                <a:gd name="T22" fmla="*/ 1 w 184"/>
                <a:gd name="T23" fmla="*/ 4 h 299"/>
                <a:gd name="T24" fmla="*/ 1 w 184"/>
                <a:gd name="T25" fmla="*/ 4 h 299"/>
                <a:gd name="T26" fmla="*/ 1 w 184"/>
                <a:gd name="T27" fmla="*/ 4 h 299"/>
                <a:gd name="T28" fmla="*/ 1 w 184"/>
                <a:gd name="T29" fmla="*/ 4 h 299"/>
                <a:gd name="T30" fmla="*/ 1 w 184"/>
                <a:gd name="T31" fmla="*/ 4 h 299"/>
                <a:gd name="T32" fmla="*/ 1 w 184"/>
                <a:gd name="T33" fmla="*/ 4 h 299"/>
                <a:gd name="T34" fmla="*/ 1 w 184"/>
                <a:gd name="T35" fmla="*/ 4 h 299"/>
                <a:gd name="T36" fmla="*/ 2 w 184"/>
                <a:gd name="T37" fmla="*/ 4 h 299"/>
                <a:gd name="T38" fmla="*/ 3 w 184"/>
                <a:gd name="T39" fmla="*/ 3 h 299"/>
                <a:gd name="T40" fmla="*/ 3 w 184"/>
                <a:gd name="T41" fmla="*/ 3 h 299"/>
                <a:gd name="T42" fmla="*/ 3 w 184"/>
                <a:gd name="T43" fmla="*/ 2 h 299"/>
                <a:gd name="T44" fmla="*/ 3 w 184"/>
                <a:gd name="T45" fmla="*/ 2 h 299"/>
                <a:gd name="T46" fmla="*/ 3 w 184"/>
                <a:gd name="T47" fmla="*/ 2 h 299"/>
                <a:gd name="T48" fmla="*/ 3 w 184"/>
                <a:gd name="T49" fmla="*/ 1 h 299"/>
                <a:gd name="T50" fmla="*/ 3 w 184"/>
                <a:gd name="T51" fmla="*/ 1 h 299"/>
                <a:gd name="T52" fmla="*/ 3 w 184"/>
                <a:gd name="T53" fmla="*/ 1 h 299"/>
                <a:gd name="T54" fmla="*/ 3 w 184"/>
                <a:gd name="T55" fmla="*/ 0 h 299"/>
                <a:gd name="T56" fmla="*/ 3 w 184"/>
                <a:gd name="T57" fmla="*/ 0 h 299"/>
                <a:gd name="T58" fmla="*/ 3 w 184"/>
                <a:gd name="T59" fmla="*/ 0 h 299"/>
                <a:gd name="T60" fmla="*/ 3 w 184"/>
                <a:gd name="T61" fmla="*/ 0 h 299"/>
                <a:gd name="T62" fmla="*/ 3 w 184"/>
                <a:gd name="T63" fmla="*/ 0 h 299"/>
                <a:gd name="T64" fmla="*/ 3 w 184"/>
                <a:gd name="T65" fmla="*/ 0 h 299"/>
                <a:gd name="T66" fmla="*/ 2 w 184"/>
                <a:gd name="T67" fmla="*/ 0 h 299"/>
                <a:gd name="T68" fmla="*/ 1 w 184"/>
                <a:gd name="T69" fmla="*/ 0 h 299"/>
                <a:gd name="T70" fmla="*/ 1 w 184"/>
                <a:gd name="T71" fmla="*/ 0 h 299"/>
                <a:gd name="T72" fmla="*/ 1 w 184"/>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299"/>
                <a:gd name="T113" fmla="*/ 184 w 184"/>
                <a:gd name="T114" fmla="*/ 299 h 2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299">
                  <a:moveTo>
                    <a:pt x="90" y="25"/>
                  </a:moveTo>
                  <a:lnTo>
                    <a:pt x="75" y="41"/>
                  </a:lnTo>
                  <a:lnTo>
                    <a:pt x="62" y="56"/>
                  </a:lnTo>
                  <a:lnTo>
                    <a:pt x="51" y="71"/>
                  </a:lnTo>
                  <a:lnTo>
                    <a:pt x="41" y="85"/>
                  </a:lnTo>
                  <a:lnTo>
                    <a:pt x="32" y="98"/>
                  </a:lnTo>
                  <a:lnTo>
                    <a:pt x="24" y="115"/>
                  </a:lnTo>
                  <a:lnTo>
                    <a:pt x="17" y="131"/>
                  </a:lnTo>
                  <a:lnTo>
                    <a:pt x="10" y="150"/>
                  </a:lnTo>
                  <a:lnTo>
                    <a:pt x="1" y="195"/>
                  </a:lnTo>
                  <a:lnTo>
                    <a:pt x="0" y="240"/>
                  </a:lnTo>
                  <a:lnTo>
                    <a:pt x="8" y="278"/>
                  </a:lnTo>
                  <a:lnTo>
                    <a:pt x="28" y="297"/>
                  </a:lnTo>
                  <a:lnTo>
                    <a:pt x="41" y="299"/>
                  </a:lnTo>
                  <a:lnTo>
                    <a:pt x="56" y="298"/>
                  </a:lnTo>
                  <a:lnTo>
                    <a:pt x="74" y="293"/>
                  </a:lnTo>
                  <a:lnTo>
                    <a:pt x="91" y="286"/>
                  </a:lnTo>
                  <a:lnTo>
                    <a:pt x="108" y="275"/>
                  </a:lnTo>
                  <a:lnTo>
                    <a:pt x="126" y="259"/>
                  </a:lnTo>
                  <a:lnTo>
                    <a:pt x="142" y="238"/>
                  </a:lnTo>
                  <a:lnTo>
                    <a:pt x="157" y="213"/>
                  </a:lnTo>
                  <a:lnTo>
                    <a:pt x="169" y="185"/>
                  </a:lnTo>
                  <a:lnTo>
                    <a:pt x="178" y="158"/>
                  </a:lnTo>
                  <a:lnTo>
                    <a:pt x="182" y="133"/>
                  </a:lnTo>
                  <a:lnTo>
                    <a:pt x="184" y="109"/>
                  </a:lnTo>
                  <a:lnTo>
                    <a:pt x="183" y="87"/>
                  </a:lnTo>
                  <a:lnTo>
                    <a:pt x="180" y="66"/>
                  </a:lnTo>
                  <a:lnTo>
                    <a:pt x="175" y="49"/>
                  </a:lnTo>
                  <a:lnTo>
                    <a:pt x="169" y="33"/>
                  </a:lnTo>
                  <a:lnTo>
                    <a:pt x="163" y="20"/>
                  </a:lnTo>
                  <a:lnTo>
                    <a:pt x="154" y="11"/>
                  </a:lnTo>
                  <a:lnTo>
                    <a:pt x="146" y="4"/>
                  </a:lnTo>
                  <a:lnTo>
                    <a:pt x="136" y="0"/>
                  </a:lnTo>
                  <a:lnTo>
                    <a:pt x="126" y="0"/>
                  </a:lnTo>
                  <a:lnTo>
                    <a:pt x="114" y="5"/>
                  </a:lnTo>
                  <a:lnTo>
                    <a:pt x="103" y="13"/>
                  </a:lnTo>
                  <a:lnTo>
                    <a:pt x="90" y="25"/>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6" name="Freeform 33"/>
            <p:cNvSpPr>
              <a:spLocks noChangeAspect="1"/>
            </p:cNvSpPr>
            <p:nvPr/>
          </p:nvSpPr>
          <p:spPr bwMode="auto">
            <a:xfrm>
              <a:off x="1876" y="2760"/>
              <a:ext cx="168" cy="405"/>
            </a:xfrm>
            <a:custGeom>
              <a:avLst/>
              <a:gdLst>
                <a:gd name="T0" fmla="*/ 4 w 337"/>
                <a:gd name="T1" fmla="*/ 3 h 809"/>
                <a:gd name="T2" fmla="*/ 4 w 337"/>
                <a:gd name="T3" fmla="*/ 2 h 809"/>
                <a:gd name="T4" fmla="*/ 3 w 337"/>
                <a:gd name="T5" fmla="*/ 1 h 809"/>
                <a:gd name="T6" fmla="*/ 2 w 337"/>
                <a:gd name="T7" fmla="*/ 1 h 809"/>
                <a:gd name="T8" fmla="*/ 2 w 337"/>
                <a:gd name="T9" fmla="*/ 1 h 809"/>
                <a:gd name="T10" fmla="*/ 1 w 337"/>
                <a:gd name="T11" fmla="*/ 0 h 809"/>
                <a:gd name="T12" fmla="*/ 1 w 337"/>
                <a:gd name="T13" fmla="*/ 0 h 809"/>
                <a:gd name="T14" fmla="*/ 1 w 337"/>
                <a:gd name="T15" fmla="*/ 1 h 809"/>
                <a:gd name="T16" fmla="*/ 1 w 337"/>
                <a:gd name="T17" fmla="*/ 2 h 809"/>
                <a:gd name="T18" fmla="*/ 1 w 337"/>
                <a:gd name="T19" fmla="*/ 4 h 809"/>
                <a:gd name="T20" fmla="*/ 0 w 337"/>
                <a:gd name="T21" fmla="*/ 4 h 809"/>
                <a:gd name="T22" fmla="*/ 1 w 337"/>
                <a:gd name="T23" fmla="*/ 4 h 809"/>
                <a:gd name="T24" fmla="*/ 1 w 337"/>
                <a:gd name="T25" fmla="*/ 5 h 809"/>
                <a:gd name="T26" fmla="*/ 0 w 337"/>
                <a:gd name="T27" fmla="*/ 6 h 809"/>
                <a:gd name="T28" fmla="*/ 0 w 337"/>
                <a:gd name="T29" fmla="*/ 6 h 809"/>
                <a:gd name="T30" fmla="*/ 0 w 337"/>
                <a:gd name="T31" fmla="*/ 7 h 809"/>
                <a:gd name="T32" fmla="*/ 0 w 337"/>
                <a:gd name="T33" fmla="*/ 7 h 809"/>
                <a:gd name="T34" fmla="*/ 0 w 337"/>
                <a:gd name="T35" fmla="*/ 7 h 809"/>
                <a:gd name="T36" fmla="*/ 0 w 337"/>
                <a:gd name="T37" fmla="*/ 8 h 809"/>
                <a:gd name="T38" fmla="*/ 0 w 337"/>
                <a:gd name="T39" fmla="*/ 9 h 809"/>
                <a:gd name="T40" fmla="*/ 0 w 337"/>
                <a:gd name="T41" fmla="*/ 9 h 809"/>
                <a:gd name="T42" fmla="*/ 0 w 337"/>
                <a:gd name="T43" fmla="*/ 10 h 809"/>
                <a:gd name="T44" fmla="*/ 0 w 337"/>
                <a:gd name="T45" fmla="*/ 11 h 809"/>
                <a:gd name="T46" fmla="*/ 1 w 337"/>
                <a:gd name="T47" fmla="*/ 11 h 809"/>
                <a:gd name="T48" fmla="*/ 0 w 337"/>
                <a:gd name="T49" fmla="*/ 12 h 809"/>
                <a:gd name="T50" fmla="*/ 0 w 337"/>
                <a:gd name="T51" fmla="*/ 13 h 809"/>
                <a:gd name="T52" fmla="*/ 1 w 337"/>
                <a:gd name="T53" fmla="*/ 13 h 809"/>
                <a:gd name="T54" fmla="*/ 1 w 337"/>
                <a:gd name="T55" fmla="*/ 13 h 809"/>
                <a:gd name="T56" fmla="*/ 2 w 337"/>
                <a:gd name="T57" fmla="*/ 12 h 809"/>
                <a:gd name="T58" fmla="*/ 2 w 337"/>
                <a:gd name="T59" fmla="*/ 11 h 809"/>
                <a:gd name="T60" fmla="*/ 1 w 337"/>
                <a:gd name="T61" fmla="*/ 10 h 809"/>
                <a:gd name="T62" fmla="*/ 1 w 337"/>
                <a:gd name="T63" fmla="*/ 9 h 809"/>
                <a:gd name="T64" fmla="*/ 1 w 337"/>
                <a:gd name="T65" fmla="*/ 8 h 809"/>
                <a:gd name="T66" fmla="*/ 0 w 337"/>
                <a:gd name="T67" fmla="*/ 8 h 809"/>
                <a:gd name="T68" fmla="*/ 0 w 337"/>
                <a:gd name="T69" fmla="*/ 8 h 809"/>
                <a:gd name="T70" fmla="*/ 0 w 337"/>
                <a:gd name="T71" fmla="*/ 7 h 809"/>
                <a:gd name="T72" fmla="*/ 1 w 337"/>
                <a:gd name="T73" fmla="*/ 7 h 809"/>
                <a:gd name="T74" fmla="*/ 1 w 337"/>
                <a:gd name="T75" fmla="*/ 7 h 809"/>
                <a:gd name="T76" fmla="*/ 1 w 337"/>
                <a:gd name="T77" fmla="*/ 7 h 809"/>
                <a:gd name="T78" fmla="*/ 1 w 337"/>
                <a:gd name="T79" fmla="*/ 6 h 809"/>
                <a:gd name="T80" fmla="*/ 1 w 337"/>
                <a:gd name="T81" fmla="*/ 6 h 809"/>
                <a:gd name="T82" fmla="*/ 2 w 337"/>
                <a:gd name="T83" fmla="*/ 6 h 809"/>
                <a:gd name="T84" fmla="*/ 1 w 337"/>
                <a:gd name="T85" fmla="*/ 6 h 809"/>
                <a:gd name="T86" fmla="*/ 1 w 337"/>
                <a:gd name="T87" fmla="*/ 6 h 809"/>
                <a:gd name="T88" fmla="*/ 1 w 337"/>
                <a:gd name="T89" fmla="*/ 5 h 809"/>
                <a:gd name="T90" fmla="*/ 2 w 337"/>
                <a:gd name="T91" fmla="*/ 5 h 809"/>
                <a:gd name="T92" fmla="*/ 2 w 337"/>
                <a:gd name="T93" fmla="*/ 5 h 809"/>
                <a:gd name="T94" fmla="*/ 2 w 337"/>
                <a:gd name="T95" fmla="*/ 5 h 809"/>
                <a:gd name="T96" fmla="*/ 1 w 337"/>
                <a:gd name="T97" fmla="*/ 5 h 809"/>
                <a:gd name="T98" fmla="*/ 1 w 337"/>
                <a:gd name="T99" fmla="*/ 5 h 809"/>
                <a:gd name="T100" fmla="*/ 1 w 337"/>
                <a:gd name="T101" fmla="*/ 4 h 809"/>
                <a:gd name="T102" fmla="*/ 2 w 337"/>
                <a:gd name="T103" fmla="*/ 4 h 809"/>
                <a:gd name="T104" fmla="*/ 3 w 337"/>
                <a:gd name="T105" fmla="*/ 3 h 809"/>
                <a:gd name="T106" fmla="*/ 3 w 337"/>
                <a:gd name="T107" fmla="*/ 2 h 809"/>
                <a:gd name="T108" fmla="*/ 3 w 337"/>
                <a:gd name="T109" fmla="*/ 3 h 809"/>
                <a:gd name="T110" fmla="*/ 4 w 337"/>
                <a:gd name="T111" fmla="*/ 3 h 809"/>
                <a:gd name="T112" fmla="*/ 4 w 337"/>
                <a:gd name="T113" fmla="*/ 4 h 809"/>
                <a:gd name="T114" fmla="*/ 4 w 337"/>
                <a:gd name="T115" fmla="*/ 4 h 809"/>
                <a:gd name="T116" fmla="*/ 5 w 337"/>
                <a:gd name="T117" fmla="*/ 4 h 809"/>
                <a:gd name="T118" fmla="*/ 5 w 337"/>
                <a:gd name="T119" fmla="*/ 4 h 809"/>
                <a:gd name="T120" fmla="*/ 5 w 337"/>
                <a:gd name="T121" fmla="*/ 3 h 8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
                <a:gd name="T184" fmla="*/ 0 h 809"/>
                <a:gd name="T185" fmla="*/ 337 w 337"/>
                <a:gd name="T186" fmla="*/ 809 h 8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 h="809">
                  <a:moveTo>
                    <a:pt x="306" y="156"/>
                  </a:moveTo>
                  <a:lnTo>
                    <a:pt x="297" y="146"/>
                  </a:lnTo>
                  <a:lnTo>
                    <a:pt x="287" y="132"/>
                  </a:lnTo>
                  <a:lnTo>
                    <a:pt x="280" y="116"/>
                  </a:lnTo>
                  <a:lnTo>
                    <a:pt x="274" y="97"/>
                  </a:lnTo>
                  <a:lnTo>
                    <a:pt x="267" y="79"/>
                  </a:lnTo>
                  <a:lnTo>
                    <a:pt x="257" y="63"/>
                  </a:lnTo>
                  <a:lnTo>
                    <a:pt x="247" y="49"/>
                  </a:lnTo>
                  <a:lnTo>
                    <a:pt x="234" y="38"/>
                  </a:lnTo>
                  <a:lnTo>
                    <a:pt x="219" y="31"/>
                  </a:lnTo>
                  <a:lnTo>
                    <a:pt x="203" y="25"/>
                  </a:lnTo>
                  <a:lnTo>
                    <a:pt x="186" y="20"/>
                  </a:lnTo>
                  <a:lnTo>
                    <a:pt x="167" y="15"/>
                  </a:lnTo>
                  <a:lnTo>
                    <a:pt x="148" y="11"/>
                  </a:lnTo>
                  <a:lnTo>
                    <a:pt x="129" y="7"/>
                  </a:lnTo>
                  <a:lnTo>
                    <a:pt x="111" y="5"/>
                  </a:lnTo>
                  <a:lnTo>
                    <a:pt x="94" y="1"/>
                  </a:lnTo>
                  <a:lnTo>
                    <a:pt x="93" y="0"/>
                  </a:lnTo>
                  <a:lnTo>
                    <a:pt x="91" y="0"/>
                  </a:lnTo>
                  <a:lnTo>
                    <a:pt x="90" y="0"/>
                  </a:lnTo>
                  <a:lnTo>
                    <a:pt x="89" y="0"/>
                  </a:lnTo>
                  <a:lnTo>
                    <a:pt x="94" y="13"/>
                  </a:lnTo>
                  <a:lnTo>
                    <a:pt x="96" y="29"/>
                  </a:lnTo>
                  <a:lnTo>
                    <a:pt x="97" y="48"/>
                  </a:lnTo>
                  <a:lnTo>
                    <a:pt x="96" y="69"/>
                  </a:lnTo>
                  <a:lnTo>
                    <a:pt x="91" y="99"/>
                  </a:lnTo>
                  <a:lnTo>
                    <a:pt x="87" y="127"/>
                  </a:lnTo>
                  <a:lnTo>
                    <a:pt x="83" y="151"/>
                  </a:lnTo>
                  <a:lnTo>
                    <a:pt x="79" y="173"/>
                  </a:lnTo>
                  <a:lnTo>
                    <a:pt x="74" y="193"/>
                  </a:lnTo>
                  <a:lnTo>
                    <a:pt x="70" y="210"/>
                  </a:lnTo>
                  <a:lnTo>
                    <a:pt x="65" y="225"/>
                  </a:lnTo>
                  <a:lnTo>
                    <a:pt x="59" y="238"/>
                  </a:lnTo>
                  <a:lnTo>
                    <a:pt x="61" y="239"/>
                  </a:lnTo>
                  <a:lnTo>
                    <a:pt x="66" y="243"/>
                  </a:lnTo>
                  <a:lnTo>
                    <a:pt x="68" y="255"/>
                  </a:lnTo>
                  <a:lnTo>
                    <a:pt x="64" y="273"/>
                  </a:lnTo>
                  <a:lnTo>
                    <a:pt x="60" y="295"/>
                  </a:lnTo>
                  <a:lnTo>
                    <a:pt x="64" y="313"/>
                  </a:lnTo>
                  <a:lnTo>
                    <a:pt x="64" y="328"/>
                  </a:lnTo>
                  <a:lnTo>
                    <a:pt x="51" y="341"/>
                  </a:lnTo>
                  <a:lnTo>
                    <a:pt x="44" y="349"/>
                  </a:lnTo>
                  <a:lnTo>
                    <a:pt x="42" y="358"/>
                  </a:lnTo>
                  <a:lnTo>
                    <a:pt x="43" y="366"/>
                  </a:lnTo>
                  <a:lnTo>
                    <a:pt x="46" y="375"/>
                  </a:lnTo>
                  <a:lnTo>
                    <a:pt x="49" y="384"/>
                  </a:lnTo>
                  <a:lnTo>
                    <a:pt x="49" y="392"/>
                  </a:lnTo>
                  <a:lnTo>
                    <a:pt x="45" y="401"/>
                  </a:lnTo>
                  <a:lnTo>
                    <a:pt x="35" y="411"/>
                  </a:lnTo>
                  <a:lnTo>
                    <a:pt x="23" y="419"/>
                  </a:lnTo>
                  <a:lnTo>
                    <a:pt x="14" y="426"/>
                  </a:lnTo>
                  <a:lnTo>
                    <a:pt x="7" y="432"/>
                  </a:lnTo>
                  <a:lnTo>
                    <a:pt x="3" y="439"/>
                  </a:lnTo>
                  <a:lnTo>
                    <a:pt x="0" y="447"/>
                  </a:lnTo>
                  <a:lnTo>
                    <a:pt x="0" y="456"/>
                  </a:lnTo>
                  <a:lnTo>
                    <a:pt x="2" y="466"/>
                  </a:lnTo>
                  <a:lnTo>
                    <a:pt x="4" y="479"/>
                  </a:lnTo>
                  <a:lnTo>
                    <a:pt x="8" y="492"/>
                  </a:lnTo>
                  <a:lnTo>
                    <a:pt x="14" y="509"/>
                  </a:lnTo>
                  <a:lnTo>
                    <a:pt x="22" y="525"/>
                  </a:lnTo>
                  <a:lnTo>
                    <a:pt x="29" y="541"/>
                  </a:lnTo>
                  <a:lnTo>
                    <a:pt x="35" y="557"/>
                  </a:lnTo>
                  <a:lnTo>
                    <a:pt x="40" y="573"/>
                  </a:lnTo>
                  <a:lnTo>
                    <a:pt x="42" y="587"/>
                  </a:lnTo>
                  <a:lnTo>
                    <a:pt x="40" y="598"/>
                  </a:lnTo>
                  <a:lnTo>
                    <a:pt x="37" y="609"/>
                  </a:lnTo>
                  <a:lnTo>
                    <a:pt x="41" y="620"/>
                  </a:lnTo>
                  <a:lnTo>
                    <a:pt x="45" y="632"/>
                  </a:lnTo>
                  <a:lnTo>
                    <a:pt x="52" y="646"/>
                  </a:lnTo>
                  <a:lnTo>
                    <a:pt x="60" y="659"/>
                  </a:lnTo>
                  <a:lnTo>
                    <a:pt x="66" y="674"/>
                  </a:lnTo>
                  <a:lnTo>
                    <a:pt x="71" y="692"/>
                  </a:lnTo>
                  <a:lnTo>
                    <a:pt x="72" y="710"/>
                  </a:lnTo>
                  <a:lnTo>
                    <a:pt x="68" y="739"/>
                  </a:lnTo>
                  <a:lnTo>
                    <a:pt x="63" y="757"/>
                  </a:lnTo>
                  <a:lnTo>
                    <a:pt x="53" y="772"/>
                  </a:lnTo>
                  <a:lnTo>
                    <a:pt x="42" y="794"/>
                  </a:lnTo>
                  <a:lnTo>
                    <a:pt x="53" y="800"/>
                  </a:lnTo>
                  <a:lnTo>
                    <a:pt x="65" y="806"/>
                  </a:lnTo>
                  <a:lnTo>
                    <a:pt x="76" y="809"/>
                  </a:lnTo>
                  <a:lnTo>
                    <a:pt x="89" y="809"/>
                  </a:lnTo>
                  <a:lnTo>
                    <a:pt x="99" y="808"/>
                  </a:lnTo>
                  <a:lnTo>
                    <a:pt x="109" y="805"/>
                  </a:lnTo>
                  <a:lnTo>
                    <a:pt x="117" y="798"/>
                  </a:lnTo>
                  <a:lnTo>
                    <a:pt x="121" y="787"/>
                  </a:lnTo>
                  <a:lnTo>
                    <a:pt x="126" y="769"/>
                  </a:lnTo>
                  <a:lnTo>
                    <a:pt x="129" y="747"/>
                  </a:lnTo>
                  <a:lnTo>
                    <a:pt x="131" y="723"/>
                  </a:lnTo>
                  <a:lnTo>
                    <a:pt x="131" y="698"/>
                  </a:lnTo>
                  <a:lnTo>
                    <a:pt x="128" y="671"/>
                  </a:lnTo>
                  <a:lnTo>
                    <a:pt x="121" y="646"/>
                  </a:lnTo>
                  <a:lnTo>
                    <a:pt x="112" y="624"/>
                  </a:lnTo>
                  <a:lnTo>
                    <a:pt x="97" y="604"/>
                  </a:lnTo>
                  <a:lnTo>
                    <a:pt x="83" y="587"/>
                  </a:lnTo>
                  <a:lnTo>
                    <a:pt x="75" y="570"/>
                  </a:lnTo>
                  <a:lnTo>
                    <a:pt x="72" y="553"/>
                  </a:lnTo>
                  <a:lnTo>
                    <a:pt x="72" y="537"/>
                  </a:lnTo>
                  <a:lnTo>
                    <a:pt x="73" y="522"/>
                  </a:lnTo>
                  <a:lnTo>
                    <a:pt x="74" y="510"/>
                  </a:lnTo>
                  <a:lnTo>
                    <a:pt x="73" y="497"/>
                  </a:lnTo>
                  <a:lnTo>
                    <a:pt x="68" y="487"/>
                  </a:lnTo>
                  <a:lnTo>
                    <a:pt x="61" y="477"/>
                  </a:lnTo>
                  <a:lnTo>
                    <a:pt x="55" y="468"/>
                  </a:lnTo>
                  <a:lnTo>
                    <a:pt x="48" y="459"/>
                  </a:lnTo>
                  <a:lnTo>
                    <a:pt x="44" y="451"/>
                  </a:lnTo>
                  <a:lnTo>
                    <a:pt x="42" y="444"/>
                  </a:lnTo>
                  <a:lnTo>
                    <a:pt x="43" y="439"/>
                  </a:lnTo>
                  <a:lnTo>
                    <a:pt x="49" y="435"/>
                  </a:lnTo>
                  <a:lnTo>
                    <a:pt x="60" y="432"/>
                  </a:lnTo>
                  <a:lnTo>
                    <a:pt x="73" y="430"/>
                  </a:lnTo>
                  <a:lnTo>
                    <a:pt x="84" y="426"/>
                  </a:lnTo>
                  <a:lnTo>
                    <a:pt x="94" y="420"/>
                  </a:lnTo>
                  <a:lnTo>
                    <a:pt x="99" y="414"/>
                  </a:lnTo>
                  <a:lnTo>
                    <a:pt x="103" y="408"/>
                  </a:lnTo>
                  <a:lnTo>
                    <a:pt x="104" y="404"/>
                  </a:lnTo>
                  <a:lnTo>
                    <a:pt x="101" y="400"/>
                  </a:lnTo>
                  <a:lnTo>
                    <a:pt x="94" y="399"/>
                  </a:lnTo>
                  <a:lnTo>
                    <a:pt x="80" y="394"/>
                  </a:lnTo>
                  <a:lnTo>
                    <a:pt x="75" y="383"/>
                  </a:lnTo>
                  <a:lnTo>
                    <a:pt x="81" y="373"/>
                  </a:lnTo>
                  <a:lnTo>
                    <a:pt x="97" y="369"/>
                  </a:lnTo>
                  <a:lnTo>
                    <a:pt x="108" y="370"/>
                  </a:lnTo>
                  <a:lnTo>
                    <a:pt x="118" y="368"/>
                  </a:lnTo>
                  <a:lnTo>
                    <a:pt x="127" y="366"/>
                  </a:lnTo>
                  <a:lnTo>
                    <a:pt x="134" y="362"/>
                  </a:lnTo>
                  <a:lnTo>
                    <a:pt x="138" y="359"/>
                  </a:lnTo>
                  <a:lnTo>
                    <a:pt x="136" y="354"/>
                  </a:lnTo>
                  <a:lnTo>
                    <a:pt x="131" y="351"/>
                  </a:lnTo>
                  <a:lnTo>
                    <a:pt x="118" y="348"/>
                  </a:lnTo>
                  <a:lnTo>
                    <a:pt x="104" y="345"/>
                  </a:lnTo>
                  <a:lnTo>
                    <a:pt x="95" y="340"/>
                  </a:lnTo>
                  <a:lnTo>
                    <a:pt x="90" y="333"/>
                  </a:lnTo>
                  <a:lnTo>
                    <a:pt x="89" y="326"/>
                  </a:lnTo>
                  <a:lnTo>
                    <a:pt x="90" y="320"/>
                  </a:lnTo>
                  <a:lnTo>
                    <a:pt x="96" y="314"/>
                  </a:lnTo>
                  <a:lnTo>
                    <a:pt x="105" y="310"/>
                  </a:lnTo>
                  <a:lnTo>
                    <a:pt x="118" y="310"/>
                  </a:lnTo>
                  <a:lnTo>
                    <a:pt x="131" y="310"/>
                  </a:lnTo>
                  <a:lnTo>
                    <a:pt x="141" y="308"/>
                  </a:lnTo>
                  <a:lnTo>
                    <a:pt x="149" y="305"/>
                  </a:lnTo>
                  <a:lnTo>
                    <a:pt x="154" y="299"/>
                  </a:lnTo>
                  <a:lnTo>
                    <a:pt x="155" y="294"/>
                  </a:lnTo>
                  <a:lnTo>
                    <a:pt x="151" y="288"/>
                  </a:lnTo>
                  <a:lnTo>
                    <a:pt x="143" y="284"/>
                  </a:lnTo>
                  <a:lnTo>
                    <a:pt x="129" y="281"/>
                  </a:lnTo>
                  <a:lnTo>
                    <a:pt x="116" y="279"/>
                  </a:lnTo>
                  <a:lnTo>
                    <a:pt x="106" y="275"/>
                  </a:lnTo>
                  <a:lnTo>
                    <a:pt x="99" y="270"/>
                  </a:lnTo>
                  <a:lnTo>
                    <a:pt x="97" y="264"/>
                  </a:lnTo>
                  <a:lnTo>
                    <a:pt x="98" y="258"/>
                  </a:lnTo>
                  <a:lnTo>
                    <a:pt x="104" y="254"/>
                  </a:lnTo>
                  <a:lnTo>
                    <a:pt x="113" y="250"/>
                  </a:lnTo>
                  <a:lnTo>
                    <a:pt x="126" y="248"/>
                  </a:lnTo>
                  <a:lnTo>
                    <a:pt x="141" y="245"/>
                  </a:lnTo>
                  <a:lnTo>
                    <a:pt x="154" y="239"/>
                  </a:lnTo>
                  <a:lnTo>
                    <a:pt x="166" y="230"/>
                  </a:lnTo>
                  <a:lnTo>
                    <a:pt x="177" y="218"/>
                  </a:lnTo>
                  <a:lnTo>
                    <a:pt x="186" y="205"/>
                  </a:lnTo>
                  <a:lnTo>
                    <a:pt x="194" y="189"/>
                  </a:lnTo>
                  <a:lnTo>
                    <a:pt x="200" y="171"/>
                  </a:lnTo>
                  <a:lnTo>
                    <a:pt x="206" y="151"/>
                  </a:lnTo>
                  <a:lnTo>
                    <a:pt x="215" y="127"/>
                  </a:lnTo>
                  <a:lnTo>
                    <a:pt x="224" y="127"/>
                  </a:lnTo>
                  <a:lnTo>
                    <a:pt x="230" y="142"/>
                  </a:lnTo>
                  <a:lnTo>
                    <a:pt x="234" y="160"/>
                  </a:lnTo>
                  <a:lnTo>
                    <a:pt x="239" y="173"/>
                  </a:lnTo>
                  <a:lnTo>
                    <a:pt x="247" y="180"/>
                  </a:lnTo>
                  <a:lnTo>
                    <a:pt x="256" y="185"/>
                  </a:lnTo>
                  <a:lnTo>
                    <a:pt x="268" y="189"/>
                  </a:lnTo>
                  <a:lnTo>
                    <a:pt x="275" y="194"/>
                  </a:lnTo>
                  <a:lnTo>
                    <a:pt x="283" y="200"/>
                  </a:lnTo>
                  <a:lnTo>
                    <a:pt x="292" y="207"/>
                  </a:lnTo>
                  <a:lnTo>
                    <a:pt x="301" y="214"/>
                  </a:lnTo>
                  <a:lnTo>
                    <a:pt x="310" y="220"/>
                  </a:lnTo>
                  <a:lnTo>
                    <a:pt x="318" y="224"/>
                  </a:lnTo>
                  <a:lnTo>
                    <a:pt x="325" y="225"/>
                  </a:lnTo>
                  <a:lnTo>
                    <a:pt x="331" y="223"/>
                  </a:lnTo>
                  <a:lnTo>
                    <a:pt x="335" y="217"/>
                  </a:lnTo>
                  <a:lnTo>
                    <a:pt x="337" y="210"/>
                  </a:lnTo>
                  <a:lnTo>
                    <a:pt x="336" y="202"/>
                  </a:lnTo>
                  <a:lnTo>
                    <a:pt x="335" y="193"/>
                  </a:lnTo>
                  <a:lnTo>
                    <a:pt x="330" y="182"/>
                  </a:lnTo>
                  <a:lnTo>
                    <a:pt x="324" y="173"/>
                  </a:lnTo>
                  <a:lnTo>
                    <a:pt x="316" y="164"/>
                  </a:lnTo>
                  <a:lnTo>
                    <a:pt x="306" y="156"/>
                  </a:lnTo>
                  <a:close/>
                </a:path>
              </a:pathLst>
            </a:cu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7" name="Freeform 34"/>
            <p:cNvSpPr>
              <a:spLocks noChangeAspect="1"/>
            </p:cNvSpPr>
            <p:nvPr/>
          </p:nvSpPr>
          <p:spPr bwMode="auto">
            <a:xfrm>
              <a:off x="1930" y="2846"/>
              <a:ext cx="17" cy="17"/>
            </a:xfrm>
            <a:custGeom>
              <a:avLst/>
              <a:gdLst>
                <a:gd name="T0" fmla="*/ 1 w 34"/>
                <a:gd name="T1" fmla="*/ 0 h 35"/>
                <a:gd name="T2" fmla="*/ 1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0 w 34"/>
                <a:gd name="T25" fmla="*/ 0 h 35"/>
                <a:gd name="T26" fmla="*/ 1 w 34"/>
                <a:gd name="T27" fmla="*/ 0 h 35"/>
                <a:gd name="T28" fmla="*/ 1 w 34"/>
                <a:gd name="T29" fmla="*/ 0 h 35"/>
                <a:gd name="T30" fmla="*/ 1 w 34"/>
                <a:gd name="T31" fmla="*/ 0 h 35"/>
                <a:gd name="T32" fmla="*/ 1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5"/>
                <a:gd name="T53" fmla="*/ 34 w 3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5">
                  <a:moveTo>
                    <a:pt x="17" y="35"/>
                  </a:moveTo>
                  <a:lnTo>
                    <a:pt x="24" y="33"/>
                  </a:lnTo>
                  <a:lnTo>
                    <a:pt x="30" y="29"/>
                  </a:lnTo>
                  <a:lnTo>
                    <a:pt x="33" y="24"/>
                  </a:lnTo>
                  <a:lnTo>
                    <a:pt x="34" y="17"/>
                  </a:lnTo>
                  <a:lnTo>
                    <a:pt x="33" y="10"/>
                  </a:lnTo>
                  <a:lnTo>
                    <a:pt x="30" y="5"/>
                  </a:lnTo>
                  <a:lnTo>
                    <a:pt x="24" y="1"/>
                  </a:lnTo>
                  <a:lnTo>
                    <a:pt x="17" y="0"/>
                  </a:lnTo>
                  <a:lnTo>
                    <a:pt x="10" y="1"/>
                  </a:lnTo>
                  <a:lnTo>
                    <a:pt x="4" y="5"/>
                  </a:lnTo>
                  <a:lnTo>
                    <a:pt x="1" y="10"/>
                  </a:lnTo>
                  <a:lnTo>
                    <a:pt x="0" y="17"/>
                  </a:lnTo>
                  <a:lnTo>
                    <a:pt x="1" y="24"/>
                  </a:lnTo>
                  <a:lnTo>
                    <a:pt x="4" y="29"/>
                  </a:lnTo>
                  <a:lnTo>
                    <a:pt x="10" y="33"/>
                  </a:lnTo>
                  <a:lnTo>
                    <a:pt x="17"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28" name="AutoShape 35"/>
            <p:cNvSpPr>
              <a:spLocks noChangeAspect="1" noChangeArrowheads="1"/>
            </p:cNvSpPr>
            <p:nvPr/>
          </p:nvSpPr>
          <p:spPr bwMode="auto">
            <a:xfrm flipV="1">
              <a:off x="1893" y="2416"/>
              <a:ext cx="17" cy="29"/>
            </a:xfrm>
            <a:prstGeom prst="triangle">
              <a:avLst>
                <a:gd name="adj" fmla="val 100000"/>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629" name="AutoShape 36"/>
            <p:cNvSpPr>
              <a:spLocks noChangeAspect="1" noChangeArrowheads="1"/>
            </p:cNvSpPr>
            <p:nvPr/>
          </p:nvSpPr>
          <p:spPr bwMode="auto">
            <a:xfrm flipV="1">
              <a:off x="1922" y="2415"/>
              <a:ext cx="17" cy="29"/>
            </a:xfrm>
            <a:prstGeom prst="triangle">
              <a:avLst>
                <a:gd name="adj" fmla="val 25000"/>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0530" name="Text Box 39"/>
          <p:cNvSpPr txBox="1">
            <a:spLocks noChangeArrowheads="1"/>
          </p:cNvSpPr>
          <p:nvPr/>
        </p:nvSpPr>
        <p:spPr bwMode="auto">
          <a:xfrm>
            <a:off x="685800" y="2606675"/>
            <a:ext cx="75565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Normal</a:t>
            </a:r>
          </a:p>
          <a:p>
            <a:pPr algn="ctr"/>
            <a:r>
              <a:rPr lang="en-US" altLang="en-US" sz="1400"/>
              <a:t>Alien</a:t>
            </a:r>
          </a:p>
        </p:txBody>
      </p:sp>
      <p:sp>
        <p:nvSpPr>
          <p:cNvPr id="20531" name="Text Box 41"/>
          <p:cNvSpPr txBox="1">
            <a:spLocks noChangeArrowheads="1"/>
          </p:cNvSpPr>
          <p:nvPr/>
        </p:nvSpPr>
        <p:spPr bwMode="auto">
          <a:xfrm>
            <a:off x="1752600" y="2667000"/>
            <a:ext cx="16002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Alien with 4</a:t>
            </a:r>
            <a:br>
              <a:rPr lang="en-US" altLang="en-US" sz="1400"/>
            </a:br>
            <a:r>
              <a:rPr lang="en-US" altLang="en-US" sz="1400"/>
              <a:t>Recessive Traits</a:t>
            </a:r>
          </a:p>
        </p:txBody>
      </p:sp>
      <p:grpSp>
        <p:nvGrpSpPr>
          <p:cNvPr id="4" name="Group 149"/>
          <p:cNvGrpSpPr>
            <a:grpSpLocks/>
          </p:cNvGrpSpPr>
          <p:nvPr/>
        </p:nvGrpSpPr>
        <p:grpSpPr bwMode="auto">
          <a:xfrm>
            <a:off x="1550988" y="5135563"/>
            <a:ext cx="2259012" cy="396875"/>
            <a:chOff x="977" y="3235"/>
            <a:chExt cx="1423" cy="250"/>
          </a:xfrm>
        </p:grpSpPr>
        <p:sp>
          <p:nvSpPr>
            <p:cNvPr id="20615" name="AutoShape 115"/>
            <p:cNvSpPr>
              <a:spLocks noChangeArrowheads="1"/>
            </p:cNvSpPr>
            <p:nvPr/>
          </p:nvSpPr>
          <p:spPr bwMode="auto">
            <a:xfrm>
              <a:off x="2160" y="3240"/>
              <a:ext cx="240" cy="240"/>
            </a:xfrm>
            <a:prstGeom prst="rightArrow">
              <a:avLst>
                <a:gd name="adj1" fmla="val 50000"/>
                <a:gd name="adj2" fmla="val 49167"/>
              </a:avLst>
            </a:prstGeom>
            <a:solidFill>
              <a:srgbClr val="FF33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616" name="Text Box 144"/>
            <p:cNvSpPr txBox="1">
              <a:spLocks noChangeArrowheads="1"/>
            </p:cNvSpPr>
            <p:nvPr/>
          </p:nvSpPr>
          <p:spPr bwMode="auto">
            <a:xfrm>
              <a:off x="977" y="3235"/>
              <a:ext cx="22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X</a:t>
              </a:r>
            </a:p>
          </p:txBody>
        </p:sp>
      </p:grpSp>
      <p:grpSp>
        <p:nvGrpSpPr>
          <p:cNvPr id="5" name="Group 148"/>
          <p:cNvGrpSpPr>
            <a:grpSpLocks/>
          </p:cNvGrpSpPr>
          <p:nvPr/>
        </p:nvGrpSpPr>
        <p:grpSpPr bwMode="auto">
          <a:xfrm>
            <a:off x="152400" y="4648200"/>
            <a:ext cx="3200400" cy="1828800"/>
            <a:chOff x="96" y="2928"/>
            <a:chExt cx="2016" cy="1152"/>
          </a:xfrm>
        </p:grpSpPr>
        <p:grpSp>
          <p:nvGrpSpPr>
            <p:cNvPr id="20585" name="Group 116"/>
            <p:cNvGrpSpPr>
              <a:grpSpLocks noChangeAspect="1"/>
            </p:cNvGrpSpPr>
            <p:nvPr/>
          </p:nvGrpSpPr>
          <p:grpSpPr bwMode="auto">
            <a:xfrm>
              <a:off x="288" y="2928"/>
              <a:ext cx="662" cy="864"/>
              <a:chOff x="2439" y="1595"/>
              <a:chExt cx="866" cy="1130"/>
            </a:xfrm>
          </p:grpSpPr>
          <p:sp>
            <p:nvSpPr>
              <p:cNvPr id="20602" name="Freeform 117"/>
              <p:cNvSpPr>
                <a:spLocks noChangeAspect="1"/>
              </p:cNvSpPr>
              <p:nvPr/>
            </p:nvSpPr>
            <p:spPr bwMode="auto">
              <a:xfrm>
                <a:off x="2439" y="1595"/>
                <a:ext cx="866" cy="1130"/>
              </a:xfrm>
              <a:custGeom>
                <a:avLst/>
                <a:gdLst>
                  <a:gd name="T0" fmla="*/ 13 w 1732"/>
                  <a:gd name="T1" fmla="*/ 2 h 2258"/>
                  <a:gd name="T2" fmla="*/ 11 w 1732"/>
                  <a:gd name="T3" fmla="*/ 6 h 2258"/>
                  <a:gd name="T4" fmla="*/ 12 w 1732"/>
                  <a:gd name="T5" fmla="*/ 13 h 2258"/>
                  <a:gd name="T6" fmla="*/ 14 w 1732"/>
                  <a:gd name="T7" fmla="*/ 16 h 2258"/>
                  <a:gd name="T8" fmla="*/ 13 w 1732"/>
                  <a:gd name="T9" fmla="*/ 18 h 2258"/>
                  <a:gd name="T10" fmla="*/ 11 w 1732"/>
                  <a:gd name="T11" fmla="*/ 20 h 2258"/>
                  <a:gd name="T12" fmla="*/ 9 w 1732"/>
                  <a:gd name="T13" fmla="*/ 21 h 2258"/>
                  <a:gd name="T14" fmla="*/ 7 w 1732"/>
                  <a:gd name="T15" fmla="*/ 22 h 2258"/>
                  <a:gd name="T16" fmla="*/ 5 w 1732"/>
                  <a:gd name="T17" fmla="*/ 18 h 2258"/>
                  <a:gd name="T18" fmla="*/ 6 w 1732"/>
                  <a:gd name="T19" fmla="*/ 16 h 2258"/>
                  <a:gd name="T20" fmla="*/ 7 w 1732"/>
                  <a:gd name="T21" fmla="*/ 14 h 2258"/>
                  <a:gd name="T22" fmla="*/ 9 w 1732"/>
                  <a:gd name="T23" fmla="*/ 13 h 2258"/>
                  <a:gd name="T24" fmla="*/ 7 w 1732"/>
                  <a:gd name="T25" fmla="*/ 14 h 2258"/>
                  <a:gd name="T26" fmla="*/ 6 w 1732"/>
                  <a:gd name="T27" fmla="*/ 12 h 2258"/>
                  <a:gd name="T28" fmla="*/ 5 w 1732"/>
                  <a:gd name="T29" fmla="*/ 10 h 2258"/>
                  <a:gd name="T30" fmla="*/ 5 w 1732"/>
                  <a:gd name="T31" fmla="*/ 15 h 2258"/>
                  <a:gd name="T32" fmla="*/ 3 w 1732"/>
                  <a:gd name="T33" fmla="*/ 13 h 2258"/>
                  <a:gd name="T34" fmla="*/ 3 w 1732"/>
                  <a:gd name="T35" fmla="*/ 10 h 2258"/>
                  <a:gd name="T36" fmla="*/ 3 w 1732"/>
                  <a:gd name="T37" fmla="*/ 11 h 2258"/>
                  <a:gd name="T38" fmla="*/ 3 w 1732"/>
                  <a:gd name="T39" fmla="*/ 14 h 2258"/>
                  <a:gd name="T40" fmla="*/ 3 w 1732"/>
                  <a:gd name="T41" fmla="*/ 15 h 2258"/>
                  <a:gd name="T42" fmla="*/ 2 w 1732"/>
                  <a:gd name="T43" fmla="*/ 14 h 2258"/>
                  <a:gd name="T44" fmla="*/ 1 w 1732"/>
                  <a:gd name="T45" fmla="*/ 15 h 2258"/>
                  <a:gd name="T46" fmla="*/ 3 w 1732"/>
                  <a:gd name="T47" fmla="*/ 16 h 2258"/>
                  <a:gd name="T48" fmla="*/ 5 w 1732"/>
                  <a:gd name="T49" fmla="*/ 18 h 2258"/>
                  <a:gd name="T50" fmla="*/ 5 w 1732"/>
                  <a:gd name="T51" fmla="*/ 24 h 2258"/>
                  <a:gd name="T52" fmla="*/ 7 w 1732"/>
                  <a:gd name="T53" fmla="*/ 24 h 2258"/>
                  <a:gd name="T54" fmla="*/ 10 w 1732"/>
                  <a:gd name="T55" fmla="*/ 23 h 2258"/>
                  <a:gd name="T56" fmla="*/ 11 w 1732"/>
                  <a:gd name="T57" fmla="*/ 23 h 2258"/>
                  <a:gd name="T58" fmla="*/ 12 w 1732"/>
                  <a:gd name="T59" fmla="*/ 25 h 2258"/>
                  <a:gd name="T60" fmla="*/ 13 w 1732"/>
                  <a:gd name="T61" fmla="*/ 27 h 2258"/>
                  <a:gd name="T62" fmla="*/ 12 w 1732"/>
                  <a:gd name="T63" fmla="*/ 31 h 2258"/>
                  <a:gd name="T64" fmla="*/ 14 w 1732"/>
                  <a:gd name="T65" fmla="*/ 34 h 2258"/>
                  <a:gd name="T66" fmla="*/ 14 w 1732"/>
                  <a:gd name="T67" fmla="*/ 36 h 2258"/>
                  <a:gd name="T68" fmla="*/ 16 w 1732"/>
                  <a:gd name="T69" fmla="*/ 33 h 2258"/>
                  <a:gd name="T70" fmla="*/ 15 w 1732"/>
                  <a:gd name="T71" fmla="*/ 27 h 2258"/>
                  <a:gd name="T72" fmla="*/ 15 w 1732"/>
                  <a:gd name="T73" fmla="*/ 26 h 2258"/>
                  <a:gd name="T74" fmla="*/ 17 w 1732"/>
                  <a:gd name="T75" fmla="*/ 25 h 2258"/>
                  <a:gd name="T76" fmla="*/ 18 w 1732"/>
                  <a:gd name="T77" fmla="*/ 23 h 2258"/>
                  <a:gd name="T78" fmla="*/ 20 w 1732"/>
                  <a:gd name="T79" fmla="*/ 24 h 2258"/>
                  <a:gd name="T80" fmla="*/ 22 w 1732"/>
                  <a:gd name="T81" fmla="*/ 25 h 2258"/>
                  <a:gd name="T82" fmla="*/ 24 w 1732"/>
                  <a:gd name="T83" fmla="*/ 24 h 2258"/>
                  <a:gd name="T84" fmla="*/ 25 w 1732"/>
                  <a:gd name="T85" fmla="*/ 18 h 2258"/>
                  <a:gd name="T86" fmla="*/ 27 w 1732"/>
                  <a:gd name="T87" fmla="*/ 15 h 2258"/>
                  <a:gd name="T88" fmla="*/ 26 w 1732"/>
                  <a:gd name="T89" fmla="*/ 14 h 2258"/>
                  <a:gd name="T90" fmla="*/ 24 w 1732"/>
                  <a:gd name="T91" fmla="*/ 16 h 2258"/>
                  <a:gd name="T92" fmla="*/ 24 w 1732"/>
                  <a:gd name="T93" fmla="*/ 11 h 2258"/>
                  <a:gd name="T94" fmla="*/ 23 w 1732"/>
                  <a:gd name="T95" fmla="*/ 16 h 2258"/>
                  <a:gd name="T96" fmla="*/ 23 w 1732"/>
                  <a:gd name="T97" fmla="*/ 13 h 2258"/>
                  <a:gd name="T98" fmla="*/ 21 w 1732"/>
                  <a:gd name="T99" fmla="*/ 12 h 2258"/>
                  <a:gd name="T100" fmla="*/ 23 w 1732"/>
                  <a:gd name="T101" fmla="*/ 16 h 2258"/>
                  <a:gd name="T102" fmla="*/ 20 w 1732"/>
                  <a:gd name="T103" fmla="*/ 15 h 2258"/>
                  <a:gd name="T104" fmla="*/ 21 w 1732"/>
                  <a:gd name="T105" fmla="*/ 17 h 2258"/>
                  <a:gd name="T106" fmla="*/ 23 w 1732"/>
                  <a:gd name="T107" fmla="*/ 19 h 2258"/>
                  <a:gd name="T108" fmla="*/ 23 w 1732"/>
                  <a:gd name="T109" fmla="*/ 23 h 2258"/>
                  <a:gd name="T110" fmla="*/ 21 w 1732"/>
                  <a:gd name="T111" fmla="*/ 22 h 2258"/>
                  <a:gd name="T112" fmla="*/ 18 w 1732"/>
                  <a:gd name="T113" fmla="*/ 20 h 2258"/>
                  <a:gd name="T114" fmla="*/ 14 w 1732"/>
                  <a:gd name="T115" fmla="*/ 18 h 2258"/>
                  <a:gd name="T116" fmla="*/ 15 w 1732"/>
                  <a:gd name="T117" fmla="*/ 14 h 2258"/>
                  <a:gd name="T118" fmla="*/ 19 w 1732"/>
                  <a:gd name="T119" fmla="*/ 10 h 2258"/>
                  <a:gd name="T120" fmla="*/ 20 w 1732"/>
                  <a:gd name="T121" fmla="*/ 5 h 2258"/>
                  <a:gd name="T122" fmla="*/ 17 w 1732"/>
                  <a:gd name="T123" fmla="*/ 1 h 2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32"/>
                  <a:gd name="T187" fmla="*/ 0 h 2258"/>
                  <a:gd name="T188" fmla="*/ 1732 w 1732"/>
                  <a:gd name="T189" fmla="*/ 2258 h 22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32" h="2258">
                    <a:moveTo>
                      <a:pt x="981" y="0"/>
                    </a:moveTo>
                    <a:lnTo>
                      <a:pt x="951" y="1"/>
                    </a:lnTo>
                    <a:lnTo>
                      <a:pt x="923" y="3"/>
                    </a:lnTo>
                    <a:lnTo>
                      <a:pt x="898" y="9"/>
                    </a:lnTo>
                    <a:lnTo>
                      <a:pt x="872" y="17"/>
                    </a:lnTo>
                    <a:lnTo>
                      <a:pt x="849" y="27"/>
                    </a:lnTo>
                    <a:lnTo>
                      <a:pt x="827" y="40"/>
                    </a:lnTo>
                    <a:lnTo>
                      <a:pt x="808" y="54"/>
                    </a:lnTo>
                    <a:lnTo>
                      <a:pt x="789" y="68"/>
                    </a:lnTo>
                    <a:lnTo>
                      <a:pt x="772" y="84"/>
                    </a:lnTo>
                    <a:lnTo>
                      <a:pt x="757" y="101"/>
                    </a:lnTo>
                    <a:lnTo>
                      <a:pt x="742" y="119"/>
                    </a:lnTo>
                    <a:lnTo>
                      <a:pt x="729" y="137"/>
                    </a:lnTo>
                    <a:lnTo>
                      <a:pt x="719" y="155"/>
                    </a:lnTo>
                    <a:lnTo>
                      <a:pt x="709" y="174"/>
                    </a:lnTo>
                    <a:lnTo>
                      <a:pt x="701" y="192"/>
                    </a:lnTo>
                    <a:lnTo>
                      <a:pt x="694" y="209"/>
                    </a:lnTo>
                    <a:lnTo>
                      <a:pt x="682" y="246"/>
                    </a:lnTo>
                    <a:lnTo>
                      <a:pt x="672" y="288"/>
                    </a:lnTo>
                    <a:lnTo>
                      <a:pt x="664" y="333"/>
                    </a:lnTo>
                    <a:lnTo>
                      <a:pt x="658" y="380"/>
                    </a:lnTo>
                    <a:lnTo>
                      <a:pt x="655" y="428"/>
                    </a:lnTo>
                    <a:lnTo>
                      <a:pt x="656" y="477"/>
                    </a:lnTo>
                    <a:lnTo>
                      <a:pt x="660" y="524"/>
                    </a:lnTo>
                    <a:lnTo>
                      <a:pt x="668" y="569"/>
                    </a:lnTo>
                    <a:lnTo>
                      <a:pt x="680" y="614"/>
                    </a:lnTo>
                    <a:lnTo>
                      <a:pt x="695" y="660"/>
                    </a:lnTo>
                    <a:lnTo>
                      <a:pt x="710" y="706"/>
                    </a:lnTo>
                    <a:lnTo>
                      <a:pt x="727" y="750"/>
                    </a:lnTo>
                    <a:lnTo>
                      <a:pt x="746" y="791"/>
                    </a:lnTo>
                    <a:lnTo>
                      <a:pt x="764" y="829"/>
                    </a:lnTo>
                    <a:lnTo>
                      <a:pt x="784" y="862"/>
                    </a:lnTo>
                    <a:lnTo>
                      <a:pt x="802" y="887"/>
                    </a:lnTo>
                    <a:lnTo>
                      <a:pt x="818" y="908"/>
                    </a:lnTo>
                    <a:lnTo>
                      <a:pt x="830" y="926"/>
                    </a:lnTo>
                    <a:lnTo>
                      <a:pt x="837" y="942"/>
                    </a:lnTo>
                    <a:lnTo>
                      <a:pt x="840" y="957"/>
                    </a:lnTo>
                    <a:lnTo>
                      <a:pt x="841" y="971"/>
                    </a:lnTo>
                    <a:lnTo>
                      <a:pt x="841" y="986"/>
                    </a:lnTo>
                    <a:lnTo>
                      <a:pt x="840" y="1001"/>
                    </a:lnTo>
                    <a:lnTo>
                      <a:pt x="840" y="1017"/>
                    </a:lnTo>
                    <a:lnTo>
                      <a:pt x="839" y="1052"/>
                    </a:lnTo>
                    <a:lnTo>
                      <a:pt x="837" y="1082"/>
                    </a:lnTo>
                    <a:lnTo>
                      <a:pt x="833" y="1105"/>
                    </a:lnTo>
                    <a:lnTo>
                      <a:pt x="832" y="1113"/>
                    </a:lnTo>
                    <a:lnTo>
                      <a:pt x="832" y="1115"/>
                    </a:lnTo>
                    <a:lnTo>
                      <a:pt x="832" y="1120"/>
                    </a:lnTo>
                    <a:lnTo>
                      <a:pt x="831" y="1127"/>
                    </a:lnTo>
                    <a:lnTo>
                      <a:pt x="827" y="1136"/>
                    </a:lnTo>
                    <a:lnTo>
                      <a:pt x="820" y="1146"/>
                    </a:lnTo>
                    <a:lnTo>
                      <a:pt x="809" y="1156"/>
                    </a:lnTo>
                    <a:lnTo>
                      <a:pt x="792" y="1165"/>
                    </a:lnTo>
                    <a:lnTo>
                      <a:pt x="769" y="1172"/>
                    </a:lnTo>
                    <a:lnTo>
                      <a:pt x="743" y="1177"/>
                    </a:lnTo>
                    <a:lnTo>
                      <a:pt x="721" y="1182"/>
                    </a:lnTo>
                    <a:lnTo>
                      <a:pt x="702" y="1188"/>
                    </a:lnTo>
                    <a:lnTo>
                      <a:pt x="686" y="1194"/>
                    </a:lnTo>
                    <a:lnTo>
                      <a:pt x="669" y="1200"/>
                    </a:lnTo>
                    <a:lnTo>
                      <a:pt x="656" y="1210"/>
                    </a:lnTo>
                    <a:lnTo>
                      <a:pt x="643" y="1222"/>
                    </a:lnTo>
                    <a:lnTo>
                      <a:pt x="630" y="1237"/>
                    </a:lnTo>
                    <a:lnTo>
                      <a:pt x="623" y="1247"/>
                    </a:lnTo>
                    <a:lnTo>
                      <a:pt x="615" y="1256"/>
                    </a:lnTo>
                    <a:lnTo>
                      <a:pt x="607" y="1265"/>
                    </a:lnTo>
                    <a:lnTo>
                      <a:pt x="597" y="1275"/>
                    </a:lnTo>
                    <a:lnTo>
                      <a:pt x="587" y="1286"/>
                    </a:lnTo>
                    <a:lnTo>
                      <a:pt x="575" y="1296"/>
                    </a:lnTo>
                    <a:lnTo>
                      <a:pt x="563" y="1306"/>
                    </a:lnTo>
                    <a:lnTo>
                      <a:pt x="551" y="1317"/>
                    </a:lnTo>
                    <a:lnTo>
                      <a:pt x="538" y="1326"/>
                    </a:lnTo>
                    <a:lnTo>
                      <a:pt x="524" y="1336"/>
                    </a:lnTo>
                    <a:lnTo>
                      <a:pt x="510" y="1346"/>
                    </a:lnTo>
                    <a:lnTo>
                      <a:pt x="498" y="1354"/>
                    </a:lnTo>
                    <a:lnTo>
                      <a:pt x="484" y="1362"/>
                    </a:lnTo>
                    <a:lnTo>
                      <a:pt x="470" y="1369"/>
                    </a:lnTo>
                    <a:lnTo>
                      <a:pt x="456" y="1374"/>
                    </a:lnTo>
                    <a:lnTo>
                      <a:pt x="442" y="1380"/>
                    </a:lnTo>
                    <a:lnTo>
                      <a:pt x="418" y="1389"/>
                    </a:lnTo>
                    <a:lnTo>
                      <a:pt x="400" y="1396"/>
                    </a:lnTo>
                    <a:lnTo>
                      <a:pt x="386" y="1400"/>
                    </a:lnTo>
                    <a:lnTo>
                      <a:pt x="376" y="1401"/>
                    </a:lnTo>
                    <a:lnTo>
                      <a:pt x="366" y="1396"/>
                    </a:lnTo>
                    <a:lnTo>
                      <a:pt x="359" y="1385"/>
                    </a:lnTo>
                    <a:lnTo>
                      <a:pt x="353" y="1368"/>
                    </a:lnTo>
                    <a:lnTo>
                      <a:pt x="346" y="1342"/>
                    </a:lnTo>
                    <a:lnTo>
                      <a:pt x="332" y="1279"/>
                    </a:lnTo>
                    <a:lnTo>
                      <a:pt x="321" y="1217"/>
                    </a:lnTo>
                    <a:lnTo>
                      <a:pt x="314" y="1166"/>
                    </a:lnTo>
                    <a:lnTo>
                      <a:pt x="312" y="1138"/>
                    </a:lnTo>
                    <a:lnTo>
                      <a:pt x="313" y="1131"/>
                    </a:lnTo>
                    <a:lnTo>
                      <a:pt x="316" y="1122"/>
                    </a:lnTo>
                    <a:lnTo>
                      <a:pt x="320" y="1113"/>
                    </a:lnTo>
                    <a:lnTo>
                      <a:pt x="325" y="1101"/>
                    </a:lnTo>
                    <a:lnTo>
                      <a:pt x="332" y="1091"/>
                    </a:lnTo>
                    <a:lnTo>
                      <a:pt x="339" y="1079"/>
                    </a:lnTo>
                    <a:lnTo>
                      <a:pt x="347" y="1069"/>
                    </a:lnTo>
                    <a:lnTo>
                      <a:pt x="355" y="1059"/>
                    </a:lnTo>
                    <a:lnTo>
                      <a:pt x="363" y="1046"/>
                    </a:lnTo>
                    <a:lnTo>
                      <a:pt x="371" y="1029"/>
                    </a:lnTo>
                    <a:lnTo>
                      <a:pt x="380" y="1009"/>
                    </a:lnTo>
                    <a:lnTo>
                      <a:pt x="389" y="987"/>
                    </a:lnTo>
                    <a:lnTo>
                      <a:pt x="397" y="967"/>
                    </a:lnTo>
                    <a:lnTo>
                      <a:pt x="404" y="947"/>
                    </a:lnTo>
                    <a:lnTo>
                      <a:pt x="411" y="931"/>
                    </a:lnTo>
                    <a:lnTo>
                      <a:pt x="417" y="920"/>
                    </a:lnTo>
                    <a:lnTo>
                      <a:pt x="423" y="912"/>
                    </a:lnTo>
                    <a:lnTo>
                      <a:pt x="431" y="904"/>
                    </a:lnTo>
                    <a:lnTo>
                      <a:pt x="441" y="895"/>
                    </a:lnTo>
                    <a:lnTo>
                      <a:pt x="452" y="887"/>
                    </a:lnTo>
                    <a:lnTo>
                      <a:pt x="463" y="879"/>
                    </a:lnTo>
                    <a:lnTo>
                      <a:pt x="475" y="872"/>
                    </a:lnTo>
                    <a:lnTo>
                      <a:pt x="486" y="866"/>
                    </a:lnTo>
                    <a:lnTo>
                      <a:pt x="497" y="862"/>
                    </a:lnTo>
                    <a:lnTo>
                      <a:pt x="506" y="857"/>
                    </a:lnTo>
                    <a:lnTo>
                      <a:pt x="514" y="849"/>
                    </a:lnTo>
                    <a:lnTo>
                      <a:pt x="520" y="839"/>
                    </a:lnTo>
                    <a:lnTo>
                      <a:pt x="523" y="827"/>
                    </a:lnTo>
                    <a:lnTo>
                      <a:pt x="524" y="814"/>
                    </a:lnTo>
                    <a:lnTo>
                      <a:pt x="523" y="803"/>
                    </a:lnTo>
                    <a:lnTo>
                      <a:pt x="519" y="791"/>
                    </a:lnTo>
                    <a:lnTo>
                      <a:pt x="509" y="782"/>
                    </a:lnTo>
                    <a:lnTo>
                      <a:pt x="499" y="778"/>
                    </a:lnTo>
                    <a:lnTo>
                      <a:pt x="490" y="778"/>
                    </a:lnTo>
                    <a:lnTo>
                      <a:pt x="480" y="783"/>
                    </a:lnTo>
                    <a:lnTo>
                      <a:pt x="471" y="791"/>
                    </a:lnTo>
                    <a:lnTo>
                      <a:pt x="462" y="802"/>
                    </a:lnTo>
                    <a:lnTo>
                      <a:pt x="453" y="814"/>
                    </a:lnTo>
                    <a:lnTo>
                      <a:pt x="441" y="828"/>
                    </a:lnTo>
                    <a:lnTo>
                      <a:pt x="430" y="841"/>
                    </a:lnTo>
                    <a:lnTo>
                      <a:pt x="416" y="858"/>
                    </a:lnTo>
                    <a:lnTo>
                      <a:pt x="400" y="880"/>
                    </a:lnTo>
                    <a:lnTo>
                      <a:pt x="381" y="904"/>
                    </a:lnTo>
                    <a:lnTo>
                      <a:pt x="365" y="925"/>
                    </a:lnTo>
                    <a:lnTo>
                      <a:pt x="349" y="939"/>
                    </a:lnTo>
                    <a:lnTo>
                      <a:pt x="336" y="939"/>
                    </a:lnTo>
                    <a:lnTo>
                      <a:pt x="328" y="924"/>
                    </a:lnTo>
                    <a:lnTo>
                      <a:pt x="325" y="887"/>
                    </a:lnTo>
                    <a:lnTo>
                      <a:pt x="328" y="806"/>
                    </a:lnTo>
                    <a:lnTo>
                      <a:pt x="336" y="753"/>
                    </a:lnTo>
                    <a:lnTo>
                      <a:pt x="347" y="718"/>
                    </a:lnTo>
                    <a:lnTo>
                      <a:pt x="355" y="691"/>
                    </a:lnTo>
                    <a:lnTo>
                      <a:pt x="356" y="677"/>
                    </a:lnTo>
                    <a:lnTo>
                      <a:pt x="356" y="665"/>
                    </a:lnTo>
                    <a:lnTo>
                      <a:pt x="353" y="651"/>
                    </a:lnTo>
                    <a:lnTo>
                      <a:pt x="348" y="639"/>
                    </a:lnTo>
                    <a:lnTo>
                      <a:pt x="340" y="629"/>
                    </a:lnTo>
                    <a:lnTo>
                      <a:pt x="331" y="621"/>
                    </a:lnTo>
                    <a:lnTo>
                      <a:pt x="320" y="616"/>
                    </a:lnTo>
                    <a:lnTo>
                      <a:pt x="309" y="615"/>
                    </a:lnTo>
                    <a:lnTo>
                      <a:pt x="289" y="628"/>
                    </a:lnTo>
                    <a:lnTo>
                      <a:pt x="281" y="654"/>
                    </a:lnTo>
                    <a:lnTo>
                      <a:pt x="279" y="686"/>
                    </a:lnTo>
                    <a:lnTo>
                      <a:pt x="283" y="715"/>
                    </a:lnTo>
                    <a:lnTo>
                      <a:pt x="288" y="743"/>
                    </a:lnTo>
                    <a:lnTo>
                      <a:pt x="290" y="778"/>
                    </a:lnTo>
                    <a:lnTo>
                      <a:pt x="289" y="816"/>
                    </a:lnTo>
                    <a:lnTo>
                      <a:pt x="287" y="858"/>
                    </a:lnTo>
                    <a:lnTo>
                      <a:pt x="286" y="880"/>
                    </a:lnTo>
                    <a:lnTo>
                      <a:pt x="282" y="900"/>
                    </a:lnTo>
                    <a:lnTo>
                      <a:pt x="279" y="917"/>
                    </a:lnTo>
                    <a:lnTo>
                      <a:pt x="275" y="930"/>
                    </a:lnTo>
                    <a:lnTo>
                      <a:pt x="270" y="937"/>
                    </a:lnTo>
                    <a:lnTo>
                      <a:pt x="264" y="937"/>
                    </a:lnTo>
                    <a:lnTo>
                      <a:pt x="257" y="930"/>
                    </a:lnTo>
                    <a:lnTo>
                      <a:pt x="250" y="912"/>
                    </a:lnTo>
                    <a:lnTo>
                      <a:pt x="242" y="888"/>
                    </a:lnTo>
                    <a:lnTo>
                      <a:pt x="234" y="859"/>
                    </a:lnTo>
                    <a:lnTo>
                      <a:pt x="226" y="829"/>
                    </a:lnTo>
                    <a:lnTo>
                      <a:pt x="219" y="801"/>
                    </a:lnTo>
                    <a:lnTo>
                      <a:pt x="213" y="774"/>
                    </a:lnTo>
                    <a:lnTo>
                      <a:pt x="208" y="752"/>
                    </a:lnTo>
                    <a:lnTo>
                      <a:pt x="205" y="738"/>
                    </a:lnTo>
                    <a:lnTo>
                      <a:pt x="204" y="733"/>
                    </a:lnTo>
                    <a:lnTo>
                      <a:pt x="205" y="723"/>
                    </a:lnTo>
                    <a:lnTo>
                      <a:pt x="206" y="699"/>
                    </a:lnTo>
                    <a:lnTo>
                      <a:pt x="202" y="670"/>
                    </a:lnTo>
                    <a:lnTo>
                      <a:pt x="187" y="645"/>
                    </a:lnTo>
                    <a:lnTo>
                      <a:pt x="176" y="636"/>
                    </a:lnTo>
                    <a:lnTo>
                      <a:pt x="167" y="631"/>
                    </a:lnTo>
                    <a:lnTo>
                      <a:pt x="158" y="629"/>
                    </a:lnTo>
                    <a:lnTo>
                      <a:pt x="150" y="630"/>
                    </a:lnTo>
                    <a:lnTo>
                      <a:pt x="143" y="635"/>
                    </a:lnTo>
                    <a:lnTo>
                      <a:pt x="137" y="640"/>
                    </a:lnTo>
                    <a:lnTo>
                      <a:pt x="131" y="647"/>
                    </a:lnTo>
                    <a:lnTo>
                      <a:pt x="128" y="657"/>
                    </a:lnTo>
                    <a:lnTo>
                      <a:pt x="125" y="665"/>
                    </a:lnTo>
                    <a:lnTo>
                      <a:pt x="127" y="671"/>
                    </a:lnTo>
                    <a:lnTo>
                      <a:pt x="129" y="678"/>
                    </a:lnTo>
                    <a:lnTo>
                      <a:pt x="134" y="685"/>
                    </a:lnTo>
                    <a:lnTo>
                      <a:pt x="138" y="693"/>
                    </a:lnTo>
                    <a:lnTo>
                      <a:pt x="145" y="704"/>
                    </a:lnTo>
                    <a:lnTo>
                      <a:pt x="151" y="718"/>
                    </a:lnTo>
                    <a:lnTo>
                      <a:pt x="158" y="736"/>
                    </a:lnTo>
                    <a:lnTo>
                      <a:pt x="165" y="759"/>
                    </a:lnTo>
                    <a:lnTo>
                      <a:pt x="172" y="784"/>
                    </a:lnTo>
                    <a:lnTo>
                      <a:pt x="178" y="812"/>
                    </a:lnTo>
                    <a:lnTo>
                      <a:pt x="184" y="839"/>
                    </a:lnTo>
                    <a:lnTo>
                      <a:pt x="190" y="863"/>
                    </a:lnTo>
                    <a:lnTo>
                      <a:pt x="195" y="882"/>
                    </a:lnTo>
                    <a:lnTo>
                      <a:pt x="198" y="895"/>
                    </a:lnTo>
                    <a:lnTo>
                      <a:pt x="199" y="900"/>
                    </a:lnTo>
                    <a:lnTo>
                      <a:pt x="200" y="902"/>
                    </a:lnTo>
                    <a:lnTo>
                      <a:pt x="202" y="910"/>
                    </a:lnTo>
                    <a:lnTo>
                      <a:pt x="204" y="920"/>
                    </a:lnTo>
                    <a:lnTo>
                      <a:pt x="205" y="932"/>
                    </a:lnTo>
                    <a:lnTo>
                      <a:pt x="204" y="942"/>
                    </a:lnTo>
                    <a:lnTo>
                      <a:pt x="199" y="950"/>
                    </a:lnTo>
                    <a:lnTo>
                      <a:pt x="191" y="955"/>
                    </a:lnTo>
                    <a:lnTo>
                      <a:pt x="178" y="954"/>
                    </a:lnTo>
                    <a:lnTo>
                      <a:pt x="162" y="948"/>
                    </a:lnTo>
                    <a:lnTo>
                      <a:pt x="147" y="941"/>
                    </a:lnTo>
                    <a:lnTo>
                      <a:pt x="132" y="933"/>
                    </a:lnTo>
                    <a:lnTo>
                      <a:pt x="120" y="924"/>
                    </a:lnTo>
                    <a:lnTo>
                      <a:pt x="108" y="917"/>
                    </a:lnTo>
                    <a:lnTo>
                      <a:pt x="99" y="910"/>
                    </a:lnTo>
                    <a:lnTo>
                      <a:pt x="93" y="905"/>
                    </a:lnTo>
                    <a:lnTo>
                      <a:pt x="91" y="904"/>
                    </a:lnTo>
                    <a:lnTo>
                      <a:pt x="90" y="901"/>
                    </a:lnTo>
                    <a:lnTo>
                      <a:pt x="87" y="893"/>
                    </a:lnTo>
                    <a:lnTo>
                      <a:pt x="83" y="881"/>
                    </a:lnTo>
                    <a:lnTo>
                      <a:pt x="76" y="869"/>
                    </a:lnTo>
                    <a:lnTo>
                      <a:pt x="68" y="858"/>
                    </a:lnTo>
                    <a:lnTo>
                      <a:pt x="57" y="849"/>
                    </a:lnTo>
                    <a:lnTo>
                      <a:pt x="46" y="847"/>
                    </a:lnTo>
                    <a:lnTo>
                      <a:pt x="32" y="850"/>
                    </a:lnTo>
                    <a:lnTo>
                      <a:pt x="19" y="859"/>
                    </a:lnTo>
                    <a:lnTo>
                      <a:pt x="9" y="870"/>
                    </a:lnTo>
                    <a:lnTo>
                      <a:pt x="3" y="882"/>
                    </a:lnTo>
                    <a:lnTo>
                      <a:pt x="0" y="895"/>
                    </a:lnTo>
                    <a:lnTo>
                      <a:pt x="1" y="908"/>
                    </a:lnTo>
                    <a:lnTo>
                      <a:pt x="6" y="919"/>
                    </a:lnTo>
                    <a:lnTo>
                      <a:pt x="14" y="930"/>
                    </a:lnTo>
                    <a:lnTo>
                      <a:pt x="27" y="938"/>
                    </a:lnTo>
                    <a:lnTo>
                      <a:pt x="44" y="943"/>
                    </a:lnTo>
                    <a:lnTo>
                      <a:pt x="61" y="948"/>
                    </a:lnTo>
                    <a:lnTo>
                      <a:pt x="77" y="953"/>
                    </a:lnTo>
                    <a:lnTo>
                      <a:pt x="93" y="958"/>
                    </a:lnTo>
                    <a:lnTo>
                      <a:pt x="109" y="964"/>
                    </a:lnTo>
                    <a:lnTo>
                      <a:pt x="124" y="971"/>
                    </a:lnTo>
                    <a:lnTo>
                      <a:pt x="137" y="980"/>
                    </a:lnTo>
                    <a:lnTo>
                      <a:pt x="150" y="992"/>
                    </a:lnTo>
                    <a:lnTo>
                      <a:pt x="161" y="1005"/>
                    </a:lnTo>
                    <a:lnTo>
                      <a:pt x="176" y="1016"/>
                    </a:lnTo>
                    <a:lnTo>
                      <a:pt x="191" y="1029"/>
                    </a:lnTo>
                    <a:lnTo>
                      <a:pt x="207" y="1040"/>
                    </a:lnTo>
                    <a:lnTo>
                      <a:pt x="222" y="1054"/>
                    </a:lnTo>
                    <a:lnTo>
                      <a:pt x="236" y="1067"/>
                    </a:lnTo>
                    <a:lnTo>
                      <a:pt x="249" y="1082"/>
                    </a:lnTo>
                    <a:lnTo>
                      <a:pt x="258" y="1097"/>
                    </a:lnTo>
                    <a:lnTo>
                      <a:pt x="266" y="1116"/>
                    </a:lnTo>
                    <a:lnTo>
                      <a:pt x="273" y="1142"/>
                    </a:lnTo>
                    <a:lnTo>
                      <a:pt x="281" y="1172"/>
                    </a:lnTo>
                    <a:lnTo>
                      <a:pt x="287" y="1207"/>
                    </a:lnTo>
                    <a:lnTo>
                      <a:pt x="293" y="1245"/>
                    </a:lnTo>
                    <a:lnTo>
                      <a:pt x="298" y="1287"/>
                    </a:lnTo>
                    <a:lnTo>
                      <a:pt x="302" y="1328"/>
                    </a:lnTo>
                    <a:lnTo>
                      <a:pt x="304" y="1371"/>
                    </a:lnTo>
                    <a:lnTo>
                      <a:pt x="305" y="1411"/>
                    </a:lnTo>
                    <a:lnTo>
                      <a:pt x="306" y="1447"/>
                    </a:lnTo>
                    <a:lnTo>
                      <a:pt x="308" y="1477"/>
                    </a:lnTo>
                    <a:lnTo>
                      <a:pt x="310" y="1504"/>
                    </a:lnTo>
                    <a:lnTo>
                      <a:pt x="313" y="1524"/>
                    </a:lnTo>
                    <a:lnTo>
                      <a:pt x="320" y="1542"/>
                    </a:lnTo>
                    <a:lnTo>
                      <a:pt x="331" y="1553"/>
                    </a:lnTo>
                    <a:lnTo>
                      <a:pt x="346" y="1560"/>
                    </a:lnTo>
                    <a:lnTo>
                      <a:pt x="361" y="1560"/>
                    </a:lnTo>
                    <a:lnTo>
                      <a:pt x="373" y="1554"/>
                    </a:lnTo>
                    <a:lnTo>
                      <a:pt x="382" y="1543"/>
                    </a:lnTo>
                    <a:lnTo>
                      <a:pt x="393" y="1528"/>
                    </a:lnTo>
                    <a:lnTo>
                      <a:pt x="403" y="1512"/>
                    </a:lnTo>
                    <a:lnTo>
                      <a:pt x="416" y="1497"/>
                    </a:lnTo>
                    <a:lnTo>
                      <a:pt x="433" y="1484"/>
                    </a:lnTo>
                    <a:lnTo>
                      <a:pt x="455" y="1476"/>
                    </a:lnTo>
                    <a:lnTo>
                      <a:pt x="480" y="1470"/>
                    </a:lnTo>
                    <a:lnTo>
                      <a:pt x="507" y="1462"/>
                    </a:lnTo>
                    <a:lnTo>
                      <a:pt x="533" y="1454"/>
                    </a:lnTo>
                    <a:lnTo>
                      <a:pt x="559" y="1444"/>
                    </a:lnTo>
                    <a:lnTo>
                      <a:pt x="582" y="1433"/>
                    </a:lnTo>
                    <a:lnTo>
                      <a:pt x="601" y="1424"/>
                    </a:lnTo>
                    <a:lnTo>
                      <a:pt x="619" y="1414"/>
                    </a:lnTo>
                    <a:lnTo>
                      <a:pt x="630" y="1406"/>
                    </a:lnTo>
                    <a:lnTo>
                      <a:pt x="640" y="1399"/>
                    </a:lnTo>
                    <a:lnTo>
                      <a:pt x="650" y="1394"/>
                    </a:lnTo>
                    <a:lnTo>
                      <a:pt x="659" y="1392"/>
                    </a:lnTo>
                    <a:lnTo>
                      <a:pt x="667" y="1392"/>
                    </a:lnTo>
                    <a:lnTo>
                      <a:pt x="674" y="1393"/>
                    </a:lnTo>
                    <a:lnTo>
                      <a:pt x="680" y="1396"/>
                    </a:lnTo>
                    <a:lnTo>
                      <a:pt x="683" y="1402"/>
                    </a:lnTo>
                    <a:lnTo>
                      <a:pt x="684" y="1409"/>
                    </a:lnTo>
                    <a:lnTo>
                      <a:pt x="687" y="1423"/>
                    </a:lnTo>
                    <a:lnTo>
                      <a:pt x="694" y="1436"/>
                    </a:lnTo>
                    <a:lnTo>
                      <a:pt x="699" y="1452"/>
                    </a:lnTo>
                    <a:lnTo>
                      <a:pt x="702" y="1472"/>
                    </a:lnTo>
                    <a:lnTo>
                      <a:pt x="705" y="1495"/>
                    </a:lnTo>
                    <a:lnTo>
                      <a:pt x="712" y="1517"/>
                    </a:lnTo>
                    <a:lnTo>
                      <a:pt x="718" y="1537"/>
                    </a:lnTo>
                    <a:lnTo>
                      <a:pt x="719" y="1555"/>
                    </a:lnTo>
                    <a:lnTo>
                      <a:pt x="718" y="1566"/>
                    </a:lnTo>
                    <a:lnTo>
                      <a:pt x="720" y="1577"/>
                    </a:lnTo>
                    <a:lnTo>
                      <a:pt x="724" y="1591"/>
                    </a:lnTo>
                    <a:lnTo>
                      <a:pt x="728" y="1604"/>
                    </a:lnTo>
                    <a:lnTo>
                      <a:pt x="734" y="1618"/>
                    </a:lnTo>
                    <a:lnTo>
                      <a:pt x="741" y="1631"/>
                    </a:lnTo>
                    <a:lnTo>
                      <a:pt x="748" y="1644"/>
                    </a:lnTo>
                    <a:lnTo>
                      <a:pt x="756" y="1656"/>
                    </a:lnTo>
                    <a:lnTo>
                      <a:pt x="764" y="1666"/>
                    </a:lnTo>
                    <a:lnTo>
                      <a:pt x="771" y="1675"/>
                    </a:lnTo>
                    <a:lnTo>
                      <a:pt x="778" y="1683"/>
                    </a:lnTo>
                    <a:lnTo>
                      <a:pt x="784" y="1691"/>
                    </a:lnTo>
                    <a:lnTo>
                      <a:pt x="786" y="1701"/>
                    </a:lnTo>
                    <a:lnTo>
                      <a:pt x="786" y="1711"/>
                    </a:lnTo>
                    <a:lnTo>
                      <a:pt x="781" y="1724"/>
                    </a:lnTo>
                    <a:lnTo>
                      <a:pt x="773" y="1740"/>
                    </a:lnTo>
                    <a:lnTo>
                      <a:pt x="762" y="1759"/>
                    </a:lnTo>
                    <a:lnTo>
                      <a:pt x="752" y="1781"/>
                    </a:lnTo>
                    <a:lnTo>
                      <a:pt x="744" y="1807"/>
                    </a:lnTo>
                    <a:lnTo>
                      <a:pt x="740" y="1834"/>
                    </a:lnTo>
                    <a:lnTo>
                      <a:pt x="740" y="1863"/>
                    </a:lnTo>
                    <a:lnTo>
                      <a:pt x="744" y="1893"/>
                    </a:lnTo>
                    <a:lnTo>
                      <a:pt x="755" y="1923"/>
                    </a:lnTo>
                    <a:lnTo>
                      <a:pt x="773" y="1953"/>
                    </a:lnTo>
                    <a:lnTo>
                      <a:pt x="795" y="1981"/>
                    </a:lnTo>
                    <a:lnTo>
                      <a:pt x="817" y="2005"/>
                    </a:lnTo>
                    <a:lnTo>
                      <a:pt x="837" y="2027"/>
                    </a:lnTo>
                    <a:lnTo>
                      <a:pt x="855" y="2047"/>
                    </a:lnTo>
                    <a:lnTo>
                      <a:pt x="870" y="2067"/>
                    </a:lnTo>
                    <a:lnTo>
                      <a:pt x="882" y="2088"/>
                    </a:lnTo>
                    <a:lnTo>
                      <a:pt x="888" y="2109"/>
                    </a:lnTo>
                    <a:lnTo>
                      <a:pt x="890" y="2133"/>
                    </a:lnTo>
                    <a:lnTo>
                      <a:pt x="887" y="2156"/>
                    </a:lnTo>
                    <a:lnTo>
                      <a:pt x="882" y="2177"/>
                    </a:lnTo>
                    <a:lnTo>
                      <a:pt x="875" y="2193"/>
                    </a:lnTo>
                    <a:lnTo>
                      <a:pt x="865" y="2205"/>
                    </a:lnTo>
                    <a:lnTo>
                      <a:pt x="856" y="2216"/>
                    </a:lnTo>
                    <a:lnTo>
                      <a:pt x="847" y="2224"/>
                    </a:lnTo>
                    <a:lnTo>
                      <a:pt x="839" y="2230"/>
                    </a:lnTo>
                    <a:lnTo>
                      <a:pt x="832" y="2234"/>
                    </a:lnTo>
                    <a:lnTo>
                      <a:pt x="825" y="2242"/>
                    </a:lnTo>
                    <a:lnTo>
                      <a:pt x="827" y="2251"/>
                    </a:lnTo>
                    <a:lnTo>
                      <a:pt x="837" y="2257"/>
                    </a:lnTo>
                    <a:lnTo>
                      <a:pt x="848" y="2258"/>
                    </a:lnTo>
                    <a:lnTo>
                      <a:pt x="860" y="2251"/>
                    </a:lnTo>
                    <a:lnTo>
                      <a:pt x="878" y="2236"/>
                    </a:lnTo>
                    <a:lnTo>
                      <a:pt x="902" y="2215"/>
                    </a:lnTo>
                    <a:lnTo>
                      <a:pt x="929" y="2188"/>
                    </a:lnTo>
                    <a:lnTo>
                      <a:pt x="955" y="2160"/>
                    </a:lnTo>
                    <a:lnTo>
                      <a:pt x="981" y="2133"/>
                    </a:lnTo>
                    <a:lnTo>
                      <a:pt x="1000" y="2107"/>
                    </a:lnTo>
                    <a:lnTo>
                      <a:pt x="1014" y="2087"/>
                    </a:lnTo>
                    <a:lnTo>
                      <a:pt x="1024" y="2066"/>
                    </a:lnTo>
                    <a:lnTo>
                      <a:pt x="1035" y="2038"/>
                    </a:lnTo>
                    <a:lnTo>
                      <a:pt x="1045" y="2005"/>
                    </a:lnTo>
                    <a:lnTo>
                      <a:pt x="1052" y="1968"/>
                    </a:lnTo>
                    <a:lnTo>
                      <a:pt x="1057" y="1930"/>
                    </a:lnTo>
                    <a:lnTo>
                      <a:pt x="1056" y="1890"/>
                    </a:lnTo>
                    <a:lnTo>
                      <a:pt x="1048" y="1852"/>
                    </a:lnTo>
                    <a:lnTo>
                      <a:pt x="1031" y="1815"/>
                    </a:lnTo>
                    <a:lnTo>
                      <a:pt x="1012" y="1781"/>
                    </a:lnTo>
                    <a:lnTo>
                      <a:pt x="996" y="1751"/>
                    </a:lnTo>
                    <a:lnTo>
                      <a:pt x="982" y="1724"/>
                    </a:lnTo>
                    <a:lnTo>
                      <a:pt x="971" y="1699"/>
                    </a:lnTo>
                    <a:lnTo>
                      <a:pt x="966" y="1680"/>
                    </a:lnTo>
                    <a:lnTo>
                      <a:pt x="965" y="1664"/>
                    </a:lnTo>
                    <a:lnTo>
                      <a:pt x="968" y="1653"/>
                    </a:lnTo>
                    <a:lnTo>
                      <a:pt x="977" y="1648"/>
                    </a:lnTo>
                    <a:lnTo>
                      <a:pt x="989" y="1644"/>
                    </a:lnTo>
                    <a:lnTo>
                      <a:pt x="997" y="1641"/>
                    </a:lnTo>
                    <a:lnTo>
                      <a:pt x="1004" y="1636"/>
                    </a:lnTo>
                    <a:lnTo>
                      <a:pt x="1008" y="1631"/>
                    </a:lnTo>
                    <a:lnTo>
                      <a:pt x="1012" y="1625"/>
                    </a:lnTo>
                    <a:lnTo>
                      <a:pt x="1015" y="1619"/>
                    </a:lnTo>
                    <a:lnTo>
                      <a:pt x="1016" y="1611"/>
                    </a:lnTo>
                    <a:lnTo>
                      <a:pt x="1019" y="1602"/>
                    </a:lnTo>
                    <a:lnTo>
                      <a:pt x="1022" y="1592"/>
                    </a:lnTo>
                    <a:lnTo>
                      <a:pt x="1027" y="1583"/>
                    </a:lnTo>
                    <a:lnTo>
                      <a:pt x="1033" y="1575"/>
                    </a:lnTo>
                    <a:lnTo>
                      <a:pt x="1039" y="1566"/>
                    </a:lnTo>
                    <a:lnTo>
                      <a:pt x="1046" y="1558"/>
                    </a:lnTo>
                    <a:lnTo>
                      <a:pt x="1053" y="1551"/>
                    </a:lnTo>
                    <a:lnTo>
                      <a:pt x="1058" y="1543"/>
                    </a:lnTo>
                    <a:lnTo>
                      <a:pt x="1060" y="1535"/>
                    </a:lnTo>
                    <a:lnTo>
                      <a:pt x="1065" y="1521"/>
                    </a:lnTo>
                    <a:lnTo>
                      <a:pt x="1072" y="1508"/>
                    </a:lnTo>
                    <a:lnTo>
                      <a:pt x="1079" y="1494"/>
                    </a:lnTo>
                    <a:lnTo>
                      <a:pt x="1086" y="1476"/>
                    </a:lnTo>
                    <a:lnTo>
                      <a:pt x="1088" y="1464"/>
                    </a:lnTo>
                    <a:lnTo>
                      <a:pt x="1090" y="1452"/>
                    </a:lnTo>
                    <a:lnTo>
                      <a:pt x="1094" y="1439"/>
                    </a:lnTo>
                    <a:lnTo>
                      <a:pt x="1097" y="1429"/>
                    </a:lnTo>
                    <a:lnTo>
                      <a:pt x="1103" y="1421"/>
                    </a:lnTo>
                    <a:lnTo>
                      <a:pt x="1112" y="1417"/>
                    </a:lnTo>
                    <a:lnTo>
                      <a:pt x="1124" y="1421"/>
                    </a:lnTo>
                    <a:lnTo>
                      <a:pt x="1140" y="1430"/>
                    </a:lnTo>
                    <a:lnTo>
                      <a:pt x="1159" y="1445"/>
                    </a:lnTo>
                    <a:lnTo>
                      <a:pt x="1179" y="1460"/>
                    </a:lnTo>
                    <a:lnTo>
                      <a:pt x="1199" y="1475"/>
                    </a:lnTo>
                    <a:lnTo>
                      <a:pt x="1219" y="1489"/>
                    </a:lnTo>
                    <a:lnTo>
                      <a:pt x="1238" y="1501"/>
                    </a:lnTo>
                    <a:lnTo>
                      <a:pt x="1257" y="1512"/>
                    </a:lnTo>
                    <a:lnTo>
                      <a:pt x="1275" y="1519"/>
                    </a:lnTo>
                    <a:lnTo>
                      <a:pt x="1291" y="1522"/>
                    </a:lnTo>
                    <a:lnTo>
                      <a:pt x="1307" y="1524"/>
                    </a:lnTo>
                    <a:lnTo>
                      <a:pt x="1323" y="1528"/>
                    </a:lnTo>
                    <a:lnTo>
                      <a:pt x="1339" y="1532"/>
                    </a:lnTo>
                    <a:lnTo>
                      <a:pt x="1353" y="1538"/>
                    </a:lnTo>
                    <a:lnTo>
                      <a:pt x="1367" y="1545"/>
                    </a:lnTo>
                    <a:lnTo>
                      <a:pt x="1378" y="1554"/>
                    </a:lnTo>
                    <a:lnTo>
                      <a:pt x="1386" y="1565"/>
                    </a:lnTo>
                    <a:lnTo>
                      <a:pt x="1391" y="1576"/>
                    </a:lnTo>
                    <a:lnTo>
                      <a:pt x="1394" y="1589"/>
                    </a:lnTo>
                    <a:lnTo>
                      <a:pt x="1399" y="1600"/>
                    </a:lnTo>
                    <a:lnTo>
                      <a:pt x="1404" y="1611"/>
                    </a:lnTo>
                    <a:lnTo>
                      <a:pt x="1411" y="1619"/>
                    </a:lnTo>
                    <a:lnTo>
                      <a:pt x="1418" y="1627"/>
                    </a:lnTo>
                    <a:lnTo>
                      <a:pt x="1426" y="1631"/>
                    </a:lnTo>
                    <a:lnTo>
                      <a:pt x="1435" y="1633"/>
                    </a:lnTo>
                    <a:lnTo>
                      <a:pt x="1445" y="1631"/>
                    </a:lnTo>
                    <a:lnTo>
                      <a:pt x="1462" y="1606"/>
                    </a:lnTo>
                    <a:lnTo>
                      <a:pt x="1471" y="1552"/>
                    </a:lnTo>
                    <a:lnTo>
                      <a:pt x="1474" y="1480"/>
                    </a:lnTo>
                    <a:lnTo>
                      <a:pt x="1479" y="1401"/>
                    </a:lnTo>
                    <a:lnTo>
                      <a:pt x="1482" y="1362"/>
                    </a:lnTo>
                    <a:lnTo>
                      <a:pt x="1486" y="1321"/>
                    </a:lnTo>
                    <a:lnTo>
                      <a:pt x="1489" y="1282"/>
                    </a:lnTo>
                    <a:lnTo>
                      <a:pt x="1494" y="1247"/>
                    </a:lnTo>
                    <a:lnTo>
                      <a:pt x="1499" y="1213"/>
                    </a:lnTo>
                    <a:lnTo>
                      <a:pt x="1506" y="1185"/>
                    </a:lnTo>
                    <a:lnTo>
                      <a:pt x="1517" y="1162"/>
                    </a:lnTo>
                    <a:lnTo>
                      <a:pt x="1529" y="1146"/>
                    </a:lnTo>
                    <a:lnTo>
                      <a:pt x="1542" y="1132"/>
                    </a:lnTo>
                    <a:lnTo>
                      <a:pt x="1554" y="1117"/>
                    </a:lnTo>
                    <a:lnTo>
                      <a:pt x="1563" y="1101"/>
                    </a:lnTo>
                    <a:lnTo>
                      <a:pt x="1572" y="1083"/>
                    </a:lnTo>
                    <a:lnTo>
                      <a:pt x="1582" y="1064"/>
                    </a:lnTo>
                    <a:lnTo>
                      <a:pt x="1593" y="1045"/>
                    </a:lnTo>
                    <a:lnTo>
                      <a:pt x="1605" y="1025"/>
                    </a:lnTo>
                    <a:lnTo>
                      <a:pt x="1622" y="1005"/>
                    </a:lnTo>
                    <a:lnTo>
                      <a:pt x="1641" y="984"/>
                    </a:lnTo>
                    <a:lnTo>
                      <a:pt x="1664" y="963"/>
                    </a:lnTo>
                    <a:lnTo>
                      <a:pt x="1687" y="942"/>
                    </a:lnTo>
                    <a:lnTo>
                      <a:pt x="1708" y="922"/>
                    </a:lnTo>
                    <a:lnTo>
                      <a:pt x="1724" y="901"/>
                    </a:lnTo>
                    <a:lnTo>
                      <a:pt x="1732" y="880"/>
                    </a:lnTo>
                    <a:lnTo>
                      <a:pt x="1730" y="860"/>
                    </a:lnTo>
                    <a:lnTo>
                      <a:pt x="1714" y="841"/>
                    </a:lnTo>
                    <a:lnTo>
                      <a:pt x="1693" y="828"/>
                    </a:lnTo>
                    <a:lnTo>
                      <a:pt x="1677" y="827"/>
                    </a:lnTo>
                    <a:lnTo>
                      <a:pt x="1664" y="834"/>
                    </a:lnTo>
                    <a:lnTo>
                      <a:pt x="1654" y="847"/>
                    </a:lnTo>
                    <a:lnTo>
                      <a:pt x="1646" y="865"/>
                    </a:lnTo>
                    <a:lnTo>
                      <a:pt x="1638" y="886"/>
                    </a:lnTo>
                    <a:lnTo>
                      <a:pt x="1628" y="907"/>
                    </a:lnTo>
                    <a:lnTo>
                      <a:pt x="1617" y="925"/>
                    </a:lnTo>
                    <a:lnTo>
                      <a:pt x="1603" y="946"/>
                    </a:lnTo>
                    <a:lnTo>
                      <a:pt x="1586" y="970"/>
                    </a:lnTo>
                    <a:lnTo>
                      <a:pt x="1569" y="994"/>
                    </a:lnTo>
                    <a:lnTo>
                      <a:pt x="1552" y="1014"/>
                    </a:lnTo>
                    <a:lnTo>
                      <a:pt x="1537" y="1024"/>
                    </a:lnTo>
                    <a:lnTo>
                      <a:pt x="1526" y="1022"/>
                    </a:lnTo>
                    <a:lnTo>
                      <a:pt x="1520" y="1001"/>
                    </a:lnTo>
                    <a:lnTo>
                      <a:pt x="1521" y="958"/>
                    </a:lnTo>
                    <a:lnTo>
                      <a:pt x="1528" y="905"/>
                    </a:lnTo>
                    <a:lnTo>
                      <a:pt x="1536" y="857"/>
                    </a:lnTo>
                    <a:lnTo>
                      <a:pt x="1545" y="814"/>
                    </a:lnTo>
                    <a:lnTo>
                      <a:pt x="1552" y="776"/>
                    </a:lnTo>
                    <a:lnTo>
                      <a:pt x="1556" y="746"/>
                    </a:lnTo>
                    <a:lnTo>
                      <a:pt x="1554" y="722"/>
                    </a:lnTo>
                    <a:lnTo>
                      <a:pt x="1542" y="706"/>
                    </a:lnTo>
                    <a:lnTo>
                      <a:pt x="1521" y="699"/>
                    </a:lnTo>
                    <a:lnTo>
                      <a:pt x="1499" y="699"/>
                    </a:lnTo>
                    <a:lnTo>
                      <a:pt x="1487" y="706"/>
                    </a:lnTo>
                    <a:lnTo>
                      <a:pt x="1480" y="718"/>
                    </a:lnTo>
                    <a:lnTo>
                      <a:pt x="1479" y="733"/>
                    </a:lnTo>
                    <a:lnTo>
                      <a:pt x="1481" y="751"/>
                    </a:lnTo>
                    <a:lnTo>
                      <a:pt x="1484" y="772"/>
                    </a:lnTo>
                    <a:lnTo>
                      <a:pt x="1488" y="794"/>
                    </a:lnTo>
                    <a:lnTo>
                      <a:pt x="1488" y="816"/>
                    </a:lnTo>
                    <a:lnTo>
                      <a:pt x="1483" y="875"/>
                    </a:lnTo>
                    <a:lnTo>
                      <a:pt x="1477" y="945"/>
                    </a:lnTo>
                    <a:lnTo>
                      <a:pt x="1468" y="990"/>
                    </a:lnTo>
                    <a:lnTo>
                      <a:pt x="1454" y="979"/>
                    </a:lnTo>
                    <a:lnTo>
                      <a:pt x="1446" y="954"/>
                    </a:lnTo>
                    <a:lnTo>
                      <a:pt x="1439" y="930"/>
                    </a:lnTo>
                    <a:lnTo>
                      <a:pt x="1434" y="905"/>
                    </a:lnTo>
                    <a:lnTo>
                      <a:pt x="1428" y="882"/>
                    </a:lnTo>
                    <a:lnTo>
                      <a:pt x="1423" y="860"/>
                    </a:lnTo>
                    <a:lnTo>
                      <a:pt x="1420" y="841"/>
                    </a:lnTo>
                    <a:lnTo>
                      <a:pt x="1418" y="822"/>
                    </a:lnTo>
                    <a:lnTo>
                      <a:pt x="1416" y="807"/>
                    </a:lnTo>
                    <a:lnTo>
                      <a:pt x="1416" y="792"/>
                    </a:lnTo>
                    <a:lnTo>
                      <a:pt x="1415" y="778"/>
                    </a:lnTo>
                    <a:lnTo>
                      <a:pt x="1414" y="763"/>
                    </a:lnTo>
                    <a:lnTo>
                      <a:pt x="1411" y="749"/>
                    </a:lnTo>
                    <a:lnTo>
                      <a:pt x="1404" y="738"/>
                    </a:lnTo>
                    <a:lnTo>
                      <a:pt x="1394" y="730"/>
                    </a:lnTo>
                    <a:lnTo>
                      <a:pt x="1383" y="726"/>
                    </a:lnTo>
                    <a:lnTo>
                      <a:pt x="1366" y="728"/>
                    </a:lnTo>
                    <a:lnTo>
                      <a:pt x="1352" y="735"/>
                    </a:lnTo>
                    <a:lnTo>
                      <a:pt x="1345" y="744"/>
                    </a:lnTo>
                    <a:lnTo>
                      <a:pt x="1344" y="756"/>
                    </a:lnTo>
                    <a:lnTo>
                      <a:pt x="1346" y="769"/>
                    </a:lnTo>
                    <a:lnTo>
                      <a:pt x="1352" y="784"/>
                    </a:lnTo>
                    <a:lnTo>
                      <a:pt x="1359" y="801"/>
                    </a:lnTo>
                    <a:lnTo>
                      <a:pt x="1366" y="817"/>
                    </a:lnTo>
                    <a:lnTo>
                      <a:pt x="1370" y="833"/>
                    </a:lnTo>
                    <a:lnTo>
                      <a:pt x="1376" y="856"/>
                    </a:lnTo>
                    <a:lnTo>
                      <a:pt x="1386" y="889"/>
                    </a:lnTo>
                    <a:lnTo>
                      <a:pt x="1397" y="928"/>
                    </a:lnTo>
                    <a:lnTo>
                      <a:pt x="1407" y="969"/>
                    </a:lnTo>
                    <a:lnTo>
                      <a:pt x="1413" y="1005"/>
                    </a:lnTo>
                    <a:lnTo>
                      <a:pt x="1412" y="1030"/>
                    </a:lnTo>
                    <a:lnTo>
                      <a:pt x="1401" y="1040"/>
                    </a:lnTo>
                    <a:lnTo>
                      <a:pt x="1378" y="1030"/>
                    </a:lnTo>
                    <a:lnTo>
                      <a:pt x="1351" y="1007"/>
                    </a:lnTo>
                    <a:lnTo>
                      <a:pt x="1328" y="984"/>
                    </a:lnTo>
                    <a:lnTo>
                      <a:pt x="1307" y="962"/>
                    </a:lnTo>
                    <a:lnTo>
                      <a:pt x="1291" y="942"/>
                    </a:lnTo>
                    <a:lnTo>
                      <a:pt x="1275" y="930"/>
                    </a:lnTo>
                    <a:lnTo>
                      <a:pt x="1262" y="923"/>
                    </a:lnTo>
                    <a:lnTo>
                      <a:pt x="1249" y="925"/>
                    </a:lnTo>
                    <a:lnTo>
                      <a:pt x="1237" y="938"/>
                    </a:lnTo>
                    <a:lnTo>
                      <a:pt x="1227" y="955"/>
                    </a:lnTo>
                    <a:lnTo>
                      <a:pt x="1223" y="969"/>
                    </a:lnTo>
                    <a:lnTo>
                      <a:pt x="1225" y="980"/>
                    </a:lnTo>
                    <a:lnTo>
                      <a:pt x="1231" y="990"/>
                    </a:lnTo>
                    <a:lnTo>
                      <a:pt x="1240" y="998"/>
                    </a:lnTo>
                    <a:lnTo>
                      <a:pt x="1253" y="1005"/>
                    </a:lnTo>
                    <a:lnTo>
                      <a:pt x="1269" y="1010"/>
                    </a:lnTo>
                    <a:lnTo>
                      <a:pt x="1286" y="1017"/>
                    </a:lnTo>
                    <a:lnTo>
                      <a:pt x="1305" y="1025"/>
                    </a:lnTo>
                    <a:lnTo>
                      <a:pt x="1323" y="1035"/>
                    </a:lnTo>
                    <a:lnTo>
                      <a:pt x="1340" y="1047"/>
                    </a:lnTo>
                    <a:lnTo>
                      <a:pt x="1355" y="1060"/>
                    </a:lnTo>
                    <a:lnTo>
                      <a:pt x="1369" y="1074"/>
                    </a:lnTo>
                    <a:lnTo>
                      <a:pt x="1382" y="1088"/>
                    </a:lnTo>
                    <a:lnTo>
                      <a:pt x="1392" y="1101"/>
                    </a:lnTo>
                    <a:lnTo>
                      <a:pt x="1399" y="1113"/>
                    </a:lnTo>
                    <a:lnTo>
                      <a:pt x="1406" y="1124"/>
                    </a:lnTo>
                    <a:lnTo>
                      <a:pt x="1412" y="1137"/>
                    </a:lnTo>
                    <a:lnTo>
                      <a:pt x="1419" y="1152"/>
                    </a:lnTo>
                    <a:lnTo>
                      <a:pt x="1424" y="1167"/>
                    </a:lnTo>
                    <a:lnTo>
                      <a:pt x="1429" y="1184"/>
                    </a:lnTo>
                    <a:lnTo>
                      <a:pt x="1433" y="1203"/>
                    </a:lnTo>
                    <a:lnTo>
                      <a:pt x="1434" y="1224"/>
                    </a:lnTo>
                    <a:lnTo>
                      <a:pt x="1434" y="1247"/>
                    </a:lnTo>
                    <a:lnTo>
                      <a:pt x="1433" y="1298"/>
                    </a:lnTo>
                    <a:lnTo>
                      <a:pt x="1433" y="1351"/>
                    </a:lnTo>
                    <a:lnTo>
                      <a:pt x="1430" y="1399"/>
                    </a:lnTo>
                    <a:lnTo>
                      <a:pt x="1424" y="1426"/>
                    </a:lnTo>
                    <a:lnTo>
                      <a:pt x="1421" y="1434"/>
                    </a:lnTo>
                    <a:lnTo>
                      <a:pt x="1418" y="1444"/>
                    </a:lnTo>
                    <a:lnTo>
                      <a:pt x="1414" y="1452"/>
                    </a:lnTo>
                    <a:lnTo>
                      <a:pt x="1409" y="1457"/>
                    </a:lnTo>
                    <a:lnTo>
                      <a:pt x="1403" y="1460"/>
                    </a:lnTo>
                    <a:lnTo>
                      <a:pt x="1391" y="1457"/>
                    </a:lnTo>
                    <a:lnTo>
                      <a:pt x="1376" y="1449"/>
                    </a:lnTo>
                    <a:lnTo>
                      <a:pt x="1354" y="1434"/>
                    </a:lnTo>
                    <a:lnTo>
                      <a:pt x="1330" y="1416"/>
                    </a:lnTo>
                    <a:lnTo>
                      <a:pt x="1308" y="1400"/>
                    </a:lnTo>
                    <a:lnTo>
                      <a:pt x="1290" y="1386"/>
                    </a:lnTo>
                    <a:lnTo>
                      <a:pt x="1271" y="1373"/>
                    </a:lnTo>
                    <a:lnTo>
                      <a:pt x="1255" y="1362"/>
                    </a:lnTo>
                    <a:lnTo>
                      <a:pt x="1240" y="1351"/>
                    </a:lnTo>
                    <a:lnTo>
                      <a:pt x="1225" y="1342"/>
                    </a:lnTo>
                    <a:lnTo>
                      <a:pt x="1211" y="1334"/>
                    </a:lnTo>
                    <a:lnTo>
                      <a:pt x="1197" y="1323"/>
                    </a:lnTo>
                    <a:lnTo>
                      <a:pt x="1184" y="1304"/>
                    </a:lnTo>
                    <a:lnTo>
                      <a:pt x="1171" y="1282"/>
                    </a:lnTo>
                    <a:lnTo>
                      <a:pt x="1157" y="1258"/>
                    </a:lnTo>
                    <a:lnTo>
                      <a:pt x="1143" y="1235"/>
                    </a:lnTo>
                    <a:lnTo>
                      <a:pt x="1128" y="1214"/>
                    </a:lnTo>
                    <a:lnTo>
                      <a:pt x="1112" y="1199"/>
                    </a:lnTo>
                    <a:lnTo>
                      <a:pt x="1094" y="1191"/>
                    </a:lnTo>
                    <a:lnTo>
                      <a:pt x="1072" y="1189"/>
                    </a:lnTo>
                    <a:lnTo>
                      <a:pt x="1046" y="1185"/>
                    </a:lnTo>
                    <a:lnTo>
                      <a:pt x="1019" y="1182"/>
                    </a:lnTo>
                    <a:lnTo>
                      <a:pt x="991" y="1176"/>
                    </a:lnTo>
                    <a:lnTo>
                      <a:pt x="966" y="1167"/>
                    </a:lnTo>
                    <a:lnTo>
                      <a:pt x="945" y="1156"/>
                    </a:lnTo>
                    <a:lnTo>
                      <a:pt x="930" y="1139"/>
                    </a:lnTo>
                    <a:lnTo>
                      <a:pt x="923" y="1117"/>
                    </a:lnTo>
                    <a:lnTo>
                      <a:pt x="923" y="1090"/>
                    </a:lnTo>
                    <a:lnTo>
                      <a:pt x="924" y="1056"/>
                    </a:lnTo>
                    <a:lnTo>
                      <a:pt x="928" y="1021"/>
                    </a:lnTo>
                    <a:lnTo>
                      <a:pt x="935" y="985"/>
                    </a:lnTo>
                    <a:lnTo>
                      <a:pt x="944" y="950"/>
                    </a:lnTo>
                    <a:lnTo>
                      <a:pt x="956" y="919"/>
                    </a:lnTo>
                    <a:lnTo>
                      <a:pt x="973" y="893"/>
                    </a:lnTo>
                    <a:lnTo>
                      <a:pt x="993" y="874"/>
                    </a:lnTo>
                    <a:lnTo>
                      <a:pt x="1006" y="865"/>
                    </a:lnTo>
                    <a:lnTo>
                      <a:pt x="1022" y="851"/>
                    </a:lnTo>
                    <a:lnTo>
                      <a:pt x="1039" y="834"/>
                    </a:lnTo>
                    <a:lnTo>
                      <a:pt x="1058" y="812"/>
                    </a:lnTo>
                    <a:lnTo>
                      <a:pt x="1078" y="788"/>
                    </a:lnTo>
                    <a:lnTo>
                      <a:pt x="1098" y="761"/>
                    </a:lnTo>
                    <a:lnTo>
                      <a:pt x="1119" y="733"/>
                    </a:lnTo>
                    <a:lnTo>
                      <a:pt x="1140" y="701"/>
                    </a:lnTo>
                    <a:lnTo>
                      <a:pt x="1158" y="669"/>
                    </a:lnTo>
                    <a:lnTo>
                      <a:pt x="1177" y="636"/>
                    </a:lnTo>
                    <a:lnTo>
                      <a:pt x="1194" y="601"/>
                    </a:lnTo>
                    <a:lnTo>
                      <a:pt x="1209" y="568"/>
                    </a:lnTo>
                    <a:lnTo>
                      <a:pt x="1222" y="534"/>
                    </a:lnTo>
                    <a:lnTo>
                      <a:pt x="1231" y="501"/>
                    </a:lnTo>
                    <a:lnTo>
                      <a:pt x="1238" y="470"/>
                    </a:lnTo>
                    <a:lnTo>
                      <a:pt x="1240" y="440"/>
                    </a:lnTo>
                    <a:lnTo>
                      <a:pt x="1241" y="410"/>
                    </a:lnTo>
                    <a:lnTo>
                      <a:pt x="1241" y="376"/>
                    </a:lnTo>
                    <a:lnTo>
                      <a:pt x="1240" y="342"/>
                    </a:lnTo>
                    <a:lnTo>
                      <a:pt x="1238" y="306"/>
                    </a:lnTo>
                    <a:lnTo>
                      <a:pt x="1233" y="270"/>
                    </a:lnTo>
                    <a:lnTo>
                      <a:pt x="1227" y="235"/>
                    </a:lnTo>
                    <a:lnTo>
                      <a:pt x="1219" y="199"/>
                    </a:lnTo>
                    <a:lnTo>
                      <a:pt x="1208" y="164"/>
                    </a:lnTo>
                    <a:lnTo>
                      <a:pt x="1194" y="132"/>
                    </a:lnTo>
                    <a:lnTo>
                      <a:pt x="1177" y="102"/>
                    </a:lnTo>
                    <a:lnTo>
                      <a:pt x="1155" y="75"/>
                    </a:lnTo>
                    <a:lnTo>
                      <a:pt x="1129" y="50"/>
                    </a:lnTo>
                    <a:lnTo>
                      <a:pt x="1101" y="31"/>
                    </a:lnTo>
                    <a:lnTo>
                      <a:pt x="1066" y="15"/>
                    </a:lnTo>
                    <a:lnTo>
                      <a:pt x="1026" y="4"/>
                    </a:lnTo>
                    <a:lnTo>
                      <a:pt x="9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3" name="Freeform 118"/>
              <p:cNvSpPr>
                <a:spLocks noChangeAspect="1"/>
              </p:cNvSpPr>
              <p:nvPr/>
            </p:nvSpPr>
            <p:spPr bwMode="auto">
              <a:xfrm>
                <a:off x="2783" y="2192"/>
                <a:ext cx="155" cy="400"/>
              </a:xfrm>
              <a:custGeom>
                <a:avLst/>
                <a:gdLst>
                  <a:gd name="T0" fmla="*/ 3 w 310"/>
                  <a:gd name="T1" fmla="*/ 13 h 799"/>
                  <a:gd name="T2" fmla="*/ 3 w 310"/>
                  <a:gd name="T3" fmla="*/ 13 h 799"/>
                  <a:gd name="T4" fmla="*/ 3 w 310"/>
                  <a:gd name="T5" fmla="*/ 13 h 799"/>
                  <a:gd name="T6" fmla="*/ 2 w 310"/>
                  <a:gd name="T7" fmla="*/ 12 h 799"/>
                  <a:gd name="T8" fmla="*/ 2 w 310"/>
                  <a:gd name="T9" fmla="*/ 12 h 799"/>
                  <a:gd name="T10" fmla="*/ 2 w 310"/>
                  <a:gd name="T11" fmla="*/ 11 h 799"/>
                  <a:gd name="T12" fmla="*/ 1 w 310"/>
                  <a:gd name="T13" fmla="*/ 10 h 799"/>
                  <a:gd name="T14" fmla="*/ 2 w 310"/>
                  <a:gd name="T15" fmla="*/ 9 h 799"/>
                  <a:gd name="T16" fmla="*/ 2 w 310"/>
                  <a:gd name="T17" fmla="*/ 8 h 799"/>
                  <a:gd name="T18" fmla="*/ 2 w 310"/>
                  <a:gd name="T19" fmla="*/ 8 h 799"/>
                  <a:gd name="T20" fmla="*/ 2 w 310"/>
                  <a:gd name="T21" fmla="*/ 8 h 799"/>
                  <a:gd name="T22" fmla="*/ 2 w 310"/>
                  <a:gd name="T23" fmla="*/ 7 h 799"/>
                  <a:gd name="T24" fmla="*/ 2 w 310"/>
                  <a:gd name="T25" fmla="*/ 7 h 799"/>
                  <a:gd name="T26" fmla="*/ 1 w 310"/>
                  <a:gd name="T27" fmla="*/ 7 h 799"/>
                  <a:gd name="T28" fmla="*/ 1 w 310"/>
                  <a:gd name="T29" fmla="*/ 7 h 799"/>
                  <a:gd name="T30" fmla="*/ 1 w 310"/>
                  <a:gd name="T31" fmla="*/ 7 h 799"/>
                  <a:gd name="T32" fmla="*/ 1 w 310"/>
                  <a:gd name="T33" fmla="*/ 7 h 799"/>
                  <a:gd name="T34" fmla="*/ 1 w 310"/>
                  <a:gd name="T35" fmla="*/ 7 h 799"/>
                  <a:gd name="T36" fmla="*/ 1 w 310"/>
                  <a:gd name="T37" fmla="*/ 7 h 799"/>
                  <a:gd name="T38" fmla="*/ 1 w 310"/>
                  <a:gd name="T39" fmla="*/ 6 h 799"/>
                  <a:gd name="T40" fmla="*/ 1 w 310"/>
                  <a:gd name="T41" fmla="*/ 6 h 799"/>
                  <a:gd name="T42" fmla="*/ 1 w 310"/>
                  <a:gd name="T43" fmla="*/ 6 h 799"/>
                  <a:gd name="T44" fmla="*/ 1 w 310"/>
                  <a:gd name="T45" fmla="*/ 6 h 799"/>
                  <a:gd name="T46" fmla="*/ 1 w 310"/>
                  <a:gd name="T47" fmla="*/ 6 h 799"/>
                  <a:gd name="T48" fmla="*/ 1 w 310"/>
                  <a:gd name="T49" fmla="*/ 6 h 799"/>
                  <a:gd name="T50" fmla="*/ 1 w 310"/>
                  <a:gd name="T51" fmla="*/ 6 h 799"/>
                  <a:gd name="T52" fmla="*/ 1 w 310"/>
                  <a:gd name="T53" fmla="*/ 6 h 799"/>
                  <a:gd name="T54" fmla="*/ 1 w 310"/>
                  <a:gd name="T55" fmla="*/ 6 h 799"/>
                  <a:gd name="T56" fmla="*/ 1 w 310"/>
                  <a:gd name="T57" fmla="*/ 6 h 799"/>
                  <a:gd name="T58" fmla="*/ 1 w 310"/>
                  <a:gd name="T59" fmla="*/ 5 h 799"/>
                  <a:gd name="T60" fmla="*/ 1 w 310"/>
                  <a:gd name="T61" fmla="*/ 5 h 799"/>
                  <a:gd name="T62" fmla="*/ 1 w 310"/>
                  <a:gd name="T63" fmla="*/ 5 h 799"/>
                  <a:gd name="T64" fmla="*/ 1 w 310"/>
                  <a:gd name="T65" fmla="*/ 5 h 799"/>
                  <a:gd name="T66" fmla="*/ 1 w 310"/>
                  <a:gd name="T67" fmla="*/ 5 h 799"/>
                  <a:gd name="T68" fmla="*/ 1 w 310"/>
                  <a:gd name="T69" fmla="*/ 5 h 799"/>
                  <a:gd name="T70" fmla="*/ 1 w 310"/>
                  <a:gd name="T71" fmla="*/ 5 h 799"/>
                  <a:gd name="T72" fmla="*/ 1 w 310"/>
                  <a:gd name="T73" fmla="*/ 5 h 799"/>
                  <a:gd name="T74" fmla="*/ 1 w 310"/>
                  <a:gd name="T75" fmla="*/ 5 h 799"/>
                  <a:gd name="T76" fmla="*/ 1 w 310"/>
                  <a:gd name="T77" fmla="*/ 5 h 799"/>
                  <a:gd name="T78" fmla="*/ 1 w 310"/>
                  <a:gd name="T79" fmla="*/ 4 h 799"/>
                  <a:gd name="T80" fmla="*/ 1 w 310"/>
                  <a:gd name="T81" fmla="*/ 4 h 799"/>
                  <a:gd name="T82" fmla="*/ 1 w 310"/>
                  <a:gd name="T83" fmla="*/ 4 h 799"/>
                  <a:gd name="T84" fmla="*/ 1 w 310"/>
                  <a:gd name="T85" fmla="*/ 4 h 799"/>
                  <a:gd name="T86" fmla="*/ 1 w 310"/>
                  <a:gd name="T87" fmla="*/ 4 h 799"/>
                  <a:gd name="T88" fmla="*/ 1 w 310"/>
                  <a:gd name="T89" fmla="*/ 3 h 799"/>
                  <a:gd name="T90" fmla="*/ 1 w 310"/>
                  <a:gd name="T91" fmla="*/ 2 h 799"/>
                  <a:gd name="T92" fmla="*/ 1 w 310"/>
                  <a:gd name="T93" fmla="*/ 1 h 799"/>
                  <a:gd name="T94" fmla="*/ 1 w 310"/>
                  <a:gd name="T95" fmla="*/ 1 h 799"/>
                  <a:gd name="T96" fmla="*/ 1 w 310"/>
                  <a:gd name="T97" fmla="*/ 1 h 799"/>
                  <a:gd name="T98" fmla="*/ 1 w 310"/>
                  <a:gd name="T99" fmla="*/ 1 h 799"/>
                  <a:gd name="T100" fmla="*/ 2 w 310"/>
                  <a:gd name="T101" fmla="*/ 0 h 799"/>
                  <a:gd name="T102" fmla="*/ 2 w 310"/>
                  <a:gd name="T103" fmla="*/ 1 h 799"/>
                  <a:gd name="T104" fmla="*/ 2 w 310"/>
                  <a:gd name="T105" fmla="*/ 1 h 799"/>
                  <a:gd name="T106" fmla="*/ 3 w 310"/>
                  <a:gd name="T107" fmla="*/ 1 h 799"/>
                  <a:gd name="T108" fmla="*/ 3 w 310"/>
                  <a:gd name="T109" fmla="*/ 1 h 799"/>
                  <a:gd name="T110" fmla="*/ 3 w 310"/>
                  <a:gd name="T111" fmla="*/ 1 h 799"/>
                  <a:gd name="T112" fmla="*/ 3 w 310"/>
                  <a:gd name="T113" fmla="*/ 1 h 799"/>
                  <a:gd name="T114" fmla="*/ 5 w 310"/>
                  <a:gd name="T115" fmla="*/ 1 h 799"/>
                  <a:gd name="T116" fmla="*/ 5 w 310"/>
                  <a:gd name="T117" fmla="*/ 1 h 799"/>
                  <a:gd name="T118" fmla="*/ 4 w 310"/>
                  <a:gd name="T119" fmla="*/ 6 h 799"/>
                  <a:gd name="T120" fmla="*/ 3 w 310"/>
                  <a:gd name="T121" fmla="*/ 7 h 799"/>
                  <a:gd name="T122" fmla="*/ 3 w 310"/>
                  <a:gd name="T123" fmla="*/ 9 h 799"/>
                  <a:gd name="T124" fmla="*/ 5 w 310"/>
                  <a:gd name="T125" fmla="*/ 12 h 7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0"/>
                  <a:gd name="T190" fmla="*/ 0 h 799"/>
                  <a:gd name="T191" fmla="*/ 310 w 310"/>
                  <a:gd name="T192" fmla="*/ 799 h 7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0" h="799">
                    <a:moveTo>
                      <a:pt x="226" y="799"/>
                    </a:moveTo>
                    <a:lnTo>
                      <a:pt x="220" y="795"/>
                    </a:lnTo>
                    <a:lnTo>
                      <a:pt x="214" y="790"/>
                    </a:lnTo>
                    <a:lnTo>
                      <a:pt x="210" y="784"/>
                    </a:lnTo>
                    <a:lnTo>
                      <a:pt x="206" y="780"/>
                    </a:lnTo>
                    <a:lnTo>
                      <a:pt x="198" y="769"/>
                    </a:lnTo>
                    <a:lnTo>
                      <a:pt x="188" y="758"/>
                    </a:lnTo>
                    <a:lnTo>
                      <a:pt x="174" y="747"/>
                    </a:lnTo>
                    <a:lnTo>
                      <a:pt x="160" y="736"/>
                    </a:lnTo>
                    <a:lnTo>
                      <a:pt x="146" y="723"/>
                    </a:lnTo>
                    <a:lnTo>
                      <a:pt x="134" y="709"/>
                    </a:lnTo>
                    <a:lnTo>
                      <a:pt x="122" y="693"/>
                    </a:lnTo>
                    <a:lnTo>
                      <a:pt x="114" y="676"/>
                    </a:lnTo>
                    <a:lnTo>
                      <a:pt x="108" y="633"/>
                    </a:lnTo>
                    <a:lnTo>
                      <a:pt x="113" y="586"/>
                    </a:lnTo>
                    <a:lnTo>
                      <a:pt x="121" y="543"/>
                    </a:lnTo>
                    <a:lnTo>
                      <a:pt x="127" y="512"/>
                    </a:lnTo>
                    <a:lnTo>
                      <a:pt x="129" y="494"/>
                    </a:lnTo>
                    <a:lnTo>
                      <a:pt x="131" y="480"/>
                    </a:lnTo>
                    <a:lnTo>
                      <a:pt x="136" y="470"/>
                    </a:lnTo>
                    <a:lnTo>
                      <a:pt x="147" y="462"/>
                    </a:lnTo>
                    <a:lnTo>
                      <a:pt x="157" y="456"/>
                    </a:lnTo>
                    <a:lnTo>
                      <a:pt x="156" y="450"/>
                    </a:lnTo>
                    <a:lnTo>
                      <a:pt x="147" y="447"/>
                    </a:lnTo>
                    <a:lnTo>
                      <a:pt x="135" y="446"/>
                    </a:lnTo>
                    <a:lnTo>
                      <a:pt x="129" y="446"/>
                    </a:lnTo>
                    <a:lnTo>
                      <a:pt x="122" y="446"/>
                    </a:lnTo>
                    <a:lnTo>
                      <a:pt x="116" y="446"/>
                    </a:lnTo>
                    <a:lnTo>
                      <a:pt x="109" y="444"/>
                    </a:lnTo>
                    <a:lnTo>
                      <a:pt x="103" y="442"/>
                    </a:lnTo>
                    <a:lnTo>
                      <a:pt x="96" y="439"/>
                    </a:lnTo>
                    <a:lnTo>
                      <a:pt x="89" y="433"/>
                    </a:lnTo>
                    <a:lnTo>
                      <a:pt x="81" y="425"/>
                    </a:lnTo>
                    <a:lnTo>
                      <a:pt x="74" y="416"/>
                    </a:lnTo>
                    <a:lnTo>
                      <a:pt x="70" y="408"/>
                    </a:lnTo>
                    <a:lnTo>
                      <a:pt x="69" y="402"/>
                    </a:lnTo>
                    <a:lnTo>
                      <a:pt x="70" y="396"/>
                    </a:lnTo>
                    <a:lnTo>
                      <a:pt x="74" y="391"/>
                    </a:lnTo>
                    <a:lnTo>
                      <a:pt x="79" y="387"/>
                    </a:lnTo>
                    <a:lnTo>
                      <a:pt x="88" y="384"/>
                    </a:lnTo>
                    <a:lnTo>
                      <a:pt x="98" y="382"/>
                    </a:lnTo>
                    <a:lnTo>
                      <a:pt x="106" y="380"/>
                    </a:lnTo>
                    <a:lnTo>
                      <a:pt x="111" y="378"/>
                    </a:lnTo>
                    <a:lnTo>
                      <a:pt x="112" y="374"/>
                    </a:lnTo>
                    <a:lnTo>
                      <a:pt x="108" y="369"/>
                    </a:lnTo>
                    <a:lnTo>
                      <a:pt x="103" y="366"/>
                    </a:lnTo>
                    <a:lnTo>
                      <a:pt x="94" y="363"/>
                    </a:lnTo>
                    <a:lnTo>
                      <a:pt x="84" y="360"/>
                    </a:lnTo>
                    <a:lnTo>
                      <a:pt x="73" y="358"/>
                    </a:lnTo>
                    <a:lnTo>
                      <a:pt x="62" y="356"/>
                    </a:lnTo>
                    <a:lnTo>
                      <a:pt x="55" y="351"/>
                    </a:lnTo>
                    <a:lnTo>
                      <a:pt x="53" y="345"/>
                    </a:lnTo>
                    <a:lnTo>
                      <a:pt x="54" y="340"/>
                    </a:lnTo>
                    <a:lnTo>
                      <a:pt x="58" y="334"/>
                    </a:lnTo>
                    <a:lnTo>
                      <a:pt x="64" y="329"/>
                    </a:lnTo>
                    <a:lnTo>
                      <a:pt x="74" y="326"/>
                    </a:lnTo>
                    <a:lnTo>
                      <a:pt x="85" y="325"/>
                    </a:lnTo>
                    <a:lnTo>
                      <a:pt x="96" y="323"/>
                    </a:lnTo>
                    <a:lnTo>
                      <a:pt x="101" y="321"/>
                    </a:lnTo>
                    <a:lnTo>
                      <a:pt x="103" y="318"/>
                    </a:lnTo>
                    <a:lnTo>
                      <a:pt x="101" y="313"/>
                    </a:lnTo>
                    <a:lnTo>
                      <a:pt x="96" y="310"/>
                    </a:lnTo>
                    <a:lnTo>
                      <a:pt x="88" y="306"/>
                    </a:lnTo>
                    <a:lnTo>
                      <a:pt x="77" y="304"/>
                    </a:lnTo>
                    <a:lnTo>
                      <a:pt x="64" y="303"/>
                    </a:lnTo>
                    <a:lnTo>
                      <a:pt x="53" y="301"/>
                    </a:lnTo>
                    <a:lnTo>
                      <a:pt x="46" y="297"/>
                    </a:lnTo>
                    <a:lnTo>
                      <a:pt x="43" y="292"/>
                    </a:lnTo>
                    <a:lnTo>
                      <a:pt x="44" y="285"/>
                    </a:lnTo>
                    <a:lnTo>
                      <a:pt x="46" y="278"/>
                    </a:lnTo>
                    <a:lnTo>
                      <a:pt x="50" y="273"/>
                    </a:lnTo>
                    <a:lnTo>
                      <a:pt x="55" y="268"/>
                    </a:lnTo>
                    <a:lnTo>
                      <a:pt x="60" y="266"/>
                    </a:lnTo>
                    <a:lnTo>
                      <a:pt x="66" y="265"/>
                    </a:lnTo>
                    <a:lnTo>
                      <a:pt x="74" y="263"/>
                    </a:lnTo>
                    <a:lnTo>
                      <a:pt x="82" y="262"/>
                    </a:lnTo>
                    <a:lnTo>
                      <a:pt x="89" y="262"/>
                    </a:lnTo>
                    <a:lnTo>
                      <a:pt x="93" y="260"/>
                    </a:lnTo>
                    <a:lnTo>
                      <a:pt x="93" y="258"/>
                    </a:lnTo>
                    <a:lnTo>
                      <a:pt x="88" y="254"/>
                    </a:lnTo>
                    <a:lnTo>
                      <a:pt x="76" y="248"/>
                    </a:lnTo>
                    <a:lnTo>
                      <a:pt x="62" y="243"/>
                    </a:lnTo>
                    <a:lnTo>
                      <a:pt x="51" y="237"/>
                    </a:lnTo>
                    <a:lnTo>
                      <a:pt x="41" y="231"/>
                    </a:lnTo>
                    <a:lnTo>
                      <a:pt x="33" y="224"/>
                    </a:lnTo>
                    <a:lnTo>
                      <a:pt x="26" y="216"/>
                    </a:lnTo>
                    <a:lnTo>
                      <a:pt x="21" y="207"/>
                    </a:lnTo>
                    <a:lnTo>
                      <a:pt x="15" y="195"/>
                    </a:lnTo>
                    <a:lnTo>
                      <a:pt x="9" y="182"/>
                    </a:lnTo>
                    <a:lnTo>
                      <a:pt x="1" y="149"/>
                    </a:lnTo>
                    <a:lnTo>
                      <a:pt x="0" y="116"/>
                    </a:lnTo>
                    <a:lnTo>
                      <a:pt x="5" y="83"/>
                    </a:lnTo>
                    <a:lnTo>
                      <a:pt x="14" y="48"/>
                    </a:lnTo>
                    <a:lnTo>
                      <a:pt x="23" y="28"/>
                    </a:lnTo>
                    <a:lnTo>
                      <a:pt x="36" y="16"/>
                    </a:lnTo>
                    <a:lnTo>
                      <a:pt x="52" y="9"/>
                    </a:lnTo>
                    <a:lnTo>
                      <a:pt x="68" y="5"/>
                    </a:lnTo>
                    <a:lnTo>
                      <a:pt x="85" y="5"/>
                    </a:lnTo>
                    <a:lnTo>
                      <a:pt x="101" y="5"/>
                    </a:lnTo>
                    <a:lnTo>
                      <a:pt x="118" y="5"/>
                    </a:lnTo>
                    <a:lnTo>
                      <a:pt x="131" y="2"/>
                    </a:lnTo>
                    <a:lnTo>
                      <a:pt x="143" y="0"/>
                    </a:lnTo>
                    <a:lnTo>
                      <a:pt x="151" y="0"/>
                    </a:lnTo>
                    <a:lnTo>
                      <a:pt x="159" y="3"/>
                    </a:lnTo>
                    <a:lnTo>
                      <a:pt x="165" y="6"/>
                    </a:lnTo>
                    <a:lnTo>
                      <a:pt x="172" y="11"/>
                    </a:lnTo>
                    <a:lnTo>
                      <a:pt x="180" y="16"/>
                    </a:lnTo>
                    <a:lnTo>
                      <a:pt x="189" y="18"/>
                    </a:lnTo>
                    <a:lnTo>
                      <a:pt x="202" y="18"/>
                    </a:lnTo>
                    <a:lnTo>
                      <a:pt x="213" y="16"/>
                    </a:lnTo>
                    <a:lnTo>
                      <a:pt x="222" y="13"/>
                    </a:lnTo>
                    <a:lnTo>
                      <a:pt x="229" y="11"/>
                    </a:lnTo>
                    <a:lnTo>
                      <a:pt x="236" y="8"/>
                    </a:lnTo>
                    <a:lnTo>
                      <a:pt x="242" y="5"/>
                    </a:lnTo>
                    <a:lnTo>
                      <a:pt x="250" y="4"/>
                    </a:lnTo>
                    <a:lnTo>
                      <a:pt x="259" y="4"/>
                    </a:lnTo>
                    <a:lnTo>
                      <a:pt x="273" y="5"/>
                    </a:lnTo>
                    <a:lnTo>
                      <a:pt x="310" y="55"/>
                    </a:lnTo>
                    <a:lnTo>
                      <a:pt x="267" y="295"/>
                    </a:lnTo>
                    <a:lnTo>
                      <a:pt x="251" y="375"/>
                    </a:lnTo>
                    <a:lnTo>
                      <a:pt x="248" y="419"/>
                    </a:lnTo>
                    <a:lnTo>
                      <a:pt x="233" y="427"/>
                    </a:lnTo>
                    <a:lnTo>
                      <a:pt x="212" y="451"/>
                    </a:lnTo>
                    <a:lnTo>
                      <a:pt x="240" y="519"/>
                    </a:lnTo>
                    <a:lnTo>
                      <a:pt x="256" y="631"/>
                    </a:lnTo>
                    <a:lnTo>
                      <a:pt x="294" y="719"/>
                    </a:lnTo>
                    <a:lnTo>
                      <a:pt x="226" y="799"/>
                    </a:lnTo>
                    <a:close/>
                  </a:path>
                </a:pathLst>
              </a:custGeom>
              <a:solidFill>
                <a:srgbClr val="8EBA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4" name="Freeform 119"/>
              <p:cNvSpPr>
                <a:spLocks noChangeAspect="1"/>
              </p:cNvSpPr>
              <p:nvPr/>
            </p:nvSpPr>
            <p:spPr bwMode="auto">
              <a:xfrm>
                <a:off x="2816" y="2281"/>
                <a:ext cx="18" cy="17"/>
              </a:xfrm>
              <a:custGeom>
                <a:avLst/>
                <a:gdLst>
                  <a:gd name="T0" fmla="*/ 1 w 36"/>
                  <a:gd name="T1" fmla="*/ 0 h 35"/>
                  <a:gd name="T2" fmla="*/ 1 w 36"/>
                  <a:gd name="T3" fmla="*/ 0 h 35"/>
                  <a:gd name="T4" fmla="*/ 1 w 36"/>
                  <a:gd name="T5" fmla="*/ 0 h 35"/>
                  <a:gd name="T6" fmla="*/ 1 w 36"/>
                  <a:gd name="T7" fmla="*/ 0 h 35"/>
                  <a:gd name="T8" fmla="*/ 1 w 36"/>
                  <a:gd name="T9" fmla="*/ 0 h 35"/>
                  <a:gd name="T10" fmla="*/ 1 w 36"/>
                  <a:gd name="T11" fmla="*/ 0 h 35"/>
                  <a:gd name="T12" fmla="*/ 1 w 36"/>
                  <a:gd name="T13" fmla="*/ 0 h 35"/>
                  <a:gd name="T14" fmla="*/ 1 w 36"/>
                  <a:gd name="T15" fmla="*/ 0 h 35"/>
                  <a:gd name="T16" fmla="*/ 1 w 36"/>
                  <a:gd name="T17" fmla="*/ 0 h 35"/>
                  <a:gd name="T18" fmla="*/ 1 w 36"/>
                  <a:gd name="T19" fmla="*/ 0 h 35"/>
                  <a:gd name="T20" fmla="*/ 1 w 36"/>
                  <a:gd name="T21" fmla="*/ 0 h 35"/>
                  <a:gd name="T22" fmla="*/ 1 w 36"/>
                  <a:gd name="T23" fmla="*/ 0 h 35"/>
                  <a:gd name="T24" fmla="*/ 0 w 36"/>
                  <a:gd name="T25" fmla="*/ 0 h 35"/>
                  <a:gd name="T26" fmla="*/ 1 w 36"/>
                  <a:gd name="T27" fmla="*/ 0 h 35"/>
                  <a:gd name="T28" fmla="*/ 1 w 36"/>
                  <a:gd name="T29" fmla="*/ 0 h 35"/>
                  <a:gd name="T30" fmla="*/ 1 w 36"/>
                  <a:gd name="T31" fmla="*/ 0 h 35"/>
                  <a:gd name="T32" fmla="*/ 1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8" y="35"/>
                    </a:moveTo>
                    <a:lnTo>
                      <a:pt x="25" y="33"/>
                    </a:lnTo>
                    <a:lnTo>
                      <a:pt x="31" y="29"/>
                    </a:lnTo>
                    <a:lnTo>
                      <a:pt x="34" y="24"/>
                    </a:lnTo>
                    <a:lnTo>
                      <a:pt x="36" y="17"/>
                    </a:lnTo>
                    <a:lnTo>
                      <a:pt x="34" y="10"/>
                    </a:lnTo>
                    <a:lnTo>
                      <a:pt x="31" y="5"/>
                    </a:lnTo>
                    <a:lnTo>
                      <a:pt x="25" y="1"/>
                    </a:lnTo>
                    <a:lnTo>
                      <a:pt x="18" y="0"/>
                    </a:lnTo>
                    <a:lnTo>
                      <a:pt x="11" y="1"/>
                    </a:lnTo>
                    <a:lnTo>
                      <a:pt x="6" y="5"/>
                    </a:lnTo>
                    <a:lnTo>
                      <a:pt x="1" y="10"/>
                    </a:lnTo>
                    <a:lnTo>
                      <a:pt x="0" y="17"/>
                    </a:lnTo>
                    <a:lnTo>
                      <a:pt x="1" y="24"/>
                    </a:lnTo>
                    <a:lnTo>
                      <a:pt x="6" y="29"/>
                    </a:lnTo>
                    <a:lnTo>
                      <a:pt x="11" y="33"/>
                    </a:lnTo>
                    <a:lnTo>
                      <a:pt x="18"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5" name="Freeform 120"/>
              <p:cNvSpPr>
                <a:spLocks noChangeAspect="1"/>
              </p:cNvSpPr>
              <p:nvPr/>
            </p:nvSpPr>
            <p:spPr bwMode="auto">
              <a:xfrm>
                <a:off x="2791" y="1615"/>
                <a:ext cx="203" cy="424"/>
              </a:xfrm>
              <a:custGeom>
                <a:avLst/>
                <a:gdLst>
                  <a:gd name="T0" fmla="*/ 3 w 406"/>
                  <a:gd name="T1" fmla="*/ 14 h 847"/>
                  <a:gd name="T2" fmla="*/ 3 w 406"/>
                  <a:gd name="T3" fmla="*/ 14 h 847"/>
                  <a:gd name="T4" fmla="*/ 3 w 406"/>
                  <a:gd name="T5" fmla="*/ 14 h 847"/>
                  <a:gd name="T6" fmla="*/ 4 w 406"/>
                  <a:gd name="T7" fmla="*/ 13 h 847"/>
                  <a:gd name="T8" fmla="*/ 5 w 406"/>
                  <a:gd name="T9" fmla="*/ 13 h 847"/>
                  <a:gd name="T10" fmla="*/ 4 w 406"/>
                  <a:gd name="T11" fmla="*/ 13 h 847"/>
                  <a:gd name="T12" fmla="*/ 5 w 406"/>
                  <a:gd name="T13" fmla="*/ 13 h 847"/>
                  <a:gd name="T14" fmla="*/ 5 w 406"/>
                  <a:gd name="T15" fmla="*/ 12 h 847"/>
                  <a:gd name="T16" fmla="*/ 5 w 406"/>
                  <a:gd name="T17" fmla="*/ 12 h 847"/>
                  <a:gd name="T18" fmla="*/ 5 w 406"/>
                  <a:gd name="T19" fmla="*/ 11 h 847"/>
                  <a:gd name="T20" fmla="*/ 6 w 406"/>
                  <a:gd name="T21" fmla="*/ 11 h 847"/>
                  <a:gd name="T22" fmla="*/ 6 w 406"/>
                  <a:gd name="T23" fmla="*/ 10 h 847"/>
                  <a:gd name="T24" fmla="*/ 6 w 406"/>
                  <a:gd name="T25" fmla="*/ 9 h 847"/>
                  <a:gd name="T26" fmla="*/ 6 w 406"/>
                  <a:gd name="T27" fmla="*/ 9 h 847"/>
                  <a:gd name="T28" fmla="*/ 6 w 406"/>
                  <a:gd name="T29" fmla="*/ 8 h 847"/>
                  <a:gd name="T30" fmla="*/ 6 w 406"/>
                  <a:gd name="T31" fmla="*/ 8 h 847"/>
                  <a:gd name="T32" fmla="*/ 6 w 406"/>
                  <a:gd name="T33" fmla="*/ 6 h 847"/>
                  <a:gd name="T34" fmla="*/ 6 w 406"/>
                  <a:gd name="T35" fmla="*/ 4 h 847"/>
                  <a:gd name="T36" fmla="*/ 6 w 406"/>
                  <a:gd name="T37" fmla="*/ 3 h 847"/>
                  <a:gd name="T38" fmla="*/ 6 w 406"/>
                  <a:gd name="T39" fmla="*/ 2 h 847"/>
                  <a:gd name="T40" fmla="*/ 5 w 406"/>
                  <a:gd name="T41" fmla="*/ 1 h 847"/>
                  <a:gd name="T42" fmla="*/ 5 w 406"/>
                  <a:gd name="T43" fmla="*/ 1 h 847"/>
                  <a:gd name="T44" fmla="*/ 5 w 406"/>
                  <a:gd name="T45" fmla="*/ 1 h 847"/>
                  <a:gd name="T46" fmla="*/ 3 w 406"/>
                  <a:gd name="T47" fmla="*/ 1 h 847"/>
                  <a:gd name="T48" fmla="*/ 3 w 406"/>
                  <a:gd name="T49" fmla="*/ 1 h 847"/>
                  <a:gd name="T50" fmla="*/ 3 w 406"/>
                  <a:gd name="T51" fmla="*/ 1 h 847"/>
                  <a:gd name="T52" fmla="*/ 3 w 406"/>
                  <a:gd name="T53" fmla="*/ 1 h 847"/>
                  <a:gd name="T54" fmla="*/ 2 w 406"/>
                  <a:gd name="T55" fmla="*/ 1 h 847"/>
                  <a:gd name="T56" fmla="*/ 2 w 406"/>
                  <a:gd name="T57" fmla="*/ 2 h 847"/>
                  <a:gd name="T58" fmla="*/ 1 w 406"/>
                  <a:gd name="T59" fmla="*/ 3 h 847"/>
                  <a:gd name="T60" fmla="*/ 1 w 406"/>
                  <a:gd name="T61" fmla="*/ 4 h 847"/>
                  <a:gd name="T62" fmla="*/ 1 w 406"/>
                  <a:gd name="T63" fmla="*/ 5 h 847"/>
                  <a:gd name="T64" fmla="*/ 0 w 406"/>
                  <a:gd name="T65" fmla="*/ 7 h 847"/>
                  <a:gd name="T66" fmla="*/ 1 w 406"/>
                  <a:gd name="T67" fmla="*/ 8 h 847"/>
                  <a:gd name="T68" fmla="*/ 1 w 406"/>
                  <a:gd name="T69" fmla="*/ 10 h 847"/>
                  <a:gd name="T70" fmla="*/ 1 w 406"/>
                  <a:gd name="T71" fmla="*/ 11 h 847"/>
                  <a:gd name="T72" fmla="*/ 2 w 406"/>
                  <a:gd name="T73" fmla="*/ 12 h 847"/>
                  <a:gd name="T74" fmla="*/ 2 w 406"/>
                  <a:gd name="T75" fmla="*/ 13 h 847"/>
                  <a:gd name="T76" fmla="*/ 3 w 406"/>
                  <a:gd name="T77" fmla="*/ 13 h 847"/>
                  <a:gd name="T78" fmla="*/ 3 w 406"/>
                  <a:gd name="T79" fmla="*/ 14 h 8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6"/>
                  <a:gd name="T121" fmla="*/ 0 h 847"/>
                  <a:gd name="T122" fmla="*/ 406 w 406"/>
                  <a:gd name="T123" fmla="*/ 847 h 8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6" h="847">
                    <a:moveTo>
                      <a:pt x="203" y="847"/>
                    </a:moveTo>
                    <a:lnTo>
                      <a:pt x="209" y="847"/>
                    </a:lnTo>
                    <a:lnTo>
                      <a:pt x="214" y="845"/>
                    </a:lnTo>
                    <a:lnTo>
                      <a:pt x="221" y="842"/>
                    </a:lnTo>
                    <a:lnTo>
                      <a:pt x="228" y="839"/>
                    </a:lnTo>
                    <a:lnTo>
                      <a:pt x="236" y="834"/>
                    </a:lnTo>
                    <a:lnTo>
                      <a:pt x="244" y="830"/>
                    </a:lnTo>
                    <a:lnTo>
                      <a:pt x="252" y="824"/>
                    </a:lnTo>
                    <a:lnTo>
                      <a:pt x="261" y="817"/>
                    </a:lnTo>
                    <a:lnTo>
                      <a:pt x="258" y="807"/>
                    </a:lnTo>
                    <a:lnTo>
                      <a:pt x="256" y="797"/>
                    </a:lnTo>
                    <a:lnTo>
                      <a:pt x="256" y="791"/>
                    </a:lnTo>
                    <a:lnTo>
                      <a:pt x="259" y="786"/>
                    </a:lnTo>
                    <a:lnTo>
                      <a:pt x="264" y="780"/>
                    </a:lnTo>
                    <a:lnTo>
                      <a:pt x="271" y="771"/>
                    </a:lnTo>
                    <a:lnTo>
                      <a:pt x="278" y="759"/>
                    </a:lnTo>
                    <a:lnTo>
                      <a:pt x="286" y="744"/>
                    </a:lnTo>
                    <a:lnTo>
                      <a:pt x="294" y="729"/>
                    </a:lnTo>
                    <a:lnTo>
                      <a:pt x="302" y="713"/>
                    </a:lnTo>
                    <a:lnTo>
                      <a:pt x="310" y="698"/>
                    </a:lnTo>
                    <a:lnTo>
                      <a:pt x="318" y="686"/>
                    </a:lnTo>
                    <a:lnTo>
                      <a:pt x="331" y="659"/>
                    </a:lnTo>
                    <a:lnTo>
                      <a:pt x="338" y="629"/>
                    </a:lnTo>
                    <a:lnTo>
                      <a:pt x="341" y="595"/>
                    </a:lnTo>
                    <a:lnTo>
                      <a:pt x="342" y="558"/>
                    </a:lnTo>
                    <a:lnTo>
                      <a:pt x="342" y="542"/>
                    </a:lnTo>
                    <a:lnTo>
                      <a:pt x="345" y="530"/>
                    </a:lnTo>
                    <a:lnTo>
                      <a:pt x="347" y="520"/>
                    </a:lnTo>
                    <a:lnTo>
                      <a:pt x="352" y="509"/>
                    </a:lnTo>
                    <a:lnTo>
                      <a:pt x="359" y="495"/>
                    </a:lnTo>
                    <a:lnTo>
                      <a:pt x="368" y="477"/>
                    </a:lnTo>
                    <a:lnTo>
                      <a:pt x="379" y="449"/>
                    </a:lnTo>
                    <a:lnTo>
                      <a:pt x="394" y="410"/>
                    </a:lnTo>
                    <a:lnTo>
                      <a:pt x="405" y="362"/>
                    </a:lnTo>
                    <a:lnTo>
                      <a:pt x="406" y="310"/>
                    </a:lnTo>
                    <a:lnTo>
                      <a:pt x="398" y="256"/>
                    </a:lnTo>
                    <a:lnTo>
                      <a:pt x="384" y="203"/>
                    </a:lnTo>
                    <a:lnTo>
                      <a:pt x="367" y="153"/>
                    </a:lnTo>
                    <a:lnTo>
                      <a:pt x="348" y="109"/>
                    </a:lnTo>
                    <a:lnTo>
                      <a:pt x="330" y="74"/>
                    </a:lnTo>
                    <a:lnTo>
                      <a:pt x="315" y="50"/>
                    </a:lnTo>
                    <a:lnTo>
                      <a:pt x="308" y="41"/>
                    </a:lnTo>
                    <a:lnTo>
                      <a:pt x="300" y="35"/>
                    </a:lnTo>
                    <a:lnTo>
                      <a:pt x="291" y="28"/>
                    </a:lnTo>
                    <a:lnTo>
                      <a:pt x="281" y="22"/>
                    </a:lnTo>
                    <a:lnTo>
                      <a:pt x="270" y="16"/>
                    </a:lnTo>
                    <a:lnTo>
                      <a:pt x="259" y="10"/>
                    </a:lnTo>
                    <a:lnTo>
                      <a:pt x="247" y="5"/>
                    </a:lnTo>
                    <a:lnTo>
                      <a:pt x="235" y="0"/>
                    </a:lnTo>
                    <a:lnTo>
                      <a:pt x="216" y="3"/>
                    </a:lnTo>
                    <a:lnTo>
                      <a:pt x="196" y="8"/>
                    </a:lnTo>
                    <a:lnTo>
                      <a:pt x="176" y="14"/>
                    </a:lnTo>
                    <a:lnTo>
                      <a:pt x="157" y="23"/>
                    </a:lnTo>
                    <a:lnTo>
                      <a:pt x="138" y="32"/>
                    </a:lnTo>
                    <a:lnTo>
                      <a:pt x="120" y="45"/>
                    </a:lnTo>
                    <a:lnTo>
                      <a:pt x="103" y="60"/>
                    </a:lnTo>
                    <a:lnTo>
                      <a:pt x="87" y="77"/>
                    </a:lnTo>
                    <a:lnTo>
                      <a:pt x="70" y="98"/>
                    </a:lnTo>
                    <a:lnTo>
                      <a:pt x="57" y="121"/>
                    </a:lnTo>
                    <a:lnTo>
                      <a:pt x="43" y="147"/>
                    </a:lnTo>
                    <a:lnTo>
                      <a:pt x="31" y="177"/>
                    </a:lnTo>
                    <a:lnTo>
                      <a:pt x="21" y="210"/>
                    </a:lnTo>
                    <a:lnTo>
                      <a:pt x="13" y="247"/>
                    </a:lnTo>
                    <a:lnTo>
                      <a:pt x="7" y="288"/>
                    </a:lnTo>
                    <a:lnTo>
                      <a:pt x="2" y="333"/>
                    </a:lnTo>
                    <a:lnTo>
                      <a:pt x="0" y="386"/>
                    </a:lnTo>
                    <a:lnTo>
                      <a:pt x="2" y="438"/>
                    </a:lnTo>
                    <a:lnTo>
                      <a:pt x="8" y="487"/>
                    </a:lnTo>
                    <a:lnTo>
                      <a:pt x="17" y="535"/>
                    </a:lnTo>
                    <a:lnTo>
                      <a:pt x="28" y="580"/>
                    </a:lnTo>
                    <a:lnTo>
                      <a:pt x="42" y="622"/>
                    </a:lnTo>
                    <a:lnTo>
                      <a:pt x="58" y="661"/>
                    </a:lnTo>
                    <a:lnTo>
                      <a:pt x="74" y="698"/>
                    </a:lnTo>
                    <a:lnTo>
                      <a:pt x="92" y="731"/>
                    </a:lnTo>
                    <a:lnTo>
                      <a:pt x="110" y="761"/>
                    </a:lnTo>
                    <a:lnTo>
                      <a:pt x="128" y="786"/>
                    </a:lnTo>
                    <a:lnTo>
                      <a:pt x="145" y="807"/>
                    </a:lnTo>
                    <a:lnTo>
                      <a:pt x="163" y="824"/>
                    </a:lnTo>
                    <a:lnTo>
                      <a:pt x="178" y="837"/>
                    </a:lnTo>
                    <a:lnTo>
                      <a:pt x="191" y="845"/>
                    </a:lnTo>
                    <a:lnTo>
                      <a:pt x="203" y="847"/>
                    </a:lnTo>
                    <a:close/>
                  </a:path>
                </a:pathLst>
              </a:custGeom>
              <a:solidFill>
                <a:srgbClr val="8EBA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6" name="Freeform 121"/>
              <p:cNvSpPr>
                <a:spLocks noChangeAspect="1"/>
              </p:cNvSpPr>
              <p:nvPr/>
            </p:nvSpPr>
            <p:spPr bwMode="auto">
              <a:xfrm>
                <a:off x="2909" y="1614"/>
                <a:ext cx="138" cy="410"/>
              </a:xfrm>
              <a:custGeom>
                <a:avLst/>
                <a:gdLst>
                  <a:gd name="T0" fmla="*/ 1 w 278"/>
                  <a:gd name="T1" fmla="*/ 2 h 819"/>
                  <a:gd name="T2" fmla="*/ 2 w 278"/>
                  <a:gd name="T3" fmla="*/ 3 h 819"/>
                  <a:gd name="T4" fmla="*/ 2 w 278"/>
                  <a:gd name="T5" fmla="*/ 5 h 819"/>
                  <a:gd name="T6" fmla="*/ 2 w 278"/>
                  <a:gd name="T7" fmla="*/ 6 h 819"/>
                  <a:gd name="T8" fmla="*/ 2 w 278"/>
                  <a:gd name="T9" fmla="*/ 8 h 819"/>
                  <a:gd name="T10" fmla="*/ 1 w 278"/>
                  <a:gd name="T11" fmla="*/ 8 h 819"/>
                  <a:gd name="T12" fmla="*/ 1 w 278"/>
                  <a:gd name="T13" fmla="*/ 9 h 819"/>
                  <a:gd name="T14" fmla="*/ 1 w 278"/>
                  <a:gd name="T15" fmla="*/ 9 h 819"/>
                  <a:gd name="T16" fmla="*/ 1 w 278"/>
                  <a:gd name="T17" fmla="*/ 10 h 819"/>
                  <a:gd name="T18" fmla="*/ 1 w 278"/>
                  <a:gd name="T19" fmla="*/ 11 h 819"/>
                  <a:gd name="T20" fmla="*/ 1 w 278"/>
                  <a:gd name="T21" fmla="*/ 11 h 819"/>
                  <a:gd name="T22" fmla="*/ 0 w 278"/>
                  <a:gd name="T23" fmla="*/ 12 h 819"/>
                  <a:gd name="T24" fmla="*/ 0 w 278"/>
                  <a:gd name="T25" fmla="*/ 12 h 819"/>
                  <a:gd name="T26" fmla="*/ 0 w 278"/>
                  <a:gd name="T27" fmla="*/ 13 h 819"/>
                  <a:gd name="T28" fmla="*/ 0 w 278"/>
                  <a:gd name="T29" fmla="*/ 13 h 819"/>
                  <a:gd name="T30" fmla="*/ 0 w 278"/>
                  <a:gd name="T31" fmla="*/ 13 h 819"/>
                  <a:gd name="T32" fmla="*/ 0 w 278"/>
                  <a:gd name="T33" fmla="*/ 13 h 819"/>
                  <a:gd name="T34" fmla="*/ 1 w 278"/>
                  <a:gd name="T35" fmla="*/ 12 h 819"/>
                  <a:gd name="T36" fmla="*/ 2 w 278"/>
                  <a:gd name="T37" fmla="*/ 11 h 819"/>
                  <a:gd name="T38" fmla="*/ 2 w 278"/>
                  <a:gd name="T39" fmla="*/ 10 h 819"/>
                  <a:gd name="T40" fmla="*/ 3 w 278"/>
                  <a:gd name="T41" fmla="*/ 9 h 819"/>
                  <a:gd name="T42" fmla="*/ 3 w 278"/>
                  <a:gd name="T43" fmla="*/ 8 h 819"/>
                  <a:gd name="T44" fmla="*/ 4 w 278"/>
                  <a:gd name="T45" fmla="*/ 7 h 819"/>
                  <a:gd name="T46" fmla="*/ 4 w 278"/>
                  <a:gd name="T47" fmla="*/ 5 h 819"/>
                  <a:gd name="T48" fmla="*/ 4 w 278"/>
                  <a:gd name="T49" fmla="*/ 4 h 819"/>
                  <a:gd name="T50" fmla="*/ 3 w 278"/>
                  <a:gd name="T51" fmla="*/ 3 h 819"/>
                  <a:gd name="T52" fmla="*/ 3 w 278"/>
                  <a:gd name="T53" fmla="*/ 3 h 819"/>
                  <a:gd name="T54" fmla="*/ 3 w 278"/>
                  <a:gd name="T55" fmla="*/ 2 h 819"/>
                  <a:gd name="T56" fmla="*/ 2 w 278"/>
                  <a:gd name="T57" fmla="*/ 1 h 819"/>
                  <a:gd name="T58" fmla="*/ 2 w 278"/>
                  <a:gd name="T59" fmla="*/ 1 h 819"/>
                  <a:gd name="T60" fmla="*/ 1 w 278"/>
                  <a:gd name="T61" fmla="*/ 1 h 819"/>
                  <a:gd name="T62" fmla="*/ 1 w 278"/>
                  <a:gd name="T63" fmla="*/ 1 h 819"/>
                  <a:gd name="T64" fmla="*/ 0 w 278"/>
                  <a:gd name="T65" fmla="*/ 0 h 819"/>
                  <a:gd name="T66" fmla="*/ 0 w 278"/>
                  <a:gd name="T67" fmla="*/ 0 h 819"/>
                  <a:gd name="T68" fmla="*/ 0 w 278"/>
                  <a:gd name="T69" fmla="*/ 1 h 819"/>
                  <a:gd name="T70" fmla="*/ 0 w 278"/>
                  <a:gd name="T71" fmla="*/ 1 h 819"/>
                  <a:gd name="T72" fmla="*/ 0 w 278"/>
                  <a:gd name="T73" fmla="*/ 1 h 819"/>
                  <a:gd name="T74" fmla="*/ 0 w 278"/>
                  <a:gd name="T75" fmla="*/ 1 h 819"/>
                  <a:gd name="T76" fmla="*/ 0 w 278"/>
                  <a:gd name="T77" fmla="*/ 1 h 819"/>
                  <a:gd name="T78" fmla="*/ 1 w 278"/>
                  <a:gd name="T79" fmla="*/ 1 h 8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8"/>
                  <a:gd name="T121" fmla="*/ 0 h 819"/>
                  <a:gd name="T122" fmla="*/ 278 w 278"/>
                  <a:gd name="T123" fmla="*/ 819 h 8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8" h="819">
                    <a:moveTo>
                      <a:pt x="80" y="52"/>
                    </a:moveTo>
                    <a:lnTo>
                      <a:pt x="95" y="76"/>
                    </a:lnTo>
                    <a:lnTo>
                      <a:pt x="113" y="111"/>
                    </a:lnTo>
                    <a:lnTo>
                      <a:pt x="132" y="155"/>
                    </a:lnTo>
                    <a:lnTo>
                      <a:pt x="149" y="205"/>
                    </a:lnTo>
                    <a:lnTo>
                      <a:pt x="163" y="258"/>
                    </a:lnTo>
                    <a:lnTo>
                      <a:pt x="171" y="312"/>
                    </a:lnTo>
                    <a:lnTo>
                      <a:pt x="170" y="364"/>
                    </a:lnTo>
                    <a:lnTo>
                      <a:pt x="159" y="412"/>
                    </a:lnTo>
                    <a:lnTo>
                      <a:pt x="144" y="451"/>
                    </a:lnTo>
                    <a:lnTo>
                      <a:pt x="133" y="479"/>
                    </a:lnTo>
                    <a:lnTo>
                      <a:pt x="124" y="497"/>
                    </a:lnTo>
                    <a:lnTo>
                      <a:pt x="117" y="511"/>
                    </a:lnTo>
                    <a:lnTo>
                      <a:pt x="112" y="522"/>
                    </a:lnTo>
                    <a:lnTo>
                      <a:pt x="110" y="532"/>
                    </a:lnTo>
                    <a:lnTo>
                      <a:pt x="107" y="544"/>
                    </a:lnTo>
                    <a:lnTo>
                      <a:pt x="107" y="560"/>
                    </a:lnTo>
                    <a:lnTo>
                      <a:pt x="106" y="597"/>
                    </a:lnTo>
                    <a:lnTo>
                      <a:pt x="103" y="631"/>
                    </a:lnTo>
                    <a:lnTo>
                      <a:pt x="96" y="661"/>
                    </a:lnTo>
                    <a:lnTo>
                      <a:pt x="83" y="688"/>
                    </a:lnTo>
                    <a:lnTo>
                      <a:pt x="75" y="700"/>
                    </a:lnTo>
                    <a:lnTo>
                      <a:pt x="67" y="715"/>
                    </a:lnTo>
                    <a:lnTo>
                      <a:pt x="59" y="731"/>
                    </a:lnTo>
                    <a:lnTo>
                      <a:pt x="51" y="746"/>
                    </a:lnTo>
                    <a:lnTo>
                      <a:pt x="43" y="761"/>
                    </a:lnTo>
                    <a:lnTo>
                      <a:pt x="36" y="773"/>
                    </a:lnTo>
                    <a:lnTo>
                      <a:pt x="29" y="782"/>
                    </a:lnTo>
                    <a:lnTo>
                      <a:pt x="24" y="788"/>
                    </a:lnTo>
                    <a:lnTo>
                      <a:pt x="21" y="793"/>
                    </a:lnTo>
                    <a:lnTo>
                      <a:pt x="21" y="799"/>
                    </a:lnTo>
                    <a:lnTo>
                      <a:pt x="23" y="809"/>
                    </a:lnTo>
                    <a:lnTo>
                      <a:pt x="26" y="819"/>
                    </a:lnTo>
                    <a:lnTo>
                      <a:pt x="47" y="798"/>
                    </a:lnTo>
                    <a:lnTo>
                      <a:pt x="71" y="773"/>
                    </a:lnTo>
                    <a:lnTo>
                      <a:pt x="94" y="745"/>
                    </a:lnTo>
                    <a:lnTo>
                      <a:pt x="117" y="716"/>
                    </a:lnTo>
                    <a:lnTo>
                      <a:pt x="137" y="685"/>
                    </a:lnTo>
                    <a:lnTo>
                      <a:pt x="156" y="655"/>
                    </a:lnTo>
                    <a:lnTo>
                      <a:pt x="172" y="625"/>
                    </a:lnTo>
                    <a:lnTo>
                      <a:pt x="185" y="598"/>
                    </a:lnTo>
                    <a:lnTo>
                      <a:pt x="200" y="560"/>
                    </a:lnTo>
                    <a:lnTo>
                      <a:pt x="218" y="519"/>
                    </a:lnTo>
                    <a:lnTo>
                      <a:pt x="236" y="477"/>
                    </a:lnTo>
                    <a:lnTo>
                      <a:pt x="253" y="432"/>
                    </a:lnTo>
                    <a:lnTo>
                      <a:pt x="266" y="386"/>
                    </a:lnTo>
                    <a:lnTo>
                      <a:pt x="276" y="340"/>
                    </a:lnTo>
                    <a:lnTo>
                      <a:pt x="278" y="292"/>
                    </a:lnTo>
                    <a:lnTo>
                      <a:pt x="272" y="246"/>
                    </a:lnTo>
                    <a:lnTo>
                      <a:pt x="266" y="223"/>
                    </a:lnTo>
                    <a:lnTo>
                      <a:pt x="260" y="201"/>
                    </a:lnTo>
                    <a:lnTo>
                      <a:pt x="253" y="178"/>
                    </a:lnTo>
                    <a:lnTo>
                      <a:pt x="245" y="156"/>
                    </a:lnTo>
                    <a:lnTo>
                      <a:pt x="235" y="136"/>
                    </a:lnTo>
                    <a:lnTo>
                      <a:pt x="225" y="115"/>
                    </a:lnTo>
                    <a:lnTo>
                      <a:pt x="215" y="95"/>
                    </a:lnTo>
                    <a:lnTo>
                      <a:pt x="202" y="78"/>
                    </a:lnTo>
                    <a:lnTo>
                      <a:pt x="188" y="61"/>
                    </a:lnTo>
                    <a:lnTo>
                      <a:pt x="172" y="46"/>
                    </a:lnTo>
                    <a:lnTo>
                      <a:pt x="156" y="32"/>
                    </a:lnTo>
                    <a:lnTo>
                      <a:pt x="137" y="22"/>
                    </a:lnTo>
                    <a:lnTo>
                      <a:pt x="118" y="12"/>
                    </a:lnTo>
                    <a:lnTo>
                      <a:pt x="96" y="5"/>
                    </a:lnTo>
                    <a:lnTo>
                      <a:pt x="72" y="1"/>
                    </a:lnTo>
                    <a:lnTo>
                      <a:pt x="46" y="0"/>
                    </a:lnTo>
                    <a:lnTo>
                      <a:pt x="41" y="0"/>
                    </a:lnTo>
                    <a:lnTo>
                      <a:pt x="36" y="0"/>
                    </a:lnTo>
                    <a:lnTo>
                      <a:pt x="30" y="0"/>
                    </a:lnTo>
                    <a:lnTo>
                      <a:pt x="24" y="1"/>
                    </a:lnTo>
                    <a:lnTo>
                      <a:pt x="19" y="1"/>
                    </a:lnTo>
                    <a:lnTo>
                      <a:pt x="12" y="1"/>
                    </a:lnTo>
                    <a:lnTo>
                      <a:pt x="6" y="2"/>
                    </a:lnTo>
                    <a:lnTo>
                      <a:pt x="0" y="2"/>
                    </a:lnTo>
                    <a:lnTo>
                      <a:pt x="12" y="7"/>
                    </a:lnTo>
                    <a:lnTo>
                      <a:pt x="24" y="12"/>
                    </a:lnTo>
                    <a:lnTo>
                      <a:pt x="35" y="18"/>
                    </a:lnTo>
                    <a:lnTo>
                      <a:pt x="46" y="24"/>
                    </a:lnTo>
                    <a:lnTo>
                      <a:pt x="56" y="30"/>
                    </a:lnTo>
                    <a:lnTo>
                      <a:pt x="65" y="37"/>
                    </a:lnTo>
                    <a:lnTo>
                      <a:pt x="73" y="43"/>
                    </a:lnTo>
                    <a:lnTo>
                      <a:pt x="80" y="52"/>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7" name="Freeform 122"/>
              <p:cNvSpPr>
                <a:spLocks noChangeAspect="1"/>
              </p:cNvSpPr>
              <p:nvPr/>
            </p:nvSpPr>
            <p:spPr bwMode="auto">
              <a:xfrm>
                <a:off x="2644" y="2269"/>
                <a:ext cx="100" cy="52"/>
              </a:xfrm>
              <a:custGeom>
                <a:avLst/>
                <a:gdLst>
                  <a:gd name="T0" fmla="*/ 2 w 202"/>
                  <a:gd name="T1" fmla="*/ 1 h 104"/>
                  <a:gd name="T2" fmla="*/ 2 w 202"/>
                  <a:gd name="T3" fmla="*/ 1 h 104"/>
                  <a:gd name="T4" fmla="*/ 2 w 202"/>
                  <a:gd name="T5" fmla="*/ 1 h 104"/>
                  <a:gd name="T6" fmla="*/ 1 w 202"/>
                  <a:gd name="T7" fmla="*/ 1 h 104"/>
                  <a:gd name="T8" fmla="*/ 1 w 202"/>
                  <a:gd name="T9" fmla="*/ 1 h 104"/>
                  <a:gd name="T10" fmla="*/ 1 w 202"/>
                  <a:gd name="T11" fmla="*/ 1 h 104"/>
                  <a:gd name="T12" fmla="*/ 1 w 202"/>
                  <a:gd name="T13" fmla="*/ 1 h 104"/>
                  <a:gd name="T14" fmla="*/ 0 w 202"/>
                  <a:gd name="T15" fmla="*/ 1 h 104"/>
                  <a:gd name="T16" fmla="*/ 0 w 202"/>
                  <a:gd name="T17" fmla="*/ 1 h 104"/>
                  <a:gd name="T18" fmla="*/ 0 w 202"/>
                  <a:gd name="T19" fmla="*/ 1 h 104"/>
                  <a:gd name="T20" fmla="*/ 0 w 202"/>
                  <a:gd name="T21" fmla="*/ 2 h 104"/>
                  <a:gd name="T22" fmla="*/ 0 w 202"/>
                  <a:gd name="T23" fmla="*/ 2 h 104"/>
                  <a:gd name="T24" fmla="*/ 0 w 202"/>
                  <a:gd name="T25" fmla="*/ 2 h 104"/>
                  <a:gd name="T26" fmla="*/ 0 w 202"/>
                  <a:gd name="T27" fmla="*/ 2 h 104"/>
                  <a:gd name="T28" fmla="*/ 0 w 202"/>
                  <a:gd name="T29" fmla="*/ 2 h 104"/>
                  <a:gd name="T30" fmla="*/ 0 w 202"/>
                  <a:gd name="T31" fmla="*/ 2 h 104"/>
                  <a:gd name="T32" fmla="*/ 0 w 202"/>
                  <a:gd name="T33" fmla="*/ 2 h 104"/>
                  <a:gd name="T34" fmla="*/ 0 w 202"/>
                  <a:gd name="T35" fmla="*/ 2 h 104"/>
                  <a:gd name="T36" fmla="*/ 1 w 202"/>
                  <a:gd name="T37" fmla="*/ 2 h 104"/>
                  <a:gd name="T38" fmla="*/ 1 w 202"/>
                  <a:gd name="T39" fmla="*/ 2 h 104"/>
                  <a:gd name="T40" fmla="*/ 1 w 202"/>
                  <a:gd name="T41" fmla="*/ 1 h 104"/>
                  <a:gd name="T42" fmla="*/ 2 w 202"/>
                  <a:gd name="T43" fmla="*/ 1 h 104"/>
                  <a:gd name="T44" fmla="*/ 2 w 202"/>
                  <a:gd name="T45" fmla="*/ 1 h 104"/>
                  <a:gd name="T46" fmla="*/ 2 w 202"/>
                  <a:gd name="T47" fmla="*/ 1 h 104"/>
                  <a:gd name="T48" fmla="*/ 2 w 202"/>
                  <a:gd name="T49" fmla="*/ 1 h 104"/>
                  <a:gd name="T50" fmla="*/ 2 w 202"/>
                  <a:gd name="T51" fmla="*/ 1 h 104"/>
                  <a:gd name="T52" fmla="*/ 3 w 202"/>
                  <a:gd name="T53" fmla="*/ 1 h 104"/>
                  <a:gd name="T54" fmla="*/ 3 w 202"/>
                  <a:gd name="T55" fmla="*/ 1 h 104"/>
                  <a:gd name="T56" fmla="*/ 3 w 202"/>
                  <a:gd name="T57" fmla="*/ 1 h 104"/>
                  <a:gd name="T58" fmla="*/ 3 w 202"/>
                  <a:gd name="T59" fmla="*/ 1 h 104"/>
                  <a:gd name="T60" fmla="*/ 2 w 202"/>
                  <a:gd name="T61" fmla="*/ 0 h 104"/>
                  <a:gd name="T62" fmla="*/ 2 w 202"/>
                  <a:gd name="T63" fmla="*/ 1 h 104"/>
                  <a:gd name="T64" fmla="*/ 2 w 202"/>
                  <a:gd name="T65" fmla="*/ 1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104"/>
                  <a:gd name="T101" fmla="*/ 202 w 202"/>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104">
                    <a:moveTo>
                      <a:pt x="159" y="7"/>
                    </a:moveTo>
                    <a:lnTo>
                      <a:pt x="145" y="13"/>
                    </a:lnTo>
                    <a:lnTo>
                      <a:pt x="130" y="20"/>
                    </a:lnTo>
                    <a:lnTo>
                      <a:pt x="114" y="26"/>
                    </a:lnTo>
                    <a:lnTo>
                      <a:pt x="98" y="33"/>
                    </a:lnTo>
                    <a:lnTo>
                      <a:pt x="82" y="40"/>
                    </a:lnTo>
                    <a:lnTo>
                      <a:pt x="68" y="46"/>
                    </a:lnTo>
                    <a:lnTo>
                      <a:pt x="55" y="52"/>
                    </a:lnTo>
                    <a:lnTo>
                      <a:pt x="46" y="58"/>
                    </a:lnTo>
                    <a:lnTo>
                      <a:pt x="37" y="63"/>
                    </a:lnTo>
                    <a:lnTo>
                      <a:pt x="25" y="71"/>
                    </a:lnTo>
                    <a:lnTo>
                      <a:pt x="14" y="82"/>
                    </a:lnTo>
                    <a:lnTo>
                      <a:pt x="6" y="90"/>
                    </a:lnTo>
                    <a:lnTo>
                      <a:pt x="0" y="98"/>
                    </a:lnTo>
                    <a:lnTo>
                      <a:pt x="2" y="103"/>
                    </a:lnTo>
                    <a:lnTo>
                      <a:pt x="13" y="104"/>
                    </a:lnTo>
                    <a:lnTo>
                      <a:pt x="33" y="99"/>
                    </a:lnTo>
                    <a:lnTo>
                      <a:pt x="59" y="91"/>
                    </a:lnTo>
                    <a:lnTo>
                      <a:pt x="81" y="82"/>
                    </a:lnTo>
                    <a:lnTo>
                      <a:pt x="101" y="73"/>
                    </a:lnTo>
                    <a:lnTo>
                      <a:pt x="119" y="62"/>
                    </a:lnTo>
                    <a:lnTo>
                      <a:pt x="136" y="53"/>
                    </a:lnTo>
                    <a:lnTo>
                      <a:pt x="151" y="45"/>
                    </a:lnTo>
                    <a:lnTo>
                      <a:pt x="166" y="38"/>
                    </a:lnTo>
                    <a:lnTo>
                      <a:pt x="180" y="32"/>
                    </a:lnTo>
                    <a:lnTo>
                      <a:pt x="191" y="26"/>
                    </a:lnTo>
                    <a:lnTo>
                      <a:pt x="199" y="20"/>
                    </a:lnTo>
                    <a:lnTo>
                      <a:pt x="202" y="13"/>
                    </a:lnTo>
                    <a:lnTo>
                      <a:pt x="201" y="7"/>
                    </a:lnTo>
                    <a:lnTo>
                      <a:pt x="196" y="2"/>
                    </a:lnTo>
                    <a:lnTo>
                      <a:pt x="187" y="0"/>
                    </a:lnTo>
                    <a:lnTo>
                      <a:pt x="175" y="1"/>
                    </a:lnTo>
                    <a:lnTo>
                      <a:pt x="159" y="7"/>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8" name="Freeform 123"/>
              <p:cNvSpPr>
                <a:spLocks noChangeAspect="1"/>
              </p:cNvSpPr>
              <p:nvPr/>
            </p:nvSpPr>
            <p:spPr bwMode="auto">
              <a:xfrm>
                <a:off x="3063" y="2309"/>
                <a:ext cx="73" cy="44"/>
              </a:xfrm>
              <a:custGeom>
                <a:avLst/>
                <a:gdLst>
                  <a:gd name="T0" fmla="*/ 1 w 145"/>
                  <a:gd name="T1" fmla="*/ 1 h 88"/>
                  <a:gd name="T2" fmla="*/ 1 w 145"/>
                  <a:gd name="T3" fmla="*/ 1 h 88"/>
                  <a:gd name="T4" fmla="*/ 1 w 145"/>
                  <a:gd name="T5" fmla="*/ 1 h 88"/>
                  <a:gd name="T6" fmla="*/ 2 w 145"/>
                  <a:gd name="T7" fmla="*/ 1 h 88"/>
                  <a:gd name="T8" fmla="*/ 2 w 145"/>
                  <a:gd name="T9" fmla="*/ 1 h 88"/>
                  <a:gd name="T10" fmla="*/ 2 w 145"/>
                  <a:gd name="T11" fmla="*/ 1 h 88"/>
                  <a:gd name="T12" fmla="*/ 2 w 145"/>
                  <a:gd name="T13" fmla="*/ 1 h 88"/>
                  <a:gd name="T14" fmla="*/ 2 w 145"/>
                  <a:gd name="T15" fmla="*/ 1 h 88"/>
                  <a:gd name="T16" fmla="*/ 3 w 145"/>
                  <a:gd name="T17" fmla="*/ 1 h 88"/>
                  <a:gd name="T18" fmla="*/ 3 w 145"/>
                  <a:gd name="T19" fmla="*/ 1 h 88"/>
                  <a:gd name="T20" fmla="*/ 3 w 145"/>
                  <a:gd name="T21" fmla="*/ 1 h 88"/>
                  <a:gd name="T22" fmla="*/ 3 w 145"/>
                  <a:gd name="T23" fmla="*/ 1 h 88"/>
                  <a:gd name="T24" fmla="*/ 3 w 145"/>
                  <a:gd name="T25" fmla="*/ 1 h 88"/>
                  <a:gd name="T26" fmla="*/ 3 w 145"/>
                  <a:gd name="T27" fmla="*/ 1 h 88"/>
                  <a:gd name="T28" fmla="*/ 2 w 145"/>
                  <a:gd name="T29" fmla="*/ 1 h 88"/>
                  <a:gd name="T30" fmla="*/ 2 w 145"/>
                  <a:gd name="T31" fmla="*/ 1 h 88"/>
                  <a:gd name="T32" fmla="*/ 2 w 145"/>
                  <a:gd name="T33" fmla="*/ 1 h 88"/>
                  <a:gd name="T34" fmla="*/ 1 w 145"/>
                  <a:gd name="T35" fmla="*/ 1 h 88"/>
                  <a:gd name="T36" fmla="*/ 1 w 145"/>
                  <a:gd name="T37" fmla="*/ 1 h 88"/>
                  <a:gd name="T38" fmla="*/ 1 w 145"/>
                  <a:gd name="T39" fmla="*/ 1 h 88"/>
                  <a:gd name="T40" fmla="*/ 1 w 145"/>
                  <a:gd name="T41" fmla="*/ 1 h 88"/>
                  <a:gd name="T42" fmla="*/ 1 w 145"/>
                  <a:gd name="T43" fmla="*/ 1 h 88"/>
                  <a:gd name="T44" fmla="*/ 0 w 145"/>
                  <a:gd name="T45" fmla="*/ 1 h 88"/>
                  <a:gd name="T46" fmla="*/ 1 w 145"/>
                  <a:gd name="T47" fmla="*/ 1 h 88"/>
                  <a:gd name="T48" fmla="*/ 1 w 145"/>
                  <a:gd name="T49" fmla="*/ 1 h 88"/>
                  <a:gd name="T50" fmla="*/ 1 w 145"/>
                  <a:gd name="T51" fmla="*/ 1 h 88"/>
                  <a:gd name="T52" fmla="*/ 1 w 145"/>
                  <a:gd name="T53" fmla="*/ 1 h 88"/>
                  <a:gd name="T54" fmla="*/ 1 w 145"/>
                  <a:gd name="T55" fmla="*/ 1 h 88"/>
                  <a:gd name="T56" fmla="*/ 1 w 145"/>
                  <a:gd name="T57" fmla="*/ 0 h 88"/>
                  <a:gd name="T58" fmla="*/ 1 w 145"/>
                  <a:gd name="T59" fmla="*/ 0 h 88"/>
                  <a:gd name="T60" fmla="*/ 1 w 145"/>
                  <a:gd name="T61" fmla="*/ 1 h 88"/>
                  <a:gd name="T62" fmla="*/ 1 w 145"/>
                  <a:gd name="T63" fmla="*/ 1 h 88"/>
                  <a:gd name="T64" fmla="*/ 1 w 145"/>
                  <a:gd name="T65" fmla="*/ 1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88"/>
                  <a:gd name="T101" fmla="*/ 145 w 145"/>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88">
                    <a:moveTo>
                      <a:pt x="38" y="7"/>
                    </a:moveTo>
                    <a:lnTo>
                      <a:pt x="51" y="13"/>
                    </a:lnTo>
                    <a:lnTo>
                      <a:pt x="63" y="17"/>
                    </a:lnTo>
                    <a:lnTo>
                      <a:pt x="76" y="21"/>
                    </a:lnTo>
                    <a:lnTo>
                      <a:pt x="89" y="25"/>
                    </a:lnTo>
                    <a:lnTo>
                      <a:pt x="100" y="30"/>
                    </a:lnTo>
                    <a:lnTo>
                      <a:pt x="112" y="36"/>
                    </a:lnTo>
                    <a:lnTo>
                      <a:pt x="122" y="43"/>
                    </a:lnTo>
                    <a:lnTo>
                      <a:pt x="130" y="53"/>
                    </a:lnTo>
                    <a:lnTo>
                      <a:pt x="137" y="64"/>
                    </a:lnTo>
                    <a:lnTo>
                      <a:pt x="143" y="73"/>
                    </a:lnTo>
                    <a:lnTo>
                      <a:pt x="145" y="80"/>
                    </a:lnTo>
                    <a:lnTo>
                      <a:pt x="144" y="86"/>
                    </a:lnTo>
                    <a:lnTo>
                      <a:pt x="137" y="88"/>
                    </a:lnTo>
                    <a:lnTo>
                      <a:pt x="125" y="87"/>
                    </a:lnTo>
                    <a:lnTo>
                      <a:pt x="105" y="82"/>
                    </a:lnTo>
                    <a:lnTo>
                      <a:pt x="76" y="74"/>
                    </a:lnTo>
                    <a:lnTo>
                      <a:pt x="47" y="64"/>
                    </a:lnTo>
                    <a:lnTo>
                      <a:pt x="28" y="56"/>
                    </a:lnTo>
                    <a:lnTo>
                      <a:pt x="14" y="49"/>
                    </a:lnTo>
                    <a:lnTo>
                      <a:pt x="6" y="42"/>
                    </a:lnTo>
                    <a:lnTo>
                      <a:pt x="2" y="35"/>
                    </a:lnTo>
                    <a:lnTo>
                      <a:pt x="0" y="29"/>
                    </a:lnTo>
                    <a:lnTo>
                      <a:pt x="1" y="22"/>
                    </a:lnTo>
                    <a:lnTo>
                      <a:pt x="1" y="15"/>
                    </a:lnTo>
                    <a:lnTo>
                      <a:pt x="2" y="9"/>
                    </a:lnTo>
                    <a:lnTo>
                      <a:pt x="5" y="4"/>
                    </a:lnTo>
                    <a:lnTo>
                      <a:pt x="8" y="2"/>
                    </a:lnTo>
                    <a:lnTo>
                      <a:pt x="14" y="0"/>
                    </a:lnTo>
                    <a:lnTo>
                      <a:pt x="20" y="0"/>
                    </a:lnTo>
                    <a:lnTo>
                      <a:pt x="25" y="3"/>
                    </a:lnTo>
                    <a:lnTo>
                      <a:pt x="32" y="5"/>
                    </a:lnTo>
                    <a:lnTo>
                      <a:pt x="38" y="7"/>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9" name="Freeform 124"/>
              <p:cNvSpPr>
                <a:spLocks noChangeAspect="1"/>
              </p:cNvSpPr>
              <p:nvPr/>
            </p:nvSpPr>
            <p:spPr bwMode="auto">
              <a:xfrm>
                <a:off x="2820" y="1675"/>
                <a:ext cx="93" cy="159"/>
              </a:xfrm>
              <a:custGeom>
                <a:avLst/>
                <a:gdLst>
                  <a:gd name="T0" fmla="*/ 1 w 186"/>
                  <a:gd name="T1" fmla="*/ 1 h 318"/>
                  <a:gd name="T2" fmla="*/ 1 w 186"/>
                  <a:gd name="T3" fmla="*/ 1 h 318"/>
                  <a:gd name="T4" fmla="*/ 0 w 186"/>
                  <a:gd name="T5" fmla="*/ 2 h 318"/>
                  <a:gd name="T6" fmla="*/ 1 w 186"/>
                  <a:gd name="T7" fmla="*/ 3 h 318"/>
                  <a:gd name="T8" fmla="*/ 1 w 186"/>
                  <a:gd name="T9" fmla="*/ 4 h 318"/>
                  <a:gd name="T10" fmla="*/ 1 w 186"/>
                  <a:gd name="T11" fmla="*/ 5 h 318"/>
                  <a:gd name="T12" fmla="*/ 1 w 186"/>
                  <a:gd name="T13" fmla="*/ 5 h 318"/>
                  <a:gd name="T14" fmla="*/ 1 w 186"/>
                  <a:gd name="T15" fmla="*/ 5 h 318"/>
                  <a:gd name="T16" fmla="*/ 1 w 186"/>
                  <a:gd name="T17" fmla="*/ 5 h 318"/>
                  <a:gd name="T18" fmla="*/ 1 w 186"/>
                  <a:gd name="T19" fmla="*/ 5 h 318"/>
                  <a:gd name="T20" fmla="*/ 1 w 186"/>
                  <a:gd name="T21" fmla="*/ 5 h 318"/>
                  <a:gd name="T22" fmla="*/ 1 w 186"/>
                  <a:gd name="T23" fmla="*/ 5 h 318"/>
                  <a:gd name="T24" fmla="*/ 3 w 186"/>
                  <a:gd name="T25" fmla="*/ 5 h 318"/>
                  <a:gd name="T26" fmla="*/ 3 w 186"/>
                  <a:gd name="T27" fmla="*/ 5 h 318"/>
                  <a:gd name="T28" fmla="*/ 3 w 186"/>
                  <a:gd name="T29" fmla="*/ 5 h 318"/>
                  <a:gd name="T30" fmla="*/ 3 w 186"/>
                  <a:gd name="T31" fmla="*/ 5 h 318"/>
                  <a:gd name="T32" fmla="*/ 3 w 186"/>
                  <a:gd name="T33" fmla="*/ 5 h 318"/>
                  <a:gd name="T34" fmla="*/ 3 w 186"/>
                  <a:gd name="T35" fmla="*/ 5 h 318"/>
                  <a:gd name="T36" fmla="*/ 3 w 186"/>
                  <a:gd name="T37" fmla="*/ 3 h 318"/>
                  <a:gd name="T38" fmla="*/ 3 w 186"/>
                  <a:gd name="T39" fmla="*/ 3 h 318"/>
                  <a:gd name="T40" fmla="*/ 3 w 186"/>
                  <a:gd name="T41" fmla="*/ 3 h 318"/>
                  <a:gd name="T42" fmla="*/ 3 w 186"/>
                  <a:gd name="T43" fmla="*/ 2 h 318"/>
                  <a:gd name="T44" fmla="*/ 3 w 186"/>
                  <a:gd name="T45" fmla="*/ 2 h 318"/>
                  <a:gd name="T46" fmla="*/ 3 w 186"/>
                  <a:gd name="T47" fmla="*/ 2 h 318"/>
                  <a:gd name="T48" fmla="*/ 3 w 186"/>
                  <a:gd name="T49" fmla="*/ 1 h 318"/>
                  <a:gd name="T50" fmla="*/ 3 w 186"/>
                  <a:gd name="T51" fmla="*/ 1 h 318"/>
                  <a:gd name="T52" fmla="*/ 1 w 186"/>
                  <a:gd name="T53" fmla="*/ 1 h 318"/>
                  <a:gd name="T54" fmla="*/ 1 w 186"/>
                  <a:gd name="T55" fmla="*/ 1 h 318"/>
                  <a:gd name="T56" fmla="*/ 1 w 186"/>
                  <a:gd name="T57" fmla="*/ 1 h 318"/>
                  <a:gd name="T58" fmla="*/ 1 w 186"/>
                  <a:gd name="T59" fmla="*/ 0 h 318"/>
                  <a:gd name="T60" fmla="*/ 1 w 186"/>
                  <a:gd name="T61" fmla="*/ 0 h 318"/>
                  <a:gd name="T62" fmla="*/ 1 w 186"/>
                  <a:gd name="T63" fmla="*/ 1 h 318"/>
                  <a:gd name="T64" fmla="*/ 1 w 186"/>
                  <a:gd name="T65" fmla="*/ 1 h 318"/>
                  <a:gd name="T66" fmla="*/ 1 w 186"/>
                  <a:gd name="T67" fmla="*/ 1 h 318"/>
                  <a:gd name="T68" fmla="*/ 1 w 186"/>
                  <a:gd name="T69" fmla="*/ 1 h 318"/>
                  <a:gd name="T70" fmla="*/ 1 w 186"/>
                  <a:gd name="T71" fmla="*/ 1 h 318"/>
                  <a:gd name="T72" fmla="*/ 1 w 186"/>
                  <a:gd name="T73" fmla="*/ 1 h 3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318"/>
                  <a:gd name="T113" fmla="*/ 186 w 186"/>
                  <a:gd name="T114" fmla="*/ 318 h 3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318">
                    <a:moveTo>
                      <a:pt x="7" y="62"/>
                    </a:moveTo>
                    <a:lnTo>
                      <a:pt x="2" y="112"/>
                    </a:lnTo>
                    <a:lnTo>
                      <a:pt x="0" y="166"/>
                    </a:lnTo>
                    <a:lnTo>
                      <a:pt x="7" y="214"/>
                    </a:lnTo>
                    <a:lnTo>
                      <a:pt x="24" y="250"/>
                    </a:lnTo>
                    <a:lnTo>
                      <a:pt x="37" y="263"/>
                    </a:lnTo>
                    <a:lnTo>
                      <a:pt x="49" y="275"/>
                    </a:lnTo>
                    <a:lnTo>
                      <a:pt x="63" y="288"/>
                    </a:lnTo>
                    <a:lnTo>
                      <a:pt x="77" y="299"/>
                    </a:lnTo>
                    <a:lnTo>
                      <a:pt x="90" y="309"/>
                    </a:lnTo>
                    <a:lnTo>
                      <a:pt x="103" y="314"/>
                    </a:lnTo>
                    <a:lnTo>
                      <a:pt x="118" y="318"/>
                    </a:lnTo>
                    <a:lnTo>
                      <a:pt x="132" y="317"/>
                    </a:lnTo>
                    <a:lnTo>
                      <a:pt x="146" y="312"/>
                    </a:lnTo>
                    <a:lnTo>
                      <a:pt x="158" y="303"/>
                    </a:lnTo>
                    <a:lnTo>
                      <a:pt x="167" y="291"/>
                    </a:lnTo>
                    <a:lnTo>
                      <a:pt x="175" y="278"/>
                    </a:lnTo>
                    <a:lnTo>
                      <a:pt x="182" y="261"/>
                    </a:lnTo>
                    <a:lnTo>
                      <a:pt x="185" y="243"/>
                    </a:lnTo>
                    <a:lnTo>
                      <a:pt x="186" y="223"/>
                    </a:lnTo>
                    <a:lnTo>
                      <a:pt x="186" y="204"/>
                    </a:lnTo>
                    <a:lnTo>
                      <a:pt x="183" y="181"/>
                    </a:lnTo>
                    <a:lnTo>
                      <a:pt x="176" y="152"/>
                    </a:lnTo>
                    <a:lnTo>
                      <a:pt x="165" y="121"/>
                    </a:lnTo>
                    <a:lnTo>
                      <a:pt x="152" y="90"/>
                    </a:lnTo>
                    <a:lnTo>
                      <a:pt x="136" y="60"/>
                    </a:lnTo>
                    <a:lnTo>
                      <a:pt x="118" y="33"/>
                    </a:lnTo>
                    <a:lnTo>
                      <a:pt x="100" y="15"/>
                    </a:lnTo>
                    <a:lnTo>
                      <a:pt x="82" y="3"/>
                    </a:lnTo>
                    <a:lnTo>
                      <a:pt x="64" y="0"/>
                    </a:lnTo>
                    <a:lnTo>
                      <a:pt x="49" y="0"/>
                    </a:lnTo>
                    <a:lnTo>
                      <a:pt x="38" y="4"/>
                    </a:lnTo>
                    <a:lnTo>
                      <a:pt x="27" y="11"/>
                    </a:lnTo>
                    <a:lnTo>
                      <a:pt x="19" y="22"/>
                    </a:lnTo>
                    <a:lnTo>
                      <a:pt x="14" y="34"/>
                    </a:lnTo>
                    <a:lnTo>
                      <a:pt x="9" y="48"/>
                    </a:lnTo>
                    <a:lnTo>
                      <a:pt x="7"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0" name="Freeform 125"/>
              <p:cNvSpPr>
                <a:spLocks noChangeAspect="1"/>
              </p:cNvSpPr>
              <p:nvPr/>
            </p:nvSpPr>
            <p:spPr bwMode="auto">
              <a:xfrm>
                <a:off x="2931" y="1682"/>
                <a:ext cx="92" cy="149"/>
              </a:xfrm>
              <a:custGeom>
                <a:avLst/>
                <a:gdLst>
                  <a:gd name="T0" fmla="*/ 1 w 184"/>
                  <a:gd name="T1" fmla="*/ 0 h 299"/>
                  <a:gd name="T2" fmla="*/ 1 w 184"/>
                  <a:gd name="T3" fmla="*/ 0 h 299"/>
                  <a:gd name="T4" fmla="*/ 1 w 184"/>
                  <a:gd name="T5" fmla="*/ 0 h 299"/>
                  <a:gd name="T6" fmla="*/ 1 w 184"/>
                  <a:gd name="T7" fmla="*/ 1 h 299"/>
                  <a:gd name="T8" fmla="*/ 1 w 184"/>
                  <a:gd name="T9" fmla="*/ 1 h 299"/>
                  <a:gd name="T10" fmla="*/ 1 w 184"/>
                  <a:gd name="T11" fmla="*/ 1 h 299"/>
                  <a:gd name="T12" fmla="*/ 1 w 184"/>
                  <a:gd name="T13" fmla="*/ 1 h 299"/>
                  <a:gd name="T14" fmla="*/ 1 w 184"/>
                  <a:gd name="T15" fmla="*/ 2 h 299"/>
                  <a:gd name="T16" fmla="*/ 1 w 184"/>
                  <a:gd name="T17" fmla="*/ 2 h 299"/>
                  <a:gd name="T18" fmla="*/ 1 w 184"/>
                  <a:gd name="T19" fmla="*/ 3 h 299"/>
                  <a:gd name="T20" fmla="*/ 0 w 184"/>
                  <a:gd name="T21" fmla="*/ 3 h 299"/>
                  <a:gd name="T22" fmla="*/ 1 w 184"/>
                  <a:gd name="T23" fmla="*/ 4 h 299"/>
                  <a:gd name="T24" fmla="*/ 1 w 184"/>
                  <a:gd name="T25" fmla="*/ 4 h 299"/>
                  <a:gd name="T26" fmla="*/ 1 w 184"/>
                  <a:gd name="T27" fmla="*/ 4 h 299"/>
                  <a:gd name="T28" fmla="*/ 1 w 184"/>
                  <a:gd name="T29" fmla="*/ 4 h 299"/>
                  <a:gd name="T30" fmla="*/ 1 w 184"/>
                  <a:gd name="T31" fmla="*/ 4 h 299"/>
                  <a:gd name="T32" fmla="*/ 1 w 184"/>
                  <a:gd name="T33" fmla="*/ 4 h 299"/>
                  <a:gd name="T34" fmla="*/ 1 w 184"/>
                  <a:gd name="T35" fmla="*/ 4 h 299"/>
                  <a:gd name="T36" fmla="*/ 2 w 184"/>
                  <a:gd name="T37" fmla="*/ 4 h 299"/>
                  <a:gd name="T38" fmla="*/ 3 w 184"/>
                  <a:gd name="T39" fmla="*/ 3 h 299"/>
                  <a:gd name="T40" fmla="*/ 3 w 184"/>
                  <a:gd name="T41" fmla="*/ 3 h 299"/>
                  <a:gd name="T42" fmla="*/ 3 w 184"/>
                  <a:gd name="T43" fmla="*/ 2 h 299"/>
                  <a:gd name="T44" fmla="*/ 3 w 184"/>
                  <a:gd name="T45" fmla="*/ 2 h 299"/>
                  <a:gd name="T46" fmla="*/ 3 w 184"/>
                  <a:gd name="T47" fmla="*/ 2 h 299"/>
                  <a:gd name="T48" fmla="*/ 3 w 184"/>
                  <a:gd name="T49" fmla="*/ 1 h 299"/>
                  <a:gd name="T50" fmla="*/ 3 w 184"/>
                  <a:gd name="T51" fmla="*/ 1 h 299"/>
                  <a:gd name="T52" fmla="*/ 3 w 184"/>
                  <a:gd name="T53" fmla="*/ 1 h 299"/>
                  <a:gd name="T54" fmla="*/ 3 w 184"/>
                  <a:gd name="T55" fmla="*/ 0 h 299"/>
                  <a:gd name="T56" fmla="*/ 3 w 184"/>
                  <a:gd name="T57" fmla="*/ 0 h 299"/>
                  <a:gd name="T58" fmla="*/ 3 w 184"/>
                  <a:gd name="T59" fmla="*/ 0 h 299"/>
                  <a:gd name="T60" fmla="*/ 3 w 184"/>
                  <a:gd name="T61" fmla="*/ 0 h 299"/>
                  <a:gd name="T62" fmla="*/ 3 w 184"/>
                  <a:gd name="T63" fmla="*/ 0 h 299"/>
                  <a:gd name="T64" fmla="*/ 3 w 184"/>
                  <a:gd name="T65" fmla="*/ 0 h 299"/>
                  <a:gd name="T66" fmla="*/ 2 w 184"/>
                  <a:gd name="T67" fmla="*/ 0 h 299"/>
                  <a:gd name="T68" fmla="*/ 1 w 184"/>
                  <a:gd name="T69" fmla="*/ 0 h 299"/>
                  <a:gd name="T70" fmla="*/ 1 w 184"/>
                  <a:gd name="T71" fmla="*/ 0 h 299"/>
                  <a:gd name="T72" fmla="*/ 1 w 184"/>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299"/>
                  <a:gd name="T113" fmla="*/ 184 w 184"/>
                  <a:gd name="T114" fmla="*/ 299 h 2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299">
                    <a:moveTo>
                      <a:pt x="90" y="25"/>
                    </a:moveTo>
                    <a:lnTo>
                      <a:pt x="75" y="41"/>
                    </a:lnTo>
                    <a:lnTo>
                      <a:pt x="62" y="56"/>
                    </a:lnTo>
                    <a:lnTo>
                      <a:pt x="51" y="71"/>
                    </a:lnTo>
                    <a:lnTo>
                      <a:pt x="41" y="85"/>
                    </a:lnTo>
                    <a:lnTo>
                      <a:pt x="32" y="98"/>
                    </a:lnTo>
                    <a:lnTo>
                      <a:pt x="24" y="115"/>
                    </a:lnTo>
                    <a:lnTo>
                      <a:pt x="17" y="131"/>
                    </a:lnTo>
                    <a:lnTo>
                      <a:pt x="10" y="150"/>
                    </a:lnTo>
                    <a:lnTo>
                      <a:pt x="1" y="195"/>
                    </a:lnTo>
                    <a:lnTo>
                      <a:pt x="0" y="240"/>
                    </a:lnTo>
                    <a:lnTo>
                      <a:pt x="8" y="278"/>
                    </a:lnTo>
                    <a:lnTo>
                      <a:pt x="28" y="297"/>
                    </a:lnTo>
                    <a:lnTo>
                      <a:pt x="41" y="299"/>
                    </a:lnTo>
                    <a:lnTo>
                      <a:pt x="56" y="298"/>
                    </a:lnTo>
                    <a:lnTo>
                      <a:pt x="74" y="293"/>
                    </a:lnTo>
                    <a:lnTo>
                      <a:pt x="91" y="286"/>
                    </a:lnTo>
                    <a:lnTo>
                      <a:pt x="108" y="275"/>
                    </a:lnTo>
                    <a:lnTo>
                      <a:pt x="126" y="259"/>
                    </a:lnTo>
                    <a:lnTo>
                      <a:pt x="142" y="238"/>
                    </a:lnTo>
                    <a:lnTo>
                      <a:pt x="157" y="213"/>
                    </a:lnTo>
                    <a:lnTo>
                      <a:pt x="169" y="185"/>
                    </a:lnTo>
                    <a:lnTo>
                      <a:pt x="178" y="158"/>
                    </a:lnTo>
                    <a:lnTo>
                      <a:pt x="182" y="133"/>
                    </a:lnTo>
                    <a:lnTo>
                      <a:pt x="184" y="109"/>
                    </a:lnTo>
                    <a:lnTo>
                      <a:pt x="183" y="87"/>
                    </a:lnTo>
                    <a:lnTo>
                      <a:pt x="180" y="66"/>
                    </a:lnTo>
                    <a:lnTo>
                      <a:pt x="175" y="49"/>
                    </a:lnTo>
                    <a:lnTo>
                      <a:pt x="169" y="33"/>
                    </a:lnTo>
                    <a:lnTo>
                      <a:pt x="163" y="20"/>
                    </a:lnTo>
                    <a:lnTo>
                      <a:pt x="154" y="11"/>
                    </a:lnTo>
                    <a:lnTo>
                      <a:pt x="146" y="4"/>
                    </a:lnTo>
                    <a:lnTo>
                      <a:pt x="136" y="0"/>
                    </a:lnTo>
                    <a:lnTo>
                      <a:pt x="126" y="0"/>
                    </a:lnTo>
                    <a:lnTo>
                      <a:pt x="114" y="5"/>
                    </a:lnTo>
                    <a:lnTo>
                      <a:pt x="103" y="13"/>
                    </a:lnTo>
                    <a:lnTo>
                      <a:pt x="9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1" name="Freeform 126"/>
              <p:cNvSpPr>
                <a:spLocks noChangeAspect="1"/>
              </p:cNvSpPr>
              <p:nvPr/>
            </p:nvSpPr>
            <p:spPr bwMode="auto">
              <a:xfrm>
                <a:off x="2887" y="1852"/>
                <a:ext cx="23" cy="23"/>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5" y="48"/>
                    </a:moveTo>
                    <a:lnTo>
                      <a:pt x="34" y="45"/>
                    </a:lnTo>
                    <a:lnTo>
                      <a:pt x="41" y="41"/>
                    </a:lnTo>
                    <a:lnTo>
                      <a:pt x="45" y="33"/>
                    </a:lnTo>
                    <a:lnTo>
                      <a:pt x="48" y="23"/>
                    </a:lnTo>
                    <a:lnTo>
                      <a:pt x="45" y="14"/>
                    </a:lnTo>
                    <a:lnTo>
                      <a:pt x="41" y="7"/>
                    </a:lnTo>
                    <a:lnTo>
                      <a:pt x="34" y="3"/>
                    </a:lnTo>
                    <a:lnTo>
                      <a:pt x="25" y="0"/>
                    </a:lnTo>
                    <a:lnTo>
                      <a:pt x="15" y="3"/>
                    </a:lnTo>
                    <a:lnTo>
                      <a:pt x="7" y="7"/>
                    </a:lnTo>
                    <a:lnTo>
                      <a:pt x="3" y="14"/>
                    </a:lnTo>
                    <a:lnTo>
                      <a:pt x="0" y="23"/>
                    </a:lnTo>
                    <a:lnTo>
                      <a:pt x="3" y="33"/>
                    </a:lnTo>
                    <a:lnTo>
                      <a:pt x="7" y="41"/>
                    </a:lnTo>
                    <a:lnTo>
                      <a:pt x="15" y="45"/>
                    </a:lnTo>
                    <a:lnTo>
                      <a:pt x="25"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2" name="Freeform 127"/>
              <p:cNvSpPr>
                <a:spLocks noChangeAspect="1"/>
              </p:cNvSpPr>
              <p:nvPr/>
            </p:nvSpPr>
            <p:spPr bwMode="auto">
              <a:xfrm>
                <a:off x="2918" y="1852"/>
                <a:ext cx="23" cy="23"/>
              </a:xfrm>
              <a:custGeom>
                <a:avLst/>
                <a:gdLst>
                  <a:gd name="T0" fmla="*/ 1 w 46"/>
                  <a:gd name="T1" fmla="*/ 0 h 48"/>
                  <a:gd name="T2" fmla="*/ 1 w 46"/>
                  <a:gd name="T3" fmla="*/ 0 h 48"/>
                  <a:gd name="T4" fmla="*/ 1 w 46"/>
                  <a:gd name="T5" fmla="*/ 0 h 48"/>
                  <a:gd name="T6" fmla="*/ 1 w 46"/>
                  <a:gd name="T7" fmla="*/ 0 h 48"/>
                  <a:gd name="T8" fmla="*/ 1 w 46"/>
                  <a:gd name="T9" fmla="*/ 0 h 48"/>
                  <a:gd name="T10" fmla="*/ 1 w 46"/>
                  <a:gd name="T11" fmla="*/ 0 h 48"/>
                  <a:gd name="T12" fmla="*/ 1 w 46"/>
                  <a:gd name="T13" fmla="*/ 0 h 48"/>
                  <a:gd name="T14" fmla="*/ 1 w 46"/>
                  <a:gd name="T15" fmla="*/ 0 h 48"/>
                  <a:gd name="T16" fmla="*/ 1 w 46"/>
                  <a:gd name="T17" fmla="*/ 0 h 48"/>
                  <a:gd name="T18" fmla="*/ 1 w 46"/>
                  <a:gd name="T19" fmla="*/ 0 h 48"/>
                  <a:gd name="T20" fmla="*/ 1 w 46"/>
                  <a:gd name="T21" fmla="*/ 0 h 48"/>
                  <a:gd name="T22" fmla="*/ 1 w 46"/>
                  <a:gd name="T23" fmla="*/ 0 h 48"/>
                  <a:gd name="T24" fmla="*/ 0 w 46"/>
                  <a:gd name="T25" fmla="*/ 0 h 48"/>
                  <a:gd name="T26" fmla="*/ 1 w 46"/>
                  <a:gd name="T27" fmla="*/ 0 h 48"/>
                  <a:gd name="T28" fmla="*/ 1 w 46"/>
                  <a:gd name="T29" fmla="*/ 0 h 48"/>
                  <a:gd name="T30" fmla="*/ 1 w 46"/>
                  <a:gd name="T31" fmla="*/ 0 h 48"/>
                  <a:gd name="T32" fmla="*/ 1 w 46"/>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8"/>
                  <a:gd name="T53" fmla="*/ 46 w 4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8">
                    <a:moveTo>
                      <a:pt x="22" y="48"/>
                    </a:moveTo>
                    <a:lnTo>
                      <a:pt x="31" y="45"/>
                    </a:lnTo>
                    <a:lnTo>
                      <a:pt x="39" y="41"/>
                    </a:lnTo>
                    <a:lnTo>
                      <a:pt x="44" y="33"/>
                    </a:lnTo>
                    <a:lnTo>
                      <a:pt x="46" y="23"/>
                    </a:lnTo>
                    <a:lnTo>
                      <a:pt x="44" y="14"/>
                    </a:lnTo>
                    <a:lnTo>
                      <a:pt x="39" y="7"/>
                    </a:lnTo>
                    <a:lnTo>
                      <a:pt x="31" y="3"/>
                    </a:lnTo>
                    <a:lnTo>
                      <a:pt x="22" y="0"/>
                    </a:lnTo>
                    <a:lnTo>
                      <a:pt x="14" y="3"/>
                    </a:lnTo>
                    <a:lnTo>
                      <a:pt x="7" y="7"/>
                    </a:lnTo>
                    <a:lnTo>
                      <a:pt x="2" y="14"/>
                    </a:lnTo>
                    <a:lnTo>
                      <a:pt x="0" y="23"/>
                    </a:lnTo>
                    <a:lnTo>
                      <a:pt x="2" y="33"/>
                    </a:lnTo>
                    <a:lnTo>
                      <a:pt x="7" y="41"/>
                    </a:lnTo>
                    <a:lnTo>
                      <a:pt x="14" y="45"/>
                    </a:lnTo>
                    <a:lnTo>
                      <a:pt x="22"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3" name="Freeform 128"/>
              <p:cNvSpPr>
                <a:spLocks noChangeAspect="1"/>
              </p:cNvSpPr>
              <p:nvPr/>
            </p:nvSpPr>
            <p:spPr bwMode="auto">
              <a:xfrm>
                <a:off x="2875" y="2195"/>
                <a:ext cx="168" cy="405"/>
              </a:xfrm>
              <a:custGeom>
                <a:avLst/>
                <a:gdLst>
                  <a:gd name="T0" fmla="*/ 4 w 337"/>
                  <a:gd name="T1" fmla="*/ 3 h 809"/>
                  <a:gd name="T2" fmla="*/ 4 w 337"/>
                  <a:gd name="T3" fmla="*/ 2 h 809"/>
                  <a:gd name="T4" fmla="*/ 3 w 337"/>
                  <a:gd name="T5" fmla="*/ 1 h 809"/>
                  <a:gd name="T6" fmla="*/ 2 w 337"/>
                  <a:gd name="T7" fmla="*/ 1 h 809"/>
                  <a:gd name="T8" fmla="*/ 2 w 337"/>
                  <a:gd name="T9" fmla="*/ 1 h 809"/>
                  <a:gd name="T10" fmla="*/ 1 w 337"/>
                  <a:gd name="T11" fmla="*/ 0 h 809"/>
                  <a:gd name="T12" fmla="*/ 1 w 337"/>
                  <a:gd name="T13" fmla="*/ 0 h 809"/>
                  <a:gd name="T14" fmla="*/ 1 w 337"/>
                  <a:gd name="T15" fmla="*/ 1 h 809"/>
                  <a:gd name="T16" fmla="*/ 1 w 337"/>
                  <a:gd name="T17" fmla="*/ 2 h 809"/>
                  <a:gd name="T18" fmla="*/ 1 w 337"/>
                  <a:gd name="T19" fmla="*/ 4 h 809"/>
                  <a:gd name="T20" fmla="*/ 0 w 337"/>
                  <a:gd name="T21" fmla="*/ 4 h 809"/>
                  <a:gd name="T22" fmla="*/ 1 w 337"/>
                  <a:gd name="T23" fmla="*/ 4 h 809"/>
                  <a:gd name="T24" fmla="*/ 1 w 337"/>
                  <a:gd name="T25" fmla="*/ 5 h 809"/>
                  <a:gd name="T26" fmla="*/ 0 w 337"/>
                  <a:gd name="T27" fmla="*/ 6 h 809"/>
                  <a:gd name="T28" fmla="*/ 0 w 337"/>
                  <a:gd name="T29" fmla="*/ 6 h 809"/>
                  <a:gd name="T30" fmla="*/ 0 w 337"/>
                  <a:gd name="T31" fmla="*/ 7 h 809"/>
                  <a:gd name="T32" fmla="*/ 0 w 337"/>
                  <a:gd name="T33" fmla="*/ 7 h 809"/>
                  <a:gd name="T34" fmla="*/ 0 w 337"/>
                  <a:gd name="T35" fmla="*/ 7 h 809"/>
                  <a:gd name="T36" fmla="*/ 0 w 337"/>
                  <a:gd name="T37" fmla="*/ 8 h 809"/>
                  <a:gd name="T38" fmla="*/ 0 w 337"/>
                  <a:gd name="T39" fmla="*/ 9 h 809"/>
                  <a:gd name="T40" fmla="*/ 0 w 337"/>
                  <a:gd name="T41" fmla="*/ 9 h 809"/>
                  <a:gd name="T42" fmla="*/ 0 w 337"/>
                  <a:gd name="T43" fmla="*/ 10 h 809"/>
                  <a:gd name="T44" fmla="*/ 0 w 337"/>
                  <a:gd name="T45" fmla="*/ 11 h 809"/>
                  <a:gd name="T46" fmla="*/ 1 w 337"/>
                  <a:gd name="T47" fmla="*/ 11 h 809"/>
                  <a:gd name="T48" fmla="*/ 0 w 337"/>
                  <a:gd name="T49" fmla="*/ 12 h 809"/>
                  <a:gd name="T50" fmla="*/ 0 w 337"/>
                  <a:gd name="T51" fmla="*/ 13 h 809"/>
                  <a:gd name="T52" fmla="*/ 1 w 337"/>
                  <a:gd name="T53" fmla="*/ 13 h 809"/>
                  <a:gd name="T54" fmla="*/ 1 w 337"/>
                  <a:gd name="T55" fmla="*/ 13 h 809"/>
                  <a:gd name="T56" fmla="*/ 2 w 337"/>
                  <a:gd name="T57" fmla="*/ 12 h 809"/>
                  <a:gd name="T58" fmla="*/ 2 w 337"/>
                  <a:gd name="T59" fmla="*/ 11 h 809"/>
                  <a:gd name="T60" fmla="*/ 1 w 337"/>
                  <a:gd name="T61" fmla="*/ 10 h 809"/>
                  <a:gd name="T62" fmla="*/ 1 w 337"/>
                  <a:gd name="T63" fmla="*/ 9 h 809"/>
                  <a:gd name="T64" fmla="*/ 1 w 337"/>
                  <a:gd name="T65" fmla="*/ 8 h 809"/>
                  <a:gd name="T66" fmla="*/ 0 w 337"/>
                  <a:gd name="T67" fmla="*/ 8 h 809"/>
                  <a:gd name="T68" fmla="*/ 0 w 337"/>
                  <a:gd name="T69" fmla="*/ 8 h 809"/>
                  <a:gd name="T70" fmla="*/ 0 w 337"/>
                  <a:gd name="T71" fmla="*/ 7 h 809"/>
                  <a:gd name="T72" fmla="*/ 1 w 337"/>
                  <a:gd name="T73" fmla="*/ 7 h 809"/>
                  <a:gd name="T74" fmla="*/ 1 w 337"/>
                  <a:gd name="T75" fmla="*/ 7 h 809"/>
                  <a:gd name="T76" fmla="*/ 1 w 337"/>
                  <a:gd name="T77" fmla="*/ 7 h 809"/>
                  <a:gd name="T78" fmla="*/ 1 w 337"/>
                  <a:gd name="T79" fmla="*/ 6 h 809"/>
                  <a:gd name="T80" fmla="*/ 1 w 337"/>
                  <a:gd name="T81" fmla="*/ 6 h 809"/>
                  <a:gd name="T82" fmla="*/ 2 w 337"/>
                  <a:gd name="T83" fmla="*/ 6 h 809"/>
                  <a:gd name="T84" fmla="*/ 1 w 337"/>
                  <a:gd name="T85" fmla="*/ 6 h 809"/>
                  <a:gd name="T86" fmla="*/ 1 w 337"/>
                  <a:gd name="T87" fmla="*/ 6 h 809"/>
                  <a:gd name="T88" fmla="*/ 1 w 337"/>
                  <a:gd name="T89" fmla="*/ 5 h 809"/>
                  <a:gd name="T90" fmla="*/ 2 w 337"/>
                  <a:gd name="T91" fmla="*/ 5 h 809"/>
                  <a:gd name="T92" fmla="*/ 2 w 337"/>
                  <a:gd name="T93" fmla="*/ 5 h 809"/>
                  <a:gd name="T94" fmla="*/ 2 w 337"/>
                  <a:gd name="T95" fmla="*/ 5 h 809"/>
                  <a:gd name="T96" fmla="*/ 1 w 337"/>
                  <a:gd name="T97" fmla="*/ 5 h 809"/>
                  <a:gd name="T98" fmla="*/ 1 w 337"/>
                  <a:gd name="T99" fmla="*/ 5 h 809"/>
                  <a:gd name="T100" fmla="*/ 1 w 337"/>
                  <a:gd name="T101" fmla="*/ 4 h 809"/>
                  <a:gd name="T102" fmla="*/ 2 w 337"/>
                  <a:gd name="T103" fmla="*/ 4 h 809"/>
                  <a:gd name="T104" fmla="*/ 3 w 337"/>
                  <a:gd name="T105" fmla="*/ 3 h 809"/>
                  <a:gd name="T106" fmla="*/ 3 w 337"/>
                  <a:gd name="T107" fmla="*/ 2 h 809"/>
                  <a:gd name="T108" fmla="*/ 3 w 337"/>
                  <a:gd name="T109" fmla="*/ 3 h 809"/>
                  <a:gd name="T110" fmla="*/ 4 w 337"/>
                  <a:gd name="T111" fmla="*/ 3 h 809"/>
                  <a:gd name="T112" fmla="*/ 4 w 337"/>
                  <a:gd name="T113" fmla="*/ 4 h 809"/>
                  <a:gd name="T114" fmla="*/ 4 w 337"/>
                  <a:gd name="T115" fmla="*/ 4 h 809"/>
                  <a:gd name="T116" fmla="*/ 5 w 337"/>
                  <a:gd name="T117" fmla="*/ 4 h 809"/>
                  <a:gd name="T118" fmla="*/ 5 w 337"/>
                  <a:gd name="T119" fmla="*/ 4 h 809"/>
                  <a:gd name="T120" fmla="*/ 5 w 337"/>
                  <a:gd name="T121" fmla="*/ 3 h 8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
                  <a:gd name="T184" fmla="*/ 0 h 809"/>
                  <a:gd name="T185" fmla="*/ 337 w 337"/>
                  <a:gd name="T186" fmla="*/ 809 h 8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 h="809">
                    <a:moveTo>
                      <a:pt x="306" y="156"/>
                    </a:moveTo>
                    <a:lnTo>
                      <a:pt x="297" y="146"/>
                    </a:lnTo>
                    <a:lnTo>
                      <a:pt x="287" y="132"/>
                    </a:lnTo>
                    <a:lnTo>
                      <a:pt x="280" y="116"/>
                    </a:lnTo>
                    <a:lnTo>
                      <a:pt x="274" y="97"/>
                    </a:lnTo>
                    <a:lnTo>
                      <a:pt x="267" y="79"/>
                    </a:lnTo>
                    <a:lnTo>
                      <a:pt x="257" y="63"/>
                    </a:lnTo>
                    <a:lnTo>
                      <a:pt x="247" y="49"/>
                    </a:lnTo>
                    <a:lnTo>
                      <a:pt x="234" y="38"/>
                    </a:lnTo>
                    <a:lnTo>
                      <a:pt x="219" y="31"/>
                    </a:lnTo>
                    <a:lnTo>
                      <a:pt x="203" y="25"/>
                    </a:lnTo>
                    <a:lnTo>
                      <a:pt x="186" y="20"/>
                    </a:lnTo>
                    <a:lnTo>
                      <a:pt x="167" y="15"/>
                    </a:lnTo>
                    <a:lnTo>
                      <a:pt x="148" y="11"/>
                    </a:lnTo>
                    <a:lnTo>
                      <a:pt x="129" y="7"/>
                    </a:lnTo>
                    <a:lnTo>
                      <a:pt x="111" y="5"/>
                    </a:lnTo>
                    <a:lnTo>
                      <a:pt x="94" y="1"/>
                    </a:lnTo>
                    <a:lnTo>
                      <a:pt x="93" y="0"/>
                    </a:lnTo>
                    <a:lnTo>
                      <a:pt x="91" y="0"/>
                    </a:lnTo>
                    <a:lnTo>
                      <a:pt x="90" y="0"/>
                    </a:lnTo>
                    <a:lnTo>
                      <a:pt x="89" y="0"/>
                    </a:lnTo>
                    <a:lnTo>
                      <a:pt x="94" y="13"/>
                    </a:lnTo>
                    <a:lnTo>
                      <a:pt x="96" y="29"/>
                    </a:lnTo>
                    <a:lnTo>
                      <a:pt x="97" y="48"/>
                    </a:lnTo>
                    <a:lnTo>
                      <a:pt x="96" y="69"/>
                    </a:lnTo>
                    <a:lnTo>
                      <a:pt x="91" y="99"/>
                    </a:lnTo>
                    <a:lnTo>
                      <a:pt x="87" y="127"/>
                    </a:lnTo>
                    <a:lnTo>
                      <a:pt x="83" y="151"/>
                    </a:lnTo>
                    <a:lnTo>
                      <a:pt x="79" y="173"/>
                    </a:lnTo>
                    <a:lnTo>
                      <a:pt x="74" y="193"/>
                    </a:lnTo>
                    <a:lnTo>
                      <a:pt x="70" y="210"/>
                    </a:lnTo>
                    <a:lnTo>
                      <a:pt x="65" y="225"/>
                    </a:lnTo>
                    <a:lnTo>
                      <a:pt x="59" y="238"/>
                    </a:lnTo>
                    <a:lnTo>
                      <a:pt x="61" y="239"/>
                    </a:lnTo>
                    <a:lnTo>
                      <a:pt x="66" y="243"/>
                    </a:lnTo>
                    <a:lnTo>
                      <a:pt x="68" y="255"/>
                    </a:lnTo>
                    <a:lnTo>
                      <a:pt x="64" y="273"/>
                    </a:lnTo>
                    <a:lnTo>
                      <a:pt x="60" y="295"/>
                    </a:lnTo>
                    <a:lnTo>
                      <a:pt x="64" y="313"/>
                    </a:lnTo>
                    <a:lnTo>
                      <a:pt x="64" y="328"/>
                    </a:lnTo>
                    <a:lnTo>
                      <a:pt x="51" y="341"/>
                    </a:lnTo>
                    <a:lnTo>
                      <a:pt x="44" y="349"/>
                    </a:lnTo>
                    <a:lnTo>
                      <a:pt x="42" y="358"/>
                    </a:lnTo>
                    <a:lnTo>
                      <a:pt x="43" y="366"/>
                    </a:lnTo>
                    <a:lnTo>
                      <a:pt x="46" y="375"/>
                    </a:lnTo>
                    <a:lnTo>
                      <a:pt x="49" y="384"/>
                    </a:lnTo>
                    <a:lnTo>
                      <a:pt x="49" y="392"/>
                    </a:lnTo>
                    <a:lnTo>
                      <a:pt x="45" y="401"/>
                    </a:lnTo>
                    <a:lnTo>
                      <a:pt x="35" y="411"/>
                    </a:lnTo>
                    <a:lnTo>
                      <a:pt x="23" y="419"/>
                    </a:lnTo>
                    <a:lnTo>
                      <a:pt x="14" y="426"/>
                    </a:lnTo>
                    <a:lnTo>
                      <a:pt x="7" y="432"/>
                    </a:lnTo>
                    <a:lnTo>
                      <a:pt x="3" y="439"/>
                    </a:lnTo>
                    <a:lnTo>
                      <a:pt x="0" y="447"/>
                    </a:lnTo>
                    <a:lnTo>
                      <a:pt x="0" y="456"/>
                    </a:lnTo>
                    <a:lnTo>
                      <a:pt x="2" y="466"/>
                    </a:lnTo>
                    <a:lnTo>
                      <a:pt x="4" y="479"/>
                    </a:lnTo>
                    <a:lnTo>
                      <a:pt x="8" y="492"/>
                    </a:lnTo>
                    <a:lnTo>
                      <a:pt x="14" y="509"/>
                    </a:lnTo>
                    <a:lnTo>
                      <a:pt x="22" y="525"/>
                    </a:lnTo>
                    <a:lnTo>
                      <a:pt x="29" y="541"/>
                    </a:lnTo>
                    <a:lnTo>
                      <a:pt x="35" y="557"/>
                    </a:lnTo>
                    <a:lnTo>
                      <a:pt x="40" y="573"/>
                    </a:lnTo>
                    <a:lnTo>
                      <a:pt x="42" y="587"/>
                    </a:lnTo>
                    <a:lnTo>
                      <a:pt x="40" y="598"/>
                    </a:lnTo>
                    <a:lnTo>
                      <a:pt x="37" y="609"/>
                    </a:lnTo>
                    <a:lnTo>
                      <a:pt x="41" y="620"/>
                    </a:lnTo>
                    <a:lnTo>
                      <a:pt x="45" y="632"/>
                    </a:lnTo>
                    <a:lnTo>
                      <a:pt x="52" y="646"/>
                    </a:lnTo>
                    <a:lnTo>
                      <a:pt x="60" y="659"/>
                    </a:lnTo>
                    <a:lnTo>
                      <a:pt x="66" y="674"/>
                    </a:lnTo>
                    <a:lnTo>
                      <a:pt x="71" y="692"/>
                    </a:lnTo>
                    <a:lnTo>
                      <a:pt x="72" y="710"/>
                    </a:lnTo>
                    <a:lnTo>
                      <a:pt x="68" y="739"/>
                    </a:lnTo>
                    <a:lnTo>
                      <a:pt x="63" y="757"/>
                    </a:lnTo>
                    <a:lnTo>
                      <a:pt x="53" y="772"/>
                    </a:lnTo>
                    <a:lnTo>
                      <a:pt x="42" y="794"/>
                    </a:lnTo>
                    <a:lnTo>
                      <a:pt x="53" y="800"/>
                    </a:lnTo>
                    <a:lnTo>
                      <a:pt x="65" y="806"/>
                    </a:lnTo>
                    <a:lnTo>
                      <a:pt x="76" y="809"/>
                    </a:lnTo>
                    <a:lnTo>
                      <a:pt x="89" y="809"/>
                    </a:lnTo>
                    <a:lnTo>
                      <a:pt x="99" y="808"/>
                    </a:lnTo>
                    <a:lnTo>
                      <a:pt x="109" y="805"/>
                    </a:lnTo>
                    <a:lnTo>
                      <a:pt x="117" y="798"/>
                    </a:lnTo>
                    <a:lnTo>
                      <a:pt x="121" y="787"/>
                    </a:lnTo>
                    <a:lnTo>
                      <a:pt x="126" y="769"/>
                    </a:lnTo>
                    <a:lnTo>
                      <a:pt x="129" y="747"/>
                    </a:lnTo>
                    <a:lnTo>
                      <a:pt x="131" y="723"/>
                    </a:lnTo>
                    <a:lnTo>
                      <a:pt x="131" y="698"/>
                    </a:lnTo>
                    <a:lnTo>
                      <a:pt x="128" y="671"/>
                    </a:lnTo>
                    <a:lnTo>
                      <a:pt x="121" y="646"/>
                    </a:lnTo>
                    <a:lnTo>
                      <a:pt x="112" y="624"/>
                    </a:lnTo>
                    <a:lnTo>
                      <a:pt x="97" y="604"/>
                    </a:lnTo>
                    <a:lnTo>
                      <a:pt x="83" y="587"/>
                    </a:lnTo>
                    <a:lnTo>
                      <a:pt x="75" y="570"/>
                    </a:lnTo>
                    <a:lnTo>
                      <a:pt x="72" y="553"/>
                    </a:lnTo>
                    <a:lnTo>
                      <a:pt x="72" y="537"/>
                    </a:lnTo>
                    <a:lnTo>
                      <a:pt x="73" y="522"/>
                    </a:lnTo>
                    <a:lnTo>
                      <a:pt x="74" y="510"/>
                    </a:lnTo>
                    <a:lnTo>
                      <a:pt x="73" y="497"/>
                    </a:lnTo>
                    <a:lnTo>
                      <a:pt x="68" y="487"/>
                    </a:lnTo>
                    <a:lnTo>
                      <a:pt x="61" y="477"/>
                    </a:lnTo>
                    <a:lnTo>
                      <a:pt x="55" y="468"/>
                    </a:lnTo>
                    <a:lnTo>
                      <a:pt x="48" y="459"/>
                    </a:lnTo>
                    <a:lnTo>
                      <a:pt x="44" y="451"/>
                    </a:lnTo>
                    <a:lnTo>
                      <a:pt x="42" y="444"/>
                    </a:lnTo>
                    <a:lnTo>
                      <a:pt x="43" y="439"/>
                    </a:lnTo>
                    <a:lnTo>
                      <a:pt x="49" y="435"/>
                    </a:lnTo>
                    <a:lnTo>
                      <a:pt x="60" y="432"/>
                    </a:lnTo>
                    <a:lnTo>
                      <a:pt x="73" y="430"/>
                    </a:lnTo>
                    <a:lnTo>
                      <a:pt x="84" y="426"/>
                    </a:lnTo>
                    <a:lnTo>
                      <a:pt x="94" y="420"/>
                    </a:lnTo>
                    <a:lnTo>
                      <a:pt x="99" y="414"/>
                    </a:lnTo>
                    <a:lnTo>
                      <a:pt x="103" y="408"/>
                    </a:lnTo>
                    <a:lnTo>
                      <a:pt x="104" y="404"/>
                    </a:lnTo>
                    <a:lnTo>
                      <a:pt x="101" y="400"/>
                    </a:lnTo>
                    <a:lnTo>
                      <a:pt x="94" y="399"/>
                    </a:lnTo>
                    <a:lnTo>
                      <a:pt x="80" y="394"/>
                    </a:lnTo>
                    <a:lnTo>
                      <a:pt x="75" y="383"/>
                    </a:lnTo>
                    <a:lnTo>
                      <a:pt x="81" y="373"/>
                    </a:lnTo>
                    <a:lnTo>
                      <a:pt x="97" y="369"/>
                    </a:lnTo>
                    <a:lnTo>
                      <a:pt x="108" y="370"/>
                    </a:lnTo>
                    <a:lnTo>
                      <a:pt x="118" y="368"/>
                    </a:lnTo>
                    <a:lnTo>
                      <a:pt x="127" y="366"/>
                    </a:lnTo>
                    <a:lnTo>
                      <a:pt x="134" y="362"/>
                    </a:lnTo>
                    <a:lnTo>
                      <a:pt x="138" y="359"/>
                    </a:lnTo>
                    <a:lnTo>
                      <a:pt x="136" y="354"/>
                    </a:lnTo>
                    <a:lnTo>
                      <a:pt x="131" y="351"/>
                    </a:lnTo>
                    <a:lnTo>
                      <a:pt x="118" y="348"/>
                    </a:lnTo>
                    <a:lnTo>
                      <a:pt x="104" y="345"/>
                    </a:lnTo>
                    <a:lnTo>
                      <a:pt x="95" y="340"/>
                    </a:lnTo>
                    <a:lnTo>
                      <a:pt x="90" y="333"/>
                    </a:lnTo>
                    <a:lnTo>
                      <a:pt x="89" y="326"/>
                    </a:lnTo>
                    <a:lnTo>
                      <a:pt x="90" y="320"/>
                    </a:lnTo>
                    <a:lnTo>
                      <a:pt x="96" y="314"/>
                    </a:lnTo>
                    <a:lnTo>
                      <a:pt x="105" y="310"/>
                    </a:lnTo>
                    <a:lnTo>
                      <a:pt x="118" y="310"/>
                    </a:lnTo>
                    <a:lnTo>
                      <a:pt x="131" y="310"/>
                    </a:lnTo>
                    <a:lnTo>
                      <a:pt x="141" y="308"/>
                    </a:lnTo>
                    <a:lnTo>
                      <a:pt x="149" y="305"/>
                    </a:lnTo>
                    <a:lnTo>
                      <a:pt x="154" y="299"/>
                    </a:lnTo>
                    <a:lnTo>
                      <a:pt x="155" y="294"/>
                    </a:lnTo>
                    <a:lnTo>
                      <a:pt x="151" y="288"/>
                    </a:lnTo>
                    <a:lnTo>
                      <a:pt x="143" y="284"/>
                    </a:lnTo>
                    <a:lnTo>
                      <a:pt x="129" y="281"/>
                    </a:lnTo>
                    <a:lnTo>
                      <a:pt x="116" y="279"/>
                    </a:lnTo>
                    <a:lnTo>
                      <a:pt x="106" y="275"/>
                    </a:lnTo>
                    <a:lnTo>
                      <a:pt x="99" y="270"/>
                    </a:lnTo>
                    <a:lnTo>
                      <a:pt x="97" y="264"/>
                    </a:lnTo>
                    <a:lnTo>
                      <a:pt x="98" y="258"/>
                    </a:lnTo>
                    <a:lnTo>
                      <a:pt x="104" y="254"/>
                    </a:lnTo>
                    <a:lnTo>
                      <a:pt x="113" y="250"/>
                    </a:lnTo>
                    <a:lnTo>
                      <a:pt x="126" y="248"/>
                    </a:lnTo>
                    <a:lnTo>
                      <a:pt x="141" y="245"/>
                    </a:lnTo>
                    <a:lnTo>
                      <a:pt x="154" y="239"/>
                    </a:lnTo>
                    <a:lnTo>
                      <a:pt x="166" y="230"/>
                    </a:lnTo>
                    <a:lnTo>
                      <a:pt x="177" y="218"/>
                    </a:lnTo>
                    <a:lnTo>
                      <a:pt x="186" y="205"/>
                    </a:lnTo>
                    <a:lnTo>
                      <a:pt x="194" y="189"/>
                    </a:lnTo>
                    <a:lnTo>
                      <a:pt x="200" y="171"/>
                    </a:lnTo>
                    <a:lnTo>
                      <a:pt x="206" y="151"/>
                    </a:lnTo>
                    <a:lnTo>
                      <a:pt x="215" y="127"/>
                    </a:lnTo>
                    <a:lnTo>
                      <a:pt x="224" y="127"/>
                    </a:lnTo>
                    <a:lnTo>
                      <a:pt x="230" y="142"/>
                    </a:lnTo>
                    <a:lnTo>
                      <a:pt x="234" y="160"/>
                    </a:lnTo>
                    <a:lnTo>
                      <a:pt x="239" y="173"/>
                    </a:lnTo>
                    <a:lnTo>
                      <a:pt x="247" y="180"/>
                    </a:lnTo>
                    <a:lnTo>
                      <a:pt x="256" y="185"/>
                    </a:lnTo>
                    <a:lnTo>
                      <a:pt x="268" y="189"/>
                    </a:lnTo>
                    <a:lnTo>
                      <a:pt x="275" y="194"/>
                    </a:lnTo>
                    <a:lnTo>
                      <a:pt x="283" y="200"/>
                    </a:lnTo>
                    <a:lnTo>
                      <a:pt x="292" y="207"/>
                    </a:lnTo>
                    <a:lnTo>
                      <a:pt x="301" y="214"/>
                    </a:lnTo>
                    <a:lnTo>
                      <a:pt x="310" y="220"/>
                    </a:lnTo>
                    <a:lnTo>
                      <a:pt x="318" y="224"/>
                    </a:lnTo>
                    <a:lnTo>
                      <a:pt x="325" y="225"/>
                    </a:lnTo>
                    <a:lnTo>
                      <a:pt x="331" y="223"/>
                    </a:lnTo>
                    <a:lnTo>
                      <a:pt x="335" y="217"/>
                    </a:lnTo>
                    <a:lnTo>
                      <a:pt x="337" y="210"/>
                    </a:lnTo>
                    <a:lnTo>
                      <a:pt x="336" y="202"/>
                    </a:lnTo>
                    <a:lnTo>
                      <a:pt x="335" y="193"/>
                    </a:lnTo>
                    <a:lnTo>
                      <a:pt x="330" y="182"/>
                    </a:lnTo>
                    <a:lnTo>
                      <a:pt x="324" y="173"/>
                    </a:lnTo>
                    <a:lnTo>
                      <a:pt x="316" y="164"/>
                    </a:lnTo>
                    <a:lnTo>
                      <a:pt x="306" y="156"/>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14" name="Freeform 129"/>
              <p:cNvSpPr>
                <a:spLocks noChangeAspect="1"/>
              </p:cNvSpPr>
              <p:nvPr/>
            </p:nvSpPr>
            <p:spPr bwMode="auto">
              <a:xfrm>
                <a:off x="2929" y="2281"/>
                <a:ext cx="17" cy="17"/>
              </a:xfrm>
              <a:custGeom>
                <a:avLst/>
                <a:gdLst>
                  <a:gd name="T0" fmla="*/ 1 w 34"/>
                  <a:gd name="T1" fmla="*/ 0 h 35"/>
                  <a:gd name="T2" fmla="*/ 1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0 w 34"/>
                  <a:gd name="T25" fmla="*/ 0 h 35"/>
                  <a:gd name="T26" fmla="*/ 1 w 34"/>
                  <a:gd name="T27" fmla="*/ 0 h 35"/>
                  <a:gd name="T28" fmla="*/ 1 w 34"/>
                  <a:gd name="T29" fmla="*/ 0 h 35"/>
                  <a:gd name="T30" fmla="*/ 1 w 34"/>
                  <a:gd name="T31" fmla="*/ 0 h 35"/>
                  <a:gd name="T32" fmla="*/ 1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5"/>
                  <a:gd name="T53" fmla="*/ 34 w 3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5">
                    <a:moveTo>
                      <a:pt x="17" y="35"/>
                    </a:moveTo>
                    <a:lnTo>
                      <a:pt x="24" y="33"/>
                    </a:lnTo>
                    <a:lnTo>
                      <a:pt x="30" y="29"/>
                    </a:lnTo>
                    <a:lnTo>
                      <a:pt x="33" y="24"/>
                    </a:lnTo>
                    <a:lnTo>
                      <a:pt x="34" y="17"/>
                    </a:lnTo>
                    <a:lnTo>
                      <a:pt x="33" y="10"/>
                    </a:lnTo>
                    <a:lnTo>
                      <a:pt x="30" y="5"/>
                    </a:lnTo>
                    <a:lnTo>
                      <a:pt x="24" y="1"/>
                    </a:lnTo>
                    <a:lnTo>
                      <a:pt x="17" y="0"/>
                    </a:lnTo>
                    <a:lnTo>
                      <a:pt x="10" y="1"/>
                    </a:lnTo>
                    <a:lnTo>
                      <a:pt x="4" y="5"/>
                    </a:lnTo>
                    <a:lnTo>
                      <a:pt x="1" y="10"/>
                    </a:lnTo>
                    <a:lnTo>
                      <a:pt x="0" y="17"/>
                    </a:lnTo>
                    <a:lnTo>
                      <a:pt x="1" y="24"/>
                    </a:lnTo>
                    <a:lnTo>
                      <a:pt x="4" y="29"/>
                    </a:lnTo>
                    <a:lnTo>
                      <a:pt x="10" y="33"/>
                    </a:lnTo>
                    <a:lnTo>
                      <a:pt x="17"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0586" name="Group 130"/>
            <p:cNvGrpSpPr>
              <a:grpSpLocks noChangeAspect="1"/>
            </p:cNvGrpSpPr>
            <p:nvPr/>
          </p:nvGrpSpPr>
          <p:grpSpPr bwMode="auto">
            <a:xfrm>
              <a:off x="1248" y="2928"/>
              <a:ext cx="662" cy="864"/>
              <a:chOff x="2439" y="1595"/>
              <a:chExt cx="866" cy="1130"/>
            </a:xfrm>
          </p:grpSpPr>
          <p:sp>
            <p:nvSpPr>
              <p:cNvPr id="20589" name="Freeform 131"/>
              <p:cNvSpPr>
                <a:spLocks noChangeAspect="1"/>
              </p:cNvSpPr>
              <p:nvPr/>
            </p:nvSpPr>
            <p:spPr bwMode="auto">
              <a:xfrm>
                <a:off x="2439" y="1595"/>
                <a:ext cx="866" cy="1130"/>
              </a:xfrm>
              <a:custGeom>
                <a:avLst/>
                <a:gdLst>
                  <a:gd name="T0" fmla="*/ 13 w 1732"/>
                  <a:gd name="T1" fmla="*/ 2 h 2258"/>
                  <a:gd name="T2" fmla="*/ 11 w 1732"/>
                  <a:gd name="T3" fmla="*/ 6 h 2258"/>
                  <a:gd name="T4" fmla="*/ 12 w 1732"/>
                  <a:gd name="T5" fmla="*/ 13 h 2258"/>
                  <a:gd name="T6" fmla="*/ 14 w 1732"/>
                  <a:gd name="T7" fmla="*/ 16 h 2258"/>
                  <a:gd name="T8" fmla="*/ 13 w 1732"/>
                  <a:gd name="T9" fmla="*/ 18 h 2258"/>
                  <a:gd name="T10" fmla="*/ 11 w 1732"/>
                  <a:gd name="T11" fmla="*/ 20 h 2258"/>
                  <a:gd name="T12" fmla="*/ 9 w 1732"/>
                  <a:gd name="T13" fmla="*/ 21 h 2258"/>
                  <a:gd name="T14" fmla="*/ 7 w 1732"/>
                  <a:gd name="T15" fmla="*/ 22 h 2258"/>
                  <a:gd name="T16" fmla="*/ 5 w 1732"/>
                  <a:gd name="T17" fmla="*/ 18 h 2258"/>
                  <a:gd name="T18" fmla="*/ 6 w 1732"/>
                  <a:gd name="T19" fmla="*/ 16 h 2258"/>
                  <a:gd name="T20" fmla="*/ 7 w 1732"/>
                  <a:gd name="T21" fmla="*/ 14 h 2258"/>
                  <a:gd name="T22" fmla="*/ 9 w 1732"/>
                  <a:gd name="T23" fmla="*/ 13 h 2258"/>
                  <a:gd name="T24" fmla="*/ 7 w 1732"/>
                  <a:gd name="T25" fmla="*/ 14 h 2258"/>
                  <a:gd name="T26" fmla="*/ 6 w 1732"/>
                  <a:gd name="T27" fmla="*/ 12 h 2258"/>
                  <a:gd name="T28" fmla="*/ 5 w 1732"/>
                  <a:gd name="T29" fmla="*/ 10 h 2258"/>
                  <a:gd name="T30" fmla="*/ 5 w 1732"/>
                  <a:gd name="T31" fmla="*/ 15 h 2258"/>
                  <a:gd name="T32" fmla="*/ 3 w 1732"/>
                  <a:gd name="T33" fmla="*/ 13 h 2258"/>
                  <a:gd name="T34" fmla="*/ 3 w 1732"/>
                  <a:gd name="T35" fmla="*/ 10 h 2258"/>
                  <a:gd name="T36" fmla="*/ 3 w 1732"/>
                  <a:gd name="T37" fmla="*/ 11 h 2258"/>
                  <a:gd name="T38" fmla="*/ 3 w 1732"/>
                  <a:gd name="T39" fmla="*/ 14 h 2258"/>
                  <a:gd name="T40" fmla="*/ 3 w 1732"/>
                  <a:gd name="T41" fmla="*/ 15 h 2258"/>
                  <a:gd name="T42" fmla="*/ 2 w 1732"/>
                  <a:gd name="T43" fmla="*/ 14 h 2258"/>
                  <a:gd name="T44" fmla="*/ 1 w 1732"/>
                  <a:gd name="T45" fmla="*/ 15 h 2258"/>
                  <a:gd name="T46" fmla="*/ 3 w 1732"/>
                  <a:gd name="T47" fmla="*/ 16 h 2258"/>
                  <a:gd name="T48" fmla="*/ 5 w 1732"/>
                  <a:gd name="T49" fmla="*/ 18 h 2258"/>
                  <a:gd name="T50" fmla="*/ 5 w 1732"/>
                  <a:gd name="T51" fmla="*/ 24 h 2258"/>
                  <a:gd name="T52" fmla="*/ 7 w 1732"/>
                  <a:gd name="T53" fmla="*/ 24 h 2258"/>
                  <a:gd name="T54" fmla="*/ 10 w 1732"/>
                  <a:gd name="T55" fmla="*/ 23 h 2258"/>
                  <a:gd name="T56" fmla="*/ 11 w 1732"/>
                  <a:gd name="T57" fmla="*/ 23 h 2258"/>
                  <a:gd name="T58" fmla="*/ 12 w 1732"/>
                  <a:gd name="T59" fmla="*/ 25 h 2258"/>
                  <a:gd name="T60" fmla="*/ 13 w 1732"/>
                  <a:gd name="T61" fmla="*/ 27 h 2258"/>
                  <a:gd name="T62" fmla="*/ 12 w 1732"/>
                  <a:gd name="T63" fmla="*/ 31 h 2258"/>
                  <a:gd name="T64" fmla="*/ 14 w 1732"/>
                  <a:gd name="T65" fmla="*/ 34 h 2258"/>
                  <a:gd name="T66" fmla="*/ 14 w 1732"/>
                  <a:gd name="T67" fmla="*/ 36 h 2258"/>
                  <a:gd name="T68" fmla="*/ 16 w 1732"/>
                  <a:gd name="T69" fmla="*/ 33 h 2258"/>
                  <a:gd name="T70" fmla="*/ 15 w 1732"/>
                  <a:gd name="T71" fmla="*/ 27 h 2258"/>
                  <a:gd name="T72" fmla="*/ 15 w 1732"/>
                  <a:gd name="T73" fmla="*/ 26 h 2258"/>
                  <a:gd name="T74" fmla="*/ 17 w 1732"/>
                  <a:gd name="T75" fmla="*/ 25 h 2258"/>
                  <a:gd name="T76" fmla="*/ 18 w 1732"/>
                  <a:gd name="T77" fmla="*/ 23 h 2258"/>
                  <a:gd name="T78" fmla="*/ 20 w 1732"/>
                  <a:gd name="T79" fmla="*/ 24 h 2258"/>
                  <a:gd name="T80" fmla="*/ 22 w 1732"/>
                  <a:gd name="T81" fmla="*/ 25 h 2258"/>
                  <a:gd name="T82" fmla="*/ 24 w 1732"/>
                  <a:gd name="T83" fmla="*/ 24 h 2258"/>
                  <a:gd name="T84" fmla="*/ 25 w 1732"/>
                  <a:gd name="T85" fmla="*/ 18 h 2258"/>
                  <a:gd name="T86" fmla="*/ 27 w 1732"/>
                  <a:gd name="T87" fmla="*/ 15 h 2258"/>
                  <a:gd name="T88" fmla="*/ 26 w 1732"/>
                  <a:gd name="T89" fmla="*/ 14 h 2258"/>
                  <a:gd name="T90" fmla="*/ 24 w 1732"/>
                  <a:gd name="T91" fmla="*/ 16 h 2258"/>
                  <a:gd name="T92" fmla="*/ 24 w 1732"/>
                  <a:gd name="T93" fmla="*/ 11 h 2258"/>
                  <a:gd name="T94" fmla="*/ 23 w 1732"/>
                  <a:gd name="T95" fmla="*/ 16 h 2258"/>
                  <a:gd name="T96" fmla="*/ 23 w 1732"/>
                  <a:gd name="T97" fmla="*/ 13 h 2258"/>
                  <a:gd name="T98" fmla="*/ 21 w 1732"/>
                  <a:gd name="T99" fmla="*/ 12 h 2258"/>
                  <a:gd name="T100" fmla="*/ 23 w 1732"/>
                  <a:gd name="T101" fmla="*/ 16 h 2258"/>
                  <a:gd name="T102" fmla="*/ 20 w 1732"/>
                  <a:gd name="T103" fmla="*/ 15 h 2258"/>
                  <a:gd name="T104" fmla="*/ 21 w 1732"/>
                  <a:gd name="T105" fmla="*/ 17 h 2258"/>
                  <a:gd name="T106" fmla="*/ 23 w 1732"/>
                  <a:gd name="T107" fmla="*/ 19 h 2258"/>
                  <a:gd name="T108" fmla="*/ 23 w 1732"/>
                  <a:gd name="T109" fmla="*/ 23 h 2258"/>
                  <a:gd name="T110" fmla="*/ 21 w 1732"/>
                  <a:gd name="T111" fmla="*/ 22 h 2258"/>
                  <a:gd name="T112" fmla="*/ 18 w 1732"/>
                  <a:gd name="T113" fmla="*/ 20 h 2258"/>
                  <a:gd name="T114" fmla="*/ 14 w 1732"/>
                  <a:gd name="T115" fmla="*/ 18 h 2258"/>
                  <a:gd name="T116" fmla="*/ 15 w 1732"/>
                  <a:gd name="T117" fmla="*/ 14 h 2258"/>
                  <a:gd name="T118" fmla="*/ 19 w 1732"/>
                  <a:gd name="T119" fmla="*/ 10 h 2258"/>
                  <a:gd name="T120" fmla="*/ 20 w 1732"/>
                  <a:gd name="T121" fmla="*/ 5 h 2258"/>
                  <a:gd name="T122" fmla="*/ 17 w 1732"/>
                  <a:gd name="T123" fmla="*/ 1 h 2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32"/>
                  <a:gd name="T187" fmla="*/ 0 h 2258"/>
                  <a:gd name="T188" fmla="*/ 1732 w 1732"/>
                  <a:gd name="T189" fmla="*/ 2258 h 22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32" h="2258">
                    <a:moveTo>
                      <a:pt x="981" y="0"/>
                    </a:moveTo>
                    <a:lnTo>
                      <a:pt x="951" y="1"/>
                    </a:lnTo>
                    <a:lnTo>
                      <a:pt x="923" y="3"/>
                    </a:lnTo>
                    <a:lnTo>
                      <a:pt x="898" y="9"/>
                    </a:lnTo>
                    <a:lnTo>
                      <a:pt x="872" y="17"/>
                    </a:lnTo>
                    <a:lnTo>
                      <a:pt x="849" y="27"/>
                    </a:lnTo>
                    <a:lnTo>
                      <a:pt x="827" y="40"/>
                    </a:lnTo>
                    <a:lnTo>
                      <a:pt x="808" y="54"/>
                    </a:lnTo>
                    <a:lnTo>
                      <a:pt x="789" y="68"/>
                    </a:lnTo>
                    <a:lnTo>
                      <a:pt x="772" y="84"/>
                    </a:lnTo>
                    <a:lnTo>
                      <a:pt x="757" y="101"/>
                    </a:lnTo>
                    <a:lnTo>
                      <a:pt x="742" y="119"/>
                    </a:lnTo>
                    <a:lnTo>
                      <a:pt x="729" y="137"/>
                    </a:lnTo>
                    <a:lnTo>
                      <a:pt x="719" y="155"/>
                    </a:lnTo>
                    <a:lnTo>
                      <a:pt x="709" y="174"/>
                    </a:lnTo>
                    <a:lnTo>
                      <a:pt x="701" y="192"/>
                    </a:lnTo>
                    <a:lnTo>
                      <a:pt x="694" y="209"/>
                    </a:lnTo>
                    <a:lnTo>
                      <a:pt x="682" y="246"/>
                    </a:lnTo>
                    <a:lnTo>
                      <a:pt x="672" y="288"/>
                    </a:lnTo>
                    <a:lnTo>
                      <a:pt x="664" y="333"/>
                    </a:lnTo>
                    <a:lnTo>
                      <a:pt x="658" y="380"/>
                    </a:lnTo>
                    <a:lnTo>
                      <a:pt x="655" y="428"/>
                    </a:lnTo>
                    <a:lnTo>
                      <a:pt x="656" y="477"/>
                    </a:lnTo>
                    <a:lnTo>
                      <a:pt x="660" y="524"/>
                    </a:lnTo>
                    <a:lnTo>
                      <a:pt x="668" y="569"/>
                    </a:lnTo>
                    <a:lnTo>
                      <a:pt x="680" y="614"/>
                    </a:lnTo>
                    <a:lnTo>
                      <a:pt x="695" y="660"/>
                    </a:lnTo>
                    <a:lnTo>
                      <a:pt x="710" y="706"/>
                    </a:lnTo>
                    <a:lnTo>
                      <a:pt x="727" y="750"/>
                    </a:lnTo>
                    <a:lnTo>
                      <a:pt x="746" y="791"/>
                    </a:lnTo>
                    <a:lnTo>
                      <a:pt x="764" y="829"/>
                    </a:lnTo>
                    <a:lnTo>
                      <a:pt x="784" y="862"/>
                    </a:lnTo>
                    <a:lnTo>
                      <a:pt x="802" y="887"/>
                    </a:lnTo>
                    <a:lnTo>
                      <a:pt x="818" y="908"/>
                    </a:lnTo>
                    <a:lnTo>
                      <a:pt x="830" y="926"/>
                    </a:lnTo>
                    <a:lnTo>
                      <a:pt x="837" y="942"/>
                    </a:lnTo>
                    <a:lnTo>
                      <a:pt x="840" y="957"/>
                    </a:lnTo>
                    <a:lnTo>
                      <a:pt x="841" y="971"/>
                    </a:lnTo>
                    <a:lnTo>
                      <a:pt x="841" y="986"/>
                    </a:lnTo>
                    <a:lnTo>
                      <a:pt x="840" y="1001"/>
                    </a:lnTo>
                    <a:lnTo>
                      <a:pt x="840" y="1017"/>
                    </a:lnTo>
                    <a:lnTo>
                      <a:pt x="839" y="1052"/>
                    </a:lnTo>
                    <a:lnTo>
                      <a:pt x="837" y="1082"/>
                    </a:lnTo>
                    <a:lnTo>
                      <a:pt x="833" y="1105"/>
                    </a:lnTo>
                    <a:lnTo>
                      <a:pt x="832" y="1113"/>
                    </a:lnTo>
                    <a:lnTo>
                      <a:pt x="832" y="1115"/>
                    </a:lnTo>
                    <a:lnTo>
                      <a:pt x="832" y="1120"/>
                    </a:lnTo>
                    <a:lnTo>
                      <a:pt x="831" y="1127"/>
                    </a:lnTo>
                    <a:lnTo>
                      <a:pt x="827" y="1136"/>
                    </a:lnTo>
                    <a:lnTo>
                      <a:pt x="820" y="1146"/>
                    </a:lnTo>
                    <a:lnTo>
                      <a:pt x="809" y="1156"/>
                    </a:lnTo>
                    <a:lnTo>
                      <a:pt x="792" y="1165"/>
                    </a:lnTo>
                    <a:lnTo>
                      <a:pt x="769" y="1172"/>
                    </a:lnTo>
                    <a:lnTo>
                      <a:pt x="743" y="1177"/>
                    </a:lnTo>
                    <a:lnTo>
                      <a:pt x="721" y="1182"/>
                    </a:lnTo>
                    <a:lnTo>
                      <a:pt x="702" y="1188"/>
                    </a:lnTo>
                    <a:lnTo>
                      <a:pt x="686" y="1194"/>
                    </a:lnTo>
                    <a:lnTo>
                      <a:pt x="669" y="1200"/>
                    </a:lnTo>
                    <a:lnTo>
                      <a:pt x="656" y="1210"/>
                    </a:lnTo>
                    <a:lnTo>
                      <a:pt x="643" y="1222"/>
                    </a:lnTo>
                    <a:lnTo>
                      <a:pt x="630" y="1237"/>
                    </a:lnTo>
                    <a:lnTo>
                      <a:pt x="623" y="1247"/>
                    </a:lnTo>
                    <a:lnTo>
                      <a:pt x="615" y="1256"/>
                    </a:lnTo>
                    <a:lnTo>
                      <a:pt x="607" y="1265"/>
                    </a:lnTo>
                    <a:lnTo>
                      <a:pt x="597" y="1275"/>
                    </a:lnTo>
                    <a:lnTo>
                      <a:pt x="587" y="1286"/>
                    </a:lnTo>
                    <a:lnTo>
                      <a:pt x="575" y="1296"/>
                    </a:lnTo>
                    <a:lnTo>
                      <a:pt x="563" y="1306"/>
                    </a:lnTo>
                    <a:lnTo>
                      <a:pt x="551" y="1317"/>
                    </a:lnTo>
                    <a:lnTo>
                      <a:pt x="538" y="1326"/>
                    </a:lnTo>
                    <a:lnTo>
                      <a:pt x="524" y="1336"/>
                    </a:lnTo>
                    <a:lnTo>
                      <a:pt x="510" y="1346"/>
                    </a:lnTo>
                    <a:lnTo>
                      <a:pt x="498" y="1354"/>
                    </a:lnTo>
                    <a:lnTo>
                      <a:pt x="484" y="1362"/>
                    </a:lnTo>
                    <a:lnTo>
                      <a:pt x="470" y="1369"/>
                    </a:lnTo>
                    <a:lnTo>
                      <a:pt x="456" y="1374"/>
                    </a:lnTo>
                    <a:lnTo>
                      <a:pt x="442" y="1380"/>
                    </a:lnTo>
                    <a:lnTo>
                      <a:pt x="418" y="1389"/>
                    </a:lnTo>
                    <a:lnTo>
                      <a:pt x="400" y="1396"/>
                    </a:lnTo>
                    <a:lnTo>
                      <a:pt x="386" y="1400"/>
                    </a:lnTo>
                    <a:lnTo>
                      <a:pt x="376" y="1401"/>
                    </a:lnTo>
                    <a:lnTo>
                      <a:pt x="366" y="1396"/>
                    </a:lnTo>
                    <a:lnTo>
                      <a:pt x="359" y="1385"/>
                    </a:lnTo>
                    <a:lnTo>
                      <a:pt x="353" y="1368"/>
                    </a:lnTo>
                    <a:lnTo>
                      <a:pt x="346" y="1342"/>
                    </a:lnTo>
                    <a:lnTo>
                      <a:pt x="332" y="1279"/>
                    </a:lnTo>
                    <a:lnTo>
                      <a:pt x="321" y="1217"/>
                    </a:lnTo>
                    <a:lnTo>
                      <a:pt x="314" y="1166"/>
                    </a:lnTo>
                    <a:lnTo>
                      <a:pt x="312" y="1138"/>
                    </a:lnTo>
                    <a:lnTo>
                      <a:pt x="313" y="1131"/>
                    </a:lnTo>
                    <a:lnTo>
                      <a:pt x="316" y="1122"/>
                    </a:lnTo>
                    <a:lnTo>
                      <a:pt x="320" y="1113"/>
                    </a:lnTo>
                    <a:lnTo>
                      <a:pt x="325" y="1101"/>
                    </a:lnTo>
                    <a:lnTo>
                      <a:pt x="332" y="1091"/>
                    </a:lnTo>
                    <a:lnTo>
                      <a:pt x="339" y="1079"/>
                    </a:lnTo>
                    <a:lnTo>
                      <a:pt x="347" y="1069"/>
                    </a:lnTo>
                    <a:lnTo>
                      <a:pt x="355" y="1059"/>
                    </a:lnTo>
                    <a:lnTo>
                      <a:pt x="363" y="1046"/>
                    </a:lnTo>
                    <a:lnTo>
                      <a:pt x="371" y="1029"/>
                    </a:lnTo>
                    <a:lnTo>
                      <a:pt x="380" y="1009"/>
                    </a:lnTo>
                    <a:lnTo>
                      <a:pt x="389" y="987"/>
                    </a:lnTo>
                    <a:lnTo>
                      <a:pt x="397" y="967"/>
                    </a:lnTo>
                    <a:lnTo>
                      <a:pt x="404" y="947"/>
                    </a:lnTo>
                    <a:lnTo>
                      <a:pt x="411" y="931"/>
                    </a:lnTo>
                    <a:lnTo>
                      <a:pt x="417" y="920"/>
                    </a:lnTo>
                    <a:lnTo>
                      <a:pt x="423" y="912"/>
                    </a:lnTo>
                    <a:lnTo>
                      <a:pt x="431" y="904"/>
                    </a:lnTo>
                    <a:lnTo>
                      <a:pt x="441" y="895"/>
                    </a:lnTo>
                    <a:lnTo>
                      <a:pt x="452" y="887"/>
                    </a:lnTo>
                    <a:lnTo>
                      <a:pt x="463" y="879"/>
                    </a:lnTo>
                    <a:lnTo>
                      <a:pt x="475" y="872"/>
                    </a:lnTo>
                    <a:lnTo>
                      <a:pt x="486" y="866"/>
                    </a:lnTo>
                    <a:lnTo>
                      <a:pt x="497" y="862"/>
                    </a:lnTo>
                    <a:lnTo>
                      <a:pt x="506" y="857"/>
                    </a:lnTo>
                    <a:lnTo>
                      <a:pt x="514" y="849"/>
                    </a:lnTo>
                    <a:lnTo>
                      <a:pt x="520" y="839"/>
                    </a:lnTo>
                    <a:lnTo>
                      <a:pt x="523" y="827"/>
                    </a:lnTo>
                    <a:lnTo>
                      <a:pt x="524" y="814"/>
                    </a:lnTo>
                    <a:lnTo>
                      <a:pt x="523" y="803"/>
                    </a:lnTo>
                    <a:lnTo>
                      <a:pt x="519" y="791"/>
                    </a:lnTo>
                    <a:lnTo>
                      <a:pt x="509" y="782"/>
                    </a:lnTo>
                    <a:lnTo>
                      <a:pt x="499" y="778"/>
                    </a:lnTo>
                    <a:lnTo>
                      <a:pt x="490" y="778"/>
                    </a:lnTo>
                    <a:lnTo>
                      <a:pt x="480" y="783"/>
                    </a:lnTo>
                    <a:lnTo>
                      <a:pt x="471" y="791"/>
                    </a:lnTo>
                    <a:lnTo>
                      <a:pt x="462" y="802"/>
                    </a:lnTo>
                    <a:lnTo>
                      <a:pt x="453" y="814"/>
                    </a:lnTo>
                    <a:lnTo>
                      <a:pt x="441" y="828"/>
                    </a:lnTo>
                    <a:lnTo>
                      <a:pt x="430" y="841"/>
                    </a:lnTo>
                    <a:lnTo>
                      <a:pt x="416" y="858"/>
                    </a:lnTo>
                    <a:lnTo>
                      <a:pt x="400" y="880"/>
                    </a:lnTo>
                    <a:lnTo>
                      <a:pt x="381" y="904"/>
                    </a:lnTo>
                    <a:lnTo>
                      <a:pt x="365" y="925"/>
                    </a:lnTo>
                    <a:lnTo>
                      <a:pt x="349" y="939"/>
                    </a:lnTo>
                    <a:lnTo>
                      <a:pt x="336" y="939"/>
                    </a:lnTo>
                    <a:lnTo>
                      <a:pt x="328" y="924"/>
                    </a:lnTo>
                    <a:lnTo>
                      <a:pt x="325" y="887"/>
                    </a:lnTo>
                    <a:lnTo>
                      <a:pt x="328" y="806"/>
                    </a:lnTo>
                    <a:lnTo>
                      <a:pt x="336" y="753"/>
                    </a:lnTo>
                    <a:lnTo>
                      <a:pt x="347" y="718"/>
                    </a:lnTo>
                    <a:lnTo>
                      <a:pt x="355" y="691"/>
                    </a:lnTo>
                    <a:lnTo>
                      <a:pt x="356" y="677"/>
                    </a:lnTo>
                    <a:lnTo>
                      <a:pt x="356" y="665"/>
                    </a:lnTo>
                    <a:lnTo>
                      <a:pt x="353" y="651"/>
                    </a:lnTo>
                    <a:lnTo>
                      <a:pt x="348" y="639"/>
                    </a:lnTo>
                    <a:lnTo>
                      <a:pt x="340" y="629"/>
                    </a:lnTo>
                    <a:lnTo>
                      <a:pt x="331" y="621"/>
                    </a:lnTo>
                    <a:lnTo>
                      <a:pt x="320" y="616"/>
                    </a:lnTo>
                    <a:lnTo>
                      <a:pt x="309" y="615"/>
                    </a:lnTo>
                    <a:lnTo>
                      <a:pt x="289" y="628"/>
                    </a:lnTo>
                    <a:lnTo>
                      <a:pt x="281" y="654"/>
                    </a:lnTo>
                    <a:lnTo>
                      <a:pt x="279" y="686"/>
                    </a:lnTo>
                    <a:lnTo>
                      <a:pt x="283" y="715"/>
                    </a:lnTo>
                    <a:lnTo>
                      <a:pt x="288" y="743"/>
                    </a:lnTo>
                    <a:lnTo>
                      <a:pt x="290" y="778"/>
                    </a:lnTo>
                    <a:lnTo>
                      <a:pt x="289" y="816"/>
                    </a:lnTo>
                    <a:lnTo>
                      <a:pt x="287" y="858"/>
                    </a:lnTo>
                    <a:lnTo>
                      <a:pt x="286" y="880"/>
                    </a:lnTo>
                    <a:lnTo>
                      <a:pt x="282" y="900"/>
                    </a:lnTo>
                    <a:lnTo>
                      <a:pt x="279" y="917"/>
                    </a:lnTo>
                    <a:lnTo>
                      <a:pt x="275" y="930"/>
                    </a:lnTo>
                    <a:lnTo>
                      <a:pt x="270" y="937"/>
                    </a:lnTo>
                    <a:lnTo>
                      <a:pt x="264" y="937"/>
                    </a:lnTo>
                    <a:lnTo>
                      <a:pt x="257" y="930"/>
                    </a:lnTo>
                    <a:lnTo>
                      <a:pt x="250" y="912"/>
                    </a:lnTo>
                    <a:lnTo>
                      <a:pt x="242" y="888"/>
                    </a:lnTo>
                    <a:lnTo>
                      <a:pt x="234" y="859"/>
                    </a:lnTo>
                    <a:lnTo>
                      <a:pt x="226" y="829"/>
                    </a:lnTo>
                    <a:lnTo>
                      <a:pt x="219" y="801"/>
                    </a:lnTo>
                    <a:lnTo>
                      <a:pt x="213" y="774"/>
                    </a:lnTo>
                    <a:lnTo>
                      <a:pt x="208" y="752"/>
                    </a:lnTo>
                    <a:lnTo>
                      <a:pt x="205" y="738"/>
                    </a:lnTo>
                    <a:lnTo>
                      <a:pt x="204" y="733"/>
                    </a:lnTo>
                    <a:lnTo>
                      <a:pt x="205" y="723"/>
                    </a:lnTo>
                    <a:lnTo>
                      <a:pt x="206" y="699"/>
                    </a:lnTo>
                    <a:lnTo>
                      <a:pt x="202" y="670"/>
                    </a:lnTo>
                    <a:lnTo>
                      <a:pt x="187" y="645"/>
                    </a:lnTo>
                    <a:lnTo>
                      <a:pt x="176" y="636"/>
                    </a:lnTo>
                    <a:lnTo>
                      <a:pt x="167" y="631"/>
                    </a:lnTo>
                    <a:lnTo>
                      <a:pt x="158" y="629"/>
                    </a:lnTo>
                    <a:lnTo>
                      <a:pt x="150" y="630"/>
                    </a:lnTo>
                    <a:lnTo>
                      <a:pt x="143" y="635"/>
                    </a:lnTo>
                    <a:lnTo>
                      <a:pt x="137" y="640"/>
                    </a:lnTo>
                    <a:lnTo>
                      <a:pt x="131" y="647"/>
                    </a:lnTo>
                    <a:lnTo>
                      <a:pt x="128" y="657"/>
                    </a:lnTo>
                    <a:lnTo>
                      <a:pt x="125" y="665"/>
                    </a:lnTo>
                    <a:lnTo>
                      <a:pt x="127" y="671"/>
                    </a:lnTo>
                    <a:lnTo>
                      <a:pt x="129" y="678"/>
                    </a:lnTo>
                    <a:lnTo>
                      <a:pt x="134" y="685"/>
                    </a:lnTo>
                    <a:lnTo>
                      <a:pt x="138" y="693"/>
                    </a:lnTo>
                    <a:lnTo>
                      <a:pt x="145" y="704"/>
                    </a:lnTo>
                    <a:lnTo>
                      <a:pt x="151" y="718"/>
                    </a:lnTo>
                    <a:lnTo>
                      <a:pt x="158" y="736"/>
                    </a:lnTo>
                    <a:lnTo>
                      <a:pt x="165" y="759"/>
                    </a:lnTo>
                    <a:lnTo>
                      <a:pt x="172" y="784"/>
                    </a:lnTo>
                    <a:lnTo>
                      <a:pt x="178" y="812"/>
                    </a:lnTo>
                    <a:lnTo>
                      <a:pt x="184" y="839"/>
                    </a:lnTo>
                    <a:lnTo>
                      <a:pt x="190" y="863"/>
                    </a:lnTo>
                    <a:lnTo>
                      <a:pt x="195" y="882"/>
                    </a:lnTo>
                    <a:lnTo>
                      <a:pt x="198" y="895"/>
                    </a:lnTo>
                    <a:lnTo>
                      <a:pt x="199" y="900"/>
                    </a:lnTo>
                    <a:lnTo>
                      <a:pt x="200" y="902"/>
                    </a:lnTo>
                    <a:lnTo>
                      <a:pt x="202" y="910"/>
                    </a:lnTo>
                    <a:lnTo>
                      <a:pt x="204" y="920"/>
                    </a:lnTo>
                    <a:lnTo>
                      <a:pt x="205" y="932"/>
                    </a:lnTo>
                    <a:lnTo>
                      <a:pt x="204" y="942"/>
                    </a:lnTo>
                    <a:lnTo>
                      <a:pt x="199" y="950"/>
                    </a:lnTo>
                    <a:lnTo>
                      <a:pt x="191" y="955"/>
                    </a:lnTo>
                    <a:lnTo>
                      <a:pt x="178" y="954"/>
                    </a:lnTo>
                    <a:lnTo>
                      <a:pt x="162" y="948"/>
                    </a:lnTo>
                    <a:lnTo>
                      <a:pt x="147" y="941"/>
                    </a:lnTo>
                    <a:lnTo>
                      <a:pt x="132" y="933"/>
                    </a:lnTo>
                    <a:lnTo>
                      <a:pt x="120" y="924"/>
                    </a:lnTo>
                    <a:lnTo>
                      <a:pt x="108" y="917"/>
                    </a:lnTo>
                    <a:lnTo>
                      <a:pt x="99" y="910"/>
                    </a:lnTo>
                    <a:lnTo>
                      <a:pt x="93" y="905"/>
                    </a:lnTo>
                    <a:lnTo>
                      <a:pt x="91" y="904"/>
                    </a:lnTo>
                    <a:lnTo>
                      <a:pt x="90" y="901"/>
                    </a:lnTo>
                    <a:lnTo>
                      <a:pt x="87" y="893"/>
                    </a:lnTo>
                    <a:lnTo>
                      <a:pt x="83" y="881"/>
                    </a:lnTo>
                    <a:lnTo>
                      <a:pt x="76" y="869"/>
                    </a:lnTo>
                    <a:lnTo>
                      <a:pt x="68" y="858"/>
                    </a:lnTo>
                    <a:lnTo>
                      <a:pt x="57" y="849"/>
                    </a:lnTo>
                    <a:lnTo>
                      <a:pt x="46" y="847"/>
                    </a:lnTo>
                    <a:lnTo>
                      <a:pt x="32" y="850"/>
                    </a:lnTo>
                    <a:lnTo>
                      <a:pt x="19" y="859"/>
                    </a:lnTo>
                    <a:lnTo>
                      <a:pt x="9" y="870"/>
                    </a:lnTo>
                    <a:lnTo>
                      <a:pt x="3" y="882"/>
                    </a:lnTo>
                    <a:lnTo>
                      <a:pt x="0" y="895"/>
                    </a:lnTo>
                    <a:lnTo>
                      <a:pt x="1" y="908"/>
                    </a:lnTo>
                    <a:lnTo>
                      <a:pt x="6" y="919"/>
                    </a:lnTo>
                    <a:lnTo>
                      <a:pt x="14" y="930"/>
                    </a:lnTo>
                    <a:lnTo>
                      <a:pt x="27" y="938"/>
                    </a:lnTo>
                    <a:lnTo>
                      <a:pt x="44" y="943"/>
                    </a:lnTo>
                    <a:lnTo>
                      <a:pt x="61" y="948"/>
                    </a:lnTo>
                    <a:lnTo>
                      <a:pt x="77" y="953"/>
                    </a:lnTo>
                    <a:lnTo>
                      <a:pt x="93" y="958"/>
                    </a:lnTo>
                    <a:lnTo>
                      <a:pt x="109" y="964"/>
                    </a:lnTo>
                    <a:lnTo>
                      <a:pt x="124" y="971"/>
                    </a:lnTo>
                    <a:lnTo>
                      <a:pt x="137" y="980"/>
                    </a:lnTo>
                    <a:lnTo>
                      <a:pt x="150" y="992"/>
                    </a:lnTo>
                    <a:lnTo>
                      <a:pt x="161" y="1005"/>
                    </a:lnTo>
                    <a:lnTo>
                      <a:pt x="176" y="1016"/>
                    </a:lnTo>
                    <a:lnTo>
                      <a:pt x="191" y="1029"/>
                    </a:lnTo>
                    <a:lnTo>
                      <a:pt x="207" y="1040"/>
                    </a:lnTo>
                    <a:lnTo>
                      <a:pt x="222" y="1054"/>
                    </a:lnTo>
                    <a:lnTo>
                      <a:pt x="236" y="1067"/>
                    </a:lnTo>
                    <a:lnTo>
                      <a:pt x="249" y="1082"/>
                    </a:lnTo>
                    <a:lnTo>
                      <a:pt x="258" y="1097"/>
                    </a:lnTo>
                    <a:lnTo>
                      <a:pt x="266" y="1116"/>
                    </a:lnTo>
                    <a:lnTo>
                      <a:pt x="273" y="1142"/>
                    </a:lnTo>
                    <a:lnTo>
                      <a:pt x="281" y="1172"/>
                    </a:lnTo>
                    <a:lnTo>
                      <a:pt x="287" y="1207"/>
                    </a:lnTo>
                    <a:lnTo>
                      <a:pt x="293" y="1245"/>
                    </a:lnTo>
                    <a:lnTo>
                      <a:pt x="298" y="1287"/>
                    </a:lnTo>
                    <a:lnTo>
                      <a:pt x="302" y="1328"/>
                    </a:lnTo>
                    <a:lnTo>
                      <a:pt x="304" y="1371"/>
                    </a:lnTo>
                    <a:lnTo>
                      <a:pt x="305" y="1411"/>
                    </a:lnTo>
                    <a:lnTo>
                      <a:pt x="306" y="1447"/>
                    </a:lnTo>
                    <a:lnTo>
                      <a:pt x="308" y="1477"/>
                    </a:lnTo>
                    <a:lnTo>
                      <a:pt x="310" y="1504"/>
                    </a:lnTo>
                    <a:lnTo>
                      <a:pt x="313" y="1524"/>
                    </a:lnTo>
                    <a:lnTo>
                      <a:pt x="320" y="1542"/>
                    </a:lnTo>
                    <a:lnTo>
                      <a:pt x="331" y="1553"/>
                    </a:lnTo>
                    <a:lnTo>
                      <a:pt x="346" y="1560"/>
                    </a:lnTo>
                    <a:lnTo>
                      <a:pt x="361" y="1560"/>
                    </a:lnTo>
                    <a:lnTo>
                      <a:pt x="373" y="1554"/>
                    </a:lnTo>
                    <a:lnTo>
                      <a:pt x="382" y="1543"/>
                    </a:lnTo>
                    <a:lnTo>
                      <a:pt x="393" y="1528"/>
                    </a:lnTo>
                    <a:lnTo>
                      <a:pt x="403" y="1512"/>
                    </a:lnTo>
                    <a:lnTo>
                      <a:pt x="416" y="1497"/>
                    </a:lnTo>
                    <a:lnTo>
                      <a:pt x="433" y="1484"/>
                    </a:lnTo>
                    <a:lnTo>
                      <a:pt x="455" y="1476"/>
                    </a:lnTo>
                    <a:lnTo>
                      <a:pt x="480" y="1470"/>
                    </a:lnTo>
                    <a:lnTo>
                      <a:pt x="507" y="1462"/>
                    </a:lnTo>
                    <a:lnTo>
                      <a:pt x="533" y="1454"/>
                    </a:lnTo>
                    <a:lnTo>
                      <a:pt x="559" y="1444"/>
                    </a:lnTo>
                    <a:lnTo>
                      <a:pt x="582" y="1433"/>
                    </a:lnTo>
                    <a:lnTo>
                      <a:pt x="601" y="1424"/>
                    </a:lnTo>
                    <a:lnTo>
                      <a:pt x="619" y="1414"/>
                    </a:lnTo>
                    <a:lnTo>
                      <a:pt x="630" y="1406"/>
                    </a:lnTo>
                    <a:lnTo>
                      <a:pt x="640" y="1399"/>
                    </a:lnTo>
                    <a:lnTo>
                      <a:pt x="650" y="1394"/>
                    </a:lnTo>
                    <a:lnTo>
                      <a:pt x="659" y="1392"/>
                    </a:lnTo>
                    <a:lnTo>
                      <a:pt x="667" y="1392"/>
                    </a:lnTo>
                    <a:lnTo>
                      <a:pt x="674" y="1393"/>
                    </a:lnTo>
                    <a:lnTo>
                      <a:pt x="680" y="1396"/>
                    </a:lnTo>
                    <a:lnTo>
                      <a:pt x="683" y="1402"/>
                    </a:lnTo>
                    <a:lnTo>
                      <a:pt x="684" y="1409"/>
                    </a:lnTo>
                    <a:lnTo>
                      <a:pt x="687" y="1423"/>
                    </a:lnTo>
                    <a:lnTo>
                      <a:pt x="694" y="1436"/>
                    </a:lnTo>
                    <a:lnTo>
                      <a:pt x="699" y="1452"/>
                    </a:lnTo>
                    <a:lnTo>
                      <a:pt x="702" y="1472"/>
                    </a:lnTo>
                    <a:lnTo>
                      <a:pt x="705" y="1495"/>
                    </a:lnTo>
                    <a:lnTo>
                      <a:pt x="712" y="1517"/>
                    </a:lnTo>
                    <a:lnTo>
                      <a:pt x="718" y="1537"/>
                    </a:lnTo>
                    <a:lnTo>
                      <a:pt x="719" y="1555"/>
                    </a:lnTo>
                    <a:lnTo>
                      <a:pt x="718" y="1566"/>
                    </a:lnTo>
                    <a:lnTo>
                      <a:pt x="720" y="1577"/>
                    </a:lnTo>
                    <a:lnTo>
                      <a:pt x="724" y="1591"/>
                    </a:lnTo>
                    <a:lnTo>
                      <a:pt x="728" y="1604"/>
                    </a:lnTo>
                    <a:lnTo>
                      <a:pt x="734" y="1618"/>
                    </a:lnTo>
                    <a:lnTo>
                      <a:pt x="741" y="1631"/>
                    </a:lnTo>
                    <a:lnTo>
                      <a:pt x="748" y="1644"/>
                    </a:lnTo>
                    <a:lnTo>
                      <a:pt x="756" y="1656"/>
                    </a:lnTo>
                    <a:lnTo>
                      <a:pt x="764" y="1666"/>
                    </a:lnTo>
                    <a:lnTo>
                      <a:pt x="771" y="1675"/>
                    </a:lnTo>
                    <a:lnTo>
                      <a:pt x="778" y="1683"/>
                    </a:lnTo>
                    <a:lnTo>
                      <a:pt x="784" y="1691"/>
                    </a:lnTo>
                    <a:lnTo>
                      <a:pt x="786" y="1701"/>
                    </a:lnTo>
                    <a:lnTo>
                      <a:pt x="786" y="1711"/>
                    </a:lnTo>
                    <a:lnTo>
                      <a:pt x="781" y="1724"/>
                    </a:lnTo>
                    <a:lnTo>
                      <a:pt x="773" y="1740"/>
                    </a:lnTo>
                    <a:lnTo>
                      <a:pt x="762" y="1759"/>
                    </a:lnTo>
                    <a:lnTo>
                      <a:pt x="752" y="1781"/>
                    </a:lnTo>
                    <a:lnTo>
                      <a:pt x="744" y="1807"/>
                    </a:lnTo>
                    <a:lnTo>
                      <a:pt x="740" y="1834"/>
                    </a:lnTo>
                    <a:lnTo>
                      <a:pt x="740" y="1863"/>
                    </a:lnTo>
                    <a:lnTo>
                      <a:pt x="744" y="1893"/>
                    </a:lnTo>
                    <a:lnTo>
                      <a:pt x="755" y="1923"/>
                    </a:lnTo>
                    <a:lnTo>
                      <a:pt x="773" y="1953"/>
                    </a:lnTo>
                    <a:lnTo>
                      <a:pt x="795" y="1981"/>
                    </a:lnTo>
                    <a:lnTo>
                      <a:pt x="817" y="2005"/>
                    </a:lnTo>
                    <a:lnTo>
                      <a:pt x="837" y="2027"/>
                    </a:lnTo>
                    <a:lnTo>
                      <a:pt x="855" y="2047"/>
                    </a:lnTo>
                    <a:lnTo>
                      <a:pt x="870" y="2067"/>
                    </a:lnTo>
                    <a:lnTo>
                      <a:pt x="882" y="2088"/>
                    </a:lnTo>
                    <a:lnTo>
                      <a:pt x="888" y="2109"/>
                    </a:lnTo>
                    <a:lnTo>
                      <a:pt x="890" y="2133"/>
                    </a:lnTo>
                    <a:lnTo>
                      <a:pt x="887" y="2156"/>
                    </a:lnTo>
                    <a:lnTo>
                      <a:pt x="882" y="2177"/>
                    </a:lnTo>
                    <a:lnTo>
                      <a:pt x="875" y="2193"/>
                    </a:lnTo>
                    <a:lnTo>
                      <a:pt x="865" y="2205"/>
                    </a:lnTo>
                    <a:lnTo>
                      <a:pt x="856" y="2216"/>
                    </a:lnTo>
                    <a:lnTo>
                      <a:pt x="847" y="2224"/>
                    </a:lnTo>
                    <a:lnTo>
                      <a:pt x="839" y="2230"/>
                    </a:lnTo>
                    <a:lnTo>
                      <a:pt x="832" y="2234"/>
                    </a:lnTo>
                    <a:lnTo>
                      <a:pt x="825" y="2242"/>
                    </a:lnTo>
                    <a:lnTo>
                      <a:pt x="827" y="2251"/>
                    </a:lnTo>
                    <a:lnTo>
                      <a:pt x="837" y="2257"/>
                    </a:lnTo>
                    <a:lnTo>
                      <a:pt x="848" y="2258"/>
                    </a:lnTo>
                    <a:lnTo>
                      <a:pt x="860" y="2251"/>
                    </a:lnTo>
                    <a:lnTo>
                      <a:pt x="878" y="2236"/>
                    </a:lnTo>
                    <a:lnTo>
                      <a:pt x="902" y="2215"/>
                    </a:lnTo>
                    <a:lnTo>
                      <a:pt x="929" y="2188"/>
                    </a:lnTo>
                    <a:lnTo>
                      <a:pt x="955" y="2160"/>
                    </a:lnTo>
                    <a:lnTo>
                      <a:pt x="981" y="2133"/>
                    </a:lnTo>
                    <a:lnTo>
                      <a:pt x="1000" y="2107"/>
                    </a:lnTo>
                    <a:lnTo>
                      <a:pt x="1014" y="2087"/>
                    </a:lnTo>
                    <a:lnTo>
                      <a:pt x="1024" y="2066"/>
                    </a:lnTo>
                    <a:lnTo>
                      <a:pt x="1035" y="2038"/>
                    </a:lnTo>
                    <a:lnTo>
                      <a:pt x="1045" y="2005"/>
                    </a:lnTo>
                    <a:lnTo>
                      <a:pt x="1052" y="1968"/>
                    </a:lnTo>
                    <a:lnTo>
                      <a:pt x="1057" y="1930"/>
                    </a:lnTo>
                    <a:lnTo>
                      <a:pt x="1056" y="1890"/>
                    </a:lnTo>
                    <a:lnTo>
                      <a:pt x="1048" y="1852"/>
                    </a:lnTo>
                    <a:lnTo>
                      <a:pt x="1031" y="1815"/>
                    </a:lnTo>
                    <a:lnTo>
                      <a:pt x="1012" y="1781"/>
                    </a:lnTo>
                    <a:lnTo>
                      <a:pt x="996" y="1751"/>
                    </a:lnTo>
                    <a:lnTo>
                      <a:pt x="982" y="1724"/>
                    </a:lnTo>
                    <a:lnTo>
                      <a:pt x="971" y="1699"/>
                    </a:lnTo>
                    <a:lnTo>
                      <a:pt x="966" y="1680"/>
                    </a:lnTo>
                    <a:lnTo>
                      <a:pt x="965" y="1664"/>
                    </a:lnTo>
                    <a:lnTo>
                      <a:pt x="968" y="1653"/>
                    </a:lnTo>
                    <a:lnTo>
                      <a:pt x="977" y="1648"/>
                    </a:lnTo>
                    <a:lnTo>
                      <a:pt x="989" y="1644"/>
                    </a:lnTo>
                    <a:lnTo>
                      <a:pt x="997" y="1641"/>
                    </a:lnTo>
                    <a:lnTo>
                      <a:pt x="1004" y="1636"/>
                    </a:lnTo>
                    <a:lnTo>
                      <a:pt x="1008" y="1631"/>
                    </a:lnTo>
                    <a:lnTo>
                      <a:pt x="1012" y="1625"/>
                    </a:lnTo>
                    <a:lnTo>
                      <a:pt x="1015" y="1619"/>
                    </a:lnTo>
                    <a:lnTo>
                      <a:pt x="1016" y="1611"/>
                    </a:lnTo>
                    <a:lnTo>
                      <a:pt x="1019" y="1602"/>
                    </a:lnTo>
                    <a:lnTo>
                      <a:pt x="1022" y="1592"/>
                    </a:lnTo>
                    <a:lnTo>
                      <a:pt x="1027" y="1583"/>
                    </a:lnTo>
                    <a:lnTo>
                      <a:pt x="1033" y="1575"/>
                    </a:lnTo>
                    <a:lnTo>
                      <a:pt x="1039" y="1566"/>
                    </a:lnTo>
                    <a:lnTo>
                      <a:pt x="1046" y="1558"/>
                    </a:lnTo>
                    <a:lnTo>
                      <a:pt x="1053" y="1551"/>
                    </a:lnTo>
                    <a:lnTo>
                      <a:pt x="1058" y="1543"/>
                    </a:lnTo>
                    <a:lnTo>
                      <a:pt x="1060" y="1535"/>
                    </a:lnTo>
                    <a:lnTo>
                      <a:pt x="1065" y="1521"/>
                    </a:lnTo>
                    <a:lnTo>
                      <a:pt x="1072" y="1508"/>
                    </a:lnTo>
                    <a:lnTo>
                      <a:pt x="1079" y="1494"/>
                    </a:lnTo>
                    <a:lnTo>
                      <a:pt x="1086" y="1476"/>
                    </a:lnTo>
                    <a:lnTo>
                      <a:pt x="1088" y="1464"/>
                    </a:lnTo>
                    <a:lnTo>
                      <a:pt x="1090" y="1452"/>
                    </a:lnTo>
                    <a:lnTo>
                      <a:pt x="1094" y="1439"/>
                    </a:lnTo>
                    <a:lnTo>
                      <a:pt x="1097" y="1429"/>
                    </a:lnTo>
                    <a:lnTo>
                      <a:pt x="1103" y="1421"/>
                    </a:lnTo>
                    <a:lnTo>
                      <a:pt x="1112" y="1417"/>
                    </a:lnTo>
                    <a:lnTo>
                      <a:pt x="1124" y="1421"/>
                    </a:lnTo>
                    <a:lnTo>
                      <a:pt x="1140" y="1430"/>
                    </a:lnTo>
                    <a:lnTo>
                      <a:pt x="1159" y="1445"/>
                    </a:lnTo>
                    <a:lnTo>
                      <a:pt x="1179" y="1460"/>
                    </a:lnTo>
                    <a:lnTo>
                      <a:pt x="1199" y="1475"/>
                    </a:lnTo>
                    <a:lnTo>
                      <a:pt x="1219" y="1489"/>
                    </a:lnTo>
                    <a:lnTo>
                      <a:pt x="1238" y="1501"/>
                    </a:lnTo>
                    <a:lnTo>
                      <a:pt x="1257" y="1512"/>
                    </a:lnTo>
                    <a:lnTo>
                      <a:pt x="1275" y="1519"/>
                    </a:lnTo>
                    <a:lnTo>
                      <a:pt x="1291" y="1522"/>
                    </a:lnTo>
                    <a:lnTo>
                      <a:pt x="1307" y="1524"/>
                    </a:lnTo>
                    <a:lnTo>
                      <a:pt x="1323" y="1528"/>
                    </a:lnTo>
                    <a:lnTo>
                      <a:pt x="1339" y="1532"/>
                    </a:lnTo>
                    <a:lnTo>
                      <a:pt x="1353" y="1538"/>
                    </a:lnTo>
                    <a:lnTo>
                      <a:pt x="1367" y="1545"/>
                    </a:lnTo>
                    <a:lnTo>
                      <a:pt x="1378" y="1554"/>
                    </a:lnTo>
                    <a:lnTo>
                      <a:pt x="1386" y="1565"/>
                    </a:lnTo>
                    <a:lnTo>
                      <a:pt x="1391" y="1576"/>
                    </a:lnTo>
                    <a:lnTo>
                      <a:pt x="1394" y="1589"/>
                    </a:lnTo>
                    <a:lnTo>
                      <a:pt x="1399" y="1600"/>
                    </a:lnTo>
                    <a:lnTo>
                      <a:pt x="1404" y="1611"/>
                    </a:lnTo>
                    <a:lnTo>
                      <a:pt x="1411" y="1619"/>
                    </a:lnTo>
                    <a:lnTo>
                      <a:pt x="1418" y="1627"/>
                    </a:lnTo>
                    <a:lnTo>
                      <a:pt x="1426" y="1631"/>
                    </a:lnTo>
                    <a:lnTo>
                      <a:pt x="1435" y="1633"/>
                    </a:lnTo>
                    <a:lnTo>
                      <a:pt x="1445" y="1631"/>
                    </a:lnTo>
                    <a:lnTo>
                      <a:pt x="1462" y="1606"/>
                    </a:lnTo>
                    <a:lnTo>
                      <a:pt x="1471" y="1552"/>
                    </a:lnTo>
                    <a:lnTo>
                      <a:pt x="1474" y="1480"/>
                    </a:lnTo>
                    <a:lnTo>
                      <a:pt x="1479" y="1401"/>
                    </a:lnTo>
                    <a:lnTo>
                      <a:pt x="1482" y="1362"/>
                    </a:lnTo>
                    <a:lnTo>
                      <a:pt x="1486" y="1321"/>
                    </a:lnTo>
                    <a:lnTo>
                      <a:pt x="1489" y="1282"/>
                    </a:lnTo>
                    <a:lnTo>
                      <a:pt x="1494" y="1247"/>
                    </a:lnTo>
                    <a:lnTo>
                      <a:pt x="1499" y="1213"/>
                    </a:lnTo>
                    <a:lnTo>
                      <a:pt x="1506" y="1185"/>
                    </a:lnTo>
                    <a:lnTo>
                      <a:pt x="1517" y="1162"/>
                    </a:lnTo>
                    <a:lnTo>
                      <a:pt x="1529" y="1146"/>
                    </a:lnTo>
                    <a:lnTo>
                      <a:pt x="1542" y="1132"/>
                    </a:lnTo>
                    <a:lnTo>
                      <a:pt x="1554" y="1117"/>
                    </a:lnTo>
                    <a:lnTo>
                      <a:pt x="1563" y="1101"/>
                    </a:lnTo>
                    <a:lnTo>
                      <a:pt x="1572" y="1083"/>
                    </a:lnTo>
                    <a:lnTo>
                      <a:pt x="1582" y="1064"/>
                    </a:lnTo>
                    <a:lnTo>
                      <a:pt x="1593" y="1045"/>
                    </a:lnTo>
                    <a:lnTo>
                      <a:pt x="1605" y="1025"/>
                    </a:lnTo>
                    <a:lnTo>
                      <a:pt x="1622" y="1005"/>
                    </a:lnTo>
                    <a:lnTo>
                      <a:pt x="1641" y="984"/>
                    </a:lnTo>
                    <a:lnTo>
                      <a:pt x="1664" y="963"/>
                    </a:lnTo>
                    <a:lnTo>
                      <a:pt x="1687" y="942"/>
                    </a:lnTo>
                    <a:lnTo>
                      <a:pt x="1708" y="922"/>
                    </a:lnTo>
                    <a:lnTo>
                      <a:pt x="1724" y="901"/>
                    </a:lnTo>
                    <a:lnTo>
                      <a:pt x="1732" y="880"/>
                    </a:lnTo>
                    <a:lnTo>
                      <a:pt x="1730" y="860"/>
                    </a:lnTo>
                    <a:lnTo>
                      <a:pt x="1714" y="841"/>
                    </a:lnTo>
                    <a:lnTo>
                      <a:pt x="1693" y="828"/>
                    </a:lnTo>
                    <a:lnTo>
                      <a:pt x="1677" y="827"/>
                    </a:lnTo>
                    <a:lnTo>
                      <a:pt x="1664" y="834"/>
                    </a:lnTo>
                    <a:lnTo>
                      <a:pt x="1654" y="847"/>
                    </a:lnTo>
                    <a:lnTo>
                      <a:pt x="1646" y="865"/>
                    </a:lnTo>
                    <a:lnTo>
                      <a:pt x="1638" y="886"/>
                    </a:lnTo>
                    <a:lnTo>
                      <a:pt x="1628" y="907"/>
                    </a:lnTo>
                    <a:lnTo>
                      <a:pt x="1617" y="925"/>
                    </a:lnTo>
                    <a:lnTo>
                      <a:pt x="1603" y="946"/>
                    </a:lnTo>
                    <a:lnTo>
                      <a:pt x="1586" y="970"/>
                    </a:lnTo>
                    <a:lnTo>
                      <a:pt x="1569" y="994"/>
                    </a:lnTo>
                    <a:lnTo>
                      <a:pt x="1552" y="1014"/>
                    </a:lnTo>
                    <a:lnTo>
                      <a:pt x="1537" y="1024"/>
                    </a:lnTo>
                    <a:lnTo>
                      <a:pt x="1526" y="1022"/>
                    </a:lnTo>
                    <a:lnTo>
                      <a:pt x="1520" y="1001"/>
                    </a:lnTo>
                    <a:lnTo>
                      <a:pt x="1521" y="958"/>
                    </a:lnTo>
                    <a:lnTo>
                      <a:pt x="1528" y="905"/>
                    </a:lnTo>
                    <a:lnTo>
                      <a:pt x="1536" y="857"/>
                    </a:lnTo>
                    <a:lnTo>
                      <a:pt x="1545" y="814"/>
                    </a:lnTo>
                    <a:lnTo>
                      <a:pt x="1552" y="776"/>
                    </a:lnTo>
                    <a:lnTo>
                      <a:pt x="1556" y="746"/>
                    </a:lnTo>
                    <a:lnTo>
                      <a:pt x="1554" y="722"/>
                    </a:lnTo>
                    <a:lnTo>
                      <a:pt x="1542" y="706"/>
                    </a:lnTo>
                    <a:lnTo>
                      <a:pt x="1521" y="699"/>
                    </a:lnTo>
                    <a:lnTo>
                      <a:pt x="1499" y="699"/>
                    </a:lnTo>
                    <a:lnTo>
                      <a:pt x="1487" y="706"/>
                    </a:lnTo>
                    <a:lnTo>
                      <a:pt x="1480" y="718"/>
                    </a:lnTo>
                    <a:lnTo>
                      <a:pt x="1479" y="733"/>
                    </a:lnTo>
                    <a:lnTo>
                      <a:pt x="1481" y="751"/>
                    </a:lnTo>
                    <a:lnTo>
                      <a:pt x="1484" y="772"/>
                    </a:lnTo>
                    <a:lnTo>
                      <a:pt x="1488" y="794"/>
                    </a:lnTo>
                    <a:lnTo>
                      <a:pt x="1488" y="816"/>
                    </a:lnTo>
                    <a:lnTo>
                      <a:pt x="1483" y="875"/>
                    </a:lnTo>
                    <a:lnTo>
                      <a:pt x="1477" y="945"/>
                    </a:lnTo>
                    <a:lnTo>
                      <a:pt x="1468" y="990"/>
                    </a:lnTo>
                    <a:lnTo>
                      <a:pt x="1454" y="979"/>
                    </a:lnTo>
                    <a:lnTo>
                      <a:pt x="1446" y="954"/>
                    </a:lnTo>
                    <a:lnTo>
                      <a:pt x="1439" y="930"/>
                    </a:lnTo>
                    <a:lnTo>
                      <a:pt x="1434" y="905"/>
                    </a:lnTo>
                    <a:lnTo>
                      <a:pt x="1428" y="882"/>
                    </a:lnTo>
                    <a:lnTo>
                      <a:pt x="1423" y="860"/>
                    </a:lnTo>
                    <a:lnTo>
                      <a:pt x="1420" y="841"/>
                    </a:lnTo>
                    <a:lnTo>
                      <a:pt x="1418" y="822"/>
                    </a:lnTo>
                    <a:lnTo>
                      <a:pt x="1416" y="807"/>
                    </a:lnTo>
                    <a:lnTo>
                      <a:pt x="1416" y="792"/>
                    </a:lnTo>
                    <a:lnTo>
                      <a:pt x="1415" y="778"/>
                    </a:lnTo>
                    <a:lnTo>
                      <a:pt x="1414" y="763"/>
                    </a:lnTo>
                    <a:lnTo>
                      <a:pt x="1411" y="749"/>
                    </a:lnTo>
                    <a:lnTo>
                      <a:pt x="1404" y="738"/>
                    </a:lnTo>
                    <a:lnTo>
                      <a:pt x="1394" y="730"/>
                    </a:lnTo>
                    <a:lnTo>
                      <a:pt x="1383" y="726"/>
                    </a:lnTo>
                    <a:lnTo>
                      <a:pt x="1366" y="728"/>
                    </a:lnTo>
                    <a:lnTo>
                      <a:pt x="1352" y="735"/>
                    </a:lnTo>
                    <a:lnTo>
                      <a:pt x="1345" y="744"/>
                    </a:lnTo>
                    <a:lnTo>
                      <a:pt x="1344" y="756"/>
                    </a:lnTo>
                    <a:lnTo>
                      <a:pt x="1346" y="769"/>
                    </a:lnTo>
                    <a:lnTo>
                      <a:pt x="1352" y="784"/>
                    </a:lnTo>
                    <a:lnTo>
                      <a:pt x="1359" y="801"/>
                    </a:lnTo>
                    <a:lnTo>
                      <a:pt x="1366" y="817"/>
                    </a:lnTo>
                    <a:lnTo>
                      <a:pt x="1370" y="833"/>
                    </a:lnTo>
                    <a:lnTo>
                      <a:pt x="1376" y="856"/>
                    </a:lnTo>
                    <a:lnTo>
                      <a:pt x="1386" y="889"/>
                    </a:lnTo>
                    <a:lnTo>
                      <a:pt x="1397" y="928"/>
                    </a:lnTo>
                    <a:lnTo>
                      <a:pt x="1407" y="969"/>
                    </a:lnTo>
                    <a:lnTo>
                      <a:pt x="1413" y="1005"/>
                    </a:lnTo>
                    <a:lnTo>
                      <a:pt x="1412" y="1030"/>
                    </a:lnTo>
                    <a:lnTo>
                      <a:pt x="1401" y="1040"/>
                    </a:lnTo>
                    <a:lnTo>
                      <a:pt x="1378" y="1030"/>
                    </a:lnTo>
                    <a:lnTo>
                      <a:pt x="1351" y="1007"/>
                    </a:lnTo>
                    <a:lnTo>
                      <a:pt x="1328" y="984"/>
                    </a:lnTo>
                    <a:lnTo>
                      <a:pt x="1307" y="962"/>
                    </a:lnTo>
                    <a:lnTo>
                      <a:pt x="1291" y="942"/>
                    </a:lnTo>
                    <a:lnTo>
                      <a:pt x="1275" y="930"/>
                    </a:lnTo>
                    <a:lnTo>
                      <a:pt x="1262" y="923"/>
                    </a:lnTo>
                    <a:lnTo>
                      <a:pt x="1249" y="925"/>
                    </a:lnTo>
                    <a:lnTo>
                      <a:pt x="1237" y="938"/>
                    </a:lnTo>
                    <a:lnTo>
                      <a:pt x="1227" y="955"/>
                    </a:lnTo>
                    <a:lnTo>
                      <a:pt x="1223" y="969"/>
                    </a:lnTo>
                    <a:lnTo>
                      <a:pt x="1225" y="980"/>
                    </a:lnTo>
                    <a:lnTo>
                      <a:pt x="1231" y="990"/>
                    </a:lnTo>
                    <a:lnTo>
                      <a:pt x="1240" y="998"/>
                    </a:lnTo>
                    <a:lnTo>
                      <a:pt x="1253" y="1005"/>
                    </a:lnTo>
                    <a:lnTo>
                      <a:pt x="1269" y="1010"/>
                    </a:lnTo>
                    <a:lnTo>
                      <a:pt x="1286" y="1017"/>
                    </a:lnTo>
                    <a:lnTo>
                      <a:pt x="1305" y="1025"/>
                    </a:lnTo>
                    <a:lnTo>
                      <a:pt x="1323" y="1035"/>
                    </a:lnTo>
                    <a:lnTo>
                      <a:pt x="1340" y="1047"/>
                    </a:lnTo>
                    <a:lnTo>
                      <a:pt x="1355" y="1060"/>
                    </a:lnTo>
                    <a:lnTo>
                      <a:pt x="1369" y="1074"/>
                    </a:lnTo>
                    <a:lnTo>
                      <a:pt x="1382" y="1088"/>
                    </a:lnTo>
                    <a:lnTo>
                      <a:pt x="1392" y="1101"/>
                    </a:lnTo>
                    <a:lnTo>
                      <a:pt x="1399" y="1113"/>
                    </a:lnTo>
                    <a:lnTo>
                      <a:pt x="1406" y="1124"/>
                    </a:lnTo>
                    <a:lnTo>
                      <a:pt x="1412" y="1137"/>
                    </a:lnTo>
                    <a:lnTo>
                      <a:pt x="1419" y="1152"/>
                    </a:lnTo>
                    <a:lnTo>
                      <a:pt x="1424" y="1167"/>
                    </a:lnTo>
                    <a:lnTo>
                      <a:pt x="1429" y="1184"/>
                    </a:lnTo>
                    <a:lnTo>
                      <a:pt x="1433" y="1203"/>
                    </a:lnTo>
                    <a:lnTo>
                      <a:pt x="1434" y="1224"/>
                    </a:lnTo>
                    <a:lnTo>
                      <a:pt x="1434" y="1247"/>
                    </a:lnTo>
                    <a:lnTo>
                      <a:pt x="1433" y="1298"/>
                    </a:lnTo>
                    <a:lnTo>
                      <a:pt x="1433" y="1351"/>
                    </a:lnTo>
                    <a:lnTo>
                      <a:pt x="1430" y="1399"/>
                    </a:lnTo>
                    <a:lnTo>
                      <a:pt x="1424" y="1426"/>
                    </a:lnTo>
                    <a:lnTo>
                      <a:pt x="1421" y="1434"/>
                    </a:lnTo>
                    <a:lnTo>
                      <a:pt x="1418" y="1444"/>
                    </a:lnTo>
                    <a:lnTo>
                      <a:pt x="1414" y="1452"/>
                    </a:lnTo>
                    <a:lnTo>
                      <a:pt x="1409" y="1457"/>
                    </a:lnTo>
                    <a:lnTo>
                      <a:pt x="1403" y="1460"/>
                    </a:lnTo>
                    <a:lnTo>
                      <a:pt x="1391" y="1457"/>
                    </a:lnTo>
                    <a:lnTo>
                      <a:pt x="1376" y="1449"/>
                    </a:lnTo>
                    <a:lnTo>
                      <a:pt x="1354" y="1434"/>
                    </a:lnTo>
                    <a:lnTo>
                      <a:pt x="1330" y="1416"/>
                    </a:lnTo>
                    <a:lnTo>
                      <a:pt x="1308" y="1400"/>
                    </a:lnTo>
                    <a:lnTo>
                      <a:pt x="1290" y="1386"/>
                    </a:lnTo>
                    <a:lnTo>
                      <a:pt x="1271" y="1373"/>
                    </a:lnTo>
                    <a:lnTo>
                      <a:pt x="1255" y="1362"/>
                    </a:lnTo>
                    <a:lnTo>
                      <a:pt x="1240" y="1351"/>
                    </a:lnTo>
                    <a:lnTo>
                      <a:pt x="1225" y="1342"/>
                    </a:lnTo>
                    <a:lnTo>
                      <a:pt x="1211" y="1334"/>
                    </a:lnTo>
                    <a:lnTo>
                      <a:pt x="1197" y="1323"/>
                    </a:lnTo>
                    <a:lnTo>
                      <a:pt x="1184" y="1304"/>
                    </a:lnTo>
                    <a:lnTo>
                      <a:pt x="1171" y="1282"/>
                    </a:lnTo>
                    <a:lnTo>
                      <a:pt x="1157" y="1258"/>
                    </a:lnTo>
                    <a:lnTo>
                      <a:pt x="1143" y="1235"/>
                    </a:lnTo>
                    <a:lnTo>
                      <a:pt x="1128" y="1214"/>
                    </a:lnTo>
                    <a:lnTo>
                      <a:pt x="1112" y="1199"/>
                    </a:lnTo>
                    <a:lnTo>
                      <a:pt x="1094" y="1191"/>
                    </a:lnTo>
                    <a:lnTo>
                      <a:pt x="1072" y="1189"/>
                    </a:lnTo>
                    <a:lnTo>
                      <a:pt x="1046" y="1185"/>
                    </a:lnTo>
                    <a:lnTo>
                      <a:pt x="1019" y="1182"/>
                    </a:lnTo>
                    <a:lnTo>
                      <a:pt x="991" y="1176"/>
                    </a:lnTo>
                    <a:lnTo>
                      <a:pt x="966" y="1167"/>
                    </a:lnTo>
                    <a:lnTo>
                      <a:pt x="945" y="1156"/>
                    </a:lnTo>
                    <a:lnTo>
                      <a:pt x="930" y="1139"/>
                    </a:lnTo>
                    <a:lnTo>
                      <a:pt x="923" y="1117"/>
                    </a:lnTo>
                    <a:lnTo>
                      <a:pt x="923" y="1090"/>
                    </a:lnTo>
                    <a:lnTo>
                      <a:pt x="924" y="1056"/>
                    </a:lnTo>
                    <a:lnTo>
                      <a:pt x="928" y="1021"/>
                    </a:lnTo>
                    <a:lnTo>
                      <a:pt x="935" y="985"/>
                    </a:lnTo>
                    <a:lnTo>
                      <a:pt x="944" y="950"/>
                    </a:lnTo>
                    <a:lnTo>
                      <a:pt x="956" y="919"/>
                    </a:lnTo>
                    <a:lnTo>
                      <a:pt x="973" y="893"/>
                    </a:lnTo>
                    <a:lnTo>
                      <a:pt x="993" y="874"/>
                    </a:lnTo>
                    <a:lnTo>
                      <a:pt x="1006" y="865"/>
                    </a:lnTo>
                    <a:lnTo>
                      <a:pt x="1022" y="851"/>
                    </a:lnTo>
                    <a:lnTo>
                      <a:pt x="1039" y="834"/>
                    </a:lnTo>
                    <a:lnTo>
                      <a:pt x="1058" y="812"/>
                    </a:lnTo>
                    <a:lnTo>
                      <a:pt x="1078" y="788"/>
                    </a:lnTo>
                    <a:lnTo>
                      <a:pt x="1098" y="761"/>
                    </a:lnTo>
                    <a:lnTo>
                      <a:pt x="1119" y="733"/>
                    </a:lnTo>
                    <a:lnTo>
                      <a:pt x="1140" y="701"/>
                    </a:lnTo>
                    <a:lnTo>
                      <a:pt x="1158" y="669"/>
                    </a:lnTo>
                    <a:lnTo>
                      <a:pt x="1177" y="636"/>
                    </a:lnTo>
                    <a:lnTo>
                      <a:pt x="1194" y="601"/>
                    </a:lnTo>
                    <a:lnTo>
                      <a:pt x="1209" y="568"/>
                    </a:lnTo>
                    <a:lnTo>
                      <a:pt x="1222" y="534"/>
                    </a:lnTo>
                    <a:lnTo>
                      <a:pt x="1231" y="501"/>
                    </a:lnTo>
                    <a:lnTo>
                      <a:pt x="1238" y="470"/>
                    </a:lnTo>
                    <a:lnTo>
                      <a:pt x="1240" y="440"/>
                    </a:lnTo>
                    <a:lnTo>
                      <a:pt x="1241" y="410"/>
                    </a:lnTo>
                    <a:lnTo>
                      <a:pt x="1241" y="376"/>
                    </a:lnTo>
                    <a:lnTo>
                      <a:pt x="1240" y="342"/>
                    </a:lnTo>
                    <a:lnTo>
                      <a:pt x="1238" y="306"/>
                    </a:lnTo>
                    <a:lnTo>
                      <a:pt x="1233" y="270"/>
                    </a:lnTo>
                    <a:lnTo>
                      <a:pt x="1227" y="235"/>
                    </a:lnTo>
                    <a:lnTo>
                      <a:pt x="1219" y="199"/>
                    </a:lnTo>
                    <a:lnTo>
                      <a:pt x="1208" y="164"/>
                    </a:lnTo>
                    <a:lnTo>
                      <a:pt x="1194" y="132"/>
                    </a:lnTo>
                    <a:lnTo>
                      <a:pt x="1177" y="102"/>
                    </a:lnTo>
                    <a:lnTo>
                      <a:pt x="1155" y="75"/>
                    </a:lnTo>
                    <a:lnTo>
                      <a:pt x="1129" y="50"/>
                    </a:lnTo>
                    <a:lnTo>
                      <a:pt x="1101" y="31"/>
                    </a:lnTo>
                    <a:lnTo>
                      <a:pt x="1066" y="15"/>
                    </a:lnTo>
                    <a:lnTo>
                      <a:pt x="1026" y="4"/>
                    </a:lnTo>
                    <a:lnTo>
                      <a:pt x="9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0" name="Freeform 132"/>
              <p:cNvSpPr>
                <a:spLocks noChangeAspect="1"/>
              </p:cNvSpPr>
              <p:nvPr/>
            </p:nvSpPr>
            <p:spPr bwMode="auto">
              <a:xfrm>
                <a:off x="2783" y="2192"/>
                <a:ext cx="155" cy="400"/>
              </a:xfrm>
              <a:custGeom>
                <a:avLst/>
                <a:gdLst>
                  <a:gd name="T0" fmla="*/ 3 w 310"/>
                  <a:gd name="T1" fmla="*/ 13 h 799"/>
                  <a:gd name="T2" fmla="*/ 3 w 310"/>
                  <a:gd name="T3" fmla="*/ 13 h 799"/>
                  <a:gd name="T4" fmla="*/ 3 w 310"/>
                  <a:gd name="T5" fmla="*/ 13 h 799"/>
                  <a:gd name="T6" fmla="*/ 2 w 310"/>
                  <a:gd name="T7" fmla="*/ 12 h 799"/>
                  <a:gd name="T8" fmla="*/ 2 w 310"/>
                  <a:gd name="T9" fmla="*/ 12 h 799"/>
                  <a:gd name="T10" fmla="*/ 2 w 310"/>
                  <a:gd name="T11" fmla="*/ 11 h 799"/>
                  <a:gd name="T12" fmla="*/ 1 w 310"/>
                  <a:gd name="T13" fmla="*/ 10 h 799"/>
                  <a:gd name="T14" fmla="*/ 2 w 310"/>
                  <a:gd name="T15" fmla="*/ 9 h 799"/>
                  <a:gd name="T16" fmla="*/ 2 w 310"/>
                  <a:gd name="T17" fmla="*/ 8 h 799"/>
                  <a:gd name="T18" fmla="*/ 2 w 310"/>
                  <a:gd name="T19" fmla="*/ 8 h 799"/>
                  <a:gd name="T20" fmla="*/ 2 w 310"/>
                  <a:gd name="T21" fmla="*/ 8 h 799"/>
                  <a:gd name="T22" fmla="*/ 2 w 310"/>
                  <a:gd name="T23" fmla="*/ 7 h 799"/>
                  <a:gd name="T24" fmla="*/ 2 w 310"/>
                  <a:gd name="T25" fmla="*/ 7 h 799"/>
                  <a:gd name="T26" fmla="*/ 1 w 310"/>
                  <a:gd name="T27" fmla="*/ 7 h 799"/>
                  <a:gd name="T28" fmla="*/ 1 w 310"/>
                  <a:gd name="T29" fmla="*/ 7 h 799"/>
                  <a:gd name="T30" fmla="*/ 1 w 310"/>
                  <a:gd name="T31" fmla="*/ 7 h 799"/>
                  <a:gd name="T32" fmla="*/ 1 w 310"/>
                  <a:gd name="T33" fmla="*/ 7 h 799"/>
                  <a:gd name="T34" fmla="*/ 1 w 310"/>
                  <a:gd name="T35" fmla="*/ 7 h 799"/>
                  <a:gd name="T36" fmla="*/ 1 w 310"/>
                  <a:gd name="T37" fmla="*/ 7 h 799"/>
                  <a:gd name="T38" fmla="*/ 1 w 310"/>
                  <a:gd name="T39" fmla="*/ 6 h 799"/>
                  <a:gd name="T40" fmla="*/ 1 w 310"/>
                  <a:gd name="T41" fmla="*/ 6 h 799"/>
                  <a:gd name="T42" fmla="*/ 1 w 310"/>
                  <a:gd name="T43" fmla="*/ 6 h 799"/>
                  <a:gd name="T44" fmla="*/ 1 w 310"/>
                  <a:gd name="T45" fmla="*/ 6 h 799"/>
                  <a:gd name="T46" fmla="*/ 1 w 310"/>
                  <a:gd name="T47" fmla="*/ 6 h 799"/>
                  <a:gd name="T48" fmla="*/ 1 w 310"/>
                  <a:gd name="T49" fmla="*/ 6 h 799"/>
                  <a:gd name="T50" fmla="*/ 1 w 310"/>
                  <a:gd name="T51" fmla="*/ 6 h 799"/>
                  <a:gd name="T52" fmla="*/ 1 w 310"/>
                  <a:gd name="T53" fmla="*/ 6 h 799"/>
                  <a:gd name="T54" fmla="*/ 1 w 310"/>
                  <a:gd name="T55" fmla="*/ 6 h 799"/>
                  <a:gd name="T56" fmla="*/ 1 w 310"/>
                  <a:gd name="T57" fmla="*/ 6 h 799"/>
                  <a:gd name="T58" fmla="*/ 1 w 310"/>
                  <a:gd name="T59" fmla="*/ 5 h 799"/>
                  <a:gd name="T60" fmla="*/ 1 w 310"/>
                  <a:gd name="T61" fmla="*/ 5 h 799"/>
                  <a:gd name="T62" fmla="*/ 1 w 310"/>
                  <a:gd name="T63" fmla="*/ 5 h 799"/>
                  <a:gd name="T64" fmla="*/ 1 w 310"/>
                  <a:gd name="T65" fmla="*/ 5 h 799"/>
                  <a:gd name="T66" fmla="*/ 1 w 310"/>
                  <a:gd name="T67" fmla="*/ 5 h 799"/>
                  <a:gd name="T68" fmla="*/ 1 w 310"/>
                  <a:gd name="T69" fmla="*/ 5 h 799"/>
                  <a:gd name="T70" fmla="*/ 1 w 310"/>
                  <a:gd name="T71" fmla="*/ 5 h 799"/>
                  <a:gd name="T72" fmla="*/ 1 w 310"/>
                  <a:gd name="T73" fmla="*/ 5 h 799"/>
                  <a:gd name="T74" fmla="*/ 1 w 310"/>
                  <a:gd name="T75" fmla="*/ 5 h 799"/>
                  <a:gd name="T76" fmla="*/ 1 w 310"/>
                  <a:gd name="T77" fmla="*/ 5 h 799"/>
                  <a:gd name="T78" fmla="*/ 1 w 310"/>
                  <a:gd name="T79" fmla="*/ 4 h 799"/>
                  <a:gd name="T80" fmla="*/ 1 w 310"/>
                  <a:gd name="T81" fmla="*/ 4 h 799"/>
                  <a:gd name="T82" fmla="*/ 1 w 310"/>
                  <a:gd name="T83" fmla="*/ 4 h 799"/>
                  <a:gd name="T84" fmla="*/ 1 w 310"/>
                  <a:gd name="T85" fmla="*/ 4 h 799"/>
                  <a:gd name="T86" fmla="*/ 1 w 310"/>
                  <a:gd name="T87" fmla="*/ 4 h 799"/>
                  <a:gd name="T88" fmla="*/ 1 w 310"/>
                  <a:gd name="T89" fmla="*/ 3 h 799"/>
                  <a:gd name="T90" fmla="*/ 1 w 310"/>
                  <a:gd name="T91" fmla="*/ 2 h 799"/>
                  <a:gd name="T92" fmla="*/ 1 w 310"/>
                  <a:gd name="T93" fmla="*/ 1 h 799"/>
                  <a:gd name="T94" fmla="*/ 1 w 310"/>
                  <a:gd name="T95" fmla="*/ 1 h 799"/>
                  <a:gd name="T96" fmla="*/ 1 w 310"/>
                  <a:gd name="T97" fmla="*/ 1 h 799"/>
                  <a:gd name="T98" fmla="*/ 1 w 310"/>
                  <a:gd name="T99" fmla="*/ 1 h 799"/>
                  <a:gd name="T100" fmla="*/ 2 w 310"/>
                  <a:gd name="T101" fmla="*/ 0 h 799"/>
                  <a:gd name="T102" fmla="*/ 2 w 310"/>
                  <a:gd name="T103" fmla="*/ 1 h 799"/>
                  <a:gd name="T104" fmla="*/ 2 w 310"/>
                  <a:gd name="T105" fmla="*/ 1 h 799"/>
                  <a:gd name="T106" fmla="*/ 3 w 310"/>
                  <a:gd name="T107" fmla="*/ 1 h 799"/>
                  <a:gd name="T108" fmla="*/ 3 w 310"/>
                  <a:gd name="T109" fmla="*/ 1 h 799"/>
                  <a:gd name="T110" fmla="*/ 3 w 310"/>
                  <a:gd name="T111" fmla="*/ 1 h 799"/>
                  <a:gd name="T112" fmla="*/ 3 w 310"/>
                  <a:gd name="T113" fmla="*/ 1 h 799"/>
                  <a:gd name="T114" fmla="*/ 5 w 310"/>
                  <a:gd name="T115" fmla="*/ 1 h 799"/>
                  <a:gd name="T116" fmla="*/ 5 w 310"/>
                  <a:gd name="T117" fmla="*/ 1 h 799"/>
                  <a:gd name="T118" fmla="*/ 4 w 310"/>
                  <a:gd name="T119" fmla="*/ 6 h 799"/>
                  <a:gd name="T120" fmla="*/ 3 w 310"/>
                  <a:gd name="T121" fmla="*/ 7 h 799"/>
                  <a:gd name="T122" fmla="*/ 3 w 310"/>
                  <a:gd name="T123" fmla="*/ 9 h 799"/>
                  <a:gd name="T124" fmla="*/ 5 w 310"/>
                  <a:gd name="T125" fmla="*/ 12 h 7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0"/>
                  <a:gd name="T190" fmla="*/ 0 h 799"/>
                  <a:gd name="T191" fmla="*/ 310 w 310"/>
                  <a:gd name="T192" fmla="*/ 799 h 7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0" h="799">
                    <a:moveTo>
                      <a:pt x="226" y="799"/>
                    </a:moveTo>
                    <a:lnTo>
                      <a:pt x="220" y="795"/>
                    </a:lnTo>
                    <a:lnTo>
                      <a:pt x="214" y="790"/>
                    </a:lnTo>
                    <a:lnTo>
                      <a:pt x="210" y="784"/>
                    </a:lnTo>
                    <a:lnTo>
                      <a:pt x="206" y="780"/>
                    </a:lnTo>
                    <a:lnTo>
                      <a:pt x="198" y="769"/>
                    </a:lnTo>
                    <a:lnTo>
                      <a:pt x="188" y="758"/>
                    </a:lnTo>
                    <a:lnTo>
                      <a:pt x="174" y="747"/>
                    </a:lnTo>
                    <a:lnTo>
                      <a:pt x="160" y="736"/>
                    </a:lnTo>
                    <a:lnTo>
                      <a:pt x="146" y="723"/>
                    </a:lnTo>
                    <a:lnTo>
                      <a:pt x="134" y="709"/>
                    </a:lnTo>
                    <a:lnTo>
                      <a:pt x="122" y="693"/>
                    </a:lnTo>
                    <a:lnTo>
                      <a:pt x="114" y="676"/>
                    </a:lnTo>
                    <a:lnTo>
                      <a:pt x="108" y="633"/>
                    </a:lnTo>
                    <a:lnTo>
                      <a:pt x="113" y="586"/>
                    </a:lnTo>
                    <a:lnTo>
                      <a:pt x="121" y="543"/>
                    </a:lnTo>
                    <a:lnTo>
                      <a:pt x="127" y="512"/>
                    </a:lnTo>
                    <a:lnTo>
                      <a:pt x="129" y="494"/>
                    </a:lnTo>
                    <a:lnTo>
                      <a:pt x="131" y="480"/>
                    </a:lnTo>
                    <a:lnTo>
                      <a:pt x="136" y="470"/>
                    </a:lnTo>
                    <a:lnTo>
                      <a:pt x="147" y="462"/>
                    </a:lnTo>
                    <a:lnTo>
                      <a:pt x="157" y="456"/>
                    </a:lnTo>
                    <a:lnTo>
                      <a:pt x="156" y="450"/>
                    </a:lnTo>
                    <a:lnTo>
                      <a:pt x="147" y="447"/>
                    </a:lnTo>
                    <a:lnTo>
                      <a:pt x="135" y="446"/>
                    </a:lnTo>
                    <a:lnTo>
                      <a:pt x="129" y="446"/>
                    </a:lnTo>
                    <a:lnTo>
                      <a:pt x="122" y="446"/>
                    </a:lnTo>
                    <a:lnTo>
                      <a:pt x="116" y="446"/>
                    </a:lnTo>
                    <a:lnTo>
                      <a:pt x="109" y="444"/>
                    </a:lnTo>
                    <a:lnTo>
                      <a:pt x="103" y="442"/>
                    </a:lnTo>
                    <a:lnTo>
                      <a:pt x="96" y="439"/>
                    </a:lnTo>
                    <a:lnTo>
                      <a:pt x="89" y="433"/>
                    </a:lnTo>
                    <a:lnTo>
                      <a:pt x="81" y="425"/>
                    </a:lnTo>
                    <a:lnTo>
                      <a:pt x="74" y="416"/>
                    </a:lnTo>
                    <a:lnTo>
                      <a:pt x="70" y="408"/>
                    </a:lnTo>
                    <a:lnTo>
                      <a:pt x="69" y="402"/>
                    </a:lnTo>
                    <a:lnTo>
                      <a:pt x="70" y="396"/>
                    </a:lnTo>
                    <a:lnTo>
                      <a:pt x="74" y="391"/>
                    </a:lnTo>
                    <a:lnTo>
                      <a:pt x="79" y="387"/>
                    </a:lnTo>
                    <a:lnTo>
                      <a:pt x="88" y="384"/>
                    </a:lnTo>
                    <a:lnTo>
                      <a:pt x="98" y="382"/>
                    </a:lnTo>
                    <a:lnTo>
                      <a:pt x="106" y="380"/>
                    </a:lnTo>
                    <a:lnTo>
                      <a:pt x="111" y="378"/>
                    </a:lnTo>
                    <a:lnTo>
                      <a:pt x="112" y="374"/>
                    </a:lnTo>
                    <a:lnTo>
                      <a:pt x="108" y="369"/>
                    </a:lnTo>
                    <a:lnTo>
                      <a:pt x="103" y="366"/>
                    </a:lnTo>
                    <a:lnTo>
                      <a:pt x="94" y="363"/>
                    </a:lnTo>
                    <a:lnTo>
                      <a:pt x="84" y="360"/>
                    </a:lnTo>
                    <a:lnTo>
                      <a:pt x="73" y="358"/>
                    </a:lnTo>
                    <a:lnTo>
                      <a:pt x="62" y="356"/>
                    </a:lnTo>
                    <a:lnTo>
                      <a:pt x="55" y="351"/>
                    </a:lnTo>
                    <a:lnTo>
                      <a:pt x="53" y="345"/>
                    </a:lnTo>
                    <a:lnTo>
                      <a:pt x="54" y="340"/>
                    </a:lnTo>
                    <a:lnTo>
                      <a:pt x="58" y="334"/>
                    </a:lnTo>
                    <a:lnTo>
                      <a:pt x="64" y="329"/>
                    </a:lnTo>
                    <a:lnTo>
                      <a:pt x="74" y="326"/>
                    </a:lnTo>
                    <a:lnTo>
                      <a:pt x="85" y="325"/>
                    </a:lnTo>
                    <a:lnTo>
                      <a:pt x="96" y="323"/>
                    </a:lnTo>
                    <a:lnTo>
                      <a:pt x="101" y="321"/>
                    </a:lnTo>
                    <a:lnTo>
                      <a:pt x="103" y="318"/>
                    </a:lnTo>
                    <a:lnTo>
                      <a:pt x="101" y="313"/>
                    </a:lnTo>
                    <a:lnTo>
                      <a:pt x="96" y="310"/>
                    </a:lnTo>
                    <a:lnTo>
                      <a:pt x="88" y="306"/>
                    </a:lnTo>
                    <a:lnTo>
                      <a:pt x="77" y="304"/>
                    </a:lnTo>
                    <a:lnTo>
                      <a:pt x="64" y="303"/>
                    </a:lnTo>
                    <a:lnTo>
                      <a:pt x="53" y="301"/>
                    </a:lnTo>
                    <a:lnTo>
                      <a:pt x="46" y="297"/>
                    </a:lnTo>
                    <a:lnTo>
                      <a:pt x="43" y="292"/>
                    </a:lnTo>
                    <a:lnTo>
                      <a:pt x="44" y="285"/>
                    </a:lnTo>
                    <a:lnTo>
                      <a:pt x="46" y="278"/>
                    </a:lnTo>
                    <a:lnTo>
                      <a:pt x="50" y="273"/>
                    </a:lnTo>
                    <a:lnTo>
                      <a:pt x="55" y="268"/>
                    </a:lnTo>
                    <a:lnTo>
                      <a:pt x="60" y="266"/>
                    </a:lnTo>
                    <a:lnTo>
                      <a:pt x="66" y="265"/>
                    </a:lnTo>
                    <a:lnTo>
                      <a:pt x="74" y="263"/>
                    </a:lnTo>
                    <a:lnTo>
                      <a:pt x="82" y="262"/>
                    </a:lnTo>
                    <a:lnTo>
                      <a:pt x="89" y="262"/>
                    </a:lnTo>
                    <a:lnTo>
                      <a:pt x="93" y="260"/>
                    </a:lnTo>
                    <a:lnTo>
                      <a:pt x="93" y="258"/>
                    </a:lnTo>
                    <a:lnTo>
                      <a:pt x="88" y="254"/>
                    </a:lnTo>
                    <a:lnTo>
                      <a:pt x="76" y="248"/>
                    </a:lnTo>
                    <a:lnTo>
                      <a:pt x="62" y="243"/>
                    </a:lnTo>
                    <a:lnTo>
                      <a:pt x="51" y="237"/>
                    </a:lnTo>
                    <a:lnTo>
                      <a:pt x="41" y="231"/>
                    </a:lnTo>
                    <a:lnTo>
                      <a:pt x="33" y="224"/>
                    </a:lnTo>
                    <a:lnTo>
                      <a:pt x="26" y="216"/>
                    </a:lnTo>
                    <a:lnTo>
                      <a:pt x="21" y="207"/>
                    </a:lnTo>
                    <a:lnTo>
                      <a:pt x="15" y="195"/>
                    </a:lnTo>
                    <a:lnTo>
                      <a:pt x="9" y="182"/>
                    </a:lnTo>
                    <a:lnTo>
                      <a:pt x="1" y="149"/>
                    </a:lnTo>
                    <a:lnTo>
                      <a:pt x="0" y="116"/>
                    </a:lnTo>
                    <a:lnTo>
                      <a:pt x="5" y="83"/>
                    </a:lnTo>
                    <a:lnTo>
                      <a:pt x="14" y="48"/>
                    </a:lnTo>
                    <a:lnTo>
                      <a:pt x="23" y="28"/>
                    </a:lnTo>
                    <a:lnTo>
                      <a:pt x="36" y="16"/>
                    </a:lnTo>
                    <a:lnTo>
                      <a:pt x="52" y="9"/>
                    </a:lnTo>
                    <a:lnTo>
                      <a:pt x="68" y="5"/>
                    </a:lnTo>
                    <a:lnTo>
                      <a:pt x="85" y="5"/>
                    </a:lnTo>
                    <a:lnTo>
                      <a:pt x="101" y="5"/>
                    </a:lnTo>
                    <a:lnTo>
                      <a:pt x="118" y="5"/>
                    </a:lnTo>
                    <a:lnTo>
                      <a:pt x="131" y="2"/>
                    </a:lnTo>
                    <a:lnTo>
                      <a:pt x="143" y="0"/>
                    </a:lnTo>
                    <a:lnTo>
                      <a:pt x="151" y="0"/>
                    </a:lnTo>
                    <a:lnTo>
                      <a:pt x="159" y="3"/>
                    </a:lnTo>
                    <a:lnTo>
                      <a:pt x="165" y="6"/>
                    </a:lnTo>
                    <a:lnTo>
                      <a:pt x="172" y="11"/>
                    </a:lnTo>
                    <a:lnTo>
                      <a:pt x="180" y="16"/>
                    </a:lnTo>
                    <a:lnTo>
                      <a:pt x="189" y="18"/>
                    </a:lnTo>
                    <a:lnTo>
                      <a:pt x="202" y="18"/>
                    </a:lnTo>
                    <a:lnTo>
                      <a:pt x="213" y="16"/>
                    </a:lnTo>
                    <a:lnTo>
                      <a:pt x="222" y="13"/>
                    </a:lnTo>
                    <a:lnTo>
                      <a:pt x="229" y="11"/>
                    </a:lnTo>
                    <a:lnTo>
                      <a:pt x="236" y="8"/>
                    </a:lnTo>
                    <a:lnTo>
                      <a:pt x="242" y="5"/>
                    </a:lnTo>
                    <a:lnTo>
                      <a:pt x="250" y="4"/>
                    </a:lnTo>
                    <a:lnTo>
                      <a:pt x="259" y="4"/>
                    </a:lnTo>
                    <a:lnTo>
                      <a:pt x="273" y="5"/>
                    </a:lnTo>
                    <a:lnTo>
                      <a:pt x="310" y="55"/>
                    </a:lnTo>
                    <a:lnTo>
                      <a:pt x="267" y="295"/>
                    </a:lnTo>
                    <a:lnTo>
                      <a:pt x="251" y="375"/>
                    </a:lnTo>
                    <a:lnTo>
                      <a:pt x="248" y="419"/>
                    </a:lnTo>
                    <a:lnTo>
                      <a:pt x="233" y="427"/>
                    </a:lnTo>
                    <a:lnTo>
                      <a:pt x="212" y="451"/>
                    </a:lnTo>
                    <a:lnTo>
                      <a:pt x="240" y="519"/>
                    </a:lnTo>
                    <a:lnTo>
                      <a:pt x="256" y="631"/>
                    </a:lnTo>
                    <a:lnTo>
                      <a:pt x="294" y="719"/>
                    </a:lnTo>
                    <a:lnTo>
                      <a:pt x="226" y="799"/>
                    </a:lnTo>
                    <a:close/>
                  </a:path>
                </a:pathLst>
              </a:custGeom>
              <a:solidFill>
                <a:srgbClr val="8EBA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1" name="Freeform 133"/>
              <p:cNvSpPr>
                <a:spLocks noChangeAspect="1"/>
              </p:cNvSpPr>
              <p:nvPr/>
            </p:nvSpPr>
            <p:spPr bwMode="auto">
              <a:xfrm>
                <a:off x="2816" y="2281"/>
                <a:ext cx="18" cy="17"/>
              </a:xfrm>
              <a:custGeom>
                <a:avLst/>
                <a:gdLst>
                  <a:gd name="T0" fmla="*/ 1 w 36"/>
                  <a:gd name="T1" fmla="*/ 0 h 35"/>
                  <a:gd name="T2" fmla="*/ 1 w 36"/>
                  <a:gd name="T3" fmla="*/ 0 h 35"/>
                  <a:gd name="T4" fmla="*/ 1 w 36"/>
                  <a:gd name="T5" fmla="*/ 0 h 35"/>
                  <a:gd name="T6" fmla="*/ 1 w 36"/>
                  <a:gd name="T7" fmla="*/ 0 h 35"/>
                  <a:gd name="T8" fmla="*/ 1 w 36"/>
                  <a:gd name="T9" fmla="*/ 0 h 35"/>
                  <a:gd name="T10" fmla="*/ 1 w 36"/>
                  <a:gd name="T11" fmla="*/ 0 h 35"/>
                  <a:gd name="T12" fmla="*/ 1 w 36"/>
                  <a:gd name="T13" fmla="*/ 0 h 35"/>
                  <a:gd name="T14" fmla="*/ 1 w 36"/>
                  <a:gd name="T15" fmla="*/ 0 h 35"/>
                  <a:gd name="T16" fmla="*/ 1 w 36"/>
                  <a:gd name="T17" fmla="*/ 0 h 35"/>
                  <a:gd name="T18" fmla="*/ 1 w 36"/>
                  <a:gd name="T19" fmla="*/ 0 h 35"/>
                  <a:gd name="T20" fmla="*/ 1 w 36"/>
                  <a:gd name="T21" fmla="*/ 0 h 35"/>
                  <a:gd name="T22" fmla="*/ 1 w 36"/>
                  <a:gd name="T23" fmla="*/ 0 h 35"/>
                  <a:gd name="T24" fmla="*/ 0 w 36"/>
                  <a:gd name="T25" fmla="*/ 0 h 35"/>
                  <a:gd name="T26" fmla="*/ 1 w 36"/>
                  <a:gd name="T27" fmla="*/ 0 h 35"/>
                  <a:gd name="T28" fmla="*/ 1 w 36"/>
                  <a:gd name="T29" fmla="*/ 0 h 35"/>
                  <a:gd name="T30" fmla="*/ 1 w 36"/>
                  <a:gd name="T31" fmla="*/ 0 h 35"/>
                  <a:gd name="T32" fmla="*/ 1 w 3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5"/>
                  <a:gd name="T53" fmla="*/ 36 w 36"/>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5">
                    <a:moveTo>
                      <a:pt x="18" y="35"/>
                    </a:moveTo>
                    <a:lnTo>
                      <a:pt x="25" y="33"/>
                    </a:lnTo>
                    <a:lnTo>
                      <a:pt x="31" y="29"/>
                    </a:lnTo>
                    <a:lnTo>
                      <a:pt x="34" y="24"/>
                    </a:lnTo>
                    <a:lnTo>
                      <a:pt x="36" y="17"/>
                    </a:lnTo>
                    <a:lnTo>
                      <a:pt x="34" y="10"/>
                    </a:lnTo>
                    <a:lnTo>
                      <a:pt x="31" y="5"/>
                    </a:lnTo>
                    <a:lnTo>
                      <a:pt x="25" y="1"/>
                    </a:lnTo>
                    <a:lnTo>
                      <a:pt x="18" y="0"/>
                    </a:lnTo>
                    <a:lnTo>
                      <a:pt x="11" y="1"/>
                    </a:lnTo>
                    <a:lnTo>
                      <a:pt x="6" y="5"/>
                    </a:lnTo>
                    <a:lnTo>
                      <a:pt x="1" y="10"/>
                    </a:lnTo>
                    <a:lnTo>
                      <a:pt x="0" y="17"/>
                    </a:lnTo>
                    <a:lnTo>
                      <a:pt x="1" y="24"/>
                    </a:lnTo>
                    <a:lnTo>
                      <a:pt x="6" y="29"/>
                    </a:lnTo>
                    <a:lnTo>
                      <a:pt x="11" y="33"/>
                    </a:lnTo>
                    <a:lnTo>
                      <a:pt x="18"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2" name="Freeform 134"/>
              <p:cNvSpPr>
                <a:spLocks noChangeAspect="1"/>
              </p:cNvSpPr>
              <p:nvPr/>
            </p:nvSpPr>
            <p:spPr bwMode="auto">
              <a:xfrm>
                <a:off x="2791" y="1615"/>
                <a:ext cx="203" cy="424"/>
              </a:xfrm>
              <a:custGeom>
                <a:avLst/>
                <a:gdLst>
                  <a:gd name="T0" fmla="*/ 3 w 406"/>
                  <a:gd name="T1" fmla="*/ 14 h 847"/>
                  <a:gd name="T2" fmla="*/ 3 w 406"/>
                  <a:gd name="T3" fmla="*/ 14 h 847"/>
                  <a:gd name="T4" fmla="*/ 3 w 406"/>
                  <a:gd name="T5" fmla="*/ 14 h 847"/>
                  <a:gd name="T6" fmla="*/ 4 w 406"/>
                  <a:gd name="T7" fmla="*/ 13 h 847"/>
                  <a:gd name="T8" fmla="*/ 5 w 406"/>
                  <a:gd name="T9" fmla="*/ 13 h 847"/>
                  <a:gd name="T10" fmla="*/ 4 w 406"/>
                  <a:gd name="T11" fmla="*/ 13 h 847"/>
                  <a:gd name="T12" fmla="*/ 5 w 406"/>
                  <a:gd name="T13" fmla="*/ 13 h 847"/>
                  <a:gd name="T14" fmla="*/ 5 w 406"/>
                  <a:gd name="T15" fmla="*/ 12 h 847"/>
                  <a:gd name="T16" fmla="*/ 5 w 406"/>
                  <a:gd name="T17" fmla="*/ 12 h 847"/>
                  <a:gd name="T18" fmla="*/ 5 w 406"/>
                  <a:gd name="T19" fmla="*/ 11 h 847"/>
                  <a:gd name="T20" fmla="*/ 6 w 406"/>
                  <a:gd name="T21" fmla="*/ 11 h 847"/>
                  <a:gd name="T22" fmla="*/ 6 w 406"/>
                  <a:gd name="T23" fmla="*/ 10 h 847"/>
                  <a:gd name="T24" fmla="*/ 6 w 406"/>
                  <a:gd name="T25" fmla="*/ 9 h 847"/>
                  <a:gd name="T26" fmla="*/ 6 w 406"/>
                  <a:gd name="T27" fmla="*/ 9 h 847"/>
                  <a:gd name="T28" fmla="*/ 6 w 406"/>
                  <a:gd name="T29" fmla="*/ 8 h 847"/>
                  <a:gd name="T30" fmla="*/ 6 w 406"/>
                  <a:gd name="T31" fmla="*/ 8 h 847"/>
                  <a:gd name="T32" fmla="*/ 6 w 406"/>
                  <a:gd name="T33" fmla="*/ 6 h 847"/>
                  <a:gd name="T34" fmla="*/ 6 w 406"/>
                  <a:gd name="T35" fmla="*/ 4 h 847"/>
                  <a:gd name="T36" fmla="*/ 6 w 406"/>
                  <a:gd name="T37" fmla="*/ 3 h 847"/>
                  <a:gd name="T38" fmla="*/ 6 w 406"/>
                  <a:gd name="T39" fmla="*/ 2 h 847"/>
                  <a:gd name="T40" fmla="*/ 5 w 406"/>
                  <a:gd name="T41" fmla="*/ 1 h 847"/>
                  <a:gd name="T42" fmla="*/ 5 w 406"/>
                  <a:gd name="T43" fmla="*/ 1 h 847"/>
                  <a:gd name="T44" fmla="*/ 5 w 406"/>
                  <a:gd name="T45" fmla="*/ 1 h 847"/>
                  <a:gd name="T46" fmla="*/ 3 w 406"/>
                  <a:gd name="T47" fmla="*/ 1 h 847"/>
                  <a:gd name="T48" fmla="*/ 3 w 406"/>
                  <a:gd name="T49" fmla="*/ 1 h 847"/>
                  <a:gd name="T50" fmla="*/ 3 w 406"/>
                  <a:gd name="T51" fmla="*/ 1 h 847"/>
                  <a:gd name="T52" fmla="*/ 3 w 406"/>
                  <a:gd name="T53" fmla="*/ 1 h 847"/>
                  <a:gd name="T54" fmla="*/ 2 w 406"/>
                  <a:gd name="T55" fmla="*/ 1 h 847"/>
                  <a:gd name="T56" fmla="*/ 2 w 406"/>
                  <a:gd name="T57" fmla="*/ 2 h 847"/>
                  <a:gd name="T58" fmla="*/ 1 w 406"/>
                  <a:gd name="T59" fmla="*/ 3 h 847"/>
                  <a:gd name="T60" fmla="*/ 1 w 406"/>
                  <a:gd name="T61" fmla="*/ 4 h 847"/>
                  <a:gd name="T62" fmla="*/ 1 w 406"/>
                  <a:gd name="T63" fmla="*/ 5 h 847"/>
                  <a:gd name="T64" fmla="*/ 0 w 406"/>
                  <a:gd name="T65" fmla="*/ 7 h 847"/>
                  <a:gd name="T66" fmla="*/ 1 w 406"/>
                  <a:gd name="T67" fmla="*/ 8 h 847"/>
                  <a:gd name="T68" fmla="*/ 1 w 406"/>
                  <a:gd name="T69" fmla="*/ 10 h 847"/>
                  <a:gd name="T70" fmla="*/ 1 w 406"/>
                  <a:gd name="T71" fmla="*/ 11 h 847"/>
                  <a:gd name="T72" fmla="*/ 2 w 406"/>
                  <a:gd name="T73" fmla="*/ 12 h 847"/>
                  <a:gd name="T74" fmla="*/ 2 w 406"/>
                  <a:gd name="T75" fmla="*/ 13 h 847"/>
                  <a:gd name="T76" fmla="*/ 3 w 406"/>
                  <a:gd name="T77" fmla="*/ 13 h 847"/>
                  <a:gd name="T78" fmla="*/ 3 w 406"/>
                  <a:gd name="T79" fmla="*/ 14 h 8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6"/>
                  <a:gd name="T121" fmla="*/ 0 h 847"/>
                  <a:gd name="T122" fmla="*/ 406 w 406"/>
                  <a:gd name="T123" fmla="*/ 847 h 8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6" h="847">
                    <a:moveTo>
                      <a:pt x="203" y="847"/>
                    </a:moveTo>
                    <a:lnTo>
                      <a:pt x="209" y="847"/>
                    </a:lnTo>
                    <a:lnTo>
                      <a:pt x="214" y="845"/>
                    </a:lnTo>
                    <a:lnTo>
                      <a:pt x="221" y="842"/>
                    </a:lnTo>
                    <a:lnTo>
                      <a:pt x="228" y="839"/>
                    </a:lnTo>
                    <a:lnTo>
                      <a:pt x="236" y="834"/>
                    </a:lnTo>
                    <a:lnTo>
                      <a:pt x="244" y="830"/>
                    </a:lnTo>
                    <a:lnTo>
                      <a:pt x="252" y="824"/>
                    </a:lnTo>
                    <a:lnTo>
                      <a:pt x="261" y="817"/>
                    </a:lnTo>
                    <a:lnTo>
                      <a:pt x="258" y="807"/>
                    </a:lnTo>
                    <a:lnTo>
                      <a:pt x="256" y="797"/>
                    </a:lnTo>
                    <a:lnTo>
                      <a:pt x="256" y="791"/>
                    </a:lnTo>
                    <a:lnTo>
                      <a:pt x="259" y="786"/>
                    </a:lnTo>
                    <a:lnTo>
                      <a:pt x="264" y="780"/>
                    </a:lnTo>
                    <a:lnTo>
                      <a:pt x="271" y="771"/>
                    </a:lnTo>
                    <a:lnTo>
                      <a:pt x="278" y="759"/>
                    </a:lnTo>
                    <a:lnTo>
                      <a:pt x="286" y="744"/>
                    </a:lnTo>
                    <a:lnTo>
                      <a:pt x="294" y="729"/>
                    </a:lnTo>
                    <a:lnTo>
                      <a:pt x="302" y="713"/>
                    </a:lnTo>
                    <a:lnTo>
                      <a:pt x="310" y="698"/>
                    </a:lnTo>
                    <a:lnTo>
                      <a:pt x="318" y="686"/>
                    </a:lnTo>
                    <a:lnTo>
                      <a:pt x="331" y="659"/>
                    </a:lnTo>
                    <a:lnTo>
                      <a:pt x="338" y="629"/>
                    </a:lnTo>
                    <a:lnTo>
                      <a:pt x="341" y="595"/>
                    </a:lnTo>
                    <a:lnTo>
                      <a:pt x="342" y="558"/>
                    </a:lnTo>
                    <a:lnTo>
                      <a:pt x="342" y="542"/>
                    </a:lnTo>
                    <a:lnTo>
                      <a:pt x="345" y="530"/>
                    </a:lnTo>
                    <a:lnTo>
                      <a:pt x="347" y="520"/>
                    </a:lnTo>
                    <a:lnTo>
                      <a:pt x="352" y="509"/>
                    </a:lnTo>
                    <a:lnTo>
                      <a:pt x="359" y="495"/>
                    </a:lnTo>
                    <a:lnTo>
                      <a:pt x="368" y="477"/>
                    </a:lnTo>
                    <a:lnTo>
                      <a:pt x="379" y="449"/>
                    </a:lnTo>
                    <a:lnTo>
                      <a:pt x="394" y="410"/>
                    </a:lnTo>
                    <a:lnTo>
                      <a:pt x="405" y="362"/>
                    </a:lnTo>
                    <a:lnTo>
                      <a:pt x="406" y="310"/>
                    </a:lnTo>
                    <a:lnTo>
                      <a:pt x="398" y="256"/>
                    </a:lnTo>
                    <a:lnTo>
                      <a:pt x="384" y="203"/>
                    </a:lnTo>
                    <a:lnTo>
                      <a:pt x="367" y="153"/>
                    </a:lnTo>
                    <a:lnTo>
                      <a:pt x="348" y="109"/>
                    </a:lnTo>
                    <a:lnTo>
                      <a:pt x="330" y="74"/>
                    </a:lnTo>
                    <a:lnTo>
                      <a:pt x="315" y="50"/>
                    </a:lnTo>
                    <a:lnTo>
                      <a:pt x="308" y="41"/>
                    </a:lnTo>
                    <a:lnTo>
                      <a:pt x="300" y="35"/>
                    </a:lnTo>
                    <a:lnTo>
                      <a:pt x="291" y="28"/>
                    </a:lnTo>
                    <a:lnTo>
                      <a:pt x="281" y="22"/>
                    </a:lnTo>
                    <a:lnTo>
                      <a:pt x="270" y="16"/>
                    </a:lnTo>
                    <a:lnTo>
                      <a:pt x="259" y="10"/>
                    </a:lnTo>
                    <a:lnTo>
                      <a:pt x="247" y="5"/>
                    </a:lnTo>
                    <a:lnTo>
                      <a:pt x="235" y="0"/>
                    </a:lnTo>
                    <a:lnTo>
                      <a:pt x="216" y="3"/>
                    </a:lnTo>
                    <a:lnTo>
                      <a:pt x="196" y="8"/>
                    </a:lnTo>
                    <a:lnTo>
                      <a:pt x="176" y="14"/>
                    </a:lnTo>
                    <a:lnTo>
                      <a:pt x="157" y="23"/>
                    </a:lnTo>
                    <a:lnTo>
                      <a:pt x="138" y="32"/>
                    </a:lnTo>
                    <a:lnTo>
                      <a:pt x="120" y="45"/>
                    </a:lnTo>
                    <a:lnTo>
                      <a:pt x="103" y="60"/>
                    </a:lnTo>
                    <a:lnTo>
                      <a:pt x="87" y="77"/>
                    </a:lnTo>
                    <a:lnTo>
                      <a:pt x="70" y="98"/>
                    </a:lnTo>
                    <a:lnTo>
                      <a:pt x="57" y="121"/>
                    </a:lnTo>
                    <a:lnTo>
                      <a:pt x="43" y="147"/>
                    </a:lnTo>
                    <a:lnTo>
                      <a:pt x="31" y="177"/>
                    </a:lnTo>
                    <a:lnTo>
                      <a:pt x="21" y="210"/>
                    </a:lnTo>
                    <a:lnTo>
                      <a:pt x="13" y="247"/>
                    </a:lnTo>
                    <a:lnTo>
                      <a:pt x="7" y="288"/>
                    </a:lnTo>
                    <a:lnTo>
                      <a:pt x="2" y="333"/>
                    </a:lnTo>
                    <a:lnTo>
                      <a:pt x="0" y="386"/>
                    </a:lnTo>
                    <a:lnTo>
                      <a:pt x="2" y="438"/>
                    </a:lnTo>
                    <a:lnTo>
                      <a:pt x="8" y="487"/>
                    </a:lnTo>
                    <a:lnTo>
                      <a:pt x="17" y="535"/>
                    </a:lnTo>
                    <a:lnTo>
                      <a:pt x="28" y="580"/>
                    </a:lnTo>
                    <a:lnTo>
                      <a:pt x="42" y="622"/>
                    </a:lnTo>
                    <a:lnTo>
                      <a:pt x="58" y="661"/>
                    </a:lnTo>
                    <a:lnTo>
                      <a:pt x="74" y="698"/>
                    </a:lnTo>
                    <a:lnTo>
                      <a:pt x="92" y="731"/>
                    </a:lnTo>
                    <a:lnTo>
                      <a:pt x="110" y="761"/>
                    </a:lnTo>
                    <a:lnTo>
                      <a:pt x="128" y="786"/>
                    </a:lnTo>
                    <a:lnTo>
                      <a:pt x="145" y="807"/>
                    </a:lnTo>
                    <a:lnTo>
                      <a:pt x="163" y="824"/>
                    </a:lnTo>
                    <a:lnTo>
                      <a:pt x="178" y="837"/>
                    </a:lnTo>
                    <a:lnTo>
                      <a:pt x="191" y="845"/>
                    </a:lnTo>
                    <a:lnTo>
                      <a:pt x="203" y="847"/>
                    </a:lnTo>
                    <a:close/>
                  </a:path>
                </a:pathLst>
              </a:custGeom>
              <a:solidFill>
                <a:srgbClr val="8EBA5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3" name="Freeform 135"/>
              <p:cNvSpPr>
                <a:spLocks noChangeAspect="1"/>
              </p:cNvSpPr>
              <p:nvPr/>
            </p:nvSpPr>
            <p:spPr bwMode="auto">
              <a:xfrm>
                <a:off x="2909" y="1614"/>
                <a:ext cx="138" cy="410"/>
              </a:xfrm>
              <a:custGeom>
                <a:avLst/>
                <a:gdLst>
                  <a:gd name="T0" fmla="*/ 1 w 278"/>
                  <a:gd name="T1" fmla="*/ 2 h 819"/>
                  <a:gd name="T2" fmla="*/ 2 w 278"/>
                  <a:gd name="T3" fmla="*/ 3 h 819"/>
                  <a:gd name="T4" fmla="*/ 2 w 278"/>
                  <a:gd name="T5" fmla="*/ 5 h 819"/>
                  <a:gd name="T6" fmla="*/ 2 w 278"/>
                  <a:gd name="T7" fmla="*/ 6 h 819"/>
                  <a:gd name="T8" fmla="*/ 2 w 278"/>
                  <a:gd name="T9" fmla="*/ 8 h 819"/>
                  <a:gd name="T10" fmla="*/ 1 w 278"/>
                  <a:gd name="T11" fmla="*/ 8 h 819"/>
                  <a:gd name="T12" fmla="*/ 1 w 278"/>
                  <a:gd name="T13" fmla="*/ 9 h 819"/>
                  <a:gd name="T14" fmla="*/ 1 w 278"/>
                  <a:gd name="T15" fmla="*/ 9 h 819"/>
                  <a:gd name="T16" fmla="*/ 1 w 278"/>
                  <a:gd name="T17" fmla="*/ 10 h 819"/>
                  <a:gd name="T18" fmla="*/ 1 w 278"/>
                  <a:gd name="T19" fmla="*/ 11 h 819"/>
                  <a:gd name="T20" fmla="*/ 1 w 278"/>
                  <a:gd name="T21" fmla="*/ 11 h 819"/>
                  <a:gd name="T22" fmla="*/ 0 w 278"/>
                  <a:gd name="T23" fmla="*/ 12 h 819"/>
                  <a:gd name="T24" fmla="*/ 0 w 278"/>
                  <a:gd name="T25" fmla="*/ 12 h 819"/>
                  <a:gd name="T26" fmla="*/ 0 w 278"/>
                  <a:gd name="T27" fmla="*/ 13 h 819"/>
                  <a:gd name="T28" fmla="*/ 0 w 278"/>
                  <a:gd name="T29" fmla="*/ 13 h 819"/>
                  <a:gd name="T30" fmla="*/ 0 w 278"/>
                  <a:gd name="T31" fmla="*/ 13 h 819"/>
                  <a:gd name="T32" fmla="*/ 0 w 278"/>
                  <a:gd name="T33" fmla="*/ 13 h 819"/>
                  <a:gd name="T34" fmla="*/ 1 w 278"/>
                  <a:gd name="T35" fmla="*/ 12 h 819"/>
                  <a:gd name="T36" fmla="*/ 2 w 278"/>
                  <a:gd name="T37" fmla="*/ 11 h 819"/>
                  <a:gd name="T38" fmla="*/ 2 w 278"/>
                  <a:gd name="T39" fmla="*/ 10 h 819"/>
                  <a:gd name="T40" fmla="*/ 3 w 278"/>
                  <a:gd name="T41" fmla="*/ 9 h 819"/>
                  <a:gd name="T42" fmla="*/ 3 w 278"/>
                  <a:gd name="T43" fmla="*/ 8 h 819"/>
                  <a:gd name="T44" fmla="*/ 4 w 278"/>
                  <a:gd name="T45" fmla="*/ 7 h 819"/>
                  <a:gd name="T46" fmla="*/ 4 w 278"/>
                  <a:gd name="T47" fmla="*/ 5 h 819"/>
                  <a:gd name="T48" fmla="*/ 4 w 278"/>
                  <a:gd name="T49" fmla="*/ 4 h 819"/>
                  <a:gd name="T50" fmla="*/ 3 w 278"/>
                  <a:gd name="T51" fmla="*/ 3 h 819"/>
                  <a:gd name="T52" fmla="*/ 3 w 278"/>
                  <a:gd name="T53" fmla="*/ 3 h 819"/>
                  <a:gd name="T54" fmla="*/ 3 w 278"/>
                  <a:gd name="T55" fmla="*/ 2 h 819"/>
                  <a:gd name="T56" fmla="*/ 2 w 278"/>
                  <a:gd name="T57" fmla="*/ 1 h 819"/>
                  <a:gd name="T58" fmla="*/ 2 w 278"/>
                  <a:gd name="T59" fmla="*/ 1 h 819"/>
                  <a:gd name="T60" fmla="*/ 1 w 278"/>
                  <a:gd name="T61" fmla="*/ 1 h 819"/>
                  <a:gd name="T62" fmla="*/ 1 w 278"/>
                  <a:gd name="T63" fmla="*/ 1 h 819"/>
                  <a:gd name="T64" fmla="*/ 0 w 278"/>
                  <a:gd name="T65" fmla="*/ 0 h 819"/>
                  <a:gd name="T66" fmla="*/ 0 w 278"/>
                  <a:gd name="T67" fmla="*/ 0 h 819"/>
                  <a:gd name="T68" fmla="*/ 0 w 278"/>
                  <a:gd name="T69" fmla="*/ 1 h 819"/>
                  <a:gd name="T70" fmla="*/ 0 w 278"/>
                  <a:gd name="T71" fmla="*/ 1 h 819"/>
                  <a:gd name="T72" fmla="*/ 0 w 278"/>
                  <a:gd name="T73" fmla="*/ 1 h 819"/>
                  <a:gd name="T74" fmla="*/ 0 w 278"/>
                  <a:gd name="T75" fmla="*/ 1 h 819"/>
                  <a:gd name="T76" fmla="*/ 0 w 278"/>
                  <a:gd name="T77" fmla="*/ 1 h 819"/>
                  <a:gd name="T78" fmla="*/ 1 w 278"/>
                  <a:gd name="T79" fmla="*/ 1 h 8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8"/>
                  <a:gd name="T121" fmla="*/ 0 h 819"/>
                  <a:gd name="T122" fmla="*/ 278 w 278"/>
                  <a:gd name="T123" fmla="*/ 819 h 8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8" h="819">
                    <a:moveTo>
                      <a:pt x="80" y="52"/>
                    </a:moveTo>
                    <a:lnTo>
                      <a:pt x="95" y="76"/>
                    </a:lnTo>
                    <a:lnTo>
                      <a:pt x="113" y="111"/>
                    </a:lnTo>
                    <a:lnTo>
                      <a:pt x="132" y="155"/>
                    </a:lnTo>
                    <a:lnTo>
                      <a:pt x="149" y="205"/>
                    </a:lnTo>
                    <a:lnTo>
                      <a:pt x="163" y="258"/>
                    </a:lnTo>
                    <a:lnTo>
                      <a:pt x="171" y="312"/>
                    </a:lnTo>
                    <a:lnTo>
                      <a:pt x="170" y="364"/>
                    </a:lnTo>
                    <a:lnTo>
                      <a:pt x="159" y="412"/>
                    </a:lnTo>
                    <a:lnTo>
                      <a:pt x="144" y="451"/>
                    </a:lnTo>
                    <a:lnTo>
                      <a:pt x="133" y="479"/>
                    </a:lnTo>
                    <a:lnTo>
                      <a:pt x="124" y="497"/>
                    </a:lnTo>
                    <a:lnTo>
                      <a:pt x="117" y="511"/>
                    </a:lnTo>
                    <a:lnTo>
                      <a:pt x="112" y="522"/>
                    </a:lnTo>
                    <a:lnTo>
                      <a:pt x="110" y="532"/>
                    </a:lnTo>
                    <a:lnTo>
                      <a:pt x="107" y="544"/>
                    </a:lnTo>
                    <a:lnTo>
                      <a:pt x="107" y="560"/>
                    </a:lnTo>
                    <a:lnTo>
                      <a:pt x="106" y="597"/>
                    </a:lnTo>
                    <a:lnTo>
                      <a:pt x="103" y="631"/>
                    </a:lnTo>
                    <a:lnTo>
                      <a:pt x="96" y="661"/>
                    </a:lnTo>
                    <a:lnTo>
                      <a:pt x="83" y="688"/>
                    </a:lnTo>
                    <a:lnTo>
                      <a:pt x="75" y="700"/>
                    </a:lnTo>
                    <a:lnTo>
                      <a:pt x="67" y="715"/>
                    </a:lnTo>
                    <a:lnTo>
                      <a:pt x="59" y="731"/>
                    </a:lnTo>
                    <a:lnTo>
                      <a:pt x="51" y="746"/>
                    </a:lnTo>
                    <a:lnTo>
                      <a:pt x="43" y="761"/>
                    </a:lnTo>
                    <a:lnTo>
                      <a:pt x="36" y="773"/>
                    </a:lnTo>
                    <a:lnTo>
                      <a:pt x="29" y="782"/>
                    </a:lnTo>
                    <a:lnTo>
                      <a:pt x="24" y="788"/>
                    </a:lnTo>
                    <a:lnTo>
                      <a:pt x="21" y="793"/>
                    </a:lnTo>
                    <a:lnTo>
                      <a:pt x="21" y="799"/>
                    </a:lnTo>
                    <a:lnTo>
                      <a:pt x="23" y="809"/>
                    </a:lnTo>
                    <a:lnTo>
                      <a:pt x="26" y="819"/>
                    </a:lnTo>
                    <a:lnTo>
                      <a:pt x="47" y="798"/>
                    </a:lnTo>
                    <a:lnTo>
                      <a:pt x="71" y="773"/>
                    </a:lnTo>
                    <a:lnTo>
                      <a:pt x="94" y="745"/>
                    </a:lnTo>
                    <a:lnTo>
                      <a:pt x="117" y="716"/>
                    </a:lnTo>
                    <a:lnTo>
                      <a:pt x="137" y="685"/>
                    </a:lnTo>
                    <a:lnTo>
                      <a:pt x="156" y="655"/>
                    </a:lnTo>
                    <a:lnTo>
                      <a:pt x="172" y="625"/>
                    </a:lnTo>
                    <a:lnTo>
                      <a:pt x="185" y="598"/>
                    </a:lnTo>
                    <a:lnTo>
                      <a:pt x="200" y="560"/>
                    </a:lnTo>
                    <a:lnTo>
                      <a:pt x="218" y="519"/>
                    </a:lnTo>
                    <a:lnTo>
                      <a:pt x="236" y="477"/>
                    </a:lnTo>
                    <a:lnTo>
                      <a:pt x="253" y="432"/>
                    </a:lnTo>
                    <a:lnTo>
                      <a:pt x="266" y="386"/>
                    </a:lnTo>
                    <a:lnTo>
                      <a:pt x="276" y="340"/>
                    </a:lnTo>
                    <a:lnTo>
                      <a:pt x="278" y="292"/>
                    </a:lnTo>
                    <a:lnTo>
                      <a:pt x="272" y="246"/>
                    </a:lnTo>
                    <a:lnTo>
                      <a:pt x="266" y="223"/>
                    </a:lnTo>
                    <a:lnTo>
                      <a:pt x="260" y="201"/>
                    </a:lnTo>
                    <a:lnTo>
                      <a:pt x="253" y="178"/>
                    </a:lnTo>
                    <a:lnTo>
                      <a:pt x="245" y="156"/>
                    </a:lnTo>
                    <a:lnTo>
                      <a:pt x="235" y="136"/>
                    </a:lnTo>
                    <a:lnTo>
                      <a:pt x="225" y="115"/>
                    </a:lnTo>
                    <a:lnTo>
                      <a:pt x="215" y="95"/>
                    </a:lnTo>
                    <a:lnTo>
                      <a:pt x="202" y="78"/>
                    </a:lnTo>
                    <a:lnTo>
                      <a:pt x="188" y="61"/>
                    </a:lnTo>
                    <a:lnTo>
                      <a:pt x="172" y="46"/>
                    </a:lnTo>
                    <a:lnTo>
                      <a:pt x="156" y="32"/>
                    </a:lnTo>
                    <a:lnTo>
                      <a:pt x="137" y="22"/>
                    </a:lnTo>
                    <a:lnTo>
                      <a:pt x="118" y="12"/>
                    </a:lnTo>
                    <a:lnTo>
                      <a:pt x="96" y="5"/>
                    </a:lnTo>
                    <a:lnTo>
                      <a:pt x="72" y="1"/>
                    </a:lnTo>
                    <a:lnTo>
                      <a:pt x="46" y="0"/>
                    </a:lnTo>
                    <a:lnTo>
                      <a:pt x="41" y="0"/>
                    </a:lnTo>
                    <a:lnTo>
                      <a:pt x="36" y="0"/>
                    </a:lnTo>
                    <a:lnTo>
                      <a:pt x="30" y="0"/>
                    </a:lnTo>
                    <a:lnTo>
                      <a:pt x="24" y="1"/>
                    </a:lnTo>
                    <a:lnTo>
                      <a:pt x="19" y="1"/>
                    </a:lnTo>
                    <a:lnTo>
                      <a:pt x="12" y="1"/>
                    </a:lnTo>
                    <a:lnTo>
                      <a:pt x="6" y="2"/>
                    </a:lnTo>
                    <a:lnTo>
                      <a:pt x="0" y="2"/>
                    </a:lnTo>
                    <a:lnTo>
                      <a:pt x="12" y="7"/>
                    </a:lnTo>
                    <a:lnTo>
                      <a:pt x="24" y="12"/>
                    </a:lnTo>
                    <a:lnTo>
                      <a:pt x="35" y="18"/>
                    </a:lnTo>
                    <a:lnTo>
                      <a:pt x="46" y="24"/>
                    </a:lnTo>
                    <a:lnTo>
                      <a:pt x="56" y="30"/>
                    </a:lnTo>
                    <a:lnTo>
                      <a:pt x="65" y="37"/>
                    </a:lnTo>
                    <a:lnTo>
                      <a:pt x="73" y="43"/>
                    </a:lnTo>
                    <a:lnTo>
                      <a:pt x="80" y="52"/>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4" name="Freeform 136"/>
              <p:cNvSpPr>
                <a:spLocks noChangeAspect="1"/>
              </p:cNvSpPr>
              <p:nvPr/>
            </p:nvSpPr>
            <p:spPr bwMode="auto">
              <a:xfrm>
                <a:off x="2644" y="2269"/>
                <a:ext cx="100" cy="52"/>
              </a:xfrm>
              <a:custGeom>
                <a:avLst/>
                <a:gdLst>
                  <a:gd name="T0" fmla="*/ 2 w 202"/>
                  <a:gd name="T1" fmla="*/ 1 h 104"/>
                  <a:gd name="T2" fmla="*/ 2 w 202"/>
                  <a:gd name="T3" fmla="*/ 1 h 104"/>
                  <a:gd name="T4" fmla="*/ 2 w 202"/>
                  <a:gd name="T5" fmla="*/ 1 h 104"/>
                  <a:gd name="T6" fmla="*/ 1 w 202"/>
                  <a:gd name="T7" fmla="*/ 1 h 104"/>
                  <a:gd name="T8" fmla="*/ 1 w 202"/>
                  <a:gd name="T9" fmla="*/ 1 h 104"/>
                  <a:gd name="T10" fmla="*/ 1 w 202"/>
                  <a:gd name="T11" fmla="*/ 1 h 104"/>
                  <a:gd name="T12" fmla="*/ 1 w 202"/>
                  <a:gd name="T13" fmla="*/ 1 h 104"/>
                  <a:gd name="T14" fmla="*/ 0 w 202"/>
                  <a:gd name="T15" fmla="*/ 1 h 104"/>
                  <a:gd name="T16" fmla="*/ 0 w 202"/>
                  <a:gd name="T17" fmla="*/ 1 h 104"/>
                  <a:gd name="T18" fmla="*/ 0 w 202"/>
                  <a:gd name="T19" fmla="*/ 1 h 104"/>
                  <a:gd name="T20" fmla="*/ 0 w 202"/>
                  <a:gd name="T21" fmla="*/ 2 h 104"/>
                  <a:gd name="T22" fmla="*/ 0 w 202"/>
                  <a:gd name="T23" fmla="*/ 2 h 104"/>
                  <a:gd name="T24" fmla="*/ 0 w 202"/>
                  <a:gd name="T25" fmla="*/ 2 h 104"/>
                  <a:gd name="T26" fmla="*/ 0 w 202"/>
                  <a:gd name="T27" fmla="*/ 2 h 104"/>
                  <a:gd name="T28" fmla="*/ 0 w 202"/>
                  <a:gd name="T29" fmla="*/ 2 h 104"/>
                  <a:gd name="T30" fmla="*/ 0 w 202"/>
                  <a:gd name="T31" fmla="*/ 2 h 104"/>
                  <a:gd name="T32" fmla="*/ 0 w 202"/>
                  <a:gd name="T33" fmla="*/ 2 h 104"/>
                  <a:gd name="T34" fmla="*/ 0 w 202"/>
                  <a:gd name="T35" fmla="*/ 2 h 104"/>
                  <a:gd name="T36" fmla="*/ 1 w 202"/>
                  <a:gd name="T37" fmla="*/ 2 h 104"/>
                  <a:gd name="T38" fmla="*/ 1 w 202"/>
                  <a:gd name="T39" fmla="*/ 2 h 104"/>
                  <a:gd name="T40" fmla="*/ 1 w 202"/>
                  <a:gd name="T41" fmla="*/ 1 h 104"/>
                  <a:gd name="T42" fmla="*/ 2 w 202"/>
                  <a:gd name="T43" fmla="*/ 1 h 104"/>
                  <a:gd name="T44" fmla="*/ 2 w 202"/>
                  <a:gd name="T45" fmla="*/ 1 h 104"/>
                  <a:gd name="T46" fmla="*/ 2 w 202"/>
                  <a:gd name="T47" fmla="*/ 1 h 104"/>
                  <a:gd name="T48" fmla="*/ 2 w 202"/>
                  <a:gd name="T49" fmla="*/ 1 h 104"/>
                  <a:gd name="T50" fmla="*/ 2 w 202"/>
                  <a:gd name="T51" fmla="*/ 1 h 104"/>
                  <a:gd name="T52" fmla="*/ 3 w 202"/>
                  <a:gd name="T53" fmla="*/ 1 h 104"/>
                  <a:gd name="T54" fmla="*/ 3 w 202"/>
                  <a:gd name="T55" fmla="*/ 1 h 104"/>
                  <a:gd name="T56" fmla="*/ 3 w 202"/>
                  <a:gd name="T57" fmla="*/ 1 h 104"/>
                  <a:gd name="T58" fmla="*/ 3 w 202"/>
                  <a:gd name="T59" fmla="*/ 1 h 104"/>
                  <a:gd name="T60" fmla="*/ 2 w 202"/>
                  <a:gd name="T61" fmla="*/ 0 h 104"/>
                  <a:gd name="T62" fmla="*/ 2 w 202"/>
                  <a:gd name="T63" fmla="*/ 1 h 104"/>
                  <a:gd name="T64" fmla="*/ 2 w 202"/>
                  <a:gd name="T65" fmla="*/ 1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104"/>
                  <a:gd name="T101" fmla="*/ 202 w 202"/>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104">
                    <a:moveTo>
                      <a:pt x="159" y="7"/>
                    </a:moveTo>
                    <a:lnTo>
                      <a:pt x="145" y="13"/>
                    </a:lnTo>
                    <a:lnTo>
                      <a:pt x="130" y="20"/>
                    </a:lnTo>
                    <a:lnTo>
                      <a:pt x="114" y="26"/>
                    </a:lnTo>
                    <a:lnTo>
                      <a:pt x="98" y="33"/>
                    </a:lnTo>
                    <a:lnTo>
                      <a:pt x="82" y="40"/>
                    </a:lnTo>
                    <a:lnTo>
                      <a:pt x="68" y="46"/>
                    </a:lnTo>
                    <a:lnTo>
                      <a:pt x="55" y="52"/>
                    </a:lnTo>
                    <a:lnTo>
                      <a:pt x="46" y="58"/>
                    </a:lnTo>
                    <a:lnTo>
                      <a:pt x="37" y="63"/>
                    </a:lnTo>
                    <a:lnTo>
                      <a:pt x="25" y="71"/>
                    </a:lnTo>
                    <a:lnTo>
                      <a:pt x="14" y="82"/>
                    </a:lnTo>
                    <a:lnTo>
                      <a:pt x="6" y="90"/>
                    </a:lnTo>
                    <a:lnTo>
                      <a:pt x="0" y="98"/>
                    </a:lnTo>
                    <a:lnTo>
                      <a:pt x="2" y="103"/>
                    </a:lnTo>
                    <a:lnTo>
                      <a:pt x="13" y="104"/>
                    </a:lnTo>
                    <a:lnTo>
                      <a:pt x="33" y="99"/>
                    </a:lnTo>
                    <a:lnTo>
                      <a:pt x="59" y="91"/>
                    </a:lnTo>
                    <a:lnTo>
                      <a:pt x="81" y="82"/>
                    </a:lnTo>
                    <a:lnTo>
                      <a:pt x="101" y="73"/>
                    </a:lnTo>
                    <a:lnTo>
                      <a:pt x="119" y="62"/>
                    </a:lnTo>
                    <a:lnTo>
                      <a:pt x="136" y="53"/>
                    </a:lnTo>
                    <a:lnTo>
                      <a:pt x="151" y="45"/>
                    </a:lnTo>
                    <a:lnTo>
                      <a:pt x="166" y="38"/>
                    </a:lnTo>
                    <a:lnTo>
                      <a:pt x="180" y="32"/>
                    </a:lnTo>
                    <a:lnTo>
                      <a:pt x="191" y="26"/>
                    </a:lnTo>
                    <a:lnTo>
                      <a:pt x="199" y="20"/>
                    </a:lnTo>
                    <a:lnTo>
                      <a:pt x="202" y="13"/>
                    </a:lnTo>
                    <a:lnTo>
                      <a:pt x="201" y="7"/>
                    </a:lnTo>
                    <a:lnTo>
                      <a:pt x="196" y="2"/>
                    </a:lnTo>
                    <a:lnTo>
                      <a:pt x="187" y="0"/>
                    </a:lnTo>
                    <a:lnTo>
                      <a:pt x="175" y="1"/>
                    </a:lnTo>
                    <a:lnTo>
                      <a:pt x="159" y="7"/>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5" name="Freeform 137"/>
              <p:cNvSpPr>
                <a:spLocks noChangeAspect="1"/>
              </p:cNvSpPr>
              <p:nvPr/>
            </p:nvSpPr>
            <p:spPr bwMode="auto">
              <a:xfrm>
                <a:off x="3063" y="2309"/>
                <a:ext cx="73" cy="44"/>
              </a:xfrm>
              <a:custGeom>
                <a:avLst/>
                <a:gdLst>
                  <a:gd name="T0" fmla="*/ 1 w 145"/>
                  <a:gd name="T1" fmla="*/ 1 h 88"/>
                  <a:gd name="T2" fmla="*/ 1 w 145"/>
                  <a:gd name="T3" fmla="*/ 1 h 88"/>
                  <a:gd name="T4" fmla="*/ 1 w 145"/>
                  <a:gd name="T5" fmla="*/ 1 h 88"/>
                  <a:gd name="T6" fmla="*/ 2 w 145"/>
                  <a:gd name="T7" fmla="*/ 1 h 88"/>
                  <a:gd name="T8" fmla="*/ 2 w 145"/>
                  <a:gd name="T9" fmla="*/ 1 h 88"/>
                  <a:gd name="T10" fmla="*/ 2 w 145"/>
                  <a:gd name="T11" fmla="*/ 1 h 88"/>
                  <a:gd name="T12" fmla="*/ 2 w 145"/>
                  <a:gd name="T13" fmla="*/ 1 h 88"/>
                  <a:gd name="T14" fmla="*/ 2 w 145"/>
                  <a:gd name="T15" fmla="*/ 1 h 88"/>
                  <a:gd name="T16" fmla="*/ 3 w 145"/>
                  <a:gd name="T17" fmla="*/ 1 h 88"/>
                  <a:gd name="T18" fmla="*/ 3 w 145"/>
                  <a:gd name="T19" fmla="*/ 1 h 88"/>
                  <a:gd name="T20" fmla="*/ 3 w 145"/>
                  <a:gd name="T21" fmla="*/ 1 h 88"/>
                  <a:gd name="T22" fmla="*/ 3 w 145"/>
                  <a:gd name="T23" fmla="*/ 1 h 88"/>
                  <a:gd name="T24" fmla="*/ 3 w 145"/>
                  <a:gd name="T25" fmla="*/ 1 h 88"/>
                  <a:gd name="T26" fmla="*/ 3 w 145"/>
                  <a:gd name="T27" fmla="*/ 1 h 88"/>
                  <a:gd name="T28" fmla="*/ 2 w 145"/>
                  <a:gd name="T29" fmla="*/ 1 h 88"/>
                  <a:gd name="T30" fmla="*/ 2 w 145"/>
                  <a:gd name="T31" fmla="*/ 1 h 88"/>
                  <a:gd name="T32" fmla="*/ 2 w 145"/>
                  <a:gd name="T33" fmla="*/ 1 h 88"/>
                  <a:gd name="T34" fmla="*/ 1 w 145"/>
                  <a:gd name="T35" fmla="*/ 1 h 88"/>
                  <a:gd name="T36" fmla="*/ 1 w 145"/>
                  <a:gd name="T37" fmla="*/ 1 h 88"/>
                  <a:gd name="T38" fmla="*/ 1 w 145"/>
                  <a:gd name="T39" fmla="*/ 1 h 88"/>
                  <a:gd name="T40" fmla="*/ 1 w 145"/>
                  <a:gd name="T41" fmla="*/ 1 h 88"/>
                  <a:gd name="T42" fmla="*/ 1 w 145"/>
                  <a:gd name="T43" fmla="*/ 1 h 88"/>
                  <a:gd name="T44" fmla="*/ 0 w 145"/>
                  <a:gd name="T45" fmla="*/ 1 h 88"/>
                  <a:gd name="T46" fmla="*/ 1 w 145"/>
                  <a:gd name="T47" fmla="*/ 1 h 88"/>
                  <a:gd name="T48" fmla="*/ 1 w 145"/>
                  <a:gd name="T49" fmla="*/ 1 h 88"/>
                  <a:gd name="T50" fmla="*/ 1 w 145"/>
                  <a:gd name="T51" fmla="*/ 1 h 88"/>
                  <a:gd name="T52" fmla="*/ 1 w 145"/>
                  <a:gd name="T53" fmla="*/ 1 h 88"/>
                  <a:gd name="T54" fmla="*/ 1 w 145"/>
                  <a:gd name="T55" fmla="*/ 1 h 88"/>
                  <a:gd name="T56" fmla="*/ 1 w 145"/>
                  <a:gd name="T57" fmla="*/ 0 h 88"/>
                  <a:gd name="T58" fmla="*/ 1 w 145"/>
                  <a:gd name="T59" fmla="*/ 0 h 88"/>
                  <a:gd name="T60" fmla="*/ 1 w 145"/>
                  <a:gd name="T61" fmla="*/ 1 h 88"/>
                  <a:gd name="T62" fmla="*/ 1 w 145"/>
                  <a:gd name="T63" fmla="*/ 1 h 88"/>
                  <a:gd name="T64" fmla="*/ 1 w 145"/>
                  <a:gd name="T65" fmla="*/ 1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88"/>
                  <a:gd name="T101" fmla="*/ 145 w 145"/>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88">
                    <a:moveTo>
                      <a:pt x="38" y="7"/>
                    </a:moveTo>
                    <a:lnTo>
                      <a:pt x="51" y="13"/>
                    </a:lnTo>
                    <a:lnTo>
                      <a:pt x="63" y="17"/>
                    </a:lnTo>
                    <a:lnTo>
                      <a:pt x="76" y="21"/>
                    </a:lnTo>
                    <a:lnTo>
                      <a:pt x="89" y="25"/>
                    </a:lnTo>
                    <a:lnTo>
                      <a:pt x="100" y="30"/>
                    </a:lnTo>
                    <a:lnTo>
                      <a:pt x="112" y="36"/>
                    </a:lnTo>
                    <a:lnTo>
                      <a:pt x="122" y="43"/>
                    </a:lnTo>
                    <a:lnTo>
                      <a:pt x="130" y="53"/>
                    </a:lnTo>
                    <a:lnTo>
                      <a:pt x="137" y="64"/>
                    </a:lnTo>
                    <a:lnTo>
                      <a:pt x="143" y="73"/>
                    </a:lnTo>
                    <a:lnTo>
                      <a:pt x="145" y="80"/>
                    </a:lnTo>
                    <a:lnTo>
                      <a:pt x="144" y="86"/>
                    </a:lnTo>
                    <a:lnTo>
                      <a:pt x="137" y="88"/>
                    </a:lnTo>
                    <a:lnTo>
                      <a:pt x="125" y="87"/>
                    </a:lnTo>
                    <a:lnTo>
                      <a:pt x="105" y="82"/>
                    </a:lnTo>
                    <a:lnTo>
                      <a:pt x="76" y="74"/>
                    </a:lnTo>
                    <a:lnTo>
                      <a:pt x="47" y="64"/>
                    </a:lnTo>
                    <a:lnTo>
                      <a:pt x="28" y="56"/>
                    </a:lnTo>
                    <a:lnTo>
                      <a:pt x="14" y="49"/>
                    </a:lnTo>
                    <a:lnTo>
                      <a:pt x="6" y="42"/>
                    </a:lnTo>
                    <a:lnTo>
                      <a:pt x="2" y="35"/>
                    </a:lnTo>
                    <a:lnTo>
                      <a:pt x="0" y="29"/>
                    </a:lnTo>
                    <a:lnTo>
                      <a:pt x="1" y="22"/>
                    </a:lnTo>
                    <a:lnTo>
                      <a:pt x="1" y="15"/>
                    </a:lnTo>
                    <a:lnTo>
                      <a:pt x="2" y="9"/>
                    </a:lnTo>
                    <a:lnTo>
                      <a:pt x="5" y="4"/>
                    </a:lnTo>
                    <a:lnTo>
                      <a:pt x="8" y="2"/>
                    </a:lnTo>
                    <a:lnTo>
                      <a:pt x="14" y="0"/>
                    </a:lnTo>
                    <a:lnTo>
                      <a:pt x="20" y="0"/>
                    </a:lnTo>
                    <a:lnTo>
                      <a:pt x="25" y="3"/>
                    </a:lnTo>
                    <a:lnTo>
                      <a:pt x="32" y="5"/>
                    </a:lnTo>
                    <a:lnTo>
                      <a:pt x="38" y="7"/>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6" name="Freeform 138"/>
              <p:cNvSpPr>
                <a:spLocks noChangeAspect="1"/>
              </p:cNvSpPr>
              <p:nvPr/>
            </p:nvSpPr>
            <p:spPr bwMode="auto">
              <a:xfrm>
                <a:off x="2820" y="1675"/>
                <a:ext cx="93" cy="159"/>
              </a:xfrm>
              <a:custGeom>
                <a:avLst/>
                <a:gdLst>
                  <a:gd name="T0" fmla="*/ 1 w 186"/>
                  <a:gd name="T1" fmla="*/ 1 h 318"/>
                  <a:gd name="T2" fmla="*/ 1 w 186"/>
                  <a:gd name="T3" fmla="*/ 1 h 318"/>
                  <a:gd name="T4" fmla="*/ 0 w 186"/>
                  <a:gd name="T5" fmla="*/ 2 h 318"/>
                  <a:gd name="T6" fmla="*/ 1 w 186"/>
                  <a:gd name="T7" fmla="*/ 3 h 318"/>
                  <a:gd name="T8" fmla="*/ 1 w 186"/>
                  <a:gd name="T9" fmla="*/ 4 h 318"/>
                  <a:gd name="T10" fmla="*/ 1 w 186"/>
                  <a:gd name="T11" fmla="*/ 5 h 318"/>
                  <a:gd name="T12" fmla="*/ 1 w 186"/>
                  <a:gd name="T13" fmla="*/ 5 h 318"/>
                  <a:gd name="T14" fmla="*/ 1 w 186"/>
                  <a:gd name="T15" fmla="*/ 5 h 318"/>
                  <a:gd name="T16" fmla="*/ 1 w 186"/>
                  <a:gd name="T17" fmla="*/ 5 h 318"/>
                  <a:gd name="T18" fmla="*/ 1 w 186"/>
                  <a:gd name="T19" fmla="*/ 5 h 318"/>
                  <a:gd name="T20" fmla="*/ 1 w 186"/>
                  <a:gd name="T21" fmla="*/ 5 h 318"/>
                  <a:gd name="T22" fmla="*/ 1 w 186"/>
                  <a:gd name="T23" fmla="*/ 5 h 318"/>
                  <a:gd name="T24" fmla="*/ 3 w 186"/>
                  <a:gd name="T25" fmla="*/ 5 h 318"/>
                  <a:gd name="T26" fmla="*/ 3 w 186"/>
                  <a:gd name="T27" fmla="*/ 5 h 318"/>
                  <a:gd name="T28" fmla="*/ 3 w 186"/>
                  <a:gd name="T29" fmla="*/ 5 h 318"/>
                  <a:gd name="T30" fmla="*/ 3 w 186"/>
                  <a:gd name="T31" fmla="*/ 5 h 318"/>
                  <a:gd name="T32" fmla="*/ 3 w 186"/>
                  <a:gd name="T33" fmla="*/ 5 h 318"/>
                  <a:gd name="T34" fmla="*/ 3 w 186"/>
                  <a:gd name="T35" fmla="*/ 5 h 318"/>
                  <a:gd name="T36" fmla="*/ 3 w 186"/>
                  <a:gd name="T37" fmla="*/ 3 h 318"/>
                  <a:gd name="T38" fmla="*/ 3 w 186"/>
                  <a:gd name="T39" fmla="*/ 3 h 318"/>
                  <a:gd name="T40" fmla="*/ 3 w 186"/>
                  <a:gd name="T41" fmla="*/ 3 h 318"/>
                  <a:gd name="T42" fmla="*/ 3 w 186"/>
                  <a:gd name="T43" fmla="*/ 2 h 318"/>
                  <a:gd name="T44" fmla="*/ 3 w 186"/>
                  <a:gd name="T45" fmla="*/ 2 h 318"/>
                  <a:gd name="T46" fmla="*/ 3 w 186"/>
                  <a:gd name="T47" fmla="*/ 2 h 318"/>
                  <a:gd name="T48" fmla="*/ 3 w 186"/>
                  <a:gd name="T49" fmla="*/ 1 h 318"/>
                  <a:gd name="T50" fmla="*/ 3 w 186"/>
                  <a:gd name="T51" fmla="*/ 1 h 318"/>
                  <a:gd name="T52" fmla="*/ 1 w 186"/>
                  <a:gd name="T53" fmla="*/ 1 h 318"/>
                  <a:gd name="T54" fmla="*/ 1 w 186"/>
                  <a:gd name="T55" fmla="*/ 1 h 318"/>
                  <a:gd name="T56" fmla="*/ 1 w 186"/>
                  <a:gd name="T57" fmla="*/ 1 h 318"/>
                  <a:gd name="T58" fmla="*/ 1 w 186"/>
                  <a:gd name="T59" fmla="*/ 0 h 318"/>
                  <a:gd name="T60" fmla="*/ 1 w 186"/>
                  <a:gd name="T61" fmla="*/ 0 h 318"/>
                  <a:gd name="T62" fmla="*/ 1 w 186"/>
                  <a:gd name="T63" fmla="*/ 1 h 318"/>
                  <a:gd name="T64" fmla="*/ 1 w 186"/>
                  <a:gd name="T65" fmla="*/ 1 h 318"/>
                  <a:gd name="T66" fmla="*/ 1 w 186"/>
                  <a:gd name="T67" fmla="*/ 1 h 318"/>
                  <a:gd name="T68" fmla="*/ 1 w 186"/>
                  <a:gd name="T69" fmla="*/ 1 h 318"/>
                  <a:gd name="T70" fmla="*/ 1 w 186"/>
                  <a:gd name="T71" fmla="*/ 1 h 318"/>
                  <a:gd name="T72" fmla="*/ 1 w 186"/>
                  <a:gd name="T73" fmla="*/ 1 h 3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318"/>
                  <a:gd name="T113" fmla="*/ 186 w 186"/>
                  <a:gd name="T114" fmla="*/ 318 h 3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318">
                    <a:moveTo>
                      <a:pt x="7" y="62"/>
                    </a:moveTo>
                    <a:lnTo>
                      <a:pt x="2" y="112"/>
                    </a:lnTo>
                    <a:lnTo>
                      <a:pt x="0" y="166"/>
                    </a:lnTo>
                    <a:lnTo>
                      <a:pt x="7" y="214"/>
                    </a:lnTo>
                    <a:lnTo>
                      <a:pt x="24" y="250"/>
                    </a:lnTo>
                    <a:lnTo>
                      <a:pt x="37" y="263"/>
                    </a:lnTo>
                    <a:lnTo>
                      <a:pt x="49" y="275"/>
                    </a:lnTo>
                    <a:lnTo>
                      <a:pt x="63" y="288"/>
                    </a:lnTo>
                    <a:lnTo>
                      <a:pt x="77" y="299"/>
                    </a:lnTo>
                    <a:lnTo>
                      <a:pt x="90" y="309"/>
                    </a:lnTo>
                    <a:lnTo>
                      <a:pt x="103" y="314"/>
                    </a:lnTo>
                    <a:lnTo>
                      <a:pt x="118" y="318"/>
                    </a:lnTo>
                    <a:lnTo>
                      <a:pt x="132" y="317"/>
                    </a:lnTo>
                    <a:lnTo>
                      <a:pt x="146" y="312"/>
                    </a:lnTo>
                    <a:lnTo>
                      <a:pt x="158" y="303"/>
                    </a:lnTo>
                    <a:lnTo>
                      <a:pt x="167" y="291"/>
                    </a:lnTo>
                    <a:lnTo>
                      <a:pt x="175" y="278"/>
                    </a:lnTo>
                    <a:lnTo>
                      <a:pt x="182" y="261"/>
                    </a:lnTo>
                    <a:lnTo>
                      <a:pt x="185" y="243"/>
                    </a:lnTo>
                    <a:lnTo>
                      <a:pt x="186" y="223"/>
                    </a:lnTo>
                    <a:lnTo>
                      <a:pt x="186" y="204"/>
                    </a:lnTo>
                    <a:lnTo>
                      <a:pt x="183" y="181"/>
                    </a:lnTo>
                    <a:lnTo>
                      <a:pt x="176" y="152"/>
                    </a:lnTo>
                    <a:lnTo>
                      <a:pt x="165" y="121"/>
                    </a:lnTo>
                    <a:lnTo>
                      <a:pt x="152" y="90"/>
                    </a:lnTo>
                    <a:lnTo>
                      <a:pt x="136" y="60"/>
                    </a:lnTo>
                    <a:lnTo>
                      <a:pt x="118" y="33"/>
                    </a:lnTo>
                    <a:lnTo>
                      <a:pt x="100" y="15"/>
                    </a:lnTo>
                    <a:lnTo>
                      <a:pt x="82" y="3"/>
                    </a:lnTo>
                    <a:lnTo>
                      <a:pt x="64" y="0"/>
                    </a:lnTo>
                    <a:lnTo>
                      <a:pt x="49" y="0"/>
                    </a:lnTo>
                    <a:lnTo>
                      <a:pt x="38" y="4"/>
                    </a:lnTo>
                    <a:lnTo>
                      <a:pt x="27" y="11"/>
                    </a:lnTo>
                    <a:lnTo>
                      <a:pt x="19" y="22"/>
                    </a:lnTo>
                    <a:lnTo>
                      <a:pt x="14" y="34"/>
                    </a:lnTo>
                    <a:lnTo>
                      <a:pt x="9" y="48"/>
                    </a:lnTo>
                    <a:lnTo>
                      <a:pt x="7"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7" name="Freeform 139"/>
              <p:cNvSpPr>
                <a:spLocks noChangeAspect="1"/>
              </p:cNvSpPr>
              <p:nvPr/>
            </p:nvSpPr>
            <p:spPr bwMode="auto">
              <a:xfrm>
                <a:off x="2931" y="1682"/>
                <a:ext cx="92" cy="149"/>
              </a:xfrm>
              <a:custGeom>
                <a:avLst/>
                <a:gdLst>
                  <a:gd name="T0" fmla="*/ 1 w 184"/>
                  <a:gd name="T1" fmla="*/ 0 h 299"/>
                  <a:gd name="T2" fmla="*/ 1 w 184"/>
                  <a:gd name="T3" fmla="*/ 0 h 299"/>
                  <a:gd name="T4" fmla="*/ 1 w 184"/>
                  <a:gd name="T5" fmla="*/ 0 h 299"/>
                  <a:gd name="T6" fmla="*/ 1 w 184"/>
                  <a:gd name="T7" fmla="*/ 1 h 299"/>
                  <a:gd name="T8" fmla="*/ 1 w 184"/>
                  <a:gd name="T9" fmla="*/ 1 h 299"/>
                  <a:gd name="T10" fmla="*/ 1 w 184"/>
                  <a:gd name="T11" fmla="*/ 1 h 299"/>
                  <a:gd name="T12" fmla="*/ 1 w 184"/>
                  <a:gd name="T13" fmla="*/ 1 h 299"/>
                  <a:gd name="T14" fmla="*/ 1 w 184"/>
                  <a:gd name="T15" fmla="*/ 2 h 299"/>
                  <a:gd name="T16" fmla="*/ 1 w 184"/>
                  <a:gd name="T17" fmla="*/ 2 h 299"/>
                  <a:gd name="T18" fmla="*/ 1 w 184"/>
                  <a:gd name="T19" fmla="*/ 3 h 299"/>
                  <a:gd name="T20" fmla="*/ 0 w 184"/>
                  <a:gd name="T21" fmla="*/ 3 h 299"/>
                  <a:gd name="T22" fmla="*/ 1 w 184"/>
                  <a:gd name="T23" fmla="*/ 4 h 299"/>
                  <a:gd name="T24" fmla="*/ 1 w 184"/>
                  <a:gd name="T25" fmla="*/ 4 h 299"/>
                  <a:gd name="T26" fmla="*/ 1 w 184"/>
                  <a:gd name="T27" fmla="*/ 4 h 299"/>
                  <a:gd name="T28" fmla="*/ 1 w 184"/>
                  <a:gd name="T29" fmla="*/ 4 h 299"/>
                  <a:gd name="T30" fmla="*/ 1 w 184"/>
                  <a:gd name="T31" fmla="*/ 4 h 299"/>
                  <a:gd name="T32" fmla="*/ 1 w 184"/>
                  <a:gd name="T33" fmla="*/ 4 h 299"/>
                  <a:gd name="T34" fmla="*/ 1 w 184"/>
                  <a:gd name="T35" fmla="*/ 4 h 299"/>
                  <a:gd name="T36" fmla="*/ 2 w 184"/>
                  <a:gd name="T37" fmla="*/ 4 h 299"/>
                  <a:gd name="T38" fmla="*/ 3 w 184"/>
                  <a:gd name="T39" fmla="*/ 3 h 299"/>
                  <a:gd name="T40" fmla="*/ 3 w 184"/>
                  <a:gd name="T41" fmla="*/ 3 h 299"/>
                  <a:gd name="T42" fmla="*/ 3 w 184"/>
                  <a:gd name="T43" fmla="*/ 2 h 299"/>
                  <a:gd name="T44" fmla="*/ 3 w 184"/>
                  <a:gd name="T45" fmla="*/ 2 h 299"/>
                  <a:gd name="T46" fmla="*/ 3 w 184"/>
                  <a:gd name="T47" fmla="*/ 2 h 299"/>
                  <a:gd name="T48" fmla="*/ 3 w 184"/>
                  <a:gd name="T49" fmla="*/ 1 h 299"/>
                  <a:gd name="T50" fmla="*/ 3 w 184"/>
                  <a:gd name="T51" fmla="*/ 1 h 299"/>
                  <a:gd name="T52" fmla="*/ 3 w 184"/>
                  <a:gd name="T53" fmla="*/ 1 h 299"/>
                  <a:gd name="T54" fmla="*/ 3 w 184"/>
                  <a:gd name="T55" fmla="*/ 0 h 299"/>
                  <a:gd name="T56" fmla="*/ 3 w 184"/>
                  <a:gd name="T57" fmla="*/ 0 h 299"/>
                  <a:gd name="T58" fmla="*/ 3 w 184"/>
                  <a:gd name="T59" fmla="*/ 0 h 299"/>
                  <a:gd name="T60" fmla="*/ 3 w 184"/>
                  <a:gd name="T61" fmla="*/ 0 h 299"/>
                  <a:gd name="T62" fmla="*/ 3 w 184"/>
                  <a:gd name="T63" fmla="*/ 0 h 299"/>
                  <a:gd name="T64" fmla="*/ 3 w 184"/>
                  <a:gd name="T65" fmla="*/ 0 h 299"/>
                  <a:gd name="T66" fmla="*/ 2 w 184"/>
                  <a:gd name="T67" fmla="*/ 0 h 299"/>
                  <a:gd name="T68" fmla="*/ 1 w 184"/>
                  <a:gd name="T69" fmla="*/ 0 h 299"/>
                  <a:gd name="T70" fmla="*/ 1 w 184"/>
                  <a:gd name="T71" fmla="*/ 0 h 299"/>
                  <a:gd name="T72" fmla="*/ 1 w 184"/>
                  <a:gd name="T73" fmla="*/ 0 h 2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299"/>
                  <a:gd name="T113" fmla="*/ 184 w 184"/>
                  <a:gd name="T114" fmla="*/ 299 h 2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299">
                    <a:moveTo>
                      <a:pt x="90" y="25"/>
                    </a:moveTo>
                    <a:lnTo>
                      <a:pt x="75" y="41"/>
                    </a:lnTo>
                    <a:lnTo>
                      <a:pt x="62" y="56"/>
                    </a:lnTo>
                    <a:lnTo>
                      <a:pt x="51" y="71"/>
                    </a:lnTo>
                    <a:lnTo>
                      <a:pt x="41" y="85"/>
                    </a:lnTo>
                    <a:lnTo>
                      <a:pt x="32" y="98"/>
                    </a:lnTo>
                    <a:lnTo>
                      <a:pt x="24" y="115"/>
                    </a:lnTo>
                    <a:lnTo>
                      <a:pt x="17" y="131"/>
                    </a:lnTo>
                    <a:lnTo>
                      <a:pt x="10" y="150"/>
                    </a:lnTo>
                    <a:lnTo>
                      <a:pt x="1" y="195"/>
                    </a:lnTo>
                    <a:lnTo>
                      <a:pt x="0" y="240"/>
                    </a:lnTo>
                    <a:lnTo>
                      <a:pt x="8" y="278"/>
                    </a:lnTo>
                    <a:lnTo>
                      <a:pt x="28" y="297"/>
                    </a:lnTo>
                    <a:lnTo>
                      <a:pt x="41" y="299"/>
                    </a:lnTo>
                    <a:lnTo>
                      <a:pt x="56" y="298"/>
                    </a:lnTo>
                    <a:lnTo>
                      <a:pt x="74" y="293"/>
                    </a:lnTo>
                    <a:lnTo>
                      <a:pt x="91" y="286"/>
                    </a:lnTo>
                    <a:lnTo>
                      <a:pt x="108" y="275"/>
                    </a:lnTo>
                    <a:lnTo>
                      <a:pt x="126" y="259"/>
                    </a:lnTo>
                    <a:lnTo>
                      <a:pt x="142" y="238"/>
                    </a:lnTo>
                    <a:lnTo>
                      <a:pt x="157" y="213"/>
                    </a:lnTo>
                    <a:lnTo>
                      <a:pt x="169" y="185"/>
                    </a:lnTo>
                    <a:lnTo>
                      <a:pt x="178" y="158"/>
                    </a:lnTo>
                    <a:lnTo>
                      <a:pt x="182" y="133"/>
                    </a:lnTo>
                    <a:lnTo>
                      <a:pt x="184" y="109"/>
                    </a:lnTo>
                    <a:lnTo>
                      <a:pt x="183" y="87"/>
                    </a:lnTo>
                    <a:lnTo>
                      <a:pt x="180" y="66"/>
                    </a:lnTo>
                    <a:lnTo>
                      <a:pt x="175" y="49"/>
                    </a:lnTo>
                    <a:lnTo>
                      <a:pt x="169" y="33"/>
                    </a:lnTo>
                    <a:lnTo>
                      <a:pt x="163" y="20"/>
                    </a:lnTo>
                    <a:lnTo>
                      <a:pt x="154" y="11"/>
                    </a:lnTo>
                    <a:lnTo>
                      <a:pt x="146" y="4"/>
                    </a:lnTo>
                    <a:lnTo>
                      <a:pt x="136" y="0"/>
                    </a:lnTo>
                    <a:lnTo>
                      <a:pt x="126" y="0"/>
                    </a:lnTo>
                    <a:lnTo>
                      <a:pt x="114" y="5"/>
                    </a:lnTo>
                    <a:lnTo>
                      <a:pt x="103" y="13"/>
                    </a:lnTo>
                    <a:lnTo>
                      <a:pt x="9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8" name="Freeform 140"/>
              <p:cNvSpPr>
                <a:spLocks noChangeAspect="1"/>
              </p:cNvSpPr>
              <p:nvPr/>
            </p:nvSpPr>
            <p:spPr bwMode="auto">
              <a:xfrm>
                <a:off x="2887" y="1852"/>
                <a:ext cx="23" cy="23"/>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5" y="48"/>
                    </a:moveTo>
                    <a:lnTo>
                      <a:pt x="34" y="45"/>
                    </a:lnTo>
                    <a:lnTo>
                      <a:pt x="41" y="41"/>
                    </a:lnTo>
                    <a:lnTo>
                      <a:pt x="45" y="33"/>
                    </a:lnTo>
                    <a:lnTo>
                      <a:pt x="48" y="23"/>
                    </a:lnTo>
                    <a:lnTo>
                      <a:pt x="45" y="14"/>
                    </a:lnTo>
                    <a:lnTo>
                      <a:pt x="41" y="7"/>
                    </a:lnTo>
                    <a:lnTo>
                      <a:pt x="34" y="3"/>
                    </a:lnTo>
                    <a:lnTo>
                      <a:pt x="25" y="0"/>
                    </a:lnTo>
                    <a:lnTo>
                      <a:pt x="15" y="3"/>
                    </a:lnTo>
                    <a:lnTo>
                      <a:pt x="7" y="7"/>
                    </a:lnTo>
                    <a:lnTo>
                      <a:pt x="3" y="14"/>
                    </a:lnTo>
                    <a:lnTo>
                      <a:pt x="0" y="23"/>
                    </a:lnTo>
                    <a:lnTo>
                      <a:pt x="3" y="33"/>
                    </a:lnTo>
                    <a:lnTo>
                      <a:pt x="7" y="41"/>
                    </a:lnTo>
                    <a:lnTo>
                      <a:pt x="15" y="45"/>
                    </a:lnTo>
                    <a:lnTo>
                      <a:pt x="25"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599" name="Freeform 141"/>
              <p:cNvSpPr>
                <a:spLocks noChangeAspect="1"/>
              </p:cNvSpPr>
              <p:nvPr/>
            </p:nvSpPr>
            <p:spPr bwMode="auto">
              <a:xfrm>
                <a:off x="2918" y="1852"/>
                <a:ext cx="23" cy="23"/>
              </a:xfrm>
              <a:custGeom>
                <a:avLst/>
                <a:gdLst>
                  <a:gd name="T0" fmla="*/ 1 w 46"/>
                  <a:gd name="T1" fmla="*/ 0 h 48"/>
                  <a:gd name="T2" fmla="*/ 1 w 46"/>
                  <a:gd name="T3" fmla="*/ 0 h 48"/>
                  <a:gd name="T4" fmla="*/ 1 w 46"/>
                  <a:gd name="T5" fmla="*/ 0 h 48"/>
                  <a:gd name="T6" fmla="*/ 1 w 46"/>
                  <a:gd name="T7" fmla="*/ 0 h 48"/>
                  <a:gd name="T8" fmla="*/ 1 w 46"/>
                  <a:gd name="T9" fmla="*/ 0 h 48"/>
                  <a:gd name="T10" fmla="*/ 1 w 46"/>
                  <a:gd name="T11" fmla="*/ 0 h 48"/>
                  <a:gd name="T12" fmla="*/ 1 w 46"/>
                  <a:gd name="T13" fmla="*/ 0 h 48"/>
                  <a:gd name="T14" fmla="*/ 1 w 46"/>
                  <a:gd name="T15" fmla="*/ 0 h 48"/>
                  <a:gd name="T16" fmla="*/ 1 w 46"/>
                  <a:gd name="T17" fmla="*/ 0 h 48"/>
                  <a:gd name="T18" fmla="*/ 1 w 46"/>
                  <a:gd name="T19" fmla="*/ 0 h 48"/>
                  <a:gd name="T20" fmla="*/ 1 w 46"/>
                  <a:gd name="T21" fmla="*/ 0 h 48"/>
                  <a:gd name="T22" fmla="*/ 1 w 46"/>
                  <a:gd name="T23" fmla="*/ 0 h 48"/>
                  <a:gd name="T24" fmla="*/ 0 w 46"/>
                  <a:gd name="T25" fmla="*/ 0 h 48"/>
                  <a:gd name="T26" fmla="*/ 1 w 46"/>
                  <a:gd name="T27" fmla="*/ 0 h 48"/>
                  <a:gd name="T28" fmla="*/ 1 w 46"/>
                  <a:gd name="T29" fmla="*/ 0 h 48"/>
                  <a:gd name="T30" fmla="*/ 1 w 46"/>
                  <a:gd name="T31" fmla="*/ 0 h 48"/>
                  <a:gd name="T32" fmla="*/ 1 w 46"/>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8"/>
                  <a:gd name="T53" fmla="*/ 46 w 4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8">
                    <a:moveTo>
                      <a:pt x="22" y="48"/>
                    </a:moveTo>
                    <a:lnTo>
                      <a:pt x="31" y="45"/>
                    </a:lnTo>
                    <a:lnTo>
                      <a:pt x="39" y="41"/>
                    </a:lnTo>
                    <a:lnTo>
                      <a:pt x="44" y="33"/>
                    </a:lnTo>
                    <a:lnTo>
                      <a:pt x="46" y="23"/>
                    </a:lnTo>
                    <a:lnTo>
                      <a:pt x="44" y="14"/>
                    </a:lnTo>
                    <a:lnTo>
                      <a:pt x="39" y="7"/>
                    </a:lnTo>
                    <a:lnTo>
                      <a:pt x="31" y="3"/>
                    </a:lnTo>
                    <a:lnTo>
                      <a:pt x="22" y="0"/>
                    </a:lnTo>
                    <a:lnTo>
                      <a:pt x="14" y="3"/>
                    </a:lnTo>
                    <a:lnTo>
                      <a:pt x="7" y="7"/>
                    </a:lnTo>
                    <a:lnTo>
                      <a:pt x="2" y="14"/>
                    </a:lnTo>
                    <a:lnTo>
                      <a:pt x="0" y="23"/>
                    </a:lnTo>
                    <a:lnTo>
                      <a:pt x="2" y="33"/>
                    </a:lnTo>
                    <a:lnTo>
                      <a:pt x="7" y="41"/>
                    </a:lnTo>
                    <a:lnTo>
                      <a:pt x="14" y="45"/>
                    </a:lnTo>
                    <a:lnTo>
                      <a:pt x="22"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0" name="Freeform 142"/>
              <p:cNvSpPr>
                <a:spLocks noChangeAspect="1"/>
              </p:cNvSpPr>
              <p:nvPr/>
            </p:nvSpPr>
            <p:spPr bwMode="auto">
              <a:xfrm>
                <a:off x="2875" y="2195"/>
                <a:ext cx="168" cy="405"/>
              </a:xfrm>
              <a:custGeom>
                <a:avLst/>
                <a:gdLst>
                  <a:gd name="T0" fmla="*/ 4 w 337"/>
                  <a:gd name="T1" fmla="*/ 3 h 809"/>
                  <a:gd name="T2" fmla="*/ 4 w 337"/>
                  <a:gd name="T3" fmla="*/ 2 h 809"/>
                  <a:gd name="T4" fmla="*/ 3 w 337"/>
                  <a:gd name="T5" fmla="*/ 1 h 809"/>
                  <a:gd name="T6" fmla="*/ 2 w 337"/>
                  <a:gd name="T7" fmla="*/ 1 h 809"/>
                  <a:gd name="T8" fmla="*/ 2 w 337"/>
                  <a:gd name="T9" fmla="*/ 1 h 809"/>
                  <a:gd name="T10" fmla="*/ 1 w 337"/>
                  <a:gd name="T11" fmla="*/ 0 h 809"/>
                  <a:gd name="T12" fmla="*/ 1 w 337"/>
                  <a:gd name="T13" fmla="*/ 0 h 809"/>
                  <a:gd name="T14" fmla="*/ 1 w 337"/>
                  <a:gd name="T15" fmla="*/ 1 h 809"/>
                  <a:gd name="T16" fmla="*/ 1 w 337"/>
                  <a:gd name="T17" fmla="*/ 2 h 809"/>
                  <a:gd name="T18" fmla="*/ 1 w 337"/>
                  <a:gd name="T19" fmla="*/ 4 h 809"/>
                  <a:gd name="T20" fmla="*/ 0 w 337"/>
                  <a:gd name="T21" fmla="*/ 4 h 809"/>
                  <a:gd name="T22" fmla="*/ 1 w 337"/>
                  <a:gd name="T23" fmla="*/ 4 h 809"/>
                  <a:gd name="T24" fmla="*/ 1 w 337"/>
                  <a:gd name="T25" fmla="*/ 5 h 809"/>
                  <a:gd name="T26" fmla="*/ 0 w 337"/>
                  <a:gd name="T27" fmla="*/ 6 h 809"/>
                  <a:gd name="T28" fmla="*/ 0 w 337"/>
                  <a:gd name="T29" fmla="*/ 6 h 809"/>
                  <a:gd name="T30" fmla="*/ 0 w 337"/>
                  <a:gd name="T31" fmla="*/ 7 h 809"/>
                  <a:gd name="T32" fmla="*/ 0 w 337"/>
                  <a:gd name="T33" fmla="*/ 7 h 809"/>
                  <a:gd name="T34" fmla="*/ 0 w 337"/>
                  <a:gd name="T35" fmla="*/ 7 h 809"/>
                  <a:gd name="T36" fmla="*/ 0 w 337"/>
                  <a:gd name="T37" fmla="*/ 8 h 809"/>
                  <a:gd name="T38" fmla="*/ 0 w 337"/>
                  <a:gd name="T39" fmla="*/ 9 h 809"/>
                  <a:gd name="T40" fmla="*/ 0 w 337"/>
                  <a:gd name="T41" fmla="*/ 9 h 809"/>
                  <a:gd name="T42" fmla="*/ 0 w 337"/>
                  <a:gd name="T43" fmla="*/ 10 h 809"/>
                  <a:gd name="T44" fmla="*/ 0 w 337"/>
                  <a:gd name="T45" fmla="*/ 11 h 809"/>
                  <a:gd name="T46" fmla="*/ 1 w 337"/>
                  <a:gd name="T47" fmla="*/ 11 h 809"/>
                  <a:gd name="T48" fmla="*/ 0 w 337"/>
                  <a:gd name="T49" fmla="*/ 12 h 809"/>
                  <a:gd name="T50" fmla="*/ 0 w 337"/>
                  <a:gd name="T51" fmla="*/ 13 h 809"/>
                  <a:gd name="T52" fmla="*/ 1 w 337"/>
                  <a:gd name="T53" fmla="*/ 13 h 809"/>
                  <a:gd name="T54" fmla="*/ 1 w 337"/>
                  <a:gd name="T55" fmla="*/ 13 h 809"/>
                  <a:gd name="T56" fmla="*/ 2 w 337"/>
                  <a:gd name="T57" fmla="*/ 12 h 809"/>
                  <a:gd name="T58" fmla="*/ 2 w 337"/>
                  <a:gd name="T59" fmla="*/ 11 h 809"/>
                  <a:gd name="T60" fmla="*/ 1 w 337"/>
                  <a:gd name="T61" fmla="*/ 10 h 809"/>
                  <a:gd name="T62" fmla="*/ 1 w 337"/>
                  <a:gd name="T63" fmla="*/ 9 h 809"/>
                  <a:gd name="T64" fmla="*/ 1 w 337"/>
                  <a:gd name="T65" fmla="*/ 8 h 809"/>
                  <a:gd name="T66" fmla="*/ 0 w 337"/>
                  <a:gd name="T67" fmla="*/ 8 h 809"/>
                  <a:gd name="T68" fmla="*/ 0 w 337"/>
                  <a:gd name="T69" fmla="*/ 8 h 809"/>
                  <a:gd name="T70" fmla="*/ 0 w 337"/>
                  <a:gd name="T71" fmla="*/ 7 h 809"/>
                  <a:gd name="T72" fmla="*/ 1 w 337"/>
                  <a:gd name="T73" fmla="*/ 7 h 809"/>
                  <a:gd name="T74" fmla="*/ 1 w 337"/>
                  <a:gd name="T75" fmla="*/ 7 h 809"/>
                  <a:gd name="T76" fmla="*/ 1 w 337"/>
                  <a:gd name="T77" fmla="*/ 7 h 809"/>
                  <a:gd name="T78" fmla="*/ 1 w 337"/>
                  <a:gd name="T79" fmla="*/ 6 h 809"/>
                  <a:gd name="T80" fmla="*/ 1 w 337"/>
                  <a:gd name="T81" fmla="*/ 6 h 809"/>
                  <a:gd name="T82" fmla="*/ 2 w 337"/>
                  <a:gd name="T83" fmla="*/ 6 h 809"/>
                  <a:gd name="T84" fmla="*/ 1 w 337"/>
                  <a:gd name="T85" fmla="*/ 6 h 809"/>
                  <a:gd name="T86" fmla="*/ 1 w 337"/>
                  <a:gd name="T87" fmla="*/ 6 h 809"/>
                  <a:gd name="T88" fmla="*/ 1 w 337"/>
                  <a:gd name="T89" fmla="*/ 5 h 809"/>
                  <a:gd name="T90" fmla="*/ 2 w 337"/>
                  <a:gd name="T91" fmla="*/ 5 h 809"/>
                  <a:gd name="T92" fmla="*/ 2 w 337"/>
                  <a:gd name="T93" fmla="*/ 5 h 809"/>
                  <a:gd name="T94" fmla="*/ 2 w 337"/>
                  <a:gd name="T95" fmla="*/ 5 h 809"/>
                  <a:gd name="T96" fmla="*/ 1 w 337"/>
                  <a:gd name="T97" fmla="*/ 5 h 809"/>
                  <a:gd name="T98" fmla="*/ 1 w 337"/>
                  <a:gd name="T99" fmla="*/ 5 h 809"/>
                  <a:gd name="T100" fmla="*/ 1 w 337"/>
                  <a:gd name="T101" fmla="*/ 4 h 809"/>
                  <a:gd name="T102" fmla="*/ 2 w 337"/>
                  <a:gd name="T103" fmla="*/ 4 h 809"/>
                  <a:gd name="T104" fmla="*/ 3 w 337"/>
                  <a:gd name="T105" fmla="*/ 3 h 809"/>
                  <a:gd name="T106" fmla="*/ 3 w 337"/>
                  <a:gd name="T107" fmla="*/ 2 h 809"/>
                  <a:gd name="T108" fmla="*/ 3 w 337"/>
                  <a:gd name="T109" fmla="*/ 3 h 809"/>
                  <a:gd name="T110" fmla="*/ 4 w 337"/>
                  <a:gd name="T111" fmla="*/ 3 h 809"/>
                  <a:gd name="T112" fmla="*/ 4 w 337"/>
                  <a:gd name="T113" fmla="*/ 4 h 809"/>
                  <a:gd name="T114" fmla="*/ 4 w 337"/>
                  <a:gd name="T115" fmla="*/ 4 h 809"/>
                  <a:gd name="T116" fmla="*/ 5 w 337"/>
                  <a:gd name="T117" fmla="*/ 4 h 809"/>
                  <a:gd name="T118" fmla="*/ 5 w 337"/>
                  <a:gd name="T119" fmla="*/ 4 h 809"/>
                  <a:gd name="T120" fmla="*/ 5 w 337"/>
                  <a:gd name="T121" fmla="*/ 3 h 8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
                  <a:gd name="T184" fmla="*/ 0 h 809"/>
                  <a:gd name="T185" fmla="*/ 337 w 337"/>
                  <a:gd name="T186" fmla="*/ 809 h 8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 h="809">
                    <a:moveTo>
                      <a:pt x="306" y="156"/>
                    </a:moveTo>
                    <a:lnTo>
                      <a:pt x="297" y="146"/>
                    </a:lnTo>
                    <a:lnTo>
                      <a:pt x="287" y="132"/>
                    </a:lnTo>
                    <a:lnTo>
                      <a:pt x="280" y="116"/>
                    </a:lnTo>
                    <a:lnTo>
                      <a:pt x="274" y="97"/>
                    </a:lnTo>
                    <a:lnTo>
                      <a:pt x="267" y="79"/>
                    </a:lnTo>
                    <a:lnTo>
                      <a:pt x="257" y="63"/>
                    </a:lnTo>
                    <a:lnTo>
                      <a:pt x="247" y="49"/>
                    </a:lnTo>
                    <a:lnTo>
                      <a:pt x="234" y="38"/>
                    </a:lnTo>
                    <a:lnTo>
                      <a:pt x="219" y="31"/>
                    </a:lnTo>
                    <a:lnTo>
                      <a:pt x="203" y="25"/>
                    </a:lnTo>
                    <a:lnTo>
                      <a:pt x="186" y="20"/>
                    </a:lnTo>
                    <a:lnTo>
                      <a:pt x="167" y="15"/>
                    </a:lnTo>
                    <a:lnTo>
                      <a:pt x="148" y="11"/>
                    </a:lnTo>
                    <a:lnTo>
                      <a:pt x="129" y="7"/>
                    </a:lnTo>
                    <a:lnTo>
                      <a:pt x="111" y="5"/>
                    </a:lnTo>
                    <a:lnTo>
                      <a:pt x="94" y="1"/>
                    </a:lnTo>
                    <a:lnTo>
                      <a:pt x="93" y="0"/>
                    </a:lnTo>
                    <a:lnTo>
                      <a:pt x="91" y="0"/>
                    </a:lnTo>
                    <a:lnTo>
                      <a:pt x="90" y="0"/>
                    </a:lnTo>
                    <a:lnTo>
                      <a:pt x="89" y="0"/>
                    </a:lnTo>
                    <a:lnTo>
                      <a:pt x="94" y="13"/>
                    </a:lnTo>
                    <a:lnTo>
                      <a:pt x="96" y="29"/>
                    </a:lnTo>
                    <a:lnTo>
                      <a:pt x="97" y="48"/>
                    </a:lnTo>
                    <a:lnTo>
                      <a:pt x="96" y="69"/>
                    </a:lnTo>
                    <a:lnTo>
                      <a:pt x="91" y="99"/>
                    </a:lnTo>
                    <a:lnTo>
                      <a:pt x="87" y="127"/>
                    </a:lnTo>
                    <a:lnTo>
                      <a:pt x="83" y="151"/>
                    </a:lnTo>
                    <a:lnTo>
                      <a:pt x="79" y="173"/>
                    </a:lnTo>
                    <a:lnTo>
                      <a:pt x="74" y="193"/>
                    </a:lnTo>
                    <a:lnTo>
                      <a:pt x="70" y="210"/>
                    </a:lnTo>
                    <a:lnTo>
                      <a:pt x="65" y="225"/>
                    </a:lnTo>
                    <a:lnTo>
                      <a:pt x="59" y="238"/>
                    </a:lnTo>
                    <a:lnTo>
                      <a:pt x="61" y="239"/>
                    </a:lnTo>
                    <a:lnTo>
                      <a:pt x="66" y="243"/>
                    </a:lnTo>
                    <a:lnTo>
                      <a:pt x="68" y="255"/>
                    </a:lnTo>
                    <a:lnTo>
                      <a:pt x="64" y="273"/>
                    </a:lnTo>
                    <a:lnTo>
                      <a:pt x="60" y="295"/>
                    </a:lnTo>
                    <a:lnTo>
                      <a:pt x="64" y="313"/>
                    </a:lnTo>
                    <a:lnTo>
                      <a:pt x="64" y="328"/>
                    </a:lnTo>
                    <a:lnTo>
                      <a:pt x="51" y="341"/>
                    </a:lnTo>
                    <a:lnTo>
                      <a:pt x="44" y="349"/>
                    </a:lnTo>
                    <a:lnTo>
                      <a:pt x="42" y="358"/>
                    </a:lnTo>
                    <a:lnTo>
                      <a:pt x="43" y="366"/>
                    </a:lnTo>
                    <a:lnTo>
                      <a:pt x="46" y="375"/>
                    </a:lnTo>
                    <a:lnTo>
                      <a:pt x="49" y="384"/>
                    </a:lnTo>
                    <a:lnTo>
                      <a:pt x="49" y="392"/>
                    </a:lnTo>
                    <a:lnTo>
                      <a:pt x="45" y="401"/>
                    </a:lnTo>
                    <a:lnTo>
                      <a:pt x="35" y="411"/>
                    </a:lnTo>
                    <a:lnTo>
                      <a:pt x="23" y="419"/>
                    </a:lnTo>
                    <a:lnTo>
                      <a:pt x="14" y="426"/>
                    </a:lnTo>
                    <a:lnTo>
                      <a:pt x="7" y="432"/>
                    </a:lnTo>
                    <a:lnTo>
                      <a:pt x="3" y="439"/>
                    </a:lnTo>
                    <a:lnTo>
                      <a:pt x="0" y="447"/>
                    </a:lnTo>
                    <a:lnTo>
                      <a:pt x="0" y="456"/>
                    </a:lnTo>
                    <a:lnTo>
                      <a:pt x="2" y="466"/>
                    </a:lnTo>
                    <a:lnTo>
                      <a:pt x="4" y="479"/>
                    </a:lnTo>
                    <a:lnTo>
                      <a:pt x="8" y="492"/>
                    </a:lnTo>
                    <a:lnTo>
                      <a:pt x="14" y="509"/>
                    </a:lnTo>
                    <a:lnTo>
                      <a:pt x="22" y="525"/>
                    </a:lnTo>
                    <a:lnTo>
                      <a:pt x="29" y="541"/>
                    </a:lnTo>
                    <a:lnTo>
                      <a:pt x="35" y="557"/>
                    </a:lnTo>
                    <a:lnTo>
                      <a:pt x="40" y="573"/>
                    </a:lnTo>
                    <a:lnTo>
                      <a:pt x="42" y="587"/>
                    </a:lnTo>
                    <a:lnTo>
                      <a:pt x="40" y="598"/>
                    </a:lnTo>
                    <a:lnTo>
                      <a:pt x="37" y="609"/>
                    </a:lnTo>
                    <a:lnTo>
                      <a:pt x="41" y="620"/>
                    </a:lnTo>
                    <a:lnTo>
                      <a:pt x="45" y="632"/>
                    </a:lnTo>
                    <a:lnTo>
                      <a:pt x="52" y="646"/>
                    </a:lnTo>
                    <a:lnTo>
                      <a:pt x="60" y="659"/>
                    </a:lnTo>
                    <a:lnTo>
                      <a:pt x="66" y="674"/>
                    </a:lnTo>
                    <a:lnTo>
                      <a:pt x="71" y="692"/>
                    </a:lnTo>
                    <a:lnTo>
                      <a:pt x="72" y="710"/>
                    </a:lnTo>
                    <a:lnTo>
                      <a:pt x="68" y="739"/>
                    </a:lnTo>
                    <a:lnTo>
                      <a:pt x="63" y="757"/>
                    </a:lnTo>
                    <a:lnTo>
                      <a:pt x="53" y="772"/>
                    </a:lnTo>
                    <a:lnTo>
                      <a:pt x="42" y="794"/>
                    </a:lnTo>
                    <a:lnTo>
                      <a:pt x="53" y="800"/>
                    </a:lnTo>
                    <a:lnTo>
                      <a:pt x="65" y="806"/>
                    </a:lnTo>
                    <a:lnTo>
                      <a:pt x="76" y="809"/>
                    </a:lnTo>
                    <a:lnTo>
                      <a:pt x="89" y="809"/>
                    </a:lnTo>
                    <a:lnTo>
                      <a:pt x="99" y="808"/>
                    </a:lnTo>
                    <a:lnTo>
                      <a:pt x="109" y="805"/>
                    </a:lnTo>
                    <a:lnTo>
                      <a:pt x="117" y="798"/>
                    </a:lnTo>
                    <a:lnTo>
                      <a:pt x="121" y="787"/>
                    </a:lnTo>
                    <a:lnTo>
                      <a:pt x="126" y="769"/>
                    </a:lnTo>
                    <a:lnTo>
                      <a:pt x="129" y="747"/>
                    </a:lnTo>
                    <a:lnTo>
                      <a:pt x="131" y="723"/>
                    </a:lnTo>
                    <a:lnTo>
                      <a:pt x="131" y="698"/>
                    </a:lnTo>
                    <a:lnTo>
                      <a:pt x="128" y="671"/>
                    </a:lnTo>
                    <a:lnTo>
                      <a:pt x="121" y="646"/>
                    </a:lnTo>
                    <a:lnTo>
                      <a:pt x="112" y="624"/>
                    </a:lnTo>
                    <a:lnTo>
                      <a:pt x="97" y="604"/>
                    </a:lnTo>
                    <a:lnTo>
                      <a:pt x="83" y="587"/>
                    </a:lnTo>
                    <a:lnTo>
                      <a:pt x="75" y="570"/>
                    </a:lnTo>
                    <a:lnTo>
                      <a:pt x="72" y="553"/>
                    </a:lnTo>
                    <a:lnTo>
                      <a:pt x="72" y="537"/>
                    </a:lnTo>
                    <a:lnTo>
                      <a:pt x="73" y="522"/>
                    </a:lnTo>
                    <a:lnTo>
                      <a:pt x="74" y="510"/>
                    </a:lnTo>
                    <a:lnTo>
                      <a:pt x="73" y="497"/>
                    </a:lnTo>
                    <a:lnTo>
                      <a:pt x="68" y="487"/>
                    </a:lnTo>
                    <a:lnTo>
                      <a:pt x="61" y="477"/>
                    </a:lnTo>
                    <a:lnTo>
                      <a:pt x="55" y="468"/>
                    </a:lnTo>
                    <a:lnTo>
                      <a:pt x="48" y="459"/>
                    </a:lnTo>
                    <a:lnTo>
                      <a:pt x="44" y="451"/>
                    </a:lnTo>
                    <a:lnTo>
                      <a:pt x="42" y="444"/>
                    </a:lnTo>
                    <a:lnTo>
                      <a:pt x="43" y="439"/>
                    </a:lnTo>
                    <a:lnTo>
                      <a:pt x="49" y="435"/>
                    </a:lnTo>
                    <a:lnTo>
                      <a:pt x="60" y="432"/>
                    </a:lnTo>
                    <a:lnTo>
                      <a:pt x="73" y="430"/>
                    </a:lnTo>
                    <a:lnTo>
                      <a:pt x="84" y="426"/>
                    </a:lnTo>
                    <a:lnTo>
                      <a:pt x="94" y="420"/>
                    </a:lnTo>
                    <a:lnTo>
                      <a:pt x="99" y="414"/>
                    </a:lnTo>
                    <a:lnTo>
                      <a:pt x="103" y="408"/>
                    </a:lnTo>
                    <a:lnTo>
                      <a:pt x="104" y="404"/>
                    </a:lnTo>
                    <a:lnTo>
                      <a:pt x="101" y="400"/>
                    </a:lnTo>
                    <a:lnTo>
                      <a:pt x="94" y="399"/>
                    </a:lnTo>
                    <a:lnTo>
                      <a:pt x="80" y="394"/>
                    </a:lnTo>
                    <a:lnTo>
                      <a:pt x="75" y="383"/>
                    </a:lnTo>
                    <a:lnTo>
                      <a:pt x="81" y="373"/>
                    </a:lnTo>
                    <a:lnTo>
                      <a:pt x="97" y="369"/>
                    </a:lnTo>
                    <a:lnTo>
                      <a:pt x="108" y="370"/>
                    </a:lnTo>
                    <a:lnTo>
                      <a:pt x="118" y="368"/>
                    </a:lnTo>
                    <a:lnTo>
                      <a:pt x="127" y="366"/>
                    </a:lnTo>
                    <a:lnTo>
                      <a:pt x="134" y="362"/>
                    </a:lnTo>
                    <a:lnTo>
                      <a:pt x="138" y="359"/>
                    </a:lnTo>
                    <a:lnTo>
                      <a:pt x="136" y="354"/>
                    </a:lnTo>
                    <a:lnTo>
                      <a:pt x="131" y="351"/>
                    </a:lnTo>
                    <a:lnTo>
                      <a:pt x="118" y="348"/>
                    </a:lnTo>
                    <a:lnTo>
                      <a:pt x="104" y="345"/>
                    </a:lnTo>
                    <a:lnTo>
                      <a:pt x="95" y="340"/>
                    </a:lnTo>
                    <a:lnTo>
                      <a:pt x="90" y="333"/>
                    </a:lnTo>
                    <a:lnTo>
                      <a:pt x="89" y="326"/>
                    </a:lnTo>
                    <a:lnTo>
                      <a:pt x="90" y="320"/>
                    </a:lnTo>
                    <a:lnTo>
                      <a:pt x="96" y="314"/>
                    </a:lnTo>
                    <a:lnTo>
                      <a:pt x="105" y="310"/>
                    </a:lnTo>
                    <a:lnTo>
                      <a:pt x="118" y="310"/>
                    </a:lnTo>
                    <a:lnTo>
                      <a:pt x="131" y="310"/>
                    </a:lnTo>
                    <a:lnTo>
                      <a:pt x="141" y="308"/>
                    </a:lnTo>
                    <a:lnTo>
                      <a:pt x="149" y="305"/>
                    </a:lnTo>
                    <a:lnTo>
                      <a:pt x="154" y="299"/>
                    </a:lnTo>
                    <a:lnTo>
                      <a:pt x="155" y="294"/>
                    </a:lnTo>
                    <a:lnTo>
                      <a:pt x="151" y="288"/>
                    </a:lnTo>
                    <a:lnTo>
                      <a:pt x="143" y="284"/>
                    </a:lnTo>
                    <a:lnTo>
                      <a:pt x="129" y="281"/>
                    </a:lnTo>
                    <a:lnTo>
                      <a:pt x="116" y="279"/>
                    </a:lnTo>
                    <a:lnTo>
                      <a:pt x="106" y="275"/>
                    </a:lnTo>
                    <a:lnTo>
                      <a:pt x="99" y="270"/>
                    </a:lnTo>
                    <a:lnTo>
                      <a:pt x="97" y="264"/>
                    </a:lnTo>
                    <a:lnTo>
                      <a:pt x="98" y="258"/>
                    </a:lnTo>
                    <a:lnTo>
                      <a:pt x="104" y="254"/>
                    </a:lnTo>
                    <a:lnTo>
                      <a:pt x="113" y="250"/>
                    </a:lnTo>
                    <a:lnTo>
                      <a:pt x="126" y="248"/>
                    </a:lnTo>
                    <a:lnTo>
                      <a:pt x="141" y="245"/>
                    </a:lnTo>
                    <a:lnTo>
                      <a:pt x="154" y="239"/>
                    </a:lnTo>
                    <a:lnTo>
                      <a:pt x="166" y="230"/>
                    </a:lnTo>
                    <a:lnTo>
                      <a:pt x="177" y="218"/>
                    </a:lnTo>
                    <a:lnTo>
                      <a:pt x="186" y="205"/>
                    </a:lnTo>
                    <a:lnTo>
                      <a:pt x="194" y="189"/>
                    </a:lnTo>
                    <a:lnTo>
                      <a:pt x="200" y="171"/>
                    </a:lnTo>
                    <a:lnTo>
                      <a:pt x="206" y="151"/>
                    </a:lnTo>
                    <a:lnTo>
                      <a:pt x="215" y="127"/>
                    </a:lnTo>
                    <a:lnTo>
                      <a:pt x="224" y="127"/>
                    </a:lnTo>
                    <a:lnTo>
                      <a:pt x="230" y="142"/>
                    </a:lnTo>
                    <a:lnTo>
                      <a:pt x="234" y="160"/>
                    </a:lnTo>
                    <a:lnTo>
                      <a:pt x="239" y="173"/>
                    </a:lnTo>
                    <a:lnTo>
                      <a:pt x="247" y="180"/>
                    </a:lnTo>
                    <a:lnTo>
                      <a:pt x="256" y="185"/>
                    </a:lnTo>
                    <a:lnTo>
                      <a:pt x="268" y="189"/>
                    </a:lnTo>
                    <a:lnTo>
                      <a:pt x="275" y="194"/>
                    </a:lnTo>
                    <a:lnTo>
                      <a:pt x="283" y="200"/>
                    </a:lnTo>
                    <a:lnTo>
                      <a:pt x="292" y="207"/>
                    </a:lnTo>
                    <a:lnTo>
                      <a:pt x="301" y="214"/>
                    </a:lnTo>
                    <a:lnTo>
                      <a:pt x="310" y="220"/>
                    </a:lnTo>
                    <a:lnTo>
                      <a:pt x="318" y="224"/>
                    </a:lnTo>
                    <a:lnTo>
                      <a:pt x="325" y="225"/>
                    </a:lnTo>
                    <a:lnTo>
                      <a:pt x="331" y="223"/>
                    </a:lnTo>
                    <a:lnTo>
                      <a:pt x="335" y="217"/>
                    </a:lnTo>
                    <a:lnTo>
                      <a:pt x="337" y="210"/>
                    </a:lnTo>
                    <a:lnTo>
                      <a:pt x="336" y="202"/>
                    </a:lnTo>
                    <a:lnTo>
                      <a:pt x="335" y="193"/>
                    </a:lnTo>
                    <a:lnTo>
                      <a:pt x="330" y="182"/>
                    </a:lnTo>
                    <a:lnTo>
                      <a:pt x="324" y="173"/>
                    </a:lnTo>
                    <a:lnTo>
                      <a:pt x="316" y="164"/>
                    </a:lnTo>
                    <a:lnTo>
                      <a:pt x="306" y="156"/>
                    </a:lnTo>
                    <a:close/>
                  </a:path>
                </a:pathLst>
              </a:custGeom>
              <a:solidFill>
                <a:srgbClr val="CCEF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01" name="Freeform 143"/>
              <p:cNvSpPr>
                <a:spLocks noChangeAspect="1"/>
              </p:cNvSpPr>
              <p:nvPr/>
            </p:nvSpPr>
            <p:spPr bwMode="auto">
              <a:xfrm>
                <a:off x="2929" y="2281"/>
                <a:ext cx="17" cy="17"/>
              </a:xfrm>
              <a:custGeom>
                <a:avLst/>
                <a:gdLst>
                  <a:gd name="T0" fmla="*/ 1 w 34"/>
                  <a:gd name="T1" fmla="*/ 0 h 35"/>
                  <a:gd name="T2" fmla="*/ 1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0 w 34"/>
                  <a:gd name="T25" fmla="*/ 0 h 35"/>
                  <a:gd name="T26" fmla="*/ 1 w 34"/>
                  <a:gd name="T27" fmla="*/ 0 h 35"/>
                  <a:gd name="T28" fmla="*/ 1 w 34"/>
                  <a:gd name="T29" fmla="*/ 0 h 35"/>
                  <a:gd name="T30" fmla="*/ 1 w 34"/>
                  <a:gd name="T31" fmla="*/ 0 h 35"/>
                  <a:gd name="T32" fmla="*/ 1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5"/>
                  <a:gd name="T53" fmla="*/ 34 w 3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5">
                    <a:moveTo>
                      <a:pt x="17" y="35"/>
                    </a:moveTo>
                    <a:lnTo>
                      <a:pt x="24" y="33"/>
                    </a:lnTo>
                    <a:lnTo>
                      <a:pt x="30" y="29"/>
                    </a:lnTo>
                    <a:lnTo>
                      <a:pt x="33" y="24"/>
                    </a:lnTo>
                    <a:lnTo>
                      <a:pt x="34" y="17"/>
                    </a:lnTo>
                    <a:lnTo>
                      <a:pt x="33" y="10"/>
                    </a:lnTo>
                    <a:lnTo>
                      <a:pt x="30" y="5"/>
                    </a:lnTo>
                    <a:lnTo>
                      <a:pt x="24" y="1"/>
                    </a:lnTo>
                    <a:lnTo>
                      <a:pt x="17" y="0"/>
                    </a:lnTo>
                    <a:lnTo>
                      <a:pt x="10" y="1"/>
                    </a:lnTo>
                    <a:lnTo>
                      <a:pt x="4" y="5"/>
                    </a:lnTo>
                    <a:lnTo>
                      <a:pt x="1" y="10"/>
                    </a:lnTo>
                    <a:lnTo>
                      <a:pt x="0" y="17"/>
                    </a:lnTo>
                    <a:lnTo>
                      <a:pt x="1" y="24"/>
                    </a:lnTo>
                    <a:lnTo>
                      <a:pt x="4" y="29"/>
                    </a:lnTo>
                    <a:lnTo>
                      <a:pt x="10" y="33"/>
                    </a:lnTo>
                    <a:lnTo>
                      <a:pt x="17"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0587" name="Text Box 145"/>
            <p:cNvSpPr txBox="1">
              <a:spLocks noChangeArrowheads="1"/>
            </p:cNvSpPr>
            <p:nvPr/>
          </p:nvSpPr>
          <p:spPr bwMode="auto">
            <a:xfrm>
              <a:off x="1104" y="3754"/>
              <a:ext cx="1008"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Seemingly Normal Alien</a:t>
              </a:r>
            </a:p>
          </p:txBody>
        </p:sp>
        <p:sp>
          <p:nvSpPr>
            <p:cNvPr id="20588" name="Text Box 146"/>
            <p:cNvSpPr txBox="1">
              <a:spLocks noChangeArrowheads="1"/>
            </p:cNvSpPr>
            <p:nvPr/>
          </p:nvSpPr>
          <p:spPr bwMode="auto">
            <a:xfrm>
              <a:off x="96" y="3754"/>
              <a:ext cx="1008"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Seemingly Normal Alien</a:t>
              </a:r>
            </a:p>
          </p:txBody>
        </p:sp>
      </p:grpSp>
      <p:grpSp>
        <p:nvGrpSpPr>
          <p:cNvPr id="8" name="Group 150"/>
          <p:cNvGrpSpPr>
            <a:grpSpLocks/>
          </p:cNvGrpSpPr>
          <p:nvPr/>
        </p:nvGrpSpPr>
        <p:grpSpPr bwMode="auto">
          <a:xfrm>
            <a:off x="1524000" y="3489325"/>
            <a:ext cx="381000" cy="1235075"/>
            <a:chOff x="960" y="2198"/>
            <a:chExt cx="240" cy="778"/>
          </a:xfrm>
        </p:grpSpPr>
        <p:sp>
          <p:nvSpPr>
            <p:cNvPr id="20583" name="Text Box 114"/>
            <p:cNvSpPr txBox="1">
              <a:spLocks noChangeArrowheads="1"/>
            </p:cNvSpPr>
            <p:nvPr/>
          </p:nvSpPr>
          <p:spPr bwMode="auto">
            <a:xfrm>
              <a:off x="977" y="2198"/>
              <a:ext cx="22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X</a:t>
              </a:r>
            </a:p>
          </p:txBody>
        </p:sp>
        <p:sp>
          <p:nvSpPr>
            <p:cNvPr id="20584" name="AutoShape 147"/>
            <p:cNvSpPr>
              <a:spLocks noChangeArrowheads="1"/>
            </p:cNvSpPr>
            <p:nvPr/>
          </p:nvSpPr>
          <p:spPr bwMode="auto">
            <a:xfrm rot="5400000">
              <a:off x="960" y="2736"/>
              <a:ext cx="240" cy="240"/>
            </a:xfrm>
            <a:prstGeom prst="rightArrow">
              <a:avLst>
                <a:gd name="adj1" fmla="val 50000"/>
                <a:gd name="adj2" fmla="val 49167"/>
              </a:avLst>
            </a:prstGeom>
            <a:solidFill>
              <a:srgbClr val="FF33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aphicFrame>
        <p:nvGraphicFramePr>
          <p:cNvPr id="40049" name="Group 113"/>
          <p:cNvGraphicFramePr>
            <a:graphicFrameLocks noGrp="1"/>
          </p:cNvGraphicFramePr>
          <p:nvPr/>
        </p:nvGraphicFramePr>
        <p:xfrm>
          <a:off x="3810000" y="2667000"/>
          <a:ext cx="5029200" cy="3343275"/>
        </p:xfrm>
        <a:graphic>
          <a:graphicData uri="http://schemas.openxmlformats.org/drawingml/2006/table">
            <a:tbl>
              <a:tblPr/>
              <a:tblGrid>
                <a:gridCol w="2057400"/>
                <a:gridCol w="457200"/>
                <a:gridCol w="2209800"/>
                <a:gridCol w="304800"/>
              </a:tblGrid>
              <a:tr h="3524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Book Antiqua" charset="0"/>
                          <a:ea typeface="ＭＳ Ｐゴシック" charset="-128"/>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Short-fingered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Brown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Brown, blue-eyed, &amp; triangle nosed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Blue-eyed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Triangle-nosed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Short fingered &amp; triangle-nosed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Short-fingered &amp; Brown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Short fingered, triangle-nosed, &amp; brown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Book Antiqua" charset="0"/>
                          <a:ea typeface="ＭＳ Ｐゴシック" charset="-128"/>
                        </a:rPr>
                        <a:t>Brown, short fingered, triangle-nosed, &amp; blue-eyed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Short fingered, triangle-nosed, &amp; blue-eyed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Book Antiqua" charset="0"/>
                          <a:ea typeface="ＭＳ Ｐゴシック" charset="-128"/>
                        </a:rPr>
                        <a:t>Short-fingered &amp; blue-eyed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Brown &amp; blue-eyed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Book Antiqua" charset="0"/>
                          <a:ea typeface="ＭＳ Ｐゴシック" charset="-128"/>
                        </a:rPr>
                        <a:t>Triangle-nosed &amp; brown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Blue-eyed &amp; triangle-nosed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Book Antiqua"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Book Antiqua" charset="0"/>
                          <a:ea typeface="ＭＳ Ｐゴシック" charset="-128"/>
                        </a:rPr>
                        <a:t>Brown, short fingered, &amp; blue-eyed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Book Antiqua"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582" name="Footer Placeholder 79"/>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ppt_h/2"/>
                                          </p:val>
                                        </p:tav>
                                        <p:tav tm="100000">
                                          <p:val>
                                            <p:strVal val="#ppt_y"/>
                                          </p:val>
                                        </p:tav>
                                      </p:tavLst>
                                    </p:anim>
                                    <p:anim calcmode="lin" valueType="num">
                                      <p:cBhvr>
                                        <p:cTn id="15" dur="500" fill="hold"/>
                                        <p:tgtEl>
                                          <p:spTgt spid="8"/>
                                        </p:tgtEl>
                                        <p:attrNameLst>
                                          <p:attrName>ppt_w</p:attrName>
                                        </p:attrNameLst>
                                      </p:cBhvr>
                                      <p:tavLst>
                                        <p:tav tm="0">
                                          <p:val>
                                            <p:strVal val="#ppt_w"/>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ppt_w/2"/>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00"/>
                            </p:stCondLst>
                            <p:childTnLst>
                              <p:par>
                                <p:cTn id="35" presetID="1" presetClass="entr" presetSubtype="0" fill="hold" nodeType="afterEffect">
                                  <p:stCondLst>
                                    <p:cond delay="0"/>
                                  </p:stCondLst>
                                  <p:childTnLst>
                                    <p:set>
                                      <p:cBhvr>
                                        <p:cTn id="36" dur="1" fill="hold">
                                          <p:stCondLst>
                                            <p:cond delay="0"/>
                                          </p:stCondLst>
                                        </p:cTn>
                                        <p:tgtEl>
                                          <p:spTgt spid="40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0E9F5E1-82AA-4B69-855B-EB024C28FF90}"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21507"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529D76A-7793-4866-B850-520D9F1873AD}" type="slidenum">
              <a:rPr lang="en-US" altLang="en-US" sz="1400">
                <a:latin typeface="Book Antiqua" panose="02040602050305030304" pitchFamily="18" charset="0"/>
              </a:rPr>
              <a:pPr/>
              <a:t>13</a:t>
            </a:fld>
            <a:endParaRPr lang="en-US" altLang="en-US" sz="1400">
              <a:latin typeface="Book Antiqua" panose="02040602050305030304" pitchFamily="18" charset="0"/>
            </a:endParaRPr>
          </a:p>
        </p:txBody>
      </p:sp>
      <p:sp>
        <p:nvSpPr>
          <p:cNvPr id="41986"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Steps to Infer a Genetic Map</a:t>
            </a:r>
          </a:p>
        </p:txBody>
      </p:sp>
      <p:sp>
        <p:nvSpPr>
          <p:cNvPr id="41987" name="Rectangle 3"/>
          <p:cNvSpPr>
            <a:spLocks noGrp="1" noChangeArrowheads="1"/>
          </p:cNvSpPr>
          <p:nvPr>
            <p:ph type="body" idx="1"/>
          </p:nvPr>
        </p:nvSpPr>
        <p:spPr/>
        <p:txBody>
          <a:bodyPr/>
          <a:lstStyle/>
          <a:p>
            <a:pPr eaLnBrk="1" hangingPunct="1">
              <a:lnSpc>
                <a:spcPct val="80000"/>
              </a:lnSpc>
            </a:pPr>
            <a:r>
              <a:rPr lang="en-US" altLang="en-US" sz="2000" smtClean="0">
                <a:ea typeface="ＭＳ Ｐゴシック" panose="020B0600070205080204" pitchFamily="34" charset="-128"/>
              </a:rPr>
              <a:t>Verify Mendelian ratios</a:t>
            </a:r>
          </a:p>
          <a:p>
            <a:pPr lvl="1" eaLnBrk="1" hangingPunct="1">
              <a:lnSpc>
                <a:spcPct val="80000"/>
              </a:lnSpc>
            </a:pPr>
            <a:r>
              <a:rPr lang="en-US" altLang="en-US" sz="1600" smtClean="0">
                <a:ea typeface="ＭＳ Ｐゴシック" panose="020B0600070205080204" pitchFamily="34" charset="-128"/>
              </a:rPr>
              <a:t>Brown  (64 + 21 + 19 + 6 + 5 + 4 + 1 + 1) /484 = 0.250</a:t>
            </a:r>
          </a:p>
          <a:p>
            <a:pPr lvl="1" eaLnBrk="1" hangingPunct="1">
              <a:lnSpc>
                <a:spcPct val="80000"/>
              </a:lnSpc>
            </a:pPr>
            <a:r>
              <a:rPr lang="en-US" altLang="en-US" sz="1600" smtClean="0">
                <a:ea typeface="ＭＳ Ｐゴシック" panose="020B0600070205080204" pitchFamily="34" charset="-128"/>
              </a:rPr>
              <a:t>Blue-eyes  (58 + 20 + 19 + 12 + 6 + 4 + 4 + 1) / 484 = 0.256</a:t>
            </a:r>
          </a:p>
          <a:p>
            <a:pPr lvl="1" eaLnBrk="1" hangingPunct="1">
              <a:lnSpc>
                <a:spcPct val="80000"/>
              </a:lnSpc>
            </a:pPr>
            <a:r>
              <a:rPr lang="en-US" altLang="en-US" sz="1600" smtClean="0">
                <a:ea typeface="ＭＳ Ｐゴシック" panose="020B0600070205080204" pitchFamily="34" charset="-128"/>
              </a:rPr>
              <a:t>Triangle-nose (54 + 21 + 20 + 12 + 6 + 5 + 4 + 1) / 484 = 0.254</a:t>
            </a:r>
          </a:p>
          <a:p>
            <a:pPr lvl="1" eaLnBrk="1" hangingPunct="1">
              <a:lnSpc>
                <a:spcPct val="80000"/>
              </a:lnSpc>
            </a:pPr>
            <a:r>
              <a:rPr lang="en-US" altLang="en-US" sz="1600" smtClean="0">
                <a:ea typeface="ＭＳ Ｐゴシック" panose="020B0600070205080204" pitchFamily="34" charset="-128"/>
              </a:rPr>
              <a:t>Short-finger (54 + 21 + 20 + 9 + 5 + 4 + 4 + 1) / 484 = 0.244</a:t>
            </a:r>
          </a:p>
          <a:p>
            <a:pPr eaLnBrk="1" hangingPunct="1">
              <a:lnSpc>
                <a:spcPct val="80000"/>
              </a:lnSpc>
            </a:pPr>
            <a:r>
              <a:rPr lang="en-US" altLang="en-US" sz="1800" smtClean="0">
                <a:ea typeface="ＭＳ Ｐゴシック" panose="020B0600070205080204" pitchFamily="34" charset="-128"/>
              </a:rPr>
              <a:t>Test for pairwise linkages</a:t>
            </a:r>
            <a:br>
              <a:rPr lang="en-US" altLang="en-US" sz="1800" smtClean="0">
                <a:ea typeface="ＭＳ Ｐゴシック" panose="020B0600070205080204" pitchFamily="34" charset="-128"/>
              </a:rPr>
            </a:br>
            <a:r>
              <a:rPr lang="en-US" altLang="en-US" sz="1800" smtClean="0">
                <a:ea typeface="ＭＳ Ｐゴシック" panose="020B0600070205080204" pitchFamily="34" charset="-128"/>
              </a:rPr>
              <a:t>(we’d expect ¼ </a:t>
            </a:r>
            <a:r>
              <a:rPr lang="en-US" altLang="en-US" sz="1800"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1800" smtClean="0">
                <a:ea typeface="ＭＳ Ｐゴシック" panose="020B0600070205080204" pitchFamily="34" charset="-128"/>
              </a:rPr>
              <a:t> ¼ </a:t>
            </a:r>
            <a:r>
              <a:rPr lang="en-US" altLang="en-US" sz="1800"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1800" smtClean="0">
                <a:ea typeface="ＭＳ Ｐゴシック" panose="020B0600070205080204" pitchFamily="34" charset="-128"/>
              </a:rPr>
              <a:t> 484 </a:t>
            </a:r>
            <a:r>
              <a:rPr lang="en-US" altLang="en-US" sz="1800" smtClean="0">
                <a:ea typeface="ＭＳ Ｐゴシック" panose="020B0600070205080204" pitchFamily="34" charset="-128"/>
                <a:sym typeface="Symbol" panose="05050102010706020507" pitchFamily="18" charset="2"/>
              </a:rPr>
              <a:t></a:t>
            </a:r>
            <a:r>
              <a:rPr lang="en-US" altLang="en-US" sz="1800" smtClean="0">
                <a:ea typeface="ＭＳ Ｐゴシック" panose="020B0600070205080204" pitchFamily="34" charset="-128"/>
              </a:rPr>
              <a:t> 30 if independent)</a:t>
            </a:r>
          </a:p>
          <a:p>
            <a:pPr lvl="1" eaLnBrk="1" hangingPunct="1">
              <a:lnSpc>
                <a:spcPct val="80000"/>
              </a:lnSpc>
            </a:pPr>
            <a:r>
              <a:rPr lang="en-US" altLang="en-US" sz="1600" smtClean="0">
                <a:ea typeface="ＭＳ Ｐゴシック" panose="020B0600070205080204" pitchFamily="34" charset="-128"/>
              </a:rPr>
              <a:t>Short-finger &amp; triangle-nose 54 + 21 + 20 + 4 = 99</a:t>
            </a:r>
          </a:p>
          <a:p>
            <a:pPr lvl="1" eaLnBrk="1" hangingPunct="1">
              <a:lnSpc>
                <a:spcPct val="80000"/>
              </a:lnSpc>
            </a:pPr>
            <a:r>
              <a:rPr lang="en-US" altLang="en-US" sz="1600" smtClean="0">
                <a:ea typeface="ＭＳ Ｐゴシック" panose="020B0600070205080204" pitchFamily="34" charset="-128"/>
              </a:rPr>
              <a:t>Triangle nose &amp; brown  21 + 6 + 4 + 1 = 32</a:t>
            </a:r>
          </a:p>
          <a:p>
            <a:pPr lvl="1" eaLnBrk="1" hangingPunct="1">
              <a:lnSpc>
                <a:spcPct val="80000"/>
              </a:lnSpc>
            </a:pPr>
            <a:r>
              <a:rPr lang="en-US" altLang="en-US" sz="1600" smtClean="0">
                <a:ea typeface="ＭＳ Ｐゴシック" panose="020B0600070205080204" pitchFamily="34" charset="-128"/>
              </a:rPr>
              <a:t>Short-finger &amp; brown 21 + 5 + 4 + 1 = 31</a:t>
            </a:r>
          </a:p>
          <a:p>
            <a:pPr lvl="1" eaLnBrk="1" hangingPunct="1">
              <a:lnSpc>
                <a:spcPct val="80000"/>
              </a:lnSpc>
            </a:pPr>
            <a:r>
              <a:rPr lang="en-US" altLang="en-US" sz="1600" smtClean="0">
                <a:ea typeface="ＭＳ Ｐゴシック" panose="020B0600070205080204" pitchFamily="34" charset="-128"/>
              </a:rPr>
              <a:t>Blue-eyes &amp; triangle-nose 20 + 12 + 6 + 4 = 42</a:t>
            </a:r>
          </a:p>
          <a:p>
            <a:pPr lvl="1" eaLnBrk="1" hangingPunct="1">
              <a:lnSpc>
                <a:spcPct val="80000"/>
              </a:lnSpc>
            </a:pPr>
            <a:r>
              <a:rPr lang="en-US" altLang="en-US" sz="1600" smtClean="0">
                <a:ea typeface="ＭＳ Ｐゴシック" panose="020B0600070205080204" pitchFamily="34" charset="-128"/>
              </a:rPr>
              <a:t>Short-finger &amp; blue-eyes 20 + 4 + 4 + 1 = 29</a:t>
            </a:r>
          </a:p>
          <a:p>
            <a:pPr lvl="1" eaLnBrk="1" hangingPunct="1">
              <a:lnSpc>
                <a:spcPct val="80000"/>
              </a:lnSpc>
            </a:pPr>
            <a:r>
              <a:rPr lang="en-US" altLang="en-US" sz="1600" smtClean="0">
                <a:ea typeface="ＭＳ Ｐゴシック" panose="020B0600070205080204" pitchFamily="34" charset="-128"/>
              </a:rPr>
              <a:t>Brown &amp; blue-eyes 19 + 6 + 4 + 1 = 30</a:t>
            </a:r>
          </a:p>
          <a:p>
            <a:pPr eaLnBrk="1" hangingPunct="1">
              <a:lnSpc>
                <a:spcPct val="80000"/>
              </a:lnSpc>
            </a:pPr>
            <a:r>
              <a:rPr lang="en-US" altLang="en-US" sz="1800" smtClean="0">
                <a:ea typeface="ＭＳ Ｐゴシック" panose="020B0600070205080204" pitchFamily="34" charset="-128"/>
              </a:rPr>
              <a:t>Indicates </a:t>
            </a:r>
          </a:p>
          <a:p>
            <a:pPr lvl="1" eaLnBrk="1" hangingPunct="1">
              <a:lnSpc>
                <a:spcPct val="80000"/>
              </a:lnSpc>
            </a:pPr>
            <a:r>
              <a:rPr lang="en-US" altLang="en-US" sz="1600" smtClean="0">
                <a:ea typeface="ＭＳ Ｐゴシック" panose="020B0600070205080204" pitchFamily="34" charset="-128"/>
              </a:rPr>
              <a:t>Short-fingers &amp; triangle-nose are closely linked</a:t>
            </a:r>
          </a:p>
          <a:p>
            <a:pPr lvl="1" eaLnBrk="1" hangingPunct="1">
              <a:lnSpc>
                <a:spcPct val="80000"/>
              </a:lnSpc>
            </a:pPr>
            <a:r>
              <a:rPr lang="en-US" altLang="en-US" sz="1600" smtClean="0">
                <a:ea typeface="ＭＳ Ｐゴシック" panose="020B0600070205080204" pitchFamily="34" charset="-128"/>
              </a:rPr>
              <a:t>Blue-eyes &amp; triangle-nose are probably linked</a:t>
            </a:r>
          </a:p>
          <a:p>
            <a:pPr lvl="1" eaLnBrk="1" hangingPunct="1">
              <a:lnSpc>
                <a:spcPct val="80000"/>
              </a:lnSpc>
            </a:pPr>
            <a:r>
              <a:rPr lang="en-US" altLang="en-US" sz="1600" smtClean="0">
                <a:ea typeface="ＭＳ Ｐゴシック" panose="020B0600070205080204" pitchFamily="34" charset="-128"/>
              </a:rPr>
              <a:t>Short-finger &amp; blue-eyes appear independent, thus </a:t>
            </a:r>
            <a:br>
              <a:rPr lang="en-US" altLang="en-US" sz="1600" smtClean="0">
                <a:ea typeface="ＭＳ Ｐゴシック" panose="020B0600070205080204" pitchFamily="34" charset="-128"/>
              </a:rPr>
            </a:br>
            <a:r>
              <a:rPr lang="en-US" altLang="en-US" sz="1600" smtClean="0">
                <a:ea typeface="ＭＳ Ｐゴシック" panose="020B0600070205080204" pitchFamily="34" charset="-128"/>
              </a:rPr>
              <a:t>the triangle nose gene should lie between them</a:t>
            </a:r>
          </a:p>
          <a:p>
            <a:pPr lvl="1" eaLnBrk="1" hangingPunct="1">
              <a:lnSpc>
                <a:spcPct val="80000"/>
              </a:lnSpc>
            </a:pPr>
            <a:r>
              <a:rPr lang="en-US" altLang="en-US" sz="1600" smtClean="0">
                <a:ea typeface="ＭＳ Ｐゴシック" panose="020B0600070205080204" pitchFamily="34" charset="-128"/>
              </a:rPr>
              <a:t>Brown gene is likely to be on another chromosome.</a:t>
            </a:r>
          </a:p>
        </p:txBody>
      </p:sp>
      <p:grpSp>
        <p:nvGrpSpPr>
          <p:cNvPr id="2" name="Group 23"/>
          <p:cNvGrpSpPr>
            <a:grpSpLocks/>
          </p:cNvGrpSpPr>
          <p:nvPr/>
        </p:nvGrpSpPr>
        <p:grpSpPr bwMode="auto">
          <a:xfrm>
            <a:off x="6049963" y="2743200"/>
            <a:ext cx="2667000" cy="1447800"/>
            <a:chOff x="3811" y="1968"/>
            <a:chExt cx="1680" cy="912"/>
          </a:xfrm>
        </p:grpSpPr>
        <p:grpSp>
          <p:nvGrpSpPr>
            <p:cNvPr id="21515" name="Group 14"/>
            <p:cNvGrpSpPr>
              <a:grpSpLocks/>
            </p:cNvGrpSpPr>
            <p:nvPr/>
          </p:nvGrpSpPr>
          <p:grpSpPr bwMode="auto">
            <a:xfrm>
              <a:off x="4636" y="1992"/>
              <a:ext cx="98" cy="864"/>
              <a:chOff x="4974" y="1104"/>
              <a:chExt cx="98" cy="864"/>
            </a:xfrm>
          </p:grpSpPr>
          <p:sp>
            <p:nvSpPr>
              <p:cNvPr id="21528" name="AutoShape 7"/>
              <p:cNvSpPr>
                <a:spLocks noChangeArrowheads="1"/>
              </p:cNvSpPr>
              <p:nvPr/>
            </p:nvSpPr>
            <p:spPr bwMode="auto">
              <a:xfrm>
                <a:off x="4974" y="1104"/>
                <a:ext cx="98" cy="192"/>
              </a:xfrm>
              <a:prstGeom prst="roundRect">
                <a:avLst>
                  <a:gd name="adj" fmla="val 16667"/>
                </a:avLst>
              </a:prstGeom>
              <a:solidFill>
                <a:schemeClr val="accent1"/>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9" name="AutoShape 8"/>
              <p:cNvSpPr>
                <a:spLocks noChangeArrowheads="1"/>
              </p:cNvSpPr>
              <p:nvPr/>
            </p:nvSpPr>
            <p:spPr bwMode="auto">
              <a:xfrm>
                <a:off x="4974" y="1344"/>
                <a:ext cx="98" cy="624"/>
              </a:xfrm>
              <a:prstGeom prst="roundRect">
                <a:avLst>
                  <a:gd name="adj" fmla="val 16667"/>
                </a:avLst>
              </a:prstGeom>
              <a:solidFill>
                <a:schemeClr val="accent1"/>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0" name="Oval 11"/>
              <p:cNvSpPr>
                <a:spLocks noChangeArrowheads="1"/>
              </p:cNvSpPr>
              <p:nvPr/>
            </p:nvSpPr>
            <p:spPr bwMode="auto">
              <a:xfrm>
                <a:off x="4974" y="1296"/>
                <a:ext cx="96" cy="48"/>
              </a:xfrm>
              <a:prstGeom prst="ellipse">
                <a:avLst/>
              </a:prstGeom>
              <a:solidFill>
                <a:schemeClr val="bg1"/>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21516" name="Group 13"/>
            <p:cNvGrpSpPr>
              <a:grpSpLocks/>
            </p:cNvGrpSpPr>
            <p:nvPr/>
          </p:nvGrpSpPr>
          <p:grpSpPr bwMode="auto">
            <a:xfrm>
              <a:off x="4894" y="1968"/>
              <a:ext cx="98" cy="912"/>
              <a:chOff x="4974" y="2016"/>
              <a:chExt cx="98" cy="912"/>
            </a:xfrm>
          </p:grpSpPr>
          <p:sp>
            <p:nvSpPr>
              <p:cNvPr id="21525" name="AutoShape 9"/>
              <p:cNvSpPr>
                <a:spLocks noChangeArrowheads="1"/>
              </p:cNvSpPr>
              <p:nvPr/>
            </p:nvSpPr>
            <p:spPr bwMode="auto">
              <a:xfrm>
                <a:off x="4974" y="2016"/>
                <a:ext cx="96" cy="432"/>
              </a:xfrm>
              <a:prstGeom prst="roundRect">
                <a:avLst>
                  <a:gd name="adj" fmla="val 16667"/>
                </a:avLst>
              </a:prstGeom>
              <a:solidFill>
                <a:schemeClr val="accent1"/>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6" name="AutoShape 10"/>
              <p:cNvSpPr>
                <a:spLocks noChangeArrowheads="1"/>
              </p:cNvSpPr>
              <p:nvPr/>
            </p:nvSpPr>
            <p:spPr bwMode="auto">
              <a:xfrm>
                <a:off x="4974" y="2496"/>
                <a:ext cx="98" cy="432"/>
              </a:xfrm>
              <a:prstGeom prst="roundRect">
                <a:avLst>
                  <a:gd name="adj" fmla="val 16667"/>
                </a:avLst>
              </a:prstGeom>
              <a:solidFill>
                <a:schemeClr val="accent1"/>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7" name="Oval 12"/>
              <p:cNvSpPr>
                <a:spLocks noChangeArrowheads="1"/>
              </p:cNvSpPr>
              <p:nvPr/>
            </p:nvSpPr>
            <p:spPr bwMode="auto">
              <a:xfrm>
                <a:off x="4976" y="2448"/>
                <a:ext cx="96" cy="48"/>
              </a:xfrm>
              <a:prstGeom prst="ellipse">
                <a:avLst/>
              </a:prstGeom>
              <a:solidFill>
                <a:schemeClr val="bg1"/>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1517" name="Line 15"/>
            <p:cNvSpPr>
              <a:spLocks noChangeShapeType="1"/>
            </p:cNvSpPr>
            <p:nvPr/>
          </p:nvSpPr>
          <p:spPr bwMode="auto">
            <a:xfrm>
              <a:off x="4992" y="2256"/>
              <a:ext cx="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8" name="Text Box 16"/>
            <p:cNvSpPr txBox="1">
              <a:spLocks noChangeArrowheads="1"/>
            </p:cNvSpPr>
            <p:nvPr/>
          </p:nvSpPr>
          <p:spPr bwMode="auto">
            <a:xfrm>
              <a:off x="5078" y="2102"/>
              <a:ext cx="41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Arial Narrow" panose="020B0606020202030204" pitchFamily="34" charset="0"/>
                </a:rPr>
                <a:t>Brown</a:t>
              </a:r>
            </a:p>
          </p:txBody>
        </p:sp>
        <p:sp>
          <p:nvSpPr>
            <p:cNvPr id="21519" name="Line 17"/>
            <p:cNvSpPr>
              <a:spLocks noChangeShapeType="1"/>
            </p:cNvSpPr>
            <p:nvPr/>
          </p:nvSpPr>
          <p:spPr bwMode="auto">
            <a:xfrm>
              <a:off x="4532" y="2476"/>
              <a:ext cx="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20" name="Line 18"/>
            <p:cNvSpPr>
              <a:spLocks noChangeShapeType="1"/>
            </p:cNvSpPr>
            <p:nvPr/>
          </p:nvSpPr>
          <p:spPr bwMode="auto">
            <a:xfrm>
              <a:off x="4533" y="2640"/>
              <a:ext cx="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21" name="Line 19"/>
            <p:cNvSpPr>
              <a:spLocks noChangeShapeType="1"/>
            </p:cNvSpPr>
            <p:nvPr/>
          </p:nvSpPr>
          <p:spPr bwMode="auto">
            <a:xfrm>
              <a:off x="4532" y="2112"/>
              <a:ext cx="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22" name="Text Box 20"/>
            <p:cNvSpPr txBox="1">
              <a:spLocks noChangeArrowheads="1"/>
            </p:cNvSpPr>
            <p:nvPr/>
          </p:nvSpPr>
          <p:spPr bwMode="auto">
            <a:xfrm>
              <a:off x="3851" y="2476"/>
              <a:ext cx="70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r>
                <a:rPr lang="en-US" altLang="en-US" sz="1600">
                  <a:latin typeface="Arial Narrow" panose="020B0606020202030204" pitchFamily="34" charset="0"/>
                </a:rPr>
                <a:t>Short fingers</a:t>
              </a:r>
            </a:p>
          </p:txBody>
        </p:sp>
        <p:sp>
          <p:nvSpPr>
            <p:cNvPr id="21523" name="Text Box 21"/>
            <p:cNvSpPr txBox="1">
              <a:spLocks noChangeArrowheads="1"/>
            </p:cNvSpPr>
            <p:nvPr/>
          </p:nvSpPr>
          <p:spPr bwMode="auto">
            <a:xfrm>
              <a:off x="3811" y="2332"/>
              <a:ext cx="74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r>
                <a:rPr lang="en-US" altLang="en-US" sz="1600">
                  <a:latin typeface="Arial Narrow" panose="020B0606020202030204" pitchFamily="34" charset="0"/>
                </a:rPr>
                <a:t>Triangle nose</a:t>
              </a:r>
            </a:p>
          </p:txBody>
        </p:sp>
        <p:sp>
          <p:nvSpPr>
            <p:cNvPr id="21524" name="Text Box 22"/>
            <p:cNvSpPr txBox="1">
              <a:spLocks noChangeArrowheads="1"/>
            </p:cNvSpPr>
            <p:nvPr/>
          </p:nvSpPr>
          <p:spPr bwMode="auto">
            <a:xfrm>
              <a:off x="3984" y="1968"/>
              <a:ext cx="57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r>
                <a:rPr lang="en-US" altLang="en-US" sz="1600">
                  <a:latin typeface="Arial Narrow" panose="020B0606020202030204" pitchFamily="34" charset="0"/>
                </a:rPr>
                <a:t>Blue eyes</a:t>
              </a:r>
            </a:p>
          </p:txBody>
        </p:sp>
      </p:grpSp>
      <p:grpSp>
        <p:nvGrpSpPr>
          <p:cNvPr id="5" name="Group 27"/>
          <p:cNvGrpSpPr>
            <a:grpSpLocks/>
          </p:cNvGrpSpPr>
          <p:nvPr/>
        </p:nvGrpSpPr>
        <p:grpSpPr bwMode="auto">
          <a:xfrm>
            <a:off x="6400800" y="4343400"/>
            <a:ext cx="2035175" cy="1546225"/>
            <a:chOff x="4032" y="2736"/>
            <a:chExt cx="1282" cy="974"/>
          </a:xfrm>
        </p:grpSpPr>
        <p:pic>
          <p:nvPicPr>
            <p:cNvPr id="21513" name="Picture 24" descr="MCj0078711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36" y="3120"/>
              <a:ext cx="178"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4" name="Text Box 26"/>
            <p:cNvSpPr txBox="1">
              <a:spLocks noChangeArrowheads="1"/>
            </p:cNvSpPr>
            <p:nvPr/>
          </p:nvSpPr>
          <p:spPr bwMode="auto">
            <a:xfrm>
              <a:off x="4032" y="2736"/>
              <a:ext cx="1200" cy="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Morgan came up with even more clever techniques that were able to precisely locate the relative positions of genes on chromosomes. Even today chromosomal gene positions are measured in units of centiMorgans</a:t>
              </a:r>
            </a:p>
          </p:txBody>
        </p:sp>
      </p:grpSp>
      <p:sp>
        <p:nvSpPr>
          <p:cNvPr id="21512" name="Footer Placeholder 27"/>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8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98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98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98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987">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7">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987">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987">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987">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987">
                                            <p:txEl>
                                              <p:pRg st="16" end="1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A few short examples of what we will study</a:t>
            </a:r>
          </a:p>
          <a:p>
            <a:pPr lvl="1"/>
            <a:r>
              <a:rPr lang="en-US" dirty="0" smtClean="0"/>
              <a:t>Biology topic</a:t>
            </a:r>
          </a:p>
          <a:p>
            <a:pPr lvl="2"/>
            <a:r>
              <a:rPr lang="en-US" dirty="0" smtClean="0"/>
              <a:t>Molecular biology</a:t>
            </a:r>
          </a:p>
          <a:p>
            <a:pPr lvl="2"/>
            <a:endParaRPr lang="en-US" dirty="0" smtClean="0"/>
          </a:p>
          <a:p>
            <a:pPr lvl="1"/>
            <a:r>
              <a:rPr lang="en-US" dirty="0" smtClean="0"/>
              <a:t>Algorithm topic</a:t>
            </a:r>
          </a:p>
          <a:p>
            <a:pPr lvl="2"/>
            <a:r>
              <a:rPr lang="en-US" dirty="0" smtClean="0"/>
              <a:t>Finding the winning strategy for a simple game</a:t>
            </a:r>
          </a:p>
          <a:p>
            <a:pPr lvl="2"/>
            <a:endParaRPr lang="en-US" dirty="0" smtClean="0"/>
          </a:p>
          <a:p>
            <a:pPr lvl="1"/>
            <a:r>
              <a:rPr lang="en-US" dirty="0" smtClean="0"/>
              <a:t>Programming topic</a:t>
            </a:r>
          </a:p>
          <a:p>
            <a:pPr lvl="2"/>
            <a:r>
              <a:rPr lang="en-US" dirty="0" smtClean="0"/>
              <a:t>Tiny program in python</a:t>
            </a:r>
          </a:p>
          <a:p>
            <a:pPr lvl="2"/>
            <a:endParaRPr lang="en-US" dirty="0" smtClean="0"/>
          </a:p>
          <a:p>
            <a:pPr lvl="1"/>
            <a:r>
              <a:rPr lang="en-US" dirty="0" smtClean="0"/>
              <a:t>Analysis topic</a:t>
            </a:r>
          </a:p>
          <a:p>
            <a:pPr lvl="2"/>
            <a:r>
              <a:rPr lang="en-US" dirty="0" smtClean="0"/>
              <a:t>Asymptotic time complexity</a:t>
            </a:r>
          </a:p>
          <a:p>
            <a:pPr lvl="1"/>
            <a:endParaRPr lang="en-US" dirty="0"/>
          </a:p>
        </p:txBody>
      </p:sp>
      <p:sp>
        <p:nvSpPr>
          <p:cNvPr id="4" name="Date Placeholder 3"/>
          <p:cNvSpPr>
            <a:spLocks noGrp="1"/>
          </p:cNvSpPr>
          <p:nvPr>
            <p:ph type="dt" sz="half" idx="10"/>
          </p:nvPr>
        </p:nvSpPr>
        <p:spPr/>
        <p:txBody>
          <a:bodyPr/>
          <a:lstStyle/>
          <a:p>
            <a:pPr>
              <a:defRPr/>
            </a:pPr>
            <a:fld id="{66F0EED8-686B-4598-B096-8005540003EB}" type="datetime1">
              <a:rPr lang="en-US" smtClean="0"/>
              <a:pPr>
                <a:defRPr/>
              </a:pPr>
              <a:t>8/19/2014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14</a:t>
            </a:fld>
            <a:endParaRPr lang="en-US" altLang="en-US"/>
          </a:p>
        </p:txBody>
      </p:sp>
      <p:sp>
        <p:nvSpPr>
          <p:cNvPr id="6" name="Footer Placeholder 5"/>
          <p:cNvSpPr>
            <a:spLocks noGrp="1"/>
          </p:cNvSpPr>
          <p:nvPr>
            <p:ph type="ftr" sz="quarter" idx="12"/>
          </p:nvPr>
        </p:nvSpPr>
        <p:spPr/>
        <p:txBody>
          <a:bodyPr/>
          <a:lstStyle/>
          <a:p>
            <a:pPr>
              <a:defRPr/>
            </a:pPr>
            <a:r>
              <a:rPr lang="en-US" smtClean="0"/>
              <a:t>Comp 555 Bioalgorithms (Fall 2014)</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5A76DA4-E8F4-4990-9D08-3C4722CF6658}"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22531"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D603575-D525-4E19-BD04-46E1923E6FD8}" type="slidenum">
              <a:rPr lang="en-US" altLang="en-US" sz="1400">
                <a:latin typeface="Book Antiqua" panose="02040602050305030304" pitchFamily="18" charset="0"/>
              </a:rPr>
              <a:pPr/>
              <a:t>15</a:t>
            </a:fld>
            <a:endParaRPr lang="en-US" altLang="en-US" sz="1400">
              <a:latin typeface="Book Antiqua" panose="02040602050305030304" pitchFamily="18" charset="0"/>
            </a:endParaRPr>
          </a:p>
        </p:txBody>
      </p:sp>
      <p:sp>
        <p:nvSpPr>
          <p:cNvPr id="26626"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rPr>
              <a:t>Biology topic:  Molecular biology</a:t>
            </a:r>
            <a:endParaRPr lang="en-US" dirty="0" smtClean="0">
              <a:effectLst>
                <a:outerShdw blurRad="38100" dist="38100" dir="2700000" algn="tl">
                  <a:srgbClr val="C0C0C0"/>
                </a:outerShdw>
              </a:effectLst>
            </a:endParaRPr>
          </a:p>
        </p:txBody>
      </p:sp>
      <p:sp>
        <p:nvSpPr>
          <p:cNvPr id="22533" name="Rectangle 3"/>
          <p:cNvSpPr>
            <a:spLocks noGrp="1" noChangeArrowheads="1"/>
          </p:cNvSpPr>
          <p:nvPr>
            <p:ph type="body" idx="1"/>
          </p:nvPr>
        </p:nvSpPr>
        <p:spPr>
          <a:xfrm>
            <a:off x="457200" y="1371600"/>
            <a:ext cx="8229600" cy="5105400"/>
          </a:xfrm>
        </p:spPr>
        <p:txBody>
          <a:bodyPr/>
          <a:lstStyle/>
          <a:p>
            <a:pPr eaLnBrk="1" hangingPunct="1">
              <a:lnSpc>
                <a:spcPct val="90000"/>
              </a:lnSpc>
            </a:pPr>
            <a:r>
              <a:rPr lang="en-US" altLang="en-US" sz="2400" smtClean="0">
                <a:ea typeface="ＭＳ Ｐゴシック" panose="020B0600070205080204" pitchFamily="34" charset="-128"/>
              </a:rPr>
              <a:t>In 1944, Oswald Avery showed that DNA, not proteins, carries hereditary information.</a:t>
            </a:r>
          </a:p>
          <a:p>
            <a:pPr eaLnBrk="1" hangingPunct="1">
              <a:lnSpc>
                <a:spcPct val="90000"/>
              </a:lnSpc>
            </a:pPr>
            <a:r>
              <a:rPr lang="en-US" altLang="en-US" sz="2400" smtClean="0">
                <a:ea typeface="ＭＳ Ｐゴシック" panose="020B0600070205080204" pitchFamily="34" charset="-128"/>
              </a:rPr>
              <a:t>In the late 1940’s and early 50’s Linus Pauling and associates develop modeling methods for simultaneously determining structure and chemical make-up of proteins and other large molecules.</a:t>
            </a:r>
          </a:p>
          <a:p>
            <a:pPr eaLnBrk="1" hangingPunct="1">
              <a:lnSpc>
                <a:spcPct val="90000"/>
              </a:lnSpc>
            </a:pPr>
            <a:r>
              <a:rPr lang="en-US" altLang="en-US" sz="2400" smtClean="0">
                <a:ea typeface="ＭＳ Ｐゴシック" panose="020B0600070205080204" pitchFamily="34" charset="-128"/>
              </a:rPr>
              <a:t>In 1952, James Watson and Francis Crick, are able to determine the structure and chemical makeup of DNA, using X-ray crystallography data collected by Rosalind Franklin and Maurice Wilkins.</a:t>
            </a:r>
          </a:p>
          <a:p>
            <a:pPr eaLnBrk="1" hangingPunct="1">
              <a:lnSpc>
                <a:spcPct val="90000"/>
              </a:lnSpc>
              <a:buFontTx/>
              <a:buNone/>
            </a:pPr>
            <a:r>
              <a:rPr lang="en-US" altLang="en-US" sz="2400" smtClean="0">
                <a:ea typeface="ＭＳ Ｐゴシック" panose="020B0600070205080204" pitchFamily="34" charset="-128"/>
              </a:rPr>
              <a:t>		     </a:t>
            </a:r>
          </a:p>
          <a:p>
            <a:pPr eaLnBrk="1" hangingPunct="1">
              <a:lnSpc>
                <a:spcPct val="90000"/>
              </a:lnSpc>
              <a:buFontTx/>
              <a:buNone/>
            </a:pPr>
            <a:r>
              <a:rPr lang="en-US" altLang="en-US" sz="3200" smtClean="0">
                <a:ea typeface="ＭＳ Ｐゴシック" panose="020B0600070205080204" pitchFamily="34" charset="-128"/>
              </a:rPr>
              <a:t>   Beginning of Molecular Biology!</a:t>
            </a:r>
          </a:p>
        </p:txBody>
      </p:sp>
      <p:grpSp>
        <p:nvGrpSpPr>
          <p:cNvPr id="22534" name="Group 97"/>
          <p:cNvGrpSpPr>
            <a:grpSpLocks/>
          </p:cNvGrpSpPr>
          <p:nvPr/>
        </p:nvGrpSpPr>
        <p:grpSpPr bwMode="auto">
          <a:xfrm flipH="1">
            <a:off x="6781800" y="5105400"/>
            <a:ext cx="873125" cy="1173163"/>
            <a:chOff x="827" y="3216"/>
            <a:chExt cx="550" cy="739"/>
          </a:xfrm>
        </p:grpSpPr>
        <p:sp>
          <p:nvSpPr>
            <p:cNvPr id="22569" name="Freeform 87"/>
            <p:cNvSpPr>
              <a:spLocks/>
            </p:cNvSpPr>
            <p:nvPr/>
          </p:nvSpPr>
          <p:spPr bwMode="auto">
            <a:xfrm>
              <a:off x="1020" y="3652"/>
              <a:ext cx="95" cy="303"/>
            </a:xfrm>
            <a:custGeom>
              <a:avLst/>
              <a:gdLst>
                <a:gd name="T0" fmla="*/ 0 w 283"/>
                <a:gd name="T1" fmla="*/ 0 h 908"/>
                <a:gd name="T2" fmla="*/ 0 w 283"/>
                <a:gd name="T3" fmla="*/ 0 h 908"/>
                <a:gd name="T4" fmla="*/ 0 w 283"/>
                <a:gd name="T5" fmla="*/ 0 h 908"/>
                <a:gd name="T6" fmla="*/ 0 w 283"/>
                <a:gd name="T7" fmla="*/ 0 h 908"/>
                <a:gd name="T8" fmla="*/ 0 w 283"/>
                <a:gd name="T9" fmla="*/ 0 h 908"/>
                <a:gd name="T10" fmla="*/ 0 w 283"/>
                <a:gd name="T11" fmla="*/ 0 h 908"/>
                <a:gd name="T12" fmla="*/ 0 w 283"/>
                <a:gd name="T13" fmla="*/ 0 h 908"/>
                <a:gd name="T14" fmla="*/ 0 w 283"/>
                <a:gd name="T15" fmla="*/ 0 h 908"/>
                <a:gd name="T16" fmla="*/ 0 w 283"/>
                <a:gd name="T17" fmla="*/ 0 h 908"/>
                <a:gd name="T18" fmla="*/ 0 w 283"/>
                <a:gd name="T19" fmla="*/ 1 h 908"/>
                <a:gd name="T20" fmla="*/ 0 w 283"/>
                <a:gd name="T21" fmla="*/ 1 h 908"/>
                <a:gd name="T22" fmla="*/ 0 w 283"/>
                <a:gd name="T23" fmla="*/ 1 h 908"/>
                <a:gd name="T24" fmla="*/ 0 w 283"/>
                <a:gd name="T25" fmla="*/ 1 h 908"/>
                <a:gd name="T26" fmla="*/ 0 w 283"/>
                <a:gd name="T27" fmla="*/ 1 h 908"/>
                <a:gd name="T28" fmla="*/ 0 w 283"/>
                <a:gd name="T29" fmla="*/ 1 h 908"/>
                <a:gd name="T30" fmla="*/ 0 w 283"/>
                <a:gd name="T31" fmla="*/ 1 h 908"/>
                <a:gd name="T32" fmla="*/ 0 w 283"/>
                <a:gd name="T33" fmla="*/ 1 h 908"/>
                <a:gd name="T34" fmla="*/ 0 w 283"/>
                <a:gd name="T35" fmla="*/ 1 h 908"/>
                <a:gd name="T36" fmla="*/ 0 w 283"/>
                <a:gd name="T37" fmla="*/ 1 h 908"/>
                <a:gd name="T38" fmla="*/ 0 w 283"/>
                <a:gd name="T39" fmla="*/ 1 h 908"/>
                <a:gd name="T40" fmla="*/ 0 w 283"/>
                <a:gd name="T41" fmla="*/ 1 h 908"/>
                <a:gd name="T42" fmla="*/ 0 w 283"/>
                <a:gd name="T43" fmla="*/ 1 h 908"/>
                <a:gd name="T44" fmla="*/ 0 w 283"/>
                <a:gd name="T45" fmla="*/ 1 h 908"/>
                <a:gd name="T46" fmla="*/ 0 w 283"/>
                <a:gd name="T47" fmla="*/ 1 h 908"/>
                <a:gd name="T48" fmla="*/ 0 w 283"/>
                <a:gd name="T49" fmla="*/ 1 h 908"/>
                <a:gd name="T50" fmla="*/ 0 w 283"/>
                <a:gd name="T51" fmla="*/ 1 h 908"/>
                <a:gd name="T52" fmla="*/ 0 w 283"/>
                <a:gd name="T53" fmla="*/ 1 h 908"/>
                <a:gd name="T54" fmla="*/ 0 w 283"/>
                <a:gd name="T55" fmla="*/ 1 h 908"/>
                <a:gd name="T56" fmla="*/ 0 w 283"/>
                <a:gd name="T57" fmla="*/ 1 h 908"/>
                <a:gd name="T58" fmla="*/ 0 w 283"/>
                <a:gd name="T59" fmla="*/ 1 h 908"/>
                <a:gd name="T60" fmla="*/ 0 w 283"/>
                <a:gd name="T61" fmla="*/ 1 h 908"/>
                <a:gd name="T62" fmla="*/ 0 w 283"/>
                <a:gd name="T63" fmla="*/ 1 h 908"/>
                <a:gd name="T64" fmla="*/ 0 w 283"/>
                <a:gd name="T65" fmla="*/ 1 h 908"/>
                <a:gd name="T66" fmla="*/ 0 w 283"/>
                <a:gd name="T67" fmla="*/ 1 h 908"/>
                <a:gd name="T68" fmla="*/ 0 w 283"/>
                <a:gd name="T69" fmla="*/ 1 h 908"/>
                <a:gd name="T70" fmla="*/ 0 w 283"/>
                <a:gd name="T71" fmla="*/ 1 h 908"/>
                <a:gd name="T72" fmla="*/ 0 w 283"/>
                <a:gd name="T73" fmla="*/ 1 h 908"/>
                <a:gd name="T74" fmla="*/ 0 w 283"/>
                <a:gd name="T75" fmla="*/ 1 h 908"/>
                <a:gd name="T76" fmla="*/ 0 w 283"/>
                <a:gd name="T77" fmla="*/ 0 h 908"/>
                <a:gd name="T78" fmla="*/ 0 w 283"/>
                <a:gd name="T79" fmla="*/ 0 h 908"/>
                <a:gd name="T80" fmla="*/ 0 w 283"/>
                <a:gd name="T81" fmla="*/ 0 h 908"/>
                <a:gd name="T82" fmla="*/ 0 w 283"/>
                <a:gd name="T83" fmla="*/ 0 h 908"/>
                <a:gd name="T84" fmla="*/ 0 w 283"/>
                <a:gd name="T85" fmla="*/ 0 h 908"/>
                <a:gd name="T86" fmla="*/ 0 w 283"/>
                <a:gd name="T87" fmla="*/ 0 h 908"/>
                <a:gd name="T88" fmla="*/ 0 w 283"/>
                <a:gd name="T89" fmla="*/ 0 h 9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3"/>
                <a:gd name="T136" fmla="*/ 0 h 908"/>
                <a:gd name="T137" fmla="*/ 283 w 283"/>
                <a:gd name="T138" fmla="*/ 908 h 9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3" h="908">
                  <a:moveTo>
                    <a:pt x="192" y="0"/>
                  </a:moveTo>
                  <a:lnTo>
                    <a:pt x="204" y="4"/>
                  </a:lnTo>
                  <a:lnTo>
                    <a:pt x="239" y="32"/>
                  </a:lnTo>
                  <a:lnTo>
                    <a:pt x="245" y="42"/>
                  </a:lnTo>
                  <a:lnTo>
                    <a:pt x="257" y="93"/>
                  </a:lnTo>
                  <a:lnTo>
                    <a:pt x="263" y="140"/>
                  </a:lnTo>
                  <a:lnTo>
                    <a:pt x="258" y="203"/>
                  </a:lnTo>
                  <a:lnTo>
                    <a:pt x="245" y="264"/>
                  </a:lnTo>
                  <a:lnTo>
                    <a:pt x="227" y="355"/>
                  </a:lnTo>
                  <a:lnTo>
                    <a:pt x="218" y="423"/>
                  </a:lnTo>
                  <a:lnTo>
                    <a:pt x="210" y="484"/>
                  </a:lnTo>
                  <a:lnTo>
                    <a:pt x="215" y="538"/>
                  </a:lnTo>
                  <a:lnTo>
                    <a:pt x="225" y="599"/>
                  </a:lnTo>
                  <a:lnTo>
                    <a:pt x="225" y="608"/>
                  </a:lnTo>
                  <a:lnTo>
                    <a:pt x="247" y="656"/>
                  </a:lnTo>
                  <a:lnTo>
                    <a:pt x="267" y="706"/>
                  </a:lnTo>
                  <a:lnTo>
                    <a:pt x="283" y="738"/>
                  </a:lnTo>
                  <a:lnTo>
                    <a:pt x="276" y="775"/>
                  </a:lnTo>
                  <a:lnTo>
                    <a:pt x="257" y="794"/>
                  </a:lnTo>
                  <a:lnTo>
                    <a:pt x="219" y="810"/>
                  </a:lnTo>
                  <a:lnTo>
                    <a:pt x="157" y="824"/>
                  </a:lnTo>
                  <a:lnTo>
                    <a:pt x="123" y="847"/>
                  </a:lnTo>
                  <a:lnTo>
                    <a:pt x="100" y="888"/>
                  </a:lnTo>
                  <a:lnTo>
                    <a:pt x="80" y="908"/>
                  </a:lnTo>
                  <a:lnTo>
                    <a:pt x="53" y="898"/>
                  </a:lnTo>
                  <a:lnTo>
                    <a:pt x="18" y="873"/>
                  </a:lnTo>
                  <a:lnTo>
                    <a:pt x="0" y="827"/>
                  </a:lnTo>
                  <a:lnTo>
                    <a:pt x="9" y="806"/>
                  </a:lnTo>
                  <a:lnTo>
                    <a:pt x="26" y="783"/>
                  </a:lnTo>
                  <a:lnTo>
                    <a:pt x="74" y="763"/>
                  </a:lnTo>
                  <a:lnTo>
                    <a:pt x="119" y="747"/>
                  </a:lnTo>
                  <a:lnTo>
                    <a:pt x="168" y="733"/>
                  </a:lnTo>
                  <a:lnTo>
                    <a:pt x="181" y="716"/>
                  </a:lnTo>
                  <a:lnTo>
                    <a:pt x="196" y="687"/>
                  </a:lnTo>
                  <a:lnTo>
                    <a:pt x="192" y="636"/>
                  </a:lnTo>
                  <a:lnTo>
                    <a:pt x="176" y="573"/>
                  </a:lnTo>
                  <a:lnTo>
                    <a:pt x="153" y="501"/>
                  </a:lnTo>
                  <a:lnTo>
                    <a:pt x="139" y="435"/>
                  </a:lnTo>
                  <a:lnTo>
                    <a:pt x="139" y="355"/>
                  </a:lnTo>
                  <a:lnTo>
                    <a:pt x="133" y="264"/>
                  </a:lnTo>
                  <a:lnTo>
                    <a:pt x="124" y="170"/>
                  </a:lnTo>
                  <a:lnTo>
                    <a:pt x="124" y="108"/>
                  </a:lnTo>
                  <a:lnTo>
                    <a:pt x="133" y="42"/>
                  </a:lnTo>
                  <a:lnTo>
                    <a:pt x="151" y="7"/>
                  </a:lnTo>
                  <a:lnTo>
                    <a:pt x="1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0" name="Freeform 88"/>
            <p:cNvSpPr>
              <a:spLocks/>
            </p:cNvSpPr>
            <p:nvPr/>
          </p:nvSpPr>
          <p:spPr bwMode="auto">
            <a:xfrm>
              <a:off x="908" y="3656"/>
              <a:ext cx="129" cy="258"/>
            </a:xfrm>
            <a:custGeom>
              <a:avLst/>
              <a:gdLst>
                <a:gd name="T0" fmla="*/ 0 w 388"/>
                <a:gd name="T1" fmla="*/ 0 h 774"/>
                <a:gd name="T2" fmla="*/ 0 w 388"/>
                <a:gd name="T3" fmla="*/ 0 h 774"/>
                <a:gd name="T4" fmla="*/ 0 w 388"/>
                <a:gd name="T5" fmla="*/ 0 h 774"/>
                <a:gd name="T6" fmla="*/ 0 w 388"/>
                <a:gd name="T7" fmla="*/ 0 h 774"/>
                <a:gd name="T8" fmla="*/ 0 w 388"/>
                <a:gd name="T9" fmla="*/ 0 h 774"/>
                <a:gd name="T10" fmla="*/ 0 w 388"/>
                <a:gd name="T11" fmla="*/ 0 h 774"/>
                <a:gd name="T12" fmla="*/ 0 w 388"/>
                <a:gd name="T13" fmla="*/ 0 h 774"/>
                <a:gd name="T14" fmla="*/ 1 w 388"/>
                <a:gd name="T15" fmla="*/ 0 h 774"/>
                <a:gd name="T16" fmla="*/ 1 w 388"/>
                <a:gd name="T17" fmla="*/ 0 h 774"/>
                <a:gd name="T18" fmla="*/ 1 w 388"/>
                <a:gd name="T19" fmla="*/ 0 h 774"/>
                <a:gd name="T20" fmla="*/ 1 w 388"/>
                <a:gd name="T21" fmla="*/ 0 h 774"/>
                <a:gd name="T22" fmla="*/ 0 w 388"/>
                <a:gd name="T23" fmla="*/ 0 h 774"/>
                <a:gd name="T24" fmla="*/ 0 w 388"/>
                <a:gd name="T25" fmla="*/ 1 h 774"/>
                <a:gd name="T26" fmla="*/ 0 w 388"/>
                <a:gd name="T27" fmla="*/ 1 h 774"/>
                <a:gd name="T28" fmla="*/ 0 w 388"/>
                <a:gd name="T29" fmla="*/ 1 h 774"/>
                <a:gd name="T30" fmla="*/ 0 w 388"/>
                <a:gd name="T31" fmla="*/ 1 h 774"/>
                <a:gd name="T32" fmla="*/ 0 w 388"/>
                <a:gd name="T33" fmla="*/ 1 h 774"/>
                <a:gd name="T34" fmla="*/ 0 w 388"/>
                <a:gd name="T35" fmla="*/ 1 h 774"/>
                <a:gd name="T36" fmla="*/ 0 w 388"/>
                <a:gd name="T37" fmla="*/ 1 h 774"/>
                <a:gd name="T38" fmla="*/ 0 w 388"/>
                <a:gd name="T39" fmla="*/ 1 h 774"/>
                <a:gd name="T40" fmla="*/ 0 w 388"/>
                <a:gd name="T41" fmla="*/ 1 h 774"/>
                <a:gd name="T42" fmla="*/ 0 w 388"/>
                <a:gd name="T43" fmla="*/ 1 h 774"/>
                <a:gd name="T44" fmla="*/ 0 w 388"/>
                <a:gd name="T45" fmla="*/ 1 h 774"/>
                <a:gd name="T46" fmla="*/ 0 w 388"/>
                <a:gd name="T47" fmla="*/ 1 h 774"/>
                <a:gd name="T48" fmla="*/ 0 w 388"/>
                <a:gd name="T49" fmla="*/ 1 h 774"/>
                <a:gd name="T50" fmla="*/ 0 w 388"/>
                <a:gd name="T51" fmla="*/ 1 h 774"/>
                <a:gd name="T52" fmla="*/ 0 w 388"/>
                <a:gd name="T53" fmla="*/ 1 h 774"/>
                <a:gd name="T54" fmla="*/ 0 w 388"/>
                <a:gd name="T55" fmla="*/ 1 h 774"/>
                <a:gd name="T56" fmla="*/ 0 w 388"/>
                <a:gd name="T57" fmla="*/ 1 h 774"/>
                <a:gd name="T58" fmla="*/ 0 w 388"/>
                <a:gd name="T59" fmla="*/ 1 h 774"/>
                <a:gd name="T60" fmla="*/ 0 w 388"/>
                <a:gd name="T61" fmla="*/ 1 h 774"/>
                <a:gd name="T62" fmla="*/ 0 w 388"/>
                <a:gd name="T63" fmla="*/ 1 h 774"/>
                <a:gd name="T64" fmla="*/ 0 w 388"/>
                <a:gd name="T65" fmla="*/ 1 h 774"/>
                <a:gd name="T66" fmla="*/ 0 w 388"/>
                <a:gd name="T67" fmla="*/ 1 h 774"/>
                <a:gd name="T68" fmla="*/ 0 w 388"/>
                <a:gd name="T69" fmla="*/ 1 h 774"/>
                <a:gd name="T70" fmla="*/ 0 w 388"/>
                <a:gd name="T71" fmla="*/ 1 h 774"/>
                <a:gd name="T72" fmla="*/ 0 w 388"/>
                <a:gd name="T73" fmla="*/ 1 h 774"/>
                <a:gd name="T74" fmla="*/ 0 w 388"/>
                <a:gd name="T75" fmla="*/ 1 h 774"/>
                <a:gd name="T76" fmla="*/ 0 w 388"/>
                <a:gd name="T77" fmla="*/ 1 h 774"/>
                <a:gd name="T78" fmla="*/ 0 w 388"/>
                <a:gd name="T79" fmla="*/ 0 h 774"/>
                <a:gd name="T80" fmla="*/ 0 w 388"/>
                <a:gd name="T81" fmla="*/ 0 h 774"/>
                <a:gd name="T82" fmla="*/ 0 w 388"/>
                <a:gd name="T83" fmla="*/ 0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8"/>
                <a:gd name="T127" fmla="*/ 0 h 774"/>
                <a:gd name="T128" fmla="*/ 388 w 388"/>
                <a:gd name="T129" fmla="*/ 774 h 7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8" h="774">
                  <a:moveTo>
                    <a:pt x="240" y="212"/>
                  </a:moveTo>
                  <a:lnTo>
                    <a:pt x="233" y="106"/>
                  </a:lnTo>
                  <a:lnTo>
                    <a:pt x="249" y="33"/>
                  </a:lnTo>
                  <a:lnTo>
                    <a:pt x="286" y="16"/>
                  </a:lnTo>
                  <a:lnTo>
                    <a:pt x="326" y="0"/>
                  </a:lnTo>
                  <a:lnTo>
                    <a:pt x="331" y="8"/>
                  </a:lnTo>
                  <a:lnTo>
                    <a:pt x="363" y="27"/>
                  </a:lnTo>
                  <a:lnTo>
                    <a:pt x="388" y="90"/>
                  </a:lnTo>
                  <a:lnTo>
                    <a:pt x="388" y="167"/>
                  </a:lnTo>
                  <a:lnTo>
                    <a:pt x="383" y="176"/>
                  </a:lnTo>
                  <a:lnTo>
                    <a:pt x="370" y="242"/>
                  </a:lnTo>
                  <a:lnTo>
                    <a:pt x="343" y="315"/>
                  </a:lnTo>
                  <a:lnTo>
                    <a:pt x="321" y="417"/>
                  </a:lnTo>
                  <a:lnTo>
                    <a:pt x="321" y="425"/>
                  </a:lnTo>
                  <a:lnTo>
                    <a:pt x="317" y="490"/>
                  </a:lnTo>
                  <a:lnTo>
                    <a:pt x="315" y="563"/>
                  </a:lnTo>
                  <a:lnTo>
                    <a:pt x="319" y="625"/>
                  </a:lnTo>
                  <a:lnTo>
                    <a:pt x="326" y="670"/>
                  </a:lnTo>
                  <a:lnTo>
                    <a:pt x="325" y="697"/>
                  </a:lnTo>
                  <a:lnTo>
                    <a:pt x="315" y="713"/>
                  </a:lnTo>
                  <a:lnTo>
                    <a:pt x="295" y="718"/>
                  </a:lnTo>
                  <a:lnTo>
                    <a:pt x="253" y="722"/>
                  </a:lnTo>
                  <a:lnTo>
                    <a:pt x="201" y="722"/>
                  </a:lnTo>
                  <a:lnTo>
                    <a:pt x="154" y="728"/>
                  </a:lnTo>
                  <a:lnTo>
                    <a:pt x="110" y="747"/>
                  </a:lnTo>
                  <a:lnTo>
                    <a:pt x="91" y="774"/>
                  </a:lnTo>
                  <a:lnTo>
                    <a:pt x="66" y="774"/>
                  </a:lnTo>
                  <a:lnTo>
                    <a:pt x="17" y="736"/>
                  </a:lnTo>
                  <a:lnTo>
                    <a:pt x="0" y="693"/>
                  </a:lnTo>
                  <a:lnTo>
                    <a:pt x="0" y="676"/>
                  </a:lnTo>
                  <a:lnTo>
                    <a:pt x="24" y="660"/>
                  </a:lnTo>
                  <a:lnTo>
                    <a:pt x="91" y="654"/>
                  </a:lnTo>
                  <a:lnTo>
                    <a:pt x="168" y="652"/>
                  </a:lnTo>
                  <a:lnTo>
                    <a:pt x="231" y="644"/>
                  </a:lnTo>
                  <a:lnTo>
                    <a:pt x="248" y="629"/>
                  </a:lnTo>
                  <a:lnTo>
                    <a:pt x="262" y="592"/>
                  </a:lnTo>
                  <a:lnTo>
                    <a:pt x="269" y="527"/>
                  </a:lnTo>
                  <a:lnTo>
                    <a:pt x="264" y="456"/>
                  </a:lnTo>
                  <a:lnTo>
                    <a:pt x="254" y="371"/>
                  </a:lnTo>
                  <a:lnTo>
                    <a:pt x="248" y="305"/>
                  </a:lnTo>
                  <a:lnTo>
                    <a:pt x="240" y="254"/>
                  </a:lnTo>
                  <a:lnTo>
                    <a:pt x="240" y="2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1" name="Freeform 89"/>
            <p:cNvSpPr>
              <a:spLocks/>
            </p:cNvSpPr>
            <p:nvPr/>
          </p:nvSpPr>
          <p:spPr bwMode="auto">
            <a:xfrm>
              <a:off x="1092" y="3417"/>
              <a:ext cx="285" cy="131"/>
            </a:xfrm>
            <a:custGeom>
              <a:avLst/>
              <a:gdLst>
                <a:gd name="T0" fmla="*/ 0 w 855"/>
                <a:gd name="T1" fmla="*/ 0 h 391"/>
                <a:gd name="T2" fmla="*/ 0 w 855"/>
                <a:gd name="T3" fmla="*/ 0 h 391"/>
                <a:gd name="T4" fmla="*/ 0 w 855"/>
                <a:gd name="T5" fmla="*/ 0 h 391"/>
                <a:gd name="T6" fmla="*/ 0 w 855"/>
                <a:gd name="T7" fmla="*/ 0 h 391"/>
                <a:gd name="T8" fmla="*/ 0 w 855"/>
                <a:gd name="T9" fmla="*/ 0 h 391"/>
                <a:gd name="T10" fmla="*/ 0 w 855"/>
                <a:gd name="T11" fmla="*/ 0 h 391"/>
                <a:gd name="T12" fmla="*/ 0 w 855"/>
                <a:gd name="T13" fmla="*/ 0 h 391"/>
                <a:gd name="T14" fmla="*/ 0 w 855"/>
                <a:gd name="T15" fmla="*/ 0 h 391"/>
                <a:gd name="T16" fmla="*/ 0 w 855"/>
                <a:gd name="T17" fmla="*/ 1 h 391"/>
                <a:gd name="T18" fmla="*/ 0 w 855"/>
                <a:gd name="T19" fmla="*/ 1 h 391"/>
                <a:gd name="T20" fmla="*/ 0 w 855"/>
                <a:gd name="T21" fmla="*/ 1 h 391"/>
                <a:gd name="T22" fmla="*/ 1 w 855"/>
                <a:gd name="T23" fmla="*/ 1 h 391"/>
                <a:gd name="T24" fmla="*/ 1 w 855"/>
                <a:gd name="T25" fmla="*/ 0 h 391"/>
                <a:gd name="T26" fmla="*/ 1 w 855"/>
                <a:gd name="T27" fmla="*/ 0 h 391"/>
                <a:gd name="T28" fmla="*/ 1 w 855"/>
                <a:gd name="T29" fmla="*/ 0 h 391"/>
                <a:gd name="T30" fmla="*/ 1 w 855"/>
                <a:gd name="T31" fmla="*/ 0 h 391"/>
                <a:gd name="T32" fmla="*/ 1 w 855"/>
                <a:gd name="T33" fmla="*/ 0 h 391"/>
                <a:gd name="T34" fmla="*/ 1 w 855"/>
                <a:gd name="T35" fmla="*/ 0 h 391"/>
                <a:gd name="T36" fmla="*/ 1 w 855"/>
                <a:gd name="T37" fmla="*/ 0 h 391"/>
                <a:gd name="T38" fmla="*/ 1 w 855"/>
                <a:gd name="T39" fmla="*/ 0 h 391"/>
                <a:gd name="T40" fmla="*/ 1 w 855"/>
                <a:gd name="T41" fmla="*/ 0 h 391"/>
                <a:gd name="T42" fmla="*/ 1 w 855"/>
                <a:gd name="T43" fmla="*/ 0 h 391"/>
                <a:gd name="T44" fmla="*/ 1 w 855"/>
                <a:gd name="T45" fmla="*/ 0 h 391"/>
                <a:gd name="T46" fmla="*/ 1 w 855"/>
                <a:gd name="T47" fmla="*/ 0 h 391"/>
                <a:gd name="T48" fmla="*/ 1 w 855"/>
                <a:gd name="T49" fmla="*/ 0 h 391"/>
                <a:gd name="T50" fmla="*/ 1 w 855"/>
                <a:gd name="T51" fmla="*/ 0 h 391"/>
                <a:gd name="T52" fmla="*/ 1 w 855"/>
                <a:gd name="T53" fmla="*/ 0 h 391"/>
                <a:gd name="T54" fmla="*/ 1 w 855"/>
                <a:gd name="T55" fmla="*/ 0 h 391"/>
                <a:gd name="T56" fmla="*/ 1 w 855"/>
                <a:gd name="T57" fmla="*/ 0 h 391"/>
                <a:gd name="T58" fmla="*/ 1 w 855"/>
                <a:gd name="T59" fmla="*/ 0 h 391"/>
                <a:gd name="T60" fmla="*/ 1 w 855"/>
                <a:gd name="T61" fmla="*/ 0 h 391"/>
                <a:gd name="T62" fmla="*/ 1 w 855"/>
                <a:gd name="T63" fmla="*/ 0 h 391"/>
                <a:gd name="T64" fmla="*/ 1 w 855"/>
                <a:gd name="T65" fmla="*/ 0 h 391"/>
                <a:gd name="T66" fmla="*/ 1 w 855"/>
                <a:gd name="T67" fmla="*/ 0 h 391"/>
                <a:gd name="T68" fmla="*/ 1 w 855"/>
                <a:gd name="T69" fmla="*/ 0 h 391"/>
                <a:gd name="T70" fmla="*/ 1 w 855"/>
                <a:gd name="T71" fmla="*/ 0 h 391"/>
                <a:gd name="T72" fmla="*/ 1 w 855"/>
                <a:gd name="T73" fmla="*/ 0 h 391"/>
                <a:gd name="T74" fmla="*/ 1 w 855"/>
                <a:gd name="T75" fmla="*/ 0 h 391"/>
                <a:gd name="T76" fmla="*/ 1 w 855"/>
                <a:gd name="T77" fmla="*/ 0 h 391"/>
                <a:gd name="T78" fmla="*/ 1 w 855"/>
                <a:gd name="T79" fmla="*/ 0 h 391"/>
                <a:gd name="T80" fmla="*/ 1 w 855"/>
                <a:gd name="T81" fmla="*/ 0 h 391"/>
                <a:gd name="T82" fmla="*/ 1 w 855"/>
                <a:gd name="T83" fmla="*/ 0 h 391"/>
                <a:gd name="T84" fmla="*/ 1 w 855"/>
                <a:gd name="T85" fmla="*/ 0 h 391"/>
                <a:gd name="T86" fmla="*/ 1 w 855"/>
                <a:gd name="T87" fmla="*/ 0 h 391"/>
                <a:gd name="T88" fmla="*/ 1 w 855"/>
                <a:gd name="T89" fmla="*/ 0 h 391"/>
                <a:gd name="T90" fmla="*/ 1 w 855"/>
                <a:gd name="T91" fmla="*/ 0 h 391"/>
                <a:gd name="T92" fmla="*/ 1 w 855"/>
                <a:gd name="T93" fmla="*/ 0 h 391"/>
                <a:gd name="T94" fmla="*/ 1 w 855"/>
                <a:gd name="T95" fmla="*/ 0 h 391"/>
                <a:gd name="T96" fmla="*/ 1 w 855"/>
                <a:gd name="T97" fmla="*/ 0 h 391"/>
                <a:gd name="T98" fmla="*/ 1 w 855"/>
                <a:gd name="T99" fmla="*/ 0 h 391"/>
                <a:gd name="T100" fmla="*/ 1 w 855"/>
                <a:gd name="T101" fmla="*/ 0 h 391"/>
                <a:gd name="T102" fmla="*/ 1 w 855"/>
                <a:gd name="T103" fmla="*/ 0 h 391"/>
                <a:gd name="T104" fmla="*/ 1 w 855"/>
                <a:gd name="T105" fmla="*/ 0 h 391"/>
                <a:gd name="T106" fmla="*/ 1 w 855"/>
                <a:gd name="T107" fmla="*/ 0 h 391"/>
                <a:gd name="T108" fmla="*/ 1 w 855"/>
                <a:gd name="T109" fmla="*/ 0 h 391"/>
                <a:gd name="T110" fmla="*/ 1 w 855"/>
                <a:gd name="T111" fmla="*/ 0 h 391"/>
                <a:gd name="T112" fmla="*/ 1 w 855"/>
                <a:gd name="T113" fmla="*/ 0 h 391"/>
                <a:gd name="T114" fmla="*/ 1 w 855"/>
                <a:gd name="T115" fmla="*/ 0 h 391"/>
                <a:gd name="T116" fmla="*/ 0 w 855"/>
                <a:gd name="T117" fmla="*/ 0 h 391"/>
                <a:gd name="T118" fmla="*/ 0 w 855"/>
                <a:gd name="T119" fmla="*/ 0 h 391"/>
                <a:gd name="T120" fmla="*/ 0 w 855"/>
                <a:gd name="T121" fmla="*/ 0 h 391"/>
                <a:gd name="T122" fmla="*/ 0 w 855"/>
                <a:gd name="T123" fmla="*/ 0 h 391"/>
                <a:gd name="T124" fmla="*/ 0 w 855"/>
                <a:gd name="T125" fmla="*/ 0 h 3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5"/>
                <a:gd name="T190" fmla="*/ 0 h 391"/>
                <a:gd name="T191" fmla="*/ 855 w 855"/>
                <a:gd name="T192" fmla="*/ 391 h 3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5" h="391">
                  <a:moveTo>
                    <a:pt x="191" y="271"/>
                  </a:moveTo>
                  <a:lnTo>
                    <a:pt x="110" y="225"/>
                  </a:lnTo>
                  <a:lnTo>
                    <a:pt x="57" y="205"/>
                  </a:lnTo>
                  <a:lnTo>
                    <a:pt x="19" y="213"/>
                  </a:lnTo>
                  <a:lnTo>
                    <a:pt x="0" y="254"/>
                  </a:lnTo>
                  <a:lnTo>
                    <a:pt x="9" y="298"/>
                  </a:lnTo>
                  <a:lnTo>
                    <a:pt x="43" y="327"/>
                  </a:lnTo>
                  <a:lnTo>
                    <a:pt x="114" y="352"/>
                  </a:lnTo>
                  <a:lnTo>
                    <a:pt x="206" y="375"/>
                  </a:lnTo>
                  <a:lnTo>
                    <a:pt x="305" y="385"/>
                  </a:lnTo>
                  <a:lnTo>
                    <a:pt x="359" y="391"/>
                  </a:lnTo>
                  <a:lnTo>
                    <a:pt x="388" y="383"/>
                  </a:lnTo>
                  <a:lnTo>
                    <a:pt x="412" y="359"/>
                  </a:lnTo>
                  <a:lnTo>
                    <a:pt x="456" y="312"/>
                  </a:lnTo>
                  <a:lnTo>
                    <a:pt x="497" y="270"/>
                  </a:lnTo>
                  <a:lnTo>
                    <a:pt x="533" y="236"/>
                  </a:lnTo>
                  <a:lnTo>
                    <a:pt x="575" y="208"/>
                  </a:lnTo>
                  <a:lnTo>
                    <a:pt x="614" y="189"/>
                  </a:lnTo>
                  <a:lnTo>
                    <a:pt x="660" y="188"/>
                  </a:lnTo>
                  <a:lnTo>
                    <a:pt x="667" y="188"/>
                  </a:lnTo>
                  <a:lnTo>
                    <a:pt x="720" y="200"/>
                  </a:lnTo>
                  <a:lnTo>
                    <a:pt x="763" y="236"/>
                  </a:lnTo>
                  <a:lnTo>
                    <a:pt x="791" y="261"/>
                  </a:lnTo>
                  <a:lnTo>
                    <a:pt x="819" y="266"/>
                  </a:lnTo>
                  <a:lnTo>
                    <a:pt x="835" y="254"/>
                  </a:lnTo>
                  <a:lnTo>
                    <a:pt x="840" y="234"/>
                  </a:lnTo>
                  <a:lnTo>
                    <a:pt x="828" y="213"/>
                  </a:lnTo>
                  <a:lnTo>
                    <a:pt x="778" y="188"/>
                  </a:lnTo>
                  <a:lnTo>
                    <a:pt x="729" y="172"/>
                  </a:lnTo>
                  <a:lnTo>
                    <a:pt x="725" y="158"/>
                  </a:lnTo>
                  <a:lnTo>
                    <a:pt x="749" y="143"/>
                  </a:lnTo>
                  <a:lnTo>
                    <a:pt x="787" y="143"/>
                  </a:lnTo>
                  <a:lnTo>
                    <a:pt x="840" y="132"/>
                  </a:lnTo>
                  <a:lnTo>
                    <a:pt x="855" y="112"/>
                  </a:lnTo>
                  <a:lnTo>
                    <a:pt x="849" y="95"/>
                  </a:lnTo>
                  <a:lnTo>
                    <a:pt x="835" y="85"/>
                  </a:lnTo>
                  <a:lnTo>
                    <a:pt x="799" y="82"/>
                  </a:lnTo>
                  <a:lnTo>
                    <a:pt x="757" y="97"/>
                  </a:lnTo>
                  <a:lnTo>
                    <a:pt x="710" y="123"/>
                  </a:lnTo>
                  <a:lnTo>
                    <a:pt x="690" y="120"/>
                  </a:lnTo>
                  <a:lnTo>
                    <a:pt x="675" y="106"/>
                  </a:lnTo>
                  <a:lnTo>
                    <a:pt x="652" y="66"/>
                  </a:lnTo>
                  <a:lnTo>
                    <a:pt x="643" y="20"/>
                  </a:lnTo>
                  <a:lnTo>
                    <a:pt x="624" y="0"/>
                  </a:lnTo>
                  <a:lnTo>
                    <a:pt x="603" y="0"/>
                  </a:lnTo>
                  <a:lnTo>
                    <a:pt x="586" y="24"/>
                  </a:lnTo>
                  <a:lnTo>
                    <a:pt x="590" y="49"/>
                  </a:lnTo>
                  <a:lnTo>
                    <a:pt x="612" y="77"/>
                  </a:lnTo>
                  <a:lnTo>
                    <a:pt x="645" y="115"/>
                  </a:lnTo>
                  <a:lnTo>
                    <a:pt x="645" y="132"/>
                  </a:lnTo>
                  <a:lnTo>
                    <a:pt x="643" y="142"/>
                  </a:lnTo>
                  <a:lnTo>
                    <a:pt x="636" y="147"/>
                  </a:lnTo>
                  <a:lnTo>
                    <a:pt x="628" y="147"/>
                  </a:lnTo>
                  <a:lnTo>
                    <a:pt x="619" y="152"/>
                  </a:lnTo>
                  <a:lnTo>
                    <a:pt x="571" y="164"/>
                  </a:lnTo>
                  <a:lnTo>
                    <a:pt x="522" y="188"/>
                  </a:lnTo>
                  <a:lnTo>
                    <a:pt x="465" y="224"/>
                  </a:lnTo>
                  <a:lnTo>
                    <a:pt x="408" y="265"/>
                  </a:lnTo>
                  <a:lnTo>
                    <a:pt x="355" y="298"/>
                  </a:lnTo>
                  <a:lnTo>
                    <a:pt x="321" y="301"/>
                  </a:lnTo>
                  <a:lnTo>
                    <a:pt x="255" y="295"/>
                  </a:lnTo>
                  <a:lnTo>
                    <a:pt x="219" y="286"/>
                  </a:lnTo>
                  <a:lnTo>
                    <a:pt x="191" y="2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2" name="Freeform 90"/>
            <p:cNvSpPr>
              <a:spLocks/>
            </p:cNvSpPr>
            <p:nvPr/>
          </p:nvSpPr>
          <p:spPr bwMode="auto">
            <a:xfrm>
              <a:off x="827" y="3336"/>
              <a:ext cx="254" cy="189"/>
            </a:xfrm>
            <a:custGeom>
              <a:avLst/>
              <a:gdLst>
                <a:gd name="T0" fmla="*/ 1 w 763"/>
                <a:gd name="T1" fmla="*/ 1 h 567"/>
                <a:gd name="T2" fmla="*/ 1 w 763"/>
                <a:gd name="T3" fmla="*/ 1 h 567"/>
                <a:gd name="T4" fmla="*/ 1 w 763"/>
                <a:gd name="T5" fmla="*/ 1 h 567"/>
                <a:gd name="T6" fmla="*/ 1 w 763"/>
                <a:gd name="T7" fmla="*/ 1 h 567"/>
                <a:gd name="T8" fmla="*/ 1 w 763"/>
                <a:gd name="T9" fmla="*/ 1 h 567"/>
                <a:gd name="T10" fmla="*/ 1 w 763"/>
                <a:gd name="T11" fmla="*/ 1 h 567"/>
                <a:gd name="T12" fmla="*/ 1 w 763"/>
                <a:gd name="T13" fmla="*/ 1 h 567"/>
                <a:gd name="T14" fmla="*/ 1 w 763"/>
                <a:gd name="T15" fmla="*/ 1 h 567"/>
                <a:gd name="T16" fmla="*/ 1 w 763"/>
                <a:gd name="T17" fmla="*/ 1 h 567"/>
                <a:gd name="T18" fmla="*/ 1 w 763"/>
                <a:gd name="T19" fmla="*/ 1 h 567"/>
                <a:gd name="T20" fmla="*/ 1 w 763"/>
                <a:gd name="T21" fmla="*/ 1 h 567"/>
                <a:gd name="T22" fmla="*/ 0 w 763"/>
                <a:gd name="T23" fmla="*/ 1 h 567"/>
                <a:gd name="T24" fmla="*/ 0 w 763"/>
                <a:gd name="T25" fmla="*/ 1 h 567"/>
                <a:gd name="T26" fmla="*/ 0 w 763"/>
                <a:gd name="T27" fmla="*/ 1 h 567"/>
                <a:gd name="T28" fmla="*/ 0 w 763"/>
                <a:gd name="T29" fmla="*/ 0 h 567"/>
                <a:gd name="T30" fmla="*/ 0 w 763"/>
                <a:gd name="T31" fmla="*/ 0 h 567"/>
                <a:gd name="T32" fmla="*/ 0 w 763"/>
                <a:gd name="T33" fmla="*/ 0 h 567"/>
                <a:gd name="T34" fmla="*/ 0 w 763"/>
                <a:gd name="T35" fmla="*/ 0 h 567"/>
                <a:gd name="T36" fmla="*/ 0 w 763"/>
                <a:gd name="T37" fmla="*/ 0 h 567"/>
                <a:gd name="T38" fmla="*/ 0 w 763"/>
                <a:gd name="T39" fmla="*/ 0 h 567"/>
                <a:gd name="T40" fmla="*/ 0 w 763"/>
                <a:gd name="T41" fmla="*/ 0 h 567"/>
                <a:gd name="T42" fmla="*/ 0 w 763"/>
                <a:gd name="T43" fmla="*/ 0 h 567"/>
                <a:gd name="T44" fmla="*/ 0 w 763"/>
                <a:gd name="T45" fmla="*/ 0 h 567"/>
                <a:gd name="T46" fmla="*/ 0 w 763"/>
                <a:gd name="T47" fmla="*/ 0 h 567"/>
                <a:gd name="T48" fmla="*/ 0 w 763"/>
                <a:gd name="T49" fmla="*/ 0 h 567"/>
                <a:gd name="T50" fmla="*/ 0 w 763"/>
                <a:gd name="T51" fmla="*/ 0 h 567"/>
                <a:gd name="T52" fmla="*/ 0 w 763"/>
                <a:gd name="T53" fmla="*/ 0 h 567"/>
                <a:gd name="T54" fmla="*/ 0 w 763"/>
                <a:gd name="T55" fmla="*/ 0 h 567"/>
                <a:gd name="T56" fmla="*/ 0 w 763"/>
                <a:gd name="T57" fmla="*/ 0 h 567"/>
                <a:gd name="T58" fmla="*/ 0 w 763"/>
                <a:gd name="T59" fmla="*/ 0 h 567"/>
                <a:gd name="T60" fmla="*/ 0 w 763"/>
                <a:gd name="T61" fmla="*/ 0 h 567"/>
                <a:gd name="T62" fmla="*/ 0 w 763"/>
                <a:gd name="T63" fmla="*/ 0 h 567"/>
                <a:gd name="T64" fmla="*/ 0 w 763"/>
                <a:gd name="T65" fmla="*/ 0 h 567"/>
                <a:gd name="T66" fmla="*/ 0 w 763"/>
                <a:gd name="T67" fmla="*/ 0 h 567"/>
                <a:gd name="T68" fmla="*/ 0 w 763"/>
                <a:gd name="T69" fmla="*/ 0 h 567"/>
                <a:gd name="T70" fmla="*/ 0 w 763"/>
                <a:gd name="T71" fmla="*/ 0 h 567"/>
                <a:gd name="T72" fmla="*/ 0 w 763"/>
                <a:gd name="T73" fmla="*/ 0 h 567"/>
                <a:gd name="T74" fmla="*/ 0 w 763"/>
                <a:gd name="T75" fmla="*/ 0 h 567"/>
                <a:gd name="T76" fmla="*/ 0 w 763"/>
                <a:gd name="T77" fmla="*/ 0 h 567"/>
                <a:gd name="T78" fmla="*/ 0 w 763"/>
                <a:gd name="T79" fmla="*/ 0 h 567"/>
                <a:gd name="T80" fmla="*/ 0 w 763"/>
                <a:gd name="T81" fmla="*/ 0 h 567"/>
                <a:gd name="T82" fmla="*/ 0 w 763"/>
                <a:gd name="T83" fmla="*/ 0 h 567"/>
                <a:gd name="T84" fmla="*/ 0 w 763"/>
                <a:gd name="T85" fmla="*/ 0 h 567"/>
                <a:gd name="T86" fmla="*/ 0 w 763"/>
                <a:gd name="T87" fmla="*/ 0 h 567"/>
                <a:gd name="T88" fmla="*/ 0 w 763"/>
                <a:gd name="T89" fmla="*/ 0 h 567"/>
                <a:gd name="T90" fmla="*/ 0 w 763"/>
                <a:gd name="T91" fmla="*/ 0 h 567"/>
                <a:gd name="T92" fmla="*/ 0 w 763"/>
                <a:gd name="T93" fmla="*/ 0 h 567"/>
                <a:gd name="T94" fmla="*/ 0 w 763"/>
                <a:gd name="T95" fmla="*/ 0 h 567"/>
                <a:gd name="T96" fmla="*/ 0 w 763"/>
                <a:gd name="T97" fmla="*/ 0 h 567"/>
                <a:gd name="T98" fmla="*/ 0 w 763"/>
                <a:gd name="T99" fmla="*/ 0 h 567"/>
                <a:gd name="T100" fmla="*/ 0 w 763"/>
                <a:gd name="T101" fmla="*/ 0 h 567"/>
                <a:gd name="T102" fmla="*/ 0 w 763"/>
                <a:gd name="T103" fmla="*/ 0 h 567"/>
                <a:gd name="T104" fmla="*/ 0 w 763"/>
                <a:gd name="T105" fmla="*/ 0 h 567"/>
                <a:gd name="T106" fmla="*/ 0 w 763"/>
                <a:gd name="T107" fmla="*/ 0 h 567"/>
                <a:gd name="T108" fmla="*/ 0 w 763"/>
                <a:gd name="T109" fmla="*/ 0 h 567"/>
                <a:gd name="T110" fmla="*/ 0 w 763"/>
                <a:gd name="T111" fmla="*/ 0 h 567"/>
                <a:gd name="T112" fmla="*/ 0 w 763"/>
                <a:gd name="T113" fmla="*/ 0 h 567"/>
                <a:gd name="T114" fmla="*/ 1 w 763"/>
                <a:gd name="T115" fmla="*/ 0 h 567"/>
                <a:gd name="T116" fmla="*/ 1 w 763"/>
                <a:gd name="T117" fmla="*/ 1 h 567"/>
                <a:gd name="T118" fmla="*/ 1 w 763"/>
                <a:gd name="T119" fmla="*/ 1 h 567"/>
                <a:gd name="T120" fmla="*/ 1 w 763"/>
                <a:gd name="T121" fmla="*/ 1 h 567"/>
                <a:gd name="T122" fmla="*/ 1 w 763"/>
                <a:gd name="T123" fmla="*/ 1 h 567"/>
                <a:gd name="T124" fmla="*/ 1 w 763"/>
                <a:gd name="T125" fmla="*/ 1 h 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3"/>
                <a:gd name="T190" fmla="*/ 0 h 567"/>
                <a:gd name="T191" fmla="*/ 763 w 763"/>
                <a:gd name="T192" fmla="*/ 567 h 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3" h="567">
                  <a:moveTo>
                    <a:pt x="581" y="452"/>
                  </a:moveTo>
                  <a:lnTo>
                    <a:pt x="673" y="445"/>
                  </a:lnTo>
                  <a:lnTo>
                    <a:pt x="729" y="448"/>
                  </a:lnTo>
                  <a:lnTo>
                    <a:pt x="759" y="474"/>
                  </a:lnTo>
                  <a:lnTo>
                    <a:pt x="763" y="521"/>
                  </a:lnTo>
                  <a:lnTo>
                    <a:pt x="737" y="554"/>
                  </a:lnTo>
                  <a:lnTo>
                    <a:pt x="696" y="567"/>
                  </a:lnTo>
                  <a:lnTo>
                    <a:pt x="620" y="558"/>
                  </a:lnTo>
                  <a:lnTo>
                    <a:pt x="528" y="539"/>
                  </a:lnTo>
                  <a:lnTo>
                    <a:pt x="433" y="505"/>
                  </a:lnTo>
                  <a:lnTo>
                    <a:pt x="382" y="486"/>
                  </a:lnTo>
                  <a:lnTo>
                    <a:pt x="358" y="466"/>
                  </a:lnTo>
                  <a:lnTo>
                    <a:pt x="345" y="435"/>
                  </a:lnTo>
                  <a:lnTo>
                    <a:pt x="324" y="375"/>
                  </a:lnTo>
                  <a:lnTo>
                    <a:pt x="302" y="317"/>
                  </a:lnTo>
                  <a:lnTo>
                    <a:pt x="282" y="270"/>
                  </a:lnTo>
                  <a:lnTo>
                    <a:pt x="255" y="225"/>
                  </a:lnTo>
                  <a:lnTo>
                    <a:pt x="225" y="192"/>
                  </a:lnTo>
                  <a:lnTo>
                    <a:pt x="183" y="171"/>
                  </a:lnTo>
                  <a:lnTo>
                    <a:pt x="179" y="167"/>
                  </a:lnTo>
                  <a:lnTo>
                    <a:pt x="126" y="155"/>
                  </a:lnTo>
                  <a:lnTo>
                    <a:pt x="72" y="171"/>
                  </a:lnTo>
                  <a:lnTo>
                    <a:pt x="36" y="180"/>
                  </a:lnTo>
                  <a:lnTo>
                    <a:pt x="10" y="174"/>
                  </a:lnTo>
                  <a:lnTo>
                    <a:pt x="0" y="155"/>
                  </a:lnTo>
                  <a:lnTo>
                    <a:pt x="3" y="134"/>
                  </a:lnTo>
                  <a:lnTo>
                    <a:pt x="20" y="121"/>
                  </a:lnTo>
                  <a:lnTo>
                    <a:pt x="78" y="119"/>
                  </a:lnTo>
                  <a:lnTo>
                    <a:pt x="127" y="126"/>
                  </a:lnTo>
                  <a:lnTo>
                    <a:pt x="137" y="114"/>
                  </a:lnTo>
                  <a:lnTo>
                    <a:pt x="121" y="92"/>
                  </a:lnTo>
                  <a:lnTo>
                    <a:pt x="86" y="74"/>
                  </a:lnTo>
                  <a:lnTo>
                    <a:pt x="41" y="43"/>
                  </a:lnTo>
                  <a:lnTo>
                    <a:pt x="36" y="17"/>
                  </a:lnTo>
                  <a:lnTo>
                    <a:pt x="47" y="4"/>
                  </a:lnTo>
                  <a:lnTo>
                    <a:pt x="64" y="0"/>
                  </a:lnTo>
                  <a:lnTo>
                    <a:pt x="97" y="13"/>
                  </a:lnTo>
                  <a:lnTo>
                    <a:pt x="131" y="45"/>
                  </a:lnTo>
                  <a:lnTo>
                    <a:pt x="163" y="90"/>
                  </a:lnTo>
                  <a:lnTo>
                    <a:pt x="182" y="97"/>
                  </a:lnTo>
                  <a:lnTo>
                    <a:pt x="203" y="88"/>
                  </a:lnTo>
                  <a:lnTo>
                    <a:pt x="239" y="62"/>
                  </a:lnTo>
                  <a:lnTo>
                    <a:pt x="264" y="25"/>
                  </a:lnTo>
                  <a:lnTo>
                    <a:pt x="289" y="15"/>
                  </a:lnTo>
                  <a:lnTo>
                    <a:pt x="309" y="23"/>
                  </a:lnTo>
                  <a:lnTo>
                    <a:pt x="314" y="52"/>
                  </a:lnTo>
                  <a:lnTo>
                    <a:pt x="301" y="74"/>
                  </a:lnTo>
                  <a:lnTo>
                    <a:pt x="271" y="90"/>
                  </a:lnTo>
                  <a:lnTo>
                    <a:pt x="225" y="110"/>
                  </a:lnTo>
                  <a:lnTo>
                    <a:pt x="218" y="126"/>
                  </a:lnTo>
                  <a:lnTo>
                    <a:pt x="218" y="137"/>
                  </a:lnTo>
                  <a:lnTo>
                    <a:pt x="222" y="143"/>
                  </a:lnTo>
                  <a:lnTo>
                    <a:pt x="228" y="146"/>
                  </a:lnTo>
                  <a:lnTo>
                    <a:pt x="236" y="155"/>
                  </a:lnTo>
                  <a:lnTo>
                    <a:pt x="275" y="188"/>
                  </a:lnTo>
                  <a:lnTo>
                    <a:pt x="310" y="231"/>
                  </a:lnTo>
                  <a:lnTo>
                    <a:pt x="349" y="289"/>
                  </a:lnTo>
                  <a:lnTo>
                    <a:pt x="386" y="350"/>
                  </a:lnTo>
                  <a:lnTo>
                    <a:pt x="422" y="404"/>
                  </a:lnTo>
                  <a:lnTo>
                    <a:pt x="451" y="421"/>
                  </a:lnTo>
                  <a:lnTo>
                    <a:pt x="514" y="447"/>
                  </a:lnTo>
                  <a:lnTo>
                    <a:pt x="550" y="452"/>
                  </a:lnTo>
                  <a:lnTo>
                    <a:pt x="581"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3" name="Freeform 91"/>
            <p:cNvSpPr>
              <a:spLocks/>
            </p:cNvSpPr>
            <p:nvPr/>
          </p:nvSpPr>
          <p:spPr bwMode="auto">
            <a:xfrm>
              <a:off x="1004" y="3323"/>
              <a:ext cx="135" cy="131"/>
            </a:xfrm>
            <a:custGeom>
              <a:avLst/>
              <a:gdLst>
                <a:gd name="T0" fmla="*/ 0 w 405"/>
                <a:gd name="T1" fmla="*/ 0 h 392"/>
                <a:gd name="T2" fmla="*/ 0 w 405"/>
                <a:gd name="T3" fmla="*/ 0 h 392"/>
                <a:gd name="T4" fmla="*/ 0 w 405"/>
                <a:gd name="T5" fmla="*/ 0 h 392"/>
                <a:gd name="T6" fmla="*/ 0 w 405"/>
                <a:gd name="T7" fmla="*/ 0 h 392"/>
                <a:gd name="T8" fmla="*/ 0 w 405"/>
                <a:gd name="T9" fmla="*/ 0 h 392"/>
                <a:gd name="T10" fmla="*/ 0 w 405"/>
                <a:gd name="T11" fmla="*/ 0 h 392"/>
                <a:gd name="T12" fmla="*/ 0 w 405"/>
                <a:gd name="T13" fmla="*/ 0 h 392"/>
                <a:gd name="T14" fmla="*/ 0 w 405"/>
                <a:gd name="T15" fmla="*/ 0 h 392"/>
                <a:gd name="T16" fmla="*/ 1 w 405"/>
                <a:gd name="T17" fmla="*/ 0 h 392"/>
                <a:gd name="T18" fmla="*/ 1 w 405"/>
                <a:gd name="T19" fmla="*/ 0 h 392"/>
                <a:gd name="T20" fmla="*/ 1 w 405"/>
                <a:gd name="T21" fmla="*/ 0 h 392"/>
                <a:gd name="T22" fmla="*/ 1 w 405"/>
                <a:gd name="T23" fmla="*/ 0 h 392"/>
                <a:gd name="T24" fmla="*/ 1 w 405"/>
                <a:gd name="T25" fmla="*/ 0 h 392"/>
                <a:gd name="T26" fmla="*/ 1 w 405"/>
                <a:gd name="T27" fmla="*/ 0 h 392"/>
                <a:gd name="T28" fmla="*/ 1 w 405"/>
                <a:gd name="T29" fmla="*/ 0 h 392"/>
                <a:gd name="T30" fmla="*/ 0 w 405"/>
                <a:gd name="T31" fmla="*/ 0 h 392"/>
                <a:gd name="T32" fmla="*/ 0 w 405"/>
                <a:gd name="T33" fmla="*/ 0 h 392"/>
                <a:gd name="T34" fmla="*/ 0 w 405"/>
                <a:gd name="T35" fmla="*/ 1 h 392"/>
                <a:gd name="T36" fmla="*/ 0 w 405"/>
                <a:gd name="T37" fmla="*/ 1 h 392"/>
                <a:gd name="T38" fmla="*/ 0 w 405"/>
                <a:gd name="T39" fmla="*/ 1 h 392"/>
                <a:gd name="T40" fmla="*/ 0 w 405"/>
                <a:gd name="T41" fmla="*/ 1 h 392"/>
                <a:gd name="T42" fmla="*/ 0 w 405"/>
                <a:gd name="T43" fmla="*/ 1 h 392"/>
                <a:gd name="T44" fmla="*/ 0 w 405"/>
                <a:gd name="T45" fmla="*/ 0 h 392"/>
                <a:gd name="T46" fmla="*/ 0 w 405"/>
                <a:gd name="T47" fmla="*/ 0 h 392"/>
                <a:gd name="T48" fmla="*/ 0 w 405"/>
                <a:gd name="T49" fmla="*/ 0 h 392"/>
                <a:gd name="T50" fmla="*/ 0 w 405"/>
                <a:gd name="T51" fmla="*/ 0 h 392"/>
                <a:gd name="T52" fmla="*/ 0 w 405"/>
                <a:gd name="T53" fmla="*/ 0 h 392"/>
                <a:gd name="T54" fmla="*/ 0 w 405"/>
                <a:gd name="T55" fmla="*/ 0 h 392"/>
                <a:gd name="T56" fmla="*/ 0 w 405"/>
                <a:gd name="T57" fmla="*/ 0 h 392"/>
                <a:gd name="T58" fmla="*/ 0 w 405"/>
                <a:gd name="T59" fmla="*/ 0 h 392"/>
                <a:gd name="T60" fmla="*/ 0 w 405"/>
                <a:gd name="T61" fmla="*/ 0 h 392"/>
                <a:gd name="T62" fmla="*/ 0 w 405"/>
                <a:gd name="T63" fmla="*/ 0 h 392"/>
                <a:gd name="T64" fmla="*/ 0 w 405"/>
                <a:gd name="T65" fmla="*/ 0 h 392"/>
                <a:gd name="T66" fmla="*/ 0 w 405"/>
                <a:gd name="T67" fmla="*/ 0 h 392"/>
                <a:gd name="T68" fmla="*/ 0 w 405"/>
                <a:gd name="T69" fmla="*/ 0 h 392"/>
                <a:gd name="T70" fmla="*/ 0 w 405"/>
                <a:gd name="T71" fmla="*/ 0 h 3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5"/>
                <a:gd name="T109" fmla="*/ 0 h 392"/>
                <a:gd name="T110" fmla="*/ 405 w 405"/>
                <a:gd name="T111" fmla="*/ 392 h 3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5" h="392">
                  <a:moveTo>
                    <a:pt x="135" y="224"/>
                  </a:moveTo>
                  <a:lnTo>
                    <a:pt x="144" y="163"/>
                  </a:lnTo>
                  <a:lnTo>
                    <a:pt x="167" y="107"/>
                  </a:lnTo>
                  <a:lnTo>
                    <a:pt x="199" y="62"/>
                  </a:lnTo>
                  <a:lnTo>
                    <a:pt x="234" y="29"/>
                  </a:lnTo>
                  <a:lnTo>
                    <a:pt x="282" y="9"/>
                  </a:lnTo>
                  <a:lnTo>
                    <a:pt x="314" y="0"/>
                  </a:lnTo>
                  <a:lnTo>
                    <a:pt x="347" y="10"/>
                  </a:lnTo>
                  <a:lnTo>
                    <a:pt x="369" y="25"/>
                  </a:lnTo>
                  <a:lnTo>
                    <a:pt x="387" y="61"/>
                  </a:lnTo>
                  <a:lnTo>
                    <a:pt x="397" y="111"/>
                  </a:lnTo>
                  <a:lnTo>
                    <a:pt x="405" y="165"/>
                  </a:lnTo>
                  <a:lnTo>
                    <a:pt x="404" y="208"/>
                  </a:lnTo>
                  <a:lnTo>
                    <a:pt x="392" y="250"/>
                  </a:lnTo>
                  <a:lnTo>
                    <a:pt x="376" y="293"/>
                  </a:lnTo>
                  <a:lnTo>
                    <a:pt x="354" y="330"/>
                  </a:lnTo>
                  <a:lnTo>
                    <a:pt x="331" y="357"/>
                  </a:lnTo>
                  <a:lnTo>
                    <a:pt x="298" y="380"/>
                  </a:lnTo>
                  <a:lnTo>
                    <a:pt x="266" y="388"/>
                  </a:lnTo>
                  <a:lnTo>
                    <a:pt x="241" y="392"/>
                  </a:lnTo>
                  <a:lnTo>
                    <a:pt x="211" y="385"/>
                  </a:lnTo>
                  <a:lnTo>
                    <a:pt x="183" y="364"/>
                  </a:lnTo>
                  <a:lnTo>
                    <a:pt x="165" y="334"/>
                  </a:lnTo>
                  <a:lnTo>
                    <a:pt x="148" y="306"/>
                  </a:lnTo>
                  <a:lnTo>
                    <a:pt x="139" y="283"/>
                  </a:lnTo>
                  <a:lnTo>
                    <a:pt x="135" y="267"/>
                  </a:lnTo>
                  <a:lnTo>
                    <a:pt x="83" y="291"/>
                  </a:lnTo>
                  <a:lnTo>
                    <a:pt x="50" y="318"/>
                  </a:lnTo>
                  <a:lnTo>
                    <a:pt x="26" y="319"/>
                  </a:lnTo>
                  <a:lnTo>
                    <a:pt x="8" y="304"/>
                  </a:lnTo>
                  <a:lnTo>
                    <a:pt x="0" y="283"/>
                  </a:lnTo>
                  <a:lnTo>
                    <a:pt x="13" y="265"/>
                  </a:lnTo>
                  <a:lnTo>
                    <a:pt x="33" y="249"/>
                  </a:lnTo>
                  <a:lnTo>
                    <a:pt x="70" y="240"/>
                  </a:lnTo>
                  <a:lnTo>
                    <a:pt x="105" y="232"/>
                  </a:lnTo>
                  <a:lnTo>
                    <a:pt x="135" y="2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4" name="Freeform 92"/>
            <p:cNvSpPr>
              <a:spLocks/>
            </p:cNvSpPr>
            <p:nvPr/>
          </p:nvSpPr>
          <p:spPr bwMode="auto">
            <a:xfrm>
              <a:off x="1125" y="3216"/>
              <a:ext cx="26" cy="61"/>
            </a:xfrm>
            <a:custGeom>
              <a:avLst/>
              <a:gdLst>
                <a:gd name="T0" fmla="*/ 0 w 78"/>
                <a:gd name="T1" fmla="*/ 0 h 183"/>
                <a:gd name="T2" fmla="*/ 0 w 78"/>
                <a:gd name="T3" fmla="*/ 0 h 183"/>
                <a:gd name="T4" fmla="*/ 0 w 78"/>
                <a:gd name="T5" fmla="*/ 0 h 183"/>
                <a:gd name="T6" fmla="*/ 0 w 78"/>
                <a:gd name="T7" fmla="*/ 0 h 183"/>
                <a:gd name="T8" fmla="*/ 0 60000 65536"/>
                <a:gd name="T9" fmla="*/ 0 60000 65536"/>
                <a:gd name="T10" fmla="*/ 0 60000 65536"/>
                <a:gd name="T11" fmla="*/ 0 60000 65536"/>
                <a:gd name="T12" fmla="*/ 0 w 78"/>
                <a:gd name="T13" fmla="*/ 0 h 183"/>
                <a:gd name="T14" fmla="*/ 78 w 78"/>
                <a:gd name="T15" fmla="*/ 183 h 183"/>
              </a:gdLst>
              <a:ahLst/>
              <a:cxnLst>
                <a:cxn ang="T8">
                  <a:pos x="T0" y="T1"/>
                </a:cxn>
                <a:cxn ang="T9">
                  <a:pos x="T2" y="T3"/>
                </a:cxn>
                <a:cxn ang="T10">
                  <a:pos x="T4" y="T5"/>
                </a:cxn>
                <a:cxn ang="T11">
                  <a:pos x="T6" y="T7"/>
                </a:cxn>
              </a:cxnLst>
              <a:rect l="T12" t="T13" r="T14" b="T15"/>
              <a:pathLst>
                <a:path w="78" h="183">
                  <a:moveTo>
                    <a:pt x="0" y="183"/>
                  </a:moveTo>
                  <a:lnTo>
                    <a:pt x="5" y="0"/>
                  </a:lnTo>
                  <a:lnTo>
                    <a:pt x="78" y="21"/>
                  </a:lnTo>
                  <a:lnTo>
                    <a:pt x="0" y="1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5" name="Freeform 93"/>
            <p:cNvSpPr>
              <a:spLocks/>
            </p:cNvSpPr>
            <p:nvPr/>
          </p:nvSpPr>
          <p:spPr bwMode="auto">
            <a:xfrm>
              <a:off x="1169" y="3300"/>
              <a:ext cx="60" cy="29"/>
            </a:xfrm>
            <a:custGeom>
              <a:avLst/>
              <a:gdLst>
                <a:gd name="T0" fmla="*/ 0 w 179"/>
                <a:gd name="T1" fmla="*/ 0 h 87"/>
                <a:gd name="T2" fmla="*/ 0 w 179"/>
                <a:gd name="T3" fmla="*/ 0 h 87"/>
                <a:gd name="T4" fmla="*/ 0 w 179"/>
                <a:gd name="T5" fmla="*/ 0 h 87"/>
                <a:gd name="T6" fmla="*/ 0 w 179"/>
                <a:gd name="T7" fmla="*/ 0 h 87"/>
                <a:gd name="T8" fmla="*/ 0 60000 65536"/>
                <a:gd name="T9" fmla="*/ 0 60000 65536"/>
                <a:gd name="T10" fmla="*/ 0 60000 65536"/>
                <a:gd name="T11" fmla="*/ 0 60000 65536"/>
                <a:gd name="T12" fmla="*/ 0 w 179"/>
                <a:gd name="T13" fmla="*/ 0 h 87"/>
                <a:gd name="T14" fmla="*/ 179 w 179"/>
                <a:gd name="T15" fmla="*/ 87 h 87"/>
              </a:gdLst>
              <a:ahLst/>
              <a:cxnLst>
                <a:cxn ang="T8">
                  <a:pos x="T0" y="T1"/>
                </a:cxn>
                <a:cxn ang="T9">
                  <a:pos x="T2" y="T3"/>
                </a:cxn>
                <a:cxn ang="T10">
                  <a:pos x="T4" y="T5"/>
                </a:cxn>
                <a:cxn ang="T11">
                  <a:pos x="T6" y="T7"/>
                </a:cxn>
              </a:cxnLst>
              <a:rect l="T12" t="T13" r="T14" b="T15"/>
              <a:pathLst>
                <a:path w="179" h="87">
                  <a:moveTo>
                    <a:pt x="0" y="67"/>
                  </a:moveTo>
                  <a:lnTo>
                    <a:pt x="153" y="0"/>
                  </a:lnTo>
                  <a:lnTo>
                    <a:pt x="179" y="87"/>
                  </a:lnTo>
                  <a:lnTo>
                    <a:pt x="0"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6" name="Freeform 94"/>
            <p:cNvSpPr>
              <a:spLocks/>
            </p:cNvSpPr>
            <p:nvPr/>
          </p:nvSpPr>
          <p:spPr bwMode="auto">
            <a:xfrm>
              <a:off x="1173" y="3390"/>
              <a:ext cx="51" cy="37"/>
            </a:xfrm>
            <a:custGeom>
              <a:avLst/>
              <a:gdLst>
                <a:gd name="T0" fmla="*/ 0 w 155"/>
                <a:gd name="T1" fmla="*/ 0 h 110"/>
                <a:gd name="T2" fmla="*/ 0 w 155"/>
                <a:gd name="T3" fmla="*/ 0 h 110"/>
                <a:gd name="T4" fmla="*/ 0 w 155"/>
                <a:gd name="T5" fmla="*/ 0 h 110"/>
                <a:gd name="T6" fmla="*/ 0 w 155"/>
                <a:gd name="T7" fmla="*/ 0 h 110"/>
                <a:gd name="T8" fmla="*/ 0 60000 65536"/>
                <a:gd name="T9" fmla="*/ 0 60000 65536"/>
                <a:gd name="T10" fmla="*/ 0 60000 65536"/>
                <a:gd name="T11" fmla="*/ 0 60000 65536"/>
                <a:gd name="T12" fmla="*/ 0 w 155"/>
                <a:gd name="T13" fmla="*/ 0 h 110"/>
                <a:gd name="T14" fmla="*/ 155 w 155"/>
                <a:gd name="T15" fmla="*/ 110 h 110"/>
              </a:gdLst>
              <a:ahLst/>
              <a:cxnLst>
                <a:cxn ang="T8">
                  <a:pos x="T0" y="T1"/>
                </a:cxn>
                <a:cxn ang="T9">
                  <a:pos x="T2" y="T3"/>
                </a:cxn>
                <a:cxn ang="T10">
                  <a:pos x="T4" y="T5"/>
                </a:cxn>
                <a:cxn ang="T11">
                  <a:pos x="T6" y="T7"/>
                </a:cxn>
              </a:cxnLst>
              <a:rect l="T12" t="T13" r="T14" b="T15"/>
              <a:pathLst>
                <a:path w="155" h="110">
                  <a:moveTo>
                    <a:pt x="0" y="0"/>
                  </a:moveTo>
                  <a:lnTo>
                    <a:pt x="155" y="47"/>
                  </a:lnTo>
                  <a:lnTo>
                    <a:pt x="124" y="11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7" name="Freeform 95"/>
            <p:cNvSpPr>
              <a:spLocks/>
            </p:cNvSpPr>
            <p:nvPr/>
          </p:nvSpPr>
          <p:spPr bwMode="auto">
            <a:xfrm>
              <a:off x="1009" y="3251"/>
              <a:ext cx="41" cy="55"/>
            </a:xfrm>
            <a:custGeom>
              <a:avLst/>
              <a:gdLst>
                <a:gd name="T0" fmla="*/ 0 w 124"/>
                <a:gd name="T1" fmla="*/ 0 h 164"/>
                <a:gd name="T2" fmla="*/ 0 w 124"/>
                <a:gd name="T3" fmla="*/ 0 h 164"/>
                <a:gd name="T4" fmla="*/ 0 w 124"/>
                <a:gd name="T5" fmla="*/ 0 h 164"/>
                <a:gd name="T6" fmla="*/ 0 w 124"/>
                <a:gd name="T7" fmla="*/ 0 h 164"/>
                <a:gd name="T8" fmla="*/ 0 60000 65536"/>
                <a:gd name="T9" fmla="*/ 0 60000 65536"/>
                <a:gd name="T10" fmla="*/ 0 60000 65536"/>
                <a:gd name="T11" fmla="*/ 0 60000 65536"/>
                <a:gd name="T12" fmla="*/ 0 w 124"/>
                <a:gd name="T13" fmla="*/ 0 h 164"/>
                <a:gd name="T14" fmla="*/ 124 w 124"/>
                <a:gd name="T15" fmla="*/ 164 h 164"/>
              </a:gdLst>
              <a:ahLst/>
              <a:cxnLst>
                <a:cxn ang="T8">
                  <a:pos x="T0" y="T1"/>
                </a:cxn>
                <a:cxn ang="T9">
                  <a:pos x="T2" y="T3"/>
                </a:cxn>
                <a:cxn ang="T10">
                  <a:pos x="T4" y="T5"/>
                </a:cxn>
                <a:cxn ang="T11">
                  <a:pos x="T6" y="T7"/>
                </a:cxn>
              </a:cxnLst>
              <a:rect l="T12" t="T13" r="T14" b="T15"/>
              <a:pathLst>
                <a:path w="124" h="164">
                  <a:moveTo>
                    <a:pt x="124" y="164"/>
                  </a:moveTo>
                  <a:lnTo>
                    <a:pt x="60" y="0"/>
                  </a:lnTo>
                  <a:lnTo>
                    <a:pt x="0" y="41"/>
                  </a:lnTo>
                  <a:lnTo>
                    <a:pt x="124" y="1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78" name="Freeform 96"/>
            <p:cNvSpPr>
              <a:spLocks/>
            </p:cNvSpPr>
            <p:nvPr/>
          </p:nvSpPr>
          <p:spPr bwMode="auto">
            <a:xfrm>
              <a:off x="985" y="3472"/>
              <a:ext cx="136" cy="245"/>
            </a:xfrm>
            <a:custGeom>
              <a:avLst/>
              <a:gdLst>
                <a:gd name="T0" fmla="*/ 0 w 408"/>
                <a:gd name="T1" fmla="*/ 0 h 734"/>
                <a:gd name="T2" fmla="*/ 0 w 408"/>
                <a:gd name="T3" fmla="*/ 0 h 734"/>
                <a:gd name="T4" fmla="*/ 0 w 408"/>
                <a:gd name="T5" fmla="*/ 0 h 734"/>
                <a:gd name="T6" fmla="*/ 0 w 408"/>
                <a:gd name="T7" fmla="*/ 0 h 734"/>
                <a:gd name="T8" fmla="*/ 0 w 408"/>
                <a:gd name="T9" fmla="*/ 0 h 734"/>
                <a:gd name="T10" fmla="*/ 0 w 408"/>
                <a:gd name="T11" fmla="*/ 0 h 734"/>
                <a:gd name="T12" fmla="*/ 0 w 408"/>
                <a:gd name="T13" fmla="*/ 0 h 734"/>
                <a:gd name="T14" fmla="*/ 1 w 408"/>
                <a:gd name="T15" fmla="*/ 0 h 734"/>
                <a:gd name="T16" fmla="*/ 1 w 408"/>
                <a:gd name="T17" fmla="*/ 0 h 734"/>
                <a:gd name="T18" fmla="*/ 1 w 408"/>
                <a:gd name="T19" fmla="*/ 0 h 734"/>
                <a:gd name="T20" fmla="*/ 1 w 408"/>
                <a:gd name="T21" fmla="*/ 0 h 734"/>
                <a:gd name="T22" fmla="*/ 1 w 408"/>
                <a:gd name="T23" fmla="*/ 0 h 734"/>
                <a:gd name="T24" fmla="*/ 1 w 408"/>
                <a:gd name="T25" fmla="*/ 0 h 734"/>
                <a:gd name="T26" fmla="*/ 0 w 408"/>
                <a:gd name="T27" fmla="*/ 0 h 734"/>
                <a:gd name="T28" fmla="*/ 0 w 408"/>
                <a:gd name="T29" fmla="*/ 0 h 734"/>
                <a:gd name="T30" fmla="*/ 0 w 408"/>
                <a:gd name="T31" fmla="*/ 0 h 734"/>
                <a:gd name="T32" fmla="*/ 0 w 408"/>
                <a:gd name="T33" fmla="*/ 0 h 734"/>
                <a:gd name="T34" fmla="*/ 0 w 408"/>
                <a:gd name="T35" fmla="*/ 1 h 734"/>
                <a:gd name="T36" fmla="*/ 0 w 408"/>
                <a:gd name="T37" fmla="*/ 1 h 734"/>
                <a:gd name="T38" fmla="*/ 1 w 408"/>
                <a:gd name="T39" fmla="*/ 1 h 734"/>
                <a:gd name="T40" fmla="*/ 1 w 408"/>
                <a:gd name="T41" fmla="*/ 1 h 734"/>
                <a:gd name="T42" fmla="*/ 1 w 408"/>
                <a:gd name="T43" fmla="*/ 1 h 734"/>
                <a:gd name="T44" fmla="*/ 1 w 408"/>
                <a:gd name="T45" fmla="*/ 1 h 734"/>
                <a:gd name="T46" fmla="*/ 1 w 408"/>
                <a:gd name="T47" fmla="*/ 1 h 734"/>
                <a:gd name="T48" fmla="*/ 1 w 408"/>
                <a:gd name="T49" fmla="*/ 1 h 734"/>
                <a:gd name="T50" fmla="*/ 0 w 408"/>
                <a:gd name="T51" fmla="*/ 1 h 734"/>
                <a:gd name="T52" fmla="*/ 0 w 408"/>
                <a:gd name="T53" fmla="*/ 1 h 734"/>
                <a:gd name="T54" fmla="*/ 0 w 408"/>
                <a:gd name="T55" fmla="*/ 1 h 734"/>
                <a:gd name="T56" fmla="*/ 0 w 408"/>
                <a:gd name="T57" fmla="*/ 1 h 734"/>
                <a:gd name="T58" fmla="*/ 0 w 408"/>
                <a:gd name="T59" fmla="*/ 1 h 734"/>
                <a:gd name="T60" fmla="*/ 0 w 408"/>
                <a:gd name="T61" fmla="*/ 1 h 734"/>
                <a:gd name="T62" fmla="*/ 0 w 408"/>
                <a:gd name="T63" fmla="*/ 1 h 734"/>
                <a:gd name="T64" fmla="*/ 0 w 408"/>
                <a:gd name="T65" fmla="*/ 1 h 734"/>
                <a:gd name="T66" fmla="*/ 0 w 408"/>
                <a:gd name="T67" fmla="*/ 1 h 734"/>
                <a:gd name="T68" fmla="*/ 0 w 408"/>
                <a:gd name="T69" fmla="*/ 1 h 734"/>
                <a:gd name="T70" fmla="*/ 0 w 408"/>
                <a:gd name="T71" fmla="*/ 1 h 734"/>
                <a:gd name="T72" fmla="*/ 0 w 408"/>
                <a:gd name="T73" fmla="*/ 1 h 734"/>
                <a:gd name="T74" fmla="*/ 0 w 408"/>
                <a:gd name="T75" fmla="*/ 1 h 734"/>
                <a:gd name="T76" fmla="*/ 0 w 408"/>
                <a:gd name="T77" fmla="*/ 1 h 734"/>
                <a:gd name="T78" fmla="*/ 0 w 408"/>
                <a:gd name="T79" fmla="*/ 1 h 734"/>
                <a:gd name="T80" fmla="*/ 0 w 408"/>
                <a:gd name="T81" fmla="*/ 1 h 734"/>
                <a:gd name="T82" fmla="*/ 0 w 408"/>
                <a:gd name="T83" fmla="*/ 1 h 734"/>
                <a:gd name="T84" fmla="*/ 0 w 408"/>
                <a:gd name="T85" fmla="*/ 0 h 734"/>
                <a:gd name="T86" fmla="*/ 0 w 408"/>
                <a:gd name="T87" fmla="*/ 0 h 734"/>
                <a:gd name="T88" fmla="*/ 0 w 408"/>
                <a:gd name="T89" fmla="*/ 0 h 734"/>
                <a:gd name="T90" fmla="*/ 0 w 408"/>
                <a:gd name="T91" fmla="*/ 0 h 734"/>
                <a:gd name="T92" fmla="*/ 0 w 408"/>
                <a:gd name="T93" fmla="*/ 0 h 734"/>
                <a:gd name="T94" fmla="*/ 0 w 408"/>
                <a:gd name="T95" fmla="*/ 0 h 7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8"/>
                <a:gd name="T145" fmla="*/ 0 h 734"/>
                <a:gd name="T146" fmla="*/ 408 w 408"/>
                <a:gd name="T147" fmla="*/ 734 h 7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8" h="734">
                  <a:moveTo>
                    <a:pt x="128" y="62"/>
                  </a:moveTo>
                  <a:lnTo>
                    <a:pt x="170" y="23"/>
                  </a:lnTo>
                  <a:lnTo>
                    <a:pt x="213" y="7"/>
                  </a:lnTo>
                  <a:lnTo>
                    <a:pt x="247" y="0"/>
                  </a:lnTo>
                  <a:lnTo>
                    <a:pt x="294" y="0"/>
                  </a:lnTo>
                  <a:lnTo>
                    <a:pt x="327" y="4"/>
                  </a:lnTo>
                  <a:lnTo>
                    <a:pt x="356" y="24"/>
                  </a:lnTo>
                  <a:lnTo>
                    <a:pt x="378" y="44"/>
                  </a:lnTo>
                  <a:lnTo>
                    <a:pt x="396" y="77"/>
                  </a:lnTo>
                  <a:lnTo>
                    <a:pt x="401" y="109"/>
                  </a:lnTo>
                  <a:lnTo>
                    <a:pt x="400" y="148"/>
                  </a:lnTo>
                  <a:lnTo>
                    <a:pt x="389" y="183"/>
                  </a:lnTo>
                  <a:lnTo>
                    <a:pt x="367" y="216"/>
                  </a:lnTo>
                  <a:lnTo>
                    <a:pt x="340" y="260"/>
                  </a:lnTo>
                  <a:lnTo>
                    <a:pt x="328" y="291"/>
                  </a:lnTo>
                  <a:lnTo>
                    <a:pt x="321" y="322"/>
                  </a:lnTo>
                  <a:lnTo>
                    <a:pt x="321" y="356"/>
                  </a:lnTo>
                  <a:lnTo>
                    <a:pt x="333" y="387"/>
                  </a:lnTo>
                  <a:lnTo>
                    <a:pt x="349" y="405"/>
                  </a:lnTo>
                  <a:lnTo>
                    <a:pt x="378" y="445"/>
                  </a:lnTo>
                  <a:lnTo>
                    <a:pt x="393" y="480"/>
                  </a:lnTo>
                  <a:lnTo>
                    <a:pt x="404" y="521"/>
                  </a:lnTo>
                  <a:lnTo>
                    <a:pt x="408" y="560"/>
                  </a:lnTo>
                  <a:lnTo>
                    <a:pt x="397" y="608"/>
                  </a:lnTo>
                  <a:lnTo>
                    <a:pt x="384" y="638"/>
                  </a:lnTo>
                  <a:lnTo>
                    <a:pt x="364" y="666"/>
                  </a:lnTo>
                  <a:lnTo>
                    <a:pt x="341" y="689"/>
                  </a:lnTo>
                  <a:lnTo>
                    <a:pt x="311" y="711"/>
                  </a:lnTo>
                  <a:lnTo>
                    <a:pt x="276" y="723"/>
                  </a:lnTo>
                  <a:lnTo>
                    <a:pt x="234" y="731"/>
                  </a:lnTo>
                  <a:lnTo>
                    <a:pt x="182" y="734"/>
                  </a:lnTo>
                  <a:lnTo>
                    <a:pt x="144" y="730"/>
                  </a:lnTo>
                  <a:lnTo>
                    <a:pt x="99" y="719"/>
                  </a:lnTo>
                  <a:lnTo>
                    <a:pt x="61" y="701"/>
                  </a:lnTo>
                  <a:lnTo>
                    <a:pt x="39" y="685"/>
                  </a:lnTo>
                  <a:lnTo>
                    <a:pt x="27" y="662"/>
                  </a:lnTo>
                  <a:lnTo>
                    <a:pt x="15" y="638"/>
                  </a:lnTo>
                  <a:lnTo>
                    <a:pt x="9" y="605"/>
                  </a:lnTo>
                  <a:lnTo>
                    <a:pt x="1" y="560"/>
                  </a:lnTo>
                  <a:lnTo>
                    <a:pt x="0" y="486"/>
                  </a:lnTo>
                  <a:lnTo>
                    <a:pt x="2" y="433"/>
                  </a:lnTo>
                  <a:lnTo>
                    <a:pt x="10" y="378"/>
                  </a:lnTo>
                  <a:lnTo>
                    <a:pt x="21" y="327"/>
                  </a:lnTo>
                  <a:lnTo>
                    <a:pt x="35" y="270"/>
                  </a:lnTo>
                  <a:lnTo>
                    <a:pt x="51" y="213"/>
                  </a:lnTo>
                  <a:lnTo>
                    <a:pt x="75" y="158"/>
                  </a:lnTo>
                  <a:lnTo>
                    <a:pt x="96" y="109"/>
                  </a:lnTo>
                  <a:lnTo>
                    <a:pt x="128"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2535" name="Group 119"/>
          <p:cNvGrpSpPr>
            <a:grpSpLocks/>
          </p:cNvGrpSpPr>
          <p:nvPr/>
        </p:nvGrpSpPr>
        <p:grpSpPr bwMode="auto">
          <a:xfrm>
            <a:off x="7937500" y="5105400"/>
            <a:ext cx="800100" cy="1127125"/>
            <a:chOff x="5000" y="3216"/>
            <a:chExt cx="504" cy="710"/>
          </a:xfrm>
        </p:grpSpPr>
        <p:grpSp>
          <p:nvGrpSpPr>
            <p:cNvPr id="22557" name="Group 113"/>
            <p:cNvGrpSpPr>
              <a:grpSpLocks/>
            </p:cNvGrpSpPr>
            <p:nvPr/>
          </p:nvGrpSpPr>
          <p:grpSpPr bwMode="auto">
            <a:xfrm>
              <a:off x="5000" y="3350"/>
              <a:ext cx="504" cy="576"/>
              <a:chOff x="5000" y="3350"/>
              <a:chExt cx="504" cy="576"/>
            </a:xfrm>
          </p:grpSpPr>
          <p:sp>
            <p:nvSpPr>
              <p:cNvPr id="22563" name="Freeform 107"/>
              <p:cNvSpPr>
                <a:spLocks/>
              </p:cNvSpPr>
              <p:nvPr/>
            </p:nvSpPr>
            <p:spPr bwMode="auto">
              <a:xfrm>
                <a:off x="5000" y="3484"/>
                <a:ext cx="237" cy="104"/>
              </a:xfrm>
              <a:custGeom>
                <a:avLst/>
                <a:gdLst>
                  <a:gd name="T0" fmla="*/ 6 w 473"/>
                  <a:gd name="T1" fmla="*/ 2 h 206"/>
                  <a:gd name="T2" fmla="*/ 7 w 473"/>
                  <a:gd name="T3" fmla="*/ 1 h 206"/>
                  <a:gd name="T4" fmla="*/ 8 w 473"/>
                  <a:gd name="T5" fmla="*/ 1 h 206"/>
                  <a:gd name="T6" fmla="*/ 8 w 473"/>
                  <a:gd name="T7" fmla="*/ 1 h 206"/>
                  <a:gd name="T8" fmla="*/ 8 w 473"/>
                  <a:gd name="T9" fmla="*/ 2 h 206"/>
                  <a:gd name="T10" fmla="*/ 7 w 473"/>
                  <a:gd name="T11" fmla="*/ 2 h 206"/>
                  <a:gd name="T12" fmla="*/ 7 w 473"/>
                  <a:gd name="T13" fmla="*/ 3 h 206"/>
                  <a:gd name="T14" fmla="*/ 6 w 473"/>
                  <a:gd name="T15" fmla="*/ 3 h 206"/>
                  <a:gd name="T16" fmla="*/ 5 w 473"/>
                  <a:gd name="T17" fmla="*/ 4 h 206"/>
                  <a:gd name="T18" fmla="*/ 4 w 473"/>
                  <a:gd name="T19" fmla="*/ 4 h 206"/>
                  <a:gd name="T20" fmla="*/ 4 w 473"/>
                  <a:gd name="T21" fmla="*/ 4 h 206"/>
                  <a:gd name="T22" fmla="*/ 4 w 473"/>
                  <a:gd name="T23" fmla="*/ 3 h 206"/>
                  <a:gd name="T24" fmla="*/ 3 w 473"/>
                  <a:gd name="T25" fmla="*/ 3 h 206"/>
                  <a:gd name="T26" fmla="*/ 2 w 473"/>
                  <a:gd name="T27" fmla="*/ 2 h 206"/>
                  <a:gd name="T28" fmla="*/ 2 w 473"/>
                  <a:gd name="T29" fmla="*/ 2 h 206"/>
                  <a:gd name="T30" fmla="*/ 2 w 473"/>
                  <a:gd name="T31" fmla="*/ 3 h 206"/>
                  <a:gd name="T32" fmla="*/ 2 w 473"/>
                  <a:gd name="T33" fmla="*/ 3 h 206"/>
                  <a:gd name="T34" fmla="*/ 1 w 473"/>
                  <a:gd name="T35" fmla="*/ 3 h 206"/>
                  <a:gd name="T36" fmla="*/ 1 w 473"/>
                  <a:gd name="T37" fmla="*/ 3 h 206"/>
                  <a:gd name="T38" fmla="*/ 1 w 473"/>
                  <a:gd name="T39" fmla="*/ 3 h 206"/>
                  <a:gd name="T40" fmla="*/ 1 w 473"/>
                  <a:gd name="T41" fmla="*/ 3 h 206"/>
                  <a:gd name="T42" fmla="*/ 1 w 473"/>
                  <a:gd name="T43" fmla="*/ 3 h 206"/>
                  <a:gd name="T44" fmla="*/ 1 w 473"/>
                  <a:gd name="T45" fmla="*/ 2 h 206"/>
                  <a:gd name="T46" fmla="*/ 2 w 473"/>
                  <a:gd name="T47" fmla="*/ 2 h 206"/>
                  <a:gd name="T48" fmla="*/ 1 w 473"/>
                  <a:gd name="T49" fmla="*/ 2 h 206"/>
                  <a:gd name="T50" fmla="*/ 1 w 473"/>
                  <a:gd name="T51" fmla="*/ 2 h 206"/>
                  <a:gd name="T52" fmla="*/ 1 w 473"/>
                  <a:gd name="T53" fmla="*/ 2 h 206"/>
                  <a:gd name="T54" fmla="*/ 0 w 473"/>
                  <a:gd name="T55" fmla="*/ 2 h 206"/>
                  <a:gd name="T56" fmla="*/ 1 w 473"/>
                  <a:gd name="T57" fmla="*/ 2 h 206"/>
                  <a:gd name="T58" fmla="*/ 1 w 473"/>
                  <a:gd name="T59" fmla="*/ 2 h 206"/>
                  <a:gd name="T60" fmla="*/ 2 w 473"/>
                  <a:gd name="T61" fmla="*/ 2 h 206"/>
                  <a:gd name="T62" fmla="*/ 2 w 473"/>
                  <a:gd name="T63" fmla="*/ 2 h 206"/>
                  <a:gd name="T64" fmla="*/ 2 w 473"/>
                  <a:gd name="T65" fmla="*/ 1 h 206"/>
                  <a:gd name="T66" fmla="*/ 2 w 473"/>
                  <a:gd name="T67" fmla="*/ 1 h 206"/>
                  <a:gd name="T68" fmla="*/ 2 w 473"/>
                  <a:gd name="T69" fmla="*/ 1 h 206"/>
                  <a:gd name="T70" fmla="*/ 3 w 473"/>
                  <a:gd name="T71" fmla="*/ 0 h 206"/>
                  <a:gd name="T72" fmla="*/ 3 w 473"/>
                  <a:gd name="T73" fmla="*/ 1 h 206"/>
                  <a:gd name="T74" fmla="*/ 3 w 473"/>
                  <a:gd name="T75" fmla="*/ 1 h 206"/>
                  <a:gd name="T76" fmla="*/ 2 w 473"/>
                  <a:gd name="T77" fmla="*/ 1 h 206"/>
                  <a:gd name="T78" fmla="*/ 2 w 473"/>
                  <a:gd name="T79" fmla="*/ 2 h 206"/>
                  <a:gd name="T80" fmla="*/ 3 w 473"/>
                  <a:gd name="T81" fmla="*/ 2 h 206"/>
                  <a:gd name="T82" fmla="*/ 3 w 473"/>
                  <a:gd name="T83" fmla="*/ 2 h 206"/>
                  <a:gd name="T84" fmla="*/ 4 w 473"/>
                  <a:gd name="T85" fmla="*/ 2 h 206"/>
                  <a:gd name="T86" fmla="*/ 4 w 473"/>
                  <a:gd name="T87" fmla="*/ 2 h 206"/>
                  <a:gd name="T88" fmla="*/ 4 w 473"/>
                  <a:gd name="T89" fmla="*/ 3 h 206"/>
                  <a:gd name="T90" fmla="*/ 5 w 473"/>
                  <a:gd name="T91" fmla="*/ 3 h 206"/>
                  <a:gd name="T92" fmla="*/ 5 w 473"/>
                  <a:gd name="T93" fmla="*/ 3 h 206"/>
                  <a:gd name="T94" fmla="*/ 5 w 473"/>
                  <a:gd name="T95" fmla="*/ 3 h 206"/>
                  <a:gd name="T96" fmla="*/ 6 w 473"/>
                  <a:gd name="T97" fmla="*/ 2 h 206"/>
                  <a:gd name="T98" fmla="*/ 6 w 473"/>
                  <a:gd name="T99" fmla="*/ 2 h 2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3"/>
                  <a:gd name="T151" fmla="*/ 0 h 206"/>
                  <a:gd name="T152" fmla="*/ 473 w 473"/>
                  <a:gd name="T153" fmla="*/ 206 h 2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3" h="206">
                    <a:moveTo>
                      <a:pt x="371" y="102"/>
                    </a:moveTo>
                    <a:lnTo>
                      <a:pt x="422" y="59"/>
                    </a:lnTo>
                    <a:lnTo>
                      <a:pt x="460" y="41"/>
                    </a:lnTo>
                    <a:lnTo>
                      <a:pt x="472" y="64"/>
                    </a:lnTo>
                    <a:lnTo>
                      <a:pt x="473" y="97"/>
                    </a:lnTo>
                    <a:lnTo>
                      <a:pt x="448" y="118"/>
                    </a:lnTo>
                    <a:lnTo>
                      <a:pt x="429" y="133"/>
                    </a:lnTo>
                    <a:lnTo>
                      <a:pt x="356" y="172"/>
                    </a:lnTo>
                    <a:lnTo>
                      <a:pt x="295" y="200"/>
                    </a:lnTo>
                    <a:lnTo>
                      <a:pt x="253" y="206"/>
                    </a:lnTo>
                    <a:lnTo>
                      <a:pt x="238" y="201"/>
                    </a:lnTo>
                    <a:lnTo>
                      <a:pt x="208" y="172"/>
                    </a:lnTo>
                    <a:lnTo>
                      <a:pt x="170" y="135"/>
                    </a:lnTo>
                    <a:lnTo>
                      <a:pt x="127" y="114"/>
                    </a:lnTo>
                    <a:lnTo>
                      <a:pt x="99" y="114"/>
                    </a:lnTo>
                    <a:lnTo>
                      <a:pt x="77" y="128"/>
                    </a:lnTo>
                    <a:lnTo>
                      <a:pt x="72" y="133"/>
                    </a:lnTo>
                    <a:lnTo>
                      <a:pt x="61" y="154"/>
                    </a:lnTo>
                    <a:lnTo>
                      <a:pt x="48" y="167"/>
                    </a:lnTo>
                    <a:lnTo>
                      <a:pt x="31" y="163"/>
                    </a:lnTo>
                    <a:lnTo>
                      <a:pt x="33" y="149"/>
                    </a:lnTo>
                    <a:lnTo>
                      <a:pt x="41" y="132"/>
                    </a:lnTo>
                    <a:lnTo>
                      <a:pt x="64" y="112"/>
                    </a:lnTo>
                    <a:lnTo>
                      <a:pt x="70" y="104"/>
                    </a:lnTo>
                    <a:lnTo>
                      <a:pt x="63" y="93"/>
                    </a:lnTo>
                    <a:lnTo>
                      <a:pt x="24" y="106"/>
                    </a:lnTo>
                    <a:lnTo>
                      <a:pt x="9" y="101"/>
                    </a:lnTo>
                    <a:lnTo>
                      <a:pt x="0" y="87"/>
                    </a:lnTo>
                    <a:lnTo>
                      <a:pt x="10" y="69"/>
                    </a:lnTo>
                    <a:lnTo>
                      <a:pt x="31" y="68"/>
                    </a:lnTo>
                    <a:lnTo>
                      <a:pt x="74" y="73"/>
                    </a:lnTo>
                    <a:lnTo>
                      <a:pt x="87" y="69"/>
                    </a:lnTo>
                    <a:lnTo>
                      <a:pt x="104" y="56"/>
                    </a:lnTo>
                    <a:lnTo>
                      <a:pt x="105" y="23"/>
                    </a:lnTo>
                    <a:lnTo>
                      <a:pt x="116" y="2"/>
                    </a:lnTo>
                    <a:lnTo>
                      <a:pt x="131" y="0"/>
                    </a:lnTo>
                    <a:lnTo>
                      <a:pt x="137" y="8"/>
                    </a:lnTo>
                    <a:lnTo>
                      <a:pt x="136" y="26"/>
                    </a:lnTo>
                    <a:lnTo>
                      <a:pt x="122" y="53"/>
                    </a:lnTo>
                    <a:lnTo>
                      <a:pt x="121" y="79"/>
                    </a:lnTo>
                    <a:lnTo>
                      <a:pt x="137" y="88"/>
                    </a:lnTo>
                    <a:lnTo>
                      <a:pt x="173" y="101"/>
                    </a:lnTo>
                    <a:lnTo>
                      <a:pt x="194" y="112"/>
                    </a:lnTo>
                    <a:lnTo>
                      <a:pt x="218" y="127"/>
                    </a:lnTo>
                    <a:lnTo>
                      <a:pt x="243" y="145"/>
                    </a:lnTo>
                    <a:lnTo>
                      <a:pt x="257" y="153"/>
                    </a:lnTo>
                    <a:lnTo>
                      <a:pt x="284" y="149"/>
                    </a:lnTo>
                    <a:lnTo>
                      <a:pt x="318" y="137"/>
                    </a:lnTo>
                    <a:lnTo>
                      <a:pt x="353" y="116"/>
                    </a:lnTo>
                    <a:lnTo>
                      <a:pt x="371" y="1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64" name="Freeform 108"/>
              <p:cNvSpPr>
                <a:spLocks/>
              </p:cNvSpPr>
              <p:nvPr/>
            </p:nvSpPr>
            <p:spPr bwMode="auto">
              <a:xfrm>
                <a:off x="5269" y="3515"/>
                <a:ext cx="235" cy="148"/>
              </a:xfrm>
              <a:custGeom>
                <a:avLst/>
                <a:gdLst>
                  <a:gd name="T0" fmla="*/ 0 w 471"/>
                  <a:gd name="T1" fmla="*/ 0 h 296"/>
                  <a:gd name="T2" fmla="*/ 0 w 471"/>
                  <a:gd name="T3" fmla="*/ 1 h 296"/>
                  <a:gd name="T4" fmla="*/ 1 w 471"/>
                  <a:gd name="T5" fmla="*/ 1 h 296"/>
                  <a:gd name="T6" fmla="*/ 1 w 471"/>
                  <a:gd name="T7" fmla="*/ 1 h 296"/>
                  <a:gd name="T8" fmla="*/ 2 w 471"/>
                  <a:gd name="T9" fmla="*/ 2 h 296"/>
                  <a:gd name="T10" fmla="*/ 2 w 471"/>
                  <a:gd name="T11" fmla="*/ 2 h 296"/>
                  <a:gd name="T12" fmla="*/ 3 w 471"/>
                  <a:gd name="T13" fmla="*/ 2 h 296"/>
                  <a:gd name="T14" fmla="*/ 3 w 471"/>
                  <a:gd name="T15" fmla="*/ 2 h 296"/>
                  <a:gd name="T16" fmla="*/ 4 w 471"/>
                  <a:gd name="T17" fmla="*/ 2 h 296"/>
                  <a:gd name="T18" fmla="*/ 5 w 471"/>
                  <a:gd name="T19" fmla="*/ 2 h 296"/>
                  <a:gd name="T20" fmla="*/ 6 w 471"/>
                  <a:gd name="T21" fmla="*/ 2 h 296"/>
                  <a:gd name="T22" fmla="*/ 6 w 471"/>
                  <a:gd name="T23" fmla="*/ 2 h 296"/>
                  <a:gd name="T24" fmla="*/ 6 w 471"/>
                  <a:gd name="T25" fmla="*/ 1 h 296"/>
                  <a:gd name="T26" fmla="*/ 6 w 471"/>
                  <a:gd name="T27" fmla="*/ 1 h 296"/>
                  <a:gd name="T28" fmla="*/ 7 w 471"/>
                  <a:gd name="T29" fmla="*/ 1 h 296"/>
                  <a:gd name="T30" fmla="*/ 7 w 471"/>
                  <a:gd name="T31" fmla="*/ 2 h 296"/>
                  <a:gd name="T32" fmla="*/ 6 w 471"/>
                  <a:gd name="T33" fmla="*/ 2 h 296"/>
                  <a:gd name="T34" fmla="*/ 6 w 471"/>
                  <a:gd name="T35" fmla="*/ 2 h 296"/>
                  <a:gd name="T36" fmla="*/ 6 w 471"/>
                  <a:gd name="T37" fmla="*/ 2 h 296"/>
                  <a:gd name="T38" fmla="*/ 6 w 471"/>
                  <a:gd name="T39" fmla="*/ 3 h 296"/>
                  <a:gd name="T40" fmla="*/ 6 w 471"/>
                  <a:gd name="T41" fmla="*/ 3 h 296"/>
                  <a:gd name="T42" fmla="*/ 7 w 471"/>
                  <a:gd name="T43" fmla="*/ 3 h 296"/>
                  <a:gd name="T44" fmla="*/ 7 w 471"/>
                  <a:gd name="T45" fmla="*/ 3 h 296"/>
                  <a:gd name="T46" fmla="*/ 7 w 471"/>
                  <a:gd name="T47" fmla="*/ 3 h 296"/>
                  <a:gd name="T48" fmla="*/ 7 w 471"/>
                  <a:gd name="T49" fmla="*/ 3 h 296"/>
                  <a:gd name="T50" fmla="*/ 6 w 471"/>
                  <a:gd name="T51" fmla="*/ 3 h 296"/>
                  <a:gd name="T52" fmla="*/ 6 w 471"/>
                  <a:gd name="T53" fmla="*/ 3 h 296"/>
                  <a:gd name="T54" fmla="*/ 6 w 471"/>
                  <a:gd name="T55" fmla="*/ 3 h 296"/>
                  <a:gd name="T56" fmla="*/ 5 w 471"/>
                  <a:gd name="T57" fmla="*/ 3 h 296"/>
                  <a:gd name="T58" fmla="*/ 5 w 471"/>
                  <a:gd name="T59" fmla="*/ 3 h 296"/>
                  <a:gd name="T60" fmla="*/ 5 w 471"/>
                  <a:gd name="T61" fmla="*/ 3 h 296"/>
                  <a:gd name="T62" fmla="*/ 6 w 471"/>
                  <a:gd name="T63" fmla="*/ 3 h 296"/>
                  <a:gd name="T64" fmla="*/ 6 w 471"/>
                  <a:gd name="T65" fmla="*/ 5 h 296"/>
                  <a:gd name="T66" fmla="*/ 6 w 471"/>
                  <a:gd name="T67" fmla="*/ 5 h 296"/>
                  <a:gd name="T68" fmla="*/ 6 w 471"/>
                  <a:gd name="T69" fmla="*/ 5 h 296"/>
                  <a:gd name="T70" fmla="*/ 5 w 471"/>
                  <a:gd name="T71" fmla="*/ 5 h 296"/>
                  <a:gd name="T72" fmla="*/ 5 w 471"/>
                  <a:gd name="T73" fmla="*/ 5 h 296"/>
                  <a:gd name="T74" fmla="*/ 5 w 471"/>
                  <a:gd name="T75" fmla="*/ 3 h 296"/>
                  <a:gd name="T76" fmla="*/ 5 w 471"/>
                  <a:gd name="T77" fmla="*/ 3 h 296"/>
                  <a:gd name="T78" fmla="*/ 5 w 471"/>
                  <a:gd name="T79" fmla="*/ 3 h 296"/>
                  <a:gd name="T80" fmla="*/ 4 w 471"/>
                  <a:gd name="T81" fmla="*/ 3 h 296"/>
                  <a:gd name="T82" fmla="*/ 4 w 471"/>
                  <a:gd name="T83" fmla="*/ 3 h 296"/>
                  <a:gd name="T84" fmla="*/ 3 w 471"/>
                  <a:gd name="T85" fmla="*/ 3 h 296"/>
                  <a:gd name="T86" fmla="*/ 2 w 471"/>
                  <a:gd name="T87" fmla="*/ 3 h 296"/>
                  <a:gd name="T88" fmla="*/ 2 w 471"/>
                  <a:gd name="T89" fmla="*/ 3 h 296"/>
                  <a:gd name="T90" fmla="*/ 1 w 471"/>
                  <a:gd name="T91" fmla="*/ 2 h 296"/>
                  <a:gd name="T92" fmla="*/ 1 w 471"/>
                  <a:gd name="T93" fmla="*/ 2 h 296"/>
                  <a:gd name="T94" fmla="*/ 0 w 471"/>
                  <a:gd name="T95" fmla="*/ 1 h 296"/>
                  <a:gd name="T96" fmla="*/ 0 w 471"/>
                  <a:gd name="T97" fmla="*/ 1 h 296"/>
                  <a:gd name="T98" fmla="*/ 0 w 471"/>
                  <a:gd name="T99" fmla="*/ 1 h 296"/>
                  <a:gd name="T100" fmla="*/ 0 w 471"/>
                  <a:gd name="T101" fmla="*/ 1 h 296"/>
                  <a:gd name="T102" fmla="*/ 0 w 471"/>
                  <a:gd name="T103" fmla="*/ 1 h 296"/>
                  <a:gd name="T104" fmla="*/ 0 w 471"/>
                  <a:gd name="T105" fmla="*/ 0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1"/>
                  <a:gd name="T160" fmla="*/ 0 h 296"/>
                  <a:gd name="T161" fmla="*/ 471 w 471"/>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1" h="296">
                    <a:moveTo>
                      <a:pt x="14" y="0"/>
                    </a:moveTo>
                    <a:lnTo>
                      <a:pt x="47" y="7"/>
                    </a:lnTo>
                    <a:lnTo>
                      <a:pt x="72" y="31"/>
                    </a:lnTo>
                    <a:lnTo>
                      <a:pt x="108" y="74"/>
                    </a:lnTo>
                    <a:lnTo>
                      <a:pt x="145" y="121"/>
                    </a:lnTo>
                    <a:lnTo>
                      <a:pt x="178" y="150"/>
                    </a:lnTo>
                    <a:lnTo>
                      <a:pt x="204" y="162"/>
                    </a:lnTo>
                    <a:lnTo>
                      <a:pt x="225" y="169"/>
                    </a:lnTo>
                    <a:lnTo>
                      <a:pt x="290" y="168"/>
                    </a:lnTo>
                    <a:lnTo>
                      <a:pt x="352" y="155"/>
                    </a:lnTo>
                    <a:lnTo>
                      <a:pt x="387" y="144"/>
                    </a:lnTo>
                    <a:lnTo>
                      <a:pt x="410" y="128"/>
                    </a:lnTo>
                    <a:lnTo>
                      <a:pt x="423" y="107"/>
                    </a:lnTo>
                    <a:lnTo>
                      <a:pt x="443" y="102"/>
                    </a:lnTo>
                    <a:lnTo>
                      <a:pt x="460" y="107"/>
                    </a:lnTo>
                    <a:lnTo>
                      <a:pt x="461" y="128"/>
                    </a:lnTo>
                    <a:lnTo>
                      <a:pt x="445" y="144"/>
                    </a:lnTo>
                    <a:lnTo>
                      <a:pt x="406" y="162"/>
                    </a:lnTo>
                    <a:lnTo>
                      <a:pt x="395" y="174"/>
                    </a:lnTo>
                    <a:lnTo>
                      <a:pt x="397" y="188"/>
                    </a:lnTo>
                    <a:lnTo>
                      <a:pt x="413" y="199"/>
                    </a:lnTo>
                    <a:lnTo>
                      <a:pt x="457" y="209"/>
                    </a:lnTo>
                    <a:lnTo>
                      <a:pt x="466" y="219"/>
                    </a:lnTo>
                    <a:lnTo>
                      <a:pt x="471" y="234"/>
                    </a:lnTo>
                    <a:lnTo>
                      <a:pt x="456" y="246"/>
                    </a:lnTo>
                    <a:lnTo>
                      <a:pt x="441" y="243"/>
                    </a:lnTo>
                    <a:lnTo>
                      <a:pt x="415" y="231"/>
                    </a:lnTo>
                    <a:lnTo>
                      <a:pt x="391" y="211"/>
                    </a:lnTo>
                    <a:lnTo>
                      <a:pt x="374" y="204"/>
                    </a:lnTo>
                    <a:lnTo>
                      <a:pt x="367" y="213"/>
                    </a:lnTo>
                    <a:lnTo>
                      <a:pt x="369" y="219"/>
                    </a:lnTo>
                    <a:lnTo>
                      <a:pt x="396" y="248"/>
                    </a:lnTo>
                    <a:lnTo>
                      <a:pt x="407" y="274"/>
                    </a:lnTo>
                    <a:lnTo>
                      <a:pt x="402" y="291"/>
                    </a:lnTo>
                    <a:lnTo>
                      <a:pt x="391" y="296"/>
                    </a:lnTo>
                    <a:lnTo>
                      <a:pt x="377" y="286"/>
                    </a:lnTo>
                    <a:lnTo>
                      <a:pt x="367" y="270"/>
                    </a:lnTo>
                    <a:lnTo>
                      <a:pt x="354" y="245"/>
                    </a:lnTo>
                    <a:lnTo>
                      <a:pt x="343" y="215"/>
                    </a:lnTo>
                    <a:lnTo>
                      <a:pt x="330" y="199"/>
                    </a:lnTo>
                    <a:lnTo>
                      <a:pt x="308" y="196"/>
                    </a:lnTo>
                    <a:lnTo>
                      <a:pt x="259" y="200"/>
                    </a:lnTo>
                    <a:lnTo>
                      <a:pt x="212" y="204"/>
                    </a:lnTo>
                    <a:lnTo>
                      <a:pt x="181" y="200"/>
                    </a:lnTo>
                    <a:lnTo>
                      <a:pt x="158" y="190"/>
                    </a:lnTo>
                    <a:lnTo>
                      <a:pt x="126" y="163"/>
                    </a:lnTo>
                    <a:lnTo>
                      <a:pt x="90" y="133"/>
                    </a:lnTo>
                    <a:lnTo>
                      <a:pt x="60" y="107"/>
                    </a:lnTo>
                    <a:lnTo>
                      <a:pt x="30" y="83"/>
                    </a:lnTo>
                    <a:lnTo>
                      <a:pt x="5" y="51"/>
                    </a:lnTo>
                    <a:lnTo>
                      <a:pt x="0" y="23"/>
                    </a:lnTo>
                    <a:lnTo>
                      <a:pt x="6" y="8"/>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65" name="Freeform 109"/>
              <p:cNvSpPr>
                <a:spLocks/>
              </p:cNvSpPr>
              <p:nvPr/>
            </p:nvSpPr>
            <p:spPr bwMode="auto">
              <a:xfrm>
                <a:off x="5188" y="3350"/>
                <a:ext cx="156" cy="127"/>
              </a:xfrm>
              <a:custGeom>
                <a:avLst/>
                <a:gdLst>
                  <a:gd name="T0" fmla="*/ 1 w 312"/>
                  <a:gd name="T1" fmla="*/ 2 h 254"/>
                  <a:gd name="T2" fmla="*/ 2 w 312"/>
                  <a:gd name="T3" fmla="*/ 1 h 254"/>
                  <a:gd name="T4" fmla="*/ 2 w 312"/>
                  <a:gd name="T5" fmla="*/ 1 h 254"/>
                  <a:gd name="T6" fmla="*/ 2 w 312"/>
                  <a:gd name="T7" fmla="*/ 1 h 254"/>
                  <a:gd name="T8" fmla="*/ 3 w 312"/>
                  <a:gd name="T9" fmla="*/ 1 h 254"/>
                  <a:gd name="T10" fmla="*/ 3 w 312"/>
                  <a:gd name="T11" fmla="*/ 0 h 254"/>
                  <a:gd name="T12" fmla="*/ 5 w 312"/>
                  <a:gd name="T13" fmla="*/ 1 h 254"/>
                  <a:gd name="T14" fmla="*/ 5 w 312"/>
                  <a:gd name="T15" fmla="*/ 1 h 254"/>
                  <a:gd name="T16" fmla="*/ 5 w 312"/>
                  <a:gd name="T17" fmla="*/ 1 h 254"/>
                  <a:gd name="T18" fmla="*/ 5 w 312"/>
                  <a:gd name="T19" fmla="*/ 2 h 254"/>
                  <a:gd name="T20" fmla="*/ 5 w 312"/>
                  <a:gd name="T21" fmla="*/ 2 h 254"/>
                  <a:gd name="T22" fmla="*/ 5 w 312"/>
                  <a:gd name="T23" fmla="*/ 3 h 254"/>
                  <a:gd name="T24" fmla="*/ 5 w 312"/>
                  <a:gd name="T25" fmla="*/ 3 h 254"/>
                  <a:gd name="T26" fmla="*/ 5 w 312"/>
                  <a:gd name="T27" fmla="*/ 4 h 254"/>
                  <a:gd name="T28" fmla="*/ 3 w 312"/>
                  <a:gd name="T29" fmla="*/ 4 h 254"/>
                  <a:gd name="T30" fmla="*/ 3 w 312"/>
                  <a:gd name="T31" fmla="*/ 4 h 254"/>
                  <a:gd name="T32" fmla="*/ 3 w 312"/>
                  <a:gd name="T33" fmla="*/ 4 h 254"/>
                  <a:gd name="T34" fmla="*/ 2 w 312"/>
                  <a:gd name="T35" fmla="*/ 4 h 254"/>
                  <a:gd name="T36" fmla="*/ 2 w 312"/>
                  <a:gd name="T37" fmla="*/ 4 h 254"/>
                  <a:gd name="T38" fmla="*/ 2 w 312"/>
                  <a:gd name="T39" fmla="*/ 4 h 254"/>
                  <a:gd name="T40" fmla="*/ 1 w 312"/>
                  <a:gd name="T41" fmla="*/ 4 h 254"/>
                  <a:gd name="T42" fmla="*/ 1 w 312"/>
                  <a:gd name="T43" fmla="*/ 3 h 254"/>
                  <a:gd name="T44" fmla="*/ 1 w 312"/>
                  <a:gd name="T45" fmla="*/ 3 h 254"/>
                  <a:gd name="T46" fmla="*/ 1 w 312"/>
                  <a:gd name="T47" fmla="*/ 4 h 254"/>
                  <a:gd name="T48" fmla="*/ 1 w 312"/>
                  <a:gd name="T49" fmla="*/ 4 h 254"/>
                  <a:gd name="T50" fmla="*/ 0 w 312"/>
                  <a:gd name="T51" fmla="*/ 3 h 254"/>
                  <a:gd name="T52" fmla="*/ 1 w 312"/>
                  <a:gd name="T53" fmla="*/ 3 h 254"/>
                  <a:gd name="T54" fmla="*/ 1 w 312"/>
                  <a:gd name="T55" fmla="*/ 3 h 254"/>
                  <a:gd name="T56" fmla="*/ 1 w 312"/>
                  <a:gd name="T57" fmla="*/ 3 h 254"/>
                  <a:gd name="T58" fmla="*/ 1 w 312"/>
                  <a:gd name="T59" fmla="*/ 2 h 254"/>
                  <a:gd name="T60" fmla="*/ 1 w 312"/>
                  <a:gd name="T61" fmla="*/ 2 h 2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2"/>
                  <a:gd name="T94" fmla="*/ 0 h 254"/>
                  <a:gd name="T95" fmla="*/ 312 w 312"/>
                  <a:gd name="T96" fmla="*/ 254 h 2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2" h="254">
                    <a:moveTo>
                      <a:pt x="114" y="111"/>
                    </a:moveTo>
                    <a:lnTo>
                      <a:pt x="131" y="61"/>
                    </a:lnTo>
                    <a:lnTo>
                      <a:pt x="150" y="36"/>
                    </a:lnTo>
                    <a:lnTo>
                      <a:pt x="173" y="16"/>
                    </a:lnTo>
                    <a:lnTo>
                      <a:pt x="203" y="2"/>
                    </a:lnTo>
                    <a:lnTo>
                      <a:pt x="228" y="0"/>
                    </a:lnTo>
                    <a:lnTo>
                      <a:pt x="262" y="6"/>
                    </a:lnTo>
                    <a:lnTo>
                      <a:pt x="280" y="22"/>
                    </a:lnTo>
                    <a:lnTo>
                      <a:pt x="298" y="45"/>
                    </a:lnTo>
                    <a:lnTo>
                      <a:pt x="312" y="83"/>
                    </a:lnTo>
                    <a:lnTo>
                      <a:pt x="312" y="108"/>
                    </a:lnTo>
                    <a:lnTo>
                      <a:pt x="305" y="147"/>
                    </a:lnTo>
                    <a:lnTo>
                      <a:pt x="294" y="174"/>
                    </a:lnTo>
                    <a:lnTo>
                      <a:pt x="273" y="196"/>
                    </a:lnTo>
                    <a:lnTo>
                      <a:pt x="244" y="224"/>
                    </a:lnTo>
                    <a:lnTo>
                      <a:pt x="214" y="243"/>
                    </a:lnTo>
                    <a:lnTo>
                      <a:pt x="186" y="251"/>
                    </a:lnTo>
                    <a:lnTo>
                      <a:pt x="162" y="254"/>
                    </a:lnTo>
                    <a:lnTo>
                      <a:pt x="138" y="248"/>
                    </a:lnTo>
                    <a:lnTo>
                      <a:pt x="122" y="226"/>
                    </a:lnTo>
                    <a:lnTo>
                      <a:pt x="111" y="199"/>
                    </a:lnTo>
                    <a:lnTo>
                      <a:pt x="106" y="160"/>
                    </a:lnTo>
                    <a:lnTo>
                      <a:pt x="66" y="179"/>
                    </a:lnTo>
                    <a:lnTo>
                      <a:pt x="28" y="206"/>
                    </a:lnTo>
                    <a:lnTo>
                      <a:pt x="6" y="204"/>
                    </a:lnTo>
                    <a:lnTo>
                      <a:pt x="0" y="190"/>
                    </a:lnTo>
                    <a:lnTo>
                      <a:pt x="6" y="168"/>
                    </a:lnTo>
                    <a:lnTo>
                      <a:pt x="28" y="154"/>
                    </a:lnTo>
                    <a:lnTo>
                      <a:pt x="70" y="135"/>
                    </a:lnTo>
                    <a:lnTo>
                      <a:pt x="100" y="124"/>
                    </a:lnTo>
                    <a:lnTo>
                      <a:pt x="114" y="1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66" name="Freeform 110"/>
              <p:cNvSpPr>
                <a:spLocks/>
              </p:cNvSpPr>
              <p:nvPr/>
            </p:nvSpPr>
            <p:spPr bwMode="auto">
              <a:xfrm>
                <a:off x="5168" y="3492"/>
                <a:ext cx="137" cy="228"/>
              </a:xfrm>
              <a:custGeom>
                <a:avLst/>
                <a:gdLst>
                  <a:gd name="T0" fmla="*/ 2 w 274"/>
                  <a:gd name="T1" fmla="*/ 1 h 456"/>
                  <a:gd name="T2" fmla="*/ 2 w 274"/>
                  <a:gd name="T3" fmla="*/ 1 h 456"/>
                  <a:gd name="T4" fmla="*/ 3 w 274"/>
                  <a:gd name="T5" fmla="*/ 0 h 456"/>
                  <a:gd name="T6" fmla="*/ 3 w 274"/>
                  <a:gd name="T7" fmla="*/ 1 h 456"/>
                  <a:gd name="T8" fmla="*/ 4 w 274"/>
                  <a:gd name="T9" fmla="*/ 1 h 456"/>
                  <a:gd name="T10" fmla="*/ 4 w 274"/>
                  <a:gd name="T11" fmla="*/ 1 h 456"/>
                  <a:gd name="T12" fmla="*/ 4 w 274"/>
                  <a:gd name="T13" fmla="*/ 1 h 456"/>
                  <a:gd name="T14" fmla="*/ 4 w 274"/>
                  <a:gd name="T15" fmla="*/ 2 h 456"/>
                  <a:gd name="T16" fmla="*/ 4 w 274"/>
                  <a:gd name="T17" fmla="*/ 2 h 456"/>
                  <a:gd name="T18" fmla="*/ 4 w 274"/>
                  <a:gd name="T19" fmla="*/ 3 h 456"/>
                  <a:gd name="T20" fmla="*/ 4 w 274"/>
                  <a:gd name="T21" fmla="*/ 3 h 456"/>
                  <a:gd name="T22" fmla="*/ 3 w 274"/>
                  <a:gd name="T23" fmla="*/ 3 h 456"/>
                  <a:gd name="T24" fmla="*/ 3 w 274"/>
                  <a:gd name="T25" fmla="*/ 4 h 456"/>
                  <a:gd name="T26" fmla="*/ 3 w 274"/>
                  <a:gd name="T27" fmla="*/ 4 h 456"/>
                  <a:gd name="T28" fmla="*/ 2 w 274"/>
                  <a:gd name="T29" fmla="*/ 4 h 456"/>
                  <a:gd name="T30" fmla="*/ 2 w 274"/>
                  <a:gd name="T31" fmla="*/ 5 h 456"/>
                  <a:gd name="T32" fmla="*/ 2 w 274"/>
                  <a:gd name="T33" fmla="*/ 5 h 456"/>
                  <a:gd name="T34" fmla="*/ 3 w 274"/>
                  <a:gd name="T35" fmla="*/ 5 h 456"/>
                  <a:gd name="T36" fmla="*/ 3 w 274"/>
                  <a:gd name="T37" fmla="*/ 6 h 456"/>
                  <a:gd name="T38" fmla="*/ 3 w 274"/>
                  <a:gd name="T39" fmla="*/ 6 h 456"/>
                  <a:gd name="T40" fmla="*/ 3 w 274"/>
                  <a:gd name="T41" fmla="*/ 6 h 456"/>
                  <a:gd name="T42" fmla="*/ 3 w 274"/>
                  <a:gd name="T43" fmla="*/ 7 h 456"/>
                  <a:gd name="T44" fmla="*/ 3 w 274"/>
                  <a:gd name="T45" fmla="*/ 7 h 456"/>
                  <a:gd name="T46" fmla="*/ 2 w 274"/>
                  <a:gd name="T47" fmla="*/ 7 h 456"/>
                  <a:gd name="T48" fmla="*/ 2 w 274"/>
                  <a:gd name="T49" fmla="*/ 7 h 456"/>
                  <a:gd name="T50" fmla="*/ 2 w 274"/>
                  <a:gd name="T51" fmla="*/ 7 h 456"/>
                  <a:gd name="T52" fmla="*/ 1 w 274"/>
                  <a:gd name="T53" fmla="*/ 7 h 456"/>
                  <a:gd name="T54" fmla="*/ 1 w 274"/>
                  <a:gd name="T55" fmla="*/ 7 h 456"/>
                  <a:gd name="T56" fmla="*/ 1 w 274"/>
                  <a:gd name="T57" fmla="*/ 7 h 456"/>
                  <a:gd name="T58" fmla="*/ 1 w 274"/>
                  <a:gd name="T59" fmla="*/ 7 h 456"/>
                  <a:gd name="T60" fmla="*/ 1 w 274"/>
                  <a:gd name="T61" fmla="*/ 6 h 456"/>
                  <a:gd name="T62" fmla="*/ 0 w 274"/>
                  <a:gd name="T63" fmla="*/ 6 h 456"/>
                  <a:gd name="T64" fmla="*/ 1 w 274"/>
                  <a:gd name="T65" fmla="*/ 5 h 456"/>
                  <a:gd name="T66" fmla="*/ 1 w 274"/>
                  <a:gd name="T67" fmla="*/ 4 h 456"/>
                  <a:gd name="T68" fmla="*/ 1 w 274"/>
                  <a:gd name="T69" fmla="*/ 3 h 456"/>
                  <a:gd name="T70" fmla="*/ 1 w 274"/>
                  <a:gd name="T71" fmla="*/ 3 h 456"/>
                  <a:gd name="T72" fmla="*/ 1 w 274"/>
                  <a:gd name="T73" fmla="*/ 2 h 456"/>
                  <a:gd name="T74" fmla="*/ 1 w 274"/>
                  <a:gd name="T75" fmla="*/ 1 h 456"/>
                  <a:gd name="T76" fmla="*/ 1 w 274"/>
                  <a:gd name="T77" fmla="*/ 1 h 456"/>
                  <a:gd name="T78" fmla="*/ 1 w 274"/>
                  <a:gd name="T79" fmla="*/ 1 h 456"/>
                  <a:gd name="T80" fmla="*/ 2 w 274"/>
                  <a:gd name="T81" fmla="*/ 1 h 4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4"/>
                  <a:gd name="T124" fmla="*/ 0 h 456"/>
                  <a:gd name="T125" fmla="*/ 274 w 274"/>
                  <a:gd name="T126" fmla="*/ 456 h 4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4" h="456">
                    <a:moveTo>
                      <a:pt x="127" y="14"/>
                    </a:moveTo>
                    <a:lnTo>
                      <a:pt x="161" y="2"/>
                    </a:lnTo>
                    <a:lnTo>
                      <a:pt x="191" y="0"/>
                    </a:lnTo>
                    <a:lnTo>
                      <a:pt x="222" y="5"/>
                    </a:lnTo>
                    <a:lnTo>
                      <a:pt x="249" y="19"/>
                    </a:lnTo>
                    <a:lnTo>
                      <a:pt x="263" y="41"/>
                    </a:lnTo>
                    <a:lnTo>
                      <a:pt x="274" y="60"/>
                    </a:lnTo>
                    <a:lnTo>
                      <a:pt x="274" y="85"/>
                    </a:lnTo>
                    <a:lnTo>
                      <a:pt x="274" y="112"/>
                    </a:lnTo>
                    <a:lnTo>
                      <a:pt x="268" y="132"/>
                    </a:lnTo>
                    <a:lnTo>
                      <a:pt x="254" y="157"/>
                    </a:lnTo>
                    <a:lnTo>
                      <a:pt x="235" y="177"/>
                    </a:lnTo>
                    <a:lnTo>
                      <a:pt x="213" y="193"/>
                    </a:lnTo>
                    <a:lnTo>
                      <a:pt x="196" y="213"/>
                    </a:lnTo>
                    <a:lnTo>
                      <a:pt x="184" y="237"/>
                    </a:lnTo>
                    <a:lnTo>
                      <a:pt x="177" y="259"/>
                    </a:lnTo>
                    <a:lnTo>
                      <a:pt x="179" y="281"/>
                    </a:lnTo>
                    <a:lnTo>
                      <a:pt x="188" y="304"/>
                    </a:lnTo>
                    <a:lnTo>
                      <a:pt x="202" y="327"/>
                    </a:lnTo>
                    <a:lnTo>
                      <a:pt x="216" y="354"/>
                    </a:lnTo>
                    <a:lnTo>
                      <a:pt x="218" y="377"/>
                    </a:lnTo>
                    <a:lnTo>
                      <a:pt x="213" y="403"/>
                    </a:lnTo>
                    <a:lnTo>
                      <a:pt x="199" y="425"/>
                    </a:lnTo>
                    <a:lnTo>
                      <a:pt x="184" y="438"/>
                    </a:lnTo>
                    <a:lnTo>
                      <a:pt x="157" y="452"/>
                    </a:lnTo>
                    <a:lnTo>
                      <a:pt x="125" y="456"/>
                    </a:lnTo>
                    <a:lnTo>
                      <a:pt x="91" y="453"/>
                    </a:lnTo>
                    <a:lnTo>
                      <a:pt x="57" y="441"/>
                    </a:lnTo>
                    <a:lnTo>
                      <a:pt x="36" y="420"/>
                    </a:lnTo>
                    <a:lnTo>
                      <a:pt x="19" y="392"/>
                    </a:lnTo>
                    <a:lnTo>
                      <a:pt x="8" y="359"/>
                    </a:lnTo>
                    <a:lnTo>
                      <a:pt x="0" y="325"/>
                    </a:lnTo>
                    <a:lnTo>
                      <a:pt x="3" y="279"/>
                    </a:lnTo>
                    <a:lnTo>
                      <a:pt x="5" y="234"/>
                    </a:lnTo>
                    <a:lnTo>
                      <a:pt x="21" y="184"/>
                    </a:lnTo>
                    <a:lnTo>
                      <a:pt x="39" y="141"/>
                    </a:lnTo>
                    <a:lnTo>
                      <a:pt x="60" y="107"/>
                    </a:lnTo>
                    <a:lnTo>
                      <a:pt x="86" y="63"/>
                    </a:lnTo>
                    <a:lnTo>
                      <a:pt x="107" y="35"/>
                    </a:lnTo>
                    <a:lnTo>
                      <a:pt x="118" y="25"/>
                    </a:lnTo>
                    <a:lnTo>
                      <a:pt x="127"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67" name="Freeform 111"/>
              <p:cNvSpPr>
                <a:spLocks/>
              </p:cNvSpPr>
              <p:nvPr/>
            </p:nvSpPr>
            <p:spPr bwMode="auto">
              <a:xfrm>
                <a:off x="5077" y="3679"/>
                <a:ext cx="147" cy="224"/>
              </a:xfrm>
              <a:custGeom>
                <a:avLst/>
                <a:gdLst>
                  <a:gd name="T0" fmla="*/ 3 w 292"/>
                  <a:gd name="T1" fmla="*/ 1 h 449"/>
                  <a:gd name="T2" fmla="*/ 4 w 292"/>
                  <a:gd name="T3" fmla="*/ 0 h 449"/>
                  <a:gd name="T4" fmla="*/ 4 w 292"/>
                  <a:gd name="T5" fmla="*/ 0 h 449"/>
                  <a:gd name="T6" fmla="*/ 5 w 292"/>
                  <a:gd name="T7" fmla="*/ 0 h 449"/>
                  <a:gd name="T8" fmla="*/ 5 w 292"/>
                  <a:gd name="T9" fmla="*/ 0 h 449"/>
                  <a:gd name="T10" fmla="*/ 5 w 292"/>
                  <a:gd name="T11" fmla="*/ 0 h 449"/>
                  <a:gd name="T12" fmla="*/ 5 w 292"/>
                  <a:gd name="T13" fmla="*/ 1 h 449"/>
                  <a:gd name="T14" fmla="*/ 4 w 292"/>
                  <a:gd name="T15" fmla="*/ 1 h 449"/>
                  <a:gd name="T16" fmla="*/ 3 w 292"/>
                  <a:gd name="T17" fmla="*/ 2 h 449"/>
                  <a:gd name="T18" fmla="*/ 3 w 292"/>
                  <a:gd name="T19" fmla="*/ 2 h 449"/>
                  <a:gd name="T20" fmla="*/ 3 w 292"/>
                  <a:gd name="T21" fmla="*/ 3 h 449"/>
                  <a:gd name="T22" fmla="*/ 3 w 292"/>
                  <a:gd name="T23" fmla="*/ 3 h 449"/>
                  <a:gd name="T24" fmla="*/ 4 w 292"/>
                  <a:gd name="T25" fmla="*/ 4 h 449"/>
                  <a:gd name="T26" fmla="*/ 4 w 292"/>
                  <a:gd name="T27" fmla="*/ 5 h 449"/>
                  <a:gd name="T28" fmla="*/ 4 w 292"/>
                  <a:gd name="T29" fmla="*/ 5 h 449"/>
                  <a:gd name="T30" fmla="*/ 4 w 292"/>
                  <a:gd name="T31" fmla="*/ 6 h 449"/>
                  <a:gd name="T32" fmla="*/ 4 w 292"/>
                  <a:gd name="T33" fmla="*/ 6 h 449"/>
                  <a:gd name="T34" fmla="*/ 3 w 292"/>
                  <a:gd name="T35" fmla="*/ 7 h 449"/>
                  <a:gd name="T36" fmla="*/ 3 w 292"/>
                  <a:gd name="T37" fmla="*/ 6 h 449"/>
                  <a:gd name="T38" fmla="*/ 2 w 292"/>
                  <a:gd name="T39" fmla="*/ 6 h 449"/>
                  <a:gd name="T40" fmla="*/ 2 w 292"/>
                  <a:gd name="T41" fmla="*/ 6 h 449"/>
                  <a:gd name="T42" fmla="*/ 1 w 292"/>
                  <a:gd name="T43" fmla="*/ 6 h 449"/>
                  <a:gd name="T44" fmla="*/ 1 w 292"/>
                  <a:gd name="T45" fmla="*/ 6 h 449"/>
                  <a:gd name="T46" fmla="*/ 0 w 292"/>
                  <a:gd name="T47" fmla="*/ 6 h 449"/>
                  <a:gd name="T48" fmla="*/ 0 w 292"/>
                  <a:gd name="T49" fmla="*/ 6 h 449"/>
                  <a:gd name="T50" fmla="*/ 1 w 292"/>
                  <a:gd name="T51" fmla="*/ 5 h 449"/>
                  <a:gd name="T52" fmla="*/ 2 w 292"/>
                  <a:gd name="T53" fmla="*/ 5 h 449"/>
                  <a:gd name="T54" fmla="*/ 2 w 292"/>
                  <a:gd name="T55" fmla="*/ 5 h 449"/>
                  <a:gd name="T56" fmla="*/ 3 w 292"/>
                  <a:gd name="T57" fmla="*/ 6 h 449"/>
                  <a:gd name="T58" fmla="*/ 3 w 292"/>
                  <a:gd name="T59" fmla="*/ 5 h 449"/>
                  <a:gd name="T60" fmla="*/ 3 w 292"/>
                  <a:gd name="T61" fmla="*/ 5 h 449"/>
                  <a:gd name="T62" fmla="*/ 3 w 292"/>
                  <a:gd name="T63" fmla="*/ 4 h 449"/>
                  <a:gd name="T64" fmla="*/ 3 w 292"/>
                  <a:gd name="T65" fmla="*/ 4 h 449"/>
                  <a:gd name="T66" fmla="*/ 2 w 292"/>
                  <a:gd name="T67" fmla="*/ 3 h 449"/>
                  <a:gd name="T68" fmla="*/ 2 w 292"/>
                  <a:gd name="T69" fmla="*/ 3 h 449"/>
                  <a:gd name="T70" fmla="*/ 2 w 292"/>
                  <a:gd name="T71" fmla="*/ 2 h 449"/>
                  <a:gd name="T72" fmla="*/ 2 w 292"/>
                  <a:gd name="T73" fmla="*/ 2 h 449"/>
                  <a:gd name="T74" fmla="*/ 3 w 292"/>
                  <a:gd name="T75" fmla="*/ 1 h 449"/>
                  <a:gd name="T76" fmla="*/ 3 w 292"/>
                  <a:gd name="T77" fmla="*/ 1 h 449"/>
                  <a:gd name="T78" fmla="*/ 3 w 292"/>
                  <a:gd name="T79" fmla="*/ 1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2"/>
                  <a:gd name="T121" fmla="*/ 0 h 449"/>
                  <a:gd name="T122" fmla="*/ 292 w 292"/>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2" h="449">
                    <a:moveTo>
                      <a:pt x="152" y="94"/>
                    </a:moveTo>
                    <a:lnTo>
                      <a:pt x="193" y="41"/>
                    </a:lnTo>
                    <a:lnTo>
                      <a:pt x="229" y="0"/>
                    </a:lnTo>
                    <a:lnTo>
                      <a:pt x="279" y="0"/>
                    </a:lnTo>
                    <a:lnTo>
                      <a:pt x="292" y="28"/>
                    </a:lnTo>
                    <a:lnTo>
                      <a:pt x="292" y="34"/>
                    </a:lnTo>
                    <a:lnTo>
                      <a:pt x="290" y="64"/>
                    </a:lnTo>
                    <a:lnTo>
                      <a:pt x="246" y="94"/>
                    </a:lnTo>
                    <a:lnTo>
                      <a:pt x="179" y="158"/>
                    </a:lnTo>
                    <a:lnTo>
                      <a:pt x="157" y="183"/>
                    </a:lnTo>
                    <a:lnTo>
                      <a:pt x="154" y="206"/>
                    </a:lnTo>
                    <a:lnTo>
                      <a:pt x="169" y="233"/>
                    </a:lnTo>
                    <a:lnTo>
                      <a:pt x="196" y="310"/>
                    </a:lnTo>
                    <a:lnTo>
                      <a:pt x="204" y="358"/>
                    </a:lnTo>
                    <a:lnTo>
                      <a:pt x="201" y="365"/>
                    </a:lnTo>
                    <a:lnTo>
                      <a:pt x="204" y="393"/>
                    </a:lnTo>
                    <a:lnTo>
                      <a:pt x="204" y="429"/>
                    </a:lnTo>
                    <a:lnTo>
                      <a:pt x="185" y="449"/>
                    </a:lnTo>
                    <a:lnTo>
                      <a:pt x="160" y="446"/>
                    </a:lnTo>
                    <a:lnTo>
                      <a:pt x="124" y="432"/>
                    </a:lnTo>
                    <a:lnTo>
                      <a:pt x="92" y="426"/>
                    </a:lnTo>
                    <a:lnTo>
                      <a:pt x="54" y="432"/>
                    </a:lnTo>
                    <a:lnTo>
                      <a:pt x="16" y="446"/>
                    </a:lnTo>
                    <a:lnTo>
                      <a:pt x="0" y="437"/>
                    </a:lnTo>
                    <a:lnTo>
                      <a:pt x="0" y="412"/>
                    </a:lnTo>
                    <a:lnTo>
                      <a:pt x="36" y="374"/>
                    </a:lnTo>
                    <a:lnTo>
                      <a:pt x="72" y="374"/>
                    </a:lnTo>
                    <a:lnTo>
                      <a:pt x="113" y="380"/>
                    </a:lnTo>
                    <a:lnTo>
                      <a:pt x="154" y="393"/>
                    </a:lnTo>
                    <a:lnTo>
                      <a:pt x="165" y="379"/>
                    </a:lnTo>
                    <a:lnTo>
                      <a:pt x="168" y="346"/>
                    </a:lnTo>
                    <a:lnTo>
                      <a:pt x="154" y="304"/>
                    </a:lnTo>
                    <a:lnTo>
                      <a:pt x="138" y="261"/>
                    </a:lnTo>
                    <a:lnTo>
                      <a:pt x="122" y="227"/>
                    </a:lnTo>
                    <a:lnTo>
                      <a:pt x="113" y="195"/>
                    </a:lnTo>
                    <a:lnTo>
                      <a:pt x="108" y="175"/>
                    </a:lnTo>
                    <a:lnTo>
                      <a:pt x="113" y="150"/>
                    </a:lnTo>
                    <a:lnTo>
                      <a:pt x="129" y="125"/>
                    </a:lnTo>
                    <a:lnTo>
                      <a:pt x="138" y="106"/>
                    </a:lnTo>
                    <a:lnTo>
                      <a:pt x="152"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68" name="Freeform 112"/>
              <p:cNvSpPr>
                <a:spLocks/>
              </p:cNvSpPr>
              <p:nvPr/>
            </p:nvSpPr>
            <p:spPr bwMode="auto">
              <a:xfrm>
                <a:off x="5205" y="3662"/>
                <a:ext cx="108" cy="264"/>
              </a:xfrm>
              <a:custGeom>
                <a:avLst/>
                <a:gdLst>
                  <a:gd name="T0" fmla="*/ 0 w 217"/>
                  <a:gd name="T1" fmla="*/ 0 h 529"/>
                  <a:gd name="T2" fmla="*/ 1 w 217"/>
                  <a:gd name="T3" fmla="*/ 0 h 529"/>
                  <a:gd name="T4" fmla="*/ 1 w 217"/>
                  <a:gd name="T5" fmla="*/ 0 h 529"/>
                  <a:gd name="T6" fmla="*/ 2 w 217"/>
                  <a:gd name="T7" fmla="*/ 0 h 529"/>
                  <a:gd name="T8" fmla="*/ 2 w 217"/>
                  <a:gd name="T9" fmla="*/ 0 h 529"/>
                  <a:gd name="T10" fmla="*/ 2 w 217"/>
                  <a:gd name="T11" fmla="*/ 1 h 529"/>
                  <a:gd name="T12" fmla="*/ 2 w 217"/>
                  <a:gd name="T13" fmla="*/ 1 h 529"/>
                  <a:gd name="T14" fmla="*/ 1 w 217"/>
                  <a:gd name="T15" fmla="*/ 2 h 529"/>
                  <a:gd name="T16" fmla="*/ 1 w 217"/>
                  <a:gd name="T17" fmla="*/ 2 h 529"/>
                  <a:gd name="T18" fmla="*/ 1 w 217"/>
                  <a:gd name="T19" fmla="*/ 3 h 529"/>
                  <a:gd name="T20" fmla="*/ 0 w 217"/>
                  <a:gd name="T21" fmla="*/ 3 h 529"/>
                  <a:gd name="T22" fmla="*/ 0 w 217"/>
                  <a:gd name="T23" fmla="*/ 3 h 529"/>
                  <a:gd name="T24" fmla="*/ 0 w 217"/>
                  <a:gd name="T25" fmla="*/ 4 h 529"/>
                  <a:gd name="T26" fmla="*/ 1 w 217"/>
                  <a:gd name="T27" fmla="*/ 4 h 529"/>
                  <a:gd name="T28" fmla="*/ 1 w 217"/>
                  <a:gd name="T29" fmla="*/ 4 h 529"/>
                  <a:gd name="T30" fmla="*/ 2 w 217"/>
                  <a:gd name="T31" fmla="*/ 5 h 529"/>
                  <a:gd name="T32" fmla="*/ 3 w 217"/>
                  <a:gd name="T33" fmla="*/ 6 h 529"/>
                  <a:gd name="T34" fmla="*/ 3 w 217"/>
                  <a:gd name="T35" fmla="*/ 6 h 529"/>
                  <a:gd name="T36" fmla="*/ 3 w 217"/>
                  <a:gd name="T37" fmla="*/ 7 h 529"/>
                  <a:gd name="T38" fmla="*/ 3 w 217"/>
                  <a:gd name="T39" fmla="*/ 7 h 529"/>
                  <a:gd name="T40" fmla="*/ 3 w 217"/>
                  <a:gd name="T41" fmla="*/ 7 h 529"/>
                  <a:gd name="T42" fmla="*/ 2 w 217"/>
                  <a:gd name="T43" fmla="*/ 7 h 529"/>
                  <a:gd name="T44" fmla="*/ 2 w 217"/>
                  <a:gd name="T45" fmla="*/ 7 h 529"/>
                  <a:gd name="T46" fmla="*/ 2 w 217"/>
                  <a:gd name="T47" fmla="*/ 7 h 529"/>
                  <a:gd name="T48" fmla="*/ 1 w 217"/>
                  <a:gd name="T49" fmla="*/ 7 h 529"/>
                  <a:gd name="T50" fmla="*/ 1 w 217"/>
                  <a:gd name="T51" fmla="*/ 7 h 529"/>
                  <a:gd name="T52" fmla="*/ 0 w 217"/>
                  <a:gd name="T53" fmla="*/ 8 h 529"/>
                  <a:gd name="T54" fmla="*/ 0 w 217"/>
                  <a:gd name="T55" fmla="*/ 7 h 529"/>
                  <a:gd name="T56" fmla="*/ 0 w 217"/>
                  <a:gd name="T57" fmla="*/ 7 h 529"/>
                  <a:gd name="T58" fmla="*/ 0 w 217"/>
                  <a:gd name="T59" fmla="*/ 7 h 529"/>
                  <a:gd name="T60" fmla="*/ 1 w 217"/>
                  <a:gd name="T61" fmla="*/ 7 h 529"/>
                  <a:gd name="T62" fmla="*/ 1 w 217"/>
                  <a:gd name="T63" fmla="*/ 7 h 529"/>
                  <a:gd name="T64" fmla="*/ 2 w 217"/>
                  <a:gd name="T65" fmla="*/ 6 h 529"/>
                  <a:gd name="T66" fmla="*/ 2 w 217"/>
                  <a:gd name="T67" fmla="*/ 6 h 529"/>
                  <a:gd name="T68" fmla="*/ 2 w 217"/>
                  <a:gd name="T69" fmla="*/ 6 h 529"/>
                  <a:gd name="T70" fmla="*/ 2 w 217"/>
                  <a:gd name="T71" fmla="*/ 6 h 529"/>
                  <a:gd name="T72" fmla="*/ 2 w 217"/>
                  <a:gd name="T73" fmla="*/ 5 h 529"/>
                  <a:gd name="T74" fmla="*/ 1 w 217"/>
                  <a:gd name="T75" fmla="*/ 5 h 529"/>
                  <a:gd name="T76" fmla="*/ 1 w 217"/>
                  <a:gd name="T77" fmla="*/ 5 h 529"/>
                  <a:gd name="T78" fmla="*/ 0 w 217"/>
                  <a:gd name="T79" fmla="*/ 5 h 529"/>
                  <a:gd name="T80" fmla="*/ 0 w 217"/>
                  <a:gd name="T81" fmla="*/ 4 h 529"/>
                  <a:gd name="T82" fmla="*/ 0 w 217"/>
                  <a:gd name="T83" fmla="*/ 4 h 529"/>
                  <a:gd name="T84" fmla="*/ 0 w 217"/>
                  <a:gd name="T85" fmla="*/ 4 h 529"/>
                  <a:gd name="T86" fmla="*/ 0 w 217"/>
                  <a:gd name="T87" fmla="*/ 3 h 529"/>
                  <a:gd name="T88" fmla="*/ 0 w 217"/>
                  <a:gd name="T89" fmla="*/ 3 h 529"/>
                  <a:gd name="T90" fmla="*/ 0 w 217"/>
                  <a:gd name="T91" fmla="*/ 2 h 529"/>
                  <a:gd name="T92" fmla="*/ 0 w 217"/>
                  <a:gd name="T93" fmla="*/ 1 h 529"/>
                  <a:gd name="T94" fmla="*/ 0 w 217"/>
                  <a:gd name="T95" fmla="*/ 1 h 529"/>
                  <a:gd name="T96" fmla="*/ 0 w 217"/>
                  <a:gd name="T97" fmla="*/ 0 h 529"/>
                  <a:gd name="T98" fmla="*/ 0 w 217"/>
                  <a:gd name="T99" fmla="*/ 0 h 5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7"/>
                  <a:gd name="T151" fmla="*/ 0 h 529"/>
                  <a:gd name="T152" fmla="*/ 217 w 217"/>
                  <a:gd name="T153" fmla="*/ 529 h 5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7" h="529">
                    <a:moveTo>
                      <a:pt x="52" y="16"/>
                    </a:moveTo>
                    <a:lnTo>
                      <a:pt x="88" y="0"/>
                    </a:lnTo>
                    <a:lnTo>
                      <a:pt x="122" y="11"/>
                    </a:lnTo>
                    <a:lnTo>
                      <a:pt x="138" y="36"/>
                    </a:lnTo>
                    <a:lnTo>
                      <a:pt x="139" y="63"/>
                    </a:lnTo>
                    <a:lnTo>
                      <a:pt x="128" y="102"/>
                    </a:lnTo>
                    <a:lnTo>
                      <a:pt x="128" y="108"/>
                    </a:lnTo>
                    <a:lnTo>
                      <a:pt x="103" y="145"/>
                    </a:lnTo>
                    <a:lnTo>
                      <a:pt x="102" y="152"/>
                    </a:lnTo>
                    <a:lnTo>
                      <a:pt x="75" y="196"/>
                    </a:lnTo>
                    <a:lnTo>
                      <a:pt x="50" y="231"/>
                    </a:lnTo>
                    <a:lnTo>
                      <a:pt x="42" y="247"/>
                    </a:lnTo>
                    <a:lnTo>
                      <a:pt x="50" y="262"/>
                    </a:lnTo>
                    <a:lnTo>
                      <a:pt x="67" y="281"/>
                    </a:lnTo>
                    <a:lnTo>
                      <a:pt x="114" y="308"/>
                    </a:lnTo>
                    <a:lnTo>
                      <a:pt x="160" y="345"/>
                    </a:lnTo>
                    <a:lnTo>
                      <a:pt x="197" y="392"/>
                    </a:lnTo>
                    <a:lnTo>
                      <a:pt x="212" y="430"/>
                    </a:lnTo>
                    <a:lnTo>
                      <a:pt x="217" y="463"/>
                    </a:lnTo>
                    <a:lnTo>
                      <a:pt x="212" y="479"/>
                    </a:lnTo>
                    <a:lnTo>
                      <a:pt x="205" y="483"/>
                    </a:lnTo>
                    <a:lnTo>
                      <a:pt x="187" y="488"/>
                    </a:lnTo>
                    <a:lnTo>
                      <a:pt x="180" y="488"/>
                    </a:lnTo>
                    <a:lnTo>
                      <a:pt x="151" y="480"/>
                    </a:lnTo>
                    <a:lnTo>
                      <a:pt x="114" y="490"/>
                    </a:lnTo>
                    <a:lnTo>
                      <a:pt x="91" y="510"/>
                    </a:lnTo>
                    <a:lnTo>
                      <a:pt x="61" y="529"/>
                    </a:lnTo>
                    <a:lnTo>
                      <a:pt x="16" y="506"/>
                    </a:lnTo>
                    <a:lnTo>
                      <a:pt x="16" y="477"/>
                    </a:lnTo>
                    <a:lnTo>
                      <a:pt x="55" y="458"/>
                    </a:lnTo>
                    <a:lnTo>
                      <a:pt x="99" y="449"/>
                    </a:lnTo>
                    <a:lnTo>
                      <a:pt x="106" y="449"/>
                    </a:lnTo>
                    <a:lnTo>
                      <a:pt x="158" y="442"/>
                    </a:lnTo>
                    <a:lnTo>
                      <a:pt x="172" y="430"/>
                    </a:lnTo>
                    <a:lnTo>
                      <a:pt x="169" y="416"/>
                    </a:lnTo>
                    <a:lnTo>
                      <a:pt x="156" y="394"/>
                    </a:lnTo>
                    <a:lnTo>
                      <a:pt x="133" y="369"/>
                    </a:lnTo>
                    <a:lnTo>
                      <a:pt x="106" y="352"/>
                    </a:lnTo>
                    <a:lnTo>
                      <a:pt x="83" y="336"/>
                    </a:lnTo>
                    <a:lnTo>
                      <a:pt x="55" y="320"/>
                    </a:lnTo>
                    <a:lnTo>
                      <a:pt x="19" y="303"/>
                    </a:lnTo>
                    <a:lnTo>
                      <a:pt x="6" y="287"/>
                    </a:lnTo>
                    <a:lnTo>
                      <a:pt x="0" y="270"/>
                    </a:lnTo>
                    <a:lnTo>
                      <a:pt x="2" y="249"/>
                    </a:lnTo>
                    <a:lnTo>
                      <a:pt x="6" y="220"/>
                    </a:lnTo>
                    <a:lnTo>
                      <a:pt x="19" y="188"/>
                    </a:lnTo>
                    <a:lnTo>
                      <a:pt x="30" y="119"/>
                    </a:lnTo>
                    <a:lnTo>
                      <a:pt x="36" y="81"/>
                    </a:lnTo>
                    <a:lnTo>
                      <a:pt x="42" y="41"/>
                    </a:lnTo>
                    <a:lnTo>
                      <a:pt x="52"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22558" name="Group 118"/>
            <p:cNvGrpSpPr>
              <a:grpSpLocks/>
            </p:cNvGrpSpPr>
            <p:nvPr/>
          </p:nvGrpSpPr>
          <p:grpSpPr bwMode="auto">
            <a:xfrm>
              <a:off x="5196" y="3216"/>
              <a:ext cx="274" cy="205"/>
              <a:chOff x="5196" y="3216"/>
              <a:chExt cx="274" cy="205"/>
            </a:xfrm>
          </p:grpSpPr>
          <p:sp>
            <p:nvSpPr>
              <p:cNvPr id="22559" name="Freeform 114"/>
              <p:cNvSpPr>
                <a:spLocks/>
              </p:cNvSpPr>
              <p:nvPr/>
            </p:nvSpPr>
            <p:spPr bwMode="auto">
              <a:xfrm>
                <a:off x="5196" y="3242"/>
                <a:ext cx="55" cy="66"/>
              </a:xfrm>
              <a:custGeom>
                <a:avLst/>
                <a:gdLst>
                  <a:gd name="T0" fmla="*/ 1 w 111"/>
                  <a:gd name="T1" fmla="*/ 3 h 131"/>
                  <a:gd name="T2" fmla="*/ 0 w 111"/>
                  <a:gd name="T3" fmla="*/ 1 h 131"/>
                  <a:gd name="T4" fmla="*/ 0 w 111"/>
                  <a:gd name="T5" fmla="*/ 1 h 131"/>
                  <a:gd name="T6" fmla="*/ 0 w 111"/>
                  <a:gd name="T7" fmla="*/ 1 h 131"/>
                  <a:gd name="T8" fmla="*/ 0 w 111"/>
                  <a:gd name="T9" fmla="*/ 0 h 131"/>
                  <a:gd name="T10" fmla="*/ 0 w 111"/>
                  <a:gd name="T11" fmla="*/ 1 h 131"/>
                  <a:gd name="T12" fmla="*/ 0 w 111"/>
                  <a:gd name="T13" fmla="*/ 1 h 131"/>
                  <a:gd name="T14" fmla="*/ 1 w 111"/>
                  <a:gd name="T15" fmla="*/ 1 h 131"/>
                  <a:gd name="T16" fmla="*/ 1 w 111"/>
                  <a:gd name="T17" fmla="*/ 2 h 131"/>
                  <a:gd name="T18" fmla="*/ 1 w 111"/>
                  <a:gd name="T19" fmla="*/ 3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31"/>
                  <a:gd name="T32" fmla="*/ 111 w 111"/>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31">
                    <a:moveTo>
                      <a:pt x="111" y="131"/>
                    </a:moveTo>
                    <a:lnTo>
                      <a:pt x="25" y="48"/>
                    </a:lnTo>
                    <a:lnTo>
                      <a:pt x="3" y="31"/>
                    </a:lnTo>
                    <a:lnTo>
                      <a:pt x="0" y="18"/>
                    </a:lnTo>
                    <a:lnTo>
                      <a:pt x="8" y="0"/>
                    </a:lnTo>
                    <a:lnTo>
                      <a:pt x="29" y="2"/>
                    </a:lnTo>
                    <a:lnTo>
                      <a:pt x="50" y="16"/>
                    </a:lnTo>
                    <a:lnTo>
                      <a:pt x="74" y="50"/>
                    </a:lnTo>
                    <a:lnTo>
                      <a:pt x="95" y="99"/>
                    </a:lnTo>
                    <a:lnTo>
                      <a:pt x="111" y="131"/>
                    </a:lnTo>
                    <a:close/>
                  </a:path>
                </a:pathLst>
              </a:cu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60" name="Freeform 115"/>
              <p:cNvSpPr>
                <a:spLocks/>
              </p:cNvSpPr>
              <p:nvPr/>
            </p:nvSpPr>
            <p:spPr bwMode="auto">
              <a:xfrm>
                <a:off x="5318" y="3216"/>
                <a:ext cx="30" cy="80"/>
              </a:xfrm>
              <a:custGeom>
                <a:avLst/>
                <a:gdLst>
                  <a:gd name="T0" fmla="*/ 0 w 60"/>
                  <a:gd name="T1" fmla="*/ 3 h 159"/>
                  <a:gd name="T2" fmla="*/ 1 w 60"/>
                  <a:gd name="T3" fmla="*/ 1 h 159"/>
                  <a:gd name="T4" fmla="*/ 1 w 60"/>
                  <a:gd name="T5" fmla="*/ 1 h 159"/>
                  <a:gd name="T6" fmla="*/ 1 w 60"/>
                  <a:gd name="T7" fmla="*/ 1 h 159"/>
                  <a:gd name="T8" fmla="*/ 1 w 60"/>
                  <a:gd name="T9" fmla="*/ 0 h 159"/>
                  <a:gd name="T10" fmla="*/ 1 w 60"/>
                  <a:gd name="T11" fmla="*/ 1 h 159"/>
                  <a:gd name="T12" fmla="*/ 1 w 60"/>
                  <a:gd name="T13" fmla="*/ 1 h 159"/>
                  <a:gd name="T14" fmla="*/ 1 w 60"/>
                  <a:gd name="T15" fmla="*/ 2 h 159"/>
                  <a:gd name="T16" fmla="*/ 1 w 60"/>
                  <a:gd name="T17" fmla="*/ 2 h 159"/>
                  <a:gd name="T18" fmla="*/ 0 w 60"/>
                  <a:gd name="T19" fmla="*/ 3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59"/>
                  <a:gd name="T32" fmla="*/ 60 w 60"/>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59">
                    <a:moveTo>
                      <a:pt x="0" y="159"/>
                    </a:moveTo>
                    <a:lnTo>
                      <a:pt x="19" y="41"/>
                    </a:lnTo>
                    <a:lnTo>
                      <a:pt x="19" y="14"/>
                    </a:lnTo>
                    <a:lnTo>
                      <a:pt x="29" y="4"/>
                    </a:lnTo>
                    <a:lnTo>
                      <a:pt x="48" y="0"/>
                    </a:lnTo>
                    <a:lnTo>
                      <a:pt x="60" y="17"/>
                    </a:lnTo>
                    <a:lnTo>
                      <a:pt x="60" y="42"/>
                    </a:lnTo>
                    <a:lnTo>
                      <a:pt x="45" y="82"/>
                    </a:lnTo>
                    <a:lnTo>
                      <a:pt x="19" y="127"/>
                    </a:lnTo>
                    <a:lnTo>
                      <a:pt x="0" y="159"/>
                    </a:lnTo>
                    <a:close/>
                  </a:path>
                </a:pathLst>
              </a:cu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61" name="Freeform 116"/>
              <p:cNvSpPr>
                <a:spLocks/>
              </p:cNvSpPr>
              <p:nvPr/>
            </p:nvSpPr>
            <p:spPr bwMode="auto">
              <a:xfrm>
                <a:off x="5379" y="3284"/>
                <a:ext cx="72" cy="46"/>
              </a:xfrm>
              <a:custGeom>
                <a:avLst/>
                <a:gdLst>
                  <a:gd name="T0" fmla="*/ 0 w 144"/>
                  <a:gd name="T1" fmla="*/ 1 h 92"/>
                  <a:gd name="T2" fmla="*/ 1 w 144"/>
                  <a:gd name="T3" fmla="*/ 1 h 92"/>
                  <a:gd name="T4" fmla="*/ 1 w 144"/>
                  <a:gd name="T5" fmla="*/ 1 h 92"/>
                  <a:gd name="T6" fmla="*/ 2 w 144"/>
                  <a:gd name="T7" fmla="*/ 0 h 92"/>
                  <a:gd name="T8" fmla="*/ 2 w 144"/>
                  <a:gd name="T9" fmla="*/ 1 h 92"/>
                  <a:gd name="T10" fmla="*/ 2 w 144"/>
                  <a:gd name="T11" fmla="*/ 1 h 92"/>
                  <a:gd name="T12" fmla="*/ 2 w 144"/>
                  <a:gd name="T13" fmla="*/ 1 h 92"/>
                  <a:gd name="T14" fmla="*/ 1 w 144"/>
                  <a:gd name="T15" fmla="*/ 1 h 92"/>
                  <a:gd name="T16" fmla="*/ 1 w 144"/>
                  <a:gd name="T17" fmla="*/ 1 h 92"/>
                  <a:gd name="T18" fmla="*/ 0 w 144"/>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92"/>
                  <a:gd name="T32" fmla="*/ 144 w 14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92">
                    <a:moveTo>
                      <a:pt x="0" y="92"/>
                    </a:moveTo>
                    <a:lnTo>
                      <a:pt x="95" y="21"/>
                    </a:lnTo>
                    <a:lnTo>
                      <a:pt x="114" y="1"/>
                    </a:lnTo>
                    <a:lnTo>
                      <a:pt x="127" y="0"/>
                    </a:lnTo>
                    <a:lnTo>
                      <a:pt x="144" y="11"/>
                    </a:lnTo>
                    <a:lnTo>
                      <a:pt x="140" y="30"/>
                    </a:lnTo>
                    <a:lnTo>
                      <a:pt x="123" y="48"/>
                    </a:lnTo>
                    <a:lnTo>
                      <a:pt x="85" y="67"/>
                    </a:lnTo>
                    <a:lnTo>
                      <a:pt x="34" y="81"/>
                    </a:lnTo>
                    <a:lnTo>
                      <a:pt x="0" y="92"/>
                    </a:lnTo>
                    <a:close/>
                  </a:path>
                </a:pathLst>
              </a:cu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62" name="Freeform 117"/>
              <p:cNvSpPr>
                <a:spLocks/>
              </p:cNvSpPr>
              <p:nvPr/>
            </p:nvSpPr>
            <p:spPr bwMode="auto">
              <a:xfrm>
                <a:off x="5388" y="3399"/>
                <a:ext cx="82" cy="22"/>
              </a:xfrm>
              <a:custGeom>
                <a:avLst/>
                <a:gdLst>
                  <a:gd name="T0" fmla="*/ 0 w 164"/>
                  <a:gd name="T1" fmla="*/ 0 h 45"/>
                  <a:gd name="T2" fmla="*/ 1 w 164"/>
                  <a:gd name="T3" fmla="*/ 0 h 45"/>
                  <a:gd name="T4" fmla="*/ 3 w 164"/>
                  <a:gd name="T5" fmla="*/ 0 h 45"/>
                  <a:gd name="T6" fmla="*/ 3 w 164"/>
                  <a:gd name="T7" fmla="*/ 0 h 45"/>
                  <a:gd name="T8" fmla="*/ 3 w 164"/>
                  <a:gd name="T9" fmla="*/ 0 h 45"/>
                  <a:gd name="T10" fmla="*/ 3 w 164"/>
                  <a:gd name="T11" fmla="*/ 0 h 45"/>
                  <a:gd name="T12" fmla="*/ 2 w 164"/>
                  <a:gd name="T13" fmla="*/ 0 h 45"/>
                  <a:gd name="T14" fmla="*/ 1 w 164"/>
                  <a:gd name="T15" fmla="*/ 0 h 45"/>
                  <a:gd name="T16" fmla="*/ 1 w 164"/>
                  <a:gd name="T17" fmla="*/ 0 h 45"/>
                  <a:gd name="T18" fmla="*/ 0 w 16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45"/>
                  <a:gd name="T32" fmla="*/ 164 w 16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45">
                    <a:moveTo>
                      <a:pt x="0" y="10"/>
                    </a:moveTo>
                    <a:lnTo>
                      <a:pt x="119" y="6"/>
                    </a:lnTo>
                    <a:lnTo>
                      <a:pt x="146" y="0"/>
                    </a:lnTo>
                    <a:lnTo>
                      <a:pt x="158" y="8"/>
                    </a:lnTo>
                    <a:lnTo>
                      <a:pt x="164" y="25"/>
                    </a:lnTo>
                    <a:lnTo>
                      <a:pt x="151" y="39"/>
                    </a:lnTo>
                    <a:lnTo>
                      <a:pt x="126" y="45"/>
                    </a:lnTo>
                    <a:lnTo>
                      <a:pt x="85" y="39"/>
                    </a:lnTo>
                    <a:lnTo>
                      <a:pt x="35" y="21"/>
                    </a:lnTo>
                    <a:lnTo>
                      <a:pt x="0" y="10"/>
                    </a:lnTo>
                    <a:close/>
                  </a:path>
                </a:pathLst>
              </a:cu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22536" name="Group 222"/>
          <p:cNvGrpSpPr>
            <a:grpSpLocks/>
          </p:cNvGrpSpPr>
          <p:nvPr/>
        </p:nvGrpSpPr>
        <p:grpSpPr bwMode="auto">
          <a:xfrm>
            <a:off x="7653338" y="4953000"/>
            <a:ext cx="293687" cy="1035050"/>
            <a:chOff x="3210" y="2767"/>
            <a:chExt cx="377" cy="1084"/>
          </a:xfrm>
        </p:grpSpPr>
        <p:sp>
          <p:nvSpPr>
            <p:cNvPr id="22538" name="Freeform 137"/>
            <p:cNvSpPr>
              <a:spLocks/>
            </p:cNvSpPr>
            <p:nvPr/>
          </p:nvSpPr>
          <p:spPr bwMode="auto">
            <a:xfrm>
              <a:off x="3210" y="2767"/>
              <a:ext cx="377" cy="1084"/>
            </a:xfrm>
            <a:custGeom>
              <a:avLst/>
              <a:gdLst>
                <a:gd name="T0" fmla="*/ 1 w 754"/>
                <a:gd name="T1" fmla="*/ 1 h 2168"/>
                <a:gd name="T2" fmla="*/ 1 w 754"/>
                <a:gd name="T3" fmla="*/ 1 h 2168"/>
                <a:gd name="T4" fmla="*/ 3 w 754"/>
                <a:gd name="T5" fmla="*/ 1 h 2168"/>
                <a:gd name="T6" fmla="*/ 3 w 754"/>
                <a:gd name="T7" fmla="*/ 1 h 2168"/>
                <a:gd name="T8" fmla="*/ 4 w 754"/>
                <a:gd name="T9" fmla="*/ 1 h 2168"/>
                <a:gd name="T10" fmla="*/ 5 w 754"/>
                <a:gd name="T11" fmla="*/ 1 h 2168"/>
                <a:gd name="T12" fmla="*/ 6 w 754"/>
                <a:gd name="T13" fmla="*/ 1 h 2168"/>
                <a:gd name="T14" fmla="*/ 6 w 754"/>
                <a:gd name="T15" fmla="*/ 1 h 2168"/>
                <a:gd name="T16" fmla="*/ 7 w 754"/>
                <a:gd name="T17" fmla="*/ 1 h 2168"/>
                <a:gd name="T18" fmla="*/ 9 w 754"/>
                <a:gd name="T19" fmla="*/ 1 h 2168"/>
                <a:gd name="T20" fmla="*/ 10 w 754"/>
                <a:gd name="T21" fmla="*/ 1 h 2168"/>
                <a:gd name="T22" fmla="*/ 11 w 754"/>
                <a:gd name="T23" fmla="*/ 1 h 2168"/>
                <a:gd name="T24" fmla="*/ 11 w 754"/>
                <a:gd name="T25" fmla="*/ 1 h 2168"/>
                <a:gd name="T26" fmla="*/ 12 w 754"/>
                <a:gd name="T27" fmla="*/ 1 h 2168"/>
                <a:gd name="T28" fmla="*/ 11 w 754"/>
                <a:gd name="T29" fmla="*/ 4 h 2168"/>
                <a:gd name="T30" fmla="*/ 10 w 754"/>
                <a:gd name="T31" fmla="*/ 5 h 2168"/>
                <a:gd name="T32" fmla="*/ 7 w 754"/>
                <a:gd name="T33" fmla="*/ 8 h 2168"/>
                <a:gd name="T34" fmla="*/ 6 w 754"/>
                <a:gd name="T35" fmla="*/ 9 h 2168"/>
                <a:gd name="T36" fmla="*/ 7 w 754"/>
                <a:gd name="T37" fmla="*/ 9 h 2168"/>
                <a:gd name="T38" fmla="*/ 9 w 754"/>
                <a:gd name="T39" fmla="*/ 10 h 2168"/>
                <a:gd name="T40" fmla="*/ 10 w 754"/>
                <a:gd name="T41" fmla="*/ 12 h 2168"/>
                <a:gd name="T42" fmla="*/ 12 w 754"/>
                <a:gd name="T43" fmla="*/ 15 h 2168"/>
                <a:gd name="T44" fmla="*/ 11 w 754"/>
                <a:gd name="T45" fmla="*/ 18 h 2168"/>
                <a:gd name="T46" fmla="*/ 10 w 754"/>
                <a:gd name="T47" fmla="*/ 20 h 2168"/>
                <a:gd name="T48" fmla="*/ 10 w 754"/>
                <a:gd name="T49" fmla="*/ 21 h 2168"/>
                <a:gd name="T50" fmla="*/ 9 w 754"/>
                <a:gd name="T51" fmla="*/ 22 h 2168"/>
                <a:gd name="T52" fmla="*/ 7 w 754"/>
                <a:gd name="T53" fmla="*/ 24 h 2168"/>
                <a:gd name="T54" fmla="*/ 9 w 754"/>
                <a:gd name="T55" fmla="*/ 25 h 2168"/>
                <a:gd name="T56" fmla="*/ 10 w 754"/>
                <a:gd name="T57" fmla="*/ 27 h 2168"/>
                <a:gd name="T58" fmla="*/ 12 w 754"/>
                <a:gd name="T59" fmla="*/ 29 h 2168"/>
                <a:gd name="T60" fmla="*/ 12 w 754"/>
                <a:gd name="T61" fmla="*/ 33 h 2168"/>
                <a:gd name="T62" fmla="*/ 12 w 754"/>
                <a:gd name="T63" fmla="*/ 34 h 2168"/>
                <a:gd name="T64" fmla="*/ 12 w 754"/>
                <a:gd name="T65" fmla="*/ 34 h 2168"/>
                <a:gd name="T66" fmla="*/ 11 w 754"/>
                <a:gd name="T67" fmla="*/ 33 h 2168"/>
                <a:gd name="T68" fmla="*/ 9 w 754"/>
                <a:gd name="T69" fmla="*/ 33 h 2168"/>
                <a:gd name="T70" fmla="*/ 7 w 754"/>
                <a:gd name="T71" fmla="*/ 33 h 2168"/>
                <a:gd name="T72" fmla="*/ 6 w 754"/>
                <a:gd name="T73" fmla="*/ 34 h 2168"/>
                <a:gd name="T74" fmla="*/ 6 w 754"/>
                <a:gd name="T75" fmla="*/ 33 h 2168"/>
                <a:gd name="T76" fmla="*/ 5 w 754"/>
                <a:gd name="T77" fmla="*/ 33 h 2168"/>
                <a:gd name="T78" fmla="*/ 5 w 754"/>
                <a:gd name="T79" fmla="*/ 33 h 2168"/>
                <a:gd name="T80" fmla="*/ 3 w 754"/>
                <a:gd name="T81" fmla="*/ 33 h 2168"/>
                <a:gd name="T82" fmla="*/ 3 w 754"/>
                <a:gd name="T83" fmla="*/ 33 h 2168"/>
                <a:gd name="T84" fmla="*/ 1 w 754"/>
                <a:gd name="T85" fmla="*/ 34 h 2168"/>
                <a:gd name="T86" fmla="*/ 1 w 754"/>
                <a:gd name="T87" fmla="*/ 33 h 2168"/>
                <a:gd name="T88" fmla="*/ 1 w 754"/>
                <a:gd name="T89" fmla="*/ 30 h 2168"/>
                <a:gd name="T90" fmla="*/ 3 w 754"/>
                <a:gd name="T91" fmla="*/ 28 h 2168"/>
                <a:gd name="T92" fmla="*/ 3 w 754"/>
                <a:gd name="T93" fmla="*/ 27 h 2168"/>
                <a:gd name="T94" fmla="*/ 4 w 754"/>
                <a:gd name="T95" fmla="*/ 25 h 2168"/>
                <a:gd name="T96" fmla="*/ 6 w 754"/>
                <a:gd name="T97" fmla="*/ 24 h 2168"/>
                <a:gd name="T98" fmla="*/ 5 w 754"/>
                <a:gd name="T99" fmla="*/ 23 h 2168"/>
                <a:gd name="T100" fmla="*/ 1 w 754"/>
                <a:gd name="T101" fmla="*/ 20 h 2168"/>
                <a:gd name="T102" fmla="*/ 1 w 754"/>
                <a:gd name="T103" fmla="*/ 17 h 2168"/>
                <a:gd name="T104" fmla="*/ 3 w 754"/>
                <a:gd name="T105" fmla="*/ 11 h 2168"/>
                <a:gd name="T106" fmla="*/ 5 w 754"/>
                <a:gd name="T107" fmla="*/ 9 h 2168"/>
                <a:gd name="T108" fmla="*/ 4 w 754"/>
                <a:gd name="T109" fmla="*/ 8 h 2168"/>
                <a:gd name="T110" fmla="*/ 3 w 754"/>
                <a:gd name="T111" fmla="*/ 8 h 2168"/>
                <a:gd name="T112" fmla="*/ 1 w 754"/>
                <a:gd name="T113" fmla="*/ 6 h 2168"/>
                <a:gd name="T114" fmla="*/ 1 w 754"/>
                <a:gd name="T115" fmla="*/ 5 h 2168"/>
                <a:gd name="T116" fmla="*/ 1 w 754"/>
                <a:gd name="T117" fmla="*/ 3 h 2168"/>
                <a:gd name="T118" fmla="*/ 0 w 754"/>
                <a:gd name="T119" fmla="*/ 1 h 2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4"/>
                <a:gd name="T181" fmla="*/ 0 h 2168"/>
                <a:gd name="T182" fmla="*/ 754 w 754"/>
                <a:gd name="T183" fmla="*/ 2168 h 2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4" h="2168">
                  <a:moveTo>
                    <a:pt x="35" y="14"/>
                  </a:moveTo>
                  <a:lnTo>
                    <a:pt x="36" y="12"/>
                  </a:lnTo>
                  <a:lnTo>
                    <a:pt x="37" y="8"/>
                  </a:lnTo>
                  <a:lnTo>
                    <a:pt x="39" y="5"/>
                  </a:lnTo>
                  <a:lnTo>
                    <a:pt x="42" y="2"/>
                  </a:lnTo>
                  <a:lnTo>
                    <a:pt x="46" y="4"/>
                  </a:lnTo>
                  <a:lnTo>
                    <a:pt x="50" y="5"/>
                  </a:lnTo>
                  <a:lnTo>
                    <a:pt x="53" y="8"/>
                  </a:lnTo>
                  <a:lnTo>
                    <a:pt x="54" y="13"/>
                  </a:lnTo>
                  <a:lnTo>
                    <a:pt x="55" y="23"/>
                  </a:lnTo>
                  <a:lnTo>
                    <a:pt x="57" y="32"/>
                  </a:lnTo>
                  <a:lnTo>
                    <a:pt x="57" y="40"/>
                  </a:lnTo>
                  <a:lnTo>
                    <a:pt x="55" y="50"/>
                  </a:lnTo>
                  <a:lnTo>
                    <a:pt x="55" y="53"/>
                  </a:lnTo>
                  <a:lnTo>
                    <a:pt x="62" y="53"/>
                  </a:lnTo>
                  <a:lnTo>
                    <a:pt x="69" y="48"/>
                  </a:lnTo>
                  <a:lnTo>
                    <a:pt x="76" y="43"/>
                  </a:lnTo>
                  <a:lnTo>
                    <a:pt x="84" y="39"/>
                  </a:lnTo>
                  <a:lnTo>
                    <a:pt x="86" y="43"/>
                  </a:lnTo>
                  <a:lnTo>
                    <a:pt x="89" y="46"/>
                  </a:lnTo>
                  <a:lnTo>
                    <a:pt x="90" y="50"/>
                  </a:lnTo>
                  <a:lnTo>
                    <a:pt x="93" y="52"/>
                  </a:lnTo>
                  <a:lnTo>
                    <a:pt x="99" y="52"/>
                  </a:lnTo>
                  <a:lnTo>
                    <a:pt x="105" y="50"/>
                  </a:lnTo>
                  <a:lnTo>
                    <a:pt x="108" y="47"/>
                  </a:lnTo>
                  <a:lnTo>
                    <a:pt x="113" y="44"/>
                  </a:lnTo>
                  <a:lnTo>
                    <a:pt x="118" y="40"/>
                  </a:lnTo>
                  <a:lnTo>
                    <a:pt x="122" y="38"/>
                  </a:lnTo>
                  <a:lnTo>
                    <a:pt x="128" y="37"/>
                  </a:lnTo>
                  <a:lnTo>
                    <a:pt x="134" y="39"/>
                  </a:lnTo>
                  <a:lnTo>
                    <a:pt x="139" y="44"/>
                  </a:lnTo>
                  <a:lnTo>
                    <a:pt x="144" y="47"/>
                  </a:lnTo>
                  <a:lnTo>
                    <a:pt x="150" y="51"/>
                  </a:lnTo>
                  <a:lnTo>
                    <a:pt x="158" y="50"/>
                  </a:lnTo>
                  <a:lnTo>
                    <a:pt x="160" y="45"/>
                  </a:lnTo>
                  <a:lnTo>
                    <a:pt x="162" y="40"/>
                  </a:lnTo>
                  <a:lnTo>
                    <a:pt x="166" y="35"/>
                  </a:lnTo>
                  <a:lnTo>
                    <a:pt x="171" y="31"/>
                  </a:lnTo>
                  <a:lnTo>
                    <a:pt x="174" y="30"/>
                  </a:lnTo>
                  <a:lnTo>
                    <a:pt x="179" y="29"/>
                  </a:lnTo>
                  <a:lnTo>
                    <a:pt x="183" y="28"/>
                  </a:lnTo>
                  <a:lnTo>
                    <a:pt x="188" y="27"/>
                  </a:lnTo>
                  <a:lnTo>
                    <a:pt x="192" y="27"/>
                  </a:lnTo>
                  <a:lnTo>
                    <a:pt x="197" y="27"/>
                  </a:lnTo>
                  <a:lnTo>
                    <a:pt x="202" y="28"/>
                  </a:lnTo>
                  <a:lnTo>
                    <a:pt x="206" y="30"/>
                  </a:lnTo>
                  <a:lnTo>
                    <a:pt x="212" y="35"/>
                  </a:lnTo>
                  <a:lnTo>
                    <a:pt x="214" y="43"/>
                  </a:lnTo>
                  <a:lnTo>
                    <a:pt x="217" y="48"/>
                  </a:lnTo>
                  <a:lnTo>
                    <a:pt x="225" y="47"/>
                  </a:lnTo>
                  <a:lnTo>
                    <a:pt x="232" y="42"/>
                  </a:lnTo>
                  <a:lnTo>
                    <a:pt x="237" y="38"/>
                  </a:lnTo>
                  <a:lnTo>
                    <a:pt x="243" y="39"/>
                  </a:lnTo>
                  <a:lnTo>
                    <a:pt x="250" y="44"/>
                  </a:lnTo>
                  <a:lnTo>
                    <a:pt x="256" y="48"/>
                  </a:lnTo>
                  <a:lnTo>
                    <a:pt x="263" y="48"/>
                  </a:lnTo>
                  <a:lnTo>
                    <a:pt x="268" y="47"/>
                  </a:lnTo>
                  <a:lnTo>
                    <a:pt x="275" y="47"/>
                  </a:lnTo>
                  <a:lnTo>
                    <a:pt x="281" y="46"/>
                  </a:lnTo>
                  <a:lnTo>
                    <a:pt x="287" y="46"/>
                  </a:lnTo>
                  <a:lnTo>
                    <a:pt x="293" y="46"/>
                  </a:lnTo>
                  <a:lnTo>
                    <a:pt x="299" y="46"/>
                  </a:lnTo>
                  <a:lnTo>
                    <a:pt x="304" y="45"/>
                  </a:lnTo>
                  <a:lnTo>
                    <a:pt x="309" y="43"/>
                  </a:lnTo>
                  <a:lnTo>
                    <a:pt x="311" y="37"/>
                  </a:lnTo>
                  <a:lnTo>
                    <a:pt x="312" y="28"/>
                  </a:lnTo>
                  <a:lnTo>
                    <a:pt x="316" y="23"/>
                  </a:lnTo>
                  <a:lnTo>
                    <a:pt x="320" y="18"/>
                  </a:lnTo>
                  <a:lnTo>
                    <a:pt x="324" y="15"/>
                  </a:lnTo>
                  <a:lnTo>
                    <a:pt x="328" y="10"/>
                  </a:lnTo>
                  <a:lnTo>
                    <a:pt x="333" y="7"/>
                  </a:lnTo>
                  <a:lnTo>
                    <a:pt x="337" y="5"/>
                  </a:lnTo>
                  <a:lnTo>
                    <a:pt x="343" y="1"/>
                  </a:lnTo>
                  <a:lnTo>
                    <a:pt x="349" y="0"/>
                  </a:lnTo>
                  <a:lnTo>
                    <a:pt x="356" y="1"/>
                  </a:lnTo>
                  <a:lnTo>
                    <a:pt x="363" y="4"/>
                  </a:lnTo>
                  <a:lnTo>
                    <a:pt x="369" y="6"/>
                  </a:lnTo>
                  <a:lnTo>
                    <a:pt x="375" y="8"/>
                  </a:lnTo>
                  <a:lnTo>
                    <a:pt x="381" y="13"/>
                  </a:lnTo>
                  <a:lnTo>
                    <a:pt x="387" y="16"/>
                  </a:lnTo>
                  <a:lnTo>
                    <a:pt x="392" y="21"/>
                  </a:lnTo>
                  <a:lnTo>
                    <a:pt x="397" y="27"/>
                  </a:lnTo>
                  <a:lnTo>
                    <a:pt x="400" y="32"/>
                  </a:lnTo>
                  <a:lnTo>
                    <a:pt x="402" y="39"/>
                  </a:lnTo>
                  <a:lnTo>
                    <a:pt x="405" y="45"/>
                  </a:lnTo>
                  <a:lnTo>
                    <a:pt x="413" y="45"/>
                  </a:lnTo>
                  <a:lnTo>
                    <a:pt x="419" y="40"/>
                  </a:lnTo>
                  <a:lnTo>
                    <a:pt x="423" y="36"/>
                  </a:lnTo>
                  <a:lnTo>
                    <a:pt x="427" y="31"/>
                  </a:lnTo>
                  <a:lnTo>
                    <a:pt x="433" y="31"/>
                  </a:lnTo>
                  <a:lnTo>
                    <a:pt x="439" y="35"/>
                  </a:lnTo>
                  <a:lnTo>
                    <a:pt x="446" y="38"/>
                  </a:lnTo>
                  <a:lnTo>
                    <a:pt x="451" y="42"/>
                  </a:lnTo>
                  <a:lnTo>
                    <a:pt x="457" y="45"/>
                  </a:lnTo>
                  <a:lnTo>
                    <a:pt x="461" y="39"/>
                  </a:lnTo>
                  <a:lnTo>
                    <a:pt x="466" y="39"/>
                  </a:lnTo>
                  <a:lnTo>
                    <a:pt x="473" y="42"/>
                  </a:lnTo>
                  <a:lnTo>
                    <a:pt x="479" y="40"/>
                  </a:lnTo>
                  <a:lnTo>
                    <a:pt x="485" y="43"/>
                  </a:lnTo>
                  <a:lnTo>
                    <a:pt x="489" y="43"/>
                  </a:lnTo>
                  <a:lnTo>
                    <a:pt x="495" y="43"/>
                  </a:lnTo>
                  <a:lnTo>
                    <a:pt x="500" y="42"/>
                  </a:lnTo>
                  <a:lnTo>
                    <a:pt x="504" y="39"/>
                  </a:lnTo>
                  <a:lnTo>
                    <a:pt x="509" y="37"/>
                  </a:lnTo>
                  <a:lnTo>
                    <a:pt x="515" y="33"/>
                  </a:lnTo>
                  <a:lnTo>
                    <a:pt x="519" y="30"/>
                  </a:lnTo>
                  <a:lnTo>
                    <a:pt x="526" y="29"/>
                  </a:lnTo>
                  <a:lnTo>
                    <a:pt x="534" y="27"/>
                  </a:lnTo>
                  <a:lnTo>
                    <a:pt x="542" y="27"/>
                  </a:lnTo>
                  <a:lnTo>
                    <a:pt x="548" y="31"/>
                  </a:lnTo>
                  <a:lnTo>
                    <a:pt x="553" y="37"/>
                  </a:lnTo>
                  <a:lnTo>
                    <a:pt x="559" y="42"/>
                  </a:lnTo>
                  <a:lnTo>
                    <a:pt x="565" y="44"/>
                  </a:lnTo>
                  <a:lnTo>
                    <a:pt x="574" y="43"/>
                  </a:lnTo>
                  <a:lnTo>
                    <a:pt x="580" y="37"/>
                  </a:lnTo>
                  <a:lnTo>
                    <a:pt x="586" y="37"/>
                  </a:lnTo>
                  <a:lnTo>
                    <a:pt x="593" y="38"/>
                  </a:lnTo>
                  <a:lnTo>
                    <a:pt x="602" y="39"/>
                  </a:lnTo>
                  <a:lnTo>
                    <a:pt x="606" y="42"/>
                  </a:lnTo>
                  <a:lnTo>
                    <a:pt x="609" y="44"/>
                  </a:lnTo>
                  <a:lnTo>
                    <a:pt x="614" y="47"/>
                  </a:lnTo>
                  <a:lnTo>
                    <a:pt x="618" y="48"/>
                  </a:lnTo>
                  <a:lnTo>
                    <a:pt x="624" y="46"/>
                  </a:lnTo>
                  <a:lnTo>
                    <a:pt x="629" y="44"/>
                  </a:lnTo>
                  <a:lnTo>
                    <a:pt x="635" y="43"/>
                  </a:lnTo>
                  <a:lnTo>
                    <a:pt x="639" y="47"/>
                  </a:lnTo>
                  <a:lnTo>
                    <a:pt x="643" y="48"/>
                  </a:lnTo>
                  <a:lnTo>
                    <a:pt x="645" y="48"/>
                  </a:lnTo>
                  <a:lnTo>
                    <a:pt x="647" y="46"/>
                  </a:lnTo>
                  <a:lnTo>
                    <a:pt x="650" y="44"/>
                  </a:lnTo>
                  <a:lnTo>
                    <a:pt x="647" y="35"/>
                  </a:lnTo>
                  <a:lnTo>
                    <a:pt x="646" y="25"/>
                  </a:lnTo>
                  <a:lnTo>
                    <a:pt x="645" y="17"/>
                  </a:lnTo>
                  <a:lnTo>
                    <a:pt x="645" y="8"/>
                  </a:lnTo>
                  <a:lnTo>
                    <a:pt x="654" y="6"/>
                  </a:lnTo>
                  <a:lnTo>
                    <a:pt x="660" y="9"/>
                  </a:lnTo>
                  <a:lnTo>
                    <a:pt x="665" y="15"/>
                  </a:lnTo>
                  <a:lnTo>
                    <a:pt x="669" y="22"/>
                  </a:lnTo>
                  <a:lnTo>
                    <a:pt x="668" y="24"/>
                  </a:lnTo>
                  <a:lnTo>
                    <a:pt x="668" y="25"/>
                  </a:lnTo>
                  <a:lnTo>
                    <a:pt x="668" y="28"/>
                  </a:lnTo>
                  <a:lnTo>
                    <a:pt x="670" y="30"/>
                  </a:lnTo>
                  <a:lnTo>
                    <a:pt x="675" y="24"/>
                  </a:lnTo>
                  <a:lnTo>
                    <a:pt x="681" y="21"/>
                  </a:lnTo>
                  <a:lnTo>
                    <a:pt x="685" y="17"/>
                  </a:lnTo>
                  <a:lnTo>
                    <a:pt x="690" y="13"/>
                  </a:lnTo>
                  <a:lnTo>
                    <a:pt x="693" y="8"/>
                  </a:lnTo>
                  <a:lnTo>
                    <a:pt x="697" y="8"/>
                  </a:lnTo>
                  <a:lnTo>
                    <a:pt x="701" y="10"/>
                  </a:lnTo>
                  <a:lnTo>
                    <a:pt x="706" y="13"/>
                  </a:lnTo>
                  <a:lnTo>
                    <a:pt x="707" y="31"/>
                  </a:lnTo>
                  <a:lnTo>
                    <a:pt x="707" y="48"/>
                  </a:lnTo>
                  <a:lnTo>
                    <a:pt x="708" y="67"/>
                  </a:lnTo>
                  <a:lnTo>
                    <a:pt x="711" y="85"/>
                  </a:lnTo>
                  <a:lnTo>
                    <a:pt x="709" y="99"/>
                  </a:lnTo>
                  <a:lnTo>
                    <a:pt x="708" y="116"/>
                  </a:lnTo>
                  <a:lnTo>
                    <a:pt x="707" y="133"/>
                  </a:lnTo>
                  <a:lnTo>
                    <a:pt x="705" y="148"/>
                  </a:lnTo>
                  <a:lnTo>
                    <a:pt x="701" y="174"/>
                  </a:lnTo>
                  <a:lnTo>
                    <a:pt x="696" y="198"/>
                  </a:lnTo>
                  <a:lnTo>
                    <a:pt x="688" y="224"/>
                  </a:lnTo>
                  <a:lnTo>
                    <a:pt x="678" y="248"/>
                  </a:lnTo>
                  <a:lnTo>
                    <a:pt x="677" y="255"/>
                  </a:lnTo>
                  <a:lnTo>
                    <a:pt x="675" y="263"/>
                  </a:lnTo>
                  <a:lnTo>
                    <a:pt x="671" y="271"/>
                  </a:lnTo>
                  <a:lnTo>
                    <a:pt x="670" y="279"/>
                  </a:lnTo>
                  <a:lnTo>
                    <a:pt x="668" y="281"/>
                  </a:lnTo>
                  <a:lnTo>
                    <a:pt x="665" y="285"/>
                  </a:lnTo>
                  <a:lnTo>
                    <a:pt x="665" y="288"/>
                  </a:lnTo>
                  <a:lnTo>
                    <a:pt x="666" y="292"/>
                  </a:lnTo>
                  <a:lnTo>
                    <a:pt x="660" y="297"/>
                  </a:lnTo>
                  <a:lnTo>
                    <a:pt x="658" y="305"/>
                  </a:lnTo>
                  <a:lnTo>
                    <a:pt x="654" y="315"/>
                  </a:lnTo>
                  <a:lnTo>
                    <a:pt x="648" y="320"/>
                  </a:lnTo>
                  <a:lnTo>
                    <a:pt x="639" y="347"/>
                  </a:lnTo>
                  <a:lnTo>
                    <a:pt x="629" y="372"/>
                  </a:lnTo>
                  <a:lnTo>
                    <a:pt x="616" y="395"/>
                  </a:lnTo>
                  <a:lnTo>
                    <a:pt x="601" y="417"/>
                  </a:lnTo>
                  <a:lnTo>
                    <a:pt x="585" y="438"/>
                  </a:lnTo>
                  <a:lnTo>
                    <a:pt x="569" y="459"/>
                  </a:lnTo>
                  <a:lnTo>
                    <a:pt x="553" y="478"/>
                  </a:lnTo>
                  <a:lnTo>
                    <a:pt x="537" y="499"/>
                  </a:lnTo>
                  <a:lnTo>
                    <a:pt x="531" y="505"/>
                  </a:lnTo>
                  <a:lnTo>
                    <a:pt x="525" y="510"/>
                  </a:lnTo>
                  <a:lnTo>
                    <a:pt x="518" y="516"/>
                  </a:lnTo>
                  <a:lnTo>
                    <a:pt x="511" y="522"/>
                  </a:lnTo>
                  <a:lnTo>
                    <a:pt x="504" y="528"/>
                  </a:lnTo>
                  <a:lnTo>
                    <a:pt x="499" y="533"/>
                  </a:lnTo>
                  <a:lnTo>
                    <a:pt x="493" y="540"/>
                  </a:lnTo>
                  <a:lnTo>
                    <a:pt x="489" y="547"/>
                  </a:lnTo>
                  <a:lnTo>
                    <a:pt x="481" y="553"/>
                  </a:lnTo>
                  <a:lnTo>
                    <a:pt x="472" y="558"/>
                  </a:lnTo>
                  <a:lnTo>
                    <a:pt x="463" y="563"/>
                  </a:lnTo>
                  <a:lnTo>
                    <a:pt x="455" y="568"/>
                  </a:lnTo>
                  <a:lnTo>
                    <a:pt x="446" y="573"/>
                  </a:lnTo>
                  <a:lnTo>
                    <a:pt x="439" y="578"/>
                  </a:lnTo>
                  <a:lnTo>
                    <a:pt x="432" y="585"/>
                  </a:lnTo>
                  <a:lnTo>
                    <a:pt x="427" y="593"/>
                  </a:lnTo>
                  <a:lnTo>
                    <a:pt x="423" y="596"/>
                  </a:lnTo>
                  <a:lnTo>
                    <a:pt x="419" y="598"/>
                  </a:lnTo>
                  <a:lnTo>
                    <a:pt x="416" y="601"/>
                  </a:lnTo>
                  <a:lnTo>
                    <a:pt x="413" y="606"/>
                  </a:lnTo>
                  <a:lnTo>
                    <a:pt x="419" y="611"/>
                  </a:lnTo>
                  <a:lnTo>
                    <a:pt x="420" y="609"/>
                  </a:lnTo>
                  <a:lnTo>
                    <a:pt x="427" y="616"/>
                  </a:lnTo>
                  <a:lnTo>
                    <a:pt x="435" y="622"/>
                  </a:lnTo>
                  <a:lnTo>
                    <a:pt x="445" y="627"/>
                  </a:lnTo>
                  <a:lnTo>
                    <a:pt x="454" y="629"/>
                  </a:lnTo>
                  <a:lnTo>
                    <a:pt x="455" y="627"/>
                  </a:lnTo>
                  <a:lnTo>
                    <a:pt x="457" y="629"/>
                  </a:lnTo>
                  <a:lnTo>
                    <a:pt x="460" y="631"/>
                  </a:lnTo>
                  <a:lnTo>
                    <a:pt x="461" y="634"/>
                  </a:lnTo>
                  <a:lnTo>
                    <a:pt x="463" y="635"/>
                  </a:lnTo>
                  <a:lnTo>
                    <a:pt x="465" y="634"/>
                  </a:lnTo>
                  <a:lnTo>
                    <a:pt x="463" y="635"/>
                  </a:lnTo>
                  <a:lnTo>
                    <a:pt x="473" y="643"/>
                  </a:lnTo>
                  <a:lnTo>
                    <a:pt x="484" y="652"/>
                  </a:lnTo>
                  <a:lnTo>
                    <a:pt x="494" y="660"/>
                  </a:lnTo>
                  <a:lnTo>
                    <a:pt x="504" y="668"/>
                  </a:lnTo>
                  <a:lnTo>
                    <a:pt x="515" y="677"/>
                  </a:lnTo>
                  <a:lnTo>
                    <a:pt x="525" y="685"/>
                  </a:lnTo>
                  <a:lnTo>
                    <a:pt x="534" y="694"/>
                  </a:lnTo>
                  <a:lnTo>
                    <a:pt x="545" y="702"/>
                  </a:lnTo>
                  <a:lnTo>
                    <a:pt x="556" y="713"/>
                  </a:lnTo>
                  <a:lnTo>
                    <a:pt x="569" y="725"/>
                  </a:lnTo>
                  <a:lnTo>
                    <a:pt x="582" y="736"/>
                  </a:lnTo>
                  <a:lnTo>
                    <a:pt x="595" y="748"/>
                  </a:lnTo>
                  <a:lnTo>
                    <a:pt x="608" y="760"/>
                  </a:lnTo>
                  <a:lnTo>
                    <a:pt x="620" y="772"/>
                  </a:lnTo>
                  <a:lnTo>
                    <a:pt x="629" y="786"/>
                  </a:lnTo>
                  <a:lnTo>
                    <a:pt x="637" y="798"/>
                  </a:lnTo>
                  <a:lnTo>
                    <a:pt x="651" y="812"/>
                  </a:lnTo>
                  <a:lnTo>
                    <a:pt x="653" y="810"/>
                  </a:lnTo>
                  <a:lnTo>
                    <a:pt x="660" y="826"/>
                  </a:lnTo>
                  <a:lnTo>
                    <a:pt x="671" y="839"/>
                  </a:lnTo>
                  <a:lnTo>
                    <a:pt x="679" y="853"/>
                  </a:lnTo>
                  <a:lnTo>
                    <a:pt x="682" y="870"/>
                  </a:lnTo>
                  <a:lnTo>
                    <a:pt x="689" y="889"/>
                  </a:lnTo>
                  <a:lnTo>
                    <a:pt x="694" y="908"/>
                  </a:lnTo>
                  <a:lnTo>
                    <a:pt x="700" y="929"/>
                  </a:lnTo>
                  <a:lnTo>
                    <a:pt x="705" y="950"/>
                  </a:lnTo>
                  <a:lnTo>
                    <a:pt x="708" y="968"/>
                  </a:lnTo>
                  <a:lnTo>
                    <a:pt x="711" y="985"/>
                  </a:lnTo>
                  <a:lnTo>
                    <a:pt x="713" y="1001"/>
                  </a:lnTo>
                  <a:lnTo>
                    <a:pt x="715" y="1017"/>
                  </a:lnTo>
                  <a:lnTo>
                    <a:pt x="716" y="1016"/>
                  </a:lnTo>
                  <a:lnTo>
                    <a:pt x="720" y="1045"/>
                  </a:lnTo>
                  <a:lnTo>
                    <a:pt x="721" y="1070"/>
                  </a:lnTo>
                  <a:lnTo>
                    <a:pt x="720" y="1097"/>
                  </a:lnTo>
                  <a:lnTo>
                    <a:pt x="715" y="1126"/>
                  </a:lnTo>
                  <a:lnTo>
                    <a:pt x="711" y="1147"/>
                  </a:lnTo>
                  <a:lnTo>
                    <a:pt x="706" y="1168"/>
                  </a:lnTo>
                  <a:lnTo>
                    <a:pt x="701" y="1191"/>
                  </a:lnTo>
                  <a:lnTo>
                    <a:pt x="698" y="1215"/>
                  </a:lnTo>
                  <a:lnTo>
                    <a:pt x="690" y="1227"/>
                  </a:lnTo>
                  <a:lnTo>
                    <a:pt x="683" y="1240"/>
                  </a:lnTo>
                  <a:lnTo>
                    <a:pt x="676" y="1251"/>
                  </a:lnTo>
                  <a:lnTo>
                    <a:pt x="670" y="1264"/>
                  </a:lnTo>
                  <a:lnTo>
                    <a:pt x="663" y="1276"/>
                  </a:lnTo>
                  <a:lnTo>
                    <a:pt x="658" y="1289"/>
                  </a:lnTo>
                  <a:lnTo>
                    <a:pt x="651" y="1301"/>
                  </a:lnTo>
                  <a:lnTo>
                    <a:pt x="645" y="1313"/>
                  </a:lnTo>
                  <a:lnTo>
                    <a:pt x="644" y="1312"/>
                  </a:lnTo>
                  <a:lnTo>
                    <a:pt x="639" y="1320"/>
                  </a:lnTo>
                  <a:lnTo>
                    <a:pt x="635" y="1327"/>
                  </a:lnTo>
                  <a:lnTo>
                    <a:pt x="629" y="1335"/>
                  </a:lnTo>
                  <a:lnTo>
                    <a:pt x="624" y="1342"/>
                  </a:lnTo>
                  <a:lnTo>
                    <a:pt x="618" y="1349"/>
                  </a:lnTo>
                  <a:lnTo>
                    <a:pt x="614" y="1356"/>
                  </a:lnTo>
                  <a:lnTo>
                    <a:pt x="608" y="1363"/>
                  </a:lnTo>
                  <a:lnTo>
                    <a:pt x="602" y="1370"/>
                  </a:lnTo>
                  <a:lnTo>
                    <a:pt x="598" y="1376"/>
                  </a:lnTo>
                  <a:lnTo>
                    <a:pt x="593" y="1382"/>
                  </a:lnTo>
                  <a:lnTo>
                    <a:pt x="587" y="1389"/>
                  </a:lnTo>
                  <a:lnTo>
                    <a:pt x="582" y="1396"/>
                  </a:lnTo>
                  <a:lnTo>
                    <a:pt x="578" y="1403"/>
                  </a:lnTo>
                  <a:lnTo>
                    <a:pt x="572" y="1410"/>
                  </a:lnTo>
                  <a:lnTo>
                    <a:pt x="567" y="1416"/>
                  </a:lnTo>
                  <a:lnTo>
                    <a:pt x="563" y="1424"/>
                  </a:lnTo>
                  <a:lnTo>
                    <a:pt x="559" y="1426"/>
                  </a:lnTo>
                  <a:lnTo>
                    <a:pt x="554" y="1429"/>
                  </a:lnTo>
                  <a:lnTo>
                    <a:pt x="549" y="1433"/>
                  </a:lnTo>
                  <a:lnTo>
                    <a:pt x="546" y="1437"/>
                  </a:lnTo>
                  <a:lnTo>
                    <a:pt x="542" y="1441"/>
                  </a:lnTo>
                  <a:lnTo>
                    <a:pt x="538" y="1446"/>
                  </a:lnTo>
                  <a:lnTo>
                    <a:pt x="533" y="1449"/>
                  </a:lnTo>
                  <a:lnTo>
                    <a:pt x="529" y="1454"/>
                  </a:lnTo>
                  <a:lnTo>
                    <a:pt x="529" y="1457"/>
                  </a:lnTo>
                  <a:lnTo>
                    <a:pt x="517" y="1465"/>
                  </a:lnTo>
                  <a:lnTo>
                    <a:pt x="507" y="1473"/>
                  </a:lnTo>
                  <a:lnTo>
                    <a:pt x="496" y="1482"/>
                  </a:lnTo>
                  <a:lnTo>
                    <a:pt x="486" y="1490"/>
                  </a:lnTo>
                  <a:lnTo>
                    <a:pt x="475" y="1498"/>
                  </a:lnTo>
                  <a:lnTo>
                    <a:pt x="464" y="1506"/>
                  </a:lnTo>
                  <a:lnTo>
                    <a:pt x="454" y="1514"/>
                  </a:lnTo>
                  <a:lnTo>
                    <a:pt x="442" y="1522"/>
                  </a:lnTo>
                  <a:lnTo>
                    <a:pt x="454" y="1531"/>
                  </a:lnTo>
                  <a:lnTo>
                    <a:pt x="465" y="1541"/>
                  </a:lnTo>
                  <a:lnTo>
                    <a:pt x="478" y="1552"/>
                  </a:lnTo>
                  <a:lnTo>
                    <a:pt x="491" y="1562"/>
                  </a:lnTo>
                  <a:lnTo>
                    <a:pt x="502" y="1574"/>
                  </a:lnTo>
                  <a:lnTo>
                    <a:pt x="515" y="1584"/>
                  </a:lnTo>
                  <a:lnTo>
                    <a:pt x="526" y="1596"/>
                  </a:lnTo>
                  <a:lnTo>
                    <a:pt x="537" y="1607"/>
                  </a:lnTo>
                  <a:lnTo>
                    <a:pt x="538" y="1605"/>
                  </a:lnTo>
                  <a:lnTo>
                    <a:pt x="544" y="1612"/>
                  </a:lnTo>
                  <a:lnTo>
                    <a:pt x="551" y="1619"/>
                  </a:lnTo>
                  <a:lnTo>
                    <a:pt x="556" y="1624"/>
                  </a:lnTo>
                  <a:lnTo>
                    <a:pt x="562" y="1630"/>
                  </a:lnTo>
                  <a:lnTo>
                    <a:pt x="569" y="1637"/>
                  </a:lnTo>
                  <a:lnTo>
                    <a:pt x="575" y="1643"/>
                  </a:lnTo>
                  <a:lnTo>
                    <a:pt x="580" y="1650"/>
                  </a:lnTo>
                  <a:lnTo>
                    <a:pt x="586" y="1657"/>
                  </a:lnTo>
                  <a:lnTo>
                    <a:pt x="595" y="1667"/>
                  </a:lnTo>
                  <a:lnTo>
                    <a:pt x="603" y="1677"/>
                  </a:lnTo>
                  <a:lnTo>
                    <a:pt x="610" y="1689"/>
                  </a:lnTo>
                  <a:lnTo>
                    <a:pt x="618" y="1700"/>
                  </a:lnTo>
                  <a:lnTo>
                    <a:pt x="625" y="1712"/>
                  </a:lnTo>
                  <a:lnTo>
                    <a:pt x="632" y="1723"/>
                  </a:lnTo>
                  <a:lnTo>
                    <a:pt x="640" y="1735"/>
                  </a:lnTo>
                  <a:lnTo>
                    <a:pt x="650" y="1745"/>
                  </a:lnTo>
                  <a:lnTo>
                    <a:pt x="659" y="1759"/>
                  </a:lnTo>
                  <a:lnTo>
                    <a:pt x="667" y="1774"/>
                  </a:lnTo>
                  <a:lnTo>
                    <a:pt x="674" y="1789"/>
                  </a:lnTo>
                  <a:lnTo>
                    <a:pt x="681" y="1803"/>
                  </a:lnTo>
                  <a:lnTo>
                    <a:pt x="688" y="1816"/>
                  </a:lnTo>
                  <a:lnTo>
                    <a:pt x="693" y="1828"/>
                  </a:lnTo>
                  <a:lnTo>
                    <a:pt x="699" y="1842"/>
                  </a:lnTo>
                  <a:lnTo>
                    <a:pt x="705" y="1856"/>
                  </a:lnTo>
                  <a:lnTo>
                    <a:pt x="711" y="1870"/>
                  </a:lnTo>
                  <a:lnTo>
                    <a:pt x="715" y="1884"/>
                  </a:lnTo>
                  <a:lnTo>
                    <a:pt x="721" y="1899"/>
                  </a:lnTo>
                  <a:lnTo>
                    <a:pt x="727" y="1912"/>
                  </a:lnTo>
                  <a:lnTo>
                    <a:pt x="730" y="1946"/>
                  </a:lnTo>
                  <a:lnTo>
                    <a:pt x="737" y="1978"/>
                  </a:lnTo>
                  <a:lnTo>
                    <a:pt x="744" y="2009"/>
                  </a:lnTo>
                  <a:lnTo>
                    <a:pt x="749" y="2043"/>
                  </a:lnTo>
                  <a:lnTo>
                    <a:pt x="753" y="2049"/>
                  </a:lnTo>
                  <a:lnTo>
                    <a:pt x="752" y="2087"/>
                  </a:lnTo>
                  <a:lnTo>
                    <a:pt x="753" y="2090"/>
                  </a:lnTo>
                  <a:lnTo>
                    <a:pt x="754" y="2092"/>
                  </a:lnTo>
                  <a:lnTo>
                    <a:pt x="754" y="2093"/>
                  </a:lnTo>
                  <a:lnTo>
                    <a:pt x="752" y="2096"/>
                  </a:lnTo>
                  <a:lnTo>
                    <a:pt x="754" y="2113"/>
                  </a:lnTo>
                  <a:lnTo>
                    <a:pt x="753" y="2129"/>
                  </a:lnTo>
                  <a:lnTo>
                    <a:pt x="751" y="2145"/>
                  </a:lnTo>
                  <a:lnTo>
                    <a:pt x="746" y="2162"/>
                  </a:lnTo>
                  <a:lnTo>
                    <a:pt x="744" y="2166"/>
                  </a:lnTo>
                  <a:lnTo>
                    <a:pt x="741" y="2167"/>
                  </a:lnTo>
                  <a:lnTo>
                    <a:pt x="736" y="2167"/>
                  </a:lnTo>
                  <a:lnTo>
                    <a:pt x="732" y="2166"/>
                  </a:lnTo>
                  <a:lnTo>
                    <a:pt x="732" y="2164"/>
                  </a:lnTo>
                  <a:lnTo>
                    <a:pt x="732" y="2161"/>
                  </a:lnTo>
                  <a:lnTo>
                    <a:pt x="731" y="2160"/>
                  </a:lnTo>
                  <a:lnTo>
                    <a:pt x="729" y="2158"/>
                  </a:lnTo>
                  <a:lnTo>
                    <a:pt x="723" y="2159"/>
                  </a:lnTo>
                  <a:lnTo>
                    <a:pt x="723" y="2158"/>
                  </a:lnTo>
                  <a:lnTo>
                    <a:pt x="722" y="2157"/>
                  </a:lnTo>
                  <a:lnTo>
                    <a:pt x="721" y="2155"/>
                  </a:lnTo>
                  <a:lnTo>
                    <a:pt x="720" y="2154"/>
                  </a:lnTo>
                  <a:lnTo>
                    <a:pt x="717" y="2160"/>
                  </a:lnTo>
                  <a:lnTo>
                    <a:pt x="714" y="2165"/>
                  </a:lnTo>
                  <a:lnTo>
                    <a:pt x="711" y="2168"/>
                  </a:lnTo>
                  <a:lnTo>
                    <a:pt x="705" y="2166"/>
                  </a:lnTo>
                  <a:lnTo>
                    <a:pt x="705" y="2159"/>
                  </a:lnTo>
                  <a:lnTo>
                    <a:pt x="696" y="2160"/>
                  </a:lnTo>
                  <a:lnTo>
                    <a:pt x="691" y="2155"/>
                  </a:lnTo>
                  <a:lnTo>
                    <a:pt x="689" y="2149"/>
                  </a:lnTo>
                  <a:lnTo>
                    <a:pt x="689" y="2140"/>
                  </a:lnTo>
                  <a:lnTo>
                    <a:pt x="690" y="2128"/>
                  </a:lnTo>
                  <a:lnTo>
                    <a:pt x="691" y="2114"/>
                  </a:lnTo>
                  <a:lnTo>
                    <a:pt x="692" y="2100"/>
                  </a:lnTo>
                  <a:lnTo>
                    <a:pt x="693" y="2086"/>
                  </a:lnTo>
                  <a:lnTo>
                    <a:pt x="677" y="2087"/>
                  </a:lnTo>
                  <a:lnTo>
                    <a:pt x="661" y="2087"/>
                  </a:lnTo>
                  <a:lnTo>
                    <a:pt x="646" y="2085"/>
                  </a:lnTo>
                  <a:lnTo>
                    <a:pt x="630" y="2084"/>
                  </a:lnTo>
                  <a:lnTo>
                    <a:pt x="615" y="2083"/>
                  </a:lnTo>
                  <a:lnTo>
                    <a:pt x="599" y="2084"/>
                  </a:lnTo>
                  <a:lnTo>
                    <a:pt x="584" y="2087"/>
                  </a:lnTo>
                  <a:lnTo>
                    <a:pt x="569" y="2094"/>
                  </a:lnTo>
                  <a:lnTo>
                    <a:pt x="562" y="2089"/>
                  </a:lnTo>
                  <a:lnTo>
                    <a:pt x="555" y="2085"/>
                  </a:lnTo>
                  <a:lnTo>
                    <a:pt x="547" y="2085"/>
                  </a:lnTo>
                  <a:lnTo>
                    <a:pt x="539" y="2085"/>
                  </a:lnTo>
                  <a:lnTo>
                    <a:pt x="531" y="2086"/>
                  </a:lnTo>
                  <a:lnTo>
                    <a:pt x="523" y="2087"/>
                  </a:lnTo>
                  <a:lnTo>
                    <a:pt x="515" y="2087"/>
                  </a:lnTo>
                  <a:lnTo>
                    <a:pt x="507" y="2086"/>
                  </a:lnTo>
                  <a:lnTo>
                    <a:pt x="500" y="2090"/>
                  </a:lnTo>
                  <a:lnTo>
                    <a:pt x="493" y="2093"/>
                  </a:lnTo>
                  <a:lnTo>
                    <a:pt x="486" y="2094"/>
                  </a:lnTo>
                  <a:lnTo>
                    <a:pt x="479" y="2091"/>
                  </a:lnTo>
                  <a:lnTo>
                    <a:pt x="479" y="2089"/>
                  </a:lnTo>
                  <a:lnTo>
                    <a:pt x="478" y="2087"/>
                  </a:lnTo>
                  <a:lnTo>
                    <a:pt x="476" y="2086"/>
                  </a:lnTo>
                  <a:lnTo>
                    <a:pt x="475" y="2085"/>
                  </a:lnTo>
                  <a:lnTo>
                    <a:pt x="465" y="2087"/>
                  </a:lnTo>
                  <a:lnTo>
                    <a:pt x="458" y="2094"/>
                  </a:lnTo>
                  <a:lnTo>
                    <a:pt x="453" y="2104"/>
                  </a:lnTo>
                  <a:lnTo>
                    <a:pt x="445" y="2112"/>
                  </a:lnTo>
                  <a:lnTo>
                    <a:pt x="439" y="2115"/>
                  </a:lnTo>
                  <a:lnTo>
                    <a:pt x="432" y="2117"/>
                  </a:lnTo>
                  <a:lnTo>
                    <a:pt x="426" y="2119"/>
                  </a:lnTo>
                  <a:lnTo>
                    <a:pt x="420" y="2120"/>
                  </a:lnTo>
                  <a:lnTo>
                    <a:pt x="415" y="2120"/>
                  </a:lnTo>
                  <a:lnTo>
                    <a:pt x="409" y="2120"/>
                  </a:lnTo>
                  <a:lnTo>
                    <a:pt x="402" y="2120"/>
                  </a:lnTo>
                  <a:lnTo>
                    <a:pt x="396" y="2120"/>
                  </a:lnTo>
                  <a:lnTo>
                    <a:pt x="387" y="2115"/>
                  </a:lnTo>
                  <a:lnTo>
                    <a:pt x="382" y="2106"/>
                  </a:lnTo>
                  <a:lnTo>
                    <a:pt x="379" y="2096"/>
                  </a:lnTo>
                  <a:lnTo>
                    <a:pt x="375" y="2086"/>
                  </a:lnTo>
                  <a:lnTo>
                    <a:pt x="371" y="2086"/>
                  </a:lnTo>
                  <a:lnTo>
                    <a:pt x="365" y="2087"/>
                  </a:lnTo>
                  <a:lnTo>
                    <a:pt x="361" y="2087"/>
                  </a:lnTo>
                  <a:lnTo>
                    <a:pt x="355" y="2090"/>
                  </a:lnTo>
                  <a:lnTo>
                    <a:pt x="350" y="2091"/>
                  </a:lnTo>
                  <a:lnTo>
                    <a:pt x="344" y="2092"/>
                  </a:lnTo>
                  <a:lnTo>
                    <a:pt x="340" y="2093"/>
                  </a:lnTo>
                  <a:lnTo>
                    <a:pt x="334" y="2093"/>
                  </a:lnTo>
                  <a:lnTo>
                    <a:pt x="334" y="2091"/>
                  </a:lnTo>
                  <a:lnTo>
                    <a:pt x="333" y="2090"/>
                  </a:lnTo>
                  <a:lnTo>
                    <a:pt x="332" y="2089"/>
                  </a:lnTo>
                  <a:lnTo>
                    <a:pt x="332" y="2087"/>
                  </a:lnTo>
                  <a:lnTo>
                    <a:pt x="325" y="2090"/>
                  </a:lnTo>
                  <a:lnTo>
                    <a:pt x="320" y="2089"/>
                  </a:lnTo>
                  <a:lnTo>
                    <a:pt x="316" y="2087"/>
                  </a:lnTo>
                  <a:lnTo>
                    <a:pt x="310" y="2090"/>
                  </a:lnTo>
                  <a:lnTo>
                    <a:pt x="310" y="2093"/>
                  </a:lnTo>
                  <a:lnTo>
                    <a:pt x="308" y="2096"/>
                  </a:lnTo>
                  <a:lnTo>
                    <a:pt x="304" y="2097"/>
                  </a:lnTo>
                  <a:lnTo>
                    <a:pt x="301" y="2098"/>
                  </a:lnTo>
                  <a:lnTo>
                    <a:pt x="297" y="2097"/>
                  </a:lnTo>
                  <a:lnTo>
                    <a:pt x="294" y="2094"/>
                  </a:lnTo>
                  <a:lnTo>
                    <a:pt x="289" y="2092"/>
                  </a:lnTo>
                  <a:lnTo>
                    <a:pt x="286" y="2087"/>
                  </a:lnTo>
                  <a:lnTo>
                    <a:pt x="281" y="2089"/>
                  </a:lnTo>
                  <a:lnTo>
                    <a:pt x="274" y="2089"/>
                  </a:lnTo>
                  <a:lnTo>
                    <a:pt x="268" y="2090"/>
                  </a:lnTo>
                  <a:lnTo>
                    <a:pt x="267" y="2094"/>
                  </a:lnTo>
                  <a:lnTo>
                    <a:pt x="260" y="2100"/>
                  </a:lnTo>
                  <a:lnTo>
                    <a:pt x="253" y="2101"/>
                  </a:lnTo>
                  <a:lnTo>
                    <a:pt x="247" y="2101"/>
                  </a:lnTo>
                  <a:lnTo>
                    <a:pt x="238" y="2101"/>
                  </a:lnTo>
                  <a:lnTo>
                    <a:pt x="233" y="2093"/>
                  </a:lnTo>
                  <a:lnTo>
                    <a:pt x="225" y="2092"/>
                  </a:lnTo>
                  <a:lnTo>
                    <a:pt x="214" y="2093"/>
                  </a:lnTo>
                  <a:lnTo>
                    <a:pt x="205" y="2094"/>
                  </a:lnTo>
                  <a:lnTo>
                    <a:pt x="203" y="2099"/>
                  </a:lnTo>
                  <a:lnTo>
                    <a:pt x="198" y="2101"/>
                  </a:lnTo>
                  <a:lnTo>
                    <a:pt x="194" y="2102"/>
                  </a:lnTo>
                  <a:lnTo>
                    <a:pt x="188" y="2102"/>
                  </a:lnTo>
                  <a:lnTo>
                    <a:pt x="184" y="2100"/>
                  </a:lnTo>
                  <a:lnTo>
                    <a:pt x="181" y="2097"/>
                  </a:lnTo>
                  <a:lnTo>
                    <a:pt x="176" y="2093"/>
                  </a:lnTo>
                  <a:lnTo>
                    <a:pt x="172" y="2094"/>
                  </a:lnTo>
                  <a:lnTo>
                    <a:pt x="167" y="2102"/>
                  </a:lnTo>
                  <a:lnTo>
                    <a:pt x="160" y="2107"/>
                  </a:lnTo>
                  <a:lnTo>
                    <a:pt x="152" y="2109"/>
                  </a:lnTo>
                  <a:lnTo>
                    <a:pt x="145" y="2111"/>
                  </a:lnTo>
                  <a:lnTo>
                    <a:pt x="138" y="2106"/>
                  </a:lnTo>
                  <a:lnTo>
                    <a:pt x="134" y="2097"/>
                  </a:lnTo>
                  <a:lnTo>
                    <a:pt x="130" y="2092"/>
                  </a:lnTo>
                  <a:lnTo>
                    <a:pt x="127" y="2099"/>
                  </a:lnTo>
                  <a:lnTo>
                    <a:pt x="124" y="2109"/>
                  </a:lnTo>
                  <a:lnTo>
                    <a:pt x="126" y="2121"/>
                  </a:lnTo>
                  <a:lnTo>
                    <a:pt x="124" y="2132"/>
                  </a:lnTo>
                  <a:lnTo>
                    <a:pt x="118" y="2142"/>
                  </a:lnTo>
                  <a:lnTo>
                    <a:pt x="120" y="2147"/>
                  </a:lnTo>
                  <a:lnTo>
                    <a:pt x="118" y="2152"/>
                  </a:lnTo>
                  <a:lnTo>
                    <a:pt x="113" y="2157"/>
                  </a:lnTo>
                  <a:lnTo>
                    <a:pt x="109" y="2159"/>
                  </a:lnTo>
                  <a:lnTo>
                    <a:pt x="100" y="2160"/>
                  </a:lnTo>
                  <a:lnTo>
                    <a:pt x="93" y="2157"/>
                  </a:lnTo>
                  <a:lnTo>
                    <a:pt x="85" y="2154"/>
                  </a:lnTo>
                  <a:lnTo>
                    <a:pt x="78" y="2159"/>
                  </a:lnTo>
                  <a:lnTo>
                    <a:pt x="74" y="2159"/>
                  </a:lnTo>
                  <a:lnTo>
                    <a:pt x="69" y="2157"/>
                  </a:lnTo>
                  <a:lnTo>
                    <a:pt x="66" y="2153"/>
                  </a:lnTo>
                  <a:lnTo>
                    <a:pt x="63" y="2149"/>
                  </a:lnTo>
                  <a:lnTo>
                    <a:pt x="62" y="2134"/>
                  </a:lnTo>
                  <a:lnTo>
                    <a:pt x="61" y="2117"/>
                  </a:lnTo>
                  <a:lnTo>
                    <a:pt x="60" y="2102"/>
                  </a:lnTo>
                  <a:lnTo>
                    <a:pt x="59" y="2087"/>
                  </a:lnTo>
                  <a:lnTo>
                    <a:pt x="61" y="2077"/>
                  </a:lnTo>
                  <a:lnTo>
                    <a:pt x="62" y="2066"/>
                  </a:lnTo>
                  <a:lnTo>
                    <a:pt x="62" y="2055"/>
                  </a:lnTo>
                  <a:lnTo>
                    <a:pt x="63" y="2045"/>
                  </a:lnTo>
                  <a:lnTo>
                    <a:pt x="68" y="2016"/>
                  </a:lnTo>
                  <a:lnTo>
                    <a:pt x="74" y="1988"/>
                  </a:lnTo>
                  <a:lnTo>
                    <a:pt x="78" y="1961"/>
                  </a:lnTo>
                  <a:lnTo>
                    <a:pt x="83" y="1933"/>
                  </a:lnTo>
                  <a:lnTo>
                    <a:pt x="80" y="1931"/>
                  </a:lnTo>
                  <a:lnTo>
                    <a:pt x="88" y="1923"/>
                  </a:lnTo>
                  <a:lnTo>
                    <a:pt x="91" y="1910"/>
                  </a:lnTo>
                  <a:lnTo>
                    <a:pt x="93" y="1899"/>
                  </a:lnTo>
                  <a:lnTo>
                    <a:pt x="98" y="1887"/>
                  </a:lnTo>
                  <a:lnTo>
                    <a:pt x="99" y="1884"/>
                  </a:lnTo>
                  <a:lnTo>
                    <a:pt x="100" y="1879"/>
                  </a:lnTo>
                  <a:lnTo>
                    <a:pt x="101" y="1874"/>
                  </a:lnTo>
                  <a:lnTo>
                    <a:pt x="103" y="1871"/>
                  </a:lnTo>
                  <a:lnTo>
                    <a:pt x="109" y="1859"/>
                  </a:lnTo>
                  <a:lnTo>
                    <a:pt x="114" y="1846"/>
                  </a:lnTo>
                  <a:lnTo>
                    <a:pt x="121" y="1833"/>
                  </a:lnTo>
                  <a:lnTo>
                    <a:pt x="129" y="1820"/>
                  </a:lnTo>
                  <a:lnTo>
                    <a:pt x="129" y="1811"/>
                  </a:lnTo>
                  <a:lnTo>
                    <a:pt x="131" y="1803"/>
                  </a:lnTo>
                  <a:lnTo>
                    <a:pt x="135" y="1794"/>
                  </a:lnTo>
                  <a:lnTo>
                    <a:pt x="141" y="1787"/>
                  </a:lnTo>
                  <a:lnTo>
                    <a:pt x="142" y="1783"/>
                  </a:lnTo>
                  <a:lnTo>
                    <a:pt x="143" y="1779"/>
                  </a:lnTo>
                  <a:lnTo>
                    <a:pt x="146" y="1775"/>
                  </a:lnTo>
                  <a:lnTo>
                    <a:pt x="149" y="1771"/>
                  </a:lnTo>
                  <a:lnTo>
                    <a:pt x="156" y="1758"/>
                  </a:lnTo>
                  <a:lnTo>
                    <a:pt x="164" y="1746"/>
                  </a:lnTo>
                  <a:lnTo>
                    <a:pt x="172" y="1734"/>
                  </a:lnTo>
                  <a:lnTo>
                    <a:pt x="180" y="1722"/>
                  </a:lnTo>
                  <a:lnTo>
                    <a:pt x="188" y="1710"/>
                  </a:lnTo>
                  <a:lnTo>
                    <a:pt x="196" y="1698"/>
                  </a:lnTo>
                  <a:lnTo>
                    <a:pt x="204" y="1687"/>
                  </a:lnTo>
                  <a:lnTo>
                    <a:pt x="213" y="1675"/>
                  </a:lnTo>
                  <a:lnTo>
                    <a:pt x="212" y="1674"/>
                  </a:lnTo>
                  <a:lnTo>
                    <a:pt x="220" y="1667"/>
                  </a:lnTo>
                  <a:lnTo>
                    <a:pt x="227" y="1659"/>
                  </a:lnTo>
                  <a:lnTo>
                    <a:pt x="234" y="1650"/>
                  </a:lnTo>
                  <a:lnTo>
                    <a:pt x="241" y="1642"/>
                  </a:lnTo>
                  <a:lnTo>
                    <a:pt x="250" y="1632"/>
                  </a:lnTo>
                  <a:lnTo>
                    <a:pt x="260" y="1623"/>
                  </a:lnTo>
                  <a:lnTo>
                    <a:pt x="270" y="1614"/>
                  </a:lnTo>
                  <a:lnTo>
                    <a:pt x="279" y="1605"/>
                  </a:lnTo>
                  <a:lnTo>
                    <a:pt x="288" y="1596"/>
                  </a:lnTo>
                  <a:lnTo>
                    <a:pt x="298" y="1586"/>
                  </a:lnTo>
                  <a:lnTo>
                    <a:pt x="308" y="1578"/>
                  </a:lnTo>
                  <a:lnTo>
                    <a:pt x="318" y="1570"/>
                  </a:lnTo>
                  <a:lnTo>
                    <a:pt x="317" y="1569"/>
                  </a:lnTo>
                  <a:lnTo>
                    <a:pt x="323" y="1566"/>
                  </a:lnTo>
                  <a:lnTo>
                    <a:pt x="327" y="1561"/>
                  </a:lnTo>
                  <a:lnTo>
                    <a:pt x="332" y="1555"/>
                  </a:lnTo>
                  <a:lnTo>
                    <a:pt x="335" y="1551"/>
                  </a:lnTo>
                  <a:lnTo>
                    <a:pt x="340" y="1545"/>
                  </a:lnTo>
                  <a:lnTo>
                    <a:pt x="344" y="1539"/>
                  </a:lnTo>
                  <a:lnTo>
                    <a:pt x="349" y="1533"/>
                  </a:lnTo>
                  <a:lnTo>
                    <a:pt x="354" y="1529"/>
                  </a:lnTo>
                  <a:lnTo>
                    <a:pt x="344" y="1523"/>
                  </a:lnTo>
                  <a:lnTo>
                    <a:pt x="336" y="1517"/>
                  </a:lnTo>
                  <a:lnTo>
                    <a:pt x="329" y="1510"/>
                  </a:lnTo>
                  <a:lnTo>
                    <a:pt x="321" y="1503"/>
                  </a:lnTo>
                  <a:lnTo>
                    <a:pt x="314" y="1497"/>
                  </a:lnTo>
                  <a:lnTo>
                    <a:pt x="306" y="1490"/>
                  </a:lnTo>
                  <a:lnTo>
                    <a:pt x="296" y="1485"/>
                  </a:lnTo>
                  <a:lnTo>
                    <a:pt x="286" y="1482"/>
                  </a:lnTo>
                  <a:lnTo>
                    <a:pt x="261" y="1463"/>
                  </a:lnTo>
                  <a:lnTo>
                    <a:pt x="238" y="1444"/>
                  </a:lnTo>
                  <a:lnTo>
                    <a:pt x="217" y="1423"/>
                  </a:lnTo>
                  <a:lnTo>
                    <a:pt x="195" y="1402"/>
                  </a:lnTo>
                  <a:lnTo>
                    <a:pt x="174" y="1380"/>
                  </a:lnTo>
                  <a:lnTo>
                    <a:pt x="154" y="1357"/>
                  </a:lnTo>
                  <a:lnTo>
                    <a:pt x="136" y="1333"/>
                  </a:lnTo>
                  <a:lnTo>
                    <a:pt x="119" y="1308"/>
                  </a:lnTo>
                  <a:lnTo>
                    <a:pt x="112" y="1304"/>
                  </a:lnTo>
                  <a:lnTo>
                    <a:pt x="111" y="1300"/>
                  </a:lnTo>
                  <a:lnTo>
                    <a:pt x="109" y="1294"/>
                  </a:lnTo>
                  <a:lnTo>
                    <a:pt x="105" y="1289"/>
                  </a:lnTo>
                  <a:lnTo>
                    <a:pt x="92" y="1268"/>
                  </a:lnTo>
                  <a:lnTo>
                    <a:pt x="80" y="1247"/>
                  </a:lnTo>
                  <a:lnTo>
                    <a:pt x="69" y="1225"/>
                  </a:lnTo>
                  <a:lnTo>
                    <a:pt x="60" y="1203"/>
                  </a:lnTo>
                  <a:lnTo>
                    <a:pt x="52" y="1180"/>
                  </a:lnTo>
                  <a:lnTo>
                    <a:pt x="45" y="1156"/>
                  </a:lnTo>
                  <a:lnTo>
                    <a:pt x="40" y="1131"/>
                  </a:lnTo>
                  <a:lnTo>
                    <a:pt x="38" y="1107"/>
                  </a:lnTo>
                  <a:lnTo>
                    <a:pt x="33" y="1068"/>
                  </a:lnTo>
                  <a:lnTo>
                    <a:pt x="32" y="1028"/>
                  </a:lnTo>
                  <a:lnTo>
                    <a:pt x="35" y="988"/>
                  </a:lnTo>
                  <a:lnTo>
                    <a:pt x="42" y="948"/>
                  </a:lnTo>
                  <a:lnTo>
                    <a:pt x="52" y="909"/>
                  </a:lnTo>
                  <a:lnTo>
                    <a:pt x="65" y="871"/>
                  </a:lnTo>
                  <a:lnTo>
                    <a:pt x="82" y="834"/>
                  </a:lnTo>
                  <a:lnTo>
                    <a:pt x="103" y="798"/>
                  </a:lnTo>
                  <a:lnTo>
                    <a:pt x="114" y="781"/>
                  </a:lnTo>
                  <a:lnTo>
                    <a:pt x="126" y="766"/>
                  </a:lnTo>
                  <a:lnTo>
                    <a:pt x="137" y="751"/>
                  </a:lnTo>
                  <a:lnTo>
                    <a:pt x="149" y="737"/>
                  </a:lnTo>
                  <a:lnTo>
                    <a:pt x="161" y="724"/>
                  </a:lnTo>
                  <a:lnTo>
                    <a:pt x="174" y="710"/>
                  </a:lnTo>
                  <a:lnTo>
                    <a:pt x="187" y="696"/>
                  </a:lnTo>
                  <a:lnTo>
                    <a:pt x="200" y="682"/>
                  </a:lnTo>
                  <a:lnTo>
                    <a:pt x="202" y="684"/>
                  </a:lnTo>
                  <a:lnTo>
                    <a:pt x="215" y="672"/>
                  </a:lnTo>
                  <a:lnTo>
                    <a:pt x="230" y="660"/>
                  </a:lnTo>
                  <a:lnTo>
                    <a:pt x="245" y="649"/>
                  </a:lnTo>
                  <a:lnTo>
                    <a:pt x="260" y="639"/>
                  </a:lnTo>
                  <a:lnTo>
                    <a:pt x="276" y="629"/>
                  </a:lnTo>
                  <a:lnTo>
                    <a:pt x="291" y="620"/>
                  </a:lnTo>
                  <a:lnTo>
                    <a:pt x="306" y="609"/>
                  </a:lnTo>
                  <a:lnTo>
                    <a:pt x="321" y="598"/>
                  </a:lnTo>
                  <a:lnTo>
                    <a:pt x="312" y="593"/>
                  </a:lnTo>
                  <a:lnTo>
                    <a:pt x="303" y="589"/>
                  </a:lnTo>
                  <a:lnTo>
                    <a:pt x="295" y="584"/>
                  </a:lnTo>
                  <a:lnTo>
                    <a:pt x="286" y="578"/>
                  </a:lnTo>
                  <a:lnTo>
                    <a:pt x="278" y="573"/>
                  </a:lnTo>
                  <a:lnTo>
                    <a:pt x="268" y="568"/>
                  </a:lnTo>
                  <a:lnTo>
                    <a:pt x="260" y="563"/>
                  </a:lnTo>
                  <a:lnTo>
                    <a:pt x="252" y="559"/>
                  </a:lnTo>
                  <a:lnTo>
                    <a:pt x="247" y="552"/>
                  </a:lnTo>
                  <a:lnTo>
                    <a:pt x="240" y="547"/>
                  </a:lnTo>
                  <a:lnTo>
                    <a:pt x="232" y="545"/>
                  </a:lnTo>
                  <a:lnTo>
                    <a:pt x="226" y="539"/>
                  </a:lnTo>
                  <a:lnTo>
                    <a:pt x="221" y="538"/>
                  </a:lnTo>
                  <a:lnTo>
                    <a:pt x="217" y="533"/>
                  </a:lnTo>
                  <a:lnTo>
                    <a:pt x="211" y="529"/>
                  </a:lnTo>
                  <a:lnTo>
                    <a:pt x="204" y="528"/>
                  </a:lnTo>
                  <a:lnTo>
                    <a:pt x="197" y="523"/>
                  </a:lnTo>
                  <a:lnTo>
                    <a:pt x="191" y="516"/>
                  </a:lnTo>
                  <a:lnTo>
                    <a:pt x="185" y="509"/>
                  </a:lnTo>
                  <a:lnTo>
                    <a:pt x="180" y="501"/>
                  </a:lnTo>
                  <a:lnTo>
                    <a:pt x="174" y="494"/>
                  </a:lnTo>
                  <a:lnTo>
                    <a:pt x="168" y="487"/>
                  </a:lnTo>
                  <a:lnTo>
                    <a:pt x="161" y="480"/>
                  </a:lnTo>
                  <a:lnTo>
                    <a:pt x="153" y="476"/>
                  </a:lnTo>
                  <a:lnTo>
                    <a:pt x="147" y="469"/>
                  </a:lnTo>
                  <a:lnTo>
                    <a:pt x="142" y="461"/>
                  </a:lnTo>
                  <a:lnTo>
                    <a:pt x="136" y="453"/>
                  </a:lnTo>
                  <a:lnTo>
                    <a:pt x="130" y="445"/>
                  </a:lnTo>
                  <a:lnTo>
                    <a:pt x="124" y="438"/>
                  </a:lnTo>
                  <a:lnTo>
                    <a:pt x="119" y="430"/>
                  </a:lnTo>
                  <a:lnTo>
                    <a:pt x="113" y="424"/>
                  </a:lnTo>
                  <a:lnTo>
                    <a:pt x="106" y="418"/>
                  </a:lnTo>
                  <a:lnTo>
                    <a:pt x="104" y="409"/>
                  </a:lnTo>
                  <a:lnTo>
                    <a:pt x="99" y="401"/>
                  </a:lnTo>
                  <a:lnTo>
                    <a:pt x="95" y="393"/>
                  </a:lnTo>
                  <a:lnTo>
                    <a:pt x="90" y="385"/>
                  </a:lnTo>
                  <a:lnTo>
                    <a:pt x="85" y="377"/>
                  </a:lnTo>
                  <a:lnTo>
                    <a:pt x="80" y="369"/>
                  </a:lnTo>
                  <a:lnTo>
                    <a:pt x="75" y="361"/>
                  </a:lnTo>
                  <a:lnTo>
                    <a:pt x="71" y="353"/>
                  </a:lnTo>
                  <a:lnTo>
                    <a:pt x="68" y="345"/>
                  </a:lnTo>
                  <a:lnTo>
                    <a:pt x="63" y="338"/>
                  </a:lnTo>
                  <a:lnTo>
                    <a:pt x="59" y="330"/>
                  </a:lnTo>
                  <a:lnTo>
                    <a:pt x="59" y="323"/>
                  </a:lnTo>
                  <a:lnTo>
                    <a:pt x="51" y="305"/>
                  </a:lnTo>
                  <a:lnTo>
                    <a:pt x="43" y="288"/>
                  </a:lnTo>
                  <a:lnTo>
                    <a:pt x="36" y="271"/>
                  </a:lnTo>
                  <a:lnTo>
                    <a:pt x="31" y="252"/>
                  </a:lnTo>
                  <a:lnTo>
                    <a:pt x="29" y="243"/>
                  </a:lnTo>
                  <a:lnTo>
                    <a:pt x="27" y="233"/>
                  </a:lnTo>
                  <a:lnTo>
                    <a:pt x="24" y="222"/>
                  </a:lnTo>
                  <a:lnTo>
                    <a:pt x="22" y="211"/>
                  </a:lnTo>
                  <a:lnTo>
                    <a:pt x="19" y="195"/>
                  </a:lnTo>
                  <a:lnTo>
                    <a:pt x="15" y="180"/>
                  </a:lnTo>
                  <a:lnTo>
                    <a:pt x="12" y="166"/>
                  </a:lnTo>
                  <a:lnTo>
                    <a:pt x="8" y="151"/>
                  </a:lnTo>
                  <a:lnTo>
                    <a:pt x="8" y="137"/>
                  </a:lnTo>
                  <a:lnTo>
                    <a:pt x="8" y="121"/>
                  </a:lnTo>
                  <a:lnTo>
                    <a:pt x="5" y="106"/>
                  </a:lnTo>
                  <a:lnTo>
                    <a:pt x="0" y="92"/>
                  </a:lnTo>
                  <a:lnTo>
                    <a:pt x="1" y="70"/>
                  </a:lnTo>
                  <a:lnTo>
                    <a:pt x="1" y="48"/>
                  </a:lnTo>
                  <a:lnTo>
                    <a:pt x="0" y="27"/>
                  </a:lnTo>
                  <a:lnTo>
                    <a:pt x="1" y="5"/>
                  </a:lnTo>
                  <a:lnTo>
                    <a:pt x="4" y="1"/>
                  </a:lnTo>
                  <a:lnTo>
                    <a:pt x="8" y="0"/>
                  </a:lnTo>
                  <a:lnTo>
                    <a:pt x="12" y="0"/>
                  </a:lnTo>
                  <a:lnTo>
                    <a:pt x="15" y="1"/>
                  </a:lnTo>
                  <a:lnTo>
                    <a:pt x="17" y="8"/>
                  </a:lnTo>
                  <a:lnTo>
                    <a:pt x="22" y="13"/>
                  </a:lnTo>
                  <a:lnTo>
                    <a:pt x="28" y="14"/>
                  </a:lnTo>
                  <a:lnTo>
                    <a:pt x="35"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39" name="Freeform 144"/>
            <p:cNvSpPr>
              <a:spLocks/>
            </p:cNvSpPr>
            <p:nvPr/>
          </p:nvSpPr>
          <p:spPr bwMode="auto">
            <a:xfrm>
              <a:off x="3240" y="2799"/>
              <a:ext cx="294" cy="65"/>
            </a:xfrm>
            <a:custGeom>
              <a:avLst/>
              <a:gdLst>
                <a:gd name="T0" fmla="*/ 8 w 587"/>
                <a:gd name="T1" fmla="*/ 0 h 131"/>
                <a:gd name="T2" fmla="*/ 8 w 587"/>
                <a:gd name="T3" fmla="*/ 0 h 131"/>
                <a:gd name="T4" fmla="*/ 9 w 587"/>
                <a:gd name="T5" fmla="*/ 0 h 131"/>
                <a:gd name="T6" fmla="*/ 9 w 587"/>
                <a:gd name="T7" fmla="*/ 0 h 131"/>
                <a:gd name="T8" fmla="*/ 9 w 587"/>
                <a:gd name="T9" fmla="*/ 0 h 131"/>
                <a:gd name="T10" fmla="*/ 9 w 587"/>
                <a:gd name="T11" fmla="*/ 0 h 131"/>
                <a:gd name="T12" fmla="*/ 10 w 587"/>
                <a:gd name="T13" fmla="*/ 0 h 131"/>
                <a:gd name="T14" fmla="*/ 9 w 587"/>
                <a:gd name="T15" fmla="*/ 1 h 131"/>
                <a:gd name="T16" fmla="*/ 9 w 587"/>
                <a:gd name="T17" fmla="*/ 1 h 131"/>
                <a:gd name="T18" fmla="*/ 9 w 587"/>
                <a:gd name="T19" fmla="*/ 1 h 131"/>
                <a:gd name="T20" fmla="*/ 8 w 587"/>
                <a:gd name="T21" fmla="*/ 1 h 131"/>
                <a:gd name="T22" fmla="*/ 8 w 587"/>
                <a:gd name="T23" fmla="*/ 0 h 131"/>
                <a:gd name="T24" fmla="*/ 8 w 587"/>
                <a:gd name="T25" fmla="*/ 0 h 131"/>
                <a:gd name="T26" fmla="*/ 7 w 587"/>
                <a:gd name="T27" fmla="*/ 1 h 131"/>
                <a:gd name="T28" fmla="*/ 7 w 587"/>
                <a:gd name="T29" fmla="*/ 1 h 131"/>
                <a:gd name="T30" fmla="*/ 7 w 587"/>
                <a:gd name="T31" fmla="*/ 1 h 131"/>
                <a:gd name="T32" fmla="*/ 6 w 587"/>
                <a:gd name="T33" fmla="*/ 1 h 131"/>
                <a:gd name="T34" fmla="*/ 6 w 587"/>
                <a:gd name="T35" fmla="*/ 1 h 131"/>
                <a:gd name="T36" fmla="*/ 6 w 587"/>
                <a:gd name="T37" fmla="*/ 1 h 131"/>
                <a:gd name="T38" fmla="*/ 5 w 587"/>
                <a:gd name="T39" fmla="*/ 0 h 131"/>
                <a:gd name="T40" fmla="*/ 5 w 587"/>
                <a:gd name="T41" fmla="*/ 1 h 131"/>
                <a:gd name="T42" fmla="*/ 5 w 587"/>
                <a:gd name="T43" fmla="*/ 1 h 131"/>
                <a:gd name="T44" fmla="*/ 4 w 587"/>
                <a:gd name="T45" fmla="*/ 1 h 131"/>
                <a:gd name="T46" fmla="*/ 4 w 587"/>
                <a:gd name="T47" fmla="*/ 1 h 131"/>
                <a:gd name="T48" fmla="*/ 3 w 587"/>
                <a:gd name="T49" fmla="*/ 1 h 131"/>
                <a:gd name="T50" fmla="*/ 3 w 587"/>
                <a:gd name="T51" fmla="*/ 1 h 131"/>
                <a:gd name="T52" fmla="*/ 3 w 587"/>
                <a:gd name="T53" fmla="*/ 1 h 131"/>
                <a:gd name="T54" fmla="*/ 2 w 587"/>
                <a:gd name="T55" fmla="*/ 1 h 131"/>
                <a:gd name="T56" fmla="*/ 2 w 587"/>
                <a:gd name="T57" fmla="*/ 1 h 131"/>
                <a:gd name="T58" fmla="*/ 2 w 587"/>
                <a:gd name="T59" fmla="*/ 1 h 131"/>
                <a:gd name="T60" fmla="*/ 1 w 587"/>
                <a:gd name="T61" fmla="*/ 1 h 131"/>
                <a:gd name="T62" fmla="*/ 1 w 587"/>
                <a:gd name="T63" fmla="*/ 1 h 131"/>
                <a:gd name="T64" fmla="*/ 1 w 587"/>
                <a:gd name="T65" fmla="*/ 1 h 131"/>
                <a:gd name="T66" fmla="*/ 1 w 587"/>
                <a:gd name="T67" fmla="*/ 0 h 131"/>
                <a:gd name="T68" fmla="*/ 1 w 587"/>
                <a:gd name="T69" fmla="*/ 0 h 131"/>
                <a:gd name="T70" fmla="*/ 1 w 587"/>
                <a:gd name="T71" fmla="*/ 0 h 131"/>
                <a:gd name="T72" fmla="*/ 1 w 587"/>
                <a:gd name="T73" fmla="*/ 0 h 131"/>
                <a:gd name="T74" fmla="*/ 2 w 587"/>
                <a:gd name="T75" fmla="*/ 0 h 131"/>
                <a:gd name="T76" fmla="*/ 2 w 587"/>
                <a:gd name="T77" fmla="*/ 0 h 131"/>
                <a:gd name="T78" fmla="*/ 2 w 587"/>
                <a:gd name="T79" fmla="*/ 0 h 131"/>
                <a:gd name="T80" fmla="*/ 3 w 587"/>
                <a:gd name="T81" fmla="*/ 0 h 131"/>
                <a:gd name="T82" fmla="*/ 3 w 587"/>
                <a:gd name="T83" fmla="*/ 0 h 131"/>
                <a:gd name="T84" fmla="*/ 4 w 587"/>
                <a:gd name="T85" fmla="*/ 0 h 131"/>
                <a:gd name="T86" fmla="*/ 4 w 587"/>
                <a:gd name="T87" fmla="*/ 0 h 131"/>
                <a:gd name="T88" fmla="*/ 4 w 587"/>
                <a:gd name="T89" fmla="*/ 0 h 131"/>
                <a:gd name="T90" fmla="*/ 5 w 587"/>
                <a:gd name="T91" fmla="*/ 0 h 131"/>
                <a:gd name="T92" fmla="*/ 5 w 587"/>
                <a:gd name="T93" fmla="*/ 0 h 131"/>
                <a:gd name="T94" fmla="*/ 5 w 587"/>
                <a:gd name="T95" fmla="*/ 0 h 131"/>
                <a:gd name="T96" fmla="*/ 6 w 587"/>
                <a:gd name="T97" fmla="*/ 0 h 131"/>
                <a:gd name="T98" fmla="*/ 6 w 587"/>
                <a:gd name="T99" fmla="*/ 0 h 131"/>
                <a:gd name="T100" fmla="*/ 6 w 587"/>
                <a:gd name="T101" fmla="*/ 0 h 131"/>
                <a:gd name="T102" fmla="*/ 6 w 587"/>
                <a:gd name="T103" fmla="*/ 0 h 131"/>
                <a:gd name="T104" fmla="*/ 6 w 587"/>
                <a:gd name="T105" fmla="*/ 0 h 131"/>
                <a:gd name="T106" fmla="*/ 7 w 587"/>
                <a:gd name="T107" fmla="*/ 0 h 131"/>
                <a:gd name="T108" fmla="*/ 7 w 587"/>
                <a:gd name="T109" fmla="*/ 0 h 131"/>
                <a:gd name="T110" fmla="*/ 7 w 587"/>
                <a:gd name="T111" fmla="*/ 0 h 131"/>
                <a:gd name="T112" fmla="*/ 7 w 587"/>
                <a:gd name="T113" fmla="*/ 0 h 131"/>
                <a:gd name="T114" fmla="*/ 8 w 587"/>
                <a:gd name="T115" fmla="*/ 0 h 1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7"/>
                <a:gd name="T175" fmla="*/ 0 h 131"/>
                <a:gd name="T176" fmla="*/ 587 w 587"/>
                <a:gd name="T177" fmla="*/ 131 h 1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7" h="131">
                  <a:moveTo>
                    <a:pt x="465" y="15"/>
                  </a:moveTo>
                  <a:lnTo>
                    <a:pt x="472" y="13"/>
                  </a:lnTo>
                  <a:lnTo>
                    <a:pt x="478" y="11"/>
                  </a:lnTo>
                  <a:lnTo>
                    <a:pt x="485" y="9"/>
                  </a:lnTo>
                  <a:lnTo>
                    <a:pt x="491" y="6"/>
                  </a:lnTo>
                  <a:lnTo>
                    <a:pt x="496" y="5"/>
                  </a:lnTo>
                  <a:lnTo>
                    <a:pt x="502" y="5"/>
                  </a:lnTo>
                  <a:lnTo>
                    <a:pt x="508" y="9"/>
                  </a:lnTo>
                  <a:lnTo>
                    <a:pt x="513" y="15"/>
                  </a:lnTo>
                  <a:lnTo>
                    <a:pt x="521" y="15"/>
                  </a:lnTo>
                  <a:lnTo>
                    <a:pt x="530" y="13"/>
                  </a:lnTo>
                  <a:lnTo>
                    <a:pt x="539" y="11"/>
                  </a:lnTo>
                  <a:lnTo>
                    <a:pt x="546" y="6"/>
                  </a:lnTo>
                  <a:lnTo>
                    <a:pt x="556" y="16"/>
                  </a:lnTo>
                  <a:lnTo>
                    <a:pt x="557" y="15"/>
                  </a:lnTo>
                  <a:lnTo>
                    <a:pt x="559" y="15"/>
                  </a:lnTo>
                  <a:lnTo>
                    <a:pt x="560" y="15"/>
                  </a:lnTo>
                  <a:lnTo>
                    <a:pt x="562" y="15"/>
                  </a:lnTo>
                  <a:lnTo>
                    <a:pt x="562" y="16"/>
                  </a:lnTo>
                  <a:lnTo>
                    <a:pt x="562" y="17"/>
                  </a:lnTo>
                  <a:lnTo>
                    <a:pt x="563" y="17"/>
                  </a:lnTo>
                  <a:lnTo>
                    <a:pt x="569" y="13"/>
                  </a:lnTo>
                  <a:lnTo>
                    <a:pt x="575" y="10"/>
                  </a:lnTo>
                  <a:lnTo>
                    <a:pt x="580" y="6"/>
                  </a:lnTo>
                  <a:lnTo>
                    <a:pt x="587" y="4"/>
                  </a:lnTo>
                  <a:lnTo>
                    <a:pt x="586" y="19"/>
                  </a:lnTo>
                  <a:lnTo>
                    <a:pt x="586" y="34"/>
                  </a:lnTo>
                  <a:lnTo>
                    <a:pt x="585" y="49"/>
                  </a:lnTo>
                  <a:lnTo>
                    <a:pt x="584" y="63"/>
                  </a:lnTo>
                  <a:lnTo>
                    <a:pt x="575" y="70"/>
                  </a:lnTo>
                  <a:lnTo>
                    <a:pt x="572" y="68"/>
                  </a:lnTo>
                  <a:lnTo>
                    <a:pt x="570" y="66"/>
                  </a:lnTo>
                  <a:lnTo>
                    <a:pt x="567" y="65"/>
                  </a:lnTo>
                  <a:lnTo>
                    <a:pt x="563" y="63"/>
                  </a:lnTo>
                  <a:lnTo>
                    <a:pt x="557" y="68"/>
                  </a:lnTo>
                  <a:lnTo>
                    <a:pt x="551" y="71"/>
                  </a:lnTo>
                  <a:lnTo>
                    <a:pt x="542" y="71"/>
                  </a:lnTo>
                  <a:lnTo>
                    <a:pt x="537" y="72"/>
                  </a:lnTo>
                  <a:lnTo>
                    <a:pt x="530" y="69"/>
                  </a:lnTo>
                  <a:lnTo>
                    <a:pt x="523" y="69"/>
                  </a:lnTo>
                  <a:lnTo>
                    <a:pt x="516" y="71"/>
                  </a:lnTo>
                  <a:lnTo>
                    <a:pt x="509" y="73"/>
                  </a:lnTo>
                  <a:lnTo>
                    <a:pt x="503" y="76"/>
                  </a:lnTo>
                  <a:lnTo>
                    <a:pt x="496" y="77"/>
                  </a:lnTo>
                  <a:lnTo>
                    <a:pt x="492" y="73"/>
                  </a:lnTo>
                  <a:lnTo>
                    <a:pt x="487" y="66"/>
                  </a:lnTo>
                  <a:lnTo>
                    <a:pt x="481" y="63"/>
                  </a:lnTo>
                  <a:lnTo>
                    <a:pt x="476" y="58"/>
                  </a:lnTo>
                  <a:lnTo>
                    <a:pt x="470" y="57"/>
                  </a:lnTo>
                  <a:lnTo>
                    <a:pt x="463" y="58"/>
                  </a:lnTo>
                  <a:lnTo>
                    <a:pt x="458" y="61"/>
                  </a:lnTo>
                  <a:lnTo>
                    <a:pt x="454" y="64"/>
                  </a:lnTo>
                  <a:lnTo>
                    <a:pt x="449" y="69"/>
                  </a:lnTo>
                  <a:lnTo>
                    <a:pt x="445" y="73"/>
                  </a:lnTo>
                  <a:lnTo>
                    <a:pt x="441" y="78"/>
                  </a:lnTo>
                  <a:lnTo>
                    <a:pt x="435" y="80"/>
                  </a:lnTo>
                  <a:lnTo>
                    <a:pt x="430" y="81"/>
                  </a:lnTo>
                  <a:lnTo>
                    <a:pt x="423" y="79"/>
                  </a:lnTo>
                  <a:lnTo>
                    <a:pt x="419" y="77"/>
                  </a:lnTo>
                  <a:lnTo>
                    <a:pt x="415" y="78"/>
                  </a:lnTo>
                  <a:lnTo>
                    <a:pt x="411" y="78"/>
                  </a:lnTo>
                  <a:lnTo>
                    <a:pt x="407" y="78"/>
                  </a:lnTo>
                  <a:lnTo>
                    <a:pt x="403" y="81"/>
                  </a:lnTo>
                  <a:lnTo>
                    <a:pt x="399" y="83"/>
                  </a:lnTo>
                  <a:lnTo>
                    <a:pt x="392" y="84"/>
                  </a:lnTo>
                  <a:lnTo>
                    <a:pt x="386" y="84"/>
                  </a:lnTo>
                  <a:lnTo>
                    <a:pt x="381" y="80"/>
                  </a:lnTo>
                  <a:lnTo>
                    <a:pt x="378" y="78"/>
                  </a:lnTo>
                  <a:lnTo>
                    <a:pt x="373" y="77"/>
                  </a:lnTo>
                  <a:lnTo>
                    <a:pt x="367" y="78"/>
                  </a:lnTo>
                  <a:lnTo>
                    <a:pt x="363" y="81"/>
                  </a:lnTo>
                  <a:lnTo>
                    <a:pt x="357" y="85"/>
                  </a:lnTo>
                  <a:lnTo>
                    <a:pt x="351" y="88"/>
                  </a:lnTo>
                  <a:lnTo>
                    <a:pt x="344" y="88"/>
                  </a:lnTo>
                  <a:lnTo>
                    <a:pt x="339" y="81"/>
                  </a:lnTo>
                  <a:lnTo>
                    <a:pt x="334" y="74"/>
                  </a:lnTo>
                  <a:lnTo>
                    <a:pt x="329" y="68"/>
                  </a:lnTo>
                  <a:lnTo>
                    <a:pt x="323" y="62"/>
                  </a:lnTo>
                  <a:lnTo>
                    <a:pt x="314" y="59"/>
                  </a:lnTo>
                  <a:lnTo>
                    <a:pt x="308" y="59"/>
                  </a:lnTo>
                  <a:lnTo>
                    <a:pt x="301" y="61"/>
                  </a:lnTo>
                  <a:lnTo>
                    <a:pt x="294" y="63"/>
                  </a:lnTo>
                  <a:lnTo>
                    <a:pt x="288" y="66"/>
                  </a:lnTo>
                  <a:lnTo>
                    <a:pt x="282" y="70"/>
                  </a:lnTo>
                  <a:lnTo>
                    <a:pt x="278" y="76"/>
                  </a:lnTo>
                  <a:lnTo>
                    <a:pt x="273" y="80"/>
                  </a:lnTo>
                  <a:lnTo>
                    <a:pt x="271" y="91"/>
                  </a:lnTo>
                  <a:lnTo>
                    <a:pt x="266" y="95"/>
                  </a:lnTo>
                  <a:lnTo>
                    <a:pt x="260" y="96"/>
                  </a:lnTo>
                  <a:lnTo>
                    <a:pt x="252" y="95"/>
                  </a:lnTo>
                  <a:lnTo>
                    <a:pt x="244" y="94"/>
                  </a:lnTo>
                  <a:lnTo>
                    <a:pt x="236" y="94"/>
                  </a:lnTo>
                  <a:lnTo>
                    <a:pt x="229" y="96"/>
                  </a:lnTo>
                  <a:lnTo>
                    <a:pt x="224" y="103"/>
                  </a:lnTo>
                  <a:lnTo>
                    <a:pt x="215" y="106"/>
                  </a:lnTo>
                  <a:lnTo>
                    <a:pt x="207" y="104"/>
                  </a:lnTo>
                  <a:lnTo>
                    <a:pt x="200" y="102"/>
                  </a:lnTo>
                  <a:lnTo>
                    <a:pt x="194" y="100"/>
                  </a:lnTo>
                  <a:lnTo>
                    <a:pt x="188" y="99"/>
                  </a:lnTo>
                  <a:lnTo>
                    <a:pt x="181" y="99"/>
                  </a:lnTo>
                  <a:lnTo>
                    <a:pt x="175" y="103"/>
                  </a:lnTo>
                  <a:lnTo>
                    <a:pt x="169" y="111"/>
                  </a:lnTo>
                  <a:lnTo>
                    <a:pt x="162" y="111"/>
                  </a:lnTo>
                  <a:lnTo>
                    <a:pt x="157" y="110"/>
                  </a:lnTo>
                  <a:lnTo>
                    <a:pt x="151" y="108"/>
                  </a:lnTo>
                  <a:lnTo>
                    <a:pt x="146" y="104"/>
                  </a:lnTo>
                  <a:lnTo>
                    <a:pt x="141" y="102"/>
                  </a:lnTo>
                  <a:lnTo>
                    <a:pt x="135" y="101"/>
                  </a:lnTo>
                  <a:lnTo>
                    <a:pt x="129" y="100"/>
                  </a:lnTo>
                  <a:lnTo>
                    <a:pt x="122" y="102"/>
                  </a:lnTo>
                  <a:lnTo>
                    <a:pt x="118" y="104"/>
                  </a:lnTo>
                  <a:lnTo>
                    <a:pt x="113" y="108"/>
                  </a:lnTo>
                  <a:lnTo>
                    <a:pt x="110" y="111"/>
                  </a:lnTo>
                  <a:lnTo>
                    <a:pt x="105" y="115"/>
                  </a:lnTo>
                  <a:lnTo>
                    <a:pt x="101" y="118"/>
                  </a:lnTo>
                  <a:lnTo>
                    <a:pt x="97" y="119"/>
                  </a:lnTo>
                  <a:lnTo>
                    <a:pt x="93" y="119"/>
                  </a:lnTo>
                  <a:lnTo>
                    <a:pt x="88" y="115"/>
                  </a:lnTo>
                  <a:lnTo>
                    <a:pt x="81" y="116"/>
                  </a:lnTo>
                  <a:lnTo>
                    <a:pt x="75" y="117"/>
                  </a:lnTo>
                  <a:lnTo>
                    <a:pt x="69" y="121"/>
                  </a:lnTo>
                  <a:lnTo>
                    <a:pt x="63" y="123"/>
                  </a:lnTo>
                  <a:lnTo>
                    <a:pt x="61" y="119"/>
                  </a:lnTo>
                  <a:lnTo>
                    <a:pt x="55" y="116"/>
                  </a:lnTo>
                  <a:lnTo>
                    <a:pt x="47" y="114"/>
                  </a:lnTo>
                  <a:lnTo>
                    <a:pt x="40" y="112"/>
                  </a:lnTo>
                  <a:lnTo>
                    <a:pt x="35" y="117"/>
                  </a:lnTo>
                  <a:lnTo>
                    <a:pt x="30" y="123"/>
                  </a:lnTo>
                  <a:lnTo>
                    <a:pt x="25" y="129"/>
                  </a:lnTo>
                  <a:lnTo>
                    <a:pt x="17" y="131"/>
                  </a:lnTo>
                  <a:lnTo>
                    <a:pt x="12" y="114"/>
                  </a:lnTo>
                  <a:lnTo>
                    <a:pt x="9" y="96"/>
                  </a:lnTo>
                  <a:lnTo>
                    <a:pt x="8" y="79"/>
                  </a:lnTo>
                  <a:lnTo>
                    <a:pt x="6" y="62"/>
                  </a:lnTo>
                  <a:lnTo>
                    <a:pt x="2" y="48"/>
                  </a:lnTo>
                  <a:lnTo>
                    <a:pt x="2" y="35"/>
                  </a:lnTo>
                  <a:lnTo>
                    <a:pt x="2" y="23"/>
                  </a:lnTo>
                  <a:lnTo>
                    <a:pt x="0" y="9"/>
                  </a:lnTo>
                  <a:lnTo>
                    <a:pt x="5" y="15"/>
                  </a:lnTo>
                  <a:lnTo>
                    <a:pt x="10" y="19"/>
                  </a:lnTo>
                  <a:lnTo>
                    <a:pt x="16" y="21"/>
                  </a:lnTo>
                  <a:lnTo>
                    <a:pt x="23" y="23"/>
                  </a:lnTo>
                  <a:lnTo>
                    <a:pt x="28" y="17"/>
                  </a:lnTo>
                  <a:lnTo>
                    <a:pt x="32" y="11"/>
                  </a:lnTo>
                  <a:lnTo>
                    <a:pt x="37" y="9"/>
                  </a:lnTo>
                  <a:lnTo>
                    <a:pt x="44" y="8"/>
                  </a:lnTo>
                  <a:lnTo>
                    <a:pt x="48" y="15"/>
                  </a:lnTo>
                  <a:lnTo>
                    <a:pt x="55" y="17"/>
                  </a:lnTo>
                  <a:lnTo>
                    <a:pt x="63" y="17"/>
                  </a:lnTo>
                  <a:lnTo>
                    <a:pt x="72" y="16"/>
                  </a:lnTo>
                  <a:lnTo>
                    <a:pt x="78" y="15"/>
                  </a:lnTo>
                  <a:lnTo>
                    <a:pt x="84" y="11"/>
                  </a:lnTo>
                  <a:lnTo>
                    <a:pt x="90" y="8"/>
                  </a:lnTo>
                  <a:lnTo>
                    <a:pt x="97" y="6"/>
                  </a:lnTo>
                  <a:lnTo>
                    <a:pt x="101" y="12"/>
                  </a:lnTo>
                  <a:lnTo>
                    <a:pt x="106" y="16"/>
                  </a:lnTo>
                  <a:lnTo>
                    <a:pt x="113" y="17"/>
                  </a:lnTo>
                  <a:lnTo>
                    <a:pt x="119" y="18"/>
                  </a:lnTo>
                  <a:lnTo>
                    <a:pt x="126" y="18"/>
                  </a:lnTo>
                  <a:lnTo>
                    <a:pt x="131" y="17"/>
                  </a:lnTo>
                  <a:lnTo>
                    <a:pt x="138" y="16"/>
                  </a:lnTo>
                  <a:lnTo>
                    <a:pt x="144" y="15"/>
                  </a:lnTo>
                  <a:lnTo>
                    <a:pt x="150" y="10"/>
                  </a:lnTo>
                  <a:lnTo>
                    <a:pt x="154" y="5"/>
                  </a:lnTo>
                  <a:lnTo>
                    <a:pt x="160" y="2"/>
                  </a:lnTo>
                  <a:lnTo>
                    <a:pt x="167" y="4"/>
                  </a:lnTo>
                  <a:lnTo>
                    <a:pt x="173" y="11"/>
                  </a:lnTo>
                  <a:lnTo>
                    <a:pt x="179" y="13"/>
                  </a:lnTo>
                  <a:lnTo>
                    <a:pt x="186" y="11"/>
                  </a:lnTo>
                  <a:lnTo>
                    <a:pt x="192" y="6"/>
                  </a:lnTo>
                  <a:lnTo>
                    <a:pt x="198" y="3"/>
                  </a:lnTo>
                  <a:lnTo>
                    <a:pt x="204" y="1"/>
                  </a:lnTo>
                  <a:lnTo>
                    <a:pt x="209" y="3"/>
                  </a:lnTo>
                  <a:lnTo>
                    <a:pt x="213" y="12"/>
                  </a:lnTo>
                  <a:lnTo>
                    <a:pt x="219" y="13"/>
                  </a:lnTo>
                  <a:lnTo>
                    <a:pt x="226" y="11"/>
                  </a:lnTo>
                  <a:lnTo>
                    <a:pt x="233" y="9"/>
                  </a:lnTo>
                  <a:lnTo>
                    <a:pt x="238" y="5"/>
                  </a:lnTo>
                  <a:lnTo>
                    <a:pt x="244" y="4"/>
                  </a:lnTo>
                  <a:lnTo>
                    <a:pt x="249" y="5"/>
                  </a:lnTo>
                  <a:lnTo>
                    <a:pt x="253" y="11"/>
                  </a:lnTo>
                  <a:lnTo>
                    <a:pt x="256" y="20"/>
                  </a:lnTo>
                  <a:lnTo>
                    <a:pt x="259" y="23"/>
                  </a:lnTo>
                  <a:lnTo>
                    <a:pt x="264" y="25"/>
                  </a:lnTo>
                  <a:lnTo>
                    <a:pt x="268" y="27"/>
                  </a:lnTo>
                  <a:lnTo>
                    <a:pt x="273" y="30"/>
                  </a:lnTo>
                  <a:lnTo>
                    <a:pt x="276" y="31"/>
                  </a:lnTo>
                  <a:lnTo>
                    <a:pt x="281" y="33"/>
                  </a:lnTo>
                  <a:lnTo>
                    <a:pt x="286" y="34"/>
                  </a:lnTo>
                  <a:lnTo>
                    <a:pt x="290" y="35"/>
                  </a:lnTo>
                  <a:lnTo>
                    <a:pt x="297" y="32"/>
                  </a:lnTo>
                  <a:lnTo>
                    <a:pt x="304" y="28"/>
                  </a:lnTo>
                  <a:lnTo>
                    <a:pt x="311" y="26"/>
                  </a:lnTo>
                  <a:lnTo>
                    <a:pt x="317" y="23"/>
                  </a:lnTo>
                  <a:lnTo>
                    <a:pt x="324" y="18"/>
                  </a:lnTo>
                  <a:lnTo>
                    <a:pt x="329" y="15"/>
                  </a:lnTo>
                  <a:lnTo>
                    <a:pt x="335" y="9"/>
                  </a:lnTo>
                  <a:lnTo>
                    <a:pt x="340" y="3"/>
                  </a:lnTo>
                  <a:lnTo>
                    <a:pt x="347" y="2"/>
                  </a:lnTo>
                  <a:lnTo>
                    <a:pt x="352" y="4"/>
                  </a:lnTo>
                  <a:lnTo>
                    <a:pt x="358" y="8"/>
                  </a:lnTo>
                  <a:lnTo>
                    <a:pt x="363" y="9"/>
                  </a:lnTo>
                  <a:lnTo>
                    <a:pt x="364" y="9"/>
                  </a:lnTo>
                  <a:lnTo>
                    <a:pt x="365" y="10"/>
                  </a:lnTo>
                  <a:lnTo>
                    <a:pt x="366" y="11"/>
                  </a:lnTo>
                  <a:lnTo>
                    <a:pt x="367" y="12"/>
                  </a:lnTo>
                  <a:lnTo>
                    <a:pt x="369" y="11"/>
                  </a:lnTo>
                  <a:lnTo>
                    <a:pt x="370" y="10"/>
                  </a:lnTo>
                  <a:lnTo>
                    <a:pt x="371" y="9"/>
                  </a:lnTo>
                  <a:lnTo>
                    <a:pt x="372" y="9"/>
                  </a:lnTo>
                  <a:lnTo>
                    <a:pt x="379" y="8"/>
                  </a:lnTo>
                  <a:lnTo>
                    <a:pt x="386" y="2"/>
                  </a:lnTo>
                  <a:lnTo>
                    <a:pt x="393" y="1"/>
                  </a:lnTo>
                  <a:lnTo>
                    <a:pt x="397" y="6"/>
                  </a:lnTo>
                  <a:lnTo>
                    <a:pt x="400" y="6"/>
                  </a:lnTo>
                  <a:lnTo>
                    <a:pt x="400" y="8"/>
                  </a:lnTo>
                  <a:lnTo>
                    <a:pt x="400" y="9"/>
                  </a:lnTo>
                  <a:lnTo>
                    <a:pt x="401" y="11"/>
                  </a:lnTo>
                  <a:lnTo>
                    <a:pt x="402" y="12"/>
                  </a:lnTo>
                  <a:lnTo>
                    <a:pt x="407" y="9"/>
                  </a:lnTo>
                  <a:lnTo>
                    <a:pt x="407" y="11"/>
                  </a:lnTo>
                  <a:lnTo>
                    <a:pt x="412" y="11"/>
                  </a:lnTo>
                  <a:lnTo>
                    <a:pt x="418" y="10"/>
                  </a:lnTo>
                  <a:lnTo>
                    <a:pt x="424" y="6"/>
                  </a:lnTo>
                  <a:lnTo>
                    <a:pt x="428" y="3"/>
                  </a:lnTo>
                  <a:lnTo>
                    <a:pt x="433" y="0"/>
                  </a:lnTo>
                  <a:lnTo>
                    <a:pt x="438" y="0"/>
                  </a:lnTo>
                  <a:lnTo>
                    <a:pt x="442" y="2"/>
                  </a:lnTo>
                  <a:lnTo>
                    <a:pt x="446" y="8"/>
                  </a:lnTo>
                  <a:lnTo>
                    <a:pt x="452" y="9"/>
                  </a:lnTo>
                  <a:lnTo>
                    <a:pt x="456" y="10"/>
                  </a:lnTo>
                  <a:lnTo>
                    <a:pt x="462" y="12"/>
                  </a:lnTo>
                  <a:lnTo>
                    <a:pt x="465" y="15"/>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0" name="Freeform 149"/>
            <p:cNvSpPr>
              <a:spLocks/>
            </p:cNvSpPr>
            <p:nvPr/>
          </p:nvSpPr>
          <p:spPr bwMode="auto">
            <a:xfrm>
              <a:off x="3249" y="2846"/>
              <a:ext cx="280" cy="85"/>
            </a:xfrm>
            <a:custGeom>
              <a:avLst/>
              <a:gdLst>
                <a:gd name="T0" fmla="*/ 9 w 559"/>
                <a:gd name="T1" fmla="*/ 1 h 169"/>
                <a:gd name="T2" fmla="*/ 9 w 559"/>
                <a:gd name="T3" fmla="*/ 2 h 169"/>
                <a:gd name="T4" fmla="*/ 8 w 559"/>
                <a:gd name="T5" fmla="*/ 2 h 169"/>
                <a:gd name="T6" fmla="*/ 8 w 559"/>
                <a:gd name="T7" fmla="*/ 2 h 169"/>
                <a:gd name="T8" fmla="*/ 8 w 559"/>
                <a:gd name="T9" fmla="*/ 2 h 169"/>
                <a:gd name="T10" fmla="*/ 8 w 559"/>
                <a:gd name="T11" fmla="*/ 2 h 169"/>
                <a:gd name="T12" fmla="*/ 7 w 559"/>
                <a:gd name="T13" fmla="*/ 2 h 169"/>
                <a:gd name="T14" fmla="*/ 7 w 559"/>
                <a:gd name="T15" fmla="*/ 2 h 169"/>
                <a:gd name="T16" fmla="*/ 7 w 559"/>
                <a:gd name="T17" fmla="*/ 2 h 169"/>
                <a:gd name="T18" fmla="*/ 6 w 559"/>
                <a:gd name="T19" fmla="*/ 2 h 169"/>
                <a:gd name="T20" fmla="*/ 6 w 559"/>
                <a:gd name="T21" fmla="*/ 2 h 169"/>
                <a:gd name="T22" fmla="*/ 6 w 559"/>
                <a:gd name="T23" fmla="*/ 2 h 169"/>
                <a:gd name="T24" fmla="*/ 6 w 559"/>
                <a:gd name="T25" fmla="*/ 2 h 169"/>
                <a:gd name="T26" fmla="*/ 5 w 559"/>
                <a:gd name="T27" fmla="*/ 2 h 169"/>
                <a:gd name="T28" fmla="*/ 5 w 559"/>
                <a:gd name="T29" fmla="*/ 2 h 169"/>
                <a:gd name="T30" fmla="*/ 5 w 559"/>
                <a:gd name="T31" fmla="*/ 2 h 169"/>
                <a:gd name="T32" fmla="*/ 4 w 559"/>
                <a:gd name="T33" fmla="*/ 2 h 169"/>
                <a:gd name="T34" fmla="*/ 4 w 559"/>
                <a:gd name="T35" fmla="*/ 3 h 169"/>
                <a:gd name="T36" fmla="*/ 4 w 559"/>
                <a:gd name="T37" fmla="*/ 3 h 169"/>
                <a:gd name="T38" fmla="*/ 3 w 559"/>
                <a:gd name="T39" fmla="*/ 3 h 169"/>
                <a:gd name="T40" fmla="*/ 3 w 559"/>
                <a:gd name="T41" fmla="*/ 2 h 169"/>
                <a:gd name="T42" fmla="*/ 3 w 559"/>
                <a:gd name="T43" fmla="*/ 3 h 169"/>
                <a:gd name="T44" fmla="*/ 2 w 559"/>
                <a:gd name="T45" fmla="*/ 3 h 169"/>
                <a:gd name="T46" fmla="*/ 2 w 559"/>
                <a:gd name="T47" fmla="*/ 3 h 169"/>
                <a:gd name="T48" fmla="*/ 2 w 559"/>
                <a:gd name="T49" fmla="*/ 3 h 169"/>
                <a:gd name="T50" fmla="*/ 1 w 559"/>
                <a:gd name="T51" fmla="*/ 3 h 169"/>
                <a:gd name="T52" fmla="*/ 1 w 559"/>
                <a:gd name="T53" fmla="*/ 3 h 169"/>
                <a:gd name="T54" fmla="*/ 1 w 559"/>
                <a:gd name="T55" fmla="*/ 3 h 169"/>
                <a:gd name="T56" fmla="*/ 0 w 559"/>
                <a:gd name="T57" fmla="*/ 1 h 169"/>
                <a:gd name="T58" fmla="*/ 1 w 559"/>
                <a:gd name="T59" fmla="*/ 2 h 169"/>
                <a:gd name="T60" fmla="*/ 1 w 559"/>
                <a:gd name="T61" fmla="*/ 1 h 169"/>
                <a:gd name="T62" fmla="*/ 1 w 559"/>
                <a:gd name="T63" fmla="*/ 1 h 169"/>
                <a:gd name="T64" fmla="*/ 2 w 559"/>
                <a:gd name="T65" fmla="*/ 1 h 169"/>
                <a:gd name="T66" fmla="*/ 2 w 559"/>
                <a:gd name="T67" fmla="*/ 1 h 169"/>
                <a:gd name="T68" fmla="*/ 2 w 559"/>
                <a:gd name="T69" fmla="*/ 1 h 169"/>
                <a:gd name="T70" fmla="*/ 3 w 559"/>
                <a:gd name="T71" fmla="*/ 1 h 169"/>
                <a:gd name="T72" fmla="*/ 3 w 559"/>
                <a:gd name="T73" fmla="*/ 1 h 169"/>
                <a:gd name="T74" fmla="*/ 3 w 559"/>
                <a:gd name="T75" fmla="*/ 1 h 169"/>
                <a:gd name="T76" fmla="*/ 4 w 559"/>
                <a:gd name="T77" fmla="*/ 1 h 169"/>
                <a:gd name="T78" fmla="*/ 4 w 559"/>
                <a:gd name="T79" fmla="*/ 1 h 169"/>
                <a:gd name="T80" fmla="*/ 4 w 559"/>
                <a:gd name="T81" fmla="*/ 1 h 169"/>
                <a:gd name="T82" fmla="*/ 5 w 559"/>
                <a:gd name="T83" fmla="*/ 1 h 169"/>
                <a:gd name="T84" fmla="*/ 5 w 559"/>
                <a:gd name="T85" fmla="*/ 1 h 169"/>
                <a:gd name="T86" fmla="*/ 5 w 559"/>
                <a:gd name="T87" fmla="*/ 1 h 169"/>
                <a:gd name="T88" fmla="*/ 5 w 559"/>
                <a:gd name="T89" fmla="*/ 1 h 169"/>
                <a:gd name="T90" fmla="*/ 6 w 559"/>
                <a:gd name="T91" fmla="*/ 1 h 169"/>
                <a:gd name="T92" fmla="*/ 6 w 559"/>
                <a:gd name="T93" fmla="*/ 1 h 169"/>
                <a:gd name="T94" fmla="*/ 6 w 559"/>
                <a:gd name="T95" fmla="*/ 1 h 169"/>
                <a:gd name="T96" fmla="*/ 7 w 559"/>
                <a:gd name="T97" fmla="*/ 1 h 169"/>
                <a:gd name="T98" fmla="*/ 7 w 559"/>
                <a:gd name="T99" fmla="*/ 1 h 169"/>
                <a:gd name="T100" fmla="*/ 7 w 559"/>
                <a:gd name="T101" fmla="*/ 1 h 169"/>
                <a:gd name="T102" fmla="*/ 8 w 559"/>
                <a:gd name="T103" fmla="*/ 1 h 169"/>
                <a:gd name="T104" fmla="*/ 8 w 559"/>
                <a:gd name="T105" fmla="*/ 1 h 169"/>
                <a:gd name="T106" fmla="*/ 8 w 559"/>
                <a:gd name="T107" fmla="*/ 1 h 169"/>
                <a:gd name="T108" fmla="*/ 9 w 559"/>
                <a:gd name="T109" fmla="*/ 1 h 169"/>
                <a:gd name="T110" fmla="*/ 9 w 559"/>
                <a:gd name="T111" fmla="*/ 1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9"/>
                <a:gd name="T169" fmla="*/ 0 h 169"/>
                <a:gd name="T170" fmla="*/ 559 w 559"/>
                <a:gd name="T171" fmla="*/ 169 h 1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9" h="169">
                  <a:moveTo>
                    <a:pt x="559" y="0"/>
                  </a:moveTo>
                  <a:lnTo>
                    <a:pt x="558" y="16"/>
                  </a:lnTo>
                  <a:lnTo>
                    <a:pt x="556" y="31"/>
                  </a:lnTo>
                  <a:lnTo>
                    <a:pt x="552" y="46"/>
                  </a:lnTo>
                  <a:lnTo>
                    <a:pt x="548" y="61"/>
                  </a:lnTo>
                  <a:lnTo>
                    <a:pt x="540" y="60"/>
                  </a:lnTo>
                  <a:lnTo>
                    <a:pt x="534" y="62"/>
                  </a:lnTo>
                  <a:lnTo>
                    <a:pt x="528" y="66"/>
                  </a:lnTo>
                  <a:lnTo>
                    <a:pt x="522" y="67"/>
                  </a:lnTo>
                  <a:lnTo>
                    <a:pt x="519" y="69"/>
                  </a:lnTo>
                  <a:lnTo>
                    <a:pt x="514" y="69"/>
                  </a:lnTo>
                  <a:lnTo>
                    <a:pt x="510" y="69"/>
                  </a:lnTo>
                  <a:lnTo>
                    <a:pt x="505" y="69"/>
                  </a:lnTo>
                  <a:lnTo>
                    <a:pt x="500" y="69"/>
                  </a:lnTo>
                  <a:lnTo>
                    <a:pt x="496" y="70"/>
                  </a:lnTo>
                  <a:lnTo>
                    <a:pt x="491" y="73"/>
                  </a:lnTo>
                  <a:lnTo>
                    <a:pt x="487" y="76"/>
                  </a:lnTo>
                  <a:lnTo>
                    <a:pt x="481" y="76"/>
                  </a:lnTo>
                  <a:lnTo>
                    <a:pt x="474" y="77"/>
                  </a:lnTo>
                  <a:lnTo>
                    <a:pt x="467" y="77"/>
                  </a:lnTo>
                  <a:lnTo>
                    <a:pt x="464" y="74"/>
                  </a:lnTo>
                  <a:lnTo>
                    <a:pt x="459" y="73"/>
                  </a:lnTo>
                  <a:lnTo>
                    <a:pt x="454" y="69"/>
                  </a:lnTo>
                  <a:lnTo>
                    <a:pt x="451" y="68"/>
                  </a:lnTo>
                  <a:lnTo>
                    <a:pt x="446" y="69"/>
                  </a:lnTo>
                  <a:lnTo>
                    <a:pt x="446" y="68"/>
                  </a:lnTo>
                  <a:lnTo>
                    <a:pt x="441" y="69"/>
                  </a:lnTo>
                  <a:lnTo>
                    <a:pt x="435" y="70"/>
                  </a:lnTo>
                  <a:lnTo>
                    <a:pt x="429" y="73"/>
                  </a:lnTo>
                  <a:lnTo>
                    <a:pt x="423" y="76"/>
                  </a:lnTo>
                  <a:lnTo>
                    <a:pt x="418" y="89"/>
                  </a:lnTo>
                  <a:lnTo>
                    <a:pt x="412" y="85"/>
                  </a:lnTo>
                  <a:lnTo>
                    <a:pt x="407" y="85"/>
                  </a:lnTo>
                  <a:lnTo>
                    <a:pt x="401" y="86"/>
                  </a:lnTo>
                  <a:lnTo>
                    <a:pt x="397" y="89"/>
                  </a:lnTo>
                  <a:lnTo>
                    <a:pt x="391" y="92"/>
                  </a:lnTo>
                  <a:lnTo>
                    <a:pt x="385" y="96"/>
                  </a:lnTo>
                  <a:lnTo>
                    <a:pt x="381" y="99"/>
                  </a:lnTo>
                  <a:lnTo>
                    <a:pt x="375" y="100"/>
                  </a:lnTo>
                  <a:lnTo>
                    <a:pt x="371" y="96"/>
                  </a:lnTo>
                  <a:lnTo>
                    <a:pt x="366" y="93"/>
                  </a:lnTo>
                  <a:lnTo>
                    <a:pt x="360" y="93"/>
                  </a:lnTo>
                  <a:lnTo>
                    <a:pt x="354" y="92"/>
                  </a:lnTo>
                  <a:lnTo>
                    <a:pt x="352" y="96"/>
                  </a:lnTo>
                  <a:lnTo>
                    <a:pt x="350" y="100"/>
                  </a:lnTo>
                  <a:lnTo>
                    <a:pt x="346" y="104"/>
                  </a:lnTo>
                  <a:lnTo>
                    <a:pt x="344" y="106"/>
                  </a:lnTo>
                  <a:lnTo>
                    <a:pt x="340" y="104"/>
                  </a:lnTo>
                  <a:lnTo>
                    <a:pt x="338" y="105"/>
                  </a:lnTo>
                  <a:lnTo>
                    <a:pt x="337" y="106"/>
                  </a:lnTo>
                  <a:lnTo>
                    <a:pt x="335" y="106"/>
                  </a:lnTo>
                  <a:lnTo>
                    <a:pt x="332" y="106"/>
                  </a:lnTo>
                  <a:lnTo>
                    <a:pt x="325" y="99"/>
                  </a:lnTo>
                  <a:lnTo>
                    <a:pt x="317" y="94"/>
                  </a:lnTo>
                  <a:lnTo>
                    <a:pt x="308" y="91"/>
                  </a:lnTo>
                  <a:lnTo>
                    <a:pt x="299" y="90"/>
                  </a:lnTo>
                  <a:lnTo>
                    <a:pt x="292" y="89"/>
                  </a:lnTo>
                  <a:lnTo>
                    <a:pt x="285" y="90"/>
                  </a:lnTo>
                  <a:lnTo>
                    <a:pt x="279" y="93"/>
                  </a:lnTo>
                  <a:lnTo>
                    <a:pt x="275" y="97"/>
                  </a:lnTo>
                  <a:lnTo>
                    <a:pt x="270" y="101"/>
                  </a:lnTo>
                  <a:lnTo>
                    <a:pt x="266" y="107"/>
                  </a:lnTo>
                  <a:lnTo>
                    <a:pt x="261" y="112"/>
                  </a:lnTo>
                  <a:lnTo>
                    <a:pt x="257" y="118"/>
                  </a:lnTo>
                  <a:lnTo>
                    <a:pt x="254" y="126"/>
                  </a:lnTo>
                  <a:lnTo>
                    <a:pt x="247" y="121"/>
                  </a:lnTo>
                  <a:lnTo>
                    <a:pt x="240" y="119"/>
                  </a:lnTo>
                  <a:lnTo>
                    <a:pt x="232" y="121"/>
                  </a:lnTo>
                  <a:lnTo>
                    <a:pt x="229" y="129"/>
                  </a:lnTo>
                  <a:lnTo>
                    <a:pt x="224" y="131"/>
                  </a:lnTo>
                  <a:lnTo>
                    <a:pt x="219" y="131"/>
                  </a:lnTo>
                  <a:lnTo>
                    <a:pt x="215" y="130"/>
                  </a:lnTo>
                  <a:lnTo>
                    <a:pt x="210" y="128"/>
                  </a:lnTo>
                  <a:lnTo>
                    <a:pt x="206" y="127"/>
                  </a:lnTo>
                  <a:lnTo>
                    <a:pt x="201" y="127"/>
                  </a:lnTo>
                  <a:lnTo>
                    <a:pt x="196" y="129"/>
                  </a:lnTo>
                  <a:lnTo>
                    <a:pt x="192" y="134"/>
                  </a:lnTo>
                  <a:lnTo>
                    <a:pt x="181" y="138"/>
                  </a:lnTo>
                  <a:lnTo>
                    <a:pt x="181" y="134"/>
                  </a:lnTo>
                  <a:lnTo>
                    <a:pt x="179" y="129"/>
                  </a:lnTo>
                  <a:lnTo>
                    <a:pt x="176" y="126"/>
                  </a:lnTo>
                  <a:lnTo>
                    <a:pt x="175" y="120"/>
                  </a:lnTo>
                  <a:lnTo>
                    <a:pt x="167" y="118"/>
                  </a:lnTo>
                  <a:lnTo>
                    <a:pt x="158" y="115"/>
                  </a:lnTo>
                  <a:lnTo>
                    <a:pt x="150" y="115"/>
                  </a:lnTo>
                  <a:lnTo>
                    <a:pt x="142" y="121"/>
                  </a:lnTo>
                  <a:lnTo>
                    <a:pt x="137" y="127"/>
                  </a:lnTo>
                  <a:lnTo>
                    <a:pt x="132" y="134"/>
                  </a:lnTo>
                  <a:lnTo>
                    <a:pt x="129" y="142"/>
                  </a:lnTo>
                  <a:lnTo>
                    <a:pt x="125" y="150"/>
                  </a:lnTo>
                  <a:lnTo>
                    <a:pt x="119" y="147"/>
                  </a:lnTo>
                  <a:lnTo>
                    <a:pt x="114" y="147"/>
                  </a:lnTo>
                  <a:lnTo>
                    <a:pt x="107" y="149"/>
                  </a:lnTo>
                  <a:lnTo>
                    <a:pt x="101" y="151"/>
                  </a:lnTo>
                  <a:lnTo>
                    <a:pt x="100" y="156"/>
                  </a:lnTo>
                  <a:lnTo>
                    <a:pt x="95" y="157"/>
                  </a:lnTo>
                  <a:lnTo>
                    <a:pt x="92" y="157"/>
                  </a:lnTo>
                  <a:lnTo>
                    <a:pt x="88" y="160"/>
                  </a:lnTo>
                  <a:lnTo>
                    <a:pt x="84" y="158"/>
                  </a:lnTo>
                  <a:lnTo>
                    <a:pt x="79" y="157"/>
                  </a:lnTo>
                  <a:lnTo>
                    <a:pt x="74" y="156"/>
                  </a:lnTo>
                  <a:lnTo>
                    <a:pt x="70" y="154"/>
                  </a:lnTo>
                  <a:lnTo>
                    <a:pt x="63" y="160"/>
                  </a:lnTo>
                  <a:lnTo>
                    <a:pt x="57" y="166"/>
                  </a:lnTo>
                  <a:lnTo>
                    <a:pt x="51" y="169"/>
                  </a:lnTo>
                  <a:lnTo>
                    <a:pt x="44" y="168"/>
                  </a:lnTo>
                  <a:lnTo>
                    <a:pt x="44" y="165"/>
                  </a:lnTo>
                  <a:lnTo>
                    <a:pt x="42" y="162"/>
                  </a:lnTo>
                  <a:lnTo>
                    <a:pt x="39" y="160"/>
                  </a:lnTo>
                  <a:lnTo>
                    <a:pt x="38" y="157"/>
                  </a:lnTo>
                  <a:lnTo>
                    <a:pt x="28" y="133"/>
                  </a:lnTo>
                  <a:lnTo>
                    <a:pt x="26" y="134"/>
                  </a:lnTo>
                  <a:lnTo>
                    <a:pt x="18" y="115"/>
                  </a:lnTo>
                  <a:lnTo>
                    <a:pt x="11" y="96"/>
                  </a:lnTo>
                  <a:lnTo>
                    <a:pt x="4" y="76"/>
                  </a:lnTo>
                  <a:lnTo>
                    <a:pt x="0" y="56"/>
                  </a:lnTo>
                  <a:lnTo>
                    <a:pt x="3" y="58"/>
                  </a:lnTo>
                  <a:lnTo>
                    <a:pt x="8" y="60"/>
                  </a:lnTo>
                  <a:lnTo>
                    <a:pt x="12" y="65"/>
                  </a:lnTo>
                  <a:lnTo>
                    <a:pt x="16" y="68"/>
                  </a:lnTo>
                  <a:lnTo>
                    <a:pt x="23" y="65"/>
                  </a:lnTo>
                  <a:lnTo>
                    <a:pt x="29" y="62"/>
                  </a:lnTo>
                  <a:lnTo>
                    <a:pt x="36" y="60"/>
                  </a:lnTo>
                  <a:lnTo>
                    <a:pt x="41" y="52"/>
                  </a:lnTo>
                  <a:lnTo>
                    <a:pt x="47" y="53"/>
                  </a:lnTo>
                  <a:lnTo>
                    <a:pt x="51" y="56"/>
                  </a:lnTo>
                  <a:lnTo>
                    <a:pt x="56" y="60"/>
                  </a:lnTo>
                  <a:lnTo>
                    <a:pt x="61" y="63"/>
                  </a:lnTo>
                  <a:lnTo>
                    <a:pt x="65" y="62"/>
                  </a:lnTo>
                  <a:lnTo>
                    <a:pt x="70" y="60"/>
                  </a:lnTo>
                  <a:lnTo>
                    <a:pt x="76" y="59"/>
                  </a:lnTo>
                  <a:lnTo>
                    <a:pt x="80" y="56"/>
                  </a:lnTo>
                  <a:lnTo>
                    <a:pt x="85" y="56"/>
                  </a:lnTo>
                  <a:lnTo>
                    <a:pt x="88" y="56"/>
                  </a:lnTo>
                  <a:lnTo>
                    <a:pt x="93" y="59"/>
                  </a:lnTo>
                  <a:lnTo>
                    <a:pt x="96" y="63"/>
                  </a:lnTo>
                  <a:lnTo>
                    <a:pt x="101" y="62"/>
                  </a:lnTo>
                  <a:lnTo>
                    <a:pt x="107" y="61"/>
                  </a:lnTo>
                  <a:lnTo>
                    <a:pt x="112" y="60"/>
                  </a:lnTo>
                  <a:lnTo>
                    <a:pt x="118" y="59"/>
                  </a:lnTo>
                  <a:lnTo>
                    <a:pt x="124" y="56"/>
                  </a:lnTo>
                  <a:lnTo>
                    <a:pt x="129" y="53"/>
                  </a:lnTo>
                  <a:lnTo>
                    <a:pt x="132" y="48"/>
                  </a:lnTo>
                  <a:lnTo>
                    <a:pt x="134" y="43"/>
                  </a:lnTo>
                  <a:lnTo>
                    <a:pt x="141" y="42"/>
                  </a:lnTo>
                  <a:lnTo>
                    <a:pt x="148" y="42"/>
                  </a:lnTo>
                  <a:lnTo>
                    <a:pt x="156" y="43"/>
                  </a:lnTo>
                  <a:lnTo>
                    <a:pt x="163" y="45"/>
                  </a:lnTo>
                  <a:lnTo>
                    <a:pt x="170" y="46"/>
                  </a:lnTo>
                  <a:lnTo>
                    <a:pt x="177" y="45"/>
                  </a:lnTo>
                  <a:lnTo>
                    <a:pt x="183" y="43"/>
                  </a:lnTo>
                  <a:lnTo>
                    <a:pt x="188" y="37"/>
                  </a:lnTo>
                  <a:lnTo>
                    <a:pt x="194" y="37"/>
                  </a:lnTo>
                  <a:lnTo>
                    <a:pt x="200" y="36"/>
                  </a:lnTo>
                  <a:lnTo>
                    <a:pt x="205" y="35"/>
                  </a:lnTo>
                  <a:lnTo>
                    <a:pt x="209" y="33"/>
                  </a:lnTo>
                  <a:lnTo>
                    <a:pt x="214" y="33"/>
                  </a:lnTo>
                  <a:lnTo>
                    <a:pt x="218" y="33"/>
                  </a:lnTo>
                  <a:lnTo>
                    <a:pt x="223" y="35"/>
                  </a:lnTo>
                  <a:lnTo>
                    <a:pt x="228" y="38"/>
                  </a:lnTo>
                  <a:lnTo>
                    <a:pt x="232" y="35"/>
                  </a:lnTo>
                  <a:lnTo>
                    <a:pt x="236" y="30"/>
                  </a:lnTo>
                  <a:lnTo>
                    <a:pt x="239" y="27"/>
                  </a:lnTo>
                  <a:lnTo>
                    <a:pt x="245" y="25"/>
                  </a:lnTo>
                  <a:lnTo>
                    <a:pt x="247" y="30"/>
                  </a:lnTo>
                  <a:lnTo>
                    <a:pt x="249" y="36"/>
                  </a:lnTo>
                  <a:lnTo>
                    <a:pt x="254" y="40"/>
                  </a:lnTo>
                  <a:lnTo>
                    <a:pt x="257" y="45"/>
                  </a:lnTo>
                  <a:lnTo>
                    <a:pt x="262" y="50"/>
                  </a:lnTo>
                  <a:lnTo>
                    <a:pt x="268" y="53"/>
                  </a:lnTo>
                  <a:lnTo>
                    <a:pt x="274" y="55"/>
                  </a:lnTo>
                  <a:lnTo>
                    <a:pt x="279" y="56"/>
                  </a:lnTo>
                  <a:lnTo>
                    <a:pt x="285" y="56"/>
                  </a:lnTo>
                  <a:lnTo>
                    <a:pt x="290" y="56"/>
                  </a:lnTo>
                  <a:lnTo>
                    <a:pt x="294" y="56"/>
                  </a:lnTo>
                  <a:lnTo>
                    <a:pt x="299" y="55"/>
                  </a:lnTo>
                  <a:lnTo>
                    <a:pt x="304" y="53"/>
                  </a:lnTo>
                  <a:lnTo>
                    <a:pt x="307" y="51"/>
                  </a:lnTo>
                  <a:lnTo>
                    <a:pt x="312" y="48"/>
                  </a:lnTo>
                  <a:lnTo>
                    <a:pt x="316" y="45"/>
                  </a:lnTo>
                  <a:lnTo>
                    <a:pt x="322" y="40"/>
                  </a:lnTo>
                  <a:lnTo>
                    <a:pt x="327" y="35"/>
                  </a:lnTo>
                  <a:lnTo>
                    <a:pt x="330" y="28"/>
                  </a:lnTo>
                  <a:lnTo>
                    <a:pt x="331" y="21"/>
                  </a:lnTo>
                  <a:lnTo>
                    <a:pt x="336" y="21"/>
                  </a:lnTo>
                  <a:lnTo>
                    <a:pt x="340" y="22"/>
                  </a:lnTo>
                  <a:lnTo>
                    <a:pt x="346" y="23"/>
                  </a:lnTo>
                  <a:lnTo>
                    <a:pt x="352" y="23"/>
                  </a:lnTo>
                  <a:lnTo>
                    <a:pt x="357" y="24"/>
                  </a:lnTo>
                  <a:lnTo>
                    <a:pt x="362" y="24"/>
                  </a:lnTo>
                  <a:lnTo>
                    <a:pt x="367" y="23"/>
                  </a:lnTo>
                  <a:lnTo>
                    <a:pt x="371" y="21"/>
                  </a:lnTo>
                  <a:lnTo>
                    <a:pt x="376" y="17"/>
                  </a:lnTo>
                  <a:lnTo>
                    <a:pt x="380" y="14"/>
                  </a:lnTo>
                  <a:lnTo>
                    <a:pt x="384" y="12"/>
                  </a:lnTo>
                  <a:lnTo>
                    <a:pt x="388" y="14"/>
                  </a:lnTo>
                  <a:lnTo>
                    <a:pt x="388" y="16"/>
                  </a:lnTo>
                  <a:lnTo>
                    <a:pt x="393" y="17"/>
                  </a:lnTo>
                  <a:lnTo>
                    <a:pt x="399" y="16"/>
                  </a:lnTo>
                  <a:lnTo>
                    <a:pt x="405" y="14"/>
                  </a:lnTo>
                  <a:lnTo>
                    <a:pt x="411" y="10"/>
                  </a:lnTo>
                  <a:lnTo>
                    <a:pt x="416" y="9"/>
                  </a:lnTo>
                  <a:lnTo>
                    <a:pt x="421" y="9"/>
                  </a:lnTo>
                  <a:lnTo>
                    <a:pt x="427" y="12"/>
                  </a:lnTo>
                  <a:lnTo>
                    <a:pt x="431" y="18"/>
                  </a:lnTo>
                  <a:lnTo>
                    <a:pt x="437" y="20"/>
                  </a:lnTo>
                  <a:lnTo>
                    <a:pt x="444" y="21"/>
                  </a:lnTo>
                  <a:lnTo>
                    <a:pt x="451" y="21"/>
                  </a:lnTo>
                  <a:lnTo>
                    <a:pt x="457" y="20"/>
                  </a:lnTo>
                  <a:lnTo>
                    <a:pt x="464" y="18"/>
                  </a:lnTo>
                  <a:lnTo>
                    <a:pt x="469" y="15"/>
                  </a:lnTo>
                  <a:lnTo>
                    <a:pt x="474" y="12"/>
                  </a:lnTo>
                  <a:lnTo>
                    <a:pt x="479" y="6"/>
                  </a:lnTo>
                  <a:lnTo>
                    <a:pt x="487" y="16"/>
                  </a:lnTo>
                  <a:lnTo>
                    <a:pt x="495" y="14"/>
                  </a:lnTo>
                  <a:lnTo>
                    <a:pt x="504" y="14"/>
                  </a:lnTo>
                  <a:lnTo>
                    <a:pt x="512" y="10"/>
                  </a:lnTo>
                  <a:lnTo>
                    <a:pt x="518" y="2"/>
                  </a:lnTo>
                  <a:lnTo>
                    <a:pt x="521" y="2"/>
                  </a:lnTo>
                  <a:lnTo>
                    <a:pt x="522" y="5"/>
                  </a:lnTo>
                  <a:lnTo>
                    <a:pt x="526" y="8"/>
                  </a:lnTo>
                  <a:lnTo>
                    <a:pt x="532" y="12"/>
                  </a:lnTo>
                  <a:lnTo>
                    <a:pt x="537" y="13"/>
                  </a:lnTo>
                  <a:lnTo>
                    <a:pt x="543" y="10"/>
                  </a:lnTo>
                  <a:lnTo>
                    <a:pt x="549" y="7"/>
                  </a:lnTo>
                  <a:lnTo>
                    <a:pt x="553" y="2"/>
                  </a:lnTo>
                  <a:lnTo>
                    <a:pt x="559" y="0"/>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1" name="Freeform 153"/>
            <p:cNvSpPr>
              <a:spLocks/>
            </p:cNvSpPr>
            <p:nvPr/>
          </p:nvSpPr>
          <p:spPr bwMode="auto">
            <a:xfrm>
              <a:off x="3280" y="2894"/>
              <a:ext cx="239" cy="91"/>
            </a:xfrm>
            <a:custGeom>
              <a:avLst/>
              <a:gdLst>
                <a:gd name="T0" fmla="*/ 7 w 478"/>
                <a:gd name="T1" fmla="*/ 0 h 183"/>
                <a:gd name="T2" fmla="*/ 7 w 478"/>
                <a:gd name="T3" fmla="*/ 0 h 183"/>
                <a:gd name="T4" fmla="*/ 7 w 478"/>
                <a:gd name="T5" fmla="*/ 1 h 183"/>
                <a:gd name="T6" fmla="*/ 7 w 478"/>
                <a:gd name="T7" fmla="*/ 0 h 183"/>
                <a:gd name="T8" fmla="*/ 7 w 478"/>
                <a:gd name="T9" fmla="*/ 1 h 183"/>
                <a:gd name="T10" fmla="*/ 7 w 478"/>
                <a:gd name="T11" fmla="*/ 1 h 183"/>
                <a:gd name="T12" fmla="*/ 7 w 478"/>
                <a:gd name="T13" fmla="*/ 1 h 183"/>
                <a:gd name="T14" fmla="*/ 6 w 478"/>
                <a:gd name="T15" fmla="*/ 1 h 183"/>
                <a:gd name="T16" fmla="*/ 6 w 478"/>
                <a:gd name="T17" fmla="*/ 1 h 183"/>
                <a:gd name="T18" fmla="*/ 6 w 478"/>
                <a:gd name="T19" fmla="*/ 1 h 183"/>
                <a:gd name="T20" fmla="*/ 6 w 478"/>
                <a:gd name="T21" fmla="*/ 1 h 183"/>
                <a:gd name="T22" fmla="*/ 5 w 478"/>
                <a:gd name="T23" fmla="*/ 1 h 183"/>
                <a:gd name="T24" fmla="*/ 5 w 478"/>
                <a:gd name="T25" fmla="*/ 1 h 183"/>
                <a:gd name="T26" fmla="*/ 5 w 478"/>
                <a:gd name="T27" fmla="*/ 1 h 183"/>
                <a:gd name="T28" fmla="*/ 5 w 478"/>
                <a:gd name="T29" fmla="*/ 1 h 183"/>
                <a:gd name="T30" fmla="*/ 5 w 478"/>
                <a:gd name="T31" fmla="*/ 1 h 183"/>
                <a:gd name="T32" fmla="*/ 4 w 478"/>
                <a:gd name="T33" fmla="*/ 1 h 183"/>
                <a:gd name="T34" fmla="*/ 4 w 478"/>
                <a:gd name="T35" fmla="*/ 1 h 183"/>
                <a:gd name="T36" fmla="*/ 4 w 478"/>
                <a:gd name="T37" fmla="*/ 1 h 183"/>
                <a:gd name="T38" fmla="*/ 4 w 478"/>
                <a:gd name="T39" fmla="*/ 2 h 183"/>
                <a:gd name="T40" fmla="*/ 3 w 478"/>
                <a:gd name="T41" fmla="*/ 2 h 183"/>
                <a:gd name="T42" fmla="*/ 3 w 478"/>
                <a:gd name="T43" fmla="*/ 2 h 183"/>
                <a:gd name="T44" fmla="*/ 3 w 478"/>
                <a:gd name="T45" fmla="*/ 2 h 183"/>
                <a:gd name="T46" fmla="*/ 3 w 478"/>
                <a:gd name="T47" fmla="*/ 2 h 183"/>
                <a:gd name="T48" fmla="*/ 3 w 478"/>
                <a:gd name="T49" fmla="*/ 2 h 183"/>
                <a:gd name="T50" fmla="*/ 2 w 478"/>
                <a:gd name="T51" fmla="*/ 2 h 183"/>
                <a:gd name="T52" fmla="*/ 2 w 478"/>
                <a:gd name="T53" fmla="*/ 2 h 183"/>
                <a:gd name="T54" fmla="*/ 2 w 478"/>
                <a:gd name="T55" fmla="*/ 2 h 183"/>
                <a:gd name="T56" fmla="*/ 2 w 478"/>
                <a:gd name="T57" fmla="*/ 2 h 183"/>
                <a:gd name="T58" fmla="*/ 1 w 478"/>
                <a:gd name="T59" fmla="*/ 2 h 183"/>
                <a:gd name="T60" fmla="*/ 1 w 478"/>
                <a:gd name="T61" fmla="*/ 2 h 183"/>
                <a:gd name="T62" fmla="*/ 1 w 478"/>
                <a:gd name="T63" fmla="*/ 2 h 183"/>
                <a:gd name="T64" fmla="*/ 0 w 478"/>
                <a:gd name="T65" fmla="*/ 1 h 183"/>
                <a:gd name="T66" fmla="*/ 1 w 478"/>
                <a:gd name="T67" fmla="*/ 1 h 183"/>
                <a:gd name="T68" fmla="*/ 1 w 478"/>
                <a:gd name="T69" fmla="*/ 1 h 183"/>
                <a:gd name="T70" fmla="*/ 1 w 478"/>
                <a:gd name="T71" fmla="*/ 1 h 183"/>
                <a:gd name="T72" fmla="*/ 1 w 478"/>
                <a:gd name="T73" fmla="*/ 1 h 183"/>
                <a:gd name="T74" fmla="*/ 2 w 478"/>
                <a:gd name="T75" fmla="*/ 1 h 183"/>
                <a:gd name="T76" fmla="*/ 2 w 478"/>
                <a:gd name="T77" fmla="*/ 1 h 183"/>
                <a:gd name="T78" fmla="*/ 2 w 478"/>
                <a:gd name="T79" fmla="*/ 1 h 183"/>
                <a:gd name="T80" fmla="*/ 2 w 478"/>
                <a:gd name="T81" fmla="*/ 1 h 183"/>
                <a:gd name="T82" fmla="*/ 3 w 478"/>
                <a:gd name="T83" fmla="*/ 1 h 183"/>
                <a:gd name="T84" fmla="*/ 3 w 478"/>
                <a:gd name="T85" fmla="*/ 1 h 183"/>
                <a:gd name="T86" fmla="*/ 3 w 478"/>
                <a:gd name="T87" fmla="*/ 0 h 183"/>
                <a:gd name="T88" fmla="*/ 3 w 478"/>
                <a:gd name="T89" fmla="*/ 1 h 183"/>
                <a:gd name="T90" fmla="*/ 3 w 478"/>
                <a:gd name="T91" fmla="*/ 0 h 183"/>
                <a:gd name="T92" fmla="*/ 4 w 478"/>
                <a:gd name="T93" fmla="*/ 1 h 183"/>
                <a:gd name="T94" fmla="*/ 4 w 478"/>
                <a:gd name="T95" fmla="*/ 1 h 183"/>
                <a:gd name="T96" fmla="*/ 5 w 478"/>
                <a:gd name="T97" fmla="*/ 1 h 183"/>
                <a:gd name="T98" fmla="*/ 5 w 478"/>
                <a:gd name="T99" fmla="*/ 0 h 183"/>
                <a:gd name="T100" fmla="*/ 5 w 478"/>
                <a:gd name="T101" fmla="*/ 0 h 183"/>
                <a:gd name="T102" fmla="*/ 6 w 478"/>
                <a:gd name="T103" fmla="*/ 0 h 183"/>
                <a:gd name="T104" fmla="*/ 6 w 478"/>
                <a:gd name="T105" fmla="*/ 0 h 183"/>
                <a:gd name="T106" fmla="*/ 6 w 478"/>
                <a:gd name="T107" fmla="*/ 0 h 183"/>
                <a:gd name="T108" fmla="*/ 6 w 478"/>
                <a:gd name="T109" fmla="*/ 0 h 183"/>
                <a:gd name="T110" fmla="*/ 7 w 478"/>
                <a:gd name="T111" fmla="*/ 0 h 183"/>
                <a:gd name="T112" fmla="*/ 7 w 478"/>
                <a:gd name="T113" fmla="*/ 0 h 183"/>
                <a:gd name="T114" fmla="*/ 7 w 478"/>
                <a:gd name="T115" fmla="*/ 0 h 183"/>
                <a:gd name="T116" fmla="*/ 7 w 478"/>
                <a:gd name="T117" fmla="*/ 0 h 183"/>
                <a:gd name="T118" fmla="*/ 7 w 478"/>
                <a:gd name="T119" fmla="*/ 0 h 183"/>
                <a:gd name="T120" fmla="*/ 7 w 478"/>
                <a:gd name="T121" fmla="*/ 0 h 1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
                <a:gd name="T184" fmla="*/ 0 h 183"/>
                <a:gd name="T185" fmla="*/ 478 w 478"/>
                <a:gd name="T186" fmla="*/ 183 h 1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 h="183">
                  <a:moveTo>
                    <a:pt x="478" y="2"/>
                  </a:moveTo>
                  <a:lnTo>
                    <a:pt x="473" y="17"/>
                  </a:lnTo>
                  <a:lnTo>
                    <a:pt x="467" y="31"/>
                  </a:lnTo>
                  <a:lnTo>
                    <a:pt x="460" y="46"/>
                  </a:lnTo>
                  <a:lnTo>
                    <a:pt x="453" y="60"/>
                  </a:lnTo>
                  <a:lnTo>
                    <a:pt x="448" y="61"/>
                  </a:lnTo>
                  <a:lnTo>
                    <a:pt x="443" y="62"/>
                  </a:lnTo>
                  <a:lnTo>
                    <a:pt x="437" y="63"/>
                  </a:lnTo>
                  <a:lnTo>
                    <a:pt x="433" y="65"/>
                  </a:lnTo>
                  <a:lnTo>
                    <a:pt x="430" y="62"/>
                  </a:lnTo>
                  <a:lnTo>
                    <a:pt x="426" y="62"/>
                  </a:lnTo>
                  <a:lnTo>
                    <a:pt x="421" y="62"/>
                  </a:lnTo>
                  <a:lnTo>
                    <a:pt x="417" y="60"/>
                  </a:lnTo>
                  <a:lnTo>
                    <a:pt x="415" y="63"/>
                  </a:lnTo>
                  <a:lnTo>
                    <a:pt x="412" y="65"/>
                  </a:lnTo>
                  <a:lnTo>
                    <a:pt x="409" y="68"/>
                  </a:lnTo>
                  <a:lnTo>
                    <a:pt x="409" y="72"/>
                  </a:lnTo>
                  <a:lnTo>
                    <a:pt x="404" y="73"/>
                  </a:lnTo>
                  <a:lnTo>
                    <a:pt x="399" y="76"/>
                  </a:lnTo>
                  <a:lnTo>
                    <a:pt x="394" y="77"/>
                  </a:lnTo>
                  <a:lnTo>
                    <a:pt x="389" y="76"/>
                  </a:lnTo>
                  <a:lnTo>
                    <a:pt x="384" y="80"/>
                  </a:lnTo>
                  <a:lnTo>
                    <a:pt x="380" y="81"/>
                  </a:lnTo>
                  <a:lnTo>
                    <a:pt x="375" y="80"/>
                  </a:lnTo>
                  <a:lnTo>
                    <a:pt x="371" y="78"/>
                  </a:lnTo>
                  <a:lnTo>
                    <a:pt x="366" y="75"/>
                  </a:lnTo>
                  <a:lnTo>
                    <a:pt x="361" y="73"/>
                  </a:lnTo>
                  <a:lnTo>
                    <a:pt x="356" y="75"/>
                  </a:lnTo>
                  <a:lnTo>
                    <a:pt x="350" y="80"/>
                  </a:lnTo>
                  <a:lnTo>
                    <a:pt x="342" y="81"/>
                  </a:lnTo>
                  <a:lnTo>
                    <a:pt x="335" y="88"/>
                  </a:lnTo>
                  <a:lnTo>
                    <a:pt x="328" y="96"/>
                  </a:lnTo>
                  <a:lnTo>
                    <a:pt x="321" y="101"/>
                  </a:lnTo>
                  <a:lnTo>
                    <a:pt x="316" y="98"/>
                  </a:lnTo>
                  <a:lnTo>
                    <a:pt x="308" y="96"/>
                  </a:lnTo>
                  <a:lnTo>
                    <a:pt x="300" y="98"/>
                  </a:lnTo>
                  <a:lnTo>
                    <a:pt x="292" y="100"/>
                  </a:lnTo>
                  <a:lnTo>
                    <a:pt x="289" y="102"/>
                  </a:lnTo>
                  <a:lnTo>
                    <a:pt x="285" y="106"/>
                  </a:lnTo>
                  <a:lnTo>
                    <a:pt x="282" y="109"/>
                  </a:lnTo>
                  <a:lnTo>
                    <a:pt x="282" y="114"/>
                  </a:lnTo>
                  <a:lnTo>
                    <a:pt x="267" y="117"/>
                  </a:lnTo>
                  <a:lnTo>
                    <a:pt x="267" y="116"/>
                  </a:lnTo>
                  <a:lnTo>
                    <a:pt x="267" y="115"/>
                  </a:lnTo>
                  <a:lnTo>
                    <a:pt x="266" y="115"/>
                  </a:lnTo>
                  <a:lnTo>
                    <a:pt x="266" y="114"/>
                  </a:lnTo>
                  <a:lnTo>
                    <a:pt x="262" y="115"/>
                  </a:lnTo>
                  <a:lnTo>
                    <a:pt x="259" y="116"/>
                  </a:lnTo>
                  <a:lnTo>
                    <a:pt x="257" y="116"/>
                  </a:lnTo>
                  <a:lnTo>
                    <a:pt x="254" y="113"/>
                  </a:lnTo>
                  <a:lnTo>
                    <a:pt x="250" y="111"/>
                  </a:lnTo>
                  <a:lnTo>
                    <a:pt x="245" y="110"/>
                  </a:lnTo>
                  <a:lnTo>
                    <a:pt x="240" y="109"/>
                  </a:lnTo>
                  <a:lnTo>
                    <a:pt x="236" y="109"/>
                  </a:lnTo>
                  <a:lnTo>
                    <a:pt x="231" y="109"/>
                  </a:lnTo>
                  <a:lnTo>
                    <a:pt x="227" y="110"/>
                  </a:lnTo>
                  <a:lnTo>
                    <a:pt x="222" y="113"/>
                  </a:lnTo>
                  <a:lnTo>
                    <a:pt x="217" y="116"/>
                  </a:lnTo>
                  <a:lnTo>
                    <a:pt x="213" y="124"/>
                  </a:lnTo>
                  <a:lnTo>
                    <a:pt x="208" y="131"/>
                  </a:lnTo>
                  <a:lnTo>
                    <a:pt x="204" y="138"/>
                  </a:lnTo>
                  <a:lnTo>
                    <a:pt x="195" y="141"/>
                  </a:lnTo>
                  <a:lnTo>
                    <a:pt x="190" y="139"/>
                  </a:lnTo>
                  <a:lnTo>
                    <a:pt x="185" y="137"/>
                  </a:lnTo>
                  <a:lnTo>
                    <a:pt x="179" y="136"/>
                  </a:lnTo>
                  <a:lnTo>
                    <a:pt x="174" y="137"/>
                  </a:lnTo>
                  <a:lnTo>
                    <a:pt x="171" y="139"/>
                  </a:lnTo>
                  <a:lnTo>
                    <a:pt x="168" y="140"/>
                  </a:lnTo>
                  <a:lnTo>
                    <a:pt x="166" y="142"/>
                  </a:lnTo>
                  <a:lnTo>
                    <a:pt x="166" y="147"/>
                  </a:lnTo>
                  <a:lnTo>
                    <a:pt x="160" y="147"/>
                  </a:lnTo>
                  <a:lnTo>
                    <a:pt x="154" y="147"/>
                  </a:lnTo>
                  <a:lnTo>
                    <a:pt x="148" y="146"/>
                  </a:lnTo>
                  <a:lnTo>
                    <a:pt x="144" y="142"/>
                  </a:lnTo>
                  <a:lnTo>
                    <a:pt x="136" y="142"/>
                  </a:lnTo>
                  <a:lnTo>
                    <a:pt x="130" y="144"/>
                  </a:lnTo>
                  <a:lnTo>
                    <a:pt x="125" y="146"/>
                  </a:lnTo>
                  <a:lnTo>
                    <a:pt x="121" y="149"/>
                  </a:lnTo>
                  <a:lnTo>
                    <a:pt x="116" y="153"/>
                  </a:lnTo>
                  <a:lnTo>
                    <a:pt x="113" y="157"/>
                  </a:lnTo>
                  <a:lnTo>
                    <a:pt x="109" y="162"/>
                  </a:lnTo>
                  <a:lnTo>
                    <a:pt x="105" y="168"/>
                  </a:lnTo>
                  <a:lnTo>
                    <a:pt x="103" y="167"/>
                  </a:lnTo>
                  <a:lnTo>
                    <a:pt x="96" y="169"/>
                  </a:lnTo>
                  <a:lnTo>
                    <a:pt x="90" y="172"/>
                  </a:lnTo>
                  <a:lnTo>
                    <a:pt x="84" y="176"/>
                  </a:lnTo>
                  <a:lnTo>
                    <a:pt x="77" y="178"/>
                  </a:lnTo>
                  <a:lnTo>
                    <a:pt x="70" y="181"/>
                  </a:lnTo>
                  <a:lnTo>
                    <a:pt x="63" y="182"/>
                  </a:lnTo>
                  <a:lnTo>
                    <a:pt x="57" y="183"/>
                  </a:lnTo>
                  <a:lnTo>
                    <a:pt x="52" y="183"/>
                  </a:lnTo>
                  <a:lnTo>
                    <a:pt x="47" y="174"/>
                  </a:lnTo>
                  <a:lnTo>
                    <a:pt x="41" y="166"/>
                  </a:lnTo>
                  <a:lnTo>
                    <a:pt x="34" y="157"/>
                  </a:lnTo>
                  <a:lnTo>
                    <a:pt x="29" y="148"/>
                  </a:lnTo>
                  <a:lnTo>
                    <a:pt x="22" y="137"/>
                  </a:lnTo>
                  <a:lnTo>
                    <a:pt x="15" y="125"/>
                  </a:lnTo>
                  <a:lnTo>
                    <a:pt x="7" y="113"/>
                  </a:lnTo>
                  <a:lnTo>
                    <a:pt x="0" y="101"/>
                  </a:lnTo>
                  <a:lnTo>
                    <a:pt x="7" y="98"/>
                  </a:lnTo>
                  <a:lnTo>
                    <a:pt x="16" y="98"/>
                  </a:lnTo>
                  <a:lnTo>
                    <a:pt x="24" y="95"/>
                  </a:lnTo>
                  <a:lnTo>
                    <a:pt x="30" y="88"/>
                  </a:lnTo>
                  <a:lnTo>
                    <a:pt x="33" y="86"/>
                  </a:lnTo>
                  <a:lnTo>
                    <a:pt x="38" y="85"/>
                  </a:lnTo>
                  <a:lnTo>
                    <a:pt x="42" y="85"/>
                  </a:lnTo>
                  <a:lnTo>
                    <a:pt x="47" y="86"/>
                  </a:lnTo>
                  <a:lnTo>
                    <a:pt x="52" y="87"/>
                  </a:lnTo>
                  <a:lnTo>
                    <a:pt x="56" y="86"/>
                  </a:lnTo>
                  <a:lnTo>
                    <a:pt x="60" y="85"/>
                  </a:lnTo>
                  <a:lnTo>
                    <a:pt x="64" y="80"/>
                  </a:lnTo>
                  <a:lnTo>
                    <a:pt x="70" y="84"/>
                  </a:lnTo>
                  <a:lnTo>
                    <a:pt x="76" y="86"/>
                  </a:lnTo>
                  <a:lnTo>
                    <a:pt x="81" y="87"/>
                  </a:lnTo>
                  <a:lnTo>
                    <a:pt x="87" y="87"/>
                  </a:lnTo>
                  <a:lnTo>
                    <a:pt x="93" y="87"/>
                  </a:lnTo>
                  <a:lnTo>
                    <a:pt x="99" y="86"/>
                  </a:lnTo>
                  <a:lnTo>
                    <a:pt x="105" y="84"/>
                  </a:lnTo>
                  <a:lnTo>
                    <a:pt x="110" y="80"/>
                  </a:lnTo>
                  <a:lnTo>
                    <a:pt x="114" y="77"/>
                  </a:lnTo>
                  <a:lnTo>
                    <a:pt x="116" y="72"/>
                  </a:lnTo>
                  <a:lnTo>
                    <a:pt x="118" y="68"/>
                  </a:lnTo>
                  <a:lnTo>
                    <a:pt x="122" y="68"/>
                  </a:lnTo>
                  <a:lnTo>
                    <a:pt x="125" y="70"/>
                  </a:lnTo>
                  <a:lnTo>
                    <a:pt x="129" y="69"/>
                  </a:lnTo>
                  <a:lnTo>
                    <a:pt x="133" y="66"/>
                  </a:lnTo>
                  <a:lnTo>
                    <a:pt x="137" y="65"/>
                  </a:lnTo>
                  <a:lnTo>
                    <a:pt x="143" y="69"/>
                  </a:lnTo>
                  <a:lnTo>
                    <a:pt x="147" y="69"/>
                  </a:lnTo>
                  <a:lnTo>
                    <a:pt x="152" y="66"/>
                  </a:lnTo>
                  <a:lnTo>
                    <a:pt x="156" y="64"/>
                  </a:lnTo>
                  <a:lnTo>
                    <a:pt x="160" y="62"/>
                  </a:lnTo>
                  <a:lnTo>
                    <a:pt x="163" y="60"/>
                  </a:lnTo>
                  <a:lnTo>
                    <a:pt x="168" y="61"/>
                  </a:lnTo>
                  <a:lnTo>
                    <a:pt x="171" y="64"/>
                  </a:lnTo>
                  <a:lnTo>
                    <a:pt x="179" y="63"/>
                  </a:lnTo>
                  <a:lnTo>
                    <a:pt x="186" y="60"/>
                  </a:lnTo>
                  <a:lnTo>
                    <a:pt x="192" y="58"/>
                  </a:lnTo>
                  <a:lnTo>
                    <a:pt x="199" y="61"/>
                  </a:lnTo>
                  <a:lnTo>
                    <a:pt x="205" y="63"/>
                  </a:lnTo>
                  <a:lnTo>
                    <a:pt x="212" y="66"/>
                  </a:lnTo>
                  <a:lnTo>
                    <a:pt x="219" y="70"/>
                  </a:lnTo>
                  <a:lnTo>
                    <a:pt x="225" y="73"/>
                  </a:lnTo>
                  <a:lnTo>
                    <a:pt x="233" y="75"/>
                  </a:lnTo>
                  <a:lnTo>
                    <a:pt x="242" y="76"/>
                  </a:lnTo>
                  <a:lnTo>
                    <a:pt x="250" y="73"/>
                  </a:lnTo>
                  <a:lnTo>
                    <a:pt x="258" y="69"/>
                  </a:lnTo>
                  <a:lnTo>
                    <a:pt x="267" y="60"/>
                  </a:lnTo>
                  <a:lnTo>
                    <a:pt x="273" y="48"/>
                  </a:lnTo>
                  <a:lnTo>
                    <a:pt x="278" y="39"/>
                  </a:lnTo>
                  <a:lnTo>
                    <a:pt x="288" y="34"/>
                  </a:lnTo>
                  <a:lnTo>
                    <a:pt x="296" y="34"/>
                  </a:lnTo>
                  <a:lnTo>
                    <a:pt x="304" y="34"/>
                  </a:lnTo>
                  <a:lnTo>
                    <a:pt x="311" y="33"/>
                  </a:lnTo>
                  <a:lnTo>
                    <a:pt x="316" y="28"/>
                  </a:lnTo>
                  <a:lnTo>
                    <a:pt x="322" y="26"/>
                  </a:lnTo>
                  <a:lnTo>
                    <a:pt x="329" y="25"/>
                  </a:lnTo>
                  <a:lnTo>
                    <a:pt x="335" y="26"/>
                  </a:lnTo>
                  <a:lnTo>
                    <a:pt x="341" y="26"/>
                  </a:lnTo>
                  <a:lnTo>
                    <a:pt x="345" y="26"/>
                  </a:lnTo>
                  <a:lnTo>
                    <a:pt x="351" y="26"/>
                  </a:lnTo>
                  <a:lnTo>
                    <a:pt x="358" y="24"/>
                  </a:lnTo>
                  <a:lnTo>
                    <a:pt x="364" y="20"/>
                  </a:lnTo>
                  <a:lnTo>
                    <a:pt x="371" y="20"/>
                  </a:lnTo>
                  <a:lnTo>
                    <a:pt x="376" y="22"/>
                  </a:lnTo>
                  <a:lnTo>
                    <a:pt x="382" y="23"/>
                  </a:lnTo>
                  <a:lnTo>
                    <a:pt x="387" y="24"/>
                  </a:lnTo>
                  <a:lnTo>
                    <a:pt x="391" y="25"/>
                  </a:lnTo>
                  <a:lnTo>
                    <a:pt x="396" y="24"/>
                  </a:lnTo>
                  <a:lnTo>
                    <a:pt x="402" y="22"/>
                  </a:lnTo>
                  <a:lnTo>
                    <a:pt x="406" y="16"/>
                  </a:lnTo>
                  <a:lnTo>
                    <a:pt x="412" y="15"/>
                  </a:lnTo>
                  <a:lnTo>
                    <a:pt x="418" y="13"/>
                  </a:lnTo>
                  <a:lnTo>
                    <a:pt x="425" y="12"/>
                  </a:lnTo>
                  <a:lnTo>
                    <a:pt x="432" y="12"/>
                  </a:lnTo>
                  <a:lnTo>
                    <a:pt x="437" y="11"/>
                  </a:lnTo>
                  <a:lnTo>
                    <a:pt x="443" y="9"/>
                  </a:lnTo>
                  <a:lnTo>
                    <a:pt x="449" y="7"/>
                  </a:lnTo>
                  <a:lnTo>
                    <a:pt x="453" y="2"/>
                  </a:lnTo>
                  <a:lnTo>
                    <a:pt x="460" y="1"/>
                  </a:lnTo>
                  <a:lnTo>
                    <a:pt x="466" y="0"/>
                  </a:lnTo>
                  <a:lnTo>
                    <a:pt x="471" y="1"/>
                  </a:lnTo>
                  <a:lnTo>
                    <a:pt x="478" y="2"/>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2" name="Freeform 158"/>
            <p:cNvSpPr>
              <a:spLocks/>
            </p:cNvSpPr>
            <p:nvPr/>
          </p:nvSpPr>
          <p:spPr bwMode="auto">
            <a:xfrm>
              <a:off x="3318" y="2938"/>
              <a:ext cx="182" cy="88"/>
            </a:xfrm>
            <a:custGeom>
              <a:avLst/>
              <a:gdLst>
                <a:gd name="T0" fmla="*/ 5 w 365"/>
                <a:gd name="T1" fmla="*/ 0 h 177"/>
                <a:gd name="T2" fmla="*/ 5 w 365"/>
                <a:gd name="T3" fmla="*/ 0 h 177"/>
                <a:gd name="T4" fmla="*/ 5 w 365"/>
                <a:gd name="T5" fmla="*/ 0 h 177"/>
                <a:gd name="T6" fmla="*/ 5 w 365"/>
                <a:gd name="T7" fmla="*/ 1 h 177"/>
                <a:gd name="T8" fmla="*/ 4 w 365"/>
                <a:gd name="T9" fmla="*/ 1 h 177"/>
                <a:gd name="T10" fmla="*/ 4 w 365"/>
                <a:gd name="T11" fmla="*/ 1 h 177"/>
                <a:gd name="T12" fmla="*/ 4 w 365"/>
                <a:gd name="T13" fmla="*/ 1 h 177"/>
                <a:gd name="T14" fmla="*/ 4 w 365"/>
                <a:gd name="T15" fmla="*/ 1 h 177"/>
                <a:gd name="T16" fmla="*/ 4 w 365"/>
                <a:gd name="T17" fmla="*/ 1 h 177"/>
                <a:gd name="T18" fmla="*/ 4 w 365"/>
                <a:gd name="T19" fmla="*/ 1 h 177"/>
                <a:gd name="T20" fmla="*/ 4 w 365"/>
                <a:gd name="T21" fmla="*/ 1 h 177"/>
                <a:gd name="T22" fmla="*/ 3 w 365"/>
                <a:gd name="T23" fmla="*/ 1 h 177"/>
                <a:gd name="T24" fmla="*/ 3 w 365"/>
                <a:gd name="T25" fmla="*/ 1 h 177"/>
                <a:gd name="T26" fmla="*/ 3 w 365"/>
                <a:gd name="T27" fmla="*/ 1 h 177"/>
                <a:gd name="T28" fmla="*/ 3 w 365"/>
                <a:gd name="T29" fmla="*/ 1 h 177"/>
                <a:gd name="T30" fmla="*/ 3 w 365"/>
                <a:gd name="T31" fmla="*/ 1 h 177"/>
                <a:gd name="T32" fmla="*/ 2 w 365"/>
                <a:gd name="T33" fmla="*/ 1 h 177"/>
                <a:gd name="T34" fmla="*/ 2 w 365"/>
                <a:gd name="T35" fmla="*/ 1 h 177"/>
                <a:gd name="T36" fmla="*/ 2 w 365"/>
                <a:gd name="T37" fmla="*/ 1 h 177"/>
                <a:gd name="T38" fmla="*/ 2 w 365"/>
                <a:gd name="T39" fmla="*/ 2 h 177"/>
                <a:gd name="T40" fmla="*/ 2 w 365"/>
                <a:gd name="T41" fmla="*/ 2 h 177"/>
                <a:gd name="T42" fmla="*/ 1 w 365"/>
                <a:gd name="T43" fmla="*/ 2 h 177"/>
                <a:gd name="T44" fmla="*/ 1 w 365"/>
                <a:gd name="T45" fmla="*/ 2 h 177"/>
                <a:gd name="T46" fmla="*/ 1 w 365"/>
                <a:gd name="T47" fmla="*/ 2 h 177"/>
                <a:gd name="T48" fmla="*/ 1 w 365"/>
                <a:gd name="T49" fmla="*/ 2 h 177"/>
                <a:gd name="T50" fmla="*/ 0 w 365"/>
                <a:gd name="T51" fmla="*/ 2 h 177"/>
                <a:gd name="T52" fmla="*/ 0 w 365"/>
                <a:gd name="T53" fmla="*/ 2 h 177"/>
                <a:gd name="T54" fmla="*/ 0 w 365"/>
                <a:gd name="T55" fmla="*/ 2 h 177"/>
                <a:gd name="T56" fmla="*/ 0 w 365"/>
                <a:gd name="T57" fmla="*/ 1 h 177"/>
                <a:gd name="T58" fmla="*/ 0 w 365"/>
                <a:gd name="T59" fmla="*/ 1 h 177"/>
                <a:gd name="T60" fmla="*/ 0 w 365"/>
                <a:gd name="T61" fmla="*/ 1 h 177"/>
                <a:gd name="T62" fmla="*/ 0 w 365"/>
                <a:gd name="T63" fmla="*/ 1 h 177"/>
                <a:gd name="T64" fmla="*/ 0 w 365"/>
                <a:gd name="T65" fmla="*/ 1 h 177"/>
                <a:gd name="T66" fmla="*/ 0 w 365"/>
                <a:gd name="T67" fmla="*/ 1 h 177"/>
                <a:gd name="T68" fmla="*/ 1 w 365"/>
                <a:gd name="T69" fmla="*/ 1 h 177"/>
                <a:gd name="T70" fmla="*/ 1 w 365"/>
                <a:gd name="T71" fmla="*/ 1 h 177"/>
                <a:gd name="T72" fmla="*/ 1 w 365"/>
                <a:gd name="T73" fmla="*/ 1 h 177"/>
                <a:gd name="T74" fmla="*/ 1 w 365"/>
                <a:gd name="T75" fmla="*/ 1 h 177"/>
                <a:gd name="T76" fmla="*/ 1 w 365"/>
                <a:gd name="T77" fmla="*/ 1 h 177"/>
                <a:gd name="T78" fmla="*/ 2 w 365"/>
                <a:gd name="T79" fmla="*/ 1 h 177"/>
                <a:gd name="T80" fmla="*/ 2 w 365"/>
                <a:gd name="T81" fmla="*/ 1 h 177"/>
                <a:gd name="T82" fmla="*/ 2 w 365"/>
                <a:gd name="T83" fmla="*/ 1 h 177"/>
                <a:gd name="T84" fmla="*/ 2 w 365"/>
                <a:gd name="T85" fmla="*/ 1 h 177"/>
                <a:gd name="T86" fmla="*/ 2 w 365"/>
                <a:gd name="T87" fmla="*/ 1 h 177"/>
                <a:gd name="T88" fmla="*/ 2 w 365"/>
                <a:gd name="T89" fmla="*/ 1 h 177"/>
                <a:gd name="T90" fmla="*/ 3 w 365"/>
                <a:gd name="T91" fmla="*/ 1 h 177"/>
                <a:gd name="T92" fmla="*/ 3 w 365"/>
                <a:gd name="T93" fmla="*/ 0 h 177"/>
                <a:gd name="T94" fmla="*/ 3 w 365"/>
                <a:gd name="T95" fmla="*/ 0 h 177"/>
                <a:gd name="T96" fmla="*/ 3 w 365"/>
                <a:gd name="T97" fmla="*/ 0 h 177"/>
                <a:gd name="T98" fmla="*/ 3 w 365"/>
                <a:gd name="T99" fmla="*/ 0 h 177"/>
                <a:gd name="T100" fmla="*/ 4 w 365"/>
                <a:gd name="T101" fmla="*/ 0 h 177"/>
                <a:gd name="T102" fmla="*/ 4 w 365"/>
                <a:gd name="T103" fmla="*/ 0 h 177"/>
                <a:gd name="T104" fmla="*/ 4 w 365"/>
                <a:gd name="T105" fmla="*/ 0 h 177"/>
                <a:gd name="T106" fmla="*/ 4 w 365"/>
                <a:gd name="T107" fmla="*/ 0 h 177"/>
                <a:gd name="T108" fmla="*/ 4 w 365"/>
                <a:gd name="T109" fmla="*/ 0 h 177"/>
                <a:gd name="T110" fmla="*/ 5 w 365"/>
                <a:gd name="T111" fmla="*/ 0 h 177"/>
                <a:gd name="T112" fmla="*/ 5 w 365"/>
                <a:gd name="T113" fmla="*/ 0 h 177"/>
                <a:gd name="T114" fmla="*/ 5 w 365"/>
                <a:gd name="T115" fmla="*/ 0 h 177"/>
                <a:gd name="T116" fmla="*/ 5 w 365"/>
                <a:gd name="T117" fmla="*/ 0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177"/>
                <a:gd name="T179" fmla="*/ 365 w 365"/>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177">
                  <a:moveTo>
                    <a:pt x="365" y="2"/>
                  </a:moveTo>
                  <a:lnTo>
                    <a:pt x="359" y="11"/>
                  </a:lnTo>
                  <a:lnTo>
                    <a:pt x="354" y="21"/>
                  </a:lnTo>
                  <a:lnTo>
                    <a:pt x="348" y="30"/>
                  </a:lnTo>
                  <a:lnTo>
                    <a:pt x="344" y="40"/>
                  </a:lnTo>
                  <a:lnTo>
                    <a:pt x="339" y="49"/>
                  </a:lnTo>
                  <a:lnTo>
                    <a:pt x="334" y="57"/>
                  </a:lnTo>
                  <a:lnTo>
                    <a:pt x="327" y="66"/>
                  </a:lnTo>
                  <a:lnTo>
                    <a:pt x="320" y="75"/>
                  </a:lnTo>
                  <a:lnTo>
                    <a:pt x="315" y="79"/>
                  </a:lnTo>
                  <a:lnTo>
                    <a:pt x="309" y="82"/>
                  </a:lnTo>
                  <a:lnTo>
                    <a:pt x="305" y="87"/>
                  </a:lnTo>
                  <a:lnTo>
                    <a:pt x="300" y="90"/>
                  </a:lnTo>
                  <a:lnTo>
                    <a:pt x="294" y="94"/>
                  </a:lnTo>
                  <a:lnTo>
                    <a:pt x="289" y="96"/>
                  </a:lnTo>
                  <a:lnTo>
                    <a:pt x="283" y="98"/>
                  </a:lnTo>
                  <a:lnTo>
                    <a:pt x="277" y="99"/>
                  </a:lnTo>
                  <a:lnTo>
                    <a:pt x="272" y="97"/>
                  </a:lnTo>
                  <a:lnTo>
                    <a:pt x="269" y="94"/>
                  </a:lnTo>
                  <a:lnTo>
                    <a:pt x="266" y="93"/>
                  </a:lnTo>
                  <a:lnTo>
                    <a:pt x="261" y="95"/>
                  </a:lnTo>
                  <a:lnTo>
                    <a:pt x="256" y="98"/>
                  </a:lnTo>
                  <a:lnTo>
                    <a:pt x="252" y="102"/>
                  </a:lnTo>
                  <a:lnTo>
                    <a:pt x="247" y="106"/>
                  </a:lnTo>
                  <a:lnTo>
                    <a:pt x="245" y="112"/>
                  </a:lnTo>
                  <a:lnTo>
                    <a:pt x="239" y="114"/>
                  </a:lnTo>
                  <a:lnTo>
                    <a:pt x="233" y="116"/>
                  </a:lnTo>
                  <a:lnTo>
                    <a:pt x="226" y="117"/>
                  </a:lnTo>
                  <a:lnTo>
                    <a:pt x="221" y="118"/>
                  </a:lnTo>
                  <a:lnTo>
                    <a:pt x="215" y="119"/>
                  </a:lnTo>
                  <a:lnTo>
                    <a:pt x="209" y="121"/>
                  </a:lnTo>
                  <a:lnTo>
                    <a:pt x="205" y="125"/>
                  </a:lnTo>
                  <a:lnTo>
                    <a:pt x="199" y="129"/>
                  </a:lnTo>
                  <a:lnTo>
                    <a:pt x="191" y="125"/>
                  </a:lnTo>
                  <a:lnTo>
                    <a:pt x="183" y="119"/>
                  </a:lnTo>
                  <a:lnTo>
                    <a:pt x="175" y="116"/>
                  </a:lnTo>
                  <a:lnTo>
                    <a:pt x="167" y="117"/>
                  </a:lnTo>
                  <a:lnTo>
                    <a:pt x="160" y="121"/>
                  </a:lnTo>
                  <a:lnTo>
                    <a:pt x="156" y="128"/>
                  </a:lnTo>
                  <a:lnTo>
                    <a:pt x="154" y="136"/>
                  </a:lnTo>
                  <a:lnTo>
                    <a:pt x="150" y="143"/>
                  </a:lnTo>
                  <a:lnTo>
                    <a:pt x="142" y="148"/>
                  </a:lnTo>
                  <a:lnTo>
                    <a:pt x="134" y="152"/>
                  </a:lnTo>
                  <a:lnTo>
                    <a:pt x="125" y="156"/>
                  </a:lnTo>
                  <a:lnTo>
                    <a:pt x="117" y="158"/>
                  </a:lnTo>
                  <a:lnTo>
                    <a:pt x="109" y="162"/>
                  </a:lnTo>
                  <a:lnTo>
                    <a:pt x="100" y="165"/>
                  </a:lnTo>
                  <a:lnTo>
                    <a:pt x="92" y="170"/>
                  </a:lnTo>
                  <a:lnTo>
                    <a:pt x="84" y="174"/>
                  </a:lnTo>
                  <a:lnTo>
                    <a:pt x="74" y="177"/>
                  </a:lnTo>
                  <a:lnTo>
                    <a:pt x="35" y="147"/>
                  </a:lnTo>
                  <a:lnTo>
                    <a:pt x="35" y="144"/>
                  </a:lnTo>
                  <a:lnTo>
                    <a:pt x="35" y="143"/>
                  </a:lnTo>
                  <a:lnTo>
                    <a:pt x="34" y="141"/>
                  </a:lnTo>
                  <a:lnTo>
                    <a:pt x="32" y="141"/>
                  </a:lnTo>
                  <a:lnTo>
                    <a:pt x="23" y="137"/>
                  </a:lnTo>
                  <a:lnTo>
                    <a:pt x="15" y="132"/>
                  </a:lnTo>
                  <a:lnTo>
                    <a:pt x="8" y="125"/>
                  </a:lnTo>
                  <a:lnTo>
                    <a:pt x="0" y="117"/>
                  </a:lnTo>
                  <a:lnTo>
                    <a:pt x="5" y="120"/>
                  </a:lnTo>
                  <a:lnTo>
                    <a:pt x="13" y="119"/>
                  </a:lnTo>
                  <a:lnTo>
                    <a:pt x="21" y="116"/>
                  </a:lnTo>
                  <a:lnTo>
                    <a:pt x="28" y="109"/>
                  </a:lnTo>
                  <a:lnTo>
                    <a:pt x="34" y="104"/>
                  </a:lnTo>
                  <a:lnTo>
                    <a:pt x="40" y="109"/>
                  </a:lnTo>
                  <a:lnTo>
                    <a:pt x="44" y="113"/>
                  </a:lnTo>
                  <a:lnTo>
                    <a:pt x="51" y="109"/>
                  </a:lnTo>
                  <a:lnTo>
                    <a:pt x="59" y="110"/>
                  </a:lnTo>
                  <a:lnTo>
                    <a:pt x="68" y="109"/>
                  </a:lnTo>
                  <a:lnTo>
                    <a:pt x="76" y="105"/>
                  </a:lnTo>
                  <a:lnTo>
                    <a:pt x="82" y="99"/>
                  </a:lnTo>
                  <a:lnTo>
                    <a:pt x="86" y="91"/>
                  </a:lnTo>
                  <a:lnTo>
                    <a:pt x="92" y="88"/>
                  </a:lnTo>
                  <a:lnTo>
                    <a:pt x="97" y="86"/>
                  </a:lnTo>
                  <a:lnTo>
                    <a:pt x="104" y="83"/>
                  </a:lnTo>
                  <a:lnTo>
                    <a:pt x="111" y="84"/>
                  </a:lnTo>
                  <a:lnTo>
                    <a:pt x="119" y="84"/>
                  </a:lnTo>
                  <a:lnTo>
                    <a:pt x="126" y="82"/>
                  </a:lnTo>
                  <a:lnTo>
                    <a:pt x="132" y="76"/>
                  </a:lnTo>
                  <a:lnTo>
                    <a:pt x="132" y="73"/>
                  </a:lnTo>
                  <a:lnTo>
                    <a:pt x="134" y="80"/>
                  </a:lnTo>
                  <a:lnTo>
                    <a:pt x="140" y="82"/>
                  </a:lnTo>
                  <a:lnTo>
                    <a:pt x="147" y="83"/>
                  </a:lnTo>
                  <a:lnTo>
                    <a:pt x="154" y="84"/>
                  </a:lnTo>
                  <a:lnTo>
                    <a:pt x="160" y="83"/>
                  </a:lnTo>
                  <a:lnTo>
                    <a:pt x="165" y="82"/>
                  </a:lnTo>
                  <a:lnTo>
                    <a:pt x="171" y="81"/>
                  </a:lnTo>
                  <a:lnTo>
                    <a:pt x="177" y="79"/>
                  </a:lnTo>
                  <a:lnTo>
                    <a:pt x="182" y="76"/>
                  </a:lnTo>
                  <a:lnTo>
                    <a:pt x="186" y="73"/>
                  </a:lnTo>
                  <a:lnTo>
                    <a:pt x="191" y="69"/>
                  </a:lnTo>
                  <a:lnTo>
                    <a:pt x="195" y="66"/>
                  </a:lnTo>
                  <a:lnTo>
                    <a:pt x="195" y="56"/>
                  </a:lnTo>
                  <a:lnTo>
                    <a:pt x="202" y="52"/>
                  </a:lnTo>
                  <a:lnTo>
                    <a:pt x="210" y="51"/>
                  </a:lnTo>
                  <a:lnTo>
                    <a:pt x="217" y="49"/>
                  </a:lnTo>
                  <a:lnTo>
                    <a:pt x="225" y="48"/>
                  </a:lnTo>
                  <a:lnTo>
                    <a:pt x="234" y="44"/>
                  </a:lnTo>
                  <a:lnTo>
                    <a:pt x="243" y="41"/>
                  </a:lnTo>
                  <a:lnTo>
                    <a:pt x="252" y="38"/>
                  </a:lnTo>
                  <a:lnTo>
                    <a:pt x="260" y="36"/>
                  </a:lnTo>
                  <a:lnTo>
                    <a:pt x="269" y="36"/>
                  </a:lnTo>
                  <a:lnTo>
                    <a:pt x="277" y="38"/>
                  </a:lnTo>
                  <a:lnTo>
                    <a:pt x="286" y="44"/>
                  </a:lnTo>
                  <a:lnTo>
                    <a:pt x="291" y="43"/>
                  </a:lnTo>
                  <a:lnTo>
                    <a:pt x="296" y="40"/>
                  </a:lnTo>
                  <a:lnTo>
                    <a:pt x="299" y="36"/>
                  </a:lnTo>
                  <a:lnTo>
                    <a:pt x="301" y="33"/>
                  </a:lnTo>
                  <a:lnTo>
                    <a:pt x="306" y="23"/>
                  </a:lnTo>
                  <a:lnTo>
                    <a:pt x="314" y="19"/>
                  </a:lnTo>
                  <a:lnTo>
                    <a:pt x="324" y="15"/>
                  </a:lnTo>
                  <a:lnTo>
                    <a:pt x="334" y="12"/>
                  </a:lnTo>
                  <a:lnTo>
                    <a:pt x="339" y="15"/>
                  </a:lnTo>
                  <a:lnTo>
                    <a:pt x="346" y="13"/>
                  </a:lnTo>
                  <a:lnTo>
                    <a:pt x="352" y="11"/>
                  </a:lnTo>
                  <a:lnTo>
                    <a:pt x="358" y="8"/>
                  </a:lnTo>
                  <a:lnTo>
                    <a:pt x="362" y="0"/>
                  </a:lnTo>
                  <a:lnTo>
                    <a:pt x="365" y="2"/>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3" name="Freeform 164"/>
            <p:cNvSpPr>
              <a:spLocks/>
            </p:cNvSpPr>
            <p:nvPr/>
          </p:nvSpPr>
          <p:spPr bwMode="auto">
            <a:xfrm>
              <a:off x="3371" y="3005"/>
              <a:ext cx="77" cy="47"/>
            </a:xfrm>
            <a:custGeom>
              <a:avLst/>
              <a:gdLst>
                <a:gd name="T0" fmla="*/ 2 w 154"/>
                <a:gd name="T1" fmla="*/ 1 h 94"/>
                <a:gd name="T2" fmla="*/ 2 w 154"/>
                <a:gd name="T3" fmla="*/ 1 h 94"/>
                <a:gd name="T4" fmla="*/ 2 w 154"/>
                <a:gd name="T5" fmla="*/ 1 h 94"/>
                <a:gd name="T6" fmla="*/ 2 w 154"/>
                <a:gd name="T7" fmla="*/ 1 h 94"/>
                <a:gd name="T8" fmla="*/ 1 w 154"/>
                <a:gd name="T9" fmla="*/ 1 h 94"/>
                <a:gd name="T10" fmla="*/ 1 w 154"/>
                <a:gd name="T11" fmla="*/ 1 h 94"/>
                <a:gd name="T12" fmla="*/ 1 w 154"/>
                <a:gd name="T13" fmla="*/ 1 h 94"/>
                <a:gd name="T14" fmla="*/ 1 w 154"/>
                <a:gd name="T15" fmla="*/ 1 h 94"/>
                <a:gd name="T16" fmla="*/ 1 w 154"/>
                <a:gd name="T17" fmla="*/ 1 h 94"/>
                <a:gd name="T18" fmla="*/ 1 w 154"/>
                <a:gd name="T19" fmla="*/ 1 h 94"/>
                <a:gd name="T20" fmla="*/ 1 w 154"/>
                <a:gd name="T21" fmla="*/ 1 h 94"/>
                <a:gd name="T22" fmla="*/ 1 w 154"/>
                <a:gd name="T23" fmla="*/ 1 h 94"/>
                <a:gd name="T24" fmla="*/ 1 w 154"/>
                <a:gd name="T25" fmla="*/ 1 h 94"/>
                <a:gd name="T26" fmla="*/ 1 w 154"/>
                <a:gd name="T27" fmla="*/ 1 h 94"/>
                <a:gd name="T28" fmla="*/ 1 w 154"/>
                <a:gd name="T29" fmla="*/ 1 h 94"/>
                <a:gd name="T30" fmla="*/ 1 w 154"/>
                <a:gd name="T31" fmla="*/ 1 h 94"/>
                <a:gd name="T32" fmla="*/ 1 w 154"/>
                <a:gd name="T33" fmla="*/ 1 h 94"/>
                <a:gd name="T34" fmla="*/ 1 w 154"/>
                <a:gd name="T35" fmla="*/ 1 h 94"/>
                <a:gd name="T36" fmla="*/ 1 w 154"/>
                <a:gd name="T37" fmla="*/ 1 h 94"/>
                <a:gd name="T38" fmla="*/ 1 w 154"/>
                <a:gd name="T39" fmla="*/ 1 h 94"/>
                <a:gd name="T40" fmla="*/ 1 w 154"/>
                <a:gd name="T41" fmla="*/ 1 h 94"/>
                <a:gd name="T42" fmla="*/ 1 w 154"/>
                <a:gd name="T43" fmla="*/ 1 h 94"/>
                <a:gd name="T44" fmla="*/ 1 w 154"/>
                <a:gd name="T45" fmla="*/ 1 h 94"/>
                <a:gd name="T46" fmla="*/ 1 w 154"/>
                <a:gd name="T47" fmla="*/ 1 h 94"/>
                <a:gd name="T48" fmla="*/ 0 w 154"/>
                <a:gd name="T49" fmla="*/ 1 h 94"/>
                <a:gd name="T50" fmla="*/ 0 w 154"/>
                <a:gd name="T51" fmla="*/ 1 h 94"/>
                <a:gd name="T52" fmla="*/ 0 w 154"/>
                <a:gd name="T53" fmla="*/ 1 h 94"/>
                <a:gd name="T54" fmla="*/ 1 w 154"/>
                <a:gd name="T55" fmla="*/ 1 h 94"/>
                <a:gd name="T56" fmla="*/ 1 w 154"/>
                <a:gd name="T57" fmla="*/ 1 h 94"/>
                <a:gd name="T58" fmla="*/ 1 w 154"/>
                <a:gd name="T59" fmla="*/ 1 h 94"/>
                <a:gd name="T60" fmla="*/ 1 w 154"/>
                <a:gd name="T61" fmla="*/ 1 h 94"/>
                <a:gd name="T62" fmla="*/ 1 w 154"/>
                <a:gd name="T63" fmla="*/ 1 h 94"/>
                <a:gd name="T64" fmla="*/ 1 w 154"/>
                <a:gd name="T65" fmla="*/ 1 h 94"/>
                <a:gd name="T66" fmla="*/ 1 w 154"/>
                <a:gd name="T67" fmla="*/ 1 h 94"/>
                <a:gd name="T68" fmla="*/ 1 w 154"/>
                <a:gd name="T69" fmla="*/ 1 h 94"/>
                <a:gd name="T70" fmla="*/ 1 w 154"/>
                <a:gd name="T71" fmla="*/ 1 h 94"/>
                <a:gd name="T72" fmla="*/ 1 w 154"/>
                <a:gd name="T73" fmla="*/ 1 h 94"/>
                <a:gd name="T74" fmla="*/ 1 w 154"/>
                <a:gd name="T75" fmla="*/ 1 h 94"/>
                <a:gd name="T76" fmla="*/ 1 w 154"/>
                <a:gd name="T77" fmla="*/ 1 h 94"/>
                <a:gd name="T78" fmla="*/ 1 w 154"/>
                <a:gd name="T79" fmla="*/ 1 h 94"/>
                <a:gd name="T80" fmla="*/ 1 w 154"/>
                <a:gd name="T81" fmla="*/ 1 h 94"/>
                <a:gd name="T82" fmla="*/ 1 w 154"/>
                <a:gd name="T83" fmla="*/ 1 h 94"/>
                <a:gd name="T84" fmla="*/ 1 w 154"/>
                <a:gd name="T85" fmla="*/ 1 h 94"/>
                <a:gd name="T86" fmla="*/ 1 w 154"/>
                <a:gd name="T87" fmla="*/ 1 h 94"/>
                <a:gd name="T88" fmla="*/ 1 w 154"/>
                <a:gd name="T89" fmla="*/ 1 h 94"/>
                <a:gd name="T90" fmla="*/ 1 w 154"/>
                <a:gd name="T91" fmla="*/ 1 h 94"/>
                <a:gd name="T92" fmla="*/ 1 w 154"/>
                <a:gd name="T93" fmla="*/ 1 h 94"/>
                <a:gd name="T94" fmla="*/ 1 w 154"/>
                <a:gd name="T95" fmla="*/ 1 h 94"/>
                <a:gd name="T96" fmla="*/ 1 w 154"/>
                <a:gd name="T97" fmla="*/ 1 h 94"/>
                <a:gd name="T98" fmla="*/ 1 w 154"/>
                <a:gd name="T99" fmla="*/ 1 h 94"/>
                <a:gd name="T100" fmla="*/ 1 w 154"/>
                <a:gd name="T101" fmla="*/ 1 h 94"/>
                <a:gd name="T102" fmla="*/ 1 w 154"/>
                <a:gd name="T103" fmla="*/ 1 h 94"/>
                <a:gd name="T104" fmla="*/ 1 w 154"/>
                <a:gd name="T105" fmla="*/ 1 h 94"/>
                <a:gd name="T106" fmla="*/ 2 w 154"/>
                <a:gd name="T107" fmla="*/ 1 h 94"/>
                <a:gd name="T108" fmla="*/ 2 w 154"/>
                <a:gd name="T109" fmla="*/ 1 h 94"/>
                <a:gd name="T110" fmla="*/ 2 w 154"/>
                <a:gd name="T111" fmla="*/ 1 h 94"/>
                <a:gd name="T112" fmla="*/ 2 w 154"/>
                <a:gd name="T113" fmla="*/ 0 h 94"/>
                <a:gd name="T114" fmla="*/ 2 w 154"/>
                <a:gd name="T115" fmla="*/ 1 h 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
                <a:gd name="T175" fmla="*/ 0 h 94"/>
                <a:gd name="T176" fmla="*/ 154 w 154"/>
                <a:gd name="T177" fmla="*/ 94 h 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 h="94">
                  <a:moveTo>
                    <a:pt x="154" y="5"/>
                  </a:moveTo>
                  <a:lnTo>
                    <a:pt x="147" y="15"/>
                  </a:lnTo>
                  <a:lnTo>
                    <a:pt x="138" y="23"/>
                  </a:lnTo>
                  <a:lnTo>
                    <a:pt x="129" y="31"/>
                  </a:lnTo>
                  <a:lnTo>
                    <a:pt x="119" y="38"/>
                  </a:lnTo>
                  <a:lnTo>
                    <a:pt x="109" y="45"/>
                  </a:lnTo>
                  <a:lnTo>
                    <a:pt x="99" y="52"/>
                  </a:lnTo>
                  <a:lnTo>
                    <a:pt x="89" y="60"/>
                  </a:lnTo>
                  <a:lnTo>
                    <a:pt x="81" y="69"/>
                  </a:lnTo>
                  <a:lnTo>
                    <a:pt x="76" y="73"/>
                  </a:lnTo>
                  <a:lnTo>
                    <a:pt x="70" y="76"/>
                  </a:lnTo>
                  <a:lnTo>
                    <a:pt x="64" y="78"/>
                  </a:lnTo>
                  <a:lnTo>
                    <a:pt x="60" y="82"/>
                  </a:lnTo>
                  <a:lnTo>
                    <a:pt x="54" y="84"/>
                  </a:lnTo>
                  <a:lnTo>
                    <a:pt x="48" y="86"/>
                  </a:lnTo>
                  <a:lnTo>
                    <a:pt x="43" y="90"/>
                  </a:lnTo>
                  <a:lnTo>
                    <a:pt x="38" y="94"/>
                  </a:lnTo>
                  <a:lnTo>
                    <a:pt x="33" y="90"/>
                  </a:lnTo>
                  <a:lnTo>
                    <a:pt x="28" y="86"/>
                  </a:lnTo>
                  <a:lnTo>
                    <a:pt x="24" y="83"/>
                  </a:lnTo>
                  <a:lnTo>
                    <a:pt x="19" y="78"/>
                  </a:lnTo>
                  <a:lnTo>
                    <a:pt x="13" y="75"/>
                  </a:lnTo>
                  <a:lnTo>
                    <a:pt x="9" y="71"/>
                  </a:lnTo>
                  <a:lnTo>
                    <a:pt x="4" y="69"/>
                  </a:lnTo>
                  <a:lnTo>
                    <a:pt x="0" y="66"/>
                  </a:lnTo>
                  <a:lnTo>
                    <a:pt x="0" y="63"/>
                  </a:lnTo>
                  <a:lnTo>
                    <a:pt x="0" y="62"/>
                  </a:lnTo>
                  <a:lnTo>
                    <a:pt x="1" y="60"/>
                  </a:lnTo>
                  <a:lnTo>
                    <a:pt x="2" y="59"/>
                  </a:lnTo>
                  <a:lnTo>
                    <a:pt x="4" y="60"/>
                  </a:lnTo>
                  <a:lnTo>
                    <a:pt x="8" y="61"/>
                  </a:lnTo>
                  <a:lnTo>
                    <a:pt x="11" y="61"/>
                  </a:lnTo>
                  <a:lnTo>
                    <a:pt x="13" y="61"/>
                  </a:lnTo>
                  <a:lnTo>
                    <a:pt x="20" y="48"/>
                  </a:lnTo>
                  <a:lnTo>
                    <a:pt x="23" y="50"/>
                  </a:lnTo>
                  <a:lnTo>
                    <a:pt x="25" y="52"/>
                  </a:lnTo>
                  <a:lnTo>
                    <a:pt x="27" y="53"/>
                  </a:lnTo>
                  <a:lnTo>
                    <a:pt x="31" y="53"/>
                  </a:lnTo>
                  <a:lnTo>
                    <a:pt x="33" y="51"/>
                  </a:lnTo>
                  <a:lnTo>
                    <a:pt x="35" y="48"/>
                  </a:lnTo>
                  <a:lnTo>
                    <a:pt x="37" y="46"/>
                  </a:lnTo>
                  <a:lnTo>
                    <a:pt x="35" y="43"/>
                  </a:lnTo>
                  <a:lnTo>
                    <a:pt x="42" y="44"/>
                  </a:lnTo>
                  <a:lnTo>
                    <a:pt x="51" y="47"/>
                  </a:lnTo>
                  <a:lnTo>
                    <a:pt x="58" y="47"/>
                  </a:lnTo>
                  <a:lnTo>
                    <a:pt x="64" y="40"/>
                  </a:lnTo>
                  <a:lnTo>
                    <a:pt x="73" y="38"/>
                  </a:lnTo>
                  <a:lnTo>
                    <a:pt x="83" y="35"/>
                  </a:lnTo>
                  <a:lnTo>
                    <a:pt x="91" y="29"/>
                  </a:lnTo>
                  <a:lnTo>
                    <a:pt x="95" y="21"/>
                  </a:lnTo>
                  <a:lnTo>
                    <a:pt x="103" y="18"/>
                  </a:lnTo>
                  <a:lnTo>
                    <a:pt x="111" y="15"/>
                  </a:lnTo>
                  <a:lnTo>
                    <a:pt x="118" y="13"/>
                  </a:lnTo>
                  <a:lnTo>
                    <a:pt x="126" y="15"/>
                  </a:lnTo>
                  <a:lnTo>
                    <a:pt x="133" y="10"/>
                  </a:lnTo>
                  <a:lnTo>
                    <a:pt x="140" y="3"/>
                  </a:lnTo>
                  <a:lnTo>
                    <a:pt x="146" y="0"/>
                  </a:lnTo>
                  <a:lnTo>
                    <a:pt x="154" y="5"/>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4" name="Freeform 171"/>
            <p:cNvSpPr>
              <a:spLocks/>
            </p:cNvSpPr>
            <p:nvPr/>
          </p:nvSpPr>
          <p:spPr bwMode="auto">
            <a:xfrm>
              <a:off x="3377" y="3082"/>
              <a:ext cx="101" cy="69"/>
            </a:xfrm>
            <a:custGeom>
              <a:avLst/>
              <a:gdLst>
                <a:gd name="T0" fmla="*/ 1 w 204"/>
                <a:gd name="T1" fmla="*/ 0 h 139"/>
                <a:gd name="T2" fmla="*/ 1 w 204"/>
                <a:gd name="T3" fmla="*/ 0 h 139"/>
                <a:gd name="T4" fmla="*/ 1 w 204"/>
                <a:gd name="T5" fmla="*/ 0 h 139"/>
                <a:gd name="T6" fmla="*/ 2 w 204"/>
                <a:gd name="T7" fmla="*/ 1 h 139"/>
                <a:gd name="T8" fmla="*/ 2 w 204"/>
                <a:gd name="T9" fmla="*/ 1 h 139"/>
                <a:gd name="T10" fmla="*/ 2 w 204"/>
                <a:gd name="T11" fmla="*/ 1 h 139"/>
                <a:gd name="T12" fmla="*/ 2 w 204"/>
                <a:gd name="T13" fmla="*/ 1 h 139"/>
                <a:gd name="T14" fmla="*/ 2 w 204"/>
                <a:gd name="T15" fmla="*/ 1 h 139"/>
                <a:gd name="T16" fmla="*/ 2 w 204"/>
                <a:gd name="T17" fmla="*/ 1 h 139"/>
                <a:gd name="T18" fmla="*/ 3 w 204"/>
                <a:gd name="T19" fmla="*/ 2 h 139"/>
                <a:gd name="T20" fmla="*/ 3 w 204"/>
                <a:gd name="T21" fmla="*/ 2 h 139"/>
                <a:gd name="T22" fmla="*/ 3 w 204"/>
                <a:gd name="T23" fmla="*/ 2 h 139"/>
                <a:gd name="T24" fmla="*/ 3 w 204"/>
                <a:gd name="T25" fmla="*/ 2 h 139"/>
                <a:gd name="T26" fmla="*/ 2 w 204"/>
                <a:gd name="T27" fmla="*/ 1 h 139"/>
                <a:gd name="T28" fmla="*/ 2 w 204"/>
                <a:gd name="T29" fmla="*/ 1 h 139"/>
                <a:gd name="T30" fmla="*/ 2 w 204"/>
                <a:gd name="T31" fmla="*/ 1 h 139"/>
                <a:gd name="T32" fmla="*/ 2 w 204"/>
                <a:gd name="T33" fmla="*/ 1 h 139"/>
                <a:gd name="T34" fmla="*/ 2 w 204"/>
                <a:gd name="T35" fmla="*/ 1 h 139"/>
                <a:gd name="T36" fmla="*/ 1 w 204"/>
                <a:gd name="T37" fmla="*/ 1 h 139"/>
                <a:gd name="T38" fmla="*/ 1 w 204"/>
                <a:gd name="T39" fmla="*/ 1 h 139"/>
                <a:gd name="T40" fmla="*/ 1 w 204"/>
                <a:gd name="T41" fmla="*/ 1 h 139"/>
                <a:gd name="T42" fmla="*/ 1 w 204"/>
                <a:gd name="T43" fmla="*/ 1 h 139"/>
                <a:gd name="T44" fmla="*/ 1 w 204"/>
                <a:gd name="T45" fmla="*/ 0 h 139"/>
                <a:gd name="T46" fmla="*/ 1 w 204"/>
                <a:gd name="T47" fmla="*/ 0 h 139"/>
                <a:gd name="T48" fmla="*/ 0 w 204"/>
                <a:gd name="T49" fmla="*/ 0 h 139"/>
                <a:gd name="T50" fmla="*/ 0 w 204"/>
                <a:gd name="T51" fmla="*/ 0 h 139"/>
                <a:gd name="T52" fmla="*/ 0 w 204"/>
                <a:gd name="T53" fmla="*/ 0 h 139"/>
                <a:gd name="T54" fmla="*/ 0 w 204"/>
                <a:gd name="T55" fmla="*/ 0 h 139"/>
                <a:gd name="T56" fmla="*/ 0 w 204"/>
                <a:gd name="T57" fmla="*/ 0 h 139"/>
                <a:gd name="T58" fmla="*/ 0 w 204"/>
                <a:gd name="T59" fmla="*/ 0 h 139"/>
                <a:gd name="T60" fmla="*/ 0 w 204"/>
                <a:gd name="T61" fmla="*/ 0 h 139"/>
                <a:gd name="T62" fmla="*/ 0 w 204"/>
                <a:gd name="T63" fmla="*/ 0 h 139"/>
                <a:gd name="T64" fmla="*/ 0 w 204"/>
                <a:gd name="T65" fmla="*/ 0 h 139"/>
                <a:gd name="T66" fmla="*/ 0 w 204"/>
                <a:gd name="T67" fmla="*/ 0 h 139"/>
                <a:gd name="T68" fmla="*/ 0 w 204"/>
                <a:gd name="T69" fmla="*/ 0 h 139"/>
                <a:gd name="T70" fmla="*/ 1 w 204"/>
                <a:gd name="T71" fmla="*/ 0 h 139"/>
                <a:gd name="T72" fmla="*/ 1 w 204"/>
                <a:gd name="T73" fmla="*/ 0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39"/>
                <a:gd name="T113" fmla="*/ 204 w 204"/>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39">
                  <a:moveTo>
                    <a:pt x="96" y="36"/>
                  </a:moveTo>
                  <a:lnTo>
                    <a:pt x="101" y="41"/>
                  </a:lnTo>
                  <a:lnTo>
                    <a:pt x="107" y="44"/>
                  </a:lnTo>
                  <a:lnTo>
                    <a:pt x="113" y="49"/>
                  </a:lnTo>
                  <a:lnTo>
                    <a:pt x="120" y="52"/>
                  </a:lnTo>
                  <a:lnTo>
                    <a:pt x="126" y="57"/>
                  </a:lnTo>
                  <a:lnTo>
                    <a:pt x="130" y="61"/>
                  </a:lnTo>
                  <a:lnTo>
                    <a:pt x="136" y="66"/>
                  </a:lnTo>
                  <a:lnTo>
                    <a:pt x="139" y="72"/>
                  </a:lnTo>
                  <a:lnTo>
                    <a:pt x="144" y="73"/>
                  </a:lnTo>
                  <a:lnTo>
                    <a:pt x="146" y="76"/>
                  </a:lnTo>
                  <a:lnTo>
                    <a:pt x="147" y="80"/>
                  </a:lnTo>
                  <a:lnTo>
                    <a:pt x="152" y="82"/>
                  </a:lnTo>
                  <a:lnTo>
                    <a:pt x="160" y="89"/>
                  </a:lnTo>
                  <a:lnTo>
                    <a:pt x="167" y="96"/>
                  </a:lnTo>
                  <a:lnTo>
                    <a:pt x="174" y="103"/>
                  </a:lnTo>
                  <a:lnTo>
                    <a:pt x="181" y="109"/>
                  </a:lnTo>
                  <a:lnTo>
                    <a:pt x="187" y="116"/>
                  </a:lnTo>
                  <a:lnTo>
                    <a:pt x="192" y="124"/>
                  </a:lnTo>
                  <a:lnTo>
                    <a:pt x="198" y="131"/>
                  </a:lnTo>
                  <a:lnTo>
                    <a:pt x="204" y="139"/>
                  </a:lnTo>
                  <a:lnTo>
                    <a:pt x="203" y="137"/>
                  </a:lnTo>
                  <a:lnTo>
                    <a:pt x="200" y="136"/>
                  </a:lnTo>
                  <a:lnTo>
                    <a:pt x="199" y="135"/>
                  </a:lnTo>
                  <a:lnTo>
                    <a:pt x="197" y="133"/>
                  </a:lnTo>
                  <a:lnTo>
                    <a:pt x="195" y="134"/>
                  </a:lnTo>
                  <a:lnTo>
                    <a:pt x="188" y="129"/>
                  </a:lnTo>
                  <a:lnTo>
                    <a:pt x="180" y="126"/>
                  </a:lnTo>
                  <a:lnTo>
                    <a:pt x="170" y="122"/>
                  </a:lnTo>
                  <a:lnTo>
                    <a:pt x="164" y="114"/>
                  </a:lnTo>
                  <a:lnTo>
                    <a:pt x="162" y="111"/>
                  </a:lnTo>
                  <a:lnTo>
                    <a:pt x="160" y="107"/>
                  </a:lnTo>
                  <a:lnTo>
                    <a:pt x="158" y="105"/>
                  </a:lnTo>
                  <a:lnTo>
                    <a:pt x="155" y="103"/>
                  </a:lnTo>
                  <a:lnTo>
                    <a:pt x="146" y="105"/>
                  </a:lnTo>
                  <a:lnTo>
                    <a:pt x="139" y="99"/>
                  </a:lnTo>
                  <a:lnTo>
                    <a:pt x="132" y="95"/>
                  </a:lnTo>
                  <a:lnTo>
                    <a:pt x="124" y="94"/>
                  </a:lnTo>
                  <a:lnTo>
                    <a:pt x="121" y="89"/>
                  </a:lnTo>
                  <a:lnTo>
                    <a:pt x="116" y="87"/>
                  </a:lnTo>
                  <a:lnTo>
                    <a:pt x="112" y="87"/>
                  </a:lnTo>
                  <a:lnTo>
                    <a:pt x="106" y="87"/>
                  </a:lnTo>
                  <a:lnTo>
                    <a:pt x="103" y="75"/>
                  </a:lnTo>
                  <a:lnTo>
                    <a:pt x="97" y="64"/>
                  </a:lnTo>
                  <a:lnTo>
                    <a:pt x="89" y="53"/>
                  </a:lnTo>
                  <a:lnTo>
                    <a:pt x="82" y="45"/>
                  </a:lnTo>
                  <a:lnTo>
                    <a:pt x="75" y="42"/>
                  </a:lnTo>
                  <a:lnTo>
                    <a:pt x="68" y="43"/>
                  </a:lnTo>
                  <a:lnTo>
                    <a:pt x="60" y="44"/>
                  </a:lnTo>
                  <a:lnTo>
                    <a:pt x="53" y="45"/>
                  </a:lnTo>
                  <a:lnTo>
                    <a:pt x="50" y="50"/>
                  </a:lnTo>
                  <a:lnTo>
                    <a:pt x="44" y="51"/>
                  </a:lnTo>
                  <a:lnTo>
                    <a:pt x="38" y="49"/>
                  </a:lnTo>
                  <a:lnTo>
                    <a:pt x="32" y="46"/>
                  </a:lnTo>
                  <a:lnTo>
                    <a:pt x="25" y="42"/>
                  </a:lnTo>
                  <a:lnTo>
                    <a:pt x="20" y="34"/>
                  </a:lnTo>
                  <a:lnTo>
                    <a:pt x="14" y="29"/>
                  </a:lnTo>
                  <a:lnTo>
                    <a:pt x="7" y="33"/>
                  </a:lnTo>
                  <a:lnTo>
                    <a:pt x="0" y="25"/>
                  </a:lnTo>
                  <a:lnTo>
                    <a:pt x="6" y="21"/>
                  </a:lnTo>
                  <a:lnTo>
                    <a:pt x="10" y="19"/>
                  </a:lnTo>
                  <a:lnTo>
                    <a:pt x="16" y="15"/>
                  </a:lnTo>
                  <a:lnTo>
                    <a:pt x="22" y="13"/>
                  </a:lnTo>
                  <a:lnTo>
                    <a:pt x="27" y="10"/>
                  </a:lnTo>
                  <a:lnTo>
                    <a:pt x="32" y="7"/>
                  </a:lnTo>
                  <a:lnTo>
                    <a:pt x="37" y="4"/>
                  </a:lnTo>
                  <a:lnTo>
                    <a:pt x="41" y="0"/>
                  </a:lnTo>
                  <a:lnTo>
                    <a:pt x="48" y="5"/>
                  </a:lnTo>
                  <a:lnTo>
                    <a:pt x="55" y="11"/>
                  </a:lnTo>
                  <a:lnTo>
                    <a:pt x="61" y="15"/>
                  </a:lnTo>
                  <a:lnTo>
                    <a:pt x="68" y="21"/>
                  </a:lnTo>
                  <a:lnTo>
                    <a:pt x="74" y="27"/>
                  </a:lnTo>
                  <a:lnTo>
                    <a:pt x="81" y="30"/>
                  </a:lnTo>
                  <a:lnTo>
                    <a:pt x="88" y="34"/>
                  </a:lnTo>
                  <a:lnTo>
                    <a:pt x="96" y="36"/>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5" name="Freeform 173"/>
            <p:cNvSpPr>
              <a:spLocks/>
            </p:cNvSpPr>
            <p:nvPr/>
          </p:nvSpPr>
          <p:spPr bwMode="auto">
            <a:xfrm>
              <a:off x="3320" y="3109"/>
              <a:ext cx="192" cy="93"/>
            </a:xfrm>
            <a:custGeom>
              <a:avLst/>
              <a:gdLst>
                <a:gd name="T0" fmla="*/ 1 w 385"/>
                <a:gd name="T1" fmla="*/ 1 h 186"/>
                <a:gd name="T2" fmla="*/ 1 w 385"/>
                <a:gd name="T3" fmla="*/ 1 h 186"/>
                <a:gd name="T4" fmla="*/ 2 w 385"/>
                <a:gd name="T5" fmla="*/ 1 h 186"/>
                <a:gd name="T6" fmla="*/ 2 w 385"/>
                <a:gd name="T7" fmla="*/ 1 h 186"/>
                <a:gd name="T8" fmla="*/ 2 w 385"/>
                <a:gd name="T9" fmla="*/ 1 h 186"/>
                <a:gd name="T10" fmla="*/ 2 w 385"/>
                <a:gd name="T11" fmla="*/ 1 h 186"/>
                <a:gd name="T12" fmla="*/ 2 w 385"/>
                <a:gd name="T13" fmla="*/ 1 h 186"/>
                <a:gd name="T14" fmla="*/ 3 w 385"/>
                <a:gd name="T15" fmla="*/ 1 h 186"/>
                <a:gd name="T16" fmla="*/ 3 w 385"/>
                <a:gd name="T17" fmla="*/ 1 h 186"/>
                <a:gd name="T18" fmla="*/ 3 w 385"/>
                <a:gd name="T19" fmla="*/ 1 h 186"/>
                <a:gd name="T20" fmla="*/ 3 w 385"/>
                <a:gd name="T21" fmla="*/ 1 h 186"/>
                <a:gd name="T22" fmla="*/ 3 w 385"/>
                <a:gd name="T23" fmla="*/ 1 h 186"/>
                <a:gd name="T24" fmla="*/ 4 w 385"/>
                <a:gd name="T25" fmla="*/ 1 h 186"/>
                <a:gd name="T26" fmla="*/ 4 w 385"/>
                <a:gd name="T27" fmla="*/ 1 h 186"/>
                <a:gd name="T28" fmla="*/ 4 w 385"/>
                <a:gd name="T29" fmla="*/ 1 h 186"/>
                <a:gd name="T30" fmla="*/ 4 w 385"/>
                <a:gd name="T31" fmla="*/ 1 h 186"/>
                <a:gd name="T32" fmla="*/ 4 w 385"/>
                <a:gd name="T33" fmla="*/ 1 h 186"/>
                <a:gd name="T34" fmla="*/ 4 w 385"/>
                <a:gd name="T35" fmla="*/ 1 h 186"/>
                <a:gd name="T36" fmla="*/ 5 w 385"/>
                <a:gd name="T37" fmla="*/ 2 h 186"/>
                <a:gd name="T38" fmla="*/ 5 w 385"/>
                <a:gd name="T39" fmla="*/ 2 h 186"/>
                <a:gd name="T40" fmla="*/ 5 w 385"/>
                <a:gd name="T41" fmla="*/ 2 h 186"/>
                <a:gd name="T42" fmla="*/ 5 w 385"/>
                <a:gd name="T43" fmla="*/ 3 h 186"/>
                <a:gd name="T44" fmla="*/ 5 w 385"/>
                <a:gd name="T45" fmla="*/ 3 h 186"/>
                <a:gd name="T46" fmla="*/ 5 w 385"/>
                <a:gd name="T47" fmla="*/ 3 h 186"/>
                <a:gd name="T48" fmla="*/ 5 w 385"/>
                <a:gd name="T49" fmla="*/ 3 h 186"/>
                <a:gd name="T50" fmla="*/ 5 w 385"/>
                <a:gd name="T51" fmla="*/ 3 h 186"/>
                <a:gd name="T52" fmla="*/ 5 w 385"/>
                <a:gd name="T53" fmla="*/ 3 h 186"/>
                <a:gd name="T54" fmla="*/ 5 w 385"/>
                <a:gd name="T55" fmla="*/ 3 h 186"/>
                <a:gd name="T56" fmla="*/ 5 w 385"/>
                <a:gd name="T57" fmla="*/ 3 h 186"/>
                <a:gd name="T58" fmla="*/ 5 w 385"/>
                <a:gd name="T59" fmla="*/ 3 h 186"/>
                <a:gd name="T60" fmla="*/ 5 w 385"/>
                <a:gd name="T61" fmla="*/ 3 h 186"/>
                <a:gd name="T62" fmla="*/ 4 w 385"/>
                <a:gd name="T63" fmla="*/ 3 h 186"/>
                <a:gd name="T64" fmla="*/ 4 w 385"/>
                <a:gd name="T65" fmla="*/ 3 h 186"/>
                <a:gd name="T66" fmla="*/ 4 w 385"/>
                <a:gd name="T67" fmla="*/ 3 h 186"/>
                <a:gd name="T68" fmla="*/ 4 w 385"/>
                <a:gd name="T69" fmla="*/ 3 h 186"/>
                <a:gd name="T70" fmla="*/ 4 w 385"/>
                <a:gd name="T71" fmla="*/ 3 h 186"/>
                <a:gd name="T72" fmla="*/ 4 w 385"/>
                <a:gd name="T73" fmla="*/ 3 h 186"/>
                <a:gd name="T74" fmla="*/ 4 w 385"/>
                <a:gd name="T75" fmla="*/ 3 h 186"/>
                <a:gd name="T76" fmla="*/ 3 w 385"/>
                <a:gd name="T77" fmla="*/ 3 h 186"/>
                <a:gd name="T78" fmla="*/ 3 w 385"/>
                <a:gd name="T79" fmla="*/ 3 h 186"/>
                <a:gd name="T80" fmla="*/ 3 w 385"/>
                <a:gd name="T81" fmla="*/ 2 h 186"/>
                <a:gd name="T82" fmla="*/ 3 w 385"/>
                <a:gd name="T83" fmla="*/ 1 h 186"/>
                <a:gd name="T84" fmla="*/ 2 w 385"/>
                <a:gd name="T85" fmla="*/ 1 h 186"/>
                <a:gd name="T86" fmla="*/ 2 w 385"/>
                <a:gd name="T87" fmla="*/ 1 h 186"/>
                <a:gd name="T88" fmla="*/ 2 w 385"/>
                <a:gd name="T89" fmla="*/ 1 h 186"/>
                <a:gd name="T90" fmla="*/ 2 w 385"/>
                <a:gd name="T91" fmla="*/ 1 h 186"/>
                <a:gd name="T92" fmla="*/ 2 w 385"/>
                <a:gd name="T93" fmla="*/ 1 h 186"/>
                <a:gd name="T94" fmla="*/ 1 w 385"/>
                <a:gd name="T95" fmla="*/ 1 h 186"/>
                <a:gd name="T96" fmla="*/ 1 w 385"/>
                <a:gd name="T97" fmla="*/ 1 h 186"/>
                <a:gd name="T98" fmla="*/ 1 w 385"/>
                <a:gd name="T99" fmla="*/ 1 h 186"/>
                <a:gd name="T100" fmla="*/ 0 w 385"/>
                <a:gd name="T101" fmla="*/ 1 h 186"/>
                <a:gd name="T102" fmla="*/ 0 w 385"/>
                <a:gd name="T103" fmla="*/ 1 h 186"/>
                <a:gd name="T104" fmla="*/ 0 w 385"/>
                <a:gd name="T105" fmla="*/ 1 h 186"/>
                <a:gd name="T106" fmla="*/ 0 w 385"/>
                <a:gd name="T107" fmla="*/ 1 h 186"/>
                <a:gd name="T108" fmla="*/ 0 w 385"/>
                <a:gd name="T109" fmla="*/ 1 h 186"/>
                <a:gd name="T110" fmla="*/ 0 w 385"/>
                <a:gd name="T111" fmla="*/ 1 h 186"/>
                <a:gd name="T112" fmla="*/ 0 w 385"/>
                <a:gd name="T113" fmla="*/ 1 h 186"/>
                <a:gd name="T114" fmla="*/ 0 w 385"/>
                <a:gd name="T115" fmla="*/ 1 h 186"/>
                <a:gd name="T116" fmla="*/ 0 w 385"/>
                <a:gd name="T117" fmla="*/ 1 h 186"/>
                <a:gd name="T118" fmla="*/ 1 w 385"/>
                <a:gd name="T119" fmla="*/ 1 h 186"/>
                <a:gd name="T120" fmla="*/ 1 w 385"/>
                <a:gd name="T121" fmla="*/ 1 h 186"/>
                <a:gd name="T122" fmla="*/ 1 w 385"/>
                <a:gd name="T123" fmla="*/ 1 h 186"/>
                <a:gd name="T124" fmla="*/ 1 w 385"/>
                <a:gd name="T125" fmla="*/ 1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5"/>
                <a:gd name="T190" fmla="*/ 0 h 186"/>
                <a:gd name="T191" fmla="*/ 385 w 385"/>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5" h="186">
                  <a:moveTo>
                    <a:pt x="108" y="10"/>
                  </a:moveTo>
                  <a:lnTo>
                    <a:pt x="114" y="12"/>
                  </a:lnTo>
                  <a:lnTo>
                    <a:pt x="119" y="15"/>
                  </a:lnTo>
                  <a:lnTo>
                    <a:pt x="125" y="19"/>
                  </a:lnTo>
                  <a:lnTo>
                    <a:pt x="129" y="24"/>
                  </a:lnTo>
                  <a:lnTo>
                    <a:pt x="134" y="27"/>
                  </a:lnTo>
                  <a:lnTo>
                    <a:pt x="137" y="32"/>
                  </a:lnTo>
                  <a:lnTo>
                    <a:pt x="141" y="37"/>
                  </a:lnTo>
                  <a:lnTo>
                    <a:pt x="143" y="42"/>
                  </a:lnTo>
                  <a:lnTo>
                    <a:pt x="150" y="49"/>
                  </a:lnTo>
                  <a:lnTo>
                    <a:pt x="158" y="52"/>
                  </a:lnTo>
                  <a:lnTo>
                    <a:pt x="166" y="55"/>
                  </a:lnTo>
                  <a:lnTo>
                    <a:pt x="175" y="57"/>
                  </a:lnTo>
                  <a:lnTo>
                    <a:pt x="184" y="58"/>
                  </a:lnTo>
                  <a:lnTo>
                    <a:pt x="192" y="59"/>
                  </a:lnTo>
                  <a:lnTo>
                    <a:pt x="201" y="63"/>
                  </a:lnTo>
                  <a:lnTo>
                    <a:pt x="207" y="68"/>
                  </a:lnTo>
                  <a:lnTo>
                    <a:pt x="213" y="68"/>
                  </a:lnTo>
                  <a:lnTo>
                    <a:pt x="220" y="68"/>
                  </a:lnTo>
                  <a:lnTo>
                    <a:pt x="227" y="71"/>
                  </a:lnTo>
                  <a:lnTo>
                    <a:pt x="234" y="73"/>
                  </a:lnTo>
                  <a:lnTo>
                    <a:pt x="241" y="77"/>
                  </a:lnTo>
                  <a:lnTo>
                    <a:pt x="247" y="81"/>
                  </a:lnTo>
                  <a:lnTo>
                    <a:pt x="252" y="86"/>
                  </a:lnTo>
                  <a:lnTo>
                    <a:pt x="257" y="93"/>
                  </a:lnTo>
                  <a:lnTo>
                    <a:pt x="268" y="87"/>
                  </a:lnTo>
                  <a:lnTo>
                    <a:pt x="268" y="94"/>
                  </a:lnTo>
                  <a:lnTo>
                    <a:pt x="273" y="98"/>
                  </a:lnTo>
                  <a:lnTo>
                    <a:pt x="279" y="101"/>
                  </a:lnTo>
                  <a:lnTo>
                    <a:pt x="285" y="103"/>
                  </a:lnTo>
                  <a:lnTo>
                    <a:pt x="292" y="105"/>
                  </a:lnTo>
                  <a:lnTo>
                    <a:pt x="300" y="104"/>
                  </a:lnTo>
                  <a:lnTo>
                    <a:pt x="306" y="105"/>
                  </a:lnTo>
                  <a:lnTo>
                    <a:pt x="308" y="112"/>
                  </a:lnTo>
                  <a:lnTo>
                    <a:pt x="311" y="117"/>
                  </a:lnTo>
                  <a:lnTo>
                    <a:pt x="316" y="119"/>
                  </a:lnTo>
                  <a:lnTo>
                    <a:pt x="320" y="120"/>
                  </a:lnTo>
                  <a:lnTo>
                    <a:pt x="325" y="121"/>
                  </a:lnTo>
                  <a:lnTo>
                    <a:pt x="331" y="121"/>
                  </a:lnTo>
                  <a:lnTo>
                    <a:pt x="335" y="121"/>
                  </a:lnTo>
                  <a:lnTo>
                    <a:pt x="341" y="123"/>
                  </a:lnTo>
                  <a:lnTo>
                    <a:pt x="346" y="125"/>
                  </a:lnTo>
                  <a:lnTo>
                    <a:pt x="351" y="131"/>
                  </a:lnTo>
                  <a:lnTo>
                    <a:pt x="356" y="138"/>
                  </a:lnTo>
                  <a:lnTo>
                    <a:pt x="362" y="144"/>
                  </a:lnTo>
                  <a:lnTo>
                    <a:pt x="365" y="150"/>
                  </a:lnTo>
                  <a:lnTo>
                    <a:pt x="370" y="158"/>
                  </a:lnTo>
                  <a:lnTo>
                    <a:pt x="373" y="165"/>
                  </a:lnTo>
                  <a:lnTo>
                    <a:pt x="377" y="172"/>
                  </a:lnTo>
                  <a:lnTo>
                    <a:pt x="380" y="180"/>
                  </a:lnTo>
                  <a:lnTo>
                    <a:pt x="385" y="185"/>
                  </a:lnTo>
                  <a:lnTo>
                    <a:pt x="380" y="186"/>
                  </a:lnTo>
                  <a:lnTo>
                    <a:pt x="374" y="186"/>
                  </a:lnTo>
                  <a:lnTo>
                    <a:pt x="370" y="185"/>
                  </a:lnTo>
                  <a:lnTo>
                    <a:pt x="365" y="181"/>
                  </a:lnTo>
                  <a:lnTo>
                    <a:pt x="361" y="179"/>
                  </a:lnTo>
                  <a:lnTo>
                    <a:pt x="356" y="176"/>
                  </a:lnTo>
                  <a:lnTo>
                    <a:pt x="350" y="173"/>
                  </a:lnTo>
                  <a:lnTo>
                    <a:pt x="346" y="171"/>
                  </a:lnTo>
                  <a:lnTo>
                    <a:pt x="340" y="170"/>
                  </a:lnTo>
                  <a:lnTo>
                    <a:pt x="334" y="170"/>
                  </a:lnTo>
                  <a:lnTo>
                    <a:pt x="327" y="170"/>
                  </a:lnTo>
                  <a:lnTo>
                    <a:pt x="321" y="169"/>
                  </a:lnTo>
                  <a:lnTo>
                    <a:pt x="316" y="168"/>
                  </a:lnTo>
                  <a:lnTo>
                    <a:pt x="311" y="165"/>
                  </a:lnTo>
                  <a:lnTo>
                    <a:pt x="308" y="161"/>
                  </a:lnTo>
                  <a:lnTo>
                    <a:pt x="306" y="154"/>
                  </a:lnTo>
                  <a:lnTo>
                    <a:pt x="302" y="149"/>
                  </a:lnTo>
                  <a:lnTo>
                    <a:pt x="295" y="148"/>
                  </a:lnTo>
                  <a:lnTo>
                    <a:pt x="289" y="148"/>
                  </a:lnTo>
                  <a:lnTo>
                    <a:pt x="282" y="149"/>
                  </a:lnTo>
                  <a:lnTo>
                    <a:pt x="271" y="156"/>
                  </a:lnTo>
                  <a:lnTo>
                    <a:pt x="268" y="151"/>
                  </a:lnTo>
                  <a:lnTo>
                    <a:pt x="265" y="148"/>
                  </a:lnTo>
                  <a:lnTo>
                    <a:pt x="260" y="146"/>
                  </a:lnTo>
                  <a:lnTo>
                    <a:pt x="256" y="144"/>
                  </a:lnTo>
                  <a:lnTo>
                    <a:pt x="250" y="143"/>
                  </a:lnTo>
                  <a:lnTo>
                    <a:pt x="244" y="143"/>
                  </a:lnTo>
                  <a:lnTo>
                    <a:pt x="239" y="143"/>
                  </a:lnTo>
                  <a:lnTo>
                    <a:pt x="234" y="143"/>
                  </a:lnTo>
                  <a:lnTo>
                    <a:pt x="234" y="134"/>
                  </a:lnTo>
                  <a:lnTo>
                    <a:pt x="232" y="125"/>
                  </a:lnTo>
                  <a:lnTo>
                    <a:pt x="227" y="117"/>
                  </a:lnTo>
                  <a:lnTo>
                    <a:pt x="221" y="109"/>
                  </a:lnTo>
                  <a:lnTo>
                    <a:pt x="196" y="93"/>
                  </a:lnTo>
                  <a:lnTo>
                    <a:pt x="187" y="90"/>
                  </a:lnTo>
                  <a:lnTo>
                    <a:pt x="179" y="92"/>
                  </a:lnTo>
                  <a:lnTo>
                    <a:pt x="172" y="95"/>
                  </a:lnTo>
                  <a:lnTo>
                    <a:pt x="165" y="98"/>
                  </a:lnTo>
                  <a:lnTo>
                    <a:pt x="158" y="102"/>
                  </a:lnTo>
                  <a:lnTo>
                    <a:pt x="151" y="105"/>
                  </a:lnTo>
                  <a:lnTo>
                    <a:pt x="144" y="106"/>
                  </a:lnTo>
                  <a:lnTo>
                    <a:pt x="136" y="104"/>
                  </a:lnTo>
                  <a:lnTo>
                    <a:pt x="128" y="101"/>
                  </a:lnTo>
                  <a:lnTo>
                    <a:pt x="121" y="97"/>
                  </a:lnTo>
                  <a:lnTo>
                    <a:pt x="114" y="94"/>
                  </a:lnTo>
                  <a:lnTo>
                    <a:pt x="108" y="88"/>
                  </a:lnTo>
                  <a:lnTo>
                    <a:pt x="80" y="88"/>
                  </a:lnTo>
                  <a:lnTo>
                    <a:pt x="78" y="80"/>
                  </a:lnTo>
                  <a:lnTo>
                    <a:pt x="75" y="71"/>
                  </a:lnTo>
                  <a:lnTo>
                    <a:pt x="69" y="64"/>
                  </a:lnTo>
                  <a:lnTo>
                    <a:pt x="60" y="60"/>
                  </a:lnTo>
                  <a:lnTo>
                    <a:pt x="52" y="62"/>
                  </a:lnTo>
                  <a:lnTo>
                    <a:pt x="44" y="65"/>
                  </a:lnTo>
                  <a:lnTo>
                    <a:pt x="36" y="70"/>
                  </a:lnTo>
                  <a:lnTo>
                    <a:pt x="28" y="72"/>
                  </a:lnTo>
                  <a:lnTo>
                    <a:pt x="20" y="74"/>
                  </a:lnTo>
                  <a:lnTo>
                    <a:pt x="13" y="74"/>
                  </a:lnTo>
                  <a:lnTo>
                    <a:pt x="6" y="70"/>
                  </a:lnTo>
                  <a:lnTo>
                    <a:pt x="0" y="60"/>
                  </a:lnTo>
                  <a:lnTo>
                    <a:pt x="5" y="56"/>
                  </a:lnTo>
                  <a:lnTo>
                    <a:pt x="11" y="51"/>
                  </a:lnTo>
                  <a:lnTo>
                    <a:pt x="15" y="47"/>
                  </a:lnTo>
                  <a:lnTo>
                    <a:pt x="21" y="42"/>
                  </a:lnTo>
                  <a:lnTo>
                    <a:pt x="26" y="37"/>
                  </a:lnTo>
                  <a:lnTo>
                    <a:pt x="31" y="33"/>
                  </a:lnTo>
                  <a:lnTo>
                    <a:pt x="36" y="28"/>
                  </a:lnTo>
                  <a:lnTo>
                    <a:pt x="42" y="24"/>
                  </a:lnTo>
                  <a:lnTo>
                    <a:pt x="70" y="0"/>
                  </a:lnTo>
                  <a:lnTo>
                    <a:pt x="74" y="5"/>
                  </a:lnTo>
                  <a:lnTo>
                    <a:pt x="78" y="9"/>
                  </a:lnTo>
                  <a:lnTo>
                    <a:pt x="83" y="9"/>
                  </a:lnTo>
                  <a:lnTo>
                    <a:pt x="89" y="9"/>
                  </a:lnTo>
                  <a:lnTo>
                    <a:pt x="95" y="7"/>
                  </a:lnTo>
                  <a:lnTo>
                    <a:pt x="99" y="7"/>
                  </a:lnTo>
                  <a:lnTo>
                    <a:pt x="105" y="7"/>
                  </a:lnTo>
                  <a:lnTo>
                    <a:pt x="108" y="10"/>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6" name="Freeform 176"/>
            <p:cNvSpPr>
              <a:spLocks/>
            </p:cNvSpPr>
            <p:nvPr/>
          </p:nvSpPr>
          <p:spPr bwMode="auto">
            <a:xfrm>
              <a:off x="3276" y="3156"/>
              <a:ext cx="248" cy="83"/>
            </a:xfrm>
            <a:custGeom>
              <a:avLst/>
              <a:gdLst>
                <a:gd name="T0" fmla="*/ 3 w 495"/>
                <a:gd name="T1" fmla="*/ 1 h 166"/>
                <a:gd name="T2" fmla="*/ 3 w 495"/>
                <a:gd name="T3" fmla="*/ 1 h 166"/>
                <a:gd name="T4" fmla="*/ 3 w 495"/>
                <a:gd name="T5" fmla="*/ 1 h 166"/>
                <a:gd name="T6" fmla="*/ 4 w 495"/>
                <a:gd name="T7" fmla="*/ 1 h 166"/>
                <a:gd name="T8" fmla="*/ 4 w 495"/>
                <a:gd name="T9" fmla="*/ 1 h 166"/>
                <a:gd name="T10" fmla="*/ 4 w 495"/>
                <a:gd name="T11" fmla="*/ 1 h 166"/>
                <a:gd name="T12" fmla="*/ 4 w 495"/>
                <a:gd name="T13" fmla="*/ 1 h 166"/>
                <a:gd name="T14" fmla="*/ 5 w 495"/>
                <a:gd name="T15" fmla="*/ 1 h 166"/>
                <a:gd name="T16" fmla="*/ 5 w 495"/>
                <a:gd name="T17" fmla="*/ 1 h 166"/>
                <a:gd name="T18" fmla="*/ 5 w 495"/>
                <a:gd name="T19" fmla="*/ 1 h 166"/>
                <a:gd name="T20" fmla="*/ 5 w 495"/>
                <a:gd name="T21" fmla="*/ 1 h 166"/>
                <a:gd name="T22" fmla="*/ 5 w 495"/>
                <a:gd name="T23" fmla="*/ 1 h 166"/>
                <a:gd name="T24" fmla="*/ 5 w 495"/>
                <a:gd name="T25" fmla="*/ 1 h 166"/>
                <a:gd name="T26" fmla="*/ 5 w 495"/>
                <a:gd name="T27" fmla="*/ 1 h 166"/>
                <a:gd name="T28" fmla="*/ 6 w 495"/>
                <a:gd name="T29" fmla="*/ 1 h 166"/>
                <a:gd name="T30" fmla="*/ 6 w 495"/>
                <a:gd name="T31" fmla="*/ 1 h 166"/>
                <a:gd name="T32" fmla="*/ 6 w 495"/>
                <a:gd name="T33" fmla="*/ 1 h 166"/>
                <a:gd name="T34" fmla="*/ 7 w 495"/>
                <a:gd name="T35" fmla="*/ 1 h 166"/>
                <a:gd name="T36" fmla="*/ 7 w 495"/>
                <a:gd name="T37" fmla="*/ 1 h 166"/>
                <a:gd name="T38" fmla="*/ 7 w 495"/>
                <a:gd name="T39" fmla="*/ 1 h 166"/>
                <a:gd name="T40" fmla="*/ 7 w 495"/>
                <a:gd name="T41" fmla="*/ 1 h 166"/>
                <a:gd name="T42" fmla="*/ 8 w 495"/>
                <a:gd name="T43" fmla="*/ 1 h 166"/>
                <a:gd name="T44" fmla="*/ 8 w 495"/>
                <a:gd name="T45" fmla="*/ 2 h 166"/>
                <a:gd name="T46" fmla="*/ 8 w 495"/>
                <a:gd name="T47" fmla="*/ 3 h 166"/>
                <a:gd name="T48" fmla="*/ 8 w 495"/>
                <a:gd name="T49" fmla="*/ 3 h 166"/>
                <a:gd name="T50" fmla="*/ 8 w 495"/>
                <a:gd name="T51" fmla="*/ 3 h 166"/>
                <a:gd name="T52" fmla="*/ 8 w 495"/>
                <a:gd name="T53" fmla="*/ 3 h 166"/>
                <a:gd name="T54" fmla="*/ 8 w 495"/>
                <a:gd name="T55" fmla="*/ 3 h 166"/>
                <a:gd name="T56" fmla="*/ 7 w 495"/>
                <a:gd name="T57" fmla="*/ 3 h 166"/>
                <a:gd name="T58" fmla="*/ 7 w 495"/>
                <a:gd name="T59" fmla="*/ 3 h 166"/>
                <a:gd name="T60" fmla="*/ 7 w 495"/>
                <a:gd name="T61" fmla="*/ 3 h 166"/>
                <a:gd name="T62" fmla="*/ 7 w 495"/>
                <a:gd name="T63" fmla="*/ 3 h 166"/>
                <a:gd name="T64" fmla="*/ 6 w 495"/>
                <a:gd name="T65" fmla="*/ 3 h 166"/>
                <a:gd name="T66" fmla="*/ 6 w 495"/>
                <a:gd name="T67" fmla="*/ 3 h 166"/>
                <a:gd name="T68" fmla="*/ 6 w 495"/>
                <a:gd name="T69" fmla="*/ 3 h 166"/>
                <a:gd name="T70" fmla="*/ 5 w 495"/>
                <a:gd name="T71" fmla="*/ 3 h 166"/>
                <a:gd name="T72" fmla="*/ 5 w 495"/>
                <a:gd name="T73" fmla="*/ 3 h 166"/>
                <a:gd name="T74" fmla="*/ 5 w 495"/>
                <a:gd name="T75" fmla="*/ 1 h 166"/>
                <a:gd name="T76" fmla="*/ 5 w 495"/>
                <a:gd name="T77" fmla="*/ 1 h 166"/>
                <a:gd name="T78" fmla="*/ 5 w 495"/>
                <a:gd name="T79" fmla="*/ 2 h 166"/>
                <a:gd name="T80" fmla="*/ 4 w 495"/>
                <a:gd name="T81" fmla="*/ 3 h 166"/>
                <a:gd name="T82" fmla="*/ 4 w 495"/>
                <a:gd name="T83" fmla="*/ 3 h 166"/>
                <a:gd name="T84" fmla="*/ 4 w 495"/>
                <a:gd name="T85" fmla="*/ 3 h 166"/>
                <a:gd name="T86" fmla="*/ 4 w 495"/>
                <a:gd name="T87" fmla="*/ 3 h 166"/>
                <a:gd name="T88" fmla="*/ 4 w 495"/>
                <a:gd name="T89" fmla="*/ 3 h 166"/>
                <a:gd name="T90" fmla="*/ 3 w 495"/>
                <a:gd name="T91" fmla="*/ 3 h 166"/>
                <a:gd name="T92" fmla="*/ 3 w 495"/>
                <a:gd name="T93" fmla="*/ 2 h 166"/>
                <a:gd name="T94" fmla="*/ 3 w 495"/>
                <a:gd name="T95" fmla="*/ 2 h 166"/>
                <a:gd name="T96" fmla="*/ 3 w 495"/>
                <a:gd name="T97" fmla="*/ 1 h 166"/>
                <a:gd name="T98" fmla="*/ 2 w 495"/>
                <a:gd name="T99" fmla="*/ 1 h 166"/>
                <a:gd name="T100" fmla="*/ 2 w 495"/>
                <a:gd name="T101" fmla="*/ 1 h 166"/>
                <a:gd name="T102" fmla="*/ 2 w 495"/>
                <a:gd name="T103" fmla="*/ 1 h 166"/>
                <a:gd name="T104" fmla="*/ 2 w 495"/>
                <a:gd name="T105" fmla="*/ 1 h 166"/>
                <a:gd name="T106" fmla="*/ 1 w 495"/>
                <a:gd name="T107" fmla="*/ 1 h 166"/>
                <a:gd name="T108" fmla="*/ 1 w 495"/>
                <a:gd name="T109" fmla="*/ 1 h 166"/>
                <a:gd name="T110" fmla="*/ 1 w 495"/>
                <a:gd name="T111" fmla="*/ 1 h 166"/>
                <a:gd name="T112" fmla="*/ 1 w 495"/>
                <a:gd name="T113" fmla="*/ 1 h 166"/>
                <a:gd name="T114" fmla="*/ 1 w 495"/>
                <a:gd name="T115" fmla="*/ 1 h 166"/>
                <a:gd name="T116" fmla="*/ 1 w 495"/>
                <a:gd name="T117" fmla="*/ 1 h 166"/>
                <a:gd name="T118" fmla="*/ 1 w 495"/>
                <a:gd name="T119" fmla="*/ 1 h 166"/>
                <a:gd name="T120" fmla="*/ 2 w 495"/>
                <a:gd name="T121" fmla="*/ 1 h 166"/>
                <a:gd name="T122" fmla="*/ 2 w 495"/>
                <a:gd name="T123" fmla="*/ 1 h 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5"/>
                <a:gd name="T187" fmla="*/ 0 h 166"/>
                <a:gd name="T188" fmla="*/ 495 w 495"/>
                <a:gd name="T189" fmla="*/ 166 h 1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5" h="166">
                  <a:moveTo>
                    <a:pt x="115" y="25"/>
                  </a:moveTo>
                  <a:lnTo>
                    <a:pt x="123" y="29"/>
                  </a:lnTo>
                  <a:lnTo>
                    <a:pt x="132" y="29"/>
                  </a:lnTo>
                  <a:lnTo>
                    <a:pt x="140" y="28"/>
                  </a:lnTo>
                  <a:lnTo>
                    <a:pt x="148" y="25"/>
                  </a:lnTo>
                  <a:lnTo>
                    <a:pt x="156" y="24"/>
                  </a:lnTo>
                  <a:lnTo>
                    <a:pt x="163" y="24"/>
                  </a:lnTo>
                  <a:lnTo>
                    <a:pt x="171" y="26"/>
                  </a:lnTo>
                  <a:lnTo>
                    <a:pt x="179" y="32"/>
                  </a:lnTo>
                  <a:lnTo>
                    <a:pt x="186" y="32"/>
                  </a:lnTo>
                  <a:lnTo>
                    <a:pt x="192" y="32"/>
                  </a:lnTo>
                  <a:lnTo>
                    <a:pt x="199" y="33"/>
                  </a:lnTo>
                  <a:lnTo>
                    <a:pt x="205" y="36"/>
                  </a:lnTo>
                  <a:lnTo>
                    <a:pt x="209" y="38"/>
                  </a:lnTo>
                  <a:lnTo>
                    <a:pt x="215" y="39"/>
                  </a:lnTo>
                  <a:lnTo>
                    <a:pt x="220" y="40"/>
                  </a:lnTo>
                  <a:lnTo>
                    <a:pt x="225" y="41"/>
                  </a:lnTo>
                  <a:lnTo>
                    <a:pt x="227" y="47"/>
                  </a:lnTo>
                  <a:lnTo>
                    <a:pt x="229" y="54"/>
                  </a:lnTo>
                  <a:lnTo>
                    <a:pt x="232" y="59"/>
                  </a:lnTo>
                  <a:lnTo>
                    <a:pt x="237" y="63"/>
                  </a:lnTo>
                  <a:lnTo>
                    <a:pt x="245" y="67"/>
                  </a:lnTo>
                  <a:lnTo>
                    <a:pt x="252" y="71"/>
                  </a:lnTo>
                  <a:lnTo>
                    <a:pt x="259" y="76"/>
                  </a:lnTo>
                  <a:lnTo>
                    <a:pt x="267" y="79"/>
                  </a:lnTo>
                  <a:lnTo>
                    <a:pt x="270" y="78"/>
                  </a:lnTo>
                  <a:lnTo>
                    <a:pt x="276" y="78"/>
                  </a:lnTo>
                  <a:lnTo>
                    <a:pt x="281" y="77"/>
                  </a:lnTo>
                  <a:lnTo>
                    <a:pt x="286" y="77"/>
                  </a:lnTo>
                  <a:lnTo>
                    <a:pt x="291" y="76"/>
                  </a:lnTo>
                  <a:lnTo>
                    <a:pt x="297" y="74"/>
                  </a:lnTo>
                  <a:lnTo>
                    <a:pt x="300" y="70"/>
                  </a:lnTo>
                  <a:lnTo>
                    <a:pt x="304" y="66"/>
                  </a:lnTo>
                  <a:lnTo>
                    <a:pt x="305" y="66"/>
                  </a:lnTo>
                  <a:lnTo>
                    <a:pt x="306" y="66"/>
                  </a:lnTo>
                  <a:lnTo>
                    <a:pt x="306" y="67"/>
                  </a:lnTo>
                  <a:lnTo>
                    <a:pt x="307" y="67"/>
                  </a:lnTo>
                  <a:lnTo>
                    <a:pt x="311" y="63"/>
                  </a:lnTo>
                  <a:lnTo>
                    <a:pt x="311" y="68"/>
                  </a:lnTo>
                  <a:lnTo>
                    <a:pt x="313" y="70"/>
                  </a:lnTo>
                  <a:lnTo>
                    <a:pt x="316" y="73"/>
                  </a:lnTo>
                  <a:lnTo>
                    <a:pt x="317" y="75"/>
                  </a:lnTo>
                  <a:lnTo>
                    <a:pt x="326" y="76"/>
                  </a:lnTo>
                  <a:lnTo>
                    <a:pt x="334" y="78"/>
                  </a:lnTo>
                  <a:lnTo>
                    <a:pt x="341" y="79"/>
                  </a:lnTo>
                  <a:lnTo>
                    <a:pt x="347" y="79"/>
                  </a:lnTo>
                  <a:lnTo>
                    <a:pt x="352" y="89"/>
                  </a:lnTo>
                  <a:lnTo>
                    <a:pt x="360" y="94"/>
                  </a:lnTo>
                  <a:lnTo>
                    <a:pt x="369" y="98"/>
                  </a:lnTo>
                  <a:lnTo>
                    <a:pt x="380" y="101"/>
                  </a:lnTo>
                  <a:lnTo>
                    <a:pt x="383" y="99"/>
                  </a:lnTo>
                  <a:lnTo>
                    <a:pt x="388" y="98"/>
                  </a:lnTo>
                  <a:lnTo>
                    <a:pt x="392" y="98"/>
                  </a:lnTo>
                  <a:lnTo>
                    <a:pt x="397" y="99"/>
                  </a:lnTo>
                  <a:lnTo>
                    <a:pt x="402" y="99"/>
                  </a:lnTo>
                  <a:lnTo>
                    <a:pt x="406" y="100"/>
                  </a:lnTo>
                  <a:lnTo>
                    <a:pt x="411" y="101"/>
                  </a:lnTo>
                  <a:lnTo>
                    <a:pt x="415" y="101"/>
                  </a:lnTo>
                  <a:lnTo>
                    <a:pt x="419" y="102"/>
                  </a:lnTo>
                  <a:lnTo>
                    <a:pt x="423" y="104"/>
                  </a:lnTo>
                  <a:lnTo>
                    <a:pt x="429" y="106"/>
                  </a:lnTo>
                  <a:lnTo>
                    <a:pt x="433" y="108"/>
                  </a:lnTo>
                  <a:lnTo>
                    <a:pt x="441" y="112"/>
                  </a:lnTo>
                  <a:lnTo>
                    <a:pt x="449" y="117"/>
                  </a:lnTo>
                  <a:lnTo>
                    <a:pt x="457" y="121"/>
                  </a:lnTo>
                  <a:lnTo>
                    <a:pt x="465" y="120"/>
                  </a:lnTo>
                  <a:lnTo>
                    <a:pt x="469" y="123"/>
                  </a:lnTo>
                  <a:lnTo>
                    <a:pt x="475" y="126"/>
                  </a:lnTo>
                  <a:lnTo>
                    <a:pt x="480" y="126"/>
                  </a:lnTo>
                  <a:lnTo>
                    <a:pt x="486" y="128"/>
                  </a:lnTo>
                  <a:lnTo>
                    <a:pt x="488" y="135"/>
                  </a:lnTo>
                  <a:lnTo>
                    <a:pt x="490" y="143"/>
                  </a:lnTo>
                  <a:lnTo>
                    <a:pt x="491" y="152"/>
                  </a:lnTo>
                  <a:lnTo>
                    <a:pt x="495" y="159"/>
                  </a:lnTo>
                  <a:lnTo>
                    <a:pt x="495" y="166"/>
                  </a:lnTo>
                  <a:lnTo>
                    <a:pt x="490" y="164"/>
                  </a:lnTo>
                  <a:lnTo>
                    <a:pt x="486" y="162"/>
                  </a:lnTo>
                  <a:lnTo>
                    <a:pt x="481" y="162"/>
                  </a:lnTo>
                  <a:lnTo>
                    <a:pt x="478" y="164"/>
                  </a:lnTo>
                  <a:lnTo>
                    <a:pt x="474" y="165"/>
                  </a:lnTo>
                  <a:lnTo>
                    <a:pt x="469" y="165"/>
                  </a:lnTo>
                  <a:lnTo>
                    <a:pt x="465" y="164"/>
                  </a:lnTo>
                  <a:lnTo>
                    <a:pt x="459" y="161"/>
                  </a:lnTo>
                  <a:lnTo>
                    <a:pt x="452" y="159"/>
                  </a:lnTo>
                  <a:lnTo>
                    <a:pt x="448" y="154"/>
                  </a:lnTo>
                  <a:lnTo>
                    <a:pt x="444" y="150"/>
                  </a:lnTo>
                  <a:lnTo>
                    <a:pt x="441" y="144"/>
                  </a:lnTo>
                  <a:lnTo>
                    <a:pt x="436" y="139"/>
                  </a:lnTo>
                  <a:lnTo>
                    <a:pt x="431" y="136"/>
                  </a:lnTo>
                  <a:lnTo>
                    <a:pt x="425" y="136"/>
                  </a:lnTo>
                  <a:lnTo>
                    <a:pt x="417" y="138"/>
                  </a:lnTo>
                  <a:lnTo>
                    <a:pt x="411" y="147"/>
                  </a:lnTo>
                  <a:lnTo>
                    <a:pt x="405" y="151"/>
                  </a:lnTo>
                  <a:lnTo>
                    <a:pt x="399" y="153"/>
                  </a:lnTo>
                  <a:lnTo>
                    <a:pt x="392" y="152"/>
                  </a:lnTo>
                  <a:lnTo>
                    <a:pt x="385" y="150"/>
                  </a:lnTo>
                  <a:lnTo>
                    <a:pt x="379" y="149"/>
                  </a:lnTo>
                  <a:lnTo>
                    <a:pt x="372" y="149"/>
                  </a:lnTo>
                  <a:lnTo>
                    <a:pt x="364" y="151"/>
                  </a:lnTo>
                  <a:lnTo>
                    <a:pt x="349" y="159"/>
                  </a:lnTo>
                  <a:lnTo>
                    <a:pt x="345" y="153"/>
                  </a:lnTo>
                  <a:lnTo>
                    <a:pt x="342" y="149"/>
                  </a:lnTo>
                  <a:lnTo>
                    <a:pt x="337" y="145"/>
                  </a:lnTo>
                  <a:lnTo>
                    <a:pt x="331" y="144"/>
                  </a:lnTo>
                  <a:lnTo>
                    <a:pt x="326" y="143"/>
                  </a:lnTo>
                  <a:lnTo>
                    <a:pt x="320" y="143"/>
                  </a:lnTo>
                  <a:lnTo>
                    <a:pt x="314" y="144"/>
                  </a:lnTo>
                  <a:lnTo>
                    <a:pt x="308" y="145"/>
                  </a:lnTo>
                  <a:lnTo>
                    <a:pt x="303" y="143"/>
                  </a:lnTo>
                  <a:lnTo>
                    <a:pt x="300" y="137"/>
                  </a:lnTo>
                  <a:lnTo>
                    <a:pt x="297" y="131"/>
                  </a:lnTo>
                  <a:lnTo>
                    <a:pt x="294" y="126"/>
                  </a:lnTo>
                  <a:lnTo>
                    <a:pt x="290" y="122"/>
                  </a:lnTo>
                  <a:lnTo>
                    <a:pt x="284" y="120"/>
                  </a:lnTo>
                  <a:lnTo>
                    <a:pt x="279" y="116"/>
                  </a:lnTo>
                  <a:lnTo>
                    <a:pt x="277" y="112"/>
                  </a:lnTo>
                  <a:lnTo>
                    <a:pt x="271" y="116"/>
                  </a:lnTo>
                  <a:lnTo>
                    <a:pt x="274" y="117"/>
                  </a:lnTo>
                  <a:lnTo>
                    <a:pt x="266" y="120"/>
                  </a:lnTo>
                  <a:lnTo>
                    <a:pt x="259" y="122"/>
                  </a:lnTo>
                  <a:lnTo>
                    <a:pt x="251" y="124"/>
                  </a:lnTo>
                  <a:lnTo>
                    <a:pt x="243" y="129"/>
                  </a:lnTo>
                  <a:lnTo>
                    <a:pt x="240" y="131"/>
                  </a:lnTo>
                  <a:lnTo>
                    <a:pt x="238" y="135"/>
                  </a:lnTo>
                  <a:lnTo>
                    <a:pt x="236" y="138"/>
                  </a:lnTo>
                  <a:lnTo>
                    <a:pt x="233" y="141"/>
                  </a:lnTo>
                  <a:lnTo>
                    <a:pt x="230" y="138"/>
                  </a:lnTo>
                  <a:lnTo>
                    <a:pt x="227" y="138"/>
                  </a:lnTo>
                  <a:lnTo>
                    <a:pt x="223" y="136"/>
                  </a:lnTo>
                  <a:lnTo>
                    <a:pt x="223" y="132"/>
                  </a:lnTo>
                  <a:lnTo>
                    <a:pt x="217" y="131"/>
                  </a:lnTo>
                  <a:lnTo>
                    <a:pt x="213" y="131"/>
                  </a:lnTo>
                  <a:lnTo>
                    <a:pt x="208" y="130"/>
                  </a:lnTo>
                  <a:lnTo>
                    <a:pt x="203" y="130"/>
                  </a:lnTo>
                  <a:lnTo>
                    <a:pt x="200" y="130"/>
                  </a:lnTo>
                  <a:lnTo>
                    <a:pt x="195" y="131"/>
                  </a:lnTo>
                  <a:lnTo>
                    <a:pt x="192" y="134"/>
                  </a:lnTo>
                  <a:lnTo>
                    <a:pt x="187" y="137"/>
                  </a:lnTo>
                  <a:lnTo>
                    <a:pt x="183" y="131"/>
                  </a:lnTo>
                  <a:lnTo>
                    <a:pt x="178" y="126"/>
                  </a:lnTo>
                  <a:lnTo>
                    <a:pt x="172" y="121"/>
                  </a:lnTo>
                  <a:lnTo>
                    <a:pt x="165" y="117"/>
                  </a:lnTo>
                  <a:lnTo>
                    <a:pt x="159" y="121"/>
                  </a:lnTo>
                  <a:lnTo>
                    <a:pt x="152" y="124"/>
                  </a:lnTo>
                  <a:lnTo>
                    <a:pt x="146" y="127"/>
                  </a:lnTo>
                  <a:lnTo>
                    <a:pt x="140" y="128"/>
                  </a:lnTo>
                  <a:lnTo>
                    <a:pt x="133" y="120"/>
                  </a:lnTo>
                  <a:lnTo>
                    <a:pt x="129" y="111"/>
                  </a:lnTo>
                  <a:lnTo>
                    <a:pt x="122" y="102"/>
                  </a:lnTo>
                  <a:lnTo>
                    <a:pt x="110" y="100"/>
                  </a:lnTo>
                  <a:lnTo>
                    <a:pt x="106" y="102"/>
                  </a:lnTo>
                  <a:lnTo>
                    <a:pt x="101" y="104"/>
                  </a:lnTo>
                  <a:lnTo>
                    <a:pt x="95" y="106"/>
                  </a:lnTo>
                  <a:lnTo>
                    <a:pt x="91" y="107"/>
                  </a:lnTo>
                  <a:lnTo>
                    <a:pt x="86" y="109"/>
                  </a:lnTo>
                  <a:lnTo>
                    <a:pt x="81" y="112"/>
                  </a:lnTo>
                  <a:lnTo>
                    <a:pt x="77" y="114"/>
                  </a:lnTo>
                  <a:lnTo>
                    <a:pt x="72" y="116"/>
                  </a:lnTo>
                  <a:lnTo>
                    <a:pt x="68" y="108"/>
                  </a:lnTo>
                  <a:lnTo>
                    <a:pt x="62" y="104"/>
                  </a:lnTo>
                  <a:lnTo>
                    <a:pt x="54" y="101"/>
                  </a:lnTo>
                  <a:lnTo>
                    <a:pt x="46" y="101"/>
                  </a:lnTo>
                  <a:lnTo>
                    <a:pt x="41" y="105"/>
                  </a:lnTo>
                  <a:lnTo>
                    <a:pt x="37" y="106"/>
                  </a:lnTo>
                  <a:lnTo>
                    <a:pt x="31" y="102"/>
                  </a:lnTo>
                  <a:lnTo>
                    <a:pt x="25" y="99"/>
                  </a:lnTo>
                  <a:lnTo>
                    <a:pt x="18" y="97"/>
                  </a:lnTo>
                  <a:lnTo>
                    <a:pt x="12" y="96"/>
                  </a:lnTo>
                  <a:lnTo>
                    <a:pt x="5" y="97"/>
                  </a:lnTo>
                  <a:lnTo>
                    <a:pt x="0" y="104"/>
                  </a:lnTo>
                  <a:lnTo>
                    <a:pt x="5" y="93"/>
                  </a:lnTo>
                  <a:lnTo>
                    <a:pt x="10" y="82"/>
                  </a:lnTo>
                  <a:lnTo>
                    <a:pt x="15" y="69"/>
                  </a:lnTo>
                  <a:lnTo>
                    <a:pt x="19" y="58"/>
                  </a:lnTo>
                  <a:lnTo>
                    <a:pt x="24" y="46"/>
                  </a:lnTo>
                  <a:lnTo>
                    <a:pt x="30" y="36"/>
                  </a:lnTo>
                  <a:lnTo>
                    <a:pt x="37" y="25"/>
                  </a:lnTo>
                  <a:lnTo>
                    <a:pt x="46" y="17"/>
                  </a:lnTo>
                  <a:lnTo>
                    <a:pt x="55" y="0"/>
                  </a:lnTo>
                  <a:lnTo>
                    <a:pt x="62" y="6"/>
                  </a:lnTo>
                  <a:lnTo>
                    <a:pt x="71" y="8"/>
                  </a:lnTo>
                  <a:lnTo>
                    <a:pt x="79" y="8"/>
                  </a:lnTo>
                  <a:lnTo>
                    <a:pt x="88" y="9"/>
                  </a:lnTo>
                  <a:lnTo>
                    <a:pt x="96" y="9"/>
                  </a:lnTo>
                  <a:lnTo>
                    <a:pt x="103" y="11"/>
                  </a:lnTo>
                  <a:lnTo>
                    <a:pt x="110" y="17"/>
                  </a:lnTo>
                  <a:lnTo>
                    <a:pt x="115" y="25"/>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7" name="Freeform 180"/>
            <p:cNvSpPr>
              <a:spLocks/>
            </p:cNvSpPr>
            <p:nvPr/>
          </p:nvSpPr>
          <p:spPr bwMode="auto">
            <a:xfrm>
              <a:off x="3260" y="3223"/>
              <a:ext cx="270" cy="69"/>
            </a:xfrm>
            <a:custGeom>
              <a:avLst/>
              <a:gdLst>
                <a:gd name="T0" fmla="*/ 1 w 540"/>
                <a:gd name="T1" fmla="*/ 0 h 140"/>
                <a:gd name="T2" fmla="*/ 1 w 540"/>
                <a:gd name="T3" fmla="*/ 0 h 140"/>
                <a:gd name="T4" fmla="*/ 1 w 540"/>
                <a:gd name="T5" fmla="*/ 0 h 140"/>
                <a:gd name="T6" fmla="*/ 1 w 540"/>
                <a:gd name="T7" fmla="*/ 0 h 140"/>
                <a:gd name="T8" fmla="*/ 2 w 540"/>
                <a:gd name="T9" fmla="*/ 0 h 140"/>
                <a:gd name="T10" fmla="*/ 2 w 540"/>
                <a:gd name="T11" fmla="*/ 0 h 140"/>
                <a:gd name="T12" fmla="*/ 3 w 540"/>
                <a:gd name="T13" fmla="*/ 0 h 140"/>
                <a:gd name="T14" fmla="*/ 3 w 540"/>
                <a:gd name="T15" fmla="*/ 0 h 140"/>
                <a:gd name="T16" fmla="*/ 3 w 540"/>
                <a:gd name="T17" fmla="*/ 0 h 140"/>
                <a:gd name="T18" fmla="*/ 4 w 540"/>
                <a:gd name="T19" fmla="*/ 0 h 140"/>
                <a:gd name="T20" fmla="*/ 4 w 540"/>
                <a:gd name="T21" fmla="*/ 1 h 140"/>
                <a:gd name="T22" fmla="*/ 5 w 540"/>
                <a:gd name="T23" fmla="*/ 0 h 140"/>
                <a:gd name="T24" fmla="*/ 5 w 540"/>
                <a:gd name="T25" fmla="*/ 0 h 140"/>
                <a:gd name="T26" fmla="*/ 6 w 540"/>
                <a:gd name="T27" fmla="*/ 0 h 140"/>
                <a:gd name="T28" fmla="*/ 6 w 540"/>
                <a:gd name="T29" fmla="*/ 1 h 140"/>
                <a:gd name="T30" fmla="*/ 6 w 540"/>
                <a:gd name="T31" fmla="*/ 0 h 140"/>
                <a:gd name="T32" fmla="*/ 6 w 540"/>
                <a:gd name="T33" fmla="*/ 1 h 140"/>
                <a:gd name="T34" fmla="*/ 7 w 540"/>
                <a:gd name="T35" fmla="*/ 1 h 140"/>
                <a:gd name="T36" fmla="*/ 7 w 540"/>
                <a:gd name="T37" fmla="*/ 1 h 140"/>
                <a:gd name="T38" fmla="*/ 7 w 540"/>
                <a:gd name="T39" fmla="*/ 0 h 140"/>
                <a:gd name="T40" fmla="*/ 8 w 540"/>
                <a:gd name="T41" fmla="*/ 1 h 140"/>
                <a:gd name="T42" fmla="*/ 8 w 540"/>
                <a:gd name="T43" fmla="*/ 1 h 140"/>
                <a:gd name="T44" fmla="*/ 8 w 540"/>
                <a:gd name="T45" fmla="*/ 1 h 140"/>
                <a:gd name="T46" fmla="*/ 8 w 540"/>
                <a:gd name="T47" fmla="*/ 1 h 140"/>
                <a:gd name="T48" fmla="*/ 7 w 540"/>
                <a:gd name="T49" fmla="*/ 1 h 140"/>
                <a:gd name="T50" fmla="*/ 7 w 540"/>
                <a:gd name="T51" fmla="*/ 1 h 140"/>
                <a:gd name="T52" fmla="*/ 7 w 540"/>
                <a:gd name="T53" fmla="*/ 1 h 140"/>
                <a:gd name="T54" fmla="*/ 6 w 540"/>
                <a:gd name="T55" fmla="*/ 1 h 140"/>
                <a:gd name="T56" fmla="*/ 6 w 540"/>
                <a:gd name="T57" fmla="*/ 1 h 140"/>
                <a:gd name="T58" fmla="*/ 6 w 540"/>
                <a:gd name="T59" fmla="*/ 1 h 140"/>
                <a:gd name="T60" fmla="*/ 6 w 540"/>
                <a:gd name="T61" fmla="*/ 1 h 140"/>
                <a:gd name="T62" fmla="*/ 5 w 540"/>
                <a:gd name="T63" fmla="*/ 2 h 140"/>
                <a:gd name="T64" fmla="*/ 5 w 540"/>
                <a:gd name="T65" fmla="*/ 1 h 140"/>
                <a:gd name="T66" fmla="*/ 5 w 540"/>
                <a:gd name="T67" fmla="*/ 1 h 140"/>
                <a:gd name="T68" fmla="*/ 4 w 540"/>
                <a:gd name="T69" fmla="*/ 1 h 140"/>
                <a:gd name="T70" fmla="*/ 3 w 540"/>
                <a:gd name="T71" fmla="*/ 1 h 140"/>
                <a:gd name="T72" fmla="*/ 3 w 540"/>
                <a:gd name="T73" fmla="*/ 1 h 140"/>
                <a:gd name="T74" fmla="*/ 3 w 540"/>
                <a:gd name="T75" fmla="*/ 1 h 140"/>
                <a:gd name="T76" fmla="*/ 2 w 540"/>
                <a:gd name="T77" fmla="*/ 1 h 140"/>
                <a:gd name="T78" fmla="*/ 2 w 540"/>
                <a:gd name="T79" fmla="*/ 2 h 140"/>
                <a:gd name="T80" fmla="*/ 2 w 540"/>
                <a:gd name="T81" fmla="*/ 1 h 140"/>
                <a:gd name="T82" fmla="*/ 1 w 540"/>
                <a:gd name="T83" fmla="*/ 1 h 140"/>
                <a:gd name="T84" fmla="*/ 1 w 540"/>
                <a:gd name="T85" fmla="*/ 2 h 140"/>
                <a:gd name="T86" fmla="*/ 1 w 540"/>
                <a:gd name="T87" fmla="*/ 2 h 140"/>
                <a:gd name="T88" fmla="*/ 1 w 540"/>
                <a:gd name="T89" fmla="*/ 2 h 140"/>
                <a:gd name="T90" fmla="*/ 1 w 540"/>
                <a:gd name="T91" fmla="*/ 2 h 140"/>
                <a:gd name="T92" fmla="*/ 1 w 540"/>
                <a:gd name="T93" fmla="*/ 0 h 140"/>
                <a:gd name="T94" fmla="*/ 1 w 540"/>
                <a:gd name="T95" fmla="*/ 0 h 140"/>
                <a:gd name="T96" fmla="*/ 1 w 540"/>
                <a:gd name="T97" fmla="*/ 0 h 140"/>
                <a:gd name="T98" fmla="*/ 1 w 540"/>
                <a:gd name="T99" fmla="*/ 0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0"/>
                <a:gd name="T151" fmla="*/ 0 h 140"/>
                <a:gd name="T152" fmla="*/ 540 w 540"/>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0" h="140">
                  <a:moveTo>
                    <a:pt x="53" y="6"/>
                  </a:moveTo>
                  <a:lnTo>
                    <a:pt x="61" y="0"/>
                  </a:lnTo>
                  <a:lnTo>
                    <a:pt x="64" y="5"/>
                  </a:lnTo>
                  <a:lnTo>
                    <a:pt x="67" y="9"/>
                  </a:lnTo>
                  <a:lnTo>
                    <a:pt x="71" y="12"/>
                  </a:lnTo>
                  <a:lnTo>
                    <a:pt x="75" y="14"/>
                  </a:lnTo>
                  <a:lnTo>
                    <a:pt x="80" y="15"/>
                  </a:lnTo>
                  <a:lnTo>
                    <a:pt x="84" y="15"/>
                  </a:lnTo>
                  <a:lnTo>
                    <a:pt x="89" y="13"/>
                  </a:lnTo>
                  <a:lnTo>
                    <a:pt x="94" y="12"/>
                  </a:lnTo>
                  <a:lnTo>
                    <a:pt x="98" y="11"/>
                  </a:lnTo>
                  <a:lnTo>
                    <a:pt x="103" y="11"/>
                  </a:lnTo>
                  <a:lnTo>
                    <a:pt x="108" y="13"/>
                  </a:lnTo>
                  <a:lnTo>
                    <a:pt x="111" y="18"/>
                  </a:lnTo>
                  <a:lnTo>
                    <a:pt x="114" y="25"/>
                  </a:lnTo>
                  <a:lnTo>
                    <a:pt x="119" y="29"/>
                  </a:lnTo>
                  <a:lnTo>
                    <a:pt x="126" y="33"/>
                  </a:lnTo>
                  <a:lnTo>
                    <a:pt x="133" y="35"/>
                  </a:lnTo>
                  <a:lnTo>
                    <a:pt x="141" y="34"/>
                  </a:lnTo>
                  <a:lnTo>
                    <a:pt x="149" y="30"/>
                  </a:lnTo>
                  <a:lnTo>
                    <a:pt x="156" y="26"/>
                  </a:lnTo>
                  <a:lnTo>
                    <a:pt x="162" y="21"/>
                  </a:lnTo>
                  <a:lnTo>
                    <a:pt x="167" y="29"/>
                  </a:lnTo>
                  <a:lnTo>
                    <a:pt x="173" y="33"/>
                  </a:lnTo>
                  <a:lnTo>
                    <a:pt x="180" y="34"/>
                  </a:lnTo>
                  <a:lnTo>
                    <a:pt x="188" y="33"/>
                  </a:lnTo>
                  <a:lnTo>
                    <a:pt x="196" y="32"/>
                  </a:lnTo>
                  <a:lnTo>
                    <a:pt x="203" y="32"/>
                  </a:lnTo>
                  <a:lnTo>
                    <a:pt x="209" y="33"/>
                  </a:lnTo>
                  <a:lnTo>
                    <a:pt x="215" y="38"/>
                  </a:lnTo>
                  <a:lnTo>
                    <a:pt x="220" y="38"/>
                  </a:lnTo>
                  <a:lnTo>
                    <a:pt x="225" y="40"/>
                  </a:lnTo>
                  <a:lnTo>
                    <a:pt x="231" y="41"/>
                  </a:lnTo>
                  <a:lnTo>
                    <a:pt x="236" y="41"/>
                  </a:lnTo>
                  <a:lnTo>
                    <a:pt x="241" y="42"/>
                  </a:lnTo>
                  <a:lnTo>
                    <a:pt x="247" y="42"/>
                  </a:lnTo>
                  <a:lnTo>
                    <a:pt x="253" y="41"/>
                  </a:lnTo>
                  <a:lnTo>
                    <a:pt x="258" y="38"/>
                  </a:lnTo>
                  <a:lnTo>
                    <a:pt x="261" y="48"/>
                  </a:lnTo>
                  <a:lnTo>
                    <a:pt x="266" y="55"/>
                  </a:lnTo>
                  <a:lnTo>
                    <a:pt x="273" y="59"/>
                  </a:lnTo>
                  <a:lnTo>
                    <a:pt x="280" y="65"/>
                  </a:lnTo>
                  <a:lnTo>
                    <a:pt x="291" y="67"/>
                  </a:lnTo>
                  <a:lnTo>
                    <a:pt x="300" y="65"/>
                  </a:lnTo>
                  <a:lnTo>
                    <a:pt x="308" y="61"/>
                  </a:lnTo>
                  <a:lnTo>
                    <a:pt x="316" y="57"/>
                  </a:lnTo>
                  <a:lnTo>
                    <a:pt x="324" y="52"/>
                  </a:lnTo>
                  <a:lnTo>
                    <a:pt x="332" y="50"/>
                  </a:lnTo>
                  <a:lnTo>
                    <a:pt x="340" y="51"/>
                  </a:lnTo>
                  <a:lnTo>
                    <a:pt x="350" y="56"/>
                  </a:lnTo>
                  <a:lnTo>
                    <a:pt x="356" y="53"/>
                  </a:lnTo>
                  <a:lnTo>
                    <a:pt x="362" y="52"/>
                  </a:lnTo>
                  <a:lnTo>
                    <a:pt x="368" y="51"/>
                  </a:lnTo>
                  <a:lnTo>
                    <a:pt x="374" y="49"/>
                  </a:lnTo>
                  <a:lnTo>
                    <a:pt x="377" y="53"/>
                  </a:lnTo>
                  <a:lnTo>
                    <a:pt x="382" y="57"/>
                  </a:lnTo>
                  <a:lnTo>
                    <a:pt x="387" y="60"/>
                  </a:lnTo>
                  <a:lnTo>
                    <a:pt x="393" y="61"/>
                  </a:lnTo>
                  <a:lnTo>
                    <a:pt x="400" y="63"/>
                  </a:lnTo>
                  <a:lnTo>
                    <a:pt x="406" y="64"/>
                  </a:lnTo>
                  <a:lnTo>
                    <a:pt x="412" y="64"/>
                  </a:lnTo>
                  <a:lnTo>
                    <a:pt x="417" y="64"/>
                  </a:lnTo>
                  <a:lnTo>
                    <a:pt x="420" y="63"/>
                  </a:lnTo>
                  <a:lnTo>
                    <a:pt x="423" y="61"/>
                  </a:lnTo>
                  <a:lnTo>
                    <a:pt x="425" y="60"/>
                  </a:lnTo>
                  <a:lnTo>
                    <a:pt x="428" y="59"/>
                  </a:lnTo>
                  <a:lnTo>
                    <a:pt x="431" y="64"/>
                  </a:lnTo>
                  <a:lnTo>
                    <a:pt x="435" y="68"/>
                  </a:lnTo>
                  <a:lnTo>
                    <a:pt x="438" y="72"/>
                  </a:lnTo>
                  <a:lnTo>
                    <a:pt x="443" y="76"/>
                  </a:lnTo>
                  <a:lnTo>
                    <a:pt x="448" y="75"/>
                  </a:lnTo>
                  <a:lnTo>
                    <a:pt x="454" y="74"/>
                  </a:lnTo>
                  <a:lnTo>
                    <a:pt x="460" y="73"/>
                  </a:lnTo>
                  <a:lnTo>
                    <a:pt x="466" y="71"/>
                  </a:lnTo>
                  <a:lnTo>
                    <a:pt x="471" y="68"/>
                  </a:lnTo>
                  <a:lnTo>
                    <a:pt x="477" y="66"/>
                  </a:lnTo>
                  <a:lnTo>
                    <a:pt x="483" y="64"/>
                  </a:lnTo>
                  <a:lnTo>
                    <a:pt x="489" y="60"/>
                  </a:lnTo>
                  <a:lnTo>
                    <a:pt x="496" y="58"/>
                  </a:lnTo>
                  <a:lnTo>
                    <a:pt x="501" y="58"/>
                  </a:lnTo>
                  <a:lnTo>
                    <a:pt x="507" y="61"/>
                  </a:lnTo>
                  <a:lnTo>
                    <a:pt x="512" y="66"/>
                  </a:lnTo>
                  <a:lnTo>
                    <a:pt x="516" y="70"/>
                  </a:lnTo>
                  <a:lnTo>
                    <a:pt x="521" y="71"/>
                  </a:lnTo>
                  <a:lnTo>
                    <a:pt x="527" y="68"/>
                  </a:lnTo>
                  <a:lnTo>
                    <a:pt x="532" y="61"/>
                  </a:lnTo>
                  <a:lnTo>
                    <a:pt x="532" y="70"/>
                  </a:lnTo>
                  <a:lnTo>
                    <a:pt x="536" y="78"/>
                  </a:lnTo>
                  <a:lnTo>
                    <a:pt x="538" y="86"/>
                  </a:lnTo>
                  <a:lnTo>
                    <a:pt x="539" y="94"/>
                  </a:lnTo>
                  <a:lnTo>
                    <a:pt x="538" y="94"/>
                  </a:lnTo>
                  <a:lnTo>
                    <a:pt x="540" y="113"/>
                  </a:lnTo>
                  <a:lnTo>
                    <a:pt x="535" y="111"/>
                  </a:lnTo>
                  <a:lnTo>
                    <a:pt x="530" y="110"/>
                  </a:lnTo>
                  <a:lnTo>
                    <a:pt x="524" y="110"/>
                  </a:lnTo>
                  <a:lnTo>
                    <a:pt x="520" y="111"/>
                  </a:lnTo>
                  <a:lnTo>
                    <a:pt x="514" y="113"/>
                  </a:lnTo>
                  <a:lnTo>
                    <a:pt x="509" y="116"/>
                  </a:lnTo>
                  <a:lnTo>
                    <a:pt x="504" y="118"/>
                  </a:lnTo>
                  <a:lnTo>
                    <a:pt x="498" y="119"/>
                  </a:lnTo>
                  <a:lnTo>
                    <a:pt x="492" y="116"/>
                  </a:lnTo>
                  <a:lnTo>
                    <a:pt x="486" y="114"/>
                  </a:lnTo>
                  <a:lnTo>
                    <a:pt x="481" y="114"/>
                  </a:lnTo>
                  <a:lnTo>
                    <a:pt x="475" y="116"/>
                  </a:lnTo>
                  <a:lnTo>
                    <a:pt x="469" y="117"/>
                  </a:lnTo>
                  <a:lnTo>
                    <a:pt x="463" y="116"/>
                  </a:lnTo>
                  <a:lnTo>
                    <a:pt x="459" y="112"/>
                  </a:lnTo>
                  <a:lnTo>
                    <a:pt x="454" y="105"/>
                  </a:lnTo>
                  <a:lnTo>
                    <a:pt x="450" y="101"/>
                  </a:lnTo>
                  <a:lnTo>
                    <a:pt x="443" y="101"/>
                  </a:lnTo>
                  <a:lnTo>
                    <a:pt x="437" y="103"/>
                  </a:lnTo>
                  <a:lnTo>
                    <a:pt x="431" y="105"/>
                  </a:lnTo>
                  <a:lnTo>
                    <a:pt x="425" y="109"/>
                  </a:lnTo>
                  <a:lnTo>
                    <a:pt x="421" y="112"/>
                  </a:lnTo>
                  <a:lnTo>
                    <a:pt x="417" y="118"/>
                  </a:lnTo>
                  <a:lnTo>
                    <a:pt x="415" y="124"/>
                  </a:lnTo>
                  <a:lnTo>
                    <a:pt x="414" y="121"/>
                  </a:lnTo>
                  <a:lnTo>
                    <a:pt x="412" y="121"/>
                  </a:lnTo>
                  <a:lnTo>
                    <a:pt x="408" y="120"/>
                  </a:lnTo>
                  <a:lnTo>
                    <a:pt x="407" y="118"/>
                  </a:lnTo>
                  <a:lnTo>
                    <a:pt x="401" y="118"/>
                  </a:lnTo>
                  <a:lnTo>
                    <a:pt x="397" y="118"/>
                  </a:lnTo>
                  <a:lnTo>
                    <a:pt x="392" y="120"/>
                  </a:lnTo>
                  <a:lnTo>
                    <a:pt x="387" y="123"/>
                  </a:lnTo>
                  <a:lnTo>
                    <a:pt x="383" y="125"/>
                  </a:lnTo>
                  <a:lnTo>
                    <a:pt x="378" y="128"/>
                  </a:lnTo>
                  <a:lnTo>
                    <a:pt x="375" y="132"/>
                  </a:lnTo>
                  <a:lnTo>
                    <a:pt x="370" y="134"/>
                  </a:lnTo>
                  <a:lnTo>
                    <a:pt x="368" y="127"/>
                  </a:lnTo>
                  <a:lnTo>
                    <a:pt x="362" y="124"/>
                  </a:lnTo>
                  <a:lnTo>
                    <a:pt x="356" y="121"/>
                  </a:lnTo>
                  <a:lnTo>
                    <a:pt x="350" y="119"/>
                  </a:lnTo>
                  <a:lnTo>
                    <a:pt x="332" y="132"/>
                  </a:lnTo>
                  <a:lnTo>
                    <a:pt x="330" y="124"/>
                  </a:lnTo>
                  <a:lnTo>
                    <a:pt x="324" y="116"/>
                  </a:lnTo>
                  <a:lnTo>
                    <a:pt x="316" y="109"/>
                  </a:lnTo>
                  <a:lnTo>
                    <a:pt x="308" y="102"/>
                  </a:lnTo>
                  <a:lnTo>
                    <a:pt x="299" y="101"/>
                  </a:lnTo>
                  <a:lnTo>
                    <a:pt x="288" y="101"/>
                  </a:lnTo>
                  <a:lnTo>
                    <a:pt x="278" y="101"/>
                  </a:lnTo>
                  <a:lnTo>
                    <a:pt x="269" y="102"/>
                  </a:lnTo>
                  <a:lnTo>
                    <a:pt x="260" y="104"/>
                  </a:lnTo>
                  <a:lnTo>
                    <a:pt x="251" y="109"/>
                  </a:lnTo>
                  <a:lnTo>
                    <a:pt x="243" y="117"/>
                  </a:lnTo>
                  <a:lnTo>
                    <a:pt x="236" y="126"/>
                  </a:lnTo>
                  <a:lnTo>
                    <a:pt x="230" y="128"/>
                  </a:lnTo>
                  <a:lnTo>
                    <a:pt x="223" y="127"/>
                  </a:lnTo>
                  <a:lnTo>
                    <a:pt x="216" y="125"/>
                  </a:lnTo>
                  <a:lnTo>
                    <a:pt x="210" y="123"/>
                  </a:lnTo>
                  <a:lnTo>
                    <a:pt x="203" y="121"/>
                  </a:lnTo>
                  <a:lnTo>
                    <a:pt x="197" y="121"/>
                  </a:lnTo>
                  <a:lnTo>
                    <a:pt x="190" y="125"/>
                  </a:lnTo>
                  <a:lnTo>
                    <a:pt x="185" y="132"/>
                  </a:lnTo>
                  <a:lnTo>
                    <a:pt x="180" y="128"/>
                  </a:lnTo>
                  <a:lnTo>
                    <a:pt x="175" y="127"/>
                  </a:lnTo>
                  <a:lnTo>
                    <a:pt x="170" y="126"/>
                  </a:lnTo>
                  <a:lnTo>
                    <a:pt x="165" y="126"/>
                  </a:lnTo>
                  <a:lnTo>
                    <a:pt x="158" y="127"/>
                  </a:lnTo>
                  <a:lnTo>
                    <a:pt x="152" y="128"/>
                  </a:lnTo>
                  <a:lnTo>
                    <a:pt x="147" y="129"/>
                  </a:lnTo>
                  <a:lnTo>
                    <a:pt x="141" y="132"/>
                  </a:lnTo>
                  <a:lnTo>
                    <a:pt x="135" y="126"/>
                  </a:lnTo>
                  <a:lnTo>
                    <a:pt x="128" y="120"/>
                  </a:lnTo>
                  <a:lnTo>
                    <a:pt x="121" y="114"/>
                  </a:lnTo>
                  <a:lnTo>
                    <a:pt x="112" y="112"/>
                  </a:lnTo>
                  <a:lnTo>
                    <a:pt x="106" y="112"/>
                  </a:lnTo>
                  <a:lnTo>
                    <a:pt x="101" y="116"/>
                  </a:lnTo>
                  <a:lnTo>
                    <a:pt x="95" y="119"/>
                  </a:lnTo>
                  <a:lnTo>
                    <a:pt x="89" y="124"/>
                  </a:lnTo>
                  <a:lnTo>
                    <a:pt x="83" y="128"/>
                  </a:lnTo>
                  <a:lnTo>
                    <a:pt x="78" y="131"/>
                  </a:lnTo>
                  <a:lnTo>
                    <a:pt x="73" y="131"/>
                  </a:lnTo>
                  <a:lnTo>
                    <a:pt x="67" y="127"/>
                  </a:lnTo>
                  <a:lnTo>
                    <a:pt x="63" y="128"/>
                  </a:lnTo>
                  <a:lnTo>
                    <a:pt x="58" y="132"/>
                  </a:lnTo>
                  <a:lnTo>
                    <a:pt x="53" y="135"/>
                  </a:lnTo>
                  <a:lnTo>
                    <a:pt x="49" y="138"/>
                  </a:lnTo>
                  <a:lnTo>
                    <a:pt x="44" y="140"/>
                  </a:lnTo>
                  <a:lnTo>
                    <a:pt x="40" y="140"/>
                  </a:lnTo>
                  <a:lnTo>
                    <a:pt x="35" y="138"/>
                  </a:lnTo>
                  <a:lnTo>
                    <a:pt x="32" y="132"/>
                  </a:lnTo>
                  <a:lnTo>
                    <a:pt x="25" y="132"/>
                  </a:lnTo>
                  <a:lnTo>
                    <a:pt x="17" y="132"/>
                  </a:lnTo>
                  <a:lnTo>
                    <a:pt x="10" y="133"/>
                  </a:lnTo>
                  <a:lnTo>
                    <a:pt x="4" y="136"/>
                  </a:lnTo>
                  <a:lnTo>
                    <a:pt x="0" y="112"/>
                  </a:lnTo>
                  <a:lnTo>
                    <a:pt x="0" y="87"/>
                  </a:lnTo>
                  <a:lnTo>
                    <a:pt x="4" y="63"/>
                  </a:lnTo>
                  <a:lnTo>
                    <a:pt x="10" y="38"/>
                  </a:lnTo>
                  <a:lnTo>
                    <a:pt x="12" y="32"/>
                  </a:lnTo>
                  <a:lnTo>
                    <a:pt x="12" y="26"/>
                  </a:lnTo>
                  <a:lnTo>
                    <a:pt x="14" y="19"/>
                  </a:lnTo>
                  <a:lnTo>
                    <a:pt x="18" y="14"/>
                  </a:lnTo>
                  <a:lnTo>
                    <a:pt x="17" y="13"/>
                  </a:lnTo>
                  <a:lnTo>
                    <a:pt x="20" y="10"/>
                  </a:lnTo>
                  <a:lnTo>
                    <a:pt x="20" y="6"/>
                  </a:lnTo>
                  <a:lnTo>
                    <a:pt x="20" y="4"/>
                  </a:lnTo>
                  <a:lnTo>
                    <a:pt x="23" y="0"/>
                  </a:lnTo>
                  <a:lnTo>
                    <a:pt x="30" y="2"/>
                  </a:lnTo>
                  <a:lnTo>
                    <a:pt x="37" y="4"/>
                  </a:lnTo>
                  <a:lnTo>
                    <a:pt x="45" y="5"/>
                  </a:lnTo>
                  <a:lnTo>
                    <a:pt x="53" y="6"/>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8" name="Freeform 185"/>
            <p:cNvSpPr>
              <a:spLocks/>
            </p:cNvSpPr>
            <p:nvPr/>
          </p:nvSpPr>
          <p:spPr bwMode="auto">
            <a:xfrm>
              <a:off x="3264" y="3297"/>
              <a:ext cx="266" cy="71"/>
            </a:xfrm>
            <a:custGeom>
              <a:avLst/>
              <a:gdLst>
                <a:gd name="T0" fmla="*/ 8 w 532"/>
                <a:gd name="T1" fmla="*/ 1 h 142"/>
                <a:gd name="T2" fmla="*/ 7 w 532"/>
                <a:gd name="T3" fmla="*/ 1 h 142"/>
                <a:gd name="T4" fmla="*/ 7 w 532"/>
                <a:gd name="T5" fmla="*/ 1 h 142"/>
                <a:gd name="T6" fmla="*/ 7 w 532"/>
                <a:gd name="T7" fmla="*/ 1 h 142"/>
                <a:gd name="T8" fmla="*/ 6 w 532"/>
                <a:gd name="T9" fmla="*/ 1 h 142"/>
                <a:gd name="T10" fmla="*/ 6 w 532"/>
                <a:gd name="T11" fmla="*/ 1 h 142"/>
                <a:gd name="T12" fmla="*/ 6 w 532"/>
                <a:gd name="T13" fmla="*/ 1 h 142"/>
                <a:gd name="T14" fmla="*/ 6 w 532"/>
                <a:gd name="T15" fmla="*/ 1 h 142"/>
                <a:gd name="T16" fmla="*/ 5 w 532"/>
                <a:gd name="T17" fmla="*/ 1 h 142"/>
                <a:gd name="T18" fmla="*/ 5 w 532"/>
                <a:gd name="T19" fmla="*/ 1 h 142"/>
                <a:gd name="T20" fmla="*/ 5 w 532"/>
                <a:gd name="T21" fmla="*/ 1 h 142"/>
                <a:gd name="T22" fmla="*/ 5 w 532"/>
                <a:gd name="T23" fmla="*/ 1 h 142"/>
                <a:gd name="T24" fmla="*/ 4 w 532"/>
                <a:gd name="T25" fmla="*/ 1 h 142"/>
                <a:gd name="T26" fmla="*/ 4 w 532"/>
                <a:gd name="T27" fmla="*/ 1 h 142"/>
                <a:gd name="T28" fmla="*/ 4 w 532"/>
                <a:gd name="T29" fmla="*/ 1 h 142"/>
                <a:gd name="T30" fmla="*/ 4 w 532"/>
                <a:gd name="T31" fmla="*/ 1 h 142"/>
                <a:gd name="T32" fmla="*/ 3 w 532"/>
                <a:gd name="T33" fmla="*/ 1 h 142"/>
                <a:gd name="T34" fmla="*/ 3 w 532"/>
                <a:gd name="T35" fmla="*/ 1 h 142"/>
                <a:gd name="T36" fmla="*/ 3 w 532"/>
                <a:gd name="T37" fmla="*/ 1 h 142"/>
                <a:gd name="T38" fmla="*/ 2 w 532"/>
                <a:gd name="T39" fmla="*/ 1 h 142"/>
                <a:gd name="T40" fmla="*/ 2 w 532"/>
                <a:gd name="T41" fmla="*/ 1 h 142"/>
                <a:gd name="T42" fmla="*/ 2 w 532"/>
                <a:gd name="T43" fmla="*/ 1 h 142"/>
                <a:gd name="T44" fmla="*/ 1 w 532"/>
                <a:gd name="T45" fmla="*/ 2 h 142"/>
                <a:gd name="T46" fmla="*/ 1 w 532"/>
                <a:gd name="T47" fmla="*/ 2 h 142"/>
                <a:gd name="T48" fmla="*/ 1 w 532"/>
                <a:gd name="T49" fmla="*/ 2 h 142"/>
                <a:gd name="T50" fmla="*/ 1 w 532"/>
                <a:gd name="T51" fmla="*/ 2 h 142"/>
                <a:gd name="T52" fmla="*/ 1 w 532"/>
                <a:gd name="T53" fmla="*/ 2 h 142"/>
                <a:gd name="T54" fmla="*/ 1 w 532"/>
                <a:gd name="T55" fmla="*/ 1 h 142"/>
                <a:gd name="T56" fmla="*/ 1 w 532"/>
                <a:gd name="T57" fmla="*/ 1 h 142"/>
                <a:gd name="T58" fmla="*/ 1 w 532"/>
                <a:gd name="T59" fmla="*/ 1 h 142"/>
                <a:gd name="T60" fmla="*/ 0 w 532"/>
                <a:gd name="T61" fmla="*/ 1 h 142"/>
                <a:gd name="T62" fmla="*/ 1 w 532"/>
                <a:gd name="T63" fmla="*/ 1 h 142"/>
                <a:gd name="T64" fmla="*/ 1 w 532"/>
                <a:gd name="T65" fmla="*/ 1 h 142"/>
                <a:gd name="T66" fmla="*/ 1 w 532"/>
                <a:gd name="T67" fmla="*/ 1 h 142"/>
                <a:gd name="T68" fmla="*/ 1 w 532"/>
                <a:gd name="T69" fmla="*/ 1 h 142"/>
                <a:gd name="T70" fmla="*/ 1 w 532"/>
                <a:gd name="T71" fmla="*/ 1 h 142"/>
                <a:gd name="T72" fmla="*/ 1 w 532"/>
                <a:gd name="T73" fmla="*/ 1 h 142"/>
                <a:gd name="T74" fmla="*/ 1 w 532"/>
                <a:gd name="T75" fmla="*/ 1 h 142"/>
                <a:gd name="T76" fmla="*/ 2 w 532"/>
                <a:gd name="T77" fmla="*/ 1 h 142"/>
                <a:gd name="T78" fmla="*/ 2 w 532"/>
                <a:gd name="T79" fmla="*/ 1 h 142"/>
                <a:gd name="T80" fmla="*/ 2 w 532"/>
                <a:gd name="T81" fmla="*/ 1 h 142"/>
                <a:gd name="T82" fmla="*/ 2 w 532"/>
                <a:gd name="T83" fmla="*/ 1 h 142"/>
                <a:gd name="T84" fmla="*/ 3 w 532"/>
                <a:gd name="T85" fmla="*/ 1 h 142"/>
                <a:gd name="T86" fmla="*/ 3 w 532"/>
                <a:gd name="T87" fmla="*/ 1 h 142"/>
                <a:gd name="T88" fmla="*/ 3 w 532"/>
                <a:gd name="T89" fmla="*/ 1 h 142"/>
                <a:gd name="T90" fmla="*/ 4 w 532"/>
                <a:gd name="T91" fmla="*/ 1 h 142"/>
                <a:gd name="T92" fmla="*/ 4 w 532"/>
                <a:gd name="T93" fmla="*/ 1 h 142"/>
                <a:gd name="T94" fmla="*/ 4 w 532"/>
                <a:gd name="T95" fmla="*/ 1 h 142"/>
                <a:gd name="T96" fmla="*/ 5 w 532"/>
                <a:gd name="T97" fmla="*/ 1 h 142"/>
                <a:gd name="T98" fmla="*/ 5 w 532"/>
                <a:gd name="T99" fmla="*/ 1 h 142"/>
                <a:gd name="T100" fmla="*/ 5 w 532"/>
                <a:gd name="T101" fmla="*/ 1 h 142"/>
                <a:gd name="T102" fmla="*/ 5 w 532"/>
                <a:gd name="T103" fmla="*/ 1 h 142"/>
                <a:gd name="T104" fmla="*/ 5 w 532"/>
                <a:gd name="T105" fmla="*/ 1 h 142"/>
                <a:gd name="T106" fmla="*/ 6 w 532"/>
                <a:gd name="T107" fmla="*/ 1 h 142"/>
                <a:gd name="T108" fmla="*/ 6 w 532"/>
                <a:gd name="T109" fmla="*/ 1 h 142"/>
                <a:gd name="T110" fmla="*/ 6 w 532"/>
                <a:gd name="T111" fmla="*/ 1 h 142"/>
                <a:gd name="T112" fmla="*/ 6 w 532"/>
                <a:gd name="T113" fmla="*/ 1 h 142"/>
                <a:gd name="T114" fmla="*/ 7 w 532"/>
                <a:gd name="T115" fmla="*/ 1 h 142"/>
                <a:gd name="T116" fmla="*/ 7 w 532"/>
                <a:gd name="T117" fmla="*/ 1 h 142"/>
                <a:gd name="T118" fmla="*/ 7 w 532"/>
                <a:gd name="T119" fmla="*/ 1 h 142"/>
                <a:gd name="T120" fmla="*/ 7 w 532"/>
                <a:gd name="T121" fmla="*/ 1 h 142"/>
                <a:gd name="T122" fmla="*/ 8 w 532"/>
                <a:gd name="T123" fmla="*/ 1 h 142"/>
                <a:gd name="T124" fmla="*/ 8 w 532"/>
                <a:gd name="T125" fmla="*/ 0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2"/>
                <a:gd name="T190" fmla="*/ 0 h 142"/>
                <a:gd name="T191" fmla="*/ 532 w 532"/>
                <a:gd name="T192" fmla="*/ 142 h 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2" h="142">
                  <a:moveTo>
                    <a:pt x="532" y="47"/>
                  </a:moveTo>
                  <a:lnTo>
                    <a:pt x="524" y="47"/>
                  </a:lnTo>
                  <a:lnTo>
                    <a:pt x="515" y="47"/>
                  </a:lnTo>
                  <a:lnTo>
                    <a:pt x="506" y="47"/>
                  </a:lnTo>
                  <a:lnTo>
                    <a:pt x="497" y="50"/>
                  </a:lnTo>
                  <a:lnTo>
                    <a:pt x="488" y="52"/>
                  </a:lnTo>
                  <a:lnTo>
                    <a:pt x="478" y="54"/>
                  </a:lnTo>
                  <a:lnTo>
                    <a:pt x="469" y="58"/>
                  </a:lnTo>
                  <a:lnTo>
                    <a:pt x="461" y="62"/>
                  </a:lnTo>
                  <a:lnTo>
                    <a:pt x="458" y="55"/>
                  </a:lnTo>
                  <a:lnTo>
                    <a:pt x="453" y="52"/>
                  </a:lnTo>
                  <a:lnTo>
                    <a:pt x="446" y="51"/>
                  </a:lnTo>
                  <a:lnTo>
                    <a:pt x="439" y="51"/>
                  </a:lnTo>
                  <a:lnTo>
                    <a:pt x="431" y="53"/>
                  </a:lnTo>
                  <a:lnTo>
                    <a:pt x="424" y="58"/>
                  </a:lnTo>
                  <a:lnTo>
                    <a:pt x="417" y="62"/>
                  </a:lnTo>
                  <a:lnTo>
                    <a:pt x="413" y="69"/>
                  </a:lnTo>
                  <a:lnTo>
                    <a:pt x="408" y="69"/>
                  </a:lnTo>
                  <a:lnTo>
                    <a:pt x="404" y="69"/>
                  </a:lnTo>
                  <a:lnTo>
                    <a:pt x="398" y="70"/>
                  </a:lnTo>
                  <a:lnTo>
                    <a:pt x="393" y="71"/>
                  </a:lnTo>
                  <a:lnTo>
                    <a:pt x="389" y="73"/>
                  </a:lnTo>
                  <a:lnTo>
                    <a:pt x="383" y="74"/>
                  </a:lnTo>
                  <a:lnTo>
                    <a:pt x="378" y="74"/>
                  </a:lnTo>
                  <a:lnTo>
                    <a:pt x="374" y="74"/>
                  </a:lnTo>
                  <a:lnTo>
                    <a:pt x="371" y="74"/>
                  </a:lnTo>
                  <a:lnTo>
                    <a:pt x="369" y="74"/>
                  </a:lnTo>
                  <a:lnTo>
                    <a:pt x="367" y="73"/>
                  </a:lnTo>
                  <a:lnTo>
                    <a:pt x="366" y="71"/>
                  </a:lnTo>
                  <a:lnTo>
                    <a:pt x="357" y="73"/>
                  </a:lnTo>
                  <a:lnTo>
                    <a:pt x="351" y="77"/>
                  </a:lnTo>
                  <a:lnTo>
                    <a:pt x="342" y="80"/>
                  </a:lnTo>
                  <a:lnTo>
                    <a:pt x="336" y="80"/>
                  </a:lnTo>
                  <a:lnTo>
                    <a:pt x="331" y="74"/>
                  </a:lnTo>
                  <a:lnTo>
                    <a:pt x="326" y="70"/>
                  </a:lnTo>
                  <a:lnTo>
                    <a:pt x="323" y="67"/>
                  </a:lnTo>
                  <a:lnTo>
                    <a:pt x="318" y="63"/>
                  </a:lnTo>
                  <a:lnTo>
                    <a:pt x="314" y="62"/>
                  </a:lnTo>
                  <a:lnTo>
                    <a:pt x="309" y="61"/>
                  </a:lnTo>
                  <a:lnTo>
                    <a:pt x="302" y="62"/>
                  </a:lnTo>
                  <a:lnTo>
                    <a:pt x="295" y="63"/>
                  </a:lnTo>
                  <a:lnTo>
                    <a:pt x="288" y="66"/>
                  </a:lnTo>
                  <a:lnTo>
                    <a:pt x="283" y="69"/>
                  </a:lnTo>
                  <a:lnTo>
                    <a:pt x="277" y="73"/>
                  </a:lnTo>
                  <a:lnTo>
                    <a:pt x="271" y="77"/>
                  </a:lnTo>
                  <a:lnTo>
                    <a:pt x="266" y="82"/>
                  </a:lnTo>
                  <a:lnTo>
                    <a:pt x="262" y="88"/>
                  </a:lnTo>
                  <a:lnTo>
                    <a:pt x="258" y="93"/>
                  </a:lnTo>
                  <a:lnTo>
                    <a:pt x="255" y="100"/>
                  </a:lnTo>
                  <a:lnTo>
                    <a:pt x="247" y="101"/>
                  </a:lnTo>
                  <a:lnTo>
                    <a:pt x="240" y="103"/>
                  </a:lnTo>
                  <a:lnTo>
                    <a:pt x="232" y="104"/>
                  </a:lnTo>
                  <a:lnTo>
                    <a:pt x="224" y="105"/>
                  </a:lnTo>
                  <a:lnTo>
                    <a:pt x="218" y="107"/>
                  </a:lnTo>
                  <a:lnTo>
                    <a:pt x="210" y="107"/>
                  </a:lnTo>
                  <a:lnTo>
                    <a:pt x="203" y="108"/>
                  </a:lnTo>
                  <a:lnTo>
                    <a:pt x="195" y="108"/>
                  </a:lnTo>
                  <a:lnTo>
                    <a:pt x="187" y="108"/>
                  </a:lnTo>
                  <a:lnTo>
                    <a:pt x="180" y="111"/>
                  </a:lnTo>
                  <a:lnTo>
                    <a:pt x="174" y="113"/>
                  </a:lnTo>
                  <a:lnTo>
                    <a:pt x="170" y="118"/>
                  </a:lnTo>
                  <a:lnTo>
                    <a:pt x="162" y="115"/>
                  </a:lnTo>
                  <a:lnTo>
                    <a:pt x="154" y="111"/>
                  </a:lnTo>
                  <a:lnTo>
                    <a:pt x="146" y="109"/>
                  </a:lnTo>
                  <a:lnTo>
                    <a:pt x="138" y="111"/>
                  </a:lnTo>
                  <a:lnTo>
                    <a:pt x="132" y="118"/>
                  </a:lnTo>
                  <a:lnTo>
                    <a:pt x="125" y="122"/>
                  </a:lnTo>
                  <a:lnTo>
                    <a:pt x="118" y="126"/>
                  </a:lnTo>
                  <a:lnTo>
                    <a:pt x="111" y="128"/>
                  </a:lnTo>
                  <a:lnTo>
                    <a:pt x="104" y="129"/>
                  </a:lnTo>
                  <a:lnTo>
                    <a:pt x="97" y="131"/>
                  </a:lnTo>
                  <a:lnTo>
                    <a:pt x="90" y="134"/>
                  </a:lnTo>
                  <a:lnTo>
                    <a:pt x="83" y="138"/>
                  </a:lnTo>
                  <a:lnTo>
                    <a:pt x="78" y="135"/>
                  </a:lnTo>
                  <a:lnTo>
                    <a:pt x="71" y="133"/>
                  </a:lnTo>
                  <a:lnTo>
                    <a:pt x="64" y="131"/>
                  </a:lnTo>
                  <a:lnTo>
                    <a:pt x="58" y="131"/>
                  </a:lnTo>
                  <a:lnTo>
                    <a:pt x="51" y="133"/>
                  </a:lnTo>
                  <a:lnTo>
                    <a:pt x="44" y="135"/>
                  </a:lnTo>
                  <a:lnTo>
                    <a:pt x="38" y="138"/>
                  </a:lnTo>
                  <a:lnTo>
                    <a:pt x="33" y="142"/>
                  </a:lnTo>
                  <a:lnTo>
                    <a:pt x="24" y="124"/>
                  </a:lnTo>
                  <a:lnTo>
                    <a:pt x="18" y="106"/>
                  </a:lnTo>
                  <a:lnTo>
                    <a:pt x="12" y="88"/>
                  </a:lnTo>
                  <a:lnTo>
                    <a:pt x="7" y="71"/>
                  </a:lnTo>
                  <a:lnTo>
                    <a:pt x="7" y="68"/>
                  </a:lnTo>
                  <a:lnTo>
                    <a:pt x="9" y="66"/>
                  </a:lnTo>
                  <a:lnTo>
                    <a:pt x="9" y="65"/>
                  </a:lnTo>
                  <a:lnTo>
                    <a:pt x="7" y="62"/>
                  </a:lnTo>
                  <a:lnTo>
                    <a:pt x="6" y="54"/>
                  </a:lnTo>
                  <a:lnTo>
                    <a:pt x="4" y="47"/>
                  </a:lnTo>
                  <a:lnTo>
                    <a:pt x="2" y="39"/>
                  </a:lnTo>
                  <a:lnTo>
                    <a:pt x="0" y="31"/>
                  </a:lnTo>
                  <a:lnTo>
                    <a:pt x="7" y="31"/>
                  </a:lnTo>
                  <a:lnTo>
                    <a:pt x="15" y="27"/>
                  </a:lnTo>
                  <a:lnTo>
                    <a:pt x="22" y="24"/>
                  </a:lnTo>
                  <a:lnTo>
                    <a:pt x="29" y="27"/>
                  </a:lnTo>
                  <a:lnTo>
                    <a:pt x="35" y="28"/>
                  </a:lnTo>
                  <a:lnTo>
                    <a:pt x="41" y="29"/>
                  </a:lnTo>
                  <a:lnTo>
                    <a:pt x="45" y="28"/>
                  </a:lnTo>
                  <a:lnTo>
                    <a:pt x="51" y="27"/>
                  </a:lnTo>
                  <a:lnTo>
                    <a:pt x="56" y="25"/>
                  </a:lnTo>
                  <a:lnTo>
                    <a:pt x="62" y="24"/>
                  </a:lnTo>
                  <a:lnTo>
                    <a:pt x="66" y="23"/>
                  </a:lnTo>
                  <a:lnTo>
                    <a:pt x="71" y="23"/>
                  </a:lnTo>
                  <a:lnTo>
                    <a:pt x="75" y="18"/>
                  </a:lnTo>
                  <a:lnTo>
                    <a:pt x="80" y="21"/>
                  </a:lnTo>
                  <a:lnTo>
                    <a:pt x="85" y="24"/>
                  </a:lnTo>
                  <a:lnTo>
                    <a:pt x="89" y="28"/>
                  </a:lnTo>
                  <a:lnTo>
                    <a:pt x="94" y="30"/>
                  </a:lnTo>
                  <a:lnTo>
                    <a:pt x="98" y="32"/>
                  </a:lnTo>
                  <a:lnTo>
                    <a:pt x="103" y="33"/>
                  </a:lnTo>
                  <a:lnTo>
                    <a:pt x="108" y="35"/>
                  </a:lnTo>
                  <a:lnTo>
                    <a:pt x="113" y="33"/>
                  </a:lnTo>
                  <a:lnTo>
                    <a:pt x="119" y="31"/>
                  </a:lnTo>
                  <a:lnTo>
                    <a:pt x="124" y="27"/>
                  </a:lnTo>
                  <a:lnTo>
                    <a:pt x="127" y="21"/>
                  </a:lnTo>
                  <a:lnTo>
                    <a:pt x="131" y="16"/>
                  </a:lnTo>
                  <a:lnTo>
                    <a:pt x="134" y="13"/>
                  </a:lnTo>
                  <a:lnTo>
                    <a:pt x="138" y="10"/>
                  </a:lnTo>
                  <a:lnTo>
                    <a:pt x="142" y="13"/>
                  </a:lnTo>
                  <a:lnTo>
                    <a:pt x="149" y="18"/>
                  </a:lnTo>
                  <a:lnTo>
                    <a:pt x="157" y="17"/>
                  </a:lnTo>
                  <a:lnTo>
                    <a:pt x="165" y="13"/>
                  </a:lnTo>
                  <a:lnTo>
                    <a:pt x="171" y="12"/>
                  </a:lnTo>
                  <a:lnTo>
                    <a:pt x="177" y="16"/>
                  </a:lnTo>
                  <a:lnTo>
                    <a:pt x="181" y="18"/>
                  </a:lnTo>
                  <a:lnTo>
                    <a:pt x="186" y="20"/>
                  </a:lnTo>
                  <a:lnTo>
                    <a:pt x="190" y="20"/>
                  </a:lnTo>
                  <a:lnTo>
                    <a:pt x="195" y="18"/>
                  </a:lnTo>
                  <a:lnTo>
                    <a:pt x="200" y="17"/>
                  </a:lnTo>
                  <a:lnTo>
                    <a:pt x="204" y="17"/>
                  </a:lnTo>
                  <a:lnTo>
                    <a:pt x="208" y="17"/>
                  </a:lnTo>
                  <a:lnTo>
                    <a:pt x="212" y="18"/>
                  </a:lnTo>
                  <a:lnTo>
                    <a:pt x="225" y="12"/>
                  </a:lnTo>
                  <a:lnTo>
                    <a:pt x="230" y="23"/>
                  </a:lnTo>
                  <a:lnTo>
                    <a:pt x="239" y="29"/>
                  </a:lnTo>
                  <a:lnTo>
                    <a:pt x="249" y="32"/>
                  </a:lnTo>
                  <a:lnTo>
                    <a:pt x="258" y="39"/>
                  </a:lnTo>
                  <a:lnTo>
                    <a:pt x="268" y="42"/>
                  </a:lnTo>
                  <a:lnTo>
                    <a:pt x="278" y="42"/>
                  </a:lnTo>
                  <a:lnTo>
                    <a:pt x="286" y="40"/>
                  </a:lnTo>
                  <a:lnTo>
                    <a:pt x="295" y="38"/>
                  </a:lnTo>
                  <a:lnTo>
                    <a:pt x="303" y="33"/>
                  </a:lnTo>
                  <a:lnTo>
                    <a:pt x="310" y="29"/>
                  </a:lnTo>
                  <a:lnTo>
                    <a:pt x="317" y="23"/>
                  </a:lnTo>
                  <a:lnTo>
                    <a:pt x="324" y="16"/>
                  </a:lnTo>
                  <a:lnTo>
                    <a:pt x="324" y="12"/>
                  </a:lnTo>
                  <a:lnTo>
                    <a:pt x="333" y="16"/>
                  </a:lnTo>
                  <a:lnTo>
                    <a:pt x="341" y="17"/>
                  </a:lnTo>
                  <a:lnTo>
                    <a:pt x="349" y="16"/>
                  </a:lnTo>
                  <a:lnTo>
                    <a:pt x="357" y="14"/>
                  </a:lnTo>
                  <a:lnTo>
                    <a:pt x="361" y="12"/>
                  </a:lnTo>
                  <a:lnTo>
                    <a:pt x="364" y="10"/>
                  </a:lnTo>
                  <a:lnTo>
                    <a:pt x="367" y="10"/>
                  </a:lnTo>
                  <a:lnTo>
                    <a:pt x="370" y="12"/>
                  </a:lnTo>
                  <a:lnTo>
                    <a:pt x="371" y="15"/>
                  </a:lnTo>
                  <a:lnTo>
                    <a:pt x="374" y="16"/>
                  </a:lnTo>
                  <a:lnTo>
                    <a:pt x="376" y="18"/>
                  </a:lnTo>
                  <a:lnTo>
                    <a:pt x="378" y="18"/>
                  </a:lnTo>
                  <a:lnTo>
                    <a:pt x="385" y="15"/>
                  </a:lnTo>
                  <a:lnTo>
                    <a:pt x="392" y="13"/>
                  </a:lnTo>
                  <a:lnTo>
                    <a:pt x="399" y="10"/>
                  </a:lnTo>
                  <a:lnTo>
                    <a:pt x="406" y="7"/>
                  </a:lnTo>
                  <a:lnTo>
                    <a:pt x="409" y="10"/>
                  </a:lnTo>
                  <a:lnTo>
                    <a:pt x="414" y="14"/>
                  </a:lnTo>
                  <a:lnTo>
                    <a:pt x="418" y="15"/>
                  </a:lnTo>
                  <a:lnTo>
                    <a:pt x="424" y="16"/>
                  </a:lnTo>
                  <a:lnTo>
                    <a:pt x="429" y="16"/>
                  </a:lnTo>
                  <a:lnTo>
                    <a:pt x="435" y="16"/>
                  </a:lnTo>
                  <a:lnTo>
                    <a:pt x="440" y="16"/>
                  </a:lnTo>
                  <a:lnTo>
                    <a:pt x="445" y="15"/>
                  </a:lnTo>
                  <a:lnTo>
                    <a:pt x="448" y="12"/>
                  </a:lnTo>
                  <a:lnTo>
                    <a:pt x="452" y="9"/>
                  </a:lnTo>
                  <a:lnTo>
                    <a:pt x="454" y="7"/>
                  </a:lnTo>
                  <a:lnTo>
                    <a:pt x="458" y="4"/>
                  </a:lnTo>
                  <a:lnTo>
                    <a:pt x="461" y="9"/>
                  </a:lnTo>
                  <a:lnTo>
                    <a:pt x="467" y="12"/>
                  </a:lnTo>
                  <a:lnTo>
                    <a:pt x="474" y="12"/>
                  </a:lnTo>
                  <a:lnTo>
                    <a:pt x="481" y="12"/>
                  </a:lnTo>
                  <a:lnTo>
                    <a:pt x="486" y="8"/>
                  </a:lnTo>
                  <a:lnTo>
                    <a:pt x="491" y="4"/>
                  </a:lnTo>
                  <a:lnTo>
                    <a:pt x="496" y="1"/>
                  </a:lnTo>
                  <a:lnTo>
                    <a:pt x="503" y="4"/>
                  </a:lnTo>
                  <a:lnTo>
                    <a:pt x="505" y="8"/>
                  </a:lnTo>
                  <a:lnTo>
                    <a:pt x="507" y="12"/>
                  </a:lnTo>
                  <a:lnTo>
                    <a:pt x="509" y="14"/>
                  </a:lnTo>
                  <a:lnTo>
                    <a:pt x="514" y="14"/>
                  </a:lnTo>
                  <a:lnTo>
                    <a:pt x="532" y="0"/>
                  </a:lnTo>
                  <a:lnTo>
                    <a:pt x="532" y="47"/>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49" name="Freeform 187"/>
            <p:cNvSpPr>
              <a:spLocks/>
            </p:cNvSpPr>
            <p:nvPr/>
          </p:nvSpPr>
          <p:spPr bwMode="auto">
            <a:xfrm>
              <a:off x="3295" y="3333"/>
              <a:ext cx="234" cy="95"/>
            </a:xfrm>
            <a:custGeom>
              <a:avLst/>
              <a:gdLst>
                <a:gd name="T0" fmla="*/ 8 w 467"/>
                <a:gd name="T1" fmla="*/ 1 h 190"/>
                <a:gd name="T2" fmla="*/ 7 w 467"/>
                <a:gd name="T3" fmla="*/ 1 h 190"/>
                <a:gd name="T4" fmla="*/ 7 w 467"/>
                <a:gd name="T5" fmla="*/ 1 h 190"/>
                <a:gd name="T6" fmla="*/ 7 w 467"/>
                <a:gd name="T7" fmla="*/ 1 h 190"/>
                <a:gd name="T8" fmla="*/ 7 w 467"/>
                <a:gd name="T9" fmla="*/ 1 h 190"/>
                <a:gd name="T10" fmla="*/ 6 w 467"/>
                <a:gd name="T11" fmla="*/ 1 h 190"/>
                <a:gd name="T12" fmla="*/ 6 w 467"/>
                <a:gd name="T13" fmla="*/ 1 h 190"/>
                <a:gd name="T14" fmla="*/ 6 w 467"/>
                <a:gd name="T15" fmla="*/ 1 h 190"/>
                <a:gd name="T16" fmla="*/ 5 w 467"/>
                <a:gd name="T17" fmla="*/ 1 h 190"/>
                <a:gd name="T18" fmla="*/ 5 w 467"/>
                <a:gd name="T19" fmla="*/ 1 h 190"/>
                <a:gd name="T20" fmla="*/ 5 w 467"/>
                <a:gd name="T21" fmla="*/ 1 h 190"/>
                <a:gd name="T22" fmla="*/ 4 w 467"/>
                <a:gd name="T23" fmla="*/ 1 h 190"/>
                <a:gd name="T24" fmla="*/ 4 w 467"/>
                <a:gd name="T25" fmla="*/ 1 h 190"/>
                <a:gd name="T26" fmla="*/ 4 w 467"/>
                <a:gd name="T27" fmla="*/ 3 h 190"/>
                <a:gd name="T28" fmla="*/ 4 w 467"/>
                <a:gd name="T29" fmla="*/ 3 h 190"/>
                <a:gd name="T30" fmla="*/ 3 w 467"/>
                <a:gd name="T31" fmla="*/ 3 h 190"/>
                <a:gd name="T32" fmla="*/ 3 w 467"/>
                <a:gd name="T33" fmla="*/ 3 h 190"/>
                <a:gd name="T34" fmla="*/ 3 w 467"/>
                <a:gd name="T35" fmla="*/ 3 h 190"/>
                <a:gd name="T36" fmla="*/ 2 w 467"/>
                <a:gd name="T37" fmla="*/ 3 h 190"/>
                <a:gd name="T38" fmla="*/ 2 w 467"/>
                <a:gd name="T39" fmla="*/ 3 h 190"/>
                <a:gd name="T40" fmla="*/ 2 w 467"/>
                <a:gd name="T41" fmla="*/ 3 h 190"/>
                <a:gd name="T42" fmla="*/ 2 w 467"/>
                <a:gd name="T43" fmla="*/ 3 h 190"/>
                <a:gd name="T44" fmla="*/ 1 w 467"/>
                <a:gd name="T45" fmla="*/ 3 h 190"/>
                <a:gd name="T46" fmla="*/ 1 w 467"/>
                <a:gd name="T47" fmla="*/ 3 h 190"/>
                <a:gd name="T48" fmla="*/ 1 w 467"/>
                <a:gd name="T49" fmla="*/ 3 h 190"/>
                <a:gd name="T50" fmla="*/ 1 w 467"/>
                <a:gd name="T51" fmla="*/ 3 h 190"/>
                <a:gd name="T52" fmla="*/ 1 w 467"/>
                <a:gd name="T53" fmla="*/ 1 h 190"/>
                <a:gd name="T54" fmla="*/ 1 w 467"/>
                <a:gd name="T55" fmla="*/ 1 h 190"/>
                <a:gd name="T56" fmla="*/ 1 w 467"/>
                <a:gd name="T57" fmla="*/ 1 h 190"/>
                <a:gd name="T58" fmla="*/ 1 w 467"/>
                <a:gd name="T59" fmla="*/ 1 h 190"/>
                <a:gd name="T60" fmla="*/ 2 w 467"/>
                <a:gd name="T61" fmla="*/ 1 h 190"/>
                <a:gd name="T62" fmla="*/ 2 w 467"/>
                <a:gd name="T63" fmla="*/ 1 h 190"/>
                <a:gd name="T64" fmla="*/ 2 w 467"/>
                <a:gd name="T65" fmla="*/ 1 h 190"/>
                <a:gd name="T66" fmla="*/ 2 w 467"/>
                <a:gd name="T67" fmla="*/ 1 h 190"/>
                <a:gd name="T68" fmla="*/ 3 w 467"/>
                <a:gd name="T69" fmla="*/ 1 h 190"/>
                <a:gd name="T70" fmla="*/ 3 w 467"/>
                <a:gd name="T71" fmla="*/ 1 h 190"/>
                <a:gd name="T72" fmla="*/ 3 w 467"/>
                <a:gd name="T73" fmla="*/ 1 h 190"/>
                <a:gd name="T74" fmla="*/ 4 w 467"/>
                <a:gd name="T75" fmla="*/ 1 h 190"/>
                <a:gd name="T76" fmla="*/ 4 w 467"/>
                <a:gd name="T77" fmla="*/ 1 h 190"/>
                <a:gd name="T78" fmla="*/ 4 w 467"/>
                <a:gd name="T79" fmla="*/ 1 h 190"/>
                <a:gd name="T80" fmla="*/ 5 w 467"/>
                <a:gd name="T81" fmla="*/ 1 h 190"/>
                <a:gd name="T82" fmla="*/ 5 w 467"/>
                <a:gd name="T83" fmla="*/ 1 h 190"/>
                <a:gd name="T84" fmla="*/ 5 w 467"/>
                <a:gd name="T85" fmla="*/ 1 h 190"/>
                <a:gd name="T86" fmla="*/ 6 w 467"/>
                <a:gd name="T87" fmla="*/ 1 h 190"/>
                <a:gd name="T88" fmla="*/ 6 w 467"/>
                <a:gd name="T89" fmla="*/ 1 h 190"/>
                <a:gd name="T90" fmla="*/ 6 w 467"/>
                <a:gd name="T91" fmla="*/ 1 h 190"/>
                <a:gd name="T92" fmla="*/ 6 w 467"/>
                <a:gd name="T93" fmla="*/ 1 h 190"/>
                <a:gd name="T94" fmla="*/ 7 w 467"/>
                <a:gd name="T95" fmla="*/ 1 h 190"/>
                <a:gd name="T96" fmla="*/ 7 w 467"/>
                <a:gd name="T97" fmla="*/ 1 h 190"/>
                <a:gd name="T98" fmla="*/ 7 w 467"/>
                <a:gd name="T99" fmla="*/ 1 h 190"/>
                <a:gd name="T100" fmla="*/ 8 w 467"/>
                <a:gd name="T101" fmla="*/ 1 h 190"/>
                <a:gd name="T102" fmla="*/ 8 w 467"/>
                <a:gd name="T103" fmla="*/ 1 h 1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90"/>
                <a:gd name="T158" fmla="*/ 467 w 467"/>
                <a:gd name="T159" fmla="*/ 190 h 1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90">
                  <a:moveTo>
                    <a:pt x="460" y="24"/>
                  </a:moveTo>
                  <a:lnTo>
                    <a:pt x="458" y="32"/>
                  </a:lnTo>
                  <a:lnTo>
                    <a:pt x="455" y="40"/>
                  </a:lnTo>
                  <a:lnTo>
                    <a:pt x="453" y="48"/>
                  </a:lnTo>
                  <a:lnTo>
                    <a:pt x="452" y="56"/>
                  </a:lnTo>
                  <a:lnTo>
                    <a:pt x="445" y="58"/>
                  </a:lnTo>
                  <a:lnTo>
                    <a:pt x="440" y="60"/>
                  </a:lnTo>
                  <a:lnTo>
                    <a:pt x="433" y="61"/>
                  </a:lnTo>
                  <a:lnTo>
                    <a:pt x="426" y="63"/>
                  </a:lnTo>
                  <a:lnTo>
                    <a:pt x="419" y="64"/>
                  </a:lnTo>
                  <a:lnTo>
                    <a:pt x="412" y="68"/>
                  </a:lnTo>
                  <a:lnTo>
                    <a:pt x="406" y="70"/>
                  </a:lnTo>
                  <a:lnTo>
                    <a:pt x="399" y="75"/>
                  </a:lnTo>
                  <a:lnTo>
                    <a:pt x="396" y="70"/>
                  </a:lnTo>
                  <a:lnTo>
                    <a:pt x="391" y="68"/>
                  </a:lnTo>
                  <a:lnTo>
                    <a:pt x="387" y="66"/>
                  </a:lnTo>
                  <a:lnTo>
                    <a:pt x="382" y="68"/>
                  </a:lnTo>
                  <a:lnTo>
                    <a:pt x="377" y="70"/>
                  </a:lnTo>
                  <a:lnTo>
                    <a:pt x="373" y="72"/>
                  </a:lnTo>
                  <a:lnTo>
                    <a:pt x="368" y="75"/>
                  </a:lnTo>
                  <a:lnTo>
                    <a:pt x="364" y="77"/>
                  </a:lnTo>
                  <a:lnTo>
                    <a:pt x="343" y="95"/>
                  </a:lnTo>
                  <a:lnTo>
                    <a:pt x="339" y="92"/>
                  </a:lnTo>
                  <a:lnTo>
                    <a:pt x="331" y="94"/>
                  </a:lnTo>
                  <a:lnTo>
                    <a:pt x="324" y="96"/>
                  </a:lnTo>
                  <a:lnTo>
                    <a:pt x="316" y="100"/>
                  </a:lnTo>
                  <a:lnTo>
                    <a:pt x="307" y="103"/>
                  </a:lnTo>
                  <a:lnTo>
                    <a:pt x="300" y="111"/>
                  </a:lnTo>
                  <a:lnTo>
                    <a:pt x="294" y="113"/>
                  </a:lnTo>
                  <a:lnTo>
                    <a:pt x="289" y="110"/>
                  </a:lnTo>
                  <a:lnTo>
                    <a:pt x="283" y="106"/>
                  </a:lnTo>
                  <a:lnTo>
                    <a:pt x="278" y="101"/>
                  </a:lnTo>
                  <a:lnTo>
                    <a:pt x="271" y="96"/>
                  </a:lnTo>
                  <a:lnTo>
                    <a:pt x="265" y="95"/>
                  </a:lnTo>
                  <a:lnTo>
                    <a:pt x="255" y="99"/>
                  </a:lnTo>
                  <a:lnTo>
                    <a:pt x="248" y="103"/>
                  </a:lnTo>
                  <a:lnTo>
                    <a:pt x="241" y="108"/>
                  </a:lnTo>
                  <a:lnTo>
                    <a:pt x="235" y="113"/>
                  </a:lnTo>
                  <a:lnTo>
                    <a:pt x="228" y="118"/>
                  </a:lnTo>
                  <a:lnTo>
                    <a:pt x="222" y="124"/>
                  </a:lnTo>
                  <a:lnTo>
                    <a:pt x="217" y="130"/>
                  </a:lnTo>
                  <a:lnTo>
                    <a:pt x="215" y="137"/>
                  </a:lnTo>
                  <a:lnTo>
                    <a:pt x="213" y="145"/>
                  </a:lnTo>
                  <a:lnTo>
                    <a:pt x="206" y="145"/>
                  </a:lnTo>
                  <a:lnTo>
                    <a:pt x="200" y="146"/>
                  </a:lnTo>
                  <a:lnTo>
                    <a:pt x="194" y="147"/>
                  </a:lnTo>
                  <a:lnTo>
                    <a:pt x="187" y="149"/>
                  </a:lnTo>
                  <a:lnTo>
                    <a:pt x="182" y="152"/>
                  </a:lnTo>
                  <a:lnTo>
                    <a:pt x="176" y="155"/>
                  </a:lnTo>
                  <a:lnTo>
                    <a:pt x="171" y="159"/>
                  </a:lnTo>
                  <a:lnTo>
                    <a:pt x="165" y="162"/>
                  </a:lnTo>
                  <a:lnTo>
                    <a:pt x="159" y="157"/>
                  </a:lnTo>
                  <a:lnTo>
                    <a:pt x="149" y="154"/>
                  </a:lnTo>
                  <a:lnTo>
                    <a:pt x="141" y="153"/>
                  </a:lnTo>
                  <a:lnTo>
                    <a:pt x="132" y="155"/>
                  </a:lnTo>
                  <a:lnTo>
                    <a:pt x="125" y="160"/>
                  </a:lnTo>
                  <a:lnTo>
                    <a:pt x="118" y="164"/>
                  </a:lnTo>
                  <a:lnTo>
                    <a:pt x="114" y="170"/>
                  </a:lnTo>
                  <a:lnTo>
                    <a:pt x="108" y="176"/>
                  </a:lnTo>
                  <a:lnTo>
                    <a:pt x="102" y="180"/>
                  </a:lnTo>
                  <a:lnTo>
                    <a:pt x="96" y="183"/>
                  </a:lnTo>
                  <a:lnTo>
                    <a:pt x="89" y="185"/>
                  </a:lnTo>
                  <a:lnTo>
                    <a:pt x="80" y="184"/>
                  </a:lnTo>
                  <a:lnTo>
                    <a:pt x="76" y="185"/>
                  </a:lnTo>
                  <a:lnTo>
                    <a:pt x="71" y="186"/>
                  </a:lnTo>
                  <a:lnTo>
                    <a:pt x="65" y="187"/>
                  </a:lnTo>
                  <a:lnTo>
                    <a:pt x="61" y="189"/>
                  </a:lnTo>
                  <a:lnTo>
                    <a:pt x="56" y="190"/>
                  </a:lnTo>
                  <a:lnTo>
                    <a:pt x="51" y="189"/>
                  </a:lnTo>
                  <a:lnTo>
                    <a:pt x="48" y="185"/>
                  </a:lnTo>
                  <a:lnTo>
                    <a:pt x="45" y="179"/>
                  </a:lnTo>
                  <a:lnTo>
                    <a:pt x="45" y="175"/>
                  </a:lnTo>
                  <a:lnTo>
                    <a:pt x="38" y="168"/>
                  </a:lnTo>
                  <a:lnTo>
                    <a:pt x="31" y="161"/>
                  </a:lnTo>
                  <a:lnTo>
                    <a:pt x="24" y="154"/>
                  </a:lnTo>
                  <a:lnTo>
                    <a:pt x="19" y="147"/>
                  </a:lnTo>
                  <a:lnTo>
                    <a:pt x="13" y="139"/>
                  </a:lnTo>
                  <a:lnTo>
                    <a:pt x="9" y="131"/>
                  </a:lnTo>
                  <a:lnTo>
                    <a:pt x="4" y="123"/>
                  </a:lnTo>
                  <a:lnTo>
                    <a:pt x="0" y="115"/>
                  </a:lnTo>
                  <a:lnTo>
                    <a:pt x="5" y="113"/>
                  </a:lnTo>
                  <a:lnTo>
                    <a:pt x="11" y="108"/>
                  </a:lnTo>
                  <a:lnTo>
                    <a:pt x="15" y="101"/>
                  </a:lnTo>
                  <a:lnTo>
                    <a:pt x="17" y="95"/>
                  </a:lnTo>
                  <a:lnTo>
                    <a:pt x="25" y="100"/>
                  </a:lnTo>
                  <a:lnTo>
                    <a:pt x="33" y="101"/>
                  </a:lnTo>
                  <a:lnTo>
                    <a:pt x="40" y="100"/>
                  </a:lnTo>
                  <a:lnTo>
                    <a:pt x="47" y="99"/>
                  </a:lnTo>
                  <a:lnTo>
                    <a:pt x="54" y="96"/>
                  </a:lnTo>
                  <a:lnTo>
                    <a:pt x="61" y="96"/>
                  </a:lnTo>
                  <a:lnTo>
                    <a:pt x="68" y="99"/>
                  </a:lnTo>
                  <a:lnTo>
                    <a:pt x="75" y="103"/>
                  </a:lnTo>
                  <a:lnTo>
                    <a:pt x="83" y="103"/>
                  </a:lnTo>
                  <a:lnTo>
                    <a:pt x="88" y="101"/>
                  </a:lnTo>
                  <a:lnTo>
                    <a:pt x="94" y="99"/>
                  </a:lnTo>
                  <a:lnTo>
                    <a:pt x="99" y="95"/>
                  </a:lnTo>
                  <a:lnTo>
                    <a:pt x="103" y="91"/>
                  </a:lnTo>
                  <a:lnTo>
                    <a:pt x="107" y="86"/>
                  </a:lnTo>
                  <a:lnTo>
                    <a:pt x="110" y="80"/>
                  </a:lnTo>
                  <a:lnTo>
                    <a:pt x="113" y="73"/>
                  </a:lnTo>
                  <a:lnTo>
                    <a:pt x="119" y="73"/>
                  </a:lnTo>
                  <a:lnTo>
                    <a:pt x="125" y="73"/>
                  </a:lnTo>
                  <a:lnTo>
                    <a:pt x="132" y="72"/>
                  </a:lnTo>
                  <a:lnTo>
                    <a:pt x="138" y="70"/>
                  </a:lnTo>
                  <a:lnTo>
                    <a:pt x="142" y="64"/>
                  </a:lnTo>
                  <a:lnTo>
                    <a:pt x="151" y="64"/>
                  </a:lnTo>
                  <a:lnTo>
                    <a:pt x="157" y="65"/>
                  </a:lnTo>
                  <a:lnTo>
                    <a:pt x="162" y="61"/>
                  </a:lnTo>
                  <a:lnTo>
                    <a:pt x="169" y="64"/>
                  </a:lnTo>
                  <a:lnTo>
                    <a:pt x="176" y="65"/>
                  </a:lnTo>
                  <a:lnTo>
                    <a:pt x="183" y="65"/>
                  </a:lnTo>
                  <a:lnTo>
                    <a:pt x="190" y="64"/>
                  </a:lnTo>
                  <a:lnTo>
                    <a:pt x="197" y="64"/>
                  </a:lnTo>
                  <a:lnTo>
                    <a:pt x="202" y="64"/>
                  </a:lnTo>
                  <a:lnTo>
                    <a:pt x="209" y="65"/>
                  </a:lnTo>
                  <a:lnTo>
                    <a:pt x="215" y="70"/>
                  </a:lnTo>
                  <a:lnTo>
                    <a:pt x="223" y="69"/>
                  </a:lnTo>
                  <a:lnTo>
                    <a:pt x="232" y="69"/>
                  </a:lnTo>
                  <a:lnTo>
                    <a:pt x="241" y="68"/>
                  </a:lnTo>
                  <a:lnTo>
                    <a:pt x="250" y="66"/>
                  </a:lnTo>
                  <a:lnTo>
                    <a:pt x="258" y="64"/>
                  </a:lnTo>
                  <a:lnTo>
                    <a:pt x="265" y="60"/>
                  </a:lnTo>
                  <a:lnTo>
                    <a:pt x="270" y="53"/>
                  </a:lnTo>
                  <a:lnTo>
                    <a:pt x="275" y="43"/>
                  </a:lnTo>
                  <a:lnTo>
                    <a:pt x="277" y="36"/>
                  </a:lnTo>
                  <a:lnTo>
                    <a:pt x="285" y="40"/>
                  </a:lnTo>
                  <a:lnTo>
                    <a:pt x="293" y="36"/>
                  </a:lnTo>
                  <a:lnTo>
                    <a:pt x="300" y="32"/>
                  </a:lnTo>
                  <a:lnTo>
                    <a:pt x="307" y="27"/>
                  </a:lnTo>
                  <a:lnTo>
                    <a:pt x="312" y="31"/>
                  </a:lnTo>
                  <a:lnTo>
                    <a:pt x="317" y="32"/>
                  </a:lnTo>
                  <a:lnTo>
                    <a:pt x="322" y="31"/>
                  </a:lnTo>
                  <a:lnTo>
                    <a:pt x="328" y="30"/>
                  </a:lnTo>
                  <a:lnTo>
                    <a:pt x="332" y="27"/>
                  </a:lnTo>
                  <a:lnTo>
                    <a:pt x="338" y="27"/>
                  </a:lnTo>
                  <a:lnTo>
                    <a:pt x="343" y="28"/>
                  </a:lnTo>
                  <a:lnTo>
                    <a:pt x="347" y="32"/>
                  </a:lnTo>
                  <a:lnTo>
                    <a:pt x="353" y="31"/>
                  </a:lnTo>
                  <a:lnTo>
                    <a:pt x="359" y="32"/>
                  </a:lnTo>
                  <a:lnTo>
                    <a:pt x="365" y="34"/>
                  </a:lnTo>
                  <a:lnTo>
                    <a:pt x="372" y="35"/>
                  </a:lnTo>
                  <a:lnTo>
                    <a:pt x="381" y="32"/>
                  </a:lnTo>
                  <a:lnTo>
                    <a:pt x="389" y="30"/>
                  </a:lnTo>
                  <a:lnTo>
                    <a:pt x="397" y="25"/>
                  </a:lnTo>
                  <a:lnTo>
                    <a:pt x="402" y="16"/>
                  </a:lnTo>
                  <a:lnTo>
                    <a:pt x="410" y="18"/>
                  </a:lnTo>
                  <a:lnTo>
                    <a:pt x="417" y="17"/>
                  </a:lnTo>
                  <a:lnTo>
                    <a:pt x="422" y="13"/>
                  </a:lnTo>
                  <a:lnTo>
                    <a:pt x="427" y="9"/>
                  </a:lnTo>
                  <a:lnTo>
                    <a:pt x="431" y="4"/>
                  </a:lnTo>
                  <a:lnTo>
                    <a:pt x="437" y="1"/>
                  </a:lnTo>
                  <a:lnTo>
                    <a:pt x="444" y="1"/>
                  </a:lnTo>
                  <a:lnTo>
                    <a:pt x="452" y="3"/>
                  </a:lnTo>
                  <a:lnTo>
                    <a:pt x="467" y="0"/>
                  </a:lnTo>
                  <a:lnTo>
                    <a:pt x="466" y="5"/>
                  </a:lnTo>
                  <a:lnTo>
                    <a:pt x="465" y="12"/>
                  </a:lnTo>
                  <a:lnTo>
                    <a:pt x="463" y="18"/>
                  </a:lnTo>
                  <a:lnTo>
                    <a:pt x="460" y="24"/>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50" name="Freeform 191"/>
            <p:cNvSpPr>
              <a:spLocks/>
            </p:cNvSpPr>
            <p:nvPr/>
          </p:nvSpPr>
          <p:spPr bwMode="auto">
            <a:xfrm>
              <a:off x="3337" y="3377"/>
              <a:ext cx="179" cy="100"/>
            </a:xfrm>
            <a:custGeom>
              <a:avLst/>
              <a:gdLst>
                <a:gd name="T0" fmla="*/ 4 w 359"/>
                <a:gd name="T1" fmla="*/ 2 h 199"/>
                <a:gd name="T2" fmla="*/ 4 w 359"/>
                <a:gd name="T3" fmla="*/ 2 h 199"/>
                <a:gd name="T4" fmla="*/ 4 w 359"/>
                <a:gd name="T5" fmla="*/ 2 h 199"/>
                <a:gd name="T6" fmla="*/ 4 w 359"/>
                <a:gd name="T7" fmla="*/ 2 h 199"/>
                <a:gd name="T8" fmla="*/ 4 w 359"/>
                <a:gd name="T9" fmla="*/ 2 h 199"/>
                <a:gd name="T10" fmla="*/ 4 w 359"/>
                <a:gd name="T11" fmla="*/ 2 h 199"/>
                <a:gd name="T12" fmla="*/ 3 w 359"/>
                <a:gd name="T13" fmla="*/ 2 h 199"/>
                <a:gd name="T14" fmla="*/ 3 w 359"/>
                <a:gd name="T15" fmla="*/ 2 h 199"/>
                <a:gd name="T16" fmla="*/ 3 w 359"/>
                <a:gd name="T17" fmla="*/ 2 h 199"/>
                <a:gd name="T18" fmla="*/ 3 w 359"/>
                <a:gd name="T19" fmla="*/ 3 h 199"/>
                <a:gd name="T20" fmla="*/ 3 w 359"/>
                <a:gd name="T21" fmla="*/ 3 h 199"/>
                <a:gd name="T22" fmla="*/ 2 w 359"/>
                <a:gd name="T23" fmla="*/ 3 h 199"/>
                <a:gd name="T24" fmla="*/ 2 w 359"/>
                <a:gd name="T25" fmla="*/ 3 h 199"/>
                <a:gd name="T26" fmla="*/ 2 w 359"/>
                <a:gd name="T27" fmla="*/ 3 h 199"/>
                <a:gd name="T28" fmla="*/ 2 w 359"/>
                <a:gd name="T29" fmla="*/ 3 h 199"/>
                <a:gd name="T30" fmla="*/ 2 w 359"/>
                <a:gd name="T31" fmla="*/ 3 h 199"/>
                <a:gd name="T32" fmla="*/ 2 w 359"/>
                <a:gd name="T33" fmla="*/ 3 h 199"/>
                <a:gd name="T34" fmla="*/ 2 w 359"/>
                <a:gd name="T35" fmla="*/ 3 h 199"/>
                <a:gd name="T36" fmla="*/ 1 w 359"/>
                <a:gd name="T37" fmla="*/ 3 h 199"/>
                <a:gd name="T38" fmla="*/ 1 w 359"/>
                <a:gd name="T39" fmla="*/ 3 h 199"/>
                <a:gd name="T40" fmla="*/ 1 w 359"/>
                <a:gd name="T41" fmla="*/ 4 h 199"/>
                <a:gd name="T42" fmla="*/ 0 w 359"/>
                <a:gd name="T43" fmla="*/ 4 h 199"/>
                <a:gd name="T44" fmla="*/ 0 w 359"/>
                <a:gd name="T45" fmla="*/ 3 h 199"/>
                <a:gd name="T46" fmla="*/ 0 w 359"/>
                <a:gd name="T47" fmla="*/ 3 h 199"/>
                <a:gd name="T48" fmla="*/ 0 w 359"/>
                <a:gd name="T49" fmla="*/ 3 h 199"/>
                <a:gd name="T50" fmla="*/ 0 w 359"/>
                <a:gd name="T51" fmla="*/ 3 h 199"/>
                <a:gd name="T52" fmla="*/ 0 w 359"/>
                <a:gd name="T53" fmla="*/ 2 h 199"/>
                <a:gd name="T54" fmla="*/ 0 w 359"/>
                <a:gd name="T55" fmla="*/ 2 h 199"/>
                <a:gd name="T56" fmla="*/ 0 w 359"/>
                <a:gd name="T57" fmla="*/ 2 h 199"/>
                <a:gd name="T58" fmla="*/ 0 w 359"/>
                <a:gd name="T59" fmla="*/ 2 h 199"/>
                <a:gd name="T60" fmla="*/ 0 w 359"/>
                <a:gd name="T61" fmla="*/ 2 h 199"/>
                <a:gd name="T62" fmla="*/ 1 w 359"/>
                <a:gd name="T63" fmla="*/ 2 h 199"/>
                <a:gd name="T64" fmla="*/ 1 w 359"/>
                <a:gd name="T65" fmla="*/ 2 h 199"/>
                <a:gd name="T66" fmla="*/ 1 w 359"/>
                <a:gd name="T67" fmla="*/ 2 h 199"/>
                <a:gd name="T68" fmla="*/ 1 w 359"/>
                <a:gd name="T69" fmla="*/ 2 h 199"/>
                <a:gd name="T70" fmla="*/ 1 w 359"/>
                <a:gd name="T71" fmla="*/ 2 h 199"/>
                <a:gd name="T72" fmla="*/ 1 w 359"/>
                <a:gd name="T73" fmla="*/ 2 h 199"/>
                <a:gd name="T74" fmla="*/ 2 w 359"/>
                <a:gd name="T75" fmla="*/ 2 h 199"/>
                <a:gd name="T76" fmla="*/ 2 w 359"/>
                <a:gd name="T77" fmla="*/ 2 h 199"/>
                <a:gd name="T78" fmla="*/ 2 w 359"/>
                <a:gd name="T79" fmla="*/ 2 h 199"/>
                <a:gd name="T80" fmla="*/ 2 w 359"/>
                <a:gd name="T81" fmla="*/ 2 h 199"/>
                <a:gd name="T82" fmla="*/ 2 w 359"/>
                <a:gd name="T83" fmla="*/ 2 h 199"/>
                <a:gd name="T84" fmla="*/ 2 w 359"/>
                <a:gd name="T85" fmla="*/ 2 h 199"/>
                <a:gd name="T86" fmla="*/ 3 w 359"/>
                <a:gd name="T87" fmla="*/ 2 h 199"/>
                <a:gd name="T88" fmla="*/ 3 w 359"/>
                <a:gd name="T89" fmla="*/ 2 h 199"/>
                <a:gd name="T90" fmla="*/ 3 w 359"/>
                <a:gd name="T91" fmla="*/ 1 h 199"/>
                <a:gd name="T92" fmla="*/ 3 w 359"/>
                <a:gd name="T93" fmla="*/ 1 h 199"/>
                <a:gd name="T94" fmla="*/ 3 w 359"/>
                <a:gd name="T95" fmla="*/ 1 h 199"/>
                <a:gd name="T96" fmla="*/ 4 w 359"/>
                <a:gd name="T97" fmla="*/ 1 h 199"/>
                <a:gd name="T98" fmla="*/ 4 w 359"/>
                <a:gd name="T99" fmla="*/ 1 h 199"/>
                <a:gd name="T100" fmla="*/ 4 w 359"/>
                <a:gd name="T101" fmla="*/ 1 h 199"/>
                <a:gd name="T102" fmla="*/ 4 w 359"/>
                <a:gd name="T103" fmla="*/ 1 h 199"/>
                <a:gd name="T104" fmla="*/ 5 w 359"/>
                <a:gd name="T105" fmla="*/ 1 h 199"/>
                <a:gd name="T106" fmla="*/ 5 w 359"/>
                <a:gd name="T107" fmla="*/ 1 h 199"/>
                <a:gd name="T108" fmla="*/ 5 w 359"/>
                <a:gd name="T109" fmla="*/ 1 h 199"/>
                <a:gd name="T110" fmla="*/ 5 w 359"/>
                <a:gd name="T111" fmla="*/ 1 h 199"/>
                <a:gd name="T112" fmla="*/ 5 w 359"/>
                <a:gd name="T113" fmla="*/ 0 h 199"/>
                <a:gd name="T114" fmla="*/ 5 w 359"/>
                <a:gd name="T115" fmla="*/ 1 h 199"/>
                <a:gd name="T116" fmla="*/ 5 w 359"/>
                <a:gd name="T117" fmla="*/ 1 h 199"/>
                <a:gd name="T118" fmla="*/ 5 w 359"/>
                <a:gd name="T119" fmla="*/ 1 h 199"/>
                <a:gd name="T120" fmla="*/ 5 w 359"/>
                <a:gd name="T121" fmla="*/ 2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9"/>
                <a:gd name="T184" fmla="*/ 0 h 199"/>
                <a:gd name="T185" fmla="*/ 359 w 359"/>
                <a:gd name="T186" fmla="*/ 199 h 1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9" h="199">
                  <a:moveTo>
                    <a:pt x="322" y="70"/>
                  </a:moveTo>
                  <a:lnTo>
                    <a:pt x="316" y="73"/>
                  </a:lnTo>
                  <a:lnTo>
                    <a:pt x="312" y="75"/>
                  </a:lnTo>
                  <a:lnTo>
                    <a:pt x="306" y="77"/>
                  </a:lnTo>
                  <a:lnTo>
                    <a:pt x="301" y="80"/>
                  </a:lnTo>
                  <a:lnTo>
                    <a:pt x="296" y="83"/>
                  </a:lnTo>
                  <a:lnTo>
                    <a:pt x="291" y="85"/>
                  </a:lnTo>
                  <a:lnTo>
                    <a:pt x="285" y="89"/>
                  </a:lnTo>
                  <a:lnTo>
                    <a:pt x="281" y="92"/>
                  </a:lnTo>
                  <a:lnTo>
                    <a:pt x="274" y="91"/>
                  </a:lnTo>
                  <a:lnTo>
                    <a:pt x="266" y="90"/>
                  </a:lnTo>
                  <a:lnTo>
                    <a:pt x="258" y="90"/>
                  </a:lnTo>
                  <a:lnTo>
                    <a:pt x="252" y="95"/>
                  </a:lnTo>
                  <a:lnTo>
                    <a:pt x="247" y="103"/>
                  </a:lnTo>
                  <a:lnTo>
                    <a:pt x="243" y="110"/>
                  </a:lnTo>
                  <a:lnTo>
                    <a:pt x="236" y="115"/>
                  </a:lnTo>
                  <a:lnTo>
                    <a:pt x="228" y="118"/>
                  </a:lnTo>
                  <a:lnTo>
                    <a:pt x="222" y="125"/>
                  </a:lnTo>
                  <a:lnTo>
                    <a:pt x="214" y="129"/>
                  </a:lnTo>
                  <a:lnTo>
                    <a:pt x="207" y="133"/>
                  </a:lnTo>
                  <a:lnTo>
                    <a:pt x="200" y="137"/>
                  </a:lnTo>
                  <a:lnTo>
                    <a:pt x="196" y="135"/>
                  </a:lnTo>
                  <a:lnTo>
                    <a:pt x="192" y="134"/>
                  </a:lnTo>
                  <a:lnTo>
                    <a:pt x="187" y="133"/>
                  </a:lnTo>
                  <a:lnTo>
                    <a:pt x="183" y="132"/>
                  </a:lnTo>
                  <a:lnTo>
                    <a:pt x="178" y="130"/>
                  </a:lnTo>
                  <a:lnTo>
                    <a:pt x="173" y="132"/>
                  </a:lnTo>
                  <a:lnTo>
                    <a:pt x="169" y="132"/>
                  </a:lnTo>
                  <a:lnTo>
                    <a:pt x="164" y="134"/>
                  </a:lnTo>
                  <a:lnTo>
                    <a:pt x="158" y="137"/>
                  </a:lnTo>
                  <a:lnTo>
                    <a:pt x="153" y="142"/>
                  </a:lnTo>
                  <a:lnTo>
                    <a:pt x="147" y="148"/>
                  </a:lnTo>
                  <a:lnTo>
                    <a:pt x="142" y="153"/>
                  </a:lnTo>
                  <a:lnTo>
                    <a:pt x="142" y="159"/>
                  </a:lnTo>
                  <a:lnTo>
                    <a:pt x="142" y="165"/>
                  </a:lnTo>
                  <a:lnTo>
                    <a:pt x="140" y="170"/>
                  </a:lnTo>
                  <a:lnTo>
                    <a:pt x="138" y="174"/>
                  </a:lnTo>
                  <a:lnTo>
                    <a:pt x="126" y="173"/>
                  </a:lnTo>
                  <a:lnTo>
                    <a:pt x="115" y="178"/>
                  </a:lnTo>
                  <a:lnTo>
                    <a:pt x="103" y="184"/>
                  </a:lnTo>
                  <a:lnTo>
                    <a:pt x="92" y="191"/>
                  </a:lnTo>
                  <a:lnTo>
                    <a:pt x="80" y="197"/>
                  </a:lnTo>
                  <a:lnTo>
                    <a:pt x="70" y="199"/>
                  </a:lnTo>
                  <a:lnTo>
                    <a:pt x="59" y="195"/>
                  </a:lnTo>
                  <a:lnTo>
                    <a:pt x="49" y="183"/>
                  </a:lnTo>
                  <a:lnTo>
                    <a:pt x="43" y="178"/>
                  </a:lnTo>
                  <a:lnTo>
                    <a:pt x="36" y="172"/>
                  </a:lnTo>
                  <a:lnTo>
                    <a:pt x="31" y="165"/>
                  </a:lnTo>
                  <a:lnTo>
                    <a:pt x="25" y="158"/>
                  </a:lnTo>
                  <a:lnTo>
                    <a:pt x="19" y="151"/>
                  </a:lnTo>
                  <a:lnTo>
                    <a:pt x="13" y="145"/>
                  </a:lnTo>
                  <a:lnTo>
                    <a:pt x="6" y="138"/>
                  </a:lnTo>
                  <a:lnTo>
                    <a:pt x="0" y="132"/>
                  </a:lnTo>
                  <a:lnTo>
                    <a:pt x="6" y="128"/>
                  </a:lnTo>
                  <a:lnTo>
                    <a:pt x="15" y="126"/>
                  </a:lnTo>
                  <a:lnTo>
                    <a:pt x="23" y="122"/>
                  </a:lnTo>
                  <a:lnTo>
                    <a:pt x="30" y="118"/>
                  </a:lnTo>
                  <a:lnTo>
                    <a:pt x="34" y="121"/>
                  </a:lnTo>
                  <a:lnTo>
                    <a:pt x="40" y="125"/>
                  </a:lnTo>
                  <a:lnTo>
                    <a:pt x="46" y="127"/>
                  </a:lnTo>
                  <a:lnTo>
                    <a:pt x="53" y="128"/>
                  </a:lnTo>
                  <a:lnTo>
                    <a:pt x="61" y="126"/>
                  </a:lnTo>
                  <a:lnTo>
                    <a:pt x="71" y="122"/>
                  </a:lnTo>
                  <a:lnTo>
                    <a:pt x="79" y="118"/>
                  </a:lnTo>
                  <a:lnTo>
                    <a:pt x="85" y="110"/>
                  </a:lnTo>
                  <a:lnTo>
                    <a:pt x="85" y="104"/>
                  </a:lnTo>
                  <a:lnTo>
                    <a:pt x="89" y="100"/>
                  </a:lnTo>
                  <a:lnTo>
                    <a:pt x="96" y="98"/>
                  </a:lnTo>
                  <a:lnTo>
                    <a:pt x="102" y="96"/>
                  </a:lnTo>
                  <a:lnTo>
                    <a:pt x="107" y="96"/>
                  </a:lnTo>
                  <a:lnTo>
                    <a:pt x="111" y="95"/>
                  </a:lnTo>
                  <a:lnTo>
                    <a:pt x="116" y="91"/>
                  </a:lnTo>
                  <a:lnTo>
                    <a:pt x="120" y="87"/>
                  </a:lnTo>
                  <a:lnTo>
                    <a:pt x="125" y="88"/>
                  </a:lnTo>
                  <a:lnTo>
                    <a:pt x="130" y="88"/>
                  </a:lnTo>
                  <a:lnTo>
                    <a:pt x="134" y="88"/>
                  </a:lnTo>
                  <a:lnTo>
                    <a:pt x="139" y="88"/>
                  </a:lnTo>
                  <a:lnTo>
                    <a:pt x="142" y="87"/>
                  </a:lnTo>
                  <a:lnTo>
                    <a:pt x="147" y="87"/>
                  </a:lnTo>
                  <a:lnTo>
                    <a:pt x="152" y="87"/>
                  </a:lnTo>
                  <a:lnTo>
                    <a:pt x="156" y="87"/>
                  </a:lnTo>
                  <a:lnTo>
                    <a:pt x="156" y="90"/>
                  </a:lnTo>
                  <a:lnTo>
                    <a:pt x="163" y="89"/>
                  </a:lnTo>
                  <a:lnTo>
                    <a:pt x="171" y="91"/>
                  </a:lnTo>
                  <a:lnTo>
                    <a:pt x="179" y="92"/>
                  </a:lnTo>
                  <a:lnTo>
                    <a:pt x="186" y="85"/>
                  </a:lnTo>
                  <a:lnTo>
                    <a:pt x="192" y="84"/>
                  </a:lnTo>
                  <a:lnTo>
                    <a:pt x="198" y="82"/>
                  </a:lnTo>
                  <a:lnTo>
                    <a:pt x="202" y="80"/>
                  </a:lnTo>
                  <a:lnTo>
                    <a:pt x="207" y="75"/>
                  </a:lnTo>
                  <a:lnTo>
                    <a:pt x="213" y="66"/>
                  </a:lnTo>
                  <a:lnTo>
                    <a:pt x="215" y="57"/>
                  </a:lnTo>
                  <a:lnTo>
                    <a:pt x="218" y="49"/>
                  </a:lnTo>
                  <a:lnTo>
                    <a:pt x="229" y="49"/>
                  </a:lnTo>
                  <a:lnTo>
                    <a:pt x="238" y="45"/>
                  </a:lnTo>
                  <a:lnTo>
                    <a:pt x="246" y="40"/>
                  </a:lnTo>
                  <a:lnTo>
                    <a:pt x="254" y="35"/>
                  </a:lnTo>
                  <a:lnTo>
                    <a:pt x="261" y="29"/>
                  </a:lnTo>
                  <a:lnTo>
                    <a:pt x="269" y="31"/>
                  </a:lnTo>
                  <a:lnTo>
                    <a:pt x="277" y="32"/>
                  </a:lnTo>
                  <a:lnTo>
                    <a:pt x="284" y="31"/>
                  </a:lnTo>
                  <a:lnTo>
                    <a:pt x="292" y="30"/>
                  </a:lnTo>
                  <a:lnTo>
                    <a:pt x="300" y="27"/>
                  </a:lnTo>
                  <a:lnTo>
                    <a:pt x="308" y="23"/>
                  </a:lnTo>
                  <a:lnTo>
                    <a:pt x="315" y="19"/>
                  </a:lnTo>
                  <a:lnTo>
                    <a:pt x="322" y="14"/>
                  </a:lnTo>
                  <a:lnTo>
                    <a:pt x="325" y="12"/>
                  </a:lnTo>
                  <a:lnTo>
                    <a:pt x="330" y="11"/>
                  </a:lnTo>
                  <a:lnTo>
                    <a:pt x="335" y="8"/>
                  </a:lnTo>
                  <a:lnTo>
                    <a:pt x="339" y="7"/>
                  </a:lnTo>
                  <a:lnTo>
                    <a:pt x="344" y="5"/>
                  </a:lnTo>
                  <a:lnTo>
                    <a:pt x="350" y="4"/>
                  </a:lnTo>
                  <a:lnTo>
                    <a:pt x="354" y="1"/>
                  </a:lnTo>
                  <a:lnTo>
                    <a:pt x="359" y="0"/>
                  </a:lnTo>
                  <a:lnTo>
                    <a:pt x="354" y="9"/>
                  </a:lnTo>
                  <a:lnTo>
                    <a:pt x="351" y="19"/>
                  </a:lnTo>
                  <a:lnTo>
                    <a:pt x="348" y="28"/>
                  </a:lnTo>
                  <a:lnTo>
                    <a:pt x="345" y="37"/>
                  </a:lnTo>
                  <a:lnTo>
                    <a:pt x="340" y="46"/>
                  </a:lnTo>
                  <a:lnTo>
                    <a:pt x="336" y="54"/>
                  </a:lnTo>
                  <a:lnTo>
                    <a:pt x="330" y="62"/>
                  </a:lnTo>
                  <a:lnTo>
                    <a:pt x="322" y="70"/>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51" name="Freeform 196"/>
            <p:cNvSpPr>
              <a:spLocks/>
            </p:cNvSpPr>
            <p:nvPr/>
          </p:nvSpPr>
          <p:spPr bwMode="auto">
            <a:xfrm>
              <a:off x="3386" y="3432"/>
              <a:ext cx="101" cy="80"/>
            </a:xfrm>
            <a:custGeom>
              <a:avLst/>
              <a:gdLst>
                <a:gd name="T0" fmla="*/ 4 w 201"/>
                <a:gd name="T1" fmla="*/ 1 h 160"/>
                <a:gd name="T2" fmla="*/ 3 w 201"/>
                <a:gd name="T3" fmla="*/ 1 h 160"/>
                <a:gd name="T4" fmla="*/ 3 w 201"/>
                <a:gd name="T5" fmla="*/ 1 h 160"/>
                <a:gd name="T6" fmla="*/ 3 w 201"/>
                <a:gd name="T7" fmla="*/ 1 h 160"/>
                <a:gd name="T8" fmla="*/ 3 w 201"/>
                <a:gd name="T9" fmla="*/ 1 h 160"/>
                <a:gd name="T10" fmla="*/ 3 w 201"/>
                <a:gd name="T11" fmla="*/ 1 h 160"/>
                <a:gd name="T12" fmla="*/ 3 w 201"/>
                <a:gd name="T13" fmla="*/ 1 h 160"/>
                <a:gd name="T14" fmla="*/ 2 w 201"/>
                <a:gd name="T15" fmla="*/ 1 h 160"/>
                <a:gd name="T16" fmla="*/ 2 w 201"/>
                <a:gd name="T17" fmla="*/ 2 h 160"/>
                <a:gd name="T18" fmla="*/ 1 w 201"/>
                <a:gd name="T19" fmla="*/ 3 h 160"/>
                <a:gd name="T20" fmla="*/ 1 w 201"/>
                <a:gd name="T21" fmla="*/ 3 h 160"/>
                <a:gd name="T22" fmla="*/ 1 w 201"/>
                <a:gd name="T23" fmla="*/ 3 h 160"/>
                <a:gd name="T24" fmla="*/ 1 w 201"/>
                <a:gd name="T25" fmla="*/ 3 h 160"/>
                <a:gd name="T26" fmla="*/ 1 w 201"/>
                <a:gd name="T27" fmla="*/ 3 h 160"/>
                <a:gd name="T28" fmla="*/ 1 w 201"/>
                <a:gd name="T29" fmla="*/ 3 h 160"/>
                <a:gd name="T30" fmla="*/ 1 w 201"/>
                <a:gd name="T31" fmla="*/ 3 h 160"/>
                <a:gd name="T32" fmla="*/ 1 w 201"/>
                <a:gd name="T33" fmla="*/ 2 h 160"/>
                <a:gd name="T34" fmla="*/ 1 w 201"/>
                <a:gd name="T35" fmla="*/ 1 h 160"/>
                <a:gd name="T36" fmla="*/ 0 w 201"/>
                <a:gd name="T37" fmla="*/ 1 h 160"/>
                <a:gd name="T38" fmla="*/ 1 w 201"/>
                <a:gd name="T39" fmla="*/ 1 h 160"/>
                <a:gd name="T40" fmla="*/ 1 w 201"/>
                <a:gd name="T41" fmla="*/ 1 h 160"/>
                <a:gd name="T42" fmla="*/ 1 w 201"/>
                <a:gd name="T43" fmla="*/ 1 h 160"/>
                <a:gd name="T44" fmla="*/ 1 w 201"/>
                <a:gd name="T45" fmla="*/ 1 h 160"/>
                <a:gd name="T46" fmla="*/ 1 w 201"/>
                <a:gd name="T47" fmla="*/ 1 h 160"/>
                <a:gd name="T48" fmla="*/ 1 w 201"/>
                <a:gd name="T49" fmla="*/ 1 h 160"/>
                <a:gd name="T50" fmla="*/ 1 w 201"/>
                <a:gd name="T51" fmla="*/ 1 h 160"/>
                <a:gd name="T52" fmla="*/ 1 w 201"/>
                <a:gd name="T53" fmla="*/ 1 h 160"/>
                <a:gd name="T54" fmla="*/ 2 w 201"/>
                <a:gd name="T55" fmla="*/ 1 h 160"/>
                <a:gd name="T56" fmla="*/ 2 w 201"/>
                <a:gd name="T57" fmla="*/ 1 h 160"/>
                <a:gd name="T58" fmla="*/ 2 w 201"/>
                <a:gd name="T59" fmla="*/ 1 h 160"/>
                <a:gd name="T60" fmla="*/ 2 w 201"/>
                <a:gd name="T61" fmla="*/ 1 h 160"/>
                <a:gd name="T62" fmla="*/ 2 w 201"/>
                <a:gd name="T63" fmla="*/ 1 h 160"/>
                <a:gd name="T64" fmla="*/ 2 w 201"/>
                <a:gd name="T65" fmla="*/ 1 h 160"/>
                <a:gd name="T66" fmla="*/ 2 w 201"/>
                <a:gd name="T67" fmla="*/ 1 h 160"/>
                <a:gd name="T68" fmla="*/ 2 w 201"/>
                <a:gd name="T69" fmla="*/ 1 h 160"/>
                <a:gd name="T70" fmla="*/ 2 w 201"/>
                <a:gd name="T71" fmla="*/ 1 h 160"/>
                <a:gd name="T72" fmla="*/ 2 w 201"/>
                <a:gd name="T73" fmla="*/ 1 h 160"/>
                <a:gd name="T74" fmla="*/ 2 w 201"/>
                <a:gd name="T75" fmla="*/ 1 h 160"/>
                <a:gd name="T76" fmla="*/ 2 w 201"/>
                <a:gd name="T77" fmla="*/ 1 h 160"/>
                <a:gd name="T78" fmla="*/ 2 w 201"/>
                <a:gd name="T79" fmla="*/ 1 h 160"/>
                <a:gd name="T80" fmla="*/ 2 w 201"/>
                <a:gd name="T81" fmla="*/ 1 h 160"/>
                <a:gd name="T82" fmla="*/ 2 w 201"/>
                <a:gd name="T83" fmla="*/ 1 h 160"/>
                <a:gd name="T84" fmla="*/ 3 w 201"/>
                <a:gd name="T85" fmla="*/ 1 h 160"/>
                <a:gd name="T86" fmla="*/ 3 w 201"/>
                <a:gd name="T87" fmla="*/ 1 h 160"/>
                <a:gd name="T88" fmla="*/ 3 w 201"/>
                <a:gd name="T89" fmla="*/ 1 h 160"/>
                <a:gd name="T90" fmla="*/ 3 w 201"/>
                <a:gd name="T91" fmla="*/ 1 h 160"/>
                <a:gd name="T92" fmla="*/ 3 w 201"/>
                <a:gd name="T93" fmla="*/ 1 h 160"/>
                <a:gd name="T94" fmla="*/ 3 w 201"/>
                <a:gd name="T95" fmla="*/ 1 h 160"/>
                <a:gd name="T96" fmla="*/ 3 w 201"/>
                <a:gd name="T97" fmla="*/ 1 h 160"/>
                <a:gd name="T98" fmla="*/ 3 w 201"/>
                <a:gd name="T99" fmla="*/ 1 h 160"/>
                <a:gd name="T100" fmla="*/ 3 w 201"/>
                <a:gd name="T101" fmla="*/ 1 h 160"/>
                <a:gd name="T102" fmla="*/ 3 w 201"/>
                <a:gd name="T103" fmla="*/ 1 h 160"/>
                <a:gd name="T104" fmla="*/ 3 w 201"/>
                <a:gd name="T105" fmla="*/ 1 h 160"/>
                <a:gd name="T106" fmla="*/ 4 w 201"/>
                <a:gd name="T107" fmla="*/ 1 h 160"/>
                <a:gd name="T108" fmla="*/ 4 w 201"/>
                <a:gd name="T109" fmla="*/ 0 h 160"/>
                <a:gd name="T110" fmla="*/ 4 w 201"/>
                <a:gd name="T111" fmla="*/ 1 h 1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160"/>
                <a:gd name="T170" fmla="*/ 201 w 201"/>
                <a:gd name="T171" fmla="*/ 160 h 1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160">
                  <a:moveTo>
                    <a:pt x="201" y="7"/>
                  </a:moveTo>
                  <a:lnTo>
                    <a:pt x="190" y="22"/>
                  </a:lnTo>
                  <a:lnTo>
                    <a:pt x="178" y="36"/>
                  </a:lnTo>
                  <a:lnTo>
                    <a:pt x="167" y="53"/>
                  </a:lnTo>
                  <a:lnTo>
                    <a:pt x="155" y="69"/>
                  </a:lnTo>
                  <a:lnTo>
                    <a:pt x="144" y="84"/>
                  </a:lnTo>
                  <a:lnTo>
                    <a:pt x="130" y="99"/>
                  </a:lnTo>
                  <a:lnTo>
                    <a:pt x="115" y="111"/>
                  </a:lnTo>
                  <a:lnTo>
                    <a:pt x="97" y="123"/>
                  </a:lnTo>
                  <a:lnTo>
                    <a:pt x="58" y="160"/>
                  </a:lnTo>
                  <a:lnTo>
                    <a:pt x="49" y="156"/>
                  </a:lnTo>
                  <a:lnTo>
                    <a:pt x="42" y="152"/>
                  </a:lnTo>
                  <a:lnTo>
                    <a:pt x="36" y="147"/>
                  </a:lnTo>
                  <a:lnTo>
                    <a:pt x="31" y="141"/>
                  </a:lnTo>
                  <a:lnTo>
                    <a:pt x="25" y="136"/>
                  </a:lnTo>
                  <a:lnTo>
                    <a:pt x="19" y="130"/>
                  </a:lnTo>
                  <a:lnTo>
                    <a:pt x="12" y="124"/>
                  </a:lnTo>
                  <a:lnTo>
                    <a:pt x="5" y="119"/>
                  </a:lnTo>
                  <a:lnTo>
                    <a:pt x="0" y="110"/>
                  </a:lnTo>
                  <a:lnTo>
                    <a:pt x="8" y="109"/>
                  </a:lnTo>
                  <a:lnTo>
                    <a:pt x="16" y="108"/>
                  </a:lnTo>
                  <a:lnTo>
                    <a:pt x="23" y="106"/>
                  </a:lnTo>
                  <a:lnTo>
                    <a:pt x="31" y="102"/>
                  </a:lnTo>
                  <a:lnTo>
                    <a:pt x="36" y="93"/>
                  </a:lnTo>
                  <a:lnTo>
                    <a:pt x="45" y="89"/>
                  </a:lnTo>
                  <a:lnTo>
                    <a:pt x="54" y="87"/>
                  </a:lnTo>
                  <a:lnTo>
                    <a:pt x="63" y="83"/>
                  </a:lnTo>
                  <a:lnTo>
                    <a:pt x="69" y="84"/>
                  </a:lnTo>
                  <a:lnTo>
                    <a:pt x="74" y="85"/>
                  </a:lnTo>
                  <a:lnTo>
                    <a:pt x="80" y="86"/>
                  </a:lnTo>
                  <a:lnTo>
                    <a:pt x="86" y="86"/>
                  </a:lnTo>
                  <a:lnTo>
                    <a:pt x="92" y="85"/>
                  </a:lnTo>
                  <a:lnTo>
                    <a:pt x="96" y="84"/>
                  </a:lnTo>
                  <a:lnTo>
                    <a:pt x="101" y="81"/>
                  </a:lnTo>
                  <a:lnTo>
                    <a:pt x="104" y="78"/>
                  </a:lnTo>
                  <a:lnTo>
                    <a:pt x="107" y="72"/>
                  </a:lnTo>
                  <a:lnTo>
                    <a:pt x="109" y="66"/>
                  </a:lnTo>
                  <a:lnTo>
                    <a:pt x="110" y="61"/>
                  </a:lnTo>
                  <a:lnTo>
                    <a:pt x="111" y="56"/>
                  </a:lnTo>
                  <a:lnTo>
                    <a:pt x="116" y="53"/>
                  </a:lnTo>
                  <a:lnTo>
                    <a:pt x="121" y="50"/>
                  </a:lnTo>
                  <a:lnTo>
                    <a:pt x="126" y="48"/>
                  </a:lnTo>
                  <a:lnTo>
                    <a:pt x="132" y="46"/>
                  </a:lnTo>
                  <a:lnTo>
                    <a:pt x="137" y="43"/>
                  </a:lnTo>
                  <a:lnTo>
                    <a:pt x="141" y="40"/>
                  </a:lnTo>
                  <a:lnTo>
                    <a:pt x="145" y="36"/>
                  </a:lnTo>
                  <a:lnTo>
                    <a:pt x="146" y="32"/>
                  </a:lnTo>
                  <a:lnTo>
                    <a:pt x="155" y="28"/>
                  </a:lnTo>
                  <a:lnTo>
                    <a:pt x="164" y="30"/>
                  </a:lnTo>
                  <a:lnTo>
                    <a:pt x="172" y="28"/>
                  </a:lnTo>
                  <a:lnTo>
                    <a:pt x="179" y="22"/>
                  </a:lnTo>
                  <a:lnTo>
                    <a:pt x="184" y="15"/>
                  </a:lnTo>
                  <a:lnTo>
                    <a:pt x="188" y="9"/>
                  </a:lnTo>
                  <a:lnTo>
                    <a:pt x="194" y="3"/>
                  </a:lnTo>
                  <a:lnTo>
                    <a:pt x="201" y="0"/>
                  </a:lnTo>
                  <a:lnTo>
                    <a:pt x="201" y="7"/>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52" name="Freeform 206"/>
            <p:cNvSpPr>
              <a:spLocks/>
            </p:cNvSpPr>
            <p:nvPr/>
          </p:nvSpPr>
          <p:spPr bwMode="auto">
            <a:xfrm>
              <a:off x="3385" y="3546"/>
              <a:ext cx="107" cy="78"/>
            </a:xfrm>
            <a:custGeom>
              <a:avLst/>
              <a:gdLst>
                <a:gd name="T0" fmla="*/ 2 w 215"/>
                <a:gd name="T1" fmla="*/ 2 h 155"/>
                <a:gd name="T2" fmla="*/ 2 w 215"/>
                <a:gd name="T3" fmla="*/ 2 h 155"/>
                <a:gd name="T4" fmla="*/ 2 w 215"/>
                <a:gd name="T5" fmla="*/ 2 h 155"/>
                <a:gd name="T6" fmla="*/ 2 w 215"/>
                <a:gd name="T7" fmla="*/ 2 h 155"/>
                <a:gd name="T8" fmla="*/ 2 w 215"/>
                <a:gd name="T9" fmla="*/ 2 h 155"/>
                <a:gd name="T10" fmla="*/ 3 w 215"/>
                <a:gd name="T11" fmla="*/ 3 h 155"/>
                <a:gd name="T12" fmla="*/ 3 w 215"/>
                <a:gd name="T13" fmla="*/ 3 h 155"/>
                <a:gd name="T14" fmla="*/ 3 w 215"/>
                <a:gd name="T15" fmla="*/ 3 h 155"/>
                <a:gd name="T16" fmla="*/ 3 w 215"/>
                <a:gd name="T17" fmla="*/ 3 h 155"/>
                <a:gd name="T18" fmla="*/ 3 w 215"/>
                <a:gd name="T19" fmla="*/ 3 h 155"/>
                <a:gd name="T20" fmla="*/ 3 w 215"/>
                <a:gd name="T21" fmla="*/ 3 h 155"/>
                <a:gd name="T22" fmla="*/ 3 w 215"/>
                <a:gd name="T23" fmla="*/ 3 h 155"/>
                <a:gd name="T24" fmla="*/ 2 w 215"/>
                <a:gd name="T25" fmla="*/ 3 h 155"/>
                <a:gd name="T26" fmla="*/ 2 w 215"/>
                <a:gd name="T27" fmla="*/ 3 h 155"/>
                <a:gd name="T28" fmla="*/ 2 w 215"/>
                <a:gd name="T29" fmla="*/ 3 h 155"/>
                <a:gd name="T30" fmla="*/ 2 w 215"/>
                <a:gd name="T31" fmla="*/ 3 h 155"/>
                <a:gd name="T32" fmla="*/ 2 w 215"/>
                <a:gd name="T33" fmla="*/ 2 h 155"/>
                <a:gd name="T34" fmla="*/ 2 w 215"/>
                <a:gd name="T35" fmla="*/ 2 h 155"/>
                <a:gd name="T36" fmla="*/ 2 w 215"/>
                <a:gd name="T37" fmla="*/ 2 h 155"/>
                <a:gd name="T38" fmla="*/ 2 w 215"/>
                <a:gd name="T39" fmla="*/ 2 h 155"/>
                <a:gd name="T40" fmla="*/ 2 w 215"/>
                <a:gd name="T41" fmla="*/ 2 h 155"/>
                <a:gd name="T42" fmla="*/ 2 w 215"/>
                <a:gd name="T43" fmla="*/ 2 h 155"/>
                <a:gd name="T44" fmla="*/ 1 w 215"/>
                <a:gd name="T45" fmla="*/ 2 h 155"/>
                <a:gd name="T46" fmla="*/ 1 w 215"/>
                <a:gd name="T47" fmla="*/ 2 h 155"/>
                <a:gd name="T48" fmla="*/ 1 w 215"/>
                <a:gd name="T49" fmla="*/ 2 h 155"/>
                <a:gd name="T50" fmla="*/ 1 w 215"/>
                <a:gd name="T51" fmla="*/ 2 h 155"/>
                <a:gd name="T52" fmla="*/ 1 w 215"/>
                <a:gd name="T53" fmla="*/ 2 h 155"/>
                <a:gd name="T54" fmla="*/ 1 w 215"/>
                <a:gd name="T55" fmla="*/ 2 h 155"/>
                <a:gd name="T56" fmla="*/ 1 w 215"/>
                <a:gd name="T57" fmla="*/ 1 h 155"/>
                <a:gd name="T58" fmla="*/ 1 w 215"/>
                <a:gd name="T59" fmla="*/ 1 h 155"/>
                <a:gd name="T60" fmla="*/ 1 w 215"/>
                <a:gd name="T61" fmla="*/ 1 h 155"/>
                <a:gd name="T62" fmla="*/ 1 w 215"/>
                <a:gd name="T63" fmla="*/ 1 h 155"/>
                <a:gd name="T64" fmla="*/ 0 w 215"/>
                <a:gd name="T65" fmla="*/ 1 h 155"/>
                <a:gd name="T66" fmla="*/ 0 w 215"/>
                <a:gd name="T67" fmla="*/ 1 h 155"/>
                <a:gd name="T68" fmla="*/ 0 w 215"/>
                <a:gd name="T69" fmla="*/ 1 h 155"/>
                <a:gd name="T70" fmla="*/ 0 w 215"/>
                <a:gd name="T71" fmla="*/ 1 h 155"/>
                <a:gd name="T72" fmla="*/ 0 w 215"/>
                <a:gd name="T73" fmla="*/ 1 h 155"/>
                <a:gd name="T74" fmla="*/ 0 w 215"/>
                <a:gd name="T75" fmla="*/ 1 h 155"/>
                <a:gd name="T76" fmla="*/ 0 w 215"/>
                <a:gd name="T77" fmla="*/ 1 h 155"/>
                <a:gd name="T78" fmla="*/ 0 w 215"/>
                <a:gd name="T79" fmla="*/ 1 h 155"/>
                <a:gd name="T80" fmla="*/ 0 w 215"/>
                <a:gd name="T81" fmla="*/ 1 h 155"/>
                <a:gd name="T82" fmla="*/ 0 w 215"/>
                <a:gd name="T83" fmla="*/ 1 h 155"/>
                <a:gd name="T84" fmla="*/ 0 w 215"/>
                <a:gd name="T85" fmla="*/ 1 h 155"/>
                <a:gd name="T86" fmla="*/ 0 w 215"/>
                <a:gd name="T87" fmla="*/ 1 h 155"/>
                <a:gd name="T88" fmla="*/ 0 w 215"/>
                <a:gd name="T89" fmla="*/ 1 h 155"/>
                <a:gd name="T90" fmla="*/ 0 w 215"/>
                <a:gd name="T91" fmla="*/ 1 h 155"/>
                <a:gd name="T92" fmla="*/ 0 w 215"/>
                <a:gd name="T93" fmla="*/ 1 h 155"/>
                <a:gd name="T94" fmla="*/ 0 w 215"/>
                <a:gd name="T95" fmla="*/ 1 h 155"/>
                <a:gd name="T96" fmla="*/ 0 w 215"/>
                <a:gd name="T97" fmla="*/ 1 h 155"/>
                <a:gd name="T98" fmla="*/ 0 w 215"/>
                <a:gd name="T99" fmla="*/ 0 h 155"/>
                <a:gd name="T100" fmla="*/ 0 w 215"/>
                <a:gd name="T101" fmla="*/ 1 h 155"/>
                <a:gd name="T102" fmla="*/ 1 w 215"/>
                <a:gd name="T103" fmla="*/ 1 h 155"/>
                <a:gd name="T104" fmla="*/ 1 w 215"/>
                <a:gd name="T105" fmla="*/ 1 h 155"/>
                <a:gd name="T106" fmla="*/ 1 w 215"/>
                <a:gd name="T107" fmla="*/ 1 h 155"/>
                <a:gd name="T108" fmla="*/ 1 w 215"/>
                <a:gd name="T109" fmla="*/ 1 h 155"/>
                <a:gd name="T110" fmla="*/ 2 w 215"/>
                <a:gd name="T111" fmla="*/ 2 h 155"/>
                <a:gd name="T112" fmla="*/ 2 w 215"/>
                <a:gd name="T113" fmla="*/ 2 h 155"/>
                <a:gd name="T114" fmla="*/ 2 w 215"/>
                <a:gd name="T115" fmla="*/ 2 h 1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5"/>
                <a:gd name="T175" fmla="*/ 0 h 155"/>
                <a:gd name="T176" fmla="*/ 215 w 215"/>
                <a:gd name="T177" fmla="*/ 155 h 1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5" h="155">
                  <a:moveTo>
                    <a:pt x="164" y="105"/>
                  </a:moveTo>
                  <a:lnTo>
                    <a:pt x="171" y="110"/>
                  </a:lnTo>
                  <a:lnTo>
                    <a:pt x="177" y="116"/>
                  </a:lnTo>
                  <a:lnTo>
                    <a:pt x="183" y="122"/>
                  </a:lnTo>
                  <a:lnTo>
                    <a:pt x="190" y="128"/>
                  </a:lnTo>
                  <a:lnTo>
                    <a:pt x="197" y="135"/>
                  </a:lnTo>
                  <a:lnTo>
                    <a:pt x="204" y="140"/>
                  </a:lnTo>
                  <a:lnTo>
                    <a:pt x="210" y="147"/>
                  </a:lnTo>
                  <a:lnTo>
                    <a:pt x="215" y="155"/>
                  </a:lnTo>
                  <a:lnTo>
                    <a:pt x="210" y="153"/>
                  </a:lnTo>
                  <a:lnTo>
                    <a:pt x="203" y="150"/>
                  </a:lnTo>
                  <a:lnTo>
                    <a:pt x="196" y="146"/>
                  </a:lnTo>
                  <a:lnTo>
                    <a:pt x="190" y="143"/>
                  </a:lnTo>
                  <a:lnTo>
                    <a:pt x="183" y="138"/>
                  </a:lnTo>
                  <a:lnTo>
                    <a:pt x="177" y="135"/>
                  </a:lnTo>
                  <a:lnTo>
                    <a:pt x="172" y="131"/>
                  </a:lnTo>
                  <a:lnTo>
                    <a:pt x="166" y="128"/>
                  </a:lnTo>
                  <a:lnTo>
                    <a:pt x="165" y="120"/>
                  </a:lnTo>
                  <a:lnTo>
                    <a:pt x="158" y="115"/>
                  </a:lnTo>
                  <a:lnTo>
                    <a:pt x="150" y="110"/>
                  </a:lnTo>
                  <a:lnTo>
                    <a:pt x="141" y="107"/>
                  </a:lnTo>
                  <a:lnTo>
                    <a:pt x="133" y="107"/>
                  </a:lnTo>
                  <a:lnTo>
                    <a:pt x="125" y="105"/>
                  </a:lnTo>
                  <a:lnTo>
                    <a:pt x="115" y="100"/>
                  </a:lnTo>
                  <a:lnTo>
                    <a:pt x="108" y="97"/>
                  </a:lnTo>
                  <a:lnTo>
                    <a:pt x="110" y="87"/>
                  </a:lnTo>
                  <a:lnTo>
                    <a:pt x="107" y="77"/>
                  </a:lnTo>
                  <a:lnTo>
                    <a:pt x="101" y="69"/>
                  </a:lnTo>
                  <a:lnTo>
                    <a:pt x="95" y="61"/>
                  </a:lnTo>
                  <a:lnTo>
                    <a:pt x="87" y="56"/>
                  </a:lnTo>
                  <a:lnTo>
                    <a:pt x="78" y="53"/>
                  </a:lnTo>
                  <a:lnTo>
                    <a:pt x="70" y="49"/>
                  </a:lnTo>
                  <a:lnTo>
                    <a:pt x="61" y="48"/>
                  </a:lnTo>
                  <a:lnTo>
                    <a:pt x="43" y="61"/>
                  </a:lnTo>
                  <a:lnTo>
                    <a:pt x="35" y="56"/>
                  </a:lnTo>
                  <a:lnTo>
                    <a:pt x="27" y="53"/>
                  </a:lnTo>
                  <a:lnTo>
                    <a:pt x="20" y="48"/>
                  </a:lnTo>
                  <a:lnTo>
                    <a:pt x="16" y="40"/>
                  </a:lnTo>
                  <a:lnTo>
                    <a:pt x="12" y="39"/>
                  </a:lnTo>
                  <a:lnTo>
                    <a:pt x="7" y="39"/>
                  </a:lnTo>
                  <a:lnTo>
                    <a:pt x="4" y="38"/>
                  </a:lnTo>
                  <a:lnTo>
                    <a:pt x="0" y="36"/>
                  </a:lnTo>
                  <a:lnTo>
                    <a:pt x="6" y="32"/>
                  </a:lnTo>
                  <a:lnTo>
                    <a:pt x="11" y="28"/>
                  </a:lnTo>
                  <a:lnTo>
                    <a:pt x="15" y="23"/>
                  </a:lnTo>
                  <a:lnTo>
                    <a:pt x="20" y="18"/>
                  </a:lnTo>
                  <a:lnTo>
                    <a:pt x="24" y="14"/>
                  </a:lnTo>
                  <a:lnTo>
                    <a:pt x="28" y="9"/>
                  </a:lnTo>
                  <a:lnTo>
                    <a:pt x="32" y="4"/>
                  </a:lnTo>
                  <a:lnTo>
                    <a:pt x="37" y="0"/>
                  </a:lnTo>
                  <a:lnTo>
                    <a:pt x="52" y="11"/>
                  </a:lnTo>
                  <a:lnTo>
                    <a:pt x="68" y="23"/>
                  </a:lnTo>
                  <a:lnTo>
                    <a:pt x="83" y="36"/>
                  </a:lnTo>
                  <a:lnTo>
                    <a:pt x="99" y="49"/>
                  </a:lnTo>
                  <a:lnTo>
                    <a:pt x="115" y="63"/>
                  </a:lnTo>
                  <a:lnTo>
                    <a:pt x="131" y="77"/>
                  </a:lnTo>
                  <a:lnTo>
                    <a:pt x="148" y="91"/>
                  </a:lnTo>
                  <a:lnTo>
                    <a:pt x="164" y="105"/>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53" name="Freeform 208"/>
            <p:cNvSpPr>
              <a:spLocks/>
            </p:cNvSpPr>
            <p:nvPr/>
          </p:nvSpPr>
          <p:spPr bwMode="auto">
            <a:xfrm>
              <a:off x="3341" y="3572"/>
              <a:ext cx="185" cy="102"/>
            </a:xfrm>
            <a:custGeom>
              <a:avLst/>
              <a:gdLst>
                <a:gd name="T0" fmla="*/ 2 w 368"/>
                <a:gd name="T1" fmla="*/ 1 h 202"/>
                <a:gd name="T2" fmla="*/ 2 w 368"/>
                <a:gd name="T3" fmla="*/ 1 h 202"/>
                <a:gd name="T4" fmla="*/ 2 w 368"/>
                <a:gd name="T5" fmla="*/ 1 h 202"/>
                <a:gd name="T6" fmla="*/ 3 w 368"/>
                <a:gd name="T7" fmla="*/ 2 h 202"/>
                <a:gd name="T8" fmla="*/ 3 w 368"/>
                <a:gd name="T9" fmla="*/ 2 h 202"/>
                <a:gd name="T10" fmla="*/ 3 w 368"/>
                <a:gd name="T11" fmla="*/ 2 h 202"/>
                <a:gd name="T12" fmla="*/ 4 w 368"/>
                <a:gd name="T13" fmla="*/ 1 h 202"/>
                <a:gd name="T14" fmla="*/ 4 w 368"/>
                <a:gd name="T15" fmla="*/ 2 h 202"/>
                <a:gd name="T16" fmla="*/ 4 w 368"/>
                <a:gd name="T17" fmla="*/ 2 h 202"/>
                <a:gd name="T18" fmla="*/ 4 w 368"/>
                <a:gd name="T19" fmla="*/ 2 h 202"/>
                <a:gd name="T20" fmla="*/ 4 w 368"/>
                <a:gd name="T21" fmla="*/ 2 h 202"/>
                <a:gd name="T22" fmla="*/ 5 w 368"/>
                <a:gd name="T23" fmla="*/ 2 h 202"/>
                <a:gd name="T24" fmla="*/ 5 w 368"/>
                <a:gd name="T25" fmla="*/ 3 h 202"/>
                <a:gd name="T26" fmla="*/ 5 w 368"/>
                <a:gd name="T27" fmla="*/ 3 h 202"/>
                <a:gd name="T28" fmla="*/ 6 w 368"/>
                <a:gd name="T29" fmla="*/ 3 h 202"/>
                <a:gd name="T30" fmla="*/ 6 w 368"/>
                <a:gd name="T31" fmla="*/ 3 h 202"/>
                <a:gd name="T32" fmla="*/ 6 w 368"/>
                <a:gd name="T33" fmla="*/ 4 h 202"/>
                <a:gd name="T34" fmla="*/ 6 w 368"/>
                <a:gd name="T35" fmla="*/ 4 h 202"/>
                <a:gd name="T36" fmla="*/ 6 w 368"/>
                <a:gd name="T37" fmla="*/ 3 h 202"/>
                <a:gd name="T38" fmla="*/ 6 w 368"/>
                <a:gd name="T39" fmla="*/ 3 h 202"/>
                <a:gd name="T40" fmla="*/ 5 w 368"/>
                <a:gd name="T41" fmla="*/ 3 h 202"/>
                <a:gd name="T42" fmla="*/ 5 w 368"/>
                <a:gd name="T43" fmla="*/ 3 h 202"/>
                <a:gd name="T44" fmla="*/ 5 w 368"/>
                <a:gd name="T45" fmla="*/ 3 h 202"/>
                <a:gd name="T46" fmla="*/ 4 w 368"/>
                <a:gd name="T47" fmla="*/ 3 h 202"/>
                <a:gd name="T48" fmla="*/ 4 w 368"/>
                <a:gd name="T49" fmla="*/ 3 h 202"/>
                <a:gd name="T50" fmla="*/ 4 w 368"/>
                <a:gd name="T51" fmla="*/ 3 h 202"/>
                <a:gd name="T52" fmla="*/ 4 w 368"/>
                <a:gd name="T53" fmla="*/ 2 h 202"/>
                <a:gd name="T54" fmla="*/ 4 w 368"/>
                <a:gd name="T55" fmla="*/ 2 h 202"/>
                <a:gd name="T56" fmla="*/ 3 w 368"/>
                <a:gd name="T57" fmla="*/ 2 h 202"/>
                <a:gd name="T58" fmla="*/ 3 w 368"/>
                <a:gd name="T59" fmla="*/ 2 h 202"/>
                <a:gd name="T60" fmla="*/ 3 w 368"/>
                <a:gd name="T61" fmla="*/ 2 h 202"/>
                <a:gd name="T62" fmla="*/ 2 w 368"/>
                <a:gd name="T63" fmla="*/ 2 h 202"/>
                <a:gd name="T64" fmla="*/ 2 w 368"/>
                <a:gd name="T65" fmla="*/ 2 h 202"/>
                <a:gd name="T66" fmla="*/ 2 w 368"/>
                <a:gd name="T67" fmla="*/ 2 h 202"/>
                <a:gd name="T68" fmla="*/ 2 w 368"/>
                <a:gd name="T69" fmla="*/ 2 h 202"/>
                <a:gd name="T70" fmla="*/ 1 w 368"/>
                <a:gd name="T71" fmla="*/ 2 h 202"/>
                <a:gd name="T72" fmla="*/ 1 w 368"/>
                <a:gd name="T73" fmla="*/ 2 h 202"/>
                <a:gd name="T74" fmla="*/ 1 w 368"/>
                <a:gd name="T75" fmla="*/ 2 h 202"/>
                <a:gd name="T76" fmla="*/ 1 w 368"/>
                <a:gd name="T77" fmla="*/ 2 h 202"/>
                <a:gd name="T78" fmla="*/ 0 w 368"/>
                <a:gd name="T79" fmla="*/ 2 h 202"/>
                <a:gd name="T80" fmla="*/ 1 w 368"/>
                <a:gd name="T81" fmla="*/ 2 h 202"/>
                <a:gd name="T82" fmla="*/ 1 w 368"/>
                <a:gd name="T83" fmla="*/ 1 h 202"/>
                <a:gd name="T84" fmla="*/ 1 w 368"/>
                <a:gd name="T85" fmla="*/ 1 h 202"/>
                <a:gd name="T86" fmla="*/ 2 w 368"/>
                <a:gd name="T87" fmla="*/ 1 h 202"/>
                <a:gd name="T88" fmla="*/ 2 w 368"/>
                <a:gd name="T89" fmla="*/ 1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8"/>
                <a:gd name="T136" fmla="*/ 0 h 202"/>
                <a:gd name="T137" fmla="*/ 368 w 368"/>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8" h="202">
                  <a:moveTo>
                    <a:pt x="91" y="20"/>
                  </a:moveTo>
                  <a:lnTo>
                    <a:pt x="99" y="14"/>
                  </a:lnTo>
                  <a:lnTo>
                    <a:pt x="103" y="19"/>
                  </a:lnTo>
                  <a:lnTo>
                    <a:pt x="108" y="19"/>
                  </a:lnTo>
                  <a:lnTo>
                    <a:pt x="113" y="22"/>
                  </a:lnTo>
                  <a:lnTo>
                    <a:pt x="117" y="25"/>
                  </a:lnTo>
                  <a:lnTo>
                    <a:pt x="123" y="25"/>
                  </a:lnTo>
                  <a:lnTo>
                    <a:pt x="122" y="37"/>
                  </a:lnTo>
                  <a:lnTo>
                    <a:pt x="125" y="47"/>
                  </a:lnTo>
                  <a:lnTo>
                    <a:pt x="131" y="56"/>
                  </a:lnTo>
                  <a:lnTo>
                    <a:pt x="140" y="63"/>
                  </a:lnTo>
                  <a:lnTo>
                    <a:pt x="145" y="67"/>
                  </a:lnTo>
                  <a:lnTo>
                    <a:pt x="149" y="70"/>
                  </a:lnTo>
                  <a:lnTo>
                    <a:pt x="155" y="72"/>
                  </a:lnTo>
                  <a:lnTo>
                    <a:pt x="161" y="73"/>
                  </a:lnTo>
                  <a:lnTo>
                    <a:pt x="167" y="75"/>
                  </a:lnTo>
                  <a:lnTo>
                    <a:pt x="173" y="73"/>
                  </a:lnTo>
                  <a:lnTo>
                    <a:pt x="177" y="72"/>
                  </a:lnTo>
                  <a:lnTo>
                    <a:pt x="183" y="70"/>
                  </a:lnTo>
                  <a:lnTo>
                    <a:pt x="187" y="64"/>
                  </a:lnTo>
                  <a:lnTo>
                    <a:pt x="193" y="63"/>
                  </a:lnTo>
                  <a:lnTo>
                    <a:pt x="198" y="67"/>
                  </a:lnTo>
                  <a:lnTo>
                    <a:pt x="202" y="70"/>
                  </a:lnTo>
                  <a:lnTo>
                    <a:pt x="207" y="75"/>
                  </a:lnTo>
                  <a:lnTo>
                    <a:pt x="209" y="79"/>
                  </a:lnTo>
                  <a:lnTo>
                    <a:pt x="212" y="84"/>
                  </a:lnTo>
                  <a:lnTo>
                    <a:pt x="214" y="87"/>
                  </a:lnTo>
                  <a:lnTo>
                    <a:pt x="220" y="87"/>
                  </a:lnTo>
                  <a:lnTo>
                    <a:pt x="227" y="86"/>
                  </a:lnTo>
                  <a:lnTo>
                    <a:pt x="232" y="86"/>
                  </a:lnTo>
                  <a:lnTo>
                    <a:pt x="239" y="88"/>
                  </a:lnTo>
                  <a:lnTo>
                    <a:pt x="245" y="92"/>
                  </a:lnTo>
                  <a:lnTo>
                    <a:pt x="251" y="95"/>
                  </a:lnTo>
                  <a:lnTo>
                    <a:pt x="257" y="100"/>
                  </a:lnTo>
                  <a:lnTo>
                    <a:pt x="262" y="103"/>
                  </a:lnTo>
                  <a:lnTo>
                    <a:pt x="268" y="107"/>
                  </a:lnTo>
                  <a:lnTo>
                    <a:pt x="295" y="123"/>
                  </a:lnTo>
                  <a:lnTo>
                    <a:pt x="293" y="124"/>
                  </a:lnTo>
                  <a:lnTo>
                    <a:pt x="299" y="128"/>
                  </a:lnTo>
                  <a:lnTo>
                    <a:pt x="306" y="130"/>
                  </a:lnTo>
                  <a:lnTo>
                    <a:pt x="312" y="132"/>
                  </a:lnTo>
                  <a:lnTo>
                    <a:pt x="319" y="136"/>
                  </a:lnTo>
                  <a:lnTo>
                    <a:pt x="325" y="139"/>
                  </a:lnTo>
                  <a:lnTo>
                    <a:pt x="330" y="143"/>
                  </a:lnTo>
                  <a:lnTo>
                    <a:pt x="335" y="147"/>
                  </a:lnTo>
                  <a:lnTo>
                    <a:pt x="339" y="153"/>
                  </a:lnTo>
                  <a:lnTo>
                    <a:pt x="349" y="161"/>
                  </a:lnTo>
                  <a:lnTo>
                    <a:pt x="354" y="171"/>
                  </a:lnTo>
                  <a:lnTo>
                    <a:pt x="358" y="183"/>
                  </a:lnTo>
                  <a:lnTo>
                    <a:pt x="365" y="192"/>
                  </a:lnTo>
                  <a:lnTo>
                    <a:pt x="368" y="202"/>
                  </a:lnTo>
                  <a:lnTo>
                    <a:pt x="364" y="199"/>
                  </a:lnTo>
                  <a:lnTo>
                    <a:pt x="358" y="198"/>
                  </a:lnTo>
                  <a:lnTo>
                    <a:pt x="353" y="196"/>
                  </a:lnTo>
                  <a:lnTo>
                    <a:pt x="348" y="194"/>
                  </a:lnTo>
                  <a:lnTo>
                    <a:pt x="343" y="193"/>
                  </a:lnTo>
                  <a:lnTo>
                    <a:pt x="338" y="191"/>
                  </a:lnTo>
                  <a:lnTo>
                    <a:pt x="334" y="187"/>
                  </a:lnTo>
                  <a:lnTo>
                    <a:pt x="329" y="183"/>
                  </a:lnTo>
                  <a:lnTo>
                    <a:pt x="322" y="182"/>
                  </a:lnTo>
                  <a:lnTo>
                    <a:pt x="315" y="181"/>
                  </a:lnTo>
                  <a:lnTo>
                    <a:pt x="308" y="179"/>
                  </a:lnTo>
                  <a:lnTo>
                    <a:pt x="301" y="177"/>
                  </a:lnTo>
                  <a:lnTo>
                    <a:pt x="295" y="175"/>
                  </a:lnTo>
                  <a:lnTo>
                    <a:pt x="289" y="173"/>
                  </a:lnTo>
                  <a:lnTo>
                    <a:pt x="282" y="169"/>
                  </a:lnTo>
                  <a:lnTo>
                    <a:pt x="276" y="166"/>
                  </a:lnTo>
                  <a:lnTo>
                    <a:pt x="268" y="166"/>
                  </a:lnTo>
                  <a:lnTo>
                    <a:pt x="261" y="162"/>
                  </a:lnTo>
                  <a:lnTo>
                    <a:pt x="257" y="156"/>
                  </a:lnTo>
                  <a:lnTo>
                    <a:pt x="252" y="149"/>
                  </a:lnTo>
                  <a:lnTo>
                    <a:pt x="246" y="147"/>
                  </a:lnTo>
                  <a:lnTo>
                    <a:pt x="240" y="147"/>
                  </a:lnTo>
                  <a:lnTo>
                    <a:pt x="235" y="146"/>
                  </a:lnTo>
                  <a:lnTo>
                    <a:pt x="229" y="147"/>
                  </a:lnTo>
                  <a:lnTo>
                    <a:pt x="223" y="147"/>
                  </a:lnTo>
                  <a:lnTo>
                    <a:pt x="217" y="147"/>
                  </a:lnTo>
                  <a:lnTo>
                    <a:pt x="212" y="147"/>
                  </a:lnTo>
                  <a:lnTo>
                    <a:pt x="206" y="146"/>
                  </a:lnTo>
                  <a:lnTo>
                    <a:pt x="207" y="134"/>
                  </a:lnTo>
                  <a:lnTo>
                    <a:pt x="208" y="125"/>
                  </a:lnTo>
                  <a:lnTo>
                    <a:pt x="205" y="117"/>
                  </a:lnTo>
                  <a:lnTo>
                    <a:pt x="197" y="109"/>
                  </a:lnTo>
                  <a:lnTo>
                    <a:pt x="192" y="105"/>
                  </a:lnTo>
                  <a:lnTo>
                    <a:pt x="186" y="101"/>
                  </a:lnTo>
                  <a:lnTo>
                    <a:pt x="181" y="99"/>
                  </a:lnTo>
                  <a:lnTo>
                    <a:pt x="175" y="98"/>
                  </a:lnTo>
                  <a:lnTo>
                    <a:pt x="168" y="98"/>
                  </a:lnTo>
                  <a:lnTo>
                    <a:pt x="162" y="98"/>
                  </a:lnTo>
                  <a:lnTo>
                    <a:pt x="155" y="98"/>
                  </a:lnTo>
                  <a:lnTo>
                    <a:pt x="149" y="99"/>
                  </a:lnTo>
                  <a:lnTo>
                    <a:pt x="144" y="102"/>
                  </a:lnTo>
                  <a:lnTo>
                    <a:pt x="138" y="106"/>
                  </a:lnTo>
                  <a:lnTo>
                    <a:pt x="132" y="111"/>
                  </a:lnTo>
                  <a:lnTo>
                    <a:pt x="129" y="117"/>
                  </a:lnTo>
                  <a:lnTo>
                    <a:pt x="123" y="115"/>
                  </a:lnTo>
                  <a:lnTo>
                    <a:pt x="115" y="114"/>
                  </a:lnTo>
                  <a:lnTo>
                    <a:pt x="108" y="113"/>
                  </a:lnTo>
                  <a:lnTo>
                    <a:pt x="100" y="111"/>
                  </a:lnTo>
                  <a:lnTo>
                    <a:pt x="93" y="109"/>
                  </a:lnTo>
                  <a:lnTo>
                    <a:pt x="88" y="106"/>
                  </a:lnTo>
                  <a:lnTo>
                    <a:pt x="86" y="100"/>
                  </a:lnTo>
                  <a:lnTo>
                    <a:pt x="86" y="91"/>
                  </a:lnTo>
                  <a:lnTo>
                    <a:pt x="83" y="85"/>
                  </a:lnTo>
                  <a:lnTo>
                    <a:pt x="79" y="81"/>
                  </a:lnTo>
                  <a:lnTo>
                    <a:pt x="75" y="77"/>
                  </a:lnTo>
                  <a:lnTo>
                    <a:pt x="70" y="72"/>
                  </a:lnTo>
                  <a:lnTo>
                    <a:pt x="64" y="76"/>
                  </a:lnTo>
                  <a:lnTo>
                    <a:pt x="59" y="81"/>
                  </a:lnTo>
                  <a:lnTo>
                    <a:pt x="53" y="88"/>
                  </a:lnTo>
                  <a:lnTo>
                    <a:pt x="45" y="92"/>
                  </a:lnTo>
                  <a:lnTo>
                    <a:pt x="40" y="85"/>
                  </a:lnTo>
                  <a:lnTo>
                    <a:pt x="34" y="83"/>
                  </a:lnTo>
                  <a:lnTo>
                    <a:pt x="30" y="83"/>
                  </a:lnTo>
                  <a:lnTo>
                    <a:pt x="24" y="84"/>
                  </a:lnTo>
                  <a:lnTo>
                    <a:pt x="19" y="86"/>
                  </a:lnTo>
                  <a:lnTo>
                    <a:pt x="14" y="87"/>
                  </a:lnTo>
                  <a:lnTo>
                    <a:pt x="8" y="86"/>
                  </a:lnTo>
                  <a:lnTo>
                    <a:pt x="2" y="83"/>
                  </a:lnTo>
                  <a:lnTo>
                    <a:pt x="0" y="79"/>
                  </a:lnTo>
                  <a:lnTo>
                    <a:pt x="2" y="76"/>
                  </a:lnTo>
                  <a:lnTo>
                    <a:pt x="4" y="73"/>
                  </a:lnTo>
                  <a:lnTo>
                    <a:pt x="4" y="70"/>
                  </a:lnTo>
                  <a:lnTo>
                    <a:pt x="14" y="61"/>
                  </a:lnTo>
                  <a:lnTo>
                    <a:pt x="22" y="53"/>
                  </a:lnTo>
                  <a:lnTo>
                    <a:pt x="30" y="43"/>
                  </a:lnTo>
                  <a:lnTo>
                    <a:pt x="38" y="34"/>
                  </a:lnTo>
                  <a:lnTo>
                    <a:pt x="45" y="25"/>
                  </a:lnTo>
                  <a:lnTo>
                    <a:pt x="53" y="17"/>
                  </a:lnTo>
                  <a:lnTo>
                    <a:pt x="61" y="8"/>
                  </a:lnTo>
                  <a:lnTo>
                    <a:pt x="70" y="0"/>
                  </a:lnTo>
                  <a:lnTo>
                    <a:pt x="76" y="4"/>
                  </a:lnTo>
                  <a:lnTo>
                    <a:pt x="79" y="11"/>
                  </a:lnTo>
                  <a:lnTo>
                    <a:pt x="84" y="17"/>
                  </a:lnTo>
                  <a:lnTo>
                    <a:pt x="91" y="20"/>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54" name="Freeform 211"/>
            <p:cNvSpPr>
              <a:spLocks/>
            </p:cNvSpPr>
            <p:nvPr/>
          </p:nvSpPr>
          <p:spPr bwMode="auto">
            <a:xfrm>
              <a:off x="3304" y="3622"/>
              <a:ext cx="236" cy="90"/>
            </a:xfrm>
            <a:custGeom>
              <a:avLst/>
              <a:gdLst>
                <a:gd name="T0" fmla="*/ 2 w 472"/>
                <a:gd name="T1" fmla="*/ 1 h 179"/>
                <a:gd name="T2" fmla="*/ 2 w 472"/>
                <a:gd name="T3" fmla="*/ 1 h 179"/>
                <a:gd name="T4" fmla="*/ 3 w 472"/>
                <a:gd name="T5" fmla="*/ 1 h 179"/>
                <a:gd name="T6" fmla="*/ 3 w 472"/>
                <a:gd name="T7" fmla="*/ 1 h 179"/>
                <a:gd name="T8" fmla="*/ 3 w 472"/>
                <a:gd name="T9" fmla="*/ 1 h 179"/>
                <a:gd name="T10" fmla="*/ 3 w 472"/>
                <a:gd name="T11" fmla="*/ 1 h 179"/>
                <a:gd name="T12" fmla="*/ 4 w 472"/>
                <a:gd name="T13" fmla="*/ 1 h 179"/>
                <a:gd name="T14" fmla="*/ 4 w 472"/>
                <a:gd name="T15" fmla="*/ 2 h 179"/>
                <a:gd name="T16" fmla="*/ 4 w 472"/>
                <a:gd name="T17" fmla="*/ 2 h 179"/>
                <a:gd name="T18" fmla="*/ 5 w 472"/>
                <a:gd name="T19" fmla="*/ 2 h 179"/>
                <a:gd name="T20" fmla="*/ 5 w 472"/>
                <a:gd name="T21" fmla="*/ 2 h 179"/>
                <a:gd name="T22" fmla="*/ 6 w 472"/>
                <a:gd name="T23" fmla="*/ 2 h 179"/>
                <a:gd name="T24" fmla="*/ 6 w 472"/>
                <a:gd name="T25" fmla="*/ 2 h 179"/>
                <a:gd name="T26" fmla="*/ 6 w 472"/>
                <a:gd name="T27" fmla="*/ 2 h 179"/>
                <a:gd name="T28" fmla="*/ 6 w 472"/>
                <a:gd name="T29" fmla="*/ 2 h 179"/>
                <a:gd name="T30" fmla="*/ 7 w 472"/>
                <a:gd name="T31" fmla="*/ 2 h 179"/>
                <a:gd name="T32" fmla="*/ 7 w 472"/>
                <a:gd name="T33" fmla="*/ 2 h 179"/>
                <a:gd name="T34" fmla="*/ 7 w 472"/>
                <a:gd name="T35" fmla="*/ 2 h 179"/>
                <a:gd name="T36" fmla="*/ 7 w 472"/>
                <a:gd name="T37" fmla="*/ 3 h 179"/>
                <a:gd name="T38" fmla="*/ 7 w 472"/>
                <a:gd name="T39" fmla="*/ 3 h 179"/>
                <a:gd name="T40" fmla="*/ 7 w 472"/>
                <a:gd name="T41" fmla="*/ 3 h 179"/>
                <a:gd name="T42" fmla="*/ 7 w 472"/>
                <a:gd name="T43" fmla="*/ 3 h 179"/>
                <a:gd name="T44" fmla="*/ 7 w 472"/>
                <a:gd name="T45" fmla="*/ 3 h 179"/>
                <a:gd name="T46" fmla="*/ 7 w 472"/>
                <a:gd name="T47" fmla="*/ 3 h 179"/>
                <a:gd name="T48" fmla="*/ 7 w 472"/>
                <a:gd name="T49" fmla="*/ 3 h 179"/>
                <a:gd name="T50" fmla="*/ 6 w 472"/>
                <a:gd name="T51" fmla="*/ 3 h 179"/>
                <a:gd name="T52" fmla="*/ 6 w 472"/>
                <a:gd name="T53" fmla="*/ 3 h 179"/>
                <a:gd name="T54" fmla="*/ 6 w 472"/>
                <a:gd name="T55" fmla="*/ 3 h 179"/>
                <a:gd name="T56" fmla="*/ 5 w 472"/>
                <a:gd name="T57" fmla="*/ 3 h 179"/>
                <a:gd name="T58" fmla="*/ 5 w 472"/>
                <a:gd name="T59" fmla="*/ 3 h 179"/>
                <a:gd name="T60" fmla="*/ 5 w 472"/>
                <a:gd name="T61" fmla="*/ 3 h 179"/>
                <a:gd name="T62" fmla="*/ 5 w 472"/>
                <a:gd name="T63" fmla="*/ 3 h 179"/>
                <a:gd name="T64" fmla="*/ 4 w 472"/>
                <a:gd name="T65" fmla="*/ 2 h 179"/>
                <a:gd name="T66" fmla="*/ 4 w 472"/>
                <a:gd name="T67" fmla="*/ 2 h 179"/>
                <a:gd name="T68" fmla="*/ 4 w 472"/>
                <a:gd name="T69" fmla="*/ 2 h 179"/>
                <a:gd name="T70" fmla="*/ 4 w 472"/>
                <a:gd name="T71" fmla="*/ 2 h 179"/>
                <a:gd name="T72" fmla="*/ 4 w 472"/>
                <a:gd name="T73" fmla="*/ 2 h 179"/>
                <a:gd name="T74" fmla="*/ 3 w 472"/>
                <a:gd name="T75" fmla="*/ 3 h 179"/>
                <a:gd name="T76" fmla="*/ 3 w 472"/>
                <a:gd name="T77" fmla="*/ 2 h 179"/>
                <a:gd name="T78" fmla="*/ 3 w 472"/>
                <a:gd name="T79" fmla="*/ 2 h 179"/>
                <a:gd name="T80" fmla="*/ 3 w 472"/>
                <a:gd name="T81" fmla="*/ 2 h 179"/>
                <a:gd name="T82" fmla="*/ 2 w 472"/>
                <a:gd name="T83" fmla="*/ 2 h 179"/>
                <a:gd name="T84" fmla="*/ 2 w 472"/>
                <a:gd name="T85" fmla="*/ 2 h 179"/>
                <a:gd name="T86" fmla="*/ 2 w 472"/>
                <a:gd name="T87" fmla="*/ 2 h 179"/>
                <a:gd name="T88" fmla="*/ 2 w 472"/>
                <a:gd name="T89" fmla="*/ 2 h 179"/>
                <a:gd name="T90" fmla="*/ 1 w 472"/>
                <a:gd name="T91" fmla="*/ 2 h 179"/>
                <a:gd name="T92" fmla="*/ 1 w 472"/>
                <a:gd name="T93" fmla="*/ 2 h 179"/>
                <a:gd name="T94" fmla="*/ 1 w 472"/>
                <a:gd name="T95" fmla="*/ 2 h 179"/>
                <a:gd name="T96" fmla="*/ 1 w 472"/>
                <a:gd name="T97" fmla="*/ 2 h 179"/>
                <a:gd name="T98" fmla="*/ 1 w 472"/>
                <a:gd name="T99" fmla="*/ 2 h 179"/>
                <a:gd name="T100" fmla="*/ 1 w 472"/>
                <a:gd name="T101" fmla="*/ 2 h 179"/>
                <a:gd name="T102" fmla="*/ 1 w 472"/>
                <a:gd name="T103" fmla="*/ 0 h 179"/>
                <a:gd name="T104" fmla="*/ 2 w 472"/>
                <a:gd name="T105" fmla="*/ 1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2"/>
                <a:gd name="T160" fmla="*/ 0 h 179"/>
                <a:gd name="T161" fmla="*/ 472 w 472"/>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2" h="179">
                  <a:moveTo>
                    <a:pt x="91" y="10"/>
                  </a:moveTo>
                  <a:lnTo>
                    <a:pt x="99" y="12"/>
                  </a:lnTo>
                  <a:lnTo>
                    <a:pt x="105" y="18"/>
                  </a:lnTo>
                  <a:lnTo>
                    <a:pt x="110" y="25"/>
                  </a:lnTo>
                  <a:lnTo>
                    <a:pt x="116" y="32"/>
                  </a:lnTo>
                  <a:lnTo>
                    <a:pt x="122" y="33"/>
                  </a:lnTo>
                  <a:lnTo>
                    <a:pt x="129" y="32"/>
                  </a:lnTo>
                  <a:lnTo>
                    <a:pt x="135" y="31"/>
                  </a:lnTo>
                  <a:lnTo>
                    <a:pt x="142" y="29"/>
                  </a:lnTo>
                  <a:lnTo>
                    <a:pt x="148" y="27"/>
                  </a:lnTo>
                  <a:lnTo>
                    <a:pt x="154" y="27"/>
                  </a:lnTo>
                  <a:lnTo>
                    <a:pt x="160" y="31"/>
                  </a:lnTo>
                  <a:lnTo>
                    <a:pt x="165" y="37"/>
                  </a:lnTo>
                  <a:lnTo>
                    <a:pt x="169" y="38"/>
                  </a:lnTo>
                  <a:lnTo>
                    <a:pt x="174" y="39"/>
                  </a:lnTo>
                  <a:lnTo>
                    <a:pt x="178" y="38"/>
                  </a:lnTo>
                  <a:lnTo>
                    <a:pt x="182" y="34"/>
                  </a:lnTo>
                  <a:lnTo>
                    <a:pt x="192" y="35"/>
                  </a:lnTo>
                  <a:lnTo>
                    <a:pt x="198" y="40"/>
                  </a:lnTo>
                  <a:lnTo>
                    <a:pt x="201" y="47"/>
                  </a:lnTo>
                  <a:lnTo>
                    <a:pt x="205" y="54"/>
                  </a:lnTo>
                  <a:lnTo>
                    <a:pt x="208" y="61"/>
                  </a:lnTo>
                  <a:lnTo>
                    <a:pt x="213" y="67"/>
                  </a:lnTo>
                  <a:lnTo>
                    <a:pt x="220" y="70"/>
                  </a:lnTo>
                  <a:lnTo>
                    <a:pt x="231" y="69"/>
                  </a:lnTo>
                  <a:lnTo>
                    <a:pt x="238" y="69"/>
                  </a:lnTo>
                  <a:lnTo>
                    <a:pt x="245" y="69"/>
                  </a:lnTo>
                  <a:lnTo>
                    <a:pt x="251" y="67"/>
                  </a:lnTo>
                  <a:lnTo>
                    <a:pt x="258" y="63"/>
                  </a:lnTo>
                  <a:lnTo>
                    <a:pt x="268" y="65"/>
                  </a:lnTo>
                  <a:lnTo>
                    <a:pt x="277" y="68"/>
                  </a:lnTo>
                  <a:lnTo>
                    <a:pt x="288" y="71"/>
                  </a:lnTo>
                  <a:lnTo>
                    <a:pt x="297" y="75"/>
                  </a:lnTo>
                  <a:lnTo>
                    <a:pt x="307" y="78"/>
                  </a:lnTo>
                  <a:lnTo>
                    <a:pt x="317" y="82"/>
                  </a:lnTo>
                  <a:lnTo>
                    <a:pt x="327" y="85"/>
                  </a:lnTo>
                  <a:lnTo>
                    <a:pt x="337" y="87"/>
                  </a:lnTo>
                  <a:lnTo>
                    <a:pt x="340" y="92"/>
                  </a:lnTo>
                  <a:lnTo>
                    <a:pt x="344" y="95"/>
                  </a:lnTo>
                  <a:lnTo>
                    <a:pt x="349" y="98"/>
                  </a:lnTo>
                  <a:lnTo>
                    <a:pt x="355" y="100"/>
                  </a:lnTo>
                  <a:lnTo>
                    <a:pt x="360" y="98"/>
                  </a:lnTo>
                  <a:lnTo>
                    <a:pt x="365" y="98"/>
                  </a:lnTo>
                  <a:lnTo>
                    <a:pt x="370" y="99"/>
                  </a:lnTo>
                  <a:lnTo>
                    <a:pt x="374" y="101"/>
                  </a:lnTo>
                  <a:lnTo>
                    <a:pt x="378" y="105"/>
                  </a:lnTo>
                  <a:lnTo>
                    <a:pt x="381" y="108"/>
                  </a:lnTo>
                  <a:lnTo>
                    <a:pt x="386" y="112"/>
                  </a:lnTo>
                  <a:lnTo>
                    <a:pt x="390" y="116"/>
                  </a:lnTo>
                  <a:lnTo>
                    <a:pt x="404" y="109"/>
                  </a:lnTo>
                  <a:lnTo>
                    <a:pt x="412" y="114"/>
                  </a:lnTo>
                  <a:lnTo>
                    <a:pt x="421" y="117"/>
                  </a:lnTo>
                  <a:lnTo>
                    <a:pt x="432" y="120"/>
                  </a:lnTo>
                  <a:lnTo>
                    <a:pt x="441" y="122"/>
                  </a:lnTo>
                  <a:lnTo>
                    <a:pt x="450" y="125"/>
                  </a:lnTo>
                  <a:lnTo>
                    <a:pt x="457" y="131"/>
                  </a:lnTo>
                  <a:lnTo>
                    <a:pt x="461" y="139"/>
                  </a:lnTo>
                  <a:lnTo>
                    <a:pt x="461" y="152"/>
                  </a:lnTo>
                  <a:lnTo>
                    <a:pt x="464" y="158"/>
                  </a:lnTo>
                  <a:lnTo>
                    <a:pt x="467" y="165"/>
                  </a:lnTo>
                  <a:lnTo>
                    <a:pt x="470" y="170"/>
                  </a:lnTo>
                  <a:lnTo>
                    <a:pt x="472" y="177"/>
                  </a:lnTo>
                  <a:lnTo>
                    <a:pt x="463" y="179"/>
                  </a:lnTo>
                  <a:lnTo>
                    <a:pt x="456" y="178"/>
                  </a:lnTo>
                  <a:lnTo>
                    <a:pt x="449" y="174"/>
                  </a:lnTo>
                  <a:lnTo>
                    <a:pt x="443" y="168"/>
                  </a:lnTo>
                  <a:lnTo>
                    <a:pt x="438" y="162"/>
                  </a:lnTo>
                  <a:lnTo>
                    <a:pt x="432" y="158"/>
                  </a:lnTo>
                  <a:lnTo>
                    <a:pt x="424" y="154"/>
                  </a:lnTo>
                  <a:lnTo>
                    <a:pt x="413" y="155"/>
                  </a:lnTo>
                  <a:lnTo>
                    <a:pt x="408" y="155"/>
                  </a:lnTo>
                  <a:lnTo>
                    <a:pt x="404" y="158"/>
                  </a:lnTo>
                  <a:lnTo>
                    <a:pt x="401" y="161"/>
                  </a:lnTo>
                  <a:lnTo>
                    <a:pt x="398" y="165"/>
                  </a:lnTo>
                  <a:lnTo>
                    <a:pt x="393" y="163"/>
                  </a:lnTo>
                  <a:lnTo>
                    <a:pt x="386" y="161"/>
                  </a:lnTo>
                  <a:lnTo>
                    <a:pt x="378" y="158"/>
                  </a:lnTo>
                  <a:lnTo>
                    <a:pt x="372" y="152"/>
                  </a:lnTo>
                  <a:lnTo>
                    <a:pt x="366" y="153"/>
                  </a:lnTo>
                  <a:lnTo>
                    <a:pt x="363" y="152"/>
                  </a:lnTo>
                  <a:lnTo>
                    <a:pt x="359" y="153"/>
                  </a:lnTo>
                  <a:lnTo>
                    <a:pt x="356" y="156"/>
                  </a:lnTo>
                  <a:lnTo>
                    <a:pt x="349" y="156"/>
                  </a:lnTo>
                  <a:lnTo>
                    <a:pt x="341" y="156"/>
                  </a:lnTo>
                  <a:lnTo>
                    <a:pt x="333" y="154"/>
                  </a:lnTo>
                  <a:lnTo>
                    <a:pt x="325" y="153"/>
                  </a:lnTo>
                  <a:lnTo>
                    <a:pt x="317" y="150"/>
                  </a:lnTo>
                  <a:lnTo>
                    <a:pt x="310" y="146"/>
                  </a:lnTo>
                  <a:lnTo>
                    <a:pt x="303" y="143"/>
                  </a:lnTo>
                  <a:lnTo>
                    <a:pt x="297" y="137"/>
                  </a:lnTo>
                  <a:lnTo>
                    <a:pt x="292" y="139"/>
                  </a:lnTo>
                  <a:lnTo>
                    <a:pt x="290" y="139"/>
                  </a:lnTo>
                  <a:lnTo>
                    <a:pt x="287" y="141"/>
                  </a:lnTo>
                  <a:lnTo>
                    <a:pt x="282" y="146"/>
                  </a:lnTo>
                  <a:lnTo>
                    <a:pt x="276" y="146"/>
                  </a:lnTo>
                  <a:lnTo>
                    <a:pt x="273" y="133"/>
                  </a:lnTo>
                  <a:lnTo>
                    <a:pt x="267" y="123"/>
                  </a:lnTo>
                  <a:lnTo>
                    <a:pt x="260" y="114"/>
                  </a:lnTo>
                  <a:lnTo>
                    <a:pt x="251" y="106"/>
                  </a:lnTo>
                  <a:lnTo>
                    <a:pt x="246" y="105"/>
                  </a:lnTo>
                  <a:lnTo>
                    <a:pt x="242" y="105"/>
                  </a:lnTo>
                  <a:lnTo>
                    <a:pt x="237" y="103"/>
                  </a:lnTo>
                  <a:lnTo>
                    <a:pt x="233" y="102"/>
                  </a:lnTo>
                  <a:lnTo>
                    <a:pt x="228" y="101"/>
                  </a:lnTo>
                  <a:lnTo>
                    <a:pt x="223" y="101"/>
                  </a:lnTo>
                  <a:lnTo>
                    <a:pt x="219" y="102"/>
                  </a:lnTo>
                  <a:lnTo>
                    <a:pt x="214" y="103"/>
                  </a:lnTo>
                  <a:lnTo>
                    <a:pt x="208" y="107"/>
                  </a:lnTo>
                  <a:lnTo>
                    <a:pt x="204" y="112"/>
                  </a:lnTo>
                  <a:lnTo>
                    <a:pt x="199" y="118"/>
                  </a:lnTo>
                  <a:lnTo>
                    <a:pt x="196" y="124"/>
                  </a:lnTo>
                  <a:lnTo>
                    <a:pt x="192" y="129"/>
                  </a:lnTo>
                  <a:lnTo>
                    <a:pt x="188" y="131"/>
                  </a:lnTo>
                  <a:lnTo>
                    <a:pt x="182" y="129"/>
                  </a:lnTo>
                  <a:lnTo>
                    <a:pt x="175" y="121"/>
                  </a:lnTo>
                  <a:lnTo>
                    <a:pt x="172" y="124"/>
                  </a:lnTo>
                  <a:lnTo>
                    <a:pt x="166" y="124"/>
                  </a:lnTo>
                  <a:lnTo>
                    <a:pt x="161" y="122"/>
                  </a:lnTo>
                  <a:lnTo>
                    <a:pt x="155" y="121"/>
                  </a:lnTo>
                  <a:lnTo>
                    <a:pt x="153" y="115"/>
                  </a:lnTo>
                  <a:lnTo>
                    <a:pt x="148" y="113"/>
                  </a:lnTo>
                  <a:lnTo>
                    <a:pt x="144" y="112"/>
                  </a:lnTo>
                  <a:lnTo>
                    <a:pt x="139" y="109"/>
                  </a:lnTo>
                  <a:lnTo>
                    <a:pt x="135" y="110"/>
                  </a:lnTo>
                  <a:lnTo>
                    <a:pt x="131" y="113"/>
                  </a:lnTo>
                  <a:lnTo>
                    <a:pt x="128" y="115"/>
                  </a:lnTo>
                  <a:lnTo>
                    <a:pt x="124" y="117"/>
                  </a:lnTo>
                  <a:lnTo>
                    <a:pt x="120" y="110"/>
                  </a:lnTo>
                  <a:lnTo>
                    <a:pt x="115" y="105"/>
                  </a:lnTo>
                  <a:lnTo>
                    <a:pt x="109" y="100"/>
                  </a:lnTo>
                  <a:lnTo>
                    <a:pt x="102" y="97"/>
                  </a:lnTo>
                  <a:lnTo>
                    <a:pt x="93" y="94"/>
                  </a:lnTo>
                  <a:lnTo>
                    <a:pt x="86" y="95"/>
                  </a:lnTo>
                  <a:lnTo>
                    <a:pt x="81" y="99"/>
                  </a:lnTo>
                  <a:lnTo>
                    <a:pt x="75" y="103"/>
                  </a:lnTo>
                  <a:lnTo>
                    <a:pt x="69" y="107"/>
                  </a:lnTo>
                  <a:lnTo>
                    <a:pt x="62" y="109"/>
                  </a:lnTo>
                  <a:lnTo>
                    <a:pt x="55" y="109"/>
                  </a:lnTo>
                  <a:lnTo>
                    <a:pt x="47" y="105"/>
                  </a:lnTo>
                  <a:lnTo>
                    <a:pt x="43" y="102"/>
                  </a:lnTo>
                  <a:lnTo>
                    <a:pt x="38" y="102"/>
                  </a:lnTo>
                  <a:lnTo>
                    <a:pt x="33" y="101"/>
                  </a:lnTo>
                  <a:lnTo>
                    <a:pt x="29" y="100"/>
                  </a:lnTo>
                  <a:lnTo>
                    <a:pt x="28" y="97"/>
                  </a:lnTo>
                  <a:lnTo>
                    <a:pt x="24" y="93"/>
                  </a:lnTo>
                  <a:lnTo>
                    <a:pt x="20" y="91"/>
                  </a:lnTo>
                  <a:lnTo>
                    <a:pt x="15" y="90"/>
                  </a:lnTo>
                  <a:lnTo>
                    <a:pt x="10" y="91"/>
                  </a:lnTo>
                  <a:lnTo>
                    <a:pt x="7" y="92"/>
                  </a:lnTo>
                  <a:lnTo>
                    <a:pt x="3" y="94"/>
                  </a:lnTo>
                  <a:lnTo>
                    <a:pt x="0" y="95"/>
                  </a:lnTo>
                  <a:lnTo>
                    <a:pt x="2" y="80"/>
                  </a:lnTo>
                  <a:lnTo>
                    <a:pt x="10" y="68"/>
                  </a:lnTo>
                  <a:lnTo>
                    <a:pt x="18" y="56"/>
                  </a:lnTo>
                  <a:lnTo>
                    <a:pt x="28" y="44"/>
                  </a:lnTo>
                  <a:lnTo>
                    <a:pt x="61" y="0"/>
                  </a:lnTo>
                  <a:lnTo>
                    <a:pt x="68" y="4"/>
                  </a:lnTo>
                  <a:lnTo>
                    <a:pt x="76" y="9"/>
                  </a:lnTo>
                  <a:lnTo>
                    <a:pt x="84" y="11"/>
                  </a:lnTo>
                  <a:lnTo>
                    <a:pt x="91" y="10"/>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55" name="Freeform 214"/>
            <p:cNvSpPr>
              <a:spLocks/>
            </p:cNvSpPr>
            <p:nvPr/>
          </p:nvSpPr>
          <p:spPr bwMode="auto">
            <a:xfrm>
              <a:off x="3284" y="3681"/>
              <a:ext cx="266" cy="71"/>
            </a:xfrm>
            <a:custGeom>
              <a:avLst/>
              <a:gdLst>
                <a:gd name="T0" fmla="*/ 1 w 533"/>
                <a:gd name="T1" fmla="*/ 0 h 143"/>
                <a:gd name="T2" fmla="*/ 1 w 533"/>
                <a:gd name="T3" fmla="*/ 0 h 143"/>
                <a:gd name="T4" fmla="*/ 1 w 533"/>
                <a:gd name="T5" fmla="*/ 0 h 143"/>
                <a:gd name="T6" fmla="*/ 1 w 533"/>
                <a:gd name="T7" fmla="*/ 0 h 143"/>
                <a:gd name="T8" fmla="*/ 2 w 533"/>
                <a:gd name="T9" fmla="*/ 0 h 143"/>
                <a:gd name="T10" fmla="*/ 2 w 533"/>
                <a:gd name="T11" fmla="*/ 0 h 143"/>
                <a:gd name="T12" fmla="*/ 3 w 533"/>
                <a:gd name="T13" fmla="*/ 0 h 143"/>
                <a:gd name="T14" fmla="*/ 3 w 533"/>
                <a:gd name="T15" fmla="*/ 0 h 143"/>
                <a:gd name="T16" fmla="*/ 3 w 533"/>
                <a:gd name="T17" fmla="*/ 0 h 143"/>
                <a:gd name="T18" fmla="*/ 3 w 533"/>
                <a:gd name="T19" fmla="*/ 0 h 143"/>
                <a:gd name="T20" fmla="*/ 4 w 533"/>
                <a:gd name="T21" fmla="*/ 1 h 143"/>
                <a:gd name="T22" fmla="*/ 4 w 533"/>
                <a:gd name="T23" fmla="*/ 0 h 143"/>
                <a:gd name="T24" fmla="*/ 4 w 533"/>
                <a:gd name="T25" fmla="*/ 0 h 143"/>
                <a:gd name="T26" fmla="*/ 5 w 533"/>
                <a:gd name="T27" fmla="*/ 0 h 143"/>
                <a:gd name="T28" fmla="*/ 5 w 533"/>
                <a:gd name="T29" fmla="*/ 1 h 143"/>
                <a:gd name="T30" fmla="*/ 5 w 533"/>
                <a:gd name="T31" fmla="*/ 1 h 143"/>
                <a:gd name="T32" fmla="*/ 6 w 533"/>
                <a:gd name="T33" fmla="*/ 1 h 143"/>
                <a:gd name="T34" fmla="*/ 6 w 533"/>
                <a:gd name="T35" fmla="*/ 1 h 143"/>
                <a:gd name="T36" fmla="*/ 6 w 533"/>
                <a:gd name="T37" fmla="*/ 1 h 143"/>
                <a:gd name="T38" fmla="*/ 7 w 533"/>
                <a:gd name="T39" fmla="*/ 1 h 143"/>
                <a:gd name="T40" fmla="*/ 8 w 533"/>
                <a:gd name="T41" fmla="*/ 1 h 143"/>
                <a:gd name="T42" fmla="*/ 8 w 533"/>
                <a:gd name="T43" fmla="*/ 2 h 143"/>
                <a:gd name="T44" fmla="*/ 7 w 533"/>
                <a:gd name="T45" fmla="*/ 2 h 143"/>
                <a:gd name="T46" fmla="*/ 7 w 533"/>
                <a:gd name="T47" fmla="*/ 2 h 143"/>
                <a:gd name="T48" fmla="*/ 6 w 533"/>
                <a:gd name="T49" fmla="*/ 2 h 143"/>
                <a:gd name="T50" fmla="*/ 6 w 533"/>
                <a:gd name="T51" fmla="*/ 1 h 143"/>
                <a:gd name="T52" fmla="*/ 6 w 533"/>
                <a:gd name="T53" fmla="*/ 1 h 143"/>
                <a:gd name="T54" fmla="*/ 6 w 533"/>
                <a:gd name="T55" fmla="*/ 2 h 143"/>
                <a:gd name="T56" fmla="*/ 5 w 533"/>
                <a:gd name="T57" fmla="*/ 2 h 143"/>
                <a:gd name="T58" fmla="*/ 5 w 533"/>
                <a:gd name="T59" fmla="*/ 1 h 143"/>
                <a:gd name="T60" fmla="*/ 4 w 533"/>
                <a:gd name="T61" fmla="*/ 2 h 143"/>
                <a:gd name="T62" fmla="*/ 4 w 533"/>
                <a:gd name="T63" fmla="*/ 1 h 143"/>
                <a:gd name="T64" fmla="*/ 4 w 533"/>
                <a:gd name="T65" fmla="*/ 1 h 143"/>
                <a:gd name="T66" fmla="*/ 4 w 533"/>
                <a:gd name="T67" fmla="*/ 1 h 143"/>
                <a:gd name="T68" fmla="*/ 3 w 533"/>
                <a:gd name="T69" fmla="*/ 1 h 143"/>
                <a:gd name="T70" fmla="*/ 3 w 533"/>
                <a:gd name="T71" fmla="*/ 1 h 143"/>
                <a:gd name="T72" fmla="*/ 2 w 533"/>
                <a:gd name="T73" fmla="*/ 1 h 143"/>
                <a:gd name="T74" fmla="*/ 2 w 533"/>
                <a:gd name="T75" fmla="*/ 1 h 143"/>
                <a:gd name="T76" fmla="*/ 2 w 533"/>
                <a:gd name="T77" fmla="*/ 1 h 143"/>
                <a:gd name="T78" fmla="*/ 2 w 533"/>
                <a:gd name="T79" fmla="*/ 1 h 143"/>
                <a:gd name="T80" fmla="*/ 1 w 533"/>
                <a:gd name="T81" fmla="*/ 1 h 143"/>
                <a:gd name="T82" fmla="*/ 1 w 533"/>
                <a:gd name="T83" fmla="*/ 1 h 143"/>
                <a:gd name="T84" fmla="*/ 1 w 533"/>
                <a:gd name="T85" fmla="*/ 1 h 143"/>
                <a:gd name="T86" fmla="*/ 0 w 533"/>
                <a:gd name="T87" fmla="*/ 1 h 143"/>
                <a:gd name="T88" fmla="*/ 0 w 533"/>
                <a:gd name="T89" fmla="*/ 1 h 143"/>
                <a:gd name="T90" fmla="*/ 0 w 533"/>
                <a:gd name="T91" fmla="*/ 1 h 143"/>
                <a:gd name="T92" fmla="*/ 0 w 533"/>
                <a:gd name="T93" fmla="*/ 1 h 143"/>
                <a:gd name="T94" fmla="*/ 0 w 533"/>
                <a:gd name="T95" fmla="*/ 0 h 143"/>
                <a:gd name="T96" fmla="*/ 0 w 533"/>
                <a:gd name="T97" fmla="*/ 0 h 1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3"/>
                <a:gd name="T148" fmla="*/ 0 h 143"/>
                <a:gd name="T149" fmla="*/ 533 w 533"/>
                <a:gd name="T150" fmla="*/ 143 h 1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3" h="143">
                  <a:moveTo>
                    <a:pt x="49" y="20"/>
                  </a:moveTo>
                  <a:lnTo>
                    <a:pt x="56" y="18"/>
                  </a:lnTo>
                  <a:lnTo>
                    <a:pt x="62" y="14"/>
                  </a:lnTo>
                  <a:lnTo>
                    <a:pt x="66" y="9"/>
                  </a:lnTo>
                  <a:lnTo>
                    <a:pt x="72" y="5"/>
                  </a:lnTo>
                  <a:lnTo>
                    <a:pt x="79" y="8"/>
                  </a:lnTo>
                  <a:lnTo>
                    <a:pt x="85" y="14"/>
                  </a:lnTo>
                  <a:lnTo>
                    <a:pt x="91" y="20"/>
                  </a:lnTo>
                  <a:lnTo>
                    <a:pt x="98" y="24"/>
                  </a:lnTo>
                  <a:lnTo>
                    <a:pt x="101" y="22"/>
                  </a:lnTo>
                  <a:lnTo>
                    <a:pt x="103" y="20"/>
                  </a:lnTo>
                  <a:lnTo>
                    <a:pt x="104" y="16"/>
                  </a:lnTo>
                  <a:lnTo>
                    <a:pt x="106" y="13"/>
                  </a:lnTo>
                  <a:lnTo>
                    <a:pt x="110" y="18"/>
                  </a:lnTo>
                  <a:lnTo>
                    <a:pt x="114" y="24"/>
                  </a:lnTo>
                  <a:lnTo>
                    <a:pt x="116" y="31"/>
                  </a:lnTo>
                  <a:lnTo>
                    <a:pt x="122" y="37"/>
                  </a:lnTo>
                  <a:lnTo>
                    <a:pt x="130" y="36"/>
                  </a:lnTo>
                  <a:lnTo>
                    <a:pt x="137" y="34"/>
                  </a:lnTo>
                  <a:lnTo>
                    <a:pt x="144" y="30"/>
                  </a:lnTo>
                  <a:lnTo>
                    <a:pt x="150" y="26"/>
                  </a:lnTo>
                  <a:lnTo>
                    <a:pt x="157" y="23"/>
                  </a:lnTo>
                  <a:lnTo>
                    <a:pt x="163" y="22"/>
                  </a:lnTo>
                  <a:lnTo>
                    <a:pt x="170" y="24"/>
                  </a:lnTo>
                  <a:lnTo>
                    <a:pt x="177" y="30"/>
                  </a:lnTo>
                  <a:lnTo>
                    <a:pt x="184" y="28"/>
                  </a:lnTo>
                  <a:lnTo>
                    <a:pt x="191" y="27"/>
                  </a:lnTo>
                  <a:lnTo>
                    <a:pt x="198" y="28"/>
                  </a:lnTo>
                  <a:lnTo>
                    <a:pt x="202" y="29"/>
                  </a:lnTo>
                  <a:lnTo>
                    <a:pt x="203" y="34"/>
                  </a:lnTo>
                  <a:lnTo>
                    <a:pt x="205" y="38"/>
                  </a:lnTo>
                  <a:lnTo>
                    <a:pt x="206" y="43"/>
                  </a:lnTo>
                  <a:lnTo>
                    <a:pt x="210" y="46"/>
                  </a:lnTo>
                  <a:lnTo>
                    <a:pt x="215" y="45"/>
                  </a:lnTo>
                  <a:lnTo>
                    <a:pt x="221" y="43"/>
                  </a:lnTo>
                  <a:lnTo>
                    <a:pt x="224" y="38"/>
                  </a:lnTo>
                  <a:lnTo>
                    <a:pt x="228" y="35"/>
                  </a:lnTo>
                  <a:lnTo>
                    <a:pt x="230" y="43"/>
                  </a:lnTo>
                  <a:lnTo>
                    <a:pt x="235" y="50"/>
                  </a:lnTo>
                  <a:lnTo>
                    <a:pt x="240" y="54"/>
                  </a:lnTo>
                  <a:lnTo>
                    <a:pt x="247" y="59"/>
                  </a:lnTo>
                  <a:lnTo>
                    <a:pt x="254" y="61"/>
                  </a:lnTo>
                  <a:lnTo>
                    <a:pt x="261" y="62"/>
                  </a:lnTo>
                  <a:lnTo>
                    <a:pt x="268" y="64"/>
                  </a:lnTo>
                  <a:lnTo>
                    <a:pt x="275" y="64"/>
                  </a:lnTo>
                  <a:lnTo>
                    <a:pt x="282" y="62"/>
                  </a:lnTo>
                  <a:lnTo>
                    <a:pt x="289" y="60"/>
                  </a:lnTo>
                  <a:lnTo>
                    <a:pt x="294" y="57"/>
                  </a:lnTo>
                  <a:lnTo>
                    <a:pt x="300" y="52"/>
                  </a:lnTo>
                  <a:lnTo>
                    <a:pt x="306" y="50"/>
                  </a:lnTo>
                  <a:lnTo>
                    <a:pt x="311" y="50"/>
                  </a:lnTo>
                  <a:lnTo>
                    <a:pt x="316" y="52"/>
                  </a:lnTo>
                  <a:lnTo>
                    <a:pt x="321" y="54"/>
                  </a:lnTo>
                  <a:lnTo>
                    <a:pt x="326" y="57"/>
                  </a:lnTo>
                  <a:lnTo>
                    <a:pt x="330" y="58"/>
                  </a:lnTo>
                  <a:lnTo>
                    <a:pt x="336" y="58"/>
                  </a:lnTo>
                  <a:lnTo>
                    <a:pt x="340" y="54"/>
                  </a:lnTo>
                  <a:lnTo>
                    <a:pt x="347" y="58"/>
                  </a:lnTo>
                  <a:lnTo>
                    <a:pt x="351" y="65"/>
                  </a:lnTo>
                  <a:lnTo>
                    <a:pt x="355" y="71"/>
                  </a:lnTo>
                  <a:lnTo>
                    <a:pt x="365" y="72"/>
                  </a:lnTo>
                  <a:lnTo>
                    <a:pt x="369" y="67"/>
                  </a:lnTo>
                  <a:lnTo>
                    <a:pt x="375" y="65"/>
                  </a:lnTo>
                  <a:lnTo>
                    <a:pt x="382" y="64"/>
                  </a:lnTo>
                  <a:lnTo>
                    <a:pt x="388" y="60"/>
                  </a:lnTo>
                  <a:lnTo>
                    <a:pt x="390" y="64"/>
                  </a:lnTo>
                  <a:lnTo>
                    <a:pt x="392" y="68"/>
                  </a:lnTo>
                  <a:lnTo>
                    <a:pt x="395" y="73"/>
                  </a:lnTo>
                  <a:lnTo>
                    <a:pt x="399" y="75"/>
                  </a:lnTo>
                  <a:lnTo>
                    <a:pt x="407" y="76"/>
                  </a:lnTo>
                  <a:lnTo>
                    <a:pt x="415" y="77"/>
                  </a:lnTo>
                  <a:lnTo>
                    <a:pt x="423" y="76"/>
                  </a:lnTo>
                  <a:lnTo>
                    <a:pt x="428" y="72"/>
                  </a:lnTo>
                  <a:lnTo>
                    <a:pt x="433" y="72"/>
                  </a:lnTo>
                  <a:lnTo>
                    <a:pt x="433" y="74"/>
                  </a:lnTo>
                  <a:lnTo>
                    <a:pt x="443" y="75"/>
                  </a:lnTo>
                  <a:lnTo>
                    <a:pt x="453" y="76"/>
                  </a:lnTo>
                  <a:lnTo>
                    <a:pt x="465" y="77"/>
                  </a:lnTo>
                  <a:lnTo>
                    <a:pt x="475" y="79"/>
                  </a:lnTo>
                  <a:lnTo>
                    <a:pt x="486" y="80"/>
                  </a:lnTo>
                  <a:lnTo>
                    <a:pt x="496" y="82"/>
                  </a:lnTo>
                  <a:lnTo>
                    <a:pt x="506" y="84"/>
                  </a:lnTo>
                  <a:lnTo>
                    <a:pt x="517" y="87"/>
                  </a:lnTo>
                  <a:lnTo>
                    <a:pt x="524" y="95"/>
                  </a:lnTo>
                  <a:lnTo>
                    <a:pt x="533" y="143"/>
                  </a:lnTo>
                  <a:lnTo>
                    <a:pt x="526" y="142"/>
                  </a:lnTo>
                  <a:lnTo>
                    <a:pt x="519" y="142"/>
                  </a:lnTo>
                  <a:lnTo>
                    <a:pt x="512" y="142"/>
                  </a:lnTo>
                  <a:lnTo>
                    <a:pt x="505" y="142"/>
                  </a:lnTo>
                  <a:lnTo>
                    <a:pt x="498" y="142"/>
                  </a:lnTo>
                  <a:lnTo>
                    <a:pt x="492" y="140"/>
                  </a:lnTo>
                  <a:lnTo>
                    <a:pt x="488" y="136"/>
                  </a:lnTo>
                  <a:lnTo>
                    <a:pt x="484" y="129"/>
                  </a:lnTo>
                  <a:lnTo>
                    <a:pt x="476" y="125"/>
                  </a:lnTo>
                  <a:lnTo>
                    <a:pt x="469" y="125"/>
                  </a:lnTo>
                  <a:lnTo>
                    <a:pt x="461" y="128"/>
                  </a:lnTo>
                  <a:lnTo>
                    <a:pt x="453" y="133"/>
                  </a:lnTo>
                  <a:lnTo>
                    <a:pt x="451" y="135"/>
                  </a:lnTo>
                  <a:lnTo>
                    <a:pt x="448" y="135"/>
                  </a:lnTo>
                  <a:lnTo>
                    <a:pt x="444" y="135"/>
                  </a:lnTo>
                  <a:lnTo>
                    <a:pt x="441" y="135"/>
                  </a:lnTo>
                  <a:lnTo>
                    <a:pt x="438" y="128"/>
                  </a:lnTo>
                  <a:lnTo>
                    <a:pt x="433" y="122"/>
                  </a:lnTo>
                  <a:lnTo>
                    <a:pt x="426" y="118"/>
                  </a:lnTo>
                  <a:lnTo>
                    <a:pt x="420" y="113"/>
                  </a:lnTo>
                  <a:lnTo>
                    <a:pt x="415" y="118"/>
                  </a:lnTo>
                  <a:lnTo>
                    <a:pt x="410" y="122"/>
                  </a:lnTo>
                  <a:lnTo>
                    <a:pt x="405" y="126"/>
                  </a:lnTo>
                  <a:lnTo>
                    <a:pt x="400" y="129"/>
                  </a:lnTo>
                  <a:lnTo>
                    <a:pt x="396" y="132"/>
                  </a:lnTo>
                  <a:lnTo>
                    <a:pt x="390" y="134"/>
                  </a:lnTo>
                  <a:lnTo>
                    <a:pt x="384" y="134"/>
                  </a:lnTo>
                  <a:lnTo>
                    <a:pt x="377" y="133"/>
                  </a:lnTo>
                  <a:lnTo>
                    <a:pt x="370" y="136"/>
                  </a:lnTo>
                  <a:lnTo>
                    <a:pt x="366" y="135"/>
                  </a:lnTo>
                  <a:lnTo>
                    <a:pt x="361" y="133"/>
                  </a:lnTo>
                  <a:lnTo>
                    <a:pt x="358" y="129"/>
                  </a:lnTo>
                  <a:lnTo>
                    <a:pt x="354" y="125"/>
                  </a:lnTo>
                  <a:lnTo>
                    <a:pt x="351" y="119"/>
                  </a:lnTo>
                  <a:lnTo>
                    <a:pt x="346" y="115"/>
                  </a:lnTo>
                  <a:lnTo>
                    <a:pt x="340" y="113"/>
                  </a:lnTo>
                  <a:lnTo>
                    <a:pt x="331" y="117"/>
                  </a:lnTo>
                  <a:lnTo>
                    <a:pt x="326" y="125"/>
                  </a:lnTo>
                  <a:lnTo>
                    <a:pt x="319" y="129"/>
                  </a:lnTo>
                  <a:lnTo>
                    <a:pt x="309" y="122"/>
                  </a:lnTo>
                  <a:lnTo>
                    <a:pt x="311" y="119"/>
                  </a:lnTo>
                  <a:lnTo>
                    <a:pt x="309" y="118"/>
                  </a:lnTo>
                  <a:lnTo>
                    <a:pt x="307" y="115"/>
                  </a:lnTo>
                  <a:lnTo>
                    <a:pt x="306" y="113"/>
                  </a:lnTo>
                  <a:lnTo>
                    <a:pt x="305" y="115"/>
                  </a:lnTo>
                  <a:lnTo>
                    <a:pt x="299" y="111"/>
                  </a:lnTo>
                  <a:lnTo>
                    <a:pt x="293" y="107"/>
                  </a:lnTo>
                  <a:lnTo>
                    <a:pt x="286" y="104"/>
                  </a:lnTo>
                  <a:lnTo>
                    <a:pt x="279" y="102"/>
                  </a:lnTo>
                  <a:lnTo>
                    <a:pt x="273" y="101"/>
                  </a:lnTo>
                  <a:lnTo>
                    <a:pt x="266" y="101"/>
                  </a:lnTo>
                  <a:lnTo>
                    <a:pt x="258" y="102"/>
                  </a:lnTo>
                  <a:lnTo>
                    <a:pt x="251" y="105"/>
                  </a:lnTo>
                  <a:lnTo>
                    <a:pt x="238" y="121"/>
                  </a:lnTo>
                  <a:lnTo>
                    <a:pt x="230" y="117"/>
                  </a:lnTo>
                  <a:lnTo>
                    <a:pt x="224" y="110"/>
                  </a:lnTo>
                  <a:lnTo>
                    <a:pt x="217" y="106"/>
                  </a:lnTo>
                  <a:lnTo>
                    <a:pt x="209" y="109"/>
                  </a:lnTo>
                  <a:lnTo>
                    <a:pt x="207" y="112"/>
                  </a:lnTo>
                  <a:lnTo>
                    <a:pt x="203" y="114"/>
                  </a:lnTo>
                  <a:lnTo>
                    <a:pt x="200" y="117"/>
                  </a:lnTo>
                  <a:lnTo>
                    <a:pt x="197" y="118"/>
                  </a:lnTo>
                  <a:lnTo>
                    <a:pt x="191" y="118"/>
                  </a:lnTo>
                  <a:lnTo>
                    <a:pt x="186" y="115"/>
                  </a:lnTo>
                  <a:lnTo>
                    <a:pt x="183" y="112"/>
                  </a:lnTo>
                  <a:lnTo>
                    <a:pt x="180" y="107"/>
                  </a:lnTo>
                  <a:lnTo>
                    <a:pt x="176" y="105"/>
                  </a:lnTo>
                  <a:lnTo>
                    <a:pt x="171" y="105"/>
                  </a:lnTo>
                  <a:lnTo>
                    <a:pt x="167" y="109"/>
                  </a:lnTo>
                  <a:lnTo>
                    <a:pt x="163" y="112"/>
                  </a:lnTo>
                  <a:lnTo>
                    <a:pt x="160" y="115"/>
                  </a:lnTo>
                  <a:lnTo>
                    <a:pt x="155" y="119"/>
                  </a:lnTo>
                  <a:lnTo>
                    <a:pt x="150" y="119"/>
                  </a:lnTo>
                  <a:lnTo>
                    <a:pt x="145" y="117"/>
                  </a:lnTo>
                  <a:lnTo>
                    <a:pt x="144" y="111"/>
                  </a:lnTo>
                  <a:lnTo>
                    <a:pt x="139" y="106"/>
                  </a:lnTo>
                  <a:lnTo>
                    <a:pt x="134" y="102"/>
                  </a:lnTo>
                  <a:lnTo>
                    <a:pt x="131" y="96"/>
                  </a:lnTo>
                  <a:lnTo>
                    <a:pt x="122" y="96"/>
                  </a:lnTo>
                  <a:lnTo>
                    <a:pt x="114" y="98"/>
                  </a:lnTo>
                  <a:lnTo>
                    <a:pt x="106" y="103"/>
                  </a:lnTo>
                  <a:lnTo>
                    <a:pt x="100" y="109"/>
                  </a:lnTo>
                  <a:lnTo>
                    <a:pt x="99" y="110"/>
                  </a:lnTo>
                  <a:lnTo>
                    <a:pt x="96" y="111"/>
                  </a:lnTo>
                  <a:lnTo>
                    <a:pt x="95" y="113"/>
                  </a:lnTo>
                  <a:lnTo>
                    <a:pt x="93" y="113"/>
                  </a:lnTo>
                  <a:lnTo>
                    <a:pt x="87" y="111"/>
                  </a:lnTo>
                  <a:lnTo>
                    <a:pt x="81" y="111"/>
                  </a:lnTo>
                  <a:lnTo>
                    <a:pt x="74" y="110"/>
                  </a:lnTo>
                  <a:lnTo>
                    <a:pt x="69" y="105"/>
                  </a:lnTo>
                  <a:lnTo>
                    <a:pt x="63" y="109"/>
                  </a:lnTo>
                  <a:lnTo>
                    <a:pt x="58" y="111"/>
                  </a:lnTo>
                  <a:lnTo>
                    <a:pt x="54" y="112"/>
                  </a:lnTo>
                  <a:lnTo>
                    <a:pt x="48" y="110"/>
                  </a:lnTo>
                  <a:lnTo>
                    <a:pt x="42" y="105"/>
                  </a:lnTo>
                  <a:lnTo>
                    <a:pt x="35" y="102"/>
                  </a:lnTo>
                  <a:lnTo>
                    <a:pt x="27" y="101"/>
                  </a:lnTo>
                  <a:lnTo>
                    <a:pt x="19" y="99"/>
                  </a:lnTo>
                  <a:lnTo>
                    <a:pt x="16" y="104"/>
                  </a:lnTo>
                  <a:lnTo>
                    <a:pt x="10" y="105"/>
                  </a:lnTo>
                  <a:lnTo>
                    <a:pt x="4" y="105"/>
                  </a:lnTo>
                  <a:lnTo>
                    <a:pt x="0" y="104"/>
                  </a:lnTo>
                  <a:lnTo>
                    <a:pt x="3" y="79"/>
                  </a:lnTo>
                  <a:lnTo>
                    <a:pt x="11" y="56"/>
                  </a:lnTo>
                  <a:lnTo>
                    <a:pt x="19" y="33"/>
                  </a:lnTo>
                  <a:lnTo>
                    <a:pt x="25" y="11"/>
                  </a:lnTo>
                  <a:lnTo>
                    <a:pt x="28" y="9"/>
                  </a:lnTo>
                  <a:lnTo>
                    <a:pt x="28" y="6"/>
                  </a:lnTo>
                  <a:lnTo>
                    <a:pt x="27" y="3"/>
                  </a:lnTo>
                  <a:lnTo>
                    <a:pt x="31" y="0"/>
                  </a:lnTo>
                  <a:lnTo>
                    <a:pt x="33" y="7"/>
                  </a:lnTo>
                  <a:lnTo>
                    <a:pt x="38" y="13"/>
                  </a:lnTo>
                  <a:lnTo>
                    <a:pt x="42" y="16"/>
                  </a:lnTo>
                  <a:lnTo>
                    <a:pt x="49" y="20"/>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556" name="Freeform 217"/>
            <p:cNvSpPr>
              <a:spLocks/>
            </p:cNvSpPr>
            <p:nvPr/>
          </p:nvSpPr>
          <p:spPr bwMode="auto">
            <a:xfrm>
              <a:off x="3272" y="3744"/>
              <a:ext cx="283" cy="58"/>
            </a:xfrm>
            <a:custGeom>
              <a:avLst/>
              <a:gdLst>
                <a:gd name="T0" fmla="*/ 1 w 565"/>
                <a:gd name="T1" fmla="*/ 1 h 116"/>
                <a:gd name="T2" fmla="*/ 2 w 565"/>
                <a:gd name="T3" fmla="*/ 1 h 116"/>
                <a:gd name="T4" fmla="*/ 2 w 565"/>
                <a:gd name="T5" fmla="*/ 1 h 116"/>
                <a:gd name="T6" fmla="*/ 2 w 565"/>
                <a:gd name="T7" fmla="*/ 1 h 116"/>
                <a:gd name="T8" fmla="*/ 2 w 565"/>
                <a:gd name="T9" fmla="*/ 1 h 116"/>
                <a:gd name="T10" fmla="*/ 3 w 565"/>
                <a:gd name="T11" fmla="*/ 1 h 116"/>
                <a:gd name="T12" fmla="*/ 3 w 565"/>
                <a:gd name="T13" fmla="*/ 1 h 116"/>
                <a:gd name="T14" fmla="*/ 3 w 565"/>
                <a:gd name="T15" fmla="*/ 1 h 116"/>
                <a:gd name="T16" fmla="*/ 4 w 565"/>
                <a:gd name="T17" fmla="*/ 1 h 116"/>
                <a:gd name="T18" fmla="*/ 5 w 565"/>
                <a:gd name="T19" fmla="*/ 1 h 116"/>
                <a:gd name="T20" fmla="*/ 5 w 565"/>
                <a:gd name="T21" fmla="*/ 1 h 116"/>
                <a:gd name="T22" fmla="*/ 5 w 565"/>
                <a:gd name="T23" fmla="*/ 1 h 116"/>
                <a:gd name="T24" fmla="*/ 6 w 565"/>
                <a:gd name="T25" fmla="*/ 1 h 116"/>
                <a:gd name="T26" fmla="*/ 6 w 565"/>
                <a:gd name="T27" fmla="*/ 1 h 116"/>
                <a:gd name="T28" fmla="*/ 6 w 565"/>
                <a:gd name="T29" fmla="*/ 1 h 116"/>
                <a:gd name="T30" fmla="*/ 7 w 565"/>
                <a:gd name="T31" fmla="*/ 1 h 116"/>
                <a:gd name="T32" fmla="*/ 7 w 565"/>
                <a:gd name="T33" fmla="*/ 1 h 116"/>
                <a:gd name="T34" fmla="*/ 8 w 565"/>
                <a:gd name="T35" fmla="*/ 1 h 116"/>
                <a:gd name="T36" fmla="*/ 9 w 565"/>
                <a:gd name="T37" fmla="*/ 1 h 116"/>
                <a:gd name="T38" fmla="*/ 9 w 565"/>
                <a:gd name="T39" fmla="*/ 1 h 116"/>
                <a:gd name="T40" fmla="*/ 9 w 565"/>
                <a:gd name="T41" fmla="*/ 2 h 116"/>
                <a:gd name="T42" fmla="*/ 9 w 565"/>
                <a:gd name="T43" fmla="*/ 2 h 116"/>
                <a:gd name="T44" fmla="*/ 8 w 565"/>
                <a:gd name="T45" fmla="*/ 2 h 116"/>
                <a:gd name="T46" fmla="*/ 8 w 565"/>
                <a:gd name="T47" fmla="*/ 2 h 116"/>
                <a:gd name="T48" fmla="*/ 8 w 565"/>
                <a:gd name="T49" fmla="*/ 2 h 116"/>
                <a:gd name="T50" fmla="*/ 7 w 565"/>
                <a:gd name="T51" fmla="*/ 2 h 116"/>
                <a:gd name="T52" fmla="*/ 7 w 565"/>
                <a:gd name="T53" fmla="*/ 2 h 116"/>
                <a:gd name="T54" fmla="*/ 7 w 565"/>
                <a:gd name="T55" fmla="*/ 2 h 116"/>
                <a:gd name="T56" fmla="*/ 6 w 565"/>
                <a:gd name="T57" fmla="*/ 2 h 116"/>
                <a:gd name="T58" fmla="*/ 6 w 565"/>
                <a:gd name="T59" fmla="*/ 2 h 116"/>
                <a:gd name="T60" fmla="*/ 6 w 565"/>
                <a:gd name="T61" fmla="*/ 2 h 116"/>
                <a:gd name="T62" fmla="*/ 5 w 565"/>
                <a:gd name="T63" fmla="*/ 2 h 116"/>
                <a:gd name="T64" fmla="*/ 5 w 565"/>
                <a:gd name="T65" fmla="*/ 2 h 116"/>
                <a:gd name="T66" fmla="*/ 5 w 565"/>
                <a:gd name="T67" fmla="*/ 2 h 116"/>
                <a:gd name="T68" fmla="*/ 4 w 565"/>
                <a:gd name="T69" fmla="*/ 2 h 116"/>
                <a:gd name="T70" fmla="*/ 4 w 565"/>
                <a:gd name="T71" fmla="*/ 2 h 116"/>
                <a:gd name="T72" fmla="*/ 4 w 565"/>
                <a:gd name="T73" fmla="*/ 2 h 116"/>
                <a:gd name="T74" fmla="*/ 3 w 565"/>
                <a:gd name="T75" fmla="*/ 2 h 116"/>
                <a:gd name="T76" fmla="*/ 3 w 565"/>
                <a:gd name="T77" fmla="*/ 2 h 116"/>
                <a:gd name="T78" fmla="*/ 3 w 565"/>
                <a:gd name="T79" fmla="*/ 2 h 116"/>
                <a:gd name="T80" fmla="*/ 2 w 565"/>
                <a:gd name="T81" fmla="*/ 2 h 116"/>
                <a:gd name="T82" fmla="*/ 2 w 565"/>
                <a:gd name="T83" fmla="*/ 2 h 116"/>
                <a:gd name="T84" fmla="*/ 2 w 565"/>
                <a:gd name="T85" fmla="*/ 2 h 116"/>
                <a:gd name="T86" fmla="*/ 1 w 565"/>
                <a:gd name="T87" fmla="*/ 2 h 116"/>
                <a:gd name="T88" fmla="*/ 1 w 565"/>
                <a:gd name="T89" fmla="*/ 2 h 116"/>
                <a:gd name="T90" fmla="*/ 1 w 565"/>
                <a:gd name="T91" fmla="*/ 2 h 116"/>
                <a:gd name="T92" fmla="*/ 1 w 565"/>
                <a:gd name="T93" fmla="*/ 2 h 116"/>
                <a:gd name="T94" fmla="*/ 1 w 565"/>
                <a:gd name="T95" fmla="*/ 1 h 116"/>
                <a:gd name="T96" fmla="*/ 1 w 565"/>
                <a:gd name="T97" fmla="*/ 0 h 116"/>
                <a:gd name="T98" fmla="*/ 1 w 565"/>
                <a:gd name="T99" fmla="*/ 1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5"/>
                <a:gd name="T151" fmla="*/ 0 h 116"/>
                <a:gd name="T152" fmla="*/ 565 w 565"/>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5" h="116">
                  <a:moveTo>
                    <a:pt x="45" y="12"/>
                  </a:moveTo>
                  <a:lnTo>
                    <a:pt x="45" y="13"/>
                  </a:lnTo>
                  <a:lnTo>
                    <a:pt x="47" y="13"/>
                  </a:lnTo>
                  <a:lnTo>
                    <a:pt x="50" y="14"/>
                  </a:lnTo>
                  <a:lnTo>
                    <a:pt x="55" y="15"/>
                  </a:lnTo>
                  <a:lnTo>
                    <a:pt x="58" y="15"/>
                  </a:lnTo>
                  <a:lnTo>
                    <a:pt x="64" y="6"/>
                  </a:lnTo>
                  <a:lnTo>
                    <a:pt x="72" y="6"/>
                  </a:lnTo>
                  <a:lnTo>
                    <a:pt x="80" y="9"/>
                  </a:lnTo>
                  <a:lnTo>
                    <a:pt x="88" y="10"/>
                  </a:lnTo>
                  <a:lnTo>
                    <a:pt x="91" y="14"/>
                  </a:lnTo>
                  <a:lnTo>
                    <a:pt x="94" y="16"/>
                  </a:lnTo>
                  <a:lnTo>
                    <a:pt x="99" y="17"/>
                  </a:lnTo>
                  <a:lnTo>
                    <a:pt x="103" y="18"/>
                  </a:lnTo>
                  <a:lnTo>
                    <a:pt x="106" y="16"/>
                  </a:lnTo>
                  <a:lnTo>
                    <a:pt x="107" y="14"/>
                  </a:lnTo>
                  <a:lnTo>
                    <a:pt x="108" y="12"/>
                  </a:lnTo>
                  <a:lnTo>
                    <a:pt x="111" y="12"/>
                  </a:lnTo>
                  <a:lnTo>
                    <a:pt x="112" y="18"/>
                  </a:lnTo>
                  <a:lnTo>
                    <a:pt x="118" y="24"/>
                  </a:lnTo>
                  <a:lnTo>
                    <a:pt x="125" y="28"/>
                  </a:lnTo>
                  <a:lnTo>
                    <a:pt x="132" y="29"/>
                  </a:lnTo>
                  <a:lnTo>
                    <a:pt x="139" y="29"/>
                  </a:lnTo>
                  <a:lnTo>
                    <a:pt x="145" y="26"/>
                  </a:lnTo>
                  <a:lnTo>
                    <a:pt x="150" y="23"/>
                  </a:lnTo>
                  <a:lnTo>
                    <a:pt x="155" y="18"/>
                  </a:lnTo>
                  <a:lnTo>
                    <a:pt x="160" y="14"/>
                  </a:lnTo>
                  <a:lnTo>
                    <a:pt x="164" y="12"/>
                  </a:lnTo>
                  <a:lnTo>
                    <a:pt x="170" y="10"/>
                  </a:lnTo>
                  <a:lnTo>
                    <a:pt x="178" y="13"/>
                  </a:lnTo>
                  <a:lnTo>
                    <a:pt x="184" y="21"/>
                  </a:lnTo>
                  <a:lnTo>
                    <a:pt x="190" y="23"/>
                  </a:lnTo>
                  <a:lnTo>
                    <a:pt x="197" y="22"/>
                  </a:lnTo>
                  <a:lnTo>
                    <a:pt x="202" y="18"/>
                  </a:lnTo>
                  <a:lnTo>
                    <a:pt x="209" y="15"/>
                  </a:lnTo>
                  <a:lnTo>
                    <a:pt x="216" y="13"/>
                  </a:lnTo>
                  <a:lnTo>
                    <a:pt x="224" y="13"/>
                  </a:lnTo>
                  <a:lnTo>
                    <a:pt x="232" y="18"/>
                  </a:lnTo>
                  <a:lnTo>
                    <a:pt x="261" y="18"/>
                  </a:lnTo>
                  <a:lnTo>
                    <a:pt x="263" y="28"/>
                  </a:lnTo>
                  <a:lnTo>
                    <a:pt x="266" y="38"/>
                  </a:lnTo>
                  <a:lnTo>
                    <a:pt x="270" y="46"/>
                  </a:lnTo>
                  <a:lnTo>
                    <a:pt x="279" y="52"/>
                  </a:lnTo>
                  <a:lnTo>
                    <a:pt x="285" y="52"/>
                  </a:lnTo>
                  <a:lnTo>
                    <a:pt x="290" y="52"/>
                  </a:lnTo>
                  <a:lnTo>
                    <a:pt x="296" y="52"/>
                  </a:lnTo>
                  <a:lnTo>
                    <a:pt x="300" y="53"/>
                  </a:lnTo>
                  <a:lnTo>
                    <a:pt x="304" y="53"/>
                  </a:lnTo>
                  <a:lnTo>
                    <a:pt x="309" y="53"/>
                  </a:lnTo>
                  <a:lnTo>
                    <a:pt x="314" y="52"/>
                  </a:lnTo>
                  <a:lnTo>
                    <a:pt x="320" y="51"/>
                  </a:lnTo>
                  <a:lnTo>
                    <a:pt x="328" y="45"/>
                  </a:lnTo>
                  <a:lnTo>
                    <a:pt x="334" y="35"/>
                  </a:lnTo>
                  <a:lnTo>
                    <a:pt x="340" y="28"/>
                  </a:lnTo>
                  <a:lnTo>
                    <a:pt x="350" y="28"/>
                  </a:lnTo>
                  <a:lnTo>
                    <a:pt x="351" y="32"/>
                  </a:lnTo>
                  <a:lnTo>
                    <a:pt x="354" y="36"/>
                  </a:lnTo>
                  <a:lnTo>
                    <a:pt x="358" y="40"/>
                  </a:lnTo>
                  <a:lnTo>
                    <a:pt x="361" y="44"/>
                  </a:lnTo>
                  <a:lnTo>
                    <a:pt x="368" y="43"/>
                  </a:lnTo>
                  <a:lnTo>
                    <a:pt x="373" y="39"/>
                  </a:lnTo>
                  <a:lnTo>
                    <a:pt x="375" y="35"/>
                  </a:lnTo>
                  <a:lnTo>
                    <a:pt x="377" y="29"/>
                  </a:lnTo>
                  <a:lnTo>
                    <a:pt x="385" y="30"/>
                  </a:lnTo>
                  <a:lnTo>
                    <a:pt x="393" y="31"/>
                  </a:lnTo>
                  <a:lnTo>
                    <a:pt x="401" y="32"/>
                  </a:lnTo>
                  <a:lnTo>
                    <a:pt x="411" y="33"/>
                  </a:lnTo>
                  <a:lnTo>
                    <a:pt x="420" y="35"/>
                  </a:lnTo>
                  <a:lnTo>
                    <a:pt x="428" y="36"/>
                  </a:lnTo>
                  <a:lnTo>
                    <a:pt x="436" y="39"/>
                  </a:lnTo>
                  <a:lnTo>
                    <a:pt x="444" y="43"/>
                  </a:lnTo>
                  <a:lnTo>
                    <a:pt x="459" y="41"/>
                  </a:lnTo>
                  <a:lnTo>
                    <a:pt x="473" y="40"/>
                  </a:lnTo>
                  <a:lnTo>
                    <a:pt x="487" y="40"/>
                  </a:lnTo>
                  <a:lnTo>
                    <a:pt x="501" y="41"/>
                  </a:lnTo>
                  <a:lnTo>
                    <a:pt x="514" y="43"/>
                  </a:lnTo>
                  <a:lnTo>
                    <a:pt x="528" y="43"/>
                  </a:lnTo>
                  <a:lnTo>
                    <a:pt x="542" y="41"/>
                  </a:lnTo>
                  <a:lnTo>
                    <a:pt x="557" y="40"/>
                  </a:lnTo>
                  <a:lnTo>
                    <a:pt x="563" y="55"/>
                  </a:lnTo>
                  <a:lnTo>
                    <a:pt x="565" y="74"/>
                  </a:lnTo>
                  <a:lnTo>
                    <a:pt x="565" y="91"/>
                  </a:lnTo>
                  <a:lnTo>
                    <a:pt x="563" y="107"/>
                  </a:lnTo>
                  <a:lnTo>
                    <a:pt x="555" y="106"/>
                  </a:lnTo>
                  <a:lnTo>
                    <a:pt x="548" y="106"/>
                  </a:lnTo>
                  <a:lnTo>
                    <a:pt x="540" y="106"/>
                  </a:lnTo>
                  <a:lnTo>
                    <a:pt x="533" y="106"/>
                  </a:lnTo>
                  <a:lnTo>
                    <a:pt x="526" y="106"/>
                  </a:lnTo>
                  <a:lnTo>
                    <a:pt x="519" y="105"/>
                  </a:lnTo>
                  <a:lnTo>
                    <a:pt x="512" y="103"/>
                  </a:lnTo>
                  <a:lnTo>
                    <a:pt x="506" y="98"/>
                  </a:lnTo>
                  <a:lnTo>
                    <a:pt x="501" y="99"/>
                  </a:lnTo>
                  <a:lnTo>
                    <a:pt x="497" y="103"/>
                  </a:lnTo>
                  <a:lnTo>
                    <a:pt x="492" y="105"/>
                  </a:lnTo>
                  <a:lnTo>
                    <a:pt x="488" y="104"/>
                  </a:lnTo>
                  <a:lnTo>
                    <a:pt x="479" y="107"/>
                  </a:lnTo>
                  <a:lnTo>
                    <a:pt x="472" y="107"/>
                  </a:lnTo>
                  <a:lnTo>
                    <a:pt x="466" y="105"/>
                  </a:lnTo>
                  <a:lnTo>
                    <a:pt x="460" y="100"/>
                  </a:lnTo>
                  <a:lnTo>
                    <a:pt x="456" y="96"/>
                  </a:lnTo>
                  <a:lnTo>
                    <a:pt x="450" y="93"/>
                  </a:lnTo>
                  <a:lnTo>
                    <a:pt x="444" y="92"/>
                  </a:lnTo>
                  <a:lnTo>
                    <a:pt x="437" y="96"/>
                  </a:lnTo>
                  <a:lnTo>
                    <a:pt x="436" y="94"/>
                  </a:lnTo>
                  <a:lnTo>
                    <a:pt x="434" y="94"/>
                  </a:lnTo>
                  <a:lnTo>
                    <a:pt x="430" y="94"/>
                  </a:lnTo>
                  <a:lnTo>
                    <a:pt x="428" y="94"/>
                  </a:lnTo>
                  <a:lnTo>
                    <a:pt x="427" y="101"/>
                  </a:lnTo>
                  <a:lnTo>
                    <a:pt x="422" y="106"/>
                  </a:lnTo>
                  <a:lnTo>
                    <a:pt x="418" y="108"/>
                  </a:lnTo>
                  <a:lnTo>
                    <a:pt x="412" y="109"/>
                  </a:lnTo>
                  <a:lnTo>
                    <a:pt x="405" y="109"/>
                  </a:lnTo>
                  <a:lnTo>
                    <a:pt x="398" y="108"/>
                  </a:lnTo>
                  <a:lnTo>
                    <a:pt x="391" y="108"/>
                  </a:lnTo>
                  <a:lnTo>
                    <a:pt x="385" y="108"/>
                  </a:lnTo>
                  <a:lnTo>
                    <a:pt x="380" y="101"/>
                  </a:lnTo>
                  <a:lnTo>
                    <a:pt x="374" y="99"/>
                  </a:lnTo>
                  <a:lnTo>
                    <a:pt x="368" y="99"/>
                  </a:lnTo>
                  <a:lnTo>
                    <a:pt x="362" y="103"/>
                  </a:lnTo>
                  <a:lnTo>
                    <a:pt x="357" y="106"/>
                  </a:lnTo>
                  <a:lnTo>
                    <a:pt x="350" y="109"/>
                  </a:lnTo>
                  <a:lnTo>
                    <a:pt x="344" y="109"/>
                  </a:lnTo>
                  <a:lnTo>
                    <a:pt x="337" y="107"/>
                  </a:lnTo>
                  <a:lnTo>
                    <a:pt x="334" y="101"/>
                  </a:lnTo>
                  <a:lnTo>
                    <a:pt x="330" y="97"/>
                  </a:lnTo>
                  <a:lnTo>
                    <a:pt x="325" y="91"/>
                  </a:lnTo>
                  <a:lnTo>
                    <a:pt x="321" y="88"/>
                  </a:lnTo>
                  <a:lnTo>
                    <a:pt x="315" y="84"/>
                  </a:lnTo>
                  <a:lnTo>
                    <a:pt x="309" y="82"/>
                  </a:lnTo>
                  <a:lnTo>
                    <a:pt x="302" y="81"/>
                  </a:lnTo>
                  <a:lnTo>
                    <a:pt x="296" y="81"/>
                  </a:lnTo>
                  <a:lnTo>
                    <a:pt x="289" y="81"/>
                  </a:lnTo>
                  <a:lnTo>
                    <a:pt x="283" y="82"/>
                  </a:lnTo>
                  <a:lnTo>
                    <a:pt x="276" y="84"/>
                  </a:lnTo>
                  <a:lnTo>
                    <a:pt x="271" y="88"/>
                  </a:lnTo>
                  <a:lnTo>
                    <a:pt x="266" y="91"/>
                  </a:lnTo>
                  <a:lnTo>
                    <a:pt x="261" y="96"/>
                  </a:lnTo>
                  <a:lnTo>
                    <a:pt x="258" y="101"/>
                  </a:lnTo>
                  <a:lnTo>
                    <a:pt x="254" y="107"/>
                  </a:lnTo>
                  <a:lnTo>
                    <a:pt x="248" y="108"/>
                  </a:lnTo>
                  <a:lnTo>
                    <a:pt x="244" y="108"/>
                  </a:lnTo>
                  <a:lnTo>
                    <a:pt x="238" y="109"/>
                  </a:lnTo>
                  <a:lnTo>
                    <a:pt x="233" y="109"/>
                  </a:lnTo>
                  <a:lnTo>
                    <a:pt x="229" y="109"/>
                  </a:lnTo>
                  <a:lnTo>
                    <a:pt x="224" y="107"/>
                  </a:lnTo>
                  <a:lnTo>
                    <a:pt x="220" y="104"/>
                  </a:lnTo>
                  <a:lnTo>
                    <a:pt x="215" y="99"/>
                  </a:lnTo>
                  <a:lnTo>
                    <a:pt x="209" y="105"/>
                  </a:lnTo>
                  <a:lnTo>
                    <a:pt x="205" y="109"/>
                  </a:lnTo>
                  <a:lnTo>
                    <a:pt x="199" y="111"/>
                  </a:lnTo>
                  <a:lnTo>
                    <a:pt x="191" y="108"/>
                  </a:lnTo>
                  <a:lnTo>
                    <a:pt x="185" y="104"/>
                  </a:lnTo>
                  <a:lnTo>
                    <a:pt x="179" y="99"/>
                  </a:lnTo>
                  <a:lnTo>
                    <a:pt x="172" y="96"/>
                  </a:lnTo>
                  <a:lnTo>
                    <a:pt x="163" y="94"/>
                  </a:lnTo>
                  <a:lnTo>
                    <a:pt x="157" y="100"/>
                  </a:lnTo>
                  <a:lnTo>
                    <a:pt x="155" y="108"/>
                  </a:lnTo>
                  <a:lnTo>
                    <a:pt x="150" y="114"/>
                  </a:lnTo>
                  <a:lnTo>
                    <a:pt x="141" y="112"/>
                  </a:lnTo>
                  <a:lnTo>
                    <a:pt x="139" y="106"/>
                  </a:lnTo>
                  <a:lnTo>
                    <a:pt x="133" y="103"/>
                  </a:lnTo>
                  <a:lnTo>
                    <a:pt x="126" y="101"/>
                  </a:lnTo>
                  <a:lnTo>
                    <a:pt x="121" y="98"/>
                  </a:lnTo>
                  <a:lnTo>
                    <a:pt x="116" y="99"/>
                  </a:lnTo>
                  <a:lnTo>
                    <a:pt x="112" y="101"/>
                  </a:lnTo>
                  <a:lnTo>
                    <a:pt x="108" y="105"/>
                  </a:lnTo>
                  <a:lnTo>
                    <a:pt x="104" y="108"/>
                  </a:lnTo>
                  <a:lnTo>
                    <a:pt x="104" y="114"/>
                  </a:lnTo>
                  <a:lnTo>
                    <a:pt x="100" y="114"/>
                  </a:lnTo>
                  <a:lnTo>
                    <a:pt x="95" y="115"/>
                  </a:lnTo>
                  <a:lnTo>
                    <a:pt x="89" y="115"/>
                  </a:lnTo>
                  <a:lnTo>
                    <a:pt x="84" y="115"/>
                  </a:lnTo>
                  <a:lnTo>
                    <a:pt x="78" y="115"/>
                  </a:lnTo>
                  <a:lnTo>
                    <a:pt x="72" y="115"/>
                  </a:lnTo>
                  <a:lnTo>
                    <a:pt x="66" y="113"/>
                  </a:lnTo>
                  <a:lnTo>
                    <a:pt x="63" y="111"/>
                  </a:lnTo>
                  <a:lnTo>
                    <a:pt x="56" y="113"/>
                  </a:lnTo>
                  <a:lnTo>
                    <a:pt x="49" y="113"/>
                  </a:lnTo>
                  <a:lnTo>
                    <a:pt x="42" y="113"/>
                  </a:lnTo>
                  <a:lnTo>
                    <a:pt x="35" y="112"/>
                  </a:lnTo>
                  <a:lnTo>
                    <a:pt x="28" y="111"/>
                  </a:lnTo>
                  <a:lnTo>
                    <a:pt x="21" y="111"/>
                  </a:lnTo>
                  <a:lnTo>
                    <a:pt x="15" y="112"/>
                  </a:lnTo>
                  <a:lnTo>
                    <a:pt x="8" y="116"/>
                  </a:lnTo>
                  <a:lnTo>
                    <a:pt x="7" y="116"/>
                  </a:lnTo>
                  <a:lnTo>
                    <a:pt x="4" y="115"/>
                  </a:lnTo>
                  <a:lnTo>
                    <a:pt x="3" y="115"/>
                  </a:lnTo>
                  <a:lnTo>
                    <a:pt x="1" y="115"/>
                  </a:lnTo>
                  <a:lnTo>
                    <a:pt x="0" y="94"/>
                  </a:lnTo>
                  <a:lnTo>
                    <a:pt x="1" y="74"/>
                  </a:lnTo>
                  <a:lnTo>
                    <a:pt x="4" y="54"/>
                  </a:lnTo>
                  <a:lnTo>
                    <a:pt x="7" y="36"/>
                  </a:lnTo>
                  <a:lnTo>
                    <a:pt x="9" y="28"/>
                  </a:lnTo>
                  <a:lnTo>
                    <a:pt x="10" y="20"/>
                  </a:lnTo>
                  <a:lnTo>
                    <a:pt x="12" y="9"/>
                  </a:lnTo>
                  <a:lnTo>
                    <a:pt x="15" y="0"/>
                  </a:lnTo>
                  <a:lnTo>
                    <a:pt x="24" y="0"/>
                  </a:lnTo>
                  <a:lnTo>
                    <a:pt x="30" y="7"/>
                  </a:lnTo>
                  <a:lnTo>
                    <a:pt x="35" y="14"/>
                  </a:lnTo>
                  <a:lnTo>
                    <a:pt x="45" y="12"/>
                  </a:lnTo>
                  <a:close/>
                </a:path>
              </a:pathLst>
            </a:custGeom>
            <a:solidFill>
              <a:srgbClr val="CEC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2537" name="Footer Placeholder 51"/>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6FBC3C4-6359-4060-8EF1-5F3E3638FCEE}"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23555"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64938F9-69E5-4044-B3B8-54977DDF7819}" type="slidenum">
              <a:rPr lang="en-US" altLang="en-US" sz="1400">
                <a:latin typeface="Book Antiqua" panose="02040602050305030304" pitchFamily="18" charset="0"/>
              </a:rPr>
              <a:pPr/>
              <a:t>16</a:t>
            </a:fld>
            <a:endParaRPr lang="en-US" altLang="en-US" sz="1400">
              <a:latin typeface="Book Antiqua" panose="02040602050305030304" pitchFamily="18" charset="0"/>
            </a:endParaRP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3736975"/>
            <a:ext cx="1689100"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2"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rPr>
              <a:t>Biology topic:  Molecular biology</a:t>
            </a:r>
            <a:endParaRPr lang="en-US" dirty="0" smtClean="0">
              <a:effectLst>
                <a:outerShdw blurRad="38100" dist="38100" dir="2700000" algn="tl">
                  <a:srgbClr val="C0C0C0"/>
                </a:outerShdw>
              </a:effectLst>
            </a:endParaRPr>
          </a:p>
        </p:txBody>
      </p:sp>
      <p:sp>
        <p:nvSpPr>
          <p:cNvPr id="23558" name="Rectangle 3"/>
          <p:cNvSpPr>
            <a:spLocks noGrp="1" noChangeArrowheads="1"/>
          </p:cNvSpPr>
          <p:nvPr>
            <p:ph type="body" idx="1"/>
          </p:nvPr>
        </p:nvSpPr>
        <p:spPr/>
        <p:txBody>
          <a:bodyPr/>
          <a:lstStyle/>
          <a:p>
            <a:pPr eaLnBrk="1" hangingPunct="1">
              <a:lnSpc>
                <a:spcPct val="90000"/>
              </a:lnSpc>
            </a:pPr>
            <a:r>
              <a:rPr lang="en-US" altLang="en-US" dirty="0" smtClean="0">
                <a:ea typeface="ＭＳ Ｐゴシック" panose="020B0600070205080204" pitchFamily="34" charset="-128"/>
              </a:rPr>
              <a:t>The information stored in DNA organizes inanimate molecules into living organisms and orchestrates their lifelong function</a:t>
            </a:r>
          </a:p>
          <a:p>
            <a:pPr eaLnBrk="1" hangingPunct="1">
              <a:lnSpc>
                <a:spcPct val="90000"/>
              </a:lnSpc>
            </a:pPr>
            <a:r>
              <a:rPr lang="en-US" altLang="en-US" dirty="0" smtClean="0">
                <a:ea typeface="ＭＳ Ｐゴシック" panose="020B0600070205080204" pitchFamily="34" charset="-128"/>
              </a:rPr>
              <a:t>A long complementary chain of nucleotides</a:t>
            </a:r>
          </a:p>
          <a:p>
            <a:pPr eaLnBrk="1" hangingPunct="1">
              <a:lnSpc>
                <a:spcPct val="90000"/>
              </a:lnSpc>
            </a:pPr>
            <a:endParaRPr lang="en-US" altLang="en-US" dirty="0" smtClean="0">
              <a:ea typeface="ＭＳ Ｐゴシック" panose="020B0600070205080204" pitchFamily="34" charset="-128"/>
            </a:endParaRPr>
          </a:p>
          <a:p>
            <a:pPr eaLnBrk="1" hangingPunct="1">
              <a:lnSpc>
                <a:spcPct val="90000"/>
              </a:lnSpc>
            </a:pPr>
            <a:r>
              <a:rPr lang="en-US" altLang="en-US" dirty="0" smtClean="0">
                <a:ea typeface="ＭＳ Ｐゴシック" panose="020B0600070205080204" pitchFamily="34" charset="-128"/>
              </a:rPr>
              <a:t>Each nucleotide has 3 components</a:t>
            </a:r>
          </a:p>
          <a:p>
            <a:pPr lvl="1" eaLnBrk="1" hangingPunct="1">
              <a:lnSpc>
                <a:spcPct val="90000"/>
              </a:lnSpc>
            </a:pPr>
            <a:r>
              <a:rPr lang="en-US" altLang="en-US" dirty="0" smtClean="0">
                <a:ea typeface="ＭＳ Ｐゴシック" panose="020B0600070205080204" pitchFamily="34" charset="-128"/>
              </a:rPr>
              <a:t>A phosphate group</a:t>
            </a:r>
          </a:p>
          <a:p>
            <a:pPr lvl="1" eaLnBrk="1" hangingPunct="1">
              <a:lnSpc>
                <a:spcPct val="90000"/>
              </a:lnSpc>
            </a:pPr>
            <a:r>
              <a:rPr lang="en-US" altLang="en-US" dirty="0" smtClean="0">
                <a:ea typeface="ＭＳ Ｐゴシック" panose="020B0600070205080204" pitchFamily="34" charset="-128"/>
              </a:rPr>
              <a:t>A ribose sugar</a:t>
            </a:r>
          </a:p>
          <a:p>
            <a:pPr lvl="1" eaLnBrk="1" hangingPunct="1">
              <a:lnSpc>
                <a:spcPct val="90000"/>
              </a:lnSpc>
            </a:pPr>
            <a:r>
              <a:rPr lang="en-US" altLang="en-US" dirty="0" smtClean="0">
                <a:ea typeface="ＭＳ Ｐゴシック" panose="020B0600070205080204" pitchFamily="34" charset="-128"/>
              </a:rPr>
              <a:t>One of four nitrogenous </a:t>
            </a:r>
            <a:r>
              <a:rPr lang="en-US" altLang="en-US" dirty="0" smtClean="0">
                <a:ea typeface="ＭＳ Ｐゴシック" panose="020B0600070205080204" pitchFamily="34" charset="-128"/>
              </a:rPr>
              <a:t>bases</a:t>
            </a:r>
          </a:p>
          <a:p>
            <a:pPr eaLnBrk="1" hangingPunct="1">
              <a:lnSpc>
                <a:spcPct val="90000"/>
              </a:lnSpc>
            </a:pPr>
            <a:r>
              <a:rPr lang="en-US" altLang="en-US" dirty="0" smtClean="0">
                <a:ea typeface="ＭＳ Ｐゴシック" panose="020B0600070205080204" pitchFamily="34" charset="-128"/>
              </a:rPr>
              <a:t>The sequence of nucleotides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encodes information!</a:t>
            </a:r>
            <a:endParaRPr lang="en-US" altLang="en-US" dirty="0" smtClean="0">
              <a:ea typeface="ＭＳ Ｐゴシック" panose="020B0600070205080204" pitchFamily="34" charset="-128"/>
            </a:endParaRPr>
          </a:p>
          <a:p>
            <a:pPr eaLnBrk="1" hangingPunct="1">
              <a:lnSpc>
                <a:spcPct val="90000"/>
              </a:lnSpc>
            </a:pPr>
            <a:endParaRPr lang="en-US" altLang="en-US" dirty="0" smtClean="0">
              <a:ea typeface="ＭＳ Ｐゴシック" panose="020B0600070205080204" pitchFamily="34" charset="-128"/>
            </a:endParaRPr>
          </a:p>
        </p:txBody>
      </p:sp>
      <p:pic>
        <p:nvPicPr>
          <p:cNvPr id="23559" name="Picture 4" descr="DNAball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3048000"/>
            <a:ext cx="76200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AutoShape 6"/>
          <p:cNvSpPr>
            <a:spLocks noChangeArrowheads="1"/>
          </p:cNvSpPr>
          <p:nvPr/>
        </p:nvSpPr>
        <p:spPr bwMode="auto">
          <a:xfrm rot="-3197754">
            <a:off x="6042025" y="4854575"/>
            <a:ext cx="1905000" cy="685800"/>
          </a:xfrm>
          <a:prstGeom prst="roundRect">
            <a:avLst>
              <a:gd name="adj" fmla="val 16667"/>
            </a:avLst>
          </a:prstGeom>
          <a:noFill/>
          <a:ln w="19050">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7" name="Oval 7"/>
          <p:cNvSpPr>
            <a:spLocks noChangeArrowheads="1"/>
          </p:cNvSpPr>
          <p:nvPr/>
        </p:nvSpPr>
        <p:spPr bwMode="auto">
          <a:xfrm>
            <a:off x="6302375" y="5334000"/>
            <a:ext cx="685800" cy="685800"/>
          </a:xfrm>
          <a:prstGeom prst="ellipse">
            <a:avLst/>
          </a:prstGeom>
          <a:noFill/>
          <a:ln w="381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8" name="Oval 8"/>
          <p:cNvSpPr>
            <a:spLocks noChangeArrowheads="1"/>
          </p:cNvSpPr>
          <p:nvPr/>
        </p:nvSpPr>
        <p:spPr bwMode="auto">
          <a:xfrm>
            <a:off x="6750050" y="4930775"/>
            <a:ext cx="511175" cy="500063"/>
          </a:xfrm>
          <a:prstGeom prst="ellipse">
            <a:avLst/>
          </a:prstGeom>
          <a:noFill/>
          <a:ln w="38100">
            <a:solidFill>
              <a:srgbClr val="CC00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9" name="Oval 9"/>
          <p:cNvSpPr>
            <a:spLocks noChangeArrowheads="1"/>
          </p:cNvSpPr>
          <p:nvPr/>
        </p:nvSpPr>
        <p:spPr bwMode="auto">
          <a:xfrm>
            <a:off x="7010400" y="4376738"/>
            <a:ext cx="685800" cy="685800"/>
          </a:xfrm>
          <a:prstGeom prst="ellipse">
            <a:avLst/>
          </a:prstGeom>
          <a:noFill/>
          <a:ln w="38100">
            <a:solidFill>
              <a:srgbClr val="00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64" name="Footer Placeholder 13"/>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7" grpId="0" animBg="1"/>
      <p:bldP spid="30728" grpId="0" animBg="1"/>
      <p:bldP spid="307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D6E2681-C29D-4872-BCE3-8CB9AEBC260F}"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24579"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D96F453-7AD1-4171-B17F-AD050A9E83B6}" type="slidenum">
              <a:rPr lang="en-US" altLang="en-US" sz="1400">
                <a:latin typeface="Book Antiqua" panose="02040602050305030304" pitchFamily="18" charset="0"/>
              </a:rPr>
              <a:pPr/>
              <a:t>17</a:t>
            </a:fld>
            <a:endParaRPr lang="en-US" altLang="en-US" sz="1400">
              <a:latin typeface="Book Antiqua" panose="02040602050305030304" pitchFamily="18" charset="0"/>
            </a:endParaRPr>
          </a:p>
        </p:txBody>
      </p:sp>
      <p:sp>
        <p:nvSpPr>
          <p:cNvPr id="44034"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DNA Components</a:t>
            </a:r>
          </a:p>
        </p:txBody>
      </p:sp>
      <p:sp>
        <p:nvSpPr>
          <p:cNvPr id="24581" name="Rectangle 3"/>
          <p:cNvSpPr>
            <a:spLocks noGrp="1" noChangeArrowheads="1"/>
          </p:cNvSpPr>
          <p:nvPr>
            <p:ph type="body" idx="1"/>
          </p:nvPr>
        </p:nvSpPr>
        <p:spPr>
          <a:xfrm>
            <a:off x="457200" y="1295400"/>
            <a:ext cx="8153400" cy="5105400"/>
          </a:xfrm>
        </p:spPr>
        <p:txBody>
          <a:bodyPr/>
          <a:lstStyle/>
          <a:p>
            <a:pPr eaLnBrk="1" hangingPunct="1">
              <a:lnSpc>
                <a:spcPct val="80000"/>
              </a:lnSpc>
            </a:pPr>
            <a:r>
              <a:rPr lang="en-US" altLang="en-US" sz="2000" dirty="0" smtClean="0">
                <a:ea typeface="ＭＳ Ｐゴシック" panose="020B0600070205080204" pitchFamily="34" charset="-128"/>
              </a:rPr>
              <a:t>DNA appears in all </a:t>
            </a:r>
            <a:r>
              <a:rPr lang="en-US" altLang="en-US" sz="2000" dirty="0" smtClean="0">
                <a:ea typeface="ＭＳ Ｐゴシック" panose="020B0600070205080204" pitchFamily="34" charset="-128"/>
              </a:rPr>
              <a:t>living organisms</a:t>
            </a:r>
          </a:p>
          <a:p>
            <a:pPr eaLnBrk="1" hangingPunct="1">
              <a:lnSpc>
                <a:spcPct val="80000"/>
              </a:lnSpc>
            </a:pPr>
            <a:r>
              <a:rPr lang="en-US" altLang="en-US" sz="2000" dirty="0" smtClean="0">
                <a:ea typeface="ＭＳ Ｐゴシック" panose="020B0600070205080204" pitchFamily="34" charset="-128"/>
              </a:rPr>
              <a:t>Different code sequences distinguish</a:t>
            </a:r>
          </a:p>
          <a:p>
            <a:pPr lvl="1" eaLnBrk="1" hangingPunct="1">
              <a:lnSpc>
                <a:spcPct val="80000"/>
              </a:lnSpc>
            </a:pPr>
            <a:r>
              <a:rPr lang="en-US" altLang="en-US" sz="1800" dirty="0" smtClean="0">
                <a:ea typeface="ＭＳ Ｐゴシック" panose="020B0600070205080204" pitchFamily="34" charset="-128"/>
              </a:rPr>
              <a:t>Plants from animals</a:t>
            </a:r>
          </a:p>
          <a:p>
            <a:pPr lvl="1" eaLnBrk="1" hangingPunct="1">
              <a:lnSpc>
                <a:spcPct val="80000"/>
              </a:lnSpc>
            </a:pPr>
            <a:r>
              <a:rPr lang="en-US" altLang="en-US" sz="1800" dirty="0" smtClean="0">
                <a:ea typeface="ＭＳ Ｐゴシック" panose="020B0600070205080204" pitchFamily="34" charset="-128"/>
              </a:rPr>
              <a:t>Species</a:t>
            </a:r>
          </a:p>
          <a:p>
            <a:pPr lvl="1" eaLnBrk="1" hangingPunct="1">
              <a:lnSpc>
                <a:spcPct val="80000"/>
              </a:lnSpc>
            </a:pPr>
            <a:r>
              <a:rPr lang="en-US" altLang="en-US" sz="1800" dirty="0" smtClean="0">
                <a:ea typeface="ＭＳ Ｐゴシック" panose="020B0600070205080204" pitchFamily="34" charset="-128"/>
              </a:rPr>
              <a:t>Individuals</a:t>
            </a:r>
          </a:p>
          <a:p>
            <a:pPr eaLnBrk="1" hangingPunct="1">
              <a:lnSpc>
                <a:spcPct val="80000"/>
              </a:lnSpc>
            </a:pPr>
            <a:r>
              <a:rPr lang="en-US" altLang="en-US" sz="2000" dirty="0" smtClean="0">
                <a:ea typeface="ＭＳ Ｐゴシック" panose="020B0600070205080204" pitchFamily="34" charset="-128"/>
              </a:rPr>
              <a:t>A complete DNA sequence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for an organism is called</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its </a:t>
            </a:r>
            <a:r>
              <a:rPr lang="en-US" altLang="en-US" sz="2000" i="1" dirty="0" smtClean="0">
                <a:ea typeface="ＭＳ Ｐゴシック" panose="020B0600070205080204" pitchFamily="34" charset="-128"/>
              </a:rPr>
              <a:t>genome</a:t>
            </a:r>
            <a:r>
              <a:rPr lang="en-US" altLang="en-US" sz="2000" dirty="0" smtClean="0">
                <a:ea typeface="ＭＳ Ｐゴシック" panose="020B0600070205080204" pitchFamily="34" charset="-128"/>
              </a:rPr>
              <a:t> </a:t>
            </a:r>
          </a:p>
          <a:p>
            <a:pPr eaLnBrk="1" hangingPunct="1">
              <a:lnSpc>
                <a:spcPct val="80000"/>
              </a:lnSpc>
            </a:pPr>
            <a:r>
              <a:rPr lang="en-US" altLang="en-US" sz="2000" dirty="0" smtClean="0">
                <a:ea typeface="ＭＳ Ｐゴシック" panose="020B0600070205080204" pitchFamily="34" charset="-128"/>
              </a:rPr>
              <a:t>Code sequences are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composed of 4 bases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(Adenine, Cytosine,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Guanine, Thymine)</a:t>
            </a:r>
          </a:p>
          <a:p>
            <a:pPr eaLnBrk="1" hangingPunct="1">
              <a:lnSpc>
                <a:spcPct val="80000"/>
              </a:lnSpc>
            </a:pPr>
            <a:r>
              <a:rPr lang="en-US" altLang="en-US" sz="2000" dirty="0" smtClean="0">
                <a:ea typeface="ＭＳ Ｐゴシック" panose="020B0600070205080204" pitchFamily="34" charset="-128"/>
              </a:rPr>
              <a:t>Each base binds with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another specific base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(Thymine with Adenine  </a:t>
            </a:r>
            <a:br>
              <a:rPr lang="en-US" altLang="en-US" sz="2000" dirty="0" smtClean="0">
                <a:ea typeface="ＭＳ Ｐゴシック" panose="020B0600070205080204" pitchFamily="34" charset="-128"/>
              </a:rPr>
            </a:br>
            <a:r>
              <a:rPr lang="en-US" altLang="en-US" sz="2000" dirty="0" smtClean="0">
                <a:ea typeface="ＭＳ Ｐゴシック" panose="020B0600070205080204" pitchFamily="34" charset="-128"/>
              </a:rPr>
              <a:t>and Cytosine with Guanine)</a:t>
            </a:r>
          </a:p>
          <a:p>
            <a:pPr eaLnBrk="1" hangingPunct="1">
              <a:lnSpc>
                <a:spcPct val="80000"/>
              </a:lnSpc>
            </a:pPr>
            <a:r>
              <a:rPr lang="en-US" altLang="en-US" sz="2000" dirty="0" smtClean="0">
                <a:ea typeface="ＭＳ Ｐゴシック" panose="020B0600070205080204" pitchFamily="34" charset="-128"/>
              </a:rPr>
              <a:t>A DNA molecule is comprised of primary sequence and a redundant “complementary” copy that allows it to self replicate (each acts like a template for the other sequence)</a:t>
            </a:r>
          </a:p>
        </p:txBody>
      </p:sp>
      <p:pic>
        <p:nvPicPr>
          <p:cNvPr id="24582" name="Picture 6" descr="DNAbas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209800"/>
            <a:ext cx="2971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4" descr="basepair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4800" y="2209800"/>
            <a:ext cx="39624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4" name="Footer Placeholder 9"/>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D36CB72-22D4-4CC4-AB4B-09C51BEB459A}"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25603"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988328C-81BA-4E5C-A30B-F52E0E318FE5}" type="slidenum">
              <a:rPr lang="en-US" altLang="en-US" sz="1400">
                <a:latin typeface="Book Antiqua" panose="02040602050305030304" pitchFamily="18" charset="0"/>
              </a:rPr>
              <a:pPr/>
              <a:t>18</a:t>
            </a:fld>
            <a:endParaRPr lang="en-US" altLang="en-US" sz="1400">
              <a:latin typeface="Book Antiqua" panose="02040602050305030304" pitchFamily="18" charset="0"/>
            </a:endParaRPr>
          </a:p>
        </p:txBody>
      </p:sp>
      <p:sp>
        <p:nvSpPr>
          <p:cNvPr id="46082"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Schematic DNA</a:t>
            </a:r>
          </a:p>
        </p:txBody>
      </p:sp>
      <p:sp>
        <p:nvSpPr>
          <p:cNvPr id="25605" name="Rectangle 3"/>
          <p:cNvSpPr>
            <a:spLocks noGrp="1" noChangeArrowheads="1"/>
          </p:cNvSpPr>
          <p:nvPr>
            <p:ph type="body" idx="1"/>
          </p:nvPr>
        </p:nvSpPr>
        <p:spPr/>
        <p:txBody>
          <a:bodyPr/>
          <a:lstStyle/>
          <a:p>
            <a:pPr eaLnBrk="1" hangingPunct="1"/>
            <a:r>
              <a:rPr lang="en-US" altLang="en-US" sz="2400" smtClean="0">
                <a:ea typeface="ＭＳ Ｐゴシック" panose="020B0600070205080204" pitchFamily="34" charset="-128"/>
              </a:rPr>
              <a:t>Many more details are required to give a complete picture of DNA</a:t>
            </a:r>
          </a:p>
          <a:p>
            <a:pPr lvl="1" eaLnBrk="1" hangingPunct="1"/>
            <a:r>
              <a:rPr lang="en-US" altLang="en-US" sz="2000" smtClean="0">
                <a:ea typeface="ＭＳ Ｐゴシック" panose="020B0600070205080204" pitchFamily="34" charset="-128"/>
              </a:rPr>
              <a:t>Complementary strands are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antiparallel and, thus, oriented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(5’-bbbb-3’)</a:t>
            </a:r>
          </a:p>
          <a:p>
            <a:pPr lvl="1" eaLnBrk="1" hangingPunct="1"/>
            <a:r>
              <a:rPr lang="en-US" altLang="en-US" sz="2000" smtClean="0">
                <a:ea typeface="ＭＳ Ｐゴシック" panose="020B0600070205080204" pitchFamily="34" charset="-128"/>
              </a:rPr>
              <a:t>Not a simple twist, but has a major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and minor grooves which are </a:t>
            </a:r>
            <a:br>
              <a:rPr lang="en-US" altLang="en-US" sz="2000" smtClean="0">
                <a:ea typeface="ＭＳ Ｐゴシック" panose="020B0600070205080204" pitchFamily="34" charset="-128"/>
              </a:rPr>
            </a:br>
            <a:r>
              <a:rPr lang="en-US" altLang="en-US" sz="2000" smtClean="0">
                <a:ea typeface="ＭＳ Ｐゴシック" panose="020B0600070205080204" pitchFamily="34" charset="-128"/>
              </a:rPr>
              <a:t>important for interacting with proteins</a:t>
            </a:r>
          </a:p>
          <a:p>
            <a:pPr eaLnBrk="1" hangingPunct="1"/>
            <a:r>
              <a:rPr lang="en-US" altLang="en-US" sz="2400" smtClean="0">
                <a:ea typeface="ＭＳ Ｐゴシック" panose="020B0600070205080204" pitchFamily="34" charset="-128"/>
              </a:rPr>
              <a:t>Rather than keep track of all the details we will often consider DNA as a string of nucleotides</a:t>
            </a:r>
          </a:p>
        </p:txBody>
      </p:sp>
      <p:pic>
        <p:nvPicPr>
          <p:cNvPr id="2560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8800" y="1811338"/>
            <a:ext cx="3097213" cy="207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8" name="unroll.avi" descr="/Users/mcmillan/Courses/Comp590_F09/unrollDNA.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xmlns="" val="0"/>
              </a:ext>
            </a:extLst>
          </a:blip>
          <a:srcRect/>
          <a:stretch>
            <a:fillRect/>
          </a:stretch>
        </p:blipFill>
        <p:spPr bwMode="auto">
          <a:xfrm>
            <a:off x="1600200" y="5105400"/>
            <a:ext cx="6096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Footer Placeholder 9"/>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6088"/>
                                        </p:tgtEl>
                                      </p:cBhvr>
                                    </p:cmd>
                                  </p:childTnLst>
                                </p:cTn>
                              </p:par>
                            </p:childTnLst>
                          </p:cTn>
                        </p:par>
                      </p:childTnLst>
                    </p:cTn>
                  </p:par>
                </p:childTnLst>
              </p:cTn>
              <p:nextCondLst>
                <p:cond evt="onClick" delay="0">
                  <p:tgtEl>
                    <p:spTgt spid="46088"/>
                  </p:tgtEl>
                </p:cond>
              </p:nextCondLst>
            </p:seq>
            <p:video>
              <p:cMediaNode>
                <p:cTn id="7" fill="hold" display="0">
                  <p:stCondLst>
                    <p:cond delay="indefinite"/>
                  </p:stCondLst>
                  <p:endCondLst>
                    <p:cond evt="onNext" delay="0">
                      <p:tgtEl>
                        <p:sldTgt/>
                      </p:tgtEl>
                    </p:cond>
                    <p:cond evt="onPrev" delay="0">
                      <p:tgtEl>
                        <p:sldTgt/>
                      </p:tgtEl>
                    </p:cond>
                  </p:endCondLst>
                </p:cTn>
                <p:tgtEl>
                  <p:spTgt spid="4608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C9DEC13-2DCE-47AF-B2F5-E64E05CCA483}"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26627"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E371EDD-05B8-4DFD-953C-DC6926D8A0F0}" type="slidenum">
              <a:rPr lang="en-US" altLang="en-US" sz="1400">
                <a:latin typeface="Book Antiqua" panose="02040602050305030304" pitchFamily="18" charset="0"/>
              </a:rPr>
              <a:pPr/>
              <a:t>19</a:t>
            </a:fld>
            <a:endParaRPr lang="en-US" altLang="en-US" sz="1400">
              <a:latin typeface="Book Antiqua" panose="02040602050305030304" pitchFamily="18" charset="0"/>
            </a:endParaRPr>
          </a:p>
        </p:txBody>
      </p:sp>
      <p:sp>
        <p:nvSpPr>
          <p:cNvPr id="31746"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Biological Computing Machines</a:t>
            </a:r>
          </a:p>
        </p:txBody>
      </p:sp>
      <p:sp>
        <p:nvSpPr>
          <p:cNvPr id="48134" name="Rectangle 3"/>
          <p:cNvSpPr>
            <a:spLocks noGrp="1" noChangeArrowheads="1"/>
          </p:cNvSpPr>
          <p:nvPr>
            <p:ph type="body" idx="1"/>
          </p:nvPr>
        </p:nvSpPr>
        <p:spPr/>
        <p:txBody>
          <a:bodyPr>
            <a:normAutofit/>
          </a:bodyPr>
          <a:lstStyle/>
          <a:p>
            <a:pPr eaLnBrk="1" hangingPunct="1">
              <a:defRPr/>
            </a:pPr>
            <a:r>
              <a:rPr lang="en-US" dirty="0" smtClean="0"/>
              <a:t>DNA can be viewed as a “program” to</a:t>
            </a:r>
          </a:p>
          <a:p>
            <a:pPr lvl="1" eaLnBrk="1" hangingPunct="1">
              <a:buFont typeface="Arial" charset="0"/>
              <a:buChar char="–"/>
              <a:defRPr/>
            </a:pPr>
            <a:r>
              <a:rPr lang="en-US" dirty="0" smtClean="0">
                <a:ea typeface="ＭＳ Ｐゴシック" charset="-128"/>
              </a:rPr>
              <a:t>Collect raw materials and convert chemicals to energy</a:t>
            </a:r>
          </a:p>
          <a:p>
            <a:pPr lvl="1" eaLnBrk="1" hangingPunct="1">
              <a:buFont typeface="Arial" charset="0"/>
              <a:buChar char="–"/>
              <a:defRPr/>
            </a:pPr>
            <a:r>
              <a:rPr lang="en-US" dirty="0" smtClean="0">
                <a:ea typeface="ＭＳ Ｐゴシック" charset="-128"/>
              </a:rPr>
              <a:t>Perform specialized functions </a:t>
            </a:r>
            <a:br>
              <a:rPr lang="en-US" dirty="0" smtClean="0">
                <a:ea typeface="ＭＳ Ｐゴシック" charset="-128"/>
              </a:rPr>
            </a:br>
            <a:r>
              <a:rPr lang="en-US" dirty="0" smtClean="0">
                <a:ea typeface="ＭＳ Ｐゴシック" charset="-128"/>
              </a:rPr>
              <a:t>(neurons, muscle, retinal cones)</a:t>
            </a:r>
          </a:p>
          <a:p>
            <a:pPr lvl="1" eaLnBrk="1" hangingPunct="1">
              <a:buFont typeface="Arial" charset="0"/>
              <a:buChar char="–"/>
              <a:defRPr/>
            </a:pPr>
            <a:r>
              <a:rPr lang="en-US" dirty="0" smtClean="0">
                <a:ea typeface="ＭＳ Ｐゴシック" charset="-128"/>
              </a:rPr>
              <a:t>Protect and repair itself</a:t>
            </a:r>
          </a:p>
          <a:p>
            <a:pPr lvl="1" eaLnBrk="1" hangingPunct="1">
              <a:buFont typeface="Arial" charset="0"/>
              <a:buChar char="–"/>
              <a:defRPr/>
            </a:pPr>
            <a:r>
              <a:rPr lang="en-US" dirty="0" smtClean="0">
                <a:ea typeface="ＭＳ Ｐゴシック" charset="-128"/>
              </a:rPr>
              <a:t>Replicate itself, or duplicate </a:t>
            </a:r>
            <a:br>
              <a:rPr lang="en-US" dirty="0" smtClean="0">
                <a:ea typeface="ＭＳ Ｐゴシック" charset="-128"/>
              </a:rPr>
            </a:br>
            <a:r>
              <a:rPr lang="en-US" dirty="0" smtClean="0">
                <a:ea typeface="ＭＳ Ｐゴシック" charset="-128"/>
              </a:rPr>
              <a:t>entire organism</a:t>
            </a:r>
          </a:p>
          <a:p>
            <a:pPr eaLnBrk="1" hangingPunct="1">
              <a:buFont typeface="Arial" charset="0"/>
              <a:buChar char="–"/>
              <a:defRPr/>
            </a:pPr>
            <a:r>
              <a:rPr lang="en-US" dirty="0" smtClean="0"/>
              <a:t>Questions</a:t>
            </a:r>
            <a:endParaRPr lang="en-US" dirty="0" smtClean="0">
              <a:ea typeface="ＭＳ Ｐゴシック" charset="-128"/>
            </a:endParaRPr>
          </a:p>
          <a:p>
            <a:pPr lvl="1" eaLnBrk="1" hangingPunct="1">
              <a:defRPr/>
            </a:pPr>
            <a:r>
              <a:rPr lang="en-US" dirty="0" smtClean="0"/>
              <a:t>How is the program encoded?</a:t>
            </a:r>
          </a:p>
          <a:p>
            <a:pPr lvl="1" eaLnBrk="1" hangingPunct="1">
              <a:defRPr/>
            </a:pPr>
            <a:r>
              <a:rPr lang="en-US" dirty="0" smtClean="0"/>
              <a:t>What biological machinery “executes” this program?</a:t>
            </a:r>
          </a:p>
          <a:p>
            <a:pPr lvl="1" eaLnBrk="1" hangingPunct="1">
              <a:defRPr/>
            </a:pPr>
            <a:r>
              <a:rPr lang="en-US" dirty="0" smtClean="0"/>
              <a:t>How is the program’s execution sequenced?</a:t>
            </a:r>
          </a:p>
        </p:txBody>
      </p:sp>
      <p:grpSp>
        <p:nvGrpSpPr>
          <p:cNvPr id="26630" name="Group 13"/>
          <p:cNvGrpSpPr>
            <a:grpSpLocks/>
          </p:cNvGrpSpPr>
          <p:nvPr/>
        </p:nvGrpSpPr>
        <p:grpSpPr bwMode="auto">
          <a:xfrm flipH="1">
            <a:off x="7391400" y="3048000"/>
            <a:ext cx="685800" cy="1706563"/>
            <a:chOff x="4464" y="1791"/>
            <a:chExt cx="426" cy="1156"/>
          </a:xfrm>
        </p:grpSpPr>
        <p:sp>
          <p:nvSpPr>
            <p:cNvPr id="26633" name="Freeform 7"/>
            <p:cNvSpPr>
              <a:spLocks/>
            </p:cNvSpPr>
            <p:nvPr/>
          </p:nvSpPr>
          <p:spPr bwMode="auto">
            <a:xfrm>
              <a:off x="4543" y="1791"/>
              <a:ext cx="235" cy="257"/>
            </a:xfrm>
            <a:custGeom>
              <a:avLst/>
              <a:gdLst>
                <a:gd name="T0" fmla="*/ 2 w 469"/>
                <a:gd name="T1" fmla="*/ 0 h 514"/>
                <a:gd name="T2" fmla="*/ 4 w 469"/>
                <a:gd name="T3" fmla="*/ 0 h 514"/>
                <a:gd name="T4" fmla="*/ 5 w 469"/>
                <a:gd name="T5" fmla="*/ 1 h 514"/>
                <a:gd name="T6" fmla="*/ 5 w 469"/>
                <a:gd name="T7" fmla="*/ 1 h 514"/>
                <a:gd name="T8" fmla="*/ 6 w 469"/>
                <a:gd name="T9" fmla="*/ 2 h 514"/>
                <a:gd name="T10" fmla="*/ 6 w 469"/>
                <a:gd name="T11" fmla="*/ 3 h 514"/>
                <a:gd name="T12" fmla="*/ 7 w 469"/>
                <a:gd name="T13" fmla="*/ 2 h 514"/>
                <a:gd name="T14" fmla="*/ 8 w 469"/>
                <a:gd name="T15" fmla="*/ 2 h 514"/>
                <a:gd name="T16" fmla="*/ 8 w 469"/>
                <a:gd name="T17" fmla="*/ 2 h 514"/>
                <a:gd name="T18" fmla="*/ 6 w 469"/>
                <a:gd name="T19" fmla="*/ 4 h 514"/>
                <a:gd name="T20" fmla="*/ 6 w 469"/>
                <a:gd name="T21" fmla="*/ 5 h 514"/>
                <a:gd name="T22" fmla="*/ 6 w 469"/>
                <a:gd name="T23" fmla="*/ 6 h 514"/>
                <a:gd name="T24" fmla="*/ 5 w 469"/>
                <a:gd name="T25" fmla="*/ 7 h 514"/>
                <a:gd name="T26" fmla="*/ 5 w 469"/>
                <a:gd name="T27" fmla="*/ 8 h 514"/>
                <a:gd name="T28" fmla="*/ 4 w 469"/>
                <a:gd name="T29" fmla="*/ 8 h 514"/>
                <a:gd name="T30" fmla="*/ 3 w 469"/>
                <a:gd name="T31" fmla="*/ 7 h 514"/>
                <a:gd name="T32" fmla="*/ 2 w 469"/>
                <a:gd name="T33" fmla="*/ 6 h 514"/>
                <a:gd name="T34" fmla="*/ 1 w 469"/>
                <a:gd name="T35" fmla="*/ 5 h 514"/>
                <a:gd name="T36" fmla="*/ 1 w 469"/>
                <a:gd name="T37" fmla="*/ 3 h 514"/>
                <a:gd name="T38" fmla="*/ 0 w 469"/>
                <a:gd name="T39" fmla="*/ 2 h 514"/>
                <a:gd name="T40" fmla="*/ 1 w 469"/>
                <a:gd name="T41" fmla="*/ 1 h 514"/>
                <a:gd name="T42" fmla="*/ 1 w 469"/>
                <a:gd name="T43" fmla="*/ 1 h 514"/>
                <a:gd name="T44" fmla="*/ 2 w 469"/>
                <a:gd name="T45" fmla="*/ 0 h 5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514"/>
                <a:gd name="T71" fmla="*/ 469 w 469"/>
                <a:gd name="T72" fmla="*/ 514 h 5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514">
                  <a:moveTo>
                    <a:pt x="115" y="0"/>
                  </a:moveTo>
                  <a:lnTo>
                    <a:pt x="193" y="0"/>
                  </a:lnTo>
                  <a:lnTo>
                    <a:pt x="270" y="31"/>
                  </a:lnTo>
                  <a:lnTo>
                    <a:pt x="314" y="57"/>
                  </a:lnTo>
                  <a:lnTo>
                    <a:pt x="346" y="149"/>
                  </a:lnTo>
                  <a:lnTo>
                    <a:pt x="366" y="205"/>
                  </a:lnTo>
                  <a:lnTo>
                    <a:pt x="443" y="143"/>
                  </a:lnTo>
                  <a:lnTo>
                    <a:pt x="469" y="149"/>
                  </a:lnTo>
                  <a:lnTo>
                    <a:pt x="463" y="179"/>
                  </a:lnTo>
                  <a:lnTo>
                    <a:pt x="366" y="279"/>
                  </a:lnTo>
                  <a:lnTo>
                    <a:pt x="366" y="352"/>
                  </a:lnTo>
                  <a:lnTo>
                    <a:pt x="346" y="427"/>
                  </a:lnTo>
                  <a:lnTo>
                    <a:pt x="314" y="483"/>
                  </a:lnTo>
                  <a:lnTo>
                    <a:pt x="270" y="514"/>
                  </a:lnTo>
                  <a:lnTo>
                    <a:pt x="212" y="514"/>
                  </a:lnTo>
                  <a:lnTo>
                    <a:pt x="134" y="483"/>
                  </a:lnTo>
                  <a:lnTo>
                    <a:pt x="83" y="421"/>
                  </a:lnTo>
                  <a:lnTo>
                    <a:pt x="39" y="328"/>
                  </a:lnTo>
                  <a:lnTo>
                    <a:pt x="6" y="241"/>
                  </a:lnTo>
                  <a:lnTo>
                    <a:pt x="0" y="124"/>
                  </a:lnTo>
                  <a:lnTo>
                    <a:pt x="19" y="68"/>
                  </a:lnTo>
                  <a:lnTo>
                    <a:pt x="44" y="31"/>
                  </a:lnTo>
                  <a:lnTo>
                    <a:pt x="1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4" name="Freeform 8"/>
            <p:cNvSpPr>
              <a:spLocks/>
            </p:cNvSpPr>
            <p:nvPr/>
          </p:nvSpPr>
          <p:spPr bwMode="auto">
            <a:xfrm>
              <a:off x="4592" y="2080"/>
              <a:ext cx="166" cy="444"/>
            </a:xfrm>
            <a:custGeom>
              <a:avLst/>
              <a:gdLst>
                <a:gd name="T0" fmla="*/ 1 w 332"/>
                <a:gd name="T1" fmla="*/ 1 h 887"/>
                <a:gd name="T2" fmla="*/ 1 w 332"/>
                <a:gd name="T3" fmla="*/ 0 h 887"/>
                <a:gd name="T4" fmla="*/ 3 w 332"/>
                <a:gd name="T5" fmla="*/ 0 h 887"/>
                <a:gd name="T6" fmla="*/ 3 w 332"/>
                <a:gd name="T7" fmla="*/ 1 h 887"/>
                <a:gd name="T8" fmla="*/ 5 w 332"/>
                <a:gd name="T9" fmla="*/ 2 h 887"/>
                <a:gd name="T10" fmla="*/ 5 w 332"/>
                <a:gd name="T11" fmla="*/ 4 h 887"/>
                <a:gd name="T12" fmla="*/ 5 w 332"/>
                <a:gd name="T13" fmla="*/ 5 h 887"/>
                <a:gd name="T14" fmla="*/ 5 w 332"/>
                <a:gd name="T15" fmla="*/ 8 h 887"/>
                <a:gd name="T16" fmla="*/ 5 w 332"/>
                <a:gd name="T17" fmla="*/ 10 h 887"/>
                <a:gd name="T18" fmla="*/ 5 w 332"/>
                <a:gd name="T19" fmla="*/ 12 h 887"/>
                <a:gd name="T20" fmla="*/ 5 w 332"/>
                <a:gd name="T21" fmla="*/ 14 h 887"/>
                <a:gd name="T22" fmla="*/ 3 w 332"/>
                <a:gd name="T23" fmla="*/ 14 h 887"/>
                <a:gd name="T24" fmla="*/ 3 w 332"/>
                <a:gd name="T25" fmla="*/ 14 h 887"/>
                <a:gd name="T26" fmla="*/ 1 w 332"/>
                <a:gd name="T27" fmla="*/ 13 h 887"/>
                <a:gd name="T28" fmla="*/ 1 w 332"/>
                <a:gd name="T29" fmla="*/ 12 h 887"/>
                <a:gd name="T30" fmla="*/ 1 w 332"/>
                <a:gd name="T31" fmla="*/ 10 h 887"/>
                <a:gd name="T32" fmla="*/ 1 w 332"/>
                <a:gd name="T33" fmla="*/ 8 h 887"/>
                <a:gd name="T34" fmla="*/ 1 w 332"/>
                <a:gd name="T35" fmla="*/ 6 h 887"/>
                <a:gd name="T36" fmla="*/ 1 w 332"/>
                <a:gd name="T37" fmla="*/ 5 h 887"/>
                <a:gd name="T38" fmla="*/ 0 w 332"/>
                <a:gd name="T39" fmla="*/ 4 h 887"/>
                <a:gd name="T40" fmla="*/ 0 w 332"/>
                <a:gd name="T41" fmla="*/ 2 h 887"/>
                <a:gd name="T42" fmla="*/ 1 w 332"/>
                <a:gd name="T43" fmla="*/ 1 h 8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
                <a:gd name="T67" fmla="*/ 0 h 887"/>
                <a:gd name="T68" fmla="*/ 332 w 332"/>
                <a:gd name="T69" fmla="*/ 887 h 8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 h="887">
                  <a:moveTo>
                    <a:pt x="45" y="31"/>
                  </a:moveTo>
                  <a:lnTo>
                    <a:pt x="96" y="0"/>
                  </a:lnTo>
                  <a:lnTo>
                    <a:pt x="172" y="0"/>
                  </a:lnTo>
                  <a:lnTo>
                    <a:pt x="230" y="19"/>
                  </a:lnTo>
                  <a:lnTo>
                    <a:pt x="269" y="86"/>
                  </a:lnTo>
                  <a:lnTo>
                    <a:pt x="306" y="197"/>
                  </a:lnTo>
                  <a:lnTo>
                    <a:pt x="327" y="319"/>
                  </a:lnTo>
                  <a:lnTo>
                    <a:pt x="332" y="465"/>
                  </a:lnTo>
                  <a:lnTo>
                    <a:pt x="332" y="631"/>
                  </a:lnTo>
                  <a:lnTo>
                    <a:pt x="306" y="765"/>
                  </a:lnTo>
                  <a:lnTo>
                    <a:pt x="269" y="838"/>
                  </a:lnTo>
                  <a:lnTo>
                    <a:pt x="179" y="887"/>
                  </a:lnTo>
                  <a:lnTo>
                    <a:pt x="135" y="876"/>
                  </a:lnTo>
                  <a:lnTo>
                    <a:pt x="77" y="819"/>
                  </a:lnTo>
                  <a:lnTo>
                    <a:pt x="58" y="740"/>
                  </a:lnTo>
                  <a:lnTo>
                    <a:pt x="39" y="593"/>
                  </a:lnTo>
                  <a:lnTo>
                    <a:pt x="58" y="489"/>
                  </a:lnTo>
                  <a:lnTo>
                    <a:pt x="58" y="380"/>
                  </a:lnTo>
                  <a:lnTo>
                    <a:pt x="26" y="306"/>
                  </a:lnTo>
                  <a:lnTo>
                    <a:pt x="0" y="208"/>
                  </a:lnTo>
                  <a:lnTo>
                    <a:pt x="0" y="104"/>
                  </a:lnTo>
                  <a:lnTo>
                    <a:pt x="45"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5" name="Freeform 9"/>
            <p:cNvSpPr>
              <a:spLocks/>
            </p:cNvSpPr>
            <p:nvPr/>
          </p:nvSpPr>
          <p:spPr bwMode="auto">
            <a:xfrm>
              <a:off x="4670" y="2097"/>
              <a:ext cx="220" cy="438"/>
            </a:xfrm>
            <a:custGeom>
              <a:avLst/>
              <a:gdLst>
                <a:gd name="T0" fmla="*/ 1 w 440"/>
                <a:gd name="T1" fmla="*/ 0 h 876"/>
                <a:gd name="T2" fmla="*/ 3 w 440"/>
                <a:gd name="T3" fmla="*/ 1 h 876"/>
                <a:gd name="T4" fmla="*/ 5 w 440"/>
                <a:gd name="T5" fmla="*/ 2 h 876"/>
                <a:gd name="T6" fmla="*/ 6 w 440"/>
                <a:gd name="T7" fmla="*/ 3 h 876"/>
                <a:gd name="T8" fmla="*/ 7 w 440"/>
                <a:gd name="T9" fmla="*/ 6 h 876"/>
                <a:gd name="T10" fmla="*/ 7 w 440"/>
                <a:gd name="T11" fmla="*/ 7 h 876"/>
                <a:gd name="T12" fmla="*/ 7 w 440"/>
                <a:gd name="T13" fmla="*/ 9 h 876"/>
                <a:gd name="T14" fmla="*/ 5 w 440"/>
                <a:gd name="T15" fmla="*/ 10 h 876"/>
                <a:gd name="T16" fmla="*/ 3 w 440"/>
                <a:gd name="T17" fmla="*/ 11 h 876"/>
                <a:gd name="T18" fmla="*/ 3 w 440"/>
                <a:gd name="T19" fmla="*/ 11 h 876"/>
                <a:gd name="T20" fmla="*/ 5 w 440"/>
                <a:gd name="T21" fmla="*/ 12 h 876"/>
                <a:gd name="T22" fmla="*/ 5 w 440"/>
                <a:gd name="T23" fmla="*/ 13 h 876"/>
                <a:gd name="T24" fmla="*/ 5 w 440"/>
                <a:gd name="T25" fmla="*/ 14 h 876"/>
                <a:gd name="T26" fmla="*/ 4 w 440"/>
                <a:gd name="T27" fmla="*/ 14 h 876"/>
                <a:gd name="T28" fmla="*/ 4 w 440"/>
                <a:gd name="T29" fmla="*/ 13 h 876"/>
                <a:gd name="T30" fmla="*/ 3 w 440"/>
                <a:gd name="T31" fmla="*/ 12 h 876"/>
                <a:gd name="T32" fmla="*/ 3 w 440"/>
                <a:gd name="T33" fmla="*/ 11 h 876"/>
                <a:gd name="T34" fmla="*/ 3 w 440"/>
                <a:gd name="T35" fmla="*/ 10 h 876"/>
                <a:gd name="T36" fmla="*/ 3 w 440"/>
                <a:gd name="T37" fmla="*/ 10 h 876"/>
                <a:gd name="T38" fmla="*/ 6 w 440"/>
                <a:gd name="T39" fmla="*/ 9 h 876"/>
                <a:gd name="T40" fmla="*/ 6 w 440"/>
                <a:gd name="T41" fmla="*/ 7 h 876"/>
                <a:gd name="T42" fmla="*/ 6 w 440"/>
                <a:gd name="T43" fmla="*/ 6 h 876"/>
                <a:gd name="T44" fmla="*/ 6 w 440"/>
                <a:gd name="T45" fmla="*/ 5 h 876"/>
                <a:gd name="T46" fmla="*/ 3 w 440"/>
                <a:gd name="T47" fmla="*/ 3 h 876"/>
                <a:gd name="T48" fmla="*/ 3 w 440"/>
                <a:gd name="T49" fmla="*/ 2 h 876"/>
                <a:gd name="T50" fmla="*/ 2 w 440"/>
                <a:gd name="T51" fmla="*/ 2 h 876"/>
                <a:gd name="T52" fmla="*/ 0 w 440"/>
                <a:gd name="T53" fmla="*/ 2 h 876"/>
                <a:gd name="T54" fmla="*/ 1 w 440"/>
                <a:gd name="T55" fmla="*/ 0 h 8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0"/>
                <a:gd name="T85" fmla="*/ 0 h 876"/>
                <a:gd name="T86" fmla="*/ 440 w 440"/>
                <a:gd name="T87" fmla="*/ 876 h 8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0" h="876">
                  <a:moveTo>
                    <a:pt x="51" y="0"/>
                  </a:moveTo>
                  <a:lnTo>
                    <a:pt x="192" y="30"/>
                  </a:lnTo>
                  <a:lnTo>
                    <a:pt x="301" y="103"/>
                  </a:lnTo>
                  <a:lnTo>
                    <a:pt x="383" y="226"/>
                  </a:lnTo>
                  <a:lnTo>
                    <a:pt x="435" y="343"/>
                  </a:lnTo>
                  <a:lnTo>
                    <a:pt x="440" y="471"/>
                  </a:lnTo>
                  <a:lnTo>
                    <a:pt x="402" y="558"/>
                  </a:lnTo>
                  <a:lnTo>
                    <a:pt x="306" y="612"/>
                  </a:lnTo>
                  <a:lnTo>
                    <a:pt x="230" y="650"/>
                  </a:lnTo>
                  <a:lnTo>
                    <a:pt x="230" y="686"/>
                  </a:lnTo>
                  <a:lnTo>
                    <a:pt x="280" y="729"/>
                  </a:lnTo>
                  <a:lnTo>
                    <a:pt x="306" y="821"/>
                  </a:lnTo>
                  <a:lnTo>
                    <a:pt x="280" y="876"/>
                  </a:lnTo>
                  <a:lnTo>
                    <a:pt x="249" y="852"/>
                  </a:lnTo>
                  <a:lnTo>
                    <a:pt x="249" y="803"/>
                  </a:lnTo>
                  <a:lnTo>
                    <a:pt x="224" y="729"/>
                  </a:lnTo>
                  <a:lnTo>
                    <a:pt x="185" y="686"/>
                  </a:lnTo>
                  <a:lnTo>
                    <a:pt x="172" y="631"/>
                  </a:lnTo>
                  <a:lnTo>
                    <a:pt x="230" y="594"/>
                  </a:lnTo>
                  <a:lnTo>
                    <a:pt x="338" y="520"/>
                  </a:lnTo>
                  <a:lnTo>
                    <a:pt x="383" y="454"/>
                  </a:lnTo>
                  <a:lnTo>
                    <a:pt x="383" y="380"/>
                  </a:lnTo>
                  <a:lnTo>
                    <a:pt x="325" y="269"/>
                  </a:lnTo>
                  <a:lnTo>
                    <a:pt x="230" y="171"/>
                  </a:lnTo>
                  <a:lnTo>
                    <a:pt x="172" y="122"/>
                  </a:lnTo>
                  <a:lnTo>
                    <a:pt x="90" y="103"/>
                  </a:lnTo>
                  <a:lnTo>
                    <a:pt x="0" y="79"/>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6" name="Freeform 10"/>
            <p:cNvSpPr>
              <a:spLocks/>
            </p:cNvSpPr>
            <p:nvPr/>
          </p:nvSpPr>
          <p:spPr bwMode="auto">
            <a:xfrm>
              <a:off x="4464" y="2095"/>
              <a:ext cx="163" cy="411"/>
            </a:xfrm>
            <a:custGeom>
              <a:avLst/>
              <a:gdLst>
                <a:gd name="T0" fmla="*/ 3 w 326"/>
                <a:gd name="T1" fmla="*/ 0 h 824"/>
                <a:gd name="T2" fmla="*/ 5 w 326"/>
                <a:gd name="T3" fmla="*/ 0 h 824"/>
                <a:gd name="T4" fmla="*/ 5 w 326"/>
                <a:gd name="T5" fmla="*/ 0 h 824"/>
                <a:gd name="T6" fmla="*/ 5 w 326"/>
                <a:gd name="T7" fmla="*/ 1 h 824"/>
                <a:gd name="T8" fmla="*/ 5 w 326"/>
                <a:gd name="T9" fmla="*/ 1 h 824"/>
                <a:gd name="T10" fmla="*/ 3 w 326"/>
                <a:gd name="T11" fmla="*/ 2 h 824"/>
                <a:gd name="T12" fmla="*/ 3 w 326"/>
                <a:gd name="T13" fmla="*/ 3 h 824"/>
                <a:gd name="T14" fmla="*/ 1 w 326"/>
                <a:gd name="T15" fmla="*/ 5 h 824"/>
                <a:gd name="T16" fmla="*/ 1 w 326"/>
                <a:gd name="T17" fmla="*/ 6 h 824"/>
                <a:gd name="T18" fmla="*/ 1 w 326"/>
                <a:gd name="T19" fmla="*/ 7 h 824"/>
                <a:gd name="T20" fmla="*/ 1 w 326"/>
                <a:gd name="T21" fmla="*/ 7 h 824"/>
                <a:gd name="T22" fmla="*/ 3 w 326"/>
                <a:gd name="T23" fmla="*/ 8 h 824"/>
                <a:gd name="T24" fmla="*/ 4 w 326"/>
                <a:gd name="T25" fmla="*/ 8 h 824"/>
                <a:gd name="T26" fmla="*/ 5 w 326"/>
                <a:gd name="T27" fmla="*/ 9 h 824"/>
                <a:gd name="T28" fmla="*/ 5 w 326"/>
                <a:gd name="T29" fmla="*/ 9 h 824"/>
                <a:gd name="T30" fmla="*/ 3 w 326"/>
                <a:gd name="T31" fmla="*/ 10 h 824"/>
                <a:gd name="T32" fmla="*/ 3 w 326"/>
                <a:gd name="T33" fmla="*/ 11 h 824"/>
                <a:gd name="T34" fmla="*/ 3 w 326"/>
                <a:gd name="T35" fmla="*/ 12 h 824"/>
                <a:gd name="T36" fmla="*/ 3 w 326"/>
                <a:gd name="T37" fmla="*/ 12 h 824"/>
                <a:gd name="T38" fmla="*/ 3 w 326"/>
                <a:gd name="T39" fmla="*/ 11 h 824"/>
                <a:gd name="T40" fmla="*/ 3 w 326"/>
                <a:gd name="T41" fmla="*/ 10 h 824"/>
                <a:gd name="T42" fmla="*/ 3 w 326"/>
                <a:gd name="T43" fmla="*/ 9 h 824"/>
                <a:gd name="T44" fmla="*/ 3 w 326"/>
                <a:gd name="T45" fmla="*/ 9 h 824"/>
                <a:gd name="T46" fmla="*/ 1 w 326"/>
                <a:gd name="T47" fmla="*/ 8 h 824"/>
                <a:gd name="T48" fmla="*/ 0 w 326"/>
                <a:gd name="T49" fmla="*/ 7 h 824"/>
                <a:gd name="T50" fmla="*/ 0 w 326"/>
                <a:gd name="T51" fmla="*/ 6 h 824"/>
                <a:gd name="T52" fmla="*/ 1 w 326"/>
                <a:gd name="T53" fmla="*/ 4 h 824"/>
                <a:gd name="T54" fmla="*/ 1 w 326"/>
                <a:gd name="T55" fmla="*/ 3 h 824"/>
                <a:gd name="T56" fmla="*/ 3 w 326"/>
                <a:gd name="T57" fmla="*/ 1 h 824"/>
                <a:gd name="T58" fmla="*/ 3 w 326"/>
                <a:gd name="T59" fmla="*/ 0 h 8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6"/>
                <a:gd name="T91" fmla="*/ 0 h 824"/>
                <a:gd name="T92" fmla="*/ 326 w 326"/>
                <a:gd name="T93" fmla="*/ 824 h 8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6" h="824">
                  <a:moveTo>
                    <a:pt x="205" y="38"/>
                  </a:moveTo>
                  <a:lnTo>
                    <a:pt x="268" y="0"/>
                  </a:lnTo>
                  <a:lnTo>
                    <a:pt x="326" y="6"/>
                  </a:lnTo>
                  <a:lnTo>
                    <a:pt x="320" y="74"/>
                  </a:lnTo>
                  <a:lnTo>
                    <a:pt x="281" y="111"/>
                  </a:lnTo>
                  <a:lnTo>
                    <a:pt x="224" y="142"/>
                  </a:lnTo>
                  <a:lnTo>
                    <a:pt x="153" y="221"/>
                  </a:lnTo>
                  <a:lnTo>
                    <a:pt x="76" y="332"/>
                  </a:lnTo>
                  <a:lnTo>
                    <a:pt x="58" y="424"/>
                  </a:lnTo>
                  <a:lnTo>
                    <a:pt x="71" y="479"/>
                  </a:lnTo>
                  <a:lnTo>
                    <a:pt x="89" y="511"/>
                  </a:lnTo>
                  <a:lnTo>
                    <a:pt x="173" y="547"/>
                  </a:lnTo>
                  <a:lnTo>
                    <a:pt x="250" y="571"/>
                  </a:lnTo>
                  <a:lnTo>
                    <a:pt x="281" y="603"/>
                  </a:lnTo>
                  <a:lnTo>
                    <a:pt x="287" y="627"/>
                  </a:lnTo>
                  <a:lnTo>
                    <a:pt x="242" y="676"/>
                  </a:lnTo>
                  <a:lnTo>
                    <a:pt x="224" y="737"/>
                  </a:lnTo>
                  <a:lnTo>
                    <a:pt x="205" y="824"/>
                  </a:lnTo>
                  <a:lnTo>
                    <a:pt x="166" y="811"/>
                  </a:lnTo>
                  <a:lnTo>
                    <a:pt x="166" y="750"/>
                  </a:lnTo>
                  <a:lnTo>
                    <a:pt x="186" y="658"/>
                  </a:lnTo>
                  <a:lnTo>
                    <a:pt x="224" y="620"/>
                  </a:lnTo>
                  <a:lnTo>
                    <a:pt x="153" y="584"/>
                  </a:lnTo>
                  <a:lnTo>
                    <a:pt x="71" y="547"/>
                  </a:lnTo>
                  <a:lnTo>
                    <a:pt x="0" y="492"/>
                  </a:lnTo>
                  <a:lnTo>
                    <a:pt x="0" y="424"/>
                  </a:lnTo>
                  <a:lnTo>
                    <a:pt x="19" y="307"/>
                  </a:lnTo>
                  <a:lnTo>
                    <a:pt x="76" y="196"/>
                  </a:lnTo>
                  <a:lnTo>
                    <a:pt x="147" y="104"/>
                  </a:lnTo>
                  <a:lnTo>
                    <a:pt x="205" y="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7" name="Freeform 11"/>
            <p:cNvSpPr>
              <a:spLocks/>
            </p:cNvSpPr>
            <p:nvPr/>
          </p:nvSpPr>
          <p:spPr bwMode="auto">
            <a:xfrm>
              <a:off x="4683" y="2457"/>
              <a:ext cx="193" cy="490"/>
            </a:xfrm>
            <a:custGeom>
              <a:avLst/>
              <a:gdLst>
                <a:gd name="T0" fmla="*/ 1 w 385"/>
                <a:gd name="T1" fmla="*/ 0 h 982"/>
                <a:gd name="T2" fmla="*/ 2 w 385"/>
                <a:gd name="T3" fmla="*/ 0 h 982"/>
                <a:gd name="T4" fmla="*/ 3 w 385"/>
                <a:gd name="T5" fmla="*/ 2 h 982"/>
                <a:gd name="T6" fmla="*/ 3 w 385"/>
                <a:gd name="T7" fmla="*/ 4 h 982"/>
                <a:gd name="T8" fmla="*/ 3 w 385"/>
                <a:gd name="T9" fmla="*/ 8 h 982"/>
                <a:gd name="T10" fmla="*/ 2 w 385"/>
                <a:gd name="T11" fmla="*/ 12 h 982"/>
                <a:gd name="T12" fmla="*/ 2 w 385"/>
                <a:gd name="T13" fmla="*/ 13 h 982"/>
                <a:gd name="T14" fmla="*/ 3 w 385"/>
                <a:gd name="T15" fmla="*/ 13 h 982"/>
                <a:gd name="T16" fmla="*/ 4 w 385"/>
                <a:gd name="T17" fmla="*/ 12 h 982"/>
                <a:gd name="T18" fmla="*/ 5 w 385"/>
                <a:gd name="T19" fmla="*/ 11 h 982"/>
                <a:gd name="T20" fmla="*/ 6 w 385"/>
                <a:gd name="T21" fmla="*/ 12 h 982"/>
                <a:gd name="T22" fmla="*/ 7 w 385"/>
                <a:gd name="T23" fmla="*/ 12 h 982"/>
                <a:gd name="T24" fmla="*/ 7 w 385"/>
                <a:gd name="T25" fmla="*/ 12 h 982"/>
                <a:gd name="T26" fmla="*/ 5 w 385"/>
                <a:gd name="T27" fmla="*/ 13 h 982"/>
                <a:gd name="T28" fmla="*/ 3 w 385"/>
                <a:gd name="T29" fmla="*/ 14 h 982"/>
                <a:gd name="T30" fmla="*/ 2 w 385"/>
                <a:gd name="T31" fmla="*/ 15 h 982"/>
                <a:gd name="T32" fmla="*/ 1 w 385"/>
                <a:gd name="T33" fmla="*/ 15 h 982"/>
                <a:gd name="T34" fmla="*/ 1 w 385"/>
                <a:gd name="T35" fmla="*/ 14 h 982"/>
                <a:gd name="T36" fmla="*/ 1 w 385"/>
                <a:gd name="T37" fmla="*/ 13 h 982"/>
                <a:gd name="T38" fmla="*/ 2 w 385"/>
                <a:gd name="T39" fmla="*/ 10 h 982"/>
                <a:gd name="T40" fmla="*/ 2 w 385"/>
                <a:gd name="T41" fmla="*/ 7 h 982"/>
                <a:gd name="T42" fmla="*/ 2 w 385"/>
                <a:gd name="T43" fmla="*/ 4 h 982"/>
                <a:gd name="T44" fmla="*/ 2 w 385"/>
                <a:gd name="T45" fmla="*/ 1 h 982"/>
                <a:gd name="T46" fmla="*/ 0 w 385"/>
                <a:gd name="T47" fmla="*/ 1 h 982"/>
                <a:gd name="T48" fmla="*/ 1 w 385"/>
                <a:gd name="T49" fmla="*/ 0 h 9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5"/>
                <a:gd name="T76" fmla="*/ 0 h 982"/>
                <a:gd name="T77" fmla="*/ 385 w 385"/>
                <a:gd name="T78" fmla="*/ 982 h 9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5" h="982">
                  <a:moveTo>
                    <a:pt x="26" y="0"/>
                  </a:moveTo>
                  <a:lnTo>
                    <a:pt x="115" y="36"/>
                  </a:lnTo>
                  <a:lnTo>
                    <a:pt x="160" y="128"/>
                  </a:lnTo>
                  <a:lnTo>
                    <a:pt x="173" y="293"/>
                  </a:lnTo>
                  <a:lnTo>
                    <a:pt x="160" y="567"/>
                  </a:lnTo>
                  <a:lnTo>
                    <a:pt x="122" y="780"/>
                  </a:lnTo>
                  <a:lnTo>
                    <a:pt x="102" y="872"/>
                  </a:lnTo>
                  <a:lnTo>
                    <a:pt x="141" y="891"/>
                  </a:lnTo>
                  <a:lnTo>
                    <a:pt x="218" y="818"/>
                  </a:lnTo>
                  <a:lnTo>
                    <a:pt x="309" y="763"/>
                  </a:lnTo>
                  <a:lnTo>
                    <a:pt x="333" y="769"/>
                  </a:lnTo>
                  <a:lnTo>
                    <a:pt x="385" y="805"/>
                  </a:lnTo>
                  <a:lnTo>
                    <a:pt x="385" y="823"/>
                  </a:lnTo>
                  <a:lnTo>
                    <a:pt x="275" y="872"/>
                  </a:lnTo>
                  <a:lnTo>
                    <a:pt x="160" y="933"/>
                  </a:lnTo>
                  <a:lnTo>
                    <a:pt x="65" y="982"/>
                  </a:lnTo>
                  <a:lnTo>
                    <a:pt x="18" y="970"/>
                  </a:lnTo>
                  <a:lnTo>
                    <a:pt x="18" y="914"/>
                  </a:lnTo>
                  <a:lnTo>
                    <a:pt x="57" y="835"/>
                  </a:lnTo>
                  <a:lnTo>
                    <a:pt x="83" y="670"/>
                  </a:lnTo>
                  <a:lnTo>
                    <a:pt x="102" y="476"/>
                  </a:lnTo>
                  <a:lnTo>
                    <a:pt x="115" y="257"/>
                  </a:lnTo>
                  <a:lnTo>
                    <a:pt x="65" y="123"/>
                  </a:lnTo>
                  <a:lnTo>
                    <a:pt x="0" y="68"/>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8" name="Freeform 12"/>
            <p:cNvSpPr>
              <a:spLocks/>
            </p:cNvSpPr>
            <p:nvPr/>
          </p:nvSpPr>
          <p:spPr bwMode="auto">
            <a:xfrm>
              <a:off x="4546" y="2407"/>
              <a:ext cx="148" cy="538"/>
            </a:xfrm>
            <a:custGeom>
              <a:avLst/>
              <a:gdLst>
                <a:gd name="T0" fmla="*/ 2 w 295"/>
                <a:gd name="T1" fmla="*/ 3 h 1077"/>
                <a:gd name="T2" fmla="*/ 4 w 295"/>
                <a:gd name="T3" fmla="*/ 0 h 1077"/>
                <a:gd name="T4" fmla="*/ 5 w 295"/>
                <a:gd name="T5" fmla="*/ 0 h 1077"/>
                <a:gd name="T6" fmla="*/ 5 w 295"/>
                <a:gd name="T7" fmla="*/ 0 h 1077"/>
                <a:gd name="T8" fmla="*/ 5 w 295"/>
                <a:gd name="T9" fmla="*/ 1 h 1077"/>
                <a:gd name="T10" fmla="*/ 4 w 295"/>
                <a:gd name="T11" fmla="*/ 3 h 1077"/>
                <a:gd name="T12" fmla="*/ 3 w 295"/>
                <a:gd name="T13" fmla="*/ 5 h 1077"/>
                <a:gd name="T14" fmla="*/ 2 w 295"/>
                <a:gd name="T15" fmla="*/ 8 h 1077"/>
                <a:gd name="T16" fmla="*/ 2 w 295"/>
                <a:gd name="T17" fmla="*/ 12 h 1077"/>
                <a:gd name="T18" fmla="*/ 2 w 295"/>
                <a:gd name="T19" fmla="*/ 15 h 1077"/>
                <a:gd name="T20" fmla="*/ 2 w 295"/>
                <a:gd name="T21" fmla="*/ 15 h 1077"/>
                <a:gd name="T22" fmla="*/ 3 w 295"/>
                <a:gd name="T23" fmla="*/ 13 h 1077"/>
                <a:gd name="T24" fmla="*/ 3 w 295"/>
                <a:gd name="T25" fmla="*/ 12 h 1077"/>
                <a:gd name="T26" fmla="*/ 4 w 295"/>
                <a:gd name="T27" fmla="*/ 12 h 1077"/>
                <a:gd name="T28" fmla="*/ 4 w 295"/>
                <a:gd name="T29" fmla="*/ 12 h 1077"/>
                <a:gd name="T30" fmla="*/ 4 w 295"/>
                <a:gd name="T31" fmla="*/ 13 h 1077"/>
                <a:gd name="T32" fmla="*/ 3 w 295"/>
                <a:gd name="T33" fmla="*/ 15 h 1077"/>
                <a:gd name="T34" fmla="*/ 1 w 295"/>
                <a:gd name="T35" fmla="*/ 16 h 1077"/>
                <a:gd name="T36" fmla="*/ 1 w 295"/>
                <a:gd name="T37" fmla="*/ 16 h 1077"/>
                <a:gd name="T38" fmla="*/ 0 w 295"/>
                <a:gd name="T39" fmla="*/ 16 h 1077"/>
                <a:gd name="T40" fmla="*/ 0 w 295"/>
                <a:gd name="T41" fmla="*/ 15 h 1077"/>
                <a:gd name="T42" fmla="*/ 1 w 295"/>
                <a:gd name="T43" fmla="*/ 11 h 1077"/>
                <a:gd name="T44" fmla="*/ 1 w 295"/>
                <a:gd name="T45" fmla="*/ 7 h 1077"/>
                <a:gd name="T46" fmla="*/ 1 w 295"/>
                <a:gd name="T47" fmla="*/ 5 h 1077"/>
                <a:gd name="T48" fmla="*/ 2 w 295"/>
                <a:gd name="T49" fmla="*/ 3 h 10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5"/>
                <a:gd name="T76" fmla="*/ 0 h 1077"/>
                <a:gd name="T77" fmla="*/ 295 w 295"/>
                <a:gd name="T78" fmla="*/ 1077 h 10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5" h="1077">
                  <a:moveTo>
                    <a:pt x="118" y="213"/>
                  </a:moveTo>
                  <a:lnTo>
                    <a:pt x="197" y="49"/>
                  </a:lnTo>
                  <a:lnTo>
                    <a:pt x="269" y="0"/>
                  </a:lnTo>
                  <a:lnTo>
                    <a:pt x="295" y="30"/>
                  </a:lnTo>
                  <a:lnTo>
                    <a:pt x="275" y="85"/>
                  </a:lnTo>
                  <a:lnTo>
                    <a:pt x="197" y="219"/>
                  </a:lnTo>
                  <a:lnTo>
                    <a:pt x="138" y="359"/>
                  </a:lnTo>
                  <a:lnTo>
                    <a:pt x="98" y="559"/>
                  </a:lnTo>
                  <a:lnTo>
                    <a:pt x="72" y="784"/>
                  </a:lnTo>
                  <a:lnTo>
                    <a:pt x="72" y="979"/>
                  </a:lnTo>
                  <a:lnTo>
                    <a:pt x="92" y="961"/>
                  </a:lnTo>
                  <a:lnTo>
                    <a:pt x="138" y="888"/>
                  </a:lnTo>
                  <a:lnTo>
                    <a:pt x="157" y="778"/>
                  </a:lnTo>
                  <a:lnTo>
                    <a:pt x="197" y="778"/>
                  </a:lnTo>
                  <a:lnTo>
                    <a:pt x="249" y="803"/>
                  </a:lnTo>
                  <a:lnTo>
                    <a:pt x="216" y="893"/>
                  </a:lnTo>
                  <a:lnTo>
                    <a:pt x="138" y="986"/>
                  </a:lnTo>
                  <a:lnTo>
                    <a:pt x="59" y="1077"/>
                  </a:lnTo>
                  <a:lnTo>
                    <a:pt x="20" y="1077"/>
                  </a:lnTo>
                  <a:lnTo>
                    <a:pt x="0" y="1041"/>
                  </a:lnTo>
                  <a:lnTo>
                    <a:pt x="0" y="961"/>
                  </a:lnTo>
                  <a:lnTo>
                    <a:pt x="13" y="729"/>
                  </a:lnTo>
                  <a:lnTo>
                    <a:pt x="33" y="493"/>
                  </a:lnTo>
                  <a:lnTo>
                    <a:pt x="59" y="323"/>
                  </a:lnTo>
                  <a:lnTo>
                    <a:pt x="118" y="2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26631" name="Picture 20" descr="MCBD20088_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6195219" y="2567781"/>
            <a:ext cx="714375" cy="137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2" name="Footer Placeholder 15"/>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3DA289E-471F-4037-A7DF-021E7FB54DED}" type="datetime1">
              <a:rPr lang="en-US" altLang="en-US" sz="1400" smtClean="0">
                <a:latin typeface="Book Antiqua" panose="02040602050305030304" pitchFamily="18" charset="0"/>
              </a:rPr>
              <a:pPr/>
              <a:t>8/19/2014</a:t>
            </a:fld>
            <a:endParaRPr lang="en-US" altLang="en-US" sz="1400" dirty="0" smtClean="0">
              <a:latin typeface="Book Antiqua" panose="02040602050305030304" pitchFamily="18" charset="0"/>
            </a:endParaRPr>
          </a:p>
        </p:txBody>
      </p:sp>
      <p:sp>
        <p:nvSpPr>
          <p:cNvPr id="11267"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2F32A27-433B-4746-841F-B83849684540}" type="slidenum">
              <a:rPr lang="en-US" altLang="en-US" sz="1400">
                <a:latin typeface="Book Antiqua" panose="02040602050305030304" pitchFamily="18" charset="0"/>
              </a:rPr>
              <a:pPr/>
              <a:t>2</a:t>
            </a:fld>
            <a:endParaRPr lang="en-US" altLang="en-US" sz="1400">
              <a:latin typeface="Book Antiqua" panose="02040602050305030304" pitchFamily="18" charset="0"/>
            </a:endParaRPr>
          </a:p>
        </p:txBody>
      </p:sp>
      <p:sp>
        <p:nvSpPr>
          <p:cNvPr id="5122"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rPr>
              <a:t>Intended Audience</a:t>
            </a:r>
          </a:p>
        </p:txBody>
      </p:sp>
      <p:sp>
        <p:nvSpPr>
          <p:cNvPr id="11269" name="Rectangle 3"/>
          <p:cNvSpPr>
            <a:spLocks noGrp="1" noChangeArrowheads="1"/>
          </p:cNvSpPr>
          <p:nvPr>
            <p:ph type="body" idx="1"/>
          </p:nvPr>
        </p:nvSpPr>
        <p:spPr/>
        <p:txBody>
          <a:bodyPr/>
          <a:lstStyle/>
          <a:p>
            <a:pPr eaLnBrk="1" hangingPunct="1"/>
            <a:r>
              <a:rPr lang="en-US" altLang="en-US" dirty="0" smtClean="0">
                <a:ea typeface="ＭＳ Ｐゴシック" panose="020B0600070205080204" pitchFamily="34" charset="-128"/>
              </a:rPr>
              <a:t>COMP 555: </a:t>
            </a:r>
            <a:r>
              <a:rPr lang="en-US" altLang="en-US" dirty="0" err="1" smtClean="0">
                <a:ea typeface="ＭＳ Ｐゴシック" panose="020B0600070205080204" pitchFamily="34" charset="-128"/>
              </a:rPr>
              <a:t>Bioalgorithms</a:t>
            </a:r>
            <a:endParaRPr lang="en-US" altLang="en-US" dirty="0" smtClean="0">
              <a:ea typeface="ＭＳ Ｐゴシック" panose="020B0600070205080204" pitchFamily="34" charset="-128"/>
            </a:endParaRPr>
          </a:p>
          <a:p>
            <a:pPr lvl="1" eaLnBrk="1" hangingPunct="1"/>
            <a:r>
              <a:rPr lang="en-US" altLang="en-US" dirty="0" smtClean="0">
                <a:ea typeface="ＭＳ Ｐゴシック" panose="020B0600070205080204" pitchFamily="34" charset="-128"/>
              </a:rPr>
              <a:t>Suitable for both undergraduate and graduate students</a:t>
            </a:r>
          </a:p>
          <a:p>
            <a:pPr lvl="1" eaLnBrk="1" hangingPunct="1"/>
            <a:r>
              <a:rPr lang="en-US" altLang="en-US" dirty="0" smtClean="0">
                <a:ea typeface="ＭＳ Ｐゴシック" panose="020B0600070205080204" pitchFamily="34" charset="-128"/>
              </a:rPr>
              <a:t>CS majors who want to learn bioinformatics</a:t>
            </a:r>
          </a:p>
          <a:p>
            <a:pPr lvl="1" eaLnBrk="1" hangingPunct="1"/>
            <a:r>
              <a:rPr lang="en-US" altLang="en-US" dirty="0" smtClean="0">
                <a:ea typeface="ＭＳ Ｐゴシック" panose="020B0600070205080204" pitchFamily="34" charset="-128"/>
              </a:rPr>
              <a:t>Non CS majors from the biological sciences who are interested in algorithms used in bioinformatics. </a:t>
            </a:r>
          </a:p>
          <a:p>
            <a:pPr lvl="1" eaLnBrk="1" hangingPunct="1"/>
            <a:r>
              <a:rPr lang="en-US" altLang="en-US" dirty="0" smtClean="0">
                <a:ea typeface="ＭＳ Ｐゴシック" panose="020B0600070205080204" pitchFamily="34" charset="-128"/>
              </a:rPr>
              <a:t>Graduate students </a:t>
            </a:r>
            <a:r>
              <a:rPr lang="en-US" altLang="en-US" dirty="0" smtClean="0">
                <a:ea typeface="ＭＳ Ｐゴシック" panose="020B0600070205080204" pitchFamily="34" charset="-128"/>
              </a:rPr>
              <a:t>in the </a:t>
            </a:r>
            <a:r>
              <a:rPr lang="en-US" altLang="en-US" dirty="0" smtClean="0">
                <a:ea typeface="ＭＳ Ｐゴシック" panose="020B0600070205080204" pitchFamily="34" charset="-128"/>
              </a:rPr>
              <a:t>Computer Science department, the BCB </a:t>
            </a:r>
            <a:r>
              <a:rPr lang="en-US" altLang="en-US" dirty="0" smtClean="0">
                <a:ea typeface="ＭＳ Ｐゴシック" panose="020B0600070205080204" pitchFamily="34" charset="-128"/>
              </a:rPr>
              <a:t>curriculum</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or other </a:t>
            </a:r>
            <a:r>
              <a:rPr lang="en-US" altLang="en-US" dirty="0" smtClean="0">
                <a:ea typeface="ＭＳ Ｐゴシック" panose="020B0600070205080204" pitchFamily="34" charset="-128"/>
              </a:rPr>
              <a:t>departments with orientation</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to bioinformatics methods in research</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endParaRPr lang="en-US" altLang="en-US" dirty="0" smtClean="0">
              <a:ea typeface="ＭＳ Ｐゴシック" panose="020B0600070205080204" pitchFamily="34" charset="-128"/>
            </a:endParaRPr>
          </a:p>
        </p:txBody>
      </p:sp>
      <p:pic>
        <p:nvPicPr>
          <p:cNvPr id="11270" name="Picture 4" descr="MCj0078711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4038600"/>
            <a:ext cx="874713"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1" name="Footer Placeholder 8"/>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631A04F-B7CB-4FB3-9B84-05A46998218C}"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27651"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32EF2C8-7845-4D6D-B63F-A6CC0D46DBF4}" type="slidenum">
              <a:rPr lang="en-US" altLang="en-US" sz="1400">
                <a:latin typeface="Book Antiqua" panose="02040602050305030304" pitchFamily="18" charset="0"/>
              </a:rPr>
              <a:pPr/>
              <a:t>20</a:t>
            </a:fld>
            <a:endParaRPr lang="en-US" altLang="en-US" sz="1400">
              <a:latin typeface="Book Antiqua" panose="02040602050305030304" pitchFamily="18" charset="0"/>
            </a:endParaRPr>
          </a:p>
        </p:txBody>
      </p:sp>
      <p:sp>
        <p:nvSpPr>
          <p:cNvPr id="47106"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rPr>
              <a:t>Genes are key parts of the Program</a:t>
            </a:r>
          </a:p>
        </p:txBody>
      </p:sp>
      <p:sp>
        <p:nvSpPr>
          <p:cNvPr id="27653" name="Rectangle 3"/>
          <p:cNvSpPr>
            <a:spLocks noGrp="1" noChangeArrowheads="1"/>
          </p:cNvSpPr>
          <p:nvPr>
            <p:ph type="body" idx="1"/>
          </p:nvPr>
        </p:nvSpPr>
        <p:spPr/>
        <p:txBody>
          <a:bodyPr/>
          <a:lstStyle/>
          <a:p>
            <a:pPr eaLnBrk="1" hangingPunct="1"/>
            <a:r>
              <a:rPr lang="en-US" altLang="en-US" sz="2400" dirty="0" smtClean="0">
                <a:ea typeface="ＭＳ Ｐゴシック" panose="020B0600070205080204" pitchFamily="34" charset="-128"/>
              </a:rPr>
              <a:t>A gene is a specific subsequences of DNA that controls specific functions of a cell</a:t>
            </a:r>
          </a:p>
          <a:p>
            <a:pPr lvl="1" eaLnBrk="1" hangingPunct="1"/>
            <a:r>
              <a:rPr lang="en-US" altLang="en-US" sz="2000" dirty="0" smtClean="0">
                <a:ea typeface="ＭＳ Ｐゴシック" panose="020B0600070205080204" pitchFamily="34" charset="-128"/>
              </a:rPr>
              <a:t>Genes are distributed throughout a genome</a:t>
            </a:r>
          </a:p>
          <a:p>
            <a:pPr lvl="1" eaLnBrk="1" hangingPunct="1"/>
            <a:r>
              <a:rPr lang="en-US" altLang="en-US" sz="2000" dirty="0" smtClean="0">
                <a:ea typeface="ＭＳ Ｐゴシック" panose="020B0600070205080204" pitchFamily="34" charset="-128"/>
              </a:rPr>
              <a:t>Not all DNA sequence sections contain genes</a:t>
            </a:r>
          </a:p>
          <a:p>
            <a:pPr lvl="1" eaLnBrk="1" hangingPunct="1"/>
            <a:endParaRPr lang="en-US" altLang="en-US" sz="2000" dirty="0" smtClean="0">
              <a:ea typeface="ＭＳ Ｐゴシック" panose="020B0600070205080204" pitchFamily="34" charset="-128"/>
            </a:endParaRPr>
          </a:p>
          <a:p>
            <a:pPr eaLnBrk="1" hangingPunct="1"/>
            <a:r>
              <a:rPr lang="en-US" altLang="en-US" sz="2400" dirty="0" smtClean="0">
                <a:ea typeface="ＭＳ Ｐゴシック" panose="020B0600070205080204" pitchFamily="34" charset="-128"/>
              </a:rPr>
              <a:t>Genes provide </a:t>
            </a:r>
            <a:r>
              <a:rPr lang="en-US" altLang="en-US" sz="2400" i="1" dirty="0" smtClean="0">
                <a:ea typeface="ＭＳ Ｐゴシック" panose="020B0600070205080204" pitchFamily="34" charset="-128"/>
              </a:rPr>
              <a:t>instructions</a:t>
            </a:r>
            <a:r>
              <a:rPr lang="en-US" altLang="en-US" sz="2400" dirty="0" smtClean="0">
                <a:ea typeface="ＭＳ Ｐゴシック" panose="020B0600070205080204" pitchFamily="34" charset="-128"/>
              </a:rPr>
              <a:t> for assembling proteins, which are the machinery within and beyond the cell</a:t>
            </a:r>
          </a:p>
          <a:p>
            <a:pPr lvl="1" eaLnBrk="1" hangingPunct="1"/>
            <a:r>
              <a:rPr lang="en-US" altLang="en-US" dirty="0" smtClean="0">
                <a:ea typeface="ＭＳ Ｐゴシック" panose="020B0600070205080204" pitchFamily="34" charset="-128"/>
              </a:rPr>
              <a:t>how are these instructions encoded?</a:t>
            </a:r>
          </a:p>
          <a:p>
            <a:pPr lvl="1" eaLnBrk="1" hangingPunct="1"/>
            <a:r>
              <a:rPr lang="en-US" altLang="en-US" dirty="0" smtClean="0">
                <a:ea typeface="ＭＳ Ｐゴシック" panose="020B0600070205080204" pitchFamily="34" charset="-128"/>
              </a:rPr>
              <a:t>how are the instructions carried out?</a:t>
            </a:r>
          </a:p>
          <a:p>
            <a:pPr eaLnBrk="1" hangingPunct="1">
              <a:buFontTx/>
              <a:buNone/>
            </a:pPr>
            <a:endParaRPr lang="en-US" altLang="en-US" dirty="0" smtClean="0">
              <a:ea typeface="ＭＳ Ｐゴシック" panose="020B0600070205080204" pitchFamily="34" charset="-128"/>
            </a:endParaRPr>
          </a:p>
        </p:txBody>
      </p:sp>
      <p:sp>
        <p:nvSpPr>
          <p:cNvPr id="27654" name="Footer Placeholder 7"/>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8"/>
          <p:cNvGrpSpPr>
            <a:grpSpLocks/>
          </p:cNvGrpSpPr>
          <p:nvPr/>
        </p:nvGrpSpPr>
        <p:grpSpPr bwMode="auto">
          <a:xfrm>
            <a:off x="206375" y="852487"/>
            <a:ext cx="8731250" cy="5624513"/>
            <a:chOff x="205740" y="1143000"/>
            <a:chExt cx="8732520" cy="5624513"/>
          </a:xfrm>
        </p:grpSpPr>
        <p:pic>
          <p:nvPicPr>
            <p:cNvPr id="2868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 y="1143000"/>
              <a:ext cx="8732520" cy="5463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l="5861" t="12376" r="35532"/>
            <a:stretch>
              <a:fillRect/>
            </a:stretch>
          </p:blipFill>
          <p:spPr bwMode="auto">
            <a:xfrm>
              <a:off x="3657600" y="5486400"/>
              <a:ext cx="15240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723900" y="76200"/>
            <a:ext cx="7696200" cy="914400"/>
          </a:xfrm>
        </p:spPr>
        <p:txBody>
          <a:bodyPr>
            <a:normAutofit fontScale="90000"/>
          </a:bodyPr>
          <a:lstStyle/>
          <a:p>
            <a:pPr>
              <a:defRPr/>
            </a:pPr>
            <a:r>
              <a:rPr lang="en-US" dirty="0" smtClean="0"/>
              <a:t>Genome, Transcriptome, Proteome</a:t>
            </a:r>
            <a:endParaRPr lang="en-US" dirty="0"/>
          </a:p>
        </p:txBody>
      </p:sp>
      <p:sp>
        <p:nvSpPr>
          <p:cNvPr id="28676" name="TextBox 4"/>
          <p:cNvSpPr txBox="1">
            <a:spLocks noChangeArrowheads="1"/>
          </p:cNvSpPr>
          <p:nvPr/>
        </p:nvSpPr>
        <p:spPr bwMode="auto">
          <a:xfrm>
            <a:off x="304800" y="1066800"/>
            <a:ext cx="22542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FF"/>
                </a:solidFill>
              </a:rPr>
              <a:t>Schematic illustration </a:t>
            </a:r>
          </a:p>
          <a:p>
            <a:pPr algn="ctr"/>
            <a:r>
              <a:rPr lang="en-US" altLang="en-US">
                <a:solidFill>
                  <a:srgbClr val="0000FF"/>
                </a:solidFill>
              </a:rPr>
              <a:t>of a eukaryotic cell</a:t>
            </a:r>
          </a:p>
        </p:txBody>
      </p:sp>
      <p:sp>
        <p:nvSpPr>
          <p:cNvPr id="28677" name="TextBox 7"/>
          <p:cNvSpPr txBox="1">
            <a:spLocks noChangeArrowheads="1"/>
          </p:cNvSpPr>
          <p:nvPr/>
        </p:nvSpPr>
        <p:spPr bwMode="auto">
          <a:xfrm>
            <a:off x="2590800" y="5486400"/>
            <a:ext cx="906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cell </a:t>
            </a:r>
          </a:p>
          <a:p>
            <a:r>
              <a:rPr lang="en-US" altLang="en-US"/>
              <a:t>nucleus</a:t>
            </a:r>
          </a:p>
        </p:txBody>
      </p:sp>
      <p:sp>
        <p:nvSpPr>
          <p:cNvPr id="28678" name="TextBox 9"/>
          <p:cNvSpPr txBox="1">
            <a:spLocks noChangeArrowheads="1"/>
          </p:cNvSpPr>
          <p:nvPr/>
        </p:nvSpPr>
        <p:spPr bwMode="auto">
          <a:xfrm>
            <a:off x="4114800" y="6019800"/>
            <a:ext cx="60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DNA</a:t>
            </a:r>
          </a:p>
        </p:txBody>
      </p:sp>
      <p:sp>
        <p:nvSpPr>
          <p:cNvPr id="28679" name="TextBox 10"/>
          <p:cNvSpPr txBox="1">
            <a:spLocks noChangeArrowheads="1"/>
          </p:cNvSpPr>
          <p:nvPr/>
        </p:nvSpPr>
        <p:spPr bwMode="auto">
          <a:xfrm>
            <a:off x="4589463" y="5105400"/>
            <a:ext cx="5921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RNA</a:t>
            </a:r>
          </a:p>
        </p:txBody>
      </p:sp>
      <p:sp>
        <p:nvSpPr>
          <p:cNvPr id="12" name="TextBox 11"/>
          <p:cNvSpPr txBox="1">
            <a:spLocks noChangeArrowheads="1"/>
          </p:cNvSpPr>
          <p:nvPr/>
        </p:nvSpPr>
        <p:spPr bwMode="auto">
          <a:xfrm>
            <a:off x="6096000" y="3962400"/>
            <a:ext cx="22336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C00000"/>
                </a:solidFill>
              </a:rPr>
              <a:t>The transcriptome is</a:t>
            </a:r>
            <a:br>
              <a:rPr lang="en-US" altLang="en-US">
                <a:solidFill>
                  <a:srgbClr val="C00000"/>
                </a:solidFill>
              </a:rPr>
            </a:br>
            <a:r>
              <a:rPr lang="en-US" altLang="en-US">
                <a:solidFill>
                  <a:srgbClr val="C00000"/>
                </a:solidFill>
              </a:rPr>
              <a:t>all RNA molecules</a:t>
            </a:r>
            <a:br>
              <a:rPr lang="en-US" altLang="en-US">
                <a:solidFill>
                  <a:srgbClr val="C00000"/>
                </a:solidFill>
              </a:rPr>
            </a:br>
            <a:r>
              <a:rPr lang="en-US" altLang="en-US">
                <a:solidFill>
                  <a:srgbClr val="C00000"/>
                </a:solidFill>
              </a:rPr>
              <a:t>transcribed from DNA</a:t>
            </a:r>
          </a:p>
        </p:txBody>
      </p:sp>
      <p:sp>
        <p:nvSpPr>
          <p:cNvPr id="28681" name="TextBox 30"/>
          <p:cNvSpPr txBox="1">
            <a:spLocks noChangeArrowheads="1"/>
          </p:cNvSpPr>
          <p:nvPr/>
        </p:nvSpPr>
        <p:spPr bwMode="auto">
          <a:xfrm>
            <a:off x="2438400" y="2209800"/>
            <a:ext cx="955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Proteins</a:t>
            </a:r>
          </a:p>
        </p:txBody>
      </p:sp>
      <p:sp>
        <p:nvSpPr>
          <p:cNvPr id="28682" name="TextBox 32"/>
          <p:cNvSpPr txBox="1">
            <a:spLocks noChangeArrowheads="1"/>
          </p:cNvSpPr>
          <p:nvPr/>
        </p:nvSpPr>
        <p:spPr bwMode="auto">
          <a:xfrm>
            <a:off x="4038600" y="6411912"/>
            <a:ext cx="9890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rgbClr val="C00000"/>
                </a:solidFill>
              </a:rPr>
              <a:t>Genome</a:t>
            </a:r>
          </a:p>
        </p:txBody>
      </p:sp>
      <p:sp>
        <p:nvSpPr>
          <p:cNvPr id="28683" name="TextBox 33"/>
          <p:cNvSpPr txBox="1">
            <a:spLocks noChangeArrowheads="1"/>
          </p:cNvSpPr>
          <p:nvPr/>
        </p:nvSpPr>
        <p:spPr bwMode="auto">
          <a:xfrm>
            <a:off x="1295400" y="2590800"/>
            <a:ext cx="11128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C00000"/>
                </a:solidFill>
              </a:rPr>
              <a:t>Proteome</a:t>
            </a:r>
          </a:p>
        </p:txBody>
      </p:sp>
      <p:sp>
        <p:nvSpPr>
          <p:cNvPr id="3" name="Date Placeholder 2"/>
          <p:cNvSpPr>
            <a:spLocks noGrp="1"/>
          </p:cNvSpPr>
          <p:nvPr>
            <p:ph type="dt" sz="half" idx="10"/>
          </p:nvPr>
        </p:nvSpPr>
        <p:spPr/>
        <p:txBody>
          <a:bodyPr/>
          <a:lstStyle/>
          <a:p>
            <a:pPr>
              <a:defRPr/>
            </a:pPr>
            <a:fld id="{2A20F36D-7A2B-4805-874F-4EA1B3E6D6F1}" type="datetime1">
              <a:rPr lang="en-US" smtClean="0"/>
              <a:pPr>
                <a:defRPr/>
              </a:pPr>
              <a:t>8/19/2014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Execution of the gene “programs”</a:t>
            </a:r>
            <a:endParaRPr lang="en-US" dirty="0"/>
          </a:p>
        </p:txBody>
      </p:sp>
      <p:sp>
        <p:nvSpPr>
          <p:cNvPr id="3" name="Content Placeholder 2"/>
          <p:cNvSpPr>
            <a:spLocks noGrp="1"/>
          </p:cNvSpPr>
          <p:nvPr>
            <p:ph idx="1"/>
          </p:nvPr>
        </p:nvSpPr>
        <p:spPr>
          <a:xfrm>
            <a:off x="342900" y="1447800"/>
            <a:ext cx="8420100" cy="1066800"/>
          </a:xfrm>
        </p:spPr>
        <p:txBody>
          <a:bodyPr>
            <a:normAutofit fontScale="77500" lnSpcReduction="20000"/>
          </a:bodyPr>
          <a:lstStyle/>
          <a:p>
            <a:pPr>
              <a:defRPr/>
            </a:pPr>
            <a:r>
              <a:rPr lang="en-US" sz="3200" dirty="0" smtClean="0"/>
              <a:t>Cells with the same genome may produce a different transcriptome … how</a:t>
            </a:r>
            <a:r>
              <a:rPr lang="en-US" sz="3200" dirty="0" smtClean="0"/>
              <a:t>?</a:t>
            </a:r>
            <a:endParaRPr lang="en-US" sz="3200" dirty="0" smtClean="0"/>
          </a:p>
          <a:p>
            <a:pPr lvl="1">
              <a:buFont typeface="Arial" charset="0"/>
              <a:buChar char="–"/>
              <a:defRPr/>
            </a:pPr>
            <a:r>
              <a:rPr lang="en-US" sz="2600" dirty="0" smtClean="0"/>
              <a:t>Two main mechanisms controlled by external conditions</a:t>
            </a:r>
            <a:r>
              <a:rPr lang="en-US" dirty="0" smtClean="0"/>
              <a:t>	</a:t>
            </a:r>
          </a:p>
        </p:txBody>
      </p:sp>
      <p:sp>
        <p:nvSpPr>
          <p:cNvPr id="39" name="TextBox 38"/>
          <p:cNvSpPr txBox="1"/>
          <p:nvPr/>
        </p:nvSpPr>
        <p:spPr>
          <a:xfrm>
            <a:off x="1219200" y="2514600"/>
            <a:ext cx="1931988" cy="400050"/>
          </a:xfrm>
          <a:prstGeom prst="rect">
            <a:avLst/>
          </a:prstGeom>
          <a:noFill/>
        </p:spPr>
        <p:txBody>
          <a:bodyPr wrap="none">
            <a:spAutoFit/>
          </a:bodyPr>
          <a:lstStyle/>
          <a:p>
            <a:pPr>
              <a:defRPr/>
            </a:pPr>
            <a:r>
              <a:rPr lang="en-US" dirty="0">
                <a:latin typeface="+mn-lt"/>
                <a:ea typeface="ＭＳ Ｐゴシック" charset="-128"/>
              </a:rPr>
              <a:t>gene </a:t>
            </a:r>
            <a:r>
              <a:rPr lang="en-US" i="1" dirty="0">
                <a:latin typeface="+mn-lt"/>
                <a:ea typeface="ＭＳ Ｐゴシック" charset="-128"/>
              </a:rPr>
              <a:t>expression</a:t>
            </a:r>
          </a:p>
        </p:txBody>
      </p:sp>
      <p:sp>
        <p:nvSpPr>
          <p:cNvPr id="40" name="TextBox 39"/>
          <p:cNvSpPr txBox="1"/>
          <p:nvPr/>
        </p:nvSpPr>
        <p:spPr>
          <a:xfrm>
            <a:off x="5334000" y="2514600"/>
            <a:ext cx="1601788" cy="400050"/>
          </a:xfrm>
          <a:prstGeom prst="rect">
            <a:avLst/>
          </a:prstGeom>
          <a:noFill/>
        </p:spPr>
        <p:txBody>
          <a:bodyPr wrap="none">
            <a:spAutoFit/>
          </a:bodyPr>
          <a:lstStyle/>
          <a:p>
            <a:pPr>
              <a:defRPr/>
            </a:pPr>
            <a:r>
              <a:rPr lang="en-US" dirty="0">
                <a:latin typeface="+mn-lt"/>
                <a:ea typeface="ＭＳ Ｐゴシック" charset="-128"/>
              </a:rPr>
              <a:t>gene </a:t>
            </a:r>
            <a:r>
              <a:rPr lang="en-US" i="1" dirty="0">
                <a:latin typeface="+mn-lt"/>
                <a:ea typeface="ＭＳ Ｐゴシック" charset="-128"/>
              </a:rPr>
              <a:t>splicing</a:t>
            </a:r>
          </a:p>
        </p:txBody>
      </p:sp>
      <p:grpSp>
        <p:nvGrpSpPr>
          <p:cNvPr id="29702" name="Group 42"/>
          <p:cNvGrpSpPr>
            <a:grpSpLocks/>
          </p:cNvGrpSpPr>
          <p:nvPr/>
        </p:nvGrpSpPr>
        <p:grpSpPr bwMode="auto">
          <a:xfrm>
            <a:off x="468313" y="3178175"/>
            <a:ext cx="3505200" cy="2820988"/>
            <a:chOff x="457200" y="3200400"/>
            <a:chExt cx="3124200" cy="2514600"/>
          </a:xfrm>
        </p:grpSpPr>
        <p:cxnSp>
          <p:nvCxnSpPr>
            <p:cNvPr id="5" name="Straight Connector 4"/>
            <p:cNvCxnSpPr/>
            <p:nvPr/>
          </p:nvCxnSpPr>
          <p:spPr bwMode="auto">
            <a:xfrm>
              <a:off x="457200" y="3370210"/>
              <a:ext cx="3124200" cy="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sp>
          <p:nvSpPr>
            <p:cNvPr id="29734" name="Rectangle 5"/>
            <p:cNvSpPr>
              <a:spLocks noChangeArrowheads="1"/>
            </p:cNvSpPr>
            <p:nvPr/>
          </p:nvSpPr>
          <p:spPr bwMode="auto">
            <a:xfrm>
              <a:off x="2365375" y="3341688"/>
              <a:ext cx="746125" cy="60325"/>
            </a:xfrm>
            <a:prstGeom prst="rect">
              <a:avLst/>
            </a:prstGeom>
            <a:solidFill>
              <a:srgbClr val="FF0000"/>
            </a:solidFill>
            <a:ln w="25400" algn="ctr">
              <a:solidFill>
                <a:srgbClr val="FF0000"/>
              </a:solidFill>
              <a:miter lim="800000"/>
              <a:headEnd/>
              <a:tailEnd/>
            </a:ln>
          </p:spPr>
          <p:txBody>
            <a:bodyPr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endParaRPr lang="en-US" altLang="en-US" sz="800">
                <a:solidFill>
                  <a:srgbClr val="FFFFFF"/>
                </a:solidFill>
                <a:latin typeface="Comic Sans MS" panose="030F0702030302020204" pitchFamily="66" charset="0"/>
              </a:endParaRPr>
            </a:p>
          </p:txBody>
        </p:sp>
        <p:sp>
          <p:nvSpPr>
            <p:cNvPr id="7" name="Rectangle 6"/>
            <p:cNvSpPr/>
            <p:nvPr/>
          </p:nvSpPr>
          <p:spPr bwMode="auto">
            <a:xfrm>
              <a:off x="1470301" y="3341908"/>
              <a:ext cx="195263" cy="5943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29736" name="TextBox 34"/>
            <p:cNvSpPr txBox="1">
              <a:spLocks noChangeArrowheads="1"/>
            </p:cNvSpPr>
            <p:nvPr/>
          </p:nvSpPr>
          <p:spPr bwMode="auto">
            <a:xfrm>
              <a:off x="642938" y="3200400"/>
              <a:ext cx="503238"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Lucida Console" panose="020B0609040504020204" pitchFamily="49" charset="0"/>
                </a:rPr>
                <a:t>DNA</a:t>
              </a:r>
            </a:p>
          </p:txBody>
        </p:sp>
        <p:sp>
          <p:nvSpPr>
            <p:cNvPr id="29737" name="TextBox 36"/>
            <p:cNvSpPr txBox="1">
              <a:spLocks noChangeArrowheads="1"/>
            </p:cNvSpPr>
            <p:nvPr/>
          </p:nvSpPr>
          <p:spPr bwMode="auto">
            <a:xfrm>
              <a:off x="1752600" y="5410200"/>
              <a:ext cx="835025"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t>Proteins</a:t>
              </a:r>
            </a:p>
          </p:txBody>
        </p:sp>
        <p:sp>
          <p:nvSpPr>
            <p:cNvPr id="13" name="Rectangle 6"/>
            <p:cNvSpPr/>
            <p:nvPr/>
          </p:nvSpPr>
          <p:spPr bwMode="auto">
            <a:xfrm>
              <a:off x="1422193" y="3569737"/>
              <a:ext cx="195263" cy="6084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14" name="Rectangle 6"/>
            <p:cNvSpPr/>
            <p:nvPr/>
          </p:nvSpPr>
          <p:spPr bwMode="auto">
            <a:xfrm>
              <a:off x="1374085" y="3798980"/>
              <a:ext cx="195263" cy="6084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15" name="Rectangle 6"/>
            <p:cNvSpPr/>
            <p:nvPr/>
          </p:nvSpPr>
          <p:spPr bwMode="auto">
            <a:xfrm>
              <a:off x="1327391" y="4026808"/>
              <a:ext cx="195263" cy="60849"/>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Comic Sans MS" pitchFamily="66" charset="0"/>
              </a:endParaRPr>
            </a:p>
          </p:txBody>
        </p:sp>
        <p:sp>
          <p:nvSpPr>
            <p:cNvPr id="29741" name="Rectangle 5"/>
            <p:cNvSpPr>
              <a:spLocks noChangeArrowheads="1"/>
            </p:cNvSpPr>
            <p:nvPr/>
          </p:nvSpPr>
          <p:spPr bwMode="auto">
            <a:xfrm>
              <a:off x="2355850" y="3627438"/>
              <a:ext cx="746125" cy="60325"/>
            </a:xfrm>
            <a:prstGeom prst="rect">
              <a:avLst/>
            </a:prstGeom>
            <a:solidFill>
              <a:srgbClr val="FF0000"/>
            </a:solidFill>
            <a:ln w="25400" algn="ctr">
              <a:solidFill>
                <a:srgbClr val="FF0000"/>
              </a:solidFill>
              <a:miter lim="800000"/>
              <a:headEnd/>
              <a:tailEnd/>
            </a:ln>
          </p:spPr>
          <p:txBody>
            <a:bodyPr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endParaRPr lang="en-US" altLang="en-US" sz="800">
                <a:solidFill>
                  <a:srgbClr val="FFFFFF"/>
                </a:solidFill>
                <a:latin typeface="Comic Sans MS" panose="030F0702030302020204" pitchFamily="66" charset="0"/>
              </a:endParaRPr>
            </a:p>
          </p:txBody>
        </p:sp>
        <p:sp>
          <p:nvSpPr>
            <p:cNvPr id="29742" name="TextBox 34"/>
            <p:cNvSpPr txBox="1">
              <a:spLocks noChangeArrowheads="1"/>
            </p:cNvSpPr>
            <p:nvPr/>
          </p:nvSpPr>
          <p:spPr bwMode="auto">
            <a:xfrm>
              <a:off x="1933575" y="3962400"/>
              <a:ext cx="1574800"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t>mRNA transcripts</a:t>
              </a:r>
            </a:p>
          </p:txBody>
        </p:sp>
        <p:pic>
          <p:nvPicPr>
            <p:cNvPr id="29743" name="Picture 26" descr="DarshanFinalPRPtalk_Page_02_Image_000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42672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44" name="Picture 27" descr="Myoglobi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14400" y="4343400"/>
              <a:ext cx="841375"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33" name="Straight Connector 32"/>
          <p:cNvCxnSpPr/>
          <p:nvPr/>
        </p:nvCxnSpPr>
        <p:spPr>
          <a:xfrm rot="10800000">
            <a:off x="7772400" y="3362325"/>
            <a:ext cx="9906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9704" name="TextBox 34"/>
          <p:cNvSpPr txBox="1">
            <a:spLocks noChangeArrowheads="1"/>
          </p:cNvSpPr>
          <p:nvPr/>
        </p:nvSpPr>
        <p:spPr bwMode="auto">
          <a:xfrm>
            <a:off x="8031163" y="3209925"/>
            <a:ext cx="56515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DNA</a:t>
            </a:r>
          </a:p>
        </p:txBody>
      </p:sp>
      <p:cxnSp>
        <p:nvCxnSpPr>
          <p:cNvPr id="36" name="Straight Connector 35"/>
          <p:cNvCxnSpPr/>
          <p:nvPr/>
        </p:nvCxnSpPr>
        <p:spPr>
          <a:xfrm rot="10800000">
            <a:off x="4267200" y="3362325"/>
            <a:ext cx="5334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9706" name="TextBox 36"/>
          <p:cNvSpPr txBox="1">
            <a:spLocks noChangeArrowheads="1"/>
          </p:cNvSpPr>
          <p:nvPr/>
        </p:nvSpPr>
        <p:spPr bwMode="auto">
          <a:xfrm>
            <a:off x="5848349" y="6011842"/>
            <a:ext cx="835025"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dirty="0"/>
              <a:t>Proteins</a:t>
            </a:r>
          </a:p>
        </p:txBody>
      </p:sp>
      <p:grpSp>
        <p:nvGrpSpPr>
          <p:cNvPr id="29707" name="Group 37"/>
          <p:cNvGrpSpPr>
            <a:grpSpLocks/>
          </p:cNvGrpSpPr>
          <p:nvPr/>
        </p:nvGrpSpPr>
        <p:grpSpPr bwMode="auto">
          <a:xfrm>
            <a:off x="4724400" y="3248025"/>
            <a:ext cx="3048000" cy="228600"/>
            <a:chOff x="4648200" y="3505200"/>
            <a:chExt cx="3048000" cy="228600"/>
          </a:xfrm>
        </p:grpSpPr>
        <p:sp>
          <p:nvSpPr>
            <p:cNvPr id="29" name="Rectangle 28"/>
            <p:cNvSpPr/>
            <p:nvPr/>
          </p:nvSpPr>
          <p:spPr>
            <a:xfrm>
              <a:off x="4648200" y="3505200"/>
              <a:ext cx="609600" cy="2286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1</a:t>
              </a:r>
            </a:p>
          </p:txBody>
        </p:sp>
        <p:sp>
          <p:nvSpPr>
            <p:cNvPr id="30" name="Rectangle 29"/>
            <p:cNvSpPr/>
            <p:nvPr/>
          </p:nvSpPr>
          <p:spPr>
            <a:xfrm>
              <a:off x="5257800" y="3505200"/>
              <a:ext cx="685800" cy="2286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Intron</a:t>
              </a:r>
              <a:r>
                <a:rPr lang="en-US" sz="1000" dirty="0">
                  <a:latin typeface="Arial" pitchFamily="34" charset="0"/>
                  <a:cs typeface="Arial" pitchFamily="34" charset="0"/>
                </a:rPr>
                <a:t> A</a:t>
              </a:r>
            </a:p>
          </p:txBody>
        </p:sp>
        <p:sp>
          <p:nvSpPr>
            <p:cNvPr id="31" name="Rectangle 30"/>
            <p:cNvSpPr/>
            <p:nvPr/>
          </p:nvSpPr>
          <p:spPr>
            <a:xfrm>
              <a:off x="5943600" y="3505200"/>
              <a:ext cx="533400" cy="2286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Exn</a:t>
              </a:r>
              <a:r>
                <a:rPr lang="en-US" sz="1000" dirty="0">
                  <a:latin typeface="Arial" pitchFamily="34" charset="0"/>
                  <a:cs typeface="Arial" pitchFamily="34" charset="0"/>
                </a:rPr>
                <a:t> 2</a:t>
              </a:r>
            </a:p>
          </p:txBody>
        </p:sp>
        <p:sp>
          <p:nvSpPr>
            <p:cNvPr id="32" name="Rectangle 31"/>
            <p:cNvSpPr/>
            <p:nvPr/>
          </p:nvSpPr>
          <p:spPr>
            <a:xfrm>
              <a:off x="6477000" y="3505200"/>
              <a:ext cx="609600" cy="2286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Intrn</a:t>
              </a:r>
              <a:r>
                <a:rPr lang="en-US" sz="1000" dirty="0">
                  <a:latin typeface="Arial" pitchFamily="34" charset="0"/>
                  <a:cs typeface="Arial" pitchFamily="34" charset="0"/>
                </a:rPr>
                <a:t> B</a:t>
              </a:r>
            </a:p>
          </p:txBody>
        </p:sp>
        <p:sp>
          <p:nvSpPr>
            <p:cNvPr id="35" name="Rectangle 34"/>
            <p:cNvSpPr/>
            <p:nvPr/>
          </p:nvSpPr>
          <p:spPr>
            <a:xfrm>
              <a:off x="7086600" y="3505200"/>
              <a:ext cx="609600" cy="2286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3</a:t>
              </a:r>
            </a:p>
          </p:txBody>
        </p:sp>
      </p:grpSp>
      <p:grpSp>
        <p:nvGrpSpPr>
          <p:cNvPr id="29708" name="Group 50"/>
          <p:cNvGrpSpPr>
            <a:grpSpLocks/>
          </p:cNvGrpSpPr>
          <p:nvPr/>
        </p:nvGrpSpPr>
        <p:grpSpPr bwMode="auto">
          <a:xfrm>
            <a:off x="4724400" y="3959225"/>
            <a:ext cx="4306888" cy="307975"/>
            <a:chOff x="4724400" y="3676650"/>
            <a:chExt cx="4307651" cy="307777"/>
          </a:xfrm>
        </p:grpSpPr>
        <p:sp>
          <p:nvSpPr>
            <p:cNvPr id="29722" name="TextBox 41"/>
            <p:cNvSpPr txBox="1">
              <a:spLocks noChangeArrowheads="1"/>
            </p:cNvSpPr>
            <p:nvPr/>
          </p:nvSpPr>
          <p:spPr bwMode="auto">
            <a:xfrm>
              <a:off x="8001000" y="3676650"/>
              <a:ext cx="103105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pre-mRNA</a:t>
              </a:r>
            </a:p>
          </p:txBody>
        </p:sp>
        <p:sp>
          <p:nvSpPr>
            <p:cNvPr id="46" name="Rectangle 45"/>
            <p:cNvSpPr/>
            <p:nvPr/>
          </p:nvSpPr>
          <p:spPr>
            <a:xfrm>
              <a:off x="4724400" y="3716312"/>
              <a:ext cx="609708" cy="228453"/>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1</a:t>
              </a:r>
            </a:p>
          </p:txBody>
        </p:sp>
        <p:sp>
          <p:nvSpPr>
            <p:cNvPr id="47" name="Rectangle 46"/>
            <p:cNvSpPr/>
            <p:nvPr/>
          </p:nvSpPr>
          <p:spPr>
            <a:xfrm>
              <a:off x="5334108" y="3716312"/>
              <a:ext cx="685921" cy="22845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solidFill>
                    <a:schemeClr val="tx1"/>
                  </a:solidFill>
                  <a:latin typeface="Arial" pitchFamily="34" charset="0"/>
                  <a:cs typeface="Arial" pitchFamily="34" charset="0"/>
                </a:rPr>
                <a:t>Intron</a:t>
              </a:r>
              <a:r>
                <a:rPr lang="en-US" sz="1000" dirty="0">
                  <a:solidFill>
                    <a:schemeClr val="tx1"/>
                  </a:solidFill>
                  <a:latin typeface="Arial" pitchFamily="34" charset="0"/>
                  <a:cs typeface="Arial" pitchFamily="34" charset="0"/>
                </a:rPr>
                <a:t> A</a:t>
              </a:r>
            </a:p>
          </p:txBody>
        </p:sp>
        <p:sp>
          <p:nvSpPr>
            <p:cNvPr id="48" name="Rectangle 47"/>
            <p:cNvSpPr/>
            <p:nvPr/>
          </p:nvSpPr>
          <p:spPr>
            <a:xfrm>
              <a:off x="6020029" y="3716312"/>
              <a:ext cx="533494" cy="228453"/>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Exn</a:t>
              </a:r>
              <a:r>
                <a:rPr lang="en-US" sz="1000" dirty="0">
                  <a:latin typeface="Arial" pitchFamily="34" charset="0"/>
                  <a:cs typeface="Arial" pitchFamily="34" charset="0"/>
                </a:rPr>
                <a:t> 2</a:t>
              </a:r>
            </a:p>
          </p:txBody>
        </p:sp>
        <p:sp>
          <p:nvSpPr>
            <p:cNvPr id="49" name="Rectangle 48"/>
            <p:cNvSpPr/>
            <p:nvPr/>
          </p:nvSpPr>
          <p:spPr>
            <a:xfrm>
              <a:off x="6553524" y="3716312"/>
              <a:ext cx="609708" cy="228453"/>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solidFill>
                    <a:schemeClr val="tx1"/>
                  </a:solidFill>
                  <a:latin typeface="Arial" pitchFamily="34" charset="0"/>
                  <a:cs typeface="Arial" pitchFamily="34" charset="0"/>
                </a:rPr>
                <a:t>Intrn</a:t>
              </a:r>
              <a:r>
                <a:rPr lang="en-US" sz="1000" dirty="0">
                  <a:solidFill>
                    <a:schemeClr val="tx1"/>
                  </a:solidFill>
                  <a:latin typeface="Arial" pitchFamily="34" charset="0"/>
                  <a:cs typeface="Arial" pitchFamily="34" charset="0"/>
                </a:rPr>
                <a:t> B</a:t>
              </a:r>
            </a:p>
          </p:txBody>
        </p:sp>
        <p:sp>
          <p:nvSpPr>
            <p:cNvPr id="50" name="Rectangle 49"/>
            <p:cNvSpPr/>
            <p:nvPr/>
          </p:nvSpPr>
          <p:spPr>
            <a:xfrm>
              <a:off x="7163232" y="3716312"/>
              <a:ext cx="609708" cy="228453"/>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3</a:t>
              </a:r>
            </a:p>
          </p:txBody>
        </p:sp>
      </p:grpSp>
      <p:sp>
        <p:nvSpPr>
          <p:cNvPr id="52" name="Down Arrow 51"/>
          <p:cNvSpPr/>
          <p:nvPr/>
        </p:nvSpPr>
        <p:spPr>
          <a:xfrm>
            <a:off x="6019800" y="3581400"/>
            <a:ext cx="4603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9710" name="TextBox 52"/>
          <p:cNvSpPr txBox="1">
            <a:spLocks noChangeArrowheads="1"/>
          </p:cNvSpPr>
          <p:nvPr/>
        </p:nvSpPr>
        <p:spPr bwMode="auto">
          <a:xfrm>
            <a:off x="6019800" y="3581400"/>
            <a:ext cx="12112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Transcription</a:t>
            </a:r>
          </a:p>
        </p:txBody>
      </p:sp>
      <p:sp>
        <p:nvSpPr>
          <p:cNvPr id="29711" name="TextBox 54"/>
          <p:cNvSpPr txBox="1">
            <a:spLocks noChangeArrowheads="1"/>
          </p:cNvSpPr>
          <p:nvPr/>
        </p:nvSpPr>
        <p:spPr bwMode="auto">
          <a:xfrm>
            <a:off x="8001000" y="4648200"/>
            <a:ext cx="920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transcript</a:t>
            </a:r>
            <a:br>
              <a:rPr lang="en-US" altLang="en-US" sz="1400">
                <a:cs typeface="Arial" panose="020B0604020202020204" pitchFamily="34" charset="0"/>
              </a:rPr>
            </a:br>
            <a:r>
              <a:rPr lang="en-US" altLang="en-US" sz="1400">
                <a:cs typeface="Arial" panose="020B0604020202020204" pitchFamily="34" charset="0"/>
              </a:rPr>
              <a:t>isoforms</a:t>
            </a:r>
          </a:p>
        </p:txBody>
      </p:sp>
      <p:sp>
        <p:nvSpPr>
          <p:cNvPr id="56" name="Rectangle 55"/>
          <p:cNvSpPr/>
          <p:nvPr/>
        </p:nvSpPr>
        <p:spPr>
          <a:xfrm>
            <a:off x="4572000" y="4764088"/>
            <a:ext cx="6096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1</a:t>
            </a:r>
          </a:p>
        </p:txBody>
      </p:sp>
      <p:sp>
        <p:nvSpPr>
          <p:cNvPr id="58" name="Rectangle 57"/>
          <p:cNvSpPr/>
          <p:nvPr/>
        </p:nvSpPr>
        <p:spPr>
          <a:xfrm>
            <a:off x="5181600" y="4764088"/>
            <a:ext cx="5334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Exn</a:t>
            </a:r>
            <a:r>
              <a:rPr lang="en-US" sz="1000" dirty="0">
                <a:latin typeface="Arial" pitchFamily="34" charset="0"/>
                <a:cs typeface="Arial" pitchFamily="34" charset="0"/>
              </a:rPr>
              <a:t> 2</a:t>
            </a:r>
          </a:p>
        </p:txBody>
      </p:sp>
      <p:sp>
        <p:nvSpPr>
          <p:cNvPr id="60" name="Rectangle 59"/>
          <p:cNvSpPr/>
          <p:nvPr/>
        </p:nvSpPr>
        <p:spPr>
          <a:xfrm>
            <a:off x="5715000" y="4764088"/>
            <a:ext cx="6096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3</a:t>
            </a:r>
          </a:p>
        </p:txBody>
      </p:sp>
      <p:sp>
        <p:nvSpPr>
          <p:cNvPr id="68" name="Rectangle 67"/>
          <p:cNvSpPr/>
          <p:nvPr/>
        </p:nvSpPr>
        <p:spPr>
          <a:xfrm>
            <a:off x="6477000" y="5105400"/>
            <a:ext cx="6096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1</a:t>
            </a:r>
          </a:p>
        </p:txBody>
      </p:sp>
      <p:sp>
        <p:nvSpPr>
          <p:cNvPr id="70" name="Rectangle 69"/>
          <p:cNvSpPr/>
          <p:nvPr/>
        </p:nvSpPr>
        <p:spPr>
          <a:xfrm>
            <a:off x="7086600" y="5105400"/>
            <a:ext cx="609600" cy="228600"/>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latin typeface="Arial" pitchFamily="34" charset="0"/>
                <a:cs typeface="Arial" pitchFamily="34" charset="0"/>
              </a:rPr>
              <a:t>Exon</a:t>
            </a:r>
            <a:r>
              <a:rPr lang="en-US" sz="1000" dirty="0">
                <a:latin typeface="Arial" pitchFamily="34" charset="0"/>
                <a:cs typeface="Arial" pitchFamily="34" charset="0"/>
              </a:rPr>
              <a:t> 3</a:t>
            </a:r>
          </a:p>
        </p:txBody>
      </p:sp>
      <p:sp>
        <p:nvSpPr>
          <p:cNvPr id="72" name="Down Arrow 71"/>
          <p:cNvSpPr/>
          <p:nvPr/>
        </p:nvSpPr>
        <p:spPr>
          <a:xfrm rot="3600000">
            <a:off x="5703888" y="4103688"/>
            <a:ext cx="46037" cy="731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73" name="Down Arrow 72"/>
          <p:cNvSpPr/>
          <p:nvPr/>
        </p:nvSpPr>
        <p:spPr>
          <a:xfrm rot="-3000000">
            <a:off x="6660356" y="4088607"/>
            <a:ext cx="46037" cy="1098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9719" name="TextBox 73"/>
          <p:cNvSpPr txBox="1">
            <a:spLocks noChangeArrowheads="1"/>
          </p:cNvSpPr>
          <p:nvPr/>
        </p:nvSpPr>
        <p:spPr bwMode="auto">
          <a:xfrm>
            <a:off x="5741988" y="4387850"/>
            <a:ext cx="812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a:cs typeface="Arial" panose="020B0604020202020204" pitchFamily="34" charset="0"/>
              </a:rPr>
              <a:t>Splicing</a:t>
            </a:r>
          </a:p>
        </p:txBody>
      </p:sp>
      <p:pic>
        <p:nvPicPr>
          <p:cNvPr id="29720" name="Picture 2" descr="File:Protein ERBB4 PDB 2ahx.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2000" y="5105400"/>
            <a:ext cx="15240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1" name="Picture 2" descr="File:Protein ERBB4 PDB 2ahx.png"/>
          <p:cNvPicPr>
            <a:picLocks noChangeAspect="1" noChangeArrowheads="1"/>
          </p:cNvPicPr>
          <p:nvPr/>
        </p:nvPicPr>
        <p:blipFill>
          <a:blip r:embed="rId5">
            <a:extLst>
              <a:ext uri="{28A0092B-C50C-407E-A947-70E740481C1C}">
                <a14:useLocalDpi xmlns:a14="http://schemas.microsoft.com/office/drawing/2010/main" xmlns="" val="0"/>
              </a:ext>
            </a:extLst>
          </a:blip>
          <a:srcRect r="19991"/>
          <a:stretch>
            <a:fillRect/>
          </a:stretch>
        </p:blipFill>
        <p:spPr bwMode="auto">
          <a:xfrm>
            <a:off x="6553200" y="5410200"/>
            <a:ext cx="12192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ACD48600-9883-4624-BC5F-BAAD134A093E}" type="datetime1">
              <a:rPr lang="en-US" smtClean="0"/>
              <a:pPr>
                <a:defRPr/>
              </a:pPr>
              <a:t>8/19/2014</a:t>
            </a:fld>
            <a:endParaRPr lang="en-US"/>
          </a:p>
        </p:txBody>
      </p:sp>
      <p:sp>
        <p:nvSpPr>
          <p:cNvPr id="6" name="Footer Placeholder 5"/>
          <p:cNvSpPr>
            <a:spLocks noGrp="1"/>
          </p:cNvSpPr>
          <p:nvPr>
            <p:ph type="ftr" sz="quarter" idx="12"/>
          </p:nvPr>
        </p:nvSpPr>
        <p:spPr/>
        <p:txBody>
          <a:bodyPr/>
          <a:lstStyle/>
          <a:p>
            <a:pPr>
              <a:defRPr/>
            </a:pPr>
            <a:r>
              <a:rPr lang="en-US" smtClean="0"/>
              <a:t>Comp 555 Bioalgorithms (Fall 2014)</a:t>
            </a:r>
            <a:endParaRPr lang="en-US"/>
          </a:p>
        </p:txBody>
      </p:sp>
      <p:sp>
        <p:nvSpPr>
          <p:cNvPr id="8" name="Slide Number Placeholder 7"/>
          <p:cNvSpPr>
            <a:spLocks noGrp="1"/>
          </p:cNvSpPr>
          <p:nvPr>
            <p:ph type="sldNum" sz="quarter" idx="11"/>
          </p:nvPr>
        </p:nvSpPr>
        <p:spPr/>
        <p:txBody>
          <a:bodyPr/>
          <a:lstStyle/>
          <a:p>
            <a:fld id="{4D294EA5-CE3E-43C7-8FB8-F57F60FB0FD6}"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What are Proteins</a:t>
            </a:r>
          </a:p>
        </p:txBody>
      </p:sp>
      <p:sp>
        <p:nvSpPr>
          <p:cNvPr id="52230" name="Rectangle 3"/>
          <p:cNvSpPr>
            <a:spLocks noGrp="1" noChangeArrowheads="1"/>
          </p:cNvSpPr>
          <p:nvPr>
            <p:ph idx="1"/>
          </p:nvPr>
        </p:nvSpPr>
        <p:spPr>
          <a:xfrm>
            <a:off x="457200" y="1295400"/>
            <a:ext cx="5638800" cy="5105400"/>
          </a:xfrm>
        </p:spPr>
        <p:txBody>
          <a:bodyPr/>
          <a:lstStyle/>
          <a:p>
            <a:pPr eaLnBrk="1" hangingPunct="1">
              <a:lnSpc>
                <a:spcPct val="90000"/>
              </a:lnSpc>
            </a:pPr>
            <a:r>
              <a:rPr lang="en-US" altLang="en-US" sz="2400" smtClean="0">
                <a:ea typeface="ＭＳ Ｐゴシック" panose="020B0600070205080204" pitchFamily="34" charset="-128"/>
              </a:rPr>
              <a:t>Proteins are incredibly diverse</a:t>
            </a:r>
          </a:p>
          <a:p>
            <a:pPr lvl="1" eaLnBrk="1" hangingPunct="1">
              <a:lnSpc>
                <a:spcPct val="90000"/>
              </a:lnSpc>
            </a:pPr>
            <a:r>
              <a:rPr lang="en-US" altLang="en-US" sz="2000" smtClean="0">
                <a:ea typeface="ＭＳ Ｐゴシック" panose="020B0600070205080204" pitchFamily="34" charset="-128"/>
              </a:rPr>
              <a:t>Structural proteins (collagen) provide structural support and rigidity</a:t>
            </a:r>
          </a:p>
          <a:p>
            <a:pPr lvl="1" eaLnBrk="1" hangingPunct="1">
              <a:lnSpc>
                <a:spcPct val="90000"/>
              </a:lnSpc>
            </a:pPr>
            <a:r>
              <a:rPr lang="en-US" altLang="en-US" sz="2000" smtClean="0">
                <a:ea typeface="ＭＳ Ｐゴシック" panose="020B0600070205080204" pitchFamily="34" charset="-128"/>
              </a:rPr>
              <a:t>Enzymes act as biological catalysts (pepsin) that hasten critical reactions without taking part in them</a:t>
            </a:r>
          </a:p>
          <a:p>
            <a:pPr lvl="1" eaLnBrk="1" hangingPunct="1">
              <a:lnSpc>
                <a:spcPct val="90000"/>
              </a:lnSpc>
            </a:pPr>
            <a:r>
              <a:rPr lang="en-US" altLang="en-US" sz="2000" smtClean="0">
                <a:ea typeface="ＭＳ Ｐゴシック" panose="020B0600070205080204" pitchFamily="34" charset="-128"/>
              </a:rPr>
              <a:t>Proteins transport small molecules and minerals to where they are needed within an organism (hemoglobin)</a:t>
            </a:r>
          </a:p>
          <a:p>
            <a:pPr lvl="1" eaLnBrk="1" hangingPunct="1">
              <a:lnSpc>
                <a:spcPct val="90000"/>
              </a:lnSpc>
            </a:pPr>
            <a:r>
              <a:rPr lang="en-US" altLang="en-US" sz="2000" smtClean="0">
                <a:ea typeface="ＭＳ Ｐゴシック" panose="020B0600070205080204" pitchFamily="34" charset="-128"/>
              </a:rPr>
              <a:t>Used for signaling and intercellular communication (insulin)</a:t>
            </a:r>
          </a:p>
          <a:p>
            <a:pPr lvl="1" eaLnBrk="1" hangingPunct="1">
              <a:lnSpc>
                <a:spcPct val="90000"/>
              </a:lnSpc>
            </a:pPr>
            <a:r>
              <a:rPr lang="en-US" altLang="en-US" sz="2000" smtClean="0">
                <a:ea typeface="ＭＳ Ｐゴシック" panose="020B0600070205080204" pitchFamily="34" charset="-128"/>
              </a:rPr>
              <a:t>Absorb photons to enable vision (rhodopsin)</a:t>
            </a:r>
          </a:p>
          <a:p>
            <a:pPr eaLnBrk="1" hangingPunct="1">
              <a:lnSpc>
                <a:spcPct val="90000"/>
              </a:lnSpc>
            </a:pPr>
            <a:r>
              <a:rPr lang="en-US" altLang="en-US" sz="2400" smtClean="0">
                <a:ea typeface="ＭＳ Ｐゴシック" panose="020B0600070205080204" pitchFamily="34" charset="-128"/>
              </a:rPr>
              <a:t>Proteins are assembled from simple molecules, called amino acids.</a:t>
            </a:r>
          </a:p>
        </p:txBody>
      </p:sp>
      <p:sp>
        <p:nvSpPr>
          <p:cNvPr id="6"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1E32415-342B-49DA-A7E8-57073009BCE9}"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8"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63B08F6-5C27-4EAF-84F3-4B0C0E02383F}" type="slidenum">
              <a:rPr lang="en-US" altLang="en-US" sz="1400">
                <a:latin typeface="Book Antiqua" panose="02040602050305030304" pitchFamily="18" charset="0"/>
              </a:rPr>
              <a:pPr/>
              <a:t>23</a:t>
            </a:fld>
            <a:endParaRPr lang="en-US" altLang="en-US" sz="1400">
              <a:latin typeface="Book Antiqua" panose="02040602050305030304" pitchFamily="18" charset="0"/>
            </a:endParaRPr>
          </a:p>
        </p:txBody>
      </p:sp>
      <p:sp>
        <p:nvSpPr>
          <p:cNvPr id="52232"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pic>
        <p:nvPicPr>
          <p:cNvPr id="52228" name="Picture 5" descr="1e7i"/>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0" y="1481138"/>
            <a:ext cx="2971800"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1" name="Picture 9" descr="insuli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00800" y="4191000"/>
            <a:ext cx="2127250"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7029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Amino Acids</a:t>
            </a:r>
          </a:p>
        </p:txBody>
      </p:sp>
      <p:sp>
        <p:nvSpPr>
          <p:cNvPr id="54277" name="Rectangle 3"/>
          <p:cNvSpPr>
            <a:spLocks noGrp="1" noChangeArrowheads="1"/>
          </p:cNvSpPr>
          <p:nvPr>
            <p:ph idx="1"/>
          </p:nvPr>
        </p:nvSpPr>
        <p:spPr>
          <a:xfrm>
            <a:off x="381000" y="1295400"/>
            <a:ext cx="8229600" cy="5105400"/>
          </a:xfrm>
        </p:spPr>
        <p:txBody>
          <a:bodyPr/>
          <a:lstStyle/>
          <a:p>
            <a:pPr eaLnBrk="1" hangingPunct="1"/>
            <a:r>
              <a:rPr lang="en-US" altLang="en-US" smtClean="0">
                <a:ea typeface="ＭＳ Ｐゴシック" panose="020B0600070205080204" pitchFamily="34" charset="-128"/>
              </a:rPr>
              <a:t>20 ingredients of proteins</a:t>
            </a:r>
          </a:p>
          <a:p>
            <a:pPr eaLnBrk="1" hangingPunct="1"/>
            <a:r>
              <a:rPr lang="en-US" altLang="en-US" smtClean="0">
                <a:ea typeface="ＭＳ Ｐゴシック" panose="020B0600070205080204" pitchFamily="34" charset="-128"/>
              </a:rPr>
              <a:t>Varying side chain is</a:t>
            </a:r>
            <a:br>
              <a:rPr lang="en-US" altLang="en-US" smtClean="0">
                <a:ea typeface="ＭＳ Ｐゴシック" panose="020B0600070205080204" pitchFamily="34" charset="-128"/>
              </a:rPr>
            </a:br>
            <a:r>
              <a:rPr lang="en-US" altLang="en-US" smtClean="0">
                <a:ea typeface="ＭＳ Ｐゴシック" panose="020B0600070205080204" pitchFamily="34" charset="-128"/>
              </a:rPr>
              <a:t>shown in </a:t>
            </a:r>
            <a:r>
              <a:rPr lang="en-US" altLang="en-US" smtClean="0">
                <a:solidFill>
                  <a:srgbClr val="0000FF"/>
                </a:solidFill>
                <a:ea typeface="ＭＳ Ｐゴシック" panose="020B0600070205080204" pitchFamily="34" charset="-128"/>
              </a:rPr>
              <a:t>blue</a:t>
            </a:r>
          </a:p>
          <a:p>
            <a:pPr eaLnBrk="1" hangingPunct="1"/>
            <a:r>
              <a:rPr lang="en-US" altLang="en-US" smtClean="0">
                <a:solidFill>
                  <a:srgbClr val="FF6600"/>
                </a:solidFill>
                <a:ea typeface="ＭＳ Ｐゴシック" panose="020B0600070205080204" pitchFamily="34" charset="-128"/>
              </a:rPr>
              <a:t>Orange</a:t>
            </a:r>
            <a:r>
              <a:rPr lang="en-US" altLang="en-US" smtClean="0">
                <a:ea typeface="ＭＳ Ｐゴシック" panose="020B0600070205080204" pitchFamily="34" charset="-128"/>
              </a:rPr>
              <a:t> indicates non-</a:t>
            </a:r>
            <a:br>
              <a:rPr lang="en-US" altLang="en-US" smtClean="0">
                <a:ea typeface="ＭＳ Ｐゴシック" panose="020B0600070205080204" pitchFamily="34" charset="-128"/>
              </a:rPr>
            </a:br>
            <a:r>
              <a:rPr lang="en-US" altLang="en-US" smtClean="0">
                <a:ea typeface="ＭＳ Ｐゴシック" panose="020B0600070205080204" pitchFamily="34" charset="-128"/>
              </a:rPr>
              <a:t>polar and hydrophobic,</a:t>
            </a:r>
            <a:br>
              <a:rPr lang="en-US" altLang="en-US" smtClean="0">
                <a:ea typeface="ＭＳ Ｐゴシック" panose="020B0600070205080204" pitchFamily="34" charset="-128"/>
              </a:rPr>
            </a:br>
            <a:r>
              <a:rPr lang="en-US" altLang="en-US" smtClean="0">
                <a:ea typeface="ＭＳ Ｐゴシック" panose="020B0600070205080204" pitchFamily="34" charset="-128"/>
              </a:rPr>
              <a:t>the remainder are</a:t>
            </a:r>
            <a:br>
              <a:rPr lang="en-US" altLang="en-US" smtClean="0">
                <a:ea typeface="ＭＳ Ｐゴシック" panose="020B0600070205080204" pitchFamily="34" charset="-128"/>
              </a:rPr>
            </a:br>
            <a:r>
              <a:rPr lang="en-US" altLang="en-US" smtClean="0">
                <a:ea typeface="ＭＳ Ｐゴシック" panose="020B0600070205080204" pitchFamily="34" charset="-128"/>
              </a:rPr>
              <a:t>polar or hydrophilic</a:t>
            </a:r>
          </a:p>
          <a:p>
            <a:pPr eaLnBrk="1" hangingPunct="1"/>
            <a:r>
              <a:rPr lang="en-US" altLang="en-US" smtClean="0">
                <a:solidFill>
                  <a:srgbClr val="CC0099"/>
                </a:solidFill>
                <a:ea typeface="ＭＳ Ｐゴシック" panose="020B0600070205080204" pitchFamily="34" charset="-128"/>
              </a:rPr>
              <a:t>Magenta</a:t>
            </a:r>
            <a:r>
              <a:rPr lang="en-US" altLang="en-US" smtClean="0">
                <a:ea typeface="ＭＳ Ｐゴシック" panose="020B0600070205080204" pitchFamily="34" charset="-128"/>
              </a:rPr>
              <a:t> indicates acidic</a:t>
            </a:r>
          </a:p>
          <a:p>
            <a:pPr eaLnBrk="1" hangingPunct="1"/>
            <a:r>
              <a:rPr lang="en-US" altLang="en-US" smtClean="0">
                <a:solidFill>
                  <a:srgbClr val="0099FF"/>
                </a:solidFill>
                <a:ea typeface="ＭＳ Ｐゴシック" panose="020B0600070205080204" pitchFamily="34" charset="-128"/>
              </a:rPr>
              <a:t>Cyan</a:t>
            </a:r>
            <a:r>
              <a:rPr lang="en-US" altLang="en-US" smtClean="0">
                <a:ea typeface="ＭＳ Ｐゴシック" panose="020B0600070205080204" pitchFamily="34" charset="-128"/>
              </a:rPr>
              <a:t> indicates a base</a:t>
            </a:r>
          </a:p>
        </p:txBody>
      </p:sp>
      <p:sp>
        <p:nvSpPr>
          <p:cNvPr id="7"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577A37D-2EE7-49BE-9B65-235E1D884FC6}"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9"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06E0826-F4BA-41A9-B587-F52F9E67D625}" type="slidenum">
              <a:rPr lang="en-US" altLang="en-US" sz="1400">
                <a:latin typeface="Book Antiqua" panose="02040602050305030304" pitchFamily="18" charset="0"/>
              </a:rPr>
              <a:pPr/>
              <a:t>24</a:t>
            </a:fld>
            <a:endParaRPr lang="en-US" altLang="en-US" sz="1400">
              <a:latin typeface="Book Antiqua" panose="02040602050305030304" pitchFamily="18" charset="0"/>
            </a:endParaRPr>
          </a:p>
        </p:txBody>
      </p:sp>
      <p:sp>
        <p:nvSpPr>
          <p:cNvPr id="54281"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pic>
        <p:nvPicPr>
          <p:cNvPr id="54278" name="Picture 9" descr="aminacid"/>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6800" y="1524000"/>
            <a:ext cx="3810000" cy="379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9" name="Picture 10" descr="MCj00787110000[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72400" y="5334000"/>
            <a:ext cx="503238"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3" name="Text Box 11"/>
          <p:cNvSpPr txBox="1">
            <a:spLocks noChangeArrowheads="1"/>
          </p:cNvSpPr>
          <p:nvPr/>
        </p:nvSpPr>
        <p:spPr bwMode="auto">
          <a:xfrm>
            <a:off x="5181600" y="5486400"/>
            <a:ext cx="2667000" cy="738188"/>
          </a:xfrm>
          <a:prstGeom prst="rect">
            <a:avLst/>
          </a:prstGeom>
          <a:noFill/>
          <a:ln w="9525">
            <a:no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A hydrophobic amino acid avoids water whereas a hydrophillic amino acid is attracted to water. This influences the shape that proteins fold into.</a:t>
            </a:r>
          </a:p>
        </p:txBody>
      </p:sp>
    </p:spTree>
    <p:extLst>
      <p:ext uri="{BB962C8B-B14F-4D97-AF65-F5344CB8AC3E}">
        <p14:creationId xmlns:p14="http://schemas.microsoft.com/office/powerpoint/2010/main" xmlns="" val="1847457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Encoding Protein Assembly</a:t>
            </a:r>
          </a:p>
        </p:txBody>
      </p:sp>
      <p:sp>
        <p:nvSpPr>
          <p:cNvPr id="56325" name="Rectangle 3"/>
          <p:cNvSpPr>
            <a:spLocks noGrp="1" noChangeArrowheads="1"/>
          </p:cNvSpPr>
          <p:nvPr>
            <p:ph idx="1"/>
          </p:nvPr>
        </p:nvSpPr>
        <p:spPr/>
        <p:txBody>
          <a:bodyPr/>
          <a:lstStyle/>
          <a:p>
            <a:pPr eaLnBrk="1" hangingPunct="1"/>
            <a:r>
              <a:rPr lang="en-US" altLang="en-US" sz="2400" smtClean="0">
                <a:ea typeface="ＭＳ Ｐゴシック" panose="020B0600070205080204" pitchFamily="34" charset="-128"/>
              </a:rPr>
              <a:t>Each DNA base can be one of 4 values (G,C,A,T)</a:t>
            </a:r>
          </a:p>
          <a:p>
            <a:pPr eaLnBrk="1" hangingPunct="1"/>
            <a:r>
              <a:rPr lang="en-US" altLang="en-US" sz="2400" smtClean="0">
                <a:ea typeface="ＭＳ Ｐゴシック" panose="020B0600070205080204" pitchFamily="34" charset="-128"/>
              </a:rPr>
              <a:t>Proteins are polymer chains of amino acids ranging in length from tens to millions</a:t>
            </a:r>
          </a:p>
          <a:p>
            <a:pPr eaLnBrk="1" hangingPunct="1"/>
            <a:r>
              <a:rPr lang="en-US" altLang="en-US" sz="2400" smtClean="0">
                <a:ea typeface="ＭＳ Ｐゴシック" panose="020B0600070205080204" pitchFamily="34" charset="-128"/>
              </a:rPr>
              <a:t>There are 20 amino acids</a:t>
            </a:r>
          </a:p>
          <a:p>
            <a:pPr eaLnBrk="1" hangingPunct="1"/>
            <a:r>
              <a:rPr lang="en-US" altLang="en-US" sz="2400" smtClean="0">
                <a:ea typeface="ＭＳ Ｐゴシック" panose="020B0600070205080204" pitchFamily="34" charset="-128"/>
              </a:rPr>
              <a:t>How do you encode variable length chains of 20 amino acids using only 4 bases?</a:t>
            </a:r>
          </a:p>
          <a:p>
            <a:pPr eaLnBrk="1" hangingPunct="1"/>
            <a:r>
              <a:rPr lang="en-US" altLang="en-US" sz="2400" smtClean="0">
                <a:ea typeface="ＭＳ Ｐゴシック" panose="020B0600070205080204" pitchFamily="34" charset="-128"/>
              </a:rPr>
              <a:t> Do you need other codings?</a:t>
            </a:r>
          </a:p>
          <a:p>
            <a:pPr eaLnBrk="1" hangingPunct="1"/>
            <a:endParaRPr lang="en-US" altLang="en-US" sz="2400" smtClean="0">
              <a:ea typeface="ＭＳ Ｐゴシック" panose="020B0600070205080204" pitchFamily="34" charset="-128"/>
            </a:endParaRPr>
          </a:p>
          <a:p>
            <a:pPr eaLnBrk="1" hangingPunct="1">
              <a:buFontTx/>
              <a:buNone/>
            </a:pPr>
            <a:r>
              <a:rPr lang="en-US" altLang="en-US" sz="2400" smtClean="0">
                <a:ea typeface="ＭＳ Ｐゴシック" panose="020B0600070205080204" pitchFamily="34" charset="-128"/>
              </a:rPr>
              <a:t>	Clearly, we can’t encode 20 different amino acids using only one base. How many encodings are possible using a pair of bases? How many with three?</a:t>
            </a:r>
          </a:p>
        </p:txBody>
      </p:sp>
      <p:sp>
        <p:nvSpPr>
          <p:cNvPr id="4"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F55E4E2-A191-4C87-81C3-0453E388121C}"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6"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E97C753-C97D-41B9-8112-18C3D7DB3348}" type="slidenum">
              <a:rPr lang="en-US" altLang="en-US" sz="1400">
                <a:latin typeface="Book Antiqua" panose="02040602050305030304" pitchFamily="18" charset="0"/>
              </a:rPr>
              <a:pPr/>
              <a:t>25</a:t>
            </a:fld>
            <a:endParaRPr lang="en-US" altLang="en-US" sz="1400">
              <a:latin typeface="Book Antiqua" panose="02040602050305030304" pitchFamily="18" charset="0"/>
            </a:endParaRPr>
          </a:p>
        </p:txBody>
      </p:sp>
      <p:sp>
        <p:nvSpPr>
          <p:cNvPr id="56326"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xmlns="" val="37652340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Codons</a:t>
            </a:r>
          </a:p>
        </p:txBody>
      </p:sp>
      <p:sp>
        <p:nvSpPr>
          <p:cNvPr id="58373" name="Rectangle 3"/>
          <p:cNvSpPr>
            <a:spLocks noGrp="1" noChangeArrowheads="1"/>
          </p:cNvSpPr>
          <p:nvPr>
            <p:ph idx="1"/>
          </p:nvPr>
        </p:nvSpPr>
        <p:spPr/>
        <p:txBody>
          <a:bodyPr/>
          <a:lstStyle/>
          <a:p>
            <a:pPr eaLnBrk="1" hangingPunct="1">
              <a:lnSpc>
                <a:spcPct val="80000"/>
              </a:lnSpc>
            </a:pPr>
            <a:r>
              <a:rPr lang="en-US" altLang="en-US" sz="2400" smtClean="0">
                <a:ea typeface="ＭＳ Ｐゴシック" panose="020B0600070205080204" pitchFamily="34" charset="-128"/>
              </a:rPr>
              <a:t>Triplets of nucleotide</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bases determine the</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amino acid sequence</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of a protein</a:t>
            </a:r>
          </a:p>
          <a:p>
            <a:pPr eaLnBrk="1" hangingPunct="1">
              <a:lnSpc>
                <a:spcPct val="80000"/>
              </a:lnSpc>
            </a:pPr>
            <a:r>
              <a:rPr lang="en-US" altLang="en-US" sz="2400" smtClean="0">
                <a:ea typeface="ＭＳ Ｐゴシック" panose="020B0600070205080204" pitchFamily="34" charset="-128"/>
              </a:rPr>
              <a:t>All genes begin with</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a particular code, AUG,</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for the amino acid</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Methonine</a:t>
            </a:r>
          </a:p>
          <a:p>
            <a:pPr eaLnBrk="1" hangingPunct="1">
              <a:lnSpc>
                <a:spcPct val="80000"/>
              </a:lnSpc>
            </a:pPr>
            <a:r>
              <a:rPr lang="en-US" altLang="en-US" sz="2400" smtClean="0">
                <a:ea typeface="ＭＳ Ｐゴシック" panose="020B0600070205080204" pitchFamily="34" charset="-128"/>
              </a:rPr>
              <a:t>Three codes are used</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to indicate STOP, and</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thus end the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transcription process</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for the gene</a:t>
            </a:r>
          </a:p>
          <a:p>
            <a:pPr eaLnBrk="1" hangingPunct="1">
              <a:lnSpc>
                <a:spcPct val="80000"/>
              </a:lnSpc>
            </a:pPr>
            <a:r>
              <a:rPr lang="en-US" altLang="en-US" sz="2400" smtClean="0">
                <a:ea typeface="ＭＳ Ｐゴシック" panose="020B0600070205080204" pitchFamily="34" charset="-128"/>
              </a:rPr>
              <a:t>Most amino acids have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redundant encodings</a:t>
            </a:r>
          </a:p>
        </p:txBody>
      </p:sp>
      <p:sp>
        <p:nvSpPr>
          <p:cNvPr id="17"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52ECBBD6-E4C1-405E-8287-14C987D1E2AB}"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19"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5598E622-93B2-48DE-B933-EB65EEF877EF}" type="slidenum">
              <a:rPr lang="en-US" altLang="en-US" sz="1400">
                <a:latin typeface="Book Antiqua" panose="02040602050305030304" pitchFamily="18" charset="0"/>
              </a:rPr>
              <a:pPr/>
              <a:t>26</a:t>
            </a:fld>
            <a:endParaRPr lang="en-US" altLang="en-US" sz="1400">
              <a:latin typeface="Book Antiqua" panose="02040602050305030304" pitchFamily="18" charset="0"/>
            </a:endParaRPr>
          </a:p>
        </p:txBody>
      </p:sp>
      <p:sp>
        <p:nvSpPr>
          <p:cNvPr id="58381"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pic>
        <p:nvPicPr>
          <p:cNvPr id="58374" name="Picture 9" descr="RNA_Base_cod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8200" y="1524000"/>
            <a:ext cx="3752850" cy="368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8375" name="Group 19"/>
          <p:cNvGrpSpPr>
            <a:grpSpLocks/>
          </p:cNvGrpSpPr>
          <p:nvPr/>
        </p:nvGrpSpPr>
        <p:grpSpPr bwMode="auto">
          <a:xfrm>
            <a:off x="4648200" y="5153025"/>
            <a:ext cx="347663" cy="790575"/>
            <a:chOff x="2928" y="3246"/>
            <a:chExt cx="219" cy="498"/>
          </a:xfrm>
        </p:grpSpPr>
        <p:sp>
          <p:nvSpPr>
            <p:cNvPr id="58382" name="Freeform 13"/>
            <p:cNvSpPr>
              <a:spLocks/>
            </p:cNvSpPr>
            <p:nvPr/>
          </p:nvSpPr>
          <p:spPr bwMode="auto">
            <a:xfrm rot="-2077450">
              <a:off x="2992" y="3302"/>
              <a:ext cx="102" cy="100"/>
            </a:xfrm>
            <a:custGeom>
              <a:avLst/>
              <a:gdLst>
                <a:gd name="T0" fmla="*/ 0 w 513"/>
                <a:gd name="T1" fmla="*/ 0 h 498"/>
                <a:gd name="T2" fmla="*/ 0 w 513"/>
                <a:gd name="T3" fmla="*/ 0 h 498"/>
                <a:gd name="T4" fmla="*/ 0 w 513"/>
                <a:gd name="T5" fmla="*/ 0 h 498"/>
                <a:gd name="T6" fmla="*/ 0 w 513"/>
                <a:gd name="T7" fmla="*/ 0 h 498"/>
                <a:gd name="T8" fmla="*/ 0 w 513"/>
                <a:gd name="T9" fmla="*/ 0 h 498"/>
                <a:gd name="T10" fmla="*/ 0 w 513"/>
                <a:gd name="T11" fmla="*/ 0 h 498"/>
                <a:gd name="T12" fmla="*/ 0 w 513"/>
                <a:gd name="T13" fmla="*/ 0 h 498"/>
                <a:gd name="T14" fmla="*/ 0 w 513"/>
                <a:gd name="T15" fmla="*/ 0 h 498"/>
                <a:gd name="T16" fmla="*/ 0 w 513"/>
                <a:gd name="T17" fmla="*/ 0 h 498"/>
                <a:gd name="T18" fmla="*/ 0 w 513"/>
                <a:gd name="T19" fmla="*/ 0 h 498"/>
                <a:gd name="T20" fmla="*/ 0 w 513"/>
                <a:gd name="T21" fmla="*/ 0 h 498"/>
                <a:gd name="T22" fmla="*/ 0 w 513"/>
                <a:gd name="T23" fmla="*/ 0 h 498"/>
                <a:gd name="T24" fmla="*/ 0 w 513"/>
                <a:gd name="T25" fmla="*/ 0 h 498"/>
                <a:gd name="T26" fmla="*/ 0 w 513"/>
                <a:gd name="T27" fmla="*/ 0 h 498"/>
                <a:gd name="T28" fmla="*/ 0 w 513"/>
                <a:gd name="T29" fmla="*/ 0 h 498"/>
                <a:gd name="T30" fmla="*/ 0 w 513"/>
                <a:gd name="T31" fmla="*/ 0 h 498"/>
                <a:gd name="T32" fmla="*/ 0 w 513"/>
                <a:gd name="T33" fmla="*/ 0 h 498"/>
                <a:gd name="T34" fmla="*/ 0 w 513"/>
                <a:gd name="T35" fmla="*/ 0 h 498"/>
                <a:gd name="T36" fmla="*/ 0 w 513"/>
                <a:gd name="T37" fmla="*/ 0 h 498"/>
                <a:gd name="T38" fmla="*/ 0 w 513"/>
                <a:gd name="T39" fmla="*/ 0 h 498"/>
                <a:gd name="T40" fmla="*/ 0 w 513"/>
                <a:gd name="T41" fmla="*/ 0 h 498"/>
                <a:gd name="T42" fmla="*/ 0 w 513"/>
                <a:gd name="T43" fmla="*/ 0 h 498"/>
                <a:gd name="T44" fmla="*/ 0 w 513"/>
                <a:gd name="T45" fmla="*/ 0 h 498"/>
                <a:gd name="T46" fmla="*/ 0 w 513"/>
                <a:gd name="T47" fmla="*/ 0 h 498"/>
                <a:gd name="T48" fmla="*/ 0 w 513"/>
                <a:gd name="T49" fmla="*/ 0 h 4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3"/>
                <a:gd name="T76" fmla="*/ 0 h 498"/>
                <a:gd name="T77" fmla="*/ 513 w 513"/>
                <a:gd name="T78" fmla="*/ 498 h 4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3" h="498">
                  <a:moveTo>
                    <a:pt x="106" y="23"/>
                  </a:moveTo>
                  <a:lnTo>
                    <a:pt x="163" y="0"/>
                  </a:lnTo>
                  <a:lnTo>
                    <a:pt x="204" y="17"/>
                  </a:lnTo>
                  <a:lnTo>
                    <a:pt x="248" y="71"/>
                  </a:lnTo>
                  <a:lnTo>
                    <a:pt x="276" y="148"/>
                  </a:lnTo>
                  <a:lnTo>
                    <a:pt x="279" y="203"/>
                  </a:lnTo>
                  <a:lnTo>
                    <a:pt x="282" y="274"/>
                  </a:lnTo>
                  <a:lnTo>
                    <a:pt x="466" y="271"/>
                  </a:lnTo>
                  <a:lnTo>
                    <a:pt x="513" y="281"/>
                  </a:lnTo>
                  <a:lnTo>
                    <a:pt x="507" y="314"/>
                  </a:lnTo>
                  <a:lnTo>
                    <a:pt x="409" y="301"/>
                  </a:lnTo>
                  <a:lnTo>
                    <a:pt x="279" y="322"/>
                  </a:lnTo>
                  <a:lnTo>
                    <a:pt x="252" y="392"/>
                  </a:lnTo>
                  <a:lnTo>
                    <a:pt x="215" y="453"/>
                  </a:lnTo>
                  <a:lnTo>
                    <a:pt x="170" y="477"/>
                  </a:lnTo>
                  <a:lnTo>
                    <a:pt x="122" y="498"/>
                  </a:lnTo>
                  <a:lnTo>
                    <a:pt x="88" y="485"/>
                  </a:lnTo>
                  <a:lnTo>
                    <a:pt x="40" y="430"/>
                  </a:lnTo>
                  <a:lnTo>
                    <a:pt x="7" y="362"/>
                  </a:lnTo>
                  <a:lnTo>
                    <a:pt x="0" y="305"/>
                  </a:lnTo>
                  <a:lnTo>
                    <a:pt x="17" y="189"/>
                  </a:lnTo>
                  <a:lnTo>
                    <a:pt x="58" y="102"/>
                  </a:lnTo>
                  <a:lnTo>
                    <a:pt x="88" y="51"/>
                  </a:lnTo>
                  <a:lnTo>
                    <a:pt x="125" y="20"/>
                  </a:lnTo>
                  <a:lnTo>
                    <a:pt x="106"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3" name="Freeform 14"/>
            <p:cNvSpPr>
              <a:spLocks/>
            </p:cNvSpPr>
            <p:nvPr/>
          </p:nvSpPr>
          <p:spPr bwMode="auto">
            <a:xfrm rot="-3187806">
              <a:off x="3024" y="3332"/>
              <a:ext cx="210" cy="37"/>
            </a:xfrm>
            <a:custGeom>
              <a:avLst/>
              <a:gdLst>
                <a:gd name="T0" fmla="*/ 0 w 1051"/>
                <a:gd name="T1" fmla="*/ 0 h 186"/>
                <a:gd name="T2" fmla="*/ 0 w 1051"/>
                <a:gd name="T3" fmla="*/ 0 h 186"/>
                <a:gd name="T4" fmla="*/ 0 w 1051"/>
                <a:gd name="T5" fmla="*/ 0 h 186"/>
                <a:gd name="T6" fmla="*/ 0 w 1051"/>
                <a:gd name="T7" fmla="*/ 0 h 186"/>
                <a:gd name="T8" fmla="*/ 0 w 1051"/>
                <a:gd name="T9" fmla="*/ 0 h 186"/>
                <a:gd name="T10" fmla="*/ 0 w 1051"/>
                <a:gd name="T11" fmla="*/ 0 h 186"/>
                <a:gd name="T12" fmla="*/ 0 w 1051"/>
                <a:gd name="T13" fmla="*/ 0 h 186"/>
                <a:gd name="T14" fmla="*/ 0 w 1051"/>
                <a:gd name="T15" fmla="*/ 0 h 186"/>
                <a:gd name="T16" fmla="*/ 0 w 1051"/>
                <a:gd name="T17" fmla="*/ 0 h 186"/>
                <a:gd name="T18" fmla="*/ 0 w 1051"/>
                <a:gd name="T19" fmla="*/ 0 h 186"/>
                <a:gd name="T20" fmla="*/ 0 w 1051"/>
                <a:gd name="T21" fmla="*/ 0 h 186"/>
                <a:gd name="T22" fmla="*/ 0 w 1051"/>
                <a:gd name="T23" fmla="*/ 0 h 186"/>
                <a:gd name="T24" fmla="*/ 0 w 1051"/>
                <a:gd name="T25" fmla="*/ 0 h 186"/>
                <a:gd name="T26" fmla="*/ 0 w 1051"/>
                <a:gd name="T27" fmla="*/ 0 h 186"/>
                <a:gd name="T28" fmla="*/ 0 w 1051"/>
                <a:gd name="T29" fmla="*/ 0 h 186"/>
                <a:gd name="T30" fmla="*/ 0 w 1051"/>
                <a:gd name="T31" fmla="*/ 0 h 186"/>
                <a:gd name="T32" fmla="*/ 0 w 1051"/>
                <a:gd name="T33" fmla="*/ 0 h 186"/>
                <a:gd name="T34" fmla="*/ 0 w 1051"/>
                <a:gd name="T35" fmla="*/ 0 h 186"/>
                <a:gd name="T36" fmla="*/ 0 w 1051"/>
                <a:gd name="T37" fmla="*/ 0 h 186"/>
                <a:gd name="T38" fmla="*/ 0 w 1051"/>
                <a:gd name="T39" fmla="*/ 0 h 186"/>
                <a:gd name="T40" fmla="*/ 0 w 1051"/>
                <a:gd name="T41" fmla="*/ 0 h 186"/>
                <a:gd name="T42" fmla="*/ 0 w 1051"/>
                <a:gd name="T43" fmla="*/ 0 h 186"/>
                <a:gd name="T44" fmla="*/ 0 w 1051"/>
                <a:gd name="T45" fmla="*/ 0 h 186"/>
                <a:gd name="T46" fmla="*/ 0 w 1051"/>
                <a:gd name="T47" fmla="*/ 0 h 186"/>
                <a:gd name="T48" fmla="*/ 0 w 1051"/>
                <a:gd name="T49" fmla="*/ 0 h 186"/>
                <a:gd name="T50" fmla="*/ 0 w 1051"/>
                <a:gd name="T51" fmla="*/ 0 h 186"/>
                <a:gd name="T52" fmla="*/ 0 w 1051"/>
                <a:gd name="T53" fmla="*/ 0 h 186"/>
                <a:gd name="T54" fmla="*/ 0 w 1051"/>
                <a:gd name="T55" fmla="*/ 0 h 186"/>
                <a:gd name="T56" fmla="*/ 0 w 1051"/>
                <a:gd name="T57" fmla="*/ 0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1"/>
                <a:gd name="T88" fmla="*/ 0 h 186"/>
                <a:gd name="T89" fmla="*/ 1051 w 1051"/>
                <a:gd name="T90" fmla="*/ 186 h 1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1" h="186">
                  <a:moveTo>
                    <a:pt x="0" y="119"/>
                  </a:moveTo>
                  <a:lnTo>
                    <a:pt x="88" y="88"/>
                  </a:lnTo>
                  <a:lnTo>
                    <a:pt x="276" y="75"/>
                  </a:lnTo>
                  <a:lnTo>
                    <a:pt x="432" y="62"/>
                  </a:lnTo>
                  <a:lnTo>
                    <a:pt x="606" y="35"/>
                  </a:lnTo>
                  <a:lnTo>
                    <a:pt x="735" y="30"/>
                  </a:lnTo>
                  <a:lnTo>
                    <a:pt x="905" y="11"/>
                  </a:lnTo>
                  <a:lnTo>
                    <a:pt x="1048" y="0"/>
                  </a:lnTo>
                  <a:lnTo>
                    <a:pt x="1051" y="21"/>
                  </a:lnTo>
                  <a:lnTo>
                    <a:pt x="1017" y="48"/>
                  </a:lnTo>
                  <a:lnTo>
                    <a:pt x="888" y="48"/>
                  </a:lnTo>
                  <a:lnTo>
                    <a:pt x="898" y="81"/>
                  </a:lnTo>
                  <a:lnTo>
                    <a:pt x="881" y="122"/>
                  </a:lnTo>
                  <a:lnTo>
                    <a:pt x="847" y="149"/>
                  </a:lnTo>
                  <a:lnTo>
                    <a:pt x="793" y="149"/>
                  </a:lnTo>
                  <a:lnTo>
                    <a:pt x="748" y="135"/>
                  </a:lnTo>
                  <a:lnTo>
                    <a:pt x="731" y="92"/>
                  </a:lnTo>
                  <a:lnTo>
                    <a:pt x="731" y="65"/>
                  </a:lnTo>
                  <a:lnTo>
                    <a:pt x="609" y="68"/>
                  </a:lnTo>
                  <a:lnTo>
                    <a:pt x="558" y="81"/>
                  </a:lnTo>
                  <a:lnTo>
                    <a:pt x="455" y="108"/>
                  </a:lnTo>
                  <a:lnTo>
                    <a:pt x="309" y="126"/>
                  </a:lnTo>
                  <a:lnTo>
                    <a:pt x="187" y="129"/>
                  </a:lnTo>
                  <a:lnTo>
                    <a:pt x="106" y="146"/>
                  </a:lnTo>
                  <a:lnTo>
                    <a:pt x="31" y="186"/>
                  </a:lnTo>
                  <a:lnTo>
                    <a:pt x="0" y="146"/>
                  </a:lnTo>
                  <a:lnTo>
                    <a:pt x="21" y="108"/>
                  </a:lnTo>
                  <a:lnTo>
                    <a:pt x="37" y="99"/>
                  </a:lnTo>
                  <a:lnTo>
                    <a:pt x="0" y="1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4" name="Freeform 15"/>
            <p:cNvSpPr>
              <a:spLocks/>
            </p:cNvSpPr>
            <p:nvPr/>
          </p:nvSpPr>
          <p:spPr bwMode="auto">
            <a:xfrm>
              <a:off x="3006" y="3416"/>
              <a:ext cx="82" cy="171"/>
            </a:xfrm>
            <a:custGeom>
              <a:avLst/>
              <a:gdLst>
                <a:gd name="T0" fmla="*/ 0 w 411"/>
                <a:gd name="T1" fmla="*/ 0 h 854"/>
                <a:gd name="T2" fmla="*/ 0 w 411"/>
                <a:gd name="T3" fmla="*/ 0 h 854"/>
                <a:gd name="T4" fmla="*/ 0 w 411"/>
                <a:gd name="T5" fmla="*/ 0 h 854"/>
                <a:gd name="T6" fmla="*/ 0 w 411"/>
                <a:gd name="T7" fmla="*/ 0 h 854"/>
                <a:gd name="T8" fmla="*/ 0 w 411"/>
                <a:gd name="T9" fmla="*/ 0 h 854"/>
                <a:gd name="T10" fmla="*/ 0 w 411"/>
                <a:gd name="T11" fmla="*/ 0 h 854"/>
                <a:gd name="T12" fmla="*/ 0 w 411"/>
                <a:gd name="T13" fmla="*/ 0 h 854"/>
                <a:gd name="T14" fmla="*/ 0 w 411"/>
                <a:gd name="T15" fmla="*/ 0 h 854"/>
                <a:gd name="T16" fmla="*/ 0 w 411"/>
                <a:gd name="T17" fmla="*/ 0 h 854"/>
                <a:gd name="T18" fmla="*/ 0 w 411"/>
                <a:gd name="T19" fmla="*/ 0 h 854"/>
                <a:gd name="T20" fmla="*/ 0 w 411"/>
                <a:gd name="T21" fmla="*/ 0 h 854"/>
                <a:gd name="T22" fmla="*/ 0 w 411"/>
                <a:gd name="T23" fmla="*/ 0 h 854"/>
                <a:gd name="T24" fmla="*/ 0 w 411"/>
                <a:gd name="T25" fmla="*/ 0 h 854"/>
                <a:gd name="T26" fmla="*/ 0 w 411"/>
                <a:gd name="T27" fmla="*/ 0 h 854"/>
                <a:gd name="T28" fmla="*/ 0 w 411"/>
                <a:gd name="T29" fmla="*/ 0 h 854"/>
                <a:gd name="T30" fmla="*/ 0 w 411"/>
                <a:gd name="T31" fmla="*/ 0 h 854"/>
                <a:gd name="T32" fmla="*/ 0 w 411"/>
                <a:gd name="T33" fmla="*/ 0 h 854"/>
                <a:gd name="T34" fmla="*/ 0 w 411"/>
                <a:gd name="T35" fmla="*/ 0 h 854"/>
                <a:gd name="T36" fmla="*/ 0 w 411"/>
                <a:gd name="T37" fmla="*/ 0 h 854"/>
                <a:gd name="T38" fmla="*/ 0 w 411"/>
                <a:gd name="T39" fmla="*/ 0 h 854"/>
                <a:gd name="T40" fmla="*/ 0 w 411"/>
                <a:gd name="T41" fmla="*/ 0 h 854"/>
                <a:gd name="T42" fmla="*/ 0 w 411"/>
                <a:gd name="T43" fmla="*/ 0 h 8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1"/>
                <a:gd name="T67" fmla="*/ 0 h 854"/>
                <a:gd name="T68" fmla="*/ 411 w 411"/>
                <a:gd name="T69" fmla="*/ 854 h 8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1" h="854">
                  <a:moveTo>
                    <a:pt x="183" y="0"/>
                  </a:moveTo>
                  <a:lnTo>
                    <a:pt x="234" y="9"/>
                  </a:lnTo>
                  <a:lnTo>
                    <a:pt x="295" y="9"/>
                  </a:lnTo>
                  <a:lnTo>
                    <a:pt x="377" y="50"/>
                  </a:lnTo>
                  <a:lnTo>
                    <a:pt x="407" y="132"/>
                  </a:lnTo>
                  <a:lnTo>
                    <a:pt x="411" y="244"/>
                  </a:lnTo>
                  <a:lnTo>
                    <a:pt x="380" y="368"/>
                  </a:lnTo>
                  <a:lnTo>
                    <a:pt x="326" y="487"/>
                  </a:lnTo>
                  <a:lnTo>
                    <a:pt x="285" y="589"/>
                  </a:lnTo>
                  <a:lnTo>
                    <a:pt x="244" y="731"/>
                  </a:lnTo>
                  <a:lnTo>
                    <a:pt x="196" y="816"/>
                  </a:lnTo>
                  <a:lnTo>
                    <a:pt x="136" y="854"/>
                  </a:lnTo>
                  <a:lnTo>
                    <a:pt x="84" y="854"/>
                  </a:lnTo>
                  <a:lnTo>
                    <a:pt x="24" y="816"/>
                  </a:lnTo>
                  <a:lnTo>
                    <a:pt x="0" y="761"/>
                  </a:lnTo>
                  <a:lnTo>
                    <a:pt x="0" y="673"/>
                  </a:lnTo>
                  <a:lnTo>
                    <a:pt x="33" y="558"/>
                  </a:lnTo>
                  <a:lnTo>
                    <a:pt x="61" y="399"/>
                  </a:lnTo>
                  <a:lnTo>
                    <a:pt x="71" y="202"/>
                  </a:lnTo>
                  <a:lnTo>
                    <a:pt x="54" y="54"/>
                  </a:lnTo>
                  <a:lnTo>
                    <a:pt x="105" y="3"/>
                  </a:lnTo>
                  <a:lnTo>
                    <a:pt x="18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5" name="Freeform 16"/>
            <p:cNvSpPr>
              <a:spLocks/>
            </p:cNvSpPr>
            <p:nvPr/>
          </p:nvSpPr>
          <p:spPr bwMode="auto">
            <a:xfrm>
              <a:off x="2933" y="3423"/>
              <a:ext cx="94" cy="153"/>
            </a:xfrm>
            <a:custGeom>
              <a:avLst/>
              <a:gdLst>
                <a:gd name="T0" fmla="*/ 0 w 469"/>
                <a:gd name="T1" fmla="*/ 0 h 764"/>
                <a:gd name="T2" fmla="*/ 0 w 469"/>
                <a:gd name="T3" fmla="*/ 0 h 764"/>
                <a:gd name="T4" fmla="*/ 0 w 469"/>
                <a:gd name="T5" fmla="*/ 0 h 764"/>
                <a:gd name="T6" fmla="*/ 0 w 469"/>
                <a:gd name="T7" fmla="*/ 0 h 764"/>
                <a:gd name="T8" fmla="*/ 0 w 469"/>
                <a:gd name="T9" fmla="*/ 0 h 764"/>
                <a:gd name="T10" fmla="*/ 0 w 469"/>
                <a:gd name="T11" fmla="*/ 0 h 764"/>
                <a:gd name="T12" fmla="*/ 0 w 469"/>
                <a:gd name="T13" fmla="*/ 0 h 764"/>
                <a:gd name="T14" fmla="*/ 0 w 469"/>
                <a:gd name="T15" fmla="*/ 0 h 764"/>
                <a:gd name="T16" fmla="*/ 0 w 469"/>
                <a:gd name="T17" fmla="*/ 0 h 764"/>
                <a:gd name="T18" fmla="*/ 0 w 469"/>
                <a:gd name="T19" fmla="*/ 0 h 764"/>
                <a:gd name="T20" fmla="*/ 0 w 469"/>
                <a:gd name="T21" fmla="*/ 0 h 764"/>
                <a:gd name="T22" fmla="*/ 0 w 469"/>
                <a:gd name="T23" fmla="*/ 0 h 764"/>
                <a:gd name="T24" fmla="*/ 0 w 469"/>
                <a:gd name="T25" fmla="*/ 0 h 764"/>
                <a:gd name="T26" fmla="*/ 0 w 469"/>
                <a:gd name="T27" fmla="*/ 0 h 764"/>
                <a:gd name="T28" fmla="*/ 0 w 469"/>
                <a:gd name="T29" fmla="*/ 0 h 764"/>
                <a:gd name="T30" fmla="*/ 0 w 469"/>
                <a:gd name="T31" fmla="*/ 0 h 764"/>
                <a:gd name="T32" fmla="*/ 0 w 469"/>
                <a:gd name="T33" fmla="*/ 0 h 764"/>
                <a:gd name="T34" fmla="*/ 0 w 469"/>
                <a:gd name="T35" fmla="*/ 0 h 764"/>
                <a:gd name="T36" fmla="*/ 0 w 469"/>
                <a:gd name="T37" fmla="*/ 0 h 764"/>
                <a:gd name="T38" fmla="*/ 0 w 469"/>
                <a:gd name="T39" fmla="*/ 0 h 764"/>
                <a:gd name="T40" fmla="*/ 0 w 469"/>
                <a:gd name="T41" fmla="*/ 0 h 764"/>
                <a:gd name="T42" fmla="*/ 0 w 469"/>
                <a:gd name="T43" fmla="*/ 0 h 764"/>
                <a:gd name="T44" fmla="*/ 0 w 469"/>
                <a:gd name="T45" fmla="*/ 0 h 764"/>
                <a:gd name="T46" fmla="*/ 0 w 469"/>
                <a:gd name="T47" fmla="*/ 0 h 764"/>
                <a:gd name="T48" fmla="*/ 0 w 469"/>
                <a:gd name="T49" fmla="*/ 0 h 764"/>
                <a:gd name="T50" fmla="*/ 0 w 469"/>
                <a:gd name="T51" fmla="*/ 0 h 764"/>
                <a:gd name="T52" fmla="*/ 0 w 469"/>
                <a:gd name="T53" fmla="*/ 0 h 764"/>
                <a:gd name="T54" fmla="*/ 0 w 469"/>
                <a:gd name="T55" fmla="*/ 0 h 764"/>
                <a:gd name="T56" fmla="*/ 0 w 469"/>
                <a:gd name="T57" fmla="*/ 0 h 764"/>
                <a:gd name="T58" fmla="*/ 0 w 469"/>
                <a:gd name="T59" fmla="*/ 0 h 764"/>
                <a:gd name="T60" fmla="*/ 0 w 469"/>
                <a:gd name="T61" fmla="*/ 0 h 764"/>
                <a:gd name="T62" fmla="*/ 0 w 469"/>
                <a:gd name="T63" fmla="*/ 0 h 764"/>
                <a:gd name="T64" fmla="*/ 0 w 469"/>
                <a:gd name="T65" fmla="*/ 0 h 764"/>
                <a:gd name="T66" fmla="*/ 0 w 469"/>
                <a:gd name="T67" fmla="*/ 0 h 764"/>
                <a:gd name="T68" fmla="*/ 0 w 469"/>
                <a:gd name="T69" fmla="*/ 0 h 764"/>
                <a:gd name="T70" fmla="*/ 0 w 469"/>
                <a:gd name="T71" fmla="*/ 0 h 764"/>
                <a:gd name="T72" fmla="*/ 0 w 469"/>
                <a:gd name="T73" fmla="*/ 0 h 764"/>
                <a:gd name="T74" fmla="*/ 0 w 469"/>
                <a:gd name="T75" fmla="*/ 0 h 7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9"/>
                <a:gd name="T115" fmla="*/ 0 h 764"/>
                <a:gd name="T116" fmla="*/ 469 w 469"/>
                <a:gd name="T117" fmla="*/ 764 h 7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9" h="764">
                  <a:moveTo>
                    <a:pt x="357" y="30"/>
                  </a:moveTo>
                  <a:lnTo>
                    <a:pt x="408" y="0"/>
                  </a:lnTo>
                  <a:lnTo>
                    <a:pt x="445" y="0"/>
                  </a:lnTo>
                  <a:lnTo>
                    <a:pt x="469" y="24"/>
                  </a:lnTo>
                  <a:lnTo>
                    <a:pt x="455" y="71"/>
                  </a:lnTo>
                  <a:lnTo>
                    <a:pt x="424" y="102"/>
                  </a:lnTo>
                  <a:lnTo>
                    <a:pt x="367" y="132"/>
                  </a:lnTo>
                  <a:lnTo>
                    <a:pt x="255" y="176"/>
                  </a:lnTo>
                  <a:lnTo>
                    <a:pt x="112" y="254"/>
                  </a:lnTo>
                  <a:lnTo>
                    <a:pt x="58" y="257"/>
                  </a:lnTo>
                  <a:lnTo>
                    <a:pt x="88" y="329"/>
                  </a:lnTo>
                  <a:lnTo>
                    <a:pt x="149" y="407"/>
                  </a:lnTo>
                  <a:lnTo>
                    <a:pt x="200" y="502"/>
                  </a:lnTo>
                  <a:lnTo>
                    <a:pt x="221" y="601"/>
                  </a:lnTo>
                  <a:lnTo>
                    <a:pt x="210" y="631"/>
                  </a:lnTo>
                  <a:lnTo>
                    <a:pt x="180" y="652"/>
                  </a:lnTo>
                  <a:lnTo>
                    <a:pt x="139" y="665"/>
                  </a:lnTo>
                  <a:lnTo>
                    <a:pt x="98" y="695"/>
                  </a:lnTo>
                  <a:lnTo>
                    <a:pt x="82" y="726"/>
                  </a:lnTo>
                  <a:lnTo>
                    <a:pt x="71" y="764"/>
                  </a:lnTo>
                  <a:lnTo>
                    <a:pt x="40" y="764"/>
                  </a:lnTo>
                  <a:lnTo>
                    <a:pt x="30" y="736"/>
                  </a:lnTo>
                  <a:lnTo>
                    <a:pt x="51" y="692"/>
                  </a:lnTo>
                  <a:lnTo>
                    <a:pt x="109" y="662"/>
                  </a:lnTo>
                  <a:lnTo>
                    <a:pt x="143" y="631"/>
                  </a:lnTo>
                  <a:lnTo>
                    <a:pt x="173" y="614"/>
                  </a:lnTo>
                  <a:lnTo>
                    <a:pt x="184" y="583"/>
                  </a:lnTo>
                  <a:lnTo>
                    <a:pt x="170" y="502"/>
                  </a:lnTo>
                  <a:lnTo>
                    <a:pt x="122" y="441"/>
                  </a:lnTo>
                  <a:lnTo>
                    <a:pt x="82" y="387"/>
                  </a:lnTo>
                  <a:lnTo>
                    <a:pt x="30" y="326"/>
                  </a:lnTo>
                  <a:lnTo>
                    <a:pt x="0" y="268"/>
                  </a:lnTo>
                  <a:lnTo>
                    <a:pt x="0" y="234"/>
                  </a:lnTo>
                  <a:lnTo>
                    <a:pt x="27" y="217"/>
                  </a:lnTo>
                  <a:lnTo>
                    <a:pt x="133" y="156"/>
                  </a:lnTo>
                  <a:lnTo>
                    <a:pt x="234" y="102"/>
                  </a:lnTo>
                  <a:lnTo>
                    <a:pt x="336" y="51"/>
                  </a:lnTo>
                  <a:lnTo>
                    <a:pt x="357"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6" name="Freeform 17"/>
            <p:cNvSpPr>
              <a:spLocks/>
            </p:cNvSpPr>
            <p:nvPr/>
          </p:nvSpPr>
          <p:spPr bwMode="auto">
            <a:xfrm>
              <a:off x="3024" y="3573"/>
              <a:ext cx="63" cy="165"/>
            </a:xfrm>
            <a:custGeom>
              <a:avLst/>
              <a:gdLst>
                <a:gd name="T0" fmla="*/ 0 w 313"/>
                <a:gd name="T1" fmla="*/ 0 h 827"/>
                <a:gd name="T2" fmla="*/ 0 w 313"/>
                <a:gd name="T3" fmla="*/ 0 h 827"/>
                <a:gd name="T4" fmla="*/ 0 w 313"/>
                <a:gd name="T5" fmla="*/ 0 h 827"/>
                <a:gd name="T6" fmla="*/ 0 w 313"/>
                <a:gd name="T7" fmla="*/ 0 h 827"/>
                <a:gd name="T8" fmla="*/ 0 w 313"/>
                <a:gd name="T9" fmla="*/ 0 h 827"/>
                <a:gd name="T10" fmla="*/ 0 w 313"/>
                <a:gd name="T11" fmla="*/ 0 h 827"/>
                <a:gd name="T12" fmla="*/ 0 w 313"/>
                <a:gd name="T13" fmla="*/ 0 h 827"/>
                <a:gd name="T14" fmla="*/ 0 w 313"/>
                <a:gd name="T15" fmla="*/ 0 h 827"/>
                <a:gd name="T16" fmla="*/ 0 w 313"/>
                <a:gd name="T17" fmla="*/ 0 h 827"/>
                <a:gd name="T18" fmla="*/ 0 w 313"/>
                <a:gd name="T19" fmla="*/ 0 h 827"/>
                <a:gd name="T20" fmla="*/ 0 w 313"/>
                <a:gd name="T21" fmla="*/ 0 h 827"/>
                <a:gd name="T22" fmla="*/ 0 w 313"/>
                <a:gd name="T23" fmla="*/ 0 h 827"/>
                <a:gd name="T24" fmla="*/ 0 w 313"/>
                <a:gd name="T25" fmla="*/ 0 h 827"/>
                <a:gd name="T26" fmla="*/ 0 w 313"/>
                <a:gd name="T27" fmla="*/ 0 h 827"/>
                <a:gd name="T28" fmla="*/ 0 w 313"/>
                <a:gd name="T29" fmla="*/ 0 h 827"/>
                <a:gd name="T30" fmla="*/ 0 w 313"/>
                <a:gd name="T31" fmla="*/ 0 h 827"/>
                <a:gd name="T32" fmla="*/ 0 w 313"/>
                <a:gd name="T33" fmla="*/ 0 h 827"/>
                <a:gd name="T34" fmla="*/ 0 w 313"/>
                <a:gd name="T35" fmla="*/ 0 h 827"/>
                <a:gd name="T36" fmla="*/ 0 w 313"/>
                <a:gd name="T37" fmla="*/ 0 h 827"/>
                <a:gd name="T38" fmla="*/ 0 w 313"/>
                <a:gd name="T39" fmla="*/ 0 h 827"/>
                <a:gd name="T40" fmla="*/ 0 w 313"/>
                <a:gd name="T41" fmla="*/ 0 h 827"/>
                <a:gd name="T42" fmla="*/ 0 w 313"/>
                <a:gd name="T43" fmla="*/ 0 h 827"/>
                <a:gd name="T44" fmla="*/ 0 w 313"/>
                <a:gd name="T45" fmla="*/ 0 h 827"/>
                <a:gd name="T46" fmla="*/ 0 w 313"/>
                <a:gd name="T47" fmla="*/ 0 h 827"/>
                <a:gd name="T48" fmla="*/ 0 w 313"/>
                <a:gd name="T49" fmla="*/ 0 h 827"/>
                <a:gd name="T50" fmla="*/ 0 w 313"/>
                <a:gd name="T51" fmla="*/ 0 h 827"/>
                <a:gd name="T52" fmla="*/ 0 w 313"/>
                <a:gd name="T53" fmla="*/ 0 h 827"/>
                <a:gd name="T54" fmla="*/ 0 w 313"/>
                <a:gd name="T55" fmla="*/ 0 h 827"/>
                <a:gd name="T56" fmla="*/ 0 w 313"/>
                <a:gd name="T57" fmla="*/ 0 h 827"/>
                <a:gd name="T58" fmla="*/ 0 w 313"/>
                <a:gd name="T59" fmla="*/ 0 h 827"/>
                <a:gd name="T60" fmla="*/ 0 w 313"/>
                <a:gd name="T61" fmla="*/ 0 h 827"/>
                <a:gd name="T62" fmla="*/ 0 w 313"/>
                <a:gd name="T63" fmla="*/ 0 h 827"/>
                <a:gd name="T64" fmla="*/ 0 w 313"/>
                <a:gd name="T65" fmla="*/ 0 h 827"/>
                <a:gd name="T66" fmla="*/ 0 w 313"/>
                <a:gd name="T67" fmla="*/ 0 h 827"/>
                <a:gd name="T68" fmla="*/ 0 w 313"/>
                <a:gd name="T69" fmla="*/ 0 h 827"/>
                <a:gd name="T70" fmla="*/ 0 w 313"/>
                <a:gd name="T71" fmla="*/ 0 h 8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
                <a:gd name="T109" fmla="*/ 0 h 827"/>
                <a:gd name="T110" fmla="*/ 313 w 313"/>
                <a:gd name="T111" fmla="*/ 827 h 8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 h="827">
                  <a:moveTo>
                    <a:pt x="59" y="96"/>
                  </a:moveTo>
                  <a:lnTo>
                    <a:pt x="18" y="42"/>
                  </a:lnTo>
                  <a:lnTo>
                    <a:pt x="32" y="0"/>
                  </a:lnTo>
                  <a:lnTo>
                    <a:pt x="72" y="0"/>
                  </a:lnTo>
                  <a:lnTo>
                    <a:pt x="120" y="45"/>
                  </a:lnTo>
                  <a:lnTo>
                    <a:pt x="181" y="136"/>
                  </a:lnTo>
                  <a:lnTo>
                    <a:pt x="215" y="224"/>
                  </a:lnTo>
                  <a:lnTo>
                    <a:pt x="245" y="309"/>
                  </a:lnTo>
                  <a:lnTo>
                    <a:pt x="256" y="387"/>
                  </a:lnTo>
                  <a:lnTo>
                    <a:pt x="253" y="428"/>
                  </a:lnTo>
                  <a:lnTo>
                    <a:pt x="221" y="478"/>
                  </a:lnTo>
                  <a:lnTo>
                    <a:pt x="171" y="614"/>
                  </a:lnTo>
                  <a:lnTo>
                    <a:pt x="112" y="692"/>
                  </a:lnTo>
                  <a:lnTo>
                    <a:pt x="99" y="726"/>
                  </a:lnTo>
                  <a:lnTo>
                    <a:pt x="154" y="733"/>
                  </a:lnTo>
                  <a:lnTo>
                    <a:pt x="225" y="733"/>
                  </a:lnTo>
                  <a:lnTo>
                    <a:pt x="313" y="763"/>
                  </a:lnTo>
                  <a:lnTo>
                    <a:pt x="307" y="786"/>
                  </a:lnTo>
                  <a:lnTo>
                    <a:pt x="293" y="813"/>
                  </a:lnTo>
                  <a:lnTo>
                    <a:pt x="266" y="827"/>
                  </a:lnTo>
                  <a:lnTo>
                    <a:pt x="211" y="807"/>
                  </a:lnTo>
                  <a:lnTo>
                    <a:pt x="154" y="777"/>
                  </a:lnTo>
                  <a:lnTo>
                    <a:pt x="72" y="773"/>
                  </a:lnTo>
                  <a:lnTo>
                    <a:pt x="21" y="783"/>
                  </a:lnTo>
                  <a:lnTo>
                    <a:pt x="0" y="767"/>
                  </a:lnTo>
                  <a:lnTo>
                    <a:pt x="0" y="743"/>
                  </a:lnTo>
                  <a:lnTo>
                    <a:pt x="28" y="716"/>
                  </a:lnTo>
                  <a:lnTo>
                    <a:pt x="72" y="671"/>
                  </a:lnTo>
                  <a:lnTo>
                    <a:pt x="150" y="559"/>
                  </a:lnTo>
                  <a:lnTo>
                    <a:pt x="184" y="462"/>
                  </a:lnTo>
                  <a:lnTo>
                    <a:pt x="194" y="366"/>
                  </a:lnTo>
                  <a:lnTo>
                    <a:pt x="191" y="315"/>
                  </a:lnTo>
                  <a:lnTo>
                    <a:pt x="164" y="224"/>
                  </a:lnTo>
                  <a:lnTo>
                    <a:pt x="93" y="126"/>
                  </a:lnTo>
                  <a:lnTo>
                    <a:pt x="42" y="75"/>
                  </a:lnTo>
                  <a:lnTo>
                    <a:pt x="59"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387" name="Freeform 18"/>
            <p:cNvSpPr>
              <a:spLocks/>
            </p:cNvSpPr>
            <p:nvPr/>
          </p:nvSpPr>
          <p:spPr bwMode="auto">
            <a:xfrm>
              <a:off x="2928" y="3562"/>
              <a:ext cx="92" cy="182"/>
            </a:xfrm>
            <a:custGeom>
              <a:avLst/>
              <a:gdLst>
                <a:gd name="T0" fmla="*/ 0 w 459"/>
                <a:gd name="T1" fmla="*/ 0 h 912"/>
                <a:gd name="T2" fmla="*/ 0 w 459"/>
                <a:gd name="T3" fmla="*/ 0 h 912"/>
                <a:gd name="T4" fmla="*/ 0 w 459"/>
                <a:gd name="T5" fmla="*/ 0 h 912"/>
                <a:gd name="T6" fmla="*/ 0 w 459"/>
                <a:gd name="T7" fmla="*/ 0 h 912"/>
                <a:gd name="T8" fmla="*/ 0 w 459"/>
                <a:gd name="T9" fmla="*/ 0 h 912"/>
                <a:gd name="T10" fmla="*/ 0 w 459"/>
                <a:gd name="T11" fmla="*/ 0 h 912"/>
                <a:gd name="T12" fmla="*/ 0 w 459"/>
                <a:gd name="T13" fmla="*/ 0 h 912"/>
                <a:gd name="T14" fmla="*/ 0 w 459"/>
                <a:gd name="T15" fmla="*/ 0 h 912"/>
                <a:gd name="T16" fmla="*/ 0 w 459"/>
                <a:gd name="T17" fmla="*/ 0 h 912"/>
                <a:gd name="T18" fmla="*/ 0 w 459"/>
                <a:gd name="T19" fmla="*/ 0 h 912"/>
                <a:gd name="T20" fmla="*/ 0 w 459"/>
                <a:gd name="T21" fmla="*/ 0 h 912"/>
                <a:gd name="T22" fmla="*/ 0 w 459"/>
                <a:gd name="T23" fmla="*/ 0 h 912"/>
                <a:gd name="T24" fmla="*/ 0 w 459"/>
                <a:gd name="T25" fmla="*/ 0 h 912"/>
                <a:gd name="T26" fmla="*/ 0 w 459"/>
                <a:gd name="T27" fmla="*/ 0 h 912"/>
                <a:gd name="T28" fmla="*/ 0 w 459"/>
                <a:gd name="T29" fmla="*/ 0 h 912"/>
                <a:gd name="T30" fmla="*/ 0 w 459"/>
                <a:gd name="T31" fmla="*/ 0 h 912"/>
                <a:gd name="T32" fmla="*/ 0 w 459"/>
                <a:gd name="T33" fmla="*/ 0 h 912"/>
                <a:gd name="T34" fmla="*/ 0 w 459"/>
                <a:gd name="T35" fmla="*/ 0 h 912"/>
                <a:gd name="T36" fmla="*/ 0 w 459"/>
                <a:gd name="T37" fmla="*/ 0 h 912"/>
                <a:gd name="T38" fmla="*/ 0 w 459"/>
                <a:gd name="T39" fmla="*/ 0 h 912"/>
                <a:gd name="T40" fmla="*/ 0 w 459"/>
                <a:gd name="T41" fmla="*/ 0 h 912"/>
                <a:gd name="T42" fmla="*/ 0 w 459"/>
                <a:gd name="T43" fmla="*/ 0 h 912"/>
                <a:gd name="T44" fmla="*/ 0 w 459"/>
                <a:gd name="T45" fmla="*/ 0 h 912"/>
                <a:gd name="T46" fmla="*/ 0 w 459"/>
                <a:gd name="T47" fmla="*/ 0 h 912"/>
                <a:gd name="T48" fmla="*/ 0 w 459"/>
                <a:gd name="T49" fmla="*/ 0 h 912"/>
                <a:gd name="T50" fmla="*/ 0 w 459"/>
                <a:gd name="T51" fmla="*/ 0 h 912"/>
                <a:gd name="T52" fmla="*/ 0 w 459"/>
                <a:gd name="T53" fmla="*/ 0 h 912"/>
                <a:gd name="T54" fmla="*/ 0 w 459"/>
                <a:gd name="T55" fmla="*/ 0 h 912"/>
                <a:gd name="T56" fmla="*/ 0 w 459"/>
                <a:gd name="T57" fmla="*/ 0 h 912"/>
                <a:gd name="T58" fmla="*/ 0 w 459"/>
                <a:gd name="T59" fmla="*/ 0 h 912"/>
                <a:gd name="T60" fmla="*/ 0 w 459"/>
                <a:gd name="T61" fmla="*/ 0 h 912"/>
                <a:gd name="T62" fmla="*/ 0 w 459"/>
                <a:gd name="T63" fmla="*/ 0 h 912"/>
                <a:gd name="T64" fmla="*/ 0 w 459"/>
                <a:gd name="T65" fmla="*/ 0 h 912"/>
                <a:gd name="T66" fmla="*/ 0 w 459"/>
                <a:gd name="T67" fmla="*/ 0 h 912"/>
                <a:gd name="T68" fmla="*/ 0 w 459"/>
                <a:gd name="T69" fmla="*/ 0 h 912"/>
                <a:gd name="T70" fmla="*/ 0 w 459"/>
                <a:gd name="T71" fmla="*/ 0 h 912"/>
                <a:gd name="T72" fmla="*/ 0 w 459"/>
                <a:gd name="T73" fmla="*/ 0 h 912"/>
                <a:gd name="T74" fmla="*/ 0 w 459"/>
                <a:gd name="T75" fmla="*/ 0 h 912"/>
                <a:gd name="T76" fmla="*/ 0 w 459"/>
                <a:gd name="T77" fmla="*/ 0 h 9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9"/>
                <a:gd name="T118" fmla="*/ 0 h 912"/>
                <a:gd name="T119" fmla="*/ 459 w 459"/>
                <a:gd name="T120" fmla="*/ 912 h 9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9" h="912">
                  <a:moveTo>
                    <a:pt x="268" y="160"/>
                  </a:moveTo>
                  <a:lnTo>
                    <a:pt x="336" y="72"/>
                  </a:lnTo>
                  <a:lnTo>
                    <a:pt x="397" y="0"/>
                  </a:lnTo>
                  <a:lnTo>
                    <a:pt x="438" y="7"/>
                  </a:lnTo>
                  <a:lnTo>
                    <a:pt x="459" y="37"/>
                  </a:lnTo>
                  <a:lnTo>
                    <a:pt x="459" y="91"/>
                  </a:lnTo>
                  <a:lnTo>
                    <a:pt x="421" y="122"/>
                  </a:lnTo>
                  <a:lnTo>
                    <a:pt x="356" y="163"/>
                  </a:lnTo>
                  <a:lnTo>
                    <a:pt x="305" y="214"/>
                  </a:lnTo>
                  <a:lnTo>
                    <a:pt x="248" y="281"/>
                  </a:lnTo>
                  <a:lnTo>
                    <a:pt x="224" y="332"/>
                  </a:lnTo>
                  <a:lnTo>
                    <a:pt x="197" y="393"/>
                  </a:lnTo>
                  <a:lnTo>
                    <a:pt x="183" y="475"/>
                  </a:lnTo>
                  <a:lnTo>
                    <a:pt x="183" y="549"/>
                  </a:lnTo>
                  <a:lnTo>
                    <a:pt x="197" y="641"/>
                  </a:lnTo>
                  <a:lnTo>
                    <a:pt x="235" y="729"/>
                  </a:lnTo>
                  <a:lnTo>
                    <a:pt x="265" y="780"/>
                  </a:lnTo>
                  <a:lnTo>
                    <a:pt x="285" y="813"/>
                  </a:lnTo>
                  <a:lnTo>
                    <a:pt x="285" y="841"/>
                  </a:lnTo>
                  <a:lnTo>
                    <a:pt x="265" y="851"/>
                  </a:lnTo>
                  <a:lnTo>
                    <a:pt x="217" y="851"/>
                  </a:lnTo>
                  <a:lnTo>
                    <a:pt x="142" y="864"/>
                  </a:lnTo>
                  <a:lnTo>
                    <a:pt x="84" y="885"/>
                  </a:lnTo>
                  <a:lnTo>
                    <a:pt x="51" y="912"/>
                  </a:lnTo>
                  <a:lnTo>
                    <a:pt x="20" y="902"/>
                  </a:lnTo>
                  <a:lnTo>
                    <a:pt x="0" y="864"/>
                  </a:lnTo>
                  <a:lnTo>
                    <a:pt x="3" y="834"/>
                  </a:lnTo>
                  <a:lnTo>
                    <a:pt x="61" y="810"/>
                  </a:lnTo>
                  <a:lnTo>
                    <a:pt x="153" y="804"/>
                  </a:lnTo>
                  <a:lnTo>
                    <a:pt x="238" y="804"/>
                  </a:lnTo>
                  <a:lnTo>
                    <a:pt x="203" y="763"/>
                  </a:lnTo>
                  <a:lnTo>
                    <a:pt x="187" y="712"/>
                  </a:lnTo>
                  <a:lnTo>
                    <a:pt x="163" y="641"/>
                  </a:lnTo>
                  <a:lnTo>
                    <a:pt x="136" y="567"/>
                  </a:lnTo>
                  <a:lnTo>
                    <a:pt x="136" y="478"/>
                  </a:lnTo>
                  <a:lnTo>
                    <a:pt x="142" y="393"/>
                  </a:lnTo>
                  <a:lnTo>
                    <a:pt x="173" y="315"/>
                  </a:lnTo>
                  <a:lnTo>
                    <a:pt x="227" y="214"/>
                  </a:lnTo>
                  <a:lnTo>
                    <a:pt x="268" y="1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8377" name="Text Box 20"/>
          <p:cNvSpPr txBox="1">
            <a:spLocks noChangeArrowheads="1"/>
          </p:cNvSpPr>
          <p:nvPr/>
        </p:nvSpPr>
        <p:spPr bwMode="auto">
          <a:xfrm>
            <a:off x="4937125" y="5203825"/>
            <a:ext cx="2185988" cy="254000"/>
          </a:xfrm>
          <a:prstGeom prst="rect">
            <a:avLst/>
          </a:prstGeom>
          <a:noFill/>
          <a:ln w="9525">
            <a:noFill/>
            <a:miter lim="800000"/>
            <a:headEnd/>
            <a:tailEnd/>
          </a:ln>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Why are there Us in this table?</a:t>
            </a:r>
          </a:p>
        </p:txBody>
      </p:sp>
      <p:pic>
        <p:nvPicPr>
          <p:cNvPr id="2" name="Picture 21" descr="MCj00787910000[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8153400" y="5257800"/>
            <a:ext cx="3841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8" name="Text Box 22"/>
          <p:cNvSpPr txBox="1">
            <a:spLocks noChangeArrowheads="1"/>
          </p:cNvSpPr>
          <p:nvPr/>
        </p:nvSpPr>
        <p:spPr bwMode="auto">
          <a:xfrm>
            <a:off x="5156200" y="5537200"/>
            <a:ext cx="2995613"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Before a DNA sequence is translated into a </a:t>
            </a:r>
            <a:br>
              <a:rPr lang="en-US" altLang="en-US" sz="1000">
                <a:latin typeface="Comic Sans MS" panose="030F0702030302020204" pitchFamily="66" charset="0"/>
              </a:rPr>
            </a:br>
            <a:r>
              <a:rPr lang="en-US" altLang="en-US" sz="1000">
                <a:latin typeface="Comic Sans MS" panose="030F0702030302020204" pitchFamily="66" charset="0"/>
              </a:rPr>
              <a:t>protein, a copy is first made. This copy is made </a:t>
            </a:r>
            <a:br>
              <a:rPr lang="en-US" altLang="en-US" sz="1000">
                <a:latin typeface="Comic Sans MS" panose="030F0702030302020204" pitchFamily="66" charset="0"/>
              </a:rPr>
            </a:br>
            <a:r>
              <a:rPr lang="en-US" altLang="en-US" sz="1000">
                <a:latin typeface="Comic Sans MS" panose="030F0702030302020204" pitchFamily="66" charset="0"/>
              </a:rPr>
              <a:t>from RNA. In RNA, the nucleotide “Uracil” </a:t>
            </a:r>
            <a:br>
              <a:rPr lang="en-US" altLang="en-US" sz="1000">
                <a:latin typeface="Comic Sans MS" panose="030F0702030302020204" pitchFamily="66" charset="0"/>
              </a:rPr>
            </a:br>
            <a:r>
              <a:rPr lang="en-US" altLang="en-US" sz="1000">
                <a:latin typeface="Comic Sans MS" panose="030F0702030302020204" pitchFamily="66" charset="0"/>
              </a:rPr>
              <a:t>replaces “Thymine”. Uracil and Thymine are </a:t>
            </a:r>
            <a:br>
              <a:rPr lang="en-US" altLang="en-US" sz="1000">
                <a:latin typeface="Comic Sans MS" panose="030F0702030302020204" pitchFamily="66" charset="0"/>
              </a:rPr>
            </a:br>
            <a:r>
              <a:rPr lang="en-US" altLang="en-US" sz="1000">
                <a:latin typeface="Comic Sans MS" panose="030F0702030302020204" pitchFamily="66" charset="0"/>
              </a:rPr>
              <a:t>both chemically and structurally very similar.</a:t>
            </a:r>
          </a:p>
        </p:txBody>
      </p:sp>
      <p:sp>
        <p:nvSpPr>
          <p:cNvPr id="58379" name="Line 23"/>
          <p:cNvSpPr>
            <a:spLocks noChangeShapeType="1"/>
          </p:cNvSpPr>
          <p:nvPr/>
        </p:nvSpPr>
        <p:spPr bwMode="auto">
          <a:xfrm flipH="1">
            <a:off x="8001000" y="5486400"/>
            <a:ext cx="2286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0" name="Line 24"/>
          <p:cNvSpPr>
            <a:spLocks noChangeShapeType="1"/>
          </p:cNvSpPr>
          <p:nvPr/>
        </p:nvSpPr>
        <p:spPr bwMode="auto">
          <a:xfrm flipH="1" flipV="1">
            <a:off x="4876800" y="5334000"/>
            <a:ext cx="1524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4924150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From Genes to Proteins</a:t>
            </a:r>
          </a:p>
        </p:txBody>
      </p:sp>
      <p:sp>
        <p:nvSpPr>
          <p:cNvPr id="60421" name="Rectangle 3"/>
          <p:cNvSpPr>
            <a:spLocks noGrp="1" noChangeArrowheads="1"/>
          </p:cNvSpPr>
          <p:nvPr>
            <p:ph idx="1"/>
          </p:nvPr>
        </p:nvSpPr>
        <p:spPr/>
        <p:txBody>
          <a:bodyPr/>
          <a:lstStyle/>
          <a:p>
            <a:pPr eaLnBrk="1" hangingPunct="1"/>
            <a:r>
              <a:rPr lang="en-US" altLang="en-US" smtClean="0">
                <a:ea typeface="ＭＳ Ｐゴシック" panose="020B0600070205080204" pitchFamily="34" charset="-128"/>
              </a:rPr>
              <a:t>The central dogma of molecular biology is that information encoded by the bases of DNA are transcribed by RNA and then converted into proteins</a:t>
            </a:r>
          </a:p>
        </p:txBody>
      </p:sp>
      <p:sp>
        <p:nvSpPr>
          <p:cNvPr id="5"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A168EE9-DE5B-4D5D-9594-EE00C4B88288}"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7"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2373922-D956-400D-B2F1-ACEDE04D0148}" type="slidenum">
              <a:rPr lang="en-US" altLang="en-US" sz="1400">
                <a:latin typeface="Book Antiqua" panose="02040602050305030304" pitchFamily="18" charset="0"/>
              </a:rPr>
              <a:pPr/>
              <a:t>27</a:t>
            </a:fld>
            <a:endParaRPr lang="en-US" altLang="en-US" sz="1400">
              <a:latin typeface="Book Antiqua" panose="02040602050305030304" pitchFamily="18" charset="0"/>
            </a:endParaRPr>
          </a:p>
        </p:txBody>
      </p:sp>
      <p:sp>
        <p:nvSpPr>
          <p:cNvPr id="60423"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pic>
        <p:nvPicPr>
          <p:cNvPr id="60422" name="Picture 4" descr="GeneExpressi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14600" y="3048000"/>
            <a:ext cx="444500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3180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Is the Code Perfect?</a:t>
            </a:r>
          </a:p>
        </p:txBody>
      </p:sp>
      <p:sp>
        <p:nvSpPr>
          <p:cNvPr id="62469" name="Rectangle 3"/>
          <p:cNvSpPr>
            <a:spLocks noGrp="1" noChangeArrowheads="1"/>
          </p:cNvSpPr>
          <p:nvPr>
            <p:ph idx="1"/>
          </p:nvPr>
        </p:nvSpPr>
        <p:spPr/>
        <p:txBody>
          <a:bodyPr/>
          <a:lstStyle/>
          <a:p>
            <a:pPr eaLnBrk="1" hangingPunct="1">
              <a:lnSpc>
                <a:spcPct val="80000"/>
              </a:lnSpc>
            </a:pPr>
            <a:r>
              <a:rPr lang="en-US" altLang="en-US" sz="2400" dirty="0" smtClean="0">
                <a:ea typeface="ＭＳ Ｐゴシック" panose="020B0600070205080204" pitchFamily="34" charset="-128"/>
              </a:rPr>
              <a:t>Proteins are generally unaffected by small variations in their code sequence, particularly changes to a small number of </a:t>
            </a:r>
            <a:r>
              <a:rPr lang="en-US" altLang="en-US" sz="2400" dirty="0" smtClean="0">
                <a:ea typeface="ＭＳ Ｐゴシック" panose="020B0600070205080204" pitchFamily="34" charset="-128"/>
              </a:rPr>
              <a:t>bases</a:t>
            </a:r>
          </a:p>
          <a:p>
            <a:pPr eaLnBrk="1" hangingPunct="1">
              <a:lnSpc>
                <a:spcPct val="80000"/>
              </a:lnSpc>
            </a:pPr>
            <a:endParaRPr lang="en-US" altLang="en-US" sz="2400" dirty="0" smtClean="0">
              <a:ea typeface="ＭＳ Ｐゴシック" panose="020B0600070205080204" pitchFamily="34" charset="-128"/>
            </a:endParaRPr>
          </a:p>
          <a:p>
            <a:pPr eaLnBrk="1" hangingPunct="1">
              <a:lnSpc>
                <a:spcPct val="80000"/>
              </a:lnSpc>
            </a:pPr>
            <a:r>
              <a:rPr lang="en-US" altLang="en-US" sz="2400" dirty="0" smtClean="0">
                <a:ea typeface="ＭＳ Ｐゴシック" panose="020B0600070205080204" pitchFamily="34" charset="-128"/>
              </a:rPr>
              <a:t>Minor variations in genes, called </a:t>
            </a:r>
            <a:r>
              <a:rPr lang="en-US" altLang="en-US" sz="2400" i="1" dirty="0" smtClean="0">
                <a:ea typeface="ＭＳ Ｐゴシック" panose="020B0600070205080204" pitchFamily="34" charset="-128"/>
              </a:rPr>
              <a:t>alleles</a:t>
            </a:r>
            <a:r>
              <a:rPr lang="en-US" altLang="en-US" sz="2400" i="1" dirty="0" smtClean="0">
                <a:ea typeface="ＭＳ Ｐゴシック" panose="020B0600070205080204" pitchFamily="34" charset="-128"/>
              </a:rPr>
              <a:t>, </a:t>
            </a:r>
            <a:r>
              <a:rPr lang="en-US" altLang="en-US" sz="2400" dirty="0" smtClean="0">
                <a:ea typeface="ＭＳ Ｐゴシック" panose="020B0600070205080204" pitchFamily="34" charset="-128"/>
              </a:rPr>
              <a:t>are responsible for individual variations (blood-type, hair color, etc</a:t>
            </a:r>
            <a:r>
              <a:rPr lang="en-US" altLang="en-US" sz="2400" dirty="0" smtClean="0">
                <a:ea typeface="ＭＳ Ｐゴシック" panose="020B0600070205080204" pitchFamily="34" charset="-128"/>
              </a:rPr>
              <a:t>.)</a:t>
            </a:r>
          </a:p>
          <a:p>
            <a:pPr eaLnBrk="1" hangingPunct="1">
              <a:lnSpc>
                <a:spcPct val="80000"/>
              </a:lnSpc>
            </a:pPr>
            <a:endParaRPr lang="en-US" altLang="en-US" sz="2400" dirty="0" smtClean="0">
              <a:ea typeface="ＭＳ Ｐゴシック" panose="020B0600070205080204" pitchFamily="34" charset="-128"/>
            </a:endParaRPr>
          </a:p>
          <a:p>
            <a:pPr eaLnBrk="1" hangingPunct="1">
              <a:lnSpc>
                <a:spcPct val="80000"/>
              </a:lnSpc>
            </a:pPr>
            <a:r>
              <a:rPr lang="en-US" altLang="en-US" sz="2400" dirty="0" smtClean="0">
                <a:ea typeface="ＭＳ Ｐゴシック" panose="020B0600070205080204" pitchFamily="34" charset="-128"/>
              </a:rPr>
              <a:t>Errors in translation (the substitution for one amino acid for the one encoded by the gene), occur at roughly 0.1% of all residues. This means that a single large protein will have at least one incorrect amino acid somewhere! Many of these will still function, in part because the substituted residue will often be adequate. Still, is a bit curious that this level of error is acceptable</a:t>
            </a:r>
            <a:r>
              <a:rPr lang="en-US" altLang="en-US" sz="2400" dirty="0" smtClean="0">
                <a:ea typeface="ＭＳ Ｐゴシック" panose="020B0600070205080204" pitchFamily="34" charset="-128"/>
              </a:rPr>
              <a:t>.</a:t>
            </a:r>
            <a:endParaRPr lang="en-US" altLang="en-US" sz="2400" dirty="0" smtClean="0">
              <a:ea typeface="ＭＳ Ｐゴシック" panose="020B0600070205080204" pitchFamily="34" charset="-128"/>
            </a:endParaRPr>
          </a:p>
        </p:txBody>
      </p:sp>
      <p:sp>
        <p:nvSpPr>
          <p:cNvPr id="4"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DD00C02-0E69-4FB3-90E0-7849A8FFC60D}"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6"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7946D52-71E8-4B69-A774-821050180AAD}" type="slidenum">
              <a:rPr lang="en-US" altLang="en-US" sz="1400">
                <a:latin typeface="Book Antiqua" panose="02040602050305030304" pitchFamily="18" charset="0"/>
              </a:rPr>
              <a:pPr/>
              <a:t>28</a:t>
            </a:fld>
            <a:endParaRPr lang="en-US" altLang="en-US" sz="1400">
              <a:latin typeface="Book Antiqua" panose="02040602050305030304" pitchFamily="18" charset="0"/>
            </a:endParaRPr>
          </a:p>
        </p:txBody>
      </p:sp>
      <p:sp>
        <p:nvSpPr>
          <p:cNvPr id="62470"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xmlns="" val="3555651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How Big is a Genome?</a:t>
            </a:r>
          </a:p>
        </p:txBody>
      </p:sp>
      <p:sp>
        <p:nvSpPr>
          <p:cNvPr id="64517" name="Rectangle 3"/>
          <p:cNvSpPr>
            <a:spLocks noGrp="1" noChangeArrowheads="1"/>
          </p:cNvSpPr>
          <p:nvPr>
            <p:ph idx="1"/>
          </p:nvPr>
        </p:nvSpPr>
        <p:spPr>
          <a:xfrm>
            <a:off x="457200" y="1295400"/>
            <a:ext cx="8153400" cy="5105400"/>
          </a:xfrm>
        </p:spPr>
        <p:txBody>
          <a:bodyPr/>
          <a:lstStyle/>
          <a:p>
            <a:pPr eaLnBrk="1" hangingPunct="1"/>
            <a:r>
              <a:rPr lang="en-US" altLang="en-US" dirty="0" smtClean="0">
                <a:ea typeface="ＭＳ Ｐゴシック" panose="020B0600070205080204" pitchFamily="34" charset="-128"/>
              </a:rPr>
              <a:t>The human genome is roughly 3 billion bases</a:t>
            </a:r>
          </a:p>
          <a:p>
            <a:pPr lvl="1" eaLnBrk="1" hangingPunct="1"/>
            <a:r>
              <a:rPr lang="en-US" altLang="en-US" sz="2200" dirty="0" smtClean="0">
                <a:ea typeface="ＭＳ Ｐゴシック" panose="020B0600070205080204" pitchFamily="34" charset="-128"/>
              </a:rPr>
              <a:t>A typical </a:t>
            </a:r>
            <a:r>
              <a:rPr lang="en-US" altLang="en-US" sz="2200" dirty="0" smtClean="0">
                <a:ea typeface="ＭＳ Ｐゴシック" panose="020B0600070205080204" pitchFamily="34" charset="-128"/>
              </a:rPr>
              <a:t>RNA transcript is </a:t>
            </a:r>
            <a:r>
              <a:rPr lang="en-US" altLang="en-US" sz="2200" dirty="0" smtClean="0">
                <a:ea typeface="ＭＳ Ｐゴシック" panose="020B0600070205080204" pitchFamily="34" charset="-128"/>
              </a:rPr>
              <a:t>roughly 3000 bases</a:t>
            </a:r>
          </a:p>
          <a:p>
            <a:pPr lvl="1" eaLnBrk="1" hangingPunct="1"/>
            <a:r>
              <a:rPr lang="en-US" altLang="en-US" sz="2200" dirty="0" smtClean="0">
                <a:ea typeface="ＭＳ Ｐゴシック" panose="020B0600070205080204" pitchFamily="34" charset="-128"/>
              </a:rPr>
              <a:t>The largest known human gene (</a:t>
            </a:r>
            <a:r>
              <a:rPr lang="en-US" altLang="en-US" sz="2200" dirty="0" err="1" smtClean="0">
                <a:ea typeface="ＭＳ Ｐゴシック" panose="020B0600070205080204" pitchFamily="34" charset="-128"/>
              </a:rPr>
              <a:t>dystrophin</a:t>
            </a:r>
            <a:r>
              <a:rPr lang="en-US" altLang="en-US" sz="2200" dirty="0" smtClean="0">
                <a:ea typeface="ＭＳ Ｐゴシック" panose="020B0600070205080204" pitchFamily="34" charset="-128"/>
              </a:rPr>
              <a:t>) has 2.4 million bases</a:t>
            </a:r>
          </a:p>
          <a:p>
            <a:pPr lvl="1" eaLnBrk="1" hangingPunct="1"/>
            <a:r>
              <a:rPr lang="en-US" altLang="en-US" sz="2200" dirty="0" smtClean="0">
                <a:ea typeface="ＭＳ Ｐゴシック" panose="020B0600070205080204" pitchFamily="34" charset="-128"/>
              </a:rPr>
              <a:t>The estimated number of human genes is roughly 30K</a:t>
            </a:r>
          </a:p>
          <a:p>
            <a:pPr lvl="1" eaLnBrk="1" hangingPunct="1"/>
            <a:r>
              <a:rPr lang="en-US" altLang="en-US" sz="2200" dirty="0" smtClean="0">
                <a:ea typeface="ＭＳ Ｐゴシック" panose="020B0600070205080204" pitchFamily="34" charset="-128"/>
              </a:rPr>
              <a:t>The genome is nearly identical for every human (99.9%)</a:t>
            </a:r>
          </a:p>
          <a:p>
            <a:pPr lvl="1" eaLnBrk="1" hangingPunct="1"/>
            <a:r>
              <a:rPr lang="en-US" altLang="en-US" sz="2200" dirty="0" smtClean="0">
                <a:ea typeface="ＭＳ Ｐゴシック" panose="020B0600070205080204" pitchFamily="34" charset="-128"/>
              </a:rPr>
              <a:t>Human DNA is 98% identical to chimpanzee DNA.</a:t>
            </a:r>
          </a:p>
          <a:p>
            <a:pPr lvl="1" eaLnBrk="1" hangingPunct="1"/>
            <a:r>
              <a:rPr lang="en-US" altLang="en-US" sz="2200" dirty="0" smtClean="0">
                <a:ea typeface="ＭＳ Ｐゴシック" panose="020B0600070205080204" pitchFamily="34" charset="-128"/>
              </a:rPr>
              <a:t>The functions are unknown for more than 50% of discovered genes.</a:t>
            </a:r>
          </a:p>
          <a:p>
            <a:pPr lvl="1" eaLnBrk="1" hangingPunct="1"/>
            <a:r>
              <a:rPr lang="en-US" altLang="en-US" sz="2200" dirty="0" smtClean="0">
                <a:ea typeface="ＭＳ Ｐゴシック" panose="020B0600070205080204" pitchFamily="34" charset="-128"/>
              </a:rPr>
              <a:t>Genes appear to be concentrated in random areas along the genome, with vast expanses of </a:t>
            </a:r>
            <a:r>
              <a:rPr lang="en-US" altLang="en-US" sz="2200" dirty="0" err="1" smtClean="0">
                <a:ea typeface="ＭＳ Ｐゴシック" panose="020B0600070205080204" pitchFamily="34" charset="-128"/>
              </a:rPr>
              <a:t>noncoding</a:t>
            </a:r>
            <a:r>
              <a:rPr lang="en-US" altLang="en-US" sz="2200" dirty="0" smtClean="0">
                <a:ea typeface="ＭＳ Ｐゴシック" panose="020B0600070205080204" pitchFamily="34" charset="-128"/>
              </a:rPr>
              <a:t> DNA between.</a:t>
            </a:r>
          </a:p>
          <a:p>
            <a:pPr lvl="1" eaLnBrk="1" hangingPunct="1"/>
            <a:endParaRPr lang="en-US" altLang="en-US" sz="2200" dirty="0" smtClean="0">
              <a:ea typeface="ＭＳ Ｐゴシック" panose="020B0600070205080204" pitchFamily="34" charset="-128"/>
            </a:endParaRPr>
          </a:p>
        </p:txBody>
      </p:sp>
      <p:sp>
        <p:nvSpPr>
          <p:cNvPr id="4"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3439A5D-38DB-481D-9782-6C6661F73720}"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6"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7582AAC-F021-4EAE-BEFD-BDFAC4708088}" type="slidenum">
              <a:rPr lang="en-US" altLang="en-US" sz="1400">
                <a:latin typeface="Book Antiqua" panose="02040602050305030304" pitchFamily="18" charset="0"/>
              </a:rPr>
              <a:pPr/>
              <a:t>29</a:t>
            </a:fld>
            <a:endParaRPr lang="en-US" altLang="en-US" sz="1400">
              <a:latin typeface="Book Antiqua" panose="02040602050305030304" pitchFamily="18" charset="0"/>
            </a:endParaRPr>
          </a:p>
        </p:txBody>
      </p:sp>
      <p:sp>
        <p:nvSpPr>
          <p:cNvPr id="64518"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spTree>
    <p:extLst>
      <p:ext uri="{BB962C8B-B14F-4D97-AF65-F5344CB8AC3E}">
        <p14:creationId xmlns:p14="http://schemas.microsoft.com/office/powerpoint/2010/main" xmlns="" val="27523566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E81447A-70AA-4F2D-AFB5-57E048727D5A}"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2291"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40FFF70-8CA8-4ED9-B9FE-B6ABAB625335}" type="slidenum">
              <a:rPr lang="en-US" altLang="en-US" sz="1400">
                <a:latin typeface="Book Antiqua" panose="02040602050305030304" pitchFamily="18" charset="0"/>
              </a:rPr>
              <a:pPr/>
              <a:t>3</a:t>
            </a:fld>
            <a:endParaRPr lang="en-US" altLang="en-US" sz="1400">
              <a:latin typeface="Book Antiqua" panose="02040602050305030304" pitchFamily="18" charset="0"/>
            </a:endParaRPr>
          </a:p>
        </p:txBody>
      </p:sp>
      <p:sp>
        <p:nvSpPr>
          <p:cNvPr id="10242"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Why?</a:t>
            </a:r>
          </a:p>
        </p:txBody>
      </p:sp>
      <p:sp>
        <p:nvSpPr>
          <p:cNvPr id="10243" name="Rectangle 3"/>
          <p:cNvSpPr>
            <a:spLocks noGrp="1" noChangeArrowheads="1"/>
          </p:cNvSpPr>
          <p:nvPr>
            <p:ph type="body" idx="1"/>
          </p:nvPr>
        </p:nvSpPr>
        <p:spPr/>
        <p:txBody>
          <a:bodyPr/>
          <a:lstStyle/>
          <a:p>
            <a:pPr eaLnBrk="1" hangingPunct="1"/>
            <a:r>
              <a:rPr lang="en-US" altLang="en-US" dirty="0" smtClean="0">
                <a:ea typeface="ＭＳ Ｐゴシック" panose="020B0600070205080204" pitchFamily="34" charset="-128"/>
              </a:rPr>
              <a:t>Benefits for Computer Scientists</a:t>
            </a:r>
          </a:p>
          <a:p>
            <a:pPr lvl="1" eaLnBrk="1" hangingPunct="1"/>
            <a:r>
              <a:rPr lang="en-US" altLang="en-US" dirty="0" smtClean="0">
                <a:ea typeface="ＭＳ Ｐゴシック" panose="020B0600070205080204" pitchFamily="34" charset="-128"/>
              </a:rPr>
              <a:t>See CS fundamentals applied to real problems</a:t>
            </a:r>
          </a:p>
          <a:p>
            <a:pPr lvl="1" eaLnBrk="1" hangingPunct="1"/>
            <a:r>
              <a:rPr lang="en-US" altLang="en-US" dirty="0" smtClean="0">
                <a:ea typeface="ＭＳ Ｐゴシック" panose="020B0600070205080204" pitchFamily="34" charset="-128"/>
              </a:rPr>
              <a:t>What computer scientists can learn from biology</a:t>
            </a:r>
          </a:p>
          <a:p>
            <a:pPr lvl="2" eaLnBrk="1" hangingPunct="1"/>
            <a:r>
              <a:rPr lang="en-US" altLang="en-US" dirty="0" smtClean="0">
                <a:ea typeface="ＭＳ Ｐゴシック" panose="020B0600070205080204" pitchFamily="34" charset="-128"/>
              </a:rPr>
              <a:t>Robust, parallel, self-repairing, and energy efficient</a:t>
            </a:r>
          </a:p>
          <a:p>
            <a:pPr eaLnBrk="1" hangingPunct="1"/>
            <a:r>
              <a:rPr lang="en-US" altLang="en-US" dirty="0" smtClean="0">
                <a:ea typeface="ＭＳ Ｐゴシック" panose="020B0600070205080204" pitchFamily="34" charset="-128"/>
              </a:rPr>
              <a:t>Benefits for Biologists</a:t>
            </a:r>
          </a:p>
          <a:p>
            <a:pPr lvl="1" eaLnBrk="1" hangingPunct="1"/>
            <a:r>
              <a:rPr lang="en-US" altLang="en-US" dirty="0" smtClean="0">
                <a:ea typeface="ＭＳ Ｐゴシック" panose="020B0600070205080204" pitchFamily="34" charset="-128"/>
              </a:rPr>
              <a:t>Help to close the CS-Bio “language” gap</a:t>
            </a:r>
          </a:p>
          <a:p>
            <a:pPr lvl="1" eaLnBrk="1" hangingPunct="1"/>
            <a:r>
              <a:rPr lang="en-US" altLang="en-US" dirty="0" smtClean="0">
                <a:ea typeface="ＭＳ Ｐゴシック" panose="020B0600070205080204" pitchFamily="34" charset="-128"/>
              </a:rPr>
              <a:t>Appreciate CS as more than “coding”</a:t>
            </a:r>
          </a:p>
          <a:p>
            <a:pPr lvl="1" eaLnBrk="1" hangingPunct="1"/>
            <a:r>
              <a:rPr lang="en-US" altLang="en-US" dirty="0" smtClean="0">
                <a:ea typeface="ＭＳ Ｐゴシック" panose="020B0600070205080204" pitchFamily="34" charset="-128"/>
              </a:rPr>
              <a:t>What is a correct algorithm? An efficient one?</a:t>
            </a:r>
          </a:p>
          <a:p>
            <a:pPr eaLnBrk="1" hangingPunct="1"/>
            <a:r>
              <a:rPr lang="en-US" altLang="en-US" dirty="0" smtClean="0">
                <a:ea typeface="ＭＳ Ｐゴシック" panose="020B0600070205080204" pitchFamily="34" charset="-128"/>
              </a:rPr>
              <a:t>Growth Potential</a:t>
            </a:r>
          </a:p>
          <a:p>
            <a:pPr lvl="1" eaLnBrk="1" hangingPunct="1"/>
            <a:r>
              <a:rPr lang="en-US" altLang="en-US" dirty="0" smtClean="0">
                <a:ea typeface="ＭＳ Ｐゴシック" panose="020B0600070205080204" pitchFamily="34" charset="-128"/>
              </a:rPr>
              <a:t>Bioinformatics is a very marketable skill</a:t>
            </a:r>
          </a:p>
          <a:p>
            <a:pPr lvl="1" eaLnBrk="1" hangingPunct="1"/>
            <a:r>
              <a:rPr lang="en-US" altLang="en-US" dirty="0" smtClean="0">
                <a:ea typeface="ＭＳ Ｐゴシック" panose="020B0600070205080204" pitchFamily="34" charset="-128"/>
              </a:rPr>
              <a:t>Future of CS and Biology</a:t>
            </a:r>
          </a:p>
        </p:txBody>
      </p:sp>
      <p:grpSp>
        <p:nvGrpSpPr>
          <p:cNvPr id="12294" name="Group 19"/>
          <p:cNvGrpSpPr>
            <a:grpSpLocks/>
          </p:cNvGrpSpPr>
          <p:nvPr/>
        </p:nvGrpSpPr>
        <p:grpSpPr bwMode="auto">
          <a:xfrm>
            <a:off x="8077200" y="3429000"/>
            <a:ext cx="685800" cy="762000"/>
            <a:chOff x="4224" y="2104"/>
            <a:chExt cx="584" cy="632"/>
          </a:xfrm>
        </p:grpSpPr>
        <p:sp>
          <p:nvSpPr>
            <p:cNvPr id="12324" name="Freeform 7"/>
            <p:cNvSpPr>
              <a:spLocks/>
            </p:cNvSpPr>
            <p:nvPr/>
          </p:nvSpPr>
          <p:spPr bwMode="auto">
            <a:xfrm>
              <a:off x="4230" y="2112"/>
              <a:ext cx="576" cy="617"/>
            </a:xfrm>
            <a:custGeom>
              <a:avLst/>
              <a:gdLst>
                <a:gd name="T0" fmla="*/ 4 w 1151"/>
                <a:gd name="T1" fmla="*/ 12 h 1234"/>
                <a:gd name="T2" fmla="*/ 2 w 1151"/>
                <a:gd name="T3" fmla="*/ 14 h 1234"/>
                <a:gd name="T4" fmla="*/ 1 w 1151"/>
                <a:gd name="T5" fmla="*/ 15 h 1234"/>
                <a:gd name="T6" fmla="*/ 1 w 1151"/>
                <a:gd name="T7" fmla="*/ 17 h 1234"/>
                <a:gd name="T8" fmla="*/ 1 w 1151"/>
                <a:gd name="T9" fmla="*/ 19 h 1234"/>
                <a:gd name="T10" fmla="*/ 4 w 1151"/>
                <a:gd name="T11" fmla="*/ 19 h 1234"/>
                <a:gd name="T12" fmla="*/ 7 w 1151"/>
                <a:gd name="T13" fmla="*/ 19 h 1234"/>
                <a:gd name="T14" fmla="*/ 12 w 1151"/>
                <a:gd name="T15" fmla="*/ 19 h 1234"/>
                <a:gd name="T16" fmla="*/ 16 w 1151"/>
                <a:gd name="T17" fmla="*/ 19 h 1234"/>
                <a:gd name="T18" fmla="*/ 17 w 1151"/>
                <a:gd name="T19" fmla="*/ 17 h 1234"/>
                <a:gd name="T20" fmla="*/ 18 w 1151"/>
                <a:gd name="T21" fmla="*/ 12 h 1234"/>
                <a:gd name="T22" fmla="*/ 18 w 1151"/>
                <a:gd name="T23" fmla="*/ 10 h 1234"/>
                <a:gd name="T24" fmla="*/ 18 w 1151"/>
                <a:gd name="T25" fmla="*/ 10 h 1234"/>
                <a:gd name="T26" fmla="*/ 16 w 1151"/>
                <a:gd name="T27" fmla="*/ 10 h 1234"/>
                <a:gd name="T28" fmla="*/ 17 w 1151"/>
                <a:gd name="T29" fmla="*/ 6 h 1234"/>
                <a:gd name="T30" fmla="*/ 17 w 1151"/>
                <a:gd name="T31" fmla="*/ 5 h 1234"/>
                <a:gd name="T32" fmla="*/ 16 w 1151"/>
                <a:gd name="T33" fmla="*/ 2 h 1234"/>
                <a:gd name="T34" fmla="*/ 16 w 1151"/>
                <a:gd name="T35" fmla="*/ 1 h 1234"/>
                <a:gd name="T36" fmla="*/ 15 w 1151"/>
                <a:gd name="T37" fmla="*/ 0 h 1234"/>
                <a:gd name="T38" fmla="*/ 15 w 1151"/>
                <a:gd name="T39" fmla="*/ 0 h 1234"/>
                <a:gd name="T40" fmla="*/ 14 w 1151"/>
                <a:gd name="T41" fmla="*/ 1 h 1234"/>
                <a:gd name="T42" fmla="*/ 11 w 1151"/>
                <a:gd name="T43" fmla="*/ 1 h 1234"/>
                <a:gd name="T44" fmla="*/ 10 w 1151"/>
                <a:gd name="T45" fmla="*/ 1 h 1234"/>
                <a:gd name="T46" fmla="*/ 9 w 1151"/>
                <a:gd name="T47" fmla="*/ 1 h 1234"/>
                <a:gd name="T48" fmla="*/ 8 w 1151"/>
                <a:gd name="T49" fmla="*/ 1 h 1234"/>
                <a:gd name="T50" fmla="*/ 7 w 1151"/>
                <a:gd name="T51" fmla="*/ 1 h 1234"/>
                <a:gd name="T52" fmla="*/ 5 w 1151"/>
                <a:gd name="T53" fmla="*/ 1 h 1234"/>
                <a:gd name="T54" fmla="*/ 2 w 1151"/>
                <a:gd name="T55" fmla="*/ 2 h 1234"/>
                <a:gd name="T56" fmla="*/ 2 w 1151"/>
                <a:gd name="T57" fmla="*/ 2 h 1234"/>
                <a:gd name="T58" fmla="*/ 1 w 1151"/>
                <a:gd name="T59" fmla="*/ 3 h 1234"/>
                <a:gd name="T60" fmla="*/ 0 w 1151"/>
                <a:gd name="T61" fmla="*/ 5 h 1234"/>
                <a:gd name="T62" fmla="*/ 0 w 1151"/>
                <a:gd name="T63" fmla="*/ 7 h 1234"/>
                <a:gd name="T64" fmla="*/ 1 w 1151"/>
                <a:gd name="T65" fmla="*/ 10 h 1234"/>
                <a:gd name="T66" fmla="*/ 1 w 1151"/>
                <a:gd name="T67" fmla="*/ 11 h 1234"/>
                <a:gd name="T68" fmla="*/ 1 w 1151"/>
                <a:gd name="T69" fmla="*/ 12 h 1234"/>
                <a:gd name="T70" fmla="*/ 2 w 1151"/>
                <a:gd name="T71" fmla="*/ 12 h 1234"/>
                <a:gd name="T72" fmla="*/ 2 w 1151"/>
                <a:gd name="T73" fmla="*/ 12 h 1234"/>
                <a:gd name="T74" fmla="*/ 4 w 1151"/>
                <a:gd name="T75" fmla="*/ 12 h 1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1"/>
                <a:gd name="T115" fmla="*/ 0 h 1234"/>
                <a:gd name="T116" fmla="*/ 1151 w 1151"/>
                <a:gd name="T117" fmla="*/ 1234 h 1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1" h="1234">
                  <a:moveTo>
                    <a:pt x="216" y="824"/>
                  </a:moveTo>
                  <a:lnTo>
                    <a:pt x="128" y="904"/>
                  </a:lnTo>
                  <a:lnTo>
                    <a:pt x="17" y="1000"/>
                  </a:lnTo>
                  <a:lnTo>
                    <a:pt x="17" y="1082"/>
                  </a:lnTo>
                  <a:lnTo>
                    <a:pt x="35" y="1234"/>
                  </a:lnTo>
                  <a:lnTo>
                    <a:pt x="221" y="1227"/>
                  </a:lnTo>
                  <a:lnTo>
                    <a:pt x="430" y="1205"/>
                  </a:lnTo>
                  <a:lnTo>
                    <a:pt x="740" y="1198"/>
                  </a:lnTo>
                  <a:lnTo>
                    <a:pt x="974" y="1205"/>
                  </a:lnTo>
                  <a:lnTo>
                    <a:pt x="1055" y="1055"/>
                  </a:lnTo>
                  <a:lnTo>
                    <a:pt x="1151" y="763"/>
                  </a:lnTo>
                  <a:lnTo>
                    <a:pt x="1133" y="674"/>
                  </a:lnTo>
                  <a:lnTo>
                    <a:pt x="1098" y="639"/>
                  </a:lnTo>
                  <a:lnTo>
                    <a:pt x="993" y="645"/>
                  </a:lnTo>
                  <a:lnTo>
                    <a:pt x="1042" y="424"/>
                  </a:lnTo>
                  <a:lnTo>
                    <a:pt x="1048" y="354"/>
                  </a:lnTo>
                  <a:lnTo>
                    <a:pt x="1023" y="182"/>
                  </a:lnTo>
                  <a:lnTo>
                    <a:pt x="999" y="54"/>
                  </a:lnTo>
                  <a:lnTo>
                    <a:pt x="956" y="0"/>
                  </a:lnTo>
                  <a:lnTo>
                    <a:pt x="923" y="0"/>
                  </a:lnTo>
                  <a:lnTo>
                    <a:pt x="838" y="14"/>
                  </a:lnTo>
                  <a:lnTo>
                    <a:pt x="703" y="21"/>
                  </a:lnTo>
                  <a:lnTo>
                    <a:pt x="614" y="7"/>
                  </a:lnTo>
                  <a:lnTo>
                    <a:pt x="517" y="2"/>
                  </a:lnTo>
                  <a:lnTo>
                    <a:pt x="481" y="11"/>
                  </a:lnTo>
                  <a:lnTo>
                    <a:pt x="399" y="49"/>
                  </a:lnTo>
                  <a:lnTo>
                    <a:pt x="278" y="82"/>
                  </a:lnTo>
                  <a:lnTo>
                    <a:pt x="124" y="135"/>
                  </a:lnTo>
                  <a:lnTo>
                    <a:pt x="65" y="169"/>
                  </a:lnTo>
                  <a:lnTo>
                    <a:pt x="11" y="227"/>
                  </a:lnTo>
                  <a:lnTo>
                    <a:pt x="0" y="311"/>
                  </a:lnTo>
                  <a:lnTo>
                    <a:pt x="0" y="452"/>
                  </a:lnTo>
                  <a:lnTo>
                    <a:pt x="6" y="619"/>
                  </a:lnTo>
                  <a:lnTo>
                    <a:pt x="18" y="717"/>
                  </a:lnTo>
                  <a:lnTo>
                    <a:pt x="41" y="774"/>
                  </a:lnTo>
                  <a:lnTo>
                    <a:pt x="78" y="803"/>
                  </a:lnTo>
                  <a:lnTo>
                    <a:pt x="121" y="815"/>
                  </a:lnTo>
                  <a:lnTo>
                    <a:pt x="216" y="824"/>
                  </a:ln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5" name="Freeform 8"/>
            <p:cNvSpPr>
              <a:spLocks/>
            </p:cNvSpPr>
            <p:nvPr/>
          </p:nvSpPr>
          <p:spPr bwMode="auto">
            <a:xfrm>
              <a:off x="4285" y="2223"/>
              <a:ext cx="337" cy="256"/>
            </a:xfrm>
            <a:custGeom>
              <a:avLst/>
              <a:gdLst>
                <a:gd name="T0" fmla="*/ 1 w 674"/>
                <a:gd name="T1" fmla="*/ 3 h 511"/>
                <a:gd name="T2" fmla="*/ 1 w 674"/>
                <a:gd name="T3" fmla="*/ 1 h 511"/>
                <a:gd name="T4" fmla="*/ 1 w 674"/>
                <a:gd name="T5" fmla="*/ 1 h 511"/>
                <a:gd name="T6" fmla="*/ 1 w 674"/>
                <a:gd name="T7" fmla="*/ 1 h 511"/>
                <a:gd name="T8" fmla="*/ 3 w 674"/>
                <a:gd name="T9" fmla="*/ 1 h 511"/>
                <a:gd name="T10" fmla="*/ 6 w 674"/>
                <a:gd name="T11" fmla="*/ 0 h 511"/>
                <a:gd name="T12" fmla="*/ 9 w 674"/>
                <a:gd name="T13" fmla="*/ 1 h 511"/>
                <a:gd name="T14" fmla="*/ 10 w 674"/>
                <a:gd name="T15" fmla="*/ 1 h 511"/>
                <a:gd name="T16" fmla="*/ 10 w 674"/>
                <a:gd name="T17" fmla="*/ 1 h 511"/>
                <a:gd name="T18" fmla="*/ 10 w 674"/>
                <a:gd name="T19" fmla="*/ 4 h 511"/>
                <a:gd name="T20" fmla="*/ 11 w 674"/>
                <a:gd name="T21" fmla="*/ 6 h 511"/>
                <a:gd name="T22" fmla="*/ 11 w 674"/>
                <a:gd name="T23" fmla="*/ 8 h 511"/>
                <a:gd name="T24" fmla="*/ 11 w 674"/>
                <a:gd name="T25" fmla="*/ 8 h 511"/>
                <a:gd name="T26" fmla="*/ 10 w 674"/>
                <a:gd name="T27" fmla="*/ 8 h 511"/>
                <a:gd name="T28" fmla="*/ 7 w 674"/>
                <a:gd name="T29" fmla="*/ 8 h 511"/>
                <a:gd name="T30" fmla="*/ 3 w 674"/>
                <a:gd name="T31" fmla="*/ 8 h 511"/>
                <a:gd name="T32" fmla="*/ 1 w 674"/>
                <a:gd name="T33" fmla="*/ 8 h 511"/>
                <a:gd name="T34" fmla="*/ 1 w 674"/>
                <a:gd name="T35" fmla="*/ 8 h 511"/>
                <a:gd name="T36" fmla="*/ 1 w 674"/>
                <a:gd name="T37" fmla="*/ 7 h 511"/>
                <a:gd name="T38" fmla="*/ 0 w 674"/>
                <a:gd name="T39" fmla="*/ 5 h 511"/>
                <a:gd name="T40" fmla="*/ 1 w 674"/>
                <a:gd name="T41" fmla="*/ 3 h 5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4"/>
                <a:gd name="T64" fmla="*/ 0 h 511"/>
                <a:gd name="T65" fmla="*/ 674 w 674"/>
                <a:gd name="T66" fmla="*/ 511 h 5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4" h="511">
                  <a:moveTo>
                    <a:pt x="3" y="139"/>
                  </a:moveTo>
                  <a:lnTo>
                    <a:pt x="10" y="45"/>
                  </a:lnTo>
                  <a:lnTo>
                    <a:pt x="24" y="18"/>
                  </a:lnTo>
                  <a:lnTo>
                    <a:pt x="66" y="8"/>
                  </a:lnTo>
                  <a:lnTo>
                    <a:pt x="233" y="2"/>
                  </a:lnTo>
                  <a:lnTo>
                    <a:pt x="438" y="0"/>
                  </a:lnTo>
                  <a:lnTo>
                    <a:pt x="558" y="2"/>
                  </a:lnTo>
                  <a:lnTo>
                    <a:pt x="586" y="21"/>
                  </a:lnTo>
                  <a:lnTo>
                    <a:pt x="607" y="56"/>
                  </a:lnTo>
                  <a:lnTo>
                    <a:pt x="639" y="207"/>
                  </a:lnTo>
                  <a:lnTo>
                    <a:pt x="667" y="374"/>
                  </a:lnTo>
                  <a:lnTo>
                    <a:pt x="674" y="480"/>
                  </a:lnTo>
                  <a:lnTo>
                    <a:pt x="663" y="498"/>
                  </a:lnTo>
                  <a:lnTo>
                    <a:pt x="627" y="511"/>
                  </a:lnTo>
                  <a:lnTo>
                    <a:pt x="451" y="507"/>
                  </a:lnTo>
                  <a:lnTo>
                    <a:pt x="180" y="494"/>
                  </a:lnTo>
                  <a:lnTo>
                    <a:pt x="47" y="482"/>
                  </a:lnTo>
                  <a:lnTo>
                    <a:pt x="24" y="455"/>
                  </a:lnTo>
                  <a:lnTo>
                    <a:pt x="13" y="401"/>
                  </a:lnTo>
                  <a:lnTo>
                    <a:pt x="0" y="270"/>
                  </a:lnTo>
                  <a:lnTo>
                    <a:pt x="3" y="139"/>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2326" name="Group 18"/>
            <p:cNvGrpSpPr>
              <a:grpSpLocks/>
            </p:cNvGrpSpPr>
            <p:nvPr/>
          </p:nvGrpSpPr>
          <p:grpSpPr bwMode="auto">
            <a:xfrm>
              <a:off x="4224" y="2104"/>
              <a:ext cx="584" cy="632"/>
              <a:chOff x="4224" y="2104"/>
              <a:chExt cx="584" cy="632"/>
            </a:xfrm>
          </p:grpSpPr>
          <p:sp>
            <p:nvSpPr>
              <p:cNvPr id="12327" name="Freeform 9"/>
              <p:cNvSpPr>
                <a:spLocks/>
              </p:cNvSpPr>
              <p:nvPr/>
            </p:nvSpPr>
            <p:spPr bwMode="auto">
              <a:xfrm>
                <a:off x="4229" y="2423"/>
                <a:ext cx="579" cy="313"/>
              </a:xfrm>
              <a:custGeom>
                <a:avLst/>
                <a:gdLst>
                  <a:gd name="T0" fmla="*/ 0 w 1158"/>
                  <a:gd name="T1" fmla="*/ 6 h 626"/>
                  <a:gd name="T2" fmla="*/ 2 w 1158"/>
                  <a:gd name="T3" fmla="*/ 4 h 626"/>
                  <a:gd name="T4" fmla="*/ 2 w 1158"/>
                  <a:gd name="T5" fmla="*/ 5 h 626"/>
                  <a:gd name="T6" fmla="*/ 1 w 1158"/>
                  <a:gd name="T7" fmla="*/ 5 h 626"/>
                  <a:gd name="T8" fmla="*/ 3 w 1158"/>
                  <a:gd name="T9" fmla="*/ 5 h 626"/>
                  <a:gd name="T10" fmla="*/ 9 w 1158"/>
                  <a:gd name="T11" fmla="*/ 5 h 626"/>
                  <a:gd name="T12" fmla="*/ 12 w 1158"/>
                  <a:gd name="T13" fmla="*/ 5 h 626"/>
                  <a:gd name="T14" fmla="*/ 14 w 1158"/>
                  <a:gd name="T15" fmla="*/ 5 h 626"/>
                  <a:gd name="T16" fmla="*/ 14 w 1158"/>
                  <a:gd name="T17" fmla="*/ 5 h 626"/>
                  <a:gd name="T18" fmla="*/ 17 w 1158"/>
                  <a:gd name="T19" fmla="*/ 1 h 626"/>
                  <a:gd name="T20" fmla="*/ 15 w 1158"/>
                  <a:gd name="T21" fmla="*/ 1 h 626"/>
                  <a:gd name="T22" fmla="*/ 18 w 1158"/>
                  <a:gd name="T23" fmla="*/ 0 h 626"/>
                  <a:gd name="T24" fmla="*/ 18 w 1158"/>
                  <a:gd name="T25" fmla="*/ 1 h 626"/>
                  <a:gd name="T26" fmla="*/ 18 w 1158"/>
                  <a:gd name="T27" fmla="*/ 2 h 626"/>
                  <a:gd name="T28" fmla="*/ 18 w 1158"/>
                  <a:gd name="T29" fmla="*/ 3 h 626"/>
                  <a:gd name="T30" fmla="*/ 17 w 1158"/>
                  <a:gd name="T31" fmla="*/ 7 h 626"/>
                  <a:gd name="T32" fmla="*/ 15 w 1158"/>
                  <a:gd name="T33" fmla="*/ 10 h 626"/>
                  <a:gd name="T34" fmla="*/ 15 w 1158"/>
                  <a:gd name="T35" fmla="*/ 10 h 626"/>
                  <a:gd name="T36" fmla="*/ 10 w 1158"/>
                  <a:gd name="T37" fmla="*/ 10 h 626"/>
                  <a:gd name="T38" fmla="*/ 5 w 1158"/>
                  <a:gd name="T39" fmla="*/ 10 h 626"/>
                  <a:gd name="T40" fmla="*/ 1 w 1158"/>
                  <a:gd name="T41" fmla="*/ 10 h 626"/>
                  <a:gd name="T42" fmla="*/ 1 w 1158"/>
                  <a:gd name="T43" fmla="*/ 10 h 626"/>
                  <a:gd name="T44" fmla="*/ 1 w 1158"/>
                  <a:gd name="T45" fmla="*/ 9 h 626"/>
                  <a:gd name="T46" fmla="*/ 1 w 1158"/>
                  <a:gd name="T47" fmla="*/ 7 h 626"/>
                  <a:gd name="T48" fmla="*/ 1 w 1158"/>
                  <a:gd name="T49" fmla="*/ 6 h 626"/>
                  <a:gd name="T50" fmla="*/ 1 w 1158"/>
                  <a:gd name="T51" fmla="*/ 7 h 626"/>
                  <a:gd name="T52" fmla="*/ 1 w 1158"/>
                  <a:gd name="T53" fmla="*/ 9 h 626"/>
                  <a:gd name="T54" fmla="*/ 1 w 1158"/>
                  <a:gd name="T55" fmla="*/ 10 h 626"/>
                  <a:gd name="T56" fmla="*/ 2 w 1158"/>
                  <a:gd name="T57" fmla="*/ 10 h 626"/>
                  <a:gd name="T58" fmla="*/ 5 w 1158"/>
                  <a:gd name="T59" fmla="*/ 9 h 626"/>
                  <a:gd name="T60" fmla="*/ 7 w 1158"/>
                  <a:gd name="T61" fmla="*/ 9 h 626"/>
                  <a:gd name="T62" fmla="*/ 9 w 1158"/>
                  <a:gd name="T63" fmla="*/ 9 h 626"/>
                  <a:gd name="T64" fmla="*/ 12 w 1158"/>
                  <a:gd name="T65" fmla="*/ 9 h 626"/>
                  <a:gd name="T66" fmla="*/ 14 w 1158"/>
                  <a:gd name="T67" fmla="*/ 9 h 626"/>
                  <a:gd name="T68" fmla="*/ 15 w 1158"/>
                  <a:gd name="T69" fmla="*/ 9 h 626"/>
                  <a:gd name="T70" fmla="*/ 14 w 1158"/>
                  <a:gd name="T71" fmla="*/ 7 h 626"/>
                  <a:gd name="T72" fmla="*/ 14 w 1158"/>
                  <a:gd name="T73" fmla="*/ 5 h 626"/>
                  <a:gd name="T74" fmla="*/ 14 w 1158"/>
                  <a:gd name="T75" fmla="*/ 6 h 626"/>
                  <a:gd name="T76" fmla="*/ 15 w 1158"/>
                  <a:gd name="T77" fmla="*/ 7 h 626"/>
                  <a:gd name="T78" fmla="*/ 15 w 1158"/>
                  <a:gd name="T79" fmla="*/ 9 h 626"/>
                  <a:gd name="T80" fmla="*/ 15 w 1158"/>
                  <a:gd name="T81" fmla="*/ 7 h 626"/>
                  <a:gd name="T82" fmla="*/ 17 w 1158"/>
                  <a:gd name="T83" fmla="*/ 6 h 626"/>
                  <a:gd name="T84" fmla="*/ 18 w 1158"/>
                  <a:gd name="T85" fmla="*/ 5 h 626"/>
                  <a:gd name="T86" fmla="*/ 18 w 1158"/>
                  <a:gd name="T87" fmla="*/ 2 h 626"/>
                  <a:gd name="T88" fmla="*/ 18 w 1158"/>
                  <a:gd name="T89" fmla="*/ 2 h 626"/>
                  <a:gd name="T90" fmla="*/ 18 w 1158"/>
                  <a:gd name="T91" fmla="*/ 1 h 626"/>
                  <a:gd name="T92" fmla="*/ 18 w 1158"/>
                  <a:gd name="T93" fmla="*/ 1 h 626"/>
                  <a:gd name="T94" fmla="*/ 17 w 1158"/>
                  <a:gd name="T95" fmla="*/ 2 h 626"/>
                  <a:gd name="T96" fmla="*/ 15 w 1158"/>
                  <a:gd name="T97" fmla="*/ 4 h 626"/>
                  <a:gd name="T98" fmla="*/ 14 w 1158"/>
                  <a:gd name="T99" fmla="*/ 5 h 626"/>
                  <a:gd name="T100" fmla="*/ 14 w 1158"/>
                  <a:gd name="T101" fmla="*/ 5 h 626"/>
                  <a:gd name="T102" fmla="*/ 11 w 1158"/>
                  <a:gd name="T103" fmla="*/ 6 h 626"/>
                  <a:gd name="T104" fmla="*/ 8 w 1158"/>
                  <a:gd name="T105" fmla="*/ 6 h 626"/>
                  <a:gd name="T106" fmla="*/ 5 w 1158"/>
                  <a:gd name="T107" fmla="*/ 6 h 626"/>
                  <a:gd name="T108" fmla="*/ 1 w 1158"/>
                  <a:gd name="T109" fmla="*/ 6 h 626"/>
                  <a:gd name="T110" fmla="*/ 0 w 1158"/>
                  <a:gd name="T111" fmla="*/ 6 h 6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8"/>
                  <a:gd name="T169" fmla="*/ 0 h 626"/>
                  <a:gd name="T170" fmla="*/ 1158 w 1158"/>
                  <a:gd name="T171" fmla="*/ 626 h 6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8" h="626">
                    <a:moveTo>
                      <a:pt x="0" y="378"/>
                    </a:moveTo>
                    <a:lnTo>
                      <a:pt x="144" y="254"/>
                    </a:lnTo>
                    <a:lnTo>
                      <a:pt x="148" y="283"/>
                    </a:lnTo>
                    <a:lnTo>
                      <a:pt x="50" y="372"/>
                    </a:lnTo>
                    <a:lnTo>
                      <a:pt x="222" y="364"/>
                    </a:lnTo>
                    <a:lnTo>
                      <a:pt x="586" y="365"/>
                    </a:lnTo>
                    <a:lnTo>
                      <a:pt x="779" y="351"/>
                    </a:lnTo>
                    <a:lnTo>
                      <a:pt x="900" y="329"/>
                    </a:lnTo>
                    <a:lnTo>
                      <a:pt x="930" y="321"/>
                    </a:lnTo>
                    <a:lnTo>
                      <a:pt x="1072" y="35"/>
                    </a:lnTo>
                    <a:lnTo>
                      <a:pt x="1006" y="17"/>
                    </a:lnTo>
                    <a:lnTo>
                      <a:pt x="1105" y="0"/>
                    </a:lnTo>
                    <a:lnTo>
                      <a:pt x="1141" y="31"/>
                    </a:lnTo>
                    <a:lnTo>
                      <a:pt x="1158" y="137"/>
                    </a:lnTo>
                    <a:lnTo>
                      <a:pt x="1130" y="223"/>
                    </a:lnTo>
                    <a:lnTo>
                      <a:pt x="1037" y="502"/>
                    </a:lnTo>
                    <a:lnTo>
                      <a:pt x="994" y="588"/>
                    </a:lnTo>
                    <a:lnTo>
                      <a:pt x="955" y="599"/>
                    </a:lnTo>
                    <a:lnTo>
                      <a:pt x="662" y="593"/>
                    </a:lnTo>
                    <a:lnTo>
                      <a:pt x="354" y="601"/>
                    </a:lnTo>
                    <a:lnTo>
                      <a:pt x="62" y="623"/>
                    </a:lnTo>
                    <a:lnTo>
                      <a:pt x="19" y="626"/>
                    </a:lnTo>
                    <a:lnTo>
                      <a:pt x="15" y="544"/>
                    </a:lnTo>
                    <a:lnTo>
                      <a:pt x="8" y="463"/>
                    </a:lnTo>
                    <a:lnTo>
                      <a:pt x="7" y="420"/>
                    </a:lnTo>
                    <a:lnTo>
                      <a:pt x="32" y="446"/>
                    </a:lnTo>
                    <a:lnTo>
                      <a:pt x="37" y="513"/>
                    </a:lnTo>
                    <a:lnTo>
                      <a:pt x="46" y="583"/>
                    </a:lnTo>
                    <a:lnTo>
                      <a:pt x="130" y="595"/>
                    </a:lnTo>
                    <a:lnTo>
                      <a:pt x="321" y="576"/>
                    </a:lnTo>
                    <a:lnTo>
                      <a:pt x="483" y="563"/>
                    </a:lnTo>
                    <a:lnTo>
                      <a:pt x="619" y="563"/>
                    </a:lnTo>
                    <a:lnTo>
                      <a:pt x="822" y="563"/>
                    </a:lnTo>
                    <a:lnTo>
                      <a:pt x="951" y="562"/>
                    </a:lnTo>
                    <a:lnTo>
                      <a:pt x="955" y="524"/>
                    </a:lnTo>
                    <a:lnTo>
                      <a:pt x="943" y="445"/>
                    </a:lnTo>
                    <a:lnTo>
                      <a:pt x="933" y="357"/>
                    </a:lnTo>
                    <a:lnTo>
                      <a:pt x="951" y="378"/>
                    </a:lnTo>
                    <a:lnTo>
                      <a:pt x="969" y="475"/>
                    </a:lnTo>
                    <a:lnTo>
                      <a:pt x="986" y="524"/>
                    </a:lnTo>
                    <a:lnTo>
                      <a:pt x="1006" y="499"/>
                    </a:lnTo>
                    <a:lnTo>
                      <a:pt x="1041" y="403"/>
                    </a:lnTo>
                    <a:lnTo>
                      <a:pt x="1093" y="266"/>
                    </a:lnTo>
                    <a:lnTo>
                      <a:pt x="1130" y="155"/>
                    </a:lnTo>
                    <a:lnTo>
                      <a:pt x="1136" y="121"/>
                    </a:lnTo>
                    <a:lnTo>
                      <a:pt x="1118" y="43"/>
                    </a:lnTo>
                    <a:lnTo>
                      <a:pt x="1098" y="38"/>
                    </a:lnTo>
                    <a:lnTo>
                      <a:pt x="1059" y="130"/>
                    </a:lnTo>
                    <a:lnTo>
                      <a:pt x="992" y="252"/>
                    </a:lnTo>
                    <a:lnTo>
                      <a:pt x="943" y="346"/>
                    </a:lnTo>
                    <a:lnTo>
                      <a:pt x="894" y="360"/>
                    </a:lnTo>
                    <a:lnTo>
                      <a:pt x="716" y="382"/>
                    </a:lnTo>
                    <a:lnTo>
                      <a:pt x="508" y="395"/>
                    </a:lnTo>
                    <a:lnTo>
                      <a:pt x="302" y="395"/>
                    </a:lnTo>
                    <a:lnTo>
                      <a:pt x="68" y="396"/>
                    </a:lnTo>
                    <a:lnTo>
                      <a:pt x="0" y="3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8" name="Freeform 10"/>
              <p:cNvSpPr>
                <a:spLocks/>
              </p:cNvSpPr>
              <p:nvPr/>
            </p:nvSpPr>
            <p:spPr bwMode="auto">
              <a:xfrm>
                <a:off x="4336" y="2529"/>
                <a:ext cx="299" cy="69"/>
              </a:xfrm>
              <a:custGeom>
                <a:avLst/>
                <a:gdLst>
                  <a:gd name="T0" fmla="*/ 0 w 599"/>
                  <a:gd name="T1" fmla="*/ 1 h 137"/>
                  <a:gd name="T2" fmla="*/ 0 w 599"/>
                  <a:gd name="T3" fmla="*/ 0 h 137"/>
                  <a:gd name="T4" fmla="*/ 1 w 599"/>
                  <a:gd name="T5" fmla="*/ 1 h 137"/>
                  <a:gd name="T6" fmla="*/ 1 w 599"/>
                  <a:gd name="T7" fmla="*/ 1 h 137"/>
                  <a:gd name="T8" fmla="*/ 0 w 599"/>
                  <a:gd name="T9" fmla="*/ 1 h 137"/>
                  <a:gd name="T10" fmla="*/ 1 w 599"/>
                  <a:gd name="T11" fmla="*/ 2 h 137"/>
                  <a:gd name="T12" fmla="*/ 2 w 599"/>
                  <a:gd name="T13" fmla="*/ 2 h 137"/>
                  <a:gd name="T14" fmla="*/ 4 w 599"/>
                  <a:gd name="T15" fmla="*/ 2 h 137"/>
                  <a:gd name="T16" fmla="*/ 4 w 599"/>
                  <a:gd name="T17" fmla="*/ 2 h 137"/>
                  <a:gd name="T18" fmla="*/ 6 w 599"/>
                  <a:gd name="T19" fmla="*/ 2 h 137"/>
                  <a:gd name="T20" fmla="*/ 7 w 599"/>
                  <a:gd name="T21" fmla="*/ 1 h 137"/>
                  <a:gd name="T22" fmla="*/ 8 w 599"/>
                  <a:gd name="T23" fmla="*/ 1 h 137"/>
                  <a:gd name="T24" fmla="*/ 9 w 599"/>
                  <a:gd name="T25" fmla="*/ 1 h 137"/>
                  <a:gd name="T26" fmla="*/ 8 w 599"/>
                  <a:gd name="T27" fmla="*/ 0 h 137"/>
                  <a:gd name="T28" fmla="*/ 9 w 599"/>
                  <a:gd name="T29" fmla="*/ 1 h 137"/>
                  <a:gd name="T30" fmla="*/ 9 w 599"/>
                  <a:gd name="T31" fmla="*/ 2 h 137"/>
                  <a:gd name="T32" fmla="*/ 8 w 599"/>
                  <a:gd name="T33" fmla="*/ 2 h 137"/>
                  <a:gd name="T34" fmla="*/ 6 w 599"/>
                  <a:gd name="T35" fmla="*/ 2 h 137"/>
                  <a:gd name="T36" fmla="*/ 3 w 599"/>
                  <a:gd name="T37" fmla="*/ 2 h 137"/>
                  <a:gd name="T38" fmla="*/ 2 w 599"/>
                  <a:gd name="T39" fmla="*/ 3 h 137"/>
                  <a:gd name="T40" fmla="*/ 0 w 599"/>
                  <a:gd name="T41" fmla="*/ 2 h 137"/>
                  <a:gd name="T42" fmla="*/ 0 w 599"/>
                  <a:gd name="T43" fmla="*/ 2 h 137"/>
                  <a:gd name="T44" fmla="*/ 0 w 599"/>
                  <a:gd name="T45" fmla="*/ 1 h 137"/>
                  <a:gd name="T46" fmla="*/ 0 w 599"/>
                  <a:gd name="T47" fmla="*/ 1 h 1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9"/>
                  <a:gd name="T73" fmla="*/ 0 h 137"/>
                  <a:gd name="T74" fmla="*/ 599 w 599"/>
                  <a:gd name="T75" fmla="*/ 137 h 1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9" h="137">
                    <a:moveTo>
                      <a:pt x="15" y="25"/>
                    </a:moveTo>
                    <a:lnTo>
                      <a:pt x="56" y="0"/>
                    </a:lnTo>
                    <a:lnTo>
                      <a:pt x="77" y="7"/>
                    </a:lnTo>
                    <a:lnTo>
                      <a:pt x="64" y="38"/>
                    </a:lnTo>
                    <a:lnTo>
                      <a:pt x="33" y="58"/>
                    </a:lnTo>
                    <a:lnTo>
                      <a:pt x="93" y="87"/>
                    </a:lnTo>
                    <a:lnTo>
                      <a:pt x="183" y="90"/>
                    </a:lnTo>
                    <a:lnTo>
                      <a:pt x="261" y="84"/>
                    </a:lnTo>
                    <a:lnTo>
                      <a:pt x="317" y="77"/>
                    </a:lnTo>
                    <a:lnTo>
                      <a:pt x="423" y="67"/>
                    </a:lnTo>
                    <a:lnTo>
                      <a:pt x="491" y="60"/>
                    </a:lnTo>
                    <a:lnTo>
                      <a:pt x="535" y="47"/>
                    </a:lnTo>
                    <a:lnTo>
                      <a:pt x="578" y="20"/>
                    </a:lnTo>
                    <a:lnTo>
                      <a:pt x="574" y="0"/>
                    </a:lnTo>
                    <a:lnTo>
                      <a:pt x="599" y="7"/>
                    </a:lnTo>
                    <a:lnTo>
                      <a:pt x="592" y="74"/>
                    </a:lnTo>
                    <a:lnTo>
                      <a:pt x="528" y="105"/>
                    </a:lnTo>
                    <a:lnTo>
                      <a:pt x="388" y="113"/>
                    </a:lnTo>
                    <a:lnTo>
                      <a:pt x="244" y="127"/>
                    </a:lnTo>
                    <a:lnTo>
                      <a:pt x="162" y="137"/>
                    </a:lnTo>
                    <a:lnTo>
                      <a:pt x="63" y="113"/>
                    </a:lnTo>
                    <a:lnTo>
                      <a:pt x="15" y="98"/>
                    </a:lnTo>
                    <a:lnTo>
                      <a:pt x="0" y="60"/>
                    </a:lnTo>
                    <a:lnTo>
                      <a:pt x="15"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9" name="Freeform 11"/>
              <p:cNvSpPr>
                <a:spLocks/>
              </p:cNvSpPr>
              <p:nvPr/>
            </p:nvSpPr>
            <p:spPr bwMode="auto">
              <a:xfrm>
                <a:off x="4290" y="2645"/>
                <a:ext cx="31" cy="27"/>
              </a:xfrm>
              <a:custGeom>
                <a:avLst/>
                <a:gdLst>
                  <a:gd name="T0" fmla="*/ 1 w 62"/>
                  <a:gd name="T1" fmla="*/ 0 h 55"/>
                  <a:gd name="T2" fmla="*/ 1 w 62"/>
                  <a:gd name="T3" fmla="*/ 0 h 55"/>
                  <a:gd name="T4" fmla="*/ 1 w 62"/>
                  <a:gd name="T5" fmla="*/ 0 h 55"/>
                  <a:gd name="T6" fmla="*/ 0 w 62"/>
                  <a:gd name="T7" fmla="*/ 0 h 55"/>
                  <a:gd name="T8" fmla="*/ 1 w 62"/>
                  <a:gd name="T9" fmla="*/ 0 h 55"/>
                  <a:gd name="T10" fmla="*/ 0 60000 65536"/>
                  <a:gd name="T11" fmla="*/ 0 60000 65536"/>
                  <a:gd name="T12" fmla="*/ 0 60000 65536"/>
                  <a:gd name="T13" fmla="*/ 0 60000 65536"/>
                  <a:gd name="T14" fmla="*/ 0 60000 65536"/>
                  <a:gd name="T15" fmla="*/ 0 w 62"/>
                  <a:gd name="T16" fmla="*/ 0 h 55"/>
                  <a:gd name="T17" fmla="*/ 62 w 62"/>
                  <a:gd name="T18" fmla="*/ 55 h 55"/>
                </a:gdLst>
                <a:ahLst/>
                <a:cxnLst>
                  <a:cxn ang="T10">
                    <a:pos x="T0" y="T1"/>
                  </a:cxn>
                  <a:cxn ang="T11">
                    <a:pos x="T2" y="T3"/>
                  </a:cxn>
                  <a:cxn ang="T12">
                    <a:pos x="T4" y="T5"/>
                  </a:cxn>
                  <a:cxn ang="T13">
                    <a:pos x="T6" y="T7"/>
                  </a:cxn>
                  <a:cxn ang="T14">
                    <a:pos x="T8" y="T9"/>
                  </a:cxn>
                </a:cxnLst>
                <a:rect l="T15" t="T16" r="T17" b="T18"/>
                <a:pathLst>
                  <a:path w="62" h="55">
                    <a:moveTo>
                      <a:pt x="2" y="3"/>
                    </a:moveTo>
                    <a:lnTo>
                      <a:pt x="60" y="0"/>
                    </a:lnTo>
                    <a:lnTo>
                      <a:pt x="62" y="55"/>
                    </a:lnTo>
                    <a:lnTo>
                      <a:pt x="0" y="55"/>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30" name="Freeform 12"/>
              <p:cNvSpPr>
                <a:spLocks/>
              </p:cNvSpPr>
              <p:nvPr/>
            </p:nvSpPr>
            <p:spPr bwMode="auto">
              <a:xfrm>
                <a:off x="4348" y="2641"/>
                <a:ext cx="31" cy="28"/>
              </a:xfrm>
              <a:custGeom>
                <a:avLst/>
                <a:gdLst>
                  <a:gd name="T0" fmla="*/ 1 w 62"/>
                  <a:gd name="T1" fmla="*/ 1 h 55"/>
                  <a:gd name="T2" fmla="*/ 1 w 62"/>
                  <a:gd name="T3" fmla="*/ 0 h 55"/>
                  <a:gd name="T4" fmla="*/ 1 w 62"/>
                  <a:gd name="T5" fmla="*/ 1 h 55"/>
                  <a:gd name="T6" fmla="*/ 0 w 62"/>
                  <a:gd name="T7" fmla="*/ 1 h 55"/>
                  <a:gd name="T8" fmla="*/ 1 w 62"/>
                  <a:gd name="T9" fmla="*/ 1 h 55"/>
                  <a:gd name="T10" fmla="*/ 0 60000 65536"/>
                  <a:gd name="T11" fmla="*/ 0 60000 65536"/>
                  <a:gd name="T12" fmla="*/ 0 60000 65536"/>
                  <a:gd name="T13" fmla="*/ 0 60000 65536"/>
                  <a:gd name="T14" fmla="*/ 0 60000 65536"/>
                  <a:gd name="T15" fmla="*/ 0 w 62"/>
                  <a:gd name="T16" fmla="*/ 0 h 55"/>
                  <a:gd name="T17" fmla="*/ 62 w 62"/>
                  <a:gd name="T18" fmla="*/ 55 h 55"/>
                </a:gdLst>
                <a:ahLst/>
                <a:cxnLst>
                  <a:cxn ang="T10">
                    <a:pos x="T0" y="T1"/>
                  </a:cxn>
                  <a:cxn ang="T11">
                    <a:pos x="T2" y="T3"/>
                  </a:cxn>
                  <a:cxn ang="T12">
                    <a:pos x="T4" y="T5"/>
                  </a:cxn>
                  <a:cxn ang="T13">
                    <a:pos x="T6" y="T7"/>
                  </a:cxn>
                  <a:cxn ang="T14">
                    <a:pos x="T8" y="T9"/>
                  </a:cxn>
                </a:cxnLst>
                <a:rect l="T15" t="T16" r="T17" b="T18"/>
                <a:pathLst>
                  <a:path w="62" h="55">
                    <a:moveTo>
                      <a:pt x="2" y="2"/>
                    </a:moveTo>
                    <a:lnTo>
                      <a:pt x="60" y="0"/>
                    </a:lnTo>
                    <a:lnTo>
                      <a:pt x="62" y="55"/>
                    </a:lnTo>
                    <a:lnTo>
                      <a:pt x="0" y="55"/>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31" name="Freeform 13"/>
              <p:cNvSpPr>
                <a:spLocks/>
              </p:cNvSpPr>
              <p:nvPr/>
            </p:nvSpPr>
            <p:spPr bwMode="auto">
              <a:xfrm>
                <a:off x="4538" y="2633"/>
                <a:ext cx="127" cy="32"/>
              </a:xfrm>
              <a:custGeom>
                <a:avLst/>
                <a:gdLst>
                  <a:gd name="T0" fmla="*/ 0 w 255"/>
                  <a:gd name="T1" fmla="*/ 1 h 64"/>
                  <a:gd name="T2" fmla="*/ 3 w 255"/>
                  <a:gd name="T3" fmla="*/ 0 h 64"/>
                  <a:gd name="T4" fmla="*/ 3 w 255"/>
                  <a:gd name="T5" fmla="*/ 1 h 64"/>
                  <a:gd name="T6" fmla="*/ 0 w 255"/>
                  <a:gd name="T7" fmla="*/ 1 h 64"/>
                  <a:gd name="T8" fmla="*/ 0 w 255"/>
                  <a:gd name="T9" fmla="*/ 1 h 64"/>
                  <a:gd name="T10" fmla="*/ 0 60000 65536"/>
                  <a:gd name="T11" fmla="*/ 0 60000 65536"/>
                  <a:gd name="T12" fmla="*/ 0 60000 65536"/>
                  <a:gd name="T13" fmla="*/ 0 60000 65536"/>
                  <a:gd name="T14" fmla="*/ 0 60000 65536"/>
                  <a:gd name="T15" fmla="*/ 0 w 255"/>
                  <a:gd name="T16" fmla="*/ 0 h 64"/>
                  <a:gd name="T17" fmla="*/ 255 w 255"/>
                  <a:gd name="T18" fmla="*/ 64 h 64"/>
                </a:gdLst>
                <a:ahLst/>
                <a:cxnLst>
                  <a:cxn ang="T10">
                    <a:pos x="T0" y="T1"/>
                  </a:cxn>
                  <a:cxn ang="T11">
                    <a:pos x="T2" y="T3"/>
                  </a:cxn>
                  <a:cxn ang="T12">
                    <a:pos x="T4" y="T5"/>
                  </a:cxn>
                  <a:cxn ang="T13">
                    <a:pos x="T6" y="T7"/>
                  </a:cxn>
                  <a:cxn ang="T14">
                    <a:pos x="T8" y="T9"/>
                  </a:cxn>
                </a:cxnLst>
                <a:rect l="T15" t="T16" r="T17" b="T18"/>
                <a:pathLst>
                  <a:path w="255" h="64">
                    <a:moveTo>
                      <a:pt x="0" y="19"/>
                    </a:moveTo>
                    <a:lnTo>
                      <a:pt x="248" y="0"/>
                    </a:lnTo>
                    <a:lnTo>
                      <a:pt x="255" y="42"/>
                    </a:lnTo>
                    <a:lnTo>
                      <a:pt x="0" y="64"/>
                    </a:lnTo>
                    <a:lnTo>
                      <a:pt x="0"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32" name="Freeform 14"/>
              <p:cNvSpPr>
                <a:spLocks/>
              </p:cNvSpPr>
              <p:nvPr/>
            </p:nvSpPr>
            <p:spPr bwMode="auto">
              <a:xfrm>
                <a:off x="4224" y="2104"/>
                <a:ext cx="535" cy="421"/>
              </a:xfrm>
              <a:custGeom>
                <a:avLst/>
                <a:gdLst>
                  <a:gd name="T0" fmla="*/ 1 w 1071"/>
                  <a:gd name="T1" fmla="*/ 12 h 843"/>
                  <a:gd name="T2" fmla="*/ 0 w 1071"/>
                  <a:gd name="T3" fmla="*/ 12 h 843"/>
                  <a:gd name="T4" fmla="*/ 0 w 1071"/>
                  <a:gd name="T5" fmla="*/ 11 h 843"/>
                  <a:gd name="T6" fmla="*/ 0 w 1071"/>
                  <a:gd name="T7" fmla="*/ 9 h 843"/>
                  <a:gd name="T8" fmla="*/ 0 w 1071"/>
                  <a:gd name="T9" fmla="*/ 6 h 843"/>
                  <a:gd name="T10" fmla="*/ 0 w 1071"/>
                  <a:gd name="T11" fmla="*/ 3 h 843"/>
                  <a:gd name="T12" fmla="*/ 0 w 1071"/>
                  <a:gd name="T13" fmla="*/ 3 h 843"/>
                  <a:gd name="T14" fmla="*/ 1 w 1071"/>
                  <a:gd name="T15" fmla="*/ 2 h 843"/>
                  <a:gd name="T16" fmla="*/ 2 w 1071"/>
                  <a:gd name="T17" fmla="*/ 2 h 843"/>
                  <a:gd name="T18" fmla="*/ 4 w 1071"/>
                  <a:gd name="T19" fmla="*/ 1 h 843"/>
                  <a:gd name="T20" fmla="*/ 6 w 1071"/>
                  <a:gd name="T21" fmla="*/ 1 h 843"/>
                  <a:gd name="T22" fmla="*/ 7 w 1071"/>
                  <a:gd name="T23" fmla="*/ 0 h 843"/>
                  <a:gd name="T24" fmla="*/ 8 w 1071"/>
                  <a:gd name="T25" fmla="*/ 0 h 843"/>
                  <a:gd name="T26" fmla="*/ 11 w 1071"/>
                  <a:gd name="T27" fmla="*/ 0 h 843"/>
                  <a:gd name="T28" fmla="*/ 13 w 1071"/>
                  <a:gd name="T29" fmla="*/ 0 h 843"/>
                  <a:gd name="T30" fmla="*/ 14 w 1071"/>
                  <a:gd name="T31" fmla="*/ 0 h 843"/>
                  <a:gd name="T32" fmla="*/ 15 w 1071"/>
                  <a:gd name="T33" fmla="*/ 0 h 843"/>
                  <a:gd name="T34" fmla="*/ 15 w 1071"/>
                  <a:gd name="T35" fmla="*/ 1 h 843"/>
                  <a:gd name="T36" fmla="*/ 16 w 1071"/>
                  <a:gd name="T37" fmla="*/ 4 h 843"/>
                  <a:gd name="T38" fmla="*/ 16 w 1071"/>
                  <a:gd name="T39" fmla="*/ 6 h 843"/>
                  <a:gd name="T40" fmla="*/ 16 w 1071"/>
                  <a:gd name="T41" fmla="*/ 6 h 843"/>
                  <a:gd name="T42" fmla="*/ 15 w 1071"/>
                  <a:gd name="T43" fmla="*/ 9 h 843"/>
                  <a:gd name="T44" fmla="*/ 14 w 1071"/>
                  <a:gd name="T45" fmla="*/ 11 h 843"/>
                  <a:gd name="T46" fmla="*/ 14 w 1071"/>
                  <a:gd name="T47" fmla="*/ 12 h 843"/>
                  <a:gd name="T48" fmla="*/ 14 w 1071"/>
                  <a:gd name="T49" fmla="*/ 12 h 843"/>
                  <a:gd name="T50" fmla="*/ 14 w 1071"/>
                  <a:gd name="T51" fmla="*/ 12 h 843"/>
                  <a:gd name="T52" fmla="*/ 15 w 1071"/>
                  <a:gd name="T53" fmla="*/ 11 h 843"/>
                  <a:gd name="T54" fmla="*/ 15 w 1071"/>
                  <a:gd name="T55" fmla="*/ 9 h 843"/>
                  <a:gd name="T56" fmla="*/ 16 w 1071"/>
                  <a:gd name="T57" fmla="*/ 7 h 843"/>
                  <a:gd name="T58" fmla="*/ 16 w 1071"/>
                  <a:gd name="T59" fmla="*/ 6 h 843"/>
                  <a:gd name="T60" fmla="*/ 16 w 1071"/>
                  <a:gd name="T61" fmla="*/ 5 h 843"/>
                  <a:gd name="T62" fmla="*/ 16 w 1071"/>
                  <a:gd name="T63" fmla="*/ 4 h 843"/>
                  <a:gd name="T64" fmla="*/ 16 w 1071"/>
                  <a:gd name="T65" fmla="*/ 2 h 843"/>
                  <a:gd name="T66" fmla="*/ 15 w 1071"/>
                  <a:gd name="T67" fmla="*/ 0 h 843"/>
                  <a:gd name="T68" fmla="*/ 15 w 1071"/>
                  <a:gd name="T69" fmla="*/ 0 h 843"/>
                  <a:gd name="T70" fmla="*/ 14 w 1071"/>
                  <a:gd name="T71" fmla="*/ 0 h 843"/>
                  <a:gd name="T72" fmla="*/ 13 w 1071"/>
                  <a:gd name="T73" fmla="*/ 0 h 843"/>
                  <a:gd name="T74" fmla="*/ 12 w 1071"/>
                  <a:gd name="T75" fmla="*/ 0 h 843"/>
                  <a:gd name="T76" fmla="*/ 10 w 1071"/>
                  <a:gd name="T77" fmla="*/ 0 h 843"/>
                  <a:gd name="T78" fmla="*/ 9 w 1071"/>
                  <a:gd name="T79" fmla="*/ 0 h 843"/>
                  <a:gd name="T80" fmla="*/ 7 w 1071"/>
                  <a:gd name="T81" fmla="*/ 0 h 843"/>
                  <a:gd name="T82" fmla="*/ 7 w 1071"/>
                  <a:gd name="T83" fmla="*/ 0 h 843"/>
                  <a:gd name="T84" fmla="*/ 6 w 1071"/>
                  <a:gd name="T85" fmla="*/ 1 h 843"/>
                  <a:gd name="T86" fmla="*/ 3 w 1071"/>
                  <a:gd name="T87" fmla="*/ 1 h 843"/>
                  <a:gd name="T88" fmla="*/ 1 w 1071"/>
                  <a:gd name="T89" fmla="*/ 2 h 843"/>
                  <a:gd name="T90" fmla="*/ 0 w 1071"/>
                  <a:gd name="T91" fmla="*/ 3 h 843"/>
                  <a:gd name="T92" fmla="*/ 0 w 1071"/>
                  <a:gd name="T93" fmla="*/ 4 h 843"/>
                  <a:gd name="T94" fmla="*/ 0 w 1071"/>
                  <a:gd name="T95" fmla="*/ 6 h 843"/>
                  <a:gd name="T96" fmla="*/ 0 w 1071"/>
                  <a:gd name="T97" fmla="*/ 8 h 843"/>
                  <a:gd name="T98" fmla="*/ 0 w 1071"/>
                  <a:gd name="T99" fmla="*/ 11 h 843"/>
                  <a:gd name="T100" fmla="*/ 0 w 1071"/>
                  <a:gd name="T101" fmla="*/ 12 h 843"/>
                  <a:gd name="T102" fmla="*/ 0 w 1071"/>
                  <a:gd name="T103" fmla="*/ 12 h 843"/>
                  <a:gd name="T104" fmla="*/ 1 w 1071"/>
                  <a:gd name="T105" fmla="*/ 13 h 843"/>
                  <a:gd name="T106" fmla="*/ 2 w 1071"/>
                  <a:gd name="T107" fmla="*/ 13 h 843"/>
                  <a:gd name="T108" fmla="*/ 1 w 1071"/>
                  <a:gd name="T109" fmla="*/ 12 h 8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1"/>
                  <a:gd name="T166" fmla="*/ 0 h 843"/>
                  <a:gd name="T167" fmla="*/ 1071 w 1071"/>
                  <a:gd name="T168" fmla="*/ 843 h 8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1" h="843">
                    <a:moveTo>
                      <a:pt x="90" y="804"/>
                    </a:moveTo>
                    <a:lnTo>
                      <a:pt x="60" y="772"/>
                    </a:lnTo>
                    <a:lnTo>
                      <a:pt x="42" y="719"/>
                    </a:lnTo>
                    <a:lnTo>
                      <a:pt x="35" y="600"/>
                    </a:lnTo>
                    <a:lnTo>
                      <a:pt x="35" y="403"/>
                    </a:lnTo>
                    <a:lnTo>
                      <a:pt x="42" y="254"/>
                    </a:lnTo>
                    <a:lnTo>
                      <a:pt x="60" y="220"/>
                    </a:lnTo>
                    <a:lnTo>
                      <a:pt x="93" y="177"/>
                    </a:lnTo>
                    <a:lnTo>
                      <a:pt x="172" y="146"/>
                    </a:lnTo>
                    <a:lnTo>
                      <a:pt x="313" y="104"/>
                    </a:lnTo>
                    <a:lnTo>
                      <a:pt x="429" y="74"/>
                    </a:lnTo>
                    <a:lnTo>
                      <a:pt x="481" y="43"/>
                    </a:lnTo>
                    <a:lnTo>
                      <a:pt x="574" y="35"/>
                    </a:lnTo>
                    <a:lnTo>
                      <a:pt x="738" y="50"/>
                    </a:lnTo>
                    <a:lnTo>
                      <a:pt x="874" y="42"/>
                    </a:lnTo>
                    <a:lnTo>
                      <a:pt x="931" y="29"/>
                    </a:lnTo>
                    <a:lnTo>
                      <a:pt x="978" y="42"/>
                    </a:lnTo>
                    <a:lnTo>
                      <a:pt x="1009" y="124"/>
                    </a:lnTo>
                    <a:lnTo>
                      <a:pt x="1029" y="274"/>
                    </a:lnTo>
                    <a:lnTo>
                      <a:pt x="1048" y="393"/>
                    </a:lnTo>
                    <a:lnTo>
                      <a:pt x="1039" y="447"/>
                    </a:lnTo>
                    <a:lnTo>
                      <a:pt x="1003" y="582"/>
                    </a:lnTo>
                    <a:lnTo>
                      <a:pt x="956" y="717"/>
                    </a:lnTo>
                    <a:lnTo>
                      <a:pt x="925" y="768"/>
                    </a:lnTo>
                    <a:lnTo>
                      <a:pt x="904" y="793"/>
                    </a:lnTo>
                    <a:lnTo>
                      <a:pt x="935" y="811"/>
                    </a:lnTo>
                    <a:lnTo>
                      <a:pt x="968" y="754"/>
                    </a:lnTo>
                    <a:lnTo>
                      <a:pt x="1017" y="633"/>
                    </a:lnTo>
                    <a:lnTo>
                      <a:pt x="1054" y="503"/>
                    </a:lnTo>
                    <a:lnTo>
                      <a:pt x="1067" y="440"/>
                    </a:lnTo>
                    <a:lnTo>
                      <a:pt x="1071" y="380"/>
                    </a:lnTo>
                    <a:lnTo>
                      <a:pt x="1059" y="279"/>
                    </a:lnTo>
                    <a:lnTo>
                      <a:pt x="1039" y="129"/>
                    </a:lnTo>
                    <a:lnTo>
                      <a:pt x="1011" y="47"/>
                    </a:lnTo>
                    <a:lnTo>
                      <a:pt x="985" y="10"/>
                    </a:lnTo>
                    <a:lnTo>
                      <a:pt x="942" y="0"/>
                    </a:lnTo>
                    <a:lnTo>
                      <a:pt x="885" y="17"/>
                    </a:lnTo>
                    <a:lnTo>
                      <a:pt x="802" y="22"/>
                    </a:lnTo>
                    <a:lnTo>
                      <a:pt x="695" y="22"/>
                    </a:lnTo>
                    <a:lnTo>
                      <a:pt x="584" y="6"/>
                    </a:lnTo>
                    <a:lnTo>
                      <a:pt x="510" y="10"/>
                    </a:lnTo>
                    <a:lnTo>
                      <a:pt x="472" y="25"/>
                    </a:lnTo>
                    <a:lnTo>
                      <a:pt x="389" y="65"/>
                    </a:lnTo>
                    <a:lnTo>
                      <a:pt x="228" y="110"/>
                    </a:lnTo>
                    <a:lnTo>
                      <a:pt x="74" y="160"/>
                    </a:lnTo>
                    <a:lnTo>
                      <a:pt x="31" y="214"/>
                    </a:lnTo>
                    <a:lnTo>
                      <a:pt x="4" y="286"/>
                    </a:lnTo>
                    <a:lnTo>
                      <a:pt x="0" y="429"/>
                    </a:lnTo>
                    <a:lnTo>
                      <a:pt x="7" y="565"/>
                    </a:lnTo>
                    <a:lnTo>
                      <a:pt x="12" y="704"/>
                    </a:lnTo>
                    <a:lnTo>
                      <a:pt x="37" y="785"/>
                    </a:lnTo>
                    <a:lnTo>
                      <a:pt x="61" y="828"/>
                    </a:lnTo>
                    <a:lnTo>
                      <a:pt x="104" y="843"/>
                    </a:lnTo>
                    <a:lnTo>
                      <a:pt x="129" y="835"/>
                    </a:lnTo>
                    <a:lnTo>
                      <a:pt x="90" y="8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33" name="Freeform 15"/>
              <p:cNvSpPr>
                <a:spLocks/>
              </p:cNvSpPr>
              <p:nvPr/>
            </p:nvSpPr>
            <p:spPr bwMode="auto">
              <a:xfrm>
                <a:off x="4260" y="2112"/>
                <a:ext cx="461" cy="420"/>
              </a:xfrm>
              <a:custGeom>
                <a:avLst/>
                <a:gdLst>
                  <a:gd name="T0" fmla="*/ 1 w 922"/>
                  <a:gd name="T1" fmla="*/ 13 h 840"/>
                  <a:gd name="T2" fmla="*/ 3 w 922"/>
                  <a:gd name="T3" fmla="*/ 13 h 840"/>
                  <a:gd name="T4" fmla="*/ 6 w 922"/>
                  <a:gd name="T5" fmla="*/ 13 h 840"/>
                  <a:gd name="T6" fmla="*/ 9 w 922"/>
                  <a:gd name="T7" fmla="*/ 13 h 840"/>
                  <a:gd name="T8" fmla="*/ 12 w 922"/>
                  <a:gd name="T9" fmla="*/ 13 h 840"/>
                  <a:gd name="T10" fmla="*/ 13 w 922"/>
                  <a:gd name="T11" fmla="*/ 13 h 840"/>
                  <a:gd name="T12" fmla="*/ 14 w 922"/>
                  <a:gd name="T13" fmla="*/ 12 h 840"/>
                  <a:gd name="T14" fmla="*/ 14 w 922"/>
                  <a:gd name="T15" fmla="*/ 11 h 840"/>
                  <a:gd name="T16" fmla="*/ 13 w 922"/>
                  <a:gd name="T17" fmla="*/ 7 h 840"/>
                  <a:gd name="T18" fmla="*/ 12 w 922"/>
                  <a:gd name="T19" fmla="*/ 4 h 840"/>
                  <a:gd name="T20" fmla="*/ 12 w 922"/>
                  <a:gd name="T21" fmla="*/ 3 h 840"/>
                  <a:gd name="T22" fmla="*/ 12 w 922"/>
                  <a:gd name="T23" fmla="*/ 3 h 840"/>
                  <a:gd name="T24" fmla="*/ 7 w 922"/>
                  <a:gd name="T25" fmla="*/ 3 h 840"/>
                  <a:gd name="T26" fmla="*/ 3 w 922"/>
                  <a:gd name="T27" fmla="*/ 3 h 840"/>
                  <a:gd name="T28" fmla="*/ 1 w 922"/>
                  <a:gd name="T29" fmla="*/ 3 h 840"/>
                  <a:gd name="T30" fmla="*/ 0 w 922"/>
                  <a:gd name="T31" fmla="*/ 3 h 840"/>
                  <a:gd name="T32" fmla="*/ 1 w 922"/>
                  <a:gd name="T33" fmla="*/ 3 h 840"/>
                  <a:gd name="T34" fmla="*/ 2 w 922"/>
                  <a:gd name="T35" fmla="*/ 3 h 840"/>
                  <a:gd name="T36" fmla="*/ 5 w 922"/>
                  <a:gd name="T37" fmla="*/ 3 h 840"/>
                  <a:gd name="T38" fmla="*/ 7 w 922"/>
                  <a:gd name="T39" fmla="*/ 3 h 840"/>
                  <a:gd name="T40" fmla="*/ 10 w 922"/>
                  <a:gd name="T41" fmla="*/ 2 h 840"/>
                  <a:gd name="T42" fmla="*/ 12 w 922"/>
                  <a:gd name="T43" fmla="*/ 2 h 840"/>
                  <a:gd name="T44" fmla="*/ 14 w 922"/>
                  <a:gd name="T45" fmla="*/ 1 h 840"/>
                  <a:gd name="T46" fmla="*/ 14 w 922"/>
                  <a:gd name="T47" fmla="*/ 0 h 840"/>
                  <a:gd name="T48" fmla="*/ 14 w 922"/>
                  <a:gd name="T49" fmla="*/ 1 h 840"/>
                  <a:gd name="T50" fmla="*/ 14 w 922"/>
                  <a:gd name="T51" fmla="*/ 1 h 840"/>
                  <a:gd name="T52" fmla="*/ 13 w 922"/>
                  <a:gd name="T53" fmla="*/ 2 h 840"/>
                  <a:gd name="T54" fmla="*/ 12 w 922"/>
                  <a:gd name="T55" fmla="*/ 3 h 840"/>
                  <a:gd name="T56" fmla="*/ 13 w 922"/>
                  <a:gd name="T57" fmla="*/ 5 h 840"/>
                  <a:gd name="T58" fmla="*/ 13 w 922"/>
                  <a:gd name="T59" fmla="*/ 7 h 840"/>
                  <a:gd name="T60" fmla="*/ 13 w 922"/>
                  <a:gd name="T61" fmla="*/ 7 h 840"/>
                  <a:gd name="T62" fmla="*/ 14 w 922"/>
                  <a:gd name="T63" fmla="*/ 10 h 840"/>
                  <a:gd name="T64" fmla="*/ 14 w 922"/>
                  <a:gd name="T65" fmla="*/ 11 h 840"/>
                  <a:gd name="T66" fmla="*/ 14 w 922"/>
                  <a:gd name="T67" fmla="*/ 12 h 840"/>
                  <a:gd name="T68" fmla="*/ 14 w 922"/>
                  <a:gd name="T69" fmla="*/ 13 h 840"/>
                  <a:gd name="T70" fmla="*/ 12 w 922"/>
                  <a:gd name="T71" fmla="*/ 13 h 840"/>
                  <a:gd name="T72" fmla="*/ 9 w 922"/>
                  <a:gd name="T73" fmla="*/ 13 h 840"/>
                  <a:gd name="T74" fmla="*/ 6 w 922"/>
                  <a:gd name="T75" fmla="*/ 13 h 840"/>
                  <a:gd name="T76" fmla="*/ 3 w 922"/>
                  <a:gd name="T77" fmla="*/ 13 h 840"/>
                  <a:gd name="T78" fmla="*/ 1 w 922"/>
                  <a:gd name="T79" fmla="*/ 13 h 840"/>
                  <a:gd name="T80" fmla="*/ 1 w 922"/>
                  <a:gd name="T81" fmla="*/ 13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2"/>
                  <a:gd name="T124" fmla="*/ 0 h 840"/>
                  <a:gd name="T125" fmla="*/ 922 w 922"/>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2" h="840">
                    <a:moveTo>
                      <a:pt x="14" y="797"/>
                    </a:moveTo>
                    <a:lnTo>
                      <a:pt x="168" y="807"/>
                    </a:lnTo>
                    <a:lnTo>
                      <a:pt x="383" y="812"/>
                    </a:lnTo>
                    <a:lnTo>
                      <a:pt x="555" y="812"/>
                    </a:lnTo>
                    <a:lnTo>
                      <a:pt x="709" y="794"/>
                    </a:lnTo>
                    <a:lnTo>
                      <a:pt x="811" y="778"/>
                    </a:lnTo>
                    <a:lnTo>
                      <a:pt x="840" y="764"/>
                    </a:lnTo>
                    <a:lnTo>
                      <a:pt x="840" y="690"/>
                    </a:lnTo>
                    <a:lnTo>
                      <a:pt x="802" y="491"/>
                    </a:lnTo>
                    <a:lnTo>
                      <a:pt x="759" y="251"/>
                    </a:lnTo>
                    <a:lnTo>
                      <a:pt x="737" y="164"/>
                    </a:lnTo>
                    <a:lnTo>
                      <a:pt x="716" y="131"/>
                    </a:lnTo>
                    <a:lnTo>
                      <a:pt x="451" y="160"/>
                    </a:lnTo>
                    <a:lnTo>
                      <a:pt x="191" y="167"/>
                    </a:lnTo>
                    <a:lnTo>
                      <a:pt x="49" y="171"/>
                    </a:lnTo>
                    <a:lnTo>
                      <a:pt x="0" y="177"/>
                    </a:lnTo>
                    <a:lnTo>
                      <a:pt x="27" y="142"/>
                    </a:lnTo>
                    <a:lnTo>
                      <a:pt x="88" y="148"/>
                    </a:lnTo>
                    <a:lnTo>
                      <a:pt x="266" y="142"/>
                    </a:lnTo>
                    <a:lnTo>
                      <a:pt x="434" y="131"/>
                    </a:lnTo>
                    <a:lnTo>
                      <a:pt x="583" y="120"/>
                    </a:lnTo>
                    <a:lnTo>
                      <a:pt x="725" y="107"/>
                    </a:lnTo>
                    <a:lnTo>
                      <a:pt x="836" y="56"/>
                    </a:lnTo>
                    <a:lnTo>
                      <a:pt x="897" y="0"/>
                    </a:lnTo>
                    <a:lnTo>
                      <a:pt x="922" y="27"/>
                    </a:lnTo>
                    <a:lnTo>
                      <a:pt x="864" y="61"/>
                    </a:lnTo>
                    <a:lnTo>
                      <a:pt x="780" y="117"/>
                    </a:lnTo>
                    <a:lnTo>
                      <a:pt x="753" y="135"/>
                    </a:lnTo>
                    <a:lnTo>
                      <a:pt x="783" y="263"/>
                    </a:lnTo>
                    <a:lnTo>
                      <a:pt x="808" y="387"/>
                    </a:lnTo>
                    <a:lnTo>
                      <a:pt x="829" y="501"/>
                    </a:lnTo>
                    <a:lnTo>
                      <a:pt x="847" y="609"/>
                    </a:lnTo>
                    <a:lnTo>
                      <a:pt x="864" y="690"/>
                    </a:lnTo>
                    <a:lnTo>
                      <a:pt x="872" y="759"/>
                    </a:lnTo>
                    <a:lnTo>
                      <a:pt x="860" y="797"/>
                    </a:lnTo>
                    <a:lnTo>
                      <a:pt x="743" y="825"/>
                    </a:lnTo>
                    <a:lnTo>
                      <a:pt x="537" y="840"/>
                    </a:lnTo>
                    <a:lnTo>
                      <a:pt x="321" y="832"/>
                    </a:lnTo>
                    <a:lnTo>
                      <a:pt x="163" y="832"/>
                    </a:lnTo>
                    <a:lnTo>
                      <a:pt x="32" y="828"/>
                    </a:lnTo>
                    <a:lnTo>
                      <a:pt x="14" y="7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34" name="Freeform 16"/>
              <p:cNvSpPr>
                <a:spLocks/>
              </p:cNvSpPr>
              <p:nvPr/>
            </p:nvSpPr>
            <p:spPr bwMode="auto">
              <a:xfrm>
                <a:off x="4311" y="2217"/>
                <a:ext cx="319" cy="269"/>
              </a:xfrm>
              <a:custGeom>
                <a:avLst/>
                <a:gdLst>
                  <a:gd name="T0" fmla="*/ 0 w 636"/>
                  <a:gd name="T1" fmla="*/ 1 h 537"/>
                  <a:gd name="T2" fmla="*/ 4 w 636"/>
                  <a:gd name="T3" fmla="*/ 1 h 537"/>
                  <a:gd name="T4" fmla="*/ 6 w 636"/>
                  <a:gd name="T5" fmla="*/ 0 h 537"/>
                  <a:gd name="T6" fmla="*/ 9 w 636"/>
                  <a:gd name="T7" fmla="*/ 1 h 537"/>
                  <a:gd name="T8" fmla="*/ 9 w 636"/>
                  <a:gd name="T9" fmla="*/ 1 h 537"/>
                  <a:gd name="T10" fmla="*/ 9 w 636"/>
                  <a:gd name="T11" fmla="*/ 1 h 537"/>
                  <a:gd name="T12" fmla="*/ 10 w 636"/>
                  <a:gd name="T13" fmla="*/ 4 h 537"/>
                  <a:gd name="T14" fmla="*/ 10 w 636"/>
                  <a:gd name="T15" fmla="*/ 6 h 537"/>
                  <a:gd name="T16" fmla="*/ 10 w 636"/>
                  <a:gd name="T17" fmla="*/ 8 h 537"/>
                  <a:gd name="T18" fmla="*/ 10 w 636"/>
                  <a:gd name="T19" fmla="*/ 9 h 537"/>
                  <a:gd name="T20" fmla="*/ 10 w 636"/>
                  <a:gd name="T21" fmla="*/ 9 h 537"/>
                  <a:gd name="T22" fmla="*/ 7 w 636"/>
                  <a:gd name="T23" fmla="*/ 9 h 537"/>
                  <a:gd name="T24" fmla="*/ 10 w 636"/>
                  <a:gd name="T25" fmla="*/ 8 h 537"/>
                  <a:gd name="T26" fmla="*/ 10 w 636"/>
                  <a:gd name="T27" fmla="*/ 8 h 537"/>
                  <a:gd name="T28" fmla="*/ 10 w 636"/>
                  <a:gd name="T29" fmla="*/ 7 h 537"/>
                  <a:gd name="T30" fmla="*/ 10 w 636"/>
                  <a:gd name="T31" fmla="*/ 5 h 537"/>
                  <a:gd name="T32" fmla="*/ 9 w 636"/>
                  <a:gd name="T33" fmla="*/ 3 h 537"/>
                  <a:gd name="T34" fmla="*/ 9 w 636"/>
                  <a:gd name="T35" fmla="*/ 1 h 537"/>
                  <a:gd name="T36" fmla="*/ 8 w 636"/>
                  <a:gd name="T37" fmla="*/ 1 h 537"/>
                  <a:gd name="T38" fmla="*/ 7 w 636"/>
                  <a:gd name="T39" fmla="*/ 1 h 537"/>
                  <a:gd name="T40" fmla="*/ 4 w 636"/>
                  <a:gd name="T41" fmla="*/ 1 h 537"/>
                  <a:gd name="T42" fmla="*/ 2 w 636"/>
                  <a:gd name="T43" fmla="*/ 1 h 537"/>
                  <a:gd name="T44" fmla="*/ 0 w 636"/>
                  <a:gd name="T45" fmla="*/ 1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14"/>
                    </a:moveTo>
                    <a:lnTo>
                      <a:pt x="211" y="6"/>
                    </a:lnTo>
                    <a:lnTo>
                      <a:pt x="356" y="0"/>
                    </a:lnTo>
                    <a:lnTo>
                      <a:pt x="517" y="3"/>
                    </a:lnTo>
                    <a:lnTo>
                      <a:pt x="542" y="21"/>
                    </a:lnTo>
                    <a:lnTo>
                      <a:pt x="562" y="50"/>
                    </a:lnTo>
                    <a:lnTo>
                      <a:pt x="597" y="201"/>
                    </a:lnTo>
                    <a:lnTo>
                      <a:pt x="623" y="373"/>
                    </a:lnTo>
                    <a:lnTo>
                      <a:pt x="636" y="492"/>
                    </a:lnTo>
                    <a:lnTo>
                      <a:pt x="623" y="530"/>
                    </a:lnTo>
                    <a:lnTo>
                      <a:pt x="590" y="537"/>
                    </a:lnTo>
                    <a:lnTo>
                      <a:pt x="404" y="517"/>
                    </a:lnTo>
                    <a:lnTo>
                      <a:pt x="598" y="500"/>
                    </a:lnTo>
                    <a:lnTo>
                      <a:pt x="609" y="494"/>
                    </a:lnTo>
                    <a:lnTo>
                      <a:pt x="605" y="413"/>
                    </a:lnTo>
                    <a:lnTo>
                      <a:pt x="590" y="299"/>
                    </a:lnTo>
                    <a:lnTo>
                      <a:pt x="559" y="143"/>
                    </a:lnTo>
                    <a:lnTo>
                      <a:pt x="534" y="46"/>
                    </a:lnTo>
                    <a:lnTo>
                      <a:pt x="510" y="31"/>
                    </a:lnTo>
                    <a:lnTo>
                      <a:pt x="394" y="25"/>
                    </a:lnTo>
                    <a:lnTo>
                      <a:pt x="236" y="31"/>
                    </a:lnTo>
                    <a:lnTo>
                      <a:pt x="105" y="27"/>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35" name="Freeform 17"/>
              <p:cNvSpPr>
                <a:spLocks/>
              </p:cNvSpPr>
              <p:nvPr/>
            </p:nvSpPr>
            <p:spPr bwMode="auto">
              <a:xfrm>
                <a:off x="4279" y="2221"/>
                <a:ext cx="316" cy="262"/>
              </a:xfrm>
              <a:custGeom>
                <a:avLst/>
                <a:gdLst>
                  <a:gd name="T0" fmla="*/ 5 w 632"/>
                  <a:gd name="T1" fmla="*/ 0 h 523"/>
                  <a:gd name="T2" fmla="*/ 1 w 632"/>
                  <a:gd name="T3" fmla="*/ 0 h 523"/>
                  <a:gd name="T4" fmla="*/ 1 w 632"/>
                  <a:gd name="T5" fmla="*/ 1 h 523"/>
                  <a:gd name="T6" fmla="*/ 1 w 632"/>
                  <a:gd name="T7" fmla="*/ 1 h 523"/>
                  <a:gd name="T8" fmla="*/ 1 w 632"/>
                  <a:gd name="T9" fmla="*/ 2 h 523"/>
                  <a:gd name="T10" fmla="*/ 0 w 632"/>
                  <a:gd name="T11" fmla="*/ 4 h 523"/>
                  <a:gd name="T12" fmla="*/ 1 w 632"/>
                  <a:gd name="T13" fmla="*/ 5 h 523"/>
                  <a:gd name="T14" fmla="*/ 1 w 632"/>
                  <a:gd name="T15" fmla="*/ 7 h 523"/>
                  <a:gd name="T16" fmla="*/ 1 w 632"/>
                  <a:gd name="T17" fmla="*/ 8 h 523"/>
                  <a:gd name="T18" fmla="*/ 1 w 632"/>
                  <a:gd name="T19" fmla="*/ 8 h 523"/>
                  <a:gd name="T20" fmla="*/ 3 w 632"/>
                  <a:gd name="T21" fmla="*/ 8 h 523"/>
                  <a:gd name="T22" fmla="*/ 5 w 632"/>
                  <a:gd name="T23" fmla="*/ 9 h 523"/>
                  <a:gd name="T24" fmla="*/ 7 w 632"/>
                  <a:gd name="T25" fmla="*/ 9 h 523"/>
                  <a:gd name="T26" fmla="*/ 10 w 632"/>
                  <a:gd name="T27" fmla="*/ 9 h 523"/>
                  <a:gd name="T28" fmla="*/ 10 w 632"/>
                  <a:gd name="T29" fmla="*/ 8 h 523"/>
                  <a:gd name="T30" fmla="*/ 8 w 632"/>
                  <a:gd name="T31" fmla="*/ 8 h 523"/>
                  <a:gd name="T32" fmla="*/ 5 w 632"/>
                  <a:gd name="T33" fmla="*/ 8 h 523"/>
                  <a:gd name="T34" fmla="*/ 2 w 632"/>
                  <a:gd name="T35" fmla="*/ 8 h 523"/>
                  <a:gd name="T36" fmla="*/ 1 w 632"/>
                  <a:gd name="T37" fmla="*/ 8 h 523"/>
                  <a:gd name="T38" fmla="*/ 1 w 632"/>
                  <a:gd name="T39" fmla="*/ 7 h 523"/>
                  <a:gd name="T40" fmla="*/ 1 w 632"/>
                  <a:gd name="T41" fmla="*/ 7 h 523"/>
                  <a:gd name="T42" fmla="*/ 1 w 632"/>
                  <a:gd name="T43" fmla="*/ 5 h 523"/>
                  <a:gd name="T44" fmla="*/ 1 w 632"/>
                  <a:gd name="T45" fmla="*/ 3 h 523"/>
                  <a:gd name="T46" fmla="*/ 1 w 632"/>
                  <a:gd name="T47" fmla="*/ 1 h 523"/>
                  <a:gd name="T48" fmla="*/ 1 w 632"/>
                  <a:gd name="T49" fmla="*/ 1 h 523"/>
                  <a:gd name="T50" fmla="*/ 3 w 632"/>
                  <a:gd name="T51" fmla="*/ 1 h 523"/>
                  <a:gd name="T52" fmla="*/ 5 w 632"/>
                  <a:gd name="T53" fmla="*/ 0 h 5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2"/>
                  <a:gd name="T82" fmla="*/ 0 h 523"/>
                  <a:gd name="T83" fmla="*/ 632 w 632"/>
                  <a:gd name="T84" fmla="*/ 523 h 5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2" h="523">
                    <a:moveTo>
                      <a:pt x="292" y="0"/>
                    </a:moveTo>
                    <a:lnTo>
                      <a:pt x="87" y="0"/>
                    </a:lnTo>
                    <a:lnTo>
                      <a:pt x="28" y="6"/>
                    </a:lnTo>
                    <a:lnTo>
                      <a:pt x="18" y="28"/>
                    </a:lnTo>
                    <a:lnTo>
                      <a:pt x="6" y="74"/>
                    </a:lnTo>
                    <a:lnTo>
                      <a:pt x="0" y="197"/>
                    </a:lnTo>
                    <a:lnTo>
                      <a:pt x="6" y="317"/>
                    </a:lnTo>
                    <a:lnTo>
                      <a:pt x="22" y="435"/>
                    </a:lnTo>
                    <a:lnTo>
                      <a:pt x="48" y="484"/>
                    </a:lnTo>
                    <a:lnTo>
                      <a:pt x="60" y="495"/>
                    </a:lnTo>
                    <a:lnTo>
                      <a:pt x="190" y="509"/>
                    </a:lnTo>
                    <a:lnTo>
                      <a:pt x="358" y="515"/>
                    </a:lnTo>
                    <a:lnTo>
                      <a:pt x="483" y="516"/>
                    </a:lnTo>
                    <a:lnTo>
                      <a:pt x="632" y="523"/>
                    </a:lnTo>
                    <a:lnTo>
                      <a:pt x="625" y="505"/>
                    </a:lnTo>
                    <a:lnTo>
                      <a:pt x="509" y="495"/>
                    </a:lnTo>
                    <a:lnTo>
                      <a:pt x="358" y="485"/>
                    </a:lnTo>
                    <a:lnTo>
                      <a:pt x="148" y="484"/>
                    </a:lnTo>
                    <a:lnTo>
                      <a:pt x="73" y="460"/>
                    </a:lnTo>
                    <a:lnTo>
                      <a:pt x="49" y="442"/>
                    </a:lnTo>
                    <a:lnTo>
                      <a:pt x="41" y="408"/>
                    </a:lnTo>
                    <a:lnTo>
                      <a:pt x="31" y="309"/>
                    </a:lnTo>
                    <a:lnTo>
                      <a:pt x="28" y="185"/>
                    </a:lnTo>
                    <a:lnTo>
                      <a:pt x="37" y="60"/>
                    </a:lnTo>
                    <a:lnTo>
                      <a:pt x="49" y="31"/>
                    </a:lnTo>
                    <a:lnTo>
                      <a:pt x="186" y="13"/>
                    </a:lnTo>
                    <a:lnTo>
                      <a:pt x="2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12295" name="Group 113"/>
          <p:cNvGrpSpPr>
            <a:grpSpLocks/>
          </p:cNvGrpSpPr>
          <p:nvPr/>
        </p:nvGrpSpPr>
        <p:grpSpPr bwMode="auto">
          <a:xfrm>
            <a:off x="7467600" y="2900363"/>
            <a:ext cx="825500" cy="1824037"/>
            <a:chOff x="4560" y="1731"/>
            <a:chExt cx="520" cy="1149"/>
          </a:xfrm>
        </p:grpSpPr>
        <p:sp>
          <p:nvSpPr>
            <p:cNvPr id="12297" name="Freeform 68"/>
            <p:cNvSpPr>
              <a:spLocks/>
            </p:cNvSpPr>
            <p:nvPr/>
          </p:nvSpPr>
          <p:spPr bwMode="auto">
            <a:xfrm>
              <a:off x="4560" y="1892"/>
              <a:ext cx="227" cy="192"/>
            </a:xfrm>
            <a:custGeom>
              <a:avLst/>
              <a:gdLst>
                <a:gd name="T0" fmla="*/ 27 w 318"/>
                <a:gd name="T1" fmla="*/ 8 h 278"/>
                <a:gd name="T2" fmla="*/ 22 w 318"/>
                <a:gd name="T3" fmla="*/ 4 h 278"/>
                <a:gd name="T4" fmla="*/ 17 w 318"/>
                <a:gd name="T5" fmla="*/ 1 h 278"/>
                <a:gd name="T6" fmla="*/ 12 w 318"/>
                <a:gd name="T7" fmla="*/ 0 h 278"/>
                <a:gd name="T8" fmla="*/ 6 w 318"/>
                <a:gd name="T9" fmla="*/ 1 h 278"/>
                <a:gd name="T10" fmla="*/ 2 w 318"/>
                <a:gd name="T11" fmla="*/ 3 h 278"/>
                <a:gd name="T12" fmla="*/ 1 w 318"/>
                <a:gd name="T13" fmla="*/ 7 h 278"/>
                <a:gd name="T14" fmla="*/ 0 w 318"/>
                <a:gd name="T15" fmla="*/ 12 h 278"/>
                <a:gd name="T16" fmla="*/ 1 w 318"/>
                <a:gd name="T17" fmla="*/ 15 h 278"/>
                <a:gd name="T18" fmla="*/ 1 w 318"/>
                <a:gd name="T19" fmla="*/ 19 h 278"/>
                <a:gd name="T20" fmla="*/ 4 w 318"/>
                <a:gd name="T21" fmla="*/ 22 h 278"/>
                <a:gd name="T22" fmla="*/ 7 w 318"/>
                <a:gd name="T23" fmla="*/ 26 h 278"/>
                <a:gd name="T24" fmla="*/ 11 w 318"/>
                <a:gd name="T25" fmla="*/ 28 h 278"/>
                <a:gd name="T26" fmla="*/ 17 w 318"/>
                <a:gd name="T27" fmla="*/ 30 h 278"/>
                <a:gd name="T28" fmla="*/ 21 w 318"/>
                <a:gd name="T29" fmla="*/ 30 h 278"/>
                <a:gd name="T30" fmla="*/ 25 w 318"/>
                <a:gd name="T31" fmla="*/ 29 h 278"/>
                <a:gd name="T32" fmla="*/ 29 w 318"/>
                <a:gd name="T33" fmla="*/ 28 h 278"/>
                <a:gd name="T34" fmla="*/ 31 w 318"/>
                <a:gd name="T35" fmla="*/ 26 h 278"/>
                <a:gd name="T36" fmla="*/ 31 w 318"/>
                <a:gd name="T37" fmla="*/ 22 h 278"/>
                <a:gd name="T38" fmla="*/ 31 w 318"/>
                <a:gd name="T39" fmla="*/ 17 h 278"/>
                <a:gd name="T40" fmla="*/ 29 w 318"/>
                <a:gd name="T41" fmla="*/ 14 h 278"/>
                <a:gd name="T42" fmla="*/ 29 w 318"/>
                <a:gd name="T43" fmla="*/ 12 h 278"/>
                <a:gd name="T44" fmla="*/ 35 w 318"/>
                <a:gd name="T45" fmla="*/ 9 h 278"/>
                <a:gd name="T46" fmla="*/ 40 w 318"/>
                <a:gd name="T47" fmla="*/ 8 h 278"/>
                <a:gd name="T48" fmla="*/ 42 w 318"/>
                <a:gd name="T49" fmla="*/ 6 h 278"/>
                <a:gd name="T50" fmla="*/ 42 w 318"/>
                <a:gd name="T51" fmla="*/ 3 h 278"/>
                <a:gd name="T52" fmla="*/ 40 w 318"/>
                <a:gd name="T53" fmla="*/ 3 h 278"/>
                <a:gd name="T54" fmla="*/ 36 w 318"/>
                <a:gd name="T55" fmla="*/ 3 h 278"/>
                <a:gd name="T56" fmla="*/ 34 w 318"/>
                <a:gd name="T57" fmla="*/ 6 h 278"/>
                <a:gd name="T58" fmla="*/ 31 w 318"/>
                <a:gd name="T59" fmla="*/ 7 h 278"/>
                <a:gd name="T60" fmla="*/ 27 w 318"/>
                <a:gd name="T61" fmla="*/ 8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8"/>
                <a:gd name="T94" fmla="*/ 0 h 278"/>
                <a:gd name="T95" fmla="*/ 318 w 318"/>
                <a:gd name="T96" fmla="*/ 278 h 2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8" h="278">
                  <a:moveTo>
                    <a:pt x="203" y="73"/>
                  </a:moveTo>
                  <a:lnTo>
                    <a:pt x="166" y="39"/>
                  </a:lnTo>
                  <a:lnTo>
                    <a:pt x="127" y="11"/>
                  </a:lnTo>
                  <a:lnTo>
                    <a:pt x="93" y="0"/>
                  </a:lnTo>
                  <a:lnTo>
                    <a:pt x="49" y="11"/>
                  </a:lnTo>
                  <a:lnTo>
                    <a:pt x="16" y="32"/>
                  </a:lnTo>
                  <a:lnTo>
                    <a:pt x="7" y="65"/>
                  </a:lnTo>
                  <a:lnTo>
                    <a:pt x="0" y="106"/>
                  </a:lnTo>
                  <a:lnTo>
                    <a:pt x="2" y="139"/>
                  </a:lnTo>
                  <a:lnTo>
                    <a:pt x="13" y="178"/>
                  </a:lnTo>
                  <a:lnTo>
                    <a:pt x="29" y="209"/>
                  </a:lnTo>
                  <a:lnTo>
                    <a:pt x="55" y="242"/>
                  </a:lnTo>
                  <a:lnTo>
                    <a:pt x="88" y="262"/>
                  </a:lnTo>
                  <a:lnTo>
                    <a:pt x="127" y="276"/>
                  </a:lnTo>
                  <a:lnTo>
                    <a:pt x="160" y="278"/>
                  </a:lnTo>
                  <a:lnTo>
                    <a:pt x="186" y="271"/>
                  </a:lnTo>
                  <a:lnTo>
                    <a:pt x="213" y="256"/>
                  </a:lnTo>
                  <a:lnTo>
                    <a:pt x="230" y="231"/>
                  </a:lnTo>
                  <a:lnTo>
                    <a:pt x="232" y="198"/>
                  </a:lnTo>
                  <a:lnTo>
                    <a:pt x="232" y="159"/>
                  </a:lnTo>
                  <a:lnTo>
                    <a:pt x="224" y="129"/>
                  </a:lnTo>
                  <a:lnTo>
                    <a:pt x="224" y="106"/>
                  </a:lnTo>
                  <a:lnTo>
                    <a:pt x="263" y="84"/>
                  </a:lnTo>
                  <a:lnTo>
                    <a:pt x="305" y="70"/>
                  </a:lnTo>
                  <a:lnTo>
                    <a:pt x="318" y="50"/>
                  </a:lnTo>
                  <a:lnTo>
                    <a:pt x="318" y="26"/>
                  </a:lnTo>
                  <a:lnTo>
                    <a:pt x="302" y="26"/>
                  </a:lnTo>
                  <a:lnTo>
                    <a:pt x="278" y="25"/>
                  </a:lnTo>
                  <a:lnTo>
                    <a:pt x="257" y="50"/>
                  </a:lnTo>
                  <a:lnTo>
                    <a:pt x="232" y="65"/>
                  </a:lnTo>
                  <a:lnTo>
                    <a:pt x="203" y="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98" name="Freeform 69"/>
            <p:cNvSpPr>
              <a:spLocks/>
            </p:cNvSpPr>
            <p:nvPr/>
          </p:nvSpPr>
          <p:spPr bwMode="auto">
            <a:xfrm>
              <a:off x="4642" y="2097"/>
              <a:ext cx="207" cy="341"/>
            </a:xfrm>
            <a:custGeom>
              <a:avLst/>
              <a:gdLst>
                <a:gd name="T0" fmla="*/ 4 w 287"/>
                <a:gd name="T1" fmla="*/ 1 h 495"/>
                <a:gd name="T2" fmla="*/ 11 w 287"/>
                <a:gd name="T3" fmla="*/ 0 h 495"/>
                <a:gd name="T4" fmla="*/ 18 w 287"/>
                <a:gd name="T5" fmla="*/ 1 h 495"/>
                <a:gd name="T6" fmla="*/ 22 w 287"/>
                <a:gd name="T7" fmla="*/ 4 h 495"/>
                <a:gd name="T8" fmla="*/ 29 w 287"/>
                <a:gd name="T9" fmla="*/ 7 h 495"/>
                <a:gd name="T10" fmla="*/ 32 w 287"/>
                <a:gd name="T11" fmla="*/ 11 h 495"/>
                <a:gd name="T12" fmla="*/ 36 w 287"/>
                <a:gd name="T13" fmla="*/ 16 h 495"/>
                <a:gd name="T14" fmla="*/ 38 w 287"/>
                <a:gd name="T15" fmla="*/ 21 h 495"/>
                <a:gd name="T16" fmla="*/ 40 w 287"/>
                <a:gd name="T17" fmla="*/ 27 h 495"/>
                <a:gd name="T18" fmla="*/ 40 w 287"/>
                <a:gd name="T19" fmla="*/ 33 h 495"/>
                <a:gd name="T20" fmla="*/ 40 w 287"/>
                <a:gd name="T21" fmla="*/ 38 h 495"/>
                <a:gd name="T22" fmla="*/ 36 w 287"/>
                <a:gd name="T23" fmla="*/ 43 h 495"/>
                <a:gd name="T24" fmla="*/ 32 w 287"/>
                <a:gd name="T25" fmla="*/ 48 h 495"/>
                <a:gd name="T26" fmla="*/ 27 w 287"/>
                <a:gd name="T27" fmla="*/ 50 h 495"/>
                <a:gd name="T28" fmla="*/ 23 w 287"/>
                <a:gd name="T29" fmla="*/ 52 h 495"/>
                <a:gd name="T30" fmla="*/ 18 w 287"/>
                <a:gd name="T31" fmla="*/ 52 h 495"/>
                <a:gd name="T32" fmla="*/ 14 w 287"/>
                <a:gd name="T33" fmla="*/ 53 h 495"/>
                <a:gd name="T34" fmla="*/ 10 w 287"/>
                <a:gd name="T35" fmla="*/ 52 h 495"/>
                <a:gd name="T36" fmla="*/ 9 w 287"/>
                <a:gd name="T37" fmla="*/ 48 h 495"/>
                <a:gd name="T38" fmla="*/ 6 w 287"/>
                <a:gd name="T39" fmla="*/ 46 h 495"/>
                <a:gd name="T40" fmla="*/ 5 w 287"/>
                <a:gd name="T41" fmla="*/ 41 h 495"/>
                <a:gd name="T42" fmla="*/ 6 w 287"/>
                <a:gd name="T43" fmla="*/ 36 h 495"/>
                <a:gd name="T44" fmla="*/ 9 w 287"/>
                <a:gd name="T45" fmla="*/ 33 h 495"/>
                <a:gd name="T46" fmla="*/ 10 w 287"/>
                <a:gd name="T47" fmla="*/ 30 h 495"/>
                <a:gd name="T48" fmla="*/ 11 w 287"/>
                <a:gd name="T49" fmla="*/ 28 h 495"/>
                <a:gd name="T50" fmla="*/ 10 w 287"/>
                <a:gd name="T51" fmla="*/ 24 h 495"/>
                <a:gd name="T52" fmla="*/ 9 w 287"/>
                <a:gd name="T53" fmla="*/ 20 h 495"/>
                <a:gd name="T54" fmla="*/ 4 w 287"/>
                <a:gd name="T55" fmla="*/ 16 h 495"/>
                <a:gd name="T56" fmla="*/ 1 w 287"/>
                <a:gd name="T57" fmla="*/ 12 h 495"/>
                <a:gd name="T58" fmla="*/ 0 w 287"/>
                <a:gd name="T59" fmla="*/ 8 h 495"/>
                <a:gd name="T60" fmla="*/ 1 w 287"/>
                <a:gd name="T61" fmla="*/ 4 h 495"/>
                <a:gd name="T62" fmla="*/ 4 w 287"/>
                <a:gd name="T63" fmla="*/ 1 h 4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495"/>
                <a:gd name="T98" fmla="*/ 287 w 287"/>
                <a:gd name="T99" fmla="*/ 495 h 4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495">
                  <a:moveTo>
                    <a:pt x="27" y="9"/>
                  </a:moveTo>
                  <a:lnTo>
                    <a:pt x="77" y="0"/>
                  </a:lnTo>
                  <a:lnTo>
                    <a:pt x="125" y="9"/>
                  </a:lnTo>
                  <a:lnTo>
                    <a:pt x="158" y="33"/>
                  </a:lnTo>
                  <a:lnTo>
                    <a:pt x="205" y="64"/>
                  </a:lnTo>
                  <a:lnTo>
                    <a:pt x="234" y="103"/>
                  </a:lnTo>
                  <a:lnTo>
                    <a:pt x="256" y="154"/>
                  </a:lnTo>
                  <a:lnTo>
                    <a:pt x="275" y="200"/>
                  </a:lnTo>
                  <a:lnTo>
                    <a:pt x="287" y="256"/>
                  </a:lnTo>
                  <a:lnTo>
                    <a:pt x="283" y="308"/>
                  </a:lnTo>
                  <a:lnTo>
                    <a:pt x="281" y="354"/>
                  </a:lnTo>
                  <a:lnTo>
                    <a:pt x="256" y="398"/>
                  </a:lnTo>
                  <a:lnTo>
                    <a:pt x="228" y="443"/>
                  </a:lnTo>
                  <a:lnTo>
                    <a:pt x="197" y="468"/>
                  </a:lnTo>
                  <a:lnTo>
                    <a:pt x="162" y="489"/>
                  </a:lnTo>
                  <a:lnTo>
                    <a:pt x="130" y="490"/>
                  </a:lnTo>
                  <a:lnTo>
                    <a:pt x="97" y="495"/>
                  </a:lnTo>
                  <a:lnTo>
                    <a:pt x="72" y="484"/>
                  </a:lnTo>
                  <a:lnTo>
                    <a:pt x="58" y="451"/>
                  </a:lnTo>
                  <a:lnTo>
                    <a:pt x="44" y="431"/>
                  </a:lnTo>
                  <a:lnTo>
                    <a:pt x="37" y="381"/>
                  </a:lnTo>
                  <a:lnTo>
                    <a:pt x="44" y="340"/>
                  </a:lnTo>
                  <a:lnTo>
                    <a:pt x="66" y="309"/>
                  </a:lnTo>
                  <a:lnTo>
                    <a:pt x="72" y="284"/>
                  </a:lnTo>
                  <a:lnTo>
                    <a:pt x="77" y="262"/>
                  </a:lnTo>
                  <a:lnTo>
                    <a:pt x="70" y="226"/>
                  </a:lnTo>
                  <a:lnTo>
                    <a:pt x="58" y="187"/>
                  </a:lnTo>
                  <a:lnTo>
                    <a:pt x="31" y="148"/>
                  </a:lnTo>
                  <a:lnTo>
                    <a:pt x="12" y="114"/>
                  </a:lnTo>
                  <a:lnTo>
                    <a:pt x="0" y="69"/>
                  </a:lnTo>
                  <a:lnTo>
                    <a:pt x="11" y="39"/>
                  </a:lnTo>
                  <a:lnTo>
                    <a:pt x="27"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99" name="Freeform 70"/>
            <p:cNvSpPr>
              <a:spLocks/>
            </p:cNvSpPr>
            <p:nvPr/>
          </p:nvSpPr>
          <p:spPr bwMode="auto">
            <a:xfrm>
              <a:off x="4570" y="2117"/>
              <a:ext cx="122" cy="352"/>
            </a:xfrm>
            <a:custGeom>
              <a:avLst/>
              <a:gdLst>
                <a:gd name="T0" fmla="*/ 11 w 171"/>
                <a:gd name="T1" fmla="*/ 10 h 513"/>
                <a:gd name="T2" fmla="*/ 16 w 171"/>
                <a:gd name="T3" fmla="*/ 3 h 513"/>
                <a:gd name="T4" fmla="*/ 19 w 171"/>
                <a:gd name="T5" fmla="*/ 0 h 513"/>
                <a:gd name="T6" fmla="*/ 21 w 171"/>
                <a:gd name="T7" fmla="*/ 3 h 513"/>
                <a:gd name="T8" fmla="*/ 22 w 171"/>
                <a:gd name="T9" fmla="*/ 11 h 513"/>
                <a:gd name="T10" fmla="*/ 21 w 171"/>
                <a:gd name="T11" fmla="*/ 14 h 513"/>
                <a:gd name="T12" fmla="*/ 15 w 171"/>
                <a:gd name="T13" fmla="*/ 18 h 513"/>
                <a:gd name="T14" fmla="*/ 10 w 171"/>
                <a:gd name="T15" fmla="*/ 22 h 513"/>
                <a:gd name="T16" fmla="*/ 7 w 171"/>
                <a:gd name="T17" fmla="*/ 24 h 513"/>
                <a:gd name="T18" fmla="*/ 7 w 171"/>
                <a:gd name="T19" fmla="*/ 26 h 513"/>
                <a:gd name="T20" fmla="*/ 10 w 171"/>
                <a:gd name="T21" fmla="*/ 30 h 513"/>
                <a:gd name="T22" fmla="*/ 15 w 171"/>
                <a:gd name="T23" fmla="*/ 34 h 513"/>
                <a:gd name="T24" fmla="*/ 20 w 171"/>
                <a:gd name="T25" fmla="*/ 36 h 513"/>
                <a:gd name="T26" fmla="*/ 21 w 171"/>
                <a:gd name="T27" fmla="*/ 41 h 513"/>
                <a:gd name="T28" fmla="*/ 19 w 171"/>
                <a:gd name="T29" fmla="*/ 43 h 513"/>
                <a:gd name="T30" fmla="*/ 15 w 171"/>
                <a:gd name="T31" fmla="*/ 45 h 513"/>
                <a:gd name="T32" fmla="*/ 12 w 171"/>
                <a:gd name="T33" fmla="*/ 47 h 513"/>
                <a:gd name="T34" fmla="*/ 11 w 171"/>
                <a:gd name="T35" fmla="*/ 52 h 513"/>
                <a:gd name="T36" fmla="*/ 8 w 171"/>
                <a:gd name="T37" fmla="*/ 54 h 513"/>
                <a:gd name="T38" fmla="*/ 6 w 171"/>
                <a:gd name="T39" fmla="*/ 50 h 513"/>
                <a:gd name="T40" fmla="*/ 8 w 171"/>
                <a:gd name="T41" fmla="*/ 46 h 513"/>
                <a:gd name="T42" fmla="*/ 13 w 171"/>
                <a:gd name="T43" fmla="*/ 40 h 513"/>
                <a:gd name="T44" fmla="*/ 15 w 171"/>
                <a:gd name="T45" fmla="*/ 38 h 513"/>
                <a:gd name="T46" fmla="*/ 13 w 171"/>
                <a:gd name="T47" fmla="*/ 37 h 513"/>
                <a:gd name="T48" fmla="*/ 6 w 171"/>
                <a:gd name="T49" fmla="*/ 34 h 513"/>
                <a:gd name="T50" fmla="*/ 1 w 171"/>
                <a:gd name="T51" fmla="*/ 29 h 513"/>
                <a:gd name="T52" fmla="*/ 0 w 171"/>
                <a:gd name="T53" fmla="*/ 24 h 513"/>
                <a:gd name="T54" fmla="*/ 1 w 171"/>
                <a:gd name="T55" fmla="*/ 23 h 513"/>
                <a:gd name="T56" fmla="*/ 4 w 171"/>
                <a:gd name="T57" fmla="*/ 19 h 513"/>
                <a:gd name="T58" fmla="*/ 8 w 171"/>
                <a:gd name="T59" fmla="*/ 15 h 513"/>
                <a:gd name="T60" fmla="*/ 11 w 171"/>
                <a:gd name="T61" fmla="*/ 10 h 5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1"/>
                <a:gd name="T94" fmla="*/ 0 h 513"/>
                <a:gd name="T95" fmla="*/ 171 w 171"/>
                <a:gd name="T96" fmla="*/ 513 h 5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1" h="513">
                  <a:moveTo>
                    <a:pt x="89" y="99"/>
                  </a:moveTo>
                  <a:lnTo>
                    <a:pt x="121" y="27"/>
                  </a:lnTo>
                  <a:lnTo>
                    <a:pt x="144" y="0"/>
                  </a:lnTo>
                  <a:lnTo>
                    <a:pt x="164" y="27"/>
                  </a:lnTo>
                  <a:lnTo>
                    <a:pt x="171" y="108"/>
                  </a:lnTo>
                  <a:lnTo>
                    <a:pt x="157" y="132"/>
                  </a:lnTo>
                  <a:lnTo>
                    <a:pt x="114" y="171"/>
                  </a:lnTo>
                  <a:lnTo>
                    <a:pt x="75" y="210"/>
                  </a:lnTo>
                  <a:lnTo>
                    <a:pt x="52" y="235"/>
                  </a:lnTo>
                  <a:lnTo>
                    <a:pt x="52" y="255"/>
                  </a:lnTo>
                  <a:lnTo>
                    <a:pt x="75" y="283"/>
                  </a:lnTo>
                  <a:lnTo>
                    <a:pt x="116" y="325"/>
                  </a:lnTo>
                  <a:lnTo>
                    <a:pt x="147" y="347"/>
                  </a:lnTo>
                  <a:lnTo>
                    <a:pt x="157" y="397"/>
                  </a:lnTo>
                  <a:lnTo>
                    <a:pt x="141" y="411"/>
                  </a:lnTo>
                  <a:lnTo>
                    <a:pt x="116" y="431"/>
                  </a:lnTo>
                  <a:lnTo>
                    <a:pt x="94" y="455"/>
                  </a:lnTo>
                  <a:lnTo>
                    <a:pt x="80" y="502"/>
                  </a:lnTo>
                  <a:lnTo>
                    <a:pt x="61" y="513"/>
                  </a:lnTo>
                  <a:lnTo>
                    <a:pt x="46" y="486"/>
                  </a:lnTo>
                  <a:lnTo>
                    <a:pt x="60" y="438"/>
                  </a:lnTo>
                  <a:lnTo>
                    <a:pt x="96" y="386"/>
                  </a:lnTo>
                  <a:lnTo>
                    <a:pt x="110" y="366"/>
                  </a:lnTo>
                  <a:lnTo>
                    <a:pt x="96" y="352"/>
                  </a:lnTo>
                  <a:lnTo>
                    <a:pt x="46" y="319"/>
                  </a:lnTo>
                  <a:lnTo>
                    <a:pt x="11" y="275"/>
                  </a:lnTo>
                  <a:lnTo>
                    <a:pt x="0" y="235"/>
                  </a:lnTo>
                  <a:lnTo>
                    <a:pt x="7" y="216"/>
                  </a:lnTo>
                  <a:lnTo>
                    <a:pt x="32" y="178"/>
                  </a:lnTo>
                  <a:lnTo>
                    <a:pt x="61" y="144"/>
                  </a:lnTo>
                  <a:lnTo>
                    <a:pt x="89" y="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0" name="Freeform 71"/>
            <p:cNvSpPr>
              <a:spLocks/>
            </p:cNvSpPr>
            <p:nvPr/>
          </p:nvSpPr>
          <p:spPr bwMode="auto">
            <a:xfrm>
              <a:off x="4704" y="1825"/>
              <a:ext cx="336" cy="345"/>
            </a:xfrm>
            <a:custGeom>
              <a:avLst/>
              <a:gdLst>
                <a:gd name="T0" fmla="*/ 2 w 467"/>
                <a:gd name="T1" fmla="*/ 45 h 502"/>
                <a:gd name="T2" fmla="*/ 12 w 467"/>
                <a:gd name="T3" fmla="*/ 45 h 502"/>
                <a:gd name="T4" fmla="*/ 23 w 467"/>
                <a:gd name="T5" fmla="*/ 45 h 502"/>
                <a:gd name="T6" fmla="*/ 33 w 467"/>
                <a:gd name="T7" fmla="*/ 43 h 502"/>
                <a:gd name="T8" fmla="*/ 40 w 467"/>
                <a:gd name="T9" fmla="*/ 38 h 502"/>
                <a:gd name="T10" fmla="*/ 44 w 467"/>
                <a:gd name="T11" fmla="*/ 31 h 502"/>
                <a:gd name="T12" fmla="*/ 45 w 467"/>
                <a:gd name="T13" fmla="*/ 23 h 502"/>
                <a:gd name="T14" fmla="*/ 47 w 467"/>
                <a:gd name="T15" fmla="*/ 17 h 502"/>
                <a:gd name="T16" fmla="*/ 47 w 467"/>
                <a:gd name="T17" fmla="*/ 12 h 502"/>
                <a:gd name="T18" fmla="*/ 45 w 467"/>
                <a:gd name="T19" fmla="*/ 8 h 502"/>
                <a:gd name="T20" fmla="*/ 47 w 467"/>
                <a:gd name="T21" fmla="*/ 3 h 502"/>
                <a:gd name="T22" fmla="*/ 53 w 467"/>
                <a:gd name="T23" fmla="*/ 2 h 502"/>
                <a:gd name="T24" fmla="*/ 55 w 467"/>
                <a:gd name="T25" fmla="*/ 4 h 502"/>
                <a:gd name="T26" fmla="*/ 53 w 467"/>
                <a:gd name="T27" fmla="*/ 7 h 502"/>
                <a:gd name="T28" fmla="*/ 50 w 467"/>
                <a:gd name="T29" fmla="*/ 8 h 502"/>
                <a:gd name="T30" fmla="*/ 53 w 467"/>
                <a:gd name="T31" fmla="*/ 10 h 502"/>
                <a:gd name="T32" fmla="*/ 55 w 467"/>
                <a:gd name="T33" fmla="*/ 10 h 502"/>
                <a:gd name="T34" fmla="*/ 60 w 467"/>
                <a:gd name="T35" fmla="*/ 6 h 502"/>
                <a:gd name="T36" fmla="*/ 60 w 467"/>
                <a:gd name="T37" fmla="*/ 5 h 502"/>
                <a:gd name="T38" fmla="*/ 56 w 467"/>
                <a:gd name="T39" fmla="*/ 4 h 502"/>
                <a:gd name="T40" fmla="*/ 55 w 467"/>
                <a:gd name="T41" fmla="*/ 1 h 502"/>
                <a:gd name="T42" fmla="*/ 57 w 467"/>
                <a:gd name="T43" fmla="*/ 0 h 502"/>
                <a:gd name="T44" fmla="*/ 62 w 467"/>
                <a:gd name="T45" fmla="*/ 1 h 502"/>
                <a:gd name="T46" fmla="*/ 65 w 467"/>
                <a:gd name="T47" fmla="*/ 3 h 502"/>
                <a:gd name="T48" fmla="*/ 64 w 467"/>
                <a:gd name="T49" fmla="*/ 9 h 502"/>
                <a:gd name="T50" fmla="*/ 60 w 467"/>
                <a:gd name="T51" fmla="*/ 12 h 502"/>
                <a:gd name="T52" fmla="*/ 56 w 467"/>
                <a:gd name="T53" fmla="*/ 15 h 502"/>
                <a:gd name="T54" fmla="*/ 51 w 467"/>
                <a:gd name="T55" fmla="*/ 16 h 502"/>
                <a:gd name="T56" fmla="*/ 51 w 467"/>
                <a:gd name="T57" fmla="*/ 25 h 502"/>
                <a:gd name="T58" fmla="*/ 49 w 467"/>
                <a:gd name="T59" fmla="*/ 34 h 502"/>
                <a:gd name="T60" fmla="*/ 45 w 467"/>
                <a:gd name="T61" fmla="*/ 40 h 502"/>
                <a:gd name="T62" fmla="*/ 42 w 467"/>
                <a:gd name="T63" fmla="*/ 45 h 502"/>
                <a:gd name="T64" fmla="*/ 35 w 467"/>
                <a:gd name="T65" fmla="*/ 47 h 502"/>
                <a:gd name="T66" fmla="*/ 27 w 467"/>
                <a:gd name="T67" fmla="*/ 49 h 502"/>
                <a:gd name="T68" fmla="*/ 19 w 467"/>
                <a:gd name="T69" fmla="*/ 52 h 502"/>
                <a:gd name="T70" fmla="*/ 9 w 467"/>
                <a:gd name="T71" fmla="*/ 53 h 502"/>
                <a:gd name="T72" fmla="*/ 3 w 467"/>
                <a:gd name="T73" fmla="*/ 52 h 502"/>
                <a:gd name="T74" fmla="*/ 0 w 467"/>
                <a:gd name="T75" fmla="*/ 49 h 502"/>
                <a:gd name="T76" fmla="*/ 2 w 467"/>
                <a:gd name="T77" fmla="*/ 45 h 5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7"/>
                <a:gd name="T118" fmla="*/ 0 h 502"/>
                <a:gd name="T119" fmla="*/ 467 w 467"/>
                <a:gd name="T120" fmla="*/ 502 h 5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7" h="502">
                  <a:moveTo>
                    <a:pt x="16" y="427"/>
                  </a:moveTo>
                  <a:lnTo>
                    <a:pt x="91" y="425"/>
                  </a:lnTo>
                  <a:lnTo>
                    <a:pt x="169" y="427"/>
                  </a:lnTo>
                  <a:lnTo>
                    <a:pt x="241" y="408"/>
                  </a:lnTo>
                  <a:lnTo>
                    <a:pt x="283" y="367"/>
                  </a:lnTo>
                  <a:lnTo>
                    <a:pt x="317" y="292"/>
                  </a:lnTo>
                  <a:lnTo>
                    <a:pt x="331" y="219"/>
                  </a:lnTo>
                  <a:lnTo>
                    <a:pt x="337" y="161"/>
                  </a:lnTo>
                  <a:lnTo>
                    <a:pt x="336" y="117"/>
                  </a:lnTo>
                  <a:lnTo>
                    <a:pt x="322" y="77"/>
                  </a:lnTo>
                  <a:lnTo>
                    <a:pt x="344" y="35"/>
                  </a:lnTo>
                  <a:lnTo>
                    <a:pt x="376" y="22"/>
                  </a:lnTo>
                  <a:lnTo>
                    <a:pt x="395" y="41"/>
                  </a:lnTo>
                  <a:lnTo>
                    <a:pt x="376" y="67"/>
                  </a:lnTo>
                  <a:lnTo>
                    <a:pt x="361" y="74"/>
                  </a:lnTo>
                  <a:lnTo>
                    <a:pt x="376" y="99"/>
                  </a:lnTo>
                  <a:lnTo>
                    <a:pt x="400" y="99"/>
                  </a:lnTo>
                  <a:lnTo>
                    <a:pt x="433" y="58"/>
                  </a:lnTo>
                  <a:lnTo>
                    <a:pt x="428" y="47"/>
                  </a:lnTo>
                  <a:lnTo>
                    <a:pt x="401" y="39"/>
                  </a:lnTo>
                  <a:lnTo>
                    <a:pt x="400" y="8"/>
                  </a:lnTo>
                  <a:lnTo>
                    <a:pt x="412" y="0"/>
                  </a:lnTo>
                  <a:lnTo>
                    <a:pt x="445" y="2"/>
                  </a:lnTo>
                  <a:lnTo>
                    <a:pt x="467" y="28"/>
                  </a:lnTo>
                  <a:lnTo>
                    <a:pt x="465" y="85"/>
                  </a:lnTo>
                  <a:lnTo>
                    <a:pt x="439" y="116"/>
                  </a:lnTo>
                  <a:lnTo>
                    <a:pt x="406" y="142"/>
                  </a:lnTo>
                  <a:lnTo>
                    <a:pt x="367" y="156"/>
                  </a:lnTo>
                  <a:lnTo>
                    <a:pt x="367" y="241"/>
                  </a:lnTo>
                  <a:lnTo>
                    <a:pt x="355" y="322"/>
                  </a:lnTo>
                  <a:lnTo>
                    <a:pt x="331" y="380"/>
                  </a:lnTo>
                  <a:lnTo>
                    <a:pt x="297" y="427"/>
                  </a:lnTo>
                  <a:lnTo>
                    <a:pt x="255" y="452"/>
                  </a:lnTo>
                  <a:lnTo>
                    <a:pt x="195" y="473"/>
                  </a:lnTo>
                  <a:lnTo>
                    <a:pt x="136" y="494"/>
                  </a:lnTo>
                  <a:lnTo>
                    <a:pt x="67" y="502"/>
                  </a:lnTo>
                  <a:lnTo>
                    <a:pt x="19" y="495"/>
                  </a:lnTo>
                  <a:lnTo>
                    <a:pt x="0" y="462"/>
                  </a:lnTo>
                  <a:lnTo>
                    <a:pt x="16" y="4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1" name="Freeform 72"/>
            <p:cNvSpPr>
              <a:spLocks/>
            </p:cNvSpPr>
            <p:nvPr/>
          </p:nvSpPr>
          <p:spPr bwMode="auto">
            <a:xfrm>
              <a:off x="4738" y="2327"/>
              <a:ext cx="227" cy="479"/>
            </a:xfrm>
            <a:custGeom>
              <a:avLst/>
              <a:gdLst>
                <a:gd name="T0" fmla="*/ 1 w 317"/>
                <a:gd name="T1" fmla="*/ 11 h 696"/>
                <a:gd name="T2" fmla="*/ 0 w 317"/>
                <a:gd name="T3" fmla="*/ 6 h 696"/>
                <a:gd name="T4" fmla="*/ 3 w 317"/>
                <a:gd name="T5" fmla="*/ 1 h 696"/>
                <a:gd name="T6" fmla="*/ 10 w 317"/>
                <a:gd name="T7" fmla="*/ 0 h 696"/>
                <a:gd name="T8" fmla="*/ 14 w 317"/>
                <a:gd name="T9" fmla="*/ 3 h 696"/>
                <a:gd name="T10" fmla="*/ 14 w 317"/>
                <a:gd name="T11" fmla="*/ 13 h 696"/>
                <a:gd name="T12" fmla="*/ 15 w 317"/>
                <a:gd name="T13" fmla="*/ 27 h 696"/>
                <a:gd name="T14" fmla="*/ 16 w 317"/>
                <a:gd name="T15" fmla="*/ 36 h 696"/>
                <a:gd name="T16" fmla="*/ 15 w 317"/>
                <a:gd name="T17" fmla="*/ 49 h 696"/>
                <a:gd name="T18" fmla="*/ 15 w 317"/>
                <a:gd name="T19" fmla="*/ 60 h 696"/>
                <a:gd name="T20" fmla="*/ 14 w 317"/>
                <a:gd name="T21" fmla="*/ 65 h 696"/>
                <a:gd name="T22" fmla="*/ 16 w 317"/>
                <a:gd name="T23" fmla="*/ 67 h 696"/>
                <a:gd name="T24" fmla="*/ 20 w 317"/>
                <a:gd name="T25" fmla="*/ 69 h 696"/>
                <a:gd name="T26" fmla="*/ 29 w 317"/>
                <a:gd name="T27" fmla="*/ 66 h 696"/>
                <a:gd name="T28" fmla="*/ 38 w 317"/>
                <a:gd name="T29" fmla="*/ 65 h 696"/>
                <a:gd name="T30" fmla="*/ 42 w 317"/>
                <a:gd name="T31" fmla="*/ 67 h 696"/>
                <a:gd name="T32" fmla="*/ 43 w 317"/>
                <a:gd name="T33" fmla="*/ 70 h 696"/>
                <a:gd name="T34" fmla="*/ 41 w 317"/>
                <a:gd name="T35" fmla="*/ 72 h 696"/>
                <a:gd name="T36" fmla="*/ 34 w 317"/>
                <a:gd name="T37" fmla="*/ 72 h 696"/>
                <a:gd name="T38" fmla="*/ 26 w 317"/>
                <a:gd name="T39" fmla="*/ 72 h 696"/>
                <a:gd name="T40" fmla="*/ 17 w 317"/>
                <a:gd name="T41" fmla="*/ 72 h 696"/>
                <a:gd name="T42" fmla="*/ 12 w 317"/>
                <a:gd name="T43" fmla="*/ 74 h 696"/>
                <a:gd name="T44" fmla="*/ 8 w 317"/>
                <a:gd name="T45" fmla="*/ 72 h 696"/>
                <a:gd name="T46" fmla="*/ 8 w 317"/>
                <a:gd name="T47" fmla="*/ 71 h 696"/>
                <a:gd name="T48" fmla="*/ 9 w 317"/>
                <a:gd name="T49" fmla="*/ 67 h 696"/>
                <a:gd name="T50" fmla="*/ 10 w 317"/>
                <a:gd name="T51" fmla="*/ 63 h 696"/>
                <a:gd name="T52" fmla="*/ 10 w 317"/>
                <a:gd name="T53" fmla="*/ 56 h 696"/>
                <a:gd name="T54" fmla="*/ 9 w 317"/>
                <a:gd name="T55" fmla="*/ 50 h 696"/>
                <a:gd name="T56" fmla="*/ 7 w 317"/>
                <a:gd name="T57" fmla="*/ 41 h 696"/>
                <a:gd name="T58" fmla="*/ 8 w 317"/>
                <a:gd name="T59" fmla="*/ 35 h 696"/>
                <a:gd name="T60" fmla="*/ 7 w 317"/>
                <a:gd name="T61" fmla="*/ 29 h 696"/>
                <a:gd name="T62" fmla="*/ 5 w 317"/>
                <a:gd name="T63" fmla="*/ 21 h 696"/>
                <a:gd name="T64" fmla="*/ 1 w 317"/>
                <a:gd name="T65" fmla="*/ 11 h 6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7"/>
                <a:gd name="T100" fmla="*/ 0 h 696"/>
                <a:gd name="T101" fmla="*/ 317 w 317"/>
                <a:gd name="T102" fmla="*/ 696 h 6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7" h="696">
                  <a:moveTo>
                    <a:pt x="12" y="106"/>
                  </a:moveTo>
                  <a:lnTo>
                    <a:pt x="0" y="51"/>
                  </a:lnTo>
                  <a:lnTo>
                    <a:pt x="20" y="10"/>
                  </a:lnTo>
                  <a:lnTo>
                    <a:pt x="70" y="0"/>
                  </a:lnTo>
                  <a:lnTo>
                    <a:pt x="98" y="32"/>
                  </a:lnTo>
                  <a:lnTo>
                    <a:pt x="104" y="126"/>
                  </a:lnTo>
                  <a:lnTo>
                    <a:pt x="115" y="256"/>
                  </a:lnTo>
                  <a:lnTo>
                    <a:pt x="119" y="340"/>
                  </a:lnTo>
                  <a:lnTo>
                    <a:pt x="111" y="459"/>
                  </a:lnTo>
                  <a:lnTo>
                    <a:pt x="109" y="563"/>
                  </a:lnTo>
                  <a:lnTo>
                    <a:pt x="104" y="609"/>
                  </a:lnTo>
                  <a:lnTo>
                    <a:pt x="119" y="638"/>
                  </a:lnTo>
                  <a:lnTo>
                    <a:pt x="148" y="644"/>
                  </a:lnTo>
                  <a:lnTo>
                    <a:pt x="217" y="627"/>
                  </a:lnTo>
                  <a:lnTo>
                    <a:pt x="284" y="615"/>
                  </a:lnTo>
                  <a:lnTo>
                    <a:pt x="311" y="632"/>
                  </a:lnTo>
                  <a:lnTo>
                    <a:pt x="317" y="654"/>
                  </a:lnTo>
                  <a:lnTo>
                    <a:pt x="297" y="679"/>
                  </a:lnTo>
                  <a:lnTo>
                    <a:pt x="247" y="683"/>
                  </a:lnTo>
                  <a:lnTo>
                    <a:pt x="195" y="677"/>
                  </a:lnTo>
                  <a:lnTo>
                    <a:pt x="125" y="679"/>
                  </a:lnTo>
                  <a:lnTo>
                    <a:pt x="89" y="696"/>
                  </a:lnTo>
                  <a:lnTo>
                    <a:pt x="56" y="683"/>
                  </a:lnTo>
                  <a:lnTo>
                    <a:pt x="56" y="666"/>
                  </a:lnTo>
                  <a:lnTo>
                    <a:pt x="64" y="632"/>
                  </a:lnTo>
                  <a:lnTo>
                    <a:pt x="72" y="596"/>
                  </a:lnTo>
                  <a:lnTo>
                    <a:pt x="70" y="529"/>
                  </a:lnTo>
                  <a:lnTo>
                    <a:pt x="64" y="468"/>
                  </a:lnTo>
                  <a:lnTo>
                    <a:pt x="50" y="390"/>
                  </a:lnTo>
                  <a:lnTo>
                    <a:pt x="59" y="331"/>
                  </a:lnTo>
                  <a:lnTo>
                    <a:pt x="50" y="273"/>
                  </a:lnTo>
                  <a:lnTo>
                    <a:pt x="37" y="192"/>
                  </a:lnTo>
                  <a:lnTo>
                    <a:pt x="12"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2" name="Freeform 73"/>
            <p:cNvSpPr>
              <a:spLocks/>
            </p:cNvSpPr>
            <p:nvPr/>
          </p:nvSpPr>
          <p:spPr bwMode="auto">
            <a:xfrm>
              <a:off x="4684" y="2371"/>
              <a:ext cx="125" cy="509"/>
            </a:xfrm>
            <a:custGeom>
              <a:avLst/>
              <a:gdLst>
                <a:gd name="T0" fmla="*/ 0 w 175"/>
                <a:gd name="T1" fmla="*/ 9 h 740"/>
                <a:gd name="T2" fmla="*/ 3 w 175"/>
                <a:gd name="T3" fmla="*/ 3 h 740"/>
                <a:gd name="T4" fmla="*/ 6 w 175"/>
                <a:gd name="T5" fmla="*/ 0 h 740"/>
                <a:gd name="T6" fmla="*/ 11 w 175"/>
                <a:gd name="T7" fmla="*/ 1 h 740"/>
                <a:gd name="T8" fmla="*/ 14 w 175"/>
                <a:gd name="T9" fmla="*/ 4 h 740"/>
                <a:gd name="T10" fmla="*/ 13 w 175"/>
                <a:gd name="T11" fmla="*/ 13 h 740"/>
                <a:gd name="T12" fmla="*/ 12 w 175"/>
                <a:gd name="T13" fmla="*/ 25 h 740"/>
                <a:gd name="T14" fmla="*/ 11 w 175"/>
                <a:gd name="T15" fmla="*/ 35 h 740"/>
                <a:gd name="T16" fmla="*/ 14 w 175"/>
                <a:gd name="T17" fmla="*/ 44 h 740"/>
                <a:gd name="T18" fmla="*/ 14 w 175"/>
                <a:gd name="T19" fmla="*/ 54 h 740"/>
                <a:gd name="T20" fmla="*/ 12 w 175"/>
                <a:gd name="T21" fmla="*/ 63 h 740"/>
                <a:gd name="T22" fmla="*/ 12 w 175"/>
                <a:gd name="T23" fmla="*/ 66 h 740"/>
                <a:gd name="T24" fmla="*/ 15 w 175"/>
                <a:gd name="T25" fmla="*/ 69 h 740"/>
                <a:gd name="T26" fmla="*/ 22 w 175"/>
                <a:gd name="T27" fmla="*/ 73 h 740"/>
                <a:gd name="T28" fmla="*/ 24 w 175"/>
                <a:gd name="T29" fmla="*/ 75 h 740"/>
                <a:gd name="T30" fmla="*/ 22 w 175"/>
                <a:gd name="T31" fmla="*/ 77 h 740"/>
                <a:gd name="T32" fmla="*/ 15 w 175"/>
                <a:gd name="T33" fmla="*/ 78 h 740"/>
                <a:gd name="T34" fmla="*/ 11 w 175"/>
                <a:gd name="T35" fmla="*/ 76 h 740"/>
                <a:gd name="T36" fmla="*/ 11 w 175"/>
                <a:gd name="T37" fmla="*/ 72 h 740"/>
                <a:gd name="T38" fmla="*/ 7 w 175"/>
                <a:gd name="T39" fmla="*/ 67 h 740"/>
                <a:gd name="T40" fmla="*/ 6 w 175"/>
                <a:gd name="T41" fmla="*/ 66 h 740"/>
                <a:gd name="T42" fmla="*/ 6 w 175"/>
                <a:gd name="T43" fmla="*/ 63 h 740"/>
                <a:gd name="T44" fmla="*/ 7 w 175"/>
                <a:gd name="T45" fmla="*/ 58 h 740"/>
                <a:gd name="T46" fmla="*/ 6 w 175"/>
                <a:gd name="T47" fmla="*/ 52 h 740"/>
                <a:gd name="T48" fmla="*/ 6 w 175"/>
                <a:gd name="T49" fmla="*/ 41 h 740"/>
                <a:gd name="T50" fmla="*/ 3 w 175"/>
                <a:gd name="T51" fmla="*/ 34 h 740"/>
                <a:gd name="T52" fmla="*/ 2 w 175"/>
                <a:gd name="T53" fmla="*/ 23 h 740"/>
                <a:gd name="T54" fmla="*/ 0 w 175"/>
                <a:gd name="T55" fmla="*/ 14 h 740"/>
                <a:gd name="T56" fmla="*/ 0 w 175"/>
                <a:gd name="T57" fmla="*/ 9 h 7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740"/>
                <a:gd name="T89" fmla="*/ 175 w 175"/>
                <a:gd name="T90" fmla="*/ 740 h 7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740">
                  <a:moveTo>
                    <a:pt x="0" y="82"/>
                  </a:moveTo>
                  <a:lnTo>
                    <a:pt x="19" y="23"/>
                  </a:lnTo>
                  <a:lnTo>
                    <a:pt x="49" y="0"/>
                  </a:lnTo>
                  <a:lnTo>
                    <a:pt x="80" y="4"/>
                  </a:lnTo>
                  <a:lnTo>
                    <a:pt x="106" y="35"/>
                  </a:lnTo>
                  <a:lnTo>
                    <a:pt x="96" y="126"/>
                  </a:lnTo>
                  <a:lnTo>
                    <a:pt x="89" y="234"/>
                  </a:lnTo>
                  <a:lnTo>
                    <a:pt x="81" y="332"/>
                  </a:lnTo>
                  <a:lnTo>
                    <a:pt x="100" y="415"/>
                  </a:lnTo>
                  <a:lnTo>
                    <a:pt x="102" y="509"/>
                  </a:lnTo>
                  <a:lnTo>
                    <a:pt x="89" y="601"/>
                  </a:lnTo>
                  <a:lnTo>
                    <a:pt x="94" y="624"/>
                  </a:lnTo>
                  <a:lnTo>
                    <a:pt x="114" y="657"/>
                  </a:lnTo>
                  <a:lnTo>
                    <a:pt x="171" y="688"/>
                  </a:lnTo>
                  <a:lnTo>
                    <a:pt x="175" y="708"/>
                  </a:lnTo>
                  <a:lnTo>
                    <a:pt x="169" y="727"/>
                  </a:lnTo>
                  <a:lnTo>
                    <a:pt x="116" y="740"/>
                  </a:lnTo>
                  <a:lnTo>
                    <a:pt x="86" y="716"/>
                  </a:lnTo>
                  <a:lnTo>
                    <a:pt x="80" y="683"/>
                  </a:lnTo>
                  <a:lnTo>
                    <a:pt x="55" y="640"/>
                  </a:lnTo>
                  <a:lnTo>
                    <a:pt x="41" y="621"/>
                  </a:lnTo>
                  <a:lnTo>
                    <a:pt x="41" y="593"/>
                  </a:lnTo>
                  <a:lnTo>
                    <a:pt x="52" y="557"/>
                  </a:lnTo>
                  <a:lnTo>
                    <a:pt x="46" y="490"/>
                  </a:lnTo>
                  <a:lnTo>
                    <a:pt x="46" y="390"/>
                  </a:lnTo>
                  <a:lnTo>
                    <a:pt x="25" y="318"/>
                  </a:lnTo>
                  <a:lnTo>
                    <a:pt x="14" y="221"/>
                  </a:lnTo>
                  <a:lnTo>
                    <a:pt x="0" y="134"/>
                  </a:lnTo>
                  <a:lnTo>
                    <a:pt x="0"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2303" name="Group 111"/>
            <p:cNvGrpSpPr>
              <a:grpSpLocks/>
            </p:cNvGrpSpPr>
            <p:nvPr/>
          </p:nvGrpSpPr>
          <p:grpSpPr bwMode="auto">
            <a:xfrm rot="434836">
              <a:off x="4892" y="1731"/>
              <a:ext cx="188" cy="348"/>
              <a:chOff x="5065" y="130"/>
              <a:chExt cx="595" cy="1130"/>
            </a:xfrm>
          </p:grpSpPr>
          <p:sp>
            <p:nvSpPr>
              <p:cNvPr id="12304" name="Freeform 91"/>
              <p:cNvSpPr>
                <a:spLocks/>
              </p:cNvSpPr>
              <p:nvPr/>
            </p:nvSpPr>
            <p:spPr bwMode="auto">
              <a:xfrm>
                <a:off x="5329" y="130"/>
                <a:ext cx="68" cy="63"/>
              </a:xfrm>
              <a:custGeom>
                <a:avLst/>
                <a:gdLst>
                  <a:gd name="T0" fmla="*/ 1 w 136"/>
                  <a:gd name="T1" fmla="*/ 0 h 127"/>
                  <a:gd name="T2" fmla="*/ 2 w 136"/>
                  <a:gd name="T3" fmla="*/ 0 h 127"/>
                  <a:gd name="T4" fmla="*/ 2 w 136"/>
                  <a:gd name="T5" fmla="*/ 0 h 127"/>
                  <a:gd name="T6" fmla="*/ 2 w 136"/>
                  <a:gd name="T7" fmla="*/ 0 h 127"/>
                  <a:gd name="T8" fmla="*/ 2 w 136"/>
                  <a:gd name="T9" fmla="*/ 1 h 127"/>
                  <a:gd name="T10" fmla="*/ 2 w 136"/>
                  <a:gd name="T11" fmla="*/ 1 h 127"/>
                  <a:gd name="T12" fmla="*/ 1 w 136"/>
                  <a:gd name="T13" fmla="*/ 1 h 127"/>
                  <a:gd name="T14" fmla="*/ 1 w 136"/>
                  <a:gd name="T15" fmla="*/ 1 h 127"/>
                  <a:gd name="T16" fmla="*/ 1 w 136"/>
                  <a:gd name="T17" fmla="*/ 1 h 127"/>
                  <a:gd name="T18" fmla="*/ 1 w 136"/>
                  <a:gd name="T19" fmla="*/ 1 h 127"/>
                  <a:gd name="T20" fmla="*/ 1 w 136"/>
                  <a:gd name="T21" fmla="*/ 1 h 127"/>
                  <a:gd name="T22" fmla="*/ 1 w 136"/>
                  <a:gd name="T23" fmla="*/ 1 h 127"/>
                  <a:gd name="T24" fmla="*/ 1 w 136"/>
                  <a:gd name="T25" fmla="*/ 1 h 127"/>
                  <a:gd name="T26" fmla="*/ 1 w 136"/>
                  <a:gd name="T27" fmla="*/ 1 h 127"/>
                  <a:gd name="T28" fmla="*/ 1 w 136"/>
                  <a:gd name="T29" fmla="*/ 1 h 127"/>
                  <a:gd name="T30" fmla="*/ 1 w 136"/>
                  <a:gd name="T31" fmla="*/ 1 h 127"/>
                  <a:gd name="T32" fmla="*/ 1 w 136"/>
                  <a:gd name="T33" fmla="*/ 1 h 127"/>
                  <a:gd name="T34" fmla="*/ 1 w 136"/>
                  <a:gd name="T35" fmla="*/ 1 h 127"/>
                  <a:gd name="T36" fmla="*/ 1 w 136"/>
                  <a:gd name="T37" fmla="*/ 1 h 127"/>
                  <a:gd name="T38" fmla="*/ 0 w 136"/>
                  <a:gd name="T39" fmla="*/ 1 h 127"/>
                  <a:gd name="T40" fmla="*/ 1 w 136"/>
                  <a:gd name="T41" fmla="*/ 0 h 127"/>
                  <a:gd name="T42" fmla="*/ 1 w 136"/>
                  <a:gd name="T43" fmla="*/ 0 h 127"/>
                  <a:gd name="T44" fmla="*/ 1 w 136"/>
                  <a:gd name="T45" fmla="*/ 0 h 127"/>
                  <a:gd name="T46" fmla="*/ 1 w 136"/>
                  <a:gd name="T47" fmla="*/ 0 h 127"/>
                  <a:gd name="T48" fmla="*/ 1 w 136"/>
                  <a:gd name="T49" fmla="*/ 0 h 127"/>
                  <a:gd name="T50" fmla="*/ 1 w 136"/>
                  <a:gd name="T51" fmla="*/ 0 h 127"/>
                  <a:gd name="T52" fmla="*/ 1 w 136"/>
                  <a:gd name="T53" fmla="*/ 0 h 127"/>
                  <a:gd name="T54" fmla="*/ 1 w 136"/>
                  <a:gd name="T55" fmla="*/ 0 h 127"/>
                  <a:gd name="T56" fmla="*/ 1 w 136"/>
                  <a:gd name="T57" fmla="*/ 0 h 127"/>
                  <a:gd name="T58" fmla="*/ 1 w 136"/>
                  <a:gd name="T59" fmla="*/ 0 h 127"/>
                  <a:gd name="T60" fmla="*/ 1 w 136"/>
                  <a:gd name="T61" fmla="*/ 0 h 127"/>
                  <a:gd name="T62" fmla="*/ 1 w 136"/>
                  <a:gd name="T63" fmla="*/ 0 h 127"/>
                  <a:gd name="T64" fmla="*/ 1 w 136"/>
                  <a:gd name="T65" fmla="*/ 0 h 127"/>
                  <a:gd name="T66" fmla="*/ 1 w 136"/>
                  <a:gd name="T67" fmla="*/ 0 h 127"/>
                  <a:gd name="T68" fmla="*/ 1 w 136"/>
                  <a:gd name="T69" fmla="*/ 0 h 127"/>
                  <a:gd name="T70" fmla="*/ 1 w 136"/>
                  <a:gd name="T71" fmla="*/ 0 h 127"/>
                  <a:gd name="T72" fmla="*/ 1 w 136"/>
                  <a:gd name="T73" fmla="*/ 0 h 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27"/>
                  <a:gd name="T113" fmla="*/ 136 w 136"/>
                  <a:gd name="T114" fmla="*/ 127 h 1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27">
                    <a:moveTo>
                      <a:pt x="117" y="14"/>
                    </a:moveTo>
                    <a:lnTo>
                      <a:pt x="128" y="27"/>
                    </a:lnTo>
                    <a:lnTo>
                      <a:pt x="133" y="41"/>
                    </a:lnTo>
                    <a:lnTo>
                      <a:pt x="136" y="56"/>
                    </a:lnTo>
                    <a:lnTo>
                      <a:pt x="132" y="71"/>
                    </a:lnTo>
                    <a:lnTo>
                      <a:pt x="127" y="82"/>
                    </a:lnTo>
                    <a:lnTo>
                      <a:pt x="118" y="94"/>
                    </a:lnTo>
                    <a:lnTo>
                      <a:pt x="109" y="104"/>
                    </a:lnTo>
                    <a:lnTo>
                      <a:pt x="98" y="112"/>
                    </a:lnTo>
                    <a:lnTo>
                      <a:pt x="85" y="119"/>
                    </a:lnTo>
                    <a:lnTo>
                      <a:pt x="72" y="124"/>
                    </a:lnTo>
                    <a:lnTo>
                      <a:pt x="59" y="126"/>
                    </a:lnTo>
                    <a:lnTo>
                      <a:pt x="45" y="127"/>
                    </a:lnTo>
                    <a:lnTo>
                      <a:pt x="37" y="125"/>
                    </a:lnTo>
                    <a:lnTo>
                      <a:pt x="29" y="124"/>
                    </a:lnTo>
                    <a:lnTo>
                      <a:pt x="22" y="120"/>
                    </a:lnTo>
                    <a:lnTo>
                      <a:pt x="16" y="113"/>
                    </a:lnTo>
                    <a:lnTo>
                      <a:pt x="8" y="101"/>
                    </a:lnTo>
                    <a:lnTo>
                      <a:pt x="2" y="87"/>
                    </a:lnTo>
                    <a:lnTo>
                      <a:pt x="0" y="72"/>
                    </a:lnTo>
                    <a:lnTo>
                      <a:pt x="2" y="58"/>
                    </a:lnTo>
                    <a:lnTo>
                      <a:pt x="9" y="47"/>
                    </a:lnTo>
                    <a:lnTo>
                      <a:pt x="16" y="37"/>
                    </a:lnTo>
                    <a:lnTo>
                      <a:pt x="25" y="28"/>
                    </a:lnTo>
                    <a:lnTo>
                      <a:pt x="34" y="21"/>
                    </a:lnTo>
                    <a:lnTo>
                      <a:pt x="45" y="14"/>
                    </a:lnTo>
                    <a:lnTo>
                      <a:pt x="56" y="10"/>
                    </a:lnTo>
                    <a:lnTo>
                      <a:pt x="68" y="5"/>
                    </a:lnTo>
                    <a:lnTo>
                      <a:pt x="79" y="2"/>
                    </a:lnTo>
                    <a:lnTo>
                      <a:pt x="85" y="0"/>
                    </a:lnTo>
                    <a:lnTo>
                      <a:pt x="91" y="0"/>
                    </a:lnTo>
                    <a:lnTo>
                      <a:pt x="95" y="2"/>
                    </a:lnTo>
                    <a:lnTo>
                      <a:pt x="100" y="4"/>
                    </a:lnTo>
                    <a:lnTo>
                      <a:pt x="103" y="6"/>
                    </a:lnTo>
                    <a:lnTo>
                      <a:pt x="108" y="10"/>
                    </a:lnTo>
                    <a:lnTo>
                      <a:pt x="113" y="12"/>
                    </a:lnTo>
                    <a:lnTo>
                      <a:pt x="117"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5" name="Freeform 92"/>
              <p:cNvSpPr>
                <a:spLocks/>
              </p:cNvSpPr>
              <p:nvPr/>
            </p:nvSpPr>
            <p:spPr bwMode="auto">
              <a:xfrm>
                <a:off x="5253" y="188"/>
                <a:ext cx="71" cy="74"/>
              </a:xfrm>
              <a:custGeom>
                <a:avLst/>
                <a:gdLst>
                  <a:gd name="T0" fmla="*/ 1 w 142"/>
                  <a:gd name="T1" fmla="*/ 1 h 147"/>
                  <a:gd name="T2" fmla="*/ 2 w 142"/>
                  <a:gd name="T3" fmla="*/ 1 h 147"/>
                  <a:gd name="T4" fmla="*/ 2 w 142"/>
                  <a:gd name="T5" fmla="*/ 1 h 147"/>
                  <a:gd name="T6" fmla="*/ 2 w 142"/>
                  <a:gd name="T7" fmla="*/ 1 h 147"/>
                  <a:gd name="T8" fmla="*/ 2 w 142"/>
                  <a:gd name="T9" fmla="*/ 1 h 147"/>
                  <a:gd name="T10" fmla="*/ 2 w 142"/>
                  <a:gd name="T11" fmla="*/ 2 h 147"/>
                  <a:gd name="T12" fmla="*/ 2 w 142"/>
                  <a:gd name="T13" fmla="*/ 2 h 147"/>
                  <a:gd name="T14" fmla="*/ 2 w 142"/>
                  <a:gd name="T15" fmla="*/ 2 h 147"/>
                  <a:gd name="T16" fmla="*/ 2 w 142"/>
                  <a:gd name="T17" fmla="*/ 2 h 147"/>
                  <a:gd name="T18" fmla="*/ 2 w 142"/>
                  <a:gd name="T19" fmla="*/ 2 h 147"/>
                  <a:gd name="T20" fmla="*/ 1 w 142"/>
                  <a:gd name="T21" fmla="*/ 2 h 147"/>
                  <a:gd name="T22" fmla="*/ 1 w 142"/>
                  <a:gd name="T23" fmla="*/ 3 h 147"/>
                  <a:gd name="T24" fmla="*/ 1 w 142"/>
                  <a:gd name="T25" fmla="*/ 3 h 147"/>
                  <a:gd name="T26" fmla="*/ 1 w 142"/>
                  <a:gd name="T27" fmla="*/ 3 h 147"/>
                  <a:gd name="T28" fmla="*/ 1 w 142"/>
                  <a:gd name="T29" fmla="*/ 3 h 147"/>
                  <a:gd name="T30" fmla="*/ 1 w 142"/>
                  <a:gd name="T31" fmla="*/ 3 h 147"/>
                  <a:gd name="T32" fmla="*/ 1 w 142"/>
                  <a:gd name="T33" fmla="*/ 3 h 147"/>
                  <a:gd name="T34" fmla="*/ 1 w 142"/>
                  <a:gd name="T35" fmla="*/ 3 h 147"/>
                  <a:gd name="T36" fmla="*/ 1 w 142"/>
                  <a:gd name="T37" fmla="*/ 3 h 147"/>
                  <a:gd name="T38" fmla="*/ 1 w 142"/>
                  <a:gd name="T39" fmla="*/ 3 h 147"/>
                  <a:gd name="T40" fmla="*/ 1 w 142"/>
                  <a:gd name="T41" fmla="*/ 3 h 147"/>
                  <a:gd name="T42" fmla="*/ 1 w 142"/>
                  <a:gd name="T43" fmla="*/ 2 h 147"/>
                  <a:gd name="T44" fmla="*/ 1 w 142"/>
                  <a:gd name="T45" fmla="*/ 2 h 147"/>
                  <a:gd name="T46" fmla="*/ 0 w 142"/>
                  <a:gd name="T47" fmla="*/ 2 h 147"/>
                  <a:gd name="T48" fmla="*/ 1 w 142"/>
                  <a:gd name="T49" fmla="*/ 2 h 147"/>
                  <a:gd name="T50" fmla="*/ 1 w 142"/>
                  <a:gd name="T51" fmla="*/ 1 h 147"/>
                  <a:gd name="T52" fmla="*/ 1 w 142"/>
                  <a:gd name="T53" fmla="*/ 1 h 147"/>
                  <a:gd name="T54" fmla="*/ 1 w 142"/>
                  <a:gd name="T55" fmla="*/ 1 h 147"/>
                  <a:gd name="T56" fmla="*/ 1 w 142"/>
                  <a:gd name="T57" fmla="*/ 1 h 147"/>
                  <a:gd name="T58" fmla="*/ 1 w 142"/>
                  <a:gd name="T59" fmla="*/ 1 h 147"/>
                  <a:gd name="T60" fmla="*/ 1 w 142"/>
                  <a:gd name="T61" fmla="*/ 1 h 147"/>
                  <a:gd name="T62" fmla="*/ 1 w 142"/>
                  <a:gd name="T63" fmla="*/ 1 h 147"/>
                  <a:gd name="T64" fmla="*/ 1 w 142"/>
                  <a:gd name="T65" fmla="*/ 1 h 147"/>
                  <a:gd name="T66" fmla="*/ 1 w 142"/>
                  <a:gd name="T67" fmla="*/ 0 h 147"/>
                  <a:gd name="T68" fmla="*/ 1 w 142"/>
                  <a:gd name="T69" fmla="*/ 1 h 147"/>
                  <a:gd name="T70" fmla="*/ 1 w 142"/>
                  <a:gd name="T71" fmla="*/ 1 h 147"/>
                  <a:gd name="T72" fmla="*/ 1 w 142"/>
                  <a:gd name="T73" fmla="*/ 1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47"/>
                  <a:gd name="T113" fmla="*/ 142 w 142"/>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47">
                    <a:moveTo>
                      <a:pt x="119" y="9"/>
                    </a:moveTo>
                    <a:lnTo>
                      <a:pt x="125" y="19"/>
                    </a:lnTo>
                    <a:lnTo>
                      <a:pt x="132" y="29"/>
                    </a:lnTo>
                    <a:lnTo>
                      <a:pt x="139" y="39"/>
                    </a:lnTo>
                    <a:lnTo>
                      <a:pt x="142" y="52"/>
                    </a:lnTo>
                    <a:lnTo>
                      <a:pt x="142" y="66"/>
                    </a:lnTo>
                    <a:lnTo>
                      <a:pt x="140" y="78"/>
                    </a:lnTo>
                    <a:lnTo>
                      <a:pt x="136" y="91"/>
                    </a:lnTo>
                    <a:lnTo>
                      <a:pt x="130" y="102"/>
                    </a:lnTo>
                    <a:lnTo>
                      <a:pt x="123" y="112"/>
                    </a:lnTo>
                    <a:lnTo>
                      <a:pt x="114" y="121"/>
                    </a:lnTo>
                    <a:lnTo>
                      <a:pt x="104" y="129"/>
                    </a:lnTo>
                    <a:lnTo>
                      <a:pt x="93" y="136"/>
                    </a:lnTo>
                    <a:lnTo>
                      <a:pt x="85" y="140"/>
                    </a:lnTo>
                    <a:lnTo>
                      <a:pt x="77" y="143"/>
                    </a:lnTo>
                    <a:lnTo>
                      <a:pt x="68" y="146"/>
                    </a:lnTo>
                    <a:lnTo>
                      <a:pt x="58" y="147"/>
                    </a:lnTo>
                    <a:lnTo>
                      <a:pt x="49" y="146"/>
                    </a:lnTo>
                    <a:lnTo>
                      <a:pt x="40" y="145"/>
                    </a:lnTo>
                    <a:lnTo>
                      <a:pt x="32" y="140"/>
                    </a:lnTo>
                    <a:lnTo>
                      <a:pt x="25" y="135"/>
                    </a:lnTo>
                    <a:lnTo>
                      <a:pt x="13" y="120"/>
                    </a:lnTo>
                    <a:lnTo>
                      <a:pt x="4" y="104"/>
                    </a:lnTo>
                    <a:lnTo>
                      <a:pt x="0" y="86"/>
                    </a:lnTo>
                    <a:lnTo>
                      <a:pt x="2" y="67"/>
                    </a:lnTo>
                    <a:lnTo>
                      <a:pt x="8" y="54"/>
                    </a:lnTo>
                    <a:lnTo>
                      <a:pt x="16" y="42"/>
                    </a:lnTo>
                    <a:lnTo>
                      <a:pt x="25" y="32"/>
                    </a:lnTo>
                    <a:lnTo>
                      <a:pt x="36" y="23"/>
                    </a:lnTo>
                    <a:lnTo>
                      <a:pt x="48" y="15"/>
                    </a:lnTo>
                    <a:lnTo>
                      <a:pt x="61" y="9"/>
                    </a:lnTo>
                    <a:lnTo>
                      <a:pt x="73" y="3"/>
                    </a:lnTo>
                    <a:lnTo>
                      <a:pt x="87" y="1"/>
                    </a:lnTo>
                    <a:lnTo>
                      <a:pt x="96" y="0"/>
                    </a:lnTo>
                    <a:lnTo>
                      <a:pt x="104" y="1"/>
                    </a:lnTo>
                    <a:lnTo>
                      <a:pt x="112" y="4"/>
                    </a:lnTo>
                    <a:lnTo>
                      <a:pt x="119"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6" name="Freeform 93"/>
              <p:cNvSpPr>
                <a:spLocks/>
              </p:cNvSpPr>
              <p:nvPr/>
            </p:nvSpPr>
            <p:spPr bwMode="auto">
              <a:xfrm>
                <a:off x="5337" y="221"/>
                <a:ext cx="87" cy="75"/>
              </a:xfrm>
              <a:custGeom>
                <a:avLst/>
                <a:gdLst>
                  <a:gd name="T0" fmla="*/ 3 w 173"/>
                  <a:gd name="T1" fmla="*/ 1 h 150"/>
                  <a:gd name="T2" fmla="*/ 3 w 173"/>
                  <a:gd name="T3" fmla="*/ 1 h 150"/>
                  <a:gd name="T4" fmla="*/ 3 w 173"/>
                  <a:gd name="T5" fmla="*/ 1 h 150"/>
                  <a:gd name="T6" fmla="*/ 3 w 173"/>
                  <a:gd name="T7" fmla="*/ 1 h 150"/>
                  <a:gd name="T8" fmla="*/ 3 w 173"/>
                  <a:gd name="T9" fmla="*/ 1 h 150"/>
                  <a:gd name="T10" fmla="*/ 3 w 173"/>
                  <a:gd name="T11" fmla="*/ 1 h 150"/>
                  <a:gd name="T12" fmla="*/ 3 w 173"/>
                  <a:gd name="T13" fmla="*/ 2 h 150"/>
                  <a:gd name="T14" fmla="*/ 2 w 173"/>
                  <a:gd name="T15" fmla="*/ 2 h 150"/>
                  <a:gd name="T16" fmla="*/ 2 w 173"/>
                  <a:gd name="T17" fmla="*/ 2 h 150"/>
                  <a:gd name="T18" fmla="*/ 2 w 173"/>
                  <a:gd name="T19" fmla="*/ 2 h 150"/>
                  <a:gd name="T20" fmla="*/ 2 w 173"/>
                  <a:gd name="T21" fmla="*/ 2 h 150"/>
                  <a:gd name="T22" fmla="*/ 1 w 173"/>
                  <a:gd name="T23" fmla="*/ 2 h 150"/>
                  <a:gd name="T24" fmla="*/ 1 w 173"/>
                  <a:gd name="T25" fmla="*/ 2 h 150"/>
                  <a:gd name="T26" fmla="*/ 1 w 173"/>
                  <a:gd name="T27" fmla="*/ 2 h 150"/>
                  <a:gd name="T28" fmla="*/ 1 w 173"/>
                  <a:gd name="T29" fmla="*/ 2 h 150"/>
                  <a:gd name="T30" fmla="*/ 1 w 173"/>
                  <a:gd name="T31" fmla="*/ 2 h 150"/>
                  <a:gd name="T32" fmla="*/ 1 w 173"/>
                  <a:gd name="T33" fmla="*/ 2 h 150"/>
                  <a:gd name="T34" fmla="*/ 1 w 173"/>
                  <a:gd name="T35" fmla="*/ 2 h 150"/>
                  <a:gd name="T36" fmla="*/ 0 w 173"/>
                  <a:gd name="T37" fmla="*/ 1 h 150"/>
                  <a:gd name="T38" fmla="*/ 0 w 173"/>
                  <a:gd name="T39" fmla="*/ 1 h 150"/>
                  <a:gd name="T40" fmla="*/ 1 w 173"/>
                  <a:gd name="T41" fmla="*/ 1 h 150"/>
                  <a:gd name="T42" fmla="*/ 1 w 173"/>
                  <a:gd name="T43" fmla="*/ 1 h 150"/>
                  <a:gd name="T44" fmla="*/ 1 w 173"/>
                  <a:gd name="T45" fmla="*/ 1 h 150"/>
                  <a:gd name="T46" fmla="*/ 1 w 173"/>
                  <a:gd name="T47" fmla="*/ 1 h 150"/>
                  <a:gd name="T48" fmla="*/ 1 w 173"/>
                  <a:gd name="T49" fmla="*/ 1 h 150"/>
                  <a:gd name="T50" fmla="*/ 2 w 173"/>
                  <a:gd name="T51" fmla="*/ 1 h 150"/>
                  <a:gd name="T52" fmla="*/ 2 w 173"/>
                  <a:gd name="T53" fmla="*/ 1 h 150"/>
                  <a:gd name="T54" fmla="*/ 2 w 173"/>
                  <a:gd name="T55" fmla="*/ 0 h 150"/>
                  <a:gd name="T56" fmla="*/ 2 w 173"/>
                  <a:gd name="T57" fmla="*/ 1 h 150"/>
                  <a:gd name="T58" fmla="*/ 2 w 173"/>
                  <a:gd name="T59" fmla="*/ 1 h 150"/>
                  <a:gd name="T60" fmla="*/ 3 w 173"/>
                  <a:gd name="T61" fmla="*/ 1 h 150"/>
                  <a:gd name="T62" fmla="*/ 3 w 173"/>
                  <a:gd name="T63" fmla="*/ 1 h 150"/>
                  <a:gd name="T64" fmla="*/ 3 w 173"/>
                  <a:gd name="T65" fmla="*/ 1 h 150"/>
                  <a:gd name="T66" fmla="*/ 3 w 173"/>
                  <a:gd name="T67" fmla="*/ 1 h 150"/>
                  <a:gd name="T68" fmla="*/ 3 w 173"/>
                  <a:gd name="T69" fmla="*/ 1 h 150"/>
                  <a:gd name="T70" fmla="*/ 3 w 173"/>
                  <a:gd name="T71" fmla="*/ 1 h 150"/>
                  <a:gd name="T72" fmla="*/ 3 w 173"/>
                  <a:gd name="T73" fmla="*/ 1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
                  <a:gd name="T112" fmla="*/ 0 h 150"/>
                  <a:gd name="T113" fmla="*/ 173 w 173"/>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 h="150">
                    <a:moveTo>
                      <a:pt x="164" y="34"/>
                    </a:moveTo>
                    <a:lnTo>
                      <a:pt x="170" y="49"/>
                    </a:lnTo>
                    <a:lnTo>
                      <a:pt x="173" y="65"/>
                    </a:lnTo>
                    <a:lnTo>
                      <a:pt x="169" y="81"/>
                    </a:lnTo>
                    <a:lnTo>
                      <a:pt x="164" y="95"/>
                    </a:lnTo>
                    <a:lnTo>
                      <a:pt x="152" y="109"/>
                    </a:lnTo>
                    <a:lnTo>
                      <a:pt x="139" y="122"/>
                    </a:lnTo>
                    <a:lnTo>
                      <a:pt x="126" y="133"/>
                    </a:lnTo>
                    <a:lnTo>
                      <a:pt x="109" y="141"/>
                    </a:lnTo>
                    <a:lnTo>
                      <a:pt x="93" y="147"/>
                    </a:lnTo>
                    <a:lnTo>
                      <a:pt x="76" y="150"/>
                    </a:lnTo>
                    <a:lnTo>
                      <a:pt x="58" y="150"/>
                    </a:lnTo>
                    <a:lnTo>
                      <a:pt x="40" y="148"/>
                    </a:lnTo>
                    <a:lnTo>
                      <a:pt x="33" y="147"/>
                    </a:lnTo>
                    <a:lnTo>
                      <a:pt x="29" y="147"/>
                    </a:lnTo>
                    <a:lnTo>
                      <a:pt x="23" y="146"/>
                    </a:lnTo>
                    <a:lnTo>
                      <a:pt x="17" y="142"/>
                    </a:lnTo>
                    <a:lnTo>
                      <a:pt x="7" y="125"/>
                    </a:lnTo>
                    <a:lnTo>
                      <a:pt x="0" y="104"/>
                    </a:lnTo>
                    <a:lnTo>
                      <a:pt x="0" y="84"/>
                    </a:lnTo>
                    <a:lnTo>
                      <a:pt x="6" y="63"/>
                    </a:lnTo>
                    <a:lnTo>
                      <a:pt x="15" y="48"/>
                    </a:lnTo>
                    <a:lnTo>
                      <a:pt x="25" y="34"/>
                    </a:lnTo>
                    <a:lnTo>
                      <a:pt x="38" y="23"/>
                    </a:lnTo>
                    <a:lnTo>
                      <a:pt x="53" y="13"/>
                    </a:lnTo>
                    <a:lnTo>
                      <a:pt x="69" y="6"/>
                    </a:lnTo>
                    <a:lnTo>
                      <a:pt x="85" y="1"/>
                    </a:lnTo>
                    <a:lnTo>
                      <a:pt x="102" y="0"/>
                    </a:lnTo>
                    <a:lnTo>
                      <a:pt x="121" y="1"/>
                    </a:lnTo>
                    <a:lnTo>
                      <a:pt x="127" y="4"/>
                    </a:lnTo>
                    <a:lnTo>
                      <a:pt x="132" y="8"/>
                    </a:lnTo>
                    <a:lnTo>
                      <a:pt x="138" y="11"/>
                    </a:lnTo>
                    <a:lnTo>
                      <a:pt x="144" y="14"/>
                    </a:lnTo>
                    <a:lnTo>
                      <a:pt x="149" y="19"/>
                    </a:lnTo>
                    <a:lnTo>
                      <a:pt x="154" y="24"/>
                    </a:lnTo>
                    <a:lnTo>
                      <a:pt x="159" y="28"/>
                    </a:lnTo>
                    <a:lnTo>
                      <a:pt x="164"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7" name="Freeform 94"/>
              <p:cNvSpPr>
                <a:spLocks/>
              </p:cNvSpPr>
              <p:nvPr/>
            </p:nvSpPr>
            <p:spPr bwMode="auto">
              <a:xfrm>
                <a:off x="5065" y="309"/>
                <a:ext cx="595" cy="951"/>
              </a:xfrm>
              <a:custGeom>
                <a:avLst/>
                <a:gdLst>
                  <a:gd name="T0" fmla="*/ 11 w 1190"/>
                  <a:gd name="T1" fmla="*/ 1 h 1900"/>
                  <a:gd name="T2" fmla="*/ 11 w 1190"/>
                  <a:gd name="T3" fmla="*/ 5 h 1900"/>
                  <a:gd name="T4" fmla="*/ 11 w 1190"/>
                  <a:gd name="T5" fmla="*/ 13 h 1900"/>
                  <a:gd name="T6" fmla="*/ 12 w 1190"/>
                  <a:gd name="T7" fmla="*/ 14 h 1900"/>
                  <a:gd name="T8" fmla="*/ 13 w 1190"/>
                  <a:gd name="T9" fmla="*/ 14 h 1900"/>
                  <a:gd name="T10" fmla="*/ 14 w 1190"/>
                  <a:gd name="T11" fmla="*/ 14 h 1900"/>
                  <a:gd name="T12" fmla="*/ 15 w 1190"/>
                  <a:gd name="T13" fmla="*/ 15 h 1900"/>
                  <a:gd name="T14" fmla="*/ 17 w 1190"/>
                  <a:gd name="T15" fmla="*/ 16 h 1900"/>
                  <a:gd name="T16" fmla="*/ 18 w 1190"/>
                  <a:gd name="T17" fmla="*/ 17 h 1900"/>
                  <a:gd name="T18" fmla="*/ 18 w 1190"/>
                  <a:gd name="T19" fmla="*/ 19 h 1900"/>
                  <a:gd name="T20" fmla="*/ 19 w 1190"/>
                  <a:gd name="T21" fmla="*/ 20 h 1900"/>
                  <a:gd name="T22" fmla="*/ 19 w 1190"/>
                  <a:gd name="T23" fmla="*/ 22 h 1900"/>
                  <a:gd name="T24" fmla="*/ 19 w 1190"/>
                  <a:gd name="T25" fmla="*/ 24 h 1900"/>
                  <a:gd name="T26" fmla="*/ 18 w 1190"/>
                  <a:gd name="T27" fmla="*/ 26 h 1900"/>
                  <a:gd name="T28" fmla="*/ 17 w 1190"/>
                  <a:gd name="T29" fmla="*/ 27 h 1900"/>
                  <a:gd name="T30" fmla="*/ 16 w 1190"/>
                  <a:gd name="T31" fmla="*/ 27 h 1900"/>
                  <a:gd name="T32" fmla="*/ 15 w 1190"/>
                  <a:gd name="T33" fmla="*/ 28 h 1900"/>
                  <a:gd name="T34" fmla="*/ 14 w 1190"/>
                  <a:gd name="T35" fmla="*/ 29 h 1900"/>
                  <a:gd name="T36" fmla="*/ 13 w 1190"/>
                  <a:gd name="T37" fmla="*/ 29 h 1900"/>
                  <a:gd name="T38" fmla="*/ 13 w 1190"/>
                  <a:gd name="T39" fmla="*/ 29 h 1900"/>
                  <a:gd name="T40" fmla="*/ 12 w 1190"/>
                  <a:gd name="T41" fmla="*/ 30 h 1900"/>
                  <a:gd name="T42" fmla="*/ 12 w 1190"/>
                  <a:gd name="T43" fmla="*/ 30 h 1900"/>
                  <a:gd name="T44" fmla="*/ 11 w 1190"/>
                  <a:gd name="T45" fmla="*/ 30 h 1900"/>
                  <a:gd name="T46" fmla="*/ 10 w 1190"/>
                  <a:gd name="T47" fmla="*/ 30 h 1900"/>
                  <a:gd name="T48" fmla="*/ 10 w 1190"/>
                  <a:gd name="T49" fmla="*/ 30 h 1900"/>
                  <a:gd name="T50" fmla="*/ 9 w 1190"/>
                  <a:gd name="T51" fmla="*/ 30 h 1900"/>
                  <a:gd name="T52" fmla="*/ 9 w 1190"/>
                  <a:gd name="T53" fmla="*/ 30 h 1900"/>
                  <a:gd name="T54" fmla="*/ 7 w 1190"/>
                  <a:gd name="T55" fmla="*/ 30 h 1900"/>
                  <a:gd name="T56" fmla="*/ 6 w 1190"/>
                  <a:gd name="T57" fmla="*/ 30 h 1900"/>
                  <a:gd name="T58" fmla="*/ 5 w 1190"/>
                  <a:gd name="T59" fmla="*/ 30 h 1900"/>
                  <a:gd name="T60" fmla="*/ 3 w 1190"/>
                  <a:gd name="T61" fmla="*/ 29 h 1900"/>
                  <a:gd name="T62" fmla="*/ 2 w 1190"/>
                  <a:gd name="T63" fmla="*/ 28 h 1900"/>
                  <a:gd name="T64" fmla="*/ 1 w 1190"/>
                  <a:gd name="T65" fmla="*/ 27 h 1900"/>
                  <a:gd name="T66" fmla="*/ 1 w 1190"/>
                  <a:gd name="T67" fmla="*/ 26 h 1900"/>
                  <a:gd name="T68" fmla="*/ 1 w 1190"/>
                  <a:gd name="T69" fmla="*/ 24 h 1900"/>
                  <a:gd name="T70" fmla="*/ 1 w 1190"/>
                  <a:gd name="T71" fmla="*/ 23 h 1900"/>
                  <a:gd name="T72" fmla="*/ 1 w 1190"/>
                  <a:gd name="T73" fmla="*/ 21 h 1900"/>
                  <a:gd name="T74" fmla="*/ 1 w 1190"/>
                  <a:gd name="T75" fmla="*/ 19 h 1900"/>
                  <a:gd name="T76" fmla="*/ 1 w 1190"/>
                  <a:gd name="T77" fmla="*/ 17 h 1900"/>
                  <a:gd name="T78" fmla="*/ 2 w 1190"/>
                  <a:gd name="T79" fmla="*/ 16 h 1900"/>
                  <a:gd name="T80" fmla="*/ 3 w 1190"/>
                  <a:gd name="T81" fmla="*/ 15 h 1900"/>
                  <a:gd name="T82" fmla="*/ 3 w 1190"/>
                  <a:gd name="T83" fmla="*/ 15 h 1900"/>
                  <a:gd name="T84" fmla="*/ 5 w 1190"/>
                  <a:gd name="T85" fmla="*/ 14 h 1900"/>
                  <a:gd name="T86" fmla="*/ 5 w 1190"/>
                  <a:gd name="T87" fmla="*/ 14 h 1900"/>
                  <a:gd name="T88" fmla="*/ 6 w 1190"/>
                  <a:gd name="T89" fmla="*/ 14 h 1900"/>
                  <a:gd name="T90" fmla="*/ 6 w 1190"/>
                  <a:gd name="T91" fmla="*/ 11 h 1900"/>
                  <a:gd name="T92" fmla="*/ 6 w 1190"/>
                  <a:gd name="T93" fmla="*/ 2 h 1900"/>
                  <a:gd name="T94" fmla="*/ 7 w 1190"/>
                  <a:gd name="T95" fmla="*/ 2 h 1900"/>
                  <a:gd name="T96" fmla="*/ 7 w 1190"/>
                  <a:gd name="T97" fmla="*/ 1 h 1900"/>
                  <a:gd name="T98" fmla="*/ 8 w 1190"/>
                  <a:gd name="T99" fmla="*/ 1 h 1900"/>
                  <a:gd name="T100" fmla="*/ 9 w 1190"/>
                  <a:gd name="T101" fmla="*/ 1 h 1900"/>
                  <a:gd name="T102" fmla="*/ 9 w 1190"/>
                  <a:gd name="T103" fmla="*/ 1 h 1900"/>
                  <a:gd name="T104" fmla="*/ 9 w 1190"/>
                  <a:gd name="T105" fmla="*/ 1 h 1900"/>
                  <a:gd name="T106" fmla="*/ 10 w 1190"/>
                  <a:gd name="T107" fmla="*/ 1 h 1900"/>
                  <a:gd name="T108" fmla="*/ 10 w 1190"/>
                  <a:gd name="T109" fmla="*/ 1 h 1900"/>
                  <a:gd name="T110" fmla="*/ 11 w 1190"/>
                  <a:gd name="T111" fmla="*/ 1 h 19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0"/>
                  <a:gd name="T169" fmla="*/ 0 h 1900"/>
                  <a:gd name="T170" fmla="*/ 1190 w 1190"/>
                  <a:gd name="T171" fmla="*/ 1900 h 19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0" h="1900">
                    <a:moveTo>
                      <a:pt x="705" y="33"/>
                    </a:moveTo>
                    <a:lnTo>
                      <a:pt x="715" y="48"/>
                    </a:lnTo>
                    <a:lnTo>
                      <a:pt x="724" y="62"/>
                    </a:lnTo>
                    <a:lnTo>
                      <a:pt x="732" y="77"/>
                    </a:lnTo>
                    <a:lnTo>
                      <a:pt x="738" y="92"/>
                    </a:lnTo>
                    <a:lnTo>
                      <a:pt x="741" y="274"/>
                    </a:lnTo>
                    <a:lnTo>
                      <a:pt x="747" y="455"/>
                    </a:lnTo>
                    <a:lnTo>
                      <a:pt x="750" y="637"/>
                    </a:lnTo>
                    <a:lnTo>
                      <a:pt x="749" y="819"/>
                    </a:lnTo>
                    <a:lnTo>
                      <a:pt x="771" y="823"/>
                    </a:lnTo>
                    <a:lnTo>
                      <a:pt x="791" y="828"/>
                    </a:lnTo>
                    <a:lnTo>
                      <a:pt x="813" y="834"/>
                    </a:lnTo>
                    <a:lnTo>
                      <a:pt x="834" y="841"/>
                    </a:lnTo>
                    <a:lnTo>
                      <a:pt x="855" y="850"/>
                    </a:lnTo>
                    <a:lnTo>
                      <a:pt x="874" y="860"/>
                    </a:lnTo>
                    <a:lnTo>
                      <a:pt x="895" y="870"/>
                    </a:lnTo>
                    <a:lnTo>
                      <a:pt x="915" y="881"/>
                    </a:lnTo>
                    <a:lnTo>
                      <a:pt x="933" y="894"/>
                    </a:lnTo>
                    <a:lnTo>
                      <a:pt x="952" y="908"/>
                    </a:lnTo>
                    <a:lnTo>
                      <a:pt x="970" y="922"/>
                    </a:lnTo>
                    <a:lnTo>
                      <a:pt x="987" y="937"/>
                    </a:lnTo>
                    <a:lnTo>
                      <a:pt x="1005" y="952"/>
                    </a:lnTo>
                    <a:lnTo>
                      <a:pt x="1021" y="967"/>
                    </a:lnTo>
                    <a:lnTo>
                      <a:pt x="1037" y="984"/>
                    </a:lnTo>
                    <a:lnTo>
                      <a:pt x="1052" y="1000"/>
                    </a:lnTo>
                    <a:lnTo>
                      <a:pt x="1075" y="1030"/>
                    </a:lnTo>
                    <a:lnTo>
                      <a:pt x="1094" y="1060"/>
                    </a:lnTo>
                    <a:lnTo>
                      <a:pt x="1112" y="1092"/>
                    </a:lnTo>
                    <a:lnTo>
                      <a:pt x="1128" y="1126"/>
                    </a:lnTo>
                    <a:lnTo>
                      <a:pt x="1141" y="1160"/>
                    </a:lnTo>
                    <a:lnTo>
                      <a:pt x="1153" y="1195"/>
                    </a:lnTo>
                    <a:lnTo>
                      <a:pt x="1165" y="1231"/>
                    </a:lnTo>
                    <a:lnTo>
                      <a:pt x="1176" y="1265"/>
                    </a:lnTo>
                    <a:lnTo>
                      <a:pt x="1187" y="1310"/>
                    </a:lnTo>
                    <a:lnTo>
                      <a:pt x="1190" y="1354"/>
                    </a:lnTo>
                    <a:lnTo>
                      <a:pt x="1188" y="1399"/>
                    </a:lnTo>
                    <a:lnTo>
                      <a:pt x="1181" y="1443"/>
                    </a:lnTo>
                    <a:lnTo>
                      <a:pt x="1169" y="1485"/>
                    </a:lnTo>
                    <a:lnTo>
                      <a:pt x="1153" y="1527"/>
                    </a:lnTo>
                    <a:lnTo>
                      <a:pt x="1136" y="1566"/>
                    </a:lnTo>
                    <a:lnTo>
                      <a:pt x="1115" y="1604"/>
                    </a:lnTo>
                    <a:lnTo>
                      <a:pt x="1105" y="1621"/>
                    </a:lnTo>
                    <a:lnTo>
                      <a:pt x="1093" y="1638"/>
                    </a:lnTo>
                    <a:lnTo>
                      <a:pt x="1081" y="1655"/>
                    </a:lnTo>
                    <a:lnTo>
                      <a:pt x="1067" y="1672"/>
                    </a:lnTo>
                    <a:lnTo>
                      <a:pt x="1053" y="1687"/>
                    </a:lnTo>
                    <a:lnTo>
                      <a:pt x="1038" y="1703"/>
                    </a:lnTo>
                    <a:lnTo>
                      <a:pt x="1023" y="1718"/>
                    </a:lnTo>
                    <a:lnTo>
                      <a:pt x="1007" y="1733"/>
                    </a:lnTo>
                    <a:lnTo>
                      <a:pt x="991" y="1747"/>
                    </a:lnTo>
                    <a:lnTo>
                      <a:pt x="973" y="1762"/>
                    </a:lnTo>
                    <a:lnTo>
                      <a:pt x="957" y="1774"/>
                    </a:lnTo>
                    <a:lnTo>
                      <a:pt x="940" y="1787"/>
                    </a:lnTo>
                    <a:lnTo>
                      <a:pt x="923" y="1800"/>
                    </a:lnTo>
                    <a:lnTo>
                      <a:pt x="906" y="1812"/>
                    </a:lnTo>
                    <a:lnTo>
                      <a:pt x="888" y="1824"/>
                    </a:lnTo>
                    <a:lnTo>
                      <a:pt x="871" y="1834"/>
                    </a:lnTo>
                    <a:lnTo>
                      <a:pt x="859" y="1841"/>
                    </a:lnTo>
                    <a:lnTo>
                      <a:pt x="849" y="1847"/>
                    </a:lnTo>
                    <a:lnTo>
                      <a:pt x="838" y="1853"/>
                    </a:lnTo>
                    <a:lnTo>
                      <a:pt x="827" y="1859"/>
                    </a:lnTo>
                    <a:lnTo>
                      <a:pt x="816" y="1863"/>
                    </a:lnTo>
                    <a:lnTo>
                      <a:pt x="805" y="1869"/>
                    </a:lnTo>
                    <a:lnTo>
                      <a:pt x="794" y="1872"/>
                    </a:lnTo>
                    <a:lnTo>
                      <a:pt x="782" y="1877"/>
                    </a:lnTo>
                    <a:lnTo>
                      <a:pt x="771" y="1880"/>
                    </a:lnTo>
                    <a:lnTo>
                      <a:pt x="758" y="1884"/>
                    </a:lnTo>
                    <a:lnTo>
                      <a:pt x="747" y="1886"/>
                    </a:lnTo>
                    <a:lnTo>
                      <a:pt x="734" y="1888"/>
                    </a:lnTo>
                    <a:lnTo>
                      <a:pt x="721" y="1890"/>
                    </a:lnTo>
                    <a:lnTo>
                      <a:pt x="709" y="1891"/>
                    </a:lnTo>
                    <a:lnTo>
                      <a:pt x="696" y="1892"/>
                    </a:lnTo>
                    <a:lnTo>
                      <a:pt x="683" y="1892"/>
                    </a:lnTo>
                    <a:lnTo>
                      <a:pt x="671" y="1893"/>
                    </a:lnTo>
                    <a:lnTo>
                      <a:pt x="658" y="1893"/>
                    </a:lnTo>
                    <a:lnTo>
                      <a:pt x="644" y="1894"/>
                    </a:lnTo>
                    <a:lnTo>
                      <a:pt x="631" y="1894"/>
                    </a:lnTo>
                    <a:lnTo>
                      <a:pt x="619" y="1895"/>
                    </a:lnTo>
                    <a:lnTo>
                      <a:pt x="606" y="1895"/>
                    </a:lnTo>
                    <a:lnTo>
                      <a:pt x="593" y="1897"/>
                    </a:lnTo>
                    <a:lnTo>
                      <a:pt x="581" y="1898"/>
                    </a:lnTo>
                    <a:lnTo>
                      <a:pt x="548" y="1900"/>
                    </a:lnTo>
                    <a:lnTo>
                      <a:pt x="517" y="1900"/>
                    </a:lnTo>
                    <a:lnTo>
                      <a:pt x="486" y="1899"/>
                    </a:lnTo>
                    <a:lnTo>
                      <a:pt x="456" y="1897"/>
                    </a:lnTo>
                    <a:lnTo>
                      <a:pt x="426" y="1891"/>
                    </a:lnTo>
                    <a:lnTo>
                      <a:pt x="397" y="1885"/>
                    </a:lnTo>
                    <a:lnTo>
                      <a:pt x="369" y="1877"/>
                    </a:lnTo>
                    <a:lnTo>
                      <a:pt x="341" y="1868"/>
                    </a:lnTo>
                    <a:lnTo>
                      <a:pt x="313" y="1857"/>
                    </a:lnTo>
                    <a:lnTo>
                      <a:pt x="287" y="1845"/>
                    </a:lnTo>
                    <a:lnTo>
                      <a:pt x="262" y="1831"/>
                    </a:lnTo>
                    <a:lnTo>
                      <a:pt x="236" y="1817"/>
                    </a:lnTo>
                    <a:lnTo>
                      <a:pt x="211" y="1801"/>
                    </a:lnTo>
                    <a:lnTo>
                      <a:pt x="187" y="1784"/>
                    </a:lnTo>
                    <a:lnTo>
                      <a:pt x="164" y="1765"/>
                    </a:lnTo>
                    <a:lnTo>
                      <a:pt x="141" y="1747"/>
                    </a:lnTo>
                    <a:lnTo>
                      <a:pt x="116" y="1724"/>
                    </a:lnTo>
                    <a:lnTo>
                      <a:pt x="96" y="1701"/>
                    </a:lnTo>
                    <a:lnTo>
                      <a:pt x="78" y="1675"/>
                    </a:lnTo>
                    <a:lnTo>
                      <a:pt x="63" y="1649"/>
                    </a:lnTo>
                    <a:lnTo>
                      <a:pt x="50" y="1621"/>
                    </a:lnTo>
                    <a:lnTo>
                      <a:pt x="39" y="1594"/>
                    </a:lnTo>
                    <a:lnTo>
                      <a:pt x="29" y="1564"/>
                    </a:lnTo>
                    <a:lnTo>
                      <a:pt x="21" y="1534"/>
                    </a:lnTo>
                    <a:lnTo>
                      <a:pt x="13" y="1496"/>
                    </a:lnTo>
                    <a:lnTo>
                      <a:pt x="6" y="1456"/>
                    </a:lnTo>
                    <a:lnTo>
                      <a:pt x="1" y="1417"/>
                    </a:lnTo>
                    <a:lnTo>
                      <a:pt x="0" y="1378"/>
                    </a:lnTo>
                    <a:lnTo>
                      <a:pt x="0" y="1339"/>
                    </a:lnTo>
                    <a:lnTo>
                      <a:pt x="3" y="1300"/>
                    </a:lnTo>
                    <a:lnTo>
                      <a:pt x="9" y="1262"/>
                    </a:lnTo>
                    <a:lnTo>
                      <a:pt x="17" y="1224"/>
                    </a:lnTo>
                    <a:lnTo>
                      <a:pt x="28" y="1187"/>
                    </a:lnTo>
                    <a:lnTo>
                      <a:pt x="40" y="1150"/>
                    </a:lnTo>
                    <a:lnTo>
                      <a:pt x="55" y="1115"/>
                    </a:lnTo>
                    <a:lnTo>
                      <a:pt x="74" y="1081"/>
                    </a:lnTo>
                    <a:lnTo>
                      <a:pt x="96" y="1049"/>
                    </a:lnTo>
                    <a:lnTo>
                      <a:pt x="119" y="1019"/>
                    </a:lnTo>
                    <a:lnTo>
                      <a:pt x="145" y="989"/>
                    </a:lnTo>
                    <a:lnTo>
                      <a:pt x="175" y="962"/>
                    </a:lnTo>
                    <a:lnTo>
                      <a:pt x="189" y="951"/>
                    </a:lnTo>
                    <a:lnTo>
                      <a:pt x="203" y="939"/>
                    </a:lnTo>
                    <a:lnTo>
                      <a:pt x="218" y="928"/>
                    </a:lnTo>
                    <a:lnTo>
                      <a:pt x="233" y="917"/>
                    </a:lnTo>
                    <a:lnTo>
                      <a:pt x="248" y="906"/>
                    </a:lnTo>
                    <a:lnTo>
                      <a:pt x="263" y="895"/>
                    </a:lnTo>
                    <a:lnTo>
                      <a:pt x="279" y="886"/>
                    </a:lnTo>
                    <a:lnTo>
                      <a:pt x="295" y="877"/>
                    </a:lnTo>
                    <a:lnTo>
                      <a:pt x="311" y="868"/>
                    </a:lnTo>
                    <a:lnTo>
                      <a:pt x="327" y="860"/>
                    </a:lnTo>
                    <a:lnTo>
                      <a:pt x="344" y="853"/>
                    </a:lnTo>
                    <a:lnTo>
                      <a:pt x="362" y="847"/>
                    </a:lnTo>
                    <a:lnTo>
                      <a:pt x="379" y="841"/>
                    </a:lnTo>
                    <a:lnTo>
                      <a:pt x="396" y="836"/>
                    </a:lnTo>
                    <a:lnTo>
                      <a:pt x="415" y="833"/>
                    </a:lnTo>
                    <a:lnTo>
                      <a:pt x="433" y="831"/>
                    </a:lnTo>
                    <a:lnTo>
                      <a:pt x="433" y="651"/>
                    </a:lnTo>
                    <a:lnTo>
                      <a:pt x="430" y="471"/>
                    </a:lnTo>
                    <a:lnTo>
                      <a:pt x="424" y="291"/>
                    </a:lnTo>
                    <a:lnTo>
                      <a:pt x="419" y="112"/>
                    </a:lnTo>
                    <a:lnTo>
                      <a:pt x="426" y="99"/>
                    </a:lnTo>
                    <a:lnTo>
                      <a:pt x="433" y="86"/>
                    </a:lnTo>
                    <a:lnTo>
                      <a:pt x="441" y="74"/>
                    </a:lnTo>
                    <a:lnTo>
                      <a:pt x="452" y="61"/>
                    </a:lnTo>
                    <a:lnTo>
                      <a:pt x="462" y="52"/>
                    </a:lnTo>
                    <a:lnTo>
                      <a:pt x="472" y="43"/>
                    </a:lnTo>
                    <a:lnTo>
                      <a:pt x="483" y="36"/>
                    </a:lnTo>
                    <a:lnTo>
                      <a:pt x="494" y="28"/>
                    </a:lnTo>
                    <a:lnTo>
                      <a:pt x="507" y="22"/>
                    </a:lnTo>
                    <a:lnTo>
                      <a:pt x="520" y="16"/>
                    </a:lnTo>
                    <a:lnTo>
                      <a:pt x="532" y="11"/>
                    </a:lnTo>
                    <a:lnTo>
                      <a:pt x="546" y="7"/>
                    </a:lnTo>
                    <a:lnTo>
                      <a:pt x="559" y="5"/>
                    </a:lnTo>
                    <a:lnTo>
                      <a:pt x="573" y="2"/>
                    </a:lnTo>
                    <a:lnTo>
                      <a:pt x="588" y="1"/>
                    </a:lnTo>
                    <a:lnTo>
                      <a:pt x="601" y="0"/>
                    </a:lnTo>
                    <a:lnTo>
                      <a:pt x="615" y="1"/>
                    </a:lnTo>
                    <a:lnTo>
                      <a:pt x="629" y="2"/>
                    </a:lnTo>
                    <a:lnTo>
                      <a:pt x="644" y="5"/>
                    </a:lnTo>
                    <a:lnTo>
                      <a:pt x="658" y="8"/>
                    </a:lnTo>
                    <a:lnTo>
                      <a:pt x="664" y="10"/>
                    </a:lnTo>
                    <a:lnTo>
                      <a:pt x="671" y="13"/>
                    </a:lnTo>
                    <a:lnTo>
                      <a:pt x="676" y="16"/>
                    </a:lnTo>
                    <a:lnTo>
                      <a:pt x="682" y="21"/>
                    </a:lnTo>
                    <a:lnTo>
                      <a:pt x="688" y="24"/>
                    </a:lnTo>
                    <a:lnTo>
                      <a:pt x="694" y="28"/>
                    </a:lnTo>
                    <a:lnTo>
                      <a:pt x="699" y="31"/>
                    </a:lnTo>
                    <a:lnTo>
                      <a:pt x="70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8" name="Freeform 95"/>
              <p:cNvSpPr>
                <a:spLocks/>
              </p:cNvSpPr>
              <p:nvPr/>
            </p:nvSpPr>
            <p:spPr bwMode="auto">
              <a:xfrm>
                <a:off x="5301" y="331"/>
                <a:ext cx="107" cy="78"/>
              </a:xfrm>
              <a:custGeom>
                <a:avLst/>
                <a:gdLst>
                  <a:gd name="T0" fmla="*/ 2 w 215"/>
                  <a:gd name="T1" fmla="*/ 1 h 154"/>
                  <a:gd name="T2" fmla="*/ 3 w 215"/>
                  <a:gd name="T3" fmla="*/ 1 h 154"/>
                  <a:gd name="T4" fmla="*/ 3 w 215"/>
                  <a:gd name="T5" fmla="*/ 1 h 154"/>
                  <a:gd name="T6" fmla="*/ 3 w 215"/>
                  <a:gd name="T7" fmla="*/ 1 h 154"/>
                  <a:gd name="T8" fmla="*/ 3 w 215"/>
                  <a:gd name="T9" fmla="*/ 1 h 154"/>
                  <a:gd name="T10" fmla="*/ 3 w 215"/>
                  <a:gd name="T11" fmla="*/ 1 h 154"/>
                  <a:gd name="T12" fmla="*/ 3 w 215"/>
                  <a:gd name="T13" fmla="*/ 2 h 154"/>
                  <a:gd name="T14" fmla="*/ 3 w 215"/>
                  <a:gd name="T15" fmla="*/ 2 h 154"/>
                  <a:gd name="T16" fmla="*/ 3 w 215"/>
                  <a:gd name="T17" fmla="*/ 2 h 154"/>
                  <a:gd name="T18" fmla="*/ 2 w 215"/>
                  <a:gd name="T19" fmla="*/ 2 h 154"/>
                  <a:gd name="T20" fmla="*/ 2 w 215"/>
                  <a:gd name="T21" fmla="*/ 3 h 154"/>
                  <a:gd name="T22" fmla="*/ 2 w 215"/>
                  <a:gd name="T23" fmla="*/ 3 h 154"/>
                  <a:gd name="T24" fmla="*/ 2 w 215"/>
                  <a:gd name="T25" fmla="*/ 3 h 154"/>
                  <a:gd name="T26" fmla="*/ 2 w 215"/>
                  <a:gd name="T27" fmla="*/ 3 h 154"/>
                  <a:gd name="T28" fmla="*/ 1 w 215"/>
                  <a:gd name="T29" fmla="*/ 3 h 154"/>
                  <a:gd name="T30" fmla="*/ 1 w 215"/>
                  <a:gd name="T31" fmla="*/ 3 h 154"/>
                  <a:gd name="T32" fmla="*/ 1 w 215"/>
                  <a:gd name="T33" fmla="*/ 3 h 154"/>
                  <a:gd name="T34" fmla="*/ 1 w 215"/>
                  <a:gd name="T35" fmla="*/ 3 h 154"/>
                  <a:gd name="T36" fmla="*/ 1 w 215"/>
                  <a:gd name="T37" fmla="*/ 3 h 154"/>
                  <a:gd name="T38" fmla="*/ 1 w 215"/>
                  <a:gd name="T39" fmla="*/ 3 h 154"/>
                  <a:gd name="T40" fmla="*/ 0 w 215"/>
                  <a:gd name="T41" fmla="*/ 3 h 154"/>
                  <a:gd name="T42" fmla="*/ 0 w 215"/>
                  <a:gd name="T43" fmla="*/ 3 h 154"/>
                  <a:gd name="T44" fmla="*/ 0 w 215"/>
                  <a:gd name="T45" fmla="*/ 2 h 154"/>
                  <a:gd name="T46" fmla="*/ 0 w 215"/>
                  <a:gd name="T47" fmla="*/ 2 h 154"/>
                  <a:gd name="T48" fmla="*/ 0 w 215"/>
                  <a:gd name="T49" fmla="*/ 2 h 154"/>
                  <a:gd name="T50" fmla="*/ 0 w 215"/>
                  <a:gd name="T51" fmla="*/ 2 h 154"/>
                  <a:gd name="T52" fmla="*/ 0 w 215"/>
                  <a:gd name="T53" fmla="*/ 2 h 154"/>
                  <a:gd name="T54" fmla="*/ 0 w 215"/>
                  <a:gd name="T55" fmla="*/ 2 h 154"/>
                  <a:gd name="T56" fmla="*/ 0 w 215"/>
                  <a:gd name="T57" fmla="*/ 1 h 154"/>
                  <a:gd name="T58" fmla="*/ 0 w 215"/>
                  <a:gd name="T59" fmla="*/ 1 h 154"/>
                  <a:gd name="T60" fmla="*/ 0 w 215"/>
                  <a:gd name="T61" fmla="*/ 1 h 154"/>
                  <a:gd name="T62" fmla="*/ 0 w 215"/>
                  <a:gd name="T63" fmla="*/ 1 h 154"/>
                  <a:gd name="T64" fmla="*/ 0 w 215"/>
                  <a:gd name="T65" fmla="*/ 1 h 154"/>
                  <a:gd name="T66" fmla="*/ 0 w 215"/>
                  <a:gd name="T67" fmla="*/ 1 h 154"/>
                  <a:gd name="T68" fmla="*/ 1 w 215"/>
                  <a:gd name="T69" fmla="*/ 1 h 154"/>
                  <a:gd name="T70" fmla="*/ 1 w 215"/>
                  <a:gd name="T71" fmla="*/ 1 h 154"/>
                  <a:gd name="T72" fmla="*/ 1 w 215"/>
                  <a:gd name="T73" fmla="*/ 1 h 154"/>
                  <a:gd name="T74" fmla="*/ 1 w 215"/>
                  <a:gd name="T75" fmla="*/ 0 h 154"/>
                  <a:gd name="T76" fmla="*/ 1 w 215"/>
                  <a:gd name="T77" fmla="*/ 0 h 154"/>
                  <a:gd name="T78" fmla="*/ 2 w 215"/>
                  <a:gd name="T79" fmla="*/ 1 h 154"/>
                  <a:gd name="T80" fmla="*/ 2 w 215"/>
                  <a:gd name="T81" fmla="*/ 1 h 154"/>
                  <a:gd name="T82" fmla="*/ 2 w 215"/>
                  <a:gd name="T83" fmla="*/ 1 h 154"/>
                  <a:gd name="T84" fmla="*/ 2 w 215"/>
                  <a:gd name="T85" fmla="*/ 1 h 154"/>
                  <a:gd name="T86" fmla="*/ 2 w 215"/>
                  <a:gd name="T87" fmla="*/ 1 h 154"/>
                  <a:gd name="T88" fmla="*/ 2 w 215"/>
                  <a:gd name="T89" fmla="*/ 1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154"/>
                  <a:gd name="T137" fmla="*/ 215 w 215"/>
                  <a:gd name="T138" fmla="*/ 154 h 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154">
                    <a:moveTo>
                      <a:pt x="187" y="17"/>
                    </a:moveTo>
                    <a:lnTo>
                      <a:pt x="195" y="23"/>
                    </a:lnTo>
                    <a:lnTo>
                      <a:pt x="202" y="29"/>
                    </a:lnTo>
                    <a:lnTo>
                      <a:pt x="209" y="35"/>
                    </a:lnTo>
                    <a:lnTo>
                      <a:pt x="215" y="42"/>
                    </a:lnTo>
                    <a:lnTo>
                      <a:pt x="215" y="60"/>
                    </a:lnTo>
                    <a:lnTo>
                      <a:pt x="211" y="76"/>
                    </a:lnTo>
                    <a:lnTo>
                      <a:pt x="205" y="92"/>
                    </a:lnTo>
                    <a:lnTo>
                      <a:pt x="196" y="106"/>
                    </a:lnTo>
                    <a:lnTo>
                      <a:pt x="186" y="120"/>
                    </a:lnTo>
                    <a:lnTo>
                      <a:pt x="174" y="131"/>
                    </a:lnTo>
                    <a:lnTo>
                      <a:pt x="160" y="141"/>
                    </a:lnTo>
                    <a:lnTo>
                      <a:pt x="146" y="150"/>
                    </a:lnTo>
                    <a:lnTo>
                      <a:pt x="135" y="153"/>
                    </a:lnTo>
                    <a:lnTo>
                      <a:pt x="125" y="154"/>
                    </a:lnTo>
                    <a:lnTo>
                      <a:pt x="113" y="154"/>
                    </a:lnTo>
                    <a:lnTo>
                      <a:pt x="103" y="153"/>
                    </a:lnTo>
                    <a:lnTo>
                      <a:pt x="91" y="151"/>
                    </a:lnTo>
                    <a:lnTo>
                      <a:pt x="79" y="147"/>
                    </a:lnTo>
                    <a:lnTo>
                      <a:pt x="65" y="145"/>
                    </a:lnTo>
                    <a:lnTo>
                      <a:pt x="51" y="141"/>
                    </a:lnTo>
                    <a:lnTo>
                      <a:pt x="44" y="131"/>
                    </a:lnTo>
                    <a:lnTo>
                      <a:pt x="35" y="122"/>
                    </a:lnTo>
                    <a:lnTo>
                      <a:pt x="26" y="113"/>
                    </a:lnTo>
                    <a:lnTo>
                      <a:pt x="16" y="103"/>
                    </a:lnTo>
                    <a:lnTo>
                      <a:pt x="8" y="93"/>
                    </a:lnTo>
                    <a:lnTo>
                      <a:pt x="3" y="83"/>
                    </a:lnTo>
                    <a:lnTo>
                      <a:pt x="0" y="70"/>
                    </a:lnTo>
                    <a:lnTo>
                      <a:pt x="3" y="55"/>
                    </a:lnTo>
                    <a:lnTo>
                      <a:pt x="8" y="42"/>
                    </a:lnTo>
                    <a:lnTo>
                      <a:pt x="18" y="31"/>
                    </a:lnTo>
                    <a:lnTo>
                      <a:pt x="28" y="23"/>
                    </a:lnTo>
                    <a:lnTo>
                      <a:pt x="41" y="16"/>
                    </a:lnTo>
                    <a:lnTo>
                      <a:pt x="55" y="11"/>
                    </a:lnTo>
                    <a:lnTo>
                      <a:pt x="68" y="8"/>
                    </a:lnTo>
                    <a:lnTo>
                      <a:pt x="82" y="4"/>
                    </a:lnTo>
                    <a:lnTo>
                      <a:pt x="96" y="1"/>
                    </a:lnTo>
                    <a:lnTo>
                      <a:pt x="107" y="0"/>
                    </a:lnTo>
                    <a:lnTo>
                      <a:pt x="120" y="0"/>
                    </a:lnTo>
                    <a:lnTo>
                      <a:pt x="132" y="1"/>
                    </a:lnTo>
                    <a:lnTo>
                      <a:pt x="143" y="3"/>
                    </a:lnTo>
                    <a:lnTo>
                      <a:pt x="154" y="7"/>
                    </a:lnTo>
                    <a:lnTo>
                      <a:pt x="165" y="10"/>
                    </a:lnTo>
                    <a:lnTo>
                      <a:pt x="177" y="14"/>
                    </a:lnTo>
                    <a:lnTo>
                      <a:pt x="187" y="17"/>
                    </a:lnTo>
                    <a:close/>
                  </a:path>
                </a:pathLst>
              </a:custGeom>
              <a:solidFill>
                <a:srgbClr val="DDF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9" name="Freeform 96"/>
              <p:cNvSpPr>
                <a:spLocks/>
              </p:cNvSpPr>
              <p:nvPr/>
            </p:nvSpPr>
            <p:spPr bwMode="auto">
              <a:xfrm>
                <a:off x="5086" y="395"/>
                <a:ext cx="545" cy="610"/>
              </a:xfrm>
              <a:custGeom>
                <a:avLst/>
                <a:gdLst>
                  <a:gd name="T0" fmla="*/ 11 w 1088"/>
                  <a:gd name="T1" fmla="*/ 5 h 1220"/>
                  <a:gd name="T2" fmla="*/ 11 w 1088"/>
                  <a:gd name="T3" fmla="*/ 10 h 1220"/>
                  <a:gd name="T4" fmla="*/ 11 w 1088"/>
                  <a:gd name="T5" fmla="*/ 10 h 1220"/>
                  <a:gd name="T6" fmla="*/ 12 w 1088"/>
                  <a:gd name="T7" fmla="*/ 11 h 1220"/>
                  <a:gd name="T8" fmla="*/ 13 w 1088"/>
                  <a:gd name="T9" fmla="*/ 11 h 1220"/>
                  <a:gd name="T10" fmla="*/ 14 w 1088"/>
                  <a:gd name="T11" fmla="*/ 11 h 1220"/>
                  <a:gd name="T12" fmla="*/ 14 w 1088"/>
                  <a:gd name="T13" fmla="*/ 12 h 1220"/>
                  <a:gd name="T14" fmla="*/ 15 w 1088"/>
                  <a:gd name="T15" fmla="*/ 12 h 1220"/>
                  <a:gd name="T16" fmla="*/ 16 w 1088"/>
                  <a:gd name="T17" fmla="*/ 14 h 1220"/>
                  <a:gd name="T18" fmla="*/ 17 w 1088"/>
                  <a:gd name="T19" fmla="*/ 17 h 1220"/>
                  <a:gd name="T20" fmla="*/ 18 w 1088"/>
                  <a:gd name="T21" fmla="*/ 19 h 1220"/>
                  <a:gd name="T22" fmla="*/ 17 w 1088"/>
                  <a:gd name="T23" fmla="*/ 18 h 1220"/>
                  <a:gd name="T24" fmla="*/ 16 w 1088"/>
                  <a:gd name="T25" fmla="*/ 17 h 1220"/>
                  <a:gd name="T26" fmla="*/ 14 w 1088"/>
                  <a:gd name="T27" fmla="*/ 18 h 1220"/>
                  <a:gd name="T28" fmla="*/ 13 w 1088"/>
                  <a:gd name="T29" fmla="*/ 18 h 1220"/>
                  <a:gd name="T30" fmla="*/ 13 w 1088"/>
                  <a:gd name="T31" fmla="*/ 19 h 1220"/>
                  <a:gd name="T32" fmla="*/ 12 w 1088"/>
                  <a:gd name="T33" fmla="*/ 19 h 1220"/>
                  <a:gd name="T34" fmla="*/ 12 w 1088"/>
                  <a:gd name="T35" fmla="*/ 19 h 1220"/>
                  <a:gd name="T36" fmla="*/ 11 w 1088"/>
                  <a:gd name="T37" fmla="*/ 19 h 1220"/>
                  <a:gd name="T38" fmla="*/ 11 w 1088"/>
                  <a:gd name="T39" fmla="*/ 19 h 1220"/>
                  <a:gd name="T40" fmla="*/ 10 w 1088"/>
                  <a:gd name="T41" fmla="*/ 18 h 1220"/>
                  <a:gd name="T42" fmla="*/ 10 w 1088"/>
                  <a:gd name="T43" fmla="*/ 18 h 1220"/>
                  <a:gd name="T44" fmla="*/ 9 w 1088"/>
                  <a:gd name="T45" fmla="*/ 18 h 1220"/>
                  <a:gd name="T46" fmla="*/ 8 w 1088"/>
                  <a:gd name="T47" fmla="*/ 18 h 1220"/>
                  <a:gd name="T48" fmla="*/ 8 w 1088"/>
                  <a:gd name="T49" fmla="*/ 18 h 1220"/>
                  <a:gd name="T50" fmla="*/ 7 w 1088"/>
                  <a:gd name="T51" fmla="*/ 19 h 1220"/>
                  <a:gd name="T52" fmla="*/ 7 w 1088"/>
                  <a:gd name="T53" fmla="*/ 19 h 1220"/>
                  <a:gd name="T54" fmla="*/ 7 w 1088"/>
                  <a:gd name="T55" fmla="*/ 19 h 1220"/>
                  <a:gd name="T56" fmla="*/ 6 w 1088"/>
                  <a:gd name="T57" fmla="*/ 19 h 1220"/>
                  <a:gd name="T58" fmla="*/ 6 w 1088"/>
                  <a:gd name="T59" fmla="*/ 19 h 1220"/>
                  <a:gd name="T60" fmla="*/ 5 w 1088"/>
                  <a:gd name="T61" fmla="*/ 19 h 1220"/>
                  <a:gd name="T62" fmla="*/ 4 w 1088"/>
                  <a:gd name="T63" fmla="*/ 18 h 1220"/>
                  <a:gd name="T64" fmla="*/ 4 w 1088"/>
                  <a:gd name="T65" fmla="*/ 18 h 1220"/>
                  <a:gd name="T66" fmla="*/ 3 w 1088"/>
                  <a:gd name="T67" fmla="*/ 18 h 1220"/>
                  <a:gd name="T68" fmla="*/ 2 w 1088"/>
                  <a:gd name="T69" fmla="*/ 18 h 1220"/>
                  <a:gd name="T70" fmla="*/ 1 w 1088"/>
                  <a:gd name="T71" fmla="*/ 18 h 1220"/>
                  <a:gd name="T72" fmla="*/ 1 w 1088"/>
                  <a:gd name="T73" fmla="*/ 19 h 1220"/>
                  <a:gd name="T74" fmla="*/ 1 w 1088"/>
                  <a:gd name="T75" fmla="*/ 19 h 1220"/>
                  <a:gd name="T76" fmla="*/ 1 w 1088"/>
                  <a:gd name="T77" fmla="*/ 15 h 1220"/>
                  <a:gd name="T78" fmla="*/ 2 w 1088"/>
                  <a:gd name="T79" fmla="*/ 13 h 1220"/>
                  <a:gd name="T80" fmla="*/ 3 w 1088"/>
                  <a:gd name="T81" fmla="*/ 13 h 1220"/>
                  <a:gd name="T82" fmla="*/ 4 w 1088"/>
                  <a:gd name="T83" fmla="*/ 12 h 1220"/>
                  <a:gd name="T84" fmla="*/ 4 w 1088"/>
                  <a:gd name="T85" fmla="*/ 12 h 1220"/>
                  <a:gd name="T86" fmla="*/ 5 w 1088"/>
                  <a:gd name="T87" fmla="*/ 11 h 1220"/>
                  <a:gd name="T88" fmla="*/ 5 w 1088"/>
                  <a:gd name="T89" fmla="*/ 11 h 1220"/>
                  <a:gd name="T90" fmla="*/ 6 w 1088"/>
                  <a:gd name="T91" fmla="*/ 11 h 1220"/>
                  <a:gd name="T92" fmla="*/ 6 w 1088"/>
                  <a:gd name="T93" fmla="*/ 11 h 1220"/>
                  <a:gd name="T94" fmla="*/ 7 w 1088"/>
                  <a:gd name="T95" fmla="*/ 10 h 1220"/>
                  <a:gd name="T96" fmla="*/ 7 w 1088"/>
                  <a:gd name="T97" fmla="*/ 5 h 1220"/>
                  <a:gd name="T98" fmla="*/ 7 w 1088"/>
                  <a:gd name="T99" fmla="*/ 1 h 1220"/>
                  <a:gd name="T100" fmla="*/ 8 w 1088"/>
                  <a:gd name="T101" fmla="*/ 1 h 1220"/>
                  <a:gd name="T102" fmla="*/ 9 w 1088"/>
                  <a:gd name="T103" fmla="*/ 1 h 1220"/>
                  <a:gd name="T104" fmla="*/ 9 w 1088"/>
                  <a:gd name="T105" fmla="*/ 1 h 1220"/>
                  <a:gd name="T106" fmla="*/ 10 w 1088"/>
                  <a:gd name="T107" fmla="*/ 1 h 1220"/>
                  <a:gd name="T108" fmla="*/ 11 w 1088"/>
                  <a:gd name="T109" fmla="*/ 0 h 1220"/>
                  <a:gd name="T110" fmla="*/ 11 w 1088"/>
                  <a:gd name="T111" fmla="*/ 1 h 12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8"/>
                  <a:gd name="T169" fmla="*/ 0 h 1220"/>
                  <a:gd name="T170" fmla="*/ 1088 w 1088"/>
                  <a:gd name="T171" fmla="*/ 1220 h 12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8" h="1220">
                    <a:moveTo>
                      <a:pt x="651" y="111"/>
                    </a:moveTo>
                    <a:lnTo>
                      <a:pt x="653" y="243"/>
                    </a:lnTo>
                    <a:lnTo>
                      <a:pt x="660" y="374"/>
                    </a:lnTo>
                    <a:lnTo>
                      <a:pt x="664" y="505"/>
                    </a:lnTo>
                    <a:lnTo>
                      <a:pt x="661" y="637"/>
                    </a:lnTo>
                    <a:lnTo>
                      <a:pt x="661" y="653"/>
                    </a:lnTo>
                    <a:lnTo>
                      <a:pt x="664" y="669"/>
                    </a:lnTo>
                    <a:lnTo>
                      <a:pt x="672" y="683"/>
                    </a:lnTo>
                    <a:lnTo>
                      <a:pt x="685" y="690"/>
                    </a:lnTo>
                    <a:lnTo>
                      <a:pt x="704" y="694"/>
                    </a:lnTo>
                    <a:lnTo>
                      <a:pt x="721" y="699"/>
                    </a:lnTo>
                    <a:lnTo>
                      <a:pt x="738" y="705"/>
                    </a:lnTo>
                    <a:lnTo>
                      <a:pt x="755" y="712"/>
                    </a:lnTo>
                    <a:lnTo>
                      <a:pt x="773" y="720"/>
                    </a:lnTo>
                    <a:lnTo>
                      <a:pt x="789" y="727"/>
                    </a:lnTo>
                    <a:lnTo>
                      <a:pt x="805" y="736"/>
                    </a:lnTo>
                    <a:lnTo>
                      <a:pt x="821" y="745"/>
                    </a:lnTo>
                    <a:lnTo>
                      <a:pt x="837" y="754"/>
                    </a:lnTo>
                    <a:lnTo>
                      <a:pt x="853" y="765"/>
                    </a:lnTo>
                    <a:lnTo>
                      <a:pt x="868" y="776"/>
                    </a:lnTo>
                    <a:lnTo>
                      <a:pt x="883" y="787"/>
                    </a:lnTo>
                    <a:lnTo>
                      <a:pt x="898" y="798"/>
                    </a:lnTo>
                    <a:lnTo>
                      <a:pt x="913" y="811"/>
                    </a:lnTo>
                    <a:lnTo>
                      <a:pt x="928" y="822"/>
                    </a:lnTo>
                    <a:lnTo>
                      <a:pt x="942" y="835"/>
                    </a:lnTo>
                    <a:lnTo>
                      <a:pt x="974" y="868"/>
                    </a:lnTo>
                    <a:lnTo>
                      <a:pt x="1002" y="904"/>
                    </a:lnTo>
                    <a:lnTo>
                      <a:pt x="1024" y="943"/>
                    </a:lnTo>
                    <a:lnTo>
                      <a:pt x="1042" y="984"/>
                    </a:lnTo>
                    <a:lnTo>
                      <a:pt x="1057" y="1026"/>
                    </a:lnTo>
                    <a:lnTo>
                      <a:pt x="1069" y="1070"/>
                    </a:lnTo>
                    <a:lnTo>
                      <a:pt x="1079" y="1114"/>
                    </a:lnTo>
                    <a:lnTo>
                      <a:pt x="1088" y="1159"/>
                    </a:lnTo>
                    <a:lnTo>
                      <a:pt x="1070" y="1139"/>
                    </a:lnTo>
                    <a:lnTo>
                      <a:pt x="1051" y="1122"/>
                    </a:lnTo>
                    <a:lnTo>
                      <a:pt x="1031" y="1106"/>
                    </a:lnTo>
                    <a:lnTo>
                      <a:pt x="1009" y="1093"/>
                    </a:lnTo>
                    <a:lnTo>
                      <a:pt x="985" y="1084"/>
                    </a:lnTo>
                    <a:lnTo>
                      <a:pt x="960" y="1078"/>
                    </a:lnTo>
                    <a:lnTo>
                      <a:pt x="934" y="1078"/>
                    </a:lnTo>
                    <a:lnTo>
                      <a:pt x="907" y="1084"/>
                    </a:lnTo>
                    <a:lnTo>
                      <a:pt x="886" y="1093"/>
                    </a:lnTo>
                    <a:lnTo>
                      <a:pt x="866" y="1105"/>
                    </a:lnTo>
                    <a:lnTo>
                      <a:pt x="849" y="1118"/>
                    </a:lnTo>
                    <a:lnTo>
                      <a:pt x="831" y="1135"/>
                    </a:lnTo>
                    <a:lnTo>
                      <a:pt x="815" y="1152"/>
                    </a:lnTo>
                    <a:lnTo>
                      <a:pt x="800" y="1170"/>
                    </a:lnTo>
                    <a:lnTo>
                      <a:pt x="785" y="1189"/>
                    </a:lnTo>
                    <a:lnTo>
                      <a:pt x="770" y="1206"/>
                    </a:lnTo>
                    <a:lnTo>
                      <a:pt x="762" y="1212"/>
                    </a:lnTo>
                    <a:lnTo>
                      <a:pt x="754" y="1215"/>
                    </a:lnTo>
                    <a:lnTo>
                      <a:pt x="744" y="1216"/>
                    </a:lnTo>
                    <a:lnTo>
                      <a:pt x="735" y="1215"/>
                    </a:lnTo>
                    <a:lnTo>
                      <a:pt x="723" y="1214"/>
                    </a:lnTo>
                    <a:lnTo>
                      <a:pt x="714" y="1211"/>
                    </a:lnTo>
                    <a:lnTo>
                      <a:pt x="704" y="1208"/>
                    </a:lnTo>
                    <a:lnTo>
                      <a:pt x="694" y="1206"/>
                    </a:lnTo>
                    <a:lnTo>
                      <a:pt x="679" y="1201"/>
                    </a:lnTo>
                    <a:lnTo>
                      <a:pt x="668" y="1193"/>
                    </a:lnTo>
                    <a:lnTo>
                      <a:pt x="657" y="1183"/>
                    </a:lnTo>
                    <a:lnTo>
                      <a:pt x="648" y="1173"/>
                    </a:lnTo>
                    <a:lnTo>
                      <a:pt x="639" y="1160"/>
                    </a:lnTo>
                    <a:lnTo>
                      <a:pt x="630" y="1148"/>
                    </a:lnTo>
                    <a:lnTo>
                      <a:pt x="621" y="1138"/>
                    </a:lnTo>
                    <a:lnTo>
                      <a:pt x="609" y="1129"/>
                    </a:lnTo>
                    <a:lnTo>
                      <a:pt x="595" y="1121"/>
                    </a:lnTo>
                    <a:lnTo>
                      <a:pt x="579" y="1113"/>
                    </a:lnTo>
                    <a:lnTo>
                      <a:pt x="563" y="1107"/>
                    </a:lnTo>
                    <a:lnTo>
                      <a:pt x="546" y="1104"/>
                    </a:lnTo>
                    <a:lnTo>
                      <a:pt x="528" y="1101"/>
                    </a:lnTo>
                    <a:lnTo>
                      <a:pt x="512" y="1102"/>
                    </a:lnTo>
                    <a:lnTo>
                      <a:pt x="496" y="1107"/>
                    </a:lnTo>
                    <a:lnTo>
                      <a:pt x="481" y="1114"/>
                    </a:lnTo>
                    <a:lnTo>
                      <a:pt x="470" y="1122"/>
                    </a:lnTo>
                    <a:lnTo>
                      <a:pt x="459" y="1132"/>
                    </a:lnTo>
                    <a:lnTo>
                      <a:pt x="450" y="1144"/>
                    </a:lnTo>
                    <a:lnTo>
                      <a:pt x="443" y="1155"/>
                    </a:lnTo>
                    <a:lnTo>
                      <a:pt x="435" y="1168"/>
                    </a:lnTo>
                    <a:lnTo>
                      <a:pt x="428" y="1181"/>
                    </a:lnTo>
                    <a:lnTo>
                      <a:pt x="421" y="1193"/>
                    </a:lnTo>
                    <a:lnTo>
                      <a:pt x="414" y="1206"/>
                    </a:lnTo>
                    <a:lnTo>
                      <a:pt x="410" y="1212"/>
                    </a:lnTo>
                    <a:lnTo>
                      <a:pt x="405" y="1215"/>
                    </a:lnTo>
                    <a:lnTo>
                      <a:pt x="398" y="1218"/>
                    </a:lnTo>
                    <a:lnTo>
                      <a:pt x="391" y="1219"/>
                    </a:lnTo>
                    <a:lnTo>
                      <a:pt x="384" y="1220"/>
                    </a:lnTo>
                    <a:lnTo>
                      <a:pt x="376" y="1220"/>
                    </a:lnTo>
                    <a:lnTo>
                      <a:pt x="369" y="1220"/>
                    </a:lnTo>
                    <a:lnTo>
                      <a:pt x="361" y="1219"/>
                    </a:lnTo>
                    <a:lnTo>
                      <a:pt x="341" y="1214"/>
                    </a:lnTo>
                    <a:lnTo>
                      <a:pt x="323" y="1205"/>
                    </a:lnTo>
                    <a:lnTo>
                      <a:pt x="307" y="1192"/>
                    </a:lnTo>
                    <a:lnTo>
                      <a:pt x="292" y="1178"/>
                    </a:lnTo>
                    <a:lnTo>
                      <a:pt x="277" y="1163"/>
                    </a:lnTo>
                    <a:lnTo>
                      <a:pt x="262" y="1150"/>
                    </a:lnTo>
                    <a:lnTo>
                      <a:pt x="246" y="1137"/>
                    </a:lnTo>
                    <a:lnTo>
                      <a:pt x="228" y="1127"/>
                    </a:lnTo>
                    <a:lnTo>
                      <a:pt x="212" y="1120"/>
                    </a:lnTo>
                    <a:lnTo>
                      <a:pt x="194" y="1114"/>
                    </a:lnTo>
                    <a:lnTo>
                      <a:pt x="176" y="1110"/>
                    </a:lnTo>
                    <a:lnTo>
                      <a:pt x="159" y="1108"/>
                    </a:lnTo>
                    <a:lnTo>
                      <a:pt x="140" y="1108"/>
                    </a:lnTo>
                    <a:lnTo>
                      <a:pt x="123" y="1110"/>
                    </a:lnTo>
                    <a:lnTo>
                      <a:pt x="107" y="1115"/>
                    </a:lnTo>
                    <a:lnTo>
                      <a:pt x="91" y="1123"/>
                    </a:lnTo>
                    <a:lnTo>
                      <a:pt x="77" y="1131"/>
                    </a:lnTo>
                    <a:lnTo>
                      <a:pt x="64" y="1142"/>
                    </a:lnTo>
                    <a:lnTo>
                      <a:pt x="51" y="1152"/>
                    </a:lnTo>
                    <a:lnTo>
                      <a:pt x="39" y="1162"/>
                    </a:lnTo>
                    <a:lnTo>
                      <a:pt x="27" y="1174"/>
                    </a:lnTo>
                    <a:lnTo>
                      <a:pt x="17" y="1186"/>
                    </a:lnTo>
                    <a:lnTo>
                      <a:pt x="8" y="1199"/>
                    </a:lnTo>
                    <a:lnTo>
                      <a:pt x="0" y="1212"/>
                    </a:lnTo>
                    <a:lnTo>
                      <a:pt x="1" y="1159"/>
                    </a:lnTo>
                    <a:lnTo>
                      <a:pt x="5" y="1108"/>
                    </a:lnTo>
                    <a:lnTo>
                      <a:pt x="13" y="1059"/>
                    </a:lnTo>
                    <a:lnTo>
                      <a:pt x="27" y="1011"/>
                    </a:lnTo>
                    <a:lnTo>
                      <a:pt x="46" y="966"/>
                    </a:lnTo>
                    <a:lnTo>
                      <a:pt x="70" y="923"/>
                    </a:lnTo>
                    <a:lnTo>
                      <a:pt x="101" y="882"/>
                    </a:lnTo>
                    <a:lnTo>
                      <a:pt x="140" y="845"/>
                    </a:lnTo>
                    <a:lnTo>
                      <a:pt x="152" y="836"/>
                    </a:lnTo>
                    <a:lnTo>
                      <a:pt x="163" y="826"/>
                    </a:lnTo>
                    <a:lnTo>
                      <a:pt x="175" y="817"/>
                    </a:lnTo>
                    <a:lnTo>
                      <a:pt x="187" y="809"/>
                    </a:lnTo>
                    <a:lnTo>
                      <a:pt x="199" y="799"/>
                    </a:lnTo>
                    <a:lnTo>
                      <a:pt x="210" y="791"/>
                    </a:lnTo>
                    <a:lnTo>
                      <a:pt x="223" y="783"/>
                    </a:lnTo>
                    <a:lnTo>
                      <a:pt x="235" y="775"/>
                    </a:lnTo>
                    <a:lnTo>
                      <a:pt x="246" y="767"/>
                    </a:lnTo>
                    <a:lnTo>
                      <a:pt x="259" y="760"/>
                    </a:lnTo>
                    <a:lnTo>
                      <a:pt x="270" y="752"/>
                    </a:lnTo>
                    <a:lnTo>
                      <a:pt x="283" y="745"/>
                    </a:lnTo>
                    <a:lnTo>
                      <a:pt x="296" y="738"/>
                    </a:lnTo>
                    <a:lnTo>
                      <a:pt x="307" y="731"/>
                    </a:lnTo>
                    <a:lnTo>
                      <a:pt x="320" y="724"/>
                    </a:lnTo>
                    <a:lnTo>
                      <a:pt x="333" y="717"/>
                    </a:lnTo>
                    <a:lnTo>
                      <a:pt x="345" y="715"/>
                    </a:lnTo>
                    <a:lnTo>
                      <a:pt x="357" y="712"/>
                    </a:lnTo>
                    <a:lnTo>
                      <a:pt x="368" y="707"/>
                    </a:lnTo>
                    <a:lnTo>
                      <a:pt x="379" y="701"/>
                    </a:lnTo>
                    <a:lnTo>
                      <a:pt x="390" y="694"/>
                    </a:lnTo>
                    <a:lnTo>
                      <a:pt x="401" y="689"/>
                    </a:lnTo>
                    <a:lnTo>
                      <a:pt x="411" y="682"/>
                    </a:lnTo>
                    <a:lnTo>
                      <a:pt x="422" y="676"/>
                    </a:lnTo>
                    <a:lnTo>
                      <a:pt x="433" y="516"/>
                    </a:lnTo>
                    <a:lnTo>
                      <a:pt x="433" y="356"/>
                    </a:lnTo>
                    <a:lnTo>
                      <a:pt x="427" y="196"/>
                    </a:lnTo>
                    <a:lnTo>
                      <a:pt x="424" y="35"/>
                    </a:lnTo>
                    <a:lnTo>
                      <a:pt x="436" y="40"/>
                    </a:lnTo>
                    <a:lnTo>
                      <a:pt x="450" y="46"/>
                    </a:lnTo>
                    <a:lnTo>
                      <a:pt x="464" y="53"/>
                    </a:lnTo>
                    <a:lnTo>
                      <a:pt x="478" y="58"/>
                    </a:lnTo>
                    <a:lnTo>
                      <a:pt x="493" y="64"/>
                    </a:lnTo>
                    <a:lnTo>
                      <a:pt x="508" y="69"/>
                    </a:lnTo>
                    <a:lnTo>
                      <a:pt x="524" y="70"/>
                    </a:lnTo>
                    <a:lnTo>
                      <a:pt x="540" y="68"/>
                    </a:lnTo>
                    <a:lnTo>
                      <a:pt x="557" y="63"/>
                    </a:lnTo>
                    <a:lnTo>
                      <a:pt x="572" y="57"/>
                    </a:lnTo>
                    <a:lnTo>
                      <a:pt x="587" y="50"/>
                    </a:lnTo>
                    <a:lnTo>
                      <a:pt x="602" y="42"/>
                    </a:lnTo>
                    <a:lnTo>
                      <a:pt x="616" y="33"/>
                    </a:lnTo>
                    <a:lnTo>
                      <a:pt x="629" y="23"/>
                    </a:lnTo>
                    <a:lnTo>
                      <a:pt x="642" y="12"/>
                    </a:lnTo>
                    <a:lnTo>
                      <a:pt x="655" y="0"/>
                    </a:lnTo>
                    <a:lnTo>
                      <a:pt x="654" y="26"/>
                    </a:lnTo>
                    <a:lnTo>
                      <a:pt x="653" y="54"/>
                    </a:lnTo>
                    <a:lnTo>
                      <a:pt x="652" y="83"/>
                    </a:lnTo>
                    <a:lnTo>
                      <a:pt x="651" y="111"/>
                    </a:lnTo>
                    <a:close/>
                  </a:path>
                </a:pathLst>
              </a:custGeom>
              <a:solidFill>
                <a:srgbClr val="DDF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0" name="Freeform 97"/>
              <p:cNvSpPr>
                <a:spLocks/>
              </p:cNvSpPr>
              <p:nvPr/>
            </p:nvSpPr>
            <p:spPr bwMode="auto">
              <a:xfrm>
                <a:off x="5306" y="495"/>
                <a:ext cx="38" cy="46"/>
              </a:xfrm>
              <a:custGeom>
                <a:avLst/>
                <a:gdLst>
                  <a:gd name="T0" fmla="*/ 1 w 77"/>
                  <a:gd name="T1" fmla="*/ 1 h 91"/>
                  <a:gd name="T2" fmla="*/ 1 w 77"/>
                  <a:gd name="T3" fmla="*/ 1 h 91"/>
                  <a:gd name="T4" fmla="*/ 1 w 77"/>
                  <a:gd name="T5" fmla="*/ 1 h 91"/>
                  <a:gd name="T6" fmla="*/ 1 w 77"/>
                  <a:gd name="T7" fmla="*/ 1 h 91"/>
                  <a:gd name="T8" fmla="*/ 1 w 77"/>
                  <a:gd name="T9" fmla="*/ 1 h 91"/>
                  <a:gd name="T10" fmla="*/ 1 w 77"/>
                  <a:gd name="T11" fmla="*/ 2 h 91"/>
                  <a:gd name="T12" fmla="*/ 1 w 77"/>
                  <a:gd name="T13" fmla="*/ 2 h 91"/>
                  <a:gd name="T14" fmla="*/ 0 w 77"/>
                  <a:gd name="T15" fmla="*/ 2 h 91"/>
                  <a:gd name="T16" fmla="*/ 0 w 77"/>
                  <a:gd name="T17" fmla="*/ 2 h 91"/>
                  <a:gd name="T18" fmla="*/ 0 w 77"/>
                  <a:gd name="T19" fmla="*/ 2 h 91"/>
                  <a:gd name="T20" fmla="*/ 0 w 77"/>
                  <a:gd name="T21" fmla="*/ 2 h 91"/>
                  <a:gd name="T22" fmla="*/ 0 w 77"/>
                  <a:gd name="T23" fmla="*/ 2 h 91"/>
                  <a:gd name="T24" fmla="*/ 0 w 77"/>
                  <a:gd name="T25" fmla="*/ 2 h 91"/>
                  <a:gd name="T26" fmla="*/ 0 w 77"/>
                  <a:gd name="T27" fmla="*/ 2 h 91"/>
                  <a:gd name="T28" fmla="*/ 0 w 77"/>
                  <a:gd name="T29" fmla="*/ 2 h 91"/>
                  <a:gd name="T30" fmla="*/ 0 w 77"/>
                  <a:gd name="T31" fmla="*/ 2 h 91"/>
                  <a:gd name="T32" fmla="*/ 0 w 77"/>
                  <a:gd name="T33" fmla="*/ 2 h 91"/>
                  <a:gd name="T34" fmla="*/ 0 w 77"/>
                  <a:gd name="T35" fmla="*/ 2 h 91"/>
                  <a:gd name="T36" fmla="*/ 0 w 77"/>
                  <a:gd name="T37" fmla="*/ 1 h 91"/>
                  <a:gd name="T38" fmla="*/ 0 w 77"/>
                  <a:gd name="T39" fmla="*/ 1 h 91"/>
                  <a:gd name="T40" fmla="*/ 0 w 77"/>
                  <a:gd name="T41" fmla="*/ 1 h 91"/>
                  <a:gd name="T42" fmla="*/ 0 w 77"/>
                  <a:gd name="T43" fmla="*/ 1 h 91"/>
                  <a:gd name="T44" fmla="*/ 0 w 77"/>
                  <a:gd name="T45" fmla="*/ 1 h 91"/>
                  <a:gd name="T46" fmla="*/ 0 w 77"/>
                  <a:gd name="T47" fmla="*/ 1 h 91"/>
                  <a:gd name="T48" fmla="*/ 0 w 77"/>
                  <a:gd name="T49" fmla="*/ 1 h 91"/>
                  <a:gd name="T50" fmla="*/ 0 w 77"/>
                  <a:gd name="T51" fmla="*/ 1 h 91"/>
                  <a:gd name="T52" fmla="*/ 0 w 77"/>
                  <a:gd name="T53" fmla="*/ 1 h 91"/>
                  <a:gd name="T54" fmla="*/ 0 w 77"/>
                  <a:gd name="T55" fmla="*/ 0 h 91"/>
                  <a:gd name="T56" fmla="*/ 0 w 77"/>
                  <a:gd name="T57" fmla="*/ 0 h 91"/>
                  <a:gd name="T58" fmla="*/ 0 w 77"/>
                  <a:gd name="T59" fmla="*/ 1 h 91"/>
                  <a:gd name="T60" fmla="*/ 0 w 77"/>
                  <a:gd name="T61" fmla="*/ 1 h 91"/>
                  <a:gd name="T62" fmla="*/ 0 w 77"/>
                  <a:gd name="T63" fmla="*/ 1 h 91"/>
                  <a:gd name="T64" fmla="*/ 1 w 77"/>
                  <a:gd name="T65" fmla="*/ 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91"/>
                  <a:gd name="T101" fmla="*/ 77 w 77"/>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91">
                    <a:moveTo>
                      <a:pt x="69" y="21"/>
                    </a:moveTo>
                    <a:lnTo>
                      <a:pt x="72" y="29"/>
                    </a:lnTo>
                    <a:lnTo>
                      <a:pt x="76" y="38"/>
                    </a:lnTo>
                    <a:lnTo>
                      <a:pt x="77" y="48"/>
                    </a:lnTo>
                    <a:lnTo>
                      <a:pt x="76" y="58"/>
                    </a:lnTo>
                    <a:lnTo>
                      <a:pt x="71" y="67"/>
                    </a:lnTo>
                    <a:lnTo>
                      <a:pt x="65" y="75"/>
                    </a:lnTo>
                    <a:lnTo>
                      <a:pt x="58" y="83"/>
                    </a:lnTo>
                    <a:lnTo>
                      <a:pt x="53" y="90"/>
                    </a:lnTo>
                    <a:lnTo>
                      <a:pt x="46" y="90"/>
                    </a:lnTo>
                    <a:lnTo>
                      <a:pt x="40" y="90"/>
                    </a:lnTo>
                    <a:lnTo>
                      <a:pt x="33" y="91"/>
                    </a:lnTo>
                    <a:lnTo>
                      <a:pt x="27" y="90"/>
                    </a:lnTo>
                    <a:lnTo>
                      <a:pt x="20" y="90"/>
                    </a:lnTo>
                    <a:lnTo>
                      <a:pt x="16" y="88"/>
                    </a:lnTo>
                    <a:lnTo>
                      <a:pt x="11" y="83"/>
                    </a:lnTo>
                    <a:lnTo>
                      <a:pt x="8" y="77"/>
                    </a:lnTo>
                    <a:lnTo>
                      <a:pt x="1" y="65"/>
                    </a:lnTo>
                    <a:lnTo>
                      <a:pt x="0" y="50"/>
                    </a:lnTo>
                    <a:lnTo>
                      <a:pt x="1" y="35"/>
                    </a:lnTo>
                    <a:lnTo>
                      <a:pt x="0" y="21"/>
                    </a:lnTo>
                    <a:lnTo>
                      <a:pt x="3" y="15"/>
                    </a:lnTo>
                    <a:lnTo>
                      <a:pt x="8" y="10"/>
                    </a:lnTo>
                    <a:lnTo>
                      <a:pt x="13" y="7"/>
                    </a:lnTo>
                    <a:lnTo>
                      <a:pt x="18" y="3"/>
                    </a:lnTo>
                    <a:lnTo>
                      <a:pt x="24" y="2"/>
                    </a:lnTo>
                    <a:lnTo>
                      <a:pt x="31" y="1"/>
                    </a:lnTo>
                    <a:lnTo>
                      <a:pt x="36" y="0"/>
                    </a:lnTo>
                    <a:lnTo>
                      <a:pt x="43" y="0"/>
                    </a:lnTo>
                    <a:lnTo>
                      <a:pt x="51" y="2"/>
                    </a:lnTo>
                    <a:lnTo>
                      <a:pt x="57" y="8"/>
                    </a:lnTo>
                    <a:lnTo>
                      <a:pt x="63" y="15"/>
                    </a:lnTo>
                    <a:lnTo>
                      <a:pt x="69"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1" name="Freeform 98"/>
              <p:cNvSpPr>
                <a:spLocks/>
              </p:cNvSpPr>
              <p:nvPr/>
            </p:nvSpPr>
            <p:spPr bwMode="auto">
              <a:xfrm>
                <a:off x="5341" y="581"/>
                <a:ext cx="55" cy="60"/>
              </a:xfrm>
              <a:custGeom>
                <a:avLst/>
                <a:gdLst>
                  <a:gd name="T0" fmla="*/ 2 w 109"/>
                  <a:gd name="T1" fmla="*/ 0 h 121"/>
                  <a:gd name="T2" fmla="*/ 2 w 109"/>
                  <a:gd name="T3" fmla="*/ 0 h 121"/>
                  <a:gd name="T4" fmla="*/ 2 w 109"/>
                  <a:gd name="T5" fmla="*/ 0 h 121"/>
                  <a:gd name="T6" fmla="*/ 2 w 109"/>
                  <a:gd name="T7" fmla="*/ 1 h 121"/>
                  <a:gd name="T8" fmla="*/ 2 w 109"/>
                  <a:gd name="T9" fmla="*/ 1 h 121"/>
                  <a:gd name="T10" fmla="*/ 2 w 109"/>
                  <a:gd name="T11" fmla="*/ 1 h 121"/>
                  <a:gd name="T12" fmla="*/ 2 w 109"/>
                  <a:gd name="T13" fmla="*/ 1 h 121"/>
                  <a:gd name="T14" fmla="*/ 2 w 109"/>
                  <a:gd name="T15" fmla="*/ 1 h 121"/>
                  <a:gd name="T16" fmla="*/ 2 w 109"/>
                  <a:gd name="T17" fmla="*/ 1 h 121"/>
                  <a:gd name="T18" fmla="*/ 2 w 109"/>
                  <a:gd name="T19" fmla="*/ 1 h 121"/>
                  <a:gd name="T20" fmla="*/ 2 w 109"/>
                  <a:gd name="T21" fmla="*/ 1 h 121"/>
                  <a:gd name="T22" fmla="*/ 1 w 109"/>
                  <a:gd name="T23" fmla="*/ 1 h 121"/>
                  <a:gd name="T24" fmla="*/ 1 w 109"/>
                  <a:gd name="T25" fmla="*/ 1 h 121"/>
                  <a:gd name="T26" fmla="*/ 1 w 109"/>
                  <a:gd name="T27" fmla="*/ 1 h 121"/>
                  <a:gd name="T28" fmla="*/ 1 w 109"/>
                  <a:gd name="T29" fmla="*/ 1 h 121"/>
                  <a:gd name="T30" fmla="*/ 1 w 109"/>
                  <a:gd name="T31" fmla="*/ 1 h 121"/>
                  <a:gd name="T32" fmla="*/ 1 w 109"/>
                  <a:gd name="T33" fmla="*/ 1 h 121"/>
                  <a:gd name="T34" fmla="*/ 1 w 109"/>
                  <a:gd name="T35" fmla="*/ 1 h 121"/>
                  <a:gd name="T36" fmla="*/ 1 w 109"/>
                  <a:gd name="T37" fmla="*/ 1 h 121"/>
                  <a:gd name="T38" fmla="*/ 1 w 109"/>
                  <a:gd name="T39" fmla="*/ 1 h 121"/>
                  <a:gd name="T40" fmla="*/ 1 w 109"/>
                  <a:gd name="T41" fmla="*/ 1 h 121"/>
                  <a:gd name="T42" fmla="*/ 1 w 109"/>
                  <a:gd name="T43" fmla="*/ 1 h 121"/>
                  <a:gd name="T44" fmla="*/ 0 w 109"/>
                  <a:gd name="T45" fmla="*/ 1 h 121"/>
                  <a:gd name="T46" fmla="*/ 0 w 109"/>
                  <a:gd name="T47" fmla="*/ 0 h 121"/>
                  <a:gd name="T48" fmla="*/ 1 w 109"/>
                  <a:gd name="T49" fmla="*/ 0 h 121"/>
                  <a:gd name="T50" fmla="*/ 1 w 109"/>
                  <a:gd name="T51" fmla="*/ 0 h 121"/>
                  <a:gd name="T52" fmla="*/ 1 w 109"/>
                  <a:gd name="T53" fmla="*/ 0 h 121"/>
                  <a:gd name="T54" fmla="*/ 1 w 109"/>
                  <a:gd name="T55" fmla="*/ 0 h 121"/>
                  <a:gd name="T56" fmla="*/ 1 w 109"/>
                  <a:gd name="T57" fmla="*/ 0 h 121"/>
                  <a:gd name="T58" fmla="*/ 1 w 109"/>
                  <a:gd name="T59" fmla="*/ 0 h 121"/>
                  <a:gd name="T60" fmla="*/ 2 w 109"/>
                  <a:gd name="T61" fmla="*/ 0 h 121"/>
                  <a:gd name="T62" fmla="*/ 2 w 109"/>
                  <a:gd name="T63" fmla="*/ 0 h 121"/>
                  <a:gd name="T64" fmla="*/ 2 w 109"/>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21"/>
                  <a:gd name="T101" fmla="*/ 109 w 109"/>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21">
                    <a:moveTo>
                      <a:pt x="91" y="8"/>
                    </a:moveTo>
                    <a:lnTo>
                      <a:pt x="101" y="26"/>
                    </a:lnTo>
                    <a:lnTo>
                      <a:pt x="108" y="48"/>
                    </a:lnTo>
                    <a:lnTo>
                      <a:pt x="109" y="69"/>
                    </a:lnTo>
                    <a:lnTo>
                      <a:pt x="101" y="88"/>
                    </a:lnTo>
                    <a:lnTo>
                      <a:pt x="97" y="94"/>
                    </a:lnTo>
                    <a:lnTo>
                      <a:pt x="92" y="100"/>
                    </a:lnTo>
                    <a:lnTo>
                      <a:pt x="87" y="105"/>
                    </a:lnTo>
                    <a:lnTo>
                      <a:pt x="83" y="110"/>
                    </a:lnTo>
                    <a:lnTo>
                      <a:pt x="77" y="115"/>
                    </a:lnTo>
                    <a:lnTo>
                      <a:pt x="71" y="118"/>
                    </a:lnTo>
                    <a:lnTo>
                      <a:pt x="64" y="121"/>
                    </a:lnTo>
                    <a:lnTo>
                      <a:pt x="57" y="121"/>
                    </a:lnTo>
                    <a:lnTo>
                      <a:pt x="52" y="121"/>
                    </a:lnTo>
                    <a:lnTo>
                      <a:pt x="46" y="120"/>
                    </a:lnTo>
                    <a:lnTo>
                      <a:pt x="40" y="118"/>
                    </a:lnTo>
                    <a:lnTo>
                      <a:pt x="34" y="116"/>
                    </a:lnTo>
                    <a:lnTo>
                      <a:pt x="29" y="113"/>
                    </a:lnTo>
                    <a:lnTo>
                      <a:pt x="24" y="109"/>
                    </a:lnTo>
                    <a:lnTo>
                      <a:pt x="19" y="105"/>
                    </a:lnTo>
                    <a:lnTo>
                      <a:pt x="15" y="99"/>
                    </a:lnTo>
                    <a:lnTo>
                      <a:pt x="6" y="84"/>
                    </a:lnTo>
                    <a:lnTo>
                      <a:pt x="0" y="66"/>
                    </a:lnTo>
                    <a:lnTo>
                      <a:pt x="0" y="49"/>
                    </a:lnTo>
                    <a:lnTo>
                      <a:pt x="6" y="34"/>
                    </a:lnTo>
                    <a:lnTo>
                      <a:pt x="14" y="24"/>
                    </a:lnTo>
                    <a:lnTo>
                      <a:pt x="23" y="16"/>
                    </a:lnTo>
                    <a:lnTo>
                      <a:pt x="33" y="9"/>
                    </a:lnTo>
                    <a:lnTo>
                      <a:pt x="45" y="3"/>
                    </a:lnTo>
                    <a:lnTo>
                      <a:pt x="56" y="1"/>
                    </a:lnTo>
                    <a:lnTo>
                      <a:pt x="68" y="0"/>
                    </a:lnTo>
                    <a:lnTo>
                      <a:pt x="79" y="2"/>
                    </a:lnTo>
                    <a:lnTo>
                      <a:pt x="9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2" name="Freeform 99"/>
              <p:cNvSpPr>
                <a:spLocks/>
              </p:cNvSpPr>
              <p:nvPr/>
            </p:nvSpPr>
            <p:spPr bwMode="auto">
              <a:xfrm>
                <a:off x="5319" y="760"/>
                <a:ext cx="65" cy="75"/>
              </a:xfrm>
              <a:custGeom>
                <a:avLst/>
                <a:gdLst>
                  <a:gd name="T0" fmla="*/ 2 w 129"/>
                  <a:gd name="T1" fmla="*/ 1 h 150"/>
                  <a:gd name="T2" fmla="*/ 2 w 129"/>
                  <a:gd name="T3" fmla="*/ 1 h 150"/>
                  <a:gd name="T4" fmla="*/ 2 w 129"/>
                  <a:gd name="T5" fmla="*/ 1 h 150"/>
                  <a:gd name="T6" fmla="*/ 2 w 129"/>
                  <a:gd name="T7" fmla="*/ 1 h 150"/>
                  <a:gd name="T8" fmla="*/ 3 w 129"/>
                  <a:gd name="T9" fmla="*/ 1 h 150"/>
                  <a:gd name="T10" fmla="*/ 3 w 129"/>
                  <a:gd name="T11" fmla="*/ 1 h 150"/>
                  <a:gd name="T12" fmla="*/ 2 w 129"/>
                  <a:gd name="T13" fmla="*/ 1 h 150"/>
                  <a:gd name="T14" fmla="*/ 2 w 129"/>
                  <a:gd name="T15" fmla="*/ 1 h 150"/>
                  <a:gd name="T16" fmla="*/ 2 w 129"/>
                  <a:gd name="T17" fmla="*/ 2 h 150"/>
                  <a:gd name="T18" fmla="*/ 2 w 129"/>
                  <a:gd name="T19" fmla="*/ 2 h 150"/>
                  <a:gd name="T20" fmla="*/ 2 w 129"/>
                  <a:gd name="T21" fmla="*/ 2 h 150"/>
                  <a:gd name="T22" fmla="*/ 2 w 129"/>
                  <a:gd name="T23" fmla="*/ 2 h 150"/>
                  <a:gd name="T24" fmla="*/ 2 w 129"/>
                  <a:gd name="T25" fmla="*/ 2 h 150"/>
                  <a:gd name="T26" fmla="*/ 1 w 129"/>
                  <a:gd name="T27" fmla="*/ 2 h 150"/>
                  <a:gd name="T28" fmla="*/ 1 w 129"/>
                  <a:gd name="T29" fmla="*/ 2 h 150"/>
                  <a:gd name="T30" fmla="*/ 1 w 129"/>
                  <a:gd name="T31" fmla="*/ 2 h 150"/>
                  <a:gd name="T32" fmla="*/ 1 w 129"/>
                  <a:gd name="T33" fmla="*/ 2 h 150"/>
                  <a:gd name="T34" fmla="*/ 1 w 129"/>
                  <a:gd name="T35" fmla="*/ 2 h 150"/>
                  <a:gd name="T36" fmla="*/ 1 w 129"/>
                  <a:gd name="T37" fmla="*/ 2 h 150"/>
                  <a:gd name="T38" fmla="*/ 1 w 129"/>
                  <a:gd name="T39" fmla="*/ 2 h 150"/>
                  <a:gd name="T40" fmla="*/ 0 w 129"/>
                  <a:gd name="T41" fmla="*/ 1 h 150"/>
                  <a:gd name="T42" fmla="*/ 0 w 129"/>
                  <a:gd name="T43" fmla="*/ 1 h 150"/>
                  <a:gd name="T44" fmla="*/ 0 w 129"/>
                  <a:gd name="T45" fmla="*/ 1 h 150"/>
                  <a:gd name="T46" fmla="*/ 1 w 129"/>
                  <a:gd name="T47" fmla="*/ 1 h 150"/>
                  <a:gd name="T48" fmla="*/ 1 w 129"/>
                  <a:gd name="T49" fmla="*/ 1 h 150"/>
                  <a:gd name="T50" fmla="*/ 1 w 129"/>
                  <a:gd name="T51" fmla="*/ 1 h 150"/>
                  <a:gd name="T52" fmla="*/ 1 w 129"/>
                  <a:gd name="T53" fmla="*/ 1 h 150"/>
                  <a:gd name="T54" fmla="*/ 1 w 129"/>
                  <a:gd name="T55" fmla="*/ 1 h 150"/>
                  <a:gd name="T56" fmla="*/ 1 w 129"/>
                  <a:gd name="T57" fmla="*/ 1 h 150"/>
                  <a:gd name="T58" fmla="*/ 1 w 129"/>
                  <a:gd name="T59" fmla="*/ 1 h 150"/>
                  <a:gd name="T60" fmla="*/ 1 w 129"/>
                  <a:gd name="T61" fmla="*/ 0 h 150"/>
                  <a:gd name="T62" fmla="*/ 1 w 129"/>
                  <a:gd name="T63" fmla="*/ 0 h 150"/>
                  <a:gd name="T64" fmla="*/ 2 w 129"/>
                  <a:gd name="T65" fmla="*/ 0 h 150"/>
                  <a:gd name="T66" fmla="*/ 2 w 129"/>
                  <a:gd name="T67" fmla="*/ 1 h 150"/>
                  <a:gd name="T68" fmla="*/ 2 w 129"/>
                  <a:gd name="T69" fmla="*/ 1 h 150"/>
                  <a:gd name="T70" fmla="*/ 2 w 129"/>
                  <a:gd name="T71" fmla="*/ 1 h 150"/>
                  <a:gd name="T72" fmla="*/ 2 w 129"/>
                  <a:gd name="T73" fmla="*/ 1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150"/>
                  <a:gd name="T113" fmla="*/ 129 w 129"/>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150">
                    <a:moveTo>
                      <a:pt x="96" y="17"/>
                    </a:moveTo>
                    <a:lnTo>
                      <a:pt x="110" y="25"/>
                    </a:lnTo>
                    <a:lnTo>
                      <a:pt x="120" y="37"/>
                    </a:lnTo>
                    <a:lnTo>
                      <a:pt x="126" y="52"/>
                    </a:lnTo>
                    <a:lnTo>
                      <a:pt x="129" y="67"/>
                    </a:lnTo>
                    <a:lnTo>
                      <a:pt x="129" y="84"/>
                    </a:lnTo>
                    <a:lnTo>
                      <a:pt x="127" y="101"/>
                    </a:lnTo>
                    <a:lnTo>
                      <a:pt x="121" y="119"/>
                    </a:lnTo>
                    <a:lnTo>
                      <a:pt x="110" y="133"/>
                    </a:lnTo>
                    <a:lnTo>
                      <a:pt x="100" y="138"/>
                    </a:lnTo>
                    <a:lnTo>
                      <a:pt x="91" y="143"/>
                    </a:lnTo>
                    <a:lnTo>
                      <a:pt x="81" y="146"/>
                    </a:lnTo>
                    <a:lnTo>
                      <a:pt x="70" y="149"/>
                    </a:lnTo>
                    <a:lnTo>
                      <a:pt x="60" y="150"/>
                    </a:lnTo>
                    <a:lnTo>
                      <a:pt x="50" y="150"/>
                    </a:lnTo>
                    <a:lnTo>
                      <a:pt x="39" y="149"/>
                    </a:lnTo>
                    <a:lnTo>
                      <a:pt x="30" y="146"/>
                    </a:lnTo>
                    <a:lnTo>
                      <a:pt x="19" y="141"/>
                    </a:lnTo>
                    <a:lnTo>
                      <a:pt x="12" y="131"/>
                    </a:lnTo>
                    <a:lnTo>
                      <a:pt x="6" y="121"/>
                    </a:lnTo>
                    <a:lnTo>
                      <a:pt x="0" y="111"/>
                    </a:lnTo>
                    <a:lnTo>
                      <a:pt x="0" y="96"/>
                    </a:lnTo>
                    <a:lnTo>
                      <a:pt x="0" y="80"/>
                    </a:lnTo>
                    <a:lnTo>
                      <a:pt x="2" y="65"/>
                    </a:lnTo>
                    <a:lnTo>
                      <a:pt x="6" y="51"/>
                    </a:lnTo>
                    <a:lnTo>
                      <a:pt x="12" y="37"/>
                    </a:lnTo>
                    <a:lnTo>
                      <a:pt x="19" y="24"/>
                    </a:lnTo>
                    <a:lnTo>
                      <a:pt x="29" y="14"/>
                    </a:lnTo>
                    <a:lnTo>
                      <a:pt x="42" y="5"/>
                    </a:lnTo>
                    <a:lnTo>
                      <a:pt x="48" y="2"/>
                    </a:lnTo>
                    <a:lnTo>
                      <a:pt x="55" y="0"/>
                    </a:lnTo>
                    <a:lnTo>
                      <a:pt x="63" y="0"/>
                    </a:lnTo>
                    <a:lnTo>
                      <a:pt x="71" y="0"/>
                    </a:lnTo>
                    <a:lnTo>
                      <a:pt x="78" y="2"/>
                    </a:lnTo>
                    <a:lnTo>
                      <a:pt x="85" y="6"/>
                    </a:lnTo>
                    <a:lnTo>
                      <a:pt x="91" y="12"/>
                    </a:lnTo>
                    <a:lnTo>
                      <a:pt x="96"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3" name="Freeform 100"/>
              <p:cNvSpPr>
                <a:spLocks/>
              </p:cNvSpPr>
              <p:nvPr/>
            </p:nvSpPr>
            <p:spPr bwMode="auto">
              <a:xfrm>
                <a:off x="5385" y="816"/>
                <a:ext cx="88" cy="95"/>
              </a:xfrm>
              <a:custGeom>
                <a:avLst/>
                <a:gdLst>
                  <a:gd name="T0" fmla="*/ 3 w 175"/>
                  <a:gd name="T1" fmla="*/ 1 h 189"/>
                  <a:gd name="T2" fmla="*/ 3 w 175"/>
                  <a:gd name="T3" fmla="*/ 1 h 189"/>
                  <a:gd name="T4" fmla="*/ 3 w 175"/>
                  <a:gd name="T5" fmla="*/ 2 h 189"/>
                  <a:gd name="T6" fmla="*/ 3 w 175"/>
                  <a:gd name="T7" fmla="*/ 2 h 189"/>
                  <a:gd name="T8" fmla="*/ 3 w 175"/>
                  <a:gd name="T9" fmla="*/ 2 h 189"/>
                  <a:gd name="T10" fmla="*/ 3 w 175"/>
                  <a:gd name="T11" fmla="*/ 3 h 189"/>
                  <a:gd name="T12" fmla="*/ 3 w 175"/>
                  <a:gd name="T13" fmla="*/ 3 h 189"/>
                  <a:gd name="T14" fmla="*/ 3 w 175"/>
                  <a:gd name="T15" fmla="*/ 3 h 189"/>
                  <a:gd name="T16" fmla="*/ 3 w 175"/>
                  <a:gd name="T17" fmla="*/ 3 h 189"/>
                  <a:gd name="T18" fmla="*/ 2 w 175"/>
                  <a:gd name="T19" fmla="*/ 3 h 189"/>
                  <a:gd name="T20" fmla="*/ 2 w 175"/>
                  <a:gd name="T21" fmla="*/ 3 h 189"/>
                  <a:gd name="T22" fmla="*/ 2 w 175"/>
                  <a:gd name="T23" fmla="*/ 3 h 189"/>
                  <a:gd name="T24" fmla="*/ 2 w 175"/>
                  <a:gd name="T25" fmla="*/ 3 h 189"/>
                  <a:gd name="T26" fmla="*/ 2 w 175"/>
                  <a:gd name="T27" fmla="*/ 3 h 189"/>
                  <a:gd name="T28" fmla="*/ 2 w 175"/>
                  <a:gd name="T29" fmla="*/ 3 h 189"/>
                  <a:gd name="T30" fmla="*/ 1 w 175"/>
                  <a:gd name="T31" fmla="*/ 3 h 189"/>
                  <a:gd name="T32" fmla="*/ 1 w 175"/>
                  <a:gd name="T33" fmla="*/ 3 h 189"/>
                  <a:gd name="T34" fmla="*/ 1 w 175"/>
                  <a:gd name="T35" fmla="*/ 3 h 189"/>
                  <a:gd name="T36" fmla="*/ 1 w 175"/>
                  <a:gd name="T37" fmla="*/ 3 h 189"/>
                  <a:gd name="T38" fmla="*/ 1 w 175"/>
                  <a:gd name="T39" fmla="*/ 3 h 189"/>
                  <a:gd name="T40" fmla="*/ 1 w 175"/>
                  <a:gd name="T41" fmla="*/ 3 h 189"/>
                  <a:gd name="T42" fmla="*/ 1 w 175"/>
                  <a:gd name="T43" fmla="*/ 3 h 189"/>
                  <a:gd name="T44" fmla="*/ 1 w 175"/>
                  <a:gd name="T45" fmla="*/ 3 h 189"/>
                  <a:gd name="T46" fmla="*/ 1 w 175"/>
                  <a:gd name="T47" fmla="*/ 3 h 189"/>
                  <a:gd name="T48" fmla="*/ 1 w 175"/>
                  <a:gd name="T49" fmla="*/ 3 h 189"/>
                  <a:gd name="T50" fmla="*/ 1 w 175"/>
                  <a:gd name="T51" fmla="*/ 3 h 189"/>
                  <a:gd name="T52" fmla="*/ 1 w 175"/>
                  <a:gd name="T53" fmla="*/ 3 h 189"/>
                  <a:gd name="T54" fmla="*/ 0 w 175"/>
                  <a:gd name="T55" fmla="*/ 3 h 189"/>
                  <a:gd name="T56" fmla="*/ 1 w 175"/>
                  <a:gd name="T57" fmla="*/ 2 h 189"/>
                  <a:gd name="T58" fmla="*/ 1 w 175"/>
                  <a:gd name="T59" fmla="*/ 2 h 189"/>
                  <a:gd name="T60" fmla="*/ 1 w 175"/>
                  <a:gd name="T61" fmla="*/ 2 h 189"/>
                  <a:gd name="T62" fmla="*/ 1 w 175"/>
                  <a:gd name="T63" fmla="*/ 2 h 189"/>
                  <a:gd name="T64" fmla="*/ 1 w 175"/>
                  <a:gd name="T65" fmla="*/ 1 h 189"/>
                  <a:gd name="T66" fmla="*/ 1 w 175"/>
                  <a:gd name="T67" fmla="*/ 1 h 189"/>
                  <a:gd name="T68" fmla="*/ 1 w 175"/>
                  <a:gd name="T69" fmla="*/ 1 h 189"/>
                  <a:gd name="T70" fmla="*/ 1 w 175"/>
                  <a:gd name="T71" fmla="*/ 1 h 189"/>
                  <a:gd name="T72" fmla="*/ 1 w 175"/>
                  <a:gd name="T73" fmla="*/ 1 h 189"/>
                  <a:gd name="T74" fmla="*/ 2 w 175"/>
                  <a:gd name="T75" fmla="*/ 1 h 189"/>
                  <a:gd name="T76" fmla="*/ 2 w 175"/>
                  <a:gd name="T77" fmla="*/ 1 h 189"/>
                  <a:gd name="T78" fmla="*/ 2 w 175"/>
                  <a:gd name="T79" fmla="*/ 1 h 189"/>
                  <a:gd name="T80" fmla="*/ 2 w 175"/>
                  <a:gd name="T81" fmla="*/ 0 h 189"/>
                  <a:gd name="T82" fmla="*/ 2 w 175"/>
                  <a:gd name="T83" fmla="*/ 0 h 189"/>
                  <a:gd name="T84" fmla="*/ 2 w 175"/>
                  <a:gd name="T85" fmla="*/ 1 h 189"/>
                  <a:gd name="T86" fmla="*/ 2 w 175"/>
                  <a:gd name="T87" fmla="*/ 1 h 189"/>
                  <a:gd name="T88" fmla="*/ 3 w 175"/>
                  <a:gd name="T89" fmla="*/ 1 h 189"/>
                  <a:gd name="T90" fmla="*/ 3 w 175"/>
                  <a:gd name="T91" fmla="*/ 1 h 1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5"/>
                  <a:gd name="T139" fmla="*/ 0 h 189"/>
                  <a:gd name="T140" fmla="*/ 175 w 175"/>
                  <a:gd name="T141" fmla="*/ 189 h 1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5" h="189">
                    <a:moveTo>
                      <a:pt x="150" y="23"/>
                    </a:moveTo>
                    <a:lnTo>
                      <a:pt x="167" y="46"/>
                    </a:lnTo>
                    <a:lnTo>
                      <a:pt x="174" y="71"/>
                    </a:lnTo>
                    <a:lnTo>
                      <a:pt x="175" y="100"/>
                    </a:lnTo>
                    <a:lnTo>
                      <a:pt x="171" y="128"/>
                    </a:lnTo>
                    <a:lnTo>
                      <a:pt x="167" y="142"/>
                    </a:lnTo>
                    <a:lnTo>
                      <a:pt x="159" y="153"/>
                    </a:lnTo>
                    <a:lnTo>
                      <a:pt x="148" y="164"/>
                    </a:lnTo>
                    <a:lnTo>
                      <a:pt x="137" y="172"/>
                    </a:lnTo>
                    <a:lnTo>
                      <a:pt x="124" y="179"/>
                    </a:lnTo>
                    <a:lnTo>
                      <a:pt x="110" y="183"/>
                    </a:lnTo>
                    <a:lnTo>
                      <a:pt x="95" y="187"/>
                    </a:lnTo>
                    <a:lnTo>
                      <a:pt x="81" y="189"/>
                    </a:lnTo>
                    <a:lnTo>
                      <a:pt x="76" y="188"/>
                    </a:lnTo>
                    <a:lnTo>
                      <a:pt x="69" y="187"/>
                    </a:lnTo>
                    <a:lnTo>
                      <a:pt x="63" y="185"/>
                    </a:lnTo>
                    <a:lnTo>
                      <a:pt x="58" y="184"/>
                    </a:lnTo>
                    <a:lnTo>
                      <a:pt x="53" y="183"/>
                    </a:lnTo>
                    <a:lnTo>
                      <a:pt x="47" y="182"/>
                    </a:lnTo>
                    <a:lnTo>
                      <a:pt x="41" y="181"/>
                    </a:lnTo>
                    <a:lnTo>
                      <a:pt x="35" y="179"/>
                    </a:lnTo>
                    <a:lnTo>
                      <a:pt x="28" y="174"/>
                    </a:lnTo>
                    <a:lnTo>
                      <a:pt x="21" y="168"/>
                    </a:lnTo>
                    <a:lnTo>
                      <a:pt x="15" y="162"/>
                    </a:lnTo>
                    <a:lnTo>
                      <a:pt x="10" y="157"/>
                    </a:lnTo>
                    <a:lnTo>
                      <a:pt x="5" y="150"/>
                    </a:lnTo>
                    <a:lnTo>
                      <a:pt x="2" y="142"/>
                    </a:lnTo>
                    <a:lnTo>
                      <a:pt x="0" y="134"/>
                    </a:lnTo>
                    <a:lnTo>
                      <a:pt x="1" y="123"/>
                    </a:lnTo>
                    <a:lnTo>
                      <a:pt x="3" y="106"/>
                    </a:lnTo>
                    <a:lnTo>
                      <a:pt x="5" y="89"/>
                    </a:lnTo>
                    <a:lnTo>
                      <a:pt x="9" y="71"/>
                    </a:lnTo>
                    <a:lnTo>
                      <a:pt x="15" y="54"/>
                    </a:lnTo>
                    <a:lnTo>
                      <a:pt x="21" y="38"/>
                    </a:lnTo>
                    <a:lnTo>
                      <a:pt x="31" y="25"/>
                    </a:lnTo>
                    <a:lnTo>
                      <a:pt x="43" y="15"/>
                    </a:lnTo>
                    <a:lnTo>
                      <a:pt x="59" y="8"/>
                    </a:lnTo>
                    <a:lnTo>
                      <a:pt x="68" y="6"/>
                    </a:lnTo>
                    <a:lnTo>
                      <a:pt x="77" y="3"/>
                    </a:lnTo>
                    <a:lnTo>
                      <a:pt x="87" y="1"/>
                    </a:lnTo>
                    <a:lnTo>
                      <a:pt x="96" y="0"/>
                    </a:lnTo>
                    <a:lnTo>
                      <a:pt x="107" y="0"/>
                    </a:lnTo>
                    <a:lnTo>
                      <a:pt x="116" y="1"/>
                    </a:lnTo>
                    <a:lnTo>
                      <a:pt x="125" y="3"/>
                    </a:lnTo>
                    <a:lnTo>
                      <a:pt x="133" y="9"/>
                    </a:lnTo>
                    <a:lnTo>
                      <a:pt x="15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4" name="Freeform 101"/>
              <p:cNvSpPr>
                <a:spLocks/>
              </p:cNvSpPr>
              <p:nvPr/>
            </p:nvSpPr>
            <p:spPr bwMode="auto">
              <a:xfrm>
                <a:off x="5261" y="851"/>
                <a:ext cx="67" cy="64"/>
              </a:xfrm>
              <a:custGeom>
                <a:avLst/>
                <a:gdLst>
                  <a:gd name="T0" fmla="*/ 2 w 134"/>
                  <a:gd name="T1" fmla="*/ 1 h 128"/>
                  <a:gd name="T2" fmla="*/ 2 w 134"/>
                  <a:gd name="T3" fmla="*/ 1 h 128"/>
                  <a:gd name="T4" fmla="*/ 2 w 134"/>
                  <a:gd name="T5" fmla="*/ 1 h 128"/>
                  <a:gd name="T6" fmla="*/ 2 w 134"/>
                  <a:gd name="T7" fmla="*/ 1 h 128"/>
                  <a:gd name="T8" fmla="*/ 2 w 134"/>
                  <a:gd name="T9" fmla="*/ 1 h 128"/>
                  <a:gd name="T10" fmla="*/ 1 w 134"/>
                  <a:gd name="T11" fmla="*/ 1 h 128"/>
                  <a:gd name="T12" fmla="*/ 1 w 134"/>
                  <a:gd name="T13" fmla="*/ 1 h 128"/>
                  <a:gd name="T14" fmla="*/ 1 w 134"/>
                  <a:gd name="T15" fmla="*/ 2 h 128"/>
                  <a:gd name="T16" fmla="*/ 1 w 134"/>
                  <a:gd name="T17" fmla="*/ 2 h 128"/>
                  <a:gd name="T18" fmla="*/ 1 w 134"/>
                  <a:gd name="T19" fmla="*/ 2 h 128"/>
                  <a:gd name="T20" fmla="*/ 1 w 134"/>
                  <a:gd name="T21" fmla="*/ 2 h 128"/>
                  <a:gd name="T22" fmla="*/ 1 w 134"/>
                  <a:gd name="T23" fmla="*/ 2 h 128"/>
                  <a:gd name="T24" fmla="*/ 1 w 134"/>
                  <a:gd name="T25" fmla="*/ 2 h 128"/>
                  <a:gd name="T26" fmla="*/ 1 w 134"/>
                  <a:gd name="T27" fmla="*/ 2 h 128"/>
                  <a:gd name="T28" fmla="*/ 1 w 134"/>
                  <a:gd name="T29" fmla="*/ 1 h 128"/>
                  <a:gd name="T30" fmla="*/ 1 w 134"/>
                  <a:gd name="T31" fmla="*/ 1 h 128"/>
                  <a:gd name="T32" fmla="*/ 1 w 134"/>
                  <a:gd name="T33" fmla="*/ 1 h 128"/>
                  <a:gd name="T34" fmla="*/ 1 w 134"/>
                  <a:gd name="T35" fmla="*/ 1 h 128"/>
                  <a:gd name="T36" fmla="*/ 1 w 134"/>
                  <a:gd name="T37" fmla="*/ 1 h 128"/>
                  <a:gd name="T38" fmla="*/ 1 w 134"/>
                  <a:gd name="T39" fmla="*/ 1 h 128"/>
                  <a:gd name="T40" fmla="*/ 0 w 134"/>
                  <a:gd name="T41" fmla="*/ 1 h 128"/>
                  <a:gd name="T42" fmla="*/ 0 w 134"/>
                  <a:gd name="T43" fmla="*/ 1 h 128"/>
                  <a:gd name="T44" fmla="*/ 0 w 134"/>
                  <a:gd name="T45" fmla="*/ 1 h 128"/>
                  <a:gd name="T46" fmla="*/ 1 w 134"/>
                  <a:gd name="T47" fmla="*/ 1 h 128"/>
                  <a:gd name="T48" fmla="*/ 1 w 134"/>
                  <a:gd name="T49" fmla="*/ 1 h 128"/>
                  <a:gd name="T50" fmla="*/ 1 w 134"/>
                  <a:gd name="T51" fmla="*/ 1 h 128"/>
                  <a:gd name="T52" fmla="*/ 1 w 134"/>
                  <a:gd name="T53" fmla="*/ 1 h 128"/>
                  <a:gd name="T54" fmla="*/ 1 w 134"/>
                  <a:gd name="T55" fmla="*/ 1 h 128"/>
                  <a:gd name="T56" fmla="*/ 1 w 134"/>
                  <a:gd name="T57" fmla="*/ 1 h 128"/>
                  <a:gd name="T58" fmla="*/ 1 w 134"/>
                  <a:gd name="T59" fmla="*/ 1 h 128"/>
                  <a:gd name="T60" fmla="*/ 1 w 134"/>
                  <a:gd name="T61" fmla="*/ 0 h 128"/>
                  <a:gd name="T62" fmla="*/ 1 w 134"/>
                  <a:gd name="T63" fmla="*/ 0 h 128"/>
                  <a:gd name="T64" fmla="*/ 1 w 134"/>
                  <a:gd name="T65" fmla="*/ 0 h 128"/>
                  <a:gd name="T66" fmla="*/ 1 w 134"/>
                  <a:gd name="T67" fmla="*/ 0 h 128"/>
                  <a:gd name="T68" fmla="*/ 1 w 134"/>
                  <a:gd name="T69" fmla="*/ 1 h 128"/>
                  <a:gd name="T70" fmla="*/ 1 w 134"/>
                  <a:gd name="T71" fmla="*/ 1 h 128"/>
                  <a:gd name="T72" fmla="*/ 1 w 134"/>
                  <a:gd name="T73" fmla="*/ 1 h 128"/>
                  <a:gd name="T74" fmla="*/ 1 w 134"/>
                  <a:gd name="T75" fmla="*/ 1 h 128"/>
                  <a:gd name="T76" fmla="*/ 1 w 134"/>
                  <a:gd name="T77" fmla="*/ 1 h 128"/>
                  <a:gd name="T78" fmla="*/ 1 w 134"/>
                  <a:gd name="T79" fmla="*/ 1 h 128"/>
                  <a:gd name="T80" fmla="*/ 1 w 134"/>
                  <a:gd name="T81" fmla="*/ 1 h 128"/>
                  <a:gd name="T82" fmla="*/ 1 w 134"/>
                  <a:gd name="T83" fmla="*/ 1 h 128"/>
                  <a:gd name="T84" fmla="*/ 1 w 134"/>
                  <a:gd name="T85" fmla="*/ 1 h 128"/>
                  <a:gd name="T86" fmla="*/ 2 w 134"/>
                  <a:gd name="T87" fmla="*/ 1 h 128"/>
                  <a:gd name="T88" fmla="*/ 2 w 134"/>
                  <a:gd name="T89" fmla="*/ 1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128"/>
                  <a:gd name="T137" fmla="*/ 134 w 134"/>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128">
                    <a:moveTo>
                      <a:pt x="128" y="36"/>
                    </a:moveTo>
                    <a:lnTo>
                      <a:pt x="132" y="53"/>
                    </a:lnTo>
                    <a:lnTo>
                      <a:pt x="134" y="72"/>
                    </a:lnTo>
                    <a:lnTo>
                      <a:pt x="130" y="89"/>
                    </a:lnTo>
                    <a:lnTo>
                      <a:pt x="123" y="105"/>
                    </a:lnTo>
                    <a:lnTo>
                      <a:pt x="115" y="114"/>
                    </a:lnTo>
                    <a:lnTo>
                      <a:pt x="106" y="120"/>
                    </a:lnTo>
                    <a:lnTo>
                      <a:pt x="94" y="125"/>
                    </a:lnTo>
                    <a:lnTo>
                      <a:pt x="84" y="127"/>
                    </a:lnTo>
                    <a:lnTo>
                      <a:pt x="71" y="128"/>
                    </a:lnTo>
                    <a:lnTo>
                      <a:pt x="60" y="128"/>
                    </a:lnTo>
                    <a:lnTo>
                      <a:pt x="48" y="127"/>
                    </a:lnTo>
                    <a:lnTo>
                      <a:pt x="37" y="125"/>
                    </a:lnTo>
                    <a:lnTo>
                      <a:pt x="31" y="122"/>
                    </a:lnTo>
                    <a:lnTo>
                      <a:pt x="25" y="119"/>
                    </a:lnTo>
                    <a:lnTo>
                      <a:pt x="18" y="115"/>
                    </a:lnTo>
                    <a:lnTo>
                      <a:pt x="13" y="111"/>
                    </a:lnTo>
                    <a:lnTo>
                      <a:pt x="8" y="106"/>
                    </a:lnTo>
                    <a:lnTo>
                      <a:pt x="3" y="100"/>
                    </a:lnTo>
                    <a:lnTo>
                      <a:pt x="1" y="95"/>
                    </a:lnTo>
                    <a:lnTo>
                      <a:pt x="0" y="88"/>
                    </a:lnTo>
                    <a:lnTo>
                      <a:pt x="0" y="76"/>
                    </a:lnTo>
                    <a:lnTo>
                      <a:pt x="0" y="63"/>
                    </a:lnTo>
                    <a:lnTo>
                      <a:pt x="2" y="52"/>
                    </a:lnTo>
                    <a:lnTo>
                      <a:pt x="4" y="40"/>
                    </a:lnTo>
                    <a:lnTo>
                      <a:pt x="9" y="30"/>
                    </a:lnTo>
                    <a:lnTo>
                      <a:pt x="15" y="21"/>
                    </a:lnTo>
                    <a:lnTo>
                      <a:pt x="23" y="13"/>
                    </a:lnTo>
                    <a:lnTo>
                      <a:pt x="33" y="5"/>
                    </a:lnTo>
                    <a:lnTo>
                      <a:pt x="39" y="2"/>
                    </a:lnTo>
                    <a:lnTo>
                      <a:pt x="45" y="0"/>
                    </a:lnTo>
                    <a:lnTo>
                      <a:pt x="51" y="0"/>
                    </a:lnTo>
                    <a:lnTo>
                      <a:pt x="56" y="0"/>
                    </a:lnTo>
                    <a:lnTo>
                      <a:pt x="62" y="0"/>
                    </a:lnTo>
                    <a:lnTo>
                      <a:pt x="68" y="1"/>
                    </a:lnTo>
                    <a:lnTo>
                      <a:pt x="75" y="1"/>
                    </a:lnTo>
                    <a:lnTo>
                      <a:pt x="81" y="2"/>
                    </a:lnTo>
                    <a:lnTo>
                      <a:pt x="87" y="4"/>
                    </a:lnTo>
                    <a:lnTo>
                      <a:pt x="95" y="6"/>
                    </a:lnTo>
                    <a:lnTo>
                      <a:pt x="102" y="8"/>
                    </a:lnTo>
                    <a:lnTo>
                      <a:pt x="109" y="12"/>
                    </a:lnTo>
                    <a:lnTo>
                      <a:pt x="115" y="17"/>
                    </a:lnTo>
                    <a:lnTo>
                      <a:pt x="120" y="22"/>
                    </a:lnTo>
                    <a:lnTo>
                      <a:pt x="124" y="29"/>
                    </a:lnTo>
                    <a:lnTo>
                      <a:pt x="128"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5" name="Freeform 102"/>
              <p:cNvSpPr>
                <a:spLocks/>
              </p:cNvSpPr>
              <p:nvPr/>
            </p:nvSpPr>
            <p:spPr bwMode="auto">
              <a:xfrm>
                <a:off x="5347" y="145"/>
                <a:ext cx="31" cy="34"/>
              </a:xfrm>
              <a:custGeom>
                <a:avLst/>
                <a:gdLst>
                  <a:gd name="T0" fmla="*/ 1 w 62"/>
                  <a:gd name="T1" fmla="*/ 1 h 68"/>
                  <a:gd name="T2" fmla="*/ 1 w 62"/>
                  <a:gd name="T3" fmla="*/ 1 h 68"/>
                  <a:gd name="T4" fmla="*/ 1 w 62"/>
                  <a:gd name="T5" fmla="*/ 1 h 68"/>
                  <a:gd name="T6" fmla="*/ 1 w 62"/>
                  <a:gd name="T7" fmla="*/ 1 h 68"/>
                  <a:gd name="T8" fmla="*/ 1 w 62"/>
                  <a:gd name="T9" fmla="*/ 1 h 68"/>
                  <a:gd name="T10" fmla="*/ 1 w 62"/>
                  <a:gd name="T11" fmla="*/ 1 h 68"/>
                  <a:gd name="T12" fmla="*/ 1 w 62"/>
                  <a:gd name="T13" fmla="*/ 1 h 68"/>
                  <a:gd name="T14" fmla="*/ 1 w 62"/>
                  <a:gd name="T15" fmla="*/ 1 h 68"/>
                  <a:gd name="T16" fmla="*/ 1 w 62"/>
                  <a:gd name="T17" fmla="*/ 1 h 68"/>
                  <a:gd name="T18" fmla="*/ 1 w 62"/>
                  <a:gd name="T19" fmla="*/ 1 h 68"/>
                  <a:gd name="T20" fmla="*/ 1 w 62"/>
                  <a:gd name="T21" fmla="*/ 1 h 68"/>
                  <a:gd name="T22" fmla="*/ 1 w 62"/>
                  <a:gd name="T23" fmla="*/ 1 h 68"/>
                  <a:gd name="T24" fmla="*/ 1 w 62"/>
                  <a:gd name="T25" fmla="*/ 1 h 68"/>
                  <a:gd name="T26" fmla="*/ 1 w 62"/>
                  <a:gd name="T27" fmla="*/ 1 h 68"/>
                  <a:gd name="T28" fmla="*/ 0 w 62"/>
                  <a:gd name="T29" fmla="*/ 1 h 68"/>
                  <a:gd name="T30" fmla="*/ 1 w 62"/>
                  <a:gd name="T31" fmla="*/ 1 h 68"/>
                  <a:gd name="T32" fmla="*/ 1 w 62"/>
                  <a:gd name="T33" fmla="*/ 1 h 68"/>
                  <a:gd name="T34" fmla="*/ 1 w 62"/>
                  <a:gd name="T35" fmla="*/ 1 h 68"/>
                  <a:gd name="T36" fmla="*/ 1 w 62"/>
                  <a:gd name="T37" fmla="*/ 1 h 68"/>
                  <a:gd name="T38" fmla="*/ 1 w 62"/>
                  <a:gd name="T39" fmla="*/ 1 h 68"/>
                  <a:gd name="T40" fmla="*/ 1 w 62"/>
                  <a:gd name="T41" fmla="*/ 1 h 68"/>
                  <a:gd name="T42" fmla="*/ 1 w 62"/>
                  <a:gd name="T43" fmla="*/ 0 h 68"/>
                  <a:gd name="T44" fmla="*/ 1 w 62"/>
                  <a:gd name="T45" fmla="*/ 0 h 68"/>
                  <a:gd name="T46" fmla="*/ 1 w 62"/>
                  <a:gd name="T47" fmla="*/ 1 h 68"/>
                  <a:gd name="T48" fmla="*/ 1 w 62"/>
                  <a:gd name="T49" fmla="*/ 1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68"/>
                  <a:gd name="T77" fmla="*/ 62 w 62"/>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68">
                    <a:moveTo>
                      <a:pt x="50" y="4"/>
                    </a:moveTo>
                    <a:lnTo>
                      <a:pt x="55" y="13"/>
                    </a:lnTo>
                    <a:lnTo>
                      <a:pt x="59" y="24"/>
                    </a:lnTo>
                    <a:lnTo>
                      <a:pt x="62" y="35"/>
                    </a:lnTo>
                    <a:lnTo>
                      <a:pt x="59" y="47"/>
                    </a:lnTo>
                    <a:lnTo>
                      <a:pt x="56" y="53"/>
                    </a:lnTo>
                    <a:lnTo>
                      <a:pt x="50" y="57"/>
                    </a:lnTo>
                    <a:lnTo>
                      <a:pt x="44" y="61"/>
                    </a:lnTo>
                    <a:lnTo>
                      <a:pt x="38" y="64"/>
                    </a:lnTo>
                    <a:lnTo>
                      <a:pt x="31" y="65"/>
                    </a:lnTo>
                    <a:lnTo>
                      <a:pt x="24" y="68"/>
                    </a:lnTo>
                    <a:lnTo>
                      <a:pt x="16" y="68"/>
                    </a:lnTo>
                    <a:lnTo>
                      <a:pt x="9" y="68"/>
                    </a:lnTo>
                    <a:lnTo>
                      <a:pt x="2" y="55"/>
                    </a:lnTo>
                    <a:lnTo>
                      <a:pt x="0" y="40"/>
                    </a:lnTo>
                    <a:lnTo>
                      <a:pt x="2" y="25"/>
                    </a:lnTo>
                    <a:lnTo>
                      <a:pt x="10" y="11"/>
                    </a:lnTo>
                    <a:lnTo>
                      <a:pt x="14" y="9"/>
                    </a:lnTo>
                    <a:lnTo>
                      <a:pt x="19" y="5"/>
                    </a:lnTo>
                    <a:lnTo>
                      <a:pt x="25" y="3"/>
                    </a:lnTo>
                    <a:lnTo>
                      <a:pt x="29" y="1"/>
                    </a:lnTo>
                    <a:lnTo>
                      <a:pt x="35" y="0"/>
                    </a:lnTo>
                    <a:lnTo>
                      <a:pt x="40" y="0"/>
                    </a:lnTo>
                    <a:lnTo>
                      <a:pt x="46" y="1"/>
                    </a:lnTo>
                    <a:lnTo>
                      <a:pt x="50" y="4"/>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6" name="Freeform 103"/>
              <p:cNvSpPr>
                <a:spLocks/>
              </p:cNvSpPr>
              <p:nvPr/>
            </p:nvSpPr>
            <p:spPr bwMode="auto">
              <a:xfrm>
                <a:off x="5272" y="205"/>
                <a:ext cx="33" cy="38"/>
              </a:xfrm>
              <a:custGeom>
                <a:avLst/>
                <a:gdLst>
                  <a:gd name="T0" fmla="*/ 2 w 64"/>
                  <a:gd name="T1" fmla="*/ 0 h 77"/>
                  <a:gd name="T2" fmla="*/ 2 w 64"/>
                  <a:gd name="T3" fmla="*/ 0 h 77"/>
                  <a:gd name="T4" fmla="*/ 1 w 64"/>
                  <a:gd name="T5" fmla="*/ 0 h 77"/>
                  <a:gd name="T6" fmla="*/ 1 w 64"/>
                  <a:gd name="T7" fmla="*/ 1 h 77"/>
                  <a:gd name="T8" fmla="*/ 1 w 64"/>
                  <a:gd name="T9" fmla="*/ 1 h 77"/>
                  <a:gd name="T10" fmla="*/ 1 w 64"/>
                  <a:gd name="T11" fmla="*/ 1 h 77"/>
                  <a:gd name="T12" fmla="*/ 1 w 64"/>
                  <a:gd name="T13" fmla="*/ 1 h 77"/>
                  <a:gd name="T14" fmla="*/ 1 w 64"/>
                  <a:gd name="T15" fmla="*/ 1 h 77"/>
                  <a:gd name="T16" fmla="*/ 1 w 64"/>
                  <a:gd name="T17" fmla="*/ 1 h 77"/>
                  <a:gd name="T18" fmla="*/ 1 w 64"/>
                  <a:gd name="T19" fmla="*/ 1 h 77"/>
                  <a:gd name="T20" fmla="*/ 1 w 64"/>
                  <a:gd name="T21" fmla="*/ 1 h 77"/>
                  <a:gd name="T22" fmla="*/ 1 w 64"/>
                  <a:gd name="T23" fmla="*/ 1 h 77"/>
                  <a:gd name="T24" fmla="*/ 1 w 64"/>
                  <a:gd name="T25" fmla="*/ 0 h 77"/>
                  <a:gd name="T26" fmla="*/ 0 w 64"/>
                  <a:gd name="T27" fmla="*/ 0 h 77"/>
                  <a:gd name="T28" fmla="*/ 1 w 64"/>
                  <a:gd name="T29" fmla="*/ 0 h 77"/>
                  <a:gd name="T30" fmla="*/ 1 w 64"/>
                  <a:gd name="T31" fmla="*/ 0 h 77"/>
                  <a:gd name="T32" fmla="*/ 1 w 64"/>
                  <a:gd name="T33" fmla="*/ 0 h 77"/>
                  <a:gd name="T34" fmla="*/ 1 w 64"/>
                  <a:gd name="T35" fmla="*/ 0 h 77"/>
                  <a:gd name="T36" fmla="*/ 1 w 64"/>
                  <a:gd name="T37" fmla="*/ 0 h 77"/>
                  <a:gd name="T38" fmla="*/ 1 w 64"/>
                  <a:gd name="T39" fmla="*/ 0 h 77"/>
                  <a:gd name="T40" fmla="*/ 1 w 64"/>
                  <a:gd name="T41" fmla="*/ 0 h 77"/>
                  <a:gd name="T42" fmla="*/ 1 w 64"/>
                  <a:gd name="T43" fmla="*/ 0 h 77"/>
                  <a:gd name="T44" fmla="*/ 1 w 64"/>
                  <a:gd name="T45" fmla="*/ 0 h 77"/>
                  <a:gd name="T46" fmla="*/ 1 w 64"/>
                  <a:gd name="T47" fmla="*/ 0 h 77"/>
                  <a:gd name="T48" fmla="*/ 1 w 64"/>
                  <a:gd name="T49" fmla="*/ 0 h 77"/>
                  <a:gd name="T50" fmla="*/ 1 w 64"/>
                  <a:gd name="T51" fmla="*/ 0 h 77"/>
                  <a:gd name="T52" fmla="*/ 1 w 64"/>
                  <a:gd name="T53" fmla="*/ 0 h 77"/>
                  <a:gd name="T54" fmla="*/ 2 w 64"/>
                  <a:gd name="T55" fmla="*/ 0 h 77"/>
                  <a:gd name="T56" fmla="*/ 2 w 64"/>
                  <a:gd name="T57" fmla="*/ 0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77"/>
                  <a:gd name="T89" fmla="*/ 64 w 64"/>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77">
                    <a:moveTo>
                      <a:pt x="64" y="36"/>
                    </a:moveTo>
                    <a:lnTo>
                      <a:pt x="63" y="49"/>
                    </a:lnTo>
                    <a:lnTo>
                      <a:pt x="61" y="60"/>
                    </a:lnTo>
                    <a:lnTo>
                      <a:pt x="55" y="71"/>
                    </a:lnTo>
                    <a:lnTo>
                      <a:pt x="45" y="76"/>
                    </a:lnTo>
                    <a:lnTo>
                      <a:pt x="39" y="77"/>
                    </a:lnTo>
                    <a:lnTo>
                      <a:pt x="33" y="76"/>
                    </a:lnTo>
                    <a:lnTo>
                      <a:pt x="27" y="76"/>
                    </a:lnTo>
                    <a:lnTo>
                      <a:pt x="22" y="75"/>
                    </a:lnTo>
                    <a:lnTo>
                      <a:pt x="16" y="73"/>
                    </a:lnTo>
                    <a:lnTo>
                      <a:pt x="11" y="69"/>
                    </a:lnTo>
                    <a:lnTo>
                      <a:pt x="7" y="66"/>
                    </a:lnTo>
                    <a:lnTo>
                      <a:pt x="3" y="61"/>
                    </a:lnTo>
                    <a:lnTo>
                      <a:pt x="0" y="49"/>
                    </a:lnTo>
                    <a:lnTo>
                      <a:pt x="1" y="36"/>
                    </a:lnTo>
                    <a:lnTo>
                      <a:pt x="6" y="23"/>
                    </a:lnTo>
                    <a:lnTo>
                      <a:pt x="12" y="12"/>
                    </a:lnTo>
                    <a:lnTo>
                      <a:pt x="17" y="9"/>
                    </a:lnTo>
                    <a:lnTo>
                      <a:pt x="20" y="6"/>
                    </a:lnTo>
                    <a:lnTo>
                      <a:pt x="25" y="4"/>
                    </a:lnTo>
                    <a:lnTo>
                      <a:pt x="31" y="3"/>
                    </a:lnTo>
                    <a:lnTo>
                      <a:pt x="35" y="1"/>
                    </a:lnTo>
                    <a:lnTo>
                      <a:pt x="40" y="0"/>
                    </a:lnTo>
                    <a:lnTo>
                      <a:pt x="46" y="0"/>
                    </a:lnTo>
                    <a:lnTo>
                      <a:pt x="50" y="1"/>
                    </a:lnTo>
                    <a:lnTo>
                      <a:pt x="55" y="9"/>
                    </a:lnTo>
                    <a:lnTo>
                      <a:pt x="59" y="19"/>
                    </a:lnTo>
                    <a:lnTo>
                      <a:pt x="62" y="27"/>
                    </a:lnTo>
                    <a:lnTo>
                      <a:pt x="64" y="36"/>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7" name="Freeform 104"/>
              <p:cNvSpPr>
                <a:spLocks/>
              </p:cNvSpPr>
              <p:nvPr/>
            </p:nvSpPr>
            <p:spPr bwMode="auto">
              <a:xfrm>
                <a:off x="5358" y="237"/>
                <a:ext cx="42" cy="38"/>
              </a:xfrm>
              <a:custGeom>
                <a:avLst/>
                <a:gdLst>
                  <a:gd name="T0" fmla="*/ 2 w 83"/>
                  <a:gd name="T1" fmla="*/ 1 h 75"/>
                  <a:gd name="T2" fmla="*/ 2 w 83"/>
                  <a:gd name="T3" fmla="*/ 1 h 75"/>
                  <a:gd name="T4" fmla="*/ 2 w 83"/>
                  <a:gd name="T5" fmla="*/ 1 h 75"/>
                  <a:gd name="T6" fmla="*/ 2 w 83"/>
                  <a:gd name="T7" fmla="*/ 1 h 75"/>
                  <a:gd name="T8" fmla="*/ 2 w 83"/>
                  <a:gd name="T9" fmla="*/ 1 h 75"/>
                  <a:gd name="T10" fmla="*/ 2 w 83"/>
                  <a:gd name="T11" fmla="*/ 1 h 75"/>
                  <a:gd name="T12" fmla="*/ 2 w 83"/>
                  <a:gd name="T13" fmla="*/ 1 h 75"/>
                  <a:gd name="T14" fmla="*/ 2 w 83"/>
                  <a:gd name="T15" fmla="*/ 2 h 75"/>
                  <a:gd name="T16" fmla="*/ 1 w 83"/>
                  <a:gd name="T17" fmla="*/ 2 h 75"/>
                  <a:gd name="T18" fmla="*/ 1 w 83"/>
                  <a:gd name="T19" fmla="*/ 2 h 75"/>
                  <a:gd name="T20" fmla="*/ 1 w 83"/>
                  <a:gd name="T21" fmla="*/ 2 h 75"/>
                  <a:gd name="T22" fmla="*/ 1 w 83"/>
                  <a:gd name="T23" fmla="*/ 2 h 75"/>
                  <a:gd name="T24" fmla="*/ 1 w 83"/>
                  <a:gd name="T25" fmla="*/ 2 h 75"/>
                  <a:gd name="T26" fmla="*/ 1 w 83"/>
                  <a:gd name="T27" fmla="*/ 2 h 75"/>
                  <a:gd name="T28" fmla="*/ 1 w 83"/>
                  <a:gd name="T29" fmla="*/ 2 h 75"/>
                  <a:gd name="T30" fmla="*/ 1 w 83"/>
                  <a:gd name="T31" fmla="*/ 2 h 75"/>
                  <a:gd name="T32" fmla="*/ 0 w 83"/>
                  <a:gd name="T33" fmla="*/ 1 h 75"/>
                  <a:gd name="T34" fmla="*/ 0 w 83"/>
                  <a:gd name="T35" fmla="*/ 1 h 75"/>
                  <a:gd name="T36" fmla="*/ 1 w 83"/>
                  <a:gd name="T37" fmla="*/ 1 h 75"/>
                  <a:gd name="T38" fmla="*/ 1 w 83"/>
                  <a:gd name="T39" fmla="*/ 1 h 75"/>
                  <a:gd name="T40" fmla="*/ 1 w 83"/>
                  <a:gd name="T41" fmla="*/ 1 h 75"/>
                  <a:gd name="T42" fmla="*/ 1 w 83"/>
                  <a:gd name="T43" fmla="*/ 1 h 75"/>
                  <a:gd name="T44" fmla="*/ 1 w 83"/>
                  <a:gd name="T45" fmla="*/ 0 h 75"/>
                  <a:gd name="T46" fmla="*/ 1 w 83"/>
                  <a:gd name="T47" fmla="*/ 0 h 75"/>
                  <a:gd name="T48" fmla="*/ 1 w 83"/>
                  <a:gd name="T49" fmla="*/ 1 h 75"/>
                  <a:gd name="T50" fmla="*/ 1 w 83"/>
                  <a:gd name="T51" fmla="*/ 1 h 75"/>
                  <a:gd name="T52" fmla="*/ 2 w 83"/>
                  <a:gd name="T53" fmla="*/ 1 h 75"/>
                  <a:gd name="T54" fmla="*/ 2 w 83"/>
                  <a:gd name="T55" fmla="*/ 1 h 75"/>
                  <a:gd name="T56" fmla="*/ 2 w 83"/>
                  <a:gd name="T57" fmla="*/ 1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75"/>
                  <a:gd name="T89" fmla="*/ 83 w 83"/>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75">
                    <a:moveTo>
                      <a:pt x="78" y="22"/>
                    </a:moveTo>
                    <a:lnTo>
                      <a:pt x="81" y="30"/>
                    </a:lnTo>
                    <a:lnTo>
                      <a:pt x="83" y="37"/>
                    </a:lnTo>
                    <a:lnTo>
                      <a:pt x="83" y="45"/>
                    </a:lnTo>
                    <a:lnTo>
                      <a:pt x="82" y="54"/>
                    </a:lnTo>
                    <a:lnTo>
                      <a:pt x="78" y="59"/>
                    </a:lnTo>
                    <a:lnTo>
                      <a:pt x="73" y="64"/>
                    </a:lnTo>
                    <a:lnTo>
                      <a:pt x="67" y="70"/>
                    </a:lnTo>
                    <a:lnTo>
                      <a:pt x="61" y="75"/>
                    </a:lnTo>
                    <a:lnTo>
                      <a:pt x="53" y="75"/>
                    </a:lnTo>
                    <a:lnTo>
                      <a:pt x="44" y="75"/>
                    </a:lnTo>
                    <a:lnTo>
                      <a:pt x="36" y="75"/>
                    </a:lnTo>
                    <a:lnTo>
                      <a:pt x="28" y="74"/>
                    </a:lnTo>
                    <a:lnTo>
                      <a:pt x="20" y="73"/>
                    </a:lnTo>
                    <a:lnTo>
                      <a:pt x="13" y="70"/>
                    </a:lnTo>
                    <a:lnTo>
                      <a:pt x="6" y="67"/>
                    </a:lnTo>
                    <a:lnTo>
                      <a:pt x="0" y="61"/>
                    </a:lnTo>
                    <a:lnTo>
                      <a:pt x="0" y="45"/>
                    </a:lnTo>
                    <a:lnTo>
                      <a:pt x="5" y="30"/>
                    </a:lnTo>
                    <a:lnTo>
                      <a:pt x="14" y="17"/>
                    </a:lnTo>
                    <a:lnTo>
                      <a:pt x="27" y="6"/>
                    </a:lnTo>
                    <a:lnTo>
                      <a:pt x="34" y="2"/>
                    </a:lnTo>
                    <a:lnTo>
                      <a:pt x="41" y="0"/>
                    </a:lnTo>
                    <a:lnTo>
                      <a:pt x="49" y="0"/>
                    </a:lnTo>
                    <a:lnTo>
                      <a:pt x="56" y="2"/>
                    </a:lnTo>
                    <a:lnTo>
                      <a:pt x="61" y="6"/>
                    </a:lnTo>
                    <a:lnTo>
                      <a:pt x="68" y="10"/>
                    </a:lnTo>
                    <a:lnTo>
                      <a:pt x="73" y="16"/>
                    </a:lnTo>
                    <a:lnTo>
                      <a:pt x="78" y="22"/>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8" name="Freeform 105"/>
              <p:cNvSpPr>
                <a:spLocks/>
              </p:cNvSpPr>
              <p:nvPr/>
            </p:nvSpPr>
            <p:spPr bwMode="auto">
              <a:xfrm>
                <a:off x="5314" y="509"/>
                <a:ext cx="17" cy="20"/>
              </a:xfrm>
              <a:custGeom>
                <a:avLst/>
                <a:gdLst>
                  <a:gd name="T0" fmla="*/ 1 w 33"/>
                  <a:gd name="T1" fmla="*/ 1 h 39"/>
                  <a:gd name="T2" fmla="*/ 1 w 33"/>
                  <a:gd name="T3" fmla="*/ 1 h 39"/>
                  <a:gd name="T4" fmla="*/ 1 w 33"/>
                  <a:gd name="T5" fmla="*/ 1 h 39"/>
                  <a:gd name="T6" fmla="*/ 1 w 33"/>
                  <a:gd name="T7" fmla="*/ 1 h 39"/>
                  <a:gd name="T8" fmla="*/ 1 w 33"/>
                  <a:gd name="T9" fmla="*/ 1 h 39"/>
                  <a:gd name="T10" fmla="*/ 1 w 33"/>
                  <a:gd name="T11" fmla="*/ 1 h 39"/>
                  <a:gd name="T12" fmla="*/ 1 w 33"/>
                  <a:gd name="T13" fmla="*/ 1 h 39"/>
                  <a:gd name="T14" fmla="*/ 1 w 33"/>
                  <a:gd name="T15" fmla="*/ 1 h 39"/>
                  <a:gd name="T16" fmla="*/ 1 w 33"/>
                  <a:gd name="T17" fmla="*/ 1 h 39"/>
                  <a:gd name="T18" fmla="*/ 1 w 33"/>
                  <a:gd name="T19" fmla="*/ 1 h 39"/>
                  <a:gd name="T20" fmla="*/ 0 w 33"/>
                  <a:gd name="T21" fmla="*/ 1 h 39"/>
                  <a:gd name="T22" fmla="*/ 0 w 33"/>
                  <a:gd name="T23" fmla="*/ 1 h 39"/>
                  <a:gd name="T24" fmla="*/ 1 w 33"/>
                  <a:gd name="T25" fmla="*/ 1 h 39"/>
                  <a:gd name="T26" fmla="*/ 1 w 33"/>
                  <a:gd name="T27" fmla="*/ 1 h 39"/>
                  <a:gd name="T28" fmla="*/ 1 w 33"/>
                  <a:gd name="T29" fmla="*/ 0 h 39"/>
                  <a:gd name="T30" fmla="*/ 1 w 33"/>
                  <a:gd name="T31" fmla="*/ 1 h 39"/>
                  <a:gd name="T32" fmla="*/ 1 w 33"/>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39"/>
                  <a:gd name="T53" fmla="*/ 33 w 33"/>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39">
                    <a:moveTo>
                      <a:pt x="33" y="9"/>
                    </a:moveTo>
                    <a:lnTo>
                      <a:pt x="33" y="18"/>
                    </a:lnTo>
                    <a:lnTo>
                      <a:pt x="33" y="26"/>
                    </a:lnTo>
                    <a:lnTo>
                      <a:pt x="31" y="34"/>
                    </a:lnTo>
                    <a:lnTo>
                      <a:pt x="25" y="39"/>
                    </a:lnTo>
                    <a:lnTo>
                      <a:pt x="21" y="38"/>
                    </a:lnTo>
                    <a:lnTo>
                      <a:pt x="16" y="37"/>
                    </a:lnTo>
                    <a:lnTo>
                      <a:pt x="11" y="37"/>
                    </a:lnTo>
                    <a:lnTo>
                      <a:pt x="7" y="37"/>
                    </a:lnTo>
                    <a:lnTo>
                      <a:pt x="2" y="30"/>
                    </a:lnTo>
                    <a:lnTo>
                      <a:pt x="0" y="22"/>
                    </a:lnTo>
                    <a:lnTo>
                      <a:pt x="0" y="12"/>
                    </a:lnTo>
                    <a:lnTo>
                      <a:pt x="1" y="4"/>
                    </a:lnTo>
                    <a:lnTo>
                      <a:pt x="9" y="1"/>
                    </a:lnTo>
                    <a:lnTo>
                      <a:pt x="18" y="0"/>
                    </a:lnTo>
                    <a:lnTo>
                      <a:pt x="28" y="2"/>
                    </a:lnTo>
                    <a:lnTo>
                      <a:pt x="33" y="9"/>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9" name="Freeform 106"/>
              <p:cNvSpPr>
                <a:spLocks/>
              </p:cNvSpPr>
              <p:nvPr/>
            </p:nvSpPr>
            <p:spPr bwMode="auto">
              <a:xfrm>
                <a:off x="5355" y="595"/>
                <a:ext cx="26" cy="31"/>
              </a:xfrm>
              <a:custGeom>
                <a:avLst/>
                <a:gdLst>
                  <a:gd name="T0" fmla="*/ 1 w 51"/>
                  <a:gd name="T1" fmla="*/ 0 h 64"/>
                  <a:gd name="T2" fmla="*/ 1 w 51"/>
                  <a:gd name="T3" fmla="*/ 0 h 64"/>
                  <a:gd name="T4" fmla="*/ 1 w 51"/>
                  <a:gd name="T5" fmla="*/ 0 h 64"/>
                  <a:gd name="T6" fmla="*/ 1 w 51"/>
                  <a:gd name="T7" fmla="*/ 0 h 64"/>
                  <a:gd name="T8" fmla="*/ 1 w 51"/>
                  <a:gd name="T9" fmla="*/ 0 h 64"/>
                  <a:gd name="T10" fmla="*/ 1 w 51"/>
                  <a:gd name="T11" fmla="*/ 0 h 64"/>
                  <a:gd name="T12" fmla="*/ 1 w 51"/>
                  <a:gd name="T13" fmla="*/ 0 h 64"/>
                  <a:gd name="T14" fmla="*/ 1 w 51"/>
                  <a:gd name="T15" fmla="*/ 0 h 64"/>
                  <a:gd name="T16" fmla="*/ 1 w 51"/>
                  <a:gd name="T17" fmla="*/ 0 h 64"/>
                  <a:gd name="T18" fmla="*/ 1 w 51"/>
                  <a:gd name="T19" fmla="*/ 0 h 64"/>
                  <a:gd name="T20" fmla="*/ 1 w 51"/>
                  <a:gd name="T21" fmla="*/ 0 h 64"/>
                  <a:gd name="T22" fmla="*/ 1 w 51"/>
                  <a:gd name="T23" fmla="*/ 0 h 64"/>
                  <a:gd name="T24" fmla="*/ 1 w 51"/>
                  <a:gd name="T25" fmla="*/ 0 h 64"/>
                  <a:gd name="T26" fmla="*/ 1 w 51"/>
                  <a:gd name="T27" fmla="*/ 0 h 64"/>
                  <a:gd name="T28" fmla="*/ 1 w 51"/>
                  <a:gd name="T29" fmla="*/ 0 h 64"/>
                  <a:gd name="T30" fmla="*/ 0 w 51"/>
                  <a:gd name="T31" fmla="*/ 0 h 64"/>
                  <a:gd name="T32" fmla="*/ 1 w 51"/>
                  <a:gd name="T33" fmla="*/ 0 h 64"/>
                  <a:gd name="T34" fmla="*/ 1 w 51"/>
                  <a:gd name="T35" fmla="*/ 0 h 64"/>
                  <a:gd name="T36" fmla="*/ 1 w 51"/>
                  <a:gd name="T37" fmla="*/ 0 h 64"/>
                  <a:gd name="T38" fmla="*/ 1 w 51"/>
                  <a:gd name="T39" fmla="*/ 0 h 64"/>
                  <a:gd name="T40" fmla="*/ 1 w 51"/>
                  <a:gd name="T41" fmla="*/ 0 h 64"/>
                  <a:gd name="T42" fmla="*/ 1 w 51"/>
                  <a:gd name="T43" fmla="*/ 0 h 64"/>
                  <a:gd name="T44" fmla="*/ 1 w 51"/>
                  <a:gd name="T45" fmla="*/ 0 h 64"/>
                  <a:gd name="T46" fmla="*/ 1 w 51"/>
                  <a:gd name="T47" fmla="*/ 0 h 64"/>
                  <a:gd name="T48" fmla="*/ 1 w 51"/>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64"/>
                  <a:gd name="T77" fmla="*/ 51 w 51"/>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64">
                    <a:moveTo>
                      <a:pt x="39" y="0"/>
                    </a:moveTo>
                    <a:lnTo>
                      <a:pt x="42" y="4"/>
                    </a:lnTo>
                    <a:lnTo>
                      <a:pt x="46" y="7"/>
                    </a:lnTo>
                    <a:lnTo>
                      <a:pt x="50" y="11"/>
                    </a:lnTo>
                    <a:lnTo>
                      <a:pt x="51" y="15"/>
                    </a:lnTo>
                    <a:lnTo>
                      <a:pt x="51" y="29"/>
                    </a:lnTo>
                    <a:lnTo>
                      <a:pt x="48" y="41"/>
                    </a:lnTo>
                    <a:lnTo>
                      <a:pt x="43" y="53"/>
                    </a:lnTo>
                    <a:lnTo>
                      <a:pt x="37" y="64"/>
                    </a:lnTo>
                    <a:lnTo>
                      <a:pt x="28" y="63"/>
                    </a:lnTo>
                    <a:lnTo>
                      <a:pt x="20" y="60"/>
                    </a:lnTo>
                    <a:lnTo>
                      <a:pt x="15" y="57"/>
                    </a:lnTo>
                    <a:lnTo>
                      <a:pt x="10" y="50"/>
                    </a:lnTo>
                    <a:lnTo>
                      <a:pt x="7" y="42"/>
                    </a:lnTo>
                    <a:lnTo>
                      <a:pt x="2" y="33"/>
                    </a:lnTo>
                    <a:lnTo>
                      <a:pt x="0" y="23"/>
                    </a:lnTo>
                    <a:lnTo>
                      <a:pt x="1" y="14"/>
                    </a:lnTo>
                    <a:lnTo>
                      <a:pt x="4" y="11"/>
                    </a:lnTo>
                    <a:lnTo>
                      <a:pt x="9" y="7"/>
                    </a:lnTo>
                    <a:lnTo>
                      <a:pt x="13" y="5"/>
                    </a:lnTo>
                    <a:lnTo>
                      <a:pt x="18" y="3"/>
                    </a:lnTo>
                    <a:lnTo>
                      <a:pt x="23" y="1"/>
                    </a:lnTo>
                    <a:lnTo>
                      <a:pt x="28" y="0"/>
                    </a:lnTo>
                    <a:lnTo>
                      <a:pt x="33" y="0"/>
                    </a:lnTo>
                    <a:lnTo>
                      <a:pt x="39" y="0"/>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0" name="Freeform 107"/>
              <p:cNvSpPr>
                <a:spLocks/>
              </p:cNvSpPr>
              <p:nvPr/>
            </p:nvSpPr>
            <p:spPr bwMode="auto">
              <a:xfrm>
                <a:off x="5331" y="777"/>
                <a:ext cx="39" cy="39"/>
              </a:xfrm>
              <a:custGeom>
                <a:avLst/>
                <a:gdLst>
                  <a:gd name="T0" fmla="*/ 1 w 80"/>
                  <a:gd name="T1" fmla="*/ 0 h 80"/>
                  <a:gd name="T2" fmla="*/ 1 w 80"/>
                  <a:gd name="T3" fmla="*/ 0 h 80"/>
                  <a:gd name="T4" fmla="*/ 1 w 80"/>
                  <a:gd name="T5" fmla="*/ 0 h 80"/>
                  <a:gd name="T6" fmla="*/ 1 w 80"/>
                  <a:gd name="T7" fmla="*/ 0 h 80"/>
                  <a:gd name="T8" fmla="*/ 1 w 80"/>
                  <a:gd name="T9" fmla="*/ 0 h 80"/>
                  <a:gd name="T10" fmla="*/ 1 w 80"/>
                  <a:gd name="T11" fmla="*/ 0 h 80"/>
                  <a:gd name="T12" fmla="*/ 1 w 80"/>
                  <a:gd name="T13" fmla="*/ 0 h 80"/>
                  <a:gd name="T14" fmla="*/ 0 w 80"/>
                  <a:gd name="T15" fmla="*/ 1 h 80"/>
                  <a:gd name="T16" fmla="*/ 0 w 80"/>
                  <a:gd name="T17" fmla="*/ 1 h 80"/>
                  <a:gd name="T18" fmla="*/ 0 w 80"/>
                  <a:gd name="T19" fmla="*/ 1 h 80"/>
                  <a:gd name="T20" fmla="*/ 0 w 80"/>
                  <a:gd name="T21" fmla="*/ 1 h 80"/>
                  <a:gd name="T22" fmla="*/ 0 w 80"/>
                  <a:gd name="T23" fmla="*/ 1 h 80"/>
                  <a:gd name="T24" fmla="*/ 0 w 80"/>
                  <a:gd name="T25" fmla="*/ 1 h 80"/>
                  <a:gd name="T26" fmla="*/ 0 w 80"/>
                  <a:gd name="T27" fmla="*/ 1 h 80"/>
                  <a:gd name="T28" fmla="*/ 0 w 80"/>
                  <a:gd name="T29" fmla="*/ 1 h 80"/>
                  <a:gd name="T30" fmla="*/ 0 w 80"/>
                  <a:gd name="T31" fmla="*/ 0 h 80"/>
                  <a:gd name="T32" fmla="*/ 0 w 80"/>
                  <a:gd name="T33" fmla="*/ 0 h 80"/>
                  <a:gd name="T34" fmla="*/ 0 w 80"/>
                  <a:gd name="T35" fmla="*/ 0 h 80"/>
                  <a:gd name="T36" fmla="*/ 0 w 80"/>
                  <a:gd name="T37" fmla="*/ 0 h 80"/>
                  <a:gd name="T38" fmla="*/ 0 w 80"/>
                  <a:gd name="T39" fmla="*/ 0 h 80"/>
                  <a:gd name="T40" fmla="*/ 0 w 80"/>
                  <a:gd name="T41" fmla="*/ 0 h 80"/>
                  <a:gd name="T42" fmla="*/ 0 w 80"/>
                  <a:gd name="T43" fmla="*/ 0 h 80"/>
                  <a:gd name="T44" fmla="*/ 0 w 80"/>
                  <a:gd name="T45" fmla="*/ 0 h 80"/>
                  <a:gd name="T46" fmla="*/ 0 w 80"/>
                  <a:gd name="T47" fmla="*/ 0 h 80"/>
                  <a:gd name="T48" fmla="*/ 0 w 80"/>
                  <a:gd name="T49" fmla="*/ 0 h 80"/>
                  <a:gd name="T50" fmla="*/ 0 w 80"/>
                  <a:gd name="T51" fmla="*/ 0 h 80"/>
                  <a:gd name="T52" fmla="*/ 0 w 80"/>
                  <a:gd name="T53" fmla="*/ 0 h 80"/>
                  <a:gd name="T54" fmla="*/ 0 w 80"/>
                  <a:gd name="T55" fmla="*/ 0 h 80"/>
                  <a:gd name="T56" fmla="*/ 1 w 80"/>
                  <a:gd name="T57" fmla="*/ 0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80"/>
                  <a:gd name="T89" fmla="*/ 80 w 80"/>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80">
                    <a:moveTo>
                      <a:pt x="65" y="12"/>
                    </a:moveTo>
                    <a:lnTo>
                      <a:pt x="72" y="19"/>
                    </a:lnTo>
                    <a:lnTo>
                      <a:pt x="77" y="27"/>
                    </a:lnTo>
                    <a:lnTo>
                      <a:pt x="80" y="36"/>
                    </a:lnTo>
                    <a:lnTo>
                      <a:pt x="78" y="48"/>
                    </a:lnTo>
                    <a:lnTo>
                      <a:pt x="73" y="55"/>
                    </a:lnTo>
                    <a:lnTo>
                      <a:pt x="66" y="60"/>
                    </a:lnTo>
                    <a:lnTo>
                      <a:pt x="60" y="67"/>
                    </a:lnTo>
                    <a:lnTo>
                      <a:pt x="53" y="73"/>
                    </a:lnTo>
                    <a:lnTo>
                      <a:pt x="45" y="76"/>
                    </a:lnTo>
                    <a:lnTo>
                      <a:pt x="37" y="80"/>
                    </a:lnTo>
                    <a:lnTo>
                      <a:pt x="29" y="80"/>
                    </a:lnTo>
                    <a:lnTo>
                      <a:pt x="20" y="78"/>
                    </a:lnTo>
                    <a:lnTo>
                      <a:pt x="13" y="74"/>
                    </a:lnTo>
                    <a:lnTo>
                      <a:pt x="8" y="68"/>
                    </a:lnTo>
                    <a:lnTo>
                      <a:pt x="4" y="63"/>
                    </a:lnTo>
                    <a:lnTo>
                      <a:pt x="0" y="56"/>
                    </a:lnTo>
                    <a:lnTo>
                      <a:pt x="1" y="48"/>
                    </a:lnTo>
                    <a:lnTo>
                      <a:pt x="4" y="38"/>
                    </a:lnTo>
                    <a:lnTo>
                      <a:pt x="7" y="30"/>
                    </a:lnTo>
                    <a:lnTo>
                      <a:pt x="12" y="22"/>
                    </a:lnTo>
                    <a:lnTo>
                      <a:pt x="16" y="15"/>
                    </a:lnTo>
                    <a:lnTo>
                      <a:pt x="23" y="10"/>
                    </a:lnTo>
                    <a:lnTo>
                      <a:pt x="30" y="4"/>
                    </a:lnTo>
                    <a:lnTo>
                      <a:pt x="38" y="0"/>
                    </a:lnTo>
                    <a:lnTo>
                      <a:pt x="46" y="0"/>
                    </a:lnTo>
                    <a:lnTo>
                      <a:pt x="52" y="4"/>
                    </a:lnTo>
                    <a:lnTo>
                      <a:pt x="58" y="9"/>
                    </a:lnTo>
                    <a:lnTo>
                      <a:pt x="65" y="12"/>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1" name="Freeform 108"/>
              <p:cNvSpPr>
                <a:spLocks/>
              </p:cNvSpPr>
              <p:nvPr/>
            </p:nvSpPr>
            <p:spPr bwMode="auto">
              <a:xfrm>
                <a:off x="5401" y="838"/>
                <a:ext cx="58" cy="54"/>
              </a:xfrm>
              <a:custGeom>
                <a:avLst/>
                <a:gdLst>
                  <a:gd name="T0" fmla="*/ 2 w 115"/>
                  <a:gd name="T1" fmla="*/ 1 h 108"/>
                  <a:gd name="T2" fmla="*/ 2 w 115"/>
                  <a:gd name="T3" fmla="*/ 1 h 108"/>
                  <a:gd name="T4" fmla="*/ 2 w 115"/>
                  <a:gd name="T5" fmla="*/ 1 h 108"/>
                  <a:gd name="T6" fmla="*/ 2 w 115"/>
                  <a:gd name="T7" fmla="*/ 1 h 108"/>
                  <a:gd name="T8" fmla="*/ 2 w 115"/>
                  <a:gd name="T9" fmla="*/ 1 h 108"/>
                  <a:gd name="T10" fmla="*/ 2 w 115"/>
                  <a:gd name="T11" fmla="*/ 2 h 108"/>
                  <a:gd name="T12" fmla="*/ 2 w 115"/>
                  <a:gd name="T13" fmla="*/ 2 h 108"/>
                  <a:gd name="T14" fmla="*/ 2 w 115"/>
                  <a:gd name="T15" fmla="*/ 2 h 108"/>
                  <a:gd name="T16" fmla="*/ 2 w 115"/>
                  <a:gd name="T17" fmla="*/ 2 h 108"/>
                  <a:gd name="T18" fmla="*/ 1 w 115"/>
                  <a:gd name="T19" fmla="*/ 2 h 108"/>
                  <a:gd name="T20" fmla="*/ 1 w 115"/>
                  <a:gd name="T21" fmla="*/ 2 h 108"/>
                  <a:gd name="T22" fmla="*/ 1 w 115"/>
                  <a:gd name="T23" fmla="*/ 2 h 108"/>
                  <a:gd name="T24" fmla="*/ 1 w 115"/>
                  <a:gd name="T25" fmla="*/ 2 h 108"/>
                  <a:gd name="T26" fmla="*/ 1 w 115"/>
                  <a:gd name="T27" fmla="*/ 2 h 108"/>
                  <a:gd name="T28" fmla="*/ 1 w 115"/>
                  <a:gd name="T29" fmla="*/ 2 h 108"/>
                  <a:gd name="T30" fmla="*/ 1 w 115"/>
                  <a:gd name="T31" fmla="*/ 2 h 108"/>
                  <a:gd name="T32" fmla="*/ 0 w 115"/>
                  <a:gd name="T33" fmla="*/ 2 h 108"/>
                  <a:gd name="T34" fmla="*/ 1 w 115"/>
                  <a:gd name="T35" fmla="*/ 2 h 108"/>
                  <a:gd name="T36" fmla="*/ 1 w 115"/>
                  <a:gd name="T37" fmla="*/ 1 h 108"/>
                  <a:gd name="T38" fmla="*/ 1 w 115"/>
                  <a:gd name="T39" fmla="*/ 1 h 108"/>
                  <a:gd name="T40" fmla="*/ 1 w 115"/>
                  <a:gd name="T41" fmla="*/ 1 h 108"/>
                  <a:gd name="T42" fmla="*/ 1 w 115"/>
                  <a:gd name="T43" fmla="*/ 1 h 108"/>
                  <a:gd name="T44" fmla="*/ 1 w 115"/>
                  <a:gd name="T45" fmla="*/ 1 h 108"/>
                  <a:gd name="T46" fmla="*/ 1 w 115"/>
                  <a:gd name="T47" fmla="*/ 1 h 108"/>
                  <a:gd name="T48" fmla="*/ 1 w 115"/>
                  <a:gd name="T49" fmla="*/ 0 h 108"/>
                  <a:gd name="T50" fmla="*/ 1 w 115"/>
                  <a:gd name="T51" fmla="*/ 0 h 108"/>
                  <a:gd name="T52" fmla="*/ 1 w 115"/>
                  <a:gd name="T53" fmla="*/ 0 h 108"/>
                  <a:gd name="T54" fmla="*/ 1 w 115"/>
                  <a:gd name="T55" fmla="*/ 0 h 108"/>
                  <a:gd name="T56" fmla="*/ 2 w 115"/>
                  <a:gd name="T57" fmla="*/ 0 h 108"/>
                  <a:gd name="T58" fmla="*/ 2 w 115"/>
                  <a:gd name="T59" fmla="*/ 1 h 108"/>
                  <a:gd name="T60" fmla="*/ 2 w 115"/>
                  <a:gd name="T61" fmla="*/ 1 h 108"/>
                  <a:gd name="T62" fmla="*/ 2 w 115"/>
                  <a:gd name="T63" fmla="*/ 1 h 108"/>
                  <a:gd name="T64" fmla="*/ 2 w 115"/>
                  <a:gd name="T65" fmla="*/ 1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08"/>
                  <a:gd name="T101" fmla="*/ 115 w 11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08">
                    <a:moveTo>
                      <a:pt x="100" y="11"/>
                    </a:moveTo>
                    <a:lnTo>
                      <a:pt x="108" y="23"/>
                    </a:lnTo>
                    <a:lnTo>
                      <a:pt x="114" y="34"/>
                    </a:lnTo>
                    <a:lnTo>
                      <a:pt x="115" y="48"/>
                    </a:lnTo>
                    <a:lnTo>
                      <a:pt x="113" y="62"/>
                    </a:lnTo>
                    <a:lnTo>
                      <a:pt x="105" y="72"/>
                    </a:lnTo>
                    <a:lnTo>
                      <a:pt x="97" y="81"/>
                    </a:lnTo>
                    <a:lnTo>
                      <a:pt x="86" y="89"/>
                    </a:lnTo>
                    <a:lnTo>
                      <a:pt x="75" y="96"/>
                    </a:lnTo>
                    <a:lnTo>
                      <a:pt x="63" y="101"/>
                    </a:lnTo>
                    <a:lnTo>
                      <a:pt x="52" y="104"/>
                    </a:lnTo>
                    <a:lnTo>
                      <a:pt x="39" y="107"/>
                    </a:lnTo>
                    <a:lnTo>
                      <a:pt x="26" y="108"/>
                    </a:lnTo>
                    <a:lnTo>
                      <a:pt x="19" y="104"/>
                    </a:lnTo>
                    <a:lnTo>
                      <a:pt x="12" y="99"/>
                    </a:lnTo>
                    <a:lnTo>
                      <a:pt x="6" y="93"/>
                    </a:lnTo>
                    <a:lnTo>
                      <a:pt x="0" y="86"/>
                    </a:lnTo>
                    <a:lnTo>
                      <a:pt x="1" y="73"/>
                    </a:lnTo>
                    <a:lnTo>
                      <a:pt x="2" y="61"/>
                    </a:lnTo>
                    <a:lnTo>
                      <a:pt x="3" y="48"/>
                    </a:lnTo>
                    <a:lnTo>
                      <a:pt x="7" y="36"/>
                    </a:lnTo>
                    <a:lnTo>
                      <a:pt x="11" y="25"/>
                    </a:lnTo>
                    <a:lnTo>
                      <a:pt x="18" y="16"/>
                    </a:lnTo>
                    <a:lnTo>
                      <a:pt x="26" y="6"/>
                    </a:lnTo>
                    <a:lnTo>
                      <a:pt x="37" y="0"/>
                    </a:lnTo>
                    <a:lnTo>
                      <a:pt x="45" y="0"/>
                    </a:lnTo>
                    <a:lnTo>
                      <a:pt x="53" y="0"/>
                    </a:lnTo>
                    <a:lnTo>
                      <a:pt x="62" y="0"/>
                    </a:lnTo>
                    <a:lnTo>
                      <a:pt x="70" y="0"/>
                    </a:lnTo>
                    <a:lnTo>
                      <a:pt x="78" y="1"/>
                    </a:lnTo>
                    <a:lnTo>
                      <a:pt x="86" y="2"/>
                    </a:lnTo>
                    <a:lnTo>
                      <a:pt x="93" y="5"/>
                    </a:lnTo>
                    <a:lnTo>
                      <a:pt x="100" y="11"/>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2" name="Freeform 109"/>
              <p:cNvSpPr>
                <a:spLocks/>
              </p:cNvSpPr>
              <p:nvPr/>
            </p:nvSpPr>
            <p:spPr bwMode="auto">
              <a:xfrm>
                <a:off x="5276" y="865"/>
                <a:ext cx="40" cy="34"/>
              </a:xfrm>
              <a:custGeom>
                <a:avLst/>
                <a:gdLst>
                  <a:gd name="T0" fmla="*/ 1 w 80"/>
                  <a:gd name="T1" fmla="*/ 0 h 69"/>
                  <a:gd name="T2" fmla="*/ 1 w 80"/>
                  <a:gd name="T3" fmla="*/ 0 h 69"/>
                  <a:gd name="T4" fmla="*/ 1 w 80"/>
                  <a:gd name="T5" fmla="*/ 0 h 69"/>
                  <a:gd name="T6" fmla="*/ 1 w 80"/>
                  <a:gd name="T7" fmla="*/ 0 h 69"/>
                  <a:gd name="T8" fmla="*/ 1 w 80"/>
                  <a:gd name="T9" fmla="*/ 0 h 69"/>
                  <a:gd name="T10" fmla="*/ 1 w 80"/>
                  <a:gd name="T11" fmla="*/ 0 h 69"/>
                  <a:gd name="T12" fmla="*/ 1 w 80"/>
                  <a:gd name="T13" fmla="*/ 0 h 69"/>
                  <a:gd name="T14" fmla="*/ 1 w 80"/>
                  <a:gd name="T15" fmla="*/ 1 h 69"/>
                  <a:gd name="T16" fmla="*/ 1 w 80"/>
                  <a:gd name="T17" fmla="*/ 1 h 69"/>
                  <a:gd name="T18" fmla="*/ 1 w 80"/>
                  <a:gd name="T19" fmla="*/ 1 h 69"/>
                  <a:gd name="T20" fmla="*/ 1 w 80"/>
                  <a:gd name="T21" fmla="*/ 1 h 69"/>
                  <a:gd name="T22" fmla="*/ 1 w 80"/>
                  <a:gd name="T23" fmla="*/ 1 h 69"/>
                  <a:gd name="T24" fmla="*/ 1 w 80"/>
                  <a:gd name="T25" fmla="*/ 1 h 69"/>
                  <a:gd name="T26" fmla="*/ 1 w 80"/>
                  <a:gd name="T27" fmla="*/ 0 h 69"/>
                  <a:gd name="T28" fmla="*/ 1 w 80"/>
                  <a:gd name="T29" fmla="*/ 0 h 69"/>
                  <a:gd name="T30" fmla="*/ 1 w 80"/>
                  <a:gd name="T31" fmla="*/ 0 h 69"/>
                  <a:gd name="T32" fmla="*/ 0 w 80"/>
                  <a:gd name="T33" fmla="*/ 0 h 69"/>
                  <a:gd name="T34" fmla="*/ 1 w 80"/>
                  <a:gd name="T35" fmla="*/ 0 h 69"/>
                  <a:gd name="T36" fmla="*/ 1 w 80"/>
                  <a:gd name="T37" fmla="*/ 0 h 69"/>
                  <a:gd name="T38" fmla="*/ 1 w 80"/>
                  <a:gd name="T39" fmla="*/ 0 h 69"/>
                  <a:gd name="T40" fmla="*/ 1 w 80"/>
                  <a:gd name="T41" fmla="*/ 0 h 69"/>
                  <a:gd name="T42" fmla="*/ 1 w 80"/>
                  <a:gd name="T43" fmla="*/ 0 h 69"/>
                  <a:gd name="T44" fmla="*/ 1 w 80"/>
                  <a:gd name="T45" fmla="*/ 0 h 69"/>
                  <a:gd name="T46" fmla="*/ 1 w 80"/>
                  <a:gd name="T47" fmla="*/ 0 h 69"/>
                  <a:gd name="T48" fmla="*/ 1 w 80"/>
                  <a:gd name="T49" fmla="*/ 0 h 69"/>
                  <a:gd name="T50" fmla="*/ 1 w 80"/>
                  <a:gd name="T51" fmla="*/ 0 h 69"/>
                  <a:gd name="T52" fmla="*/ 1 w 80"/>
                  <a:gd name="T53" fmla="*/ 0 h 69"/>
                  <a:gd name="T54" fmla="*/ 1 w 80"/>
                  <a:gd name="T55" fmla="*/ 0 h 69"/>
                  <a:gd name="T56" fmla="*/ 1 w 80"/>
                  <a:gd name="T57" fmla="*/ 0 h 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69"/>
                  <a:gd name="T89" fmla="*/ 80 w 80"/>
                  <a:gd name="T90" fmla="*/ 69 h 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69">
                    <a:moveTo>
                      <a:pt x="78" y="25"/>
                    </a:moveTo>
                    <a:lnTo>
                      <a:pt x="80" y="33"/>
                    </a:lnTo>
                    <a:lnTo>
                      <a:pt x="79" y="40"/>
                    </a:lnTo>
                    <a:lnTo>
                      <a:pt x="75" y="47"/>
                    </a:lnTo>
                    <a:lnTo>
                      <a:pt x="69" y="53"/>
                    </a:lnTo>
                    <a:lnTo>
                      <a:pt x="64" y="57"/>
                    </a:lnTo>
                    <a:lnTo>
                      <a:pt x="60" y="61"/>
                    </a:lnTo>
                    <a:lnTo>
                      <a:pt x="55" y="64"/>
                    </a:lnTo>
                    <a:lnTo>
                      <a:pt x="49" y="67"/>
                    </a:lnTo>
                    <a:lnTo>
                      <a:pt x="43" y="68"/>
                    </a:lnTo>
                    <a:lnTo>
                      <a:pt x="38" y="69"/>
                    </a:lnTo>
                    <a:lnTo>
                      <a:pt x="32" y="69"/>
                    </a:lnTo>
                    <a:lnTo>
                      <a:pt x="26" y="67"/>
                    </a:lnTo>
                    <a:lnTo>
                      <a:pt x="17" y="61"/>
                    </a:lnTo>
                    <a:lnTo>
                      <a:pt x="8" y="55"/>
                    </a:lnTo>
                    <a:lnTo>
                      <a:pt x="1" y="48"/>
                    </a:lnTo>
                    <a:lnTo>
                      <a:pt x="0" y="39"/>
                    </a:lnTo>
                    <a:lnTo>
                      <a:pt x="4" y="27"/>
                    </a:lnTo>
                    <a:lnTo>
                      <a:pt x="10" y="17"/>
                    </a:lnTo>
                    <a:lnTo>
                      <a:pt x="18" y="9"/>
                    </a:lnTo>
                    <a:lnTo>
                      <a:pt x="28" y="1"/>
                    </a:lnTo>
                    <a:lnTo>
                      <a:pt x="37" y="0"/>
                    </a:lnTo>
                    <a:lnTo>
                      <a:pt x="43" y="1"/>
                    </a:lnTo>
                    <a:lnTo>
                      <a:pt x="52" y="2"/>
                    </a:lnTo>
                    <a:lnTo>
                      <a:pt x="57" y="5"/>
                    </a:lnTo>
                    <a:lnTo>
                      <a:pt x="63" y="9"/>
                    </a:lnTo>
                    <a:lnTo>
                      <a:pt x="69" y="14"/>
                    </a:lnTo>
                    <a:lnTo>
                      <a:pt x="73" y="19"/>
                    </a:lnTo>
                    <a:lnTo>
                      <a:pt x="78" y="25"/>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3" name="Freeform 110"/>
              <p:cNvSpPr>
                <a:spLocks/>
              </p:cNvSpPr>
              <p:nvPr/>
            </p:nvSpPr>
            <p:spPr bwMode="auto">
              <a:xfrm>
                <a:off x="5088" y="960"/>
                <a:ext cx="547" cy="275"/>
              </a:xfrm>
              <a:custGeom>
                <a:avLst/>
                <a:gdLst>
                  <a:gd name="T0" fmla="*/ 16 w 1095"/>
                  <a:gd name="T1" fmla="*/ 1 h 549"/>
                  <a:gd name="T2" fmla="*/ 16 w 1095"/>
                  <a:gd name="T3" fmla="*/ 2 h 549"/>
                  <a:gd name="T4" fmla="*/ 17 w 1095"/>
                  <a:gd name="T5" fmla="*/ 2 h 549"/>
                  <a:gd name="T6" fmla="*/ 16 w 1095"/>
                  <a:gd name="T7" fmla="*/ 4 h 549"/>
                  <a:gd name="T8" fmla="*/ 16 w 1095"/>
                  <a:gd name="T9" fmla="*/ 5 h 549"/>
                  <a:gd name="T10" fmla="*/ 14 w 1095"/>
                  <a:gd name="T11" fmla="*/ 6 h 549"/>
                  <a:gd name="T12" fmla="*/ 14 w 1095"/>
                  <a:gd name="T13" fmla="*/ 7 h 549"/>
                  <a:gd name="T14" fmla="*/ 13 w 1095"/>
                  <a:gd name="T15" fmla="*/ 8 h 549"/>
                  <a:gd name="T16" fmla="*/ 12 w 1095"/>
                  <a:gd name="T17" fmla="*/ 8 h 549"/>
                  <a:gd name="T18" fmla="*/ 11 w 1095"/>
                  <a:gd name="T19" fmla="*/ 9 h 549"/>
                  <a:gd name="T20" fmla="*/ 11 w 1095"/>
                  <a:gd name="T21" fmla="*/ 9 h 549"/>
                  <a:gd name="T22" fmla="*/ 10 w 1095"/>
                  <a:gd name="T23" fmla="*/ 9 h 549"/>
                  <a:gd name="T24" fmla="*/ 9 w 1095"/>
                  <a:gd name="T25" fmla="*/ 9 h 549"/>
                  <a:gd name="T26" fmla="*/ 8 w 1095"/>
                  <a:gd name="T27" fmla="*/ 9 h 549"/>
                  <a:gd name="T28" fmla="*/ 7 w 1095"/>
                  <a:gd name="T29" fmla="*/ 9 h 549"/>
                  <a:gd name="T30" fmla="*/ 6 w 1095"/>
                  <a:gd name="T31" fmla="*/ 9 h 549"/>
                  <a:gd name="T32" fmla="*/ 5 w 1095"/>
                  <a:gd name="T33" fmla="*/ 9 h 549"/>
                  <a:gd name="T34" fmla="*/ 4 w 1095"/>
                  <a:gd name="T35" fmla="*/ 9 h 549"/>
                  <a:gd name="T36" fmla="*/ 3 w 1095"/>
                  <a:gd name="T37" fmla="*/ 8 h 549"/>
                  <a:gd name="T38" fmla="*/ 2 w 1095"/>
                  <a:gd name="T39" fmla="*/ 8 h 549"/>
                  <a:gd name="T40" fmla="*/ 2 w 1095"/>
                  <a:gd name="T41" fmla="*/ 7 h 549"/>
                  <a:gd name="T42" fmla="*/ 1 w 1095"/>
                  <a:gd name="T43" fmla="*/ 6 h 549"/>
                  <a:gd name="T44" fmla="*/ 0 w 1095"/>
                  <a:gd name="T45" fmla="*/ 5 h 549"/>
                  <a:gd name="T46" fmla="*/ 0 w 1095"/>
                  <a:gd name="T47" fmla="*/ 3 h 549"/>
                  <a:gd name="T48" fmla="*/ 0 w 1095"/>
                  <a:gd name="T49" fmla="*/ 2 h 549"/>
                  <a:gd name="T50" fmla="*/ 1 w 1095"/>
                  <a:gd name="T51" fmla="*/ 2 h 549"/>
                  <a:gd name="T52" fmla="*/ 1 w 1095"/>
                  <a:gd name="T53" fmla="*/ 1 h 549"/>
                  <a:gd name="T54" fmla="*/ 2 w 1095"/>
                  <a:gd name="T55" fmla="*/ 1 h 549"/>
                  <a:gd name="T56" fmla="*/ 3 w 1095"/>
                  <a:gd name="T57" fmla="*/ 1 h 549"/>
                  <a:gd name="T58" fmla="*/ 3 w 1095"/>
                  <a:gd name="T59" fmla="*/ 2 h 549"/>
                  <a:gd name="T60" fmla="*/ 4 w 1095"/>
                  <a:gd name="T61" fmla="*/ 2 h 549"/>
                  <a:gd name="T62" fmla="*/ 5 w 1095"/>
                  <a:gd name="T63" fmla="*/ 3 h 549"/>
                  <a:gd name="T64" fmla="*/ 5 w 1095"/>
                  <a:gd name="T65" fmla="*/ 3 h 549"/>
                  <a:gd name="T66" fmla="*/ 6 w 1095"/>
                  <a:gd name="T67" fmla="*/ 3 h 549"/>
                  <a:gd name="T68" fmla="*/ 6 w 1095"/>
                  <a:gd name="T69" fmla="*/ 3 h 549"/>
                  <a:gd name="T70" fmla="*/ 6 w 1095"/>
                  <a:gd name="T71" fmla="*/ 2 h 549"/>
                  <a:gd name="T72" fmla="*/ 7 w 1095"/>
                  <a:gd name="T73" fmla="*/ 1 h 549"/>
                  <a:gd name="T74" fmla="*/ 8 w 1095"/>
                  <a:gd name="T75" fmla="*/ 1 h 549"/>
                  <a:gd name="T76" fmla="*/ 8 w 1095"/>
                  <a:gd name="T77" fmla="*/ 1 h 549"/>
                  <a:gd name="T78" fmla="*/ 8 w 1095"/>
                  <a:gd name="T79" fmla="*/ 1 h 549"/>
                  <a:gd name="T80" fmla="*/ 9 w 1095"/>
                  <a:gd name="T81" fmla="*/ 2 h 549"/>
                  <a:gd name="T82" fmla="*/ 9 w 1095"/>
                  <a:gd name="T83" fmla="*/ 2 h 549"/>
                  <a:gd name="T84" fmla="*/ 10 w 1095"/>
                  <a:gd name="T85" fmla="*/ 2 h 549"/>
                  <a:gd name="T86" fmla="*/ 10 w 1095"/>
                  <a:gd name="T87" fmla="*/ 3 h 549"/>
                  <a:gd name="T88" fmla="*/ 11 w 1095"/>
                  <a:gd name="T89" fmla="*/ 3 h 549"/>
                  <a:gd name="T90" fmla="*/ 11 w 1095"/>
                  <a:gd name="T91" fmla="*/ 3 h 549"/>
                  <a:gd name="T92" fmla="*/ 12 w 1095"/>
                  <a:gd name="T93" fmla="*/ 2 h 549"/>
                  <a:gd name="T94" fmla="*/ 12 w 1095"/>
                  <a:gd name="T95" fmla="*/ 1 h 549"/>
                  <a:gd name="T96" fmla="*/ 13 w 1095"/>
                  <a:gd name="T97" fmla="*/ 1 h 549"/>
                  <a:gd name="T98" fmla="*/ 14 w 1095"/>
                  <a:gd name="T99" fmla="*/ 1 h 549"/>
                  <a:gd name="T100" fmla="*/ 15 w 1095"/>
                  <a:gd name="T101" fmla="*/ 1 h 549"/>
                  <a:gd name="T102" fmla="*/ 15 w 1095"/>
                  <a:gd name="T103" fmla="*/ 1 h 549"/>
                  <a:gd name="T104" fmla="*/ 15 w 1095"/>
                  <a:gd name="T105" fmla="*/ 1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5"/>
                  <a:gd name="T160" fmla="*/ 0 h 549"/>
                  <a:gd name="T161" fmla="*/ 1095 w 1095"/>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5" h="549">
                    <a:moveTo>
                      <a:pt x="1022" y="34"/>
                    </a:moveTo>
                    <a:lnTo>
                      <a:pt x="1030" y="41"/>
                    </a:lnTo>
                    <a:lnTo>
                      <a:pt x="1038" y="49"/>
                    </a:lnTo>
                    <a:lnTo>
                      <a:pt x="1046" y="60"/>
                    </a:lnTo>
                    <a:lnTo>
                      <a:pt x="1054" y="69"/>
                    </a:lnTo>
                    <a:lnTo>
                      <a:pt x="1062" y="76"/>
                    </a:lnTo>
                    <a:lnTo>
                      <a:pt x="1071" y="81"/>
                    </a:lnTo>
                    <a:lnTo>
                      <a:pt x="1082" y="82"/>
                    </a:lnTo>
                    <a:lnTo>
                      <a:pt x="1093" y="77"/>
                    </a:lnTo>
                    <a:lnTo>
                      <a:pt x="1095" y="119"/>
                    </a:lnTo>
                    <a:lnTo>
                      <a:pt x="1090" y="158"/>
                    </a:lnTo>
                    <a:lnTo>
                      <a:pt x="1080" y="195"/>
                    </a:lnTo>
                    <a:lnTo>
                      <a:pt x="1067" y="231"/>
                    </a:lnTo>
                    <a:lnTo>
                      <a:pt x="1048" y="265"/>
                    </a:lnTo>
                    <a:lnTo>
                      <a:pt x="1028" y="298"/>
                    </a:lnTo>
                    <a:lnTo>
                      <a:pt x="1004" y="329"/>
                    </a:lnTo>
                    <a:lnTo>
                      <a:pt x="977" y="358"/>
                    </a:lnTo>
                    <a:lnTo>
                      <a:pt x="959" y="377"/>
                    </a:lnTo>
                    <a:lnTo>
                      <a:pt x="939" y="394"/>
                    </a:lnTo>
                    <a:lnTo>
                      <a:pt x="918" y="410"/>
                    </a:lnTo>
                    <a:lnTo>
                      <a:pt x="898" y="426"/>
                    </a:lnTo>
                    <a:lnTo>
                      <a:pt x="877" y="441"/>
                    </a:lnTo>
                    <a:lnTo>
                      <a:pt x="856" y="456"/>
                    </a:lnTo>
                    <a:lnTo>
                      <a:pt x="835" y="471"/>
                    </a:lnTo>
                    <a:lnTo>
                      <a:pt x="815" y="485"/>
                    </a:lnTo>
                    <a:lnTo>
                      <a:pt x="802" y="493"/>
                    </a:lnTo>
                    <a:lnTo>
                      <a:pt x="788" y="501"/>
                    </a:lnTo>
                    <a:lnTo>
                      <a:pt x="775" y="508"/>
                    </a:lnTo>
                    <a:lnTo>
                      <a:pt x="762" y="514"/>
                    </a:lnTo>
                    <a:lnTo>
                      <a:pt x="748" y="518"/>
                    </a:lnTo>
                    <a:lnTo>
                      <a:pt x="734" y="523"/>
                    </a:lnTo>
                    <a:lnTo>
                      <a:pt x="719" y="528"/>
                    </a:lnTo>
                    <a:lnTo>
                      <a:pt x="705" y="531"/>
                    </a:lnTo>
                    <a:lnTo>
                      <a:pt x="690" y="533"/>
                    </a:lnTo>
                    <a:lnTo>
                      <a:pt x="675" y="536"/>
                    </a:lnTo>
                    <a:lnTo>
                      <a:pt x="660" y="538"/>
                    </a:lnTo>
                    <a:lnTo>
                      <a:pt x="645" y="540"/>
                    </a:lnTo>
                    <a:lnTo>
                      <a:pt x="630" y="541"/>
                    </a:lnTo>
                    <a:lnTo>
                      <a:pt x="615" y="543"/>
                    </a:lnTo>
                    <a:lnTo>
                      <a:pt x="599" y="545"/>
                    </a:lnTo>
                    <a:lnTo>
                      <a:pt x="584" y="546"/>
                    </a:lnTo>
                    <a:lnTo>
                      <a:pt x="561" y="548"/>
                    </a:lnTo>
                    <a:lnTo>
                      <a:pt x="538" y="548"/>
                    </a:lnTo>
                    <a:lnTo>
                      <a:pt x="515" y="549"/>
                    </a:lnTo>
                    <a:lnTo>
                      <a:pt x="492" y="548"/>
                    </a:lnTo>
                    <a:lnTo>
                      <a:pt x="469" y="547"/>
                    </a:lnTo>
                    <a:lnTo>
                      <a:pt x="447" y="545"/>
                    </a:lnTo>
                    <a:lnTo>
                      <a:pt x="425" y="543"/>
                    </a:lnTo>
                    <a:lnTo>
                      <a:pt x="403" y="540"/>
                    </a:lnTo>
                    <a:lnTo>
                      <a:pt x="381" y="536"/>
                    </a:lnTo>
                    <a:lnTo>
                      <a:pt x="361" y="532"/>
                    </a:lnTo>
                    <a:lnTo>
                      <a:pt x="339" y="528"/>
                    </a:lnTo>
                    <a:lnTo>
                      <a:pt x="318" y="522"/>
                    </a:lnTo>
                    <a:lnTo>
                      <a:pt x="297" y="516"/>
                    </a:lnTo>
                    <a:lnTo>
                      <a:pt x="277" y="510"/>
                    </a:lnTo>
                    <a:lnTo>
                      <a:pt x="257" y="503"/>
                    </a:lnTo>
                    <a:lnTo>
                      <a:pt x="236" y="496"/>
                    </a:lnTo>
                    <a:lnTo>
                      <a:pt x="219" y="490"/>
                    </a:lnTo>
                    <a:lnTo>
                      <a:pt x="202" y="480"/>
                    </a:lnTo>
                    <a:lnTo>
                      <a:pt x="184" y="471"/>
                    </a:lnTo>
                    <a:lnTo>
                      <a:pt x="169" y="460"/>
                    </a:lnTo>
                    <a:lnTo>
                      <a:pt x="154" y="447"/>
                    </a:lnTo>
                    <a:lnTo>
                      <a:pt x="140" y="432"/>
                    </a:lnTo>
                    <a:lnTo>
                      <a:pt x="126" y="417"/>
                    </a:lnTo>
                    <a:lnTo>
                      <a:pt x="113" y="400"/>
                    </a:lnTo>
                    <a:lnTo>
                      <a:pt x="93" y="370"/>
                    </a:lnTo>
                    <a:lnTo>
                      <a:pt x="75" y="339"/>
                    </a:lnTo>
                    <a:lnTo>
                      <a:pt x="59" y="309"/>
                    </a:lnTo>
                    <a:lnTo>
                      <a:pt x="44" y="276"/>
                    </a:lnTo>
                    <a:lnTo>
                      <a:pt x="30" y="244"/>
                    </a:lnTo>
                    <a:lnTo>
                      <a:pt x="19" y="212"/>
                    </a:lnTo>
                    <a:lnTo>
                      <a:pt x="8" y="178"/>
                    </a:lnTo>
                    <a:lnTo>
                      <a:pt x="0" y="144"/>
                    </a:lnTo>
                    <a:lnTo>
                      <a:pt x="13" y="128"/>
                    </a:lnTo>
                    <a:lnTo>
                      <a:pt x="25" y="112"/>
                    </a:lnTo>
                    <a:lnTo>
                      <a:pt x="39" y="95"/>
                    </a:lnTo>
                    <a:lnTo>
                      <a:pt x="53" y="81"/>
                    </a:lnTo>
                    <a:lnTo>
                      <a:pt x="68" y="67"/>
                    </a:lnTo>
                    <a:lnTo>
                      <a:pt x="84" y="54"/>
                    </a:lnTo>
                    <a:lnTo>
                      <a:pt x="101" y="42"/>
                    </a:lnTo>
                    <a:lnTo>
                      <a:pt x="119" y="33"/>
                    </a:lnTo>
                    <a:lnTo>
                      <a:pt x="133" y="29"/>
                    </a:lnTo>
                    <a:lnTo>
                      <a:pt x="146" y="28"/>
                    </a:lnTo>
                    <a:lnTo>
                      <a:pt x="160" y="29"/>
                    </a:lnTo>
                    <a:lnTo>
                      <a:pt x="173" y="32"/>
                    </a:lnTo>
                    <a:lnTo>
                      <a:pt x="186" y="38"/>
                    </a:lnTo>
                    <a:lnTo>
                      <a:pt x="197" y="44"/>
                    </a:lnTo>
                    <a:lnTo>
                      <a:pt x="209" y="52"/>
                    </a:lnTo>
                    <a:lnTo>
                      <a:pt x="220" y="59"/>
                    </a:lnTo>
                    <a:lnTo>
                      <a:pt x="232" y="76"/>
                    </a:lnTo>
                    <a:lnTo>
                      <a:pt x="245" y="90"/>
                    </a:lnTo>
                    <a:lnTo>
                      <a:pt x="260" y="102"/>
                    </a:lnTo>
                    <a:lnTo>
                      <a:pt x="277" y="113"/>
                    </a:lnTo>
                    <a:lnTo>
                      <a:pt x="293" y="122"/>
                    </a:lnTo>
                    <a:lnTo>
                      <a:pt x="309" y="130"/>
                    </a:lnTo>
                    <a:lnTo>
                      <a:pt x="326" y="138"/>
                    </a:lnTo>
                    <a:lnTo>
                      <a:pt x="342" y="146"/>
                    </a:lnTo>
                    <a:lnTo>
                      <a:pt x="353" y="147"/>
                    </a:lnTo>
                    <a:lnTo>
                      <a:pt x="363" y="148"/>
                    </a:lnTo>
                    <a:lnTo>
                      <a:pt x="372" y="148"/>
                    </a:lnTo>
                    <a:lnTo>
                      <a:pt x="383" y="148"/>
                    </a:lnTo>
                    <a:lnTo>
                      <a:pt x="393" y="146"/>
                    </a:lnTo>
                    <a:lnTo>
                      <a:pt x="402" y="143"/>
                    </a:lnTo>
                    <a:lnTo>
                      <a:pt x="411" y="138"/>
                    </a:lnTo>
                    <a:lnTo>
                      <a:pt x="419" y="130"/>
                    </a:lnTo>
                    <a:lnTo>
                      <a:pt x="429" y="116"/>
                    </a:lnTo>
                    <a:lnTo>
                      <a:pt x="437" y="101"/>
                    </a:lnTo>
                    <a:lnTo>
                      <a:pt x="444" y="86"/>
                    </a:lnTo>
                    <a:lnTo>
                      <a:pt x="452" y="71"/>
                    </a:lnTo>
                    <a:lnTo>
                      <a:pt x="460" y="56"/>
                    </a:lnTo>
                    <a:lnTo>
                      <a:pt x="470" y="44"/>
                    </a:lnTo>
                    <a:lnTo>
                      <a:pt x="483" y="33"/>
                    </a:lnTo>
                    <a:lnTo>
                      <a:pt x="500" y="26"/>
                    </a:lnTo>
                    <a:lnTo>
                      <a:pt x="513" y="24"/>
                    </a:lnTo>
                    <a:lnTo>
                      <a:pt x="524" y="24"/>
                    </a:lnTo>
                    <a:lnTo>
                      <a:pt x="536" y="26"/>
                    </a:lnTo>
                    <a:lnTo>
                      <a:pt x="546" y="31"/>
                    </a:lnTo>
                    <a:lnTo>
                      <a:pt x="555" y="37"/>
                    </a:lnTo>
                    <a:lnTo>
                      <a:pt x="566" y="45"/>
                    </a:lnTo>
                    <a:lnTo>
                      <a:pt x="574" y="53"/>
                    </a:lnTo>
                    <a:lnTo>
                      <a:pt x="583" y="61"/>
                    </a:lnTo>
                    <a:lnTo>
                      <a:pt x="590" y="69"/>
                    </a:lnTo>
                    <a:lnTo>
                      <a:pt x="597" y="77"/>
                    </a:lnTo>
                    <a:lnTo>
                      <a:pt x="604" y="86"/>
                    </a:lnTo>
                    <a:lnTo>
                      <a:pt x="611" y="95"/>
                    </a:lnTo>
                    <a:lnTo>
                      <a:pt x="619" y="104"/>
                    </a:lnTo>
                    <a:lnTo>
                      <a:pt x="626" y="112"/>
                    </a:lnTo>
                    <a:lnTo>
                      <a:pt x="635" y="120"/>
                    </a:lnTo>
                    <a:lnTo>
                      <a:pt x="644" y="127"/>
                    </a:lnTo>
                    <a:lnTo>
                      <a:pt x="654" y="130"/>
                    </a:lnTo>
                    <a:lnTo>
                      <a:pt x="665" y="134"/>
                    </a:lnTo>
                    <a:lnTo>
                      <a:pt x="675" y="137"/>
                    </a:lnTo>
                    <a:lnTo>
                      <a:pt x="687" y="140"/>
                    </a:lnTo>
                    <a:lnTo>
                      <a:pt x="697" y="144"/>
                    </a:lnTo>
                    <a:lnTo>
                      <a:pt x="707" y="147"/>
                    </a:lnTo>
                    <a:lnTo>
                      <a:pt x="718" y="150"/>
                    </a:lnTo>
                    <a:lnTo>
                      <a:pt x="728" y="151"/>
                    </a:lnTo>
                    <a:lnTo>
                      <a:pt x="749" y="148"/>
                    </a:lnTo>
                    <a:lnTo>
                      <a:pt x="765" y="142"/>
                    </a:lnTo>
                    <a:lnTo>
                      <a:pt x="780" y="130"/>
                    </a:lnTo>
                    <a:lnTo>
                      <a:pt x="793" y="115"/>
                    </a:lnTo>
                    <a:lnTo>
                      <a:pt x="803" y="99"/>
                    </a:lnTo>
                    <a:lnTo>
                      <a:pt x="815" y="82"/>
                    </a:lnTo>
                    <a:lnTo>
                      <a:pt x="825" y="64"/>
                    </a:lnTo>
                    <a:lnTo>
                      <a:pt x="836" y="49"/>
                    </a:lnTo>
                    <a:lnTo>
                      <a:pt x="850" y="34"/>
                    </a:lnTo>
                    <a:lnTo>
                      <a:pt x="865" y="23"/>
                    </a:lnTo>
                    <a:lnTo>
                      <a:pt x="883" y="14"/>
                    </a:lnTo>
                    <a:lnTo>
                      <a:pt x="900" y="6"/>
                    </a:lnTo>
                    <a:lnTo>
                      <a:pt x="918" y="1"/>
                    </a:lnTo>
                    <a:lnTo>
                      <a:pt x="938" y="0"/>
                    </a:lnTo>
                    <a:lnTo>
                      <a:pt x="956" y="0"/>
                    </a:lnTo>
                    <a:lnTo>
                      <a:pt x="974" y="3"/>
                    </a:lnTo>
                    <a:lnTo>
                      <a:pt x="980" y="6"/>
                    </a:lnTo>
                    <a:lnTo>
                      <a:pt x="987" y="8"/>
                    </a:lnTo>
                    <a:lnTo>
                      <a:pt x="993" y="11"/>
                    </a:lnTo>
                    <a:lnTo>
                      <a:pt x="1000" y="15"/>
                    </a:lnTo>
                    <a:lnTo>
                      <a:pt x="1006" y="19"/>
                    </a:lnTo>
                    <a:lnTo>
                      <a:pt x="1012" y="24"/>
                    </a:lnTo>
                    <a:lnTo>
                      <a:pt x="1016" y="29"/>
                    </a:lnTo>
                    <a:lnTo>
                      <a:pt x="1022" y="34"/>
                    </a:lnTo>
                    <a:close/>
                  </a:path>
                </a:pathLst>
              </a:custGeom>
              <a:solidFill>
                <a:srgbClr val="7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2296" name="Footer Placeholder 48"/>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Is Bigger Better?</a:t>
            </a:r>
          </a:p>
        </p:txBody>
      </p:sp>
      <p:sp>
        <p:nvSpPr>
          <p:cNvPr id="66565" name="Rectangle 3"/>
          <p:cNvSpPr>
            <a:spLocks noGrp="1" noChangeArrowheads="1"/>
          </p:cNvSpPr>
          <p:nvPr>
            <p:ph idx="1"/>
          </p:nvPr>
        </p:nvSpPr>
        <p:spPr/>
        <p:txBody>
          <a:bodyPr/>
          <a:lstStyle/>
          <a:p>
            <a:pPr eaLnBrk="1" hangingPunct="1"/>
            <a:r>
              <a:rPr lang="en-US" altLang="en-US" smtClean="0">
                <a:ea typeface="ＭＳ Ｐゴシック" panose="020B0600070205080204" pitchFamily="34" charset="-128"/>
              </a:rPr>
              <a:t>The genome size of a species is constant</a:t>
            </a:r>
          </a:p>
          <a:p>
            <a:pPr eaLnBrk="1" hangingPunct="1"/>
            <a:r>
              <a:rPr lang="en-US" altLang="en-US" smtClean="0">
                <a:ea typeface="ＭＳ Ｐゴシック" panose="020B0600070205080204" pitchFamily="34" charset="-128"/>
              </a:rPr>
              <a:t>Large variations can occur across species lines</a:t>
            </a:r>
          </a:p>
          <a:p>
            <a:pPr eaLnBrk="1" hangingPunct="1"/>
            <a:r>
              <a:rPr lang="en-US" altLang="en-US" smtClean="0">
                <a:ea typeface="ＭＳ Ｐゴシック" panose="020B0600070205080204" pitchFamily="34" charset="-128"/>
              </a:rPr>
              <a:t>Not strictly correlated with organism complexity</a:t>
            </a:r>
          </a:p>
          <a:p>
            <a:pPr eaLnBrk="1" hangingPunct="1"/>
            <a:r>
              <a:rPr lang="en-US" altLang="en-US" smtClean="0">
                <a:ea typeface="ＭＳ Ｐゴシック" panose="020B0600070205080204" pitchFamily="34" charset="-128"/>
              </a:rPr>
              <a:t>Genome lengths can vary as much as 100 fold between similar species</a:t>
            </a:r>
          </a:p>
          <a:p>
            <a:pPr eaLnBrk="1" hangingPunct="1"/>
            <a:r>
              <a:rPr lang="en-US" altLang="en-US" smtClean="0">
                <a:ea typeface="ＭＳ Ｐゴシック" panose="020B0600070205080204" pitchFamily="34" charset="-128"/>
              </a:rPr>
              <a:t>Length and variability are more of an indications of a phylum’s susceptibility to mutation</a:t>
            </a:r>
          </a:p>
        </p:txBody>
      </p:sp>
      <p:sp>
        <p:nvSpPr>
          <p:cNvPr id="7"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4C0C5AB-C1CF-48E7-A91B-2AA9C1B8BBA0}"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9"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B5BE053-6EA4-4ED3-8D41-4728F192306E}" type="slidenum">
              <a:rPr lang="en-US" altLang="en-US" sz="1400">
                <a:latin typeface="Book Antiqua" panose="02040602050305030304" pitchFamily="18" charset="0"/>
              </a:rPr>
              <a:pPr/>
              <a:t>30</a:t>
            </a:fld>
            <a:endParaRPr lang="en-US" altLang="en-US" sz="1400">
              <a:latin typeface="Book Antiqua" panose="02040602050305030304" pitchFamily="18" charset="0"/>
            </a:endParaRPr>
          </a:p>
        </p:txBody>
      </p:sp>
      <p:sp>
        <p:nvSpPr>
          <p:cNvPr id="66573"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pic>
        <p:nvPicPr>
          <p:cNvPr id="66566" name="Picture 5" descr="MCj01113600000[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19275" y="5106988"/>
            <a:ext cx="2438400" cy="100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7" name="Picture 6" descr="MCj03361050000[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86275" y="5141913"/>
            <a:ext cx="1887538"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8" name="Picture 7" descr="MCj01042500000[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15075" y="4760913"/>
            <a:ext cx="1838325" cy="163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9" name="TextBox 9"/>
          <p:cNvSpPr txBox="1">
            <a:spLocks noChangeArrowheads="1"/>
          </p:cNvSpPr>
          <p:nvPr/>
        </p:nvSpPr>
        <p:spPr bwMode="auto">
          <a:xfrm>
            <a:off x="3200400" y="5808663"/>
            <a:ext cx="1120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118 Bbp</a:t>
            </a:r>
          </a:p>
        </p:txBody>
      </p:sp>
      <p:sp>
        <p:nvSpPr>
          <p:cNvPr id="66570" name="TextBox 10"/>
          <p:cNvSpPr txBox="1">
            <a:spLocks noChangeArrowheads="1"/>
          </p:cNvSpPr>
          <p:nvPr/>
        </p:nvSpPr>
        <p:spPr bwMode="auto">
          <a:xfrm>
            <a:off x="5203825" y="4913313"/>
            <a:ext cx="9969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13 Bbp</a:t>
            </a:r>
          </a:p>
        </p:txBody>
      </p:sp>
      <p:pic>
        <p:nvPicPr>
          <p:cNvPr id="66571" name="Picture 1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685800" y="4837113"/>
            <a:ext cx="9906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72" name="TextBox 12"/>
          <p:cNvSpPr txBox="1">
            <a:spLocks noChangeArrowheads="1"/>
          </p:cNvSpPr>
          <p:nvPr/>
        </p:nvSpPr>
        <p:spPr bwMode="auto">
          <a:xfrm>
            <a:off x="609600" y="5715000"/>
            <a:ext cx="11398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670 Bbp</a:t>
            </a:r>
          </a:p>
        </p:txBody>
      </p:sp>
    </p:spTree>
    <p:extLst>
      <p:ext uri="{BB962C8B-B14F-4D97-AF65-F5344CB8AC3E}">
        <p14:creationId xmlns:p14="http://schemas.microsoft.com/office/powerpoint/2010/main" xmlns="" val="14586257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effectLst>
                  <a:outerShdw blurRad="38100" dist="38100" dir="2700000" algn="tl">
                    <a:srgbClr val="C0C0C0"/>
                  </a:outerShdw>
                </a:effectLst>
                <a:ea typeface="ＭＳ Ｐゴシック" panose="020B0600070205080204" pitchFamily="34" charset="-128"/>
              </a:rPr>
              <a:t>Genome Variation</a:t>
            </a:r>
          </a:p>
        </p:txBody>
      </p:sp>
      <p:sp>
        <p:nvSpPr>
          <p:cNvPr id="68614" name="Rectangle 3"/>
          <p:cNvSpPr>
            <a:spLocks noGrp="1" noChangeArrowheads="1"/>
          </p:cNvSpPr>
          <p:nvPr>
            <p:ph idx="1"/>
          </p:nvPr>
        </p:nvSpPr>
        <p:spPr/>
        <p:txBody>
          <a:bodyPr/>
          <a:lstStyle/>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r>
              <a:rPr lang="en-US" altLang="en-US" sz="2400" smtClean="0">
                <a:ea typeface="ＭＳ Ｐゴシック" panose="020B0600070205080204" pitchFamily="34" charset="-128"/>
              </a:rPr>
              <a:t>Length and variability are more of an indications of a phylum’s susceptibility to mutation than complexity </a:t>
            </a:r>
          </a:p>
          <a:p>
            <a:pPr eaLnBrk="1" hangingPunct="1">
              <a:lnSpc>
                <a:spcPct val="90000"/>
              </a:lnSpc>
              <a:buFontTx/>
              <a:buNone/>
            </a:pPr>
            <a:endParaRPr lang="en-US" altLang="en-US" sz="2400" smtClean="0">
              <a:ea typeface="ＭＳ Ｐゴシック" panose="020B0600070205080204" pitchFamily="34" charset="-128"/>
            </a:endParaRPr>
          </a:p>
        </p:txBody>
      </p:sp>
      <p:sp>
        <p:nvSpPr>
          <p:cNvPr id="5" name="Date Placeholder 3"/>
          <p:cNvSpPr>
            <a:spLocks noGrp="1"/>
          </p:cNvSpPr>
          <p:nvPr>
            <p:ph type="dt" sz="half" idx="10"/>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9602A31-1560-4BCD-B1EF-7FF35B7BB30A}" type="datetime1">
              <a:rPr lang="en-US" altLang="en-US" sz="1400" smtClean="0">
                <a:latin typeface="Book Antiqua" panose="02040602050305030304" pitchFamily="18" charset="0"/>
              </a:rPr>
              <a:pPr/>
              <a:t>8/19/2014</a:t>
            </a:fld>
            <a:endParaRPr lang="en-US" altLang="en-US" sz="1400">
              <a:latin typeface="Book Antiqua" panose="02040602050305030304" pitchFamily="18" charset="0"/>
            </a:endParaRPr>
          </a:p>
        </p:txBody>
      </p:sp>
      <p:sp>
        <p:nvSpPr>
          <p:cNvPr id="7" name="Slide Number Placeholder 5"/>
          <p:cNvSpPr>
            <a:spLocks noGrp="1"/>
          </p:cNvSpPr>
          <p:nvPr>
            <p:ph type="sldNum" sz="quarter" idx="11"/>
          </p:nvPr>
        </p:nvSpPr>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7E8C941-F1DD-4F80-9B08-543667073949}" type="slidenum">
              <a:rPr lang="en-US" altLang="en-US" sz="1400">
                <a:latin typeface="Book Antiqua" panose="02040602050305030304" pitchFamily="18" charset="0"/>
              </a:rPr>
              <a:pPr/>
              <a:t>31</a:t>
            </a:fld>
            <a:endParaRPr lang="en-US" altLang="en-US" sz="1400">
              <a:latin typeface="Book Antiqua" panose="02040602050305030304" pitchFamily="18" charset="0"/>
            </a:endParaRPr>
          </a:p>
        </p:txBody>
      </p:sp>
      <p:sp>
        <p:nvSpPr>
          <p:cNvPr id="68615" name="Rectangle 5"/>
          <p:cNvSpPr>
            <a:spLocks noGrp="1" noChangeArrowheads="1"/>
          </p:cNvSpPr>
          <p:nvPr>
            <p:ph type="ftr" sz="quarter" idx="12"/>
          </p:nvPr>
        </p:nvSpPr>
        <p:spPr>
          <a:xfrm>
            <a:off x="2743200" y="6477000"/>
            <a:ext cx="3657600" cy="246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37931725" indent="-37474525">
              <a:defRPr sz="2000">
                <a:solidFill>
                  <a:schemeClr val="tx1"/>
                </a:solidFill>
                <a:latin typeface="Arial" panose="020B0604020202020204" pitchFamily="34" charset="0"/>
                <a:ea typeface="ＭＳ Ｐゴシック" panose="020B0600070205080204" pitchFamily="34" charset="-128"/>
              </a:defRPr>
            </a:lvl2pPr>
            <a:lvl3pPr>
              <a:defRPr sz="2000">
                <a:solidFill>
                  <a:schemeClr val="tx1"/>
                </a:solidFill>
                <a:latin typeface="Arial" panose="020B0604020202020204" pitchFamily="34" charset="0"/>
                <a:ea typeface="ＭＳ Ｐゴシック" panose="020B0600070205080204" pitchFamily="34" charset="-128"/>
              </a:defRPr>
            </a:lvl3pPr>
            <a:lvl4pPr>
              <a:defRPr sz="2000">
                <a:solidFill>
                  <a:schemeClr val="tx1"/>
                </a:solidFill>
                <a:latin typeface="Arial" panose="020B0604020202020204" pitchFamily="34" charset="0"/>
                <a:ea typeface="ＭＳ Ｐゴシック" panose="020B0600070205080204" pitchFamily="34" charset="-128"/>
              </a:defRPr>
            </a:lvl4pPr>
            <a:lvl5pPr>
              <a:defRPr sz="2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endParaRPr lang="en-US" altLang="en-US" sz="1400">
              <a:latin typeface="Book Antiqua" panose="02040602050305030304" pitchFamily="18" charset="0"/>
            </a:endParaRPr>
          </a:p>
        </p:txBody>
      </p:sp>
      <p:pic>
        <p:nvPicPr>
          <p:cNvPr id="6861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52600" y="1295400"/>
            <a:ext cx="5334000" cy="42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76375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Algorithm </a:t>
            </a:r>
            <a:r>
              <a:rPr lang="en-US" dirty="0" smtClean="0"/>
              <a:t>Topic</a:t>
            </a:r>
            <a:endParaRPr lang="en-US" dirty="0"/>
          </a:p>
        </p:txBody>
      </p:sp>
      <p:sp>
        <p:nvSpPr>
          <p:cNvPr id="30723" name="Content Placeholder 2"/>
          <p:cNvSpPr>
            <a:spLocks noGrp="1"/>
          </p:cNvSpPr>
          <p:nvPr>
            <p:ph idx="1"/>
          </p:nvPr>
        </p:nvSpPr>
        <p:spPr/>
        <p:txBody>
          <a:bodyPr/>
          <a:lstStyle/>
          <a:p>
            <a:r>
              <a:rPr lang="en-US" altLang="en-US" dirty="0" smtClean="0">
                <a:ea typeface="ＭＳ Ｐゴシック" panose="020B0600070205080204" pitchFamily="34" charset="-128"/>
              </a:rPr>
              <a:t>Rocks: a simple game</a:t>
            </a:r>
          </a:p>
          <a:p>
            <a:pPr lvl="1"/>
            <a:r>
              <a:rPr lang="en-US" altLang="en-US" dirty="0" smtClean="0">
                <a:ea typeface="ＭＳ Ｐゴシック" panose="020B0600070205080204" pitchFamily="34" charset="-128"/>
              </a:rPr>
              <a:t>Two piles of rocks A,B</a:t>
            </a:r>
          </a:p>
          <a:p>
            <a:pPr lvl="1"/>
            <a:r>
              <a:rPr lang="en-US" altLang="en-US" dirty="0" smtClean="0">
                <a:ea typeface="ＭＳ Ｐゴシック" panose="020B0600070205080204" pitchFamily="34" charset="-128"/>
              </a:rPr>
              <a:t>Two players, alternating turns</a:t>
            </a:r>
          </a:p>
          <a:p>
            <a:pPr lvl="1"/>
            <a:r>
              <a:rPr lang="en-US" altLang="en-US" dirty="0" smtClean="0">
                <a:ea typeface="ＭＳ Ｐゴシック" panose="020B0600070205080204" pitchFamily="34" charset="-128"/>
              </a:rPr>
              <a:t>A turn consists of </a:t>
            </a:r>
          </a:p>
          <a:p>
            <a:pPr lvl="2"/>
            <a:r>
              <a:rPr lang="en-US" altLang="en-US" dirty="0" smtClean="0">
                <a:ea typeface="ＭＳ Ｐゴシック" panose="020B0600070205080204" pitchFamily="34" charset="-128"/>
              </a:rPr>
              <a:t>Take one rock from either pile</a:t>
            </a:r>
          </a:p>
          <a:p>
            <a:pPr lvl="2">
              <a:buFontTx/>
              <a:buNone/>
            </a:pPr>
            <a:r>
              <a:rPr lang="en-US" altLang="en-US" i="1" u="sng" dirty="0" smtClean="0">
                <a:ea typeface="ＭＳ Ｐゴシック" panose="020B0600070205080204" pitchFamily="34" charset="-128"/>
              </a:rPr>
              <a:t>OR</a:t>
            </a:r>
          </a:p>
          <a:p>
            <a:pPr lvl="2"/>
            <a:r>
              <a:rPr lang="en-US" altLang="en-US" dirty="0" smtClean="0">
                <a:ea typeface="ＭＳ Ｐゴシック" panose="020B0600070205080204" pitchFamily="34" charset="-128"/>
              </a:rPr>
              <a:t>Take one rock from both piles</a:t>
            </a:r>
          </a:p>
          <a:p>
            <a:pPr lvl="1"/>
            <a:r>
              <a:rPr lang="en-US" altLang="en-US" dirty="0" smtClean="0">
                <a:ea typeface="ＭＳ Ｐゴシック" panose="020B0600070205080204" pitchFamily="34" charset="-128"/>
              </a:rPr>
              <a:t>The game must end.  Why?</a:t>
            </a:r>
          </a:p>
          <a:p>
            <a:pPr lvl="1"/>
            <a:r>
              <a:rPr lang="en-US" altLang="en-US" dirty="0" smtClean="0">
                <a:ea typeface="ＭＳ Ｐゴシック" panose="020B0600070205080204" pitchFamily="34" charset="-128"/>
              </a:rPr>
              <a:t>Player that takes the last turn wins the game!</a:t>
            </a:r>
          </a:p>
          <a:p>
            <a:pPr lvl="1"/>
            <a:r>
              <a:rPr lang="en-US" altLang="en-US" dirty="0" smtClean="0">
                <a:ea typeface="ＭＳ Ｐゴシック" panose="020B0600070205080204" pitchFamily="34" charset="-128"/>
              </a:rPr>
              <a:t>Rocks(</a:t>
            </a:r>
            <a:r>
              <a:rPr lang="en-US" altLang="en-US" i="1" dirty="0" err="1" smtClean="0">
                <a:ea typeface="ＭＳ Ｐゴシック" panose="020B0600070205080204" pitchFamily="34" charset="-128"/>
              </a:rPr>
              <a:t>i</a:t>
            </a:r>
            <a:r>
              <a:rPr lang="en-US" altLang="en-US" dirty="0" err="1" smtClean="0">
                <a:ea typeface="ＭＳ Ｐゴシック" panose="020B0600070205080204" pitchFamily="34" charset="-128"/>
              </a:rPr>
              <a:t>,</a:t>
            </a:r>
            <a:r>
              <a:rPr lang="en-US" altLang="en-US" i="1" dirty="0" err="1" smtClean="0">
                <a:ea typeface="ＭＳ Ｐゴシック" panose="020B0600070205080204" pitchFamily="34" charset="-128"/>
              </a:rPr>
              <a:t>j</a:t>
            </a:r>
            <a:r>
              <a:rPr lang="en-US" altLang="en-US" dirty="0" smtClean="0">
                <a:ea typeface="ＭＳ Ｐゴシック" panose="020B0600070205080204" pitchFamily="34" charset="-128"/>
              </a:rPr>
              <a:t>) = state of the game with </a:t>
            </a:r>
            <a:r>
              <a:rPr lang="en-US" altLang="en-US" i="1" dirty="0" err="1" smtClean="0">
                <a:ea typeface="ＭＳ Ｐゴシック" panose="020B0600070205080204" pitchFamily="34" charset="-128"/>
              </a:rPr>
              <a:t>i</a:t>
            </a:r>
            <a:r>
              <a:rPr lang="en-US" altLang="en-US" dirty="0" smtClean="0">
                <a:ea typeface="ＭＳ Ｐゴシック" panose="020B0600070205080204" pitchFamily="34" charset="-128"/>
              </a:rPr>
              <a:t> rocks in pile A, and </a:t>
            </a:r>
            <a:r>
              <a:rPr lang="en-US" altLang="en-US" i="1" dirty="0" smtClean="0">
                <a:ea typeface="ＭＳ Ｐゴシック" panose="020B0600070205080204" pitchFamily="34" charset="-128"/>
              </a:rPr>
              <a:t>j</a:t>
            </a:r>
            <a:r>
              <a:rPr lang="en-US" altLang="en-US" dirty="0" smtClean="0">
                <a:ea typeface="ＭＳ Ｐゴシック" panose="020B0600070205080204" pitchFamily="34" charset="-128"/>
              </a:rPr>
              <a:t> rocks in pile B</a:t>
            </a:r>
          </a:p>
          <a:p>
            <a:pPr lvl="1"/>
            <a:r>
              <a:rPr lang="en-US" altLang="en-US" dirty="0" smtClean="0">
                <a:ea typeface="ＭＳ Ｐゴシック" panose="020B0600070205080204" pitchFamily="34" charset="-128"/>
              </a:rPr>
              <a:t>Can the player whose turn it is win Rocks(</a:t>
            </a:r>
            <a:r>
              <a:rPr lang="en-US" altLang="en-US" i="1" dirty="0" err="1" smtClean="0">
                <a:ea typeface="ＭＳ Ｐゴシック" panose="020B0600070205080204" pitchFamily="34" charset="-128"/>
              </a:rPr>
              <a:t>i</a:t>
            </a:r>
            <a:r>
              <a:rPr lang="en-US" altLang="en-US" dirty="0" err="1" smtClean="0">
                <a:ea typeface="ＭＳ Ｐゴシック" panose="020B0600070205080204" pitchFamily="34" charset="-128"/>
              </a:rPr>
              <a:t>,</a:t>
            </a:r>
            <a:r>
              <a:rPr lang="en-US" altLang="en-US" i="1" dirty="0" err="1" smtClean="0">
                <a:ea typeface="ＭＳ Ｐゴシック" panose="020B0600070205080204" pitchFamily="34" charset="-128"/>
              </a:rPr>
              <a:t>j</a:t>
            </a:r>
            <a:r>
              <a:rPr lang="en-US" altLang="en-US" dirty="0" smtClean="0">
                <a:ea typeface="ＭＳ Ｐゴシック" panose="020B0600070205080204" pitchFamily="34" charset="-128"/>
              </a:rPr>
              <a:t>)?  </a:t>
            </a:r>
          </a:p>
        </p:txBody>
      </p:sp>
      <p:sp>
        <p:nvSpPr>
          <p:cNvPr id="3072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97FCEA5-1866-4220-96EF-D241634DE00A}"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30725"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2920D76-CE56-457C-9548-F70F4C290D86}" type="slidenum">
              <a:rPr lang="en-US" altLang="en-US" sz="1400">
                <a:latin typeface="Book Antiqua" panose="02040602050305030304" pitchFamily="18" charset="0"/>
              </a:rPr>
              <a:pPr/>
              <a:t>32</a:t>
            </a:fld>
            <a:endParaRPr lang="en-US" altLang="en-US" sz="1400">
              <a:latin typeface="Book Antiqua" panose="02040602050305030304" pitchFamily="18" charset="0"/>
            </a:endParaRPr>
          </a:p>
        </p:txBody>
      </p:sp>
      <p:sp>
        <p:nvSpPr>
          <p:cNvPr id="30726" name="Footer Placeholder 5"/>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grpSp>
        <p:nvGrpSpPr>
          <p:cNvPr id="30727" name="Group 13"/>
          <p:cNvGrpSpPr>
            <a:grpSpLocks/>
          </p:cNvGrpSpPr>
          <p:nvPr/>
        </p:nvGrpSpPr>
        <p:grpSpPr bwMode="auto">
          <a:xfrm>
            <a:off x="6172200" y="2438400"/>
            <a:ext cx="838200" cy="476250"/>
            <a:chOff x="6172200" y="2438400"/>
            <a:chExt cx="838200" cy="476310"/>
          </a:xfrm>
        </p:grpSpPr>
        <p:cxnSp>
          <p:nvCxnSpPr>
            <p:cNvPr id="30736" name="Straight Connector 8"/>
            <p:cNvCxnSpPr>
              <a:cxnSpLocks noChangeShapeType="1"/>
            </p:cNvCxnSpPr>
            <p:nvPr/>
          </p:nvCxnSpPr>
          <p:spPr bwMode="auto">
            <a:xfrm>
              <a:off x="6172200" y="2438400"/>
              <a:ext cx="838200" cy="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sp>
          <p:nvSpPr>
            <p:cNvPr id="30737" name="TextBox 11"/>
            <p:cNvSpPr txBox="1">
              <a:spLocks noChangeArrowheads="1"/>
            </p:cNvSpPr>
            <p:nvPr/>
          </p:nvSpPr>
          <p:spPr bwMode="auto">
            <a:xfrm>
              <a:off x="6413206" y="2514600"/>
              <a:ext cx="3561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grpSp>
      <p:grpSp>
        <p:nvGrpSpPr>
          <p:cNvPr id="30728" name="Group 14"/>
          <p:cNvGrpSpPr>
            <a:grpSpLocks/>
          </p:cNvGrpSpPr>
          <p:nvPr/>
        </p:nvGrpSpPr>
        <p:grpSpPr bwMode="auto">
          <a:xfrm>
            <a:off x="7543800" y="2438400"/>
            <a:ext cx="838200" cy="476250"/>
            <a:chOff x="6172200" y="2438400"/>
            <a:chExt cx="838200" cy="476310"/>
          </a:xfrm>
        </p:grpSpPr>
        <p:cxnSp>
          <p:nvCxnSpPr>
            <p:cNvPr id="30734" name="Straight Connector 15"/>
            <p:cNvCxnSpPr>
              <a:cxnSpLocks noChangeShapeType="1"/>
            </p:cNvCxnSpPr>
            <p:nvPr/>
          </p:nvCxnSpPr>
          <p:spPr bwMode="auto">
            <a:xfrm>
              <a:off x="6172200" y="2438400"/>
              <a:ext cx="838200" cy="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sp>
          <p:nvSpPr>
            <p:cNvPr id="30735" name="TextBox 16"/>
            <p:cNvSpPr txBox="1">
              <a:spLocks noChangeArrowheads="1"/>
            </p:cNvSpPr>
            <p:nvPr/>
          </p:nvSpPr>
          <p:spPr bwMode="auto">
            <a:xfrm>
              <a:off x="6413206" y="2514600"/>
              <a:ext cx="3561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a:t>B</a:t>
              </a:r>
            </a:p>
          </p:txBody>
        </p:sp>
      </p:grpSp>
      <p:sp>
        <p:nvSpPr>
          <p:cNvPr id="18" name="Oval 17"/>
          <p:cNvSpPr/>
          <p:nvPr/>
        </p:nvSpPr>
        <p:spPr bwMode="auto">
          <a:xfrm>
            <a:off x="6400800" y="2286000"/>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
        <p:nvSpPr>
          <p:cNvPr id="19" name="Oval 18"/>
          <p:cNvSpPr/>
          <p:nvPr/>
        </p:nvSpPr>
        <p:spPr bwMode="auto">
          <a:xfrm>
            <a:off x="6608763" y="2286000"/>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
        <p:nvSpPr>
          <p:cNvPr id="20" name="Oval 19"/>
          <p:cNvSpPr/>
          <p:nvPr/>
        </p:nvSpPr>
        <p:spPr bwMode="auto">
          <a:xfrm>
            <a:off x="6511925" y="2147888"/>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
        <p:nvSpPr>
          <p:cNvPr id="21" name="Oval 20"/>
          <p:cNvSpPr/>
          <p:nvPr/>
        </p:nvSpPr>
        <p:spPr bwMode="auto">
          <a:xfrm>
            <a:off x="7772400" y="2286000"/>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
        <p:nvSpPr>
          <p:cNvPr id="22" name="Oval 21"/>
          <p:cNvSpPr/>
          <p:nvPr/>
        </p:nvSpPr>
        <p:spPr bwMode="auto">
          <a:xfrm>
            <a:off x="7980363" y="2286000"/>
            <a:ext cx="152400" cy="1524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65" charset="0"/>
              <a:ea typeface="ＭＳ Ｐゴシック"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Strategy</a:t>
            </a:r>
            <a:endParaRPr lang="en-US" dirty="0"/>
          </a:p>
        </p:txBody>
      </p:sp>
      <p:sp>
        <p:nvSpPr>
          <p:cNvPr id="3" name="Content Placeholder 2"/>
          <p:cNvSpPr>
            <a:spLocks noGrp="1"/>
          </p:cNvSpPr>
          <p:nvPr>
            <p:ph idx="1"/>
          </p:nvPr>
        </p:nvSpPr>
        <p:spPr/>
        <p:txBody>
          <a:bodyPr/>
          <a:lstStyle/>
          <a:p>
            <a:r>
              <a:rPr lang="en-US" dirty="0" smtClean="0"/>
              <a:t>Solve the simplest cases</a:t>
            </a:r>
          </a:p>
          <a:p>
            <a:r>
              <a:rPr lang="en-US" dirty="0" smtClean="0"/>
              <a:t>Reduce more complex cases to simpler cases</a:t>
            </a:r>
            <a:endParaRPr lang="en-US" dirty="0"/>
          </a:p>
        </p:txBody>
      </p:sp>
      <p:sp>
        <p:nvSpPr>
          <p:cNvPr id="4" name="Date Placeholder 3"/>
          <p:cNvSpPr>
            <a:spLocks noGrp="1"/>
          </p:cNvSpPr>
          <p:nvPr>
            <p:ph type="dt" sz="half" idx="10"/>
          </p:nvPr>
        </p:nvSpPr>
        <p:spPr/>
        <p:txBody>
          <a:bodyPr/>
          <a:lstStyle/>
          <a:p>
            <a:pPr>
              <a:defRPr/>
            </a:pPr>
            <a:fld id="{4B8666E9-6744-4BC3-AD30-7FEB90B7D79D}" type="datetime1">
              <a:rPr lang="en-US" smtClean="0"/>
              <a:pPr>
                <a:defRPr/>
              </a:pPr>
              <a:t>8/19/2014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33</a:t>
            </a:fld>
            <a:endParaRPr lang="en-US" altLang="en-US"/>
          </a:p>
        </p:txBody>
      </p:sp>
      <p:sp>
        <p:nvSpPr>
          <p:cNvPr id="6" name="Footer Placeholder 5"/>
          <p:cNvSpPr>
            <a:spLocks noGrp="1"/>
          </p:cNvSpPr>
          <p:nvPr>
            <p:ph type="ftr" sz="quarter" idx="12"/>
          </p:nvPr>
        </p:nvSpPr>
        <p:spPr/>
        <p:txBody>
          <a:bodyPr/>
          <a:lstStyle/>
          <a:p>
            <a:pPr>
              <a:defRPr/>
            </a:pPr>
            <a:r>
              <a:rPr lang="en-US" smtClean="0"/>
              <a:t>Comp 555 Bioalgorithms (Fall 2014)</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3772822025"/>
              </p:ext>
            </p:extLst>
          </p:nvPr>
        </p:nvGraphicFramePr>
        <p:xfrm>
          <a:off x="1219200" y="2514600"/>
          <a:ext cx="6096000" cy="370840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r>
                        <a:rPr lang="en-US" dirty="0" smtClean="0"/>
                        <a:t>Game State</a:t>
                      </a:r>
                      <a:endParaRPr lang="en-US" dirty="0"/>
                    </a:p>
                  </a:txBody>
                  <a:tcPr/>
                </a:tc>
                <a:tc>
                  <a:txBody>
                    <a:bodyPr/>
                    <a:lstStyle/>
                    <a:p>
                      <a:r>
                        <a:rPr lang="en-US" dirty="0" smtClean="0"/>
                        <a:t>Player</a:t>
                      </a:r>
                      <a:r>
                        <a:rPr lang="en-US" baseline="0" dirty="0" smtClean="0"/>
                        <a:t> move</a:t>
                      </a:r>
                      <a:endParaRPr lang="en-US" dirty="0"/>
                    </a:p>
                  </a:txBody>
                  <a:tcPr/>
                </a:tc>
                <a:tc>
                  <a:txBody>
                    <a:bodyPr/>
                    <a:lstStyle/>
                    <a:p>
                      <a:r>
                        <a:rPr lang="en-US" dirty="0" smtClean="0"/>
                        <a:t>Player prospects</a:t>
                      </a:r>
                      <a:endParaRPr lang="en-US" dirty="0"/>
                    </a:p>
                  </a:txBody>
                  <a:tcPr/>
                </a:tc>
              </a:tr>
              <a:tr h="370840">
                <a:tc>
                  <a:txBody>
                    <a:bodyPr/>
                    <a:lstStyle/>
                    <a:p>
                      <a:pPr algn="ctr"/>
                      <a:r>
                        <a:rPr lang="en-US" dirty="0" smtClean="0"/>
                        <a:t>Rocks(0,0)</a:t>
                      </a:r>
                      <a:endParaRPr lang="en-US" dirty="0"/>
                    </a:p>
                  </a:txBody>
                  <a:tcPr/>
                </a:tc>
                <a:tc>
                  <a:txBody>
                    <a:bodyPr/>
                    <a:lstStyle/>
                    <a:p>
                      <a:pPr algn="ctr"/>
                      <a:r>
                        <a:rPr lang="en-US" dirty="0" smtClean="0"/>
                        <a:t>-</a:t>
                      </a:r>
                      <a:endParaRPr lang="en-US" dirty="0"/>
                    </a:p>
                  </a:txBody>
                  <a:tcPr/>
                </a:tc>
                <a:tc>
                  <a:txBody>
                    <a:bodyPr/>
                    <a:lstStyle/>
                    <a:p>
                      <a:pPr algn="ctr"/>
                      <a:r>
                        <a:rPr lang="en-US" dirty="0" smtClean="0"/>
                        <a:t>Loses</a:t>
                      </a:r>
                      <a:endParaRPr lang="en-US" dirty="0"/>
                    </a:p>
                  </a:txBody>
                  <a:tcPr/>
                </a:tc>
              </a:tr>
              <a:tr h="370840">
                <a:tc>
                  <a:txBody>
                    <a:bodyPr/>
                    <a:lstStyle/>
                    <a:p>
                      <a:pPr algn="ctr"/>
                      <a:r>
                        <a:rPr lang="en-US" dirty="0" smtClean="0"/>
                        <a:t>Rocks(0,1)</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Rocks(1,0)</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xmlns="" val="3515572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lstStyle/>
          <a:p>
            <a:r>
              <a:rPr lang="en-US" dirty="0" smtClean="0"/>
              <a:t>Programming </a:t>
            </a:r>
            <a:r>
              <a:rPr lang="en-US" dirty="0" smtClean="0"/>
              <a:t>Topic</a:t>
            </a:r>
            <a:endParaRPr lang="en-US" dirty="0"/>
          </a:p>
        </p:txBody>
      </p:sp>
      <p:sp>
        <p:nvSpPr>
          <p:cNvPr id="3" name="Content Placeholder 2"/>
          <p:cNvSpPr>
            <a:spLocks noGrp="1"/>
          </p:cNvSpPr>
          <p:nvPr>
            <p:ph idx="1"/>
          </p:nvPr>
        </p:nvSpPr>
        <p:spPr>
          <a:xfrm>
            <a:off x="457200" y="1295400"/>
            <a:ext cx="8229600" cy="762000"/>
          </a:xfrm>
        </p:spPr>
        <p:txBody>
          <a:bodyPr/>
          <a:lstStyle/>
          <a:p>
            <a:r>
              <a:rPr lang="en-US" dirty="0" smtClean="0"/>
              <a:t>Sample python program</a:t>
            </a:r>
            <a:endParaRPr lang="en-US" dirty="0"/>
          </a:p>
        </p:txBody>
      </p:sp>
      <p:sp>
        <p:nvSpPr>
          <p:cNvPr id="4" name="Date Placeholder 3"/>
          <p:cNvSpPr>
            <a:spLocks noGrp="1"/>
          </p:cNvSpPr>
          <p:nvPr>
            <p:ph type="dt" sz="half" idx="10"/>
          </p:nvPr>
        </p:nvSpPr>
        <p:spPr/>
        <p:txBody>
          <a:bodyPr/>
          <a:lstStyle/>
          <a:p>
            <a:pPr>
              <a:defRPr/>
            </a:pPr>
            <a:fld id="{2A44684E-E17F-4F68-BEC4-7B2FAEAE65C4}" type="datetime1">
              <a:rPr lang="en-US" smtClean="0"/>
              <a:pPr>
                <a:defRPr/>
              </a:pPr>
              <a:t>8/19/2014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34</a:t>
            </a:fld>
            <a:endParaRPr lang="en-US" altLang="en-US"/>
          </a:p>
        </p:txBody>
      </p:sp>
      <p:sp>
        <p:nvSpPr>
          <p:cNvPr id="6" name="Footer Placeholder 5"/>
          <p:cNvSpPr>
            <a:spLocks noGrp="1"/>
          </p:cNvSpPr>
          <p:nvPr>
            <p:ph type="ftr" sz="quarter" idx="12"/>
          </p:nvPr>
        </p:nvSpPr>
        <p:spPr/>
        <p:txBody>
          <a:bodyPr/>
          <a:lstStyle/>
          <a:p>
            <a:pPr>
              <a:defRPr/>
            </a:pPr>
            <a:r>
              <a:rPr lang="en-US" smtClean="0"/>
              <a:t>Comp 555 Bioalgorithms (Fall 2014)</a:t>
            </a:r>
            <a:endParaRPr lang="en-US"/>
          </a:p>
        </p:txBody>
      </p:sp>
      <p:sp>
        <p:nvSpPr>
          <p:cNvPr id="7" name="TextBox 6"/>
          <p:cNvSpPr txBox="1"/>
          <p:nvPr/>
        </p:nvSpPr>
        <p:spPr>
          <a:xfrm>
            <a:off x="1752600" y="2667000"/>
            <a:ext cx="6096000" cy="2246769"/>
          </a:xfrm>
          <a:prstGeom prst="rect">
            <a:avLst/>
          </a:prstGeom>
          <a:noFill/>
          <a:ln>
            <a:solidFill>
              <a:srgbClr val="0070C0"/>
            </a:solidFill>
          </a:ln>
        </p:spPr>
        <p:txBody>
          <a:bodyPr wrap="square" rtlCol="0">
            <a:spAutoFit/>
          </a:bodyPr>
          <a:lstStyle/>
          <a:p>
            <a:r>
              <a:rPr lang="en-US" dirty="0" smtClean="0">
                <a:latin typeface="Consolas" pitchFamily="49" charset="0"/>
                <a:cs typeface="Consolas" pitchFamily="49" charset="0"/>
              </a:rPr>
              <a:t>def total(v):</a:t>
            </a:r>
          </a:p>
          <a:p>
            <a:r>
              <a:rPr lang="en-US" dirty="0" smtClean="0">
                <a:latin typeface="Consolas" pitchFamily="49" charset="0"/>
                <a:cs typeface="Consolas" pitchFamily="49" charset="0"/>
              </a:rPr>
              <a:t> </a:t>
            </a:r>
            <a:r>
              <a:rPr lang="en-US" dirty="0" smtClean="0">
                <a:latin typeface="Consolas" pitchFamily="49" charset="0"/>
                <a:cs typeface="Consolas" pitchFamily="49" charset="0"/>
              </a:rPr>
              <a:t>  “yields the sum of values in list v”</a:t>
            </a:r>
          </a:p>
          <a:p>
            <a:r>
              <a:rPr lang="en-US" dirty="0" smtClean="0">
                <a:latin typeface="Consolas" pitchFamily="49" charset="0"/>
                <a:cs typeface="Consolas" pitchFamily="49" charset="0"/>
              </a:rPr>
              <a:t> </a:t>
            </a:r>
            <a:r>
              <a:rPr lang="en-US" dirty="0" smtClean="0">
                <a:latin typeface="Consolas" pitchFamily="49" charset="0"/>
                <a:cs typeface="Consolas" pitchFamily="49" charset="0"/>
              </a:rPr>
              <a:t>  n = </a:t>
            </a:r>
            <a:r>
              <a:rPr lang="en-US" dirty="0" err="1" smtClean="0">
                <a:latin typeface="Consolas" pitchFamily="49" charset="0"/>
                <a:cs typeface="Consolas" pitchFamily="49" charset="0"/>
              </a:rPr>
              <a:t>len</a:t>
            </a:r>
            <a:r>
              <a:rPr lang="en-US" dirty="0" smtClean="0">
                <a:latin typeface="Consolas" pitchFamily="49" charset="0"/>
                <a:cs typeface="Consolas" pitchFamily="49" charset="0"/>
              </a:rPr>
              <a:t>(v)</a:t>
            </a:r>
          </a:p>
          <a:p>
            <a:r>
              <a:rPr lang="en-US" dirty="0" smtClean="0">
                <a:latin typeface="Consolas" pitchFamily="49" charset="0"/>
                <a:cs typeface="Consolas" pitchFamily="49" charset="0"/>
              </a:rPr>
              <a:t> </a:t>
            </a:r>
            <a:r>
              <a:rPr lang="en-US" dirty="0" smtClean="0">
                <a:latin typeface="Consolas" pitchFamily="49" charset="0"/>
                <a:cs typeface="Consolas" pitchFamily="49" charset="0"/>
              </a:rPr>
              <a:t>  sum = 0</a:t>
            </a:r>
          </a:p>
          <a:p>
            <a:r>
              <a:rPr lang="en-US" dirty="0" smtClean="0">
                <a:latin typeface="Consolas" pitchFamily="49" charset="0"/>
                <a:cs typeface="Consolas" pitchFamily="49" charset="0"/>
              </a:rPr>
              <a:t> </a:t>
            </a:r>
            <a:r>
              <a:rPr lang="en-US" dirty="0" smtClean="0">
                <a:latin typeface="Consolas" pitchFamily="49" charset="0"/>
                <a:cs typeface="Consolas" pitchFamily="49" charset="0"/>
              </a:rPr>
              <a:t>  for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 in </a:t>
            </a:r>
            <a:r>
              <a:rPr lang="en-US" dirty="0" err="1" smtClean="0">
                <a:latin typeface="Consolas" pitchFamily="49" charset="0"/>
                <a:cs typeface="Consolas" pitchFamily="49" charset="0"/>
              </a:rPr>
              <a:t>xrange</a:t>
            </a:r>
            <a:r>
              <a:rPr lang="en-US" dirty="0" smtClean="0">
                <a:latin typeface="Consolas" pitchFamily="49" charset="0"/>
                <a:cs typeface="Consolas" pitchFamily="49" charset="0"/>
              </a:rPr>
              <a:t>(0,n)</a:t>
            </a:r>
          </a:p>
          <a:p>
            <a:r>
              <a:rPr lang="en-US" dirty="0" smtClean="0">
                <a:latin typeface="Consolas" pitchFamily="49" charset="0"/>
                <a:cs typeface="Consolas" pitchFamily="49" charset="0"/>
              </a:rPr>
              <a:t> </a:t>
            </a:r>
            <a:r>
              <a:rPr lang="en-US" dirty="0" smtClean="0">
                <a:latin typeface="Consolas" pitchFamily="49" charset="0"/>
                <a:cs typeface="Consolas" pitchFamily="49" charset="0"/>
              </a:rPr>
              <a:t>     sum += v[</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smtClean="0">
                <a:latin typeface="Consolas" pitchFamily="49" charset="0"/>
                <a:cs typeface="Consolas" pitchFamily="49" charset="0"/>
              </a:rPr>
              <a:t>  return sum</a:t>
            </a:r>
            <a:endParaRPr lang="en-US" dirty="0">
              <a:latin typeface="Consolas" pitchFamily="49" charset="0"/>
              <a:cs typeface="Consolas" pitchFamily="49" charset="0"/>
            </a:endParaRPr>
          </a:p>
        </p:txBody>
      </p:sp>
    </p:spTree>
    <p:extLst>
      <p:ext uri="{BB962C8B-B14F-4D97-AF65-F5344CB8AC3E}">
        <p14:creationId xmlns:p14="http://schemas.microsoft.com/office/powerpoint/2010/main" xmlns="" val="3856004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r>
              <a:rPr lang="en-US" dirty="0" smtClean="0"/>
              <a:t>Topic</a:t>
            </a:r>
            <a:endParaRPr lang="en-US" dirty="0"/>
          </a:p>
        </p:txBody>
      </p:sp>
      <p:sp>
        <p:nvSpPr>
          <p:cNvPr id="3" name="Content Placeholder 2"/>
          <p:cNvSpPr>
            <a:spLocks noGrp="1"/>
          </p:cNvSpPr>
          <p:nvPr>
            <p:ph idx="1"/>
          </p:nvPr>
        </p:nvSpPr>
        <p:spPr/>
        <p:txBody>
          <a:bodyPr/>
          <a:lstStyle/>
          <a:p>
            <a:r>
              <a:rPr lang="en-US" dirty="0" smtClean="0"/>
              <a:t>Asymptotic time complexity of </a:t>
            </a:r>
            <a:r>
              <a:rPr lang="en-US" dirty="0" smtClean="0"/>
              <a:t>programs</a:t>
            </a:r>
          </a:p>
          <a:p>
            <a:pPr lvl="1"/>
            <a:r>
              <a:rPr lang="en-US" dirty="0" smtClean="0"/>
              <a:t>What is the running time T(n) of the python program for a list of length n?</a:t>
            </a:r>
          </a:p>
          <a:p>
            <a:pPr lvl="2"/>
            <a:r>
              <a:rPr lang="en-US" dirty="0" smtClean="0"/>
              <a:t>Graph it</a:t>
            </a:r>
          </a:p>
          <a:p>
            <a:pPr lvl="2"/>
            <a:endParaRPr lang="en-US" dirty="0" smtClean="0"/>
          </a:p>
          <a:p>
            <a:pPr lvl="1"/>
            <a:r>
              <a:rPr lang="en-US" dirty="0" smtClean="0"/>
              <a:t>How should we characterize the running time</a:t>
            </a:r>
          </a:p>
          <a:p>
            <a:pPr lvl="2"/>
            <a:r>
              <a:rPr lang="en-US" dirty="0" smtClean="0"/>
              <a:t>Approximately, with accurate scaling in the limit</a:t>
            </a:r>
          </a:p>
          <a:p>
            <a:pPr lvl="1"/>
            <a:endParaRPr lang="en-US" dirty="0"/>
          </a:p>
        </p:txBody>
      </p:sp>
      <p:sp>
        <p:nvSpPr>
          <p:cNvPr id="4" name="Date Placeholder 3"/>
          <p:cNvSpPr>
            <a:spLocks noGrp="1"/>
          </p:cNvSpPr>
          <p:nvPr>
            <p:ph type="dt" sz="half" idx="10"/>
          </p:nvPr>
        </p:nvSpPr>
        <p:spPr/>
        <p:txBody>
          <a:bodyPr/>
          <a:lstStyle/>
          <a:p>
            <a:pPr>
              <a:defRPr/>
            </a:pPr>
            <a:fld id="{2554A63A-0C08-4933-AEAD-D53A2BFA3349}" type="datetime1">
              <a:rPr lang="en-US" smtClean="0"/>
              <a:pPr>
                <a:defRPr/>
              </a:pPr>
              <a:t>8/19/2014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35</a:t>
            </a:fld>
            <a:endParaRPr lang="en-US" altLang="en-US"/>
          </a:p>
        </p:txBody>
      </p:sp>
      <p:sp>
        <p:nvSpPr>
          <p:cNvPr id="6" name="Footer Placeholder 5"/>
          <p:cNvSpPr>
            <a:spLocks noGrp="1"/>
          </p:cNvSpPr>
          <p:nvPr>
            <p:ph type="ftr" sz="quarter" idx="12"/>
          </p:nvPr>
        </p:nvSpPr>
        <p:spPr/>
        <p:txBody>
          <a:bodyPr/>
          <a:lstStyle/>
          <a:p>
            <a:pPr>
              <a:defRPr/>
            </a:pPr>
            <a:r>
              <a:rPr lang="en-US" smtClean="0"/>
              <a:t>Comp 555 Bioalgorithms (Fall 2014)</a:t>
            </a:r>
            <a:endParaRPr lang="en-US"/>
          </a:p>
        </p:txBody>
      </p:sp>
    </p:spTree>
    <p:extLst>
      <p:ext uri="{BB962C8B-B14F-4D97-AF65-F5344CB8AC3E}">
        <p14:creationId xmlns:p14="http://schemas.microsoft.com/office/powerpoint/2010/main" xmlns="" val="2862146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Learning Outcomes</a:t>
            </a:r>
            <a:endParaRPr lang="en-US" dirty="0"/>
          </a:p>
        </p:txBody>
      </p:sp>
      <p:sp>
        <p:nvSpPr>
          <p:cNvPr id="3" name="Content Placeholder 2"/>
          <p:cNvSpPr>
            <a:spLocks noGrp="1"/>
          </p:cNvSpPr>
          <p:nvPr>
            <p:ph idx="1"/>
          </p:nvPr>
        </p:nvSpPr>
        <p:spPr/>
        <p:txBody>
          <a:bodyPr>
            <a:normAutofit fontScale="92500"/>
          </a:bodyPr>
          <a:lstStyle/>
          <a:p>
            <a:r>
              <a:rPr lang="en-US" dirty="0" smtClean="0"/>
              <a:t>Students completing this class should </a:t>
            </a:r>
            <a:r>
              <a:rPr lang="en-US" dirty="0" smtClean="0"/>
              <a:t>…</a:t>
            </a:r>
            <a:endParaRPr lang="en-US" dirty="0" smtClean="0"/>
          </a:p>
          <a:p>
            <a:pPr lvl="1"/>
            <a:r>
              <a:rPr lang="en-US" dirty="0" smtClean="0"/>
              <a:t>have </a:t>
            </a:r>
            <a:r>
              <a:rPr lang="en-US" dirty="0" smtClean="0"/>
              <a:t>an understanding of key algorithms used in bioinformatics and know their capabilities and limitations </a:t>
            </a:r>
          </a:p>
          <a:p>
            <a:pPr lvl="1"/>
            <a:r>
              <a:rPr lang="en-US" dirty="0" smtClean="0"/>
              <a:t>have </a:t>
            </a:r>
            <a:r>
              <a:rPr lang="en-US" dirty="0" smtClean="0"/>
              <a:t>knowledge of algorithmic strategies that can be employed to design new algorithms for bioinformatics applications </a:t>
            </a:r>
          </a:p>
          <a:p>
            <a:pPr lvl="1"/>
            <a:r>
              <a:rPr lang="en-US" dirty="0" smtClean="0"/>
              <a:t>be </a:t>
            </a:r>
            <a:r>
              <a:rPr lang="en-US" dirty="0" smtClean="0"/>
              <a:t>able to analyze the correctness and asymptotic time complexity of algorithms </a:t>
            </a:r>
          </a:p>
          <a:p>
            <a:pPr lvl="1"/>
            <a:r>
              <a:rPr lang="en-US" dirty="0" smtClean="0"/>
              <a:t>have </a:t>
            </a:r>
            <a:r>
              <a:rPr lang="en-US" dirty="0" smtClean="0"/>
              <a:t>a working knowledge of concepts and terminology in molecular biology and understand the key challenges </a:t>
            </a:r>
          </a:p>
          <a:p>
            <a:pPr lvl="1"/>
            <a:r>
              <a:rPr lang="en-US" dirty="0" smtClean="0"/>
              <a:t>be </a:t>
            </a:r>
            <a:r>
              <a:rPr lang="en-US" dirty="0" smtClean="0"/>
              <a:t>able to write bioinformatics programs using python and python bioinformatics libraries </a:t>
            </a:r>
          </a:p>
          <a:p>
            <a:endParaRPr lang="en-US" dirty="0"/>
          </a:p>
        </p:txBody>
      </p:sp>
      <p:sp>
        <p:nvSpPr>
          <p:cNvPr id="4" name="Date Placeholder 3"/>
          <p:cNvSpPr>
            <a:spLocks noGrp="1"/>
          </p:cNvSpPr>
          <p:nvPr>
            <p:ph type="dt" sz="half" idx="10"/>
          </p:nvPr>
        </p:nvSpPr>
        <p:spPr/>
        <p:txBody>
          <a:bodyPr/>
          <a:lstStyle/>
          <a:p>
            <a:pPr>
              <a:defRPr/>
            </a:pPr>
            <a:fld id="{63E6FC5A-BDE2-4B19-B282-32A9E00025D8}" type="datetime1">
              <a:rPr lang="en-US" smtClean="0"/>
              <a:pPr>
                <a:defRPr/>
              </a:pPr>
              <a:t>8/19/2014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36</a:t>
            </a:fld>
            <a:endParaRPr lang="en-US" altLang="en-US"/>
          </a:p>
        </p:txBody>
      </p:sp>
      <p:sp>
        <p:nvSpPr>
          <p:cNvPr id="6" name="Footer Placeholder 5"/>
          <p:cNvSpPr>
            <a:spLocks noGrp="1"/>
          </p:cNvSpPr>
          <p:nvPr>
            <p:ph type="ftr" sz="quarter" idx="12"/>
          </p:nvPr>
        </p:nvSpPr>
        <p:spPr/>
        <p:txBody>
          <a:bodyPr/>
          <a:lstStyle/>
          <a:p>
            <a:pPr>
              <a:defRPr/>
            </a:pPr>
            <a:r>
              <a:rPr lang="en-US" smtClean="0"/>
              <a:t>Comp 555 Bioalgorithms (Fall 2014)</a:t>
            </a:r>
            <a:endParaRPr lang="en-US"/>
          </a:p>
        </p:txBody>
      </p:sp>
    </p:spTree>
    <p:extLst>
      <p:ext uri="{BB962C8B-B14F-4D97-AF65-F5344CB8AC3E}">
        <p14:creationId xmlns:p14="http://schemas.microsoft.com/office/powerpoint/2010/main" xmlns="" val="165533188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 next time</a:t>
            </a:r>
            <a:endParaRPr lang="en-US" dirty="0"/>
          </a:p>
        </p:txBody>
      </p:sp>
      <p:sp>
        <p:nvSpPr>
          <p:cNvPr id="31747" name="Content Placeholder 2"/>
          <p:cNvSpPr>
            <a:spLocks noGrp="1"/>
          </p:cNvSpPr>
          <p:nvPr>
            <p:ph idx="1"/>
          </p:nvPr>
        </p:nvSpPr>
        <p:spPr/>
        <p:txBody>
          <a:bodyPr/>
          <a:lstStyle/>
          <a:p>
            <a:r>
              <a:rPr lang="en-US" altLang="en-US" dirty="0" smtClean="0">
                <a:ea typeface="ＭＳ Ｐゴシック" panose="020B0600070205080204" pitchFamily="34" charset="-128"/>
              </a:rPr>
              <a:t>Text</a:t>
            </a:r>
          </a:p>
          <a:p>
            <a:pPr lvl="1"/>
            <a:r>
              <a:rPr lang="en-US" altLang="en-US" dirty="0" smtClean="0">
                <a:ea typeface="ＭＳ Ｐゴシック" panose="020B0600070205080204" pitchFamily="34" charset="-128"/>
              </a:rPr>
              <a:t>Read Chapter 1 Introduction (6 pp)</a:t>
            </a:r>
          </a:p>
          <a:p>
            <a:pPr lvl="1"/>
            <a:r>
              <a:rPr lang="en-US" altLang="en-US" dirty="0" smtClean="0">
                <a:ea typeface="ＭＳ Ｐゴシック" panose="020B0600070205080204" pitchFamily="34" charset="-128"/>
              </a:rPr>
              <a:t>Read Chapter 3 Molecular Biology Primer </a:t>
            </a:r>
            <a:br>
              <a:rPr lang="en-US" altLang="en-US" dirty="0" smtClean="0">
                <a:ea typeface="ＭＳ Ｐゴシック" panose="020B0600070205080204" pitchFamily="34" charset="-128"/>
              </a:rPr>
            </a:br>
            <a:r>
              <a:rPr lang="en-US" altLang="en-US" dirty="0" err="1" smtClean="0">
                <a:ea typeface="ＭＳ Ｐゴシック" panose="020B0600070205080204" pitchFamily="34" charset="-128"/>
              </a:rPr>
              <a:t>Secns</a:t>
            </a:r>
            <a:r>
              <a:rPr lang="en-US" altLang="en-US" dirty="0" smtClean="0">
                <a:ea typeface="ＭＳ Ｐゴシック" panose="020B0600070205080204" pitchFamily="34" charset="-128"/>
              </a:rPr>
              <a:t> 3.1 – 3.7 (10 pp)</a:t>
            </a:r>
          </a:p>
          <a:p>
            <a:pPr lvl="1"/>
            <a:endParaRPr lang="en-US" altLang="en-US" dirty="0" smtClean="0">
              <a:ea typeface="ＭＳ Ｐゴシック" panose="020B0600070205080204" pitchFamily="34" charset="-128"/>
            </a:endParaRPr>
          </a:p>
        </p:txBody>
      </p:sp>
      <p:sp>
        <p:nvSpPr>
          <p:cNvPr id="3174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130B4E1-888D-49BA-9318-6E0FE5091C91}"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3174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14F554CF-0F91-49D3-A2CD-8C22E7A2200F}" type="slidenum">
              <a:rPr lang="en-US" altLang="en-US" sz="1400">
                <a:latin typeface="Book Antiqua" panose="02040602050305030304" pitchFamily="18" charset="0"/>
              </a:rPr>
              <a:pPr/>
              <a:t>37</a:t>
            </a:fld>
            <a:endParaRPr lang="en-US" altLang="en-US" sz="1400">
              <a:latin typeface="Book Antiqua" panose="02040602050305030304" pitchFamily="18" charset="0"/>
            </a:endParaRPr>
          </a:p>
        </p:txBody>
      </p:sp>
      <p:sp>
        <p:nvSpPr>
          <p:cNvPr id="31750" name="Footer Placeholder 5"/>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details</a:t>
            </a:r>
            <a:endParaRPr lang="en-US" dirty="0"/>
          </a:p>
        </p:txBody>
      </p:sp>
      <p:sp>
        <p:nvSpPr>
          <p:cNvPr id="3" name="Content Placeholder 2"/>
          <p:cNvSpPr>
            <a:spLocks noGrp="1"/>
          </p:cNvSpPr>
          <p:nvPr>
            <p:ph idx="1"/>
          </p:nvPr>
        </p:nvSpPr>
        <p:spPr/>
        <p:txBody>
          <a:bodyPr/>
          <a:lstStyle/>
          <a:p>
            <a:r>
              <a:rPr lang="en-US" dirty="0" smtClean="0"/>
              <a:t>Comp </a:t>
            </a:r>
            <a:r>
              <a:rPr lang="en-US" dirty="0" err="1" smtClean="0"/>
              <a:t>Sci</a:t>
            </a:r>
            <a:r>
              <a:rPr lang="en-US" dirty="0" smtClean="0"/>
              <a:t> undergraduates</a:t>
            </a:r>
          </a:p>
          <a:p>
            <a:pPr lvl="1"/>
            <a:r>
              <a:rPr lang="en-US" dirty="0" smtClean="0"/>
              <a:t>COMP 555 does not substitute for the COMP 550 requirement, but both courses may be taken for credit.</a:t>
            </a:r>
          </a:p>
          <a:p>
            <a:pPr lvl="1"/>
            <a:endParaRPr lang="en-US" dirty="0" smtClean="0"/>
          </a:p>
          <a:p>
            <a:r>
              <a:rPr lang="en-US" dirty="0" smtClean="0"/>
              <a:t>Comp </a:t>
            </a:r>
            <a:r>
              <a:rPr lang="en-US" dirty="0" err="1" smtClean="0"/>
              <a:t>Sci</a:t>
            </a:r>
            <a:r>
              <a:rPr lang="en-US" dirty="0" smtClean="0"/>
              <a:t> graduates</a:t>
            </a:r>
          </a:p>
          <a:p>
            <a:pPr lvl="1"/>
            <a:r>
              <a:rPr lang="en-US" dirty="0" smtClean="0"/>
              <a:t>COMP 555 can count toward the Theory category in the distribution requirements</a:t>
            </a:r>
          </a:p>
          <a:p>
            <a:pPr lvl="2"/>
            <a:r>
              <a:rPr lang="en-US" dirty="0" smtClean="0"/>
              <a:t>Subject to limitation on number of 500-level classes</a:t>
            </a:r>
          </a:p>
          <a:p>
            <a:pPr lvl="2">
              <a:buNone/>
            </a:pPr>
            <a:endParaRPr lang="en-US" dirty="0" smtClean="0"/>
          </a:p>
          <a:p>
            <a:pPr lvl="1"/>
            <a:endParaRPr lang="en-US" dirty="0"/>
          </a:p>
        </p:txBody>
      </p:sp>
      <p:sp>
        <p:nvSpPr>
          <p:cNvPr id="4" name="Date Placeholder 3"/>
          <p:cNvSpPr>
            <a:spLocks noGrp="1"/>
          </p:cNvSpPr>
          <p:nvPr>
            <p:ph type="dt" sz="half" idx="10"/>
          </p:nvPr>
        </p:nvSpPr>
        <p:spPr/>
        <p:txBody>
          <a:bodyPr/>
          <a:lstStyle/>
          <a:p>
            <a:pPr>
              <a:defRPr/>
            </a:pPr>
            <a:fld id="{66F0EED8-686B-4598-B096-8005540003EB}" type="datetime1">
              <a:rPr lang="en-US" smtClean="0"/>
              <a:pPr>
                <a:defRPr/>
              </a:pPr>
              <a:t>8/19/2014</a:t>
            </a:fld>
            <a:endParaRPr lang="en-US"/>
          </a:p>
        </p:txBody>
      </p:sp>
      <p:sp>
        <p:nvSpPr>
          <p:cNvPr id="5" name="Slide Number Placeholder 4"/>
          <p:cNvSpPr>
            <a:spLocks noGrp="1"/>
          </p:cNvSpPr>
          <p:nvPr>
            <p:ph type="sldNum" sz="quarter" idx="11"/>
          </p:nvPr>
        </p:nvSpPr>
        <p:spPr/>
        <p:txBody>
          <a:bodyPr/>
          <a:lstStyle/>
          <a:p>
            <a:fld id="{4D294EA5-CE3E-43C7-8FB8-F57F60FB0FD6}" type="slidenum">
              <a:rPr lang="en-US" altLang="en-US" smtClean="0"/>
              <a:pPr/>
              <a:t>4</a:t>
            </a:fld>
            <a:endParaRPr lang="en-US" altLang="en-US"/>
          </a:p>
        </p:txBody>
      </p:sp>
      <p:sp>
        <p:nvSpPr>
          <p:cNvPr id="6" name="Footer Placeholder 5"/>
          <p:cNvSpPr>
            <a:spLocks noGrp="1"/>
          </p:cNvSpPr>
          <p:nvPr>
            <p:ph type="ftr" sz="quarter" idx="12"/>
          </p:nvPr>
        </p:nvSpPr>
        <p:spPr/>
        <p:txBody>
          <a:bodyPr/>
          <a:lstStyle/>
          <a:p>
            <a:pPr>
              <a:defRPr/>
            </a:pPr>
            <a:r>
              <a:rPr lang="en-US" smtClean="0"/>
              <a:t>Comp 555 Bioalgorithms (Fall 2014)</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C6B01B7-FEE2-4FA9-A2A4-785C1727614D}"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3315"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F1E0343-39E2-41B2-A53E-5C4B976D1296}" type="slidenum">
              <a:rPr lang="en-US" altLang="en-US" sz="1400">
                <a:latin typeface="Book Antiqua" panose="02040602050305030304" pitchFamily="18" charset="0"/>
              </a:rPr>
              <a:pPr/>
              <a:t>5</a:t>
            </a:fld>
            <a:endParaRPr lang="en-US" altLang="en-US" sz="1400">
              <a:latin typeface="Book Antiqua" panose="02040602050305030304" pitchFamily="18" charset="0"/>
            </a:endParaRPr>
          </a:p>
        </p:txBody>
      </p:sp>
      <p:sp>
        <p:nvSpPr>
          <p:cNvPr id="14338"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What Will We Learn?</a:t>
            </a:r>
          </a:p>
        </p:txBody>
      </p:sp>
      <p:graphicFrame>
        <p:nvGraphicFramePr>
          <p:cNvPr id="14399" name="Group 63"/>
          <p:cNvGraphicFramePr>
            <a:graphicFrameLocks noGrp="1"/>
          </p:cNvGraphicFramePr>
          <p:nvPr/>
        </p:nvGraphicFramePr>
        <p:xfrm>
          <a:off x="228600" y="1397000"/>
          <a:ext cx="8915400" cy="5029200"/>
        </p:xfrm>
        <a:graphic>
          <a:graphicData uri="http://schemas.openxmlformats.org/drawingml/2006/table">
            <a:tbl>
              <a:tblPr/>
              <a:tblGrid>
                <a:gridCol w="4495800"/>
                <a:gridCol w="4419600"/>
              </a:tblGrid>
              <a:tr h="4064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smtClean="0">
                          <a:ln>
                            <a:noFill/>
                          </a:ln>
                          <a:solidFill>
                            <a:schemeClr val="tx1"/>
                          </a:solidFill>
                          <a:effectLst/>
                          <a:latin typeface="Book Antiqua" charset="0"/>
                          <a:ea typeface="ＭＳ Ｐゴシック" charset="-128"/>
                        </a:rPr>
                        <a:t>Algorithm and data structures</a:t>
                      </a:r>
                      <a:r>
                        <a:rPr kumimoji="0" lang="en-US" sz="2000" b="0" i="0" u="none" strike="noStrike" cap="none" normalizeH="0" baseline="0" smtClean="0">
                          <a:ln>
                            <a:noFill/>
                          </a:ln>
                          <a:solidFill>
                            <a:schemeClr val="tx1"/>
                          </a:solidFill>
                          <a:effectLst/>
                          <a:latin typeface="Book Antiqua" charset="0"/>
                          <a:ea typeface="ＭＳ Ｐゴシック" charset="-128"/>
                        </a:rPr>
                        <a:t>  </a:t>
                      </a:r>
                      <a:r>
                        <a:rPr kumimoji="0" lang="en-US" sz="1800" b="0" i="0" u="none" strike="noStrike" cap="none" normalizeH="0" baseline="0" smtClean="0">
                          <a:ln>
                            <a:noFill/>
                          </a:ln>
                          <a:solidFill>
                            <a:schemeClr val="tx1"/>
                          </a:solidFill>
                          <a:effectLst/>
                          <a:latin typeface="Book Antiqua" charset="0"/>
                          <a:ea typeface="ＭＳ Ｐゴシック" charset="-128"/>
                        </a:rPr>
                        <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Data Abstraction  </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Classic Data Structures </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Lists, Queues, Heaps, Graphs, Trees,</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Hash tables</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Program Correctness and Efficiency     </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Time and Space Complexity </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Intractable Problems</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smtClean="0">
                          <a:ln>
                            <a:noFill/>
                          </a:ln>
                          <a:solidFill>
                            <a:schemeClr val="tx1"/>
                          </a:solidFill>
                          <a:effectLst/>
                          <a:latin typeface="Book Antiqua" charset="0"/>
                          <a:ea typeface="ＭＳ Ｐゴシック" charset="-128"/>
                        </a:rPr>
                        <a:t>Molecular Biology Basics</a:t>
                      </a:r>
                      <a:r>
                        <a:rPr kumimoji="0" lang="en-US" sz="2000" b="0" i="0" u="none" strike="noStrike" cap="none" normalizeH="0" baseline="0" smtClean="0">
                          <a:ln>
                            <a:noFill/>
                          </a:ln>
                          <a:solidFill>
                            <a:schemeClr val="tx1"/>
                          </a:solidFill>
                          <a:effectLst/>
                          <a:latin typeface="Book Antiqua" charset="0"/>
                          <a:ea typeface="ＭＳ Ｐゴシック" charset="-128"/>
                        </a:rPr>
                        <a:t/>
                      </a:r>
                      <a:br>
                        <a:rPr kumimoji="0" lang="en-US" sz="2000" b="0" i="0" u="none" strike="noStrike" cap="none" normalizeH="0" baseline="0" smtClean="0">
                          <a:ln>
                            <a:noFill/>
                          </a:ln>
                          <a:solidFill>
                            <a:schemeClr val="tx1"/>
                          </a:solidFill>
                          <a:effectLst/>
                          <a:latin typeface="Book Antiqua" charset="0"/>
                          <a:ea typeface="ＭＳ Ｐゴシック" charset="-128"/>
                        </a:rPr>
                      </a:br>
                      <a:r>
                        <a:rPr kumimoji="0" lang="en-US" sz="2000" b="0" i="0" u="none" strike="noStrike" cap="none" normalizeH="0" baseline="0" smtClean="0">
                          <a:ln>
                            <a:noFill/>
                          </a:ln>
                          <a:solidFill>
                            <a:schemeClr val="tx1"/>
                          </a:solidFill>
                          <a:effectLst/>
                          <a:latin typeface="Book Antiqua" charset="0"/>
                          <a:ea typeface="ＭＳ Ｐゴシック" charset="-128"/>
                        </a:rPr>
                        <a:t>  </a:t>
                      </a:r>
                      <a:r>
                        <a:rPr kumimoji="0" lang="en-US" sz="1800" b="0" i="0" u="none" strike="noStrike" cap="none" normalizeH="0" baseline="0" smtClean="0">
                          <a:ln>
                            <a:noFill/>
                          </a:ln>
                          <a:solidFill>
                            <a:schemeClr val="tx1"/>
                          </a:solidFill>
                          <a:effectLst/>
                          <a:latin typeface="Book Antiqua" charset="0"/>
                          <a:ea typeface="ＭＳ Ｐゴシック" charset="-128"/>
                        </a:rPr>
                        <a:t>Biological systems as machines  </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Information in biological systems</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DNA, nucleotides, codons, &amp; genes</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mRNA transcription and translation</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Protein folding and function</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Genetic variation</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Gene expression and regulation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smtClean="0">
                          <a:ln>
                            <a:noFill/>
                          </a:ln>
                          <a:solidFill>
                            <a:schemeClr val="tx1"/>
                          </a:solidFill>
                          <a:effectLst/>
                          <a:latin typeface="Book Antiqua" charset="0"/>
                          <a:ea typeface="ＭＳ Ｐゴシック" charset="-128"/>
                        </a:rPr>
                        <a:t>Algorithm Design Approaches</a:t>
                      </a:r>
                      <a:br>
                        <a:rPr kumimoji="0" lang="en-US" sz="2000" b="1" i="0" u="none" strike="noStrike" cap="none" normalizeH="0" baseline="0" smtClean="0">
                          <a:ln>
                            <a:noFill/>
                          </a:ln>
                          <a:solidFill>
                            <a:schemeClr val="tx1"/>
                          </a:solidFill>
                          <a:effectLst/>
                          <a:latin typeface="Book Antiqua" charset="0"/>
                          <a:ea typeface="ＭＳ Ｐゴシック" charset="-128"/>
                        </a:rPr>
                      </a:br>
                      <a:r>
                        <a:rPr kumimoji="0" lang="en-US" sz="2000" b="0" i="0" u="none" strike="noStrike" cap="none" normalizeH="0" baseline="0" smtClean="0">
                          <a:ln>
                            <a:noFill/>
                          </a:ln>
                          <a:solidFill>
                            <a:schemeClr val="tx1"/>
                          </a:solidFill>
                          <a:effectLst/>
                          <a:latin typeface="Book Antiqua" charset="0"/>
                          <a:ea typeface="ＭＳ Ｐゴシック" charset="-128"/>
                        </a:rPr>
                        <a:t>  </a:t>
                      </a:r>
                      <a:r>
                        <a:rPr kumimoji="0" lang="en-US" sz="1800" b="0" i="0" u="none" strike="noStrike" cap="none" normalizeH="0" baseline="0" smtClean="0">
                          <a:ln>
                            <a:noFill/>
                          </a:ln>
                          <a:solidFill>
                            <a:schemeClr val="tx1"/>
                          </a:solidFill>
                          <a:effectLst/>
                          <a:latin typeface="Book Antiqua" charset="0"/>
                          <a:ea typeface="ＭＳ Ｐゴシック" charset="-128"/>
                        </a:rPr>
                        <a:t>Exhaustive Search, </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Branch &amp; Bound,</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Greedy Algorithms,  </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Dynamic Programming,</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Divide-and-Conquer,</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Data-driven Probabilistic Modeling,</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Randomized Algorithms</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smtClean="0">
                          <a:ln>
                            <a:noFill/>
                          </a:ln>
                          <a:solidFill>
                            <a:schemeClr val="tx1"/>
                          </a:solidFill>
                          <a:effectLst/>
                          <a:latin typeface="Book Antiqua" charset="0"/>
                          <a:ea typeface="ＭＳ Ｐゴシック" charset="-128"/>
                        </a:rPr>
                        <a:t>Bioinformatics Problems</a:t>
                      </a:r>
                      <a:r>
                        <a:rPr kumimoji="0" lang="en-US" sz="2000" b="0" i="0" u="none" strike="noStrike" cap="none" normalizeH="0" baseline="0" smtClean="0">
                          <a:ln>
                            <a:noFill/>
                          </a:ln>
                          <a:solidFill>
                            <a:schemeClr val="tx1"/>
                          </a:solidFill>
                          <a:effectLst/>
                          <a:latin typeface="Book Antiqua" charset="0"/>
                          <a:ea typeface="ＭＳ Ｐゴシック" charset="-128"/>
                        </a:rPr>
                        <a:t/>
                      </a:r>
                      <a:br>
                        <a:rPr kumimoji="0" lang="en-US" sz="2000" b="0" i="0" u="none" strike="noStrike" cap="none" normalizeH="0" baseline="0" smtClean="0">
                          <a:ln>
                            <a:noFill/>
                          </a:ln>
                          <a:solidFill>
                            <a:schemeClr val="tx1"/>
                          </a:solidFill>
                          <a:effectLst/>
                          <a:latin typeface="Book Antiqua" charset="0"/>
                          <a:ea typeface="ＭＳ Ｐゴシック" charset="-128"/>
                        </a:rPr>
                      </a:br>
                      <a:r>
                        <a:rPr kumimoji="0" lang="en-US" sz="2000" b="0" i="0" u="none" strike="noStrike" cap="none" normalizeH="0" baseline="0" smtClean="0">
                          <a:ln>
                            <a:noFill/>
                          </a:ln>
                          <a:solidFill>
                            <a:schemeClr val="tx1"/>
                          </a:solidFill>
                          <a:effectLst/>
                          <a:latin typeface="Book Antiqua" charset="0"/>
                          <a:ea typeface="ＭＳ Ｐゴシック" charset="-128"/>
                        </a:rPr>
                        <a:t>  </a:t>
                      </a:r>
                      <a:r>
                        <a:rPr kumimoji="0" lang="en-US" sz="1800" b="0" i="0" u="none" strike="noStrike" cap="none" normalizeH="0" baseline="0" smtClean="0">
                          <a:ln>
                            <a:noFill/>
                          </a:ln>
                          <a:solidFill>
                            <a:schemeClr val="tx1"/>
                          </a:solidFill>
                          <a:effectLst/>
                          <a:latin typeface="Book Antiqua" charset="0"/>
                          <a:ea typeface="ＭＳ Ｐゴシック" charset="-128"/>
                        </a:rPr>
                        <a:t>Restriction Mapping</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Motif Finding</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Sequence Alignment</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Gene Prediction</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Sequencing by Hybridization</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Spectrum Graphs</a:t>
                      </a:r>
                      <a:br>
                        <a:rPr kumimoji="0" lang="en-US" sz="1800" b="0" i="0" u="none" strike="noStrike" cap="none" normalizeH="0" baseline="0" smtClean="0">
                          <a:ln>
                            <a:noFill/>
                          </a:ln>
                          <a:solidFill>
                            <a:schemeClr val="tx1"/>
                          </a:solidFill>
                          <a:effectLst/>
                          <a:latin typeface="Book Antiqua" charset="0"/>
                          <a:ea typeface="ＭＳ Ｐゴシック" charset="-128"/>
                        </a:rPr>
                      </a:br>
                      <a:r>
                        <a:rPr kumimoji="0" lang="en-US" sz="1800" b="0" i="0" u="none" strike="noStrike" cap="none" normalizeH="0" baseline="0" smtClean="0">
                          <a:ln>
                            <a:noFill/>
                          </a:ln>
                          <a:solidFill>
                            <a:schemeClr val="tx1"/>
                          </a:solidFill>
                          <a:effectLst/>
                          <a:latin typeface="Book Antiqua" charset="0"/>
                          <a:ea typeface="ＭＳ Ｐゴシック" charset="-128"/>
                        </a:rPr>
                        <a:t>  Gene Expression Analysis</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2000" b="0" i="0" u="none" strike="noStrike" cap="none" normalizeH="0" baseline="0" smtClean="0">
                        <a:ln>
                          <a:noFill/>
                        </a:ln>
                        <a:solidFill>
                          <a:schemeClr val="tx1"/>
                        </a:solidFill>
                        <a:effectLst/>
                        <a:latin typeface="Book Antiqua"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bl>
          </a:graphicData>
        </a:graphic>
      </p:graphicFrame>
      <p:sp>
        <p:nvSpPr>
          <p:cNvPr id="13321" name="Footer Placeholder 7"/>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3AC7A30-0434-4639-BED8-98FE64EC3770}"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4339"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F658003-87FA-4FFE-BD55-63F3673AC3C5}" type="slidenum">
              <a:rPr lang="en-US" altLang="en-US" sz="1400">
                <a:latin typeface="Book Antiqua" panose="02040602050305030304" pitchFamily="18" charset="0"/>
              </a:rPr>
              <a:pPr/>
              <a:t>6</a:t>
            </a:fld>
            <a:endParaRPr lang="en-US" altLang="en-US" sz="1400">
              <a:latin typeface="Book Antiqua" panose="02040602050305030304" pitchFamily="18" charset="0"/>
            </a:endParaRPr>
          </a:p>
        </p:txBody>
      </p:sp>
      <p:sp>
        <p:nvSpPr>
          <p:cNvPr id="16386"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Course Logistics</a:t>
            </a:r>
          </a:p>
        </p:txBody>
      </p:sp>
      <p:sp>
        <p:nvSpPr>
          <p:cNvPr id="14341" name="Rectangle 3"/>
          <p:cNvSpPr>
            <a:spLocks noGrp="1" noChangeArrowheads="1"/>
          </p:cNvSpPr>
          <p:nvPr>
            <p:ph type="body" idx="1"/>
          </p:nvPr>
        </p:nvSpPr>
        <p:spPr>
          <a:xfrm>
            <a:off x="457200" y="1295400"/>
            <a:ext cx="8686800" cy="5105400"/>
          </a:xfrm>
        </p:spPr>
        <p:txBody>
          <a:bodyPr/>
          <a:lstStyle/>
          <a:p>
            <a:pPr eaLnBrk="1" hangingPunct="1">
              <a:lnSpc>
                <a:spcPct val="90000"/>
              </a:lnSpc>
            </a:pPr>
            <a:r>
              <a:rPr lang="en-US" altLang="en-US" sz="2400" dirty="0" smtClean="0">
                <a:ea typeface="ＭＳ Ｐゴシック" panose="020B0600070205080204" pitchFamily="34" charset="-128"/>
              </a:rPr>
              <a:t>Website:</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	</a:t>
            </a:r>
            <a:r>
              <a:rPr lang="en-US" altLang="en-US" sz="2000" u="sng" dirty="0" smtClean="0">
                <a:solidFill>
                  <a:srgbClr val="0000FF"/>
                </a:solidFill>
                <a:ea typeface="ＭＳ Ｐゴシック" panose="020B0600070205080204" pitchFamily="34" charset="-128"/>
              </a:rPr>
              <a:t>http://www.cs.unc.edu/~prins/Classes/555/</a:t>
            </a:r>
            <a:endParaRPr lang="en-US" altLang="en-US" sz="1800" u="sng" dirty="0" smtClean="0">
              <a:solidFill>
                <a:srgbClr val="0000FF"/>
              </a:solidFill>
              <a:ea typeface="ＭＳ Ｐゴシック" panose="020B0600070205080204" pitchFamily="34" charset="-128"/>
            </a:endParaRPr>
          </a:p>
          <a:p>
            <a:pPr eaLnBrk="1" hangingPunct="1">
              <a:lnSpc>
                <a:spcPct val="90000"/>
              </a:lnSpc>
              <a:buFontTx/>
              <a:buNone/>
            </a:pPr>
            <a:r>
              <a:rPr lang="en-US" altLang="en-US" sz="2400" dirty="0" smtClean="0">
                <a:ea typeface="ＭＳ Ｐゴシック" panose="020B0600070205080204" pitchFamily="34" charset="-128"/>
              </a:rPr>
              <a:t>	look here first for</a:t>
            </a:r>
          </a:p>
          <a:p>
            <a:pPr lvl="1" eaLnBrk="1" hangingPunct="1">
              <a:lnSpc>
                <a:spcPct val="90000"/>
              </a:lnSpc>
            </a:pPr>
            <a:r>
              <a:rPr lang="en-US" altLang="en-US" sz="2000" dirty="0" smtClean="0">
                <a:ea typeface="ＭＳ Ｐゴシック" panose="020B0600070205080204" pitchFamily="34" charset="-128"/>
              </a:rPr>
              <a:t>News, hints, and helpful resources</a:t>
            </a:r>
          </a:p>
          <a:p>
            <a:pPr lvl="1" eaLnBrk="1" hangingPunct="1">
              <a:lnSpc>
                <a:spcPct val="90000"/>
              </a:lnSpc>
            </a:pPr>
            <a:r>
              <a:rPr lang="en-US" altLang="en-US" sz="2000" dirty="0" smtClean="0">
                <a:ea typeface="ＭＳ Ｐゴシック" panose="020B0600070205080204" pitchFamily="34" charset="-128"/>
              </a:rPr>
              <a:t>Revisions, solutions, and corrections to problem sets</a:t>
            </a:r>
          </a:p>
          <a:p>
            <a:pPr eaLnBrk="1" hangingPunct="1">
              <a:lnSpc>
                <a:spcPct val="90000"/>
              </a:lnSpc>
            </a:pPr>
            <a:r>
              <a:rPr lang="en-US" altLang="en-US" sz="2400" dirty="0" smtClean="0">
                <a:ea typeface="ＭＳ Ｐゴシック" panose="020B0600070205080204" pitchFamily="34" charset="-128"/>
              </a:rPr>
              <a:t>Office Hours: TBA</a:t>
            </a:r>
          </a:p>
          <a:p>
            <a:pPr eaLnBrk="1" hangingPunct="1">
              <a:lnSpc>
                <a:spcPct val="90000"/>
              </a:lnSpc>
            </a:pPr>
            <a:r>
              <a:rPr lang="en-US" altLang="en-US" sz="2400" dirty="0" smtClean="0">
                <a:ea typeface="ＭＳ Ｐゴシック" panose="020B0600070205080204" pitchFamily="34" charset="-128"/>
              </a:rPr>
              <a:t>Grading</a:t>
            </a:r>
          </a:p>
          <a:p>
            <a:pPr lvl="1" eaLnBrk="1" hangingPunct="1">
              <a:lnSpc>
                <a:spcPct val="90000"/>
              </a:lnSpc>
            </a:pPr>
            <a:r>
              <a:rPr lang="en-US" altLang="en-US" sz="2000" dirty="0" smtClean="0">
                <a:ea typeface="ＭＳ Ｐゴシック" panose="020B0600070205080204" pitchFamily="34" charset="-128"/>
              </a:rPr>
              <a:t>5 </a:t>
            </a:r>
            <a:r>
              <a:rPr lang="en-US" altLang="en-US" sz="2000" dirty="0" smtClean="0">
                <a:ea typeface="ＭＳ Ｐゴシック" panose="020B0600070205080204" pitchFamily="34" charset="-128"/>
              </a:rPr>
              <a:t>problem sets (worth 10% each)</a:t>
            </a:r>
            <a:endParaRPr lang="en-US" altLang="en-US" sz="2000" dirty="0" smtClean="0">
              <a:ea typeface="ＭＳ Ｐゴシック" panose="020B0600070205080204" pitchFamily="34" charset="-128"/>
            </a:endParaRPr>
          </a:p>
          <a:p>
            <a:pPr lvl="1" eaLnBrk="1" hangingPunct="1">
              <a:lnSpc>
                <a:spcPct val="90000"/>
              </a:lnSpc>
            </a:pPr>
            <a:r>
              <a:rPr lang="en-US" altLang="en-US" sz="2000" dirty="0" smtClean="0">
                <a:ea typeface="ＭＳ Ｐゴシック" panose="020B0600070205080204" pitchFamily="34" charset="-128"/>
              </a:rPr>
              <a:t>Midterm Exam (worth </a:t>
            </a:r>
            <a:r>
              <a:rPr lang="en-US" altLang="en-US" sz="2000" dirty="0" smtClean="0">
                <a:ea typeface="ＭＳ Ｐゴシック" panose="020B0600070205080204" pitchFamily="34" charset="-128"/>
              </a:rPr>
              <a:t>23%)</a:t>
            </a:r>
            <a:endParaRPr lang="en-US" altLang="en-US" sz="2000" dirty="0" smtClean="0">
              <a:ea typeface="ＭＳ Ｐゴシック" panose="020B0600070205080204" pitchFamily="34" charset="-128"/>
            </a:endParaRPr>
          </a:p>
          <a:p>
            <a:pPr lvl="1" eaLnBrk="1" hangingPunct="1">
              <a:lnSpc>
                <a:spcPct val="90000"/>
              </a:lnSpc>
            </a:pPr>
            <a:r>
              <a:rPr lang="en-US" altLang="en-US" sz="2000" dirty="0" smtClean="0">
                <a:ea typeface="ＭＳ Ｐゴシック" panose="020B0600070205080204" pitchFamily="34" charset="-128"/>
              </a:rPr>
              <a:t>Final Exam (worth 25</a:t>
            </a:r>
            <a:r>
              <a:rPr lang="en-US" altLang="en-US" sz="2000" dirty="0" smtClean="0">
                <a:ea typeface="ＭＳ Ｐゴシック" panose="020B0600070205080204" pitchFamily="34" charset="-128"/>
              </a:rPr>
              <a:t>%)</a:t>
            </a:r>
          </a:p>
          <a:p>
            <a:pPr lvl="1" eaLnBrk="1" hangingPunct="1">
              <a:lnSpc>
                <a:spcPct val="90000"/>
              </a:lnSpc>
            </a:pPr>
            <a:r>
              <a:rPr lang="en-US" altLang="en-US" sz="2000" dirty="0" smtClean="0">
                <a:ea typeface="ＭＳ Ｐゴシック" panose="020B0600070205080204" pitchFamily="34" charset="-128"/>
              </a:rPr>
              <a:t>Class participation (worth 2%)</a:t>
            </a:r>
            <a:endParaRPr lang="en-US" altLang="en-US" sz="2000" dirty="0" smtClean="0">
              <a:ea typeface="ＭＳ Ｐゴシック" panose="020B0600070205080204" pitchFamily="34" charset="-128"/>
            </a:endParaRPr>
          </a:p>
          <a:p>
            <a:pPr eaLnBrk="1" hangingPunct="1">
              <a:lnSpc>
                <a:spcPct val="90000"/>
              </a:lnSpc>
            </a:pPr>
            <a:r>
              <a:rPr lang="en-US" altLang="en-US" sz="2400" dirty="0" smtClean="0">
                <a:ea typeface="ＭＳ Ｐゴシック" panose="020B0600070205080204" pitchFamily="34" charset="-128"/>
              </a:rPr>
              <a:t>Problem Sets</a:t>
            </a:r>
          </a:p>
          <a:p>
            <a:pPr lvl="1" eaLnBrk="1" hangingPunct="1">
              <a:lnSpc>
                <a:spcPct val="90000"/>
              </a:lnSpc>
            </a:pPr>
            <a:r>
              <a:rPr lang="en-US" altLang="en-US" sz="2000" dirty="0" smtClean="0">
                <a:ea typeface="ＭＳ Ｐゴシック" panose="020B0600070205080204" pitchFamily="34" charset="-128"/>
              </a:rPr>
              <a:t>Roughly one every two weeks</a:t>
            </a:r>
          </a:p>
          <a:p>
            <a:pPr lvl="1" eaLnBrk="1" hangingPunct="1">
              <a:lnSpc>
                <a:spcPct val="90000"/>
              </a:lnSpc>
            </a:pPr>
            <a:r>
              <a:rPr lang="en-US" altLang="en-US" sz="2000" dirty="0" smtClean="0">
                <a:ea typeface="ＭＳ Ｐゴシック" panose="020B0600070205080204" pitchFamily="34" charset="-128"/>
              </a:rPr>
              <a:t>Will include a short program to write</a:t>
            </a:r>
          </a:p>
          <a:p>
            <a:pPr eaLnBrk="1" hangingPunct="1">
              <a:lnSpc>
                <a:spcPct val="90000"/>
              </a:lnSpc>
              <a:buFontTx/>
              <a:buNone/>
            </a:pPr>
            <a:endParaRPr lang="en-US" altLang="en-US" sz="2400" dirty="0" smtClean="0">
              <a:ea typeface="ＭＳ Ｐゴシック" panose="020B0600070205080204" pitchFamily="34" charset="-128"/>
            </a:endParaRPr>
          </a:p>
        </p:txBody>
      </p:sp>
      <p:pic>
        <p:nvPicPr>
          <p:cNvPr id="14342" name="Picture 4" descr="MCj0078842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0" y="3581400"/>
            <a:ext cx="1223963"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Footer Placeholder 8"/>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C7DE477-5F98-4BB6-B584-30BA17FA3EC3}"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5363"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4A6B143-D2AC-479A-87C0-C86CAD1435CF}" type="slidenum">
              <a:rPr lang="en-US" altLang="en-US" sz="1400">
                <a:latin typeface="Book Antiqua" panose="02040602050305030304" pitchFamily="18" charset="0"/>
              </a:rPr>
              <a:pPr/>
              <a:t>7</a:t>
            </a:fld>
            <a:endParaRPr lang="en-US" altLang="en-US" sz="1400">
              <a:latin typeface="Book Antiqua" panose="02040602050305030304" pitchFamily="18" charset="0"/>
            </a:endParaRPr>
          </a:p>
        </p:txBody>
      </p:sp>
      <p:sp>
        <p:nvSpPr>
          <p:cNvPr id="18434" name="Rectangle 2"/>
          <p:cNvSpPr>
            <a:spLocks noGrp="1" noChangeArrowheads="1"/>
          </p:cNvSpPr>
          <p:nvPr>
            <p:ph type="title"/>
          </p:nvPr>
        </p:nvSpPr>
        <p:spPr/>
        <p:txBody>
          <a:bodyPr/>
          <a:lstStyle/>
          <a:p>
            <a:pPr eaLnBrk="1" hangingPunct="1">
              <a:defRPr/>
            </a:pPr>
            <a:r>
              <a:rPr lang="en-US" sz="3600" smtClean="0">
                <a:effectLst>
                  <a:outerShdw blurRad="38100" dist="38100" dir="2700000" algn="tl">
                    <a:srgbClr val="C0C0C0"/>
                  </a:outerShdw>
                </a:effectLst>
              </a:rPr>
              <a:t>Bioinformatics = Biology + Information</a:t>
            </a:r>
          </a:p>
        </p:txBody>
      </p:sp>
      <p:sp>
        <p:nvSpPr>
          <p:cNvPr id="15365" name="Rectangle 3"/>
          <p:cNvSpPr>
            <a:spLocks noGrp="1" noChangeArrowheads="1"/>
          </p:cNvSpPr>
          <p:nvPr>
            <p:ph type="body" idx="1"/>
          </p:nvPr>
        </p:nvSpPr>
        <p:spPr/>
        <p:txBody>
          <a:bodyPr/>
          <a:lstStyle/>
          <a:p>
            <a:pPr eaLnBrk="1" hangingPunct="1"/>
            <a:r>
              <a:rPr lang="en-US" altLang="en-US" dirty="0" smtClean="0">
                <a:ea typeface="ＭＳ Ｐゴシック" panose="020B0600070205080204" pitchFamily="34" charset="-128"/>
              </a:rPr>
              <a:t>What is information?</a:t>
            </a:r>
          </a:p>
          <a:p>
            <a:pPr lvl="1" eaLnBrk="1" hangingPunct="1"/>
            <a:r>
              <a:rPr lang="en-US" altLang="en-US" dirty="0" smtClean="0">
                <a:ea typeface="ＭＳ Ｐゴシック" panose="020B0600070205080204" pitchFamily="34" charset="-128"/>
              </a:rPr>
              <a:t>Information: that which resolves uncertainty</a:t>
            </a:r>
          </a:p>
          <a:p>
            <a:pPr lvl="1" eaLnBrk="1" hangingPunct="1"/>
            <a:r>
              <a:rPr lang="en-US" altLang="en-US" dirty="0" smtClean="0">
                <a:ea typeface="ＭＳ Ｐゴシック" panose="020B0600070205080204" pitchFamily="34" charset="-128"/>
              </a:rPr>
              <a:t>We measure information in bits</a:t>
            </a:r>
          </a:p>
          <a:p>
            <a:pPr lvl="1" eaLnBrk="1" hangingPunct="1"/>
            <a:r>
              <a:rPr lang="en-US" altLang="en-US" dirty="0" smtClean="0">
                <a:ea typeface="ＭＳ Ｐゴシック" panose="020B0600070205080204" pitchFamily="34" charset="-128"/>
              </a:rPr>
              <a:t>Information = -log</a:t>
            </a:r>
            <a:r>
              <a:rPr lang="en-US" altLang="en-US" baseline="-25000" dirty="0" smtClean="0">
                <a:ea typeface="ＭＳ Ｐゴシック" panose="020B0600070205080204" pitchFamily="34" charset="-128"/>
              </a:rPr>
              <a:t>2</a:t>
            </a:r>
            <a:r>
              <a:rPr lang="en-US" altLang="en-US" dirty="0" smtClean="0">
                <a:ea typeface="ＭＳ Ｐゴシック" panose="020B0600070205080204" pitchFamily="34" charset="-128"/>
              </a:rPr>
              <a:t>(probability)</a:t>
            </a:r>
          </a:p>
          <a:p>
            <a:pPr lvl="2" eaLnBrk="1" hangingPunct="1"/>
            <a:r>
              <a:rPr lang="en-US" altLang="en-US" dirty="0" smtClean="0">
                <a:ea typeface="ＭＳ Ｐゴシック" panose="020B0600070205080204" pitchFamily="34" charset="-128"/>
              </a:rPr>
              <a:t>The coin I tossed landed heads. How many bits?</a:t>
            </a:r>
          </a:p>
          <a:p>
            <a:pPr lvl="2" eaLnBrk="1" hangingPunct="1"/>
            <a:r>
              <a:rPr lang="en-US" altLang="en-US" dirty="0" smtClean="0">
                <a:ea typeface="ＭＳ Ｐゴシック" panose="020B0600070205080204" pitchFamily="34" charset="-128"/>
              </a:rPr>
              <a:t>You rolled a 7 on a pair of dice. How many bits? You roll a 3?</a:t>
            </a:r>
          </a:p>
          <a:p>
            <a:pPr lvl="1" eaLnBrk="1" hangingPunct="1"/>
            <a:r>
              <a:rPr lang="en-US" altLang="en-US" dirty="0" smtClean="0">
                <a:ea typeface="ＭＳ Ｐゴシック" panose="020B0600070205080204" pitchFamily="34" charset="-128"/>
              </a:rPr>
              <a:t>Concrete systems need mechanisms for</a:t>
            </a:r>
          </a:p>
          <a:p>
            <a:pPr lvl="2" eaLnBrk="1" hangingPunct="1"/>
            <a:r>
              <a:rPr lang="en-US" altLang="en-US" dirty="0" smtClean="0">
                <a:ea typeface="ＭＳ Ｐゴシック" panose="020B0600070205080204" pitchFamily="34" charset="-128"/>
              </a:rPr>
              <a:t>Reliably storing information (memory)</a:t>
            </a:r>
          </a:p>
          <a:p>
            <a:pPr lvl="2" eaLnBrk="1" hangingPunct="1"/>
            <a:r>
              <a:rPr lang="en-US" altLang="en-US" dirty="0" smtClean="0">
                <a:ea typeface="ＭＳ Ｐゴシック" panose="020B0600070205080204" pitchFamily="34" charset="-128"/>
              </a:rPr>
              <a:t>Reliably processing information (logic)</a:t>
            </a:r>
          </a:p>
          <a:p>
            <a:pPr lvl="2" eaLnBrk="1" hangingPunct="1"/>
            <a:r>
              <a:rPr lang="en-US" altLang="en-US" dirty="0" smtClean="0">
                <a:ea typeface="ＭＳ Ｐゴシック" panose="020B0600070205080204" pitchFamily="34" charset="-128"/>
              </a:rPr>
              <a:t>Reliably transporting information (connectivity)</a:t>
            </a:r>
          </a:p>
          <a:p>
            <a:pPr lvl="1" eaLnBrk="1" hangingPunct="1"/>
            <a:r>
              <a:rPr lang="en-US" altLang="en-US" dirty="0" smtClean="0">
                <a:ea typeface="ＭＳ Ｐゴシック" panose="020B0600070205080204" pitchFamily="34" charset="-128"/>
              </a:rPr>
              <a:t>The focus of computer science is information </a:t>
            </a:r>
          </a:p>
          <a:p>
            <a:pPr eaLnBrk="1" hangingPunct="1"/>
            <a:r>
              <a:rPr lang="en-US" altLang="en-US" dirty="0" smtClean="0">
                <a:ea typeface="ＭＳ Ｐゴシック" panose="020B0600070205080204" pitchFamily="34" charset="-128"/>
              </a:rPr>
              <a:t>How about biological systems?</a:t>
            </a:r>
          </a:p>
        </p:txBody>
      </p:sp>
      <p:grpSp>
        <p:nvGrpSpPr>
          <p:cNvPr id="15366" name="Group 36"/>
          <p:cNvGrpSpPr>
            <a:grpSpLocks/>
          </p:cNvGrpSpPr>
          <p:nvPr/>
        </p:nvGrpSpPr>
        <p:grpSpPr bwMode="auto">
          <a:xfrm>
            <a:off x="6934200" y="3962400"/>
            <a:ext cx="754063" cy="1103313"/>
            <a:chOff x="4272" y="2304"/>
            <a:chExt cx="475" cy="695"/>
          </a:xfrm>
        </p:grpSpPr>
        <p:sp>
          <p:nvSpPr>
            <p:cNvPr id="15401" name="Freeform 30"/>
            <p:cNvSpPr>
              <a:spLocks/>
            </p:cNvSpPr>
            <p:nvPr/>
          </p:nvSpPr>
          <p:spPr bwMode="auto">
            <a:xfrm>
              <a:off x="4372" y="2541"/>
              <a:ext cx="174" cy="247"/>
            </a:xfrm>
            <a:custGeom>
              <a:avLst/>
              <a:gdLst>
                <a:gd name="T0" fmla="*/ 2 w 349"/>
                <a:gd name="T1" fmla="*/ 1 h 494"/>
                <a:gd name="T2" fmla="*/ 2 w 349"/>
                <a:gd name="T3" fmla="*/ 1 h 494"/>
                <a:gd name="T4" fmla="*/ 2 w 349"/>
                <a:gd name="T5" fmla="*/ 0 h 494"/>
                <a:gd name="T6" fmla="*/ 3 w 349"/>
                <a:gd name="T7" fmla="*/ 0 h 494"/>
                <a:gd name="T8" fmla="*/ 4 w 349"/>
                <a:gd name="T9" fmla="*/ 1 h 494"/>
                <a:gd name="T10" fmla="*/ 4 w 349"/>
                <a:gd name="T11" fmla="*/ 1 h 494"/>
                <a:gd name="T12" fmla="*/ 4 w 349"/>
                <a:gd name="T13" fmla="*/ 1 h 494"/>
                <a:gd name="T14" fmla="*/ 4 w 349"/>
                <a:gd name="T15" fmla="*/ 1 h 494"/>
                <a:gd name="T16" fmla="*/ 5 w 349"/>
                <a:gd name="T17" fmla="*/ 2 h 494"/>
                <a:gd name="T18" fmla="*/ 5 w 349"/>
                <a:gd name="T19" fmla="*/ 3 h 494"/>
                <a:gd name="T20" fmla="*/ 5 w 349"/>
                <a:gd name="T21" fmla="*/ 3 h 494"/>
                <a:gd name="T22" fmla="*/ 5 w 349"/>
                <a:gd name="T23" fmla="*/ 4 h 494"/>
                <a:gd name="T24" fmla="*/ 5 w 349"/>
                <a:gd name="T25" fmla="*/ 5 h 494"/>
                <a:gd name="T26" fmla="*/ 5 w 349"/>
                <a:gd name="T27" fmla="*/ 5 h 494"/>
                <a:gd name="T28" fmla="*/ 4 w 349"/>
                <a:gd name="T29" fmla="*/ 6 h 494"/>
                <a:gd name="T30" fmla="*/ 4 w 349"/>
                <a:gd name="T31" fmla="*/ 6 h 494"/>
                <a:gd name="T32" fmla="*/ 4 w 349"/>
                <a:gd name="T33" fmla="*/ 7 h 494"/>
                <a:gd name="T34" fmla="*/ 3 w 349"/>
                <a:gd name="T35" fmla="*/ 7 h 494"/>
                <a:gd name="T36" fmla="*/ 3 w 349"/>
                <a:gd name="T37" fmla="*/ 8 h 494"/>
                <a:gd name="T38" fmla="*/ 2 w 349"/>
                <a:gd name="T39" fmla="*/ 8 h 494"/>
                <a:gd name="T40" fmla="*/ 1 w 349"/>
                <a:gd name="T41" fmla="*/ 8 h 494"/>
                <a:gd name="T42" fmla="*/ 1 w 349"/>
                <a:gd name="T43" fmla="*/ 8 h 494"/>
                <a:gd name="T44" fmla="*/ 1 w 349"/>
                <a:gd name="T45" fmla="*/ 8 h 494"/>
                <a:gd name="T46" fmla="*/ 0 w 349"/>
                <a:gd name="T47" fmla="*/ 8 h 494"/>
                <a:gd name="T48" fmla="*/ 0 w 349"/>
                <a:gd name="T49" fmla="*/ 8 h 494"/>
                <a:gd name="T50" fmla="*/ 0 w 349"/>
                <a:gd name="T51" fmla="*/ 7 h 494"/>
                <a:gd name="T52" fmla="*/ 0 w 349"/>
                <a:gd name="T53" fmla="*/ 7 h 494"/>
                <a:gd name="T54" fmla="*/ 0 w 349"/>
                <a:gd name="T55" fmla="*/ 6 h 494"/>
                <a:gd name="T56" fmla="*/ 0 w 349"/>
                <a:gd name="T57" fmla="*/ 6 h 494"/>
                <a:gd name="T58" fmla="*/ 0 w 349"/>
                <a:gd name="T59" fmla="*/ 5 h 494"/>
                <a:gd name="T60" fmla="*/ 1 w 349"/>
                <a:gd name="T61" fmla="*/ 5 h 494"/>
                <a:gd name="T62" fmla="*/ 1 w 349"/>
                <a:gd name="T63" fmla="*/ 4 h 494"/>
                <a:gd name="T64" fmla="*/ 1 w 349"/>
                <a:gd name="T65" fmla="*/ 4 h 494"/>
                <a:gd name="T66" fmla="*/ 1 w 349"/>
                <a:gd name="T67" fmla="*/ 3 h 494"/>
                <a:gd name="T68" fmla="*/ 1 w 349"/>
                <a:gd name="T69" fmla="*/ 3 h 494"/>
                <a:gd name="T70" fmla="*/ 1 w 349"/>
                <a:gd name="T71" fmla="*/ 2 h 494"/>
                <a:gd name="T72" fmla="*/ 1 w 349"/>
                <a:gd name="T73" fmla="*/ 2 h 494"/>
                <a:gd name="T74" fmla="*/ 1 w 349"/>
                <a:gd name="T75" fmla="*/ 2 h 494"/>
                <a:gd name="T76" fmla="*/ 2 w 349"/>
                <a:gd name="T77" fmla="*/ 1 h 494"/>
                <a:gd name="T78" fmla="*/ 2 w 349"/>
                <a:gd name="T79" fmla="*/ 1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9"/>
                <a:gd name="T121" fmla="*/ 0 h 494"/>
                <a:gd name="T122" fmla="*/ 349 w 349"/>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9" h="494">
                  <a:moveTo>
                    <a:pt x="148" y="19"/>
                  </a:moveTo>
                  <a:lnTo>
                    <a:pt x="167" y="4"/>
                  </a:lnTo>
                  <a:lnTo>
                    <a:pt x="191" y="0"/>
                  </a:lnTo>
                  <a:lnTo>
                    <a:pt x="223" y="0"/>
                  </a:lnTo>
                  <a:lnTo>
                    <a:pt x="256" y="7"/>
                  </a:lnTo>
                  <a:lnTo>
                    <a:pt x="281" y="19"/>
                  </a:lnTo>
                  <a:lnTo>
                    <a:pt x="300" y="41"/>
                  </a:lnTo>
                  <a:lnTo>
                    <a:pt x="317" y="63"/>
                  </a:lnTo>
                  <a:lnTo>
                    <a:pt x="336" y="101"/>
                  </a:lnTo>
                  <a:lnTo>
                    <a:pt x="349" y="139"/>
                  </a:lnTo>
                  <a:lnTo>
                    <a:pt x="349" y="184"/>
                  </a:lnTo>
                  <a:lnTo>
                    <a:pt x="345" y="228"/>
                  </a:lnTo>
                  <a:lnTo>
                    <a:pt x="336" y="272"/>
                  </a:lnTo>
                  <a:lnTo>
                    <a:pt x="324" y="314"/>
                  </a:lnTo>
                  <a:lnTo>
                    <a:pt x="307" y="344"/>
                  </a:lnTo>
                  <a:lnTo>
                    <a:pt x="282" y="380"/>
                  </a:lnTo>
                  <a:lnTo>
                    <a:pt x="256" y="411"/>
                  </a:lnTo>
                  <a:lnTo>
                    <a:pt x="229" y="436"/>
                  </a:lnTo>
                  <a:lnTo>
                    <a:pt x="205" y="453"/>
                  </a:lnTo>
                  <a:lnTo>
                    <a:pt x="159" y="475"/>
                  </a:lnTo>
                  <a:lnTo>
                    <a:pt x="114" y="490"/>
                  </a:lnTo>
                  <a:lnTo>
                    <a:pt x="79" y="493"/>
                  </a:lnTo>
                  <a:lnTo>
                    <a:pt x="75" y="494"/>
                  </a:lnTo>
                  <a:lnTo>
                    <a:pt x="48" y="487"/>
                  </a:lnTo>
                  <a:lnTo>
                    <a:pt x="26" y="471"/>
                  </a:lnTo>
                  <a:lnTo>
                    <a:pt x="7" y="445"/>
                  </a:lnTo>
                  <a:lnTo>
                    <a:pt x="0" y="413"/>
                  </a:lnTo>
                  <a:lnTo>
                    <a:pt x="4" y="364"/>
                  </a:lnTo>
                  <a:lnTo>
                    <a:pt x="19" y="331"/>
                  </a:lnTo>
                  <a:lnTo>
                    <a:pt x="48" y="300"/>
                  </a:lnTo>
                  <a:lnTo>
                    <a:pt x="80" y="280"/>
                  </a:lnTo>
                  <a:lnTo>
                    <a:pt x="102" y="254"/>
                  </a:lnTo>
                  <a:lnTo>
                    <a:pt x="115" y="220"/>
                  </a:lnTo>
                  <a:lnTo>
                    <a:pt x="121" y="185"/>
                  </a:lnTo>
                  <a:lnTo>
                    <a:pt x="118" y="147"/>
                  </a:lnTo>
                  <a:lnTo>
                    <a:pt x="114" y="105"/>
                  </a:lnTo>
                  <a:lnTo>
                    <a:pt x="115" y="70"/>
                  </a:lnTo>
                  <a:lnTo>
                    <a:pt x="115" y="75"/>
                  </a:lnTo>
                  <a:lnTo>
                    <a:pt x="130" y="38"/>
                  </a:lnTo>
                  <a:lnTo>
                    <a:pt x="148"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2" name="Freeform 31"/>
            <p:cNvSpPr>
              <a:spLocks/>
            </p:cNvSpPr>
            <p:nvPr/>
          </p:nvSpPr>
          <p:spPr bwMode="auto">
            <a:xfrm>
              <a:off x="4483" y="2545"/>
              <a:ext cx="264" cy="131"/>
            </a:xfrm>
            <a:custGeom>
              <a:avLst/>
              <a:gdLst>
                <a:gd name="T0" fmla="*/ 1 w 528"/>
                <a:gd name="T1" fmla="*/ 0 h 263"/>
                <a:gd name="T2" fmla="*/ 2 w 528"/>
                <a:gd name="T3" fmla="*/ 1 h 263"/>
                <a:gd name="T4" fmla="*/ 4 w 528"/>
                <a:gd name="T5" fmla="*/ 1 h 263"/>
                <a:gd name="T6" fmla="*/ 6 w 528"/>
                <a:gd name="T7" fmla="*/ 1 h 263"/>
                <a:gd name="T8" fmla="*/ 6 w 528"/>
                <a:gd name="T9" fmla="*/ 1 h 263"/>
                <a:gd name="T10" fmla="*/ 6 w 528"/>
                <a:gd name="T11" fmla="*/ 1 h 263"/>
                <a:gd name="T12" fmla="*/ 7 w 528"/>
                <a:gd name="T13" fmla="*/ 1 h 263"/>
                <a:gd name="T14" fmla="*/ 7 w 528"/>
                <a:gd name="T15" fmla="*/ 1 h 263"/>
                <a:gd name="T16" fmla="*/ 7 w 528"/>
                <a:gd name="T17" fmla="*/ 0 h 263"/>
                <a:gd name="T18" fmla="*/ 7 w 528"/>
                <a:gd name="T19" fmla="*/ 0 h 263"/>
                <a:gd name="T20" fmla="*/ 8 w 528"/>
                <a:gd name="T21" fmla="*/ 0 h 263"/>
                <a:gd name="T22" fmla="*/ 8 w 528"/>
                <a:gd name="T23" fmla="*/ 1 h 263"/>
                <a:gd name="T24" fmla="*/ 8 w 528"/>
                <a:gd name="T25" fmla="*/ 1 h 263"/>
                <a:gd name="T26" fmla="*/ 7 w 528"/>
                <a:gd name="T27" fmla="*/ 1 h 263"/>
                <a:gd name="T28" fmla="*/ 7 w 528"/>
                <a:gd name="T29" fmla="*/ 1 h 263"/>
                <a:gd name="T30" fmla="*/ 7 w 528"/>
                <a:gd name="T31" fmla="*/ 1 h 263"/>
                <a:gd name="T32" fmla="*/ 7 w 528"/>
                <a:gd name="T33" fmla="*/ 1 h 263"/>
                <a:gd name="T34" fmla="*/ 7 w 528"/>
                <a:gd name="T35" fmla="*/ 2 h 263"/>
                <a:gd name="T36" fmla="*/ 7 w 528"/>
                <a:gd name="T37" fmla="*/ 2 h 263"/>
                <a:gd name="T38" fmla="*/ 7 w 528"/>
                <a:gd name="T39" fmla="*/ 2 h 263"/>
                <a:gd name="T40" fmla="*/ 7 w 528"/>
                <a:gd name="T41" fmla="*/ 2 h 263"/>
                <a:gd name="T42" fmla="*/ 8 w 528"/>
                <a:gd name="T43" fmla="*/ 2 h 263"/>
                <a:gd name="T44" fmla="*/ 8 w 528"/>
                <a:gd name="T45" fmla="*/ 2 h 263"/>
                <a:gd name="T46" fmla="*/ 8 w 528"/>
                <a:gd name="T47" fmla="*/ 2 h 263"/>
                <a:gd name="T48" fmla="*/ 8 w 528"/>
                <a:gd name="T49" fmla="*/ 2 h 263"/>
                <a:gd name="T50" fmla="*/ 7 w 528"/>
                <a:gd name="T51" fmla="*/ 2 h 263"/>
                <a:gd name="T52" fmla="*/ 7 w 528"/>
                <a:gd name="T53" fmla="*/ 2 h 263"/>
                <a:gd name="T54" fmla="*/ 7 w 528"/>
                <a:gd name="T55" fmla="*/ 2 h 263"/>
                <a:gd name="T56" fmla="*/ 7 w 528"/>
                <a:gd name="T57" fmla="*/ 2 h 263"/>
                <a:gd name="T58" fmla="*/ 6 w 528"/>
                <a:gd name="T59" fmla="*/ 2 h 263"/>
                <a:gd name="T60" fmla="*/ 6 w 528"/>
                <a:gd name="T61" fmla="*/ 2 h 263"/>
                <a:gd name="T62" fmla="*/ 7 w 528"/>
                <a:gd name="T63" fmla="*/ 3 h 263"/>
                <a:gd name="T64" fmla="*/ 7 w 528"/>
                <a:gd name="T65" fmla="*/ 3 h 263"/>
                <a:gd name="T66" fmla="*/ 7 w 528"/>
                <a:gd name="T67" fmla="*/ 3 h 263"/>
                <a:gd name="T68" fmla="*/ 7 w 528"/>
                <a:gd name="T69" fmla="*/ 3 h 263"/>
                <a:gd name="T70" fmla="*/ 6 w 528"/>
                <a:gd name="T71" fmla="*/ 4 h 263"/>
                <a:gd name="T72" fmla="*/ 6 w 528"/>
                <a:gd name="T73" fmla="*/ 4 h 263"/>
                <a:gd name="T74" fmla="*/ 6 w 528"/>
                <a:gd name="T75" fmla="*/ 3 h 263"/>
                <a:gd name="T76" fmla="*/ 6 w 528"/>
                <a:gd name="T77" fmla="*/ 3 h 263"/>
                <a:gd name="T78" fmla="*/ 6 w 528"/>
                <a:gd name="T79" fmla="*/ 3 h 263"/>
                <a:gd name="T80" fmla="*/ 6 w 528"/>
                <a:gd name="T81" fmla="*/ 2 h 263"/>
                <a:gd name="T82" fmla="*/ 6 w 528"/>
                <a:gd name="T83" fmla="*/ 2 h 263"/>
                <a:gd name="T84" fmla="*/ 6 w 528"/>
                <a:gd name="T85" fmla="*/ 2 h 263"/>
                <a:gd name="T86" fmla="*/ 3 w 528"/>
                <a:gd name="T87" fmla="*/ 2 h 263"/>
                <a:gd name="T88" fmla="*/ 1 w 528"/>
                <a:gd name="T89" fmla="*/ 0 h 263"/>
                <a:gd name="T90" fmla="*/ 1 w 528"/>
                <a:gd name="T91" fmla="*/ 0 h 2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8"/>
                <a:gd name="T139" fmla="*/ 0 h 263"/>
                <a:gd name="T140" fmla="*/ 528 w 528"/>
                <a:gd name="T141" fmla="*/ 263 h 2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8" h="263">
                  <a:moveTo>
                    <a:pt x="16" y="0"/>
                  </a:moveTo>
                  <a:lnTo>
                    <a:pt x="55" y="2"/>
                  </a:lnTo>
                  <a:lnTo>
                    <a:pt x="94" y="24"/>
                  </a:lnTo>
                  <a:lnTo>
                    <a:pt x="127" y="51"/>
                  </a:lnTo>
                  <a:lnTo>
                    <a:pt x="131" y="54"/>
                  </a:lnTo>
                  <a:lnTo>
                    <a:pt x="178" y="80"/>
                  </a:lnTo>
                  <a:lnTo>
                    <a:pt x="212" y="96"/>
                  </a:lnTo>
                  <a:lnTo>
                    <a:pt x="256" y="108"/>
                  </a:lnTo>
                  <a:lnTo>
                    <a:pt x="300" y="112"/>
                  </a:lnTo>
                  <a:lnTo>
                    <a:pt x="360" y="116"/>
                  </a:lnTo>
                  <a:lnTo>
                    <a:pt x="397" y="113"/>
                  </a:lnTo>
                  <a:lnTo>
                    <a:pt x="402" y="113"/>
                  </a:lnTo>
                  <a:lnTo>
                    <a:pt x="409" y="113"/>
                  </a:lnTo>
                  <a:lnTo>
                    <a:pt x="413" y="111"/>
                  </a:lnTo>
                  <a:lnTo>
                    <a:pt x="421" y="108"/>
                  </a:lnTo>
                  <a:lnTo>
                    <a:pt x="424" y="104"/>
                  </a:lnTo>
                  <a:lnTo>
                    <a:pt x="428" y="101"/>
                  </a:lnTo>
                  <a:lnTo>
                    <a:pt x="433" y="99"/>
                  </a:lnTo>
                  <a:lnTo>
                    <a:pt x="437" y="95"/>
                  </a:lnTo>
                  <a:lnTo>
                    <a:pt x="443" y="89"/>
                  </a:lnTo>
                  <a:lnTo>
                    <a:pt x="447" y="85"/>
                  </a:lnTo>
                  <a:lnTo>
                    <a:pt x="451" y="82"/>
                  </a:lnTo>
                  <a:lnTo>
                    <a:pt x="455" y="77"/>
                  </a:lnTo>
                  <a:lnTo>
                    <a:pt x="460" y="73"/>
                  </a:lnTo>
                  <a:lnTo>
                    <a:pt x="463" y="67"/>
                  </a:lnTo>
                  <a:lnTo>
                    <a:pt x="467" y="63"/>
                  </a:lnTo>
                  <a:lnTo>
                    <a:pt x="473" y="62"/>
                  </a:lnTo>
                  <a:lnTo>
                    <a:pt x="479" y="58"/>
                  </a:lnTo>
                  <a:lnTo>
                    <a:pt x="485" y="54"/>
                  </a:lnTo>
                  <a:lnTo>
                    <a:pt x="492" y="52"/>
                  </a:lnTo>
                  <a:lnTo>
                    <a:pt x="497" y="51"/>
                  </a:lnTo>
                  <a:lnTo>
                    <a:pt x="505" y="52"/>
                  </a:lnTo>
                  <a:lnTo>
                    <a:pt x="511" y="54"/>
                  </a:lnTo>
                  <a:lnTo>
                    <a:pt x="513" y="58"/>
                  </a:lnTo>
                  <a:lnTo>
                    <a:pt x="517" y="63"/>
                  </a:lnTo>
                  <a:lnTo>
                    <a:pt x="520" y="70"/>
                  </a:lnTo>
                  <a:lnTo>
                    <a:pt x="520" y="76"/>
                  </a:lnTo>
                  <a:lnTo>
                    <a:pt x="517" y="80"/>
                  </a:lnTo>
                  <a:lnTo>
                    <a:pt x="513" y="85"/>
                  </a:lnTo>
                  <a:lnTo>
                    <a:pt x="506" y="89"/>
                  </a:lnTo>
                  <a:lnTo>
                    <a:pt x="501" y="95"/>
                  </a:lnTo>
                  <a:lnTo>
                    <a:pt x="496" y="96"/>
                  </a:lnTo>
                  <a:lnTo>
                    <a:pt x="492" y="97"/>
                  </a:lnTo>
                  <a:lnTo>
                    <a:pt x="486" y="100"/>
                  </a:lnTo>
                  <a:lnTo>
                    <a:pt x="482" y="101"/>
                  </a:lnTo>
                  <a:lnTo>
                    <a:pt x="477" y="107"/>
                  </a:lnTo>
                  <a:lnTo>
                    <a:pt x="473" y="108"/>
                  </a:lnTo>
                  <a:lnTo>
                    <a:pt x="467" y="111"/>
                  </a:lnTo>
                  <a:lnTo>
                    <a:pt x="462" y="113"/>
                  </a:lnTo>
                  <a:lnTo>
                    <a:pt x="458" y="116"/>
                  </a:lnTo>
                  <a:lnTo>
                    <a:pt x="451" y="122"/>
                  </a:lnTo>
                  <a:lnTo>
                    <a:pt x="445" y="126"/>
                  </a:lnTo>
                  <a:lnTo>
                    <a:pt x="445" y="131"/>
                  </a:lnTo>
                  <a:lnTo>
                    <a:pt x="448" y="135"/>
                  </a:lnTo>
                  <a:lnTo>
                    <a:pt x="452" y="138"/>
                  </a:lnTo>
                  <a:lnTo>
                    <a:pt x="458" y="141"/>
                  </a:lnTo>
                  <a:lnTo>
                    <a:pt x="462" y="141"/>
                  </a:lnTo>
                  <a:lnTo>
                    <a:pt x="467" y="141"/>
                  </a:lnTo>
                  <a:lnTo>
                    <a:pt x="473" y="141"/>
                  </a:lnTo>
                  <a:lnTo>
                    <a:pt x="479" y="138"/>
                  </a:lnTo>
                  <a:lnTo>
                    <a:pt x="489" y="138"/>
                  </a:lnTo>
                  <a:lnTo>
                    <a:pt x="493" y="135"/>
                  </a:lnTo>
                  <a:lnTo>
                    <a:pt x="498" y="135"/>
                  </a:lnTo>
                  <a:lnTo>
                    <a:pt x="505" y="135"/>
                  </a:lnTo>
                  <a:lnTo>
                    <a:pt x="513" y="138"/>
                  </a:lnTo>
                  <a:lnTo>
                    <a:pt x="517" y="142"/>
                  </a:lnTo>
                  <a:lnTo>
                    <a:pt x="521" y="146"/>
                  </a:lnTo>
                  <a:lnTo>
                    <a:pt x="525" y="150"/>
                  </a:lnTo>
                  <a:lnTo>
                    <a:pt x="528" y="156"/>
                  </a:lnTo>
                  <a:lnTo>
                    <a:pt x="528" y="160"/>
                  </a:lnTo>
                  <a:lnTo>
                    <a:pt x="525" y="168"/>
                  </a:lnTo>
                  <a:lnTo>
                    <a:pt x="523" y="175"/>
                  </a:lnTo>
                  <a:lnTo>
                    <a:pt x="520" y="181"/>
                  </a:lnTo>
                  <a:lnTo>
                    <a:pt x="516" y="181"/>
                  </a:lnTo>
                  <a:lnTo>
                    <a:pt x="511" y="187"/>
                  </a:lnTo>
                  <a:lnTo>
                    <a:pt x="506" y="187"/>
                  </a:lnTo>
                  <a:lnTo>
                    <a:pt x="498" y="187"/>
                  </a:lnTo>
                  <a:lnTo>
                    <a:pt x="494" y="188"/>
                  </a:lnTo>
                  <a:lnTo>
                    <a:pt x="489" y="188"/>
                  </a:lnTo>
                  <a:lnTo>
                    <a:pt x="483" y="184"/>
                  </a:lnTo>
                  <a:lnTo>
                    <a:pt x="479" y="183"/>
                  </a:lnTo>
                  <a:lnTo>
                    <a:pt x="474" y="179"/>
                  </a:lnTo>
                  <a:lnTo>
                    <a:pt x="470" y="175"/>
                  </a:lnTo>
                  <a:lnTo>
                    <a:pt x="464" y="172"/>
                  </a:lnTo>
                  <a:lnTo>
                    <a:pt x="460" y="169"/>
                  </a:lnTo>
                  <a:lnTo>
                    <a:pt x="455" y="168"/>
                  </a:lnTo>
                  <a:lnTo>
                    <a:pt x="451" y="162"/>
                  </a:lnTo>
                  <a:lnTo>
                    <a:pt x="445" y="162"/>
                  </a:lnTo>
                  <a:lnTo>
                    <a:pt x="439" y="160"/>
                  </a:lnTo>
                  <a:lnTo>
                    <a:pt x="436" y="165"/>
                  </a:lnTo>
                  <a:lnTo>
                    <a:pt x="436" y="169"/>
                  </a:lnTo>
                  <a:lnTo>
                    <a:pt x="439" y="175"/>
                  </a:lnTo>
                  <a:lnTo>
                    <a:pt x="440" y="180"/>
                  </a:lnTo>
                  <a:lnTo>
                    <a:pt x="443" y="187"/>
                  </a:lnTo>
                  <a:lnTo>
                    <a:pt x="445" y="191"/>
                  </a:lnTo>
                  <a:lnTo>
                    <a:pt x="450" y="196"/>
                  </a:lnTo>
                  <a:lnTo>
                    <a:pt x="455" y="204"/>
                  </a:lnTo>
                  <a:lnTo>
                    <a:pt x="458" y="208"/>
                  </a:lnTo>
                  <a:lnTo>
                    <a:pt x="459" y="217"/>
                  </a:lnTo>
                  <a:lnTo>
                    <a:pt x="460" y="226"/>
                  </a:lnTo>
                  <a:lnTo>
                    <a:pt x="460" y="233"/>
                  </a:lnTo>
                  <a:lnTo>
                    <a:pt x="460" y="238"/>
                  </a:lnTo>
                  <a:lnTo>
                    <a:pt x="458" y="242"/>
                  </a:lnTo>
                  <a:lnTo>
                    <a:pt x="458" y="248"/>
                  </a:lnTo>
                  <a:lnTo>
                    <a:pt x="455" y="255"/>
                  </a:lnTo>
                  <a:lnTo>
                    <a:pt x="451" y="259"/>
                  </a:lnTo>
                  <a:lnTo>
                    <a:pt x="445" y="261"/>
                  </a:lnTo>
                  <a:lnTo>
                    <a:pt x="437" y="263"/>
                  </a:lnTo>
                  <a:lnTo>
                    <a:pt x="429" y="260"/>
                  </a:lnTo>
                  <a:lnTo>
                    <a:pt x="425" y="259"/>
                  </a:lnTo>
                  <a:lnTo>
                    <a:pt x="418" y="257"/>
                  </a:lnTo>
                  <a:lnTo>
                    <a:pt x="414" y="250"/>
                  </a:lnTo>
                  <a:lnTo>
                    <a:pt x="413" y="242"/>
                  </a:lnTo>
                  <a:lnTo>
                    <a:pt x="413" y="236"/>
                  </a:lnTo>
                  <a:lnTo>
                    <a:pt x="413" y="230"/>
                  </a:lnTo>
                  <a:lnTo>
                    <a:pt x="413" y="226"/>
                  </a:lnTo>
                  <a:lnTo>
                    <a:pt x="413" y="221"/>
                  </a:lnTo>
                  <a:lnTo>
                    <a:pt x="412" y="215"/>
                  </a:lnTo>
                  <a:lnTo>
                    <a:pt x="412" y="208"/>
                  </a:lnTo>
                  <a:lnTo>
                    <a:pt x="412" y="203"/>
                  </a:lnTo>
                  <a:lnTo>
                    <a:pt x="412" y="196"/>
                  </a:lnTo>
                  <a:lnTo>
                    <a:pt x="412" y="191"/>
                  </a:lnTo>
                  <a:lnTo>
                    <a:pt x="409" y="183"/>
                  </a:lnTo>
                  <a:lnTo>
                    <a:pt x="406" y="177"/>
                  </a:lnTo>
                  <a:lnTo>
                    <a:pt x="405" y="170"/>
                  </a:lnTo>
                  <a:lnTo>
                    <a:pt x="401" y="166"/>
                  </a:lnTo>
                  <a:lnTo>
                    <a:pt x="395" y="162"/>
                  </a:lnTo>
                  <a:lnTo>
                    <a:pt x="394" y="157"/>
                  </a:lnTo>
                  <a:lnTo>
                    <a:pt x="390" y="156"/>
                  </a:lnTo>
                  <a:lnTo>
                    <a:pt x="359" y="150"/>
                  </a:lnTo>
                  <a:lnTo>
                    <a:pt x="283" y="143"/>
                  </a:lnTo>
                  <a:lnTo>
                    <a:pt x="220" y="131"/>
                  </a:lnTo>
                  <a:lnTo>
                    <a:pt x="159" y="113"/>
                  </a:lnTo>
                  <a:lnTo>
                    <a:pt x="70" y="92"/>
                  </a:lnTo>
                  <a:lnTo>
                    <a:pt x="12" y="58"/>
                  </a:lnTo>
                  <a:lnTo>
                    <a:pt x="0" y="28"/>
                  </a:lnTo>
                  <a:lnTo>
                    <a:pt x="9" y="8"/>
                  </a:lnTo>
                  <a:lnTo>
                    <a:pt x="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3" name="Freeform 32"/>
            <p:cNvSpPr>
              <a:spLocks/>
            </p:cNvSpPr>
            <p:nvPr/>
          </p:nvSpPr>
          <p:spPr bwMode="auto">
            <a:xfrm>
              <a:off x="4272" y="2304"/>
              <a:ext cx="207" cy="281"/>
            </a:xfrm>
            <a:custGeom>
              <a:avLst/>
              <a:gdLst>
                <a:gd name="T0" fmla="*/ 6 w 415"/>
                <a:gd name="T1" fmla="*/ 7 h 562"/>
                <a:gd name="T2" fmla="*/ 6 w 415"/>
                <a:gd name="T3" fmla="*/ 9 h 562"/>
                <a:gd name="T4" fmla="*/ 4 w 415"/>
                <a:gd name="T5" fmla="*/ 9 h 562"/>
                <a:gd name="T6" fmla="*/ 1 w 415"/>
                <a:gd name="T7" fmla="*/ 7 h 562"/>
                <a:gd name="T8" fmla="*/ 0 w 415"/>
                <a:gd name="T9" fmla="*/ 6 h 562"/>
                <a:gd name="T10" fmla="*/ 0 w 415"/>
                <a:gd name="T11" fmla="*/ 5 h 562"/>
                <a:gd name="T12" fmla="*/ 1 w 415"/>
                <a:gd name="T13" fmla="*/ 3 h 562"/>
                <a:gd name="T14" fmla="*/ 1 w 415"/>
                <a:gd name="T15" fmla="*/ 1 h 562"/>
                <a:gd name="T16" fmla="*/ 0 w 415"/>
                <a:gd name="T17" fmla="*/ 1 h 562"/>
                <a:gd name="T18" fmla="*/ 0 w 415"/>
                <a:gd name="T19" fmla="*/ 1 h 562"/>
                <a:gd name="T20" fmla="*/ 0 w 415"/>
                <a:gd name="T21" fmla="*/ 1 h 562"/>
                <a:gd name="T22" fmla="*/ 0 w 415"/>
                <a:gd name="T23" fmla="*/ 1 h 562"/>
                <a:gd name="T24" fmla="*/ 0 w 415"/>
                <a:gd name="T25" fmla="*/ 1 h 562"/>
                <a:gd name="T26" fmla="*/ 0 w 415"/>
                <a:gd name="T27" fmla="*/ 1 h 562"/>
                <a:gd name="T28" fmla="*/ 0 w 415"/>
                <a:gd name="T29" fmla="*/ 1 h 562"/>
                <a:gd name="T30" fmla="*/ 0 w 415"/>
                <a:gd name="T31" fmla="*/ 1 h 562"/>
                <a:gd name="T32" fmla="*/ 0 w 415"/>
                <a:gd name="T33" fmla="*/ 1 h 562"/>
                <a:gd name="T34" fmla="*/ 0 w 415"/>
                <a:gd name="T35" fmla="*/ 1 h 562"/>
                <a:gd name="T36" fmla="*/ 0 w 415"/>
                <a:gd name="T37" fmla="*/ 1 h 562"/>
                <a:gd name="T38" fmla="*/ 1 w 415"/>
                <a:gd name="T39" fmla="*/ 1 h 562"/>
                <a:gd name="T40" fmla="*/ 1 w 415"/>
                <a:gd name="T41" fmla="*/ 1 h 562"/>
                <a:gd name="T42" fmla="*/ 1 w 415"/>
                <a:gd name="T43" fmla="*/ 1 h 562"/>
                <a:gd name="T44" fmla="*/ 1 w 415"/>
                <a:gd name="T45" fmla="*/ 1 h 562"/>
                <a:gd name="T46" fmla="*/ 1 w 415"/>
                <a:gd name="T47" fmla="*/ 1 h 562"/>
                <a:gd name="T48" fmla="*/ 1 w 415"/>
                <a:gd name="T49" fmla="*/ 1 h 562"/>
                <a:gd name="T50" fmla="*/ 1 w 415"/>
                <a:gd name="T51" fmla="*/ 1 h 562"/>
                <a:gd name="T52" fmla="*/ 1 w 415"/>
                <a:gd name="T53" fmla="*/ 1 h 562"/>
                <a:gd name="T54" fmla="*/ 1 w 415"/>
                <a:gd name="T55" fmla="*/ 1 h 562"/>
                <a:gd name="T56" fmla="*/ 1 w 415"/>
                <a:gd name="T57" fmla="*/ 1 h 562"/>
                <a:gd name="T58" fmla="*/ 1 w 415"/>
                <a:gd name="T59" fmla="*/ 1 h 562"/>
                <a:gd name="T60" fmla="*/ 1 w 415"/>
                <a:gd name="T61" fmla="*/ 1 h 562"/>
                <a:gd name="T62" fmla="*/ 1 w 415"/>
                <a:gd name="T63" fmla="*/ 1 h 562"/>
                <a:gd name="T64" fmla="*/ 1 w 415"/>
                <a:gd name="T65" fmla="*/ 1 h 562"/>
                <a:gd name="T66" fmla="*/ 1 w 415"/>
                <a:gd name="T67" fmla="*/ 1 h 562"/>
                <a:gd name="T68" fmla="*/ 2 w 415"/>
                <a:gd name="T69" fmla="*/ 1 h 562"/>
                <a:gd name="T70" fmla="*/ 2 w 415"/>
                <a:gd name="T71" fmla="*/ 1 h 562"/>
                <a:gd name="T72" fmla="*/ 2 w 415"/>
                <a:gd name="T73" fmla="*/ 1 h 562"/>
                <a:gd name="T74" fmla="*/ 2 w 415"/>
                <a:gd name="T75" fmla="*/ 1 h 562"/>
                <a:gd name="T76" fmla="*/ 2 w 415"/>
                <a:gd name="T77" fmla="*/ 1 h 562"/>
                <a:gd name="T78" fmla="*/ 2 w 415"/>
                <a:gd name="T79" fmla="*/ 2 h 562"/>
                <a:gd name="T80" fmla="*/ 2 w 415"/>
                <a:gd name="T81" fmla="*/ 2 h 562"/>
                <a:gd name="T82" fmla="*/ 2 w 415"/>
                <a:gd name="T83" fmla="*/ 2 h 562"/>
                <a:gd name="T84" fmla="*/ 2 w 415"/>
                <a:gd name="T85" fmla="*/ 2 h 562"/>
                <a:gd name="T86" fmla="*/ 1 w 415"/>
                <a:gd name="T87" fmla="*/ 2 h 562"/>
                <a:gd name="T88" fmla="*/ 1 w 415"/>
                <a:gd name="T89" fmla="*/ 4 h 562"/>
                <a:gd name="T90" fmla="*/ 1 w 415"/>
                <a:gd name="T91" fmla="*/ 6 h 562"/>
                <a:gd name="T92" fmla="*/ 3 w 415"/>
                <a:gd name="T93" fmla="*/ 7 h 5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62"/>
                <a:gd name="T143" fmla="*/ 415 w 415"/>
                <a:gd name="T144" fmla="*/ 562 h 5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62">
                  <a:moveTo>
                    <a:pt x="268" y="457"/>
                  </a:moveTo>
                  <a:lnTo>
                    <a:pt x="321" y="472"/>
                  </a:lnTo>
                  <a:lnTo>
                    <a:pt x="388" y="484"/>
                  </a:lnTo>
                  <a:lnTo>
                    <a:pt x="415" y="502"/>
                  </a:lnTo>
                  <a:lnTo>
                    <a:pt x="404" y="540"/>
                  </a:lnTo>
                  <a:lnTo>
                    <a:pt x="403" y="544"/>
                  </a:lnTo>
                  <a:lnTo>
                    <a:pt x="377" y="562"/>
                  </a:lnTo>
                  <a:lnTo>
                    <a:pt x="335" y="562"/>
                  </a:lnTo>
                  <a:lnTo>
                    <a:pt x="271" y="521"/>
                  </a:lnTo>
                  <a:lnTo>
                    <a:pt x="222" y="496"/>
                  </a:lnTo>
                  <a:lnTo>
                    <a:pt x="157" y="475"/>
                  </a:lnTo>
                  <a:lnTo>
                    <a:pt x="92" y="457"/>
                  </a:lnTo>
                  <a:lnTo>
                    <a:pt x="57" y="445"/>
                  </a:lnTo>
                  <a:lnTo>
                    <a:pt x="38" y="426"/>
                  </a:lnTo>
                  <a:lnTo>
                    <a:pt x="33" y="418"/>
                  </a:lnTo>
                  <a:lnTo>
                    <a:pt x="30" y="402"/>
                  </a:lnTo>
                  <a:lnTo>
                    <a:pt x="38" y="370"/>
                  </a:lnTo>
                  <a:lnTo>
                    <a:pt x="57" y="336"/>
                  </a:lnTo>
                  <a:lnTo>
                    <a:pt x="79" y="294"/>
                  </a:lnTo>
                  <a:lnTo>
                    <a:pt x="87" y="240"/>
                  </a:lnTo>
                  <a:lnTo>
                    <a:pt x="89" y="194"/>
                  </a:lnTo>
                  <a:lnTo>
                    <a:pt x="87" y="156"/>
                  </a:lnTo>
                  <a:lnTo>
                    <a:pt x="75" y="121"/>
                  </a:lnTo>
                  <a:lnTo>
                    <a:pt x="69" y="115"/>
                  </a:lnTo>
                  <a:lnTo>
                    <a:pt x="66" y="111"/>
                  </a:lnTo>
                  <a:lnTo>
                    <a:pt x="62" y="106"/>
                  </a:lnTo>
                  <a:lnTo>
                    <a:pt x="60" y="102"/>
                  </a:lnTo>
                  <a:lnTo>
                    <a:pt x="56" y="98"/>
                  </a:lnTo>
                  <a:lnTo>
                    <a:pt x="50" y="94"/>
                  </a:lnTo>
                  <a:lnTo>
                    <a:pt x="46" y="92"/>
                  </a:lnTo>
                  <a:lnTo>
                    <a:pt x="43" y="88"/>
                  </a:lnTo>
                  <a:lnTo>
                    <a:pt x="41" y="84"/>
                  </a:lnTo>
                  <a:lnTo>
                    <a:pt x="34" y="81"/>
                  </a:lnTo>
                  <a:lnTo>
                    <a:pt x="28" y="77"/>
                  </a:lnTo>
                  <a:lnTo>
                    <a:pt x="23" y="76"/>
                  </a:lnTo>
                  <a:lnTo>
                    <a:pt x="19" y="75"/>
                  </a:lnTo>
                  <a:lnTo>
                    <a:pt x="12" y="72"/>
                  </a:lnTo>
                  <a:lnTo>
                    <a:pt x="8" y="69"/>
                  </a:lnTo>
                  <a:lnTo>
                    <a:pt x="4" y="65"/>
                  </a:lnTo>
                  <a:lnTo>
                    <a:pt x="1" y="60"/>
                  </a:lnTo>
                  <a:lnTo>
                    <a:pt x="0" y="56"/>
                  </a:lnTo>
                  <a:lnTo>
                    <a:pt x="0" y="50"/>
                  </a:lnTo>
                  <a:lnTo>
                    <a:pt x="0" y="46"/>
                  </a:lnTo>
                  <a:lnTo>
                    <a:pt x="4" y="42"/>
                  </a:lnTo>
                  <a:lnTo>
                    <a:pt x="9" y="38"/>
                  </a:lnTo>
                  <a:lnTo>
                    <a:pt x="16" y="35"/>
                  </a:lnTo>
                  <a:lnTo>
                    <a:pt x="22" y="34"/>
                  </a:lnTo>
                  <a:lnTo>
                    <a:pt x="28" y="34"/>
                  </a:lnTo>
                  <a:lnTo>
                    <a:pt x="33" y="38"/>
                  </a:lnTo>
                  <a:lnTo>
                    <a:pt x="35" y="43"/>
                  </a:lnTo>
                  <a:lnTo>
                    <a:pt x="38" y="47"/>
                  </a:lnTo>
                  <a:lnTo>
                    <a:pt x="43" y="53"/>
                  </a:lnTo>
                  <a:lnTo>
                    <a:pt x="47" y="56"/>
                  </a:lnTo>
                  <a:lnTo>
                    <a:pt x="50" y="60"/>
                  </a:lnTo>
                  <a:lnTo>
                    <a:pt x="54" y="66"/>
                  </a:lnTo>
                  <a:lnTo>
                    <a:pt x="58" y="72"/>
                  </a:lnTo>
                  <a:lnTo>
                    <a:pt x="62" y="76"/>
                  </a:lnTo>
                  <a:lnTo>
                    <a:pt x="66" y="80"/>
                  </a:lnTo>
                  <a:lnTo>
                    <a:pt x="72" y="84"/>
                  </a:lnTo>
                  <a:lnTo>
                    <a:pt x="77" y="84"/>
                  </a:lnTo>
                  <a:lnTo>
                    <a:pt x="81" y="80"/>
                  </a:lnTo>
                  <a:lnTo>
                    <a:pt x="81" y="76"/>
                  </a:lnTo>
                  <a:lnTo>
                    <a:pt x="84" y="72"/>
                  </a:lnTo>
                  <a:lnTo>
                    <a:pt x="84" y="66"/>
                  </a:lnTo>
                  <a:lnTo>
                    <a:pt x="84" y="60"/>
                  </a:lnTo>
                  <a:lnTo>
                    <a:pt x="84" y="54"/>
                  </a:lnTo>
                  <a:lnTo>
                    <a:pt x="81" y="47"/>
                  </a:lnTo>
                  <a:lnTo>
                    <a:pt x="79" y="42"/>
                  </a:lnTo>
                  <a:lnTo>
                    <a:pt x="77" y="35"/>
                  </a:lnTo>
                  <a:lnTo>
                    <a:pt x="72" y="30"/>
                  </a:lnTo>
                  <a:lnTo>
                    <a:pt x="72" y="26"/>
                  </a:lnTo>
                  <a:lnTo>
                    <a:pt x="72" y="19"/>
                  </a:lnTo>
                  <a:lnTo>
                    <a:pt x="72" y="12"/>
                  </a:lnTo>
                  <a:lnTo>
                    <a:pt x="72" y="8"/>
                  </a:lnTo>
                  <a:lnTo>
                    <a:pt x="77" y="4"/>
                  </a:lnTo>
                  <a:lnTo>
                    <a:pt x="81" y="0"/>
                  </a:lnTo>
                  <a:lnTo>
                    <a:pt x="87" y="0"/>
                  </a:lnTo>
                  <a:lnTo>
                    <a:pt x="91" y="4"/>
                  </a:lnTo>
                  <a:lnTo>
                    <a:pt x="96" y="4"/>
                  </a:lnTo>
                  <a:lnTo>
                    <a:pt x="99" y="9"/>
                  </a:lnTo>
                  <a:lnTo>
                    <a:pt x="102" y="14"/>
                  </a:lnTo>
                  <a:lnTo>
                    <a:pt x="103" y="19"/>
                  </a:lnTo>
                  <a:lnTo>
                    <a:pt x="106" y="26"/>
                  </a:lnTo>
                  <a:lnTo>
                    <a:pt x="108" y="30"/>
                  </a:lnTo>
                  <a:lnTo>
                    <a:pt x="108" y="34"/>
                  </a:lnTo>
                  <a:lnTo>
                    <a:pt x="108" y="38"/>
                  </a:lnTo>
                  <a:lnTo>
                    <a:pt x="108" y="43"/>
                  </a:lnTo>
                  <a:lnTo>
                    <a:pt x="108" y="50"/>
                  </a:lnTo>
                  <a:lnTo>
                    <a:pt x="108" y="56"/>
                  </a:lnTo>
                  <a:lnTo>
                    <a:pt x="106" y="60"/>
                  </a:lnTo>
                  <a:lnTo>
                    <a:pt x="106" y="66"/>
                  </a:lnTo>
                  <a:lnTo>
                    <a:pt x="106" y="72"/>
                  </a:lnTo>
                  <a:lnTo>
                    <a:pt x="108" y="77"/>
                  </a:lnTo>
                  <a:lnTo>
                    <a:pt x="108" y="81"/>
                  </a:lnTo>
                  <a:lnTo>
                    <a:pt x="108" y="87"/>
                  </a:lnTo>
                  <a:lnTo>
                    <a:pt x="108" y="91"/>
                  </a:lnTo>
                  <a:lnTo>
                    <a:pt x="108" y="96"/>
                  </a:lnTo>
                  <a:lnTo>
                    <a:pt x="108" y="100"/>
                  </a:lnTo>
                  <a:lnTo>
                    <a:pt x="111" y="106"/>
                  </a:lnTo>
                  <a:lnTo>
                    <a:pt x="115" y="106"/>
                  </a:lnTo>
                  <a:lnTo>
                    <a:pt x="121" y="106"/>
                  </a:lnTo>
                  <a:lnTo>
                    <a:pt x="125" y="109"/>
                  </a:lnTo>
                  <a:lnTo>
                    <a:pt x="130" y="106"/>
                  </a:lnTo>
                  <a:lnTo>
                    <a:pt x="134" y="106"/>
                  </a:lnTo>
                  <a:lnTo>
                    <a:pt x="138" y="99"/>
                  </a:lnTo>
                  <a:lnTo>
                    <a:pt x="142" y="96"/>
                  </a:lnTo>
                  <a:lnTo>
                    <a:pt x="148" y="91"/>
                  </a:lnTo>
                  <a:lnTo>
                    <a:pt x="152" y="88"/>
                  </a:lnTo>
                  <a:lnTo>
                    <a:pt x="157" y="84"/>
                  </a:lnTo>
                  <a:lnTo>
                    <a:pt x="164" y="84"/>
                  </a:lnTo>
                  <a:lnTo>
                    <a:pt x="169" y="84"/>
                  </a:lnTo>
                  <a:lnTo>
                    <a:pt x="176" y="87"/>
                  </a:lnTo>
                  <a:lnTo>
                    <a:pt x="183" y="88"/>
                  </a:lnTo>
                  <a:lnTo>
                    <a:pt x="188" y="94"/>
                  </a:lnTo>
                  <a:lnTo>
                    <a:pt x="188" y="99"/>
                  </a:lnTo>
                  <a:lnTo>
                    <a:pt x="188" y="106"/>
                  </a:lnTo>
                  <a:lnTo>
                    <a:pt x="186" y="110"/>
                  </a:lnTo>
                  <a:lnTo>
                    <a:pt x="186" y="115"/>
                  </a:lnTo>
                  <a:lnTo>
                    <a:pt x="182" y="118"/>
                  </a:lnTo>
                  <a:lnTo>
                    <a:pt x="179" y="123"/>
                  </a:lnTo>
                  <a:lnTo>
                    <a:pt x="172" y="128"/>
                  </a:lnTo>
                  <a:lnTo>
                    <a:pt x="167" y="130"/>
                  </a:lnTo>
                  <a:lnTo>
                    <a:pt x="160" y="133"/>
                  </a:lnTo>
                  <a:lnTo>
                    <a:pt x="155" y="134"/>
                  </a:lnTo>
                  <a:lnTo>
                    <a:pt x="149" y="136"/>
                  </a:lnTo>
                  <a:lnTo>
                    <a:pt x="145" y="136"/>
                  </a:lnTo>
                  <a:lnTo>
                    <a:pt x="140" y="136"/>
                  </a:lnTo>
                  <a:lnTo>
                    <a:pt x="136" y="136"/>
                  </a:lnTo>
                  <a:lnTo>
                    <a:pt x="130" y="136"/>
                  </a:lnTo>
                  <a:lnTo>
                    <a:pt x="126" y="136"/>
                  </a:lnTo>
                  <a:lnTo>
                    <a:pt x="121" y="140"/>
                  </a:lnTo>
                  <a:lnTo>
                    <a:pt x="118" y="144"/>
                  </a:lnTo>
                  <a:lnTo>
                    <a:pt x="115" y="179"/>
                  </a:lnTo>
                  <a:lnTo>
                    <a:pt x="114" y="248"/>
                  </a:lnTo>
                  <a:lnTo>
                    <a:pt x="106" y="312"/>
                  </a:lnTo>
                  <a:lnTo>
                    <a:pt x="96" y="361"/>
                  </a:lnTo>
                  <a:lnTo>
                    <a:pt x="88" y="402"/>
                  </a:lnTo>
                  <a:lnTo>
                    <a:pt x="96" y="414"/>
                  </a:lnTo>
                  <a:lnTo>
                    <a:pt x="126" y="423"/>
                  </a:lnTo>
                  <a:lnTo>
                    <a:pt x="169" y="435"/>
                  </a:lnTo>
                  <a:lnTo>
                    <a:pt x="218" y="445"/>
                  </a:lnTo>
                  <a:lnTo>
                    <a:pt x="268" y="4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4" name="Freeform 33"/>
            <p:cNvSpPr>
              <a:spLocks/>
            </p:cNvSpPr>
            <p:nvPr/>
          </p:nvSpPr>
          <p:spPr bwMode="auto">
            <a:xfrm>
              <a:off x="4467" y="2371"/>
              <a:ext cx="160" cy="153"/>
            </a:xfrm>
            <a:custGeom>
              <a:avLst/>
              <a:gdLst>
                <a:gd name="T0" fmla="*/ 3 w 321"/>
                <a:gd name="T1" fmla="*/ 2 h 307"/>
                <a:gd name="T2" fmla="*/ 3 w 321"/>
                <a:gd name="T3" fmla="*/ 2 h 307"/>
                <a:gd name="T4" fmla="*/ 3 w 321"/>
                <a:gd name="T5" fmla="*/ 1 h 307"/>
                <a:gd name="T6" fmla="*/ 3 w 321"/>
                <a:gd name="T7" fmla="*/ 1 h 307"/>
                <a:gd name="T8" fmla="*/ 3 w 321"/>
                <a:gd name="T9" fmla="*/ 0 h 307"/>
                <a:gd name="T10" fmla="*/ 3 w 321"/>
                <a:gd name="T11" fmla="*/ 0 h 307"/>
                <a:gd name="T12" fmla="*/ 2 w 321"/>
                <a:gd name="T13" fmla="*/ 0 h 307"/>
                <a:gd name="T14" fmla="*/ 2 w 321"/>
                <a:gd name="T15" fmla="*/ 0 h 307"/>
                <a:gd name="T16" fmla="*/ 2 w 321"/>
                <a:gd name="T17" fmla="*/ 0 h 307"/>
                <a:gd name="T18" fmla="*/ 1 w 321"/>
                <a:gd name="T19" fmla="*/ 0 h 307"/>
                <a:gd name="T20" fmla="*/ 1 w 321"/>
                <a:gd name="T21" fmla="*/ 0 h 307"/>
                <a:gd name="T22" fmla="*/ 0 w 321"/>
                <a:gd name="T23" fmla="*/ 0 h 307"/>
                <a:gd name="T24" fmla="*/ 0 w 321"/>
                <a:gd name="T25" fmla="*/ 0 h 307"/>
                <a:gd name="T26" fmla="*/ 0 w 321"/>
                <a:gd name="T27" fmla="*/ 1 h 307"/>
                <a:gd name="T28" fmla="*/ 0 w 321"/>
                <a:gd name="T29" fmla="*/ 2 h 307"/>
                <a:gd name="T30" fmla="*/ 0 w 321"/>
                <a:gd name="T31" fmla="*/ 2 h 307"/>
                <a:gd name="T32" fmla="*/ 0 w 321"/>
                <a:gd name="T33" fmla="*/ 3 h 307"/>
                <a:gd name="T34" fmla="*/ 0 w 321"/>
                <a:gd name="T35" fmla="*/ 3 h 307"/>
                <a:gd name="T36" fmla="*/ 0 w 321"/>
                <a:gd name="T37" fmla="*/ 4 h 307"/>
                <a:gd name="T38" fmla="*/ 0 w 321"/>
                <a:gd name="T39" fmla="*/ 4 h 307"/>
                <a:gd name="T40" fmla="*/ 0 w 321"/>
                <a:gd name="T41" fmla="*/ 4 h 307"/>
                <a:gd name="T42" fmla="*/ 1 w 321"/>
                <a:gd name="T43" fmla="*/ 4 h 307"/>
                <a:gd name="T44" fmla="*/ 1 w 321"/>
                <a:gd name="T45" fmla="*/ 4 h 307"/>
                <a:gd name="T46" fmla="*/ 2 w 321"/>
                <a:gd name="T47" fmla="*/ 4 h 307"/>
                <a:gd name="T48" fmla="*/ 2 w 321"/>
                <a:gd name="T49" fmla="*/ 4 h 307"/>
                <a:gd name="T50" fmla="*/ 2 w 321"/>
                <a:gd name="T51" fmla="*/ 4 h 307"/>
                <a:gd name="T52" fmla="*/ 3 w 321"/>
                <a:gd name="T53" fmla="*/ 3 h 307"/>
                <a:gd name="T54" fmla="*/ 3 w 321"/>
                <a:gd name="T55" fmla="*/ 3 h 307"/>
                <a:gd name="T56" fmla="*/ 3 w 321"/>
                <a:gd name="T57" fmla="*/ 3 h 307"/>
                <a:gd name="T58" fmla="*/ 3 w 321"/>
                <a:gd name="T59" fmla="*/ 3 h 307"/>
                <a:gd name="T60" fmla="*/ 4 w 321"/>
                <a:gd name="T61" fmla="*/ 4 h 307"/>
                <a:gd name="T62" fmla="*/ 4 w 321"/>
                <a:gd name="T63" fmla="*/ 4 h 307"/>
                <a:gd name="T64" fmla="*/ 4 w 321"/>
                <a:gd name="T65" fmla="*/ 4 h 307"/>
                <a:gd name="T66" fmla="*/ 5 w 321"/>
                <a:gd name="T67" fmla="*/ 4 h 307"/>
                <a:gd name="T68" fmla="*/ 4 w 321"/>
                <a:gd name="T69" fmla="*/ 3 h 307"/>
                <a:gd name="T70" fmla="*/ 4 w 321"/>
                <a:gd name="T71" fmla="*/ 3 h 307"/>
                <a:gd name="T72" fmla="*/ 4 w 321"/>
                <a:gd name="T73" fmla="*/ 3 h 307"/>
                <a:gd name="T74" fmla="*/ 3 w 321"/>
                <a:gd name="T75" fmla="*/ 3 h 307"/>
                <a:gd name="T76" fmla="*/ 3 w 321"/>
                <a:gd name="T77" fmla="*/ 2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1"/>
                <a:gd name="T118" fmla="*/ 0 h 307"/>
                <a:gd name="T119" fmla="*/ 321 w 321"/>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1" h="307">
                  <a:moveTo>
                    <a:pt x="229" y="187"/>
                  </a:moveTo>
                  <a:lnTo>
                    <a:pt x="234" y="139"/>
                  </a:lnTo>
                  <a:lnTo>
                    <a:pt x="229" y="101"/>
                  </a:lnTo>
                  <a:lnTo>
                    <a:pt x="225" y="74"/>
                  </a:lnTo>
                  <a:lnTo>
                    <a:pt x="214" y="55"/>
                  </a:lnTo>
                  <a:lnTo>
                    <a:pt x="201" y="33"/>
                  </a:lnTo>
                  <a:lnTo>
                    <a:pt x="179" y="18"/>
                  </a:lnTo>
                  <a:lnTo>
                    <a:pt x="155" y="6"/>
                  </a:lnTo>
                  <a:lnTo>
                    <a:pt x="130" y="0"/>
                  </a:lnTo>
                  <a:lnTo>
                    <a:pt x="99" y="0"/>
                  </a:lnTo>
                  <a:lnTo>
                    <a:pt x="76" y="10"/>
                  </a:lnTo>
                  <a:lnTo>
                    <a:pt x="54" y="27"/>
                  </a:lnTo>
                  <a:lnTo>
                    <a:pt x="33" y="57"/>
                  </a:lnTo>
                  <a:lnTo>
                    <a:pt x="20" y="86"/>
                  </a:lnTo>
                  <a:lnTo>
                    <a:pt x="8" y="129"/>
                  </a:lnTo>
                  <a:lnTo>
                    <a:pt x="1" y="173"/>
                  </a:lnTo>
                  <a:lnTo>
                    <a:pt x="0" y="213"/>
                  </a:lnTo>
                  <a:lnTo>
                    <a:pt x="5" y="242"/>
                  </a:lnTo>
                  <a:lnTo>
                    <a:pt x="18" y="266"/>
                  </a:lnTo>
                  <a:lnTo>
                    <a:pt x="37" y="288"/>
                  </a:lnTo>
                  <a:lnTo>
                    <a:pt x="61" y="300"/>
                  </a:lnTo>
                  <a:lnTo>
                    <a:pt x="85" y="307"/>
                  </a:lnTo>
                  <a:lnTo>
                    <a:pt x="108" y="305"/>
                  </a:lnTo>
                  <a:lnTo>
                    <a:pt x="133" y="300"/>
                  </a:lnTo>
                  <a:lnTo>
                    <a:pt x="156" y="288"/>
                  </a:lnTo>
                  <a:lnTo>
                    <a:pt x="179" y="268"/>
                  </a:lnTo>
                  <a:lnTo>
                    <a:pt x="195" y="244"/>
                  </a:lnTo>
                  <a:lnTo>
                    <a:pt x="211" y="230"/>
                  </a:lnTo>
                  <a:lnTo>
                    <a:pt x="229" y="230"/>
                  </a:lnTo>
                  <a:lnTo>
                    <a:pt x="251" y="244"/>
                  </a:lnTo>
                  <a:lnTo>
                    <a:pt x="281" y="272"/>
                  </a:lnTo>
                  <a:lnTo>
                    <a:pt x="293" y="280"/>
                  </a:lnTo>
                  <a:lnTo>
                    <a:pt x="308" y="276"/>
                  </a:lnTo>
                  <a:lnTo>
                    <a:pt x="321" y="263"/>
                  </a:lnTo>
                  <a:lnTo>
                    <a:pt x="319" y="247"/>
                  </a:lnTo>
                  <a:lnTo>
                    <a:pt x="300" y="232"/>
                  </a:lnTo>
                  <a:lnTo>
                    <a:pt x="258" y="213"/>
                  </a:lnTo>
                  <a:lnTo>
                    <a:pt x="237" y="202"/>
                  </a:lnTo>
                  <a:lnTo>
                    <a:pt x="229" y="18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5" name="Freeform 34"/>
            <p:cNvSpPr>
              <a:spLocks/>
            </p:cNvSpPr>
            <p:nvPr/>
          </p:nvSpPr>
          <p:spPr bwMode="auto">
            <a:xfrm>
              <a:off x="4409" y="2741"/>
              <a:ext cx="195" cy="251"/>
            </a:xfrm>
            <a:custGeom>
              <a:avLst/>
              <a:gdLst>
                <a:gd name="T0" fmla="*/ 1 w 390"/>
                <a:gd name="T1" fmla="*/ 0 h 501"/>
                <a:gd name="T2" fmla="*/ 2 w 390"/>
                <a:gd name="T3" fmla="*/ 1 h 501"/>
                <a:gd name="T4" fmla="*/ 3 w 390"/>
                <a:gd name="T5" fmla="*/ 1 h 501"/>
                <a:gd name="T6" fmla="*/ 3 w 390"/>
                <a:gd name="T7" fmla="*/ 1 h 501"/>
                <a:gd name="T8" fmla="*/ 3 w 390"/>
                <a:gd name="T9" fmla="*/ 2 h 501"/>
                <a:gd name="T10" fmla="*/ 5 w 390"/>
                <a:gd name="T11" fmla="*/ 2 h 501"/>
                <a:gd name="T12" fmla="*/ 5 w 390"/>
                <a:gd name="T13" fmla="*/ 3 h 501"/>
                <a:gd name="T14" fmla="*/ 5 w 390"/>
                <a:gd name="T15" fmla="*/ 3 h 501"/>
                <a:gd name="T16" fmla="*/ 5 w 390"/>
                <a:gd name="T17" fmla="*/ 3 h 501"/>
                <a:gd name="T18" fmla="*/ 5 w 390"/>
                <a:gd name="T19" fmla="*/ 4 h 501"/>
                <a:gd name="T20" fmla="*/ 5 w 390"/>
                <a:gd name="T21" fmla="*/ 4 h 501"/>
                <a:gd name="T22" fmla="*/ 3 w 390"/>
                <a:gd name="T23" fmla="*/ 4 h 501"/>
                <a:gd name="T24" fmla="*/ 3 w 390"/>
                <a:gd name="T25" fmla="*/ 5 h 501"/>
                <a:gd name="T26" fmla="*/ 3 w 390"/>
                <a:gd name="T27" fmla="*/ 5 h 501"/>
                <a:gd name="T28" fmla="*/ 3 w 390"/>
                <a:gd name="T29" fmla="*/ 6 h 501"/>
                <a:gd name="T30" fmla="*/ 3 w 390"/>
                <a:gd name="T31" fmla="*/ 6 h 501"/>
                <a:gd name="T32" fmla="*/ 3 w 390"/>
                <a:gd name="T33" fmla="*/ 7 h 501"/>
                <a:gd name="T34" fmla="*/ 3 w 390"/>
                <a:gd name="T35" fmla="*/ 7 h 501"/>
                <a:gd name="T36" fmla="*/ 3 w 390"/>
                <a:gd name="T37" fmla="*/ 7 h 501"/>
                <a:gd name="T38" fmla="*/ 5 w 390"/>
                <a:gd name="T39" fmla="*/ 7 h 501"/>
                <a:gd name="T40" fmla="*/ 5 w 390"/>
                <a:gd name="T41" fmla="*/ 7 h 501"/>
                <a:gd name="T42" fmla="*/ 6 w 390"/>
                <a:gd name="T43" fmla="*/ 7 h 501"/>
                <a:gd name="T44" fmla="*/ 6 w 390"/>
                <a:gd name="T45" fmla="*/ 8 h 501"/>
                <a:gd name="T46" fmla="*/ 6 w 390"/>
                <a:gd name="T47" fmla="*/ 8 h 501"/>
                <a:gd name="T48" fmla="*/ 6 w 390"/>
                <a:gd name="T49" fmla="*/ 8 h 501"/>
                <a:gd name="T50" fmla="*/ 6 w 390"/>
                <a:gd name="T51" fmla="*/ 8 h 501"/>
                <a:gd name="T52" fmla="*/ 6 w 390"/>
                <a:gd name="T53" fmla="*/ 8 h 501"/>
                <a:gd name="T54" fmla="*/ 6 w 390"/>
                <a:gd name="T55" fmla="*/ 8 h 501"/>
                <a:gd name="T56" fmla="*/ 5 w 390"/>
                <a:gd name="T57" fmla="*/ 8 h 501"/>
                <a:gd name="T58" fmla="*/ 5 w 390"/>
                <a:gd name="T59" fmla="*/ 8 h 501"/>
                <a:gd name="T60" fmla="*/ 3 w 390"/>
                <a:gd name="T61" fmla="*/ 8 h 501"/>
                <a:gd name="T62" fmla="*/ 3 w 390"/>
                <a:gd name="T63" fmla="*/ 8 h 501"/>
                <a:gd name="T64" fmla="*/ 3 w 390"/>
                <a:gd name="T65" fmla="*/ 7 h 501"/>
                <a:gd name="T66" fmla="*/ 3 w 390"/>
                <a:gd name="T67" fmla="*/ 7 h 501"/>
                <a:gd name="T68" fmla="*/ 3 w 390"/>
                <a:gd name="T69" fmla="*/ 7 h 501"/>
                <a:gd name="T70" fmla="*/ 3 w 390"/>
                <a:gd name="T71" fmla="*/ 7 h 501"/>
                <a:gd name="T72" fmla="*/ 3 w 390"/>
                <a:gd name="T73" fmla="*/ 6 h 501"/>
                <a:gd name="T74" fmla="*/ 3 w 390"/>
                <a:gd name="T75" fmla="*/ 6 h 501"/>
                <a:gd name="T76" fmla="*/ 3 w 390"/>
                <a:gd name="T77" fmla="*/ 5 h 501"/>
                <a:gd name="T78" fmla="*/ 3 w 390"/>
                <a:gd name="T79" fmla="*/ 4 h 501"/>
                <a:gd name="T80" fmla="*/ 3 w 390"/>
                <a:gd name="T81" fmla="*/ 4 h 501"/>
                <a:gd name="T82" fmla="*/ 3 w 390"/>
                <a:gd name="T83" fmla="*/ 3 h 501"/>
                <a:gd name="T84" fmla="*/ 3 w 390"/>
                <a:gd name="T85" fmla="*/ 3 h 501"/>
                <a:gd name="T86" fmla="*/ 3 w 390"/>
                <a:gd name="T87" fmla="*/ 3 h 501"/>
                <a:gd name="T88" fmla="*/ 3 w 390"/>
                <a:gd name="T89" fmla="*/ 3 h 501"/>
                <a:gd name="T90" fmla="*/ 3 w 390"/>
                <a:gd name="T91" fmla="*/ 2 h 501"/>
                <a:gd name="T92" fmla="*/ 3 w 390"/>
                <a:gd name="T93" fmla="*/ 2 h 501"/>
                <a:gd name="T94" fmla="*/ 2 w 390"/>
                <a:gd name="T95" fmla="*/ 2 h 501"/>
                <a:gd name="T96" fmla="*/ 1 w 390"/>
                <a:gd name="T97" fmla="*/ 2 h 501"/>
                <a:gd name="T98" fmla="*/ 1 w 390"/>
                <a:gd name="T99" fmla="*/ 1 h 501"/>
                <a:gd name="T100" fmla="*/ 0 w 390"/>
                <a:gd name="T101" fmla="*/ 1 h 501"/>
                <a:gd name="T102" fmla="*/ 1 w 390"/>
                <a:gd name="T103" fmla="*/ 1 h 501"/>
                <a:gd name="T104" fmla="*/ 1 w 390"/>
                <a:gd name="T105" fmla="*/ 1 h 501"/>
                <a:gd name="T106" fmla="*/ 1 w 390"/>
                <a:gd name="T107" fmla="*/ 0 h 501"/>
                <a:gd name="T108" fmla="*/ 1 w 390"/>
                <a:gd name="T109" fmla="*/ 0 h 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501"/>
                <a:gd name="T167" fmla="*/ 390 w 390"/>
                <a:gd name="T168" fmla="*/ 501 h 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501">
                  <a:moveTo>
                    <a:pt x="51" y="0"/>
                  </a:moveTo>
                  <a:lnTo>
                    <a:pt x="119" y="17"/>
                  </a:lnTo>
                  <a:lnTo>
                    <a:pt x="172" y="36"/>
                  </a:lnTo>
                  <a:lnTo>
                    <a:pt x="213" y="61"/>
                  </a:lnTo>
                  <a:lnTo>
                    <a:pt x="248" y="89"/>
                  </a:lnTo>
                  <a:lnTo>
                    <a:pt x="276" y="119"/>
                  </a:lnTo>
                  <a:lnTo>
                    <a:pt x="289" y="142"/>
                  </a:lnTo>
                  <a:lnTo>
                    <a:pt x="293" y="157"/>
                  </a:lnTo>
                  <a:lnTo>
                    <a:pt x="293" y="177"/>
                  </a:lnTo>
                  <a:lnTo>
                    <a:pt x="283" y="194"/>
                  </a:lnTo>
                  <a:lnTo>
                    <a:pt x="271" y="210"/>
                  </a:lnTo>
                  <a:lnTo>
                    <a:pt x="245" y="237"/>
                  </a:lnTo>
                  <a:lnTo>
                    <a:pt x="221" y="274"/>
                  </a:lnTo>
                  <a:lnTo>
                    <a:pt x="209" y="305"/>
                  </a:lnTo>
                  <a:lnTo>
                    <a:pt x="200" y="333"/>
                  </a:lnTo>
                  <a:lnTo>
                    <a:pt x="199" y="362"/>
                  </a:lnTo>
                  <a:lnTo>
                    <a:pt x="206" y="385"/>
                  </a:lnTo>
                  <a:lnTo>
                    <a:pt x="218" y="405"/>
                  </a:lnTo>
                  <a:lnTo>
                    <a:pt x="236" y="421"/>
                  </a:lnTo>
                  <a:lnTo>
                    <a:pt x="267" y="430"/>
                  </a:lnTo>
                  <a:lnTo>
                    <a:pt x="316" y="436"/>
                  </a:lnTo>
                  <a:lnTo>
                    <a:pt x="359" y="443"/>
                  </a:lnTo>
                  <a:lnTo>
                    <a:pt x="385" y="458"/>
                  </a:lnTo>
                  <a:lnTo>
                    <a:pt x="390" y="470"/>
                  </a:lnTo>
                  <a:lnTo>
                    <a:pt x="381" y="482"/>
                  </a:lnTo>
                  <a:lnTo>
                    <a:pt x="364" y="492"/>
                  </a:lnTo>
                  <a:lnTo>
                    <a:pt x="339" y="501"/>
                  </a:lnTo>
                  <a:lnTo>
                    <a:pt x="322" y="496"/>
                  </a:lnTo>
                  <a:lnTo>
                    <a:pt x="305" y="484"/>
                  </a:lnTo>
                  <a:lnTo>
                    <a:pt x="274" y="463"/>
                  </a:lnTo>
                  <a:lnTo>
                    <a:pt x="228" y="450"/>
                  </a:lnTo>
                  <a:lnTo>
                    <a:pt x="190" y="449"/>
                  </a:lnTo>
                  <a:lnTo>
                    <a:pt x="165" y="447"/>
                  </a:lnTo>
                  <a:lnTo>
                    <a:pt x="150" y="434"/>
                  </a:lnTo>
                  <a:lnTo>
                    <a:pt x="148" y="419"/>
                  </a:lnTo>
                  <a:lnTo>
                    <a:pt x="148" y="402"/>
                  </a:lnTo>
                  <a:lnTo>
                    <a:pt x="153" y="375"/>
                  </a:lnTo>
                  <a:lnTo>
                    <a:pt x="168" y="339"/>
                  </a:lnTo>
                  <a:lnTo>
                    <a:pt x="180" y="283"/>
                  </a:lnTo>
                  <a:lnTo>
                    <a:pt x="190" y="240"/>
                  </a:lnTo>
                  <a:lnTo>
                    <a:pt x="200" y="206"/>
                  </a:lnTo>
                  <a:lnTo>
                    <a:pt x="215" y="181"/>
                  </a:lnTo>
                  <a:lnTo>
                    <a:pt x="225" y="166"/>
                  </a:lnTo>
                  <a:lnTo>
                    <a:pt x="223" y="151"/>
                  </a:lnTo>
                  <a:lnTo>
                    <a:pt x="209" y="141"/>
                  </a:lnTo>
                  <a:lnTo>
                    <a:pt x="181" y="123"/>
                  </a:lnTo>
                  <a:lnTo>
                    <a:pt x="138" y="107"/>
                  </a:lnTo>
                  <a:lnTo>
                    <a:pt x="92" y="92"/>
                  </a:lnTo>
                  <a:lnTo>
                    <a:pt x="42" y="80"/>
                  </a:lnTo>
                  <a:lnTo>
                    <a:pt x="9" y="63"/>
                  </a:lnTo>
                  <a:lnTo>
                    <a:pt x="0" y="33"/>
                  </a:lnTo>
                  <a:lnTo>
                    <a:pt x="5" y="16"/>
                  </a:lnTo>
                  <a:lnTo>
                    <a:pt x="27" y="5"/>
                  </a:lnTo>
                  <a:lnTo>
                    <a:pt x="38" y="0"/>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6" name="Freeform 35"/>
            <p:cNvSpPr>
              <a:spLocks/>
            </p:cNvSpPr>
            <p:nvPr/>
          </p:nvSpPr>
          <p:spPr bwMode="auto">
            <a:xfrm>
              <a:off x="4321" y="2729"/>
              <a:ext cx="139" cy="270"/>
            </a:xfrm>
            <a:custGeom>
              <a:avLst/>
              <a:gdLst>
                <a:gd name="T0" fmla="*/ 2 w 276"/>
                <a:gd name="T1" fmla="*/ 0 h 541"/>
                <a:gd name="T2" fmla="*/ 2 w 276"/>
                <a:gd name="T3" fmla="*/ 0 h 541"/>
                <a:gd name="T4" fmla="*/ 2 w 276"/>
                <a:gd name="T5" fmla="*/ 1 h 541"/>
                <a:gd name="T6" fmla="*/ 2 w 276"/>
                <a:gd name="T7" fmla="*/ 1 h 541"/>
                <a:gd name="T8" fmla="*/ 3 w 276"/>
                <a:gd name="T9" fmla="*/ 2 h 541"/>
                <a:gd name="T10" fmla="*/ 3 w 276"/>
                <a:gd name="T11" fmla="*/ 2 h 541"/>
                <a:gd name="T12" fmla="*/ 4 w 276"/>
                <a:gd name="T13" fmla="*/ 2 h 541"/>
                <a:gd name="T14" fmla="*/ 4 w 276"/>
                <a:gd name="T15" fmla="*/ 3 h 541"/>
                <a:gd name="T16" fmla="*/ 4 w 276"/>
                <a:gd name="T17" fmla="*/ 3 h 541"/>
                <a:gd name="T18" fmla="*/ 4 w 276"/>
                <a:gd name="T19" fmla="*/ 3 h 541"/>
                <a:gd name="T20" fmla="*/ 3 w 276"/>
                <a:gd name="T21" fmla="*/ 3 h 541"/>
                <a:gd name="T22" fmla="*/ 3 w 276"/>
                <a:gd name="T23" fmla="*/ 3 h 541"/>
                <a:gd name="T24" fmla="*/ 2 w 276"/>
                <a:gd name="T25" fmla="*/ 4 h 541"/>
                <a:gd name="T26" fmla="*/ 2 w 276"/>
                <a:gd name="T27" fmla="*/ 4 h 541"/>
                <a:gd name="T28" fmla="*/ 1 w 276"/>
                <a:gd name="T29" fmla="*/ 5 h 541"/>
                <a:gd name="T30" fmla="*/ 1 w 276"/>
                <a:gd name="T31" fmla="*/ 5 h 541"/>
                <a:gd name="T32" fmla="*/ 1 w 276"/>
                <a:gd name="T33" fmla="*/ 5 h 541"/>
                <a:gd name="T34" fmla="*/ 1 w 276"/>
                <a:gd name="T35" fmla="*/ 6 h 541"/>
                <a:gd name="T36" fmla="*/ 1 w 276"/>
                <a:gd name="T37" fmla="*/ 6 h 541"/>
                <a:gd name="T38" fmla="*/ 0 w 276"/>
                <a:gd name="T39" fmla="*/ 7 h 541"/>
                <a:gd name="T40" fmla="*/ 1 w 276"/>
                <a:gd name="T41" fmla="*/ 7 h 541"/>
                <a:gd name="T42" fmla="*/ 1 w 276"/>
                <a:gd name="T43" fmla="*/ 7 h 541"/>
                <a:gd name="T44" fmla="*/ 1 w 276"/>
                <a:gd name="T45" fmla="*/ 7 h 541"/>
                <a:gd name="T46" fmla="*/ 1 w 276"/>
                <a:gd name="T47" fmla="*/ 7 h 541"/>
                <a:gd name="T48" fmla="*/ 2 w 276"/>
                <a:gd name="T49" fmla="*/ 7 h 541"/>
                <a:gd name="T50" fmla="*/ 3 w 276"/>
                <a:gd name="T51" fmla="*/ 8 h 541"/>
                <a:gd name="T52" fmla="*/ 3 w 276"/>
                <a:gd name="T53" fmla="*/ 8 h 541"/>
                <a:gd name="T54" fmla="*/ 3 w 276"/>
                <a:gd name="T55" fmla="*/ 8 h 541"/>
                <a:gd name="T56" fmla="*/ 4 w 276"/>
                <a:gd name="T57" fmla="*/ 8 h 541"/>
                <a:gd name="T58" fmla="*/ 4 w 276"/>
                <a:gd name="T59" fmla="*/ 8 h 541"/>
                <a:gd name="T60" fmla="*/ 4 w 276"/>
                <a:gd name="T61" fmla="*/ 7 h 541"/>
                <a:gd name="T62" fmla="*/ 4 w 276"/>
                <a:gd name="T63" fmla="*/ 7 h 541"/>
                <a:gd name="T64" fmla="*/ 3 w 276"/>
                <a:gd name="T65" fmla="*/ 7 h 541"/>
                <a:gd name="T66" fmla="*/ 3 w 276"/>
                <a:gd name="T67" fmla="*/ 7 h 541"/>
                <a:gd name="T68" fmla="*/ 2 w 276"/>
                <a:gd name="T69" fmla="*/ 7 h 541"/>
                <a:gd name="T70" fmla="*/ 2 w 276"/>
                <a:gd name="T71" fmla="*/ 7 h 541"/>
                <a:gd name="T72" fmla="*/ 1 w 276"/>
                <a:gd name="T73" fmla="*/ 6 h 541"/>
                <a:gd name="T74" fmla="*/ 1 w 276"/>
                <a:gd name="T75" fmla="*/ 6 h 541"/>
                <a:gd name="T76" fmla="*/ 1 w 276"/>
                <a:gd name="T77" fmla="*/ 6 h 541"/>
                <a:gd name="T78" fmla="*/ 1 w 276"/>
                <a:gd name="T79" fmla="*/ 5 h 541"/>
                <a:gd name="T80" fmla="*/ 2 w 276"/>
                <a:gd name="T81" fmla="*/ 5 h 541"/>
                <a:gd name="T82" fmla="*/ 2 w 276"/>
                <a:gd name="T83" fmla="*/ 5 h 541"/>
                <a:gd name="T84" fmla="*/ 3 w 276"/>
                <a:gd name="T85" fmla="*/ 4 h 541"/>
                <a:gd name="T86" fmla="*/ 4 w 276"/>
                <a:gd name="T87" fmla="*/ 4 h 541"/>
                <a:gd name="T88" fmla="*/ 4 w 276"/>
                <a:gd name="T89" fmla="*/ 4 h 541"/>
                <a:gd name="T90" fmla="*/ 5 w 276"/>
                <a:gd name="T91" fmla="*/ 4 h 541"/>
                <a:gd name="T92" fmla="*/ 5 w 276"/>
                <a:gd name="T93" fmla="*/ 3 h 541"/>
                <a:gd name="T94" fmla="*/ 5 w 276"/>
                <a:gd name="T95" fmla="*/ 3 h 541"/>
                <a:gd name="T96" fmla="*/ 5 w 276"/>
                <a:gd name="T97" fmla="*/ 3 h 541"/>
                <a:gd name="T98" fmla="*/ 5 w 276"/>
                <a:gd name="T99" fmla="*/ 2 h 541"/>
                <a:gd name="T100" fmla="*/ 4 w 276"/>
                <a:gd name="T101" fmla="*/ 2 h 541"/>
                <a:gd name="T102" fmla="*/ 4 w 276"/>
                <a:gd name="T103" fmla="*/ 1 h 541"/>
                <a:gd name="T104" fmla="*/ 4 w 276"/>
                <a:gd name="T105" fmla="*/ 0 h 541"/>
                <a:gd name="T106" fmla="*/ 3 w 276"/>
                <a:gd name="T107" fmla="*/ 0 h 541"/>
                <a:gd name="T108" fmla="*/ 3 w 276"/>
                <a:gd name="T109" fmla="*/ 0 h 541"/>
                <a:gd name="T110" fmla="*/ 3 w 276"/>
                <a:gd name="T111" fmla="*/ 0 h 541"/>
                <a:gd name="T112" fmla="*/ 2 w 276"/>
                <a:gd name="T113" fmla="*/ 0 h 5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
                <a:gd name="T172" fmla="*/ 0 h 541"/>
                <a:gd name="T173" fmla="*/ 276 w 276"/>
                <a:gd name="T174" fmla="*/ 541 h 5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 h="541">
                  <a:moveTo>
                    <a:pt x="117" y="11"/>
                  </a:moveTo>
                  <a:lnTo>
                    <a:pt x="106" y="45"/>
                  </a:lnTo>
                  <a:lnTo>
                    <a:pt x="111" y="73"/>
                  </a:lnTo>
                  <a:lnTo>
                    <a:pt x="127" y="107"/>
                  </a:lnTo>
                  <a:lnTo>
                    <a:pt x="148" y="132"/>
                  </a:lnTo>
                  <a:lnTo>
                    <a:pt x="176" y="158"/>
                  </a:lnTo>
                  <a:lnTo>
                    <a:pt x="206" y="191"/>
                  </a:lnTo>
                  <a:lnTo>
                    <a:pt x="215" y="205"/>
                  </a:lnTo>
                  <a:lnTo>
                    <a:pt x="215" y="217"/>
                  </a:lnTo>
                  <a:lnTo>
                    <a:pt x="207" y="235"/>
                  </a:lnTo>
                  <a:lnTo>
                    <a:pt x="186" y="246"/>
                  </a:lnTo>
                  <a:lnTo>
                    <a:pt x="152" y="255"/>
                  </a:lnTo>
                  <a:lnTo>
                    <a:pt x="111" y="274"/>
                  </a:lnTo>
                  <a:lnTo>
                    <a:pt x="76" y="296"/>
                  </a:lnTo>
                  <a:lnTo>
                    <a:pt x="51" y="320"/>
                  </a:lnTo>
                  <a:lnTo>
                    <a:pt x="34" y="350"/>
                  </a:lnTo>
                  <a:lnTo>
                    <a:pt x="24" y="377"/>
                  </a:lnTo>
                  <a:lnTo>
                    <a:pt x="16" y="413"/>
                  </a:lnTo>
                  <a:lnTo>
                    <a:pt x="8" y="444"/>
                  </a:lnTo>
                  <a:lnTo>
                    <a:pt x="0" y="468"/>
                  </a:lnTo>
                  <a:lnTo>
                    <a:pt x="4" y="483"/>
                  </a:lnTo>
                  <a:lnTo>
                    <a:pt x="12" y="493"/>
                  </a:lnTo>
                  <a:lnTo>
                    <a:pt x="31" y="495"/>
                  </a:lnTo>
                  <a:lnTo>
                    <a:pt x="56" y="488"/>
                  </a:lnTo>
                  <a:lnTo>
                    <a:pt x="93" y="495"/>
                  </a:lnTo>
                  <a:lnTo>
                    <a:pt x="135" y="513"/>
                  </a:lnTo>
                  <a:lnTo>
                    <a:pt x="152" y="535"/>
                  </a:lnTo>
                  <a:lnTo>
                    <a:pt x="169" y="541"/>
                  </a:lnTo>
                  <a:lnTo>
                    <a:pt x="198" y="535"/>
                  </a:lnTo>
                  <a:lnTo>
                    <a:pt x="228" y="520"/>
                  </a:lnTo>
                  <a:lnTo>
                    <a:pt x="230" y="509"/>
                  </a:lnTo>
                  <a:lnTo>
                    <a:pt x="225" y="498"/>
                  </a:lnTo>
                  <a:lnTo>
                    <a:pt x="191" y="476"/>
                  </a:lnTo>
                  <a:lnTo>
                    <a:pt x="141" y="465"/>
                  </a:lnTo>
                  <a:lnTo>
                    <a:pt x="89" y="461"/>
                  </a:lnTo>
                  <a:lnTo>
                    <a:pt x="68" y="453"/>
                  </a:lnTo>
                  <a:lnTo>
                    <a:pt x="58" y="444"/>
                  </a:lnTo>
                  <a:lnTo>
                    <a:pt x="51" y="427"/>
                  </a:lnTo>
                  <a:lnTo>
                    <a:pt x="56" y="403"/>
                  </a:lnTo>
                  <a:lnTo>
                    <a:pt x="64" y="375"/>
                  </a:lnTo>
                  <a:lnTo>
                    <a:pt x="83" y="350"/>
                  </a:lnTo>
                  <a:lnTo>
                    <a:pt x="115" y="327"/>
                  </a:lnTo>
                  <a:lnTo>
                    <a:pt x="153" y="308"/>
                  </a:lnTo>
                  <a:lnTo>
                    <a:pt x="198" y="289"/>
                  </a:lnTo>
                  <a:lnTo>
                    <a:pt x="243" y="271"/>
                  </a:lnTo>
                  <a:lnTo>
                    <a:pt x="262" y="258"/>
                  </a:lnTo>
                  <a:lnTo>
                    <a:pt x="272" y="239"/>
                  </a:lnTo>
                  <a:lnTo>
                    <a:pt x="276" y="219"/>
                  </a:lnTo>
                  <a:lnTo>
                    <a:pt x="271" y="200"/>
                  </a:lnTo>
                  <a:lnTo>
                    <a:pt x="256" y="172"/>
                  </a:lnTo>
                  <a:lnTo>
                    <a:pt x="237" y="136"/>
                  </a:lnTo>
                  <a:lnTo>
                    <a:pt x="218" y="83"/>
                  </a:lnTo>
                  <a:lnTo>
                    <a:pt x="196" y="35"/>
                  </a:lnTo>
                  <a:lnTo>
                    <a:pt x="169" y="3"/>
                  </a:lnTo>
                  <a:lnTo>
                    <a:pt x="164" y="3"/>
                  </a:lnTo>
                  <a:lnTo>
                    <a:pt x="145" y="0"/>
                  </a:lnTo>
                  <a:lnTo>
                    <a:pt x="117"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5367" name="Group 43"/>
          <p:cNvGrpSpPr>
            <a:grpSpLocks/>
          </p:cNvGrpSpPr>
          <p:nvPr/>
        </p:nvGrpSpPr>
        <p:grpSpPr bwMode="auto">
          <a:xfrm>
            <a:off x="7994650" y="4152900"/>
            <a:ext cx="690563" cy="801688"/>
            <a:chOff x="4940" y="2424"/>
            <a:chExt cx="435" cy="505"/>
          </a:xfrm>
        </p:grpSpPr>
        <p:sp>
          <p:nvSpPr>
            <p:cNvPr id="15395" name="Freeform 37"/>
            <p:cNvSpPr>
              <a:spLocks/>
            </p:cNvSpPr>
            <p:nvPr/>
          </p:nvSpPr>
          <p:spPr bwMode="auto">
            <a:xfrm>
              <a:off x="5039" y="2455"/>
              <a:ext cx="159" cy="168"/>
            </a:xfrm>
            <a:custGeom>
              <a:avLst/>
              <a:gdLst>
                <a:gd name="T0" fmla="*/ 1 w 318"/>
                <a:gd name="T1" fmla="*/ 3 h 337"/>
                <a:gd name="T2" fmla="*/ 1 w 318"/>
                <a:gd name="T3" fmla="*/ 2 h 337"/>
                <a:gd name="T4" fmla="*/ 1 w 318"/>
                <a:gd name="T5" fmla="*/ 2 h 337"/>
                <a:gd name="T6" fmla="*/ 1 w 318"/>
                <a:gd name="T7" fmla="*/ 1 h 337"/>
                <a:gd name="T8" fmla="*/ 1 w 318"/>
                <a:gd name="T9" fmla="*/ 1 h 337"/>
                <a:gd name="T10" fmla="*/ 1 w 318"/>
                <a:gd name="T11" fmla="*/ 0 h 337"/>
                <a:gd name="T12" fmla="*/ 1 w 318"/>
                <a:gd name="T13" fmla="*/ 0 h 337"/>
                <a:gd name="T14" fmla="*/ 2 w 318"/>
                <a:gd name="T15" fmla="*/ 0 h 337"/>
                <a:gd name="T16" fmla="*/ 2 w 318"/>
                <a:gd name="T17" fmla="*/ 0 h 337"/>
                <a:gd name="T18" fmla="*/ 3 w 318"/>
                <a:gd name="T19" fmla="*/ 0 h 337"/>
                <a:gd name="T20" fmla="*/ 3 w 318"/>
                <a:gd name="T21" fmla="*/ 0 h 337"/>
                <a:gd name="T22" fmla="*/ 3 w 318"/>
                <a:gd name="T23" fmla="*/ 0 h 337"/>
                <a:gd name="T24" fmla="*/ 5 w 318"/>
                <a:gd name="T25" fmla="*/ 1 h 337"/>
                <a:gd name="T26" fmla="*/ 5 w 318"/>
                <a:gd name="T27" fmla="*/ 1 h 337"/>
                <a:gd name="T28" fmla="*/ 5 w 318"/>
                <a:gd name="T29" fmla="*/ 2 h 337"/>
                <a:gd name="T30" fmla="*/ 5 w 318"/>
                <a:gd name="T31" fmla="*/ 2 h 337"/>
                <a:gd name="T32" fmla="*/ 5 w 318"/>
                <a:gd name="T33" fmla="*/ 3 h 337"/>
                <a:gd name="T34" fmla="*/ 5 w 318"/>
                <a:gd name="T35" fmla="*/ 4 h 337"/>
                <a:gd name="T36" fmla="*/ 5 w 318"/>
                <a:gd name="T37" fmla="*/ 4 h 337"/>
                <a:gd name="T38" fmla="*/ 5 w 318"/>
                <a:gd name="T39" fmla="*/ 4 h 337"/>
                <a:gd name="T40" fmla="*/ 4 w 318"/>
                <a:gd name="T41" fmla="*/ 4 h 337"/>
                <a:gd name="T42" fmla="*/ 3 w 318"/>
                <a:gd name="T43" fmla="*/ 4 h 337"/>
                <a:gd name="T44" fmla="*/ 3 w 318"/>
                <a:gd name="T45" fmla="*/ 4 h 337"/>
                <a:gd name="T46" fmla="*/ 2 w 318"/>
                <a:gd name="T47" fmla="*/ 4 h 337"/>
                <a:gd name="T48" fmla="*/ 2 w 318"/>
                <a:gd name="T49" fmla="*/ 4 h 337"/>
                <a:gd name="T50" fmla="*/ 1 w 318"/>
                <a:gd name="T51" fmla="*/ 3 h 337"/>
                <a:gd name="T52" fmla="*/ 1 w 318"/>
                <a:gd name="T53" fmla="*/ 4 h 337"/>
                <a:gd name="T54" fmla="*/ 1 w 318"/>
                <a:gd name="T55" fmla="*/ 5 h 337"/>
                <a:gd name="T56" fmla="*/ 1 w 318"/>
                <a:gd name="T57" fmla="*/ 5 h 337"/>
                <a:gd name="T58" fmla="*/ 1 w 318"/>
                <a:gd name="T59" fmla="*/ 5 h 337"/>
                <a:gd name="T60" fmla="*/ 0 w 318"/>
                <a:gd name="T61" fmla="*/ 4 h 337"/>
                <a:gd name="T62" fmla="*/ 1 w 318"/>
                <a:gd name="T63" fmla="*/ 4 h 337"/>
                <a:gd name="T64" fmla="*/ 1 w 318"/>
                <a:gd name="T65" fmla="*/ 4 h 337"/>
                <a:gd name="T66" fmla="*/ 1 w 318"/>
                <a:gd name="T67" fmla="*/ 3 h 337"/>
                <a:gd name="T68" fmla="*/ 1 w 318"/>
                <a:gd name="T69" fmla="*/ 3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337"/>
                <a:gd name="T107" fmla="*/ 318 w 318"/>
                <a:gd name="T108" fmla="*/ 337 h 3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337">
                  <a:moveTo>
                    <a:pt x="86" y="225"/>
                  </a:moveTo>
                  <a:lnTo>
                    <a:pt x="69" y="176"/>
                  </a:lnTo>
                  <a:lnTo>
                    <a:pt x="61" y="137"/>
                  </a:lnTo>
                  <a:lnTo>
                    <a:pt x="57" y="101"/>
                  </a:lnTo>
                  <a:lnTo>
                    <a:pt x="61" y="65"/>
                  </a:lnTo>
                  <a:lnTo>
                    <a:pt x="74" y="39"/>
                  </a:lnTo>
                  <a:lnTo>
                    <a:pt x="98" y="19"/>
                  </a:lnTo>
                  <a:lnTo>
                    <a:pt x="128" y="7"/>
                  </a:lnTo>
                  <a:lnTo>
                    <a:pt x="156" y="0"/>
                  </a:lnTo>
                  <a:lnTo>
                    <a:pt x="193" y="3"/>
                  </a:lnTo>
                  <a:lnTo>
                    <a:pt x="228" y="16"/>
                  </a:lnTo>
                  <a:lnTo>
                    <a:pt x="246" y="35"/>
                  </a:lnTo>
                  <a:lnTo>
                    <a:pt x="270" y="65"/>
                  </a:lnTo>
                  <a:lnTo>
                    <a:pt x="290" y="101"/>
                  </a:lnTo>
                  <a:lnTo>
                    <a:pt x="305" y="137"/>
                  </a:lnTo>
                  <a:lnTo>
                    <a:pt x="318" y="187"/>
                  </a:lnTo>
                  <a:lnTo>
                    <a:pt x="315" y="229"/>
                  </a:lnTo>
                  <a:lnTo>
                    <a:pt x="309" y="265"/>
                  </a:lnTo>
                  <a:lnTo>
                    <a:pt x="293" y="288"/>
                  </a:lnTo>
                  <a:lnTo>
                    <a:pt x="277" y="304"/>
                  </a:lnTo>
                  <a:lnTo>
                    <a:pt x="252" y="312"/>
                  </a:lnTo>
                  <a:lnTo>
                    <a:pt x="221" y="313"/>
                  </a:lnTo>
                  <a:lnTo>
                    <a:pt x="189" y="309"/>
                  </a:lnTo>
                  <a:lnTo>
                    <a:pt x="160" y="296"/>
                  </a:lnTo>
                  <a:lnTo>
                    <a:pt x="140" y="284"/>
                  </a:lnTo>
                  <a:lnTo>
                    <a:pt x="107" y="255"/>
                  </a:lnTo>
                  <a:lnTo>
                    <a:pt x="61" y="304"/>
                  </a:lnTo>
                  <a:lnTo>
                    <a:pt x="44" y="332"/>
                  </a:lnTo>
                  <a:lnTo>
                    <a:pt x="21" y="337"/>
                  </a:lnTo>
                  <a:lnTo>
                    <a:pt x="4" y="326"/>
                  </a:lnTo>
                  <a:lnTo>
                    <a:pt x="0" y="312"/>
                  </a:lnTo>
                  <a:lnTo>
                    <a:pt x="4" y="289"/>
                  </a:lnTo>
                  <a:lnTo>
                    <a:pt x="19" y="276"/>
                  </a:lnTo>
                  <a:lnTo>
                    <a:pt x="57" y="250"/>
                  </a:lnTo>
                  <a:lnTo>
                    <a:pt x="86" y="2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6" name="Freeform 38"/>
            <p:cNvSpPr>
              <a:spLocks/>
            </p:cNvSpPr>
            <p:nvPr/>
          </p:nvSpPr>
          <p:spPr bwMode="auto">
            <a:xfrm>
              <a:off x="5146" y="2621"/>
              <a:ext cx="153" cy="230"/>
            </a:xfrm>
            <a:custGeom>
              <a:avLst/>
              <a:gdLst>
                <a:gd name="T0" fmla="*/ 1 w 306"/>
                <a:gd name="T1" fmla="*/ 1 h 460"/>
                <a:gd name="T2" fmla="*/ 1 w 306"/>
                <a:gd name="T3" fmla="*/ 1 h 460"/>
                <a:gd name="T4" fmla="*/ 1 w 306"/>
                <a:gd name="T5" fmla="*/ 0 h 460"/>
                <a:gd name="T6" fmla="*/ 2 w 306"/>
                <a:gd name="T7" fmla="*/ 1 h 460"/>
                <a:gd name="T8" fmla="*/ 2 w 306"/>
                <a:gd name="T9" fmla="*/ 1 h 460"/>
                <a:gd name="T10" fmla="*/ 3 w 306"/>
                <a:gd name="T11" fmla="*/ 1 h 460"/>
                <a:gd name="T12" fmla="*/ 3 w 306"/>
                <a:gd name="T13" fmla="*/ 2 h 460"/>
                <a:gd name="T14" fmla="*/ 5 w 306"/>
                <a:gd name="T15" fmla="*/ 2 h 460"/>
                <a:gd name="T16" fmla="*/ 5 w 306"/>
                <a:gd name="T17" fmla="*/ 3 h 460"/>
                <a:gd name="T18" fmla="*/ 5 w 306"/>
                <a:gd name="T19" fmla="*/ 4 h 460"/>
                <a:gd name="T20" fmla="*/ 5 w 306"/>
                <a:gd name="T21" fmla="*/ 5 h 460"/>
                <a:gd name="T22" fmla="*/ 5 w 306"/>
                <a:gd name="T23" fmla="*/ 6 h 460"/>
                <a:gd name="T24" fmla="*/ 5 w 306"/>
                <a:gd name="T25" fmla="*/ 6 h 460"/>
                <a:gd name="T26" fmla="*/ 5 w 306"/>
                <a:gd name="T27" fmla="*/ 7 h 460"/>
                <a:gd name="T28" fmla="*/ 3 w 306"/>
                <a:gd name="T29" fmla="*/ 7 h 460"/>
                <a:gd name="T30" fmla="*/ 3 w 306"/>
                <a:gd name="T31" fmla="*/ 7 h 460"/>
                <a:gd name="T32" fmla="*/ 2 w 306"/>
                <a:gd name="T33" fmla="*/ 7 h 460"/>
                <a:gd name="T34" fmla="*/ 2 w 306"/>
                <a:gd name="T35" fmla="*/ 7 h 460"/>
                <a:gd name="T36" fmla="*/ 1 w 306"/>
                <a:gd name="T37" fmla="*/ 7 h 460"/>
                <a:gd name="T38" fmla="*/ 1 w 306"/>
                <a:gd name="T39" fmla="*/ 7 h 460"/>
                <a:gd name="T40" fmla="*/ 1 w 306"/>
                <a:gd name="T41" fmla="*/ 7 h 460"/>
                <a:gd name="T42" fmla="*/ 1 w 306"/>
                <a:gd name="T43" fmla="*/ 6 h 460"/>
                <a:gd name="T44" fmla="*/ 1 w 306"/>
                <a:gd name="T45" fmla="*/ 6 h 460"/>
                <a:gd name="T46" fmla="*/ 1 w 306"/>
                <a:gd name="T47" fmla="*/ 5 h 460"/>
                <a:gd name="T48" fmla="*/ 1 w 306"/>
                <a:gd name="T49" fmla="*/ 5 h 460"/>
                <a:gd name="T50" fmla="*/ 1 w 306"/>
                <a:gd name="T51" fmla="*/ 4 h 460"/>
                <a:gd name="T52" fmla="*/ 1 w 306"/>
                <a:gd name="T53" fmla="*/ 4 h 460"/>
                <a:gd name="T54" fmla="*/ 1 w 306"/>
                <a:gd name="T55" fmla="*/ 4 h 460"/>
                <a:gd name="T56" fmla="*/ 1 w 306"/>
                <a:gd name="T57" fmla="*/ 3 h 460"/>
                <a:gd name="T58" fmla="*/ 1 w 306"/>
                <a:gd name="T59" fmla="*/ 3 h 460"/>
                <a:gd name="T60" fmla="*/ 1 w 306"/>
                <a:gd name="T61" fmla="*/ 3 h 460"/>
                <a:gd name="T62" fmla="*/ 1 w 306"/>
                <a:gd name="T63" fmla="*/ 2 h 460"/>
                <a:gd name="T64" fmla="*/ 0 w 306"/>
                <a:gd name="T65" fmla="*/ 2 h 460"/>
                <a:gd name="T66" fmla="*/ 1 w 306"/>
                <a:gd name="T67" fmla="*/ 1 h 460"/>
                <a:gd name="T68" fmla="*/ 1 w 306"/>
                <a:gd name="T69" fmla="*/ 1 h 460"/>
                <a:gd name="T70" fmla="*/ 1 w 306"/>
                <a:gd name="T71" fmla="*/ 1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6"/>
                <a:gd name="T109" fmla="*/ 0 h 460"/>
                <a:gd name="T110" fmla="*/ 306 w 306"/>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6" h="460">
                  <a:moveTo>
                    <a:pt x="35" y="25"/>
                  </a:moveTo>
                  <a:lnTo>
                    <a:pt x="62" y="9"/>
                  </a:lnTo>
                  <a:lnTo>
                    <a:pt x="96" y="0"/>
                  </a:lnTo>
                  <a:lnTo>
                    <a:pt x="135" y="6"/>
                  </a:lnTo>
                  <a:lnTo>
                    <a:pt x="178" y="21"/>
                  </a:lnTo>
                  <a:lnTo>
                    <a:pt x="215" y="47"/>
                  </a:lnTo>
                  <a:lnTo>
                    <a:pt x="239" y="74"/>
                  </a:lnTo>
                  <a:lnTo>
                    <a:pt x="269" y="113"/>
                  </a:lnTo>
                  <a:lnTo>
                    <a:pt x="290" y="161"/>
                  </a:lnTo>
                  <a:lnTo>
                    <a:pt x="302" y="209"/>
                  </a:lnTo>
                  <a:lnTo>
                    <a:pt x="306" y="265"/>
                  </a:lnTo>
                  <a:lnTo>
                    <a:pt x="299" y="321"/>
                  </a:lnTo>
                  <a:lnTo>
                    <a:pt x="286" y="369"/>
                  </a:lnTo>
                  <a:lnTo>
                    <a:pt x="267" y="410"/>
                  </a:lnTo>
                  <a:lnTo>
                    <a:pt x="243" y="441"/>
                  </a:lnTo>
                  <a:lnTo>
                    <a:pt x="214" y="454"/>
                  </a:lnTo>
                  <a:lnTo>
                    <a:pt x="178" y="460"/>
                  </a:lnTo>
                  <a:lnTo>
                    <a:pt x="139" y="455"/>
                  </a:lnTo>
                  <a:lnTo>
                    <a:pt x="100" y="447"/>
                  </a:lnTo>
                  <a:lnTo>
                    <a:pt x="71" y="422"/>
                  </a:lnTo>
                  <a:lnTo>
                    <a:pt x="51" y="394"/>
                  </a:lnTo>
                  <a:lnTo>
                    <a:pt x="43" y="367"/>
                  </a:lnTo>
                  <a:lnTo>
                    <a:pt x="43" y="334"/>
                  </a:lnTo>
                  <a:lnTo>
                    <a:pt x="48" y="306"/>
                  </a:lnTo>
                  <a:lnTo>
                    <a:pt x="63" y="277"/>
                  </a:lnTo>
                  <a:lnTo>
                    <a:pt x="71" y="246"/>
                  </a:lnTo>
                  <a:lnTo>
                    <a:pt x="74" y="222"/>
                  </a:lnTo>
                  <a:lnTo>
                    <a:pt x="63" y="197"/>
                  </a:lnTo>
                  <a:lnTo>
                    <a:pt x="43" y="178"/>
                  </a:lnTo>
                  <a:lnTo>
                    <a:pt x="23" y="161"/>
                  </a:lnTo>
                  <a:lnTo>
                    <a:pt x="8" y="137"/>
                  </a:lnTo>
                  <a:lnTo>
                    <a:pt x="2" y="106"/>
                  </a:lnTo>
                  <a:lnTo>
                    <a:pt x="0" y="71"/>
                  </a:lnTo>
                  <a:lnTo>
                    <a:pt x="12" y="45"/>
                  </a:lnTo>
                  <a:lnTo>
                    <a:pt x="24" y="29"/>
                  </a:lnTo>
                  <a:lnTo>
                    <a:pt x="35"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7" name="Freeform 39"/>
            <p:cNvSpPr>
              <a:spLocks/>
            </p:cNvSpPr>
            <p:nvPr/>
          </p:nvSpPr>
          <p:spPr bwMode="auto">
            <a:xfrm>
              <a:off x="4940" y="2634"/>
              <a:ext cx="251" cy="268"/>
            </a:xfrm>
            <a:custGeom>
              <a:avLst/>
              <a:gdLst>
                <a:gd name="T0" fmla="*/ 6 w 503"/>
                <a:gd name="T1" fmla="*/ 1 h 534"/>
                <a:gd name="T2" fmla="*/ 7 w 503"/>
                <a:gd name="T3" fmla="*/ 0 h 534"/>
                <a:gd name="T4" fmla="*/ 7 w 503"/>
                <a:gd name="T5" fmla="*/ 1 h 534"/>
                <a:gd name="T6" fmla="*/ 7 w 503"/>
                <a:gd name="T7" fmla="*/ 2 h 534"/>
                <a:gd name="T8" fmla="*/ 4 w 503"/>
                <a:gd name="T9" fmla="*/ 3 h 534"/>
                <a:gd name="T10" fmla="*/ 3 w 503"/>
                <a:gd name="T11" fmla="*/ 5 h 534"/>
                <a:gd name="T12" fmla="*/ 2 w 503"/>
                <a:gd name="T13" fmla="*/ 6 h 534"/>
                <a:gd name="T14" fmla="*/ 2 w 503"/>
                <a:gd name="T15" fmla="*/ 7 h 534"/>
                <a:gd name="T16" fmla="*/ 2 w 503"/>
                <a:gd name="T17" fmla="*/ 8 h 534"/>
                <a:gd name="T18" fmla="*/ 2 w 503"/>
                <a:gd name="T19" fmla="*/ 8 h 534"/>
                <a:gd name="T20" fmla="*/ 2 w 503"/>
                <a:gd name="T21" fmla="*/ 8 h 534"/>
                <a:gd name="T22" fmla="*/ 3 w 503"/>
                <a:gd name="T23" fmla="*/ 8 h 534"/>
                <a:gd name="T24" fmla="*/ 3 w 503"/>
                <a:gd name="T25" fmla="*/ 8 h 534"/>
                <a:gd name="T26" fmla="*/ 3 w 503"/>
                <a:gd name="T27" fmla="*/ 8 h 534"/>
                <a:gd name="T28" fmla="*/ 3 w 503"/>
                <a:gd name="T29" fmla="*/ 8 h 534"/>
                <a:gd name="T30" fmla="*/ 3 w 503"/>
                <a:gd name="T31" fmla="*/ 8 h 534"/>
                <a:gd name="T32" fmla="*/ 3 w 503"/>
                <a:gd name="T33" fmla="*/ 8 h 534"/>
                <a:gd name="T34" fmla="*/ 3 w 503"/>
                <a:gd name="T35" fmla="*/ 9 h 534"/>
                <a:gd name="T36" fmla="*/ 3 w 503"/>
                <a:gd name="T37" fmla="*/ 9 h 534"/>
                <a:gd name="T38" fmla="*/ 3 w 503"/>
                <a:gd name="T39" fmla="*/ 9 h 534"/>
                <a:gd name="T40" fmla="*/ 3 w 503"/>
                <a:gd name="T41" fmla="*/ 9 h 534"/>
                <a:gd name="T42" fmla="*/ 3 w 503"/>
                <a:gd name="T43" fmla="*/ 8 h 534"/>
                <a:gd name="T44" fmla="*/ 2 w 503"/>
                <a:gd name="T45" fmla="*/ 8 h 534"/>
                <a:gd name="T46" fmla="*/ 2 w 503"/>
                <a:gd name="T47" fmla="*/ 8 h 534"/>
                <a:gd name="T48" fmla="*/ 2 w 503"/>
                <a:gd name="T49" fmla="*/ 8 h 534"/>
                <a:gd name="T50" fmla="*/ 2 w 503"/>
                <a:gd name="T51" fmla="*/ 8 h 534"/>
                <a:gd name="T52" fmla="*/ 1 w 503"/>
                <a:gd name="T53" fmla="*/ 8 h 534"/>
                <a:gd name="T54" fmla="*/ 1 w 503"/>
                <a:gd name="T55" fmla="*/ 8 h 534"/>
                <a:gd name="T56" fmla="*/ 1 w 503"/>
                <a:gd name="T57" fmla="*/ 9 h 534"/>
                <a:gd name="T58" fmla="*/ 1 w 503"/>
                <a:gd name="T59" fmla="*/ 9 h 534"/>
                <a:gd name="T60" fmla="*/ 1 w 503"/>
                <a:gd name="T61" fmla="*/ 9 h 534"/>
                <a:gd name="T62" fmla="*/ 0 w 503"/>
                <a:gd name="T63" fmla="*/ 9 h 534"/>
                <a:gd name="T64" fmla="*/ 0 w 503"/>
                <a:gd name="T65" fmla="*/ 9 h 534"/>
                <a:gd name="T66" fmla="*/ 0 w 503"/>
                <a:gd name="T67" fmla="*/ 9 h 534"/>
                <a:gd name="T68" fmla="*/ 0 w 503"/>
                <a:gd name="T69" fmla="*/ 8 h 534"/>
                <a:gd name="T70" fmla="*/ 0 w 503"/>
                <a:gd name="T71" fmla="*/ 8 h 534"/>
                <a:gd name="T72" fmla="*/ 0 w 503"/>
                <a:gd name="T73" fmla="*/ 8 h 534"/>
                <a:gd name="T74" fmla="*/ 1 w 503"/>
                <a:gd name="T75" fmla="*/ 8 h 534"/>
                <a:gd name="T76" fmla="*/ 1 w 503"/>
                <a:gd name="T77" fmla="*/ 8 h 534"/>
                <a:gd name="T78" fmla="*/ 1 w 503"/>
                <a:gd name="T79" fmla="*/ 8 h 534"/>
                <a:gd name="T80" fmla="*/ 1 w 503"/>
                <a:gd name="T81" fmla="*/ 8 h 534"/>
                <a:gd name="T82" fmla="*/ 1 w 503"/>
                <a:gd name="T83" fmla="*/ 8 h 534"/>
                <a:gd name="T84" fmla="*/ 1 w 503"/>
                <a:gd name="T85" fmla="*/ 8 h 534"/>
                <a:gd name="T86" fmla="*/ 1 w 503"/>
                <a:gd name="T87" fmla="*/ 8 h 534"/>
                <a:gd name="T88" fmla="*/ 0 w 503"/>
                <a:gd name="T89" fmla="*/ 8 h 534"/>
                <a:gd name="T90" fmla="*/ 0 w 503"/>
                <a:gd name="T91" fmla="*/ 8 h 534"/>
                <a:gd name="T92" fmla="*/ 0 w 503"/>
                <a:gd name="T93" fmla="*/ 8 h 534"/>
                <a:gd name="T94" fmla="*/ 0 w 503"/>
                <a:gd name="T95" fmla="*/ 8 h 534"/>
                <a:gd name="T96" fmla="*/ 0 w 503"/>
                <a:gd name="T97" fmla="*/ 8 h 534"/>
                <a:gd name="T98" fmla="*/ 0 w 503"/>
                <a:gd name="T99" fmla="*/ 7 h 534"/>
                <a:gd name="T100" fmla="*/ 0 w 503"/>
                <a:gd name="T101" fmla="*/ 7 h 534"/>
                <a:gd name="T102" fmla="*/ 0 w 503"/>
                <a:gd name="T103" fmla="*/ 7 h 534"/>
                <a:gd name="T104" fmla="*/ 0 w 503"/>
                <a:gd name="T105" fmla="*/ 7 h 534"/>
                <a:gd name="T106" fmla="*/ 0 w 503"/>
                <a:gd name="T107" fmla="*/ 7 h 534"/>
                <a:gd name="T108" fmla="*/ 0 w 503"/>
                <a:gd name="T109" fmla="*/ 7 h 534"/>
                <a:gd name="T110" fmla="*/ 1 w 503"/>
                <a:gd name="T111" fmla="*/ 7 h 534"/>
                <a:gd name="T112" fmla="*/ 1 w 503"/>
                <a:gd name="T113" fmla="*/ 7 h 534"/>
                <a:gd name="T114" fmla="*/ 1 w 503"/>
                <a:gd name="T115" fmla="*/ 7 h 534"/>
                <a:gd name="T116" fmla="*/ 2 w 503"/>
                <a:gd name="T117" fmla="*/ 6 h 534"/>
                <a:gd name="T118" fmla="*/ 2 w 503"/>
                <a:gd name="T119" fmla="*/ 4 h 534"/>
                <a:gd name="T120" fmla="*/ 4 w 503"/>
                <a:gd name="T121" fmla="*/ 2 h 534"/>
                <a:gd name="T122" fmla="*/ 5 w 503"/>
                <a:gd name="T123" fmla="*/ 2 h 5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3"/>
                <a:gd name="T187" fmla="*/ 0 h 534"/>
                <a:gd name="T188" fmla="*/ 503 w 503"/>
                <a:gd name="T189" fmla="*/ 534 h 5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3" h="534">
                  <a:moveTo>
                    <a:pt x="350" y="58"/>
                  </a:moveTo>
                  <a:lnTo>
                    <a:pt x="397" y="27"/>
                  </a:lnTo>
                  <a:lnTo>
                    <a:pt x="428" y="9"/>
                  </a:lnTo>
                  <a:lnTo>
                    <a:pt x="465" y="0"/>
                  </a:lnTo>
                  <a:lnTo>
                    <a:pt x="492" y="10"/>
                  </a:lnTo>
                  <a:lnTo>
                    <a:pt x="503" y="43"/>
                  </a:lnTo>
                  <a:lnTo>
                    <a:pt x="481" y="74"/>
                  </a:lnTo>
                  <a:lnTo>
                    <a:pt x="451" y="99"/>
                  </a:lnTo>
                  <a:lnTo>
                    <a:pt x="396" y="119"/>
                  </a:lnTo>
                  <a:lnTo>
                    <a:pt x="317" y="156"/>
                  </a:lnTo>
                  <a:lnTo>
                    <a:pt x="245" y="206"/>
                  </a:lnTo>
                  <a:lnTo>
                    <a:pt x="202" y="263"/>
                  </a:lnTo>
                  <a:lnTo>
                    <a:pt x="170" y="339"/>
                  </a:lnTo>
                  <a:lnTo>
                    <a:pt x="165" y="344"/>
                  </a:lnTo>
                  <a:lnTo>
                    <a:pt x="153" y="415"/>
                  </a:lnTo>
                  <a:lnTo>
                    <a:pt x="153" y="439"/>
                  </a:lnTo>
                  <a:lnTo>
                    <a:pt x="153" y="446"/>
                  </a:lnTo>
                  <a:lnTo>
                    <a:pt x="156" y="451"/>
                  </a:lnTo>
                  <a:lnTo>
                    <a:pt x="157" y="458"/>
                  </a:lnTo>
                  <a:lnTo>
                    <a:pt x="164" y="464"/>
                  </a:lnTo>
                  <a:lnTo>
                    <a:pt x="170" y="466"/>
                  </a:lnTo>
                  <a:lnTo>
                    <a:pt x="180" y="470"/>
                  </a:lnTo>
                  <a:lnTo>
                    <a:pt x="186" y="470"/>
                  </a:lnTo>
                  <a:lnTo>
                    <a:pt x="194" y="470"/>
                  </a:lnTo>
                  <a:lnTo>
                    <a:pt x="202" y="472"/>
                  </a:lnTo>
                  <a:lnTo>
                    <a:pt x="209" y="474"/>
                  </a:lnTo>
                  <a:lnTo>
                    <a:pt x="216" y="478"/>
                  </a:lnTo>
                  <a:lnTo>
                    <a:pt x="224" y="478"/>
                  </a:lnTo>
                  <a:lnTo>
                    <a:pt x="229" y="478"/>
                  </a:lnTo>
                  <a:lnTo>
                    <a:pt x="236" y="483"/>
                  </a:lnTo>
                  <a:lnTo>
                    <a:pt x="241" y="484"/>
                  </a:lnTo>
                  <a:lnTo>
                    <a:pt x="248" y="491"/>
                  </a:lnTo>
                  <a:lnTo>
                    <a:pt x="250" y="496"/>
                  </a:lnTo>
                  <a:lnTo>
                    <a:pt x="250" y="503"/>
                  </a:lnTo>
                  <a:lnTo>
                    <a:pt x="245" y="508"/>
                  </a:lnTo>
                  <a:lnTo>
                    <a:pt x="244" y="515"/>
                  </a:lnTo>
                  <a:lnTo>
                    <a:pt x="237" y="520"/>
                  </a:lnTo>
                  <a:lnTo>
                    <a:pt x="232" y="523"/>
                  </a:lnTo>
                  <a:lnTo>
                    <a:pt x="224" y="523"/>
                  </a:lnTo>
                  <a:lnTo>
                    <a:pt x="217" y="523"/>
                  </a:lnTo>
                  <a:lnTo>
                    <a:pt x="210" y="523"/>
                  </a:lnTo>
                  <a:lnTo>
                    <a:pt x="205" y="519"/>
                  </a:lnTo>
                  <a:lnTo>
                    <a:pt x="198" y="515"/>
                  </a:lnTo>
                  <a:lnTo>
                    <a:pt x="194" y="508"/>
                  </a:lnTo>
                  <a:lnTo>
                    <a:pt x="189" y="504"/>
                  </a:lnTo>
                  <a:lnTo>
                    <a:pt x="182" y="499"/>
                  </a:lnTo>
                  <a:lnTo>
                    <a:pt x="174" y="495"/>
                  </a:lnTo>
                  <a:lnTo>
                    <a:pt x="165" y="492"/>
                  </a:lnTo>
                  <a:lnTo>
                    <a:pt x="160" y="488"/>
                  </a:lnTo>
                  <a:lnTo>
                    <a:pt x="153" y="487"/>
                  </a:lnTo>
                  <a:lnTo>
                    <a:pt x="148" y="488"/>
                  </a:lnTo>
                  <a:lnTo>
                    <a:pt x="141" y="488"/>
                  </a:lnTo>
                  <a:lnTo>
                    <a:pt x="133" y="491"/>
                  </a:lnTo>
                  <a:lnTo>
                    <a:pt x="125" y="495"/>
                  </a:lnTo>
                  <a:lnTo>
                    <a:pt x="117" y="500"/>
                  </a:lnTo>
                  <a:lnTo>
                    <a:pt x="109" y="503"/>
                  </a:lnTo>
                  <a:lnTo>
                    <a:pt x="102" y="507"/>
                  </a:lnTo>
                  <a:lnTo>
                    <a:pt x="96" y="512"/>
                  </a:lnTo>
                  <a:lnTo>
                    <a:pt x="90" y="515"/>
                  </a:lnTo>
                  <a:lnTo>
                    <a:pt x="81" y="523"/>
                  </a:lnTo>
                  <a:lnTo>
                    <a:pt x="73" y="527"/>
                  </a:lnTo>
                  <a:lnTo>
                    <a:pt x="67" y="529"/>
                  </a:lnTo>
                  <a:lnTo>
                    <a:pt x="61" y="534"/>
                  </a:lnTo>
                  <a:lnTo>
                    <a:pt x="54" y="534"/>
                  </a:lnTo>
                  <a:lnTo>
                    <a:pt x="49" y="529"/>
                  </a:lnTo>
                  <a:lnTo>
                    <a:pt x="42" y="525"/>
                  </a:lnTo>
                  <a:lnTo>
                    <a:pt x="37" y="519"/>
                  </a:lnTo>
                  <a:lnTo>
                    <a:pt x="34" y="512"/>
                  </a:lnTo>
                  <a:lnTo>
                    <a:pt x="34" y="504"/>
                  </a:lnTo>
                  <a:lnTo>
                    <a:pt x="38" y="499"/>
                  </a:lnTo>
                  <a:lnTo>
                    <a:pt x="41" y="492"/>
                  </a:lnTo>
                  <a:lnTo>
                    <a:pt x="45" y="487"/>
                  </a:lnTo>
                  <a:lnTo>
                    <a:pt x="50" y="484"/>
                  </a:lnTo>
                  <a:lnTo>
                    <a:pt x="57" y="483"/>
                  </a:lnTo>
                  <a:lnTo>
                    <a:pt x="62" y="483"/>
                  </a:lnTo>
                  <a:lnTo>
                    <a:pt x="69" y="483"/>
                  </a:lnTo>
                  <a:lnTo>
                    <a:pt x="76" y="483"/>
                  </a:lnTo>
                  <a:lnTo>
                    <a:pt x="81" y="483"/>
                  </a:lnTo>
                  <a:lnTo>
                    <a:pt x="88" y="480"/>
                  </a:lnTo>
                  <a:lnTo>
                    <a:pt x="94" y="478"/>
                  </a:lnTo>
                  <a:lnTo>
                    <a:pt x="100" y="474"/>
                  </a:lnTo>
                  <a:lnTo>
                    <a:pt x="104" y="468"/>
                  </a:lnTo>
                  <a:lnTo>
                    <a:pt x="104" y="462"/>
                  </a:lnTo>
                  <a:lnTo>
                    <a:pt x="98" y="462"/>
                  </a:lnTo>
                  <a:lnTo>
                    <a:pt x="90" y="458"/>
                  </a:lnTo>
                  <a:lnTo>
                    <a:pt x="84" y="455"/>
                  </a:lnTo>
                  <a:lnTo>
                    <a:pt x="77" y="455"/>
                  </a:lnTo>
                  <a:lnTo>
                    <a:pt x="72" y="455"/>
                  </a:lnTo>
                  <a:lnTo>
                    <a:pt x="65" y="458"/>
                  </a:lnTo>
                  <a:lnTo>
                    <a:pt x="58" y="459"/>
                  </a:lnTo>
                  <a:lnTo>
                    <a:pt x="50" y="462"/>
                  </a:lnTo>
                  <a:lnTo>
                    <a:pt x="42" y="464"/>
                  </a:lnTo>
                  <a:lnTo>
                    <a:pt x="30" y="466"/>
                  </a:lnTo>
                  <a:lnTo>
                    <a:pt x="24" y="466"/>
                  </a:lnTo>
                  <a:lnTo>
                    <a:pt x="18" y="468"/>
                  </a:lnTo>
                  <a:lnTo>
                    <a:pt x="12" y="468"/>
                  </a:lnTo>
                  <a:lnTo>
                    <a:pt x="6" y="466"/>
                  </a:lnTo>
                  <a:lnTo>
                    <a:pt x="1" y="458"/>
                  </a:lnTo>
                  <a:lnTo>
                    <a:pt x="0" y="450"/>
                  </a:lnTo>
                  <a:lnTo>
                    <a:pt x="0" y="443"/>
                  </a:lnTo>
                  <a:lnTo>
                    <a:pt x="1" y="435"/>
                  </a:lnTo>
                  <a:lnTo>
                    <a:pt x="8" y="431"/>
                  </a:lnTo>
                  <a:lnTo>
                    <a:pt x="14" y="424"/>
                  </a:lnTo>
                  <a:lnTo>
                    <a:pt x="20" y="420"/>
                  </a:lnTo>
                  <a:lnTo>
                    <a:pt x="30" y="419"/>
                  </a:lnTo>
                  <a:lnTo>
                    <a:pt x="38" y="416"/>
                  </a:lnTo>
                  <a:lnTo>
                    <a:pt x="45" y="420"/>
                  </a:lnTo>
                  <a:lnTo>
                    <a:pt x="50" y="420"/>
                  </a:lnTo>
                  <a:lnTo>
                    <a:pt x="57" y="420"/>
                  </a:lnTo>
                  <a:lnTo>
                    <a:pt x="62" y="423"/>
                  </a:lnTo>
                  <a:lnTo>
                    <a:pt x="72" y="427"/>
                  </a:lnTo>
                  <a:lnTo>
                    <a:pt x="77" y="428"/>
                  </a:lnTo>
                  <a:lnTo>
                    <a:pt x="88" y="431"/>
                  </a:lnTo>
                  <a:lnTo>
                    <a:pt x="94" y="432"/>
                  </a:lnTo>
                  <a:lnTo>
                    <a:pt x="100" y="435"/>
                  </a:lnTo>
                  <a:lnTo>
                    <a:pt x="106" y="435"/>
                  </a:lnTo>
                  <a:lnTo>
                    <a:pt x="122" y="402"/>
                  </a:lnTo>
                  <a:lnTo>
                    <a:pt x="138" y="335"/>
                  </a:lnTo>
                  <a:lnTo>
                    <a:pt x="156" y="271"/>
                  </a:lnTo>
                  <a:lnTo>
                    <a:pt x="182" y="214"/>
                  </a:lnTo>
                  <a:lnTo>
                    <a:pt x="220" y="164"/>
                  </a:lnTo>
                  <a:lnTo>
                    <a:pt x="258" y="127"/>
                  </a:lnTo>
                  <a:lnTo>
                    <a:pt x="301" y="90"/>
                  </a:lnTo>
                  <a:lnTo>
                    <a:pt x="325" y="71"/>
                  </a:lnTo>
                  <a:lnTo>
                    <a:pt x="350"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8" name="Freeform 40"/>
            <p:cNvSpPr>
              <a:spLocks/>
            </p:cNvSpPr>
            <p:nvPr/>
          </p:nvSpPr>
          <p:spPr bwMode="auto">
            <a:xfrm>
              <a:off x="5160" y="2783"/>
              <a:ext cx="193" cy="146"/>
            </a:xfrm>
            <a:custGeom>
              <a:avLst/>
              <a:gdLst>
                <a:gd name="T0" fmla="*/ 3 w 386"/>
                <a:gd name="T1" fmla="*/ 1 h 291"/>
                <a:gd name="T2" fmla="*/ 3 w 386"/>
                <a:gd name="T3" fmla="*/ 1 h 291"/>
                <a:gd name="T4" fmla="*/ 3 w 386"/>
                <a:gd name="T5" fmla="*/ 1 h 291"/>
                <a:gd name="T6" fmla="*/ 3 w 386"/>
                <a:gd name="T7" fmla="*/ 2 h 291"/>
                <a:gd name="T8" fmla="*/ 3 w 386"/>
                <a:gd name="T9" fmla="*/ 3 h 291"/>
                <a:gd name="T10" fmla="*/ 3 w 386"/>
                <a:gd name="T11" fmla="*/ 4 h 291"/>
                <a:gd name="T12" fmla="*/ 5 w 386"/>
                <a:gd name="T13" fmla="*/ 3 h 291"/>
                <a:gd name="T14" fmla="*/ 5 w 386"/>
                <a:gd name="T15" fmla="*/ 3 h 291"/>
                <a:gd name="T16" fmla="*/ 6 w 386"/>
                <a:gd name="T17" fmla="*/ 2 h 291"/>
                <a:gd name="T18" fmla="*/ 6 w 386"/>
                <a:gd name="T19" fmla="*/ 2 h 291"/>
                <a:gd name="T20" fmla="*/ 6 w 386"/>
                <a:gd name="T21" fmla="*/ 2 h 291"/>
                <a:gd name="T22" fmla="*/ 6 w 386"/>
                <a:gd name="T23" fmla="*/ 3 h 291"/>
                <a:gd name="T24" fmla="*/ 6 w 386"/>
                <a:gd name="T25" fmla="*/ 3 h 291"/>
                <a:gd name="T26" fmla="*/ 6 w 386"/>
                <a:gd name="T27" fmla="*/ 4 h 291"/>
                <a:gd name="T28" fmla="*/ 6 w 386"/>
                <a:gd name="T29" fmla="*/ 4 h 291"/>
                <a:gd name="T30" fmla="*/ 6 w 386"/>
                <a:gd name="T31" fmla="*/ 4 h 291"/>
                <a:gd name="T32" fmla="*/ 6 w 386"/>
                <a:gd name="T33" fmla="*/ 4 h 291"/>
                <a:gd name="T34" fmla="*/ 6 w 386"/>
                <a:gd name="T35" fmla="*/ 4 h 291"/>
                <a:gd name="T36" fmla="*/ 6 w 386"/>
                <a:gd name="T37" fmla="*/ 5 h 291"/>
                <a:gd name="T38" fmla="*/ 6 w 386"/>
                <a:gd name="T39" fmla="*/ 5 h 291"/>
                <a:gd name="T40" fmla="*/ 6 w 386"/>
                <a:gd name="T41" fmla="*/ 5 h 291"/>
                <a:gd name="T42" fmla="*/ 5 w 386"/>
                <a:gd name="T43" fmla="*/ 5 h 291"/>
                <a:gd name="T44" fmla="*/ 5 w 386"/>
                <a:gd name="T45" fmla="*/ 5 h 291"/>
                <a:gd name="T46" fmla="*/ 5 w 386"/>
                <a:gd name="T47" fmla="*/ 5 h 291"/>
                <a:gd name="T48" fmla="*/ 5 w 386"/>
                <a:gd name="T49" fmla="*/ 5 h 291"/>
                <a:gd name="T50" fmla="*/ 5 w 386"/>
                <a:gd name="T51" fmla="*/ 5 h 291"/>
                <a:gd name="T52" fmla="*/ 4 w 386"/>
                <a:gd name="T53" fmla="*/ 5 h 291"/>
                <a:gd name="T54" fmla="*/ 4 w 386"/>
                <a:gd name="T55" fmla="*/ 5 h 291"/>
                <a:gd name="T56" fmla="*/ 5 w 386"/>
                <a:gd name="T57" fmla="*/ 4 h 291"/>
                <a:gd name="T58" fmla="*/ 5 w 386"/>
                <a:gd name="T59" fmla="*/ 4 h 291"/>
                <a:gd name="T60" fmla="*/ 5 w 386"/>
                <a:gd name="T61" fmla="*/ 4 h 291"/>
                <a:gd name="T62" fmla="*/ 5 w 386"/>
                <a:gd name="T63" fmla="*/ 3 h 291"/>
                <a:gd name="T64" fmla="*/ 3 w 386"/>
                <a:gd name="T65" fmla="*/ 4 h 291"/>
                <a:gd name="T66" fmla="*/ 2 w 386"/>
                <a:gd name="T67" fmla="*/ 5 h 291"/>
                <a:gd name="T68" fmla="*/ 1 w 386"/>
                <a:gd name="T69" fmla="*/ 5 h 291"/>
                <a:gd name="T70" fmla="*/ 0 w 386"/>
                <a:gd name="T71" fmla="*/ 4 h 291"/>
                <a:gd name="T72" fmla="*/ 1 w 386"/>
                <a:gd name="T73" fmla="*/ 4 h 291"/>
                <a:gd name="T74" fmla="*/ 1 w 386"/>
                <a:gd name="T75" fmla="*/ 3 h 291"/>
                <a:gd name="T76" fmla="*/ 2 w 386"/>
                <a:gd name="T77" fmla="*/ 2 h 2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6"/>
                <a:gd name="T118" fmla="*/ 0 h 291"/>
                <a:gd name="T119" fmla="*/ 386 w 386"/>
                <a:gd name="T120" fmla="*/ 291 h 2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6" h="291">
                  <a:moveTo>
                    <a:pt x="139" y="77"/>
                  </a:moveTo>
                  <a:lnTo>
                    <a:pt x="164" y="17"/>
                  </a:lnTo>
                  <a:lnTo>
                    <a:pt x="189" y="1"/>
                  </a:lnTo>
                  <a:lnTo>
                    <a:pt x="196" y="4"/>
                  </a:lnTo>
                  <a:lnTo>
                    <a:pt x="219" y="0"/>
                  </a:lnTo>
                  <a:lnTo>
                    <a:pt x="237" y="20"/>
                  </a:lnTo>
                  <a:lnTo>
                    <a:pt x="245" y="53"/>
                  </a:lnTo>
                  <a:lnTo>
                    <a:pt x="225" y="93"/>
                  </a:lnTo>
                  <a:lnTo>
                    <a:pt x="200" y="118"/>
                  </a:lnTo>
                  <a:lnTo>
                    <a:pt x="155" y="157"/>
                  </a:lnTo>
                  <a:lnTo>
                    <a:pt x="85" y="232"/>
                  </a:lnTo>
                  <a:lnTo>
                    <a:pt x="132" y="213"/>
                  </a:lnTo>
                  <a:lnTo>
                    <a:pt x="181" y="192"/>
                  </a:lnTo>
                  <a:lnTo>
                    <a:pt x="259" y="173"/>
                  </a:lnTo>
                  <a:lnTo>
                    <a:pt x="295" y="160"/>
                  </a:lnTo>
                  <a:lnTo>
                    <a:pt x="315" y="142"/>
                  </a:lnTo>
                  <a:lnTo>
                    <a:pt x="334" y="110"/>
                  </a:lnTo>
                  <a:lnTo>
                    <a:pt x="343" y="104"/>
                  </a:lnTo>
                  <a:lnTo>
                    <a:pt x="356" y="101"/>
                  </a:lnTo>
                  <a:lnTo>
                    <a:pt x="372" y="104"/>
                  </a:lnTo>
                  <a:lnTo>
                    <a:pt x="380" y="110"/>
                  </a:lnTo>
                  <a:lnTo>
                    <a:pt x="386" y="120"/>
                  </a:lnTo>
                  <a:lnTo>
                    <a:pt x="380" y="138"/>
                  </a:lnTo>
                  <a:lnTo>
                    <a:pt x="364" y="176"/>
                  </a:lnTo>
                  <a:lnTo>
                    <a:pt x="360" y="181"/>
                  </a:lnTo>
                  <a:lnTo>
                    <a:pt x="356" y="188"/>
                  </a:lnTo>
                  <a:lnTo>
                    <a:pt x="356" y="194"/>
                  </a:lnTo>
                  <a:lnTo>
                    <a:pt x="355" y="200"/>
                  </a:lnTo>
                  <a:lnTo>
                    <a:pt x="355" y="206"/>
                  </a:lnTo>
                  <a:lnTo>
                    <a:pt x="352" y="213"/>
                  </a:lnTo>
                  <a:lnTo>
                    <a:pt x="351" y="219"/>
                  </a:lnTo>
                  <a:lnTo>
                    <a:pt x="348" y="225"/>
                  </a:lnTo>
                  <a:lnTo>
                    <a:pt x="347" y="232"/>
                  </a:lnTo>
                  <a:lnTo>
                    <a:pt x="347" y="237"/>
                  </a:lnTo>
                  <a:lnTo>
                    <a:pt x="347" y="244"/>
                  </a:lnTo>
                  <a:lnTo>
                    <a:pt x="347" y="249"/>
                  </a:lnTo>
                  <a:lnTo>
                    <a:pt x="347" y="256"/>
                  </a:lnTo>
                  <a:lnTo>
                    <a:pt x="347" y="261"/>
                  </a:lnTo>
                  <a:lnTo>
                    <a:pt x="344" y="268"/>
                  </a:lnTo>
                  <a:lnTo>
                    <a:pt x="343" y="274"/>
                  </a:lnTo>
                  <a:lnTo>
                    <a:pt x="336" y="278"/>
                  </a:lnTo>
                  <a:lnTo>
                    <a:pt x="330" y="282"/>
                  </a:lnTo>
                  <a:lnTo>
                    <a:pt x="324" y="285"/>
                  </a:lnTo>
                  <a:lnTo>
                    <a:pt x="315" y="286"/>
                  </a:lnTo>
                  <a:lnTo>
                    <a:pt x="309" y="289"/>
                  </a:lnTo>
                  <a:lnTo>
                    <a:pt x="303" y="289"/>
                  </a:lnTo>
                  <a:lnTo>
                    <a:pt x="295" y="289"/>
                  </a:lnTo>
                  <a:lnTo>
                    <a:pt x="287" y="291"/>
                  </a:lnTo>
                  <a:lnTo>
                    <a:pt x="280" y="289"/>
                  </a:lnTo>
                  <a:lnTo>
                    <a:pt x="275" y="289"/>
                  </a:lnTo>
                  <a:lnTo>
                    <a:pt x="267" y="286"/>
                  </a:lnTo>
                  <a:lnTo>
                    <a:pt x="263" y="280"/>
                  </a:lnTo>
                  <a:lnTo>
                    <a:pt x="256" y="278"/>
                  </a:lnTo>
                  <a:lnTo>
                    <a:pt x="252" y="272"/>
                  </a:lnTo>
                  <a:lnTo>
                    <a:pt x="249" y="266"/>
                  </a:lnTo>
                  <a:lnTo>
                    <a:pt x="249" y="260"/>
                  </a:lnTo>
                  <a:lnTo>
                    <a:pt x="253" y="253"/>
                  </a:lnTo>
                  <a:lnTo>
                    <a:pt x="263" y="252"/>
                  </a:lnTo>
                  <a:lnTo>
                    <a:pt x="268" y="245"/>
                  </a:lnTo>
                  <a:lnTo>
                    <a:pt x="275" y="241"/>
                  </a:lnTo>
                  <a:lnTo>
                    <a:pt x="279" y="236"/>
                  </a:lnTo>
                  <a:lnTo>
                    <a:pt x="284" y="232"/>
                  </a:lnTo>
                  <a:lnTo>
                    <a:pt x="291" y="225"/>
                  </a:lnTo>
                  <a:lnTo>
                    <a:pt x="307" y="190"/>
                  </a:lnTo>
                  <a:lnTo>
                    <a:pt x="263" y="217"/>
                  </a:lnTo>
                  <a:lnTo>
                    <a:pt x="208" y="244"/>
                  </a:lnTo>
                  <a:lnTo>
                    <a:pt x="135" y="268"/>
                  </a:lnTo>
                  <a:lnTo>
                    <a:pt x="81" y="282"/>
                  </a:lnTo>
                  <a:lnTo>
                    <a:pt x="44" y="289"/>
                  </a:lnTo>
                  <a:lnTo>
                    <a:pt x="21" y="282"/>
                  </a:lnTo>
                  <a:lnTo>
                    <a:pt x="8" y="272"/>
                  </a:lnTo>
                  <a:lnTo>
                    <a:pt x="0" y="252"/>
                  </a:lnTo>
                  <a:lnTo>
                    <a:pt x="4" y="229"/>
                  </a:lnTo>
                  <a:lnTo>
                    <a:pt x="12" y="205"/>
                  </a:lnTo>
                  <a:lnTo>
                    <a:pt x="32" y="184"/>
                  </a:lnTo>
                  <a:lnTo>
                    <a:pt x="62" y="153"/>
                  </a:lnTo>
                  <a:lnTo>
                    <a:pt x="97" y="118"/>
                  </a:lnTo>
                  <a:lnTo>
                    <a:pt x="122" y="96"/>
                  </a:lnTo>
                  <a:lnTo>
                    <a:pt x="139" y="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9" name="Freeform 41"/>
            <p:cNvSpPr>
              <a:spLocks/>
            </p:cNvSpPr>
            <p:nvPr/>
          </p:nvSpPr>
          <p:spPr bwMode="auto">
            <a:xfrm>
              <a:off x="5102" y="2767"/>
              <a:ext cx="192" cy="146"/>
            </a:xfrm>
            <a:custGeom>
              <a:avLst/>
              <a:gdLst>
                <a:gd name="T0" fmla="*/ 2 w 385"/>
                <a:gd name="T1" fmla="*/ 1 h 292"/>
                <a:gd name="T2" fmla="*/ 3 w 385"/>
                <a:gd name="T3" fmla="*/ 1 h 292"/>
                <a:gd name="T4" fmla="*/ 3 w 385"/>
                <a:gd name="T5" fmla="*/ 1 h 292"/>
                <a:gd name="T6" fmla="*/ 3 w 385"/>
                <a:gd name="T7" fmla="*/ 1 h 292"/>
                <a:gd name="T8" fmla="*/ 2 w 385"/>
                <a:gd name="T9" fmla="*/ 2 h 292"/>
                <a:gd name="T10" fmla="*/ 2 w 385"/>
                <a:gd name="T11" fmla="*/ 3 h 292"/>
                <a:gd name="T12" fmla="*/ 4 w 385"/>
                <a:gd name="T13" fmla="*/ 2 h 292"/>
                <a:gd name="T14" fmla="*/ 4 w 385"/>
                <a:gd name="T15" fmla="*/ 2 h 292"/>
                <a:gd name="T16" fmla="*/ 5 w 385"/>
                <a:gd name="T17" fmla="*/ 1 h 292"/>
                <a:gd name="T18" fmla="*/ 5 w 385"/>
                <a:gd name="T19" fmla="*/ 1 h 292"/>
                <a:gd name="T20" fmla="*/ 6 w 385"/>
                <a:gd name="T21" fmla="*/ 2 h 292"/>
                <a:gd name="T22" fmla="*/ 5 w 385"/>
                <a:gd name="T23" fmla="*/ 2 h 292"/>
                <a:gd name="T24" fmla="*/ 5 w 385"/>
                <a:gd name="T25" fmla="*/ 3 h 292"/>
                <a:gd name="T26" fmla="*/ 5 w 385"/>
                <a:gd name="T27" fmla="*/ 3 h 292"/>
                <a:gd name="T28" fmla="*/ 5 w 385"/>
                <a:gd name="T29" fmla="*/ 3 h 292"/>
                <a:gd name="T30" fmla="*/ 5 w 385"/>
                <a:gd name="T31" fmla="*/ 3 h 292"/>
                <a:gd name="T32" fmla="*/ 5 w 385"/>
                <a:gd name="T33" fmla="*/ 3 h 292"/>
                <a:gd name="T34" fmla="*/ 5 w 385"/>
                <a:gd name="T35" fmla="*/ 4 h 292"/>
                <a:gd name="T36" fmla="*/ 5 w 385"/>
                <a:gd name="T37" fmla="*/ 5 h 292"/>
                <a:gd name="T38" fmla="*/ 5 w 385"/>
                <a:gd name="T39" fmla="*/ 5 h 292"/>
                <a:gd name="T40" fmla="*/ 5 w 385"/>
                <a:gd name="T41" fmla="*/ 5 h 292"/>
                <a:gd name="T42" fmla="*/ 4 w 385"/>
                <a:gd name="T43" fmla="*/ 5 h 292"/>
                <a:gd name="T44" fmla="*/ 4 w 385"/>
                <a:gd name="T45" fmla="*/ 5 h 292"/>
                <a:gd name="T46" fmla="*/ 4 w 385"/>
                <a:gd name="T47" fmla="*/ 5 h 292"/>
                <a:gd name="T48" fmla="*/ 4 w 385"/>
                <a:gd name="T49" fmla="*/ 5 h 292"/>
                <a:gd name="T50" fmla="*/ 4 w 385"/>
                <a:gd name="T51" fmla="*/ 5 h 292"/>
                <a:gd name="T52" fmla="*/ 3 w 385"/>
                <a:gd name="T53" fmla="*/ 5 h 292"/>
                <a:gd name="T54" fmla="*/ 3 w 385"/>
                <a:gd name="T55" fmla="*/ 5 h 292"/>
                <a:gd name="T56" fmla="*/ 4 w 385"/>
                <a:gd name="T57" fmla="*/ 4 h 292"/>
                <a:gd name="T58" fmla="*/ 4 w 385"/>
                <a:gd name="T59" fmla="*/ 3 h 292"/>
                <a:gd name="T60" fmla="*/ 4 w 385"/>
                <a:gd name="T61" fmla="*/ 3 h 292"/>
                <a:gd name="T62" fmla="*/ 4 w 385"/>
                <a:gd name="T63" fmla="*/ 3 h 292"/>
                <a:gd name="T64" fmla="*/ 3 w 385"/>
                <a:gd name="T65" fmla="*/ 3 h 292"/>
                <a:gd name="T66" fmla="*/ 1 w 385"/>
                <a:gd name="T67" fmla="*/ 5 h 292"/>
                <a:gd name="T68" fmla="*/ 0 w 385"/>
                <a:gd name="T69" fmla="*/ 5 h 292"/>
                <a:gd name="T70" fmla="*/ 0 w 385"/>
                <a:gd name="T71" fmla="*/ 4 h 292"/>
                <a:gd name="T72" fmla="*/ 0 w 385"/>
                <a:gd name="T73" fmla="*/ 3 h 292"/>
                <a:gd name="T74" fmla="*/ 1 w 385"/>
                <a:gd name="T75" fmla="*/ 2 h 292"/>
                <a:gd name="T76" fmla="*/ 1 w 385"/>
                <a:gd name="T77" fmla="*/ 1 h 2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5"/>
                <a:gd name="T118" fmla="*/ 0 h 292"/>
                <a:gd name="T119" fmla="*/ 385 w 385"/>
                <a:gd name="T120" fmla="*/ 292 h 2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5" h="292">
                  <a:moveTo>
                    <a:pt x="140" y="78"/>
                  </a:moveTo>
                  <a:lnTo>
                    <a:pt x="164" y="18"/>
                  </a:lnTo>
                  <a:lnTo>
                    <a:pt x="190" y="2"/>
                  </a:lnTo>
                  <a:lnTo>
                    <a:pt x="197" y="5"/>
                  </a:lnTo>
                  <a:lnTo>
                    <a:pt x="220" y="0"/>
                  </a:lnTo>
                  <a:lnTo>
                    <a:pt x="237" y="21"/>
                  </a:lnTo>
                  <a:lnTo>
                    <a:pt x="245" y="53"/>
                  </a:lnTo>
                  <a:lnTo>
                    <a:pt x="225" y="94"/>
                  </a:lnTo>
                  <a:lnTo>
                    <a:pt x="201" y="118"/>
                  </a:lnTo>
                  <a:lnTo>
                    <a:pt x="156" y="158"/>
                  </a:lnTo>
                  <a:lnTo>
                    <a:pt x="85" y="232"/>
                  </a:lnTo>
                  <a:lnTo>
                    <a:pt x="133" y="213"/>
                  </a:lnTo>
                  <a:lnTo>
                    <a:pt x="182" y="193"/>
                  </a:lnTo>
                  <a:lnTo>
                    <a:pt x="258" y="174"/>
                  </a:lnTo>
                  <a:lnTo>
                    <a:pt x="296" y="161"/>
                  </a:lnTo>
                  <a:lnTo>
                    <a:pt x="316" y="143"/>
                  </a:lnTo>
                  <a:lnTo>
                    <a:pt x="333" y="110"/>
                  </a:lnTo>
                  <a:lnTo>
                    <a:pt x="342" y="105"/>
                  </a:lnTo>
                  <a:lnTo>
                    <a:pt x="357" y="102"/>
                  </a:lnTo>
                  <a:lnTo>
                    <a:pt x="373" y="105"/>
                  </a:lnTo>
                  <a:lnTo>
                    <a:pt x="381" y="110"/>
                  </a:lnTo>
                  <a:lnTo>
                    <a:pt x="385" y="121"/>
                  </a:lnTo>
                  <a:lnTo>
                    <a:pt x="381" y="139"/>
                  </a:lnTo>
                  <a:lnTo>
                    <a:pt x="365" y="177"/>
                  </a:lnTo>
                  <a:lnTo>
                    <a:pt x="361" y="182"/>
                  </a:lnTo>
                  <a:lnTo>
                    <a:pt x="357" y="189"/>
                  </a:lnTo>
                  <a:lnTo>
                    <a:pt x="357" y="194"/>
                  </a:lnTo>
                  <a:lnTo>
                    <a:pt x="354" y="201"/>
                  </a:lnTo>
                  <a:lnTo>
                    <a:pt x="354" y="207"/>
                  </a:lnTo>
                  <a:lnTo>
                    <a:pt x="352" y="213"/>
                  </a:lnTo>
                  <a:lnTo>
                    <a:pt x="350" y="220"/>
                  </a:lnTo>
                  <a:lnTo>
                    <a:pt x="348" y="226"/>
                  </a:lnTo>
                  <a:lnTo>
                    <a:pt x="346" y="232"/>
                  </a:lnTo>
                  <a:lnTo>
                    <a:pt x="346" y="238"/>
                  </a:lnTo>
                  <a:lnTo>
                    <a:pt x="346" y="245"/>
                  </a:lnTo>
                  <a:lnTo>
                    <a:pt x="346" y="250"/>
                  </a:lnTo>
                  <a:lnTo>
                    <a:pt x="346" y="257"/>
                  </a:lnTo>
                  <a:lnTo>
                    <a:pt x="346" y="262"/>
                  </a:lnTo>
                  <a:lnTo>
                    <a:pt x="344" y="269"/>
                  </a:lnTo>
                  <a:lnTo>
                    <a:pt x="342" y="274"/>
                  </a:lnTo>
                  <a:lnTo>
                    <a:pt x="336" y="279"/>
                  </a:lnTo>
                  <a:lnTo>
                    <a:pt x="329" y="283"/>
                  </a:lnTo>
                  <a:lnTo>
                    <a:pt x="324" y="285"/>
                  </a:lnTo>
                  <a:lnTo>
                    <a:pt x="316" y="287"/>
                  </a:lnTo>
                  <a:lnTo>
                    <a:pt x="309" y="289"/>
                  </a:lnTo>
                  <a:lnTo>
                    <a:pt x="304" y="289"/>
                  </a:lnTo>
                  <a:lnTo>
                    <a:pt x="296" y="289"/>
                  </a:lnTo>
                  <a:lnTo>
                    <a:pt x="286" y="292"/>
                  </a:lnTo>
                  <a:lnTo>
                    <a:pt x="281" y="289"/>
                  </a:lnTo>
                  <a:lnTo>
                    <a:pt x="274" y="289"/>
                  </a:lnTo>
                  <a:lnTo>
                    <a:pt x="266" y="287"/>
                  </a:lnTo>
                  <a:lnTo>
                    <a:pt x="262" y="281"/>
                  </a:lnTo>
                  <a:lnTo>
                    <a:pt x="256" y="279"/>
                  </a:lnTo>
                  <a:lnTo>
                    <a:pt x="252" y="273"/>
                  </a:lnTo>
                  <a:lnTo>
                    <a:pt x="249" y="266"/>
                  </a:lnTo>
                  <a:lnTo>
                    <a:pt x="249" y="261"/>
                  </a:lnTo>
                  <a:lnTo>
                    <a:pt x="254" y="254"/>
                  </a:lnTo>
                  <a:lnTo>
                    <a:pt x="262" y="253"/>
                  </a:lnTo>
                  <a:lnTo>
                    <a:pt x="268" y="246"/>
                  </a:lnTo>
                  <a:lnTo>
                    <a:pt x="274" y="242"/>
                  </a:lnTo>
                  <a:lnTo>
                    <a:pt x="278" y="237"/>
                  </a:lnTo>
                  <a:lnTo>
                    <a:pt x="285" y="232"/>
                  </a:lnTo>
                  <a:lnTo>
                    <a:pt x="291" y="226"/>
                  </a:lnTo>
                  <a:lnTo>
                    <a:pt x="308" y="190"/>
                  </a:lnTo>
                  <a:lnTo>
                    <a:pt x="262" y="218"/>
                  </a:lnTo>
                  <a:lnTo>
                    <a:pt x="209" y="245"/>
                  </a:lnTo>
                  <a:lnTo>
                    <a:pt x="136" y="269"/>
                  </a:lnTo>
                  <a:lnTo>
                    <a:pt x="81" y="283"/>
                  </a:lnTo>
                  <a:lnTo>
                    <a:pt x="45" y="289"/>
                  </a:lnTo>
                  <a:lnTo>
                    <a:pt x="23" y="283"/>
                  </a:lnTo>
                  <a:lnTo>
                    <a:pt x="8" y="273"/>
                  </a:lnTo>
                  <a:lnTo>
                    <a:pt x="0" y="253"/>
                  </a:lnTo>
                  <a:lnTo>
                    <a:pt x="4" y="230"/>
                  </a:lnTo>
                  <a:lnTo>
                    <a:pt x="12" y="205"/>
                  </a:lnTo>
                  <a:lnTo>
                    <a:pt x="33" y="185"/>
                  </a:lnTo>
                  <a:lnTo>
                    <a:pt x="64" y="154"/>
                  </a:lnTo>
                  <a:lnTo>
                    <a:pt x="99" y="118"/>
                  </a:lnTo>
                  <a:lnTo>
                    <a:pt x="123" y="97"/>
                  </a:lnTo>
                  <a:lnTo>
                    <a:pt x="140"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0" name="Freeform 42"/>
            <p:cNvSpPr>
              <a:spLocks/>
            </p:cNvSpPr>
            <p:nvPr/>
          </p:nvSpPr>
          <p:spPr bwMode="auto">
            <a:xfrm>
              <a:off x="5189" y="2424"/>
              <a:ext cx="186" cy="242"/>
            </a:xfrm>
            <a:custGeom>
              <a:avLst/>
              <a:gdLst>
                <a:gd name="T0" fmla="*/ 0 w 373"/>
                <a:gd name="T1" fmla="*/ 7 h 484"/>
                <a:gd name="T2" fmla="*/ 0 w 373"/>
                <a:gd name="T3" fmla="*/ 8 h 484"/>
                <a:gd name="T4" fmla="*/ 0 w 373"/>
                <a:gd name="T5" fmla="*/ 8 h 484"/>
                <a:gd name="T6" fmla="*/ 2 w 373"/>
                <a:gd name="T7" fmla="*/ 8 h 484"/>
                <a:gd name="T8" fmla="*/ 4 w 373"/>
                <a:gd name="T9" fmla="*/ 7 h 484"/>
                <a:gd name="T10" fmla="*/ 5 w 373"/>
                <a:gd name="T11" fmla="*/ 7 h 484"/>
                <a:gd name="T12" fmla="*/ 5 w 373"/>
                <a:gd name="T13" fmla="*/ 6 h 484"/>
                <a:gd name="T14" fmla="*/ 5 w 373"/>
                <a:gd name="T15" fmla="*/ 4 h 484"/>
                <a:gd name="T16" fmla="*/ 4 w 373"/>
                <a:gd name="T17" fmla="*/ 3 h 484"/>
                <a:gd name="T18" fmla="*/ 4 w 373"/>
                <a:gd name="T19" fmla="*/ 2 h 484"/>
                <a:gd name="T20" fmla="*/ 4 w 373"/>
                <a:gd name="T21" fmla="*/ 2 h 484"/>
                <a:gd name="T22" fmla="*/ 5 w 373"/>
                <a:gd name="T23" fmla="*/ 2 h 484"/>
                <a:gd name="T24" fmla="*/ 5 w 373"/>
                <a:gd name="T25" fmla="*/ 2 h 484"/>
                <a:gd name="T26" fmla="*/ 5 w 373"/>
                <a:gd name="T27" fmla="*/ 1 h 484"/>
                <a:gd name="T28" fmla="*/ 5 w 373"/>
                <a:gd name="T29" fmla="*/ 1 h 484"/>
                <a:gd name="T30" fmla="*/ 5 w 373"/>
                <a:gd name="T31" fmla="*/ 1 h 484"/>
                <a:gd name="T32" fmla="*/ 5 w 373"/>
                <a:gd name="T33" fmla="*/ 1 h 484"/>
                <a:gd name="T34" fmla="*/ 5 w 373"/>
                <a:gd name="T35" fmla="*/ 1 h 484"/>
                <a:gd name="T36" fmla="*/ 5 w 373"/>
                <a:gd name="T37" fmla="*/ 1 h 484"/>
                <a:gd name="T38" fmla="*/ 5 w 373"/>
                <a:gd name="T39" fmla="*/ 1 h 484"/>
                <a:gd name="T40" fmla="*/ 5 w 373"/>
                <a:gd name="T41" fmla="*/ 1 h 484"/>
                <a:gd name="T42" fmla="*/ 4 w 373"/>
                <a:gd name="T43" fmla="*/ 1 h 484"/>
                <a:gd name="T44" fmla="*/ 4 w 373"/>
                <a:gd name="T45" fmla="*/ 1 h 484"/>
                <a:gd name="T46" fmla="*/ 4 w 373"/>
                <a:gd name="T47" fmla="*/ 1 h 484"/>
                <a:gd name="T48" fmla="*/ 4 w 373"/>
                <a:gd name="T49" fmla="*/ 1 h 484"/>
                <a:gd name="T50" fmla="*/ 4 w 373"/>
                <a:gd name="T51" fmla="*/ 1 h 484"/>
                <a:gd name="T52" fmla="*/ 4 w 373"/>
                <a:gd name="T53" fmla="*/ 1 h 484"/>
                <a:gd name="T54" fmla="*/ 4 w 373"/>
                <a:gd name="T55" fmla="*/ 1 h 484"/>
                <a:gd name="T56" fmla="*/ 4 w 373"/>
                <a:gd name="T57" fmla="*/ 0 h 484"/>
                <a:gd name="T58" fmla="*/ 4 w 373"/>
                <a:gd name="T59" fmla="*/ 1 h 484"/>
                <a:gd name="T60" fmla="*/ 3 w 373"/>
                <a:gd name="T61" fmla="*/ 1 h 484"/>
                <a:gd name="T62" fmla="*/ 3 w 373"/>
                <a:gd name="T63" fmla="*/ 1 h 484"/>
                <a:gd name="T64" fmla="*/ 3 w 373"/>
                <a:gd name="T65" fmla="*/ 1 h 484"/>
                <a:gd name="T66" fmla="*/ 4 w 373"/>
                <a:gd name="T67" fmla="*/ 1 h 484"/>
                <a:gd name="T68" fmla="*/ 4 w 373"/>
                <a:gd name="T69" fmla="*/ 1 h 484"/>
                <a:gd name="T70" fmla="*/ 4 w 373"/>
                <a:gd name="T71" fmla="*/ 2 h 484"/>
                <a:gd name="T72" fmla="*/ 4 w 373"/>
                <a:gd name="T73" fmla="*/ 2 h 484"/>
                <a:gd name="T74" fmla="*/ 3 w 373"/>
                <a:gd name="T75" fmla="*/ 2 h 484"/>
                <a:gd name="T76" fmla="*/ 3 w 373"/>
                <a:gd name="T77" fmla="*/ 2 h 484"/>
                <a:gd name="T78" fmla="*/ 3 w 373"/>
                <a:gd name="T79" fmla="*/ 2 h 484"/>
                <a:gd name="T80" fmla="*/ 3 w 373"/>
                <a:gd name="T81" fmla="*/ 2 h 484"/>
                <a:gd name="T82" fmla="*/ 3 w 373"/>
                <a:gd name="T83" fmla="*/ 2 h 484"/>
                <a:gd name="T84" fmla="*/ 2 w 373"/>
                <a:gd name="T85" fmla="*/ 2 h 484"/>
                <a:gd name="T86" fmla="*/ 2 w 373"/>
                <a:gd name="T87" fmla="*/ 2 h 484"/>
                <a:gd name="T88" fmla="*/ 2 w 373"/>
                <a:gd name="T89" fmla="*/ 2 h 484"/>
                <a:gd name="T90" fmla="*/ 3 w 373"/>
                <a:gd name="T91" fmla="*/ 2 h 484"/>
                <a:gd name="T92" fmla="*/ 3 w 373"/>
                <a:gd name="T93" fmla="*/ 3 h 484"/>
                <a:gd name="T94" fmla="*/ 3 w 373"/>
                <a:gd name="T95" fmla="*/ 2 h 484"/>
                <a:gd name="T96" fmla="*/ 3 w 373"/>
                <a:gd name="T97" fmla="*/ 2 h 484"/>
                <a:gd name="T98" fmla="*/ 3 w 373"/>
                <a:gd name="T99" fmla="*/ 2 h 484"/>
                <a:gd name="T100" fmla="*/ 4 w 373"/>
                <a:gd name="T101" fmla="*/ 2 h 484"/>
                <a:gd name="T102" fmla="*/ 4 w 373"/>
                <a:gd name="T103" fmla="*/ 4 h 484"/>
                <a:gd name="T104" fmla="*/ 4 w 373"/>
                <a:gd name="T105" fmla="*/ 6 h 484"/>
                <a:gd name="T106" fmla="*/ 3 w 373"/>
                <a:gd name="T107" fmla="*/ 6 h 484"/>
                <a:gd name="T108" fmla="*/ 2 w 373"/>
                <a:gd name="T109" fmla="*/ 7 h 484"/>
                <a:gd name="T110" fmla="*/ 0 w 373"/>
                <a:gd name="T111" fmla="*/ 7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484"/>
                <a:gd name="T170" fmla="*/ 373 w 373"/>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484">
                  <a:moveTo>
                    <a:pt x="46" y="406"/>
                  </a:moveTo>
                  <a:lnTo>
                    <a:pt x="13" y="411"/>
                  </a:lnTo>
                  <a:lnTo>
                    <a:pt x="0" y="427"/>
                  </a:lnTo>
                  <a:lnTo>
                    <a:pt x="1" y="460"/>
                  </a:lnTo>
                  <a:lnTo>
                    <a:pt x="20" y="476"/>
                  </a:lnTo>
                  <a:lnTo>
                    <a:pt x="49" y="484"/>
                  </a:lnTo>
                  <a:lnTo>
                    <a:pt x="108" y="479"/>
                  </a:lnTo>
                  <a:lnTo>
                    <a:pt x="163" y="472"/>
                  </a:lnTo>
                  <a:lnTo>
                    <a:pt x="218" y="460"/>
                  </a:lnTo>
                  <a:lnTo>
                    <a:pt x="266" y="444"/>
                  </a:lnTo>
                  <a:lnTo>
                    <a:pt x="305" y="419"/>
                  </a:lnTo>
                  <a:lnTo>
                    <a:pt x="327" y="403"/>
                  </a:lnTo>
                  <a:lnTo>
                    <a:pt x="343" y="374"/>
                  </a:lnTo>
                  <a:lnTo>
                    <a:pt x="350" y="339"/>
                  </a:lnTo>
                  <a:lnTo>
                    <a:pt x="351" y="288"/>
                  </a:lnTo>
                  <a:lnTo>
                    <a:pt x="335" y="243"/>
                  </a:lnTo>
                  <a:lnTo>
                    <a:pt x="318" y="195"/>
                  </a:lnTo>
                  <a:lnTo>
                    <a:pt x="310" y="143"/>
                  </a:lnTo>
                  <a:lnTo>
                    <a:pt x="310" y="99"/>
                  </a:lnTo>
                  <a:lnTo>
                    <a:pt x="313" y="94"/>
                  </a:lnTo>
                  <a:lnTo>
                    <a:pt x="314" y="87"/>
                  </a:lnTo>
                  <a:lnTo>
                    <a:pt x="318" y="80"/>
                  </a:lnTo>
                  <a:lnTo>
                    <a:pt x="325" y="79"/>
                  </a:lnTo>
                  <a:lnTo>
                    <a:pt x="329" y="72"/>
                  </a:lnTo>
                  <a:lnTo>
                    <a:pt x="335" y="71"/>
                  </a:lnTo>
                  <a:lnTo>
                    <a:pt x="341" y="68"/>
                  </a:lnTo>
                  <a:lnTo>
                    <a:pt x="347" y="67"/>
                  </a:lnTo>
                  <a:lnTo>
                    <a:pt x="354" y="62"/>
                  </a:lnTo>
                  <a:lnTo>
                    <a:pt x="359" y="62"/>
                  </a:lnTo>
                  <a:lnTo>
                    <a:pt x="363" y="56"/>
                  </a:lnTo>
                  <a:lnTo>
                    <a:pt x="367" y="50"/>
                  </a:lnTo>
                  <a:lnTo>
                    <a:pt x="370" y="44"/>
                  </a:lnTo>
                  <a:lnTo>
                    <a:pt x="373" y="38"/>
                  </a:lnTo>
                  <a:lnTo>
                    <a:pt x="373" y="31"/>
                  </a:lnTo>
                  <a:lnTo>
                    <a:pt x="366" y="27"/>
                  </a:lnTo>
                  <a:lnTo>
                    <a:pt x="359" y="26"/>
                  </a:lnTo>
                  <a:lnTo>
                    <a:pt x="354" y="23"/>
                  </a:lnTo>
                  <a:lnTo>
                    <a:pt x="347" y="23"/>
                  </a:lnTo>
                  <a:lnTo>
                    <a:pt x="341" y="26"/>
                  </a:lnTo>
                  <a:lnTo>
                    <a:pt x="335" y="30"/>
                  </a:lnTo>
                  <a:lnTo>
                    <a:pt x="329" y="34"/>
                  </a:lnTo>
                  <a:lnTo>
                    <a:pt x="322" y="39"/>
                  </a:lnTo>
                  <a:lnTo>
                    <a:pt x="317" y="42"/>
                  </a:lnTo>
                  <a:lnTo>
                    <a:pt x="310" y="48"/>
                  </a:lnTo>
                  <a:lnTo>
                    <a:pt x="306" y="54"/>
                  </a:lnTo>
                  <a:lnTo>
                    <a:pt x="302" y="60"/>
                  </a:lnTo>
                  <a:lnTo>
                    <a:pt x="297" y="62"/>
                  </a:lnTo>
                  <a:lnTo>
                    <a:pt x="290" y="60"/>
                  </a:lnTo>
                  <a:lnTo>
                    <a:pt x="289" y="54"/>
                  </a:lnTo>
                  <a:lnTo>
                    <a:pt x="286" y="48"/>
                  </a:lnTo>
                  <a:lnTo>
                    <a:pt x="290" y="42"/>
                  </a:lnTo>
                  <a:lnTo>
                    <a:pt x="294" y="34"/>
                  </a:lnTo>
                  <a:lnTo>
                    <a:pt x="298" y="26"/>
                  </a:lnTo>
                  <a:lnTo>
                    <a:pt x="298" y="19"/>
                  </a:lnTo>
                  <a:lnTo>
                    <a:pt x="293" y="15"/>
                  </a:lnTo>
                  <a:lnTo>
                    <a:pt x="290" y="10"/>
                  </a:lnTo>
                  <a:lnTo>
                    <a:pt x="285" y="3"/>
                  </a:lnTo>
                  <a:lnTo>
                    <a:pt x="278" y="0"/>
                  </a:lnTo>
                  <a:lnTo>
                    <a:pt x="270" y="0"/>
                  </a:lnTo>
                  <a:lnTo>
                    <a:pt x="263" y="3"/>
                  </a:lnTo>
                  <a:lnTo>
                    <a:pt x="259" y="10"/>
                  </a:lnTo>
                  <a:lnTo>
                    <a:pt x="255" y="15"/>
                  </a:lnTo>
                  <a:lnTo>
                    <a:pt x="253" y="22"/>
                  </a:lnTo>
                  <a:lnTo>
                    <a:pt x="253" y="27"/>
                  </a:lnTo>
                  <a:lnTo>
                    <a:pt x="253" y="34"/>
                  </a:lnTo>
                  <a:lnTo>
                    <a:pt x="255" y="39"/>
                  </a:lnTo>
                  <a:lnTo>
                    <a:pt x="259" y="46"/>
                  </a:lnTo>
                  <a:lnTo>
                    <a:pt x="261" y="52"/>
                  </a:lnTo>
                  <a:lnTo>
                    <a:pt x="261" y="58"/>
                  </a:lnTo>
                  <a:lnTo>
                    <a:pt x="263" y="64"/>
                  </a:lnTo>
                  <a:lnTo>
                    <a:pt x="266" y="71"/>
                  </a:lnTo>
                  <a:lnTo>
                    <a:pt x="266" y="76"/>
                  </a:lnTo>
                  <a:lnTo>
                    <a:pt x="270" y="83"/>
                  </a:lnTo>
                  <a:lnTo>
                    <a:pt x="266" y="90"/>
                  </a:lnTo>
                  <a:lnTo>
                    <a:pt x="259" y="91"/>
                  </a:lnTo>
                  <a:lnTo>
                    <a:pt x="253" y="94"/>
                  </a:lnTo>
                  <a:lnTo>
                    <a:pt x="245" y="94"/>
                  </a:lnTo>
                  <a:lnTo>
                    <a:pt x="237" y="94"/>
                  </a:lnTo>
                  <a:lnTo>
                    <a:pt x="229" y="91"/>
                  </a:lnTo>
                  <a:lnTo>
                    <a:pt x="222" y="90"/>
                  </a:lnTo>
                  <a:lnTo>
                    <a:pt x="217" y="90"/>
                  </a:lnTo>
                  <a:lnTo>
                    <a:pt x="210" y="90"/>
                  </a:lnTo>
                  <a:lnTo>
                    <a:pt x="205" y="90"/>
                  </a:lnTo>
                  <a:lnTo>
                    <a:pt x="196" y="90"/>
                  </a:lnTo>
                  <a:lnTo>
                    <a:pt x="190" y="91"/>
                  </a:lnTo>
                  <a:lnTo>
                    <a:pt x="186" y="98"/>
                  </a:lnTo>
                  <a:lnTo>
                    <a:pt x="182" y="103"/>
                  </a:lnTo>
                  <a:lnTo>
                    <a:pt x="179" y="110"/>
                  </a:lnTo>
                  <a:lnTo>
                    <a:pt x="179" y="115"/>
                  </a:lnTo>
                  <a:lnTo>
                    <a:pt x="188" y="122"/>
                  </a:lnTo>
                  <a:lnTo>
                    <a:pt x="194" y="124"/>
                  </a:lnTo>
                  <a:lnTo>
                    <a:pt x="201" y="126"/>
                  </a:lnTo>
                  <a:lnTo>
                    <a:pt x="206" y="130"/>
                  </a:lnTo>
                  <a:lnTo>
                    <a:pt x="213" y="130"/>
                  </a:lnTo>
                  <a:lnTo>
                    <a:pt x="218" y="130"/>
                  </a:lnTo>
                  <a:lnTo>
                    <a:pt x="225" y="128"/>
                  </a:lnTo>
                  <a:lnTo>
                    <a:pt x="233" y="126"/>
                  </a:lnTo>
                  <a:lnTo>
                    <a:pt x="238" y="124"/>
                  </a:lnTo>
                  <a:lnTo>
                    <a:pt x="245" y="122"/>
                  </a:lnTo>
                  <a:lnTo>
                    <a:pt x="251" y="122"/>
                  </a:lnTo>
                  <a:lnTo>
                    <a:pt x="257" y="118"/>
                  </a:lnTo>
                  <a:lnTo>
                    <a:pt x="275" y="128"/>
                  </a:lnTo>
                  <a:lnTo>
                    <a:pt x="280" y="190"/>
                  </a:lnTo>
                  <a:lnTo>
                    <a:pt x="290" y="247"/>
                  </a:lnTo>
                  <a:lnTo>
                    <a:pt x="294" y="290"/>
                  </a:lnTo>
                  <a:lnTo>
                    <a:pt x="290" y="327"/>
                  </a:lnTo>
                  <a:lnTo>
                    <a:pt x="275" y="364"/>
                  </a:lnTo>
                  <a:lnTo>
                    <a:pt x="249" y="384"/>
                  </a:lnTo>
                  <a:lnTo>
                    <a:pt x="198" y="399"/>
                  </a:lnTo>
                  <a:lnTo>
                    <a:pt x="138" y="403"/>
                  </a:lnTo>
                  <a:lnTo>
                    <a:pt x="77" y="403"/>
                  </a:lnTo>
                  <a:lnTo>
                    <a:pt x="46"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5368" name="Group 66"/>
          <p:cNvGrpSpPr>
            <a:grpSpLocks/>
          </p:cNvGrpSpPr>
          <p:nvPr/>
        </p:nvGrpSpPr>
        <p:grpSpPr bwMode="auto">
          <a:xfrm>
            <a:off x="7862888" y="4997450"/>
            <a:ext cx="290512" cy="260350"/>
            <a:chOff x="5019" y="3616"/>
            <a:chExt cx="183" cy="164"/>
          </a:xfrm>
        </p:grpSpPr>
        <p:sp>
          <p:nvSpPr>
            <p:cNvPr id="15385" name="Freeform 56"/>
            <p:cNvSpPr>
              <a:spLocks/>
            </p:cNvSpPr>
            <p:nvPr/>
          </p:nvSpPr>
          <p:spPr bwMode="auto">
            <a:xfrm>
              <a:off x="5022" y="3620"/>
              <a:ext cx="178" cy="156"/>
            </a:xfrm>
            <a:custGeom>
              <a:avLst/>
              <a:gdLst>
                <a:gd name="T0" fmla="*/ 0 w 711"/>
                <a:gd name="T1" fmla="*/ 0 h 625"/>
                <a:gd name="T2" fmla="*/ 0 w 711"/>
                <a:gd name="T3" fmla="*/ 0 h 625"/>
                <a:gd name="T4" fmla="*/ 0 w 711"/>
                <a:gd name="T5" fmla="*/ 0 h 625"/>
                <a:gd name="T6" fmla="*/ 0 w 711"/>
                <a:gd name="T7" fmla="*/ 0 h 625"/>
                <a:gd name="T8" fmla="*/ 0 w 711"/>
                <a:gd name="T9" fmla="*/ 0 h 625"/>
                <a:gd name="T10" fmla="*/ 0 w 711"/>
                <a:gd name="T11" fmla="*/ 0 h 625"/>
                <a:gd name="T12" fmla="*/ 0 w 711"/>
                <a:gd name="T13" fmla="*/ 0 h 625"/>
                <a:gd name="T14" fmla="*/ 0 w 711"/>
                <a:gd name="T15" fmla="*/ 0 h 625"/>
                <a:gd name="T16" fmla="*/ 0 w 711"/>
                <a:gd name="T17" fmla="*/ 0 h 625"/>
                <a:gd name="T18" fmla="*/ 0 w 711"/>
                <a:gd name="T19" fmla="*/ 0 h 625"/>
                <a:gd name="T20" fmla="*/ 0 w 711"/>
                <a:gd name="T21" fmla="*/ 0 h 625"/>
                <a:gd name="T22" fmla="*/ 0 w 711"/>
                <a:gd name="T23" fmla="*/ 0 h 625"/>
                <a:gd name="T24" fmla="*/ 0 w 711"/>
                <a:gd name="T25" fmla="*/ 0 h 6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1"/>
                <a:gd name="T40" fmla="*/ 0 h 625"/>
                <a:gd name="T41" fmla="*/ 711 w 711"/>
                <a:gd name="T42" fmla="*/ 625 h 6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1" h="625">
                  <a:moveTo>
                    <a:pt x="19" y="13"/>
                  </a:moveTo>
                  <a:lnTo>
                    <a:pt x="0" y="367"/>
                  </a:lnTo>
                  <a:lnTo>
                    <a:pt x="115" y="541"/>
                  </a:lnTo>
                  <a:lnTo>
                    <a:pt x="223" y="625"/>
                  </a:lnTo>
                  <a:lnTo>
                    <a:pt x="543" y="600"/>
                  </a:lnTo>
                  <a:lnTo>
                    <a:pt x="698" y="587"/>
                  </a:lnTo>
                  <a:lnTo>
                    <a:pt x="711" y="395"/>
                  </a:lnTo>
                  <a:lnTo>
                    <a:pt x="698" y="224"/>
                  </a:lnTo>
                  <a:lnTo>
                    <a:pt x="628" y="130"/>
                  </a:lnTo>
                  <a:lnTo>
                    <a:pt x="525" y="68"/>
                  </a:lnTo>
                  <a:lnTo>
                    <a:pt x="423" y="3"/>
                  </a:lnTo>
                  <a:lnTo>
                    <a:pt x="236" y="0"/>
                  </a:lnTo>
                  <a:lnTo>
                    <a:pt x="19"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5386" name="Group 65"/>
            <p:cNvGrpSpPr>
              <a:grpSpLocks/>
            </p:cNvGrpSpPr>
            <p:nvPr/>
          </p:nvGrpSpPr>
          <p:grpSpPr bwMode="auto">
            <a:xfrm>
              <a:off x="5019" y="3616"/>
              <a:ext cx="183" cy="164"/>
              <a:chOff x="5019" y="3616"/>
              <a:chExt cx="183" cy="164"/>
            </a:xfrm>
          </p:grpSpPr>
          <p:sp>
            <p:nvSpPr>
              <p:cNvPr id="15387" name="Freeform 57"/>
              <p:cNvSpPr>
                <a:spLocks/>
              </p:cNvSpPr>
              <p:nvPr/>
            </p:nvSpPr>
            <p:spPr bwMode="auto">
              <a:xfrm>
                <a:off x="5025" y="3616"/>
                <a:ext cx="177" cy="163"/>
              </a:xfrm>
              <a:custGeom>
                <a:avLst/>
                <a:gdLst>
                  <a:gd name="T0" fmla="*/ 0 w 710"/>
                  <a:gd name="T1" fmla="*/ 0 h 651"/>
                  <a:gd name="T2" fmla="*/ 0 w 710"/>
                  <a:gd name="T3" fmla="*/ 0 h 651"/>
                  <a:gd name="T4" fmla="*/ 0 w 710"/>
                  <a:gd name="T5" fmla="*/ 0 h 651"/>
                  <a:gd name="T6" fmla="*/ 0 w 710"/>
                  <a:gd name="T7" fmla="*/ 0 h 651"/>
                  <a:gd name="T8" fmla="*/ 0 w 710"/>
                  <a:gd name="T9" fmla="*/ 0 h 651"/>
                  <a:gd name="T10" fmla="*/ 0 w 710"/>
                  <a:gd name="T11" fmla="*/ 0 h 651"/>
                  <a:gd name="T12" fmla="*/ 0 w 710"/>
                  <a:gd name="T13" fmla="*/ 0 h 651"/>
                  <a:gd name="T14" fmla="*/ 0 w 710"/>
                  <a:gd name="T15" fmla="*/ 0 h 651"/>
                  <a:gd name="T16" fmla="*/ 0 w 710"/>
                  <a:gd name="T17" fmla="*/ 0 h 651"/>
                  <a:gd name="T18" fmla="*/ 0 w 710"/>
                  <a:gd name="T19" fmla="*/ 0 h 651"/>
                  <a:gd name="T20" fmla="*/ 0 w 710"/>
                  <a:gd name="T21" fmla="*/ 0 h 651"/>
                  <a:gd name="T22" fmla="*/ 0 w 710"/>
                  <a:gd name="T23" fmla="*/ 0 h 651"/>
                  <a:gd name="T24" fmla="*/ 0 w 710"/>
                  <a:gd name="T25" fmla="*/ 0 h 651"/>
                  <a:gd name="T26" fmla="*/ 0 w 710"/>
                  <a:gd name="T27" fmla="*/ 0 h 651"/>
                  <a:gd name="T28" fmla="*/ 0 w 710"/>
                  <a:gd name="T29" fmla="*/ 0 h 651"/>
                  <a:gd name="T30" fmla="*/ 0 w 710"/>
                  <a:gd name="T31" fmla="*/ 0 h 651"/>
                  <a:gd name="T32" fmla="*/ 0 w 710"/>
                  <a:gd name="T33" fmla="*/ 0 h 651"/>
                  <a:gd name="T34" fmla="*/ 0 w 710"/>
                  <a:gd name="T35" fmla="*/ 0 h 651"/>
                  <a:gd name="T36" fmla="*/ 0 w 710"/>
                  <a:gd name="T37" fmla="*/ 0 h 651"/>
                  <a:gd name="T38" fmla="*/ 0 w 710"/>
                  <a:gd name="T39" fmla="*/ 0 h 651"/>
                  <a:gd name="T40" fmla="*/ 0 w 710"/>
                  <a:gd name="T41" fmla="*/ 0 h 651"/>
                  <a:gd name="T42" fmla="*/ 0 w 710"/>
                  <a:gd name="T43" fmla="*/ 0 h 651"/>
                  <a:gd name="T44" fmla="*/ 0 w 710"/>
                  <a:gd name="T45" fmla="*/ 0 h 651"/>
                  <a:gd name="T46" fmla="*/ 0 w 710"/>
                  <a:gd name="T47" fmla="*/ 0 h 651"/>
                  <a:gd name="T48" fmla="*/ 0 w 710"/>
                  <a:gd name="T49" fmla="*/ 0 h 651"/>
                  <a:gd name="T50" fmla="*/ 0 w 710"/>
                  <a:gd name="T51" fmla="*/ 0 h 651"/>
                  <a:gd name="T52" fmla="*/ 0 w 710"/>
                  <a:gd name="T53" fmla="*/ 0 h 651"/>
                  <a:gd name="T54" fmla="*/ 0 w 710"/>
                  <a:gd name="T55" fmla="*/ 0 h 651"/>
                  <a:gd name="T56" fmla="*/ 0 w 710"/>
                  <a:gd name="T57" fmla="*/ 0 h 651"/>
                  <a:gd name="T58" fmla="*/ 0 w 710"/>
                  <a:gd name="T59" fmla="*/ 0 h 651"/>
                  <a:gd name="T60" fmla="*/ 0 w 710"/>
                  <a:gd name="T61" fmla="*/ 0 h 651"/>
                  <a:gd name="T62" fmla="*/ 0 w 710"/>
                  <a:gd name="T63" fmla="*/ 0 h 651"/>
                  <a:gd name="T64" fmla="*/ 0 w 710"/>
                  <a:gd name="T65" fmla="*/ 0 h 651"/>
                  <a:gd name="T66" fmla="*/ 0 w 710"/>
                  <a:gd name="T67" fmla="*/ 0 h 651"/>
                  <a:gd name="T68" fmla="*/ 0 w 710"/>
                  <a:gd name="T69" fmla="*/ 0 h 651"/>
                  <a:gd name="T70" fmla="*/ 0 w 710"/>
                  <a:gd name="T71" fmla="*/ 0 h 651"/>
                  <a:gd name="T72" fmla="*/ 0 w 710"/>
                  <a:gd name="T73" fmla="*/ 0 h 651"/>
                  <a:gd name="T74" fmla="*/ 0 w 710"/>
                  <a:gd name="T75" fmla="*/ 0 h 651"/>
                  <a:gd name="T76" fmla="*/ 0 w 710"/>
                  <a:gd name="T77" fmla="*/ 0 h 651"/>
                  <a:gd name="T78" fmla="*/ 0 w 710"/>
                  <a:gd name="T79" fmla="*/ 0 h 651"/>
                  <a:gd name="T80" fmla="*/ 0 w 710"/>
                  <a:gd name="T81" fmla="*/ 0 h 651"/>
                  <a:gd name="T82" fmla="*/ 0 w 710"/>
                  <a:gd name="T83" fmla="*/ 0 h 651"/>
                  <a:gd name="T84" fmla="*/ 0 w 710"/>
                  <a:gd name="T85" fmla="*/ 0 h 651"/>
                  <a:gd name="T86" fmla="*/ 0 w 710"/>
                  <a:gd name="T87" fmla="*/ 0 h 651"/>
                  <a:gd name="T88" fmla="*/ 0 w 710"/>
                  <a:gd name="T89" fmla="*/ 0 h 651"/>
                  <a:gd name="T90" fmla="*/ 0 w 710"/>
                  <a:gd name="T91" fmla="*/ 0 h 651"/>
                  <a:gd name="T92" fmla="*/ 0 w 710"/>
                  <a:gd name="T93" fmla="*/ 0 h 651"/>
                  <a:gd name="T94" fmla="*/ 0 w 710"/>
                  <a:gd name="T95" fmla="*/ 0 h 651"/>
                  <a:gd name="T96" fmla="*/ 0 w 710"/>
                  <a:gd name="T97" fmla="*/ 0 h 651"/>
                  <a:gd name="T98" fmla="*/ 0 w 710"/>
                  <a:gd name="T99" fmla="*/ 0 h 651"/>
                  <a:gd name="T100" fmla="*/ 0 w 710"/>
                  <a:gd name="T101" fmla="*/ 0 h 651"/>
                  <a:gd name="T102" fmla="*/ 0 w 710"/>
                  <a:gd name="T103" fmla="*/ 0 h 651"/>
                  <a:gd name="T104" fmla="*/ 0 w 710"/>
                  <a:gd name="T105" fmla="*/ 0 h 651"/>
                  <a:gd name="T106" fmla="*/ 0 w 710"/>
                  <a:gd name="T107" fmla="*/ 0 h 651"/>
                  <a:gd name="T108" fmla="*/ 0 w 710"/>
                  <a:gd name="T109" fmla="*/ 0 h 651"/>
                  <a:gd name="T110" fmla="*/ 0 w 710"/>
                  <a:gd name="T111" fmla="*/ 0 h 6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651"/>
                  <a:gd name="T170" fmla="*/ 710 w 710"/>
                  <a:gd name="T171" fmla="*/ 651 h 6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651">
                    <a:moveTo>
                      <a:pt x="121" y="0"/>
                    </a:moveTo>
                    <a:lnTo>
                      <a:pt x="139" y="18"/>
                    </a:lnTo>
                    <a:lnTo>
                      <a:pt x="213" y="27"/>
                    </a:lnTo>
                    <a:lnTo>
                      <a:pt x="409" y="37"/>
                    </a:lnTo>
                    <a:lnTo>
                      <a:pt x="521" y="99"/>
                    </a:lnTo>
                    <a:lnTo>
                      <a:pt x="623" y="176"/>
                    </a:lnTo>
                    <a:lnTo>
                      <a:pt x="651" y="223"/>
                    </a:lnTo>
                    <a:lnTo>
                      <a:pt x="542" y="241"/>
                    </a:lnTo>
                    <a:lnTo>
                      <a:pt x="431" y="241"/>
                    </a:lnTo>
                    <a:lnTo>
                      <a:pt x="288" y="250"/>
                    </a:lnTo>
                    <a:lnTo>
                      <a:pt x="217" y="247"/>
                    </a:lnTo>
                    <a:lnTo>
                      <a:pt x="161" y="204"/>
                    </a:lnTo>
                    <a:lnTo>
                      <a:pt x="112" y="139"/>
                    </a:lnTo>
                    <a:lnTo>
                      <a:pt x="74" y="81"/>
                    </a:lnTo>
                    <a:lnTo>
                      <a:pt x="37" y="15"/>
                    </a:lnTo>
                    <a:lnTo>
                      <a:pt x="0" y="6"/>
                    </a:lnTo>
                    <a:lnTo>
                      <a:pt x="0" y="43"/>
                    </a:lnTo>
                    <a:lnTo>
                      <a:pt x="22" y="90"/>
                    </a:lnTo>
                    <a:lnTo>
                      <a:pt x="74" y="148"/>
                    </a:lnTo>
                    <a:lnTo>
                      <a:pt x="123" y="214"/>
                    </a:lnTo>
                    <a:lnTo>
                      <a:pt x="180" y="270"/>
                    </a:lnTo>
                    <a:lnTo>
                      <a:pt x="186" y="409"/>
                    </a:lnTo>
                    <a:lnTo>
                      <a:pt x="186" y="574"/>
                    </a:lnTo>
                    <a:lnTo>
                      <a:pt x="195" y="628"/>
                    </a:lnTo>
                    <a:lnTo>
                      <a:pt x="223" y="604"/>
                    </a:lnTo>
                    <a:lnTo>
                      <a:pt x="207" y="499"/>
                    </a:lnTo>
                    <a:lnTo>
                      <a:pt x="213" y="371"/>
                    </a:lnTo>
                    <a:lnTo>
                      <a:pt x="217" y="285"/>
                    </a:lnTo>
                    <a:lnTo>
                      <a:pt x="337" y="288"/>
                    </a:lnTo>
                    <a:lnTo>
                      <a:pt x="512" y="285"/>
                    </a:lnTo>
                    <a:lnTo>
                      <a:pt x="618" y="275"/>
                    </a:lnTo>
                    <a:lnTo>
                      <a:pt x="672" y="266"/>
                    </a:lnTo>
                    <a:lnTo>
                      <a:pt x="679" y="387"/>
                    </a:lnTo>
                    <a:lnTo>
                      <a:pt x="672" y="493"/>
                    </a:lnTo>
                    <a:lnTo>
                      <a:pt x="663" y="576"/>
                    </a:lnTo>
                    <a:lnTo>
                      <a:pt x="577" y="594"/>
                    </a:lnTo>
                    <a:lnTo>
                      <a:pt x="427" y="604"/>
                    </a:lnTo>
                    <a:lnTo>
                      <a:pt x="242" y="619"/>
                    </a:lnTo>
                    <a:lnTo>
                      <a:pt x="213" y="623"/>
                    </a:lnTo>
                    <a:lnTo>
                      <a:pt x="195" y="641"/>
                    </a:lnTo>
                    <a:lnTo>
                      <a:pt x="226" y="651"/>
                    </a:lnTo>
                    <a:lnTo>
                      <a:pt x="391" y="637"/>
                    </a:lnTo>
                    <a:lnTo>
                      <a:pt x="539" y="623"/>
                    </a:lnTo>
                    <a:lnTo>
                      <a:pt x="663" y="619"/>
                    </a:lnTo>
                    <a:lnTo>
                      <a:pt x="710" y="601"/>
                    </a:lnTo>
                    <a:lnTo>
                      <a:pt x="710" y="563"/>
                    </a:lnTo>
                    <a:lnTo>
                      <a:pt x="708" y="351"/>
                    </a:lnTo>
                    <a:lnTo>
                      <a:pt x="701" y="238"/>
                    </a:lnTo>
                    <a:lnTo>
                      <a:pt x="663" y="182"/>
                    </a:lnTo>
                    <a:lnTo>
                      <a:pt x="623" y="137"/>
                    </a:lnTo>
                    <a:lnTo>
                      <a:pt x="533" y="81"/>
                    </a:lnTo>
                    <a:lnTo>
                      <a:pt x="449" y="24"/>
                    </a:lnTo>
                    <a:lnTo>
                      <a:pt x="413" y="6"/>
                    </a:lnTo>
                    <a:lnTo>
                      <a:pt x="335" y="15"/>
                    </a:lnTo>
                    <a:lnTo>
                      <a:pt x="198" y="0"/>
                    </a:lnTo>
                    <a:lnTo>
                      <a:pt x="12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8" name="Freeform 58"/>
              <p:cNvSpPr>
                <a:spLocks/>
              </p:cNvSpPr>
              <p:nvPr/>
            </p:nvSpPr>
            <p:spPr bwMode="auto">
              <a:xfrm>
                <a:off x="5019" y="3616"/>
                <a:ext cx="71" cy="164"/>
              </a:xfrm>
              <a:custGeom>
                <a:avLst/>
                <a:gdLst>
                  <a:gd name="T0" fmla="*/ 0 w 286"/>
                  <a:gd name="T1" fmla="*/ 0 h 657"/>
                  <a:gd name="T2" fmla="*/ 0 w 286"/>
                  <a:gd name="T3" fmla="*/ 0 h 657"/>
                  <a:gd name="T4" fmla="*/ 0 w 286"/>
                  <a:gd name="T5" fmla="*/ 0 h 657"/>
                  <a:gd name="T6" fmla="*/ 0 w 286"/>
                  <a:gd name="T7" fmla="*/ 0 h 657"/>
                  <a:gd name="T8" fmla="*/ 0 w 286"/>
                  <a:gd name="T9" fmla="*/ 0 h 657"/>
                  <a:gd name="T10" fmla="*/ 0 w 286"/>
                  <a:gd name="T11" fmla="*/ 0 h 657"/>
                  <a:gd name="T12" fmla="*/ 0 w 286"/>
                  <a:gd name="T13" fmla="*/ 0 h 657"/>
                  <a:gd name="T14" fmla="*/ 0 w 286"/>
                  <a:gd name="T15" fmla="*/ 0 h 657"/>
                  <a:gd name="T16" fmla="*/ 0 w 286"/>
                  <a:gd name="T17" fmla="*/ 0 h 657"/>
                  <a:gd name="T18" fmla="*/ 0 w 286"/>
                  <a:gd name="T19" fmla="*/ 0 h 657"/>
                  <a:gd name="T20" fmla="*/ 0 w 286"/>
                  <a:gd name="T21" fmla="*/ 0 h 657"/>
                  <a:gd name="T22" fmla="*/ 0 w 286"/>
                  <a:gd name="T23" fmla="*/ 0 h 657"/>
                  <a:gd name="T24" fmla="*/ 0 w 286"/>
                  <a:gd name="T25" fmla="*/ 0 h 657"/>
                  <a:gd name="T26" fmla="*/ 0 w 286"/>
                  <a:gd name="T27" fmla="*/ 0 h 657"/>
                  <a:gd name="T28" fmla="*/ 0 w 286"/>
                  <a:gd name="T29" fmla="*/ 0 h 657"/>
                  <a:gd name="T30" fmla="*/ 0 w 286"/>
                  <a:gd name="T31" fmla="*/ 0 h 657"/>
                  <a:gd name="T32" fmla="*/ 0 w 286"/>
                  <a:gd name="T33" fmla="*/ 0 h 657"/>
                  <a:gd name="T34" fmla="*/ 0 w 286"/>
                  <a:gd name="T35" fmla="*/ 0 h 657"/>
                  <a:gd name="T36" fmla="*/ 0 w 286"/>
                  <a:gd name="T37" fmla="*/ 0 h 657"/>
                  <a:gd name="T38" fmla="*/ 0 w 286"/>
                  <a:gd name="T39" fmla="*/ 0 h 657"/>
                  <a:gd name="T40" fmla="*/ 0 w 286"/>
                  <a:gd name="T41" fmla="*/ 0 h 657"/>
                  <a:gd name="T42" fmla="*/ 0 w 286"/>
                  <a:gd name="T43" fmla="*/ 0 h 657"/>
                  <a:gd name="T44" fmla="*/ 0 w 286"/>
                  <a:gd name="T45" fmla="*/ 0 h 6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6"/>
                  <a:gd name="T70" fmla="*/ 0 h 657"/>
                  <a:gd name="T71" fmla="*/ 286 w 286"/>
                  <a:gd name="T72" fmla="*/ 657 h 6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6" h="657">
                    <a:moveTo>
                      <a:pt x="188" y="0"/>
                    </a:moveTo>
                    <a:lnTo>
                      <a:pt x="286" y="24"/>
                    </a:lnTo>
                    <a:lnTo>
                      <a:pt x="153" y="37"/>
                    </a:lnTo>
                    <a:lnTo>
                      <a:pt x="48" y="37"/>
                    </a:lnTo>
                    <a:lnTo>
                      <a:pt x="48" y="186"/>
                    </a:lnTo>
                    <a:lnTo>
                      <a:pt x="38" y="360"/>
                    </a:lnTo>
                    <a:lnTo>
                      <a:pt x="48" y="400"/>
                    </a:lnTo>
                    <a:lnTo>
                      <a:pt x="76" y="452"/>
                    </a:lnTo>
                    <a:lnTo>
                      <a:pt x="168" y="564"/>
                    </a:lnTo>
                    <a:lnTo>
                      <a:pt x="244" y="614"/>
                    </a:lnTo>
                    <a:lnTo>
                      <a:pt x="257" y="648"/>
                    </a:lnTo>
                    <a:lnTo>
                      <a:pt x="235" y="657"/>
                    </a:lnTo>
                    <a:lnTo>
                      <a:pt x="181" y="619"/>
                    </a:lnTo>
                    <a:lnTo>
                      <a:pt x="115" y="555"/>
                    </a:lnTo>
                    <a:lnTo>
                      <a:pt x="54" y="474"/>
                    </a:lnTo>
                    <a:lnTo>
                      <a:pt x="9" y="416"/>
                    </a:lnTo>
                    <a:lnTo>
                      <a:pt x="0" y="387"/>
                    </a:lnTo>
                    <a:lnTo>
                      <a:pt x="9" y="276"/>
                    </a:lnTo>
                    <a:lnTo>
                      <a:pt x="9" y="139"/>
                    </a:lnTo>
                    <a:lnTo>
                      <a:pt x="20" y="24"/>
                    </a:lnTo>
                    <a:lnTo>
                      <a:pt x="35" y="6"/>
                    </a:lnTo>
                    <a:lnTo>
                      <a:pt x="131" y="9"/>
                    </a:lnTo>
                    <a:lnTo>
                      <a:pt x="18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9" name="Oval 59"/>
              <p:cNvSpPr>
                <a:spLocks noChangeArrowheads="1"/>
              </p:cNvSpPr>
              <p:nvPr/>
            </p:nvSpPr>
            <p:spPr bwMode="auto">
              <a:xfrm>
                <a:off x="5066" y="3634"/>
                <a:ext cx="31" cy="1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90" name="Oval 60"/>
              <p:cNvSpPr>
                <a:spLocks noChangeArrowheads="1"/>
              </p:cNvSpPr>
              <p:nvPr/>
            </p:nvSpPr>
            <p:spPr bwMode="auto">
              <a:xfrm>
                <a:off x="5160" y="3693"/>
                <a:ext cx="21" cy="2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91" name="Oval 61"/>
              <p:cNvSpPr>
                <a:spLocks noChangeArrowheads="1"/>
              </p:cNvSpPr>
              <p:nvPr/>
            </p:nvSpPr>
            <p:spPr bwMode="auto">
              <a:xfrm>
                <a:off x="5123" y="3717"/>
                <a:ext cx="22" cy="2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92" name="Oval 62"/>
              <p:cNvSpPr>
                <a:spLocks noChangeArrowheads="1"/>
              </p:cNvSpPr>
              <p:nvPr/>
            </p:nvSpPr>
            <p:spPr bwMode="auto">
              <a:xfrm>
                <a:off x="5089" y="3738"/>
                <a:ext cx="21" cy="2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93" name="Oval 63"/>
              <p:cNvSpPr>
                <a:spLocks noChangeArrowheads="1"/>
              </p:cNvSpPr>
              <p:nvPr/>
            </p:nvSpPr>
            <p:spPr bwMode="auto">
              <a:xfrm>
                <a:off x="5121" y="3649"/>
                <a:ext cx="31" cy="1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94" name="Freeform 64"/>
              <p:cNvSpPr>
                <a:spLocks/>
              </p:cNvSpPr>
              <p:nvPr/>
            </p:nvSpPr>
            <p:spPr bwMode="auto">
              <a:xfrm>
                <a:off x="5041" y="3685"/>
                <a:ext cx="18" cy="29"/>
              </a:xfrm>
              <a:custGeom>
                <a:avLst/>
                <a:gdLst>
                  <a:gd name="T0" fmla="*/ 0 w 73"/>
                  <a:gd name="T1" fmla="*/ 0 h 118"/>
                  <a:gd name="T2" fmla="*/ 0 w 73"/>
                  <a:gd name="T3" fmla="*/ 0 h 118"/>
                  <a:gd name="T4" fmla="*/ 0 w 73"/>
                  <a:gd name="T5" fmla="*/ 0 h 118"/>
                  <a:gd name="T6" fmla="*/ 0 w 73"/>
                  <a:gd name="T7" fmla="*/ 0 h 118"/>
                  <a:gd name="T8" fmla="*/ 0 w 73"/>
                  <a:gd name="T9" fmla="*/ 0 h 118"/>
                  <a:gd name="T10" fmla="*/ 0 w 73"/>
                  <a:gd name="T11" fmla="*/ 0 h 118"/>
                  <a:gd name="T12" fmla="*/ 0 w 73"/>
                  <a:gd name="T13" fmla="*/ 0 h 118"/>
                  <a:gd name="T14" fmla="*/ 0 w 73"/>
                  <a:gd name="T15" fmla="*/ 0 h 118"/>
                  <a:gd name="T16" fmla="*/ 0 w 73"/>
                  <a:gd name="T17" fmla="*/ 0 h 118"/>
                  <a:gd name="T18" fmla="*/ 0 w 73"/>
                  <a:gd name="T19" fmla="*/ 0 h 118"/>
                  <a:gd name="T20" fmla="*/ 0 w 73"/>
                  <a:gd name="T21" fmla="*/ 0 h 118"/>
                  <a:gd name="T22" fmla="*/ 0 w 73"/>
                  <a:gd name="T23" fmla="*/ 0 h 118"/>
                  <a:gd name="T24" fmla="*/ 0 w 73"/>
                  <a:gd name="T25" fmla="*/ 0 h 118"/>
                  <a:gd name="T26" fmla="*/ 0 w 73"/>
                  <a:gd name="T27" fmla="*/ 0 h 118"/>
                  <a:gd name="T28" fmla="*/ 0 w 73"/>
                  <a:gd name="T29" fmla="*/ 0 h 118"/>
                  <a:gd name="T30" fmla="*/ 0 w 73"/>
                  <a:gd name="T31" fmla="*/ 0 h 118"/>
                  <a:gd name="T32" fmla="*/ 0 w 73"/>
                  <a:gd name="T33" fmla="*/ 0 h 118"/>
                  <a:gd name="T34" fmla="*/ 0 w 73"/>
                  <a:gd name="T35" fmla="*/ 0 h 118"/>
                  <a:gd name="T36" fmla="*/ 0 w 73"/>
                  <a:gd name="T37" fmla="*/ 0 h 118"/>
                  <a:gd name="T38" fmla="*/ 0 w 73"/>
                  <a:gd name="T39" fmla="*/ 0 h 118"/>
                  <a:gd name="T40" fmla="*/ 0 w 73"/>
                  <a:gd name="T41" fmla="*/ 0 h 118"/>
                  <a:gd name="T42" fmla="*/ 0 w 73"/>
                  <a:gd name="T43" fmla="*/ 0 h 118"/>
                  <a:gd name="T44" fmla="*/ 0 w 73"/>
                  <a:gd name="T45" fmla="*/ 0 h 118"/>
                  <a:gd name="T46" fmla="*/ 0 w 73"/>
                  <a:gd name="T47" fmla="*/ 0 h 118"/>
                  <a:gd name="T48" fmla="*/ 0 w 73"/>
                  <a:gd name="T49" fmla="*/ 0 h 118"/>
                  <a:gd name="T50" fmla="*/ 0 w 73"/>
                  <a:gd name="T51" fmla="*/ 0 h 118"/>
                  <a:gd name="T52" fmla="*/ 0 w 73"/>
                  <a:gd name="T53" fmla="*/ 0 h 118"/>
                  <a:gd name="T54" fmla="*/ 0 w 73"/>
                  <a:gd name="T55" fmla="*/ 0 h 118"/>
                  <a:gd name="T56" fmla="*/ 0 w 73"/>
                  <a:gd name="T57" fmla="*/ 0 h 118"/>
                  <a:gd name="T58" fmla="*/ 0 w 73"/>
                  <a:gd name="T59" fmla="*/ 0 h 118"/>
                  <a:gd name="T60" fmla="*/ 0 w 73"/>
                  <a:gd name="T61" fmla="*/ 0 h 118"/>
                  <a:gd name="T62" fmla="*/ 0 w 73"/>
                  <a:gd name="T63" fmla="*/ 0 h 118"/>
                  <a:gd name="T64" fmla="*/ 0 w 73"/>
                  <a:gd name="T65" fmla="*/ 0 h 118"/>
                  <a:gd name="T66" fmla="*/ 0 w 73"/>
                  <a:gd name="T67" fmla="*/ 0 h 118"/>
                  <a:gd name="T68" fmla="*/ 0 w 73"/>
                  <a:gd name="T69" fmla="*/ 0 h 118"/>
                  <a:gd name="T70" fmla="*/ 0 w 73"/>
                  <a:gd name="T71" fmla="*/ 0 h 118"/>
                  <a:gd name="T72" fmla="*/ 0 w 73"/>
                  <a:gd name="T73" fmla="*/ 0 h 1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18"/>
                  <a:gd name="T113" fmla="*/ 73 w 73"/>
                  <a:gd name="T114" fmla="*/ 118 h 1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18">
                    <a:moveTo>
                      <a:pt x="69" y="50"/>
                    </a:moveTo>
                    <a:lnTo>
                      <a:pt x="65" y="41"/>
                    </a:lnTo>
                    <a:lnTo>
                      <a:pt x="61" y="30"/>
                    </a:lnTo>
                    <a:lnTo>
                      <a:pt x="55" y="21"/>
                    </a:lnTo>
                    <a:lnTo>
                      <a:pt x="48" y="13"/>
                    </a:lnTo>
                    <a:lnTo>
                      <a:pt x="42" y="7"/>
                    </a:lnTo>
                    <a:lnTo>
                      <a:pt x="36" y="4"/>
                    </a:lnTo>
                    <a:lnTo>
                      <a:pt x="30" y="1"/>
                    </a:lnTo>
                    <a:lnTo>
                      <a:pt x="25" y="0"/>
                    </a:lnTo>
                    <a:lnTo>
                      <a:pt x="17" y="0"/>
                    </a:lnTo>
                    <a:lnTo>
                      <a:pt x="12" y="3"/>
                    </a:lnTo>
                    <a:lnTo>
                      <a:pt x="6" y="7"/>
                    </a:lnTo>
                    <a:lnTo>
                      <a:pt x="2" y="13"/>
                    </a:lnTo>
                    <a:lnTo>
                      <a:pt x="1" y="18"/>
                    </a:lnTo>
                    <a:lnTo>
                      <a:pt x="0" y="28"/>
                    </a:lnTo>
                    <a:lnTo>
                      <a:pt x="0" y="39"/>
                    </a:lnTo>
                    <a:lnTo>
                      <a:pt x="0" y="47"/>
                    </a:lnTo>
                    <a:lnTo>
                      <a:pt x="1" y="58"/>
                    </a:lnTo>
                    <a:lnTo>
                      <a:pt x="5" y="68"/>
                    </a:lnTo>
                    <a:lnTo>
                      <a:pt x="8" y="77"/>
                    </a:lnTo>
                    <a:lnTo>
                      <a:pt x="12" y="88"/>
                    </a:lnTo>
                    <a:lnTo>
                      <a:pt x="18" y="97"/>
                    </a:lnTo>
                    <a:lnTo>
                      <a:pt x="25" y="105"/>
                    </a:lnTo>
                    <a:lnTo>
                      <a:pt x="32" y="111"/>
                    </a:lnTo>
                    <a:lnTo>
                      <a:pt x="36" y="114"/>
                    </a:lnTo>
                    <a:lnTo>
                      <a:pt x="43" y="116"/>
                    </a:lnTo>
                    <a:lnTo>
                      <a:pt x="48" y="118"/>
                    </a:lnTo>
                    <a:lnTo>
                      <a:pt x="56" y="118"/>
                    </a:lnTo>
                    <a:lnTo>
                      <a:pt x="61" y="115"/>
                    </a:lnTo>
                    <a:lnTo>
                      <a:pt x="66" y="111"/>
                    </a:lnTo>
                    <a:lnTo>
                      <a:pt x="70" y="105"/>
                    </a:lnTo>
                    <a:lnTo>
                      <a:pt x="71" y="99"/>
                    </a:lnTo>
                    <a:lnTo>
                      <a:pt x="73" y="90"/>
                    </a:lnTo>
                    <a:lnTo>
                      <a:pt x="73" y="78"/>
                    </a:lnTo>
                    <a:lnTo>
                      <a:pt x="73" y="71"/>
                    </a:lnTo>
                    <a:lnTo>
                      <a:pt x="71" y="60"/>
                    </a:lnTo>
                    <a:lnTo>
                      <a:pt x="69"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15369" name="Group 80"/>
          <p:cNvGrpSpPr>
            <a:grpSpLocks/>
          </p:cNvGrpSpPr>
          <p:nvPr/>
        </p:nvGrpSpPr>
        <p:grpSpPr bwMode="auto">
          <a:xfrm>
            <a:off x="7583488" y="4916488"/>
            <a:ext cx="265112" cy="309562"/>
            <a:chOff x="4849" y="3604"/>
            <a:chExt cx="167" cy="195"/>
          </a:xfrm>
        </p:grpSpPr>
        <p:sp>
          <p:nvSpPr>
            <p:cNvPr id="15372" name="Freeform 67"/>
            <p:cNvSpPr>
              <a:spLocks/>
            </p:cNvSpPr>
            <p:nvPr/>
          </p:nvSpPr>
          <p:spPr bwMode="auto">
            <a:xfrm>
              <a:off x="4855" y="3606"/>
              <a:ext cx="157" cy="188"/>
            </a:xfrm>
            <a:custGeom>
              <a:avLst/>
              <a:gdLst>
                <a:gd name="T0" fmla="*/ 0 w 627"/>
                <a:gd name="T1" fmla="*/ 0 h 753"/>
                <a:gd name="T2" fmla="*/ 0 w 627"/>
                <a:gd name="T3" fmla="*/ 0 h 753"/>
                <a:gd name="T4" fmla="*/ 0 w 627"/>
                <a:gd name="T5" fmla="*/ 0 h 753"/>
                <a:gd name="T6" fmla="*/ 0 w 627"/>
                <a:gd name="T7" fmla="*/ 0 h 753"/>
                <a:gd name="T8" fmla="*/ 0 w 627"/>
                <a:gd name="T9" fmla="*/ 0 h 753"/>
                <a:gd name="T10" fmla="*/ 0 w 627"/>
                <a:gd name="T11" fmla="*/ 0 h 753"/>
                <a:gd name="T12" fmla="*/ 0 w 627"/>
                <a:gd name="T13" fmla="*/ 0 h 753"/>
                <a:gd name="T14" fmla="*/ 0 w 627"/>
                <a:gd name="T15" fmla="*/ 0 h 753"/>
                <a:gd name="T16" fmla="*/ 0 w 627"/>
                <a:gd name="T17" fmla="*/ 0 h 753"/>
                <a:gd name="T18" fmla="*/ 0 w 627"/>
                <a:gd name="T19" fmla="*/ 0 h 753"/>
                <a:gd name="T20" fmla="*/ 0 w 627"/>
                <a:gd name="T21" fmla="*/ 0 h 753"/>
                <a:gd name="T22" fmla="*/ 0 w 627"/>
                <a:gd name="T23" fmla="*/ 0 h 7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7"/>
                <a:gd name="T37" fmla="*/ 0 h 753"/>
                <a:gd name="T38" fmla="*/ 627 w 627"/>
                <a:gd name="T39" fmla="*/ 753 h 7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7" h="753">
                  <a:moveTo>
                    <a:pt x="0" y="217"/>
                  </a:moveTo>
                  <a:lnTo>
                    <a:pt x="152" y="9"/>
                  </a:lnTo>
                  <a:lnTo>
                    <a:pt x="180" y="0"/>
                  </a:lnTo>
                  <a:lnTo>
                    <a:pt x="539" y="50"/>
                  </a:lnTo>
                  <a:lnTo>
                    <a:pt x="571" y="111"/>
                  </a:lnTo>
                  <a:lnTo>
                    <a:pt x="627" y="403"/>
                  </a:lnTo>
                  <a:lnTo>
                    <a:pt x="422" y="746"/>
                  </a:lnTo>
                  <a:lnTo>
                    <a:pt x="375" y="753"/>
                  </a:lnTo>
                  <a:lnTo>
                    <a:pt x="31" y="530"/>
                  </a:lnTo>
                  <a:lnTo>
                    <a:pt x="18" y="478"/>
                  </a:lnTo>
                  <a:lnTo>
                    <a:pt x="13" y="273"/>
                  </a:lnTo>
                  <a:lnTo>
                    <a:pt x="0" y="2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5373" name="Group 79"/>
            <p:cNvGrpSpPr>
              <a:grpSpLocks/>
            </p:cNvGrpSpPr>
            <p:nvPr/>
          </p:nvGrpSpPr>
          <p:grpSpPr bwMode="auto">
            <a:xfrm>
              <a:off x="4849" y="3604"/>
              <a:ext cx="167" cy="195"/>
              <a:chOff x="4849" y="3604"/>
              <a:chExt cx="167" cy="195"/>
            </a:xfrm>
          </p:grpSpPr>
          <p:sp>
            <p:nvSpPr>
              <p:cNvPr id="15374" name="Freeform 68"/>
              <p:cNvSpPr>
                <a:spLocks/>
              </p:cNvSpPr>
              <p:nvPr/>
            </p:nvSpPr>
            <p:spPr bwMode="auto">
              <a:xfrm>
                <a:off x="4853" y="3614"/>
                <a:ext cx="163" cy="185"/>
              </a:xfrm>
              <a:custGeom>
                <a:avLst/>
                <a:gdLst>
                  <a:gd name="T0" fmla="*/ 0 w 651"/>
                  <a:gd name="T1" fmla="*/ 0 h 742"/>
                  <a:gd name="T2" fmla="*/ 0 w 651"/>
                  <a:gd name="T3" fmla="*/ 0 h 742"/>
                  <a:gd name="T4" fmla="*/ 0 w 651"/>
                  <a:gd name="T5" fmla="*/ 0 h 742"/>
                  <a:gd name="T6" fmla="*/ 0 w 651"/>
                  <a:gd name="T7" fmla="*/ 0 h 742"/>
                  <a:gd name="T8" fmla="*/ 0 w 651"/>
                  <a:gd name="T9" fmla="*/ 0 h 742"/>
                  <a:gd name="T10" fmla="*/ 0 w 651"/>
                  <a:gd name="T11" fmla="*/ 0 h 742"/>
                  <a:gd name="T12" fmla="*/ 0 w 651"/>
                  <a:gd name="T13" fmla="*/ 0 h 742"/>
                  <a:gd name="T14" fmla="*/ 0 w 651"/>
                  <a:gd name="T15" fmla="*/ 0 h 742"/>
                  <a:gd name="T16" fmla="*/ 0 w 651"/>
                  <a:gd name="T17" fmla="*/ 0 h 742"/>
                  <a:gd name="T18" fmla="*/ 0 w 651"/>
                  <a:gd name="T19" fmla="*/ 0 h 742"/>
                  <a:gd name="T20" fmla="*/ 0 w 651"/>
                  <a:gd name="T21" fmla="*/ 0 h 742"/>
                  <a:gd name="T22" fmla="*/ 0 w 651"/>
                  <a:gd name="T23" fmla="*/ 0 h 742"/>
                  <a:gd name="T24" fmla="*/ 0 w 651"/>
                  <a:gd name="T25" fmla="*/ 0 h 742"/>
                  <a:gd name="T26" fmla="*/ 0 w 651"/>
                  <a:gd name="T27" fmla="*/ 0 h 742"/>
                  <a:gd name="T28" fmla="*/ 0 w 651"/>
                  <a:gd name="T29" fmla="*/ 0 h 742"/>
                  <a:gd name="T30" fmla="*/ 0 w 651"/>
                  <a:gd name="T31" fmla="*/ 0 h 742"/>
                  <a:gd name="T32" fmla="*/ 0 w 651"/>
                  <a:gd name="T33" fmla="*/ 0 h 742"/>
                  <a:gd name="T34" fmla="*/ 0 w 651"/>
                  <a:gd name="T35" fmla="*/ 0 h 742"/>
                  <a:gd name="T36" fmla="*/ 0 w 651"/>
                  <a:gd name="T37" fmla="*/ 0 h 742"/>
                  <a:gd name="T38" fmla="*/ 0 w 651"/>
                  <a:gd name="T39" fmla="*/ 0 h 742"/>
                  <a:gd name="T40" fmla="*/ 0 w 651"/>
                  <a:gd name="T41" fmla="*/ 0 h 742"/>
                  <a:gd name="T42" fmla="*/ 0 w 651"/>
                  <a:gd name="T43" fmla="*/ 0 h 742"/>
                  <a:gd name="T44" fmla="*/ 0 w 651"/>
                  <a:gd name="T45" fmla="*/ 0 h 742"/>
                  <a:gd name="T46" fmla="*/ 0 w 651"/>
                  <a:gd name="T47" fmla="*/ 0 h 742"/>
                  <a:gd name="T48" fmla="*/ 0 w 651"/>
                  <a:gd name="T49" fmla="*/ 0 h 742"/>
                  <a:gd name="T50" fmla="*/ 0 w 651"/>
                  <a:gd name="T51" fmla="*/ 0 h 742"/>
                  <a:gd name="T52" fmla="*/ 0 w 651"/>
                  <a:gd name="T53" fmla="*/ 0 h 742"/>
                  <a:gd name="T54" fmla="*/ 0 w 651"/>
                  <a:gd name="T55" fmla="*/ 0 h 742"/>
                  <a:gd name="T56" fmla="*/ 0 w 651"/>
                  <a:gd name="T57" fmla="*/ 0 h 742"/>
                  <a:gd name="T58" fmla="*/ 0 w 651"/>
                  <a:gd name="T59" fmla="*/ 0 h 742"/>
                  <a:gd name="T60" fmla="*/ 0 w 651"/>
                  <a:gd name="T61" fmla="*/ 0 h 742"/>
                  <a:gd name="T62" fmla="*/ 0 w 651"/>
                  <a:gd name="T63" fmla="*/ 0 h 742"/>
                  <a:gd name="T64" fmla="*/ 0 w 651"/>
                  <a:gd name="T65" fmla="*/ 0 h 742"/>
                  <a:gd name="T66" fmla="*/ 0 w 651"/>
                  <a:gd name="T67" fmla="*/ 0 h 742"/>
                  <a:gd name="T68" fmla="*/ 0 w 651"/>
                  <a:gd name="T69" fmla="*/ 0 h 742"/>
                  <a:gd name="T70" fmla="*/ 0 w 651"/>
                  <a:gd name="T71" fmla="*/ 0 h 742"/>
                  <a:gd name="T72" fmla="*/ 0 w 651"/>
                  <a:gd name="T73" fmla="*/ 0 h 742"/>
                  <a:gd name="T74" fmla="*/ 0 w 651"/>
                  <a:gd name="T75" fmla="*/ 0 h 742"/>
                  <a:gd name="T76" fmla="*/ 0 w 651"/>
                  <a:gd name="T77" fmla="*/ 0 h 742"/>
                  <a:gd name="T78" fmla="*/ 0 w 651"/>
                  <a:gd name="T79" fmla="*/ 0 h 742"/>
                  <a:gd name="T80" fmla="*/ 0 w 651"/>
                  <a:gd name="T81" fmla="*/ 0 h 742"/>
                  <a:gd name="T82" fmla="*/ 0 w 651"/>
                  <a:gd name="T83" fmla="*/ 0 h 742"/>
                  <a:gd name="T84" fmla="*/ 0 w 651"/>
                  <a:gd name="T85" fmla="*/ 0 h 742"/>
                  <a:gd name="T86" fmla="*/ 0 w 651"/>
                  <a:gd name="T87" fmla="*/ 0 h 742"/>
                  <a:gd name="T88" fmla="*/ 0 w 651"/>
                  <a:gd name="T89" fmla="*/ 0 h 742"/>
                  <a:gd name="T90" fmla="*/ 0 w 651"/>
                  <a:gd name="T91" fmla="*/ 0 h 7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1"/>
                  <a:gd name="T139" fmla="*/ 0 h 742"/>
                  <a:gd name="T140" fmla="*/ 651 w 651"/>
                  <a:gd name="T141" fmla="*/ 742 h 7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1" h="742">
                    <a:moveTo>
                      <a:pt x="292" y="371"/>
                    </a:moveTo>
                    <a:lnTo>
                      <a:pt x="384" y="238"/>
                    </a:lnTo>
                    <a:lnTo>
                      <a:pt x="474" y="101"/>
                    </a:lnTo>
                    <a:lnTo>
                      <a:pt x="512" y="27"/>
                    </a:lnTo>
                    <a:lnTo>
                      <a:pt x="539" y="0"/>
                    </a:lnTo>
                    <a:lnTo>
                      <a:pt x="559" y="0"/>
                    </a:lnTo>
                    <a:lnTo>
                      <a:pt x="586" y="65"/>
                    </a:lnTo>
                    <a:lnTo>
                      <a:pt x="614" y="191"/>
                    </a:lnTo>
                    <a:lnTo>
                      <a:pt x="642" y="331"/>
                    </a:lnTo>
                    <a:lnTo>
                      <a:pt x="651" y="371"/>
                    </a:lnTo>
                    <a:lnTo>
                      <a:pt x="633" y="408"/>
                    </a:lnTo>
                    <a:lnTo>
                      <a:pt x="568" y="516"/>
                    </a:lnTo>
                    <a:lnTo>
                      <a:pt x="505" y="636"/>
                    </a:lnTo>
                    <a:lnTo>
                      <a:pt x="438" y="723"/>
                    </a:lnTo>
                    <a:lnTo>
                      <a:pt x="400" y="742"/>
                    </a:lnTo>
                    <a:lnTo>
                      <a:pt x="328" y="695"/>
                    </a:lnTo>
                    <a:lnTo>
                      <a:pt x="189" y="602"/>
                    </a:lnTo>
                    <a:lnTo>
                      <a:pt x="58" y="534"/>
                    </a:lnTo>
                    <a:lnTo>
                      <a:pt x="22" y="482"/>
                    </a:lnTo>
                    <a:lnTo>
                      <a:pt x="13" y="414"/>
                    </a:lnTo>
                    <a:lnTo>
                      <a:pt x="13" y="256"/>
                    </a:lnTo>
                    <a:lnTo>
                      <a:pt x="0" y="182"/>
                    </a:lnTo>
                    <a:lnTo>
                      <a:pt x="27" y="182"/>
                    </a:lnTo>
                    <a:lnTo>
                      <a:pt x="56" y="219"/>
                    </a:lnTo>
                    <a:lnTo>
                      <a:pt x="56" y="293"/>
                    </a:lnTo>
                    <a:lnTo>
                      <a:pt x="46" y="433"/>
                    </a:lnTo>
                    <a:lnTo>
                      <a:pt x="58" y="489"/>
                    </a:lnTo>
                    <a:lnTo>
                      <a:pt x="92" y="507"/>
                    </a:lnTo>
                    <a:lnTo>
                      <a:pt x="170" y="543"/>
                    </a:lnTo>
                    <a:lnTo>
                      <a:pt x="269" y="602"/>
                    </a:lnTo>
                    <a:lnTo>
                      <a:pt x="375" y="674"/>
                    </a:lnTo>
                    <a:lnTo>
                      <a:pt x="413" y="692"/>
                    </a:lnTo>
                    <a:lnTo>
                      <a:pt x="465" y="640"/>
                    </a:lnTo>
                    <a:lnTo>
                      <a:pt x="515" y="543"/>
                    </a:lnTo>
                    <a:lnTo>
                      <a:pt x="559" y="464"/>
                    </a:lnTo>
                    <a:lnTo>
                      <a:pt x="595" y="395"/>
                    </a:lnTo>
                    <a:lnTo>
                      <a:pt x="618" y="349"/>
                    </a:lnTo>
                    <a:lnTo>
                      <a:pt x="580" y="210"/>
                    </a:lnTo>
                    <a:lnTo>
                      <a:pt x="559" y="83"/>
                    </a:lnTo>
                    <a:lnTo>
                      <a:pt x="539" y="43"/>
                    </a:lnTo>
                    <a:lnTo>
                      <a:pt x="487" y="144"/>
                    </a:lnTo>
                    <a:lnTo>
                      <a:pt x="413" y="268"/>
                    </a:lnTo>
                    <a:lnTo>
                      <a:pt x="344" y="361"/>
                    </a:lnTo>
                    <a:lnTo>
                      <a:pt x="301" y="414"/>
                    </a:lnTo>
                    <a:lnTo>
                      <a:pt x="273" y="399"/>
                    </a:lnTo>
                    <a:lnTo>
                      <a:pt x="292" y="3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5" name="Freeform 69"/>
              <p:cNvSpPr>
                <a:spLocks/>
              </p:cNvSpPr>
              <p:nvPr/>
            </p:nvSpPr>
            <p:spPr bwMode="auto">
              <a:xfrm>
                <a:off x="4849" y="3604"/>
                <a:ext cx="140" cy="188"/>
              </a:xfrm>
              <a:custGeom>
                <a:avLst/>
                <a:gdLst>
                  <a:gd name="T0" fmla="*/ 0 w 561"/>
                  <a:gd name="T1" fmla="*/ 0 h 755"/>
                  <a:gd name="T2" fmla="*/ 0 w 561"/>
                  <a:gd name="T3" fmla="*/ 0 h 755"/>
                  <a:gd name="T4" fmla="*/ 0 w 561"/>
                  <a:gd name="T5" fmla="*/ 0 h 755"/>
                  <a:gd name="T6" fmla="*/ 0 w 561"/>
                  <a:gd name="T7" fmla="*/ 0 h 755"/>
                  <a:gd name="T8" fmla="*/ 0 w 561"/>
                  <a:gd name="T9" fmla="*/ 0 h 755"/>
                  <a:gd name="T10" fmla="*/ 0 w 561"/>
                  <a:gd name="T11" fmla="*/ 0 h 755"/>
                  <a:gd name="T12" fmla="*/ 0 w 561"/>
                  <a:gd name="T13" fmla="*/ 0 h 755"/>
                  <a:gd name="T14" fmla="*/ 0 w 561"/>
                  <a:gd name="T15" fmla="*/ 0 h 755"/>
                  <a:gd name="T16" fmla="*/ 0 w 561"/>
                  <a:gd name="T17" fmla="*/ 0 h 755"/>
                  <a:gd name="T18" fmla="*/ 0 w 561"/>
                  <a:gd name="T19" fmla="*/ 0 h 755"/>
                  <a:gd name="T20" fmla="*/ 0 w 561"/>
                  <a:gd name="T21" fmla="*/ 0 h 755"/>
                  <a:gd name="T22" fmla="*/ 0 w 561"/>
                  <a:gd name="T23" fmla="*/ 0 h 755"/>
                  <a:gd name="T24" fmla="*/ 0 w 561"/>
                  <a:gd name="T25" fmla="*/ 0 h 755"/>
                  <a:gd name="T26" fmla="*/ 0 w 561"/>
                  <a:gd name="T27" fmla="*/ 0 h 755"/>
                  <a:gd name="T28" fmla="*/ 0 w 561"/>
                  <a:gd name="T29" fmla="*/ 0 h 755"/>
                  <a:gd name="T30" fmla="*/ 0 w 561"/>
                  <a:gd name="T31" fmla="*/ 0 h 755"/>
                  <a:gd name="T32" fmla="*/ 0 w 561"/>
                  <a:gd name="T33" fmla="*/ 0 h 755"/>
                  <a:gd name="T34" fmla="*/ 0 w 561"/>
                  <a:gd name="T35" fmla="*/ 0 h 755"/>
                  <a:gd name="T36" fmla="*/ 0 w 561"/>
                  <a:gd name="T37" fmla="*/ 0 h 755"/>
                  <a:gd name="T38" fmla="*/ 0 w 561"/>
                  <a:gd name="T39" fmla="*/ 0 h 755"/>
                  <a:gd name="T40" fmla="*/ 0 w 561"/>
                  <a:gd name="T41" fmla="*/ 0 h 755"/>
                  <a:gd name="T42" fmla="*/ 0 w 561"/>
                  <a:gd name="T43" fmla="*/ 0 h 755"/>
                  <a:gd name="T44" fmla="*/ 0 w 561"/>
                  <a:gd name="T45" fmla="*/ 0 h 755"/>
                  <a:gd name="T46" fmla="*/ 0 w 561"/>
                  <a:gd name="T47" fmla="*/ 0 h 755"/>
                  <a:gd name="T48" fmla="*/ 0 w 561"/>
                  <a:gd name="T49" fmla="*/ 0 h 755"/>
                  <a:gd name="T50" fmla="*/ 0 w 561"/>
                  <a:gd name="T51" fmla="*/ 0 h 755"/>
                  <a:gd name="T52" fmla="*/ 0 w 561"/>
                  <a:gd name="T53" fmla="*/ 0 h 755"/>
                  <a:gd name="T54" fmla="*/ 0 w 561"/>
                  <a:gd name="T55" fmla="*/ 0 h 755"/>
                  <a:gd name="T56" fmla="*/ 0 w 561"/>
                  <a:gd name="T57" fmla="*/ 0 h 7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1"/>
                  <a:gd name="T88" fmla="*/ 0 h 755"/>
                  <a:gd name="T89" fmla="*/ 561 w 561"/>
                  <a:gd name="T90" fmla="*/ 755 h 7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1" h="755">
                    <a:moveTo>
                      <a:pt x="561" y="47"/>
                    </a:moveTo>
                    <a:lnTo>
                      <a:pt x="370" y="12"/>
                    </a:lnTo>
                    <a:lnTo>
                      <a:pt x="186" y="0"/>
                    </a:lnTo>
                    <a:lnTo>
                      <a:pt x="119" y="56"/>
                    </a:lnTo>
                    <a:lnTo>
                      <a:pt x="0" y="223"/>
                    </a:lnTo>
                    <a:lnTo>
                      <a:pt x="16" y="244"/>
                    </a:lnTo>
                    <a:lnTo>
                      <a:pt x="43" y="288"/>
                    </a:lnTo>
                    <a:lnTo>
                      <a:pt x="146" y="356"/>
                    </a:lnTo>
                    <a:lnTo>
                      <a:pt x="271" y="421"/>
                    </a:lnTo>
                    <a:lnTo>
                      <a:pt x="314" y="455"/>
                    </a:lnTo>
                    <a:lnTo>
                      <a:pt x="345" y="622"/>
                    </a:lnTo>
                    <a:lnTo>
                      <a:pt x="390" y="719"/>
                    </a:lnTo>
                    <a:lnTo>
                      <a:pt x="399" y="755"/>
                    </a:lnTo>
                    <a:lnTo>
                      <a:pt x="435" y="746"/>
                    </a:lnTo>
                    <a:lnTo>
                      <a:pt x="448" y="744"/>
                    </a:lnTo>
                    <a:lnTo>
                      <a:pt x="383" y="625"/>
                    </a:lnTo>
                    <a:lnTo>
                      <a:pt x="352" y="511"/>
                    </a:lnTo>
                    <a:lnTo>
                      <a:pt x="336" y="408"/>
                    </a:lnTo>
                    <a:lnTo>
                      <a:pt x="242" y="374"/>
                    </a:lnTo>
                    <a:lnTo>
                      <a:pt x="128" y="316"/>
                    </a:lnTo>
                    <a:lnTo>
                      <a:pt x="56" y="251"/>
                    </a:lnTo>
                    <a:lnTo>
                      <a:pt x="43" y="232"/>
                    </a:lnTo>
                    <a:lnTo>
                      <a:pt x="90" y="161"/>
                    </a:lnTo>
                    <a:lnTo>
                      <a:pt x="150" y="74"/>
                    </a:lnTo>
                    <a:lnTo>
                      <a:pt x="206" y="18"/>
                    </a:lnTo>
                    <a:lnTo>
                      <a:pt x="361" y="41"/>
                    </a:lnTo>
                    <a:lnTo>
                      <a:pt x="514" y="77"/>
                    </a:lnTo>
                    <a:lnTo>
                      <a:pt x="551" y="84"/>
                    </a:lnTo>
                    <a:lnTo>
                      <a:pt x="561"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6" name="Freeform 70"/>
              <p:cNvSpPr>
                <a:spLocks/>
              </p:cNvSpPr>
              <p:nvPr/>
            </p:nvSpPr>
            <p:spPr bwMode="auto">
              <a:xfrm>
                <a:off x="4873" y="3699"/>
                <a:ext cx="18" cy="25"/>
              </a:xfrm>
              <a:custGeom>
                <a:avLst/>
                <a:gdLst>
                  <a:gd name="T0" fmla="*/ 0 w 73"/>
                  <a:gd name="T1" fmla="*/ 0 h 102"/>
                  <a:gd name="T2" fmla="*/ 0 w 73"/>
                  <a:gd name="T3" fmla="*/ 0 h 102"/>
                  <a:gd name="T4" fmla="*/ 0 w 73"/>
                  <a:gd name="T5" fmla="*/ 0 h 102"/>
                  <a:gd name="T6" fmla="*/ 0 w 73"/>
                  <a:gd name="T7" fmla="*/ 0 h 102"/>
                  <a:gd name="T8" fmla="*/ 0 w 73"/>
                  <a:gd name="T9" fmla="*/ 0 h 102"/>
                  <a:gd name="T10" fmla="*/ 0 w 73"/>
                  <a:gd name="T11" fmla="*/ 0 h 102"/>
                  <a:gd name="T12" fmla="*/ 0 w 73"/>
                  <a:gd name="T13" fmla="*/ 0 h 102"/>
                  <a:gd name="T14" fmla="*/ 0 w 73"/>
                  <a:gd name="T15" fmla="*/ 0 h 102"/>
                  <a:gd name="T16" fmla="*/ 0 w 73"/>
                  <a:gd name="T17" fmla="*/ 0 h 102"/>
                  <a:gd name="T18" fmla="*/ 0 w 73"/>
                  <a:gd name="T19" fmla="*/ 0 h 102"/>
                  <a:gd name="T20" fmla="*/ 0 w 73"/>
                  <a:gd name="T21" fmla="*/ 0 h 102"/>
                  <a:gd name="T22" fmla="*/ 0 w 73"/>
                  <a:gd name="T23" fmla="*/ 0 h 102"/>
                  <a:gd name="T24" fmla="*/ 0 w 73"/>
                  <a:gd name="T25" fmla="*/ 0 h 102"/>
                  <a:gd name="T26" fmla="*/ 0 w 73"/>
                  <a:gd name="T27" fmla="*/ 0 h 102"/>
                  <a:gd name="T28" fmla="*/ 0 w 73"/>
                  <a:gd name="T29" fmla="*/ 0 h 102"/>
                  <a:gd name="T30" fmla="*/ 0 w 73"/>
                  <a:gd name="T31" fmla="*/ 0 h 102"/>
                  <a:gd name="T32" fmla="*/ 0 w 73"/>
                  <a:gd name="T33" fmla="*/ 0 h 102"/>
                  <a:gd name="T34" fmla="*/ 0 w 73"/>
                  <a:gd name="T35" fmla="*/ 0 h 102"/>
                  <a:gd name="T36" fmla="*/ 0 w 73"/>
                  <a:gd name="T37" fmla="*/ 0 h 102"/>
                  <a:gd name="T38" fmla="*/ 0 w 73"/>
                  <a:gd name="T39" fmla="*/ 0 h 102"/>
                  <a:gd name="T40" fmla="*/ 0 w 73"/>
                  <a:gd name="T41" fmla="*/ 0 h 102"/>
                  <a:gd name="T42" fmla="*/ 0 w 73"/>
                  <a:gd name="T43" fmla="*/ 0 h 102"/>
                  <a:gd name="T44" fmla="*/ 0 w 73"/>
                  <a:gd name="T45" fmla="*/ 0 h 102"/>
                  <a:gd name="T46" fmla="*/ 0 w 73"/>
                  <a:gd name="T47" fmla="*/ 0 h 102"/>
                  <a:gd name="T48" fmla="*/ 0 w 73"/>
                  <a:gd name="T49" fmla="*/ 0 h 102"/>
                  <a:gd name="T50" fmla="*/ 0 w 73"/>
                  <a:gd name="T51" fmla="*/ 0 h 102"/>
                  <a:gd name="T52" fmla="*/ 0 w 73"/>
                  <a:gd name="T53" fmla="*/ 0 h 102"/>
                  <a:gd name="T54" fmla="*/ 0 w 73"/>
                  <a:gd name="T55" fmla="*/ 0 h 102"/>
                  <a:gd name="T56" fmla="*/ 0 w 73"/>
                  <a:gd name="T57" fmla="*/ 0 h 102"/>
                  <a:gd name="T58" fmla="*/ 0 w 73"/>
                  <a:gd name="T59" fmla="*/ 0 h 102"/>
                  <a:gd name="T60" fmla="*/ 0 w 73"/>
                  <a:gd name="T61" fmla="*/ 0 h 102"/>
                  <a:gd name="T62" fmla="*/ 0 w 73"/>
                  <a:gd name="T63" fmla="*/ 0 h 102"/>
                  <a:gd name="T64" fmla="*/ 0 w 73"/>
                  <a:gd name="T65" fmla="*/ 0 h 102"/>
                  <a:gd name="T66" fmla="*/ 0 w 73"/>
                  <a:gd name="T67" fmla="*/ 0 h 102"/>
                  <a:gd name="T68" fmla="*/ 0 w 73"/>
                  <a:gd name="T69" fmla="*/ 0 h 102"/>
                  <a:gd name="T70" fmla="*/ 0 w 73"/>
                  <a:gd name="T71" fmla="*/ 0 h 102"/>
                  <a:gd name="T72" fmla="*/ 0 w 7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2"/>
                  <a:gd name="T113" fmla="*/ 73 w 73"/>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2">
                    <a:moveTo>
                      <a:pt x="69" y="42"/>
                    </a:moveTo>
                    <a:lnTo>
                      <a:pt x="65" y="34"/>
                    </a:lnTo>
                    <a:lnTo>
                      <a:pt x="61" y="26"/>
                    </a:lnTo>
                    <a:lnTo>
                      <a:pt x="56" y="17"/>
                    </a:lnTo>
                    <a:lnTo>
                      <a:pt x="51" y="12"/>
                    </a:lnTo>
                    <a:lnTo>
                      <a:pt x="44" y="5"/>
                    </a:lnTo>
                    <a:lnTo>
                      <a:pt x="39" y="3"/>
                    </a:lnTo>
                    <a:lnTo>
                      <a:pt x="34" y="0"/>
                    </a:lnTo>
                    <a:lnTo>
                      <a:pt x="27" y="1"/>
                    </a:lnTo>
                    <a:lnTo>
                      <a:pt x="20" y="1"/>
                    </a:lnTo>
                    <a:lnTo>
                      <a:pt x="16" y="4"/>
                    </a:lnTo>
                    <a:lnTo>
                      <a:pt x="9" y="5"/>
                    </a:lnTo>
                    <a:lnTo>
                      <a:pt x="7" y="12"/>
                    </a:lnTo>
                    <a:lnTo>
                      <a:pt x="5" y="17"/>
                    </a:lnTo>
                    <a:lnTo>
                      <a:pt x="1" y="26"/>
                    </a:lnTo>
                    <a:lnTo>
                      <a:pt x="1" y="35"/>
                    </a:lnTo>
                    <a:lnTo>
                      <a:pt x="0" y="43"/>
                    </a:lnTo>
                    <a:lnTo>
                      <a:pt x="1" y="51"/>
                    </a:lnTo>
                    <a:lnTo>
                      <a:pt x="5" y="60"/>
                    </a:lnTo>
                    <a:lnTo>
                      <a:pt x="8" y="68"/>
                    </a:lnTo>
                    <a:lnTo>
                      <a:pt x="12" y="76"/>
                    </a:lnTo>
                    <a:lnTo>
                      <a:pt x="17" y="85"/>
                    </a:lnTo>
                    <a:lnTo>
                      <a:pt x="24" y="90"/>
                    </a:lnTo>
                    <a:lnTo>
                      <a:pt x="29" y="96"/>
                    </a:lnTo>
                    <a:lnTo>
                      <a:pt x="34" y="99"/>
                    </a:lnTo>
                    <a:lnTo>
                      <a:pt x="39" y="102"/>
                    </a:lnTo>
                    <a:lnTo>
                      <a:pt x="46" y="100"/>
                    </a:lnTo>
                    <a:lnTo>
                      <a:pt x="54" y="100"/>
                    </a:lnTo>
                    <a:lnTo>
                      <a:pt x="57" y="98"/>
                    </a:lnTo>
                    <a:lnTo>
                      <a:pt x="64" y="96"/>
                    </a:lnTo>
                    <a:lnTo>
                      <a:pt x="67" y="90"/>
                    </a:lnTo>
                    <a:lnTo>
                      <a:pt x="69" y="85"/>
                    </a:lnTo>
                    <a:lnTo>
                      <a:pt x="72" y="76"/>
                    </a:lnTo>
                    <a:lnTo>
                      <a:pt x="72" y="66"/>
                    </a:lnTo>
                    <a:lnTo>
                      <a:pt x="73" y="59"/>
                    </a:lnTo>
                    <a:lnTo>
                      <a:pt x="72" y="51"/>
                    </a:lnTo>
                    <a:lnTo>
                      <a:pt x="69"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7" name="Freeform 71"/>
              <p:cNvSpPr>
                <a:spLocks/>
              </p:cNvSpPr>
              <p:nvPr/>
            </p:nvSpPr>
            <p:spPr bwMode="auto">
              <a:xfrm>
                <a:off x="4903" y="3727"/>
                <a:ext cx="19" cy="26"/>
              </a:xfrm>
              <a:custGeom>
                <a:avLst/>
                <a:gdLst>
                  <a:gd name="T0" fmla="*/ 0 w 73"/>
                  <a:gd name="T1" fmla="*/ 0 h 101"/>
                  <a:gd name="T2" fmla="*/ 0 w 73"/>
                  <a:gd name="T3" fmla="*/ 0 h 101"/>
                  <a:gd name="T4" fmla="*/ 0 w 73"/>
                  <a:gd name="T5" fmla="*/ 0 h 101"/>
                  <a:gd name="T6" fmla="*/ 0 w 73"/>
                  <a:gd name="T7" fmla="*/ 0 h 101"/>
                  <a:gd name="T8" fmla="*/ 0 w 73"/>
                  <a:gd name="T9" fmla="*/ 0 h 101"/>
                  <a:gd name="T10" fmla="*/ 0 w 73"/>
                  <a:gd name="T11" fmla="*/ 0 h 101"/>
                  <a:gd name="T12" fmla="*/ 0 w 73"/>
                  <a:gd name="T13" fmla="*/ 0 h 101"/>
                  <a:gd name="T14" fmla="*/ 0 w 73"/>
                  <a:gd name="T15" fmla="*/ 0 h 101"/>
                  <a:gd name="T16" fmla="*/ 0 w 73"/>
                  <a:gd name="T17" fmla="*/ 0 h 101"/>
                  <a:gd name="T18" fmla="*/ 0 w 73"/>
                  <a:gd name="T19" fmla="*/ 0 h 101"/>
                  <a:gd name="T20" fmla="*/ 0 w 73"/>
                  <a:gd name="T21" fmla="*/ 0 h 101"/>
                  <a:gd name="T22" fmla="*/ 0 w 73"/>
                  <a:gd name="T23" fmla="*/ 0 h 101"/>
                  <a:gd name="T24" fmla="*/ 0 w 73"/>
                  <a:gd name="T25" fmla="*/ 0 h 101"/>
                  <a:gd name="T26" fmla="*/ 0 w 73"/>
                  <a:gd name="T27" fmla="*/ 0 h 101"/>
                  <a:gd name="T28" fmla="*/ 0 w 73"/>
                  <a:gd name="T29" fmla="*/ 0 h 101"/>
                  <a:gd name="T30" fmla="*/ 0 w 73"/>
                  <a:gd name="T31" fmla="*/ 0 h 101"/>
                  <a:gd name="T32" fmla="*/ 0 w 73"/>
                  <a:gd name="T33" fmla="*/ 0 h 101"/>
                  <a:gd name="T34" fmla="*/ 0 w 73"/>
                  <a:gd name="T35" fmla="*/ 0 h 101"/>
                  <a:gd name="T36" fmla="*/ 0 w 73"/>
                  <a:gd name="T37" fmla="*/ 0 h 101"/>
                  <a:gd name="T38" fmla="*/ 0 w 73"/>
                  <a:gd name="T39" fmla="*/ 0 h 101"/>
                  <a:gd name="T40" fmla="*/ 0 w 73"/>
                  <a:gd name="T41" fmla="*/ 0 h 101"/>
                  <a:gd name="T42" fmla="*/ 0 w 73"/>
                  <a:gd name="T43" fmla="*/ 0 h 101"/>
                  <a:gd name="T44" fmla="*/ 0 w 73"/>
                  <a:gd name="T45" fmla="*/ 0 h 101"/>
                  <a:gd name="T46" fmla="*/ 0 w 73"/>
                  <a:gd name="T47" fmla="*/ 0 h 101"/>
                  <a:gd name="T48" fmla="*/ 0 w 73"/>
                  <a:gd name="T49" fmla="*/ 0 h 101"/>
                  <a:gd name="T50" fmla="*/ 0 w 73"/>
                  <a:gd name="T51" fmla="*/ 0 h 101"/>
                  <a:gd name="T52" fmla="*/ 0 w 73"/>
                  <a:gd name="T53" fmla="*/ 0 h 101"/>
                  <a:gd name="T54" fmla="*/ 0 w 73"/>
                  <a:gd name="T55" fmla="*/ 0 h 101"/>
                  <a:gd name="T56" fmla="*/ 0 w 73"/>
                  <a:gd name="T57" fmla="*/ 0 h 101"/>
                  <a:gd name="T58" fmla="*/ 0 w 73"/>
                  <a:gd name="T59" fmla="*/ 0 h 101"/>
                  <a:gd name="T60" fmla="*/ 0 w 73"/>
                  <a:gd name="T61" fmla="*/ 0 h 101"/>
                  <a:gd name="T62" fmla="*/ 0 w 73"/>
                  <a:gd name="T63" fmla="*/ 0 h 101"/>
                  <a:gd name="T64" fmla="*/ 0 w 73"/>
                  <a:gd name="T65" fmla="*/ 0 h 101"/>
                  <a:gd name="T66" fmla="*/ 0 w 73"/>
                  <a:gd name="T67" fmla="*/ 0 h 101"/>
                  <a:gd name="T68" fmla="*/ 0 w 73"/>
                  <a:gd name="T69" fmla="*/ 0 h 101"/>
                  <a:gd name="T70" fmla="*/ 0 w 73"/>
                  <a:gd name="T71" fmla="*/ 0 h 101"/>
                  <a:gd name="T72" fmla="*/ 0 w 73"/>
                  <a:gd name="T73" fmla="*/ 0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1"/>
                  <a:gd name="T113" fmla="*/ 73 w 73"/>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1">
                    <a:moveTo>
                      <a:pt x="69" y="41"/>
                    </a:moveTo>
                    <a:lnTo>
                      <a:pt x="65" y="34"/>
                    </a:lnTo>
                    <a:lnTo>
                      <a:pt x="61" y="26"/>
                    </a:lnTo>
                    <a:lnTo>
                      <a:pt x="56" y="17"/>
                    </a:lnTo>
                    <a:lnTo>
                      <a:pt x="50" y="11"/>
                    </a:lnTo>
                    <a:lnTo>
                      <a:pt x="44" y="5"/>
                    </a:lnTo>
                    <a:lnTo>
                      <a:pt x="39" y="2"/>
                    </a:lnTo>
                    <a:lnTo>
                      <a:pt x="34" y="0"/>
                    </a:lnTo>
                    <a:lnTo>
                      <a:pt x="27" y="1"/>
                    </a:lnTo>
                    <a:lnTo>
                      <a:pt x="19" y="1"/>
                    </a:lnTo>
                    <a:lnTo>
                      <a:pt x="15" y="4"/>
                    </a:lnTo>
                    <a:lnTo>
                      <a:pt x="9" y="5"/>
                    </a:lnTo>
                    <a:lnTo>
                      <a:pt x="6" y="11"/>
                    </a:lnTo>
                    <a:lnTo>
                      <a:pt x="5" y="17"/>
                    </a:lnTo>
                    <a:lnTo>
                      <a:pt x="1" y="26"/>
                    </a:lnTo>
                    <a:lnTo>
                      <a:pt x="1" y="35"/>
                    </a:lnTo>
                    <a:lnTo>
                      <a:pt x="0" y="43"/>
                    </a:lnTo>
                    <a:lnTo>
                      <a:pt x="1" y="51"/>
                    </a:lnTo>
                    <a:lnTo>
                      <a:pt x="5" y="60"/>
                    </a:lnTo>
                    <a:lnTo>
                      <a:pt x="7" y="68"/>
                    </a:lnTo>
                    <a:lnTo>
                      <a:pt x="11" y="75"/>
                    </a:lnTo>
                    <a:lnTo>
                      <a:pt x="17" y="85"/>
                    </a:lnTo>
                    <a:lnTo>
                      <a:pt x="23" y="90"/>
                    </a:lnTo>
                    <a:lnTo>
                      <a:pt x="28" y="96"/>
                    </a:lnTo>
                    <a:lnTo>
                      <a:pt x="34" y="99"/>
                    </a:lnTo>
                    <a:lnTo>
                      <a:pt x="39" y="101"/>
                    </a:lnTo>
                    <a:lnTo>
                      <a:pt x="45" y="100"/>
                    </a:lnTo>
                    <a:lnTo>
                      <a:pt x="53" y="100"/>
                    </a:lnTo>
                    <a:lnTo>
                      <a:pt x="57" y="98"/>
                    </a:lnTo>
                    <a:lnTo>
                      <a:pt x="64" y="96"/>
                    </a:lnTo>
                    <a:lnTo>
                      <a:pt x="66" y="90"/>
                    </a:lnTo>
                    <a:lnTo>
                      <a:pt x="69" y="85"/>
                    </a:lnTo>
                    <a:lnTo>
                      <a:pt x="71" y="75"/>
                    </a:lnTo>
                    <a:lnTo>
                      <a:pt x="71" y="66"/>
                    </a:lnTo>
                    <a:lnTo>
                      <a:pt x="73" y="58"/>
                    </a:lnTo>
                    <a:lnTo>
                      <a:pt x="71" y="51"/>
                    </a:lnTo>
                    <a:lnTo>
                      <a:pt x="6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8" name="Freeform 72"/>
              <p:cNvSpPr>
                <a:spLocks/>
              </p:cNvSpPr>
              <p:nvPr/>
            </p:nvSpPr>
            <p:spPr bwMode="auto">
              <a:xfrm>
                <a:off x="4971" y="3663"/>
                <a:ext cx="18" cy="25"/>
              </a:xfrm>
              <a:custGeom>
                <a:avLst/>
                <a:gdLst>
                  <a:gd name="T0" fmla="*/ 0 w 73"/>
                  <a:gd name="T1" fmla="*/ 0 h 102"/>
                  <a:gd name="T2" fmla="*/ 0 w 73"/>
                  <a:gd name="T3" fmla="*/ 0 h 102"/>
                  <a:gd name="T4" fmla="*/ 0 w 73"/>
                  <a:gd name="T5" fmla="*/ 0 h 102"/>
                  <a:gd name="T6" fmla="*/ 0 w 73"/>
                  <a:gd name="T7" fmla="*/ 0 h 102"/>
                  <a:gd name="T8" fmla="*/ 0 w 73"/>
                  <a:gd name="T9" fmla="*/ 0 h 102"/>
                  <a:gd name="T10" fmla="*/ 0 w 73"/>
                  <a:gd name="T11" fmla="*/ 0 h 102"/>
                  <a:gd name="T12" fmla="*/ 0 w 73"/>
                  <a:gd name="T13" fmla="*/ 0 h 102"/>
                  <a:gd name="T14" fmla="*/ 0 w 73"/>
                  <a:gd name="T15" fmla="*/ 0 h 102"/>
                  <a:gd name="T16" fmla="*/ 0 w 73"/>
                  <a:gd name="T17" fmla="*/ 0 h 102"/>
                  <a:gd name="T18" fmla="*/ 0 w 73"/>
                  <a:gd name="T19" fmla="*/ 0 h 102"/>
                  <a:gd name="T20" fmla="*/ 0 w 73"/>
                  <a:gd name="T21" fmla="*/ 0 h 102"/>
                  <a:gd name="T22" fmla="*/ 0 w 73"/>
                  <a:gd name="T23" fmla="*/ 0 h 102"/>
                  <a:gd name="T24" fmla="*/ 0 w 73"/>
                  <a:gd name="T25" fmla="*/ 0 h 102"/>
                  <a:gd name="T26" fmla="*/ 0 w 73"/>
                  <a:gd name="T27" fmla="*/ 0 h 102"/>
                  <a:gd name="T28" fmla="*/ 0 w 73"/>
                  <a:gd name="T29" fmla="*/ 0 h 102"/>
                  <a:gd name="T30" fmla="*/ 0 w 73"/>
                  <a:gd name="T31" fmla="*/ 0 h 102"/>
                  <a:gd name="T32" fmla="*/ 0 w 73"/>
                  <a:gd name="T33" fmla="*/ 0 h 102"/>
                  <a:gd name="T34" fmla="*/ 0 w 73"/>
                  <a:gd name="T35" fmla="*/ 0 h 102"/>
                  <a:gd name="T36" fmla="*/ 0 w 73"/>
                  <a:gd name="T37" fmla="*/ 0 h 102"/>
                  <a:gd name="T38" fmla="*/ 0 w 73"/>
                  <a:gd name="T39" fmla="*/ 0 h 102"/>
                  <a:gd name="T40" fmla="*/ 0 w 73"/>
                  <a:gd name="T41" fmla="*/ 0 h 102"/>
                  <a:gd name="T42" fmla="*/ 0 w 73"/>
                  <a:gd name="T43" fmla="*/ 0 h 102"/>
                  <a:gd name="T44" fmla="*/ 0 w 73"/>
                  <a:gd name="T45" fmla="*/ 0 h 102"/>
                  <a:gd name="T46" fmla="*/ 0 w 73"/>
                  <a:gd name="T47" fmla="*/ 0 h 102"/>
                  <a:gd name="T48" fmla="*/ 0 w 73"/>
                  <a:gd name="T49" fmla="*/ 0 h 102"/>
                  <a:gd name="T50" fmla="*/ 0 w 73"/>
                  <a:gd name="T51" fmla="*/ 0 h 102"/>
                  <a:gd name="T52" fmla="*/ 0 w 73"/>
                  <a:gd name="T53" fmla="*/ 0 h 102"/>
                  <a:gd name="T54" fmla="*/ 0 w 73"/>
                  <a:gd name="T55" fmla="*/ 0 h 102"/>
                  <a:gd name="T56" fmla="*/ 0 w 73"/>
                  <a:gd name="T57" fmla="*/ 0 h 102"/>
                  <a:gd name="T58" fmla="*/ 0 w 73"/>
                  <a:gd name="T59" fmla="*/ 0 h 102"/>
                  <a:gd name="T60" fmla="*/ 0 w 73"/>
                  <a:gd name="T61" fmla="*/ 0 h 102"/>
                  <a:gd name="T62" fmla="*/ 0 w 73"/>
                  <a:gd name="T63" fmla="*/ 0 h 102"/>
                  <a:gd name="T64" fmla="*/ 0 w 73"/>
                  <a:gd name="T65" fmla="*/ 0 h 102"/>
                  <a:gd name="T66" fmla="*/ 0 w 73"/>
                  <a:gd name="T67" fmla="*/ 0 h 102"/>
                  <a:gd name="T68" fmla="*/ 0 w 73"/>
                  <a:gd name="T69" fmla="*/ 0 h 102"/>
                  <a:gd name="T70" fmla="*/ 0 w 73"/>
                  <a:gd name="T71" fmla="*/ 0 h 102"/>
                  <a:gd name="T72" fmla="*/ 0 w 7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2"/>
                  <a:gd name="T113" fmla="*/ 73 w 73"/>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2">
                    <a:moveTo>
                      <a:pt x="69" y="60"/>
                    </a:moveTo>
                    <a:lnTo>
                      <a:pt x="72" y="51"/>
                    </a:lnTo>
                    <a:lnTo>
                      <a:pt x="73" y="43"/>
                    </a:lnTo>
                    <a:lnTo>
                      <a:pt x="72" y="35"/>
                    </a:lnTo>
                    <a:lnTo>
                      <a:pt x="72" y="26"/>
                    </a:lnTo>
                    <a:lnTo>
                      <a:pt x="69" y="17"/>
                    </a:lnTo>
                    <a:lnTo>
                      <a:pt x="67" y="12"/>
                    </a:lnTo>
                    <a:lnTo>
                      <a:pt x="64" y="5"/>
                    </a:lnTo>
                    <a:lnTo>
                      <a:pt x="58" y="4"/>
                    </a:lnTo>
                    <a:lnTo>
                      <a:pt x="54" y="1"/>
                    </a:lnTo>
                    <a:lnTo>
                      <a:pt x="46" y="1"/>
                    </a:lnTo>
                    <a:lnTo>
                      <a:pt x="39" y="0"/>
                    </a:lnTo>
                    <a:lnTo>
                      <a:pt x="34" y="3"/>
                    </a:lnTo>
                    <a:lnTo>
                      <a:pt x="29" y="5"/>
                    </a:lnTo>
                    <a:lnTo>
                      <a:pt x="24" y="12"/>
                    </a:lnTo>
                    <a:lnTo>
                      <a:pt x="17" y="17"/>
                    </a:lnTo>
                    <a:lnTo>
                      <a:pt x="12" y="26"/>
                    </a:lnTo>
                    <a:lnTo>
                      <a:pt x="8" y="34"/>
                    </a:lnTo>
                    <a:lnTo>
                      <a:pt x="5" y="42"/>
                    </a:lnTo>
                    <a:lnTo>
                      <a:pt x="1" y="51"/>
                    </a:lnTo>
                    <a:lnTo>
                      <a:pt x="0" y="59"/>
                    </a:lnTo>
                    <a:lnTo>
                      <a:pt x="1" y="67"/>
                    </a:lnTo>
                    <a:lnTo>
                      <a:pt x="1" y="76"/>
                    </a:lnTo>
                    <a:lnTo>
                      <a:pt x="5" y="85"/>
                    </a:lnTo>
                    <a:lnTo>
                      <a:pt x="7" y="90"/>
                    </a:lnTo>
                    <a:lnTo>
                      <a:pt x="9" y="97"/>
                    </a:lnTo>
                    <a:lnTo>
                      <a:pt x="16" y="98"/>
                    </a:lnTo>
                    <a:lnTo>
                      <a:pt x="20" y="101"/>
                    </a:lnTo>
                    <a:lnTo>
                      <a:pt x="28" y="101"/>
                    </a:lnTo>
                    <a:lnTo>
                      <a:pt x="34" y="102"/>
                    </a:lnTo>
                    <a:lnTo>
                      <a:pt x="39" y="99"/>
                    </a:lnTo>
                    <a:lnTo>
                      <a:pt x="45" y="97"/>
                    </a:lnTo>
                    <a:lnTo>
                      <a:pt x="51" y="90"/>
                    </a:lnTo>
                    <a:lnTo>
                      <a:pt x="56" y="85"/>
                    </a:lnTo>
                    <a:lnTo>
                      <a:pt x="61" y="76"/>
                    </a:lnTo>
                    <a:lnTo>
                      <a:pt x="65" y="68"/>
                    </a:lnTo>
                    <a:lnTo>
                      <a:pt x="69"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9" name="Freeform 73"/>
              <p:cNvSpPr>
                <a:spLocks/>
              </p:cNvSpPr>
              <p:nvPr/>
            </p:nvSpPr>
            <p:spPr bwMode="auto">
              <a:xfrm>
                <a:off x="4961" y="3701"/>
                <a:ext cx="18" cy="25"/>
              </a:xfrm>
              <a:custGeom>
                <a:avLst/>
                <a:gdLst>
                  <a:gd name="T0" fmla="*/ 0 w 73"/>
                  <a:gd name="T1" fmla="*/ 0 h 102"/>
                  <a:gd name="T2" fmla="*/ 0 w 73"/>
                  <a:gd name="T3" fmla="*/ 0 h 102"/>
                  <a:gd name="T4" fmla="*/ 0 w 73"/>
                  <a:gd name="T5" fmla="*/ 0 h 102"/>
                  <a:gd name="T6" fmla="*/ 0 w 73"/>
                  <a:gd name="T7" fmla="*/ 0 h 102"/>
                  <a:gd name="T8" fmla="*/ 0 w 73"/>
                  <a:gd name="T9" fmla="*/ 0 h 102"/>
                  <a:gd name="T10" fmla="*/ 0 w 73"/>
                  <a:gd name="T11" fmla="*/ 0 h 102"/>
                  <a:gd name="T12" fmla="*/ 0 w 73"/>
                  <a:gd name="T13" fmla="*/ 0 h 102"/>
                  <a:gd name="T14" fmla="*/ 0 w 73"/>
                  <a:gd name="T15" fmla="*/ 0 h 102"/>
                  <a:gd name="T16" fmla="*/ 0 w 73"/>
                  <a:gd name="T17" fmla="*/ 0 h 102"/>
                  <a:gd name="T18" fmla="*/ 0 w 73"/>
                  <a:gd name="T19" fmla="*/ 0 h 102"/>
                  <a:gd name="T20" fmla="*/ 0 w 73"/>
                  <a:gd name="T21" fmla="*/ 0 h 102"/>
                  <a:gd name="T22" fmla="*/ 0 w 73"/>
                  <a:gd name="T23" fmla="*/ 0 h 102"/>
                  <a:gd name="T24" fmla="*/ 0 w 73"/>
                  <a:gd name="T25" fmla="*/ 0 h 102"/>
                  <a:gd name="T26" fmla="*/ 0 w 73"/>
                  <a:gd name="T27" fmla="*/ 0 h 102"/>
                  <a:gd name="T28" fmla="*/ 0 w 73"/>
                  <a:gd name="T29" fmla="*/ 0 h 102"/>
                  <a:gd name="T30" fmla="*/ 0 w 73"/>
                  <a:gd name="T31" fmla="*/ 0 h 102"/>
                  <a:gd name="T32" fmla="*/ 0 w 73"/>
                  <a:gd name="T33" fmla="*/ 0 h 102"/>
                  <a:gd name="T34" fmla="*/ 0 w 73"/>
                  <a:gd name="T35" fmla="*/ 0 h 102"/>
                  <a:gd name="T36" fmla="*/ 0 w 73"/>
                  <a:gd name="T37" fmla="*/ 0 h 102"/>
                  <a:gd name="T38" fmla="*/ 0 w 73"/>
                  <a:gd name="T39" fmla="*/ 0 h 102"/>
                  <a:gd name="T40" fmla="*/ 0 w 73"/>
                  <a:gd name="T41" fmla="*/ 0 h 102"/>
                  <a:gd name="T42" fmla="*/ 0 w 73"/>
                  <a:gd name="T43" fmla="*/ 0 h 102"/>
                  <a:gd name="T44" fmla="*/ 0 w 73"/>
                  <a:gd name="T45" fmla="*/ 0 h 102"/>
                  <a:gd name="T46" fmla="*/ 0 w 73"/>
                  <a:gd name="T47" fmla="*/ 0 h 102"/>
                  <a:gd name="T48" fmla="*/ 0 w 73"/>
                  <a:gd name="T49" fmla="*/ 0 h 102"/>
                  <a:gd name="T50" fmla="*/ 0 w 73"/>
                  <a:gd name="T51" fmla="*/ 0 h 102"/>
                  <a:gd name="T52" fmla="*/ 0 w 73"/>
                  <a:gd name="T53" fmla="*/ 0 h 102"/>
                  <a:gd name="T54" fmla="*/ 0 w 73"/>
                  <a:gd name="T55" fmla="*/ 0 h 102"/>
                  <a:gd name="T56" fmla="*/ 0 w 73"/>
                  <a:gd name="T57" fmla="*/ 0 h 102"/>
                  <a:gd name="T58" fmla="*/ 0 w 73"/>
                  <a:gd name="T59" fmla="*/ 0 h 102"/>
                  <a:gd name="T60" fmla="*/ 0 w 73"/>
                  <a:gd name="T61" fmla="*/ 0 h 102"/>
                  <a:gd name="T62" fmla="*/ 0 w 73"/>
                  <a:gd name="T63" fmla="*/ 0 h 102"/>
                  <a:gd name="T64" fmla="*/ 0 w 73"/>
                  <a:gd name="T65" fmla="*/ 0 h 102"/>
                  <a:gd name="T66" fmla="*/ 0 w 73"/>
                  <a:gd name="T67" fmla="*/ 0 h 102"/>
                  <a:gd name="T68" fmla="*/ 0 w 73"/>
                  <a:gd name="T69" fmla="*/ 0 h 102"/>
                  <a:gd name="T70" fmla="*/ 0 w 73"/>
                  <a:gd name="T71" fmla="*/ 0 h 102"/>
                  <a:gd name="T72" fmla="*/ 0 w 7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2"/>
                  <a:gd name="T113" fmla="*/ 73 w 73"/>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2">
                    <a:moveTo>
                      <a:pt x="69" y="60"/>
                    </a:moveTo>
                    <a:lnTo>
                      <a:pt x="72" y="51"/>
                    </a:lnTo>
                    <a:lnTo>
                      <a:pt x="73" y="43"/>
                    </a:lnTo>
                    <a:lnTo>
                      <a:pt x="72" y="35"/>
                    </a:lnTo>
                    <a:lnTo>
                      <a:pt x="72" y="26"/>
                    </a:lnTo>
                    <a:lnTo>
                      <a:pt x="69" y="17"/>
                    </a:lnTo>
                    <a:lnTo>
                      <a:pt x="67" y="12"/>
                    </a:lnTo>
                    <a:lnTo>
                      <a:pt x="64" y="5"/>
                    </a:lnTo>
                    <a:lnTo>
                      <a:pt x="57" y="4"/>
                    </a:lnTo>
                    <a:lnTo>
                      <a:pt x="54" y="1"/>
                    </a:lnTo>
                    <a:lnTo>
                      <a:pt x="46" y="1"/>
                    </a:lnTo>
                    <a:lnTo>
                      <a:pt x="39" y="0"/>
                    </a:lnTo>
                    <a:lnTo>
                      <a:pt x="34" y="3"/>
                    </a:lnTo>
                    <a:lnTo>
                      <a:pt x="29" y="5"/>
                    </a:lnTo>
                    <a:lnTo>
                      <a:pt x="24" y="12"/>
                    </a:lnTo>
                    <a:lnTo>
                      <a:pt x="17" y="17"/>
                    </a:lnTo>
                    <a:lnTo>
                      <a:pt x="12" y="26"/>
                    </a:lnTo>
                    <a:lnTo>
                      <a:pt x="8" y="34"/>
                    </a:lnTo>
                    <a:lnTo>
                      <a:pt x="5" y="42"/>
                    </a:lnTo>
                    <a:lnTo>
                      <a:pt x="1" y="51"/>
                    </a:lnTo>
                    <a:lnTo>
                      <a:pt x="0" y="59"/>
                    </a:lnTo>
                    <a:lnTo>
                      <a:pt x="1" y="67"/>
                    </a:lnTo>
                    <a:lnTo>
                      <a:pt x="1" y="76"/>
                    </a:lnTo>
                    <a:lnTo>
                      <a:pt x="5" y="85"/>
                    </a:lnTo>
                    <a:lnTo>
                      <a:pt x="7" y="90"/>
                    </a:lnTo>
                    <a:lnTo>
                      <a:pt x="9" y="97"/>
                    </a:lnTo>
                    <a:lnTo>
                      <a:pt x="16" y="98"/>
                    </a:lnTo>
                    <a:lnTo>
                      <a:pt x="20" y="101"/>
                    </a:lnTo>
                    <a:lnTo>
                      <a:pt x="27" y="101"/>
                    </a:lnTo>
                    <a:lnTo>
                      <a:pt x="34" y="102"/>
                    </a:lnTo>
                    <a:lnTo>
                      <a:pt x="39" y="99"/>
                    </a:lnTo>
                    <a:lnTo>
                      <a:pt x="44" y="97"/>
                    </a:lnTo>
                    <a:lnTo>
                      <a:pt x="51" y="90"/>
                    </a:lnTo>
                    <a:lnTo>
                      <a:pt x="56" y="85"/>
                    </a:lnTo>
                    <a:lnTo>
                      <a:pt x="61" y="76"/>
                    </a:lnTo>
                    <a:lnTo>
                      <a:pt x="65" y="68"/>
                    </a:lnTo>
                    <a:lnTo>
                      <a:pt x="69"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0" name="Freeform 74"/>
              <p:cNvSpPr>
                <a:spLocks/>
              </p:cNvSpPr>
              <p:nvPr/>
            </p:nvSpPr>
            <p:spPr bwMode="auto">
              <a:xfrm>
                <a:off x="4951" y="3736"/>
                <a:ext cx="18" cy="25"/>
              </a:xfrm>
              <a:custGeom>
                <a:avLst/>
                <a:gdLst>
                  <a:gd name="T0" fmla="*/ 0 w 73"/>
                  <a:gd name="T1" fmla="*/ 0 h 101"/>
                  <a:gd name="T2" fmla="*/ 0 w 73"/>
                  <a:gd name="T3" fmla="*/ 0 h 101"/>
                  <a:gd name="T4" fmla="*/ 0 w 73"/>
                  <a:gd name="T5" fmla="*/ 0 h 101"/>
                  <a:gd name="T6" fmla="*/ 0 w 73"/>
                  <a:gd name="T7" fmla="*/ 0 h 101"/>
                  <a:gd name="T8" fmla="*/ 0 w 73"/>
                  <a:gd name="T9" fmla="*/ 0 h 101"/>
                  <a:gd name="T10" fmla="*/ 0 w 73"/>
                  <a:gd name="T11" fmla="*/ 0 h 101"/>
                  <a:gd name="T12" fmla="*/ 0 w 73"/>
                  <a:gd name="T13" fmla="*/ 0 h 101"/>
                  <a:gd name="T14" fmla="*/ 0 w 73"/>
                  <a:gd name="T15" fmla="*/ 0 h 101"/>
                  <a:gd name="T16" fmla="*/ 0 w 73"/>
                  <a:gd name="T17" fmla="*/ 0 h 101"/>
                  <a:gd name="T18" fmla="*/ 0 w 73"/>
                  <a:gd name="T19" fmla="*/ 0 h 101"/>
                  <a:gd name="T20" fmla="*/ 0 w 73"/>
                  <a:gd name="T21" fmla="*/ 0 h 101"/>
                  <a:gd name="T22" fmla="*/ 0 w 73"/>
                  <a:gd name="T23" fmla="*/ 0 h 101"/>
                  <a:gd name="T24" fmla="*/ 0 w 73"/>
                  <a:gd name="T25" fmla="*/ 0 h 101"/>
                  <a:gd name="T26" fmla="*/ 0 w 73"/>
                  <a:gd name="T27" fmla="*/ 0 h 101"/>
                  <a:gd name="T28" fmla="*/ 0 w 73"/>
                  <a:gd name="T29" fmla="*/ 0 h 101"/>
                  <a:gd name="T30" fmla="*/ 0 w 73"/>
                  <a:gd name="T31" fmla="*/ 0 h 101"/>
                  <a:gd name="T32" fmla="*/ 0 w 73"/>
                  <a:gd name="T33" fmla="*/ 0 h 101"/>
                  <a:gd name="T34" fmla="*/ 0 w 73"/>
                  <a:gd name="T35" fmla="*/ 0 h 101"/>
                  <a:gd name="T36" fmla="*/ 0 w 73"/>
                  <a:gd name="T37" fmla="*/ 0 h 101"/>
                  <a:gd name="T38" fmla="*/ 0 w 73"/>
                  <a:gd name="T39" fmla="*/ 0 h 101"/>
                  <a:gd name="T40" fmla="*/ 0 w 73"/>
                  <a:gd name="T41" fmla="*/ 0 h 101"/>
                  <a:gd name="T42" fmla="*/ 0 w 73"/>
                  <a:gd name="T43" fmla="*/ 0 h 101"/>
                  <a:gd name="T44" fmla="*/ 0 w 73"/>
                  <a:gd name="T45" fmla="*/ 0 h 101"/>
                  <a:gd name="T46" fmla="*/ 0 w 73"/>
                  <a:gd name="T47" fmla="*/ 0 h 101"/>
                  <a:gd name="T48" fmla="*/ 0 w 73"/>
                  <a:gd name="T49" fmla="*/ 0 h 101"/>
                  <a:gd name="T50" fmla="*/ 0 w 73"/>
                  <a:gd name="T51" fmla="*/ 0 h 101"/>
                  <a:gd name="T52" fmla="*/ 0 w 73"/>
                  <a:gd name="T53" fmla="*/ 0 h 101"/>
                  <a:gd name="T54" fmla="*/ 0 w 73"/>
                  <a:gd name="T55" fmla="*/ 0 h 101"/>
                  <a:gd name="T56" fmla="*/ 0 w 73"/>
                  <a:gd name="T57" fmla="*/ 0 h 101"/>
                  <a:gd name="T58" fmla="*/ 0 w 73"/>
                  <a:gd name="T59" fmla="*/ 0 h 101"/>
                  <a:gd name="T60" fmla="*/ 0 w 73"/>
                  <a:gd name="T61" fmla="*/ 0 h 101"/>
                  <a:gd name="T62" fmla="*/ 0 w 73"/>
                  <a:gd name="T63" fmla="*/ 0 h 101"/>
                  <a:gd name="T64" fmla="*/ 0 w 73"/>
                  <a:gd name="T65" fmla="*/ 0 h 101"/>
                  <a:gd name="T66" fmla="*/ 0 w 73"/>
                  <a:gd name="T67" fmla="*/ 0 h 101"/>
                  <a:gd name="T68" fmla="*/ 0 w 73"/>
                  <a:gd name="T69" fmla="*/ 0 h 101"/>
                  <a:gd name="T70" fmla="*/ 0 w 73"/>
                  <a:gd name="T71" fmla="*/ 0 h 101"/>
                  <a:gd name="T72" fmla="*/ 0 w 73"/>
                  <a:gd name="T73" fmla="*/ 0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101"/>
                  <a:gd name="T113" fmla="*/ 73 w 73"/>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101">
                    <a:moveTo>
                      <a:pt x="69" y="60"/>
                    </a:moveTo>
                    <a:lnTo>
                      <a:pt x="71" y="51"/>
                    </a:lnTo>
                    <a:lnTo>
                      <a:pt x="73" y="43"/>
                    </a:lnTo>
                    <a:lnTo>
                      <a:pt x="71" y="35"/>
                    </a:lnTo>
                    <a:lnTo>
                      <a:pt x="71" y="26"/>
                    </a:lnTo>
                    <a:lnTo>
                      <a:pt x="69" y="17"/>
                    </a:lnTo>
                    <a:lnTo>
                      <a:pt x="66" y="11"/>
                    </a:lnTo>
                    <a:lnTo>
                      <a:pt x="64" y="5"/>
                    </a:lnTo>
                    <a:lnTo>
                      <a:pt x="57" y="4"/>
                    </a:lnTo>
                    <a:lnTo>
                      <a:pt x="53" y="1"/>
                    </a:lnTo>
                    <a:lnTo>
                      <a:pt x="45" y="1"/>
                    </a:lnTo>
                    <a:lnTo>
                      <a:pt x="39" y="0"/>
                    </a:lnTo>
                    <a:lnTo>
                      <a:pt x="34" y="2"/>
                    </a:lnTo>
                    <a:lnTo>
                      <a:pt x="28" y="5"/>
                    </a:lnTo>
                    <a:lnTo>
                      <a:pt x="23" y="11"/>
                    </a:lnTo>
                    <a:lnTo>
                      <a:pt x="17" y="17"/>
                    </a:lnTo>
                    <a:lnTo>
                      <a:pt x="11" y="26"/>
                    </a:lnTo>
                    <a:lnTo>
                      <a:pt x="7" y="34"/>
                    </a:lnTo>
                    <a:lnTo>
                      <a:pt x="5" y="41"/>
                    </a:lnTo>
                    <a:lnTo>
                      <a:pt x="1" y="51"/>
                    </a:lnTo>
                    <a:lnTo>
                      <a:pt x="0" y="58"/>
                    </a:lnTo>
                    <a:lnTo>
                      <a:pt x="1" y="66"/>
                    </a:lnTo>
                    <a:lnTo>
                      <a:pt x="1" y="75"/>
                    </a:lnTo>
                    <a:lnTo>
                      <a:pt x="5" y="84"/>
                    </a:lnTo>
                    <a:lnTo>
                      <a:pt x="6" y="90"/>
                    </a:lnTo>
                    <a:lnTo>
                      <a:pt x="9" y="96"/>
                    </a:lnTo>
                    <a:lnTo>
                      <a:pt x="15" y="97"/>
                    </a:lnTo>
                    <a:lnTo>
                      <a:pt x="19" y="100"/>
                    </a:lnTo>
                    <a:lnTo>
                      <a:pt x="27" y="100"/>
                    </a:lnTo>
                    <a:lnTo>
                      <a:pt x="34" y="101"/>
                    </a:lnTo>
                    <a:lnTo>
                      <a:pt x="39" y="99"/>
                    </a:lnTo>
                    <a:lnTo>
                      <a:pt x="44" y="96"/>
                    </a:lnTo>
                    <a:lnTo>
                      <a:pt x="51" y="90"/>
                    </a:lnTo>
                    <a:lnTo>
                      <a:pt x="56" y="84"/>
                    </a:lnTo>
                    <a:lnTo>
                      <a:pt x="61" y="75"/>
                    </a:lnTo>
                    <a:lnTo>
                      <a:pt x="65" y="67"/>
                    </a:lnTo>
                    <a:lnTo>
                      <a:pt x="69"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1" name="Freeform 75"/>
              <p:cNvSpPr>
                <a:spLocks/>
              </p:cNvSpPr>
              <p:nvPr/>
            </p:nvSpPr>
            <p:spPr bwMode="auto">
              <a:xfrm>
                <a:off x="4909" y="3668"/>
                <a:ext cx="25" cy="18"/>
              </a:xfrm>
              <a:custGeom>
                <a:avLst/>
                <a:gdLst>
                  <a:gd name="T0" fmla="*/ 0 w 101"/>
                  <a:gd name="T1" fmla="*/ 0 h 73"/>
                  <a:gd name="T2" fmla="*/ 0 w 101"/>
                  <a:gd name="T3" fmla="*/ 0 h 73"/>
                  <a:gd name="T4" fmla="*/ 0 w 101"/>
                  <a:gd name="T5" fmla="*/ 0 h 73"/>
                  <a:gd name="T6" fmla="*/ 0 w 101"/>
                  <a:gd name="T7" fmla="*/ 0 h 73"/>
                  <a:gd name="T8" fmla="*/ 0 w 101"/>
                  <a:gd name="T9" fmla="*/ 0 h 73"/>
                  <a:gd name="T10" fmla="*/ 0 w 101"/>
                  <a:gd name="T11" fmla="*/ 0 h 73"/>
                  <a:gd name="T12" fmla="*/ 0 w 101"/>
                  <a:gd name="T13" fmla="*/ 0 h 73"/>
                  <a:gd name="T14" fmla="*/ 0 w 101"/>
                  <a:gd name="T15" fmla="*/ 0 h 73"/>
                  <a:gd name="T16" fmla="*/ 0 w 101"/>
                  <a:gd name="T17" fmla="*/ 0 h 73"/>
                  <a:gd name="T18" fmla="*/ 0 w 101"/>
                  <a:gd name="T19" fmla="*/ 0 h 73"/>
                  <a:gd name="T20" fmla="*/ 0 w 101"/>
                  <a:gd name="T21" fmla="*/ 0 h 73"/>
                  <a:gd name="T22" fmla="*/ 0 w 101"/>
                  <a:gd name="T23" fmla="*/ 0 h 73"/>
                  <a:gd name="T24" fmla="*/ 0 w 101"/>
                  <a:gd name="T25" fmla="*/ 0 h 73"/>
                  <a:gd name="T26" fmla="*/ 0 w 101"/>
                  <a:gd name="T27" fmla="*/ 0 h 73"/>
                  <a:gd name="T28" fmla="*/ 0 w 101"/>
                  <a:gd name="T29" fmla="*/ 0 h 73"/>
                  <a:gd name="T30" fmla="*/ 0 w 101"/>
                  <a:gd name="T31" fmla="*/ 0 h 73"/>
                  <a:gd name="T32" fmla="*/ 0 w 101"/>
                  <a:gd name="T33" fmla="*/ 0 h 73"/>
                  <a:gd name="T34" fmla="*/ 0 w 101"/>
                  <a:gd name="T35" fmla="*/ 0 h 73"/>
                  <a:gd name="T36" fmla="*/ 0 w 101"/>
                  <a:gd name="T37" fmla="*/ 0 h 73"/>
                  <a:gd name="T38" fmla="*/ 0 w 101"/>
                  <a:gd name="T39" fmla="*/ 0 h 73"/>
                  <a:gd name="T40" fmla="*/ 0 w 101"/>
                  <a:gd name="T41" fmla="*/ 0 h 73"/>
                  <a:gd name="T42" fmla="*/ 0 w 101"/>
                  <a:gd name="T43" fmla="*/ 0 h 73"/>
                  <a:gd name="T44" fmla="*/ 0 w 101"/>
                  <a:gd name="T45" fmla="*/ 0 h 73"/>
                  <a:gd name="T46" fmla="*/ 0 w 101"/>
                  <a:gd name="T47" fmla="*/ 0 h 73"/>
                  <a:gd name="T48" fmla="*/ 0 w 101"/>
                  <a:gd name="T49" fmla="*/ 0 h 73"/>
                  <a:gd name="T50" fmla="*/ 0 w 101"/>
                  <a:gd name="T51" fmla="*/ 0 h 73"/>
                  <a:gd name="T52" fmla="*/ 0 w 101"/>
                  <a:gd name="T53" fmla="*/ 0 h 73"/>
                  <a:gd name="T54" fmla="*/ 0 w 101"/>
                  <a:gd name="T55" fmla="*/ 0 h 73"/>
                  <a:gd name="T56" fmla="*/ 0 w 101"/>
                  <a:gd name="T57" fmla="*/ 0 h 73"/>
                  <a:gd name="T58" fmla="*/ 0 w 101"/>
                  <a:gd name="T59" fmla="*/ 0 h 73"/>
                  <a:gd name="T60" fmla="*/ 0 w 101"/>
                  <a:gd name="T61" fmla="*/ 0 h 73"/>
                  <a:gd name="T62" fmla="*/ 0 w 101"/>
                  <a:gd name="T63" fmla="*/ 0 h 73"/>
                  <a:gd name="T64" fmla="*/ 0 w 101"/>
                  <a:gd name="T65" fmla="*/ 0 h 73"/>
                  <a:gd name="T66" fmla="*/ 0 w 101"/>
                  <a:gd name="T67" fmla="*/ 0 h 73"/>
                  <a:gd name="T68" fmla="*/ 0 w 101"/>
                  <a:gd name="T69" fmla="*/ 0 h 73"/>
                  <a:gd name="T70" fmla="*/ 0 w 101"/>
                  <a:gd name="T71" fmla="*/ 0 h 73"/>
                  <a:gd name="T72" fmla="*/ 0 w 101"/>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73"/>
                  <a:gd name="T113" fmla="*/ 101 w 101"/>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73">
                    <a:moveTo>
                      <a:pt x="42" y="69"/>
                    </a:moveTo>
                    <a:lnTo>
                      <a:pt x="51" y="72"/>
                    </a:lnTo>
                    <a:lnTo>
                      <a:pt x="58" y="73"/>
                    </a:lnTo>
                    <a:lnTo>
                      <a:pt x="66" y="72"/>
                    </a:lnTo>
                    <a:lnTo>
                      <a:pt x="75" y="72"/>
                    </a:lnTo>
                    <a:lnTo>
                      <a:pt x="85" y="69"/>
                    </a:lnTo>
                    <a:lnTo>
                      <a:pt x="90" y="67"/>
                    </a:lnTo>
                    <a:lnTo>
                      <a:pt x="96" y="64"/>
                    </a:lnTo>
                    <a:lnTo>
                      <a:pt x="98" y="57"/>
                    </a:lnTo>
                    <a:lnTo>
                      <a:pt x="100" y="54"/>
                    </a:lnTo>
                    <a:lnTo>
                      <a:pt x="100" y="46"/>
                    </a:lnTo>
                    <a:lnTo>
                      <a:pt x="101" y="39"/>
                    </a:lnTo>
                    <a:lnTo>
                      <a:pt x="99" y="34"/>
                    </a:lnTo>
                    <a:lnTo>
                      <a:pt x="96" y="29"/>
                    </a:lnTo>
                    <a:lnTo>
                      <a:pt x="90" y="24"/>
                    </a:lnTo>
                    <a:lnTo>
                      <a:pt x="85" y="17"/>
                    </a:lnTo>
                    <a:lnTo>
                      <a:pt x="75" y="12"/>
                    </a:lnTo>
                    <a:lnTo>
                      <a:pt x="68" y="8"/>
                    </a:lnTo>
                    <a:lnTo>
                      <a:pt x="60" y="5"/>
                    </a:lnTo>
                    <a:lnTo>
                      <a:pt x="51" y="1"/>
                    </a:lnTo>
                    <a:lnTo>
                      <a:pt x="43" y="0"/>
                    </a:lnTo>
                    <a:lnTo>
                      <a:pt x="35" y="1"/>
                    </a:lnTo>
                    <a:lnTo>
                      <a:pt x="26" y="1"/>
                    </a:lnTo>
                    <a:lnTo>
                      <a:pt x="17" y="5"/>
                    </a:lnTo>
                    <a:lnTo>
                      <a:pt x="12" y="7"/>
                    </a:lnTo>
                    <a:lnTo>
                      <a:pt x="5" y="9"/>
                    </a:lnTo>
                    <a:lnTo>
                      <a:pt x="4" y="16"/>
                    </a:lnTo>
                    <a:lnTo>
                      <a:pt x="1" y="20"/>
                    </a:lnTo>
                    <a:lnTo>
                      <a:pt x="1" y="27"/>
                    </a:lnTo>
                    <a:lnTo>
                      <a:pt x="0" y="34"/>
                    </a:lnTo>
                    <a:lnTo>
                      <a:pt x="2" y="39"/>
                    </a:lnTo>
                    <a:lnTo>
                      <a:pt x="5" y="44"/>
                    </a:lnTo>
                    <a:lnTo>
                      <a:pt x="12" y="51"/>
                    </a:lnTo>
                    <a:lnTo>
                      <a:pt x="17" y="56"/>
                    </a:lnTo>
                    <a:lnTo>
                      <a:pt x="26" y="61"/>
                    </a:lnTo>
                    <a:lnTo>
                      <a:pt x="34" y="65"/>
                    </a:lnTo>
                    <a:lnTo>
                      <a:pt x="42"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2" name="Freeform 76"/>
              <p:cNvSpPr>
                <a:spLocks/>
              </p:cNvSpPr>
              <p:nvPr/>
            </p:nvSpPr>
            <p:spPr bwMode="auto">
              <a:xfrm>
                <a:off x="4874" y="3650"/>
                <a:ext cx="25" cy="18"/>
              </a:xfrm>
              <a:custGeom>
                <a:avLst/>
                <a:gdLst>
                  <a:gd name="T0" fmla="*/ 0 w 102"/>
                  <a:gd name="T1" fmla="*/ 0 h 73"/>
                  <a:gd name="T2" fmla="*/ 0 w 102"/>
                  <a:gd name="T3" fmla="*/ 0 h 73"/>
                  <a:gd name="T4" fmla="*/ 0 w 102"/>
                  <a:gd name="T5" fmla="*/ 0 h 73"/>
                  <a:gd name="T6" fmla="*/ 0 w 102"/>
                  <a:gd name="T7" fmla="*/ 0 h 73"/>
                  <a:gd name="T8" fmla="*/ 0 w 102"/>
                  <a:gd name="T9" fmla="*/ 0 h 73"/>
                  <a:gd name="T10" fmla="*/ 0 w 102"/>
                  <a:gd name="T11" fmla="*/ 0 h 73"/>
                  <a:gd name="T12" fmla="*/ 0 w 102"/>
                  <a:gd name="T13" fmla="*/ 0 h 73"/>
                  <a:gd name="T14" fmla="*/ 0 w 102"/>
                  <a:gd name="T15" fmla="*/ 0 h 73"/>
                  <a:gd name="T16" fmla="*/ 0 w 102"/>
                  <a:gd name="T17" fmla="*/ 0 h 73"/>
                  <a:gd name="T18" fmla="*/ 0 w 102"/>
                  <a:gd name="T19" fmla="*/ 0 h 73"/>
                  <a:gd name="T20" fmla="*/ 0 w 102"/>
                  <a:gd name="T21" fmla="*/ 0 h 73"/>
                  <a:gd name="T22" fmla="*/ 0 w 102"/>
                  <a:gd name="T23" fmla="*/ 0 h 73"/>
                  <a:gd name="T24" fmla="*/ 0 w 102"/>
                  <a:gd name="T25" fmla="*/ 0 h 73"/>
                  <a:gd name="T26" fmla="*/ 0 w 102"/>
                  <a:gd name="T27" fmla="*/ 0 h 73"/>
                  <a:gd name="T28" fmla="*/ 0 w 102"/>
                  <a:gd name="T29" fmla="*/ 0 h 73"/>
                  <a:gd name="T30" fmla="*/ 0 w 102"/>
                  <a:gd name="T31" fmla="*/ 0 h 73"/>
                  <a:gd name="T32" fmla="*/ 0 w 102"/>
                  <a:gd name="T33" fmla="*/ 0 h 73"/>
                  <a:gd name="T34" fmla="*/ 0 w 102"/>
                  <a:gd name="T35" fmla="*/ 0 h 73"/>
                  <a:gd name="T36" fmla="*/ 0 w 102"/>
                  <a:gd name="T37" fmla="*/ 0 h 73"/>
                  <a:gd name="T38" fmla="*/ 0 w 102"/>
                  <a:gd name="T39" fmla="*/ 0 h 73"/>
                  <a:gd name="T40" fmla="*/ 0 w 102"/>
                  <a:gd name="T41" fmla="*/ 0 h 73"/>
                  <a:gd name="T42" fmla="*/ 0 w 102"/>
                  <a:gd name="T43" fmla="*/ 0 h 73"/>
                  <a:gd name="T44" fmla="*/ 0 w 102"/>
                  <a:gd name="T45" fmla="*/ 0 h 73"/>
                  <a:gd name="T46" fmla="*/ 0 w 102"/>
                  <a:gd name="T47" fmla="*/ 0 h 73"/>
                  <a:gd name="T48" fmla="*/ 0 w 102"/>
                  <a:gd name="T49" fmla="*/ 0 h 73"/>
                  <a:gd name="T50" fmla="*/ 0 w 102"/>
                  <a:gd name="T51" fmla="*/ 0 h 73"/>
                  <a:gd name="T52" fmla="*/ 0 w 102"/>
                  <a:gd name="T53" fmla="*/ 0 h 73"/>
                  <a:gd name="T54" fmla="*/ 0 w 102"/>
                  <a:gd name="T55" fmla="*/ 0 h 73"/>
                  <a:gd name="T56" fmla="*/ 0 w 102"/>
                  <a:gd name="T57" fmla="*/ 0 h 73"/>
                  <a:gd name="T58" fmla="*/ 0 w 102"/>
                  <a:gd name="T59" fmla="*/ 0 h 73"/>
                  <a:gd name="T60" fmla="*/ 0 w 102"/>
                  <a:gd name="T61" fmla="*/ 0 h 73"/>
                  <a:gd name="T62" fmla="*/ 0 w 102"/>
                  <a:gd name="T63" fmla="*/ 0 h 73"/>
                  <a:gd name="T64" fmla="*/ 0 w 102"/>
                  <a:gd name="T65" fmla="*/ 0 h 73"/>
                  <a:gd name="T66" fmla="*/ 0 w 102"/>
                  <a:gd name="T67" fmla="*/ 0 h 73"/>
                  <a:gd name="T68" fmla="*/ 0 w 102"/>
                  <a:gd name="T69" fmla="*/ 0 h 73"/>
                  <a:gd name="T70" fmla="*/ 0 w 102"/>
                  <a:gd name="T71" fmla="*/ 0 h 73"/>
                  <a:gd name="T72" fmla="*/ 0 w 10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73"/>
                  <a:gd name="T113" fmla="*/ 102 w 10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73">
                    <a:moveTo>
                      <a:pt x="42" y="69"/>
                    </a:moveTo>
                    <a:lnTo>
                      <a:pt x="51" y="71"/>
                    </a:lnTo>
                    <a:lnTo>
                      <a:pt x="59" y="73"/>
                    </a:lnTo>
                    <a:lnTo>
                      <a:pt x="66" y="71"/>
                    </a:lnTo>
                    <a:lnTo>
                      <a:pt x="76" y="71"/>
                    </a:lnTo>
                    <a:lnTo>
                      <a:pt x="85" y="69"/>
                    </a:lnTo>
                    <a:lnTo>
                      <a:pt x="90" y="66"/>
                    </a:lnTo>
                    <a:lnTo>
                      <a:pt x="96" y="64"/>
                    </a:lnTo>
                    <a:lnTo>
                      <a:pt x="98" y="57"/>
                    </a:lnTo>
                    <a:lnTo>
                      <a:pt x="100" y="53"/>
                    </a:lnTo>
                    <a:lnTo>
                      <a:pt x="100" y="45"/>
                    </a:lnTo>
                    <a:lnTo>
                      <a:pt x="102" y="39"/>
                    </a:lnTo>
                    <a:lnTo>
                      <a:pt x="99" y="34"/>
                    </a:lnTo>
                    <a:lnTo>
                      <a:pt x="96" y="28"/>
                    </a:lnTo>
                    <a:lnTo>
                      <a:pt x="90" y="23"/>
                    </a:lnTo>
                    <a:lnTo>
                      <a:pt x="85" y="17"/>
                    </a:lnTo>
                    <a:lnTo>
                      <a:pt x="76" y="11"/>
                    </a:lnTo>
                    <a:lnTo>
                      <a:pt x="68" y="7"/>
                    </a:lnTo>
                    <a:lnTo>
                      <a:pt x="60" y="5"/>
                    </a:lnTo>
                    <a:lnTo>
                      <a:pt x="51" y="1"/>
                    </a:lnTo>
                    <a:lnTo>
                      <a:pt x="43" y="0"/>
                    </a:lnTo>
                    <a:lnTo>
                      <a:pt x="35" y="1"/>
                    </a:lnTo>
                    <a:lnTo>
                      <a:pt x="26" y="1"/>
                    </a:lnTo>
                    <a:lnTo>
                      <a:pt x="17" y="5"/>
                    </a:lnTo>
                    <a:lnTo>
                      <a:pt x="12" y="6"/>
                    </a:lnTo>
                    <a:lnTo>
                      <a:pt x="5" y="9"/>
                    </a:lnTo>
                    <a:lnTo>
                      <a:pt x="4" y="15"/>
                    </a:lnTo>
                    <a:lnTo>
                      <a:pt x="1" y="19"/>
                    </a:lnTo>
                    <a:lnTo>
                      <a:pt x="1" y="27"/>
                    </a:lnTo>
                    <a:lnTo>
                      <a:pt x="0" y="34"/>
                    </a:lnTo>
                    <a:lnTo>
                      <a:pt x="3" y="39"/>
                    </a:lnTo>
                    <a:lnTo>
                      <a:pt x="5" y="44"/>
                    </a:lnTo>
                    <a:lnTo>
                      <a:pt x="12" y="50"/>
                    </a:lnTo>
                    <a:lnTo>
                      <a:pt x="17" y="56"/>
                    </a:lnTo>
                    <a:lnTo>
                      <a:pt x="26" y="61"/>
                    </a:lnTo>
                    <a:lnTo>
                      <a:pt x="34" y="65"/>
                    </a:lnTo>
                    <a:lnTo>
                      <a:pt x="42"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3" name="Freeform 77"/>
              <p:cNvSpPr>
                <a:spLocks/>
              </p:cNvSpPr>
              <p:nvPr/>
            </p:nvSpPr>
            <p:spPr bwMode="auto">
              <a:xfrm>
                <a:off x="4896" y="3620"/>
                <a:ext cx="25" cy="19"/>
              </a:xfrm>
              <a:custGeom>
                <a:avLst/>
                <a:gdLst>
                  <a:gd name="T0" fmla="*/ 0 w 101"/>
                  <a:gd name="T1" fmla="*/ 0 h 73"/>
                  <a:gd name="T2" fmla="*/ 0 w 101"/>
                  <a:gd name="T3" fmla="*/ 0 h 73"/>
                  <a:gd name="T4" fmla="*/ 0 w 101"/>
                  <a:gd name="T5" fmla="*/ 0 h 73"/>
                  <a:gd name="T6" fmla="*/ 0 w 101"/>
                  <a:gd name="T7" fmla="*/ 0 h 73"/>
                  <a:gd name="T8" fmla="*/ 0 w 101"/>
                  <a:gd name="T9" fmla="*/ 0 h 73"/>
                  <a:gd name="T10" fmla="*/ 0 w 101"/>
                  <a:gd name="T11" fmla="*/ 0 h 73"/>
                  <a:gd name="T12" fmla="*/ 0 w 101"/>
                  <a:gd name="T13" fmla="*/ 0 h 73"/>
                  <a:gd name="T14" fmla="*/ 0 w 101"/>
                  <a:gd name="T15" fmla="*/ 0 h 73"/>
                  <a:gd name="T16" fmla="*/ 0 w 101"/>
                  <a:gd name="T17" fmla="*/ 0 h 73"/>
                  <a:gd name="T18" fmla="*/ 0 w 101"/>
                  <a:gd name="T19" fmla="*/ 0 h 73"/>
                  <a:gd name="T20" fmla="*/ 0 w 101"/>
                  <a:gd name="T21" fmla="*/ 0 h 73"/>
                  <a:gd name="T22" fmla="*/ 0 w 101"/>
                  <a:gd name="T23" fmla="*/ 0 h 73"/>
                  <a:gd name="T24" fmla="*/ 0 w 101"/>
                  <a:gd name="T25" fmla="*/ 0 h 73"/>
                  <a:gd name="T26" fmla="*/ 0 w 101"/>
                  <a:gd name="T27" fmla="*/ 0 h 73"/>
                  <a:gd name="T28" fmla="*/ 0 w 101"/>
                  <a:gd name="T29" fmla="*/ 0 h 73"/>
                  <a:gd name="T30" fmla="*/ 0 w 101"/>
                  <a:gd name="T31" fmla="*/ 0 h 73"/>
                  <a:gd name="T32" fmla="*/ 0 w 101"/>
                  <a:gd name="T33" fmla="*/ 0 h 73"/>
                  <a:gd name="T34" fmla="*/ 0 w 101"/>
                  <a:gd name="T35" fmla="*/ 0 h 73"/>
                  <a:gd name="T36" fmla="*/ 0 w 101"/>
                  <a:gd name="T37" fmla="*/ 0 h 73"/>
                  <a:gd name="T38" fmla="*/ 0 w 101"/>
                  <a:gd name="T39" fmla="*/ 0 h 73"/>
                  <a:gd name="T40" fmla="*/ 0 w 101"/>
                  <a:gd name="T41" fmla="*/ 0 h 73"/>
                  <a:gd name="T42" fmla="*/ 0 w 101"/>
                  <a:gd name="T43" fmla="*/ 0 h 73"/>
                  <a:gd name="T44" fmla="*/ 0 w 101"/>
                  <a:gd name="T45" fmla="*/ 0 h 73"/>
                  <a:gd name="T46" fmla="*/ 0 w 101"/>
                  <a:gd name="T47" fmla="*/ 0 h 73"/>
                  <a:gd name="T48" fmla="*/ 0 w 101"/>
                  <a:gd name="T49" fmla="*/ 0 h 73"/>
                  <a:gd name="T50" fmla="*/ 0 w 101"/>
                  <a:gd name="T51" fmla="*/ 0 h 73"/>
                  <a:gd name="T52" fmla="*/ 0 w 101"/>
                  <a:gd name="T53" fmla="*/ 0 h 73"/>
                  <a:gd name="T54" fmla="*/ 0 w 101"/>
                  <a:gd name="T55" fmla="*/ 0 h 73"/>
                  <a:gd name="T56" fmla="*/ 0 w 101"/>
                  <a:gd name="T57" fmla="*/ 0 h 73"/>
                  <a:gd name="T58" fmla="*/ 0 w 101"/>
                  <a:gd name="T59" fmla="*/ 0 h 73"/>
                  <a:gd name="T60" fmla="*/ 0 w 101"/>
                  <a:gd name="T61" fmla="*/ 0 h 73"/>
                  <a:gd name="T62" fmla="*/ 0 w 101"/>
                  <a:gd name="T63" fmla="*/ 0 h 73"/>
                  <a:gd name="T64" fmla="*/ 0 w 101"/>
                  <a:gd name="T65" fmla="*/ 0 h 73"/>
                  <a:gd name="T66" fmla="*/ 0 w 101"/>
                  <a:gd name="T67" fmla="*/ 0 h 73"/>
                  <a:gd name="T68" fmla="*/ 0 w 101"/>
                  <a:gd name="T69" fmla="*/ 0 h 73"/>
                  <a:gd name="T70" fmla="*/ 0 w 101"/>
                  <a:gd name="T71" fmla="*/ 0 h 73"/>
                  <a:gd name="T72" fmla="*/ 0 w 101"/>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73"/>
                  <a:gd name="T113" fmla="*/ 101 w 101"/>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73">
                    <a:moveTo>
                      <a:pt x="41" y="69"/>
                    </a:moveTo>
                    <a:lnTo>
                      <a:pt x="50" y="72"/>
                    </a:lnTo>
                    <a:lnTo>
                      <a:pt x="58" y="73"/>
                    </a:lnTo>
                    <a:lnTo>
                      <a:pt x="66" y="72"/>
                    </a:lnTo>
                    <a:lnTo>
                      <a:pt x="75" y="72"/>
                    </a:lnTo>
                    <a:lnTo>
                      <a:pt x="84" y="69"/>
                    </a:lnTo>
                    <a:lnTo>
                      <a:pt x="90" y="66"/>
                    </a:lnTo>
                    <a:lnTo>
                      <a:pt x="96" y="64"/>
                    </a:lnTo>
                    <a:lnTo>
                      <a:pt x="97" y="57"/>
                    </a:lnTo>
                    <a:lnTo>
                      <a:pt x="100" y="53"/>
                    </a:lnTo>
                    <a:lnTo>
                      <a:pt x="100" y="46"/>
                    </a:lnTo>
                    <a:lnTo>
                      <a:pt x="101" y="39"/>
                    </a:lnTo>
                    <a:lnTo>
                      <a:pt x="99" y="34"/>
                    </a:lnTo>
                    <a:lnTo>
                      <a:pt x="96" y="29"/>
                    </a:lnTo>
                    <a:lnTo>
                      <a:pt x="90" y="23"/>
                    </a:lnTo>
                    <a:lnTo>
                      <a:pt x="84" y="17"/>
                    </a:lnTo>
                    <a:lnTo>
                      <a:pt x="75" y="12"/>
                    </a:lnTo>
                    <a:lnTo>
                      <a:pt x="67" y="8"/>
                    </a:lnTo>
                    <a:lnTo>
                      <a:pt x="60" y="5"/>
                    </a:lnTo>
                    <a:lnTo>
                      <a:pt x="50" y="1"/>
                    </a:lnTo>
                    <a:lnTo>
                      <a:pt x="43" y="0"/>
                    </a:lnTo>
                    <a:lnTo>
                      <a:pt x="35" y="1"/>
                    </a:lnTo>
                    <a:lnTo>
                      <a:pt x="26" y="1"/>
                    </a:lnTo>
                    <a:lnTo>
                      <a:pt x="17" y="5"/>
                    </a:lnTo>
                    <a:lnTo>
                      <a:pt x="11" y="6"/>
                    </a:lnTo>
                    <a:lnTo>
                      <a:pt x="5" y="9"/>
                    </a:lnTo>
                    <a:lnTo>
                      <a:pt x="4" y="16"/>
                    </a:lnTo>
                    <a:lnTo>
                      <a:pt x="1" y="19"/>
                    </a:lnTo>
                    <a:lnTo>
                      <a:pt x="1" y="27"/>
                    </a:lnTo>
                    <a:lnTo>
                      <a:pt x="0" y="34"/>
                    </a:lnTo>
                    <a:lnTo>
                      <a:pt x="2" y="39"/>
                    </a:lnTo>
                    <a:lnTo>
                      <a:pt x="5" y="44"/>
                    </a:lnTo>
                    <a:lnTo>
                      <a:pt x="11" y="51"/>
                    </a:lnTo>
                    <a:lnTo>
                      <a:pt x="17" y="56"/>
                    </a:lnTo>
                    <a:lnTo>
                      <a:pt x="26" y="61"/>
                    </a:lnTo>
                    <a:lnTo>
                      <a:pt x="34" y="65"/>
                    </a:lnTo>
                    <a:lnTo>
                      <a:pt x="41"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4" name="Freeform 78"/>
              <p:cNvSpPr>
                <a:spLocks/>
              </p:cNvSpPr>
              <p:nvPr/>
            </p:nvSpPr>
            <p:spPr bwMode="auto">
              <a:xfrm>
                <a:off x="4933" y="3625"/>
                <a:ext cx="25" cy="18"/>
              </a:xfrm>
              <a:custGeom>
                <a:avLst/>
                <a:gdLst>
                  <a:gd name="T0" fmla="*/ 0 w 102"/>
                  <a:gd name="T1" fmla="*/ 0 h 73"/>
                  <a:gd name="T2" fmla="*/ 0 w 102"/>
                  <a:gd name="T3" fmla="*/ 0 h 73"/>
                  <a:gd name="T4" fmla="*/ 0 w 102"/>
                  <a:gd name="T5" fmla="*/ 0 h 73"/>
                  <a:gd name="T6" fmla="*/ 0 w 102"/>
                  <a:gd name="T7" fmla="*/ 0 h 73"/>
                  <a:gd name="T8" fmla="*/ 0 w 102"/>
                  <a:gd name="T9" fmla="*/ 0 h 73"/>
                  <a:gd name="T10" fmla="*/ 0 w 102"/>
                  <a:gd name="T11" fmla="*/ 0 h 73"/>
                  <a:gd name="T12" fmla="*/ 0 w 102"/>
                  <a:gd name="T13" fmla="*/ 0 h 73"/>
                  <a:gd name="T14" fmla="*/ 0 w 102"/>
                  <a:gd name="T15" fmla="*/ 0 h 73"/>
                  <a:gd name="T16" fmla="*/ 0 w 102"/>
                  <a:gd name="T17" fmla="*/ 0 h 73"/>
                  <a:gd name="T18" fmla="*/ 0 w 102"/>
                  <a:gd name="T19" fmla="*/ 0 h 73"/>
                  <a:gd name="T20" fmla="*/ 0 w 102"/>
                  <a:gd name="T21" fmla="*/ 0 h 73"/>
                  <a:gd name="T22" fmla="*/ 0 w 102"/>
                  <a:gd name="T23" fmla="*/ 0 h 73"/>
                  <a:gd name="T24" fmla="*/ 0 w 102"/>
                  <a:gd name="T25" fmla="*/ 0 h 73"/>
                  <a:gd name="T26" fmla="*/ 0 w 102"/>
                  <a:gd name="T27" fmla="*/ 0 h 73"/>
                  <a:gd name="T28" fmla="*/ 0 w 102"/>
                  <a:gd name="T29" fmla="*/ 0 h 73"/>
                  <a:gd name="T30" fmla="*/ 0 w 102"/>
                  <a:gd name="T31" fmla="*/ 0 h 73"/>
                  <a:gd name="T32" fmla="*/ 0 w 102"/>
                  <a:gd name="T33" fmla="*/ 0 h 73"/>
                  <a:gd name="T34" fmla="*/ 0 w 102"/>
                  <a:gd name="T35" fmla="*/ 0 h 73"/>
                  <a:gd name="T36" fmla="*/ 0 w 102"/>
                  <a:gd name="T37" fmla="*/ 0 h 73"/>
                  <a:gd name="T38" fmla="*/ 0 w 102"/>
                  <a:gd name="T39" fmla="*/ 0 h 73"/>
                  <a:gd name="T40" fmla="*/ 0 w 102"/>
                  <a:gd name="T41" fmla="*/ 0 h 73"/>
                  <a:gd name="T42" fmla="*/ 0 w 102"/>
                  <a:gd name="T43" fmla="*/ 0 h 73"/>
                  <a:gd name="T44" fmla="*/ 0 w 102"/>
                  <a:gd name="T45" fmla="*/ 0 h 73"/>
                  <a:gd name="T46" fmla="*/ 0 w 102"/>
                  <a:gd name="T47" fmla="*/ 0 h 73"/>
                  <a:gd name="T48" fmla="*/ 0 w 102"/>
                  <a:gd name="T49" fmla="*/ 0 h 73"/>
                  <a:gd name="T50" fmla="*/ 0 w 102"/>
                  <a:gd name="T51" fmla="*/ 0 h 73"/>
                  <a:gd name="T52" fmla="*/ 0 w 102"/>
                  <a:gd name="T53" fmla="*/ 0 h 73"/>
                  <a:gd name="T54" fmla="*/ 0 w 102"/>
                  <a:gd name="T55" fmla="*/ 0 h 73"/>
                  <a:gd name="T56" fmla="*/ 0 w 102"/>
                  <a:gd name="T57" fmla="*/ 0 h 73"/>
                  <a:gd name="T58" fmla="*/ 0 w 102"/>
                  <a:gd name="T59" fmla="*/ 0 h 73"/>
                  <a:gd name="T60" fmla="*/ 0 w 102"/>
                  <a:gd name="T61" fmla="*/ 0 h 73"/>
                  <a:gd name="T62" fmla="*/ 0 w 102"/>
                  <a:gd name="T63" fmla="*/ 0 h 73"/>
                  <a:gd name="T64" fmla="*/ 0 w 102"/>
                  <a:gd name="T65" fmla="*/ 0 h 73"/>
                  <a:gd name="T66" fmla="*/ 0 w 102"/>
                  <a:gd name="T67" fmla="*/ 0 h 73"/>
                  <a:gd name="T68" fmla="*/ 0 w 102"/>
                  <a:gd name="T69" fmla="*/ 0 h 73"/>
                  <a:gd name="T70" fmla="*/ 0 w 102"/>
                  <a:gd name="T71" fmla="*/ 0 h 73"/>
                  <a:gd name="T72" fmla="*/ 0 w 10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73"/>
                  <a:gd name="T113" fmla="*/ 102 w 10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73">
                    <a:moveTo>
                      <a:pt x="42" y="69"/>
                    </a:moveTo>
                    <a:lnTo>
                      <a:pt x="51" y="72"/>
                    </a:lnTo>
                    <a:lnTo>
                      <a:pt x="59" y="73"/>
                    </a:lnTo>
                    <a:lnTo>
                      <a:pt x="66" y="72"/>
                    </a:lnTo>
                    <a:lnTo>
                      <a:pt x="76" y="72"/>
                    </a:lnTo>
                    <a:lnTo>
                      <a:pt x="85" y="69"/>
                    </a:lnTo>
                    <a:lnTo>
                      <a:pt x="90" y="67"/>
                    </a:lnTo>
                    <a:lnTo>
                      <a:pt x="96" y="64"/>
                    </a:lnTo>
                    <a:lnTo>
                      <a:pt x="98" y="58"/>
                    </a:lnTo>
                    <a:lnTo>
                      <a:pt x="100" y="54"/>
                    </a:lnTo>
                    <a:lnTo>
                      <a:pt x="100" y="46"/>
                    </a:lnTo>
                    <a:lnTo>
                      <a:pt x="102" y="39"/>
                    </a:lnTo>
                    <a:lnTo>
                      <a:pt x="99" y="34"/>
                    </a:lnTo>
                    <a:lnTo>
                      <a:pt x="96" y="29"/>
                    </a:lnTo>
                    <a:lnTo>
                      <a:pt x="90" y="24"/>
                    </a:lnTo>
                    <a:lnTo>
                      <a:pt x="85" y="17"/>
                    </a:lnTo>
                    <a:lnTo>
                      <a:pt x="76" y="12"/>
                    </a:lnTo>
                    <a:lnTo>
                      <a:pt x="68" y="8"/>
                    </a:lnTo>
                    <a:lnTo>
                      <a:pt x="60" y="5"/>
                    </a:lnTo>
                    <a:lnTo>
                      <a:pt x="51" y="1"/>
                    </a:lnTo>
                    <a:lnTo>
                      <a:pt x="43" y="0"/>
                    </a:lnTo>
                    <a:lnTo>
                      <a:pt x="35" y="1"/>
                    </a:lnTo>
                    <a:lnTo>
                      <a:pt x="26" y="1"/>
                    </a:lnTo>
                    <a:lnTo>
                      <a:pt x="17" y="5"/>
                    </a:lnTo>
                    <a:lnTo>
                      <a:pt x="12" y="7"/>
                    </a:lnTo>
                    <a:lnTo>
                      <a:pt x="5" y="9"/>
                    </a:lnTo>
                    <a:lnTo>
                      <a:pt x="4" y="16"/>
                    </a:lnTo>
                    <a:lnTo>
                      <a:pt x="1" y="20"/>
                    </a:lnTo>
                    <a:lnTo>
                      <a:pt x="1" y="28"/>
                    </a:lnTo>
                    <a:lnTo>
                      <a:pt x="0" y="34"/>
                    </a:lnTo>
                    <a:lnTo>
                      <a:pt x="3" y="39"/>
                    </a:lnTo>
                    <a:lnTo>
                      <a:pt x="5" y="45"/>
                    </a:lnTo>
                    <a:lnTo>
                      <a:pt x="12" y="51"/>
                    </a:lnTo>
                    <a:lnTo>
                      <a:pt x="17" y="56"/>
                    </a:lnTo>
                    <a:lnTo>
                      <a:pt x="26" y="61"/>
                    </a:lnTo>
                    <a:lnTo>
                      <a:pt x="34" y="65"/>
                    </a:lnTo>
                    <a:lnTo>
                      <a:pt x="42"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8522" name="Text Box 90"/>
          <p:cNvSpPr txBox="1">
            <a:spLocks noChangeArrowheads="1"/>
          </p:cNvSpPr>
          <p:nvPr/>
        </p:nvSpPr>
        <p:spPr bwMode="auto">
          <a:xfrm>
            <a:off x="7162800" y="2438400"/>
            <a:ext cx="17526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omic Sans MS" panose="030F0702030302020204" pitchFamily="66" charset="0"/>
              </a:rPr>
              <a:t>6 ways out of 36 to </a:t>
            </a:r>
            <a:br>
              <a:rPr lang="en-US" altLang="en-US" sz="1000">
                <a:latin typeface="Comic Sans MS" panose="030F0702030302020204" pitchFamily="66" charset="0"/>
              </a:rPr>
            </a:br>
            <a:r>
              <a:rPr lang="en-US" altLang="en-US" sz="1000">
                <a:latin typeface="Comic Sans MS" panose="030F0702030302020204" pitchFamily="66" charset="0"/>
              </a:rPr>
              <a:t>roll a 7. Thus, 7 conveys</a:t>
            </a:r>
            <a:br>
              <a:rPr lang="en-US" altLang="en-US" sz="1000">
                <a:latin typeface="Comic Sans MS" panose="030F0702030302020204" pitchFamily="66" charset="0"/>
              </a:rPr>
            </a:br>
            <a:r>
              <a:rPr lang="en-US" altLang="en-US" sz="1000">
                <a:latin typeface="Comic Sans MS" panose="030F0702030302020204" pitchFamily="66" charset="0"/>
              </a:rPr>
              <a:t>-log(6/36) = 2.58 bits.</a:t>
            </a:r>
          </a:p>
          <a:p>
            <a:r>
              <a:rPr lang="en-US" altLang="en-US" sz="1000">
                <a:latin typeface="Comic Sans MS" panose="030F0702030302020204" pitchFamily="66" charset="0"/>
              </a:rPr>
              <a:t>A roll of 3 conveys</a:t>
            </a:r>
            <a:r>
              <a:rPr lang="en-US" altLang="en-US" sz="1200">
                <a:latin typeface="Comic Sans MS" panose="030F0702030302020204" pitchFamily="66" charset="0"/>
              </a:rPr>
              <a:t/>
            </a:r>
            <a:br>
              <a:rPr lang="en-US" altLang="en-US" sz="1200">
                <a:latin typeface="Comic Sans MS" panose="030F0702030302020204" pitchFamily="66" charset="0"/>
              </a:rPr>
            </a:br>
            <a:r>
              <a:rPr lang="en-US" altLang="en-US" sz="1000">
                <a:latin typeface="Comic Sans MS" panose="030F0702030302020204" pitchFamily="66" charset="0"/>
              </a:rPr>
              <a:t>-log(2/36)= 4.17 bits</a:t>
            </a:r>
            <a:endParaRPr lang="en-US" altLang="en-US" sz="1200">
              <a:latin typeface="Comic Sans MS" panose="030F0702030302020204" pitchFamily="66" charset="0"/>
            </a:endParaRPr>
          </a:p>
        </p:txBody>
      </p:sp>
      <p:sp>
        <p:nvSpPr>
          <p:cNvPr id="15371" name="Footer Placeholder 47"/>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F586163-546E-43E2-B41E-2DA192A77CB4}"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6387"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69608CB6-2BCB-4C1F-BDA7-8B8A3359406E}" type="slidenum">
              <a:rPr lang="en-US" altLang="en-US" sz="1400">
                <a:latin typeface="Book Antiqua" panose="02040602050305030304" pitchFamily="18" charset="0"/>
              </a:rPr>
              <a:pPr/>
              <a:t>8</a:t>
            </a:fld>
            <a:endParaRPr lang="en-US" altLang="en-US" sz="1400">
              <a:latin typeface="Book Antiqua" panose="02040602050305030304" pitchFamily="18" charset="0"/>
            </a:endParaRPr>
          </a:p>
        </p:txBody>
      </p:sp>
      <p:sp>
        <p:nvSpPr>
          <p:cNvPr id="20482"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There Must Be Information!</a:t>
            </a:r>
          </a:p>
        </p:txBody>
      </p:sp>
      <p:sp>
        <p:nvSpPr>
          <p:cNvPr id="16389" name="Rectangle 3"/>
          <p:cNvSpPr>
            <a:spLocks noGrp="1" noChangeArrowheads="1"/>
          </p:cNvSpPr>
          <p:nvPr>
            <p:ph type="body" idx="1"/>
          </p:nvPr>
        </p:nvSpPr>
        <p:spPr/>
        <p:txBody>
          <a:bodyPr/>
          <a:lstStyle/>
          <a:p>
            <a:pPr eaLnBrk="1" hangingPunct="1">
              <a:buFontTx/>
              <a:buNone/>
            </a:pPr>
            <a:r>
              <a:rPr lang="en-US" altLang="en-US" sz="3200" smtClean="0">
                <a:ea typeface="ＭＳ Ｐゴシック" panose="020B0600070205080204" pitchFamily="34" charset="-128"/>
              </a:rPr>
              <a:t>In biological systems…</a:t>
            </a:r>
          </a:p>
          <a:p>
            <a:pPr eaLnBrk="1" hangingPunct="1"/>
            <a:r>
              <a:rPr lang="en-US" altLang="en-US" smtClean="0">
                <a:ea typeface="ＭＳ Ｐゴシック" panose="020B0600070205080204" pitchFamily="34" charset="-128"/>
              </a:rPr>
              <a:t>Information is somehow passed between successive generations of plants and animals</a:t>
            </a:r>
          </a:p>
          <a:p>
            <a:pPr eaLnBrk="1" hangingPunct="1"/>
            <a:r>
              <a:rPr lang="en-US" altLang="en-US" smtClean="0">
                <a:ea typeface="ＭＳ Ｐゴシック" panose="020B0600070205080204" pitchFamily="34" charset="-128"/>
              </a:rPr>
              <a:t>Distinguishable traits are inherited (phenotypes)</a:t>
            </a:r>
          </a:p>
          <a:p>
            <a:pPr eaLnBrk="1" hangingPunct="1"/>
            <a:r>
              <a:rPr lang="en-US" altLang="en-US" smtClean="0">
                <a:ea typeface="ＭＳ Ｐゴシック" panose="020B0600070205080204" pitchFamily="34" charset="-128"/>
              </a:rPr>
              <a:t>Latent (recessive) traits </a:t>
            </a:r>
            <a:br>
              <a:rPr lang="en-US" altLang="en-US" smtClean="0">
                <a:ea typeface="ＭＳ Ｐゴシック" panose="020B0600070205080204" pitchFamily="34" charset="-128"/>
              </a:rPr>
            </a:br>
            <a:r>
              <a:rPr lang="en-US" altLang="en-US" smtClean="0">
                <a:ea typeface="ＭＳ Ｐゴシック" panose="020B0600070205080204" pitchFamily="34" charset="-128"/>
              </a:rPr>
              <a:t>can be masked by</a:t>
            </a:r>
            <a:br>
              <a:rPr lang="en-US" altLang="en-US" smtClean="0">
                <a:ea typeface="ＭＳ Ｐゴシック" panose="020B0600070205080204" pitchFamily="34" charset="-128"/>
              </a:rPr>
            </a:br>
            <a:r>
              <a:rPr lang="en-US" altLang="en-US" smtClean="0">
                <a:ea typeface="ＭＳ Ｐゴシック" panose="020B0600070205080204" pitchFamily="34" charset="-128"/>
              </a:rPr>
              <a:t>dominant traits, yet</a:t>
            </a:r>
            <a:br>
              <a:rPr lang="en-US" altLang="en-US" smtClean="0">
                <a:ea typeface="ＭＳ Ｐゴシック" panose="020B0600070205080204" pitchFamily="34" charset="-128"/>
              </a:rPr>
            </a:br>
            <a:r>
              <a:rPr lang="en-US" altLang="en-US" smtClean="0">
                <a:ea typeface="ＭＳ Ｐゴシック" panose="020B0600070205080204" pitchFamily="34" charset="-128"/>
              </a:rPr>
              <a:t>reappear in later</a:t>
            </a:r>
            <a:br>
              <a:rPr lang="en-US" altLang="en-US" smtClean="0">
                <a:ea typeface="ＭＳ Ｐゴシック" panose="020B0600070205080204" pitchFamily="34" charset="-128"/>
              </a:rPr>
            </a:br>
            <a:r>
              <a:rPr lang="en-US" altLang="en-US" smtClean="0">
                <a:ea typeface="ＭＳ Ｐゴシック" panose="020B0600070205080204" pitchFamily="34" charset="-128"/>
              </a:rPr>
              <a:t>generations</a:t>
            </a:r>
          </a:p>
          <a:p>
            <a:pPr eaLnBrk="1" hangingPunct="1"/>
            <a:r>
              <a:rPr lang="en-US" altLang="en-US" smtClean="0">
                <a:ea typeface="ＭＳ Ｐゴシック" panose="020B0600070205080204" pitchFamily="34" charset="-128"/>
              </a:rPr>
              <a:t>Heredity</a:t>
            </a:r>
          </a:p>
        </p:txBody>
      </p:sp>
      <p:grpSp>
        <p:nvGrpSpPr>
          <p:cNvPr id="16390" name="Group 6"/>
          <p:cNvGrpSpPr>
            <a:grpSpLocks/>
          </p:cNvGrpSpPr>
          <p:nvPr/>
        </p:nvGrpSpPr>
        <p:grpSpPr bwMode="auto">
          <a:xfrm>
            <a:off x="4800600" y="4038600"/>
            <a:ext cx="1143000" cy="1882775"/>
            <a:chOff x="528" y="1152"/>
            <a:chExt cx="720" cy="1186"/>
          </a:xfrm>
        </p:grpSpPr>
        <p:pic>
          <p:nvPicPr>
            <p:cNvPr id="1640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 y="1152"/>
              <a:ext cx="720" cy="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02" name="Text Box 5"/>
            <p:cNvSpPr txBox="1">
              <a:spLocks noChangeArrowheads="1"/>
            </p:cNvSpPr>
            <p:nvPr/>
          </p:nvSpPr>
          <p:spPr bwMode="auto">
            <a:xfrm>
              <a:off x="565" y="2088"/>
              <a:ext cx="64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t>Gregor Mendel</a:t>
              </a:r>
              <a:br>
                <a:rPr lang="en-US" altLang="en-US" sz="1000"/>
              </a:br>
              <a:r>
                <a:rPr lang="en-US" altLang="en-US" sz="1000"/>
                <a:t>1822-1884</a:t>
              </a:r>
            </a:p>
          </p:txBody>
        </p:sp>
      </p:grpSp>
      <p:pic>
        <p:nvPicPr>
          <p:cNvPr id="1639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24600" y="3886200"/>
            <a:ext cx="1611313"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2" name="Text Box 8"/>
          <p:cNvSpPr txBox="1">
            <a:spLocks noChangeArrowheads="1"/>
          </p:cNvSpPr>
          <p:nvPr/>
        </p:nvSpPr>
        <p:spPr bwMode="auto">
          <a:xfrm>
            <a:off x="7162800" y="3581400"/>
            <a:ext cx="4222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t>YY</a:t>
            </a:r>
          </a:p>
        </p:txBody>
      </p:sp>
      <p:sp>
        <p:nvSpPr>
          <p:cNvPr id="16393" name="Text Box 9"/>
          <p:cNvSpPr txBox="1">
            <a:spLocks noChangeArrowheads="1"/>
          </p:cNvSpPr>
          <p:nvPr/>
        </p:nvSpPr>
        <p:spPr bwMode="auto">
          <a:xfrm>
            <a:off x="6705600" y="3581400"/>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t>gg</a:t>
            </a:r>
          </a:p>
        </p:txBody>
      </p:sp>
      <p:sp>
        <p:nvSpPr>
          <p:cNvPr id="16394" name="Text Box 10"/>
          <p:cNvSpPr txBox="1">
            <a:spLocks noChangeArrowheads="1"/>
          </p:cNvSpPr>
          <p:nvPr/>
        </p:nvSpPr>
        <p:spPr bwMode="auto">
          <a:xfrm>
            <a:off x="6400800" y="4800600"/>
            <a:ext cx="4111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t>Yg</a:t>
            </a:r>
          </a:p>
        </p:txBody>
      </p:sp>
      <p:sp>
        <p:nvSpPr>
          <p:cNvPr id="16395" name="Text Box 11"/>
          <p:cNvSpPr txBox="1">
            <a:spLocks noChangeArrowheads="1"/>
          </p:cNvSpPr>
          <p:nvPr/>
        </p:nvSpPr>
        <p:spPr bwMode="auto">
          <a:xfrm>
            <a:off x="7467600" y="4800600"/>
            <a:ext cx="4111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t>Yg</a:t>
            </a:r>
          </a:p>
        </p:txBody>
      </p:sp>
      <p:sp>
        <p:nvSpPr>
          <p:cNvPr id="16396" name="Text Box 12"/>
          <p:cNvSpPr txBox="1">
            <a:spLocks noChangeArrowheads="1"/>
          </p:cNvSpPr>
          <p:nvPr/>
        </p:nvSpPr>
        <p:spPr bwMode="auto">
          <a:xfrm>
            <a:off x="7620000" y="6019800"/>
            <a:ext cx="4222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t>YY</a:t>
            </a:r>
          </a:p>
        </p:txBody>
      </p:sp>
      <p:sp>
        <p:nvSpPr>
          <p:cNvPr id="16397" name="Text Box 13"/>
          <p:cNvSpPr txBox="1">
            <a:spLocks noChangeArrowheads="1"/>
          </p:cNvSpPr>
          <p:nvPr/>
        </p:nvSpPr>
        <p:spPr bwMode="auto">
          <a:xfrm>
            <a:off x="7132638" y="6019800"/>
            <a:ext cx="4111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t>Yg</a:t>
            </a:r>
          </a:p>
        </p:txBody>
      </p:sp>
      <p:sp>
        <p:nvSpPr>
          <p:cNvPr id="16398" name="Text Box 14"/>
          <p:cNvSpPr txBox="1">
            <a:spLocks noChangeArrowheads="1"/>
          </p:cNvSpPr>
          <p:nvPr/>
        </p:nvSpPr>
        <p:spPr bwMode="auto">
          <a:xfrm>
            <a:off x="6683375" y="6019800"/>
            <a:ext cx="4111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t>Yg</a:t>
            </a:r>
          </a:p>
        </p:txBody>
      </p:sp>
      <p:sp>
        <p:nvSpPr>
          <p:cNvPr id="16399" name="Text Box 15"/>
          <p:cNvSpPr txBox="1">
            <a:spLocks noChangeArrowheads="1"/>
          </p:cNvSpPr>
          <p:nvPr/>
        </p:nvSpPr>
        <p:spPr bwMode="auto">
          <a:xfrm>
            <a:off x="6172200" y="6019800"/>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t>gg</a:t>
            </a:r>
          </a:p>
        </p:txBody>
      </p:sp>
      <p:sp>
        <p:nvSpPr>
          <p:cNvPr id="16400" name="Footer Placeholder 19"/>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94ACAEF7-FC1B-401E-B919-DD720F0C5416}" type="datetime1">
              <a:rPr lang="en-US" altLang="en-US" sz="1400" smtClean="0">
                <a:latin typeface="Book Antiqua" panose="02040602050305030304" pitchFamily="18" charset="0"/>
              </a:rPr>
              <a:pPr/>
              <a:t>8/19/2014</a:t>
            </a:fld>
            <a:endParaRPr lang="en-US" altLang="en-US" sz="1400" smtClean="0">
              <a:latin typeface="Book Antiqua" panose="02040602050305030304" pitchFamily="18" charset="0"/>
            </a:endParaRPr>
          </a:p>
        </p:txBody>
      </p:sp>
      <p:sp>
        <p:nvSpPr>
          <p:cNvPr id="17411" name="Slide Number Placeholder 5"/>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33411EA8-6C83-4014-B1C6-4F37150E0B3B}" type="slidenum">
              <a:rPr lang="en-US" altLang="en-US" sz="1400">
                <a:latin typeface="Book Antiqua" panose="02040602050305030304" pitchFamily="18" charset="0"/>
              </a:rPr>
              <a:pPr/>
              <a:t>9</a:t>
            </a:fld>
            <a:endParaRPr lang="en-US" altLang="en-US" sz="1400">
              <a:latin typeface="Book Antiqua" panose="02040602050305030304" pitchFamily="18" charset="0"/>
            </a:endParaRPr>
          </a:p>
        </p:txBody>
      </p:sp>
      <p:sp>
        <p:nvSpPr>
          <p:cNvPr id="22530"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Where is the Information?</a:t>
            </a:r>
          </a:p>
        </p:txBody>
      </p:sp>
      <p:sp>
        <p:nvSpPr>
          <p:cNvPr id="17413" name="Rectangle 3"/>
          <p:cNvSpPr>
            <a:spLocks noGrp="1" noChangeArrowheads="1"/>
          </p:cNvSpPr>
          <p:nvPr>
            <p:ph type="body" idx="1"/>
          </p:nvPr>
        </p:nvSpPr>
        <p:spPr/>
        <p:txBody>
          <a:bodyPr/>
          <a:lstStyle/>
          <a:p>
            <a:pPr eaLnBrk="1" hangingPunct="1">
              <a:lnSpc>
                <a:spcPct val="90000"/>
              </a:lnSpc>
            </a:pPr>
            <a:r>
              <a:rPr lang="en-US" altLang="en-US" smtClean="0">
                <a:ea typeface="ＭＳ Ｐゴシック" panose="020B0600070205080204" pitchFamily="34" charset="-128"/>
              </a:rPr>
              <a:t>Enter the Age of Microbiology</a:t>
            </a:r>
          </a:p>
          <a:p>
            <a:pPr eaLnBrk="1" hangingPunct="1">
              <a:lnSpc>
                <a:spcPct val="90000"/>
              </a:lnSpc>
            </a:pPr>
            <a:r>
              <a:rPr lang="en-US" altLang="en-US" smtClean="0">
                <a:ea typeface="ＭＳ Ｐゴシック" panose="020B0600070205080204" pitchFamily="34" charset="-128"/>
              </a:rPr>
              <a:t>Cells: the smallest structural unit of a living organism capable of functioning independently</a:t>
            </a:r>
          </a:p>
          <a:p>
            <a:pPr eaLnBrk="1" hangingPunct="1">
              <a:lnSpc>
                <a:spcPct val="90000"/>
              </a:lnSpc>
            </a:pPr>
            <a:r>
              <a:rPr lang="en-US" altLang="en-US" smtClean="0">
                <a:ea typeface="ＭＳ Ｐゴシック" panose="020B0600070205080204" pitchFamily="34" charset="-128"/>
              </a:rPr>
              <a:t>Cell composition by weight</a:t>
            </a:r>
          </a:p>
          <a:p>
            <a:pPr lvl="1" eaLnBrk="1" hangingPunct="1">
              <a:lnSpc>
                <a:spcPct val="90000"/>
              </a:lnSpc>
            </a:pPr>
            <a:r>
              <a:rPr lang="en-US" altLang="en-US" smtClean="0">
                <a:ea typeface="ＭＳ Ｐゴシック" panose="020B0600070205080204" pitchFamily="34" charset="-128"/>
              </a:rPr>
              <a:t>70% water</a:t>
            </a:r>
          </a:p>
          <a:p>
            <a:pPr lvl="1" eaLnBrk="1" hangingPunct="1">
              <a:lnSpc>
                <a:spcPct val="90000"/>
              </a:lnSpc>
            </a:pPr>
            <a:r>
              <a:rPr lang="en-US" altLang="en-US" smtClean="0">
                <a:ea typeface="ＭＳ Ｐゴシック" panose="020B0600070205080204" pitchFamily="34" charset="-128"/>
              </a:rPr>
              <a:t>7% small molecules </a:t>
            </a:r>
            <a:br>
              <a:rPr lang="en-US" altLang="en-US" smtClean="0">
                <a:ea typeface="ＭＳ Ｐゴシック" panose="020B0600070205080204" pitchFamily="34" charset="-128"/>
              </a:rPr>
            </a:br>
            <a:r>
              <a:rPr lang="en-US" altLang="en-US" sz="2000" smtClean="0">
                <a:ea typeface="ＭＳ Ｐゴシック" panose="020B0600070205080204" pitchFamily="34" charset="-128"/>
              </a:rPr>
              <a:t>salts, amino acids, nucleotides, lipids (fats, oils, waxes)</a:t>
            </a:r>
          </a:p>
          <a:p>
            <a:pPr lvl="1" eaLnBrk="1" hangingPunct="1">
              <a:lnSpc>
                <a:spcPct val="90000"/>
              </a:lnSpc>
            </a:pPr>
            <a:r>
              <a:rPr lang="en-US" altLang="en-US" smtClean="0">
                <a:ea typeface="ＭＳ Ｐゴシック" panose="020B0600070205080204" pitchFamily="34" charset="-128"/>
              </a:rPr>
              <a:t>23% larger polymers</a:t>
            </a:r>
            <a:br>
              <a:rPr lang="en-US" altLang="en-US" smtClean="0">
                <a:ea typeface="ＭＳ Ｐゴシック" panose="020B0600070205080204" pitchFamily="34" charset="-128"/>
              </a:rPr>
            </a:br>
            <a:r>
              <a:rPr lang="en-US" altLang="en-US" sz="2000" smtClean="0">
                <a:ea typeface="ＭＳ Ｐゴシック" panose="020B0600070205080204" pitchFamily="34" charset="-128"/>
              </a:rPr>
              <a:t>proteins, polysaccharides</a:t>
            </a:r>
          </a:p>
          <a:p>
            <a:pPr eaLnBrk="1" hangingPunct="1">
              <a:lnSpc>
                <a:spcPct val="90000"/>
              </a:lnSpc>
            </a:pPr>
            <a:r>
              <a:rPr lang="en-US" altLang="en-US" smtClean="0">
                <a:ea typeface="ＭＳ Ｐゴシック" panose="020B0600070205080204" pitchFamily="34" charset="-128"/>
              </a:rPr>
              <a:t>Two types </a:t>
            </a:r>
          </a:p>
          <a:p>
            <a:pPr lvl="1" eaLnBrk="1" hangingPunct="1">
              <a:lnSpc>
                <a:spcPct val="90000"/>
              </a:lnSpc>
            </a:pPr>
            <a:r>
              <a:rPr lang="en-US" altLang="en-US" smtClean="0">
                <a:ea typeface="ＭＳ Ｐゴシック" panose="020B0600070205080204" pitchFamily="34" charset="-128"/>
              </a:rPr>
              <a:t>Prokaryotes: bacteria (no nucleus)</a:t>
            </a:r>
          </a:p>
          <a:p>
            <a:pPr lvl="1" eaLnBrk="1" hangingPunct="1">
              <a:lnSpc>
                <a:spcPct val="90000"/>
              </a:lnSpc>
            </a:pPr>
            <a:r>
              <a:rPr lang="en-US" altLang="en-US" smtClean="0">
                <a:ea typeface="ＭＳ Ｐゴシック" panose="020B0600070205080204" pitchFamily="34" charset="-128"/>
              </a:rPr>
              <a:t>Eukaryotes: yeast, plants, and animals (with nucleus)</a:t>
            </a:r>
          </a:p>
        </p:txBody>
      </p:sp>
      <p:sp>
        <p:nvSpPr>
          <p:cNvPr id="17414" name="AutoShape 6"/>
          <p:cNvSpPr>
            <a:spLocks noChangeAspect="1" noChangeArrowheads="1" noTextEdit="1"/>
          </p:cNvSpPr>
          <p:nvPr/>
        </p:nvSpPr>
        <p:spPr bwMode="auto">
          <a:xfrm>
            <a:off x="6477000" y="2819400"/>
            <a:ext cx="7048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17415" name="Group 37"/>
          <p:cNvGrpSpPr>
            <a:grpSpLocks/>
          </p:cNvGrpSpPr>
          <p:nvPr/>
        </p:nvGrpSpPr>
        <p:grpSpPr bwMode="auto">
          <a:xfrm>
            <a:off x="7467600" y="3810000"/>
            <a:ext cx="1295400" cy="1600200"/>
            <a:chOff x="4848" y="2064"/>
            <a:chExt cx="672" cy="672"/>
          </a:xfrm>
        </p:grpSpPr>
        <p:pic>
          <p:nvPicPr>
            <p:cNvPr id="17417" name="Picture 4" descr="MCj0241081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48" y="2181"/>
              <a:ext cx="261" cy="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418" name="Group 36"/>
            <p:cNvGrpSpPr>
              <a:grpSpLocks/>
            </p:cNvGrpSpPr>
            <p:nvPr/>
          </p:nvGrpSpPr>
          <p:grpSpPr bwMode="auto">
            <a:xfrm>
              <a:off x="5010" y="2064"/>
              <a:ext cx="510" cy="672"/>
              <a:chOff x="5010" y="2064"/>
              <a:chExt cx="510" cy="672"/>
            </a:xfrm>
          </p:grpSpPr>
          <p:sp>
            <p:nvSpPr>
              <p:cNvPr id="17419" name="Freeform 29"/>
              <p:cNvSpPr>
                <a:spLocks/>
              </p:cNvSpPr>
              <p:nvPr/>
            </p:nvSpPr>
            <p:spPr bwMode="auto">
              <a:xfrm>
                <a:off x="5010" y="2064"/>
                <a:ext cx="204" cy="176"/>
              </a:xfrm>
              <a:custGeom>
                <a:avLst/>
                <a:gdLst>
                  <a:gd name="T0" fmla="*/ 35 w 204"/>
                  <a:gd name="T1" fmla="*/ 0 h 176"/>
                  <a:gd name="T2" fmla="*/ 94 w 204"/>
                  <a:gd name="T3" fmla="*/ 3 h 176"/>
                  <a:gd name="T4" fmla="*/ 126 w 204"/>
                  <a:gd name="T5" fmla="*/ 6 h 176"/>
                  <a:gd name="T6" fmla="*/ 151 w 204"/>
                  <a:gd name="T7" fmla="*/ 14 h 176"/>
                  <a:gd name="T8" fmla="*/ 173 w 204"/>
                  <a:gd name="T9" fmla="*/ 27 h 176"/>
                  <a:gd name="T10" fmla="*/ 191 w 204"/>
                  <a:gd name="T11" fmla="*/ 42 h 176"/>
                  <a:gd name="T12" fmla="*/ 202 w 204"/>
                  <a:gd name="T13" fmla="*/ 63 h 176"/>
                  <a:gd name="T14" fmla="*/ 204 w 204"/>
                  <a:gd name="T15" fmla="*/ 77 h 176"/>
                  <a:gd name="T16" fmla="*/ 198 w 204"/>
                  <a:gd name="T17" fmla="*/ 95 h 176"/>
                  <a:gd name="T18" fmla="*/ 187 w 204"/>
                  <a:gd name="T19" fmla="*/ 107 h 176"/>
                  <a:gd name="T20" fmla="*/ 165 w 204"/>
                  <a:gd name="T21" fmla="*/ 118 h 176"/>
                  <a:gd name="T22" fmla="*/ 137 w 204"/>
                  <a:gd name="T23" fmla="*/ 125 h 176"/>
                  <a:gd name="T24" fmla="*/ 110 w 204"/>
                  <a:gd name="T25" fmla="*/ 127 h 176"/>
                  <a:gd name="T26" fmla="*/ 93 w 204"/>
                  <a:gd name="T27" fmla="*/ 127 h 176"/>
                  <a:gd name="T28" fmla="*/ 96 w 204"/>
                  <a:gd name="T29" fmla="*/ 158 h 176"/>
                  <a:gd name="T30" fmla="*/ 94 w 204"/>
                  <a:gd name="T31" fmla="*/ 171 h 176"/>
                  <a:gd name="T32" fmla="*/ 85 w 204"/>
                  <a:gd name="T33" fmla="*/ 176 h 176"/>
                  <a:gd name="T34" fmla="*/ 69 w 204"/>
                  <a:gd name="T35" fmla="*/ 175 h 176"/>
                  <a:gd name="T36" fmla="*/ 63 w 204"/>
                  <a:gd name="T37" fmla="*/ 168 h 176"/>
                  <a:gd name="T38" fmla="*/ 71 w 204"/>
                  <a:gd name="T39" fmla="*/ 153 h 176"/>
                  <a:gd name="T40" fmla="*/ 73 w 204"/>
                  <a:gd name="T41" fmla="*/ 133 h 176"/>
                  <a:gd name="T42" fmla="*/ 71 w 204"/>
                  <a:gd name="T43" fmla="*/ 122 h 176"/>
                  <a:gd name="T44" fmla="*/ 50 w 204"/>
                  <a:gd name="T45" fmla="*/ 115 h 176"/>
                  <a:gd name="T46" fmla="*/ 35 w 204"/>
                  <a:gd name="T47" fmla="*/ 109 h 176"/>
                  <a:gd name="T48" fmla="*/ 18 w 204"/>
                  <a:gd name="T49" fmla="*/ 90 h 176"/>
                  <a:gd name="T50" fmla="*/ 0 w 204"/>
                  <a:gd name="T51" fmla="*/ 57 h 176"/>
                  <a:gd name="T52" fmla="*/ 3 w 204"/>
                  <a:gd name="T53" fmla="*/ 23 h 176"/>
                  <a:gd name="T54" fmla="*/ 35 w 204"/>
                  <a:gd name="T55" fmla="*/ 0 h 1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4"/>
                  <a:gd name="T85" fmla="*/ 0 h 176"/>
                  <a:gd name="T86" fmla="*/ 204 w 204"/>
                  <a:gd name="T87" fmla="*/ 176 h 1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4" h="176">
                    <a:moveTo>
                      <a:pt x="35" y="0"/>
                    </a:moveTo>
                    <a:lnTo>
                      <a:pt x="94" y="3"/>
                    </a:lnTo>
                    <a:lnTo>
                      <a:pt x="126" y="6"/>
                    </a:lnTo>
                    <a:lnTo>
                      <a:pt x="151" y="14"/>
                    </a:lnTo>
                    <a:lnTo>
                      <a:pt x="173" y="27"/>
                    </a:lnTo>
                    <a:lnTo>
                      <a:pt x="191" y="42"/>
                    </a:lnTo>
                    <a:lnTo>
                      <a:pt x="202" y="63"/>
                    </a:lnTo>
                    <a:lnTo>
                      <a:pt x="204" y="77"/>
                    </a:lnTo>
                    <a:lnTo>
                      <a:pt x="198" y="95"/>
                    </a:lnTo>
                    <a:lnTo>
                      <a:pt x="187" y="107"/>
                    </a:lnTo>
                    <a:lnTo>
                      <a:pt x="165" y="118"/>
                    </a:lnTo>
                    <a:lnTo>
                      <a:pt x="137" y="125"/>
                    </a:lnTo>
                    <a:lnTo>
                      <a:pt x="110" y="127"/>
                    </a:lnTo>
                    <a:lnTo>
                      <a:pt x="93" y="127"/>
                    </a:lnTo>
                    <a:lnTo>
                      <a:pt x="96" y="158"/>
                    </a:lnTo>
                    <a:lnTo>
                      <a:pt x="94" y="171"/>
                    </a:lnTo>
                    <a:lnTo>
                      <a:pt x="85" y="176"/>
                    </a:lnTo>
                    <a:lnTo>
                      <a:pt x="69" y="175"/>
                    </a:lnTo>
                    <a:lnTo>
                      <a:pt x="63" y="168"/>
                    </a:lnTo>
                    <a:lnTo>
                      <a:pt x="71" y="153"/>
                    </a:lnTo>
                    <a:lnTo>
                      <a:pt x="73" y="133"/>
                    </a:lnTo>
                    <a:lnTo>
                      <a:pt x="71" y="122"/>
                    </a:lnTo>
                    <a:lnTo>
                      <a:pt x="50" y="115"/>
                    </a:lnTo>
                    <a:lnTo>
                      <a:pt x="35" y="109"/>
                    </a:lnTo>
                    <a:lnTo>
                      <a:pt x="18" y="90"/>
                    </a:lnTo>
                    <a:lnTo>
                      <a:pt x="0" y="57"/>
                    </a:lnTo>
                    <a:lnTo>
                      <a:pt x="3" y="23"/>
                    </a:lnTo>
                    <a:lnTo>
                      <a:pt x="3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30"/>
              <p:cNvSpPr>
                <a:spLocks/>
              </p:cNvSpPr>
              <p:nvPr/>
            </p:nvSpPr>
            <p:spPr bwMode="auto">
              <a:xfrm flipH="1">
                <a:off x="5215" y="2126"/>
                <a:ext cx="305" cy="316"/>
              </a:xfrm>
              <a:custGeom>
                <a:avLst/>
                <a:gdLst>
                  <a:gd name="T0" fmla="*/ 15 w 474"/>
                  <a:gd name="T1" fmla="*/ 1 h 631"/>
                  <a:gd name="T2" fmla="*/ 20 w 474"/>
                  <a:gd name="T3" fmla="*/ 1 h 631"/>
                  <a:gd name="T4" fmla="*/ 25 w 474"/>
                  <a:gd name="T5" fmla="*/ 0 h 631"/>
                  <a:gd name="T6" fmla="*/ 28 w 474"/>
                  <a:gd name="T7" fmla="*/ 1 h 631"/>
                  <a:gd name="T8" fmla="*/ 31 w 474"/>
                  <a:gd name="T9" fmla="*/ 1 h 631"/>
                  <a:gd name="T10" fmla="*/ 33 w 474"/>
                  <a:gd name="T11" fmla="*/ 1 h 631"/>
                  <a:gd name="T12" fmla="*/ 33 w 474"/>
                  <a:gd name="T13" fmla="*/ 2 h 631"/>
                  <a:gd name="T14" fmla="*/ 33 w 474"/>
                  <a:gd name="T15" fmla="*/ 3 h 631"/>
                  <a:gd name="T16" fmla="*/ 32 w 474"/>
                  <a:gd name="T17" fmla="*/ 3 h 631"/>
                  <a:gd name="T18" fmla="*/ 28 w 474"/>
                  <a:gd name="T19" fmla="*/ 4 h 631"/>
                  <a:gd name="T20" fmla="*/ 25 w 474"/>
                  <a:gd name="T21" fmla="*/ 4 h 631"/>
                  <a:gd name="T22" fmla="*/ 21 w 474"/>
                  <a:gd name="T23" fmla="*/ 5 h 631"/>
                  <a:gd name="T24" fmla="*/ 20 w 474"/>
                  <a:gd name="T25" fmla="*/ 6 h 631"/>
                  <a:gd name="T26" fmla="*/ 19 w 474"/>
                  <a:gd name="T27" fmla="*/ 7 h 631"/>
                  <a:gd name="T28" fmla="*/ 20 w 474"/>
                  <a:gd name="T29" fmla="*/ 8 h 631"/>
                  <a:gd name="T30" fmla="*/ 21 w 474"/>
                  <a:gd name="T31" fmla="*/ 9 h 631"/>
                  <a:gd name="T32" fmla="*/ 21 w 474"/>
                  <a:gd name="T33" fmla="*/ 9 h 631"/>
                  <a:gd name="T34" fmla="*/ 20 w 474"/>
                  <a:gd name="T35" fmla="*/ 10 h 631"/>
                  <a:gd name="T36" fmla="*/ 18 w 474"/>
                  <a:gd name="T37" fmla="*/ 10 h 631"/>
                  <a:gd name="T38" fmla="*/ 16 w 474"/>
                  <a:gd name="T39" fmla="*/ 10 h 631"/>
                  <a:gd name="T40" fmla="*/ 13 w 474"/>
                  <a:gd name="T41" fmla="*/ 10 h 631"/>
                  <a:gd name="T42" fmla="*/ 10 w 474"/>
                  <a:gd name="T43" fmla="*/ 10 h 631"/>
                  <a:gd name="T44" fmla="*/ 6 w 474"/>
                  <a:gd name="T45" fmla="*/ 10 h 631"/>
                  <a:gd name="T46" fmla="*/ 3 w 474"/>
                  <a:gd name="T47" fmla="*/ 10 h 631"/>
                  <a:gd name="T48" fmla="*/ 2 w 474"/>
                  <a:gd name="T49" fmla="*/ 9 h 631"/>
                  <a:gd name="T50" fmla="*/ 1 w 474"/>
                  <a:gd name="T51" fmla="*/ 9 h 631"/>
                  <a:gd name="T52" fmla="*/ 1 w 474"/>
                  <a:gd name="T53" fmla="*/ 8 h 631"/>
                  <a:gd name="T54" fmla="*/ 0 w 474"/>
                  <a:gd name="T55" fmla="*/ 7 h 631"/>
                  <a:gd name="T56" fmla="*/ 1 w 474"/>
                  <a:gd name="T57" fmla="*/ 6 h 631"/>
                  <a:gd name="T58" fmla="*/ 2 w 474"/>
                  <a:gd name="T59" fmla="*/ 5 h 631"/>
                  <a:gd name="T60" fmla="*/ 5 w 474"/>
                  <a:gd name="T61" fmla="*/ 4 h 631"/>
                  <a:gd name="T62" fmla="*/ 6 w 474"/>
                  <a:gd name="T63" fmla="*/ 3 h 631"/>
                  <a:gd name="T64" fmla="*/ 8 w 474"/>
                  <a:gd name="T65" fmla="*/ 3 h 631"/>
                  <a:gd name="T66" fmla="*/ 10 w 474"/>
                  <a:gd name="T67" fmla="*/ 2 h 631"/>
                  <a:gd name="T68" fmla="*/ 14 w 474"/>
                  <a:gd name="T69" fmla="*/ 1 h 631"/>
                  <a:gd name="T70" fmla="*/ 15 w 474"/>
                  <a:gd name="T71" fmla="*/ 1 h 6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4"/>
                  <a:gd name="T109" fmla="*/ 0 h 631"/>
                  <a:gd name="T110" fmla="*/ 474 w 474"/>
                  <a:gd name="T111" fmla="*/ 631 h 6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4" h="631">
                    <a:moveTo>
                      <a:pt x="218" y="41"/>
                    </a:moveTo>
                    <a:lnTo>
                      <a:pt x="281" y="7"/>
                    </a:lnTo>
                    <a:lnTo>
                      <a:pt x="351" y="0"/>
                    </a:lnTo>
                    <a:lnTo>
                      <a:pt x="406" y="5"/>
                    </a:lnTo>
                    <a:lnTo>
                      <a:pt x="440" y="25"/>
                    </a:lnTo>
                    <a:lnTo>
                      <a:pt x="462" y="58"/>
                    </a:lnTo>
                    <a:lnTo>
                      <a:pt x="474" y="96"/>
                    </a:lnTo>
                    <a:lnTo>
                      <a:pt x="469" y="132"/>
                    </a:lnTo>
                    <a:lnTo>
                      <a:pt x="447" y="175"/>
                    </a:lnTo>
                    <a:lnTo>
                      <a:pt x="406" y="210"/>
                    </a:lnTo>
                    <a:lnTo>
                      <a:pt x="348" y="252"/>
                    </a:lnTo>
                    <a:lnTo>
                      <a:pt x="305" y="297"/>
                    </a:lnTo>
                    <a:lnTo>
                      <a:pt x="278" y="344"/>
                    </a:lnTo>
                    <a:lnTo>
                      <a:pt x="269" y="401"/>
                    </a:lnTo>
                    <a:lnTo>
                      <a:pt x="276" y="465"/>
                    </a:lnTo>
                    <a:lnTo>
                      <a:pt x="286" y="519"/>
                    </a:lnTo>
                    <a:lnTo>
                      <a:pt x="288" y="555"/>
                    </a:lnTo>
                    <a:lnTo>
                      <a:pt x="281" y="585"/>
                    </a:lnTo>
                    <a:lnTo>
                      <a:pt x="259" y="608"/>
                    </a:lnTo>
                    <a:lnTo>
                      <a:pt x="225" y="624"/>
                    </a:lnTo>
                    <a:lnTo>
                      <a:pt x="182" y="631"/>
                    </a:lnTo>
                    <a:lnTo>
                      <a:pt x="135" y="631"/>
                    </a:lnTo>
                    <a:lnTo>
                      <a:pt x="82" y="614"/>
                    </a:lnTo>
                    <a:lnTo>
                      <a:pt x="48" y="592"/>
                    </a:lnTo>
                    <a:lnTo>
                      <a:pt x="27" y="560"/>
                    </a:lnTo>
                    <a:lnTo>
                      <a:pt x="10" y="524"/>
                    </a:lnTo>
                    <a:lnTo>
                      <a:pt x="2" y="467"/>
                    </a:lnTo>
                    <a:lnTo>
                      <a:pt x="0" y="415"/>
                    </a:lnTo>
                    <a:lnTo>
                      <a:pt x="14" y="361"/>
                    </a:lnTo>
                    <a:lnTo>
                      <a:pt x="31" y="305"/>
                    </a:lnTo>
                    <a:lnTo>
                      <a:pt x="63" y="246"/>
                    </a:lnTo>
                    <a:lnTo>
                      <a:pt x="89" y="191"/>
                    </a:lnTo>
                    <a:lnTo>
                      <a:pt x="113" y="153"/>
                    </a:lnTo>
                    <a:lnTo>
                      <a:pt x="145" y="105"/>
                    </a:lnTo>
                    <a:lnTo>
                      <a:pt x="187" y="61"/>
                    </a:lnTo>
                    <a:lnTo>
                      <a:pt x="218"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31"/>
              <p:cNvSpPr>
                <a:spLocks/>
              </p:cNvSpPr>
              <p:nvPr/>
            </p:nvSpPr>
            <p:spPr bwMode="auto">
              <a:xfrm flipH="1">
                <a:off x="5204" y="2175"/>
                <a:ext cx="67" cy="296"/>
              </a:xfrm>
              <a:custGeom>
                <a:avLst/>
                <a:gdLst>
                  <a:gd name="T0" fmla="*/ 1 w 105"/>
                  <a:gd name="T1" fmla="*/ 0 h 588"/>
                  <a:gd name="T2" fmla="*/ 4 w 105"/>
                  <a:gd name="T3" fmla="*/ 1 h 588"/>
                  <a:gd name="T4" fmla="*/ 5 w 105"/>
                  <a:gd name="T5" fmla="*/ 1 h 588"/>
                  <a:gd name="T6" fmla="*/ 6 w 105"/>
                  <a:gd name="T7" fmla="*/ 1 h 588"/>
                  <a:gd name="T8" fmla="*/ 6 w 105"/>
                  <a:gd name="T9" fmla="*/ 2 h 588"/>
                  <a:gd name="T10" fmla="*/ 6 w 105"/>
                  <a:gd name="T11" fmla="*/ 4 h 588"/>
                  <a:gd name="T12" fmla="*/ 5 w 105"/>
                  <a:gd name="T13" fmla="*/ 5 h 588"/>
                  <a:gd name="T14" fmla="*/ 5 w 105"/>
                  <a:gd name="T15" fmla="*/ 6 h 588"/>
                  <a:gd name="T16" fmla="*/ 5 w 105"/>
                  <a:gd name="T17" fmla="*/ 6 h 588"/>
                  <a:gd name="T18" fmla="*/ 6 w 105"/>
                  <a:gd name="T19" fmla="*/ 7 h 588"/>
                  <a:gd name="T20" fmla="*/ 7 w 105"/>
                  <a:gd name="T21" fmla="*/ 8 h 588"/>
                  <a:gd name="T22" fmla="*/ 7 w 105"/>
                  <a:gd name="T23" fmla="*/ 9 h 588"/>
                  <a:gd name="T24" fmla="*/ 6 w 105"/>
                  <a:gd name="T25" fmla="*/ 9 h 588"/>
                  <a:gd name="T26" fmla="*/ 4 w 105"/>
                  <a:gd name="T27" fmla="*/ 10 h 588"/>
                  <a:gd name="T28" fmla="*/ 2 w 105"/>
                  <a:gd name="T29" fmla="*/ 10 h 588"/>
                  <a:gd name="T30" fmla="*/ 1 w 105"/>
                  <a:gd name="T31" fmla="*/ 9 h 588"/>
                  <a:gd name="T32" fmla="*/ 2 w 105"/>
                  <a:gd name="T33" fmla="*/ 9 h 588"/>
                  <a:gd name="T34" fmla="*/ 4 w 105"/>
                  <a:gd name="T35" fmla="*/ 9 h 588"/>
                  <a:gd name="T36" fmla="*/ 4 w 105"/>
                  <a:gd name="T37" fmla="*/ 9 h 588"/>
                  <a:gd name="T38" fmla="*/ 4 w 105"/>
                  <a:gd name="T39" fmla="*/ 9 h 588"/>
                  <a:gd name="T40" fmla="*/ 3 w 105"/>
                  <a:gd name="T41" fmla="*/ 9 h 588"/>
                  <a:gd name="T42" fmla="*/ 2 w 105"/>
                  <a:gd name="T43" fmla="*/ 9 h 588"/>
                  <a:gd name="T44" fmla="*/ 1 w 105"/>
                  <a:gd name="T45" fmla="*/ 9 h 588"/>
                  <a:gd name="T46" fmla="*/ 1 w 105"/>
                  <a:gd name="T47" fmla="*/ 9 h 588"/>
                  <a:gd name="T48" fmla="*/ 1 w 105"/>
                  <a:gd name="T49" fmla="*/ 8 h 588"/>
                  <a:gd name="T50" fmla="*/ 3 w 105"/>
                  <a:gd name="T51" fmla="*/ 8 h 588"/>
                  <a:gd name="T52" fmla="*/ 4 w 105"/>
                  <a:gd name="T53" fmla="*/ 7 h 588"/>
                  <a:gd name="T54" fmla="*/ 3 w 105"/>
                  <a:gd name="T55" fmla="*/ 7 h 588"/>
                  <a:gd name="T56" fmla="*/ 3 w 105"/>
                  <a:gd name="T57" fmla="*/ 6 h 588"/>
                  <a:gd name="T58" fmla="*/ 2 w 105"/>
                  <a:gd name="T59" fmla="*/ 5 h 588"/>
                  <a:gd name="T60" fmla="*/ 2 w 105"/>
                  <a:gd name="T61" fmla="*/ 4 h 588"/>
                  <a:gd name="T62" fmla="*/ 2 w 105"/>
                  <a:gd name="T63" fmla="*/ 3 h 588"/>
                  <a:gd name="T64" fmla="*/ 2 w 105"/>
                  <a:gd name="T65" fmla="*/ 2 h 588"/>
                  <a:gd name="T66" fmla="*/ 1 w 105"/>
                  <a:gd name="T67" fmla="*/ 1 h 588"/>
                  <a:gd name="T68" fmla="*/ 0 w 105"/>
                  <a:gd name="T69" fmla="*/ 1 h 588"/>
                  <a:gd name="T70" fmla="*/ 1 w 105"/>
                  <a:gd name="T71" fmla="*/ 0 h 5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588"/>
                  <a:gd name="T110" fmla="*/ 105 w 105"/>
                  <a:gd name="T111" fmla="*/ 588 h 5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588">
                    <a:moveTo>
                      <a:pt x="15" y="0"/>
                    </a:moveTo>
                    <a:lnTo>
                      <a:pt x="56" y="1"/>
                    </a:lnTo>
                    <a:lnTo>
                      <a:pt x="77" y="18"/>
                    </a:lnTo>
                    <a:lnTo>
                      <a:pt x="94" y="60"/>
                    </a:lnTo>
                    <a:lnTo>
                      <a:pt x="94" y="128"/>
                    </a:lnTo>
                    <a:lnTo>
                      <a:pt x="87" y="205"/>
                    </a:lnTo>
                    <a:lnTo>
                      <a:pt x="72" y="291"/>
                    </a:lnTo>
                    <a:lnTo>
                      <a:pt x="72" y="337"/>
                    </a:lnTo>
                    <a:lnTo>
                      <a:pt x="72" y="343"/>
                    </a:lnTo>
                    <a:lnTo>
                      <a:pt x="92" y="416"/>
                    </a:lnTo>
                    <a:lnTo>
                      <a:pt x="105" y="479"/>
                    </a:lnTo>
                    <a:lnTo>
                      <a:pt x="105" y="517"/>
                    </a:lnTo>
                    <a:lnTo>
                      <a:pt x="89" y="558"/>
                    </a:lnTo>
                    <a:lnTo>
                      <a:pt x="56" y="588"/>
                    </a:lnTo>
                    <a:lnTo>
                      <a:pt x="24" y="588"/>
                    </a:lnTo>
                    <a:lnTo>
                      <a:pt x="17" y="569"/>
                    </a:lnTo>
                    <a:lnTo>
                      <a:pt x="31" y="551"/>
                    </a:lnTo>
                    <a:lnTo>
                      <a:pt x="56" y="543"/>
                    </a:lnTo>
                    <a:lnTo>
                      <a:pt x="65" y="525"/>
                    </a:lnTo>
                    <a:lnTo>
                      <a:pt x="60" y="515"/>
                    </a:lnTo>
                    <a:lnTo>
                      <a:pt x="46" y="531"/>
                    </a:lnTo>
                    <a:lnTo>
                      <a:pt x="24" y="556"/>
                    </a:lnTo>
                    <a:lnTo>
                      <a:pt x="5" y="551"/>
                    </a:lnTo>
                    <a:lnTo>
                      <a:pt x="5" y="531"/>
                    </a:lnTo>
                    <a:lnTo>
                      <a:pt x="19" y="504"/>
                    </a:lnTo>
                    <a:lnTo>
                      <a:pt x="44" y="476"/>
                    </a:lnTo>
                    <a:lnTo>
                      <a:pt x="56" y="440"/>
                    </a:lnTo>
                    <a:lnTo>
                      <a:pt x="51" y="388"/>
                    </a:lnTo>
                    <a:lnTo>
                      <a:pt x="34" y="334"/>
                    </a:lnTo>
                    <a:lnTo>
                      <a:pt x="22" y="284"/>
                    </a:lnTo>
                    <a:lnTo>
                      <a:pt x="22" y="211"/>
                    </a:lnTo>
                    <a:lnTo>
                      <a:pt x="27" y="139"/>
                    </a:lnTo>
                    <a:lnTo>
                      <a:pt x="22" y="92"/>
                    </a:lnTo>
                    <a:lnTo>
                      <a:pt x="7" y="51"/>
                    </a:lnTo>
                    <a:lnTo>
                      <a:pt x="0" y="10"/>
                    </a:lnTo>
                    <a:lnTo>
                      <a:pt x="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32"/>
              <p:cNvSpPr>
                <a:spLocks/>
              </p:cNvSpPr>
              <p:nvPr/>
            </p:nvSpPr>
            <p:spPr bwMode="auto">
              <a:xfrm flipH="1">
                <a:off x="5283" y="2394"/>
                <a:ext cx="152" cy="304"/>
              </a:xfrm>
              <a:custGeom>
                <a:avLst/>
                <a:gdLst>
                  <a:gd name="T0" fmla="*/ 2 w 239"/>
                  <a:gd name="T1" fmla="*/ 0 h 606"/>
                  <a:gd name="T2" fmla="*/ 4 w 239"/>
                  <a:gd name="T3" fmla="*/ 1 h 606"/>
                  <a:gd name="T4" fmla="*/ 6 w 239"/>
                  <a:gd name="T5" fmla="*/ 1 h 606"/>
                  <a:gd name="T6" fmla="*/ 6 w 239"/>
                  <a:gd name="T7" fmla="*/ 2 h 606"/>
                  <a:gd name="T8" fmla="*/ 7 w 239"/>
                  <a:gd name="T9" fmla="*/ 3 h 606"/>
                  <a:gd name="T10" fmla="*/ 7 w 239"/>
                  <a:gd name="T11" fmla="*/ 4 h 606"/>
                  <a:gd name="T12" fmla="*/ 7 w 239"/>
                  <a:gd name="T13" fmla="*/ 4 h 606"/>
                  <a:gd name="T14" fmla="*/ 6 w 239"/>
                  <a:gd name="T15" fmla="*/ 5 h 606"/>
                  <a:gd name="T16" fmla="*/ 6 w 239"/>
                  <a:gd name="T17" fmla="*/ 6 h 606"/>
                  <a:gd name="T18" fmla="*/ 6 w 239"/>
                  <a:gd name="T19" fmla="*/ 7 h 606"/>
                  <a:gd name="T20" fmla="*/ 4 w 239"/>
                  <a:gd name="T21" fmla="*/ 8 h 606"/>
                  <a:gd name="T22" fmla="*/ 4 w 239"/>
                  <a:gd name="T23" fmla="*/ 8 h 606"/>
                  <a:gd name="T24" fmla="*/ 4 w 239"/>
                  <a:gd name="T25" fmla="*/ 9 h 606"/>
                  <a:gd name="T26" fmla="*/ 6 w 239"/>
                  <a:gd name="T27" fmla="*/ 9 h 606"/>
                  <a:gd name="T28" fmla="*/ 8 w 239"/>
                  <a:gd name="T29" fmla="*/ 9 h 606"/>
                  <a:gd name="T30" fmla="*/ 14 w 239"/>
                  <a:gd name="T31" fmla="*/ 9 h 606"/>
                  <a:gd name="T32" fmla="*/ 15 w 239"/>
                  <a:gd name="T33" fmla="*/ 9 h 606"/>
                  <a:gd name="T34" fmla="*/ 16 w 239"/>
                  <a:gd name="T35" fmla="*/ 9 h 606"/>
                  <a:gd name="T36" fmla="*/ 16 w 239"/>
                  <a:gd name="T37" fmla="*/ 10 h 606"/>
                  <a:gd name="T38" fmla="*/ 15 w 239"/>
                  <a:gd name="T39" fmla="*/ 10 h 606"/>
                  <a:gd name="T40" fmla="*/ 14 w 239"/>
                  <a:gd name="T41" fmla="*/ 10 h 606"/>
                  <a:gd name="T42" fmla="*/ 13 w 239"/>
                  <a:gd name="T43" fmla="*/ 10 h 606"/>
                  <a:gd name="T44" fmla="*/ 10 w 239"/>
                  <a:gd name="T45" fmla="*/ 10 h 606"/>
                  <a:gd name="T46" fmla="*/ 9 w 239"/>
                  <a:gd name="T47" fmla="*/ 10 h 606"/>
                  <a:gd name="T48" fmla="*/ 6 w 239"/>
                  <a:gd name="T49" fmla="*/ 10 h 606"/>
                  <a:gd name="T50" fmla="*/ 3 w 239"/>
                  <a:gd name="T51" fmla="*/ 9 h 606"/>
                  <a:gd name="T52" fmla="*/ 1 w 239"/>
                  <a:gd name="T53" fmla="*/ 9 h 606"/>
                  <a:gd name="T54" fmla="*/ 0 w 239"/>
                  <a:gd name="T55" fmla="*/ 9 h 606"/>
                  <a:gd name="T56" fmla="*/ 0 w 239"/>
                  <a:gd name="T57" fmla="*/ 9 h 606"/>
                  <a:gd name="T58" fmla="*/ 1 w 239"/>
                  <a:gd name="T59" fmla="*/ 8 h 606"/>
                  <a:gd name="T60" fmla="*/ 2 w 239"/>
                  <a:gd name="T61" fmla="*/ 8 h 606"/>
                  <a:gd name="T62" fmla="*/ 3 w 239"/>
                  <a:gd name="T63" fmla="*/ 7 h 606"/>
                  <a:gd name="T64" fmla="*/ 2 w 239"/>
                  <a:gd name="T65" fmla="*/ 6 h 606"/>
                  <a:gd name="T66" fmla="*/ 3 w 239"/>
                  <a:gd name="T67" fmla="*/ 6 h 606"/>
                  <a:gd name="T68" fmla="*/ 3 w 239"/>
                  <a:gd name="T69" fmla="*/ 5 h 606"/>
                  <a:gd name="T70" fmla="*/ 3 w 239"/>
                  <a:gd name="T71" fmla="*/ 5 h 606"/>
                  <a:gd name="T72" fmla="*/ 2 w 239"/>
                  <a:gd name="T73" fmla="*/ 4 h 606"/>
                  <a:gd name="T74" fmla="*/ 1 w 239"/>
                  <a:gd name="T75" fmla="*/ 3 h 606"/>
                  <a:gd name="T76" fmla="*/ 1 w 239"/>
                  <a:gd name="T77" fmla="*/ 2 h 606"/>
                  <a:gd name="T78" fmla="*/ 1 w 239"/>
                  <a:gd name="T79" fmla="*/ 1 h 606"/>
                  <a:gd name="T80" fmla="*/ 2 w 239"/>
                  <a:gd name="T81" fmla="*/ 1 h 606"/>
                  <a:gd name="T82" fmla="*/ 2 w 239"/>
                  <a:gd name="T83" fmla="*/ 0 h 6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606"/>
                  <a:gd name="T128" fmla="*/ 239 w 239"/>
                  <a:gd name="T129" fmla="*/ 606 h 6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606">
                    <a:moveTo>
                      <a:pt x="25" y="0"/>
                    </a:moveTo>
                    <a:lnTo>
                      <a:pt x="73" y="4"/>
                    </a:lnTo>
                    <a:lnTo>
                      <a:pt x="90" y="32"/>
                    </a:lnTo>
                    <a:lnTo>
                      <a:pt x="97" y="68"/>
                    </a:lnTo>
                    <a:lnTo>
                      <a:pt x="104" y="149"/>
                    </a:lnTo>
                    <a:lnTo>
                      <a:pt x="106" y="248"/>
                    </a:lnTo>
                    <a:lnTo>
                      <a:pt x="106" y="256"/>
                    </a:lnTo>
                    <a:lnTo>
                      <a:pt x="99" y="314"/>
                    </a:lnTo>
                    <a:lnTo>
                      <a:pt x="90" y="377"/>
                    </a:lnTo>
                    <a:lnTo>
                      <a:pt x="90" y="385"/>
                    </a:lnTo>
                    <a:lnTo>
                      <a:pt x="73" y="457"/>
                    </a:lnTo>
                    <a:lnTo>
                      <a:pt x="65" y="497"/>
                    </a:lnTo>
                    <a:lnTo>
                      <a:pt x="68" y="522"/>
                    </a:lnTo>
                    <a:lnTo>
                      <a:pt x="85" y="537"/>
                    </a:lnTo>
                    <a:lnTo>
                      <a:pt x="121" y="545"/>
                    </a:lnTo>
                    <a:lnTo>
                      <a:pt x="210" y="550"/>
                    </a:lnTo>
                    <a:lnTo>
                      <a:pt x="229" y="553"/>
                    </a:lnTo>
                    <a:lnTo>
                      <a:pt x="239" y="565"/>
                    </a:lnTo>
                    <a:lnTo>
                      <a:pt x="237" y="581"/>
                    </a:lnTo>
                    <a:lnTo>
                      <a:pt x="234" y="587"/>
                    </a:lnTo>
                    <a:lnTo>
                      <a:pt x="205" y="597"/>
                    </a:lnTo>
                    <a:lnTo>
                      <a:pt x="198" y="601"/>
                    </a:lnTo>
                    <a:lnTo>
                      <a:pt x="155" y="606"/>
                    </a:lnTo>
                    <a:lnTo>
                      <a:pt x="131" y="601"/>
                    </a:lnTo>
                    <a:lnTo>
                      <a:pt x="92" y="583"/>
                    </a:lnTo>
                    <a:lnTo>
                      <a:pt x="39" y="565"/>
                    </a:lnTo>
                    <a:lnTo>
                      <a:pt x="8" y="558"/>
                    </a:lnTo>
                    <a:lnTo>
                      <a:pt x="0" y="545"/>
                    </a:lnTo>
                    <a:lnTo>
                      <a:pt x="0" y="515"/>
                    </a:lnTo>
                    <a:lnTo>
                      <a:pt x="15" y="493"/>
                    </a:lnTo>
                    <a:lnTo>
                      <a:pt x="32" y="465"/>
                    </a:lnTo>
                    <a:lnTo>
                      <a:pt x="37" y="418"/>
                    </a:lnTo>
                    <a:lnTo>
                      <a:pt x="32" y="375"/>
                    </a:lnTo>
                    <a:lnTo>
                      <a:pt x="39" y="328"/>
                    </a:lnTo>
                    <a:lnTo>
                      <a:pt x="49" y="310"/>
                    </a:lnTo>
                    <a:lnTo>
                      <a:pt x="46" y="285"/>
                    </a:lnTo>
                    <a:lnTo>
                      <a:pt x="29" y="208"/>
                    </a:lnTo>
                    <a:lnTo>
                      <a:pt x="15" y="135"/>
                    </a:lnTo>
                    <a:lnTo>
                      <a:pt x="8" y="94"/>
                    </a:lnTo>
                    <a:lnTo>
                      <a:pt x="10" y="50"/>
                    </a:lnTo>
                    <a:lnTo>
                      <a:pt x="22" y="14"/>
                    </a:lnTo>
                    <a:lnTo>
                      <a:pt x="2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33"/>
              <p:cNvSpPr>
                <a:spLocks/>
              </p:cNvSpPr>
              <p:nvPr/>
            </p:nvSpPr>
            <p:spPr bwMode="auto">
              <a:xfrm flipH="1">
                <a:off x="5372" y="2394"/>
                <a:ext cx="133" cy="342"/>
              </a:xfrm>
              <a:custGeom>
                <a:avLst/>
                <a:gdLst>
                  <a:gd name="T0" fmla="*/ 2 w 206"/>
                  <a:gd name="T1" fmla="*/ 1 h 681"/>
                  <a:gd name="T2" fmla="*/ 3 w 206"/>
                  <a:gd name="T3" fmla="*/ 0 h 681"/>
                  <a:gd name="T4" fmla="*/ 6 w 206"/>
                  <a:gd name="T5" fmla="*/ 1 h 681"/>
                  <a:gd name="T6" fmla="*/ 8 w 206"/>
                  <a:gd name="T7" fmla="*/ 1 h 681"/>
                  <a:gd name="T8" fmla="*/ 8 w 206"/>
                  <a:gd name="T9" fmla="*/ 1 h 681"/>
                  <a:gd name="T10" fmla="*/ 8 w 206"/>
                  <a:gd name="T11" fmla="*/ 3 h 681"/>
                  <a:gd name="T12" fmla="*/ 6 w 206"/>
                  <a:gd name="T13" fmla="*/ 5 h 681"/>
                  <a:gd name="T14" fmla="*/ 6 w 206"/>
                  <a:gd name="T15" fmla="*/ 6 h 681"/>
                  <a:gd name="T16" fmla="*/ 5 w 206"/>
                  <a:gd name="T17" fmla="*/ 7 h 681"/>
                  <a:gd name="T18" fmla="*/ 5 w 206"/>
                  <a:gd name="T19" fmla="*/ 8 h 681"/>
                  <a:gd name="T20" fmla="*/ 4 w 206"/>
                  <a:gd name="T21" fmla="*/ 9 h 681"/>
                  <a:gd name="T22" fmla="*/ 4 w 206"/>
                  <a:gd name="T23" fmla="*/ 9 h 681"/>
                  <a:gd name="T24" fmla="*/ 6 w 206"/>
                  <a:gd name="T25" fmla="*/ 10 h 681"/>
                  <a:gd name="T26" fmla="*/ 10 w 206"/>
                  <a:gd name="T27" fmla="*/ 10 h 681"/>
                  <a:gd name="T28" fmla="*/ 15 w 206"/>
                  <a:gd name="T29" fmla="*/ 11 h 681"/>
                  <a:gd name="T30" fmla="*/ 15 w 206"/>
                  <a:gd name="T31" fmla="*/ 11 h 681"/>
                  <a:gd name="T32" fmla="*/ 14 w 206"/>
                  <a:gd name="T33" fmla="*/ 11 h 681"/>
                  <a:gd name="T34" fmla="*/ 12 w 206"/>
                  <a:gd name="T35" fmla="*/ 11 h 681"/>
                  <a:gd name="T36" fmla="*/ 9 w 206"/>
                  <a:gd name="T37" fmla="*/ 11 h 681"/>
                  <a:gd name="T38" fmla="*/ 8 w 206"/>
                  <a:gd name="T39" fmla="*/ 11 h 681"/>
                  <a:gd name="T40" fmla="*/ 6 w 206"/>
                  <a:gd name="T41" fmla="*/ 11 h 681"/>
                  <a:gd name="T42" fmla="*/ 4 w 206"/>
                  <a:gd name="T43" fmla="*/ 10 h 681"/>
                  <a:gd name="T44" fmla="*/ 2 w 206"/>
                  <a:gd name="T45" fmla="*/ 10 h 681"/>
                  <a:gd name="T46" fmla="*/ 0 w 206"/>
                  <a:gd name="T47" fmla="*/ 10 h 681"/>
                  <a:gd name="T48" fmla="*/ 0 w 206"/>
                  <a:gd name="T49" fmla="*/ 9 h 681"/>
                  <a:gd name="T50" fmla="*/ 1 w 206"/>
                  <a:gd name="T51" fmla="*/ 9 h 681"/>
                  <a:gd name="T52" fmla="*/ 1 w 206"/>
                  <a:gd name="T53" fmla="*/ 9 h 681"/>
                  <a:gd name="T54" fmla="*/ 2 w 206"/>
                  <a:gd name="T55" fmla="*/ 8 h 681"/>
                  <a:gd name="T56" fmla="*/ 1 w 206"/>
                  <a:gd name="T57" fmla="*/ 7 h 681"/>
                  <a:gd name="T58" fmla="*/ 1 w 206"/>
                  <a:gd name="T59" fmla="*/ 7 h 681"/>
                  <a:gd name="T60" fmla="*/ 1 w 206"/>
                  <a:gd name="T61" fmla="*/ 6 h 681"/>
                  <a:gd name="T62" fmla="*/ 2 w 206"/>
                  <a:gd name="T63" fmla="*/ 6 h 681"/>
                  <a:gd name="T64" fmla="*/ 3 w 206"/>
                  <a:gd name="T65" fmla="*/ 5 h 681"/>
                  <a:gd name="T66" fmla="*/ 3 w 206"/>
                  <a:gd name="T67" fmla="*/ 5 h 681"/>
                  <a:gd name="T68" fmla="*/ 3 w 206"/>
                  <a:gd name="T69" fmla="*/ 4 h 681"/>
                  <a:gd name="T70" fmla="*/ 2 w 206"/>
                  <a:gd name="T71" fmla="*/ 3 h 681"/>
                  <a:gd name="T72" fmla="*/ 2 w 206"/>
                  <a:gd name="T73" fmla="*/ 2 h 681"/>
                  <a:gd name="T74" fmla="*/ 2 w 206"/>
                  <a:gd name="T75" fmla="*/ 1 h 6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681"/>
                  <a:gd name="T116" fmla="*/ 206 w 206"/>
                  <a:gd name="T117" fmla="*/ 681 h 6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681">
                    <a:moveTo>
                      <a:pt x="22" y="27"/>
                    </a:moveTo>
                    <a:lnTo>
                      <a:pt x="46" y="0"/>
                    </a:lnTo>
                    <a:lnTo>
                      <a:pt x="90" y="5"/>
                    </a:lnTo>
                    <a:lnTo>
                      <a:pt x="114" y="25"/>
                    </a:lnTo>
                    <a:lnTo>
                      <a:pt x="116" y="63"/>
                    </a:lnTo>
                    <a:lnTo>
                      <a:pt x="106" y="158"/>
                    </a:lnTo>
                    <a:lnTo>
                      <a:pt x="94" y="276"/>
                    </a:lnTo>
                    <a:lnTo>
                      <a:pt x="85" y="339"/>
                    </a:lnTo>
                    <a:lnTo>
                      <a:pt x="70" y="403"/>
                    </a:lnTo>
                    <a:lnTo>
                      <a:pt x="63" y="472"/>
                    </a:lnTo>
                    <a:lnTo>
                      <a:pt x="56" y="522"/>
                    </a:lnTo>
                    <a:lnTo>
                      <a:pt x="61" y="558"/>
                    </a:lnTo>
                    <a:lnTo>
                      <a:pt x="85" y="588"/>
                    </a:lnTo>
                    <a:lnTo>
                      <a:pt x="143" y="624"/>
                    </a:lnTo>
                    <a:lnTo>
                      <a:pt x="198" y="645"/>
                    </a:lnTo>
                    <a:lnTo>
                      <a:pt x="206" y="658"/>
                    </a:lnTo>
                    <a:lnTo>
                      <a:pt x="196" y="669"/>
                    </a:lnTo>
                    <a:lnTo>
                      <a:pt x="159" y="671"/>
                    </a:lnTo>
                    <a:lnTo>
                      <a:pt x="123" y="681"/>
                    </a:lnTo>
                    <a:lnTo>
                      <a:pt x="111" y="676"/>
                    </a:lnTo>
                    <a:lnTo>
                      <a:pt x="87" y="653"/>
                    </a:lnTo>
                    <a:lnTo>
                      <a:pt x="56" y="624"/>
                    </a:lnTo>
                    <a:lnTo>
                      <a:pt x="24" y="606"/>
                    </a:lnTo>
                    <a:lnTo>
                      <a:pt x="0" y="588"/>
                    </a:lnTo>
                    <a:lnTo>
                      <a:pt x="0" y="570"/>
                    </a:lnTo>
                    <a:lnTo>
                      <a:pt x="10" y="547"/>
                    </a:lnTo>
                    <a:lnTo>
                      <a:pt x="17" y="534"/>
                    </a:lnTo>
                    <a:lnTo>
                      <a:pt x="24" y="498"/>
                    </a:lnTo>
                    <a:lnTo>
                      <a:pt x="17" y="441"/>
                    </a:lnTo>
                    <a:lnTo>
                      <a:pt x="12" y="398"/>
                    </a:lnTo>
                    <a:lnTo>
                      <a:pt x="15" y="364"/>
                    </a:lnTo>
                    <a:lnTo>
                      <a:pt x="27" y="321"/>
                    </a:lnTo>
                    <a:lnTo>
                      <a:pt x="41" y="297"/>
                    </a:lnTo>
                    <a:lnTo>
                      <a:pt x="39" y="263"/>
                    </a:lnTo>
                    <a:lnTo>
                      <a:pt x="32" y="199"/>
                    </a:lnTo>
                    <a:lnTo>
                      <a:pt x="27" y="135"/>
                    </a:lnTo>
                    <a:lnTo>
                      <a:pt x="22" y="70"/>
                    </a:lnTo>
                    <a:lnTo>
                      <a:pt x="22"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34"/>
              <p:cNvSpPr>
                <a:spLocks/>
              </p:cNvSpPr>
              <p:nvPr/>
            </p:nvSpPr>
            <p:spPr bwMode="auto">
              <a:xfrm flipH="1">
                <a:off x="5260" y="2156"/>
                <a:ext cx="69" cy="295"/>
              </a:xfrm>
              <a:custGeom>
                <a:avLst/>
                <a:gdLst>
                  <a:gd name="T0" fmla="*/ 1 w 106"/>
                  <a:gd name="T1" fmla="*/ 0 h 588"/>
                  <a:gd name="T2" fmla="*/ 5 w 106"/>
                  <a:gd name="T3" fmla="*/ 1 h 588"/>
                  <a:gd name="T4" fmla="*/ 6 w 106"/>
                  <a:gd name="T5" fmla="*/ 1 h 588"/>
                  <a:gd name="T6" fmla="*/ 7 w 106"/>
                  <a:gd name="T7" fmla="*/ 1 h 588"/>
                  <a:gd name="T8" fmla="*/ 7 w 106"/>
                  <a:gd name="T9" fmla="*/ 3 h 588"/>
                  <a:gd name="T10" fmla="*/ 7 w 106"/>
                  <a:gd name="T11" fmla="*/ 4 h 588"/>
                  <a:gd name="T12" fmla="*/ 5 w 106"/>
                  <a:gd name="T13" fmla="*/ 5 h 588"/>
                  <a:gd name="T14" fmla="*/ 5 w 106"/>
                  <a:gd name="T15" fmla="*/ 6 h 588"/>
                  <a:gd name="T16" fmla="*/ 5 w 106"/>
                  <a:gd name="T17" fmla="*/ 6 h 588"/>
                  <a:gd name="T18" fmla="*/ 7 w 106"/>
                  <a:gd name="T19" fmla="*/ 7 h 588"/>
                  <a:gd name="T20" fmla="*/ 8 w 106"/>
                  <a:gd name="T21" fmla="*/ 8 h 588"/>
                  <a:gd name="T22" fmla="*/ 8 w 106"/>
                  <a:gd name="T23" fmla="*/ 9 h 588"/>
                  <a:gd name="T24" fmla="*/ 7 w 106"/>
                  <a:gd name="T25" fmla="*/ 9 h 588"/>
                  <a:gd name="T26" fmla="*/ 5 w 106"/>
                  <a:gd name="T27" fmla="*/ 10 h 588"/>
                  <a:gd name="T28" fmla="*/ 2 w 106"/>
                  <a:gd name="T29" fmla="*/ 10 h 588"/>
                  <a:gd name="T30" fmla="*/ 1 w 106"/>
                  <a:gd name="T31" fmla="*/ 9 h 588"/>
                  <a:gd name="T32" fmla="*/ 2 w 106"/>
                  <a:gd name="T33" fmla="*/ 9 h 588"/>
                  <a:gd name="T34" fmla="*/ 5 w 106"/>
                  <a:gd name="T35" fmla="*/ 9 h 588"/>
                  <a:gd name="T36" fmla="*/ 5 w 106"/>
                  <a:gd name="T37" fmla="*/ 9 h 588"/>
                  <a:gd name="T38" fmla="*/ 5 w 106"/>
                  <a:gd name="T39" fmla="*/ 9 h 588"/>
                  <a:gd name="T40" fmla="*/ 3 w 106"/>
                  <a:gd name="T41" fmla="*/ 9 h 588"/>
                  <a:gd name="T42" fmla="*/ 2 w 106"/>
                  <a:gd name="T43" fmla="*/ 9 h 588"/>
                  <a:gd name="T44" fmla="*/ 1 w 106"/>
                  <a:gd name="T45" fmla="*/ 9 h 588"/>
                  <a:gd name="T46" fmla="*/ 1 w 106"/>
                  <a:gd name="T47" fmla="*/ 9 h 588"/>
                  <a:gd name="T48" fmla="*/ 1 w 106"/>
                  <a:gd name="T49" fmla="*/ 8 h 588"/>
                  <a:gd name="T50" fmla="*/ 3 w 106"/>
                  <a:gd name="T51" fmla="*/ 8 h 588"/>
                  <a:gd name="T52" fmla="*/ 5 w 106"/>
                  <a:gd name="T53" fmla="*/ 7 h 588"/>
                  <a:gd name="T54" fmla="*/ 4 w 106"/>
                  <a:gd name="T55" fmla="*/ 7 h 588"/>
                  <a:gd name="T56" fmla="*/ 3 w 106"/>
                  <a:gd name="T57" fmla="*/ 6 h 588"/>
                  <a:gd name="T58" fmla="*/ 2 w 106"/>
                  <a:gd name="T59" fmla="*/ 5 h 588"/>
                  <a:gd name="T60" fmla="*/ 2 w 106"/>
                  <a:gd name="T61" fmla="*/ 4 h 588"/>
                  <a:gd name="T62" fmla="*/ 2 w 106"/>
                  <a:gd name="T63" fmla="*/ 3 h 588"/>
                  <a:gd name="T64" fmla="*/ 2 w 106"/>
                  <a:gd name="T65" fmla="*/ 2 h 588"/>
                  <a:gd name="T66" fmla="*/ 1 w 106"/>
                  <a:gd name="T67" fmla="*/ 1 h 588"/>
                  <a:gd name="T68" fmla="*/ 0 w 106"/>
                  <a:gd name="T69" fmla="*/ 1 h 588"/>
                  <a:gd name="T70" fmla="*/ 1 w 106"/>
                  <a:gd name="T71" fmla="*/ 0 h 5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588"/>
                  <a:gd name="T110" fmla="*/ 106 w 106"/>
                  <a:gd name="T111" fmla="*/ 588 h 5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588">
                    <a:moveTo>
                      <a:pt x="14" y="0"/>
                    </a:moveTo>
                    <a:lnTo>
                      <a:pt x="55" y="3"/>
                    </a:lnTo>
                    <a:lnTo>
                      <a:pt x="77" y="18"/>
                    </a:lnTo>
                    <a:lnTo>
                      <a:pt x="94" y="62"/>
                    </a:lnTo>
                    <a:lnTo>
                      <a:pt x="94" y="129"/>
                    </a:lnTo>
                    <a:lnTo>
                      <a:pt x="87" y="206"/>
                    </a:lnTo>
                    <a:lnTo>
                      <a:pt x="72" y="292"/>
                    </a:lnTo>
                    <a:lnTo>
                      <a:pt x="72" y="337"/>
                    </a:lnTo>
                    <a:lnTo>
                      <a:pt x="72" y="343"/>
                    </a:lnTo>
                    <a:lnTo>
                      <a:pt x="91" y="416"/>
                    </a:lnTo>
                    <a:lnTo>
                      <a:pt x="106" y="479"/>
                    </a:lnTo>
                    <a:lnTo>
                      <a:pt x="106" y="518"/>
                    </a:lnTo>
                    <a:lnTo>
                      <a:pt x="89" y="559"/>
                    </a:lnTo>
                    <a:lnTo>
                      <a:pt x="55" y="588"/>
                    </a:lnTo>
                    <a:lnTo>
                      <a:pt x="24" y="588"/>
                    </a:lnTo>
                    <a:lnTo>
                      <a:pt x="17" y="570"/>
                    </a:lnTo>
                    <a:lnTo>
                      <a:pt x="31" y="552"/>
                    </a:lnTo>
                    <a:lnTo>
                      <a:pt x="55" y="542"/>
                    </a:lnTo>
                    <a:lnTo>
                      <a:pt x="65" y="524"/>
                    </a:lnTo>
                    <a:lnTo>
                      <a:pt x="60" y="516"/>
                    </a:lnTo>
                    <a:lnTo>
                      <a:pt x="46" y="531"/>
                    </a:lnTo>
                    <a:lnTo>
                      <a:pt x="24" y="557"/>
                    </a:lnTo>
                    <a:lnTo>
                      <a:pt x="5" y="552"/>
                    </a:lnTo>
                    <a:lnTo>
                      <a:pt x="5" y="531"/>
                    </a:lnTo>
                    <a:lnTo>
                      <a:pt x="19" y="505"/>
                    </a:lnTo>
                    <a:lnTo>
                      <a:pt x="43" y="477"/>
                    </a:lnTo>
                    <a:lnTo>
                      <a:pt x="55" y="441"/>
                    </a:lnTo>
                    <a:lnTo>
                      <a:pt x="50" y="389"/>
                    </a:lnTo>
                    <a:lnTo>
                      <a:pt x="33" y="335"/>
                    </a:lnTo>
                    <a:lnTo>
                      <a:pt x="21" y="284"/>
                    </a:lnTo>
                    <a:lnTo>
                      <a:pt x="21" y="212"/>
                    </a:lnTo>
                    <a:lnTo>
                      <a:pt x="26" y="140"/>
                    </a:lnTo>
                    <a:lnTo>
                      <a:pt x="21" y="93"/>
                    </a:lnTo>
                    <a:lnTo>
                      <a:pt x="7" y="52"/>
                    </a:lnTo>
                    <a:lnTo>
                      <a:pt x="0" y="11"/>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7416" name="Footer Placeholder 17"/>
          <p:cNvSpPr>
            <a:spLocks noGrp="1"/>
          </p:cNvSpPr>
          <p:nvPr>
            <p:ph type="ftr"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smtClean="0">
                <a:latin typeface="Book Antiqua" panose="02040602050305030304" pitchFamily="18" charset="0"/>
              </a:rPr>
              <a:t>Comp 555 Bioalgorithms (Fall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6887</TotalTime>
  <Words>3083</Words>
  <Application>Microsoft Office PowerPoint</Application>
  <PresentationFormat>On-screen Show (4:3)</PresentationFormat>
  <Paragraphs>585</Paragraphs>
  <Slides>37</Slides>
  <Notes>30</Notes>
  <HiddenSlides>10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Lecture 1: Course Introduction</vt:lpstr>
      <vt:lpstr>Intended Audience</vt:lpstr>
      <vt:lpstr>Why?</vt:lpstr>
      <vt:lpstr>Some details</vt:lpstr>
      <vt:lpstr>What Will We Learn?</vt:lpstr>
      <vt:lpstr>Course Logistics</vt:lpstr>
      <vt:lpstr>Bioinformatics = Biology + Information</vt:lpstr>
      <vt:lpstr>There Must Be Information!</vt:lpstr>
      <vt:lpstr>Where is the Information?</vt:lpstr>
      <vt:lpstr>Looking for the Source of Heredity</vt:lpstr>
      <vt:lpstr>Early 20th Century Genetics</vt:lpstr>
      <vt:lpstr>Inferring Genetic Maps</vt:lpstr>
      <vt:lpstr>Steps to Infer a Genetic Map</vt:lpstr>
      <vt:lpstr>Today</vt:lpstr>
      <vt:lpstr>Biology topic:  Molecular biology</vt:lpstr>
      <vt:lpstr>Biology topic:  Molecular biology</vt:lpstr>
      <vt:lpstr>DNA Components</vt:lpstr>
      <vt:lpstr>Schematic DNA</vt:lpstr>
      <vt:lpstr>Biological Computing Machines</vt:lpstr>
      <vt:lpstr>Genes are key parts of the Program</vt:lpstr>
      <vt:lpstr>Genome, Transcriptome, Proteome</vt:lpstr>
      <vt:lpstr>Execution of the gene “programs”</vt:lpstr>
      <vt:lpstr>What are Proteins</vt:lpstr>
      <vt:lpstr>Amino Acids</vt:lpstr>
      <vt:lpstr>Encoding Protein Assembly</vt:lpstr>
      <vt:lpstr>Codons</vt:lpstr>
      <vt:lpstr>From Genes to Proteins</vt:lpstr>
      <vt:lpstr>Is the Code Perfect?</vt:lpstr>
      <vt:lpstr>How Big is a Genome?</vt:lpstr>
      <vt:lpstr>Is Bigger Better?</vt:lpstr>
      <vt:lpstr>Genome Variation</vt:lpstr>
      <vt:lpstr>Algorithm Topic</vt:lpstr>
      <vt:lpstr>Solution Strategy</vt:lpstr>
      <vt:lpstr>Programming Topic</vt:lpstr>
      <vt:lpstr>Analysis Topic</vt:lpstr>
      <vt:lpstr>Expected Learning Outcomes</vt:lpstr>
      <vt:lpstr>For next time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Prins</dc:creator>
  <cp:lastModifiedBy>prins</cp:lastModifiedBy>
  <cp:revision>260</cp:revision>
  <cp:lastPrinted>2009-08-25T03:04:42Z</cp:lastPrinted>
  <dcterms:created xsi:type="dcterms:W3CDTF">2011-08-23T14:13:09Z</dcterms:created>
  <dcterms:modified xsi:type="dcterms:W3CDTF">2014-08-19T17:36:28Z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