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59" r:id="rId5"/>
    <p:sldId id="270" r:id="rId6"/>
    <p:sldId id="271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352" autoAdjust="0"/>
  </p:normalViewPr>
  <p:slideViewPr>
    <p:cSldViewPr snapToGrid="0">
      <p:cViewPr varScale="1">
        <p:scale>
          <a:sx n="52" d="100"/>
          <a:sy n="52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714B2-27A9-4524-A15D-D71377B6CBE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36B4A-E9A9-4D01-879C-A06002AD4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6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36B4A-E9A9-4D01-879C-A06002AD44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97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r>
              <a:rPr lang="en-US" baseline="0" dirty="0" smtClean="0"/>
              <a:t> of interest = Outcome: adopted, died, euthanized, returned, transferred</a:t>
            </a:r>
          </a:p>
          <a:p>
            <a:r>
              <a:rPr lang="en-US" baseline="0" dirty="0" smtClean="0"/>
              <a:t>	Sub-outcomes not incorporated [RFI]</a:t>
            </a:r>
          </a:p>
          <a:p>
            <a:r>
              <a:rPr lang="en-US" dirty="0" smtClean="0"/>
              <a:t>Age converted to years</a:t>
            </a:r>
            <a:r>
              <a:rPr lang="en-US" baseline="0" dirty="0" smtClean="0"/>
              <a:t> and h</a:t>
            </a:r>
            <a:r>
              <a:rPr lang="en-US" dirty="0" smtClean="0"/>
              <a:t>istogram plotted to determine ordinal</a:t>
            </a:r>
            <a:r>
              <a:rPr lang="en-US" baseline="0" dirty="0" smtClean="0"/>
              <a:t> cutoffs: &lt; 1 year, 1-3 years, &gt;3 years</a:t>
            </a:r>
          </a:p>
          <a:p>
            <a:r>
              <a:rPr lang="en-US" baseline="0" dirty="0" smtClean="0"/>
              <a:t>Training data used to compile lexicographical arrays for Breed (397 values) and Color (57 values)</a:t>
            </a:r>
          </a:p>
          <a:p>
            <a:r>
              <a:rPr lang="en-US" baseline="0" dirty="0" smtClean="0"/>
              <a:t>	Multiple values reported -&gt; only first (assumed primary) employed in model [RFI]</a:t>
            </a:r>
          </a:p>
          <a:p>
            <a:r>
              <a:rPr lang="en-US" baseline="0" dirty="0" smtClean="0"/>
              <a:t>	New color or breed reported in test data (i.e., no prior data) -&gt; treated as missing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36B4A-E9A9-4D01-879C-A06002AD44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r>
              <a:rPr lang="en-US" baseline="0" dirty="0" smtClean="0"/>
              <a:t> not pictured: </a:t>
            </a:r>
          </a:p>
          <a:p>
            <a:r>
              <a:rPr lang="en-US" baseline="0" dirty="0" smtClean="0"/>
              <a:t>Generates probability of each outcome and thence most-likely classification for each unknown animal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36B4A-E9A9-4D01-879C-A06002AD44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33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uchayder/shelter-animal-outcomes/take-a-look-at-the-data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uchayder/shelter-animal-outcomes/take-a-look-at-the-data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kaggle.com/mrisdal/shelter-animal-outcomes/quick-dirty-randomfores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CS-485 Final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Corrine Elliott</a:t>
            </a:r>
          </a:p>
          <a:p>
            <a:r>
              <a:rPr lang="en-US" dirty="0" smtClean="0"/>
              <a:t>Data Mining / Liu</a:t>
            </a:r>
          </a:p>
          <a:p>
            <a:r>
              <a:rPr lang="en-US" dirty="0" smtClean="0"/>
              <a:t>28 April 2016</a:t>
            </a:r>
          </a:p>
        </p:txBody>
      </p:sp>
    </p:spTree>
    <p:extLst>
      <p:ext uri="{BB962C8B-B14F-4D97-AF65-F5344CB8AC3E}">
        <p14:creationId xmlns:p14="http://schemas.microsoft.com/office/powerpoint/2010/main" val="25046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Question: </a:t>
            </a:r>
            <a:r>
              <a:rPr lang="en-US" i="1" dirty="0"/>
              <a:t>Given information on a shelter cat or </a:t>
            </a:r>
            <a:r>
              <a:rPr lang="en-US" i="1" dirty="0" smtClean="0"/>
              <a:t>dog’s breed, color, sex and age, </a:t>
            </a:r>
            <a:r>
              <a:rPr lang="en-US" i="1" dirty="0"/>
              <a:t>can we predict the animal’s fate?</a:t>
            </a:r>
          </a:p>
          <a:p>
            <a:r>
              <a:rPr lang="en-US" dirty="0" smtClean="0"/>
              <a:t>Data-Mining Approaches:</a:t>
            </a:r>
          </a:p>
          <a:p>
            <a:pPr lvl="1"/>
            <a:r>
              <a:rPr lang="en-US" dirty="0" smtClean="0"/>
              <a:t>Naïve Bayes Classifier</a:t>
            </a:r>
          </a:p>
          <a:p>
            <a:pPr lvl="1"/>
            <a:r>
              <a:rPr lang="en-US" dirty="0"/>
              <a:t>C4.5 Decision Tree</a:t>
            </a:r>
          </a:p>
          <a:p>
            <a:pPr lvl="1"/>
            <a:r>
              <a:rPr lang="en-US" i="1" dirty="0" smtClean="0"/>
              <a:t>A </a:t>
            </a:r>
            <a:r>
              <a:rPr lang="en-US" i="1" dirty="0" smtClean="0"/>
              <a:t>priori</a:t>
            </a:r>
            <a:endParaRPr lang="en-US" dirty="0" smtClean="0"/>
          </a:p>
          <a:p>
            <a:pPr lvl="1"/>
            <a:r>
              <a:rPr lang="en-US" dirty="0" smtClean="0"/>
              <a:t>Frequent-Pattern (FP) Growth</a:t>
            </a:r>
          </a:p>
          <a:p>
            <a:r>
              <a:rPr lang="en-US" dirty="0" smtClean="0"/>
              <a:t>Existing </a:t>
            </a:r>
            <a:r>
              <a:rPr lang="en-US" dirty="0" err="1" smtClean="0"/>
              <a:t>Kaggle</a:t>
            </a:r>
            <a:r>
              <a:rPr lang="en-US" dirty="0" smtClean="0"/>
              <a:t> submissions:</a:t>
            </a:r>
          </a:p>
          <a:p>
            <a:pPr lvl="1"/>
            <a:r>
              <a:rPr lang="en-US" dirty="0" smtClean="0"/>
              <a:t>Random </a:t>
            </a:r>
            <a:r>
              <a:rPr lang="en-US" dirty="0" smtClean="0"/>
              <a:t>Forest</a:t>
            </a:r>
            <a:endParaRPr lang="en-US" dirty="0" smtClean="0"/>
          </a:p>
          <a:p>
            <a:pPr lvl="1"/>
            <a:r>
              <a:rPr lang="en-US" dirty="0" smtClean="0"/>
              <a:t>Conditional probabilities, 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smtClean="0"/>
              <a:t>P(</a:t>
            </a:r>
            <a:r>
              <a:rPr lang="en-US" dirty="0" err="1" smtClean="0"/>
              <a:t>outcome|age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754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Dataset: Shelter Animals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24128" y="1767511"/>
            <a:ext cx="4754880" cy="822960"/>
          </a:xfrm>
        </p:spPr>
        <p:txBody>
          <a:bodyPr/>
          <a:lstStyle/>
          <a:p>
            <a:r>
              <a:rPr lang="en-US" dirty="0" smtClean="0"/>
              <a:t>Training Data-set: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24128" y="2590471"/>
            <a:ext cx="4754880" cy="3718889"/>
          </a:xfrm>
        </p:spPr>
        <p:txBody>
          <a:bodyPr>
            <a:normAutofit/>
          </a:bodyPr>
          <a:lstStyle/>
          <a:p>
            <a:r>
              <a:rPr lang="en-US" dirty="0" smtClean="0"/>
              <a:t>26729 animals</a:t>
            </a:r>
          </a:p>
          <a:p>
            <a:r>
              <a:rPr lang="en-US" dirty="0" smtClean="0"/>
              <a:t>Attributes:</a:t>
            </a:r>
          </a:p>
          <a:p>
            <a:pPr lvl="1"/>
            <a:r>
              <a:rPr lang="en-US" dirty="0" smtClean="0"/>
              <a:t>ID: A######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Date / Time</a:t>
            </a:r>
          </a:p>
          <a:p>
            <a:pPr lvl="1"/>
            <a:r>
              <a:rPr lang="en-US" b="1" dirty="0" smtClean="0"/>
              <a:t>Outcome </a:t>
            </a:r>
            <a:r>
              <a:rPr lang="en-US" dirty="0" smtClean="0"/>
              <a:t>/ subtype</a:t>
            </a:r>
          </a:p>
          <a:p>
            <a:pPr lvl="1"/>
            <a:r>
              <a:rPr lang="en-US" b="1" dirty="0" smtClean="0"/>
              <a:t>Species</a:t>
            </a:r>
            <a:r>
              <a:rPr lang="en-US" dirty="0" smtClean="0"/>
              <a:t>: Cat or Dog</a:t>
            </a:r>
          </a:p>
          <a:p>
            <a:pPr lvl="1"/>
            <a:r>
              <a:rPr lang="en-US" b="1" dirty="0" smtClean="0"/>
              <a:t>Sex</a:t>
            </a:r>
            <a:r>
              <a:rPr lang="en-US" dirty="0" smtClean="0"/>
              <a:t>: Intact, Neutered or Spayed + M/F</a:t>
            </a:r>
          </a:p>
          <a:p>
            <a:pPr lvl="1"/>
            <a:r>
              <a:rPr lang="en-US" b="1" dirty="0" smtClean="0"/>
              <a:t>Age</a:t>
            </a:r>
            <a:r>
              <a:rPr lang="en-US" dirty="0" smtClean="0"/>
              <a:t>: # + units</a:t>
            </a:r>
          </a:p>
          <a:p>
            <a:pPr lvl="1"/>
            <a:r>
              <a:rPr lang="en-US" b="1" dirty="0" smtClean="0"/>
              <a:t>Breed </a:t>
            </a:r>
            <a:r>
              <a:rPr lang="en-US" dirty="0" smtClean="0"/>
              <a:t>and </a:t>
            </a:r>
            <a:r>
              <a:rPr lang="en-US" b="1" dirty="0" smtClean="0"/>
              <a:t>Color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1767511"/>
            <a:ext cx="4754880" cy="822960"/>
          </a:xfrm>
        </p:spPr>
        <p:txBody>
          <a:bodyPr/>
          <a:lstStyle/>
          <a:p>
            <a:r>
              <a:rPr lang="en-US" dirty="0" smtClean="0"/>
              <a:t>Test Data-set: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590471"/>
            <a:ext cx="4754880" cy="3718889"/>
          </a:xfrm>
        </p:spPr>
        <p:txBody>
          <a:bodyPr>
            <a:normAutofit/>
          </a:bodyPr>
          <a:lstStyle/>
          <a:p>
            <a:r>
              <a:rPr lang="en-US" dirty="0" smtClean="0"/>
              <a:t>11456 animals</a:t>
            </a:r>
            <a:endParaRPr lang="en-US" dirty="0"/>
          </a:p>
          <a:p>
            <a:r>
              <a:rPr lang="en-US" dirty="0"/>
              <a:t>Attributes:</a:t>
            </a:r>
          </a:p>
          <a:p>
            <a:pPr lvl="1"/>
            <a:r>
              <a:rPr lang="en-US" dirty="0"/>
              <a:t>ID: </a:t>
            </a:r>
            <a:r>
              <a:rPr lang="en-US" dirty="0" smtClean="0"/>
              <a:t>1 - 11456</a:t>
            </a:r>
            <a:endParaRPr lang="en-US" dirty="0"/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Date / Time</a:t>
            </a:r>
          </a:p>
          <a:p>
            <a:pPr lvl="1"/>
            <a:r>
              <a:rPr lang="en-US" b="1" dirty="0" smtClean="0"/>
              <a:t> </a:t>
            </a:r>
            <a:endParaRPr lang="en-US" dirty="0"/>
          </a:p>
          <a:p>
            <a:pPr lvl="1"/>
            <a:r>
              <a:rPr lang="en-US" b="1" dirty="0"/>
              <a:t>Species</a:t>
            </a:r>
            <a:r>
              <a:rPr lang="en-US" dirty="0"/>
              <a:t>: Cat or Dog</a:t>
            </a:r>
          </a:p>
          <a:p>
            <a:pPr lvl="1"/>
            <a:r>
              <a:rPr lang="en-US" b="1" dirty="0"/>
              <a:t>Sex</a:t>
            </a:r>
            <a:r>
              <a:rPr lang="en-US" dirty="0"/>
              <a:t>: Intact, Neutered or Spayed + M/F</a:t>
            </a:r>
          </a:p>
          <a:p>
            <a:pPr lvl="1"/>
            <a:r>
              <a:rPr lang="en-US" b="1" dirty="0"/>
              <a:t>Age</a:t>
            </a:r>
            <a:r>
              <a:rPr lang="en-US" dirty="0"/>
              <a:t>: # + units</a:t>
            </a:r>
          </a:p>
          <a:p>
            <a:pPr lvl="1"/>
            <a:r>
              <a:rPr lang="en-US" b="1" dirty="0"/>
              <a:t>Breed </a:t>
            </a:r>
            <a:r>
              <a:rPr lang="en-US" dirty="0"/>
              <a:t>and </a:t>
            </a:r>
            <a:r>
              <a:rPr lang="en-US" b="1" dirty="0"/>
              <a:t>Color</a:t>
            </a:r>
          </a:p>
        </p:txBody>
      </p:sp>
    </p:spTree>
    <p:extLst>
      <p:ext uri="{BB962C8B-B14F-4D97-AF65-F5344CB8AC3E}">
        <p14:creationId xmlns:p14="http://schemas.microsoft.com/office/powerpoint/2010/main" val="91914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Bayes Classifier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Missing data omitted when computing conditional probabilities</a:t>
            </a:r>
          </a:p>
          <a:p>
            <a:r>
              <a:rPr lang="en-US" dirty="0" smtClean="0"/>
              <a:t>Analysis: </a:t>
            </a:r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-fold cross-validation</a:t>
            </a:r>
          </a:p>
          <a:p>
            <a:pPr lvl="1"/>
            <a:r>
              <a:rPr lang="en-US" dirty="0" smtClean="0"/>
              <a:t>Assigned highest-probability </a:t>
            </a:r>
            <a:r>
              <a:rPr lang="en-US" dirty="0" smtClean="0"/>
              <a:t>classification</a:t>
            </a:r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endParaRPr lang="en-US" dirty="0"/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endParaRPr lang="en-US" dirty="0"/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endParaRPr lang="en-US" dirty="0"/>
          </a:p>
          <a:p>
            <a:pPr marL="128016" lvl="1" indent="0">
              <a:buNone/>
            </a:pPr>
            <a:r>
              <a:rPr lang="en-US" b="1" dirty="0" smtClean="0"/>
              <a:t>C4.5 Decision Tree: 37.9 %</a:t>
            </a:r>
            <a:endParaRPr lang="en-US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07363"/>
              </p:ext>
            </p:extLst>
          </p:nvPr>
        </p:nvGraphicFramePr>
        <p:xfrm>
          <a:off x="5870891" y="3185160"/>
          <a:ext cx="487330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05"/>
                <a:gridCol w="2074355"/>
                <a:gridCol w="23017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k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Error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Variance in Error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0.469619874289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2.90263253541e-05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0.46905866507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9.53140200466e-05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0.471448884897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4.986052551e-05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0.466252618976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1.99723963229e-05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0.468163448586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0.000100299847022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17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priori / FP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24128" y="2179636"/>
            <a:ext cx="4754880" cy="4129724"/>
          </a:xfrm>
        </p:spPr>
        <p:txBody>
          <a:bodyPr>
            <a:normAutofit/>
          </a:bodyPr>
          <a:lstStyle/>
          <a:p>
            <a:r>
              <a:rPr lang="en-US" dirty="0" smtClean="0"/>
              <a:t>Minimum support: 20 %</a:t>
            </a:r>
          </a:p>
          <a:p>
            <a:r>
              <a:rPr lang="en-US" dirty="0" smtClean="0"/>
              <a:t>Maximal itemsets:</a:t>
            </a:r>
          </a:p>
          <a:p>
            <a:pPr lvl="1"/>
            <a:r>
              <a:rPr lang="en-US" dirty="0" smtClean="0"/>
              <a:t>{Transfer, Cat} </a:t>
            </a:r>
            <a:r>
              <a:rPr lang="en-US" dirty="0" smtClean="0"/>
              <a:t>: 20.60 %</a:t>
            </a:r>
          </a:p>
          <a:p>
            <a:pPr lvl="1"/>
            <a:r>
              <a:rPr lang="en-US" dirty="0" smtClean="0"/>
              <a:t>{Adoption, &lt;1 year} </a:t>
            </a:r>
            <a:r>
              <a:rPr lang="en-US" dirty="0" smtClean="0"/>
              <a:t>: 21.47 %</a:t>
            </a:r>
          </a:p>
          <a:p>
            <a:pPr lvl="1"/>
            <a:r>
              <a:rPr lang="en-US" dirty="0" smtClean="0"/>
              <a:t>{Adoption, Dog} </a:t>
            </a:r>
            <a:r>
              <a:rPr lang="en-US" dirty="0" smtClean="0"/>
              <a:t>: 24.31 </a:t>
            </a:r>
            <a:r>
              <a:rPr lang="en-US" dirty="0" smtClean="0"/>
              <a:t>%</a:t>
            </a:r>
          </a:p>
          <a:p>
            <a:pPr lvl="2"/>
            <a:r>
              <a:rPr lang="en-US" dirty="0" smtClean="0"/>
              <a:t>Relative to 15.98 % for {Adoption, Cat}</a:t>
            </a:r>
            <a:endParaRPr lang="en-US" dirty="0" smtClean="0"/>
          </a:p>
          <a:p>
            <a:r>
              <a:rPr lang="en-US" dirty="0" smtClean="0"/>
              <a:t>Association Rules:</a:t>
            </a:r>
          </a:p>
          <a:p>
            <a:pPr lvl="1"/>
            <a:r>
              <a:rPr lang="en-US" dirty="0" smtClean="0"/>
              <a:t>{Transfer, Cat} </a:t>
            </a:r>
            <a:r>
              <a:rPr lang="en-US" dirty="0" smtClean="0"/>
              <a:t>-&gt; Domestic Shorthair Mix</a:t>
            </a:r>
          </a:p>
          <a:p>
            <a:pPr lvl="2"/>
            <a:r>
              <a:rPr lang="en-US" dirty="0" smtClean="0"/>
              <a:t>Support : 20.60 %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onfidence : 82.4342 %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5989320" y="1937043"/>
            <a:ext cx="4754880" cy="822960"/>
          </a:xfrm>
        </p:spPr>
        <p:txBody>
          <a:bodyPr/>
          <a:lstStyle/>
          <a:p>
            <a:r>
              <a:rPr lang="en-US" dirty="0" smtClean="0"/>
              <a:t>“Take A Look at the Data” </a:t>
            </a:r>
            <a:r>
              <a:rPr lang="en-US" baseline="30000" dirty="0" smtClean="0"/>
              <a:t>[1]</a:t>
            </a:r>
            <a:endParaRPr lang="en-US" baseline="3000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5989320" y="2725195"/>
            <a:ext cx="4754880" cy="334157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“Dogs </a:t>
            </a:r>
            <a:r>
              <a:rPr lang="en-US" dirty="0"/>
              <a:t>tend to be returned to owner more often than </a:t>
            </a:r>
            <a:r>
              <a:rPr lang="en-US" dirty="0" smtClean="0"/>
              <a:t>cats … and </a:t>
            </a:r>
            <a:r>
              <a:rPr lang="en-US" dirty="0"/>
              <a:t>cats are transferred more often than dogs</a:t>
            </a:r>
            <a:r>
              <a:rPr lang="en-US" dirty="0" smtClean="0"/>
              <a:t>.”</a:t>
            </a:r>
          </a:p>
          <a:p>
            <a:pPr algn="just"/>
            <a:r>
              <a:rPr lang="en-US" dirty="0" smtClean="0"/>
              <a:t>“Young </a:t>
            </a:r>
            <a:r>
              <a:rPr lang="en-US" dirty="0"/>
              <a:t>cats and dogs </a:t>
            </a:r>
            <a:r>
              <a:rPr lang="en-US" dirty="0" smtClean="0"/>
              <a:t>[tend] to </a:t>
            </a:r>
            <a:r>
              <a:rPr lang="en-US" dirty="0"/>
              <a:t>be adopted or </a:t>
            </a:r>
            <a:r>
              <a:rPr lang="en-US" dirty="0" smtClean="0"/>
              <a:t>transferred, </a:t>
            </a:r>
            <a:r>
              <a:rPr lang="en-US" dirty="0"/>
              <a:t>while older animals with approximately equal probability can be adopted, transferred or returned</a:t>
            </a:r>
            <a:r>
              <a:rPr lang="en-US" dirty="0" smtClean="0"/>
              <a:t>.”</a:t>
            </a:r>
          </a:p>
          <a:p>
            <a:pPr algn="just"/>
            <a:r>
              <a:rPr lang="en-US" dirty="0"/>
              <a:t>“Neutered animals have high chances to be adopted, while intact animals are more likely to be transferred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24128" y="6006183"/>
            <a:ext cx="78874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[1] 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www.kaggle.com/uchayder/shelter-animal-outcomes/take-a-look-at-the-data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8985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priori / FP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24128" y="2179636"/>
            <a:ext cx="4754880" cy="4129724"/>
          </a:xfrm>
        </p:spPr>
        <p:txBody>
          <a:bodyPr>
            <a:normAutofit/>
          </a:bodyPr>
          <a:lstStyle/>
          <a:p>
            <a:r>
              <a:rPr lang="en-US" dirty="0" smtClean="0"/>
              <a:t>Minimum support: 20 %</a:t>
            </a:r>
          </a:p>
          <a:p>
            <a:r>
              <a:rPr lang="en-US" dirty="0" smtClean="0"/>
              <a:t>Maximal itemsets:</a:t>
            </a:r>
          </a:p>
          <a:p>
            <a:pPr lvl="1"/>
            <a:r>
              <a:rPr lang="en-US" b="1" dirty="0" smtClean="0"/>
              <a:t>{Transfer, Cat}</a:t>
            </a:r>
            <a:r>
              <a:rPr lang="en-US" dirty="0" smtClean="0"/>
              <a:t> </a:t>
            </a:r>
            <a:r>
              <a:rPr lang="en-US" dirty="0" smtClean="0"/>
              <a:t>: 20.60 %</a:t>
            </a:r>
          </a:p>
          <a:p>
            <a:pPr lvl="1"/>
            <a:r>
              <a:rPr lang="en-US" b="1" dirty="0" smtClean="0"/>
              <a:t>{Adoption, &lt;1 year}</a:t>
            </a:r>
            <a:r>
              <a:rPr lang="en-US" dirty="0" smtClean="0"/>
              <a:t> </a:t>
            </a:r>
            <a:r>
              <a:rPr lang="en-US" dirty="0" smtClean="0"/>
              <a:t>: 21.47 %</a:t>
            </a:r>
          </a:p>
          <a:p>
            <a:pPr lvl="1"/>
            <a:r>
              <a:rPr lang="en-US" dirty="0" smtClean="0"/>
              <a:t>{Adoption, Dog} </a:t>
            </a:r>
            <a:r>
              <a:rPr lang="en-US" dirty="0" smtClean="0"/>
              <a:t>: 24.31 </a:t>
            </a:r>
            <a:r>
              <a:rPr lang="en-US" dirty="0" smtClean="0"/>
              <a:t>%</a:t>
            </a:r>
          </a:p>
          <a:p>
            <a:pPr lvl="2"/>
            <a:r>
              <a:rPr lang="en-US" dirty="0" smtClean="0"/>
              <a:t>Relative to 15.98 % for {Adoption, Cat}</a:t>
            </a:r>
            <a:endParaRPr lang="en-US" dirty="0" smtClean="0"/>
          </a:p>
          <a:p>
            <a:r>
              <a:rPr lang="en-US" dirty="0" smtClean="0"/>
              <a:t>Association Rules:</a:t>
            </a:r>
          </a:p>
          <a:p>
            <a:pPr lvl="1"/>
            <a:r>
              <a:rPr lang="en-US" dirty="0" smtClean="0"/>
              <a:t>{Transfer, Cat} </a:t>
            </a:r>
            <a:r>
              <a:rPr lang="en-US" dirty="0" smtClean="0"/>
              <a:t>-&gt; Domestic Shorthair Mix</a:t>
            </a:r>
          </a:p>
          <a:p>
            <a:pPr lvl="2"/>
            <a:r>
              <a:rPr lang="en-US" dirty="0" smtClean="0"/>
              <a:t>Support : 20.60 %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onfidence : 82.4342 %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5989320" y="1937043"/>
            <a:ext cx="4754880" cy="822960"/>
          </a:xfrm>
        </p:spPr>
        <p:txBody>
          <a:bodyPr/>
          <a:lstStyle/>
          <a:p>
            <a:r>
              <a:rPr lang="en-US" dirty="0" smtClean="0"/>
              <a:t>“Take A Look at the Data” </a:t>
            </a:r>
            <a:r>
              <a:rPr lang="en-US" baseline="30000" dirty="0" smtClean="0"/>
              <a:t>[1]</a:t>
            </a:r>
            <a:endParaRPr lang="en-US" baseline="3000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5989320" y="2725195"/>
            <a:ext cx="4754880" cy="334157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“Dogs </a:t>
            </a:r>
            <a:r>
              <a:rPr lang="en-US" dirty="0"/>
              <a:t>tend to be returned to owner more often than </a:t>
            </a:r>
            <a:r>
              <a:rPr lang="en-US" dirty="0" smtClean="0"/>
              <a:t>cats … and </a:t>
            </a:r>
            <a:r>
              <a:rPr lang="en-US" b="1" dirty="0"/>
              <a:t>cats are transferred </a:t>
            </a:r>
            <a:r>
              <a:rPr lang="en-US" dirty="0"/>
              <a:t>more often than dogs</a:t>
            </a:r>
            <a:r>
              <a:rPr lang="en-US" dirty="0" smtClean="0"/>
              <a:t>.”</a:t>
            </a:r>
          </a:p>
          <a:p>
            <a:pPr algn="just"/>
            <a:r>
              <a:rPr lang="en-US" dirty="0" smtClean="0"/>
              <a:t>“</a:t>
            </a:r>
            <a:r>
              <a:rPr lang="en-US" b="1" dirty="0" smtClean="0"/>
              <a:t>Young </a:t>
            </a:r>
            <a:r>
              <a:rPr lang="en-US" b="1" dirty="0"/>
              <a:t>cats and dogs </a:t>
            </a:r>
            <a:r>
              <a:rPr lang="en-US" b="1" dirty="0" smtClean="0"/>
              <a:t>[tend] to </a:t>
            </a:r>
            <a:r>
              <a:rPr lang="en-US" b="1" dirty="0"/>
              <a:t>be adopted</a:t>
            </a:r>
            <a:r>
              <a:rPr lang="en-US" dirty="0"/>
              <a:t> or </a:t>
            </a:r>
            <a:r>
              <a:rPr lang="en-US" dirty="0" smtClean="0"/>
              <a:t>transferred, </a:t>
            </a:r>
            <a:r>
              <a:rPr lang="en-US" dirty="0"/>
              <a:t>while older animals with approximately equal probability can be adopted, transferred or returned</a:t>
            </a:r>
            <a:r>
              <a:rPr lang="en-US" dirty="0" smtClean="0"/>
              <a:t>.”</a:t>
            </a:r>
          </a:p>
          <a:p>
            <a:pPr algn="just"/>
            <a:r>
              <a:rPr lang="en-US" dirty="0"/>
              <a:t>“Neutered animals have high chances to be adopted, while intact animals are more likely to be transferred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24128" y="6006183"/>
            <a:ext cx="78874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[1] 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www.kaggle.com/uchayder/shelter-animal-outcomes/take-a-look-at-the-data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840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for improvement: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Incorporate name data</a:t>
            </a:r>
          </a:p>
          <a:p>
            <a:r>
              <a:rPr lang="en-US" dirty="0" smtClean="0"/>
              <a:t>Subset by species</a:t>
            </a:r>
          </a:p>
          <a:p>
            <a:r>
              <a:rPr lang="en-US" dirty="0" smtClean="0"/>
              <a:t>Categorize breeds</a:t>
            </a:r>
          </a:p>
          <a:p>
            <a:r>
              <a:rPr lang="en-US" dirty="0" smtClean="0"/>
              <a:t>Reassess age </a:t>
            </a:r>
            <a:r>
              <a:rPr lang="en-US" dirty="0" smtClean="0"/>
              <a:t>categories</a:t>
            </a:r>
            <a:endParaRPr lang="en-US" dirty="0" smtClean="0"/>
          </a:p>
          <a:p>
            <a:r>
              <a:rPr lang="en-US" dirty="0" smtClean="0"/>
              <a:t>Visualize </a:t>
            </a:r>
            <a:r>
              <a:rPr lang="en-US" dirty="0" smtClean="0"/>
              <a:t>the data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200" dirty="0" smtClean="0"/>
              <a:t>Figure </a:t>
            </a:r>
            <a:r>
              <a:rPr lang="en-US" sz="1200" dirty="0" smtClean="0"/>
              <a:t>source: Megan L. </a:t>
            </a:r>
            <a:r>
              <a:rPr lang="en-US" sz="1200" dirty="0" err="1" smtClean="0"/>
              <a:t>Risdal’s</a:t>
            </a:r>
            <a:r>
              <a:rPr lang="en-US" sz="1200" dirty="0" smtClean="0"/>
              <a:t> “Quick &amp; Dirty Random Forest” </a:t>
            </a:r>
            <a:r>
              <a:rPr lang="en-US" sz="1200" dirty="0" err="1" smtClean="0"/>
              <a:t>Kaggle</a:t>
            </a:r>
            <a:r>
              <a:rPr lang="en-US" sz="1200" dirty="0" smtClean="0"/>
              <a:t> submission</a:t>
            </a:r>
          </a:p>
          <a:p>
            <a:r>
              <a:rPr lang="en-US" sz="1100" dirty="0" smtClean="0">
                <a:hlinkClick r:id="rId2"/>
              </a:rPr>
              <a:t>https</a:t>
            </a:r>
            <a:r>
              <a:rPr lang="en-US" sz="1100" dirty="0">
                <a:hlinkClick r:id="rId2"/>
              </a:rPr>
              <a:t>://</a:t>
            </a:r>
            <a:r>
              <a:rPr lang="en-US" sz="1100" dirty="0" smtClean="0">
                <a:hlinkClick r:id="rId2"/>
              </a:rPr>
              <a:t>www.kaggle.com/mrisdal/shelter-animal-outcomes/quick-dirty-randomforest</a:t>
            </a:r>
            <a:endParaRPr lang="en-US" sz="1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163" y="1532964"/>
            <a:ext cx="5419898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78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286</TotalTime>
  <Words>584</Words>
  <Application>Microsoft Office PowerPoint</Application>
  <PresentationFormat>Widescreen</PresentationFormat>
  <Paragraphs>120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Tw Cen MT Condensed</vt:lpstr>
      <vt:lpstr>Wingdings 3</vt:lpstr>
      <vt:lpstr>Integral</vt:lpstr>
      <vt:lpstr>CS-485 Final project</vt:lpstr>
      <vt:lpstr>Problem Overview</vt:lpstr>
      <vt:lpstr>Dataset: Shelter Animals</vt:lpstr>
      <vt:lpstr>Naïve Bayes Classifier</vt:lpstr>
      <vt:lpstr>A priori / FP Growth</vt:lpstr>
      <vt:lpstr>A priori / FP Growth</vt:lpstr>
      <vt:lpstr>Room for improvement: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CS-485 Final project</dc:title>
  <dc:creator>Odom Lab</dc:creator>
  <cp:lastModifiedBy>Odom Lab</cp:lastModifiedBy>
  <cp:revision>27</cp:revision>
  <dcterms:created xsi:type="dcterms:W3CDTF">2016-04-28T01:41:43Z</dcterms:created>
  <dcterms:modified xsi:type="dcterms:W3CDTF">2016-04-28T13:50:36Z</dcterms:modified>
</cp:coreProperties>
</file>