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7" r:id="rId2"/>
    <p:sldId id="291" r:id="rId3"/>
    <p:sldId id="294" r:id="rId4"/>
    <p:sldId id="293" r:id="rId5"/>
    <p:sldId id="292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54854-B571-4900-AAE2-B47DC60AF62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B3AD5-CD2F-466A-9CB3-8F465E5AE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07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C0AE402A-ECF5-4843-966E-0F35BDBCD251}" type="slidenum">
              <a:rPr lang="en-US" altLang="en-US" sz="1300">
                <a:latin typeface="Arial" panose="020B0604020202020204" pitchFamily="34" charset="0"/>
              </a:rPr>
              <a:pPr/>
              <a:t>1</a:t>
            </a:fld>
            <a:endParaRPr lang="en-US" altLang="en-US" sz="1300">
              <a:latin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1542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848E8F-C3E6-484C-ACEC-75909C72A85E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98184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06AD9A6-6D98-4E14-A134-C132C97C88B5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619384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7FC43F9-77A5-4555-B5F6-2329D7275932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395906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399685B-F7A9-4995-A465-AC2C14E85CF1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709924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34B0D1D-0FE7-4E90-A0FA-549C7E566EE1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054197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F785EF3-7595-4779-A4DE-C8CDC05EE2C1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20978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792DDEC-4950-4C03-8248-FD10529C5B78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62191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9F76450-1B7F-4647-80BF-6B0531104758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874654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FB678D3-BBE5-4D5E-8D2D-53BB57062D95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47411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F67299F-6D48-4A84-9C64-F088960FBC05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639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C9A5BC-91D0-432F-A352-3F9AD299EDA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21175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65190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2707250-8B91-4FDC-BFAB-96DE5062A2FF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760813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3F69C45-12A9-4572-B58B-69C79382CB94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146851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F0C02B1-EBFF-43E1-8DF1-E5B92BF1CECD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268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C3EFF6C-66D7-4789-8555-3A8D43BEC44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7836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BA8D477-962E-413A-A80C-672FA0FFC618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67282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070A404-CCCD-4D84-9117-9F3594D47D8C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45486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E7DB311-A548-45C1-9E85-46E92234AA03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9712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183F957-8801-4A29-BD1C-B4B2B6375D5B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97385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26856E3-60B6-4A6E-9FD6-DCE17ACBF49E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5021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E248E2-7779-4CD4-A9EC-35C48FA925B9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9259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72DB-DD96-488E-A9E5-43AD964CC4F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7FB0-0136-4942-9E0D-B0BDB51F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26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72DB-DD96-488E-A9E5-43AD964CC4F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7FB0-0136-4942-9E0D-B0BDB51F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3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72DB-DD96-488E-A9E5-43AD964CC4F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7FB0-0136-4942-9E0D-B0BDB51F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01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762000"/>
            <a:ext cx="9855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20800" y="1905000"/>
            <a:ext cx="48260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50000" y="1905000"/>
            <a:ext cx="48260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314CD0-C91A-4B46-AE50-4F3C599259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8077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72DB-DD96-488E-A9E5-43AD964CC4F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7FB0-0136-4942-9E0D-B0BDB51F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17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72DB-DD96-488E-A9E5-43AD964CC4F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7FB0-0136-4942-9E0D-B0BDB51F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7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72DB-DD96-488E-A9E5-43AD964CC4F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7FB0-0136-4942-9E0D-B0BDB51F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8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72DB-DD96-488E-A9E5-43AD964CC4F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7FB0-0136-4942-9E0D-B0BDB51F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09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72DB-DD96-488E-A9E5-43AD964CC4F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7FB0-0136-4942-9E0D-B0BDB51F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9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72DB-DD96-488E-A9E5-43AD964CC4F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7FB0-0136-4942-9E0D-B0BDB51F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9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72DB-DD96-488E-A9E5-43AD964CC4F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7FB0-0136-4942-9E0D-B0BDB51F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04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72DB-DD96-488E-A9E5-43AD964CC4F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7FB0-0136-4942-9E0D-B0BDB51F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7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A72DB-DD96-488E-A9E5-43AD964CC4F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C7FB0-0136-4942-9E0D-B0BDB51F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49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myphd.com/?p=k-means.clustering&amp;ckattempt=1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6.e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8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0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/>
              <a:t>CS 485G: </a:t>
            </a:r>
            <a:br>
              <a:rPr lang="en-US" altLang="en-US" dirty="0"/>
            </a:br>
            <a:r>
              <a:rPr lang="en-US" altLang="en-US" dirty="0"/>
              <a:t>Special Topics in Data Mining</a:t>
            </a:r>
            <a:br>
              <a:rPr lang="en-US" altLang="en-US" dirty="0"/>
            </a:br>
            <a:endParaRPr lang="en-US" altLang="en-US" dirty="0" smtClean="0"/>
          </a:p>
        </p:txBody>
      </p:sp>
      <p:sp>
        <p:nvSpPr>
          <p:cNvPr id="1843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en-US" sz="4000" dirty="0" err="1" smtClean="0"/>
              <a:t>BiClustering</a:t>
            </a:r>
            <a:r>
              <a:rPr lang="en-US" altLang="en-US" sz="4000" dirty="0" smtClean="0"/>
              <a:t> </a:t>
            </a:r>
            <a:r>
              <a:rPr lang="en-US" altLang="en-US" sz="4000" dirty="0"/>
              <a:t>Analysis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sz="3200" dirty="0" err="1"/>
              <a:t>Jinze</a:t>
            </a:r>
            <a:r>
              <a:rPr lang="en-US" altLang="en-US" sz="3200" dirty="0"/>
              <a:t> Liu</a:t>
            </a:r>
          </a:p>
        </p:txBody>
      </p:sp>
    </p:spTree>
    <p:extLst>
      <p:ext uri="{BB962C8B-B14F-4D97-AF65-F5344CB8AC3E}">
        <p14:creationId xmlns:p14="http://schemas.microsoft.com/office/powerpoint/2010/main" val="327956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Motivation</a:t>
            </a: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72638F8-9AD7-4E5C-A3D3-93487485F68E}" type="slidenum">
              <a:rPr lang="en-US" altLang="en-US">
                <a:solidFill>
                  <a:schemeClr val="bg2"/>
                </a:solidFill>
              </a:rPr>
              <a:pPr/>
              <a:t>10</a:t>
            </a:fld>
            <a:endParaRPr lang="en-US" altLang="en-US">
              <a:solidFill>
                <a:schemeClr val="bg2"/>
              </a:solidFill>
            </a:endParaRPr>
          </a:p>
        </p:txBody>
      </p:sp>
      <p:pic>
        <p:nvPicPr>
          <p:cNvPr id="8196" name="Picture 2" descr="http://www2.warwick.ac.uk/fac/sci/moac/people/students/peter_cock/r/heatmap/topo_colors_heatmap.png%3FmaxWidth%3D689%26maxHeight%3D68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3200" y="1752600"/>
            <a:ext cx="419735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1603375" y="3427413"/>
            <a:ext cx="914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Genes</a:t>
            </a:r>
          </a:p>
        </p:txBody>
      </p:sp>
      <p:sp>
        <p:nvSpPr>
          <p:cNvPr id="8198" name="TextBox 6"/>
          <p:cNvSpPr txBox="1">
            <a:spLocks noChangeArrowheads="1"/>
          </p:cNvSpPr>
          <p:nvPr/>
        </p:nvSpPr>
        <p:spPr bwMode="auto">
          <a:xfrm>
            <a:off x="4651375" y="594360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Patients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7620000" y="2438401"/>
            <a:ext cx="26670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2400" b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Hierarchical Clustering of Genes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zh-CN" sz="2400" b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2400" b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Hierarchical Clustering of Patients</a:t>
            </a:r>
          </a:p>
        </p:txBody>
      </p:sp>
    </p:spTree>
    <p:extLst>
      <p:ext uri="{BB962C8B-B14F-4D97-AF65-F5344CB8AC3E}">
        <p14:creationId xmlns:p14="http://schemas.microsoft.com/office/powerpoint/2010/main" val="3456231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Contingency Tables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752601"/>
            <a:ext cx="8229600" cy="4530725"/>
          </a:xfrm>
        </p:spPr>
        <p:txBody>
          <a:bodyPr/>
          <a:lstStyle/>
          <a:p>
            <a:r>
              <a:rPr lang="en-US" altLang="en-US" sz="2600"/>
              <a:t>Let </a:t>
            </a:r>
            <a:r>
              <a:rPr lang="en-US" altLang="en-US" sz="2400" i="1"/>
              <a:t>X</a:t>
            </a:r>
            <a:r>
              <a:rPr lang="en-US" altLang="en-US" sz="2400"/>
              <a:t> </a:t>
            </a:r>
            <a:r>
              <a:rPr lang="en-US" altLang="en-US" sz="2600"/>
              <a:t>and </a:t>
            </a:r>
            <a:r>
              <a:rPr lang="en-US" altLang="en-US" sz="2400" i="1"/>
              <a:t>Y</a:t>
            </a:r>
            <a:r>
              <a:rPr lang="en-US" altLang="en-US" sz="2400"/>
              <a:t> </a:t>
            </a:r>
            <a:r>
              <a:rPr lang="en-US" altLang="en-US" sz="2600"/>
              <a:t> be discrete random variables </a:t>
            </a:r>
            <a:endParaRPr lang="en-US" altLang="en-US" sz="2300"/>
          </a:p>
          <a:p>
            <a:pPr lvl="1"/>
            <a:r>
              <a:rPr lang="en-US" altLang="en-US" sz="2200"/>
              <a:t> </a:t>
            </a:r>
            <a:r>
              <a:rPr lang="en-US" altLang="en-US" sz="2000" i="1"/>
              <a:t>X  </a:t>
            </a:r>
            <a:r>
              <a:rPr lang="en-US" altLang="en-US" sz="2200"/>
              <a:t>and </a:t>
            </a:r>
            <a:r>
              <a:rPr lang="en-US" altLang="en-US" sz="2000" i="1"/>
              <a:t>Y  </a:t>
            </a:r>
            <a:r>
              <a:rPr lang="en-US" altLang="en-US" sz="2200"/>
              <a:t>take values in </a:t>
            </a:r>
            <a:r>
              <a:rPr lang="en-US" altLang="en-US" sz="2000" i="1"/>
              <a:t>{1, 2, …, m} </a:t>
            </a:r>
            <a:r>
              <a:rPr lang="en-US" altLang="en-US" sz="2200"/>
              <a:t>and </a:t>
            </a:r>
            <a:r>
              <a:rPr lang="en-US" altLang="en-US" sz="2000" i="1"/>
              <a:t>{1, 2, …, n}</a:t>
            </a:r>
            <a:endParaRPr lang="en-US" altLang="en-US" sz="2200"/>
          </a:p>
          <a:p>
            <a:pPr lvl="1"/>
            <a:r>
              <a:rPr lang="en-US" altLang="en-US" sz="2200"/>
              <a:t> </a:t>
            </a:r>
            <a:r>
              <a:rPr lang="en-US" altLang="en-US" sz="2000" i="1"/>
              <a:t>p(X, Y)  </a:t>
            </a:r>
            <a:r>
              <a:rPr lang="en-US" altLang="en-US" sz="2200"/>
              <a:t>denotes the joint probability distribution—if not known, it is often estimated based on </a:t>
            </a:r>
            <a:r>
              <a:rPr lang="en-US" altLang="en-US" sz="2200" u="sng"/>
              <a:t>co-occurrence</a:t>
            </a:r>
            <a:r>
              <a:rPr lang="en-US" altLang="en-US" sz="2200"/>
              <a:t> data</a:t>
            </a:r>
          </a:p>
          <a:p>
            <a:pPr lvl="1"/>
            <a:r>
              <a:rPr lang="en-US" altLang="en-US" sz="2200"/>
              <a:t>Application areas: </a:t>
            </a:r>
            <a:r>
              <a:rPr lang="en-US" altLang="en-US" sz="2200" u="sng"/>
              <a:t>text mining</a:t>
            </a:r>
            <a:r>
              <a:rPr lang="en-US" altLang="en-US" sz="2200"/>
              <a:t>, market-basket analysis, analysis of browsing behavior, etc. </a:t>
            </a:r>
          </a:p>
          <a:p>
            <a:r>
              <a:rPr lang="en-US" altLang="en-US" sz="2600"/>
              <a:t>Key Obstacles in Clustering Contingency Tables </a:t>
            </a:r>
          </a:p>
          <a:p>
            <a:pPr lvl="1"/>
            <a:r>
              <a:rPr lang="en-US" altLang="en-US" sz="2200"/>
              <a:t>High Dimensionality, Sparsity, Noise</a:t>
            </a:r>
          </a:p>
          <a:p>
            <a:pPr lvl="1"/>
            <a:r>
              <a:rPr lang="en-US" altLang="en-US" sz="2200"/>
              <a:t>Need for robust and scalable algorithms</a:t>
            </a:r>
          </a:p>
        </p:txBody>
      </p:sp>
    </p:spTree>
    <p:extLst>
      <p:ext uri="{BB962C8B-B14F-4D97-AF65-F5344CB8AC3E}">
        <p14:creationId xmlns:p14="http://schemas.microsoft.com/office/powerpoint/2010/main" val="3149296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Co-Clustering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752601"/>
            <a:ext cx="8229600" cy="4530725"/>
          </a:xfrm>
        </p:spPr>
        <p:txBody>
          <a:bodyPr/>
          <a:lstStyle/>
          <a:p>
            <a:r>
              <a:rPr lang="en-US" altLang="en-US" smtClean="0"/>
              <a:t>Simultaneously</a:t>
            </a:r>
          </a:p>
          <a:p>
            <a:pPr lvl="1"/>
            <a:r>
              <a:rPr lang="en-US" altLang="en-US" smtClean="0"/>
              <a:t>Cluster rows of</a:t>
            </a:r>
            <a:r>
              <a:rPr lang="en-US" altLang="en-US" i="1" smtClean="0"/>
              <a:t> p(X, Y)  </a:t>
            </a:r>
            <a:r>
              <a:rPr lang="en-US" altLang="en-US" smtClean="0"/>
              <a:t>into </a:t>
            </a:r>
            <a:r>
              <a:rPr lang="en-US" altLang="en-US" i="1" smtClean="0"/>
              <a:t>k </a:t>
            </a:r>
            <a:r>
              <a:rPr lang="en-US" altLang="en-US" smtClean="0"/>
              <a:t>disjoint groups </a:t>
            </a:r>
          </a:p>
          <a:p>
            <a:pPr lvl="1"/>
            <a:r>
              <a:rPr lang="en-US" altLang="en-US" smtClean="0"/>
              <a:t>Cluster columns of</a:t>
            </a:r>
            <a:r>
              <a:rPr lang="en-US" altLang="en-US" i="1" smtClean="0"/>
              <a:t> p(X, Y)  </a:t>
            </a:r>
            <a:r>
              <a:rPr lang="en-US" altLang="en-US" smtClean="0"/>
              <a:t>into </a:t>
            </a:r>
            <a:r>
              <a:rPr lang="en-US" altLang="en-US" i="1" smtClean="0"/>
              <a:t>l </a:t>
            </a:r>
            <a:r>
              <a:rPr lang="en-US" altLang="en-US" smtClean="0"/>
              <a:t>disjoint groups</a:t>
            </a:r>
          </a:p>
          <a:p>
            <a:r>
              <a:rPr lang="en-US" altLang="en-US" smtClean="0"/>
              <a:t>Key goal is to exploit the “duality” between row and column clustering to overcome sparsity and noise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0030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762000"/>
            <a:ext cx="7848600" cy="8382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Co-clustering Example for Text Data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800350" y="4495800"/>
            <a:ext cx="2438400" cy="175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 flipV="1">
            <a:off x="2571750" y="42672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352801" y="4125914"/>
            <a:ext cx="10953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</a:rPr>
              <a:t>document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141538" y="4908550"/>
            <a:ext cx="6588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</a:rPr>
              <a:t>rd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7743825" y="4495800"/>
            <a:ext cx="1752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 flipV="1">
            <a:off x="7286625" y="4191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934200" y="4630738"/>
            <a:ext cx="890588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</a:rPr>
              <a:t>word</a:t>
            </a:r>
          </a:p>
          <a:p>
            <a:pPr algn="r"/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</a:rPr>
              <a:t>clusters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7743826" y="4175125"/>
            <a:ext cx="185896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</a:rPr>
              <a:t>document clusters</a:t>
            </a:r>
          </a:p>
        </p:txBody>
      </p:sp>
      <p:sp>
        <p:nvSpPr>
          <p:cNvPr id="11275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2466975" y="1790700"/>
            <a:ext cx="7391400" cy="1943100"/>
          </a:xfrm>
        </p:spPr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Co-clustering clusters both words and documents </a:t>
            </a:r>
            <a:r>
              <a:rPr lang="en-US" altLang="en-US" i="1" smtClean="0">
                <a:solidFill>
                  <a:schemeClr val="bg1"/>
                </a:solidFill>
              </a:rPr>
              <a:t>simultaneousl</a:t>
            </a:r>
            <a:r>
              <a:rPr lang="en-US" altLang="en-US" smtClean="0">
                <a:solidFill>
                  <a:schemeClr val="bg1"/>
                </a:solidFill>
              </a:rPr>
              <a:t>y using the underlying co-occurrence frequency matrix </a:t>
            </a:r>
          </a:p>
        </p:txBody>
      </p:sp>
      <p:cxnSp>
        <p:nvCxnSpPr>
          <p:cNvPr id="11276" name="Straight Arrow Connector 2"/>
          <p:cNvCxnSpPr>
            <a:cxnSpLocks noChangeShapeType="1"/>
          </p:cNvCxnSpPr>
          <p:nvPr/>
        </p:nvCxnSpPr>
        <p:spPr bwMode="auto">
          <a:xfrm>
            <a:off x="5562600" y="5105400"/>
            <a:ext cx="838200" cy="0"/>
          </a:xfrm>
          <a:prstGeom prst="straightConnector1">
            <a:avLst/>
          </a:prstGeom>
          <a:noFill/>
          <a:ln w="12700" cap="sq" algn="ctr">
            <a:solidFill>
              <a:srgbClr val="0033CC"/>
            </a:solidFill>
            <a:round/>
            <a:headEnd type="none" w="sm" len="sm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76641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Result of Co-Clustering</a:t>
            </a: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CCAF3A8-371F-4A84-A49E-A9B934D6331D}" type="slidenum">
              <a:rPr lang="en-US" altLang="en-US">
                <a:solidFill>
                  <a:schemeClr val="bg2"/>
                </a:solidFill>
              </a:rPr>
              <a:pPr/>
              <a:t>14</a:t>
            </a:fld>
            <a:endParaRPr lang="en-US" altLang="en-US">
              <a:solidFill>
                <a:schemeClr val="bg2"/>
              </a:solidFill>
            </a:endParaRPr>
          </a:p>
        </p:txBody>
      </p:sp>
      <p:pic>
        <p:nvPicPr>
          <p:cNvPr id="12292" name="Picture 2" descr="http://adios.tau.ac.il/SpectralCoClustering/example_cluster_fig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663" y="1828800"/>
            <a:ext cx="53340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3856039" y="3244850"/>
            <a:ext cx="4479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http://adios.tau.ac.il/SpectralCoClustering/</a:t>
            </a: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3962400" y="5791201"/>
            <a:ext cx="6705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bg1"/>
                </a:solidFill>
              </a:rPr>
              <a:t>http://adios.tau.ac.il/SpectralCoClustering/</a:t>
            </a:r>
          </a:p>
        </p:txBody>
      </p:sp>
    </p:spTree>
    <p:extLst>
      <p:ext uri="{BB962C8B-B14F-4D97-AF65-F5344CB8AC3E}">
        <p14:creationId xmlns:p14="http://schemas.microsoft.com/office/powerpoint/2010/main" val="322509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Clustering by Patterns</a:t>
            </a:r>
          </a:p>
        </p:txBody>
      </p:sp>
      <p:sp>
        <p:nvSpPr>
          <p:cNvPr id="13315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CE329B2-D1C7-4E10-BA3B-CBD837BE1EBC}" type="slidenum">
              <a:rPr lang="en-US" altLang="en-US">
                <a:solidFill>
                  <a:schemeClr val="bg2"/>
                </a:solidFill>
              </a:rPr>
              <a:pPr/>
              <a:t>15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765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3A6E59-F453-4CE0-BB7D-FF0F944AF020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685800"/>
            <a:ext cx="7848600" cy="609600"/>
          </a:xfrm>
        </p:spPr>
        <p:txBody>
          <a:bodyPr>
            <a:normAutofit fontScale="90000"/>
          </a:bodyPr>
          <a:lstStyle/>
          <a:p>
            <a:r>
              <a:rPr lang="en-US" altLang="en-US" sz="3600"/>
              <a:t>Clustering by Pattern Similarity </a:t>
            </a:r>
            <a:br>
              <a:rPr lang="en-US" altLang="en-US" sz="3600"/>
            </a:br>
            <a:r>
              <a:rPr lang="en-US" altLang="en-US" sz="3600"/>
              <a:t>(</a:t>
            </a:r>
            <a:r>
              <a:rPr lang="en-US" altLang="en-US" sz="3600" i="1"/>
              <a:t>p-</a:t>
            </a:r>
            <a:r>
              <a:rPr lang="en-US" altLang="en-US" sz="3600"/>
              <a:t>Clustering)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1" y="1676400"/>
            <a:ext cx="8086725" cy="2514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en-US">
                <a:solidFill>
                  <a:schemeClr val="bg1"/>
                </a:solidFill>
              </a:rPr>
              <a:t>The micro-array “raw” data shows 3 genes and their values in a multi-dimensional space</a:t>
            </a:r>
          </a:p>
          <a:p>
            <a:pPr lvl="1">
              <a:lnSpc>
                <a:spcPct val="120000"/>
              </a:lnSpc>
            </a:pPr>
            <a:r>
              <a:rPr lang="en-US" altLang="en-US" sz="2000">
                <a:solidFill>
                  <a:schemeClr val="bg1"/>
                </a:solidFill>
              </a:rPr>
              <a:t>Parallel Coordinates Plots </a:t>
            </a:r>
          </a:p>
          <a:p>
            <a:pPr lvl="1">
              <a:lnSpc>
                <a:spcPct val="120000"/>
              </a:lnSpc>
            </a:pPr>
            <a:r>
              <a:rPr lang="en-US" altLang="en-US" sz="2000">
                <a:solidFill>
                  <a:schemeClr val="bg1"/>
                </a:solidFill>
              </a:rPr>
              <a:t>Difficult to find their patterns</a:t>
            </a:r>
          </a:p>
          <a:p>
            <a:pPr>
              <a:lnSpc>
                <a:spcPct val="120000"/>
              </a:lnSpc>
            </a:pPr>
            <a:r>
              <a:rPr lang="en-US" altLang="en-US">
                <a:solidFill>
                  <a:schemeClr val="bg1"/>
                </a:solidFill>
              </a:rPr>
              <a:t>“non-traditional” </a:t>
            </a:r>
            <a:br>
              <a:rPr lang="en-US" altLang="en-US">
                <a:solidFill>
                  <a:schemeClr val="bg1"/>
                </a:solidFill>
              </a:rPr>
            </a:br>
            <a:r>
              <a:rPr lang="en-US" altLang="en-US">
                <a:solidFill>
                  <a:schemeClr val="bg1"/>
                </a:solidFill>
              </a:rPr>
              <a:t>clustering</a:t>
            </a:r>
          </a:p>
        </p:txBody>
      </p:sp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048001"/>
            <a:ext cx="4306888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6731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F833F2-D42C-40E1-9E9C-E46CCD08C3C6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457200"/>
            <a:ext cx="7391400" cy="8382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Clusters Are Clear After Projection</a:t>
            </a:r>
          </a:p>
        </p:txBody>
      </p:sp>
      <p:pic>
        <p:nvPicPr>
          <p:cNvPr id="15364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24064" y="2590801"/>
            <a:ext cx="3995737" cy="3103563"/>
          </a:xfrm>
          <a:noFill/>
        </p:spPr>
      </p:pic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2547938"/>
            <a:ext cx="4168775" cy="309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701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9ABD24-BFA0-4878-9B9A-41F3FE287A56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Motivation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E-Commerce: collaborative filtering</a:t>
            </a:r>
          </a:p>
        </p:txBody>
      </p:sp>
      <p:graphicFrame>
        <p:nvGraphicFramePr>
          <p:cNvPr id="79011" name="Group 163"/>
          <p:cNvGraphicFramePr>
            <a:graphicFrameLocks noGrp="1"/>
          </p:cNvGraphicFramePr>
          <p:nvPr/>
        </p:nvGraphicFramePr>
        <p:xfrm>
          <a:off x="2209800" y="2819400"/>
          <a:ext cx="7924800" cy="3551238"/>
        </p:xfrm>
        <a:graphic>
          <a:graphicData uri="http://schemas.openxmlformats.org/drawingml/2006/table">
            <a:tbl>
              <a:tblPr/>
              <a:tblGrid>
                <a:gridCol w="1190625"/>
                <a:gridCol w="962025"/>
                <a:gridCol w="962025"/>
                <a:gridCol w="962025"/>
                <a:gridCol w="962025"/>
                <a:gridCol w="962025"/>
                <a:gridCol w="962025"/>
                <a:gridCol w="962025"/>
              </a:tblGrid>
              <a:tr h="7011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Movie 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Movie 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Movie 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Movie 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Movie 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Movie 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Movie 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4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Viewer 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6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Viewer 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0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Viewer 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0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Viewer 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0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Viewer 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215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0E3AA6-FB00-4DA8-A63A-0BC89EE1208D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741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Motivation </a:t>
            </a:r>
          </a:p>
        </p:txBody>
      </p:sp>
      <p:graphicFrame>
        <p:nvGraphicFramePr>
          <p:cNvPr id="17412" name="Object 1027"/>
          <p:cNvGraphicFramePr>
            <a:graphicFrameLocks noChangeAspect="1"/>
          </p:cNvGraphicFramePr>
          <p:nvPr/>
        </p:nvGraphicFramePr>
        <p:xfrm>
          <a:off x="2133600" y="2209801"/>
          <a:ext cx="8001000" cy="350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Chart" r:id="rId4" imgW="4286527" imgH="1876727" progId="Excel.Chart.8">
                  <p:embed/>
                </p:oleObj>
              </mc:Choice>
              <mc:Fallback>
                <p:oleObj name="Chart" r:id="rId4" imgW="4286527" imgH="1876727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09801"/>
                        <a:ext cx="8001000" cy="350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0917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http://www.onmyphd.com/?</a:t>
            </a:r>
            <a:r>
              <a:rPr lang="en-US" dirty="0" smtClean="0">
                <a:hlinkClick r:id="rId2"/>
              </a:rPr>
              <a:t>p=k-means.clustering&amp;ckattempt=1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http://www.jstor.org/stable/2330417?seq=2#page_scan_tab_contents</a:t>
            </a:r>
          </a:p>
        </p:txBody>
      </p:sp>
    </p:spTree>
    <p:extLst>
      <p:ext uri="{BB962C8B-B14F-4D97-AF65-F5344CB8AC3E}">
        <p14:creationId xmlns:p14="http://schemas.microsoft.com/office/powerpoint/2010/main" val="24098331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E1931C-4687-4EA1-9D7C-692A433338EC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8435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Motivation</a:t>
            </a:r>
          </a:p>
        </p:txBody>
      </p:sp>
      <p:graphicFrame>
        <p:nvGraphicFramePr>
          <p:cNvPr id="81058" name="Group 2210"/>
          <p:cNvGraphicFramePr>
            <a:graphicFrameLocks noGrp="1"/>
          </p:cNvGraphicFramePr>
          <p:nvPr/>
        </p:nvGraphicFramePr>
        <p:xfrm>
          <a:off x="2209800" y="2819400"/>
          <a:ext cx="7924800" cy="3551238"/>
        </p:xfrm>
        <a:graphic>
          <a:graphicData uri="http://schemas.openxmlformats.org/drawingml/2006/table">
            <a:tbl>
              <a:tblPr/>
              <a:tblGrid>
                <a:gridCol w="1190625"/>
                <a:gridCol w="962025"/>
                <a:gridCol w="962025"/>
                <a:gridCol w="962025"/>
                <a:gridCol w="962025"/>
                <a:gridCol w="962025"/>
                <a:gridCol w="962025"/>
                <a:gridCol w="962025"/>
              </a:tblGrid>
              <a:tr h="7011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Movie 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Movie 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Movie 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Movie 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Movie 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Movie 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Movie 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4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Viewer 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6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Viewer 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0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Viewer 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0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Viewer 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0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Viewer 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291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EC908E-58D1-4AFD-BBA1-CB01DD659D4C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945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Motivation</a:t>
            </a:r>
          </a:p>
        </p:txBody>
      </p:sp>
      <p:graphicFrame>
        <p:nvGraphicFramePr>
          <p:cNvPr id="19460" name="Object 1027"/>
          <p:cNvGraphicFramePr>
            <a:graphicFrameLocks noChangeAspect="1"/>
          </p:cNvGraphicFramePr>
          <p:nvPr/>
        </p:nvGraphicFramePr>
        <p:xfrm>
          <a:off x="2133600" y="2209800"/>
          <a:ext cx="7924800" cy="346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Chart" r:id="rId4" imgW="4286402" imgH="1800149" progId="Excel.Chart.8">
                  <p:embed/>
                </p:oleObj>
              </mc:Choice>
              <mc:Fallback>
                <p:oleObj name="Chart" r:id="rId4" imgW="4286402" imgH="1800149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09800"/>
                        <a:ext cx="7924800" cy="346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6203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66BE29-4811-490D-AEAD-ECD0FDEC309F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Motivation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667000" y="1676400"/>
            <a:ext cx="7772400" cy="4114800"/>
          </a:xfrm>
        </p:spPr>
        <p:txBody>
          <a:bodyPr/>
          <a:lstStyle/>
          <a:p>
            <a:r>
              <a:rPr lang="en-US" altLang="en-US" smtClean="0"/>
              <a:t>DNA microarray analysis</a:t>
            </a:r>
          </a:p>
        </p:txBody>
      </p:sp>
      <p:graphicFrame>
        <p:nvGraphicFramePr>
          <p:cNvPr id="63267" name="Group 1827"/>
          <p:cNvGraphicFramePr>
            <a:graphicFrameLocks noGrp="1"/>
          </p:cNvGraphicFramePr>
          <p:nvPr/>
        </p:nvGraphicFramePr>
        <p:xfrm>
          <a:off x="2743200" y="2286000"/>
          <a:ext cx="6400800" cy="4359278"/>
        </p:xfrm>
        <a:graphic>
          <a:graphicData uri="http://schemas.openxmlformats.org/drawingml/2006/table">
            <a:tbl>
              <a:tblPr/>
              <a:tblGrid>
                <a:gridCol w="1320800"/>
                <a:gridCol w="1016000"/>
                <a:gridCol w="1016000"/>
                <a:gridCol w="1016000"/>
                <a:gridCol w="1016000"/>
                <a:gridCol w="1016000"/>
              </a:tblGrid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CH1I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CH1B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CH1D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CH2I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CH2B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CTFC3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4392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284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4108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280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228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VPS8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401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281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275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298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EFB1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318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280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277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215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SSA1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401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292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580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238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FUN14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2857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285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2576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271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226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SP07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228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290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285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224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MDM10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538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272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266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277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236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CYS3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322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288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278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219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DEP1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312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272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273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232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NTG1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329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296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274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228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326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D67D47-F186-4C0C-A044-B8F716D4AFE5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Motivation</a:t>
            </a:r>
          </a:p>
        </p:txBody>
      </p:sp>
      <p:graphicFrame>
        <p:nvGraphicFramePr>
          <p:cNvPr id="21508" name="Object 3"/>
          <p:cNvGraphicFramePr>
            <a:graphicFrameLocks noChangeAspect="1"/>
          </p:cNvGraphicFramePr>
          <p:nvPr/>
        </p:nvGraphicFramePr>
        <p:xfrm>
          <a:off x="2895600" y="2209801"/>
          <a:ext cx="6705600" cy="389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Chart" r:id="rId4" imgW="4334292" imgH="2514984" progId="Excel.Chart.8">
                  <p:embed/>
                </p:oleObj>
              </mc:Choice>
              <mc:Fallback>
                <p:oleObj name="Chart" r:id="rId4" imgW="4334292" imgH="2514984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209801"/>
                        <a:ext cx="6705600" cy="389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967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217D7D-2E38-483D-8CE0-CF699386AED6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Motivation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Strong </a:t>
            </a:r>
            <a:r>
              <a:rPr lang="en-US" altLang="en-US" dirty="0" smtClean="0">
                <a:solidFill>
                  <a:srgbClr val="CC0000"/>
                </a:solidFill>
              </a:rPr>
              <a:t>coherence</a:t>
            </a:r>
            <a:r>
              <a:rPr lang="en-US" altLang="en-US" dirty="0" smtClean="0"/>
              <a:t> exhibits by the </a:t>
            </a:r>
            <a:r>
              <a:rPr lang="en-US" altLang="en-US" dirty="0" smtClean="0">
                <a:solidFill>
                  <a:srgbClr val="CC0000"/>
                </a:solidFill>
              </a:rPr>
              <a:t>selected</a:t>
            </a:r>
            <a:r>
              <a:rPr lang="en-US" altLang="en-US" dirty="0" smtClean="0"/>
              <a:t> objects on the </a:t>
            </a:r>
            <a:r>
              <a:rPr lang="en-US" altLang="en-US" dirty="0" smtClean="0">
                <a:solidFill>
                  <a:srgbClr val="CC0000"/>
                </a:solidFill>
              </a:rPr>
              <a:t>selected </a:t>
            </a:r>
            <a:r>
              <a:rPr lang="en-US" altLang="en-US" dirty="0" smtClean="0"/>
              <a:t>attributes.</a:t>
            </a:r>
          </a:p>
          <a:p>
            <a:pPr lvl="1"/>
            <a:r>
              <a:rPr lang="en-US" altLang="en-US" dirty="0" smtClean="0"/>
              <a:t>They are not necessarily close to each other but rather bear a constant shift.</a:t>
            </a:r>
          </a:p>
          <a:p>
            <a:pPr lvl="1"/>
            <a:r>
              <a:rPr lang="en-US" altLang="en-US" dirty="0" smtClean="0"/>
              <a:t>Object/attribute bias</a:t>
            </a:r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4538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8DCC6D-5BE8-445A-89FC-0D1F70BAEB9C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ym typeface="Symbol" panose="05050102010706020507" pitchFamily="18" charset="2"/>
              </a:rPr>
              <a:t>bi-cluster</a:t>
            </a:r>
            <a:endParaRPr lang="en-US" altLang="en-US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Consists of a (sub)set of objects and a (sub)set of attributes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Corresponds to a </a:t>
            </a:r>
            <a:r>
              <a:rPr lang="en-US" altLang="en-US" b="0" u="sng" smtClean="0"/>
              <a:t>submatrix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solidFill>
                  <a:srgbClr val="CC0000"/>
                </a:solidFill>
              </a:rPr>
              <a:t>Occupancy threshold</a:t>
            </a:r>
            <a:r>
              <a:rPr lang="en-US" altLang="en-US" smtClean="0"/>
              <a:t> </a:t>
            </a:r>
            <a:r>
              <a:rPr lang="en-US" altLang="en-US" smtClean="0">
                <a:sym typeface="Symbol" panose="05050102010706020507" pitchFamily="18" charset="2"/>
              </a:rPr>
              <a:t></a:t>
            </a:r>
          </a:p>
          <a:p>
            <a:pPr lvl="2"/>
            <a:r>
              <a:rPr lang="en-US" altLang="en-US" smtClean="0"/>
              <a:t>Each object/attribute has to be filled by a certain percentage.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solidFill>
                  <a:srgbClr val="CC0000"/>
                </a:solidFill>
              </a:rPr>
              <a:t>Volume</a:t>
            </a:r>
            <a:r>
              <a:rPr lang="en-US" altLang="en-US" smtClean="0"/>
              <a:t>: number of specified entries in the submatrix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solidFill>
                  <a:srgbClr val="CC0000"/>
                </a:solidFill>
              </a:rPr>
              <a:t>Base</a:t>
            </a:r>
            <a:r>
              <a:rPr lang="en-US" altLang="en-US" smtClean="0"/>
              <a:t>: average value of each object/attribute (in the bi</a:t>
            </a:r>
            <a:r>
              <a:rPr lang="en-US" altLang="en-US" smtClean="0">
                <a:sym typeface="Symbol" panose="05050102010706020507" pitchFamily="18" charset="2"/>
              </a:rPr>
              <a:t>-cluster)</a:t>
            </a:r>
          </a:p>
        </p:txBody>
      </p:sp>
    </p:spTree>
    <p:extLst>
      <p:ext uri="{BB962C8B-B14F-4D97-AF65-F5344CB8AC3E}">
        <p14:creationId xmlns:p14="http://schemas.microsoft.com/office/powerpoint/2010/main" val="62174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2B9808-9F3C-4836-81C7-11F8213EC091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ym typeface="Symbol" panose="05050102010706020507" pitchFamily="18" charset="2"/>
              </a:rPr>
              <a:t>bi-cluster</a:t>
            </a:r>
          </a:p>
        </p:txBody>
      </p:sp>
      <p:graphicFrame>
        <p:nvGraphicFramePr>
          <p:cNvPr id="68880" name="Group 272"/>
          <p:cNvGraphicFramePr>
            <a:graphicFrameLocks noGrp="1"/>
          </p:cNvGraphicFramePr>
          <p:nvPr/>
        </p:nvGraphicFramePr>
        <p:xfrm>
          <a:off x="2514600" y="1905000"/>
          <a:ext cx="7696200" cy="4754760"/>
        </p:xfrm>
        <a:graphic>
          <a:graphicData uri="http://schemas.openxmlformats.org/drawingml/2006/table">
            <a:tbl>
              <a:tblPr/>
              <a:tblGrid>
                <a:gridCol w="1320800"/>
                <a:gridCol w="1016000"/>
                <a:gridCol w="1016000"/>
                <a:gridCol w="1016000"/>
                <a:gridCol w="1016000"/>
                <a:gridCol w="1016000"/>
                <a:gridCol w="1295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CH1I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CH1B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CH1D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CH2I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CH2B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Obj base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CTFC3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VPS8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401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298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273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EFB1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318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215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190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SSA1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FUN14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SP07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MDM10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CYS3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322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219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194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DEP1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NTG1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Attr base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347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66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244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219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401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168F81-AC4F-4D6A-B00D-38115F4F2AE6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ym typeface="Symbol" panose="05050102010706020507" pitchFamily="18" charset="2"/>
              </a:rPr>
              <a:t>bi-cluster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Perfect </a:t>
            </a:r>
            <a:r>
              <a:rPr lang="en-US" altLang="en-US" smtClean="0">
                <a:sym typeface="Symbol" panose="05050102010706020507" pitchFamily="18" charset="2"/>
              </a:rPr>
              <a:t>-cluster</a:t>
            </a:r>
          </a:p>
          <a:p>
            <a:endParaRPr lang="en-US" altLang="en-US" smtClean="0">
              <a:sym typeface="Symbol" panose="05050102010706020507" pitchFamily="18" charset="2"/>
            </a:endParaRPr>
          </a:p>
          <a:p>
            <a:endParaRPr lang="en-US" altLang="en-US" smtClean="0">
              <a:sym typeface="Symbol" panose="05050102010706020507" pitchFamily="18" charset="2"/>
            </a:endParaRPr>
          </a:p>
          <a:p>
            <a:endParaRPr lang="en-US" altLang="en-US" smtClean="0">
              <a:sym typeface="Symbol" panose="05050102010706020507" pitchFamily="18" charset="2"/>
            </a:endParaRPr>
          </a:p>
          <a:p>
            <a:r>
              <a:rPr lang="en-US" altLang="en-US" smtClean="0">
                <a:sym typeface="Symbol" panose="05050102010706020507" pitchFamily="18" charset="2"/>
              </a:rPr>
              <a:t>Imperfect -cluster</a:t>
            </a:r>
          </a:p>
          <a:p>
            <a:pPr lvl="1"/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Residue</a:t>
            </a:r>
            <a:r>
              <a:rPr lang="en-US" altLang="en-US" smtClean="0">
                <a:sym typeface="Symbol" panose="05050102010706020507" pitchFamily="18" charset="2"/>
              </a:rPr>
              <a:t>: </a:t>
            </a:r>
          </a:p>
        </p:txBody>
      </p:sp>
      <p:graphicFrame>
        <p:nvGraphicFramePr>
          <p:cNvPr id="27653" name="Object 4"/>
          <p:cNvGraphicFramePr>
            <a:graphicFrameLocks noChangeAspect="1"/>
          </p:cNvGraphicFramePr>
          <p:nvPr/>
        </p:nvGraphicFramePr>
        <p:xfrm>
          <a:off x="3657600" y="2514601"/>
          <a:ext cx="2871788" cy="178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4" imgW="1162112" imgH="714443" progId="Equation.3">
                  <p:embed/>
                </p:oleObj>
              </mc:Choice>
              <mc:Fallback>
                <p:oleObj name="Equation" r:id="rId4" imgW="1162112" imgH="71444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514601"/>
                        <a:ext cx="2871788" cy="178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654" name="Group 5"/>
          <p:cNvGrpSpPr>
            <a:grpSpLocks/>
          </p:cNvGrpSpPr>
          <p:nvPr/>
        </p:nvGrpSpPr>
        <p:grpSpPr bwMode="auto">
          <a:xfrm>
            <a:off x="3124200" y="5410201"/>
            <a:ext cx="6802438" cy="1230313"/>
            <a:chOff x="576" y="3408"/>
            <a:chExt cx="4285" cy="775"/>
          </a:xfrm>
        </p:grpSpPr>
        <p:graphicFrame>
          <p:nvGraphicFramePr>
            <p:cNvPr id="27664" name="Object 6"/>
            <p:cNvGraphicFramePr>
              <a:graphicFrameLocks noChangeAspect="1"/>
            </p:cNvGraphicFramePr>
            <p:nvPr/>
          </p:nvGraphicFramePr>
          <p:xfrm>
            <a:off x="576" y="3408"/>
            <a:ext cx="4285" cy="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0" name="Equation" r:id="rId6" imgW="2647843" imgH="466657" progId="Equation.3">
                    <p:embed/>
                  </p:oleObj>
                </mc:Choice>
                <mc:Fallback>
                  <p:oleObj name="Equation" r:id="rId6" imgW="2647843" imgH="4666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3408"/>
                          <a:ext cx="4285" cy="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65" name="Object 7"/>
            <p:cNvGraphicFramePr>
              <a:graphicFrameLocks noChangeAspect="1"/>
            </p:cNvGraphicFramePr>
            <p:nvPr/>
          </p:nvGraphicFramePr>
          <p:xfrm>
            <a:off x="960" y="3504"/>
            <a:ext cx="404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1" name="Equation" r:id="rId8" imgW="142900" imgH="199957" progId="Equation.3">
                    <p:embed/>
                  </p:oleObj>
                </mc:Choice>
                <mc:Fallback>
                  <p:oleObj name="Equation" r:id="rId8" imgW="142900" imgH="199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3504"/>
                          <a:ext cx="404" cy="6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3581400" y="3733800"/>
            <a:ext cx="2971800" cy="5334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7656" name="Rectangle 9"/>
          <p:cNvSpPr>
            <a:spLocks noChangeArrowheads="1"/>
          </p:cNvSpPr>
          <p:nvPr/>
        </p:nvSpPr>
        <p:spPr bwMode="auto">
          <a:xfrm>
            <a:off x="7696200" y="2133600"/>
            <a:ext cx="2438400" cy="2286000"/>
          </a:xfrm>
          <a:prstGeom prst="rect">
            <a:avLst/>
          </a:prstGeom>
          <a:solidFill>
            <a:schemeClr val="accent2">
              <a:alpha val="50195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7657" name="Rectangle 10"/>
          <p:cNvSpPr>
            <a:spLocks noChangeArrowheads="1"/>
          </p:cNvSpPr>
          <p:nvPr/>
        </p:nvSpPr>
        <p:spPr bwMode="auto">
          <a:xfrm>
            <a:off x="7696200" y="2971800"/>
            <a:ext cx="2438400" cy="228600"/>
          </a:xfrm>
          <a:prstGeom prst="rect">
            <a:avLst/>
          </a:prstGeom>
          <a:solidFill>
            <a:srgbClr val="0066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7658" name="Rectangle 11"/>
          <p:cNvSpPr>
            <a:spLocks noChangeArrowheads="1"/>
          </p:cNvSpPr>
          <p:nvPr/>
        </p:nvSpPr>
        <p:spPr bwMode="auto">
          <a:xfrm>
            <a:off x="8610600" y="2133600"/>
            <a:ext cx="228600" cy="2286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7659" name="Rectangle 12"/>
          <p:cNvSpPr>
            <a:spLocks noChangeArrowheads="1"/>
          </p:cNvSpPr>
          <p:nvPr/>
        </p:nvSpPr>
        <p:spPr bwMode="auto">
          <a:xfrm>
            <a:off x="8610600" y="29718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7660" name="Text Box 13"/>
          <p:cNvSpPr txBox="1">
            <a:spLocks noChangeArrowheads="1"/>
          </p:cNvSpPr>
          <p:nvPr/>
        </p:nvSpPr>
        <p:spPr bwMode="auto">
          <a:xfrm>
            <a:off x="9220200" y="3581400"/>
            <a:ext cx="495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 i="1">
                <a:solidFill>
                  <a:schemeClr val="bg1"/>
                </a:solidFill>
              </a:rPr>
              <a:t>d</a:t>
            </a:r>
            <a:r>
              <a:rPr lang="en-US" altLang="en-US" sz="2400" b="0" i="1" baseline="-25000">
                <a:solidFill>
                  <a:schemeClr val="bg1"/>
                </a:solidFill>
              </a:rPr>
              <a:t>IJ</a:t>
            </a:r>
          </a:p>
        </p:txBody>
      </p:sp>
      <p:sp>
        <p:nvSpPr>
          <p:cNvPr id="27661" name="Text Box 14"/>
          <p:cNvSpPr txBox="1">
            <a:spLocks noChangeArrowheads="1"/>
          </p:cNvSpPr>
          <p:nvPr/>
        </p:nvSpPr>
        <p:spPr bwMode="auto">
          <a:xfrm>
            <a:off x="8534401" y="4419600"/>
            <a:ext cx="461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 i="1">
                <a:solidFill>
                  <a:schemeClr val="bg1"/>
                </a:solidFill>
              </a:rPr>
              <a:t>d</a:t>
            </a:r>
            <a:r>
              <a:rPr lang="en-US" altLang="en-US" sz="2400" b="0" i="1" baseline="-25000">
                <a:solidFill>
                  <a:schemeClr val="bg1"/>
                </a:solidFill>
              </a:rPr>
              <a:t>Ij</a:t>
            </a:r>
          </a:p>
        </p:txBody>
      </p:sp>
      <p:sp>
        <p:nvSpPr>
          <p:cNvPr id="27662" name="Text Box 15"/>
          <p:cNvSpPr txBox="1">
            <a:spLocks noChangeArrowheads="1"/>
          </p:cNvSpPr>
          <p:nvPr/>
        </p:nvSpPr>
        <p:spPr bwMode="auto">
          <a:xfrm>
            <a:off x="7162800" y="2895600"/>
            <a:ext cx="484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 i="1">
                <a:solidFill>
                  <a:schemeClr val="bg1"/>
                </a:solidFill>
              </a:rPr>
              <a:t>d</a:t>
            </a:r>
            <a:r>
              <a:rPr lang="en-US" altLang="en-US" sz="2400" b="0" i="1" baseline="-25000">
                <a:solidFill>
                  <a:schemeClr val="bg1"/>
                </a:solidFill>
              </a:rPr>
              <a:t>iJ</a:t>
            </a:r>
          </a:p>
        </p:txBody>
      </p:sp>
      <p:sp>
        <p:nvSpPr>
          <p:cNvPr id="27663" name="Text Box 16"/>
          <p:cNvSpPr txBox="1">
            <a:spLocks noChangeArrowheads="1"/>
          </p:cNvSpPr>
          <p:nvPr/>
        </p:nvSpPr>
        <p:spPr bwMode="auto">
          <a:xfrm>
            <a:off x="8534400" y="2819400"/>
            <a:ext cx="450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 i="1">
                <a:solidFill>
                  <a:schemeClr val="bg1"/>
                </a:solidFill>
              </a:rPr>
              <a:t>d</a:t>
            </a:r>
            <a:r>
              <a:rPr lang="en-US" altLang="en-US" sz="2400" b="0" i="1" baseline="-25000">
                <a:solidFill>
                  <a:schemeClr val="bg1"/>
                </a:solidFill>
              </a:rPr>
              <a:t>ij</a:t>
            </a:r>
          </a:p>
        </p:txBody>
      </p:sp>
    </p:spTree>
    <p:extLst>
      <p:ext uri="{BB962C8B-B14F-4D97-AF65-F5344CB8AC3E}">
        <p14:creationId xmlns:p14="http://schemas.microsoft.com/office/powerpoint/2010/main" val="3417587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5E13E5-779C-4C7B-B1A6-47495F005011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ym typeface="Symbol" panose="05050102010706020507" pitchFamily="18" charset="2"/>
              </a:rPr>
              <a:t>bi-cluster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The smaller the average residue, the stronger the coherence.</a:t>
            </a:r>
          </a:p>
          <a:p>
            <a:r>
              <a:rPr lang="en-US" altLang="en-US" smtClean="0">
                <a:solidFill>
                  <a:srgbClr val="CC0000"/>
                </a:solidFill>
              </a:rPr>
              <a:t>Objective</a:t>
            </a:r>
            <a:r>
              <a:rPr lang="en-US" altLang="en-US" smtClean="0"/>
              <a:t>: identify </a:t>
            </a:r>
            <a:r>
              <a:rPr lang="en-US" altLang="en-US" smtClean="0">
                <a:sym typeface="Symbol" panose="05050102010706020507" pitchFamily="18" charset="2"/>
              </a:rPr>
              <a:t>-clusters with residue smaller than a given threshold</a:t>
            </a:r>
          </a:p>
          <a:p>
            <a:pPr>
              <a:buFontTx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59877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587F3C4-A340-4050-BF79-50888009D105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969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Cheng-Church Algorithm</a:t>
            </a:r>
          </a:p>
        </p:txBody>
      </p:sp>
      <p:sp>
        <p:nvSpPr>
          <p:cNvPr id="29700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Find one bi-cluster.</a:t>
            </a:r>
          </a:p>
          <a:p>
            <a:r>
              <a:rPr lang="en-US" altLang="en-US" smtClean="0"/>
              <a:t>Replace the data in the first bi-cluster with random data</a:t>
            </a:r>
          </a:p>
          <a:p>
            <a:r>
              <a:rPr lang="en-US" altLang="en-US" smtClean="0"/>
              <a:t>Find the second bi-cluster, and go on.</a:t>
            </a:r>
          </a:p>
          <a:p>
            <a:r>
              <a:rPr lang="en-US" altLang="en-US" smtClean="0"/>
              <a:t>The quality of the bi-cluster degrades (smaller volume, higher residue) due to the insertion of random data.</a:t>
            </a:r>
          </a:p>
        </p:txBody>
      </p:sp>
    </p:spTree>
    <p:extLst>
      <p:ext uri="{BB962C8B-B14F-4D97-AF65-F5344CB8AC3E}">
        <p14:creationId xmlns:p14="http://schemas.microsoft.com/office/powerpoint/2010/main" val="2490729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791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25C462-39EC-4969-B77E-B7827FFCB8CA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FLOC algorithm</a:t>
            </a: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4114800" y="2438400"/>
            <a:ext cx="3505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0">
                <a:solidFill>
                  <a:schemeClr val="bg1"/>
                </a:solidFill>
                <a:latin typeface="Tahoma" panose="020B0604030504040204" pitchFamily="34" charset="0"/>
              </a:rPr>
              <a:t>Generating initial clusters</a:t>
            </a: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3581400" y="3276600"/>
            <a:ext cx="457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0">
                <a:solidFill>
                  <a:schemeClr val="bg1"/>
                </a:solidFill>
                <a:latin typeface="Tahoma" panose="020B0604030504040204" pitchFamily="34" charset="0"/>
              </a:rPr>
              <a:t>Determine the best action for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0">
                <a:solidFill>
                  <a:schemeClr val="bg1"/>
                </a:solidFill>
                <a:latin typeface="Tahoma" panose="020B0604030504040204" pitchFamily="34" charset="0"/>
              </a:rPr>
              <a:t>each row and each column</a:t>
            </a:r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3581400" y="4343400"/>
            <a:ext cx="457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0">
                <a:solidFill>
                  <a:schemeClr val="bg1"/>
                </a:solidFill>
                <a:latin typeface="Tahoma" panose="020B0604030504040204" pitchFamily="34" charset="0"/>
              </a:rPr>
              <a:t>Perform the best action of each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0">
                <a:solidFill>
                  <a:schemeClr val="bg1"/>
                </a:solidFill>
                <a:latin typeface="Tahoma" panose="020B0604030504040204" pitchFamily="34" charset="0"/>
              </a:rPr>
              <a:t>row and column sequentially</a:t>
            </a:r>
          </a:p>
        </p:txBody>
      </p:sp>
      <p:sp>
        <p:nvSpPr>
          <p:cNvPr id="30727" name="AutoShape 6"/>
          <p:cNvSpPr>
            <a:spLocks noChangeArrowheads="1"/>
          </p:cNvSpPr>
          <p:nvPr/>
        </p:nvSpPr>
        <p:spPr bwMode="auto">
          <a:xfrm>
            <a:off x="4914900" y="5410200"/>
            <a:ext cx="1905000" cy="7620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0">
                <a:solidFill>
                  <a:schemeClr val="bg1"/>
                </a:solidFill>
                <a:latin typeface="Tahoma" panose="020B0604030504040204" pitchFamily="34" charset="0"/>
              </a:rPr>
              <a:t>Improved?</a:t>
            </a:r>
          </a:p>
        </p:txBody>
      </p:sp>
      <p:sp>
        <p:nvSpPr>
          <p:cNvPr id="30728" name="Line 7"/>
          <p:cNvSpPr>
            <a:spLocks noChangeShapeType="1"/>
          </p:cNvSpPr>
          <p:nvPr/>
        </p:nvSpPr>
        <p:spPr bwMode="auto">
          <a:xfrm>
            <a:off x="5867400" y="289560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29" name="Line 8"/>
          <p:cNvSpPr>
            <a:spLocks noChangeShapeType="1"/>
          </p:cNvSpPr>
          <p:nvPr/>
        </p:nvSpPr>
        <p:spPr bwMode="auto">
          <a:xfrm>
            <a:off x="5867400" y="396240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30" name="Line 9"/>
          <p:cNvSpPr>
            <a:spLocks noChangeShapeType="1"/>
          </p:cNvSpPr>
          <p:nvPr/>
        </p:nvSpPr>
        <p:spPr bwMode="auto">
          <a:xfrm>
            <a:off x="5867400" y="502920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31" name="Line 10"/>
          <p:cNvSpPr>
            <a:spLocks noChangeShapeType="1"/>
          </p:cNvSpPr>
          <p:nvPr/>
        </p:nvSpPr>
        <p:spPr bwMode="auto">
          <a:xfrm>
            <a:off x="5867400" y="6172200"/>
            <a:ext cx="0" cy="457200"/>
          </a:xfrm>
          <a:prstGeom prst="line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32" name="Line 11"/>
          <p:cNvSpPr>
            <a:spLocks noChangeShapeType="1"/>
          </p:cNvSpPr>
          <p:nvPr/>
        </p:nvSpPr>
        <p:spPr bwMode="auto">
          <a:xfrm>
            <a:off x="5867400" y="2133600"/>
            <a:ext cx="0" cy="304800"/>
          </a:xfrm>
          <a:prstGeom prst="line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33" name="Line 12"/>
          <p:cNvSpPr>
            <a:spLocks noChangeShapeType="1"/>
          </p:cNvSpPr>
          <p:nvPr/>
        </p:nvSpPr>
        <p:spPr bwMode="auto">
          <a:xfrm>
            <a:off x="5867400" y="3048000"/>
            <a:ext cx="2819400" cy="0"/>
          </a:xfrm>
          <a:prstGeom prst="line">
            <a:avLst/>
          </a:prstGeom>
          <a:noFill/>
          <a:ln w="9525">
            <a:solidFill>
              <a:schemeClr val="bg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34" name="Line 13"/>
          <p:cNvSpPr>
            <a:spLocks noChangeShapeType="1"/>
          </p:cNvSpPr>
          <p:nvPr/>
        </p:nvSpPr>
        <p:spPr bwMode="auto">
          <a:xfrm>
            <a:off x="8686800" y="3048000"/>
            <a:ext cx="0" cy="2743200"/>
          </a:xfrm>
          <a:prstGeom prst="line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35" name="Line 14"/>
          <p:cNvSpPr>
            <a:spLocks noChangeShapeType="1"/>
          </p:cNvSpPr>
          <p:nvPr/>
        </p:nvSpPr>
        <p:spPr bwMode="auto">
          <a:xfrm>
            <a:off x="6781800" y="5791200"/>
            <a:ext cx="1905000" cy="0"/>
          </a:xfrm>
          <a:prstGeom prst="line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36" name="Text Box 15"/>
          <p:cNvSpPr txBox="1">
            <a:spLocks noChangeArrowheads="1"/>
          </p:cNvSpPr>
          <p:nvPr/>
        </p:nvSpPr>
        <p:spPr bwMode="auto">
          <a:xfrm>
            <a:off x="6918325" y="5340351"/>
            <a:ext cx="33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0">
                <a:solidFill>
                  <a:schemeClr val="bg1"/>
                </a:solidFill>
                <a:latin typeface="Tahoma" panose="020B0604030504040204" pitchFamily="34" charset="0"/>
              </a:rPr>
              <a:t>Y</a:t>
            </a:r>
          </a:p>
        </p:txBody>
      </p:sp>
      <p:sp>
        <p:nvSpPr>
          <p:cNvPr id="30737" name="Text Box 16"/>
          <p:cNvSpPr txBox="1">
            <a:spLocks noChangeArrowheads="1"/>
          </p:cNvSpPr>
          <p:nvPr/>
        </p:nvSpPr>
        <p:spPr bwMode="auto">
          <a:xfrm>
            <a:off x="5927726" y="6102351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0">
                <a:solidFill>
                  <a:schemeClr val="bg1"/>
                </a:solidFill>
                <a:latin typeface="Tahoma" panose="020B0604030504040204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41543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31C184-681F-4868-B1E0-B3823E956A9A}" type="slidenum">
              <a:rPr lang="en-US" altLang="en-US" sz="1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5029200" y="4038600"/>
            <a:ext cx="609600" cy="1828800"/>
          </a:xfrm>
          <a:prstGeom prst="rect">
            <a:avLst/>
          </a:prstGeom>
          <a:solidFill>
            <a:srgbClr val="0080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FLOC algorithm</a:t>
            </a:r>
          </a:p>
        </p:txBody>
      </p:sp>
      <p:sp>
        <p:nvSpPr>
          <p:cNvPr id="31749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CC0000"/>
                </a:solidFill>
              </a:rPr>
              <a:t>Action</a:t>
            </a:r>
            <a:r>
              <a:rPr lang="en-US" altLang="en-US" smtClean="0"/>
              <a:t>: the change of membership of a row(or column) with respect to a cluster</a:t>
            </a:r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3810000" y="4038600"/>
            <a:ext cx="2438400" cy="1828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1751" name="Line 6"/>
          <p:cNvSpPr>
            <a:spLocks noChangeShapeType="1"/>
          </p:cNvSpPr>
          <p:nvPr/>
        </p:nvSpPr>
        <p:spPr bwMode="auto">
          <a:xfrm>
            <a:off x="3810000" y="4648200"/>
            <a:ext cx="2438400" cy="0"/>
          </a:xfrm>
          <a:prstGeom prst="line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2" name="Line 7"/>
          <p:cNvSpPr>
            <a:spLocks noChangeShapeType="1"/>
          </p:cNvSpPr>
          <p:nvPr/>
        </p:nvSpPr>
        <p:spPr bwMode="auto">
          <a:xfrm>
            <a:off x="3810000" y="5257800"/>
            <a:ext cx="2438400" cy="0"/>
          </a:xfrm>
          <a:prstGeom prst="line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4419600" y="4038600"/>
            <a:ext cx="0" cy="1828800"/>
          </a:xfrm>
          <a:prstGeom prst="line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4" name="Line 9"/>
          <p:cNvSpPr>
            <a:spLocks noChangeShapeType="1"/>
          </p:cNvSpPr>
          <p:nvPr/>
        </p:nvSpPr>
        <p:spPr bwMode="auto">
          <a:xfrm>
            <a:off x="5638800" y="4038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5" name="Line 10"/>
          <p:cNvSpPr>
            <a:spLocks noChangeShapeType="1"/>
          </p:cNvSpPr>
          <p:nvPr/>
        </p:nvSpPr>
        <p:spPr bwMode="auto">
          <a:xfrm>
            <a:off x="5029200" y="4038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6" name="Text Box 11"/>
          <p:cNvSpPr txBox="1">
            <a:spLocks noChangeArrowheads="1"/>
          </p:cNvSpPr>
          <p:nvPr/>
        </p:nvSpPr>
        <p:spPr bwMode="auto">
          <a:xfrm>
            <a:off x="3962400" y="41148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  <a:latin typeface="Tahoma" panose="020B0604030504040204" pitchFamily="34" charset="0"/>
              </a:rPr>
              <a:t>3</a:t>
            </a:r>
          </a:p>
        </p:txBody>
      </p:sp>
      <p:sp>
        <p:nvSpPr>
          <p:cNvPr id="31757" name="Text Box 12"/>
          <p:cNvSpPr txBox="1">
            <a:spLocks noChangeArrowheads="1"/>
          </p:cNvSpPr>
          <p:nvPr/>
        </p:nvSpPr>
        <p:spPr bwMode="auto">
          <a:xfrm>
            <a:off x="4572000" y="41148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  <a:latin typeface="Tahoma" panose="020B0604030504040204" pitchFamily="34" charset="0"/>
              </a:rPr>
              <a:t>4</a:t>
            </a:r>
          </a:p>
        </p:txBody>
      </p:sp>
      <p:sp>
        <p:nvSpPr>
          <p:cNvPr id="31758" name="Text Box 13"/>
          <p:cNvSpPr txBox="1">
            <a:spLocks noChangeArrowheads="1"/>
          </p:cNvSpPr>
          <p:nvPr/>
        </p:nvSpPr>
        <p:spPr bwMode="auto">
          <a:xfrm>
            <a:off x="3962400" y="53340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  <a:latin typeface="Tahoma" panose="020B0604030504040204" pitchFamily="34" charset="0"/>
              </a:rPr>
              <a:t>4</a:t>
            </a:r>
          </a:p>
        </p:txBody>
      </p:sp>
      <p:sp>
        <p:nvSpPr>
          <p:cNvPr id="31759" name="Text Box 14"/>
          <p:cNvSpPr txBox="1">
            <a:spLocks noChangeArrowheads="1"/>
          </p:cNvSpPr>
          <p:nvPr/>
        </p:nvSpPr>
        <p:spPr bwMode="auto">
          <a:xfrm>
            <a:off x="3962400" y="47244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31760" name="Text Box 15"/>
          <p:cNvSpPr txBox="1">
            <a:spLocks noChangeArrowheads="1"/>
          </p:cNvSpPr>
          <p:nvPr/>
        </p:nvSpPr>
        <p:spPr bwMode="auto">
          <a:xfrm>
            <a:off x="5791200" y="47244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  <a:latin typeface="Tahoma" panose="020B0604030504040204" pitchFamily="34" charset="0"/>
              </a:rPr>
              <a:t>3</a:t>
            </a:r>
          </a:p>
        </p:txBody>
      </p:sp>
      <p:sp>
        <p:nvSpPr>
          <p:cNvPr id="31761" name="Text Box 16"/>
          <p:cNvSpPr txBox="1">
            <a:spLocks noChangeArrowheads="1"/>
          </p:cNvSpPr>
          <p:nvPr/>
        </p:nvSpPr>
        <p:spPr bwMode="auto">
          <a:xfrm>
            <a:off x="5181600" y="41148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31762" name="Text Box 17"/>
          <p:cNvSpPr txBox="1">
            <a:spLocks noChangeArrowheads="1"/>
          </p:cNvSpPr>
          <p:nvPr/>
        </p:nvSpPr>
        <p:spPr bwMode="auto">
          <a:xfrm>
            <a:off x="5791200" y="41148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31763" name="Text Box 18"/>
          <p:cNvSpPr txBox="1">
            <a:spLocks noChangeArrowheads="1"/>
          </p:cNvSpPr>
          <p:nvPr/>
        </p:nvSpPr>
        <p:spPr bwMode="auto">
          <a:xfrm>
            <a:off x="4572000" y="47244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  <a:latin typeface="Tahoma" panose="020B0604030504040204" pitchFamily="34" charset="0"/>
              </a:rPr>
              <a:t>3</a:t>
            </a:r>
          </a:p>
        </p:txBody>
      </p:sp>
      <p:sp>
        <p:nvSpPr>
          <p:cNvPr id="31764" name="Text Box 19"/>
          <p:cNvSpPr txBox="1">
            <a:spLocks noChangeArrowheads="1"/>
          </p:cNvSpPr>
          <p:nvPr/>
        </p:nvSpPr>
        <p:spPr bwMode="auto">
          <a:xfrm>
            <a:off x="4572000" y="53340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31765" name="Text Box 20"/>
          <p:cNvSpPr txBox="1">
            <a:spLocks noChangeArrowheads="1"/>
          </p:cNvSpPr>
          <p:nvPr/>
        </p:nvSpPr>
        <p:spPr bwMode="auto">
          <a:xfrm>
            <a:off x="5181600" y="47244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31766" name="Text Box 21"/>
          <p:cNvSpPr txBox="1">
            <a:spLocks noChangeArrowheads="1"/>
          </p:cNvSpPr>
          <p:nvPr/>
        </p:nvSpPr>
        <p:spPr bwMode="auto">
          <a:xfrm>
            <a:off x="5181600" y="53340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31767" name="Text Box 22"/>
          <p:cNvSpPr txBox="1">
            <a:spLocks noChangeArrowheads="1"/>
          </p:cNvSpPr>
          <p:nvPr/>
        </p:nvSpPr>
        <p:spPr bwMode="auto">
          <a:xfrm>
            <a:off x="5791200" y="53340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  <a:latin typeface="Tahoma" panose="020B0604030504040204" pitchFamily="34" charset="0"/>
              </a:rPr>
              <a:t>4</a:t>
            </a:r>
          </a:p>
        </p:txBody>
      </p:sp>
      <p:sp>
        <p:nvSpPr>
          <p:cNvPr id="31768" name="Line 23"/>
          <p:cNvSpPr>
            <a:spLocks noChangeShapeType="1"/>
          </p:cNvSpPr>
          <p:nvPr/>
        </p:nvSpPr>
        <p:spPr bwMode="auto">
          <a:xfrm flipH="1" flipV="1">
            <a:off x="3352800" y="3581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69" name="Text Box 24"/>
          <p:cNvSpPr txBox="1">
            <a:spLocks noChangeArrowheads="1"/>
          </p:cNvSpPr>
          <p:nvPr/>
        </p:nvSpPr>
        <p:spPr bwMode="auto">
          <a:xfrm>
            <a:off x="3565525" y="3233738"/>
            <a:ext cx="1155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  <a:latin typeface="Tahoma" panose="020B0604030504040204" pitchFamily="34" charset="0"/>
              </a:rPr>
              <a:t>column</a:t>
            </a:r>
          </a:p>
        </p:txBody>
      </p:sp>
      <p:sp>
        <p:nvSpPr>
          <p:cNvPr id="31770" name="Text Box 25"/>
          <p:cNvSpPr txBox="1">
            <a:spLocks noChangeArrowheads="1"/>
          </p:cNvSpPr>
          <p:nvPr/>
        </p:nvSpPr>
        <p:spPr bwMode="auto">
          <a:xfrm>
            <a:off x="2895600" y="3733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  <a:latin typeface="Tahoma" panose="020B0604030504040204" pitchFamily="34" charset="0"/>
              </a:rPr>
              <a:t>row</a:t>
            </a:r>
          </a:p>
        </p:txBody>
      </p:sp>
      <p:sp>
        <p:nvSpPr>
          <p:cNvPr id="31771" name="AutoShape 26"/>
          <p:cNvSpPr>
            <a:spLocks noChangeArrowheads="1"/>
          </p:cNvSpPr>
          <p:nvPr/>
        </p:nvSpPr>
        <p:spPr bwMode="auto">
          <a:xfrm>
            <a:off x="3962400" y="4114800"/>
            <a:ext cx="914400" cy="1066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1772" name="AutoShape 27"/>
          <p:cNvSpPr>
            <a:spLocks noChangeArrowheads="1"/>
          </p:cNvSpPr>
          <p:nvPr/>
        </p:nvSpPr>
        <p:spPr bwMode="auto">
          <a:xfrm>
            <a:off x="3886200" y="4724400"/>
            <a:ext cx="1676400" cy="1066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1773" name="Text Box 28"/>
          <p:cNvSpPr txBox="1">
            <a:spLocks noChangeArrowheads="1"/>
          </p:cNvSpPr>
          <p:nvPr/>
        </p:nvSpPr>
        <p:spPr bwMode="auto">
          <a:xfrm>
            <a:off x="3962401" y="3657601"/>
            <a:ext cx="322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0">
                <a:solidFill>
                  <a:schemeClr val="tx1"/>
                </a:solidFill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31774" name="Text Box 29"/>
          <p:cNvSpPr txBox="1">
            <a:spLocks noChangeArrowheads="1"/>
          </p:cNvSpPr>
          <p:nvPr/>
        </p:nvSpPr>
        <p:spPr bwMode="auto">
          <a:xfrm>
            <a:off x="3505201" y="5334001"/>
            <a:ext cx="322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0">
                <a:solidFill>
                  <a:schemeClr val="tx1"/>
                </a:solidFill>
                <a:latin typeface="Tahoma" panose="020B0604030504040204" pitchFamily="34" charset="0"/>
              </a:rPr>
              <a:t>3</a:t>
            </a:r>
          </a:p>
        </p:txBody>
      </p:sp>
      <p:sp>
        <p:nvSpPr>
          <p:cNvPr id="31775" name="Text Box 30"/>
          <p:cNvSpPr txBox="1">
            <a:spLocks noChangeArrowheads="1"/>
          </p:cNvSpPr>
          <p:nvPr/>
        </p:nvSpPr>
        <p:spPr bwMode="auto">
          <a:xfrm>
            <a:off x="3505201" y="4724401"/>
            <a:ext cx="322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0">
                <a:solidFill>
                  <a:schemeClr val="tx1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31776" name="Text Box 31"/>
          <p:cNvSpPr txBox="1">
            <a:spLocks noChangeArrowheads="1"/>
          </p:cNvSpPr>
          <p:nvPr/>
        </p:nvSpPr>
        <p:spPr bwMode="auto">
          <a:xfrm>
            <a:off x="3505201" y="4191001"/>
            <a:ext cx="322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0">
                <a:solidFill>
                  <a:schemeClr val="tx1"/>
                </a:solidFill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31777" name="Text Box 32"/>
          <p:cNvSpPr txBox="1">
            <a:spLocks noChangeArrowheads="1"/>
          </p:cNvSpPr>
          <p:nvPr/>
        </p:nvSpPr>
        <p:spPr bwMode="auto">
          <a:xfrm>
            <a:off x="4572001" y="3657601"/>
            <a:ext cx="322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0">
                <a:solidFill>
                  <a:schemeClr val="tx1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31778" name="Text Box 33"/>
          <p:cNvSpPr txBox="1">
            <a:spLocks noChangeArrowheads="1"/>
          </p:cNvSpPr>
          <p:nvPr/>
        </p:nvSpPr>
        <p:spPr bwMode="auto">
          <a:xfrm>
            <a:off x="5181601" y="3657601"/>
            <a:ext cx="322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0">
                <a:solidFill>
                  <a:schemeClr val="tx1"/>
                </a:solidFill>
                <a:latin typeface="Tahoma" panose="020B0604030504040204" pitchFamily="34" charset="0"/>
              </a:rPr>
              <a:t>3</a:t>
            </a:r>
          </a:p>
        </p:txBody>
      </p:sp>
      <p:sp>
        <p:nvSpPr>
          <p:cNvPr id="31779" name="Text Box 34"/>
          <p:cNvSpPr txBox="1">
            <a:spLocks noChangeArrowheads="1"/>
          </p:cNvSpPr>
          <p:nvPr/>
        </p:nvSpPr>
        <p:spPr bwMode="auto">
          <a:xfrm>
            <a:off x="5791201" y="3657601"/>
            <a:ext cx="322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0">
                <a:solidFill>
                  <a:schemeClr val="tx1"/>
                </a:solidFill>
                <a:latin typeface="Tahoma" panose="020B0604030504040204" pitchFamily="34" charset="0"/>
              </a:rPr>
              <a:t>4</a:t>
            </a:r>
          </a:p>
        </p:txBody>
      </p:sp>
      <p:sp>
        <p:nvSpPr>
          <p:cNvPr id="31780" name="Text Box 35"/>
          <p:cNvSpPr txBox="1">
            <a:spLocks noChangeArrowheads="1"/>
          </p:cNvSpPr>
          <p:nvPr/>
        </p:nvSpPr>
        <p:spPr bwMode="auto">
          <a:xfrm>
            <a:off x="7146926" y="4232276"/>
            <a:ext cx="221887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 i="1">
                <a:solidFill>
                  <a:schemeClr val="tx1"/>
                </a:solidFill>
              </a:rPr>
              <a:t>M</a:t>
            </a:r>
            <a:r>
              <a:rPr lang="en-US" altLang="en-US" sz="2400" b="0">
                <a:solidFill>
                  <a:schemeClr val="tx1"/>
                </a:solidFill>
              </a:rPr>
              <a:t>+</a:t>
            </a:r>
            <a:r>
              <a:rPr lang="en-US" altLang="en-US" sz="2400" b="0" i="1">
                <a:solidFill>
                  <a:schemeClr val="tx1"/>
                </a:solidFill>
              </a:rPr>
              <a:t>N</a:t>
            </a:r>
            <a:r>
              <a:rPr lang="en-US" altLang="en-US" sz="2400" b="0">
                <a:solidFill>
                  <a:schemeClr val="tx1"/>
                </a:solidFill>
              </a:rPr>
              <a:t> actions are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</a:rPr>
              <a:t>Performed 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</a:rPr>
              <a:t>each iteration</a:t>
            </a:r>
          </a:p>
        </p:txBody>
      </p:sp>
      <p:sp>
        <p:nvSpPr>
          <p:cNvPr id="31781" name="Text Box 36"/>
          <p:cNvSpPr txBox="1">
            <a:spLocks noChangeArrowheads="1"/>
          </p:cNvSpPr>
          <p:nvPr/>
        </p:nvSpPr>
        <p:spPr bwMode="auto">
          <a:xfrm>
            <a:off x="2574926" y="4806951"/>
            <a:ext cx="676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0">
                <a:solidFill>
                  <a:schemeClr val="tx1"/>
                </a:solidFill>
                <a:latin typeface="Tahoma" panose="020B0604030504040204" pitchFamily="34" charset="0"/>
              </a:rPr>
              <a:t>N=3</a:t>
            </a:r>
          </a:p>
        </p:txBody>
      </p:sp>
      <p:sp>
        <p:nvSpPr>
          <p:cNvPr id="31782" name="Text Box 37"/>
          <p:cNvSpPr txBox="1">
            <a:spLocks noChangeArrowheads="1"/>
          </p:cNvSpPr>
          <p:nvPr/>
        </p:nvSpPr>
        <p:spPr bwMode="auto">
          <a:xfrm>
            <a:off x="5334001" y="3276601"/>
            <a:ext cx="701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0">
                <a:solidFill>
                  <a:schemeClr val="tx1"/>
                </a:solidFill>
                <a:latin typeface="Tahoma" panose="020B0604030504040204" pitchFamily="34" charset="0"/>
              </a:rPr>
              <a:t>M=4</a:t>
            </a:r>
          </a:p>
        </p:txBody>
      </p:sp>
    </p:spTree>
    <p:extLst>
      <p:ext uri="{BB962C8B-B14F-4D97-AF65-F5344CB8AC3E}">
        <p14:creationId xmlns:p14="http://schemas.microsoft.com/office/powerpoint/2010/main" val="586306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55A21F-E3C8-4EF1-A2D2-168326707AC2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FLOC algorithm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>
                <a:solidFill>
                  <a:srgbClr val="CC0000"/>
                </a:solidFill>
              </a:rPr>
              <a:t>Gain</a:t>
            </a:r>
            <a:r>
              <a:rPr lang="en-US" altLang="en-US" smtClean="0">
                <a:solidFill>
                  <a:srgbClr val="FFFF00"/>
                </a:solidFill>
              </a:rPr>
              <a:t> </a:t>
            </a:r>
            <a:r>
              <a:rPr lang="en-US" altLang="en-US" smtClean="0"/>
              <a:t>of an action: the </a:t>
            </a:r>
            <a:r>
              <a:rPr lang="en-US" altLang="en-US" i="1" smtClean="0"/>
              <a:t>residue reduction</a:t>
            </a:r>
            <a:r>
              <a:rPr lang="en-US" altLang="en-US" smtClean="0"/>
              <a:t> incurred by performing the action 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Order of action: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Fixed order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Random order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Weighted random order</a:t>
            </a:r>
          </a:p>
          <a:p>
            <a:pPr lvl="1">
              <a:lnSpc>
                <a:spcPct val="90000"/>
              </a:lnSpc>
            </a:pPr>
            <a:endParaRPr lang="en-US" altLang="en-US" smtClean="0"/>
          </a:p>
          <a:p>
            <a:pPr lvl="1"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Complexity: </a:t>
            </a:r>
            <a:r>
              <a:rPr lang="en-US" altLang="en-US" i="1" smtClean="0"/>
              <a:t>O</a:t>
            </a:r>
            <a:r>
              <a:rPr lang="en-US" altLang="en-US" smtClean="0"/>
              <a:t>((</a:t>
            </a:r>
            <a:r>
              <a:rPr lang="en-US" altLang="en-US" i="1" smtClean="0"/>
              <a:t>M</a:t>
            </a:r>
            <a:r>
              <a:rPr lang="en-US" altLang="en-US" smtClean="0"/>
              <a:t>+</a:t>
            </a:r>
            <a:r>
              <a:rPr lang="en-US" altLang="en-US" i="1" smtClean="0"/>
              <a:t>N</a:t>
            </a:r>
            <a:r>
              <a:rPr lang="en-US" altLang="en-US" smtClean="0"/>
              <a:t>)</a:t>
            </a:r>
            <a:r>
              <a:rPr lang="en-US" altLang="en-US" i="1" smtClean="0">
                <a:sym typeface="Symbol" panose="05050102010706020507" pitchFamily="18" charset="2"/>
              </a:rPr>
              <a:t>MN</a:t>
            </a:r>
            <a:r>
              <a:rPr lang="en-US" altLang="en-US" i="1" smtClean="0"/>
              <a:t>kp</a:t>
            </a:r>
            <a:r>
              <a:rPr lang="en-US" altLang="en-US" smtClean="0"/>
              <a:t>)</a:t>
            </a:r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7391401" y="4419601"/>
            <a:ext cx="854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solidFill>
                  <a:srgbClr val="FF9900"/>
                </a:solidFill>
                <a:sym typeface="Wingdings" panose="05000000000000000000" pitchFamily="2" charset="2"/>
              </a:rPr>
              <a:t></a:t>
            </a:r>
            <a:endParaRPr lang="en-US" altLang="en-US" sz="6000">
              <a:solidFill>
                <a:srgbClr val="FF9900"/>
              </a:solidFill>
            </a:endParaRPr>
          </a:p>
        </p:txBody>
      </p:sp>
      <p:graphicFrame>
        <p:nvGraphicFramePr>
          <p:cNvPr id="32774" name="Object 5"/>
          <p:cNvGraphicFramePr>
            <a:graphicFrameLocks noChangeAspect="1"/>
          </p:cNvGraphicFramePr>
          <p:nvPr/>
        </p:nvGraphicFramePr>
        <p:xfrm>
          <a:off x="3505200" y="4419601"/>
          <a:ext cx="3041650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4" imgW="1343101" imgH="400185" progId="Equation.3">
                  <p:embed/>
                </p:oleObj>
              </mc:Choice>
              <mc:Fallback>
                <p:oleObj name="Equation" r:id="rId4" imgW="1343101" imgH="4001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419601"/>
                        <a:ext cx="3041650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1283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2DAC7E-8423-4140-9B97-E378C4BE7F5F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FLOC algorithm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Additional features</a:t>
            </a:r>
          </a:p>
          <a:p>
            <a:pPr lvl="1"/>
            <a:r>
              <a:rPr lang="en-US" altLang="en-US" smtClean="0"/>
              <a:t>Maximum allowed overlap among clusters</a:t>
            </a:r>
          </a:p>
          <a:p>
            <a:pPr lvl="1"/>
            <a:r>
              <a:rPr lang="en-US" altLang="en-US" smtClean="0"/>
              <a:t>Minimum coverage of clusters</a:t>
            </a:r>
          </a:p>
          <a:p>
            <a:pPr lvl="1"/>
            <a:r>
              <a:rPr lang="en-US" altLang="en-US" smtClean="0"/>
              <a:t>Minimum volume of each cluster</a:t>
            </a:r>
          </a:p>
          <a:p>
            <a:r>
              <a:rPr lang="en-US" altLang="en-US" smtClean="0"/>
              <a:t>Can be enforced by “</a:t>
            </a:r>
            <a:r>
              <a:rPr lang="en-US" altLang="en-US" smtClean="0">
                <a:solidFill>
                  <a:srgbClr val="CC0000"/>
                </a:solidFill>
              </a:rPr>
              <a:t>temporarily blocking</a:t>
            </a:r>
            <a:r>
              <a:rPr lang="en-US" altLang="en-US" smtClean="0"/>
              <a:t>” certain action during the mining process if such action would violate some constraint.</a:t>
            </a:r>
          </a:p>
        </p:txBody>
      </p:sp>
    </p:spTree>
    <p:extLst>
      <p:ext uri="{BB962C8B-B14F-4D97-AF65-F5344CB8AC3E}">
        <p14:creationId xmlns:p14="http://schemas.microsoft.com/office/powerpoint/2010/main" val="2608085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E9CDB6-3FAE-47FC-99E9-0A4E532F2CCD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Performance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Microarray data: 2884 genes, 17 conditions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100 bi</a:t>
            </a:r>
            <a:r>
              <a:rPr lang="en-US" altLang="en-US" smtClean="0">
                <a:sym typeface="Symbol" panose="05050102010706020507" pitchFamily="18" charset="2"/>
              </a:rPr>
              <a:t>-clusters with smallest residue were returned.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Average residue = 10.34</a:t>
            </a:r>
          </a:p>
          <a:p>
            <a:pPr lvl="2"/>
            <a:r>
              <a:rPr lang="en-US" altLang="en-US" smtClean="0"/>
              <a:t>The average residue of clusters found via the state of the art method in computational biology field is 12.54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The average volume is 25% bigger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The response time is an order of magnitude faster</a:t>
            </a:r>
          </a:p>
        </p:txBody>
      </p:sp>
    </p:spTree>
    <p:extLst>
      <p:ext uri="{BB962C8B-B14F-4D97-AF65-F5344CB8AC3E}">
        <p14:creationId xmlns:p14="http://schemas.microsoft.com/office/powerpoint/2010/main" val="1330136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672804-C23A-48B0-AE61-AA7DAD798FD3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Conclusion Remark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ym typeface="Symbol" panose="05050102010706020507" pitchFamily="18" charset="2"/>
              </a:rPr>
              <a:t>The model of bi-cluster is proposed to capture coherent objects with incomplete data set.</a:t>
            </a:r>
          </a:p>
          <a:p>
            <a:pPr lvl="1"/>
            <a:r>
              <a:rPr lang="en-US" altLang="en-US" smtClean="0">
                <a:sym typeface="Symbol" panose="05050102010706020507" pitchFamily="18" charset="2"/>
              </a:rPr>
              <a:t>base</a:t>
            </a:r>
          </a:p>
          <a:p>
            <a:pPr lvl="1"/>
            <a:r>
              <a:rPr lang="en-US" altLang="en-US" smtClean="0">
                <a:sym typeface="Symbol" panose="05050102010706020507" pitchFamily="18" charset="2"/>
              </a:rPr>
              <a:t>residue</a:t>
            </a:r>
          </a:p>
          <a:p>
            <a:r>
              <a:rPr lang="en-US" altLang="en-US" smtClean="0">
                <a:sym typeface="Symbol" panose="05050102010706020507" pitchFamily="18" charset="2"/>
              </a:rPr>
              <a:t>Many additional features can be accommodated (nearly for free).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4867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29683" y="-1544912"/>
            <a:ext cx="6999405" cy="10324126"/>
          </a:xfrm>
        </p:spPr>
      </p:pic>
    </p:spTree>
    <p:extLst>
      <p:ext uri="{BB962C8B-B14F-4D97-AF65-F5344CB8AC3E}">
        <p14:creationId xmlns:p14="http://schemas.microsoft.com/office/powerpoint/2010/main" val="3685620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Page 428 of Comovement of International Equity Markets: A Taxonomic Approach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Page 428 of Comovement of International Equity Markets: A Taxonomic Approach 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68982" y="-1470319"/>
            <a:ext cx="6838751" cy="10060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523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Curse of Dimensionality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Co-Clustering </a:t>
            </a:r>
          </a:p>
          <a:p>
            <a:pPr lvl="1">
              <a:defRPr/>
            </a:pPr>
            <a:r>
              <a:rPr lang="en-US" dirty="0" smtClean="0"/>
              <a:t>Partition-based hard clustering</a:t>
            </a:r>
          </a:p>
          <a:p>
            <a:pPr marL="457200" lvl="1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Subspace-Clustering</a:t>
            </a:r>
          </a:p>
          <a:p>
            <a:pPr lvl="1">
              <a:defRPr/>
            </a:pPr>
            <a:r>
              <a:rPr lang="en-US" dirty="0" smtClean="0"/>
              <a:t>Pattern-based</a:t>
            </a:r>
          </a:p>
          <a:p>
            <a:pPr>
              <a:defRPr/>
            </a:pPr>
            <a:endParaRPr lang="en-US" dirty="0" smtClean="0"/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AE959CD-3308-4780-B1C8-7DFC2DD28E91}" type="slidenum">
              <a:rPr lang="en-US" altLang="en-US">
                <a:solidFill>
                  <a:schemeClr val="bg2"/>
                </a:solidFill>
              </a:rPr>
              <a:pPr/>
              <a:t>6</a:t>
            </a:fld>
            <a:endParaRPr lang="en-US" alt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148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06ECEE-53E7-4448-AFB7-2E870308FAEF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anose="02010600030101010101" pitchFamily="2" charset="-122"/>
              </a:rPr>
              <a:t>Clustering</a:t>
            </a:r>
          </a:p>
        </p:txBody>
      </p:sp>
      <p:pic>
        <p:nvPicPr>
          <p:cNvPr id="5124" name="Picture 3" descr="poin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31964"/>
            <a:ext cx="4419600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436" name="Picture 4" descr="k-mean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731963"/>
            <a:ext cx="4800600" cy="381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6437" name="Oval 5"/>
          <p:cNvSpPr>
            <a:spLocks noChangeArrowheads="1"/>
          </p:cNvSpPr>
          <p:nvPr/>
        </p:nvSpPr>
        <p:spPr bwMode="auto">
          <a:xfrm>
            <a:off x="7010400" y="3025775"/>
            <a:ext cx="1524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6438" name="Line 6"/>
          <p:cNvSpPr>
            <a:spLocks noChangeShapeType="1"/>
          </p:cNvSpPr>
          <p:nvPr/>
        </p:nvSpPr>
        <p:spPr bwMode="auto">
          <a:xfrm>
            <a:off x="6934200" y="2951163"/>
            <a:ext cx="152400" cy="150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46439" name="Oval 7"/>
          <p:cNvSpPr>
            <a:spLocks noChangeArrowheads="1"/>
          </p:cNvSpPr>
          <p:nvPr/>
        </p:nvSpPr>
        <p:spPr bwMode="auto">
          <a:xfrm>
            <a:off x="8610600" y="3101975"/>
            <a:ext cx="152400" cy="153988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6440" name="Line 8"/>
          <p:cNvSpPr>
            <a:spLocks noChangeShapeType="1"/>
          </p:cNvSpPr>
          <p:nvPr/>
        </p:nvSpPr>
        <p:spPr bwMode="auto">
          <a:xfrm>
            <a:off x="8610600" y="2797175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46441" name="Oval 9"/>
          <p:cNvSpPr>
            <a:spLocks noChangeArrowheads="1"/>
          </p:cNvSpPr>
          <p:nvPr/>
        </p:nvSpPr>
        <p:spPr bwMode="auto">
          <a:xfrm>
            <a:off x="8305800" y="4244975"/>
            <a:ext cx="152400" cy="153988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6442" name="Line 10"/>
          <p:cNvSpPr>
            <a:spLocks noChangeShapeType="1"/>
          </p:cNvSpPr>
          <p:nvPr/>
        </p:nvSpPr>
        <p:spPr bwMode="auto">
          <a:xfrm flipH="1">
            <a:off x="8458200" y="4168775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46443" name="Oval 11"/>
          <p:cNvSpPr>
            <a:spLocks noChangeArrowheads="1"/>
          </p:cNvSpPr>
          <p:nvPr/>
        </p:nvSpPr>
        <p:spPr bwMode="auto">
          <a:xfrm>
            <a:off x="7196138" y="4292600"/>
            <a:ext cx="152400" cy="153988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6444" name="Line 12"/>
          <p:cNvSpPr>
            <a:spLocks noChangeShapeType="1"/>
          </p:cNvSpPr>
          <p:nvPr/>
        </p:nvSpPr>
        <p:spPr bwMode="auto">
          <a:xfrm>
            <a:off x="7772400" y="4549775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5134" name="Object 13"/>
          <p:cNvGraphicFramePr>
            <a:graphicFrameLocks noChangeAspect="1"/>
          </p:cNvGraphicFramePr>
          <p:nvPr/>
        </p:nvGraphicFramePr>
        <p:xfrm>
          <a:off x="4948238" y="5132388"/>
          <a:ext cx="25527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6" imgW="1155700" imgH="457200" progId="Equation.3">
                  <p:embed/>
                </p:oleObj>
              </mc:Choice>
              <mc:Fallback>
                <p:oleObj name="Equation" r:id="rId6" imgW="11557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8238" y="5132388"/>
                        <a:ext cx="255270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5" name="Object 14"/>
          <p:cNvGraphicFramePr>
            <a:graphicFrameLocks noChangeAspect="1"/>
          </p:cNvGraphicFramePr>
          <p:nvPr/>
        </p:nvGraphicFramePr>
        <p:xfrm>
          <a:off x="4148139" y="5786439"/>
          <a:ext cx="337502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8" imgW="1726451" imgH="495085" progId="Equation.3">
                  <p:embed/>
                </p:oleObj>
              </mc:Choice>
              <mc:Fallback>
                <p:oleObj name="Equation" r:id="rId8" imgW="1726451" imgH="4950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8139" y="5786439"/>
                        <a:ext cx="3375025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6" name="Text Box 15"/>
          <p:cNvSpPr txBox="1">
            <a:spLocks noChangeArrowheads="1"/>
          </p:cNvSpPr>
          <p:nvPr/>
        </p:nvSpPr>
        <p:spPr bwMode="auto">
          <a:xfrm>
            <a:off x="3386138" y="5940425"/>
            <a:ext cx="9906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5" rIns="91429" bIns="45715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 b="0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Where</a:t>
            </a:r>
          </a:p>
        </p:txBody>
      </p:sp>
      <p:sp>
        <p:nvSpPr>
          <p:cNvPr id="5137" name="Text Box 16"/>
          <p:cNvSpPr txBox="1">
            <a:spLocks noChangeArrowheads="1"/>
          </p:cNvSpPr>
          <p:nvPr/>
        </p:nvSpPr>
        <p:spPr bwMode="auto">
          <a:xfrm>
            <a:off x="2705100" y="5692775"/>
            <a:ext cx="28194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5" rIns="91429" bIns="45715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 b="0" i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K-means clustering minimizes</a:t>
            </a:r>
          </a:p>
        </p:txBody>
      </p:sp>
    </p:spTree>
    <p:extLst>
      <p:ext uri="{BB962C8B-B14F-4D97-AF65-F5344CB8AC3E}">
        <p14:creationId xmlns:p14="http://schemas.microsoft.com/office/powerpoint/2010/main" val="308015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7" grpId="0" animBg="1"/>
      <p:bldP spid="146438" grpId="0" animBg="1"/>
      <p:bldP spid="146439" grpId="0" animBg="1"/>
      <p:bldP spid="146440" grpId="0" animBg="1"/>
      <p:bldP spid="146441" grpId="0" animBg="1"/>
      <p:bldP spid="146442" grpId="0" animBg="1"/>
      <p:bldP spid="146443" grpId="0" animBg="1"/>
      <p:bldP spid="1464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Curse of Dimensionality</a:t>
            </a:r>
          </a:p>
        </p:txBody>
      </p:sp>
      <p:sp>
        <p:nvSpPr>
          <p:cNvPr id="6147" name="Text Box 148"/>
          <p:cNvSpPr txBox="1">
            <a:spLocks noChangeArrowheads="1"/>
          </p:cNvSpPr>
          <p:nvPr/>
        </p:nvSpPr>
        <p:spPr bwMode="auto">
          <a:xfrm>
            <a:off x="2074863" y="1744663"/>
            <a:ext cx="8032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sm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chemeClr val="bg1"/>
                </a:solidFill>
                <a:latin typeface="Arial" panose="020B0604020202020204" pitchFamily="34" charset="0"/>
              </a:rPr>
              <a:t>The </a:t>
            </a:r>
            <a:r>
              <a:rPr lang="en-US" altLang="en-US" sz="1800" b="0">
                <a:solidFill>
                  <a:srgbClr val="0033CC"/>
                </a:solidFill>
                <a:latin typeface="Arial" panose="020B0604020202020204" pitchFamily="34" charset="0"/>
              </a:rPr>
              <a:t>dimension</a:t>
            </a:r>
            <a:r>
              <a:rPr lang="en-US" altLang="en-US" sz="1800" b="0">
                <a:solidFill>
                  <a:schemeClr val="bg1"/>
                </a:solidFill>
                <a:latin typeface="Arial" panose="020B0604020202020204" pitchFamily="34" charset="0"/>
              </a:rPr>
              <a:t> of a problem refers to the number of input variables (actually, degrees of freedom). </a:t>
            </a:r>
          </a:p>
        </p:txBody>
      </p:sp>
      <p:sp>
        <p:nvSpPr>
          <p:cNvPr id="8196" name="Text Box 148"/>
          <p:cNvSpPr txBox="1">
            <a:spLocks noChangeArrowheads="1"/>
          </p:cNvSpPr>
          <p:nvPr/>
        </p:nvSpPr>
        <p:spPr bwMode="auto">
          <a:xfrm>
            <a:off x="2124075" y="4200525"/>
            <a:ext cx="81597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sm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rgbClr val="0033CC"/>
                </a:solidFill>
                <a:latin typeface="Arial" panose="020B0604020202020204" pitchFamily="34" charset="0"/>
              </a:rPr>
              <a:t>The curse of dimensionality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1800" b="0">
                <a:solidFill>
                  <a:schemeClr val="bg1"/>
                </a:solidFill>
                <a:latin typeface="Arial" panose="020B0604020202020204" pitchFamily="34" charset="0"/>
              </a:rPr>
              <a:t>The exponential increase in data required to densely populate space as the dimension increases. </a:t>
            </a:r>
          </a:p>
          <a:p>
            <a:pPr>
              <a:spcBef>
                <a:spcPct val="0"/>
              </a:spcBef>
            </a:pPr>
            <a:endParaRPr lang="en-US" altLang="en-US" sz="1800" b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1800" b="0">
                <a:solidFill>
                  <a:schemeClr val="bg1"/>
                </a:solidFill>
                <a:latin typeface="Arial" panose="020B0604020202020204" pitchFamily="34" charset="0"/>
              </a:rPr>
              <a:t>The points are equally far apart in high dimensional space. </a:t>
            </a:r>
          </a:p>
        </p:txBody>
      </p:sp>
      <p:grpSp>
        <p:nvGrpSpPr>
          <p:cNvPr id="6149" name="Group 34"/>
          <p:cNvGrpSpPr>
            <a:grpSpLocks/>
          </p:cNvGrpSpPr>
          <p:nvPr/>
        </p:nvGrpSpPr>
        <p:grpSpPr bwMode="auto">
          <a:xfrm>
            <a:off x="2244725" y="2797175"/>
            <a:ext cx="1981200" cy="704850"/>
            <a:chOff x="838200" y="1981200"/>
            <a:chExt cx="1981200" cy="704553"/>
          </a:xfrm>
        </p:grpSpPr>
        <p:sp>
          <p:nvSpPr>
            <p:cNvPr id="6172" name="Line 3"/>
            <p:cNvSpPr>
              <a:spLocks noChangeShapeType="1"/>
            </p:cNvSpPr>
            <p:nvPr/>
          </p:nvSpPr>
          <p:spPr bwMode="auto">
            <a:xfrm>
              <a:off x="838200" y="2057400"/>
              <a:ext cx="1981200" cy="0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/>
              <a:tailEnd type="non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3" name="Oval 8"/>
            <p:cNvSpPr>
              <a:spLocks noChangeArrowheads="1"/>
            </p:cNvSpPr>
            <p:nvPr/>
          </p:nvSpPr>
          <p:spPr bwMode="auto">
            <a:xfrm>
              <a:off x="952500" y="1981200"/>
              <a:ext cx="152400" cy="152400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0033CC"/>
              </a:solidFill>
              <a:round/>
              <a:headEnd/>
              <a:tailEnd type="none" w="sm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400" b="1">
                  <a:solidFill>
                    <a:srgbClr val="0033CC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 sz="2000" b="1">
                  <a:solidFill>
                    <a:srgbClr val="9933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bg1"/>
                </a:solidFill>
              </a:endParaRPr>
            </a:p>
          </p:txBody>
        </p:sp>
        <p:sp>
          <p:nvSpPr>
            <p:cNvPr id="6174" name="Oval 9"/>
            <p:cNvSpPr>
              <a:spLocks noChangeArrowheads="1"/>
            </p:cNvSpPr>
            <p:nvPr/>
          </p:nvSpPr>
          <p:spPr bwMode="auto">
            <a:xfrm>
              <a:off x="1409700" y="1981200"/>
              <a:ext cx="152400" cy="152400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0033CC"/>
              </a:solidFill>
              <a:round/>
              <a:headEnd/>
              <a:tailEnd type="none" w="sm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400" b="1">
                  <a:solidFill>
                    <a:srgbClr val="0033CC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 sz="2000" b="1">
                  <a:solidFill>
                    <a:srgbClr val="9933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bg1"/>
                </a:solidFill>
              </a:endParaRPr>
            </a:p>
          </p:txBody>
        </p:sp>
        <p:sp>
          <p:nvSpPr>
            <p:cNvPr id="6175" name="Oval 10"/>
            <p:cNvSpPr>
              <a:spLocks noChangeArrowheads="1"/>
            </p:cNvSpPr>
            <p:nvPr/>
          </p:nvSpPr>
          <p:spPr bwMode="auto">
            <a:xfrm>
              <a:off x="1866900" y="1981200"/>
              <a:ext cx="152400" cy="152400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0033CC"/>
              </a:solidFill>
              <a:round/>
              <a:headEnd/>
              <a:tailEnd type="none" w="sm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400" b="1">
                  <a:solidFill>
                    <a:srgbClr val="0033CC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 sz="2000" b="1">
                  <a:solidFill>
                    <a:srgbClr val="9933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bg1"/>
                </a:solidFill>
              </a:endParaRPr>
            </a:p>
          </p:txBody>
        </p:sp>
        <p:sp>
          <p:nvSpPr>
            <p:cNvPr id="6176" name="Oval 11"/>
            <p:cNvSpPr>
              <a:spLocks noChangeArrowheads="1"/>
            </p:cNvSpPr>
            <p:nvPr/>
          </p:nvSpPr>
          <p:spPr bwMode="auto">
            <a:xfrm>
              <a:off x="2324100" y="1981200"/>
              <a:ext cx="152400" cy="152400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0033CC"/>
              </a:solidFill>
              <a:round/>
              <a:headEnd/>
              <a:tailEnd type="none" w="sm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400" b="1">
                  <a:solidFill>
                    <a:srgbClr val="0033CC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 sz="2000" b="1">
                  <a:solidFill>
                    <a:srgbClr val="9933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bg1"/>
                </a:solidFill>
              </a:endParaRPr>
            </a:p>
          </p:txBody>
        </p:sp>
        <p:sp>
          <p:nvSpPr>
            <p:cNvPr id="6177" name="Oval 23"/>
            <p:cNvSpPr>
              <a:spLocks noChangeArrowheads="1"/>
            </p:cNvSpPr>
            <p:nvPr/>
          </p:nvSpPr>
          <p:spPr bwMode="auto">
            <a:xfrm>
              <a:off x="1181100" y="1981200"/>
              <a:ext cx="152400" cy="152400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0033CC"/>
              </a:solidFill>
              <a:round/>
              <a:headEnd/>
              <a:tailEnd type="none" w="sm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400" b="1">
                  <a:solidFill>
                    <a:srgbClr val="0033CC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 sz="2000" b="1">
                  <a:solidFill>
                    <a:srgbClr val="9933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bg1"/>
                </a:solidFill>
              </a:endParaRPr>
            </a:p>
          </p:txBody>
        </p:sp>
        <p:sp>
          <p:nvSpPr>
            <p:cNvPr id="6178" name="Oval 24"/>
            <p:cNvSpPr>
              <a:spLocks noChangeArrowheads="1"/>
            </p:cNvSpPr>
            <p:nvPr/>
          </p:nvSpPr>
          <p:spPr bwMode="auto">
            <a:xfrm>
              <a:off x="1638300" y="1981200"/>
              <a:ext cx="152400" cy="152400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0033CC"/>
              </a:solidFill>
              <a:round/>
              <a:headEnd/>
              <a:tailEnd type="none" w="sm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400" b="1">
                  <a:solidFill>
                    <a:srgbClr val="0033CC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 sz="2000" b="1">
                  <a:solidFill>
                    <a:srgbClr val="9933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bg1"/>
                </a:solidFill>
              </a:endParaRPr>
            </a:p>
          </p:txBody>
        </p:sp>
        <p:sp>
          <p:nvSpPr>
            <p:cNvPr id="6179" name="Oval 25"/>
            <p:cNvSpPr>
              <a:spLocks noChangeArrowheads="1"/>
            </p:cNvSpPr>
            <p:nvPr/>
          </p:nvSpPr>
          <p:spPr bwMode="auto">
            <a:xfrm>
              <a:off x="2095500" y="1981200"/>
              <a:ext cx="152400" cy="152400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0033CC"/>
              </a:solidFill>
              <a:round/>
              <a:headEnd/>
              <a:tailEnd type="none" w="sm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400" b="1">
                  <a:solidFill>
                    <a:srgbClr val="0033CC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 sz="2000" b="1">
                  <a:solidFill>
                    <a:srgbClr val="9933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bg1"/>
                </a:solidFill>
              </a:endParaRPr>
            </a:p>
          </p:txBody>
        </p:sp>
        <p:sp>
          <p:nvSpPr>
            <p:cNvPr id="6180" name="Oval 26"/>
            <p:cNvSpPr>
              <a:spLocks noChangeArrowheads="1"/>
            </p:cNvSpPr>
            <p:nvPr/>
          </p:nvSpPr>
          <p:spPr bwMode="auto">
            <a:xfrm>
              <a:off x="2552700" y="1981200"/>
              <a:ext cx="152400" cy="152400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0033CC"/>
              </a:solidFill>
              <a:round/>
              <a:headEnd/>
              <a:tailEnd type="none" w="sm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400" b="1">
                  <a:solidFill>
                    <a:srgbClr val="0033CC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 sz="2000" b="1">
                  <a:solidFill>
                    <a:srgbClr val="9933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bg1"/>
                </a:solidFill>
              </a:endParaRPr>
            </a:p>
          </p:txBody>
        </p:sp>
        <p:sp>
          <p:nvSpPr>
            <p:cNvPr id="6181" name="Text Box 30"/>
            <p:cNvSpPr txBox="1">
              <a:spLocks noChangeArrowheads="1"/>
            </p:cNvSpPr>
            <p:nvPr/>
          </p:nvSpPr>
          <p:spPr bwMode="auto">
            <a:xfrm>
              <a:off x="1335088" y="2224088"/>
              <a:ext cx="813043" cy="4616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non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400" b="1">
                  <a:solidFill>
                    <a:srgbClr val="0033CC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 sz="2000" b="1">
                  <a:solidFill>
                    <a:srgbClr val="9933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0">
                  <a:solidFill>
                    <a:schemeClr val="bg1"/>
                  </a:solidFill>
                  <a:latin typeface="Verdana" panose="020B0604030504040204" pitchFamily="34" charset="0"/>
                </a:rPr>
                <a:t>1–D</a:t>
              </a:r>
            </a:p>
          </p:txBody>
        </p:sp>
      </p:grpSp>
      <p:grpSp>
        <p:nvGrpSpPr>
          <p:cNvPr id="6150" name="Group 68"/>
          <p:cNvGrpSpPr>
            <a:grpSpLocks/>
          </p:cNvGrpSpPr>
          <p:nvPr/>
        </p:nvGrpSpPr>
        <p:grpSpPr bwMode="auto">
          <a:xfrm>
            <a:off x="4968875" y="2774951"/>
            <a:ext cx="1157288" cy="1133475"/>
            <a:chOff x="3149511" y="2598173"/>
            <a:chExt cx="1157018" cy="1133457"/>
          </a:xfrm>
        </p:grpSpPr>
        <p:sp>
          <p:nvSpPr>
            <p:cNvPr id="6163" name="Rectangle 7"/>
            <p:cNvSpPr>
              <a:spLocks noChangeArrowheads="1"/>
            </p:cNvSpPr>
            <p:nvPr/>
          </p:nvSpPr>
          <p:spPr bwMode="auto">
            <a:xfrm>
              <a:off x="3149511" y="2598173"/>
              <a:ext cx="1157018" cy="1133457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rgbClr val="0033CC"/>
              </a:solidFill>
              <a:miter lim="800000"/>
              <a:headEnd/>
              <a:tailEnd type="none" w="sm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400" b="1">
                  <a:solidFill>
                    <a:srgbClr val="0033CC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 sz="2000" b="1">
                  <a:solidFill>
                    <a:srgbClr val="9933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bg1"/>
                </a:solidFill>
              </a:endParaRPr>
            </a:p>
          </p:txBody>
        </p:sp>
        <p:sp>
          <p:nvSpPr>
            <p:cNvPr id="6164" name="Oval 12"/>
            <p:cNvSpPr>
              <a:spLocks noChangeArrowheads="1"/>
            </p:cNvSpPr>
            <p:nvPr/>
          </p:nvSpPr>
          <p:spPr bwMode="auto">
            <a:xfrm>
              <a:off x="3372015" y="2816146"/>
              <a:ext cx="89001" cy="87189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0033CC"/>
              </a:solidFill>
              <a:round/>
              <a:headEnd/>
              <a:tailEnd type="none" w="sm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400" b="1">
                  <a:solidFill>
                    <a:srgbClr val="0033CC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 sz="2000" b="1">
                  <a:solidFill>
                    <a:srgbClr val="9933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bg1"/>
                </a:solidFill>
              </a:endParaRPr>
            </a:p>
          </p:txBody>
        </p:sp>
        <p:sp>
          <p:nvSpPr>
            <p:cNvPr id="6165" name="Oval 13"/>
            <p:cNvSpPr>
              <a:spLocks noChangeArrowheads="1"/>
            </p:cNvSpPr>
            <p:nvPr/>
          </p:nvSpPr>
          <p:spPr bwMode="auto">
            <a:xfrm>
              <a:off x="3683520" y="2816146"/>
              <a:ext cx="89001" cy="87189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0033CC"/>
              </a:solidFill>
              <a:round/>
              <a:headEnd/>
              <a:tailEnd type="none" w="sm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400" b="1">
                  <a:solidFill>
                    <a:srgbClr val="0033CC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 sz="2000" b="1">
                  <a:solidFill>
                    <a:srgbClr val="9933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bg1"/>
                </a:solidFill>
              </a:endParaRPr>
            </a:p>
          </p:txBody>
        </p:sp>
        <p:sp>
          <p:nvSpPr>
            <p:cNvPr id="6166" name="Oval 20"/>
            <p:cNvSpPr>
              <a:spLocks noChangeArrowheads="1"/>
            </p:cNvSpPr>
            <p:nvPr/>
          </p:nvSpPr>
          <p:spPr bwMode="auto">
            <a:xfrm>
              <a:off x="3505517" y="3121307"/>
              <a:ext cx="89001" cy="87189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0033CC"/>
              </a:solidFill>
              <a:round/>
              <a:headEnd/>
              <a:tailEnd type="none" w="sm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400" b="1">
                  <a:solidFill>
                    <a:srgbClr val="0033CC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 sz="2000" b="1">
                  <a:solidFill>
                    <a:srgbClr val="9933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bg1"/>
                </a:solidFill>
              </a:endParaRPr>
            </a:p>
          </p:txBody>
        </p:sp>
        <p:sp>
          <p:nvSpPr>
            <p:cNvPr id="6167" name="Oval 21"/>
            <p:cNvSpPr>
              <a:spLocks noChangeArrowheads="1"/>
            </p:cNvSpPr>
            <p:nvPr/>
          </p:nvSpPr>
          <p:spPr bwMode="auto">
            <a:xfrm>
              <a:off x="3861522" y="3121307"/>
              <a:ext cx="89001" cy="87189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0033CC"/>
              </a:solidFill>
              <a:round/>
              <a:headEnd/>
              <a:tailEnd type="none" w="sm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400" b="1">
                  <a:solidFill>
                    <a:srgbClr val="0033CC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 sz="2000" b="1">
                  <a:solidFill>
                    <a:srgbClr val="9933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bg1"/>
                </a:solidFill>
              </a:endParaRPr>
            </a:p>
          </p:txBody>
        </p:sp>
        <p:sp>
          <p:nvSpPr>
            <p:cNvPr id="6168" name="Oval 22"/>
            <p:cNvSpPr>
              <a:spLocks noChangeArrowheads="1"/>
            </p:cNvSpPr>
            <p:nvPr/>
          </p:nvSpPr>
          <p:spPr bwMode="auto">
            <a:xfrm>
              <a:off x="3995024" y="2816146"/>
              <a:ext cx="89001" cy="87189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0033CC"/>
              </a:solidFill>
              <a:round/>
              <a:headEnd/>
              <a:tailEnd type="none" w="sm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400" b="1">
                  <a:solidFill>
                    <a:srgbClr val="0033CC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 sz="2000" b="1">
                  <a:solidFill>
                    <a:srgbClr val="9933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bg1"/>
                </a:solidFill>
              </a:endParaRPr>
            </a:p>
          </p:txBody>
        </p:sp>
        <p:sp>
          <p:nvSpPr>
            <p:cNvPr id="6169" name="Oval 27"/>
            <p:cNvSpPr>
              <a:spLocks noChangeArrowheads="1"/>
            </p:cNvSpPr>
            <p:nvPr/>
          </p:nvSpPr>
          <p:spPr bwMode="auto">
            <a:xfrm>
              <a:off x="3372015" y="3426469"/>
              <a:ext cx="89001" cy="87189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0033CC"/>
              </a:solidFill>
              <a:round/>
              <a:headEnd/>
              <a:tailEnd type="none" w="sm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400" b="1">
                  <a:solidFill>
                    <a:srgbClr val="0033CC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 sz="2000" b="1">
                  <a:solidFill>
                    <a:srgbClr val="9933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bg1"/>
                </a:solidFill>
              </a:endParaRPr>
            </a:p>
          </p:txBody>
        </p:sp>
        <p:sp>
          <p:nvSpPr>
            <p:cNvPr id="6170" name="Oval 28"/>
            <p:cNvSpPr>
              <a:spLocks noChangeArrowheads="1"/>
            </p:cNvSpPr>
            <p:nvPr/>
          </p:nvSpPr>
          <p:spPr bwMode="auto">
            <a:xfrm>
              <a:off x="3683520" y="3426469"/>
              <a:ext cx="89001" cy="87189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0033CC"/>
              </a:solidFill>
              <a:round/>
              <a:headEnd/>
              <a:tailEnd type="none" w="sm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400" b="1">
                  <a:solidFill>
                    <a:srgbClr val="0033CC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 sz="2000" b="1">
                  <a:solidFill>
                    <a:srgbClr val="9933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bg1"/>
                </a:solidFill>
              </a:endParaRPr>
            </a:p>
          </p:txBody>
        </p:sp>
        <p:sp>
          <p:nvSpPr>
            <p:cNvPr id="6171" name="Oval 29"/>
            <p:cNvSpPr>
              <a:spLocks noChangeArrowheads="1"/>
            </p:cNvSpPr>
            <p:nvPr/>
          </p:nvSpPr>
          <p:spPr bwMode="auto">
            <a:xfrm>
              <a:off x="3995024" y="3426469"/>
              <a:ext cx="89001" cy="87189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0033CC"/>
              </a:solidFill>
              <a:round/>
              <a:headEnd/>
              <a:tailEnd type="none" w="sm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400" b="1">
                  <a:solidFill>
                    <a:srgbClr val="0033CC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 sz="2000" b="1">
                  <a:solidFill>
                    <a:srgbClr val="9933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bg1"/>
                </a:solidFill>
              </a:endParaRPr>
            </a:p>
          </p:txBody>
        </p:sp>
      </p:grpSp>
      <p:sp>
        <p:nvSpPr>
          <p:cNvPr id="6151" name="Text Box 31"/>
          <p:cNvSpPr txBox="1">
            <a:spLocks noChangeArrowheads="1"/>
          </p:cNvSpPr>
          <p:nvPr/>
        </p:nvSpPr>
        <p:spPr bwMode="auto">
          <a:xfrm>
            <a:off x="4111625" y="3586163"/>
            <a:ext cx="812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sm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chemeClr val="bg1"/>
                </a:solidFill>
                <a:latin typeface="Verdana" panose="020B0604030504040204" pitchFamily="34" charset="0"/>
              </a:rPr>
              <a:t>2–D</a:t>
            </a:r>
          </a:p>
        </p:txBody>
      </p:sp>
      <p:grpSp>
        <p:nvGrpSpPr>
          <p:cNvPr id="6152" name="Group 67"/>
          <p:cNvGrpSpPr>
            <a:grpSpLocks/>
          </p:cNvGrpSpPr>
          <p:nvPr/>
        </p:nvGrpSpPr>
        <p:grpSpPr bwMode="auto">
          <a:xfrm>
            <a:off x="7686675" y="2408239"/>
            <a:ext cx="1830388" cy="1711325"/>
            <a:chOff x="5946059" y="2408903"/>
            <a:chExt cx="1978741" cy="1582994"/>
          </a:xfrm>
        </p:grpSpPr>
        <p:sp>
          <p:nvSpPr>
            <p:cNvPr id="6154" name="AutoShape 2"/>
            <p:cNvSpPr>
              <a:spLocks noChangeArrowheads="1"/>
            </p:cNvSpPr>
            <p:nvPr/>
          </p:nvSpPr>
          <p:spPr bwMode="auto">
            <a:xfrm>
              <a:off x="5946059" y="2408903"/>
              <a:ext cx="1978741" cy="1582994"/>
            </a:xfrm>
            <a:prstGeom prst="cube">
              <a:avLst>
                <a:gd name="adj" fmla="val 25000"/>
              </a:avLst>
            </a:prstGeom>
            <a:solidFill>
              <a:srgbClr val="DDDDDD"/>
            </a:solidFill>
            <a:ln w="28575">
              <a:solidFill>
                <a:srgbClr val="0033CC"/>
              </a:solidFill>
              <a:miter lim="800000"/>
              <a:headEnd/>
              <a:tailEnd type="none" w="sm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400" b="1">
                  <a:solidFill>
                    <a:srgbClr val="0033CC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 sz="2000" b="1">
                  <a:solidFill>
                    <a:srgbClr val="9933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bg1"/>
                </a:solidFill>
              </a:endParaRPr>
            </a:p>
          </p:txBody>
        </p:sp>
        <p:sp>
          <p:nvSpPr>
            <p:cNvPr id="6155" name="Oval 4"/>
            <p:cNvSpPr>
              <a:spLocks noChangeArrowheads="1"/>
            </p:cNvSpPr>
            <p:nvPr/>
          </p:nvSpPr>
          <p:spPr bwMode="auto">
            <a:xfrm>
              <a:off x="6681020" y="3313471"/>
              <a:ext cx="113071" cy="90457"/>
            </a:xfrm>
            <a:prstGeom prst="ellipse">
              <a:avLst/>
            </a:prstGeom>
            <a:solidFill>
              <a:srgbClr val="3333FF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 type="none" w="sm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400" b="1">
                  <a:solidFill>
                    <a:srgbClr val="0033CC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 sz="2000" b="1">
                  <a:solidFill>
                    <a:srgbClr val="9933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bg1"/>
                </a:solidFill>
              </a:endParaRPr>
            </a:p>
          </p:txBody>
        </p:sp>
        <p:sp>
          <p:nvSpPr>
            <p:cNvPr id="6156" name="Oval 5"/>
            <p:cNvSpPr>
              <a:spLocks noChangeArrowheads="1"/>
            </p:cNvSpPr>
            <p:nvPr/>
          </p:nvSpPr>
          <p:spPr bwMode="auto">
            <a:xfrm>
              <a:off x="6285272" y="3646088"/>
              <a:ext cx="113071" cy="90457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0033CC"/>
              </a:solidFill>
              <a:round/>
              <a:headEnd/>
              <a:tailEnd type="none" w="sm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400" b="1">
                  <a:solidFill>
                    <a:srgbClr val="0033CC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 sz="2000" b="1">
                  <a:solidFill>
                    <a:srgbClr val="9933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bg1"/>
                </a:solidFill>
              </a:endParaRPr>
            </a:p>
          </p:txBody>
        </p:sp>
        <p:sp>
          <p:nvSpPr>
            <p:cNvPr id="6157" name="Oval 14"/>
            <p:cNvSpPr>
              <a:spLocks noChangeArrowheads="1"/>
            </p:cNvSpPr>
            <p:nvPr/>
          </p:nvSpPr>
          <p:spPr bwMode="auto">
            <a:xfrm>
              <a:off x="7472516" y="3313471"/>
              <a:ext cx="113071" cy="90457"/>
            </a:xfrm>
            <a:prstGeom prst="ellipse">
              <a:avLst/>
            </a:prstGeom>
            <a:solidFill>
              <a:srgbClr val="3333FF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 type="none" w="sm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400" b="1">
                  <a:solidFill>
                    <a:srgbClr val="0033CC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 sz="2000" b="1">
                  <a:solidFill>
                    <a:srgbClr val="9933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bg1"/>
                </a:solidFill>
              </a:endParaRPr>
            </a:p>
          </p:txBody>
        </p:sp>
        <p:sp>
          <p:nvSpPr>
            <p:cNvPr id="6158" name="Oval 15"/>
            <p:cNvSpPr>
              <a:spLocks noChangeArrowheads="1"/>
            </p:cNvSpPr>
            <p:nvPr/>
          </p:nvSpPr>
          <p:spPr bwMode="auto">
            <a:xfrm>
              <a:off x="7076768" y="3691317"/>
              <a:ext cx="113071" cy="90457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0033CC"/>
              </a:solidFill>
              <a:round/>
              <a:headEnd/>
              <a:tailEnd type="none" w="sm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400" b="1">
                  <a:solidFill>
                    <a:srgbClr val="0033CC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 sz="2000" b="1">
                  <a:solidFill>
                    <a:srgbClr val="9933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bg1"/>
                </a:solidFill>
              </a:endParaRPr>
            </a:p>
          </p:txBody>
        </p:sp>
        <p:sp>
          <p:nvSpPr>
            <p:cNvPr id="6159" name="Oval 16"/>
            <p:cNvSpPr>
              <a:spLocks noChangeArrowheads="1"/>
            </p:cNvSpPr>
            <p:nvPr/>
          </p:nvSpPr>
          <p:spPr bwMode="auto">
            <a:xfrm>
              <a:off x="6681020" y="2635045"/>
              <a:ext cx="113071" cy="90457"/>
            </a:xfrm>
            <a:prstGeom prst="ellipse">
              <a:avLst/>
            </a:prstGeom>
            <a:solidFill>
              <a:srgbClr val="3333FF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 type="none" w="sm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400" b="1">
                  <a:solidFill>
                    <a:srgbClr val="0033CC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 sz="2000" b="1">
                  <a:solidFill>
                    <a:srgbClr val="9933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bg1"/>
                </a:solidFill>
              </a:endParaRPr>
            </a:p>
          </p:txBody>
        </p:sp>
        <p:sp>
          <p:nvSpPr>
            <p:cNvPr id="6160" name="Oval 17"/>
            <p:cNvSpPr>
              <a:spLocks noChangeArrowheads="1"/>
            </p:cNvSpPr>
            <p:nvPr/>
          </p:nvSpPr>
          <p:spPr bwMode="auto">
            <a:xfrm>
              <a:off x="6285272" y="3012891"/>
              <a:ext cx="113071" cy="90457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0033CC"/>
              </a:solidFill>
              <a:round/>
              <a:headEnd/>
              <a:tailEnd type="none" w="sm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400" b="1">
                  <a:solidFill>
                    <a:srgbClr val="0033CC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 sz="2000" b="1">
                  <a:solidFill>
                    <a:srgbClr val="9933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bg1"/>
                </a:solidFill>
              </a:endParaRPr>
            </a:p>
          </p:txBody>
        </p:sp>
        <p:sp>
          <p:nvSpPr>
            <p:cNvPr id="6161" name="Oval 18"/>
            <p:cNvSpPr>
              <a:spLocks noChangeArrowheads="1"/>
            </p:cNvSpPr>
            <p:nvPr/>
          </p:nvSpPr>
          <p:spPr bwMode="auto">
            <a:xfrm>
              <a:off x="7472516" y="2635045"/>
              <a:ext cx="113071" cy="90457"/>
            </a:xfrm>
            <a:prstGeom prst="ellipse">
              <a:avLst/>
            </a:prstGeom>
            <a:solidFill>
              <a:srgbClr val="3333FF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 type="none" w="sm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400" b="1">
                  <a:solidFill>
                    <a:srgbClr val="0033CC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 sz="2000" b="1">
                  <a:solidFill>
                    <a:srgbClr val="9933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bg1"/>
                </a:solidFill>
              </a:endParaRPr>
            </a:p>
          </p:txBody>
        </p:sp>
        <p:sp>
          <p:nvSpPr>
            <p:cNvPr id="6162" name="Oval 19"/>
            <p:cNvSpPr>
              <a:spLocks noChangeArrowheads="1"/>
            </p:cNvSpPr>
            <p:nvPr/>
          </p:nvSpPr>
          <p:spPr bwMode="auto">
            <a:xfrm>
              <a:off x="7076768" y="3012891"/>
              <a:ext cx="113071" cy="90457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0033CC"/>
              </a:solidFill>
              <a:round/>
              <a:headEnd/>
              <a:tailEnd type="none" w="sm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bg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400" b="1">
                  <a:solidFill>
                    <a:srgbClr val="0033CC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 sz="2000" b="1">
                  <a:solidFill>
                    <a:srgbClr val="9933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bg2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 b="0">
                <a:solidFill>
                  <a:schemeClr val="bg1"/>
                </a:solidFill>
              </a:endParaRPr>
            </a:p>
          </p:txBody>
        </p:sp>
      </p:grpSp>
      <p:sp>
        <p:nvSpPr>
          <p:cNvPr id="6153" name="Text Box 32"/>
          <p:cNvSpPr txBox="1">
            <a:spLocks noChangeArrowheads="1"/>
          </p:cNvSpPr>
          <p:nvPr/>
        </p:nvSpPr>
        <p:spPr bwMode="auto">
          <a:xfrm>
            <a:off x="6754813" y="3702051"/>
            <a:ext cx="812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sm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solidFill>
                  <a:schemeClr val="bg1"/>
                </a:solidFill>
                <a:latin typeface="Verdana" panose="020B0604030504040204" pitchFamily="34" charset="0"/>
              </a:rPr>
              <a:t>3–D</a:t>
            </a:r>
          </a:p>
        </p:txBody>
      </p:sp>
    </p:spTree>
    <p:extLst>
      <p:ext uri="{BB962C8B-B14F-4D97-AF65-F5344CB8AC3E}">
        <p14:creationId xmlns:p14="http://schemas.microsoft.com/office/powerpoint/2010/main" val="3006852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Motivation</a:t>
            </a: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09A8F0-327F-4558-88C5-7C229DC89F1E}" type="slidenum">
              <a:rPr lang="en-US" altLang="en-US">
                <a:solidFill>
                  <a:schemeClr val="bg2"/>
                </a:solidFill>
              </a:rPr>
              <a:pPr/>
              <a:t>9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2971800" y="3579813"/>
            <a:ext cx="914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solidFill>
                <a:schemeClr val="bg1"/>
              </a:solidFill>
            </a:endParaRP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2362201" y="1752600"/>
          <a:ext cx="3800475" cy="424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3" imgW="2273300" imgH="2971800" progId="Equation.3">
                  <p:embed/>
                </p:oleObj>
              </mc:Choice>
              <mc:Fallback>
                <p:oleObj name="Equation" r:id="rId3" imgW="2273300" imgH="297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1" y="1752600"/>
                        <a:ext cx="3800475" cy="424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400800" y="1981200"/>
            <a:ext cx="4038600" cy="415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Font typeface="Wingdings" panose="05000000000000000000" pitchFamily="2" charset="2"/>
              <a:buChar char="Ø"/>
              <a:defRPr sz="2400" b="1">
                <a:solidFill>
                  <a:srgbClr val="0033CC"/>
                </a:solidFill>
                <a:latin typeface="Times New Roman" panose="02020603050405020304" pitchFamily="18" charset="0"/>
              </a:defRPr>
            </a:lvl2pPr>
            <a:lvl3pPr indent="-228600">
              <a:spcBef>
                <a:spcPct val="20000"/>
              </a:spcBef>
              <a:buFont typeface="Wingdings" panose="05000000000000000000" pitchFamily="2" charset="2"/>
              <a:buChar char="v"/>
              <a:defRPr sz="2000" b="1">
                <a:solidFill>
                  <a:srgbClr val="993300"/>
                </a:solidFill>
                <a:latin typeface="Times New Roman" panose="02020603050405020304" pitchFamily="18" charset="0"/>
              </a:defRPr>
            </a:lvl3pPr>
            <a:lvl4pPr indent="-22860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indent="-228600">
              <a:spcBef>
                <a:spcPct val="20000"/>
              </a:spcBef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sz="2400" b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Document Clustering:</a:t>
            </a:r>
          </a:p>
          <a:p>
            <a:pPr lvl="1">
              <a:spcBef>
                <a:spcPct val="50000"/>
              </a:spcBef>
            </a:pPr>
            <a:r>
              <a:rPr lang="en-US" altLang="zh-CN" b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Define a similarity measure</a:t>
            </a:r>
          </a:p>
          <a:p>
            <a:pPr lvl="1">
              <a:spcBef>
                <a:spcPct val="50000"/>
              </a:spcBef>
            </a:pPr>
            <a:r>
              <a:rPr lang="en-US" altLang="zh-CN" b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Clustering the documents using e.g. k-means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2400" b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Term Clustering:</a:t>
            </a:r>
          </a:p>
          <a:p>
            <a:pPr lvl="1">
              <a:spcBef>
                <a:spcPct val="50000"/>
              </a:spcBef>
            </a:pPr>
            <a:r>
              <a:rPr lang="en-US" altLang="zh-CN" b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Symmetric with Doc Clustering</a:t>
            </a:r>
          </a:p>
        </p:txBody>
      </p:sp>
    </p:spTree>
    <p:extLst>
      <p:ext uri="{BB962C8B-B14F-4D97-AF65-F5344CB8AC3E}">
        <p14:creationId xmlns:p14="http://schemas.microsoft.com/office/powerpoint/2010/main" val="2566463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989</Words>
  <Application>Microsoft Office PowerPoint</Application>
  <PresentationFormat>Widescreen</PresentationFormat>
  <Paragraphs>388</Paragraphs>
  <Slides>35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35</vt:i4>
      </vt:variant>
    </vt:vector>
  </HeadingPairs>
  <TitlesOfParts>
    <vt:vector size="48" baseType="lpstr">
      <vt:lpstr>宋体</vt:lpstr>
      <vt:lpstr>Arial</vt:lpstr>
      <vt:lpstr>Calibri</vt:lpstr>
      <vt:lpstr>Calibri Light</vt:lpstr>
      <vt:lpstr>Symbol</vt:lpstr>
      <vt:lpstr>Tahoma</vt:lpstr>
      <vt:lpstr>Times New Roman</vt:lpstr>
      <vt:lpstr>Verdana</vt:lpstr>
      <vt:lpstr>Wingdings</vt:lpstr>
      <vt:lpstr>Office Theme</vt:lpstr>
      <vt:lpstr>Microsoft Equation 3.0</vt:lpstr>
      <vt:lpstr>Microsoft Excel Chart</vt:lpstr>
      <vt:lpstr>Microsoft Office Excel Chart</vt:lpstr>
      <vt:lpstr>CS 485G:  Special Topics in Data Mining </vt:lpstr>
      <vt:lpstr>PowerPoint Presentation</vt:lpstr>
      <vt:lpstr>PowerPoint Presentation</vt:lpstr>
      <vt:lpstr>PowerPoint Presentation</vt:lpstr>
      <vt:lpstr>PowerPoint Presentation</vt:lpstr>
      <vt:lpstr>Outline</vt:lpstr>
      <vt:lpstr>Clustering</vt:lpstr>
      <vt:lpstr>The Curse of Dimensionality</vt:lpstr>
      <vt:lpstr>Motivation</vt:lpstr>
      <vt:lpstr>Motivation</vt:lpstr>
      <vt:lpstr>Contingency Tables</vt:lpstr>
      <vt:lpstr>Co-Clustering</vt:lpstr>
      <vt:lpstr>Co-clustering Example for Text Data</vt:lpstr>
      <vt:lpstr>Result of Co-Clustering</vt:lpstr>
      <vt:lpstr>Clustering by Patterns</vt:lpstr>
      <vt:lpstr>Clustering by Pattern Similarity  (p-Clustering)</vt:lpstr>
      <vt:lpstr>Clusters Are Clear After Projection</vt:lpstr>
      <vt:lpstr>Motivation</vt:lpstr>
      <vt:lpstr>Motivation </vt:lpstr>
      <vt:lpstr>Motivation</vt:lpstr>
      <vt:lpstr>Motivation</vt:lpstr>
      <vt:lpstr>Motivation</vt:lpstr>
      <vt:lpstr>Motivation</vt:lpstr>
      <vt:lpstr>Motivation</vt:lpstr>
      <vt:lpstr>bi-cluster</vt:lpstr>
      <vt:lpstr>bi-cluster</vt:lpstr>
      <vt:lpstr>bi-cluster</vt:lpstr>
      <vt:lpstr>bi-cluster</vt:lpstr>
      <vt:lpstr>Cheng-Church Algorithm</vt:lpstr>
      <vt:lpstr>The FLOC algorithm</vt:lpstr>
      <vt:lpstr>The FLOC algorithm</vt:lpstr>
      <vt:lpstr>The FLOC algorithm</vt:lpstr>
      <vt:lpstr>The FLOC algorithm</vt:lpstr>
      <vt:lpstr>Performance</vt:lpstr>
      <vt:lpstr>Conclusion Remark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485G:  Special Topics in Data Mining</dc:title>
  <dc:creator>liuj</dc:creator>
  <cp:lastModifiedBy>liuj</cp:lastModifiedBy>
  <cp:revision>7</cp:revision>
  <dcterms:created xsi:type="dcterms:W3CDTF">2016-02-09T14:40:14Z</dcterms:created>
  <dcterms:modified xsi:type="dcterms:W3CDTF">2016-02-18T15:42:54Z</dcterms:modified>
</cp:coreProperties>
</file>