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1" r:id="rId3"/>
    <p:sldId id="382" r:id="rId4"/>
    <p:sldId id="262" r:id="rId5"/>
    <p:sldId id="263" r:id="rId6"/>
    <p:sldId id="404" r:id="rId7"/>
    <p:sldId id="405" r:id="rId8"/>
    <p:sldId id="406" r:id="rId9"/>
    <p:sldId id="407" r:id="rId10"/>
    <p:sldId id="265" r:id="rId11"/>
    <p:sldId id="359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363" r:id="rId20"/>
    <p:sldId id="275" r:id="rId21"/>
    <p:sldId id="360" r:id="rId22"/>
    <p:sldId id="279" r:id="rId23"/>
    <p:sldId id="281" r:id="rId24"/>
    <p:sldId id="377" r:id="rId25"/>
    <p:sldId id="384" r:id="rId26"/>
    <p:sldId id="385" r:id="rId27"/>
    <p:sldId id="386" r:id="rId28"/>
    <p:sldId id="389" r:id="rId29"/>
    <p:sldId id="397" r:id="rId30"/>
    <p:sldId id="403" r:id="rId31"/>
    <p:sldId id="288" r:id="rId32"/>
    <p:sldId id="289" r:id="rId33"/>
    <p:sldId id="361" r:id="rId34"/>
    <p:sldId id="290" r:id="rId35"/>
    <p:sldId id="291" r:id="rId36"/>
    <p:sldId id="292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8000"/>
    <a:srgbClr val="00CC66"/>
    <a:srgbClr val="DDDDDD"/>
    <a:srgbClr val="B2B2B2"/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068" autoAdjust="0"/>
  </p:normalViewPr>
  <p:slideViewPr>
    <p:cSldViewPr>
      <p:cViewPr varScale="1">
        <p:scale>
          <a:sx n="111" d="100"/>
          <a:sy n="111" d="100"/>
        </p:scale>
        <p:origin x="16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6" Type="http://schemas.openxmlformats.org/officeDocument/2006/relationships/image" Target="../media/image31.wmf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fld id="{5E34C3F5-1B73-4189-B43B-31D3BAA49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5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panose="020B0604020202020204" pitchFamily="34" charset="0"/>
              </a:defRPr>
            </a:lvl1pPr>
          </a:lstStyle>
          <a:p>
            <a:fld id="{FF2C377F-6B4E-452A-AD3B-2B8B2D9F8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5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0AE402A-ECF5-4843-966E-0F35BDBCD251}" type="slidenum">
              <a:rPr lang="en-US" altLang="en-US" sz="1300">
                <a:latin typeface="Arial" panose="020B0604020202020204" pitchFamily="34" charset="0"/>
              </a:rPr>
              <a:pPr/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7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707A1D-2B58-4184-AE74-FECEA497E250}" type="slidenum">
              <a:rPr lang="en-US" altLang="en-US" sz="1300">
                <a:latin typeface="Arial" panose="020B0604020202020204" pitchFamily="34" charset="0"/>
              </a:rPr>
              <a:pPr/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02FFA4A-4E8F-4263-84AD-3F893009CCF6}" type="slidenum">
              <a:rPr lang="en-US" altLang="en-US" sz="1300">
                <a:latin typeface="Arial" panose="020B0604020202020204" pitchFamily="34" charset="0"/>
              </a:rPr>
              <a:pPr/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3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F66B5A4-3A16-4C00-BEB6-3C836C1E439C}" type="slidenum">
              <a:rPr lang="en-US" altLang="en-US" sz="1300">
                <a:latin typeface="Arial" panose="020B0604020202020204" pitchFamily="34" charset="0"/>
              </a:rPr>
              <a:pPr/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9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9B90E34-1FF5-471B-A92F-C8D9723EAF19}" type="slidenum">
              <a:rPr lang="en-US" altLang="en-US" sz="1300">
                <a:latin typeface="Arial" panose="020B0604020202020204" pitchFamily="34" charset="0"/>
              </a:rPr>
              <a:pPr/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6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D73B29C-1436-4FC2-B680-FDFEF4D3CDFB}" type="slidenum">
              <a:rPr lang="en-US" altLang="en-US" sz="1300">
                <a:latin typeface="Arial" panose="020B0604020202020204" pitchFamily="34" charset="0"/>
              </a:rPr>
              <a:pPr/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9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EB5D2B7-FBAC-4E5C-82D4-015E9DDC5115}" type="slidenum">
              <a:rPr lang="en-US" altLang="en-US" sz="1300">
                <a:latin typeface="Arial" panose="020B0604020202020204" pitchFamily="34" charset="0"/>
              </a:rPr>
              <a:pPr/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07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0A0BE73-EDBD-4960-B91D-6EAFF8225906}" type="slidenum">
              <a:rPr lang="en-US" altLang="en-US" sz="1300">
                <a:latin typeface="Arial" panose="020B0604020202020204" pitchFamily="34" charset="0"/>
              </a:rPr>
              <a:pPr/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1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A70C56-267D-4802-B0CF-D06C7DA6F2B0}" type="slidenum">
              <a:rPr lang="en-US" altLang="en-US" sz="1300">
                <a:latin typeface="Arial" panose="020B0604020202020204" pitchFamily="34" charset="0"/>
              </a:rPr>
              <a:pPr/>
              <a:t>21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9CFD67-CA99-42B5-BEA8-E21A64339147}" type="slidenum">
              <a:rPr lang="en-US" altLang="en-US" sz="1300">
                <a:latin typeface="Arial" panose="020B0604020202020204" pitchFamily="34" charset="0"/>
              </a:rPr>
              <a:pPr/>
              <a:t>22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79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73758C-A699-47F3-A19C-35FB269CC350}" type="slidenum">
              <a:rPr lang="en-US" altLang="en-US" sz="1300">
                <a:latin typeface="Arial" panose="020B0604020202020204" pitchFamily="34" charset="0"/>
              </a:rPr>
              <a:pPr/>
              <a:t>23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7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2D0DF39-B158-49F4-8102-F611260E25B0}" type="slidenum">
              <a:rPr lang="en-US" altLang="en-US" sz="1300">
                <a:latin typeface="Arial" panose="020B0604020202020204" pitchFamily="34" charset="0"/>
              </a:rPr>
              <a:pPr/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7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BCC921-6AD7-440B-9CD5-0C6D5447DA31}" type="slidenum">
              <a:rPr lang="en-US" altLang="en-US" sz="1300">
                <a:latin typeface="Arial" panose="020B0604020202020204" pitchFamily="34" charset="0"/>
              </a:rPr>
              <a:pPr/>
              <a:t>24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7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38B2C8E-9EA2-4979-AE9F-2792DAFBC298}" type="slidenum">
              <a:rPr lang="en-US" altLang="en-US" sz="1300">
                <a:latin typeface="Arial" panose="020B0604020202020204" pitchFamily="34" charset="0"/>
              </a:rPr>
              <a:pPr/>
              <a:t>25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44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94D738E-C36E-4173-921A-2845CF3B465F}" type="slidenum">
              <a:rPr lang="en-US" altLang="en-US" sz="1300">
                <a:latin typeface="Arial" panose="020B0604020202020204" pitchFamily="34" charset="0"/>
              </a:rPr>
              <a:pPr/>
              <a:t>26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5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66CF5A-9F59-4CBB-876C-335284915E12}" type="slidenum">
              <a:rPr lang="en-US" altLang="en-US" sz="1300">
                <a:latin typeface="Arial" panose="020B0604020202020204" pitchFamily="34" charset="0"/>
              </a:rPr>
              <a:pPr/>
              <a:t>27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36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DE3A78-174D-4028-9DB2-DE6C3B843134}" type="slidenum">
              <a:rPr lang="en-US" altLang="en-US" sz="1300">
                <a:latin typeface="Arial" panose="020B0604020202020204" pitchFamily="34" charset="0"/>
              </a:rPr>
              <a:pPr/>
              <a:t>28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50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EB471A8-DFD2-44B8-B425-012F51E5A706}" type="slidenum">
              <a:rPr lang="en-US" altLang="en-US" sz="1300">
                <a:latin typeface="Arial" panose="020B0604020202020204" pitchFamily="34" charset="0"/>
              </a:rPr>
              <a:pPr/>
              <a:t>29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1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F3C90B-1DFE-4D17-9EC6-6844B69A18F7}" type="slidenum">
              <a:rPr lang="en-US" altLang="en-US" sz="1300">
                <a:latin typeface="Arial" panose="020B0604020202020204" pitchFamily="34" charset="0"/>
              </a:rPr>
              <a:pPr/>
              <a:t>30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9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2BB83F4-8DEF-4B1F-A487-67E7DF9CD083}" type="slidenum">
              <a:rPr lang="en-US" altLang="en-US" sz="1300">
                <a:latin typeface="Arial" panose="020B0604020202020204" pitchFamily="34" charset="0"/>
              </a:rPr>
              <a:pPr/>
              <a:t>31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22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B42806-9811-42E2-ADF8-5B4F9B04EA06}" type="slidenum">
              <a:rPr lang="en-US" altLang="en-US" sz="1300">
                <a:latin typeface="Arial" panose="020B0604020202020204" pitchFamily="34" charset="0"/>
              </a:rPr>
              <a:pPr/>
              <a:t>32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73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E3DAA8A-EC9D-4B37-9839-52272FEEB633}" type="slidenum">
              <a:rPr lang="en-US" altLang="en-US" sz="1300">
                <a:latin typeface="Arial" panose="020B0604020202020204" pitchFamily="34" charset="0"/>
              </a:rPr>
              <a:pPr/>
              <a:t>33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2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755728D-0DAF-4963-9822-06514207659C}" type="slidenum">
              <a:rPr lang="en-US" altLang="en-US" sz="1300">
                <a:latin typeface="Arial" panose="020B0604020202020204" pitchFamily="34" charset="0"/>
              </a:rPr>
              <a:pPr/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1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73687-6773-46B7-936D-44CE6DA01F77}" type="slidenum">
              <a:rPr lang="en-US" altLang="en-US" sz="1300">
                <a:latin typeface="Arial" panose="020B0604020202020204" pitchFamily="34" charset="0"/>
              </a:rPr>
              <a:pPr/>
              <a:t>34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5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74241C-2964-4E26-B713-ACA31C93FED3}" type="slidenum">
              <a:rPr lang="en-US" altLang="en-US" sz="1300">
                <a:latin typeface="Arial" panose="020B0604020202020204" pitchFamily="34" charset="0"/>
              </a:rPr>
              <a:pPr/>
              <a:t>35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74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EF5F92-8698-48DD-952F-1AA7822B4B60}" type="slidenum">
              <a:rPr lang="en-US" altLang="en-US" sz="1300">
                <a:latin typeface="Arial" panose="020B0604020202020204" pitchFamily="34" charset="0"/>
              </a:rPr>
              <a:pPr/>
              <a:t>36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FF7127-9C6B-4E6B-84EC-2BF931E7D50D}" type="slidenum">
              <a:rPr lang="en-US" altLang="en-US" sz="1300">
                <a:latin typeface="Arial" panose="020B0604020202020204" pitchFamily="34" charset="0"/>
              </a:rPr>
              <a:pPr/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2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F1F3DD7-1795-4377-9436-A26046D9E71C}" type="slidenum">
              <a:rPr lang="en-US" altLang="en-US" sz="1300">
                <a:latin typeface="Arial" panose="020B0604020202020204" pitchFamily="34" charset="0"/>
              </a:rPr>
              <a:pPr/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3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A9C428-9A52-41EF-B9D8-DA5B129ED914}" type="slidenum">
              <a:rPr lang="en-US" altLang="en-US" sz="1300">
                <a:latin typeface="Arial" panose="020B0604020202020204" pitchFamily="34" charset="0"/>
              </a:rPr>
              <a:pPr/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2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9AD6D74-A75C-4E0F-B933-C90380CC9E4F}" type="slidenum">
              <a:rPr lang="en-US" altLang="en-US" sz="1300">
                <a:latin typeface="Arial" panose="020B0604020202020204" pitchFamily="34" charset="0"/>
              </a:rPr>
              <a:pPr/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2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4250DE-4015-4209-962B-BE127FACC85A}" type="slidenum">
              <a:rPr lang="en-US" altLang="en-US" sz="1300">
                <a:latin typeface="Arial" panose="020B0604020202020204" pitchFamily="34" charset="0"/>
              </a:rPr>
              <a:pPr/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6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C3631-ED7D-4442-87C5-B68518311263}" type="slidenum">
              <a:rPr lang="en-US" altLang="en-US" sz="1300">
                <a:latin typeface="Arial" panose="020B0604020202020204" pitchFamily="34" charset="0"/>
              </a:rPr>
              <a:pPr/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7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85EE-244C-406F-B84F-13C8A7D5CA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6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3D9E-DF2D-4246-895B-D5A14C1656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7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B5D-61A8-441B-A7A6-F5C240934F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6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D4A69-AD99-4F04-AF5A-614098B9B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225FB-371A-41F2-B295-184F31AC5A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19F3-C8F2-44B0-AF5D-8E36DB90DF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82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C320F-048C-476E-B9A2-7C55F8998C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724-E018-4C66-96C5-265B0A4597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2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F7E8-8D2B-492E-843E-ED5BD58275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7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B5D-C4FB-45DC-87EA-BBA4E6F2D4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4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4F22-61D3-4FAF-A618-DF7A6306E4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6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143D-1E32-484F-BFF0-B397C05150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B906-1A8D-498D-ADEA-ADDCBD96C0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26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CS 485G: </a:t>
            </a:r>
            <a:br>
              <a:rPr lang="en-US" altLang="en-US" dirty="0"/>
            </a:br>
            <a:r>
              <a:rPr lang="en-US" altLang="en-US" dirty="0"/>
              <a:t>Special Topics in Data Mining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/>
              <a:t>Clustering </a:t>
            </a:r>
            <a:r>
              <a:rPr lang="en-US" altLang="en-US" sz="4000" dirty="0" smtClean="0"/>
              <a:t>Analysis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3200" dirty="0" err="1" smtClean="0"/>
              <a:t>Jinze</a:t>
            </a:r>
            <a:r>
              <a:rPr lang="en-US" altLang="en-US" sz="3200" dirty="0" smtClean="0"/>
              <a:t> Liu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725" y="609600"/>
            <a:ext cx="7296150" cy="6302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Good Clustering?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05800" cy="4424363"/>
          </a:xfrm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altLang="en-US" sz="2400" smtClean="0"/>
              <a:t>A </a:t>
            </a:r>
            <a:r>
              <a:rPr lang="en-US" altLang="en-US" sz="2400" u="sng" smtClean="0"/>
              <a:t>good clustering</a:t>
            </a:r>
            <a:r>
              <a:rPr lang="en-US" altLang="en-US" sz="2400" smtClean="0"/>
              <a:t> method will produce high quality clusters with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high </a:t>
            </a:r>
            <a:r>
              <a:rPr lang="en-US" altLang="en-US" sz="2000" u="sng" smtClean="0"/>
              <a:t>intra-class</a:t>
            </a:r>
            <a:r>
              <a:rPr lang="en-US" altLang="en-US" sz="2000" smtClean="0"/>
              <a:t> similarity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low </a:t>
            </a:r>
            <a:r>
              <a:rPr lang="en-US" altLang="en-US" sz="2000" u="sng" smtClean="0"/>
              <a:t>inter-class</a:t>
            </a:r>
            <a:r>
              <a:rPr lang="en-US" altLang="en-US" sz="2000" smtClean="0"/>
              <a:t> similarity 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The </a:t>
            </a:r>
            <a:r>
              <a:rPr lang="en-US" altLang="en-US" sz="2400" u="sng" smtClean="0"/>
              <a:t>quality</a:t>
            </a:r>
            <a:r>
              <a:rPr lang="en-US" altLang="en-US" sz="2400" smtClean="0"/>
              <a:t> of a clustering result depends on both the similarity measure used by the method and its implementation.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The </a:t>
            </a:r>
            <a:r>
              <a:rPr lang="en-US" altLang="en-US" sz="2400" u="sng" smtClean="0"/>
              <a:t>quality</a:t>
            </a:r>
            <a:r>
              <a:rPr lang="en-US" altLang="en-US" sz="2400" smtClean="0"/>
              <a:t> of a clustering method is also measured by its ability to discover some or all of the </a:t>
            </a:r>
            <a:r>
              <a:rPr lang="en-US" altLang="en-US" sz="2400" u="sng" smtClean="0"/>
              <a:t>hidden</a:t>
            </a:r>
            <a:r>
              <a:rPr lang="en-US" altLang="en-US" sz="2400" smtClean="0"/>
              <a:t> patterns.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4175" cy="1036638"/>
          </a:xfrm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Outliers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029200"/>
          </a:xfrm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Outliers are objects that do not belong to any cluster or form clusters of very small cardinality</a:t>
            </a:r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endParaRPr lang="en-US" altLang="en-US" sz="2400" smtClean="0"/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 some applications we are interested in discovering outliers, not clusters (</a:t>
            </a:r>
            <a:r>
              <a:rPr lang="en-US" altLang="en-US" sz="2400" smtClean="0">
                <a:solidFill>
                  <a:srgbClr val="0000FF"/>
                </a:solidFill>
              </a:rPr>
              <a:t>outlier analysis</a:t>
            </a:r>
            <a:r>
              <a:rPr lang="en-US" altLang="en-US" sz="2400" smtClean="0"/>
              <a:t>)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477000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048000" y="4848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858000" y="4086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4141788" y="4435475"/>
            <a:ext cx="173037" cy="173038"/>
            <a:chOff x="1900" y="3589"/>
            <a:chExt cx="109" cy="109"/>
          </a:xfrm>
        </p:grpSpPr>
        <p:sp>
          <p:nvSpPr>
            <p:cNvPr id="11315" name="Line 8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9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5160963" y="3216275"/>
            <a:ext cx="173037" cy="173038"/>
            <a:chOff x="1900" y="3589"/>
            <a:chExt cx="109" cy="109"/>
          </a:xfrm>
        </p:grpSpPr>
        <p:sp>
          <p:nvSpPr>
            <p:cNvPr id="11313" name="Line 11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12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" name="Group 13"/>
          <p:cNvGrpSpPr>
            <a:grpSpLocks/>
          </p:cNvGrpSpPr>
          <p:nvPr/>
        </p:nvGrpSpPr>
        <p:grpSpPr bwMode="auto">
          <a:xfrm>
            <a:off x="2924175" y="3549650"/>
            <a:ext cx="173038" cy="173038"/>
            <a:chOff x="1900" y="3589"/>
            <a:chExt cx="109" cy="109"/>
          </a:xfrm>
        </p:grpSpPr>
        <p:sp>
          <p:nvSpPr>
            <p:cNvPr id="11311" name="Line 14"/>
            <p:cNvSpPr>
              <a:spLocks noChangeShapeType="1"/>
            </p:cNvSpPr>
            <p:nvPr/>
          </p:nvSpPr>
          <p:spPr bwMode="auto">
            <a:xfrm>
              <a:off x="1900" y="3637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5"/>
            <p:cNvSpPr>
              <a:spLocks noChangeShapeType="1"/>
            </p:cNvSpPr>
            <p:nvPr/>
          </p:nvSpPr>
          <p:spPr bwMode="auto">
            <a:xfrm rot="-5400000">
              <a:off x="1896" y="3644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AutoShape 17"/>
          <p:cNvSpPr>
            <a:spLocks noChangeArrowheads="1"/>
          </p:cNvSpPr>
          <p:nvPr/>
        </p:nvSpPr>
        <p:spPr bwMode="auto">
          <a:xfrm>
            <a:off x="2786063" y="3935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5" name="AutoShape 18"/>
          <p:cNvSpPr>
            <a:spLocks noChangeArrowheads="1"/>
          </p:cNvSpPr>
          <p:nvPr/>
        </p:nvSpPr>
        <p:spPr bwMode="auto">
          <a:xfrm>
            <a:off x="2592388" y="374173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6" name="AutoShape 19"/>
          <p:cNvSpPr>
            <a:spLocks noChangeArrowheads="1"/>
          </p:cNvSpPr>
          <p:nvPr/>
        </p:nvSpPr>
        <p:spPr bwMode="auto">
          <a:xfrm>
            <a:off x="3092450" y="3765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7" name="AutoShape 20"/>
          <p:cNvSpPr>
            <a:spLocks noChangeArrowheads="1"/>
          </p:cNvSpPr>
          <p:nvPr/>
        </p:nvSpPr>
        <p:spPr bwMode="auto">
          <a:xfrm>
            <a:off x="2852738" y="34258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8" name="AutoShape 21"/>
          <p:cNvSpPr>
            <a:spLocks noChangeArrowheads="1"/>
          </p:cNvSpPr>
          <p:nvPr/>
        </p:nvSpPr>
        <p:spPr bwMode="auto">
          <a:xfrm>
            <a:off x="2500313" y="396716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79" name="AutoShape 22"/>
          <p:cNvSpPr>
            <a:spLocks noChangeArrowheads="1"/>
          </p:cNvSpPr>
          <p:nvPr/>
        </p:nvSpPr>
        <p:spPr bwMode="auto">
          <a:xfrm>
            <a:off x="2638425" y="34988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0" name="AutoShape 23"/>
          <p:cNvSpPr>
            <a:spLocks noChangeArrowheads="1"/>
          </p:cNvSpPr>
          <p:nvPr/>
        </p:nvSpPr>
        <p:spPr bwMode="auto">
          <a:xfrm>
            <a:off x="5030788" y="29622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1" name="AutoShape 24"/>
          <p:cNvSpPr>
            <a:spLocks noChangeArrowheads="1"/>
          </p:cNvSpPr>
          <p:nvPr/>
        </p:nvSpPr>
        <p:spPr bwMode="auto">
          <a:xfrm>
            <a:off x="4921250" y="35925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2" name="AutoShape 25"/>
          <p:cNvSpPr>
            <a:spLocks noChangeArrowheads="1"/>
          </p:cNvSpPr>
          <p:nvPr/>
        </p:nvSpPr>
        <p:spPr bwMode="auto">
          <a:xfrm>
            <a:off x="5291138" y="32385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3" name="AutoShape 26"/>
          <p:cNvSpPr>
            <a:spLocks noChangeArrowheads="1"/>
          </p:cNvSpPr>
          <p:nvPr/>
        </p:nvSpPr>
        <p:spPr bwMode="auto">
          <a:xfrm>
            <a:off x="4778375" y="33035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4" name="AutoShape 27"/>
          <p:cNvSpPr>
            <a:spLocks noChangeArrowheads="1"/>
          </p:cNvSpPr>
          <p:nvPr/>
        </p:nvSpPr>
        <p:spPr bwMode="auto">
          <a:xfrm>
            <a:off x="5883275" y="3355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5" name="AutoShape 28"/>
          <p:cNvSpPr>
            <a:spLocks noChangeArrowheads="1"/>
          </p:cNvSpPr>
          <p:nvPr/>
        </p:nvSpPr>
        <p:spPr bwMode="auto">
          <a:xfrm>
            <a:off x="5705475" y="3667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6" name="AutoShape 30"/>
          <p:cNvSpPr>
            <a:spLocks noChangeArrowheads="1"/>
          </p:cNvSpPr>
          <p:nvPr/>
        </p:nvSpPr>
        <p:spPr bwMode="auto">
          <a:xfrm>
            <a:off x="3116263" y="40798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7" name="AutoShape 31"/>
          <p:cNvSpPr>
            <a:spLocks noChangeArrowheads="1"/>
          </p:cNvSpPr>
          <p:nvPr/>
        </p:nvSpPr>
        <p:spPr bwMode="auto">
          <a:xfrm>
            <a:off x="3744913" y="4116388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8" name="AutoShape 32"/>
          <p:cNvSpPr>
            <a:spLocks noChangeArrowheads="1"/>
          </p:cNvSpPr>
          <p:nvPr/>
        </p:nvSpPr>
        <p:spPr bwMode="auto">
          <a:xfrm>
            <a:off x="5365750" y="37433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89" name="AutoShape 33"/>
          <p:cNvSpPr>
            <a:spLocks noChangeArrowheads="1"/>
          </p:cNvSpPr>
          <p:nvPr/>
        </p:nvSpPr>
        <p:spPr bwMode="auto">
          <a:xfrm>
            <a:off x="4475163" y="42386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0" name="AutoShape 34"/>
          <p:cNvSpPr>
            <a:spLocks noChangeArrowheads="1"/>
          </p:cNvSpPr>
          <p:nvPr/>
        </p:nvSpPr>
        <p:spPr bwMode="auto">
          <a:xfrm>
            <a:off x="4208463" y="47371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1" name="AutoShape 35"/>
          <p:cNvSpPr>
            <a:spLocks noChangeArrowheads="1"/>
          </p:cNvSpPr>
          <p:nvPr/>
        </p:nvSpPr>
        <p:spPr bwMode="auto">
          <a:xfrm>
            <a:off x="4359275" y="45275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2" name="AutoShape 36"/>
          <p:cNvSpPr>
            <a:spLocks noChangeArrowheads="1"/>
          </p:cNvSpPr>
          <p:nvPr/>
        </p:nvSpPr>
        <p:spPr bwMode="auto">
          <a:xfrm>
            <a:off x="3286125" y="348297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3" name="AutoShape 37"/>
          <p:cNvSpPr>
            <a:spLocks noChangeArrowheads="1"/>
          </p:cNvSpPr>
          <p:nvPr/>
        </p:nvSpPr>
        <p:spPr bwMode="auto">
          <a:xfrm>
            <a:off x="3914775" y="4443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4" name="AutoShape 38"/>
          <p:cNvSpPr>
            <a:spLocks noChangeArrowheads="1"/>
          </p:cNvSpPr>
          <p:nvPr/>
        </p:nvSpPr>
        <p:spPr bwMode="auto">
          <a:xfrm>
            <a:off x="3908425" y="46831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5" name="AutoShape 39"/>
          <p:cNvSpPr>
            <a:spLocks noChangeArrowheads="1"/>
          </p:cNvSpPr>
          <p:nvPr/>
        </p:nvSpPr>
        <p:spPr bwMode="auto">
          <a:xfrm>
            <a:off x="3305175" y="31559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6" name="AutoShape 40"/>
          <p:cNvSpPr>
            <a:spLocks noChangeArrowheads="1"/>
          </p:cNvSpPr>
          <p:nvPr/>
        </p:nvSpPr>
        <p:spPr bwMode="auto">
          <a:xfrm>
            <a:off x="4583113" y="267335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7" name="AutoShape 41"/>
          <p:cNvSpPr>
            <a:spLocks noChangeArrowheads="1"/>
          </p:cNvSpPr>
          <p:nvPr/>
        </p:nvSpPr>
        <p:spPr bwMode="auto">
          <a:xfrm>
            <a:off x="3176588" y="2870200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8" name="AutoShape 42"/>
          <p:cNvSpPr>
            <a:spLocks noChangeArrowheads="1"/>
          </p:cNvSpPr>
          <p:nvPr/>
        </p:nvSpPr>
        <p:spPr bwMode="auto">
          <a:xfrm>
            <a:off x="4051300" y="39592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99" name="AutoShape 43"/>
          <p:cNvSpPr>
            <a:spLocks noChangeArrowheads="1"/>
          </p:cNvSpPr>
          <p:nvPr/>
        </p:nvSpPr>
        <p:spPr bwMode="auto">
          <a:xfrm>
            <a:off x="4216400" y="42005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0" name="AutoShape 44"/>
          <p:cNvSpPr>
            <a:spLocks noChangeArrowheads="1"/>
          </p:cNvSpPr>
          <p:nvPr/>
        </p:nvSpPr>
        <p:spPr bwMode="auto">
          <a:xfrm>
            <a:off x="4572000" y="4697413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1" name="Freeform 45"/>
          <p:cNvSpPr>
            <a:spLocks/>
          </p:cNvSpPr>
          <p:nvPr/>
        </p:nvSpPr>
        <p:spPr bwMode="auto">
          <a:xfrm>
            <a:off x="4437063" y="2514600"/>
            <a:ext cx="1747837" cy="1709738"/>
          </a:xfrm>
          <a:custGeom>
            <a:avLst/>
            <a:gdLst>
              <a:gd name="T0" fmla="*/ 2147483647 w 1101"/>
              <a:gd name="T1" fmla="*/ 2147483647 h 1077"/>
              <a:gd name="T2" fmla="*/ 2147483647 w 1101"/>
              <a:gd name="T3" fmla="*/ 2147483647 h 1077"/>
              <a:gd name="T4" fmla="*/ 2147483647 w 1101"/>
              <a:gd name="T5" fmla="*/ 2147483647 h 1077"/>
              <a:gd name="T6" fmla="*/ 2147483647 w 1101"/>
              <a:gd name="T7" fmla="*/ 2147483647 h 1077"/>
              <a:gd name="T8" fmla="*/ 2147483647 w 1101"/>
              <a:gd name="T9" fmla="*/ 2147483647 h 1077"/>
              <a:gd name="T10" fmla="*/ 2147483647 w 1101"/>
              <a:gd name="T11" fmla="*/ 2147483647 h 1077"/>
              <a:gd name="T12" fmla="*/ 2147483647 w 1101"/>
              <a:gd name="T13" fmla="*/ 2147483647 h 1077"/>
              <a:gd name="T14" fmla="*/ 2147483647 w 1101"/>
              <a:gd name="T15" fmla="*/ 2147483647 h 1077"/>
              <a:gd name="T16" fmla="*/ 2147483647 w 1101"/>
              <a:gd name="T17" fmla="*/ 2147483647 h 1077"/>
              <a:gd name="T18" fmla="*/ 2147483647 w 1101"/>
              <a:gd name="T19" fmla="*/ 2147483647 h 1077"/>
              <a:gd name="T20" fmla="*/ 2147483647 w 1101"/>
              <a:gd name="T21" fmla="*/ 2147483647 h 1077"/>
              <a:gd name="T22" fmla="*/ 2147483647 w 1101"/>
              <a:gd name="T23" fmla="*/ 2147483647 h 1077"/>
              <a:gd name="T24" fmla="*/ 2147483647 w 1101"/>
              <a:gd name="T25" fmla="*/ 2147483647 h 1077"/>
              <a:gd name="T26" fmla="*/ 2147483647 w 1101"/>
              <a:gd name="T27" fmla="*/ 2147483647 h 1077"/>
              <a:gd name="T28" fmla="*/ 2147483647 w 1101"/>
              <a:gd name="T29" fmla="*/ 2147483647 h 1077"/>
              <a:gd name="T30" fmla="*/ 2147483647 w 1101"/>
              <a:gd name="T31" fmla="*/ 2147483647 h 1077"/>
              <a:gd name="T32" fmla="*/ 2147483647 w 1101"/>
              <a:gd name="T33" fmla="*/ 2147483647 h 1077"/>
              <a:gd name="T34" fmla="*/ 2147483647 w 1101"/>
              <a:gd name="T35" fmla="*/ 2147483647 h 1077"/>
              <a:gd name="T36" fmla="*/ 2147483647 w 1101"/>
              <a:gd name="T37" fmla="*/ 2147483647 h 1077"/>
              <a:gd name="T38" fmla="*/ 2147483647 w 1101"/>
              <a:gd name="T39" fmla="*/ 2147483647 h 10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01"/>
              <a:gd name="T61" fmla="*/ 0 h 1077"/>
              <a:gd name="T62" fmla="*/ 1101 w 1101"/>
              <a:gd name="T63" fmla="*/ 1077 h 10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01" h="1077">
                <a:moveTo>
                  <a:pt x="1041" y="294"/>
                </a:moveTo>
                <a:cubicBezTo>
                  <a:pt x="1062" y="357"/>
                  <a:pt x="1070" y="419"/>
                  <a:pt x="1077" y="485"/>
                </a:cubicBezTo>
                <a:cubicBezTo>
                  <a:pt x="1072" y="641"/>
                  <a:pt x="1101" y="797"/>
                  <a:pt x="1013" y="930"/>
                </a:cubicBezTo>
                <a:cubicBezTo>
                  <a:pt x="1001" y="966"/>
                  <a:pt x="984" y="1017"/>
                  <a:pt x="950" y="1040"/>
                </a:cubicBezTo>
                <a:cubicBezTo>
                  <a:pt x="920" y="1060"/>
                  <a:pt x="884" y="1065"/>
                  <a:pt x="850" y="1076"/>
                </a:cubicBezTo>
                <a:cubicBezTo>
                  <a:pt x="677" y="1068"/>
                  <a:pt x="701" y="1077"/>
                  <a:pt x="595" y="1040"/>
                </a:cubicBezTo>
                <a:cubicBezTo>
                  <a:pt x="556" y="1026"/>
                  <a:pt x="527" y="1007"/>
                  <a:pt x="486" y="994"/>
                </a:cubicBezTo>
                <a:cubicBezTo>
                  <a:pt x="477" y="991"/>
                  <a:pt x="459" y="985"/>
                  <a:pt x="459" y="985"/>
                </a:cubicBezTo>
                <a:cubicBezTo>
                  <a:pt x="417" y="943"/>
                  <a:pt x="369" y="911"/>
                  <a:pt x="322" y="876"/>
                </a:cubicBezTo>
                <a:cubicBezTo>
                  <a:pt x="287" y="850"/>
                  <a:pt x="271" y="816"/>
                  <a:pt x="232" y="803"/>
                </a:cubicBezTo>
                <a:cubicBezTo>
                  <a:pt x="196" y="768"/>
                  <a:pt x="131" y="726"/>
                  <a:pt x="104" y="685"/>
                </a:cubicBezTo>
                <a:cubicBezTo>
                  <a:pt x="56" y="611"/>
                  <a:pt x="21" y="536"/>
                  <a:pt x="4" y="449"/>
                </a:cubicBezTo>
                <a:cubicBezTo>
                  <a:pt x="7" y="343"/>
                  <a:pt x="0" y="236"/>
                  <a:pt x="13" y="130"/>
                </a:cubicBezTo>
                <a:cubicBezTo>
                  <a:pt x="22" y="60"/>
                  <a:pt x="139" y="33"/>
                  <a:pt x="186" y="21"/>
                </a:cubicBezTo>
                <a:cubicBezTo>
                  <a:pt x="198" y="18"/>
                  <a:pt x="222" y="12"/>
                  <a:pt x="222" y="12"/>
                </a:cubicBezTo>
                <a:cubicBezTo>
                  <a:pt x="289" y="15"/>
                  <a:pt x="362" y="0"/>
                  <a:pt x="422" y="30"/>
                </a:cubicBezTo>
                <a:cubicBezTo>
                  <a:pt x="473" y="56"/>
                  <a:pt x="525" y="77"/>
                  <a:pt x="577" y="103"/>
                </a:cubicBezTo>
                <a:cubicBezTo>
                  <a:pt x="619" y="124"/>
                  <a:pt x="655" y="153"/>
                  <a:pt x="695" y="176"/>
                </a:cubicBezTo>
                <a:cubicBezTo>
                  <a:pt x="718" y="189"/>
                  <a:pt x="745" y="192"/>
                  <a:pt x="768" y="203"/>
                </a:cubicBezTo>
                <a:cubicBezTo>
                  <a:pt x="844" y="240"/>
                  <a:pt x="955" y="294"/>
                  <a:pt x="1041" y="29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Freeform 46"/>
          <p:cNvSpPr>
            <a:spLocks/>
          </p:cNvSpPr>
          <p:nvPr/>
        </p:nvSpPr>
        <p:spPr bwMode="auto">
          <a:xfrm>
            <a:off x="3636963" y="3703638"/>
            <a:ext cx="1457325" cy="1531937"/>
          </a:xfrm>
          <a:custGeom>
            <a:avLst/>
            <a:gdLst>
              <a:gd name="T0" fmla="*/ 2147483647 w 918"/>
              <a:gd name="T1" fmla="*/ 2147483647 h 965"/>
              <a:gd name="T2" fmla="*/ 2147483647 w 918"/>
              <a:gd name="T3" fmla="*/ 2147483647 h 965"/>
              <a:gd name="T4" fmla="*/ 2147483647 w 918"/>
              <a:gd name="T5" fmla="*/ 2147483647 h 965"/>
              <a:gd name="T6" fmla="*/ 2147483647 w 918"/>
              <a:gd name="T7" fmla="*/ 2147483647 h 965"/>
              <a:gd name="T8" fmla="*/ 2147483647 w 918"/>
              <a:gd name="T9" fmla="*/ 2147483647 h 965"/>
              <a:gd name="T10" fmla="*/ 0 w 918"/>
              <a:gd name="T11" fmla="*/ 2147483647 h 965"/>
              <a:gd name="T12" fmla="*/ 2147483647 w 918"/>
              <a:gd name="T13" fmla="*/ 2147483647 h 965"/>
              <a:gd name="T14" fmla="*/ 2147483647 w 918"/>
              <a:gd name="T15" fmla="*/ 2147483647 h 965"/>
              <a:gd name="T16" fmla="*/ 2147483647 w 918"/>
              <a:gd name="T17" fmla="*/ 0 h 965"/>
              <a:gd name="T18" fmla="*/ 2147483647 w 918"/>
              <a:gd name="T19" fmla="*/ 2147483647 h 965"/>
              <a:gd name="T20" fmla="*/ 2147483647 w 918"/>
              <a:gd name="T21" fmla="*/ 2147483647 h 965"/>
              <a:gd name="T22" fmla="*/ 2147483647 w 918"/>
              <a:gd name="T23" fmla="*/ 2147483647 h 965"/>
              <a:gd name="T24" fmla="*/ 2147483647 w 918"/>
              <a:gd name="T25" fmla="*/ 2147483647 h 965"/>
              <a:gd name="T26" fmla="*/ 2147483647 w 918"/>
              <a:gd name="T27" fmla="*/ 2147483647 h 965"/>
              <a:gd name="T28" fmla="*/ 2147483647 w 918"/>
              <a:gd name="T29" fmla="*/ 2147483647 h 965"/>
              <a:gd name="T30" fmla="*/ 2147483647 w 918"/>
              <a:gd name="T31" fmla="*/ 2147483647 h 965"/>
              <a:gd name="T32" fmla="*/ 2147483647 w 918"/>
              <a:gd name="T33" fmla="*/ 2147483647 h 965"/>
              <a:gd name="T34" fmla="*/ 2147483647 w 918"/>
              <a:gd name="T35" fmla="*/ 2147483647 h 965"/>
              <a:gd name="T36" fmla="*/ 2147483647 w 918"/>
              <a:gd name="T37" fmla="*/ 2147483647 h 965"/>
              <a:gd name="T38" fmla="*/ 2147483647 w 918"/>
              <a:gd name="T39" fmla="*/ 2147483647 h 965"/>
              <a:gd name="T40" fmla="*/ 2147483647 w 918"/>
              <a:gd name="T41" fmla="*/ 2147483647 h 965"/>
              <a:gd name="T42" fmla="*/ 2147483647 w 918"/>
              <a:gd name="T43" fmla="*/ 2147483647 h 965"/>
              <a:gd name="T44" fmla="*/ 2147483647 w 918"/>
              <a:gd name="T45" fmla="*/ 2147483647 h 965"/>
              <a:gd name="T46" fmla="*/ 2147483647 w 918"/>
              <a:gd name="T47" fmla="*/ 2147483647 h 965"/>
              <a:gd name="T48" fmla="*/ 2147483647 w 918"/>
              <a:gd name="T49" fmla="*/ 2147483647 h 96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18"/>
              <a:gd name="T76" fmla="*/ 0 h 965"/>
              <a:gd name="T77" fmla="*/ 918 w 918"/>
              <a:gd name="T78" fmla="*/ 965 h 96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18" h="965">
                <a:moveTo>
                  <a:pt x="227" y="818"/>
                </a:moveTo>
                <a:cubicBezTo>
                  <a:pt x="178" y="802"/>
                  <a:pt x="216" y="822"/>
                  <a:pt x="191" y="782"/>
                </a:cubicBezTo>
                <a:cubicBezTo>
                  <a:pt x="176" y="757"/>
                  <a:pt x="144" y="746"/>
                  <a:pt x="118" y="737"/>
                </a:cubicBezTo>
                <a:cubicBezTo>
                  <a:pt x="106" y="724"/>
                  <a:pt x="92" y="714"/>
                  <a:pt x="81" y="700"/>
                </a:cubicBezTo>
                <a:cubicBezTo>
                  <a:pt x="68" y="683"/>
                  <a:pt x="45" y="646"/>
                  <a:pt x="45" y="646"/>
                </a:cubicBezTo>
                <a:cubicBezTo>
                  <a:pt x="30" y="585"/>
                  <a:pt x="10" y="526"/>
                  <a:pt x="0" y="464"/>
                </a:cubicBezTo>
                <a:cubicBezTo>
                  <a:pt x="3" y="376"/>
                  <a:pt x="1" y="288"/>
                  <a:pt x="9" y="200"/>
                </a:cubicBezTo>
                <a:cubicBezTo>
                  <a:pt x="11" y="175"/>
                  <a:pt x="74" y="139"/>
                  <a:pt x="81" y="136"/>
                </a:cubicBezTo>
                <a:cubicBezTo>
                  <a:pt x="153" y="101"/>
                  <a:pt x="222" y="22"/>
                  <a:pt x="291" y="0"/>
                </a:cubicBezTo>
                <a:cubicBezTo>
                  <a:pt x="314" y="3"/>
                  <a:pt x="364" y="5"/>
                  <a:pt x="391" y="18"/>
                </a:cubicBezTo>
                <a:cubicBezTo>
                  <a:pt x="430" y="37"/>
                  <a:pt x="446" y="46"/>
                  <a:pt x="491" y="55"/>
                </a:cubicBezTo>
                <a:cubicBezTo>
                  <a:pt x="555" y="98"/>
                  <a:pt x="638" y="100"/>
                  <a:pt x="691" y="164"/>
                </a:cubicBezTo>
                <a:cubicBezTo>
                  <a:pt x="760" y="248"/>
                  <a:pt x="665" y="138"/>
                  <a:pt x="718" y="218"/>
                </a:cubicBezTo>
                <a:cubicBezTo>
                  <a:pt x="725" y="229"/>
                  <a:pt x="737" y="236"/>
                  <a:pt x="745" y="246"/>
                </a:cubicBezTo>
                <a:cubicBezTo>
                  <a:pt x="770" y="278"/>
                  <a:pt x="782" y="319"/>
                  <a:pt x="809" y="346"/>
                </a:cubicBezTo>
                <a:cubicBezTo>
                  <a:pt x="830" y="410"/>
                  <a:pt x="816" y="384"/>
                  <a:pt x="845" y="427"/>
                </a:cubicBezTo>
                <a:cubicBezTo>
                  <a:pt x="851" y="457"/>
                  <a:pt x="856" y="488"/>
                  <a:pt x="863" y="518"/>
                </a:cubicBezTo>
                <a:cubicBezTo>
                  <a:pt x="871" y="549"/>
                  <a:pt x="884" y="578"/>
                  <a:pt x="890" y="609"/>
                </a:cubicBezTo>
                <a:cubicBezTo>
                  <a:pt x="902" y="666"/>
                  <a:pt x="900" y="718"/>
                  <a:pt x="918" y="773"/>
                </a:cubicBezTo>
                <a:cubicBezTo>
                  <a:pt x="910" y="845"/>
                  <a:pt x="904" y="901"/>
                  <a:pt x="827" y="927"/>
                </a:cubicBezTo>
                <a:cubicBezTo>
                  <a:pt x="803" y="935"/>
                  <a:pt x="778" y="940"/>
                  <a:pt x="754" y="946"/>
                </a:cubicBezTo>
                <a:cubicBezTo>
                  <a:pt x="742" y="949"/>
                  <a:pt x="718" y="955"/>
                  <a:pt x="718" y="955"/>
                </a:cubicBezTo>
                <a:cubicBezTo>
                  <a:pt x="668" y="954"/>
                  <a:pt x="462" y="965"/>
                  <a:pt x="354" y="937"/>
                </a:cubicBezTo>
                <a:cubicBezTo>
                  <a:pt x="316" y="927"/>
                  <a:pt x="272" y="891"/>
                  <a:pt x="245" y="864"/>
                </a:cubicBezTo>
                <a:cubicBezTo>
                  <a:pt x="231" y="850"/>
                  <a:pt x="192" y="818"/>
                  <a:pt x="227" y="8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Freeform 47"/>
          <p:cNvSpPr>
            <a:spLocks/>
          </p:cNvSpPr>
          <p:nvPr/>
        </p:nvSpPr>
        <p:spPr bwMode="auto">
          <a:xfrm>
            <a:off x="2338388" y="2578100"/>
            <a:ext cx="1379537" cy="1862138"/>
          </a:xfrm>
          <a:custGeom>
            <a:avLst/>
            <a:gdLst>
              <a:gd name="T0" fmla="*/ 2147483647 w 869"/>
              <a:gd name="T1" fmla="*/ 2147483647 h 1173"/>
              <a:gd name="T2" fmla="*/ 2147483647 w 869"/>
              <a:gd name="T3" fmla="*/ 2147483647 h 1173"/>
              <a:gd name="T4" fmla="*/ 2147483647 w 869"/>
              <a:gd name="T5" fmla="*/ 2147483647 h 1173"/>
              <a:gd name="T6" fmla="*/ 2147483647 w 869"/>
              <a:gd name="T7" fmla="*/ 2147483647 h 1173"/>
              <a:gd name="T8" fmla="*/ 2147483647 w 869"/>
              <a:gd name="T9" fmla="*/ 2147483647 h 1173"/>
              <a:gd name="T10" fmla="*/ 2147483647 w 869"/>
              <a:gd name="T11" fmla="*/ 2147483647 h 1173"/>
              <a:gd name="T12" fmla="*/ 2147483647 w 869"/>
              <a:gd name="T13" fmla="*/ 2147483647 h 1173"/>
              <a:gd name="T14" fmla="*/ 2147483647 w 869"/>
              <a:gd name="T15" fmla="*/ 2147483647 h 1173"/>
              <a:gd name="T16" fmla="*/ 2147483647 w 869"/>
              <a:gd name="T17" fmla="*/ 2147483647 h 1173"/>
              <a:gd name="T18" fmla="*/ 0 w 869"/>
              <a:gd name="T19" fmla="*/ 2147483647 h 1173"/>
              <a:gd name="T20" fmla="*/ 2147483647 w 869"/>
              <a:gd name="T21" fmla="*/ 2147483647 h 1173"/>
              <a:gd name="T22" fmla="*/ 2147483647 w 869"/>
              <a:gd name="T23" fmla="*/ 2147483647 h 1173"/>
              <a:gd name="T24" fmla="*/ 2147483647 w 869"/>
              <a:gd name="T25" fmla="*/ 2147483647 h 1173"/>
              <a:gd name="T26" fmla="*/ 2147483647 w 869"/>
              <a:gd name="T27" fmla="*/ 2147483647 h 1173"/>
              <a:gd name="T28" fmla="*/ 2147483647 w 869"/>
              <a:gd name="T29" fmla="*/ 2147483647 h 1173"/>
              <a:gd name="T30" fmla="*/ 2147483647 w 869"/>
              <a:gd name="T31" fmla="*/ 2147483647 h 1173"/>
              <a:gd name="T32" fmla="*/ 2147483647 w 869"/>
              <a:gd name="T33" fmla="*/ 0 h 1173"/>
              <a:gd name="T34" fmla="*/ 2147483647 w 869"/>
              <a:gd name="T35" fmla="*/ 2147483647 h 1173"/>
              <a:gd name="T36" fmla="*/ 2147483647 w 869"/>
              <a:gd name="T37" fmla="*/ 2147483647 h 1173"/>
              <a:gd name="T38" fmla="*/ 2147483647 w 869"/>
              <a:gd name="T39" fmla="*/ 2147483647 h 1173"/>
              <a:gd name="T40" fmla="*/ 2147483647 w 869"/>
              <a:gd name="T41" fmla="*/ 2147483647 h 1173"/>
              <a:gd name="T42" fmla="*/ 2147483647 w 869"/>
              <a:gd name="T43" fmla="*/ 2147483647 h 1173"/>
              <a:gd name="T44" fmla="*/ 2147483647 w 869"/>
              <a:gd name="T45" fmla="*/ 2147483647 h 1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69"/>
              <a:gd name="T70" fmla="*/ 0 h 1173"/>
              <a:gd name="T71" fmla="*/ 869 w 869"/>
              <a:gd name="T72" fmla="*/ 1173 h 11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69" h="1173">
                <a:moveTo>
                  <a:pt x="754" y="791"/>
                </a:moveTo>
                <a:cubicBezTo>
                  <a:pt x="743" y="846"/>
                  <a:pt x="731" y="899"/>
                  <a:pt x="699" y="945"/>
                </a:cubicBezTo>
                <a:cubicBezTo>
                  <a:pt x="684" y="991"/>
                  <a:pt x="669" y="1036"/>
                  <a:pt x="654" y="1082"/>
                </a:cubicBezTo>
                <a:cubicBezTo>
                  <a:pt x="648" y="1100"/>
                  <a:pt x="649" y="1122"/>
                  <a:pt x="636" y="1136"/>
                </a:cubicBezTo>
                <a:cubicBezTo>
                  <a:pt x="630" y="1142"/>
                  <a:pt x="626" y="1151"/>
                  <a:pt x="618" y="1155"/>
                </a:cubicBezTo>
                <a:cubicBezTo>
                  <a:pt x="601" y="1164"/>
                  <a:pt x="563" y="1173"/>
                  <a:pt x="563" y="1173"/>
                </a:cubicBezTo>
                <a:cubicBezTo>
                  <a:pt x="471" y="1168"/>
                  <a:pt x="379" y="1170"/>
                  <a:pt x="290" y="1145"/>
                </a:cubicBezTo>
                <a:cubicBezTo>
                  <a:pt x="231" y="1129"/>
                  <a:pt x="182" y="1097"/>
                  <a:pt x="127" y="1073"/>
                </a:cubicBezTo>
                <a:cubicBezTo>
                  <a:pt x="93" y="1058"/>
                  <a:pt x="60" y="1039"/>
                  <a:pt x="36" y="1009"/>
                </a:cubicBezTo>
                <a:cubicBezTo>
                  <a:pt x="23" y="992"/>
                  <a:pt x="0" y="955"/>
                  <a:pt x="0" y="955"/>
                </a:cubicBezTo>
                <a:cubicBezTo>
                  <a:pt x="11" y="805"/>
                  <a:pt x="33" y="644"/>
                  <a:pt x="81" y="500"/>
                </a:cubicBezTo>
                <a:cubicBezTo>
                  <a:pt x="92" y="412"/>
                  <a:pt x="99" y="324"/>
                  <a:pt x="109" y="236"/>
                </a:cubicBezTo>
                <a:cubicBezTo>
                  <a:pt x="113" y="197"/>
                  <a:pt x="118" y="176"/>
                  <a:pt x="154" y="164"/>
                </a:cubicBezTo>
                <a:cubicBezTo>
                  <a:pt x="193" y="123"/>
                  <a:pt x="147" y="165"/>
                  <a:pt x="200" y="136"/>
                </a:cubicBezTo>
                <a:cubicBezTo>
                  <a:pt x="241" y="114"/>
                  <a:pt x="266" y="87"/>
                  <a:pt x="309" y="73"/>
                </a:cubicBezTo>
                <a:cubicBezTo>
                  <a:pt x="343" y="37"/>
                  <a:pt x="308" y="68"/>
                  <a:pt x="354" y="45"/>
                </a:cubicBezTo>
                <a:cubicBezTo>
                  <a:pt x="383" y="30"/>
                  <a:pt x="395" y="11"/>
                  <a:pt x="427" y="0"/>
                </a:cubicBezTo>
                <a:cubicBezTo>
                  <a:pt x="520" y="23"/>
                  <a:pt x="626" y="29"/>
                  <a:pt x="709" y="82"/>
                </a:cubicBezTo>
                <a:cubicBezTo>
                  <a:pt x="738" y="125"/>
                  <a:pt x="765" y="172"/>
                  <a:pt x="809" y="200"/>
                </a:cubicBezTo>
                <a:cubicBezTo>
                  <a:pt x="821" y="218"/>
                  <a:pt x="838" y="234"/>
                  <a:pt x="845" y="255"/>
                </a:cubicBezTo>
                <a:cubicBezTo>
                  <a:pt x="851" y="273"/>
                  <a:pt x="863" y="309"/>
                  <a:pt x="863" y="309"/>
                </a:cubicBezTo>
                <a:cubicBezTo>
                  <a:pt x="858" y="436"/>
                  <a:pt x="869" y="596"/>
                  <a:pt x="790" y="709"/>
                </a:cubicBezTo>
                <a:cubicBezTo>
                  <a:pt x="787" y="717"/>
                  <a:pt x="776" y="791"/>
                  <a:pt x="754" y="79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8"/>
          <p:cNvSpPr>
            <a:spLocks noChangeShapeType="1"/>
          </p:cNvSpPr>
          <p:nvPr/>
        </p:nvSpPr>
        <p:spPr bwMode="auto">
          <a:xfrm flipV="1">
            <a:off x="1676400" y="3095625"/>
            <a:ext cx="838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5" name="Text Box 49"/>
          <p:cNvSpPr txBox="1">
            <a:spLocks noChangeArrowheads="1"/>
          </p:cNvSpPr>
          <p:nvPr/>
        </p:nvSpPr>
        <p:spPr bwMode="auto">
          <a:xfrm>
            <a:off x="762000" y="3324225"/>
            <a:ext cx="113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cluster</a:t>
            </a:r>
          </a:p>
        </p:txBody>
      </p:sp>
      <p:sp>
        <p:nvSpPr>
          <p:cNvPr id="11306" name="Line 50"/>
          <p:cNvSpPr>
            <a:spLocks noChangeShapeType="1"/>
          </p:cNvSpPr>
          <p:nvPr/>
        </p:nvSpPr>
        <p:spPr bwMode="auto">
          <a:xfrm flipV="1">
            <a:off x="6629400" y="4772025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7391400" y="4467225"/>
            <a:ext cx="124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outliers</a:t>
            </a:r>
          </a:p>
        </p:txBody>
      </p:sp>
      <p:sp>
        <p:nvSpPr>
          <p:cNvPr id="11308" name="AutoShape 57"/>
          <p:cNvSpPr>
            <a:spLocks noChangeArrowheads="1"/>
          </p:cNvSpPr>
          <p:nvPr/>
        </p:nvSpPr>
        <p:spPr bwMode="auto">
          <a:xfrm>
            <a:off x="7086600" y="4162425"/>
            <a:ext cx="142875" cy="14605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09" name="Line 58"/>
          <p:cNvSpPr>
            <a:spLocks noChangeShapeType="1"/>
          </p:cNvSpPr>
          <p:nvPr/>
        </p:nvSpPr>
        <p:spPr bwMode="auto">
          <a:xfrm>
            <a:off x="6934200" y="4238625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310" name="Line 59"/>
          <p:cNvSpPr>
            <a:spLocks noChangeShapeType="1"/>
          </p:cNvSpPr>
          <p:nvPr/>
        </p:nvSpPr>
        <p:spPr bwMode="auto">
          <a:xfrm>
            <a:off x="7162800" y="4314825"/>
            <a:ext cx="228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77813"/>
            <a:ext cx="8004175" cy="1036637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 sz="4000" smtClean="0"/>
              <a:t>Requirements of Clustering in Data Mining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Scalability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Ability to deal with different types of attributes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Discovery of clusters with arbitrary shape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Minimal requirements for domain knowledge to determine input parameters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Able to deal with noise and outliers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Insensitive to order of input records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High dimensionality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Incorporation of user-specified constraints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Interpretability and usability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5126038" cy="609600"/>
          </a:xfrm>
        </p:spPr>
        <p:txBody>
          <a:bodyPr/>
          <a:lstStyle/>
          <a:p>
            <a:r>
              <a:rPr lang="en-US" altLang="en-US" smtClean="0"/>
              <a:t>Data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data</a:t>
            </a:r>
            <a:r>
              <a:rPr lang="en-US" altLang="en-US" dirty="0" smtClean="0"/>
              <a:t> matrix</a:t>
            </a:r>
          </a:p>
          <a:p>
            <a:pPr lvl="1"/>
            <a:r>
              <a:rPr lang="en-US" altLang="en-US" dirty="0" smtClean="0"/>
              <a:t>(two modes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dissimilarity</a:t>
            </a:r>
            <a:r>
              <a:rPr lang="en-US" altLang="en-US" dirty="0" smtClean="0"/>
              <a:t> or </a:t>
            </a:r>
            <a:r>
              <a:rPr lang="en-US" altLang="en-US" i="1" dirty="0" smtClean="0">
                <a:solidFill>
                  <a:srgbClr val="FF0000"/>
                </a:solidFill>
              </a:rPr>
              <a:t>distance</a:t>
            </a:r>
            <a:r>
              <a:rPr lang="en-US" altLang="en-US" dirty="0" smtClean="0"/>
              <a:t>	matrix</a:t>
            </a:r>
          </a:p>
          <a:p>
            <a:pPr lvl="1"/>
            <a:r>
              <a:rPr lang="en-US" altLang="en-US" dirty="0" smtClean="0"/>
              <a:t>(one mode)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257800" y="1916113"/>
          <a:ext cx="312420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16113"/>
                        <a:ext cx="312420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257800" y="4354513"/>
          <a:ext cx="342900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54513"/>
                        <a:ext cx="3429000" cy="19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09800" y="2702913"/>
            <a:ext cx="252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the “classic” data input</a:t>
            </a:r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 rot="5400000">
            <a:off x="6629400" y="381000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234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attributes/dimensions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4058444" y="2734469"/>
            <a:ext cx="157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tuples/objects</a:t>
            </a: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>
            <a:off x="5029200" y="1992313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00200" y="4976811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Assuming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simmetric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distance d(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i,j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 = d(j,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5400000">
            <a:off x="6705600" y="2906713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897313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  <p:sp>
        <p:nvSpPr>
          <p:cNvPr id="12302" name="AutoShape 14"/>
          <p:cNvSpPr>
            <a:spLocks/>
          </p:cNvSpPr>
          <p:nvPr/>
        </p:nvSpPr>
        <p:spPr bwMode="auto">
          <a:xfrm>
            <a:off x="5029200" y="44958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-5400000">
            <a:off x="4395788" y="5129212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382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Measuring Similarity in Clustering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5181600"/>
          </a:xfrm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Dissimilarity/Similarity metric: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smtClean="0"/>
              <a:t>The dissimilarity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 between two objects </a:t>
            </a:r>
            <a:r>
              <a:rPr lang="en-US" sz="2000" i="1" smtClean="0"/>
              <a:t>i </a:t>
            </a:r>
            <a:r>
              <a:rPr lang="en-US" sz="2000" smtClean="0"/>
              <a:t>and </a:t>
            </a:r>
            <a:r>
              <a:rPr lang="en-US" sz="2000" i="1" smtClean="0"/>
              <a:t>j </a:t>
            </a:r>
            <a:r>
              <a:rPr lang="en-US" sz="2000" smtClean="0"/>
              <a:t>is expressed in terms of a </a:t>
            </a:r>
            <a:r>
              <a:rPr lang="en-US" sz="2000" smtClean="0">
                <a:solidFill>
                  <a:srgbClr val="FF0000"/>
                </a:solidFill>
              </a:rPr>
              <a:t>distance function</a:t>
            </a:r>
            <a:r>
              <a:rPr lang="en-US" sz="2000" smtClean="0"/>
              <a:t>, which is typically a </a:t>
            </a: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</a:t>
            </a:r>
            <a:r>
              <a:rPr lang="en-US" sz="2000" smtClean="0"/>
              <a:t>: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0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non-negativity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i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=0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isolation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=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j, i</a:t>
            </a:r>
            <a:r>
              <a:rPr lang="en-US" sz="2000" smtClean="0"/>
              <a:t>)</a:t>
            </a:r>
            <a:r>
              <a:rPr lang="en-US" sz="2000" smtClean="0">
                <a:sym typeface="Symbol" pitchFamily="18" charset="2"/>
              </a:rPr>
              <a:t> 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symmetry</a:t>
            </a:r>
            <a:r>
              <a:rPr lang="en-US" sz="2000" smtClean="0">
                <a:sym typeface="Symbol" pitchFamily="18" charset="2"/>
              </a:rPr>
              <a:t>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j</a:t>
            </a:r>
            <a:r>
              <a:rPr lang="en-US" sz="2000" smtClean="0"/>
              <a:t>) </a:t>
            </a:r>
            <a:r>
              <a:rPr lang="en-US" sz="2000" smtClean="0">
                <a:sym typeface="Symbol" pitchFamily="18" charset="2"/>
              </a:rPr>
              <a:t>≤ 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i, h</a:t>
            </a:r>
            <a:r>
              <a:rPr lang="en-US" sz="2000" smtClean="0"/>
              <a:t>)+</a:t>
            </a:r>
            <a:r>
              <a:rPr lang="en-US" sz="2000" i="1" smtClean="0"/>
              <a:t>d</a:t>
            </a:r>
            <a:r>
              <a:rPr lang="en-US" sz="2000" smtClean="0"/>
              <a:t>(</a:t>
            </a:r>
            <a:r>
              <a:rPr lang="en-US" sz="2000" i="1" smtClean="0"/>
              <a:t>h, j</a:t>
            </a:r>
            <a:r>
              <a:rPr lang="en-US" sz="2000" smtClean="0"/>
              <a:t>) (</a:t>
            </a:r>
            <a:r>
              <a:rPr lang="en-US" sz="2000" smtClean="0">
                <a:solidFill>
                  <a:srgbClr val="0000FF"/>
                </a:solidFill>
              </a:rPr>
              <a:t>triangular inequality</a:t>
            </a:r>
            <a:r>
              <a:rPr lang="en-US" sz="2000" smtClean="0"/>
              <a:t>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The definitions of distance functions are usually different for </a:t>
            </a:r>
            <a:r>
              <a:rPr lang="en-US" sz="2400" smtClean="0">
                <a:solidFill>
                  <a:srgbClr val="0000FF"/>
                </a:solidFill>
              </a:rPr>
              <a:t>interval-scaled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boolean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categorical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00FF"/>
                </a:solidFill>
              </a:rPr>
              <a:t>ordinal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0000FF"/>
                </a:solidFill>
              </a:rPr>
              <a:t>ratio-scaled</a:t>
            </a:r>
            <a:r>
              <a:rPr lang="en-US" sz="2400" smtClean="0"/>
              <a:t> variables.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400" smtClean="0"/>
              <a:t>Weights may be associated with different variables based on applications and data semantics.</a:t>
            </a:r>
            <a:endParaRPr lang="en-US" sz="24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07313" cy="828675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Type of data in cluster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51054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en-US" sz="1800" u="sng" smtClean="0"/>
              <a:t>Interval-scaled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salary, height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Binary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gender (M/F), has_cancer(T/F)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Nominal (categorical)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religion (Christian, Muslim, Buddhist, Hindu,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Ordinal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e.g., military rank (soldier, sergeant, lutenant, captain, etc.)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Ratio-scaled variables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population growth (1,10,100,1000,...)</a:t>
            </a:r>
          </a:p>
          <a:p>
            <a:pPr>
              <a:lnSpc>
                <a:spcPct val="140000"/>
              </a:lnSpc>
            </a:pPr>
            <a:r>
              <a:rPr lang="en-US" altLang="en-US" sz="1800" u="sng" smtClean="0"/>
              <a:t>Variables of mixed types</a:t>
            </a:r>
          </a:p>
          <a:p>
            <a:pPr lvl="1">
              <a:lnSpc>
                <a:spcPct val="140000"/>
              </a:lnSpc>
            </a:pPr>
            <a:r>
              <a:rPr lang="en-US" altLang="en-US" sz="1600" smtClean="0"/>
              <a:t>multiple attributes with various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066800"/>
          </a:xfrm>
        </p:spPr>
        <p:txBody>
          <a:bodyPr/>
          <a:lstStyle/>
          <a:p>
            <a:r>
              <a:rPr lang="en-US" altLang="en-US" sz="4000" smtClean="0"/>
              <a:t>Similarity and Dissimilarity Between Objects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u="sng" dirty="0" smtClean="0"/>
              <a:t>Distance metrics</a:t>
            </a:r>
            <a:r>
              <a:rPr lang="en-US" altLang="en-US" sz="2400" dirty="0" smtClean="0"/>
              <a:t> are normally used to measure the </a:t>
            </a:r>
            <a:r>
              <a:rPr lang="en-US" altLang="en-US" sz="2400" u="sng" dirty="0" smtClean="0"/>
              <a:t>similarity</a:t>
            </a:r>
            <a:r>
              <a:rPr lang="en-US" altLang="en-US" sz="2400" dirty="0" smtClean="0"/>
              <a:t> or </a:t>
            </a:r>
            <a:r>
              <a:rPr lang="en-US" altLang="en-US" sz="2400" u="sng" dirty="0" smtClean="0"/>
              <a:t>dissimilarity</a:t>
            </a:r>
            <a:r>
              <a:rPr lang="en-US" altLang="en-US" sz="2400" dirty="0" smtClean="0"/>
              <a:t> between two data objects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The most popular conform to </a:t>
            </a:r>
            <a:r>
              <a:rPr lang="en-US" altLang="en-US" sz="2400" i="1" dirty="0" err="1" smtClean="0">
                <a:solidFill>
                  <a:srgbClr val="0000FF"/>
                </a:solidFill>
              </a:rPr>
              <a:t>Minkowski</a:t>
            </a:r>
            <a:r>
              <a:rPr lang="en-US" altLang="en-US" sz="2400" i="1" dirty="0" smtClean="0"/>
              <a:t> distance</a:t>
            </a:r>
            <a:r>
              <a:rPr lang="en-US" altLang="en-US" sz="2400" dirty="0" smtClean="0"/>
              <a:t>:</a:t>
            </a:r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>
              <a:lnSpc>
                <a:spcPct val="120000"/>
              </a:lnSpc>
            </a:pPr>
            <a:endParaRPr lang="en-US" altLang="en-US" sz="24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/>
              <a:t>where  </a:t>
            </a:r>
            <a:r>
              <a:rPr lang="en-US" altLang="en-US" sz="2000" i="1" dirty="0" err="1" smtClean="0"/>
              <a:t>i</a:t>
            </a:r>
            <a:r>
              <a:rPr lang="en-US" altLang="en-US" sz="2000" dirty="0" smtClean="0"/>
              <a:t> = (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i1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i2</a:t>
            </a:r>
            <a:r>
              <a:rPr lang="en-US" altLang="en-US" sz="2000" dirty="0" smtClean="0"/>
              <a:t>, …, </a:t>
            </a:r>
            <a:r>
              <a:rPr lang="en-US" altLang="en-US" sz="2000" i="1" dirty="0" err="1" smtClean="0"/>
              <a:t>x</a:t>
            </a:r>
            <a:r>
              <a:rPr lang="en-US" altLang="en-US" sz="2000" baseline="-25000" dirty="0" err="1" smtClean="0"/>
              <a:t>in</a:t>
            </a:r>
            <a:r>
              <a:rPr lang="en-US" altLang="en-US" sz="2000" dirty="0" smtClean="0"/>
              <a:t>) and</a:t>
            </a:r>
            <a:r>
              <a:rPr lang="en-US" altLang="en-US" sz="2000" i="1" dirty="0" smtClean="0"/>
              <a:t> j</a:t>
            </a:r>
            <a:r>
              <a:rPr lang="en-US" altLang="en-US" sz="2000" dirty="0" smtClean="0"/>
              <a:t> = (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j1</a:t>
            </a:r>
            <a:r>
              <a:rPr lang="en-US" altLang="en-US" sz="2000" dirty="0" smtClean="0"/>
              <a:t>, </a:t>
            </a:r>
            <a:r>
              <a:rPr lang="en-US" altLang="en-US" sz="2000" i="1" dirty="0" smtClean="0"/>
              <a:t>x</a:t>
            </a:r>
            <a:r>
              <a:rPr lang="en-US" altLang="en-US" sz="2000" baseline="-25000" dirty="0" smtClean="0"/>
              <a:t>j2</a:t>
            </a:r>
            <a:r>
              <a:rPr lang="en-US" altLang="en-US" sz="2000" dirty="0" smtClean="0"/>
              <a:t>, …, </a:t>
            </a:r>
            <a:r>
              <a:rPr lang="en-US" altLang="en-US" sz="2000" i="1" dirty="0" err="1" smtClean="0"/>
              <a:t>x</a:t>
            </a:r>
            <a:r>
              <a:rPr lang="en-US" altLang="en-US" sz="2000" baseline="-25000" dirty="0" err="1" smtClean="0"/>
              <a:t>jn</a:t>
            </a:r>
            <a:r>
              <a:rPr lang="en-US" altLang="en-US" sz="2000" dirty="0" smtClean="0"/>
              <a:t>) are two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-dimensional data objects, and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is a positive integer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If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1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1</a:t>
            </a:r>
            <a:r>
              <a:rPr lang="en-US" altLang="en-US" sz="2400" dirty="0" smtClean="0"/>
              <a:t> is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Manhattan (or city block) </a:t>
            </a:r>
            <a:r>
              <a:rPr lang="en-US" altLang="en-US" sz="2400" dirty="0" smtClean="0"/>
              <a:t>distance:</a:t>
            </a:r>
            <a:endParaRPr lang="en-US" altLang="en-US" sz="2400" i="1" dirty="0" smtClean="0"/>
          </a:p>
          <a:p>
            <a:pPr>
              <a:lnSpc>
                <a:spcPct val="120000"/>
              </a:lnSpc>
            </a:pPr>
            <a:endParaRPr lang="en-US" altLang="en-US" sz="2400" i="1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45791"/>
              </p:ext>
            </p:extLst>
          </p:nvPr>
        </p:nvGraphicFramePr>
        <p:xfrm>
          <a:off x="1676400" y="3200400"/>
          <a:ext cx="577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5778500" imgH="749300" progId="Equation.3">
                  <p:embed/>
                </p:oleObj>
              </mc:Choice>
              <mc:Fallback>
                <p:oleObj name="Equation" r:id="rId4" imgW="5778500" imgH="749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5778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630488" y="5867400"/>
          <a:ext cx="44402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6" imgW="4216400" imgH="431800" progId="Equation.3">
                  <p:embed/>
                </p:oleObj>
              </mc:Choice>
              <mc:Fallback>
                <p:oleObj name="Equation" r:id="rId6" imgW="4216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5867400"/>
                        <a:ext cx="44402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Similarity and Dissimilarity Between Objects (Cont.)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i="1" dirty="0" smtClean="0"/>
              <a:t>If p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2</a:t>
            </a:r>
            <a:r>
              <a:rPr lang="en-US" altLang="en-US" dirty="0" smtClean="0"/>
              <a:t>,</a:t>
            </a:r>
            <a:r>
              <a:rPr lang="en-US" altLang="en-US" i="1" dirty="0" smtClean="0"/>
              <a:t> L</a:t>
            </a:r>
            <a:r>
              <a:rPr lang="en-US" altLang="en-US" baseline="-25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is the Euclidean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Properties</a:t>
            </a:r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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i,i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0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j,i</a:t>
            </a:r>
            <a:r>
              <a:rPr lang="en-US" altLang="en-US" i="1" dirty="0" smtClean="0"/>
              <a:t>)</a:t>
            </a:r>
            <a:endParaRPr lang="en-US" altLang="en-US" dirty="0" smtClean="0"/>
          </a:p>
          <a:p>
            <a:pPr lvl="2">
              <a:lnSpc>
                <a:spcPct val="110000"/>
              </a:lnSpc>
            </a:pPr>
            <a:r>
              <a:rPr lang="en-US" altLang="en-US" i="1" dirty="0" smtClean="0"/>
              <a:t>d(</a:t>
            </a:r>
            <a:r>
              <a:rPr lang="en-US" altLang="en-US" i="1" dirty="0" err="1" smtClean="0"/>
              <a:t>i,j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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i,k</a:t>
            </a:r>
            <a:r>
              <a:rPr lang="en-US" altLang="en-US" i="1" dirty="0" smtClean="0"/>
              <a:t>)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</a:t>
            </a:r>
            <a:r>
              <a:rPr lang="en-US" altLang="en-US" i="1" dirty="0" smtClean="0"/>
              <a:t>d(</a:t>
            </a:r>
            <a:r>
              <a:rPr lang="en-US" altLang="en-US" i="1" dirty="0" err="1" smtClean="0"/>
              <a:t>k,j</a:t>
            </a:r>
            <a:r>
              <a:rPr lang="en-US" altLang="en-US" i="1" dirty="0" smtClean="0"/>
              <a:t>)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</a:pPr>
            <a:r>
              <a:rPr lang="en-US" altLang="en-US" dirty="0" smtClean="0"/>
              <a:t>Also one can use weighted distance:</a:t>
            </a:r>
          </a:p>
          <a:p>
            <a:pPr>
              <a:lnSpc>
                <a:spcPct val="110000"/>
              </a:lnSpc>
            </a:pPr>
            <a:endParaRPr lang="en-US" altLang="en-US" dirty="0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070100" y="2133600"/>
          <a:ext cx="4992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4" imgW="4991100" imgH="584200" progId="Equation.3">
                  <p:embed/>
                </p:oleObj>
              </mc:Choice>
              <mc:Fallback>
                <p:oleObj name="Equation" r:id="rId4" imgW="49911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133600"/>
                        <a:ext cx="4992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94096"/>
              </p:ext>
            </p:extLst>
          </p:nvPr>
        </p:nvGraphicFramePr>
        <p:xfrm>
          <a:off x="1504950" y="4800600"/>
          <a:ext cx="59451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6" imgW="5943600" imgH="584200" progId="Equation.3">
                  <p:embed/>
                </p:oleObj>
              </mc:Choice>
              <mc:Fallback>
                <p:oleObj name="Equation" r:id="rId6" imgW="59436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800600"/>
                        <a:ext cx="59451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297738" cy="7064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000" dirty="0" smtClean="0"/>
              <a:t>A binary variable has two states: 0 absent, 1 present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0000FF"/>
                </a:solidFill>
              </a:rPr>
              <a:t>contingency table</a:t>
            </a:r>
            <a:r>
              <a:rPr lang="en-US" altLang="en-US" sz="2000" dirty="0" smtClean="0"/>
              <a:t> for binary data</a:t>
            </a:r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r>
              <a:rPr lang="en-US" altLang="en-US" sz="2000" dirty="0" smtClean="0"/>
              <a:t>Simple </a:t>
            </a:r>
            <a:r>
              <a:rPr lang="en-US" altLang="en-US" sz="2000" dirty="0" smtClean="0">
                <a:solidFill>
                  <a:srgbClr val="0000FF"/>
                </a:solidFill>
              </a:rPr>
              <a:t>matching coefficient</a:t>
            </a:r>
            <a:r>
              <a:rPr lang="en-US" altLang="en-US" sz="2000" dirty="0" smtClean="0"/>
              <a:t> distance (invariant, if the binary variable is </a:t>
            </a:r>
            <a:r>
              <a:rPr lang="en-US" altLang="en-US" sz="2000" i="1" u="sng" dirty="0" smtClean="0"/>
              <a:t>symmetric</a:t>
            </a:r>
            <a:r>
              <a:rPr lang="en-US" altLang="en-US" sz="2000" dirty="0" smtClean="0"/>
              <a:t>):</a:t>
            </a:r>
          </a:p>
          <a:p>
            <a:pPr>
              <a:lnSpc>
                <a:spcPct val="130000"/>
              </a:lnSpc>
            </a:pPr>
            <a:endParaRPr lang="en-US" altLang="en-US" sz="2000" dirty="0" smtClean="0"/>
          </a:p>
          <a:p>
            <a:pPr>
              <a:lnSpc>
                <a:spcPct val="130000"/>
              </a:lnSpc>
            </a:pPr>
            <a:r>
              <a:rPr lang="en-US" altLang="en-US" sz="2000" dirty="0" err="1" smtClean="0">
                <a:solidFill>
                  <a:srgbClr val="0000FF"/>
                </a:solidFill>
              </a:rPr>
              <a:t>Jaccard</a:t>
            </a:r>
            <a:r>
              <a:rPr lang="en-US" altLang="en-US" sz="2000" dirty="0" smtClean="0">
                <a:solidFill>
                  <a:srgbClr val="0000FF"/>
                </a:solidFill>
              </a:rPr>
              <a:t> coefficient</a:t>
            </a:r>
            <a:r>
              <a:rPr lang="en-US" altLang="en-US" sz="2000" dirty="0" smtClean="0"/>
              <a:t> distance (</a:t>
            </a:r>
            <a:r>
              <a:rPr lang="en-US" altLang="en-US" sz="2000" dirty="0" err="1" smtClean="0"/>
              <a:t>noninvariant</a:t>
            </a:r>
            <a:r>
              <a:rPr lang="en-US" altLang="en-US" sz="2000" dirty="0" smtClean="0"/>
              <a:t> if the binary variable is </a:t>
            </a:r>
            <a:r>
              <a:rPr lang="en-US" altLang="en-US" sz="2000" i="1" u="sng" dirty="0" smtClean="0"/>
              <a:t>asymmetric</a:t>
            </a:r>
            <a:r>
              <a:rPr lang="en-US" altLang="en-US" sz="2000" dirty="0" smtClean="0"/>
              <a:t>): 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114800" y="4648200"/>
          <a:ext cx="300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4" imgW="2006600" imgH="482600" progId="Equation.3">
                  <p:embed/>
                </p:oleObj>
              </mc:Choice>
              <mc:Fallback>
                <p:oleObj name="Equation" r:id="rId4" imgW="20066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3009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038600" y="5791200"/>
          <a:ext cx="255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6" imgW="1701800" imgH="482600" progId="Equation.3">
                  <p:embed/>
                </p:oleObj>
              </mc:Choice>
              <mc:Fallback>
                <p:oleObj name="Equation" r:id="rId6" imgW="17018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2552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3276600" y="1905000"/>
            <a:ext cx="5486400" cy="2286000"/>
            <a:chOff x="1968" y="1248"/>
            <a:chExt cx="3456" cy="1440"/>
          </a:xfrm>
        </p:grpSpPr>
        <p:graphicFrame>
          <p:nvGraphicFramePr>
            <p:cNvPr id="17416" name="Object 5"/>
            <p:cNvGraphicFramePr>
              <a:graphicFrameLocks noChangeAspect="1"/>
            </p:cNvGraphicFramePr>
            <p:nvPr/>
          </p:nvGraphicFramePr>
          <p:xfrm>
            <a:off x="2889" y="1536"/>
            <a:ext cx="1806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" name="Equation" r:id="rId8" imgW="2514600" imgH="1447800" progId="Equation.3">
                    <p:embed/>
                  </p:oleObj>
                </mc:Choice>
                <mc:Fallback>
                  <p:oleObj name="Equation" r:id="rId8" imgW="2514600" imgH="1447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536"/>
                          <a:ext cx="1806" cy="1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352" y="172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3312" y="14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1968" y="206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i</a:t>
              </a: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3696" y="1248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object </a:t>
              </a:r>
              <a:r>
                <a:rPr lang="en-US" altLang="en-US" sz="2000" b="1" i="1"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517525" y="2528888"/>
            <a:ext cx="18986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i= (0011101001)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J=(1001100110)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297738" cy="7064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Binary Variables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en-US" sz="2400" smtClean="0"/>
              <a:t>Another approach is to define the </a:t>
            </a:r>
            <a:r>
              <a:rPr lang="en-US" altLang="en-US" sz="2400" smtClean="0">
                <a:solidFill>
                  <a:srgbClr val="FF0000"/>
                </a:solidFill>
              </a:rPr>
              <a:t>similarity</a:t>
            </a:r>
            <a:r>
              <a:rPr lang="en-US" altLang="en-US" sz="2400" smtClean="0"/>
              <a:t> of two objects and not their </a:t>
            </a:r>
            <a:r>
              <a:rPr lang="en-US" altLang="en-US" sz="2400" smtClean="0">
                <a:solidFill>
                  <a:srgbClr val="FF0000"/>
                </a:solidFill>
              </a:rPr>
              <a:t>distance</a:t>
            </a:r>
            <a:r>
              <a:rPr lang="en-US" altLang="en-US" sz="240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altLang="en-US" sz="2400" smtClean="0"/>
              <a:t>In that case we have the following:</a:t>
            </a:r>
          </a:p>
          <a:p>
            <a:pPr lvl="1">
              <a:lnSpc>
                <a:spcPct val="130000"/>
              </a:lnSpc>
            </a:pPr>
            <a:r>
              <a:rPr lang="en-US" altLang="en-US" sz="2000" smtClean="0"/>
              <a:t>Simple </a:t>
            </a:r>
            <a:r>
              <a:rPr lang="en-US" altLang="en-US" sz="2000" smtClean="0">
                <a:solidFill>
                  <a:srgbClr val="0000FF"/>
                </a:solidFill>
              </a:rPr>
              <a:t>matching coefficient</a:t>
            </a:r>
            <a:r>
              <a:rPr lang="en-US" altLang="en-US" sz="2000" smtClean="0"/>
              <a:t> similarity: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lvl="1">
              <a:lnSpc>
                <a:spcPct val="130000"/>
              </a:lnSpc>
            </a:pPr>
            <a:r>
              <a:rPr lang="en-US" altLang="en-US" sz="2000" smtClean="0">
                <a:solidFill>
                  <a:srgbClr val="0000FF"/>
                </a:solidFill>
              </a:rPr>
              <a:t>Jaccard coefficient </a:t>
            </a:r>
            <a:r>
              <a:rPr lang="en-US" altLang="en-US" sz="2000" smtClean="0"/>
              <a:t>similarity: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72000" y="3429000"/>
          <a:ext cx="293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4" imgW="1955800" imgH="482600" progId="Equation.3">
                  <p:embed/>
                </p:oleObj>
              </mc:Choice>
              <mc:Fallback>
                <p:oleObj name="Equation" r:id="rId4" imgW="1955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293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48200" y="4495800"/>
          <a:ext cx="2438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6" imgW="1625600" imgH="419100" progId="Equation.3">
                  <p:embed/>
                </p:oleObj>
              </mc:Choice>
              <mc:Fallback>
                <p:oleObj name="Equation" r:id="rId6" imgW="1625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2438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990600" y="5284788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Note that:  s(i,j) = 1 – d(i,j)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781800" cy="9906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 </a:t>
            </a:r>
            <a:r>
              <a:rPr lang="en-AU" altLang="zh-TW" smtClean="0"/>
              <a:t>Cluster Analysis</a:t>
            </a:r>
            <a:endParaRPr lang="en-US" altLang="en-US" smtClean="0">
              <a:ea typeface="新細明體" panose="02020500000000000000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648200"/>
          </a:xfrm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What is Cluster Analysis?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Types of Data in Cluster Analysis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A Categorization of Major Clustering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Partitioning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Hierarchical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Density-Based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Grid-Based Methods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Subspace Clustering/Bi-clustering</a:t>
            </a:r>
          </a:p>
          <a:p>
            <a:pPr>
              <a:lnSpc>
                <a:spcPct val="110000"/>
              </a:lnSpc>
            </a:pPr>
            <a:r>
              <a:rPr lang="en-US" altLang="en-US" sz="2400" smtClean="0"/>
              <a:t>Model-Based Clustering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r>
              <a:rPr lang="en-US" altLang="en-US" smtClean="0"/>
              <a:t>Dissimilarity between Binary Variables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</p:spPr>
        <p:txBody>
          <a:bodyPr/>
          <a:lstStyle/>
          <a:p>
            <a:r>
              <a:rPr lang="en-US" altLang="en-US" sz="2400" smtClean="0"/>
              <a:t>Example (</a:t>
            </a:r>
            <a:r>
              <a:rPr lang="en-US" altLang="en-US" sz="2400" smtClean="0">
                <a:solidFill>
                  <a:srgbClr val="FF0000"/>
                </a:solidFill>
              </a:rPr>
              <a:t>Jaccard coefficient</a:t>
            </a:r>
            <a:r>
              <a:rPr lang="en-US" altLang="en-US" sz="2400" smtClean="0"/>
              <a:t>)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1800" smtClean="0"/>
          </a:p>
          <a:p>
            <a:pPr lvl="1"/>
            <a:r>
              <a:rPr lang="en-US" altLang="en-US" sz="1800" smtClean="0"/>
              <a:t>all attributes are asymmetric binary</a:t>
            </a:r>
          </a:p>
          <a:p>
            <a:pPr lvl="1"/>
            <a:r>
              <a:rPr lang="en-US" altLang="en-US" sz="1800" smtClean="0"/>
              <a:t>1 denotes presence or positive test</a:t>
            </a:r>
          </a:p>
          <a:p>
            <a:pPr lvl="1"/>
            <a:r>
              <a:rPr lang="en-US" altLang="en-US" sz="1800" smtClean="0"/>
              <a:t>0 denotes absence or negative test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139825" y="2138363"/>
          <a:ext cx="6835775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138363"/>
                        <a:ext cx="6835775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905000" y="4648200"/>
          <a:ext cx="41148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6" imgW="2019300" imgH="1219200" progId="Equation.3">
                  <p:embed/>
                </p:oleObj>
              </mc:Choice>
              <mc:Fallback>
                <p:oleObj name="Equation" r:id="rId6" imgW="2019300" imgH="1219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41148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914400"/>
          </a:xfrm>
        </p:spPr>
        <p:txBody>
          <a:bodyPr/>
          <a:lstStyle/>
          <a:p>
            <a:r>
              <a:rPr lang="en-US" altLang="en-US" smtClean="0"/>
              <a:t>A simpler definition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Each variable is mapped to a bitmap (binary vector)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endParaRPr lang="en-US" altLang="en-US" sz="2000" smtClean="0"/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Jack:	101000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Mary:	101010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Jim:	110000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Simple match distance: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Jaccard coefficient:</a:t>
            </a:r>
          </a:p>
        </p:txBody>
      </p:sp>
      <p:graphicFrame>
        <p:nvGraphicFramePr>
          <p:cNvPr id="20484" name="Object 9"/>
          <p:cNvGraphicFramePr>
            <a:graphicFrameLocks noChangeAspect="1"/>
          </p:cNvGraphicFramePr>
          <p:nvPr/>
        </p:nvGraphicFramePr>
        <p:xfrm>
          <a:off x="1143000" y="2057400"/>
          <a:ext cx="68357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4" imgW="6634297" imgH="1475454" progId="Word.Document.8">
                  <p:embed/>
                </p:oleObj>
              </mc:Choice>
              <mc:Fallback>
                <p:oleObj name="Document" r:id="rId4" imgW="6634297" imgH="1475454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68357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ChangeAspect="1"/>
          </p:cNvGraphicFramePr>
          <p:nvPr/>
        </p:nvGraphicFramePr>
        <p:xfrm>
          <a:off x="2286000" y="4953000"/>
          <a:ext cx="48879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6" imgW="2921000" imgH="393700" progId="Equation.3">
                  <p:embed/>
                </p:oleObj>
              </mc:Choice>
              <mc:Fallback>
                <p:oleObj name="Equation" r:id="rId6" imgW="29210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48879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4"/>
          <p:cNvGraphicFramePr>
            <a:graphicFrameLocks noChangeAspect="1"/>
          </p:cNvGraphicFramePr>
          <p:nvPr/>
        </p:nvGraphicFramePr>
        <p:xfrm>
          <a:off x="2138363" y="6019800"/>
          <a:ext cx="3508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8" imgW="2095500" imgH="419100" progId="Equation.3">
                  <p:embed/>
                </p:oleObj>
              </mc:Choice>
              <mc:Fallback>
                <p:oleObj name="Equation" r:id="rId8" imgW="20955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6019800"/>
                        <a:ext cx="3508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77000" cy="858838"/>
          </a:xfrm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Variables of Mixed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05800" cy="5105400"/>
          </a:xfrm>
        </p:spPr>
        <p:txBody>
          <a:bodyPr lIns="92075" tIns="46038" rIns="92075" bIns="46038"/>
          <a:lstStyle/>
          <a:p>
            <a:r>
              <a:rPr lang="en-US" altLang="en-US" sz="2400" smtClean="0"/>
              <a:t>A database may contain all the six types of variables</a:t>
            </a:r>
          </a:p>
          <a:p>
            <a:pPr lvl="1"/>
            <a:r>
              <a:rPr lang="en-US" altLang="en-US" sz="2000" smtClean="0"/>
              <a:t>symmetric binary, asymmetric binary, nominal, ordinal, interval and ratio-scaled.</a:t>
            </a:r>
          </a:p>
          <a:p>
            <a:r>
              <a:rPr lang="en-US" altLang="en-US" sz="2400" smtClean="0"/>
              <a:t>One may use a weighted formula to combine their effects.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3759200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59200"/>
                        <a:ext cx="41751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01000" cy="6858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Major Clustering Approaches</a:t>
            </a:r>
            <a:endParaRPr lang="en-US" altLang="en-US" sz="4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876800"/>
          </a:xfrm>
        </p:spPr>
        <p:txBody>
          <a:bodyPr lIns="92075" tIns="46038" rIns="92075" bIns="46038"/>
          <a:lstStyle/>
          <a:p>
            <a:pPr>
              <a:lnSpc>
                <a:spcPct val="130000"/>
              </a:lnSpc>
            </a:pPr>
            <a:r>
              <a:rPr lang="en-US" altLang="en-US" sz="2200" u="sng" smtClean="0"/>
              <a:t>Partitioning algorithms</a:t>
            </a:r>
            <a:r>
              <a:rPr lang="en-US" altLang="en-US" sz="2200" smtClean="0"/>
              <a:t>: Construct random partitions and then iteratively refine them by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Hierarchical algorithms</a:t>
            </a:r>
            <a:r>
              <a:rPr lang="en-US" altLang="en-US" sz="2200" smtClean="0"/>
              <a:t>: Create a hierarchical decomposition of the set of data (or objects) using some criterion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Density-based</a:t>
            </a:r>
            <a:r>
              <a:rPr lang="en-US" altLang="en-US" sz="2200" smtClean="0"/>
              <a:t>: based on connectivity and density functions</a:t>
            </a:r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Grid-based</a:t>
            </a:r>
            <a:r>
              <a:rPr lang="en-US" altLang="en-US" sz="2200" smtClean="0"/>
              <a:t>: based on a multiple-level granularity structure</a:t>
            </a:r>
            <a:endParaRPr lang="en-US" altLang="en-US" sz="2200" b="1" smtClean="0"/>
          </a:p>
          <a:p>
            <a:pPr>
              <a:lnSpc>
                <a:spcPct val="130000"/>
              </a:lnSpc>
            </a:pPr>
            <a:r>
              <a:rPr lang="en-US" altLang="en-US" sz="2200" u="sng" smtClean="0"/>
              <a:t>Model-based</a:t>
            </a:r>
            <a:r>
              <a:rPr lang="en-US" altLang="en-US" sz="2200" smtClean="0"/>
              <a:t>: A model is hypothesized for each of the clusters and the idea is to find the best fit of that model to each other</a:t>
            </a:r>
            <a:endParaRPr lang="en-US" altLang="en-US" sz="2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 sz="4000" smtClean="0"/>
              <a:t>Partitioning Algorithms: Basic Concept</a:t>
            </a:r>
            <a:endParaRPr lang="en-US" altLang="en-US" sz="3600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534400" cy="3200400"/>
          </a:xfrm>
          <a:noFill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altLang="en-US" sz="2400" u="sng" smtClean="0"/>
              <a:t>Partitioning method:</a:t>
            </a:r>
            <a:r>
              <a:rPr lang="en-US" altLang="en-US" sz="2400" smtClean="0"/>
              <a:t> Construct a partition of a database </a:t>
            </a:r>
            <a:r>
              <a:rPr lang="en-US" altLang="en-US" sz="2400" b="1" i="1" smtClean="0"/>
              <a:t>D</a:t>
            </a:r>
            <a:r>
              <a:rPr lang="en-US" altLang="en-US" sz="2400" smtClean="0"/>
              <a:t> of </a:t>
            </a:r>
            <a:r>
              <a:rPr lang="en-US" altLang="en-US" sz="2400" b="1" i="1" smtClean="0"/>
              <a:t>n</a:t>
            </a:r>
            <a:r>
              <a:rPr lang="en-US" altLang="en-US" sz="2400" smtClean="0"/>
              <a:t> objects into a set of </a:t>
            </a:r>
            <a:r>
              <a:rPr lang="en-US" altLang="en-US" sz="2400" b="1" i="1" smtClean="0"/>
              <a:t>k</a:t>
            </a:r>
            <a:r>
              <a:rPr lang="en-US" altLang="en-US" sz="2400" smtClean="0"/>
              <a:t> clusters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 smtClean="0"/>
              <a:t>k-means</a:t>
            </a:r>
            <a:r>
              <a:rPr lang="en-US" altLang="en-US" sz="2000" smtClean="0"/>
              <a:t> (MacQueen’67): Each cluster is represented by the center of the cluster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u="sng" smtClean="0"/>
              <a:t>k-medoids</a:t>
            </a:r>
            <a:r>
              <a:rPr lang="en-US" altLang="en-US" sz="2000" smtClean="0"/>
              <a:t> or PAM (Partition around medoids) (Kaufman &amp; Rousseeuw’87): Each cluster is represented by one of the objects in the cluster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K-means Clustering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25908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 err="1" smtClean="0"/>
              <a:t>Partitional</a:t>
            </a:r>
            <a:r>
              <a:rPr lang="en-US" altLang="en-US" sz="2400" dirty="0" smtClean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Each cluster is associated with a </a:t>
            </a:r>
            <a:r>
              <a:rPr lang="en-US" altLang="en-US" sz="2400" dirty="0" smtClean="0">
                <a:solidFill>
                  <a:schemeClr val="tx2"/>
                </a:solidFill>
              </a:rPr>
              <a:t>centroid</a:t>
            </a:r>
            <a:r>
              <a:rPr lang="en-US" altLang="en-US" sz="2400" dirty="0" smtClean="0"/>
              <a:t> 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Each point is assigned to the cluster with the closest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Number of clusters, K,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The basic algorithm is very simple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7200" y="4267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Bitmap Image" r:id="rId4" imgW="9784928" imgH="3177815" progId="Paint.Picture">
                  <p:embed/>
                </p:oleObj>
              </mc:Choice>
              <mc:Fallback>
                <p:oleObj name="Bitmap Image" r:id="rId4" imgW="9784928" imgH="317781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K-means Clustering – Details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Initial centroids are often chosen randomly.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‘Closeness’ 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200" smtClean="0"/>
              <a:t>Complexity is O( n * K * I * d 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1800" smtClean="0"/>
              <a:t>n = number of points, K = number of clusters, </a:t>
            </a:r>
            <a:br>
              <a:rPr lang="en-US" altLang="en-US" sz="1800" smtClean="0"/>
            </a:br>
            <a:r>
              <a:rPr lang="en-US" altLang="en-US" sz="1800" smtClean="0"/>
              <a:t>I = number of iterations, d = number of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Two different K-means Clusterings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266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Sub-optimal Clustering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2663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Optimal Clustering</a:t>
              </a:r>
            </a:p>
          </p:txBody>
        </p:sp>
      </p:grp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Original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r>
              <a:rPr lang="en-US" altLang="en-US" smtClean="0"/>
              <a:t>Evaluating K-means Clusters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6663" y="2667000"/>
          <a:ext cx="27765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1511300" imgH="457200" progId="Equation.3">
                  <p:embed/>
                </p:oleObj>
              </mc:Choice>
              <mc:Fallback>
                <p:oleObj name="Equation" r:id="rId4" imgW="151130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667000"/>
                        <a:ext cx="27765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30725"/>
          </a:xfrm>
        </p:spPr>
        <p:txBody>
          <a:bodyPr/>
          <a:lstStyle/>
          <a:p>
            <a:pPr marL="292100" indent="-2921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For each point, the error is the distance to the nearest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To get SSE, we square these errors and sum them.</a:t>
            </a:r>
          </a:p>
          <a:p>
            <a:pPr marL="800100" lvl="1" indent="-342900">
              <a:lnSpc>
                <a:spcPct val="90000"/>
              </a:lnSpc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</a:pPr>
            <a:endParaRPr lang="en-US" altLang="en-US" sz="200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i="1" smtClean="0"/>
              <a:t>x </a:t>
            </a:r>
            <a:r>
              <a:rPr lang="en-US" altLang="en-US" sz="2000" smtClean="0"/>
              <a:t>is a data point in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 </a:t>
            </a:r>
            <a:r>
              <a:rPr lang="en-US" altLang="en-US" sz="2000" smtClean="0"/>
              <a:t>and </a:t>
            </a:r>
            <a:r>
              <a:rPr lang="en-US" altLang="en-US" sz="2000" i="1" smtClean="0"/>
              <a:t>m</a:t>
            </a:r>
            <a:r>
              <a:rPr lang="en-US" altLang="en-US" sz="2000" i="1" baseline="-25000" smtClean="0"/>
              <a:t>i</a:t>
            </a:r>
            <a:r>
              <a:rPr lang="en-US" altLang="en-US" sz="2000" smtClean="0"/>
              <a:t> is the representative point for cluster </a:t>
            </a:r>
            <a:r>
              <a:rPr lang="en-US" altLang="en-US" sz="2000" i="1" smtClean="0"/>
              <a:t>C</a:t>
            </a:r>
            <a:r>
              <a:rPr lang="en-US" altLang="en-US" sz="2000" baseline="-25000" smtClean="0"/>
              <a:t>i</a:t>
            </a:r>
            <a:r>
              <a:rPr lang="en-US" altLang="en-US" sz="2000" smtClean="0"/>
              <a:t> </a:t>
            </a:r>
          </a:p>
          <a:p>
            <a:pPr marL="914400" lvl="2" indent="0">
              <a:lnSpc>
                <a:spcPct val="90000"/>
              </a:lnSpc>
            </a:pPr>
            <a:r>
              <a:rPr lang="en-US" altLang="en-US" sz="1800" smtClean="0"/>
              <a:t> can show that </a:t>
            </a:r>
            <a:r>
              <a:rPr lang="en-US" altLang="en-US" sz="1800" i="1" smtClean="0"/>
              <a:t>m</a:t>
            </a:r>
            <a:r>
              <a:rPr lang="en-US" altLang="en-US" sz="1800" i="1" baseline="-25000" smtClean="0"/>
              <a:t>i</a:t>
            </a:r>
            <a:r>
              <a:rPr lang="en-US" altLang="en-US" sz="1800" baseline="-25000" smtClean="0"/>
              <a:t> </a:t>
            </a:r>
            <a:r>
              <a:rPr lang="en-US" altLang="en-US" sz="1800" smtClean="0"/>
              <a:t>corresponds to the center (mean) of the cluster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smtClean="0"/>
              <a:t>Given two clusters, we can choose the one with the smallest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Solutions to Initial Centroids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Multiple runs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Helps, but probability is not on your side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Sample and use hierarchical clustering to determine initial centroids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Select more than k initial centroids and then select among these initial centroids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Select most widely separated</a:t>
            </a:r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err="1" smtClean="0"/>
              <a:t>Postprocessing</a:t>
            </a:r>
            <a:endParaRPr lang="en-US" altLang="en-US" dirty="0" smtClean="0"/>
          </a:p>
          <a:p>
            <a:pPr marL="292100" indent="-2921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 smtClean="0"/>
              <a:t>Bisecting K-means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 smtClean="0"/>
              <a:t>Not as susceptible to initialization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31838"/>
          </a:xfrm>
        </p:spPr>
        <p:txBody>
          <a:bodyPr/>
          <a:lstStyle/>
          <a:p>
            <a:r>
              <a:rPr lang="en-US" altLang="en-US" sz="4000" smtClean="0"/>
              <a:t>What is Cluster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1133475"/>
          </a:xfrm>
        </p:spPr>
        <p:txBody>
          <a:bodyPr/>
          <a:lstStyle/>
          <a:p>
            <a:pPr marL="292100" indent="-292100"/>
            <a:r>
              <a:rPr lang="en-US" altLang="en-US" sz="240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6159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3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4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6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7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8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69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0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1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2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3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4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5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6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7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8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79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0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1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2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3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84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6157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6154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5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156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6152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altLang="en-US" smtClean="0"/>
              <a:t>K-means has problems when clusters are of differing </a:t>
            </a:r>
          </a:p>
          <a:p>
            <a:pPr marL="800100" lvl="1" indent="-342900"/>
            <a:r>
              <a:rPr lang="en-US" altLang="en-US" smtClean="0"/>
              <a:t>Sizes</a:t>
            </a:r>
          </a:p>
          <a:p>
            <a:pPr marL="800100" lvl="1" indent="-342900"/>
            <a:r>
              <a:rPr lang="en-US" altLang="en-US" smtClean="0"/>
              <a:t>Densities</a:t>
            </a:r>
          </a:p>
          <a:p>
            <a:pPr marL="800100" lvl="1" indent="-342900"/>
            <a:r>
              <a:rPr lang="en-US" altLang="en-US" smtClean="0"/>
              <a:t>Non-spherical shapes</a:t>
            </a:r>
          </a:p>
          <a:p>
            <a:pPr marL="292100" indent="-292100"/>
            <a:endParaRPr lang="en-US" altLang="en-US" smtClean="0"/>
          </a:p>
          <a:p>
            <a:pPr marL="292100" indent="-292100"/>
            <a:r>
              <a:rPr lang="en-US" altLang="en-US" smtClean="0"/>
              <a:t>K-means has problems when the data contains outliers.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/>
          <a:lstStyle/>
          <a:p>
            <a:r>
              <a:rPr lang="en-US" altLang="en-US" sz="4000" smtClean="0"/>
              <a:t>The</a:t>
            </a:r>
            <a:r>
              <a:rPr lang="en-US" altLang="en-US" sz="4000" i="1" smtClean="0"/>
              <a:t> K</a:t>
            </a:r>
            <a:r>
              <a:rPr lang="en-US" altLang="en-US" sz="4000" smtClean="0"/>
              <a:t>-</a:t>
            </a:r>
            <a:r>
              <a:rPr lang="en-US" altLang="en-US" sz="4000" i="1" smtClean="0"/>
              <a:t>Medoids</a:t>
            </a:r>
            <a:r>
              <a:rPr lang="en-US" altLang="en-US" smtClean="0"/>
              <a:t> </a:t>
            </a:r>
            <a:r>
              <a:rPr lang="en-US" altLang="en-US" sz="4000" smtClean="0"/>
              <a:t>Clustering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smtClean="0"/>
              <a:t>Find </a:t>
            </a:r>
            <a:r>
              <a:rPr lang="en-US" altLang="en-US" sz="2400" i="1" smtClean="0"/>
              <a:t>representative</a:t>
            </a:r>
            <a:r>
              <a:rPr lang="en-US" altLang="en-US" sz="2400" smtClean="0"/>
              <a:t> objects, called </a:t>
            </a:r>
            <a:r>
              <a:rPr lang="en-US" altLang="en-US" sz="2400" u="sng" smtClean="0"/>
              <a:t>medoids</a:t>
            </a:r>
            <a:r>
              <a:rPr lang="en-US" altLang="en-US" sz="2400" smtClean="0"/>
              <a:t>, in clusters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PAM</a:t>
            </a:r>
            <a:r>
              <a:rPr lang="en-US" altLang="en-US" sz="2400" smtClean="0"/>
              <a:t> (Partitioning Around Medoids, 1987)</a:t>
            </a:r>
          </a:p>
          <a:p>
            <a:pPr lvl="1">
              <a:lnSpc>
                <a:spcPct val="110000"/>
              </a:lnSpc>
            </a:pPr>
            <a:r>
              <a:rPr lang="en-US" altLang="en-US" sz="2000" smtClean="0"/>
              <a:t>starts from an initial set of medoids and iteratively replaces one of the medoids by one of the non-medoids if it improves the total distance of the resulting clustering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smtClean="0"/>
              <a:t>PAM</a:t>
            </a:r>
            <a:r>
              <a:rPr lang="en-US" altLang="en-US" sz="2000" smtClean="0"/>
              <a:t> works effectively for small data sets, but does not scale well for large data sets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CLARA</a:t>
            </a:r>
            <a:r>
              <a:rPr lang="en-US" altLang="en-US" sz="2400" smtClean="0"/>
              <a:t> (Kaufmann &amp; Rousseeuw, 1990)</a:t>
            </a:r>
          </a:p>
          <a:p>
            <a:pPr>
              <a:lnSpc>
                <a:spcPct val="110000"/>
              </a:lnSpc>
            </a:pPr>
            <a:r>
              <a:rPr lang="en-US" altLang="en-US" sz="2400" i="1" smtClean="0"/>
              <a:t>CLARANS</a:t>
            </a:r>
            <a:r>
              <a:rPr lang="en-US" altLang="en-US" sz="2400" smtClean="0"/>
              <a:t> (Ng &amp; Han, 1994): Randomized sampling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(Partitioning Around Medoids) (1987)</a:t>
            </a:r>
            <a:endParaRPr lang="en-US" altLang="en-US" sz="5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altLang="en-US" sz="2400" smtClean="0"/>
              <a:t>PAM (Kaufman and Rousseeuw, 1987), built in statistical package S+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en-US" sz="2400" smtClean="0"/>
              <a:t>Use a real object to represent the a cluster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Select </a:t>
            </a:r>
            <a:r>
              <a:rPr lang="en-US" altLang="en-US" sz="2000" b="1" i="1" smtClean="0"/>
              <a:t>k</a:t>
            </a:r>
            <a:r>
              <a:rPr lang="en-US" altLang="en-US" sz="2000" smtClean="0"/>
              <a:t> representative objects arbitrarily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For each pair of a non-selected object </a:t>
            </a:r>
            <a:r>
              <a:rPr lang="en-US" altLang="en-US" sz="2000" b="1" i="1" smtClean="0"/>
              <a:t>h</a:t>
            </a:r>
            <a:r>
              <a:rPr lang="en-US" altLang="en-US" sz="2000" smtClean="0"/>
              <a:t> and a selected object </a:t>
            </a:r>
            <a:r>
              <a:rPr lang="en-US" altLang="en-US" sz="2000" b="1" i="1" smtClean="0"/>
              <a:t>i</a:t>
            </a:r>
            <a:r>
              <a:rPr lang="en-US" altLang="en-US" sz="2000" smtClean="0"/>
              <a:t>, calculate the total swapping cost </a:t>
            </a:r>
            <a:r>
              <a:rPr lang="en-US" altLang="en-US" sz="2000" b="1" i="1" smtClean="0"/>
              <a:t>TC</a:t>
            </a:r>
            <a:r>
              <a:rPr lang="en-US" altLang="en-US" sz="2000" b="1" i="1" baseline="-25000" smtClean="0"/>
              <a:t>ih</a:t>
            </a:r>
            <a:endParaRPr lang="en-US" altLang="en-US" sz="2000" smtClean="0"/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For each pair of </a:t>
            </a:r>
            <a:r>
              <a:rPr lang="en-US" altLang="en-US" sz="2000" b="1" i="1" smtClean="0"/>
              <a:t>i</a:t>
            </a:r>
            <a:r>
              <a:rPr lang="en-US" altLang="en-US" sz="2000" smtClean="0"/>
              <a:t> and </a:t>
            </a:r>
            <a:r>
              <a:rPr lang="en-US" altLang="en-US" sz="2000" b="1" i="1" smtClean="0"/>
              <a:t>h</a:t>
            </a:r>
            <a:r>
              <a:rPr lang="en-US" altLang="en-US" sz="2000" smtClean="0"/>
              <a:t>, </a:t>
            </a:r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If </a:t>
            </a: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smtClean="0"/>
              <a:t> &lt; 0, </a:t>
            </a:r>
            <a:r>
              <a:rPr lang="en-US" altLang="en-US" b="1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b="1" i="1" smtClean="0"/>
              <a:t>h</a:t>
            </a:r>
            <a:endParaRPr lang="en-US" altLang="en-US" smtClean="0"/>
          </a:p>
          <a:p>
            <a:pPr marL="1295400" lvl="2" indent="-381000">
              <a:lnSpc>
                <a:spcPct val="120000"/>
              </a:lnSpc>
            </a:pPr>
            <a:r>
              <a:rPr lang="en-US" altLang="en-US" smtClean="0"/>
              <a:t>Then assign each non-selected object to the most similar representative object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smtClean="0"/>
              <a:t>repeat steps 2-3 until there is no change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Clustering: </a:t>
            </a:r>
            <a:r>
              <a:rPr lang="en-US" altLang="en-US" sz="3600" smtClean="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 smtClean="0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 smtClean="0">
                <a:solidFill>
                  <a:srgbClr val="170981"/>
                </a:solidFill>
              </a:rPr>
              <a:t>ih</a:t>
            </a:r>
            <a:r>
              <a:rPr lang="en-US" altLang="en-US" sz="3600" i="1" smtClean="0">
                <a:solidFill>
                  <a:srgbClr val="170981"/>
                </a:solidFill>
              </a:rPr>
              <a:t>=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 smtClean="0">
              <a:sym typeface="Symbol" panose="05050102010706020507" pitchFamily="18" charset="2"/>
            </a:endParaRPr>
          </a:p>
        </p:txBody>
      </p:sp>
      <p:sp>
        <p:nvSpPr>
          <p:cNvPr id="32771" name="Rectangle 5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smtClean="0"/>
              <a:t>i</a:t>
            </a:r>
            <a:r>
              <a:rPr lang="en-US" altLang="en-US" smtClean="0"/>
              <a:t> is a current medoid, </a:t>
            </a:r>
            <a:r>
              <a:rPr lang="en-US" altLang="en-US" i="1" smtClean="0"/>
              <a:t>h</a:t>
            </a:r>
            <a:r>
              <a:rPr lang="en-US" altLang="en-US" smtClean="0"/>
              <a:t> is a non-selected object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Assume that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r>
              <a:rPr lang="en-US" altLang="en-US" smtClean="0"/>
              <a:t> in the set of medoids</a:t>
            </a:r>
          </a:p>
          <a:p>
            <a:pPr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= 0</a:t>
            </a:r>
            <a:r>
              <a:rPr lang="en-US" altLang="en-US" smtClean="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each non-selected object </a:t>
            </a:r>
            <a:r>
              <a:rPr lang="en-US" altLang="en-US" i="1" smtClean="0"/>
              <a:t>j ≠ h</a:t>
            </a:r>
            <a:r>
              <a:rPr lang="en-US" altLang="en-US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i="1" smtClean="0"/>
              <a:t>TC</a:t>
            </a:r>
            <a:r>
              <a:rPr lang="en-US" altLang="en-US" i="1" baseline="-25000" smtClean="0"/>
              <a:t>ih</a:t>
            </a:r>
            <a:r>
              <a:rPr lang="en-US" altLang="en-US" i="1" smtClean="0"/>
              <a:t> += d(j,new_med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)-d(j,prev_med</a:t>
            </a:r>
            <a:r>
              <a:rPr lang="en-US" altLang="en-US" i="1" baseline="-25000" smtClean="0"/>
              <a:t>j</a:t>
            </a:r>
            <a:r>
              <a:rPr lang="en-US" altLang="en-US" i="1" smtClean="0"/>
              <a:t>):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new_med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</a:t>
            </a:r>
            <a:r>
              <a:rPr lang="en-US" altLang="en-US" smtClean="0"/>
              <a:t> after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</a:p>
          <a:p>
            <a:pPr lvl="2">
              <a:lnSpc>
                <a:spcPct val="90000"/>
              </a:lnSpc>
            </a:pPr>
            <a:r>
              <a:rPr lang="en-US" altLang="en-US" i="1" smtClean="0"/>
              <a:t>prev_med</a:t>
            </a:r>
            <a:r>
              <a:rPr lang="en-US" altLang="en-US" i="1" baseline="-25000" smtClean="0"/>
              <a:t>j</a:t>
            </a:r>
            <a:r>
              <a:rPr lang="en-US" altLang="en-US" smtClean="0"/>
              <a:t> = the closest medoid to </a:t>
            </a:r>
            <a:r>
              <a:rPr lang="en-US" altLang="en-US" i="1" smtClean="0"/>
              <a:t>j </a:t>
            </a:r>
            <a:r>
              <a:rPr lang="en-US" altLang="en-US" smtClean="0"/>
              <a:t>before </a:t>
            </a:r>
            <a:r>
              <a:rPr lang="en-US" altLang="en-US" i="1" smtClean="0"/>
              <a:t>i</a:t>
            </a:r>
            <a:r>
              <a:rPr lang="en-US" altLang="en-US" smtClean="0"/>
              <a:t> is replaced by </a:t>
            </a:r>
            <a:r>
              <a:rPr lang="en-US" altLang="en-US" i="1" smtClean="0"/>
              <a:t>h</a:t>
            </a:r>
            <a:endParaRPr lang="en-US" altLang="en-US" i="1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PAM Clustering: </a:t>
            </a:r>
            <a:r>
              <a:rPr lang="en-US" altLang="en-US" sz="3600" smtClean="0">
                <a:solidFill>
                  <a:srgbClr val="170981"/>
                </a:solidFill>
              </a:rPr>
              <a:t>Total swapping cost </a:t>
            </a:r>
            <a:r>
              <a:rPr lang="en-US" altLang="en-US" sz="3600" i="1" smtClean="0">
                <a:solidFill>
                  <a:srgbClr val="170981"/>
                </a:solidFill>
              </a:rPr>
              <a:t> TC</a:t>
            </a:r>
            <a:r>
              <a:rPr lang="en-US" altLang="en-US" sz="3600" i="1" baseline="-25000" smtClean="0">
                <a:solidFill>
                  <a:srgbClr val="170981"/>
                </a:solidFill>
              </a:rPr>
              <a:t>ih</a:t>
            </a:r>
            <a:r>
              <a:rPr lang="en-US" altLang="en-US" sz="3600" i="1" smtClean="0">
                <a:solidFill>
                  <a:srgbClr val="170981"/>
                </a:solidFill>
              </a:rPr>
              <a:t>=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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</a:t>
            </a:r>
            <a:r>
              <a:rPr lang="en-US" altLang="en-US" sz="3600" i="1" smtClean="0">
                <a:solidFill>
                  <a:srgbClr val="170981"/>
                </a:solidFill>
                <a:sym typeface="Symbol" panose="05050102010706020507" pitchFamily="18" charset="2"/>
              </a:rPr>
              <a:t>C</a:t>
            </a:r>
            <a:r>
              <a:rPr lang="en-US" altLang="en-US" sz="3600" i="1" baseline="-25000" smtClean="0">
                <a:solidFill>
                  <a:srgbClr val="170981"/>
                </a:solidFill>
                <a:sym typeface="Symbol" panose="05050102010706020507" pitchFamily="18" charset="2"/>
              </a:rPr>
              <a:t>jih</a:t>
            </a:r>
            <a:endParaRPr lang="en-US" altLang="en-US" sz="6000" b="1" i="1" baseline="-25000" smtClean="0">
              <a:sym typeface="Symbol" panose="05050102010706020507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29200" y="1295400"/>
            <a:ext cx="2667000" cy="2647950"/>
            <a:chOff x="3168" y="720"/>
            <a:chExt cx="1680" cy="1668"/>
          </a:xfrm>
        </p:grpSpPr>
        <p:grpSp>
          <p:nvGrpSpPr>
            <p:cNvPr id="33832" name="Group 4"/>
            <p:cNvGrpSpPr>
              <a:grpSpLocks/>
            </p:cNvGrpSpPr>
            <p:nvPr/>
          </p:nvGrpSpPr>
          <p:grpSpPr bwMode="auto">
            <a:xfrm>
              <a:off x="3168" y="720"/>
              <a:ext cx="1680" cy="1488"/>
              <a:chOff x="3168" y="720"/>
              <a:chExt cx="1680" cy="1488"/>
            </a:xfrm>
          </p:grpSpPr>
          <p:graphicFrame>
            <p:nvGraphicFramePr>
              <p:cNvPr id="33834" name="Object 5"/>
              <p:cNvGraphicFramePr>
                <a:graphicFrameLocks noChangeAspect="1"/>
              </p:cNvGraphicFramePr>
              <p:nvPr/>
            </p:nvGraphicFramePr>
            <p:xfrm>
              <a:off x="3168" y="720"/>
              <a:ext cx="1680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74" name="Worksheet" r:id="rId4" imgW="2200656" imgH="2076907" progId="Excel.Sheet.8">
                      <p:embed/>
                    </p:oleObj>
                  </mc:Choice>
                  <mc:Fallback>
                    <p:oleObj name="Worksheet" r:id="rId4" imgW="2200656" imgH="2076907" progId="Excel.Sheet.8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720"/>
                            <a:ext cx="1680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35" name="Text Box 6"/>
              <p:cNvSpPr txBox="1">
                <a:spLocks noChangeArrowheads="1"/>
              </p:cNvSpPr>
              <p:nvPr/>
            </p:nvSpPr>
            <p:spPr bwMode="auto">
              <a:xfrm>
                <a:off x="3928" y="884"/>
                <a:ext cx="2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6" name="Text Box 7"/>
              <p:cNvSpPr txBox="1">
                <a:spLocks noChangeArrowheads="1"/>
              </p:cNvSpPr>
              <p:nvPr/>
            </p:nvSpPr>
            <p:spPr bwMode="auto">
              <a:xfrm>
                <a:off x="3576" y="956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7" name="Text Box 8"/>
              <p:cNvSpPr txBox="1">
                <a:spLocks noChangeArrowheads="1"/>
              </p:cNvSpPr>
              <p:nvPr/>
            </p:nvSpPr>
            <p:spPr bwMode="auto">
              <a:xfrm>
                <a:off x="4157" y="1542"/>
                <a:ext cx="2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8" name="Text Box 9"/>
              <p:cNvSpPr txBox="1">
                <a:spLocks noChangeArrowheads="1"/>
              </p:cNvSpPr>
              <p:nvPr/>
            </p:nvSpPr>
            <p:spPr bwMode="auto">
              <a:xfrm>
                <a:off x="4136" y="1432"/>
                <a:ext cx="2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9" name="Text Box 10"/>
              <p:cNvSpPr txBox="1">
                <a:spLocks noChangeArrowheads="1"/>
              </p:cNvSpPr>
              <p:nvPr/>
            </p:nvSpPr>
            <p:spPr bwMode="auto">
              <a:xfrm>
                <a:off x="3607" y="9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0" name="Oval 11"/>
              <p:cNvSpPr>
                <a:spLocks noChangeArrowheads="1"/>
              </p:cNvSpPr>
              <p:nvPr/>
            </p:nvSpPr>
            <p:spPr bwMode="auto">
              <a:xfrm>
                <a:off x="3528" y="837"/>
                <a:ext cx="520" cy="7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41" name="Oval 12"/>
              <p:cNvSpPr>
                <a:spLocks noChangeArrowheads="1"/>
              </p:cNvSpPr>
              <p:nvPr/>
            </p:nvSpPr>
            <p:spPr bwMode="auto">
              <a:xfrm>
                <a:off x="4088" y="1268"/>
                <a:ext cx="520" cy="5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33" name="Object 13"/>
            <p:cNvGraphicFramePr>
              <a:graphicFrameLocks noChangeAspect="1"/>
            </p:cNvGraphicFramePr>
            <p:nvPr/>
          </p:nvGraphicFramePr>
          <p:xfrm>
            <a:off x="3216" y="2160"/>
            <a:ext cx="69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5" name="Document" r:id="rId6" imgW="1143000" imgH="387096" progId="Word.Document.8">
                    <p:embed/>
                  </p:oleObj>
                </mc:Choice>
                <mc:Fallback>
                  <p:oleObj name="Document" r:id="rId6" imgW="1143000" imgH="387096" progId="Word.Document.8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160"/>
                          <a:ext cx="696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1295400"/>
            <a:ext cx="2514600" cy="3048000"/>
            <a:chOff x="864" y="720"/>
            <a:chExt cx="1584" cy="1920"/>
          </a:xfrm>
        </p:grpSpPr>
        <p:grpSp>
          <p:nvGrpSpPr>
            <p:cNvPr id="33821" name="Group 15"/>
            <p:cNvGrpSpPr>
              <a:grpSpLocks/>
            </p:cNvGrpSpPr>
            <p:nvPr/>
          </p:nvGrpSpPr>
          <p:grpSpPr bwMode="auto">
            <a:xfrm>
              <a:off x="864" y="720"/>
              <a:ext cx="1584" cy="1488"/>
              <a:chOff x="864" y="720"/>
              <a:chExt cx="1584" cy="1488"/>
            </a:xfrm>
          </p:grpSpPr>
          <p:graphicFrame>
            <p:nvGraphicFramePr>
              <p:cNvPr id="33823" name="Object 16"/>
              <p:cNvGraphicFramePr>
                <a:graphicFrameLocks noChangeAspect="1"/>
              </p:cNvGraphicFramePr>
              <p:nvPr/>
            </p:nvGraphicFramePr>
            <p:xfrm>
              <a:off x="864" y="720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76" name="Worksheet" r:id="rId8" imgW="2200656" imgH="2076907" progId="Excel.Sheet.8">
                      <p:embed/>
                    </p:oleObj>
                  </mc:Choice>
                  <mc:Fallback>
                    <p:oleObj name="Worksheet" r:id="rId8" imgW="2200656" imgH="2076907" progId="Excel.Sheet.8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720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24" name="Text Box 17"/>
              <p:cNvSpPr txBox="1">
                <a:spLocks noChangeArrowheads="1"/>
              </p:cNvSpPr>
              <p:nvPr/>
            </p:nvSpPr>
            <p:spPr bwMode="auto">
              <a:xfrm>
                <a:off x="1257" y="99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5" name="Text Box 18"/>
              <p:cNvSpPr txBox="1">
                <a:spLocks noChangeArrowheads="1"/>
              </p:cNvSpPr>
              <p:nvPr/>
            </p:nvSpPr>
            <p:spPr bwMode="auto">
              <a:xfrm>
                <a:off x="1653" y="1451"/>
                <a:ext cx="2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6" name="Text Box 19"/>
              <p:cNvSpPr txBox="1">
                <a:spLocks noChangeArrowheads="1"/>
              </p:cNvSpPr>
              <p:nvPr/>
            </p:nvSpPr>
            <p:spPr bwMode="auto">
              <a:xfrm>
                <a:off x="1946" y="1451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7" name="Text Box 20"/>
              <p:cNvSpPr txBox="1">
                <a:spLocks noChangeArrowheads="1"/>
              </p:cNvSpPr>
              <p:nvPr/>
            </p:nvSpPr>
            <p:spPr bwMode="auto">
              <a:xfrm>
                <a:off x="1946" y="1220"/>
                <a:ext cx="22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8" name="Line 21"/>
              <p:cNvSpPr>
                <a:spLocks noChangeShapeType="1"/>
              </p:cNvSpPr>
              <p:nvPr/>
            </p:nvSpPr>
            <p:spPr bwMode="auto">
              <a:xfrm>
                <a:off x="1934" y="1358"/>
                <a:ext cx="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29" name="Line 22"/>
              <p:cNvSpPr>
                <a:spLocks noChangeShapeType="1"/>
              </p:cNvSpPr>
              <p:nvPr/>
            </p:nvSpPr>
            <p:spPr bwMode="auto">
              <a:xfrm flipH="1">
                <a:off x="1806" y="1315"/>
                <a:ext cx="85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0" name="Oval 23"/>
              <p:cNvSpPr>
                <a:spLocks noChangeArrowheads="1"/>
              </p:cNvSpPr>
              <p:nvPr/>
            </p:nvSpPr>
            <p:spPr bwMode="auto">
              <a:xfrm>
                <a:off x="1164" y="890"/>
                <a:ext cx="513" cy="7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31" name="Oval 24"/>
              <p:cNvSpPr>
                <a:spLocks noChangeArrowheads="1"/>
              </p:cNvSpPr>
              <p:nvPr/>
            </p:nvSpPr>
            <p:spPr bwMode="auto">
              <a:xfrm>
                <a:off x="1677" y="1230"/>
                <a:ext cx="514" cy="63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22" name="Object 25"/>
            <p:cNvGraphicFramePr>
              <a:graphicFrameLocks noChangeAspect="1"/>
            </p:cNvGraphicFramePr>
            <p:nvPr/>
          </p:nvGraphicFramePr>
          <p:xfrm>
            <a:off x="972" y="2208"/>
            <a:ext cx="142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7" name="Document" r:id="rId10" imgW="2325624" imgH="697992" progId="Word.Document.8">
                    <p:embed/>
                  </p:oleObj>
                </mc:Choice>
                <mc:Fallback>
                  <p:oleObj name="Document" r:id="rId10" imgW="2325624" imgH="697992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2208"/>
                          <a:ext cx="142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95400" y="4210050"/>
            <a:ext cx="2587625" cy="2647950"/>
            <a:chOff x="818" y="2496"/>
            <a:chExt cx="1630" cy="1668"/>
          </a:xfrm>
        </p:grpSpPr>
        <p:grpSp>
          <p:nvGrpSpPr>
            <p:cNvPr id="33810" name="Group 27"/>
            <p:cNvGrpSpPr>
              <a:grpSpLocks/>
            </p:cNvGrpSpPr>
            <p:nvPr/>
          </p:nvGrpSpPr>
          <p:grpSpPr bwMode="auto">
            <a:xfrm>
              <a:off x="864" y="2496"/>
              <a:ext cx="1584" cy="1488"/>
              <a:chOff x="864" y="2496"/>
              <a:chExt cx="1584" cy="1488"/>
            </a:xfrm>
          </p:grpSpPr>
          <p:graphicFrame>
            <p:nvGraphicFramePr>
              <p:cNvPr id="33812" name="Object 28"/>
              <p:cNvGraphicFramePr>
                <a:graphicFrameLocks noChangeAspect="1"/>
              </p:cNvGraphicFramePr>
              <p:nvPr/>
            </p:nvGraphicFramePr>
            <p:xfrm>
              <a:off x="864" y="2496"/>
              <a:ext cx="1584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78" name="Worksheet" r:id="rId12" imgW="2200656" imgH="2076907" progId="Excel.Sheet.8">
                      <p:embed/>
                    </p:oleObj>
                  </mc:Choice>
                  <mc:Fallback>
                    <p:oleObj name="Worksheet" r:id="rId12" imgW="2200656" imgH="2076907" progId="Excel.Sheet.8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496"/>
                            <a:ext cx="1584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3" name="Text Box 29"/>
              <p:cNvSpPr txBox="1">
                <a:spLocks noChangeArrowheads="1"/>
              </p:cNvSpPr>
              <p:nvPr/>
            </p:nvSpPr>
            <p:spPr bwMode="auto">
              <a:xfrm>
                <a:off x="1249" y="2751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4" name="Text Box 30"/>
              <p:cNvSpPr txBox="1">
                <a:spLocks noChangeArrowheads="1"/>
              </p:cNvSpPr>
              <p:nvPr/>
            </p:nvSpPr>
            <p:spPr bwMode="auto">
              <a:xfrm>
                <a:off x="1548" y="3142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5" name="Text Box 31"/>
              <p:cNvSpPr txBox="1">
                <a:spLocks noChangeArrowheads="1"/>
              </p:cNvSpPr>
              <p:nvPr/>
            </p:nvSpPr>
            <p:spPr bwMode="auto">
              <a:xfrm>
                <a:off x="1764" y="3219"/>
                <a:ext cx="17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6" name="Text Box 32"/>
              <p:cNvSpPr txBox="1">
                <a:spLocks noChangeArrowheads="1"/>
              </p:cNvSpPr>
              <p:nvPr/>
            </p:nvSpPr>
            <p:spPr bwMode="auto">
              <a:xfrm>
                <a:off x="1677" y="2879"/>
                <a:ext cx="1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17" name="Line 33"/>
              <p:cNvSpPr>
                <a:spLocks noChangeShapeType="1"/>
              </p:cNvSpPr>
              <p:nvPr/>
            </p:nvSpPr>
            <p:spPr bwMode="auto">
              <a:xfrm>
                <a:off x="1463" y="2879"/>
                <a:ext cx="172" cy="2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8" name="Line 34"/>
              <p:cNvSpPr>
                <a:spLocks noChangeShapeType="1"/>
              </p:cNvSpPr>
              <p:nvPr/>
            </p:nvSpPr>
            <p:spPr bwMode="auto">
              <a:xfrm flipH="1">
                <a:off x="1592" y="3134"/>
                <a:ext cx="85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19" name="Oval 35"/>
              <p:cNvSpPr>
                <a:spLocks noChangeArrowheads="1"/>
              </p:cNvSpPr>
              <p:nvPr/>
            </p:nvSpPr>
            <p:spPr bwMode="auto">
              <a:xfrm>
                <a:off x="1206" y="2709"/>
                <a:ext cx="600" cy="72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20" name="Oval 36"/>
              <p:cNvSpPr>
                <a:spLocks noChangeArrowheads="1"/>
              </p:cNvSpPr>
              <p:nvPr/>
            </p:nvSpPr>
            <p:spPr bwMode="auto">
              <a:xfrm>
                <a:off x="1763" y="3091"/>
                <a:ext cx="428" cy="5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11" name="Object 37"/>
            <p:cNvGraphicFramePr>
              <a:graphicFrameLocks noChangeAspect="1"/>
            </p:cNvGraphicFramePr>
            <p:nvPr/>
          </p:nvGraphicFramePr>
          <p:xfrm>
            <a:off x="818" y="3936"/>
            <a:ext cx="142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9" name="Document" r:id="rId14" imgW="2343912" imgH="382524" progId="Word.Document.8">
                    <p:embed/>
                  </p:oleObj>
                </mc:Choice>
                <mc:Fallback>
                  <p:oleObj name="Document" r:id="rId14" imgW="2343912" imgH="382524" progId="Word.Document.8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" y="3936"/>
                          <a:ext cx="142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953000" y="4164013"/>
            <a:ext cx="2820988" cy="2693987"/>
            <a:chOff x="3119" y="2496"/>
            <a:chExt cx="1777" cy="1697"/>
          </a:xfrm>
        </p:grpSpPr>
        <p:grpSp>
          <p:nvGrpSpPr>
            <p:cNvPr id="33799" name="Group 39"/>
            <p:cNvGrpSpPr>
              <a:grpSpLocks/>
            </p:cNvGrpSpPr>
            <p:nvPr/>
          </p:nvGrpSpPr>
          <p:grpSpPr bwMode="auto">
            <a:xfrm>
              <a:off x="3168" y="2496"/>
              <a:ext cx="1728" cy="1488"/>
              <a:chOff x="3168" y="2496"/>
              <a:chExt cx="1728" cy="1488"/>
            </a:xfrm>
          </p:grpSpPr>
          <p:graphicFrame>
            <p:nvGraphicFramePr>
              <p:cNvPr id="33801" name="Object 40"/>
              <p:cNvGraphicFramePr>
                <a:graphicFrameLocks noChangeAspect="1"/>
              </p:cNvGraphicFramePr>
              <p:nvPr/>
            </p:nvGraphicFramePr>
            <p:xfrm>
              <a:off x="3168" y="2496"/>
              <a:ext cx="1728" cy="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80" name="Worksheet" r:id="rId16" imgW="2200656" imgH="2076907" progId="Excel.Sheet.8">
                      <p:embed/>
                    </p:oleObj>
                  </mc:Choice>
                  <mc:Fallback>
                    <p:oleObj name="Worksheet" r:id="rId16" imgW="2200656" imgH="2076907" progId="Excel.Sheet.8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496"/>
                            <a:ext cx="1728" cy="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02" name="Text Box 41"/>
              <p:cNvSpPr txBox="1">
                <a:spLocks noChangeArrowheads="1"/>
              </p:cNvSpPr>
              <p:nvPr/>
            </p:nvSpPr>
            <p:spPr bwMode="auto">
              <a:xfrm>
                <a:off x="4178" y="343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t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3" name="Text Box 42"/>
              <p:cNvSpPr txBox="1">
                <a:spLocks noChangeArrowheads="1"/>
              </p:cNvSpPr>
              <p:nvPr/>
            </p:nvSpPr>
            <p:spPr bwMode="auto">
              <a:xfrm>
                <a:off x="3773" y="306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4" name="Text Box 43"/>
              <p:cNvSpPr txBox="1">
                <a:spLocks noChangeArrowheads="1"/>
              </p:cNvSpPr>
              <p:nvPr/>
            </p:nvSpPr>
            <p:spPr bwMode="auto">
              <a:xfrm>
                <a:off x="4150" y="3212"/>
                <a:ext cx="15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h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5" name="Text Box 44"/>
              <p:cNvSpPr txBox="1">
                <a:spLocks noChangeArrowheads="1"/>
              </p:cNvSpPr>
              <p:nvPr/>
            </p:nvSpPr>
            <p:spPr bwMode="auto">
              <a:xfrm>
                <a:off x="4504" y="3212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latin typeface="Times New Roman" panose="02020603050405020304" pitchFamily="18" charset="0"/>
                  </a:rPr>
                  <a:t>j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6" name="Line 45"/>
              <p:cNvSpPr>
                <a:spLocks noChangeShapeType="1"/>
              </p:cNvSpPr>
              <p:nvPr/>
            </p:nvSpPr>
            <p:spPr bwMode="auto">
              <a:xfrm>
                <a:off x="4378" y="3311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7" name="Line 46"/>
              <p:cNvSpPr>
                <a:spLocks noChangeShapeType="1"/>
              </p:cNvSpPr>
              <p:nvPr/>
            </p:nvSpPr>
            <p:spPr bwMode="auto">
              <a:xfrm>
                <a:off x="3946" y="3189"/>
                <a:ext cx="518" cy="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8" name="Oval 47"/>
              <p:cNvSpPr>
                <a:spLocks noChangeArrowheads="1"/>
              </p:cNvSpPr>
              <p:nvPr/>
            </p:nvSpPr>
            <p:spPr bwMode="auto">
              <a:xfrm>
                <a:off x="3470" y="2659"/>
                <a:ext cx="648" cy="8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09" name="Oval 48"/>
              <p:cNvSpPr>
                <a:spLocks noChangeArrowheads="1"/>
              </p:cNvSpPr>
              <p:nvPr/>
            </p:nvSpPr>
            <p:spPr bwMode="auto">
              <a:xfrm>
                <a:off x="4118" y="3066"/>
                <a:ext cx="562" cy="57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3800" name="Object 49"/>
            <p:cNvGraphicFramePr>
              <a:graphicFrameLocks noChangeAspect="1"/>
            </p:cNvGraphicFramePr>
            <p:nvPr/>
          </p:nvGraphicFramePr>
          <p:xfrm>
            <a:off x="3119" y="3933"/>
            <a:ext cx="1666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81" name="Document" r:id="rId18" imgW="2689860" imgH="419100" progId="Word.Document.8">
                    <p:embed/>
                  </p:oleObj>
                </mc:Choice>
                <mc:Fallback>
                  <p:oleObj name="Document" r:id="rId18" imgW="2689860" imgH="419100" progId="Word.Document.8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" y="3933"/>
                          <a:ext cx="1666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762000"/>
          </a:xfrm>
        </p:spPr>
        <p:txBody>
          <a:bodyPr/>
          <a:lstStyle/>
          <a:p>
            <a:r>
              <a:rPr lang="en-US" altLang="en-US" sz="4000" smtClean="0"/>
              <a:t>CLARA (Clustering Large Applications)</a:t>
            </a:r>
            <a:endParaRPr lang="en-US" altLang="en-US" sz="29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i="1" smtClean="0"/>
              <a:t>CLARA</a:t>
            </a:r>
            <a:r>
              <a:rPr lang="en-US" altLang="en-US" sz="2400" smtClean="0"/>
              <a:t> (Kaufmann and Rousseeuw in 1990)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 smtClean="0"/>
              <a:t>Built in statistical analysis packages, such as S+</a:t>
            </a:r>
          </a:p>
          <a:p>
            <a:pPr>
              <a:lnSpc>
                <a:spcPct val="120000"/>
              </a:lnSpc>
            </a:pPr>
            <a:r>
              <a:rPr lang="en-US" altLang="en-US" sz="2400" smtClean="0"/>
              <a:t>It draws </a:t>
            </a:r>
            <a:r>
              <a:rPr lang="en-US" altLang="en-US" sz="2400" i="1" smtClean="0"/>
              <a:t>multiple samples</a:t>
            </a:r>
            <a:r>
              <a:rPr lang="en-US" altLang="en-US" sz="2400" smtClean="0"/>
              <a:t> of the data set, applies </a:t>
            </a:r>
            <a:r>
              <a:rPr lang="en-US" altLang="en-US" sz="2400" i="1" smtClean="0"/>
              <a:t>PAM</a:t>
            </a:r>
            <a:r>
              <a:rPr lang="en-US" altLang="en-US" sz="2400" smtClean="0"/>
              <a:t> on each sample, and gives the best clustering as the output</a:t>
            </a:r>
          </a:p>
          <a:p>
            <a:pPr>
              <a:lnSpc>
                <a:spcPct val="120000"/>
              </a:lnSpc>
            </a:pPr>
            <a:r>
              <a:rPr lang="en-US" altLang="en-US" sz="2400" u="sng" smtClean="0"/>
              <a:t>Strength</a:t>
            </a:r>
            <a:r>
              <a:rPr lang="en-US" altLang="en-US" sz="2400" smtClean="0"/>
              <a:t>: deals with larger data sets than </a:t>
            </a:r>
            <a:r>
              <a:rPr lang="en-US" altLang="en-US" sz="2400" i="1" smtClean="0"/>
              <a:t>PAM</a:t>
            </a:r>
            <a:endParaRPr lang="en-US" altLang="en-US" sz="2400" smtClean="0"/>
          </a:p>
          <a:p>
            <a:pPr>
              <a:lnSpc>
                <a:spcPct val="120000"/>
              </a:lnSpc>
            </a:pPr>
            <a:r>
              <a:rPr lang="en-US" altLang="en-US" sz="2400" u="sng" smtClean="0"/>
              <a:t>Weakness:</a:t>
            </a:r>
            <a:endParaRPr lang="en-US" altLang="en-US" sz="2400" smtClean="0"/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Efficiency depends on the sample size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/>
              <a:t>A good clustering based on samples will not necessarily represent a good clustering of the whole data set if the sample is biased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r>
              <a:rPr lang="en-US" altLang="en-US" sz="4000" smtClean="0"/>
              <a:t>CLARANS</a:t>
            </a:r>
            <a:r>
              <a:rPr lang="en-US" altLang="en-US" sz="4000" i="1" smtClean="0"/>
              <a:t> </a:t>
            </a:r>
            <a:r>
              <a:rPr lang="en-US" altLang="en-US" sz="4000" smtClean="0"/>
              <a:t>(“Randomized” CLARA)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i="1" smtClean="0"/>
              <a:t>CLARANS</a:t>
            </a:r>
            <a:r>
              <a:rPr lang="en-US" altLang="en-US" sz="2000" smtClean="0"/>
              <a:t> (A Clustering Algorithm based on Randomized Search)  (Ng and Han’94)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CLARANS draws sample of neighbors dynamically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The clustering process can be presented as searching a graph where every node is a potential solution, that is, a set of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medoids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If the local optimum is found, </a:t>
            </a:r>
            <a:r>
              <a:rPr lang="en-US" altLang="en-US" sz="2000" i="1" smtClean="0"/>
              <a:t>CLARANS</a:t>
            </a:r>
            <a:r>
              <a:rPr lang="en-US" altLang="en-US" sz="2000" smtClean="0"/>
              <a:t> starts with new randomly selected node in search for a new local optimum</a:t>
            </a:r>
          </a:p>
          <a:p>
            <a:pPr>
              <a:lnSpc>
                <a:spcPct val="110000"/>
              </a:lnSpc>
            </a:pPr>
            <a:r>
              <a:rPr lang="en-US" altLang="en-US" sz="2000" smtClean="0"/>
              <a:t>It is more efficient and scalable than both </a:t>
            </a:r>
            <a:r>
              <a:rPr lang="en-US" altLang="en-US" sz="2000" i="1" smtClean="0"/>
              <a:t>PAM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CLARA</a:t>
            </a:r>
            <a:endParaRPr lang="en-US" altLang="en-US" sz="2000" smtClean="0"/>
          </a:p>
          <a:p>
            <a:pPr>
              <a:lnSpc>
                <a:spcPct val="110000"/>
              </a:lnSpc>
            </a:pPr>
            <a:r>
              <a:rPr lang="en-US" altLang="en-US" sz="2000" smtClean="0"/>
              <a:t>Focusing techniques and spatial access structures may further improve its performance (Ester et al.’95)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457200"/>
            <a:ext cx="7297737" cy="7826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Cluster Analysis?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953000"/>
          </a:xfrm>
        </p:spPr>
        <p:txBody>
          <a:bodyPr lIns="92075" tIns="46038" rIns="92075" bIns="46038"/>
          <a:lstStyle/>
          <a:p>
            <a:r>
              <a:rPr lang="en-US" altLang="en-US" sz="2400" smtClean="0"/>
              <a:t>Cluster: a collection of data objects</a:t>
            </a:r>
          </a:p>
          <a:p>
            <a:pPr lvl="1"/>
            <a:r>
              <a:rPr lang="en-US" altLang="en-US" sz="2000" smtClean="0"/>
              <a:t>Similar to one another within the same cluster</a:t>
            </a:r>
          </a:p>
          <a:p>
            <a:pPr lvl="1"/>
            <a:r>
              <a:rPr lang="en-US" altLang="en-US" sz="2000" smtClean="0"/>
              <a:t>Dissimilar to the objects in other clusters</a:t>
            </a:r>
          </a:p>
          <a:p>
            <a:r>
              <a:rPr lang="en-US" altLang="en-US" sz="2400" smtClean="0"/>
              <a:t>Cluster analysis</a:t>
            </a:r>
          </a:p>
          <a:p>
            <a:pPr lvl="1"/>
            <a:r>
              <a:rPr lang="en-US" altLang="en-US" sz="2000" smtClean="0"/>
              <a:t>Grouping a set of data objects into clusters</a:t>
            </a:r>
          </a:p>
          <a:p>
            <a:r>
              <a:rPr lang="en-US" altLang="en-US" sz="2400" smtClean="0"/>
              <a:t>Clustering is </a:t>
            </a:r>
            <a:r>
              <a:rPr lang="en-US" altLang="en-US" sz="2400" smtClean="0">
                <a:solidFill>
                  <a:srgbClr val="0000FF"/>
                </a:solidFill>
              </a:rPr>
              <a:t>unsupervised classification</a:t>
            </a:r>
            <a:r>
              <a:rPr lang="en-US" altLang="en-US" sz="2400" smtClean="0"/>
              <a:t>: no predefined classes 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r>
              <a:rPr lang="en-US" altLang="en-US" sz="2400" smtClean="0"/>
              <a:t>Clustering is used:</a:t>
            </a:r>
          </a:p>
          <a:p>
            <a:pPr lvl="1"/>
            <a:r>
              <a:rPr lang="en-US" altLang="en-US" sz="2000" smtClean="0"/>
              <a:t>As a </a:t>
            </a:r>
            <a:r>
              <a:rPr lang="en-US" altLang="en-US" sz="2000" smtClean="0">
                <a:solidFill>
                  <a:srgbClr val="0000FF"/>
                </a:solidFill>
              </a:rPr>
              <a:t>stand-alone tool</a:t>
            </a:r>
            <a:r>
              <a:rPr lang="en-US" altLang="en-US" sz="2000" smtClean="0"/>
              <a:t> to get insight into data distribution</a:t>
            </a:r>
          </a:p>
          <a:p>
            <a:pPr lvl="2"/>
            <a:r>
              <a:rPr lang="en-US" altLang="en-US" sz="1800" smtClean="0"/>
              <a:t>Visualization of clusters may unveil important information</a:t>
            </a:r>
          </a:p>
          <a:p>
            <a:pPr lvl="1"/>
            <a:r>
              <a:rPr lang="en-US" altLang="en-US" sz="2000" smtClean="0"/>
              <a:t>As a </a:t>
            </a:r>
            <a:r>
              <a:rPr lang="en-US" altLang="en-US" sz="2000" smtClean="0">
                <a:solidFill>
                  <a:srgbClr val="0000FF"/>
                </a:solidFill>
              </a:rPr>
              <a:t>preprocessing step</a:t>
            </a:r>
            <a:r>
              <a:rPr lang="en-US" altLang="en-US" sz="2000" smtClean="0"/>
              <a:t> for other algorithms</a:t>
            </a:r>
          </a:p>
          <a:p>
            <a:pPr lvl="2"/>
            <a:r>
              <a:rPr lang="en-US" altLang="en-US" sz="1800" smtClean="0"/>
              <a:t>Efficient indexing or compression often relies on clustering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457200"/>
            <a:ext cx="7297737" cy="782638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Some Applications of Clustering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Pattern Recognition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Image Processing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cluster images based on their visual content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Bio-informatics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WWW and IR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document classification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cluster Weblog data to discover groups of similar access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pic>
        <p:nvPicPr>
          <p:cNvPr id="72706" name="Picture 2" descr="http://vision.in.tum.de/_media/spezial/bib/nieuwenhuis-et-al-ijcv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9156"/>
            <a:ext cx="5953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 in Social Network</a:t>
            </a:r>
            <a:endParaRPr lang="en-US" dirty="0"/>
          </a:p>
        </p:txBody>
      </p:sp>
      <p:pic>
        <p:nvPicPr>
          <p:cNvPr id="74754" name="Picture 2" descr="https://griffsgraphs.files.wordpress.com/2012/07/facebook-network.png?w=490&amp;h=4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of Microarray (Bioinformatics)</a:t>
            </a:r>
            <a:endParaRPr lang="en-US" dirty="0"/>
          </a:p>
        </p:txBody>
      </p:sp>
      <p:pic>
        <p:nvPicPr>
          <p:cNvPr id="75778" name="Picture 2" descr="https://www.horizondiscovery.com/media/productimages/pam50-microarray-ful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9" y="1825625"/>
            <a:ext cx="50972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Clustering</a:t>
            </a:r>
            <a:endParaRPr lang="en-US" dirty="0"/>
          </a:p>
        </p:txBody>
      </p:sp>
      <p:pic>
        <p:nvPicPr>
          <p:cNvPr id="76802" name="Picture 2" descr="http://arbesman.net/blog/wp-content/uploads/2011/03/journal.pone_.0018029.g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371305" cy="53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14872</TotalTime>
  <Words>1840</Words>
  <Application>Microsoft Office PowerPoint</Application>
  <PresentationFormat>On-screen Show (4:3)</PresentationFormat>
  <Paragraphs>314</Paragraphs>
  <Slides>36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Times New Roman</vt:lpstr>
      <vt:lpstr>Arial</vt:lpstr>
      <vt:lpstr>Calibri</vt:lpstr>
      <vt:lpstr>Book Antiqua</vt:lpstr>
      <vt:lpstr>新細明體</vt:lpstr>
      <vt:lpstr>Tahoma</vt:lpstr>
      <vt:lpstr>Wingdings</vt:lpstr>
      <vt:lpstr>Symbol</vt:lpstr>
      <vt:lpstr>Office Theme</vt:lpstr>
      <vt:lpstr>Microsoft Equation 3.0</vt:lpstr>
      <vt:lpstr>Microsoft Word Document</vt:lpstr>
      <vt:lpstr>Bitmap Image</vt:lpstr>
      <vt:lpstr>Microsoft Excel Worksheet</vt:lpstr>
      <vt:lpstr>CS 485G:  Special Topics in Data Mining </vt:lpstr>
      <vt:lpstr> Cluster Analysis</vt:lpstr>
      <vt:lpstr>What is Cluster Analysis?</vt:lpstr>
      <vt:lpstr>What is Cluster Analysis?</vt:lpstr>
      <vt:lpstr>Some Applications of Clustering </vt:lpstr>
      <vt:lpstr>Image Segmentation</vt:lpstr>
      <vt:lpstr>Clusters in Social Network</vt:lpstr>
      <vt:lpstr>Clustering of Microarray (Bioinformatics)</vt:lpstr>
      <vt:lpstr>Document Clustering</vt:lpstr>
      <vt:lpstr>What Is Good Clustering?</vt:lpstr>
      <vt:lpstr>Outliers </vt:lpstr>
      <vt:lpstr>Requirements of Clustering in Data Mining </vt:lpstr>
      <vt:lpstr>Data Structures</vt:lpstr>
      <vt:lpstr>Measuring Similarity in Clustering</vt:lpstr>
      <vt:lpstr>Type of data in cluster analysis</vt:lpstr>
      <vt:lpstr>Similarity and Dissimilarity Between Objects</vt:lpstr>
      <vt:lpstr>Similarity and Dissimilarity Between Objects (Cont.)</vt:lpstr>
      <vt:lpstr>Binary Variables</vt:lpstr>
      <vt:lpstr>Binary Variables</vt:lpstr>
      <vt:lpstr>Dissimilarity between Binary Variables</vt:lpstr>
      <vt:lpstr>A simpler definition</vt:lpstr>
      <vt:lpstr>Variables of Mixed Types</vt:lpstr>
      <vt:lpstr>Major Clustering Approaches</vt:lpstr>
      <vt:lpstr>Partitioning Algorithms: Basic Concept</vt:lpstr>
      <vt:lpstr>K-means Clustering</vt:lpstr>
      <vt:lpstr>K-means Clustering – Details</vt:lpstr>
      <vt:lpstr>Two different K-means Clusterings</vt:lpstr>
      <vt:lpstr>Evaluating K-means Clusters</vt:lpstr>
      <vt:lpstr>Solutions to Initial Centroids Problem</vt:lpstr>
      <vt:lpstr>Limitations of K-means</vt:lpstr>
      <vt:lpstr>The K-Medoids Clustering Method</vt:lpstr>
      <vt:lpstr>PAM (Partitioning Around Medoids) (1987)</vt:lpstr>
      <vt:lpstr>PAM Clustering: Total swapping cost  TCih=jCjih</vt:lpstr>
      <vt:lpstr>PAM Clustering: Total swapping cost  TCih=jCjih</vt:lpstr>
      <vt:lpstr>CLARA (Clustering Large Applications)</vt:lpstr>
      <vt:lpstr>CLARANS (“Randomized” CLARA)</vt:lpstr>
    </vt:vector>
  </TitlesOfParts>
  <Company>hkucsis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CS485G</dc:title>
  <dc:creator>liuj</dc:creator>
  <cp:lastModifiedBy>liuj</cp:lastModifiedBy>
  <cp:revision>452</cp:revision>
  <dcterms:created xsi:type="dcterms:W3CDTF">2003-01-18T20:56:22Z</dcterms:created>
  <dcterms:modified xsi:type="dcterms:W3CDTF">2016-02-02T15:24:46Z</dcterms:modified>
</cp:coreProperties>
</file>