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4"/>
  </p:notesMasterIdLst>
  <p:sldIdLst>
    <p:sldId id="256" r:id="rId2"/>
    <p:sldId id="299" r:id="rId3"/>
    <p:sldId id="298" r:id="rId4"/>
    <p:sldId id="300" r:id="rId5"/>
    <p:sldId id="257" r:id="rId6"/>
    <p:sldId id="258" r:id="rId7"/>
    <p:sldId id="261" r:id="rId8"/>
    <p:sldId id="264" r:id="rId9"/>
    <p:sldId id="265" r:id="rId10"/>
    <p:sldId id="270" r:id="rId11"/>
    <p:sldId id="275" r:id="rId12"/>
    <p:sldId id="267" r:id="rId13"/>
    <p:sldId id="268" r:id="rId14"/>
    <p:sldId id="280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01" r:id="rId32"/>
    <p:sldId id="26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4B0D7DC-7692-470E-9CE7-0F202999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5FEAC-DE16-4C10-8846-662CBB61B384}" type="slidenum">
              <a:rPr lang="en-US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1E3FA-942E-4C1B-8A42-E602199B5E09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20DFB-30FD-44B2-85E1-CABB465BD8ED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A601A-71C0-4555-ABCE-53C68536D9D5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59CA0-D9E7-4C80-A359-DC9D840C616D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374F8-6624-4510-9C9F-F65C4311B4AF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775A9-9061-4465-A2F2-BE9883A5C4D3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90B59-7D55-471A-BB4D-7B38AEF2EBFA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83FF0-8054-4427-A856-D2C700473049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6294B-2962-436D-AB83-FDE628A8FD74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A0C11-47D7-4708-A6EC-8E85B21B9046}" type="slidenum">
              <a:rPr lang="en-US"/>
              <a:pPr/>
              <a:t>22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281DC-5CF6-4A2B-8485-25F0EEA3198A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184DB-3872-4F4A-8742-EE6A8CBB6F5D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04EB1-E0B6-4EE4-BB22-9674BB9D6D94}" type="slidenum">
              <a:rPr lang="en-US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CCD0F-0BA0-467F-9243-EEE06D934F92}" type="slidenum">
              <a:rPr lang="en-US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206BE-961A-4E88-9C38-93912A9697DC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FF64E-66DA-4BA1-A764-EAA207AB8803}" type="slidenum">
              <a:rPr lang="en-US"/>
              <a:pPr/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C38D1-6856-4D9C-97D2-C3ACAF3DF144}" type="slidenum">
              <a:rPr lang="en-US"/>
              <a:pPr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9A032-2A15-44E9-BA01-9A9E9E2653F3}" type="slidenum">
              <a:rPr lang="en-US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B23EC-2474-4401-90D9-76C4671DC526}" type="slidenum">
              <a:rPr lang="en-US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64653-818D-46AB-9490-0A74623EADF4}" type="slidenum">
              <a:rPr lang="en-US"/>
              <a:pPr/>
              <a:t>32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92842-7D7F-4C7D-989B-3F251AFEB783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3642E-3FE0-48CC-AC8D-C6281ED38E8F}" type="slidenum">
              <a:rPr lang="en-US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BF931-0508-4398-83E6-155B099AC08B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46CFC-0015-4556-8BF6-C17142293983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3A82F-E256-4A20-8D49-C02881F4ECED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4B40D-1441-4795-A5F3-C61E7A348AA9}" type="slidenum">
              <a:rPr lang="en-US"/>
              <a:pPr/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BF326-6BDF-4682-99BC-751EB3D3C060}" type="slidenum">
              <a:rPr lang="en-US"/>
              <a:pPr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B9CB-2FD1-4936-8634-C2319A06E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E8EE0-C38D-42DD-A3B5-4E60AAB29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71AE-FE35-41D0-9056-94AD1DFB5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10E0F-2476-4B1F-8EA9-92D0BE273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0DCB-0A85-497F-A642-A622E0AAF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F5B4B-CF12-408A-A68D-D92B68DBD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4F9D2-91F7-4BE9-B8BD-66294F33A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197A9E-9E43-4280-BF32-9AF1D4437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9D6F0-82EF-45C3-AB43-8AFBE84BF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10A90103-FAEE-4ED7-BC5F-929727197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98A9E-0A13-4C8B-9329-8C32C2BB4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2F9B44F-1280-45A4-B3EF-F663BF0F9B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3.bp.blogspot.com/-H2TXuKKupVE/Tjavz_7JwSI/AAAAAAAAAI4/Os1ZMFlAhC0/s1600/latestinfoserve.blogspot.com_clientserver%5b1%5d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og.europcsolutions.com/wp-content/uploads/2011/03/static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europcsolutions.com/php-introduction-to-php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blog.europcsolutions.com/wp-content/uploads/2011/03/dynamic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vshed.com/" TargetMode="External"/><Relationship Id="rId13" Type="http://schemas.openxmlformats.org/officeDocument/2006/relationships/hyperlink" Target="http://www.textsandtech.org/~rudy/phpdemo1" TargetMode="External"/><Relationship Id="rId3" Type="http://schemas.openxmlformats.org/officeDocument/2006/relationships/hyperlink" Target="http://www.acm-ou.org/" TargetMode="External"/><Relationship Id="rId7" Type="http://schemas.openxmlformats.org/officeDocument/2006/relationships/hyperlink" Target="http://www.phpbuilder.com/" TargetMode="External"/><Relationship Id="rId12" Type="http://schemas.openxmlformats.org/officeDocument/2006/relationships/hyperlink" Target="http://www.owasp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" TargetMode="External"/><Relationship Id="rId11" Type="http://schemas.openxmlformats.org/officeDocument/2006/relationships/hyperlink" Target="http://www.mysql.com/" TargetMode="External"/><Relationship Id="rId5" Type="http://schemas.openxmlformats.org/officeDocument/2006/relationships/hyperlink" Target="http://www.phparchitect.com/" TargetMode="External"/><Relationship Id="rId15" Type="http://schemas.openxmlformats.org/officeDocument/2006/relationships/hyperlink" Target="http://lists.evolt.org/" TargetMode="External"/><Relationship Id="rId10" Type="http://schemas.openxmlformats.org/officeDocument/2006/relationships/hyperlink" Target="http://www.hotscripts.com/PHP/" TargetMode="External"/><Relationship Id="rId4" Type="http://schemas.openxmlformats.org/officeDocument/2006/relationships/hyperlink" Target="http://www.php.net/" TargetMode="External"/><Relationship Id="rId9" Type="http://schemas.openxmlformats.org/officeDocument/2006/relationships/hyperlink" Target="http://www.phpmyadmin.net/" TargetMode="External"/><Relationship Id="rId14" Type="http://schemas.openxmlformats.org/officeDocument/2006/relationships/hyperlink" Target="http://www.webreference.com/programming/php/by_example2/5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to PHP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20763" y="225425"/>
            <a:ext cx="76835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49263" eaLnBrk="1">
              <a:lnSpc>
                <a:spcPts val="4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String Data type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020763" y="1230313"/>
            <a:ext cx="76835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38138" indent="-338138" defTabSz="449263" eaLnBrk="1" hangingPunct="1">
              <a:lnSpc>
                <a:spcPts val="1800"/>
              </a:lnSpc>
              <a:spcBef>
                <a:spcPts val="763"/>
              </a:spcBef>
              <a:buClr>
                <a:schemeClr val="hlink"/>
              </a:buClr>
              <a:buSzPct val="31000"/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 string is a sequence of chars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stringTest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= “this is a sequence of chars”;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echo 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stringTest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[0]; </a:t>
            </a:r>
            <a:r>
              <a:rPr lang="en-GB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//output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t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echo 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stringTest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; </a:t>
            </a:r>
            <a:r>
              <a:rPr lang="en-GB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//output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this is a sequence of chars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SzPct val="31000"/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 single quoted strings is displayed “as-is”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$age = 37;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stringTest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= 'I am $age years old'; 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// output: I am $age years old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stringTest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= “I am $age years old”;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// output: I am 37 years old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SzPct val="31000"/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Concatenation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= ”is “.”a “.”composed “.”string”;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echo 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; 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// output: is a composed string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newConc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= 'Also 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'.$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;</a:t>
            </a:r>
          </a:p>
          <a:p>
            <a:pPr marL="338138" indent="-338138" defTabSz="449263" eaLnBrk="1" hangingPunct="1">
              <a:lnSpc>
                <a:spcPct val="106000"/>
              </a:lnSpc>
              <a:spcBef>
                <a:spcPts val="763"/>
              </a:spcBef>
              <a:buClr>
                <a:schemeClr val="hlink"/>
              </a:buClr>
              <a:buFont typeface="Wingdings" pitchFamily="2" charset="2"/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echo $</a:t>
            </a:r>
            <a:r>
              <a:rPr lang="en-GB" sz="1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newConc</a:t>
            </a:r>
            <a:r>
              <a:rPr lang="en-GB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; 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// output: Also $</a:t>
            </a:r>
            <a:r>
              <a:rPr lang="en-GB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is a composed string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5181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1981200"/>
            <a:ext cx="2518575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&lt;?</a:t>
            </a:r>
            <a:r>
              <a:rPr lang="en-US" dirty="0" err="1" smtClean="0">
                <a:solidFill>
                  <a:schemeClr val="tx1"/>
                </a:solidFill>
              </a:rPr>
              <a:t>php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 smtClean="0"/>
              <a:t>PHP CODE GOES IN HERE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?&gt;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47848" y="3048000"/>
            <a:ext cx="3277058" cy="3134163"/>
          </a:xfr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666" y="6400800"/>
            <a:ext cx="9287934" cy="6858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IP address: 172.31.40.119 (Need to be in UK network to access)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ja-JP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FORM Handling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GET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$_GET['name']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POST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$_POST['name']</a:t>
            </a:r>
          </a:p>
        </p:txBody>
      </p:sp>
      <p:pic>
        <p:nvPicPr>
          <p:cNvPr id="4" name="Picture 3" descr="figure4-23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4286250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ja-JP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FORM Handling Example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81000" y="1371600"/>
            <a:ext cx="4418013" cy="318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&lt;form action="test.php" method="post"&gt;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&lt;table&gt;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&lt;</a:t>
            </a:r>
            <a:r>
              <a:rPr kumimoji="1" lang="en-US" altLang="ja-JP" sz="1600" dirty="0" err="1">
                <a:ea typeface="ＭＳ Ｐゴシック" charset="-128"/>
              </a:rPr>
              <a:t>tr</a:t>
            </a:r>
            <a:r>
              <a:rPr kumimoji="1" lang="en-US" altLang="ja-JP" sz="1600" dirty="0"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  &lt;</a:t>
            </a:r>
            <a:r>
              <a:rPr kumimoji="1" lang="en-US" altLang="ja-JP" sz="1600" dirty="0" err="1">
                <a:ea typeface="ＭＳ Ｐゴシック" charset="-128"/>
              </a:rPr>
              <a:t>th</a:t>
            </a:r>
            <a:r>
              <a:rPr kumimoji="1" lang="en-US" altLang="ja-JP" sz="1600" dirty="0">
                <a:ea typeface="ＭＳ Ｐゴシック" charset="-128"/>
              </a:rPr>
              <a:t>&gt;Name:&lt;/</a:t>
            </a:r>
            <a:r>
              <a:rPr kumimoji="1" lang="en-US" altLang="ja-JP" sz="1600" dirty="0" err="1">
                <a:ea typeface="ＭＳ Ｐゴシック" charset="-128"/>
              </a:rPr>
              <a:t>th</a:t>
            </a:r>
            <a:r>
              <a:rPr kumimoji="1" lang="en-US" altLang="ja-JP" sz="1600" dirty="0"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  &lt;td&gt;&lt;input type="text" name="</a:t>
            </a:r>
            <a:r>
              <a:rPr kumimoji="1" lang="en-US" altLang="ja-JP" sz="1600" b="1" dirty="0">
                <a:ea typeface="ＭＳ Ｐゴシック" charset="-128"/>
              </a:rPr>
              <a:t>name</a:t>
            </a:r>
            <a:r>
              <a:rPr kumimoji="1" lang="en-US" altLang="ja-JP" sz="1600" dirty="0">
                <a:ea typeface="ＭＳ Ｐゴシック" charset="-128"/>
              </a:rPr>
              <a:t>"&gt;&lt;/td&gt;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&lt;/</a:t>
            </a:r>
            <a:r>
              <a:rPr kumimoji="1" lang="en-US" altLang="ja-JP" sz="1600" dirty="0" err="1">
                <a:ea typeface="ＭＳ Ｐゴシック" charset="-128"/>
              </a:rPr>
              <a:t>tr</a:t>
            </a:r>
            <a:r>
              <a:rPr kumimoji="1" lang="en-US" altLang="ja-JP" sz="1600" dirty="0"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&lt;</a:t>
            </a:r>
            <a:r>
              <a:rPr kumimoji="1" lang="en-US" altLang="ja-JP" sz="1600" dirty="0" err="1">
                <a:ea typeface="ＭＳ Ｐゴシック" charset="-128"/>
              </a:rPr>
              <a:t>tr</a:t>
            </a:r>
            <a:r>
              <a:rPr kumimoji="1" lang="en-US" altLang="ja-JP" sz="1600" dirty="0"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  &lt;</a:t>
            </a:r>
            <a:r>
              <a:rPr kumimoji="1" lang="en-US" altLang="ja-JP" sz="1600" dirty="0" err="1">
                <a:ea typeface="ＭＳ Ｐゴシック" charset="-128"/>
              </a:rPr>
              <a:t>th</a:t>
            </a:r>
            <a:r>
              <a:rPr kumimoji="1" lang="en-US" altLang="ja-JP" sz="1600" dirty="0">
                <a:ea typeface="ＭＳ Ｐゴシック" charset="-128"/>
              </a:rPr>
              <a:t>&gt;Age:&lt;/</a:t>
            </a:r>
            <a:r>
              <a:rPr kumimoji="1" lang="en-US" altLang="ja-JP" sz="1600" dirty="0" err="1">
                <a:ea typeface="ＭＳ Ｐゴシック" charset="-128"/>
              </a:rPr>
              <a:t>th</a:t>
            </a:r>
            <a:r>
              <a:rPr kumimoji="1" lang="en-US" altLang="ja-JP" sz="1600" dirty="0"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  &lt;td&gt;&lt;input type="text" name="</a:t>
            </a:r>
            <a:r>
              <a:rPr kumimoji="1" lang="en-US" altLang="ja-JP" sz="1600" b="1" dirty="0">
                <a:ea typeface="ＭＳ Ｐゴシック" charset="-128"/>
              </a:rPr>
              <a:t>age</a:t>
            </a:r>
            <a:r>
              <a:rPr kumimoji="1" lang="en-US" altLang="ja-JP" sz="1600" dirty="0">
                <a:ea typeface="ＭＳ Ｐゴシック" charset="-128"/>
              </a:rPr>
              <a:t>"&gt;&lt;/td&gt;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&lt;/</a:t>
            </a:r>
            <a:r>
              <a:rPr kumimoji="1" lang="en-US" altLang="ja-JP" sz="1600" dirty="0" err="1">
                <a:ea typeface="ＭＳ Ｐゴシック" charset="-128"/>
              </a:rPr>
              <a:t>tr</a:t>
            </a:r>
            <a:r>
              <a:rPr kumimoji="1" lang="en-US" altLang="ja-JP" sz="1600" dirty="0"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   …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  &lt;/table&gt;</a:t>
            </a:r>
          </a:p>
          <a:p>
            <a:pPr eaLnBrk="1" hangingPunct="1"/>
            <a:r>
              <a:rPr kumimoji="1" lang="en-US" altLang="ja-JP" sz="1600" dirty="0">
                <a:ea typeface="ＭＳ Ｐゴシック" charset="-128"/>
              </a:rPr>
              <a:t>&lt;/form&gt;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876800" y="1828800"/>
            <a:ext cx="4114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en-US" altLang="ja-JP" sz="1600" dirty="0">
                <a:solidFill>
                  <a:srgbClr val="FFFF66"/>
                </a:solidFill>
                <a:ea typeface="ＭＳ Ｐゴシック" charset="-128"/>
              </a:rPr>
              <a:t>&lt;?</a:t>
            </a:r>
          </a:p>
          <a:p>
            <a:pPr eaLnBrk="1" hangingPunct="1"/>
            <a:r>
              <a:rPr kumimoji="1" lang="en-US" altLang="ja-JP" sz="1600" dirty="0">
                <a:solidFill>
                  <a:srgbClr val="FFFF66"/>
                </a:solidFill>
                <a:ea typeface="ＭＳ Ｐゴシック" charset="-128"/>
              </a:rPr>
              <a:t>&lt;p&gt;Hello &lt;?=$_POST[</a:t>
            </a:r>
            <a:r>
              <a:rPr kumimoji="1" lang="en-US" altLang="ja-JP" sz="1600" b="1" dirty="0">
                <a:solidFill>
                  <a:srgbClr val="FFFF66"/>
                </a:solidFill>
                <a:ea typeface="ＭＳ Ｐゴシック" charset="-128"/>
              </a:rPr>
              <a:t>'name</a:t>
            </a:r>
            <a:r>
              <a:rPr kumimoji="1" lang="en-US" altLang="ja-JP" sz="1600" dirty="0">
                <a:solidFill>
                  <a:srgbClr val="FFFF66"/>
                </a:solidFill>
                <a:ea typeface="ＭＳ Ｐゴシック" charset="-128"/>
              </a:rPr>
              <a:t>']?&gt;.</a:t>
            </a:r>
          </a:p>
          <a:p>
            <a:pPr eaLnBrk="1" hangingPunct="1"/>
            <a:r>
              <a:rPr kumimoji="1" lang="en-US" altLang="ja-JP" sz="1600" dirty="0">
                <a:solidFill>
                  <a:srgbClr val="FFFF66"/>
                </a:solidFill>
                <a:ea typeface="ＭＳ Ｐゴシック" charset="-128"/>
              </a:rPr>
              <a:t>You are &lt;?=$_POST[</a:t>
            </a:r>
            <a:r>
              <a:rPr kumimoji="1" lang="en-US" altLang="ja-JP" sz="1600" b="1" dirty="0">
                <a:solidFill>
                  <a:srgbClr val="FFFF66"/>
                </a:solidFill>
                <a:ea typeface="ＭＳ Ｐゴシック" charset="-128"/>
              </a:rPr>
              <a:t>'age</a:t>
            </a:r>
            <a:r>
              <a:rPr kumimoji="1" lang="en-US" altLang="ja-JP" sz="1600" dirty="0">
                <a:solidFill>
                  <a:srgbClr val="FFFF66"/>
                </a:solidFill>
                <a:ea typeface="ＭＳ Ｐゴシック" charset="-128"/>
              </a:rPr>
              <a:t>']?&gt; years old.&lt;/p</a:t>
            </a:r>
            <a:r>
              <a:rPr kumimoji="1" lang="en-US" altLang="ja-JP" sz="1600" dirty="0">
                <a:solidFill>
                  <a:srgbClr val="FFFF66"/>
                </a:solidFill>
                <a:latin typeface="Courier New" pitchFamily="49" charset="0"/>
                <a:ea typeface="ＭＳ Ｐゴシック" charset="-128"/>
              </a:rPr>
              <a:t>&gt;</a:t>
            </a:r>
          </a:p>
          <a:p>
            <a:pPr eaLnBrk="1" hangingPunct="1"/>
            <a:r>
              <a:rPr kumimoji="1" lang="en-US" altLang="ja-JP" sz="1600" dirty="0">
                <a:solidFill>
                  <a:srgbClr val="FFFF66"/>
                </a:solidFill>
                <a:latin typeface="Courier New" pitchFamily="49" charset="0"/>
                <a:ea typeface="ＭＳ Ｐゴシック" charset="-128"/>
              </a:rPr>
              <a:t>?&gt;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248400" y="1447800"/>
            <a:ext cx="1524000" cy="366713"/>
          </a:xfrm>
          <a:prstGeom prst="rect">
            <a:avLst/>
          </a:prstGeom>
          <a:solidFill>
            <a:srgbClr val="993366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Arial" charset="0"/>
              </a:rPr>
              <a:t>test.php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371600" y="4800600"/>
            <a:ext cx="16160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447800" y="4953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>
                <a:latin typeface="Arial" charset="0"/>
                <a:ea typeface="ＭＳ Ｐゴシック" charset="-128"/>
              </a:rPr>
              <a:t>HTML FORM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447800" y="5562600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400">
                <a:latin typeface="Arial" charset="0"/>
                <a:ea typeface="ＭＳ Ｐゴシック" charset="-128"/>
              </a:rPr>
              <a:t>name: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447800" y="5867400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400">
                <a:latin typeface="Arial" charset="0"/>
                <a:ea typeface="ＭＳ Ｐゴシック" charset="-128"/>
              </a:rPr>
              <a:t>age:</a:t>
            </a:r>
          </a:p>
        </p:txBody>
      </p:sp>
      <p:sp>
        <p:nvSpPr>
          <p:cNvPr id="12298" name="AutoShape 14"/>
          <p:cNvSpPr>
            <a:spLocks noChangeArrowheads="1"/>
          </p:cNvSpPr>
          <p:nvPr/>
        </p:nvSpPr>
        <p:spPr bwMode="auto">
          <a:xfrm>
            <a:off x="1908175" y="6267450"/>
            <a:ext cx="719138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1914525" y="6223000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400">
                <a:latin typeface="Arial" charset="0"/>
                <a:ea typeface="ＭＳ Ｐゴシック" charset="-128"/>
              </a:rPr>
              <a:t>submit</a:t>
            </a: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2133600" y="5562600"/>
            <a:ext cx="782638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Kausalya</a:t>
            </a: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2133600" y="5867400"/>
            <a:ext cx="5762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22</a:t>
            </a: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5435600" y="4800600"/>
            <a:ext cx="2489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  <a:ea typeface="ＭＳ Ｐゴシック" charset="-128"/>
            </a:endParaRP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508625" y="50165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>
                <a:latin typeface="Arial" charset="0"/>
                <a:ea typeface="ＭＳ Ｐゴシック" charset="-128"/>
              </a:rPr>
              <a:t>PHP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5508625" y="5448300"/>
            <a:ext cx="186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400">
                <a:latin typeface="Arial" charset="0"/>
                <a:ea typeface="ＭＳ Ｐゴシック" charset="-128"/>
              </a:rPr>
              <a:t>Hello Kausalya.</a:t>
            </a:r>
          </a:p>
          <a:p>
            <a:pPr eaLnBrk="1" hangingPunct="1"/>
            <a:r>
              <a:rPr kumimoji="1" lang="en-US" altLang="ja-JP" sz="1400">
                <a:latin typeface="Arial" charset="0"/>
                <a:ea typeface="ＭＳ Ｐゴシック" charset="-128"/>
              </a:rPr>
              <a:t>You are 22 years old.</a:t>
            </a:r>
          </a:p>
        </p:txBody>
      </p:sp>
      <p:sp>
        <p:nvSpPr>
          <p:cNvPr id="12305" name="AutoShape 21"/>
          <p:cNvSpPr>
            <a:spLocks noChangeArrowheads="1"/>
          </p:cNvSpPr>
          <p:nvPr/>
        </p:nvSpPr>
        <p:spPr bwMode="auto">
          <a:xfrm>
            <a:off x="3348038" y="5448300"/>
            <a:ext cx="1871662" cy="360363"/>
          </a:xfrm>
          <a:prstGeom prst="rightArrow">
            <a:avLst>
              <a:gd name="adj1" fmla="val 50000"/>
              <a:gd name="adj2" fmla="val 1298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95600" y="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Example(2) </a:t>
            </a:r>
            <a:r>
              <a:rPr lang="en-US" dirty="0">
                <a:latin typeface="Arial" charset="0"/>
              </a:rPr>
              <a:t>– Loop manipulations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0123"/>
            <a:ext cx="6172200" cy="635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Output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38862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267200" y="2133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40386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352800"/>
            <a:ext cx="36576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267200" y="4724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75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While Loops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51" y="881884"/>
            <a:ext cx="64865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S5ClipImage_425320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486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S5ClipImage_425320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09800"/>
            <a:ext cx="50292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Arrays and Functions</a:t>
            </a:r>
          </a:p>
        </p:txBody>
      </p:sp>
      <p:pic>
        <p:nvPicPr>
          <p:cNvPr id="19459" name="Picture 3" descr="HS5ClipImage_425323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5344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Output</a:t>
            </a:r>
          </a:p>
        </p:txBody>
      </p:sp>
      <p:pic>
        <p:nvPicPr>
          <p:cNvPr id="20483" name="Picture 3" descr="HS5ClipImage_42532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5638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&amp;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600325"/>
            <a:ext cx="40386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Client: Your computer</a:t>
            </a:r>
          </a:p>
          <a:p>
            <a:r>
              <a:rPr lang="en-US" sz="2800" dirty="0" smtClean="0"/>
              <a:t>Server: Powerful &amp; Expensive computer. Requires network access</a:t>
            </a:r>
            <a:endParaRPr lang="en-US" sz="2800" dirty="0"/>
          </a:p>
        </p:txBody>
      </p:sp>
      <p:pic>
        <p:nvPicPr>
          <p:cNvPr id="91144" name="Picture 8" descr="http://3.bp.blogspot.com/-H2TXuKKupVE/Tjavz_7JwSI/AAAAAAAAAI4/Os1ZMFlAhC0/s1600/latestinfoserve.blogspot.com_clientserver%255B1%25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24125"/>
            <a:ext cx="26670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Returning Values from Functions</a:t>
            </a:r>
          </a:p>
        </p:txBody>
      </p:sp>
      <p:pic>
        <p:nvPicPr>
          <p:cNvPr id="21507" name="Picture 3" descr="HS5ClipImage_42532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16063"/>
            <a:ext cx="83058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 Output</a:t>
            </a:r>
          </a:p>
        </p:txBody>
      </p:sp>
      <p:pic>
        <p:nvPicPr>
          <p:cNvPr id="22531" name="Picture 3" descr="HS5ClipImage_425324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70104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Including Files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Simple use the include keyword and use the path to the file you wish to include.</a:t>
            </a:r>
          </a:p>
          <a:p>
            <a:pPr eaLnBrk="1" hangingPunct="1">
              <a:defRPr/>
            </a:pPr>
            <a:r>
              <a:rPr lang="en-US" smtClean="0"/>
              <a:t>Step 1: Create the file you wish to include.  This example holds navigational links.</a:t>
            </a:r>
          </a:p>
        </p:txBody>
      </p:sp>
      <p:pic>
        <p:nvPicPr>
          <p:cNvPr id="23556" name="Picture 4" descr="HS5ClipImage_42532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6477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Step 2: Include the File in Code</a:t>
            </a:r>
          </a:p>
        </p:txBody>
      </p:sp>
      <p:pic>
        <p:nvPicPr>
          <p:cNvPr id="24579" name="Picture 3" descr="HS5ClipImage_425325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0772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New, Consistent Output</a:t>
            </a:r>
          </a:p>
        </p:txBody>
      </p:sp>
      <p:pic>
        <p:nvPicPr>
          <p:cNvPr id="25603" name="Picture 3" descr="HS5ClipImage_425325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1722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Function 1 (No Parameters)</a:t>
            </a:r>
          </a:p>
        </p:txBody>
      </p:sp>
      <p:pic>
        <p:nvPicPr>
          <p:cNvPr id="26627" name="Picture 3" descr="HS5ClipImage_4253d8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62484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Output (Function 1)</a:t>
            </a:r>
          </a:p>
        </p:txBody>
      </p:sp>
      <p:pic>
        <p:nvPicPr>
          <p:cNvPr id="27651" name="Picture 3" descr="HS5ClipImage_4253d9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239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Function 2 (Pass by Value)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0909" cy="49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Output (Function 2)</a:t>
            </a:r>
          </a:p>
        </p:txBody>
      </p:sp>
      <p:pic>
        <p:nvPicPr>
          <p:cNvPr id="29699" name="Picture 3" descr="HS5ClipImage_4253da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7724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001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Function 3 (Pass by Reference)</a:t>
            </a:r>
          </a:p>
        </p:txBody>
      </p:sp>
      <p:pic>
        <p:nvPicPr>
          <p:cNvPr id="30723" name="Picture 3" descr="HS5ClipImage_4253da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24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S5ClipImage_4253da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6858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267200"/>
            <a:ext cx="4572000" cy="1295400"/>
          </a:xfrm>
        </p:spPr>
        <p:txBody>
          <a:bodyPr>
            <a:noAutofit/>
          </a:bodyPr>
          <a:lstStyle/>
          <a:p>
            <a:r>
              <a:rPr lang="en-US" sz="1200" dirty="0" smtClean="0"/>
              <a:t>Most of web sites we use nowadays</a:t>
            </a:r>
          </a:p>
          <a:p>
            <a:r>
              <a:rPr lang="en-US" sz="1200" dirty="0" smtClean="0"/>
              <a:t>The client asks the server for a web page</a:t>
            </a:r>
          </a:p>
          <a:p>
            <a:r>
              <a:rPr lang="en-US" sz="1200" dirty="0" smtClean="0"/>
              <a:t>The server creates the page specially for the client </a:t>
            </a:r>
          </a:p>
          <a:p>
            <a:r>
              <a:rPr lang="en-US" sz="1200" dirty="0" smtClean="0"/>
              <a:t>The server sends the page that has been generated</a:t>
            </a:r>
          </a:p>
          <a:p>
            <a:r>
              <a:rPr lang="en-US" sz="1200" dirty="0" smtClean="0"/>
              <a:t>Dynamic web pages are made by (X)HTML, CSS</a:t>
            </a:r>
            <a:br>
              <a:rPr lang="en-US" sz="1200" dirty="0" smtClean="0"/>
            </a:br>
            <a:r>
              <a:rPr lang="en-US" sz="1200" dirty="0" smtClean="0"/>
              <a:t>PHP and </a:t>
            </a:r>
            <a:r>
              <a:rPr lang="en-US" sz="1200" dirty="0" err="1" smtClean="0"/>
              <a:t>MySQL</a:t>
            </a:r>
            <a:endParaRPr lang="en-US" sz="1200" dirty="0"/>
          </a:p>
        </p:txBody>
      </p:sp>
      <p:pic>
        <p:nvPicPr>
          <p:cNvPr id="78850" name="Picture 2" descr="static1 PHP   Introduction To PH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886200" cy="123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852" name="Picture 4" descr="dynamic PHP   Introduction To PH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90800"/>
            <a:ext cx="3886200" cy="123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362" y="42672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Show case web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sites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The client asks the server for a web page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The server answers back by sending the web page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2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Static web pages </a:t>
            </a:r>
            <a:r>
              <a:rPr lang="en-US" sz="1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are made by (X)HTML &amp; CSS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3886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Static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8861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Dynamic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63012" y="6488668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http://blog.europcsolutions.com/php-introduction-to-php/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Output (Function 3)</a:t>
            </a:r>
          </a:p>
        </p:txBody>
      </p:sp>
      <p:pic>
        <p:nvPicPr>
          <p:cNvPr id="31747" name="Picture 3" descr="HS5ClipImage_4253db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7150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089"/>
            <a:ext cx="6486525" cy="683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/>
              <a:t>Websites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3"/>
              </a:rPr>
              <a:t>http://www.acm-ou.org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4"/>
              </a:rPr>
              <a:t>www.php.net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5"/>
              </a:rPr>
              <a:t>www.phparchitect.com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6"/>
              </a:rPr>
              <a:t>www.google.com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/>
              <a:t>www.tom.sfc.keio.ac.jp/~hagino/itss/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/>
              <a:t>csmaster.sxu.edu/</a:t>
            </a:r>
            <a:r>
              <a:rPr lang="en-US" sz="1200" dirty="0" err="1" smtClean="0"/>
              <a:t>appel</a:t>
            </a:r>
            <a:r>
              <a:rPr lang="en-US" sz="1200" dirty="0" smtClean="0"/>
              <a:t>/web550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7"/>
              </a:rPr>
              <a:t>http://www.phpbuilder.com/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8"/>
              </a:rPr>
              <a:t>http://www.devshed.com/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9"/>
              </a:rPr>
              <a:t>http://www.phpmyadmin.net/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10"/>
              </a:rPr>
              <a:t>http://www.hotscripts.com/PHP/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11"/>
              </a:rPr>
              <a:t>http://www.mysql.com/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12"/>
              </a:rPr>
              <a:t>http://www.owasp.org/</a:t>
            </a:r>
            <a:endParaRPr lang="en-US" sz="12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000" dirty="0" smtClean="0">
                <a:hlinkClick r:id="rId13"/>
              </a:rPr>
              <a:t>www.textsandtech.org/~rudy/phpdemo1</a:t>
            </a:r>
            <a:endParaRPr lang="en-US" sz="10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1200" dirty="0" smtClean="0">
                <a:hlinkClick r:id="rId14"/>
              </a:rPr>
              <a:t>http://www.webreference.com/programming/php/by_example2/5.html</a:t>
            </a:r>
            <a:endParaRPr lang="en-US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/>
              <a:t>Books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200" dirty="0" smtClean="0"/>
              <a:t>PHP and </a:t>
            </a:r>
            <a:r>
              <a:rPr lang="en-US" sz="1200" dirty="0" err="1" smtClean="0"/>
              <a:t>MySQL</a:t>
            </a:r>
            <a:r>
              <a:rPr lang="en-US" sz="1200" dirty="0" smtClean="0"/>
              <a:t> Web Development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Edition, Welling &amp; Thomson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200" dirty="0" smtClean="0"/>
              <a:t>Web Database Applications with PHP &amp; </a:t>
            </a:r>
            <a:r>
              <a:rPr lang="en-US" sz="1200" dirty="0" err="1" smtClean="0"/>
              <a:t>MySQL</a:t>
            </a:r>
            <a:r>
              <a:rPr lang="en-US" sz="1200" dirty="0" smtClean="0"/>
              <a:t>, O’Reilly Publishers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200" dirty="0" smtClean="0"/>
              <a:t>PHP Cookbook, O’Reilly Publishers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200" dirty="0" err="1" smtClean="0"/>
              <a:t>MySQL</a:t>
            </a:r>
            <a:r>
              <a:rPr lang="en-US" sz="1200" dirty="0" smtClean="0"/>
              <a:t> Cookbook, O’Reilly Publishers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200" i="1" dirty="0" smtClean="0"/>
              <a:t>“PHP and </a:t>
            </a:r>
            <a:r>
              <a:rPr lang="en-GB" sz="1200" i="1" dirty="0" err="1" smtClean="0"/>
              <a:t>MySQL</a:t>
            </a:r>
            <a:r>
              <a:rPr lang="en-GB" sz="1200" i="1" dirty="0" smtClean="0"/>
              <a:t> Web Development”, Luke Welling and Laura Thomson, SA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err="1" smtClean="0"/>
              <a:t>Listservs</a:t>
            </a:r>
            <a:endParaRPr lang="en-US" sz="1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200" dirty="0" err="1" smtClean="0"/>
              <a:t>thelist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5"/>
              </a:rPr>
              <a:t>http://lists.evolt.org/</a:t>
            </a:r>
            <a:r>
              <a:rPr lang="en-US" sz="1200" dirty="0" smtClean="0"/>
              <a:t> (Note: very general and large volume of email)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PHP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581400" cy="4876800"/>
          </a:xfrm>
        </p:spPr>
        <p:txBody>
          <a:bodyPr/>
          <a:lstStyle/>
          <a:p>
            <a:r>
              <a:rPr lang="en-US" sz="1800" dirty="0" smtClean="0"/>
              <a:t>1. User request</a:t>
            </a:r>
          </a:p>
          <a:p>
            <a:r>
              <a:rPr lang="en-US" sz="1800" dirty="0" smtClean="0"/>
              <a:t>2. The request goes to web server</a:t>
            </a:r>
          </a:p>
          <a:p>
            <a:r>
              <a:rPr lang="en-US" sz="1800" dirty="0" smtClean="0"/>
              <a:t>3. The request goes to PHP interpreter</a:t>
            </a:r>
          </a:p>
          <a:p>
            <a:r>
              <a:rPr lang="en-US" sz="1800" dirty="0" smtClean="0"/>
              <a:t>4. The request is interpreted by PHP interpreter</a:t>
            </a:r>
          </a:p>
          <a:p>
            <a:r>
              <a:rPr lang="en-US" sz="1800" dirty="0" smtClean="0"/>
              <a:t>5. PHP interpreter process the page by communicating with file system, databases and email servers</a:t>
            </a:r>
          </a:p>
          <a:p>
            <a:r>
              <a:rPr lang="en-US" sz="1800" dirty="0" smtClean="0"/>
              <a:t>6. Deliver a web page to web server to return to the user browser</a:t>
            </a:r>
            <a:endParaRPr lang="en-US" sz="1800" dirty="0"/>
          </a:p>
        </p:txBody>
      </p:sp>
      <p:pic>
        <p:nvPicPr>
          <p:cNvPr id="92162" name="Picture 2" descr="http://www.learnphp-tutorial.com/Images/ph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724400" cy="357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76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438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6984" y="4038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3048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886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870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00B050"/>
                </a:solidFill>
              </a:rPr>
              <a:t>P</a:t>
            </a:r>
            <a:r>
              <a:rPr lang="en-US" b="0" dirty="0" smtClean="0"/>
              <a:t>HP: </a:t>
            </a:r>
            <a:r>
              <a:rPr lang="en-US" b="0" dirty="0" smtClean="0">
                <a:solidFill>
                  <a:srgbClr val="00B050"/>
                </a:solidFill>
              </a:rPr>
              <a:t>H</a:t>
            </a:r>
            <a:r>
              <a:rPr lang="en-US" b="0" dirty="0" smtClean="0"/>
              <a:t>ypertext </a:t>
            </a:r>
            <a:r>
              <a:rPr lang="en-US" b="0" dirty="0" smtClean="0">
                <a:solidFill>
                  <a:srgbClr val="00B050"/>
                </a:solidFill>
              </a:rPr>
              <a:t>P</a:t>
            </a:r>
            <a:r>
              <a:rPr lang="en-US" b="0" dirty="0" smtClean="0"/>
              <a:t>reprocessor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534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2800" dirty="0" smtClean="0">
                <a:solidFill>
                  <a:srgbClr val="FFFF66"/>
                </a:solidFill>
                <a:ea typeface="ＭＳ Ｐゴシック" charset="-128"/>
              </a:rPr>
              <a:t>PHP is the Hypertext Preprocessor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ja-JP" sz="2800" dirty="0" smtClean="0">
              <a:solidFill>
                <a:srgbClr val="FFFF66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Script language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dirty="0" smtClean="0">
              <a:solidFill>
                <a:srgbClr val="FFFF66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Embedded into HTML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dirty="0" smtClean="0">
              <a:solidFill>
                <a:srgbClr val="FFFF66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Run as Apache module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dirty="0" smtClean="0">
              <a:solidFill>
                <a:srgbClr val="FFFF66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Can use DB (</a:t>
            </a:r>
            <a:r>
              <a:rPr lang="en-US" altLang="ja-JP" dirty="0" err="1" smtClean="0">
                <a:solidFill>
                  <a:srgbClr val="FFFF66"/>
                </a:solidFill>
                <a:ea typeface="ＭＳ Ｐゴシック" charset="-128"/>
              </a:rPr>
              <a:t>MySQL</a:t>
            </a: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, Oracle, Microsoft SQL, </a:t>
            </a:r>
            <a:r>
              <a:rPr lang="en-US" altLang="ja-JP" dirty="0" err="1" smtClean="0">
                <a:solidFill>
                  <a:srgbClr val="FFFF66"/>
                </a:solidFill>
                <a:ea typeface="ＭＳ Ｐゴシック" charset="-128"/>
              </a:rPr>
              <a:t>PostgreSQL</a:t>
            </a: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ja-JP" dirty="0" smtClean="0">
              <a:solidFill>
                <a:srgbClr val="FFFF66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dirty="0" smtClean="0">
                <a:solidFill>
                  <a:srgbClr val="FFFF66"/>
                </a:solidFill>
                <a:ea typeface="ＭＳ Ｐゴシック" charset="-128"/>
              </a:rPr>
              <a:t>Rich features: XML, PDF etc.,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5763"/>
            <a:ext cx="6870700" cy="9128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Advantages of PHP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848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66"/>
                </a:solidFill>
              </a:rPr>
              <a:t>Free</a:t>
            </a:r>
          </a:p>
          <a:p>
            <a:pPr eaLnBrk="1" hangingPunct="1">
              <a:lnSpc>
                <a:spcPct val="80000"/>
              </a:lnSpc>
              <a:buSzPct val="25000"/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Pre-installed in Linux distributions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66"/>
                </a:solidFill>
              </a:rPr>
              <a:t>Open Source</a:t>
            </a:r>
          </a:p>
          <a:p>
            <a:pPr eaLnBrk="1" hangingPunct="1">
              <a:lnSpc>
                <a:spcPct val="80000"/>
              </a:lnSpc>
              <a:buSzPct val="25000"/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Multiplatform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66"/>
                </a:solidFill>
              </a:rPr>
              <a:t>Simple, easy to learn and 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Procedural language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dirty="0" smtClean="0">
                <a:solidFill>
                  <a:srgbClr val="FFFF66"/>
                </a:solidFill>
              </a:rPr>
              <a:t>Compare with JavaScript which is event-driven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C-like syntax  - {  } 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Extensive Function Library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Good Web-server integration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dirty="0" smtClean="0">
                <a:solidFill>
                  <a:srgbClr val="FFFF66"/>
                </a:solidFill>
              </a:rPr>
              <a:t>Script embedded in HTML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dirty="0" smtClean="0">
                <a:solidFill>
                  <a:srgbClr val="FFFF66"/>
                </a:solidFill>
              </a:rPr>
              <a:t>Easy access to form data and output of HTML pages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>
                <a:solidFill>
                  <a:srgbClr val="FFFF66"/>
                </a:solidFill>
              </a:rPr>
              <a:t>Not fully object-oriented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dirty="0" smtClean="0">
                <a:solidFill>
                  <a:srgbClr val="FFFF66"/>
                </a:solidFill>
              </a:rPr>
              <a:t>Java is fully object oriented – all functions have to be in a class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dirty="0" smtClean="0">
                <a:solidFill>
                  <a:srgbClr val="FFFF66"/>
                </a:solidFill>
              </a:rPr>
              <a:t>In PHP, classes are additional but quite simple to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66800" y="685800"/>
            <a:ext cx="64912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Architecture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16463" y="3084513"/>
            <a:ext cx="17287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latin typeface="Arial" charset="0"/>
              </a:rPr>
              <a:t>PHP script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716463" y="3732213"/>
            <a:ext cx="1728787" cy="720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latin typeface="Arial" charset="0"/>
              </a:rPr>
              <a:t>Web Server </a:t>
            </a:r>
          </a:p>
          <a:p>
            <a:pPr algn="ctr" eaLnBrk="1" hangingPunct="1"/>
            <a:r>
              <a:rPr lang="en-GB">
                <a:latin typeface="Arial" charset="0"/>
              </a:rPr>
              <a:t>(Apache, IIS)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76375" y="3086100"/>
            <a:ext cx="1655763" cy="1079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latin typeface="Arial" charset="0"/>
              </a:rPr>
              <a:t>Browser</a:t>
            </a:r>
          </a:p>
          <a:p>
            <a:pPr algn="ctr" eaLnBrk="1" hangingPunct="1"/>
            <a:r>
              <a:rPr lang="en-GB">
                <a:latin typeface="Arial" charset="0"/>
              </a:rPr>
              <a:t>(IE, FireFox, </a:t>
            </a:r>
          </a:p>
          <a:p>
            <a:pPr algn="ctr" eaLnBrk="1" hangingPunct="1"/>
            <a:r>
              <a:rPr lang="en-GB">
                <a:latin typeface="Arial" charset="0"/>
              </a:rPr>
              <a:t>Opera)</a:t>
            </a:r>
          </a:p>
          <a:p>
            <a:pPr algn="ctr" eaLnBrk="1" hangingPunct="1"/>
            <a:endParaRPr lang="en-GB">
              <a:latin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476375" y="4165600"/>
            <a:ext cx="1655763" cy="8636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latin typeface="Arial" charset="0"/>
              </a:rPr>
              <a:t>Desktop </a:t>
            </a:r>
          </a:p>
          <a:p>
            <a:pPr algn="ctr" eaLnBrk="1" hangingPunct="1"/>
            <a:r>
              <a:rPr lang="en-GB">
                <a:latin typeface="Arial" charset="0"/>
              </a:rPr>
              <a:t>(PC or MAC)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451725" y="3157538"/>
            <a:ext cx="1296988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latin typeface="Arial" charset="0"/>
              </a:rPr>
              <a:t>Database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451725" y="3805238"/>
            <a:ext cx="1296988" cy="720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latin typeface="Arial" charset="0"/>
              </a:rPr>
              <a:t>Database </a:t>
            </a:r>
          </a:p>
          <a:p>
            <a:pPr algn="ctr" eaLnBrk="1" hangingPunct="1"/>
            <a:r>
              <a:rPr lang="en-GB">
                <a:latin typeface="Arial" charset="0"/>
              </a:rPr>
              <a:t>Server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6515100" y="34448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588125" y="3013075"/>
            <a:ext cx="641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SQL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779838" y="3013075"/>
            <a:ext cx="844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HTTP 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132138" y="3444875"/>
            <a:ext cx="158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3132138" y="38766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492500" y="3949700"/>
            <a:ext cx="80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HTML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6443663" y="38766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515100" y="3949700"/>
            <a:ext cx="793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tables</a:t>
            </a: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23850" y="2941638"/>
            <a:ext cx="215900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323850" y="3157538"/>
            <a:ext cx="144463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250825" y="3805238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395288" y="380523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395288" y="3444875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395288" y="330041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755650" y="35179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>
            <a:off x="755650" y="38766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611188" y="3949700"/>
            <a:ext cx="768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vision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11188" y="3084513"/>
            <a:ext cx="742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touch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3" grpId="0" animBg="1"/>
      <p:bldP spid="24584" grpId="0" animBg="1"/>
      <p:bldP spid="24585" grpId="0" build="allAtOnce" animBg="1"/>
      <p:bldP spid="24586" grpId="0" animBg="1"/>
      <p:bldP spid="24587" grpId="0" animBg="1"/>
      <p:bldP spid="24588" grpId="0" animBg="1"/>
      <p:bldP spid="24589" grpId="0"/>
      <p:bldP spid="24593" grpId="0"/>
      <p:bldP spid="24594" grpId="0" animBg="1"/>
      <p:bldP spid="24595" grpId="0" animBg="1"/>
      <p:bldP spid="24596" grpId="0"/>
      <p:bldP spid="24599" grpId="0" animBg="1"/>
      <p:bldP spid="24600" grpId="0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2" grpId="0"/>
      <p:bldP spid="24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ja-JP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PHP: Variables, constant, operators and Control structures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Variable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$</a:t>
            </a:r>
            <a:r>
              <a:rPr lang="en-US" altLang="ja-JP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var</a:t>
            </a:r>
            <a:r>
              <a:rPr lang="en-US" altLang="ja-JP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= 123;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Constant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define(“</a:t>
            </a:r>
            <a:r>
              <a:rPr lang="en-US" altLang="ja-JP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Zipcode</a:t>
            </a:r>
            <a:r>
              <a:rPr lang="en-US" altLang="ja-JP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", 40508);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Operators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Assignment (e.g. =, +=, *=)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Arithmetic (e.g. +, -, *)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(e.g. &lt;, &gt;, &gt;=, ==)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Logical (e.g. !, &amp;&amp;, ||)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Control Structures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(branching) structures (e.g. if/else)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Repetition structures (e.g. while loops).</a:t>
            </a:r>
            <a:endParaRPr lang="en-US" altLang="ja-JP" sz="1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altLang="ja-JP" sz="1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en-US" altLang="ja-JP" sz="1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ja-JP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Datatypes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8313" y="1773238"/>
            <a:ext cx="82296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Boolean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true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false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Integer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100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0x34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Floating point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Array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array</a:t>
            </a:r>
            <a:r>
              <a:rPr lang="en-US" altLang="ja-JP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(“</a:t>
            </a:r>
            <a:r>
              <a:rPr lang="en-US" altLang="ja-JP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lexington</a:t>
            </a:r>
            <a:r>
              <a:rPr lang="en-US" altLang="ja-JP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", 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“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hanoi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", "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london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array</a:t>
            </a:r>
            <a:r>
              <a:rPr lang="en-US" altLang="ja-JP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(“</a:t>
            </a:r>
            <a:r>
              <a:rPr lang="en-US" altLang="ja-JP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kentucky</a:t>
            </a:r>
            <a:r>
              <a:rPr lang="en-US" altLang="ja-JP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 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=&gt; </a:t>
            </a:r>
            <a:r>
              <a:rPr lang="en-US" altLang="ja-JP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“</a:t>
            </a:r>
            <a:r>
              <a:rPr lang="en-US" altLang="ja-JP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lexington</a:t>
            </a:r>
            <a:r>
              <a:rPr lang="en-US" altLang="ja-JP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", 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vietnam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 =&gt; "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hanoi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", "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england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 =&gt; "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london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$a[2]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$a["</a:t>
            </a:r>
            <a:r>
              <a:rPr lang="en-US" altLang="ja-JP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vietnam</a:t>
            </a:r>
            <a:r>
              <a:rPr lang="en-US" altLang="ja-JP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ＭＳ Ｐゴシック" pitchFamily="50" charset="-128"/>
              </a:rPr>
              <a:t>"]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1032</TotalTime>
  <Words>861</Words>
  <Application>Microsoft Office PowerPoint</Application>
  <PresentationFormat>On-screen Show (4:3)</PresentationFormat>
  <Paragraphs>231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Introduction to PHP</vt:lpstr>
      <vt:lpstr>Server &amp; Client</vt:lpstr>
      <vt:lpstr>Static vs Dynamic</vt:lpstr>
      <vt:lpstr>How PHP Works</vt:lpstr>
      <vt:lpstr>PHP: Hypertext Preprocessor</vt:lpstr>
      <vt:lpstr>Advantages of PHP 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Output</vt:lpstr>
      <vt:lpstr>While Loops</vt:lpstr>
      <vt:lpstr>PowerPoint Presentation</vt:lpstr>
      <vt:lpstr>Arrays and Functions</vt:lpstr>
      <vt:lpstr>Output</vt:lpstr>
      <vt:lpstr>Returning Values from Functions</vt:lpstr>
      <vt:lpstr>New Output</vt:lpstr>
      <vt:lpstr>Including Files</vt:lpstr>
      <vt:lpstr>Step 2: Include the File in Code</vt:lpstr>
      <vt:lpstr>New, Consistent Output</vt:lpstr>
      <vt:lpstr>Function 1 (No Parameters)</vt:lpstr>
      <vt:lpstr>Output (Function 1)</vt:lpstr>
      <vt:lpstr>Function 2 (Pass by Value)</vt:lpstr>
      <vt:lpstr>Output (Function 2)</vt:lpstr>
      <vt:lpstr>Function 3 (Pass by Reference)</vt:lpstr>
      <vt:lpstr>Output (Function 3)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PHP</dc:title>
  <dc:creator>Preferred Customer</dc:creator>
  <cp:lastModifiedBy>song</cp:lastModifiedBy>
  <cp:revision>86</cp:revision>
  <dcterms:created xsi:type="dcterms:W3CDTF">2007-11-07T02:40:58Z</dcterms:created>
  <dcterms:modified xsi:type="dcterms:W3CDTF">2013-03-06T19:30:27Z</dcterms:modified>
</cp:coreProperties>
</file>