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106F5-67EE-4288-9A27-ABC96F66BAE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AC8A1-7433-48A7-8700-76D503B9F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45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1D2C77-1A1F-4986-9613-632BC9852591}" type="slidenum">
              <a:rPr lang="en-US"/>
              <a:pPr/>
              <a:t>1</a:t>
            </a:fld>
            <a:endParaRPr lang="en-US"/>
          </a:p>
        </p:txBody>
      </p:sp>
      <p:sp>
        <p:nvSpPr>
          <p:cNvPr id="4813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30C6B45B-7FF1-4854-90DE-6699A671C253}" type="slidenum">
              <a:rPr lang="en-US" sz="1200">
                <a:solidFill>
                  <a:srgbClr val="000000"/>
                </a:solidFill>
              </a:rPr>
              <a:pPr algn="r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F7B383-93EB-49D3-BC6E-55301504ECB5}" type="slidenum">
              <a:rPr lang="en-US"/>
              <a:pPr/>
              <a:t>11</a:t>
            </a:fld>
            <a:endParaRPr lang="en-US"/>
          </a:p>
        </p:txBody>
      </p:sp>
      <p:sp>
        <p:nvSpPr>
          <p:cNvPr id="6656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5A19DF7-BA6C-4462-A693-47F2D2BF44E5}" type="slidenum">
              <a:rPr lang="en-US" sz="1200">
                <a:solidFill>
                  <a:srgbClr val="000000"/>
                </a:solidFill>
              </a:rPr>
              <a:pPr algn="r"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8BA50-132F-42E8-A37B-60658467090F}" type="slidenum">
              <a:rPr lang="en-US"/>
              <a:pPr/>
              <a:t>12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EEF17F-321C-41E7-9B05-5E75C25CCA78}" type="slidenum">
              <a:rPr lang="en-US"/>
              <a:pPr/>
              <a:t>13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6CC0E-423C-4CC4-A2B4-3EFFAEC79512}" type="slidenum">
              <a:rPr lang="en-US"/>
              <a:pPr/>
              <a:t>14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CAAA4-5591-4554-924D-1A12FCF6864D}" type="slidenum">
              <a:rPr lang="en-US"/>
              <a:pPr/>
              <a:t>15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FF462-70D0-4D2B-AC9B-95A33B8273E7}" type="slidenum">
              <a:rPr lang="en-US"/>
              <a:pPr/>
              <a:t>16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762913-DB7B-4511-88C0-B7A6A74EC7B8}" type="slidenum">
              <a:rPr lang="en-US"/>
              <a:pPr/>
              <a:t>17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5ED0B2-B9E7-4AE5-AC4D-44DD3DB631DC}" type="slidenum">
              <a:rPr lang="en-US"/>
              <a:pPr/>
              <a:t>18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39D07-C42D-442D-ACCE-6CDF8996D25C}" type="slidenum">
              <a:rPr lang="en-US"/>
              <a:pPr/>
              <a:t>3</a:t>
            </a:fld>
            <a:endParaRPr lang="en-US"/>
          </a:p>
        </p:txBody>
      </p:sp>
      <p:sp>
        <p:nvSpPr>
          <p:cNvPr id="5837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714482B-F5CA-4E04-AC5E-AE719E7488AC}" type="slidenum">
              <a:rPr lang="en-US" sz="1200">
                <a:solidFill>
                  <a:srgbClr val="000000"/>
                </a:solidFill>
              </a:rPr>
              <a:pPr algn="r"/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DE06FC-F0A1-4597-802D-837F97EC911D}" type="slidenum">
              <a:rPr lang="en-US"/>
              <a:pPr/>
              <a:t>4</a:t>
            </a:fld>
            <a:endParaRPr lang="en-US"/>
          </a:p>
        </p:txBody>
      </p:sp>
      <p:sp>
        <p:nvSpPr>
          <p:cNvPr id="5939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0D57A46-3256-4B7C-815F-E7B1F5E0A8D0}" type="slidenum">
              <a:rPr lang="en-US" sz="1200">
                <a:solidFill>
                  <a:srgbClr val="000000"/>
                </a:solidFill>
              </a:rPr>
              <a:pPr algn="r"/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6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7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6</a:t>
            </a: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40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59401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944990-B4AC-4BFF-96B0-C0344491BF53}" type="slidenum">
              <a:rPr lang="en-US"/>
              <a:pPr/>
              <a:t>5</a:t>
            </a:fld>
            <a:endParaRPr lang="en-US"/>
          </a:p>
        </p:txBody>
      </p:sp>
      <p:sp>
        <p:nvSpPr>
          <p:cNvPr id="60419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752D9683-E342-466D-AA25-20DAB115D41C}" type="slidenum">
              <a:rPr lang="en-US" sz="1200">
                <a:solidFill>
                  <a:srgbClr val="000000"/>
                </a:solidFill>
              </a:rPr>
              <a:pPr algn="r"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3C652-E3D1-41CD-908F-C09970537436}" type="slidenum">
              <a:rPr lang="en-US"/>
              <a:pPr/>
              <a:t>6</a:t>
            </a:fld>
            <a:endParaRPr lang="en-US"/>
          </a:p>
        </p:txBody>
      </p:sp>
      <p:sp>
        <p:nvSpPr>
          <p:cNvPr id="6144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863066D7-975F-478F-878F-DE2FC93404C4}" type="slidenum">
              <a:rPr lang="en-US" sz="1200">
                <a:solidFill>
                  <a:srgbClr val="000000"/>
                </a:solidFill>
              </a:rPr>
              <a:pPr algn="r"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BC0B8-0A69-462D-B974-F787D158B676}" type="slidenum">
              <a:rPr lang="en-US"/>
              <a:pPr/>
              <a:t>7</a:t>
            </a:fld>
            <a:endParaRPr lang="en-US"/>
          </a:p>
        </p:txBody>
      </p:sp>
      <p:sp>
        <p:nvSpPr>
          <p:cNvPr id="62467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A92AE46E-8716-4861-A734-023088586E5C}" type="slidenum">
              <a:rPr lang="en-US" sz="1200">
                <a:solidFill>
                  <a:srgbClr val="000000"/>
                </a:solidFill>
              </a:rPr>
              <a:pPr algn="r"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9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2470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1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2473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B9F8B-8717-4B31-89F8-826D011E8EA4}" type="slidenum">
              <a:rPr lang="en-US"/>
              <a:pPr/>
              <a:t>8</a:t>
            </a:fld>
            <a:endParaRPr lang="en-US"/>
          </a:p>
        </p:txBody>
      </p:sp>
      <p:sp>
        <p:nvSpPr>
          <p:cNvPr id="6349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9B6114B2-E67F-4BF6-8A08-66A8CB12BFA4}" type="slidenum">
              <a:rPr lang="en-US" sz="1200">
                <a:solidFill>
                  <a:srgbClr val="000000"/>
                </a:solidFill>
              </a:rPr>
              <a:pPr algn="r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2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3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5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3497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B34B6-6C54-4DBA-8909-0CF9831A46C2}" type="slidenum">
              <a:rPr lang="en-US"/>
              <a:pPr/>
              <a:t>9</a:t>
            </a:fld>
            <a:endParaRPr lang="en-US"/>
          </a:p>
        </p:txBody>
      </p:sp>
      <p:sp>
        <p:nvSpPr>
          <p:cNvPr id="6451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EF20FD5-8A16-4AF3-B968-C5D87753F238}" type="slidenum">
              <a:rPr lang="en-US" sz="1200">
                <a:solidFill>
                  <a:srgbClr val="000000"/>
                </a:solidFill>
              </a:rPr>
              <a:pPr algn="r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7DBED-20BC-40AD-8EEF-19446690DB46}" type="slidenum">
              <a:rPr lang="en-US"/>
              <a:pPr/>
              <a:t>10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028CF3-E5D7-4068-B753-2B850ECA6B08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219200" y="2667000"/>
            <a:ext cx="6858000" cy="990600"/>
          </a:xfrm>
        </p:spPr>
        <p:txBody>
          <a:bodyPr anchor="b">
            <a:normAutofit fontScale="90000"/>
          </a:bodyPr>
          <a:lstStyle/>
          <a:p>
            <a:pPr eaLnBrk="1" hangingPunct="1">
              <a:spcAft>
                <a:spcPts val="13"/>
              </a:spcAft>
            </a:pPr>
            <a:r>
              <a:rPr lang="en-US" sz="3600" smtClean="0">
                <a:solidFill>
                  <a:srgbClr val="0000FF"/>
                </a:solidFill>
              </a:rPr>
              <a:t>CS 405G: Introduction to Database Systems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05250"/>
            <a:ext cx="6858000" cy="5334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Relational Constraints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37890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0E0A4C-88FA-49CF-AF72-46065661319E}" type="datetime1">
              <a:rPr lang="en-US"/>
              <a:pPr/>
              <a:t>1/21/2013</a:t>
            </a:fld>
            <a:endParaRPr lang="en-US" altLang="en-US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FEFAB3-6194-413D-A0D4-EC5D986CB3B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Consider </a:t>
            </a:r>
            <a:r>
              <a:rPr lang="en-US" dirty="0"/>
              <a:t>the following relations for a database that keeps track of student enrollment in courses and the books adopted for each course</a:t>
            </a:r>
            <a:r>
              <a:rPr lang="en-US" dirty="0" smtClean="0"/>
              <a:t>:</a:t>
            </a:r>
          </a:p>
          <a:p>
            <a:pPr lvl="1">
              <a:spcBef>
                <a:spcPct val="50000"/>
              </a:spcBef>
            </a:pPr>
            <a:endParaRPr lang="en-US" sz="2000" dirty="0" smtClean="0"/>
          </a:p>
          <a:p>
            <a:pPr lvl="1">
              <a:spcBef>
                <a:spcPct val="50000"/>
              </a:spcBef>
            </a:pPr>
            <a:r>
              <a:rPr lang="en-US" sz="2000" dirty="0" smtClean="0"/>
              <a:t>STUDENT(</a:t>
            </a:r>
            <a:r>
              <a:rPr lang="en-US" sz="2000" u="sng" dirty="0" smtClean="0"/>
              <a:t>SSN</a:t>
            </a:r>
            <a:r>
              <a:rPr lang="en-US" sz="2000" dirty="0"/>
              <a:t>, Name, Major, </a:t>
            </a:r>
            <a:r>
              <a:rPr lang="en-US" sz="2000" dirty="0" err="1"/>
              <a:t>Bdate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COURSE(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dirty="0" err="1"/>
              <a:t>Cname</a:t>
            </a:r>
            <a:r>
              <a:rPr lang="en-US" sz="2000" dirty="0"/>
              <a:t>, Dept)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ENROLL(</a:t>
            </a:r>
            <a:r>
              <a:rPr lang="en-US" sz="2000" u="sng" dirty="0"/>
              <a:t>SSN</a:t>
            </a:r>
            <a:r>
              <a:rPr lang="en-US" sz="2000" dirty="0"/>
              <a:t>, 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Grade)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BOOK_ADOPTION(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</a:t>
            </a:r>
            <a:r>
              <a:rPr lang="en-US" sz="2000" dirty="0" err="1"/>
              <a:t>Book_ISBN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TEXT(</a:t>
            </a:r>
            <a:r>
              <a:rPr lang="en-US" sz="2000" u="sng" dirty="0" err="1"/>
              <a:t>Book_ISBN</a:t>
            </a:r>
            <a:r>
              <a:rPr lang="en-US" sz="2000" dirty="0"/>
              <a:t>, </a:t>
            </a:r>
            <a:r>
              <a:rPr lang="en-US" sz="2000" dirty="0" err="1"/>
              <a:t>Book_Title</a:t>
            </a:r>
            <a:r>
              <a:rPr lang="en-US" sz="2000" dirty="0"/>
              <a:t>, Publisher, Author)</a:t>
            </a:r>
          </a:p>
          <a:p>
            <a:pPr>
              <a:spcBef>
                <a:spcPct val="50000"/>
              </a:spcBef>
            </a:pPr>
            <a:endParaRPr lang="en-US" b="1" dirty="0" smtClean="0"/>
          </a:p>
          <a:p>
            <a:pPr>
              <a:spcBef>
                <a:spcPct val="50000"/>
              </a:spcBef>
            </a:pPr>
            <a:r>
              <a:rPr lang="en-US" b="1" dirty="0" smtClean="0"/>
              <a:t>Draw </a:t>
            </a:r>
            <a:r>
              <a:rPr lang="en-US" b="1" dirty="0"/>
              <a:t>a relational schema diagram specifying the foreign keys for this schema.</a:t>
            </a:r>
          </a:p>
        </p:txBody>
      </p:sp>
      <p:sp>
        <p:nvSpPr>
          <p:cNvPr id="679940" name="Freeform 4"/>
          <p:cNvSpPr>
            <a:spLocks/>
          </p:cNvSpPr>
          <p:nvPr/>
        </p:nvSpPr>
        <p:spPr bwMode="auto">
          <a:xfrm>
            <a:off x="1981200" y="3048000"/>
            <a:ext cx="152400" cy="838200"/>
          </a:xfrm>
          <a:custGeom>
            <a:avLst/>
            <a:gdLst>
              <a:gd name="T0" fmla="*/ 0 w 96"/>
              <a:gd name="T1" fmla="*/ 2147483647 h 528"/>
              <a:gd name="T2" fmla="*/ 2147483647 w 96"/>
              <a:gd name="T3" fmla="*/ 0 h 528"/>
              <a:gd name="T4" fmla="*/ 0 60000 65536"/>
              <a:gd name="T5" fmla="*/ 0 60000 65536"/>
              <a:gd name="T6" fmla="*/ 0 w 96"/>
              <a:gd name="T7" fmla="*/ 0 h 528"/>
              <a:gd name="T8" fmla="*/ 96 w 96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528">
                <a:moveTo>
                  <a:pt x="0" y="528"/>
                </a:moveTo>
                <a:cubicBezTo>
                  <a:pt x="40" y="308"/>
                  <a:pt x="80" y="88"/>
                  <a:pt x="96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 flipH="1" flipV="1">
            <a:off x="2362200" y="3581400"/>
            <a:ext cx="609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 flipV="1">
            <a:off x="2590800" y="3505200"/>
            <a:ext cx="9906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3" name="Line 7"/>
          <p:cNvSpPr>
            <a:spLocks noChangeShapeType="1"/>
          </p:cNvSpPr>
          <p:nvPr/>
        </p:nvSpPr>
        <p:spPr bwMode="auto">
          <a:xfrm flipH="1">
            <a:off x="2362200" y="4572000"/>
            <a:ext cx="3657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4" name="Rectangle 8"/>
          <p:cNvSpPr>
            <a:spLocks/>
          </p:cNvSpPr>
          <p:nvPr/>
        </p:nvSpPr>
        <p:spPr bwMode="auto">
          <a:xfrm>
            <a:off x="1828800" y="37338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5" name="Rectangle 9"/>
          <p:cNvSpPr>
            <a:spLocks/>
          </p:cNvSpPr>
          <p:nvPr/>
        </p:nvSpPr>
        <p:spPr bwMode="auto">
          <a:xfrm>
            <a:off x="2057400" y="28194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6" name="Rectangle 10"/>
          <p:cNvSpPr>
            <a:spLocks/>
          </p:cNvSpPr>
          <p:nvPr/>
        </p:nvSpPr>
        <p:spPr bwMode="auto">
          <a:xfrm>
            <a:off x="1905000" y="32766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7" name="Rectangle 11"/>
          <p:cNvSpPr>
            <a:spLocks/>
          </p:cNvSpPr>
          <p:nvPr/>
        </p:nvSpPr>
        <p:spPr bwMode="auto">
          <a:xfrm>
            <a:off x="2438400" y="37338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8" name="Rectangle 12"/>
          <p:cNvSpPr>
            <a:spLocks/>
          </p:cNvSpPr>
          <p:nvPr/>
        </p:nvSpPr>
        <p:spPr bwMode="auto">
          <a:xfrm>
            <a:off x="3124200" y="41910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9" name="Rectangle 13"/>
          <p:cNvSpPr>
            <a:spLocks/>
          </p:cNvSpPr>
          <p:nvPr/>
        </p:nvSpPr>
        <p:spPr bwMode="auto">
          <a:xfrm>
            <a:off x="1295400" y="4724400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50" name="Rectangle 14"/>
          <p:cNvSpPr>
            <a:spLocks/>
          </p:cNvSpPr>
          <p:nvPr/>
        </p:nvSpPr>
        <p:spPr bwMode="auto">
          <a:xfrm>
            <a:off x="5105400" y="4191000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40" grpId="0" animBg="1"/>
      <p:bldP spid="679941" grpId="0" animBg="1"/>
      <p:bldP spid="679942" grpId="0" animBg="1"/>
      <p:bldP spid="679943" grpId="0" animBg="1"/>
      <p:bldP spid="679944" grpId="0" animBg="1"/>
      <p:bldP spid="679945" grpId="0" animBg="1"/>
      <p:bldP spid="679946" grpId="0" animBg="1"/>
      <p:bldP spid="679947" grpId="0" animBg="1"/>
      <p:bldP spid="679948" grpId="0" animBg="1"/>
      <p:bldP spid="679949" grpId="0" animBg="1"/>
      <p:bldP spid="6799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CA1CE11-64AC-4EC1-8D24-DCC34FACB085}" type="datetime1">
              <a:rPr lang="en-US" sz="1000"/>
              <a:pPr/>
              <a:t>1/21/2013</a:t>
            </a:fld>
            <a:endParaRPr lang="en-US" altLang="en-US" sz="1000"/>
          </a:p>
        </p:txBody>
      </p:sp>
      <p:sp>
        <p:nvSpPr>
          <p:cNvPr id="3891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4968F6B-91BF-4C04-94DA-88E63A3B2F55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Types of Constraints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Semantic Integrity Constraints: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based on application semantics and cannot be expressed by the model per 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e.g., “the max. no. of hours per employee for all projects he or she works on is 56 hrs per week”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i="1" smtClean="0"/>
              <a:t>constraint specification language</a:t>
            </a:r>
            <a:r>
              <a:rPr lang="en-US" sz="2400" smtClean="0"/>
              <a:t> may have to be used to express these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SQL-99 allows triggers and ASSERTIONS to allow for some of these</a:t>
            </a:r>
            <a:endParaRPr lang="en-US" sz="2000" smtClean="0"/>
          </a:p>
        </p:txBody>
      </p:sp>
      <p:sp>
        <p:nvSpPr>
          <p:cNvPr id="3891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C74AF2E-9875-4634-8EA0-2A47CAA78A84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2C05616B-8000-4E71-BA5B-12954C8B3C19}" type="datetime1">
              <a:rPr lang="en-US" sz="1000"/>
              <a:pPr/>
              <a:t>1/21/2013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Update Operations on Relations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B5309E-24F4-4C69-AFC0-AF469B502D73}" type="datetime1">
              <a:rPr lang="en-US"/>
              <a:pPr/>
              <a:t>1/21/2013</a:t>
            </a:fld>
            <a:endParaRPr lang="en-US" altLang="en-US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369A6D-F77D-48A5-9CF5-21DFE151543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7848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Update operations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INSERT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DELETE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MODIFY a tuple.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should not be violated in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74F36D-A4D4-441E-8FBC-4C60540B470B}" type="datetime1">
              <a:rPr lang="en-US"/>
              <a:pPr/>
              <a:t>1/21/2013</a:t>
            </a:fld>
            <a:endParaRPr lang="en-US" altLang="en-US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2F8768-C7FB-49F8-88D7-54309CB47FB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09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smtClean="0"/>
              <a:t>We have the following relational schemas</a:t>
            </a:r>
          </a:p>
          <a:p>
            <a:pPr lvl="1" eaLnBrk="1" hangingPunct="1">
              <a:buSzPct val="75000"/>
            </a:pPr>
            <a:r>
              <a:rPr lang="en-US" smtClean="0"/>
              <a:t>Student(</a:t>
            </a:r>
            <a:r>
              <a:rPr lang="en-US" u="sng" smtClean="0"/>
              <a:t>sid</a:t>
            </a:r>
            <a:r>
              <a:rPr lang="en-US" smtClean="0"/>
              <a:t>: string, name: string, gpa: float)</a:t>
            </a:r>
          </a:p>
          <a:p>
            <a:pPr lvl="1" eaLnBrk="1" hangingPunct="1">
              <a:buSzPct val="75000"/>
            </a:pPr>
            <a:r>
              <a:rPr lang="en-US" smtClean="0"/>
              <a:t>Course(</a:t>
            </a:r>
            <a:r>
              <a:rPr lang="en-US" u="sng" smtClean="0"/>
              <a:t>cid</a:t>
            </a:r>
            <a:r>
              <a:rPr lang="en-US" smtClean="0"/>
              <a:t>: string, department: string)</a:t>
            </a:r>
          </a:p>
          <a:p>
            <a:pPr lvl="1" eaLnBrk="1" hangingPunct="1">
              <a:buSzPct val="75000"/>
            </a:pPr>
            <a:r>
              <a:rPr lang="en-US" smtClean="0"/>
              <a:t>Enrolled(</a:t>
            </a:r>
            <a:r>
              <a:rPr lang="en-US" u="sng" smtClean="0">
                <a:solidFill>
                  <a:srgbClr val="CF0E30"/>
                </a:solidFill>
              </a:rPr>
              <a:t>sid</a:t>
            </a:r>
            <a:r>
              <a:rPr lang="en-US" smtClean="0">
                <a:solidFill>
                  <a:srgbClr val="CF0E30"/>
                </a:solidFill>
              </a:rPr>
              <a:t>: </a:t>
            </a:r>
            <a:r>
              <a:rPr lang="en-US" smtClean="0"/>
              <a:t>string, </a:t>
            </a:r>
            <a:r>
              <a:rPr lang="en-US" u="sng" smtClean="0"/>
              <a:t>cid</a:t>
            </a:r>
            <a:r>
              <a:rPr lang="en-US" smtClean="0"/>
              <a:t>: string, grade: character)</a:t>
            </a:r>
          </a:p>
          <a:p>
            <a:pPr eaLnBrk="1" hangingPunct="1"/>
            <a:r>
              <a:rPr lang="en-US" smtClean="0"/>
              <a:t>We have the following sequence of database update operations. (assume all tables are empty before we apply any operations) </a:t>
            </a:r>
          </a:p>
          <a:p>
            <a:pPr eaLnBrk="1" hangingPunct="1"/>
            <a:r>
              <a:rPr lang="en-US" smtClean="0"/>
              <a:t>INSERT&lt;‘1234’, ‘John Smith’, ‘3.5&gt; into Student</a:t>
            </a:r>
          </a:p>
        </p:txBody>
      </p:sp>
      <p:graphicFrame>
        <p:nvGraphicFramePr>
          <p:cNvPr id="751732" name="Group 116"/>
          <p:cNvGraphicFramePr>
            <a:graphicFrameLocks noGrp="1"/>
          </p:cNvGraphicFramePr>
          <p:nvPr/>
        </p:nvGraphicFramePr>
        <p:xfrm>
          <a:off x="1981200" y="50292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5B6692-A649-4B26-B4E9-A7C7AF2625FB}" type="datetime1">
              <a:rPr lang="en-US"/>
              <a:pPr/>
              <a:t>1/21/2013</a:t>
            </a:fld>
            <a:endParaRPr lang="en-US" altLang="en-US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7A8921-A8B5-4FFA-AAF0-C0478BC71D2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618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INSERT&lt;‘647’, ‘EECS’&gt; into Courses</a:t>
            </a:r>
          </a:p>
          <a:p>
            <a:pPr eaLnBrk="1" hangingPunct="1"/>
            <a:r>
              <a:rPr lang="en-US" sz="2400" smtClean="0"/>
              <a:t>INSERT&lt;‘1234’, ‘647’, ‘B’&gt; into Enrolled</a:t>
            </a:r>
          </a:p>
          <a:p>
            <a:pPr eaLnBrk="1" hangingPunct="1"/>
            <a:r>
              <a:rPr lang="en-US" sz="2400" smtClean="0"/>
              <a:t>UPDATE the grade in the Enrolled tuple with sid = 1234 and cid = 647 to ‘A’.</a:t>
            </a:r>
          </a:p>
          <a:p>
            <a:pPr eaLnBrk="1" hangingPunct="1"/>
            <a:r>
              <a:rPr lang="en-US" sz="2400" smtClean="0"/>
              <a:t>DELETE the Enrolled tuple with sid 1234 and cid 647</a:t>
            </a:r>
          </a:p>
        </p:txBody>
      </p:sp>
      <p:graphicFrame>
        <p:nvGraphicFramePr>
          <p:cNvPr id="761860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12" name="Group 56"/>
          <p:cNvGraphicFramePr>
            <a:graphicFrameLocks noGrp="1"/>
          </p:cNvGraphicFramePr>
          <p:nvPr/>
        </p:nvGraphicFramePr>
        <p:xfrm>
          <a:off x="3657600" y="2136775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29" name="Group 73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0" name="Group 74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1" name="Group 75"/>
          <p:cNvGraphicFramePr>
            <a:graphicFrameLocks noGrp="1"/>
          </p:cNvGraphicFramePr>
          <p:nvPr/>
        </p:nvGraphicFramePr>
        <p:xfrm>
          <a:off x="3657600" y="3200400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1BE3D3-52CA-4A8D-977D-90D655EC5D72}" type="datetime1">
              <a:rPr lang="en-US"/>
              <a:pPr/>
              <a:t>1/21/2013</a:t>
            </a:fld>
            <a:endParaRPr lang="en-US" altLang="en-US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7D4297-6F8B-4CF6-BE1A-47BD51A4A16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63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INSERT&lt;‘108’, ‘MATH’&gt; into Courses</a:t>
            </a:r>
          </a:p>
          <a:p>
            <a:pPr eaLnBrk="1" hangingPunct="1"/>
            <a:r>
              <a:rPr lang="en-US" sz="2400" smtClean="0"/>
              <a:t>INSERT&lt;‘1234’, ‘108’, ‘B’&gt; into Enrolled</a:t>
            </a:r>
          </a:p>
          <a:p>
            <a:pPr eaLnBrk="1" hangingPunct="1"/>
            <a:r>
              <a:rPr lang="en-US" sz="2400" smtClean="0"/>
              <a:t>INSERT&lt;‘1123’, ‘Mary Carter’, ‘3.8’&gt; into Student</a:t>
            </a:r>
          </a:p>
          <a:p>
            <a:pPr eaLnBrk="1" hangingPunct="1"/>
            <a:endParaRPr lang="en-US" sz="2400" smtClean="0"/>
          </a:p>
        </p:txBody>
      </p:sp>
      <p:graphicFrame>
        <p:nvGraphicFramePr>
          <p:cNvPr id="763908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5" name="Group 61"/>
          <p:cNvGraphicFramePr>
            <a:graphicFrameLocks noGrp="1"/>
          </p:cNvGraphicFramePr>
          <p:nvPr/>
        </p:nvGraphicFramePr>
        <p:xfrm>
          <a:off x="3657600" y="2824163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28" name="Group 24"/>
          <p:cNvGraphicFramePr>
            <a:graphicFrameLocks noGrp="1"/>
          </p:cNvGraphicFramePr>
          <p:nvPr/>
        </p:nvGraphicFramePr>
        <p:xfrm>
          <a:off x="3657600" y="4498975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6" name="Group 62"/>
          <p:cNvGraphicFramePr>
            <a:graphicFrameLocks noGrp="1"/>
          </p:cNvGraphicFramePr>
          <p:nvPr/>
        </p:nvGraphicFramePr>
        <p:xfrm>
          <a:off x="3657600" y="2820988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75" name="Group 71"/>
          <p:cNvGraphicFramePr>
            <a:graphicFrameLocks noGrp="1"/>
          </p:cNvGraphicFramePr>
          <p:nvPr/>
        </p:nvGraphicFramePr>
        <p:xfrm>
          <a:off x="3657600" y="4497388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3983" name="Group 79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EC1937-4B39-4B06-8A30-76891CCC64F4}" type="datetime1">
              <a:rPr lang="en-US"/>
              <a:pPr/>
              <a:t>1/21/2013</a:t>
            </a:fld>
            <a:endParaRPr lang="en-US" alt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40E908-10EC-43F9-B41A-C28074CE245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659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little bit tricky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INSERT&lt;‘1125’, ‘Bob Lee’, ‘good’&gt; into Student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domain constraint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INSERT&lt;‘1123’, NULL, ‘B’&gt;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entity integrity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 &lt;‘1233’,’647’, ‘A’&gt;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Failed due to referential integrity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graphicFrame>
        <p:nvGraphicFramePr>
          <p:cNvPr id="766003" name="Group 51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15" name="Group 63"/>
          <p:cNvGraphicFramePr>
            <a:graphicFrameLocks noGrp="1"/>
          </p:cNvGraphicFramePr>
          <p:nvPr/>
        </p:nvGraphicFramePr>
        <p:xfrm>
          <a:off x="3657600" y="26670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30" name="Group 78"/>
          <p:cNvGraphicFramePr>
            <a:graphicFrameLocks noGrp="1"/>
          </p:cNvGraphicFramePr>
          <p:nvPr/>
        </p:nvGraphicFramePr>
        <p:xfrm>
          <a:off x="3581400" y="44196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A227FD-6CF2-445B-905F-1A8F985E03F5}" type="datetime1">
              <a:rPr lang="en-US"/>
              <a:pPr/>
              <a:t>1/21/2013</a:t>
            </a:fld>
            <a:endParaRPr lang="en-US" alt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52E6EE-EEA8-4D96-893F-FF190AAF0E9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680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A more tricky one</a:t>
            </a:r>
          </a:p>
          <a:p>
            <a:pPr eaLnBrk="1" hangingPunct="1"/>
            <a:r>
              <a:rPr lang="en-US" sz="2400" smtClean="0"/>
              <a:t>UPDATE the cid in the tuple from Course where  cid = 108 to 109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200" smtClean="0"/>
          </a:p>
          <a:p>
            <a:pPr eaLnBrk="1" hangingPunct="1"/>
            <a:endParaRPr lang="en-US" sz="2400" smtClean="0"/>
          </a:p>
        </p:txBody>
      </p:sp>
      <p:graphicFrame>
        <p:nvGraphicFramePr>
          <p:cNvPr id="768004" name="Group 4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22" name="Group 22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37" name="Group 37"/>
          <p:cNvGraphicFramePr>
            <a:graphicFrameLocks noGrp="1"/>
          </p:cNvGraphicFramePr>
          <p:nvPr/>
        </p:nvGraphicFramePr>
        <p:xfrm>
          <a:off x="3657600" y="4494213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48" name="Group 48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78" name="Group 78"/>
          <p:cNvGraphicFramePr>
            <a:graphicFrameLocks noGrp="1"/>
          </p:cNvGraphicFramePr>
          <p:nvPr/>
        </p:nvGraphicFramePr>
        <p:xfrm>
          <a:off x="3657600" y="4495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90550"/>
            <a:ext cx="7543800" cy="501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Update Operations on Relations</a:t>
            </a:r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A8BDA-7E0C-45EE-8D62-D09B686DD204}" type="datetime1">
              <a:rPr lang="en-US"/>
              <a:pPr/>
              <a:t>1/21/2013</a:t>
            </a:fld>
            <a:endParaRPr lang="en-US" altLang="en-US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650D6E-D866-458F-8FAF-A97B41EBF06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60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352550"/>
            <a:ext cx="7772400" cy="45910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In case of integrity violation, several actions can be taken: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Cancel the operation that causes the violation (REJECT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Perform the operation but inform the user of the violation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Trigger additional updates so the violation is corrected (CASCADE option, SET NULL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Execute a user-specified error-correction routine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Next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Relational Integrity Constraint</a:t>
            </a:r>
          </a:p>
          <a:p>
            <a:r>
              <a:rPr lang="en-US" dirty="0" smtClean="0"/>
              <a:t>Reading assignment: </a:t>
            </a:r>
          </a:p>
          <a:p>
            <a:pPr lvl="1"/>
            <a:r>
              <a:rPr lang="en-US" dirty="0" smtClean="0"/>
              <a:t>Chapter 3.2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9CC4A82-22F1-43B4-BB5B-5D49E4B0DAB2}" type="datetime1">
              <a:rPr lang="en-US" sz="1000"/>
              <a:pPr/>
              <a:t>1/21/2013</a:t>
            </a:fld>
            <a:endParaRPr lang="en-US" altLang="en-US" sz="1000"/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BD9F6D5-78A1-41D6-A6A4-505AB48CA940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Integrity Constraints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609600" indent="-609600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are</a:t>
            </a:r>
            <a:r>
              <a:rPr lang="en-US" smtClean="0">
                <a:solidFill>
                  <a:srgbClr val="3366FF"/>
                </a:solidFill>
                <a:cs typeface="Times New Roman" pitchFamily="18" charset="0"/>
              </a:rPr>
              <a:t>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conditions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that must hold on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all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valid relation instances. There are four main types of constraints: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Domain constraints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mtClean="0"/>
              <a:t>The value of an attribute must come from its domain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Key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Referential integrity constraints</a:t>
            </a:r>
            <a:r>
              <a:rPr lang="en-US" smtClean="0"/>
              <a:t> </a:t>
            </a:r>
          </a:p>
        </p:txBody>
      </p:sp>
      <p:sp>
        <p:nvSpPr>
          <p:cNvPr id="3175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8420207-A3CC-45B3-A279-E8C3D88D20ED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5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714773C-99D9-4CD0-BA7B-E75B61586B1F}" type="datetime1">
              <a:rPr lang="en-US" sz="1000"/>
              <a:pPr/>
              <a:t>1/21/2013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Primary Key Constraints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 lIns="90488" tIns="44450" rIns="90488" bIns="44450">
            <a:normAutofit/>
          </a:bodyPr>
          <a:lstStyle/>
          <a:p>
            <a:pPr eaLnBrk="1" hangingPunct="1"/>
            <a:r>
              <a:rPr lang="en-US" dirty="0" smtClean="0"/>
              <a:t>A set of fields is a </a:t>
            </a:r>
            <a:r>
              <a:rPr lang="en-US" i="1" dirty="0" smtClean="0">
                <a:solidFill>
                  <a:srgbClr val="3366FF"/>
                </a:solidFill>
              </a:rPr>
              <a:t>candidate key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for a relation if :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1. No two distinct </a:t>
            </a:r>
            <a:r>
              <a:rPr lang="en-US" dirty="0" err="1" smtClean="0"/>
              <a:t>tuples</a:t>
            </a:r>
            <a:r>
              <a:rPr lang="en-US" dirty="0" smtClean="0"/>
              <a:t> can have same values in all key fields, and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2. This is not true for any subset of the key.</a:t>
            </a:r>
          </a:p>
          <a:p>
            <a:pPr marL="692150" lvl="1" indent="-347663" eaLnBrk="1" hangingPunct="1">
              <a:buSzPct val="75000"/>
            </a:pPr>
            <a:r>
              <a:rPr lang="en-US" dirty="0" smtClean="0"/>
              <a:t>Part 2 false? A </a:t>
            </a:r>
            <a:r>
              <a:rPr lang="en-US" i="1" dirty="0" err="1" smtClean="0">
                <a:solidFill>
                  <a:srgbClr val="3366FF"/>
                </a:solidFill>
              </a:rPr>
              <a:t>superkey</a:t>
            </a:r>
            <a:r>
              <a:rPr lang="en-US" dirty="0" smtClean="0"/>
              <a:t>.</a:t>
            </a:r>
          </a:p>
          <a:p>
            <a:pPr marL="692150" lvl="1" indent="-347663" eaLnBrk="1" hangingPunct="1">
              <a:buSzPct val="75000"/>
            </a:pPr>
            <a:r>
              <a:rPr lang="en-US" dirty="0" smtClean="0"/>
              <a:t>If there are &gt;1 keys for a relation, one of the keys is chosen (by DBA) to be the </a:t>
            </a:r>
            <a:r>
              <a:rPr lang="en-US" i="1" dirty="0" smtClean="0">
                <a:solidFill>
                  <a:srgbClr val="3366FF"/>
                </a:solidFill>
              </a:rPr>
              <a:t>primary key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E.g., given a schema Student(</a:t>
            </a:r>
            <a:r>
              <a:rPr lang="en-US" dirty="0" err="1" smtClean="0"/>
              <a:t>sid</a:t>
            </a:r>
            <a:r>
              <a:rPr lang="en-US" dirty="0" smtClean="0"/>
              <a:t>: string, name: string, </a:t>
            </a:r>
            <a:r>
              <a:rPr lang="en-US" dirty="0" err="1" smtClean="0"/>
              <a:t>gpa</a:t>
            </a:r>
            <a:r>
              <a:rPr lang="en-US" dirty="0" smtClean="0"/>
              <a:t>: float) we have:</a:t>
            </a:r>
          </a:p>
          <a:p>
            <a:pPr marL="692150" lvl="1" indent="-347663" eaLnBrk="1" hangingPunct="1"/>
            <a:r>
              <a:rPr lang="en-US" i="1" dirty="0" err="1" smtClean="0"/>
              <a:t>sid</a:t>
            </a:r>
            <a:r>
              <a:rPr lang="en-US" i="1" dirty="0" smtClean="0"/>
              <a:t> </a:t>
            </a:r>
            <a:r>
              <a:rPr lang="en-US" dirty="0" smtClean="0"/>
              <a:t>is a key for Students.  (What about </a:t>
            </a:r>
            <a:r>
              <a:rPr lang="en-US" i="1" dirty="0" smtClean="0"/>
              <a:t>name</a:t>
            </a:r>
            <a:r>
              <a:rPr lang="en-US" dirty="0" smtClean="0"/>
              <a:t>?)  The set {</a:t>
            </a:r>
            <a:r>
              <a:rPr lang="en-US" i="1" dirty="0" err="1" smtClean="0"/>
              <a:t>sid</a:t>
            </a:r>
            <a:r>
              <a:rPr lang="en-US" i="1" dirty="0" smtClean="0"/>
              <a:t>, </a:t>
            </a:r>
            <a:r>
              <a:rPr lang="en-US" i="1" dirty="0" err="1" smtClean="0"/>
              <a:t>gpa</a:t>
            </a:r>
            <a:r>
              <a:rPr lang="en-US" dirty="0" smtClean="0"/>
              <a:t>} is a </a:t>
            </a:r>
            <a:r>
              <a:rPr lang="en-US" dirty="0" err="1" smtClean="0"/>
              <a:t>superkey</a:t>
            </a:r>
            <a:r>
              <a:rPr lang="en-US" dirty="0" smtClean="0"/>
              <a:t>.</a:t>
            </a:r>
          </a:p>
        </p:txBody>
      </p:sp>
      <p:sp>
        <p:nvSpPr>
          <p:cNvPr id="32774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15D838F-3572-4C66-92CB-2F847862B365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sp>
        <p:nvSpPr>
          <p:cNvPr id="32775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8A40608-D5CB-47AB-9995-06D177229979}" type="datetime1">
              <a:rPr lang="en-US" sz="1000"/>
              <a:pPr/>
              <a:t>1/21/2013</a:t>
            </a:fld>
            <a:endParaRPr lang="en-US" altLang="en-US" sz="1000"/>
          </a:p>
        </p:txBody>
      </p:sp>
      <p:sp>
        <p:nvSpPr>
          <p:cNvPr id="32776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2D2F3F6-B1E1-4B50-8924-5BF4C126A489}" type="datetime1">
              <a:rPr lang="en-US" sz="1000"/>
              <a:pPr/>
              <a:t>1/21/2013</a:t>
            </a:fld>
            <a:endParaRPr lang="en-US" altLang="en-US" sz="1000"/>
          </a:p>
        </p:txBody>
      </p:sp>
      <p:sp>
        <p:nvSpPr>
          <p:cNvPr id="3379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8FB5BB-7BB3-4EFB-8BEB-A3FA4E263414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Example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mtClean="0"/>
              <a:t>CAR (licence_num: string, Engine_serial_num: string, make: string, model: string, year: integer) 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is the candidate key(s)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Which one you may use as a primary key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are the super keys</a:t>
            </a:r>
          </a:p>
          <a:p>
            <a:pPr eaLnBrk="1" hangingPunct="1"/>
            <a:endParaRPr lang="en-US" smtClean="0"/>
          </a:p>
        </p:txBody>
      </p:sp>
      <p:sp>
        <p:nvSpPr>
          <p:cNvPr id="3379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86F5746-261F-4129-8522-A94D30CE5303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59E2955-98F7-410D-B706-0FA3FB42BE19}" type="datetime1">
              <a:rPr lang="en-US" sz="1000"/>
              <a:pPr/>
              <a:t>1/21/2013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1B61B283-3570-4F03-9BF1-CDD188E9F13E}" type="datetime1">
              <a:rPr lang="en-US" sz="1000"/>
              <a:pPr/>
              <a:t>1/21/2013</a:t>
            </a:fld>
            <a:endParaRPr lang="en-US" altLang="en-US" sz="1000"/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036C79C-84EC-4E30-84A9-4E51B74DC5D6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Entity Integrity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Integrity: The 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primary key attributes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 PK of each relation schema R in S cannot have null values in any tuple of r(R). 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Other attributes of R may be similarly constrained  to disallow null values, even though they are not members of the primary key.</a:t>
            </a:r>
            <a:endParaRPr lang="en-US" smtClean="0"/>
          </a:p>
        </p:txBody>
      </p:sp>
      <p:sp>
        <p:nvSpPr>
          <p:cNvPr id="34822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E65104-1F53-4EBF-8384-2CDBFB9DAD17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3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3E2F1B3-1304-4D8A-A9E7-39AD66034526}" type="datetime1">
              <a:rPr lang="en-US" sz="1000"/>
              <a:pPr/>
              <a:t>1/21/2013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Foreign Keys, Referential Integrity</a:t>
            </a:r>
          </a:p>
        </p:txBody>
      </p:sp>
      <p:sp>
        <p:nvSpPr>
          <p:cNvPr id="62874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3366FF"/>
                </a:solidFill>
              </a:rPr>
              <a:t>Foreign</a:t>
            </a:r>
            <a:r>
              <a:rPr lang="en-US" i="1" smtClean="0">
                <a:solidFill>
                  <a:schemeClr val="accent2"/>
                </a:solidFill>
              </a:rPr>
              <a:t> </a:t>
            </a:r>
            <a:r>
              <a:rPr lang="en-US" i="1" smtClean="0">
                <a:solidFill>
                  <a:srgbClr val="3366FF"/>
                </a:solidFill>
              </a:rPr>
              <a:t>key</a:t>
            </a:r>
            <a:r>
              <a:rPr lang="en-US" sz="2700" smtClean="0">
                <a:solidFill>
                  <a:schemeClr val="accent2"/>
                </a:solidFill>
              </a:rPr>
              <a:t> : </a:t>
            </a:r>
            <a:r>
              <a:rPr lang="en-US" sz="2700" smtClean="0"/>
              <a:t>Set of fields in one relation that is used to `refer’ to a tuple in another relation.  (Must correspond to primary key of the second relation.)  Like a `logical pointer’.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E.g. </a:t>
            </a:r>
            <a:r>
              <a:rPr lang="en-US" sz="2700" i="1" smtClean="0">
                <a:solidFill>
                  <a:srgbClr val="CF0E30"/>
                </a:solidFill>
              </a:rPr>
              <a:t>sid</a:t>
            </a:r>
            <a:r>
              <a:rPr lang="en-US" sz="2700" smtClean="0"/>
              <a:t> is a foreign key referring to </a:t>
            </a:r>
            <a:r>
              <a:rPr lang="en-US" i="1" smtClean="0">
                <a:solidFill>
                  <a:srgbClr val="3366FF"/>
                </a:solidFill>
              </a:rPr>
              <a:t>Students</a:t>
            </a:r>
            <a:r>
              <a:rPr lang="en-US" sz="2700" smtClean="0"/>
              <a:t>: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Student(sid: string, name: string, gpa: float)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Enrolled(</a:t>
            </a:r>
            <a:r>
              <a:rPr lang="en-US" sz="2400" i="1" smtClean="0">
                <a:solidFill>
                  <a:srgbClr val="CF0E30"/>
                </a:solidFill>
              </a:rPr>
              <a:t>sid</a:t>
            </a:r>
            <a:r>
              <a:rPr lang="en-US" sz="2400" smtClean="0">
                <a:solidFill>
                  <a:srgbClr val="CF0E30"/>
                </a:solidFill>
              </a:rPr>
              <a:t>: </a:t>
            </a:r>
            <a:r>
              <a:rPr lang="en-US" sz="2400" smtClean="0"/>
              <a:t>string, </a:t>
            </a:r>
            <a:r>
              <a:rPr lang="en-US" sz="2400" i="1" smtClean="0"/>
              <a:t>cid</a:t>
            </a:r>
            <a:r>
              <a:rPr lang="en-US" sz="2400" smtClean="0"/>
              <a:t>: string, </a:t>
            </a:r>
            <a:r>
              <a:rPr lang="en-US" sz="2400" i="1" smtClean="0"/>
              <a:t>grade</a:t>
            </a:r>
            <a:r>
              <a:rPr lang="en-US" sz="2400" smtClean="0"/>
              <a:t>: string)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If all foreign key constraints are enforced,  </a:t>
            </a:r>
            <a:r>
              <a:rPr lang="en-US" sz="2400" i="1" smtClean="0">
                <a:solidFill>
                  <a:srgbClr val="3366FF"/>
                </a:solidFill>
              </a:rPr>
              <a:t>referential</a:t>
            </a:r>
            <a:r>
              <a:rPr lang="en-US" sz="2400" i="1" u="sng" smtClean="0">
                <a:solidFill>
                  <a:schemeClr val="accent2"/>
                </a:solidFill>
              </a:rPr>
              <a:t> </a:t>
            </a:r>
            <a:r>
              <a:rPr lang="en-US" sz="2400" i="1" smtClean="0">
                <a:solidFill>
                  <a:srgbClr val="3366FF"/>
                </a:solidFill>
              </a:rPr>
              <a:t>integrity</a:t>
            </a:r>
            <a:r>
              <a:rPr lang="en-US" sz="2400" smtClean="0"/>
              <a:t> is achieved, i.e., no dangling references.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Can you name a data model w/o referential integrity? 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smtClean="0"/>
              <a:t>Links in HTML!</a:t>
            </a:r>
          </a:p>
        </p:txBody>
      </p:sp>
      <p:sp>
        <p:nvSpPr>
          <p:cNvPr id="35846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A4A36C7-F601-419F-86C7-CA735A2BAE5C}" type="slidenum">
              <a:rPr lang="en-US" altLang="en-US" sz="1000"/>
              <a:pPr algn="r"/>
              <a:t>7</a:t>
            </a:fld>
            <a:endParaRPr lang="en-US" altLang="en-US" sz="1000"/>
          </a:p>
        </p:txBody>
      </p:sp>
      <p:sp>
        <p:nvSpPr>
          <p:cNvPr id="35847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BABE7E6B-12AC-4687-A9A8-82F479429165}" type="datetime1">
              <a:rPr lang="en-US" sz="1000"/>
              <a:pPr/>
              <a:t>1/21/2013</a:t>
            </a:fld>
            <a:endParaRPr lang="en-US" altLang="en-US" sz="1000"/>
          </a:p>
        </p:txBody>
      </p:sp>
      <p:sp>
        <p:nvSpPr>
          <p:cNvPr id="35848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395288" y="45513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833688" y="45513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685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Foreign Keys</a:t>
            </a:r>
          </a:p>
        </p:txBody>
      </p:sp>
      <p:sp>
        <p:nvSpPr>
          <p:cNvPr id="205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Only students listed in the Students relation should be allowed to enroll for courses.</a:t>
            </a:r>
          </a:p>
        </p:txBody>
      </p:sp>
      <p:graphicFrame>
        <p:nvGraphicFramePr>
          <p:cNvPr id="2050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33888" y="3048000"/>
          <a:ext cx="4557712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4557600" imgH="1731960" progId="Word.Document.8">
                  <p:embed/>
                </p:oleObj>
              </mc:Choice>
              <mc:Fallback>
                <p:oleObj name="Document" r:id="rId4" imgW="4557600" imgH="1731960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3048000"/>
                        <a:ext cx="4557712" cy="173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00781"/>
              </p:ext>
            </p:extLst>
          </p:nvPr>
        </p:nvGraphicFramePr>
        <p:xfrm>
          <a:off x="200025" y="2743200"/>
          <a:ext cx="3305175" cy="187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6" imgW="4465539" imgH="2444450" progId="Word.Document.8">
                  <p:embed/>
                </p:oleObj>
              </mc:Choice>
              <mc:Fallback>
                <p:oleObj name="Document" r:id="rId6" imgW="4465539" imgH="2444450" progId="Word.Document.8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2743200"/>
                        <a:ext cx="3305175" cy="187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3200400" y="3352800"/>
            <a:ext cx="1233488" cy="2079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 flipV="1">
            <a:off x="3276600" y="3636963"/>
            <a:ext cx="1157288" cy="206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 flipV="1">
            <a:off x="3290888" y="3713163"/>
            <a:ext cx="1143000" cy="609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3290888" y="4017963"/>
            <a:ext cx="1143000" cy="228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52400" y="2403475"/>
            <a:ext cx="13414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Enrolled</a:t>
            </a:r>
          </a:p>
        </p:txBody>
      </p:sp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4419600" y="2632075"/>
            <a:ext cx="13620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Students</a:t>
            </a:r>
          </a:p>
        </p:txBody>
      </p:sp>
      <p:sp>
        <p:nvSpPr>
          <p:cNvPr id="70670" name="Rectangle 15"/>
          <p:cNvSpPr>
            <a:spLocks noChangeArrowheads="1"/>
          </p:cNvSpPr>
          <p:nvPr/>
        </p:nvSpPr>
        <p:spPr bwMode="auto">
          <a:xfrm>
            <a:off x="457200" y="5029200"/>
            <a:ext cx="883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dirty="0">
                <a:latin typeface="+mn-lt"/>
              </a:rPr>
              <a:t>Or, use NULL as the value for the foreign key in the referencing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when the referenced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does not exist</a:t>
            </a:r>
          </a:p>
        </p:txBody>
      </p:sp>
      <p:sp>
        <p:nvSpPr>
          <p:cNvPr id="2063" name="Slide Number Placeholder 1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C84B8FC-D29B-42A1-9A13-0DB7A24171E0}" type="slidenum">
              <a:rPr lang="en-US" altLang="en-US" sz="1000"/>
              <a:pPr algn="r"/>
              <a:t>8</a:t>
            </a:fld>
            <a:endParaRPr lang="en-US" altLang="en-US" sz="1000"/>
          </a:p>
        </p:txBody>
      </p:sp>
      <p:sp>
        <p:nvSpPr>
          <p:cNvPr id="2064" name="Date Placeholder 16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4844924-EF7F-407D-9AB0-7E2CA4E4B6B5}" type="datetime1">
              <a:rPr lang="en-US" sz="1000"/>
              <a:pPr/>
              <a:t>1/21/2013</a:t>
            </a:fld>
            <a:endParaRPr lang="en-US" altLang="en-US" sz="1000"/>
          </a:p>
        </p:txBody>
      </p:sp>
      <p:sp>
        <p:nvSpPr>
          <p:cNvPr id="2065" name="Footer Placeholder 17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58E3B33-FB9F-4510-B5F7-ADD1036A9DA1}" type="datetime1">
              <a:rPr lang="en-US" sz="1000"/>
              <a:pPr/>
              <a:t>1/21/2013</a:t>
            </a:fld>
            <a:endParaRPr lang="en-US" altLang="en-US" sz="1000"/>
          </a:p>
        </p:txBody>
      </p:sp>
      <p:sp>
        <p:nvSpPr>
          <p:cNvPr id="36867" name="Slide Number Placeholder 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9DD527E-A78D-4C59-8785-7381D8E3AE24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(Taken from Exercise 5.16)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Consider the following relations for a database that keeps track of student enrollment in courses and the books adopted for each course:</a:t>
            </a:r>
          </a:p>
          <a:p>
            <a:pPr lvl="2">
              <a:spcBef>
                <a:spcPct val="50000"/>
              </a:spcBef>
              <a:defRPr/>
            </a:pPr>
            <a:endParaRPr lang="en-US" sz="2000" dirty="0" smtClean="0">
              <a:latin typeface="+mn-lt"/>
            </a:endParaRPr>
          </a:p>
          <a:p>
            <a:pPr lvl="2">
              <a:spcBef>
                <a:spcPct val="50000"/>
              </a:spcBef>
              <a:defRPr/>
            </a:pPr>
            <a:r>
              <a:rPr lang="en-US" sz="2000" dirty="0" smtClean="0">
                <a:latin typeface="+mn-lt"/>
              </a:rPr>
              <a:t>STUDENT(</a:t>
            </a:r>
            <a:r>
              <a:rPr lang="en-US" sz="2000" u="sng" dirty="0" smtClean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Name, Major, </a:t>
            </a:r>
            <a:r>
              <a:rPr lang="en-US" sz="2000" dirty="0" err="1">
                <a:latin typeface="+mn-lt"/>
              </a:rPr>
              <a:t>Bdate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COURSE(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Cname</a:t>
            </a:r>
            <a:r>
              <a:rPr lang="en-US" sz="2000" dirty="0">
                <a:latin typeface="+mn-lt"/>
              </a:rPr>
              <a:t>, Dept)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ENROLL(</a:t>
            </a:r>
            <a:r>
              <a:rPr lang="en-US" sz="2000" u="sng" dirty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Grade)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BOOK_ADOPTION(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TEXT(</a:t>
            </a:r>
            <a:r>
              <a:rPr lang="en-US" sz="2000" u="sng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Book_Title</a:t>
            </a:r>
            <a:r>
              <a:rPr lang="en-US" sz="2000" dirty="0">
                <a:latin typeface="+mn-lt"/>
              </a:rPr>
              <a:t>, Publisher, Author)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Draw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a relational schema diagram specifying the foreign keys for this schema.</a:t>
            </a:r>
          </a:p>
        </p:txBody>
      </p:sp>
      <p:sp>
        <p:nvSpPr>
          <p:cNvPr id="3687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1FDFE86-D6D6-4E9F-A12E-DC2ECB064E2A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7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EA30C847-E372-47D6-84F0-9A3A46D11044}" type="datetime1">
              <a:rPr lang="en-US" sz="1000"/>
              <a:pPr/>
              <a:t>1/21/2013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26902</TotalTime>
  <Words>1247</Words>
  <Application>Microsoft Office PowerPoint</Application>
  <PresentationFormat>On-screen Show (4:3)</PresentationFormat>
  <Paragraphs>308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Origin</vt:lpstr>
      <vt:lpstr>Document</vt:lpstr>
      <vt:lpstr>CS 405G: Introduction to Database Systems</vt:lpstr>
      <vt:lpstr>Topics Next </vt:lpstr>
      <vt:lpstr>Relational Integrity Constraints</vt:lpstr>
      <vt:lpstr>Primary Key Constraints</vt:lpstr>
      <vt:lpstr>Key Example</vt:lpstr>
      <vt:lpstr>Entity Integrity</vt:lpstr>
      <vt:lpstr>Foreign Keys, Referential Integrity</vt:lpstr>
      <vt:lpstr>Foreign Keys</vt:lpstr>
      <vt:lpstr>In-Class Exercise</vt:lpstr>
      <vt:lpstr>In-Class Exercise</vt:lpstr>
      <vt:lpstr>Other Types of Constraints</vt:lpstr>
      <vt:lpstr>Update Operations on Relations</vt:lpstr>
      <vt:lpstr>Example</vt:lpstr>
      <vt:lpstr>Example (Cont.)</vt:lpstr>
      <vt:lpstr>Exercise</vt:lpstr>
      <vt:lpstr>Exercise (cont.)</vt:lpstr>
      <vt:lpstr>Exercise (cont.)</vt:lpstr>
      <vt:lpstr>Update Operations on Relations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405G: Introduction to Database Systems</dc:title>
  <dc:creator>Jinze Liu</dc:creator>
  <cp:lastModifiedBy>liuj</cp:lastModifiedBy>
  <cp:revision>7</cp:revision>
  <dcterms:created xsi:type="dcterms:W3CDTF">2010-01-25T14:45:55Z</dcterms:created>
  <dcterms:modified xsi:type="dcterms:W3CDTF">2013-02-07T15:16:41Z</dcterms:modified>
</cp:coreProperties>
</file>