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1" r:id="rId2"/>
    <p:sldId id="274" r:id="rId3"/>
    <p:sldId id="272" r:id="rId4"/>
    <p:sldId id="257" r:id="rId5"/>
    <p:sldId id="258" r:id="rId6"/>
    <p:sldId id="273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7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F5BB5E5-95DC-4E3D-A4DE-AFF881127455}" type="datetimeFigureOut">
              <a:rPr lang="en-US" smtClean="0"/>
              <a:pPr/>
              <a:t>1/20/2011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04D30D2E-6ADF-40B4-B970-6125C87965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DB96A4-8D76-4368-8607-210BF5527AAE}" type="slidenum">
              <a:rPr lang="en-US"/>
              <a:pPr/>
              <a:t>1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 txBox="1">
            <a:spLocks noGrp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6661" tIns="48331" rIns="96661" bIns="48331" anchor="b"/>
          <a:lstStyle/>
          <a:p>
            <a:pPr algn="r"/>
            <a:fld id="{C23DDF6B-EA53-439E-B8E6-E08FB6150136}" type="slidenum">
              <a:rPr lang="en-US"/>
              <a:pPr algn="r"/>
              <a:t>16</a:t>
            </a:fld>
            <a:endParaRPr lang="en-US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 txBox="1">
            <a:spLocks noGrp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6661" tIns="48331" rIns="96661" bIns="48331" anchor="b"/>
          <a:lstStyle/>
          <a:p>
            <a:pPr algn="r"/>
            <a:fld id="{04BF987B-64C2-4374-B03C-6106B240126C}" type="slidenum">
              <a:rPr lang="en-US"/>
              <a:pPr algn="r"/>
              <a:t>17</a:t>
            </a:fld>
            <a:endParaRPr lang="en-US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19138"/>
            <a:ext cx="4800600" cy="3600450"/>
          </a:xfrm>
          <a:ln/>
        </p:spPr>
      </p:sp>
      <p:sp>
        <p:nvSpPr>
          <p:cNvPr id="94212" name="Rectangle 3"/>
          <p:cNvSpPr>
            <a:spLocks noGrp="1"/>
          </p:cNvSpPr>
          <p:nvPr>
            <p:ph type="body" idx="1"/>
          </p:nvPr>
        </p:nvSpPr>
        <p:spPr>
          <a:xfrm>
            <a:off x="975360" y="4560570"/>
            <a:ext cx="5364480" cy="4322207"/>
          </a:xfrm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5279-D437-4BFF-B517-4A09CB335D36}" type="datetimeFigureOut">
              <a:rPr lang="en-US" smtClean="0"/>
              <a:pPr/>
              <a:t>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41D7-5DEE-499A-9B8C-EC8E35429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5279-D437-4BFF-B517-4A09CB335D36}" type="datetimeFigureOut">
              <a:rPr lang="en-US" smtClean="0"/>
              <a:pPr/>
              <a:t>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41D7-5DEE-499A-9B8C-EC8E35429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5279-D437-4BFF-B517-4A09CB335D36}" type="datetimeFigureOut">
              <a:rPr lang="en-US" smtClean="0"/>
              <a:pPr/>
              <a:t>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41D7-5DEE-499A-9B8C-EC8E35429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5279-D437-4BFF-B517-4A09CB335D36}" type="datetimeFigureOut">
              <a:rPr lang="en-US" smtClean="0"/>
              <a:pPr/>
              <a:t>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41D7-5DEE-499A-9B8C-EC8E35429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5279-D437-4BFF-B517-4A09CB335D36}" type="datetimeFigureOut">
              <a:rPr lang="en-US" smtClean="0"/>
              <a:pPr/>
              <a:t>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41D7-5DEE-499A-9B8C-EC8E35429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5279-D437-4BFF-B517-4A09CB335D36}" type="datetimeFigureOut">
              <a:rPr lang="en-US" smtClean="0"/>
              <a:pPr/>
              <a:t>1/20/2011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41D7-5DEE-499A-9B8C-EC8E35429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5279-D437-4BFF-B517-4A09CB335D36}" type="datetimeFigureOut">
              <a:rPr lang="en-US" smtClean="0"/>
              <a:pPr/>
              <a:t>1/20/2011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41D7-5DEE-499A-9B8C-EC8E35429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5279-D437-4BFF-B517-4A09CB335D36}" type="datetimeFigureOut">
              <a:rPr lang="en-US" smtClean="0"/>
              <a:pPr/>
              <a:t>1/20/2011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41D7-5DEE-499A-9B8C-EC8E35429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5279-D437-4BFF-B517-4A09CB335D36}" type="datetimeFigureOut">
              <a:rPr lang="en-US" smtClean="0"/>
              <a:pPr/>
              <a:t>1/20/2011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41D7-5DEE-499A-9B8C-EC8E35429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5279-D437-4BFF-B517-4A09CB335D36}" type="datetimeFigureOut">
              <a:rPr lang="en-US" smtClean="0"/>
              <a:pPr/>
              <a:t>1/20/2011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41D7-5DEE-499A-9B8C-EC8E35429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5279-D437-4BFF-B517-4A09CB335D36}" type="datetimeFigureOut">
              <a:rPr lang="en-US" smtClean="0"/>
              <a:pPr/>
              <a:t>1/20/2011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41D7-5DEE-499A-9B8C-EC8E35429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25279-D437-4BFF-B517-4A09CB335D36}" type="datetimeFigureOut">
              <a:rPr lang="en-US" smtClean="0"/>
              <a:pPr/>
              <a:t>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941D7-5DEE-499A-9B8C-EC8E35429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38200" y="1752600"/>
            <a:ext cx="8001000" cy="1143000"/>
          </a:xfrm>
        </p:spPr>
        <p:txBody>
          <a:bodyPr>
            <a:normAutofit fontScale="90000"/>
          </a:bodyPr>
          <a:lstStyle/>
          <a:p>
            <a:pPr eaLnBrk="1" hangingPunct="1">
              <a:spcAft>
                <a:spcPts val="13"/>
              </a:spcAft>
            </a:pPr>
            <a:r>
              <a:rPr lang="en-US" smtClean="0"/>
              <a:t>CS 405G: Introduction to Database Systems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581400"/>
            <a:ext cx="7332663" cy="2362200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US" sz="2600" smtClean="0"/>
              <a:t>Database </a:t>
            </a:r>
            <a:r>
              <a:rPr lang="en-US" sz="2600" dirty="0" smtClean="0"/>
              <a:t>Design II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5988D1F-DA7B-4EA2-8653-4E3B872CEFD3}" type="slidenum">
              <a:rPr lang="en-US"/>
              <a:pPr/>
              <a:t>10</a:t>
            </a:fld>
            <a:endParaRPr lang="en-US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Entity Sets Versus Attributes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632325"/>
          </a:xfrm>
        </p:spPr>
        <p:txBody>
          <a:bodyPr/>
          <a:lstStyle/>
          <a:p>
            <a:pPr marL="609600" indent="-609600" eaLnBrk="1" hangingPunct="1"/>
            <a:r>
              <a:rPr lang="en-US" sz="3200" dirty="0" smtClean="0"/>
              <a:t>An entity set should satisfy at least one of the following conditions:</a:t>
            </a:r>
          </a:p>
          <a:p>
            <a:pPr marL="990600" lvl="1" indent="-533400" eaLnBrk="1" hangingPunct="1"/>
            <a:r>
              <a:rPr lang="en-US" sz="2800" dirty="0" smtClean="0"/>
              <a:t>It is more than the name of something; </a:t>
            </a:r>
          </a:p>
          <a:p>
            <a:pPr marL="990600" lvl="1" indent="-533400" eaLnBrk="1" hangingPunct="1"/>
            <a:r>
              <a:rPr lang="en-US" sz="2800" dirty="0" smtClean="0"/>
              <a:t>it has at least one </a:t>
            </a:r>
            <a:r>
              <a:rPr lang="en-US" sz="2800" dirty="0" err="1" smtClean="0"/>
              <a:t>nonkey</a:t>
            </a:r>
            <a:r>
              <a:rPr lang="en-US" sz="2800" dirty="0" smtClean="0"/>
              <a:t> attribute.</a:t>
            </a:r>
          </a:p>
          <a:p>
            <a:pPr marL="990600" lvl="1" indent="-533400" eaLnBrk="1" hangingPunct="1">
              <a:buFont typeface="Monotype Sorts" pitchFamily="2" charset="2"/>
              <a:buNone/>
            </a:pPr>
            <a:r>
              <a:rPr lang="en-US" sz="2800" dirty="0" smtClean="0"/>
              <a:t>			or</a:t>
            </a:r>
          </a:p>
          <a:p>
            <a:pPr marL="990600" lvl="1" indent="-533400" eaLnBrk="1" hangingPunct="1"/>
            <a:r>
              <a:rPr lang="en-US" sz="2800" dirty="0" smtClean="0"/>
              <a:t>It is the “many” in a many-one or many-many relationship.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97FE719-98FB-4536-8ACF-24D62AE37820}" type="slidenum">
              <a:rPr lang="en-US"/>
              <a:pPr/>
              <a:t>11</a:t>
            </a:fld>
            <a:endParaRPr lang="en-US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Bad</a:t>
            </a:r>
          </a:p>
        </p:txBody>
      </p:sp>
      <p:sp>
        <p:nvSpPr>
          <p:cNvPr id="46084" name="Rectangle 3"/>
          <p:cNvSpPr>
            <a:spLocks noChangeArrowheads="1"/>
          </p:cNvSpPr>
          <p:nvPr/>
        </p:nvSpPr>
        <p:spPr bwMode="auto">
          <a:xfrm>
            <a:off x="1371600" y="2819400"/>
            <a:ext cx="1066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Beers</a:t>
            </a:r>
          </a:p>
        </p:txBody>
      </p:sp>
      <p:sp>
        <p:nvSpPr>
          <p:cNvPr id="46085" name="Rectangle 4"/>
          <p:cNvSpPr>
            <a:spLocks noChangeArrowheads="1"/>
          </p:cNvSpPr>
          <p:nvPr/>
        </p:nvSpPr>
        <p:spPr bwMode="auto">
          <a:xfrm>
            <a:off x="5334000" y="2819400"/>
            <a:ext cx="1066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Manfs</a:t>
            </a:r>
          </a:p>
        </p:txBody>
      </p:sp>
      <p:sp>
        <p:nvSpPr>
          <p:cNvPr id="46086" name="AutoShape 5"/>
          <p:cNvSpPr>
            <a:spLocks noChangeArrowheads="1"/>
          </p:cNvSpPr>
          <p:nvPr/>
        </p:nvSpPr>
        <p:spPr bwMode="auto">
          <a:xfrm>
            <a:off x="3276600" y="2667000"/>
            <a:ext cx="1371600" cy="1219200"/>
          </a:xfrm>
          <a:prstGeom prst="diamond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ManfBy</a:t>
            </a:r>
          </a:p>
        </p:txBody>
      </p:sp>
      <p:sp>
        <p:nvSpPr>
          <p:cNvPr id="46087" name="Line 6"/>
          <p:cNvSpPr>
            <a:spLocks noChangeShapeType="1"/>
          </p:cNvSpPr>
          <p:nvPr/>
        </p:nvSpPr>
        <p:spPr bwMode="auto">
          <a:xfrm>
            <a:off x="4648200" y="32766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88" name="Line 7"/>
          <p:cNvSpPr>
            <a:spLocks noChangeShapeType="1"/>
          </p:cNvSpPr>
          <p:nvPr/>
        </p:nvSpPr>
        <p:spPr bwMode="auto">
          <a:xfrm flipH="1">
            <a:off x="2438400" y="3276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89" name="Oval 8"/>
          <p:cNvSpPr>
            <a:spLocks noChangeArrowheads="1"/>
          </p:cNvSpPr>
          <p:nvPr/>
        </p:nvSpPr>
        <p:spPr bwMode="auto">
          <a:xfrm>
            <a:off x="1447800" y="190500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u="sng"/>
              <a:t>name</a:t>
            </a:r>
          </a:p>
        </p:txBody>
      </p:sp>
      <p:sp>
        <p:nvSpPr>
          <p:cNvPr id="46090" name="Text Box 9"/>
          <p:cNvSpPr txBox="1">
            <a:spLocks noChangeArrowheads="1"/>
          </p:cNvSpPr>
          <p:nvPr/>
        </p:nvSpPr>
        <p:spPr bwMode="auto">
          <a:xfrm>
            <a:off x="838200" y="4648200"/>
            <a:ext cx="7848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Tahoma" pitchFamily="34" charset="0"/>
              </a:rPr>
              <a:t>Since the manufacturer is nothing but a name, and is not at the “many” end of any relationship, it should not be an entity set.</a:t>
            </a:r>
          </a:p>
        </p:txBody>
      </p:sp>
      <p:sp>
        <p:nvSpPr>
          <p:cNvPr id="46091" name="Oval 10"/>
          <p:cNvSpPr>
            <a:spLocks noChangeArrowheads="1"/>
          </p:cNvSpPr>
          <p:nvPr/>
        </p:nvSpPr>
        <p:spPr bwMode="auto">
          <a:xfrm>
            <a:off x="5410200" y="190500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u="sng"/>
              <a:t>name</a:t>
            </a:r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>
            <a:off x="1905000" y="2438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93" name="Line 15"/>
          <p:cNvSpPr>
            <a:spLocks noChangeShapeType="1"/>
          </p:cNvSpPr>
          <p:nvPr/>
        </p:nvSpPr>
        <p:spPr bwMode="auto">
          <a:xfrm>
            <a:off x="4724400" y="3276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094" name="Line 16"/>
          <p:cNvSpPr>
            <a:spLocks noChangeShapeType="1"/>
          </p:cNvSpPr>
          <p:nvPr/>
        </p:nvSpPr>
        <p:spPr bwMode="auto">
          <a:xfrm>
            <a:off x="5867400" y="2438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875969F-8CE5-4041-B8D8-C8C080B5E81A}" type="slidenum">
              <a:rPr lang="en-US"/>
              <a:pPr/>
              <a:t>12</a:t>
            </a:fld>
            <a:endParaRPr lang="en-US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Example: Good</a:t>
            </a:r>
          </a:p>
        </p:txBody>
      </p:sp>
      <p:sp>
        <p:nvSpPr>
          <p:cNvPr id="47108" name="Rectangle 3"/>
          <p:cNvSpPr>
            <a:spLocks noChangeArrowheads="1"/>
          </p:cNvSpPr>
          <p:nvPr/>
        </p:nvSpPr>
        <p:spPr bwMode="auto">
          <a:xfrm>
            <a:off x="3048000" y="2819400"/>
            <a:ext cx="1066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Beers</a:t>
            </a:r>
          </a:p>
        </p:txBody>
      </p:sp>
      <p:sp>
        <p:nvSpPr>
          <p:cNvPr id="47109" name="Oval 4"/>
          <p:cNvSpPr>
            <a:spLocks noChangeArrowheads="1"/>
          </p:cNvSpPr>
          <p:nvPr/>
        </p:nvSpPr>
        <p:spPr bwMode="auto">
          <a:xfrm>
            <a:off x="2362200" y="190500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u="sng"/>
              <a:t>name</a:t>
            </a:r>
          </a:p>
        </p:txBody>
      </p:sp>
      <p:sp>
        <p:nvSpPr>
          <p:cNvPr id="47110" name="Text Box 5"/>
          <p:cNvSpPr txBox="1">
            <a:spLocks noChangeArrowheads="1"/>
          </p:cNvSpPr>
          <p:nvPr/>
        </p:nvSpPr>
        <p:spPr bwMode="auto">
          <a:xfrm>
            <a:off x="838200" y="4648200"/>
            <a:ext cx="7696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latin typeface="Tahoma" pitchFamily="34" charset="0"/>
              </a:rPr>
              <a:t>There is no need to make the manufacturer an entity set, because we record nothing about manufacturers besides their name.</a:t>
            </a:r>
          </a:p>
        </p:txBody>
      </p:sp>
      <p:sp>
        <p:nvSpPr>
          <p:cNvPr id="47111" name="Oval 6"/>
          <p:cNvSpPr>
            <a:spLocks noChangeArrowheads="1"/>
          </p:cNvSpPr>
          <p:nvPr/>
        </p:nvSpPr>
        <p:spPr bwMode="auto">
          <a:xfrm>
            <a:off x="3962400" y="190500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manf</a:t>
            </a:r>
          </a:p>
        </p:txBody>
      </p:sp>
      <p:sp>
        <p:nvSpPr>
          <p:cNvPr id="47112" name="Line 11"/>
          <p:cNvSpPr>
            <a:spLocks noChangeShapeType="1"/>
          </p:cNvSpPr>
          <p:nvPr/>
        </p:nvSpPr>
        <p:spPr bwMode="auto">
          <a:xfrm>
            <a:off x="2819400" y="24384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13" name="Line 12"/>
          <p:cNvSpPr>
            <a:spLocks noChangeShapeType="1"/>
          </p:cNvSpPr>
          <p:nvPr/>
        </p:nvSpPr>
        <p:spPr bwMode="auto">
          <a:xfrm flipH="1">
            <a:off x="3810000" y="24384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A5ED709-E28D-4EA6-A42F-A2E00F58CEEA}" type="slidenum">
              <a:rPr lang="en-US"/>
              <a:pPr/>
              <a:t>13</a:t>
            </a:fld>
            <a:endParaRPr lang="en-US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Good</a:t>
            </a:r>
          </a:p>
        </p:txBody>
      </p:sp>
      <p:sp>
        <p:nvSpPr>
          <p:cNvPr id="48132" name="Rectangle 3"/>
          <p:cNvSpPr>
            <a:spLocks noChangeArrowheads="1"/>
          </p:cNvSpPr>
          <p:nvPr/>
        </p:nvSpPr>
        <p:spPr bwMode="auto">
          <a:xfrm>
            <a:off x="1371600" y="2819400"/>
            <a:ext cx="1066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Beers</a:t>
            </a:r>
          </a:p>
        </p:txBody>
      </p:sp>
      <p:sp>
        <p:nvSpPr>
          <p:cNvPr id="48133" name="Rectangle 4"/>
          <p:cNvSpPr>
            <a:spLocks noChangeArrowheads="1"/>
          </p:cNvSpPr>
          <p:nvPr/>
        </p:nvSpPr>
        <p:spPr bwMode="auto">
          <a:xfrm>
            <a:off x="5334000" y="2819400"/>
            <a:ext cx="1066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Manfs</a:t>
            </a:r>
          </a:p>
        </p:txBody>
      </p:sp>
      <p:sp>
        <p:nvSpPr>
          <p:cNvPr id="48134" name="AutoShape 5"/>
          <p:cNvSpPr>
            <a:spLocks noChangeArrowheads="1"/>
          </p:cNvSpPr>
          <p:nvPr/>
        </p:nvSpPr>
        <p:spPr bwMode="auto">
          <a:xfrm>
            <a:off x="3276600" y="2667000"/>
            <a:ext cx="1371600" cy="1219200"/>
          </a:xfrm>
          <a:prstGeom prst="diamond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ManfBy</a:t>
            </a:r>
          </a:p>
        </p:txBody>
      </p:sp>
      <p:sp>
        <p:nvSpPr>
          <p:cNvPr id="48135" name="Line 6"/>
          <p:cNvSpPr>
            <a:spLocks noChangeShapeType="1"/>
          </p:cNvSpPr>
          <p:nvPr/>
        </p:nvSpPr>
        <p:spPr bwMode="auto">
          <a:xfrm>
            <a:off x="4648200" y="32766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6" name="Line 7"/>
          <p:cNvSpPr>
            <a:spLocks noChangeShapeType="1"/>
          </p:cNvSpPr>
          <p:nvPr/>
        </p:nvSpPr>
        <p:spPr bwMode="auto">
          <a:xfrm flipH="1">
            <a:off x="2438400" y="3276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7" name="Oval 8"/>
          <p:cNvSpPr>
            <a:spLocks noChangeArrowheads="1"/>
          </p:cNvSpPr>
          <p:nvPr/>
        </p:nvSpPr>
        <p:spPr bwMode="auto">
          <a:xfrm>
            <a:off x="1447800" y="190500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u="sng"/>
              <a:t>name</a:t>
            </a:r>
          </a:p>
        </p:txBody>
      </p:sp>
      <p:sp>
        <p:nvSpPr>
          <p:cNvPr id="48138" name="Text Box 9"/>
          <p:cNvSpPr txBox="1">
            <a:spLocks noChangeArrowheads="1"/>
          </p:cNvSpPr>
          <p:nvPr/>
        </p:nvSpPr>
        <p:spPr bwMode="auto">
          <a:xfrm>
            <a:off x="838200" y="4419600"/>
            <a:ext cx="68738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000" i="1">
                <a:latin typeface="Tahoma" pitchFamily="34" charset="0"/>
              </a:rPr>
              <a:t>Manfs</a:t>
            </a:r>
            <a:r>
              <a:rPr lang="en-US" sz="2000">
                <a:latin typeface="Tahoma" pitchFamily="34" charset="0"/>
              </a:rPr>
              <a:t> deserves to be an entity set because of the nonkey attribute </a:t>
            </a:r>
            <a:r>
              <a:rPr lang="en-US" sz="2000" i="1">
                <a:latin typeface="Tahoma" pitchFamily="34" charset="0"/>
              </a:rPr>
              <a:t>addr</a:t>
            </a:r>
            <a:r>
              <a:rPr lang="en-US" sz="2000">
                <a:latin typeface="Tahoma" pitchFamily="34" charset="0"/>
              </a:rPr>
              <a:t>.</a:t>
            </a:r>
          </a:p>
          <a:p>
            <a:pPr>
              <a:buFontTx/>
              <a:buChar char="•"/>
            </a:pPr>
            <a:r>
              <a:rPr lang="en-US" sz="2000" i="1">
                <a:latin typeface="Tahoma" pitchFamily="34" charset="0"/>
              </a:rPr>
              <a:t>Beers</a:t>
            </a:r>
            <a:r>
              <a:rPr lang="en-US" sz="2000">
                <a:latin typeface="Tahoma" pitchFamily="34" charset="0"/>
              </a:rPr>
              <a:t> deserves to be an entity set because it is  the “many” of the many-one relationship </a:t>
            </a:r>
            <a:r>
              <a:rPr lang="en-US" sz="2000" i="1">
                <a:latin typeface="Tahoma" pitchFamily="34" charset="0"/>
              </a:rPr>
              <a:t>ManfBy</a:t>
            </a:r>
            <a:r>
              <a:rPr lang="en-US" sz="2000">
                <a:latin typeface="Tahoma" pitchFamily="34" charset="0"/>
              </a:rPr>
              <a:t>.</a:t>
            </a:r>
          </a:p>
        </p:txBody>
      </p:sp>
      <p:sp>
        <p:nvSpPr>
          <p:cNvPr id="48139" name="Oval 10"/>
          <p:cNvSpPr>
            <a:spLocks noChangeArrowheads="1"/>
          </p:cNvSpPr>
          <p:nvPr/>
        </p:nvSpPr>
        <p:spPr bwMode="auto">
          <a:xfrm>
            <a:off x="4800600" y="190500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u="sng"/>
              <a:t>name</a:t>
            </a:r>
          </a:p>
        </p:txBody>
      </p:sp>
      <p:sp>
        <p:nvSpPr>
          <p:cNvPr id="48140" name="Oval 11"/>
          <p:cNvSpPr>
            <a:spLocks noChangeArrowheads="1"/>
          </p:cNvSpPr>
          <p:nvPr/>
        </p:nvSpPr>
        <p:spPr bwMode="auto">
          <a:xfrm>
            <a:off x="6324600" y="190500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addr</a:t>
            </a:r>
          </a:p>
        </p:txBody>
      </p:sp>
      <p:sp>
        <p:nvSpPr>
          <p:cNvPr id="48141" name="Line 12"/>
          <p:cNvSpPr>
            <a:spLocks noChangeShapeType="1"/>
          </p:cNvSpPr>
          <p:nvPr/>
        </p:nvSpPr>
        <p:spPr bwMode="auto">
          <a:xfrm>
            <a:off x="1905000" y="2438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42" name="Line 13"/>
          <p:cNvSpPr>
            <a:spLocks noChangeShapeType="1"/>
          </p:cNvSpPr>
          <p:nvPr/>
        </p:nvSpPr>
        <p:spPr bwMode="auto">
          <a:xfrm>
            <a:off x="5257800" y="2438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43" name="Line 14"/>
          <p:cNvSpPr>
            <a:spLocks noChangeShapeType="1"/>
          </p:cNvSpPr>
          <p:nvPr/>
        </p:nvSpPr>
        <p:spPr bwMode="auto">
          <a:xfrm flipH="1">
            <a:off x="6096000" y="24384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44" name="Line 15"/>
          <p:cNvSpPr>
            <a:spLocks noChangeShapeType="1"/>
          </p:cNvSpPr>
          <p:nvPr/>
        </p:nvSpPr>
        <p:spPr bwMode="auto">
          <a:xfrm>
            <a:off x="4724400" y="3276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CFBC968-C5F7-469B-9726-DC18D9712C7C}" type="slidenum">
              <a:rPr lang="en-US"/>
              <a:pPr/>
              <a:t>14</a:t>
            </a:fld>
            <a:endParaRPr 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4582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Don’t Overuse Weak Entity Sets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057400"/>
            <a:ext cx="8534400" cy="41148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Beginning database designers often doubt that anything could be a key by itself.</a:t>
            </a:r>
          </a:p>
          <a:p>
            <a:pPr lvl="1" eaLnBrk="1" hangingPunct="1"/>
            <a:r>
              <a:rPr lang="en-US" sz="2400" dirty="0" smtClean="0"/>
              <a:t>They make all entity sets weak, supported by all other entity sets to which they are linked.</a:t>
            </a:r>
          </a:p>
          <a:p>
            <a:pPr eaLnBrk="1" hangingPunct="1"/>
            <a:r>
              <a:rPr lang="en-US" sz="2800" dirty="0" smtClean="0"/>
              <a:t>In reality, we usually create unique ID’s for entity sets.</a:t>
            </a:r>
          </a:p>
          <a:p>
            <a:pPr lvl="1" eaLnBrk="1" hangingPunct="1"/>
            <a:r>
              <a:rPr lang="en-US" sz="2400" dirty="0" smtClean="0"/>
              <a:t>Examples include social-security numbers, automobile VIN’s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338057F-A80E-43D9-A0B3-45E9DC2127BD}" type="slidenum">
              <a:rPr lang="en-US"/>
              <a:pPr/>
              <a:t>15</a:t>
            </a:fld>
            <a:endParaRPr lang="en-US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When Do We Need Weak Entity Sets?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479925"/>
          </a:xfrm>
        </p:spPr>
        <p:txBody>
          <a:bodyPr/>
          <a:lstStyle/>
          <a:p>
            <a:pPr eaLnBrk="1" hangingPunct="1"/>
            <a:r>
              <a:rPr lang="en-US" sz="2800" dirty="0" smtClean="0"/>
              <a:t>The usual reason is that there is no global authority capable of creating unique ID’s.</a:t>
            </a:r>
          </a:p>
          <a:p>
            <a:pPr lvl="1" eaLnBrk="1" hangingPunct="1"/>
            <a:r>
              <a:rPr lang="en-US" sz="2500" dirty="0" smtClean="0"/>
              <a:t>Example </a:t>
            </a:r>
          </a:p>
          <a:p>
            <a:pPr lvl="1" eaLnBrk="1" hangingPunct="1"/>
            <a:r>
              <a:rPr lang="en-US" sz="2500" dirty="0" smtClean="0"/>
              <a:t>it is unlikely that there could be an agreement to assign unique player numbers across all football teams in the world.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63FC16B-A651-4284-8514-8F496A0E4179}" type="slidenum">
              <a:rPr lang="en-US" altLang="en-US" sz="1000">
                <a:solidFill>
                  <a:schemeClr val="tx1"/>
                </a:solidFill>
              </a:rPr>
              <a:pPr algn="r"/>
              <a:t>16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ER Case Study I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166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81000" y="1143000"/>
            <a:ext cx="2590800" cy="4953000"/>
          </a:xfrm>
          <a:noFill/>
        </p:spPr>
        <p:txBody>
          <a:bodyPr lIns="90488" tIns="44450" rIns="90488" bIns="44450"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err="1" smtClean="0"/>
              <a:t>Works_In</a:t>
            </a:r>
            <a:r>
              <a:rPr lang="en-US" sz="2400" dirty="0" smtClean="0"/>
              <a:t> does not   allow an employee to   work in a department       for two or more periods.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We want to record </a:t>
            </a:r>
            <a:r>
              <a:rPr lang="en-US" sz="2400" i="1" dirty="0" smtClean="0"/>
              <a:t>several values of the descriptive attributes for each instance of this relationship. </a:t>
            </a:r>
            <a:endParaRPr lang="en-US" sz="2400" dirty="0" smtClean="0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267075" y="1458913"/>
            <a:ext cx="2278063" cy="1190625"/>
            <a:chOff x="2058" y="919"/>
            <a:chExt cx="1435" cy="750"/>
          </a:xfrm>
        </p:grpSpPr>
        <p:sp>
          <p:nvSpPr>
            <p:cNvPr id="50245" name="Freeform 8"/>
            <p:cNvSpPr>
              <a:spLocks/>
            </p:cNvSpPr>
            <p:nvPr/>
          </p:nvSpPr>
          <p:spPr bwMode="auto">
            <a:xfrm>
              <a:off x="2512" y="919"/>
              <a:ext cx="626" cy="214"/>
            </a:xfrm>
            <a:custGeom>
              <a:avLst/>
              <a:gdLst>
                <a:gd name="T0" fmla="*/ 623 w 626"/>
                <a:gd name="T1" fmla="*/ 97 h 214"/>
                <a:gd name="T2" fmla="*/ 613 w 626"/>
                <a:gd name="T3" fmla="*/ 79 h 214"/>
                <a:gd name="T4" fmla="*/ 595 w 626"/>
                <a:gd name="T5" fmla="*/ 62 h 214"/>
                <a:gd name="T6" fmla="*/ 568 w 626"/>
                <a:gd name="T7" fmla="*/ 45 h 214"/>
                <a:gd name="T8" fmla="*/ 533 w 626"/>
                <a:gd name="T9" fmla="*/ 32 h 214"/>
                <a:gd name="T10" fmla="*/ 491 w 626"/>
                <a:gd name="T11" fmla="*/ 19 h 214"/>
                <a:gd name="T12" fmla="*/ 444 w 626"/>
                <a:gd name="T13" fmla="*/ 10 h 214"/>
                <a:gd name="T14" fmla="*/ 394 w 626"/>
                <a:gd name="T15" fmla="*/ 4 h 214"/>
                <a:gd name="T16" fmla="*/ 339 w 626"/>
                <a:gd name="T17" fmla="*/ 1 h 214"/>
                <a:gd name="T18" fmla="*/ 285 w 626"/>
                <a:gd name="T19" fmla="*/ 1 h 214"/>
                <a:gd name="T20" fmla="*/ 232 w 626"/>
                <a:gd name="T21" fmla="*/ 4 h 214"/>
                <a:gd name="T22" fmla="*/ 180 w 626"/>
                <a:gd name="T23" fmla="*/ 10 h 214"/>
                <a:gd name="T24" fmla="*/ 133 w 626"/>
                <a:gd name="T25" fmla="*/ 19 h 214"/>
                <a:gd name="T26" fmla="*/ 91 w 626"/>
                <a:gd name="T27" fmla="*/ 32 h 214"/>
                <a:gd name="T28" fmla="*/ 56 w 626"/>
                <a:gd name="T29" fmla="*/ 45 h 214"/>
                <a:gd name="T30" fmla="*/ 29 w 626"/>
                <a:gd name="T31" fmla="*/ 62 h 214"/>
                <a:gd name="T32" fmla="*/ 11 w 626"/>
                <a:gd name="T33" fmla="*/ 79 h 214"/>
                <a:gd name="T34" fmla="*/ 1 w 626"/>
                <a:gd name="T35" fmla="*/ 97 h 214"/>
                <a:gd name="T36" fmla="*/ 1 w 626"/>
                <a:gd name="T37" fmla="*/ 116 h 214"/>
                <a:gd name="T38" fmla="*/ 11 w 626"/>
                <a:gd name="T39" fmla="*/ 134 h 214"/>
                <a:gd name="T40" fmla="*/ 29 w 626"/>
                <a:gd name="T41" fmla="*/ 152 h 214"/>
                <a:gd name="T42" fmla="*/ 56 w 626"/>
                <a:gd name="T43" fmla="*/ 168 h 214"/>
                <a:gd name="T44" fmla="*/ 91 w 626"/>
                <a:gd name="T45" fmla="*/ 182 h 214"/>
                <a:gd name="T46" fmla="*/ 133 w 626"/>
                <a:gd name="T47" fmla="*/ 194 h 214"/>
                <a:gd name="T48" fmla="*/ 180 w 626"/>
                <a:gd name="T49" fmla="*/ 203 h 214"/>
                <a:gd name="T50" fmla="*/ 232 w 626"/>
                <a:gd name="T51" fmla="*/ 210 h 214"/>
                <a:gd name="T52" fmla="*/ 285 w 626"/>
                <a:gd name="T53" fmla="*/ 213 h 214"/>
                <a:gd name="T54" fmla="*/ 339 w 626"/>
                <a:gd name="T55" fmla="*/ 213 h 214"/>
                <a:gd name="T56" fmla="*/ 394 w 626"/>
                <a:gd name="T57" fmla="*/ 210 h 214"/>
                <a:gd name="T58" fmla="*/ 444 w 626"/>
                <a:gd name="T59" fmla="*/ 203 h 214"/>
                <a:gd name="T60" fmla="*/ 491 w 626"/>
                <a:gd name="T61" fmla="*/ 194 h 214"/>
                <a:gd name="T62" fmla="*/ 533 w 626"/>
                <a:gd name="T63" fmla="*/ 182 h 214"/>
                <a:gd name="T64" fmla="*/ 568 w 626"/>
                <a:gd name="T65" fmla="*/ 168 h 214"/>
                <a:gd name="T66" fmla="*/ 595 w 626"/>
                <a:gd name="T67" fmla="*/ 152 h 214"/>
                <a:gd name="T68" fmla="*/ 613 w 626"/>
                <a:gd name="T69" fmla="*/ 134 h 214"/>
                <a:gd name="T70" fmla="*/ 623 w 626"/>
                <a:gd name="T71" fmla="*/ 116 h 21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626"/>
                <a:gd name="T109" fmla="*/ 0 h 214"/>
                <a:gd name="T110" fmla="*/ 626 w 626"/>
                <a:gd name="T111" fmla="*/ 214 h 21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626" h="214">
                  <a:moveTo>
                    <a:pt x="625" y="107"/>
                  </a:moveTo>
                  <a:lnTo>
                    <a:pt x="623" y="97"/>
                  </a:lnTo>
                  <a:lnTo>
                    <a:pt x="620" y="88"/>
                  </a:lnTo>
                  <a:lnTo>
                    <a:pt x="613" y="79"/>
                  </a:lnTo>
                  <a:lnTo>
                    <a:pt x="606" y="70"/>
                  </a:lnTo>
                  <a:lnTo>
                    <a:pt x="595" y="62"/>
                  </a:lnTo>
                  <a:lnTo>
                    <a:pt x="583" y="53"/>
                  </a:lnTo>
                  <a:lnTo>
                    <a:pt x="568" y="45"/>
                  </a:lnTo>
                  <a:lnTo>
                    <a:pt x="552" y="38"/>
                  </a:lnTo>
                  <a:lnTo>
                    <a:pt x="533" y="32"/>
                  </a:lnTo>
                  <a:lnTo>
                    <a:pt x="513" y="25"/>
                  </a:lnTo>
                  <a:lnTo>
                    <a:pt x="491" y="19"/>
                  </a:lnTo>
                  <a:lnTo>
                    <a:pt x="468" y="14"/>
                  </a:lnTo>
                  <a:lnTo>
                    <a:pt x="444" y="10"/>
                  </a:lnTo>
                  <a:lnTo>
                    <a:pt x="418" y="6"/>
                  </a:lnTo>
                  <a:lnTo>
                    <a:pt x="394" y="4"/>
                  </a:lnTo>
                  <a:lnTo>
                    <a:pt x="366" y="2"/>
                  </a:lnTo>
                  <a:lnTo>
                    <a:pt x="339" y="1"/>
                  </a:lnTo>
                  <a:lnTo>
                    <a:pt x="312" y="0"/>
                  </a:lnTo>
                  <a:lnTo>
                    <a:pt x="285" y="1"/>
                  </a:lnTo>
                  <a:lnTo>
                    <a:pt x="258" y="2"/>
                  </a:lnTo>
                  <a:lnTo>
                    <a:pt x="232" y="4"/>
                  </a:lnTo>
                  <a:lnTo>
                    <a:pt x="206" y="6"/>
                  </a:lnTo>
                  <a:lnTo>
                    <a:pt x="180" y="10"/>
                  </a:lnTo>
                  <a:lnTo>
                    <a:pt x="156" y="14"/>
                  </a:lnTo>
                  <a:lnTo>
                    <a:pt x="133" y="19"/>
                  </a:lnTo>
                  <a:lnTo>
                    <a:pt x="112" y="25"/>
                  </a:lnTo>
                  <a:lnTo>
                    <a:pt x="91" y="32"/>
                  </a:lnTo>
                  <a:lnTo>
                    <a:pt x="72" y="38"/>
                  </a:lnTo>
                  <a:lnTo>
                    <a:pt x="56" y="45"/>
                  </a:lnTo>
                  <a:lnTo>
                    <a:pt x="43" y="53"/>
                  </a:lnTo>
                  <a:lnTo>
                    <a:pt x="29" y="62"/>
                  </a:lnTo>
                  <a:lnTo>
                    <a:pt x="19" y="70"/>
                  </a:lnTo>
                  <a:lnTo>
                    <a:pt x="11" y="79"/>
                  </a:lnTo>
                  <a:lnTo>
                    <a:pt x="4" y="88"/>
                  </a:lnTo>
                  <a:lnTo>
                    <a:pt x="1" y="97"/>
                  </a:lnTo>
                  <a:lnTo>
                    <a:pt x="0" y="107"/>
                  </a:lnTo>
                  <a:lnTo>
                    <a:pt x="1" y="116"/>
                  </a:lnTo>
                  <a:lnTo>
                    <a:pt x="4" y="125"/>
                  </a:lnTo>
                  <a:lnTo>
                    <a:pt x="11" y="134"/>
                  </a:lnTo>
                  <a:lnTo>
                    <a:pt x="19" y="143"/>
                  </a:lnTo>
                  <a:lnTo>
                    <a:pt x="29" y="152"/>
                  </a:lnTo>
                  <a:lnTo>
                    <a:pt x="43" y="160"/>
                  </a:lnTo>
                  <a:lnTo>
                    <a:pt x="56" y="168"/>
                  </a:lnTo>
                  <a:lnTo>
                    <a:pt x="72" y="175"/>
                  </a:lnTo>
                  <a:lnTo>
                    <a:pt x="91" y="182"/>
                  </a:lnTo>
                  <a:lnTo>
                    <a:pt x="112" y="189"/>
                  </a:lnTo>
                  <a:lnTo>
                    <a:pt x="133" y="194"/>
                  </a:lnTo>
                  <a:lnTo>
                    <a:pt x="156" y="199"/>
                  </a:lnTo>
                  <a:lnTo>
                    <a:pt x="180" y="203"/>
                  </a:lnTo>
                  <a:lnTo>
                    <a:pt x="206" y="207"/>
                  </a:lnTo>
                  <a:lnTo>
                    <a:pt x="232" y="210"/>
                  </a:lnTo>
                  <a:lnTo>
                    <a:pt x="258" y="212"/>
                  </a:lnTo>
                  <a:lnTo>
                    <a:pt x="285" y="213"/>
                  </a:lnTo>
                  <a:lnTo>
                    <a:pt x="312" y="213"/>
                  </a:lnTo>
                  <a:lnTo>
                    <a:pt x="339" y="213"/>
                  </a:lnTo>
                  <a:lnTo>
                    <a:pt x="366" y="212"/>
                  </a:lnTo>
                  <a:lnTo>
                    <a:pt x="394" y="210"/>
                  </a:lnTo>
                  <a:lnTo>
                    <a:pt x="418" y="207"/>
                  </a:lnTo>
                  <a:lnTo>
                    <a:pt x="444" y="203"/>
                  </a:lnTo>
                  <a:lnTo>
                    <a:pt x="468" y="199"/>
                  </a:lnTo>
                  <a:lnTo>
                    <a:pt x="491" y="194"/>
                  </a:lnTo>
                  <a:lnTo>
                    <a:pt x="513" y="189"/>
                  </a:lnTo>
                  <a:lnTo>
                    <a:pt x="533" y="182"/>
                  </a:lnTo>
                  <a:lnTo>
                    <a:pt x="552" y="175"/>
                  </a:lnTo>
                  <a:lnTo>
                    <a:pt x="568" y="168"/>
                  </a:lnTo>
                  <a:lnTo>
                    <a:pt x="583" y="160"/>
                  </a:lnTo>
                  <a:lnTo>
                    <a:pt x="595" y="152"/>
                  </a:lnTo>
                  <a:lnTo>
                    <a:pt x="606" y="143"/>
                  </a:lnTo>
                  <a:lnTo>
                    <a:pt x="613" y="134"/>
                  </a:lnTo>
                  <a:lnTo>
                    <a:pt x="620" y="125"/>
                  </a:lnTo>
                  <a:lnTo>
                    <a:pt x="623" y="116"/>
                  </a:lnTo>
                  <a:lnTo>
                    <a:pt x="625" y="10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46" name="Freeform 9"/>
            <p:cNvSpPr>
              <a:spLocks/>
            </p:cNvSpPr>
            <p:nvPr/>
          </p:nvSpPr>
          <p:spPr bwMode="auto">
            <a:xfrm>
              <a:off x="2058" y="1117"/>
              <a:ext cx="506" cy="214"/>
            </a:xfrm>
            <a:custGeom>
              <a:avLst/>
              <a:gdLst>
                <a:gd name="T0" fmla="*/ 504 w 506"/>
                <a:gd name="T1" fmla="*/ 97 h 214"/>
                <a:gd name="T2" fmla="*/ 497 w 506"/>
                <a:gd name="T3" fmla="*/ 79 h 214"/>
                <a:gd name="T4" fmla="*/ 482 w 506"/>
                <a:gd name="T5" fmla="*/ 61 h 214"/>
                <a:gd name="T6" fmla="*/ 459 w 506"/>
                <a:gd name="T7" fmla="*/ 45 h 214"/>
                <a:gd name="T8" fmla="*/ 431 w 506"/>
                <a:gd name="T9" fmla="*/ 31 h 214"/>
                <a:gd name="T10" fmla="*/ 397 w 506"/>
                <a:gd name="T11" fmla="*/ 19 h 214"/>
                <a:gd name="T12" fmla="*/ 359 w 506"/>
                <a:gd name="T13" fmla="*/ 10 h 214"/>
                <a:gd name="T14" fmla="*/ 318 w 506"/>
                <a:gd name="T15" fmla="*/ 3 h 214"/>
                <a:gd name="T16" fmla="*/ 274 w 506"/>
                <a:gd name="T17" fmla="*/ 0 h 214"/>
                <a:gd name="T18" fmla="*/ 230 w 506"/>
                <a:gd name="T19" fmla="*/ 0 h 214"/>
                <a:gd name="T20" fmla="*/ 187 w 506"/>
                <a:gd name="T21" fmla="*/ 3 h 214"/>
                <a:gd name="T22" fmla="*/ 145 w 506"/>
                <a:gd name="T23" fmla="*/ 10 h 214"/>
                <a:gd name="T24" fmla="*/ 108 w 506"/>
                <a:gd name="T25" fmla="*/ 19 h 214"/>
                <a:gd name="T26" fmla="*/ 74 w 506"/>
                <a:gd name="T27" fmla="*/ 31 h 214"/>
                <a:gd name="T28" fmla="*/ 45 w 506"/>
                <a:gd name="T29" fmla="*/ 45 h 214"/>
                <a:gd name="T30" fmla="*/ 24 w 506"/>
                <a:gd name="T31" fmla="*/ 61 h 214"/>
                <a:gd name="T32" fmla="*/ 8 w 506"/>
                <a:gd name="T33" fmla="*/ 79 h 214"/>
                <a:gd name="T34" fmla="*/ 1 w 506"/>
                <a:gd name="T35" fmla="*/ 97 h 214"/>
                <a:gd name="T36" fmla="*/ 1 w 506"/>
                <a:gd name="T37" fmla="*/ 116 h 214"/>
                <a:gd name="T38" fmla="*/ 8 w 506"/>
                <a:gd name="T39" fmla="*/ 134 h 214"/>
                <a:gd name="T40" fmla="*/ 24 w 506"/>
                <a:gd name="T41" fmla="*/ 151 h 214"/>
                <a:gd name="T42" fmla="*/ 45 w 506"/>
                <a:gd name="T43" fmla="*/ 168 h 214"/>
                <a:gd name="T44" fmla="*/ 74 w 506"/>
                <a:gd name="T45" fmla="*/ 182 h 214"/>
                <a:gd name="T46" fmla="*/ 108 w 506"/>
                <a:gd name="T47" fmla="*/ 194 h 214"/>
                <a:gd name="T48" fmla="*/ 145 w 506"/>
                <a:gd name="T49" fmla="*/ 203 h 214"/>
                <a:gd name="T50" fmla="*/ 187 w 506"/>
                <a:gd name="T51" fmla="*/ 209 h 214"/>
                <a:gd name="T52" fmla="*/ 230 w 506"/>
                <a:gd name="T53" fmla="*/ 213 h 214"/>
                <a:gd name="T54" fmla="*/ 274 w 506"/>
                <a:gd name="T55" fmla="*/ 213 h 214"/>
                <a:gd name="T56" fmla="*/ 318 w 506"/>
                <a:gd name="T57" fmla="*/ 209 h 214"/>
                <a:gd name="T58" fmla="*/ 359 w 506"/>
                <a:gd name="T59" fmla="*/ 203 h 214"/>
                <a:gd name="T60" fmla="*/ 397 w 506"/>
                <a:gd name="T61" fmla="*/ 194 h 214"/>
                <a:gd name="T62" fmla="*/ 431 w 506"/>
                <a:gd name="T63" fmla="*/ 182 h 214"/>
                <a:gd name="T64" fmla="*/ 459 w 506"/>
                <a:gd name="T65" fmla="*/ 168 h 214"/>
                <a:gd name="T66" fmla="*/ 482 w 506"/>
                <a:gd name="T67" fmla="*/ 151 h 214"/>
                <a:gd name="T68" fmla="*/ 497 w 506"/>
                <a:gd name="T69" fmla="*/ 134 h 214"/>
                <a:gd name="T70" fmla="*/ 504 w 506"/>
                <a:gd name="T71" fmla="*/ 116 h 21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06"/>
                <a:gd name="T109" fmla="*/ 0 h 214"/>
                <a:gd name="T110" fmla="*/ 506 w 506"/>
                <a:gd name="T111" fmla="*/ 214 h 21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06" h="214">
                  <a:moveTo>
                    <a:pt x="505" y="107"/>
                  </a:moveTo>
                  <a:lnTo>
                    <a:pt x="504" y="97"/>
                  </a:lnTo>
                  <a:lnTo>
                    <a:pt x="501" y="88"/>
                  </a:lnTo>
                  <a:lnTo>
                    <a:pt x="497" y="79"/>
                  </a:lnTo>
                  <a:lnTo>
                    <a:pt x="490" y="70"/>
                  </a:lnTo>
                  <a:lnTo>
                    <a:pt x="482" y="61"/>
                  </a:lnTo>
                  <a:lnTo>
                    <a:pt x="471" y="53"/>
                  </a:lnTo>
                  <a:lnTo>
                    <a:pt x="459" y="45"/>
                  </a:lnTo>
                  <a:lnTo>
                    <a:pt x="446" y="38"/>
                  </a:lnTo>
                  <a:lnTo>
                    <a:pt x="431" y="31"/>
                  </a:lnTo>
                  <a:lnTo>
                    <a:pt x="415" y="25"/>
                  </a:lnTo>
                  <a:lnTo>
                    <a:pt x="397" y="19"/>
                  </a:lnTo>
                  <a:lnTo>
                    <a:pt x="379" y="14"/>
                  </a:lnTo>
                  <a:lnTo>
                    <a:pt x="359" y="10"/>
                  </a:lnTo>
                  <a:lnTo>
                    <a:pt x="339" y="6"/>
                  </a:lnTo>
                  <a:lnTo>
                    <a:pt x="318" y="3"/>
                  </a:lnTo>
                  <a:lnTo>
                    <a:pt x="296" y="1"/>
                  </a:lnTo>
                  <a:lnTo>
                    <a:pt x="274" y="0"/>
                  </a:lnTo>
                  <a:lnTo>
                    <a:pt x="252" y="0"/>
                  </a:lnTo>
                  <a:lnTo>
                    <a:pt x="230" y="0"/>
                  </a:lnTo>
                  <a:lnTo>
                    <a:pt x="209" y="1"/>
                  </a:lnTo>
                  <a:lnTo>
                    <a:pt x="187" y="3"/>
                  </a:lnTo>
                  <a:lnTo>
                    <a:pt x="166" y="6"/>
                  </a:lnTo>
                  <a:lnTo>
                    <a:pt x="145" y="10"/>
                  </a:lnTo>
                  <a:lnTo>
                    <a:pt x="126" y="14"/>
                  </a:lnTo>
                  <a:lnTo>
                    <a:pt x="108" y="19"/>
                  </a:lnTo>
                  <a:lnTo>
                    <a:pt x="90" y="25"/>
                  </a:lnTo>
                  <a:lnTo>
                    <a:pt x="74" y="31"/>
                  </a:lnTo>
                  <a:lnTo>
                    <a:pt x="59" y="38"/>
                  </a:lnTo>
                  <a:lnTo>
                    <a:pt x="45" y="45"/>
                  </a:lnTo>
                  <a:lnTo>
                    <a:pt x="33" y="53"/>
                  </a:lnTo>
                  <a:lnTo>
                    <a:pt x="24" y="61"/>
                  </a:lnTo>
                  <a:lnTo>
                    <a:pt x="15" y="70"/>
                  </a:lnTo>
                  <a:lnTo>
                    <a:pt x="8" y="79"/>
                  </a:lnTo>
                  <a:lnTo>
                    <a:pt x="4" y="88"/>
                  </a:lnTo>
                  <a:lnTo>
                    <a:pt x="1" y="97"/>
                  </a:lnTo>
                  <a:lnTo>
                    <a:pt x="0" y="107"/>
                  </a:lnTo>
                  <a:lnTo>
                    <a:pt x="1" y="116"/>
                  </a:lnTo>
                  <a:lnTo>
                    <a:pt x="4" y="125"/>
                  </a:lnTo>
                  <a:lnTo>
                    <a:pt x="8" y="134"/>
                  </a:lnTo>
                  <a:lnTo>
                    <a:pt x="15" y="143"/>
                  </a:lnTo>
                  <a:lnTo>
                    <a:pt x="24" y="151"/>
                  </a:lnTo>
                  <a:lnTo>
                    <a:pt x="33" y="160"/>
                  </a:lnTo>
                  <a:lnTo>
                    <a:pt x="45" y="168"/>
                  </a:lnTo>
                  <a:lnTo>
                    <a:pt x="59" y="175"/>
                  </a:lnTo>
                  <a:lnTo>
                    <a:pt x="74" y="182"/>
                  </a:lnTo>
                  <a:lnTo>
                    <a:pt x="90" y="188"/>
                  </a:lnTo>
                  <a:lnTo>
                    <a:pt x="108" y="194"/>
                  </a:lnTo>
                  <a:lnTo>
                    <a:pt x="126" y="199"/>
                  </a:lnTo>
                  <a:lnTo>
                    <a:pt x="145" y="203"/>
                  </a:lnTo>
                  <a:lnTo>
                    <a:pt x="166" y="207"/>
                  </a:lnTo>
                  <a:lnTo>
                    <a:pt x="187" y="209"/>
                  </a:lnTo>
                  <a:lnTo>
                    <a:pt x="209" y="211"/>
                  </a:lnTo>
                  <a:lnTo>
                    <a:pt x="230" y="213"/>
                  </a:lnTo>
                  <a:lnTo>
                    <a:pt x="252" y="213"/>
                  </a:lnTo>
                  <a:lnTo>
                    <a:pt x="274" y="213"/>
                  </a:lnTo>
                  <a:lnTo>
                    <a:pt x="296" y="211"/>
                  </a:lnTo>
                  <a:lnTo>
                    <a:pt x="318" y="209"/>
                  </a:lnTo>
                  <a:lnTo>
                    <a:pt x="339" y="207"/>
                  </a:lnTo>
                  <a:lnTo>
                    <a:pt x="359" y="203"/>
                  </a:lnTo>
                  <a:lnTo>
                    <a:pt x="379" y="199"/>
                  </a:lnTo>
                  <a:lnTo>
                    <a:pt x="397" y="194"/>
                  </a:lnTo>
                  <a:lnTo>
                    <a:pt x="415" y="188"/>
                  </a:lnTo>
                  <a:lnTo>
                    <a:pt x="431" y="182"/>
                  </a:lnTo>
                  <a:lnTo>
                    <a:pt x="446" y="175"/>
                  </a:lnTo>
                  <a:lnTo>
                    <a:pt x="459" y="168"/>
                  </a:lnTo>
                  <a:lnTo>
                    <a:pt x="471" y="160"/>
                  </a:lnTo>
                  <a:lnTo>
                    <a:pt x="482" y="151"/>
                  </a:lnTo>
                  <a:lnTo>
                    <a:pt x="490" y="143"/>
                  </a:lnTo>
                  <a:lnTo>
                    <a:pt x="497" y="134"/>
                  </a:lnTo>
                  <a:lnTo>
                    <a:pt x="501" y="125"/>
                  </a:lnTo>
                  <a:lnTo>
                    <a:pt x="504" y="116"/>
                  </a:lnTo>
                  <a:lnTo>
                    <a:pt x="505" y="10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47" name="Freeform 10"/>
            <p:cNvSpPr>
              <a:spLocks/>
            </p:cNvSpPr>
            <p:nvPr/>
          </p:nvSpPr>
          <p:spPr bwMode="auto">
            <a:xfrm>
              <a:off x="2986" y="1117"/>
              <a:ext cx="507" cy="214"/>
            </a:xfrm>
            <a:custGeom>
              <a:avLst/>
              <a:gdLst>
                <a:gd name="T0" fmla="*/ 1 w 507"/>
                <a:gd name="T1" fmla="*/ 116 h 214"/>
                <a:gd name="T2" fmla="*/ 9 w 507"/>
                <a:gd name="T3" fmla="*/ 134 h 214"/>
                <a:gd name="T4" fmla="*/ 24 w 507"/>
                <a:gd name="T5" fmla="*/ 151 h 214"/>
                <a:gd name="T6" fmla="*/ 46 w 507"/>
                <a:gd name="T7" fmla="*/ 168 h 214"/>
                <a:gd name="T8" fmla="*/ 74 w 507"/>
                <a:gd name="T9" fmla="*/ 182 h 214"/>
                <a:gd name="T10" fmla="*/ 108 w 507"/>
                <a:gd name="T11" fmla="*/ 194 h 214"/>
                <a:gd name="T12" fmla="*/ 146 w 507"/>
                <a:gd name="T13" fmla="*/ 203 h 214"/>
                <a:gd name="T14" fmla="*/ 188 w 507"/>
                <a:gd name="T15" fmla="*/ 209 h 214"/>
                <a:gd name="T16" fmla="*/ 231 w 507"/>
                <a:gd name="T17" fmla="*/ 213 h 214"/>
                <a:gd name="T18" fmla="*/ 275 w 507"/>
                <a:gd name="T19" fmla="*/ 213 h 214"/>
                <a:gd name="T20" fmla="*/ 319 w 507"/>
                <a:gd name="T21" fmla="*/ 209 h 214"/>
                <a:gd name="T22" fmla="*/ 360 w 507"/>
                <a:gd name="T23" fmla="*/ 203 h 214"/>
                <a:gd name="T24" fmla="*/ 398 w 507"/>
                <a:gd name="T25" fmla="*/ 193 h 214"/>
                <a:gd name="T26" fmla="*/ 432 w 507"/>
                <a:gd name="T27" fmla="*/ 182 h 214"/>
                <a:gd name="T28" fmla="*/ 460 w 507"/>
                <a:gd name="T29" fmla="*/ 167 h 214"/>
                <a:gd name="T30" fmla="*/ 482 w 507"/>
                <a:gd name="T31" fmla="*/ 151 h 214"/>
                <a:gd name="T32" fmla="*/ 497 w 507"/>
                <a:gd name="T33" fmla="*/ 134 h 214"/>
                <a:gd name="T34" fmla="*/ 505 w 507"/>
                <a:gd name="T35" fmla="*/ 115 h 214"/>
                <a:gd name="T36" fmla="*/ 505 w 507"/>
                <a:gd name="T37" fmla="*/ 97 h 214"/>
                <a:gd name="T38" fmla="*/ 497 w 507"/>
                <a:gd name="T39" fmla="*/ 79 h 214"/>
                <a:gd name="T40" fmla="*/ 482 w 507"/>
                <a:gd name="T41" fmla="*/ 61 h 214"/>
                <a:gd name="T42" fmla="*/ 460 w 507"/>
                <a:gd name="T43" fmla="*/ 45 h 214"/>
                <a:gd name="T44" fmla="*/ 432 w 507"/>
                <a:gd name="T45" fmla="*/ 31 h 214"/>
                <a:gd name="T46" fmla="*/ 398 w 507"/>
                <a:gd name="T47" fmla="*/ 19 h 214"/>
                <a:gd name="T48" fmla="*/ 360 w 507"/>
                <a:gd name="T49" fmla="*/ 10 h 214"/>
                <a:gd name="T50" fmla="*/ 318 w 507"/>
                <a:gd name="T51" fmla="*/ 3 h 214"/>
                <a:gd name="T52" fmla="*/ 275 w 507"/>
                <a:gd name="T53" fmla="*/ 0 h 214"/>
                <a:gd name="T54" fmla="*/ 231 w 507"/>
                <a:gd name="T55" fmla="*/ 0 h 214"/>
                <a:gd name="T56" fmla="*/ 187 w 507"/>
                <a:gd name="T57" fmla="*/ 3 h 214"/>
                <a:gd name="T58" fmla="*/ 146 w 507"/>
                <a:gd name="T59" fmla="*/ 10 h 214"/>
                <a:gd name="T60" fmla="*/ 108 w 507"/>
                <a:gd name="T61" fmla="*/ 19 h 214"/>
                <a:gd name="T62" fmla="*/ 74 w 507"/>
                <a:gd name="T63" fmla="*/ 31 h 214"/>
                <a:gd name="T64" fmla="*/ 46 w 507"/>
                <a:gd name="T65" fmla="*/ 45 h 214"/>
                <a:gd name="T66" fmla="*/ 24 w 507"/>
                <a:gd name="T67" fmla="*/ 62 h 214"/>
                <a:gd name="T68" fmla="*/ 9 w 507"/>
                <a:gd name="T69" fmla="*/ 79 h 214"/>
                <a:gd name="T70" fmla="*/ 1 w 507"/>
                <a:gd name="T71" fmla="*/ 97 h 21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07"/>
                <a:gd name="T109" fmla="*/ 0 h 214"/>
                <a:gd name="T110" fmla="*/ 507 w 507"/>
                <a:gd name="T111" fmla="*/ 214 h 21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07" h="214">
                  <a:moveTo>
                    <a:pt x="0" y="107"/>
                  </a:moveTo>
                  <a:lnTo>
                    <a:pt x="1" y="116"/>
                  </a:lnTo>
                  <a:lnTo>
                    <a:pt x="4" y="125"/>
                  </a:lnTo>
                  <a:lnTo>
                    <a:pt x="9" y="134"/>
                  </a:lnTo>
                  <a:lnTo>
                    <a:pt x="16" y="143"/>
                  </a:lnTo>
                  <a:lnTo>
                    <a:pt x="24" y="151"/>
                  </a:lnTo>
                  <a:lnTo>
                    <a:pt x="34" y="160"/>
                  </a:lnTo>
                  <a:lnTo>
                    <a:pt x="46" y="168"/>
                  </a:lnTo>
                  <a:lnTo>
                    <a:pt x="59" y="175"/>
                  </a:lnTo>
                  <a:lnTo>
                    <a:pt x="74" y="182"/>
                  </a:lnTo>
                  <a:lnTo>
                    <a:pt x="91" y="188"/>
                  </a:lnTo>
                  <a:lnTo>
                    <a:pt x="108" y="194"/>
                  </a:lnTo>
                  <a:lnTo>
                    <a:pt x="127" y="199"/>
                  </a:lnTo>
                  <a:lnTo>
                    <a:pt x="146" y="203"/>
                  </a:lnTo>
                  <a:lnTo>
                    <a:pt x="166" y="207"/>
                  </a:lnTo>
                  <a:lnTo>
                    <a:pt x="188" y="209"/>
                  </a:lnTo>
                  <a:lnTo>
                    <a:pt x="209" y="211"/>
                  </a:lnTo>
                  <a:lnTo>
                    <a:pt x="231" y="213"/>
                  </a:lnTo>
                  <a:lnTo>
                    <a:pt x="253" y="213"/>
                  </a:lnTo>
                  <a:lnTo>
                    <a:pt x="275" y="213"/>
                  </a:lnTo>
                  <a:lnTo>
                    <a:pt x="297" y="211"/>
                  </a:lnTo>
                  <a:lnTo>
                    <a:pt x="319" y="209"/>
                  </a:lnTo>
                  <a:lnTo>
                    <a:pt x="340" y="207"/>
                  </a:lnTo>
                  <a:lnTo>
                    <a:pt x="360" y="203"/>
                  </a:lnTo>
                  <a:lnTo>
                    <a:pt x="379" y="199"/>
                  </a:lnTo>
                  <a:lnTo>
                    <a:pt x="398" y="193"/>
                  </a:lnTo>
                  <a:lnTo>
                    <a:pt x="416" y="188"/>
                  </a:lnTo>
                  <a:lnTo>
                    <a:pt x="432" y="182"/>
                  </a:lnTo>
                  <a:lnTo>
                    <a:pt x="446" y="175"/>
                  </a:lnTo>
                  <a:lnTo>
                    <a:pt x="460" y="167"/>
                  </a:lnTo>
                  <a:lnTo>
                    <a:pt x="472" y="160"/>
                  </a:lnTo>
                  <a:lnTo>
                    <a:pt x="482" y="151"/>
                  </a:lnTo>
                  <a:lnTo>
                    <a:pt x="490" y="143"/>
                  </a:lnTo>
                  <a:lnTo>
                    <a:pt x="497" y="134"/>
                  </a:lnTo>
                  <a:lnTo>
                    <a:pt x="502" y="125"/>
                  </a:lnTo>
                  <a:lnTo>
                    <a:pt x="505" y="115"/>
                  </a:lnTo>
                  <a:lnTo>
                    <a:pt x="506" y="107"/>
                  </a:lnTo>
                  <a:lnTo>
                    <a:pt x="505" y="97"/>
                  </a:lnTo>
                  <a:lnTo>
                    <a:pt x="502" y="88"/>
                  </a:lnTo>
                  <a:lnTo>
                    <a:pt x="497" y="79"/>
                  </a:lnTo>
                  <a:lnTo>
                    <a:pt x="490" y="70"/>
                  </a:lnTo>
                  <a:lnTo>
                    <a:pt x="482" y="61"/>
                  </a:lnTo>
                  <a:lnTo>
                    <a:pt x="472" y="53"/>
                  </a:lnTo>
                  <a:lnTo>
                    <a:pt x="460" y="45"/>
                  </a:lnTo>
                  <a:lnTo>
                    <a:pt x="446" y="38"/>
                  </a:lnTo>
                  <a:lnTo>
                    <a:pt x="432" y="31"/>
                  </a:lnTo>
                  <a:lnTo>
                    <a:pt x="415" y="25"/>
                  </a:lnTo>
                  <a:lnTo>
                    <a:pt x="398" y="19"/>
                  </a:lnTo>
                  <a:lnTo>
                    <a:pt x="379" y="14"/>
                  </a:lnTo>
                  <a:lnTo>
                    <a:pt x="360" y="10"/>
                  </a:lnTo>
                  <a:lnTo>
                    <a:pt x="340" y="6"/>
                  </a:lnTo>
                  <a:lnTo>
                    <a:pt x="318" y="3"/>
                  </a:lnTo>
                  <a:lnTo>
                    <a:pt x="297" y="1"/>
                  </a:lnTo>
                  <a:lnTo>
                    <a:pt x="275" y="0"/>
                  </a:lnTo>
                  <a:lnTo>
                    <a:pt x="253" y="0"/>
                  </a:lnTo>
                  <a:lnTo>
                    <a:pt x="231" y="0"/>
                  </a:lnTo>
                  <a:lnTo>
                    <a:pt x="209" y="1"/>
                  </a:lnTo>
                  <a:lnTo>
                    <a:pt x="187" y="3"/>
                  </a:lnTo>
                  <a:lnTo>
                    <a:pt x="166" y="6"/>
                  </a:lnTo>
                  <a:lnTo>
                    <a:pt x="146" y="10"/>
                  </a:lnTo>
                  <a:lnTo>
                    <a:pt x="127" y="14"/>
                  </a:lnTo>
                  <a:lnTo>
                    <a:pt x="108" y="19"/>
                  </a:lnTo>
                  <a:lnTo>
                    <a:pt x="90" y="25"/>
                  </a:lnTo>
                  <a:lnTo>
                    <a:pt x="74" y="31"/>
                  </a:lnTo>
                  <a:lnTo>
                    <a:pt x="59" y="38"/>
                  </a:lnTo>
                  <a:lnTo>
                    <a:pt x="46" y="45"/>
                  </a:lnTo>
                  <a:lnTo>
                    <a:pt x="34" y="53"/>
                  </a:lnTo>
                  <a:lnTo>
                    <a:pt x="24" y="62"/>
                  </a:lnTo>
                  <a:lnTo>
                    <a:pt x="16" y="70"/>
                  </a:lnTo>
                  <a:lnTo>
                    <a:pt x="9" y="79"/>
                  </a:lnTo>
                  <a:lnTo>
                    <a:pt x="4" y="88"/>
                  </a:lnTo>
                  <a:lnTo>
                    <a:pt x="1" y="97"/>
                  </a:lnTo>
                  <a:lnTo>
                    <a:pt x="0" y="10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48" name="Freeform 11"/>
            <p:cNvSpPr>
              <a:spLocks/>
            </p:cNvSpPr>
            <p:nvPr/>
          </p:nvSpPr>
          <p:spPr bwMode="auto">
            <a:xfrm>
              <a:off x="2417" y="1461"/>
              <a:ext cx="742" cy="201"/>
            </a:xfrm>
            <a:custGeom>
              <a:avLst/>
              <a:gdLst>
                <a:gd name="T0" fmla="*/ 741 w 742"/>
                <a:gd name="T1" fmla="*/ 200 h 201"/>
                <a:gd name="T2" fmla="*/ 741 w 742"/>
                <a:gd name="T3" fmla="*/ 0 h 201"/>
                <a:gd name="T4" fmla="*/ 0 w 742"/>
                <a:gd name="T5" fmla="*/ 0 h 201"/>
                <a:gd name="T6" fmla="*/ 0 w 742"/>
                <a:gd name="T7" fmla="*/ 200 h 201"/>
                <a:gd name="T8" fmla="*/ 741 w 742"/>
                <a:gd name="T9" fmla="*/ 200 h 2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42"/>
                <a:gd name="T16" fmla="*/ 0 h 201"/>
                <a:gd name="T17" fmla="*/ 742 w 742"/>
                <a:gd name="T18" fmla="*/ 201 h 20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42" h="201">
                  <a:moveTo>
                    <a:pt x="741" y="200"/>
                  </a:moveTo>
                  <a:lnTo>
                    <a:pt x="741" y="0"/>
                  </a:lnTo>
                  <a:lnTo>
                    <a:pt x="0" y="0"/>
                  </a:lnTo>
                  <a:lnTo>
                    <a:pt x="0" y="200"/>
                  </a:lnTo>
                  <a:lnTo>
                    <a:pt x="741" y="20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49" name="Rectangle 12"/>
            <p:cNvSpPr>
              <a:spLocks noChangeArrowheads="1"/>
            </p:cNvSpPr>
            <p:nvPr/>
          </p:nvSpPr>
          <p:spPr bwMode="auto">
            <a:xfrm>
              <a:off x="2619" y="931"/>
              <a:ext cx="448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/>
                <a:t>name</a:t>
              </a:r>
            </a:p>
          </p:txBody>
        </p:sp>
        <p:sp>
          <p:nvSpPr>
            <p:cNvPr id="50250" name="Rectangle 13"/>
            <p:cNvSpPr>
              <a:spLocks noChangeArrowheads="1"/>
            </p:cNvSpPr>
            <p:nvPr/>
          </p:nvSpPr>
          <p:spPr bwMode="auto">
            <a:xfrm>
              <a:off x="2393" y="1459"/>
              <a:ext cx="79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/>
                <a:t>Employees</a:t>
              </a:r>
            </a:p>
          </p:txBody>
        </p:sp>
        <p:sp>
          <p:nvSpPr>
            <p:cNvPr id="50251" name="Rectangle 14"/>
            <p:cNvSpPr>
              <a:spLocks noChangeArrowheads="1"/>
            </p:cNvSpPr>
            <p:nvPr/>
          </p:nvSpPr>
          <p:spPr bwMode="auto">
            <a:xfrm>
              <a:off x="2177" y="1095"/>
              <a:ext cx="335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 u="sng"/>
                <a:t>ssn</a:t>
              </a:r>
            </a:p>
          </p:txBody>
        </p:sp>
        <p:sp>
          <p:nvSpPr>
            <p:cNvPr id="50252" name="Rectangle 15"/>
            <p:cNvSpPr>
              <a:spLocks noChangeArrowheads="1"/>
            </p:cNvSpPr>
            <p:nvPr/>
          </p:nvSpPr>
          <p:spPr bwMode="auto">
            <a:xfrm>
              <a:off x="3131" y="1100"/>
              <a:ext cx="27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/>
                <a:t>lot</a:t>
              </a:r>
            </a:p>
          </p:txBody>
        </p:sp>
        <p:sp>
          <p:nvSpPr>
            <p:cNvPr id="50253" name="Line 16"/>
            <p:cNvSpPr>
              <a:spLocks noChangeShapeType="1"/>
            </p:cNvSpPr>
            <p:nvPr/>
          </p:nvSpPr>
          <p:spPr bwMode="auto">
            <a:xfrm flipH="1">
              <a:off x="3164" y="1565"/>
              <a:ext cx="243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54" name="Line 17"/>
            <p:cNvSpPr>
              <a:spLocks noChangeShapeType="1"/>
            </p:cNvSpPr>
            <p:nvPr/>
          </p:nvSpPr>
          <p:spPr bwMode="auto">
            <a:xfrm>
              <a:off x="2298" y="1338"/>
              <a:ext cx="338" cy="117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55" name="Line 18"/>
            <p:cNvSpPr>
              <a:spLocks noChangeShapeType="1"/>
            </p:cNvSpPr>
            <p:nvPr/>
          </p:nvSpPr>
          <p:spPr bwMode="auto">
            <a:xfrm flipH="1">
              <a:off x="2780" y="1132"/>
              <a:ext cx="48" cy="30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56" name="Line 19"/>
            <p:cNvSpPr>
              <a:spLocks noChangeShapeType="1"/>
            </p:cNvSpPr>
            <p:nvPr/>
          </p:nvSpPr>
          <p:spPr bwMode="auto">
            <a:xfrm flipH="1">
              <a:off x="3010" y="1338"/>
              <a:ext cx="220" cy="117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0183" name="Freeform 20"/>
          <p:cNvSpPr>
            <a:spLocks/>
          </p:cNvSpPr>
          <p:nvPr/>
        </p:nvSpPr>
        <p:spPr bwMode="auto">
          <a:xfrm>
            <a:off x="5368925" y="2190750"/>
            <a:ext cx="1566863" cy="569913"/>
          </a:xfrm>
          <a:custGeom>
            <a:avLst/>
            <a:gdLst>
              <a:gd name="T0" fmla="*/ 0 w 987"/>
              <a:gd name="T1" fmla="*/ 2147483647 h 359"/>
              <a:gd name="T2" fmla="*/ 2147483647 w 987"/>
              <a:gd name="T3" fmla="*/ 0 h 359"/>
              <a:gd name="T4" fmla="*/ 2147483647 w 987"/>
              <a:gd name="T5" fmla="*/ 2147483647 h 359"/>
              <a:gd name="T6" fmla="*/ 2147483647 w 987"/>
              <a:gd name="T7" fmla="*/ 2147483647 h 359"/>
              <a:gd name="T8" fmla="*/ 0 w 987"/>
              <a:gd name="T9" fmla="*/ 2147483647 h 3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87"/>
              <a:gd name="T16" fmla="*/ 0 h 359"/>
              <a:gd name="T17" fmla="*/ 987 w 987"/>
              <a:gd name="T18" fmla="*/ 359 h 35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87" h="359">
                <a:moveTo>
                  <a:pt x="0" y="179"/>
                </a:moveTo>
                <a:lnTo>
                  <a:pt x="487" y="0"/>
                </a:lnTo>
                <a:lnTo>
                  <a:pt x="986" y="185"/>
                </a:lnTo>
                <a:lnTo>
                  <a:pt x="487" y="358"/>
                </a:lnTo>
                <a:lnTo>
                  <a:pt x="0" y="17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0184" name="Rectangle 21"/>
          <p:cNvSpPr>
            <a:spLocks noChangeArrowheads="1"/>
          </p:cNvSpPr>
          <p:nvPr/>
        </p:nvSpPr>
        <p:spPr bwMode="auto">
          <a:xfrm>
            <a:off x="5514975" y="2312988"/>
            <a:ext cx="10953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/>
              <a:t>Works_In</a:t>
            </a:r>
          </a:p>
        </p:txBody>
      </p:sp>
      <p:sp>
        <p:nvSpPr>
          <p:cNvPr id="50185" name="Freeform 22"/>
          <p:cNvSpPr>
            <a:spLocks/>
          </p:cNvSpPr>
          <p:nvPr/>
        </p:nvSpPr>
        <p:spPr bwMode="auto">
          <a:xfrm>
            <a:off x="5294313" y="1336675"/>
            <a:ext cx="804862" cy="339725"/>
          </a:xfrm>
          <a:custGeom>
            <a:avLst/>
            <a:gdLst>
              <a:gd name="T0" fmla="*/ 2147483647 w 507"/>
              <a:gd name="T1" fmla="*/ 2147483647 h 214"/>
              <a:gd name="T2" fmla="*/ 2147483647 w 507"/>
              <a:gd name="T3" fmla="*/ 2147483647 h 214"/>
              <a:gd name="T4" fmla="*/ 2147483647 w 507"/>
              <a:gd name="T5" fmla="*/ 2147483647 h 214"/>
              <a:gd name="T6" fmla="*/ 2147483647 w 507"/>
              <a:gd name="T7" fmla="*/ 2147483647 h 214"/>
              <a:gd name="T8" fmla="*/ 2147483647 w 507"/>
              <a:gd name="T9" fmla="*/ 2147483647 h 214"/>
              <a:gd name="T10" fmla="*/ 2147483647 w 507"/>
              <a:gd name="T11" fmla="*/ 2147483647 h 214"/>
              <a:gd name="T12" fmla="*/ 2147483647 w 507"/>
              <a:gd name="T13" fmla="*/ 2147483647 h 214"/>
              <a:gd name="T14" fmla="*/ 2147483647 w 507"/>
              <a:gd name="T15" fmla="*/ 2147483647 h 214"/>
              <a:gd name="T16" fmla="*/ 2147483647 w 507"/>
              <a:gd name="T17" fmla="*/ 2147483647 h 214"/>
              <a:gd name="T18" fmla="*/ 2147483647 w 507"/>
              <a:gd name="T19" fmla="*/ 2147483647 h 214"/>
              <a:gd name="T20" fmla="*/ 2147483647 w 507"/>
              <a:gd name="T21" fmla="*/ 2147483647 h 214"/>
              <a:gd name="T22" fmla="*/ 2147483647 w 507"/>
              <a:gd name="T23" fmla="*/ 2147483647 h 214"/>
              <a:gd name="T24" fmla="*/ 2147483647 w 507"/>
              <a:gd name="T25" fmla="*/ 2147483647 h 214"/>
              <a:gd name="T26" fmla="*/ 2147483647 w 507"/>
              <a:gd name="T27" fmla="*/ 2147483647 h 214"/>
              <a:gd name="T28" fmla="*/ 2147483647 w 507"/>
              <a:gd name="T29" fmla="*/ 2147483647 h 214"/>
              <a:gd name="T30" fmla="*/ 2147483647 w 507"/>
              <a:gd name="T31" fmla="*/ 2147483647 h 214"/>
              <a:gd name="T32" fmla="*/ 2147483647 w 507"/>
              <a:gd name="T33" fmla="*/ 2147483647 h 214"/>
              <a:gd name="T34" fmla="*/ 2147483647 w 507"/>
              <a:gd name="T35" fmla="*/ 2147483647 h 214"/>
              <a:gd name="T36" fmla="*/ 2147483647 w 507"/>
              <a:gd name="T37" fmla="*/ 2147483647 h 214"/>
              <a:gd name="T38" fmla="*/ 2147483647 w 507"/>
              <a:gd name="T39" fmla="*/ 2147483647 h 214"/>
              <a:gd name="T40" fmla="*/ 2147483647 w 507"/>
              <a:gd name="T41" fmla="*/ 2147483647 h 214"/>
              <a:gd name="T42" fmla="*/ 2147483647 w 507"/>
              <a:gd name="T43" fmla="*/ 2147483647 h 214"/>
              <a:gd name="T44" fmla="*/ 2147483647 w 507"/>
              <a:gd name="T45" fmla="*/ 2147483647 h 214"/>
              <a:gd name="T46" fmla="*/ 2147483647 w 507"/>
              <a:gd name="T47" fmla="*/ 2147483647 h 214"/>
              <a:gd name="T48" fmla="*/ 2147483647 w 507"/>
              <a:gd name="T49" fmla="*/ 2147483647 h 214"/>
              <a:gd name="T50" fmla="*/ 2147483647 w 507"/>
              <a:gd name="T51" fmla="*/ 2147483647 h 214"/>
              <a:gd name="T52" fmla="*/ 2147483647 w 507"/>
              <a:gd name="T53" fmla="*/ 0 h 214"/>
              <a:gd name="T54" fmla="*/ 2147483647 w 507"/>
              <a:gd name="T55" fmla="*/ 0 h 214"/>
              <a:gd name="T56" fmla="*/ 2147483647 w 507"/>
              <a:gd name="T57" fmla="*/ 2147483647 h 214"/>
              <a:gd name="T58" fmla="*/ 2147483647 w 507"/>
              <a:gd name="T59" fmla="*/ 2147483647 h 214"/>
              <a:gd name="T60" fmla="*/ 2147483647 w 507"/>
              <a:gd name="T61" fmla="*/ 2147483647 h 214"/>
              <a:gd name="T62" fmla="*/ 2147483647 w 507"/>
              <a:gd name="T63" fmla="*/ 2147483647 h 214"/>
              <a:gd name="T64" fmla="*/ 2147483647 w 507"/>
              <a:gd name="T65" fmla="*/ 2147483647 h 214"/>
              <a:gd name="T66" fmla="*/ 2147483647 w 507"/>
              <a:gd name="T67" fmla="*/ 2147483647 h 214"/>
              <a:gd name="T68" fmla="*/ 2147483647 w 507"/>
              <a:gd name="T69" fmla="*/ 2147483647 h 214"/>
              <a:gd name="T70" fmla="*/ 2147483647 w 507"/>
              <a:gd name="T71" fmla="*/ 2147483647 h 21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507"/>
              <a:gd name="T109" fmla="*/ 0 h 214"/>
              <a:gd name="T110" fmla="*/ 507 w 507"/>
              <a:gd name="T111" fmla="*/ 214 h 21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507" h="214">
                <a:moveTo>
                  <a:pt x="0" y="106"/>
                </a:moveTo>
                <a:lnTo>
                  <a:pt x="1" y="116"/>
                </a:lnTo>
                <a:lnTo>
                  <a:pt x="4" y="124"/>
                </a:lnTo>
                <a:lnTo>
                  <a:pt x="9" y="134"/>
                </a:lnTo>
                <a:lnTo>
                  <a:pt x="15" y="143"/>
                </a:lnTo>
                <a:lnTo>
                  <a:pt x="24" y="151"/>
                </a:lnTo>
                <a:lnTo>
                  <a:pt x="34" y="160"/>
                </a:lnTo>
                <a:lnTo>
                  <a:pt x="46" y="167"/>
                </a:lnTo>
                <a:lnTo>
                  <a:pt x="60" y="175"/>
                </a:lnTo>
                <a:lnTo>
                  <a:pt x="75" y="182"/>
                </a:lnTo>
                <a:lnTo>
                  <a:pt x="90" y="188"/>
                </a:lnTo>
                <a:lnTo>
                  <a:pt x="108" y="194"/>
                </a:lnTo>
                <a:lnTo>
                  <a:pt x="127" y="199"/>
                </a:lnTo>
                <a:lnTo>
                  <a:pt x="146" y="203"/>
                </a:lnTo>
                <a:lnTo>
                  <a:pt x="167" y="206"/>
                </a:lnTo>
                <a:lnTo>
                  <a:pt x="187" y="209"/>
                </a:lnTo>
                <a:lnTo>
                  <a:pt x="209" y="211"/>
                </a:lnTo>
                <a:lnTo>
                  <a:pt x="231" y="212"/>
                </a:lnTo>
                <a:lnTo>
                  <a:pt x="253" y="213"/>
                </a:lnTo>
                <a:lnTo>
                  <a:pt x="275" y="212"/>
                </a:lnTo>
                <a:lnTo>
                  <a:pt x="297" y="211"/>
                </a:lnTo>
                <a:lnTo>
                  <a:pt x="318" y="209"/>
                </a:lnTo>
                <a:lnTo>
                  <a:pt x="340" y="206"/>
                </a:lnTo>
                <a:lnTo>
                  <a:pt x="360" y="202"/>
                </a:lnTo>
                <a:lnTo>
                  <a:pt x="379" y="199"/>
                </a:lnTo>
                <a:lnTo>
                  <a:pt x="398" y="194"/>
                </a:lnTo>
                <a:lnTo>
                  <a:pt x="415" y="188"/>
                </a:lnTo>
                <a:lnTo>
                  <a:pt x="432" y="181"/>
                </a:lnTo>
                <a:lnTo>
                  <a:pt x="447" y="174"/>
                </a:lnTo>
                <a:lnTo>
                  <a:pt x="460" y="167"/>
                </a:lnTo>
                <a:lnTo>
                  <a:pt x="472" y="160"/>
                </a:lnTo>
                <a:lnTo>
                  <a:pt x="482" y="151"/>
                </a:lnTo>
                <a:lnTo>
                  <a:pt x="490" y="142"/>
                </a:lnTo>
                <a:lnTo>
                  <a:pt x="497" y="133"/>
                </a:lnTo>
                <a:lnTo>
                  <a:pt x="502" y="124"/>
                </a:lnTo>
                <a:lnTo>
                  <a:pt x="505" y="115"/>
                </a:lnTo>
                <a:lnTo>
                  <a:pt x="506" y="106"/>
                </a:lnTo>
                <a:lnTo>
                  <a:pt x="505" y="97"/>
                </a:lnTo>
                <a:lnTo>
                  <a:pt x="502" y="87"/>
                </a:lnTo>
                <a:lnTo>
                  <a:pt x="497" y="79"/>
                </a:lnTo>
                <a:lnTo>
                  <a:pt x="490" y="70"/>
                </a:lnTo>
                <a:lnTo>
                  <a:pt x="482" y="61"/>
                </a:lnTo>
                <a:lnTo>
                  <a:pt x="472" y="53"/>
                </a:lnTo>
                <a:lnTo>
                  <a:pt x="460" y="45"/>
                </a:lnTo>
                <a:lnTo>
                  <a:pt x="447" y="38"/>
                </a:lnTo>
                <a:lnTo>
                  <a:pt x="432" y="31"/>
                </a:lnTo>
                <a:lnTo>
                  <a:pt x="415" y="24"/>
                </a:lnTo>
                <a:lnTo>
                  <a:pt x="398" y="19"/>
                </a:lnTo>
                <a:lnTo>
                  <a:pt x="379" y="14"/>
                </a:lnTo>
                <a:lnTo>
                  <a:pt x="360" y="10"/>
                </a:lnTo>
                <a:lnTo>
                  <a:pt x="340" y="6"/>
                </a:lnTo>
                <a:lnTo>
                  <a:pt x="318" y="3"/>
                </a:lnTo>
                <a:lnTo>
                  <a:pt x="297" y="1"/>
                </a:lnTo>
                <a:lnTo>
                  <a:pt x="275" y="0"/>
                </a:lnTo>
                <a:lnTo>
                  <a:pt x="253" y="0"/>
                </a:lnTo>
                <a:lnTo>
                  <a:pt x="231" y="0"/>
                </a:lnTo>
                <a:lnTo>
                  <a:pt x="209" y="1"/>
                </a:lnTo>
                <a:lnTo>
                  <a:pt x="187" y="3"/>
                </a:lnTo>
                <a:lnTo>
                  <a:pt x="167" y="6"/>
                </a:lnTo>
                <a:lnTo>
                  <a:pt x="146" y="10"/>
                </a:lnTo>
                <a:lnTo>
                  <a:pt x="127" y="14"/>
                </a:lnTo>
                <a:lnTo>
                  <a:pt x="108" y="19"/>
                </a:lnTo>
                <a:lnTo>
                  <a:pt x="90" y="25"/>
                </a:lnTo>
                <a:lnTo>
                  <a:pt x="75" y="31"/>
                </a:lnTo>
                <a:lnTo>
                  <a:pt x="60" y="38"/>
                </a:lnTo>
                <a:lnTo>
                  <a:pt x="46" y="45"/>
                </a:lnTo>
                <a:lnTo>
                  <a:pt x="34" y="53"/>
                </a:lnTo>
                <a:lnTo>
                  <a:pt x="24" y="61"/>
                </a:lnTo>
                <a:lnTo>
                  <a:pt x="15" y="70"/>
                </a:lnTo>
                <a:lnTo>
                  <a:pt x="9" y="79"/>
                </a:lnTo>
                <a:lnTo>
                  <a:pt x="4" y="87"/>
                </a:lnTo>
                <a:lnTo>
                  <a:pt x="1" y="97"/>
                </a:lnTo>
                <a:lnTo>
                  <a:pt x="0" y="106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0186" name="Freeform 23"/>
          <p:cNvSpPr>
            <a:spLocks/>
          </p:cNvSpPr>
          <p:nvPr/>
        </p:nvSpPr>
        <p:spPr bwMode="auto">
          <a:xfrm>
            <a:off x="6197600" y="1336675"/>
            <a:ext cx="803275" cy="339725"/>
          </a:xfrm>
          <a:custGeom>
            <a:avLst/>
            <a:gdLst>
              <a:gd name="T0" fmla="*/ 2147483647 w 506"/>
              <a:gd name="T1" fmla="*/ 2147483647 h 214"/>
              <a:gd name="T2" fmla="*/ 2147483647 w 506"/>
              <a:gd name="T3" fmla="*/ 2147483647 h 214"/>
              <a:gd name="T4" fmla="*/ 2147483647 w 506"/>
              <a:gd name="T5" fmla="*/ 2147483647 h 214"/>
              <a:gd name="T6" fmla="*/ 2147483647 w 506"/>
              <a:gd name="T7" fmla="*/ 2147483647 h 214"/>
              <a:gd name="T8" fmla="*/ 2147483647 w 506"/>
              <a:gd name="T9" fmla="*/ 2147483647 h 214"/>
              <a:gd name="T10" fmla="*/ 2147483647 w 506"/>
              <a:gd name="T11" fmla="*/ 2147483647 h 214"/>
              <a:gd name="T12" fmla="*/ 2147483647 w 506"/>
              <a:gd name="T13" fmla="*/ 2147483647 h 214"/>
              <a:gd name="T14" fmla="*/ 2147483647 w 506"/>
              <a:gd name="T15" fmla="*/ 2147483647 h 214"/>
              <a:gd name="T16" fmla="*/ 2147483647 w 506"/>
              <a:gd name="T17" fmla="*/ 2147483647 h 214"/>
              <a:gd name="T18" fmla="*/ 2147483647 w 506"/>
              <a:gd name="T19" fmla="*/ 2147483647 h 214"/>
              <a:gd name="T20" fmla="*/ 2147483647 w 506"/>
              <a:gd name="T21" fmla="*/ 2147483647 h 214"/>
              <a:gd name="T22" fmla="*/ 2147483647 w 506"/>
              <a:gd name="T23" fmla="*/ 2147483647 h 214"/>
              <a:gd name="T24" fmla="*/ 2147483647 w 506"/>
              <a:gd name="T25" fmla="*/ 2147483647 h 214"/>
              <a:gd name="T26" fmla="*/ 2147483647 w 506"/>
              <a:gd name="T27" fmla="*/ 2147483647 h 214"/>
              <a:gd name="T28" fmla="*/ 2147483647 w 506"/>
              <a:gd name="T29" fmla="*/ 2147483647 h 214"/>
              <a:gd name="T30" fmla="*/ 2147483647 w 506"/>
              <a:gd name="T31" fmla="*/ 2147483647 h 214"/>
              <a:gd name="T32" fmla="*/ 2147483647 w 506"/>
              <a:gd name="T33" fmla="*/ 2147483647 h 214"/>
              <a:gd name="T34" fmla="*/ 2147483647 w 506"/>
              <a:gd name="T35" fmla="*/ 2147483647 h 214"/>
              <a:gd name="T36" fmla="*/ 2147483647 w 506"/>
              <a:gd name="T37" fmla="*/ 2147483647 h 214"/>
              <a:gd name="T38" fmla="*/ 2147483647 w 506"/>
              <a:gd name="T39" fmla="*/ 2147483647 h 214"/>
              <a:gd name="T40" fmla="*/ 2147483647 w 506"/>
              <a:gd name="T41" fmla="*/ 2147483647 h 214"/>
              <a:gd name="T42" fmla="*/ 2147483647 w 506"/>
              <a:gd name="T43" fmla="*/ 2147483647 h 214"/>
              <a:gd name="T44" fmla="*/ 2147483647 w 506"/>
              <a:gd name="T45" fmla="*/ 2147483647 h 214"/>
              <a:gd name="T46" fmla="*/ 2147483647 w 506"/>
              <a:gd name="T47" fmla="*/ 2147483647 h 214"/>
              <a:gd name="T48" fmla="*/ 2147483647 w 506"/>
              <a:gd name="T49" fmla="*/ 2147483647 h 214"/>
              <a:gd name="T50" fmla="*/ 2147483647 w 506"/>
              <a:gd name="T51" fmla="*/ 2147483647 h 214"/>
              <a:gd name="T52" fmla="*/ 2147483647 w 506"/>
              <a:gd name="T53" fmla="*/ 0 h 214"/>
              <a:gd name="T54" fmla="*/ 2147483647 w 506"/>
              <a:gd name="T55" fmla="*/ 0 h 214"/>
              <a:gd name="T56" fmla="*/ 2147483647 w 506"/>
              <a:gd name="T57" fmla="*/ 2147483647 h 214"/>
              <a:gd name="T58" fmla="*/ 2147483647 w 506"/>
              <a:gd name="T59" fmla="*/ 2147483647 h 214"/>
              <a:gd name="T60" fmla="*/ 2147483647 w 506"/>
              <a:gd name="T61" fmla="*/ 2147483647 h 214"/>
              <a:gd name="T62" fmla="*/ 2147483647 w 506"/>
              <a:gd name="T63" fmla="*/ 2147483647 h 214"/>
              <a:gd name="T64" fmla="*/ 2147483647 w 506"/>
              <a:gd name="T65" fmla="*/ 2147483647 h 214"/>
              <a:gd name="T66" fmla="*/ 2147483647 w 506"/>
              <a:gd name="T67" fmla="*/ 2147483647 h 214"/>
              <a:gd name="T68" fmla="*/ 2147483647 w 506"/>
              <a:gd name="T69" fmla="*/ 2147483647 h 214"/>
              <a:gd name="T70" fmla="*/ 2147483647 w 506"/>
              <a:gd name="T71" fmla="*/ 2147483647 h 21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506"/>
              <a:gd name="T109" fmla="*/ 0 h 214"/>
              <a:gd name="T110" fmla="*/ 506 w 506"/>
              <a:gd name="T111" fmla="*/ 214 h 21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506" h="214">
                <a:moveTo>
                  <a:pt x="0" y="106"/>
                </a:moveTo>
                <a:lnTo>
                  <a:pt x="1" y="116"/>
                </a:lnTo>
                <a:lnTo>
                  <a:pt x="4" y="124"/>
                </a:lnTo>
                <a:lnTo>
                  <a:pt x="8" y="134"/>
                </a:lnTo>
                <a:lnTo>
                  <a:pt x="15" y="143"/>
                </a:lnTo>
                <a:lnTo>
                  <a:pt x="23" y="151"/>
                </a:lnTo>
                <a:lnTo>
                  <a:pt x="34" y="160"/>
                </a:lnTo>
                <a:lnTo>
                  <a:pt x="46" y="167"/>
                </a:lnTo>
                <a:lnTo>
                  <a:pt x="59" y="175"/>
                </a:lnTo>
                <a:lnTo>
                  <a:pt x="74" y="182"/>
                </a:lnTo>
                <a:lnTo>
                  <a:pt x="90" y="188"/>
                </a:lnTo>
                <a:lnTo>
                  <a:pt x="108" y="194"/>
                </a:lnTo>
                <a:lnTo>
                  <a:pt x="126" y="199"/>
                </a:lnTo>
                <a:lnTo>
                  <a:pt x="146" y="203"/>
                </a:lnTo>
                <a:lnTo>
                  <a:pt x="166" y="206"/>
                </a:lnTo>
                <a:lnTo>
                  <a:pt x="187" y="209"/>
                </a:lnTo>
                <a:lnTo>
                  <a:pt x="209" y="211"/>
                </a:lnTo>
                <a:lnTo>
                  <a:pt x="231" y="212"/>
                </a:lnTo>
                <a:lnTo>
                  <a:pt x="253" y="213"/>
                </a:lnTo>
                <a:lnTo>
                  <a:pt x="275" y="212"/>
                </a:lnTo>
                <a:lnTo>
                  <a:pt x="296" y="211"/>
                </a:lnTo>
                <a:lnTo>
                  <a:pt x="318" y="209"/>
                </a:lnTo>
                <a:lnTo>
                  <a:pt x="339" y="206"/>
                </a:lnTo>
                <a:lnTo>
                  <a:pt x="360" y="202"/>
                </a:lnTo>
                <a:lnTo>
                  <a:pt x="379" y="199"/>
                </a:lnTo>
                <a:lnTo>
                  <a:pt x="397" y="194"/>
                </a:lnTo>
                <a:lnTo>
                  <a:pt x="415" y="188"/>
                </a:lnTo>
                <a:lnTo>
                  <a:pt x="431" y="181"/>
                </a:lnTo>
                <a:lnTo>
                  <a:pt x="446" y="174"/>
                </a:lnTo>
                <a:lnTo>
                  <a:pt x="460" y="167"/>
                </a:lnTo>
                <a:lnTo>
                  <a:pt x="472" y="160"/>
                </a:lnTo>
                <a:lnTo>
                  <a:pt x="481" y="151"/>
                </a:lnTo>
                <a:lnTo>
                  <a:pt x="490" y="142"/>
                </a:lnTo>
                <a:lnTo>
                  <a:pt x="497" y="133"/>
                </a:lnTo>
                <a:lnTo>
                  <a:pt x="501" y="124"/>
                </a:lnTo>
                <a:lnTo>
                  <a:pt x="504" y="115"/>
                </a:lnTo>
                <a:lnTo>
                  <a:pt x="505" y="106"/>
                </a:lnTo>
                <a:lnTo>
                  <a:pt x="504" y="97"/>
                </a:lnTo>
                <a:lnTo>
                  <a:pt x="501" y="87"/>
                </a:lnTo>
                <a:lnTo>
                  <a:pt x="497" y="79"/>
                </a:lnTo>
                <a:lnTo>
                  <a:pt x="490" y="70"/>
                </a:lnTo>
                <a:lnTo>
                  <a:pt x="481" y="61"/>
                </a:lnTo>
                <a:lnTo>
                  <a:pt x="472" y="53"/>
                </a:lnTo>
                <a:lnTo>
                  <a:pt x="460" y="45"/>
                </a:lnTo>
                <a:lnTo>
                  <a:pt x="446" y="38"/>
                </a:lnTo>
                <a:lnTo>
                  <a:pt x="431" y="31"/>
                </a:lnTo>
                <a:lnTo>
                  <a:pt x="415" y="24"/>
                </a:lnTo>
                <a:lnTo>
                  <a:pt x="397" y="19"/>
                </a:lnTo>
                <a:lnTo>
                  <a:pt x="379" y="14"/>
                </a:lnTo>
                <a:lnTo>
                  <a:pt x="359" y="10"/>
                </a:lnTo>
                <a:lnTo>
                  <a:pt x="339" y="6"/>
                </a:lnTo>
                <a:lnTo>
                  <a:pt x="318" y="3"/>
                </a:lnTo>
                <a:lnTo>
                  <a:pt x="296" y="1"/>
                </a:lnTo>
                <a:lnTo>
                  <a:pt x="275" y="0"/>
                </a:lnTo>
                <a:lnTo>
                  <a:pt x="253" y="0"/>
                </a:lnTo>
                <a:lnTo>
                  <a:pt x="231" y="0"/>
                </a:lnTo>
                <a:lnTo>
                  <a:pt x="209" y="1"/>
                </a:lnTo>
                <a:lnTo>
                  <a:pt x="187" y="3"/>
                </a:lnTo>
                <a:lnTo>
                  <a:pt x="166" y="6"/>
                </a:lnTo>
                <a:lnTo>
                  <a:pt x="146" y="10"/>
                </a:lnTo>
                <a:lnTo>
                  <a:pt x="126" y="14"/>
                </a:lnTo>
                <a:lnTo>
                  <a:pt x="107" y="19"/>
                </a:lnTo>
                <a:lnTo>
                  <a:pt x="90" y="25"/>
                </a:lnTo>
                <a:lnTo>
                  <a:pt x="74" y="31"/>
                </a:lnTo>
                <a:lnTo>
                  <a:pt x="59" y="38"/>
                </a:lnTo>
                <a:lnTo>
                  <a:pt x="46" y="45"/>
                </a:lnTo>
                <a:lnTo>
                  <a:pt x="34" y="53"/>
                </a:lnTo>
                <a:lnTo>
                  <a:pt x="23" y="61"/>
                </a:lnTo>
                <a:lnTo>
                  <a:pt x="15" y="70"/>
                </a:lnTo>
                <a:lnTo>
                  <a:pt x="8" y="79"/>
                </a:lnTo>
                <a:lnTo>
                  <a:pt x="4" y="87"/>
                </a:lnTo>
                <a:lnTo>
                  <a:pt x="1" y="97"/>
                </a:lnTo>
                <a:lnTo>
                  <a:pt x="0" y="106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0187" name="Rectangle 24"/>
          <p:cNvSpPr>
            <a:spLocks noChangeArrowheads="1"/>
          </p:cNvSpPr>
          <p:nvPr/>
        </p:nvSpPr>
        <p:spPr bwMode="auto">
          <a:xfrm>
            <a:off x="5399088" y="1308100"/>
            <a:ext cx="6318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/>
              <a:t>from</a:t>
            </a:r>
          </a:p>
        </p:txBody>
      </p:sp>
      <p:sp>
        <p:nvSpPr>
          <p:cNvPr id="50188" name="Rectangle 25"/>
          <p:cNvSpPr>
            <a:spLocks noChangeArrowheads="1"/>
          </p:cNvSpPr>
          <p:nvPr/>
        </p:nvSpPr>
        <p:spPr bwMode="auto">
          <a:xfrm>
            <a:off x="6435725" y="1287463"/>
            <a:ext cx="373063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/>
              <a:t>to</a:t>
            </a:r>
          </a:p>
        </p:txBody>
      </p:sp>
      <p:sp>
        <p:nvSpPr>
          <p:cNvPr id="50189" name="Line 26"/>
          <p:cNvSpPr>
            <a:spLocks noChangeShapeType="1"/>
          </p:cNvSpPr>
          <p:nvPr/>
        </p:nvSpPr>
        <p:spPr bwMode="auto">
          <a:xfrm flipH="1">
            <a:off x="6424613" y="1698625"/>
            <a:ext cx="74612" cy="6111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0190" name="Freeform 27"/>
          <p:cNvSpPr>
            <a:spLocks/>
          </p:cNvSpPr>
          <p:nvPr/>
        </p:nvSpPr>
        <p:spPr bwMode="auto">
          <a:xfrm>
            <a:off x="8178800" y="1782763"/>
            <a:ext cx="803275" cy="339725"/>
          </a:xfrm>
          <a:custGeom>
            <a:avLst/>
            <a:gdLst>
              <a:gd name="T0" fmla="*/ 2147483647 w 506"/>
              <a:gd name="T1" fmla="*/ 2147483647 h 214"/>
              <a:gd name="T2" fmla="*/ 2147483647 w 506"/>
              <a:gd name="T3" fmla="*/ 2147483647 h 214"/>
              <a:gd name="T4" fmla="*/ 2147483647 w 506"/>
              <a:gd name="T5" fmla="*/ 2147483647 h 214"/>
              <a:gd name="T6" fmla="*/ 2147483647 w 506"/>
              <a:gd name="T7" fmla="*/ 2147483647 h 214"/>
              <a:gd name="T8" fmla="*/ 2147483647 w 506"/>
              <a:gd name="T9" fmla="*/ 2147483647 h 214"/>
              <a:gd name="T10" fmla="*/ 2147483647 w 506"/>
              <a:gd name="T11" fmla="*/ 2147483647 h 214"/>
              <a:gd name="T12" fmla="*/ 2147483647 w 506"/>
              <a:gd name="T13" fmla="*/ 2147483647 h 214"/>
              <a:gd name="T14" fmla="*/ 2147483647 w 506"/>
              <a:gd name="T15" fmla="*/ 2147483647 h 214"/>
              <a:gd name="T16" fmla="*/ 2147483647 w 506"/>
              <a:gd name="T17" fmla="*/ 2147483647 h 214"/>
              <a:gd name="T18" fmla="*/ 2147483647 w 506"/>
              <a:gd name="T19" fmla="*/ 2147483647 h 214"/>
              <a:gd name="T20" fmla="*/ 2147483647 w 506"/>
              <a:gd name="T21" fmla="*/ 2147483647 h 214"/>
              <a:gd name="T22" fmla="*/ 2147483647 w 506"/>
              <a:gd name="T23" fmla="*/ 2147483647 h 214"/>
              <a:gd name="T24" fmla="*/ 2147483647 w 506"/>
              <a:gd name="T25" fmla="*/ 2147483647 h 214"/>
              <a:gd name="T26" fmla="*/ 2147483647 w 506"/>
              <a:gd name="T27" fmla="*/ 2147483647 h 214"/>
              <a:gd name="T28" fmla="*/ 2147483647 w 506"/>
              <a:gd name="T29" fmla="*/ 2147483647 h 214"/>
              <a:gd name="T30" fmla="*/ 2147483647 w 506"/>
              <a:gd name="T31" fmla="*/ 2147483647 h 214"/>
              <a:gd name="T32" fmla="*/ 2147483647 w 506"/>
              <a:gd name="T33" fmla="*/ 2147483647 h 214"/>
              <a:gd name="T34" fmla="*/ 2147483647 w 506"/>
              <a:gd name="T35" fmla="*/ 2147483647 h 214"/>
              <a:gd name="T36" fmla="*/ 2147483647 w 506"/>
              <a:gd name="T37" fmla="*/ 2147483647 h 214"/>
              <a:gd name="T38" fmla="*/ 2147483647 w 506"/>
              <a:gd name="T39" fmla="*/ 2147483647 h 214"/>
              <a:gd name="T40" fmla="*/ 2147483647 w 506"/>
              <a:gd name="T41" fmla="*/ 2147483647 h 214"/>
              <a:gd name="T42" fmla="*/ 2147483647 w 506"/>
              <a:gd name="T43" fmla="*/ 2147483647 h 214"/>
              <a:gd name="T44" fmla="*/ 2147483647 w 506"/>
              <a:gd name="T45" fmla="*/ 2147483647 h 214"/>
              <a:gd name="T46" fmla="*/ 2147483647 w 506"/>
              <a:gd name="T47" fmla="*/ 2147483647 h 214"/>
              <a:gd name="T48" fmla="*/ 2147483647 w 506"/>
              <a:gd name="T49" fmla="*/ 2147483647 h 214"/>
              <a:gd name="T50" fmla="*/ 2147483647 w 506"/>
              <a:gd name="T51" fmla="*/ 2147483647 h 214"/>
              <a:gd name="T52" fmla="*/ 2147483647 w 506"/>
              <a:gd name="T53" fmla="*/ 0 h 214"/>
              <a:gd name="T54" fmla="*/ 2147483647 w 506"/>
              <a:gd name="T55" fmla="*/ 0 h 214"/>
              <a:gd name="T56" fmla="*/ 2147483647 w 506"/>
              <a:gd name="T57" fmla="*/ 2147483647 h 214"/>
              <a:gd name="T58" fmla="*/ 2147483647 w 506"/>
              <a:gd name="T59" fmla="*/ 2147483647 h 214"/>
              <a:gd name="T60" fmla="*/ 2147483647 w 506"/>
              <a:gd name="T61" fmla="*/ 2147483647 h 214"/>
              <a:gd name="T62" fmla="*/ 2147483647 w 506"/>
              <a:gd name="T63" fmla="*/ 2147483647 h 214"/>
              <a:gd name="T64" fmla="*/ 2147483647 w 506"/>
              <a:gd name="T65" fmla="*/ 2147483647 h 214"/>
              <a:gd name="T66" fmla="*/ 2147483647 w 506"/>
              <a:gd name="T67" fmla="*/ 2147483647 h 214"/>
              <a:gd name="T68" fmla="*/ 2147483647 w 506"/>
              <a:gd name="T69" fmla="*/ 2147483647 h 214"/>
              <a:gd name="T70" fmla="*/ 2147483647 w 506"/>
              <a:gd name="T71" fmla="*/ 2147483647 h 21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506"/>
              <a:gd name="T109" fmla="*/ 0 h 214"/>
              <a:gd name="T110" fmla="*/ 506 w 506"/>
              <a:gd name="T111" fmla="*/ 214 h 21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506" h="214">
                <a:moveTo>
                  <a:pt x="0" y="107"/>
                </a:moveTo>
                <a:lnTo>
                  <a:pt x="1" y="116"/>
                </a:lnTo>
                <a:lnTo>
                  <a:pt x="4" y="125"/>
                </a:lnTo>
                <a:lnTo>
                  <a:pt x="8" y="134"/>
                </a:lnTo>
                <a:lnTo>
                  <a:pt x="15" y="143"/>
                </a:lnTo>
                <a:lnTo>
                  <a:pt x="24" y="152"/>
                </a:lnTo>
                <a:lnTo>
                  <a:pt x="34" y="160"/>
                </a:lnTo>
                <a:lnTo>
                  <a:pt x="45" y="168"/>
                </a:lnTo>
                <a:lnTo>
                  <a:pt x="59" y="175"/>
                </a:lnTo>
                <a:lnTo>
                  <a:pt x="74" y="182"/>
                </a:lnTo>
                <a:lnTo>
                  <a:pt x="90" y="188"/>
                </a:lnTo>
                <a:lnTo>
                  <a:pt x="108" y="194"/>
                </a:lnTo>
                <a:lnTo>
                  <a:pt x="126" y="199"/>
                </a:lnTo>
                <a:lnTo>
                  <a:pt x="145" y="203"/>
                </a:lnTo>
                <a:lnTo>
                  <a:pt x="166" y="207"/>
                </a:lnTo>
                <a:lnTo>
                  <a:pt x="187" y="210"/>
                </a:lnTo>
                <a:lnTo>
                  <a:pt x="209" y="212"/>
                </a:lnTo>
                <a:lnTo>
                  <a:pt x="231" y="213"/>
                </a:lnTo>
                <a:lnTo>
                  <a:pt x="252" y="213"/>
                </a:lnTo>
                <a:lnTo>
                  <a:pt x="274" y="213"/>
                </a:lnTo>
                <a:lnTo>
                  <a:pt x="296" y="212"/>
                </a:lnTo>
                <a:lnTo>
                  <a:pt x="318" y="210"/>
                </a:lnTo>
                <a:lnTo>
                  <a:pt x="339" y="207"/>
                </a:lnTo>
                <a:lnTo>
                  <a:pt x="359" y="203"/>
                </a:lnTo>
                <a:lnTo>
                  <a:pt x="379" y="199"/>
                </a:lnTo>
                <a:lnTo>
                  <a:pt x="397" y="194"/>
                </a:lnTo>
                <a:lnTo>
                  <a:pt x="415" y="188"/>
                </a:lnTo>
                <a:lnTo>
                  <a:pt x="431" y="182"/>
                </a:lnTo>
                <a:lnTo>
                  <a:pt x="446" y="175"/>
                </a:lnTo>
                <a:lnTo>
                  <a:pt x="459" y="168"/>
                </a:lnTo>
                <a:lnTo>
                  <a:pt x="471" y="160"/>
                </a:lnTo>
                <a:lnTo>
                  <a:pt x="481" y="151"/>
                </a:lnTo>
                <a:lnTo>
                  <a:pt x="490" y="143"/>
                </a:lnTo>
                <a:lnTo>
                  <a:pt x="497" y="134"/>
                </a:lnTo>
                <a:lnTo>
                  <a:pt x="501" y="125"/>
                </a:lnTo>
                <a:lnTo>
                  <a:pt x="504" y="116"/>
                </a:lnTo>
                <a:lnTo>
                  <a:pt x="505" y="106"/>
                </a:lnTo>
                <a:lnTo>
                  <a:pt x="504" y="97"/>
                </a:lnTo>
                <a:lnTo>
                  <a:pt x="501" y="88"/>
                </a:lnTo>
                <a:lnTo>
                  <a:pt x="497" y="79"/>
                </a:lnTo>
                <a:lnTo>
                  <a:pt x="490" y="70"/>
                </a:lnTo>
                <a:lnTo>
                  <a:pt x="481" y="62"/>
                </a:lnTo>
                <a:lnTo>
                  <a:pt x="471" y="53"/>
                </a:lnTo>
                <a:lnTo>
                  <a:pt x="459" y="45"/>
                </a:lnTo>
                <a:lnTo>
                  <a:pt x="446" y="38"/>
                </a:lnTo>
                <a:lnTo>
                  <a:pt x="431" y="31"/>
                </a:lnTo>
                <a:lnTo>
                  <a:pt x="415" y="25"/>
                </a:lnTo>
                <a:lnTo>
                  <a:pt x="397" y="19"/>
                </a:lnTo>
                <a:lnTo>
                  <a:pt x="379" y="14"/>
                </a:lnTo>
                <a:lnTo>
                  <a:pt x="359" y="10"/>
                </a:lnTo>
                <a:lnTo>
                  <a:pt x="339" y="6"/>
                </a:lnTo>
                <a:lnTo>
                  <a:pt x="318" y="4"/>
                </a:lnTo>
                <a:lnTo>
                  <a:pt x="296" y="2"/>
                </a:lnTo>
                <a:lnTo>
                  <a:pt x="274" y="0"/>
                </a:lnTo>
                <a:lnTo>
                  <a:pt x="252" y="0"/>
                </a:lnTo>
                <a:lnTo>
                  <a:pt x="231" y="0"/>
                </a:lnTo>
                <a:lnTo>
                  <a:pt x="209" y="2"/>
                </a:lnTo>
                <a:lnTo>
                  <a:pt x="187" y="4"/>
                </a:lnTo>
                <a:lnTo>
                  <a:pt x="166" y="7"/>
                </a:lnTo>
                <a:lnTo>
                  <a:pt x="145" y="10"/>
                </a:lnTo>
                <a:lnTo>
                  <a:pt x="126" y="15"/>
                </a:lnTo>
                <a:lnTo>
                  <a:pt x="108" y="20"/>
                </a:lnTo>
                <a:lnTo>
                  <a:pt x="90" y="25"/>
                </a:lnTo>
                <a:lnTo>
                  <a:pt x="74" y="31"/>
                </a:lnTo>
                <a:lnTo>
                  <a:pt x="59" y="38"/>
                </a:lnTo>
                <a:lnTo>
                  <a:pt x="45" y="46"/>
                </a:lnTo>
                <a:lnTo>
                  <a:pt x="34" y="54"/>
                </a:lnTo>
                <a:lnTo>
                  <a:pt x="24" y="62"/>
                </a:lnTo>
                <a:lnTo>
                  <a:pt x="15" y="70"/>
                </a:lnTo>
                <a:lnTo>
                  <a:pt x="8" y="79"/>
                </a:lnTo>
                <a:lnTo>
                  <a:pt x="4" y="88"/>
                </a:lnTo>
                <a:lnTo>
                  <a:pt x="1" y="98"/>
                </a:lnTo>
                <a:lnTo>
                  <a:pt x="0" y="107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0191" name="Freeform 28"/>
          <p:cNvSpPr>
            <a:spLocks/>
          </p:cNvSpPr>
          <p:nvPr/>
        </p:nvSpPr>
        <p:spPr bwMode="auto">
          <a:xfrm>
            <a:off x="7273925" y="2330450"/>
            <a:ext cx="1411288" cy="368300"/>
          </a:xfrm>
          <a:custGeom>
            <a:avLst/>
            <a:gdLst>
              <a:gd name="T0" fmla="*/ 2147483647 w 889"/>
              <a:gd name="T1" fmla="*/ 2147483647 h 232"/>
              <a:gd name="T2" fmla="*/ 2147483647 w 889"/>
              <a:gd name="T3" fmla="*/ 0 h 232"/>
              <a:gd name="T4" fmla="*/ 0 w 889"/>
              <a:gd name="T5" fmla="*/ 0 h 232"/>
              <a:gd name="T6" fmla="*/ 0 w 889"/>
              <a:gd name="T7" fmla="*/ 2147483647 h 232"/>
              <a:gd name="T8" fmla="*/ 2147483647 w 889"/>
              <a:gd name="T9" fmla="*/ 2147483647 h 2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89"/>
              <a:gd name="T16" fmla="*/ 0 h 232"/>
              <a:gd name="T17" fmla="*/ 889 w 889"/>
              <a:gd name="T18" fmla="*/ 232 h 2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89" h="232">
                <a:moveTo>
                  <a:pt x="888" y="231"/>
                </a:moveTo>
                <a:lnTo>
                  <a:pt x="888" y="0"/>
                </a:lnTo>
                <a:lnTo>
                  <a:pt x="0" y="0"/>
                </a:lnTo>
                <a:lnTo>
                  <a:pt x="0" y="231"/>
                </a:lnTo>
                <a:lnTo>
                  <a:pt x="888" y="2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7350125" y="1533525"/>
            <a:ext cx="979488" cy="342900"/>
            <a:chOff x="4630" y="966"/>
            <a:chExt cx="617" cy="216"/>
          </a:xfrm>
        </p:grpSpPr>
        <p:sp>
          <p:nvSpPr>
            <p:cNvPr id="50243" name="Freeform 30"/>
            <p:cNvSpPr>
              <a:spLocks/>
            </p:cNvSpPr>
            <p:nvPr/>
          </p:nvSpPr>
          <p:spPr bwMode="auto">
            <a:xfrm>
              <a:off x="4630" y="966"/>
              <a:ext cx="617" cy="215"/>
            </a:xfrm>
            <a:custGeom>
              <a:avLst/>
              <a:gdLst>
                <a:gd name="T0" fmla="*/ 616 w 617"/>
                <a:gd name="T1" fmla="*/ 98 h 215"/>
                <a:gd name="T2" fmla="*/ 606 w 617"/>
                <a:gd name="T3" fmla="*/ 79 h 215"/>
                <a:gd name="T4" fmla="*/ 587 w 617"/>
                <a:gd name="T5" fmla="*/ 62 h 215"/>
                <a:gd name="T6" fmla="*/ 561 w 617"/>
                <a:gd name="T7" fmla="*/ 46 h 215"/>
                <a:gd name="T8" fmla="*/ 525 w 617"/>
                <a:gd name="T9" fmla="*/ 32 h 215"/>
                <a:gd name="T10" fmla="*/ 485 w 617"/>
                <a:gd name="T11" fmla="*/ 20 h 215"/>
                <a:gd name="T12" fmla="*/ 437 w 617"/>
                <a:gd name="T13" fmla="*/ 10 h 215"/>
                <a:gd name="T14" fmla="*/ 387 w 617"/>
                <a:gd name="T15" fmla="*/ 4 h 215"/>
                <a:gd name="T16" fmla="*/ 335 w 617"/>
                <a:gd name="T17" fmla="*/ 1 h 215"/>
                <a:gd name="T18" fmla="*/ 280 w 617"/>
                <a:gd name="T19" fmla="*/ 1 h 215"/>
                <a:gd name="T20" fmla="*/ 228 w 617"/>
                <a:gd name="T21" fmla="*/ 4 h 215"/>
                <a:gd name="T22" fmla="*/ 178 w 617"/>
                <a:gd name="T23" fmla="*/ 10 h 215"/>
                <a:gd name="T24" fmla="*/ 131 w 617"/>
                <a:gd name="T25" fmla="*/ 20 h 215"/>
                <a:gd name="T26" fmla="*/ 90 w 617"/>
                <a:gd name="T27" fmla="*/ 32 h 215"/>
                <a:gd name="T28" fmla="*/ 54 w 617"/>
                <a:gd name="T29" fmla="*/ 46 h 215"/>
                <a:gd name="T30" fmla="*/ 29 w 617"/>
                <a:gd name="T31" fmla="*/ 62 h 215"/>
                <a:gd name="T32" fmla="*/ 10 w 617"/>
                <a:gd name="T33" fmla="*/ 79 h 215"/>
                <a:gd name="T34" fmla="*/ 1 w 617"/>
                <a:gd name="T35" fmla="*/ 98 h 215"/>
                <a:gd name="T36" fmla="*/ 1 w 617"/>
                <a:gd name="T37" fmla="*/ 116 h 215"/>
                <a:gd name="T38" fmla="*/ 10 w 617"/>
                <a:gd name="T39" fmla="*/ 135 h 215"/>
                <a:gd name="T40" fmla="*/ 29 w 617"/>
                <a:gd name="T41" fmla="*/ 152 h 215"/>
                <a:gd name="T42" fmla="*/ 54 w 617"/>
                <a:gd name="T43" fmla="*/ 168 h 215"/>
                <a:gd name="T44" fmla="*/ 90 w 617"/>
                <a:gd name="T45" fmla="*/ 183 h 215"/>
                <a:gd name="T46" fmla="*/ 131 w 617"/>
                <a:gd name="T47" fmla="*/ 194 h 215"/>
                <a:gd name="T48" fmla="*/ 178 w 617"/>
                <a:gd name="T49" fmla="*/ 204 h 215"/>
                <a:gd name="T50" fmla="*/ 228 w 617"/>
                <a:gd name="T51" fmla="*/ 210 h 215"/>
                <a:gd name="T52" fmla="*/ 280 w 617"/>
                <a:gd name="T53" fmla="*/ 213 h 215"/>
                <a:gd name="T54" fmla="*/ 335 w 617"/>
                <a:gd name="T55" fmla="*/ 213 h 215"/>
                <a:gd name="T56" fmla="*/ 387 w 617"/>
                <a:gd name="T57" fmla="*/ 210 h 215"/>
                <a:gd name="T58" fmla="*/ 437 w 617"/>
                <a:gd name="T59" fmla="*/ 204 h 215"/>
                <a:gd name="T60" fmla="*/ 485 w 617"/>
                <a:gd name="T61" fmla="*/ 194 h 215"/>
                <a:gd name="T62" fmla="*/ 525 w 617"/>
                <a:gd name="T63" fmla="*/ 183 h 215"/>
                <a:gd name="T64" fmla="*/ 561 w 617"/>
                <a:gd name="T65" fmla="*/ 168 h 215"/>
                <a:gd name="T66" fmla="*/ 587 w 617"/>
                <a:gd name="T67" fmla="*/ 152 h 215"/>
                <a:gd name="T68" fmla="*/ 606 w 617"/>
                <a:gd name="T69" fmla="*/ 135 h 215"/>
                <a:gd name="T70" fmla="*/ 616 w 617"/>
                <a:gd name="T71" fmla="*/ 116 h 21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617"/>
                <a:gd name="T109" fmla="*/ 0 h 215"/>
                <a:gd name="T110" fmla="*/ 617 w 617"/>
                <a:gd name="T111" fmla="*/ 215 h 21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617" h="215">
                  <a:moveTo>
                    <a:pt x="616" y="107"/>
                  </a:moveTo>
                  <a:lnTo>
                    <a:pt x="616" y="98"/>
                  </a:lnTo>
                  <a:lnTo>
                    <a:pt x="612" y="88"/>
                  </a:lnTo>
                  <a:lnTo>
                    <a:pt x="606" y="79"/>
                  </a:lnTo>
                  <a:lnTo>
                    <a:pt x="597" y="71"/>
                  </a:lnTo>
                  <a:lnTo>
                    <a:pt x="587" y="62"/>
                  </a:lnTo>
                  <a:lnTo>
                    <a:pt x="574" y="54"/>
                  </a:lnTo>
                  <a:lnTo>
                    <a:pt x="561" y="46"/>
                  </a:lnTo>
                  <a:lnTo>
                    <a:pt x="544" y="38"/>
                  </a:lnTo>
                  <a:lnTo>
                    <a:pt x="525" y="32"/>
                  </a:lnTo>
                  <a:lnTo>
                    <a:pt x="506" y="26"/>
                  </a:lnTo>
                  <a:lnTo>
                    <a:pt x="485" y="20"/>
                  </a:lnTo>
                  <a:lnTo>
                    <a:pt x="462" y="15"/>
                  </a:lnTo>
                  <a:lnTo>
                    <a:pt x="437" y="10"/>
                  </a:lnTo>
                  <a:lnTo>
                    <a:pt x="413" y="7"/>
                  </a:lnTo>
                  <a:lnTo>
                    <a:pt x="387" y="4"/>
                  </a:lnTo>
                  <a:lnTo>
                    <a:pt x="362" y="2"/>
                  </a:lnTo>
                  <a:lnTo>
                    <a:pt x="335" y="1"/>
                  </a:lnTo>
                  <a:lnTo>
                    <a:pt x="307" y="0"/>
                  </a:lnTo>
                  <a:lnTo>
                    <a:pt x="280" y="1"/>
                  </a:lnTo>
                  <a:lnTo>
                    <a:pt x="254" y="2"/>
                  </a:lnTo>
                  <a:lnTo>
                    <a:pt x="228" y="4"/>
                  </a:lnTo>
                  <a:lnTo>
                    <a:pt x="202" y="7"/>
                  </a:lnTo>
                  <a:lnTo>
                    <a:pt x="178" y="10"/>
                  </a:lnTo>
                  <a:lnTo>
                    <a:pt x="153" y="15"/>
                  </a:lnTo>
                  <a:lnTo>
                    <a:pt x="131" y="20"/>
                  </a:lnTo>
                  <a:lnTo>
                    <a:pt x="109" y="26"/>
                  </a:lnTo>
                  <a:lnTo>
                    <a:pt x="90" y="32"/>
                  </a:lnTo>
                  <a:lnTo>
                    <a:pt x="71" y="38"/>
                  </a:lnTo>
                  <a:lnTo>
                    <a:pt x="54" y="46"/>
                  </a:lnTo>
                  <a:lnTo>
                    <a:pt x="41" y="54"/>
                  </a:lnTo>
                  <a:lnTo>
                    <a:pt x="29" y="62"/>
                  </a:lnTo>
                  <a:lnTo>
                    <a:pt x="18" y="71"/>
                  </a:lnTo>
                  <a:lnTo>
                    <a:pt x="10" y="79"/>
                  </a:lnTo>
                  <a:lnTo>
                    <a:pt x="4" y="88"/>
                  </a:lnTo>
                  <a:lnTo>
                    <a:pt x="1" y="98"/>
                  </a:lnTo>
                  <a:lnTo>
                    <a:pt x="0" y="107"/>
                  </a:lnTo>
                  <a:lnTo>
                    <a:pt x="1" y="116"/>
                  </a:lnTo>
                  <a:lnTo>
                    <a:pt x="4" y="125"/>
                  </a:lnTo>
                  <a:lnTo>
                    <a:pt x="10" y="135"/>
                  </a:lnTo>
                  <a:lnTo>
                    <a:pt x="18" y="144"/>
                  </a:lnTo>
                  <a:lnTo>
                    <a:pt x="29" y="152"/>
                  </a:lnTo>
                  <a:lnTo>
                    <a:pt x="41" y="160"/>
                  </a:lnTo>
                  <a:lnTo>
                    <a:pt x="54" y="168"/>
                  </a:lnTo>
                  <a:lnTo>
                    <a:pt x="71" y="176"/>
                  </a:lnTo>
                  <a:lnTo>
                    <a:pt x="90" y="183"/>
                  </a:lnTo>
                  <a:lnTo>
                    <a:pt x="109" y="188"/>
                  </a:lnTo>
                  <a:lnTo>
                    <a:pt x="131" y="194"/>
                  </a:lnTo>
                  <a:lnTo>
                    <a:pt x="153" y="199"/>
                  </a:lnTo>
                  <a:lnTo>
                    <a:pt x="178" y="204"/>
                  </a:lnTo>
                  <a:lnTo>
                    <a:pt x="202" y="207"/>
                  </a:lnTo>
                  <a:lnTo>
                    <a:pt x="228" y="210"/>
                  </a:lnTo>
                  <a:lnTo>
                    <a:pt x="254" y="212"/>
                  </a:lnTo>
                  <a:lnTo>
                    <a:pt x="280" y="213"/>
                  </a:lnTo>
                  <a:lnTo>
                    <a:pt x="307" y="214"/>
                  </a:lnTo>
                  <a:lnTo>
                    <a:pt x="335" y="213"/>
                  </a:lnTo>
                  <a:lnTo>
                    <a:pt x="362" y="212"/>
                  </a:lnTo>
                  <a:lnTo>
                    <a:pt x="387" y="210"/>
                  </a:lnTo>
                  <a:lnTo>
                    <a:pt x="413" y="207"/>
                  </a:lnTo>
                  <a:lnTo>
                    <a:pt x="437" y="204"/>
                  </a:lnTo>
                  <a:lnTo>
                    <a:pt x="462" y="199"/>
                  </a:lnTo>
                  <a:lnTo>
                    <a:pt x="485" y="194"/>
                  </a:lnTo>
                  <a:lnTo>
                    <a:pt x="506" y="188"/>
                  </a:lnTo>
                  <a:lnTo>
                    <a:pt x="525" y="183"/>
                  </a:lnTo>
                  <a:lnTo>
                    <a:pt x="544" y="176"/>
                  </a:lnTo>
                  <a:lnTo>
                    <a:pt x="561" y="168"/>
                  </a:lnTo>
                  <a:lnTo>
                    <a:pt x="574" y="160"/>
                  </a:lnTo>
                  <a:lnTo>
                    <a:pt x="587" y="152"/>
                  </a:lnTo>
                  <a:lnTo>
                    <a:pt x="597" y="144"/>
                  </a:lnTo>
                  <a:lnTo>
                    <a:pt x="606" y="135"/>
                  </a:lnTo>
                  <a:lnTo>
                    <a:pt x="612" y="125"/>
                  </a:lnTo>
                  <a:lnTo>
                    <a:pt x="616" y="116"/>
                  </a:lnTo>
                  <a:lnTo>
                    <a:pt x="616" y="10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44" name="Rectangle 31"/>
            <p:cNvSpPr>
              <a:spLocks noChangeArrowheads="1"/>
            </p:cNvSpPr>
            <p:nvPr/>
          </p:nvSpPr>
          <p:spPr bwMode="auto">
            <a:xfrm>
              <a:off x="4665" y="972"/>
              <a:ext cx="527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/>
                <a:t>dname</a:t>
              </a:r>
            </a:p>
          </p:txBody>
        </p:sp>
      </p:grpSp>
      <p:sp>
        <p:nvSpPr>
          <p:cNvPr id="50193" name="Rectangle 32"/>
          <p:cNvSpPr>
            <a:spLocks noChangeArrowheads="1"/>
          </p:cNvSpPr>
          <p:nvPr/>
        </p:nvSpPr>
        <p:spPr bwMode="auto">
          <a:xfrm>
            <a:off x="8154988" y="1803400"/>
            <a:ext cx="858837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/>
              <a:t>budget</a:t>
            </a:r>
          </a:p>
        </p:txBody>
      </p:sp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6704013" y="1746250"/>
            <a:ext cx="803275" cy="376238"/>
            <a:chOff x="4223" y="1100"/>
            <a:chExt cx="506" cy="237"/>
          </a:xfrm>
        </p:grpSpPr>
        <p:sp>
          <p:nvSpPr>
            <p:cNvPr id="50241" name="Freeform 34"/>
            <p:cNvSpPr>
              <a:spLocks/>
            </p:cNvSpPr>
            <p:nvPr/>
          </p:nvSpPr>
          <p:spPr bwMode="auto">
            <a:xfrm>
              <a:off x="4223" y="1123"/>
              <a:ext cx="506" cy="214"/>
            </a:xfrm>
            <a:custGeom>
              <a:avLst/>
              <a:gdLst>
                <a:gd name="T0" fmla="*/ 504 w 506"/>
                <a:gd name="T1" fmla="*/ 98 h 214"/>
                <a:gd name="T2" fmla="*/ 497 w 506"/>
                <a:gd name="T3" fmla="*/ 79 h 214"/>
                <a:gd name="T4" fmla="*/ 482 w 506"/>
                <a:gd name="T5" fmla="*/ 62 h 214"/>
                <a:gd name="T6" fmla="*/ 460 w 506"/>
                <a:gd name="T7" fmla="*/ 46 h 214"/>
                <a:gd name="T8" fmla="*/ 431 w 506"/>
                <a:gd name="T9" fmla="*/ 31 h 214"/>
                <a:gd name="T10" fmla="*/ 398 w 506"/>
                <a:gd name="T11" fmla="*/ 20 h 214"/>
                <a:gd name="T12" fmla="*/ 360 w 506"/>
                <a:gd name="T13" fmla="*/ 10 h 214"/>
                <a:gd name="T14" fmla="*/ 318 w 506"/>
                <a:gd name="T15" fmla="*/ 4 h 214"/>
                <a:gd name="T16" fmla="*/ 275 w 506"/>
                <a:gd name="T17" fmla="*/ 0 h 214"/>
                <a:gd name="T18" fmla="*/ 231 w 506"/>
                <a:gd name="T19" fmla="*/ 0 h 214"/>
                <a:gd name="T20" fmla="*/ 188 w 506"/>
                <a:gd name="T21" fmla="*/ 4 h 214"/>
                <a:gd name="T22" fmla="*/ 146 w 506"/>
                <a:gd name="T23" fmla="*/ 10 h 214"/>
                <a:gd name="T24" fmla="*/ 108 w 506"/>
                <a:gd name="T25" fmla="*/ 20 h 214"/>
                <a:gd name="T26" fmla="*/ 74 w 506"/>
                <a:gd name="T27" fmla="*/ 31 h 214"/>
                <a:gd name="T28" fmla="*/ 46 w 506"/>
                <a:gd name="T29" fmla="*/ 46 h 214"/>
                <a:gd name="T30" fmla="*/ 24 w 506"/>
                <a:gd name="T31" fmla="*/ 62 h 214"/>
                <a:gd name="T32" fmla="*/ 9 w 506"/>
                <a:gd name="T33" fmla="*/ 79 h 214"/>
                <a:gd name="T34" fmla="*/ 1 w 506"/>
                <a:gd name="T35" fmla="*/ 98 h 214"/>
                <a:gd name="T36" fmla="*/ 1 w 506"/>
                <a:gd name="T37" fmla="*/ 116 h 214"/>
                <a:gd name="T38" fmla="*/ 9 w 506"/>
                <a:gd name="T39" fmla="*/ 134 h 214"/>
                <a:gd name="T40" fmla="*/ 24 w 506"/>
                <a:gd name="T41" fmla="*/ 152 h 214"/>
                <a:gd name="T42" fmla="*/ 46 w 506"/>
                <a:gd name="T43" fmla="*/ 168 h 214"/>
                <a:gd name="T44" fmla="*/ 74 w 506"/>
                <a:gd name="T45" fmla="*/ 182 h 214"/>
                <a:gd name="T46" fmla="*/ 108 w 506"/>
                <a:gd name="T47" fmla="*/ 194 h 214"/>
                <a:gd name="T48" fmla="*/ 146 w 506"/>
                <a:gd name="T49" fmla="*/ 203 h 214"/>
                <a:gd name="T50" fmla="*/ 188 w 506"/>
                <a:gd name="T51" fmla="*/ 210 h 214"/>
                <a:gd name="T52" fmla="*/ 231 w 506"/>
                <a:gd name="T53" fmla="*/ 213 h 214"/>
                <a:gd name="T54" fmla="*/ 275 w 506"/>
                <a:gd name="T55" fmla="*/ 213 h 214"/>
                <a:gd name="T56" fmla="*/ 318 w 506"/>
                <a:gd name="T57" fmla="*/ 210 h 214"/>
                <a:gd name="T58" fmla="*/ 360 w 506"/>
                <a:gd name="T59" fmla="*/ 203 h 214"/>
                <a:gd name="T60" fmla="*/ 398 w 506"/>
                <a:gd name="T61" fmla="*/ 194 h 214"/>
                <a:gd name="T62" fmla="*/ 431 w 506"/>
                <a:gd name="T63" fmla="*/ 182 h 214"/>
                <a:gd name="T64" fmla="*/ 460 w 506"/>
                <a:gd name="T65" fmla="*/ 168 h 214"/>
                <a:gd name="T66" fmla="*/ 482 w 506"/>
                <a:gd name="T67" fmla="*/ 152 h 214"/>
                <a:gd name="T68" fmla="*/ 497 w 506"/>
                <a:gd name="T69" fmla="*/ 134 h 214"/>
                <a:gd name="T70" fmla="*/ 504 w 506"/>
                <a:gd name="T71" fmla="*/ 116 h 21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06"/>
                <a:gd name="T109" fmla="*/ 0 h 214"/>
                <a:gd name="T110" fmla="*/ 506 w 506"/>
                <a:gd name="T111" fmla="*/ 214 h 21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06" h="214">
                  <a:moveTo>
                    <a:pt x="505" y="106"/>
                  </a:moveTo>
                  <a:lnTo>
                    <a:pt x="504" y="98"/>
                  </a:lnTo>
                  <a:lnTo>
                    <a:pt x="501" y="88"/>
                  </a:lnTo>
                  <a:lnTo>
                    <a:pt x="497" y="79"/>
                  </a:lnTo>
                  <a:lnTo>
                    <a:pt x="490" y="70"/>
                  </a:lnTo>
                  <a:lnTo>
                    <a:pt x="482" y="62"/>
                  </a:lnTo>
                  <a:lnTo>
                    <a:pt x="472" y="53"/>
                  </a:lnTo>
                  <a:lnTo>
                    <a:pt x="460" y="46"/>
                  </a:lnTo>
                  <a:lnTo>
                    <a:pt x="446" y="38"/>
                  </a:lnTo>
                  <a:lnTo>
                    <a:pt x="431" y="31"/>
                  </a:lnTo>
                  <a:lnTo>
                    <a:pt x="415" y="25"/>
                  </a:lnTo>
                  <a:lnTo>
                    <a:pt x="398" y="20"/>
                  </a:lnTo>
                  <a:lnTo>
                    <a:pt x="379" y="14"/>
                  </a:lnTo>
                  <a:lnTo>
                    <a:pt x="360" y="10"/>
                  </a:lnTo>
                  <a:lnTo>
                    <a:pt x="339" y="7"/>
                  </a:lnTo>
                  <a:lnTo>
                    <a:pt x="318" y="4"/>
                  </a:lnTo>
                  <a:lnTo>
                    <a:pt x="297" y="2"/>
                  </a:lnTo>
                  <a:lnTo>
                    <a:pt x="275" y="0"/>
                  </a:lnTo>
                  <a:lnTo>
                    <a:pt x="253" y="0"/>
                  </a:lnTo>
                  <a:lnTo>
                    <a:pt x="231" y="0"/>
                  </a:lnTo>
                  <a:lnTo>
                    <a:pt x="209" y="2"/>
                  </a:lnTo>
                  <a:lnTo>
                    <a:pt x="188" y="4"/>
                  </a:lnTo>
                  <a:lnTo>
                    <a:pt x="166" y="7"/>
                  </a:lnTo>
                  <a:lnTo>
                    <a:pt x="146" y="10"/>
                  </a:lnTo>
                  <a:lnTo>
                    <a:pt x="126" y="14"/>
                  </a:lnTo>
                  <a:lnTo>
                    <a:pt x="108" y="20"/>
                  </a:lnTo>
                  <a:lnTo>
                    <a:pt x="91" y="25"/>
                  </a:lnTo>
                  <a:lnTo>
                    <a:pt x="74" y="31"/>
                  </a:lnTo>
                  <a:lnTo>
                    <a:pt x="59" y="38"/>
                  </a:lnTo>
                  <a:lnTo>
                    <a:pt x="46" y="46"/>
                  </a:lnTo>
                  <a:lnTo>
                    <a:pt x="34" y="53"/>
                  </a:lnTo>
                  <a:lnTo>
                    <a:pt x="24" y="62"/>
                  </a:lnTo>
                  <a:lnTo>
                    <a:pt x="15" y="70"/>
                  </a:lnTo>
                  <a:lnTo>
                    <a:pt x="9" y="79"/>
                  </a:lnTo>
                  <a:lnTo>
                    <a:pt x="4" y="88"/>
                  </a:lnTo>
                  <a:lnTo>
                    <a:pt x="1" y="98"/>
                  </a:lnTo>
                  <a:lnTo>
                    <a:pt x="0" y="106"/>
                  </a:lnTo>
                  <a:lnTo>
                    <a:pt x="1" y="116"/>
                  </a:lnTo>
                  <a:lnTo>
                    <a:pt x="4" y="125"/>
                  </a:lnTo>
                  <a:lnTo>
                    <a:pt x="9" y="134"/>
                  </a:lnTo>
                  <a:lnTo>
                    <a:pt x="15" y="143"/>
                  </a:lnTo>
                  <a:lnTo>
                    <a:pt x="24" y="152"/>
                  </a:lnTo>
                  <a:lnTo>
                    <a:pt x="34" y="160"/>
                  </a:lnTo>
                  <a:lnTo>
                    <a:pt x="46" y="168"/>
                  </a:lnTo>
                  <a:lnTo>
                    <a:pt x="59" y="175"/>
                  </a:lnTo>
                  <a:lnTo>
                    <a:pt x="74" y="182"/>
                  </a:lnTo>
                  <a:lnTo>
                    <a:pt x="91" y="188"/>
                  </a:lnTo>
                  <a:lnTo>
                    <a:pt x="108" y="194"/>
                  </a:lnTo>
                  <a:lnTo>
                    <a:pt x="126" y="199"/>
                  </a:lnTo>
                  <a:lnTo>
                    <a:pt x="146" y="203"/>
                  </a:lnTo>
                  <a:lnTo>
                    <a:pt x="166" y="207"/>
                  </a:lnTo>
                  <a:lnTo>
                    <a:pt x="188" y="210"/>
                  </a:lnTo>
                  <a:lnTo>
                    <a:pt x="209" y="212"/>
                  </a:lnTo>
                  <a:lnTo>
                    <a:pt x="231" y="213"/>
                  </a:lnTo>
                  <a:lnTo>
                    <a:pt x="253" y="213"/>
                  </a:lnTo>
                  <a:lnTo>
                    <a:pt x="275" y="213"/>
                  </a:lnTo>
                  <a:lnTo>
                    <a:pt x="297" y="212"/>
                  </a:lnTo>
                  <a:lnTo>
                    <a:pt x="318" y="210"/>
                  </a:lnTo>
                  <a:lnTo>
                    <a:pt x="339" y="207"/>
                  </a:lnTo>
                  <a:lnTo>
                    <a:pt x="360" y="203"/>
                  </a:lnTo>
                  <a:lnTo>
                    <a:pt x="379" y="199"/>
                  </a:lnTo>
                  <a:lnTo>
                    <a:pt x="398" y="194"/>
                  </a:lnTo>
                  <a:lnTo>
                    <a:pt x="415" y="188"/>
                  </a:lnTo>
                  <a:lnTo>
                    <a:pt x="431" y="182"/>
                  </a:lnTo>
                  <a:lnTo>
                    <a:pt x="446" y="175"/>
                  </a:lnTo>
                  <a:lnTo>
                    <a:pt x="460" y="168"/>
                  </a:lnTo>
                  <a:lnTo>
                    <a:pt x="472" y="160"/>
                  </a:lnTo>
                  <a:lnTo>
                    <a:pt x="482" y="152"/>
                  </a:lnTo>
                  <a:lnTo>
                    <a:pt x="490" y="143"/>
                  </a:lnTo>
                  <a:lnTo>
                    <a:pt x="497" y="134"/>
                  </a:lnTo>
                  <a:lnTo>
                    <a:pt x="501" y="125"/>
                  </a:lnTo>
                  <a:lnTo>
                    <a:pt x="504" y="116"/>
                  </a:lnTo>
                  <a:lnTo>
                    <a:pt x="505" y="10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42" name="Rectangle 35"/>
            <p:cNvSpPr>
              <a:spLocks noChangeArrowheads="1"/>
            </p:cNvSpPr>
            <p:nvPr/>
          </p:nvSpPr>
          <p:spPr bwMode="auto">
            <a:xfrm>
              <a:off x="4355" y="1100"/>
              <a:ext cx="306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 u="sng"/>
                <a:t>did</a:t>
              </a:r>
            </a:p>
          </p:txBody>
        </p:sp>
      </p:grpSp>
      <p:sp>
        <p:nvSpPr>
          <p:cNvPr id="50195" name="Rectangle 36"/>
          <p:cNvSpPr>
            <a:spLocks noChangeArrowheads="1"/>
          </p:cNvSpPr>
          <p:nvPr/>
        </p:nvSpPr>
        <p:spPr bwMode="auto">
          <a:xfrm>
            <a:off x="7323138" y="2293938"/>
            <a:ext cx="14224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/>
              <a:t>Departments</a:t>
            </a:r>
          </a:p>
        </p:txBody>
      </p:sp>
      <p:sp>
        <p:nvSpPr>
          <p:cNvPr id="50196" name="Line 37"/>
          <p:cNvSpPr>
            <a:spLocks noChangeShapeType="1"/>
          </p:cNvSpPr>
          <p:nvPr/>
        </p:nvSpPr>
        <p:spPr bwMode="auto">
          <a:xfrm>
            <a:off x="6975475" y="2484438"/>
            <a:ext cx="287338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0197" name="Line 38"/>
          <p:cNvSpPr>
            <a:spLocks noChangeShapeType="1"/>
          </p:cNvSpPr>
          <p:nvPr/>
        </p:nvSpPr>
        <p:spPr bwMode="auto">
          <a:xfrm flipH="1">
            <a:off x="8177213" y="2109788"/>
            <a:ext cx="241300" cy="2159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0198" name="Line 39"/>
          <p:cNvSpPr>
            <a:spLocks noChangeShapeType="1"/>
          </p:cNvSpPr>
          <p:nvPr/>
        </p:nvSpPr>
        <p:spPr bwMode="auto">
          <a:xfrm>
            <a:off x="5797550" y="1682750"/>
            <a:ext cx="63500" cy="5969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0199" name="Line 40"/>
          <p:cNvSpPr>
            <a:spLocks noChangeShapeType="1"/>
          </p:cNvSpPr>
          <p:nvPr/>
        </p:nvSpPr>
        <p:spPr bwMode="auto">
          <a:xfrm>
            <a:off x="7848600" y="1911350"/>
            <a:ext cx="0" cy="3683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0200" name="Line 41"/>
          <p:cNvSpPr>
            <a:spLocks noChangeShapeType="1"/>
          </p:cNvSpPr>
          <p:nvPr/>
        </p:nvSpPr>
        <p:spPr bwMode="auto">
          <a:xfrm>
            <a:off x="7321550" y="2139950"/>
            <a:ext cx="139700" cy="1397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grpSp>
        <p:nvGrpSpPr>
          <p:cNvPr id="5" name="Group 83"/>
          <p:cNvGrpSpPr>
            <a:grpSpLocks/>
          </p:cNvGrpSpPr>
          <p:nvPr/>
        </p:nvGrpSpPr>
        <p:grpSpPr bwMode="auto">
          <a:xfrm>
            <a:off x="3276600" y="3886200"/>
            <a:ext cx="5427663" cy="1981200"/>
            <a:chOff x="2064" y="2448"/>
            <a:chExt cx="3419" cy="1248"/>
          </a:xfrm>
        </p:grpSpPr>
        <p:sp>
          <p:nvSpPr>
            <p:cNvPr id="50204" name="Freeform 43"/>
            <p:cNvSpPr>
              <a:spLocks/>
            </p:cNvSpPr>
            <p:nvPr/>
          </p:nvSpPr>
          <p:spPr bwMode="auto">
            <a:xfrm>
              <a:off x="2506" y="2451"/>
              <a:ext cx="493" cy="209"/>
            </a:xfrm>
            <a:custGeom>
              <a:avLst/>
              <a:gdLst>
                <a:gd name="T0" fmla="*/ 491 w 493"/>
                <a:gd name="T1" fmla="*/ 95 h 209"/>
                <a:gd name="T2" fmla="*/ 483 w 493"/>
                <a:gd name="T3" fmla="*/ 77 h 209"/>
                <a:gd name="T4" fmla="*/ 469 w 493"/>
                <a:gd name="T5" fmla="*/ 60 h 209"/>
                <a:gd name="T6" fmla="*/ 447 w 493"/>
                <a:gd name="T7" fmla="*/ 44 h 209"/>
                <a:gd name="T8" fmla="*/ 420 w 493"/>
                <a:gd name="T9" fmla="*/ 30 h 209"/>
                <a:gd name="T10" fmla="*/ 387 w 493"/>
                <a:gd name="T11" fmla="*/ 18 h 209"/>
                <a:gd name="T12" fmla="*/ 350 w 493"/>
                <a:gd name="T13" fmla="*/ 10 h 209"/>
                <a:gd name="T14" fmla="*/ 309 w 493"/>
                <a:gd name="T15" fmla="*/ 4 h 209"/>
                <a:gd name="T16" fmla="*/ 267 w 493"/>
                <a:gd name="T17" fmla="*/ 0 h 209"/>
                <a:gd name="T18" fmla="*/ 224 w 493"/>
                <a:gd name="T19" fmla="*/ 0 h 209"/>
                <a:gd name="T20" fmla="*/ 182 w 493"/>
                <a:gd name="T21" fmla="*/ 4 h 209"/>
                <a:gd name="T22" fmla="*/ 142 w 493"/>
                <a:gd name="T23" fmla="*/ 10 h 209"/>
                <a:gd name="T24" fmla="*/ 105 w 493"/>
                <a:gd name="T25" fmla="*/ 18 h 209"/>
                <a:gd name="T26" fmla="*/ 72 w 493"/>
                <a:gd name="T27" fmla="*/ 30 h 209"/>
                <a:gd name="T28" fmla="*/ 44 w 493"/>
                <a:gd name="T29" fmla="*/ 44 h 209"/>
                <a:gd name="T30" fmla="*/ 23 w 493"/>
                <a:gd name="T31" fmla="*/ 60 h 209"/>
                <a:gd name="T32" fmla="*/ 9 w 493"/>
                <a:gd name="T33" fmla="*/ 77 h 209"/>
                <a:gd name="T34" fmla="*/ 1 w 493"/>
                <a:gd name="T35" fmla="*/ 95 h 209"/>
                <a:gd name="T36" fmla="*/ 1 w 493"/>
                <a:gd name="T37" fmla="*/ 113 h 209"/>
                <a:gd name="T38" fmla="*/ 9 w 493"/>
                <a:gd name="T39" fmla="*/ 131 h 209"/>
                <a:gd name="T40" fmla="*/ 23 w 493"/>
                <a:gd name="T41" fmla="*/ 147 h 209"/>
                <a:gd name="T42" fmla="*/ 44 w 493"/>
                <a:gd name="T43" fmla="*/ 163 h 209"/>
                <a:gd name="T44" fmla="*/ 72 w 493"/>
                <a:gd name="T45" fmla="*/ 177 h 209"/>
                <a:gd name="T46" fmla="*/ 105 w 493"/>
                <a:gd name="T47" fmla="*/ 189 h 209"/>
                <a:gd name="T48" fmla="*/ 142 w 493"/>
                <a:gd name="T49" fmla="*/ 198 h 209"/>
                <a:gd name="T50" fmla="*/ 182 w 493"/>
                <a:gd name="T51" fmla="*/ 204 h 209"/>
                <a:gd name="T52" fmla="*/ 224 w 493"/>
                <a:gd name="T53" fmla="*/ 207 h 209"/>
                <a:gd name="T54" fmla="*/ 267 w 493"/>
                <a:gd name="T55" fmla="*/ 207 h 209"/>
                <a:gd name="T56" fmla="*/ 309 w 493"/>
                <a:gd name="T57" fmla="*/ 204 h 209"/>
                <a:gd name="T58" fmla="*/ 350 w 493"/>
                <a:gd name="T59" fmla="*/ 198 h 209"/>
                <a:gd name="T60" fmla="*/ 387 w 493"/>
                <a:gd name="T61" fmla="*/ 189 h 209"/>
                <a:gd name="T62" fmla="*/ 420 w 493"/>
                <a:gd name="T63" fmla="*/ 177 h 209"/>
                <a:gd name="T64" fmla="*/ 447 w 493"/>
                <a:gd name="T65" fmla="*/ 163 h 209"/>
                <a:gd name="T66" fmla="*/ 469 w 493"/>
                <a:gd name="T67" fmla="*/ 147 h 209"/>
                <a:gd name="T68" fmla="*/ 483 w 493"/>
                <a:gd name="T69" fmla="*/ 131 h 209"/>
                <a:gd name="T70" fmla="*/ 491 w 493"/>
                <a:gd name="T71" fmla="*/ 113 h 20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93"/>
                <a:gd name="T109" fmla="*/ 0 h 209"/>
                <a:gd name="T110" fmla="*/ 493 w 493"/>
                <a:gd name="T111" fmla="*/ 209 h 20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93" h="209">
                  <a:moveTo>
                    <a:pt x="492" y="104"/>
                  </a:moveTo>
                  <a:lnTo>
                    <a:pt x="491" y="95"/>
                  </a:lnTo>
                  <a:lnTo>
                    <a:pt x="488" y="86"/>
                  </a:lnTo>
                  <a:lnTo>
                    <a:pt x="483" y="77"/>
                  </a:lnTo>
                  <a:lnTo>
                    <a:pt x="477" y="68"/>
                  </a:lnTo>
                  <a:lnTo>
                    <a:pt x="469" y="60"/>
                  </a:lnTo>
                  <a:lnTo>
                    <a:pt x="458" y="52"/>
                  </a:lnTo>
                  <a:lnTo>
                    <a:pt x="447" y="44"/>
                  </a:lnTo>
                  <a:lnTo>
                    <a:pt x="434" y="37"/>
                  </a:lnTo>
                  <a:lnTo>
                    <a:pt x="420" y="30"/>
                  </a:lnTo>
                  <a:lnTo>
                    <a:pt x="404" y="24"/>
                  </a:lnTo>
                  <a:lnTo>
                    <a:pt x="387" y="18"/>
                  </a:lnTo>
                  <a:lnTo>
                    <a:pt x="369" y="14"/>
                  </a:lnTo>
                  <a:lnTo>
                    <a:pt x="350" y="10"/>
                  </a:lnTo>
                  <a:lnTo>
                    <a:pt x="330" y="6"/>
                  </a:lnTo>
                  <a:lnTo>
                    <a:pt x="309" y="4"/>
                  </a:lnTo>
                  <a:lnTo>
                    <a:pt x="289" y="2"/>
                  </a:lnTo>
                  <a:lnTo>
                    <a:pt x="267" y="0"/>
                  </a:lnTo>
                  <a:lnTo>
                    <a:pt x="246" y="0"/>
                  </a:lnTo>
                  <a:lnTo>
                    <a:pt x="224" y="0"/>
                  </a:lnTo>
                  <a:lnTo>
                    <a:pt x="203" y="2"/>
                  </a:lnTo>
                  <a:lnTo>
                    <a:pt x="182" y="4"/>
                  </a:lnTo>
                  <a:lnTo>
                    <a:pt x="162" y="6"/>
                  </a:lnTo>
                  <a:lnTo>
                    <a:pt x="142" y="10"/>
                  </a:lnTo>
                  <a:lnTo>
                    <a:pt x="123" y="14"/>
                  </a:lnTo>
                  <a:lnTo>
                    <a:pt x="105" y="18"/>
                  </a:lnTo>
                  <a:lnTo>
                    <a:pt x="88" y="24"/>
                  </a:lnTo>
                  <a:lnTo>
                    <a:pt x="72" y="30"/>
                  </a:lnTo>
                  <a:lnTo>
                    <a:pt x="57" y="37"/>
                  </a:lnTo>
                  <a:lnTo>
                    <a:pt x="44" y="44"/>
                  </a:lnTo>
                  <a:lnTo>
                    <a:pt x="33" y="52"/>
                  </a:lnTo>
                  <a:lnTo>
                    <a:pt x="23" y="60"/>
                  </a:lnTo>
                  <a:lnTo>
                    <a:pt x="15" y="68"/>
                  </a:lnTo>
                  <a:lnTo>
                    <a:pt x="9" y="77"/>
                  </a:lnTo>
                  <a:lnTo>
                    <a:pt x="4" y="86"/>
                  </a:lnTo>
                  <a:lnTo>
                    <a:pt x="1" y="95"/>
                  </a:lnTo>
                  <a:lnTo>
                    <a:pt x="0" y="104"/>
                  </a:lnTo>
                  <a:lnTo>
                    <a:pt x="1" y="113"/>
                  </a:lnTo>
                  <a:lnTo>
                    <a:pt x="4" y="122"/>
                  </a:lnTo>
                  <a:lnTo>
                    <a:pt x="9" y="131"/>
                  </a:lnTo>
                  <a:lnTo>
                    <a:pt x="15" y="139"/>
                  </a:lnTo>
                  <a:lnTo>
                    <a:pt x="23" y="147"/>
                  </a:lnTo>
                  <a:lnTo>
                    <a:pt x="33" y="156"/>
                  </a:lnTo>
                  <a:lnTo>
                    <a:pt x="44" y="163"/>
                  </a:lnTo>
                  <a:lnTo>
                    <a:pt x="57" y="171"/>
                  </a:lnTo>
                  <a:lnTo>
                    <a:pt x="72" y="177"/>
                  </a:lnTo>
                  <a:lnTo>
                    <a:pt x="88" y="184"/>
                  </a:lnTo>
                  <a:lnTo>
                    <a:pt x="105" y="189"/>
                  </a:lnTo>
                  <a:lnTo>
                    <a:pt x="123" y="194"/>
                  </a:lnTo>
                  <a:lnTo>
                    <a:pt x="142" y="198"/>
                  </a:lnTo>
                  <a:lnTo>
                    <a:pt x="162" y="201"/>
                  </a:lnTo>
                  <a:lnTo>
                    <a:pt x="182" y="204"/>
                  </a:lnTo>
                  <a:lnTo>
                    <a:pt x="203" y="206"/>
                  </a:lnTo>
                  <a:lnTo>
                    <a:pt x="224" y="207"/>
                  </a:lnTo>
                  <a:lnTo>
                    <a:pt x="246" y="208"/>
                  </a:lnTo>
                  <a:lnTo>
                    <a:pt x="267" y="207"/>
                  </a:lnTo>
                  <a:lnTo>
                    <a:pt x="289" y="206"/>
                  </a:lnTo>
                  <a:lnTo>
                    <a:pt x="309" y="204"/>
                  </a:lnTo>
                  <a:lnTo>
                    <a:pt x="330" y="201"/>
                  </a:lnTo>
                  <a:lnTo>
                    <a:pt x="350" y="198"/>
                  </a:lnTo>
                  <a:lnTo>
                    <a:pt x="369" y="194"/>
                  </a:lnTo>
                  <a:lnTo>
                    <a:pt x="387" y="189"/>
                  </a:lnTo>
                  <a:lnTo>
                    <a:pt x="404" y="184"/>
                  </a:lnTo>
                  <a:lnTo>
                    <a:pt x="420" y="177"/>
                  </a:lnTo>
                  <a:lnTo>
                    <a:pt x="434" y="171"/>
                  </a:lnTo>
                  <a:lnTo>
                    <a:pt x="447" y="163"/>
                  </a:lnTo>
                  <a:lnTo>
                    <a:pt x="458" y="156"/>
                  </a:lnTo>
                  <a:lnTo>
                    <a:pt x="469" y="147"/>
                  </a:lnTo>
                  <a:lnTo>
                    <a:pt x="477" y="139"/>
                  </a:lnTo>
                  <a:lnTo>
                    <a:pt x="483" y="131"/>
                  </a:lnTo>
                  <a:lnTo>
                    <a:pt x="488" y="122"/>
                  </a:lnTo>
                  <a:lnTo>
                    <a:pt x="491" y="113"/>
                  </a:lnTo>
                  <a:lnTo>
                    <a:pt x="492" y="1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05" name="Freeform 44"/>
            <p:cNvSpPr>
              <a:spLocks/>
            </p:cNvSpPr>
            <p:nvPr/>
          </p:nvSpPr>
          <p:spPr bwMode="auto">
            <a:xfrm>
              <a:off x="2064" y="2604"/>
              <a:ext cx="492" cy="209"/>
            </a:xfrm>
            <a:custGeom>
              <a:avLst/>
              <a:gdLst>
                <a:gd name="T0" fmla="*/ 490 w 492"/>
                <a:gd name="T1" fmla="*/ 95 h 209"/>
                <a:gd name="T2" fmla="*/ 483 w 492"/>
                <a:gd name="T3" fmla="*/ 77 h 209"/>
                <a:gd name="T4" fmla="*/ 468 w 492"/>
                <a:gd name="T5" fmla="*/ 59 h 209"/>
                <a:gd name="T6" fmla="*/ 447 w 492"/>
                <a:gd name="T7" fmla="*/ 44 h 209"/>
                <a:gd name="T8" fmla="*/ 419 w 492"/>
                <a:gd name="T9" fmla="*/ 30 h 209"/>
                <a:gd name="T10" fmla="*/ 386 w 492"/>
                <a:gd name="T11" fmla="*/ 19 h 209"/>
                <a:gd name="T12" fmla="*/ 349 w 492"/>
                <a:gd name="T13" fmla="*/ 9 h 209"/>
                <a:gd name="T14" fmla="*/ 309 w 492"/>
                <a:gd name="T15" fmla="*/ 3 h 209"/>
                <a:gd name="T16" fmla="*/ 267 w 492"/>
                <a:gd name="T17" fmla="*/ 0 h 209"/>
                <a:gd name="T18" fmla="*/ 224 w 492"/>
                <a:gd name="T19" fmla="*/ 0 h 209"/>
                <a:gd name="T20" fmla="*/ 182 w 492"/>
                <a:gd name="T21" fmla="*/ 3 h 209"/>
                <a:gd name="T22" fmla="*/ 141 w 492"/>
                <a:gd name="T23" fmla="*/ 9 h 209"/>
                <a:gd name="T24" fmla="*/ 105 w 492"/>
                <a:gd name="T25" fmla="*/ 19 h 209"/>
                <a:gd name="T26" fmla="*/ 72 w 492"/>
                <a:gd name="T27" fmla="*/ 30 h 209"/>
                <a:gd name="T28" fmla="*/ 44 w 492"/>
                <a:gd name="T29" fmla="*/ 44 h 209"/>
                <a:gd name="T30" fmla="*/ 23 w 492"/>
                <a:gd name="T31" fmla="*/ 59 h 209"/>
                <a:gd name="T32" fmla="*/ 8 w 492"/>
                <a:gd name="T33" fmla="*/ 77 h 209"/>
                <a:gd name="T34" fmla="*/ 1 w 492"/>
                <a:gd name="T35" fmla="*/ 95 h 209"/>
                <a:gd name="T36" fmla="*/ 1 w 492"/>
                <a:gd name="T37" fmla="*/ 112 h 209"/>
                <a:gd name="T38" fmla="*/ 8 w 492"/>
                <a:gd name="T39" fmla="*/ 131 h 209"/>
                <a:gd name="T40" fmla="*/ 23 w 492"/>
                <a:gd name="T41" fmla="*/ 148 h 209"/>
                <a:gd name="T42" fmla="*/ 44 w 492"/>
                <a:gd name="T43" fmla="*/ 163 h 209"/>
                <a:gd name="T44" fmla="*/ 72 w 492"/>
                <a:gd name="T45" fmla="*/ 177 h 209"/>
                <a:gd name="T46" fmla="*/ 105 w 492"/>
                <a:gd name="T47" fmla="*/ 189 h 209"/>
                <a:gd name="T48" fmla="*/ 141 w 492"/>
                <a:gd name="T49" fmla="*/ 198 h 209"/>
                <a:gd name="T50" fmla="*/ 182 w 492"/>
                <a:gd name="T51" fmla="*/ 204 h 209"/>
                <a:gd name="T52" fmla="*/ 224 w 492"/>
                <a:gd name="T53" fmla="*/ 207 h 209"/>
                <a:gd name="T54" fmla="*/ 267 w 492"/>
                <a:gd name="T55" fmla="*/ 207 h 209"/>
                <a:gd name="T56" fmla="*/ 309 w 492"/>
                <a:gd name="T57" fmla="*/ 204 h 209"/>
                <a:gd name="T58" fmla="*/ 349 w 492"/>
                <a:gd name="T59" fmla="*/ 198 h 209"/>
                <a:gd name="T60" fmla="*/ 386 w 492"/>
                <a:gd name="T61" fmla="*/ 189 h 209"/>
                <a:gd name="T62" fmla="*/ 419 w 492"/>
                <a:gd name="T63" fmla="*/ 177 h 209"/>
                <a:gd name="T64" fmla="*/ 447 w 492"/>
                <a:gd name="T65" fmla="*/ 163 h 209"/>
                <a:gd name="T66" fmla="*/ 468 w 492"/>
                <a:gd name="T67" fmla="*/ 148 h 209"/>
                <a:gd name="T68" fmla="*/ 483 w 492"/>
                <a:gd name="T69" fmla="*/ 131 h 209"/>
                <a:gd name="T70" fmla="*/ 490 w 492"/>
                <a:gd name="T71" fmla="*/ 112 h 20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92"/>
                <a:gd name="T109" fmla="*/ 0 h 209"/>
                <a:gd name="T110" fmla="*/ 492 w 492"/>
                <a:gd name="T111" fmla="*/ 209 h 20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92" h="209">
                  <a:moveTo>
                    <a:pt x="491" y="104"/>
                  </a:moveTo>
                  <a:lnTo>
                    <a:pt x="490" y="95"/>
                  </a:lnTo>
                  <a:lnTo>
                    <a:pt x="487" y="85"/>
                  </a:lnTo>
                  <a:lnTo>
                    <a:pt x="483" y="77"/>
                  </a:lnTo>
                  <a:lnTo>
                    <a:pt x="476" y="68"/>
                  </a:lnTo>
                  <a:lnTo>
                    <a:pt x="468" y="59"/>
                  </a:lnTo>
                  <a:lnTo>
                    <a:pt x="458" y="52"/>
                  </a:lnTo>
                  <a:lnTo>
                    <a:pt x="447" y="44"/>
                  </a:lnTo>
                  <a:lnTo>
                    <a:pt x="434" y="37"/>
                  </a:lnTo>
                  <a:lnTo>
                    <a:pt x="419" y="30"/>
                  </a:lnTo>
                  <a:lnTo>
                    <a:pt x="404" y="24"/>
                  </a:lnTo>
                  <a:lnTo>
                    <a:pt x="386" y="19"/>
                  </a:lnTo>
                  <a:lnTo>
                    <a:pt x="368" y="14"/>
                  </a:lnTo>
                  <a:lnTo>
                    <a:pt x="349" y="9"/>
                  </a:lnTo>
                  <a:lnTo>
                    <a:pt x="330" y="6"/>
                  </a:lnTo>
                  <a:lnTo>
                    <a:pt x="309" y="3"/>
                  </a:lnTo>
                  <a:lnTo>
                    <a:pt x="288" y="1"/>
                  </a:lnTo>
                  <a:lnTo>
                    <a:pt x="267" y="0"/>
                  </a:lnTo>
                  <a:lnTo>
                    <a:pt x="245" y="0"/>
                  </a:lnTo>
                  <a:lnTo>
                    <a:pt x="224" y="0"/>
                  </a:lnTo>
                  <a:lnTo>
                    <a:pt x="203" y="1"/>
                  </a:lnTo>
                  <a:lnTo>
                    <a:pt x="182" y="3"/>
                  </a:lnTo>
                  <a:lnTo>
                    <a:pt x="161" y="6"/>
                  </a:lnTo>
                  <a:lnTo>
                    <a:pt x="141" y="9"/>
                  </a:lnTo>
                  <a:lnTo>
                    <a:pt x="123" y="14"/>
                  </a:lnTo>
                  <a:lnTo>
                    <a:pt x="105" y="19"/>
                  </a:lnTo>
                  <a:lnTo>
                    <a:pt x="88" y="24"/>
                  </a:lnTo>
                  <a:lnTo>
                    <a:pt x="72" y="30"/>
                  </a:lnTo>
                  <a:lnTo>
                    <a:pt x="57" y="37"/>
                  </a:lnTo>
                  <a:lnTo>
                    <a:pt x="44" y="44"/>
                  </a:lnTo>
                  <a:lnTo>
                    <a:pt x="33" y="52"/>
                  </a:lnTo>
                  <a:lnTo>
                    <a:pt x="23" y="59"/>
                  </a:lnTo>
                  <a:lnTo>
                    <a:pt x="15" y="68"/>
                  </a:lnTo>
                  <a:lnTo>
                    <a:pt x="8" y="77"/>
                  </a:lnTo>
                  <a:lnTo>
                    <a:pt x="4" y="85"/>
                  </a:lnTo>
                  <a:lnTo>
                    <a:pt x="1" y="95"/>
                  </a:lnTo>
                  <a:lnTo>
                    <a:pt x="0" y="104"/>
                  </a:lnTo>
                  <a:lnTo>
                    <a:pt x="1" y="112"/>
                  </a:lnTo>
                  <a:lnTo>
                    <a:pt x="4" y="122"/>
                  </a:lnTo>
                  <a:lnTo>
                    <a:pt x="8" y="131"/>
                  </a:lnTo>
                  <a:lnTo>
                    <a:pt x="15" y="139"/>
                  </a:lnTo>
                  <a:lnTo>
                    <a:pt x="23" y="148"/>
                  </a:lnTo>
                  <a:lnTo>
                    <a:pt x="33" y="156"/>
                  </a:lnTo>
                  <a:lnTo>
                    <a:pt x="44" y="163"/>
                  </a:lnTo>
                  <a:lnTo>
                    <a:pt x="57" y="170"/>
                  </a:lnTo>
                  <a:lnTo>
                    <a:pt x="72" y="177"/>
                  </a:lnTo>
                  <a:lnTo>
                    <a:pt x="88" y="183"/>
                  </a:lnTo>
                  <a:lnTo>
                    <a:pt x="105" y="189"/>
                  </a:lnTo>
                  <a:lnTo>
                    <a:pt x="123" y="194"/>
                  </a:lnTo>
                  <a:lnTo>
                    <a:pt x="141" y="198"/>
                  </a:lnTo>
                  <a:lnTo>
                    <a:pt x="161" y="201"/>
                  </a:lnTo>
                  <a:lnTo>
                    <a:pt x="182" y="204"/>
                  </a:lnTo>
                  <a:lnTo>
                    <a:pt x="203" y="206"/>
                  </a:lnTo>
                  <a:lnTo>
                    <a:pt x="224" y="207"/>
                  </a:lnTo>
                  <a:lnTo>
                    <a:pt x="245" y="208"/>
                  </a:lnTo>
                  <a:lnTo>
                    <a:pt x="267" y="207"/>
                  </a:lnTo>
                  <a:lnTo>
                    <a:pt x="288" y="206"/>
                  </a:lnTo>
                  <a:lnTo>
                    <a:pt x="309" y="204"/>
                  </a:lnTo>
                  <a:lnTo>
                    <a:pt x="330" y="201"/>
                  </a:lnTo>
                  <a:lnTo>
                    <a:pt x="349" y="198"/>
                  </a:lnTo>
                  <a:lnTo>
                    <a:pt x="368" y="194"/>
                  </a:lnTo>
                  <a:lnTo>
                    <a:pt x="386" y="189"/>
                  </a:lnTo>
                  <a:lnTo>
                    <a:pt x="404" y="183"/>
                  </a:lnTo>
                  <a:lnTo>
                    <a:pt x="419" y="177"/>
                  </a:lnTo>
                  <a:lnTo>
                    <a:pt x="434" y="170"/>
                  </a:lnTo>
                  <a:lnTo>
                    <a:pt x="447" y="163"/>
                  </a:lnTo>
                  <a:lnTo>
                    <a:pt x="458" y="156"/>
                  </a:lnTo>
                  <a:lnTo>
                    <a:pt x="468" y="148"/>
                  </a:lnTo>
                  <a:lnTo>
                    <a:pt x="476" y="139"/>
                  </a:lnTo>
                  <a:lnTo>
                    <a:pt x="483" y="131"/>
                  </a:lnTo>
                  <a:lnTo>
                    <a:pt x="487" y="122"/>
                  </a:lnTo>
                  <a:lnTo>
                    <a:pt x="490" y="112"/>
                  </a:lnTo>
                  <a:lnTo>
                    <a:pt x="491" y="1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06" name="Freeform 45"/>
            <p:cNvSpPr>
              <a:spLocks/>
            </p:cNvSpPr>
            <p:nvPr/>
          </p:nvSpPr>
          <p:spPr bwMode="auto">
            <a:xfrm>
              <a:off x="2967" y="2604"/>
              <a:ext cx="492" cy="209"/>
            </a:xfrm>
            <a:custGeom>
              <a:avLst/>
              <a:gdLst>
                <a:gd name="T0" fmla="*/ 1 w 492"/>
                <a:gd name="T1" fmla="*/ 113 h 209"/>
                <a:gd name="T2" fmla="*/ 8 w 492"/>
                <a:gd name="T3" fmla="*/ 131 h 209"/>
                <a:gd name="T4" fmla="*/ 23 w 492"/>
                <a:gd name="T5" fmla="*/ 148 h 209"/>
                <a:gd name="T6" fmla="*/ 44 w 492"/>
                <a:gd name="T7" fmla="*/ 163 h 209"/>
                <a:gd name="T8" fmla="*/ 72 w 492"/>
                <a:gd name="T9" fmla="*/ 177 h 209"/>
                <a:gd name="T10" fmla="*/ 105 w 492"/>
                <a:gd name="T11" fmla="*/ 189 h 209"/>
                <a:gd name="T12" fmla="*/ 142 w 492"/>
                <a:gd name="T13" fmla="*/ 198 h 209"/>
                <a:gd name="T14" fmla="*/ 182 w 492"/>
                <a:gd name="T15" fmla="*/ 204 h 209"/>
                <a:gd name="T16" fmla="*/ 224 w 492"/>
                <a:gd name="T17" fmla="*/ 207 h 209"/>
                <a:gd name="T18" fmla="*/ 267 w 492"/>
                <a:gd name="T19" fmla="*/ 207 h 209"/>
                <a:gd name="T20" fmla="*/ 309 w 492"/>
                <a:gd name="T21" fmla="*/ 204 h 209"/>
                <a:gd name="T22" fmla="*/ 350 w 492"/>
                <a:gd name="T23" fmla="*/ 198 h 209"/>
                <a:gd name="T24" fmla="*/ 387 w 492"/>
                <a:gd name="T25" fmla="*/ 188 h 209"/>
                <a:gd name="T26" fmla="*/ 419 w 492"/>
                <a:gd name="T27" fmla="*/ 177 h 209"/>
                <a:gd name="T28" fmla="*/ 447 w 492"/>
                <a:gd name="T29" fmla="*/ 163 h 209"/>
                <a:gd name="T30" fmla="*/ 468 w 492"/>
                <a:gd name="T31" fmla="*/ 148 h 209"/>
                <a:gd name="T32" fmla="*/ 483 w 492"/>
                <a:gd name="T33" fmla="*/ 130 h 209"/>
                <a:gd name="T34" fmla="*/ 490 w 492"/>
                <a:gd name="T35" fmla="*/ 112 h 209"/>
                <a:gd name="T36" fmla="*/ 490 w 492"/>
                <a:gd name="T37" fmla="*/ 95 h 209"/>
                <a:gd name="T38" fmla="*/ 483 w 492"/>
                <a:gd name="T39" fmla="*/ 77 h 209"/>
                <a:gd name="T40" fmla="*/ 468 w 492"/>
                <a:gd name="T41" fmla="*/ 59 h 209"/>
                <a:gd name="T42" fmla="*/ 447 w 492"/>
                <a:gd name="T43" fmla="*/ 44 h 209"/>
                <a:gd name="T44" fmla="*/ 419 w 492"/>
                <a:gd name="T45" fmla="*/ 30 h 209"/>
                <a:gd name="T46" fmla="*/ 386 w 492"/>
                <a:gd name="T47" fmla="*/ 19 h 209"/>
                <a:gd name="T48" fmla="*/ 350 w 492"/>
                <a:gd name="T49" fmla="*/ 9 h 209"/>
                <a:gd name="T50" fmla="*/ 309 w 492"/>
                <a:gd name="T51" fmla="*/ 3 h 209"/>
                <a:gd name="T52" fmla="*/ 267 w 492"/>
                <a:gd name="T53" fmla="*/ 0 h 209"/>
                <a:gd name="T54" fmla="*/ 224 w 492"/>
                <a:gd name="T55" fmla="*/ 0 h 209"/>
                <a:gd name="T56" fmla="*/ 182 w 492"/>
                <a:gd name="T57" fmla="*/ 3 h 209"/>
                <a:gd name="T58" fmla="*/ 142 w 492"/>
                <a:gd name="T59" fmla="*/ 9 h 209"/>
                <a:gd name="T60" fmla="*/ 105 w 492"/>
                <a:gd name="T61" fmla="*/ 19 h 209"/>
                <a:gd name="T62" fmla="*/ 72 w 492"/>
                <a:gd name="T63" fmla="*/ 30 h 209"/>
                <a:gd name="T64" fmla="*/ 44 w 492"/>
                <a:gd name="T65" fmla="*/ 44 h 209"/>
                <a:gd name="T66" fmla="*/ 23 w 492"/>
                <a:gd name="T67" fmla="*/ 60 h 209"/>
                <a:gd name="T68" fmla="*/ 8 w 492"/>
                <a:gd name="T69" fmla="*/ 77 h 209"/>
                <a:gd name="T70" fmla="*/ 1 w 492"/>
                <a:gd name="T71" fmla="*/ 95 h 20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92"/>
                <a:gd name="T109" fmla="*/ 0 h 209"/>
                <a:gd name="T110" fmla="*/ 492 w 492"/>
                <a:gd name="T111" fmla="*/ 209 h 20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92" h="209">
                  <a:moveTo>
                    <a:pt x="0" y="104"/>
                  </a:moveTo>
                  <a:lnTo>
                    <a:pt x="1" y="113"/>
                  </a:lnTo>
                  <a:lnTo>
                    <a:pt x="4" y="122"/>
                  </a:lnTo>
                  <a:lnTo>
                    <a:pt x="8" y="131"/>
                  </a:lnTo>
                  <a:lnTo>
                    <a:pt x="15" y="139"/>
                  </a:lnTo>
                  <a:lnTo>
                    <a:pt x="23" y="148"/>
                  </a:lnTo>
                  <a:lnTo>
                    <a:pt x="33" y="156"/>
                  </a:lnTo>
                  <a:lnTo>
                    <a:pt x="44" y="163"/>
                  </a:lnTo>
                  <a:lnTo>
                    <a:pt x="57" y="171"/>
                  </a:lnTo>
                  <a:lnTo>
                    <a:pt x="72" y="177"/>
                  </a:lnTo>
                  <a:lnTo>
                    <a:pt x="88" y="183"/>
                  </a:lnTo>
                  <a:lnTo>
                    <a:pt x="105" y="189"/>
                  </a:lnTo>
                  <a:lnTo>
                    <a:pt x="123" y="194"/>
                  </a:lnTo>
                  <a:lnTo>
                    <a:pt x="142" y="198"/>
                  </a:lnTo>
                  <a:lnTo>
                    <a:pt x="161" y="201"/>
                  </a:lnTo>
                  <a:lnTo>
                    <a:pt x="182" y="204"/>
                  </a:lnTo>
                  <a:lnTo>
                    <a:pt x="203" y="206"/>
                  </a:lnTo>
                  <a:lnTo>
                    <a:pt x="224" y="207"/>
                  </a:lnTo>
                  <a:lnTo>
                    <a:pt x="246" y="208"/>
                  </a:lnTo>
                  <a:lnTo>
                    <a:pt x="267" y="207"/>
                  </a:lnTo>
                  <a:lnTo>
                    <a:pt x="288" y="206"/>
                  </a:lnTo>
                  <a:lnTo>
                    <a:pt x="309" y="204"/>
                  </a:lnTo>
                  <a:lnTo>
                    <a:pt x="330" y="201"/>
                  </a:lnTo>
                  <a:lnTo>
                    <a:pt x="350" y="198"/>
                  </a:lnTo>
                  <a:lnTo>
                    <a:pt x="368" y="194"/>
                  </a:lnTo>
                  <a:lnTo>
                    <a:pt x="387" y="188"/>
                  </a:lnTo>
                  <a:lnTo>
                    <a:pt x="404" y="183"/>
                  </a:lnTo>
                  <a:lnTo>
                    <a:pt x="419" y="177"/>
                  </a:lnTo>
                  <a:lnTo>
                    <a:pt x="434" y="170"/>
                  </a:lnTo>
                  <a:lnTo>
                    <a:pt x="447" y="163"/>
                  </a:lnTo>
                  <a:lnTo>
                    <a:pt x="458" y="155"/>
                  </a:lnTo>
                  <a:lnTo>
                    <a:pt x="468" y="148"/>
                  </a:lnTo>
                  <a:lnTo>
                    <a:pt x="476" y="139"/>
                  </a:lnTo>
                  <a:lnTo>
                    <a:pt x="483" y="130"/>
                  </a:lnTo>
                  <a:lnTo>
                    <a:pt x="487" y="122"/>
                  </a:lnTo>
                  <a:lnTo>
                    <a:pt x="490" y="112"/>
                  </a:lnTo>
                  <a:lnTo>
                    <a:pt x="491" y="103"/>
                  </a:lnTo>
                  <a:lnTo>
                    <a:pt x="490" y="95"/>
                  </a:lnTo>
                  <a:lnTo>
                    <a:pt x="487" y="85"/>
                  </a:lnTo>
                  <a:lnTo>
                    <a:pt x="483" y="77"/>
                  </a:lnTo>
                  <a:lnTo>
                    <a:pt x="476" y="68"/>
                  </a:lnTo>
                  <a:lnTo>
                    <a:pt x="468" y="59"/>
                  </a:lnTo>
                  <a:lnTo>
                    <a:pt x="458" y="52"/>
                  </a:lnTo>
                  <a:lnTo>
                    <a:pt x="447" y="44"/>
                  </a:lnTo>
                  <a:lnTo>
                    <a:pt x="434" y="37"/>
                  </a:lnTo>
                  <a:lnTo>
                    <a:pt x="419" y="30"/>
                  </a:lnTo>
                  <a:lnTo>
                    <a:pt x="403" y="24"/>
                  </a:lnTo>
                  <a:lnTo>
                    <a:pt x="386" y="19"/>
                  </a:lnTo>
                  <a:lnTo>
                    <a:pt x="368" y="14"/>
                  </a:lnTo>
                  <a:lnTo>
                    <a:pt x="350" y="9"/>
                  </a:lnTo>
                  <a:lnTo>
                    <a:pt x="330" y="6"/>
                  </a:lnTo>
                  <a:lnTo>
                    <a:pt x="309" y="3"/>
                  </a:lnTo>
                  <a:lnTo>
                    <a:pt x="288" y="1"/>
                  </a:lnTo>
                  <a:lnTo>
                    <a:pt x="267" y="0"/>
                  </a:lnTo>
                  <a:lnTo>
                    <a:pt x="246" y="0"/>
                  </a:lnTo>
                  <a:lnTo>
                    <a:pt x="224" y="0"/>
                  </a:lnTo>
                  <a:lnTo>
                    <a:pt x="203" y="1"/>
                  </a:lnTo>
                  <a:lnTo>
                    <a:pt x="182" y="3"/>
                  </a:lnTo>
                  <a:lnTo>
                    <a:pt x="161" y="6"/>
                  </a:lnTo>
                  <a:lnTo>
                    <a:pt x="142" y="9"/>
                  </a:lnTo>
                  <a:lnTo>
                    <a:pt x="123" y="14"/>
                  </a:lnTo>
                  <a:lnTo>
                    <a:pt x="105" y="19"/>
                  </a:lnTo>
                  <a:lnTo>
                    <a:pt x="87" y="24"/>
                  </a:lnTo>
                  <a:lnTo>
                    <a:pt x="72" y="30"/>
                  </a:lnTo>
                  <a:lnTo>
                    <a:pt x="57" y="37"/>
                  </a:lnTo>
                  <a:lnTo>
                    <a:pt x="44" y="44"/>
                  </a:lnTo>
                  <a:lnTo>
                    <a:pt x="33" y="52"/>
                  </a:lnTo>
                  <a:lnTo>
                    <a:pt x="23" y="60"/>
                  </a:lnTo>
                  <a:lnTo>
                    <a:pt x="15" y="68"/>
                  </a:lnTo>
                  <a:lnTo>
                    <a:pt x="8" y="77"/>
                  </a:lnTo>
                  <a:lnTo>
                    <a:pt x="4" y="85"/>
                  </a:lnTo>
                  <a:lnTo>
                    <a:pt x="1" y="95"/>
                  </a:lnTo>
                  <a:lnTo>
                    <a:pt x="0" y="1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07" name="Freeform 46"/>
            <p:cNvSpPr>
              <a:spLocks/>
            </p:cNvSpPr>
            <p:nvPr/>
          </p:nvSpPr>
          <p:spPr bwMode="auto">
            <a:xfrm>
              <a:off x="3360" y="2783"/>
              <a:ext cx="930" cy="452"/>
            </a:xfrm>
            <a:custGeom>
              <a:avLst/>
              <a:gdLst>
                <a:gd name="T0" fmla="*/ 0 w 930"/>
                <a:gd name="T1" fmla="*/ 226 h 452"/>
                <a:gd name="T2" fmla="*/ 459 w 930"/>
                <a:gd name="T3" fmla="*/ 0 h 452"/>
                <a:gd name="T4" fmla="*/ 929 w 930"/>
                <a:gd name="T5" fmla="*/ 234 h 452"/>
                <a:gd name="T6" fmla="*/ 459 w 930"/>
                <a:gd name="T7" fmla="*/ 451 h 452"/>
                <a:gd name="T8" fmla="*/ 0 w 930"/>
                <a:gd name="T9" fmla="*/ 226 h 4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30"/>
                <a:gd name="T16" fmla="*/ 0 h 452"/>
                <a:gd name="T17" fmla="*/ 930 w 930"/>
                <a:gd name="T18" fmla="*/ 452 h 4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30" h="452">
                  <a:moveTo>
                    <a:pt x="0" y="226"/>
                  </a:moveTo>
                  <a:lnTo>
                    <a:pt x="459" y="0"/>
                  </a:lnTo>
                  <a:lnTo>
                    <a:pt x="929" y="234"/>
                  </a:lnTo>
                  <a:lnTo>
                    <a:pt x="459" y="451"/>
                  </a:lnTo>
                  <a:lnTo>
                    <a:pt x="0" y="22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08" name="Freeform 47"/>
            <p:cNvSpPr>
              <a:spLocks/>
            </p:cNvSpPr>
            <p:nvPr/>
          </p:nvSpPr>
          <p:spPr bwMode="auto">
            <a:xfrm>
              <a:off x="4472" y="2946"/>
              <a:ext cx="892" cy="212"/>
            </a:xfrm>
            <a:custGeom>
              <a:avLst/>
              <a:gdLst>
                <a:gd name="T0" fmla="*/ 891 w 892"/>
                <a:gd name="T1" fmla="*/ 211 h 212"/>
                <a:gd name="T2" fmla="*/ 891 w 892"/>
                <a:gd name="T3" fmla="*/ 0 h 212"/>
                <a:gd name="T4" fmla="*/ 0 w 892"/>
                <a:gd name="T5" fmla="*/ 0 h 212"/>
                <a:gd name="T6" fmla="*/ 0 w 892"/>
                <a:gd name="T7" fmla="*/ 211 h 212"/>
                <a:gd name="T8" fmla="*/ 891 w 892"/>
                <a:gd name="T9" fmla="*/ 211 h 2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92"/>
                <a:gd name="T16" fmla="*/ 0 h 212"/>
                <a:gd name="T17" fmla="*/ 892 w 892"/>
                <a:gd name="T18" fmla="*/ 212 h 2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92" h="212">
                  <a:moveTo>
                    <a:pt x="891" y="211"/>
                  </a:moveTo>
                  <a:lnTo>
                    <a:pt x="891" y="0"/>
                  </a:lnTo>
                  <a:lnTo>
                    <a:pt x="0" y="0"/>
                  </a:lnTo>
                  <a:lnTo>
                    <a:pt x="0" y="211"/>
                  </a:lnTo>
                  <a:lnTo>
                    <a:pt x="891" y="21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09" name="Freeform 48"/>
            <p:cNvSpPr>
              <a:spLocks/>
            </p:cNvSpPr>
            <p:nvPr/>
          </p:nvSpPr>
          <p:spPr bwMode="auto">
            <a:xfrm>
              <a:off x="2364" y="2940"/>
              <a:ext cx="811" cy="218"/>
            </a:xfrm>
            <a:custGeom>
              <a:avLst/>
              <a:gdLst>
                <a:gd name="T0" fmla="*/ 810 w 811"/>
                <a:gd name="T1" fmla="*/ 217 h 218"/>
                <a:gd name="T2" fmla="*/ 810 w 811"/>
                <a:gd name="T3" fmla="*/ 0 h 218"/>
                <a:gd name="T4" fmla="*/ 0 w 811"/>
                <a:gd name="T5" fmla="*/ 0 h 218"/>
                <a:gd name="T6" fmla="*/ 0 w 811"/>
                <a:gd name="T7" fmla="*/ 217 h 218"/>
                <a:gd name="T8" fmla="*/ 810 w 811"/>
                <a:gd name="T9" fmla="*/ 217 h 2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11"/>
                <a:gd name="T16" fmla="*/ 0 h 218"/>
                <a:gd name="T17" fmla="*/ 811 w 811"/>
                <a:gd name="T18" fmla="*/ 218 h 2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11" h="218">
                  <a:moveTo>
                    <a:pt x="810" y="217"/>
                  </a:moveTo>
                  <a:lnTo>
                    <a:pt x="810" y="0"/>
                  </a:lnTo>
                  <a:lnTo>
                    <a:pt x="0" y="0"/>
                  </a:lnTo>
                  <a:lnTo>
                    <a:pt x="0" y="217"/>
                  </a:lnTo>
                  <a:lnTo>
                    <a:pt x="810" y="21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" name="Group 49"/>
            <p:cNvGrpSpPr>
              <a:grpSpLocks/>
            </p:cNvGrpSpPr>
            <p:nvPr/>
          </p:nvGrpSpPr>
          <p:grpSpPr bwMode="auto">
            <a:xfrm>
              <a:off x="4078" y="2457"/>
              <a:ext cx="1405" cy="371"/>
              <a:chOff x="4322" y="2602"/>
              <a:chExt cx="1405" cy="371"/>
            </a:xfrm>
          </p:grpSpPr>
          <p:sp>
            <p:nvSpPr>
              <p:cNvPr id="50235" name="Freeform 50"/>
              <p:cNvSpPr>
                <a:spLocks/>
              </p:cNvSpPr>
              <p:nvPr/>
            </p:nvSpPr>
            <p:spPr bwMode="auto">
              <a:xfrm>
                <a:off x="4322" y="2755"/>
                <a:ext cx="492" cy="209"/>
              </a:xfrm>
              <a:custGeom>
                <a:avLst/>
                <a:gdLst>
                  <a:gd name="T0" fmla="*/ 490 w 492"/>
                  <a:gd name="T1" fmla="*/ 95 h 209"/>
                  <a:gd name="T2" fmla="*/ 483 w 492"/>
                  <a:gd name="T3" fmla="*/ 77 h 209"/>
                  <a:gd name="T4" fmla="*/ 468 w 492"/>
                  <a:gd name="T5" fmla="*/ 60 h 209"/>
                  <a:gd name="T6" fmla="*/ 447 w 492"/>
                  <a:gd name="T7" fmla="*/ 44 h 209"/>
                  <a:gd name="T8" fmla="*/ 419 w 492"/>
                  <a:gd name="T9" fmla="*/ 30 h 209"/>
                  <a:gd name="T10" fmla="*/ 387 w 492"/>
                  <a:gd name="T11" fmla="*/ 19 h 209"/>
                  <a:gd name="T12" fmla="*/ 349 w 492"/>
                  <a:gd name="T13" fmla="*/ 10 h 209"/>
                  <a:gd name="T14" fmla="*/ 309 w 492"/>
                  <a:gd name="T15" fmla="*/ 3 h 209"/>
                  <a:gd name="T16" fmla="*/ 267 w 492"/>
                  <a:gd name="T17" fmla="*/ 0 h 209"/>
                  <a:gd name="T18" fmla="*/ 224 w 492"/>
                  <a:gd name="T19" fmla="*/ 0 h 209"/>
                  <a:gd name="T20" fmla="*/ 182 w 492"/>
                  <a:gd name="T21" fmla="*/ 3 h 209"/>
                  <a:gd name="T22" fmla="*/ 141 w 492"/>
                  <a:gd name="T23" fmla="*/ 10 h 209"/>
                  <a:gd name="T24" fmla="*/ 105 w 492"/>
                  <a:gd name="T25" fmla="*/ 19 h 209"/>
                  <a:gd name="T26" fmla="*/ 72 w 492"/>
                  <a:gd name="T27" fmla="*/ 30 h 209"/>
                  <a:gd name="T28" fmla="*/ 44 w 492"/>
                  <a:gd name="T29" fmla="*/ 44 h 209"/>
                  <a:gd name="T30" fmla="*/ 23 w 492"/>
                  <a:gd name="T31" fmla="*/ 60 h 209"/>
                  <a:gd name="T32" fmla="*/ 8 w 492"/>
                  <a:gd name="T33" fmla="*/ 77 h 209"/>
                  <a:gd name="T34" fmla="*/ 1 w 492"/>
                  <a:gd name="T35" fmla="*/ 95 h 209"/>
                  <a:gd name="T36" fmla="*/ 1 w 492"/>
                  <a:gd name="T37" fmla="*/ 113 h 209"/>
                  <a:gd name="T38" fmla="*/ 8 w 492"/>
                  <a:gd name="T39" fmla="*/ 130 h 209"/>
                  <a:gd name="T40" fmla="*/ 23 w 492"/>
                  <a:gd name="T41" fmla="*/ 148 h 209"/>
                  <a:gd name="T42" fmla="*/ 44 w 492"/>
                  <a:gd name="T43" fmla="*/ 163 h 209"/>
                  <a:gd name="T44" fmla="*/ 72 w 492"/>
                  <a:gd name="T45" fmla="*/ 177 h 209"/>
                  <a:gd name="T46" fmla="*/ 105 w 492"/>
                  <a:gd name="T47" fmla="*/ 189 h 209"/>
                  <a:gd name="T48" fmla="*/ 141 w 492"/>
                  <a:gd name="T49" fmla="*/ 198 h 209"/>
                  <a:gd name="T50" fmla="*/ 182 w 492"/>
                  <a:gd name="T51" fmla="*/ 204 h 209"/>
                  <a:gd name="T52" fmla="*/ 224 w 492"/>
                  <a:gd name="T53" fmla="*/ 207 h 209"/>
                  <a:gd name="T54" fmla="*/ 267 w 492"/>
                  <a:gd name="T55" fmla="*/ 207 h 209"/>
                  <a:gd name="T56" fmla="*/ 309 w 492"/>
                  <a:gd name="T57" fmla="*/ 204 h 209"/>
                  <a:gd name="T58" fmla="*/ 349 w 492"/>
                  <a:gd name="T59" fmla="*/ 198 h 209"/>
                  <a:gd name="T60" fmla="*/ 387 w 492"/>
                  <a:gd name="T61" fmla="*/ 189 h 209"/>
                  <a:gd name="T62" fmla="*/ 419 w 492"/>
                  <a:gd name="T63" fmla="*/ 177 h 209"/>
                  <a:gd name="T64" fmla="*/ 447 w 492"/>
                  <a:gd name="T65" fmla="*/ 163 h 209"/>
                  <a:gd name="T66" fmla="*/ 468 w 492"/>
                  <a:gd name="T67" fmla="*/ 148 h 209"/>
                  <a:gd name="T68" fmla="*/ 483 w 492"/>
                  <a:gd name="T69" fmla="*/ 130 h 209"/>
                  <a:gd name="T70" fmla="*/ 490 w 492"/>
                  <a:gd name="T71" fmla="*/ 113 h 20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92"/>
                  <a:gd name="T109" fmla="*/ 0 h 209"/>
                  <a:gd name="T110" fmla="*/ 492 w 492"/>
                  <a:gd name="T111" fmla="*/ 209 h 20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92" h="209">
                    <a:moveTo>
                      <a:pt x="491" y="104"/>
                    </a:moveTo>
                    <a:lnTo>
                      <a:pt x="490" y="95"/>
                    </a:lnTo>
                    <a:lnTo>
                      <a:pt x="487" y="86"/>
                    </a:lnTo>
                    <a:lnTo>
                      <a:pt x="483" y="77"/>
                    </a:lnTo>
                    <a:lnTo>
                      <a:pt x="476" y="68"/>
                    </a:lnTo>
                    <a:lnTo>
                      <a:pt x="468" y="60"/>
                    </a:lnTo>
                    <a:lnTo>
                      <a:pt x="458" y="52"/>
                    </a:lnTo>
                    <a:lnTo>
                      <a:pt x="447" y="44"/>
                    </a:lnTo>
                    <a:lnTo>
                      <a:pt x="433" y="37"/>
                    </a:lnTo>
                    <a:lnTo>
                      <a:pt x="419" y="30"/>
                    </a:lnTo>
                    <a:lnTo>
                      <a:pt x="403" y="24"/>
                    </a:lnTo>
                    <a:lnTo>
                      <a:pt x="387" y="19"/>
                    </a:lnTo>
                    <a:lnTo>
                      <a:pt x="368" y="13"/>
                    </a:lnTo>
                    <a:lnTo>
                      <a:pt x="349" y="10"/>
                    </a:lnTo>
                    <a:lnTo>
                      <a:pt x="329" y="6"/>
                    </a:lnTo>
                    <a:lnTo>
                      <a:pt x="309" y="3"/>
                    </a:lnTo>
                    <a:lnTo>
                      <a:pt x="288" y="1"/>
                    </a:lnTo>
                    <a:lnTo>
                      <a:pt x="267" y="0"/>
                    </a:lnTo>
                    <a:lnTo>
                      <a:pt x="245" y="0"/>
                    </a:lnTo>
                    <a:lnTo>
                      <a:pt x="224" y="0"/>
                    </a:lnTo>
                    <a:lnTo>
                      <a:pt x="203" y="1"/>
                    </a:lnTo>
                    <a:lnTo>
                      <a:pt x="182" y="3"/>
                    </a:lnTo>
                    <a:lnTo>
                      <a:pt x="161" y="6"/>
                    </a:lnTo>
                    <a:lnTo>
                      <a:pt x="141" y="10"/>
                    </a:lnTo>
                    <a:lnTo>
                      <a:pt x="122" y="13"/>
                    </a:lnTo>
                    <a:lnTo>
                      <a:pt x="105" y="19"/>
                    </a:lnTo>
                    <a:lnTo>
                      <a:pt x="88" y="24"/>
                    </a:lnTo>
                    <a:lnTo>
                      <a:pt x="72" y="30"/>
                    </a:lnTo>
                    <a:lnTo>
                      <a:pt x="57" y="37"/>
                    </a:lnTo>
                    <a:lnTo>
                      <a:pt x="44" y="44"/>
                    </a:lnTo>
                    <a:lnTo>
                      <a:pt x="32" y="52"/>
                    </a:lnTo>
                    <a:lnTo>
                      <a:pt x="23" y="60"/>
                    </a:lnTo>
                    <a:lnTo>
                      <a:pt x="15" y="68"/>
                    </a:lnTo>
                    <a:lnTo>
                      <a:pt x="8" y="77"/>
                    </a:lnTo>
                    <a:lnTo>
                      <a:pt x="3" y="86"/>
                    </a:lnTo>
                    <a:lnTo>
                      <a:pt x="1" y="95"/>
                    </a:lnTo>
                    <a:lnTo>
                      <a:pt x="0" y="104"/>
                    </a:lnTo>
                    <a:lnTo>
                      <a:pt x="1" y="113"/>
                    </a:lnTo>
                    <a:lnTo>
                      <a:pt x="3" y="122"/>
                    </a:lnTo>
                    <a:lnTo>
                      <a:pt x="8" y="130"/>
                    </a:lnTo>
                    <a:lnTo>
                      <a:pt x="15" y="139"/>
                    </a:lnTo>
                    <a:lnTo>
                      <a:pt x="23" y="148"/>
                    </a:lnTo>
                    <a:lnTo>
                      <a:pt x="32" y="156"/>
                    </a:lnTo>
                    <a:lnTo>
                      <a:pt x="44" y="163"/>
                    </a:lnTo>
                    <a:lnTo>
                      <a:pt x="57" y="170"/>
                    </a:lnTo>
                    <a:lnTo>
                      <a:pt x="72" y="177"/>
                    </a:lnTo>
                    <a:lnTo>
                      <a:pt x="88" y="183"/>
                    </a:lnTo>
                    <a:lnTo>
                      <a:pt x="105" y="189"/>
                    </a:lnTo>
                    <a:lnTo>
                      <a:pt x="122" y="194"/>
                    </a:lnTo>
                    <a:lnTo>
                      <a:pt x="141" y="198"/>
                    </a:lnTo>
                    <a:lnTo>
                      <a:pt x="161" y="201"/>
                    </a:lnTo>
                    <a:lnTo>
                      <a:pt x="182" y="204"/>
                    </a:lnTo>
                    <a:lnTo>
                      <a:pt x="203" y="206"/>
                    </a:lnTo>
                    <a:lnTo>
                      <a:pt x="224" y="207"/>
                    </a:lnTo>
                    <a:lnTo>
                      <a:pt x="245" y="208"/>
                    </a:lnTo>
                    <a:lnTo>
                      <a:pt x="267" y="207"/>
                    </a:lnTo>
                    <a:lnTo>
                      <a:pt x="288" y="206"/>
                    </a:lnTo>
                    <a:lnTo>
                      <a:pt x="309" y="204"/>
                    </a:lnTo>
                    <a:lnTo>
                      <a:pt x="329" y="201"/>
                    </a:lnTo>
                    <a:lnTo>
                      <a:pt x="349" y="198"/>
                    </a:lnTo>
                    <a:lnTo>
                      <a:pt x="368" y="194"/>
                    </a:lnTo>
                    <a:lnTo>
                      <a:pt x="387" y="189"/>
                    </a:lnTo>
                    <a:lnTo>
                      <a:pt x="403" y="183"/>
                    </a:lnTo>
                    <a:lnTo>
                      <a:pt x="419" y="177"/>
                    </a:lnTo>
                    <a:lnTo>
                      <a:pt x="433" y="170"/>
                    </a:lnTo>
                    <a:lnTo>
                      <a:pt x="447" y="163"/>
                    </a:lnTo>
                    <a:lnTo>
                      <a:pt x="458" y="156"/>
                    </a:lnTo>
                    <a:lnTo>
                      <a:pt x="468" y="148"/>
                    </a:lnTo>
                    <a:lnTo>
                      <a:pt x="476" y="139"/>
                    </a:lnTo>
                    <a:lnTo>
                      <a:pt x="483" y="130"/>
                    </a:lnTo>
                    <a:lnTo>
                      <a:pt x="487" y="122"/>
                    </a:lnTo>
                    <a:lnTo>
                      <a:pt x="490" y="113"/>
                    </a:lnTo>
                    <a:lnTo>
                      <a:pt x="491" y="104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36" name="Freeform 51"/>
              <p:cNvSpPr>
                <a:spLocks/>
              </p:cNvSpPr>
              <p:nvPr/>
            </p:nvSpPr>
            <p:spPr bwMode="auto">
              <a:xfrm>
                <a:off x="5225" y="2755"/>
                <a:ext cx="492" cy="209"/>
              </a:xfrm>
              <a:custGeom>
                <a:avLst/>
                <a:gdLst>
                  <a:gd name="T0" fmla="*/ 1 w 492"/>
                  <a:gd name="T1" fmla="*/ 113 h 209"/>
                  <a:gd name="T2" fmla="*/ 8 w 492"/>
                  <a:gd name="T3" fmla="*/ 130 h 209"/>
                  <a:gd name="T4" fmla="*/ 23 w 492"/>
                  <a:gd name="T5" fmla="*/ 148 h 209"/>
                  <a:gd name="T6" fmla="*/ 44 w 492"/>
                  <a:gd name="T7" fmla="*/ 163 h 209"/>
                  <a:gd name="T8" fmla="*/ 72 w 492"/>
                  <a:gd name="T9" fmla="*/ 177 h 209"/>
                  <a:gd name="T10" fmla="*/ 105 w 492"/>
                  <a:gd name="T11" fmla="*/ 189 h 209"/>
                  <a:gd name="T12" fmla="*/ 141 w 492"/>
                  <a:gd name="T13" fmla="*/ 198 h 209"/>
                  <a:gd name="T14" fmla="*/ 182 w 492"/>
                  <a:gd name="T15" fmla="*/ 204 h 209"/>
                  <a:gd name="T16" fmla="*/ 224 w 492"/>
                  <a:gd name="T17" fmla="*/ 207 h 209"/>
                  <a:gd name="T18" fmla="*/ 267 w 492"/>
                  <a:gd name="T19" fmla="*/ 207 h 209"/>
                  <a:gd name="T20" fmla="*/ 309 w 492"/>
                  <a:gd name="T21" fmla="*/ 204 h 209"/>
                  <a:gd name="T22" fmla="*/ 349 w 492"/>
                  <a:gd name="T23" fmla="*/ 198 h 209"/>
                  <a:gd name="T24" fmla="*/ 387 w 492"/>
                  <a:gd name="T25" fmla="*/ 189 h 209"/>
                  <a:gd name="T26" fmla="*/ 419 w 492"/>
                  <a:gd name="T27" fmla="*/ 177 h 209"/>
                  <a:gd name="T28" fmla="*/ 447 w 492"/>
                  <a:gd name="T29" fmla="*/ 163 h 209"/>
                  <a:gd name="T30" fmla="*/ 468 w 492"/>
                  <a:gd name="T31" fmla="*/ 147 h 209"/>
                  <a:gd name="T32" fmla="*/ 483 w 492"/>
                  <a:gd name="T33" fmla="*/ 130 h 209"/>
                  <a:gd name="T34" fmla="*/ 490 w 492"/>
                  <a:gd name="T35" fmla="*/ 113 h 209"/>
                  <a:gd name="T36" fmla="*/ 490 w 492"/>
                  <a:gd name="T37" fmla="*/ 94 h 209"/>
                  <a:gd name="T38" fmla="*/ 483 w 492"/>
                  <a:gd name="T39" fmla="*/ 77 h 209"/>
                  <a:gd name="T40" fmla="*/ 468 w 492"/>
                  <a:gd name="T41" fmla="*/ 60 h 209"/>
                  <a:gd name="T42" fmla="*/ 447 w 492"/>
                  <a:gd name="T43" fmla="*/ 44 h 209"/>
                  <a:gd name="T44" fmla="*/ 419 w 492"/>
                  <a:gd name="T45" fmla="*/ 30 h 209"/>
                  <a:gd name="T46" fmla="*/ 386 w 492"/>
                  <a:gd name="T47" fmla="*/ 18 h 209"/>
                  <a:gd name="T48" fmla="*/ 349 w 492"/>
                  <a:gd name="T49" fmla="*/ 10 h 209"/>
                  <a:gd name="T50" fmla="*/ 309 w 492"/>
                  <a:gd name="T51" fmla="*/ 3 h 209"/>
                  <a:gd name="T52" fmla="*/ 267 w 492"/>
                  <a:gd name="T53" fmla="*/ 0 h 209"/>
                  <a:gd name="T54" fmla="*/ 224 w 492"/>
                  <a:gd name="T55" fmla="*/ 0 h 209"/>
                  <a:gd name="T56" fmla="*/ 182 w 492"/>
                  <a:gd name="T57" fmla="*/ 3 h 209"/>
                  <a:gd name="T58" fmla="*/ 141 w 492"/>
                  <a:gd name="T59" fmla="*/ 10 h 209"/>
                  <a:gd name="T60" fmla="*/ 105 w 492"/>
                  <a:gd name="T61" fmla="*/ 19 h 209"/>
                  <a:gd name="T62" fmla="*/ 72 w 492"/>
                  <a:gd name="T63" fmla="*/ 30 h 209"/>
                  <a:gd name="T64" fmla="*/ 44 w 492"/>
                  <a:gd name="T65" fmla="*/ 44 h 209"/>
                  <a:gd name="T66" fmla="*/ 23 w 492"/>
                  <a:gd name="T67" fmla="*/ 60 h 209"/>
                  <a:gd name="T68" fmla="*/ 8 w 492"/>
                  <a:gd name="T69" fmla="*/ 77 h 209"/>
                  <a:gd name="T70" fmla="*/ 1 w 492"/>
                  <a:gd name="T71" fmla="*/ 95 h 20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92"/>
                  <a:gd name="T109" fmla="*/ 0 h 209"/>
                  <a:gd name="T110" fmla="*/ 492 w 492"/>
                  <a:gd name="T111" fmla="*/ 209 h 20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92" h="209">
                    <a:moveTo>
                      <a:pt x="0" y="104"/>
                    </a:moveTo>
                    <a:lnTo>
                      <a:pt x="1" y="113"/>
                    </a:lnTo>
                    <a:lnTo>
                      <a:pt x="4" y="122"/>
                    </a:lnTo>
                    <a:lnTo>
                      <a:pt x="8" y="130"/>
                    </a:lnTo>
                    <a:lnTo>
                      <a:pt x="15" y="139"/>
                    </a:lnTo>
                    <a:lnTo>
                      <a:pt x="23" y="148"/>
                    </a:lnTo>
                    <a:lnTo>
                      <a:pt x="33" y="156"/>
                    </a:lnTo>
                    <a:lnTo>
                      <a:pt x="44" y="163"/>
                    </a:lnTo>
                    <a:lnTo>
                      <a:pt x="57" y="170"/>
                    </a:lnTo>
                    <a:lnTo>
                      <a:pt x="72" y="177"/>
                    </a:lnTo>
                    <a:lnTo>
                      <a:pt x="88" y="183"/>
                    </a:lnTo>
                    <a:lnTo>
                      <a:pt x="105" y="189"/>
                    </a:lnTo>
                    <a:lnTo>
                      <a:pt x="123" y="194"/>
                    </a:lnTo>
                    <a:lnTo>
                      <a:pt x="141" y="198"/>
                    </a:lnTo>
                    <a:lnTo>
                      <a:pt x="161" y="201"/>
                    </a:lnTo>
                    <a:lnTo>
                      <a:pt x="182" y="204"/>
                    </a:lnTo>
                    <a:lnTo>
                      <a:pt x="203" y="206"/>
                    </a:lnTo>
                    <a:lnTo>
                      <a:pt x="224" y="207"/>
                    </a:lnTo>
                    <a:lnTo>
                      <a:pt x="245" y="208"/>
                    </a:lnTo>
                    <a:lnTo>
                      <a:pt x="267" y="207"/>
                    </a:lnTo>
                    <a:lnTo>
                      <a:pt x="288" y="206"/>
                    </a:lnTo>
                    <a:lnTo>
                      <a:pt x="309" y="204"/>
                    </a:lnTo>
                    <a:lnTo>
                      <a:pt x="330" y="201"/>
                    </a:lnTo>
                    <a:lnTo>
                      <a:pt x="349" y="198"/>
                    </a:lnTo>
                    <a:lnTo>
                      <a:pt x="368" y="194"/>
                    </a:lnTo>
                    <a:lnTo>
                      <a:pt x="387" y="189"/>
                    </a:lnTo>
                    <a:lnTo>
                      <a:pt x="404" y="183"/>
                    </a:lnTo>
                    <a:lnTo>
                      <a:pt x="419" y="177"/>
                    </a:lnTo>
                    <a:lnTo>
                      <a:pt x="434" y="170"/>
                    </a:lnTo>
                    <a:lnTo>
                      <a:pt x="447" y="163"/>
                    </a:lnTo>
                    <a:lnTo>
                      <a:pt x="458" y="156"/>
                    </a:lnTo>
                    <a:lnTo>
                      <a:pt x="468" y="147"/>
                    </a:lnTo>
                    <a:lnTo>
                      <a:pt x="476" y="139"/>
                    </a:lnTo>
                    <a:lnTo>
                      <a:pt x="483" y="130"/>
                    </a:lnTo>
                    <a:lnTo>
                      <a:pt x="487" y="122"/>
                    </a:lnTo>
                    <a:lnTo>
                      <a:pt x="490" y="113"/>
                    </a:lnTo>
                    <a:lnTo>
                      <a:pt x="491" y="104"/>
                    </a:lnTo>
                    <a:lnTo>
                      <a:pt x="490" y="94"/>
                    </a:lnTo>
                    <a:lnTo>
                      <a:pt x="487" y="86"/>
                    </a:lnTo>
                    <a:lnTo>
                      <a:pt x="483" y="77"/>
                    </a:lnTo>
                    <a:lnTo>
                      <a:pt x="476" y="68"/>
                    </a:lnTo>
                    <a:lnTo>
                      <a:pt x="468" y="60"/>
                    </a:lnTo>
                    <a:lnTo>
                      <a:pt x="458" y="52"/>
                    </a:lnTo>
                    <a:lnTo>
                      <a:pt x="447" y="44"/>
                    </a:lnTo>
                    <a:lnTo>
                      <a:pt x="434" y="37"/>
                    </a:lnTo>
                    <a:lnTo>
                      <a:pt x="419" y="30"/>
                    </a:lnTo>
                    <a:lnTo>
                      <a:pt x="403" y="24"/>
                    </a:lnTo>
                    <a:lnTo>
                      <a:pt x="386" y="18"/>
                    </a:lnTo>
                    <a:lnTo>
                      <a:pt x="368" y="13"/>
                    </a:lnTo>
                    <a:lnTo>
                      <a:pt x="349" y="10"/>
                    </a:lnTo>
                    <a:lnTo>
                      <a:pt x="330" y="6"/>
                    </a:lnTo>
                    <a:lnTo>
                      <a:pt x="309" y="3"/>
                    </a:lnTo>
                    <a:lnTo>
                      <a:pt x="288" y="1"/>
                    </a:lnTo>
                    <a:lnTo>
                      <a:pt x="267" y="0"/>
                    </a:lnTo>
                    <a:lnTo>
                      <a:pt x="245" y="0"/>
                    </a:lnTo>
                    <a:lnTo>
                      <a:pt x="224" y="0"/>
                    </a:lnTo>
                    <a:lnTo>
                      <a:pt x="203" y="1"/>
                    </a:lnTo>
                    <a:lnTo>
                      <a:pt x="182" y="3"/>
                    </a:lnTo>
                    <a:lnTo>
                      <a:pt x="161" y="6"/>
                    </a:lnTo>
                    <a:lnTo>
                      <a:pt x="141" y="10"/>
                    </a:lnTo>
                    <a:lnTo>
                      <a:pt x="123" y="14"/>
                    </a:lnTo>
                    <a:lnTo>
                      <a:pt x="105" y="19"/>
                    </a:lnTo>
                    <a:lnTo>
                      <a:pt x="87" y="24"/>
                    </a:lnTo>
                    <a:lnTo>
                      <a:pt x="72" y="30"/>
                    </a:lnTo>
                    <a:lnTo>
                      <a:pt x="57" y="37"/>
                    </a:lnTo>
                    <a:lnTo>
                      <a:pt x="44" y="44"/>
                    </a:lnTo>
                    <a:lnTo>
                      <a:pt x="33" y="52"/>
                    </a:lnTo>
                    <a:lnTo>
                      <a:pt x="23" y="60"/>
                    </a:lnTo>
                    <a:lnTo>
                      <a:pt x="15" y="68"/>
                    </a:lnTo>
                    <a:lnTo>
                      <a:pt x="8" y="77"/>
                    </a:lnTo>
                    <a:lnTo>
                      <a:pt x="4" y="86"/>
                    </a:lnTo>
                    <a:lnTo>
                      <a:pt x="1" y="95"/>
                    </a:lnTo>
                    <a:lnTo>
                      <a:pt x="0" y="104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37" name="Freeform 52"/>
              <p:cNvSpPr>
                <a:spLocks/>
              </p:cNvSpPr>
              <p:nvPr/>
            </p:nvSpPr>
            <p:spPr bwMode="auto">
              <a:xfrm>
                <a:off x="4764" y="2602"/>
                <a:ext cx="493" cy="209"/>
              </a:xfrm>
              <a:custGeom>
                <a:avLst/>
                <a:gdLst>
                  <a:gd name="T0" fmla="*/ 491 w 493"/>
                  <a:gd name="T1" fmla="*/ 95 h 209"/>
                  <a:gd name="T2" fmla="*/ 483 w 493"/>
                  <a:gd name="T3" fmla="*/ 77 h 209"/>
                  <a:gd name="T4" fmla="*/ 468 w 493"/>
                  <a:gd name="T5" fmla="*/ 60 h 209"/>
                  <a:gd name="T6" fmla="*/ 447 w 493"/>
                  <a:gd name="T7" fmla="*/ 44 h 209"/>
                  <a:gd name="T8" fmla="*/ 420 w 493"/>
                  <a:gd name="T9" fmla="*/ 30 h 209"/>
                  <a:gd name="T10" fmla="*/ 387 w 493"/>
                  <a:gd name="T11" fmla="*/ 19 h 209"/>
                  <a:gd name="T12" fmla="*/ 349 w 493"/>
                  <a:gd name="T13" fmla="*/ 10 h 209"/>
                  <a:gd name="T14" fmla="*/ 309 w 493"/>
                  <a:gd name="T15" fmla="*/ 3 h 209"/>
                  <a:gd name="T16" fmla="*/ 267 w 493"/>
                  <a:gd name="T17" fmla="*/ 0 h 209"/>
                  <a:gd name="T18" fmla="*/ 224 w 493"/>
                  <a:gd name="T19" fmla="*/ 0 h 209"/>
                  <a:gd name="T20" fmla="*/ 182 w 493"/>
                  <a:gd name="T21" fmla="*/ 3 h 209"/>
                  <a:gd name="T22" fmla="*/ 142 w 493"/>
                  <a:gd name="T23" fmla="*/ 10 h 209"/>
                  <a:gd name="T24" fmla="*/ 105 w 493"/>
                  <a:gd name="T25" fmla="*/ 19 h 209"/>
                  <a:gd name="T26" fmla="*/ 72 w 493"/>
                  <a:gd name="T27" fmla="*/ 30 h 209"/>
                  <a:gd name="T28" fmla="*/ 44 w 493"/>
                  <a:gd name="T29" fmla="*/ 44 h 209"/>
                  <a:gd name="T30" fmla="*/ 23 w 493"/>
                  <a:gd name="T31" fmla="*/ 60 h 209"/>
                  <a:gd name="T32" fmla="*/ 8 w 493"/>
                  <a:gd name="T33" fmla="*/ 77 h 209"/>
                  <a:gd name="T34" fmla="*/ 1 w 493"/>
                  <a:gd name="T35" fmla="*/ 95 h 209"/>
                  <a:gd name="T36" fmla="*/ 1 w 493"/>
                  <a:gd name="T37" fmla="*/ 113 h 209"/>
                  <a:gd name="T38" fmla="*/ 8 w 493"/>
                  <a:gd name="T39" fmla="*/ 131 h 209"/>
                  <a:gd name="T40" fmla="*/ 23 w 493"/>
                  <a:gd name="T41" fmla="*/ 148 h 209"/>
                  <a:gd name="T42" fmla="*/ 44 w 493"/>
                  <a:gd name="T43" fmla="*/ 164 h 209"/>
                  <a:gd name="T44" fmla="*/ 72 w 493"/>
                  <a:gd name="T45" fmla="*/ 178 h 209"/>
                  <a:gd name="T46" fmla="*/ 105 w 493"/>
                  <a:gd name="T47" fmla="*/ 189 h 209"/>
                  <a:gd name="T48" fmla="*/ 142 w 493"/>
                  <a:gd name="T49" fmla="*/ 198 h 209"/>
                  <a:gd name="T50" fmla="*/ 182 w 493"/>
                  <a:gd name="T51" fmla="*/ 204 h 209"/>
                  <a:gd name="T52" fmla="*/ 224 w 493"/>
                  <a:gd name="T53" fmla="*/ 207 h 209"/>
                  <a:gd name="T54" fmla="*/ 267 w 493"/>
                  <a:gd name="T55" fmla="*/ 207 h 209"/>
                  <a:gd name="T56" fmla="*/ 309 w 493"/>
                  <a:gd name="T57" fmla="*/ 204 h 209"/>
                  <a:gd name="T58" fmla="*/ 349 w 493"/>
                  <a:gd name="T59" fmla="*/ 198 h 209"/>
                  <a:gd name="T60" fmla="*/ 387 w 493"/>
                  <a:gd name="T61" fmla="*/ 189 h 209"/>
                  <a:gd name="T62" fmla="*/ 420 w 493"/>
                  <a:gd name="T63" fmla="*/ 178 h 209"/>
                  <a:gd name="T64" fmla="*/ 447 w 493"/>
                  <a:gd name="T65" fmla="*/ 164 h 209"/>
                  <a:gd name="T66" fmla="*/ 468 w 493"/>
                  <a:gd name="T67" fmla="*/ 148 h 209"/>
                  <a:gd name="T68" fmla="*/ 483 w 493"/>
                  <a:gd name="T69" fmla="*/ 131 h 209"/>
                  <a:gd name="T70" fmla="*/ 491 w 493"/>
                  <a:gd name="T71" fmla="*/ 113 h 20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93"/>
                  <a:gd name="T109" fmla="*/ 0 h 209"/>
                  <a:gd name="T110" fmla="*/ 493 w 493"/>
                  <a:gd name="T111" fmla="*/ 209 h 20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93" h="209">
                    <a:moveTo>
                      <a:pt x="492" y="104"/>
                    </a:moveTo>
                    <a:lnTo>
                      <a:pt x="491" y="95"/>
                    </a:lnTo>
                    <a:lnTo>
                      <a:pt x="488" y="86"/>
                    </a:lnTo>
                    <a:lnTo>
                      <a:pt x="483" y="77"/>
                    </a:lnTo>
                    <a:lnTo>
                      <a:pt x="477" y="68"/>
                    </a:lnTo>
                    <a:lnTo>
                      <a:pt x="468" y="60"/>
                    </a:lnTo>
                    <a:lnTo>
                      <a:pt x="458" y="52"/>
                    </a:lnTo>
                    <a:lnTo>
                      <a:pt x="447" y="44"/>
                    </a:lnTo>
                    <a:lnTo>
                      <a:pt x="434" y="37"/>
                    </a:lnTo>
                    <a:lnTo>
                      <a:pt x="420" y="30"/>
                    </a:lnTo>
                    <a:lnTo>
                      <a:pt x="404" y="24"/>
                    </a:lnTo>
                    <a:lnTo>
                      <a:pt x="387" y="19"/>
                    </a:lnTo>
                    <a:lnTo>
                      <a:pt x="369" y="14"/>
                    </a:lnTo>
                    <a:lnTo>
                      <a:pt x="349" y="10"/>
                    </a:lnTo>
                    <a:lnTo>
                      <a:pt x="330" y="6"/>
                    </a:lnTo>
                    <a:lnTo>
                      <a:pt x="309" y="3"/>
                    </a:lnTo>
                    <a:lnTo>
                      <a:pt x="288" y="1"/>
                    </a:lnTo>
                    <a:lnTo>
                      <a:pt x="267" y="0"/>
                    </a:lnTo>
                    <a:lnTo>
                      <a:pt x="246" y="0"/>
                    </a:lnTo>
                    <a:lnTo>
                      <a:pt x="224" y="0"/>
                    </a:lnTo>
                    <a:lnTo>
                      <a:pt x="203" y="1"/>
                    </a:lnTo>
                    <a:lnTo>
                      <a:pt x="182" y="3"/>
                    </a:lnTo>
                    <a:lnTo>
                      <a:pt x="162" y="6"/>
                    </a:lnTo>
                    <a:lnTo>
                      <a:pt x="142" y="10"/>
                    </a:lnTo>
                    <a:lnTo>
                      <a:pt x="123" y="14"/>
                    </a:lnTo>
                    <a:lnTo>
                      <a:pt x="105" y="19"/>
                    </a:lnTo>
                    <a:lnTo>
                      <a:pt x="88" y="24"/>
                    </a:lnTo>
                    <a:lnTo>
                      <a:pt x="72" y="30"/>
                    </a:lnTo>
                    <a:lnTo>
                      <a:pt x="57" y="37"/>
                    </a:lnTo>
                    <a:lnTo>
                      <a:pt x="44" y="44"/>
                    </a:lnTo>
                    <a:lnTo>
                      <a:pt x="33" y="52"/>
                    </a:lnTo>
                    <a:lnTo>
                      <a:pt x="23" y="60"/>
                    </a:lnTo>
                    <a:lnTo>
                      <a:pt x="15" y="68"/>
                    </a:lnTo>
                    <a:lnTo>
                      <a:pt x="8" y="77"/>
                    </a:lnTo>
                    <a:lnTo>
                      <a:pt x="4" y="86"/>
                    </a:lnTo>
                    <a:lnTo>
                      <a:pt x="1" y="95"/>
                    </a:lnTo>
                    <a:lnTo>
                      <a:pt x="0" y="104"/>
                    </a:lnTo>
                    <a:lnTo>
                      <a:pt x="1" y="113"/>
                    </a:lnTo>
                    <a:lnTo>
                      <a:pt x="4" y="122"/>
                    </a:lnTo>
                    <a:lnTo>
                      <a:pt x="8" y="131"/>
                    </a:lnTo>
                    <a:lnTo>
                      <a:pt x="15" y="140"/>
                    </a:lnTo>
                    <a:lnTo>
                      <a:pt x="23" y="148"/>
                    </a:lnTo>
                    <a:lnTo>
                      <a:pt x="33" y="156"/>
                    </a:lnTo>
                    <a:lnTo>
                      <a:pt x="44" y="164"/>
                    </a:lnTo>
                    <a:lnTo>
                      <a:pt x="57" y="171"/>
                    </a:lnTo>
                    <a:lnTo>
                      <a:pt x="72" y="178"/>
                    </a:lnTo>
                    <a:lnTo>
                      <a:pt x="88" y="183"/>
                    </a:lnTo>
                    <a:lnTo>
                      <a:pt x="105" y="189"/>
                    </a:lnTo>
                    <a:lnTo>
                      <a:pt x="123" y="194"/>
                    </a:lnTo>
                    <a:lnTo>
                      <a:pt x="142" y="198"/>
                    </a:lnTo>
                    <a:lnTo>
                      <a:pt x="162" y="202"/>
                    </a:lnTo>
                    <a:lnTo>
                      <a:pt x="182" y="204"/>
                    </a:lnTo>
                    <a:lnTo>
                      <a:pt x="203" y="206"/>
                    </a:lnTo>
                    <a:lnTo>
                      <a:pt x="224" y="207"/>
                    </a:lnTo>
                    <a:lnTo>
                      <a:pt x="246" y="208"/>
                    </a:lnTo>
                    <a:lnTo>
                      <a:pt x="267" y="207"/>
                    </a:lnTo>
                    <a:lnTo>
                      <a:pt x="288" y="206"/>
                    </a:lnTo>
                    <a:lnTo>
                      <a:pt x="309" y="204"/>
                    </a:lnTo>
                    <a:lnTo>
                      <a:pt x="330" y="202"/>
                    </a:lnTo>
                    <a:lnTo>
                      <a:pt x="349" y="198"/>
                    </a:lnTo>
                    <a:lnTo>
                      <a:pt x="369" y="194"/>
                    </a:lnTo>
                    <a:lnTo>
                      <a:pt x="387" y="189"/>
                    </a:lnTo>
                    <a:lnTo>
                      <a:pt x="404" y="183"/>
                    </a:lnTo>
                    <a:lnTo>
                      <a:pt x="420" y="178"/>
                    </a:lnTo>
                    <a:lnTo>
                      <a:pt x="434" y="171"/>
                    </a:lnTo>
                    <a:lnTo>
                      <a:pt x="447" y="164"/>
                    </a:lnTo>
                    <a:lnTo>
                      <a:pt x="458" y="156"/>
                    </a:lnTo>
                    <a:lnTo>
                      <a:pt x="468" y="148"/>
                    </a:lnTo>
                    <a:lnTo>
                      <a:pt x="477" y="140"/>
                    </a:lnTo>
                    <a:lnTo>
                      <a:pt x="483" y="131"/>
                    </a:lnTo>
                    <a:lnTo>
                      <a:pt x="488" y="122"/>
                    </a:lnTo>
                    <a:lnTo>
                      <a:pt x="491" y="113"/>
                    </a:lnTo>
                    <a:lnTo>
                      <a:pt x="492" y="104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38" name="Rectangle 53"/>
              <p:cNvSpPr>
                <a:spLocks noChangeArrowheads="1"/>
              </p:cNvSpPr>
              <p:nvPr/>
            </p:nvSpPr>
            <p:spPr bwMode="auto">
              <a:xfrm>
                <a:off x="4770" y="2605"/>
                <a:ext cx="527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 b="1"/>
                  <a:t>dname</a:t>
                </a:r>
              </a:p>
            </p:txBody>
          </p:sp>
          <p:sp>
            <p:nvSpPr>
              <p:cNvPr id="50239" name="Rectangle 54"/>
              <p:cNvSpPr>
                <a:spLocks noChangeArrowheads="1"/>
              </p:cNvSpPr>
              <p:nvPr/>
            </p:nvSpPr>
            <p:spPr bwMode="auto">
              <a:xfrm>
                <a:off x="5186" y="2763"/>
                <a:ext cx="541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 b="1"/>
                  <a:t>budget</a:t>
                </a:r>
              </a:p>
            </p:txBody>
          </p:sp>
          <p:sp>
            <p:nvSpPr>
              <p:cNvPr id="50240" name="Rectangle 55"/>
              <p:cNvSpPr>
                <a:spLocks noChangeArrowheads="1"/>
              </p:cNvSpPr>
              <p:nvPr/>
            </p:nvSpPr>
            <p:spPr bwMode="auto">
              <a:xfrm>
                <a:off x="4449" y="2728"/>
                <a:ext cx="306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 b="1" u="sng"/>
                  <a:t>did</a:t>
                </a:r>
              </a:p>
            </p:txBody>
          </p:sp>
        </p:grpSp>
        <p:sp>
          <p:nvSpPr>
            <p:cNvPr id="50211" name="Rectangle 56"/>
            <p:cNvSpPr>
              <a:spLocks noChangeArrowheads="1"/>
            </p:cNvSpPr>
            <p:nvPr/>
          </p:nvSpPr>
          <p:spPr bwMode="auto">
            <a:xfrm>
              <a:off x="2535" y="2448"/>
              <a:ext cx="448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/>
                <a:t>name</a:t>
              </a:r>
            </a:p>
          </p:txBody>
        </p:sp>
        <p:sp>
          <p:nvSpPr>
            <p:cNvPr id="50212" name="Rectangle 57"/>
            <p:cNvSpPr>
              <a:spLocks noChangeArrowheads="1"/>
            </p:cNvSpPr>
            <p:nvPr/>
          </p:nvSpPr>
          <p:spPr bwMode="auto">
            <a:xfrm>
              <a:off x="4501" y="2920"/>
              <a:ext cx="896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/>
                <a:t>Departments</a:t>
              </a:r>
            </a:p>
          </p:txBody>
        </p:sp>
        <p:sp>
          <p:nvSpPr>
            <p:cNvPr id="50213" name="Rectangle 58"/>
            <p:cNvSpPr>
              <a:spLocks noChangeArrowheads="1"/>
            </p:cNvSpPr>
            <p:nvPr/>
          </p:nvSpPr>
          <p:spPr bwMode="auto">
            <a:xfrm>
              <a:off x="2179" y="2578"/>
              <a:ext cx="335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 u="sng"/>
                <a:t>ssn</a:t>
              </a:r>
            </a:p>
          </p:txBody>
        </p:sp>
        <p:sp>
          <p:nvSpPr>
            <p:cNvPr id="50214" name="Rectangle 59"/>
            <p:cNvSpPr>
              <a:spLocks noChangeArrowheads="1"/>
            </p:cNvSpPr>
            <p:nvPr/>
          </p:nvSpPr>
          <p:spPr bwMode="auto">
            <a:xfrm>
              <a:off x="3107" y="2583"/>
              <a:ext cx="27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/>
                <a:t>lot</a:t>
              </a:r>
            </a:p>
          </p:txBody>
        </p:sp>
        <p:sp>
          <p:nvSpPr>
            <p:cNvPr id="50215" name="Rectangle 60"/>
            <p:cNvSpPr>
              <a:spLocks noChangeArrowheads="1"/>
            </p:cNvSpPr>
            <p:nvPr/>
          </p:nvSpPr>
          <p:spPr bwMode="auto">
            <a:xfrm>
              <a:off x="2379" y="2954"/>
              <a:ext cx="79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/>
                <a:t>Employees</a:t>
              </a:r>
            </a:p>
          </p:txBody>
        </p:sp>
        <p:sp>
          <p:nvSpPr>
            <p:cNvPr id="50216" name="Rectangle 61"/>
            <p:cNvSpPr>
              <a:spLocks noChangeArrowheads="1"/>
            </p:cNvSpPr>
            <p:nvPr/>
          </p:nvSpPr>
          <p:spPr bwMode="auto">
            <a:xfrm>
              <a:off x="3450" y="2917"/>
              <a:ext cx="69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/>
                <a:t>Works_In</a:t>
              </a:r>
            </a:p>
          </p:txBody>
        </p:sp>
        <p:sp>
          <p:nvSpPr>
            <p:cNvPr id="50217" name="Line 62"/>
            <p:cNvSpPr>
              <a:spLocks noChangeShapeType="1"/>
            </p:cNvSpPr>
            <p:nvPr/>
          </p:nvSpPr>
          <p:spPr bwMode="auto">
            <a:xfrm flipH="1">
              <a:off x="3160" y="3033"/>
              <a:ext cx="20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18" name="Line 63"/>
            <p:cNvSpPr>
              <a:spLocks noChangeShapeType="1"/>
            </p:cNvSpPr>
            <p:nvPr/>
          </p:nvSpPr>
          <p:spPr bwMode="auto">
            <a:xfrm>
              <a:off x="4277" y="3023"/>
              <a:ext cx="189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19" name="Line 64"/>
            <p:cNvSpPr>
              <a:spLocks noChangeShapeType="1"/>
            </p:cNvSpPr>
            <p:nvPr/>
          </p:nvSpPr>
          <p:spPr bwMode="auto">
            <a:xfrm>
              <a:off x="2314" y="2816"/>
              <a:ext cx="280" cy="107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20" name="Line 65"/>
            <p:cNvSpPr>
              <a:spLocks noChangeShapeType="1"/>
            </p:cNvSpPr>
            <p:nvPr/>
          </p:nvSpPr>
          <p:spPr bwMode="auto">
            <a:xfrm>
              <a:off x="2751" y="2662"/>
              <a:ext cx="0" cy="261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21" name="Line 66"/>
            <p:cNvSpPr>
              <a:spLocks noChangeShapeType="1"/>
            </p:cNvSpPr>
            <p:nvPr/>
          </p:nvSpPr>
          <p:spPr bwMode="auto">
            <a:xfrm flipH="1">
              <a:off x="3026" y="2816"/>
              <a:ext cx="200" cy="117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22" name="Freeform 68"/>
            <p:cNvSpPr>
              <a:spLocks/>
            </p:cNvSpPr>
            <p:nvPr/>
          </p:nvSpPr>
          <p:spPr bwMode="auto">
            <a:xfrm>
              <a:off x="2893" y="3458"/>
              <a:ext cx="492" cy="209"/>
            </a:xfrm>
            <a:custGeom>
              <a:avLst/>
              <a:gdLst>
                <a:gd name="T0" fmla="*/ 1 w 492"/>
                <a:gd name="T1" fmla="*/ 113 h 209"/>
                <a:gd name="T2" fmla="*/ 8 w 492"/>
                <a:gd name="T3" fmla="*/ 131 h 209"/>
                <a:gd name="T4" fmla="*/ 23 w 492"/>
                <a:gd name="T5" fmla="*/ 148 h 209"/>
                <a:gd name="T6" fmla="*/ 44 w 492"/>
                <a:gd name="T7" fmla="*/ 164 h 209"/>
                <a:gd name="T8" fmla="*/ 72 w 492"/>
                <a:gd name="T9" fmla="*/ 177 h 209"/>
                <a:gd name="T10" fmla="*/ 104 w 492"/>
                <a:gd name="T11" fmla="*/ 189 h 209"/>
                <a:gd name="T12" fmla="*/ 142 w 492"/>
                <a:gd name="T13" fmla="*/ 198 h 209"/>
                <a:gd name="T14" fmla="*/ 182 w 492"/>
                <a:gd name="T15" fmla="*/ 204 h 209"/>
                <a:gd name="T16" fmla="*/ 224 w 492"/>
                <a:gd name="T17" fmla="*/ 207 h 209"/>
                <a:gd name="T18" fmla="*/ 267 w 492"/>
                <a:gd name="T19" fmla="*/ 207 h 209"/>
                <a:gd name="T20" fmla="*/ 309 w 492"/>
                <a:gd name="T21" fmla="*/ 204 h 209"/>
                <a:gd name="T22" fmla="*/ 350 w 492"/>
                <a:gd name="T23" fmla="*/ 198 h 209"/>
                <a:gd name="T24" fmla="*/ 386 w 492"/>
                <a:gd name="T25" fmla="*/ 189 h 209"/>
                <a:gd name="T26" fmla="*/ 419 w 492"/>
                <a:gd name="T27" fmla="*/ 177 h 209"/>
                <a:gd name="T28" fmla="*/ 447 w 492"/>
                <a:gd name="T29" fmla="*/ 163 h 209"/>
                <a:gd name="T30" fmla="*/ 468 w 492"/>
                <a:gd name="T31" fmla="*/ 148 h 209"/>
                <a:gd name="T32" fmla="*/ 483 w 492"/>
                <a:gd name="T33" fmla="*/ 130 h 209"/>
                <a:gd name="T34" fmla="*/ 490 w 492"/>
                <a:gd name="T35" fmla="*/ 112 h 209"/>
                <a:gd name="T36" fmla="*/ 490 w 492"/>
                <a:gd name="T37" fmla="*/ 95 h 209"/>
                <a:gd name="T38" fmla="*/ 483 w 492"/>
                <a:gd name="T39" fmla="*/ 77 h 209"/>
                <a:gd name="T40" fmla="*/ 468 w 492"/>
                <a:gd name="T41" fmla="*/ 60 h 209"/>
                <a:gd name="T42" fmla="*/ 447 w 492"/>
                <a:gd name="T43" fmla="*/ 44 h 209"/>
                <a:gd name="T44" fmla="*/ 419 w 492"/>
                <a:gd name="T45" fmla="*/ 30 h 209"/>
                <a:gd name="T46" fmla="*/ 386 w 492"/>
                <a:gd name="T47" fmla="*/ 19 h 209"/>
                <a:gd name="T48" fmla="*/ 349 w 492"/>
                <a:gd name="T49" fmla="*/ 9 h 209"/>
                <a:gd name="T50" fmla="*/ 309 w 492"/>
                <a:gd name="T51" fmla="*/ 3 h 209"/>
                <a:gd name="T52" fmla="*/ 267 w 492"/>
                <a:gd name="T53" fmla="*/ 0 h 209"/>
                <a:gd name="T54" fmla="*/ 224 w 492"/>
                <a:gd name="T55" fmla="*/ 0 h 209"/>
                <a:gd name="T56" fmla="*/ 182 w 492"/>
                <a:gd name="T57" fmla="*/ 3 h 209"/>
                <a:gd name="T58" fmla="*/ 142 w 492"/>
                <a:gd name="T59" fmla="*/ 9 h 209"/>
                <a:gd name="T60" fmla="*/ 104 w 492"/>
                <a:gd name="T61" fmla="*/ 19 h 209"/>
                <a:gd name="T62" fmla="*/ 72 w 492"/>
                <a:gd name="T63" fmla="*/ 30 h 209"/>
                <a:gd name="T64" fmla="*/ 44 w 492"/>
                <a:gd name="T65" fmla="*/ 44 h 209"/>
                <a:gd name="T66" fmla="*/ 23 w 492"/>
                <a:gd name="T67" fmla="*/ 60 h 209"/>
                <a:gd name="T68" fmla="*/ 8 w 492"/>
                <a:gd name="T69" fmla="*/ 77 h 209"/>
                <a:gd name="T70" fmla="*/ 1 w 492"/>
                <a:gd name="T71" fmla="*/ 95 h 20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92"/>
                <a:gd name="T109" fmla="*/ 0 h 209"/>
                <a:gd name="T110" fmla="*/ 492 w 492"/>
                <a:gd name="T111" fmla="*/ 209 h 20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92" h="209">
                  <a:moveTo>
                    <a:pt x="0" y="104"/>
                  </a:moveTo>
                  <a:lnTo>
                    <a:pt x="1" y="113"/>
                  </a:lnTo>
                  <a:lnTo>
                    <a:pt x="3" y="122"/>
                  </a:lnTo>
                  <a:lnTo>
                    <a:pt x="8" y="131"/>
                  </a:lnTo>
                  <a:lnTo>
                    <a:pt x="14" y="139"/>
                  </a:lnTo>
                  <a:lnTo>
                    <a:pt x="23" y="148"/>
                  </a:lnTo>
                  <a:lnTo>
                    <a:pt x="33" y="156"/>
                  </a:lnTo>
                  <a:lnTo>
                    <a:pt x="44" y="164"/>
                  </a:lnTo>
                  <a:lnTo>
                    <a:pt x="58" y="171"/>
                  </a:lnTo>
                  <a:lnTo>
                    <a:pt x="72" y="177"/>
                  </a:lnTo>
                  <a:lnTo>
                    <a:pt x="88" y="183"/>
                  </a:lnTo>
                  <a:lnTo>
                    <a:pt x="104" y="189"/>
                  </a:lnTo>
                  <a:lnTo>
                    <a:pt x="123" y="194"/>
                  </a:lnTo>
                  <a:lnTo>
                    <a:pt x="142" y="198"/>
                  </a:lnTo>
                  <a:lnTo>
                    <a:pt x="162" y="202"/>
                  </a:lnTo>
                  <a:lnTo>
                    <a:pt x="182" y="204"/>
                  </a:lnTo>
                  <a:lnTo>
                    <a:pt x="203" y="206"/>
                  </a:lnTo>
                  <a:lnTo>
                    <a:pt x="224" y="207"/>
                  </a:lnTo>
                  <a:lnTo>
                    <a:pt x="246" y="208"/>
                  </a:lnTo>
                  <a:lnTo>
                    <a:pt x="267" y="207"/>
                  </a:lnTo>
                  <a:lnTo>
                    <a:pt x="288" y="206"/>
                  </a:lnTo>
                  <a:lnTo>
                    <a:pt x="309" y="204"/>
                  </a:lnTo>
                  <a:lnTo>
                    <a:pt x="330" y="201"/>
                  </a:lnTo>
                  <a:lnTo>
                    <a:pt x="350" y="198"/>
                  </a:lnTo>
                  <a:lnTo>
                    <a:pt x="369" y="193"/>
                  </a:lnTo>
                  <a:lnTo>
                    <a:pt x="386" y="189"/>
                  </a:lnTo>
                  <a:lnTo>
                    <a:pt x="403" y="183"/>
                  </a:lnTo>
                  <a:lnTo>
                    <a:pt x="419" y="177"/>
                  </a:lnTo>
                  <a:lnTo>
                    <a:pt x="434" y="170"/>
                  </a:lnTo>
                  <a:lnTo>
                    <a:pt x="447" y="163"/>
                  </a:lnTo>
                  <a:lnTo>
                    <a:pt x="459" y="155"/>
                  </a:lnTo>
                  <a:lnTo>
                    <a:pt x="468" y="148"/>
                  </a:lnTo>
                  <a:lnTo>
                    <a:pt x="476" y="139"/>
                  </a:lnTo>
                  <a:lnTo>
                    <a:pt x="483" y="130"/>
                  </a:lnTo>
                  <a:lnTo>
                    <a:pt x="488" y="122"/>
                  </a:lnTo>
                  <a:lnTo>
                    <a:pt x="490" y="112"/>
                  </a:lnTo>
                  <a:lnTo>
                    <a:pt x="491" y="103"/>
                  </a:lnTo>
                  <a:lnTo>
                    <a:pt x="490" y="95"/>
                  </a:lnTo>
                  <a:lnTo>
                    <a:pt x="488" y="86"/>
                  </a:lnTo>
                  <a:lnTo>
                    <a:pt x="483" y="77"/>
                  </a:lnTo>
                  <a:lnTo>
                    <a:pt x="476" y="68"/>
                  </a:lnTo>
                  <a:lnTo>
                    <a:pt x="468" y="60"/>
                  </a:lnTo>
                  <a:lnTo>
                    <a:pt x="459" y="51"/>
                  </a:lnTo>
                  <a:lnTo>
                    <a:pt x="447" y="44"/>
                  </a:lnTo>
                  <a:lnTo>
                    <a:pt x="434" y="37"/>
                  </a:lnTo>
                  <a:lnTo>
                    <a:pt x="419" y="30"/>
                  </a:lnTo>
                  <a:lnTo>
                    <a:pt x="403" y="24"/>
                  </a:lnTo>
                  <a:lnTo>
                    <a:pt x="386" y="19"/>
                  </a:lnTo>
                  <a:lnTo>
                    <a:pt x="369" y="13"/>
                  </a:lnTo>
                  <a:lnTo>
                    <a:pt x="349" y="9"/>
                  </a:lnTo>
                  <a:lnTo>
                    <a:pt x="329" y="6"/>
                  </a:lnTo>
                  <a:lnTo>
                    <a:pt x="309" y="3"/>
                  </a:lnTo>
                  <a:lnTo>
                    <a:pt x="288" y="1"/>
                  </a:lnTo>
                  <a:lnTo>
                    <a:pt x="267" y="0"/>
                  </a:lnTo>
                  <a:lnTo>
                    <a:pt x="246" y="0"/>
                  </a:lnTo>
                  <a:lnTo>
                    <a:pt x="224" y="0"/>
                  </a:lnTo>
                  <a:lnTo>
                    <a:pt x="203" y="1"/>
                  </a:lnTo>
                  <a:lnTo>
                    <a:pt x="182" y="3"/>
                  </a:lnTo>
                  <a:lnTo>
                    <a:pt x="162" y="6"/>
                  </a:lnTo>
                  <a:lnTo>
                    <a:pt x="142" y="9"/>
                  </a:lnTo>
                  <a:lnTo>
                    <a:pt x="123" y="14"/>
                  </a:lnTo>
                  <a:lnTo>
                    <a:pt x="104" y="19"/>
                  </a:lnTo>
                  <a:lnTo>
                    <a:pt x="88" y="24"/>
                  </a:lnTo>
                  <a:lnTo>
                    <a:pt x="72" y="30"/>
                  </a:lnTo>
                  <a:lnTo>
                    <a:pt x="58" y="37"/>
                  </a:lnTo>
                  <a:lnTo>
                    <a:pt x="44" y="44"/>
                  </a:lnTo>
                  <a:lnTo>
                    <a:pt x="33" y="52"/>
                  </a:lnTo>
                  <a:lnTo>
                    <a:pt x="23" y="60"/>
                  </a:lnTo>
                  <a:lnTo>
                    <a:pt x="14" y="68"/>
                  </a:lnTo>
                  <a:lnTo>
                    <a:pt x="8" y="77"/>
                  </a:lnTo>
                  <a:lnTo>
                    <a:pt x="3" y="86"/>
                  </a:lnTo>
                  <a:lnTo>
                    <a:pt x="1" y="95"/>
                  </a:lnTo>
                  <a:lnTo>
                    <a:pt x="0" y="1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23" name="Freeform 69"/>
            <p:cNvSpPr>
              <a:spLocks/>
            </p:cNvSpPr>
            <p:nvPr/>
          </p:nvSpPr>
          <p:spPr bwMode="auto">
            <a:xfrm>
              <a:off x="4287" y="3458"/>
              <a:ext cx="492" cy="209"/>
            </a:xfrm>
            <a:custGeom>
              <a:avLst/>
              <a:gdLst>
                <a:gd name="T0" fmla="*/ 1 w 492"/>
                <a:gd name="T1" fmla="*/ 113 h 209"/>
                <a:gd name="T2" fmla="*/ 8 w 492"/>
                <a:gd name="T3" fmla="*/ 131 h 209"/>
                <a:gd name="T4" fmla="*/ 23 w 492"/>
                <a:gd name="T5" fmla="*/ 148 h 209"/>
                <a:gd name="T6" fmla="*/ 45 w 492"/>
                <a:gd name="T7" fmla="*/ 164 h 209"/>
                <a:gd name="T8" fmla="*/ 72 w 492"/>
                <a:gd name="T9" fmla="*/ 177 h 209"/>
                <a:gd name="T10" fmla="*/ 105 w 492"/>
                <a:gd name="T11" fmla="*/ 189 h 209"/>
                <a:gd name="T12" fmla="*/ 142 w 492"/>
                <a:gd name="T13" fmla="*/ 198 h 209"/>
                <a:gd name="T14" fmla="*/ 182 w 492"/>
                <a:gd name="T15" fmla="*/ 204 h 209"/>
                <a:gd name="T16" fmla="*/ 224 w 492"/>
                <a:gd name="T17" fmla="*/ 207 h 209"/>
                <a:gd name="T18" fmla="*/ 267 w 492"/>
                <a:gd name="T19" fmla="*/ 207 h 209"/>
                <a:gd name="T20" fmla="*/ 309 w 492"/>
                <a:gd name="T21" fmla="*/ 204 h 209"/>
                <a:gd name="T22" fmla="*/ 350 w 492"/>
                <a:gd name="T23" fmla="*/ 198 h 209"/>
                <a:gd name="T24" fmla="*/ 387 w 492"/>
                <a:gd name="T25" fmla="*/ 189 h 209"/>
                <a:gd name="T26" fmla="*/ 419 w 492"/>
                <a:gd name="T27" fmla="*/ 177 h 209"/>
                <a:gd name="T28" fmla="*/ 447 w 492"/>
                <a:gd name="T29" fmla="*/ 163 h 209"/>
                <a:gd name="T30" fmla="*/ 468 w 492"/>
                <a:gd name="T31" fmla="*/ 148 h 209"/>
                <a:gd name="T32" fmla="*/ 483 w 492"/>
                <a:gd name="T33" fmla="*/ 130 h 209"/>
                <a:gd name="T34" fmla="*/ 491 w 492"/>
                <a:gd name="T35" fmla="*/ 112 h 209"/>
                <a:gd name="T36" fmla="*/ 491 w 492"/>
                <a:gd name="T37" fmla="*/ 95 h 209"/>
                <a:gd name="T38" fmla="*/ 483 w 492"/>
                <a:gd name="T39" fmla="*/ 77 h 209"/>
                <a:gd name="T40" fmla="*/ 468 w 492"/>
                <a:gd name="T41" fmla="*/ 60 h 209"/>
                <a:gd name="T42" fmla="*/ 447 w 492"/>
                <a:gd name="T43" fmla="*/ 44 h 209"/>
                <a:gd name="T44" fmla="*/ 419 w 492"/>
                <a:gd name="T45" fmla="*/ 30 h 209"/>
                <a:gd name="T46" fmla="*/ 387 w 492"/>
                <a:gd name="T47" fmla="*/ 19 h 209"/>
                <a:gd name="T48" fmla="*/ 349 w 492"/>
                <a:gd name="T49" fmla="*/ 9 h 209"/>
                <a:gd name="T50" fmla="*/ 309 w 492"/>
                <a:gd name="T51" fmla="*/ 3 h 209"/>
                <a:gd name="T52" fmla="*/ 267 w 492"/>
                <a:gd name="T53" fmla="*/ 0 h 209"/>
                <a:gd name="T54" fmla="*/ 224 w 492"/>
                <a:gd name="T55" fmla="*/ 0 h 209"/>
                <a:gd name="T56" fmla="*/ 182 w 492"/>
                <a:gd name="T57" fmla="*/ 3 h 209"/>
                <a:gd name="T58" fmla="*/ 142 w 492"/>
                <a:gd name="T59" fmla="*/ 9 h 209"/>
                <a:gd name="T60" fmla="*/ 105 w 492"/>
                <a:gd name="T61" fmla="*/ 19 h 209"/>
                <a:gd name="T62" fmla="*/ 72 w 492"/>
                <a:gd name="T63" fmla="*/ 30 h 209"/>
                <a:gd name="T64" fmla="*/ 44 w 492"/>
                <a:gd name="T65" fmla="*/ 44 h 209"/>
                <a:gd name="T66" fmla="*/ 23 w 492"/>
                <a:gd name="T67" fmla="*/ 60 h 209"/>
                <a:gd name="T68" fmla="*/ 8 w 492"/>
                <a:gd name="T69" fmla="*/ 77 h 209"/>
                <a:gd name="T70" fmla="*/ 1 w 492"/>
                <a:gd name="T71" fmla="*/ 95 h 20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92"/>
                <a:gd name="T109" fmla="*/ 0 h 209"/>
                <a:gd name="T110" fmla="*/ 492 w 492"/>
                <a:gd name="T111" fmla="*/ 209 h 20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92" h="209">
                  <a:moveTo>
                    <a:pt x="0" y="104"/>
                  </a:moveTo>
                  <a:lnTo>
                    <a:pt x="1" y="113"/>
                  </a:lnTo>
                  <a:lnTo>
                    <a:pt x="3" y="122"/>
                  </a:lnTo>
                  <a:lnTo>
                    <a:pt x="8" y="131"/>
                  </a:lnTo>
                  <a:lnTo>
                    <a:pt x="15" y="139"/>
                  </a:lnTo>
                  <a:lnTo>
                    <a:pt x="23" y="148"/>
                  </a:lnTo>
                  <a:lnTo>
                    <a:pt x="33" y="156"/>
                  </a:lnTo>
                  <a:lnTo>
                    <a:pt x="45" y="164"/>
                  </a:lnTo>
                  <a:lnTo>
                    <a:pt x="58" y="171"/>
                  </a:lnTo>
                  <a:lnTo>
                    <a:pt x="72" y="177"/>
                  </a:lnTo>
                  <a:lnTo>
                    <a:pt x="88" y="183"/>
                  </a:lnTo>
                  <a:lnTo>
                    <a:pt x="105" y="189"/>
                  </a:lnTo>
                  <a:lnTo>
                    <a:pt x="123" y="194"/>
                  </a:lnTo>
                  <a:lnTo>
                    <a:pt x="142" y="198"/>
                  </a:lnTo>
                  <a:lnTo>
                    <a:pt x="162" y="202"/>
                  </a:lnTo>
                  <a:lnTo>
                    <a:pt x="182" y="204"/>
                  </a:lnTo>
                  <a:lnTo>
                    <a:pt x="203" y="206"/>
                  </a:lnTo>
                  <a:lnTo>
                    <a:pt x="224" y="207"/>
                  </a:lnTo>
                  <a:lnTo>
                    <a:pt x="246" y="208"/>
                  </a:lnTo>
                  <a:lnTo>
                    <a:pt x="267" y="207"/>
                  </a:lnTo>
                  <a:lnTo>
                    <a:pt x="288" y="206"/>
                  </a:lnTo>
                  <a:lnTo>
                    <a:pt x="309" y="204"/>
                  </a:lnTo>
                  <a:lnTo>
                    <a:pt x="330" y="201"/>
                  </a:lnTo>
                  <a:lnTo>
                    <a:pt x="350" y="198"/>
                  </a:lnTo>
                  <a:lnTo>
                    <a:pt x="369" y="193"/>
                  </a:lnTo>
                  <a:lnTo>
                    <a:pt x="387" y="189"/>
                  </a:lnTo>
                  <a:lnTo>
                    <a:pt x="403" y="183"/>
                  </a:lnTo>
                  <a:lnTo>
                    <a:pt x="419" y="177"/>
                  </a:lnTo>
                  <a:lnTo>
                    <a:pt x="434" y="170"/>
                  </a:lnTo>
                  <a:lnTo>
                    <a:pt x="447" y="163"/>
                  </a:lnTo>
                  <a:lnTo>
                    <a:pt x="459" y="155"/>
                  </a:lnTo>
                  <a:lnTo>
                    <a:pt x="468" y="148"/>
                  </a:lnTo>
                  <a:lnTo>
                    <a:pt x="476" y="139"/>
                  </a:lnTo>
                  <a:lnTo>
                    <a:pt x="483" y="130"/>
                  </a:lnTo>
                  <a:lnTo>
                    <a:pt x="488" y="122"/>
                  </a:lnTo>
                  <a:lnTo>
                    <a:pt x="491" y="112"/>
                  </a:lnTo>
                  <a:lnTo>
                    <a:pt x="491" y="103"/>
                  </a:lnTo>
                  <a:lnTo>
                    <a:pt x="491" y="95"/>
                  </a:lnTo>
                  <a:lnTo>
                    <a:pt x="488" y="86"/>
                  </a:lnTo>
                  <a:lnTo>
                    <a:pt x="483" y="77"/>
                  </a:lnTo>
                  <a:lnTo>
                    <a:pt x="476" y="68"/>
                  </a:lnTo>
                  <a:lnTo>
                    <a:pt x="468" y="60"/>
                  </a:lnTo>
                  <a:lnTo>
                    <a:pt x="459" y="51"/>
                  </a:lnTo>
                  <a:lnTo>
                    <a:pt x="447" y="44"/>
                  </a:lnTo>
                  <a:lnTo>
                    <a:pt x="434" y="37"/>
                  </a:lnTo>
                  <a:lnTo>
                    <a:pt x="419" y="30"/>
                  </a:lnTo>
                  <a:lnTo>
                    <a:pt x="403" y="24"/>
                  </a:lnTo>
                  <a:lnTo>
                    <a:pt x="387" y="19"/>
                  </a:lnTo>
                  <a:lnTo>
                    <a:pt x="369" y="13"/>
                  </a:lnTo>
                  <a:lnTo>
                    <a:pt x="349" y="9"/>
                  </a:lnTo>
                  <a:lnTo>
                    <a:pt x="329" y="6"/>
                  </a:lnTo>
                  <a:lnTo>
                    <a:pt x="309" y="3"/>
                  </a:lnTo>
                  <a:lnTo>
                    <a:pt x="288" y="1"/>
                  </a:lnTo>
                  <a:lnTo>
                    <a:pt x="267" y="0"/>
                  </a:lnTo>
                  <a:lnTo>
                    <a:pt x="246" y="0"/>
                  </a:lnTo>
                  <a:lnTo>
                    <a:pt x="224" y="0"/>
                  </a:lnTo>
                  <a:lnTo>
                    <a:pt x="203" y="1"/>
                  </a:lnTo>
                  <a:lnTo>
                    <a:pt x="182" y="3"/>
                  </a:lnTo>
                  <a:lnTo>
                    <a:pt x="162" y="6"/>
                  </a:lnTo>
                  <a:lnTo>
                    <a:pt x="142" y="9"/>
                  </a:lnTo>
                  <a:lnTo>
                    <a:pt x="123" y="14"/>
                  </a:lnTo>
                  <a:lnTo>
                    <a:pt x="105" y="19"/>
                  </a:lnTo>
                  <a:lnTo>
                    <a:pt x="88" y="24"/>
                  </a:lnTo>
                  <a:lnTo>
                    <a:pt x="72" y="30"/>
                  </a:lnTo>
                  <a:lnTo>
                    <a:pt x="58" y="37"/>
                  </a:lnTo>
                  <a:lnTo>
                    <a:pt x="44" y="44"/>
                  </a:lnTo>
                  <a:lnTo>
                    <a:pt x="33" y="52"/>
                  </a:lnTo>
                  <a:lnTo>
                    <a:pt x="23" y="60"/>
                  </a:lnTo>
                  <a:lnTo>
                    <a:pt x="15" y="68"/>
                  </a:lnTo>
                  <a:lnTo>
                    <a:pt x="8" y="77"/>
                  </a:lnTo>
                  <a:lnTo>
                    <a:pt x="3" y="86"/>
                  </a:lnTo>
                  <a:lnTo>
                    <a:pt x="1" y="95"/>
                  </a:lnTo>
                  <a:lnTo>
                    <a:pt x="0" y="1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24" name="Rectangle 70"/>
            <p:cNvSpPr>
              <a:spLocks noChangeArrowheads="1"/>
            </p:cNvSpPr>
            <p:nvPr/>
          </p:nvSpPr>
          <p:spPr bwMode="auto">
            <a:xfrm>
              <a:off x="3515" y="3425"/>
              <a:ext cx="64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/>
                <a:t>Duration</a:t>
              </a:r>
            </a:p>
          </p:txBody>
        </p:sp>
        <p:sp>
          <p:nvSpPr>
            <p:cNvPr id="50225" name="Rectangle 72"/>
            <p:cNvSpPr>
              <a:spLocks noChangeArrowheads="1"/>
            </p:cNvSpPr>
            <p:nvPr/>
          </p:nvSpPr>
          <p:spPr bwMode="auto">
            <a:xfrm>
              <a:off x="2939" y="3446"/>
              <a:ext cx="398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 u="sng"/>
                <a:t>from</a:t>
              </a:r>
            </a:p>
          </p:txBody>
        </p:sp>
        <p:sp>
          <p:nvSpPr>
            <p:cNvPr id="50226" name="Rectangle 73"/>
            <p:cNvSpPr>
              <a:spLocks noChangeArrowheads="1"/>
            </p:cNvSpPr>
            <p:nvPr/>
          </p:nvSpPr>
          <p:spPr bwMode="auto">
            <a:xfrm>
              <a:off x="4431" y="3434"/>
              <a:ext cx="235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 u="sng"/>
                <a:t>to</a:t>
              </a:r>
            </a:p>
          </p:txBody>
        </p:sp>
        <p:sp>
          <p:nvSpPr>
            <p:cNvPr id="50227" name="Line 74"/>
            <p:cNvSpPr>
              <a:spLocks noChangeShapeType="1"/>
            </p:cNvSpPr>
            <p:nvPr/>
          </p:nvSpPr>
          <p:spPr bwMode="auto">
            <a:xfrm>
              <a:off x="3379" y="3561"/>
              <a:ext cx="146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28" name="Line 75"/>
            <p:cNvSpPr>
              <a:spLocks noChangeShapeType="1"/>
            </p:cNvSpPr>
            <p:nvPr/>
          </p:nvSpPr>
          <p:spPr bwMode="auto">
            <a:xfrm>
              <a:off x="4136" y="3561"/>
              <a:ext cx="108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29" name="Line 76"/>
            <p:cNvSpPr>
              <a:spLocks noChangeShapeType="1"/>
            </p:cNvSpPr>
            <p:nvPr/>
          </p:nvSpPr>
          <p:spPr bwMode="auto">
            <a:xfrm>
              <a:off x="4512" y="2787"/>
              <a:ext cx="136" cy="13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30" name="Line 77"/>
            <p:cNvSpPr>
              <a:spLocks noChangeShapeType="1"/>
            </p:cNvSpPr>
            <p:nvPr/>
          </p:nvSpPr>
          <p:spPr bwMode="auto">
            <a:xfrm flipH="1">
              <a:off x="4984" y="2787"/>
              <a:ext cx="104" cy="13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31" name="Line 78"/>
            <p:cNvSpPr>
              <a:spLocks noChangeShapeType="1"/>
            </p:cNvSpPr>
            <p:nvPr/>
          </p:nvSpPr>
          <p:spPr bwMode="auto">
            <a:xfrm>
              <a:off x="4796" y="2691"/>
              <a:ext cx="0" cy="232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32" name="Line 79"/>
            <p:cNvSpPr>
              <a:spLocks noChangeShapeType="1"/>
            </p:cNvSpPr>
            <p:nvPr/>
          </p:nvSpPr>
          <p:spPr bwMode="auto">
            <a:xfrm>
              <a:off x="3836" y="3219"/>
              <a:ext cx="0" cy="232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33" name="Freeform 81"/>
            <p:cNvSpPr>
              <a:spLocks/>
            </p:cNvSpPr>
            <p:nvPr/>
          </p:nvSpPr>
          <p:spPr bwMode="auto">
            <a:xfrm>
              <a:off x="3504" y="3408"/>
              <a:ext cx="672" cy="240"/>
            </a:xfrm>
            <a:custGeom>
              <a:avLst/>
              <a:gdLst>
                <a:gd name="T0" fmla="*/ 1 w 492"/>
                <a:gd name="T1" fmla="*/ 171 h 209"/>
                <a:gd name="T2" fmla="*/ 20 w 492"/>
                <a:gd name="T3" fmla="*/ 198 h 209"/>
                <a:gd name="T4" fmla="*/ 57 w 492"/>
                <a:gd name="T5" fmla="*/ 224 h 209"/>
                <a:gd name="T6" fmla="*/ 113 w 492"/>
                <a:gd name="T7" fmla="*/ 248 h 209"/>
                <a:gd name="T8" fmla="*/ 183 w 492"/>
                <a:gd name="T9" fmla="*/ 268 h 209"/>
                <a:gd name="T10" fmla="*/ 266 w 492"/>
                <a:gd name="T11" fmla="*/ 286 h 209"/>
                <a:gd name="T12" fmla="*/ 362 w 492"/>
                <a:gd name="T13" fmla="*/ 300 h 209"/>
                <a:gd name="T14" fmla="*/ 464 w 492"/>
                <a:gd name="T15" fmla="*/ 309 h 209"/>
                <a:gd name="T16" fmla="*/ 571 w 492"/>
                <a:gd name="T17" fmla="*/ 313 h 209"/>
                <a:gd name="T18" fmla="*/ 682 w 492"/>
                <a:gd name="T19" fmla="*/ 313 h 209"/>
                <a:gd name="T20" fmla="*/ 787 w 492"/>
                <a:gd name="T21" fmla="*/ 309 h 209"/>
                <a:gd name="T22" fmla="*/ 892 w 492"/>
                <a:gd name="T23" fmla="*/ 300 h 209"/>
                <a:gd name="T24" fmla="*/ 988 w 492"/>
                <a:gd name="T25" fmla="*/ 286 h 209"/>
                <a:gd name="T26" fmla="*/ 1067 w 492"/>
                <a:gd name="T27" fmla="*/ 268 h 209"/>
                <a:gd name="T28" fmla="*/ 1140 w 492"/>
                <a:gd name="T29" fmla="*/ 247 h 209"/>
                <a:gd name="T30" fmla="*/ 1192 w 492"/>
                <a:gd name="T31" fmla="*/ 224 h 209"/>
                <a:gd name="T32" fmla="*/ 1231 w 492"/>
                <a:gd name="T33" fmla="*/ 196 h 209"/>
                <a:gd name="T34" fmla="*/ 1251 w 492"/>
                <a:gd name="T35" fmla="*/ 170 h 209"/>
                <a:gd name="T36" fmla="*/ 1251 w 492"/>
                <a:gd name="T37" fmla="*/ 144 h 209"/>
                <a:gd name="T38" fmla="*/ 1231 w 492"/>
                <a:gd name="T39" fmla="*/ 116 h 209"/>
                <a:gd name="T40" fmla="*/ 1192 w 492"/>
                <a:gd name="T41" fmla="*/ 91 h 209"/>
                <a:gd name="T42" fmla="*/ 1140 w 492"/>
                <a:gd name="T43" fmla="*/ 68 h 209"/>
                <a:gd name="T44" fmla="*/ 1067 w 492"/>
                <a:gd name="T45" fmla="*/ 45 h 209"/>
                <a:gd name="T46" fmla="*/ 988 w 492"/>
                <a:gd name="T47" fmla="*/ 29 h 209"/>
                <a:gd name="T48" fmla="*/ 891 w 492"/>
                <a:gd name="T49" fmla="*/ 13 h 209"/>
                <a:gd name="T50" fmla="*/ 787 w 492"/>
                <a:gd name="T51" fmla="*/ 3 h 209"/>
                <a:gd name="T52" fmla="*/ 682 w 492"/>
                <a:gd name="T53" fmla="*/ 0 h 209"/>
                <a:gd name="T54" fmla="*/ 571 w 492"/>
                <a:gd name="T55" fmla="*/ 0 h 209"/>
                <a:gd name="T56" fmla="*/ 464 w 492"/>
                <a:gd name="T57" fmla="*/ 3 h 209"/>
                <a:gd name="T58" fmla="*/ 362 w 492"/>
                <a:gd name="T59" fmla="*/ 13 h 209"/>
                <a:gd name="T60" fmla="*/ 266 w 492"/>
                <a:gd name="T61" fmla="*/ 29 h 209"/>
                <a:gd name="T62" fmla="*/ 183 w 492"/>
                <a:gd name="T63" fmla="*/ 45 h 209"/>
                <a:gd name="T64" fmla="*/ 112 w 492"/>
                <a:gd name="T65" fmla="*/ 68 h 209"/>
                <a:gd name="T66" fmla="*/ 57 w 492"/>
                <a:gd name="T67" fmla="*/ 91 h 209"/>
                <a:gd name="T68" fmla="*/ 20 w 492"/>
                <a:gd name="T69" fmla="*/ 116 h 209"/>
                <a:gd name="T70" fmla="*/ 1 w 492"/>
                <a:gd name="T71" fmla="*/ 144 h 20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92"/>
                <a:gd name="T109" fmla="*/ 0 h 209"/>
                <a:gd name="T110" fmla="*/ 492 w 492"/>
                <a:gd name="T111" fmla="*/ 209 h 20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92" h="209">
                  <a:moveTo>
                    <a:pt x="0" y="104"/>
                  </a:moveTo>
                  <a:lnTo>
                    <a:pt x="1" y="113"/>
                  </a:lnTo>
                  <a:lnTo>
                    <a:pt x="3" y="122"/>
                  </a:lnTo>
                  <a:lnTo>
                    <a:pt x="8" y="131"/>
                  </a:lnTo>
                  <a:lnTo>
                    <a:pt x="15" y="139"/>
                  </a:lnTo>
                  <a:lnTo>
                    <a:pt x="23" y="148"/>
                  </a:lnTo>
                  <a:lnTo>
                    <a:pt x="33" y="156"/>
                  </a:lnTo>
                  <a:lnTo>
                    <a:pt x="45" y="164"/>
                  </a:lnTo>
                  <a:lnTo>
                    <a:pt x="58" y="171"/>
                  </a:lnTo>
                  <a:lnTo>
                    <a:pt x="72" y="177"/>
                  </a:lnTo>
                  <a:lnTo>
                    <a:pt x="88" y="183"/>
                  </a:lnTo>
                  <a:lnTo>
                    <a:pt x="105" y="189"/>
                  </a:lnTo>
                  <a:lnTo>
                    <a:pt x="123" y="194"/>
                  </a:lnTo>
                  <a:lnTo>
                    <a:pt x="142" y="198"/>
                  </a:lnTo>
                  <a:lnTo>
                    <a:pt x="162" y="202"/>
                  </a:lnTo>
                  <a:lnTo>
                    <a:pt x="182" y="204"/>
                  </a:lnTo>
                  <a:lnTo>
                    <a:pt x="203" y="206"/>
                  </a:lnTo>
                  <a:lnTo>
                    <a:pt x="224" y="207"/>
                  </a:lnTo>
                  <a:lnTo>
                    <a:pt x="246" y="208"/>
                  </a:lnTo>
                  <a:lnTo>
                    <a:pt x="267" y="207"/>
                  </a:lnTo>
                  <a:lnTo>
                    <a:pt x="288" y="206"/>
                  </a:lnTo>
                  <a:lnTo>
                    <a:pt x="309" y="204"/>
                  </a:lnTo>
                  <a:lnTo>
                    <a:pt x="330" y="201"/>
                  </a:lnTo>
                  <a:lnTo>
                    <a:pt x="350" y="198"/>
                  </a:lnTo>
                  <a:lnTo>
                    <a:pt x="369" y="193"/>
                  </a:lnTo>
                  <a:lnTo>
                    <a:pt x="387" y="189"/>
                  </a:lnTo>
                  <a:lnTo>
                    <a:pt x="403" y="183"/>
                  </a:lnTo>
                  <a:lnTo>
                    <a:pt x="419" y="177"/>
                  </a:lnTo>
                  <a:lnTo>
                    <a:pt x="434" y="170"/>
                  </a:lnTo>
                  <a:lnTo>
                    <a:pt x="447" y="163"/>
                  </a:lnTo>
                  <a:lnTo>
                    <a:pt x="459" y="155"/>
                  </a:lnTo>
                  <a:lnTo>
                    <a:pt x="468" y="148"/>
                  </a:lnTo>
                  <a:lnTo>
                    <a:pt x="476" y="139"/>
                  </a:lnTo>
                  <a:lnTo>
                    <a:pt x="483" y="130"/>
                  </a:lnTo>
                  <a:lnTo>
                    <a:pt x="488" y="122"/>
                  </a:lnTo>
                  <a:lnTo>
                    <a:pt x="491" y="112"/>
                  </a:lnTo>
                  <a:lnTo>
                    <a:pt x="491" y="103"/>
                  </a:lnTo>
                  <a:lnTo>
                    <a:pt x="491" y="95"/>
                  </a:lnTo>
                  <a:lnTo>
                    <a:pt x="488" y="86"/>
                  </a:lnTo>
                  <a:lnTo>
                    <a:pt x="483" y="77"/>
                  </a:lnTo>
                  <a:lnTo>
                    <a:pt x="476" y="68"/>
                  </a:lnTo>
                  <a:lnTo>
                    <a:pt x="468" y="60"/>
                  </a:lnTo>
                  <a:lnTo>
                    <a:pt x="459" y="51"/>
                  </a:lnTo>
                  <a:lnTo>
                    <a:pt x="447" y="44"/>
                  </a:lnTo>
                  <a:lnTo>
                    <a:pt x="434" y="37"/>
                  </a:lnTo>
                  <a:lnTo>
                    <a:pt x="419" y="30"/>
                  </a:lnTo>
                  <a:lnTo>
                    <a:pt x="403" y="24"/>
                  </a:lnTo>
                  <a:lnTo>
                    <a:pt x="387" y="19"/>
                  </a:lnTo>
                  <a:lnTo>
                    <a:pt x="369" y="13"/>
                  </a:lnTo>
                  <a:lnTo>
                    <a:pt x="349" y="9"/>
                  </a:lnTo>
                  <a:lnTo>
                    <a:pt x="329" y="6"/>
                  </a:lnTo>
                  <a:lnTo>
                    <a:pt x="309" y="3"/>
                  </a:lnTo>
                  <a:lnTo>
                    <a:pt x="288" y="1"/>
                  </a:lnTo>
                  <a:lnTo>
                    <a:pt x="267" y="0"/>
                  </a:lnTo>
                  <a:lnTo>
                    <a:pt x="246" y="0"/>
                  </a:lnTo>
                  <a:lnTo>
                    <a:pt x="224" y="0"/>
                  </a:lnTo>
                  <a:lnTo>
                    <a:pt x="203" y="1"/>
                  </a:lnTo>
                  <a:lnTo>
                    <a:pt x="182" y="3"/>
                  </a:lnTo>
                  <a:lnTo>
                    <a:pt x="162" y="6"/>
                  </a:lnTo>
                  <a:lnTo>
                    <a:pt x="142" y="9"/>
                  </a:lnTo>
                  <a:lnTo>
                    <a:pt x="123" y="14"/>
                  </a:lnTo>
                  <a:lnTo>
                    <a:pt x="105" y="19"/>
                  </a:lnTo>
                  <a:lnTo>
                    <a:pt x="88" y="24"/>
                  </a:lnTo>
                  <a:lnTo>
                    <a:pt x="72" y="30"/>
                  </a:lnTo>
                  <a:lnTo>
                    <a:pt x="58" y="37"/>
                  </a:lnTo>
                  <a:lnTo>
                    <a:pt x="44" y="44"/>
                  </a:lnTo>
                  <a:lnTo>
                    <a:pt x="33" y="52"/>
                  </a:lnTo>
                  <a:lnTo>
                    <a:pt x="23" y="60"/>
                  </a:lnTo>
                  <a:lnTo>
                    <a:pt x="15" y="68"/>
                  </a:lnTo>
                  <a:lnTo>
                    <a:pt x="8" y="77"/>
                  </a:lnTo>
                  <a:lnTo>
                    <a:pt x="3" y="86"/>
                  </a:lnTo>
                  <a:lnTo>
                    <a:pt x="1" y="95"/>
                  </a:lnTo>
                  <a:lnTo>
                    <a:pt x="0" y="1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34" name="Freeform 82"/>
            <p:cNvSpPr>
              <a:spLocks/>
            </p:cNvSpPr>
            <p:nvPr/>
          </p:nvSpPr>
          <p:spPr bwMode="auto">
            <a:xfrm>
              <a:off x="3456" y="3360"/>
              <a:ext cx="768" cy="336"/>
            </a:xfrm>
            <a:custGeom>
              <a:avLst/>
              <a:gdLst>
                <a:gd name="T0" fmla="*/ 5 w 492"/>
                <a:gd name="T1" fmla="*/ 471 h 209"/>
                <a:gd name="T2" fmla="*/ 30 w 492"/>
                <a:gd name="T3" fmla="*/ 545 h 209"/>
                <a:gd name="T4" fmla="*/ 87 w 492"/>
                <a:gd name="T5" fmla="*/ 616 h 209"/>
                <a:gd name="T6" fmla="*/ 170 w 492"/>
                <a:gd name="T7" fmla="*/ 682 h 209"/>
                <a:gd name="T8" fmla="*/ 273 w 492"/>
                <a:gd name="T9" fmla="*/ 736 h 209"/>
                <a:gd name="T10" fmla="*/ 400 w 492"/>
                <a:gd name="T11" fmla="*/ 786 h 209"/>
                <a:gd name="T12" fmla="*/ 542 w 492"/>
                <a:gd name="T13" fmla="*/ 822 h 209"/>
                <a:gd name="T14" fmla="*/ 692 w 492"/>
                <a:gd name="T15" fmla="*/ 847 h 209"/>
                <a:gd name="T16" fmla="*/ 852 w 492"/>
                <a:gd name="T17" fmla="*/ 860 h 209"/>
                <a:gd name="T18" fmla="*/ 1016 w 492"/>
                <a:gd name="T19" fmla="*/ 860 h 209"/>
                <a:gd name="T20" fmla="*/ 1174 w 492"/>
                <a:gd name="T21" fmla="*/ 847 h 209"/>
                <a:gd name="T22" fmla="*/ 1330 w 492"/>
                <a:gd name="T23" fmla="*/ 822 h 209"/>
                <a:gd name="T24" fmla="*/ 1472 w 492"/>
                <a:gd name="T25" fmla="*/ 786 h 209"/>
                <a:gd name="T26" fmla="*/ 1594 w 492"/>
                <a:gd name="T27" fmla="*/ 736 h 209"/>
                <a:gd name="T28" fmla="*/ 1701 w 492"/>
                <a:gd name="T29" fmla="*/ 677 h 209"/>
                <a:gd name="T30" fmla="*/ 1781 w 492"/>
                <a:gd name="T31" fmla="*/ 616 h 209"/>
                <a:gd name="T32" fmla="*/ 1837 w 492"/>
                <a:gd name="T33" fmla="*/ 540 h 209"/>
                <a:gd name="T34" fmla="*/ 1867 w 492"/>
                <a:gd name="T35" fmla="*/ 465 h 209"/>
                <a:gd name="T36" fmla="*/ 1867 w 492"/>
                <a:gd name="T37" fmla="*/ 395 h 209"/>
                <a:gd name="T38" fmla="*/ 1837 w 492"/>
                <a:gd name="T39" fmla="*/ 320 h 209"/>
                <a:gd name="T40" fmla="*/ 1781 w 492"/>
                <a:gd name="T41" fmla="*/ 248 h 209"/>
                <a:gd name="T42" fmla="*/ 1701 w 492"/>
                <a:gd name="T43" fmla="*/ 183 h 209"/>
                <a:gd name="T44" fmla="*/ 1594 w 492"/>
                <a:gd name="T45" fmla="*/ 124 h 209"/>
                <a:gd name="T46" fmla="*/ 1472 w 492"/>
                <a:gd name="T47" fmla="*/ 80 h 209"/>
                <a:gd name="T48" fmla="*/ 1328 w 492"/>
                <a:gd name="T49" fmla="*/ 37 h 209"/>
                <a:gd name="T50" fmla="*/ 1174 w 492"/>
                <a:gd name="T51" fmla="*/ 13 h 209"/>
                <a:gd name="T52" fmla="*/ 1016 w 492"/>
                <a:gd name="T53" fmla="*/ 0 h 209"/>
                <a:gd name="T54" fmla="*/ 852 w 492"/>
                <a:gd name="T55" fmla="*/ 0 h 209"/>
                <a:gd name="T56" fmla="*/ 692 w 492"/>
                <a:gd name="T57" fmla="*/ 13 h 209"/>
                <a:gd name="T58" fmla="*/ 542 w 492"/>
                <a:gd name="T59" fmla="*/ 37 h 209"/>
                <a:gd name="T60" fmla="*/ 400 w 492"/>
                <a:gd name="T61" fmla="*/ 80 h 209"/>
                <a:gd name="T62" fmla="*/ 273 w 492"/>
                <a:gd name="T63" fmla="*/ 124 h 209"/>
                <a:gd name="T64" fmla="*/ 169 w 492"/>
                <a:gd name="T65" fmla="*/ 183 h 209"/>
                <a:gd name="T66" fmla="*/ 87 w 492"/>
                <a:gd name="T67" fmla="*/ 248 h 209"/>
                <a:gd name="T68" fmla="*/ 30 w 492"/>
                <a:gd name="T69" fmla="*/ 320 h 209"/>
                <a:gd name="T70" fmla="*/ 5 w 492"/>
                <a:gd name="T71" fmla="*/ 395 h 20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92"/>
                <a:gd name="T109" fmla="*/ 0 h 209"/>
                <a:gd name="T110" fmla="*/ 492 w 492"/>
                <a:gd name="T111" fmla="*/ 209 h 20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92" h="209">
                  <a:moveTo>
                    <a:pt x="0" y="104"/>
                  </a:moveTo>
                  <a:lnTo>
                    <a:pt x="1" y="113"/>
                  </a:lnTo>
                  <a:lnTo>
                    <a:pt x="3" y="122"/>
                  </a:lnTo>
                  <a:lnTo>
                    <a:pt x="8" y="131"/>
                  </a:lnTo>
                  <a:lnTo>
                    <a:pt x="15" y="139"/>
                  </a:lnTo>
                  <a:lnTo>
                    <a:pt x="23" y="148"/>
                  </a:lnTo>
                  <a:lnTo>
                    <a:pt x="33" y="156"/>
                  </a:lnTo>
                  <a:lnTo>
                    <a:pt x="45" y="164"/>
                  </a:lnTo>
                  <a:lnTo>
                    <a:pt x="58" y="171"/>
                  </a:lnTo>
                  <a:lnTo>
                    <a:pt x="72" y="177"/>
                  </a:lnTo>
                  <a:lnTo>
                    <a:pt x="88" y="183"/>
                  </a:lnTo>
                  <a:lnTo>
                    <a:pt x="105" y="189"/>
                  </a:lnTo>
                  <a:lnTo>
                    <a:pt x="123" y="194"/>
                  </a:lnTo>
                  <a:lnTo>
                    <a:pt x="142" y="198"/>
                  </a:lnTo>
                  <a:lnTo>
                    <a:pt x="162" y="202"/>
                  </a:lnTo>
                  <a:lnTo>
                    <a:pt x="182" y="204"/>
                  </a:lnTo>
                  <a:lnTo>
                    <a:pt x="203" y="206"/>
                  </a:lnTo>
                  <a:lnTo>
                    <a:pt x="224" y="207"/>
                  </a:lnTo>
                  <a:lnTo>
                    <a:pt x="246" y="208"/>
                  </a:lnTo>
                  <a:lnTo>
                    <a:pt x="267" y="207"/>
                  </a:lnTo>
                  <a:lnTo>
                    <a:pt x="288" y="206"/>
                  </a:lnTo>
                  <a:lnTo>
                    <a:pt x="309" y="204"/>
                  </a:lnTo>
                  <a:lnTo>
                    <a:pt x="330" y="201"/>
                  </a:lnTo>
                  <a:lnTo>
                    <a:pt x="350" y="198"/>
                  </a:lnTo>
                  <a:lnTo>
                    <a:pt x="369" y="193"/>
                  </a:lnTo>
                  <a:lnTo>
                    <a:pt x="387" y="189"/>
                  </a:lnTo>
                  <a:lnTo>
                    <a:pt x="403" y="183"/>
                  </a:lnTo>
                  <a:lnTo>
                    <a:pt x="419" y="177"/>
                  </a:lnTo>
                  <a:lnTo>
                    <a:pt x="434" y="170"/>
                  </a:lnTo>
                  <a:lnTo>
                    <a:pt x="447" y="163"/>
                  </a:lnTo>
                  <a:lnTo>
                    <a:pt x="459" y="155"/>
                  </a:lnTo>
                  <a:lnTo>
                    <a:pt x="468" y="148"/>
                  </a:lnTo>
                  <a:lnTo>
                    <a:pt x="476" y="139"/>
                  </a:lnTo>
                  <a:lnTo>
                    <a:pt x="483" y="130"/>
                  </a:lnTo>
                  <a:lnTo>
                    <a:pt x="488" y="122"/>
                  </a:lnTo>
                  <a:lnTo>
                    <a:pt x="491" y="112"/>
                  </a:lnTo>
                  <a:lnTo>
                    <a:pt x="491" y="103"/>
                  </a:lnTo>
                  <a:lnTo>
                    <a:pt x="491" y="95"/>
                  </a:lnTo>
                  <a:lnTo>
                    <a:pt x="488" y="86"/>
                  </a:lnTo>
                  <a:lnTo>
                    <a:pt x="483" y="77"/>
                  </a:lnTo>
                  <a:lnTo>
                    <a:pt x="476" y="68"/>
                  </a:lnTo>
                  <a:lnTo>
                    <a:pt x="468" y="60"/>
                  </a:lnTo>
                  <a:lnTo>
                    <a:pt x="459" y="51"/>
                  </a:lnTo>
                  <a:lnTo>
                    <a:pt x="447" y="44"/>
                  </a:lnTo>
                  <a:lnTo>
                    <a:pt x="434" y="37"/>
                  </a:lnTo>
                  <a:lnTo>
                    <a:pt x="419" y="30"/>
                  </a:lnTo>
                  <a:lnTo>
                    <a:pt x="403" y="24"/>
                  </a:lnTo>
                  <a:lnTo>
                    <a:pt x="387" y="19"/>
                  </a:lnTo>
                  <a:lnTo>
                    <a:pt x="369" y="13"/>
                  </a:lnTo>
                  <a:lnTo>
                    <a:pt x="349" y="9"/>
                  </a:lnTo>
                  <a:lnTo>
                    <a:pt x="329" y="6"/>
                  </a:lnTo>
                  <a:lnTo>
                    <a:pt x="309" y="3"/>
                  </a:lnTo>
                  <a:lnTo>
                    <a:pt x="288" y="1"/>
                  </a:lnTo>
                  <a:lnTo>
                    <a:pt x="267" y="0"/>
                  </a:lnTo>
                  <a:lnTo>
                    <a:pt x="246" y="0"/>
                  </a:lnTo>
                  <a:lnTo>
                    <a:pt x="224" y="0"/>
                  </a:lnTo>
                  <a:lnTo>
                    <a:pt x="203" y="1"/>
                  </a:lnTo>
                  <a:lnTo>
                    <a:pt x="182" y="3"/>
                  </a:lnTo>
                  <a:lnTo>
                    <a:pt x="162" y="6"/>
                  </a:lnTo>
                  <a:lnTo>
                    <a:pt x="142" y="9"/>
                  </a:lnTo>
                  <a:lnTo>
                    <a:pt x="123" y="14"/>
                  </a:lnTo>
                  <a:lnTo>
                    <a:pt x="105" y="19"/>
                  </a:lnTo>
                  <a:lnTo>
                    <a:pt x="88" y="24"/>
                  </a:lnTo>
                  <a:lnTo>
                    <a:pt x="72" y="30"/>
                  </a:lnTo>
                  <a:lnTo>
                    <a:pt x="58" y="37"/>
                  </a:lnTo>
                  <a:lnTo>
                    <a:pt x="44" y="44"/>
                  </a:lnTo>
                  <a:lnTo>
                    <a:pt x="33" y="52"/>
                  </a:lnTo>
                  <a:lnTo>
                    <a:pt x="23" y="60"/>
                  </a:lnTo>
                  <a:lnTo>
                    <a:pt x="15" y="68"/>
                  </a:lnTo>
                  <a:lnTo>
                    <a:pt x="8" y="77"/>
                  </a:lnTo>
                  <a:lnTo>
                    <a:pt x="3" y="86"/>
                  </a:lnTo>
                  <a:lnTo>
                    <a:pt x="1" y="95"/>
                  </a:lnTo>
                  <a:lnTo>
                    <a:pt x="0" y="1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0202" name="Slide Number Placeholder 8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78B0603-800D-484A-A978-BF05273D885D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50203" name="Date Placeholder 8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6A675A3-633A-4AC6-8FAC-919905D50B3A}" type="datetime1">
              <a:rPr lang="en-US"/>
              <a:pPr/>
              <a:t>1/20/2011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ER Case study II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Design a database representing cities, counties, and states</a:t>
            </a:r>
          </a:p>
          <a:p>
            <a:pPr lvl="1" eaLnBrk="1" hangingPunct="1"/>
            <a:r>
              <a:rPr lang="en-US" sz="2200" smtClean="0"/>
              <a:t>For states, record name and capital (city)</a:t>
            </a:r>
          </a:p>
          <a:p>
            <a:pPr lvl="1" eaLnBrk="1" hangingPunct="1"/>
            <a:r>
              <a:rPr lang="en-US" sz="2200" smtClean="0"/>
              <a:t>For counties, record name, area, and location (state)</a:t>
            </a:r>
          </a:p>
          <a:p>
            <a:pPr lvl="1" eaLnBrk="1" hangingPunct="1"/>
            <a:r>
              <a:rPr lang="en-US" sz="2200" smtClean="0"/>
              <a:t>For cities, record name, population, and location (county and state)</a:t>
            </a:r>
          </a:p>
          <a:p>
            <a:pPr eaLnBrk="1" hangingPunct="1"/>
            <a:r>
              <a:rPr lang="en-US" sz="2400" smtClean="0"/>
              <a:t>Assume the following:</a:t>
            </a:r>
          </a:p>
          <a:p>
            <a:pPr lvl="1" eaLnBrk="1" hangingPunct="1"/>
            <a:r>
              <a:rPr lang="en-US" sz="2200" smtClean="0"/>
              <a:t>Names of states are unique</a:t>
            </a:r>
          </a:p>
          <a:p>
            <a:pPr lvl="1" eaLnBrk="1" hangingPunct="1"/>
            <a:r>
              <a:rPr lang="en-US" sz="2200" smtClean="0"/>
              <a:t>Names of counties are only unique within a state</a:t>
            </a:r>
          </a:p>
          <a:p>
            <a:pPr lvl="1" eaLnBrk="1" hangingPunct="1"/>
            <a:r>
              <a:rPr lang="en-US" sz="2200" smtClean="0"/>
              <a:t>Names of cities are only unique within a county</a:t>
            </a:r>
          </a:p>
          <a:p>
            <a:pPr lvl="1" eaLnBrk="1" hangingPunct="1"/>
            <a:r>
              <a:rPr lang="en-US" sz="2200" smtClean="0"/>
              <a:t>A city is always located in a single county</a:t>
            </a:r>
          </a:p>
          <a:p>
            <a:pPr lvl="1" eaLnBrk="1" hangingPunct="1"/>
            <a:r>
              <a:rPr lang="en-US" sz="2200" smtClean="0"/>
              <a:t>A county is always located in a single state</a:t>
            </a:r>
          </a:p>
        </p:txBody>
      </p:sp>
      <p:sp>
        <p:nvSpPr>
          <p:cNvPr id="51204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F2A459-0B81-48B3-9FF7-A9CC7504D04F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51205" name="Date Placeholder 8"/>
          <p:cNvSpPr>
            <a:spLocks noGrp="1"/>
          </p:cNvSpPr>
          <p:nvPr>
            <p:ph type="dt" sz="quarter" idx="10"/>
          </p:nvPr>
        </p:nvSpPr>
        <p:spPr bwMode="auto">
          <a:xfrm>
            <a:off x="6400800" y="6356350"/>
            <a:ext cx="1600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BFA26AB-0312-46C3-9BDD-A00E1682C2B5}" type="datetime1">
              <a:rPr lang="en-US"/>
              <a:pPr/>
              <a:t>1/20/2011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	</a:t>
            </a:r>
          </a:p>
        </p:txBody>
      </p:sp>
      <p:sp>
        <p:nvSpPr>
          <p:cNvPr id="52227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US" dirty="0" smtClean="0"/>
              <a:t>Reading </a:t>
            </a:r>
          </a:p>
          <a:p>
            <a:pPr lvl="1"/>
            <a:r>
              <a:rPr lang="en-US" dirty="0" smtClean="0"/>
              <a:t>Chapter 3.1-3.6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Project</a:t>
            </a:r>
          </a:p>
          <a:p>
            <a:pPr lvl="1"/>
            <a:r>
              <a:rPr lang="en-US" dirty="0" smtClean="0"/>
              <a:t>Find your partner </a:t>
            </a:r>
          </a:p>
          <a:p>
            <a:pPr lvl="2"/>
            <a:r>
              <a:rPr lang="en-US" dirty="0" smtClean="0"/>
              <a:t>Due - Friday, September 15th</a:t>
            </a:r>
          </a:p>
          <a:p>
            <a:pPr lvl="1"/>
            <a:r>
              <a:rPr lang="en-US" dirty="0" smtClean="0"/>
              <a:t>Proposal for a given database application </a:t>
            </a:r>
          </a:p>
          <a:p>
            <a:pPr lvl="2"/>
            <a:r>
              <a:rPr lang="en-US" dirty="0" smtClean="0"/>
              <a:t>Draw the E-R diagram </a:t>
            </a:r>
          </a:p>
          <a:p>
            <a:pPr lvl="2"/>
            <a:r>
              <a:rPr lang="en-US" dirty="0" smtClean="0"/>
              <a:t>Due - Friday, October 2nd</a:t>
            </a:r>
          </a:p>
          <a:p>
            <a:pPr lvl="2">
              <a:buFont typeface="Wingdings 3" pitchFamily="18" charset="2"/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2228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FE26908-1BDA-4C13-A9C0-1D4E674EA4C3}" type="datetime1">
              <a:rPr lang="en-US"/>
              <a:pPr/>
              <a:t>1/20/2011</a:t>
            </a:fld>
            <a:endParaRPr lang="en-US" altLang="en-US"/>
          </a:p>
        </p:txBody>
      </p:sp>
      <p:sp>
        <p:nvSpPr>
          <p:cNvPr id="52229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>
                <a:latin typeface="Arial" charset="0"/>
              </a:rPr>
              <a:t>Jinze Liu @ University of Kentucky</a:t>
            </a:r>
          </a:p>
        </p:txBody>
      </p:sp>
      <p:sp>
        <p:nvSpPr>
          <p:cNvPr id="5223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E79F78C-A8E9-4AC7-9EA7-4FA8259FDAF5}" type="slidenum">
              <a:rPr lang="en-US" altLang="en-US"/>
              <a:pPr/>
              <a:t>18</a:t>
            </a:fld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	</a:t>
            </a:r>
          </a:p>
        </p:txBody>
      </p:sp>
      <p:sp>
        <p:nvSpPr>
          <p:cNvPr id="52227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US" dirty="0" smtClean="0"/>
              <a:t>Homework</a:t>
            </a:r>
            <a:endParaRPr lang="en-US" dirty="0" smtClean="0"/>
          </a:p>
          <a:p>
            <a:pPr lvl="1"/>
            <a:r>
              <a:rPr lang="en-US" dirty="0" smtClean="0"/>
              <a:t>Assignment </a:t>
            </a:r>
            <a:r>
              <a:rPr lang="en-US" dirty="0" smtClean="0"/>
              <a:t>1</a:t>
            </a:r>
          </a:p>
          <a:p>
            <a:pPr lvl="1"/>
            <a:r>
              <a:rPr lang="en-US" dirty="0" smtClean="0"/>
              <a:t>Due </a:t>
            </a:r>
            <a:r>
              <a:rPr lang="en-US" dirty="0" smtClean="0"/>
              <a:t>Jan </a:t>
            </a:r>
            <a:r>
              <a:rPr lang="en-US" dirty="0" smtClean="0"/>
              <a:t>28.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Project</a:t>
            </a:r>
          </a:p>
          <a:p>
            <a:pPr lvl="1"/>
            <a:r>
              <a:rPr lang="en-US" dirty="0" smtClean="0"/>
              <a:t>Find your partner </a:t>
            </a:r>
          </a:p>
          <a:p>
            <a:pPr lvl="1"/>
            <a:endParaRPr lang="en-US" dirty="0" smtClean="0"/>
          </a:p>
          <a:p>
            <a:pPr lvl="2">
              <a:buFont typeface="Wingdings 3" pitchFamily="18" charset="2"/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2228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FE26908-1BDA-4C13-A9C0-1D4E674EA4C3}" type="datetime1">
              <a:rPr lang="en-US"/>
              <a:pPr/>
              <a:t>1/20/2011</a:t>
            </a:fld>
            <a:endParaRPr lang="en-US" altLang="en-US" dirty="0"/>
          </a:p>
        </p:txBody>
      </p:sp>
      <p:sp>
        <p:nvSpPr>
          <p:cNvPr id="52229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>
                <a:latin typeface="Arial" charset="0"/>
              </a:rPr>
              <a:t>Jinze Liu @ University of Kentucky</a:t>
            </a:r>
          </a:p>
        </p:txBody>
      </p:sp>
      <p:sp>
        <p:nvSpPr>
          <p:cNvPr id="5223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E79F78C-A8E9-4AC7-9EA7-4FA8259FDAF5}" type="slidenum">
              <a:rPr lang="en-US" altLang="en-US"/>
              <a:pPr/>
              <a:t>2</a:t>
            </a:fld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0A2C036-5E5C-48BD-9773-4945CCA68803}" type="slidenum">
              <a:rPr lang="en-US"/>
              <a:pPr/>
              <a:t>3</a:t>
            </a:fld>
            <a:endParaRPr lang="en-US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Review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609600" indent="-609600"/>
            <a:r>
              <a:rPr lang="en-US" dirty="0" smtClean="0"/>
              <a:t>From Database Requirement to Relational Model</a:t>
            </a:r>
          </a:p>
          <a:p>
            <a:pPr marL="1009650" lvl="1" indent="-609600"/>
            <a:r>
              <a:rPr lang="en-US" dirty="0" err="1" smtClean="0"/>
              <a:t>Entitie</a:t>
            </a:r>
            <a:r>
              <a:rPr lang="en-US" dirty="0" smtClean="0"/>
              <a:t> type(set)s</a:t>
            </a:r>
          </a:p>
          <a:p>
            <a:pPr marL="1009650" lvl="1" indent="-609600"/>
            <a:r>
              <a:rPr lang="en-US" dirty="0" smtClean="0"/>
              <a:t>Relationship types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0A2C036-5E5C-48BD-9773-4945CCA68803}" type="slidenum">
              <a:rPr lang="en-US"/>
              <a:pPr/>
              <a:t>4</a:t>
            </a:fld>
            <a:endParaRPr lang="en-US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Next: ER-Design Principles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56125"/>
          </a:xfrm>
        </p:spPr>
        <p:txBody>
          <a:bodyPr/>
          <a:lstStyle/>
          <a:p>
            <a:pPr marL="609600" indent="-609600"/>
            <a:r>
              <a:rPr lang="en-US" dirty="0" smtClean="0"/>
              <a:t>Avoid redundancy.</a:t>
            </a:r>
          </a:p>
          <a:p>
            <a:pPr marL="609600" indent="-609600"/>
            <a:r>
              <a:rPr lang="en-US" dirty="0" smtClean="0"/>
              <a:t>Limit the use of weak entity sets.</a:t>
            </a:r>
          </a:p>
          <a:p>
            <a:pPr marL="609600" indent="-609600"/>
            <a:r>
              <a:rPr lang="en-US" dirty="0" smtClean="0"/>
              <a:t>Don’t use an entity set when an attribute will do.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8D70774-390F-44F5-A4A3-23BB998C4CB8}" type="slidenum">
              <a:rPr lang="en-US"/>
              <a:pPr/>
              <a:t>5</a:t>
            </a:fld>
            <a:endParaRPr lang="en-US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Avoiding Redundancy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84725"/>
          </a:xfrm>
        </p:spPr>
        <p:txBody>
          <a:bodyPr/>
          <a:lstStyle/>
          <a:p>
            <a:pPr eaLnBrk="1" hangingPunct="1"/>
            <a:r>
              <a:rPr lang="en-US" dirty="0" smtClean="0"/>
              <a:t>Redundancy occurs when we say the same thing in two different ways.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Redundancy </a:t>
            </a:r>
          </a:p>
          <a:p>
            <a:pPr lvl="1"/>
            <a:r>
              <a:rPr lang="en-US" dirty="0" smtClean="0"/>
              <a:t>wastes space </a:t>
            </a:r>
          </a:p>
          <a:p>
            <a:pPr lvl="1"/>
            <a:r>
              <a:rPr lang="en-US" dirty="0" smtClean="0"/>
              <a:t>(more importantly) encourages inconsistency.</a:t>
            </a:r>
          </a:p>
          <a:p>
            <a:pPr lvl="1" eaLnBrk="1" hangingPunct="1"/>
            <a:r>
              <a:rPr lang="en-US" dirty="0" smtClean="0"/>
              <a:t>The two instances of the same fact may become inconsistent if we change one and forget to change the other, related version.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we would like to set up a database for a wine distribution company.</a:t>
            </a:r>
          </a:p>
          <a:p>
            <a:pPr lvl="1"/>
            <a:r>
              <a:rPr lang="en-US" dirty="0" smtClean="0"/>
              <a:t>Wine</a:t>
            </a:r>
          </a:p>
          <a:p>
            <a:pPr lvl="1"/>
            <a:r>
              <a:rPr lang="en-US" dirty="0" smtClean="0"/>
              <a:t>Manufacture</a:t>
            </a:r>
            <a:endParaRPr lang="en-US" dirty="0"/>
          </a:p>
        </p:txBody>
      </p:sp>
      <p:sp>
        <p:nvSpPr>
          <p:cNvPr id="4198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07D0F21-C565-4D4A-999C-BE3BACD1078F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07D0F21-C565-4D4A-999C-BE3BACD1078F}" type="slidenum">
              <a:rPr lang="en-US"/>
              <a:pPr/>
              <a:t>7</a:t>
            </a:fld>
            <a:endParaRPr lang="en-US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</a:t>
            </a:r>
          </a:p>
        </p:txBody>
      </p:sp>
      <p:sp>
        <p:nvSpPr>
          <p:cNvPr id="41988" name="Rectangle 3"/>
          <p:cNvSpPr>
            <a:spLocks noChangeArrowheads="1"/>
          </p:cNvSpPr>
          <p:nvPr/>
        </p:nvSpPr>
        <p:spPr bwMode="auto">
          <a:xfrm>
            <a:off x="1371600" y="2819400"/>
            <a:ext cx="1066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Beers</a:t>
            </a:r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5334000" y="2819400"/>
            <a:ext cx="1066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Manfs</a:t>
            </a:r>
          </a:p>
        </p:txBody>
      </p:sp>
      <p:sp>
        <p:nvSpPr>
          <p:cNvPr id="41990" name="AutoShape 5"/>
          <p:cNvSpPr>
            <a:spLocks noChangeArrowheads="1"/>
          </p:cNvSpPr>
          <p:nvPr/>
        </p:nvSpPr>
        <p:spPr bwMode="auto">
          <a:xfrm>
            <a:off x="3276600" y="2667000"/>
            <a:ext cx="1371600" cy="1219200"/>
          </a:xfrm>
          <a:prstGeom prst="diamond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ManfBy</a:t>
            </a:r>
          </a:p>
        </p:txBody>
      </p:sp>
      <p:sp>
        <p:nvSpPr>
          <p:cNvPr id="41991" name="Line 6"/>
          <p:cNvSpPr>
            <a:spLocks noChangeShapeType="1"/>
          </p:cNvSpPr>
          <p:nvPr/>
        </p:nvSpPr>
        <p:spPr bwMode="auto">
          <a:xfrm>
            <a:off x="4648200" y="32766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2" name="Line 7"/>
          <p:cNvSpPr>
            <a:spLocks noChangeShapeType="1"/>
          </p:cNvSpPr>
          <p:nvPr/>
        </p:nvSpPr>
        <p:spPr bwMode="auto">
          <a:xfrm flipH="1">
            <a:off x="2438400" y="3276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3" name="Oval 8"/>
          <p:cNvSpPr>
            <a:spLocks noChangeArrowheads="1"/>
          </p:cNvSpPr>
          <p:nvPr/>
        </p:nvSpPr>
        <p:spPr bwMode="auto">
          <a:xfrm>
            <a:off x="1447800" y="190500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u="sng"/>
              <a:t>name</a:t>
            </a:r>
          </a:p>
        </p:txBody>
      </p:sp>
      <p:sp>
        <p:nvSpPr>
          <p:cNvPr id="41994" name="Text Box 9"/>
          <p:cNvSpPr txBox="1">
            <a:spLocks noChangeArrowheads="1"/>
          </p:cNvSpPr>
          <p:nvPr/>
        </p:nvSpPr>
        <p:spPr bwMode="auto">
          <a:xfrm>
            <a:off x="838200" y="5181600"/>
            <a:ext cx="7848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Tahoma" pitchFamily="34" charset="0"/>
              </a:rPr>
              <a:t>This design states the manufacturer of a beer twice: as an attribute and as a related entity.</a:t>
            </a:r>
          </a:p>
        </p:txBody>
      </p:sp>
      <p:sp>
        <p:nvSpPr>
          <p:cNvPr id="41995" name="Oval 10"/>
          <p:cNvSpPr>
            <a:spLocks noChangeArrowheads="1"/>
          </p:cNvSpPr>
          <p:nvPr/>
        </p:nvSpPr>
        <p:spPr bwMode="auto">
          <a:xfrm>
            <a:off x="4800600" y="190500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u="sng"/>
              <a:t>name</a:t>
            </a:r>
          </a:p>
        </p:txBody>
      </p:sp>
      <p:sp>
        <p:nvSpPr>
          <p:cNvPr id="41996" name="Oval 11"/>
          <p:cNvSpPr>
            <a:spLocks noChangeArrowheads="1"/>
          </p:cNvSpPr>
          <p:nvPr/>
        </p:nvSpPr>
        <p:spPr bwMode="auto">
          <a:xfrm>
            <a:off x="1447800" y="411480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manf</a:t>
            </a:r>
          </a:p>
        </p:txBody>
      </p:sp>
      <p:sp>
        <p:nvSpPr>
          <p:cNvPr id="41997" name="Line 12"/>
          <p:cNvSpPr>
            <a:spLocks noChangeShapeType="1"/>
          </p:cNvSpPr>
          <p:nvPr/>
        </p:nvSpPr>
        <p:spPr bwMode="auto">
          <a:xfrm>
            <a:off x="1905000" y="2438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8" name="Line 13"/>
          <p:cNvSpPr>
            <a:spLocks noChangeShapeType="1"/>
          </p:cNvSpPr>
          <p:nvPr/>
        </p:nvSpPr>
        <p:spPr bwMode="auto">
          <a:xfrm>
            <a:off x="5257800" y="2438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9" name="Line 14"/>
          <p:cNvSpPr>
            <a:spLocks noChangeShapeType="1"/>
          </p:cNvSpPr>
          <p:nvPr/>
        </p:nvSpPr>
        <p:spPr bwMode="auto">
          <a:xfrm flipH="1">
            <a:off x="6096000" y="24384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0" name="Line 15"/>
          <p:cNvSpPr>
            <a:spLocks noChangeShapeType="1"/>
          </p:cNvSpPr>
          <p:nvPr/>
        </p:nvSpPr>
        <p:spPr bwMode="auto">
          <a:xfrm>
            <a:off x="4724400" y="3276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001" name="Line 16"/>
          <p:cNvSpPr>
            <a:spLocks noChangeShapeType="1"/>
          </p:cNvSpPr>
          <p:nvPr/>
        </p:nvSpPr>
        <p:spPr bwMode="auto">
          <a:xfrm flipV="1">
            <a:off x="1905000" y="3657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2" name="Oval 17"/>
          <p:cNvSpPr>
            <a:spLocks noChangeArrowheads="1"/>
          </p:cNvSpPr>
          <p:nvPr/>
        </p:nvSpPr>
        <p:spPr bwMode="auto">
          <a:xfrm>
            <a:off x="6324600" y="190500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addr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633E059-D6DD-4F7D-9203-556C4BAE191E}" type="slidenum">
              <a:rPr lang="en-US"/>
              <a:pPr/>
              <a:t>8</a:t>
            </a:fld>
            <a:endParaRPr lang="en-US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</a:t>
            </a:r>
          </a:p>
        </p:txBody>
      </p:sp>
      <p:sp>
        <p:nvSpPr>
          <p:cNvPr id="43012" name="Rectangle 3"/>
          <p:cNvSpPr>
            <a:spLocks noChangeArrowheads="1"/>
          </p:cNvSpPr>
          <p:nvPr/>
        </p:nvSpPr>
        <p:spPr bwMode="auto">
          <a:xfrm>
            <a:off x="3048000" y="2819400"/>
            <a:ext cx="1066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Beers</a:t>
            </a:r>
          </a:p>
        </p:txBody>
      </p:sp>
      <p:sp>
        <p:nvSpPr>
          <p:cNvPr id="43013" name="Oval 8"/>
          <p:cNvSpPr>
            <a:spLocks noChangeArrowheads="1"/>
          </p:cNvSpPr>
          <p:nvPr/>
        </p:nvSpPr>
        <p:spPr bwMode="auto">
          <a:xfrm>
            <a:off x="1752600" y="190500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u="sng"/>
              <a:t>name</a:t>
            </a:r>
          </a:p>
        </p:txBody>
      </p:sp>
      <p:sp>
        <p:nvSpPr>
          <p:cNvPr id="43014" name="Text Box 9"/>
          <p:cNvSpPr txBox="1">
            <a:spLocks noChangeArrowheads="1"/>
          </p:cNvSpPr>
          <p:nvPr/>
        </p:nvSpPr>
        <p:spPr bwMode="auto">
          <a:xfrm>
            <a:off x="838200" y="4895850"/>
            <a:ext cx="7467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Tahoma" pitchFamily="34" charset="0"/>
              </a:rPr>
              <a:t>This design repeats the manufacturer’s address once for each beer; loses the address if there are temporarily no beers for a manufacturer.</a:t>
            </a:r>
          </a:p>
        </p:txBody>
      </p:sp>
      <p:sp>
        <p:nvSpPr>
          <p:cNvPr id="43015" name="Oval 10"/>
          <p:cNvSpPr>
            <a:spLocks noChangeArrowheads="1"/>
          </p:cNvSpPr>
          <p:nvPr/>
        </p:nvSpPr>
        <p:spPr bwMode="auto">
          <a:xfrm>
            <a:off x="3124200" y="190500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manf</a:t>
            </a:r>
          </a:p>
        </p:txBody>
      </p:sp>
      <p:sp>
        <p:nvSpPr>
          <p:cNvPr id="43016" name="Oval 11"/>
          <p:cNvSpPr>
            <a:spLocks noChangeArrowheads="1"/>
          </p:cNvSpPr>
          <p:nvPr/>
        </p:nvSpPr>
        <p:spPr bwMode="auto">
          <a:xfrm>
            <a:off x="4572000" y="1905000"/>
            <a:ext cx="14478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manfAddr</a:t>
            </a:r>
          </a:p>
        </p:txBody>
      </p:sp>
      <p:sp>
        <p:nvSpPr>
          <p:cNvPr id="43017" name="Line 16"/>
          <p:cNvSpPr>
            <a:spLocks noChangeShapeType="1"/>
          </p:cNvSpPr>
          <p:nvPr/>
        </p:nvSpPr>
        <p:spPr bwMode="auto">
          <a:xfrm>
            <a:off x="2209800" y="2438400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18" name="Line 17"/>
          <p:cNvSpPr>
            <a:spLocks noChangeShapeType="1"/>
          </p:cNvSpPr>
          <p:nvPr/>
        </p:nvSpPr>
        <p:spPr bwMode="auto">
          <a:xfrm>
            <a:off x="3581400" y="2438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19" name="Line 18"/>
          <p:cNvSpPr>
            <a:spLocks noChangeShapeType="1"/>
          </p:cNvSpPr>
          <p:nvPr/>
        </p:nvSpPr>
        <p:spPr bwMode="auto">
          <a:xfrm flipH="1">
            <a:off x="4114800" y="2438400"/>
            <a:ext cx="1219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BD6EB6A-11BA-4E9A-8B96-6787002CC28B}" type="slidenum">
              <a:rPr lang="en-US"/>
              <a:pPr/>
              <a:t>9</a:t>
            </a:fld>
            <a:endParaRPr lang="en-US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</a:t>
            </a:r>
          </a:p>
        </p:txBody>
      </p:sp>
      <p:sp>
        <p:nvSpPr>
          <p:cNvPr id="44036" name="Rectangle 3"/>
          <p:cNvSpPr>
            <a:spLocks noChangeArrowheads="1"/>
          </p:cNvSpPr>
          <p:nvPr/>
        </p:nvSpPr>
        <p:spPr bwMode="auto">
          <a:xfrm>
            <a:off x="1752600" y="2819400"/>
            <a:ext cx="1066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Beers</a:t>
            </a:r>
          </a:p>
        </p:txBody>
      </p:sp>
      <p:sp>
        <p:nvSpPr>
          <p:cNvPr id="44037" name="Rectangle 4"/>
          <p:cNvSpPr>
            <a:spLocks noChangeArrowheads="1"/>
          </p:cNvSpPr>
          <p:nvPr/>
        </p:nvSpPr>
        <p:spPr bwMode="auto">
          <a:xfrm>
            <a:off x="5715000" y="2819400"/>
            <a:ext cx="1066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Manfs</a:t>
            </a:r>
          </a:p>
        </p:txBody>
      </p:sp>
      <p:sp>
        <p:nvSpPr>
          <p:cNvPr id="44038" name="AutoShape 5"/>
          <p:cNvSpPr>
            <a:spLocks noChangeArrowheads="1"/>
          </p:cNvSpPr>
          <p:nvPr/>
        </p:nvSpPr>
        <p:spPr bwMode="auto">
          <a:xfrm>
            <a:off x="3657600" y="2667000"/>
            <a:ext cx="1371600" cy="1219200"/>
          </a:xfrm>
          <a:prstGeom prst="diamond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ManfBy</a:t>
            </a:r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>
            <a:off x="5029200" y="32766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 flipH="1">
            <a:off x="2819400" y="3276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1" name="Oval 9"/>
          <p:cNvSpPr>
            <a:spLocks noChangeArrowheads="1"/>
          </p:cNvSpPr>
          <p:nvPr/>
        </p:nvSpPr>
        <p:spPr bwMode="auto">
          <a:xfrm>
            <a:off x="1828800" y="190500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u="sng"/>
              <a:t>name</a:t>
            </a:r>
          </a:p>
        </p:txBody>
      </p:sp>
      <p:sp>
        <p:nvSpPr>
          <p:cNvPr id="44042" name="Text Box 11"/>
          <p:cNvSpPr txBox="1">
            <a:spLocks noChangeArrowheads="1"/>
          </p:cNvSpPr>
          <p:nvPr/>
        </p:nvSpPr>
        <p:spPr bwMode="auto">
          <a:xfrm>
            <a:off x="838200" y="5181600"/>
            <a:ext cx="7696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ahoma" pitchFamily="34" charset="0"/>
              </a:rPr>
              <a:t>This design gives the address of each manufacturer exactly once.</a:t>
            </a:r>
          </a:p>
        </p:txBody>
      </p:sp>
      <p:sp>
        <p:nvSpPr>
          <p:cNvPr id="44043" name="Oval 12"/>
          <p:cNvSpPr>
            <a:spLocks noChangeArrowheads="1"/>
          </p:cNvSpPr>
          <p:nvPr/>
        </p:nvSpPr>
        <p:spPr bwMode="auto">
          <a:xfrm>
            <a:off x="5181600" y="190500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u="sng"/>
              <a:t>name</a:t>
            </a:r>
          </a:p>
        </p:txBody>
      </p:sp>
      <p:sp>
        <p:nvSpPr>
          <p:cNvPr id="44044" name="Oval 13"/>
          <p:cNvSpPr>
            <a:spLocks noChangeArrowheads="1"/>
          </p:cNvSpPr>
          <p:nvPr/>
        </p:nvSpPr>
        <p:spPr bwMode="auto">
          <a:xfrm>
            <a:off x="6705600" y="190500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addr</a:t>
            </a:r>
          </a:p>
        </p:txBody>
      </p:sp>
      <p:sp>
        <p:nvSpPr>
          <p:cNvPr id="44045" name="Line 14"/>
          <p:cNvSpPr>
            <a:spLocks noChangeShapeType="1"/>
          </p:cNvSpPr>
          <p:nvPr/>
        </p:nvSpPr>
        <p:spPr bwMode="auto">
          <a:xfrm>
            <a:off x="2286000" y="2438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6" name="Line 15"/>
          <p:cNvSpPr>
            <a:spLocks noChangeShapeType="1"/>
          </p:cNvSpPr>
          <p:nvPr/>
        </p:nvSpPr>
        <p:spPr bwMode="auto">
          <a:xfrm>
            <a:off x="5638800" y="2438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7" name="Line 16"/>
          <p:cNvSpPr>
            <a:spLocks noChangeShapeType="1"/>
          </p:cNvSpPr>
          <p:nvPr/>
        </p:nvSpPr>
        <p:spPr bwMode="auto">
          <a:xfrm flipH="1">
            <a:off x="6477000" y="24384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8" name="Line 17"/>
          <p:cNvSpPr>
            <a:spLocks noChangeShapeType="1"/>
          </p:cNvSpPr>
          <p:nvPr/>
        </p:nvSpPr>
        <p:spPr bwMode="auto">
          <a:xfrm>
            <a:off x="5105400" y="3276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2898</TotalTime>
  <Words>674</Words>
  <Application>Microsoft Office PowerPoint</Application>
  <PresentationFormat>On-screen Show (4:3)</PresentationFormat>
  <Paragraphs>163</Paragraphs>
  <Slides>18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CS 405G: Introduction to Database Systems</vt:lpstr>
      <vt:lpstr>Homework </vt:lpstr>
      <vt:lpstr>Review</vt:lpstr>
      <vt:lpstr>Next: ER-Design Principles</vt:lpstr>
      <vt:lpstr>Avoiding Redundancy</vt:lpstr>
      <vt:lpstr>Example</vt:lpstr>
      <vt:lpstr>Example</vt:lpstr>
      <vt:lpstr>Example</vt:lpstr>
      <vt:lpstr>Example</vt:lpstr>
      <vt:lpstr>Entity Sets Versus Attributes</vt:lpstr>
      <vt:lpstr>Example: Bad</vt:lpstr>
      <vt:lpstr>Example: Good</vt:lpstr>
      <vt:lpstr>Example: Good</vt:lpstr>
      <vt:lpstr>Don’t Overuse Weak Entity Sets</vt:lpstr>
      <vt:lpstr>When Do We Need Weak Entity Sets?</vt:lpstr>
      <vt:lpstr>ER Case Study I</vt:lpstr>
      <vt:lpstr>ER Case study II</vt:lpstr>
      <vt:lpstr>Homework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Jinze Liu</dc:creator>
  <cp:lastModifiedBy>jinze</cp:lastModifiedBy>
  <cp:revision>6</cp:revision>
  <dcterms:created xsi:type="dcterms:W3CDTF">2010-01-15T04:49:26Z</dcterms:created>
  <dcterms:modified xsi:type="dcterms:W3CDTF">2011-01-21T04:22:38Z</dcterms:modified>
</cp:coreProperties>
</file>