
<file path=[Content_Types].xml><?xml version="1.0" encoding="utf-8"?>
<Types xmlns="http://schemas.openxmlformats.org/package/2006/content-types">
  <Default Extension="png" ContentType="image/pn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ink/ink1.xml" ContentType="application/inkml+xml"/>
  <Override PartName="/ppt/ink/ink2.xml" ContentType="application/inkml+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 strictFirstAndLastChars="0" saveSubsetFonts="1">
  <p:sldMasterIdLst>
    <p:sldMasterId id="2147483656" r:id="rId1"/>
  </p:sldMasterIdLst>
  <p:notesMasterIdLst>
    <p:notesMasterId r:id="rId38"/>
  </p:notesMasterIdLst>
  <p:handoutMasterIdLst>
    <p:handoutMasterId r:id="rId39"/>
  </p:handoutMasterIdLst>
  <p:sldIdLst>
    <p:sldId id="412" r:id="rId2"/>
    <p:sldId id="375" r:id="rId3"/>
    <p:sldId id="374" r:id="rId4"/>
    <p:sldId id="411" r:id="rId5"/>
    <p:sldId id="376" r:id="rId6"/>
    <p:sldId id="377" r:id="rId7"/>
    <p:sldId id="378" r:id="rId8"/>
    <p:sldId id="379" r:id="rId9"/>
    <p:sldId id="380" r:id="rId10"/>
    <p:sldId id="381" r:id="rId11"/>
    <p:sldId id="382" r:id="rId12"/>
    <p:sldId id="383" r:id="rId13"/>
    <p:sldId id="384" r:id="rId14"/>
    <p:sldId id="385" r:id="rId15"/>
    <p:sldId id="386" r:id="rId16"/>
    <p:sldId id="387" r:id="rId17"/>
    <p:sldId id="388" r:id="rId18"/>
    <p:sldId id="389" r:id="rId19"/>
    <p:sldId id="390" r:id="rId20"/>
    <p:sldId id="391" r:id="rId21"/>
    <p:sldId id="392" r:id="rId22"/>
    <p:sldId id="393" r:id="rId23"/>
    <p:sldId id="394" r:id="rId24"/>
    <p:sldId id="395" r:id="rId25"/>
    <p:sldId id="396" r:id="rId26"/>
    <p:sldId id="397" r:id="rId27"/>
    <p:sldId id="403" r:id="rId28"/>
    <p:sldId id="404" r:id="rId29"/>
    <p:sldId id="405" r:id="rId30"/>
    <p:sldId id="410" r:id="rId31"/>
    <p:sldId id="409" r:id="rId32"/>
    <p:sldId id="406" r:id="rId33"/>
    <p:sldId id="407" r:id="rId34"/>
    <p:sldId id="408" r:id="rId35"/>
    <p:sldId id="400" r:id="rId36"/>
    <p:sldId id="401" r:id="rId37"/>
  </p:sldIdLst>
  <p:sldSz cx="9144000" cy="6858000" type="screen4x3"/>
  <p:notesSz cx="6858000" cy="9144000"/>
  <p:defaultTextStyle>
    <a:defPPr>
      <a:defRPr lang="en-US"/>
    </a:defPPr>
    <a:lvl1pPr algn="l" rtl="0" fontAlgn="base">
      <a:spcBef>
        <a:spcPct val="0"/>
      </a:spcBef>
      <a:spcAft>
        <a:spcPct val="0"/>
      </a:spcAft>
      <a:defRPr sz="1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1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1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1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1200" kern="1200">
        <a:solidFill>
          <a:srgbClr val="000000"/>
        </a:solidFill>
        <a:latin typeface="Arial" panose="020B0604020202020204" pitchFamily="34" charset="0"/>
        <a:ea typeface="+mn-ea"/>
        <a:cs typeface="+mn-cs"/>
      </a:defRPr>
    </a:lvl5pPr>
    <a:lvl6pPr marL="2286000" algn="l" defTabSz="914400" rtl="0" eaLnBrk="1" latinLnBrk="0" hangingPunct="1">
      <a:defRPr sz="1200" kern="1200">
        <a:solidFill>
          <a:srgbClr val="000000"/>
        </a:solidFill>
        <a:latin typeface="Arial" panose="020B0604020202020204" pitchFamily="34" charset="0"/>
        <a:ea typeface="+mn-ea"/>
        <a:cs typeface="+mn-cs"/>
      </a:defRPr>
    </a:lvl6pPr>
    <a:lvl7pPr marL="2743200" algn="l" defTabSz="914400" rtl="0" eaLnBrk="1" latinLnBrk="0" hangingPunct="1">
      <a:defRPr sz="1200" kern="1200">
        <a:solidFill>
          <a:srgbClr val="000000"/>
        </a:solidFill>
        <a:latin typeface="Arial" panose="020B0604020202020204" pitchFamily="34" charset="0"/>
        <a:ea typeface="+mn-ea"/>
        <a:cs typeface="+mn-cs"/>
      </a:defRPr>
    </a:lvl7pPr>
    <a:lvl8pPr marL="3200400" algn="l" defTabSz="914400" rtl="0" eaLnBrk="1" latinLnBrk="0" hangingPunct="1">
      <a:defRPr sz="1200" kern="1200">
        <a:solidFill>
          <a:srgbClr val="000000"/>
        </a:solidFill>
        <a:latin typeface="Arial" panose="020B0604020202020204" pitchFamily="34" charset="0"/>
        <a:ea typeface="+mn-ea"/>
        <a:cs typeface="+mn-cs"/>
      </a:defRPr>
    </a:lvl8pPr>
    <a:lvl9pPr marL="3657600" algn="l" defTabSz="914400" rtl="0" eaLnBrk="1" latinLnBrk="0" hangingPunct="1">
      <a:defRPr sz="1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FF"/>
    <a:srgbClr val="FF99FF"/>
    <a:srgbClr val="FF66FF"/>
    <a:srgbClr val="CE2B4F"/>
    <a:srgbClr val="E81F11"/>
    <a:srgbClr val="4BCC00"/>
    <a:srgbClr val="82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728" autoAdjust="0"/>
  </p:normalViewPr>
  <p:slideViewPr>
    <p:cSldViewPr>
      <p:cViewPr varScale="1">
        <p:scale>
          <a:sx n="114" d="100"/>
          <a:sy n="114" d="100"/>
        </p:scale>
        <p:origin x="198"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222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2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D014BF69-438E-4AF1-85EB-7020FCC9F2F3}" type="datetimeFigureOut">
              <a:rPr lang="en-US"/>
              <a:pPr>
                <a:defRPr/>
              </a:pPr>
              <a:t>9/11/2019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a:lvl1pPr>
          </a:lstStyle>
          <a:p>
            <a:fld id="{262E5516-B8C9-4383-8836-26CC0AAE5A8E}" type="slidenum">
              <a:rPr lang="en-US" altLang="en-US"/>
              <a:pPr/>
              <a:t>‹#›</a:t>
            </a:fld>
            <a:endParaRPr lang="en-US" altLang="en-US"/>
          </a:p>
        </p:txBody>
      </p:sp>
    </p:spTree>
    <p:extLst>
      <p:ext uri="{BB962C8B-B14F-4D97-AF65-F5344CB8AC3E}">
        <p14:creationId xmlns:p14="http://schemas.microsoft.com/office/powerpoint/2010/main" val="281066705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18-08-27T16:41:16.73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18550 9501 0,'0'-24'16,"-72"24"-1,-23 0 1,-96 0 0,25 0-1,-49 0 1,25 0-1,-1 0 1,-23 0 0,0 48-1,-72 47 1,48-47 0,166-1-16,-70 1 15,46 24 16,-70 70-15,23 73 0,24-25-1,23 25 1,73-1 0,23 48-1,0-24 1,0-24-1,0 167 1,95-95 0,24-24-1,71 71 1,96 48 0,95-71-1,334-1 16,-1-70-15,0-97 0,-190-118-1,-143-24 1,72 0 0,-168-119-1,-47-95 1,-23-96-1,-72 1 1,-48-120 0,-24-71-1,-71-24 1,0 96 0,0 70-1,-142 25 16,-49 23-15,72 168 0,24 70-1,-1 1 1,-94-25 0,-120-23-1,48 48 1,48 23-1,0 1 1,95-1 0,-24 24-1,71 24 1</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800" units="cm"/>
          <inkml:channel name="T" type="integer" max="2.14748E9" units="dev"/>
        </inkml:traceFormat>
        <inkml:channelProperties>
          <inkml:channelProperty channel="X" name="resolution" value="37.75811" units="1/cm"/>
          <inkml:channelProperty channel="Y" name="resolution" value="37.73585" units="1/cm"/>
          <inkml:channelProperty channel="T" name="resolution" value="1" units="1/dev"/>
        </inkml:channelProperties>
      </inkml:inkSource>
      <inkml:timestamp xml:id="ts0" timeString="2018-08-27T16:41:09.238"/>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7030A0"/>
    </inkml:brush>
  </inkml:definitions>
  <inkml:trace contextRef="#ctx0" brushRef="#br0">20645 10311 0,'-48'-48'16,"96"96"-16,-119-120 16,23 25-1,-47-25 1,23 25 0,-23-1-1,-95 24 1,-144-95-1,-23 48 1,71-48 0,72 95-1,23 0 1,96 24-16,-119-71 31,0 71-15,-1-24-1,-47-24 1,0 1 0,-71 23-1,71-24 1,24 24 0,95 24-1,0 0 1,48 0-1,-72 0 1,24 0 0,1 0-1,70 0 1,-23 0 15,23 0-15,1 24-1,23-24 1,1 0 0,23 24-1,0 0 1,24 47 109,0 24-125,0 1 16,0 23-1,0 190 1,0-94-1,0-1 1,0-47 0,0-48-1,0-48 1,0 1 0,0 23-1,0-48 1,24-47-1,-24 24 1,24-24 0,-24 24 15,23-24-15,-23 24-16,0 0 31</inkml:trace>
  <inkml:trace contextRef="#ctx0" brushRef="#br0" timeOffset="928.826">14478 10739 0,'47'0'32,"-23"-23"-17,0-1 1,0 24 0,-1-24-1,1 0 16,0 0-31,0-23 16,95-72 0,24-24-16,71-48 31,-119 96-15,24 47-1,-47 1 1,-72 23-16,95 0 15,-71 0 1,0 24 0,0-23 15</inkml:trace>
  <inkml:trace contextRef="#ctx0" brushRef="#br0" timeOffset="12292.708">20193 11525 0,'-24'0'62,"24"48"-46,0 309 0,0 167 15,0 119-16,0-24 1,-24-238 0,24-262-1,0-95 1,0 0 15,48-72-15,23-23-1,-47-1 1,0 25 0,-24 23-1,24 0 1,-24 0 31</inkml:trace>
  <inkml:trace contextRef="#ctx0" brushRef="#br0" timeOffset="12606.022">20264 13716 0</inkml:trace>
  <inkml:trace contextRef="#ctx0" brushRef="#br0" timeOffset="12903.169">19788 11692 0</inkml:trace>
  <inkml:trace contextRef="#ctx0" brushRef="#br0" timeOffset="13215.5577">18716 11287 0</inkml:trace>
  <inkml:trace contextRef="#ctx0" brushRef="#br0" timeOffset="14311.314">16740 9596 0,'-24'-23'31,"0"23"-31,-23 0 16,-168 23 0,49 25-1,-1 0 1,-71 47-1,23-47 1,-70 47 0,-1 71 15,0 25-15,0 95-1,1 119 1,94 95-1,24 214 1,167-381 0,120 25-1,94-25 1,143 72 0,453 95-1,428 71 1,405-23-1,405 0 1,-500-358 15,-501-190-15,-380-262 0,-500-95-1,-24-191 1,-143-23-1,-48-191 1,-261 0 0,-192-48-1,-70 143 1,-96 72 0,167 286-1,119 118 1,-190-95-1,261 167 1,24 72 15,1-1-15,-1 48 0,72 0-1,-1 0 1,96 0-16</inkml:trace>
  <inkml:trace contextRef="#ctx0" brushRef="#br1" timeOffset="27116.918">23503 10501 0,'-24'-24'62,"-48"24"-46,-142-95-16,-596-24 15,-666-119 1,-262 71 0,285 48-1,572 24 17,572 95-17,213 24 1,-70 71-1,-49 119 1,72-71-16,-23 167 16,-25 71-1,48 47 1,96 49 0,47-96-1,23-96 1,97-94-1,46-48 1,72-96 0,167 25-1,143-72 17,190-24-17,-381-119 1,-261 48-1,-49 47 1,-23-47 0,-24 24-1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hdr" sz="quarter"/>
          </p:nvPr>
        </p:nvSpPr>
        <p:spPr bwMode="auto">
          <a:xfrm>
            <a:off x="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charset="0"/>
              </a:defRPr>
            </a:lvl1pPr>
          </a:lstStyle>
          <a:p>
            <a:pPr>
              <a:defRPr/>
            </a:pPr>
            <a:endParaRPr lang="en-US"/>
          </a:p>
        </p:txBody>
      </p:sp>
      <p:sp>
        <p:nvSpPr>
          <p:cNvPr id="1027" name="Rectangle 3"/>
          <p:cNvSpPr>
            <a:spLocks noGrp="1"/>
          </p:cNvSpPr>
          <p:nvPr>
            <p:ph type="dt" idx="1"/>
          </p:nvPr>
        </p:nvSpPr>
        <p:spPr bwMode="auto">
          <a:xfrm>
            <a:off x="388620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Arial"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9" name="Rectangle 5"/>
          <p:cNvSpPr>
            <a:spLocks noGrp="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p:cNvSpPr>
          <p:nvPr>
            <p:ph type="ftr" sz="quarter" idx="4"/>
          </p:nvPr>
        </p:nvSpPr>
        <p:spPr bwMode="auto">
          <a:xfrm>
            <a:off x="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defRPr>
                <a:latin typeface="Arial" charset="0"/>
              </a:defRPr>
            </a:lvl1pPr>
          </a:lstStyle>
          <a:p>
            <a:pPr>
              <a:defRPr/>
            </a:pPr>
            <a:endParaRPr lang="en-US"/>
          </a:p>
        </p:txBody>
      </p:sp>
      <p:sp>
        <p:nvSpPr>
          <p:cNvPr id="1031" name="Rectangle 7"/>
          <p:cNvSpPr>
            <a:spLocks noGrp="1"/>
          </p:cNvSpPr>
          <p:nvPr>
            <p:ph type="sldNum" sz="quarter" idx="5"/>
          </p:nvPr>
        </p:nvSpPr>
        <p:spPr bwMode="auto">
          <a:xfrm>
            <a:off x="388620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fld id="{3A068B8D-CDFD-4314-AB57-E90473E74EB2}" type="slidenum">
              <a:rPr lang="en-US" altLang="en-US"/>
              <a:pPr/>
              <a:t>‹#›</a:t>
            </a:fld>
            <a:endParaRPr lang="en-US" altLang="en-US"/>
          </a:p>
        </p:txBody>
      </p:sp>
    </p:spTree>
    <p:extLst>
      <p:ext uri="{BB962C8B-B14F-4D97-AF65-F5344CB8AC3E}">
        <p14:creationId xmlns:p14="http://schemas.microsoft.com/office/powerpoint/2010/main" val="1938607680"/>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C3445DD-527B-4AAA-8805-85922904E17D}" type="slidenum">
              <a:rPr lang="en-US" altLang="en-US"/>
              <a:pPr eaLnBrk="1" hangingPunct="1"/>
              <a:t>1</a:t>
            </a:fld>
            <a:endParaRPr lang="en-US" altLang="en-US"/>
          </a:p>
        </p:txBody>
      </p:sp>
      <p:sp>
        <p:nvSpPr>
          <p:cNvPr id="37891" name="Rectangle 2"/>
          <p:cNvSpPr>
            <a:spLocks noGrp="1" noRot="1" noChangeAspect="1" noChangeArrowheads="1" noTextEdit="1"/>
          </p:cNvSpPr>
          <p:nvPr>
            <p:ph type="sldImg"/>
          </p:nvPr>
        </p:nvSpPr>
        <p:spPr>
          <a:ln/>
        </p:spPr>
      </p:sp>
      <p:sp>
        <p:nvSpPr>
          <p:cNvPr id="3789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03256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7225EEF0-2A93-4035-9E72-4ED201D42248}" type="slidenum">
              <a:rPr lang="en-US" altLang="en-US"/>
              <a:pPr eaLnBrk="1" hangingPunct="1"/>
              <a:t>10</a:t>
            </a:fld>
            <a:endParaRPr lang="en-US" altLang="en-US"/>
          </a:p>
        </p:txBody>
      </p:sp>
      <p:sp>
        <p:nvSpPr>
          <p:cNvPr id="44035" name="Rectangle 2"/>
          <p:cNvSpPr>
            <a:spLocks noGrp="1" noRot="1" noChangeAspect="1" noChangeArrowheads="1" noTextEdit="1"/>
          </p:cNvSpPr>
          <p:nvPr>
            <p:ph type="sldImg"/>
          </p:nvPr>
        </p:nvSpPr>
        <p:spPr>
          <a:ln/>
        </p:spPr>
      </p:sp>
      <p:sp>
        <p:nvSpPr>
          <p:cNvPr id="44036"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altLang="en-US" sz="1300">
              <a:latin typeface="Arial" panose="020B0604020202020204" pitchFamily="34" charset="0"/>
            </a:endParaRPr>
          </a:p>
        </p:txBody>
      </p:sp>
    </p:spTree>
    <p:extLst>
      <p:ext uri="{BB962C8B-B14F-4D97-AF65-F5344CB8AC3E}">
        <p14:creationId xmlns:p14="http://schemas.microsoft.com/office/powerpoint/2010/main" val="3468691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9F783165-5C44-40FC-8E45-880C9F6A27AB}" type="slidenum">
              <a:rPr lang="en-US" altLang="en-US"/>
              <a:pPr eaLnBrk="1" hangingPunct="1"/>
              <a:t>11</a:t>
            </a:fld>
            <a:endParaRPr lang="en-US" altLang="en-US"/>
          </a:p>
        </p:txBody>
      </p:sp>
      <p:sp>
        <p:nvSpPr>
          <p:cNvPr id="45059" name="Rectangle 2"/>
          <p:cNvSpPr>
            <a:spLocks noGrp="1" noRot="1" noChangeAspect="1" noChangeArrowheads="1" noTextEdit="1"/>
          </p:cNvSpPr>
          <p:nvPr>
            <p:ph type="sldImg"/>
          </p:nvPr>
        </p:nvSpPr>
        <p:spPr>
          <a:ln/>
        </p:spPr>
      </p:sp>
      <p:sp>
        <p:nvSpPr>
          <p:cNvPr id="4506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732145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3F3B9E4-E032-4A59-AF06-AC9B754CA6EA}" type="slidenum">
              <a:rPr lang="en-US" altLang="en-US"/>
              <a:pPr eaLnBrk="1" hangingPunct="1"/>
              <a:t>12</a:t>
            </a:fld>
            <a:endParaRPr lang="en-US" altLang="en-US"/>
          </a:p>
        </p:txBody>
      </p:sp>
      <p:sp>
        <p:nvSpPr>
          <p:cNvPr id="46083" name="Rectangle 2"/>
          <p:cNvSpPr>
            <a:spLocks noGrp="1" noRot="1" noChangeAspect="1" noChangeArrowheads="1" noTextEdit="1"/>
          </p:cNvSpPr>
          <p:nvPr>
            <p:ph type="sldImg"/>
          </p:nvPr>
        </p:nvSpPr>
        <p:spPr>
          <a:ln/>
        </p:spPr>
      </p:sp>
      <p:sp>
        <p:nvSpPr>
          <p:cNvPr id="4608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466846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A620CE1-3107-47C0-8170-C973122B4B40}" type="slidenum">
              <a:rPr lang="en-US" altLang="en-US"/>
              <a:pPr eaLnBrk="1" hangingPunct="1"/>
              <a:t>13</a:t>
            </a:fld>
            <a:endParaRPr lang="en-US" altLang="en-US"/>
          </a:p>
        </p:txBody>
      </p:sp>
      <p:sp>
        <p:nvSpPr>
          <p:cNvPr id="47107" name="Rectangle 2"/>
          <p:cNvSpPr>
            <a:spLocks noGrp="1" noRot="1" noChangeAspect="1" noChangeArrowheads="1" noTextEdit="1"/>
          </p:cNvSpPr>
          <p:nvPr>
            <p:ph type="sldImg"/>
          </p:nvPr>
        </p:nvSpPr>
        <p:spPr>
          <a:ln/>
        </p:spPr>
      </p:sp>
      <p:sp>
        <p:nvSpPr>
          <p:cNvPr id="4710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874927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B709E715-F93B-4DDF-A81D-FA4501B683D1}" type="slidenum">
              <a:rPr lang="en-US" altLang="en-US"/>
              <a:pPr eaLnBrk="1" hangingPunct="1"/>
              <a:t>14</a:t>
            </a:fld>
            <a:endParaRPr lang="en-US"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3398351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7030044-EF30-4AB9-8FEF-4817A9917D82}" type="slidenum">
              <a:rPr lang="en-US" altLang="en-US"/>
              <a:pPr eaLnBrk="1" hangingPunct="1"/>
              <a:t>15</a:t>
            </a:fld>
            <a:endParaRPr lang="en-US" altLang="en-US"/>
          </a:p>
        </p:txBody>
      </p:sp>
      <p:sp>
        <p:nvSpPr>
          <p:cNvPr id="49155" name="Rectangle 2"/>
          <p:cNvSpPr>
            <a:spLocks noGrp="1" noRot="1" noChangeAspect="1" noChangeArrowheads="1" noTextEdit="1"/>
          </p:cNvSpPr>
          <p:nvPr>
            <p:ph type="sldImg"/>
          </p:nvPr>
        </p:nvSpPr>
        <p:spPr>
          <a:ln/>
        </p:spPr>
      </p:sp>
      <p:sp>
        <p:nvSpPr>
          <p:cNvPr id="49156"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304551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E4BA851-C7A3-4318-B8E1-01393F3E8339}" type="slidenum">
              <a:rPr lang="en-US" altLang="en-US"/>
              <a:pPr eaLnBrk="1" hangingPunct="1"/>
              <a:t>16</a:t>
            </a:fld>
            <a:endParaRPr lang="en-U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2838906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051A6D86-1D1D-4136-8F3C-19ADC9BCCA9D}" type="slidenum">
              <a:rPr lang="en-US" altLang="en-US"/>
              <a:pPr eaLnBrk="1" hangingPunct="1"/>
              <a:t>17</a:t>
            </a:fld>
            <a:endParaRPr lang="en-US" altLang="en-US"/>
          </a:p>
        </p:txBody>
      </p:sp>
      <p:sp>
        <p:nvSpPr>
          <p:cNvPr id="51203" name="Rectangle 2"/>
          <p:cNvSpPr>
            <a:spLocks noGrp="1" noRot="1" noChangeAspect="1" noChangeArrowheads="1" noTextEdit="1"/>
          </p:cNvSpPr>
          <p:nvPr>
            <p:ph type="sldImg"/>
          </p:nvPr>
        </p:nvSpPr>
        <p:spPr>
          <a:ln/>
        </p:spPr>
      </p:sp>
      <p:sp>
        <p:nvSpPr>
          <p:cNvPr id="5120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3895833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B60E168-F6F6-423A-80C4-1AE6247BB564}" type="slidenum">
              <a:rPr lang="en-US" altLang="en-US"/>
              <a:pPr eaLnBrk="1" hangingPunct="1"/>
              <a:t>18</a:t>
            </a:fld>
            <a:endParaRPr lang="en-U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653427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24D29B6-1CDC-47F6-B379-FF36FE72C7B0}" type="slidenum">
              <a:rPr lang="en-US" altLang="en-US"/>
              <a:pPr eaLnBrk="1" hangingPunct="1"/>
              <a:t>19</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474235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8667DF7A-3FDB-4580-883A-0B01E7FAE8BA}" type="slidenum">
              <a:rPr lang="en-US" altLang="en-US"/>
              <a:pPr eaLnBrk="1" hangingPunct="1"/>
              <a:t>2</a:t>
            </a:fld>
            <a:endParaRPr lang="en-US" altLang="en-US"/>
          </a:p>
        </p:txBody>
      </p:sp>
      <p:sp>
        <p:nvSpPr>
          <p:cNvPr id="37891" name="Rectangle 2"/>
          <p:cNvSpPr>
            <a:spLocks noGrp="1" noRot="1" noChangeAspect="1" noChangeArrowheads="1" noTextEdit="1"/>
          </p:cNvSpPr>
          <p:nvPr>
            <p:ph type="sldImg"/>
          </p:nvPr>
        </p:nvSpPr>
        <p:spPr>
          <a:ln/>
        </p:spPr>
      </p:sp>
      <p:sp>
        <p:nvSpPr>
          <p:cNvPr id="3789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6808320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99A75624-96E1-42FE-B195-55F600871743}" type="slidenum">
              <a:rPr lang="en-US" altLang="en-US"/>
              <a:pPr eaLnBrk="1" hangingPunct="1"/>
              <a:t>20</a:t>
            </a:fld>
            <a:endParaRPr lang="en-US" altLang="en-US"/>
          </a:p>
        </p:txBody>
      </p:sp>
      <p:sp>
        <p:nvSpPr>
          <p:cNvPr id="54275" name="Rectangle 2"/>
          <p:cNvSpPr>
            <a:spLocks noGrp="1" noRot="1" noChangeAspect="1" noChangeArrowheads="1" noTextEdit="1"/>
          </p:cNvSpPr>
          <p:nvPr>
            <p:ph type="sldImg"/>
          </p:nvPr>
        </p:nvSpPr>
        <p:spPr>
          <a:ln/>
        </p:spPr>
      </p:sp>
      <p:sp>
        <p:nvSpPr>
          <p:cNvPr id="54276"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037810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6AA3D80-A207-4568-A2C5-6A6199E5C6BD}" type="slidenum">
              <a:rPr lang="en-US" altLang="en-US"/>
              <a:pPr eaLnBrk="1" hangingPunct="1"/>
              <a:t>21</a:t>
            </a:fld>
            <a:endParaRPr lang="en-U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8877914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5B4A026-2C85-46E8-99B8-676C133ED629}" type="slidenum">
              <a:rPr lang="en-US" altLang="en-US"/>
              <a:pPr eaLnBrk="1" hangingPunct="1"/>
              <a:t>22</a:t>
            </a:fld>
            <a:endParaRPr lang="en-US" altLang="en-US"/>
          </a:p>
        </p:txBody>
      </p:sp>
      <p:sp>
        <p:nvSpPr>
          <p:cNvPr id="56323" name="Rectangle 2"/>
          <p:cNvSpPr>
            <a:spLocks noGrp="1" noRot="1" noChangeAspect="1" noChangeArrowheads="1" noTextEdit="1"/>
          </p:cNvSpPr>
          <p:nvPr>
            <p:ph type="sldImg"/>
          </p:nvPr>
        </p:nvSpPr>
        <p:spPr>
          <a:ln/>
        </p:spPr>
      </p:sp>
      <p:sp>
        <p:nvSpPr>
          <p:cNvPr id="5632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1729359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A8E3774-5B19-467C-B37C-64848D093AAF}" type="slidenum">
              <a:rPr lang="en-US" altLang="en-US"/>
              <a:pPr eaLnBrk="1" hangingPunct="1"/>
              <a:t>23</a:t>
            </a:fld>
            <a:endParaRPr lang="en-U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5695982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42100F9-E7B5-472F-9016-4DBA9EFEA920}" type="slidenum">
              <a:rPr lang="en-US" altLang="en-US"/>
              <a:pPr eaLnBrk="1" hangingPunct="1"/>
              <a:t>24</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1205470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68D6422-BD86-4374-ACA9-D7D73C46C7C9}" type="slidenum">
              <a:rPr lang="en-US" altLang="en-US"/>
              <a:pPr eaLnBrk="1" hangingPunct="1"/>
              <a:t>25</a:t>
            </a:fld>
            <a:endParaRPr lang="en-US" altLang="en-US"/>
          </a:p>
        </p:txBody>
      </p:sp>
      <p:sp>
        <p:nvSpPr>
          <p:cNvPr id="59395" name="Rectangle 2"/>
          <p:cNvSpPr>
            <a:spLocks noGrp="1" noRot="1" noChangeAspect="1" noChangeArrowheads="1" noTextEdit="1"/>
          </p:cNvSpPr>
          <p:nvPr>
            <p:ph type="sldImg"/>
          </p:nvPr>
        </p:nvSpPr>
        <p:spPr>
          <a:xfrm>
            <a:off x="1144588" y="684213"/>
            <a:ext cx="4572000" cy="3429000"/>
          </a:xfrm>
          <a:ln/>
        </p:spPr>
      </p:sp>
      <p:sp>
        <p:nvSpPr>
          <p:cNvPr id="59396" name="Rectangle 3"/>
          <p:cNvSpPr>
            <a:spLocks noGrp="1"/>
          </p:cNvSpPr>
          <p:nvPr>
            <p:ph type="body" idx="1"/>
          </p:nvPr>
        </p:nvSpPr>
        <p:spPr>
          <a:xfrm>
            <a:off x="914400" y="4343400"/>
            <a:ext cx="5029200" cy="411638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0409892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9878980E-BE1C-4920-A999-83FC2B20C6C4}" type="slidenum">
              <a:rPr lang="en-US" altLang="en-US"/>
              <a:pPr eaLnBrk="1" hangingPunct="1"/>
              <a:t>26</a:t>
            </a:fld>
            <a:endParaRPr lang="en-US" altLang="en-US"/>
          </a:p>
        </p:txBody>
      </p:sp>
      <p:sp>
        <p:nvSpPr>
          <p:cNvPr id="60419" name="Rectangle 2"/>
          <p:cNvSpPr>
            <a:spLocks noGrp="1" noRot="1" noChangeAspect="1" noChangeArrowheads="1" noTextEdit="1"/>
          </p:cNvSpPr>
          <p:nvPr>
            <p:ph type="sldImg"/>
          </p:nvPr>
        </p:nvSpPr>
        <p:spPr>
          <a:ln/>
        </p:spPr>
      </p:sp>
      <p:sp>
        <p:nvSpPr>
          <p:cNvPr id="6042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41010901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D6A3698D-BE90-4C10-876D-2E3D2EB71390}" type="slidenum">
              <a:rPr lang="en-US" altLang="en-US"/>
              <a:pPr/>
              <a:t>27</a:t>
            </a:fld>
            <a:endParaRPr lang="en-US" altLang="en-US"/>
          </a:p>
        </p:txBody>
      </p:sp>
      <p:sp>
        <p:nvSpPr>
          <p:cNvPr id="424962" name="Rectangle 2"/>
          <p:cNvSpPr>
            <a:spLocks noGrp="1" noRot="1" noChangeAspect="1" noChangeArrowheads="1" noTextEdit="1"/>
          </p:cNvSpPr>
          <p:nvPr>
            <p:ph type="sldImg"/>
          </p:nvPr>
        </p:nvSpPr>
        <p:spPr>
          <a:ln/>
        </p:spPr>
      </p:sp>
      <p:sp>
        <p:nvSpPr>
          <p:cNvPr id="424963" name="Rectangle 3"/>
          <p:cNvSpPr>
            <a:spLocks noGrp="1"/>
          </p:cNvSpPr>
          <p:nvPr>
            <p:ph type="body" idx="1"/>
          </p:nvPr>
        </p:nvSpPr>
        <p:spPr/>
        <p:txBody>
          <a:bodyPr/>
          <a:lstStyle/>
          <a:p>
            <a:endParaRPr lang="en-US" altLang="en-US"/>
          </a:p>
        </p:txBody>
      </p:sp>
    </p:spTree>
    <p:extLst>
      <p:ext uri="{BB962C8B-B14F-4D97-AF65-F5344CB8AC3E}">
        <p14:creationId xmlns:p14="http://schemas.microsoft.com/office/powerpoint/2010/main" val="41860606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6A66E22F-2003-4DE6-A7EA-046EEADB035A}" type="slidenum">
              <a:rPr lang="en-US" altLang="en-US"/>
              <a:pPr/>
              <a:t>28</a:t>
            </a:fld>
            <a:endParaRPr lang="en-US" altLang="en-US"/>
          </a:p>
        </p:txBody>
      </p:sp>
      <p:sp>
        <p:nvSpPr>
          <p:cNvPr id="488450" name="Rectangle 2"/>
          <p:cNvSpPr>
            <a:spLocks noGrp="1" noRot="1" noChangeAspect="1" noChangeArrowheads="1" noTextEdit="1"/>
          </p:cNvSpPr>
          <p:nvPr>
            <p:ph type="sldImg"/>
          </p:nvPr>
        </p:nvSpPr>
        <p:spPr>
          <a:ln/>
        </p:spPr>
      </p:sp>
      <p:sp>
        <p:nvSpPr>
          <p:cNvPr id="488451" name="Rectangle 3"/>
          <p:cNvSpPr>
            <a:spLocks noGrp="1"/>
          </p:cNvSpPr>
          <p:nvPr>
            <p:ph type="body" idx="1"/>
          </p:nvPr>
        </p:nvSpPr>
        <p:spPr/>
        <p:txBody>
          <a:bodyPr/>
          <a:lstStyle/>
          <a:p>
            <a:endParaRPr lang="en-US" altLang="en-US"/>
          </a:p>
        </p:txBody>
      </p:sp>
    </p:spTree>
    <p:extLst>
      <p:ext uri="{BB962C8B-B14F-4D97-AF65-F5344CB8AC3E}">
        <p14:creationId xmlns:p14="http://schemas.microsoft.com/office/powerpoint/2010/main" val="5065565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CA094549-931C-45DD-9D7F-8689E60987CC}" type="slidenum">
              <a:rPr lang="en-US" altLang="en-US"/>
              <a:pPr/>
              <a:t>29</a:t>
            </a:fld>
            <a:endParaRPr lang="en-US" altLang="en-US"/>
          </a:p>
        </p:txBody>
      </p:sp>
      <p:sp>
        <p:nvSpPr>
          <p:cNvPr id="496642" name="Rectangle 2"/>
          <p:cNvSpPr>
            <a:spLocks noGrp="1" noRot="1" noChangeAspect="1" noChangeArrowheads="1" noTextEdit="1"/>
          </p:cNvSpPr>
          <p:nvPr>
            <p:ph type="sldImg"/>
          </p:nvPr>
        </p:nvSpPr>
        <p:spPr>
          <a:ln/>
        </p:spPr>
      </p:sp>
      <p:sp>
        <p:nvSpPr>
          <p:cNvPr id="496643" name="Rectangle 3"/>
          <p:cNvSpPr>
            <a:spLocks noGrp="1"/>
          </p:cNvSpPr>
          <p:nvPr>
            <p:ph type="body" idx="1"/>
          </p:nvPr>
        </p:nvSpPr>
        <p:spPr/>
        <p:txBody>
          <a:bodyPr/>
          <a:lstStyle/>
          <a:p>
            <a:endParaRPr lang="en-US" altLang="en-US"/>
          </a:p>
        </p:txBody>
      </p:sp>
    </p:spTree>
    <p:extLst>
      <p:ext uri="{BB962C8B-B14F-4D97-AF65-F5344CB8AC3E}">
        <p14:creationId xmlns:p14="http://schemas.microsoft.com/office/powerpoint/2010/main" val="2370409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E02CE58-AE65-47CE-AAC7-37554A6F5AA0}" type="slidenum">
              <a:rPr lang="en-US" altLang="en-US"/>
              <a:pPr eaLnBrk="1" hangingPunct="1"/>
              <a:t>3</a:t>
            </a:fld>
            <a:endParaRPr lang="en-US" altLang="en-US"/>
          </a:p>
        </p:txBody>
      </p:sp>
      <p:sp>
        <p:nvSpPr>
          <p:cNvPr id="36867" name="Rectangle 2"/>
          <p:cNvSpPr>
            <a:spLocks noGrp="1" noRot="1" noChangeAspect="1" noChangeArrowheads="1" noTextEdit="1"/>
          </p:cNvSpPr>
          <p:nvPr>
            <p:ph type="sldImg"/>
          </p:nvPr>
        </p:nvSpPr>
        <p:spPr>
          <a:xfrm>
            <a:off x="1144588" y="684213"/>
            <a:ext cx="4572000" cy="3429000"/>
          </a:xfrm>
          <a:ln/>
        </p:spPr>
      </p:sp>
      <p:sp>
        <p:nvSpPr>
          <p:cNvPr id="36868" name="Rectangle 3"/>
          <p:cNvSpPr>
            <a:spLocks noGrp="1"/>
          </p:cNvSpPr>
          <p:nvPr>
            <p:ph type="body" idx="1"/>
          </p:nvPr>
        </p:nvSpPr>
        <p:spPr>
          <a:xfrm>
            <a:off x="914400" y="4343400"/>
            <a:ext cx="5029200" cy="411638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30775241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B8B5E0A2-8E70-4F06-911A-2D9C5D31E105}" type="slidenum">
              <a:rPr lang="en-US" altLang="en-US"/>
              <a:pPr eaLnBrk="1" hangingPunct="1"/>
              <a:t>30</a:t>
            </a:fld>
            <a:endParaRPr lang="en-US"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5796878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B8B5E0A2-8E70-4F06-911A-2D9C5D31E105}" type="slidenum">
              <a:rPr lang="en-US" altLang="en-US"/>
              <a:pPr eaLnBrk="1" hangingPunct="1"/>
              <a:t>31</a:t>
            </a:fld>
            <a:endParaRPr lang="en-US"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2551347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F19523A0-7A34-4C25-8E93-DBB5CB97BB4C}" type="slidenum">
              <a:rPr lang="en-US" altLang="en-US"/>
              <a:pPr/>
              <a:t>32</a:t>
            </a:fld>
            <a:endParaRPr lang="en-US" altLang="en-US"/>
          </a:p>
        </p:txBody>
      </p:sp>
      <p:sp>
        <p:nvSpPr>
          <p:cNvPr id="323586" name="Rectangle 2"/>
          <p:cNvSpPr>
            <a:spLocks noGrp="1" noRot="1" noChangeAspect="1" noChangeArrowheads="1" noTextEdit="1"/>
          </p:cNvSpPr>
          <p:nvPr>
            <p:ph type="sldImg"/>
          </p:nvPr>
        </p:nvSpPr>
        <p:spPr>
          <a:xfrm>
            <a:off x="1144588" y="684213"/>
            <a:ext cx="4572000" cy="3429000"/>
          </a:xfrm>
          <a:ln/>
        </p:spPr>
      </p:sp>
      <p:sp>
        <p:nvSpPr>
          <p:cNvPr id="323587" name="Rectangle 3"/>
          <p:cNvSpPr>
            <a:spLocks noGrp="1"/>
          </p:cNvSpPr>
          <p:nvPr>
            <p:ph type="body" idx="1"/>
          </p:nvPr>
        </p:nvSpPr>
        <p:spPr>
          <a:xfrm>
            <a:off x="914400" y="4343400"/>
            <a:ext cx="5029200" cy="4116388"/>
          </a:xfrm>
        </p:spPr>
        <p:txBody>
          <a:bodyPr/>
          <a:lstStyle/>
          <a:p>
            <a:endParaRPr lang="en-US" altLang="en-US"/>
          </a:p>
        </p:txBody>
      </p:sp>
    </p:spTree>
    <p:extLst>
      <p:ext uri="{BB962C8B-B14F-4D97-AF65-F5344CB8AC3E}">
        <p14:creationId xmlns:p14="http://schemas.microsoft.com/office/powerpoint/2010/main" val="19509446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F1DCF7A8-E394-4110-8C49-5C852D112CAB}" type="slidenum">
              <a:rPr lang="en-US" altLang="en-US"/>
              <a:pPr/>
              <a:t>33</a:t>
            </a:fld>
            <a:endParaRPr lang="en-US" altLang="en-US"/>
          </a:p>
        </p:txBody>
      </p:sp>
      <p:sp>
        <p:nvSpPr>
          <p:cNvPr id="325634" name="Rectangle 2"/>
          <p:cNvSpPr>
            <a:spLocks noGrp="1" noRot="1" noChangeAspect="1" noChangeArrowheads="1" noTextEdit="1"/>
          </p:cNvSpPr>
          <p:nvPr>
            <p:ph type="sldImg"/>
          </p:nvPr>
        </p:nvSpPr>
        <p:spPr>
          <a:xfrm>
            <a:off x="1144588" y="684213"/>
            <a:ext cx="4572000" cy="3429000"/>
          </a:xfrm>
          <a:ln/>
        </p:spPr>
      </p:sp>
      <p:sp>
        <p:nvSpPr>
          <p:cNvPr id="325635" name="Rectangle 3"/>
          <p:cNvSpPr>
            <a:spLocks noGrp="1"/>
          </p:cNvSpPr>
          <p:nvPr>
            <p:ph type="body" idx="1"/>
          </p:nvPr>
        </p:nvSpPr>
        <p:spPr>
          <a:xfrm>
            <a:off x="914400" y="4343400"/>
            <a:ext cx="5029200" cy="4116388"/>
          </a:xfrm>
        </p:spPr>
        <p:txBody>
          <a:bodyPr/>
          <a:lstStyle/>
          <a:p>
            <a:endParaRPr lang="en-US" altLang="en-US"/>
          </a:p>
        </p:txBody>
      </p:sp>
    </p:spTree>
    <p:extLst>
      <p:ext uri="{BB962C8B-B14F-4D97-AF65-F5344CB8AC3E}">
        <p14:creationId xmlns:p14="http://schemas.microsoft.com/office/powerpoint/2010/main" val="36299182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414B9DC9-93ED-4D88-B218-A6792CF0E93F}" type="slidenum">
              <a:rPr lang="en-US" altLang="en-US"/>
              <a:pPr/>
              <a:t>34</a:t>
            </a:fld>
            <a:endParaRPr lang="en-US" altLang="en-US"/>
          </a:p>
        </p:txBody>
      </p:sp>
      <p:sp>
        <p:nvSpPr>
          <p:cNvPr id="327682" name="Rectangle 2"/>
          <p:cNvSpPr>
            <a:spLocks noGrp="1" noRot="1" noChangeAspect="1" noChangeArrowheads="1" noTextEdit="1"/>
          </p:cNvSpPr>
          <p:nvPr>
            <p:ph type="sldImg"/>
          </p:nvPr>
        </p:nvSpPr>
        <p:spPr>
          <a:xfrm>
            <a:off x="1144588" y="684213"/>
            <a:ext cx="4572000" cy="3429000"/>
          </a:xfrm>
          <a:ln/>
        </p:spPr>
      </p:sp>
      <p:sp>
        <p:nvSpPr>
          <p:cNvPr id="327683" name="Rectangle 3"/>
          <p:cNvSpPr>
            <a:spLocks noGrp="1"/>
          </p:cNvSpPr>
          <p:nvPr>
            <p:ph type="body" idx="1"/>
          </p:nvPr>
        </p:nvSpPr>
        <p:spPr>
          <a:xfrm>
            <a:off x="914400" y="4343400"/>
            <a:ext cx="5029200" cy="4116388"/>
          </a:xfrm>
        </p:spPr>
        <p:txBody>
          <a:bodyPr/>
          <a:lstStyle/>
          <a:p>
            <a:endParaRPr lang="en-US" altLang="en-US"/>
          </a:p>
        </p:txBody>
      </p:sp>
    </p:spTree>
    <p:extLst>
      <p:ext uri="{BB962C8B-B14F-4D97-AF65-F5344CB8AC3E}">
        <p14:creationId xmlns:p14="http://schemas.microsoft.com/office/powerpoint/2010/main" val="30625681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AF414C15-ED93-4955-AEFC-7E69DE0CA107}" type="slidenum">
              <a:rPr lang="en-US" altLang="en-US"/>
              <a:pPr eaLnBrk="1" hangingPunct="1"/>
              <a:t>35</a:t>
            </a:fld>
            <a:endParaRPr lang="en-US"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endParaRPr lang="en-US" altLang="en-US" sz="1300">
              <a:latin typeface="Arial" panose="020B0604020202020204" pitchFamily="34" charset="0"/>
            </a:endParaRPr>
          </a:p>
        </p:txBody>
      </p:sp>
    </p:spTree>
    <p:extLst>
      <p:ext uri="{BB962C8B-B14F-4D97-AF65-F5344CB8AC3E}">
        <p14:creationId xmlns:p14="http://schemas.microsoft.com/office/powerpoint/2010/main" val="1094108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85E8A8F6-B6B3-4957-A531-F76ED856812A}" type="slidenum">
              <a:rPr lang="en-US" altLang="en-US"/>
              <a:pPr eaLnBrk="1" hangingPunct="1"/>
              <a:t>4</a:t>
            </a:fld>
            <a:endParaRPr lang="en-US" altLang="en-US"/>
          </a:p>
        </p:txBody>
      </p:sp>
      <p:sp>
        <p:nvSpPr>
          <p:cNvPr id="40963" name="Rectangle 2"/>
          <p:cNvSpPr>
            <a:spLocks noGrp="1" noRot="1" noChangeAspect="1" noChangeArrowheads="1" noTextEdit="1"/>
          </p:cNvSpPr>
          <p:nvPr>
            <p:ph type="sldImg"/>
          </p:nvPr>
        </p:nvSpPr>
        <p:spPr>
          <a:ln/>
        </p:spPr>
      </p:sp>
      <p:sp>
        <p:nvSpPr>
          <p:cNvPr id="4096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499072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A60494BA-74FE-44D1-9F48-C44BC54C1FE9}" type="slidenum">
              <a:rPr lang="en-US" altLang="en-US"/>
              <a:pPr eaLnBrk="1" hangingPunct="1"/>
              <a:t>5</a:t>
            </a:fld>
            <a:endParaRPr lang="en-US" altLang="en-US"/>
          </a:p>
        </p:txBody>
      </p:sp>
      <p:sp>
        <p:nvSpPr>
          <p:cNvPr id="38915" name="Rectangle 2"/>
          <p:cNvSpPr>
            <a:spLocks noGrp="1" noRot="1" noChangeAspect="1" noChangeArrowheads="1" noTextEdit="1"/>
          </p:cNvSpPr>
          <p:nvPr>
            <p:ph type="sldImg"/>
          </p:nvPr>
        </p:nvSpPr>
        <p:spPr>
          <a:xfrm>
            <a:off x="1144588" y="684213"/>
            <a:ext cx="4572000" cy="3429000"/>
          </a:xfrm>
          <a:ln/>
        </p:spPr>
      </p:sp>
      <p:sp>
        <p:nvSpPr>
          <p:cNvPr id="38916" name="Rectangle 3"/>
          <p:cNvSpPr>
            <a:spLocks noGrp="1"/>
          </p:cNvSpPr>
          <p:nvPr>
            <p:ph type="body" idx="1"/>
          </p:nvPr>
        </p:nvSpPr>
        <p:spPr>
          <a:xfrm>
            <a:off x="914400" y="4343400"/>
            <a:ext cx="5029200" cy="411638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1092559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7327062-3BE1-4C84-B91F-805ACE556349}" type="slidenum">
              <a:rPr lang="en-US" altLang="en-US"/>
              <a:pPr eaLnBrk="1" hangingPunct="1"/>
              <a:t>6</a:t>
            </a:fld>
            <a:endParaRPr lang="en-US" altLang="en-US"/>
          </a:p>
        </p:txBody>
      </p:sp>
      <p:sp>
        <p:nvSpPr>
          <p:cNvPr id="39939" name="Rectangle 2"/>
          <p:cNvSpPr>
            <a:spLocks noGrp="1" noRot="1" noChangeAspect="1" noChangeArrowheads="1" noTextEdit="1"/>
          </p:cNvSpPr>
          <p:nvPr>
            <p:ph type="sldImg"/>
          </p:nvPr>
        </p:nvSpPr>
        <p:spPr>
          <a:ln/>
        </p:spPr>
      </p:sp>
      <p:sp>
        <p:nvSpPr>
          <p:cNvPr id="39940"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576503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85E8A8F6-B6B3-4957-A531-F76ED856812A}" type="slidenum">
              <a:rPr lang="en-US" altLang="en-US"/>
              <a:pPr eaLnBrk="1" hangingPunct="1"/>
              <a:t>7</a:t>
            </a:fld>
            <a:endParaRPr lang="en-US" altLang="en-US"/>
          </a:p>
        </p:txBody>
      </p:sp>
      <p:sp>
        <p:nvSpPr>
          <p:cNvPr id="40963" name="Rectangle 2"/>
          <p:cNvSpPr>
            <a:spLocks noGrp="1" noRot="1" noChangeAspect="1" noChangeArrowheads="1" noTextEdit="1"/>
          </p:cNvSpPr>
          <p:nvPr>
            <p:ph type="sldImg"/>
          </p:nvPr>
        </p:nvSpPr>
        <p:spPr>
          <a:ln/>
        </p:spPr>
      </p:sp>
      <p:sp>
        <p:nvSpPr>
          <p:cNvPr id="40964"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479706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7918931D-BC9C-435C-8EA3-70B857DA77CA}" type="slidenum">
              <a:rPr lang="en-US" altLang="en-US"/>
              <a:pPr eaLnBrk="1" hangingPunct="1"/>
              <a:t>8</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204817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889C952-8C1A-487A-A4E5-7D9F34E76913}" type="slidenum">
              <a:rPr lang="en-US" altLang="en-US"/>
              <a:pPr eaLnBrk="1" hangingPunct="1"/>
              <a:t>9</a:t>
            </a:fld>
            <a:endParaRPr lang="en-US" altLang="en-US"/>
          </a:p>
        </p:txBody>
      </p:sp>
      <p:sp>
        <p:nvSpPr>
          <p:cNvPr id="43011" name="Rectangle 2"/>
          <p:cNvSpPr>
            <a:spLocks noGrp="1" noRot="1" noChangeAspect="1" noChangeArrowheads="1" noTextEdit="1"/>
          </p:cNvSpPr>
          <p:nvPr>
            <p:ph type="sldImg"/>
          </p:nvPr>
        </p:nvSpPr>
        <p:spPr>
          <a:xfrm>
            <a:off x="1144588" y="684213"/>
            <a:ext cx="4572000" cy="3429000"/>
          </a:xfrm>
          <a:ln/>
        </p:spPr>
      </p:sp>
      <p:sp>
        <p:nvSpPr>
          <p:cNvPr id="43012" name="Rectangle 3"/>
          <p:cNvSpPr>
            <a:spLocks noGrp="1"/>
          </p:cNvSpPr>
          <p:nvPr>
            <p:ph type="body" idx="1"/>
          </p:nvPr>
        </p:nvSpPr>
        <p:spPr>
          <a:xfrm>
            <a:off x="914400" y="4343400"/>
            <a:ext cx="5029200" cy="411638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Tree>
    <p:extLst>
      <p:ext uri="{BB962C8B-B14F-4D97-AF65-F5344CB8AC3E}">
        <p14:creationId xmlns:p14="http://schemas.microsoft.com/office/powerpoint/2010/main" val="40353170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1"/>
          <p:cNvGrpSpPr>
            <a:grpSpLocks/>
          </p:cNvGrpSpPr>
          <p:nvPr userDrawn="1"/>
        </p:nvGrpSpPr>
        <p:grpSpPr bwMode="auto">
          <a:xfrm>
            <a:off x="5791200" y="3962400"/>
            <a:ext cx="3121025" cy="2708275"/>
            <a:chOff x="3794" y="2614"/>
            <a:chExt cx="1966" cy="1706"/>
          </a:xfrm>
        </p:grpSpPr>
        <p:sp>
          <p:nvSpPr>
            <p:cNvPr id="5" name="Oval 42"/>
            <p:cNvSpPr>
              <a:spLocks noChangeArrowheads="1"/>
            </p:cNvSpPr>
            <p:nvPr/>
          </p:nvSpPr>
          <p:spPr bwMode="auto">
            <a:xfrm>
              <a:off x="3794" y="3840"/>
              <a:ext cx="1966" cy="480"/>
            </a:xfrm>
            <a:prstGeom prst="ellipse">
              <a:avLst/>
            </a:prstGeom>
            <a:gradFill rotWithShape="0">
              <a:gsLst>
                <a:gs pos="0">
                  <a:srgbClr val="666633">
                    <a:gamma/>
                    <a:shade val="46275"/>
                    <a:invGamma/>
                  </a:srgbClr>
                </a:gs>
                <a:gs pos="50000">
                  <a:srgbClr val="666633"/>
                </a:gs>
                <a:gs pos="100000">
                  <a:srgbClr val="666633">
                    <a:gamma/>
                    <a:shade val="46275"/>
                    <a:invGamma/>
                  </a:srgbClr>
                </a:gs>
              </a:gsLst>
              <a:lin ang="0" scaled="1"/>
            </a:gradFill>
            <a:ln w="12700">
              <a:solidFill>
                <a:schemeClr val="tx2"/>
              </a:solidFill>
              <a:round/>
              <a:headEnd type="none" w="sm" len="sm"/>
              <a:tailEnd type="none" w="sm" len="sm"/>
            </a:ln>
            <a:effectLst/>
          </p:spPr>
          <p:txBody>
            <a:bodyPr wrap="none" anchor="ctr"/>
            <a:lstStyle/>
            <a:p>
              <a:pPr>
                <a:defRPr/>
              </a:pPr>
              <a:endParaRPr lang="en-US">
                <a:latin typeface="Arial" charset="0"/>
              </a:endParaRPr>
            </a:p>
          </p:txBody>
        </p:sp>
        <p:sp>
          <p:nvSpPr>
            <p:cNvPr id="6" name="Rectangle 43"/>
            <p:cNvSpPr>
              <a:spLocks noChangeArrowheads="1"/>
            </p:cNvSpPr>
            <p:nvPr/>
          </p:nvSpPr>
          <p:spPr bwMode="auto">
            <a:xfrm>
              <a:off x="3794" y="2879"/>
              <a:ext cx="1966" cy="1200"/>
            </a:xfrm>
            <a:prstGeom prst="rect">
              <a:avLst/>
            </a:prstGeom>
            <a:gradFill rotWithShape="0">
              <a:gsLst>
                <a:gs pos="0">
                  <a:srgbClr val="666633">
                    <a:gamma/>
                    <a:shade val="46275"/>
                    <a:invGamma/>
                  </a:srgbClr>
                </a:gs>
                <a:gs pos="50000">
                  <a:srgbClr val="666633"/>
                </a:gs>
                <a:gs pos="100000">
                  <a:srgbClr val="666633">
                    <a:gamma/>
                    <a:shade val="46275"/>
                    <a:invGamma/>
                  </a:srgbClr>
                </a:gs>
              </a:gsLst>
              <a:lin ang="0" scaled="1"/>
            </a:gradFill>
            <a:ln w="12700">
              <a:noFill/>
              <a:miter lim="800000"/>
              <a:headEnd type="none" w="sm" len="sm"/>
              <a:tailEnd type="none" w="sm" len="sm"/>
            </a:ln>
            <a:effectLst/>
          </p:spPr>
          <p:txBody>
            <a:bodyPr wrap="none" anchor="ctr"/>
            <a:lstStyle/>
            <a:p>
              <a:pPr>
                <a:defRPr/>
              </a:pPr>
              <a:endParaRPr lang="en-US">
                <a:latin typeface="Arial" charset="0"/>
              </a:endParaRPr>
            </a:p>
          </p:txBody>
        </p:sp>
        <p:pic>
          <p:nvPicPr>
            <p:cNvPr id="7" name="Picture 4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94" y="2614"/>
              <a:ext cx="1966"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4563" name="Rectangle 3"/>
          <p:cNvSpPr>
            <a:spLocks noGrp="1" noChangeArrowheads="1"/>
          </p:cNvSpPr>
          <p:nvPr>
            <p:ph type="ctrTitle"/>
          </p:nvPr>
        </p:nvSpPr>
        <p:spPr>
          <a:xfrm>
            <a:off x="315913" y="466725"/>
            <a:ext cx="8218487" cy="2133600"/>
          </a:xfrm>
        </p:spPr>
        <p:txBody>
          <a:bodyPr/>
          <a:lstStyle>
            <a:lvl1pPr>
              <a:defRPr sz="4100">
                <a:solidFill>
                  <a:srgbClr val="0000FF"/>
                </a:solidFill>
              </a:defRPr>
            </a:lvl1pPr>
          </a:lstStyle>
          <a:p>
            <a:r>
              <a:rPr lang="en-US" altLang="en-US"/>
              <a:t>Click to edit Master title style</a:t>
            </a:r>
          </a:p>
        </p:txBody>
      </p:sp>
      <p:sp>
        <p:nvSpPr>
          <p:cNvPr id="194564" name="Rectangle 4"/>
          <p:cNvSpPr>
            <a:spLocks noGrp="1" noChangeArrowheads="1"/>
          </p:cNvSpPr>
          <p:nvPr>
            <p:ph type="subTitle" idx="1"/>
          </p:nvPr>
        </p:nvSpPr>
        <p:spPr>
          <a:xfrm>
            <a:off x="849313" y="3049588"/>
            <a:ext cx="7456487" cy="2362200"/>
          </a:xfrm>
        </p:spPr>
        <p:txBody>
          <a:bodyPr/>
          <a:lstStyle>
            <a:lvl1pPr marL="0" indent="0" algn="ctr">
              <a:buFont typeface="Wingdings" pitchFamily="2" charset="2"/>
              <a:buNone/>
              <a:defRPr sz="3000"/>
            </a:lvl1pPr>
          </a:lstStyle>
          <a:p>
            <a:r>
              <a:rPr lang="en-US" altLang="en-US"/>
              <a:t>Click to edit Master subtitle style</a:t>
            </a:r>
          </a:p>
        </p:txBody>
      </p:sp>
    </p:spTree>
    <p:extLst>
      <p:ext uri="{BB962C8B-B14F-4D97-AF65-F5344CB8AC3E}">
        <p14:creationId xmlns:p14="http://schemas.microsoft.com/office/powerpoint/2010/main" val="200257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9E59449-1F06-4318-B6EA-B854AC965C71}" type="datetime1">
              <a:rPr lang="en-US"/>
              <a:pPr>
                <a:defRPr/>
              </a:pPr>
              <a:t>9/11/2019</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6" name="Rectangle 7"/>
          <p:cNvSpPr>
            <a:spLocks noGrp="1" noChangeArrowheads="1"/>
          </p:cNvSpPr>
          <p:nvPr>
            <p:ph type="sldNum" sz="quarter" idx="12"/>
          </p:nvPr>
        </p:nvSpPr>
        <p:spPr>
          <a:ln/>
        </p:spPr>
        <p:txBody>
          <a:bodyPr/>
          <a:lstStyle>
            <a:lvl1pPr>
              <a:defRPr/>
            </a:lvl1pPr>
          </a:lstStyle>
          <a:p>
            <a:fld id="{3A765ED4-C408-4507-AE82-CF51852640F0}" type="slidenum">
              <a:rPr lang="en-US" altLang="en-US"/>
              <a:pPr/>
              <a:t>‹#›</a:t>
            </a:fld>
            <a:endParaRPr lang="en-US" altLang="en-US"/>
          </a:p>
        </p:txBody>
      </p:sp>
    </p:spTree>
    <p:extLst>
      <p:ext uri="{BB962C8B-B14F-4D97-AF65-F5344CB8AC3E}">
        <p14:creationId xmlns:p14="http://schemas.microsoft.com/office/powerpoint/2010/main" val="217071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228600"/>
            <a:ext cx="21526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3055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89FA1C6B-569E-4982-B3D2-39FF449E77E3}" type="datetime1">
              <a:rPr lang="en-US"/>
              <a:pPr>
                <a:defRPr/>
              </a:pPr>
              <a:t>9/11/2019</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6" name="Rectangle 7"/>
          <p:cNvSpPr>
            <a:spLocks noGrp="1" noChangeArrowheads="1"/>
          </p:cNvSpPr>
          <p:nvPr>
            <p:ph type="sldNum" sz="quarter" idx="12"/>
          </p:nvPr>
        </p:nvSpPr>
        <p:spPr>
          <a:ln/>
        </p:spPr>
        <p:txBody>
          <a:bodyPr/>
          <a:lstStyle>
            <a:lvl1pPr>
              <a:defRPr/>
            </a:lvl1pPr>
          </a:lstStyle>
          <a:p>
            <a:fld id="{93D3A28C-3970-4C91-99BF-4D7DFD997587}" type="slidenum">
              <a:rPr lang="en-US" altLang="en-US"/>
              <a:pPr/>
              <a:t>‹#›</a:t>
            </a:fld>
            <a:endParaRPr lang="en-US" altLang="en-US"/>
          </a:p>
        </p:txBody>
      </p:sp>
    </p:spTree>
    <p:extLst>
      <p:ext uri="{BB962C8B-B14F-4D97-AF65-F5344CB8AC3E}">
        <p14:creationId xmlns:p14="http://schemas.microsoft.com/office/powerpoint/2010/main" val="3951249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543800" cy="639763"/>
          </a:xfrm>
        </p:spPr>
        <p:txBody>
          <a:bodyPr/>
          <a:lstStyle/>
          <a:p>
            <a:r>
              <a:rPr lang="en-US"/>
              <a:t>Click to edit Master title style</a:t>
            </a:r>
          </a:p>
        </p:txBody>
      </p:sp>
      <p:sp>
        <p:nvSpPr>
          <p:cNvPr id="3" name="Text Placeholder 2"/>
          <p:cNvSpPr>
            <a:spLocks noGrp="1"/>
          </p:cNvSpPr>
          <p:nvPr>
            <p:ph type="body" sz="half" idx="1"/>
          </p:nvPr>
        </p:nvSpPr>
        <p:spPr>
          <a:xfrm>
            <a:off x="228600" y="1066800"/>
            <a:ext cx="42291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10100" y="1066800"/>
            <a:ext cx="4229100" cy="5257800"/>
          </a:xfrm>
        </p:spPr>
        <p:txBody>
          <a:bodyPr/>
          <a:lstStyle/>
          <a:p>
            <a:pPr lvl="0"/>
            <a:endParaRPr lang="en-US" noProof="0"/>
          </a:p>
        </p:txBody>
      </p:sp>
      <p:sp>
        <p:nvSpPr>
          <p:cNvPr id="5" name="Rectangle 5"/>
          <p:cNvSpPr>
            <a:spLocks noGrp="1" noChangeArrowheads="1"/>
          </p:cNvSpPr>
          <p:nvPr>
            <p:ph type="dt" sz="half" idx="10"/>
          </p:nvPr>
        </p:nvSpPr>
        <p:spPr>
          <a:ln/>
        </p:spPr>
        <p:txBody>
          <a:bodyPr/>
          <a:lstStyle>
            <a:lvl1pPr>
              <a:defRPr/>
            </a:lvl1pPr>
          </a:lstStyle>
          <a:p>
            <a:pPr>
              <a:defRPr/>
            </a:pPr>
            <a:fld id="{365AA0E1-9B77-404B-9D2E-8FE01D12C85F}" type="datetime1">
              <a:rPr lang="en-US"/>
              <a:pPr>
                <a:defRPr/>
              </a:pPr>
              <a:t>9/11/2019</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7" name="Rectangle 7"/>
          <p:cNvSpPr>
            <a:spLocks noGrp="1" noChangeArrowheads="1"/>
          </p:cNvSpPr>
          <p:nvPr>
            <p:ph type="sldNum" sz="quarter" idx="12"/>
          </p:nvPr>
        </p:nvSpPr>
        <p:spPr>
          <a:ln/>
        </p:spPr>
        <p:txBody>
          <a:bodyPr/>
          <a:lstStyle>
            <a:lvl1pPr>
              <a:defRPr/>
            </a:lvl1pPr>
          </a:lstStyle>
          <a:p>
            <a:fld id="{290C8138-825F-4AA6-B5F2-7F8050CA1335}" type="slidenum">
              <a:rPr lang="en-US" altLang="en-US"/>
              <a:pPr/>
              <a:t>‹#›</a:t>
            </a:fld>
            <a:endParaRPr lang="en-US" altLang="en-US"/>
          </a:p>
        </p:txBody>
      </p:sp>
    </p:spTree>
    <p:extLst>
      <p:ext uri="{BB962C8B-B14F-4D97-AF65-F5344CB8AC3E}">
        <p14:creationId xmlns:p14="http://schemas.microsoft.com/office/powerpoint/2010/main" val="95878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FD41EE46-B63D-4F55-BB2D-0146C6A0AC11}" type="datetime1">
              <a:rPr lang="en-US"/>
              <a:pPr>
                <a:defRPr/>
              </a:pPr>
              <a:t>9/11/2019</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6" name="Rectangle 7"/>
          <p:cNvSpPr>
            <a:spLocks noGrp="1" noChangeArrowheads="1"/>
          </p:cNvSpPr>
          <p:nvPr>
            <p:ph type="sldNum" sz="quarter" idx="12"/>
          </p:nvPr>
        </p:nvSpPr>
        <p:spPr>
          <a:ln/>
        </p:spPr>
        <p:txBody>
          <a:bodyPr/>
          <a:lstStyle>
            <a:lvl1pPr>
              <a:defRPr/>
            </a:lvl1pPr>
          </a:lstStyle>
          <a:p>
            <a:fld id="{8BEE9682-C5BE-4FED-B0F6-20ADDE10A97B}" type="slidenum">
              <a:rPr lang="en-US" altLang="en-US"/>
              <a:pPr/>
              <a:t>‹#›</a:t>
            </a:fld>
            <a:endParaRPr lang="en-US" altLang="en-US"/>
          </a:p>
        </p:txBody>
      </p:sp>
    </p:spTree>
    <p:extLst>
      <p:ext uri="{BB962C8B-B14F-4D97-AF65-F5344CB8AC3E}">
        <p14:creationId xmlns:p14="http://schemas.microsoft.com/office/powerpoint/2010/main" val="2395866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C0044FC5-8A84-45B9-A41A-59D02203FDF2}" type="datetime1">
              <a:rPr lang="en-US"/>
              <a:pPr>
                <a:defRPr/>
              </a:pPr>
              <a:t>9/11/2019</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6" name="Rectangle 7"/>
          <p:cNvSpPr>
            <a:spLocks noGrp="1" noChangeArrowheads="1"/>
          </p:cNvSpPr>
          <p:nvPr>
            <p:ph type="sldNum" sz="quarter" idx="12"/>
          </p:nvPr>
        </p:nvSpPr>
        <p:spPr>
          <a:ln/>
        </p:spPr>
        <p:txBody>
          <a:bodyPr/>
          <a:lstStyle>
            <a:lvl1pPr>
              <a:defRPr/>
            </a:lvl1pPr>
          </a:lstStyle>
          <a:p>
            <a:fld id="{ECD03306-19B2-4BB3-B024-4A6E5A288195}" type="slidenum">
              <a:rPr lang="en-US" altLang="en-US"/>
              <a:pPr/>
              <a:t>‹#›</a:t>
            </a:fld>
            <a:endParaRPr lang="en-US" altLang="en-US"/>
          </a:p>
        </p:txBody>
      </p:sp>
    </p:spTree>
    <p:extLst>
      <p:ext uri="{BB962C8B-B14F-4D97-AF65-F5344CB8AC3E}">
        <p14:creationId xmlns:p14="http://schemas.microsoft.com/office/powerpoint/2010/main" val="2844356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066800"/>
            <a:ext cx="42291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066800"/>
            <a:ext cx="42291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961B9DF1-2D9E-416B-89AD-5653A1718C4B}" type="datetime1">
              <a:rPr lang="en-US"/>
              <a:pPr>
                <a:defRPr/>
              </a:pPr>
              <a:t>9/11/2019</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7" name="Rectangle 7"/>
          <p:cNvSpPr>
            <a:spLocks noGrp="1" noChangeArrowheads="1"/>
          </p:cNvSpPr>
          <p:nvPr>
            <p:ph type="sldNum" sz="quarter" idx="12"/>
          </p:nvPr>
        </p:nvSpPr>
        <p:spPr>
          <a:ln/>
        </p:spPr>
        <p:txBody>
          <a:bodyPr/>
          <a:lstStyle>
            <a:lvl1pPr>
              <a:defRPr/>
            </a:lvl1pPr>
          </a:lstStyle>
          <a:p>
            <a:fld id="{D9D82DEB-CEB6-43E9-A230-33B682E79D23}" type="slidenum">
              <a:rPr lang="en-US" altLang="en-US"/>
              <a:pPr/>
              <a:t>‹#›</a:t>
            </a:fld>
            <a:endParaRPr lang="en-US" altLang="en-US"/>
          </a:p>
        </p:txBody>
      </p:sp>
    </p:spTree>
    <p:extLst>
      <p:ext uri="{BB962C8B-B14F-4D97-AF65-F5344CB8AC3E}">
        <p14:creationId xmlns:p14="http://schemas.microsoft.com/office/powerpoint/2010/main" val="3966448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12AA3732-D037-44C8-8633-283CF743D05C}" type="datetime1">
              <a:rPr lang="en-US"/>
              <a:pPr>
                <a:defRPr/>
              </a:pPr>
              <a:t>9/11/2019</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9" name="Rectangle 7"/>
          <p:cNvSpPr>
            <a:spLocks noGrp="1" noChangeArrowheads="1"/>
          </p:cNvSpPr>
          <p:nvPr>
            <p:ph type="sldNum" sz="quarter" idx="12"/>
          </p:nvPr>
        </p:nvSpPr>
        <p:spPr>
          <a:ln/>
        </p:spPr>
        <p:txBody>
          <a:bodyPr/>
          <a:lstStyle>
            <a:lvl1pPr>
              <a:defRPr/>
            </a:lvl1pPr>
          </a:lstStyle>
          <a:p>
            <a:fld id="{FD70D285-DB09-45C9-8C01-24EDEFD08472}" type="slidenum">
              <a:rPr lang="en-US" altLang="en-US"/>
              <a:pPr/>
              <a:t>‹#›</a:t>
            </a:fld>
            <a:endParaRPr lang="en-US" altLang="en-US"/>
          </a:p>
        </p:txBody>
      </p:sp>
    </p:spTree>
    <p:extLst>
      <p:ext uri="{BB962C8B-B14F-4D97-AF65-F5344CB8AC3E}">
        <p14:creationId xmlns:p14="http://schemas.microsoft.com/office/powerpoint/2010/main" val="370800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F99C9F18-1843-470E-8B16-60B825008B89}" type="datetime1">
              <a:rPr lang="en-US"/>
              <a:pPr>
                <a:defRPr/>
              </a:pPr>
              <a:t>9/11/2019</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5" name="Rectangle 7"/>
          <p:cNvSpPr>
            <a:spLocks noGrp="1" noChangeArrowheads="1"/>
          </p:cNvSpPr>
          <p:nvPr>
            <p:ph type="sldNum" sz="quarter" idx="12"/>
          </p:nvPr>
        </p:nvSpPr>
        <p:spPr>
          <a:ln/>
        </p:spPr>
        <p:txBody>
          <a:bodyPr/>
          <a:lstStyle>
            <a:lvl1pPr>
              <a:defRPr/>
            </a:lvl1pPr>
          </a:lstStyle>
          <a:p>
            <a:fld id="{3C65B633-EE5C-44D6-ACE3-9F0B3C5A9ED0}" type="slidenum">
              <a:rPr lang="en-US" altLang="en-US"/>
              <a:pPr/>
              <a:t>‹#›</a:t>
            </a:fld>
            <a:endParaRPr lang="en-US" altLang="en-US"/>
          </a:p>
        </p:txBody>
      </p:sp>
    </p:spTree>
    <p:extLst>
      <p:ext uri="{BB962C8B-B14F-4D97-AF65-F5344CB8AC3E}">
        <p14:creationId xmlns:p14="http://schemas.microsoft.com/office/powerpoint/2010/main" val="402131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767B50BF-79D5-4929-8CB4-13E8C6A1ECCB}" type="datetime1">
              <a:rPr lang="en-US"/>
              <a:pPr>
                <a:defRPr/>
              </a:pPr>
              <a:t>9/11/2019</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4" name="Rectangle 7"/>
          <p:cNvSpPr>
            <a:spLocks noGrp="1" noChangeArrowheads="1"/>
          </p:cNvSpPr>
          <p:nvPr>
            <p:ph type="sldNum" sz="quarter" idx="12"/>
          </p:nvPr>
        </p:nvSpPr>
        <p:spPr>
          <a:ln/>
        </p:spPr>
        <p:txBody>
          <a:bodyPr/>
          <a:lstStyle>
            <a:lvl1pPr>
              <a:defRPr/>
            </a:lvl1pPr>
          </a:lstStyle>
          <a:p>
            <a:fld id="{F346D8D4-07E1-42D1-B4CB-D778A3C64042}" type="slidenum">
              <a:rPr lang="en-US" altLang="en-US"/>
              <a:pPr/>
              <a:t>‹#›</a:t>
            </a:fld>
            <a:endParaRPr lang="en-US" altLang="en-US"/>
          </a:p>
        </p:txBody>
      </p:sp>
    </p:spTree>
    <p:extLst>
      <p:ext uri="{BB962C8B-B14F-4D97-AF65-F5344CB8AC3E}">
        <p14:creationId xmlns:p14="http://schemas.microsoft.com/office/powerpoint/2010/main" val="8479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D0D973C4-A536-427A-B69E-0E87A5783957}" type="datetime1">
              <a:rPr lang="en-US"/>
              <a:pPr>
                <a:defRPr/>
              </a:pPr>
              <a:t>9/11/2019</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7" name="Rectangle 7"/>
          <p:cNvSpPr>
            <a:spLocks noGrp="1" noChangeArrowheads="1"/>
          </p:cNvSpPr>
          <p:nvPr>
            <p:ph type="sldNum" sz="quarter" idx="12"/>
          </p:nvPr>
        </p:nvSpPr>
        <p:spPr>
          <a:ln/>
        </p:spPr>
        <p:txBody>
          <a:bodyPr/>
          <a:lstStyle>
            <a:lvl1pPr>
              <a:defRPr/>
            </a:lvl1pPr>
          </a:lstStyle>
          <a:p>
            <a:fld id="{1704D182-AD42-462E-9400-6FA85DFE42B9}" type="slidenum">
              <a:rPr lang="en-US" altLang="en-US"/>
              <a:pPr/>
              <a:t>‹#›</a:t>
            </a:fld>
            <a:endParaRPr lang="en-US" altLang="en-US"/>
          </a:p>
        </p:txBody>
      </p:sp>
    </p:spTree>
    <p:extLst>
      <p:ext uri="{BB962C8B-B14F-4D97-AF65-F5344CB8AC3E}">
        <p14:creationId xmlns:p14="http://schemas.microsoft.com/office/powerpoint/2010/main" val="2713466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45FCE958-9C22-4020-BEE4-AEFEAD8AF957}" type="datetime1">
              <a:rPr lang="en-US"/>
              <a:pPr>
                <a:defRPr/>
              </a:pPr>
              <a:t>9/11/2019</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Jinze Liu @ University of Kentucky</a:t>
            </a:r>
          </a:p>
        </p:txBody>
      </p:sp>
      <p:sp>
        <p:nvSpPr>
          <p:cNvPr id="7" name="Rectangle 7"/>
          <p:cNvSpPr>
            <a:spLocks noGrp="1" noChangeArrowheads="1"/>
          </p:cNvSpPr>
          <p:nvPr>
            <p:ph type="sldNum" sz="quarter" idx="12"/>
          </p:nvPr>
        </p:nvSpPr>
        <p:spPr>
          <a:ln/>
        </p:spPr>
        <p:txBody>
          <a:bodyPr/>
          <a:lstStyle>
            <a:lvl1pPr>
              <a:defRPr/>
            </a:lvl1pPr>
          </a:lstStyle>
          <a:p>
            <a:fld id="{1955F509-CACF-4676-B956-6803D85C0A8F}" type="slidenum">
              <a:rPr lang="en-US" altLang="en-US"/>
              <a:pPr/>
              <a:t>‹#›</a:t>
            </a:fld>
            <a:endParaRPr lang="en-US" altLang="en-US"/>
          </a:p>
        </p:txBody>
      </p:sp>
    </p:spTree>
    <p:extLst>
      <p:ext uri="{BB962C8B-B14F-4D97-AF65-F5344CB8AC3E}">
        <p14:creationId xmlns:p14="http://schemas.microsoft.com/office/powerpoint/2010/main" val="1234556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990600" y="228600"/>
            <a:ext cx="75438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4"/>
          <p:cNvSpPr>
            <a:spLocks noGrp="1" noChangeArrowheads="1"/>
          </p:cNvSpPr>
          <p:nvPr>
            <p:ph type="body" idx="1"/>
          </p:nvPr>
        </p:nvSpPr>
        <p:spPr bwMode="auto">
          <a:xfrm>
            <a:off x="228600" y="1066800"/>
            <a:ext cx="8610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93541" name="Rectangle 5"/>
          <p:cNvSpPr>
            <a:spLocks noGrp="1" noChangeArrowheads="1"/>
          </p:cNvSpPr>
          <p:nvPr>
            <p:ph type="dt" sz="half" idx="2"/>
          </p:nvPr>
        </p:nvSpPr>
        <p:spPr bwMode="auto">
          <a:xfrm>
            <a:off x="457200" y="64770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latin typeface="Arial" charset="0"/>
              </a:defRPr>
            </a:lvl1pPr>
          </a:lstStyle>
          <a:p>
            <a:pPr>
              <a:defRPr/>
            </a:pPr>
            <a:fld id="{C0DC1322-FF26-46D4-A987-420BC2B852A6}" type="datetime1">
              <a:rPr lang="en-US"/>
              <a:pPr>
                <a:defRPr/>
              </a:pPr>
              <a:t>9/11/2019</a:t>
            </a:fld>
            <a:endParaRPr lang="en-US" altLang="en-US"/>
          </a:p>
        </p:txBody>
      </p:sp>
      <p:sp>
        <p:nvSpPr>
          <p:cNvPr id="193542" name="Rectangle 6"/>
          <p:cNvSpPr>
            <a:spLocks noGrp="1" noChangeArrowheads="1"/>
          </p:cNvSpPr>
          <p:nvPr>
            <p:ph type="ftr" sz="quarter" idx="3"/>
          </p:nvPr>
        </p:nvSpPr>
        <p:spPr bwMode="auto">
          <a:xfrm>
            <a:off x="3124200" y="64770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chemeClr val="tx1"/>
                </a:solidFill>
                <a:latin typeface="Arial" charset="0"/>
              </a:defRPr>
            </a:lvl1pPr>
          </a:lstStyle>
          <a:p>
            <a:pPr>
              <a:defRPr/>
            </a:pPr>
            <a:r>
              <a:rPr lang="en-US" altLang="en-US"/>
              <a:t>Jinze Liu @ University of Kentucky</a:t>
            </a:r>
          </a:p>
        </p:txBody>
      </p:sp>
      <p:sp>
        <p:nvSpPr>
          <p:cNvPr id="193543" name="Rectangle 7"/>
          <p:cNvSpPr>
            <a:spLocks noGrp="1" noChangeArrowheads="1"/>
          </p:cNvSpPr>
          <p:nvPr>
            <p:ph type="sldNum" sz="quarter" idx="4"/>
          </p:nvPr>
        </p:nvSpPr>
        <p:spPr bwMode="auto">
          <a:xfrm>
            <a:off x="6553200" y="64770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A0B3B274-9C20-4401-A70D-39A4F35FAC0E}" type="slidenum">
              <a:rPr lang="en-US" altLang="en-US"/>
              <a:pPr/>
              <a:t>‹#›</a:t>
            </a:fld>
            <a:endParaRPr lang="en-US" altLang="en-US"/>
          </a:p>
        </p:txBody>
      </p:sp>
      <p:sp>
        <p:nvSpPr>
          <p:cNvPr id="193576" name="Freeform 40"/>
          <p:cNvSpPr>
            <a:spLocks noChangeArrowheads="1"/>
          </p:cNvSpPr>
          <p:nvPr/>
        </p:nvSpPr>
        <p:spPr bwMode="auto">
          <a:xfrm flipV="1">
            <a:off x="0" y="838200"/>
            <a:ext cx="9017000" cy="77788"/>
          </a:xfrm>
          <a:custGeom>
            <a:avLst/>
            <a:gdLst/>
            <a:ahLst/>
            <a:cxnLst>
              <a:cxn ang="0">
                <a:pos x="0" y="0"/>
              </a:cxn>
              <a:cxn ang="0">
                <a:pos x="6344" y="0"/>
              </a:cxn>
            </a:cxnLst>
            <a:rect l="0" t="0" r="r" b="b"/>
            <a:pathLst>
              <a:path w="6344" h="1">
                <a:moveTo>
                  <a:pt x="0" y="0"/>
                </a:moveTo>
                <a:lnTo>
                  <a:pt x="6344" y="0"/>
                </a:lnTo>
              </a:path>
            </a:pathLst>
          </a:custGeom>
          <a:solidFill>
            <a:srgbClr val="AF8A01"/>
          </a:solidFill>
          <a:ln w="38100" cmpd="sng">
            <a:solidFill>
              <a:srgbClr val="EF9100"/>
            </a:solidFill>
            <a:round/>
            <a:headEnd/>
            <a:tailEnd/>
          </a:ln>
          <a:effectLst/>
        </p:spPr>
        <p:txBody>
          <a:bodyPr wrap="none" anchor="ct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707"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hf hdr="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chemeClr val="tx1"/>
          </a:solidFill>
          <a:latin typeface="Arial" charset="0"/>
        </a:defRPr>
      </a:lvl2pPr>
      <a:lvl3pPr algn="ctr" rtl="0" eaLnBrk="0" fontAlgn="base" hangingPunct="0">
        <a:spcBef>
          <a:spcPct val="0"/>
        </a:spcBef>
        <a:spcAft>
          <a:spcPct val="0"/>
        </a:spcAft>
        <a:defRPr sz="3200" b="1">
          <a:solidFill>
            <a:schemeClr val="tx1"/>
          </a:solidFill>
          <a:latin typeface="Arial" charset="0"/>
        </a:defRPr>
      </a:lvl3pPr>
      <a:lvl4pPr algn="ctr" rtl="0" eaLnBrk="0" fontAlgn="base" hangingPunct="0">
        <a:spcBef>
          <a:spcPct val="0"/>
        </a:spcBef>
        <a:spcAft>
          <a:spcPct val="0"/>
        </a:spcAft>
        <a:defRPr sz="3200" b="1">
          <a:solidFill>
            <a:schemeClr val="tx1"/>
          </a:solidFill>
          <a:latin typeface="Arial" charset="0"/>
        </a:defRPr>
      </a:lvl4pPr>
      <a:lvl5pPr algn="ctr" rtl="0" eaLnBrk="0" fontAlgn="base" hangingPunct="0">
        <a:spcBef>
          <a:spcPct val="0"/>
        </a:spcBef>
        <a:spcAft>
          <a:spcPct val="0"/>
        </a:spcAft>
        <a:defRPr sz="3200" b="1">
          <a:solidFill>
            <a:schemeClr val="tx1"/>
          </a:solidFill>
          <a:latin typeface="Arial" charset="0"/>
        </a:defRPr>
      </a:lvl5pPr>
      <a:lvl6pPr marL="457200" algn="ctr" rtl="0" fontAlgn="base">
        <a:spcBef>
          <a:spcPct val="0"/>
        </a:spcBef>
        <a:spcAft>
          <a:spcPct val="0"/>
        </a:spcAft>
        <a:defRPr sz="3200" b="1">
          <a:solidFill>
            <a:schemeClr val="tx1"/>
          </a:solidFill>
          <a:latin typeface="Arial" charset="0"/>
        </a:defRPr>
      </a:lvl6pPr>
      <a:lvl7pPr marL="914400" algn="ctr" rtl="0" fontAlgn="base">
        <a:spcBef>
          <a:spcPct val="0"/>
        </a:spcBef>
        <a:spcAft>
          <a:spcPct val="0"/>
        </a:spcAft>
        <a:defRPr sz="3200" b="1">
          <a:solidFill>
            <a:schemeClr val="tx1"/>
          </a:solidFill>
          <a:latin typeface="Arial" charset="0"/>
        </a:defRPr>
      </a:lvl7pPr>
      <a:lvl8pPr marL="1371600" algn="ctr" rtl="0" fontAlgn="base">
        <a:spcBef>
          <a:spcPct val="0"/>
        </a:spcBef>
        <a:spcAft>
          <a:spcPct val="0"/>
        </a:spcAft>
        <a:defRPr sz="3200" b="1">
          <a:solidFill>
            <a:schemeClr val="tx1"/>
          </a:solidFill>
          <a:latin typeface="Arial" charset="0"/>
        </a:defRPr>
      </a:lvl8pPr>
      <a:lvl9pPr marL="1828800" algn="ctr"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28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4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5.emf"/><Relationship Id="rId4" Type="http://schemas.openxmlformats.org/officeDocument/2006/relationships/customXml" Target="../ink/ink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ctrTitle"/>
          </p:nvPr>
        </p:nvSpPr>
        <p:spPr>
          <a:xfrm>
            <a:off x="838200" y="1752600"/>
            <a:ext cx="8001000" cy="1143000"/>
          </a:xfrm>
          <a:noFill/>
        </p:spPr>
        <p:txBody>
          <a:bodyPr/>
          <a:lstStyle/>
          <a:p>
            <a:pPr eaLnBrk="1" hangingPunct="1">
              <a:spcAft>
                <a:spcPts val="13"/>
              </a:spcAft>
            </a:pPr>
            <a:r>
              <a:rPr lang="en-US" altLang="en-US" sz="4400" dirty="0"/>
              <a:t>Entity and Relationship</a:t>
            </a:r>
            <a:endParaRPr lang="en-US" altLang="en-US" dirty="0"/>
          </a:p>
        </p:txBody>
      </p:sp>
      <p:sp>
        <p:nvSpPr>
          <p:cNvPr id="5123" name="Rectangle 2"/>
          <p:cNvSpPr>
            <a:spLocks noGrp="1" noChangeArrowheads="1"/>
          </p:cNvSpPr>
          <p:nvPr>
            <p:ph type="subTitle" idx="1"/>
          </p:nvPr>
        </p:nvSpPr>
        <p:spPr>
          <a:xfrm>
            <a:off x="914400" y="3581400"/>
            <a:ext cx="7332663" cy="2362200"/>
          </a:xfrm>
          <a:noFill/>
        </p:spPr>
        <p:txBody>
          <a:bodyPr/>
          <a:lstStyle/>
          <a:p>
            <a:pPr eaLnBrk="1" hangingPunct="1">
              <a:lnSpc>
                <a:spcPct val="90000"/>
              </a:lnSpc>
            </a:pPr>
            <a:endParaRPr lang="en-US" altLang="en-US" sz="2600" dirty="0"/>
          </a:p>
          <a:p>
            <a:pPr eaLnBrk="1" hangingPunct="1">
              <a:lnSpc>
                <a:spcPct val="90000"/>
              </a:lnSpc>
            </a:pPr>
            <a:r>
              <a:rPr lang="en-US" altLang="en-US" sz="2600" dirty="0" err="1"/>
              <a:t>Jinze</a:t>
            </a:r>
            <a:r>
              <a:rPr lang="en-US" altLang="en-US" sz="2600" dirty="0"/>
              <a:t> Liu</a:t>
            </a:r>
          </a:p>
          <a:p>
            <a:pPr eaLnBrk="1" hangingPunct="1">
              <a:lnSpc>
                <a:spcPct val="90000"/>
              </a:lnSpc>
              <a:spcAft>
                <a:spcPts val="13"/>
              </a:spcAft>
            </a:pPr>
            <a:r>
              <a:rPr lang="en-US" altLang="en-US" sz="2600" dirty="0"/>
              <a:t>Fall </a:t>
            </a:r>
            <a:r>
              <a:rPr lang="en-US" altLang="en-US" sz="2600" dirty="0" smtClean="0"/>
              <a:t>2019</a:t>
            </a:r>
            <a:endParaRPr lang="en-US" altLang="en-US" sz="2600" dirty="0"/>
          </a:p>
        </p:txBody>
      </p:sp>
      <p:sp>
        <p:nvSpPr>
          <p:cNvPr id="2" name="Rectangle 1"/>
          <p:cNvSpPr/>
          <p:nvPr/>
        </p:nvSpPr>
        <p:spPr>
          <a:xfrm>
            <a:off x="5867400" y="4953000"/>
            <a:ext cx="2971800" cy="1200329"/>
          </a:xfrm>
          <a:prstGeom prst="rect">
            <a:avLst/>
          </a:prstGeom>
        </p:spPr>
        <p:txBody>
          <a:bodyPr wrap="square">
            <a:spAutoFit/>
          </a:bodyPr>
          <a:lstStyle/>
          <a:p>
            <a:pPr algn="ctr"/>
            <a:r>
              <a:rPr lang="en-US" altLang="en-US" sz="2400" b="1" dirty="0">
                <a:solidFill>
                  <a:schemeClr val="bg1"/>
                </a:solidFill>
              </a:rPr>
              <a:t>CS 405G Introduction to Database Systems</a:t>
            </a:r>
            <a:endParaRPr lang="en-US" sz="2400" b="1" dirty="0">
              <a:solidFill>
                <a:schemeClr val="bg1"/>
              </a:solidFill>
            </a:endParaRPr>
          </a:p>
        </p:txBody>
      </p:sp>
    </p:spTree>
    <p:extLst>
      <p:ext uri="{BB962C8B-B14F-4D97-AF65-F5344CB8AC3E}">
        <p14:creationId xmlns:p14="http://schemas.microsoft.com/office/powerpoint/2010/main" val="256571046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4FE97AC-B259-445F-BFA3-C0ABFB302383}" type="datetime1">
              <a:rPr lang="en-US" altLang="en-US" sz="1000" smtClean="0">
                <a:solidFill>
                  <a:schemeClr val="tx1"/>
                </a:solidFill>
              </a:rPr>
              <a:pPr eaLnBrk="1" hangingPunct="1"/>
              <a:t>9/11/2019</a:t>
            </a:fld>
            <a:endParaRPr lang="en-US" altLang="en-US" sz="1000">
              <a:solidFill>
                <a:schemeClr val="tx1"/>
              </a:solidFill>
            </a:endParaRPr>
          </a:p>
        </p:txBody>
      </p:sp>
      <p:sp>
        <p:nvSpPr>
          <p:cNvPr id="1229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B55079B-E72A-404B-8EFF-3473DB1DA5AA}" type="slidenum">
              <a:rPr lang="en-US" altLang="en-US" sz="1000">
                <a:solidFill>
                  <a:schemeClr val="tx1"/>
                </a:solidFill>
              </a:rPr>
              <a:pPr eaLnBrk="1" hangingPunct="1"/>
              <a:t>10</a:t>
            </a:fld>
            <a:endParaRPr lang="en-US" altLang="en-US" sz="1000">
              <a:solidFill>
                <a:schemeClr val="tx1"/>
              </a:solidFill>
            </a:endParaRPr>
          </a:p>
        </p:txBody>
      </p:sp>
      <p:sp>
        <p:nvSpPr>
          <p:cNvPr id="12293" name="Rectangle 2"/>
          <p:cNvSpPr>
            <a:spLocks noGrp="1" noChangeArrowheads="1"/>
          </p:cNvSpPr>
          <p:nvPr>
            <p:ph type="title"/>
          </p:nvPr>
        </p:nvSpPr>
        <p:spPr/>
        <p:txBody>
          <a:bodyPr/>
          <a:lstStyle/>
          <a:p>
            <a:r>
              <a:rPr lang="en-US" altLang="en-US"/>
              <a:t>Entities and Attributes</a:t>
            </a:r>
          </a:p>
        </p:txBody>
      </p:sp>
      <p:sp>
        <p:nvSpPr>
          <p:cNvPr id="12294" name="Rectangle 3"/>
          <p:cNvSpPr>
            <a:spLocks noGrp="1" noChangeArrowheads="1"/>
          </p:cNvSpPr>
          <p:nvPr>
            <p:ph type="body" idx="1"/>
          </p:nvPr>
        </p:nvSpPr>
        <p:spPr/>
        <p:txBody>
          <a:bodyPr/>
          <a:lstStyle/>
          <a:p>
            <a:pPr lvl="1"/>
            <a:r>
              <a:rPr lang="en-US" altLang="en-US" i="1">
                <a:solidFill>
                  <a:srgbClr val="0000FF"/>
                </a:solidFill>
              </a:rPr>
              <a:t>Entity</a:t>
            </a:r>
            <a:r>
              <a:rPr lang="en-US" altLang="en-US"/>
              <a:t>: A </a:t>
            </a:r>
            <a:r>
              <a:rPr lang="en-US" altLang="en-US" sz="2700"/>
              <a:t>specific object or “thing” in the mini-world that is represented in the database. </a:t>
            </a:r>
          </a:p>
          <a:p>
            <a:pPr lvl="1">
              <a:buFont typeface="Wingdings" panose="05000000000000000000" pitchFamily="2" charset="2"/>
              <a:buNone/>
            </a:pPr>
            <a:r>
              <a:rPr lang="en-US" altLang="en-US" sz="2700"/>
              <a:t>	</a:t>
            </a:r>
            <a:r>
              <a:rPr lang="en-US" altLang="en-US" sz="1800">
                <a:latin typeface="Arial" panose="020B0604020202020204" pitchFamily="34" charset="0"/>
              </a:rPr>
              <a:t>For example, the EMPLOYEE John Smith, </a:t>
            </a:r>
          </a:p>
          <a:p>
            <a:pPr lvl="1">
              <a:buFont typeface="Wingdings" panose="05000000000000000000" pitchFamily="2" charset="2"/>
              <a:buNone/>
            </a:pPr>
            <a:r>
              <a:rPr lang="en-US" altLang="en-US" sz="1800">
                <a:latin typeface="Arial" panose="020B0604020202020204" pitchFamily="34" charset="0"/>
              </a:rPr>
              <a:t>	the Research DEPARTMENT, the ProductX PROJECT.</a:t>
            </a:r>
          </a:p>
          <a:p>
            <a:pPr lvl="1"/>
            <a:r>
              <a:rPr lang="en-US" altLang="en-US" i="1">
                <a:solidFill>
                  <a:srgbClr val="0000FF"/>
                </a:solidFill>
              </a:rPr>
              <a:t>Attributes</a:t>
            </a:r>
            <a:r>
              <a:rPr lang="en-US" altLang="en-US" sz="2700"/>
              <a:t>: properties used to describe an entity. </a:t>
            </a:r>
          </a:p>
          <a:p>
            <a:pPr lvl="1">
              <a:buFont typeface="Wingdings" panose="05000000000000000000" pitchFamily="2" charset="2"/>
              <a:buNone/>
            </a:pPr>
            <a:r>
              <a:rPr lang="en-US" altLang="en-US" sz="2700"/>
              <a:t>	</a:t>
            </a:r>
            <a:r>
              <a:rPr lang="en-US" altLang="en-US" sz="1800">
                <a:latin typeface="Arial" panose="020B0604020202020204" pitchFamily="34" charset="0"/>
              </a:rPr>
              <a:t>For example, an EMPLOYEE entity may have a Name, SSN, Address, Sex, BirthDate</a:t>
            </a:r>
          </a:p>
          <a:p>
            <a:pPr lvl="1"/>
            <a:r>
              <a:rPr lang="en-US" altLang="en-US" sz="2700"/>
              <a:t>A specific entity will have a </a:t>
            </a:r>
            <a:r>
              <a:rPr lang="en-US" altLang="en-US" i="1">
                <a:solidFill>
                  <a:srgbClr val="0000FF"/>
                </a:solidFill>
              </a:rPr>
              <a:t>value</a:t>
            </a:r>
            <a:r>
              <a:rPr lang="en-US" altLang="en-US" sz="2700"/>
              <a:t> for each of its attributes. </a:t>
            </a:r>
          </a:p>
          <a:p>
            <a:pPr lvl="1">
              <a:buFont typeface="Wingdings" panose="05000000000000000000" pitchFamily="2" charset="2"/>
              <a:buNone/>
            </a:pPr>
            <a:r>
              <a:rPr lang="en-US" altLang="en-US" sz="2700"/>
              <a:t>	</a:t>
            </a:r>
            <a:r>
              <a:rPr lang="en-US" altLang="en-US" sz="1800">
                <a:latin typeface="Arial" panose="020B0604020202020204" pitchFamily="34" charset="0"/>
              </a:rPr>
              <a:t>For example, a specific employee entity may have Name='John Smith', SSN='123456789', Address ='731 Fondren, Houston, TX', Sex='M', BirthDate='09-JAN-55'</a:t>
            </a:r>
          </a:p>
        </p:txBody>
      </p:sp>
      <p:sp>
        <p:nvSpPr>
          <p:cNvPr id="335877" name="Rectangle 5"/>
          <p:cNvSpPr>
            <a:spLocks noChangeArrowheads="1"/>
          </p:cNvSpPr>
          <p:nvPr/>
        </p:nvSpPr>
        <p:spPr bwMode="auto">
          <a:xfrm>
            <a:off x="7696200" y="1981200"/>
            <a:ext cx="1066800" cy="457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nvGrpSpPr>
          <p:cNvPr id="2" name="Group 10"/>
          <p:cNvGrpSpPr>
            <a:grpSpLocks/>
          </p:cNvGrpSpPr>
          <p:nvPr/>
        </p:nvGrpSpPr>
        <p:grpSpPr bwMode="auto">
          <a:xfrm>
            <a:off x="6705600" y="2209800"/>
            <a:ext cx="2095500" cy="685800"/>
            <a:chOff x="4320" y="3792"/>
            <a:chExt cx="1320" cy="432"/>
          </a:xfrm>
        </p:grpSpPr>
        <p:sp>
          <p:nvSpPr>
            <p:cNvPr id="12297" name="Oval 11"/>
            <p:cNvSpPr>
              <a:spLocks noChangeArrowheads="1"/>
            </p:cNvSpPr>
            <p:nvPr/>
          </p:nvSpPr>
          <p:spPr bwMode="auto">
            <a:xfrm>
              <a:off x="4320" y="3888"/>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2298" name="Oval 12"/>
            <p:cNvSpPr>
              <a:spLocks noChangeArrowheads="1"/>
            </p:cNvSpPr>
            <p:nvPr/>
          </p:nvSpPr>
          <p:spPr bwMode="auto">
            <a:xfrm>
              <a:off x="4704"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2299" name="Oval 13"/>
            <p:cNvSpPr>
              <a:spLocks noChangeArrowheads="1"/>
            </p:cNvSpPr>
            <p:nvPr/>
          </p:nvSpPr>
          <p:spPr bwMode="auto">
            <a:xfrm>
              <a:off x="5208"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2300" name="Line 14"/>
            <p:cNvSpPr>
              <a:spLocks noChangeShapeType="1"/>
            </p:cNvSpPr>
            <p:nvPr/>
          </p:nvSpPr>
          <p:spPr bwMode="auto">
            <a:xfrm flipV="1">
              <a:off x="4512" y="3792"/>
              <a:ext cx="432"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1" name="Line 15"/>
            <p:cNvSpPr>
              <a:spLocks noChangeShapeType="1"/>
            </p:cNvSpPr>
            <p:nvPr/>
          </p:nvSpPr>
          <p:spPr bwMode="auto">
            <a:xfrm flipV="1">
              <a:off x="4896" y="3936"/>
              <a:ext cx="24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2" name="Line 16"/>
            <p:cNvSpPr>
              <a:spLocks noChangeShapeType="1"/>
            </p:cNvSpPr>
            <p:nvPr/>
          </p:nvSpPr>
          <p:spPr bwMode="auto">
            <a:xfrm flipV="1">
              <a:off x="5424" y="3936"/>
              <a:ext cx="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5877"/>
                                        </p:tgtEl>
                                        <p:attrNameLst>
                                          <p:attrName>style.visibility</p:attrName>
                                        </p:attrNameLst>
                                      </p:cBhvr>
                                      <p:to>
                                        <p:strVal val="visible"/>
                                      </p:to>
                                    </p:set>
                                    <p:animEffect transition="in" filter="dissolve">
                                      <p:cBhvr>
                                        <p:cTn id="7" dur="500"/>
                                        <p:tgtEl>
                                          <p:spTgt spid="3358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87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62800D9-5DCC-480B-9614-3AD14C28DFE2}" type="datetime1">
              <a:rPr lang="en-US" altLang="en-US" sz="1000" smtClean="0">
                <a:solidFill>
                  <a:schemeClr val="tx1"/>
                </a:solidFill>
              </a:rPr>
              <a:pPr eaLnBrk="1" hangingPunct="1"/>
              <a:t>9/11/2019</a:t>
            </a:fld>
            <a:endParaRPr lang="en-US" altLang="en-US" sz="1000">
              <a:solidFill>
                <a:schemeClr val="tx1"/>
              </a:solidFill>
            </a:endParaRPr>
          </a:p>
        </p:txBody>
      </p:sp>
      <p:sp>
        <p:nvSpPr>
          <p:cNvPr id="1331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D60F3EE-9867-444D-82C0-A41B0AEEF000}" type="slidenum">
              <a:rPr lang="en-US" altLang="en-US" sz="1000">
                <a:solidFill>
                  <a:schemeClr val="tx1"/>
                </a:solidFill>
              </a:rPr>
              <a:pPr eaLnBrk="1" hangingPunct="1"/>
              <a:t>11</a:t>
            </a:fld>
            <a:endParaRPr lang="en-US" altLang="en-US" sz="1000">
              <a:solidFill>
                <a:schemeClr val="tx1"/>
              </a:solidFill>
            </a:endParaRPr>
          </a:p>
        </p:txBody>
      </p:sp>
      <p:sp>
        <p:nvSpPr>
          <p:cNvPr id="13317" name="Rectangle 2"/>
          <p:cNvSpPr>
            <a:spLocks noGrp="1" noChangeArrowheads="1"/>
          </p:cNvSpPr>
          <p:nvPr>
            <p:ph type="title"/>
          </p:nvPr>
        </p:nvSpPr>
        <p:spPr>
          <a:xfrm>
            <a:off x="250825" y="303213"/>
            <a:ext cx="8534400" cy="534987"/>
          </a:xfrm>
        </p:spPr>
        <p:txBody>
          <a:bodyPr/>
          <a:lstStyle/>
          <a:p>
            <a:r>
              <a:rPr lang="en-US" altLang="en-US"/>
              <a:t>Types of Attributes</a:t>
            </a:r>
          </a:p>
        </p:txBody>
      </p:sp>
      <p:sp>
        <p:nvSpPr>
          <p:cNvPr id="13318" name="Rectangle 3"/>
          <p:cNvSpPr>
            <a:spLocks noGrp="1" noChangeArrowheads="1"/>
          </p:cNvSpPr>
          <p:nvPr>
            <p:ph type="body" idx="1"/>
          </p:nvPr>
        </p:nvSpPr>
        <p:spPr>
          <a:xfrm>
            <a:off x="304800" y="1066800"/>
            <a:ext cx="8480425" cy="5257800"/>
          </a:xfrm>
        </p:spPr>
        <p:txBody>
          <a:bodyPr/>
          <a:lstStyle/>
          <a:p>
            <a:r>
              <a:rPr lang="en-US" altLang="en-US"/>
              <a:t>Simple vs. Composite Attributes</a:t>
            </a:r>
          </a:p>
          <a:p>
            <a:pPr lvl="1"/>
            <a:r>
              <a:rPr lang="en-US" altLang="en-US" sz="2800" i="1">
                <a:solidFill>
                  <a:srgbClr val="0000FF"/>
                </a:solidFill>
              </a:rPr>
              <a:t>Simple</a:t>
            </a:r>
            <a:r>
              <a:rPr lang="en-US" altLang="en-US" sz="2800"/>
              <a:t>: Each entity has a single atomic value for the attribute. For example, SSN or Sex.</a:t>
            </a:r>
          </a:p>
          <a:p>
            <a:pPr lvl="1"/>
            <a:r>
              <a:rPr lang="en-US" altLang="en-US" sz="2800" i="1">
                <a:solidFill>
                  <a:srgbClr val="0000FF"/>
                </a:solidFill>
              </a:rPr>
              <a:t>Composite</a:t>
            </a:r>
            <a:r>
              <a:rPr lang="en-US" altLang="en-US" sz="2800"/>
              <a:t>: The attribute may be composed of several components. For example, Name (FirstName, MiddleName, LastName). </a:t>
            </a:r>
          </a:p>
          <a:p>
            <a:pPr lvl="1"/>
            <a:endParaRPr lang="en-US" altLang="en-US" sz="2800" i="1">
              <a:solidFill>
                <a:srgbClr val="0000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EBD1610-DC59-45C8-8A8B-EC1C963BDAD6}" type="datetime1">
              <a:rPr lang="en-US" altLang="en-US" sz="1000" smtClean="0">
                <a:solidFill>
                  <a:schemeClr val="tx1"/>
                </a:solidFill>
              </a:rPr>
              <a:pPr eaLnBrk="1" hangingPunct="1"/>
              <a:t>9/11/2019</a:t>
            </a:fld>
            <a:endParaRPr lang="en-US" altLang="en-US" sz="1000">
              <a:solidFill>
                <a:schemeClr val="tx1"/>
              </a:solidFill>
            </a:endParaRPr>
          </a:p>
        </p:txBody>
      </p:sp>
      <p:sp>
        <p:nvSpPr>
          <p:cNvPr id="1433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143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B065FF93-9F44-4096-BD54-BD76CF258162}" type="slidenum">
              <a:rPr lang="en-US" altLang="en-US" sz="1000">
                <a:solidFill>
                  <a:schemeClr val="tx1"/>
                </a:solidFill>
              </a:rPr>
              <a:pPr eaLnBrk="1" hangingPunct="1"/>
              <a:t>12</a:t>
            </a:fld>
            <a:endParaRPr lang="en-US" altLang="en-US" sz="1000">
              <a:solidFill>
                <a:schemeClr val="tx1"/>
              </a:solidFill>
            </a:endParaRPr>
          </a:p>
        </p:txBody>
      </p:sp>
      <p:sp>
        <p:nvSpPr>
          <p:cNvPr id="14341" name="Rectangle 2"/>
          <p:cNvSpPr>
            <a:spLocks noGrp="1" noChangeArrowheads="1"/>
          </p:cNvSpPr>
          <p:nvPr>
            <p:ph type="title"/>
          </p:nvPr>
        </p:nvSpPr>
        <p:spPr/>
        <p:txBody>
          <a:bodyPr/>
          <a:lstStyle/>
          <a:p>
            <a:r>
              <a:rPr lang="en-US" altLang="en-US"/>
              <a:t>Types of Attributes (cont.)</a:t>
            </a:r>
          </a:p>
        </p:txBody>
      </p:sp>
      <p:sp>
        <p:nvSpPr>
          <p:cNvPr id="14342" name="Rectangle 3"/>
          <p:cNvSpPr>
            <a:spLocks noGrp="1" noChangeArrowheads="1"/>
          </p:cNvSpPr>
          <p:nvPr>
            <p:ph type="body" idx="1"/>
          </p:nvPr>
        </p:nvSpPr>
        <p:spPr/>
        <p:txBody>
          <a:bodyPr/>
          <a:lstStyle/>
          <a:p>
            <a:r>
              <a:rPr lang="en-US" altLang="en-US"/>
              <a:t>Single-valued vs. Multi-valued. </a:t>
            </a:r>
          </a:p>
          <a:p>
            <a:pPr lvl="1"/>
            <a:r>
              <a:rPr lang="en-US" altLang="en-US" sz="2800" i="1">
                <a:solidFill>
                  <a:srgbClr val="0000FF"/>
                </a:solidFill>
              </a:rPr>
              <a:t>Single-valued</a:t>
            </a:r>
            <a:r>
              <a:rPr lang="en-US" altLang="en-US" sz="2800"/>
              <a:t>: an entity may have at most one value for the attribute</a:t>
            </a:r>
          </a:p>
          <a:p>
            <a:pPr lvl="1"/>
            <a:r>
              <a:rPr lang="en-US" altLang="en-US" sz="2800" i="1">
                <a:solidFill>
                  <a:srgbClr val="0000FF"/>
                </a:solidFill>
              </a:rPr>
              <a:t>Multi-valued</a:t>
            </a:r>
            <a:r>
              <a:rPr lang="en-US" altLang="en-US" sz="2800"/>
              <a:t>: An entity may have multiple values for that attribute. For example, PreviousDegrees of a STUDENT. {PreviousDegrees}.</a:t>
            </a:r>
            <a:endParaRPr lang="en-US" altLang="en-US"/>
          </a:p>
          <a:p>
            <a:r>
              <a:rPr lang="en-US" altLang="en-US" i="1">
                <a:solidFill>
                  <a:srgbClr val="0000FF"/>
                </a:solidFill>
              </a:rPr>
              <a:t>NULL</a:t>
            </a:r>
            <a:r>
              <a:rPr lang="en-US" altLang="en-US"/>
              <a:t> values</a:t>
            </a:r>
          </a:p>
          <a:p>
            <a:pPr lvl="1"/>
            <a:r>
              <a:rPr lang="en-US" altLang="en-US"/>
              <a:t>What if the student does not hold a previous degree?</a:t>
            </a:r>
          </a:p>
          <a:p>
            <a:pPr lvl="1"/>
            <a:r>
              <a:rPr lang="en-US" altLang="en-US"/>
              <a:t>What if the student has a previous degree but the information is not provided?</a:t>
            </a:r>
          </a:p>
          <a:p>
            <a:pPr lvl="1"/>
            <a:r>
              <a:rPr lang="en-US" altLang="en-US"/>
              <a:t>Apartment number in an address</a:t>
            </a:r>
          </a:p>
          <a:p>
            <a:pPr lvl="1">
              <a:buFont typeface="Wingdings" panose="05000000000000000000" pitchFamily="2" charset="2"/>
              <a:buNone/>
            </a:pPr>
            <a:endParaRPr lang="en-US" altLang="en-US" sz="2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2E4B456-8209-4B71-83E0-87B6D0DE5423}" type="datetime1">
              <a:rPr lang="en-US" altLang="en-US" sz="1000" smtClean="0">
                <a:solidFill>
                  <a:schemeClr val="tx1"/>
                </a:solidFill>
              </a:rPr>
              <a:pPr eaLnBrk="1" hangingPunct="1"/>
              <a:t>9/11/2019</a:t>
            </a:fld>
            <a:endParaRPr lang="en-US" altLang="en-US" sz="1000">
              <a:solidFill>
                <a:schemeClr val="tx1"/>
              </a:solidFill>
            </a:endParaRPr>
          </a:p>
        </p:txBody>
      </p:sp>
      <p:sp>
        <p:nvSpPr>
          <p:cNvPr id="1536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2778477C-79E3-4641-AD24-CDC98CCC69ED}" type="slidenum">
              <a:rPr lang="en-US" altLang="en-US" sz="1000">
                <a:solidFill>
                  <a:schemeClr val="tx1"/>
                </a:solidFill>
              </a:rPr>
              <a:pPr eaLnBrk="1" hangingPunct="1"/>
              <a:t>13</a:t>
            </a:fld>
            <a:endParaRPr lang="en-US" altLang="en-US" sz="1000">
              <a:solidFill>
                <a:schemeClr val="tx1"/>
              </a:solidFill>
            </a:endParaRPr>
          </a:p>
        </p:txBody>
      </p:sp>
      <p:sp>
        <p:nvSpPr>
          <p:cNvPr id="15365" name="Rectangle 2"/>
          <p:cNvSpPr>
            <a:spLocks noGrp="1" noChangeArrowheads="1"/>
          </p:cNvSpPr>
          <p:nvPr>
            <p:ph type="title"/>
          </p:nvPr>
        </p:nvSpPr>
        <p:spPr/>
        <p:txBody>
          <a:bodyPr/>
          <a:lstStyle/>
          <a:p>
            <a:r>
              <a:rPr lang="en-US" altLang="en-US"/>
              <a:t>Types of Attributes (cont.)</a:t>
            </a:r>
          </a:p>
        </p:txBody>
      </p:sp>
      <p:sp>
        <p:nvSpPr>
          <p:cNvPr id="15366" name="Rectangle 3"/>
          <p:cNvSpPr>
            <a:spLocks noGrp="1" noChangeArrowheads="1"/>
          </p:cNvSpPr>
          <p:nvPr>
            <p:ph type="body" idx="1"/>
          </p:nvPr>
        </p:nvSpPr>
        <p:spPr/>
        <p:txBody>
          <a:bodyPr/>
          <a:lstStyle/>
          <a:p>
            <a:r>
              <a:rPr lang="en-US" altLang="en-US"/>
              <a:t>Stored vs. derived</a:t>
            </a:r>
          </a:p>
          <a:p>
            <a:pPr lvl="1"/>
            <a:r>
              <a:rPr lang="en-US" altLang="en-US" sz="2800"/>
              <a:t>Number of credit hours a student took in a semester</a:t>
            </a:r>
          </a:p>
          <a:p>
            <a:pPr lvl="1"/>
            <a:r>
              <a:rPr lang="en-US" altLang="en-US" sz="2800"/>
              <a:t>GPA of a student in a semester</a:t>
            </a:r>
          </a:p>
          <a:p>
            <a:pPr lvl="1">
              <a:buFont typeface="Wingdings" panose="05000000000000000000" pitchFamily="2" charset="2"/>
              <a:buNone/>
            </a:pPr>
            <a:endParaRPr lang="en-US" altLang="en-US"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D8DD338-4949-4F4A-B71C-FC6CFE035559}" type="datetime1">
              <a:rPr lang="en-US" altLang="en-US" sz="1000" smtClean="0">
                <a:solidFill>
                  <a:schemeClr val="tx1"/>
                </a:solidFill>
              </a:rPr>
              <a:pPr eaLnBrk="1" hangingPunct="1"/>
              <a:t>9/11/2019</a:t>
            </a:fld>
            <a:endParaRPr lang="en-US" altLang="en-US" sz="1000">
              <a:solidFill>
                <a:schemeClr val="tx1"/>
              </a:solidFill>
            </a:endParaRPr>
          </a:p>
        </p:txBody>
      </p:sp>
      <p:sp>
        <p:nvSpPr>
          <p:cNvPr id="1638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1638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1E4ADD7-DB5D-49EA-8F78-5A9D7917BE85}" type="slidenum">
              <a:rPr lang="en-US" altLang="en-US" sz="1000">
                <a:solidFill>
                  <a:schemeClr val="tx1"/>
                </a:solidFill>
              </a:rPr>
              <a:pPr eaLnBrk="1" hangingPunct="1"/>
              <a:t>14</a:t>
            </a:fld>
            <a:endParaRPr lang="en-US" altLang="en-US" sz="1000">
              <a:solidFill>
                <a:schemeClr val="tx1"/>
              </a:solidFill>
            </a:endParaRPr>
          </a:p>
        </p:txBody>
      </p:sp>
      <p:sp>
        <p:nvSpPr>
          <p:cNvPr id="16389" name="Rectangle 2"/>
          <p:cNvSpPr>
            <a:spLocks noGrp="1" noChangeArrowheads="1"/>
          </p:cNvSpPr>
          <p:nvPr>
            <p:ph type="title"/>
          </p:nvPr>
        </p:nvSpPr>
        <p:spPr>
          <a:xfrm>
            <a:off x="685800" y="304800"/>
            <a:ext cx="7772400" cy="557213"/>
          </a:xfrm>
        </p:spPr>
        <p:txBody>
          <a:bodyPr/>
          <a:lstStyle/>
          <a:p>
            <a:r>
              <a:rPr lang="en-US" altLang="en-US" sz="2800"/>
              <a:t>Key Attributes</a:t>
            </a:r>
          </a:p>
        </p:txBody>
      </p:sp>
      <p:sp>
        <p:nvSpPr>
          <p:cNvPr id="16390" name="Rectangle 3"/>
          <p:cNvSpPr>
            <a:spLocks noGrp="1" noChangeArrowheads="1"/>
          </p:cNvSpPr>
          <p:nvPr>
            <p:ph type="body" idx="1"/>
          </p:nvPr>
        </p:nvSpPr>
        <p:spPr>
          <a:xfrm>
            <a:off x="533400" y="1143000"/>
            <a:ext cx="8099425" cy="4932363"/>
          </a:xfrm>
        </p:spPr>
        <p:txBody>
          <a:bodyPr/>
          <a:lstStyle/>
          <a:p>
            <a:r>
              <a:rPr lang="en-US" altLang="en-US"/>
              <a:t>Entities with the same basic attributes are grouped or typed into an entity type. </a:t>
            </a:r>
          </a:p>
          <a:p>
            <a:pPr lvl="1"/>
            <a:r>
              <a:rPr lang="en-US" altLang="en-US"/>
              <a:t>For example, the EMPLOYEE entity type or the PROJECT entity type.</a:t>
            </a:r>
          </a:p>
          <a:p>
            <a:r>
              <a:rPr lang="en-US" altLang="en-US"/>
              <a:t>An attribute of an entity type for which each entity must have a unique value is called a </a:t>
            </a:r>
            <a:r>
              <a:rPr lang="en-US" altLang="en-US" i="1">
                <a:solidFill>
                  <a:srgbClr val="0000FF"/>
                </a:solidFill>
              </a:rPr>
              <a:t>key attribute</a:t>
            </a:r>
            <a:r>
              <a:rPr lang="en-US" altLang="en-US"/>
              <a:t> of the entity type. For example, SSN of EMPLOYEE.</a:t>
            </a:r>
          </a:p>
          <a:p>
            <a:pPr lvl="1"/>
            <a:r>
              <a:rPr lang="en-US" altLang="en-US"/>
              <a:t>A key attribute may be composite. </a:t>
            </a:r>
          </a:p>
          <a:p>
            <a:pPr lvl="1"/>
            <a:r>
              <a:rPr lang="en-US" altLang="en-US"/>
              <a:t>An entity type may have more than one key. </a:t>
            </a:r>
          </a:p>
          <a:p>
            <a:pPr>
              <a:buFont typeface="Wingdings" panose="05000000000000000000" pitchFamily="2" charset="2"/>
              <a:buNone/>
            </a:pPr>
            <a:endParaRPr lang="en-US" altLang="en-US"/>
          </a:p>
          <a:p>
            <a:endParaRPr lang="en-US" altLang="en-US" sz="29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BA54B76-A33F-45FE-B390-728ACC51DB75}" type="datetime1">
              <a:rPr lang="en-US" altLang="en-US" sz="1000" smtClean="0">
                <a:solidFill>
                  <a:schemeClr val="tx1"/>
                </a:solidFill>
              </a:rPr>
              <a:pPr eaLnBrk="1" hangingPunct="1"/>
              <a:t>9/11/2019</a:t>
            </a:fld>
            <a:endParaRPr lang="en-US" altLang="en-US" sz="1000">
              <a:solidFill>
                <a:schemeClr val="tx1"/>
              </a:solidFill>
            </a:endParaRPr>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35107BF5-3A4F-48AB-A688-EE63321754FA}" type="slidenum">
              <a:rPr lang="en-US" altLang="en-US" sz="1000">
                <a:solidFill>
                  <a:schemeClr val="tx1"/>
                </a:solidFill>
              </a:rPr>
              <a:pPr eaLnBrk="1" hangingPunct="1"/>
              <a:t>15</a:t>
            </a:fld>
            <a:endParaRPr lang="en-US" altLang="en-US" sz="1000">
              <a:solidFill>
                <a:schemeClr val="tx1"/>
              </a:solidFill>
            </a:endParaRPr>
          </a:p>
        </p:txBody>
      </p:sp>
      <p:sp>
        <p:nvSpPr>
          <p:cNvPr id="17413" name="Rectangle 2"/>
          <p:cNvSpPr>
            <a:spLocks noGrp="1" noChangeArrowheads="1"/>
          </p:cNvSpPr>
          <p:nvPr>
            <p:ph type="title"/>
          </p:nvPr>
        </p:nvSpPr>
        <p:spPr>
          <a:xfrm>
            <a:off x="76200" y="342900"/>
            <a:ext cx="9067800" cy="366713"/>
          </a:xfrm>
          <a:noFill/>
        </p:spPr>
        <p:txBody>
          <a:bodyPr tIns="0" anchor="ctr">
            <a:spAutoFit/>
          </a:bodyPr>
          <a:lstStyle/>
          <a:p>
            <a:r>
              <a:rPr lang="en-US" altLang="en-US" sz="2100" b="0"/>
              <a:t>SUMMARY OF ER-DIAGRAM NOTATION</a:t>
            </a:r>
          </a:p>
        </p:txBody>
      </p:sp>
      <p:sp>
        <p:nvSpPr>
          <p:cNvPr id="17414" name="Rectangle 3"/>
          <p:cNvSpPr>
            <a:spLocks noGrp="1" noChangeArrowheads="1"/>
          </p:cNvSpPr>
          <p:nvPr>
            <p:ph type="body" idx="1"/>
          </p:nvPr>
        </p:nvSpPr>
        <p:spPr>
          <a:xfrm>
            <a:off x="3505200" y="1066800"/>
            <a:ext cx="4419600" cy="4473575"/>
          </a:xfrm>
          <a:noFill/>
        </p:spPr>
        <p:txBody>
          <a:bodyPr>
            <a:spAutoFit/>
          </a:bodyPr>
          <a:lstStyle/>
          <a:p>
            <a:pPr marL="0" indent="0">
              <a:spcBef>
                <a:spcPct val="0"/>
              </a:spcBef>
              <a:buFont typeface="Monotype Sorts" charset="0"/>
              <a:buNone/>
            </a:pPr>
            <a:r>
              <a:rPr lang="en-US" altLang="en-US" sz="2400" u="sng"/>
              <a:t>Meaning</a:t>
            </a:r>
          </a:p>
          <a:p>
            <a:pPr marL="0" indent="0">
              <a:spcBef>
                <a:spcPct val="0"/>
              </a:spcBef>
              <a:buFont typeface="Monotype Sorts" charset="0"/>
              <a:buNone/>
            </a:pPr>
            <a:r>
              <a:rPr lang="en-US" altLang="en-US" sz="2400"/>
              <a:t>ENTITY TYPE</a:t>
            </a:r>
          </a:p>
          <a:p>
            <a:pPr marL="0" indent="0">
              <a:spcBef>
                <a:spcPct val="0"/>
              </a:spcBef>
              <a:buFont typeface="Monotype Sorts" charset="0"/>
              <a:buNone/>
            </a:pPr>
            <a:endParaRPr lang="en-US" altLang="en-US" sz="2400"/>
          </a:p>
          <a:p>
            <a:pPr marL="0" indent="0">
              <a:spcBef>
                <a:spcPct val="0"/>
              </a:spcBef>
              <a:buFont typeface="Monotype Sorts" charset="0"/>
              <a:buNone/>
            </a:pPr>
            <a:r>
              <a:rPr lang="en-US" altLang="en-US" sz="2400"/>
              <a:t>ATTRIBUTE</a:t>
            </a:r>
          </a:p>
          <a:p>
            <a:pPr marL="0" indent="0">
              <a:spcBef>
                <a:spcPct val="0"/>
              </a:spcBef>
              <a:buFont typeface="Monotype Sorts" charset="0"/>
              <a:buNone/>
            </a:pPr>
            <a:endParaRPr lang="en-US" altLang="en-US" sz="2400"/>
          </a:p>
          <a:p>
            <a:pPr marL="0" indent="0">
              <a:spcBef>
                <a:spcPct val="0"/>
              </a:spcBef>
              <a:buFont typeface="Monotype Sorts" charset="0"/>
              <a:buNone/>
            </a:pPr>
            <a:r>
              <a:rPr lang="en-US" altLang="en-US" sz="2400"/>
              <a:t>KEY ATTRIBUTE</a:t>
            </a:r>
          </a:p>
          <a:p>
            <a:pPr marL="0" indent="0">
              <a:spcBef>
                <a:spcPct val="0"/>
              </a:spcBef>
              <a:buFont typeface="Monotype Sorts" charset="0"/>
              <a:buNone/>
            </a:pPr>
            <a:endParaRPr lang="en-US" altLang="en-US" sz="2400"/>
          </a:p>
          <a:p>
            <a:pPr marL="0" indent="0">
              <a:spcBef>
                <a:spcPct val="0"/>
              </a:spcBef>
              <a:buFont typeface="Monotype Sorts" charset="0"/>
              <a:buNone/>
            </a:pPr>
            <a:r>
              <a:rPr lang="en-US" altLang="en-US" sz="2400"/>
              <a:t>MULTIVALUED ATTRIBUTE</a:t>
            </a:r>
          </a:p>
          <a:p>
            <a:pPr marL="0" indent="0">
              <a:spcBef>
                <a:spcPct val="0"/>
              </a:spcBef>
              <a:buFont typeface="Monotype Sorts" charset="0"/>
              <a:buNone/>
            </a:pPr>
            <a:endParaRPr lang="en-US" altLang="en-US" sz="2400"/>
          </a:p>
          <a:p>
            <a:pPr marL="0" indent="0">
              <a:spcBef>
                <a:spcPct val="0"/>
              </a:spcBef>
              <a:buFont typeface="Monotype Sorts" charset="0"/>
              <a:buNone/>
            </a:pPr>
            <a:r>
              <a:rPr lang="en-US" altLang="en-US" sz="2400"/>
              <a:t>COMPOSITE ATTRIBUTE</a:t>
            </a:r>
          </a:p>
          <a:p>
            <a:pPr marL="0" indent="0">
              <a:spcBef>
                <a:spcPct val="0"/>
              </a:spcBef>
              <a:buFont typeface="Monotype Sorts" charset="0"/>
              <a:buNone/>
            </a:pPr>
            <a:endParaRPr lang="en-US" altLang="en-US" sz="2400"/>
          </a:p>
          <a:p>
            <a:pPr marL="0" indent="0">
              <a:spcBef>
                <a:spcPct val="0"/>
              </a:spcBef>
              <a:buFont typeface="Monotype Sorts" charset="0"/>
              <a:buNone/>
            </a:pPr>
            <a:r>
              <a:rPr lang="en-US" altLang="en-US" sz="2400"/>
              <a:t>DERIVED ATTRIBUTE</a:t>
            </a:r>
          </a:p>
        </p:txBody>
      </p:sp>
      <p:sp>
        <p:nvSpPr>
          <p:cNvPr id="17415" name="Text Box 4"/>
          <p:cNvSpPr txBox="1">
            <a:spLocks noChangeArrowheads="1"/>
          </p:cNvSpPr>
          <p:nvPr/>
        </p:nvSpPr>
        <p:spPr bwMode="auto">
          <a:xfrm>
            <a:off x="1752600" y="1143000"/>
            <a:ext cx="11318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r>
              <a:rPr lang="en-US" altLang="en-US" sz="2400" u="sng">
                <a:solidFill>
                  <a:schemeClr val="bg2"/>
                </a:solidFill>
                <a:latin typeface="Times New Roman" panose="02020603050405020304" pitchFamily="18" charset="0"/>
              </a:rPr>
              <a:t>Symbol</a:t>
            </a:r>
          </a:p>
        </p:txBody>
      </p:sp>
      <p:sp>
        <p:nvSpPr>
          <p:cNvPr id="17416" name="Rectangle 5"/>
          <p:cNvSpPr>
            <a:spLocks noChangeArrowheads="1"/>
          </p:cNvSpPr>
          <p:nvPr/>
        </p:nvSpPr>
        <p:spPr bwMode="auto">
          <a:xfrm>
            <a:off x="1752600" y="1600200"/>
            <a:ext cx="901700" cy="314325"/>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nvGrpSpPr>
          <p:cNvPr id="17417" name="Group 13"/>
          <p:cNvGrpSpPr>
            <a:grpSpLocks/>
          </p:cNvGrpSpPr>
          <p:nvPr/>
        </p:nvGrpSpPr>
        <p:grpSpPr bwMode="auto">
          <a:xfrm>
            <a:off x="1600200" y="2303463"/>
            <a:ext cx="1143000" cy="211137"/>
            <a:chOff x="931" y="2046"/>
            <a:chExt cx="720" cy="133"/>
          </a:xfrm>
        </p:grpSpPr>
        <p:sp>
          <p:nvSpPr>
            <p:cNvPr id="17440" name="Oval 14"/>
            <p:cNvSpPr>
              <a:spLocks noChangeArrowheads="1"/>
            </p:cNvSpPr>
            <p:nvPr/>
          </p:nvSpPr>
          <p:spPr bwMode="auto">
            <a:xfrm>
              <a:off x="1181" y="2046"/>
              <a:ext cx="470" cy="133"/>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41" name="Line 15"/>
            <p:cNvSpPr>
              <a:spLocks noChangeShapeType="1"/>
            </p:cNvSpPr>
            <p:nvPr/>
          </p:nvSpPr>
          <p:spPr bwMode="auto">
            <a:xfrm flipH="1">
              <a:off x="931" y="2113"/>
              <a:ext cx="25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7418" name="Group 16"/>
          <p:cNvGrpSpPr>
            <a:grpSpLocks/>
          </p:cNvGrpSpPr>
          <p:nvPr/>
        </p:nvGrpSpPr>
        <p:grpSpPr bwMode="auto">
          <a:xfrm>
            <a:off x="1600200" y="3048000"/>
            <a:ext cx="1143000" cy="211138"/>
            <a:chOff x="931" y="2213"/>
            <a:chExt cx="720" cy="133"/>
          </a:xfrm>
        </p:grpSpPr>
        <p:grpSp>
          <p:nvGrpSpPr>
            <p:cNvPr id="17436" name="Group 17"/>
            <p:cNvGrpSpPr>
              <a:grpSpLocks/>
            </p:cNvGrpSpPr>
            <p:nvPr/>
          </p:nvGrpSpPr>
          <p:grpSpPr bwMode="auto">
            <a:xfrm>
              <a:off x="931" y="2213"/>
              <a:ext cx="720" cy="133"/>
              <a:chOff x="931" y="2046"/>
              <a:chExt cx="720" cy="133"/>
            </a:xfrm>
          </p:grpSpPr>
          <p:sp>
            <p:nvSpPr>
              <p:cNvPr id="17438" name="Oval 18"/>
              <p:cNvSpPr>
                <a:spLocks noChangeArrowheads="1"/>
              </p:cNvSpPr>
              <p:nvPr/>
            </p:nvSpPr>
            <p:spPr bwMode="auto">
              <a:xfrm>
                <a:off x="1181" y="2046"/>
                <a:ext cx="470" cy="133"/>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39" name="Line 19"/>
              <p:cNvSpPr>
                <a:spLocks noChangeShapeType="1"/>
              </p:cNvSpPr>
              <p:nvPr/>
            </p:nvSpPr>
            <p:spPr bwMode="auto">
              <a:xfrm flipH="1">
                <a:off x="931" y="2113"/>
                <a:ext cx="25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7437" name="Line 20"/>
            <p:cNvSpPr>
              <a:spLocks noChangeShapeType="1"/>
            </p:cNvSpPr>
            <p:nvPr/>
          </p:nvSpPr>
          <p:spPr bwMode="auto">
            <a:xfrm>
              <a:off x="1277" y="2306"/>
              <a:ext cx="269"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7419" name="Group 21"/>
          <p:cNvGrpSpPr>
            <a:grpSpLocks/>
          </p:cNvGrpSpPr>
          <p:nvPr/>
        </p:nvGrpSpPr>
        <p:grpSpPr bwMode="auto">
          <a:xfrm>
            <a:off x="1600200" y="3827463"/>
            <a:ext cx="1249363" cy="273050"/>
            <a:chOff x="931" y="2475"/>
            <a:chExt cx="787" cy="172"/>
          </a:xfrm>
        </p:grpSpPr>
        <p:sp>
          <p:nvSpPr>
            <p:cNvPr id="17433" name="Oval 22"/>
            <p:cNvSpPr>
              <a:spLocks noChangeArrowheads="1"/>
            </p:cNvSpPr>
            <p:nvPr/>
          </p:nvSpPr>
          <p:spPr bwMode="auto">
            <a:xfrm>
              <a:off x="1181" y="2492"/>
              <a:ext cx="470" cy="133"/>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34" name="Line 23"/>
            <p:cNvSpPr>
              <a:spLocks noChangeShapeType="1"/>
            </p:cNvSpPr>
            <p:nvPr/>
          </p:nvSpPr>
          <p:spPr bwMode="auto">
            <a:xfrm flipH="1">
              <a:off x="931" y="2559"/>
              <a:ext cx="25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35" name="Oval 24"/>
            <p:cNvSpPr>
              <a:spLocks noChangeArrowheads="1"/>
            </p:cNvSpPr>
            <p:nvPr/>
          </p:nvSpPr>
          <p:spPr bwMode="auto">
            <a:xfrm>
              <a:off x="1114" y="2475"/>
              <a:ext cx="604" cy="172"/>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grpSp>
        <p:nvGrpSpPr>
          <p:cNvPr id="17420" name="Group 25"/>
          <p:cNvGrpSpPr>
            <a:grpSpLocks/>
          </p:cNvGrpSpPr>
          <p:nvPr/>
        </p:nvGrpSpPr>
        <p:grpSpPr bwMode="auto">
          <a:xfrm>
            <a:off x="1752600" y="5275263"/>
            <a:ext cx="1143000" cy="211137"/>
            <a:chOff x="931" y="2046"/>
            <a:chExt cx="720" cy="133"/>
          </a:xfrm>
        </p:grpSpPr>
        <p:sp>
          <p:nvSpPr>
            <p:cNvPr id="17431" name="Oval 26"/>
            <p:cNvSpPr>
              <a:spLocks noChangeArrowheads="1"/>
            </p:cNvSpPr>
            <p:nvPr/>
          </p:nvSpPr>
          <p:spPr bwMode="auto">
            <a:xfrm>
              <a:off x="1181" y="2046"/>
              <a:ext cx="470" cy="133"/>
            </a:xfrm>
            <a:prstGeom prst="ellipse">
              <a:avLst/>
            </a:prstGeom>
            <a:noFill/>
            <a:ln w="9525" cap="rnd">
              <a:solidFill>
                <a:schemeClr val="bg2"/>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32" name="Line 27"/>
            <p:cNvSpPr>
              <a:spLocks noChangeShapeType="1"/>
            </p:cNvSpPr>
            <p:nvPr/>
          </p:nvSpPr>
          <p:spPr bwMode="auto">
            <a:xfrm flipH="1">
              <a:off x="931" y="2113"/>
              <a:ext cx="250" cy="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7421" name="Group 47"/>
          <p:cNvGrpSpPr>
            <a:grpSpLocks/>
          </p:cNvGrpSpPr>
          <p:nvPr/>
        </p:nvGrpSpPr>
        <p:grpSpPr bwMode="auto">
          <a:xfrm>
            <a:off x="1828800" y="4513263"/>
            <a:ext cx="990600" cy="346075"/>
            <a:chOff x="0" y="1560"/>
            <a:chExt cx="1200" cy="420"/>
          </a:xfrm>
        </p:grpSpPr>
        <p:sp>
          <p:nvSpPr>
            <p:cNvPr id="17422" name="Oval 48"/>
            <p:cNvSpPr>
              <a:spLocks noChangeArrowheads="1"/>
            </p:cNvSpPr>
            <p:nvPr/>
          </p:nvSpPr>
          <p:spPr bwMode="auto">
            <a:xfrm>
              <a:off x="0" y="1560"/>
              <a:ext cx="288" cy="168"/>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23" name="Oval 49"/>
            <p:cNvSpPr>
              <a:spLocks noChangeArrowheads="1"/>
            </p:cNvSpPr>
            <p:nvPr/>
          </p:nvSpPr>
          <p:spPr bwMode="auto">
            <a:xfrm>
              <a:off x="396" y="1560"/>
              <a:ext cx="288" cy="168"/>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24" name="Oval 50"/>
            <p:cNvSpPr>
              <a:spLocks noChangeArrowheads="1"/>
            </p:cNvSpPr>
            <p:nvPr/>
          </p:nvSpPr>
          <p:spPr bwMode="auto">
            <a:xfrm>
              <a:off x="912" y="1560"/>
              <a:ext cx="288" cy="168"/>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25" name="Oval 51"/>
            <p:cNvSpPr>
              <a:spLocks noChangeArrowheads="1"/>
            </p:cNvSpPr>
            <p:nvPr/>
          </p:nvSpPr>
          <p:spPr bwMode="auto">
            <a:xfrm>
              <a:off x="516" y="1812"/>
              <a:ext cx="288" cy="168"/>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7426" name="Line 52"/>
            <p:cNvSpPr>
              <a:spLocks noChangeShapeType="1"/>
            </p:cNvSpPr>
            <p:nvPr/>
          </p:nvSpPr>
          <p:spPr bwMode="auto">
            <a:xfrm flipH="1">
              <a:off x="264" y="1896"/>
              <a:ext cx="26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7" name="Line 53"/>
            <p:cNvSpPr>
              <a:spLocks noChangeShapeType="1"/>
            </p:cNvSpPr>
            <p:nvPr/>
          </p:nvSpPr>
          <p:spPr bwMode="auto">
            <a:xfrm>
              <a:off x="288" y="1668"/>
              <a:ext cx="264" cy="17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8" name="Line 54"/>
            <p:cNvSpPr>
              <a:spLocks noChangeShapeType="1"/>
            </p:cNvSpPr>
            <p:nvPr/>
          </p:nvSpPr>
          <p:spPr bwMode="auto">
            <a:xfrm>
              <a:off x="528" y="1717"/>
              <a:ext cx="84" cy="107"/>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9" name="Line 55"/>
            <p:cNvSpPr>
              <a:spLocks noChangeShapeType="1"/>
            </p:cNvSpPr>
            <p:nvPr/>
          </p:nvSpPr>
          <p:spPr bwMode="auto">
            <a:xfrm flipV="1">
              <a:off x="792" y="1728"/>
              <a:ext cx="228" cy="13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30" name="Line 56"/>
            <p:cNvSpPr>
              <a:spLocks noChangeShapeType="1"/>
            </p:cNvSpPr>
            <p:nvPr/>
          </p:nvSpPr>
          <p:spPr bwMode="auto">
            <a:xfrm>
              <a:off x="720" y="1644"/>
              <a:ext cx="180" cy="0"/>
            </a:xfrm>
            <a:prstGeom prst="line">
              <a:avLst/>
            </a:prstGeom>
            <a:noFill/>
            <a:ln w="9525" cap="rnd">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C771623-BBD0-4656-A7E7-7F36B62FC278}" type="datetime1">
              <a:rPr lang="en-US" altLang="en-US" sz="1000" smtClean="0">
                <a:solidFill>
                  <a:schemeClr val="tx1"/>
                </a:solidFill>
              </a:rPr>
              <a:pPr eaLnBrk="1" hangingPunct="1"/>
              <a:t>9/11/2019</a:t>
            </a:fld>
            <a:endParaRPr lang="en-US" altLang="en-US" sz="1000">
              <a:solidFill>
                <a:schemeClr val="tx1"/>
              </a:solidFill>
            </a:endParaRPr>
          </a:p>
        </p:txBody>
      </p:sp>
      <p:sp>
        <p:nvSpPr>
          <p:cNvPr id="1843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184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C1353C0-62E5-4B7C-B91A-CE6A8DDC08A5}" type="slidenum">
              <a:rPr lang="en-US" altLang="en-US" sz="1000">
                <a:solidFill>
                  <a:schemeClr val="tx1"/>
                </a:solidFill>
              </a:rPr>
              <a:pPr eaLnBrk="1" hangingPunct="1"/>
              <a:t>16</a:t>
            </a:fld>
            <a:endParaRPr lang="en-US" altLang="en-US" sz="1000">
              <a:solidFill>
                <a:schemeClr val="tx1"/>
              </a:solidFill>
            </a:endParaRPr>
          </a:p>
        </p:txBody>
      </p:sp>
      <p:sp>
        <p:nvSpPr>
          <p:cNvPr id="18437" name="Rectangle 2"/>
          <p:cNvSpPr>
            <a:spLocks noGrp="1" noChangeArrowheads="1"/>
          </p:cNvSpPr>
          <p:nvPr>
            <p:ph type="title"/>
          </p:nvPr>
        </p:nvSpPr>
        <p:spPr/>
        <p:txBody>
          <a:bodyPr/>
          <a:lstStyle/>
          <a:p>
            <a:r>
              <a:rPr lang="en-US" altLang="en-US"/>
              <a:t>Summary (cont.)</a:t>
            </a:r>
          </a:p>
        </p:txBody>
      </p:sp>
      <p:pic>
        <p:nvPicPr>
          <p:cNvPr id="18438" name="Picture 4" descr="fig03_08"/>
          <p:cNvPicPr>
            <a:picLocks noChangeAspect="1" noChangeArrowheads="1"/>
          </p:cNvPicPr>
          <p:nvPr/>
        </p:nvPicPr>
        <p:blipFill>
          <a:blip r:embed="rId3">
            <a:extLst>
              <a:ext uri="{28A0092B-C50C-407E-A947-70E740481C1C}">
                <a14:useLocalDpi xmlns:a14="http://schemas.microsoft.com/office/drawing/2010/main" val="0"/>
              </a:ext>
            </a:extLst>
          </a:blip>
          <a:srcRect r="26991"/>
          <a:stretch>
            <a:fillRect/>
          </a:stretch>
        </p:blipFill>
        <p:spPr bwMode="auto">
          <a:xfrm>
            <a:off x="1371600" y="990600"/>
            <a:ext cx="6230938"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xmlns="" id="{9862BFFF-98D9-4A08-8463-AC6B67C00481}"/>
                  </a:ext>
                </a:extLst>
              </p14:cNvPr>
              <p14:cNvContentPartPr/>
              <p14:nvPr/>
            </p14:nvContentPartPr>
            <p14:xfrm>
              <a:off x="5623560" y="3411720"/>
              <a:ext cx="2023200" cy="1697760"/>
            </p14:xfrm>
          </p:contentPart>
        </mc:Choice>
        <mc:Fallback xmlns="">
          <p:pic>
            <p:nvPicPr>
              <p:cNvPr id="2" name="Ink 1">
                <a:extLst>
                  <a:ext uri="{FF2B5EF4-FFF2-40B4-BE49-F238E27FC236}">
                    <a16:creationId xmlns:a16="http://schemas.microsoft.com/office/drawing/2014/main" id="{9862BFFF-98D9-4A08-8463-AC6B67C00481}"/>
                  </a:ext>
                </a:extLst>
              </p:cNvPr>
              <p:cNvPicPr/>
              <p:nvPr/>
            </p:nvPicPr>
            <p:blipFill>
              <a:blip r:embed="rId5"/>
              <a:stretch>
                <a:fillRect/>
              </a:stretch>
            </p:blipFill>
            <p:spPr>
              <a:xfrm>
                <a:off x="5607720" y="3348360"/>
                <a:ext cx="2054520" cy="18244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Ink 2">
                <a:extLst>
                  <a:ext uri="{FF2B5EF4-FFF2-40B4-BE49-F238E27FC236}">
                    <a16:creationId xmlns:a16="http://schemas.microsoft.com/office/drawing/2014/main" xmlns="" id="{994F093B-AED7-4942-A0C0-AF444CB7934B}"/>
                  </a:ext>
                </a:extLst>
              </p14:cNvPr>
              <p14:cNvContentPartPr/>
              <p14:nvPr/>
            </p14:nvContentPartPr>
            <p14:xfrm>
              <a:off x="4988880" y="3368880"/>
              <a:ext cx="3601080" cy="2383560"/>
            </p14:xfrm>
          </p:contentPart>
        </mc:Choice>
        <mc:Fallback xmlns="">
          <p:pic>
            <p:nvPicPr>
              <p:cNvPr id="3" name="Ink 2">
                <a:extLst>
                  <a:ext uri="{FF2B5EF4-FFF2-40B4-BE49-F238E27FC236}">
                    <a16:creationId xmlns:a16="http://schemas.microsoft.com/office/drawing/2014/main" id="{994F093B-AED7-4942-A0C0-AF444CB7934B}"/>
                  </a:ext>
                </a:extLst>
              </p:cNvPr>
              <p:cNvPicPr/>
              <p:nvPr/>
            </p:nvPicPr>
            <p:blipFill>
              <a:blip r:embed="rId7"/>
              <a:stretch>
                <a:fillRect/>
              </a:stretch>
            </p:blipFill>
            <p:spPr>
              <a:xfrm>
                <a:off x="4979520" y="3359520"/>
                <a:ext cx="3619800" cy="2402280"/>
              </a:xfrm>
              <a:prstGeom prst="rect">
                <a:avLst/>
              </a:prstGeom>
            </p:spPr>
          </p:pic>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67C6FDE-13CF-408A-BEE1-EDB24F8038CB}" type="datetime1">
              <a:rPr lang="en-US" altLang="en-US" sz="1000" smtClean="0">
                <a:solidFill>
                  <a:schemeClr val="tx1"/>
                </a:solidFill>
              </a:rPr>
              <a:pPr eaLnBrk="1" hangingPunct="1"/>
              <a:t>9/11/2019</a:t>
            </a:fld>
            <a:endParaRPr lang="en-US" altLang="en-US" sz="1000">
              <a:solidFill>
                <a:schemeClr val="tx1"/>
              </a:solidFill>
            </a:endParaRP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7948AC74-73CD-4581-9AE3-786819DE5C39}" type="slidenum">
              <a:rPr lang="en-US" altLang="en-US" sz="1000">
                <a:solidFill>
                  <a:schemeClr val="tx1"/>
                </a:solidFill>
              </a:rPr>
              <a:pPr eaLnBrk="1" hangingPunct="1"/>
              <a:t>17</a:t>
            </a:fld>
            <a:endParaRPr lang="en-US" altLang="en-US" sz="1000">
              <a:solidFill>
                <a:schemeClr val="tx1"/>
              </a:solidFill>
            </a:endParaRPr>
          </a:p>
        </p:txBody>
      </p:sp>
      <p:sp>
        <p:nvSpPr>
          <p:cNvPr id="19461" name="Rectangle 2"/>
          <p:cNvSpPr>
            <a:spLocks noGrp="1" noChangeArrowheads="1"/>
          </p:cNvSpPr>
          <p:nvPr>
            <p:ph type="title"/>
          </p:nvPr>
        </p:nvSpPr>
        <p:spPr>
          <a:xfrm>
            <a:off x="250825" y="303213"/>
            <a:ext cx="8534400" cy="534987"/>
          </a:xfrm>
        </p:spPr>
        <p:txBody>
          <a:bodyPr/>
          <a:lstStyle/>
          <a:p>
            <a:r>
              <a:rPr lang="en-US" altLang="en-US"/>
              <a:t>Relationships</a:t>
            </a:r>
          </a:p>
        </p:txBody>
      </p:sp>
      <p:sp>
        <p:nvSpPr>
          <p:cNvPr id="19462" name="Rectangle 3"/>
          <p:cNvSpPr>
            <a:spLocks noGrp="1" noChangeArrowheads="1"/>
          </p:cNvSpPr>
          <p:nvPr>
            <p:ph type="body" idx="1"/>
          </p:nvPr>
        </p:nvSpPr>
        <p:spPr>
          <a:xfrm>
            <a:off x="533400" y="1066800"/>
            <a:ext cx="8099425" cy="5105400"/>
          </a:xfrm>
        </p:spPr>
        <p:txBody>
          <a:bodyPr/>
          <a:lstStyle/>
          <a:p>
            <a:pPr>
              <a:lnSpc>
                <a:spcPct val="80000"/>
              </a:lnSpc>
            </a:pPr>
            <a:r>
              <a:rPr lang="en-US" altLang="en-US" sz="2400"/>
              <a:t>A </a:t>
            </a:r>
            <a:r>
              <a:rPr lang="en-US" altLang="en-US" sz="2400" i="1">
                <a:solidFill>
                  <a:srgbClr val="0000FF"/>
                </a:solidFill>
              </a:rPr>
              <a:t>relationship</a:t>
            </a:r>
            <a:r>
              <a:rPr lang="en-US" altLang="en-US" sz="2400"/>
              <a:t> relates two or more distinct entities with a specific meaning. </a:t>
            </a:r>
          </a:p>
          <a:p>
            <a:pPr lvl="1">
              <a:lnSpc>
                <a:spcPct val="80000"/>
              </a:lnSpc>
            </a:pPr>
            <a:r>
              <a:rPr lang="en-US" altLang="en-US" sz="2400"/>
              <a:t>For example, EMPLOYEE John Smith works on the ProductX PROJECT or EMPLOYEE Franklin Wong manages the Research DEPARTMENT.</a:t>
            </a:r>
          </a:p>
          <a:p>
            <a:pPr>
              <a:lnSpc>
                <a:spcPct val="80000"/>
              </a:lnSpc>
            </a:pPr>
            <a:r>
              <a:rPr lang="en-US" altLang="en-US" sz="2400"/>
              <a:t>Relationships of the same type are grouped or typed into a </a:t>
            </a:r>
            <a:r>
              <a:rPr lang="en-US" altLang="en-US" sz="2400" i="1">
                <a:solidFill>
                  <a:srgbClr val="0000FF"/>
                </a:solidFill>
              </a:rPr>
              <a:t>relationship type</a:t>
            </a:r>
            <a:r>
              <a:rPr lang="en-US" altLang="en-US" sz="2400"/>
              <a:t>. </a:t>
            </a:r>
          </a:p>
          <a:p>
            <a:pPr lvl="1">
              <a:lnSpc>
                <a:spcPct val="80000"/>
              </a:lnSpc>
            </a:pPr>
            <a:r>
              <a:rPr lang="en-US" altLang="en-US" sz="2400"/>
              <a:t>For example, the WORKS_ON relationship type in which EMPLOYEEs and PROJECTs participate, or the MANAGES relationship type in which EMPLOYEEs and DEPARTMENTs participate.</a:t>
            </a:r>
          </a:p>
          <a:p>
            <a:pPr>
              <a:lnSpc>
                <a:spcPct val="80000"/>
              </a:lnSpc>
            </a:pPr>
            <a:r>
              <a:rPr lang="en-US" altLang="en-US" sz="2400"/>
              <a:t>The </a:t>
            </a:r>
            <a:r>
              <a:rPr lang="en-US" altLang="en-US" sz="2400" i="1">
                <a:solidFill>
                  <a:srgbClr val="0000FF"/>
                </a:solidFill>
              </a:rPr>
              <a:t>degree of a relationship type</a:t>
            </a:r>
            <a:r>
              <a:rPr lang="en-US" altLang="en-US" sz="2400"/>
              <a:t> is the number of participating entity types. </a:t>
            </a:r>
          </a:p>
          <a:p>
            <a:pPr lvl="1">
              <a:lnSpc>
                <a:spcPct val="80000"/>
              </a:lnSpc>
            </a:pPr>
            <a:r>
              <a:rPr lang="en-US" altLang="en-US" sz="2400"/>
              <a:t>Both MANAGES and WORKS_ON are binary relationships.</a:t>
            </a:r>
          </a:p>
        </p:txBody>
      </p:sp>
      <p:sp>
        <p:nvSpPr>
          <p:cNvPr id="401412" name="Rectangle 4"/>
          <p:cNvSpPr>
            <a:spLocks noChangeArrowheads="1"/>
          </p:cNvSpPr>
          <p:nvPr/>
        </p:nvSpPr>
        <p:spPr bwMode="auto">
          <a:xfrm>
            <a:off x="7962900" y="1905000"/>
            <a:ext cx="1066800" cy="457200"/>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401413" name="Rectangle 5"/>
          <p:cNvSpPr>
            <a:spLocks noChangeArrowheads="1"/>
          </p:cNvSpPr>
          <p:nvPr/>
        </p:nvSpPr>
        <p:spPr bwMode="auto">
          <a:xfrm>
            <a:off x="7962900" y="4953000"/>
            <a:ext cx="1066800" cy="457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nvGrpSpPr>
          <p:cNvPr id="2" name="Group 6"/>
          <p:cNvGrpSpPr>
            <a:grpSpLocks/>
          </p:cNvGrpSpPr>
          <p:nvPr/>
        </p:nvGrpSpPr>
        <p:grpSpPr bwMode="auto">
          <a:xfrm>
            <a:off x="8039100" y="2362200"/>
            <a:ext cx="914400" cy="2590800"/>
            <a:chOff x="4992" y="2016"/>
            <a:chExt cx="576" cy="1632"/>
          </a:xfrm>
        </p:grpSpPr>
        <p:sp>
          <p:nvSpPr>
            <p:cNvPr id="19473" name="AutoShape 7"/>
            <p:cNvSpPr>
              <a:spLocks noChangeArrowheads="1"/>
            </p:cNvSpPr>
            <p:nvPr/>
          </p:nvSpPr>
          <p:spPr bwMode="auto">
            <a:xfrm>
              <a:off x="4992" y="2736"/>
              <a:ext cx="576" cy="336"/>
            </a:xfrm>
            <a:prstGeom prst="diamond">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9474" name="Line 8"/>
            <p:cNvSpPr>
              <a:spLocks noChangeShapeType="1"/>
            </p:cNvSpPr>
            <p:nvPr/>
          </p:nvSpPr>
          <p:spPr bwMode="auto">
            <a:xfrm>
              <a:off x="5280" y="2016"/>
              <a:ext cx="0" cy="72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9"/>
            <p:cNvSpPr>
              <a:spLocks noChangeShapeType="1"/>
            </p:cNvSpPr>
            <p:nvPr/>
          </p:nvSpPr>
          <p:spPr bwMode="auto">
            <a:xfrm>
              <a:off x="5280" y="3072"/>
              <a:ext cx="0" cy="57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 name="Group 10"/>
          <p:cNvGrpSpPr>
            <a:grpSpLocks/>
          </p:cNvGrpSpPr>
          <p:nvPr/>
        </p:nvGrpSpPr>
        <p:grpSpPr bwMode="auto">
          <a:xfrm>
            <a:off x="6972300" y="5181600"/>
            <a:ext cx="2095500" cy="685800"/>
            <a:chOff x="4320" y="3792"/>
            <a:chExt cx="1320" cy="432"/>
          </a:xfrm>
        </p:grpSpPr>
        <p:sp>
          <p:nvSpPr>
            <p:cNvPr id="19467" name="Oval 11"/>
            <p:cNvSpPr>
              <a:spLocks noChangeArrowheads="1"/>
            </p:cNvSpPr>
            <p:nvPr/>
          </p:nvSpPr>
          <p:spPr bwMode="auto">
            <a:xfrm>
              <a:off x="4320" y="3888"/>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9468" name="Oval 12"/>
            <p:cNvSpPr>
              <a:spLocks noChangeArrowheads="1"/>
            </p:cNvSpPr>
            <p:nvPr/>
          </p:nvSpPr>
          <p:spPr bwMode="auto">
            <a:xfrm>
              <a:off x="4704"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9469" name="Oval 13"/>
            <p:cNvSpPr>
              <a:spLocks noChangeArrowheads="1"/>
            </p:cNvSpPr>
            <p:nvPr/>
          </p:nvSpPr>
          <p:spPr bwMode="auto">
            <a:xfrm>
              <a:off x="5208"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9470" name="Line 14"/>
            <p:cNvSpPr>
              <a:spLocks noChangeShapeType="1"/>
            </p:cNvSpPr>
            <p:nvPr/>
          </p:nvSpPr>
          <p:spPr bwMode="auto">
            <a:xfrm flipV="1">
              <a:off x="4512" y="3792"/>
              <a:ext cx="432"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Line 15"/>
            <p:cNvSpPr>
              <a:spLocks noChangeShapeType="1"/>
            </p:cNvSpPr>
            <p:nvPr/>
          </p:nvSpPr>
          <p:spPr bwMode="auto">
            <a:xfrm flipV="1">
              <a:off x="4896" y="3936"/>
              <a:ext cx="24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2" name="Line 16"/>
            <p:cNvSpPr>
              <a:spLocks noChangeShapeType="1"/>
            </p:cNvSpPr>
            <p:nvPr/>
          </p:nvSpPr>
          <p:spPr bwMode="auto">
            <a:xfrm flipV="1">
              <a:off x="5424" y="3936"/>
              <a:ext cx="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1412"/>
                                        </p:tgtEl>
                                        <p:attrNameLst>
                                          <p:attrName>style.visibility</p:attrName>
                                        </p:attrNameLst>
                                      </p:cBhvr>
                                      <p:to>
                                        <p:strVal val="visible"/>
                                      </p:to>
                                    </p:set>
                                    <p:animEffect transition="in" filter="dissolve">
                                      <p:cBhvr>
                                        <p:cTn id="7" dur="500"/>
                                        <p:tgtEl>
                                          <p:spTgt spid="4014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401413"/>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dissolve">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12" grpId="0" animBg="1"/>
      <p:bldP spid="4014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D0A3877-FB75-4357-9F96-6BDE3F93693F}" type="datetime1">
              <a:rPr lang="en-US" altLang="en-US" sz="1000" smtClean="0">
                <a:solidFill>
                  <a:schemeClr val="tx1"/>
                </a:solidFill>
              </a:rPr>
              <a:pPr eaLnBrk="1" hangingPunct="1"/>
              <a:t>9/11/2019</a:t>
            </a:fld>
            <a:endParaRPr lang="en-US" altLang="en-US" sz="1000">
              <a:solidFill>
                <a:schemeClr val="tx1"/>
              </a:solidFill>
            </a:endParaRPr>
          </a:p>
        </p:txBody>
      </p:sp>
      <p:sp>
        <p:nvSpPr>
          <p:cNvPr id="2048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2048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8705A7C4-4EDA-4DF5-9227-78FDF79BC3CA}" type="slidenum">
              <a:rPr lang="en-US" altLang="en-US" sz="1000">
                <a:solidFill>
                  <a:schemeClr val="tx1"/>
                </a:solidFill>
              </a:rPr>
              <a:pPr eaLnBrk="1" hangingPunct="1"/>
              <a:t>18</a:t>
            </a:fld>
            <a:endParaRPr lang="en-US" altLang="en-US" sz="1000">
              <a:solidFill>
                <a:schemeClr val="tx1"/>
              </a:solidFill>
            </a:endParaRPr>
          </a:p>
        </p:txBody>
      </p:sp>
      <p:sp>
        <p:nvSpPr>
          <p:cNvPr id="20485" name="Line 2"/>
          <p:cNvSpPr>
            <a:spLocks noChangeShapeType="1"/>
          </p:cNvSpPr>
          <p:nvPr/>
        </p:nvSpPr>
        <p:spPr bwMode="auto">
          <a:xfrm flipV="1">
            <a:off x="1524000" y="2136775"/>
            <a:ext cx="29718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6" name="Line 3"/>
          <p:cNvSpPr>
            <a:spLocks noChangeShapeType="1"/>
          </p:cNvSpPr>
          <p:nvPr/>
        </p:nvSpPr>
        <p:spPr bwMode="auto">
          <a:xfrm flipV="1">
            <a:off x="1524000" y="2765425"/>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7" name="Line 4"/>
          <p:cNvSpPr>
            <a:spLocks noChangeShapeType="1"/>
          </p:cNvSpPr>
          <p:nvPr/>
        </p:nvSpPr>
        <p:spPr bwMode="auto">
          <a:xfrm flipV="1">
            <a:off x="1543050" y="3317875"/>
            <a:ext cx="2857500" cy="381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8" name="Line 5"/>
          <p:cNvSpPr>
            <a:spLocks noChangeShapeType="1"/>
          </p:cNvSpPr>
          <p:nvPr/>
        </p:nvSpPr>
        <p:spPr bwMode="auto">
          <a:xfrm>
            <a:off x="1543050" y="3832225"/>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9" name="Line 6"/>
          <p:cNvSpPr>
            <a:spLocks noChangeShapeType="1"/>
          </p:cNvSpPr>
          <p:nvPr/>
        </p:nvSpPr>
        <p:spPr bwMode="auto">
          <a:xfrm>
            <a:off x="1543050" y="4308475"/>
            <a:ext cx="2876550" cy="152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7"/>
          <p:cNvSpPr>
            <a:spLocks noChangeShapeType="1"/>
          </p:cNvSpPr>
          <p:nvPr/>
        </p:nvSpPr>
        <p:spPr bwMode="auto">
          <a:xfrm>
            <a:off x="1524000" y="4803775"/>
            <a:ext cx="29337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1" name="Line 8"/>
          <p:cNvSpPr>
            <a:spLocks noChangeShapeType="1"/>
          </p:cNvSpPr>
          <p:nvPr/>
        </p:nvSpPr>
        <p:spPr bwMode="auto">
          <a:xfrm>
            <a:off x="1543050" y="5318125"/>
            <a:ext cx="2895600" cy="3238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2" name="Line 9"/>
          <p:cNvSpPr>
            <a:spLocks noChangeShapeType="1"/>
          </p:cNvSpPr>
          <p:nvPr/>
        </p:nvSpPr>
        <p:spPr bwMode="auto">
          <a:xfrm>
            <a:off x="4552950" y="2136775"/>
            <a:ext cx="2895600" cy="2286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3" name="Line 10"/>
          <p:cNvSpPr>
            <a:spLocks noChangeShapeType="1"/>
          </p:cNvSpPr>
          <p:nvPr/>
        </p:nvSpPr>
        <p:spPr bwMode="auto">
          <a:xfrm>
            <a:off x="4572000" y="2746375"/>
            <a:ext cx="2838450" cy="533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4" name="Line 11"/>
          <p:cNvSpPr>
            <a:spLocks noChangeShapeType="1"/>
          </p:cNvSpPr>
          <p:nvPr/>
        </p:nvSpPr>
        <p:spPr bwMode="auto">
          <a:xfrm flipV="1">
            <a:off x="4552950" y="2365375"/>
            <a:ext cx="2857500" cy="9525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5" name="Line 12"/>
          <p:cNvSpPr>
            <a:spLocks noChangeShapeType="1"/>
          </p:cNvSpPr>
          <p:nvPr/>
        </p:nvSpPr>
        <p:spPr bwMode="auto">
          <a:xfrm flipV="1">
            <a:off x="4591050" y="3298825"/>
            <a:ext cx="2800350" cy="5905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6" name="Line 13"/>
          <p:cNvSpPr>
            <a:spLocks noChangeShapeType="1"/>
          </p:cNvSpPr>
          <p:nvPr/>
        </p:nvSpPr>
        <p:spPr bwMode="auto">
          <a:xfrm flipV="1">
            <a:off x="4552950" y="4194175"/>
            <a:ext cx="2819400" cy="2857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7" name="Line 14"/>
          <p:cNvSpPr>
            <a:spLocks noChangeShapeType="1"/>
          </p:cNvSpPr>
          <p:nvPr/>
        </p:nvSpPr>
        <p:spPr bwMode="auto">
          <a:xfrm flipV="1">
            <a:off x="4552950" y="4194175"/>
            <a:ext cx="2838450" cy="14478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98" name="Rectangle 15"/>
          <p:cNvSpPr>
            <a:spLocks noGrp="1" noChangeArrowheads="1"/>
          </p:cNvSpPr>
          <p:nvPr>
            <p:ph type="title"/>
          </p:nvPr>
        </p:nvSpPr>
        <p:spPr>
          <a:xfrm>
            <a:off x="0" y="327025"/>
            <a:ext cx="9144000" cy="533400"/>
          </a:xfrm>
          <a:noFill/>
        </p:spPr>
        <p:txBody>
          <a:bodyPr tIns="0" anchor="ctr">
            <a:spAutoFit/>
          </a:bodyPr>
          <a:lstStyle/>
          <a:p>
            <a:r>
              <a:rPr lang="en-US" altLang="en-US"/>
              <a:t>Instances of a relationship</a:t>
            </a:r>
          </a:p>
        </p:txBody>
      </p:sp>
      <p:sp>
        <p:nvSpPr>
          <p:cNvPr id="20499" name="Rectangle 16"/>
          <p:cNvSpPr>
            <a:spLocks noChangeArrowheads="1"/>
          </p:cNvSpPr>
          <p:nvPr/>
        </p:nvSpPr>
        <p:spPr bwMode="auto">
          <a:xfrm>
            <a:off x="4381500" y="20478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0" name="Rectangle 17"/>
          <p:cNvSpPr>
            <a:spLocks noChangeArrowheads="1"/>
          </p:cNvSpPr>
          <p:nvPr/>
        </p:nvSpPr>
        <p:spPr bwMode="auto">
          <a:xfrm>
            <a:off x="4381500" y="26384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1" name="Rectangle 18"/>
          <p:cNvSpPr>
            <a:spLocks noChangeArrowheads="1"/>
          </p:cNvSpPr>
          <p:nvPr/>
        </p:nvSpPr>
        <p:spPr bwMode="auto">
          <a:xfrm>
            <a:off x="4381500" y="32099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2" name="Rectangle 19"/>
          <p:cNvSpPr>
            <a:spLocks noChangeArrowheads="1"/>
          </p:cNvSpPr>
          <p:nvPr/>
        </p:nvSpPr>
        <p:spPr bwMode="auto">
          <a:xfrm>
            <a:off x="4381500" y="38004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3" name="Rectangle 20"/>
          <p:cNvSpPr>
            <a:spLocks noChangeArrowheads="1"/>
          </p:cNvSpPr>
          <p:nvPr/>
        </p:nvSpPr>
        <p:spPr bwMode="auto">
          <a:xfrm>
            <a:off x="4381500" y="43719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4" name="Rectangle 21"/>
          <p:cNvSpPr>
            <a:spLocks noChangeArrowheads="1"/>
          </p:cNvSpPr>
          <p:nvPr/>
        </p:nvSpPr>
        <p:spPr bwMode="auto">
          <a:xfrm>
            <a:off x="4381500" y="49625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5" name="Rectangle 22"/>
          <p:cNvSpPr>
            <a:spLocks noChangeArrowheads="1"/>
          </p:cNvSpPr>
          <p:nvPr/>
        </p:nvSpPr>
        <p:spPr bwMode="auto">
          <a:xfrm>
            <a:off x="4381500" y="55340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0506" name="Oval 23"/>
          <p:cNvSpPr>
            <a:spLocks noChangeArrowheads="1"/>
          </p:cNvSpPr>
          <p:nvPr/>
        </p:nvSpPr>
        <p:spPr bwMode="auto">
          <a:xfrm>
            <a:off x="466725" y="1546225"/>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1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2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3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4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5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6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7  </a:t>
            </a:r>
            <a:r>
              <a:rPr lang="en-US" altLang="en-US" sz="2000" baseline="-25000">
                <a:solidFill>
                  <a:schemeClr val="bg2"/>
                </a:solidFill>
                <a:latin typeface="Times New Roman" panose="02020603050405020304" pitchFamily="18" charset="0"/>
                <a:sym typeface="Monotype Sorts" charset="0"/>
              </a:rPr>
              <a:t></a:t>
            </a:r>
          </a:p>
        </p:txBody>
      </p:sp>
      <p:sp>
        <p:nvSpPr>
          <p:cNvPr id="20507" name="Text Box 24"/>
          <p:cNvSpPr txBox="1">
            <a:spLocks noChangeArrowheads="1"/>
          </p:cNvSpPr>
          <p:nvPr/>
        </p:nvSpPr>
        <p:spPr bwMode="auto">
          <a:xfrm>
            <a:off x="466725" y="1054100"/>
            <a:ext cx="1809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EMPLOYEE</a:t>
            </a:r>
          </a:p>
        </p:txBody>
      </p:sp>
      <p:sp>
        <p:nvSpPr>
          <p:cNvPr id="20508" name="Oval 25"/>
          <p:cNvSpPr>
            <a:spLocks noChangeArrowheads="1"/>
          </p:cNvSpPr>
          <p:nvPr/>
        </p:nvSpPr>
        <p:spPr bwMode="auto">
          <a:xfrm>
            <a:off x="3505200" y="1546225"/>
            <a:ext cx="1943100" cy="472440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365760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4</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5</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6</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7</a:t>
            </a:r>
            <a:endParaRPr lang="en-US" altLang="en-US" sz="2000">
              <a:solidFill>
                <a:schemeClr val="bg2"/>
              </a:solidFill>
              <a:latin typeface="Times New Roman" panose="02020603050405020304" pitchFamily="18" charset="0"/>
            </a:endParaRPr>
          </a:p>
        </p:txBody>
      </p:sp>
      <p:sp>
        <p:nvSpPr>
          <p:cNvPr id="20509" name="Text Box 26"/>
          <p:cNvSpPr txBox="1">
            <a:spLocks noChangeArrowheads="1"/>
          </p:cNvSpPr>
          <p:nvPr/>
        </p:nvSpPr>
        <p:spPr bwMode="auto">
          <a:xfrm>
            <a:off x="3460750" y="1054100"/>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WORKS_FOR</a:t>
            </a:r>
          </a:p>
        </p:txBody>
      </p:sp>
      <p:sp>
        <p:nvSpPr>
          <p:cNvPr id="20510" name="Oval 27"/>
          <p:cNvSpPr>
            <a:spLocks noChangeArrowheads="1"/>
          </p:cNvSpPr>
          <p:nvPr/>
        </p:nvSpPr>
        <p:spPr bwMode="auto">
          <a:xfrm>
            <a:off x="6553200" y="1546225"/>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p:txBody>
      </p:sp>
      <p:sp>
        <p:nvSpPr>
          <p:cNvPr id="20511" name="Text Box 28"/>
          <p:cNvSpPr txBox="1">
            <a:spLocks noChangeArrowheads="1"/>
          </p:cNvSpPr>
          <p:nvPr/>
        </p:nvSpPr>
        <p:spPr bwMode="auto">
          <a:xfrm>
            <a:off x="6413500" y="1054100"/>
            <a:ext cx="2233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DEPARTMENT</a:t>
            </a:r>
          </a:p>
        </p:txBody>
      </p:sp>
      <p:sp>
        <p:nvSpPr>
          <p:cNvPr id="20512" name="Line 29"/>
          <p:cNvSpPr>
            <a:spLocks noChangeShapeType="1"/>
          </p:cNvSpPr>
          <p:nvPr/>
        </p:nvSpPr>
        <p:spPr bwMode="auto">
          <a:xfrm flipV="1">
            <a:off x="4572000" y="2347913"/>
            <a:ext cx="2838450" cy="26860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FDD21951-F54A-4242-BD1A-FB99C3F8E872}" type="datetime1">
              <a:rPr lang="en-US" altLang="en-US" sz="1000" smtClean="0">
                <a:solidFill>
                  <a:schemeClr val="tx1"/>
                </a:solidFill>
              </a:rPr>
              <a:pPr eaLnBrk="1" hangingPunct="1"/>
              <a:t>9/11/2019</a:t>
            </a:fld>
            <a:endParaRPr lang="en-US" altLang="en-US" sz="1000">
              <a:solidFill>
                <a:schemeClr val="tx1"/>
              </a:solidFill>
            </a:endParaRPr>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BE179FC4-7187-4245-B9B6-283A5F199B40}" type="slidenum">
              <a:rPr lang="en-US" altLang="en-US" sz="1000">
                <a:solidFill>
                  <a:schemeClr val="tx1"/>
                </a:solidFill>
              </a:rPr>
              <a:pPr eaLnBrk="1" hangingPunct="1"/>
              <a:t>19</a:t>
            </a:fld>
            <a:endParaRPr lang="en-US" altLang="en-US" sz="1000">
              <a:solidFill>
                <a:schemeClr val="tx1"/>
              </a:solidFill>
            </a:endParaRPr>
          </a:p>
        </p:txBody>
      </p:sp>
      <p:sp>
        <p:nvSpPr>
          <p:cNvPr id="21509" name="Rectangle 2"/>
          <p:cNvSpPr>
            <a:spLocks noGrp="1" noChangeArrowheads="1"/>
          </p:cNvSpPr>
          <p:nvPr>
            <p:ph type="title"/>
          </p:nvPr>
        </p:nvSpPr>
        <p:spPr>
          <a:xfrm>
            <a:off x="685800" y="153988"/>
            <a:ext cx="7772400" cy="796925"/>
          </a:xfrm>
        </p:spPr>
        <p:txBody>
          <a:bodyPr/>
          <a:lstStyle/>
          <a:p>
            <a:r>
              <a:rPr lang="en-US" altLang="en-US"/>
              <a:t>Structural Constraints (I)</a:t>
            </a:r>
          </a:p>
        </p:txBody>
      </p:sp>
      <p:sp>
        <p:nvSpPr>
          <p:cNvPr id="21510" name="Rectangle 3"/>
          <p:cNvSpPr>
            <a:spLocks noGrp="1" noChangeArrowheads="1"/>
          </p:cNvSpPr>
          <p:nvPr>
            <p:ph type="body" idx="1"/>
          </p:nvPr>
        </p:nvSpPr>
        <p:spPr>
          <a:xfrm>
            <a:off x="228600" y="1066800"/>
            <a:ext cx="8610600" cy="4876800"/>
          </a:xfrm>
        </p:spPr>
        <p:txBody>
          <a:bodyPr/>
          <a:lstStyle/>
          <a:p>
            <a:r>
              <a:rPr lang="en-US" altLang="en-US"/>
              <a:t>Maximum Cardinality</a:t>
            </a:r>
          </a:p>
          <a:p>
            <a:pPr lvl="1"/>
            <a:r>
              <a:rPr lang="en-US" altLang="en-US"/>
              <a:t>One-to-one (1:1)</a:t>
            </a:r>
          </a:p>
          <a:p>
            <a:pPr lvl="1"/>
            <a:endParaRPr lang="en-US" altLang="en-US"/>
          </a:p>
          <a:p>
            <a:pPr lvl="1"/>
            <a:endParaRPr lang="en-US" altLang="en-US"/>
          </a:p>
          <a:p>
            <a:pPr lvl="1"/>
            <a:r>
              <a:rPr lang="en-US" altLang="en-US"/>
              <a:t>One-to-many (1:N) or Many-to-one (N:1)</a:t>
            </a:r>
          </a:p>
          <a:p>
            <a:pPr lvl="1"/>
            <a:endParaRPr lang="en-US" altLang="en-US"/>
          </a:p>
          <a:p>
            <a:pPr lvl="1"/>
            <a:endParaRPr lang="en-US" altLang="en-US"/>
          </a:p>
          <a:p>
            <a:pPr lvl="1"/>
            <a:r>
              <a:rPr lang="en-US" altLang="en-US"/>
              <a:t>Many-to-many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B0BC6C8-563E-4B1C-8E85-A852C1A1E0EE}" type="datetime1">
              <a:rPr lang="en-US" altLang="en-US" sz="1000" smtClean="0">
                <a:solidFill>
                  <a:schemeClr val="tx1"/>
                </a:solidFill>
              </a:rPr>
              <a:pPr eaLnBrk="1" hangingPunct="1"/>
              <a:t>9/11/2019</a:t>
            </a:fld>
            <a:endParaRPr lang="en-US" altLang="en-US" sz="1000">
              <a:solidFill>
                <a:schemeClr val="tx1"/>
              </a:solidFill>
            </a:endParaRPr>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9DE8EFC7-4D03-4CAC-8CFF-FF261FB06675}" type="slidenum">
              <a:rPr lang="en-US" altLang="en-US" sz="1000">
                <a:solidFill>
                  <a:schemeClr val="tx1"/>
                </a:solidFill>
              </a:rPr>
              <a:pPr eaLnBrk="1" hangingPunct="1"/>
              <a:t>2</a:t>
            </a:fld>
            <a:endParaRPr lang="en-US" altLang="en-US" sz="1000">
              <a:solidFill>
                <a:schemeClr val="tx1"/>
              </a:solidFill>
            </a:endParaRPr>
          </a:p>
        </p:txBody>
      </p:sp>
      <p:sp>
        <p:nvSpPr>
          <p:cNvPr id="6149" name="Rectangle 2"/>
          <p:cNvSpPr>
            <a:spLocks noGrp="1" noChangeArrowheads="1"/>
          </p:cNvSpPr>
          <p:nvPr>
            <p:ph type="title"/>
          </p:nvPr>
        </p:nvSpPr>
        <p:spPr/>
        <p:txBody>
          <a:bodyPr/>
          <a:lstStyle/>
          <a:p>
            <a:r>
              <a:rPr lang="en-US" altLang="en-US"/>
              <a:t>Today’s Topics</a:t>
            </a:r>
          </a:p>
        </p:txBody>
      </p:sp>
      <p:sp>
        <p:nvSpPr>
          <p:cNvPr id="6150" name="Rectangle 3"/>
          <p:cNvSpPr>
            <a:spLocks noGrp="1" noChangeArrowheads="1"/>
          </p:cNvSpPr>
          <p:nvPr>
            <p:ph type="body" idx="1"/>
          </p:nvPr>
        </p:nvSpPr>
        <p:spPr/>
        <p:txBody>
          <a:bodyPr/>
          <a:lstStyle/>
          <a:p>
            <a:r>
              <a:rPr lang="en-US" altLang="en-US"/>
              <a:t>Database design</a:t>
            </a:r>
          </a:p>
          <a:p>
            <a:r>
              <a:rPr lang="en-US" altLang="en-US"/>
              <a:t>ER Model </a:t>
            </a:r>
          </a:p>
          <a:p>
            <a:pPr lvl="1"/>
            <a:r>
              <a:rPr lang="en-US" altLang="en-US" sz="2800"/>
              <a:t>Entities and Attributes</a:t>
            </a:r>
          </a:p>
          <a:p>
            <a:pPr lvl="1"/>
            <a:r>
              <a:rPr lang="en-US" altLang="en-US" sz="2800"/>
              <a:t>Entity Types, Value Sets, and Key Attributes</a:t>
            </a:r>
          </a:p>
          <a:p>
            <a:pPr lvl="1"/>
            <a:r>
              <a:rPr lang="en-US" altLang="en-US" sz="2800"/>
              <a:t>Relationships and Relationship Types</a:t>
            </a:r>
          </a:p>
          <a:p>
            <a:pPr lvl="1"/>
            <a:r>
              <a:rPr lang="en-US" altLang="en-US" sz="2800"/>
              <a:t>Weak Entity Types</a:t>
            </a:r>
          </a:p>
          <a:p>
            <a:pPr lvl="1"/>
            <a:r>
              <a:rPr lang="en-US" altLang="en-US" sz="2800"/>
              <a:t>Roles and Attributes in Relationship Types</a:t>
            </a:r>
          </a:p>
          <a:p>
            <a:r>
              <a:rPr lang="en-US" altLang="en-US"/>
              <a:t>ER Diagrams – Notation</a:t>
            </a:r>
          </a:p>
          <a:p>
            <a:r>
              <a:rPr lang="en-US" altLang="en-US"/>
              <a:t>Database schema </a:t>
            </a:r>
          </a:p>
          <a:p>
            <a:r>
              <a:rPr lang="en-US" altLang="en-US"/>
              <a:t>Case studies</a:t>
            </a:r>
          </a:p>
          <a:p>
            <a:endParaRPr lang="en-US" altLang="en-US"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F3D2D79-2BEB-4578-A095-A0654687C826}" type="datetime1">
              <a:rPr lang="en-US" altLang="en-US" sz="1000" smtClean="0">
                <a:solidFill>
                  <a:schemeClr val="tx1"/>
                </a:solidFill>
              </a:rPr>
              <a:pPr eaLnBrk="1" hangingPunct="1"/>
              <a:t>9/11/2019</a:t>
            </a:fld>
            <a:endParaRPr lang="en-US" altLang="en-US" sz="1000">
              <a:solidFill>
                <a:schemeClr val="tx1"/>
              </a:solidFill>
            </a:endParaRPr>
          </a:p>
        </p:txBody>
      </p:sp>
      <p:sp>
        <p:nvSpPr>
          <p:cNvPr id="2253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2253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256E5688-AA2A-4A72-961B-CE1A3082C66A}" type="slidenum">
              <a:rPr lang="en-US" altLang="en-US" sz="1000">
                <a:solidFill>
                  <a:schemeClr val="tx1"/>
                </a:solidFill>
              </a:rPr>
              <a:pPr eaLnBrk="1" hangingPunct="1"/>
              <a:t>20</a:t>
            </a:fld>
            <a:endParaRPr lang="en-US" altLang="en-US" sz="1000">
              <a:solidFill>
                <a:schemeClr val="tx1"/>
              </a:solidFill>
            </a:endParaRPr>
          </a:p>
        </p:txBody>
      </p:sp>
      <p:sp>
        <p:nvSpPr>
          <p:cNvPr id="22533" name="Line 2"/>
          <p:cNvSpPr>
            <a:spLocks noChangeShapeType="1"/>
          </p:cNvSpPr>
          <p:nvPr/>
        </p:nvSpPr>
        <p:spPr bwMode="auto">
          <a:xfrm flipV="1">
            <a:off x="1524000" y="2136775"/>
            <a:ext cx="29718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4" name="Line 3"/>
          <p:cNvSpPr>
            <a:spLocks noChangeShapeType="1"/>
          </p:cNvSpPr>
          <p:nvPr/>
        </p:nvSpPr>
        <p:spPr bwMode="auto">
          <a:xfrm flipV="1">
            <a:off x="1524000" y="2765425"/>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5" name="Line 4"/>
          <p:cNvSpPr>
            <a:spLocks noChangeShapeType="1"/>
          </p:cNvSpPr>
          <p:nvPr/>
        </p:nvSpPr>
        <p:spPr bwMode="auto">
          <a:xfrm flipV="1">
            <a:off x="1543050" y="3317875"/>
            <a:ext cx="2857500" cy="381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6" name="Line 5"/>
          <p:cNvSpPr>
            <a:spLocks noChangeShapeType="1"/>
          </p:cNvSpPr>
          <p:nvPr/>
        </p:nvSpPr>
        <p:spPr bwMode="auto">
          <a:xfrm>
            <a:off x="1543050" y="3832225"/>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7" name="Line 6"/>
          <p:cNvSpPr>
            <a:spLocks noChangeShapeType="1"/>
          </p:cNvSpPr>
          <p:nvPr/>
        </p:nvSpPr>
        <p:spPr bwMode="auto">
          <a:xfrm>
            <a:off x="1543050" y="4308475"/>
            <a:ext cx="2876550" cy="152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8" name="Line 7"/>
          <p:cNvSpPr>
            <a:spLocks noChangeShapeType="1"/>
          </p:cNvSpPr>
          <p:nvPr/>
        </p:nvSpPr>
        <p:spPr bwMode="auto">
          <a:xfrm>
            <a:off x="1524000" y="4803775"/>
            <a:ext cx="29337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9" name="Line 8"/>
          <p:cNvSpPr>
            <a:spLocks noChangeShapeType="1"/>
          </p:cNvSpPr>
          <p:nvPr/>
        </p:nvSpPr>
        <p:spPr bwMode="auto">
          <a:xfrm>
            <a:off x="1543050" y="5318125"/>
            <a:ext cx="2895600" cy="3238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0" name="Line 9"/>
          <p:cNvSpPr>
            <a:spLocks noChangeShapeType="1"/>
          </p:cNvSpPr>
          <p:nvPr/>
        </p:nvSpPr>
        <p:spPr bwMode="auto">
          <a:xfrm>
            <a:off x="4552950" y="2136775"/>
            <a:ext cx="2895600" cy="2286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1" name="Line 10"/>
          <p:cNvSpPr>
            <a:spLocks noChangeShapeType="1"/>
          </p:cNvSpPr>
          <p:nvPr/>
        </p:nvSpPr>
        <p:spPr bwMode="auto">
          <a:xfrm>
            <a:off x="4572000" y="2746375"/>
            <a:ext cx="2838450" cy="533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2" name="Line 11"/>
          <p:cNvSpPr>
            <a:spLocks noChangeShapeType="1"/>
          </p:cNvSpPr>
          <p:nvPr/>
        </p:nvSpPr>
        <p:spPr bwMode="auto">
          <a:xfrm flipV="1">
            <a:off x="4552950" y="2365375"/>
            <a:ext cx="2857500" cy="9525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3" name="Line 12"/>
          <p:cNvSpPr>
            <a:spLocks noChangeShapeType="1"/>
          </p:cNvSpPr>
          <p:nvPr/>
        </p:nvSpPr>
        <p:spPr bwMode="auto">
          <a:xfrm flipV="1">
            <a:off x="4591050" y="3298825"/>
            <a:ext cx="2800350" cy="5905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4" name="Line 13"/>
          <p:cNvSpPr>
            <a:spLocks noChangeShapeType="1"/>
          </p:cNvSpPr>
          <p:nvPr/>
        </p:nvSpPr>
        <p:spPr bwMode="auto">
          <a:xfrm flipV="1">
            <a:off x="4552950" y="4194175"/>
            <a:ext cx="2819400" cy="2857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5" name="Line 14"/>
          <p:cNvSpPr>
            <a:spLocks noChangeShapeType="1"/>
          </p:cNvSpPr>
          <p:nvPr/>
        </p:nvSpPr>
        <p:spPr bwMode="auto">
          <a:xfrm flipV="1">
            <a:off x="4552950" y="4194175"/>
            <a:ext cx="2838450" cy="14478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46" name="Rectangle 15"/>
          <p:cNvSpPr>
            <a:spLocks noGrp="1" noChangeArrowheads="1"/>
          </p:cNvSpPr>
          <p:nvPr>
            <p:ph type="title"/>
          </p:nvPr>
        </p:nvSpPr>
        <p:spPr>
          <a:xfrm>
            <a:off x="0" y="325438"/>
            <a:ext cx="9144000" cy="533400"/>
          </a:xfrm>
          <a:noFill/>
        </p:spPr>
        <p:txBody>
          <a:bodyPr tIns="0" anchor="ctr">
            <a:spAutoFit/>
          </a:bodyPr>
          <a:lstStyle/>
          <a:p>
            <a:r>
              <a:rPr lang="en-US" altLang="en-US"/>
              <a:t>Many-to-one (N:1) RELATIONSHIP</a:t>
            </a:r>
          </a:p>
        </p:txBody>
      </p:sp>
      <p:sp>
        <p:nvSpPr>
          <p:cNvPr id="22547" name="Rectangle 16"/>
          <p:cNvSpPr>
            <a:spLocks noChangeArrowheads="1"/>
          </p:cNvSpPr>
          <p:nvPr/>
        </p:nvSpPr>
        <p:spPr bwMode="auto">
          <a:xfrm>
            <a:off x="4381500" y="20478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48" name="Rectangle 17"/>
          <p:cNvSpPr>
            <a:spLocks noChangeArrowheads="1"/>
          </p:cNvSpPr>
          <p:nvPr/>
        </p:nvSpPr>
        <p:spPr bwMode="auto">
          <a:xfrm>
            <a:off x="4381500" y="26384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49" name="Rectangle 18"/>
          <p:cNvSpPr>
            <a:spLocks noChangeArrowheads="1"/>
          </p:cNvSpPr>
          <p:nvPr/>
        </p:nvSpPr>
        <p:spPr bwMode="auto">
          <a:xfrm>
            <a:off x="4381500" y="32099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50" name="Rectangle 19"/>
          <p:cNvSpPr>
            <a:spLocks noChangeArrowheads="1"/>
          </p:cNvSpPr>
          <p:nvPr/>
        </p:nvSpPr>
        <p:spPr bwMode="auto">
          <a:xfrm>
            <a:off x="4381500" y="38004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51" name="Rectangle 20"/>
          <p:cNvSpPr>
            <a:spLocks noChangeArrowheads="1"/>
          </p:cNvSpPr>
          <p:nvPr/>
        </p:nvSpPr>
        <p:spPr bwMode="auto">
          <a:xfrm>
            <a:off x="4381500" y="437197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52" name="Rectangle 21"/>
          <p:cNvSpPr>
            <a:spLocks noChangeArrowheads="1"/>
          </p:cNvSpPr>
          <p:nvPr/>
        </p:nvSpPr>
        <p:spPr bwMode="auto">
          <a:xfrm>
            <a:off x="4381500" y="49625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53" name="Rectangle 22"/>
          <p:cNvSpPr>
            <a:spLocks noChangeArrowheads="1"/>
          </p:cNvSpPr>
          <p:nvPr/>
        </p:nvSpPr>
        <p:spPr bwMode="auto">
          <a:xfrm>
            <a:off x="4381500" y="5534025"/>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2554" name="Oval 23"/>
          <p:cNvSpPr>
            <a:spLocks noChangeArrowheads="1"/>
          </p:cNvSpPr>
          <p:nvPr/>
        </p:nvSpPr>
        <p:spPr bwMode="auto">
          <a:xfrm>
            <a:off x="466725" y="1546225"/>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1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2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3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4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5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6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7  </a:t>
            </a:r>
            <a:r>
              <a:rPr lang="en-US" altLang="en-US" sz="2000" baseline="-25000">
                <a:solidFill>
                  <a:schemeClr val="bg2"/>
                </a:solidFill>
                <a:latin typeface="Times New Roman" panose="02020603050405020304" pitchFamily="18" charset="0"/>
                <a:sym typeface="Monotype Sorts" charset="0"/>
              </a:rPr>
              <a:t></a:t>
            </a:r>
          </a:p>
        </p:txBody>
      </p:sp>
      <p:sp>
        <p:nvSpPr>
          <p:cNvPr id="22555" name="Text Box 24"/>
          <p:cNvSpPr txBox="1">
            <a:spLocks noChangeArrowheads="1"/>
          </p:cNvSpPr>
          <p:nvPr/>
        </p:nvSpPr>
        <p:spPr bwMode="auto">
          <a:xfrm>
            <a:off x="466725" y="1054100"/>
            <a:ext cx="1809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EMPLOYEE</a:t>
            </a:r>
          </a:p>
        </p:txBody>
      </p:sp>
      <p:sp>
        <p:nvSpPr>
          <p:cNvPr id="22556" name="Oval 25"/>
          <p:cNvSpPr>
            <a:spLocks noChangeArrowheads="1"/>
          </p:cNvSpPr>
          <p:nvPr/>
        </p:nvSpPr>
        <p:spPr bwMode="auto">
          <a:xfrm>
            <a:off x="3505200" y="1546225"/>
            <a:ext cx="1943100" cy="472440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365760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4</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5</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6</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7</a:t>
            </a:r>
            <a:endParaRPr lang="en-US" altLang="en-US" sz="2000">
              <a:solidFill>
                <a:schemeClr val="bg2"/>
              </a:solidFill>
              <a:latin typeface="Times New Roman" panose="02020603050405020304" pitchFamily="18" charset="0"/>
            </a:endParaRPr>
          </a:p>
        </p:txBody>
      </p:sp>
      <p:sp>
        <p:nvSpPr>
          <p:cNvPr id="22557" name="Text Box 26"/>
          <p:cNvSpPr txBox="1">
            <a:spLocks noChangeArrowheads="1"/>
          </p:cNvSpPr>
          <p:nvPr/>
        </p:nvSpPr>
        <p:spPr bwMode="auto">
          <a:xfrm>
            <a:off x="3460750" y="1054100"/>
            <a:ext cx="203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WORKS_FOR</a:t>
            </a:r>
          </a:p>
        </p:txBody>
      </p:sp>
      <p:sp>
        <p:nvSpPr>
          <p:cNvPr id="22558" name="Oval 27"/>
          <p:cNvSpPr>
            <a:spLocks noChangeArrowheads="1"/>
          </p:cNvSpPr>
          <p:nvPr/>
        </p:nvSpPr>
        <p:spPr bwMode="auto">
          <a:xfrm>
            <a:off x="6553200" y="1546225"/>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d</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p:txBody>
      </p:sp>
      <p:sp>
        <p:nvSpPr>
          <p:cNvPr id="22559" name="Text Box 28"/>
          <p:cNvSpPr txBox="1">
            <a:spLocks noChangeArrowheads="1"/>
          </p:cNvSpPr>
          <p:nvPr/>
        </p:nvSpPr>
        <p:spPr bwMode="auto">
          <a:xfrm>
            <a:off x="6413500" y="1054100"/>
            <a:ext cx="2233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r>
              <a:rPr lang="en-US" altLang="en-US" sz="2400">
                <a:solidFill>
                  <a:schemeClr val="bg2"/>
                </a:solidFill>
                <a:latin typeface="Times New Roman" panose="02020603050405020304" pitchFamily="18" charset="0"/>
              </a:rPr>
              <a:t>DEPARTMENT</a:t>
            </a:r>
          </a:p>
        </p:txBody>
      </p:sp>
      <p:sp>
        <p:nvSpPr>
          <p:cNvPr id="22560" name="Line 29"/>
          <p:cNvSpPr>
            <a:spLocks noChangeShapeType="1"/>
          </p:cNvSpPr>
          <p:nvPr/>
        </p:nvSpPr>
        <p:spPr bwMode="auto">
          <a:xfrm flipV="1">
            <a:off x="4572000" y="2347913"/>
            <a:ext cx="2838450" cy="26860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F2236FF-BD14-4BE6-B985-34C8E85868EB}" type="datetime1">
              <a:rPr lang="en-US" altLang="en-US" sz="1000" smtClean="0">
                <a:solidFill>
                  <a:schemeClr val="tx1"/>
                </a:solidFill>
              </a:rPr>
              <a:pPr eaLnBrk="1" hangingPunct="1"/>
              <a:t>9/11/2019</a:t>
            </a:fld>
            <a:endParaRPr lang="en-US" altLang="en-US" sz="1000">
              <a:solidFill>
                <a:schemeClr val="tx1"/>
              </a:solidFill>
            </a:endParaRPr>
          </a:p>
        </p:txBody>
      </p:sp>
      <p:sp>
        <p:nvSpPr>
          <p:cNvPr id="2355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2355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3F632345-5D13-4E1E-A2BF-1A554B3599D6}" type="slidenum">
              <a:rPr lang="en-US" altLang="en-US" sz="1000">
                <a:solidFill>
                  <a:schemeClr val="tx1"/>
                </a:solidFill>
              </a:rPr>
              <a:pPr eaLnBrk="1" hangingPunct="1"/>
              <a:t>21</a:t>
            </a:fld>
            <a:endParaRPr lang="en-US" altLang="en-US" sz="1000">
              <a:solidFill>
                <a:schemeClr val="tx1"/>
              </a:solidFill>
            </a:endParaRPr>
          </a:p>
        </p:txBody>
      </p:sp>
      <p:sp>
        <p:nvSpPr>
          <p:cNvPr id="23557" name="Line 2"/>
          <p:cNvSpPr>
            <a:spLocks noChangeShapeType="1"/>
          </p:cNvSpPr>
          <p:nvPr/>
        </p:nvSpPr>
        <p:spPr bwMode="auto">
          <a:xfrm flipV="1">
            <a:off x="1524000" y="2076450"/>
            <a:ext cx="29718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8" name="Line 3"/>
          <p:cNvSpPr>
            <a:spLocks noChangeShapeType="1"/>
          </p:cNvSpPr>
          <p:nvPr/>
        </p:nvSpPr>
        <p:spPr bwMode="auto">
          <a:xfrm flipV="1">
            <a:off x="1524000" y="2705100"/>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9" name="Line 4"/>
          <p:cNvSpPr>
            <a:spLocks noChangeShapeType="1"/>
          </p:cNvSpPr>
          <p:nvPr/>
        </p:nvSpPr>
        <p:spPr bwMode="auto">
          <a:xfrm flipV="1">
            <a:off x="1543050" y="3257550"/>
            <a:ext cx="2857500" cy="381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0" name="Line 5"/>
          <p:cNvSpPr>
            <a:spLocks noChangeShapeType="1"/>
          </p:cNvSpPr>
          <p:nvPr/>
        </p:nvSpPr>
        <p:spPr bwMode="auto">
          <a:xfrm>
            <a:off x="1543050" y="3771900"/>
            <a:ext cx="2914650" cy="762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1" name="Line 6"/>
          <p:cNvSpPr>
            <a:spLocks noChangeShapeType="1"/>
          </p:cNvSpPr>
          <p:nvPr/>
        </p:nvSpPr>
        <p:spPr bwMode="auto">
          <a:xfrm>
            <a:off x="1543050" y="4248150"/>
            <a:ext cx="2876550" cy="152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2" name="Line 7"/>
          <p:cNvSpPr>
            <a:spLocks noChangeShapeType="1"/>
          </p:cNvSpPr>
          <p:nvPr/>
        </p:nvSpPr>
        <p:spPr bwMode="auto">
          <a:xfrm>
            <a:off x="1524000" y="4743450"/>
            <a:ext cx="2933700" cy="2476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3" name="Line 8"/>
          <p:cNvSpPr>
            <a:spLocks noChangeShapeType="1"/>
          </p:cNvSpPr>
          <p:nvPr/>
        </p:nvSpPr>
        <p:spPr bwMode="auto">
          <a:xfrm>
            <a:off x="1543050" y="5257800"/>
            <a:ext cx="2895600" cy="3238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4" name="Line 9"/>
          <p:cNvSpPr>
            <a:spLocks noChangeShapeType="1"/>
          </p:cNvSpPr>
          <p:nvPr/>
        </p:nvSpPr>
        <p:spPr bwMode="auto">
          <a:xfrm>
            <a:off x="4552950" y="2076450"/>
            <a:ext cx="2895600" cy="2286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5" name="Line 10"/>
          <p:cNvSpPr>
            <a:spLocks noChangeShapeType="1"/>
          </p:cNvSpPr>
          <p:nvPr/>
        </p:nvSpPr>
        <p:spPr bwMode="auto">
          <a:xfrm>
            <a:off x="4572000" y="2686050"/>
            <a:ext cx="2838450" cy="5334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6" name="Line 11"/>
          <p:cNvSpPr>
            <a:spLocks noChangeShapeType="1"/>
          </p:cNvSpPr>
          <p:nvPr/>
        </p:nvSpPr>
        <p:spPr bwMode="auto">
          <a:xfrm flipV="1">
            <a:off x="4552950" y="2305050"/>
            <a:ext cx="2857500" cy="9525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7" name="Line 12"/>
          <p:cNvSpPr>
            <a:spLocks noChangeShapeType="1"/>
          </p:cNvSpPr>
          <p:nvPr/>
        </p:nvSpPr>
        <p:spPr bwMode="auto">
          <a:xfrm flipV="1">
            <a:off x="4591050" y="3238500"/>
            <a:ext cx="2800350" cy="5905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8" name="Line 13"/>
          <p:cNvSpPr>
            <a:spLocks noChangeShapeType="1"/>
          </p:cNvSpPr>
          <p:nvPr/>
        </p:nvSpPr>
        <p:spPr bwMode="auto">
          <a:xfrm flipV="1">
            <a:off x="4552950" y="4133850"/>
            <a:ext cx="2819400" cy="2857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9" name="Line 14"/>
          <p:cNvSpPr>
            <a:spLocks noChangeShapeType="1"/>
          </p:cNvSpPr>
          <p:nvPr/>
        </p:nvSpPr>
        <p:spPr bwMode="auto">
          <a:xfrm flipV="1">
            <a:off x="4552950" y="4133850"/>
            <a:ext cx="2838450" cy="14478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0" name="Line 15"/>
          <p:cNvSpPr>
            <a:spLocks noChangeShapeType="1"/>
          </p:cNvSpPr>
          <p:nvPr/>
        </p:nvSpPr>
        <p:spPr bwMode="auto">
          <a:xfrm flipV="1">
            <a:off x="4572000" y="2305050"/>
            <a:ext cx="2838450" cy="268605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1" name="Line 16"/>
          <p:cNvSpPr>
            <a:spLocks noChangeShapeType="1"/>
          </p:cNvSpPr>
          <p:nvPr/>
        </p:nvSpPr>
        <p:spPr bwMode="auto">
          <a:xfrm>
            <a:off x="1524000" y="2781300"/>
            <a:ext cx="2895600" cy="307181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2" name="Line 17"/>
          <p:cNvSpPr>
            <a:spLocks noChangeShapeType="1"/>
          </p:cNvSpPr>
          <p:nvPr/>
        </p:nvSpPr>
        <p:spPr bwMode="auto">
          <a:xfrm flipV="1">
            <a:off x="4572000" y="4133850"/>
            <a:ext cx="2838450" cy="1719263"/>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3" name="Line 18"/>
          <p:cNvSpPr>
            <a:spLocks noChangeShapeType="1"/>
          </p:cNvSpPr>
          <p:nvPr/>
        </p:nvSpPr>
        <p:spPr bwMode="auto">
          <a:xfrm flipV="1">
            <a:off x="1504950" y="1724025"/>
            <a:ext cx="2876550" cy="3533775"/>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4" name="Line 19"/>
          <p:cNvSpPr>
            <a:spLocks noChangeShapeType="1"/>
          </p:cNvSpPr>
          <p:nvPr/>
        </p:nvSpPr>
        <p:spPr bwMode="auto">
          <a:xfrm>
            <a:off x="4572000" y="1543050"/>
            <a:ext cx="2800350" cy="76200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5" name="Rectangle 20"/>
          <p:cNvSpPr>
            <a:spLocks noGrp="1" noChangeArrowheads="1"/>
          </p:cNvSpPr>
          <p:nvPr>
            <p:ph type="title"/>
          </p:nvPr>
        </p:nvSpPr>
        <p:spPr>
          <a:xfrm>
            <a:off x="296863" y="228600"/>
            <a:ext cx="8496300" cy="609600"/>
          </a:xfrm>
        </p:spPr>
        <p:txBody>
          <a:bodyPr/>
          <a:lstStyle/>
          <a:p>
            <a:r>
              <a:rPr lang="en-US" altLang="en-US"/>
              <a:t>Many-to-many (M:N) RELATIONSHIP</a:t>
            </a:r>
          </a:p>
        </p:txBody>
      </p:sp>
      <p:sp>
        <p:nvSpPr>
          <p:cNvPr id="23576" name="Text Box 21"/>
          <p:cNvSpPr txBox="1">
            <a:spLocks noChangeArrowheads="1"/>
          </p:cNvSpPr>
          <p:nvPr/>
        </p:nvSpPr>
        <p:spPr bwMode="auto">
          <a:xfrm>
            <a:off x="685800" y="1822450"/>
            <a:ext cx="8099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endParaRPr lang="en-US" altLang="en-US" sz="2400">
              <a:solidFill>
                <a:schemeClr val="bg2"/>
              </a:solidFill>
              <a:latin typeface="Times New Roman" panose="02020603050405020304" pitchFamily="18" charset="0"/>
            </a:endParaRPr>
          </a:p>
        </p:txBody>
      </p:sp>
      <p:sp>
        <p:nvSpPr>
          <p:cNvPr id="23577" name="Oval 22"/>
          <p:cNvSpPr>
            <a:spLocks noChangeArrowheads="1"/>
          </p:cNvSpPr>
          <p:nvPr/>
        </p:nvSpPr>
        <p:spPr bwMode="auto">
          <a:xfrm>
            <a:off x="400050" y="1485900"/>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1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2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3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4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5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6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7  </a:t>
            </a:r>
            <a:r>
              <a:rPr lang="en-US" altLang="en-US" sz="2000" baseline="-25000">
                <a:solidFill>
                  <a:schemeClr val="bg2"/>
                </a:solidFill>
                <a:latin typeface="Times New Roman" panose="02020603050405020304" pitchFamily="18" charset="0"/>
                <a:sym typeface="Monotype Sorts" charset="0"/>
              </a:rPr>
              <a:t></a:t>
            </a:r>
          </a:p>
        </p:txBody>
      </p:sp>
      <p:sp>
        <p:nvSpPr>
          <p:cNvPr id="23578" name="Oval 23"/>
          <p:cNvSpPr>
            <a:spLocks noChangeArrowheads="1"/>
          </p:cNvSpPr>
          <p:nvPr/>
        </p:nvSpPr>
        <p:spPr bwMode="auto">
          <a:xfrm>
            <a:off x="3505200" y="1485900"/>
            <a:ext cx="1943100" cy="472440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365760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4</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5</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6</a:t>
            </a:r>
            <a:endParaRPr lang="en-US" altLang="en-US" sz="2000">
              <a:solidFill>
                <a:schemeClr val="bg2"/>
              </a:solidFill>
              <a:latin typeface="Times New Roman" panose="02020603050405020304" pitchFamily="18" charset="0"/>
            </a:endParaRPr>
          </a:p>
          <a:p>
            <a:pPr algn="ctr">
              <a:spcBef>
                <a:spcPct val="40000"/>
              </a:spcBef>
              <a:spcAft>
                <a:spcPct val="5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7</a:t>
            </a:r>
            <a:endParaRPr lang="en-US" altLang="en-US" sz="2000">
              <a:solidFill>
                <a:schemeClr val="bg2"/>
              </a:solidFill>
              <a:latin typeface="Times New Roman" panose="02020603050405020304" pitchFamily="18" charset="0"/>
            </a:endParaRPr>
          </a:p>
        </p:txBody>
      </p:sp>
      <p:sp>
        <p:nvSpPr>
          <p:cNvPr id="23579" name="Oval 24"/>
          <p:cNvSpPr>
            <a:spLocks noChangeArrowheads="1"/>
          </p:cNvSpPr>
          <p:nvPr/>
        </p:nvSpPr>
        <p:spPr bwMode="auto">
          <a:xfrm>
            <a:off x="6553200" y="1485900"/>
            <a:ext cx="1943100" cy="3981450"/>
          </a:xfrm>
          <a:prstGeom prst="ellipse">
            <a:avLst/>
          </a:prstGeom>
          <a:noFill/>
          <a:ln w="9525">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p</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p</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a:spcBef>
                <a:spcPct val="100000"/>
              </a:spcBef>
              <a:spcAft>
                <a:spcPct val="100000"/>
              </a:spcAft>
            </a:pPr>
            <a:r>
              <a:rPr lang="en-US" altLang="en-US" sz="2000" baseline="-25000">
                <a:solidFill>
                  <a:schemeClr val="bg2"/>
                </a:solidFill>
                <a:latin typeface="Times New Roman" panose="02020603050405020304" pitchFamily="18" charset="0"/>
                <a:sym typeface="Monotype Sorts" charset="0"/>
              </a:rPr>
              <a:t></a:t>
            </a:r>
            <a:r>
              <a:rPr lang="en-US" altLang="en-US" sz="2000">
                <a:solidFill>
                  <a:schemeClr val="bg2"/>
                </a:solidFill>
                <a:latin typeface="Times New Roman" panose="02020603050405020304" pitchFamily="18" charset="0"/>
              </a:rPr>
              <a:t> p</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p:txBody>
      </p:sp>
      <p:sp>
        <p:nvSpPr>
          <p:cNvPr id="23580" name="Rectangle 25"/>
          <p:cNvSpPr>
            <a:spLocks noChangeArrowheads="1"/>
          </p:cNvSpPr>
          <p:nvPr/>
        </p:nvSpPr>
        <p:spPr bwMode="auto">
          <a:xfrm>
            <a:off x="4381500" y="200501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1" name="Rectangle 26"/>
          <p:cNvSpPr>
            <a:spLocks noChangeArrowheads="1"/>
          </p:cNvSpPr>
          <p:nvPr/>
        </p:nvSpPr>
        <p:spPr bwMode="auto">
          <a:xfrm>
            <a:off x="4381500" y="259556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2" name="Rectangle 27"/>
          <p:cNvSpPr>
            <a:spLocks noChangeArrowheads="1"/>
          </p:cNvSpPr>
          <p:nvPr/>
        </p:nvSpPr>
        <p:spPr bwMode="auto">
          <a:xfrm>
            <a:off x="4381500" y="316706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3" name="Rectangle 28"/>
          <p:cNvSpPr>
            <a:spLocks noChangeArrowheads="1"/>
          </p:cNvSpPr>
          <p:nvPr/>
        </p:nvSpPr>
        <p:spPr bwMode="auto">
          <a:xfrm>
            <a:off x="4381500" y="375761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4" name="Rectangle 29"/>
          <p:cNvSpPr>
            <a:spLocks noChangeArrowheads="1"/>
          </p:cNvSpPr>
          <p:nvPr/>
        </p:nvSpPr>
        <p:spPr bwMode="auto">
          <a:xfrm>
            <a:off x="4381500" y="432911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5" name="Rectangle 30"/>
          <p:cNvSpPr>
            <a:spLocks noChangeArrowheads="1"/>
          </p:cNvSpPr>
          <p:nvPr/>
        </p:nvSpPr>
        <p:spPr bwMode="auto">
          <a:xfrm>
            <a:off x="4381500" y="4991100"/>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6" name="Rectangle 31"/>
          <p:cNvSpPr>
            <a:spLocks noChangeArrowheads="1"/>
          </p:cNvSpPr>
          <p:nvPr/>
        </p:nvSpPr>
        <p:spPr bwMode="auto">
          <a:xfrm>
            <a:off x="4381500" y="549116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7" name="Line 32"/>
          <p:cNvSpPr>
            <a:spLocks noChangeShapeType="1"/>
          </p:cNvSpPr>
          <p:nvPr/>
        </p:nvSpPr>
        <p:spPr bwMode="auto">
          <a:xfrm>
            <a:off x="4591050" y="4329113"/>
            <a:ext cx="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88" name="Rectangle 33"/>
          <p:cNvSpPr>
            <a:spLocks noChangeArrowheads="1"/>
          </p:cNvSpPr>
          <p:nvPr/>
        </p:nvSpPr>
        <p:spPr bwMode="auto">
          <a:xfrm>
            <a:off x="4400550" y="5853113"/>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3589" name="Text Box 34"/>
          <p:cNvSpPr txBox="1">
            <a:spLocks noChangeArrowheads="1"/>
          </p:cNvSpPr>
          <p:nvPr/>
        </p:nvSpPr>
        <p:spPr bwMode="auto">
          <a:xfrm>
            <a:off x="4089400" y="5581650"/>
            <a:ext cx="520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8</a:t>
            </a:r>
          </a:p>
        </p:txBody>
      </p:sp>
      <p:sp>
        <p:nvSpPr>
          <p:cNvPr id="23590" name="Text Box 35"/>
          <p:cNvSpPr txBox="1">
            <a:spLocks noChangeArrowheads="1"/>
          </p:cNvSpPr>
          <p:nvPr/>
        </p:nvSpPr>
        <p:spPr bwMode="auto">
          <a:xfrm>
            <a:off x="4381500" y="1724025"/>
            <a:ext cx="446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endParaRPr lang="en-US" altLang="en-US" sz="2400">
              <a:solidFill>
                <a:schemeClr val="bg2"/>
              </a:solidFill>
              <a:latin typeface="Times New Roman" panose="02020603050405020304" pitchFamily="18" charset="0"/>
            </a:endParaRPr>
          </a:p>
        </p:txBody>
      </p:sp>
      <p:sp>
        <p:nvSpPr>
          <p:cNvPr id="23591" name="Text Box 36"/>
          <p:cNvSpPr txBox="1">
            <a:spLocks noChangeArrowheads="1"/>
          </p:cNvSpPr>
          <p:nvPr/>
        </p:nvSpPr>
        <p:spPr bwMode="auto">
          <a:xfrm>
            <a:off x="4060825" y="1481138"/>
            <a:ext cx="520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9</a:t>
            </a:r>
          </a:p>
        </p:txBody>
      </p:sp>
      <p:sp>
        <p:nvSpPr>
          <p:cNvPr id="23592" name="Rectangle 37"/>
          <p:cNvSpPr>
            <a:spLocks noChangeArrowheads="1"/>
          </p:cNvSpPr>
          <p:nvPr/>
        </p:nvSpPr>
        <p:spPr bwMode="auto">
          <a:xfrm>
            <a:off x="4343400" y="1543050"/>
            <a:ext cx="209550" cy="180975"/>
          </a:xfrm>
          <a:prstGeom prst="rect">
            <a:avLst/>
          </a:prstGeom>
          <a:solidFill>
            <a:schemeClr val="tx1"/>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CD2A1905-DC3A-4C30-82D2-5D29C38C597C}" type="datetime1">
              <a:rPr lang="en-US" altLang="en-US" sz="1000" smtClean="0">
                <a:solidFill>
                  <a:schemeClr val="tx1"/>
                </a:solidFill>
              </a:rPr>
              <a:pPr eaLnBrk="1" hangingPunct="1"/>
              <a:t>9/11/2019</a:t>
            </a:fld>
            <a:endParaRPr lang="en-US" altLang="en-US" sz="1000">
              <a:solidFill>
                <a:schemeClr val="tx1"/>
              </a:solidFill>
            </a:endParaRPr>
          </a:p>
        </p:txBody>
      </p:sp>
      <p:sp>
        <p:nvSpPr>
          <p:cNvPr id="2457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2458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A7DF87E-00C7-4117-BE03-5229C6A78875}" type="slidenum">
              <a:rPr lang="en-US" altLang="en-US" sz="1000">
                <a:solidFill>
                  <a:schemeClr val="tx1"/>
                </a:solidFill>
              </a:rPr>
              <a:pPr eaLnBrk="1" hangingPunct="1"/>
              <a:t>22</a:t>
            </a:fld>
            <a:endParaRPr lang="en-US" altLang="en-US" sz="1000">
              <a:solidFill>
                <a:schemeClr val="tx1"/>
              </a:solidFill>
            </a:endParaRPr>
          </a:p>
        </p:txBody>
      </p:sp>
      <p:sp>
        <p:nvSpPr>
          <p:cNvPr id="24581" name="Rectangle 2"/>
          <p:cNvSpPr>
            <a:spLocks noGrp="1" noChangeArrowheads="1"/>
          </p:cNvSpPr>
          <p:nvPr>
            <p:ph type="title"/>
          </p:nvPr>
        </p:nvSpPr>
        <p:spPr/>
        <p:txBody>
          <a:bodyPr/>
          <a:lstStyle/>
          <a:p>
            <a:r>
              <a:rPr lang="en-US" altLang="en-US"/>
              <a:t>More Examples</a:t>
            </a:r>
          </a:p>
        </p:txBody>
      </p:sp>
      <p:sp>
        <p:nvSpPr>
          <p:cNvPr id="24582" name="Rectangle 3"/>
          <p:cNvSpPr>
            <a:spLocks noGrp="1" noChangeArrowheads="1"/>
          </p:cNvSpPr>
          <p:nvPr>
            <p:ph type="body" idx="1"/>
          </p:nvPr>
        </p:nvSpPr>
        <p:spPr/>
        <p:txBody>
          <a:bodyPr/>
          <a:lstStyle/>
          <a:p>
            <a:r>
              <a:rPr lang="en-US" altLang="en-US" dirty="0"/>
              <a:t>Each student may have exactly one account. </a:t>
            </a:r>
          </a:p>
          <a:p>
            <a:r>
              <a:rPr lang="en-US" altLang="en-US" dirty="0"/>
              <a:t>Each faculty may teach many courses</a:t>
            </a:r>
          </a:p>
          <a:p>
            <a:r>
              <a:rPr lang="en-US" altLang="en-US" dirty="0"/>
              <a:t>Each student may enroll many courses</a:t>
            </a:r>
          </a:p>
          <a:p>
            <a:endParaRPr lang="en-US" altLang="en-US" dirty="0"/>
          </a:p>
        </p:txBody>
      </p:sp>
      <p:grpSp>
        <p:nvGrpSpPr>
          <p:cNvPr id="24583" name="Group 4"/>
          <p:cNvGrpSpPr>
            <a:grpSpLocks/>
          </p:cNvGrpSpPr>
          <p:nvPr/>
        </p:nvGrpSpPr>
        <p:grpSpPr bwMode="auto">
          <a:xfrm>
            <a:off x="1524000" y="5562600"/>
            <a:ext cx="4038600" cy="609600"/>
            <a:chOff x="2256" y="1680"/>
            <a:chExt cx="2544" cy="384"/>
          </a:xfrm>
        </p:grpSpPr>
        <p:sp>
          <p:nvSpPr>
            <p:cNvPr id="24596" name="Rectangle 5"/>
            <p:cNvSpPr>
              <a:spLocks noChangeArrowheads="1"/>
            </p:cNvSpPr>
            <p:nvPr/>
          </p:nvSpPr>
          <p:spPr bwMode="auto">
            <a:xfrm>
              <a:off x="2256" y="1728"/>
              <a:ext cx="624"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Students</a:t>
              </a:r>
            </a:p>
          </p:txBody>
        </p:sp>
        <p:sp>
          <p:nvSpPr>
            <p:cNvPr id="24597" name="AutoShape 6"/>
            <p:cNvSpPr>
              <a:spLocks noChangeArrowheads="1"/>
            </p:cNvSpPr>
            <p:nvPr/>
          </p:nvSpPr>
          <p:spPr bwMode="auto">
            <a:xfrm>
              <a:off x="3168" y="1680"/>
              <a:ext cx="720" cy="384"/>
            </a:xfrm>
            <a:prstGeom prst="flowChartDecision">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Enroll</a:t>
              </a:r>
            </a:p>
          </p:txBody>
        </p:sp>
        <p:sp>
          <p:nvSpPr>
            <p:cNvPr id="24598" name="Line 7"/>
            <p:cNvSpPr>
              <a:spLocks noChangeShapeType="1"/>
            </p:cNvSpPr>
            <p:nvPr/>
          </p:nvSpPr>
          <p:spPr bwMode="auto">
            <a:xfrm>
              <a:off x="2880" y="1872"/>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9" name="Line 8"/>
            <p:cNvSpPr>
              <a:spLocks noChangeShapeType="1"/>
            </p:cNvSpPr>
            <p:nvPr/>
          </p:nvSpPr>
          <p:spPr bwMode="auto">
            <a:xfrm>
              <a:off x="3888" y="1872"/>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0" name="Rectangle 9"/>
            <p:cNvSpPr>
              <a:spLocks noChangeArrowheads="1"/>
            </p:cNvSpPr>
            <p:nvPr/>
          </p:nvSpPr>
          <p:spPr bwMode="auto">
            <a:xfrm>
              <a:off x="4176" y="1728"/>
              <a:ext cx="624"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Courses</a:t>
              </a:r>
            </a:p>
          </p:txBody>
        </p:sp>
      </p:grpSp>
      <p:grpSp>
        <p:nvGrpSpPr>
          <p:cNvPr id="24584" name="Group 10"/>
          <p:cNvGrpSpPr>
            <a:grpSpLocks/>
          </p:cNvGrpSpPr>
          <p:nvPr/>
        </p:nvGrpSpPr>
        <p:grpSpPr bwMode="auto">
          <a:xfrm>
            <a:off x="1371600" y="4114800"/>
            <a:ext cx="4572000" cy="609600"/>
            <a:chOff x="2112" y="2592"/>
            <a:chExt cx="2880" cy="384"/>
          </a:xfrm>
        </p:grpSpPr>
        <p:sp>
          <p:nvSpPr>
            <p:cNvPr id="24591" name="Rectangle 11"/>
            <p:cNvSpPr>
              <a:spLocks noChangeArrowheads="1"/>
            </p:cNvSpPr>
            <p:nvPr/>
          </p:nvSpPr>
          <p:spPr bwMode="auto">
            <a:xfrm>
              <a:off x="2112" y="2640"/>
              <a:ext cx="624"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Courses</a:t>
              </a:r>
            </a:p>
          </p:txBody>
        </p:sp>
        <p:sp>
          <p:nvSpPr>
            <p:cNvPr id="24592" name="AutoShape 12"/>
            <p:cNvSpPr>
              <a:spLocks noChangeArrowheads="1"/>
            </p:cNvSpPr>
            <p:nvPr/>
          </p:nvSpPr>
          <p:spPr bwMode="auto">
            <a:xfrm>
              <a:off x="3024" y="2592"/>
              <a:ext cx="960" cy="384"/>
            </a:xfrm>
            <a:prstGeom prst="flowChartDecision">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TaughtBy</a:t>
              </a:r>
            </a:p>
          </p:txBody>
        </p:sp>
        <p:sp>
          <p:nvSpPr>
            <p:cNvPr id="24593" name="Line 13"/>
            <p:cNvSpPr>
              <a:spLocks noChangeShapeType="1"/>
            </p:cNvSpPr>
            <p:nvPr/>
          </p:nvSpPr>
          <p:spPr bwMode="auto">
            <a:xfrm>
              <a:off x="2736" y="2784"/>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4" name="Line 14"/>
            <p:cNvSpPr>
              <a:spLocks noChangeShapeType="1"/>
            </p:cNvSpPr>
            <p:nvPr/>
          </p:nvSpPr>
          <p:spPr bwMode="auto">
            <a:xfrm>
              <a:off x="3984" y="2784"/>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5" name="Rectangle 15"/>
            <p:cNvSpPr>
              <a:spLocks noChangeArrowheads="1"/>
            </p:cNvSpPr>
            <p:nvPr/>
          </p:nvSpPr>
          <p:spPr bwMode="auto">
            <a:xfrm>
              <a:off x="4272" y="2640"/>
              <a:ext cx="720"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Instructors</a:t>
              </a:r>
            </a:p>
          </p:txBody>
        </p:sp>
      </p:grpSp>
      <p:grpSp>
        <p:nvGrpSpPr>
          <p:cNvPr id="24585" name="Group 16"/>
          <p:cNvGrpSpPr>
            <a:grpSpLocks/>
          </p:cNvGrpSpPr>
          <p:nvPr/>
        </p:nvGrpSpPr>
        <p:grpSpPr bwMode="auto">
          <a:xfrm>
            <a:off x="1447800" y="2667000"/>
            <a:ext cx="4648200" cy="609600"/>
            <a:chOff x="2208" y="3408"/>
            <a:chExt cx="2928" cy="384"/>
          </a:xfrm>
        </p:grpSpPr>
        <p:sp>
          <p:nvSpPr>
            <p:cNvPr id="24586" name="Rectangle 17"/>
            <p:cNvSpPr>
              <a:spLocks noChangeArrowheads="1"/>
            </p:cNvSpPr>
            <p:nvPr/>
          </p:nvSpPr>
          <p:spPr bwMode="auto">
            <a:xfrm>
              <a:off x="2208" y="3456"/>
              <a:ext cx="624"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Students</a:t>
              </a:r>
            </a:p>
          </p:txBody>
        </p:sp>
        <p:sp>
          <p:nvSpPr>
            <p:cNvPr id="24587" name="AutoShape 18"/>
            <p:cNvSpPr>
              <a:spLocks noChangeArrowheads="1"/>
            </p:cNvSpPr>
            <p:nvPr/>
          </p:nvSpPr>
          <p:spPr bwMode="auto">
            <a:xfrm>
              <a:off x="3120" y="3408"/>
              <a:ext cx="720" cy="384"/>
            </a:xfrm>
            <a:prstGeom prst="flowChartDecision">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Own</a:t>
              </a:r>
            </a:p>
          </p:txBody>
        </p:sp>
        <p:sp>
          <p:nvSpPr>
            <p:cNvPr id="24588" name="Line 19"/>
            <p:cNvSpPr>
              <a:spLocks noChangeShapeType="1"/>
            </p:cNvSpPr>
            <p:nvPr/>
          </p:nvSpPr>
          <p:spPr bwMode="auto">
            <a:xfrm>
              <a:off x="2832" y="3600"/>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9" name="Line 20"/>
            <p:cNvSpPr>
              <a:spLocks noChangeShapeType="1"/>
            </p:cNvSpPr>
            <p:nvPr/>
          </p:nvSpPr>
          <p:spPr bwMode="auto">
            <a:xfrm>
              <a:off x="3840" y="3600"/>
              <a:ext cx="288"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0" name="Rectangle 21"/>
            <p:cNvSpPr>
              <a:spLocks noChangeArrowheads="1"/>
            </p:cNvSpPr>
            <p:nvPr/>
          </p:nvSpPr>
          <p:spPr bwMode="auto">
            <a:xfrm>
              <a:off x="4128" y="3456"/>
              <a:ext cx="1008" cy="288"/>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dirty="0" smtClean="0">
                  <a:solidFill>
                    <a:schemeClr val="tx2"/>
                  </a:solidFill>
                  <a:latin typeface="AmeriGarmnd BT" pitchFamily="18" charset="0"/>
                </a:rPr>
                <a:t>UK </a:t>
              </a:r>
              <a:r>
                <a:rPr kumimoji="1" lang="en-US" altLang="en-US" sz="2400" i="1" dirty="0">
                  <a:solidFill>
                    <a:schemeClr val="tx2"/>
                  </a:solidFill>
                  <a:latin typeface="AmeriGarmnd BT" pitchFamily="18" charset="0"/>
                </a:rPr>
                <a:t>Accounts</a:t>
              </a: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25D5AA2-1A02-4986-B94E-84E3EF52EE18}" type="datetime1">
              <a:rPr lang="en-US" altLang="en-US" sz="1000" smtClean="0">
                <a:solidFill>
                  <a:schemeClr val="tx1"/>
                </a:solidFill>
              </a:rPr>
              <a:pPr eaLnBrk="1" hangingPunct="1"/>
              <a:t>9/11/2019</a:t>
            </a:fld>
            <a:endParaRPr lang="en-US" altLang="en-US" sz="1000">
              <a:solidFill>
                <a:schemeClr val="tx1"/>
              </a:solidFill>
            </a:endParaRP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256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2646552-565D-42F4-A648-C8399BCA856C}" type="slidenum">
              <a:rPr lang="en-US" altLang="en-US" sz="1000">
                <a:solidFill>
                  <a:schemeClr val="tx1"/>
                </a:solidFill>
              </a:rPr>
              <a:pPr eaLnBrk="1" hangingPunct="1"/>
              <a:t>23</a:t>
            </a:fld>
            <a:endParaRPr lang="en-US" altLang="en-US" sz="1000">
              <a:solidFill>
                <a:schemeClr val="tx1"/>
              </a:solidFill>
            </a:endParaRPr>
          </a:p>
        </p:txBody>
      </p:sp>
      <p:sp>
        <p:nvSpPr>
          <p:cNvPr id="25605" name="Rectangle 2"/>
          <p:cNvSpPr>
            <a:spLocks noGrp="1" noChangeArrowheads="1"/>
          </p:cNvSpPr>
          <p:nvPr>
            <p:ph type="title"/>
          </p:nvPr>
        </p:nvSpPr>
        <p:spPr/>
        <p:txBody>
          <a:bodyPr/>
          <a:lstStyle/>
          <a:p>
            <a:r>
              <a:rPr lang="en-US" altLang="en-US"/>
              <a:t>Structural Constraints (II)</a:t>
            </a:r>
          </a:p>
        </p:txBody>
      </p:sp>
      <p:sp>
        <p:nvSpPr>
          <p:cNvPr id="25606" name="Rectangle 3"/>
          <p:cNvSpPr>
            <a:spLocks noGrp="1" noChangeArrowheads="1"/>
          </p:cNvSpPr>
          <p:nvPr>
            <p:ph type="body" idx="1"/>
          </p:nvPr>
        </p:nvSpPr>
        <p:spPr/>
        <p:txBody>
          <a:bodyPr/>
          <a:lstStyle/>
          <a:p>
            <a:r>
              <a:rPr lang="en-US" altLang="en-US"/>
              <a:t>Minimum Cardinality (also called participation constraint or existence dependency constraints)</a:t>
            </a:r>
          </a:p>
          <a:p>
            <a:pPr lvl="1"/>
            <a:r>
              <a:rPr lang="en-US" altLang="en-US"/>
              <a:t>Zero (partial participation)</a:t>
            </a:r>
          </a:p>
          <a:p>
            <a:pPr lvl="1"/>
            <a:r>
              <a:rPr lang="en-US" altLang="en-US"/>
              <a:t>One or more (total participation)</a:t>
            </a:r>
          </a:p>
          <a:p>
            <a:endParaRPr lang="en-US" altLang="en-US" sz="26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0E8EF12A-3751-4FA6-A2FC-FC8954BC7C65}" type="datetime1">
              <a:rPr lang="en-US" altLang="en-US" sz="1000" smtClean="0">
                <a:solidFill>
                  <a:schemeClr val="tx1"/>
                </a:solidFill>
              </a:rPr>
              <a:pPr eaLnBrk="1" hangingPunct="1"/>
              <a:t>9/11/2019</a:t>
            </a:fld>
            <a:endParaRPr lang="en-US" altLang="en-US" sz="1000">
              <a:solidFill>
                <a:schemeClr val="tx1"/>
              </a:solidFill>
            </a:endParaRPr>
          </a:p>
        </p:txBody>
      </p:sp>
      <p:sp>
        <p:nvSpPr>
          <p:cNvPr id="2662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2662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4D02428-FBD9-4D19-983E-CDE3AD1ADF6E}" type="slidenum">
              <a:rPr lang="en-US" altLang="en-US" sz="1000">
                <a:solidFill>
                  <a:schemeClr val="tx1"/>
                </a:solidFill>
              </a:rPr>
              <a:pPr eaLnBrk="1" hangingPunct="1"/>
              <a:t>24</a:t>
            </a:fld>
            <a:endParaRPr lang="en-US" altLang="en-US" sz="1000">
              <a:solidFill>
                <a:schemeClr val="tx1"/>
              </a:solidFill>
            </a:endParaRPr>
          </a:p>
        </p:txBody>
      </p:sp>
      <p:sp>
        <p:nvSpPr>
          <p:cNvPr id="26629" name="Rectangle 2"/>
          <p:cNvSpPr>
            <a:spLocks noChangeArrowheads="1"/>
          </p:cNvSpPr>
          <p:nvPr/>
        </p:nvSpPr>
        <p:spPr bwMode="auto">
          <a:xfrm>
            <a:off x="457200" y="304800"/>
            <a:ext cx="83153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eaLnBrk="1" hangingPunct="1"/>
            <a:r>
              <a:rPr lang="en-US" altLang="en-US" sz="2800" b="1">
                <a:solidFill>
                  <a:schemeClr val="tx1"/>
                </a:solidFill>
              </a:rPr>
              <a:t>The (min,max) notation </a:t>
            </a:r>
          </a:p>
          <a:p>
            <a:pPr algn="ctr" eaLnBrk="1" hangingPunct="1"/>
            <a:r>
              <a:rPr lang="en-US" altLang="en-US" sz="2800" b="1">
                <a:solidFill>
                  <a:schemeClr val="tx1"/>
                </a:solidFill>
              </a:rPr>
              <a:t>relationship constraints</a:t>
            </a:r>
          </a:p>
        </p:txBody>
      </p:sp>
      <p:sp>
        <p:nvSpPr>
          <p:cNvPr id="26630" name="Rectangle 3"/>
          <p:cNvSpPr>
            <a:spLocks noChangeArrowheads="1"/>
          </p:cNvSpPr>
          <p:nvPr/>
        </p:nvSpPr>
        <p:spPr bwMode="auto">
          <a:xfrm>
            <a:off x="606425" y="1828800"/>
            <a:ext cx="2163763" cy="914400"/>
          </a:xfrm>
          <a:prstGeom prst="rect">
            <a:avLst/>
          </a:prstGeom>
          <a:solidFill>
            <a:srgbClr val="0099FF"/>
          </a:solidFill>
          <a:ln w="9525">
            <a:solidFill>
              <a:schemeClr val="tx1"/>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31" name="Rectangle 4"/>
          <p:cNvSpPr>
            <a:spLocks noChangeArrowheads="1"/>
          </p:cNvSpPr>
          <p:nvPr/>
        </p:nvSpPr>
        <p:spPr bwMode="auto">
          <a:xfrm>
            <a:off x="6400800" y="1828800"/>
            <a:ext cx="2001838" cy="914400"/>
          </a:xfrm>
          <a:prstGeom prst="rect">
            <a:avLst/>
          </a:prstGeom>
          <a:solidFill>
            <a:srgbClr val="0099FF"/>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32" name="WordArt 5"/>
          <p:cNvSpPr>
            <a:spLocks noChangeArrowheads="1" noChangeShapeType="1" noTextEdit="1"/>
          </p:cNvSpPr>
          <p:nvPr/>
        </p:nvSpPr>
        <p:spPr bwMode="auto">
          <a:xfrm>
            <a:off x="1057275" y="2017713"/>
            <a:ext cx="1249363" cy="439737"/>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Employee</a:t>
            </a:r>
          </a:p>
        </p:txBody>
      </p:sp>
      <p:sp>
        <p:nvSpPr>
          <p:cNvPr id="26633" name="WordArt 6"/>
          <p:cNvSpPr>
            <a:spLocks noChangeArrowheads="1" noChangeShapeType="1" noTextEdit="1"/>
          </p:cNvSpPr>
          <p:nvPr/>
        </p:nvSpPr>
        <p:spPr bwMode="auto">
          <a:xfrm>
            <a:off x="6832600" y="2105025"/>
            <a:ext cx="1235075" cy="323850"/>
          </a:xfrm>
          <a:prstGeom prst="rect">
            <a:avLst/>
          </a:prstGeom>
        </p:spPr>
        <p:txBody>
          <a:bodyPr wrap="none" fromWordArt="1">
            <a:prstTxWarp prst="textPlain">
              <a:avLst>
                <a:gd name="adj" fmla="val 50000"/>
              </a:avLst>
            </a:prstTxWarp>
          </a:bodyPr>
          <a:lstStyle/>
          <a:p>
            <a:pPr algn="ctr"/>
            <a:r>
              <a:rPr lang="en-US" sz="3600" kern="10">
                <a:ln w="9525">
                  <a:solidFill>
                    <a:schemeClr val="bg2"/>
                  </a:solidFill>
                  <a:round/>
                  <a:headEnd/>
                  <a:tailEnd/>
                </a:ln>
                <a:solidFill>
                  <a:srgbClr val="FFFFFF"/>
                </a:solidFill>
                <a:latin typeface="Arial Black" panose="020B0A04020102020204" pitchFamily="34" charset="0"/>
              </a:rPr>
              <a:t>Department</a:t>
            </a:r>
          </a:p>
        </p:txBody>
      </p:sp>
      <p:sp>
        <p:nvSpPr>
          <p:cNvPr id="26634" name="AutoShape 7"/>
          <p:cNvSpPr>
            <a:spLocks noChangeArrowheads="1"/>
          </p:cNvSpPr>
          <p:nvPr/>
        </p:nvSpPr>
        <p:spPr bwMode="auto">
          <a:xfrm>
            <a:off x="3781425" y="1714500"/>
            <a:ext cx="1527175" cy="1306513"/>
          </a:xfrm>
          <a:prstGeom prst="diamond">
            <a:avLst/>
          </a:prstGeom>
          <a:solidFill>
            <a:srgbClr val="0099FF"/>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35" name="WordArt 8"/>
          <p:cNvSpPr>
            <a:spLocks noChangeArrowheads="1" noChangeShapeType="1" noTextEdit="1"/>
          </p:cNvSpPr>
          <p:nvPr/>
        </p:nvSpPr>
        <p:spPr bwMode="auto">
          <a:xfrm>
            <a:off x="4121150" y="2128838"/>
            <a:ext cx="914400" cy="419100"/>
          </a:xfrm>
          <a:prstGeom prst="rect">
            <a:avLst/>
          </a:prstGeom>
        </p:spPr>
        <p:txBody>
          <a:bodyPr wrap="none" fromWordArt="1">
            <a:prstTxWarp prst="textPlain">
              <a:avLst>
                <a:gd name="adj" fmla="val 50000"/>
              </a:avLst>
            </a:prstTxWarp>
          </a:bodyPr>
          <a:lstStyle/>
          <a:p>
            <a:pPr algn="ctr"/>
            <a:r>
              <a:rPr lang="en-US" sz="3600" kern="10">
                <a:ln w="9525">
                  <a:solidFill>
                    <a:schemeClr val="bg2"/>
                  </a:solidFill>
                  <a:round/>
                  <a:headEnd/>
                  <a:tailEnd/>
                </a:ln>
                <a:solidFill>
                  <a:srgbClr val="FFFFFF"/>
                </a:solidFill>
                <a:latin typeface="Arial Black" panose="020B0A04020102020204" pitchFamily="34" charset="0"/>
              </a:rPr>
              <a:t>Manages</a:t>
            </a:r>
          </a:p>
        </p:txBody>
      </p:sp>
      <p:sp>
        <p:nvSpPr>
          <p:cNvPr id="26636" name="Line 9"/>
          <p:cNvSpPr>
            <a:spLocks noChangeShapeType="1"/>
          </p:cNvSpPr>
          <p:nvPr/>
        </p:nvSpPr>
        <p:spPr bwMode="auto">
          <a:xfrm>
            <a:off x="2770188" y="2341563"/>
            <a:ext cx="10541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7" name="Line 10"/>
          <p:cNvSpPr>
            <a:spLocks noChangeShapeType="1"/>
          </p:cNvSpPr>
          <p:nvPr/>
        </p:nvSpPr>
        <p:spPr bwMode="auto">
          <a:xfrm flipV="1">
            <a:off x="5308600" y="2341563"/>
            <a:ext cx="1044575"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8" name="Text Box 12"/>
          <p:cNvSpPr txBox="1">
            <a:spLocks noChangeArrowheads="1"/>
          </p:cNvSpPr>
          <p:nvPr/>
        </p:nvSpPr>
        <p:spPr bwMode="auto">
          <a:xfrm>
            <a:off x="5483225" y="1884363"/>
            <a:ext cx="109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400">
                <a:solidFill>
                  <a:schemeClr val="bg2"/>
                </a:solidFill>
                <a:latin typeface="Times New Roman" panose="02020603050405020304" pitchFamily="18" charset="0"/>
              </a:rPr>
              <a:t>(1,1)</a:t>
            </a:r>
          </a:p>
        </p:txBody>
      </p:sp>
      <p:sp>
        <p:nvSpPr>
          <p:cNvPr id="26639" name="Text Box 13"/>
          <p:cNvSpPr txBox="1">
            <a:spLocks noChangeArrowheads="1"/>
          </p:cNvSpPr>
          <p:nvPr/>
        </p:nvSpPr>
        <p:spPr bwMode="auto">
          <a:xfrm>
            <a:off x="3014663" y="1828800"/>
            <a:ext cx="9763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400">
                <a:solidFill>
                  <a:schemeClr val="bg2"/>
                </a:solidFill>
                <a:latin typeface="Times New Roman" panose="02020603050405020304" pitchFamily="18" charset="0"/>
              </a:rPr>
              <a:t>(0,1)</a:t>
            </a:r>
          </a:p>
        </p:txBody>
      </p:sp>
      <p:sp>
        <p:nvSpPr>
          <p:cNvPr id="26640" name="Rectangle 14"/>
          <p:cNvSpPr>
            <a:spLocks noChangeArrowheads="1"/>
          </p:cNvSpPr>
          <p:nvPr/>
        </p:nvSpPr>
        <p:spPr bwMode="auto">
          <a:xfrm>
            <a:off x="601663" y="3638550"/>
            <a:ext cx="2163762" cy="914400"/>
          </a:xfrm>
          <a:prstGeom prst="rect">
            <a:avLst/>
          </a:prstGeom>
          <a:solidFill>
            <a:srgbClr val="0099FF"/>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41" name="Rectangle 15"/>
          <p:cNvSpPr>
            <a:spLocks noChangeArrowheads="1"/>
          </p:cNvSpPr>
          <p:nvPr/>
        </p:nvSpPr>
        <p:spPr bwMode="auto">
          <a:xfrm>
            <a:off x="6477000" y="3581400"/>
            <a:ext cx="2001838" cy="914400"/>
          </a:xfrm>
          <a:prstGeom prst="rect">
            <a:avLst/>
          </a:prstGeom>
          <a:solidFill>
            <a:srgbClr val="0099FF"/>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42" name="WordArt 16"/>
          <p:cNvSpPr>
            <a:spLocks noChangeArrowheads="1" noChangeShapeType="1" noTextEdit="1"/>
          </p:cNvSpPr>
          <p:nvPr/>
        </p:nvSpPr>
        <p:spPr bwMode="auto">
          <a:xfrm>
            <a:off x="1081088" y="3808413"/>
            <a:ext cx="1249362" cy="439737"/>
          </a:xfrm>
          <a:prstGeom prst="rect">
            <a:avLst/>
          </a:prstGeom>
        </p:spPr>
        <p:txBody>
          <a:bodyPr wrap="none" fromWordArt="1">
            <a:prstTxWarp prst="textPlain">
              <a:avLst>
                <a:gd name="adj" fmla="val 50000"/>
              </a:avLst>
            </a:prstTxWarp>
          </a:bodyPr>
          <a:lstStyle/>
          <a:p>
            <a:pPr algn="ctr"/>
            <a:r>
              <a:rPr lang="en-US" sz="3600" kern="10">
                <a:ln w="9525">
                  <a:solidFill>
                    <a:schemeClr val="bg2"/>
                  </a:solidFill>
                  <a:round/>
                  <a:headEnd/>
                  <a:tailEnd/>
                </a:ln>
                <a:solidFill>
                  <a:srgbClr val="FFFFFF"/>
                </a:solidFill>
                <a:latin typeface="Arial Black" panose="020B0A04020102020204" pitchFamily="34" charset="0"/>
              </a:rPr>
              <a:t>Employee</a:t>
            </a:r>
          </a:p>
        </p:txBody>
      </p:sp>
      <p:sp>
        <p:nvSpPr>
          <p:cNvPr id="26643" name="WordArt 17"/>
          <p:cNvSpPr>
            <a:spLocks noChangeArrowheads="1" noChangeShapeType="1" noTextEdit="1"/>
          </p:cNvSpPr>
          <p:nvPr/>
        </p:nvSpPr>
        <p:spPr bwMode="auto">
          <a:xfrm>
            <a:off x="6891338" y="3878263"/>
            <a:ext cx="1235075" cy="323850"/>
          </a:xfrm>
          <a:prstGeom prst="rect">
            <a:avLst/>
          </a:prstGeom>
        </p:spPr>
        <p:txBody>
          <a:bodyPr wrap="none" fromWordArt="1">
            <a:prstTxWarp prst="textPlain">
              <a:avLst>
                <a:gd name="adj" fmla="val 50000"/>
              </a:avLst>
            </a:prstTxWarp>
          </a:bodyPr>
          <a:lstStyle/>
          <a:p>
            <a:pPr algn="ctr"/>
            <a:r>
              <a:rPr lang="en-US" sz="3600" kern="10">
                <a:ln w="9525">
                  <a:solidFill>
                    <a:schemeClr val="bg2"/>
                  </a:solidFill>
                  <a:round/>
                  <a:headEnd/>
                  <a:tailEnd/>
                </a:ln>
                <a:solidFill>
                  <a:srgbClr val="FFFFFF"/>
                </a:solidFill>
                <a:latin typeface="Arial Black" panose="020B0A04020102020204" pitchFamily="34" charset="0"/>
              </a:rPr>
              <a:t>Department</a:t>
            </a:r>
          </a:p>
        </p:txBody>
      </p:sp>
      <p:sp>
        <p:nvSpPr>
          <p:cNvPr id="26644" name="AutoShape 18"/>
          <p:cNvSpPr>
            <a:spLocks noChangeArrowheads="1"/>
          </p:cNvSpPr>
          <p:nvPr/>
        </p:nvSpPr>
        <p:spPr bwMode="auto">
          <a:xfrm>
            <a:off x="3811588" y="3524250"/>
            <a:ext cx="1527175" cy="1306513"/>
          </a:xfrm>
          <a:prstGeom prst="diamond">
            <a:avLst/>
          </a:prstGeom>
          <a:solidFill>
            <a:srgbClr val="0099FF"/>
          </a:solidFill>
          <a:ln w="9525">
            <a:solidFill>
              <a:schemeClr val="bg2"/>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6645" name="WordArt 19"/>
          <p:cNvSpPr>
            <a:spLocks noChangeArrowheads="1" noChangeShapeType="1" noTextEdit="1"/>
          </p:cNvSpPr>
          <p:nvPr/>
        </p:nvSpPr>
        <p:spPr bwMode="auto">
          <a:xfrm>
            <a:off x="4162425" y="3954463"/>
            <a:ext cx="914400" cy="419100"/>
          </a:xfrm>
          <a:prstGeom prst="rect">
            <a:avLst/>
          </a:prstGeom>
        </p:spPr>
        <p:txBody>
          <a:bodyPr wrap="none" fromWordArt="1">
            <a:prstTxWarp prst="textPlain">
              <a:avLst>
                <a:gd name="adj" fmla="val 50000"/>
              </a:avLst>
            </a:prstTxWarp>
          </a:bodyPr>
          <a:lstStyle/>
          <a:p>
            <a:pPr algn="ctr"/>
            <a:r>
              <a:rPr lang="en-US" sz="3600" kern="10">
                <a:ln w="9525">
                  <a:solidFill>
                    <a:schemeClr val="bg2"/>
                  </a:solidFill>
                  <a:round/>
                  <a:headEnd/>
                  <a:tailEnd/>
                </a:ln>
                <a:solidFill>
                  <a:srgbClr val="FFFFFF"/>
                </a:solidFill>
                <a:latin typeface="Arial Black" panose="020B0A04020102020204" pitchFamily="34" charset="0"/>
              </a:rPr>
              <a:t>Works-for</a:t>
            </a:r>
          </a:p>
        </p:txBody>
      </p:sp>
      <p:sp>
        <p:nvSpPr>
          <p:cNvPr id="26646" name="Text Box 22"/>
          <p:cNvSpPr txBox="1">
            <a:spLocks noChangeArrowheads="1"/>
          </p:cNvSpPr>
          <p:nvPr/>
        </p:nvSpPr>
        <p:spPr bwMode="auto">
          <a:xfrm>
            <a:off x="5489575" y="3675063"/>
            <a:ext cx="109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400">
                <a:solidFill>
                  <a:schemeClr val="tx1"/>
                </a:solidFill>
                <a:latin typeface="Times New Roman" panose="02020603050405020304" pitchFamily="18" charset="0"/>
              </a:rPr>
              <a:t>(1,N)</a:t>
            </a:r>
          </a:p>
        </p:txBody>
      </p:sp>
      <p:sp>
        <p:nvSpPr>
          <p:cNvPr id="26647" name="Text Box 23"/>
          <p:cNvSpPr txBox="1">
            <a:spLocks noChangeArrowheads="1"/>
          </p:cNvSpPr>
          <p:nvPr/>
        </p:nvSpPr>
        <p:spPr bwMode="auto">
          <a:xfrm>
            <a:off x="3055938" y="3619500"/>
            <a:ext cx="1068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50000"/>
              </a:spcBef>
            </a:pPr>
            <a:r>
              <a:rPr lang="en-US" altLang="en-US" sz="2400">
                <a:solidFill>
                  <a:schemeClr val="tx1"/>
                </a:solidFill>
                <a:latin typeface="Times New Roman" panose="02020603050405020304" pitchFamily="18" charset="0"/>
              </a:rPr>
              <a:t>(1,1)</a:t>
            </a:r>
          </a:p>
        </p:txBody>
      </p:sp>
      <p:sp>
        <p:nvSpPr>
          <p:cNvPr id="26648" name="Line 24"/>
          <p:cNvSpPr>
            <a:spLocks noChangeShapeType="1"/>
          </p:cNvSpPr>
          <p:nvPr/>
        </p:nvSpPr>
        <p:spPr bwMode="auto">
          <a:xfrm>
            <a:off x="2743200" y="4191000"/>
            <a:ext cx="10541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9" name="Line 25"/>
          <p:cNvSpPr>
            <a:spLocks noChangeShapeType="1"/>
          </p:cNvSpPr>
          <p:nvPr/>
        </p:nvSpPr>
        <p:spPr bwMode="auto">
          <a:xfrm>
            <a:off x="5334000" y="4191000"/>
            <a:ext cx="10541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87FCC318-2AB4-43A6-8326-1CA8C115086A}" type="datetime1">
              <a:rPr lang="en-US" altLang="en-US" sz="1000" smtClean="0">
                <a:solidFill>
                  <a:schemeClr val="tx1"/>
                </a:solidFill>
              </a:rPr>
              <a:pPr eaLnBrk="1" hangingPunct="1"/>
              <a:t>9/11/2019</a:t>
            </a:fld>
            <a:endParaRPr lang="en-US" altLang="en-US" sz="1000">
              <a:solidFill>
                <a:schemeClr val="tx1"/>
              </a:solidFill>
            </a:endParaRPr>
          </a:p>
        </p:txBody>
      </p:sp>
      <p:sp>
        <p:nvSpPr>
          <p:cNvPr id="2765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276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FFFAA25C-D880-49E2-A849-CF50504016DD}" type="slidenum">
              <a:rPr lang="en-US" altLang="en-US" sz="1000">
                <a:solidFill>
                  <a:schemeClr val="tx1"/>
                </a:solidFill>
              </a:rPr>
              <a:pPr eaLnBrk="1" hangingPunct="1"/>
              <a:t>25</a:t>
            </a:fld>
            <a:endParaRPr lang="en-US" altLang="en-US" sz="1000">
              <a:solidFill>
                <a:schemeClr val="tx1"/>
              </a:solidFill>
            </a:endParaRPr>
          </a:p>
        </p:txBody>
      </p:sp>
      <p:sp>
        <p:nvSpPr>
          <p:cNvPr id="27653" name="Rectangle 2"/>
          <p:cNvSpPr>
            <a:spLocks noGrp="1" noChangeArrowheads="1"/>
          </p:cNvSpPr>
          <p:nvPr>
            <p:ph type="title"/>
          </p:nvPr>
        </p:nvSpPr>
        <p:spPr/>
        <p:txBody>
          <a:bodyPr/>
          <a:lstStyle/>
          <a:p>
            <a:r>
              <a:rPr lang="en-US" altLang="en-US"/>
              <a:t>Roles in relationships</a:t>
            </a:r>
          </a:p>
        </p:txBody>
      </p:sp>
      <p:sp>
        <p:nvSpPr>
          <p:cNvPr id="27654" name="Rectangle 3"/>
          <p:cNvSpPr>
            <a:spLocks noGrp="1" noChangeArrowheads="1"/>
          </p:cNvSpPr>
          <p:nvPr>
            <p:ph type="body" idx="1"/>
          </p:nvPr>
        </p:nvSpPr>
        <p:spPr/>
        <p:txBody>
          <a:bodyPr/>
          <a:lstStyle/>
          <a:p>
            <a:r>
              <a:rPr lang="en-US" altLang="en-US"/>
              <a:t>An entity set may participate more than once in a relationship set</a:t>
            </a:r>
          </a:p>
          <a:p>
            <a:pPr>
              <a:buFont typeface="Wingdings" panose="05000000000000000000" pitchFamily="2" charset="2"/>
              <a:buChar char="F"/>
            </a:pPr>
            <a:r>
              <a:rPr lang="en-US" altLang="en-US"/>
              <a:t>May need to label edges to distinguish </a:t>
            </a:r>
            <a:r>
              <a:rPr lang="en-US" altLang="en-US">
                <a:solidFill>
                  <a:schemeClr val="tx2"/>
                </a:solidFill>
              </a:rPr>
              <a:t>roles</a:t>
            </a:r>
          </a:p>
          <a:p>
            <a:r>
              <a:rPr lang="en-US" altLang="en-US"/>
              <a:t>Examples</a:t>
            </a:r>
          </a:p>
          <a:p>
            <a:pPr lvl="1"/>
            <a:r>
              <a:rPr lang="en-US" altLang="en-US"/>
              <a:t>People are married as husband and wife; label needed</a:t>
            </a:r>
          </a:p>
          <a:p>
            <a:pPr lvl="1"/>
            <a:r>
              <a:rPr lang="en-US" altLang="en-US"/>
              <a:t>People are roommates of each other; label not needed</a:t>
            </a:r>
          </a:p>
        </p:txBody>
      </p:sp>
      <p:sp>
        <p:nvSpPr>
          <p:cNvPr id="27655" name="Rectangle 4"/>
          <p:cNvSpPr>
            <a:spLocks noChangeArrowheads="1"/>
          </p:cNvSpPr>
          <p:nvPr/>
        </p:nvSpPr>
        <p:spPr bwMode="auto">
          <a:xfrm>
            <a:off x="3886200" y="4813300"/>
            <a:ext cx="990600" cy="457200"/>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Persons</a:t>
            </a:r>
          </a:p>
        </p:txBody>
      </p:sp>
      <p:sp>
        <p:nvSpPr>
          <p:cNvPr id="27656" name="AutoShape 5"/>
          <p:cNvSpPr>
            <a:spLocks noChangeArrowheads="1"/>
          </p:cNvSpPr>
          <p:nvPr/>
        </p:nvSpPr>
        <p:spPr bwMode="auto">
          <a:xfrm>
            <a:off x="5562600" y="4737100"/>
            <a:ext cx="1143000" cy="609600"/>
          </a:xfrm>
          <a:prstGeom prst="flowChartDecision">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Marry</a:t>
            </a:r>
          </a:p>
        </p:txBody>
      </p:sp>
      <p:sp>
        <p:nvSpPr>
          <p:cNvPr id="27657" name="Freeform 6"/>
          <p:cNvSpPr>
            <a:spLocks/>
          </p:cNvSpPr>
          <p:nvPr/>
        </p:nvSpPr>
        <p:spPr bwMode="auto">
          <a:xfrm>
            <a:off x="4876800" y="4648200"/>
            <a:ext cx="990600" cy="241300"/>
          </a:xfrm>
          <a:custGeom>
            <a:avLst/>
            <a:gdLst>
              <a:gd name="T0" fmla="*/ 0 w 624"/>
              <a:gd name="T1" fmla="*/ 165100 h 152"/>
              <a:gd name="T2" fmla="*/ 457200 w 624"/>
              <a:gd name="T3" fmla="*/ 12700 h 152"/>
              <a:gd name="T4" fmla="*/ 990600 w 624"/>
              <a:gd name="T5" fmla="*/ 241300 h 152"/>
              <a:gd name="T6" fmla="*/ 0 60000 65536"/>
              <a:gd name="T7" fmla="*/ 0 60000 65536"/>
              <a:gd name="T8" fmla="*/ 0 60000 65536"/>
              <a:gd name="T9" fmla="*/ 0 w 624"/>
              <a:gd name="T10" fmla="*/ 0 h 152"/>
              <a:gd name="T11" fmla="*/ 624 w 624"/>
              <a:gd name="T12" fmla="*/ 152 h 152"/>
            </a:gdLst>
            <a:ahLst/>
            <a:cxnLst>
              <a:cxn ang="T6">
                <a:pos x="T0" y="T1"/>
              </a:cxn>
              <a:cxn ang="T7">
                <a:pos x="T2" y="T3"/>
              </a:cxn>
              <a:cxn ang="T8">
                <a:pos x="T4" y="T5"/>
              </a:cxn>
            </a:cxnLst>
            <a:rect l="T9" t="T10" r="T11" b="T12"/>
            <a:pathLst>
              <a:path w="624" h="152">
                <a:moveTo>
                  <a:pt x="0" y="104"/>
                </a:moveTo>
                <a:cubicBezTo>
                  <a:pt x="92" y="52"/>
                  <a:pt x="184" y="0"/>
                  <a:pt x="288" y="8"/>
                </a:cubicBezTo>
                <a:cubicBezTo>
                  <a:pt x="392" y="16"/>
                  <a:pt x="508" y="84"/>
                  <a:pt x="624" y="152"/>
                </a:cubicBezTo>
              </a:path>
            </a:pathLst>
          </a:cu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7658" name="Freeform 7"/>
          <p:cNvSpPr>
            <a:spLocks/>
          </p:cNvSpPr>
          <p:nvPr/>
        </p:nvSpPr>
        <p:spPr bwMode="auto">
          <a:xfrm flipV="1">
            <a:off x="4876800" y="5181600"/>
            <a:ext cx="990600" cy="241300"/>
          </a:xfrm>
          <a:custGeom>
            <a:avLst/>
            <a:gdLst>
              <a:gd name="T0" fmla="*/ 0 w 624"/>
              <a:gd name="T1" fmla="*/ 165100 h 152"/>
              <a:gd name="T2" fmla="*/ 457200 w 624"/>
              <a:gd name="T3" fmla="*/ 12700 h 152"/>
              <a:gd name="T4" fmla="*/ 990600 w 624"/>
              <a:gd name="T5" fmla="*/ 241300 h 152"/>
              <a:gd name="T6" fmla="*/ 0 60000 65536"/>
              <a:gd name="T7" fmla="*/ 0 60000 65536"/>
              <a:gd name="T8" fmla="*/ 0 60000 65536"/>
              <a:gd name="T9" fmla="*/ 0 w 624"/>
              <a:gd name="T10" fmla="*/ 0 h 152"/>
              <a:gd name="T11" fmla="*/ 624 w 624"/>
              <a:gd name="T12" fmla="*/ 152 h 152"/>
            </a:gdLst>
            <a:ahLst/>
            <a:cxnLst>
              <a:cxn ang="T6">
                <a:pos x="T0" y="T1"/>
              </a:cxn>
              <a:cxn ang="T7">
                <a:pos x="T2" y="T3"/>
              </a:cxn>
              <a:cxn ang="T8">
                <a:pos x="T4" y="T5"/>
              </a:cxn>
            </a:cxnLst>
            <a:rect l="T9" t="T10" r="T11" b="T12"/>
            <a:pathLst>
              <a:path w="624" h="152">
                <a:moveTo>
                  <a:pt x="0" y="104"/>
                </a:moveTo>
                <a:cubicBezTo>
                  <a:pt x="92" y="52"/>
                  <a:pt x="184" y="0"/>
                  <a:pt x="288" y="8"/>
                </a:cubicBezTo>
                <a:cubicBezTo>
                  <a:pt x="392" y="16"/>
                  <a:pt x="508" y="84"/>
                  <a:pt x="624" y="152"/>
                </a:cubicBezTo>
              </a:path>
            </a:pathLst>
          </a:cu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7659" name="Text Box 8"/>
          <p:cNvSpPr txBox="1">
            <a:spLocks noChangeArrowheads="1"/>
          </p:cNvSpPr>
          <p:nvPr/>
        </p:nvSpPr>
        <p:spPr bwMode="auto">
          <a:xfrm>
            <a:off x="4819650" y="4267200"/>
            <a:ext cx="1047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20000"/>
              </a:spcBef>
              <a:buFont typeface="Wingdings" panose="05000000000000000000" pitchFamily="2" charset="2"/>
              <a:buNone/>
            </a:pPr>
            <a:r>
              <a:rPr kumimoji="1" lang="en-US" altLang="en-US" sz="2400" i="1">
                <a:solidFill>
                  <a:schemeClr val="tx2"/>
                </a:solidFill>
                <a:latin typeface="AmeriGarmnd BT" pitchFamily="18" charset="0"/>
              </a:rPr>
              <a:t>husband</a:t>
            </a:r>
          </a:p>
        </p:txBody>
      </p:sp>
      <p:sp>
        <p:nvSpPr>
          <p:cNvPr id="27660" name="Text Box 9"/>
          <p:cNvSpPr txBox="1">
            <a:spLocks noChangeArrowheads="1"/>
          </p:cNvSpPr>
          <p:nvPr/>
        </p:nvSpPr>
        <p:spPr bwMode="auto">
          <a:xfrm>
            <a:off x="5029200" y="53340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spcBef>
                <a:spcPct val="20000"/>
              </a:spcBef>
              <a:buFont typeface="Wingdings" panose="05000000000000000000" pitchFamily="2" charset="2"/>
              <a:buNone/>
            </a:pPr>
            <a:r>
              <a:rPr kumimoji="1" lang="en-US" altLang="en-US" sz="2400" i="1">
                <a:solidFill>
                  <a:schemeClr val="tx2"/>
                </a:solidFill>
                <a:latin typeface="AmeriGarmnd BT" pitchFamily="18" charset="0"/>
              </a:rPr>
              <a:t>wife</a:t>
            </a:r>
          </a:p>
        </p:txBody>
      </p:sp>
      <p:grpSp>
        <p:nvGrpSpPr>
          <p:cNvPr id="2" name="Group 10"/>
          <p:cNvGrpSpPr>
            <a:grpSpLocks/>
          </p:cNvGrpSpPr>
          <p:nvPr/>
        </p:nvGrpSpPr>
        <p:grpSpPr bwMode="auto">
          <a:xfrm>
            <a:off x="1785938" y="4559300"/>
            <a:ext cx="2100262" cy="939800"/>
            <a:chOff x="1125" y="3112"/>
            <a:chExt cx="1323" cy="592"/>
          </a:xfrm>
        </p:grpSpPr>
        <p:sp>
          <p:nvSpPr>
            <p:cNvPr id="27662" name="AutoShape 11"/>
            <p:cNvSpPr>
              <a:spLocks noChangeArrowheads="1"/>
            </p:cNvSpPr>
            <p:nvPr/>
          </p:nvSpPr>
          <p:spPr bwMode="auto">
            <a:xfrm>
              <a:off x="1125" y="3215"/>
              <a:ext cx="1008" cy="384"/>
            </a:xfrm>
            <a:prstGeom prst="flowChartDecision">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algn="ctr">
                <a:spcBef>
                  <a:spcPct val="20000"/>
                </a:spcBef>
                <a:buFont typeface="Wingdings" panose="05000000000000000000" pitchFamily="2" charset="2"/>
                <a:buNone/>
              </a:pPr>
              <a:r>
                <a:rPr kumimoji="1" lang="en-US" altLang="en-US" sz="2400" i="1">
                  <a:solidFill>
                    <a:schemeClr val="tx2"/>
                  </a:solidFill>
                  <a:latin typeface="AmeriGarmnd BT" pitchFamily="18" charset="0"/>
                </a:rPr>
                <a:t>Roommate</a:t>
              </a:r>
            </a:p>
          </p:txBody>
        </p:sp>
        <p:sp>
          <p:nvSpPr>
            <p:cNvPr id="27663" name="Freeform 12"/>
            <p:cNvSpPr>
              <a:spLocks/>
            </p:cNvSpPr>
            <p:nvPr/>
          </p:nvSpPr>
          <p:spPr bwMode="auto">
            <a:xfrm>
              <a:off x="1632" y="3112"/>
              <a:ext cx="816" cy="152"/>
            </a:xfrm>
            <a:custGeom>
              <a:avLst/>
              <a:gdLst>
                <a:gd name="T0" fmla="*/ 0 w 624"/>
                <a:gd name="T1" fmla="*/ 104 h 152"/>
                <a:gd name="T2" fmla="*/ 377 w 624"/>
                <a:gd name="T3" fmla="*/ 8 h 152"/>
                <a:gd name="T4" fmla="*/ 816 w 624"/>
                <a:gd name="T5" fmla="*/ 152 h 152"/>
                <a:gd name="T6" fmla="*/ 0 60000 65536"/>
                <a:gd name="T7" fmla="*/ 0 60000 65536"/>
                <a:gd name="T8" fmla="*/ 0 60000 65536"/>
                <a:gd name="T9" fmla="*/ 0 w 624"/>
                <a:gd name="T10" fmla="*/ 0 h 152"/>
                <a:gd name="T11" fmla="*/ 624 w 624"/>
                <a:gd name="T12" fmla="*/ 152 h 152"/>
              </a:gdLst>
              <a:ahLst/>
              <a:cxnLst>
                <a:cxn ang="T6">
                  <a:pos x="T0" y="T1"/>
                </a:cxn>
                <a:cxn ang="T7">
                  <a:pos x="T2" y="T3"/>
                </a:cxn>
                <a:cxn ang="T8">
                  <a:pos x="T4" y="T5"/>
                </a:cxn>
              </a:cxnLst>
              <a:rect l="T9" t="T10" r="T11" b="T12"/>
              <a:pathLst>
                <a:path w="624" h="152">
                  <a:moveTo>
                    <a:pt x="0" y="104"/>
                  </a:moveTo>
                  <a:cubicBezTo>
                    <a:pt x="92" y="52"/>
                    <a:pt x="184" y="0"/>
                    <a:pt x="288" y="8"/>
                  </a:cubicBezTo>
                  <a:cubicBezTo>
                    <a:pt x="392" y="16"/>
                    <a:pt x="508" y="84"/>
                    <a:pt x="624" y="152"/>
                  </a:cubicBezTo>
                </a:path>
              </a:pathLst>
            </a:cu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7664" name="Freeform 13"/>
            <p:cNvSpPr>
              <a:spLocks/>
            </p:cNvSpPr>
            <p:nvPr/>
          </p:nvSpPr>
          <p:spPr bwMode="auto">
            <a:xfrm flipV="1">
              <a:off x="1632" y="3552"/>
              <a:ext cx="816" cy="152"/>
            </a:xfrm>
            <a:custGeom>
              <a:avLst/>
              <a:gdLst>
                <a:gd name="T0" fmla="*/ 0 w 624"/>
                <a:gd name="T1" fmla="*/ 104 h 152"/>
                <a:gd name="T2" fmla="*/ 377 w 624"/>
                <a:gd name="T3" fmla="*/ 8 h 152"/>
                <a:gd name="T4" fmla="*/ 816 w 624"/>
                <a:gd name="T5" fmla="*/ 152 h 152"/>
                <a:gd name="T6" fmla="*/ 0 60000 65536"/>
                <a:gd name="T7" fmla="*/ 0 60000 65536"/>
                <a:gd name="T8" fmla="*/ 0 60000 65536"/>
                <a:gd name="T9" fmla="*/ 0 w 624"/>
                <a:gd name="T10" fmla="*/ 0 h 152"/>
                <a:gd name="T11" fmla="*/ 624 w 624"/>
                <a:gd name="T12" fmla="*/ 152 h 152"/>
              </a:gdLst>
              <a:ahLst/>
              <a:cxnLst>
                <a:cxn ang="T6">
                  <a:pos x="T0" y="T1"/>
                </a:cxn>
                <a:cxn ang="T7">
                  <a:pos x="T2" y="T3"/>
                </a:cxn>
                <a:cxn ang="T8">
                  <a:pos x="T4" y="T5"/>
                </a:cxn>
              </a:cxnLst>
              <a:rect l="T9" t="T10" r="T11" b="T12"/>
              <a:pathLst>
                <a:path w="624" h="152">
                  <a:moveTo>
                    <a:pt x="0" y="104"/>
                  </a:moveTo>
                  <a:cubicBezTo>
                    <a:pt x="92" y="52"/>
                    <a:pt x="184" y="0"/>
                    <a:pt x="288" y="8"/>
                  </a:cubicBezTo>
                  <a:cubicBezTo>
                    <a:pt x="392" y="16"/>
                    <a:pt x="508" y="84"/>
                    <a:pt x="624" y="152"/>
                  </a:cubicBezTo>
                </a:path>
              </a:pathLst>
            </a:cu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AC2A2FD7-49D4-47FD-A330-4418CB0CFB0D}" type="datetime1">
              <a:rPr lang="en-US" altLang="en-US" sz="1000" smtClean="0">
                <a:solidFill>
                  <a:schemeClr val="tx1"/>
                </a:solidFill>
              </a:rPr>
              <a:pPr eaLnBrk="1" hangingPunct="1"/>
              <a:t>9/11/2019</a:t>
            </a:fld>
            <a:endParaRPr lang="en-US" altLang="en-US" sz="1000">
              <a:solidFill>
                <a:schemeClr val="tx1"/>
              </a:solidFill>
            </a:endParaRPr>
          </a:p>
        </p:txBody>
      </p:sp>
      <p:sp>
        <p:nvSpPr>
          <p:cNvPr id="286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286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358515A-94A4-4171-80A8-B852074C4245}" type="slidenum">
              <a:rPr lang="en-US" altLang="en-US" sz="1000">
                <a:solidFill>
                  <a:schemeClr val="tx1"/>
                </a:solidFill>
              </a:rPr>
              <a:pPr eaLnBrk="1" hangingPunct="1"/>
              <a:t>26</a:t>
            </a:fld>
            <a:endParaRPr lang="en-US" altLang="en-US" sz="1000">
              <a:solidFill>
                <a:schemeClr val="tx1"/>
              </a:solidFill>
            </a:endParaRPr>
          </a:p>
        </p:txBody>
      </p:sp>
      <p:sp>
        <p:nvSpPr>
          <p:cNvPr id="28677" name="Rectangle 2"/>
          <p:cNvSpPr>
            <a:spLocks noGrp="1" noChangeArrowheads="1"/>
          </p:cNvSpPr>
          <p:nvPr>
            <p:ph type="title"/>
          </p:nvPr>
        </p:nvSpPr>
        <p:spPr>
          <a:xfrm>
            <a:off x="250825" y="303213"/>
            <a:ext cx="8534400" cy="534987"/>
          </a:xfrm>
        </p:spPr>
        <p:txBody>
          <a:bodyPr/>
          <a:lstStyle/>
          <a:p>
            <a:r>
              <a:rPr lang="en-US" altLang="en-US"/>
              <a:t>Recursive relationship</a:t>
            </a:r>
          </a:p>
        </p:txBody>
      </p:sp>
      <p:sp>
        <p:nvSpPr>
          <p:cNvPr id="28678" name="Rectangle 3"/>
          <p:cNvSpPr>
            <a:spLocks noGrp="1" noChangeArrowheads="1"/>
          </p:cNvSpPr>
          <p:nvPr>
            <p:ph type="body" idx="1"/>
          </p:nvPr>
        </p:nvSpPr>
        <p:spPr>
          <a:xfrm>
            <a:off x="457200" y="1066800"/>
            <a:ext cx="8099425" cy="4478338"/>
          </a:xfrm>
        </p:spPr>
        <p:txBody>
          <a:bodyPr/>
          <a:lstStyle/>
          <a:p>
            <a:r>
              <a:rPr lang="en-US" altLang="en-US"/>
              <a:t>We can also have a </a:t>
            </a:r>
            <a:r>
              <a:rPr lang="en-US" altLang="en-US" i="1">
                <a:solidFill>
                  <a:srgbClr val="0000FF"/>
                </a:solidFill>
              </a:rPr>
              <a:t>recursive relationship type</a:t>
            </a:r>
            <a:r>
              <a:rPr lang="en-US" altLang="en-US"/>
              <a:t>.</a:t>
            </a:r>
          </a:p>
          <a:p>
            <a:r>
              <a:rPr lang="en-US" altLang="en-US"/>
              <a:t>Both participations are same entity type in different roles.</a:t>
            </a:r>
          </a:p>
          <a:p>
            <a:r>
              <a:rPr lang="en-US" altLang="en-US"/>
              <a:t>For example, SUPERVISION relationships between EMPLOYEE (in role of supervisor or boss) and (another) EMPLOYEE (in role of subordinate or worker).</a:t>
            </a:r>
          </a:p>
          <a:p>
            <a:r>
              <a:rPr lang="en-US" altLang="en-US"/>
              <a:t>In ER diagram, need to display role names to distinguish participations.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ate Placeholder 2"/>
          <p:cNvSpPr>
            <a:spLocks noGrp="1"/>
          </p:cNvSpPr>
          <p:nvPr>
            <p:ph type="dt" sz="half" idx="10"/>
          </p:nvPr>
        </p:nvSpPr>
        <p:spPr/>
        <p:txBody>
          <a:bodyPr/>
          <a:lstStyle/>
          <a:p>
            <a:fld id="{E10A34F7-BA63-45F1-A355-B7311F35EF90}" type="datetime1">
              <a:rPr lang="en-US" altLang="en-US"/>
              <a:pPr/>
              <a:t>9/11/2019</a:t>
            </a:fld>
            <a:endParaRPr lang="en-US" altLang="en-US"/>
          </a:p>
        </p:txBody>
      </p:sp>
      <p:sp>
        <p:nvSpPr>
          <p:cNvPr id="51" name="Footer Placeholder 3"/>
          <p:cNvSpPr>
            <a:spLocks noGrp="1"/>
          </p:cNvSpPr>
          <p:nvPr>
            <p:ph type="ftr" sz="quarter" idx="11"/>
          </p:nvPr>
        </p:nvSpPr>
        <p:spPr/>
        <p:txBody>
          <a:bodyPr/>
          <a:lstStyle/>
          <a:p>
            <a:pPr eaLnBrk="1" hangingPunct="1"/>
            <a:r>
              <a:rPr lang="en-US" altLang="en-US" dirty="0"/>
              <a:t>Jinze Liu @ University of Kentucky</a:t>
            </a:r>
          </a:p>
        </p:txBody>
      </p:sp>
      <p:sp>
        <p:nvSpPr>
          <p:cNvPr id="52" name="Slide Number Placeholder 4"/>
          <p:cNvSpPr>
            <a:spLocks noGrp="1"/>
          </p:cNvSpPr>
          <p:nvPr>
            <p:ph type="sldNum" sz="quarter" idx="12"/>
          </p:nvPr>
        </p:nvSpPr>
        <p:spPr/>
        <p:txBody>
          <a:bodyPr/>
          <a:lstStyle/>
          <a:p>
            <a:fld id="{B24911C3-B4DA-48FB-A1C7-E12C9D997C35}" type="slidenum">
              <a:rPr lang="en-US" altLang="en-US"/>
              <a:pPr/>
              <a:t>27</a:t>
            </a:fld>
            <a:endParaRPr lang="en-US" altLang="en-US"/>
          </a:p>
        </p:txBody>
      </p:sp>
      <p:sp>
        <p:nvSpPr>
          <p:cNvPr id="423938" name="Line 2"/>
          <p:cNvSpPr>
            <a:spLocks noChangeShapeType="1"/>
          </p:cNvSpPr>
          <p:nvPr/>
        </p:nvSpPr>
        <p:spPr bwMode="auto">
          <a:xfrm>
            <a:off x="4718050" y="2417763"/>
            <a:ext cx="1892300" cy="4127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39" name="Line 3"/>
          <p:cNvSpPr>
            <a:spLocks noChangeShapeType="1"/>
          </p:cNvSpPr>
          <p:nvPr/>
        </p:nvSpPr>
        <p:spPr bwMode="auto">
          <a:xfrm>
            <a:off x="5049838" y="2955925"/>
            <a:ext cx="1541462" cy="54133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0" name="Line 4"/>
          <p:cNvSpPr>
            <a:spLocks noChangeShapeType="1"/>
          </p:cNvSpPr>
          <p:nvPr/>
        </p:nvSpPr>
        <p:spPr bwMode="auto">
          <a:xfrm>
            <a:off x="5295900" y="2743200"/>
            <a:ext cx="1331913" cy="92075"/>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1" name="Line 5"/>
          <p:cNvSpPr>
            <a:spLocks noChangeShapeType="1"/>
          </p:cNvSpPr>
          <p:nvPr/>
        </p:nvSpPr>
        <p:spPr bwMode="auto">
          <a:xfrm>
            <a:off x="4286250" y="3200400"/>
            <a:ext cx="2266950" cy="2857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2" name="Line 6"/>
          <p:cNvSpPr>
            <a:spLocks noChangeShapeType="1"/>
          </p:cNvSpPr>
          <p:nvPr/>
        </p:nvSpPr>
        <p:spPr bwMode="auto">
          <a:xfrm>
            <a:off x="4914900" y="3900488"/>
            <a:ext cx="1809750" cy="29051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3" name="Line 7"/>
          <p:cNvSpPr>
            <a:spLocks noChangeShapeType="1"/>
          </p:cNvSpPr>
          <p:nvPr/>
        </p:nvSpPr>
        <p:spPr bwMode="auto">
          <a:xfrm>
            <a:off x="5033963" y="4352925"/>
            <a:ext cx="1557337" cy="485775"/>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4" name="Line 8"/>
          <p:cNvSpPr>
            <a:spLocks noChangeShapeType="1"/>
          </p:cNvSpPr>
          <p:nvPr/>
        </p:nvSpPr>
        <p:spPr bwMode="auto">
          <a:xfrm>
            <a:off x="5262563" y="4857750"/>
            <a:ext cx="1347787" cy="6492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5" name="Line 9"/>
          <p:cNvSpPr>
            <a:spLocks noChangeShapeType="1"/>
          </p:cNvSpPr>
          <p:nvPr/>
        </p:nvSpPr>
        <p:spPr bwMode="auto">
          <a:xfrm>
            <a:off x="5372100" y="4097338"/>
            <a:ext cx="1238250" cy="7461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6" name="Line 10"/>
          <p:cNvSpPr>
            <a:spLocks noChangeShapeType="1"/>
          </p:cNvSpPr>
          <p:nvPr/>
        </p:nvSpPr>
        <p:spPr bwMode="auto">
          <a:xfrm>
            <a:off x="4267200" y="4640263"/>
            <a:ext cx="2343150" cy="192087"/>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7" name="Line 11"/>
          <p:cNvSpPr>
            <a:spLocks noChangeShapeType="1"/>
          </p:cNvSpPr>
          <p:nvPr/>
        </p:nvSpPr>
        <p:spPr bwMode="auto">
          <a:xfrm>
            <a:off x="5451475" y="5378450"/>
            <a:ext cx="1139825" cy="14763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8" name="Line 12"/>
          <p:cNvSpPr>
            <a:spLocks noChangeShapeType="1"/>
          </p:cNvSpPr>
          <p:nvPr/>
        </p:nvSpPr>
        <p:spPr bwMode="auto">
          <a:xfrm flipV="1">
            <a:off x="3729038" y="2247900"/>
            <a:ext cx="2843212" cy="12573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49" name="Rectangle 13"/>
          <p:cNvSpPr>
            <a:spLocks noGrp="1" noChangeArrowheads="1"/>
          </p:cNvSpPr>
          <p:nvPr>
            <p:ph type="title"/>
          </p:nvPr>
        </p:nvSpPr>
        <p:spPr>
          <a:xfrm>
            <a:off x="69850" y="111125"/>
            <a:ext cx="8821738" cy="1052513"/>
          </a:xfrm>
          <a:noFill/>
          <a:ln/>
          <a:extLst>
            <a:ext uri="{91240B29-F687-4F45-9708-019B960494DF}">
              <a14:hiddenLine xmlns:a14="http://schemas.microsoft.com/office/drawing/2010/main" w="9525" cap="flat" cmpd="sng">
                <a:solidFill>
                  <a:schemeClr val="bg2"/>
                </a:solidFill>
                <a:prstDash val="solid"/>
                <a:miter lim="800000"/>
                <a:headEnd/>
                <a:tailEnd/>
              </a14:hiddenLine>
            </a:ext>
          </a:extLst>
        </p:spPr>
        <p:txBody>
          <a:bodyPr tIns="0" anchor="ctr">
            <a:spAutoFit/>
          </a:bodyPr>
          <a:lstStyle/>
          <a:p>
            <a:r>
              <a:rPr lang="en-US" altLang="en-US" sz="2100" b="0"/>
              <a:t>A RECURSIVE RELATIONSHIP </a:t>
            </a:r>
            <a:br>
              <a:rPr lang="en-US" altLang="en-US" sz="2100" b="0"/>
            </a:br>
            <a:r>
              <a:rPr lang="en-US" altLang="en-US" sz="2100" b="0"/>
              <a:t>SUPERVISION</a:t>
            </a:r>
          </a:p>
        </p:txBody>
      </p:sp>
      <p:sp>
        <p:nvSpPr>
          <p:cNvPr id="423950" name="Oval 14"/>
          <p:cNvSpPr>
            <a:spLocks noChangeArrowheads="1"/>
          </p:cNvSpPr>
          <p:nvPr/>
        </p:nvSpPr>
        <p:spPr bwMode="auto">
          <a:xfrm>
            <a:off x="1295400" y="1485900"/>
            <a:ext cx="1943100" cy="3981450"/>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1828800"/>
          <a:lstStyle/>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1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2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3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4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5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6  </a:t>
            </a:r>
            <a:r>
              <a:rPr lang="en-US" altLang="en-US" sz="2000" baseline="-25000">
                <a:solidFill>
                  <a:schemeClr val="bg2"/>
                </a:solidFill>
                <a:latin typeface="Times New Roman" panose="02020603050405020304" pitchFamily="18" charset="0"/>
                <a:sym typeface="Monotype Sorts" charset="0"/>
              </a:rPr>
              <a:t></a:t>
            </a:r>
            <a:endParaRPr lang="en-US" altLang="en-US" sz="2000">
              <a:solidFill>
                <a:schemeClr val="bg2"/>
              </a:solidFill>
              <a:latin typeface="Times New Roman" panose="02020603050405020304" pitchFamily="18" charset="0"/>
              <a:sym typeface="Symbol" panose="05050102010706020507" pitchFamily="18" charset="2"/>
            </a:endParaRPr>
          </a:p>
          <a:p>
            <a:pPr algn="ctr" eaLnBrk="0" hangingPunct="0">
              <a:spcBef>
                <a:spcPct val="30000"/>
              </a:spcBef>
              <a:spcAft>
                <a:spcPct val="30000"/>
              </a:spcAft>
            </a:pPr>
            <a:r>
              <a:rPr lang="en-US" altLang="en-US" sz="2000">
                <a:solidFill>
                  <a:schemeClr val="bg2"/>
                </a:solidFill>
                <a:latin typeface="Times New Roman" panose="02020603050405020304" pitchFamily="18" charset="0"/>
                <a:sym typeface="Symbol" panose="05050102010706020507" pitchFamily="18" charset="2"/>
              </a:rPr>
              <a:t>e</a:t>
            </a:r>
            <a:r>
              <a:rPr lang="en-US" altLang="en-US" sz="2000" baseline="-25000">
                <a:solidFill>
                  <a:schemeClr val="bg2"/>
                </a:solidFill>
                <a:latin typeface="Times New Roman" panose="02020603050405020304" pitchFamily="18" charset="0"/>
                <a:sym typeface="Symbol" panose="05050102010706020507" pitchFamily="18" charset="2"/>
              </a:rPr>
              <a:t>7  </a:t>
            </a:r>
            <a:r>
              <a:rPr lang="en-US" altLang="en-US" sz="2000" baseline="-25000">
                <a:solidFill>
                  <a:schemeClr val="bg2"/>
                </a:solidFill>
                <a:latin typeface="Times New Roman" panose="02020603050405020304" pitchFamily="18" charset="0"/>
                <a:sym typeface="Monotype Sorts" charset="0"/>
              </a:rPr>
              <a:t></a:t>
            </a:r>
          </a:p>
        </p:txBody>
      </p:sp>
      <p:sp>
        <p:nvSpPr>
          <p:cNvPr id="423951" name="Text Box 15"/>
          <p:cNvSpPr txBox="1">
            <a:spLocks noChangeArrowheads="1"/>
          </p:cNvSpPr>
          <p:nvPr/>
        </p:nvSpPr>
        <p:spPr bwMode="auto">
          <a:xfrm>
            <a:off x="1362075" y="993775"/>
            <a:ext cx="1809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400">
                <a:solidFill>
                  <a:schemeClr val="bg2"/>
                </a:solidFill>
                <a:latin typeface="Times New Roman" panose="02020603050405020304" pitchFamily="18" charset="0"/>
              </a:rPr>
              <a:t>EMPLOYEE</a:t>
            </a:r>
          </a:p>
        </p:txBody>
      </p:sp>
      <p:sp>
        <p:nvSpPr>
          <p:cNvPr id="423952" name="Oval 16"/>
          <p:cNvSpPr>
            <a:spLocks noChangeArrowheads="1"/>
          </p:cNvSpPr>
          <p:nvPr/>
        </p:nvSpPr>
        <p:spPr bwMode="auto">
          <a:xfrm>
            <a:off x="5676900" y="1485900"/>
            <a:ext cx="1943100" cy="4724400"/>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3200400"/>
          <a:lstStyle/>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1</a:t>
            </a:r>
            <a:endParaRPr lang="en-US" altLang="en-US" sz="2000">
              <a:solidFill>
                <a:schemeClr val="bg2"/>
              </a:solidFill>
              <a:latin typeface="Times New Roman" panose="02020603050405020304" pitchFamily="18" charset="0"/>
            </a:endParaRPr>
          </a:p>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2</a:t>
            </a:r>
            <a:endParaRPr lang="en-US" altLang="en-US" sz="2000">
              <a:solidFill>
                <a:schemeClr val="bg2"/>
              </a:solidFill>
              <a:latin typeface="Times New Roman" panose="02020603050405020304" pitchFamily="18" charset="0"/>
            </a:endParaRPr>
          </a:p>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3</a:t>
            </a:r>
            <a:endParaRPr lang="en-US" altLang="en-US" sz="2000">
              <a:solidFill>
                <a:schemeClr val="bg2"/>
              </a:solidFill>
              <a:latin typeface="Times New Roman" panose="02020603050405020304" pitchFamily="18" charset="0"/>
            </a:endParaRPr>
          </a:p>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4</a:t>
            </a:r>
            <a:endParaRPr lang="en-US" altLang="en-US" sz="2000">
              <a:solidFill>
                <a:schemeClr val="bg2"/>
              </a:solidFill>
              <a:latin typeface="Times New Roman" panose="02020603050405020304" pitchFamily="18" charset="0"/>
            </a:endParaRPr>
          </a:p>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5</a:t>
            </a:r>
            <a:endParaRPr lang="en-US" altLang="en-US" sz="2000">
              <a:solidFill>
                <a:schemeClr val="bg2"/>
              </a:solidFill>
              <a:latin typeface="Times New Roman" panose="02020603050405020304" pitchFamily="18" charset="0"/>
            </a:endParaRPr>
          </a:p>
          <a:p>
            <a:pPr algn="ctr" eaLnBrk="0" hangingPunct="0">
              <a:spcBef>
                <a:spcPct val="60000"/>
              </a:spcBef>
              <a:spcAft>
                <a:spcPct val="60000"/>
              </a:spcAft>
            </a:pPr>
            <a:r>
              <a:rPr lang="en-US" altLang="en-US" sz="2000">
                <a:solidFill>
                  <a:schemeClr val="bg2"/>
                </a:solidFill>
                <a:latin typeface="Times New Roman" panose="02020603050405020304" pitchFamily="18" charset="0"/>
              </a:rPr>
              <a:t>r</a:t>
            </a:r>
            <a:r>
              <a:rPr lang="en-US" altLang="en-US" sz="2000" baseline="-25000">
                <a:solidFill>
                  <a:schemeClr val="bg2"/>
                </a:solidFill>
                <a:latin typeface="Times New Roman" panose="02020603050405020304" pitchFamily="18" charset="0"/>
              </a:rPr>
              <a:t>6</a:t>
            </a:r>
            <a:endParaRPr lang="en-US" altLang="en-US" sz="2000">
              <a:solidFill>
                <a:schemeClr val="bg2"/>
              </a:solidFill>
              <a:latin typeface="Times New Roman" panose="02020603050405020304" pitchFamily="18" charset="0"/>
            </a:endParaRPr>
          </a:p>
        </p:txBody>
      </p:sp>
      <p:sp>
        <p:nvSpPr>
          <p:cNvPr id="423953" name="Text Box 17"/>
          <p:cNvSpPr txBox="1">
            <a:spLocks noChangeArrowheads="1"/>
          </p:cNvSpPr>
          <p:nvPr/>
        </p:nvSpPr>
        <p:spPr bwMode="auto">
          <a:xfrm>
            <a:off x="5568950" y="993775"/>
            <a:ext cx="2168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400">
                <a:solidFill>
                  <a:schemeClr val="bg2"/>
                </a:solidFill>
                <a:latin typeface="Times New Roman" panose="02020603050405020304" pitchFamily="18" charset="0"/>
              </a:rPr>
              <a:t>SUPERVISION</a:t>
            </a:r>
          </a:p>
        </p:txBody>
      </p:sp>
      <p:sp>
        <p:nvSpPr>
          <p:cNvPr id="423954" name="Rectangle 18"/>
          <p:cNvSpPr>
            <a:spLocks noChangeArrowheads="1"/>
          </p:cNvSpPr>
          <p:nvPr/>
        </p:nvSpPr>
        <p:spPr bwMode="auto">
          <a:xfrm>
            <a:off x="6553200" y="2062163"/>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55" name="Rectangle 19"/>
          <p:cNvSpPr>
            <a:spLocks noChangeArrowheads="1"/>
          </p:cNvSpPr>
          <p:nvPr/>
        </p:nvSpPr>
        <p:spPr bwMode="auto">
          <a:xfrm>
            <a:off x="6553200" y="2747963"/>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56" name="Rectangle 20"/>
          <p:cNvSpPr>
            <a:spLocks noChangeArrowheads="1"/>
          </p:cNvSpPr>
          <p:nvPr/>
        </p:nvSpPr>
        <p:spPr bwMode="auto">
          <a:xfrm>
            <a:off x="6553200" y="3390900"/>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57" name="Rectangle 21"/>
          <p:cNvSpPr>
            <a:spLocks noChangeArrowheads="1"/>
          </p:cNvSpPr>
          <p:nvPr/>
        </p:nvSpPr>
        <p:spPr bwMode="auto">
          <a:xfrm>
            <a:off x="6553200" y="4062413"/>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58" name="Rectangle 22"/>
          <p:cNvSpPr>
            <a:spLocks noChangeArrowheads="1"/>
          </p:cNvSpPr>
          <p:nvPr/>
        </p:nvSpPr>
        <p:spPr bwMode="auto">
          <a:xfrm>
            <a:off x="6553200" y="4714875"/>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59" name="Rectangle 23"/>
          <p:cNvSpPr>
            <a:spLocks noChangeArrowheads="1"/>
          </p:cNvSpPr>
          <p:nvPr/>
        </p:nvSpPr>
        <p:spPr bwMode="auto">
          <a:xfrm>
            <a:off x="6553200" y="5419725"/>
            <a:ext cx="209550" cy="180975"/>
          </a:xfrm>
          <a:prstGeom prst="rect">
            <a:avLst/>
          </a:prstGeom>
          <a:solidFill>
            <a:schemeClr val="tx1"/>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0" name="Line 24"/>
          <p:cNvSpPr>
            <a:spLocks noChangeShapeType="1"/>
          </p:cNvSpPr>
          <p:nvPr/>
        </p:nvSpPr>
        <p:spPr bwMode="auto">
          <a:xfrm>
            <a:off x="2438400" y="2514600"/>
            <a:ext cx="2646363" cy="244475"/>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1" name="Line 25"/>
          <p:cNvSpPr>
            <a:spLocks noChangeShapeType="1"/>
          </p:cNvSpPr>
          <p:nvPr/>
        </p:nvSpPr>
        <p:spPr bwMode="auto">
          <a:xfrm>
            <a:off x="4737100" y="2093913"/>
            <a:ext cx="1835150" cy="508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2" name="Text Box 26"/>
          <p:cNvSpPr txBox="1">
            <a:spLocks noChangeArrowheads="1"/>
          </p:cNvSpPr>
          <p:nvPr/>
        </p:nvSpPr>
        <p:spPr bwMode="auto">
          <a:xfrm>
            <a:off x="4422775" y="1900238"/>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63" name="Line 27"/>
          <p:cNvSpPr>
            <a:spLocks noChangeShapeType="1"/>
          </p:cNvSpPr>
          <p:nvPr/>
        </p:nvSpPr>
        <p:spPr bwMode="auto">
          <a:xfrm>
            <a:off x="2476500" y="2057400"/>
            <a:ext cx="1979613" cy="320675"/>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4" name="Text Box 28"/>
          <p:cNvSpPr txBox="1">
            <a:spLocks noChangeArrowheads="1"/>
          </p:cNvSpPr>
          <p:nvPr/>
        </p:nvSpPr>
        <p:spPr bwMode="auto">
          <a:xfrm>
            <a:off x="4460875" y="2185988"/>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65" name="Line 29"/>
          <p:cNvSpPr>
            <a:spLocks noChangeShapeType="1"/>
          </p:cNvSpPr>
          <p:nvPr/>
        </p:nvSpPr>
        <p:spPr bwMode="auto">
          <a:xfrm>
            <a:off x="2400300" y="2057400"/>
            <a:ext cx="2359025" cy="7762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6" name="Text Box 30"/>
          <p:cNvSpPr txBox="1">
            <a:spLocks noChangeArrowheads="1"/>
          </p:cNvSpPr>
          <p:nvPr/>
        </p:nvSpPr>
        <p:spPr bwMode="auto">
          <a:xfrm>
            <a:off x="4745038" y="26844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67" name="Text Box 31"/>
          <p:cNvSpPr txBox="1">
            <a:spLocks noChangeArrowheads="1"/>
          </p:cNvSpPr>
          <p:nvPr/>
        </p:nvSpPr>
        <p:spPr bwMode="auto">
          <a:xfrm>
            <a:off x="5051425" y="2547938"/>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68" name="Line 32"/>
          <p:cNvSpPr>
            <a:spLocks noChangeShapeType="1"/>
          </p:cNvSpPr>
          <p:nvPr/>
        </p:nvSpPr>
        <p:spPr bwMode="auto">
          <a:xfrm>
            <a:off x="2451100" y="2017713"/>
            <a:ext cx="1987550" cy="698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69" name="Line 33"/>
          <p:cNvSpPr>
            <a:spLocks noChangeShapeType="1"/>
          </p:cNvSpPr>
          <p:nvPr/>
        </p:nvSpPr>
        <p:spPr bwMode="auto">
          <a:xfrm>
            <a:off x="2400300" y="3009900"/>
            <a:ext cx="1638300" cy="1714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70" name="Line 34"/>
          <p:cNvSpPr>
            <a:spLocks noChangeShapeType="1"/>
          </p:cNvSpPr>
          <p:nvPr/>
        </p:nvSpPr>
        <p:spPr bwMode="auto">
          <a:xfrm>
            <a:off x="2476500" y="3505200"/>
            <a:ext cx="2133600" cy="3429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71" name="Text Box 35"/>
          <p:cNvSpPr txBox="1">
            <a:spLocks noChangeArrowheads="1"/>
          </p:cNvSpPr>
          <p:nvPr/>
        </p:nvSpPr>
        <p:spPr bwMode="auto">
          <a:xfrm>
            <a:off x="4611688" y="36750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72" name="Line 36"/>
          <p:cNvSpPr>
            <a:spLocks noChangeShapeType="1"/>
          </p:cNvSpPr>
          <p:nvPr/>
        </p:nvSpPr>
        <p:spPr bwMode="auto">
          <a:xfrm>
            <a:off x="2419350" y="3524250"/>
            <a:ext cx="2381250" cy="7429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73" name="Text Box 37"/>
          <p:cNvSpPr txBox="1">
            <a:spLocks noChangeArrowheads="1"/>
          </p:cNvSpPr>
          <p:nvPr/>
        </p:nvSpPr>
        <p:spPr bwMode="auto">
          <a:xfrm>
            <a:off x="4764088" y="40941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74" name="Line 38"/>
          <p:cNvSpPr>
            <a:spLocks noChangeShapeType="1"/>
          </p:cNvSpPr>
          <p:nvPr/>
        </p:nvSpPr>
        <p:spPr bwMode="auto">
          <a:xfrm>
            <a:off x="2438400" y="3524250"/>
            <a:ext cx="2533650" cy="12207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75" name="Text Box 39"/>
          <p:cNvSpPr txBox="1">
            <a:spLocks noChangeArrowheads="1"/>
          </p:cNvSpPr>
          <p:nvPr/>
        </p:nvSpPr>
        <p:spPr bwMode="auto">
          <a:xfrm>
            <a:off x="4954588" y="46275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76" name="Line 40"/>
          <p:cNvSpPr>
            <a:spLocks noChangeShapeType="1"/>
          </p:cNvSpPr>
          <p:nvPr/>
        </p:nvSpPr>
        <p:spPr bwMode="auto">
          <a:xfrm flipV="1">
            <a:off x="2457450" y="3619500"/>
            <a:ext cx="990600" cy="36195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77" name="Text Box 41"/>
          <p:cNvSpPr txBox="1">
            <a:spLocks noChangeArrowheads="1"/>
          </p:cNvSpPr>
          <p:nvPr/>
        </p:nvSpPr>
        <p:spPr bwMode="auto">
          <a:xfrm>
            <a:off x="3449638" y="335121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78" name="Text Box 42"/>
          <p:cNvSpPr txBox="1">
            <a:spLocks noChangeArrowheads="1"/>
          </p:cNvSpPr>
          <p:nvPr/>
        </p:nvSpPr>
        <p:spPr bwMode="auto">
          <a:xfrm>
            <a:off x="4021138" y="29892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79" name="Line 43"/>
          <p:cNvSpPr>
            <a:spLocks noChangeShapeType="1"/>
          </p:cNvSpPr>
          <p:nvPr/>
        </p:nvSpPr>
        <p:spPr bwMode="auto">
          <a:xfrm>
            <a:off x="2419350" y="3981450"/>
            <a:ext cx="2762250" cy="123825"/>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80" name="Text Box 44"/>
          <p:cNvSpPr txBox="1">
            <a:spLocks noChangeArrowheads="1"/>
          </p:cNvSpPr>
          <p:nvPr/>
        </p:nvSpPr>
        <p:spPr bwMode="auto">
          <a:xfrm>
            <a:off x="5124450" y="390366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1</a:t>
            </a:r>
          </a:p>
        </p:txBody>
      </p:sp>
      <p:sp>
        <p:nvSpPr>
          <p:cNvPr id="423981" name="Line 45"/>
          <p:cNvSpPr>
            <a:spLocks noChangeShapeType="1"/>
          </p:cNvSpPr>
          <p:nvPr/>
        </p:nvSpPr>
        <p:spPr bwMode="auto">
          <a:xfrm>
            <a:off x="2419350" y="4476750"/>
            <a:ext cx="1543050" cy="1270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82" name="Text Box 46"/>
          <p:cNvSpPr txBox="1">
            <a:spLocks noChangeArrowheads="1"/>
          </p:cNvSpPr>
          <p:nvPr/>
        </p:nvSpPr>
        <p:spPr bwMode="auto">
          <a:xfrm>
            <a:off x="3963988" y="441801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83" name="Line 47"/>
          <p:cNvSpPr>
            <a:spLocks noChangeShapeType="1"/>
          </p:cNvSpPr>
          <p:nvPr/>
        </p:nvSpPr>
        <p:spPr bwMode="auto">
          <a:xfrm>
            <a:off x="2438400" y="4991100"/>
            <a:ext cx="2800350" cy="36353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3984" name="Text Box 48"/>
          <p:cNvSpPr txBox="1">
            <a:spLocks noChangeArrowheads="1"/>
          </p:cNvSpPr>
          <p:nvPr/>
        </p:nvSpPr>
        <p:spPr bwMode="auto">
          <a:xfrm>
            <a:off x="5202238" y="5141913"/>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000">
                <a:solidFill>
                  <a:schemeClr val="bg2"/>
                </a:solidFill>
                <a:latin typeface="Times New Roman" panose="02020603050405020304" pitchFamily="18" charset="0"/>
              </a:rPr>
              <a:t>2</a:t>
            </a:r>
          </a:p>
        </p:txBody>
      </p:sp>
      <p:sp>
        <p:nvSpPr>
          <p:cNvPr id="423985" name="Text Box 49"/>
          <p:cNvSpPr txBox="1">
            <a:spLocks noChangeArrowheads="1"/>
          </p:cNvSpPr>
          <p:nvPr/>
        </p:nvSpPr>
        <p:spPr bwMode="auto">
          <a:xfrm>
            <a:off x="1792288" y="6216650"/>
            <a:ext cx="5554662"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800">
                <a:solidFill>
                  <a:schemeClr val="bg2"/>
                </a:solidFill>
                <a:latin typeface="Times New Roman" panose="02020603050405020304" pitchFamily="18" charset="0"/>
              </a:rPr>
              <a:t>© The Benjamin/Cummings Publishing Company, Inc. 1994, Elmasri/Navathe, Fundamentals of Database Systems, Second Edition</a:t>
            </a:r>
          </a:p>
        </p:txBody>
      </p:sp>
    </p:spTree>
    <p:extLst>
      <p:ext uri="{BB962C8B-B14F-4D97-AF65-F5344CB8AC3E}">
        <p14:creationId xmlns:p14="http://schemas.microsoft.com/office/powerpoint/2010/main" val="4888402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0547922-C65D-46AB-865B-93728A22F665}" type="datetime1">
              <a:rPr lang="en-US" altLang="en-US"/>
              <a:pPr/>
              <a:t>9/11/2019</a:t>
            </a:fld>
            <a:endParaRPr lang="en-US" altLang="en-US"/>
          </a:p>
        </p:txBody>
      </p:sp>
      <p:sp>
        <p:nvSpPr>
          <p:cNvPr id="5" name="Footer Placeholder 4"/>
          <p:cNvSpPr>
            <a:spLocks noGrp="1"/>
          </p:cNvSpPr>
          <p:nvPr>
            <p:ph type="ftr" sz="quarter" idx="11"/>
          </p:nvPr>
        </p:nvSpPr>
        <p:spPr/>
        <p:txBody>
          <a:bodyPr/>
          <a:lstStyle/>
          <a:p>
            <a:pPr eaLnBrk="1" hangingPunct="1"/>
            <a:r>
              <a:rPr lang="en-US" altLang="en-US" dirty="0"/>
              <a:t>Jinze Liu @ University of Kentucky</a:t>
            </a:r>
          </a:p>
        </p:txBody>
      </p:sp>
      <p:sp>
        <p:nvSpPr>
          <p:cNvPr id="6" name="Slide Number Placeholder 5"/>
          <p:cNvSpPr>
            <a:spLocks noGrp="1"/>
          </p:cNvSpPr>
          <p:nvPr>
            <p:ph type="sldNum" sz="quarter" idx="12"/>
          </p:nvPr>
        </p:nvSpPr>
        <p:spPr/>
        <p:txBody>
          <a:bodyPr/>
          <a:lstStyle/>
          <a:p>
            <a:fld id="{A25289CC-E108-4BAA-8B19-4B80D7F0A1D2}" type="slidenum">
              <a:rPr lang="en-US" altLang="en-US"/>
              <a:pPr/>
              <a:t>28</a:t>
            </a:fld>
            <a:endParaRPr lang="en-US" altLang="en-US"/>
          </a:p>
        </p:txBody>
      </p:sp>
      <p:sp>
        <p:nvSpPr>
          <p:cNvPr id="487426" name="Rectangle 2"/>
          <p:cNvSpPr>
            <a:spLocks noGrp="1" noChangeArrowheads="1"/>
          </p:cNvSpPr>
          <p:nvPr>
            <p:ph type="title"/>
          </p:nvPr>
        </p:nvSpPr>
        <p:spPr>
          <a:xfrm>
            <a:off x="685800" y="241300"/>
            <a:ext cx="7772400" cy="515938"/>
          </a:xfrm>
        </p:spPr>
        <p:txBody>
          <a:bodyPr/>
          <a:lstStyle/>
          <a:p>
            <a:r>
              <a:rPr lang="en-US" altLang="en-US"/>
              <a:t>Weak Entity Types</a:t>
            </a:r>
          </a:p>
        </p:txBody>
      </p:sp>
      <p:sp>
        <p:nvSpPr>
          <p:cNvPr id="487427" name="Rectangle 3"/>
          <p:cNvSpPr>
            <a:spLocks noGrp="1" noChangeArrowheads="1"/>
          </p:cNvSpPr>
          <p:nvPr>
            <p:ph type="body" idx="1"/>
          </p:nvPr>
        </p:nvSpPr>
        <p:spPr>
          <a:xfrm>
            <a:off x="685800" y="1082675"/>
            <a:ext cx="7772400" cy="4860925"/>
          </a:xfrm>
        </p:spPr>
        <p:txBody>
          <a:bodyPr/>
          <a:lstStyle/>
          <a:p>
            <a:pPr>
              <a:lnSpc>
                <a:spcPct val="80000"/>
              </a:lnSpc>
            </a:pPr>
            <a:r>
              <a:rPr lang="en-US" altLang="en-US" sz="2400" dirty="0"/>
              <a:t>A weak entity is an entity that does not have a key attribute</a:t>
            </a:r>
          </a:p>
          <a:p>
            <a:pPr>
              <a:lnSpc>
                <a:spcPct val="80000"/>
              </a:lnSpc>
            </a:pPr>
            <a:r>
              <a:rPr lang="en-US" altLang="en-US" sz="2400" dirty="0"/>
              <a:t>A weak entity must participate in an identifying relationship type with an owner or identifying entity type</a:t>
            </a:r>
          </a:p>
          <a:p>
            <a:pPr>
              <a:lnSpc>
                <a:spcPct val="80000"/>
              </a:lnSpc>
            </a:pPr>
            <a:r>
              <a:rPr lang="en-US" altLang="en-US" sz="2400" dirty="0"/>
              <a:t>Entities are identified by the combination of:</a:t>
            </a:r>
          </a:p>
          <a:p>
            <a:pPr lvl="1">
              <a:lnSpc>
                <a:spcPct val="80000"/>
              </a:lnSpc>
            </a:pPr>
            <a:r>
              <a:rPr lang="en-US" altLang="en-US" sz="2400" dirty="0"/>
              <a:t>A partial key of the weak entity type</a:t>
            </a:r>
          </a:p>
          <a:p>
            <a:pPr lvl="1">
              <a:lnSpc>
                <a:spcPct val="80000"/>
              </a:lnSpc>
            </a:pPr>
            <a:r>
              <a:rPr lang="en-US" altLang="en-US" sz="2400" dirty="0"/>
              <a:t>The particular entity they are related to in the identifying entity type</a:t>
            </a:r>
          </a:p>
          <a:p>
            <a:pPr>
              <a:lnSpc>
                <a:spcPct val="80000"/>
              </a:lnSpc>
              <a:buSzPct val="150000"/>
              <a:buFont typeface="Wingdings" panose="05000000000000000000" pitchFamily="2" charset="2"/>
              <a:buNone/>
            </a:pPr>
            <a:r>
              <a:rPr lang="en-US" altLang="en-US" sz="2400" b="1" dirty="0"/>
              <a:t>Example:</a:t>
            </a:r>
            <a:r>
              <a:rPr lang="en-US" altLang="en-US" sz="2400" dirty="0"/>
              <a:t> </a:t>
            </a:r>
          </a:p>
          <a:p>
            <a:pPr>
              <a:lnSpc>
                <a:spcPct val="80000"/>
              </a:lnSpc>
              <a:buSzPct val="150000"/>
              <a:buFont typeface="Wingdings" panose="05000000000000000000" pitchFamily="2" charset="2"/>
              <a:buNone/>
            </a:pPr>
            <a:r>
              <a:rPr lang="en-US" altLang="en-US" sz="2400" dirty="0"/>
              <a:t> Suppose that a DEPENDENT entity is identified by the dependent’s first name and birthdate, </a:t>
            </a:r>
            <a:r>
              <a:rPr lang="en-US" altLang="en-US" sz="2400" i="1" dirty="0"/>
              <a:t>and</a:t>
            </a:r>
            <a:r>
              <a:rPr lang="en-US" altLang="en-US" sz="2400" dirty="0"/>
              <a:t> the specific EMPLOYEE that the dependent is related to.  DEPENDENT is a weak entity type with EMPLOYEE as its identifying entity type via the identifying relationship type DEPENDENT_OF</a:t>
            </a:r>
          </a:p>
        </p:txBody>
      </p:sp>
    </p:spTree>
    <p:extLst>
      <p:ext uri="{BB962C8B-B14F-4D97-AF65-F5344CB8AC3E}">
        <p14:creationId xmlns:p14="http://schemas.microsoft.com/office/powerpoint/2010/main" val="1003814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Date Placeholder 3"/>
          <p:cNvSpPr>
            <a:spLocks noGrp="1"/>
          </p:cNvSpPr>
          <p:nvPr>
            <p:ph type="dt" sz="half" idx="10"/>
          </p:nvPr>
        </p:nvSpPr>
        <p:spPr/>
        <p:txBody>
          <a:bodyPr/>
          <a:lstStyle/>
          <a:p>
            <a:fld id="{FC9ECA4C-D1C1-4FAD-AFB7-B72F0A6DE2AE}" type="datetime1">
              <a:rPr lang="en-US" altLang="en-US"/>
              <a:pPr/>
              <a:t>9/11/2019</a:t>
            </a:fld>
            <a:endParaRPr lang="en-US" altLang="en-US"/>
          </a:p>
        </p:txBody>
      </p:sp>
      <p:sp>
        <p:nvSpPr>
          <p:cNvPr id="60" name="Footer Placeholder 4"/>
          <p:cNvSpPr>
            <a:spLocks noGrp="1"/>
          </p:cNvSpPr>
          <p:nvPr>
            <p:ph type="ftr" sz="quarter" idx="11"/>
          </p:nvPr>
        </p:nvSpPr>
        <p:spPr/>
        <p:txBody>
          <a:bodyPr/>
          <a:lstStyle/>
          <a:p>
            <a:pPr eaLnBrk="1" hangingPunct="1"/>
            <a:r>
              <a:rPr lang="en-US" altLang="en-US" dirty="0"/>
              <a:t>Jinze Liu @ University of Kentucky</a:t>
            </a:r>
          </a:p>
        </p:txBody>
      </p:sp>
      <p:sp>
        <p:nvSpPr>
          <p:cNvPr id="61" name="Slide Number Placeholder 5"/>
          <p:cNvSpPr>
            <a:spLocks noGrp="1"/>
          </p:cNvSpPr>
          <p:nvPr>
            <p:ph type="sldNum" sz="quarter" idx="12"/>
          </p:nvPr>
        </p:nvSpPr>
        <p:spPr/>
        <p:txBody>
          <a:bodyPr/>
          <a:lstStyle/>
          <a:p>
            <a:fld id="{BE011BCF-98AD-491E-B633-5819E492C4B6}" type="slidenum">
              <a:rPr lang="en-US" altLang="en-US"/>
              <a:pPr/>
              <a:t>29</a:t>
            </a:fld>
            <a:endParaRPr lang="en-US" altLang="en-US"/>
          </a:p>
        </p:txBody>
      </p:sp>
      <p:sp>
        <p:nvSpPr>
          <p:cNvPr id="495618" name="Rectangle 2"/>
          <p:cNvSpPr>
            <a:spLocks noGrp="1" noChangeArrowheads="1"/>
          </p:cNvSpPr>
          <p:nvPr>
            <p:ph type="title"/>
          </p:nvPr>
        </p:nvSpPr>
        <p:spPr>
          <a:xfrm>
            <a:off x="76200" y="60325"/>
            <a:ext cx="9067800" cy="1052513"/>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tIns="0" anchor="ctr">
            <a:spAutoFit/>
          </a:bodyPr>
          <a:lstStyle/>
          <a:p>
            <a:r>
              <a:rPr lang="en-US" altLang="en-US" sz="2100" b="0"/>
              <a:t>SUMMARY OF ER-DIAGRAM </a:t>
            </a:r>
            <a:br>
              <a:rPr lang="en-US" altLang="en-US" sz="2100" b="0"/>
            </a:br>
            <a:r>
              <a:rPr lang="en-US" altLang="en-US" sz="2100" b="0"/>
              <a:t>NOTATION FOR ER SCHEMAS</a:t>
            </a:r>
          </a:p>
        </p:txBody>
      </p:sp>
      <p:sp>
        <p:nvSpPr>
          <p:cNvPr id="495619" name="Rectangle 3"/>
          <p:cNvSpPr>
            <a:spLocks noGrp="1" noChangeArrowheads="1"/>
          </p:cNvSpPr>
          <p:nvPr>
            <p:ph type="body" idx="1"/>
          </p:nvPr>
        </p:nvSpPr>
        <p:spPr>
          <a:xfrm>
            <a:off x="3886200" y="914400"/>
            <a:ext cx="4953000" cy="5707063"/>
          </a:xfrm>
          <a:noFill/>
          <a:ln/>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spAutoFit/>
          </a:bodyPr>
          <a:lstStyle/>
          <a:p>
            <a:pPr marL="0" indent="0">
              <a:spcBef>
                <a:spcPct val="30000"/>
              </a:spcBef>
              <a:buFont typeface="Monotype Sorts" charset="0"/>
              <a:buNone/>
            </a:pPr>
            <a:r>
              <a:rPr lang="en-US" altLang="en-US" sz="2000" u="sng" dirty="0"/>
              <a:t>Meaning</a:t>
            </a:r>
          </a:p>
          <a:p>
            <a:pPr marL="0" indent="0">
              <a:spcBef>
                <a:spcPct val="30000"/>
              </a:spcBef>
              <a:buFont typeface="Monotype Sorts" charset="0"/>
              <a:buNone/>
            </a:pPr>
            <a:r>
              <a:rPr lang="en-US" altLang="en-US" sz="2000" dirty="0"/>
              <a:t>ENTITY TYPE</a:t>
            </a:r>
          </a:p>
          <a:p>
            <a:pPr marL="0" indent="0">
              <a:spcBef>
                <a:spcPct val="30000"/>
              </a:spcBef>
              <a:buFont typeface="Monotype Sorts" charset="0"/>
              <a:buNone/>
            </a:pPr>
            <a:r>
              <a:rPr lang="en-US" altLang="en-US" sz="2000" dirty="0"/>
              <a:t>WEAK ENTITY TYPE</a:t>
            </a:r>
          </a:p>
          <a:p>
            <a:pPr marL="0" indent="0">
              <a:spcBef>
                <a:spcPct val="30000"/>
              </a:spcBef>
              <a:buFont typeface="Monotype Sorts" charset="0"/>
              <a:buNone/>
            </a:pPr>
            <a:r>
              <a:rPr lang="en-US" altLang="en-US" sz="2000" dirty="0"/>
              <a:t>RELATIONSHIP TYPE</a:t>
            </a:r>
          </a:p>
          <a:p>
            <a:pPr marL="0" indent="0">
              <a:spcBef>
                <a:spcPct val="30000"/>
              </a:spcBef>
              <a:buFont typeface="Monotype Sorts" charset="0"/>
              <a:buNone/>
            </a:pPr>
            <a:r>
              <a:rPr lang="en-US" altLang="en-US" sz="2000" dirty="0"/>
              <a:t>IDENTIFYING RELATIONSHIP TYPE</a:t>
            </a:r>
          </a:p>
          <a:p>
            <a:pPr marL="0" indent="0">
              <a:spcBef>
                <a:spcPct val="60000"/>
              </a:spcBef>
              <a:buFont typeface="Monotype Sorts" charset="0"/>
              <a:buNone/>
            </a:pPr>
            <a:r>
              <a:rPr lang="en-US" altLang="en-US" sz="2000" dirty="0"/>
              <a:t>ATTRIBUTE</a:t>
            </a:r>
          </a:p>
          <a:p>
            <a:pPr marL="0" indent="0">
              <a:spcBef>
                <a:spcPct val="30000"/>
              </a:spcBef>
              <a:buFont typeface="Monotype Sorts" charset="0"/>
              <a:buNone/>
            </a:pPr>
            <a:r>
              <a:rPr lang="en-US" altLang="en-US" sz="2000" dirty="0"/>
              <a:t>KEY ATTRIBUTE</a:t>
            </a:r>
          </a:p>
          <a:p>
            <a:pPr marL="0" indent="0">
              <a:spcBef>
                <a:spcPct val="30000"/>
              </a:spcBef>
              <a:buFont typeface="Monotype Sorts" charset="0"/>
              <a:buNone/>
            </a:pPr>
            <a:r>
              <a:rPr lang="en-US" altLang="en-US" sz="2000" dirty="0"/>
              <a:t>MULTIVALUED ATTRIBUTE</a:t>
            </a:r>
          </a:p>
          <a:p>
            <a:pPr marL="0" indent="0">
              <a:spcBef>
                <a:spcPct val="30000"/>
              </a:spcBef>
              <a:buFont typeface="Monotype Sorts" charset="0"/>
              <a:buNone/>
            </a:pPr>
            <a:r>
              <a:rPr lang="en-US" altLang="en-US" sz="2000" dirty="0"/>
              <a:t>COMPOSITE ATTRIBUTE</a:t>
            </a:r>
          </a:p>
          <a:p>
            <a:pPr marL="0" indent="0">
              <a:spcBef>
                <a:spcPct val="30000"/>
              </a:spcBef>
              <a:buFont typeface="Monotype Sorts" charset="0"/>
              <a:buNone/>
            </a:pPr>
            <a:r>
              <a:rPr lang="en-US" altLang="en-US" sz="2000" dirty="0"/>
              <a:t>DERIVED ATTRIBUTE</a:t>
            </a:r>
          </a:p>
          <a:p>
            <a:pPr marL="0" indent="0">
              <a:spcBef>
                <a:spcPct val="80000"/>
              </a:spcBef>
              <a:buFont typeface="Monotype Sorts" charset="0"/>
              <a:buNone/>
            </a:pPr>
            <a:r>
              <a:rPr lang="en-US" altLang="en-US" sz="2000" dirty="0"/>
              <a:t>TOTAL PARTICIPATION OF E</a:t>
            </a:r>
            <a:r>
              <a:rPr lang="en-US" altLang="en-US" sz="2000" baseline="-25000" dirty="0"/>
              <a:t>2</a:t>
            </a:r>
            <a:r>
              <a:rPr lang="en-US" altLang="en-US" sz="2000" dirty="0"/>
              <a:t> IN R</a:t>
            </a:r>
          </a:p>
          <a:p>
            <a:pPr marL="0" indent="0">
              <a:spcBef>
                <a:spcPct val="30000"/>
              </a:spcBef>
              <a:buFont typeface="Monotype Sorts" charset="0"/>
              <a:buNone/>
            </a:pPr>
            <a:r>
              <a:rPr lang="en-US" altLang="en-US" sz="2000" dirty="0"/>
              <a:t>CARDINALITY RATIO 1:N FOR E</a:t>
            </a:r>
            <a:r>
              <a:rPr lang="en-US" altLang="en-US" sz="2000" baseline="-25000" dirty="0"/>
              <a:t>1</a:t>
            </a:r>
            <a:r>
              <a:rPr lang="en-US" altLang="en-US" sz="2000" dirty="0"/>
              <a:t>:E</a:t>
            </a:r>
            <a:r>
              <a:rPr lang="en-US" altLang="en-US" sz="2000" baseline="-25000" dirty="0"/>
              <a:t>2 </a:t>
            </a:r>
            <a:r>
              <a:rPr lang="en-US" altLang="en-US" sz="2000" dirty="0"/>
              <a:t>IN R</a:t>
            </a:r>
          </a:p>
          <a:p>
            <a:pPr marL="0" indent="0">
              <a:spcBef>
                <a:spcPct val="30000"/>
              </a:spcBef>
              <a:buFont typeface="Monotype Sorts" charset="0"/>
              <a:buNone/>
            </a:pPr>
            <a:r>
              <a:rPr lang="en-US" altLang="en-US" sz="2000" dirty="0"/>
              <a:t>STRUCTURAL CONSTRAINT (min, max) ON PARTICIPATION OF E IN R</a:t>
            </a:r>
          </a:p>
        </p:txBody>
      </p:sp>
      <p:sp>
        <p:nvSpPr>
          <p:cNvPr id="495620" name="Text Box 4"/>
          <p:cNvSpPr txBox="1">
            <a:spLocks noChangeArrowheads="1"/>
          </p:cNvSpPr>
          <p:nvPr/>
        </p:nvSpPr>
        <p:spPr bwMode="auto">
          <a:xfrm>
            <a:off x="2347913" y="955675"/>
            <a:ext cx="65881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spAutoFit/>
          </a:bodyPr>
          <a:lstStyle/>
          <a:p>
            <a:pPr eaLnBrk="0" hangingPunct="0"/>
            <a:r>
              <a:rPr lang="en-US" altLang="en-US" u="sng">
                <a:solidFill>
                  <a:schemeClr val="bg2"/>
                </a:solidFill>
                <a:latin typeface="Times New Roman" panose="02020603050405020304" pitchFamily="18" charset="0"/>
              </a:rPr>
              <a:t>Symbol</a:t>
            </a:r>
          </a:p>
        </p:txBody>
      </p:sp>
      <p:sp>
        <p:nvSpPr>
          <p:cNvPr id="495621" name="Rectangle 5"/>
          <p:cNvSpPr>
            <a:spLocks noChangeArrowheads="1"/>
          </p:cNvSpPr>
          <p:nvPr/>
        </p:nvSpPr>
        <p:spPr bwMode="auto">
          <a:xfrm>
            <a:off x="2239963" y="1293813"/>
            <a:ext cx="901700" cy="314325"/>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95622" name="Group 6"/>
          <p:cNvGrpSpPr>
            <a:grpSpLocks/>
          </p:cNvGrpSpPr>
          <p:nvPr/>
        </p:nvGrpSpPr>
        <p:grpSpPr bwMode="auto">
          <a:xfrm>
            <a:off x="2195513" y="1725613"/>
            <a:ext cx="990600" cy="400050"/>
            <a:chOff x="1085" y="1108"/>
            <a:chExt cx="624" cy="252"/>
          </a:xfrm>
        </p:grpSpPr>
        <p:sp>
          <p:nvSpPr>
            <p:cNvPr id="495623" name="Rectangle 7"/>
            <p:cNvSpPr>
              <a:spLocks noChangeArrowheads="1"/>
            </p:cNvSpPr>
            <p:nvPr/>
          </p:nvSpPr>
          <p:spPr bwMode="auto">
            <a:xfrm>
              <a:off x="1109" y="1130"/>
              <a:ext cx="576" cy="202"/>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24" name="Rectangle 8"/>
            <p:cNvSpPr>
              <a:spLocks noChangeArrowheads="1"/>
            </p:cNvSpPr>
            <p:nvPr/>
          </p:nvSpPr>
          <p:spPr bwMode="auto">
            <a:xfrm>
              <a:off x="1085" y="1108"/>
              <a:ext cx="624" cy="252"/>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95625" name="Rectangle 9"/>
          <p:cNvSpPr>
            <a:spLocks noChangeArrowheads="1"/>
          </p:cNvSpPr>
          <p:nvPr/>
        </p:nvSpPr>
        <p:spPr bwMode="auto">
          <a:xfrm rot="2723072">
            <a:off x="2511425" y="2246313"/>
            <a:ext cx="254000" cy="254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95626" name="Group 10"/>
          <p:cNvGrpSpPr>
            <a:grpSpLocks/>
          </p:cNvGrpSpPr>
          <p:nvPr/>
        </p:nvGrpSpPr>
        <p:grpSpPr bwMode="auto">
          <a:xfrm>
            <a:off x="2478088" y="2651125"/>
            <a:ext cx="320675" cy="320675"/>
            <a:chOff x="1263" y="1691"/>
            <a:chExt cx="202" cy="202"/>
          </a:xfrm>
        </p:grpSpPr>
        <p:sp>
          <p:nvSpPr>
            <p:cNvPr id="495627" name="Rectangle 11"/>
            <p:cNvSpPr>
              <a:spLocks noChangeArrowheads="1"/>
            </p:cNvSpPr>
            <p:nvPr/>
          </p:nvSpPr>
          <p:spPr bwMode="auto">
            <a:xfrm rot="2723072">
              <a:off x="1284" y="1717"/>
              <a:ext cx="160" cy="16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28" name="Rectangle 12"/>
            <p:cNvSpPr>
              <a:spLocks noChangeArrowheads="1"/>
            </p:cNvSpPr>
            <p:nvPr/>
          </p:nvSpPr>
          <p:spPr bwMode="auto">
            <a:xfrm rot="2723072">
              <a:off x="1263" y="1691"/>
              <a:ext cx="202" cy="202"/>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5629" name="Group 13"/>
          <p:cNvGrpSpPr>
            <a:grpSpLocks/>
          </p:cNvGrpSpPr>
          <p:nvPr/>
        </p:nvGrpSpPr>
        <p:grpSpPr bwMode="auto">
          <a:xfrm>
            <a:off x="1951038" y="3135313"/>
            <a:ext cx="1143000" cy="211137"/>
            <a:chOff x="931" y="2046"/>
            <a:chExt cx="720" cy="133"/>
          </a:xfrm>
        </p:grpSpPr>
        <p:sp>
          <p:nvSpPr>
            <p:cNvPr id="495630" name="Oval 14"/>
            <p:cNvSpPr>
              <a:spLocks noChangeArrowheads="1"/>
            </p:cNvSpPr>
            <p:nvPr/>
          </p:nvSpPr>
          <p:spPr bwMode="auto">
            <a:xfrm>
              <a:off x="1181" y="2046"/>
              <a:ext cx="470" cy="133"/>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31" name="Line 15"/>
            <p:cNvSpPr>
              <a:spLocks noChangeShapeType="1"/>
            </p:cNvSpPr>
            <p:nvPr/>
          </p:nvSpPr>
          <p:spPr bwMode="auto">
            <a:xfrm flipH="1">
              <a:off x="931" y="2113"/>
              <a:ext cx="2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5632" name="Group 16"/>
          <p:cNvGrpSpPr>
            <a:grpSpLocks/>
          </p:cNvGrpSpPr>
          <p:nvPr/>
        </p:nvGrpSpPr>
        <p:grpSpPr bwMode="auto">
          <a:xfrm>
            <a:off x="1951038" y="3511550"/>
            <a:ext cx="1143000" cy="211138"/>
            <a:chOff x="931" y="2213"/>
            <a:chExt cx="720" cy="133"/>
          </a:xfrm>
        </p:grpSpPr>
        <p:grpSp>
          <p:nvGrpSpPr>
            <p:cNvPr id="495633" name="Group 17"/>
            <p:cNvGrpSpPr>
              <a:grpSpLocks/>
            </p:cNvGrpSpPr>
            <p:nvPr/>
          </p:nvGrpSpPr>
          <p:grpSpPr bwMode="auto">
            <a:xfrm>
              <a:off x="931" y="2213"/>
              <a:ext cx="720" cy="133"/>
              <a:chOff x="931" y="2046"/>
              <a:chExt cx="720" cy="133"/>
            </a:xfrm>
          </p:grpSpPr>
          <p:sp>
            <p:nvSpPr>
              <p:cNvPr id="495634" name="Oval 18"/>
              <p:cNvSpPr>
                <a:spLocks noChangeArrowheads="1"/>
              </p:cNvSpPr>
              <p:nvPr/>
            </p:nvSpPr>
            <p:spPr bwMode="auto">
              <a:xfrm>
                <a:off x="1181" y="2046"/>
                <a:ext cx="470" cy="133"/>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35" name="Line 19"/>
              <p:cNvSpPr>
                <a:spLocks noChangeShapeType="1"/>
              </p:cNvSpPr>
              <p:nvPr/>
            </p:nvSpPr>
            <p:spPr bwMode="auto">
              <a:xfrm flipH="1">
                <a:off x="931" y="2113"/>
                <a:ext cx="2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95636" name="Line 20"/>
            <p:cNvSpPr>
              <a:spLocks noChangeShapeType="1"/>
            </p:cNvSpPr>
            <p:nvPr/>
          </p:nvSpPr>
          <p:spPr bwMode="auto">
            <a:xfrm>
              <a:off x="1277" y="2306"/>
              <a:ext cx="269"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5637" name="Group 21"/>
          <p:cNvGrpSpPr>
            <a:grpSpLocks/>
          </p:cNvGrpSpPr>
          <p:nvPr/>
        </p:nvGrpSpPr>
        <p:grpSpPr bwMode="auto">
          <a:xfrm>
            <a:off x="1951038" y="3895725"/>
            <a:ext cx="1249362" cy="273050"/>
            <a:chOff x="931" y="2475"/>
            <a:chExt cx="787" cy="172"/>
          </a:xfrm>
        </p:grpSpPr>
        <p:sp>
          <p:nvSpPr>
            <p:cNvPr id="495638" name="Oval 22"/>
            <p:cNvSpPr>
              <a:spLocks noChangeArrowheads="1"/>
            </p:cNvSpPr>
            <p:nvPr/>
          </p:nvSpPr>
          <p:spPr bwMode="auto">
            <a:xfrm>
              <a:off x="1181" y="2492"/>
              <a:ext cx="470" cy="133"/>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39" name="Line 23"/>
            <p:cNvSpPr>
              <a:spLocks noChangeShapeType="1"/>
            </p:cNvSpPr>
            <p:nvPr/>
          </p:nvSpPr>
          <p:spPr bwMode="auto">
            <a:xfrm flipH="1">
              <a:off x="931" y="2559"/>
              <a:ext cx="2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40" name="Oval 24"/>
            <p:cNvSpPr>
              <a:spLocks noChangeArrowheads="1"/>
            </p:cNvSpPr>
            <p:nvPr/>
          </p:nvSpPr>
          <p:spPr bwMode="auto">
            <a:xfrm>
              <a:off x="1114" y="2475"/>
              <a:ext cx="604" cy="172"/>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5641" name="Group 25"/>
          <p:cNvGrpSpPr>
            <a:grpSpLocks/>
          </p:cNvGrpSpPr>
          <p:nvPr/>
        </p:nvGrpSpPr>
        <p:grpSpPr bwMode="auto">
          <a:xfrm>
            <a:off x="1951038" y="4765675"/>
            <a:ext cx="1143000" cy="211138"/>
            <a:chOff x="931" y="2046"/>
            <a:chExt cx="720" cy="133"/>
          </a:xfrm>
        </p:grpSpPr>
        <p:sp>
          <p:nvSpPr>
            <p:cNvPr id="495642" name="Oval 26"/>
            <p:cNvSpPr>
              <a:spLocks noChangeArrowheads="1"/>
            </p:cNvSpPr>
            <p:nvPr/>
          </p:nvSpPr>
          <p:spPr bwMode="auto">
            <a:xfrm>
              <a:off x="1181" y="2046"/>
              <a:ext cx="470" cy="133"/>
            </a:xfrm>
            <a:prstGeom prst="ellipse">
              <a:avLst/>
            </a:prstGeom>
            <a:noFill/>
            <a:ln w="9525" cap="rnd">
              <a:solidFill>
                <a:schemeClr val="bg2"/>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43" name="Line 27"/>
            <p:cNvSpPr>
              <a:spLocks noChangeShapeType="1"/>
            </p:cNvSpPr>
            <p:nvPr/>
          </p:nvSpPr>
          <p:spPr bwMode="auto">
            <a:xfrm flipH="1">
              <a:off x="931" y="2113"/>
              <a:ext cx="250" cy="0"/>
            </a:xfrm>
            <a:prstGeom prst="line">
              <a:avLst/>
            </a:prstGeom>
            <a:noFill/>
            <a:ln w="9525" cap="rnd">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5644" name="Group 28"/>
          <p:cNvGrpSpPr>
            <a:grpSpLocks/>
          </p:cNvGrpSpPr>
          <p:nvPr/>
        </p:nvGrpSpPr>
        <p:grpSpPr bwMode="auto">
          <a:xfrm>
            <a:off x="457200" y="5191125"/>
            <a:ext cx="1143000" cy="241300"/>
            <a:chOff x="528" y="3291"/>
            <a:chExt cx="720" cy="152"/>
          </a:xfrm>
        </p:grpSpPr>
        <p:sp>
          <p:nvSpPr>
            <p:cNvPr id="495645" name="Rectangle 29"/>
            <p:cNvSpPr>
              <a:spLocks noChangeArrowheads="1"/>
            </p:cNvSpPr>
            <p:nvPr/>
          </p:nvSpPr>
          <p:spPr bwMode="auto">
            <a:xfrm>
              <a:off x="528" y="3291"/>
              <a:ext cx="403" cy="152"/>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400">
                  <a:solidFill>
                    <a:schemeClr val="bg2"/>
                  </a:solidFill>
                  <a:latin typeface="Times New Roman" panose="02020603050405020304" pitchFamily="18" charset="0"/>
                </a:rPr>
                <a:t>E</a:t>
              </a:r>
              <a:r>
                <a:rPr lang="en-US" altLang="en-US" sz="1400" baseline="-25000">
                  <a:solidFill>
                    <a:schemeClr val="bg2"/>
                  </a:solidFill>
                  <a:latin typeface="Times New Roman" panose="02020603050405020304" pitchFamily="18" charset="0"/>
                </a:rPr>
                <a:t>1</a:t>
              </a:r>
              <a:endParaRPr lang="en-US" altLang="en-US" sz="1400">
                <a:solidFill>
                  <a:schemeClr val="bg2"/>
                </a:solidFill>
                <a:latin typeface="Times New Roman" panose="02020603050405020304" pitchFamily="18" charset="0"/>
              </a:endParaRPr>
            </a:p>
          </p:txBody>
        </p:sp>
        <p:sp>
          <p:nvSpPr>
            <p:cNvPr id="495646" name="Line 30"/>
            <p:cNvSpPr>
              <a:spLocks noChangeShapeType="1"/>
            </p:cNvSpPr>
            <p:nvPr/>
          </p:nvSpPr>
          <p:spPr bwMode="auto">
            <a:xfrm>
              <a:off x="941" y="3371"/>
              <a:ext cx="307"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95647" name="Text Box 31"/>
          <p:cNvSpPr txBox="1">
            <a:spLocks noChangeArrowheads="1"/>
          </p:cNvSpPr>
          <p:nvPr/>
        </p:nvSpPr>
        <p:spPr bwMode="auto">
          <a:xfrm>
            <a:off x="1590675" y="5184775"/>
            <a:ext cx="2857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0" hangingPunct="0"/>
            <a:r>
              <a:rPr lang="en-US" altLang="en-US">
                <a:solidFill>
                  <a:schemeClr val="bg2"/>
                </a:solidFill>
                <a:latin typeface="Times New Roman" panose="02020603050405020304" pitchFamily="18" charset="0"/>
              </a:rPr>
              <a:t>R</a:t>
            </a:r>
          </a:p>
        </p:txBody>
      </p:sp>
      <p:sp>
        <p:nvSpPr>
          <p:cNvPr id="495648" name="Line 32"/>
          <p:cNvSpPr>
            <a:spLocks noChangeShapeType="1"/>
          </p:cNvSpPr>
          <p:nvPr/>
        </p:nvSpPr>
        <p:spPr bwMode="auto">
          <a:xfrm>
            <a:off x="1871663" y="5284788"/>
            <a:ext cx="1176337"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49" name="Line 33"/>
          <p:cNvSpPr>
            <a:spLocks noChangeShapeType="1"/>
          </p:cNvSpPr>
          <p:nvPr/>
        </p:nvSpPr>
        <p:spPr bwMode="auto">
          <a:xfrm>
            <a:off x="1911350" y="5330825"/>
            <a:ext cx="11366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50" name="Rectangle 34"/>
          <p:cNvSpPr>
            <a:spLocks noChangeArrowheads="1"/>
          </p:cNvSpPr>
          <p:nvPr/>
        </p:nvSpPr>
        <p:spPr bwMode="auto">
          <a:xfrm>
            <a:off x="3048000" y="5191125"/>
            <a:ext cx="639763" cy="2413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400">
                <a:solidFill>
                  <a:schemeClr val="bg2"/>
                </a:solidFill>
                <a:latin typeface="Times New Roman" panose="02020603050405020304" pitchFamily="18" charset="0"/>
              </a:rPr>
              <a:t>E</a:t>
            </a:r>
            <a:r>
              <a:rPr lang="en-US" altLang="en-US" sz="1400" baseline="-25000">
                <a:solidFill>
                  <a:schemeClr val="bg2"/>
                </a:solidFill>
                <a:latin typeface="Times New Roman" panose="02020603050405020304" pitchFamily="18" charset="0"/>
              </a:rPr>
              <a:t>2</a:t>
            </a:r>
            <a:endParaRPr lang="en-US" altLang="en-US" sz="1400">
              <a:solidFill>
                <a:schemeClr val="bg2"/>
              </a:solidFill>
              <a:latin typeface="Times New Roman" panose="02020603050405020304" pitchFamily="18" charset="0"/>
            </a:endParaRPr>
          </a:p>
        </p:txBody>
      </p:sp>
      <p:sp>
        <p:nvSpPr>
          <p:cNvPr id="495651" name="Rectangle 35"/>
          <p:cNvSpPr>
            <a:spLocks noChangeArrowheads="1"/>
          </p:cNvSpPr>
          <p:nvPr/>
        </p:nvSpPr>
        <p:spPr bwMode="auto">
          <a:xfrm>
            <a:off x="457200" y="5616575"/>
            <a:ext cx="639763" cy="2413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400">
                <a:solidFill>
                  <a:schemeClr val="bg2"/>
                </a:solidFill>
                <a:latin typeface="Times New Roman" panose="02020603050405020304" pitchFamily="18" charset="0"/>
              </a:rPr>
              <a:t>E</a:t>
            </a:r>
            <a:r>
              <a:rPr lang="en-US" altLang="en-US" sz="1400" baseline="-25000">
                <a:solidFill>
                  <a:schemeClr val="bg2"/>
                </a:solidFill>
                <a:latin typeface="Times New Roman" panose="02020603050405020304" pitchFamily="18" charset="0"/>
              </a:rPr>
              <a:t>1</a:t>
            </a:r>
            <a:endParaRPr lang="en-US" altLang="en-US" sz="1400">
              <a:solidFill>
                <a:schemeClr val="bg2"/>
              </a:solidFill>
              <a:latin typeface="Times New Roman" panose="02020603050405020304" pitchFamily="18" charset="0"/>
            </a:endParaRPr>
          </a:p>
        </p:txBody>
      </p:sp>
      <p:sp>
        <p:nvSpPr>
          <p:cNvPr id="495652" name="Line 36"/>
          <p:cNvSpPr>
            <a:spLocks noChangeShapeType="1"/>
          </p:cNvSpPr>
          <p:nvPr/>
        </p:nvSpPr>
        <p:spPr bwMode="auto">
          <a:xfrm>
            <a:off x="1112838" y="5743575"/>
            <a:ext cx="487362"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53" name="Rectangle 37"/>
          <p:cNvSpPr>
            <a:spLocks noChangeArrowheads="1"/>
          </p:cNvSpPr>
          <p:nvPr/>
        </p:nvSpPr>
        <p:spPr bwMode="auto">
          <a:xfrm rot="2723072">
            <a:off x="1657350" y="5614988"/>
            <a:ext cx="254000" cy="254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eaLnBrk="0" hangingPunct="0"/>
            <a:endParaRPr lang="en-US" altLang="en-US" sz="1400">
              <a:solidFill>
                <a:schemeClr val="bg2"/>
              </a:solidFill>
              <a:latin typeface="Times New Roman" panose="02020603050405020304" pitchFamily="18" charset="0"/>
            </a:endParaRPr>
          </a:p>
        </p:txBody>
      </p:sp>
      <p:sp>
        <p:nvSpPr>
          <p:cNvPr id="495654" name="Text Box 38"/>
          <p:cNvSpPr txBox="1">
            <a:spLocks noChangeArrowheads="1"/>
          </p:cNvSpPr>
          <p:nvPr/>
        </p:nvSpPr>
        <p:spPr bwMode="auto">
          <a:xfrm>
            <a:off x="1651000" y="5611813"/>
            <a:ext cx="285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0" hangingPunct="0"/>
            <a:r>
              <a:rPr lang="en-US" altLang="en-US">
                <a:solidFill>
                  <a:schemeClr val="bg2"/>
                </a:solidFill>
                <a:latin typeface="Times New Roman" panose="02020603050405020304" pitchFamily="18" charset="0"/>
              </a:rPr>
              <a:t>R</a:t>
            </a:r>
          </a:p>
        </p:txBody>
      </p:sp>
      <p:sp>
        <p:nvSpPr>
          <p:cNvPr id="495655" name="Line 39"/>
          <p:cNvSpPr>
            <a:spLocks noChangeShapeType="1"/>
          </p:cNvSpPr>
          <p:nvPr/>
        </p:nvSpPr>
        <p:spPr bwMode="auto">
          <a:xfrm>
            <a:off x="1981200" y="5746750"/>
            <a:ext cx="73183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56" name="Rectangle 40"/>
          <p:cNvSpPr>
            <a:spLocks noChangeArrowheads="1"/>
          </p:cNvSpPr>
          <p:nvPr/>
        </p:nvSpPr>
        <p:spPr bwMode="auto">
          <a:xfrm>
            <a:off x="2713038" y="5627688"/>
            <a:ext cx="639762" cy="2413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400">
                <a:solidFill>
                  <a:schemeClr val="bg2"/>
                </a:solidFill>
                <a:latin typeface="Times New Roman" panose="02020603050405020304" pitchFamily="18" charset="0"/>
              </a:rPr>
              <a:t>E</a:t>
            </a:r>
            <a:r>
              <a:rPr lang="en-US" altLang="en-US" sz="1400" baseline="-25000">
                <a:solidFill>
                  <a:schemeClr val="bg2"/>
                </a:solidFill>
                <a:latin typeface="Times New Roman" panose="02020603050405020304" pitchFamily="18" charset="0"/>
              </a:rPr>
              <a:t>2</a:t>
            </a:r>
            <a:endParaRPr lang="en-US" altLang="en-US" sz="1400">
              <a:solidFill>
                <a:schemeClr val="bg2"/>
              </a:solidFill>
              <a:latin typeface="Times New Roman" panose="02020603050405020304" pitchFamily="18" charset="0"/>
            </a:endParaRPr>
          </a:p>
        </p:txBody>
      </p:sp>
      <p:sp>
        <p:nvSpPr>
          <p:cNvPr id="495657" name="Line 41"/>
          <p:cNvSpPr>
            <a:spLocks noChangeShapeType="1"/>
          </p:cNvSpPr>
          <p:nvPr/>
        </p:nvSpPr>
        <p:spPr bwMode="auto">
          <a:xfrm>
            <a:off x="1112838" y="6219825"/>
            <a:ext cx="487362"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58" name="Rectangle 42"/>
          <p:cNvSpPr>
            <a:spLocks noChangeArrowheads="1"/>
          </p:cNvSpPr>
          <p:nvPr/>
        </p:nvSpPr>
        <p:spPr bwMode="auto">
          <a:xfrm rot="2723072">
            <a:off x="1657350" y="6091238"/>
            <a:ext cx="254000" cy="254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eaLnBrk="0" hangingPunct="0"/>
            <a:endParaRPr lang="en-US" altLang="en-US" sz="1400">
              <a:solidFill>
                <a:schemeClr val="bg2"/>
              </a:solidFill>
              <a:latin typeface="Times New Roman" panose="02020603050405020304" pitchFamily="18" charset="0"/>
            </a:endParaRPr>
          </a:p>
        </p:txBody>
      </p:sp>
      <p:sp>
        <p:nvSpPr>
          <p:cNvPr id="495659" name="Text Box 43"/>
          <p:cNvSpPr txBox="1">
            <a:spLocks noChangeArrowheads="1"/>
          </p:cNvSpPr>
          <p:nvPr/>
        </p:nvSpPr>
        <p:spPr bwMode="auto">
          <a:xfrm>
            <a:off x="1651000" y="6088063"/>
            <a:ext cx="285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0" hangingPunct="0"/>
            <a:r>
              <a:rPr lang="en-US" altLang="en-US">
                <a:solidFill>
                  <a:schemeClr val="bg2"/>
                </a:solidFill>
                <a:latin typeface="Times New Roman" panose="02020603050405020304" pitchFamily="18" charset="0"/>
              </a:rPr>
              <a:t>R</a:t>
            </a:r>
          </a:p>
        </p:txBody>
      </p:sp>
      <p:sp>
        <p:nvSpPr>
          <p:cNvPr id="495660" name="Line 44"/>
          <p:cNvSpPr>
            <a:spLocks noChangeShapeType="1"/>
          </p:cNvSpPr>
          <p:nvPr/>
        </p:nvSpPr>
        <p:spPr bwMode="auto">
          <a:xfrm>
            <a:off x="1981200" y="6223000"/>
            <a:ext cx="73183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1" name="Text Box 45"/>
          <p:cNvSpPr txBox="1">
            <a:spLocks noChangeArrowheads="1"/>
          </p:cNvSpPr>
          <p:nvPr/>
        </p:nvSpPr>
        <p:spPr bwMode="auto">
          <a:xfrm>
            <a:off x="1905000" y="5997575"/>
            <a:ext cx="8255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a:solidFill>
                  <a:schemeClr val="bg2"/>
                </a:solidFill>
                <a:latin typeface="Times New Roman" panose="02020603050405020304" pitchFamily="18" charset="0"/>
              </a:rPr>
              <a:t>(min,max)</a:t>
            </a:r>
          </a:p>
        </p:txBody>
      </p:sp>
      <p:sp>
        <p:nvSpPr>
          <p:cNvPr id="495662" name="Rectangle 46"/>
          <p:cNvSpPr>
            <a:spLocks noChangeArrowheads="1"/>
          </p:cNvSpPr>
          <p:nvPr/>
        </p:nvSpPr>
        <p:spPr bwMode="auto">
          <a:xfrm>
            <a:off x="2713038" y="6103938"/>
            <a:ext cx="639762" cy="2413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400">
                <a:solidFill>
                  <a:schemeClr val="bg2"/>
                </a:solidFill>
                <a:latin typeface="Times New Roman" panose="02020603050405020304" pitchFamily="18" charset="0"/>
              </a:rPr>
              <a:t>E</a:t>
            </a:r>
          </a:p>
        </p:txBody>
      </p:sp>
      <p:grpSp>
        <p:nvGrpSpPr>
          <p:cNvPr id="495663" name="Group 47"/>
          <p:cNvGrpSpPr>
            <a:grpSpLocks/>
          </p:cNvGrpSpPr>
          <p:nvPr/>
        </p:nvGrpSpPr>
        <p:grpSpPr bwMode="auto">
          <a:xfrm>
            <a:off x="2171700" y="4279900"/>
            <a:ext cx="990600" cy="346075"/>
            <a:chOff x="0" y="1560"/>
            <a:chExt cx="1200" cy="420"/>
          </a:xfrm>
        </p:grpSpPr>
        <p:sp>
          <p:nvSpPr>
            <p:cNvPr id="495664" name="Oval 48"/>
            <p:cNvSpPr>
              <a:spLocks noChangeArrowheads="1"/>
            </p:cNvSpPr>
            <p:nvPr/>
          </p:nvSpPr>
          <p:spPr bwMode="auto">
            <a:xfrm>
              <a:off x="0" y="1560"/>
              <a:ext cx="288" cy="168"/>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5" name="Oval 49"/>
            <p:cNvSpPr>
              <a:spLocks noChangeArrowheads="1"/>
            </p:cNvSpPr>
            <p:nvPr/>
          </p:nvSpPr>
          <p:spPr bwMode="auto">
            <a:xfrm>
              <a:off x="396" y="1560"/>
              <a:ext cx="288" cy="168"/>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6" name="Oval 50"/>
            <p:cNvSpPr>
              <a:spLocks noChangeArrowheads="1"/>
            </p:cNvSpPr>
            <p:nvPr/>
          </p:nvSpPr>
          <p:spPr bwMode="auto">
            <a:xfrm>
              <a:off x="912" y="1560"/>
              <a:ext cx="288" cy="168"/>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7" name="Oval 51"/>
            <p:cNvSpPr>
              <a:spLocks noChangeArrowheads="1"/>
            </p:cNvSpPr>
            <p:nvPr/>
          </p:nvSpPr>
          <p:spPr bwMode="auto">
            <a:xfrm>
              <a:off x="516" y="1812"/>
              <a:ext cx="288" cy="168"/>
            </a:xfrm>
            <a:prstGeom prst="ellipse">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8" name="Line 52"/>
            <p:cNvSpPr>
              <a:spLocks noChangeShapeType="1"/>
            </p:cNvSpPr>
            <p:nvPr/>
          </p:nvSpPr>
          <p:spPr bwMode="auto">
            <a:xfrm flipH="1">
              <a:off x="264" y="1896"/>
              <a:ext cx="26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69" name="Line 53"/>
            <p:cNvSpPr>
              <a:spLocks noChangeShapeType="1"/>
            </p:cNvSpPr>
            <p:nvPr/>
          </p:nvSpPr>
          <p:spPr bwMode="auto">
            <a:xfrm>
              <a:off x="288" y="1668"/>
              <a:ext cx="264" cy="173"/>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70" name="Line 54"/>
            <p:cNvSpPr>
              <a:spLocks noChangeShapeType="1"/>
            </p:cNvSpPr>
            <p:nvPr/>
          </p:nvSpPr>
          <p:spPr bwMode="auto">
            <a:xfrm>
              <a:off x="528" y="1717"/>
              <a:ext cx="84" cy="107"/>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71" name="Line 55"/>
            <p:cNvSpPr>
              <a:spLocks noChangeShapeType="1"/>
            </p:cNvSpPr>
            <p:nvPr/>
          </p:nvSpPr>
          <p:spPr bwMode="auto">
            <a:xfrm flipV="1">
              <a:off x="792" y="1728"/>
              <a:ext cx="228" cy="132"/>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5672" name="Line 56"/>
            <p:cNvSpPr>
              <a:spLocks noChangeShapeType="1"/>
            </p:cNvSpPr>
            <p:nvPr/>
          </p:nvSpPr>
          <p:spPr bwMode="auto">
            <a:xfrm>
              <a:off x="720" y="1644"/>
              <a:ext cx="180" cy="0"/>
            </a:xfrm>
            <a:prstGeom prst="line">
              <a:avLst/>
            </a:prstGeom>
            <a:noFill/>
            <a:ln w="9525" cap="rnd">
              <a:solidFill>
                <a:schemeClr val="bg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95673" name="Text Box 57"/>
          <p:cNvSpPr txBox="1">
            <a:spLocks noChangeArrowheads="1"/>
          </p:cNvSpPr>
          <p:nvPr/>
        </p:nvSpPr>
        <p:spPr bwMode="auto">
          <a:xfrm>
            <a:off x="1887538" y="5521325"/>
            <a:ext cx="293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0" hangingPunct="0"/>
            <a:r>
              <a:rPr lang="en-US" altLang="en-US">
                <a:solidFill>
                  <a:schemeClr val="bg2"/>
                </a:solidFill>
                <a:latin typeface="Times New Roman" panose="02020603050405020304" pitchFamily="18" charset="0"/>
              </a:rPr>
              <a:t>N</a:t>
            </a:r>
          </a:p>
        </p:txBody>
      </p:sp>
      <p:sp>
        <p:nvSpPr>
          <p:cNvPr id="495674" name="Rectangle 58"/>
          <p:cNvSpPr>
            <a:spLocks noChangeArrowheads="1"/>
          </p:cNvSpPr>
          <p:nvPr/>
        </p:nvSpPr>
        <p:spPr bwMode="auto">
          <a:xfrm rot="2723072">
            <a:off x="1617663" y="5189538"/>
            <a:ext cx="254000" cy="254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eaLnBrk="0" hangingPunct="0"/>
            <a:endParaRPr lang="en-US" altLang="en-US" sz="1400">
              <a:solidFill>
                <a:schemeClr val="bg2"/>
              </a:solidFill>
              <a:latin typeface="Times New Roman" panose="02020603050405020304" pitchFamily="18" charset="0"/>
            </a:endParaRPr>
          </a:p>
        </p:txBody>
      </p:sp>
    </p:spTree>
    <p:extLst>
      <p:ext uri="{BB962C8B-B14F-4D97-AF65-F5344CB8AC3E}">
        <p14:creationId xmlns:p14="http://schemas.microsoft.com/office/powerpoint/2010/main" val="21173520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561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956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9561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9561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9561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9561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95619">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95619">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495619">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495619">
                                            <p:txEl>
                                              <p:pRg st="10" end="10"/>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495619">
                                            <p:txEl>
                                              <p:pRg st="11" end="11"/>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49561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52786D13-D067-43AD-977A-0B24419A568F}" type="datetime1">
              <a:rPr lang="en-US" altLang="en-US" sz="1000" smtClean="0">
                <a:solidFill>
                  <a:schemeClr val="tx1"/>
                </a:solidFill>
              </a:rPr>
              <a:pPr eaLnBrk="1" hangingPunct="1"/>
              <a:t>9/11/2019</a:t>
            </a:fld>
            <a:endParaRPr lang="en-US" altLang="en-US" sz="1000">
              <a:solidFill>
                <a:schemeClr val="tx1"/>
              </a:solidFill>
            </a:endParaRP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CAA5503-770A-4456-BDCE-A23A378A651E}" type="slidenum">
              <a:rPr lang="en-US" altLang="en-US" sz="1000">
                <a:solidFill>
                  <a:schemeClr val="tx1"/>
                </a:solidFill>
              </a:rPr>
              <a:pPr eaLnBrk="1" hangingPunct="1"/>
              <a:t>3</a:t>
            </a:fld>
            <a:endParaRPr lang="en-US" altLang="en-US" sz="1000">
              <a:solidFill>
                <a:schemeClr val="tx1"/>
              </a:solidFill>
            </a:endParaRPr>
          </a:p>
        </p:txBody>
      </p:sp>
      <p:sp>
        <p:nvSpPr>
          <p:cNvPr id="5125" name="Rectangle 2"/>
          <p:cNvSpPr>
            <a:spLocks noGrp="1" noChangeArrowheads="1"/>
          </p:cNvSpPr>
          <p:nvPr>
            <p:ph type="title"/>
          </p:nvPr>
        </p:nvSpPr>
        <p:spPr/>
        <p:txBody>
          <a:bodyPr/>
          <a:lstStyle/>
          <a:p>
            <a:r>
              <a:rPr lang="en-US" altLang="en-US"/>
              <a:t>Review</a:t>
            </a:r>
          </a:p>
        </p:txBody>
      </p:sp>
      <p:sp>
        <p:nvSpPr>
          <p:cNvPr id="281603" name="Rectangle 3"/>
          <p:cNvSpPr>
            <a:spLocks noGrp="1" noChangeArrowheads="1"/>
          </p:cNvSpPr>
          <p:nvPr>
            <p:ph type="body" idx="1"/>
          </p:nvPr>
        </p:nvSpPr>
        <p:spPr/>
        <p:txBody>
          <a:bodyPr/>
          <a:lstStyle/>
          <a:p>
            <a:r>
              <a:rPr lang="en-US" altLang="en-US" dirty="0"/>
              <a:t>A database is</a:t>
            </a:r>
          </a:p>
          <a:p>
            <a:pPr lvl="1"/>
            <a:r>
              <a:rPr lang="en-US" altLang="en-US" dirty="0"/>
              <a:t>a large collection of integrated data</a:t>
            </a:r>
          </a:p>
          <a:p>
            <a:r>
              <a:rPr lang="en-US" altLang="en-US" dirty="0"/>
              <a:t>A </a:t>
            </a:r>
            <a:r>
              <a:rPr lang="en-US" altLang="en-US" dirty="0" err="1"/>
              <a:t>miniworld</a:t>
            </a:r>
            <a:r>
              <a:rPr lang="en-US" altLang="en-US" dirty="0"/>
              <a:t> is </a:t>
            </a:r>
          </a:p>
          <a:p>
            <a:pPr lvl="1"/>
            <a:r>
              <a:rPr lang="en-US" altLang="en-US" dirty="0"/>
              <a:t>some aspect of the real world, described by facts (data)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160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160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16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28D78403-AB24-48EF-B935-BFB691FD9742}" type="datetime1">
              <a:rPr lang="en-US" altLang="en-US" sz="1000" smtClean="0">
                <a:solidFill>
                  <a:schemeClr val="tx1"/>
                </a:solidFill>
              </a:rPr>
              <a:pPr eaLnBrk="1" hangingPunct="1"/>
              <a:t>9/11/2019</a:t>
            </a:fld>
            <a:endParaRPr lang="en-US" altLang="en-US" sz="1000">
              <a:solidFill>
                <a:schemeClr val="tx1"/>
              </a:solidFill>
            </a:endParaRPr>
          </a:p>
        </p:txBody>
      </p:sp>
      <p:sp>
        <p:nvSpPr>
          <p:cNvPr id="307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307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9B7BEAD-EAD9-4CCE-AA3A-285AA3734499}" type="slidenum">
              <a:rPr lang="en-US" altLang="en-US" sz="1000">
                <a:solidFill>
                  <a:schemeClr val="tx1"/>
                </a:solidFill>
              </a:rPr>
              <a:pPr eaLnBrk="1" hangingPunct="1"/>
              <a:t>30</a:t>
            </a:fld>
            <a:endParaRPr lang="en-US" altLang="en-US" sz="1000">
              <a:solidFill>
                <a:schemeClr val="tx1"/>
              </a:solidFill>
            </a:endParaRPr>
          </a:p>
        </p:txBody>
      </p:sp>
      <p:pic>
        <p:nvPicPr>
          <p:cNvPr id="30725" name="Picture 2" descr="fig03_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200"/>
            <a:ext cx="9144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Rectangle 3"/>
          <p:cNvSpPr>
            <a:spLocks/>
          </p:cNvSpPr>
          <p:nvPr/>
        </p:nvSpPr>
        <p:spPr bwMode="auto">
          <a:xfrm>
            <a:off x="6172200" y="0"/>
            <a:ext cx="2971800" cy="838200"/>
          </a:xfrm>
          <a:prstGeom prst="rect">
            <a:avLst/>
          </a:prstGeom>
          <a:solidFill>
            <a:schemeClr val="bg1"/>
          </a:solidFill>
          <a:ln w="12700">
            <a:solidFill>
              <a:schemeClr val="bg1"/>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1891000735"/>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28D78403-AB24-48EF-B935-BFB691FD9742}" type="datetime1">
              <a:rPr lang="en-US" altLang="en-US" sz="1000" smtClean="0">
                <a:solidFill>
                  <a:schemeClr val="tx1"/>
                </a:solidFill>
              </a:rPr>
              <a:pPr eaLnBrk="1" hangingPunct="1"/>
              <a:t>9/11/2019</a:t>
            </a:fld>
            <a:endParaRPr lang="en-US" altLang="en-US" sz="1000">
              <a:solidFill>
                <a:schemeClr val="tx1"/>
              </a:solidFill>
            </a:endParaRPr>
          </a:p>
        </p:txBody>
      </p:sp>
      <p:sp>
        <p:nvSpPr>
          <p:cNvPr id="307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307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9B7BEAD-EAD9-4CCE-AA3A-285AA3734499}" type="slidenum">
              <a:rPr lang="en-US" altLang="en-US" sz="1000">
                <a:solidFill>
                  <a:schemeClr val="tx1"/>
                </a:solidFill>
              </a:rPr>
              <a:pPr eaLnBrk="1" hangingPunct="1"/>
              <a:t>31</a:t>
            </a:fld>
            <a:endParaRPr lang="en-US" altLang="en-US" sz="1000">
              <a:solidFill>
                <a:schemeClr val="tx1"/>
              </a:solidFill>
            </a:endParaRPr>
          </a:p>
        </p:txBody>
      </p:sp>
      <p:pic>
        <p:nvPicPr>
          <p:cNvPr id="30725" name="Picture 2" descr="fig03_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200"/>
            <a:ext cx="9144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Rectangle 3"/>
          <p:cNvSpPr>
            <a:spLocks/>
          </p:cNvSpPr>
          <p:nvPr/>
        </p:nvSpPr>
        <p:spPr bwMode="auto">
          <a:xfrm>
            <a:off x="6172200" y="0"/>
            <a:ext cx="2971800" cy="838200"/>
          </a:xfrm>
          <a:prstGeom prst="rect">
            <a:avLst/>
          </a:prstGeom>
          <a:solidFill>
            <a:schemeClr val="bg1"/>
          </a:solidFill>
          <a:ln w="12700">
            <a:solidFill>
              <a:schemeClr val="bg1"/>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27" name="Freeform 4"/>
          <p:cNvSpPr>
            <a:spLocks/>
          </p:cNvSpPr>
          <p:nvPr/>
        </p:nvSpPr>
        <p:spPr bwMode="auto">
          <a:xfrm>
            <a:off x="838200" y="1752600"/>
            <a:ext cx="2339975" cy="1069975"/>
          </a:xfrm>
          <a:custGeom>
            <a:avLst/>
            <a:gdLst>
              <a:gd name="T0" fmla="*/ 0 w 1474"/>
              <a:gd name="T1" fmla="*/ 579437 h 674"/>
              <a:gd name="T2" fmla="*/ 228600 w 1474"/>
              <a:gd name="T3" fmla="*/ 298450 h 674"/>
              <a:gd name="T4" fmla="*/ 247650 w 1474"/>
              <a:gd name="T5" fmla="*/ 246063 h 674"/>
              <a:gd name="T6" fmla="*/ 352425 w 1474"/>
              <a:gd name="T7" fmla="*/ 174625 h 674"/>
              <a:gd name="T8" fmla="*/ 422275 w 1474"/>
              <a:gd name="T9" fmla="*/ 122238 h 674"/>
              <a:gd name="T10" fmla="*/ 528638 w 1474"/>
              <a:gd name="T11" fmla="*/ 104775 h 674"/>
              <a:gd name="T12" fmla="*/ 704850 w 1474"/>
              <a:gd name="T13" fmla="*/ 52388 h 674"/>
              <a:gd name="T14" fmla="*/ 844550 w 1474"/>
              <a:gd name="T15" fmla="*/ 17462 h 674"/>
              <a:gd name="T16" fmla="*/ 933450 w 1474"/>
              <a:gd name="T17" fmla="*/ 0 h 674"/>
              <a:gd name="T18" fmla="*/ 1724025 w 1474"/>
              <a:gd name="T19" fmla="*/ 17462 h 674"/>
              <a:gd name="T20" fmla="*/ 1917700 w 1474"/>
              <a:gd name="T21" fmla="*/ 174625 h 674"/>
              <a:gd name="T22" fmla="*/ 2128838 w 1474"/>
              <a:gd name="T23" fmla="*/ 315912 h 674"/>
              <a:gd name="T24" fmla="*/ 2339975 w 1474"/>
              <a:gd name="T25" fmla="*/ 438150 h 674"/>
              <a:gd name="T26" fmla="*/ 2322513 w 1474"/>
              <a:gd name="T27" fmla="*/ 561975 h 674"/>
              <a:gd name="T28" fmla="*/ 2216150 w 1474"/>
              <a:gd name="T29" fmla="*/ 685800 h 674"/>
              <a:gd name="T30" fmla="*/ 2181225 w 1474"/>
              <a:gd name="T31" fmla="*/ 738187 h 674"/>
              <a:gd name="T32" fmla="*/ 2057400 w 1474"/>
              <a:gd name="T33" fmla="*/ 808037 h 674"/>
              <a:gd name="T34" fmla="*/ 1654175 w 1474"/>
              <a:gd name="T35" fmla="*/ 966788 h 674"/>
              <a:gd name="T36" fmla="*/ 827088 w 1474"/>
              <a:gd name="T37" fmla="*/ 966788 h 674"/>
              <a:gd name="T38" fmla="*/ 757237 w 1474"/>
              <a:gd name="T39" fmla="*/ 949325 h 674"/>
              <a:gd name="T40" fmla="*/ 650875 w 1474"/>
              <a:gd name="T41" fmla="*/ 914400 h 674"/>
              <a:gd name="T42" fmla="*/ 511175 w 1474"/>
              <a:gd name="T43" fmla="*/ 842963 h 674"/>
              <a:gd name="T44" fmla="*/ 457200 w 1474"/>
              <a:gd name="T45" fmla="*/ 825500 h 674"/>
              <a:gd name="T46" fmla="*/ 352425 w 1474"/>
              <a:gd name="T47" fmla="*/ 773112 h 674"/>
              <a:gd name="T48" fmla="*/ 317500 w 1474"/>
              <a:gd name="T49" fmla="*/ 720725 h 674"/>
              <a:gd name="T50" fmla="*/ 265113 w 1474"/>
              <a:gd name="T51" fmla="*/ 685800 h 674"/>
              <a:gd name="T52" fmla="*/ 71438 w 1474"/>
              <a:gd name="T53" fmla="*/ 544512 h 674"/>
              <a:gd name="T54" fmla="*/ 0 w 1474"/>
              <a:gd name="T55" fmla="*/ 579437 h 6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74"/>
              <a:gd name="T85" fmla="*/ 0 h 674"/>
              <a:gd name="T86" fmla="*/ 1474 w 1474"/>
              <a:gd name="T87" fmla="*/ 674 h 67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74" h="674">
                <a:moveTo>
                  <a:pt x="0" y="365"/>
                </a:moveTo>
                <a:cubicBezTo>
                  <a:pt x="22" y="304"/>
                  <a:pt x="81" y="209"/>
                  <a:pt x="144" y="188"/>
                </a:cubicBezTo>
                <a:cubicBezTo>
                  <a:pt x="148" y="177"/>
                  <a:pt x="148" y="163"/>
                  <a:pt x="156" y="155"/>
                </a:cubicBezTo>
                <a:cubicBezTo>
                  <a:pt x="175" y="136"/>
                  <a:pt x="200" y="125"/>
                  <a:pt x="222" y="110"/>
                </a:cubicBezTo>
                <a:cubicBezTo>
                  <a:pt x="237" y="100"/>
                  <a:pt x="249" y="84"/>
                  <a:pt x="266" y="77"/>
                </a:cubicBezTo>
                <a:cubicBezTo>
                  <a:pt x="287" y="69"/>
                  <a:pt x="311" y="70"/>
                  <a:pt x="333" y="66"/>
                </a:cubicBezTo>
                <a:cubicBezTo>
                  <a:pt x="394" y="26"/>
                  <a:pt x="342" y="53"/>
                  <a:pt x="444" y="33"/>
                </a:cubicBezTo>
                <a:cubicBezTo>
                  <a:pt x="474" y="27"/>
                  <a:pt x="502" y="17"/>
                  <a:pt x="532" y="11"/>
                </a:cubicBezTo>
                <a:cubicBezTo>
                  <a:pt x="551" y="7"/>
                  <a:pt x="569" y="4"/>
                  <a:pt x="588" y="0"/>
                </a:cubicBezTo>
                <a:cubicBezTo>
                  <a:pt x="754" y="4"/>
                  <a:pt x="920" y="4"/>
                  <a:pt x="1086" y="11"/>
                </a:cubicBezTo>
                <a:cubicBezTo>
                  <a:pt x="1147" y="14"/>
                  <a:pt x="1171" y="77"/>
                  <a:pt x="1208" y="110"/>
                </a:cubicBezTo>
                <a:cubicBezTo>
                  <a:pt x="1237" y="136"/>
                  <a:pt x="1303" y="186"/>
                  <a:pt x="1341" y="199"/>
                </a:cubicBezTo>
                <a:cubicBezTo>
                  <a:pt x="1386" y="244"/>
                  <a:pt x="1423" y="243"/>
                  <a:pt x="1474" y="276"/>
                </a:cubicBezTo>
                <a:cubicBezTo>
                  <a:pt x="1470" y="302"/>
                  <a:pt x="1471" y="329"/>
                  <a:pt x="1463" y="354"/>
                </a:cubicBezTo>
                <a:cubicBezTo>
                  <a:pt x="1458" y="367"/>
                  <a:pt x="1408" y="417"/>
                  <a:pt x="1396" y="432"/>
                </a:cubicBezTo>
                <a:cubicBezTo>
                  <a:pt x="1388" y="442"/>
                  <a:pt x="1383" y="456"/>
                  <a:pt x="1374" y="465"/>
                </a:cubicBezTo>
                <a:cubicBezTo>
                  <a:pt x="1355" y="484"/>
                  <a:pt x="1317" y="497"/>
                  <a:pt x="1296" y="509"/>
                </a:cubicBezTo>
                <a:cubicBezTo>
                  <a:pt x="1215" y="555"/>
                  <a:pt x="1135" y="594"/>
                  <a:pt x="1042" y="609"/>
                </a:cubicBezTo>
                <a:cubicBezTo>
                  <a:pt x="877" y="674"/>
                  <a:pt x="693" y="628"/>
                  <a:pt x="521" y="609"/>
                </a:cubicBezTo>
                <a:cubicBezTo>
                  <a:pt x="506" y="605"/>
                  <a:pt x="491" y="602"/>
                  <a:pt x="477" y="598"/>
                </a:cubicBezTo>
                <a:cubicBezTo>
                  <a:pt x="454" y="591"/>
                  <a:pt x="410" y="576"/>
                  <a:pt x="410" y="576"/>
                </a:cubicBezTo>
                <a:cubicBezTo>
                  <a:pt x="372" y="536"/>
                  <a:pt x="398" y="556"/>
                  <a:pt x="322" y="531"/>
                </a:cubicBezTo>
                <a:cubicBezTo>
                  <a:pt x="311" y="527"/>
                  <a:pt x="288" y="520"/>
                  <a:pt x="288" y="520"/>
                </a:cubicBezTo>
                <a:cubicBezTo>
                  <a:pt x="268" y="506"/>
                  <a:pt x="241" y="502"/>
                  <a:pt x="222" y="487"/>
                </a:cubicBezTo>
                <a:cubicBezTo>
                  <a:pt x="212" y="479"/>
                  <a:pt x="209" y="463"/>
                  <a:pt x="200" y="454"/>
                </a:cubicBezTo>
                <a:cubicBezTo>
                  <a:pt x="191" y="445"/>
                  <a:pt x="177" y="441"/>
                  <a:pt x="167" y="432"/>
                </a:cubicBezTo>
                <a:cubicBezTo>
                  <a:pt x="145" y="413"/>
                  <a:pt x="88" y="337"/>
                  <a:pt x="45" y="343"/>
                </a:cubicBezTo>
                <a:cubicBezTo>
                  <a:pt x="28" y="345"/>
                  <a:pt x="15" y="358"/>
                  <a:pt x="0" y="365"/>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28" name="Freeform 5"/>
          <p:cNvSpPr>
            <a:spLocks/>
          </p:cNvSpPr>
          <p:nvPr/>
        </p:nvSpPr>
        <p:spPr bwMode="auto">
          <a:xfrm>
            <a:off x="6967538" y="1905000"/>
            <a:ext cx="1871662" cy="500063"/>
          </a:xfrm>
          <a:custGeom>
            <a:avLst/>
            <a:gdLst>
              <a:gd name="T0" fmla="*/ 615950 w 1179"/>
              <a:gd name="T1" fmla="*/ 500063 h 315"/>
              <a:gd name="T2" fmla="*/ 422275 w 1179"/>
              <a:gd name="T3" fmla="*/ 447675 h 315"/>
              <a:gd name="T4" fmla="*/ 369887 w 1179"/>
              <a:gd name="T5" fmla="*/ 430213 h 315"/>
              <a:gd name="T6" fmla="*/ 280987 w 1179"/>
              <a:gd name="T7" fmla="*/ 377825 h 315"/>
              <a:gd name="T8" fmla="*/ 193675 w 1179"/>
              <a:gd name="T9" fmla="*/ 306388 h 315"/>
              <a:gd name="T10" fmla="*/ 52387 w 1179"/>
              <a:gd name="T11" fmla="*/ 184150 h 315"/>
              <a:gd name="T12" fmla="*/ 0 w 1179"/>
              <a:gd name="T13" fmla="*/ 149225 h 315"/>
              <a:gd name="T14" fmla="*/ 228600 w 1179"/>
              <a:gd name="T15" fmla="*/ 25400 h 315"/>
              <a:gd name="T16" fmla="*/ 1512887 w 1179"/>
              <a:gd name="T17" fmla="*/ 42863 h 315"/>
              <a:gd name="T18" fmla="*/ 1565274 w 1179"/>
              <a:gd name="T19" fmla="*/ 95250 h 315"/>
              <a:gd name="T20" fmla="*/ 1617662 w 1179"/>
              <a:gd name="T21" fmla="*/ 112713 h 315"/>
              <a:gd name="T22" fmla="*/ 1811337 w 1179"/>
              <a:gd name="T23" fmla="*/ 184150 h 315"/>
              <a:gd name="T24" fmla="*/ 1828800 w 1179"/>
              <a:gd name="T25" fmla="*/ 288925 h 315"/>
              <a:gd name="T26" fmla="*/ 1776412 w 1179"/>
              <a:gd name="T27" fmla="*/ 306388 h 315"/>
              <a:gd name="T28" fmla="*/ 1687512 w 1179"/>
              <a:gd name="T29" fmla="*/ 377825 h 315"/>
              <a:gd name="T30" fmla="*/ 1458912 w 1179"/>
              <a:gd name="T31" fmla="*/ 465138 h 315"/>
              <a:gd name="T32" fmla="*/ 1406524 w 1179"/>
              <a:gd name="T33" fmla="*/ 482600 h 315"/>
              <a:gd name="T34" fmla="*/ 615950 w 1179"/>
              <a:gd name="T35" fmla="*/ 500063 h 3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79"/>
              <a:gd name="T55" fmla="*/ 0 h 315"/>
              <a:gd name="T56" fmla="*/ 1179 w 1179"/>
              <a:gd name="T57" fmla="*/ 315 h 3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79" h="315">
                <a:moveTo>
                  <a:pt x="388" y="315"/>
                </a:moveTo>
                <a:cubicBezTo>
                  <a:pt x="309" y="300"/>
                  <a:pt x="350" y="310"/>
                  <a:pt x="266" y="282"/>
                </a:cubicBezTo>
                <a:cubicBezTo>
                  <a:pt x="255" y="278"/>
                  <a:pt x="233" y="271"/>
                  <a:pt x="233" y="271"/>
                </a:cubicBezTo>
                <a:cubicBezTo>
                  <a:pt x="168" y="209"/>
                  <a:pt x="256" y="287"/>
                  <a:pt x="177" y="238"/>
                </a:cubicBezTo>
                <a:cubicBezTo>
                  <a:pt x="157" y="226"/>
                  <a:pt x="142" y="206"/>
                  <a:pt x="122" y="193"/>
                </a:cubicBezTo>
                <a:cubicBezTo>
                  <a:pt x="85" y="138"/>
                  <a:pt x="111" y="168"/>
                  <a:pt x="33" y="116"/>
                </a:cubicBezTo>
                <a:cubicBezTo>
                  <a:pt x="22" y="109"/>
                  <a:pt x="0" y="94"/>
                  <a:pt x="0" y="94"/>
                </a:cubicBezTo>
                <a:cubicBezTo>
                  <a:pt x="18" y="0"/>
                  <a:pt x="36" y="28"/>
                  <a:pt x="144" y="16"/>
                </a:cubicBezTo>
                <a:cubicBezTo>
                  <a:pt x="414" y="20"/>
                  <a:pt x="684" y="13"/>
                  <a:pt x="953" y="27"/>
                </a:cubicBezTo>
                <a:cubicBezTo>
                  <a:pt x="969" y="28"/>
                  <a:pt x="973" y="51"/>
                  <a:pt x="986" y="60"/>
                </a:cubicBezTo>
                <a:cubicBezTo>
                  <a:pt x="996" y="66"/>
                  <a:pt x="1008" y="67"/>
                  <a:pt x="1019" y="71"/>
                </a:cubicBezTo>
                <a:cubicBezTo>
                  <a:pt x="1058" y="98"/>
                  <a:pt x="1096" y="101"/>
                  <a:pt x="1141" y="116"/>
                </a:cubicBezTo>
                <a:cubicBezTo>
                  <a:pt x="1156" y="138"/>
                  <a:pt x="1179" y="155"/>
                  <a:pt x="1152" y="182"/>
                </a:cubicBezTo>
                <a:cubicBezTo>
                  <a:pt x="1144" y="190"/>
                  <a:pt x="1129" y="188"/>
                  <a:pt x="1119" y="193"/>
                </a:cubicBezTo>
                <a:cubicBezTo>
                  <a:pt x="998" y="254"/>
                  <a:pt x="1160" y="179"/>
                  <a:pt x="1063" y="238"/>
                </a:cubicBezTo>
                <a:cubicBezTo>
                  <a:pt x="1019" y="265"/>
                  <a:pt x="969" y="279"/>
                  <a:pt x="919" y="293"/>
                </a:cubicBezTo>
                <a:cubicBezTo>
                  <a:pt x="908" y="296"/>
                  <a:pt x="898" y="304"/>
                  <a:pt x="886" y="304"/>
                </a:cubicBezTo>
                <a:cubicBezTo>
                  <a:pt x="720" y="311"/>
                  <a:pt x="554" y="311"/>
                  <a:pt x="388" y="315"/>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29" name="Freeform 6"/>
          <p:cNvSpPr>
            <a:spLocks/>
          </p:cNvSpPr>
          <p:nvPr/>
        </p:nvSpPr>
        <p:spPr bwMode="auto">
          <a:xfrm>
            <a:off x="6927850" y="3505200"/>
            <a:ext cx="1987550" cy="546100"/>
          </a:xfrm>
          <a:custGeom>
            <a:avLst/>
            <a:gdLst>
              <a:gd name="T0" fmla="*/ 387350 w 1252"/>
              <a:gd name="T1" fmla="*/ 457200 h 344"/>
              <a:gd name="T2" fmla="*/ 123825 w 1252"/>
              <a:gd name="T3" fmla="*/ 352425 h 344"/>
              <a:gd name="T4" fmla="*/ 71437 w 1252"/>
              <a:gd name="T5" fmla="*/ 317500 h 344"/>
              <a:gd name="T6" fmla="*/ 0 w 1252"/>
              <a:gd name="T7" fmla="*/ 246063 h 344"/>
              <a:gd name="T8" fmla="*/ 17462 w 1252"/>
              <a:gd name="T9" fmla="*/ 123825 h 344"/>
              <a:gd name="T10" fmla="*/ 387350 w 1252"/>
              <a:gd name="T11" fmla="*/ 17462 h 344"/>
              <a:gd name="T12" fmla="*/ 931863 w 1252"/>
              <a:gd name="T13" fmla="*/ 0 h 344"/>
              <a:gd name="T14" fmla="*/ 1706563 w 1252"/>
              <a:gd name="T15" fmla="*/ 17462 h 344"/>
              <a:gd name="T16" fmla="*/ 1935163 w 1252"/>
              <a:gd name="T17" fmla="*/ 88900 h 344"/>
              <a:gd name="T18" fmla="*/ 1987550 w 1252"/>
              <a:gd name="T19" fmla="*/ 106363 h 344"/>
              <a:gd name="T20" fmla="*/ 1970088 w 1252"/>
              <a:gd name="T21" fmla="*/ 228600 h 344"/>
              <a:gd name="T22" fmla="*/ 1811338 w 1252"/>
              <a:gd name="T23" fmla="*/ 300037 h 344"/>
              <a:gd name="T24" fmla="*/ 1617662 w 1252"/>
              <a:gd name="T25" fmla="*/ 457200 h 344"/>
              <a:gd name="T26" fmla="*/ 1443037 w 1252"/>
              <a:gd name="T27" fmla="*/ 511175 h 344"/>
              <a:gd name="T28" fmla="*/ 1336675 w 1252"/>
              <a:gd name="T29" fmla="*/ 546100 h 344"/>
              <a:gd name="T30" fmla="*/ 387350 w 1252"/>
              <a:gd name="T31" fmla="*/ 528638 h 344"/>
              <a:gd name="T32" fmla="*/ 387350 w 1252"/>
              <a:gd name="T33" fmla="*/ 457200 h 3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52"/>
              <a:gd name="T52" fmla="*/ 0 h 344"/>
              <a:gd name="T53" fmla="*/ 1252 w 1252"/>
              <a:gd name="T54" fmla="*/ 344 h 3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52" h="344">
                <a:moveTo>
                  <a:pt x="244" y="288"/>
                </a:moveTo>
                <a:cubicBezTo>
                  <a:pt x="184" y="273"/>
                  <a:pt x="138" y="237"/>
                  <a:pt x="78" y="222"/>
                </a:cubicBezTo>
                <a:cubicBezTo>
                  <a:pt x="67" y="215"/>
                  <a:pt x="55" y="209"/>
                  <a:pt x="45" y="200"/>
                </a:cubicBezTo>
                <a:cubicBezTo>
                  <a:pt x="29" y="186"/>
                  <a:pt x="0" y="155"/>
                  <a:pt x="0" y="155"/>
                </a:cubicBezTo>
                <a:cubicBezTo>
                  <a:pt x="4" y="129"/>
                  <a:pt x="0" y="102"/>
                  <a:pt x="11" y="78"/>
                </a:cubicBezTo>
                <a:cubicBezTo>
                  <a:pt x="28" y="41"/>
                  <a:pt x="215" y="13"/>
                  <a:pt x="244" y="11"/>
                </a:cubicBezTo>
                <a:cubicBezTo>
                  <a:pt x="358" y="5"/>
                  <a:pt x="473" y="4"/>
                  <a:pt x="587" y="0"/>
                </a:cubicBezTo>
                <a:cubicBezTo>
                  <a:pt x="750" y="4"/>
                  <a:pt x="912" y="4"/>
                  <a:pt x="1075" y="11"/>
                </a:cubicBezTo>
                <a:cubicBezTo>
                  <a:pt x="1115" y="13"/>
                  <a:pt x="1183" y="44"/>
                  <a:pt x="1219" y="56"/>
                </a:cubicBezTo>
                <a:cubicBezTo>
                  <a:pt x="1230" y="60"/>
                  <a:pt x="1252" y="67"/>
                  <a:pt x="1252" y="67"/>
                </a:cubicBezTo>
                <a:cubicBezTo>
                  <a:pt x="1248" y="93"/>
                  <a:pt x="1251" y="120"/>
                  <a:pt x="1241" y="144"/>
                </a:cubicBezTo>
                <a:cubicBezTo>
                  <a:pt x="1230" y="168"/>
                  <a:pt x="1148" y="185"/>
                  <a:pt x="1141" y="189"/>
                </a:cubicBezTo>
                <a:cubicBezTo>
                  <a:pt x="1100" y="216"/>
                  <a:pt x="1061" y="267"/>
                  <a:pt x="1019" y="288"/>
                </a:cubicBezTo>
                <a:cubicBezTo>
                  <a:pt x="976" y="310"/>
                  <a:pt x="951" y="309"/>
                  <a:pt x="909" y="322"/>
                </a:cubicBezTo>
                <a:cubicBezTo>
                  <a:pt x="886" y="329"/>
                  <a:pt x="842" y="344"/>
                  <a:pt x="842" y="344"/>
                </a:cubicBezTo>
                <a:cubicBezTo>
                  <a:pt x="643" y="340"/>
                  <a:pt x="443" y="340"/>
                  <a:pt x="244" y="333"/>
                </a:cubicBezTo>
                <a:cubicBezTo>
                  <a:pt x="197" y="331"/>
                  <a:pt x="143" y="308"/>
                  <a:pt x="244" y="288"/>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0" name="Freeform 7"/>
          <p:cNvSpPr>
            <a:spLocks/>
          </p:cNvSpPr>
          <p:nvPr/>
        </p:nvSpPr>
        <p:spPr bwMode="auto">
          <a:xfrm>
            <a:off x="3605213" y="5759450"/>
            <a:ext cx="2392362" cy="793750"/>
          </a:xfrm>
          <a:custGeom>
            <a:avLst/>
            <a:gdLst>
              <a:gd name="T0" fmla="*/ 984250 w 1507"/>
              <a:gd name="T1" fmla="*/ 741363 h 500"/>
              <a:gd name="T2" fmla="*/ 862012 w 1507"/>
              <a:gd name="T3" fmla="*/ 671513 h 500"/>
              <a:gd name="T4" fmla="*/ 720725 w 1507"/>
              <a:gd name="T5" fmla="*/ 636588 h 500"/>
              <a:gd name="T6" fmla="*/ 368300 w 1507"/>
              <a:gd name="T7" fmla="*/ 565150 h 500"/>
              <a:gd name="T8" fmla="*/ 157162 w 1507"/>
              <a:gd name="T9" fmla="*/ 512763 h 500"/>
              <a:gd name="T10" fmla="*/ 104775 w 1507"/>
              <a:gd name="T11" fmla="*/ 460375 h 500"/>
              <a:gd name="T12" fmla="*/ 52387 w 1507"/>
              <a:gd name="T13" fmla="*/ 425450 h 500"/>
              <a:gd name="T14" fmla="*/ 34925 w 1507"/>
              <a:gd name="T15" fmla="*/ 371475 h 500"/>
              <a:gd name="T16" fmla="*/ 0 w 1507"/>
              <a:gd name="T17" fmla="*/ 319088 h 500"/>
              <a:gd name="T18" fmla="*/ 17462 w 1507"/>
              <a:gd name="T19" fmla="*/ 196850 h 500"/>
              <a:gd name="T20" fmla="*/ 122237 w 1507"/>
              <a:gd name="T21" fmla="*/ 125413 h 500"/>
              <a:gd name="T22" fmla="*/ 773112 w 1507"/>
              <a:gd name="T23" fmla="*/ 38100 h 500"/>
              <a:gd name="T24" fmla="*/ 1212850 w 1507"/>
              <a:gd name="T25" fmla="*/ 3175 h 500"/>
              <a:gd name="T26" fmla="*/ 2074862 w 1507"/>
              <a:gd name="T27" fmla="*/ 73025 h 500"/>
              <a:gd name="T28" fmla="*/ 2286000 w 1507"/>
              <a:gd name="T29" fmla="*/ 179388 h 500"/>
              <a:gd name="T30" fmla="*/ 2390775 w 1507"/>
              <a:gd name="T31" fmla="*/ 249238 h 500"/>
              <a:gd name="T32" fmla="*/ 2373312 w 1507"/>
              <a:gd name="T33" fmla="*/ 460375 h 500"/>
              <a:gd name="T34" fmla="*/ 2092325 w 1507"/>
              <a:gd name="T35" fmla="*/ 688975 h 500"/>
              <a:gd name="T36" fmla="*/ 1757362 w 1507"/>
              <a:gd name="T37" fmla="*/ 793750 h 500"/>
              <a:gd name="T38" fmla="*/ 1195387 w 1507"/>
              <a:gd name="T39" fmla="*/ 776288 h 500"/>
              <a:gd name="T40" fmla="*/ 984250 w 1507"/>
              <a:gd name="T41" fmla="*/ 741363 h 5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07"/>
              <a:gd name="T64" fmla="*/ 0 h 500"/>
              <a:gd name="T65" fmla="*/ 1507 w 1507"/>
              <a:gd name="T66" fmla="*/ 500 h 5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07" h="500">
                <a:moveTo>
                  <a:pt x="620" y="467"/>
                </a:moveTo>
                <a:cubicBezTo>
                  <a:pt x="594" y="454"/>
                  <a:pt x="570" y="436"/>
                  <a:pt x="543" y="423"/>
                </a:cubicBezTo>
                <a:cubicBezTo>
                  <a:pt x="520" y="411"/>
                  <a:pt x="476" y="406"/>
                  <a:pt x="454" y="401"/>
                </a:cubicBezTo>
                <a:cubicBezTo>
                  <a:pt x="377" y="383"/>
                  <a:pt x="313" y="365"/>
                  <a:pt x="232" y="356"/>
                </a:cubicBezTo>
                <a:cubicBezTo>
                  <a:pt x="187" y="345"/>
                  <a:pt x="145" y="332"/>
                  <a:pt x="99" y="323"/>
                </a:cubicBezTo>
                <a:cubicBezTo>
                  <a:pt x="88" y="312"/>
                  <a:pt x="78" y="300"/>
                  <a:pt x="66" y="290"/>
                </a:cubicBezTo>
                <a:cubicBezTo>
                  <a:pt x="56" y="282"/>
                  <a:pt x="41" y="278"/>
                  <a:pt x="33" y="268"/>
                </a:cubicBezTo>
                <a:cubicBezTo>
                  <a:pt x="26" y="259"/>
                  <a:pt x="27" y="245"/>
                  <a:pt x="22" y="234"/>
                </a:cubicBezTo>
                <a:cubicBezTo>
                  <a:pt x="16" y="222"/>
                  <a:pt x="7" y="212"/>
                  <a:pt x="0" y="201"/>
                </a:cubicBezTo>
                <a:cubicBezTo>
                  <a:pt x="4" y="175"/>
                  <a:pt x="3" y="149"/>
                  <a:pt x="11" y="124"/>
                </a:cubicBezTo>
                <a:cubicBezTo>
                  <a:pt x="18" y="104"/>
                  <a:pt x="65" y="82"/>
                  <a:pt x="77" y="79"/>
                </a:cubicBezTo>
                <a:cubicBezTo>
                  <a:pt x="211" y="41"/>
                  <a:pt x="349" y="34"/>
                  <a:pt x="487" y="24"/>
                </a:cubicBezTo>
                <a:cubicBezTo>
                  <a:pt x="579" y="17"/>
                  <a:pt x="764" y="2"/>
                  <a:pt x="764" y="2"/>
                </a:cubicBezTo>
                <a:cubicBezTo>
                  <a:pt x="972" y="8"/>
                  <a:pt x="1121" y="0"/>
                  <a:pt x="1307" y="46"/>
                </a:cubicBezTo>
                <a:cubicBezTo>
                  <a:pt x="1349" y="74"/>
                  <a:pt x="1397" y="88"/>
                  <a:pt x="1440" y="113"/>
                </a:cubicBezTo>
                <a:cubicBezTo>
                  <a:pt x="1463" y="126"/>
                  <a:pt x="1506" y="157"/>
                  <a:pt x="1506" y="157"/>
                </a:cubicBezTo>
                <a:cubicBezTo>
                  <a:pt x="1502" y="201"/>
                  <a:pt x="1507" y="247"/>
                  <a:pt x="1495" y="290"/>
                </a:cubicBezTo>
                <a:cubicBezTo>
                  <a:pt x="1472" y="373"/>
                  <a:pt x="1392" y="415"/>
                  <a:pt x="1318" y="434"/>
                </a:cubicBezTo>
                <a:cubicBezTo>
                  <a:pt x="1255" y="476"/>
                  <a:pt x="1181" y="491"/>
                  <a:pt x="1107" y="500"/>
                </a:cubicBezTo>
                <a:cubicBezTo>
                  <a:pt x="989" y="496"/>
                  <a:pt x="871" y="495"/>
                  <a:pt x="753" y="489"/>
                </a:cubicBezTo>
                <a:cubicBezTo>
                  <a:pt x="712" y="487"/>
                  <a:pt x="651" y="436"/>
                  <a:pt x="620" y="467"/>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1" name="Freeform 8"/>
          <p:cNvSpPr>
            <a:spLocks/>
          </p:cNvSpPr>
          <p:nvPr/>
        </p:nvSpPr>
        <p:spPr bwMode="auto">
          <a:xfrm>
            <a:off x="685800" y="3581400"/>
            <a:ext cx="2598738" cy="904875"/>
          </a:xfrm>
          <a:custGeom>
            <a:avLst/>
            <a:gdLst>
              <a:gd name="T0" fmla="*/ 976313 w 1637"/>
              <a:gd name="T1" fmla="*/ 904875 h 570"/>
              <a:gd name="T2" fmla="*/ 676275 w 1637"/>
              <a:gd name="T3" fmla="*/ 641350 h 570"/>
              <a:gd name="T4" fmla="*/ 430213 w 1637"/>
              <a:gd name="T5" fmla="*/ 519112 h 570"/>
              <a:gd name="T6" fmla="*/ 360363 w 1637"/>
              <a:gd name="T7" fmla="*/ 466725 h 570"/>
              <a:gd name="T8" fmla="*/ 96838 w 1637"/>
              <a:gd name="T9" fmla="*/ 307975 h 570"/>
              <a:gd name="T10" fmla="*/ 641350 w 1637"/>
              <a:gd name="T11" fmla="*/ 9525 h 570"/>
              <a:gd name="T12" fmla="*/ 1873251 w 1637"/>
              <a:gd name="T13" fmla="*/ 96837 h 570"/>
              <a:gd name="T14" fmla="*/ 2206626 w 1637"/>
              <a:gd name="T15" fmla="*/ 238125 h 570"/>
              <a:gd name="T16" fmla="*/ 2276476 w 1637"/>
              <a:gd name="T17" fmla="*/ 273050 h 570"/>
              <a:gd name="T18" fmla="*/ 2417763 w 1637"/>
              <a:gd name="T19" fmla="*/ 307975 h 570"/>
              <a:gd name="T20" fmla="*/ 2047876 w 1637"/>
              <a:gd name="T21" fmla="*/ 800100 h 570"/>
              <a:gd name="T22" fmla="*/ 869950 w 1637"/>
              <a:gd name="T23" fmla="*/ 835025 h 5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37"/>
              <a:gd name="T37" fmla="*/ 0 h 570"/>
              <a:gd name="T38" fmla="*/ 1637 w 1637"/>
              <a:gd name="T39" fmla="*/ 570 h 57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37" h="570">
                <a:moveTo>
                  <a:pt x="615" y="570"/>
                </a:moveTo>
                <a:cubicBezTo>
                  <a:pt x="554" y="511"/>
                  <a:pt x="493" y="455"/>
                  <a:pt x="426" y="404"/>
                </a:cubicBezTo>
                <a:cubicBezTo>
                  <a:pt x="377" y="367"/>
                  <a:pt x="323" y="355"/>
                  <a:pt x="271" y="327"/>
                </a:cubicBezTo>
                <a:cubicBezTo>
                  <a:pt x="255" y="318"/>
                  <a:pt x="243" y="303"/>
                  <a:pt x="227" y="294"/>
                </a:cubicBezTo>
                <a:cubicBezTo>
                  <a:pt x="163" y="256"/>
                  <a:pt x="119" y="238"/>
                  <a:pt x="61" y="194"/>
                </a:cubicBezTo>
                <a:cubicBezTo>
                  <a:pt x="0" y="11"/>
                  <a:pt x="301" y="13"/>
                  <a:pt x="404" y="6"/>
                </a:cubicBezTo>
                <a:cubicBezTo>
                  <a:pt x="848" y="15"/>
                  <a:pt x="868" y="0"/>
                  <a:pt x="1180" y="61"/>
                </a:cubicBezTo>
                <a:cubicBezTo>
                  <a:pt x="1243" y="103"/>
                  <a:pt x="1320" y="123"/>
                  <a:pt x="1390" y="150"/>
                </a:cubicBezTo>
                <a:cubicBezTo>
                  <a:pt x="1405" y="156"/>
                  <a:pt x="1418" y="167"/>
                  <a:pt x="1434" y="172"/>
                </a:cubicBezTo>
                <a:cubicBezTo>
                  <a:pt x="1463" y="182"/>
                  <a:pt x="1523" y="194"/>
                  <a:pt x="1523" y="194"/>
                </a:cubicBezTo>
                <a:cubicBezTo>
                  <a:pt x="1637" y="364"/>
                  <a:pt x="1415" y="469"/>
                  <a:pt x="1290" y="504"/>
                </a:cubicBezTo>
                <a:cubicBezTo>
                  <a:pt x="1090" y="560"/>
                  <a:pt x="672" y="526"/>
                  <a:pt x="548" y="526"/>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2" name="Freeform 9"/>
          <p:cNvSpPr>
            <a:spLocks/>
          </p:cNvSpPr>
          <p:nvPr/>
        </p:nvSpPr>
        <p:spPr bwMode="auto">
          <a:xfrm>
            <a:off x="3886200" y="1066800"/>
            <a:ext cx="2286000" cy="1108075"/>
          </a:xfrm>
          <a:custGeom>
            <a:avLst/>
            <a:gdLst>
              <a:gd name="T0" fmla="*/ 1398565 w 1136"/>
              <a:gd name="T1" fmla="*/ 1020069 h 554"/>
              <a:gd name="T2" fmla="*/ 1020248 w 1136"/>
              <a:gd name="T3" fmla="*/ 930063 h 554"/>
              <a:gd name="T4" fmla="*/ 865299 w 1136"/>
              <a:gd name="T5" fmla="*/ 886060 h 554"/>
              <a:gd name="T6" fmla="*/ 418563 w 1136"/>
              <a:gd name="T7" fmla="*/ 710048 h 554"/>
              <a:gd name="T8" fmla="*/ 239467 w 1136"/>
              <a:gd name="T9" fmla="*/ 554038 h 554"/>
              <a:gd name="T10" fmla="*/ 106653 w 1136"/>
              <a:gd name="T11" fmla="*/ 376025 h 554"/>
              <a:gd name="T12" fmla="*/ 62382 w 1136"/>
              <a:gd name="T13" fmla="*/ 244016 h 554"/>
              <a:gd name="T14" fmla="*/ 352157 w 1136"/>
              <a:gd name="T15" fmla="*/ 0 h 554"/>
              <a:gd name="T16" fmla="*/ 1376429 w 1136"/>
              <a:gd name="T17" fmla="*/ 22001 h 554"/>
              <a:gd name="T18" fmla="*/ 1644068 w 1136"/>
              <a:gd name="T19" fmla="*/ 112008 h 554"/>
              <a:gd name="T20" fmla="*/ 1778894 w 1136"/>
              <a:gd name="T21" fmla="*/ 156011 h 554"/>
              <a:gd name="T22" fmla="*/ 1845301 w 1136"/>
              <a:gd name="T23" fmla="*/ 178012 h 554"/>
              <a:gd name="T24" fmla="*/ 2090805 w 1136"/>
              <a:gd name="T25" fmla="*/ 354024 h 554"/>
              <a:gd name="T26" fmla="*/ 2223618 w 1136"/>
              <a:gd name="T27" fmla="*/ 422029 h 554"/>
              <a:gd name="T28" fmla="*/ 2024398 w 1136"/>
              <a:gd name="T29" fmla="*/ 886060 h 554"/>
              <a:gd name="T30" fmla="*/ 1221481 w 1136"/>
              <a:gd name="T31" fmla="*/ 998067 h 5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36"/>
              <a:gd name="T49" fmla="*/ 0 h 554"/>
              <a:gd name="T50" fmla="*/ 1136 w 1136"/>
              <a:gd name="T51" fmla="*/ 554 h 55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36" h="554">
                <a:moveTo>
                  <a:pt x="695" y="510"/>
                </a:moveTo>
                <a:cubicBezTo>
                  <a:pt x="597" y="499"/>
                  <a:pt x="588" y="496"/>
                  <a:pt x="507" y="465"/>
                </a:cubicBezTo>
                <a:cubicBezTo>
                  <a:pt x="473" y="452"/>
                  <a:pt x="461" y="458"/>
                  <a:pt x="430" y="443"/>
                </a:cubicBezTo>
                <a:cubicBezTo>
                  <a:pt x="359" y="408"/>
                  <a:pt x="288" y="371"/>
                  <a:pt x="208" y="355"/>
                </a:cubicBezTo>
                <a:cubicBezTo>
                  <a:pt x="144" y="289"/>
                  <a:pt x="175" y="313"/>
                  <a:pt x="119" y="277"/>
                </a:cubicBezTo>
                <a:cubicBezTo>
                  <a:pt x="69" y="202"/>
                  <a:pt x="93" y="230"/>
                  <a:pt x="53" y="188"/>
                </a:cubicBezTo>
                <a:cubicBezTo>
                  <a:pt x="46" y="166"/>
                  <a:pt x="38" y="144"/>
                  <a:pt x="31" y="122"/>
                </a:cubicBezTo>
                <a:cubicBezTo>
                  <a:pt x="0" y="29"/>
                  <a:pt x="118" y="14"/>
                  <a:pt x="175" y="0"/>
                </a:cubicBezTo>
                <a:cubicBezTo>
                  <a:pt x="345" y="4"/>
                  <a:pt x="514" y="4"/>
                  <a:pt x="684" y="11"/>
                </a:cubicBezTo>
                <a:cubicBezTo>
                  <a:pt x="734" y="13"/>
                  <a:pt x="771" y="42"/>
                  <a:pt x="817" y="56"/>
                </a:cubicBezTo>
                <a:cubicBezTo>
                  <a:pt x="839" y="63"/>
                  <a:pt x="862" y="71"/>
                  <a:pt x="884" y="78"/>
                </a:cubicBezTo>
                <a:cubicBezTo>
                  <a:pt x="895" y="82"/>
                  <a:pt x="917" y="89"/>
                  <a:pt x="917" y="89"/>
                </a:cubicBezTo>
                <a:cubicBezTo>
                  <a:pt x="939" y="155"/>
                  <a:pt x="984" y="145"/>
                  <a:pt x="1039" y="177"/>
                </a:cubicBezTo>
                <a:cubicBezTo>
                  <a:pt x="1101" y="213"/>
                  <a:pt x="1043" y="190"/>
                  <a:pt x="1105" y="211"/>
                </a:cubicBezTo>
                <a:cubicBezTo>
                  <a:pt x="1136" y="303"/>
                  <a:pt x="1083" y="392"/>
                  <a:pt x="1006" y="443"/>
                </a:cubicBezTo>
                <a:cubicBezTo>
                  <a:pt x="929" y="554"/>
                  <a:pt x="688" y="499"/>
                  <a:pt x="607" y="499"/>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3" name="Freeform 10"/>
          <p:cNvSpPr>
            <a:spLocks/>
          </p:cNvSpPr>
          <p:nvPr/>
        </p:nvSpPr>
        <p:spPr bwMode="auto">
          <a:xfrm>
            <a:off x="4033838" y="2362200"/>
            <a:ext cx="1819275" cy="787400"/>
          </a:xfrm>
          <a:custGeom>
            <a:avLst/>
            <a:gdLst>
              <a:gd name="T0" fmla="*/ 731837 w 1146"/>
              <a:gd name="T1" fmla="*/ 739775 h 496"/>
              <a:gd name="T2" fmla="*/ 679450 w 1146"/>
              <a:gd name="T3" fmla="*/ 757238 h 496"/>
              <a:gd name="T4" fmla="*/ 327025 w 1146"/>
              <a:gd name="T5" fmla="*/ 633413 h 496"/>
              <a:gd name="T6" fmla="*/ 185737 w 1146"/>
              <a:gd name="T7" fmla="*/ 598488 h 496"/>
              <a:gd name="T8" fmla="*/ 80962 w 1146"/>
              <a:gd name="T9" fmla="*/ 528638 h 496"/>
              <a:gd name="T10" fmla="*/ 28575 w 1146"/>
              <a:gd name="T11" fmla="*/ 493713 h 496"/>
              <a:gd name="T12" fmla="*/ 80962 w 1146"/>
              <a:gd name="T13" fmla="*/ 176213 h 496"/>
              <a:gd name="T14" fmla="*/ 239712 w 1146"/>
              <a:gd name="T15" fmla="*/ 106363 h 496"/>
              <a:gd name="T16" fmla="*/ 433388 w 1146"/>
              <a:gd name="T17" fmla="*/ 36513 h 496"/>
              <a:gd name="T18" fmla="*/ 1733550 w 1146"/>
              <a:gd name="T19" fmla="*/ 88900 h 496"/>
              <a:gd name="T20" fmla="*/ 1504950 w 1146"/>
              <a:gd name="T21" fmla="*/ 598488 h 496"/>
              <a:gd name="T22" fmla="*/ 1047750 w 1146"/>
              <a:gd name="T23" fmla="*/ 739775 h 496"/>
              <a:gd name="T24" fmla="*/ 590550 w 1146"/>
              <a:gd name="T25" fmla="*/ 739775 h 49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46"/>
              <a:gd name="T40" fmla="*/ 0 h 496"/>
              <a:gd name="T41" fmla="*/ 1146 w 1146"/>
              <a:gd name="T42" fmla="*/ 496 h 49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46" h="496">
                <a:moveTo>
                  <a:pt x="461" y="466"/>
                </a:moveTo>
                <a:cubicBezTo>
                  <a:pt x="450" y="470"/>
                  <a:pt x="440" y="478"/>
                  <a:pt x="428" y="477"/>
                </a:cubicBezTo>
                <a:cubicBezTo>
                  <a:pt x="355" y="469"/>
                  <a:pt x="275" y="422"/>
                  <a:pt x="206" y="399"/>
                </a:cubicBezTo>
                <a:cubicBezTo>
                  <a:pt x="177" y="389"/>
                  <a:pt x="146" y="386"/>
                  <a:pt x="117" y="377"/>
                </a:cubicBezTo>
                <a:cubicBezTo>
                  <a:pt x="95" y="362"/>
                  <a:pt x="73" y="348"/>
                  <a:pt x="51" y="333"/>
                </a:cubicBezTo>
                <a:cubicBezTo>
                  <a:pt x="40" y="326"/>
                  <a:pt x="18" y="311"/>
                  <a:pt x="18" y="311"/>
                </a:cubicBezTo>
                <a:cubicBezTo>
                  <a:pt x="22" y="250"/>
                  <a:pt x="0" y="162"/>
                  <a:pt x="51" y="111"/>
                </a:cubicBezTo>
                <a:cubicBezTo>
                  <a:pt x="77" y="85"/>
                  <a:pt x="151" y="67"/>
                  <a:pt x="151" y="67"/>
                </a:cubicBezTo>
                <a:cubicBezTo>
                  <a:pt x="190" y="41"/>
                  <a:pt x="229" y="37"/>
                  <a:pt x="273" y="23"/>
                </a:cubicBezTo>
                <a:cubicBezTo>
                  <a:pt x="623" y="29"/>
                  <a:pt x="811" y="0"/>
                  <a:pt x="1092" y="56"/>
                </a:cubicBezTo>
                <a:cubicBezTo>
                  <a:pt x="1082" y="310"/>
                  <a:pt x="1146" y="344"/>
                  <a:pt x="948" y="377"/>
                </a:cubicBezTo>
                <a:cubicBezTo>
                  <a:pt x="853" y="409"/>
                  <a:pt x="756" y="435"/>
                  <a:pt x="660" y="466"/>
                </a:cubicBezTo>
                <a:cubicBezTo>
                  <a:pt x="569" y="496"/>
                  <a:pt x="468" y="466"/>
                  <a:pt x="372" y="466"/>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4" name="Freeform 11"/>
          <p:cNvSpPr>
            <a:spLocks/>
          </p:cNvSpPr>
          <p:nvPr/>
        </p:nvSpPr>
        <p:spPr bwMode="auto">
          <a:xfrm>
            <a:off x="4325938" y="3352800"/>
            <a:ext cx="1851025" cy="838200"/>
          </a:xfrm>
          <a:custGeom>
            <a:avLst/>
            <a:gdLst>
              <a:gd name="T0" fmla="*/ 1036637 w 1166"/>
              <a:gd name="T1" fmla="*/ 838200 h 388"/>
              <a:gd name="T2" fmla="*/ 738187 w 1166"/>
              <a:gd name="T3" fmla="*/ 814437 h 388"/>
              <a:gd name="T4" fmla="*/ 544512 w 1166"/>
              <a:gd name="T5" fmla="*/ 743146 h 388"/>
              <a:gd name="T6" fmla="*/ 350837 w 1166"/>
              <a:gd name="T7" fmla="*/ 622169 h 388"/>
              <a:gd name="T8" fmla="*/ 246062 w 1166"/>
              <a:gd name="T9" fmla="*/ 527115 h 388"/>
              <a:gd name="T10" fmla="*/ 193675 w 1166"/>
              <a:gd name="T11" fmla="*/ 479589 h 388"/>
              <a:gd name="T12" fmla="*/ 34925 w 1166"/>
              <a:gd name="T13" fmla="*/ 263558 h 388"/>
              <a:gd name="T14" fmla="*/ 0 w 1166"/>
              <a:gd name="T15" fmla="*/ 192268 h 388"/>
              <a:gd name="T16" fmla="*/ 87312 w 1166"/>
              <a:gd name="T17" fmla="*/ 97214 h 388"/>
              <a:gd name="T18" fmla="*/ 387350 w 1166"/>
              <a:gd name="T19" fmla="*/ 23763 h 388"/>
              <a:gd name="T20" fmla="*/ 598487 w 1166"/>
              <a:gd name="T21" fmla="*/ 0 h 388"/>
              <a:gd name="T22" fmla="*/ 1493837 w 1166"/>
              <a:gd name="T23" fmla="*/ 23763 h 388"/>
              <a:gd name="T24" fmla="*/ 1846263 w 1166"/>
              <a:gd name="T25" fmla="*/ 192268 h 388"/>
              <a:gd name="T26" fmla="*/ 1793875 w 1166"/>
              <a:gd name="T27" fmla="*/ 479589 h 388"/>
              <a:gd name="T28" fmla="*/ 1635125 w 1166"/>
              <a:gd name="T29" fmla="*/ 550879 h 388"/>
              <a:gd name="T30" fmla="*/ 1301750 w 1166"/>
              <a:gd name="T31" fmla="*/ 719383 h 388"/>
              <a:gd name="T32" fmla="*/ 790575 w 1166"/>
              <a:gd name="T33" fmla="*/ 766910 h 388"/>
              <a:gd name="T34" fmla="*/ 720725 w 1166"/>
              <a:gd name="T35" fmla="*/ 838200 h 3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66"/>
              <a:gd name="T55" fmla="*/ 0 h 388"/>
              <a:gd name="T56" fmla="*/ 1166 w 1166"/>
              <a:gd name="T57" fmla="*/ 388 h 3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66" h="388">
                <a:moveTo>
                  <a:pt x="653" y="388"/>
                </a:moveTo>
                <a:cubicBezTo>
                  <a:pt x="590" y="384"/>
                  <a:pt x="527" y="385"/>
                  <a:pt x="465" y="377"/>
                </a:cubicBezTo>
                <a:cubicBezTo>
                  <a:pt x="423" y="372"/>
                  <a:pt x="384" y="352"/>
                  <a:pt x="343" y="344"/>
                </a:cubicBezTo>
                <a:cubicBezTo>
                  <a:pt x="244" y="294"/>
                  <a:pt x="286" y="309"/>
                  <a:pt x="221" y="288"/>
                </a:cubicBezTo>
                <a:cubicBezTo>
                  <a:pt x="199" y="273"/>
                  <a:pt x="177" y="259"/>
                  <a:pt x="155" y="244"/>
                </a:cubicBezTo>
                <a:cubicBezTo>
                  <a:pt x="144" y="237"/>
                  <a:pt x="122" y="222"/>
                  <a:pt x="122" y="222"/>
                </a:cubicBezTo>
                <a:cubicBezTo>
                  <a:pt x="94" y="180"/>
                  <a:pt x="63" y="150"/>
                  <a:pt x="22" y="122"/>
                </a:cubicBezTo>
                <a:cubicBezTo>
                  <a:pt x="15" y="111"/>
                  <a:pt x="0" y="102"/>
                  <a:pt x="0" y="89"/>
                </a:cubicBezTo>
                <a:cubicBezTo>
                  <a:pt x="0" y="57"/>
                  <a:pt x="34" y="51"/>
                  <a:pt x="55" y="45"/>
                </a:cubicBezTo>
                <a:cubicBezTo>
                  <a:pt x="145" y="21"/>
                  <a:pt x="148" y="20"/>
                  <a:pt x="244" y="11"/>
                </a:cubicBezTo>
                <a:cubicBezTo>
                  <a:pt x="288" y="7"/>
                  <a:pt x="333" y="4"/>
                  <a:pt x="377" y="0"/>
                </a:cubicBezTo>
                <a:cubicBezTo>
                  <a:pt x="565" y="4"/>
                  <a:pt x="753" y="1"/>
                  <a:pt x="941" y="11"/>
                </a:cubicBezTo>
                <a:cubicBezTo>
                  <a:pt x="1015" y="15"/>
                  <a:pt x="1090" y="74"/>
                  <a:pt x="1163" y="89"/>
                </a:cubicBezTo>
                <a:cubicBezTo>
                  <a:pt x="1161" y="105"/>
                  <a:pt x="1166" y="200"/>
                  <a:pt x="1130" y="222"/>
                </a:cubicBezTo>
                <a:cubicBezTo>
                  <a:pt x="1100" y="240"/>
                  <a:pt x="1059" y="236"/>
                  <a:pt x="1030" y="255"/>
                </a:cubicBezTo>
                <a:cubicBezTo>
                  <a:pt x="968" y="296"/>
                  <a:pt x="890" y="310"/>
                  <a:pt x="820" y="333"/>
                </a:cubicBezTo>
                <a:cubicBezTo>
                  <a:pt x="718" y="367"/>
                  <a:pt x="498" y="355"/>
                  <a:pt x="498" y="355"/>
                </a:cubicBezTo>
                <a:cubicBezTo>
                  <a:pt x="461" y="380"/>
                  <a:pt x="474" y="368"/>
                  <a:pt x="454" y="388"/>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5" name="Freeform 12"/>
          <p:cNvSpPr>
            <a:spLocks/>
          </p:cNvSpPr>
          <p:nvPr/>
        </p:nvSpPr>
        <p:spPr bwMode="auto">
          <a:xfrm>
            <a:off x="3213100" y="4448175"/>
            <a:ext cx="2924175" cy="1149350"/>
          </a:xfrm>
          <a:custGeom>
            <a:avLst/>
            <a:gdLst>
              <a:gd name="T0" fmla="*/ 1095375 w 1842"/>
              <a:gd name="T1" fmla="*/ 1055688 h 724"/>
              <a:gd name="T2" fmla="*/ 831850 w 1842"/>
              <a:gd name="T3" fmla="*/ 968375 h 724"/>
              <a:gd name="T4" fmla="*/ 655638 w 1842"/>
              <a:gd name="T5" fmla="*/ 879475 h 724"/>
              <a:gd name="T6" fmla="*/ 514350 w 1842"/>
              <a:gd name="T7" fmla="*/ 844550 h 724"/>
              <a:gd name="T8" fmla="*/ 374650 w 1842"/>
              <a:gd name="T9" fmla="*/ 774700 h 724"/>
              <a:gd name="T10" fmla="*/ 320675 w 1842"/>
              <a:gd name="T11" fmla="*/ 757237 h 724"/>
              <a:gd name="T12" fmla="*/ 233363 w 1842"/>
              <a:gd name="T13" fmla="*/ 722312 h 724"/>
              <a:gd name="T14" fmla="*/ 57150 w 1842"/>
              <a:gd name="T15" fmla="*/ 615950 h 724"/>
              <a:gd name="T16" fmla="*/ 4763 w 1842"/>
              <a:gd name="T17" fmla="*/ 511175 h 724"/>
              <a:gd name="T18" fmla="*/ 146050 w 1842"/>
              <a:gd name="T19" fmla="*/ 387350 h 724"/>
              <a:gd name="T20" fmla="*/ 514350 w 1842"/>
              <a:gd name="T21" fmla="*/ 228600 h 724"/>
              <a:gd name="T22" fmla="*/ 742950 w 1842"/>
              <a:gd name="T23" fmla="*/ 141288 h 724"/>
              <a:gd name="T24" fmla="*/ 1254125 w 1842"/>
              <a:gd name="T25" fmla="*/ 0 h 724"/>
              <a:gd name="T26" fmla="*/ 2484438 w 1842"/>
              <a:gd name="T27" fmla="*/ 36512 h 724"/>
              <a:gd name="T28" fmla="*/ 2643188 w 1842"/>
              <a:gd name="T29" fmla="*/ 88900 h 724"/>
              <a:gd name="T30" fmla="*/ 2817813 w 1842"/>
              <a:gd name="T31" fmla="*/ 282575 h 724"/>
              <a:gd name="T32" fmla="*/ 2924175 w 1842"/>
              <a:gd name="T33" fmla="*/ 422275 h 724"/>
              <a:gd name="T34" fmla="*/ 2906713 w 1842"/>
              <a:gd name="T35" fmla="*/ 633412 h 724"/>
              <a:gd name="T36" fmla="*/ 2871788 w 1842"/>
              <a:gd name="T37" fmla="*/ 685800 h 724"/>
              <a:gd name="T38" fmla="*/ 2571750 w 1842"/>
              <a:gd name="T39" fmla="*/ 914400 h 724"/>
              <a:gd name="T40" fmla="*/ 2378075 w 1842"/>
              <a:gd name="T41" fmla="*/ 985838 h 724"/>
              <a:gd name="T42" fmla="*/ 1323975 w 1842"/>
              <a:gd name="T43" fmla="*/ 1020763 h 724"/>
              <a:gd name="T44" fmla="*/ 866775 w 1842"/>
              <a:gd name="T45" fmla="*/ 1020763 h 7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42"/>
              <a:gd name="T70" fmla="*/ 0 h 724"/>
              <a:gd name="T71" fmla="*/ 1842 w 1842"/>
              <a:gd name="T72" fmla="*/ 724 h 7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42" h="724">
                <a:moveTo>
                  <a:pt x="690" y="665"/>
                </a:moveTo>
                <a:cubicBezTo>
                  <a:pt x="632" y="646"/>
                  <a:pt x="585" y="625"/>
                  <a:pt x="524" y="610"/>
                </a:cubicBezTo>
                <a:cubicBezTo>
                  <a:pt x="484" y="600"/>
                  <a:pt x="450" y="568"/>
                  <a:pt x="413" y="554"/>
                </a:cubicBezTo>
                <a:cubicBezTo>
                  <a:pt x="384" y="543"/>
                  <a:pt x="353" y="543"/>
                  <a:pt x="324" y="532"/>
                </a:cubicBezTo>
                <a:cubicBezTo>
                  <a:pt x="167" y="474"/>
                  <a:pt x="345" y="542"/>
                  <a:pt x="236" y="488"/>
                </a:cubicBezTo>
                <a:cubicBezTo>
                  <a:pt x="225" y="483"/>
                  <a:pt x="213" y="481"/>
                  <a:pt x="202" y="477"/>
                </a:cubicBezTo>
                <a:cubicBezTo>
                  <a:pt x="183" y="470"/>
                  <a:pt x="165" y="464"/>
                  <a:pt x="147" y="455"/>
                </a:cubicBezTo>
                <a:cubicBezTo>
                  <a:pt x="110" y="436"/>
                  <a:pt x="71" y="411"/>
                  <a:pt x="36" y="388"/>
                </a:cubicBezTo>
                <a:cubicBezTo>
                  <a:pt x="28" y="376"/>
                  <a:pt x="0" y="340"/>
                  <a:pt x="3" y="322"/>
                </a:cubicBezTo>
                <a:cubicBezTo>
                  <a:pt x="10" y="278"/>
                  <a:pt x="60" y="260"/>
                  <a:pt x="92" y="244"/>
                </a:cubicBezTo>
                <a:cubicBezTo>
                  <a:pt x="171" y="205"/>
                  <a:pt x="237" y="163"/>
                  <a:pt x="324" y="144"/>
                </a:cubicBezTo>
                <a:cubicBezTo>
                  <a:pt x="370" y="114"/>
                  <a:pt x="418" y="108"/>
                  <a:pt x="468" y="89"/>
                </a:cubicBezTo>
                <a:cubicBezTo>
                  <a:pt x="571" y="51"/>
                  <a:pt x="681" y="23"/>
                  <a:pt x="790" y="0"/>
                </a:cubicBezTo>
                <a:cubicBezTo>
                  <a:pt x="1048" y="12"/>
                  <a:pt x="1307" y="8"/>
                  <a:pt x="1565" y="23"/>
                </a:cubicBezTo>
                <a:cubicBezTo>
                  <a:pt x="1600" y="25"/>
                  <a:pt x="1665" y="56"/>
                  <a:pt x="1665" y="56"/>
                </a:cubicBezTo>
                <a:cubicBezTo>
                  <a:pt x="1697" y="105"/>
                  <a:pt x="1726" y="145"/>
                  <a:pt x="1775" y="178"/>
                </a:cubicBezTo>
                <a:cubicBezTo>
                  <a:pt x="1803" y="218"/>
                  <a:pt x="1827" y="220"/>
                  <a:pt x="1842" y="266"/>
                </a:cubicBezTo>
                <a:cubicBezTo>
                  <a:pt x="1838" y="310"/>
                  <a:pt x="1840" y="355"/>
                  <a:pt x="1831" y="399"/>
                </a:cubicBezTo>
                <a:cubicBezTo>
                  <a:pt x="1828" y="412"/>
                  <a:pt x="1815" y="420"/>
                  <a:pt x="1809" y="432"/>
                </a:cubicBezTo>
                <a:cubicBezTo>
                  <a:pt x="1762" y="528"/>
                  <a:pt x="1725" y="549"/>
                  <a:pt x="1620" y="576"/>
                </a:cubicBezTo>
                <a:cubicBezTo>
                  <a:pt x="1577" y="587"/>
                  <a:pt x="1542" y="610"/>
                  <a:pt x="1498" y="621"/>
                </a:cubicBezTo>
                <a:cubicBezTo>
                  <a:pt x="1292" y="724"/>
                  <a:pt x="1078" y="646"/>
                  <a:pt x="834" y="643"/>
                </a:cubicBezTo>
                <a:cubicBezTo>
                  <a:pt x="738" y="642"/>
                  <a:pt x="642" y="643"/>
                  <a:pt x="546" y="643"/>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30736" name="Freeform 13"/>
          <p:cNvSpPr>
            <a:spLocks/>
          </p:cNvSpPr>
          <p:nvPr/>
        </p:nvSpPr>
        <p:spPr bwMode="auto">
          <a:xfrm>
            <a:off x="6845300" y="2590800"/>
            <a:ext cx="1917700" cy="658813"/>
          </a:xfrm>
          <a:custGeom>
            <a:avLst/>
            <a:gdLst>
              <a:gd name="T0" fmla="*/ 1778000 w 1208"/>
              <a:gd name="T1" fmla="*/ 563563 h 415"/>
              <a:gd name="T2" fmla="*/ 987425 w 1208"/>
              <a:gd name="T3" fmla="*/ 581025 h 415"/>
              <a:gd name="T4" fmla="*/ 90487 w 1208"/>
              <a:gd name="T5" fmla="*/ 509588 h 415"/>
              <a:gd name="T6" fmla="*/ 565150 w 1208"/>
              <a:gd name="T7" fmla="*/ 87313 h 415"/>
              <a:gd name="T8" fmla="*/ 654050 w 1208"/>
              <a:gd name="T9" fmla="*/ 52388 h 415"/>
              <a:gd name="T10" fmla="*/ 793750 w 1208"/>
              <a:gd name="T11" fmla="*/ 34925 h 415"/>
              <a:gd name="T12" fmla="*/ 1039812 w 1208"/>
              <a:gd name="T13" fmla="*/ 0 h 415"/>
              <a:gd name="T14" fmla="*/ 1743075 w 1208"/>
              <a:gd name="T15" fmla="*/ 87313 h 415"/>
              <a:gd name="T16" fmla="*/ 1778000 w 1208"/>
              <a:gd name="T17" fmla="*/ 123825 h 415"/>
              <a:gd name="T18" fmla="*/ 1831975 w 1208"/>
              <a:gd name="T19" fmla="*/ 141288 h 415"/>
              <a:gd name="T20" fmla="*/ 1849438 w 1208"/>
              <a:gd name="T21" fmla="*/ 193675 h 415"/>
              <a:gd name="T22" fmla="*/ 1901825 w 1208"/>
              <a:gd name="T23" fmla="*/ 246063 h 415"/>
              <a:gd name="T24" fmla="*/ 1620837 w 1208"/>
              <a:gd name="T25" fmla="*/ 492125 h 4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08"/>
              <a:gd name="T40" fmla="*/ 0 h 415"/>
              <a:gd name="T41" fmla="*/ 1208 w 1208"/>
              <a:gd name="T42" fmla="*/ 415 h 4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08" h="415">
                <a:moveTo>
                  <a:pt x="1120" y="355"/>
                </a:moveTo>
                <a:cubicBezTo>
                  <a:pt x="969" y="405"/>
                  <a:pt x="754" y="370"/>
                  <a:pt x="622" y="366"/>
                </a:cubicBezTo>
                <a:cubicBezTo>
                  <a:pt x="445" y="352"/>
                  <a:pt x="197" y="415"/>
                  <a:pt x="57" y="321"/>
                </a:cubicBezTo>
                <a:cubicBezTo>
                  <a:pt x="0" y="151"/>
                  <a:pt x="241" y="94"/>
                  <a:pt x="356" y="55"/>
                </a:cubicBezTo>
                <a:cubicBezTo>
                  <a:pt x="375" y="49"/>
                  <a:pt x="392" y="37"/>
                  <a:pt x="412" y="33"/>
                </a:cubicBezTo>
                <a:cubicBezTo>
                  <a:pt x="441" y="26"/>
                  <a:pt x="471" y="26"/>
                  <a:pt x="500" y="22"/>
                </a:cubicBezTo>
                <a:cubicBezTo>
                  <a:pt x="552" y="15"/>
                  <a:pt x="655" y="0"/>
                  <a:pt x="655" y="0"/>
                </a:cubicBezTo>
                <a:cubicBezTo>
                  <a:pt x="813" y="7"/>
                  <a:pt x="951" y="6"/>
                  <a:pt x="1098" y="55"/>
                </a:cubicBezTo>
                <a:cubicBezTo>
                  <a:pt x="1105" y="63"/>
                  <a:pt x="1111" y="72"/>
                  <a:pt x="1120" y="78"/>
                </a:cubicBezTo>
                <a:cubicBezTo>
                  <a:pt x="1130" y="84"/>
                  <a:pt x="1145" y="81"/>
                  <a:pt x="1154" y="89"/>
                </a:cubicBezTo>
                <a:cubicBezTo>
                  <a:pt x="1162" y="97"/>
                  <a:pt x="1159" y="112"/>
                  <a:pt x="1165" y="122"/>
                </a:cubicBezTo>
                <a:cubicBezTo>
                  <a:pt x="1174" y="135"/>
                  <a:pt x="1187" y="144"/>
                  <a:pt x="1198" y="155"/>
                </a:cubicBezTo>
                <a:cubicBezTo>
                  <a:pt x="1183" y="341"/>
                  <a:pt x="1208" y="310"/>
                  <a:pt x="1021" y="310"/>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331400633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E5591FC-A5A1-468B-90B2-E9237176BB10}" type="datetime1">
              <a:rPr lang="en-US" altLang="en-US"/>
              <a:pPr/>
              <a:t>9/11/2019</a:t>
            </a:fld>
            <a:endParaRPr lang="en-US" altLang="en-US"/>
          </a:p>
        </p:txBody>
      </p:sp>
      <p:sp>
        <p:nvSpPr>
          <p:cNvPr id="5" name="Footer Placeholder 4"/>
          <p:cNvSpPr>
            <a:spLocks noGrp="1"/>
          </p:cNvSpPr>
          <p:nvPr>
            <p:ph type="ftr" sz="quarter" idx="11"/>
          </p:nvPr>
        </p:nvSpPr>
        <p:spPr/>
        <p:txBody>
          <a:bodyPr/>
          <a:lstStyle/>
          <a:p>
            <a:pPr eaLnBrk="1" hangingPunct="1"/>
            <a:r>
              <a:rPr lang="en-US" altLang="en-US" dirty="0"/>
              <a:t>Jinze Liu @ University of Kentucky</a:t>
            </a:r>
          </a:p>
        </p:txBody>
      </p:sp>
      <p:sp>
        <p:nvSpPr>
          <p:cNvPr id="6" name="Slide Number Placeholder 5"/>
          <p:cNvSpPr>
            <a:spLocks noGrp="1"/>
          </p:cNvSpPr>
          <p:nvPr>
            <p:ph type="sldNum" sz="quarter" idx="12"/>
          </p:nvPr>
        </p:nvSpPr>
        <p:spPr/>
        <p:txBody>
          <a:bodyPr/>
          <a:lstStyle/>
          <a:p>
            <a:fld id="{8221C11E-D146-4EC3-847E-E8EB4CBA2045}" type="slidenum">
              <a:rPr lang="en-US" altLang="en-US"/>
              <a:pPr/>
              <a:t>32</a:t>
            </a:fld>
            <a:endParaRPr lang="en-US" altLang="en-US"/>
          </a:p>
        </p:txBody>
      </p:sp>
      <p:sp>
        <p:nvSpPr>
          <p:cNvPr id="322562" name="Rectangle 2"/>
          <p:cNvSpPr>
            <a:spLocks noGrp="1" noChangeArrowheads="1"/>
          </p:cNvSpPr>
          <p:nvPr>
            <p:ph type="title"/>
          </p:nvPr>
        </p:nvSpPr>
        <p:spPr/>
        <p:txBody>
          <a:bodyPr/>
          <a:lstStyle/>
          <a:p>
            <a:r>
              <a:rPr lang="en-US" altLang="en-US"/>
              <a:t>Case study </a:t>
            </a:r>
          </a:p>
        </p:txBody>
      </p:sp>
      <p:sp>
        <p:nvSpPr>
          <p:cNvPr id="322563" name="Rectangle 3"/>
          <p:cNvSpPr>
            <a:spLocks noGrp="1" noChangeArrowheads="1"/>
          </p:cNvSpPr>
          <p:nvPr>
            <p:ph type="body" idx="1"/>
          </p:nvPr>
        </p:nvSpPr>
        <p:spPr/>
        <p:txBody>
          <a:bodyPr/>
          <a:lstStyle/>
          <a:p>
            <a:r>
              <a:rPr lang="en-US" altLang="en-US" sz="2400"/>
              <a:t>Design a database representing cities, counties, and states</a:t>
            </a:r>
          </a:p>
          <a:p>
            <a:pPr lvl="1"/>
            <a:r>
              <a:rPr lang="en-US" altLang="en-US" sz="2200"/>
              <a:t>For states, record name and capital (city)</a:t>
            </a:r>
          </a:p>
          <a:p>
            <a:pPr lvl="1"/>
            <a:r>
              <a:rPr lang="en-US" altLang="en-US" sz="2200"/>
              <a:t>For counties, record name, area, and location (state)</a:t>
            </a:r>
          </a:p>
          <a:p>
            <a:pPr lvl="1"/>
            <a:r>
              <a:rPr lang="en-US" altLang="en-US" sz="2200"/>
              <a:t>For cities, record name, population, and location (county and state)</a:t>
            </a:r>
          </a:p>
          <a:p>
            <a:r>
              <a:rPr lang="en-US" altLang="en-US" sz="2400"/>
              <a:t>Assume the following:</a:t>
            </a:r>
          </a:p>
          <a:p>
            <a:pPr lvl="1"/>
            <a:r>
              <a:rPr lang="en-US" altLang="en-US" sz="2200"/>
              <a:t>Names of states are unique</a:t>
            </a:r>
          </a:p>
          <a:p>
            <a:pPr lvl="1"/>
            <a:r>
              <a:rPr lang="en-US" altLang="en-US" sz="2200"/>
              <a:t>Names of counties are only unique within a state</a:t>
            </a:r>
          </a:p>
          <a:p>
            <a:pPr lvl="1"/>
            <a:r>
              <a:rPr lang="en-US" altLang="en-US" sz="2200"/>
              <a:t>Names of cities are only unique within a county</a:t>
            </a:r>
          </a:p>
          <a:p>
            <a:pPr lvl="1"/>
            <a:r>
              <a:rPr lang="en-US" altLang="en-US" sz="2200"/>
              <a:t>A city is always located in a single county</a:t>
            </a:r>
          </a:p>
          <a:p>
            <a:pPr lvl="1"/>
            <a:r>
              <a:rPr lang="en-US" altLang="en-US" sz="2200"/>
              <a:t>A county is always located in a single state</a:t>
            </a:r>
          </a:p>
        </p:txBody>
      </p:sp>
    </p:spTree>
    <p:extLst>
      <p:ext uri="{BB962C8B-B14F-4D97-AF65-F5344CB8AC3E}">
        <p14:creationId xmlns:p14="http://schemas.microsoft.com/office/powerpoint/2010/main" val="501045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 name="Date Placeholder 3"/>
          <p:cNvSpPr>
            <a:spLocks noGrp="1"/>
          </p:cNvSpPr>
          <p:nvPr>
            <p:ph type="dt" sz="half" idx="10"/>
          </p:nvPr>
        </p:nvSpPr>
        <p:spPr/>
        <p:txBody>
          <a:bodyPr/>
          <a:lstStyle/>
          <a:p>
            <a:fld id="{1608D420-68A0-4676-9F82-B5DA648566EB}" type="datetime1">
              <a:rPr lang="en-US" altLang="en-US"/>
              <a:pPr/>
              <a:t>9/11/2019</a:t>
            </a:fld>
            <a:endParaRPr lang="en-US" altLang="en-US"/>
          </a:p>
        </p:txBody>
      </p:sp>
      <p:sp>
        <p:nvSpPr>
          <p:cNvPr id="24" name="Footer Placeholder 4"/>
          <p:cNvSpPr>
            <a:spLocks noGrp="1"/>
          </p:cNvSpPr>
          <p:nvPr>
            <p:ph type="ftr" sz="quarter" idx="11"/>
          </p:nvPr>
        </p:nvSpPr>
        <p:spPr/>
        <p:txBody>
          <a:bodyPr/>
          <a:lstStyle/>
          <a:p>
            <a:pPr eaLnBrk="1" hangingPunct="1"/>
            <a:r>
              <a:rPr lang="en-US" altLang="en-US" dirty="0"/>
              <a:t>Jinze Liu @ University of Kentucky</a:t>
            </a:r>
          </a:p>
        </p:txBody>
      </p:sp>
      <p:sp>
        <p:nvSpPr>
          <p:cNvPr id="25" name="Slide Number Placeholder 5"/>
          <p:cNvSpPr>
            <a:spLocks noGrp="1"/>
          </p:cNvSpPr>
          <p:nvPr>
            <p:ph type="sldNum" sz="quarter" idx="12"/>
          </p:nvPr>
        </p:nvSpPr>
        <p:spPr/>
        <p:txBody>
          <a:bodyPr/>
          <a:lstStyle/>
          <a:p>
            <a:fld id="{5E1E75D8-3130-43AB-9550-B8EF3A4D7223}" type="slidenum">
              <a:rPr lang="en-US" altLang="en-US"/>
              <a:pPr/>
              <a:t>33</a:t>
            </a:fld>
            <a:endParaRPr lang="en-US" altLang="en-US"/>
          </a:p>
        </p:txBody>
      </p:sp>
      <p:sp>
        <p:nvSpPr>
          <p:cNvPr id="324610" name="Rectangle 2"/>
          <p:cNvSpPr>
            <a:spLocks noGrp="1" noChangeArrowheads="1"/>
          </p:cNvSpPr>
          <p:nvPr>
            <p:ph type="title"/>
          </p:nvPr>
        </p:nvSpPr>
        <p:spPr/>
        <p:txBody>
          <a:bodyPr/>
          <a:lstStyle/>
          <a:p>
            <a:r>
              <a:rPr lang="en-US" altLang="en-US"/>
              <a:t>Case study : first design</a:t>
            </a:r>
          </a:p>
        </p:txBody>
      </p:sp>
      <p:sp>
        <p:nvSpPr>
          <p:cNvPr id="324611" name="Rectangle 3"/>
          <p:cNvSpPr>
            <a:spLocks noGrp="1" noChangeArrowheads="1"/>
          </p:cNvSpPr>
          <p:nvPr>
            <p:ph type="body" idx="1"/>
          </p:nvPr>
        </p:nvSpPr>
        <p:spPr>
          <a:xfrm>
            <a:off x="228600" y="3621088"/>
            <a:ext cx="8610600" cy="2703512"/>
          </a:xfrm>
        </p:spPr>
        <p:txBody>
          <a:bodyPr/>
          <a:lstStyle/>
          <a:p>
            <a:r>
              <a:rPr lang="en-US" altLang="en-US"/>
              <a:t>County area information is repeated for every city in the county</a:t>
            </a:r>
          </a:p>
          <a:p>
            <a:pPr lvl="1">
              <a:buFont typeface="Wingdings" panose="05000000000000000000" pitchFamily="2" charset="2"/>
              <a:buChar char="F"/>
            </a:pPr>
            <a:r>
              <a:rPr lang="en-US" altLang="en-US"/>
              <a:t>Redundancy is bad (why?)</a:t>
            </a:r>
          </a:p>
          <a:p>
            <a:r>
              <a:rPr lang="en-US" altLang="en-US"/>
              <a:t>State capital should really be a city</a:t>
            </a:r>
          </a:p>
          <a:p>
            <a:pPr lvl="1">
              <a:buFont typeface="Wingdings" panose="05000000000000000000" pitchFamily="2" charset="2"/>
              <a:buChar char="F"/>
            </a:pPr>
            <a:r>
              <a:rPr lang="en-US" altLang="en-US"/>
              <a:t>Should “reference” entities through explicit relationships</a:t>
            </a:r>
          </a:p>
        </p:txBody>
      </p:sp>
      <p:sp>
        <p:nvSpPr>
          <p:cNvPr id="324612" name="Rectangle 4"/>
          <p:cNvSpPr>
            <a:spLocks noChangeArrowheads="1"/>
          </p:cNvSpPr>
          <p:nvPr/>
        </p:nvSpPr>
        <p:spPr bwMode="auto">
          <a:xfrm>
            <a:off x="2514600" y="1752600"/>
            <a:ext cx="990600" cy="4572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Cities</a:t>
            </a:r>
          </a:p>
        </p:txBody>
      </p:sp>
      <p:sp>
        <p:nvSpPr>
          <p:cNvPr id="324613" name="AutoShape 5"/>
          <p:cNvSpPr>
            <a:spLocks noChangeArrowheads="1"/>
          </p:cNvSpPr>
          <p:nvPr/>
        </p:nvSpPr>
        <p:spPr bwMode="auto">
          <a:xfrm>
            <a:off x="3962400" y="1676400"/>
            <a:ext cx="1143000" cy="6096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In</a:t>
            </a:r>
          </a:p>
        </p:txBody>
      </p:sp>
      <p:sp>
        <p:nvSpPr>
          <p:cNvPr id="324614" name="Line 6"/>
          <p:cNvSpPr>
            <a:spLocks noChangeShapeType="1"/>
          </p:cNvSpPr>
          <p:nvPr/>
        </p:nvSpPr>
        <p:spPr bwMode="auto">
          <a:xfrm>
            <a:off x="3505200" y="1981200"/>
            <a:ext cx="457200"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15" name="Line 7"/>
          <p:cNvSpPr>
            <a:spLocks noChangeShapeType="1"/>
          </p:cNvSpPr>
          <p:nvPr/>
        </p:nvSpPr>
        <p:spPr bwMode="auto">
          <a:xfrm>
            <a:off x="5105400" y="1981200"/>
            <a:ext cx="457200"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16" name="Rectangle 8"/>
          <p:cNvSpPr>
            <a:spLocks noChangeArrowheads="1"/>
          </p:cNvSpPr>
          <p:nvPr/>
        </p:nvSpPr>
        <p:spPr bwMode="auto">
          <a:xfrm>
            <a:off x="5562600" y="1752600"/>
            <a:ext cx="1219200" cy="4572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States</a:t>
            </a:r>
          </a:p>
        </p:txBody>
      </p:sp>
      <p:sp>
        <p:nvSpPr>
          <p:cNvPr id="324617" name="AutoShape 9"/>
          <p:cNvSpPr>
            <a:spLocks noChangeArrowheads="1"/>
          </p:cNvSpPr>
          <p:nvPr/>
        </p:nvSpPr>
        <p:spPr bwMode="auto">
          <a:xfrm>
            <a:off x="4114800" y="1752600"/>
            <a:ext cx="838200" cy="4572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endParaRPr kumimoji="1" lang="en-US" altLang="en-US" sz="2400" i="1">
              <a:solidFill>
                <a:schemeClr val="tx2"/>
              </a:solidFill>
              <a:latin typeface="AmeriGarmnd BT" pitchFamily="18" charset="0"/>
            </a:endParaRPr>
          </a:p>
        </p:txBody>
      </p:sp>
      <p:sp>
        <p:nvSpPr>
          <p:cNvPr id="324618" name="Rectangle 10"/>
          <p:cNvSpPr>
            <a:spLocks noChangeArrowheads="1"/>
          </p:cNvSpPr>
          <p:nvPr/>
        </p:nvSpPr>
        <p:spPr bwMode="auto">
          <a:xfrm>
            <a:off x="2590800" y="1828800"/>
            <a:ext cx="838200" cy="3048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4619" name="Oval 11"/>
          <p:cNvSpPr>
            <a:spLocks noChangeArrowheads="1"/>
          </p:cNvSpPr>
          <p:nvPr/>
        </p:nvSpPr>
        <p:spPr bwMode="auto">
          <a:xfrm>
            <a:off x="7086600" y="14478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name</a:t>
            </a:r>
          </a:p>
        </p:txBody>
      </p:sp>
      <p:sp>
        <p:nvSpPr>
          <p:cNvPr id="324620" name="Oval 12"/>
          <p:cNvSpPr>
            <a:spLocks noChangeArrowheads="1"/>
          </p:cNvSpPr>
          <p:nvPr/>
        </p:nvSpPr>
        <p:spPr bwMode="auto">
          <a:xfrm>
            <a:off x="7086600" y="20574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capital</a:t>
            </a:r>
          </a:p>
        </p:txBody>
      </p:sp>
      <p:sp>
        <p:nvSpPr>
          <p:cNvPr id="324621" name="Oval 13"/>
          <p:cNvSpPr>
            <a:spLocks noChangeArrowheads="1"/>
          </p:cNvSpPr>
          <p:nvPr/>
        </p:nvSpPr>
        <p:spPr bwMode="auto">
          <a:xfrm>
            <a:off x="1066800" y="14478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name</a:t>
            </a:r>
          </a:p>
        </p:txBody>
      </p:sp>
      <p:sp>
        <p:nvSpPr>
          <p:cNvPr id="324622" name="Oval 14"/>
          <p:cNvSpPr>
            <a:spLocks noChangeArrowheads="1"/>
          </p:cNvSpPr>
          <p:nvPr/>
        </p:nvSpPr>
        <p:spPr bwMode="auto">
          <a:xfrm>
            <a:off x="609600" y="2057400"/>
            <a:ext cx="15240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population</a:t>
            </a:r>
          </a:p>
        </p:txBody>
      </p:sp>
      <p:sp>
        <p:nvSpPr>
          <p:cNvPr id="324623" name="Line 15"/>
          <p:cNvSpPr>
            <a:spLocks noChangeShapeType="1"/>
          </p:cNvSpPr>
          <p:nvPr/>
        </p:nvSpPr>
        <p:spPr bwMode="auto">
          <a:xfrm>
            <a:off x="2133600" y="16764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24" name="Line 16"/>
          <p:cNvSpPr>
            <a:spLocks noChangeShapeType="1"/>
          </p:cNvSpPr>
          <p:nvPr/>
        </p:nvSpPr>
        <p:spPr bwMode="auto">
          <a:xfrm flipH="1">
            <a:off x="2133600" y="20574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25" name="Line 17"/>
          <p:cNvSpPr>
            <a:spLocks noChangeShapeType="1"/>
          </p:cNvSpPr>
          <p:nvPr/>
        </p:nvSpPr>
        <p:spPr bwMode="auto">
          <a:xfrm flipV="1">
            <a:off x="6781800" y="1676400"/>
            <a:ext cx="3048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26" name="Line 18"/>
          <p:cNvSpPr>
            <a:spLocks noChangeShapeType="1"/>
          </p:cNvSpPr>
          <p:nvPr/>
        </p:nvSpPr>
        <p:spPr bwMode="auto">
          <a:xfrm>
            <a:off x="6781800" y="2057400"/>
            <a:ext cx="3048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27" name="Oval 19"/>
          <p:cNvSpPr>
            <a:spLocks noChangeArrowheads="1"/>
          </p:cNvSpPr>
          <p:nvPr/>
        </p:nvSpPr>
        <p:spPr bwMode="auto">
          <a:xfrm>
            <a:off x="609600" y="3276600"/>
            <a:ext cx="15240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county_area</a:t>
            </a:r>
          </a:p>
        </p:txBody>
      </p:sp>
      <p:sp>
        <p:nvSpPr>
          <p:cNvPr id="324628" name="Line 20"/>
          <p:cNvSpPr>
            <a:spLocks noChangeShapeType="1"/>
          </p:cNvSpPr>
          <p:nvPr/>
        </p:nvSpPr>
        <p:spPr bwMode="auto">
          <a:xfrm flipH="1">
            <a:off x="2133600" y="2209800"/>
            <a:ext cx="533400" cy="6858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29" name="Line 21"/>
          <p:cNvSpPr>
            <a:spLocks noChangeShapeType="1"/>
          </p:cNvSpPr>
          <p:nvPr/>
        </p:nvSpPr>
        <p:spPr bwMode="auto">
          <a:xfrm flipH="1">
            <a:off x="2133600" y="2209800"/>
            <a:ext cx="762000" cy="12954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4630" name="Oval 22"/>
          <p:cNvSpPr>
            <a:spLocks noChangeArrowheads="1"/>
          </p:cNvSpPr>
          <p:nvPr/>
        </p:nvSpPr>
        <p:spPr bwMode="auto">
          <a:xfrm>
            <a:off x="609600" y="2667000"/>
            <a:ext cx="15240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county_name</a:t>
            </a:r>
          </a:p>
        </p:txBody>
      </p:sp>
    </p:spTree>
    <p:extLst>
      <p:ext uri="{BB962C8B-B14F-4D97-AF65-F5344CB8AC3E}">
        <p14:creationId xmlns:p14="http://schemas.microsoft.com/office/powerpoint/2010/main" val="55327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46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2461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3246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246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 name="Date Placeholder 3"/>
          <p:cNvSpPr>
            <a:spLocks noGrp="1"/>
          </p:cNvSpPr>
          <p:nvPr>
            <p:ph type="dt" sz="half" idx="10"/>
          </p:nvPr>
        </p:nvSpPr>
        <p:spPr/>
        <p:txBody>
          <a:bodyPr/>
          <a:lstStyle/>
          <a:p>
            <a:fld id="{F15C3584-37BA-4D84-BD22-B1DF162A45AC}" type="datetime1">
              <a:rPr lang="en-US" altLang="en-US"/>
              <a:pPr/>
              <a:t>9/11/2019</a:t>
            </a:fld>
            <a:endParaRPr lang="en-US" altLang="en-US"/>
          </a:p>
        </p:txBody>
      </p:sp>
      <p:sp>
        <p:nvSpPr>
          <p:cNvPr id="31" name="Footer Placeholder 4"/>
          <p:cNvSpPr>
            <a:spLocks noGrp="1"/>
          </p:cNvSpPr>
          <p:nvPr>
            <p:ph type="ftr" sz="quarter" idx="11"/>
          </p:nvPr>
        </p:nvSpPr>
        <p:spPr/>
        <p:txBody>
          <a:bodyPr/>
          <a:lstStyle/>
          <a:p>
            <a:pPr eaLnBrk="1" hangingPunct="1"/>
            <a:r>
              <a:rPr lang="en-US" altLang="en-US" dirty="0"/>
              <a:t>Jinze Liu @ University of Kentucky</a:t>
            </a:r>
          </a:p>
        </p:txBody>
      </p:sp>
      <p:sp>
        <p:nvSpPr>
          <p:cNvPr id="32" name="Slide Number Placeholder 5"/>
          <p:cNvSpPr>
            <a:spLocks noGrp="1"/>
          </p:cNvSpPr>
          <p:nvPr>
            <p:ph type="sldNum" sz="quarter" idx="12"/>
          </p:nvPr>
        </p:nvSpPr>
        <p:spPr/>
        <p:txBody>
          <a:bodyPr/>
          <a:lstStyle/>
          <a:p>
            <a:fld id="{4F105258-44E1-46A9-8229-0DA99FDE25DE}" type="slidenum">
              <a:rPr lang="en-US" altLang="en-US"/>
              <a:pPr/>
              <a:t>34</a:t>
            </a:fld>
            <a:endParaRPr lang="en-US" altLang="en-US"/>
          </a:p>
        </p:txBody>
      </p:sp>
      <p:sp>
        <p:nvSpPr>
          <p:cNvPr id="326658" name="Rectangle 2"/>
          <p:cNvSpPr>
            <a:spLocks noGrp="1" noChangeArrowheads="1"/>
          </p:cNvSpPr>
          <p:nvPr>
            <p:ph type="title"/>
          </p:nvPr>
        </p:nvSpPr>
        <p:spPr/>
        <p:txBody>
          <a:bodyPr/>
          <a:lstStyle/>
          <a:p>
            <a:r>
              <a:rPr lang="en-US" altLang="en-US"/>
              <a:t>Case study : second design</a:t>
            </a:r>
          </a:p>
        </p:txBody>
      </p:sp>
      <p:sp>
        <p:nvSpPr>
          <p:cNvPr id="326659" name="Rectangle 3"/>
          <p:cNvSpPr>
            <a:spLocks noGrp="1" noChangeArrowheads="1"/>
          </p:cNvSpPr>
          <p:nvPr>
            <p:ph type="body" idx="1"/>
          </p:nvPr>
        </p:nvSpPr>
        <p:spPr>
          <a:xfrm>
            <a:off x="228600" y="4221163"/>
            <a:ext cx="8610600" cy="2103437"/>
          </a:xfrm>
        </p:spPr>
        <p:txBody>
          <a:bodyPr/>
          <a:lstStyle/>
          <a:p>
            <a:r>
              <a:rPr lang="en-US" altLang="en-US"/>
              <a:t>Technically, nothing in this design could prevent a city in state </a:t>
            </a:r>
            <a:r>
              <a:rPr lang="en-US" altLang="en-US" i="1"/>
              <a:t>X</a:t>
            </a:r>
            <a:r>
              <a:rPr lang="en-US" altLang="en-US"/>
              <a:t> from being the capital of another state </a:t>
            </a:r>
            <a:r>
              <a:rPr lang="en-US" altLang="en-US" i="1"/>
              <a:t>Y</a:t>
            </a:r>
            <a:r>
              <a:rPr lang="en-US" altLang="en-US"/>
              <a:t>, but oh well…</a:t>
            </a:r>
            <a:endParaRPr lang="en-US" altLang="en-US" i="1"/>
          </a:p>
        </p:txBody>
      </p:sp>
      <p:sp>
        <p:nvSpPr>
          <p:cNvPr id="326660" name="Rectangle 4"/>
          <p:cNvSpPr>
            <a:spLocks noChangeArrowheads="1"/>
          </p:cNvSpPr>
          <p:nvPr/>
        </p:nvSpPr>
        <p:spPr bwMode="auto">
          <a:xfrm>
            <a:off x="2514600" y="1752600"/>
            <a:ext cx="990600" cy="4572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Cities</a:t>
            </a:r>
          </a:p>
        </p:txBody>
      </p:sp>
      <p:sp>
        <p:nvSpPr>
          <p:cNvPr id="326661" name="AutoShape 5"/>
          <p:cNvSpPr>
            <a:spLocks noChangeArrowheads="1"/>
          </p:cNvSpPr>
          <p:nvPr/>
        </p:nvSpPr>
        <p:spPr bwMode="auto">
          <a:xfrm>
            <a:off x="3962400" y="2438400"/>
            <a:ext cx="2209800" cy="6096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IsCapitalOf</a:t>
            </a:r>
          </a:p>
        </p:txBody>
      </p:sp>
      <p:sp>
        <p:nvSpPr>
          <p:cNvPr id="326662" name="Line 6"/>
          <p:cNvSpPr>
            <a:spLocks noChangeShapeType="1"/>
          </p:cNvSpPr>
          <p:nvPr/>
        </p:nvSpPr>
        <p:spPr bwMode="auto">
          <a:xfrm>
            <a:off x="3505200" y="1981200"/>
            <a:ext cx="1600200" cy="4572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63" name="Rectangle 7"/>
          <p:cNvSpPr>
            <a:spLocks noChangeArrowheads="1"/>
          </p:cNvSpPr>
          <p:nvPr/>
        </p:nvSpPr>
        <p:spPr bwMode="auto">
          <a:xfrm>
            <a:off x="2590800" y="1828800"/>
            <a:ext cx="838200" cy="3048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6664" name="Oval 8"/>
          <p:cNvSpPr>
            <a:spLocks noChangeArrowheads="1"/>
          </p:cNvSpPr>
          <p:nvPr/>
        </p:nvSpPr>
        <p:spPr bwMode="auto">
          <a:xfrm>
            <a:off x="1066800" y="14478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name</a:t>
            </a:r>
          </a:p>
        </p:txBody>
      </p:sp>
      <p:sp>
        <p:nvSpPr>
          <p:cNvPr id="326665" name="Oval 9"/>
          <p:cNvSpPr>
            <a:spLocks noChangeArrowheads="1"/>
          </p:cNvSpPr>
          <p:nvPr/>
        </p:nvSpPr>
        <p:spPr bwMode="auto">
          <a:xfrm>
            <a:off x="609600" y="2057400"/>
            <a:ext cx="15240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population</a:t>
            </a:r>
          </a:p>
        </p:txBody>
      </p:sp>
      <p:sp>
        <p:nvSpPr>
          <p:cNvPr id="326666" name="Line 10"/>
          <p:cNvSpPr>
            <a:spLocks noChangeShapeType="1"/>
          </p:cNvSpPr>
          <p:nvPr/>
        </p:nvSpPr>
        <p:spPr bwMode="auto">
          <a:xfrm>
            <a:off x="2133600" y="16764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67" name="Line 11"/>
          <p:cNvSpPr>
            <a:spLocks noChangeShapeType="1"/>
          </p:cNvSpPr>
          <p:nvPr/>
        </p:nvSpPr>
        <p:spPr bwMode="auto">
          <a:xfrm flipH="1">
            <a:off x="2133600" y="20574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68" name="Line 12"/>
          <p:cNvSpPr>
            <a:spLocks noChangeShapeType="1"/>
          </p:cNvSpPr>
          <p:nvPr/>
        </p:nvSpPr>
        <p:spPr bwMode="auto">
          <a:xfrm flipH="1">
            <a:off x="3016250" y="2209800"/>
            <a:ext cx="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69" name="Line 13"/>
          <p:cNvSpPr>
            <a:spLocks noChangeShapeType="1"/>
          </p:cNvSpPr>
          <p:nvPr/>
        </p:nvSpPr>
        <p:spPr bwMode="auto">
          <a:xfrm flipH="1">
            <a:off x="3025775" y="3048000"/>
            <a:ext cx="0" cy="3048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70" name="Rectangle 14"/>
          <p:cNvSpPr>
            <a:spLocks noChangeArrowheads="1"/>
          </p:cNvSpPr>
          <p:nvPr/>
        </p:nvSpPr>
        <p:spPr bwMode="auto">
          <a:xfrm>
            <a:off x="2514600" y="3352800"/>
            <a:ext cx="1066800" cy="4572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Counties</a:t>
            </a:r>
          </a:p>
        </p:txBody>
      </p:sp>
      <p:sp>
        <p:nvSpPr>
          <p:cNvPr id="326671" name="Rectangle 15"/>
          <p:cNvSpPr>
            <a:spLocks noChangeArrowheads="1"/>
          </p:cNvSpPr>
          <p:nvPr/>
        </p:nvSpPr>
        <p:spPr bwMode="auto">
          <a:xfrm>
            <a:off x="2590800" y="3429000"/>
            <a:ext cx="914400" cy="3048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6672" name="Oval 16"/>
          <p:cNvSpPr>
            <a:spLocks noChangeArrowheads="1"/>
          </p:cNvSpPr>
          <p:nvPr/>
        </p:nvSpPr>
        <p:spPr bwMode="auto">
          <a:xfrm>
            <a:off x="1066800" y="30480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name</a:t>
            </a:r>
          </a:p>
        </p:txBody>
      </p:sp>
      <p:sp>
        <p:nvSpPr>
          <p:cNvPr id="326673" name="Line 17"/>
          <p:cNvSpPr>
            <a:spLocks noChangeShapeType="1"/>
          </p:cNvSpPr>
          <p:nvPr/>
        </p:nvSpPr>
        <p:spPr bwMode="auto">
          <a:xfrm>
            <a:off x="2133600" y="32766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74" name="Line 18"/>
          <p:cNvSpPr>
            <a:spLocks noChangeShapeType="1"/>
          </p:cNvSpPr>
          <p:nvPr/>
        </p:nvSpPr>
        <p:spPr bwMode="auto">
          <a:xfrm flipH="1">
            <a:off x="2133600" y="3657600"/>
            <a:ext cx="381000" cy="22860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75" name="Oval 19"/>
          <p:cNvSpPr>
            <a:spLocks noChangeArrowheads="1"/>
          </p:cNvSpPr>
          <p:nvPr/>
        </p:nvSpPr>
        <p:spPr bwMode="auto">
          <a:xfrm>
            <a:off x="1066800" y="36576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area</a:t>
            </a:r>
          </a:p>
        </p:txBody>
      </p:sp>
      <p:sp>
        <p:nvSpPr>
          <p:cNvPr id="326676" name="Oval 20"/>
          <p:cNvSpPr>
            <a:spLocks noChangeArrowheads="1"/>
          </p:cNvSpPr>
          <p:nvPr/>
        </p:nvSpPr>
        <p:spPr bwMode="auto">
          <a:xfrm>
            <a:off x="7162800" y="3352800"/>
            <a:ext cx="1066800" cy="457200"/>
          </a:xfrm>
          <a:prstGeom prst="ellipse">
            <a:avLst/>
          </a:prstGeom>
          <a:noFill/>
          <a:ln w="254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u="sng">
                <a:solidFill>
                  <a:schemeClr val="tx2"/>
                </a:solidFill>
                <a:latin typeface="AmeriGarmnd BT" pitchFamily="18" charset="0"/>
              </a:rPr>
              <a:t>name</a:t>
            </a:r>
          </a:p>
        </p:txBody>
      </p:sp>
      <p:sp>
        <p:nvSpPr>
          <p:cNvPr id="326677" name="Line 21"/>
          <p:cNvSpPr>
            <a:spLocks noChangeShapeType="1"/>
          </p:cNvSpPr>
          <p:nvPr/>
        </p:nvSpPr>
        <p:spPr bwMode="auto">
          <a:xfrm flipV="1">
            <a:off x="6858000" y="3581400"/>
            <a:ext cx="304800"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78" name="AutoShape 22"/>
          <p:cNvSpPr>
            <a:spLocks noChangeArrowheads="1"/>
          </p:cNvSpPr>
          <p:nvPr/>
        </p:nvSpPr>
        <p:spPr bwMode="auto">
          <a:xfrm>
            <a:off x="2438400" y="2438400"/>
            <a:ext cx="1143000" cy="6096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In</a:t>
            </a:r>
          </a:p>
        </p:txBody>
      </p:sp>
      <p:sp>
        <p:nvSpPr>
          <p:cNvPr id="326679" name="AutoShape 23"/>
          <p:cNvSpPr>
            <a:spLocks noChangeArrowheads="1"/>
          </p:cNvSpPr>
          <p:nvPr/>
        </p:nvSpPr>
        <p:spPr bwMode="auto">
          <a:xfrm>
            <a:off x="2590800" y="2514600"/>
            <a:ext cx="838200" cy="4572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endParaRPr kumimoji="1" lang="en-US" altLang="en-US" sz="2400" i="1">
              <a:solidFill>
                <a:schemeClr val="tx2"/>
              </a:solidFill>
              <a:latin typeface="AmeriGarmnd BT" pitchFamily="18" charset="0"/>
            </a:endParaRPr>
          </a:p>
        </p:txBody>
      </p:sp>
      <p:sp>
        <p:nvSpPr>
          <p:cNvPr id="326680" name="AutoShape 24"/>
          <p:cNvSpPr>
            <a:spLocks noChangeArrowheads="1"/>
          </p:cNvSpPr>
          <p:nvPr/>
        </p:nvSpPr>
        <p:spPr bwMode="auto">
          <a:xfrm>
            <a:off x="4038600" y="3276600"/>
            <a:ext cx="1143000" cy="6096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In</a:t>
            </a:r>
          </a:p>
        </p:txBody>
      </p:sp>
      <p:sp>
        <p:nvSpPr>
          <p:cNvPr id="326681" name="Line 25"/>
          <p:cNvSpPr>
            <a:spLocks noChangeShapeType="1"/>
          </p:cNvSpPr>
          <p:nvPr/>
        </p:nvSpPr>
        <p:spPr bwMode="auto">
          <a:xfrm>
            <a:off x="3581400" y="3581400"/>
            <a:ext cx="457200"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82" name="Line 26"/>
          <p:cNvSpPr>
            <a:spLocks noChangeShapeType="1"/>
          </p:cNvSpPr>
          <p:nvPr/>
        </p:nvSpPr>
        <p:spPr bwMode="auto">
          <a:xfrm>
            <a:off x="5181600" y="3581400"/>
            <a:ext cx="457200" cy="0"/>
          </a:xfrm>
          <a:prstGeom prst="line">
            <a:avLst/>
          </a:prstGeom>
          <a:noFill/>
          <a:ln w="254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26683" name="Rectangle 27"/>
          <p:cNvSpPr>
            <a:spLocks noChangeArrowheads="1"/>
          </p:cNvSpPr>
          <p:nvPr/>
        </p:nvSpPr>
        <p:spPr bwMode="auto">
          <a:xfrm>
            <a:off x="5638800" y="3352800"/>
            <a:ext cx="1219200" cy="457200"/>
          </a:xfrm>
          <a:prstGeom prst="rect">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r>
              <a:rPr kumimoji="1" lang="en-US" altLang="en-US" sz="2400" i="1">
                <a:solidFill>
                  <a:schemeClr val="tx2"/>
                </a:solidFill>
                <a:latin typeface="AmeriGarmnd BT" pitchFamily="18" charset="0"/>
              </a:rPr>
              <a:t>States</a:t>
            </a:r>
          </a:p>
        </p:txBody>
      </p:sp>
      <p:sp>
        <p:nvSpPr>
          <p:cNvPr id="326684" name="AutoShape 28"/>
          <p:cNvSpPr>
            <a:spLocks noChangeArrowheads="1"/>
          </p:cNvSpPr>
          <p:nvPr/>
        </p:nvSpPr>
        <p:spPr bwMode="auto">
          <a:xfrm>
            <a:off x="4191000" y="3352800"/>
            <a:ext cx="838200" cy="457200"/>
          </a:xfrm>
          <a:prstGeom prst="flowChartDecision">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spcBef>
                <a:spcPct val="20000"/>
              </a:spcBef>
              <a:buFont typeface="Wingdings" panose="05000000000000000000" pitchFamily="2" charset="2"/>
              <a:buNone/>
            </a:pPr>
            <a:endParaRPr kumimoji="1" lang="en-US" altLang="en-US" sz="2400" i="1">
              <a:solidFill>
                <a:schemeClr val="tx2"/>
              </a:solidFill>
              <a:latin typeface="AmeriGarmnd BT" pitchFamily="18" charset="0"/>
            </a:endParaRPr>
          </a:p>
        </p:txBody>
      </p:sp>
      <p:sp>
        <p:nvSpPr>
          <p:cNvPr id="326685" name="Line 29"/>
          <p:cNvSpPr>
            <a:spLocks noChangeShapeType="1"/>
          </p:cNvSpPr>
          <p:nvPr/>
        </p:nvSpPr>
        <p:spPr bwMode="auto">
          <a:xfrm>
            <a:off x="5105400" y="3048000"/>
            <a:ext cx="1143000" cy="304800"/>
          </a:xfrm>
          <a:prstGeom prst="line">
            <a:avLst/>
          </a:prstGeom>
          <a:noFill/>
          <a:ln w="25400">
            <a:solidFill>
              <a:schemeClr val="tx2"/>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extLst>
      <p:ext uri="{BB962C8B-B14F-4D97-AF65-F5344CB8AC3E}">
        <p14:creationId xmlns:p14="http://schemas.microsoft.com/office/powerpoint/2010/main" val="17824289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665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6E4CB7A7-4DC4-445E-BDB1-4F96160A4E39}" type="datetime1">
              <a:rPr lang="en-US" altLang="en-US" sz="1000" smtClean="0">
                <a:solidFill>
                  <a:schemeClr val="tx1"/>
                </a:solidFill>
              </a:rPr>
              <a:pPr eaLnBrk="1" hangingPunct="1"/>
              <a:t>9/11/2019</a:t>
            </a:fld>
            <a:endParaRPr lang="en-US" altLang="en-US" sz="1000">
              <a:solidFill>
                <a:schemeClr val="tx1"/>
              </a:solidFill>
            </a:endParaRPr>
          </a:p>
        </p:txBody>
      </p:sp>
      <p:sp>
        <p:nvSpPr>
          <p:cNvPr id="296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dirty="0">
                <a:solidFill>
                  <a:schemeClr val="tx1"/>
                </a:solidFill>
              </a:rPr>
              <a:t>Jinze Liu @ University of Kentucky</a:t>
            </a:r>
          </a:p>
        </p:txBody>
      </p:sp>
      <p:sp>
        <p:nvSpPr>
          <p:cNvPr id="297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F24B3916-1BFB-4F24-9857-6403DD343B3F}" type="slidenum">
              <a:rPr lang="en-US" altLang="en-US" sz="1000">
                <a:solidFill>
                  <a:schemeClr val="tx1"/>
                </a:solidFill>
              </a:rPr>
              <a:pPr eaLnBrk="1" hangingPunct="1"/>
              <a:t>35</a:t>
            </a:fld>
            <a:endParaRPr lang="en-US" altLang="en-US" sz="1000">
              <a:solidFill>
                <a:schemeClr val="tx1"/>
              </a:solidFill>
            </a:endParaRPr>
          </a:p>
        </p:txBody>
      </p:sp>
      <p:sp>
        <p:nvSpPr>
          <p:cNvPr id="29701" name="Rectangle 2"/>
          <p:cNvSpPr>
            <a:spLocks noGrp="1" noChangeArrowheads="1"/>
          </p:cNvSpPr>
          <p:nvPr>
            <p:ph type="title"/>
          </p:nvPr>
        </p:nvSpPr>
        <p:spPr/>
        <p:txBody>
          <a:bodyPr/>
          <a:lstStyle/>
          <a:p>
            <a:r>
              <a:rPr lang="en-US" altLang="en-US"/>
              <a:t>Summary: E-R model</a:t>
            </a:r>
          </a:p>
        </p:txBody>
      </p:sp>
      <p:sp>
        <p:nvSpPr>
          <p:cNvPr id="29702" name="Rectangle 3"/>
          <p:cNvSpPr>
            <a:spLocks noGrp="1" noChangeArrowheads="1"/>
          </p:cNvSpPr>
          <p:nvPr>
            <p:ph type="body" idx="1"/>
          </p:nvPr>
        </p:nvSpPr>
        <p:spPr/>
        <p:txBody>
          <a:bodyPr/>
          <a:lstStyle/>
          <a:p>
            <a:pPr lvl="1"/>
            <a:r>
              <a:rPr lang="en-US" altLang="en-US" i="1">
                <a:solidFill>
                  <a:srgbClr val="0000FF"/>
                </a:solidFill>
              </a:rPr>
              <a:t>Entity</a:t>
            </a:r>
            <a:r>
              <a:rPr lang="en-US" altLang="en-US"/>
              <a:t>: A </a:t>
            </a:r>
            <a:r>
              <a:rPr lang="en-US" altLang="en-US" sz="2700"/>
              <a:t>specific object or “thing” in the mini-world, whose properties were described by </a:t>
            </a:r>
            <a:r>
              <a:rPr lang="en-US" altLang="en-US" i="1">
                <a:solidFill>
                  <a:srgbClr val="0000FF"/>
                </a:solidFill>
              </a:rPr>
              <a:t>Attributes</a:t>
            </a:r>
          </a:p>
          <a:p>
            <a:pPr lvl="1">
              <a:buFont typeface="Wingdings" panose="05000000000000000000" pitchFamily="2" charset="2"/>
              <a:buNone/>
            </a:pPr>
            <a:endParaRPr lang="en-US" altLang="en-US" sz="2800"/>
          </a:p>
          <a:p>
            <a:pPr lvl="1"/>
            <a:r>
              <a:rPr lang="en-US" altLang="en-US" sz="2800"/>
              <a:t>A </a:t>
            </a:r>
            <a:r>
              <a:rPr lang="en-US" altLang="en-US" sz="2800" i="1">
                <a:solidFill>
                  <a:srgbClr val="0000FF"/>
                </a:solidFill>
              </a:rPr>
              <a:t>relationship</a:t>
            </a:r>
            <a:r>
              <a:rPr lang="en-US" altLang="en-US" sz="2800"/>
              <a:t> relates two or more distinct entities with a specific meaning. </a:t>
            </a:r>
          </a:p>
          <a:p>
            <a:pPr lvl="1"/>
            <a:endParaRPr lang="en-US" altLang="en-US" sz="2800"/>
          </a:p>
          <a:p>
            <a:pPr lvl="1"/>
            <a:r>
              <a:rPr lang="en-US" altLang="en-US" sz="2800"/>
              <a:t>E-R model a popular database design model </a:t>
            </a:r>
          </a:p>
          <a:p>
            <a:pPr lvl="1"/>
            <a:endParaRPr lang="en-US" altLang="en-US" i="1">
              <a:solidFill>
                <a:srgbClr val="0000FF"/>
              </a:solidFill>
            </a:endParaRPr>
          </a:p>
          <a:p>
            <a:pPr lvl="1"/>
            <a:endParaRPr lang="en-US" altLang="en-US" sz="2700"/>
          </a:p>
          <a:p>
            <a:pPr lvl="1">
              <a:buFont typeface="Wingdings" panose="05000000000000000000" pitchFamily="2" charset="2"/>
              <a:buNone/>
            </a:pPr>
            <a:r>
              <a:rPr lang="en-US" altLang="en-US" sz="2700"/>
              <a:t>	</a:t>
            </a:r>
            <a:endParaRPr lang="en-US" altLang="en-US" sz="1800">
              <a:latin typeface="Arial" panose="020B0604020202020204" pitchFamily="34" charset="0"/>
            </a:endParaRPr>
          </a:p>
        </p:txBody>
      </p:sp>
      <p:sp>
        <p:nvSpPr>
          <p:cNvPr id="15" name="Rectangle 4"/>
          <p:cNvSpPr>
            <a:spLocks noChangeArrowheads="1"/>
          </p:cNvSpPr>
          <p:nvPr/>
        </p:nvSpPr>
        <p:spPr bwMode="auto">
          <a:xfrm>
            <a:off x="7962900" y="1905000"/>
            <a:ext cx="1066800" cy="457200"/>
          </a:xfrm>
          <a:prstGeom prst="rect">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6" name="Rectangle 5"/>
          <p:cNvSpPr>
            <a:spLocks noChangeArrowheads="1"/>
          </p:cNvSpPr>
          <p:nvPr/>
        </p:nvSpPr>
        <p:spPr bwMode="auto">
          <a:xfrm>
            <a:off x="7962900" y="4953000"/>
            <a:ext cx="1066800" cy="457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nvGrpSpPr>
          <p:cNvPr id="2" name="Group 6"/>
          <p:cNvGrpSpPr>
            <a:grpSpLocks/>
          </p:cNvGrpSpPr>
          <p:nvPr/>
        </p:nvGrpSpPr>
        <p:grpSpPr bwMode="auto">
          <a:xfrm>
            <a:off x="8039100" y="2362200"/>
            <a:ext cx="914400" cy="2590800"/>
            <a:chOff x="4992" y="2016"/>
            <a:chExt cx="576" cy="1632"/>
          </a:xfrm>
        </p:grpSpPr>
        <p:sp>
          <p:nvSpPr>
            <p:cNvPr id="29713" name="AutoShape 7"/>
            <p:cNvSpPr>
              <a:spLocks noChangeArrowheads="1"/>
            </p:cNvSpPr>
            <p:nvPr/>
          </p:nvSpPr>
          <p:spPr bwMode="auto">
            <a:xfrm>
              <a:off x="4992" y="2736"/>
              <a:ext cx="576" cy="336"/>
            </a:xfrm>
            <a:prstGeom prst="diamond">
              <a:avLst/>
            </a:prstGeom>
            <a:noFill/>
            <a:ln w="254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9714" name="Line 8"/>
            <p:cNvSpPr>
              <a:spLocks noChangeShapeType="1"/>
            </p:cNvSpPr>
            <p:nvPr/>
          </p:nvSpPr>
          <p:spPr bwMode="auto">
            <a:xfrm>
              <a:off x="5280" y="2016"/>
              <a:ext cx="0" cy="72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5" name="Line 9"/>
            <p:cNvSpPr>
              <a:spLocks noChangeShapeType="1"/>
            </p:cNvSpPr>
            <p:nvPr/>
          </p:nvSpPr>
          <p:spPr bwMode="auto">
            <a:xfrm>
              <a:off x="5280" y="3072"/>
              <a:ext cx="0" cy="57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 name="Group 10"/>
          <p:cNvGrpSpPr>
            <a:grpSpLocks/>
          </p:cNvGrpSpPr>
          <p:nvPr/>
        </p:nvGrpSpPr>
        <p:grpSpPr bwMode="auto">
          <a:xfrm>
            <a:off x="6972300" y="5181600"/>
            <a:ext cx="2095500" cy="685800"/>
            <a:chOff x="4320" y="3792"/>
            <a:chExt cx="1320" cy="432"/>
          </a:xfrm>
        </p:grpSpPr>
        <p:sp>
          <p:nvSpPr>
            <p:cNvPr id="29707" name="Oval 11"/>
            <p:cNvSpPr>
              <a:spLocks noChangeArrowheads="1"/>
            </p:cNvSpPr>
            <p:nvPr/>
          </p:nvSpPr>
          <p:spPr bwMode="auto">
            <a:xfrm>
              <a:off x="4320" y="3888"/>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9708" name="Oval 12"/>
            <p:cNvSpPr>
              <a:spLocks noChangeArrowheads="1"/>
            </p:cNvSpPr>
            <p:nvPr/>
          </p:nvSpPr>
          <p:spPr bwMode="auto">
            <a:xfrm>
              <a:off x="4704"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9709" name="Oval 13"/>
            <p:cNvSpPr>
              <a:spLocks noChangeArrowheads="1"/>
            </p:cNvSpPr>
            <p:nvPr/>
          </p:nvSpPr>
          <p:spPr bwMode="auto">
            <a:xfrm>
              <a:off x="5208" y="4032"/>
              <a:ext cx="432" cy="192"/>
            </a:xfrm>
            <a:prstGeom prst="ellipse">
              <a:avLst/>
            </a:prstGeom>
            <a:noFill/>
            <a:ln w="254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29710" name="Line 14"/>
            <p:cNvSpPr>
              <a:spLocks noChangeShapeType="1"/>
            </p:cNvSpPr>
            <p:nvPr/>
          </p:nvSpPr>
          <p:spPr bwMode="auto">
            <a:xfrm flipV="1">
              <a:off x="4512" y="3792"/>
              <a:ext cx="432"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1" name="Line 15"/>
            <p:cNvSpPr>
              <a:spLocks noChangeShapeType="1"/>
            </p:cNvSpPr>
            <p:nvPr/>
          </p:nvSpPr>
          <p:spPr bwMode="auto">
            <a:xfrm flipV="1">
              <a:off x="4896" y="3936"/>
              <a:ext cx="24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2" name="Line 16"/>
            <p:cNvSpPr>
              <a:spLocks noChangeShapeType="1"/>
            </p:cNvSpPr>
            <p:nvPr/>
          </p:nvSpPr>
          <p:spPr bwMode="auto">
            <a:xfrm flipV="1">
              <a:off x="5424" y="3936"/>
              <a:ext cx="0" cy="96"/>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6"/>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dissolve">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dissolve">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a:t>Next Class</a:t>
            </a:r>
          </a:p>
        </p:txBody>
      </p:sp>
      <p:sp>
        <p:nvSpPr>
          <p:cNvPr id="31747" name="Content Placeholder 2"/>
          <p:cNvSpPr>
            <a:spLocks noGrp="1"/>
          </p:cNvSpPr>
          <p:nvPr>
            <p:ph idx="1"/>
          </p:nvPr>
        </p:nvSpPr>
        <p:spPr/>
        <p:txBody>
          <a:bodyPr/>
          <a:lstStyle/>
          <a:p>
            <a:r>
              <a:rPr lang="en-US" altLang="en-US"/>
              <a:t>More E-R model case studies</a:t>
            </a:r>
          </a:p>
          <a:p>
            <a:r>
              <a:rPr lang="en-US" altLang="en-US"/>
              <a:t>More on E-R logic design</a:t>
            </a:r>
          </a:p>
          <a:p>
            <a:endParaRPr lang="en-US" altLang="en-US"/>
          </a:p>
          <a:p>
            <a:endParaRPr lang="en-US" altLang="en-US"/>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F50A89F2-1424-4226-9DD9-36D078B8A95B}" type="datetime1">
              <a:rPr lang="en-US" altLang="en-US" sz="1000" smtClean="0">
                <a:solidFill>
                  <a:schemeClr val="tx1"/>
                </a:solidFill>
              </a:rPr>
              <a:pPr eaLnBrk="1" hangingPunct="1"/>
              <a:t>9/11/2019</a:t>
            </a:fld>
            <a:endParaRPr lang="en-US" altLang="en-US" sz="1000">
              <a:solidFill>
                <a:schemeClr val="tx1"/>
              </a:solidFill>
            </a:endParaRPr>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dirty="0">
                <a:solidFill>
                  <a:schemeClr val="tx1"/>
                </a:solidFill>
              </a:rPr>
              <a:t>Jinze Liu @ University of Kentucky</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371676E-E37C-4E5D-8050-74226D1F03E2}" type="slidenum">
              <a:rPr lang="en-US" altLang="en-US" sz="1000">
                <a:solidFill>
                  <a:schemeClr val="tx1"/>
                </a:solidFill>
              </a:rPr>
              <a:pPr eaLnBrk="1" hangingPunct="1"/>
              <a:t>36</a:t>
            </a:fld>
            <a:endParaRPr lang="en-US" altLang="en-US" sz="100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1DD4547-C9F0-4575-AEC4-0AD1EA3C30F6}" type="datetime1">
              <a:rPr lang="en-US" altLang="en-US" sz="1000" smtClean="0">
                <a:solidFill>
                  <a:schemeClr val="tx1"/>
                </a:solidFill>
              </a:rPr>
              <a:pPr eaLnBrk="1" hangingPunct="1"/>
              <a:t>9/11/2019</a:t>
            </a:fld>
            <a:endParaRPr lang="en-US" altLang="en-US" sz="1000">
              <a:solidFill>
                <a:schemeClr val="tx1"/>
              </a:solidFill>
            </a:endParaRPr>
          </a:p>
        </p:txBody>
      </p:sp>
      <p:sp>
        <p:nvSpPr>
          <p:cNvPr id="921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922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B1B2DA1-28FE-4E7E-AD80-257497227B30}" type="slidenum">
              <a:rPr lang="en-US" altLang="en-US" sz="1000">
                <a:solidFill>
                  <a:schemeClr val="tx1"/>
                </a:solidFill>
              </a:rPr>
              <a:pPr eaLnBrk="1" hangingPunct="1"/>
              <a:t>4</a:t>
            </a:fld>
            <a:endParaRPr lang="en-US" altLang="en-US" sz="1000">
              <a:solidFill>
                <a:schemeClr val="tx1"/>
              </a:solidFill>
            </a:endParaRPr>
          </a:p>
        </p:txBody>
      </p:sp>
      <p:sp>
        <p:nvSpPr>
          <p:cNvPr id="9221" name="Rectangle 2"/>
          <p:cNvSpPr>
            <a:spLocks noGrp="1" noChangeArrowheads="1"/>
          </p:cNvSpPr>
          <p:nvPr>
            <p:ph type="title"/>
          </p:nvPr>
        </p:nvSpPr>
        <p:spPr>
          <a:xfrm>
            <a:off x="685800" y="258763"/>
            <a:ext cx="7772400" cy="655637"/>
          </a:xfrm>
        </p:spPr>
        <p:txBody>
          <a:bodyPr/>
          <a:lstStyle/>
          <a:p>
            <a:r>
              <a:rPr lang="en-US" altLang="en-US" dirty="0"/>
              <a:t>An Example</a:t>
            </a:r>
          </a:p>
        </p:txBody>
      </p:sp>
      <p:sp>
        <p:nvSpPr>
          <p:cNvPr id="9222" name="Rectangle 3"/>
          <p:cNvSpPr>
            <a:spLocks noGrp="1" noChangeArrowheads="1"/>
          </p:cNvSpPr>
          <p:nvPr>
            <p:ph type="body" idx="1"/>
          </p:nvPr>
        </p:nvSpPr>
        <p:spPr/>
        <p:txBody>
          <a:bodyPr/>
          <a:lstStyle/>
          <a:p>
            <a:pPr lvl="1">
              <a:lnSpc>
                <a:spcPct val="90000"/>
              </a:lnSpc>
            </a:pPr>
            <a:r>
              <a:rPr lang="en-US" altLang="en-US" sz="2400" dirty="0"/>
              <a:t>The company is organized into DEPARTMENTs. Each department has a name, number and an employee who manages the department. We keep track of the start date of the department manager. </a:t>
            </a:r>
          </a:p>
          <a:p>
            <a:pPr lvl="1">
              <a:lnSpc>
                <a:spcPct val="90000"/>
              </a:lnSpc>
            </a:pPr>
            <a:r>
              <a:rPr lang="en-US" altLang="en-US" sz="2400" dirty="0"/>
              <a:t>Each department controls a number of PROJECTs. Each project has a name, number and is located at a single location.</a:t>
            </a:r>
          </a:p>
          <a:p>
            <a:pPr lvl="1">
              <a:lnSpc>
                <a:spcPct val="90000"/>
              </a:lnSpc>
            </a:pPr>
            <a:r>
              <a:rPr lang="en-US" altLang="en-US" sz="2400" dirty="0"/>
              <a:t>We store each EMPLOYEE’s social security number, address, salary, sex, and birthdate. Each employee works for one department but may work on several projects. We keep track of the number of hours per week that an employee currently works on each project. We also keep track of the direct supervisor of each employee.</a:t>
            </a:r>
          </a:p>
          <a:p>
            <a:pPr lvl="1">
              <a:lnSpc>
                <a:spcPct val="90000"/>
              </a:lnSpc>
            </a:pPr>
            <a:r>
              <a:rPr lang="en-US" altLang="en-US" sz="2400" dirty="0"/>
              <a:t>Each employee may have a number of DEPENDENTs. For each dependent, we keep track of their name, sex, birthdate, and relationship to employee.</a:t>
            </a:r>
          </a:p>
        </p:txBody>
      </p:sp>
    </p:spTree>
    <p:extLst>
      <p:ext uri="{BB962C8B-B14F-4D97-AF65-F5344CB8AC3E}">
        <p14:creationId xmlns:p14="http://schemas.microsoft.com/office/powerpoint/2010/main" val="1619350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CC44FDA-72F7-4CFC-B4E5-AE3ADB41C861}" type="datetime1">
              <a:rPr lang="en-US" altLang="en-US" sz="1000" smtClean="0">
                <a:solidFill>
                  <a:schemeClr val="tx1"/>
                </a:solidFill>
              </a:rPr>
              <a:pPr eaLnBrk="1" hangingPunct="1"/>
              <a:t>9/11/2019</a:t>
            </a:fld>
            <a:endParaRPr lang="en-US" altLang="en-US" sz="1000">
              <a:solidFill>
                <a:schemeClr val="tx1"/>
              </a:solidFill>
            </a:endParaRPr>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AADBCE3F-E93D-409C-A883-0D381A42EB83}" type="slidenum">
              <a:rPr lang="en-US" altLang="en-US" sz="1000">
                <a:solidFill>
                  <a:schemeClr val="tx1"/>
                </a:solidFill>
              </a:rPr>
              <a:pPr eaLnBrk="1" hangingPunct="1"/>
              <a:t>5</a:t>
            </a:fld>
            <a:endParaRPr lang="en-US" altLang="en-US" sz="1000">
              <a:solidFill>
                <a:schemeClr val="tx1"/>
              </a:solidFill>
            </a:endParaRPr>
          </a:p>
        </p:txBody>
      </p:sp>
      <p:sp>
        <p:nvSpPr>
          <p:cNvPr id="7173" name="Rectangle 2"/>
          <p:cNvSpPr>
            <a:spLocks noGrp="1" noChangeArrowheads="1"/>
          </p:cNvSpPr>
          <p:nvPr>
            <p:ph type="title"/>
          </p:nvPr>
        </p:nvSpPr>
        <p:spPr/>
        <p:txBody>
          <a:bodyPr/>
          <a:lstStyle/>
          <a:p>
            <a:r>
              <a:rPr lang="en-US" altLang="en-US"/>
              <a:t>Database Design</a:t>
            </a:r>
          </a:p>
        </p:txBody>
      </p:sp>
      <p:sp>
        <p:nvSpPr>
          <p:cNvPr id="7174" name="Rectangle 3"/>
          <p:cNvSpPr>
            <a:spLocks noGrp="1" noChangeArrowheads="1"/>
          </p:cNvSpPr>
          <p:nvPr>
            <p:ph type="body" idx="1"/>
          </p:nvPr>
        </p:nvSpPr>
        <p:spPr/>
        <p:txBody>
          <a:bodyPr/>
          <a:lstStyle/>
          <a:p>
            <a:r>
              <a:rPr lang="en-US" altLang="en-US"/>
              <a:t>Understand the mini-world being modeled</a:t>
            </a:r>
          </a:p>
          <a:p>
            <a:r>
              <a:rPr lang="en-US" altLang="en-US"/>
              <a:t>Specify it using a database design model</a:t>
            </a:r>
          </a:p>
          <a:p>
            <a:pPr lvl="1"/>
            <a:r>
              <a:rPr lang="en-US" altLang="en-US"/>
              <a:t>A few popular ones are:</a:t>
            </a:r>
          </a:p>
          <a:p>
            <a:pPr lvl="2"/>
            <a:r>
              <a:rPr lang="en-US" altLang="en-US">
                <a:solidFill>
                  <a:schemeClr val="tx2"/>
                </a:solidFill>
              </a:rPr>
              <a:t>Entity/Relationship (E/R) model</a:t>
            </a:r>
          </a:p>
          <a:p>
            <a:pPr lvl="2"/>
            <a:r>
              <a:rPr lang="en-US" altLang="en-US">
                <a:solidFill>
                  <a:schemeClr val="tx2"/>
                </a:solidFill>
              </a:rPr>
              <a:t>UML (Unified Modeling Language)</a:t>
            </a:r>
          </a:p>
          <a:p>
            <a:pPr lvl="1"/>
            <a:r>
              <a:rPr lang="en-US" altLang="en-US"/>
              <a:t>Intuitive and convenient</a:t>
            </a:r>
          </a:p>
          <a:p>
            <a:pPr lvl="1"/>
            <a:r>
              <a:rPr lang="en-US" altLang="en-US"/>
              <a:t>But not necessarily implemented by DBMS</a:t>
            </a:r>
          </a:p>
          <a:p>
            <a:r>
              <a:rPr lang="en-US" altLang="en-US"/>
              <a:t>Translate specification to the data model of DBMS</a:t>
            </a:r>
          </a:p>
          <a:p>
            <a:pPr lvl="1"/>
            <a:r>
              <a:rPr lang="en-US" altLang="en-US"/>
              <a:t>Relational, XML, object-oriented, etc.</a:t>
            </a:r>
          </a:p>
          <a:p>
            <a:r>
              <a:rPr lang="en-US" altLang="en-US"/>
              <a:t>Create DBMS schema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4639437F-E8AB-4682-B3BC-349251371AAA}" type="datetime1">
              <a:rPr lang="en-US" altLang="en-US" sz="1000" smtClean="0">
                <a:solidFill>
                  <a:schemeClr val="tx1"/>
                </a:solidFill>
              </a:rPr>
              <a:pPr eaLnBrk="1" hangingPunct="1"/>
              <a:t>9/11/2019</a:t>
            </a:fld>
            <a:endParaRPr lang="en-US" altLang="en-US" sz="1000">
              <a:solidFill>
                <a:schemeClr val="tx1"/>
              </a:solidFill>
            </a:endParaRPr>
          </a:p>
        </p:txBody>
      </p:sp>
      <p:sp>
        <p:nvSpPr>
          <p:cNvPr id="8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81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323E0079-7452-468E-8673-96B8AE36A9F7}" type="slidenum">
              <a:rPr lang="en-US" altLang="en-US" sz="1000">
                <a:solidFill>
                  <a:schemeClr val="tx1"/>
                </a:solidFill>
              </a:rPr>
              <a:pPr eaLnBrk="1" hangingPunct="1"/>
              <a:t>6</a:t>
            </a:fld>
            <a:endParaRPr lang="en-US" altLang="en-US" sz="1000">
              <a:solidFill>
                <a:schemeClr val="tx1"/>
              </a:solidFill>
            </a:endParaRPr>
          </a:p>
        </p:txBody>
      </p:sp>
      <p:grpSp>
        <p:nvGrpSpPr>
          <p:cNvPr id="8197" name="Group 4"/>
          <p:cNvGrpSpPr>
            <a:grpSpLocks/>
          </p:cNvGrpSpPr>
          <p:nvPr/>
        </p:nvGrpSpPr>
        <p:grpSpPr bwMode="auto">
          <a:xfrm>
            <a:off x="1143000" y="990600"/>
            <a:ext cx="7010400" cy="5395913"/>
            <a:chOff x="720" y="624"/>
            <a:chExt cx="4416" cy="3399"/>
          </a:xfrm>
        </p:grpSpPr>
        <p:pic>
          <p:nvPicPr>
            <p:cNvPr id="8201" name="Picture 2" descr="fig03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624"/>
              <a:ext cx="4089" cy="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Rectangle 3"/>
            <p:cNvSpPr>
              <a:spLocks/>
            </p:cNvSpPr>
            <p:nvPr/>
          </p:nvSpPr>
          <p:spPr bwMode="auto">
            <a:xfrm>
              <a:off x="3984" y="624"/>
              <a:ext cx="1152" cy="105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grpSp>
      <p:sp>
        <p:nvSpPr>
          <p:cNvPr id="8198" name="Rectangle 5"/>
          <p:cNvSpPr>
            <a:spLocks noGrp="1" noChangeArrowheads="1"/>
          </p:cNvSpPr>
          <p:nvPr>
            <p:ph type="title"/>
          </p:nvPr>
        </p:nvSpPr>
        <p:spPr>
          <a:noFill/>
        </p:spPr>
        <p:txBody>
          <a:bodyPr/>
          <a:lstStyle/>
          <a:p>
            <a:r>
              <a:rPr lang="en-US" altLang="en-US"/>
              <a:t>Database Design</a:t>
            </a:r>
          </a:p>
        </p:txBody>
      </p:sp>
      <p:sp>
        <p:nvSpPr>
          <p:cNvPr id="491526" name="Freeform 6"/>
          <p:cNvSpPr>
            <a:spLocks/>
          </p:cNvSpPr>
          <p:nvPr/>
        </p:nvSpPr>
        <p:spPr bwMode="auto">
          <a:xfrm>
            <a:off x="4222750" y="914400"/>
            <a:ext cx="2987675" cy="2752725"/>
          </a:xfrm>
          <a:custGeom>
            <a:avLst/>
            <a:gdLst>
              <a:gd name="T0" fmla="*/ 2592388 w 1882"/>
              <a:gd name="T1" fmla="*/ 2586038 h 1734"/>
              <a:gd name="T2" fmla="*/ 234950 w 1882"/>
              <a:gd name="T3" fmla="*/ 2314575 h 1734"/>
              <a:gd name="T4" fmla="*/ 106363 w 1882"/>
              <a:gd name="T5" fmla="*/ 1971675 h 1734"/>
              <a:gd name="T6" fmla="*/ 6350 w 1882"/>
              <a:gd name="T7" fmla="*/ 1457325 h 1734"/>
              <a:gd name="T8" fmla="*/ 92075 w 1882"/>
              <a:gd name="T9" fmla="*/ 942975 h 1734"/>
              <a:gd name="T10" fmla="*/ 206375 w 1882"/>
              <a:gd name="T11" fmla="*/ 800100 h 1734"/>
              <a:gd name="T12" fmla="*/ 263525 w 1882"/>
              <a:gd name="T13" fmla="*/ 714375 h 1734"/>
              <a:gd name="T14" fmla="*/ 363538 w 1882"/>
              <a:gd name="T15" fmla="*/ 585788 h 1734"/>
              <a:gd name="T16" fmla="*/ 949325 w 1882"/>
              <a:gd name="T17" fmla="*/ 157163 h 1734"/>
              <a:gd name="T18" fmla="*/ 1106488 w 1882"/>
              <a:gd name="T19" fmla="*/ 71438 h 1734"/>
              <a:gd name="T20" fmla="*/ 1492250 w 1882"/>
              <a:gd name="T21" fmla="*/ 0 h 1734"/>
              <a:gd name="T22" fmla="*/ 1863725 w 1882"/>
              <a:gd name="T23" fmla="*/ 42863 h 1734"/>
              <a:gd name="T24" fmla="*/ 2149475 w 1882"/>
              <a:gd name="T25" fmla="*/ 171450 h 1734"/>
              <a:gd name="T26" fmla="*/ 2392363 w 1882"/>
              <a:gd name="T27" fmla="*/ 357187 h 1734"/>
              <a:gd name="T28" fmla="*/ 2635250 w 1882"/>
              <a:gd name="T29" fmla="*/ 614363 h 1734"/>
              <a:gd name="T30" fmla="*/ 2692400 w 1882"/>
              <a:gd name="T31" fmla="*/ 700087 h 1734"/>
              <a:gd name="T32" fmla="*/ 2720975 w 1882"/>
              <a:gd name="T33" fmla="*/ 771525 h 1734"/>
              <a:gd name="T34" fmla="*/ 2863850 w 1882"/>
              <a:gd name="T35" fmla="*/ 1042988 h 1734"/>
              <a:gd name="T36" fmla="*/ 2906713 w 1882"/>
              <a:gd name="T37" fmla="*/ 1243013 h 1734"/>
              <a:gd name="T38" fmla="*/ 2906713 w 1882"/>
              <a:gd name="T39" fmla="*/ 1843088 h 1734"/>
              <a:gd name="T40" fmla="*/ 2678113 w 1882"/>
              <a:gd name="T41" fmla="*/ 2414588 h 1734"/>
              <a:gd name="T42" fmla="*/ 2663825 w 1882"/>
              <a:gd name="T43" fmla="*/ 2457450 h 1734"/>
              <a:gd name="T44" fmla="*/ 2635250 w 1882"/>
              <a:gd name="T45" fmla="*/ 2500313 h 1734"/>
              <a:gd name="T46" fmla="*/ 2592388 w 1882"/>
              <a:gd name="T47" fmla="*/ 2586038 h 17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882"/>
              <a:gd name="T73" fmla="*/ 0 h 1734"/>
              <a:gd name="T74" fmla="*/ 1882 w 1882"/>
              <a:gd name="T75" fmla="*/ 1734 h 17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882" h="1734">
                <a:moveTo>
                  <a:pt x="1633" y="1629"/>
                </a:moveTo>
                <a:cubicBezTo>
                  <a:pt x="1213" y="1625"/>
                  <a:pt x="562" y="1734"/>
                  <a:pt x="148" y="1458"/>
                </a:cubicBezTo>
                <a:cubicBezTo>
                  <a:pt x="124" y="1386"/>
                  <a:pt x="82" y="1318"/>
                  <a:pt x="67" y="1242"/>
                </a:cubicBezTo>
                <a:cubicBezTo>
                  <a:pt x="45" y="1134"/>
                  <a:pt x="39" y="1023"/>
                  <a:pt x="4" y="918"/>
                </a:cubicBezTo>
                <a:cubicBezTo>
                  <a:pt x="15" y="644"/>
                  <a:pt x="0" y="769"/>
                  <a:pt x="58" y="594"/>
                </a:cubicBezTo>
                <a:cubicBezTo>
                  <a:pt x="70" y="558"/>
                  <a:pt x="130" y="504"/>
                  <a:pt x="130" y="504"/>
                </a:cubicBezTo>
                <a:cubicBezTo>
                  <a:pt x="149" y="429"/>
                  <a:pt x="122" y="500"/>
                  <a:pt x="166" y="450"/>
                </a:cubicBezTo>
                <a:cubicBezTo>
                  <a:pt x="189" y="424"/>
                  <a:pt x="206" y="395"/>
                  <a:pt x="229" y="369"/>
                </a:cubicBezTo>
                <a:cubicBezTo>
                  <a:pt x="342" y="240"/>
                  <a:pt x="443" y="166"/>
                  <a:pt x="598" y="99"/>
                </a:cubicBezTo>
                <a:cubicBezTo>
                  <a:pt x="633" y="84"/>
                  <a:pt x="661" y="58"/>
                  <a:pt x="697" y="45"/>
                </a:cubicBezTo>
                <a:cubicBezTo>
                  <a:pt x="769" y="18"/>
                  <a:pt x="864" y="8"/>
                  <a:pt x="940" y="0"/>
                </a:cubicBezTo>
                <a:cubicBezTo>
                  <a:pt x="1029" y="5"/>
                  <a:pt x="1094" y="3"/>
                  <a:pt x="1174" y="27"/>
                </a:cubicBezTo>
                <a:cubicBezTo>
                  <a:pt x="1238" y="46"/>
                  <a:pt x="1290" y="87"/>
                  <a:pt x="1354" y="108"/>
                </a:cubicBezTo>
                <a:cubicBezTo>
                  <a:pt x="1400" y="154"/>
                  <a:pt x="1459" y="181"/>
                  <a:pt x="1507" y="225"/>
                </a:cubicBezTo>
                <a:cubicBezTo>
                  <a:pt x="1563" y="276"/>
                  <a:pt x="1607" y="334"/>
                  <a:pt x="1660" y="387"/>
                </a:cubicBezTo>
                <a:cubicBezTo>
                  <a:pt x="1684" y="458"/>
                  <a:pt x="1648" y="364"/>
                  <a:pt x="1696" y="441"/>
                </a:cubicBezTo>
                <a:cubicBezTo>
                  <a:pt x="1705" y="455"/>
                  <a:pt x="1707" y="471"/>
                  <a:pt x="1714" y="486"/>
                </a:cubicBezTo>
                <a:cubicBezTo>
                  <a:pt x="1742" y="545"/>
                  <a:pt x="1771" y="601"/>
                  <a:pt x="1804" y="657"/>
                </a:cubicBezTo>
                <a:cubicBezTo>
                  <a:pt x="1812" y="699"/>
                  <a:pt x="1817" y="742"/>
                  <a:pt x="1831" y="783"/>
                </a:cubicBezTo>
                <a:cubicBezTo>
                  <a:pt x="1851" y="961"/>
                  <a:pt x="1841" y="841"/>
                  <a:pt x="1831" y="1161"/>
                </a:cubicBezTo>
                <a:cubicBezTo>
                  <a:pt x="1825" y="1344"/>
                  <a:pt x="1882" y="1489"/>
                  <a:pt x="1687" y="1521"/>
                </a:cubicBezTo>
                <a:cubicBezTo>
                  <a:pt x="1684" y="1530"/>
                  <a:pt x="1682" y="1540"/>
                  <a:pt x="1678" y="1548"/>
                </a:cubicBezTo>
                <a:cubicBezTo>
                  <a:pt x="1673" y="1558"/>
                  <a:pt x="1664" y="1565"/>
                  <a:pt x="1660" y="1575"/>
                </a:cubicBezTo>
                <a:cubicBezTo>
                  <a:pt x="1635" y="1632"/>
                  <a:pt x="1662" y="1629"/>
                  <a:pt x="1633" y="1629"/>
                </a:cubicBezTo>
                <a:close/>
              </a:path>
            </a:pathLst>
          </a:custGeom>
          <a:noFill/>
          <a:ln w="12700">
            <a:solidFill>
              <a:srgbClr val="E81F1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491527" name="AutoShape 7"/>
          <p:cNvSpPr>
            <a:spLocks/>
          </p:cNvSpPr>
          <p:nvPr/>
        </p:nvSpPr>
        <p:spPr bwMode="auto">
          <a:xfrm>
            <a:off x="6477000" y="3581400"/>
            <a:ext cx="1295400" cy="381000"/>
          </a:xfrm>
          <a:prstGeom prst="leftArrow">
            <a:avLst>
              <a:gd name="adj1" fmla="val 50000"/>
              <a:gd name="adj2" fmla="val 85000"/>
            </a:avLst>
          </a:prstGeom>
          <a:solidFill>
            <a:srgbClr val="E81F11"/>
          </a:solidFill>
          <a:ln w="12700">
            <a:solidFill>
              <a:srgbClr val="E81F11"/>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26" grpId="0" animBg="1"/>
      <p:bldP spid="4915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1DD4547-C9F0-4575-AEC4-0AD1EA3C30F6}" type="datetime1">
              <a:rPr lang="en-US" altLang="en-US" sz="1000" smtClean="0">
                <a:solidFill>
                  <a:schemeClr val="tx1"/>
                </a:solidFill>
              </a:rPr>
              <a:pPr eaLnBrk="1" hangingPunct="1"/>
              <a:t>9/11/2019</a:t>
            </a:fld>
            <a:endParaRPr lang="en-US" altLang="en-US" sz="1000">
              <a:solidFill>
                <a:schemeClr val="tx1"/>
              </a:solidFill>
            </a:endParaRPr>
          </a:p>
        </p:txBody>
      </p:sp>
      <p:sp>
        <p:nvSpPr>
          <p:cNvPr id="921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922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DB1B2DA1-28FE-4E7E-AD80-257497227B30}" type="slidenum">
              <a:rPr lang="en-US" altLang="en-US" sz="1000">
                <a:solidFill>
                  <a:schemeClr val="tx1"/>
                </a:solidFill>
              </a:rPr>
              <a:pPr eaLnBrk="1" hangingPunct="1"/>
              <a:t>7</a:t>
            </a:fld>
            <a:endParaRPr lang="en-US" altLang="en-US" sz="1000">
              <a:solidFill>
                <a:schemeClr val="tx1"/>
              </a:solidFill>
            </a:endParaRPr>
          </a:p>
        </p:txBody>
      </p:sp>
      <p:sp>
        <p:nvSpPr>
          <p:cNvPr id="9221" name="Rectangle 2"/>
          <p:cNvSpPr>
            <a:spLocks noGrp="1" noChangeArrowheads="1"/>
          </p:cNvSpPr>
          <p:nvPr>
            <p:ph type="title"/>
          </p:nvPr>
        </p:nvSpPr>
        <p:spPr>
          <a:xfrm>
            <a:off x="685800" y="258763"/>
            <a:ext cx="7772400" cy="655637"/>
          </a:xfrm>
        </p:spPr>
        <p:txBody>
          <a:bodyPr/>
          <a:lstStyle/>
          <a:p>
            <a:r>
              <a:rPr lang="en-US" altLang="en-US" dirty="0"/>
              <a:t>A Database Design Example</a:t>
            </a:r>
          </a:p>
        </p:txBody>
      </p:sp>
      <p:sp>
        <p:nvSpPr>
          <p:cNvPr id="9222" name="Rectangle 3"/>
          <p:cNvSpPr>
            <a:spLocks noGrp="1" noChangeArrowheads="1"/>
          </p:cNvSpPr>
          <p:nvPr>
            <p:ph type="body" idx="1"/>
          </p:nvPr>
        </p:nvSpPr>
        <p:spPr/>
        <p:txBody>
          <a:bodyPr/>
          <a:lstStyle/>
          <a:p>
            <a:pPr lvl="1">
              <a:lnSpc>
                <a:spcPct val="90000"/>
              </a:lnSpc>
            </a:pPr>
            <a:r>
              <a:rPr lang="en-US" altLang="en-US" sz="2400"/>
              <a:t>The company is organized into </a:t>
            </a:r>
            <a:r>
              <a:rPr lang="en-US" altLang="en-US" sz="2400">
                <a:solidFill>
                  <a:srgbClr val="0000FF"/>
                </a:solidFill>
              </a:rPr>
              <a:t>DEPARTMENT</a:t>
            </a:r>
            <a:r>
              <a:rPr lang="en-US" altLang="en-US" sz="2400"/>
              <a:t>s. Each department has a </a:t>
            </a:r>
            <a:r>
              <a:rPr lang="en-US" altLang="en-US" sz="2400" u="sng"/>
              <a:t>name</a:t>
            </a:r>
            <a:r>
              <a:rPr lang="en-US" altLang="en-US" sz="2400"/>
              <a:t>, </a:t>
            </a:r>
            <a:r>
              <a:rPr lang="en-US" altLang="en-US" sz="2400" u="sng"/>
              <a:t>number</a:t>
            </a:r>
            <a:r>
              <a:rPr lang="en-US" altLang="en-US" sz="2400"/>
              <a:t> and an </a:t>
            </a:r>
            <a:r>
              <a:rPr lang="en-US" altLang="en-US" sz="2400" u="sng"/>
              <a:t>employee</a:t>
            </a:r>
            <a:r>
              <a:rPr lang="en-US" altLang="en-US" sz="2400"/>
              <a:t> who </a:t>
            </a:r>
            <a:r>
              <a:rPr lang="en-US" altLang="en-US" sz="2400" i="1">
                <a:solidFill>
                  <a:srgbClr val="E81F11"/>
                </a:solidFill>
              </a:rPr>
              <a:t>manage</a:t>
            </a:r>
            <a:r>
              <a:rPr lang="en-US" altLang="en-US" sz="2400" i="1"/>
              <a:t>s </a:t>
            </a:r>
            <a:r>
              <a:rPr lang="en-US" altLang="en-US" sz="2400"/>
              <a:t>the department. We keep track of the </a:t>
            </a:r>
            <a:r>
              <a:rPr lang="en-US" altLang="en-US" sz="2400" u="sng"/>
              <a:t>start date</a:t>
            </a:r>
            <a:r>
              <a:rPr lang="en-US" altLang="en-US" sz="2400"/>
              <a:t> of the department</a:t>
            </a:r>
            <a:r>
              <a:rPr lang="en-US" altLang="en-US" sz="2400" i="1"/>
              <a:t> </a:t>
            </a:r>
            <a:r>
              <a:rPr lang="en-US" altLang="en-US" sz="2400"/>
              <a:t>manager.</a:t>
            </a:r>
            <a:r>
              <a:rPr lang="en-US" altLang="en-US" sz="2400" i="1"/>
              <a:t> </a:t>
            </a:r>
          </a:p>
          <a:p>
            <a:pPr lvl="1">
              <a:lnSpc>
                <a:spcPct val="90000"/>
              </a:lnSpc>
            </a:pPr>
            <a:r>
              <a:rPr lang="en-US" altLang="en-US" sz="2400"/>
              <a:t>Each department</a:t>
            </a:r>
            <a:r>
              <a:rPr lang="en-US" altLang="en-US" sz="2400" i="1"/>
              <a:t> </a:t>
            </a:r>
            <a:r>
              <a:rPr lang="en-US" altLang="en-US" sz="2400" i="1">
                <a:solidFill>
                  <a:srgbClr val="E81F11"/>
                </a:solidFill>
              </a:rPr>
              <a:t>control</a:t>
            </a:r>
            <a:r>
              <a:rPr lang="en-US" altLang="en-US" sz="2400" i="1"/>
              <a:t>s </a:t>
            </a:r>
            <a:r>
              <a:rPr lang="en-US" altLang="en-US" sz="2400"/>
              <a:t>a number of </a:t>
            </a:r>
            <a:r>
              <a:rPr lang="en-US" altLang="en-US" sz="2400">
                <a:solidFill>
                  <a:srgbClr val="0000FF"/>
                </a:solidFill>
              </a:rPr>
              <a:t>PROJECT</a:t>
            </a:r>
            <a:r>
              <a:rPr lang="en-US" altLang="en-US" sz="2400"/>
              <a:t>s</a:t>
            </a:r>
            <a:r>
              <a:rPr lang="en-US" altLang="en-US" sz="2400" i="1"/>
              <a:t>. </a:t>
            </a:r>
            <a:r>
              <a:rPr lang="en-US" altLang="en-US" sz="2400"/>
              <a:t>Each project has a </a:t>
            </a:r>
            <a:r>
              <a:rPr lang="en-US" altLang="en-US" sz="2400" u="sng"/>
              <a:t>name</a:t>
            </a:r>
            <a:r>
              <a:rPr lang="en-US" altLang="en-US" sz="2400"/>
              <a:t>, </a:t>
            </a:r>
            <a:r>
              <a:rPr lang="en-US" altLang="en-US" sz="2400" u="sng"/>
              <a:t>number </a:t>
            </a:r>
            <a:r>
              <a:rPr lang="en-US" altLang="en-US" sz="2400"/>
              <a:t>and is</a:t>
            </a:r>
            <a:r>
              <a:rPr lang="en-US" altLang="en-US" sz="2400" i="1"/>
              <a:t> </a:t>
            </a:r>
            <a:r>
              <a:rPr lang="en-US" altLang="en-US" sz="2400"/>
              <a:t>located at a </a:t>
            </a:r>
            <a:r>
              <a:rPr lang="en-US" altLang="en-US" sz="2400" u="sng"/>
              <a:t>single location</a:t>
            </a:r>
            <a:r>
              <a:rPr lang="en-US" altLang="en-US" sz="2400"/>
              <a:t>.</a:t>
            </a:r>
          </a:p>
          <a:p>
            <a:pPr lvl="1">
              <a:lnSpc>
                <a:spcPct val="90000"/>
              </a:lnSpc>
            </a:pPr>
            <a:r>
              <a:rPr lang="en-US" altLang="en-US" sz="2400"/>
              <a:t>We store each </a:t>
            </a:r>
            <a:r>
              <a:rPr lang="en-US" altLang="en-US" sz="2400">
                <a:solidFill>
                  <a:srgbClr val="0000FF"/>
                </a:solidFill>
              </a:rPr>
              <a:t>EMPLOYEE</a:t>
            </a:r>
            <a:r>
              <a:rPr lang="en-US" altLang="en-US" sz="2400"/>
              <a:t>’s </a:t>
            </a:r>
            <a:r>
              <a:rPr lang="en-US" altLang="en-US" sz="2400" u="sng"/>
              <a:t>social security number</a:t>
            </a:r>
            <a:r>
              <a:rPr lang="en-US" altLang="en-US" sz="2400"/>
              <a:t>, </a:t>
            </a:r>
            <a:r>
              <a:rPr lang="en-US" altLang="en-US" sz="2400" u="sng"/>
              <a:t>address</a:t>
            </a:r>
            <a:r>
              <a:rPr lang="en-US" altLang="en-US" sz="2400"/>
              <a:t>, </a:t>
            </a:r>
            <a:r>
              <a:rPr lang="en-US" altLang="en-US" sz="2400" u="sng"/>
              <a:t>salary</a:t>
            </a:r>
            <a:r>
              <a:rPr lang="en-US" altLang="en-US" sz="2400"/>
              <a:t>, </a:t>
            </a:r>
            <a:r>
              <a:rPr lang="en-US" altLang="en-US" sz="2400" u="sng"/>
              <a:t>sex</a:t>
            </a:r>
            <a:r>
              <a:rPr lang="en-US" altLang="en-US" sz="2400"/>
              <a:t>, and </a:t>
            </a:r>
            <a:r>
              <a:rPr lang="en-US" altLang="en-US" sz="2400" u="sng"/>
              <a:t>birthdate</a:t>
            </a:r>
            <a:r>
              <a:rPr lang="en-US" altLang="en-US" sz="2400"/>
              <a:t>. Each employee </a:t>
            </a:r>
            <a:r>
              <a:rPr lang="en-US" altLang="en-US" sz="2400" i="1">
                <a:solidFill>
                  <a:srgbClr val="E81F11"/>
                </a:solidFill>
              </a:rPr>
              <a:t>works for</a:t>
            </a:r>
            <a:r>
              <a:rPr lang="en-US" altLang="en-US" sz="2400"/>
              <a:t> one department but may </a:t>
            </a:r>
            <a:r>
              <a:rPr lang="en-US" altLang="en-US" sz="2400" i="1">
                <a:solidFill>
                  <a:srgbClr val="E81F11"/>
                </a:solidFill>
              </a:rPr>
              <a:t>work on</a:t>
            </a:r>
            <a:r>
              <a:rPr lang="en-US" altLang="en-US" sz="2400"/>
              <a:t> several projects. We keep track of the </a:t>
            </a:r>
            <a:r>
              <a:rPr lang="en-US" altLang="en-US" sz="2400" u="sng"/>
              <a:t>number of hours per week</a:t>
            </a:r>
            <a:r>
              <a:rPr lang="en-US" altLang="en-US" sz="2400"/>
              <a:t> that an employee currently works on each project. We also keep track of the direct </a:t>
            </a:r>
            <a:r>
              <a:rPr lang="en-US" altLang="en-US" sz="2400" i="1">
                <a:solidFill>
                  <a:srgbClr val="E81F11"/>
                </a:solidFill>
              </a:rPr>
              <a:t>supervisor</a:t>
            </a:r>
            <a:r>
              <a:rPr lang="en-US" altLang="en-US" sz="2400"/>
              <a:t> of each employee.</a:t>
            </a:r>
          </a:p>
          <a:p>
            <a:pPr lvl="1">
              <a:lnSpc>
                <a:spcPct val="90000"/>
              </a:lnSpc>
            </a:pPr>
            <a:r>
              <a:rPr lang="en-US" altLang="en-US" sz="2400"/>
              <a:t>Each employee may </a:t>
            </a:r>
            <a:r>
              <a:rPr lang="en-US" altLang="en-US" sz="2400" i="1">
                <a:solidFill>
                  <a:srgbClr val="E81F11"/>
                </a:solidFill>
              </a:rPr>
              <a:t>have</a:t>
            </a:r>
            <a:r>
              <a:rPr lang="en-US" altLang="en-US" sz="2400"/>
              <a:t> a number of </a:t>
            </a:r>
            <a:r>
              <a:rPr lang="en-US" altLang="en-US" sz="2400">
                <a:solidFill>
                  <a:srgbClr val="0000FF"/>
                </a:solidFill>
              </a:rPr>
              <a:t>DEPENDENT</a:t>
            </a:r>
            <a:r>
              <a:rPr lang="en-US" altLang="en-US" sz="2400"/>
              <a:t>s. For each dependent, we keep track of their </a:t>
            </a:r>
            <a:r>
              <a:rPr lang="en-US" altLang="en-US" sz="2400" u="sng"/>
              <a:t>name</a:t>
            </a:r>
            <a:r>
              <a:rPr lang="en-US" altLang="en-US" sz="2400"/>
              <a:t>, </a:t>
            </a:r>
            <a:r>
              <a:rPr lang="en-US" altLang="en-US" sz="2400" u="sng"/>
              <a:t>sex</a:t>
            </a:r>
            <a:r>
              <a:rPr lang="en-US" altLang="en-US" sz="2400"/>
              <a:t>, </a:t>
            </a:r>
            <a:r>
              <a:rPr lang="en-US" altLang="en-US" sz="2400" u="sng"/>
              <a:t>birthdate</a:t>
            </a:r>
            <a:r>
              <a:rPr lang="en-US" altLang="en-US" sz="2400"/>
              <a:t>, and </a:t>
            </a:r>
            <a:r>
              <a:rPr lang="en-US" altLang="en-US" sz="2400" u="sng"/>
              <a:t>relationship</a:t>
            </a:r>
            <a:r>
              <a:rPr lang="en-US" altLang="en-US" sz="2400"/>
              <a:t> to employee.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EE08EA20-1339-47C5-965B-D3BA7962B164}" type="datetime1">
              <a:rPr lang="en-US" altLang="en-US" sz="1000" smtClean="0">
                <a:solidFill>
                  <a:schemeClr val="tx1"/>
                </a:solidFill>
              </a:rPr>
              <a:pPr eaLnBrk="1" hangingPunct="1"/>
              <a:t>9/11/2019</a:t>
            </a:fld>
            <a:endParaRPr lang="en-US" altLang="en-US" sz="1000">
              <a:solidFill>
                <a:schemeClr val="tx1"/>
              </a:solidFill>
            </a:endParaRPr>
          </a:p>
        </p:txBody>
      </p:sp>
      <p:sp>
        <p:nvSpPr>
          <p:cNvPr id="102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404776D-2B72-4347-B62E-A5F3F3F92558}" type="slidenum">
              <a:rPr lang="en-US" altLang="en-US" sz="1000">
                <a:solidFill>
                  <a:schemeClr val="tx1"/>
                </a:solidFill>
              </a:rPr>
              <a:pPr eaLnBrk="1" hangingPunct="1"/>
              <a:t>8</a:t>
            </a:fld>
            <a:endParaRPr lang="en-US" altLang="en-US" sz="1000">
              <a:solidFill>
                <a:schemeClr val="tx1"/>
              </a:solidFill>
            </a:endParaRPr>
          </a:p>
        </p:txBody>
      </p:sp>
      <p:pic>
        <p:nvPicPr>
          <p:cNvPr id="10245" name="Picture 2" descr="fig03_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200"/>
            <a:ext cx="9144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3"/>
          <p:cNvSpPr>
            <a:spLocks/>
          </p:cNvSpPr>
          <p:nvPr/>
        </p:nvSpPr>
        <p:spPr bwMode="auto">
          <a:xfrm>
            <a:off x="6172200" y="0"/>
            <a:ext cx="2971800" cy="838200"/>
          </a:xfrm>
          <a:prstGeom prst="rect">
            <a:avLst/>
          </a:prstGeom>
          <a:solidFill>
            <a:schemeClr val="bg1"/>
          </a:solidFill>
          <a:ln w="12700">
            <a:solidFill>
              <a:schemeClr val="bg1"/>
            </a:solidFill>
            <a:miter lim="800000"/>
            <a:headEnd/>
            <a:tailEnd/>
          </a:ln>
        </p:spPr>
        <p:txBody>
          <a:bodyPr wrap="none" anchor="ct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47" name="Freeform 4"/>
          <p:cNvSpPr>
            <a:spLocks/>
          </p:cNvSpPr>
          <p:nvPr/>
        </p:nvSpPr>
        <p:spPr bwMode="auto">
          <a:xfrm>
            <a:off x="838200" y="1752600"/>
            <a:ext cx="2339975" cy="1069975"/>
          </a:xfrm>
          <a:custGeom>
            <a:avLst/>
            <a:gdLst>
              <a:gd name="T0" fmla="*/ 0 w 1474"/>
              <a:gd name="T1" fmla="*/ 579437 h 674"/>
              <a:gd name="T2" fmla="*/ 228600 w 1474"/>
              <a:gd name="T3" fmla="*/ 298450 h 674"/>
              <a:gd name="T4" fmla="*/ 247650 w 1474"/>
              <a:gd name="T5" fmla="*/ 246063 h 674"/>
              <a:gd name="T6" fmla="*/ 352425 w 1474"/>
              <a:gd name="T7" fmla="*/ 174625 h 674"/>
              <a:gd name="T8" fmla="*/ 422275 w 1474"/>
              <a:gd name="T9" fmla="*/ 122238 h 674"/>
              <a:gd name="T10" fmla="*/ 528638 w 1474"/>
              <a:gd name="T11" fmla="*/ 104775 h 674"/>
              <a:gd name="T12" fmla="*/ 704850 w 1474"/>
              <a:gd name="T13" fmla="*/ 52388 h 674"/>
              <a:gd name="T14" fmla="*/ 844550 w 1474"/>
              <a:gd name="T15" fmla="*/ 17462 h 674"/>
              <a:gd name="T16" fmla="*/ 933450 w 1474"/>
              <a:gd name="T17" fmla="*/ 0 h 674"/>
              <a:gd name="T18" fmla="*/ 1724025 w 1474"/>
              <a:gd name="T19" fmla="*/ 17462 h 674"/>
              <a:gd name="T20" fmla="*/ 1917700 w 1474"/>
              <a:gd name="T21" fmla="*/ 174625 h 674"/>
              <a:gd name="T22" fmla="*/ 2128838 w 1474"/>
              <a:gd name="T23" fmla="*/ 315912 h 674"/>
              <a:gd name="T24" fmla="*/ 2339975 w 1474"/>
              <a:gd name="T25" fmla="*/ 438150 h 674"/>
              <a:gd name="T26" fmla="*/ 2322513 w 1474"/>
              <a:gd name="T27" fmla="*/ 561975 h 674"/>
              <a:gd name="T28" fmla="*/ 2216150 w 1474"/>
              <a:gd name="T29" fmla="*/ 685800 h 674"/>
              <a:gd name="T30" fmla="*/ 2181225 w 1474"/>
              <a:gd name="T31" fmla="*/ 738187 h 674"/>
              <a:gd name="T32" fmla="*/ 2057400 w 1474"/>
              <a:gd name="T33" fmla="*/ 808037 h 674"/>
              <a:gd name="T34" fmla="*/ 1654175 w 1474"/>
              <a:gd name="T35" fmla="*/ 966788 h 674"/>
              <a:gd name="T36" fmla="*/ 827088 w 1474"/>
              <a:gd name="T37" fmla="*/ 966788 h 674"/>
              <a:gd name="T38" fmla="*/ 757237 w 1474"/>
              <a:gd name="T39" fmla="*/ 949325 h 674"/>
              <a:gd name="T40" fmla="*/ 650875 w 1474"/>
              <a:gd name="T41" fmla="*/ 914400 h 674"/>
              <a:gd name="T42" fmla="*/ 511175 w 1474"/>
              <a:gd name="T43" fmla="*/ 842963 h 674"/>
              <a:gd name="T44" fmla="*/ 457200 w 1474"/>
              <a:gd name="T45" fmla="*/ 825500 h 674"/>
              <a:gd name="T46" fmla="*/ 352425 w 1474"/>
              <a:gd name="T47" fmla="*/ 773112 h 674"/>
              <a:gd name="T48" fmla="*/ 317500 w 1474"/>
              <a:gd name="T49" fmla="*/ 720725 h 674"/>
              <a:gd name="T50" fmla="*/ 265113 w 1474"/>
              <a:gd name="T51" fmla="*/ 685800 h 674"/>
              <a:gd name="T52" fmla="*/ 71438 w 1474"/>
              <a:gd name="T53" fmla="*/ 544512 h 674"/>
              <a:gd name="T54" fmla="*/ 0 w 1474"/>
              <a:gd name="T55" fmla="*/ 579437 h 6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74"/>
              <a:gd name="T85" fmla="*/ 0 h 674"/>
              <a:gd name="T86" fmla="*/ 1474 w 1474"/>
              <a:gd name="T87" fmla="*/ 674 h 67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74" h="674">
                <a:moveTo>
                  <a:pt x="0" y="365"/>
                </a:moveTo>
                <a:cubicBezTo>
                  <a:pt x="22" y="304"/>
                  <a:pt x="81" y="209"/>
                  <a:pt x="144" y="188"/>
                </a:cubicBezTo>
                <a:cubicBezTo>
                  <a:pt x="148" y="177"/>
                  <a:pt x="148" y="163"/>
                  <a:pt x="156" y="155"/>
                </a:cubicBezTo>
                <a:cubicBezTo>
                  <a:pt x="175" y="136"/>
                  <a:pt x="200" y="125"/>
                  <a:pt x="222" y="110"/>
                </a:cubicBezTo>
                <a:cubicBezTo>
                  <a:pt x="237" y="100"/>
                  <a:pt x="249" y="84"/>
                  <a:pt x="266" y="77"/>
                </a:cubicBezTo>
                <a:cubicBezTo>
                  <a:pt x="287" y="69"/>
                  <a:pt x="311" y="70"/>
                  <a:pt x="333" y="66"/>
                </a:cubicBezTo>
                <a:cubicBezTo>
                  <a:pt x="394" y="26"/>
                  <a:pt x="342" y="53"/>
                  <a:pt x="444" y="33"/>
                </a:cubicBezTo>
                <a:cubicBezTo>
                  <a:pt x="474" y="27"/>
                  <a:pt x="502" y="17"/>
                  <a:pt x="532" y="11"/>
                </a:cubicBezTo>
                <a:cubicBezTo>
                  <a:pt x="551" y="7"/>
                  <a:pt x="569" y="4"/>
                  <a:pt x="588" y="0"/>
                </a:cubicBezTo>
                <a:cubicBezTo>
                  <a:pt x="754" y="4"/>
                  <a:pt x="920" y="4"/>
                  <a:pt x="1086" y="11"/>
                </a:cubicBezTo>
                <a:cubicBezTo>
                  <a:pt x="1147" y="14"/>
                  <a:pt x="1171" y="77"/>
                  <a:pt x="1208" y="110"/>
                </a:cubicBezTo>
                <a:cubicBezTo>
                  <a:pt x="1237" y="136"/>
                  <a:pt x="1303" y="186"/>
                  <a:pt x="1341" y="199"/>
                </a:cubicBezTo>
                <a:cubicBezTo>
                  <a:pt x="1386" y="244"/>
                  <a:pt x="1423" y="243"/>
                  <a:pt x="1474" y="276"/>
                </a:cubicBezTo>
                <a:cubicBezTo>
                  <a:pt x="1470" y="302"/>
                  <a:pt x="1471" y="329"/>
                  <a:pt x="1463" y="354"/>
                </a:cubicBezTo>
                <a:cubicBezTo>
                  <a:pt x="1458" y="367"/>
                  <a:pt x="1408" y="417"/>
                  <a:pt x="1396" y="432"/>
                </a:cubicBezTo>
                <a:cubicBezTo>
                  <a:pt x="1388" y="442"/>
                  <a:pt x="1383" y="456"/>
                  <a:pt x="1374" y="465"/>
                </a:cubicBezTo>
                <a:cubicBezTo>
                  <a:pt x="1355" y="484"/>
                  <a:pt x="1317" y="497"/>
                  <a:pt x="1296" y="509"/>
                </a:cubicBezTo>
                <a:cubicBezTo>
                  <a:pt x="1215" y="555"/>
                  <a:pt x="1135" y="594"/>
                  <a:pt x="1042" y="609"/>
                </a:cubicBezTo>
                <a:cubicBezTo>
                  <a:pt x="877" y="674"/>
                  <a:pt x="693" y="628"/>
                  <a:pt x="521" y="609"/>
                </a:cubicBezTo>
                <a:cubicBezTo>
                  <a:pt x="506" y="605"/>
                  <a:pt x="491" y="602"/>
                  <a:pt x="477" y="598"/>
                </a:cubicBezTo>
                <a:cubicBezTo>
                  <a:pt x="454" y="591"/>
                  <a:pt x="410" y="576"/>
                  <a:pt x="410" y="576"/>
                </a:cubicBezTo>
                <a:cubicBezTo>
                  <a:pt x="372" y="536"/>
                  <a:pt x="398" y="556"/>
                  <a:pt x="322" y="531"/>
                </a:cubicBezTo>
                <a:cubicBezTo>
                  <a:pt x="311" y="527"/>
                  <a:pt x="288" y="520"/>
                  <a:pt x="288" y="520"/>
                </a:cubicBezTo>
                <a:cubicBezTo>
                  <a:pt x="268" y="506"/>
                  <a:pt x="241" y="502"/>
                  <a:pt x="222" y="487"/>
                </a:cubicBezTo>
                <a:cubicBezTo>
                  <a:pt x="212" y="479"/>
                  <a:pt x="209" y="463"/>
                  <a:pt x="200" y="454"/>
                </a:cubicBezTo>
                <a:cubicBezTo>
                  <a:pt x="191" y="445"/>
                  <a:pt x="177" y="441"/>
                  <a:pt x="167" y="432"/>
                </a:cubicBezTo>
                <a:cubicBezTo>
                  <a:pt x="145" y="413"/>
                  <a:pt x="88" y="337"/>
                  <a:pt x="45" y="343"/>
                </a:cubicBezTo>
                <a:cubicBezTo>
                  <a:pt x="28" y="345"/>
                  <a:pt x="15" y="358"/>
                  <a:pt x="0" y="365"/>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48" name="Freeform 5"/>
          <p:cNvSpPr>
            <a:spLocks/>
          </p:cNvSpPr>
          <p:nvPr/>
        </p:nvSpPr>
        <p:spPr bwMode="auto">
          <a:xfrm>
            <a:off x="6967538" y="1905000"/>
            <a:ext cx="1871662" cy="500063"/>
          </a:xfrm>
          <a:custGeom>
            <a:avLst/>
            <a:gdLst>
              <a:gd name="T0" fmla="*/ 615950 w 1179"/>
              <a:gd name="T1" fmla="*/ 500063 h 315"/>
              <a:gd name="T2" fmla="*/ 422275 w 1179"/>
              <a:gd name="T3" fmla="*/ 447675 h 315"/>
              <a:gd name="T4" fmla="*/ 369887 w 1179"/>
              <a:gd name="T5" fmla="*/ 430213 h 315"/>
              <a:gd name="T6" fmla="*/ 280987 w 1179"/>
              <a:gd name="T7" fmla="*/ 377825 h 315"/>
              <a:gd name="T8" fmla="*/ 193675 w 1179"/>
              <a:gd name="T9" fmla="*/ 306388 h 315"/>
              <a:gd name="T10" fmla="*/ 52387 w 1179"/>
              <a:gd name="T11" fmla="*/ 184150 h 315"/>
              <a:gd name="T12" fmla="*/ 0 w 1179"/>
              <a:gd name="T13" fmla="*/ 149225 h 315"/>
              <a:gd name="T14" fmla="*/ 228600 w 1179"/>
              <a:gd name="T15" fmla="*/ 25400 h 315"/>
              <a:gd name="T16" fmla="*/ 1512887 w 1179"/>
              <a:gd name="T17" fmla="*/ 42863 h 315"/>
              <a:gd name="T18" fmla="*/ 1565274 w 1179"/>
              <a:gd name="T19" fmla="*/ 95250 h 315"/>
              <a:gd name="T20" fmla="*/ 1617662 w 1179"/>
              <a:gd name="T21" fmla="*/ 112713 h 315"/>
              <a:gd name="T22" fmla="*/ 1811337 w 1179"/>
              <a:gd name="T23" fmla="*/ 184150 h 315"/>
              <a:gd name="T24" fmla="*/ 1828800 w 1179"/>
              <a:gd name="T25" fmla="*/ 288925 h 315"/>
              <a:gd name="T26" fmla="*/ 1776412 w 1179"/>
              <a:gd name="T27" fmla="*/ 306388 h 315"/>
              <a:gd name="T28" fmla="*/ 1687512 w 1179"/>
              <a:gd name="T29" fmla="*/ 377825 h 315"/>
              <a:gd name="T30" fmla="*/ 1458912 w 1179"/>
              <a:gd name="T31" fmla="*/ 465138 h 315"/>
              <a:gd name="T32" fmla="*/ 1406524 w 1179"/>
              <a:gd name="T33" fmla="*/ 482600 h 315"/>
              <a:gd name="T34" fmla="*/ 615950 w 1179"/>
              <a:gd name="T35" fmla="*/ 500063 h 3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79"/>
              <a:gd name="T55" fmla="*/ 0 h 315"/>
              <a:gd name="T56" fmla="*/ 1179 w 1179"/>
              <a:gd name="T57" fmla="*/ 315 h 3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79" h="315">
                <a:moveTo>
                  <a:pt x="388" y="315"/>
                </a:moveTo>
                <a:cubicBezTo>
                  <a:pt x="309" y="300"/>
                  <a:pt x="350" y="310"/>
                  <a:pt x="266" y="282"/>
                </a:cubicBezTo>
                <a:cubicBezTo>
                  <a:pt x="255" y="278"/>
                  <a:pt x="233" y="271"/>
                  <a:pt x="233" y="271"/>
                </a:cubicBezTo>
                <a:cubicBezTo>
                  <a:pt x="168" y="209"/>
                  <a:pt x="256" y="287"/>
                  <a:pt x="177" y="238"/>
                </a:cubicBezTo>
                <a:cubicBezTo>
                  <a:pt x="157" y="226"/>
                  <a:pt x="142" y="206"/>
                  <a:pt x="122" y="193"/>
                </a:cubicBezTo>
                <a:cubicBezTo>
                  <a:pt x="85" y="138"/>
                  <a:pt x="111" y="168"/>
                  <a:pt x="33" y="116"/>
                </a:cubicBezTo>
                <a:cubicBezTo>
                  <a:pt x="22" y="109"/>
                  <a:pt x="0" y="94"/>
                  <a:pt x="0" y="94"/>
                </a:cubicBezTo>
                <a:cubicBezTo>
                  <a:pt x="18" y="0"/>
                  <a:pt x="36" y="28"/>
                  <a:pt x="144" y="16"/>
                </a:cubicBezTo>
                <a:cubicBezTo>
                  <a:pt x="414" y="20"/>
                  <a:pt x="684" y="13"/>
                  <a:pt x="953" y="27"/>
                </a:cubicBezTo>
                <a:cubicBezTo>
                  <a:pt x="969" y="28"/>
                  <a:pt x="973" y="51"/>
                  <a:pt x="986" y="60"/>
                </a:cubicBezTo>
                <a:cubicBezTo>
                  <a:pt x="996" y="66"/>
                  <a:pt x="1008" y="67"/>
                  <a:pt x="1019" y="71"/>
                </a:cubicBezTo>
                <a:cubicBezTo>
                  <a:pt x="1058" y="98"/>
                  <a:pt x="1096" y="101"/>
                  <a:pt x="1141" y="116"/>
                </a:cubicBezTo>
                <a:cubicBezTo>
                  <a:pt x="1156" y="138"/>
                  <a:pt x="1179" y="155"/>
                  <a:pt x="1152" y="182"/>
                </a:cubicBezTo>
                <a:cubicBezTo>
                  <a:pt x="1144" y="190"/>
                  <a:pt x="1129" y="188"/>
                  <a:pt x="1119" y="193"/>
                </a:cubicBezTo>
                <a:cubicBezTo>
                  <a:pt x="998" y="254"/>
                  <a:pt x="1160" y="179"/>
                  <a:pt x="1063" y="238"/>
                </a:cubicBezTo>
                <a:cubicBezTo>
                  <a:pt x="1019" y="265"/>
                  <a:pt x="969" y="279"/>
                  <a:pt x="919" y="293"/>
                </a:cubicBezTo>
                <a:cubicBezTo>
                  <a:pt x="908" y="296"/>
                  <a:pt x="898" y="304"/>
                  <a:pt x="886" y="304"/>
                </a:cubicBezTo>
                <a:cubicBezTo>
                  <a:pt x="720" y="311"/>
                  <a:pt x="554" y="311"/>
                  <a:pt x="388" y="315"/>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49" name="Freeform 6"/>
          <p:cNvSpPr>
            <a:spLocks/>
          </p:cNvSpPr>
          <p:nvPr/>
        </p:nvSpPr>
        <p:spPr bwMode="auto">
          <a:xfrm>
            <a:off x="6927850" y="3505200"/>
            <a:ext cx="1987550" cy="546100"/>
          </a:xfrm>
          <a:custGeom>
            <a:avLst/>
            <a:gdLst>
              <a:gd name="T0" fmla="*/ 387350 w 1252"/>
              <a:gd name="T1" fmla="*/ 457200 h 344"/>
              <a:gd name="T2" fmla="*/ 123825 w 1252"/>
              <a:gd name="T3" fmla="*/ 352425 h 344"/>
              <a:gd name="T4" fmla="*/ 71437 w 1252"/>
              <a:gd name="T5" fmla="*/ 317500 h 344"/>
              <a:gd name="T6" fmla="*/ 0 w 1252"/>
              <a:gd name="T7" fmla="*/ 246063 h 344"/>
              <a:gd name="T8" fmla="*/ 17462 w 1252"/>
              <a:gd name="T9" fmla="*/ 123825 h 344"/>
              <a:gd name="T10" fmla="*/ 387350 w 1252"/>
              <a:gd name="T11" fmla="*/ 17462 h 344"/>
              <a:gd name="T12" fmla="*/ 931863 w 1252"/>
              <a:gd name="T13" fmla="*/ 0 h 344"/>
              <a:gd name="T14" fmla="*/ 1706563 w 1252"/>
              <a:gd name="T15" fmla="*/ 17462 h 344"/>
              <a:gd name="T16" fmla="*/ 1935163 w 1252"/>
              <a:gd name="T17" fmla="*/ 88900 h 344"/>
              <a:gd name="T18" fmla="*/ 1987550 w 1252"/>
              <a:gd name="T19" fmla="*/ 106363 h 344"/>
              <a:gd name="T20" fmla="*/ 1970088 w 1252"/>
              <a:gd name="T21" fmla="*/ 228600 h 344"/>
              <a:gd name="T22" fmla="*/ 1811338 w 1252"/>
              <a:gd name="T23" fmla="*/ 300037 h 344"/>
              <a:gd name="T24" fmla="*/ 1617662 w 1252"/>
              <a:gd name="T25" fmla="*/ 457200 h 344"/>
              <a:gd name="T26" fmla="*/ 1443037 w 1252"/>
              <a:gd name="T27" fmla="*/ 511175 h 344"/>
              <a:gd name="T28" fmla="*/ 1336675 w 1252"/>
              <a:gd name="T29" fmla="*/ 546100 h 344"/>
              <a:gd name="T30" fmla="*/ 387350 w 1252"/>
              <a:gd name="T31" fmla="*/ 528638 h 344"/>
              <a:gd name="T32" fmla="*/ 387350 w 1252"/>
              <a:gd name="T33" fmla="*/ 457200 h 3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52"/>
              <a:gd name="T52" fmla="*/ 0 h 344"/>
              <a:gd name="T53" fmla="*/ 1252 w 1252"/>
              <a:gd name="T54" fmla="*/ 344 h 3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52" h="344">
                <a:moveTo>
                  <a:pt x="244" y="288"/>
                </a:moveTo>
                <a:cubicBezTo>
                  <a:pt x="184" y="273"/>
                  <a:pt x="138" y="237"/>
                  <a:pt x="78" y="222"/>
                </a:cubicBezTo>
                <a:cubicBezTo>
                  <a:pt x="67" y="215"/>
                  <a:pt x="55" y="209"/>
                  <a:pt x="45" y="200"/>
                </a:cubicBezTo>
                <a:cubicBezTo>
                  <a:pt x="29" y="186"/>
                  <a:pt x="0" y="155"/>
                  <a:pt x="0" y="155"/>
                </a:cubicBezTo>
                <a:cubicBezTo>
                  <a:pt x="4" y="129"/>
                  <a:pt x="0" y="102"/>
                  <a:pt x="11" y="78"/>
                </a:cubicBezTo>
                <a:cubicBezTo>
                  <a:pt x="28" y="41"/>
                  <a:pt x="215" y="13"/>
                  <a:pt x="244" y="11"/>
                </a:cubicBezTo>
                <a:cubicBezTo>
                  <a:pt x="358" y="5"/>
                  <a:pt x="473" y="4"/>
                  <a:pt x="587" y="0"/>
                </a:cubicBezTo>
                <a:cubicBezTo>
                  <a:pt x="750" y="4"/>
                  <a:pt x="912" y="4"/>
                  <a:pt x="1075" y="11"/>
                </a:cubicBezTo>
                <a:cubicBezTo>
                  <a:pt x="1115" y="13"/>
                  <a:pt x="1183" y="44"/>
                  <a:pt x="1219" y="56"/>
                </a:cubicBezTo>
                <a:cubicBezTo>
                  <a:pt x="1230" y="60"/>
                  <a:pt x="1252" y="67"/>
                  <a:pt x="1252" y="67"/>
                </a:cubicBezTo>
                <a:cubicBezTo>
                  <a:pt x="1248" y="93"/>
                  <a:pt x="1251" y="120"/>
                  <a:pt x="1241" y="144"/>
                </a:cubicBezTo>
                <a:cubicBezTo>
                  <a:pt x="1230" y="168"/>
                  <a:pt x="1148" y="185"/>
                  <a:pt x="1141" y="189"/>
                </a:cubicBezTo>
                <a:cubicBezTo>
                  <a:pt x="1100" y="216"/>
                  <a:pt x="1061" y="267"/>
                  <a:pt x="1019" y="288"/>
                </a:cubicBezTo>
                <a:cubicBezTo>
                  <a:pt x="976" y="310"/>
                  <a:pt x="951" y="309"/>
                  <a:pt x="909" y="322"/>
                </a:cubicBezTo>
                <a:cubicBezTo>
                  <a:pt x="886" y="329"/>
                  <a:pt x="842" y="344"/>
                  <a:pt x="842" y="344"/>
                </a:cubicBezTo>
                <a:cubicBezTo>
                  <a:pt x="643" y="340"/>
                  <a:pt x="443" y="340"/>
                  <a:pt x="244" y="333"/>
                </a:cubicBezTo>
                <a:cubicBezTo>
                  <a:pt x="197" y="331"/>
                  <a:pt x="143" y="308"/>
                  <a:pt x="244" y="288"/>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0" name="Freeform 7"/>
          <p:cNvSpPr>
            <a:spLocks/>
          </p:cNvSpPr>
          <p:nvPr/>
        </p:nvSpPr>
        <p:spPr bwMode="auto">
          <a:xfrm>
            <a:off x="3605213" y="5759450"/>
            <a:ext cx="2392362" cy="793750"/>
          </a:xfrm>
          <a:custGeom>
            <a:avLst/>
            <a:gdLst>
              <a:gd name="T0" fmla="*/ 984250 w 1507"/>
              <a:gd name="T1" fmla="*/ 741363 h 500"/>
              <a:gd name="T2" fmla="*/ 862012 w 1507"/>
              <a:gd name="T3" fmla="*/ 671513 h 500"/>
              <a:gd name="T4" fmla="*/ 720725 w 1507"/>
              <a:gd name="T5" fmla="*/ 636588 h 500"/>
              <a:gd name="T6" fmla="*/ 368300 w 1507"/>
              <a:gd name="T7" fmla="*/ 565150 h 500"/>
              <a:gd name="T8" fmla="*/ 157162 w 1507"/>
              <a:gd name="T9" fmla="*/ 512763 h 500"/>
              <a:gd name="T10" fmla="*/ 104775 w 1507"/>
              <a:gd name="T11" fmla="*/ 460375 h 500"/>
              <a:gd name="T12" fmla="*/ 52387 w 1507"/>
              <a:gd name="T13" fmla="*/ 425450 h 500"/>
              <a:gd name="T14" fmla="*/ 34925 w 1507"/>
              <a:gd name="T15" fmla="*/ 371475 h 500"/>
              <a:gd name="T16" fmla="*/ 0 w 1507"/>
              <a:gd name="T17" fmla="*/ 319088 h 500"/>
              <a:gd name="T18" fmla="*/ 17462 w 1507"/>
              <a:gd name="T19" fmla="*/ 196850 h 500"/>
              <a:gd name="T20" fmla="*/ 122237 w 1507"/>
              <a:gd name="T21" fmla="*/ 125413 h 500"/>
              <a:gd name="T22" fmla="*/ 773112 w 1507"/>
              <a:gd name="T23" fmla="*/ 38100 h 500"/>
              <a:gd name="T24" fmla="*/ 1212850 w 1507"/>
              <a:gd name="T25" fmla="*/ 3175 h 500"/>
              <a:gd name="T26" fmla="*/ 2074862 w 1507"/>
              <a:gd name="T27" fmla="*/ 73025 h 500"/>
              <a:gd name="T28" fmla="*/ 2286000 w 1507"/>
              <a:gd name="T29" fmla="*/ 179388 h 500"/>
              <a:gd name="T30" fmla="*/ 2390775 w 1507"/>
              <a:gd name="T31" fmla="*/ 249238 h 500"/>
              <a:gd name="T32" fmla="*/ 2373312 w 1507"/>
              <a:gd name="T33" fmla="*/ 460375 h 500"/>
              <a:gd name="T34" fmla="*/ 2092325 w 1507"/>
              <a:gd name="T35" fmla="*/ 688975 h 500"/>
              <a:gd name="T36" fmla="*/ 1757362 w 1507"/>
              <a:gd name="T37" fmla="*/ 793750 h 500"/>
              <a:gd name="T38" fmla="*/ 1195387 w 1507"/>
              <a:gd name="T39" fmla="*/ 776288 h 500"/>
              <a:gd name="T40" fmla="*/ 984250 w 1507"/>
              <a:gd name="T41" fmla="*/ 741363 h 5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07"/>
              <a:gd name="T64" fmla="*/ 0 h 500"/>
              <a:gd name="T65" fmla="*/ 1507 w 1507"/>
              <a:gd name="T66" fmla="*/ 500 h 5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07" h="500">
                <a:moveTo>
                  <a:pt x="620" y="467"/>
                </a:moveTo>
                <a:cubicBezTo>
                  <a:pt x="594" y="454"/>
                  <a:pt x="570" y="436"/>
                  <a:pt x="543" y="423"/>
                </a:cubicBezTo>
                <a:cubicBezTo>
                  <a:pt x="520" y="411"/>
                  <a:pt x="476" y="406"/>
                  <a:pt x="454" y="401"/>
                </a:cubicBezTo>
                <a:cubicBezTo>
                  <a:pt x="377" y="383"/>
                  <a:pt x="313" y="365"/>
                  <a:pt x="232" y="356"/>
                </a:cubicBezTo>
                <a:cubicBezTo>
                  <a:pt x="187" y="345"/>
                  <a:pt x="145" y="332"/>
                  <a:pt x="99" y="323"/>
                </a:cubicBezTo>
                <a:cubicBezTo>
                  <a:pt x="88" y="312"/>
                  <a:pt x="78" y="300"/>
                  <a:pt x="66" y="290"/>
                </a:cubicBezTo>
                <a:cubicBezTo>
                  <a:pt x="56" y="282"/>
                  <a:pt x="41" y="278"/>
                  <a:pt x="33" y="268"/>
                </a:cubicBezTo>
                <a:cubicBezTo>
                  <a:pt x="26" y="259"/>
                  <a:pt x="27" y="245"/>
                  <a:pt x="22" y="234"/>
                </a:cubicBezTo>
                <a:cubicBezTo>
                  <a:pt x="16" y="222"/>
                  <a:pt x="7" y="212"/>
                  <a:pt x="0" y="201"/>
                </a:cubicBezTo>
                <a:cubicBezTo>
                  <a:pt x="4" y="175"/>
                  <a:pt x="3" y="149"/>
                  <a:pt x="11" y="124"/>
                </a:cubicBezTo>
                <a:cubicBezTo>
                  <a:pt x="18" y="104"/>
                  <a:pt x="65" y="82"/>
                  <a:pt x="77" y="79"/>
                </a:cubicBezTo>
                <a:cubicBezTo>
                  <a:pt x="211" y="41"/>
                  <a:pt x="349" y="34"/>
                  <a:pt x="487" y="24"/>
                </a:cubicBezTo>
                <a:cubicBezTo>
                  <a:pt x="579" y="17"/>
                  <a:pt x="764" y="2"/>
                  <a:pt x="764" y="2"/>
                </a:cubicBezTo>
                <a:cubicBezTo>
                  <a:pt x="972" y="8"/>
                  <a:pt x="1121" y="0"/>
                  <a:pt x="1307" y="46"/>
                </a:cubicBezTo>
                <a:cubicBezTo>
                  <a:pt x="1349" y="74"/>
                  <a:pt x="1397" y="88"/>
                  <a:pt x="1440" y="113"/>
                </a:cubicBezTo>
                <a:cubicBezTo>
                  <a:pt x="1463" y="126"/>
                  <a:pt x="1506" y="157"/>
                  <a:pt x="1506" y="157"/>
                </a:cubicBezTo>
                <a:cubicBezTo>
                  <a:pt x="1502" y="201"/>
                  <a:pt x="1507" y="247"/>
                  <a:pt x="1495" y="290"/>
                </a:cubicBezTo>
                <a:cubicBezTo>
                  <a:pt x="1472" y="373"/>
                  <a:pt x="1392" y="415"/>
                  <a:pt x="1318" y="434"/>
                </a:cubicBezTo>
                <a:cubicBezTo>
                  <a:pt x="1255" y="476"/>
                  <a:pt x="1181" y="491"/>
                  <a:pt x="1107" y="500"/>
                </a:cubicBezTo>
                <a:cubicBezTo>
                  <a:pt x="989" y="496"/>
                  <a:pt x="871" y="495"/>
                  <a:pt x="753" y="489"/>
                </a:cubicBezTo>
                <a:cubicBezTo>
                  <a:pt x="712" y="487"/>
                  <a:pt x="651" y="436"/>
                  <a:pt x="620" y="467"/>
                </a:cubicBezTo>
                <a:close/>
              </a:path>
            </a:pathLst>
          </a:cu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1" name="Freeform 8"/>
          <p:cNvSpPr>
            <a:spLocks/>
          </p:cNvSpPr>
          <p:nvPr/>
        </p:nvSpPr>
        <p:spPr bwMode="auto">
          <a:xfrm>
            <a:off x="685800" y="3581400"/>
            <a:ext cx="2598738" cy="904875"/>
          </a:xfrm>
          <a:custGeom>
            <a:avLst/>
            <a:gdLst>
              <a:gd name="T0" fmla="*/ 976313 w 1637"/>
              <a:gd name="T1" fmla="*/ 904875 h 570"/>
              <a:gd name="T2" fmla="*/ 676275 w 1637"/>
              <a:gd name="T3" fmla="*/ 641350 h 570"/>
              <a:gd name="T4" fmla="*/ 430213 w 1637"/>
              <a:gd name="T5" fmla="*/ 519112 h 570"/>
              <a:gd name="T6" fmla="*/ 360363 w 1637"/>
              <a:gd name="T7" fmla="*/ 466725 h 570"/>
              <a:gd name="T8" fmla="*/ 96838 w 1637"/>
              <a:gd name="T9" fmla="*/ 307975 h 570"/>
              <a:gd name="T10" fmla="*/ 641350 w 1637"/>
              <a:gd name="T11" fmla="*/ 9525 h 570"/>
              <a:gd name="T12" fmla="*/ 1873251 w 1637"/>
              <a:gd name="T13" fmla="*/ 96837 h 570"/>
              <a:gd name="T14" fmla="*/ 2206626 w 1637"/>
              <a:gd name="T15" fmla="*/ 238125 h 570"/>
              <a:gd name="T16" fmla="*/ 2276476 w 1637"/>
              <a:gd name="T17" fmla="*/ 273050 h 570"/>
              <a:gd name="T18" fmla="*/ 2417763 w 1637"/>
              <a:gd name="T19" fmla="*/ 307975 h 570"/>
              <a:gd name="T20" fmla="*/ 2047876 w 1637"/>
              <a:gd name="T21" fmla="*/ 800100 h 570"/>
              <a:gd name="T22" fmla="*/ 869950 w 1637"/>
              <a:gd name="T23" fmla="*/ 835025 h 5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37"/>
              <a:gd name="T37" fmla="*/ 0 h 570"/>
              <a:gd name="T38" fmla="*/ 1637 w 1637"/>
              <a:gd name="T39" fmla="*/ 570 h 57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37" h="570">
                <a:moveTo>
                  <a:pt x="615" y="570"/>
                </a:moveTo>
                <a:cubicBezTo>
                  <a:pt x="554" y="511"/>
                  <a:pt x="493" y="455"/>
                  <a:pt x="426" y="404"/>
                </a:cubicBezTo>
                <a:cubicBezTo>
                  <a:pt x="377" y="367"/>
                  <a:pt x="323" y="355"/>
                  <a:pt x="271" y="327"/>
                </a:cubicBezTo>
                <a:cubicBezTo>
                  <a:pt x="255" y="318"/>
                  <a:pt x="243" y="303"/>
                  <a:pt x="227" y="294"/>
                </a:cubicBezTo>
                <a:cubicBezTo>
                  <a:pt x="163" y="256"/>
                  <a:pt x="119" y="238"/>
                  <a:pt x="61" y="194"/>
                </a:cubicBezTo>
                <a:cubicBezTo>
                  <a:pt x="0" y="11"/>
                  <a:pt x="301" y="13"/>
                  <a:pt x="404" y="6"/>
                </a:cubicBezTo>
                <a:cubicBezTo>
                  <a:pt x="848" y="15"/>
                  <a:pt x="868" y="0"/>
                  <a:pt x="1180" y="61"/>
                </a:cubicBezTo>
                <a:cubicBezTo>
                  <a:pt x="1243" y="103"/>
                  <a:pt x="1320" y="123"/>
                  <a:pt x="1390" y="150"/>
                </a:cubicBezTo>
                <a:cubicBezTo>
                  <a:pt x="1405" y="156"/>
                  <a:pt x="1418" y="167"/>
                  <a:pt x="1434" y="172"/>
                </a:cubicBezTo>
                <a:cubicBezTo>
                  <a:pt x="1463" y="182"/>
                  <a:pt x="1523" y="194"/>
                  <a:pt x="1523" y="194"/>
                </a:cubicBezTo>
                <a:cubicBezTo>
                  <a:pt x="1637" y="364"/>
                  <a:pt x="1415" y="469"/>
                  <a:pt x="1290" y="504"/>
                </a:cubicBezTo>
                <a:cubicBezTo>
                  <a:pt x="1090" y="560"/>
                  <a:pt x="672" y="526"/>
                  <a:pt x="548" y="526"/>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2" name="Freeform 9"/>
          <p:cNvSpPr>
            <a:spLocks/>
          </p:cNvSpPr>
          <p:nvPr/>
        </p:nvSpPr>
        <p:spPr bwMode="auto">
          <a:xfrm>
            <a:off x="3886200" y="1066800"/>
            <a:ext cx="2286000" cy="1108075"/>
          </a:xfrm>
          <a:custGeom>
            <a:avLst/>
            <a:gdLst>
              <a:gd name="T0" fmla="*/ 1398565 w 1136"/>
              <a:gd name="T1" fmla="*/ 1020069 h 554"/>
              <a:gd name="T2" fmla="*/ 1020248 w 1136"/>
              <a:gd name="T3" fmla="*/ 930063 h 554"/>
              <a:gd name="T4" fmla="*/ 865299 w 1136"/>
              <a:gd name="T5" fmla="*/ 886060 h 554"/>
              <a:gd name="T6" fmla="*/ 418563 w 1136"/>
              <a:gd name="T7" fmla="*/ 710048 h 554"/>
              <a:gd name="T8" fmla="*/ 239467 w 1136"/>
              <a:gd name="T9" fmla="*/ 554038 h 554"/>
              <a:gd name="T10" fmla="*/ 106653 w 1136"/>
              <a:gd name="T11" fmla="*/ 376025 h 554"/>
              <a:gd name="T12" fmla="*/ 62382 w 1136"/>
              <a:gd name="T13" fmla="*/ 244016 h 554"/>
              <a:gd name="T14" fmla="*/ 352157 w 1136"/>
              <a:gd name="T15" fmla="*/ 0 h 554"/>
              <a:gd name="T16" fmla="*/ 1376429 w 1136"/>
              <a:gd name="T17" fmla="*/ 22001 h 554"/>
              <a:gd name="T18" fmla="*/ 1644068 w 1136"/>
              <a:gd name="T19" fmla="*/ 112008 h 554"/>
              <a:gd name="T20" fmla="*/ 1778894 w 1136"/>
              <a:gd name="T21" fmla="*/ 156011 h 554"/>
              <a:gd name="T22" fmla="*/ 1845301 w 1136"/>
              <a:gd name="T23" fmla="*/ 178012 h 554"/>
              <a:gd name="T24" fmla="*/ 2090805 w 1136"/>
              <a:gd name="T25" fmla="*/ 354024 h 554"/>
              <a:gd name="T26" fmla="*/ 2223618 w 1136"/>
              <a:gd name="T27" fmla="*/ 422029 h 554"/>
              <a:gd name="T28" fmla="*/ 2024398 w 1136"/>
              <a:gd name="T29" fmla="*/ 886060 h 554"/>
              <a:gd name="T30" fmla="*/ 1221481 w 1136"/>
              <a:gd name="T31" fmla="*/ 998067 h 5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36"/>
              <a:gd name="T49" fmla="*/ 0 h 554"/>
              <a:gd name="T50" fmla="*/ 1136 w 1136"/>
              <a:gd name="T51" fmla="*/ 554 h 55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36" h="554">
                <a:moveTo>
                  <a:pt x="695" y="510"/>
                </a:moveTo>
                <a:cubicBezTo>
                  <a:pt x="597" y="499"/>
                  <a:pt x="588" y="496"/>
                  <a:pt x="507" y="465"/>
                </a:cubicBezTo>
                <a:cubicBezTo>
                  <a:pt x="473" y="452"/>
                  <a:pt x="461" y="458"/>
                  <a:pt x="430" y="443"/>
                </a:cubicBezTo>
                <a:cubicBezTo>
                  <a:pt x="359" y="408"/>
                  <a:pt x="288" y="371"/>
                  <a:pt x="208" y="355"/>
                </a:cubicBezTo>
                <a:cubicBezTo>
                  <a:pt x="144" y="289"/>
                  <a:pt x="175" y="313"/>
                  <a:pt x="119" y="277"/>
                </a:cubicBezTo>
                <a:cubicBezTo>
                  <a:pt x="69" y="202"/>
                  <a:pt x="93" y="230"/>
                  <a:pt x="53" y="188"/>
                </a:cubicBezTo>
                <a:cubicBezTo>
                  <a:pt x="46" y="166"/>
                  <a:pt x="38" y="144"/>
                  <a:pt x="31" y="122"/>
                </a:cubicBezTo>
                <a:cubicBezTo>
                  <a:pt x="0" y="29"/>
                  <a:pt x="118" y="14"/>
                  <a:pt x="175" y="0"/>
                </a:cubicBezTo>
                <a:cubicBezTo>
                  <a:pt x="345" y="4"/>
                  <a:pt x="514" y="4"/>
                  <a:pt x="684" y="11"/>
                </a:cubicBezTo>
                <a:cubicBezTo>
                  <a:pt x="734" y="13"/>
                  <a:pt x="771" y="42"/>
                  <a:pt x="817" y="56"/>
                </a:cubicBezTo>
                <a:cubicBezTo>
                  <a:pt x="839" y="63"/>
                  <a:pt x="862" y="71"/>
                  <a:pt x="884" y="78"/>
                </a:cubicBezTo>
                <a:cubicBezTo>
                  <a:pt x="895" y="82"/>
                  <a:pt x="917" y="89"/>
                  <a:pt x="917" y="89"/>
                </a:cubicBezTo>
                <a:cubicBezTo>
                  <a:pt x="939" y="155"/>
                  <a:pt x="984" y="145"/>
                  <a:pt x="1039" y="177"/>
                </a:cubicBezTo>
                <a:cubicBezTo>
                  <a:pt x="1101" y="213"/>
                  <a:pt x="1043" y="190"/>
                  <a:pt x="1105" y="211"/>
                </a:cubicBezTo>
                <a:cubicBezTo>
                  <a:pt x="1136" y="303"/>
                  <a:pt x="1083" y="392"/>
                  <a:pt x="1006" y="443"/>
                </a:cubicBezTo>
                <a:cubicBezTo>
                  <a:pt x="929" y="554"/>
                  <a:pt x="688" y="499"/>
                  <a:pt x="607" y="499"/>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3" name="Freeform 10"/>
          <p:cNvSpPr>
            <a:spLocks/>
          </p:cNvSpPr>
          <p:nvPr/>
        </p:nvSpPr>
        <p:spPr bwMode="auto">
          <a:xfrm>
            <a:off x="4033838" y="2362200"/>
            <a:ext cx="1819275" cy="787400"/>
          </a:xfrm>
          <a:custGeom>
            <a:avLst/>
            <a:gdLst>
              <a:gd name="T0" fmla="*/ 731837 w 1146"/>
              <a:gd name="T1" fmla="*/ 739775 h 496"/>
              <a:gd name="T2" fmla="*/ 679450 w 1146"/>
              <a:gd name="T3" fmla="*/ 757238 h 496"/>
              <a:gd name="T4" fmla="*/ 327025 w 1146"/>
              <a:gd name="T5" fmla="*/ 633413 h 496"/>
              <a:gd name="T6" fmla="*/ 185737 w 1146"/>
              <a:gd name="T7" fmla="*/ 598488 h 496"/>
              <a:gd name="T8" fmla="*/ 80962 w 1146"/>
              <a:gd name="T9" fmla="*/ 528638 h 496"/>
              <a:gd name="T10" fmla="*/ 28575 w 1146"/>
              <a:gd name="T11" fmla="*/ 493713 h 496"/>
              <a:gd name="T12" fmla="*/ 80962 w 1146"/>
              <a:gd name="T13" fmla="*/ 176213 h 496"/>
              <a:gd name="T14" fmla="*/ 239712 w 1146"/>
              <a:gd name="T15" fmla="*/ 106363 h 496"/>
              <a:gd name="T16" fmla="*/ 433388 w 1146"/>
              <a:gd name="T17" fmla="*/ 36513 h 496"/>
              <a:gd name="T18" fmla="*/ 1733550 w 1146"/>
              <a:gd name="T19" fmla="*/ 88900 h 496"/>
              <a:gd name="T20" fmla="*/ 1504950 w 1146"/>
              <a:gd name="T21" fmla="*/ 598488 h 496"/>
              <a:gd name="T22" fmla="*/ 1047750 w 1146"/>
              <a:gd name="T23" fmla="*/ 739775 h 496"/>
              <a:gd name="T24" fmla="*/ 590550 w 1146"/>
              <a:gd name="T25" fmla="*/ 739775 h 49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46"/>
              <a:gd name="T40" fmla="*/ 0 h 496"/>
              <a:gd name="T41" fmla="*/ 1146 w 1146"/>
              <a:gd name="T42" fmla="*/ 496 h 49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46" h="496">
                <a:moveTo>
                  <a:pt x="461" y="466"/>
                </a:moveTo>
                <a:cubicBezTo>
                  <a:pt x="450" y="470"/>
                  <a:pt x="440" y="478"/>
                  <a:pt x="428" y="477"/>
                </a:cubicBezTo>
                <a:cubicBezTo>
                  <a:pt x="355" y="469"/>
                  <a:pt x="275" y="422"/>
                  <a:pt x="206" y="399"/>
                </a:cubicBezTo>
                <a:cubicBezTo>
                  <a:pt x="177" y="389"/>
                  <a:pt x="146" y="386"/>
                  <a:pt x="117" y="377"/>
                </a:cubicBezTo>
                <a:cubicBezTo>
                  <a:pt x="95" y="362"/>
                  <a:pt x="73" y="348"/>
                  <a:pt x="51" y="333"/>
                </a:cubicBezTo>
                <a:cubicBezTo>
                  <a:pt x="40" y="326"/>
                  <a:pt x="18" y="311"/>
                  <a:pt x="18" y="311"/>
                </a:cubicBezTo>
                <a:cubicBezTo>
                  <a:pt x="22" y="250"/>
                  <a:pt x="0" y="162"/>
                  <a:pt x="51" y="111"/>
                </a:cubicBezTo>
                <a:cubicBezTo>
                  <a:pt x="77" y="85"/>
                  <a:pt x="151" y="67"/>
                  <a:pt x="151" y="67"/>
                </a:cubicBezTo>
                <a:cubicBezTo>
                  <a:pt x="190" y="41"/>
                  <a:pt x="229" y="37"/>
                  <a:pt x="273" y="23"/>
                </a:cubicBezTo>
                <a:cubicBezTo>
                  <a:pt x="623" y="29"/>
                  <a:pt x="811" y="0"/>
                  <a:pt x="1092" y="56"/>
                </a:cubicBezTo>
                <a:cubicBezTo>
                  <a:pt x="1082" y="310"/>
                  <a:pt x="1146" y="344"/>
                  <a:pt x="948" y="377"/>
                </a:cubicBezTo>
                <a:cubicBezTo>
                  <a:pt x="853" y="409"/>
                  <a:pt x="756" y="435"/>
                  <a:pt x="660" y="466"/>
                </a:cubicBezTo>
                <a:cubicBezTo>
                  <a:pt x="569" y="496"/>
                  <a:pt x="468" y="466"/>
                  <a:pt x="372" y="466"/>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4" name="Freeform 11"/>
          <p:cNvSpPr>
            <a:spLocks/>
          </p:cNvSpPr>
          <p:nvPr/>
        </p:nvSpPr>
        <p:spPr bwMode="auto">
          <a:xfrm>
            <a:off x="4325938" y="3352800"/>
            <a:ext cx="1851025" cy="838200"/>
          </a:xfrm>
          <a:custGeom>
            <a:avLst/>
            <a:gdLst>
              <a:gd name="T0" fmla="*/ 1036637 w 1166"/>
              <a:gd name="T1" fmla="*/ 838200 h 388"/>
              <a:gd name="T2" fmla="*/ 738187 w 1166"/>
              <a:gd name="T3" fmla="*/ 814437 h 388"/>
              <a:gd name="T4" fmla="*/ 544512 w 1166"/>
              <a:gd name="T5" fmla="*/ 743146 h 388"/>
              <a:gd name="T6" fmla="*/ 350837 w 1166"/>
              <a:gd name="T7" fmla="*/ 622169 h 388"/>
              <a:gd name="T8" fmla="*/ 246062 w 1166"/>
              <a:gd name="T9" fmla="*/ 527115 h 388"/>
              <a:gd name="T10" fmla="*/ 193675 w 1166"/>
              <a:gd name="T11" fmla="*/ 479589 h 388"/>
              <a:gd name="T12" fmla="*/ 34925 w 1166"/>
              <a:gd name="T13" fmla="*/ 263558 h 388"/>
              <a:gd name="T14" fmla="*/ 0 w 1166"/>
              <a:gd name="T15" fmla="*/ 192268 h 388"/>
              <a:gd name="T16" fmla="*/ 87312 w 1166"/>
              <a:gd name="T17" fmla="*/ 97214 h 388"/>
              <a:gd name="T18" fmla="*/ 387350 w 1166"/>
              <a:gd name="T19" fmla="*/ 23763 h 388"/>
              <a:gd name="T20" fmla="*/ 598487 w 1166"/>
              <a:gd name="T21" fmla="*/ 0 h 388"/>
              <a:gd name="T22" fmla="*/ 1493837 w 1166"/>
              <a:gd name="T23" fmla="*/ 23763 h 388"/>
              <a:gd name="T24" fmla="*/ 1846263 w 1166"/>
              <a:gd name="T25" fmla="*/ 192268 h 388"/>
              <a:gd name="T26" fmla="*/ 1793875 w 1166"/>
              <a:gd name="T27" fmla="*/ 479589 h 388"/>
              <a:gd name="T28" fmla="*/ 1635125 w 1166"/>
              <a:gd name="T29" fmla="*/ 550879 h 388"/>
              <a:gd name="T30" fmla="*/ 1301750 w 1166"/>
              <a:gd name="T31" fmla="*/ 719383 h 388"/>
              <a:gd name="T32" fmla="*/ 790575 w 1166"/>
              <a:gd name="T33" fmla="*/ 766910 h 388"/>
              <a:gd name="T34" fmla="*/ 720725 w 1166"/>
              <a:gd name="T35" fmla="*/ 838200 h 3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66"/>
              <a:gd name="T55" fmla="*/ 0 h 388"/>
              <a:gd name="T56" fmla="*/ 1166 w 1166"/>
              <a:gd name="T57" fmla="*/ 388 h 3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66" h="388">
                <a:moveTo>
                  <a:pt x="653" y="388"/>
                </a:moveTo>
                <a:cubicBezTo>
                  <a:pt x="590" y="384"/>
                  <a:pt x="527" y="385"/>
                  <a:pt x="465" y="377"/>
                </a:cubicBezTo>
                <a:cubicBezTo>
                  <a:pt x="423" y="372"/>
                  <a:pt x="384" y="352"/>
                  <a:pt x="343" y="344"/>
                </a:cubicBezTo>
                <a:cubicBezTo>
                  <a:pt x="244" y="294"/>
                  <a:pt x="286" y="309"/>
                  <a:pt x="221" y="288"/>
                </a:cubicBezTo>
                <a:cubicBezTo>
                  <a:pt x="199" y="273"/>
                  <a:pt x="177" y="259"/>
                  <a:pt x="155" y="244"/>
                </a:cubicBezTo>
                <a:cubicBezTo>
                  <a:pt x="144" y="237"/>
                  <a:pt x="122" y="222"/>
                  <a:pt x="122" y="222"/>
                </a:cubicBezTo>
                <a:cubicBezTo>
                  <a:pt x="94" y="180"/>
                  <a:pt x="63" y="150"/>
                  <a:pt x="22" y="122"/>
                </a:cubicBezTo>
                <a:cubicBezTo>
                  <a:pt x="15" y="111"/>
                  <a:pt x="0" y="102"/>
                  <a:pt x="0" y="89"/>
                </a:cubicBezTo>
                <a:cubicBezTo>
                  <a:pt x="0" y="57"/>
                  <a:pt x="34" y="51"/>
                  <a:pt x="55" y="45"/>
                </a:cubicBezTo>
                <a:cubicBezTo>
                  <a:pt x="145" y="21"/>
                  <a:pt x="148" y="20"/>
                  <a:pt x="244" y="11"/>
                </a:cubicBezTo>
                <a:cubicBezTo>
                  <a:pt x="288" y="7"/>
                  <a:pt x="333" y="4"/>
                  <a:pt x="377" y="0"/>
                </a:cubicBezTo>
                <a:cubicBezTo>
                  <a:pt x="565" y="4"/>
                  <a:pt x="753" y="1"/>
                  <a:pt x="941" y="11"/>
                </a:cubicBezTo>
                <a:cubicBezTo>
                  <a:pt x="1015" y="15"/>
                  <a:pt x="1090" y="74"/>
                  <a:pt x="1163" y="89"/>
                </a:cubicBezTo>
                <a:cubicBezTo>
                  <a:pt x="1161" y="105"/>
                  <a:pt x="1166" y="200"/>
                  <a:pt x="1130" y="222"/>
                </a:cubicBezTo>
                <a:cubicBezTo>
                  <a:pt x="1100" y="240"/>
                  <a:pt x="1059" y="236"/>
                  <a:pt x="1030" y="255"/>
                </a:cubicBezTo>
                <a:cubicBezTo>
                  <a:pt x="968" y="296"/>
                  <a:pt x="890" y="310"/>
                  <a:pt x="820" y="333"/>
                </a:cubicBezTo>
                <a:cubicBezTo>
                  <a:pt x="718" y="367"/>
                  <a:pt x="498" y="355"/>
                  <a:pt x="498" y="355"/>
                </a:cubicBezTo>
                <a:cubicBezTo>
                  <a:pt x="461" y="380"/>
                  <a:pt x="474" y="368"/>
                  <a:pt x="454" y="388"/>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5" name="Freeform 12"/>
          <p:cNvSpPr>
            <a:spLocks/>
          </p:cNvSpPr>
          <p:nvPr/>
        </p:nvSpPr>
        <p:spPr bwMode="auto">
          <a:xfrm>
            <a:off x="3213100" y="4448175"/>
            <a:ext cx="2924175" cy="1149350"/>
          </a:xfrm>
          <a:custGeom>
            <a:avLst/>
            <a:gdLst>
              <a:gd name="T0" fmla="*/ 1095375 w 1842"/>
              <a:gd name="T1" fmla="*/ 1055688 h 724"/>
              <a:gd name="T2" fmla="*/ 831850 w 1842"/>
              <a:gd name="T3" fmla="*/ 968375 h 724"/>
              <a:gd name="T4" fmla="*/ 655638 w 1842"/>
              <a:gd name="T5" fmla="*/ 879475 h 724"/>
              <a:gd name="T6" fmla="*/ 514350 w 1842"/>
              <a:gd name="T7" fmla="*/ 844550 h 724"/>
              <a:gd name="T8" fmla="*/ 374650 w 1842"/>
              <a:gd name="T9" fmla="*/ 774700 h 724"/>
              <a:gd name="T10" fmla="*/ 320675 w 1842"/>
              <a:gd name="T11" fmla="*/ 757237 h 724"/>
              <a:gd name="T12" fmla="*/ 233363 w 1842"/>
              <a:gd name="T13" fmla="*/ 722312 h 724"/>
              <a:gd name="T14" fmla="*/ 57150 w 1842"/>
              <a:gd name="T15" fmla="*/ 615950 h 724"/>
              <a:gd name="T16" fmla="*/ 4763 w 1842"/>
              <a:gd name="T17" fmla="*/ 511175 h 724"/>
              <a:gd name="T18" fmla="*/ 146050 w 1842"/>
              <a:gd name="T19" fmla="*/ 387350 h 724"/>
              <a:gd name="T20" fmla="*/ 514350 w 1842"/>
              <a:gd name="T21" fmla="*/ 228600 h 724"/>
              <a:gd name="T22" fmla="*/ 742950 w 1842"/>
              <a:gd name="T23" fmla="*/ 141288 h 724"/>
              <a:gd name="T24" fmla="*/ 1254125 w 1842"/>
              <a:gd name="T25" fmla="*/ 0 h 724"/>
              <a:gd name="T26" fmla="*/ 2484438 w 1842"/>
              <a:gd name="T27" fmla="*/ 36512 h 724"/>
              <a:gd name="T28" fmla="*/ 2643188 w 1842"/>
              <a:gd name="T29" fmla="*/ 88900 h 724"/>
              <a:gd name="T30" fmla="*/ 2817813 w 1842"/>
              <a:gd name="T31" fmla="*/ 282575 h 724"/>
              <a:gd name="T32" fmla="*/ 2924175 w 1842"/>
              <a:gd name="T33" fmla="*/ 422275 h 724"/>
              <a:gd name="T34" fmla="*/ 2906713 w 1842"/>
              <a:gd name="T35" fmla="*/ 633412 h 724"/>
              <a:gd name="T36" fmla="*/ 2871788 w 1842"/>
              <a:gd name="T37" fmla="*/ 685800 h 724"/>
              <a:gd name="T38" fmla="*/ 2571750 w 1842"/>
              <a:gd name="T39" fmla="*/ 914400 h 724"/>
              <a:gd name="T40" fmla="*/ 2378075 w 1842"/>
              <a:gd name="T41" fmla="*/ 985838 h 724"/>
              <a:gd name="T42" fmla="*/ 1323975 w 1842"/>
              <a:gd name="T43" fmla="*/ 1020763 h 724"/>
              <a:gd name="T44" fmla="*/ 866775 w 1842"/>
              <a:gd name="T45" fmla="*/ 1020763 h 7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42"/>
              <a:gd name="T70" fmla="*/ 0 h 724"/>
              <a:gd name="T71" fmla="*/ 1842 w 1842"/>
              <a:gd name="T72" fmla="*/ 724 h 7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42" h="724">
                <a:moveTo>
                  <a:pt x="690" y="665"/>
                </a:moveTo>
                <a:cubicBezTo>
                  <a:pt x="632" y="646"/>
                  <a:pt x="585" y="625"/>
                  <a:pt x="524" y="610"/>
                </a:cubicBezTo>
                <a:cubicBezTo>
                  <a:pt x="484" y="600"/>
                  <a:pt x="450" y="568"/>
                  <a:pt x="413" y="554"/>
                </a:cubicBezTo>
                <a:cubicBezTo>
                  <a:pt x="384" y="543"/>
                  <a:pt x="353" y="543"/>
                  <a:pt x="324" y="532"/>
                </a:cubicBezTo>
                <a:cubicBezTo>
                  <a:pt x="167" y="474"/>
                  <a:pt x="345" y="542"/>
                  <a:pt x="236" y="488"/>
                </a:cubicBezTo>
                <a:cubicBezTo>
                  <a:pt x="225" y="483"/>
                  <a:pt x="213" y="481"/>
                  <a:pt x="202" y="477"/>
                </a:cubicBezTo>
                <a:cubicBezTo>
                  <a:pt x="183" y="470"/>
                  <a:pt x="165" y="464"/>
                  <a:pt x="147" y="455"/>
                </a:cubicBezTo>
                <a:cubicBezTo>
                  <a:pt x="110" y="436"/>
                  <a:pt x="71" y="411"/>
                  <a:pt x="36" y="388"/>
                </a:cubicBezTo>
                <a:cubicBezTo>
                  <a:pt x="28" y="376"/>
                  <a:pt x="0" y="340"/>
                  <a:pt x="3" y="322"/>
                </a:cubicBezTo>
                <a:cubicBezTo>
                  <a:pt x="10" y="278"/>
                  <a:pt x="60" y="260"/>
                  <a:pt x="92" y="244"/>
                </a:cubicBezTo>
                <a:cubicBezTo>
                  <a:pt x="171" y="205"/>
                  <a:pt x="237" y="163"/>
                  <a:pt x="324" y="144"/>
                </a:cubicBezTo>
                <a:cubicBezTo>
                  <a:pt x="370" y="114"/>
                  <a:pt x="418" y="108"/>
                  <a:pt x="468" y="89"/>
                </a:cubicBezTo>
                <a:cubicBezTo>
                  <a:pt x="571" y="51"/>
                  <a:pt x="681" y="23"/>
                  <a:pt x="790" y="0"/>
                </a:cubicBezTo>
                <a:cubicBezTo>
                  <a:pt x="1048" y="12"/>
                  <a:pt x="1307" y="8"/>
                  <a:pt x="1565" y="23"/>
                </a:cubicBezTo>
                <a:cubicBezTo>
                  <a:pt x="1600" y="25"/>
                  <a:pt x="1665" y="56"/>
                  <a:pt x="1665" y="56"/>
                </a:cubicBezTo>
                <a:cubicBezTo>
                  <a:pt x="1697" y="105"/>
                  <a:pt x="1726" y="145"/>
                  <a:pt x="1775" y="178"/>
                </a:cubicBezTo>
                <a:cubicBezTo>
                  <a:pt x="1803" y="218"/>
                  <a:pt x="1827" y="220"/>
                  <a:pt x="1842" y="266"/>
                </a:cubicBezTo>
                <a:cubicBezTo>
                  <a:pt x="1838" y="310"/>
                  <a:pt x="1840" y="355"/>
                  <a:pt x="1831" y="399"/>
                </a:cubicBezTo>
                <a:cubicBezTo>
                  <a:pt x="1828" y="412"/>
                  <a:pt x="1815" y="420"/>
                  <a:pt x="1809" y="432"/>
                </a:cubicBezTo>
                <a:cubicBezTo>
                  <a:pt x="1762" y="528"/>
                  <a:pt x="1725" y="549"/>
                  <a:pt x="1620" y="576"/>
                </a:cubicBezTo>
                <a:cubicBezTo>
                  <a:pt x="1577" y="587"/>
                  <a:pt x="1542" y="610"/>
                  <a:pt x="1498" y="621"/>
                </a:cubicBezTo>
                <a:cubicBezTo>
                  <a:pt x="1292" y="724"/>
                  <a:pt x="1078" y="646"/>
                  <a:pt x="834" y="643"/>
                </a:cubicBezTo>
                <a:cubicBezTo>
                  <a:pt x="738" y="642"/>
                  <a:pt x="642" y="643"/>
                  <a:pt x="546" y="643"/>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
        <p:nvSpPr>
          <p:cNvPr id="10256" name="Freeform 13"/>
          <p:cNvSpPr>
            <a:spLocks/>
          </p:cNvSpPr>
          <p:nvPr/>
        </p:nvSpPr>
        <p:spPr bwMode="auto">
          <a:xfrm>
            <a:off x="6845300" y="2590800"/>
            <a:ext cx="1917700" cy="658813"/>
          </a:xfrm>
          <a:custGeom>
            <a:avLst/>
            <a:gdLst>
              <a:gd name="T0" fmla="*/ 1778000 w 1208"/>
              <a:gd name="T1" fmla="*/ 563563 h 415"/>
              <a:gd name="T2" fmla="*/ 987425 w 1208"/>
              <a:gd name="T3" fmla="*/ 581025 h 415"/>
              <a:gd name="T4" fmla="*/ 90487 w 1208"/>
              <a:gd name="T5" fmla="*/ 509588 h 415"/>
              <a:gd name="T6" fmla="*/ 565150 w 1208"/>
              <a:gd name="T7" fmla="*/ 87313 h 415"/>
              <a:gd name="T8" fmla="*/ 654050 w 1208"/>
              <a:gd name="T9" fmla="*/ 52388 h 415"/>
              <a:gd name="T10" fmla="*/ 793750 w 1208"/>
              <a:gd name="T11" fmla="*/ 34925 h 415"/>
              <a:gd name="T12" fmla="*/ 1039812 w 1208"/>
              <a:gd name="T13" fmla="*/ 0 h 415"/>
              <a:gd name="T14" fmla="*/ 1743075 w 1208"/>
              <a:gd name="T15" fmla="*/ 87313 h 415"/>
              <a:gd name="T16" fmla="*/ 1778000 w 1208"/>
              <a:gd name="T17" fmla="*/ 123825 h 415"/>
              <a:gd name="T18" fmla="*/ 1831975 w 1208"/>
              <a:gd name="T19" fmla="*/ 141288 h 415"/>
              <a:gd name="T20" fmla="*/ 1849438 w 1208"/>
              <a:gd name="T21" fmla="*/ 193675 h 415"/>
              <a:gd name="T22" fmla="*/ 1901825 w 1208"/>
              <a:gd name="T23" fmla="*/ 246063 h 415"/>
              <a:gd name="T24" fmla="*/ 1620837 w 1208"/>
              <a:gd name="T25" fmla="*/ 492125 h 4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08"/>
              <a:gd name="T40" fmla="*/ 0 h 415"/>
              <a:gd name="T41" fmla="*/ 1208 w 1208"/>
              <a:gd name="T42" fmla="*/ 415 h 4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08" h="415">
                <a:moveTo>
                  <a:pt x="1120" y="355"/>
                </a:moveTo>
                <a:cubicBezTo>
                  <a:pt x="969" y="405"/>
                  <a:pt x="754" y="370"/>
                  <a:pt x="622" y="366"/>
                </a:cubicBezTo>
                <a:cubicBezTo>
                  <a:pt x="445" y="352"/>
                  <a:pt x="197" y="415"/>
                  <a:pt x="57" y="321"/>
                </a:cubicBezTo>
                <a:cubicBezTo>
                  <a:pt x="0" y="151"/>
                  <a:pt x="241" y="94"/>
                  <a:pt x="356" y="55"/>
                </a:cubicBezTo>
                <a:cubicBezTo>
                  <a:pt x="375" y="49"/>
                  <a:pt x="392" y="37"/>
                  <a:pt x="412" y="33"/>
                </a:cubicBezTo>
                <a:cubicBezTo>
                  <a:pt x="441" y="26"/>
                  <a:pt x="471" y="26"/>
                  <a:pt x="500" y="22"/>
                </a:cubicBezTo>
                <a:cubicBezTo>
                  <a:pt x="552" y="15"/>
                  <a:pt x="655" y="0"/>
                  <a:pt x="655" y="0"/>
                </a:cubicBezTo>
                <a:cubicBezTo>
                  <a:pt x="813" y="7"/>
                  <a:pt x="951" y="6"/>
                  <a:pt x="1098" y="55"/>
                </a:cubicBezTo>
                <a:cubicBezTo>
                  <a:pt x="1105" y="63"/>
                  <a:pt x="1111" y="72"/>
                  <a:pt x="1120" y="78"/>
                </a:cubicBezTo>
                <a:cubicBezTo>
                  <a:pt x="1130" y="84"/>
                  <a:pt x="1145" y="81"/>
                  <a:pt x="1154" y="89"/>
                </a:cubicBezTo>
                <a:cubicBezTo>
                  <a:pt x="1162" y="97"/>
                  <a:pt x="1159" y="112"/>
                  <a:pt x="1165" y="122"/>
                </a:cubicBezTo>
                <a:cubicBezTo>
                  <a:pt x="1174" y="135"/>
                  <a:pt x="1187" y="144"/>
                  <a:pt x="1198" y="155"/>
                </a:cubicBezTo>
                <a:cubicBezTo>
                  <a:pt x="1183" y="341"/>
                  <a:pt x="1208" y="310"/>
                  <a:pt x="1021" y="310"/>
                </a:cubicBezTo>
              </a:path>
            </a:pathLst>
          </a:custGeom>
          <a:noFill/>
          <a:ln w="127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endParaRPr lang="en-US" alt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1E61C67C-5B8B-475E-A648-07F887A66907}" type="datetime1">
              <a:rPr lang="en-US" altLang="en-US" sz="1000" smtClean="0">
                <a:solidFill>
                  <a:schemeClr val="tx1"/>
                </a:solidFill>
              </a:rPr>
              <a:pPr eaLnBrk="1" hangingPunct="1"/>
              <a:t>9/11/2019</a:t>
            </a:fld>
            <a:endParaRPr lang="en-US" altLang="en-US" sz="1000">
              <a:solidFill>
                <a:schemeClr val="tx1"/>
              </a:solidFill>
            </a:endParaRPr>
          </a:p>
        </p:txBody>
      </p:sp>
      <p:sp>
        <p:nvSpPr>
          <p:cNvPr id="1126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r>
              <a:rPr lang="en-US" altLang="en-US" sz="1000">
                <a:solidFill>
                  <a:schemeClr val="tx1"/>
                </a:solidFill>
              </a:rPr>
              <a:t>Jinze Liu @ University of Kentucky</a:t>
            </a:r>
          </a:p>
        </p:txBody>
      </p:sp>
      <p:sp>
        <p:nvSpPr>
          <p:cNvPr id="112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00000"/>
                </a:solidFill>
                <a:latin typeface="Arial" panose="020B0604020202020204" pitchFamily="34" charset="0"/>
              </a:defRPr>
            </a:lvl1pPr>
            <a:lvl2pPr marL="742950" indent="-285750" eaLnBrk="0" hangingPunct="0">
              <a:defRPr sz="1200">
                <a:solidFill>
                  <a:srgbClr val="000000"/>
                </a:solidFill>
                <a:latin typeface="Arial" panose="020B0604020202020204" pitchFamily="34" charset="0"/>
              </a:defRPr>
            </a:lvl2pPr>
            <a:lvl3pPr marL="1143000" indent="-228600" eaLnBrk="0" hangingPunct="0">
              <a:defRPr sz="1200">
                <a:solidFill>
                  <a:srgbClr val="000000"/>
                </a:solidFill>
                <a:latin typeface="Arial" panose="020B0604020202020204" pitchFamily="34" charset="0"/>
              </a:defRPr>
            </a:lvl3pPr>
            <a:lvl4pPr marL="1600200" indent="-228600" eaLnBrk="0" hangingPunct="0">
              <a:defRPr sz="1200">
                <a:solidFill>
                  <a:srgbClr val="000000"/>
                </a:solidFill>
                <a:latin typeface="Arial" panose="020B0604020202020204" pitchFamily="34" charset="0"/>
              </a:defRPr>
            </a:lvl4pPr>
            <a:lvl5pPr marL="2057400" indent="-228600" eaLnBrk="0" hangingPunct="0">
              <a:defRPr sz="1200">
                <a:solidFill>
                  <a:srgbClr val="000000"/>
                </a:solidFill>
                <a:latin typeface="Arial" panose="020B0604020202020204" pitchFamily="34" charset="0"/>
              </a:defRPr>
            </a:lvl5pPr>
            <a:lvl6pPr marL="2514600" indent="-228600" eaLnBrk="0" fontAlgn="base" hangingPunct="0">
              <a:spcBef>
                <a:spcPct val="0"/>
              </a:spcBef>
              <a:spcAft>
                <a:spcPct val="0"/>
              </a:spcAft>
              <a:defRPr sz="1200">
                <a:solidFill>
                  <a:srgbClr val="000000"/>
                </a:solidFill>
                <a:latin typeface="Arial" panose="020B0604020202020204" pitchFamily="34" charset="0"/>
              </a:defRPr>
            </a:lvl6pPr>
            <a:lvl7pPr marL="2971800" indent="-228600" eaLnBrk="0" fontAlgn="base" hangingPunct="0">
              <a:spcBef>
                <a:spcPct val="0"/>
              </a:spcBef>
              <a:spcAft>
                <a:spcPct val="0"/>
              </a:spcAft>
              <a:defRPr sz="1200">
                <a:solidFill>
                  <a:srgbClr val="000000"/>
                </a:solidFill>
                <a:latin typeface="Arial" panose="020B0604020202020204" pitchFamily="34" charset="0"/>
              </a:defRPr>
            </a:lvl7pPr>
            <a:lvl8pPr marL="3429000" indent="-228600" eaLnBrk="0" fontAlgn="base" hangingPunct="0">
              <a:spcBef>
                <a:spcPct val="0"/>
              </a:spcBef>
              <a:spcAft>
                <a:spcPct val="0"/>
              </a:spcAft>
              <a:defRPr sz="1200">
                <a:solidFill>
                  <a:srgbClr val="000000"/>
                </a:solidFill>
                <a:latin typeface="Arial" panose="020B0604020202020204" pitchFamily="34" charset="0"/>
              </a:defRPr>
            </a:lvl8pPr>
            <a:lvl9pPr marL="3886200" indent="-228600" eaLnBrk="0" fontAlgn="base" hangingPunct="0">
              <a:spcBef>
                <a:spcPct val="0"/>
              </a:spcBef>
              <a:spcAft>
                <a:spcPct val="0"/>
              </a:spcAft>
              <a:defRPr sz="1200">
                <a:solidFill>
                  <a:srgbClr val="000000"/>
                </a:solidFill>
                <a:latin typeface="Arial" panose="020B0604020202020204" pitchFamily="34" charset="0"/>
              </a:defRPr>
            </a:lvl9pPr>
          </a:lstStyle>
          <a:p>
            <a:pPr eaLnBrk="1" hangingPunct="1"/>
            <a:fld id="{AD331A3E-0E5F-4286-B4A0-0A003E5BE655}" type="slidenum">
              <a:rPr lang="en-US" altLang="en-US" sz="1000">
                <a:solidFill>
                  <a:schemeClr val="tx1"/>
                </a:solidFill>
              </a:rPr>
              <a:pPr eaLnBrk="1" hangingPunct="1"/>
              <a:t>9</a:t>
            </a:fld>
            <a:endParaRPr lang="en-US" altLang="en-US" sz="1000">
              <a:solidFill>
                <a:schemeClr val="tx1"/>
              </a:solidFill>
            </a:endParaRPr>
          </a:p>
        </p:txBody>
      </p:sp>
      <p:sp>
        <p:nvSpPr>
          <p:cNvPr id="11269" name="Rectangle 2"/>
          <p:cNvSpPr>
            <a:spLocks noGrp="1" noChangeArrowheads="1"/>
          </p:cNvSpPr>
          <p:nvPr>
            <p:ph type="title"/>
          </p:nvPr>
        </p:nvSpPr>
        <p:spPr/>
        <p:txBody>
          <a:bodyPr/>
          <a:lstStyle/>
          <a:p>
            <a:r>
              <a:rPr lang="en-US" altLang="en-US"/>
              <a:t>Entity-relationship (E/R) model</a:t>
            </a:r>
          </a:p>
        </p:txBody>
      </p:sp>
      <p:sp>
        <p:nvSpPr>
          <p:cNvPr id="11270" name="Rectangle 3"/>
          <p:cNvSpPr>
            <a:spLocks noGrp="1" noChangeArrowheads="1"/>
          </p:cNvSpPr>
          <p:nvPr>
            <p:ph type="body" idx="1"/>
          </p:nvPr>
        </p:nvSpPr>
        <p:spPr/>
        <p:txBody>
          <a:bodyPr/>
          <a:lstStyle/>
          <a:p>
            <a:r>
              <a:rPr lang="en-US" altLang="en-US"/>
              <a:t>Historically and still very popular</a:t>
            </a:r>
          </a:p>
          <a:p>
            <a:r>
              <a:rPr lang="en-US" altLang="en-US"/>
              <a:t>Can think of as a “watered-down” object-oriented design model</a:t>
            </a:r>
          </a:p>
          <a:p>
            <a:r>
              <a:rPr lang="en-US" altLang="en-US"/>
              <a:t>Primarily a design model—not directly implemented by DBMS</a:t>
            </a:r>
          </a:p>
          <a:p>
            <a:r>
              <a:rPr lang="en-US" altLang="en-US"/>
              <a:t>Designs represented by E/R diagrams</a:t>
            </a:r>
          </a:p>
          <a:p>
            <a:pPr lvl="1"/>
            <a:r>
              <a:rPr lang="en-US" altLang="en-US"/>
              <a:t>there are other styles</a:t>
            </a:r>
          </a:p>
          <a:p>
            <a:pPr lvl="1"/>
            <a:r>
              <a:rPr lang="en-US" altLang="en-US"/>
              <a:t>Very similar to UML diagrams</a:t>
            </a:r>
          </a:p>
        </p:txBody>
      </p:sp>
    </p:spTree>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kumimoji="0" lang="en-US" sz="12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3366FF"/>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kumimoji="0" lang="en-US" sz="1200" b="0" i="0" u="none" strike="noStrike" cap="none" normalizeH="0" baseline="0" smtClean="0">
            <a:ln>
              <a:noFill/>
            </a:ln>
            <a:solidFill>
              <a:srgbClr val="000000"/>
            </a:solidFill>
            <a:effectLst/>
            <a:latin typeface="Arial"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12770</TotalTime>
  <Pages>0</Pages>
  <Words>1958</Words>
  <Characters>0</Characters>
  <Application>Microsoft Office PowerPoint</Application>
  <PresentationFormat>On-screen Show (4:3)</PresentationFormat>
  <Lines>0</Lines>
  <Paragraphs>470</Paragraphs>
  <Slides>36</Slides>
  <Notes>35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AmeriGarmnd BT</vt:lpstr>
      <vt:lpstr>Monotype Sorts</vt:lpstr>
      <vt:lpstr>Arial</vt:lpstr>
      <vt:lpstr>Arial Black</vt:lpstr>
      <vt:lpstr>Symbol</vt:lpstr>
      <vt:lpstr>Times New Roman</vt:lpstr>
      <vt:lpstr>Wingdings</vt:lpstr>
      <vt:lpstr>Network</vt:lpstr>
      <vt:lpstr>Entity and Relationship</vt:lpstr>
      <vt:lpstr>Today’s Topics</vt:lpstr>
      <vt:lpstr>Review</vt:lpstr>
      <vt:lpstr>An Example</vt:lpstr>
      <vt:lpstr>Database Design</vt:lpstr>
      <vt:lpstr>Database Design</vt:lpstr>
      <vt:lpstr>A Database Design Example</vt:lpstr>
      <vt:lpstr>PowerPoint Presentation</vt:lpstr>
      <vt:lpstr>Entity-relationship (E/R) model</vt:lpstr>
      <vt:lpstr>Entities and Attributes</vt:lpstr>
      <vt:lpstr>Types of Attributes</vt:lpstr>
      <vt:lpstr>Types of Attributes (cont.)</vt:lpstr>
      <vt:lpstr>Types of Attributes (cont.)</vt:lpstr>
      <vt:lpstr>Key Attributes</vt:lpstr>
      <vt:lpstr>SUMMARY OF ER-DIAGRAM NOTATION</vt:lpstr>
      <vt:lpstr>Summary (cont.)</vt:lpstr>
      <vt:lpstr>Relationships</vt:lpstr>
      <vt:lpstr>Instances of a relationship</vt:lpstr>
      <vt:lpstr>Structural Constraints (I)</vt:lpstr>
      <vt:lpstr>Many-to-one (N:1) RELATIONSHIP</vt:lpstr>
      <vt:lpstr>Many-to-many (M:N) RELATIONSHIP</vt:lpstr>
      <vt:lpstr>More Examples</vt:lpstr>
      <vt:lpstr>Structural Constraints (II)</vt:lpstr>
      <vt:lpstr>PowerPoint Presentation</vt:lpstr>
      <vt:lpstr>Roles in relationships</vt:lpstr>
      <vt:lpstr>Recursive relationship</vt:lpstr>
      <vt:lpstr>A RECURSIVE RELATIONSHIP  SUPERVISION</vt:lpstr>
      <vt:lpstr>Weak Entity Types</vt:lpstr>
      <vt:lpstr>SUMMARY OF ER-DIAGRAM  NOTATION FOR ER SCHEMAS</vt:lpstr>
      <vt:lpstr>PowerPoint Presentation</vt:lpstr>
      <vt:lpstr>PowerPoint Presentation</vt:lpstr>
      <vt:lpstr>Case study </vt:lpstr>
      <vt:lpstr>Case study : first design</vt:lpstr>
      <vt:lpstr>Case study : second design</vt:lpstr>
      <vt:lpstr>Summary: E-R model</vt:lpstr>
      <vt:lpstr>Next Class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CS186: Introduction to Database Systems</dc:title>
  <dc:subject/>
  <dc:creator>liuj</dc:creator>
  <cp:keywords/>
  <dc:description/>
  <cp:lastModifiedBy>liuj</cp:lastModifiedBy>
  <cp:revision>324</cp:revision>
  <dcterms:modified xsi:type="dcterms:W3CDTF">2019-09-11T12:38:44Z</dcterms:modified>
</cp:coreProperties>
</file>