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" strictFirstAndLastChars="0" saveSubsetFonts="1">
  <p:sldMasterIdLst>
    <p:sldMasterId id="2147483656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68" r:id="rId4"/>
    <p:sldId id="375" r:id="rId5"/>
    <p:sldId id="372" r:id="rId6"/>
    <p:sldId id="374" r:id="rId7"/>
    <p:sldId id="373" r:id="rId8"/>
    <p:sldId id="37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FF"/>
    <a:srgbClr val="FF99FF"/>
    <a:srgbClr val="FF66FF"/>
    <a:srgbClr val="CE2B4F"/>
    <a:srgbClr val="E81F11"/>
    <a:srgbClr val="4BCC00"/>
    <a:srgbClr val="82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28" autoAdjust="0"/>
  </p:normalViewPr>
  <p:slideViewPr>
    <p:cSldViewPr>
      <p:cViewPr varScale="1">
        <p:scale>
          <a:sx n="118" d="100"/>
          <a:sy n="118" d="100"/>
        </p:scale>
        <p:origin x="13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258B0558-E59F-478D-B8B1-592CDB5E8935}" type="datetimeFigureOut">
              <a:rPr lang="en-US"/>
              <a:pPr>
                <a:defRPr/>
              </a:pPr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655415E3-80BA-423A-97AC-7166379030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1810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C1C3E787-1B15-44B2-B294-9931623EC1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979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3445DD-527B-4AAA-8805-85922904E17D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616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13A5ADF-35BB-4F19-8439-A2279F2FD2FD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5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840659-D1D1-4A81-AE51-55383B2FC34E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535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ADA340F-27CF-45D2-9A51-691AE94EACA4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690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E62BDB2-D7FD-4F75-8407-F3CA88E8A3AE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2150"/>
            <a:ext cx="4556125" cy="341630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6" rIns="91434" bIns="45716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920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253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8FE69D7-65F5-4F4B-BC25-00E1B5C6384C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741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908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 userDrawn="1"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6952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1277A-94A8-407C-80E7-1A57C54388FF}" type="datetime1">
              <a:rPr lang="en-US"/>
              <a:pPr>
                <a:defRPr/>
              </a:pPr>
              <a:t>8/26/2019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4414D5-A56D-4E1D-B142-E8EEEACFA5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180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4256B-D3F4-412C-8224-EED629E7382D}" type="datetime1">
              <a:rPr lang="en-US"/>
              <a:pPr>
                <a:defRPr/>
              </a:pPr>
              <a:t>8/26/2019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CFA7F2-8751-4B60-B834-4C543F275E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869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543800" cy="639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147F9-664C-48C3-BDDB-0C6C74380741}" type="datetime1">
              <a:rPr lang="en-US"/>
              <a:pPr>
                <a:defRPr/>
              </a:pPr>
              <a:t>8/26/2019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2640BF-2D09-48C4-BAFC-E3D72BBFBA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541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17AEF-8521-4F67-9F29-2838FD8266A7}" type="datetime1">
              <a:rPr lang="en-US"/>
              <a:pPr>
                <a:defRPr/>
              </a:pPr>
              <a:t>8/26/2019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7AB1EA-E10F-42D8-AFAF-9C5EEA59B0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519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99CD5-BB48-4F80-A3DD-EFA4E6E7DB27}" type="datetime1">
              <a:rPr lang="en-US"/>
              <a:pPr>
                <a:defRPr/>
              </a:pPr>
              <a:t>8/26/2019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EABC6C-1B5D-4813-AEC7-928CDA0EBE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072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DEEFA-8CC3-4735-89E2-D0D9156FE933}" type="datetime1">
              <a:rPr lang="en-US"/>
              <a:pPr>
                <a:defRPr/>
              </a:pPr>
              <a:t>8/26/2019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E8D3B-655A-4733-9C1C-F711181B93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23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F26B4-7EF1-468A-8ED8-B2A10D63436C}" type="datetime1">
              <a:rPr lang="en-US"/>
              <a:pPr>
                <a:defRPr/>
              </a:pPr>
              <a:t>8/26/2019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4ACAF1-14E6-40DA-AB6E-CD2A79290F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49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3741D-BC7E-419E-B1D2-BE34635AD694}" type="datetime1">
              <a:rPr lang="en-US"/>
              <a:pPr>
                <a:defRPr/>
              </a:pPr>
              <a:t>8/26/2019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6B01FE-4FE8-4EEA-9733-79DE9C9507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14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69C1-7AF8-4D7F-A0DA-C2B9C278E995}" type="datetime1">
              <a:rPr lang="en-US"/>
              <a:pPr>
                <a:defRPr/>
              </a:pPr>
              <a:t>8/26/2019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BFE61-08AA-4066-8767-00DCA334AC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871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C1513-E31B-4160-B89E-8C4337465E40}" type="datetime1">
              <a:rPr lang="en-US"/>
              <a:pPr>
                <a:defRPr/>
              </a:pPr>
              <a:t>8/26/2019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4F526-5AE4-4C80-8EE5-2CC24EBFF6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283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D595A-5707-4688-8D19-AAF2DE71D85A}" type="datetime1">
              <a:rPr lang="en-US"/>
              <a:pPr>
                <a:defRPr/>
              </a:pPr>
              <a:t>8/26/2019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82C546-DB66-4D89-9E91-6F61D6C1EA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24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1774E3F-4763-4746-BBF2-EC3F047140DF}" type="datetime1">
              <a:rPr lang="en-US"/>
              <a:pPr>
                <a:defRPr/>
              </a:pPr>
              <a:t>8/26/2019</a:t>
            </a:fld>
            <a:endParaRPr lang="en-US" alt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4DD7D06-95EF-47F5-94D8-E67EAEAFC83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93576" name="Freeform 40"/>
          <p:cNvSpPr>
            <a:spLocks noChangeArrowheads="1"/>
          </p:cNvSpPr>
          <p:nvPr userDrawn="1"/>
        </p:nvSpPr>
        <p:spPr bwMode="auto">
          <a:xfrm flipV="1">
            <a:off x="0" y="838200"/>
            <a:ext cx="9017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44" y="0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  <p:sldLayoutId id="2147483683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liuj@cs.unc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  <a:noFill/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z="4400" dirty="0"/>
              <a:t>Introduction </a:t>
            </a:r>
            <a:endParaRPr lang="en-US" altLang="en-US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 smtClean="0"/>
              <a:t>Jinze</a:t>
            </a:r>
            <a:r>
              <a:rPr lang="en-US" altLang="en-US" sz="2600" dirty="0" smtClean="0"/>
              <a:t> Liu</a:t>
            </a:r>
          </a:p>
          <a:p>
            <a:pPr eaLnBrk="1" hangingPunct="1">
              <a:lnSpc>
                <a:spcPct val="90000"/>
              </a:lnSpc>
              <a:spcAft>
                <a:spcPts val="13"/>
              </a:spcAft>
            </a:pPr>
            <a:r>
              <a:rPr lang="en-US" altLang="en-US" sz="2600" dirty="0" smtClean="0"/>
              <a:t>Fall 2019</a:t>
            </a:r>
          </a:p>
        </p:txBody>
      </p:sp>
      <p:sp>
        <p:nvSpPr>
          <p:cNvPr id="2" name="Rectangle 1"/>
          <p:cNvSpPr/>
          <p:nvPr/>
        </p:nvSpPr>
        <p:spPr>
          <a:xfrm>
            <a:off x="5867400" y="4953000"/>
            <a:ext cx="2971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>
                <a:solidFill>
                  <a:schemeClr val="bg1"/>
                </a:solidFill>
              </a:rPr>
              <a:t>CS </a:t>
            </a:r>
            <a:r>
              <a:rPr lang="en-US" altLang="en-US" sz="2400" b="1" dirty="0" smtClean="0">
                <a:solidFill>
                  <a:schemeClr val="bg1"/>
                </a:solidFill>
              </a:rPr>
              <a:t>405G </a:t>
            </a:r>
            <a:r>
              <a:rPr lang="en-US" altLang="en-US" sz="2400" b="1" dirty="0">
                <a:solidFill>
                  <a:schemeClr val="bg1"/>
                </a:solidFill>
              </a:rPr>
              <a:t>Introduction to Database Systems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6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49530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Topics</a:t>
            </a:r>
          </a:p>
        </p:txBody>
      </p:sp>
      <p:sp>
        <p:nvSpPr>
          <p:cNvPr id="7174" name="Rectangle 7"/>
          <p:cNvSpPr>
            <a:spLocks noGrp="1" noChangeArrowheads="1"/>
          </p:cNvSpPr>
          <p:nvPr>
            <p:ph idx="1"/>
          </p:nvPr>
        </p:nvSpPr>
        <p:spPr>
          <a:xfrm>
            <a:off x="609600" y="1066800"/>
            <a:ext cx="7751763" cy="50292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Course introduction and syllabus</a:t>
            </a:r>
          </a:p>
          <a:p>
            <a:pPr eaLnBrk="1" hangingPunct="1"/>
            <a:r>
              <a:rPr lang="en-US" altLang="en-US" sz="2400" dirty="0" smtClean="0"/>
              <a:t>What is a database? </a:t>
            </a:r>
          </a:p>
          <a:p>
            <a:pPr eaLnBrk="1" hangingPunct="1"/>
            <a:r>
              <a:rPr lang="en-US" altLang="en-US" sz="2400" dirty="0" smtClean="0"/>
              <a:t>What is a database management system?</a:t>
            </a:r>
          </a:p>
          <a:p>
            <a:pPr eaLnBrk="1" hangingPunct="1"/>
            <a:r>
              <a:rPr lang="en-US" altLang="en-US" sz="2400" dirty="0" smtClean="0"/>
              <a:t>Why take a database course?</a:t>
            </a:r>
          </a:p>
          <a:p>
            <a:pPr eaLnBrk="1" hangingPunct="1"/>
            <a:r>
              <a:rPr lang="en-US" altLang="en-US" sz="2400" dirty="0" smtClean="0"/>
              <a:t>How to take the class?</a:t>
            </a:r>
          </a:p>
          <a:p>
            <a:pPr eaLnBrk="1" hangingPunct="1"/>
            <a:r>
              <a:rPr lang="en-US" altLang="en-US" sz="2400" dirty="0" smtClean="0"/>
              <a:t>Preview of class contents</a:t>
            </a:r>
          </a:p>
        </p:txBody>
      </p:sp>
      <p:sp>
        <p:nvSpPr>
          <p:cNvPr id="717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4EC2809-D071-44BB-B451-73C6898B5EEA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9487641-B9F2-4A2C-B443-F79182D6474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Who am I?</a:t>
            </a:r>
            <a:endParaRPr lang="en-US" altLang="en-US" smtClean="0"/>
          </a:p>
        </p:txBody>
      </p:sp>
      <p:sp>
        <p:nvSpPr>
          <p:cNvPr id="6150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Instructor</a:t>
            </a:r>
          </a:p>
          <a:p>
            <a:pPr lvl="1" eaLnBrk="1" hangingPunct="1"/>
            <a:r>
              <a:rPr lang="en-US" altLang="en-US" sz="2000" dirty="0" err="1" smtClean="0"/>
              <a:t>Jinze</a:t>
            </a:r>
            <a:r>
              <a:rPr lang="en-US" altLang="en-US" sz="2000" dirty="0" smtClean="0"/>
              <a:t> Liu</a:t>
            </a:r>
          </a:p>
          <a:p>
            <a:pPr lvl="1" eaLnBrk="1" hangingPunct="1"/>
            <a:r>
              <a:rPr lang="en-US" altLang="en-US" sz="2000" dirty="0" smtClean="0"/>
              <a:t>Associate Professor @ CS.UKY</a:t>
            </a:r>
          </a:p>
          <a:p>
            <a:pPr lvl="1" eaLnBrk="1" hangingPunct="1"/>
            <a:r>
              <a:rPr lang="en-US" altLang="en-US" sz="2000" dirty="0" smtClean="0"/>
              <a:t>Research area: Database, Data mining and Bioinformatics</a:t>
            </a:r>
          </a:p>
          <a:p>
            <a:pPr lvl="1" eaLnBrk="1" hangingPunct="1"/>
            <a:r>
              <a:rPr lang="en-US" altLang="en-US" sz="2000" dirty="0" smtClean="0">
                <a:hlinkClick r:id="rId3"/>
              </a:rPr>
              <a:t>Email: liuj@cs.uky.edu</a:t>
            </a:r>
            <a:endParaRPr lang="en-US" altLang="en-US" sz="2000" dirty="0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0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614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1AC817E-3B69-41E6-9D52-447BCBF92950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74EC19C-92C9-423E-9B4B-070826E73AE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About the course: Information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768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Canvas will be used for the class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Notes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Assignments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Forum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Textbook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Fundamentals of database systems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 smtClean="0"/>
              <a:t>Ramez</a:t>
            </a:r>
            <a:r>
              <a:rPr lang="en-US" dirty="0" smtClean="0"/>
              <a:t> </a:t>
            </a:r>
            <a:r>
              <a:rPr lang="en-US" dirty="0" err="1" smtClean="0"/>
              <a:t>Elmasri</a:t>
            </a:r>
            <a:r>
              <a:rPr lang="en-US" dirty="0" smtClean="0"/>
              <a:t> and </a:t>
            </a:r>
            <a:r>
              <a:rPr lang="en-US" dirty="0" err="1" smtClean="0"/>
              <a:t>Shamkant</a:t>
            </a:r>
            <a:r>
              <a:rPr lang="en-US" dirty="0" smtClean="0"/>
              <a:t> B. </a:t>
            </a:r>
            <a:r>
              <a:rPr lang="en-US" dirty="0" err="1" smtClean="0"/>
              <a:t>Navathe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Jinze’s</a:t>
            </a:r>
            <a:r>
              <a:rPr lang="en-US" dirty="0" smtClean="0"/>
              <a:t> Office Hours: </a:t>
            </a:r>
          </a:p>
          <a:p>
            <a:pPr lvl="1" eaLnBrk="1" hangingPunct="1">
              <a:defRPr/>
            </a:pPr>
            <a:r>
              <a:rPr lang="en-US" dirty="0" smtClean="0"/>
              <a:t>235 </a:t>
            </a:r>
            <a:r>
              <a:rPr lang="en-US" dirty="0" err="1" smtClean="0"/>
              <a:t>Hardymon</a:t>
            </a:r>
            <a:r>
              <a:rPr lang="en-US" dirty="0" smtClean="0"/>
              <a:t> building, Friday 10:00am</a:t>
            </a:r>
          </a:p>
          <a:p>
            <a:pPr lvl="1" eaLnBrk="1" hangingPunct="1">
              <a:defRPr/>
            </a:pPr>
            <a:r>
              <a:rPr lang="en-US" dirty="0" smtClean="0"/>
              <a:t>Email: please include CS405G in the subject line for fast response</a:t>
            </a:r>
          </a:p>
          <a:p>
            <a:pPr lvl="1"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3100" dirty="0" smtClean="0"/>
              <a:t>Class mailing list</a:t>
            </a:r>
          </a:p>
          <a:p>
            <a:pPr lvl="1" eaLnBrk="1" hangingPunct="1">
              <a:defRPr/>
            </a:pPr>
            <a:r>
              <a:rPr lang="en-US" dirty="0" smtClean="0"/>
              <a:t>Will send emails to everyone once set up. </a:t>
            </a:r>
          </a:p>
          <a:p>
            <a:pPr lvl="1" eaLnBrk="1" hangingPunct="1">
              <a:defRPr/>
            </a:pPr>
            <a:r>
              <a:rPr lang="en-US" dirty="0" smtClean="0"/>
              <a:t>Will be used for announcement/clarification of assignments/answering questions</a:t>
            </a:r>
          </a:p>
        </p:txBody>
      </p:sp>
      <p:sp>
        <p:nvSpPr>
          <p:cNvPr id="31748" name="Date Placeholder 4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05E671-6425-44C6-BF4D-02753CF0745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DD353E1-104A-4704-B411-CF68EE836DD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4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67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About the Course – Workload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7848600" cy="3581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6 homework assignments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Including programming assignment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Building blocks for your project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1 Programming project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Exams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1 Midterm &amp; 1 Final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Cheating policy: zero tolerance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We have the technology…</a:t>
            </a:r>
          </a:p>
          <a:p>
            <a:pPr lvl="1" eaLnBrk="1" hangingPunct="1"/>
            <a:endParaRPr lang="en-US" altLang="en-US" sz="1700" dirty="0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1700" dirty="0" smtClean="0"/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32772" name="Date Placeholder 4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C1B044-5FD5-4019-9B6D-6937AE5313C1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1E41C44-E937-4C90-9CD6-656EE56DC21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5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56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About the course: Grading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338" y="1066800"/>
            <a:ext cx="7506661" cy="34290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Weights</a:t>
            </a:r>
          </a:p>
          <a:p>
            <a:pPr lvl="1" eaLnBrk="1" hangingPunct="1">
              <a:defRPr/>
            </a:pPr>
            <a:r>
              <a:rPr lang="en-US" sz="2200" dirty="0" smtClean="0"/>
              <a:t>6 Homework assignments 25%</a:t>
            </a:r>
          </a:p>
          <a:p>
            <a:pPr lvl="1" eaLnBrk="1" hangingPunct="1">
              <a:defRPr/>
            </a:pPr>
            <a:r>
              <a:rPr lang="en-US" sz="2200" dirty="0" smtClean="0"/>
              <a:t>Project 25%</a:t>
            </a:r>
          </a:p>
          <a:p>
            <a:pPr lvl="1" eaLnBrk="1" hangingPunct="1">
              <a:defRPr/>
            </a:pPr>
            <a:r>
              <a:rPr lang="en-US" sz="2200" dirty="0" smtClean="0"/>
              <a:t>Midterm exam 25%</a:t>
            </a:r>
          </a:p>
          <a:p>
            <a:pPr lvl="1" eaLnBrk="1" hangingPunct="1">
              <a:defRPr/>
            </a:pPr>
            <a:r>
              <a:rPr lang="en-US" sz="2200" dirty="0" smtClean="0"/>
              <a:t>Final exam 20%</a:t>
            </a:r>
          </a:p>
          <a:p>
            <a:pPr lvl="1" eaLnBrk="1" hangingPunct="1">
              <a:defRPr/>
            </a:pPr>
            <a:r>
              <a:rPr lang="en-US" sz="2200" dirty="0" smtClean="0"/>
              <a:t>Quizzes 5%</a:t>
            </a:r>
          </a:p>
          <a:p>
            <a:pPr marL="344487" lvl="1" indent="0"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More information is in the syllabus</a:t>
            </a:r>
          </a:p>
          <a:p>
            <a:pPr lvl="1" eaLnBrk="1" hangingPunct="1">
              <a:defRPr/>
            </a:pPr>
            <a:r>
              <a:rPr lang="en-US" sz="2200" dirty="0" smtClean="0"/>
              <a:t>Final grade</a:t>
            </a:r>
          </a:p>
          <a:p>
            <a:pPr lvl="1" eaLnBrk="1" hangingPunct="1">
              <a:defRPr/>
            </a:pPr>
            <a:r>
              <a:rPr lang="en-US" sz="2200" dirty="0" smtClean="0"/>
              <a:t>Canvas will be used as assignment and project submission.</a:t>
            </a:r>
          </a:p>
          <a:p>
            <a:pPr lvl="1" eaLnBrk="1" hangingPunct="1">
              <a:defRPr/>
            </a:pPr>
            <a:r>
              <a:rPr lang="en-US" sz="2200" dirty="0" smtClean="0"/>
              <a:t>Academic misconduct</a:t>
            </a:r>
          </a:p>
          <a:p>
            <a:pPr lvl="2" eaLnBrk="1" hangingPunct="1">
              <a:defRPr/>
            </a:pPr>
            <a:r>
              <a:rPr lang="en-US" sz="1900" dirty="0" smtClean="0"/>
              <a:t>You are expected to do the assignment independently</a:t>
            </a:r>
          </a:p>
          <a:p>
            <a:pPr lvl="2" eaLnBrk="1" hangingPunct="1">
              <a:defRPr/>
            </a:pPr>
            <a:r>
              <a:rPr lang="en-US" sz="1900" dirty="0" smtClean="0"/>
              <a:t>Discussions if allowed should be acknowledged </a:t>
            </a:r>
          </a:p>
        </p:txBody>
      </p:sp>
      <p:sp>
        <p:nvSpPr>
          <p:cNvPr id="34820" name="Date Placeholder 5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0C2F75-DC66-4C9A-8BFB-B47E1840335D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482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AA28A7-75DE-4900-9E71-BC7853196E0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6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53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About the course: Workload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90600"/>
            <a:ext cx="7239000" cy="2819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400" dirty="0" smtClean="0"/>
              <a:t>Programming projects have a practical, hands-on focus:</a:t>
            </a:r>
          </a:p>
          <a:p>
            <a:pPr lvl="1" eaLnBrk="1" hangingPunct="1"/>
            <a:r>
              <a:rPr lang="en-US" altLang="en-US" sz="2000" dirty="0" smtClean="0"/>
              <a:t>A relational DBMS for a particular application </a:t>
            </a:r>
          </a:p>
          <a:p>
            <a:pPr lvl="2" eaLnBrk="1" hangingPunct="1"/>
            <a:r>
              <a:rPr lang="en-US" altLang="en-US" sz="1600" dirty="0" smtClean="0"/>
              <a:t>To be named (let me know your interest!)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endParaRPr lang="en-US" altLang="en-US" sz="1600" dirty="0" smtClean="0"/>
          </a:p>
          <a:p>
            <a:pPr lvl="1" eaLnBrk="1" hangingPunct="1"/>
            <a:r>
              <a:rPr lang="en-US" altLang="en-US" sz="2000" dirty="0" smtClean="0"/>
              <a:t>Projects are to be done in teams of 3-4</a:t>
            </a:r>
          </a:p>
          <a:p>
            <a:pPr lvl="1" eaLnBrk="1" hangingPunct="1"/>
            <a:endParaRPr lang="en-US" altLang="en-US" sz="2000" dirty="0" smtClean="0"/>
          </a:p>
          <a:p>
            <a:pPr lvl="1" eaLnBrk="1" hangingPunct="1"/>
            <a:r>
              <a:rPr lang="en-US" altLang="en-US" sz="2000" dirty="0" smtClean="0"/>
              <a:t>Pick your partner ASAP!</a:t>
            </a:r>
          </a:p>
        </p:txBody>
      </p:sp>
      <p:sp>
        <p:nvSpPr>
          <p:cNvPr id="33796" name="Date Placeholder 4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72CEEA7-FADE-4528-ABED-2E779C238023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58DAC9-0B51-4376-A073-2C5F25F0E51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7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10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Database Systems?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936812" y="10668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Name a few!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2CC35C6-BC65-41D9-8CEC-9DB0CF7A4577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07067A5-7D78-48D1-94C3-B6F283734316}" type="slidenum">
              <a:rPr lang="en-US" altLang="en-US" sz="1000">
                <a:solidFill>
                  <a:schemeClr val="tx1"/>
                </a:solidFill>
              </a:rPr>
              <a:pPr eaLnBrk="1" hangingPunct="1"/>
              <a:t>8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3754</TotalTime>
  <Pages>0</Pages>
  <Words>320</Words>
  <Characters>0</Characters>
  <Application>Microsoft Office PowerPoint</Application>
  <PresentationFormat>On-screen Show (4:3)</PresentationFormat>
  <Lines>0</Lines>
  <Paragraphs>97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Network</vt:lpstr>
      <vt:lpstr>Introduction </vt:lpstr>
      <vt:lpstr>Topics</vt:lpstr>
      <vt:lpstr>Who am I?</vt:lpstr>
      <vt:lpstr>About the course: Information</vt:lpstr>
      <vt:lpstr>About the Course – Workload</vt:lpstr>
      <vt:lpstr>About the course: Grading</vt:lpstr>
      <vt:lpstr>About the course: Workload</vt:lpstr>
      <vt:lpstr>Database Systems?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CS405G: Introduction to Database Systems</dc:title>
  <dc:subject/>
  <dc:creator>liuj</dc:creator>
  <cp:keywords/>
  <dc:description/>
  <cp:lastModifiedBy>liuj</cp:lastModifiedBy>
  <cp:revision>249</cp:revision>
  <dcterms:modified xsi:type="dcterms:W3CDTF">2019-08-26T17:29:12Z</dcterms:modified>
</cp:coreProperties>
</file>