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0"/>
  </p:notesMasterIdLst>
  <p:handoutMasterIdLst>
    <p:handoutMasterId r:id="rId31"/>
  </p:handoutMasterIdLst>
  <p:sldIdLst>
    <p:sldId id="287" r:id="rId3"/>
    <p:sldId id="284" r:id="rId4"/>
    <p:sldId id="28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6" r:id="rId26"/>
    <p:sldId id="277" r:id="rId27"/>
    <p:sldId id="280" r:id="rId28"/>
    <p:sldId id="281" r:id="rId2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18" d="100"/>
          <a:sy n="118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B3A8BD8-9026-43B0-AA1D-E26F95EF7642}" type="datetimeFigureOut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8CEC29EF-2491-4763-AFFE-40536A4C3E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759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572DF1AA-360A-44BD-A862-3636CF7E8854}" type="datetimeFigureOut">
              <a:rPr lang="en-US"/>
              <a:pPr>
                <a:defRPr/>
              </a:pPr>
              <a:t>8/21/2018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0CC3A74B-9527-46F4-9817-B81316142B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857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45DD-527B-4AAA-8805-85922904E17D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85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C156646-29F7-4303-A2E7-6EC1B7F052F0}" type="slidenum">
              <a:rPr lang="en-US" altLang="en-US">
                <a:latin typeface="Calibri" panose="020F0502020204030204" pitchFamily="34" charset="0"/>
              </a:rPr>
              <a:pPr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0691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3C8CBAC-3276-47B2-8C5D-A0951A792A0D}" type="slidenum">
              <a:rPr lang="en-US" altLang="en-US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42812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1149A67-2F53-483F-BC1E-5D43CDEFCC98}" type="slidenum">
              <a:rPr lang="en-US" altLang="en-US">
                <a:latin typeface="Calibri" panose="020F0502020204030204" pitchFamily="34" charset="0"/>
              </a:rPr>
              <a:pPr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4737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FF1F34-3F46-4DD5-B3C2-C3130D7884C8}" type="slidenum">
              <a:rPr lang="en-US" altLang="en-US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70722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8D3353-E8D5-4281-89A8-87C8C3140E98}" type="slidenum">
              <a:rPr lang="en-US" altLang="en-US">
                <a:latin typeface="Calibri" panose="020F0502020204030204" pitchFamily="34" charset="0"/>
              </a:rPr>
              <a:pPr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9137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A76FDFF-236F-4687-A993-4B3D39822A96}" type="slidenum">
              <a:rPr lang="en-US" altLang="en-US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15044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C0F5C97-905E-445F-9AF7-E8F084A16819}" type="slidenum">
              <a:rPr lang="en-US" altLang="en-US">
                <a:latin typeface="Calibri" panose="020F0502020204030204" pitchFamily="34" charset="0"/>
              </a:rPr>
              <a:pPr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5681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BBC085-C797-449E-B9E4-7F5710C40CB3}" type="slidenum">
              <a:rPr lang="en-US" altLang="en-US">
                <a:latin typeface="Calibri" panose="020F0502020204030204" pitchFamily="34" charset="0"/>
              </a:rPr>
              <a:pPr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5010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64D4B26-ED29-47F3-A2E3-BB40D54997A3}" type="slidenum">
              <a:rPr lang="en-US" altLang="en-US">
                <a:latin typeface="Calibri" panose="020F0502020204030204" pitchFamily="34" charset="0"/>
              </a:rPr>
              <a:pPr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23441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31E038-61ED-4ABE-AFF9-BBB758118A30}" type="slidenum">
              <a:rPr lang="en-US" altLang="en-US">
                <a:latin typeface="Calibri" panose="020F0502020204030204" pitchFamily="34" charset="0"/>
              </a:rPr>
              <a:pPr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9074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2A510F-1CED-4DD5-9269-59E72D15E834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60888"/>
            <a:ext cx="5365750" cy="4322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2648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5A315B-1DEE-4805-BDAE-EDF3CEFF9996}" type="slidenum">
              <a:rPr lang="en-US" altLang="en-US">
                <a:latin typeface="Calibri" panose="020F0502020204030204" pitchFamily="34" charset="0"/>
              </a:rPr>
              <a:pPr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30837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D5A7A8-C128-4A03-A714-FFCA220988E2}" type="slidenum">
              <a:rPr lang="en-US" altLang="en-US">
                <a:latin typeface="Calibri" panose="020F0502020204030204" pitchFamily="34" charset="0"/>
              </a:rPr>
              <a:pPr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90222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E168E5-84C8-4CA2-B144-AB8B355578C8}" type="slidenum">
              <a:rPr lang="en-US" altLang="en-US">
                <a:latin typeface="Calibri" panose="020F0502020204030204" pitchFamily="34" charset="0"/>
              </a:rPr>
              <a:pPr/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51952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08F205A-F0BA-4039-8EA4-2AF4D52C1B25}" type="slidenum">
              <a:rPr lang="en-US" altLang="en-US">
                <a:latin typeface="Calibri" panose="020F0502020204030204" pitchFamily="34" charset="0"/>
              </a:rPr>
              <a:pPr/>
              <a:t>23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35698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B7758A-2191-463E-9AB2-D9C1C497A07B}" type="slidenum">
              <a:rPr lang="en-US" altLang="en-US">
                <a:latin typeface="Calibri" panose="020F0502020204030204" pitchFamily="34" charset="0"/>
              </a:rPr>
              <a:pPr/>
              <a:t>25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21636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2C2968-1A8D-4A61-BFB9-BEA7E5CB1926}" type="slidenum">
              <a:rPr lang="en-US" altLang="en-US">
                <a:latin typeface="Calibri" panose="020F0502020204030204" pitchFamily="34" charset="0"/>
              </a:rPr>
              <a:pPr/>
              <a:t>26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50995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3BD092-486F-423F-8E6B-8D3FDC39C8D9}" type="slidenum">
              <a:rPr lang="en-US" altLang="en-US">
                <a:latin typeface="Calibri" panose="020F0502020204030204" pitchFamily="34" charset="0"/>
              </a:rPr>
              <a:pPr/>
              <a:t>27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2114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EA53A91-5DD7-4075-8F96-4C6CA2B4E8C1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60888"/>
            <a:ext cx="5365750" cy="4322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9091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AAFBA6-A3D4-41B8-81DA-BCCADF404458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72079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BB4953B-CDEF-4194-BB6C-D530491FAB70}" type="slidenum">
              <a:rPr lang="en-US" altLang="en-US">
                <a:latin typeface="Calibri" panose="020F0502020204030204" pitchFamily="34" charset="0"/>
              </a:rPr>
              <a:pPr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9576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E5DB467-02D5-4512-BA5B-E72D59DD10C9}" type="slidenum">
              <a:rPr lang="en-US" altLang="en-US">
                <a:latin typeface="Calibri" panose="020F0502020204030204" pitchFamily="34" charset="0"/>
              </a:rPr>
              <a:pPr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2649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C68DAD-75D4-41CC-8A77-3F20506FC31A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9521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E7669B-5703-4614-A41D-5A0061FA4C41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584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8EBFFCC-4D99-4938-8AEF-71C517FF7138}" type="slidenum">
              <a:rPr lang="en-US" altLang="en-US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17550"/>
            <a:ext cx="48006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 bwMode="auto">
          <a:xfrm>
            <a:off x="974725" y="4559300"/>
            <a:ext cx="5365750" cy="432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7439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887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4C62E-669E-4DC5-9951-A881C998494A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50CE7-0436-4B82-95F7-96B6D35966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444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B783E-101D-4E96-ABF9-35281413F842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655238-1C32-48AF-B163-37FBFFBB43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232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066800"/>
            <a:ext cx="8610600" cy="5257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E86A9-8417-4AAB-BF06-DCE05223D6A2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95938-967D-479B-99FF-DC391A6FE7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857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55496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9FE65-38E3-4932-8A06-2B3A73DCFBC4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91EDE-D364-4E13-B08F-04563027FA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40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7D10-295D-4500-95CA-14C271413143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73479-6CC0-47F9-BC87-60337010A5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305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773ED-D312-4B2A-A947-EC887CFA62DD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FC54E-24CF-4B6F-AF96-F2FDE6BC82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325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9079-C99B-4840-A3C3-17E89DFBD38C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22BC8-CBE1-425D-8919-8559774001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260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2C249-625F-43AD-9E94-136EF1E4B5B7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60EE6-CF8E-42C1-BB67-B237B7EA91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0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DDE62-ADB2-44F6-A08A-50FA0B0314DE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913FDB-E607-47B1-B9B6-85FFE00F7B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16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59940-D4F4-4C96-A571-96FD1F239477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3E494A-0682-4A46-A84B-2926116B6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362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805B9-45FB-4291-93D2-0B4D96D1274E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4CD46F-AB18-441B-9817-888A3A946B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6219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BBF26-CF4F-49B3-917F-B39EAC52E1C6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D4102-177F-4AE3-9640-37DBEA1AA3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316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0A733-010C-4BBA-8815-733BD6C1B6D8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61BC2-AD0B-4A2F-A488-1B834794A0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136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55C7A-DBFD-4129-8BB3-5303DE694736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0F944-8069-46C8-AC69-188B500628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0292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066800"/>
            <a:ext cx="86106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7626-6192-48FF-BE64-FC973E0E2B05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75D41-4134-49C7-B424-0E9394C181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01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95B08-AE7C-4888-8415-92229ACD3CC8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6B331-F6A4-485F-8A16-450E73EB0F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86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BD53B-165E-4F5F-9473-5579F32DCDEB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CA4F7-EC64-4685-94D4-820737104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01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5D275-685A-45B2-975C-F3039874FAA2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39E7F-3C19-4EB0-AAAE-22226A959A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42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E8D53-2211-4ADB-AC3A-7DFBB8E27DFB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7DA96E-9B4B-4F09-9F6A-25871177FB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03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BA10B-1BEE-4464-922B-9CE7B9F99D0B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B10E5-364C-4D84-88F4-CFE73F34DA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28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6FA50-6BE0-4152-957A-222FF1B0476A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1A2CB1-49D9-45D6-8B74-5740242BD2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26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43685-D923-48D6-ABA1-76BF0EA57DD7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D3029-B553-4EC6-857C-8E489CCC11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24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D573834-DBDE-4FF9-A4ED-7AD20D67755B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anose="02020603050405020304" pitchFamily="18" charset="0"/>
              </a:defRPr>
            </a:lvl1pPr>
          </a:lstStyle>
          <a:p>
            <a:fld id="{CF05439A-DE41-49C2-B60D-AF165180C69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F2F1D5A-4334-4E04-9359-3B527FCD84A3}" type="datetime1">
              <a:rPr lang="en-US"/>
              <a:pPr>
                <a:defRPr/>
              </a:pPr>
              <a:t>8/21/2018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anose="02020603050405020304" pitchFamily="18" charset="0"/>
              </a:defRPr>
            </a:lvl1pPr>
          </a:lstStyle>
          <a:p>
            <a:fld id="{5F7363F9-8A0E-41F1-8D32-DA35BCC9C7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 userDrawn="1"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  <a:noFill/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z="4400" dirty="0" smtClean="0"/>
              <a:t>Relational </a:t>
            </a:r>
            <a:r>
              <a:rPr lang="en-US" altLang="en-US" sz="4400" dirty="0" smtClean="0"/>
              <a:t>Algebra</a:t>
            </a:r>
            <a:br>
              <a:rPr lang="en-US" altLang="en-US" sz="4400" dirty="0" smtClean="0"/>
            </a:br>
            <a:r>
              <a:rPr lang="en-US" altLang="en-US" sz="4400" dirty="0" smtClean="0"/>
              <a:t>Part II</a:t>
            </a:r>
            <a:endParaRPr lang="en-US" alt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5867400" y="4953000"/>
            <a:ext cx="297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chemeClr val="bg1"/>
                </a:solidFill>
              </a:rPr>
              <a:t>CS </a:t>
            </a:r>
            <a:r>
              <a:rPr lang="en-US" altLang="en-US" sz="2400" b="1" dirty="0" smtClean="0">
                <a:solidFill>
                  <a:schemeClr val="bg1"/>
                </a:solidFill>
              </a:rPr>
              <a:t>405G </a:t>
            </a:r>
            <a:r>
              <a:rPr lang="en-US" altLang="en-US" sz="2400" b="1" dirty="0">
                <a:solidFill>
                  <a:schemeClr val="bg1"/>
                </a:solidFill>
              </a:rPr>
              <a:t>Introduction to Database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011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D130EE-90D4-468E-B84A-8803A3E9CF7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BD8FC61-D26E-4110-8CCF-FA0227C923B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Set Minus Operation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CID’s of the courses that Lisa is NOT taking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36738" y="2163763"/>
            <a:ext cx="5697537" cy="1574800"/>
            <a:chOff x="1205" y="1363"/>
            <a:chExt cx="3589" cy="992"/>
          </a:xfrm>
        </p:grpSpPr>
        <p:sp>
          <p:nvSpPr>
            <p:cNvPr id="14358" name="Text Box 5"/>
            <p:cNvSpPr txBox="1">
              <a:spLocks noChangeArrowheads="1"/>
            </p:cNvSpPr>
            <p:nvPr/>
          </p:nvSpPr>
          <p:spPr bwMode="auto">
            <a:xfrm>
              <a:off x="3216" y="1632"/>
              <a:ext cx="1578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CID’s of the courses</a:t>
              </a:r>
              <a:br>
                <a:rPr kumimoji="1" lang="en-US" altLang="en-US" sz="2400">
                  <a:latin typeface="AmeriGarmnd BT"/>
                </a:rPr>
              </a:br>
              <a:r>
                <a:rPr kumimoji="1" lang="en-US" altLang="en-US" sz="2400">
                  <a:latin typeface="AmeriGarmnd BT"/>
                </a:rPr>
                <a:t>that Lisa IS taking</a:t>
              </a:r>
            </a:p>
          </p:txBody>
        </p:sp>
        <p:sp>
          <p:nvSpPr>
            <p:cNvPr id="14359" name="Text Box 6"/>
            <p:cNvSpPr txBox="1">
              <a:spLocks noChangeArrowheads="1"/>
            </p:cNvSpPr>
            <p:nvPr/>
          </p:nvSpPr>
          <p:spPr bwMode="auto">
            <a:xfrm>
              <a:off x="1205" y="1632"/>
              <a:ext cx="8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All CID’s</a:t>
              </a:r>
            </a:p>
          </p:txBody>
        </p:sp>
        <p:sp>
          <p:nvSpPr>
            <p:cNvPr id="14360" name="Text Box 7"/>
            <p:cNvSpPr txBox="1">
              <a:spLocks noChangeArrowheads="1"/>
            </p:cNvSpPr>
            <p:nvPr/>
          </p:nvSpPr>
          <p:spPr bwMode="auto">
            <a:xfrm>
              <a:off x="2376" y="1363"/>
              <a:ext cx="20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cmsy10"/>
                </a:rPr>
                <a:t>-</a:t>
              </a:r>
              <a:endParaRPr kumimoji="1" lang="en-US" altLang="en-US" sz="3200">
                <a:latin typeface="AmeriGarmnd BT"/>
              </a:endParaRPr>
            </a:p>
          </p:txBody>
        </p:sp>
        <p:sp>
          <p:nvSpPr>
            <p:cNvPr id="14361" name="Line 8"/>
            <p:cNvSpPr>
              <a:spLocks noChangeShapeType="1"/>
            </p:cNvSpPr>
            <p:nvPr/>
          </p:nvSpPr>
          <p:spPr bwMode="auto">
            <a:xfrm flipH="1">
              <a:off x="1446" y="1629"/>
              <a:ext cx="1008" cy="723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Line 9"/>
            <p:cNvSpPr>
              <a:spLocks noChangeShapeType="1"/>
            </p:cNvSpPr>
            <p:nvPr/>
          </p:nvSpPr>
          <p:spPr bwMode="auto">
            <a:xfrm>
              <a:off x="2598" y="1632"/>
              <a:ext cx="1008" cy="723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577975" y="3505200"/>
            <a:ext cx="1089025" cy="1417638"/>
            <a:chOff x="994" y="2208"/>
            <a:chExt cx="686" cy="893"/>
          </a:xfrm>
        </p:grpSpPr>
        <p:sp>
          <p:nvSpPr>
            <p:cNvPr id="14355" name="Text Box 11"/>
            <p:cNvSpPr txBox="1">
              <a:spLocks noChangeArrowheads="1"/>
            </p:cNvSpPr>
            <p:nvPr/>
          </p:nvSpPr>
          <p:spPr bwMode="auto">
            <a:xfrm>
              <a:off x="1058" y="2208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4356" name="Line 12"/>
            <p:cNvSpPr>
              <a:spLocks noChangeShapeType="1"/>
            </p:cNvSpPr>
            <p:nvPr/>
          </p:nvSpPr>
          <p:spPr bwMode="auto">
            <a:xfrm>
              <a:off x="1344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Text Box 13"/>
            <p:cNvSpPr txBox="1">
              <a:spLocks noChangeArrowheads="1"/>
            </p:cNvSpPr>
            <p:nvPr/>
          </p:nvSpPr>
          <p:spPr bwMode="auto">
            <a:xfrm>
              <a:off x="994" y="2736"/>
              <a:ext cx="68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Course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005263" y="3505200"/>
            <a:ext cx="3943350" cy="3082925"/>
            <a:chOff x="2523" y="2208"/>
            <a:chExt cx="2484" cy="1942"/>
          </a:xfrm>
        </p:grpSpPr>
        <p:sp>
          <p:nvSpPr>
            <p:cNvPr id="14346" name="Text Box 15"/>
            <p:cNvSpPr txBox="1">
              <a:spLocks noChangeArrowheads="1"/>
            </p:cNvSpPr>
            <p:nvPr/>
          </p:nvSpPr>
          <p:spPr bwMode="auto">
            <a:xfrm>
              <a:off x="2523" y="3257"/>
              <a:ext cx="6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4347" name="Text Box 16"/>
            <p:cNvSpPr txBox="1">
              <a:spLocks noChangeArrowheads="1"/>
            </p:cNvSpPr>
            <p:nvPr/>
          </p:nvSpPr>
          <p:spPr bwMode="auto">
            <a:xfrm>
              <a:off x="3913" y="3785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4348" name="Text Box 17"/>
            <p:cNvSpPr txBox="1">
              <a:spLocks noChangeArrowheads="1"/>
            </p:cNvSpPr>
            <p:nvPr/>
          </p:nvSpPr>
          <p:spPr bwMode="auto">
            <a:xfrm>
              <a:off x="3385" y="2724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  <a:endParaRPr kumimoji="1" lang="en-US" altLang="en-US" sz="3200">
                <a:latin typeface="AmeriGarmnd BT"/>
                <a:sym typeface="Symbol" panose="05050102010706020507" pitchFamily="18" charset="2"/>
              </a:endParaRPr>
            </a:p>
          </p:txBody>
        </p:sp>
        <p:sp>
          <p:nvSpPr>
            <p:cNvPr id="14349" name="Line 18"/>
            <p:cNvSpPr>
              <a:spLocks noChangeShapeType="1"/>
            </p:cNvSpPr>
            <p:nvPr/>
          </p:nvSpPr>
          <p:spPr bwMode="auto">
            <a:xfrm flipH="1">
              <a:off x="2857" y="2998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19"/>
            <p:cNvSpPr>
              <a:spLocks noChangeShapeType="1"/>
            </p:cNvSpPr>
            <p:nvPr/>
          </p:nvSpPr>
          <p:spPr bwMode="auto">
            <a:xfrm>
              <a:off x="3721" y="2998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Text Box 20"/>
            <p:cNvSpPr txBox="1">
              <a:spLocks noChangeArrowheads="1"/>
            </p:cNvSpPr>
            <p:nvPr/>
          </p:nvSpPr>
          <p:spPr bwMode="auto">
            <a:xfrm>
              <a:off x="3706" y="3190"/>
              <a:ext cx="130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4352" name="Line 21"/>
            <p:cNvSpPr>
              <a:spLocks noChangeShapeType="1"/>
            </p:cNvSpPr>
            <p:nvPr/>
          </p:nvSpPr>
          <p:spPr bwMode="auto">
            <a:xfrm>
              <a:off x="4249" y="3526"/>
              <a:ext cx="0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Text Box 22"/>
            <p:cNvSpPr txBox="1">
              <a:spLocks noChangeArrowheads="1"/>
            </p:cNvSpPr>
            <p:nvPr/>
          </p:nvSpPr>
          <p:spPr bwMode="auto">
            <a:xfrm>
              <a:off x="3266" y="2208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4354" name="Line 23"/>
            <p:cNvSpPr>
              <a:spLocks noChangeShapeType="1"/>
            </p:cNvSpPr>
            <p:nvPr/>
          </p:nvSpPr>
          <p:spPr bwMode="auto">
            <a:xfrm>
              <a:off x="3552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D3ED07-38B6-4BBD-90A3-55D2D7BBDAB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B14B99E-0E4C-4A93-83E4-352283BC9E7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Renaming Operation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1" lang="en-US" altLang="en-US" i="1" smtClean="0">
                <a:solidFill>
                  <a:schemeClr val="tx2"/>
                </a:solidFill>
                <a:sym typeface="Symbol" panose="05050102010706020507" pitchFamily="18" charset="2"/>
              </a:rPr>
              <a:t></a:t>
            </a:r>
            <a:r>
              <a:rPr kumimoji="1" lang="en-US" altLang="en-US" i="1" baseline="-25000" smtClean="0">
                <a:solidFill>
                  <a:schemeClr val="tx2"/>
                </a:solidFill>
              </a:rPr>
              <a:t>Enrolled</a:t>
            </a:r>
            <a:r>
              <a:rPr kumimoji="1" lang="en-US" altLang="en-US" baseline="-25000" smtClean="0">
                <a:solidFill>
                  <a:schemeClr val="tx2"/>
                </a:solidFill>
              </a:rPr>
              <a:t>1</a:t>
            </a:r>
            <a:r>
              <a:rPr kumimoji="1" lang="en-US" altLang="en-US" smtClean="0">
                <a:solidFill>
                  <a:schemeClr val="tx2"/>
                </a:solidFill>
              </a:rPr>
              <a:t>(</a:t>
            </a:r>
            <a:r>
              <a:rPr kumimoji="1" lang="en-US" altLang="en-US" i="1" smtClean="0">
                <a:solidFill>
                  <a:schemeClr val="tx2"/>
                </a:solidFill>
              </a:rPr>
              <a:t>SID</a:t>
            </a:r>
            <a:r>
              <a:rPr kumimoji="1" lang="en-US" altLang="en-US" smtClean="0">
                <a:solidFill>
                  <a:schemeClr val="tx2"/>
                </a:solidFill>
              </a:rPr>
              <a:t>1, </a:t>
            </a:r>
            <a:r>
              <a:rPr kumimoji="1" lang="en-US" altLang="en-US" i="1" smtClean="0">
                <a:solidFill>
                  <a:schemeClr val="tx2"/>
                </a:solidFill>
              </a:rPr>
              <a:t>CID</a:t>
            </a:r>
            <a:r>
              <a:rPr kumimoji="1" lang="en-US" altLang="en-US" smtClean="0">
                <a:solidFill>
                  <a:schemeClr val="tx2"/>
                </a:solidFill>
              </a:rPr>
              <a:t>1,</a:t>
            </a:r>
            <a:r>
              <a:rPr kumimoji="1" lang="en-US" altLang="en-US" i="1" smtClean="0">
                <a:solidFill>
                  <a:schemeClr val="tx2"/>
                </a:solidFill>
              </a:rPr>
              <a:t>Grade1</a:t>
            </a:r>
            <a:r>
              <a:rPr kumimoji="1" lang="en-US" altLang="en-US" smtClean="0">
                <a:solidFill>
                  <a:schemeClr val="tx2"/>
                </a:solidFill>
              </a:rPr>
              <a:t>) Enrolled</a:t>
            </a:r>
          </a:p>
        </p:txBody>
      </p:sp>
      <p:graphicFrame>
        <p:nvGraphicFramePr>
          <p:cNvPr id="845828" name="Group 4"/>
          <p:cNvGraphicFramePr>
            <a:graphicFrameLocks noGrp="1"/>
          </p:cNvGraphicFramePr>
          <p:nvPr/>
        </p:nvGraphicFramePr>
        <p:xfrm>
          <a:off x="457200" y="2257425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45846" name="Group 22"/>
          <p:cNvGraphicFramePr>
            <a:graphicFrameLocks noGrp="1"/>
          </p:cNvGraphicFramePr>
          <p:nvPr/>
        </p:nvGraphicFramePr>
        <p:xfrm>
          <a:off x="5943600" y="2209800"/>
          <a:ext cx="2514600" cy="109720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9144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sid1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grade1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971800" y="2514600"/>
            <a:ext cx="2971800" cy="838200"/>
            <a:chOff x="1872" y="1584"/>
            <a:chExt cx="1872" cy="528"/>
          </a:xfrm>
        </p:grpSpPr>
        <p:sp>
          <p:nvSpPr>
            <p:cNvPr id="845865" name="Oval 41"/>
            <p:cNvSpPr>
              <a:spLocks noChangeArrowheads="1"/>
            </p:cNvSpPr>
            <p:nvPr/>
          </p:nvSpPr>
          <p:spPr bwMode="auto">
            <a:xfrm>
              <a:off x="2352" y="1584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405" name="Text Box 42"/>
            <p:cNvSpPr txBox="1">
              <a:spLocks noChangeArrowheads="1"/>
            </p:cNvSpPr>
            <p:nvPr/>
          </p:nvSpPr>
          <p:spPr bwMode="auto">
            <a:xfrm>
              <a:off x="2208" y="1584"/>
              <a:ext cx="1296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000" i="1">
                  <a:solidFill>
                    <a:schemeClr val="tx2"/>
                  </a:solidFill>
                  <a:sym typeface="Symbol" panose="05050102010706020507" pitchFamily="18" charset="2"/>
                </a:rPr>
                <a:t></a:t>
              </a:r>
              <a:r>
                <a:rPr kumimoji="1" lang="en-US" altLang="en-US" sz="2000" i="1" baseline="-25000">
                  <a:solidFill>
                    <a:schemeClr val="tx2"/>
                  </a:solidFill>
                </a:rPr>
                <a:t>Enroll</a:t>
              </a:r>
              <a:r>
                <a:rPr kumimoji="1" lang="en-US" altLang="en-US" sz="2000" baseline="-25000">
                  <a:solidFill>
                    <a:schemeClr val="tx2"/>
                  </a:solidFill>
                </a:rPr>
                <a:t>1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(</a:t>
              </a:r>
              <a:r>
                <a:rPr kumimoji="1" lang="en-US" altLang="en-US" sz="2000" i="1">
                  <a:solidFill>
                    <a:schemeClr val="tx2"/>
                  </a:solidFill>
                </a:rPr>
                <a:t>SID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1, </a:t>
              </a:r>
              <a:r>
                <a:rPr kumimoji="1" lang="en-US" altLang="en-US" sz="2000" i="1">
                  <a:solidFill>
                    <a:schemeClr val="tx2"/>
                  </a:solidFill>
                </a:rPr>
                <a:t>CID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1,</a:t>
              </a:r>
              <a:r>
                <a:rPr kumimoji="1" lang="en-US" altLang="en-US" sz="2000" i="1">
                  <a:solidFill>
                    <a:schemeClr val="tx2"/>
                  </a:solidFill>
                </a:rPr>
                <a:t>Grade1</a:t>
              </a:r>
              <a:r>
                <a:rPr kumimoji="1" lang="en-US" altLang="en-US" sz="2000">
                  <a:solidFill>
                    <a:schemeClr val="tx2"/>
                  </a:solidFill>
                </a:rPr>
                <a:t>)</a:t>
              </a:r>
            </a:p>
          </p:txBody>
        </p:sp>
        <p:sp>
          <p:nvSpPr>
            <p:cNvPr id="15406" name="Line 43"/>
            <p:cNvSpPr>
              <a:spLocks noChangeShapeType="1"/>
            </p:cNvSpPr>
            <p:nvPr/>
          </p:nvSpPr>
          <p:spPr bwMode="auto">
            <a:xfrm>
              <a:off x="1872" y="1872"/>
              <a:ext cx="52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7" name="Line 44"/>
            <p:cNvSpPr>
              <a:spLocks noChangeShapeType="1"/>
            </p:cNvSpPr>
            <p:nvPr/>
          </p:nvSpPr>
          <p:spPr bwMode="auto">
            <a:xfrm>
              <a:off x="3312" y="1824"/>
              <a:ext cx="43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FE458B-3BFC-4650-9DE4-AA83FA4B64AB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883B7E-8E98-4276-A8F7-31895466863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 have the following relational schemas</a:t>
            </a:r>
          </a:p>
          <a:p>
            <a:pPr lvl="1" eaLnBrk="1" hangingPunct="1">
              <a:buSzPct val="75000"/>
            </a:pPr>
            <a:r>
              <a:rPr lang="en-US" altLang="en-US" smtClean="0"/>
              <a:t>Student(</a:t>
            </a:r>
            <a:r>
              <a:rPr lang="en-US" altLang="en-US" u="sng" smtClean="0"/>
              <a:t>sid</a:t>
            </a:r>
            <a:r>
              <a:rPr lang="en-US" altLang="en-US" smtClean="0"/>
              <a:t>: string, name: string, gpa: float)</a:t>
            </a:r>
          </a:p>
          <a:p>
            <a:pPr lvl="1" eaLnBrk="1" hangingPunct="1">
              <a:buSzPct val="75000"/>
            </a:pPr>
            <a:r>
              <a:rPr lang="en-US" altLang="en-US" smtClean="0"/>
              <a:t>Course(</a:t>
            </a:r>
            <a:r>
              <a:rPr lang="en-US" altLang="en-US" u="sng" smtClean="0"/>
              <a:t>cid</a:t>
            </a:r>
            <a:r>
              <a:rPr lang="en-US" altLang="en-US" smtClean="0"/>
              <a:t>: string, department: string)</a:t>
            </a:r>
          </a:p>
          <a:p>
            <a:pPr lvl="1" eaLnBrk="1" hangingPunct="1">
              <a:buSzPct val="75000"/>
            </a:pPr>
            <a:r>
              <a:rPr lang="en-US" altLang="en-US" smtClean="0"/>
              <a:t>Enrolled(</a:t>
            </a:r>
            <a:r>
              <a:rPr lang="en-US" altLang="en-US" u="sng" smtClean="0"/>
              <a:t>sid</a:t>
            </a:r>
            <a:r>
              <a:rPr lang="en-US" altLang="en-US" smtClean="0"/>
              <a:t>: string, </a:t>
            </a:r>
            <a:r>
              <a:rPr lang="en-US" altLang="en-US" u="sng" smtClean="0"/>
              <a:t>cid</a:t>
            </a:r>
            <a:r>
              <a:rPr lang="en-US" altLang="en-US" smtClean="0"/>
              <a:t>: string, grade: character)</a:t>
            </a:r>
          </a:p>
          <a:p>
            <a:pPr eaLnBrk="1" hangingPunct="1"/>
            <a:r>
              <a:rPr lang="en-US" altLang="en-US" smtClean="0"/>
              <a:t>SID’s of students who take at least two courses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i="1" smtClean="0"/>
              <a:t>Enrolled</a:t>
            </a:r>
            <a:r>
              <a:rPr lang="en-US" altLang="en-US" sz="2400" smtClean="0"/>
              <a:t>     </a:t>
            </a:r>
            <a:r>
              <a:rPr lang="en-US" altLang="en-US" sz="2400" i="1" smtClean="0"/>
              <a:t>Enrolled</a:t>
            </a: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sz="2400" smtClean="0">
                <a:cs typeface="Times New Roman" panose="02020603050405020304" pitchFamily="18" charset="0"/>
              </a:rPr>
              <a:t>π</a:t>
            </a:r>
            <a:r>
              <a:rPr lang="en-US" altLang="en-US" sz="2400" i="1" baseline="-25000" smtClean="0"/>
              <a:t>SID</a:t>
            </a:r>
            <a:r>
              <a:rPr lang="en-US" altLang="en-US" sz="2400" smtClean="0"/>
              <a:t> (</a:t>
            </a:r>
            <a:r>
              <a:rPr lang="en-US" altLang="en-US" sz="2400" i="1" smtClean="0"/>
              <a:t>Enrolled</a:t>
            </a:r>
            <a:r>
              <a:rPr lang="en-US" altLang="en-US" sz="2400" smtClean="0"/>
              <a:t>     </a:t>
            </a:r>
            <a:r>
              <a:rPr lang="en-US" altLang="en-US" sz="2400" i="1" baseline="-25000" smtClean="0"/>
              <a:t>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SID</a:t>
            </a:r>
            <a:r>
              <a:rPr lang="en-US" altLang="en-US" sz="2400" baseline="-25000" smtClean="0"/>
              <a:t> = </a:t>
            </a:r>
            <a:r>
              <a:rPr lang="en-US" altLang="en-US" sz="2400" i="1" baseline="-25000" smtClean="0"/>
              <a:t>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SID </a:t>
            </a:r>
            <a:r>
              <a:rPr lang="en-US" altLang="en-US" sz="2400" i="1" baseline="-25000" smtClean="0">
                <a:latin typeface="cmsy10"/>
              </a:rPr>
              <a:t>&amp;</a:t>
            </a:r>
            <a:r>
              <a:rPr lang="en-US" altLang="en-US" sz="2400" i="1" baseline="-25000" smtClean="0"/>
              <a:t> 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CID</a:t>
            </a:r>
            <a:r>
              <a:rPr lang="en-US" altLang="en-US" sz="2400" baseline="-25000" smtClean="0"/>
              <a:t> </a:t>
            </a:r>
            <a:r>
              <a:rPr lang="en-US" altLang="en-US" sz="2400" baseline="-25000" smtClean="0">
                <a:latin typeface="Symbol" panose="05050102010706020507" pitchFamily="18" charset="2"/>
              </a:rPr>
              <a:t>¹</a:t>
            </a:r>
            <a:r>
              <a:rPr lang="en-US" altLang="en-US" sz="2400" baseline="-25000" smtClean="0"/>
              <a:t> </a:t>
            </a:r>
            <a:r>
              <a:rPr lang="en-US" altLang="en-US" sz="2400" i="1" baseline="-25000" smtClean="0"/>
              <a:t>Enrolled</a:t>
            </a:r>
            <a:r>
              <a:rPr lang="en-US" altLang="en-US" sz="2400" baseline="-25000" smtClean="0"/>
              <a:t>.</a:t>
            </a:r>
            <a:r>
              <a:rPr lang="en-US" altLang="en-US" sz="2400" i="1" baseline="-25000" smtClean="0"/>
              <a:t>CID</a:t>
            </a:r>
            <a:r>
              <a:rPr lang="en-US" altLang="en-US" sz="2400" smtClean="0"/>
              <a:t> </a:t>
            </a:r>
            <a:r>
              <a:rPr lang="en-US" altLang="en-US" sz="2400" i="1" smtClean="0"/>
              <a:t>Enrolled</a:t>
            </a:r>
            <a:r>
              <a:rPr lang="en-US" altLang="en-US" sz="2400" smtClean="0"/>
              <a:t>)</a:t>
            </a:r>
          </a:p>
          <a:p>
            <a:pPr lvl="1" eaLnBrk="1" hangingPunct="1">
              <a:buSzPct val="75000"/>
            </a:pPr>
            <a:endParaRPr lang="en-US" altLang="en-US" sz="240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362200" y="4191000"/>
            <a:ext cx="5181600" cy="304800"/>
            <a:chOff x="480" y="3648"/>
            <a:chExt cx="3552" cy="288"/>
          </a:xfrm>
        </p:grpSpPr>
        <p:sp>
          <p:nvSpPr>
            <p:cNvPr id="16394" name="Line 5"/>
            <p:cNvSpPr>
              <a:spLocks noChangeShapeType="1"/>
            </p:cNvSpPr>
            <p:nvPr/>
          </p:nvSpPr>
          <p:spPr bwMode="auto">
            <a:xfrm>
              <a:off x="480" y="3648"/>
              <a:ext cx="355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Line 6"/>
            <p:cNvSpPr>
              <a:spLocks noChangeShapeType="1"/>
            </p:cNvSpPr>
            <p:nvPr/>
          </p:nvSpPr>
          <p:spPr bwMode="auto">
            <a:xfrm flipH="1">
              <a:off x="480" y="3648"/>
              <a:ext cx="355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6392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575" y="3657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148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14CD8C-0CF8-4E62-8AC7-E19F2E7F8A8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3375E51-2216-4B7E-A253-EA4CF274DCA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(cont.)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kumimoji="1" lang="en-US" altLang="en-US" i="1" smtClean="0">
                <a:sym typeface="Symbol" panose="05050102010706020507" pitchFamily="18" charset="2"/>
              </a:rPr>
              <a:t></a:t>
            </a:r>
            <a:r>
              <a:rPr kumimoji="1" lang="en-US" altLang="en-US" i="1" baseline="-25000" smtClean="0"/>
              <a:t>Enroll</a:t>
            </a:r>
            <a:r>
              <a:rPr kumimoji="1" lang="en-US" altLang="en-US" baseline="-25000" smtClean="0"/>
              <a:t>1</a:t>
            </a:r>
            <a:r>
              <a:rPr kumimoji="1" lang="en-US" altLang="en-US" smtClean="0"/>
              <a:t>(</a:t>
            </a:r>
            <a:r>
              <a:rPr kumimoji="1" lang="en-US" altLang="en-US" i="1" smtClean="0"/>
              <a:t>SID</a:t>
            </a:r>
            <a:r>
              <a:rPr kumimoji="1" lang="en-US" altLang="en-US" smtClean="0"/>
              <a:t>1, </a:t>
            </a:r>
            <a:r>
              <a:rPr kumimoji="1" lang="en-US" altLang="en-US" i="1" smtClean="0"/>
              <a:t>CID</a:t>
            </a:r>
            <a:r>
              <a:rPr kumimoji="1" lang="en-US" altLang="en-US" smtClean="0"/>
              <a:t>1,Grade1) Enrolled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kumimoji="1" lang="en-US" altLang="en-US" i="1" smtClean="0">
                <a:sym typeface="Symbol" panose="05050102010706020507" pitchFamily="18" charset="2"/>
              </a:rPr>
              <a:t></a:t>
            </a:r>
            <a:r>
              <a:rPr kumimoji="1" lang="en-US" altLang="en-US" i="1" baseline="-25000" smtClean="0"/>
              <a:t>Enroll</a:t>
            </a:r>
            <a:r>
              <a:rPr kumimoji="1" lang="en-US" altLang="en-US" baseline="-25000" smtClean="0"/>
              <a:t>2</a:t>
            </a:r>
            <a:r>
              <a:rPr kumimoji="1" lang="en-US" altLang="en-US" smtClean="0"/>
              <a:t>(</a:t>
            </a:r>
            <a:r>
              <a:rPr kumimoji="1" lang="en-US" altLang="en-US" i="1" smtClean="0"/>
              <a:t>SID2</a:t>
            </a:r>
            <a:r>
              <a:rPr kumimoji="1" lang="en-US" altLang="en-US" smtClean="0"/>
              <a:t>, </a:t>
            </a:r>
            <a:r>
              <a:rPr kumimoji="1" lang="en-US" altLang="en-US" i="1" smtClean="0"/>
              <a:t>CID</a:t>
            </a:r>
            <a:r>
              <a:rPr kumimoji="1" lang="en-US" altLang="en-US" smtClean="0"/>
              <a:t>2,Grade2) Enrolled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n-US" smtClean="0">
                <a:cs typeface="Times New Roman" panose="02020603050405020304" pitchFamily="18" charset="0"/>
              </a:rPr>
              <a:t>π</a:t>
            </a:r>
            <a:r>
              <a:rPr lang="en-US" altLang="en-US" i="1" baseline="-25000" smtClean="0"/>
              <a:t>SID</a:t>
            </a:r>
            <a:r>
              <a:rPr lang="en-US" altLang="en-US" smtClean="0"/>
              <a:t> (</a:t>
            </a:r>
            <a:r>
              <a:rPr lang="en-US" altLang="en-US" i="1" smtClean="0"/>
              <a:t>Enroll1</a:t>
            </a:r>
            <a:r>
              <a:rPr lang="en-US" altLang="en-US" smtClean="0"/>
              <a:t>     </a:t>
            </a:r>
            <a:r>
              <a:rPr kumimoji="1" lang="en-US" altLang="en-US" sz="3200" i="1" baseline="-25000" smtClean="0">
                <a:latin typeface="AmeriGarmnd BT"/>
              </a:rPr>
              <a:t>SID</a:t>
            </a:r>
            <a:r>
              <a:rPr kumimoji="1" lang="en-US" altLang="en-US" sz="3200" baseline="-25000" smtClean="0">
                <a:latin typeface="AmeriGarmnd BT"/>
              </a:rPr>
              <a:t>1 = </a:t>
            </a:r>
            <a:r>
              <a:rPr kumimoji="1" lang="en-US" altLang="en-US" sz="3200" i="1" baseline="-25000" smtClean="0">
                <a:latin typeface="AmeriGarmnd BT"/>
              </a:rPr>
              <a:t>SID</a:t>
            </a:r>
            <a:r>
              <a:rPr kumimoji="1" lang="en-US" altLang="en-US" sz="3200" baseline="-25000" smtClean="0">
                <a:latin typeface="AmeriGarmnd BT"/>
              </a:rPr>
              <a:t>2 </a:t>
            </a:r>
            <a:r>
              <a:rPr kumimoji="1" lang="en-US" altLang="en-US" sz="3200" baseline="-25000" smtClean="0">
                <a:latin typeface="cmsy10"/>
              </a:rPr>
              <a:t>&amp;</a:t>
            </a:r>
            <a:r>
              <a:rPr kumimoji="1" lang="en-US" altLang="en-US" sz="3200" i="1" baseline="-25000" smtClean="0">
                <a:latin typeface="AmeriGarmnd BT"/>
              </a:rPr>
              <a:t> CID</a:t>
            </a:r>
            <a:r>
              <a:rPr kumimoji="1" lang="en-US" altLang="en-US" sz="3200" baseline="-25000" smtClean="0">
                <a:latin typeface="AmeriGarmnd BT"/>
              </a:rPr>
              <a:t>1 </a:t>
            </a:r>
            <a:r>
              <a:rPr kumimoji="1" lang="en-US" altLang="en-US" sz="3200" baseline="-25000" smtClean="0">
                <a:latin typeface="Symbol" panose="05050102010706020507" pitchFamily="18" charset="2"/>
              </a:rPr>
              <a:t>¹</a:t>
            </a:r>
            <a:r>
              <a:rPr kumimoji="1" lang="en-US" altLang="en-US" sz="3200" baseline="-25000" smtClean="0">
                <a:latin typeface="AmeriGarmnd BT"/>
              </a:rPr>
              <a:t> </a:t>
            </a:r>
            <a:r>
              <a:rPr kumimoji="1" lang="en-US" altLang="en-US" sz="3200" i="1" baseline="-25000" smtClean="0">
                <a:latin typeface="AmeriGarmnd BT"/>
              </a:rPr>
              <a:t>CID</a:t>
            </a:r>
            <a:r>
              <a:rPr kumimoji="1" lang="en-US" altLang="en-US" sz="3200" baseline="-25000" smtClean="0">
                <a:latin typeface="AmeriGarmnd BT"/>
              </a:rPr>
              <a:t>2</a:t>
            </a:r>
            <a:r>
              <a:rPr lang="en-US" altLang="en-US" i="1" smtClean="0"/>
              <a:t>Enroll2</a:t>
            </a:r>
            <a:r>
              <a:rPr lang="en-US" altLang="en-US" smtClean="0"/>
              <a:t>)</a:t>
            </a:r>
            <a:endParaRPr kumimoji="1" lang="en-US" altLang="en-US" smtClean="0"/>
          </a:p>
          <a:p>
            <a:pPr eaLnBrk="1" hangingPunct="1">
              <a:buFont typeface="Symbol" panose="05050102010706020507" pitchFamily="18" charset="2"/>
              <a:buChar char="r"/>
            </a:pPr>
            <a:endParaRPr kumimoji="1" lang="en-US" altLang="en-US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3838" y="4457700"/>
            <a:ext cx="8701087" cy="1417638"/>
            <a:chOff x="559" y="2880"/>
            <a:chExt cx="5481" cy="893"/>
          </a:xfrm>
        </p:grpSpPr>
        <p:sp>
          <p:nvSpPr>
            <p:cNvPr id="17425" name="Text Box 5"/>
            <p:cNvSpPr txBox="1">
              <a:spLocks noChangeArrowheads="1"/>
            </p:cNvSpPr>
            <p:nvPr/>
          </p:nvSpPr>
          <p:spPr bwMode="auto">
            <a:xfrm>
              <a:off x="559" y="2880"/>
              <a:ext cx="227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chemeClr val="tx2"/>
                  </a:solidFill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Enroll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1(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1,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1,Grade1)</a:t>
              </a:r>
            </a:p>
          </p:txBody>
        </p:sp>
        <p:sp>
          <p:nvSpPr>
            <p:cNvPr id="17426" name="Text Box 6"/>
            <p:cNvSpPr txBox="1">
              <a:spLocks noChangeArrowheads="1"/>
            </p:cNvSpPr>
            <p:nvPr/>
          </p:nvSpPr>
          <p:spPr bwMode="auto">
            <a:xfrm>
              <a:off x="3727" y="2880"/>
              <a:ext cx="231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solidFill>
                    <a:schemeClr val="tx2"/>
                  </a:solidFill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Enroll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2(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2,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2, Grade2)</a:t>
              </a:r>
            </a:p>
          </p:txBody>
        </p:sp>
        <p:sp>
          <p:nvSpPr>
            <p:cNvPr id="17427" name="Rectangle 7"/>
            <p:cNvSpPr>
              <a:spLocks noChangeArrowheads="1"/>
            </p:cNvSpPr>
            <p:nvPr/>
          </p:nvSpPr>
          <p:spPr bwMode="auto">
            <a:xfrm>
              <a:off x="1008" y="3408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chemeClr val="tx2"/>
                  </a:solidFill>
                  <a:latin typeface="AmeriGarmnd BT"/>
                </a:rPr>
                <a:t>Enroll</a:t>
              </a:r>
            </a:p>
          </p:txBody>
        </p:sp>
        <p:sp>
          <p:nvSpPr>
            <p:cNvPr id="17428" name="Rectangle 8"/>
            <p:cNvSpPr>
              <a:spLocks noChangeArrowheads="1"/>
            </p:cNvSpPr>
            <p:nvPr/>
          </p:nvSpPr>
          <p:spPr bwMode="auto">
            <a:xfrm>
              <a:off x="4167" y="3408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solidFill>
                    <a:schemeClr val="tx2"/>
                  </a:solidFill>
                  <a:latin typeface="AmeriGarmnd BT"/>
                </a:rPr>
                <a:t>Enroll</a:t>
              </a:r>
            </a:p>
          </p:txBody>
        </p:sp>
        <p:sp>
          <p:nvSpPr>
            <p:cNvPr id="17429" name="Line 9"/>
            <p:cNvSpPr>
              <a:spLocks noChangeShapeType="1"/>
            </p:cNvSpPr>
            <p:nvPr/>
          </p:nvSpPr>
          <p:spPr bwMode="auto">
            <a:xfrm flipV="1">
              <a:off x="1344" y="3245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10"/>
            <p:cNvSpPr>
              <a:spLocks noChangeShapeType="1"/>
            </p:cNvSpPr>
            <p:nvPr/>
          </p:nvSpPr>
          <p:spPr bwMode="auto">
            <a:xfrm flipV="1">
              <a:off x="4512" y="3245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900238" y="2667000"/>
            <a:ext cx="5175250" cy="2095500"/>
            <a:chOff x="1344" y="2035"/>
            <a:chExt cx="3260" cy="1320"/>
          </a:xfrm>
        </p:grpSpPr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2448" y="2544"/>
              <a:ext cx="215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 =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 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cmsy10"/>
                </a:rPr>
                <a:t>&amp;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 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 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Symbol" panose="05050102010706020507" pitchFamily="18" charset="2"/>
                </a:rPr>
                <a:t>¹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 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CID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2</a:t>
              </a:r>
            </a:p>
          </p:txBody>
        </p:sp>
        <p:sp>
          <p:nvSpPr>
            <p:cNvPr id="17421" name="Line 13"/>
            <p:cNvSpPr>
              <a:spLocks noChangeShapeType="1"/>
            </p:cNvSpPr>
            <p:nvPr/>
          </p:nvSpPr>
          <p:spPr bwMode="auto">
            <a:xfrm flipV="1">
              <a:off x="1344" y="2923"/>
              <a:ext cx="1536" cy="43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14"/>
            <p:cNvSpPr>
              <a:spLocks noChangeShapeType="1"/>
            </p:cNvSpPr>
            <p:nvPr/>
          </p:nvSpPr>
          <p:spPr bwMode="auto">
            <a:xfrm flipH="1" flipV="1">
              <a:off x="2976" y="2923"/>
              <a:ext cx="1536" cy="43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2623" y="2035"/>
              <a:ext cx="60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600" i="1" baseline="30000">
                  <a:solidFill>
                    <a:schemeClr val="tx2"/>
                  </a:solidFill>
                  <a:latin typeface="cmmi10"/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solidFill>
                    <a:schemeClr val="tx2"/>
                  </a:solidFill>
                  <a:latin typeface="AmeriGarmnd BT"/>
                </a:rPr>
                <a:t>SID</a:t>
              </a:r>
              <a:r>
                <a:rPr kumimoji="1" lang="en-US" altLang="en-US" sz="3200" baseline="-25000">
                  <a:solidFill>
                    <a:schemeClr val="tx2"/>
                  </a:solidFill>
                  <a:latin typeface="AmeriGarmnd BT"/>
                </a:rPr>
                <a:t>1</a:t>
              </a:r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2928" y="2400"/>
              <a:ext cx="0" cy="33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9937" name="Text Box 17"/>
          <p:cNvSpPr txBox="1">
            <a:spLocks noChangeArrowheads="1"/>
          </p:cNvSpPr>
          <p:nvPr/>
        </p:nvSpPr>
        <p:spPr bwMode="auto">
          <a:xfrm>
            <a:off x="147638" y="3094038"/>
            <a:ext cx="39782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3200">
                <a:latin typeface="AmeriGarmnd BT"/>
              </a:rPr>
              <a:t>Expression tree syntax:</a:t>
            </a:r>
          </a:p>
        </p:txBody>
      </p:sp>
      <p:pic>
        <p:nvPicPr>
          <p:cNvPr id="17418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33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81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3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2EF607-C8E0-4588-8947-24E49E0C5463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4401AF9-9EE4-436D-9669-FB8E6B631D6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Tips in Relational Algebra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comparison is to identify a relationship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39E9DB-98B3-4545-82F1-1454FA77F5EC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050D59-214D-4704-BC35-DC7EF47A7AD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trickier exercise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Who has the highest GPA?</a:t>
            </a:r>
          </a:p>
          <a:p>
            <a:pPr lvl="1" eaLnBrk="1" hangingPunct="1"/>
            <a:r>
              <a:rPr lang="en-US" altLang="en-US" smtClean="0"/>
              <a:t>Who has a GPA?</a:t>
            </a:r>
          </a:p>
          <a:p>
            <a:pPr lvl="1" eaLnBrk="1" hangingPunct="1"/>
            <a:r>
              <a:rPr lang="en-US" altLang="en-US" smtClean="0"/>
              <a:t>Who does NOT have the highest GPA?</a:t>
            </a:r>
          </a:p>
          <a:p>
            <a:pPr lvl="2" eaLnBrk="1" hangingPunct="1"/>
            <a:r>
              <a:rPr lang="en-US" altLang="en-US" smtClean="0"/>
              <a:t>Whose GPA is lower than somebody else’s?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77975" y="3505200"/>
            <a:ext cx="1233488" cy="1417638"/>
            <a:chOff x="994" y="2208"/>
            <a:chExt cx="777" cy="893"/>
          </a:xfrm>
        </p:grpSpPr>
        <p:sp>
          <p:nvSpPr>
            <p:cNvPr id="19482" name="Text Box 5"/>
            <p:cNvSpPr txBox="1">
              <a:spLocks noChangeArrowheads="1"/>
            </p:cNvSpPr>
            <p:nvPr/>
          </p:nvSpPr>
          <p:spPr bwMode="auto">
            <a:xfrm>
              <a:off x="1058" y="2208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9483" name="Line 6"/>
            <p:cNvSpPr>
              <a:spLocks noChangeShapeType="1"/>
            </p:cNvSpPr>
            <p:nvPr/>
          </p:nvSpPr>
          <p:spPr bwMode="auto">
            <a:xfrm>
              <a:off x="1344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Text Box 7"/>
            <p:cNvSpPr txBox="1">
              <a:spLocks noChangeArrowheads="1"/>
            </p:cNvSpPr>
            <p:nvPr/>
          </p:nvSpPr>
          <p:spPr bwMode="auto">
            <a:xfrm>
              <a:off x="994" y="2736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209800" y="2743200"/>
            <a:ext cx="3438525" cy="1066800"/>
            <a:chOff x="1392" y="1728"/>
            <a:chExt cx="2166" cy="672"/>
          </a:xfrm>
        </p:grpSpPr>
        <p:sp>
          <p:nvSpPr>
            <p:cNvPr id="19479" name="Text Box 9"/>
            <p:cNvSpPr txBox="1">
              <a:spLocks noChangeArrowheads="1"/>
            </p:cNvSpPr>
            <p:nvPr/>
          </p:nvSpPr>
          <p:spPr bwMode="auto">
            <a:xfrm>
              <a:off x="2328" y="1728"/>
              <a:ext cx="20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cmsy10"/>
                </a:rPr>
                <a:t>-</a:t>
              </a:r>
              <a:endParaRPr kumimoji="1" lang="en-US" altLang="en-US" sz="3200">
                <a:latin typeface="AmeriGarmnd BT"/>
              </a:endParaRPr>
            </a:p>
          </p:txBody>
        </p:sp>
        <p:sp>
          <p:nvSpPr>
            <p:cNvPr id="19480" name="Line 10"/>
            <p:cNvSpPr>
              <a:spLocks noChangeShapeType="1"/>
            </p:cNvSpPr>
            <p:nvPr/>
          </p:nvSpPr>
          <p:spPr bwMode="auto">
            <a:xfrm flipH="1">
              <a:off x="1392" y="1994"/>
              <a:ext cx="1014" cy="40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1" name="Line 11"/>
            <p:cNvSpPr>
              <a:spLocks noChangeShapeType="1"/>
            </p:cNvSpPr>
            <p:nvPr/>
          </p:nvSpPr>
          <p:spPr bwMode="auto">
            <a:xfrm>
              <a:off x="2544" y="1994"/>
              <a:ext cx="1014" cy="40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963988" y="3505200"/>
            <a:ext cx="3894137" cy="3140075"/>
            <a:chOff x="2497" y="2208"/>
            <a:chExt cx="2453" cy="1978"/>
          </a:xfrm>
        </p:grpSpPr>
        <p:sp>
          <p:nvSpPr>
            <p:cNvPr id="19468" name="Text Box 13"/>
            <p:cNvSpPr txBox="1">
              <a:spLocks noChangeArrowheads="1"/>
            </p:cNvSpPr>
            <p:nvPr/>
          </p:nvSpPr>
          <p:spPr bwMode="auto">
            <a:xfrm>
              <a:off x="3936" y="3821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9469" name="Line 14"/>
            <p:cNvSpPr>
              <a:spLocks noChangeShapeType="1"/>
            </p:cNvSpPr>
            <p:nvPr/>
          </p:nvSpPr>
          <p:spPr bwMode="auto">
            <a:xfrm flipH="1">
              <a:off x="2880" y="3034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Line 15"/>
            <p:cNvSpPr>
              <a:spLocks noChangeShapeType="1"/>
            </p:cNvSpPr>
            <p:nvPr/>
          </p:nvSpPr>
          <p:spPr bwMode="auto">
            <a:xfrm>
              <a:off x="3744" y="3034"/>
              <a:ext cx="528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Line 16"/>
            <p:cNvSpPr>
              <a:spLocks noChangeShapeType="1"/>
            </p:cNvSpPr>
            <p:nvPr/>
          </p:nvSpPr>
          <p:spPr bwMode="auto">
            <a:xfrm>
              <a:off x="4272" y="3562"/>
              <a:ext cx="0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Text Box 17"/>
            <p:cNvSpPr txBox="1">
              <a:spLocks noChangeArrowheads="1"/>
            </p:cNvSpPr>
            <p:nvPr/>
          </p:nvSpPr>
          <p:spPr bwMode="auto">
            <a:xfrm>
              <a:off x="2559" y="3819"/>
              <a:ext cx="77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9473" name="Line 18"/>
            <p:cNvSpPr>
              <a:spLocks noChangeShapeType="1"/>
            </p:cNvSpPr>
            <p:nvPr/>
          </p:nvSpPr>
          <p:spPr bwMode="auto">
            <a:xfrm>
              <a:off x="2895" y="3560"/>
              <a:ext cx="0" cy="384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Text Box 19"/>
            <p:cNvSpPr txBox="1">
              <a:spLocks noChangeArrowheads="1"/>
            </p:cNvSpPr>
            <p:nvPr/>
          </p:nvSpPr>
          <p:spPr bwMode="auto">
            <a:xfrm>
              <a:off x="2497" y="3216"/>
              <a:ext cx="86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1</a:t>
              </a:r>
            </a:p>
          </p:txBody>
        </p:sp>
        <p:sp>
          <p:nvSpPr>
            <p:cNvPr id="19475" name="Text Box 20"/>
            <p:cNvSpPr txBox="1">
              <a:spLocks noChangeArrowheads="1"/>
            </p:cNvSpPr>
            <p:nvPr/>
          </p:nvSpPr>
          <p:spPr bwMode="auto">
            <a:xfrm>
              <a:off x="3889" y="3216"/>
              <a:ext cx="86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ρ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2</a:t>
              </a:r>
            </a:p>
          </p:txBody>
        </p:sp>
        <p:sp>
          <p:nvSpPr>
            <p:cNvPr id="19476" name="Text Box 21"/>
            <p:cNvSpPr txBox="1">
              <a:spLocks noChangeArrowheads="1"/>
            </p:cNvSpPr>
            <p:nvPr/>
          </p:nvSpPr>
          <p:spPr bwMode="auto">
            <a:xfrm>
              <a:off x="2520" y="2688"/>
              <a:ext cx="2430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 baseline="-25000">
                  <a:latin typeface="AmeriGarmnd BT"/>
                </a:rPr>
                <a:t>     Student</a:t>
              </a:r>
              <a:r>
                <a:rPr kumimoji="1" lang="en-US" altLang="en-US" sz="3200" baseline="-25000">
                  <a:latin typeface="AmeriGarmnd BT"/>
                </a:rPr>
                <a:t>1.</a:t>
              </a:r>
              <a:r>
                <a:rPr kumimoji="1" lang="en-US" altLang="en-US" sz="3200" i="1" baseline="-25000">
                  <a:latin typeface="AmeriGarmnd BT"/>
                </a:rPr>
                <a:t>GPA</a:t>
              </a:r>
              <a:r>
                <a:rPr kumimoji="1" lang="en-US" altLang="en-US" sz="3200" baseline="-25000">
                  <a:latin typeface="AmeriGarmnd BT"/>
                </a:rPr>
                <a:t> &lt; 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2.</a:t>
              </a:r>
              <a:r>
                <a:rPr kumimoji="1" lang="en-US" altLang="en-US" sz="3200" i="1" baseline="-25000">
                  <a:latin typeface="AmeriGarmnd BT"/>
                </a:rPr>
                <a:t>GPA</a:t>
              </a:r>
            </a:p>
          </p:txBody>
        </p:sp>
        <p:sp>
          <p:nvSpPr>
            <p:cNvPr id="19477" name="Text Box 22"/>
            <p:cNvSpPr txBox="1">
              <a:spLocks noChangeArrowheads="1"/>
            </p:cNvSpPr>
            <p:nvPr/>
          </p:nvSpPr>
          <p:spPr bwMode="auto">
            <a:xfrm>
              <a:off x="3024" y="2208"/>
              <a:ext cx="115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Student</a:t>
              </a:r>
              <a:r>
                <a:rPr kumimoji="1" lang="en-US" altLang="en-US" sz="3200" baseline="-25000">
                  <a:latin typeface="AmeriGarmnd BT"/>
                </a:rPr>
                <a:t>1.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9478" name="Line 23"/>
            <p:cNvSpPr>
              <a:spLocks noChangeShapeType="1"/>
            </p:cNvSpPr>
            <p:nvPr/>
          </p:nvSpPr>
          <p:spPr bwMode="auto">
            <a:xfrm>
              <a:off x="3600" y="2592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6696" name="Text Box 24"/>
          <p:cNvSpPr txBox="1">
            <a:spLocks noChangeArrowheads="1"/>
          </p:cNvSpPr>
          <p:nvPr/>
        </p:nvSpPr>
        <p:spPr bwMode="auto">
          <a:xfrm>
            <a:off x="288925" y="5349875"/>
            <a:ext cx="4070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chemeClr val="tx2"/>
                </a:solidFill>
                <a:latin typeface="AmeriGarmnd BT"/>
              </a:rPr>
              <a:t>A deeper question:</a:t>
            </a:r>
            <a:br>
              <a:rPr kumimoji="1" lang="en-US" altLang="en-US" sz="2400">
                <a:solidFill>
                  <a:schemeClr val="tx2"/>
                </a:solidFill>
                <a:latin typeface="AmeriGarmnd BT"/>
              </a:rPr>
            </a:br>
            <a:r>
              <a:rPr kumimoji="1" lang="en-US" altLang="en-US" sz="2400">
                <a:solidFill>
                  <a:schemeClr val="tx2"/>
                </a:solidFill>
                <a:latin typeface="AmeriGarmnd BT"/>
              </a:rPr>
              <a:t>When (and why) is “</a:t>
            </a:r>
            <a:r>
              <a:rPr kumimoji="1" lang="en-US" altLang="en-US" sz="2400">
                <a:solidFill>
                  <a:schemeClr val="tx2"/>
                </a:solidFill>
                <a:latin typeface="cmsy10"/>
              </a:rPr>
              <a:t>-</a:t>
            </a:r>
            <a:r>
              <a:rPr kumimoji="1" lang="en-US" altLang="en-US" sz="2400">
                <a:solidFill>
                  <a:schemeClr val="tx2"/>
                </a:solidFill>
                <a:latin typeface="AmeriGarmnd BT"/>
              </a:rPr>
              <a:t>” needed?</a:t>
            </a:r>
          </a:p>
        </p:txBody>
      </p:sp>
      <p:pic>
        <p:nvPicPr>
          <p:cNvPr id="19467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419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5" grpId="0" build="p" bldLvl="2" autoUpdateAnimBg="0"/>
      <p:bldP spid="79669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693368-5AFF-4C68-B5BC-72ACD94062C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D2468B-D712-44E9-B986-55C2033EC3C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Monotone operators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794000"/>
            <a:ext cx="8610600" cy="353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some old output rows may need to be removed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Then the operator is </a:t>
            </a:r>
            <a:r>
              <a:rPr lang="en-US" altLang="en-US" smtClean="0">
                <a:solidFill>
                  <a:schemeClr val="tx2"/>
                </a:solidFill>
              </a:rPr>
              <a:t>non-monotone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Otherwise the operator is </a:t>
            </a:r>
            <a:r>
              <a:rPr lang="en-US" altLang="en-US" smtClean="0">
                <a:solidFill>
                  <a:schemeClr val="tx2"/>
                </a:solidFill>
              </a:rPr>
              <a:t>monotone</a:t>
            </a: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That is, old output rows always remain “correct” when more rows are added to the input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Formally, for a monotone operator </a:t>
            </a:r>
            <a:r>
              <a:rPr lang="en-US" altLang="en-US" i="1" smtClean="0"/>
              <a:t>op</a:t>
            </a:r>
            <a:r>
              <a:rPr lang="en-US" altLang="en-US" smtClean="0"/>
              <a:t>:</a:t>
            </a:r>
            <a:br>
              <a:rPr lang="en-US" altLang="en-US" smtClean="0"/>
            </a:b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cmsy10"/>
              </a:rPr>
              <a:t>µ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R’</a:t>
            </a:r>
            <a:r>
              <a:rPr lang="en-US" altLang="en-US" smtClean="0">
                <a:solidFill>
                  <a:schemeClr val="tx2"/>
                </a:solidFill>
              </a:rPr>
              <a:t> implies </a:t>
            </a:r>
            <a:r>
              <a:rPr lang="en-US" altLang="en-US" i="1" smtClean="0">
                <a:solidFill>
                  <a:schemeClr val="tx2"/>
                </a:solidFill>
              </a:rPr>
              <a:t>op</a:t>
            </a:r>
            <a:r>
              <a:rPr lang="en-US" altLang="en-US" smtClean="0">
                <a:solidFill>
                  <a:schemeClr val="tx2"/>
                </a:solidFill>
              </a:rPr>
              <a:t>(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) </a:t>
            </a:r>
            <a:r>
              <a:rPr lang="en-US" altLang="en-US" smtClean="0">
                <a:solidFill>
                  <a:schemeClr val="tx2"/>
                </a:solidFill>
                <a:latin typeface="cmsy10"/>
              </a:rPr>
              <a:t>µ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op</a:t>
            </a:r>
            <a:r>
              <a:rPr lang="en-US" altLang="en-US" smtClean="0">
                <a:solidFill>
                  <a:schemeClr val="tx2"/>
                </a:solidFill>
              </a:rPr>
              <a:t>( </a:t>
            </a:r>
            <a:r>
              <a:rPr lang="en-US" altLang="en-US" i="1" smtClean="0">
                <a:solidFill>
                  <a:schemeClr val="tx2"/>
                </a:solidFill>
              </a:rPr>
              <a:t>R’</a:t>
            </a:r>
            <a:r>
              <a:rPr lang="en-US" altLang="en-US" smtClean="0">
                <a:solidFill>
                  <a:schemeClr val="tx2"/>
                </a:solidFill>
              </a:rPr>
              <a:t> )</a:t>
            </a:r>
          </a:p>
        </p:txBody>
      </p:sp>
      <p:grpSp>
        <p:nvGrpSpPr>
          <p:cNvPr id="20487" name="Group 4"/>
          <p:cNvGrpSpPr>
            <a:grpSpLocks/>
          </p:cNvGrpSpPr>
          <p:nvPr/>
        </p:nvGrpSpPr>
        <p:grpSpPr bwMode="auto">
          <a:xfrm>
            <a:off x="2362200" y="1295400"/>
            <a:ext cx="4419600" cy="914400"/>
            <a:chOff x="1392" y="1296"/>
            <a:chExt cx="2784" cy="576"/>
          </a:xfrm>
        </p:grpSpPr>
        <p:sp>
          <p:nvSpPr>
            <p:cNvPr id="798725" name="Oval 5"/>
            <p:cNvSpPr>
              <a:spLocks noChangeArrowheads="1"/>
            </p:cNvSpPr>
            <p:nvPr/>
          </p:nvSpPr>
          <p:spPr bwMode="auto">
            <a:xfrm>
              <a:off x="2304" y="1344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498" name="Text Box 6"/>
            <p:cNvSpPr txBox="1">
              <a:spLocks noChangeArrowheads="1"/>
            </p:cNvSpPr>
            <p:nvPr/>
          </p:nvSpPr>
          <p:spPr bwMode="auto">
            <a:xfrm>
              <a:off x="2496" y="1446"/>
              <a:ext cx="6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lang="en-US" altLang="en-US" sz="2400" i="1">
                  <a:latin typeface="AmeriGarmnd BT"/>
                </a:rPr>
                <a:t>RelOp</a:t>
              </a:r>
            </a:p>
          </p:txBody>
        </p:sp>
        <p:grpSp>
          <p:nvGrpSpPr>
            <p:cNvPr id="20499" name="Group 7"/>
            <p:cNvGrpSpPr>
              <a:grpSpLocks/>
            </p:cNvGrpSpPr>
            <p:nvPr/>
          </p:nvGrpSpPr>
          <p:grpSpPr bwMode="auto">
            <a:xfrm>
              <a:off x="1392" y="1296"/>
              <a:ext cx="624" cy="576"/>
              <a:chOff x="1056" y="1920"/>
              <a:chExt cx="1296" cy="1152"/>
            </a:xfrm>
          </p:grpSpPr>
          <p:sp>
            <p:nvSpPr>
              <p:cNvPr id="20511" name="Rectangle 8"/>
              <p:cNvSpPr>
                <a:spLocks noChangeArrowheads="1"/>
              </p:cNvSpPr>
              <p:nvPr/>
            </p:nvSpPr>
            <p:spPr bwMode="auto">
              <a:xfrm>
                <a:off x="1056" y="1920"/>
                <a:ext cx="1296" cy="1152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12" name="Rectangle 9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1296" cy="960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13" name="Line 10"/>
              <p:cNvSpPr>
                <a:spLocks noChangeShapeType="1"/>
              </p:cNvSpPr>
              <p:nvPr/>
            </p:nvSpPr>
            <p:spPr bwMode="auto">
              <a:xfrm>
                <a:off x="1344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4" name="Line 11"/>
              <p:cNvSpPr>
                <a:spLocks noChangeShapeType="1"/>
              </p:cNvSpPr>
              <p:nvPr/>
            </p:nvSpPr>
            <p:spPr bwMode="auto">
              <a:xfrm>
                <a:off x="177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5" name="Line 12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6" name="Line 13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7" name="Line 14"/>
              <p:cNvSpPr>
                <a:spLocks noChangeShapeType="1"/>
              </p:cNvSpPr>
              <p:nvPr/>
            </p:nvSpPr>
            <p:spPr bwMode="auto">
              <a:xfrm>
                <a:off x="1056" y="2496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8" name="Line 15"/>
              <p:cNvSpPr>
                <a:spLocks noChangeShapeType="1"/>
              </p:cNvSpPr>
              <p:nvPr/>
            </p:nvSpPr>
            <p:spPr bwMode="auto">
              <a:xfrm>
                <a:off x="1056" y="2688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9" name="Line 16"/>
              <p:cNvSpPr>
                <a:spLocks noChangeShapeType="1"/>
              </p:cNvSpPr>
              <p:nvPr/>
            </p:nvSpPr>
            <p:spPr bwMode="auto">
              <a:xfrm>
                <a:off x="1056" y="2880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0" name="Line 17"/>
            <p:cNvSpPr>
              <a:spLocks noChangeShapeType="1"/>
            </p:cNvSpPr>
            <p:nvPr/>
          </p:nvSpPr>
          <p:spPr bwMode="auto">
            <a:xfrm>
              <a:off x="2064" y="1584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01" name="Group 18"/>
            <p:cNvGrpSpPr>
              <a:grpSpLocks/>
            </p:cNvGrpSpPr>
            <p:nvPr/>
          </p:nvGrpSpPr>
          <p:grpSpPr bwMode="auto">
            <a:xfrm>
              <a:off x="3552" y="1344"/>
              <a:ext cx="624" cy="480"/>
              <a:chOff x="2400" y="1152"/>
              <a:chExt cx="624" cy="480"/>
            </a:xfrm>
          </p:grpSpPr>
          <p:sp>
            <p:nvSpPr>
              <p:cNvPr id="20503" name="Rectangle 19"/>
              <p:cNvSpPr>
                <a:spLocks noChangeArrowheads="1"/>
              </p:cNvSpPr>
              <p:nvPr/>
            </p:nvSpPr>
            <p:spPr bwMode="auto">
              <a:xfrm>
                <a:off x="2400" y="1152"/>
                <a:ext cx="624" cy="480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4" name="Rectangle 20"/>
              <p:cNvSpPr>
                <a:spLocks noChangeArrowheads="1"/>
              </p:cNvSpPr>
              <p:nvPr/>
            </p:nvSpPr>
            <p:spPr bwMode="auto">
              <a:xfrm>
                <a:off x="2400" y="1248"/>
                <a:ext cx="624" cy="384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05" name="Line 21"/>
              <p:cNvSpPr>
                <a:spLocks noChangeShapeType="1"/>
              </p:cNvSpPr>
              <p:nvPr/>
            </p:nvSpPr>
            <p:spPr bwMode="auto">
              <a:xfrm>
                <a:off x="2539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6" name="Line 22"/>
              <p:cNvSpPr>
                <a:spLocks noChangeShapeType="1"/>
              </p:cNvSpPr>
              <p:nvPr/>
            </p:nvSpPr>
            <p:spPr bwMode="auto">
              <a:xfrm>
                <a:off x="2759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Line 23"/>
              <p:cNvSpPr>
                <a:spLocks noChangeShapeType="1"/>
              </p:cNvSpPr>
              <p:nvPr/>
            </p:nvSpPr>
            <p:spPr bwMode="auto">
              <a:xfrm>
                <a:off x="2880" y="1152"/>
                <a:ext cx="0" cy="4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8" name="Line 24"/>
              <p:cNvSpPr>
                <a:spLocks noChangeShapeType="1"/>
              </p:cNvSpPr>
              <p:nvPr/>
            </p:nvSpPr>
            <p:spPr bwMode="auto">
              <a:xfrm>
                <a:off x="2400" y="134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9" name="Line 25"/>
              <p:cNvSpPr>
                <a:spLocks noChangeShapeType="1"/>
              </p:cNvSpPr>
              <p:nvPr/>
            </p:nvSpPr>
            <p:spPr bwMode="auto">
              <a:xfrm>
                <a:off x="2400" y="144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Line 26"/>
              <p:cNvSpPr>
                <a:spLocks noChangeShapeType="1"/>
              </p:cNvSpPr>
              <p:nvPr/>
            </p:nvSpPr>
            <p:spPr bwMode="auto">
              <a:xfrm>
                <a:off x="2400" y="153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2" name="Line 27"/>
            <p:cNvSpPr>
              <a:spLocks noChangeShapeType="1"/>
            </p:cNvSpPr>
            <p:nvPr/>
          </p:nvSpPr>
          <p:spPr bwMode="auto">
            <a:xfrm>
              <a:off x="3264" y="1584"/>
              <a:ext cx="24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69875" y="1925638"/>
            <a:ext cx="3082925" cy="822325"/>
            <a:chOff x="170" y="1357"/>
            <a:chExt cx="1942" cy="518"/>
          </a:xfrm>
        </p:grpSpPr>
        <p:grpSp>
          <p:nvGrpSpPr>
            <p:cNvPr id="20490" name="Group 29"/>
            <p:cNvGrpSpPr>
              <a:grpSpLocks/>
            </p:cNvGrpSpPr>
            <p:nvPr/>
          </p:nvGrpSpPr>
          <p:grpSpPr bwMode="auto">
            <a:xfrm>
              <a:off x="1488" y="1536"/>
              <a:ext cx="624" cy="192"/>
              <a:chOff x="1488" y="1536"/>
              <a:chExt cx="624" cy="192"/>
            </a:xfrm>
          </p:grpSpPr>
          <p:sp>
            <p:nvSpPr>
              <p:cNvPr id="20492" name="Rectangle 30"/>
              <p:cNvSpPr>
                <a:spLocks noChangeArrowheads="1"/>
              </p:cNvSpPr>
              <p:nvPr/>
            </p:nvSpPr>
            <p:spPr bwMode="auto">
              <a:xfrm>
                <a:off x="1488" y="1536"/>
                <a:ext cx="624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493" name="Line 31"/>
              <p:cNvSpPr>
                <a:spLocks noChangeShapeType="1"/>
              </p:cNvSpPr>
              <p:nvPr/>
            </p:nvSpPr>
            <p:spPr bwMode="auto">
              <a:xfrm>
                <a:off x="1488" y="163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4" name="Line 32"/>
              <p:cNvSpPr>
                <a:spLocks noChangeShapeType="1"/>
              </p:cNvSpPr>
              <p:nvPr/>
            </p:nvSpPr>
            <p:spPr bwMode="auto">
              <a:xfrm>
                <a:off x="1624" y="153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5" name="Line 33"/>
              <p:cNvSpPr>
                <a:spLocks noChangeShapeType="1"/>
              </p:cNvSpPr>
              <p:nvPr/>
            </p:nvSpPr>
            <p:spPr bwMode="auto">
              <a:xfrm>
                <a:off x="1840" y="153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6" name="Line 34"/>
              <p:cNvSpPr>
                <a:spLocks noChangeShapeType="1"/>
              </p:cNvSpPr>
              <p:nvPr/>
            </p:nvSpPr>
            <p:spPr bwMode="auto">
              <a:xfrm>
                <a:off x="1952" y="153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91" name="Text Box 35"/>
            <p:cNvSpPr txBox="1">
              <a:spLocks noChangeArrowheads="1"/>
            </p:cNvSpPr>
            <p:nvPr/>
          </p:nvSpPr>
          <p:spPr bwMode="auto">
            <a:xfrm>
              <a:off x="170" y="1357"/>
              <a:ext cx="1503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/>
              <a:r>
                <a:rPr lang="en-US" altLang="en-US" sz="2400">
                  <a:solidFill>
                    <a:schemeClr val="tx2"/>
                  </a:solidFill>
                  <a:latin typeface="AmeriGarmnd BT"/>
                </a:rPr>
                <a:t>Add more rows    </a:t>
              </a:r>
            </a:p>
            <a:p>
              <a:pPr algn="ctr" eaLnBrk="0" hangingPunct="0"/>
              <a:r>
                <a:rPr lang="en-US" altLang="en-US" sz="2400">
                  <a:solidFill>
                    <a:schemeClr val="tx2"/>
                  </a:solidFill>
                  <a:latin typeface="AmeriGarmnd BT"/>
                </a:rPr>
                <a:t>to the input...   </a:t>
              </a:r>
            </a:p>
          </p:txBody>
        </p:sp>
      </p:grpSp>
      <p:sp>
        <p:nvSpPr>
          <p:cNvPr id="798756" name="Text Box 36"/>
          <p:cNvSpPr txBox="1">
            <a:spLocks noChangeArrowheads="1"/>
          </p:cNvSpPr>
          <p:nvPr/>
        </p:nvSpPr>
        <p:spPr bwMode="auto">
          <a:xfrm>
            <a:off x="6845300" y="1316038"/>
            <a:ext cx="1917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/>
            <a:r>
              <a:rPr lang="en-US" altLang="en-US" sz="2400">
                <a:solidFill>
                  <a:schemeClr val="tx2"/>
                </a:solidFill>
                <a:latin typeface="AmeriGarmnd BT"/>
              </a:rPr>
              <a:t>What happens</a:t>
            </a:r>
          </a:p>
          <a:p>
            <a:pPr algn="ctr" eaLnBrk="0" hangingPunct="0"/>
            <a:r>
              <a:rPr lang="en-US" altLang="en-US" sz="2400">
                <a:solidFill>
                  <a:schemeClr val="tx2"/>
                </a:solidFill>
                <a:latin typeface="AmeriGarmnd BT"/>
              </a:rPr>
              <a:t>to the output?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23" grpId="0" build="p" autoUpdateAnimBg="0"/>
      <p:bldP spid="79875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18F6F7-6334-450D-BFC1-98C7B0B24FBE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21507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15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BE997D-6BF8-49F7-9DB2-86BE2AB938E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Classification of relational operators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Selection: </a:t>
            </a:r>
            <a:r>
              <a:rPr lang="el-GR" altLang="en-US" sz="2400" smtClean="0">
                <a:solidFill>
                  <a:schemeClr val="tx2"/>
                </a:solidFill>
                <a:cs typeface="Times New Roman" panose="02020603050405020304" pitchFamily="18" charset="0"/>
              </a:rPr>
              <a:t>σ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p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400" smtClean="0"/>
              <a:t>Projection: </a:t>
            </a:r>
            <a:r>
              <a:rPr lang="el-GR" altLang="en-US" sz="2400" smtClean="0">
                <a:solidFill>
                  <a:schemeClr val="tx2"/>
                </a:solidFill>
                <a:cs typeface="Times New Roman" panose="02020603050405020304" pitchFamily="18" charset="0"/>
              </a:rPr>
              <a:t>π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L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endParaRPr lang="en-US" altLang="en-US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2400" smtClean="0"/>
              <a:t>Cross product: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cmsy10"/>
              </a:rPr>
              <a:t>X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Join: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    </a:t>
            </a:r>
            <a:r>
              <a:rPr lang="en-US" altLang="en-US" sz="2400" i="1" baseline="-25000" smtClean="0">
                <a:solidFill>
                  <a:schemeClr val="tx2"/>
                </a:solidFill>
              </a:rPr>
              <a:t>p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Natural join: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Union: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cmsy10"/>
              </a:rPr>
              <a:t>U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Difference: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latin typeface="cmsy10"/>
              </a:rPr>
              <a:t>-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z="2400" smtClean="0"/>
              <a:t>Intersection: </a:t>
            </a:r>
            <a:r>
              <a:rPr lang="en-US" altLang="en-US" sz="2400" i="1" smtClean="0">
                <a:solidFill>
                  <a:schemeClr val="tx2"/>
                </a:solidFill>
              </a:rPr>
              <a:t>R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smtClean="0">
                <a:solidFill>
                  <a:schemeClr val="tx2"/>
                </a:solidFill>
                <a:cs typeface="Times New Roman" panose="02020603050405020304" pitchFamily="18" charset="0"/>
              </a:rPr>
              <a:t>∩</a:t>
            </a:r>
            <a:r>
              <a:rPr lang="en-US" altLang="en-US" sz="2400" smtClean="0">
                <a:solidFill>
                  <a:schemeClr val="tx2"/>
                </a:solidFill>
              </a:rPr>
              <a:t> </a:t>
            </a:r>
            <a:r>
              <a:rPr lang="en-US" altLang="en-US" sz="2400" i="1" smtClean="0">
                <a:solidFill>
                  <a:schemeClr val="tx2"/>
                </a:solidFill>
              </a:rPr>
              <a:t>S</a:t>
            </a:r>
            <a:endParaRPr lang="en-US" altLang="en-US" sz="2400" smtClean="0"/>
          </a:p>
        </p:txBody>
      </p:sp>
      <p:sp>
        <p:nvSpPr>
          <p:cNvPr id="800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627438" y="1066800"/>
            <a:ext cx="5135562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/>
              <a:t>Monotone w.r.t. </a:t>
            </a:r>
            <a:r>
              <a:rPr lang="en-US" altLang="en-US" sz="2000" i="1" smtClean="0"/>
              <a:t>R</a:t>
            </a:r>
            <a:r>
              <a:rPr lang="en-US" altLang="en-US" sz="2000" smtClean="0"/>
              <a:t>; </a:t>
            </a:r>
            <a:r>
              <a:rPr lang="en-US" altLang="en-US" sz="2000" smtClean="0">
                <a:solidFill>
                  <a:schemeClr val="tx2"/>
                </a:solidFill>
              </a:rPr>
              <a:t>non-monotone w.r.t </a:t>
            </a:r>
            <a:r>
              <a:rPr lang="en-US" altLang="en-US" sz="2000" i="1" smtClean="0">
                <a:solidFill>
                  <a:schemeClr val="tx2"/>
                </a:solidFill>
              </a:rPr>
              <a:t>S</a:t>
            </a:r>
            <a:endParaRPr lang="en-US" altLang="en-US" sz="200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Monotone</a:t>
            </a:r>
          </a:p>
        </p:txBody>
      </p:sp>
      <p:pic>
        <p:nvPicPr>
          <p:cNvPr id="21512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975" y="2474913"/>
            <a:ext cx="327025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077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0EEDE5-1FAE-4F23-85A7-3EF4992BF6DE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14EFF13-79FD-4374-AB39-CD5567FAFD1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is “</a:t>
            </a:r>
            <a:r>
              <a:rPr lang="en-US" altLang="en-US" smtClean="0">
                <a:latin typeface="cmsy10"/>
              </a:rPr>
              <a:t>-</a:t>
            </a:r>
            <a:r>
              <a:rPr lang="en-US" altLang="en-US" smtClean="0"/>
              <a:t>” needed for highest GPA?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Composition of monotone operators produces a </a:t>
            </a:r>
            <a:r>
              <a:rPr lang="en-US" altLang="en-US" smtClean="0">
                <a:solidFill>
                  <a:schemeClr val="tx2"/>
                </a:solidFill>
              </a:rPr>
              <a:t>monotone query</a:t>
            </a:r>
          </a:p>
          <a:p>
            <a:pPr lvl="1" eaLnBrk="1" hangingPunct="1"/>
            <a:r>
              <a:rPr lang="en-US" altLang="en-US" smtClean="0"/>
              <a:t>Old output rows remain “correct” when more rows are added to the input</a:t>
            </a:r>
          </a:p>
          <a:p>
            <a:pPr eaLnBrk="1" hangingPunct="1"/>
            <a:r>
              <a:rPr lang="en-US" altLang="en-US" smtClean="0"/>
              <a:t>Highest-GPA query is </a:t>
            </a:r>
            <a:r>
              <a:rPr lang="en-US" altLang="en-US" smtClean="0">
                <a:solidFill>
                  <a:schemeClr val="tx2"/>
                </a:solidFill>
              </a:rPr>
              <a:t>non-monotone</a:t>
            </a:r>
          </a:p>
          <a:p>
            <a:pPr lvl="1" eaLnBrk="1" hangingPunct="1"/>
            <a:r>
              <a:rPr lang="en-US" altLang="en-US" smtClean="0"/>
              <a:t>Current highest GPA is 4.1</a:t>
            </a:r>
          </a:p>
          <a:p>
            <a:pPr lvl="1" eaLnBrk="1" hangingPunct="1"/>
            <a:r>
              <a:rPr lang="en-US" altLang="en-US" smtClean="0"/>
              <a:t>Add another GPA 4.2</a:t>
            </a:r>
          </a:p>
          <a:p>
            <a:pPr lvl="1" eaLnBrk="1" hangingPunct="1"/>
            <a:r>
              <a:rPr lang="en-US" altLang="en-US" smtClean="0"/>
              <a:t>Old answer is invalidated</a:t>
            </a:r>
          </a:p>
          <a:p>
            <a:pPr eaLnBrk="1" hangingPunct="1">
              <a:buFont typeface="Wingdings" panose="05000000000000000000" pitchFamily="2" charset="2"/>
              <a:buChar char="F"/>
            </a:pPr>
            <a:r>
              <a:rPr lang="en-US" altLang="en-US" smtClean="0"/>
              <a:t>So it must use difference!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F361FC-D318-4EB9-8C7C-98724C0E6E75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48C5E77-88FF-4DEF-AACF-5EB78DDC1C2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do we need core operator </a:t>
            </a:r>
            <a:r>
              <a:rPr lang="en-US" altLang="en-US" i="1" smtClean="0"/>
              <a:t>X</a:t>
            </a:r>
            <a:r>
              <a:rPr lang="en-US" altLang="en-US" smtClean="0"/>
              <a:t>?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Cross product</a:t>
            </a:r>
          </a:p>
          <a:p>
            <a:pPr lvl="1" eaLnBrk="1" hangingPunct="1"/>
            <a:r>
              <a:rPr lang="en-US" altLang="en-US" smtClean="0"/>
              <a:t>The only operator that adds columns</a:t>
            </a:r>
          </a:p>
          <a:p>
            <a:pPr eaLnBrk="1" hangingPunct="1"/>
            <a:r>
              <a:rPr lang="en-US" altLang="en-US" smtClean="0"/>
              <a:t>Difference</a:t>
            </a:r>
          </a:p>
          <a:p>
            <a:pPr lvl="1" eaLnBrk="1" hangingPunct="1"/>
            <a:r>
              <a:rPr lang="en-US" altLang="en-US" smtClean="0"/>
              <a:t>The only non-monotone operator</a:t>
            </a:r>
          </a:p>
          <a:p>
            <a:pPr eaLnBrk="1" hangingPunct="1"/>
            <a:r>
              <a:rPr lang="en-US" altLang="en-US" smtClean="0"/>
              <a:t>Union</a:t>
            </a:r>
          </a:p>
          <a:p>
            <a:pPr lvl="1" eaLnBrk="1" hangingPunct="1"/>
            <a:r>
              <a:rPr lang="en-US" altLang="en-US" smtClean="0"/>
              <a:t>The only operator that allows you to add rows?</a:t>
            </a:r>
          </a:p>
          <a:p>
            <a:pPr eaLnBrk="1" hangingPunct="1"/>
            <a:r>
              <a:rPr lang="en-US" altLang="en-US" smtClean="0"/>
              <a:t>Selection? Projection?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4867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49AC13-A721-40D0-B885-B28A1E563FC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5DB9C5E-6BB7-4DEA-9D59-D2EDCFC30AC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Review: Summary of core operators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5105400" cy="5257800"/>
          </a:xfrm>
        </p:spPr>
        <p:txBody>
          <a:bodyPr/>
          <a:lstStyle/>
          <a:p>
            <a:pPr eaLnBrk="1" hangingPunct="1"/>
            <a:r>
              <a:rPr lang="en-US" altLang="en-US" smtClean="0"/>
              <a:t>Selection: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Projection:</a:t>
            </a:r>
            <a:endParaRPr lang="en-US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Cross product: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Union: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Difference: </a:t>
            </a:r>
          </a:p>
          <a:p>
            <a:pPr eaLnBrk="1" hangingPunct="1"/>
            <a:r>
              <a:rPr lang="en-US" altLang="en-US" smtClean="0"/>
              <a:t>Renaming:</a:t>
            </a:r>
            <a:endParaRPr lang="en-US" altLang="en-US" smtClean="0">
              <a:solidFill>
                <a:schemeClr val="tx2"/>
              </a:solidFill>
            </a:endParaRPr>
          </a:p>
          <a:p>
            <a:pPr lvl="1" eaLnBrk="1" hangingPunct="1"/>
            <a:r>
              <a:rPr lang="en-US" altLang="en-US" smtClean="0"/>
              <a:t>Does not really add “processing” power</a:t>
            </a:r>
          </a:p>
        </p:txBody>
      </p:sp>
      <p:sp>
        <p:nvSpPr>
          <p:cNvPr id="724996" name="Rectangle 4"/>
          <p:cNvSpPr>
            <a:spLocks noChangeArrowheads="1"/>
          </p:cNvSpPr>
          <p:nvPr/>
        </p:nvSpPr>
        <p:spPr bwMode="auto">
          <a:xfrm>
            <a:off x="4191000" y="1066800"/>
            <a:ext cx="3733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σ</a:t>
            </a:r>
            <a:r>
              <a:rPr lang="en-US" altLang="en-US" sz="2800" i="1" baseline="-25000">
                <a:solidFill>
                  <a:schemeClr val="tx2"/>
                </a:solidFill>
              </a:rPr>
              <a:t>p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R</a:t>
            </a:r>
            <a:endParaRPr lang="en-US" altLang="en-US" sz="280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π</a:t>
            </a:r>
            <a:r>
              <a:rPr lang="en-US" altLang="en-US" sz="2800" i="1" baseline="-25000">
                <a:solidFill>
                  <a:schemeClr val="tx2"/>
                </a:solidFill>
              </a:rPr>
              <a:t>L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R</a:t>
            </a:r>
            <a:endParaRPr lang="en-US" altLang="en-US" sz="280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/>
              </a:rPr>
              <a:t>X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/>
              </a:rPr>
              <a:t> 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cmsy10"/>
              </a:rPr>
              <a:t>-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l-GR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ρ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 baseline="-25000">
                <a:solidFill>
                  <a:schemeClr val="tx2"/>
                </a:solidFill>
              </a:rPr>
              <a:t>S</a:t>
            </a:r>
            <a:r>
              <a:rPr lang="en-US" altLang="en-US" sz="2800" baseline="-25000">
                <a:solidFill>
                  <a:schemeClr val="tx2"/>
                </a:solidFill>
              </a:rPr>
              <a:t>(</a:t>
            </a:r>
            <a:r>
              <a:rPr lang="en-US" altLang="en-US" sz="2800" i="1" baseline="-25000">
                <a:solidFill>
                  <a:schemeClr val="tx2"/>
                </a:solidFill>
              </a:rPr>
              <a:t>A</a:t>
            </a:r>
            <a:r>
              <a:rPr lang="en-US" altLang="en-US" sz="2400" baseline="-50000">
                <a:solidFill>
                  <a:schemeClr val="tx2"/>
                </a:solidFill>
              </a:rPr>
              <a:t>1</a:t>
            </a:r>
            <a:r>
              <a:rPr lang="en-US" altLang="en-US" sz="2800" baseline="-25000">
                <a:solidFill>
                  <a:schemeClr val="tx2"/>
                </a:solidFill>
              </a:rPr>
              <a:t>, </a:t>
            </a:r>
            <a:r>
              <a:rPr lang="en-US" altLang="en-US" sz="2800" i="1" baseline="-25000">
                <a:solidFill>
                  <a:schemeClr val="tx2"/>
                </a:solidFill>
              </a:rPr>
              <a:t>A</a:t>
            </a:r>
            <a:r>
              <a:rPr lang="en-US" altLang="en-US" sz="2400" baseline="-50000">
                <a:solidFill>
                  <a:schemeClr val="tx2"/>
                </a:solidFill>
              </a:rPr>
              <a:t>2</a:t>
            </a:r>
            <a:r>
              <a:rPr lang="en-US" altLang="en-US" sz="2800" baseline="-25000">
                <a:solidFill>
                  <a:schemeClr val="tx2"/>
                </a:solidFill>
              </a:rPr>
              <a:t>, …)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R</a:t>
            </a:r>
            <a:endParaRPr lang="en-US" altLang="en-US" sz="2800">
              <a:solidFill>
                <a:schemeClr val="tx2"/>
              </a:solidFill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419600" y="2749550"/>
          <a:ext cx="38735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4" imgW="164880" imgH="126720" progId="Equation.3">
                  <p:embed/>
                </p:oleObj>
              </mc:Choice>
              <mc:Fallback>
                <p:oleObj name="Equation" r:id="rId4" imgW="164880" imgH="126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749550"/>
                        <a:ext cx="38735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9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E6FF64-2E37-4840-900E-6A8DC65D3CD5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964FE3E-EAA4-4502-90BC-7791D91D0B6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Operators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Outer join</a:t>
            </a:r>
          </a:p>
          <a:p>
            <a:pPr eaLnBrk="1" hangingPunct="1"/>
            <a:r>
              <a:rPr lang="en-US" altLang="en-US" smtClean="0"/>
              <a:t>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7FB214-1BB8-415A-801C-973BC6CA4371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B996E5-55B5-44EF-A2C0-6378F3B0C103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(Left) Outer Join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  </a:t>
            </a:r>
            <a:r>
              <a:rPr lang="en-US" altLang="en-US" smtClean="0">
                <a:solidFill>
                  <a:schemeClr val="tx2"/>
                </a:solidFill>
              </a:rPr>
              <a:t>     </a:t>
            </a:r>
            <a:r>
              <a:rPr lang="en-US" altLang="en-US" i="1" baseline="-25000" smtClean="0"/>
              <a:t>P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pairs rows from two tables</a:t>
            </a:r>
          </a:p>
          <a:p>
            <a:pPr eaLnBrk="1" hangingPunct="1"/>
            <a:r>
              <a:rPr lang="en-US" altLang="en-US" smtClean="0"/>
              <a:t>Output: for each row </a:t>
            </a:r>
            <a:r>
              <a:rPr lang="en-US" altLang="en-US" i="1" smtClean="0"/>
              <a:t>r</a:t>
            </a:r>
            <a:r>
              <a:rPr lang="en-US" altLang="en-US" smtClean="0"/>
              <a:t> in </a:t>
            </a:r>
            <a:r>
              <a:rPr lang="en-US" altLang="en-US" i="1" smtClean="0"/>
              <a:t>R</a:t>
            </a:r>
            <a:r>
              <a:rPr lang="en-US" altLang="en-US" smtClean="0"/>
              <a:t> and each row </a:t>
            </a:r>
            <a:r>
              <a:rPr lang="en-US" altLang="en-US" i="1" smtClean="0"/>
              <a:t>s</a:t>
            </a:r>
            <a:r>
              <a:rPr lang="en-US" altLang="en-US" smtClean="0"/>
              <a:t> in </a:t>
            </a:r>
            <a:r>
              <a:rPr lang="en-US" altLang="en-US" i="1" smtClean="0"/>
              <a:t>S</a:t>
            </a:r>
            <a:r>
              <a:rPr lang="en-US" altLang="en-US" smtClean="0"/>
              <a:t>, </a:t>
            </a:r>
          </a:p>
          <a:p>
            <a:pPr lvl="1" eaLnBrk="1" hangingPunct="1"/>
            <a:r>
              <a:rPr lang="en-US" altLang="en-US" smtClean="0"/>
              <a:t>if p satisfies, output a row </a:t>
            </a:r>
            <a:r>
              <a:rPr lang="en-US" altLang="en-US" i="1" smtClean="0"/>
              <a:t>rs</a:t>
            </a:r>
            <a:r>
              <a:rPr lang="en-US" altLang="en-US" smtClean="0"/>
              <a:t> (concatenation of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smtClean="0"/>
              <a:t>Otherwise, output a row r with NULLs</a:t>
            </a:r>
          </a:p>
          <a:p>
            <a:pPr eaLnBrk="1" hangingPunct="1"/>
            <a:r>
              <a:rPr lang="en-US" altLang="en-US" smtClean="0"/>
              <a:t>Right outer join and full outer join are defined similarly</a:t>
            </a:r>
          </a:p>
        </p:txBody>
      </p: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2466975" y="1773238"/>
            <a:ext cx="76200" cy="200025"/>
            <a:chOff x="1692" y="1122"/>
            <a:chExt cx="48" cy="126"/>
          </a:xfrm>
        </p:grpSpPr>
        <p:sp>
          <p:nvSpPr>
            <p:cNvPr id="25609" name="Line 4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Line 6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5608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75" y="17526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E7823B-8A4B-457C-A522-3D4D0FBBB5C4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9ABFC9-F31E-48B6-AB9E-5DD2A874543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Left Outer Join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>
                <a:solidFill>
                  <a:schemeClr val="tx2"/>
                </a:solidFill>
              </a:rPr>
              <a:t>Employee  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solidFill>
                  <a:schemeClr val="tx2"/>
                </a:solidFill>
                <a:latin typeface="dbsym"/>
              </a:rPr>
              <a:t>     </a:t>
            </a:r>
            <a:r>
              <a:rPr lang="en-US" altLang="en-US" i="1" baseline="-25000" smtClean="0"/>
              <a:t>Eid = Mid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Department</a:t>
            </a:r>
            <a:endParaRPr lang="en-US" altLang="en-US" smtClean="0"/>
          </a:p>
        </p:txBody>
      </p:sp>
      <p:graphicFrame>
        <p:nvGraphicFramePr>
          <p:cNvPr id="856202" name="Group 138"/>
          <p:cNvGraphicFramePr>
            <a:graphicFrameLocks noGrp="1"/>
          </p:cNvGraphicFramePr>
          <p:nvPr/>
        </p:nvGraphicFramePr>
        <p:xfrm>
          <a:off x="914400" y="1752600"/>
          <a:ext cx="2286000" cy="1463675"/>
        </p:xfrm>
        <a:graphic>
          <a:graphicData uri="http://schemas.openxmlformats.org/drawingml/2006/table">
            <a:tbl>
              <a:tblPr/>
              <a:tblGrid>
                <a:gridCol w="654050"/>
                <a:gridCol w="163195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6226" name="Group 162"/>
          <p:cNvGraphicFramePr>
            <a:graphicFrameLocks noGrp="1"/>
          </p:cNvGraphicFramePr>
          <p:nvPr/>
        </p:nvGraphicFramePr>
        <p:xfrm>
          <a:off x="5105400" y="1676400"/>
          <a:ext cx="2514600" cy="1096963"/>
        </p:xfrm>
        <a:graphic>
          <a:graphicData uri="http://schemas.openxmlformats.org/drawingml/2006/table">
            <a:tbl>
              <a:tblPr/>
              <a:tblGrid>
                <a:gridCol w="533400"/>
                <a:gridCol w="838200"/>
                <a:gridCol w="11430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6285" name="Group 221"/>
          <p:cNvGraphicFramePr>
            <a:graphicFrameLocks noGrp="1"/>
          </p:cNvGraphicFramePr>
          <p:nvPr/>
        </p:nvGraphicFramePr>
        <p:xfrm>
          <a:off x="1524000" y="3721100"/>
          <a:ext cx="5562600" cy="1463675"/>
        </p:xfrm>
        <a:graphic>
          <a:graphicData uri="http://schemas.openxmlformats.org/drawingml/2006/table">
            <a:tbl>
              <a:tblPr/>
              <a:tblGrid>
                <a:gridCol w="868363"/>
                <a:gridCol w="1874837"/>
                <a:gridCol w="838200"/>
                <a:gridCol w="838200"/>
                <a:gridCol w="11430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Smith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 Carter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 Lee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NULL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15"/>
          <p:cNvGrpSpPr>
            <a:grpSpLocks/>
          </p:cNvGrpSpPr>
          <p:nvPr/>
        </p:nvGrpSpPr>
        <p:grpSpPr bwMode="auto">
          <a:xfrm>
            <a:off x="3200400" y="2209800"/>
            <a:ext cx="1905000" cy="1524000"/>
            <a:chOff x="2016" y="1392"/>
            <a:chExt cx="1200" cy="960"/>
          </a:xfrm>
        </p:grpSpPr>
        <p:grpSp>
          <p:nvGrpSpPr>
            <p:cNvPr id="26704" name="Group 214"/>
            <p:cNvGrpSpPr>
              <a:grpSpLocks/>
            </p:cNvGrpSpPr>
            <p:nvPr/>
          </p:nvGrpSpPr>
          <p:grpSpPr bwMode="auto">
            <a:xfrm>
              <a:off x="2016" y="1392"/>
              <a:ext cx="1200" cy="960"/>
              <a:chOff x="2016" y="1392"/>
              <a:chExt cx="1200" cy="960"/>
            </a:xfrm>
          </p:grpSpPr>
          <p:grpSp>
            <p:nvGrpSpPr>
              <p:cNvPr id="26708" name="Group 213"/>
              <p:cNvGrpSpPr>
                <a:grpSpLocks/>
              </p:cNvGrpSpPr>
              <p:nvPr/>
            </p:nvGrpSpPr>
            <p:grpSpPr bwMode="auto">
              <a:xfrm>
                <a:off x="2064" y="1680"/>
                <a:ext cx="1104" cy="528"/>
                <a:chOff x="2064" y="1680"/>
                <a:chExt cx="1104" cy="528"/>
              </a:xfrm>
            </p:grpSpPr>
            <p:sp>
              <p:nvSpPr>
                <p:cNvPr id="856197" name="Oval 133"/>
                <p:cNvSpPr>
                  <a:spLocks noChangeArrowheads="1"/>
                </p:cNvSpPr>
                <p:nvPr/>
              </p:nvSpPr>
              <p:spPr bwMode="auto">
                <a:xfrm>
                  <a:off x="2112" y="1680"/>
                  <a:ext cx="960" cy="52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path path="rect">
                    <a:fillToRect r="100000" b="100000"/>
                  </a:path>
                </a:gradFill>
                <a:ln w="381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713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2064" y="1776"/>
                  <a:ext cx="1104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hangingPunct="0"/>
                  <a:r>
                    <a:rPr lang="en-US" altLang="en-US" sz="2800">
                      <a:solidFill>
                        <a:schemeClr val="tx2"/>
                      </a:solidFill>
                    </a:rPr>
                    <a:t> </a:t>
                  </a:r>
                  <a:r>
                    <a:rPr lang="en-US" altLang="en-US" sz="2800">
                      <a:latin typeface="dbsym"/>
                    </a:rPr>
                    <a:t>    </a:t>
                  </a:r>
                  <a:r>
                    <a:rPr lang="en-US" altLang="en-US" sz="2800" i="1" baseline="-25000"/>
                    <a:t>Eid = Mid</a:t>
                  </a:r>
                </a:p>
              </p:txBody>
            </p:sp>
          </p:grpSp>
          <p:sp>
            <p:nvSpPr>
              <p:cNvPr id="26709" name="Line 135"/>
              <p:cNvSpPr>
                <a:spLocks noChangeShapeType="1"/>
              </p:cNvSpPr>
              <p:nvPr/>
            </p:nvSpPr>
            <p:spPr bwMode="auto">
              <a:xfrm>
                <a:off x="2016" y="1440"/>
                <a:ext cx="336" cy="336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0" name="Line 136"/>
              <p:cNvSpPr>
                <a:spLocks noChangeShapeType="1"/>
              </p:cNvSpPr>
              <p:nvPr/>
            </p:nvSpPr>
            <p:spPr bwMode="auto">
              <a:xfrm flipH="1">
                <a:off x="2880" y="1392"/>
                <a:ext cx="336" cy="336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11" name="Line 137"/>
              <p:cNvSpPr>
                <a:spLocks noChangeShapeType="1"/>
              </p:cNvSpPr>
              <p:nvPr/>
            </p:nvSpPr>
            <p:spPr bwMode="auto">
              <a:xfrm>
                <a:off x="2592" y="2160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705" name="Group 207"/>
            <p:cNvGrpSpPr>
              <a:grpSpLocks/>
            </p:cNvGrpSpPr>
            <p:nvPr/>
          </p:nvGrpSpPr>
          <p:grpSpPr bwMode="auto">
            <a:xfrm>
              <a:off x="2112" y="1920"/>
              <a:ext cx="48" cy="126"/>
              <a:chOff x="1692" y="1122"/>
              <a:chExt cx="48" cy="126"/>
            </a:xfrm>
          </p:grpSpPr>
          <p:sp>
            <p:nvSpPr>
              <p:cNvPr id="26706" name="Line 208"/>
              <p:cNvSpPr>
                <a:spLocks noChangeShapeType="1"/>
              </p:cNvSpPr>
              <p:nvPr/>
            </p:nvSpPr>
            <p:spPr bwMode="auto">
              <a:xfrm>
                <a:off x="1692" y="1122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7" name="Line 209"/>
              <p:cNvSpPr>
                <a:spLocks noChangeShapeType="1"/>
              </p:cNvSpPr>
              <p:nvPr/>
            </p:nvSpPr>
            <p:spPr bwMode="auto">
              <a:xfrm>
                <a:off x="1692" y="1248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6699" name="Group 210"/>
          <p:cNvGrpSpPr>
            <a:grpSpLocks/>
          </p:cNvGrpSpPr>
          <p:nvPr/>
        </p:nvGrpSpPr>
        <p:grpSpPr bwMode="auto">
          <a:xfrm>
            <a:off x="2209800" y="1295400"/>
            <a:ext cx="76200" cy="200025"/>
            <a:chOff x="1692" y="1122"/>
            <a:chExt cx="48" cy="126"/>
          </a:xfrm>
        </p:grpSpPr>
        <p:sp>
          <p:nvSpPr>
            <p:cNvPr id="26702" name="Line 211"/>
            <p:cNvSpPr>
              <a:spLocks noChangeShapeType="1"/>
            </p:cNvSpPr>
            <p:nvPr/>
          </p:nvSpPr>
          <p:spPr bwMode="auto">
            <a:xfrm>
              <a:off x="1692" y="1122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3" name="Line 212"/>
            <p:cNvSpPr>
              <a:spLocks noChangeShapeType="1"/>
            </p:cNvSpPr>
            <p:nvPr/>
          </p:nvSpPr>
          <p:spPr bwMode="auto">
            <a:xfrm>
              <a:off x="1692" y="1248"/>
              <a:ext cx="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6700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95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01" name="Picture 1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5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5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FC1DF8-74DA-416D-97A8-51153F5694D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6927F79-1361-4873-89BC-BB1865CC281B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Division Operator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Input: two tables </a:t>
            </a:r>
            <a:r>
              <a:rPr lang="en-US" altLang="en-US" i="1" smtClean="0"/>
              <a:t>R</a:t>
            </a:r>
            <a:r>
              <a:rPr lang="en-US" altLang="en-US" smtClean="0"/>
              <a:t> and </a:t>
            </a:r>
            <a:r>
              <a:rPr lang="en-US" altLang="en-US" i="1" smtClean="0"/>
              <a:t>S</a:t>
            </a:r>
          </a:p>
          <a:p>
            <a:pPr eaLnBrk="1" hangingPunct="1"/>
            <a:r>
              <a:rPr lang="en-US" altLang="en-US" smtClean="0"/>
              <a:t>Notation: </a:t>
            </a:r>
            <a:r>
              <a:rPr lang="en-US" altLang="en-US" i="1" smtClean="0">
                <a:solidFill>
                  <a:schemeClr val="tx2"/>
                </a:solidFill>
              </a:rPr>
              <a:t>R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smtClean="0">
                <a:latin typeface="dbsym"/>
                <a:sym typeface="Symbol" panose="05050102010706020507" pitchFamily="18" charset="2"/>
              </a:rPr>
              <a:t></a:t>
            </a:r>
            <a:r>
              <a:rPr lang="en-US" altLang="en-US" smtClean="0">
                <a:solidFill>
                  <a:schemeClr val="tx2"/>
                </a:solidFill>
              </a:rPr>
              <a:t> </a:t>
            </a:r>
            <a:r>
              <a:rPr lang="en-US" altLang="en-US" i="1" smtClean="0">
                <a:solidFill>
                  <a:schemeClr val="tx2"/>
                </a:solidFill>
              </a:rPr>
              <a:t>S</a:t>
            </a:r>
          </a:p>
          <a:p>
            <a:pPr eaLnBrk="1" hangingPunct="1"/>
            <a:r>
              <a:rPr lang="en-US" altLang="en-US" smtClean="0"/>
              <a:t>Purpose: Find the subset of items in one set R that are related to </a:t>
            </a:r>
            <a:r>
              <a:rPr lang="en-US" altLang="en-US" i="1" smtClean="0"/>
              <a:t>all</a:t>
            </a:r>
            <a:r>
              <a:rPr lang="en-US" altLang="en-US" smtClean="0"/>
              <a:t> items in another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8D107E-2B93-44B3-A3DA-C60F8BC0F33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BF85537-1E03-4082-968C-6CE5CA34634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8678" name="Slide Number Placeholder 5"/>
          <p:cNvSpPr txBox="1">
            <a:spLocks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5B1027FC-FAA1-4B23-B001-C13FCCA98E00}" type="slidenum">
              <a:rPr lang="en-US" altLang="en-US" sz="1000"/>
              <a:pPr algn="r"/>
              <a:t>24</a:t>
            </a:fld>
            <a:endParaRPr lang="en-US" altLang="en-US" sz="100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924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i="1" kern="0" dirty="0">
                <a:latin typeface="+mn-lt"/>
              </a:rPr>
              <a:t>Query type</a:t>
            </a:r>
            <a:r>
              <a:rPr lang="en-US" sz="2800" kern="0" dirty="0">
                <a:latin typeface="+mn-lt"/>
              </a:rPr>
              <a:t>: Find the subset of items in one set that are related to </a:t>
            </a:r>
            <a:r>
              <a:rPr lang="en-US" sz="2800" i="1" kern="0" dirty="0">
                <a:latin typeface="+mn-lt"/>
              </a:rPr>
              <a:t>all</a:t>
            </a:r>
            <a:r>
              <a:rPr lang="en-US" sz="2800" kern="0" dirty="0">
                <a:latin typeface="+mn-lt"/>
              </a:rPr>
              <a:t> items in another set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i="1" kern="0" dirty="0">
                <a:latin typeface="+mn-lt"/>
              </a:rPr>
              <a:t>Example</a:t>
            </a:r>
            <a:r>
              <a:rPr lang="en-US" sz="2800" kern="0" dirty="0">
                <a:latin typeface="+mn-lt"/>
              </a:rPr>
              <a:t>: Find professors who have taught courses in </a:t>
            </a:r>
            <a:r>
              <a:rPr lang="en-US" sz="2800" i="1" kern="0" dirty="0">
                <a:latin typeface="+mn-lt"/>
              </a:rPr>
              <a:t>all</a:t>
            </a:r>
            <a:r>
              <a:rPr lang="en-US" sz="2800" kern="0" dirty="0">
                <a:latin typeface="+mn-lt"/>
              </a:rPr>
              <a:t> departments</a:t>
            </a:r>
          </a:p>
          <a:p>
            <a:pPr marL="692150" lvl="1" indent="-34766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600" kern="0" dirty="0">
                <a:latin typeface="+mn-lt"/>
              </a:rPr>
              <a:t>Why does this involve division?</a:t>
            </a:r>
          </a:p>
        </p:txBody>
      </p:sp>
      <p:sp>
        <p:nvSpPr>
          <p:cNvPr id="28680" name="Rectangle 4"/>
          <p:cNvSpPr>
            <a:spLocks noChangeArrowheads="1"/>
          </p:cNvSpPr>
          <p:nvPr/>
        </p:nvSpPr>
        <p:spPr bwMode="auto">
          <a:xfrm>
            <a:off x="3352800" y="4343400"/>
            <a:ext cx="21336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81" name="Text Box 5"/>
          <p:cNvSpPr txBox="1">
            <a:spLocks noChangeArrowheads="1"/>
          </p:cNvSpPr>
          <p:nvPr/>
        </p:nvSpPr>
        <p:spPr bwMode="auto">
          <a:xfrm>
            <a:off x="3581400" y="4038600"/>
            <a:ext cx="172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ProfId   DeptId</a:t>
            </a:r>
          </a:p>
        </p:txBody>
      </p:sp>
      <p:sp>
        <p:nvSpPr>
          <p:cNvPr id="28682" name="Rectangle 6"/>
          <p:cNvSpPr>
            <a:spLocks noChangeArrowheads="1"/>
          </p:cNvSpPr>
          <p:nvPr/>
        </p:nvSpPr>
        <p:spPr bwMode="auto">
          <a:xfrm>
            <a:off x="5638800" y="4343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83" name="Text Box 7"/>
          <p:cNvSpPr txBox="1">
            <a:spLocks noChangeArrowheads="1"/>
          </p:cNvSpPr>
          <p:nvPr/>
        </p:nvSpPr>
        <p:spPr bwMode="auto">
          <a:xfrm>
            <a:off x="5638800" y="4038600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DeptId</a:t>
            </a:r>
          </a:p>
        </p:txBody>
      </p:sp>
      <p:sp>
        <p:nvSpPr>
          <p:cNvPr id="28684" name="Text Box 8"/>
          <p:cNvSpPr txBox="1">
            <a:spLocks noChangeArrowheads="1"/>
          </p:cNvSpPr>
          <p:nvPr/>
        </p:nvSpPr>
        <p:spPr bwMode="auto">
          <a:xfrm>
            <a:off x="6781800" y="4267200"/>
            <a:ext cx="2084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department Ids</a:t>
            </a:r>
          </a:p>
        </p:txBody>
      </p:sp>
      <p:sp>
        <p:nvSpPr>
          <p:cNvPr id="28685" name="Text Box 9"/>
          <p:cNvSpPr txBox="1">
            <a:spLocks noChangeArrowheads="1"/>
          </p:cNvSpPr>
          <p:nvPr/>
        </p:nvSpPr>
        <p:spPr bwMode="auto">
          <a:xfrm>
            <a:off x="762000" y="4191000"/>
            <a:ext cx="201136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Contains row</a:t>
            </a:r>
          </a:p>
          <a:p>
            <a:r>
              <a:rPr lang="en-US" altLang="en-US"/>
              <a:t>&lt;</a:t>
            </a:r>
            <a:r>
              <a:rPr lang="en-US" altLang="en-US" i="1"/>
              <a:t>p,d</a:t>
            </a:r>
            <a:r>
              <a:rPr lang="en-US" altLang="en-US"/>
              <a:t>&gt; if professor</a:t>
            </a:r>
          </a:p>
          <a:p>
            <a:r>
              <a:rPr lang="en-US" altLang="en-US" i="1"/>
              <a:t>p</a:t>
            </a:r>
            <a:r>
              <a:rPr lang="en-US" altLang="en-US"/>
              <a:t> has taught a</a:t>
            </a:r>
          </a:p>
          <a:p>
            <a:r>
              <a:rPr lang="en-US" altLang="en-US"/>
              <a:t>course in </a:t>
            </a:r>
          </a:p>
          <a:p>
            <a:r>
              <a:rPr lang="en-US" altLang="en-US"/>
              <a:t>department </a:t>
            </a:r>
            <a:r>
              <a:rPr lang="en-US" altLang="en-US" i="1"/>
              <a:t>d</a:t>
            </a:r>
          </a:p>
        </p:txBody>
      </p:sp>
      <p:sp>
        <p:nvSpPr>
          <p:cNvPr id="28686" name="Line 10"/>
          <p:cNvSpPr>
            <a:spLocks noChangeShapeType="1"/>
          </p:cNvSpPr>
          <p:nvPr/>
        </p:nvSpPr>
        <p:spPr bwMode="auto">
          <a:xfrm>
            <a:off x="4419600" y="4343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2"/>
          <p:cNvSpPr>
            <a:spLocks noChangeShapeType="1"/>
          </p:cNvSpPr>
          <p:nvPr/>
        </p:nvSpPr>
        <p:spPr bwMode="auto">
          <a:xfrm>
            <a:off x="2286000" y="5181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3"/>
          <p:cNvSpPr>
            <a:spLocks noChangeShapeType="1"/>
          </p:cNvSpPr>
          <p:nvPr/>
        </p:nvSpPr>
        <p:spPr bwMode="auto">
          <a:xfrm flipH="1">
            <a:off x="6705600" y="4724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3806D3-229F-423E-ABAC-B4FD24E74C9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457E32-F45F-414E-829C-AB6B98C0AAAE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is r.a. a good query language?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</a:t>
            </a:r>
          </a:p>
          <a:p>
            <a:pPr lvl="1" eaLnBrk="1" hangingPunct="1"/>
            <a:r>
              <a:rPr lang="en-US" altLang="en-US" smtClean="0"/>
              <a:t>A small set of core operators who semantics are easy to grasp</a:t>
            </a:r>
          </a:p>
          <a:p>
            <a:pPr eaLnBrk="1" hangingPunct="1"/>
            <a:r>
              <a:rPr lang="en-US" altLang="en-US" smtClean="0"/>
              <a:t>Declarative?</a:t>
            </a:r>
          </a:p>
          <a:p>
            <a:pPr lvl="1" eaLnBrk="1" hangingPunct="1"/>
            <a:r>
              <a:rPr lang="en-US" altLang="en-US" smtClean="0"/>
              <a:t>Yes, compared with older languages like CODASYL</a:t>
            </a:r>
          </a:p>
          <a:p>
            <a:pPr lvl="1" eaLnBrk="1" hangingPunct="1"/>
            <a:r>
              <a:rPr lang="en-US" altLang="en-US" smtClean="0"/>
              <a:t>Though operators do look somewhat “procedural”</a:t>
            </a:r>
          </a:p>
          <a:p>
            <a:pPr eaLnBrk="1" hangingPunct="1"/>
            <a:r>
              <a:rPr lang="en-US" altLang="en-US" smtClean="0"/>
              <a:t>Complete?</a:t>
            </a:r>
          </a:p>
          <a:p>
            <a:pPr lvl="1" eaLnBrk="1" hangingPunct="1"/>
            <a:r>
              <a:rPr lang="en-US" altLang="en-US" smtClean="0"/>
              <a:t>With respect to 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752C02-FCC0-4B9C-9010-003F03B72A5F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FB9B67-6C3F-4388-96C2-F85D25EB15AC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Turing machine?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Relational algebra has </a:t>
            </a:r>
            <a:r>
              <a:rPr lang="en-US" altLang="en-US" smtClean="0">
                <a:solidFill>
                  <a:schemeClr val="tx2"/>
                </a:solidFill>
              </a:rPr>
              <a:t>no recursion</a:t>
            </a:r>
          </a:p>
          <a:p>
            <a:pPr lvl="1" eaLnBrk="1" hangingPunct="1"/>
            <a:r>
              <a:rPr lang="en-US" altLang="en-US" smtClean="0"/>
              <a:t>Example of something not expressible in relational algebra: Given relation </a:t>
            </a:r>
            <a:r>
              <a:rPr lang="en-US" altLang="en-US" i="1" smtClean="0"/>
              <a:t>Parent</a:t>
            </a:r>
            <a:r>
              <a:rPr lang="en-US" altLang="en-US" smtClean="0"/>
              <a:t>(</a:t>
            </a:r>
            <a:r>
              <a:rPr lang="en-US" altLang="en-US" i="1" smtClean="0"/>
              <a:t>parent</a:t>
            </a:r>
            <a:r>
              <a:rPr lang="en-US" altLang="en-US" smtClean="0"/>
              <a:t>, </a:t>
            </a:r>
            <a:r>
              <a:rPr lang="en-US" altLang="en-US" i="1" smtClean="0"/>
              <a:t>child</a:t>
            </a:r>
            <a:r>
              <a:rPr lang="en-US" altLang="en-US" smtClean="0"/>
              <a:t>), who are Bart’s </a:t>
            </a:r>
            <a:r>
              <a:rPr lang="en-US" altLang="en-US" smtClean="0">
                <a:solidFill>
                  <a:schemeClr val="tx2"/>
                </a:solidFill>
              </a:rPr>
              <a:t>ancestors</a:t>
            </a:r>
            <a:r>
              <a:rPr lang="en-US" altLang="en-US" smtClean="0"/>
              <a:t>?</a:t>
            </a:r>
          </a:p>
          <a:p>
            <a:pPr eaLnBrk="1" hangingPunct="1"/>
            <a:r>
              <a:rPr lang="en-US" altLang="en-US" smtClean="0"/>
              <a:t>Why not Turing machine?</a:t>
            </a:r>
          </a:p>
          <a:p>
            <a:pPr lvl="1" eaLnBrk="1" hangingPunct="1"/>
            <a:r>
              <a:rPr lang="en-US" altLang="en-US" smtClean="0"/>
              <a:t>Optimization becomes </a:t>
            </a:r>
            <a:r>
              <a:rPr lang="en-US" altLang="en-US" smtClean="0">
                <a:solidFill>
                  <a:schemeClr val="tx2"/>
                </a:solidFill>
              </a:rPr>
              <a:t>undecidable</a:t>
            </a:r>
          </a:p>
          <a:p>
            <a:pPr lvl="1" eaLnBrk="1" hangingPunct="1"/>
            <a:r>
              <a:rPr lang="en-US" altLang="en-US" smtClean="0"/>
              <a:t>You can always implement it at the application level</a:t>
            </a:r>
          </a:p>
          <a:p>
            <a:pPr eaLnBrk="1" hangingPunct="1"/>
            <a:r>
              <a:rPr lang="en-US" altLang="en-US" smtClean="0"/>
              <a:t>Recursion is added to SQL nevertheless!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14FD2D-2C7B-4C84-8BC6-20DA75304121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870A1E-2858-4D53-A752-8A93140AC77D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Review</a:t>
            </a:r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Expression tree</a:t>
            </a:r>
          </a:p>
          <a:p>
            <a:pPr eaLnBrk="1" hangingPunct="1"/>
            <a:r>
              <a:rPr lang="en-US" altLang="en-US" smtClean="0"/>
              <a:t>Tips in writing R.A.</a:t>
            </a:r>
          </a:p>
          <a:p>
            <a:pPr lvl="1" eaLnBrk="1" hangingPunct="1"/>
            <a:r>
              <a:rPr lang="en-US" altLang="en-US" smtClean="0"/>
              <a:t>Use temporary variables </a:t>
            </a:r>
          </a:p>
          <a:p>
            <a:pPr lvl="1" eaLnBrk="1" hangingPunct="1"/>
            <a:r>
              <a:rPr lang="en-US" altLang="en-US" smtClean="0"/>
              <a:t>Use foreign keys to join tables </a:t>
            </a:r>
          </a:p>
          <a:p>
            <a:pPr lvl="1" eaLnBrk="1" hangingPunct="1"/>
            <a:r>
              <a:rPr lang="en-US" altLang="en-US" smtClean="0"/>
              <a:t>A comparison is to identify a relationship</a:t>
            </a:r>
          </a:p>
          <a:p>
            <a:pPr lvl="1" eaLnBrk="1" hangingPunct="1"/>
            <a:r>
              <a:rPr lang="en-US" altLang="en-US" smtClean="0"/>
              <a:t>Use set minus in non-monotonic results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160AA3-B748-430C-8D23-B63558288385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mtClean="0"/>
              <a:t>Jinze Liu @ University of Kentucky</a:t>
            </a:r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D5B531-B161-40BA-9147-5489C3703F6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Review: Summary of derived operators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Join: </a:t>
            </a:r>
          </a:p>
          <a:p>
            <a:pPr eaLnBrk="1" hangingPunct="1"/>
            <a:r>
              <a:rPr lang="en-US" altLang="en-US" smtClean="0"/>
              <a:t>Natural join: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mtClean="0"/>
              <a:t>Intersection:</a:t>
            </a:r>
            <a:endParaRPr lang="en-US" altLang="en-US" i="1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727044" name="Rectangle 4"/>
          <p:cNvSpPr>
            <a:spLocks noChangeArrowheads="1"/>
          </p:cNvSpPr>
          <p:nvPr/>
        </p:nvSpPr>
        <p:spPr bwMode="auto">
          <a:xfrm>
            <a:off x="3352800" y="1143000"/>
            <a:ext cx="4343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  </a:t>
            </a:r>
            <a:r>
              <a:rPr lang="en-US" altLang="en-US" sz="2800" i="1" baseline="-25000">
                <a:solidFill>
                  <a:schemeClr val="tx2"/>
                </a:solidFill>
              </a:rPr>
              <a:t>p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>
                <a:solidFill>
                  <a:schemeClr val="tx2"/>
                </a:solidFill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2800" i="1">
                <a:solidFill>
                  <a:schemeClr val="tx2"/>
                </a:solidFill>
              </a:rPr>
              <a:t>R</a:t>
            </a:r>
            <a:r>
              <a:rPr lang="en-US" altLang="en-US" sz="2800">
                <a:solidFill>
                  <a:schemeClr val="tx2"/>
                </a:solidFill>
              </a:rPr>
              <a:t>    </a:t>
            </a:r>
            <a:r>
              <a:rPr lang="en-US" altLang="en-US" sz="2800" i="1">
                <a:solidFill>
                  <a:schemeClr val="tx2"/>
                </a:solidFill>
              </a:rPr>
              <a:t>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endParaRPr lang="en-US" altLang="en-US" sz="2800"/>
          </a:p>
        </p:txBody>
      </p:sp>
      <p:sp>
        <p:nvSpPr>
          <p:cNvPr id="727045" name="Rectangle 5"/>
          <p:cNvSpPr>
            <a:spLocks noChangeArrowheads="1"/>
          </p:cNvSpPr>
          <p:nvPr/>
        </p:nvSpPr>
        <p:spPr bwMode="auto">
          <a:xfrm>
            <a:off x="228600" y="3048000"/>
            <a:ext cx="861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92150" indent="-347663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/>
              <a:t>Many more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/>
              <a:t>Outer join, Division, 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/>
              <a:t>Semijoin, anti-semijoin, …</a:t>
            </a:r>
          </a:p>
        </p:txBody>
      </p:sp>
      <p:pic>
        <p:nvPicPr>
          <p:cNvPr id="2058" name="Picture 16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295400"/>
            <a:ext cx="327025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3657600" y="2286000"/>
          <a:ext cx="29686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5" imgW="164880" imgH="126720" progId="Equation.3">
                  <p:embed/>
                </p:oleObj>
              </mc:Choice>
              <mc:Fallback>
                <p:oleObj name="Equation" r:id="rId5" imgW="164880" imgH="1267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86000"/>
                        <a:ext cx="296863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74902C-EB34-4858-A16C-0DFFF358C28A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1A7153-63D8-4516-BBFB-F0110435384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Join </a:t>
            </a:r>
          </a:p>
        </p:txBody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Which classes is Lisa taking?</a:t>
            </a:r>
          </a:p>
          <a:p>
            <a:pPr lvl="1" eaLnBrk="1" hangingPunct="1">
              <a:lnSpc>
                <a:spcPct val="90000"/>
              </a:lnSpc>
              <a:buSzPct val="75000"/>
            </a:pPr>
            <a:r>
              <a:rPr lang="en-US" altLang="en-US" sz="2400" smtClean="0"/>
              <a:t>Student(</a:t>
            </a:r>
            <a:r>
              <a:rPr lang="en-US" altLang="en-US" sz="2400" u="sng" smtClean="0"/>
              <a:t>sid</a:t>
            </a:r>
            <a:r>
              <a:rPr lang="en-US" altLang="en-US" sz="2400" smtClean="0"/>
              <a:t>: string, name: string, gpa: float)</a:t>
            </a:r>
          </a:p>
          <a:p>
            <a:pPr lvl="1" eaLnBrk="1" hangingPunct="1">
              <a:lnSpc>
                <a:spcPct val="90000"/>
              </a:lnSpc>
              <a:buSzPct val="75000"/>
            </a:pPr>
            <a:r>
              <a:rPr lang="en-US" altLang="en-US" sz="2400" smtClean="0"/>
              <a:t>Course(</a:t>
            </a:r>
            <a:r>
              <a:rPr lang="en-US" altLang="en-US" sz="2400" u="sng" smtClean="0"/>
              <a:t>cid</a:t>
            </a:r>
            <a:r>
              <a:rPr lang="en-US" altLang="en-US" sz="2400" smtClean="0"/>
              <a:t>: string, department: string)</a:t>
            </a:r>
          </a:p>
          <a:p>
            <a:pPr lvl="1" eaLnBrk="1" hangingPunct="1">
              <a:lnSpc>
                <a:spcPct val="90000"/>
              </a:lnSpc>
              <a:buSzPct val="75000"/>
            </a:pPr>
            <a:r>
              <a:rPr lang="en-US" altLang="en-US" sz="2400" smtClean="0"/>
              <a:t>Enrolled(</a:t>
            </a:r>
            <a:r>
              <a:rPr lang="en-US" altLang="en-US" sz="2400" u="sng" smtClean="0"/>
              <a:t>sid</a:t>
            </a:r>
            <a:r>
              <a:rPr lang="en-US" altLang="en-US" sz="2400" smtClean="0"/>
              <a:t>: string, </a:t>
            </a:r>
            <a:r>
              <a:rPr lang="en-US" altLang="en-US" sz="2400" u="sng" smtClean="0"/>
              <a:t>cid</a:t>
            </a:r>
            <a:r>
              <a:rPr lang="en-US" altLang="en-US" sz="2400" smtClean="0"/>
              <a:t>: string, grade: character)</a:t>
            </a:r>
          </a:p>
          <a:p>
            <a:pPr eaLnBrk="1" hangingPunct="1">
              <a:lnSpc>
                <a:spcPct val="90000"/>
              </a:lnSpc>
              <a:buSzPct val="75000"/>
            </a:pPr>
            <a:r>
              <a:rPr lang="en-US" altLang="en-US" sz="2600" smtClean="0"/>
              <a:t>An Answer:</a:t>
            </a: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Student_Lisa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l-GR" altLang="en-US" smtClean="0">
                <a:cs typeface="Times New Roman" panose="02020603050405020304" pitchFamily="18" charset="0"/>
              </a:rPr>
              <a:t>σ</a:t>
            </a:r>
            <a:r>
              <a:rPr kumimoji="1" lang="en-US" altLang="en-US" i="1" baseline="-25000" smtClean="0">
                <a:latin typeface="AmeriGarmnd BT"/>
              </a:rPr>
              <a:t>name</a:t>
            </a:r>
            <a:r>
              <a:rPr kumimoji="1" lang="en-US" altLang="en-US" baseline="-25000" smtClean="0">
                <a:latin typeface="AmeriGarmnd BT"/>
              </a:rPr>
              <a:t> = “</a:t>
            </a:r>
            <a:r>
              <a:rPr kumimoji="1" lang="en-US" altLang="en-US" i="1" baseline="-25000" smtClean="0">
                <a:latin typeface="AmeriGarmnd BT"/>
              </a:rPr>
              <a:t>Lisa”</a:t>
            </a:r>
            <a:r>
              <a:rPr kumimoji="1" lang="en-US" altLang="en-US" i="1" smtClean="0">
                <a:latin typeface="AmeriGarmnd BT"/>
              </a:rPr>
              <a:t>Student</a:t>
            </a: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Lisa_Enrolled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/>
              <a:t>Student_Lisa </a:t>
            </a:r>
            <a:r>
              <a:rPr kumimoji="1" lang="en-US" altLang="en-US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mtClean="0"/>
              <a:t>Enrolled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Lisa’s classes </a:t>
            </a:r>
            <a:r>
              <a:rPr kumimoji="1" lang="en-US" altLang="en-US" smtClean="0"/>
              <a:t>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l-GR" altLang="en-US" smtClean="0">
                <a:cs typeface="Times New Roman" panose="02020603050405020304" pitchFamily="18" charset="0"/>
              </a:rPr>
              <a:t>π</a:t>
            </a:r>
            <a:r>
              <a:rPr kumimoji="1" lang="en-US" altLang="en-US" baseline="-25000" smtClean="0"/>
              <a:t>CID </a:t>
            </a:r>
            <a:r>
              <a:rPr kumimoji="1" lang="en-US" altLang="en-US" smtClean="0"/>
              <a:t>Lisa_Enrolled</a:t>
            </a:r>
            <a:r>
              <a:rPr kumimoji="1" lang="en-US" altLang="en-US" smtClean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kumimoji="1" lang="en-US" altLang="en-US" smtClean="0">
                <a:sym typeface="Symbol" panose="05050102010706020507" pitchFamily="18" charset="2"/>
              </a:rPr>
              <a:t>Or:</a:t>
            </a: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Student_Enrolled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/>
              <a:t>Student </a:t>
            </a:r>
            <a:r>
              <a:rPr kumimoji="1" lang="en-US" altLang="en-US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mtClean="0"/>
              <a:t>Enrolled</a:t>
            </a:r>
            <a:endParaRPr kumimoji="1" lang="en-US" altLang="en-US" i="1" smtClean="0">
              <a:latin typeface="AmeriGarmnd BT"/>
            </a:endParaRPr>
          </a:p>
          <a:p>
            <a:pPr lvl="1" eaLnBrk="1" hangingPunct="1">
              <a:lnSpc>
                <a:spcPct val="90000"/>
              </a:lnSpc>
            </a:pPr>
            <a:r>
              <a:rPr kumimoji="1" lang="en-US" altLang="en-US" smtClean="0"/>
              <a:t>Lisa_Enrolled 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>
                <a:latin typeface="cmmi10"/>
                <a:cs typeface="Times New Roman" panose="02020603050405020304" pitchFamily="18" charset="0"/>
                <a:sym typeface="Symbol" panose="05050102010706020507" pitchFamily="18" charset="2"/>
              </a:rPr>
              <a:t>σ</a:t>
            </a:r>
            <a:r>
              <a:rPr kumimoji="1" lang="en-US" altLang="en-US" i="1" baseline="-25000" smtClean="0">
                <a:latin typeface="AmeriGarmnd BT"/>
              </a:rPr>
              <a:t>name</a:t>
            </a:r>
            <a:r>
              <a:rPr kumimoji="1" lang="en-US" altLang="en-US" baseline="-25000" smtClean="0">
                <a:latin typeface="AmeriGarmnd BT"/>
              </a:rPr>
              <a:t> = “</a:t>
            </a:r>
            <a:r>
              <a:rPr kumimoji="1" lang="en-US" altLang="en-US" i="1" baseline="-25000" smtClean="0">
                <a:latin typeface="AmeriGarmnd BT"/>
              </a:rPr>
              <a:t>Lisa” </a:t>
            </a:r>
            <a:r>
              <a:rPr kumimoji="1" lang="en-US" altLang="en-US" smtClean="0"/>
              <a:t>Student_Enrolled</a:t>
            </a: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Lisa’s classes </a:t>
            </a:r>
            <a:r>
              <a:rPr kumimoji="1" lang="en-US" altLang="en-US" smtClean="0"/>
              <a:t> </a:t>
            </a:r>
            <a:r>
              <a:rPr kumimoji="1" lang="en-US" altLang="en-US" smtClean="0">
                <a:sym typeface="Symbol" panose="05050102010706020507" pitchFamily="18" charset="2"/>
              </a:rPr>
              <a:t> </a:t>
            </a:r>
            <a:r>
              <a:rPr kumimoji="1" lang="en-US" altLang="en-US" smtClean="0">
                <a:latin typeface="cmmi10"/>
                <a:cs typeface="Times New Roman" panose="02020603050405020304" pitchFamily="18" charset="0"/>
                <a:sym typeface="Symbol" panose="05050102010706020507" pitchFamily="18" charset="2"/>
              </a:rPr>
              <a:t>π</a:t>
            </a:r>
            <a:r>
              <a:rPr kumimoji="1" lang="en-US" altLang="en-US" baseline="-25000" smtClean="0"/>
              <a:t>CID </a:t>
            </a:r>
            <a:r>
              <a:rPr kumimoji="1" lang="en-US" altLang="en-US" smtClean="0"/>
              <a:t>Lisa_Enrolled</a:t>
            </a:r>
            <a:r>
              <a:rPr kumimoji="1" lang="en-US" altLang="en-US" smtClean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kumimoji="1" lang="en-US" altLang="en-US" smtClean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673D3B1-A33B-45C4-B8FA-048327C5F5C2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A12EB3-8C36-45B9-8B29-D52F7B02FB7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Join Example</a:t>
            </a:r>
          </a:p>
        </p:txBody>
      </p:sp>
      <p:graphicFrame>
        <p:nvGraphicFramePr>
          <p:cNvPr id="839718" name="Group 38"/>
          <p:cNvGraphicFramePr>
            <a:graphicFrameLocks noGrp="1"/>
          </p:cNvGraphicFramePr>
          <p:nvPr/>
        </p:nvGraphicFramePr>
        <p:xfrm>
          <a:off x="76200" y="1371600"/>
          <a:ext cx="2819400" cy="1463676"/>
        </p:xfrm>
        <a:graphic>
          <a:graphicData uri="http://schemas.openxmlformats.org/drawingml/2006/table">
            <a:tbl>
              <a:tblPr/>
              <a:tblGrid>
                <a:gridCol w="654050"/>
                <a:gridCol w="946150"/>
                <a:gridCol w="609600"/>
                <a:gridCol w="6096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1234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3.5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866" name="Group 186"/>
          <p:cNvGraphicFramePr>
            <a:graphicFrameLocks noGrp="1"/>
          </p:cNvGraphicFramePr>
          <p:nvPr/>
        </p:nvGraphicFramePr>
        <p:xfrm>
          <a:off x="5562600" y="1752600"/>
          <a:ext cx="2819400" cy="746358"/>
        </p:xfrm>
        <a:graphic>
          <a:graphicData uri="http://schemas.openxmlformats.org/drawingml/2006/table">
            <a:tbl>
              <a:tblPr/>
              <a:tblGrid>
                <a:gridCol w="654050"/>
                <a:gridCol w="946150"/>
                <a:gridCol w="609600"/>
                <a:gridCol w="609600"/>
              </a:tblGrid>
              <a:tr h="380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4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796" name="Group 116"/>
          <p:cNvGraphicFramePr>
            <a:graphicFrameLocks noGrp="1"/>
          </p:cNvGraphicFramePr>
          <p:nvPr/>
        </p:nvGraphicFramePr>
        <p:xfrm>
          <a:off x="2438400" y="3048000"/>
          <a:ext cx="2133600" cy="1463676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762000"/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1123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9865" name="Group 185"/>
          <p:cNvGraphicFramePr>
            <a:graphicFrameLocks noGrp="1"/>
          </p:cNvGraphicFramePr>
          <p:nvPr/>
        </p:nvGraphicFramePr>
        <p:xfrm>
          <a:off x="4267200" y="4876800"/>
          <a:ext cx="4191000" cy="1097202"/>
        </p:xfrm>
        <a:graphic>
          <a:graphicData uri="http://schemas.openxmlformats.org/drawingml/2006/table">
            <a:tbl>
              <a:tblPr/>
              <a:tblGrid>
                <a:gridCol w="679450"/>
                <a:gridCol w="981075"/>
                <a:gridCol w="549275"/>
                <a:gridCol w="609600"/>
                <a:gridCol w="609600"/>
                <a:gridCol w="7620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grade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Lisa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91"/>
          <p:cNvGrpSpPr>
            <a:grpSpLocks/>
          </p:cNvGrpSpPr>
          <p:nvPr/>
        </p:nvGrpSpPr>
        <p:grpSpPr bwMode="auto">
          <a:xfrm>
            <a:off x="2895600" y="1858963"/>
            <a:ext cx="2590800" cy="838200"/>
            <a:chOff x="1776" y="1171"/>
            <a:chExt cx="1632" cy="528"/>
          </a:xfrm>
        </p:grpSpPr>
        <p:sp>
          <p:nvSpPr>
            <p:cNvPr id="839720" name="Oval 40"/>
            <p:cNvSpPr>
              <a:spLocks noChangeArrowheads="1"/>
            </p:cNvSpPr>
            <p:nvPr/>
          </p:nvSpPr>
          <p:spPr bwMode="auto">
            <a:xfrm>
              <a:off x="2013" y="1171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342" name="Text Box 41"/>
            <p:cNvSpPr txBox="1">
              <a:spLocks noChangeArrowheads="1"/>
            </p:cNvSpPr>
            <p:nvPr/>
          </p:nvSpPr>
          <p:spPr bwMode="auto">
            <a:xfrm>
              <a:off x="1985" y="1248"/>
              <a:ext cx="113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kumimoji="1" lang="el-GR" altLang="en-US" sz="28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2800" i="1" baseline="-25000">
                  <a:latin typeface="AmeriGarmnd BT"/>
                </a:rPr>
                <a:t>name</a:t>
              </a:r>
              <a:r>
                <a:rPr kumimoji="1" lang="en-US" altLang="en-US" sz="2800" baseline="-25000">
                  <a:latin typeface="AmeriGarmnd BT"/>
                </a:rPr>
                <a:t> = “</a:t>
              </a:r>
              <a:r>
                <a:rPr kumimoji="1" lang="en-US" altLang="en-US" sz="2800" i="1" baseline="-25000">
                  <a:latin typeface="AmeriGarmnd BT"/>
                </a:rPr>
                <a:t>Lisa”</a:t>
              </a:r>
              <a:endParaRPr kumimoji="1" lang="en-US" altLang="en-US" sz="2800" i="1">
                <a:latin typeface="AmeriGarmnd BT"/>
              </a:endParaRPr>
            </a:p>
          </p:txBody>
        </p:sp>
        <p:sp>
          <p:nvSpPr>
            <p:cNvPr id="9343" name="Line 42"/>
            <p:cNvSpPr>
              <a:spLocks noChangeShapeType="1"/>
            </p:cNvSpPr>
            <p:nvPr/>
          </p:nvSpPr>
          <p:spPr bwMode="auto">
            <a:xfrm>
              <a:off x="1776" y="1392"/>
              <a:ext cx="24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4" name="Line 187"/>
            <p:cNvSpPr>
              <a:spLocks noChangeShapeType="1"/>
            </p:cNvSpPr>
            <p:nvPr/>
          </p:nvSpPr>
          <p:spPr bwMode="auto">
            <a:xfrm>
              <a:off x="2928" y="1392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92"/>
          <p:cNvGrpSpPr>
            <a:grpSpLocks/>
          </p:cNvGrpSpPr>
          <p:nvPr/>
        </p:nvGrpSpPr>
        <p:grpSpPr bwMode="auto">
          <a:xfrm>
            <a:off x="4572000" y="2514600"/>
            <a:ext cx="2514600" cy="2362200"/>
            <a:chOff x="2880" y="1584"/>
            <a:chExt cx="1584" cy="1488"/>
          </a:xfrm>
        </p:grpSpPr>
        <p:grpSp>
          <p:nvGrpSpPr>
            <p:cNvPr id="9335" name="Group 117"/>
            <p:cNvGrpSpPr>
              <a:grpSpLocks/>
            </p:cNvGrpSpPr>
            <p:nvPr/>
          </p:nvGrpSpPr>
          <p:grpSpPr bwMode="auto">
            <a:xfrm>
              <a:off x="3504" y="2064"/>
              <a:ext cx="960" cy="528"/>
              <a:chOff x="3120" y="2832"/>
              <a:chExt cx="960" cy="528"/>
            </a:xfrm>
          </p:grpSpPr>
          <p:sp>
            <p:nvSpPr>
              <p:cNvPr id="839792" name="Oval 112"/>
              <p:cNvSpPr>
                <a:spLocks noChangeArrowheads="1"/>
              </p:cNvSpPr>
              <p:nvPr/>
            </p:nvSpPr>
            <p:spPr bwMode="auto">
              <a:xfrm>
                <a:off x="3120" y="2832"/>
                <a:ext cx="960" cy="52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340" name="Text Box 113"/>
              <p:cNvSpPr txBox="1">
                <a:spLocks noChangeArrowheads="1"/>
              </p:cNvSpPr>
              <p:nvPr/>
            </p:nvSpPr>
            <p:spPr bwMode="auto">
              <a:xfrm>
                <a:off x="3456" y="2928"/>
                <a:ext cx="228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/>
                <a:r>
                  <a:rPr kumimoji="1" lang="en-US" altLang="en-US" sz="2800">
                    <a:latin typeface="cmmi10"/>
                    <a:sym typeface="Symbol" panose="05050102010706020507" pitchFamily="18" charset="2"/>
                  </a:rPr>
                  <a:t></a:t>
                </a:r>
                <a:endParaRPr kumimoji="1" lang="en-US" altLang="en-US" sz="2800" i="1">
                  <a:latin typeface="AmeriGarmnd BT"/>
                  <a:sym typeface="Symbol" panose="05050102010706020507" pitchFamily="18" charset="2"/>
                </a:endParaRPr>
              </a:p>
            </p:txBody>
          </p:sp>
        </p:grpSp>
        <p:sp>
          <p:nvSpPr>
            <p:cNvPr id="9336" name="Line 188"/>
            <p:cNvSpPr>
              <a:spLocks noChangeShapeType="1"/>
            </p:cNvSpPr>
            <p:nvPr/>
          </p:nvSpPr>
          <p:spPr bwMode="auto">
            <a:xfrm>
              <a:off x="2880" y="2304"/>
              <a:ext cx="57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7" name="Line 189"/>
            <p:cNvSpPr>
              <a:spLocks noChangeShapeType="1"/>
            </p:cNvSpPr>
            <p:nvPr/>
          </p:nvSpPr>
          <p:spPr bwMode="auto">
            <a:xfrm flipH="1">
              <a:off x="3984" y="1584"/>
              <a:ext cx="432" cy="48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8" name="Line 190"/>
            <p:cNvSpPr>
              <a:spLocks noChangeShapeType="1"/>
            </p:cNvSpPr>
            <p:nvPr/>
          </p:nvSpPr>
          <p:spPr bwMode="auto">
            <a:xfrm flipH="1">
              <a:off x="4032" y="2640"/>
              <a:ext cx="0" cy="43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99"/>
          <p:cNvGrpSpPr>
            <a:grpSpLocks/>
          </p:cNvGrpSpPr>
          <p:nvPr/>
        </p:nvGrpSpPr>
        <p:grpSpPr bwMode="auto">
          <a:xfrm>
            <a:off x="1676400" y="5105400"/>
            <a:ext cx="2590800" cy="838200"/>
            <a:chOff x="1248" y="3216"/>
            <a:chExt cx="1632" cy="528"/>
          </a:xfrm>
        </p:grpSpPr>
        <p:sp>
          <p:nvSpPr>
            <p:cNvPr id="839875" name="Oval 195"/>
            <p:cNvSpPr>
              <a:spLocks noChangeArrowheads="1"/>
            </p:cNvSpPr>
            <p:nvPr/>
          </p:nvSpPr>
          <p:spPr bwMode="auto">
            <a:xfrm>
              <a:off x="1485" y="3216"/>
              <a:ext cx="960" cy="528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332" name="Text Box 196"/>
            <p:cNvSpPr txBox="1">
              <a:spLocks noChangeArrowheads="1"/>
            </p:cNvSpPr>
            <p:nvPr/>
          </p:nvSpPr>
          <p:spPr bwMode="auto">
            <a:xfrm>
              <a:off x="1680" y="3312"/>
              <a:ext cx="41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/>
              <a:r>
                <a:rPr kumimoji="1" lang="el-GR" altLang="en-US" sz="28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2800" baseline="-25000"/>
                <a:t>cid</a:t>
              </a:r>
              <a:endParaRPr kumimoji="1" lang="en-US" altLang="en-US" sz="2800" i="1" baseline="-25000">
                <a:latin typeface="AmeriGarmnd BT"/>
              </a:endParaRPr>
            </a:p>
          </p:txBody>
        </p:sp>
        <p:sp>
          <p:nvSpPr>
            <p:cNvPr id="9333" name="Line 197"/>
            <p:cNvSpPr>
              <a:spLocks noChangeShapeType="1"/>
            </p:cNvSpPr>
            <p:nvPr/>
          </p:nvSpPr>
          <p:spPr bwMode="auto">
            <a:xfrm>
              <a:off x="1248" y="3437"/>
              <a:ext cx="24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4" name="Line 198"/>
            <p:cNvSpPr>
              <a:spLocks noChangeShapeType="1"/>
            </p:cNvSpPr>
            <p:nvPr/>
          </p:nvSpPr>
          <p:spPr bwMode="auto">
            <a:xfrm>
              <a:off x="2400" y="3437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839912" name="Group 232"/>
          <p:cNvGraphicFramePr>
            <a:graphicFrameLocks noGrp="1"/>
          </p:cNvGraphicFramePr>
          <p:nvPr/>
        </p:nvGraphicFramePr>
        <p:xfrm>
          <a:off x="990600" y="4953000"/>
          <a:ext cx="685800" cy="1097202"/>
        </p:xfrm>
        <a:graphic>
          <a:graphicData uri="http://schemas.openxmlformats.org/drawingml/2006/table">
            <a:tbl>
              <a:tblPr/>
              <a:tblGrid>
                <a:gridCol w="6858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3"/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647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3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39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3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3553A2-960B-45B8-B3FB-5DB1B329FEF0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2F94245-F3D2-4286-AB5B-BF176594A3C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Lisa’s Class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1" lang="el-GR" altLang="en-US" smtClean="0">
                <a:cs typeface="Times New Roman" panose="02020603050405020304" pitchFamily="18" charset="0"/>
              </a:rPr>
              <a:t>π</a:t>
            </a:r>
            <a:r>
              <a:rPr kumimoji="1" lang="en-US" altLang="en-US" smtClean="0">
                <a:latin typeface="cmmi10"/>
              </a:rPr>
              <a:t>    </a:t>
            </a:r>
            <a:r>
              <a:rPr kumimoji="1" lang="en-US" altLang="en-US" baseline="-25000" smtClean="0"/>
              <a:t>CID</a:t>
            </a:r>
            <a:r>
              <a:rPr kumimoji="1" lang="en-US" altLang="en-US" smtClean="0"/>
              <a:t>( (</a:t>
            </a:r>
            <a:r>
              <a:rPr kumimoji="1" lang="en-US" altLang="en-US" smtClean="0">
                <a:latin typeface="cmmi10"/>
                <a:cs typeface="Times New Roman" panose="02020603050405020304" pitchFamily="18" charset="0"/>
              </a:rPr>
              <a:t>σ</a:t>
            </a:r>
            <a:r>
              <a:rPr kumimoji="1" lang="en-US" altLang="en-US" i="1" baseline="-25000" smtClean="0">
                <a:latin typeface="AmeriGarmnd BT"/>
              </a:rPr>
              <a:t>name</a:t>
            </a:r>
            <a:r>
              <a:rPr kumimoji="1" lang="en-US" altLang="en-US" baseline="-25000" smtClean="0">
                <a:latin typeface="AmeriGarmnd BT"/>
              </a:rPr>
              <a:t> = “</a:t>
            </a:r>
            <a:r>
              <a:rPr kumimoji="1" lang="en-US" altLang="en-US" i="1" baseline="-25000" smtClean="0">
                <a:latin typeface="AmeriGarmnd BT"/>
              </a:rPr>
              <a:t>Lisa”</a:t>
            </a:r>
            <a:r>
              <a:rPr kumimoji="1" lang="en-US" altLang="en-US" i="1" smtClean="0">
                <a:latin typeface="AmeriGarmnd BT"/>
              </a:rPr>
              <a:t>Student) </a:t>
            </a:r>
            <a:r>
              <a:rPr kumimoji="1" lang="en-US" altLang="en-US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mtClean="0"/>
              <a:t>Enrolled)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90800" y="1981200"/>
            <a:ext cx="4024313" cy="1798638"/>
            <a:chOff x="685" y="2851"/>
            <a:chExt cx="2535" cy="1133"/>
          </a:xfrm>
        </p:grpSpPr>
        <p:sp>
          <p:nvSpPr>
            <p:cNvPr id="10253" name="Text Box 5"/>
            <p:cNvSpPr txBox="1">
              <a:spLocks noChangeArrowheads="1"/>
            </p:cNvSpPr>
            <p:nvPr/>
          </p:nvSpPr>
          <p:spPr bwMode="auto">
            <a:xfrm>
              <a:off x="2450" y="361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0254" name="Text Box 6"/>
            <p:cNvSpPr txBox="1">
              <a:spLocks noChangeArrowheads="1"/>
            </p:cNvSpPr>
            <p:nvPr/>
          </p:nvSpPr>
          <p:spPr bwMode="auto">
            <a:xfrm>
              <a:off x="1945" y="3278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  <a:endParaRPr kumimoji="1" lang="en-US" altLang="en-US" sz="3200">
                <a:latin typeface="AmeriGarmnd BT"/>
                <a:sym typeface="Symbol" panose="05050102010706020507" pitchFamily="18" charset="2"/>
              </a:endParaRPr>
            </a:p>
          </p:txBody>
        </p:sp>
        <p:sp>
          <p:nvSpPr>
            <p:cNvPr id="10255" name="Line 7"/>
            <p:cNvSpPr>
              <a:spLocks noChangeShapeType="1"/>
            </p:cNvSpPr>
            <p:nvPr/>
          </p:nvSpPr>
          <p:spPr bwMode="auto">
            <a:xfrm flipH="1">
              <a:off x="1417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Line 8"/>
            <p:cNvSpPr>
              <a:spLocks noChangeShapeType="1"/>
            </p:cNvSpPr>
            <p:nvPr/>
          </p:nvSpPr>
          <p:spPr bwMode="auto">
            <a:xfrm>
              <a:off x="2281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Text Box 9"/>
            <p:cNvSpPr txBox="1">
              <a:spLocks noChangeArrowheads="1"/>
            </p:cNvSpPr>
            <p:nvPr/>
          </p:nvSpPr>
          <p:spPr bwMode="auto">
            <a:xfrm>
              <a:off x="1826" y="2851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0258" name="Line 10"/>
            <p:cNvSpPr>
              <a:spLocks noChangeShapeType="1"/>
            </p:cNvSpPr>
            <p:nvPr/>
          </p:nvSpPr>
          <p:spPr bwMode="auto">
            <a:xfrm>
              <a:off x="2110" y="3216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Text Box 11"/>
            <p:cNvSpPr txBox="1">
              <a:spLocks noChangeArrowheads="1"/>
            </p:cNvSpPr>
            <p:nvPr/>
          </p:nvSpPr>
          <p:spPr bwMode="auto">
            <a:xfrm>
              <a:off x="685" y="2880"/>
              <a:ext cx="11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Lisa’s classes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509713" y="2865438"/>
            <a:ext cx="3398837" cy="1447800"/>
            <a:chOff x="4" y="3408"/>
            <a:chExt cx="2141" cy="912"/>
          </a:xfrm>
        </p:grpSpPr>
        <p:sp>
          <p:nvSpPr>
            <p:cNvPr id="10249" name="Text Box 13"/>
            <p:cNvSpPr txBox="1">
              <a:spLocks noChangeArrowheads="1"/>
            </p:cNvSpPr>
            <p:nvPr/>
          </p:nvSpPr>
          <p:spPr bwMode="auto">
            <a:xfrm>
              <a:off x="1071" y="3955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0250" name="Text Box 14"/>
            <p:cNvSpPr txBox="1">
              <a:spLocks noChangeArrowheads="1"/>
            </p:cNvSpPr>
            <p:nvPr/>
          </p:nvSpPr>
          <p:spPr bwMode="auto">
            <a:xfrm>
              <a:off x="864" y="3552"/>
              <a:ext cx="128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0251" name="Line 15"/>
            <p:cNvSpPr>
              <a:spLocks noChangeShapeType="1"/>
            </p:cNvSpPr>
            <p:nvPr/>
          </p:nvSpPr>
          <p:spPr bwMode="auto">
            <a:xfrm>
              <a:off x="1438" y="388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Text Box 16"/>
            <p:cNvSpPr txBox="1">
              <a:spLocks noChangeArrowheads="1"/>
            </p:cNvSpPr>
            <p:nvPr/>
          </p:nvSpPr>
          <p:spPr bwMode="auto">
            <a:xfrm>
              <a:off x="4" y="3408"/>
              <a:ext cx="10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Who’s Lisa?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A24DBF-0AE0-4090-93D7-223E2B9BCFD8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BC4EEC-4356-4A73-98EE-71F827E293E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Students in Lisa’s Classes</a:t>
            </a:r>
          </a:p>
        </p:txBody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610600" cy="2743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SID of Students in Lisa’s classes</a:t>
            </a:r>
            <a:endParaRPr kumimoji="1" lang="en-US" altLang="en-US" sz="2400" smtClean="0"/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Student_Lisa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l-GR" altLang="en-US" sz="2400" smtClean="0">
                <a:cs typeface="Times New Roman" panose="02020603050405020304" pitchFamily="18" charset="0"/>
              </a:rPr>
              <a:t>σ</a:t>
            </a:r>
            <a:r>
              <a:rPr kumimoji="1" lang="en-US" altLang="en-US" sz="2400" i="1" baseline="-25000" smtClean="0">
                <a:latin typeface="AmeriGarmnd BT"/>
              </a:rPr>
              <a:t>name</a:t>
            </a:r>
            <a:r>
              <a:rPr kumimoji="1" lang="en-US" altLang="en-US" sz="2400" baseline="-25000" smtClean="0">
                <a:latin typeface="AmeriGarmnd BT"/>
              </a:rPr>
              <a:t> = “</a:t>
            </a:r>
            <a:r>
              <a:rPr kumimoji="1" lang="en-US" altLang="en-US" sz="2400" i="1" baseline="-25000" smtClean="0">
                <a:latin typeface="AmeriGarmnd BT"/>
              </a:rPr>
              <a:t>Lisa”</a:t>
            </a:r>
            <a:r>
              <a:rPr kumimoji="1" lang="en-US" altLang="en-US" sz="2400" i="1" smtClean="0">
                <a:latin typeface="AmeriGarmnd BT"/>
              </a:rPr>
              <a:t>Student</a:t>
            </a:r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Lisa_Enrolled 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n-US" altLang="en-US" sz="2400" smtClean="0"/>
              <a:t>Student_Lisa </a:t>
            </a:r>
            <a:r>
              <a:rPr kumimoji="1" lang="en-US" altLang="en-US" sz="2400" smtClean="0">
                <a:latin typeface="dbsym"/>
                <a:sym typeface="Symbol" panose="05050102010706020507" pitchFamily="18" charset="2"/>
              </a:rPr>
              <a:t></a:t>
            </a:r>
            <a:r>
              <a:rPr lang="en-US" altLang="en-US" sz="2400" smtClean="0"/>
              <a:t>Enrolled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2400" smtClean="0"/>
              <a:t>Lisa’s classes </a:t>
            </a:r>
            <a:r>
              <a:rPr kumimoji="1" lang="en-US" altLang="en-US" sz="2400" smtClean="0"/>
              <a:t>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l-GR" altLang="en-US" sz="2400" smtClean="0">
                <a:cs typeface="Times New Roman" panose="02020603050405020304" pitchFamily="18" charset="0"/>
              </a:rPr>
              <a:t>π</a:t>
            </a:r>
            <a:r>
              <a:rPr kumimoji="1" lang="en-US" altLang="en-US" sz="2400" baseline="-25000" smtClean="0"/>
              <a:t>CID </a:t>
            </a:r>
            <a:r>
              <a:rPr kumimoji="1" lang="en-US" altLang="en-US" sz="2400" smtClean="0"/>
              <a:t>Lisa_Enrolled</a:t>
            </a:r>
            <a:r>
              <a:rPr kumimoji="1" lang="en-US" altLang="en-US" sz="2400" smtClean="0">
                <a:sym typeface="Symbol" panose="05050102010706020507" pitchFamily="18" charset="2"/>
              </a:rPr>
              <a:t> </a:t>
            </a:r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Enrollment in Lisa’s classes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lang="en-US" altLang="en-US" sz="2400" smtClean="0"/>
              <a:t>Lisa’s classes </a:t>
            </a:r>
            <a:r>
              <a:rPr kumimoji="1" lang="en-US" altLang="en-US" sz="2400" smtClean="0">
                <a:latin typeface="dbsym"/>
                <a:sym typeface="Symbol" panose="05050102010706020507" pitchFamily="18" charset="2"/>
              </a:rPr>
              <a:t></a:t>
            </a:r>
            <a:r>
              <a:rPr kumimoji="1" lang="en-US" altLang="en-US" sz="2400" smtClean="0">
                <a:sym typeface="Symbol" panose="05050102010706020507" pitchFamily="18" charset="2"/>
              </a:rPr>
              <a:t>Enrolled</a:t>
            </a:r>
          </a:p>
          <a:p>
            <a:pPr lvl="1" eaLnBrk="1" hangingPunct="1">
              <a:spcBef>
                <a:spcPct val="0"/>
              </a:spcBef>
            </a:pPr>
            <a:r>
              <a:rPr kumimoji="1" lang="en-US" altLang="en-US" sz="2400" smtClean="0"/>
              <a:t>Students in Lisa’s class </a:t>
            </a:r>
            <a:r>
              <a:rPr kumimoji="1" lang="en-US" altLang="en-US" sz="2400" smtClean="0">
                <a:sym typeface="Symbol" panose="05050102010706020507" pitchFamily="18" charset="2"/>
              </a:rPr>
              <a:t> </a:t>
            </a:r>
            <a:r>
              <a:rPr kumimoji="1" lang="el-GR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π</a:t>
            </a:r>
            <a:r>
              <a:rPr kumimoji="1" lang="en-US" altLang="en-US" sz="2400" baseline="-25000" smtClean="0"/>
              <a:t>SID</a:t>
            </a:r>
            <a:r>
              <a:rPr kumimoji="1" lang="en-US" altLang="en-US" sz="2400" smtClean="0">
                <a:sym typeface="Symbol" panose="05050102010706020507" pitchFamily="18" charset="2"/>
              </a:rPr>
              <a:t> </a:t>
            </a:r>
            <a:r>
              <a:rPr kumimoji="1" lang="en-US" altLang="en-US" sz="2400" smtClean="0"/>
              <a:t>Enrollment in Lisa’s classes </a:t>
            </a:r>
            <a:endParaRPr lang="en-US" altLang="en-US" sz="2400" smtClean="0"/>
          </a:p>
          <a:p>
            <a:pPr eaLnBrk="1" hangingPunct="1"/>
            <a:endParaRPr lang="en-US" altLang="en-US" sz="2400" smtClean="0"/>
          </a:p>
        </p:txBody>
      </p:sp>
      <p:sp>
        <p:nvSpPr>
          <p:cNvPr id="821252" name="Text Box 4"/>
          <p:cNvSpPr txBox="1">
            <a:spLocks noChangeArrowheads="1"/>
          </p:cNvSpPr>
          <p:nvPr/>
        </p:nvSpPr>
        <p:spPr bwMode="auto">
          <a:xfrm>
            <a:off x="2438400" y="3063875"/>
            <a:ext cx="1851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latin typeface="AmeriGarmnd BT"/>
              </a:rPr>
              <a:t>Students in</a:t>
            </a:r>
            <a:br>
              <a:rPr kumimoji="1" lang="en-US" altLang="en-US" sz="2400">
                <a:latin typeface="AmeriGarmnd BT"/>
              </a:rPr>
            </a:br>
            <a:r>
              <a:rPr kumimoji="1" lang="en-US" altLang="en-US" sz="2400">
                <a:latin typeface="AmeriGarmnd BT"/>
              </a:rPr>
              <a:t>Lisa’s classes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843338" y="3276600"/>
            <a:ext cx="2355850" cy="1905000"/>
            <a:chOff x="1592" y="2064"/>
            <a:chExt cx="1484" cy="1200"/>
          </a:xfrm>
        </p:grpSpPr>
        <p:sp>
          <p:nvSpPr>
            <p:cNvPr id="11286" name="Text Box 14"/>
            <p:cNvSpPr txBox="1">
              <a:spLocks noChangeArrowheads="1"/>
            </p:cNvSpPr>
            <p:nvPr/>
          </p:nvSpPr>
          <p:spPr bwMode="auto">
            <a:xfrm>
              <a:off x="2306" y="289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1287" name="Text Box 15"/>
            <p:cNvSpPr txBox="1">
              <a:spLocks noChangeArrowheads="1"/>
            </p:cNvSpPr>
            <p:nvPr/>
          </p:nvSpPr>
          <p:spPr bwMode="auto">
            <a:xfrm>
              <a:off x="1970" y="2503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grpSp>
          <p:nvGrpSpPr>
            <p:cNvPr id="11288" name="Group 16"/>
            <p:cNvGrpSpPr>
              <a:grpSpLocks/>
            </p:cNvGrpSpPr>
            <p:nvPr/>
          </p:nvGrpSpPr>
          <p:grpSpPr bwMode="auto">
            <a:xfrm>
              <a:off x="1592" y="2825"/>
              <a:ext cx="1098" cy="170"/>
              <a:chOff x="1592" y="2234"/>
              <a:chExt cx="1098" cy="288"/>
            </a:xfrm>
          </p:grpSpPr>
          <p:sp>
            <p:nvSpPr>
              <p:cNvPr id="11291" name="Line 17"/>
              <p:cNvSpPr>
                <a:spLocks noChangeShapeType="1"/>
              </p:cNvSpPr>
              <p:nvPr/>
            </p:nvSpPr>
            <p:spPr bwMode="auto">
              <a:xfrm flipH="1">
                <a:off x="1592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2" name="Line 18"/>
              <p:cNvSpPr>
                <a:spLocks noChangeShapeType="1"/>
              </p:cNvSpPr>
              <p:nvPr/>
            </p:nvSpPr>
            <p:spPr bwMode="auto">
              <a:xfrm>
                <a:off x="2216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9" name="Text Box 19"/>
            <p:cNvSpPr txBox="1">
              <a:spLocks noChangeArrowheads="1"/>
            </p:cNvSpPr>
            <p:nvPr/>
          </p:nvSpPr>
          <p:spPr bwMode="auto">
            <a:xfrm>
              <a:off x="1840" y="2064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1290" name="Line 20"/>
            <p:cNvSpPr>
              <a:spLocks noChangeShapeType="1"/>
            </p:cNvSpPr>
            <p:nvPr/>
          </p:nvSpPr>
          <p:spPr bwMode="auto">
            <a:xfrm>
              <a:off x="2133" y="244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568450" y="4525963"/>
            <a:ext cx="4024313" cy="1798637"/>
            <a:chOff x="685" y="2851"/>
            <a:chExt cx="2535" cy="1133"/>
          </a:xfrm>
        </p:grpSpPr>
        <p:sp>
          <p:nvSpPr>
            <p:cNvPr id="11279" name="Text Box 22"/>
            <p:cNvSpPr txBox="1">
              <a:spLocks noChangeArrowheads="1"/>
            </p:cNvSpPr>
            <p:nvPr/>
          </p:nvSpPr>
          <p:spPr bwMode="auto">
            <a:xfrm>
              <a:off x="2450" y="361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1280" name="Text Box 23"/>
            <p:cNvSpPr txBox="1">
              <a:spLocks noChangeArrowheads="1"/>
            </p:cNvSpPr>
            <p:nvPr/>
          </p:nvSpPr>
          <p:spPr bwMode="auto">
            <a:xfrm>
              <a:off x="1945" y="3278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11281" name="Line 24"/>
            <p:cNvSpPr>
              <a:spLocks noChangeShapeType="1"/>
            </p:cNvSpPr>
            <p:nvPr/>
          </p:nvSpPr>
          <p:spPr bwMode="auto">
            <a:xfrm flipH="1">
              <a:off x="1417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25"/>
            <p:cNvSpPr>
              <a:spLocks noChangeShapeType="1"/>
            </p:cNvSpPr>
            <p:nvPr/>
          </p:nvSpPr>
          <p:spPr bwMode="auto">
            <a:xfrm>
              <a:off x="2281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Text Box 26"/>
            <p:cNvSpPr txBox="1">
              <a:spLocks noChangeArrowheads="1"/>
            </p:cNvSpPr>
            <p:nvPr/>
          </p:nvSpPr>
          <p:spPr bwMode="auto">
            <a:xfrm>
              <a:off x="1826" y="2851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1284" name="Line 27"/>
            <p:cNvSpPr>
              <a:spLocks noChangeShapeType="1"/>
            </p:cNvSpPr>
            <p:nvPr/>
          </p:nvSpPr>
          <p:spPr bwMode="auto">
            <a:xfrm>
              <a:off x="2110" y="3216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Text Box 28"/>
            <p:cNvSpPr txBox="1">
              <a:spLocks noChangeArrowheads="1"/>
            </p:cNvSpPr>
            <p:nvPr/>
          </p:nvSpPr>
          <p:spPr bwMode="auto">
            <a:xfrm>
              <a:off x="685" y="2880"/>
              <a:ext cx="11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Lisa’s classes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1219200" y="5426075"/>
            <a:ext cx="2698750" cy="1431925"/>
            <a:chOff x="2448" y="2400"/>
            <a:chExt cx="1700" cy="902"/>
          </a:xfrm>
        </p:grpSpPr>
        <p:sp>
          <p:nvSpPr>
            <p:cNvPr id="11275" name="Text Box 30"/>
            <p:cNvSpPr txBox="1">
              <a:spLocks noChangeArrowheads="1"/>
            </p:cNvSpPr>
            <p:nvPr/>
          </p:nvSpPr>
          <p:spPr bwMode="auto">
            <a:xfrm>
              <a:off x="3054" y="2937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1276" name="Text Box 31"/>
            <p:cNvSpPr txBox="1">
              <a:spLocks noChangeArrowheads="1"/>
            </p:cNvSpPr>
            <p:nvPr/>
          </p:nvSpPr>
          <p:spPr bwMode="auto">
            <a:xfrm>
              <a:off x="2847" y="2534"/>
              <a:ext cx="130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1277" name="Line 32"/>
            <p:cNvSpPr>
              <a:spLocks noChangeShapeType="1"/>
            </p:cNvSpPr>
            <p:nvPr/>
          </p:nvSpPr>
          <p:spPr bwMode="auto">
            <a:xfrm>
              <a:off x="3421" y="2870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Text Box 33"/>
            <p:cNvSpPr txBox="1">
              <a:spLocks noChangeArrowheads="1"/>
            </p:cNvSpPr>
            <p:nvPr/>
          </p:nvSpPr>
          <p:spPr bwMode="auto">
            <a:xfrm>
              <a:off x="2448" y="2400"/>
              <a:ext cx="10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Who’s Lisa?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43E06F-733C-4074-B9BE-2694D02241C7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F0A860-86B5-431F-BB99-3FB96666239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Tips in Relational Algebra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Use temporary variables</a:t>
            </a:r>
          </a:p>
          <a:p>
            <a:pPr eaLnBrk="1" hangingPunct="1"/>
            <a:r>
              <a:rPr lang="en-US" altLang="en-US" smtClean="0"/>
              <a:t>Use foreign keys to join tables </a:t>
            </a:r>
          </a:p>
          <a:p>
            <a:pPr eaLnBrk="1" hangingPunct="1"/>
            <a:endParaRPr lang="en-US" altLang="en-US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C4BE1D-6CAC-4277-AB44-24A95B9D3C76}" type="datetime1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8/21/2018</a:t>
            </a:fld>
            <a:endParaRPr lang="en-US" altLang="en-US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/>
              <a:t>Jinze Liu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09AE98-DF9D-4778-B533-A8401E52343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exercise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Names of students in Lisa’s classes</a:t>
            </a:r>
          </a:p>
        </p:txBody>
      </p:sp>
      <p:sp>
        <p:nvSpPr>
          <p:cNvPr id="843780" name="Text Box 4"/>
          <p:cNvSpPr txBox="1">
            <a:spLocks noChangeArrowheads="1"/>
          </p:cNvSpPr>
          <p:nvPr/>
        </p:nvSpPr>
        <p:spPr bwMode="auto">
          <a:xfrm>
            <a:off x="1866900" y="2987675"/>
            <a:ext cx="1851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latin typeface="AmeriGarmnd BT"/>
              </a:rPr>
              <a:t>Students in</a:t>
            </a:r>
            <a:br>
              <a:rPr kumimoji="1" lang="en-US" altLang="en-US" sz="2400">
                <a:latin typeface="AmeriGarmnd BT"/>
              </a:rPr>
            </a:br>
            <a:r>
              <a:rPr kumimoji="1" lang="en-US" altLang="en-US" sz="2400">
                <a:latin typeface="AmeriGarmnd BT"/>
              </a:rPr>
              <a:t>Lisa’s classes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86200" y="1752600"/>
            <a:ext cx="5122863" cy="2057400"/>
            <a:chOff x="2112" y="1152"/>
            <a:chExt cx="3227" cy="1296"/>
          </a:xfrm>
        </p:grpSpPr>
        <p:sp>
          <p:nvSpPr>
            <p:cNvPr id="13343" name="Text Box 6"/>
            <p:cNvSpPr txBox="1">
              <a:spLocks noChangeArrowheads="1"/>
            </p:cNvSpPr>
            <p:nvPr/>
          </p:nvSpPr>
          <p:spPr bwMode="auto">
            <a:xfrm>
              <a:off x="4455" y="2083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3344" name="Text Box 7"/>
            <p:cNvSpPr txBox="1">
              <a:spLocks noChangeArrowheads="1"/>
            </p:cNvSpPr>
            <p:nvPr/>
          </p:nvSpPr>
          <p:spPr bwMode="auto">
            <a:xfrm>
              <a:off x="3298" y="1646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13345" name="Line 8"/>
            <p:cNvSpPr>
              <a:spLocks noChangeShapeType="1"/>
            </p:cNvSpPr>
            <p:nvPr/>
          </p:nvSpPr>
          <p:spPr bwMode="auto">
            <a:xfrm flipH="1">
              <a:off x="2112" y="1920"/>
              <a:ext cx="1160" cy="288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Line 9"/>
            <p:cNvSpPr>
              <a:spLocks noChangeShapeType="1"/>
            </p:cNvSpPr>
            <p:nvPr/>
          </p:nvSpPr>
          <p:spPr bwMode="auto">
            <a:xfrm>
              <a:off x="3640" y="1920"/>
              <a:ext cx="1160" cy="288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Text Box 10"/>
            <p:cNvSpPr txBox="1">
              <a:spLocks noChangeArrowheads="1"/>
            </p:cNvSpPr>
            <p:nvPr/>
          </p:nvSpPr>
          <p:spPr bwMode="auto">
            <a:xfrm>
              <a:off x="3168" y="1152"/>
              <a:ext cx="61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</a:p>
          </p:txBody>
        </p:sp>
        <p:sp>
          <p:nvSpPr>
            <p:cNvPr id="13348" name="Line 11"/>
            <p:cNvSpPr>
              <a:spLocks noChangeShapeType="1"/>
            </p:cNvSpPr>
            <p:nvPr/>
          </p:nvSpPr>
          <p:spPr bwMode="auto">
            <a:xfrm>
              <a:off x="3454" y="1536"/>
              <a:ext cx="0" cy="24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3788" name="Text Box 12"/>
          <p:cNvSpPr txBox="1">
            <a:spLocks noChangeArrowheads="1"/>
          </p:cNvSpPr>
          <p:nvPr/>
        </p:nvSpPr>
        <p:spPr bwMode="auto">
          <a:xfrm>
            <a:off x="3657600" y="1828800"/>
            <a:ext cx="1697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latin typeface="AmeriGarmnd BT"/>
              </a:rPr>
              <a:t>Their names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271838" y="3200400"/>
            <a:ext cx="2355850" cy="1905000"/>
            <a:chOff x="1592" y="2064"/>
            <a:chExt cx="1484" cy="1200"/>
          </a:xfrm>
        </p:grpSpPr>
        <p:sp>
          <p:nvSpPr>
            <p:cNvPr id="13336" name="Text Box 14"/>
            <p:cNvSpPr txBox="1">
              <a:spLocks noChangeArrowheads="1"/>
            </p:cNvSpPr>
            <p:nvPr/>
          </p:nvSpPr>
          <p:spPr bwMode="auto">
            <a:xfrm>
              <a:off x="2306" y="289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3337" name="Text Box 15"/>
            <p:cNvSpPr txBox="1">
              <a:spLocks noChangeArrowheads="1"/>
            </p:cNvSpPr>
            <p:nvPr/>
          </p:nvSpPr>
          <p:spPr bwMode="auto">
            <a:xfrm>
              <a:off x="1970" y="2503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grpSp>
          <p:nvGrpSpPr>
            <p:cNvPr id="13338" name="Group 16"/>
            <p:cNvGrpSpPr>
              <a:grpSpLocks/>
            </p:cNvGrpSpPr>
            <p:nvPr/>
          </p:nvGrpSpPr>
          <p:grpSpPr bwMode="auto">
            <a:xfrm>
              <a:off x="1592" y="2825"/>
              <a:ext cx="1098" cy="170"/>
              <a:chOff x="1592" y="2234"/>
              <a:chExt cx="1098" cy="288"/>
            </a:xfrm>
          </p:grpSpPr>
          <p:sp>
            <p:nvSpPr>
              <p:cNvPr id="13341" name="Line 17"/>
              <p:cNvSpPr>
                <a:spLocks noChangeShapeType="1"/>
              </p:cNvSpPr>
              <p:nvPr/>
            </p:nvSpPr>
            <p:spPr bwMode="auto">
              <a:xfrm flipH="1">
                <a:off x="1592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2" name="Line 18"/>
              <p:cNvSpPr>
                <a:spLocks noChangeShapeType="1"/>
              </p:cNvSpPr>
              <p:nvPr/>
            </p:nvSpPr>
            <p:spPr bwMode="auto">
              <a:xfrm>
                <a:off x="2216" y="2234"/>
                <a:ext cx="474" cy="28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39" name="Text Box 19"/>
            <p:cNvSpPr txBox="1">
              <a:spLocks noChangeArrowheads="1"/>
            </p:cNvSpPr>
            <p:nvPr/>
          </p:nvSpPr>
          <p:spPr bwMode="auto">
            <a:xfrm>
              <a:off x="1840" y="2064"/>
              <a:ext cx="51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SID</a:t>
              </a:r>
            </a:p>
          </p:txBody>
        </p:sp>
        <p:sp>
          <p:nvSpPr>
            <p:cNvPr id="13340" name="Line 20"/>
            <p:cNvSpPr>
              <a:spLocks noChangeShapeType="1"/>
            </p:cNvSpPr>
            <p:nvPr/>
          </p:nvSpPr>
          <p:spPr bwMode="auto">
            <a:xfrm>
              <a:off x="2133" y="244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996950" y="4449763"/>
            <a:ext cx="4024313" cy="1798637"/>
            <a:chOff x="685" y="2851"/>
            <a:chExt cx="2535" cy="1133"/>
          </a:xfrm>
        </p:grpSpPr>
        <p:sp>
          <p:nvSpPr>
            <p:cNvPr id="13329" name="Text Box 22"/>
            <p:cNvSpPr txBox="1">
              <a:spLocks noChangeArrowheads="1"/>
            </p:cNvSpPr>
            <p:nvPr/>
          </p:nvSpPr>
          <p:spPr bwMode="auto">
            <a:xfrm>
              <a:off x="2450" y="3619"/>
              <a:ext cx="77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Enroll</a:t>
              </a:r>
            </a:p>
          </p:txBody>
        </p:sp>
        <p:sp>
          <p:nvSpPr>
            <p:cNvPr id="13330" name="Text Box 23"/>
            <p:cNvSpPr txBox="1">
              <a:spLocks noChangeArrowheads="1"/>
            </p:cNvSpPr>
            <p:nvPr/>
          </p:nvSpPr>
          <p:spPr bwMode="auto">
            <a:xfrm>
              <a:off x="1945" y="3278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>
                  <a:latin typeface="dbsym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13331" name="Line 24"/>
            <p:cNvSpPr>
              <a:spLocks noChangeShapeType="1"/>
            </p:cNvSpPr>
            <p:nvPr/>
          </p:nvSpPr>
          <p:spPr bwMode="auto">
            <a:xfrm flipH="1">
              <a:off x="1417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25"/>
            <p:cNvSpPr>
              <a:spLocks noChangeShapeType="1"/>
            </p:cNvSpPr>
            <p:nvPr/>
          </p:nvSpPr>
          <p:spPr bwMode="auto">
            <a:xfrm>
              <a:off x="2281" y="3552"/>
              <a:ext cx="528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Text Box 26"/>
            <p:cNvSpPr txBox="1">
              <a:spLocks noChangeArrowheads="1"/>
            </p:cNvSpPr>
            <p:nvPr/>
          </p:nvSpPr>
          <p:spPr bwMode="auto">
            <a:xfrm>
              <a:off x="1826" y="2851"/>
              <a:ext cx="54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π</a:t>
              </a:r>
              <a:r>
                <a:rPr kumimoji="1" lang="en-US" altLang="en-US" sz="3200" i="1" baseline="-25000">
                  <a:latin typeface="AmeriGarmnd BT"/>
                </a:rPr>
                <a:t>CID</a:t>
              </a:r>
            </a:p>
          </p:txBody>
        </p:sp>
        <p:sp>
          <p:nvSpPr>
            <p:cNvPr id="13334" name="Line 27"/>
            <p:cNvSpPr>
              <a:spLocks noChangeShapeType="1"/>
            </p:cNvSpPr>
            <p:nvPr/>
          </p:nvSpPr>
          <p:spPr bwMode="auto">
            <a:xfrm>
              <a:off x="2110" y="3216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Text Box 28"/>
            <p:cNvSpPr txBox="1">
              <a:spLocks noChangeArrowheads="1"/>
            </p:cNvSpPr>
            <p:nvPr/>
          </p:nvSpPr>
          <p:spPr bwMode="auto">
            <a:xfrm>
              <a:off x="685" y="2880"/>
              <a:ext cx="11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Lisa’s classes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-84138" y="5334000"/>
            <a:ext cx="3430588" cy="1447800"/>
            <a:chOff x="4" y="3408"/>
            <a:chExt cx="2161" cy="912"/>
          </a:xfrm>
        </p:grpSpPr>
        <p:sp>
          <p:nvSpPr>
            <p:cNvPr id="13325" name="Text Box 30"/>
            <p:cNvSpPr txBox="1">
              <a:spLocks noChangeArrowheads="1"/>
            </p:cNvSpPr>
            <p:nvPr/>
          </p:nvSpPr>
          <p:spPr bwMode="auto">
            <a:xfrm>
              <a:off x="1071" y="3955"/>
              <a:ext cx="88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3200" i="1">
                  <a:latin typeface="AmeriGarmnd BT"/>
                </a:rPr>
                <a:t>Student</a:t>
              </a:r>
            </a:p>
          </p:txBody>
        </p:sp>
        <p:sp>
          <p:nvSpPr>
            <p:cNvPr id="13326" name="Text Box 31"/>
            <p:cNvSpPr txBox="1">
              <a:spLocks noChangeArrowheads="1"/>
            </p:cNvSpPr>
            <p:nvPr/>
          </p:nvSpPr>
          <p:spPr bwMode="auto">
            <a:xfrm>
              <a:off x="864" y="3552"/>
              <a:ext cx="130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l-GR" altLang="en-US" sz="3200">
                  <a:cs typeface="Times New Roman" panose="02020603050405020304" pitchFamily="18" charset="0"/>
                </a:rPr>
                <a:t>σ</a:t>
              </a:r>
              <a:r>
                <a:rPr kumimoji="1" lang="en-US" altLang="en-US" sz="3200" i="1" baseline="-25000">
                  <a:latin typeface="AmeriGarmnd BT"/>
                </a:rPr>
                <a:t>name</a:t>
              </a:r>
              <a:r>
                <a:rPr kumimoji="1" lang="en-US" altLang="en-US" sz="3200" baseline="-25000">
                  <a:latin typeface="AmeriGarmnd BT"/>
                </a:rPr>
                <a:t> = “</a:t>
              </a:r>
              <a:r>
                <a:rPr kumimoji="1" lang="en-US" altLang="en-US" sz="3200" i="1" baseline="-25000">
                  <a:latin typeface="AmeriGarmnd BT"/>
                </a:rPr>
                <a:t>Lisa”</a:t>
              </a:r>
              <a:endParaRPr kumimoji="1" lang="en-US" altLang="en-US" sz="3200" i="1">
                <a:latin typeface="AmeriGarmnd BT"/>
              </a:endParaRPr>
            </a:p>
          </p:txBody>
        </p:sp>
        <p:sp>
          <p:nvSpPr>
            <p:cNvPr id="13327" name="Line 32"/>
            <p:cNvSpPr>
              <a:spLocks noChangeShapeType="1"/>
            </p:cNvSpPr>
            <p:nvPr/>
          </p:nvSpPr>
          <p:spPr bwMode="auto">
            <a:xfrm>
              <a:off x="1438" y="3888"/>
              <a:ext cx="0" cy="192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Text Box 33"/>
            <p:cNvSpPr txBox="1">
              <a:spLocks noChangeArrowheads="1"/>
            </p:cNvSpPr>
            <p:nvPr/>
          </p:nvSpPr>
          <p:spPr bwMode="auto">
            <a:xfrm>
              <a:off x="4" y="3408"/>
              <a:ext cx="10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0" hangingPunct="0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>
                  <a:latin typeface="AmeriGarmnd BT"/>
                </a:rPr>
                <a:t>Who’s Lisa?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3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0" grpId="0" autoUpdateAnimBg="0"/>
      <p:bldP spid="843788" grpId="0" autoUpdateAnimBg="0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1436</Words>
  <Application>Microsoft Office PowerPoint</Application>
  <PresentationFormat>On-screen Show (4:3)</PresentationFormat>
  <Paragraphs>458</Paragraphs>
  <Slides>27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AmeriGarmnd BT</vt:lpstr>
      <vt:lpstr>cmmi10</vt:lpstr>
      <vt:lpstr>cmsy10</vt:lpstr>
      <vt:lpstr>dbsym</vt:lpstr>
      <vt:lpstr>Arial</vt:lpstr>
      <vt:lpstr>Calibri</vt:lpstr>
      <vt:lpstr>Symbol</vt:lpstr>
      <vt:lpstr>Times New Roman</vt:lpstr>
      <vt:lpstr>Wingdings</vt:lpstr>
      <vt:lpstr>Network</vt:lpstr>
      <vt:lpstr>1_Network</vt:lpstr>
      <vt:lpstr>Equation</vt:lpstr>
      <vt:lpstr>Relational Algebra Part II</vt:lpstr>
      <vt:lpstr>Review: Summary of core operators</vt:lpstr>
      <vt:lpstr>Review: Summary of derived operators</vt:lpstr>
      <vt:lpstr>Using Join </vt:lpstr>
      <vt:lpstr>Join Example</vt:lpstr>
      <vt:lpstr>Lisa’s Class</vt:lpstr>
      <vt:lpstr>Students in Lisa’s Classes</vt:lpstr>
      <vt:lpstr>Tips in Relational Algebra</vt:lpstr>
      <vt:lpstr>An exercise</vt:lpstr>
      <vt:lpstr>Set Minus Operation</vt:lpstr>
      <vt:lpstr>Renaming Operation</vt:lpstr>
      <vt:lpstr>Example</vt:lpstr>
      <vt:lpstr>Example (cont.) </vt:lpstr>
      <vt:lpstr>Tips in Relational Algebra</vt:lpstr>
      <vt:lpstr>A trickier exercise</vt:lpstr>
      <vt:lpstr>Monotone operators</vt:lpstr>
      <vt:lpstr>Classification of relational operators</vt:lpstr>
      <vt:lpstr>Why is “-” needed for highest GPA?</vt:lpstr>
      <vt:lpstr>Why do we need core operator X?</vt:lpstr>
      <vt:lpstr>Additional Operators</vt:lpstr>
      <vt:lpstr>(Left) Outer Join</vt:lpstr>
      <vt:lpstr>Left Outer Join Example</vt:lpstr>
      <vt:lpstr>Division Operator</vt:lpstr>
      <vt:lpstr>PowerPoint Presentation</vt:lpstr>
      <vt:lpstr>Why is r.a. a good query language?</vt:lpstr>
      <vt:lpstr>Turing machine?</vt:lpstr>
      <vt:lpstr>Review</vt:lpstr>
    </vt:vector>
  </TitlesOfParts>
  <Company>UKY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405G: Introduction to Database Systems</dc:title>
  <dc:creator>liuj</dc:creator>
  <cp:lastModifiedBy>liuj</cp:lastModifiedBy>
  <cp:revision>41</cp:revision>
  <dcterms:created xsi:type="dcterms:W3CDTF">2007-09-10T01:25:25Z</dcterms:created>
  <dcterms:modified xsi:type="dcterms:W3CDTF">2018-08-21T19:40:04Z</dcterms:modified>
</cp:coreProperties>
</file>