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" strictFirstAndLastChars="0" saveSubsetFonts="1">
  <p:sldMasterIdLst>
    <p:sldMasterId id="2147483656" r:id="rId1"/>
  </p:sldMasterIdLst>
  <p:notesMasterIdLst>
    <p:notesMasterId r:id="rId28"/>
  </p:notesMasterIdLst>
  <p:handoutMasterIdLst>
    <p:handoutMasterId r:id="rId29"/>
  </p:handoutMasterIdLst>
  <p:sldIdLst>
    <p:sldId id="378" r:id="rId2"/>
    <p:sldId id="377" r:id="rId3"/>
    <p:sldId id="369" r:id="rId4"/>
    <p:sldId id="370" r:id="rId5"/>
    <p:sldId id="328" r:id="rId6"/>
    <p:sldId id="371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337" r:id="rId15"/>
    <p:sldId id="338" r:id="rId16"/>
    <p:sldId id="339" r:id="rId17"/>
    <p:sldId id="340" r:id="rId18"/>
    <p:sldId id="341" r:id="rId19"/>
    <p:sldId id="342" r:id="rId20"/>
    <p:sldId id="343" r:id="rId21"/>
    <p:sldId id="344" r:id="rId22"/>
    <p:sldId id="345" r:id="rId23"/>
    <p:sldId id="374" r:id="rId24"/>
    <p:sldId id="347" r:id="rId25"/>
    <p:sldId id="348" r:id="rId26"/>
    <p:sldId id="376" r:id="rId2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FF33"/>
    <a:srgbClr val="EDEFD5"/>
    <a:srgbClr val="D4D2B0"/>
    <a:srgbClr val="7F966A"/>
    <a:srgbClr val="738D74"/>
    <a:srgbClr val="70966A"/>
    <a:srgbClr val="61A25E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76221" autoAdjust="0"/>
  </p:normalViewPr>
  <p:slideViewPr>
    <p:cSldViewPr>
      <p:cViewPr varScale="1">
        <p:scale>
          <a:sx n="118" d="100"/>
          <a:sy n="118" d="100"/>
        </p:scale>
        <p:origin x="13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6"/>
    </p:cViewPr>
  </p:sorterViewPr>
  <p:notesViewPr>
    <p:cSldViewPr>
      <p:cViewPr varScale="1">
        <p:scale>
          <a:sx n="83" d="100"/>
          <a:sy n="83" d="100"/>
        </p:scale>
        <p:origin x="-1374" y="-8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5.xml"/><Relationship Id="rId2" Type="http://schemas.openxmlformats.org/officeDocument/2006/relationships/slide" Target="slides/slide14.xml"/><Relationship Id="rId1" Type="http://schemas.openxmlformats.org/officeDocument/2006/relationships/slide" Target="slides/slide5.xml"/><Relationship Id="rId5" Type="http://schemas.openxmlformats.org/officeDocument/2006/relationships/slide" Target="slides/slide21.xml"/><Relationship Id="rId4" Type="http://schemas.openxmlformats.org/officeDocument/2006/relationships/slide" Target="slides/slide1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FC3B951F-FFD6-4AF3-A24B-79337E9AD1FB}" type="datetimeFigureOut">
              <a:rPr lang="en-US"/>
              <a:pPr>
                <a:defRPr/>
              </a:pPr>
              <a:t>8/21/2018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FF3B2E6F-00D4-4A06-AFE8-BC6D936AFC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3478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0" name="Rectangle 6"/>
          <p:cNvSpPr>
            <a:spLocks noGrp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6AE55913-1713-48DB-BD9B-C2364E5F12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94071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C3445DD-527B-4AAA-8805-85922904E17D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262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AF456B4-8A34-426A-B3CB-B88C0D556AA0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39940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7123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EC329F3-80CF-435B-8136-9567F774EDAD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40964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124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D07375E-CBB0-493C-9ADA-403450C07076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41988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5415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9914E5E-8B76-49DA-ACFE-332406DCA566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43012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3287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D25AEA6-60BE-464C-9338-4F870605EE35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44036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6566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DE303F9-BAD0-4033-8AF0-F87EEBB7D982}" type="slidenum">
              <a:rPr lang="en-US" altLang="en-US"/>
              <a:pPr eaLnBrk="1" hangingPunct="1"/>
              <a:t>16</a:t>
            </a:fld>
            <a:endParaRPr lang="en-US" alt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45060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9552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DD86666-D81F-4D5F-B1E2-8E7ACB3B3170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46084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4150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C604236-DFE1-4C02-863E-8E84518BDEAD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47108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2596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952B791-3A29-4F3E-AD84-ABA93008A6FB}" type="slidenum">
              <a:rPr lang="en-US" altLang="en-US"/>
              <a:pPr eaLnBrk="1" hangingPunct="1"/>
              <a:t>19</a:t>
            </a:fld>
            <a:endParaRPr lang="en-US" alt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48132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3913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4BE5AD2-F28F-412D-BDA3-85B9BE40D25D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49156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526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82A5135-060C-42FF-B75D-2EB41C46CF4B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8129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28DEB44-C04C-43A5-8E90-0B564F3B1744}" type="slidenum">
              <a:rPr lang="en-US" altLang="en-US"/>
              <a:pPr eaLnBrk="1" hangingPunct="1"/>
              <a:t>21</a:t>
            </a:fld>
            <a:endParaRPr lang="en-US" alt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50180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4671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CA9C90D-E6A1-4E3B-85E4-705998F2CF00}" type="slidenum">
              <a:rPr lang="en-US" altLang="en-US"/>
              <a:pPr eaLnBrk="1" hangingPunct="1"/>
              <a:t>22</a:t>
            </a:fld>
            <a:endParaRPr lang="en-US" alt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51204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3873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BFCF856-585E-4E91-AB47-1985858945B7}" type="slidenum">
              <a:rPr lang="en-US" altLang="en-US"/>
              <a:pPr eaLnBrk="1" hangingPunct="1"/>
              <a:t>23</a:t>
            </a:fld>
            <a:endParaRPr lang="en-US" alt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7909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27E5FF5-6EBF-49D4-ACD8-5EE3A38BB6E8}" type="slidenum">
              <a:rPr lang="en-US" altLang="en-US"/>
              <a:pPr eaLnBrk="1" hangingPunct="1"/>
              <a:t>24</a:t>
            </a:fld>
            <a:endParaRPr lang="en-US" alt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53252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8719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5A5538D-1949-4519-8F39-45F1D06EBD3B}" type="slidenum">
              <a:rPr lang="en-US" altLang="en-US"/>
              <a:pPr eaLnBrk="1" hangingPunct="1"/>
              <a:t>25</a:t>
            </a:fld>
            <a:endParaRPr lang="en-US" alt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54276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308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9979F5C-43F5-4AF9-8B48-D08AEBD6037E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654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95D67EA-553C-4F3F-9713-7D9C9F74A02D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33796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We are gonna cover this in one day!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Possible because of the minimalist approach.</a:t>
            </a:r>
          </a:p>
        </p:txBody>
      </p:sp>
    </p:spTree>
    <p:extLst>
      <p:ext uri="{BB962C8B-B14F-4D97-AF65-F5344CB8AC3E}">
        <p14:creationId xmlns:p14="http://schemas.microsoft.com/office/powerpoint/2010/main" val="3207873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BA991E1-D4F8-48C7-A76A-55A09DD7F276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34820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5693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03546C6-2F6D-496D-9C15-CA2D6ADB2D0D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35844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0231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79CF602-C4B9-44B4-A54C-92C41A7DAF09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36868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1912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534971-3848-429A-A142-CE124F9145B8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37892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7433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EF42505-16A5-4E10-8FC6-BAFFA92A869C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38916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259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1"/>
          <p:cNvGrpSpPr>
            <a:grpSpLocks/>
          </p:cNvGrpSpPr>
          <p:nvPr userDrawn="1"/>
        </p:nvGrpSpPr>
        <p:grpSpPr bwMode="auto">
          <a:xfrm>
            <a:off x="5791200" y="3962400"/>
            <a:ext cx="3121025" cy="2708275"/>
            <a:chOff x="3794" y="2614"/>
            <a:chExt cx="1966" cy="1706"/>
          </a:xfrm>
        </p:grpSpPr>
        <p:sp>
          <p:nvSpPr>
            <p:cNvPr id="5" name="Oval 42"/>
            <p:cNvSpPr>
              <a:spLocks noChangeArrowheads="1"/>
            </p:cNvSpPr>
            <p:nvPr/>
          </p:nvSpPr>
          <p:spPr bwMode="auto">
            <a:xfrm>
              <a:off x="3794" y="3840"/>
              <a:ext cx="1966" cy="480"/>
            </a:xfrm>
            <a:prstGeom prst="ellipse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3794" y="2879"/>
              <a:ext cx="1966" cy="1200"/>
            </a:xfrm>
            <a:prstGeom prst="rect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pic>
          <p:nvPicPr>
            <p:cNvPr id="7" name="Picture 4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4" y="2614"/>
              <a:ext cx="1966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8218487" cy="2133600"/>
          </a:xfrm>
        </p:spPr>
        <p:txBody>
          <a:bodyPr/>
          <a:lstStyle>
            <a:lvl1pPr>
              <a:defRPr sz="4100">
                <a:solidFill>
                  <a:srgbClr val="0000FF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7456487" cy="2362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 alt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2573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D429E-C35D-4D9E-884A-2C5C4640AA33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0118B5-DB90-4324-909C-068E21F672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2271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286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F1043-A309-450D-B7E9-D329C6F2F5A4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B628E0-C57A-48BF-A404-9A8460AE4A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5885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543800" cy="639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066800"/>
            <a:ext cx="8610600" cy="5257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2FE22-DB8E-432F-8557-3B44888925C9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EE13F3-C5C8-4FDA-B9C3-3237881EE9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313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AA2E9-0B50-4DD1-9771-498CF97E5B25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6FC64F-A8C4-4F6A-9B01-0A20F835EA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907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053E6-EC66-4D7E-A06A-208FA51399EA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25BF75-3ED2-4579-B818-50EF36F588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5555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CC368-E7EE-44B4-8B4C-73D589F1D167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C9E16E-C899-46ED-8579-674BB80506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747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11B6C-DD97-4169-BA06-4307A3EA11DA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6C3857-9162-4210-A5FF-0A1130A6EC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5159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63D0E-7B1C-4B10-851A-E848A8C259ED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BAC3ED-2717-4935-9658-039AC24AF1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305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295B3-87F4-4A3E-BDB8-FAF177591C4E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4F583D-27F0-4318-9669-6F1490FA81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2486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502BC-FA27-4D8D-991A-45C6C4338719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A83E7A-C570-43AE-BABF-E19D4AB00B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6261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71127-623B-403C-B4F3-928CA88ADB8C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62231D-FD4F-4987-B363-E2530F6442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7277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28600"/>
            <a:ext cx="75438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610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05A478B-754D-425E-84A4-EF4AFE253D3A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193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0B97BFB-291B-417D-99F6-3D18A05CADB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93576" name="Freeform 40"/>
          <p:cNvSpPr>
            <a:spLocks noChangeArrowheads="1"/>
          </p:cNvSpPr>
          <p:nvPr userDrawn="1"/>
        </p:nvSpPr>
        <p:spPr bwMode="auto">
          <a:xfrm flipV="1">
            <a:off x="0" y="838200"/>
            <a:ext cx="9017000" cy="77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344" y="0"/>
              </a:cxn>
            </a:cxnLst>
            <a:rect l="0" t="0" r="r" b="b"/>
            <a:pathLst>
              <a:path w="6344" h="1">
                <a:moveTo>
                  <a:pt x="0" y="0"/>
                </a:moveTo>
                <a:lnTo>
                  <a:pt x="6344" y="0"/>
                </a:lnTo>
              </a:path>
            </a:pathLst>
          </a:custGeom>
          <a:solidFill>
            <a:srgbClr val="AF8A01"/>
          </a:solidFill>
          <a:ln w="38100" cmpd="sng">
            <a:solidFill>
              <a:srgbClr val="EF91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38200" y="1752600"/>
            <a:ext cx="8001000" cy="1143000"/>
          </a:xfrm>
          <a:noFill/>
        </p:spPr>
        <p:txBody>
          <a:bodyPr/>
          <a:lstStyle/>
          <a:p>
            <a:pPr eaLnBrk="1" hangingPunct="1">
              <a:spcAft>
                <a:spcPts val="13"/>
              </a:spcAft>
            </a:pPr>
            <a:r>
              <a:rPr lang="en-US" altLang="en-US" sz="4400" dirty="0" smtClean="0"/>
              <a:t>Relational </a:t>
            </a:r>
            <a:r>
              <a:rPr lang="en-US" altLang="en-US" sz="4400" dirty="0" smtClean="0"/>
              <a:t>Algebra</a:t>
            </a:r>
            <a:br>
              <a:rPr lang="en-US" altLang="en-US" sz="4400" dirty="0" smtClean="0"/>
            </a:br>
            <a:r>
              <a:rPr lang="en-US" altLang="en-US" sz="4400" dirty="0" smtClean="0"/>
              <a:t>Part I</a:t>
            </a:r>
            <a:endParaRPr lang="en-US" altLang="en-US" dirty="0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7332663" cy="23622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26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err="1" smtClean="0"/>
              <a:t>Jinze</a:t>
            </a:r>
            <a:r>
              <a:rPr lang="en-US" altLang="en-US" sz="2600" dirty="0" smtClean="0"/>
              <a:t> Liu</a:t>
            </a:r>
          </a:p>
          <a:p>
            <a:pPr eaLnBrk="1" hangingPunct="1">
              <a:lnSpc>
                <a:spcPct val="90000"/>
              </a:lnSpc>
              <a:spcAft>
                <a:spcPts val="13"/>
              </a:spcAft>
            </a:pPr>
            <a:r>
              <a:rPr lang="en-US" altLang="en-US" sz="2600" dirty="0" smtClean="0"/>
              <a:t>Fall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5867400" y="4953000"/>
            <a:ext cx="2971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400" b="1" dirty="0">
                <a:solidFill>
                  <a:schemeClr val="bg1"/>
                </a:solidFill>
              </a:rPr>
              <a:t>CS </a:t>
            </a:r>
            <a:r>
              <a:rPr lang="en-US" altLang="en-US" sz="2400" b="1" dirty="0" smtClean="0">
                <a:solidFill>
                  <a:schemeClr val="bg1"/>
                </a:solidFill>
              </a:rPr>
              <a:t>405G </a:t>
            </a:r>
            <a:r>
              <a:rPr lang="en-US" altLang="en-US" sz="2400" b="1" dirty="0">
                <a:solidFill>
                  <a:schemeClr val="bg1"/>
                </a:solidFill>
              </a:rPr>
              <a:t>Introduction to Database Systems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8934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A700B04-E6A5-48E6-8E61-6AB92D24ACC1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8F6D1B0-58B5-445D-97AA-429C52934BF0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Projection example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ID’s and names of all students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latin typeface="cmmi10" pitchFamily="34" charset="0"/>
              </a:rPr>
              <a:t>	</a:t>
            </a:r>
            <a:r>
              <a:rPr lang="en-US" altLang="en-US" smtClean="0">
                <a:solidFill>
                  <a:schemeClr val="tx2"/>
                </a:solidFill>
                <a:latin typeface="cmmi10" pitchFamily="34" charset="0"/>
                <a:cs typeface="Times New Roman" panose="02020603050405020304" pitchFamily="18" charset="0"/>
              </a:rPr>
              <a:t>π</a:t>
            </a:r>
            <a:r>
              <a:rPr lang="en-US" altLang="en-US" i="1" baseline="-25000" smtClean="0">
                <a:solidFill>
                  <a:schemeClr val="tx2"/>
                </a:solidFill>
              </a:rPr>
              <a:t>SID</a:t>
            </a:r>
            <a:r>
              <a:rPr lang="en-US" altLang="en-US" baseline="-25000" smtClean="0">
                <a:solidFill>
                  <a:schemeClr val="tx2"/>
                </a:solidFill>
              </a:rPr>
              <a:t>, </a:t>
            </a:r>
            <a:r>
              <a:rPr lang="en-US" altLang="en-US" i="1" baseline="-25000" smtClean="0">
                <a:solidFill>
                  <a:schemeClr val="tx2"/>
                </a:solidFill>
              </a:rPr>
              <a:t>name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Student</a:t>
            </a:r>
            <a:endParaRPr lang="en-US" altLang="en-US" smtClean="0">
              <a:solidFill>
                <a:schemeClr val="tx2"/>
              </a:solidFill>
            </a:endParaRPr>
          </a:p>
        </p:txBody>
      </p:sp>
      <p:graphicFrame>
        <p:nvGraphicFramePr>
          <p:cNvPr id="696334" name="Group 14"/>
          <p:cNvGraphicFramePr>
            <a:graphicFrameLocks noGrp="1"/>
          </p:cNvGraphicFramePr>
          <p:nvPr/>
        </p:nvGraphicFramePr>
        <p:xfrm>
          <a:off x="609600" y="2286000"/>
          <a:ext cx="3505200" cy="2194404"/>
        </p:xfrm>
        <a:graphic>
          <a:graphicData uri="http://schemas.openxmlformats.org/drawingml/2006/table">
            <a:tbl>
              <a:tblPr/>
              <a:tblGrid>
                <a:gridCol w="654050"/>
                <a:gridCol w="1631950"/>
                <a:gridCol w="533400"/>
                <a:gridCol w="6858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Susan Wong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1306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Kevin Kim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2.9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90"/>
          <p:cNvGrpSpPr>
            <a:grpSpLocks/>
          </p:cNvGrpSpPr>
          <p:nvPr/>
        </p:nvGrpSpPr>
        <p:grpSpPr bwMode="auto">
          <a:xfrm>
            <a:off x="4114800" y="3151188"/>
            <a:ext cx="1981200" cy="838200"/>
            <a:chOff x="2304" y="1985"/>
            <a:chExt cx="1248" cy="528"/>
          </a:xfrm>
        </p:grpSpPr>
        <p:sp>
          <p:nvSpPr>
            <p:cNvPr id="696411" name="Oval 91"/>
            <p:cNvSpPr>
              <a:spLocks noChangeArrowheads="1"/>
            </p:cNvSpPr>
            <p:nvPr/>
          </p:nvSpPr>
          <p:spPr bwMode="auto">
            <a:xfrm>
              <a:off x="2448" y="1985"/>
              <a:ext cx="960" cy="528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429" name="Text Box 92"/>
            <p:cNvSpPr txBox="1">
              <a:spLocks noChangeArrowheads="1"/>
            </p:cNvSpPr>
            <p:nvPr/>
          </p:nvSpPr>
          <p:spPr bwMode="auto">
            <a:xfrm>
              <a:off x="2448" y="2112"/>
              <a:ext cx="875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l-GR" altLang="en-US" sz="28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π</a:t>
              </a:r>
              <a:r>
                <a:rPr kumimoji="1" lang="en-US" altLang="en-US" sz="2800" baseline="-25000">
                  <a:solidFill>
                    <a:schemeClr val="tx2"/>
                  </a:solidFill>
                  <a:latin typeface="AmeriGarmnd BT" pitchFamily="18" charset="0"/>
                </a:rPr>
                <a:t>SID, name</a:t>
              </a:r>
            </a:p>
          </p:txBody>
        </p:sp>
        <p:sp>
          <p:nvSpPr>
            <p:cNvPr id="15430" name="Line 93"/>
            <p:cNvSpPr>
              <a:spLocks noChangeShapeType="1"/>
            </p:cNvSpPr>
            <p:nvPr/>
          </p:nvSpPr>
          <p:spPr bwMode="auto">
            <a:xfrm>
              <a:off x="2304" y="2281"/>
              <a:ext cx="144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1" name="Line 94"/>
            <p:cNvSpPr>
              <a:spLocks noChangeShapeType="1"/>
            </p:cNvSpPr>
            <p:nvPr/>
          </p:nvSpPr>
          <p:spPr bwMode="auto">
            <a:xfrm>
              <a:off x="3408" y="2256"/>
              <a:ext cx="144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696453" name="Group 133"/>
          <p:cNvGraphicFramePr>
            <a:graphicFrameLocks noGrp="1"/>
          </p:cNvGraphicFramePr>
          <p:nvPr/>
        </p:nvGraphicFramePr>
        <p:xfrm>
          <a:off x="6172200" y="2362200"/>
          <a:ext cx="2286000" cy="2194404"/>
        </p:xfrm>
        <a:graphic>
          <a:graphicData uri="http://schemas.openxmlformats.org/drawingml/2006/table">
            <a:tbl>
              <a:tblPr/>
              <a:tblGrid>
                <a:gridCol w="654050"/>
                <a:gridCol w="163195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Susan Wong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1306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Kevin Kim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96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CA7AC33-C409-45F6-9660-FC7EED2095D7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B7C1686-AB99-4E23-8747-EC188C606388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More on projection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Duplicate output rows are removed (by definition)</a:t>
            </a:r>
          </a:p>
          <a:p>
            <a:pPr lvl="1" eaLnBrk="1" hangingPunct="1"/>
            <a:r>
              <a:rPr lang="en-US" altLang="en-US" smtClean="0"/>
              <a:t>Example: student ages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latin typeface="cmmi10" pitchFamily="34" charset="0"/>
              </a:rPr>
              <a:t>	</a:t>
            </a:r>
            <a:r>
              <a:rPr lang="el-GR" altLang="en-US" smtClean="0">
                <a:solidFill>
                  <a:schemeClr val="tx2"/>
                </a:solidFill>
                <a:cs typeface="Times New Roman" panose="02020603050405020304" pitchFamily="18" charset="0"/>
              </a:rPr>
              <a:t> π </a:t>
            </a:r>
            <a:r>
              <a:rPr lang="en-US" altLang="en-US" i="1" baseline="-25000" smtClean="0">
                <a:solidFill>
                  <a:schemeClr val="tx2"/>
                </a:solidFill>
              </a:rPr>
              <a:t>age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Student</a:t>
            </a:r>
            <a:endParaRPr lang="en-US" altLang="en-US" smtClean="0">
              <a:solidFill>
                <a:schemeClr val="tx2"/>
              </a:solidFill>
            </a:endParaRPr>
          </a:p>
        </p:txBody>
      </p:sp>
      <p:graphicFrame>
        <p:nvGraphicFramePr>
          <p:cNvPr id="698385" name="Group 17"/>
          <p:cNvGraphicFramePr>
            <a:graphicFrameLocks noGrp="1"/>
          </p:cNvGraphicFramePr>
          <p:nvPr/>
        </p:nvGraphicFramePr>
        <p:xfrm>
          <a:off x="914400" y="2819400"/>
          <a:ext cx="3505200" cy="2194404"/>
        </p:xfrm>
        <a:graphic>
          <a:graphicData uri="http://schemas.openxmlformats.org/drawingml/2006/table">
            <a:tbl>
              <a:tblPr/>
              <a:tblGrid>
                <a:gridCol w="654050"/>
                <a:gridCol w="1631950"/>
                <a:gridCol w="533400"/>
                <a:gridCol w="6858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Susan Wong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1306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Kevin Kim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2.9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4419600" y="3684588"/>
            <a:ext cx="1981200" cy="838200"/>
            <a:chOff x="2304" y="1985"/>
            <a:chExt cx="1248" cy="528"/>
          </a:xfrm>
        </p:grpSpPr>
        <p:sp>
          <p:nvSpPr>
            <p:cNvPr id="698425" name="Oval 57"/>
            <p:cNvSpPr>
              <a:spLocks noChangeArrowheads="1"/>
            </p:cNvSpPr>
            <p:nvPr/>
          </p:nvSpPr>
          <p:spPr bwMode="auto">
            <a:xfrm>
              <a:off x="2448" y="1985"/>
              <a:ext cx="960" cy="528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447" name="Text Box 58"/>
            <p:cNvSpPr txBox="1">
              <a:spLocks noChangeArrowheads="1"/>
            </p:cNvSpPr>
            <p:nvPr/>
          </p:nvSpPr>
          <p:spPr bwMode="auto">
            <a:xfrm>
              <a:off x="2448" y="2112"/>
              <a:ext cx="49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l-GR" altLang="en-US" sz="28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π </a:t>
              </a:r>
              <a:r>
                <a:rPr kumimoji="1" lang="en-US" altLang="en-US" sz="2800" baseline="-25000">
                  <a:solidFill>
                    <a:schemeClr val="tx2"/>
                  </a:solidFill>
                  <a:latin typeface="AmeriGarmnd BT" pitchFamily="18" charset="0"/>
                </a:rPr>
                <a:t>age</a:t>
              </a:r>
            </a:p>
          </p:txBody>
        </p:sp>
        <p:sp>
          <p:nvSpPr>
            <p:cNvPr id="16448" name="Line 59"/>
            <p:cNvSpPr>
              <a:spLocks noChangeShapeType="1"/>
            </p:cNvSpPr>
            <p:nvPr/>
          </p:nvSpPr>
          <p:spPr bwMode="auto">
            <a:xfrm>
              <a:off x="2304" y="2281"/>
              <a:ext cx="144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49" name="Line 60"/>
            <p:cNvSpPr>
              <a:spLocks noChangeShapeType="1"/>
            </p:cNvSpPr>
            <p:nvPr/>
          </p:nvSpPr>
          <p:spPr bwMode="auto">
            <a:xfrm>
              <a:off x="3408" y="2256"/>
              <a:ext cx="144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698508" name="Group 140"/>
          <p:cNvGraphicFramePr>
            <a:graphicFrameLocks noGrp="1"/>
          </p:cNvGraphicFramePr>
          <p:nvPr/>
        </p:nvGraphicFramePr>
        <p:xfrm>
          <a:off x="6477000" y="2895600"/>
          <a:ext cx="533400" cy="2194404"/>
        </p:xfrm>
        <a:graphic>
          <a:graphicData uri="http://schemas.openxmlformats.org/drawingml/2006/table">
            <a:tbl>
              <a:tblPr/>
              <a:tblGrid>
                <a:gridCol w="5334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98509" name="Rectangle 141"/>
          <p:cNvSpPr>
            <a:spLocks/>
          </p:cNvSpPr>
          <p:nvPr/>
        </p:nvSpPr>
        <p:spPr bwMode="auto">
          <a:xfrm>
            <a:off x="6400800" y="4038600"/>
            <a:ext cx="685800" cy="1219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98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98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850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E08D7C1-4F71-40EB-92DE-44EC4433756A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8511F54-C8DB-4CCA-8728-DF1E55D6E5D5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Cross product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Input: two tables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</a:p>
          <a:p>
            <a:pPr eaLnBrk="1" hangingPunct="1"/>
            <a:r>
              <a:rPr lang="en-US" altLang="en-US" smtClean="0"/>
              <a:t>Notation: </a:t>
            </a:r>
            <a:r>
              <a:rPr lang="en-US" altLang="en-US" i="1" smtClean="0">
                <a:solidFill>
                  <a:schemeClr val="tx2"/>
                </a:solidFill>
              </a:rPr>
              <a:t>R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solidFill>
                  <a:schemeClr val="tx2"/>
                </a:solidFill>
                <a:latin typeface="cmsy10" pitchFamily="34" charset="0"/>
              </a:rPr>
              <a:t>X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S</a:t>
            </a:r>
          </a:p>
          <a:p>
            <a:pPr eaLnBrk="1" hangingPunct="1"/>
            <a:r>
              <a:rPr lang="en-US" altLang="en-US" smtClean="0"/>
              <a:t>Purpose: pairs rows from two tables</a:t>
            </a:r>
          </a:p>
          <a:p>
            <a:pPr eaLnBrk="1" hangingPunct="1"/>
            <a:r>
              <a:rPr lang="en-US" altLang="en-US" smtClean="0"/>
              <a:t>Output: for each row </a:t>
            </a:r>
            <a:r>
              <a:rPr lang="en-US" altLang="en-US" i="1" smtClean="0"/>
              <a:t>r</a:t>
            </a:r>
            <a:r>
              <a:rPr lang="en-US" altLang="en-US" smtClean="0"/>
              <a:t> in </a:t>
            </a:r>
            <a:r>
              <a:rPr lang="en-US" altLang="en-US" i="1" smtClean="0"/>
              <a:t>R</a:t>
            </a:r>
            <a:r>
              <a:rPr lang="en-US" altLang="en-US" smtClean="0"/>
              <a:t> and each row </a:t>
            </a:r>
            <a:r>
              <a:rPr lang="en-US" altLang="en-US" i="1" smtClean="0"/>
              <a:t>s</a:t>
            </a:r>
            <a:r>
              <a:rPr lang="en-US" altLang="en-US" smtClean="0"/>
              <a:t> in </a:t>
            </a:r>
            <a:r>
              <a:rPr lang="en-US" altLang="en-US" i="1" smtClean="0"/>
              <a:t>S</a:t>
            </a:r>
            <a:r>
              <a:rPr lang="en-US" altLang="en-US" smtClean="0"/>
              <a:t>, output a row </a:t>
            </a:r>
            <a:r>
              <a:rPr lang="en-US" altLang="en-US" i="1" smtClean="0"/>
              <a:t>rs</a:t>
            </a:r>
            <a:r>
              <a:rPr lang="en-US" altLang="en-US" smtClean="0"/>
              <a:t> (concatenation of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  <a:r>
              <a:rPr lang="en-US" altLang="en-US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3AA0922-E4C3-4996-9698-C5C30B640685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1BD91D4-F9AB-4BA0-AFCE-8E0E92D294DE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Cross product example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i="1" smtClean="0"/>
              <a:t>Student</a:t>
            </a:r>
            <a:r>
              <a:rPr lang="en-US" altLang="en-US" smtClean="0"/>
              <a:t> </a:t>
            </a:r>
            <a:r>
              <a:rPr lang="en-US" altLang="en-US" smtClean="0">
                <a:latin typeface="cmsy10" pitchFamily="34" charset="0"/>
              </a:rPr>
              <a:t>£</a:t>
            </a:r>
            <a:r>
              <a:rPr lang="en-US" altLang="en-US" smtClean="0"/>
              <a:t> </a:t>
            </a:r>
            <a:r>
              <a:rPr lang="en-US" altLang="en-US" i="1" smtClean="0"/>
              <a:t>Enroll</a:t>
            </a:r>
          </a:p>
          <a:p>
            <a:pPr eaLnBrk="1" hangingPunct="1"/>
            <a:endParaRPr lang="en-US" altLang="en-US" smtClean="0"/>
          </a:p>
        </p:txBody>
      </p:sp>
      <p:graphicFrame>
        <p:nvGraphicFramePr>
          <p:cNvPr id="702602" name="Group 138"/>
          <p:cNvGraphicFramePr>
            <a:graphicFrameLocks noGrp="1"/>
          </p:cNvGraphicFramePr>
          <p:nvPr/>
        </p:nvGraphicFramePr>
        <p:xfrm>
          <a:off x="381000" y="1676400"/>
          <a:ext cx="3505200" cy="1463676"/>
        </p:xfrm>
        <a:graphic>
          <a:graphicData uri="http://schemas.openxmlformats.org/drawingml/2006/table">
            <a:tbl>
              <a:tblPr/>
              <a:tblGrid>
                <a:gridCol w="654050"/>
                <a:gridCol w="1631950"/>
                <a:gridCol w="533400"/>
                <a:gridCol w="68580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02563" name="Group 99"/>
          <p:cNvGraphicFramePr>
            <a:graphicFrameLocks noGrp="1"/>
          </p:cNvGraphicFramePr>
          <p:nvPr/>
        </p:nvGraphicFramePr>
        <p:xfrm>
          <a:off x="5791200" y="1676400"/>
          <a:ext cx="2514600" cy="1097202"/>
        </p:xfrm>
        <a:graphic>
          <a:graphicData uri="http://schemas.openxmlformats.org/drawingml/2006/table">
            <a:tbl>
              <a:tblPr/>
              <a:tblGrid>
                <a:gridCol w="685800"/>
                <a:gridCol w="914400"/>
                <a:gridCol w="9144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02704" name="Group 240"/>
          <p:cNvGraphicFramePr>
            <a:graphicFrameLocks noGrp="1"/>
          </p:cNvGraphicFramePr>
          <p:nvPr/>
        </p:nvGraphicFramePr>
        <p:xfrm>
          <a:off x="1524000" y="3810000"/>
          <a:ext cx="5867400" cy="2560635"/>
        </p:xfrm>
        <a:graphic>
          <a:graphicData uri="http://schemas.openxmlformats.org/drawingml/2006/table">
            <a:tbl>
              <a:tblPr/>
              <a:tblGrid>
                <a:gridCol w="690563"/>
                <a:gridCol w="1720850"/>
                <a:gridCol w="561975"/>
                <a:gridCol w="723900"/>
                <a:gridCol w="723900"/>
                <a:gridCol w="722312"/>
                <a:gridCol w="723900"/>
              </a:tblGrid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242"/>
          <p:cNvGrpSpPr>
            <a:grpSpLocks/>
          </p:cNvGrpSpPr>
          <p:nvPr/>
        </p:nvGrpSpPr>
        <p:grpSpPr bwMode="auto">
          <a:xfrm>
            <a:off x="3886200" y="2286000"/>
            <a:ext cx="1905000" cy="1524000"/>
            <a:chOff x="2448" y="1440"/>
            <a:chExt cx="1200" cy="960"/>
          </a:xfrm>
        </p:grpSpPr>
        <p:grpSp>
          <p:nvGrpSpPr>
            <p:cNvPr id="18551" name="Group 100"/>
            <p:cNvGrpSpPr>
              <a:grpSpLocks/>
            </p:cNvGrpSpPr>
            <p:nvPr/>
          </p:nvGrpSpPr>
          <p:grpSpPr bwMode="auto">
            <a:xfrm>
              <a:off x="2544" y="1728"/>
              <a:ext cx="960" cy="528"/>
              <a:chOff x="2448" y="2544"/>
              <a:chExt cx="960" cy="528"/>
            </a:xfrm>
          </p:grpSpPr>
          <p:sp>
            <p:nvSpPr>
              <p:cNvPr id="702515" name="Oval 51"/>
              <p:cNvSpPr>
                <a:spLocks noChangeArrowheads="1"/>
              </p:cNvSpPr>
              <p:nvPr/>
            </p:nvSpPr>
            <p:spPr bwMode="auto">
              <a:xfrm>
                <a:off x="2448" y="2544"/>
                <a:ext cx="960" cy="52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path path="rect">
                  <a:fillToRect r="100000" b="100000"/>
                </a:path>
              </a:gradFill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8556" name="Text Box 52"/>
              <p:cNvSpPr txBox="1">
                <a:spLocks noChangeArrowheads="1"/>
              </p:cNvSpPr>
              <p:nvPr/>
            </p:nvSpPr>
            <p:spPr bwMode="auto">
              <a:xfrm>
                <a:off x="2832" y="2640"/>
                <a:ext cx="240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>
                    <a:solidFill>
                      <a:schemeClr val="tx2"/>
                    </a:solidFill>
                    <a:latin typeface="Times" panose="02020603050405020304" pitchFamily="18" charset="0"/>
                  </a:rPr>
                  <a:t>×</a:t>
                </a:r>
                <a:endParaRPr kumimoji="1" lang="en-US" altLang="en-US" sz="2800" baseline="-25000">
                  <a:solidFill>
                    <a:schemeClr val="tx2"/>
                  </a:solidFill>
                  <a:latin typeface="Times" panose="02020603050405020304" pitchFamily="18" charset="0"/>
                </a:endParaRPr>
              </a:p>
            </p:txBody>
          </p:sp>
        </p:grpSp>
        <p:sp>
          <p:nvSpPr>
            <p:cNvPr id="18552" name="Line 53"/>
            <p:cNvSpPr>
              <a:spLocks noChangeShapeType="1"/>
            </p:cNvSpPr>
            <p:nvPr/>
          </p:nvSpPr>
          <p:spPr bwMode="auto">
            <a:xfrm>
              <a:off x="2448" y="1488"/>
              <a:ext cx="336" cy="33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53" name="Line 54"/>
            <p:cNvSpPr>
              <a:spLocks noChangeShapeType="1"/>
            </p:cNvSpPr>
            <p:nvPr/>
          </p:nvSpPr>
          <p:spPr bwMode="auto">
            <a:xfrm flipH="1">
              <a:off x="3312" y="1440"/>
              <a:ext cx="336" cy="33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54" name="Line 241"/>
            <p:cNvSpPr>
              <a:spLocks noChangeShapeType="1"/>
            </p:cNvSpPr>
            <p:nvPr/>
          </p:nvSpPr>
          <p:spPr bwMode="auto">
            <a:xfrm>
              <a:off x="3024" y="2208"/>
              <a:ext cx="0" cy="192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2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02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02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9036228-8D36-4151-8EFF-528A43E3A75C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C951DC7-6BF4-43CB-8A08-2A3B954FCD2A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note on column ordering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10600" cy="1201738"/>
          </a:xfrm>
        </p:spPr>
        <p:txBody>
          <a:bodyPr/>
          <a:lstStyle/>
          <a:p>
            <a:pPr eaLnBrk="1" hangingPunct="1"/>
            <a:r>
              <a:rPr lang="en-US" altLang="en-US" smtClean="0"/>
              <a:t>The ordering of columns in a table is considered unimportant (as is the ordering of rows)</a:t>
            </a:r>
          </a:p>
        </p:txBody>
      </p:sp>
      <p:sp>
        <p:nvSpPr>
          <p:cNvPr id="19463" name="Rectangle 6"/>
          <p:cNvSpPr>
            <a:spLocks noChangeArrowheads="1"/>
          </p:cNvSpPr>
          <p:nvPr/>
        </p:nvSpPr>
        <p:spPr bwMode="auto">
          <a:xfrm>
            <a:off x="228600" y="4953000"/>
            <a:ext cx="8686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That means cross product is commutative, i.e.,</a:t>
            </a:r>
            <a:b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en-US" altLang="en-US" sz="2800" i="1">
                <a:solidFill>
                  <a:schemeClr val="tx1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>
                <a:solidFill>
                  <a:schemeClr val="tx1"/>
                </a:solidFill>
                <a:latin typeface="cmsy10" pitchFamily="34" charset="0"/>
              </a:rPr>
              <a:t>X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chemeClr val="tx1"/>
                </a:solidFill>
                <a:latin typeface="Times New Roman" panose="02020603050405020304" pitchFamily="18" charset="0"/>
              </a:rPr>
              <a:t>S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 = </a:t>
            </a:r>
            <a:r>
              <a:rPr lang="en-US" altLang="en-US" sz="2800" i="1">
                <a:solidFill>
                  <a:schemeClr val="tx1"/>
                </a:solidFill>
                <a:latin typeface="Times New Roman" panose="02020603050405020304" pitchFamily="18" charset="0"/>
              </a:rPr>
              <a:t>S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>
                <a:solidFill>
                  <a:schemeClr val="tx1"/>
                </a:solidFill>
                <a:latin typeface="cmsy10" pitchFamily="34" charset="0"/>
              </a:rPr>
              <a:t>X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chemeClr val="tx1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 for any </a:t>
            </a:r>
            <a:r>
              <a:rPr lang="en-US" altLang="en-US" sz="2800" i="1">
                <a:solidFill>
                  <a:schemeClr val="tx1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2800" i="1">
                <a:solidFill>
                  <a:schemeClr val="tx1"/>
                </a:solidFill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4298950" y="3078163"/>
            <a:ext cx="5222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3200">
                <a:solidFill>
                  <a:schemeClr val="tx1"/>
                </a:solidFill>
                <a:latin typeface="AmeriGarmnd BT" pitchFamily="18" charset="0"/>
              </a:rPr>
              <a:t>=</a:t>
            </a:r>
          </a:p>
        </p:txBody>
      </p:sp>
      <p:graphicFrame>
        <p:nvGraphicFramePr>
          <p:cNvPr id="704520" name="Group 8"/>
          <p:cNvGraphicFramePr>
            <a:graphicFrameLocks noGrp="1"/>
          </p:cNvGraphicFramePr>
          <p:nvPr/>
        </p:nvGraphicFramePr>
        <p:xfrm>
          <a:off x="609600" y="2667000"/>
          <a:ext cx="3505200" cy="1463676"/>
        </p:xfrm>
        <a:graphic>
          <a:graphicData uri="http://schemas.openxmlformats.org/drawingml/2006/table">
            <a:tbl>
              <a:tblPr/>
              <a:tblGrid>
                <a:gridCol w="654050"/>
                <a:gridCol w="1631950"/>
                <a:gridCol w="533400"/>
                <a:gridCol w="68580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04547" name="Group 35"/>
          <p:cNvGraphicFramePr>
            <a:graphicFrameLocks noGrp="1"/>
          </p:cNvGraphicFramePr>
          <p:nvPr/>
        </p:nvGraphicFramePr>
        <p:xfrm>
          <a:off x="4800600" y="2667000"/>
          <a:ext cx="3505200" cy="1463676"/>
        </p:xfrm>
        <a:graphic>
          <a:graphicData uri="http://schemas.openxmlformats.org/drawingml/2006/table">
            <a:tbl>
              <a:tblPr/>
              <a:tblGrid>
                <a:gridCol w="654050"/>
                <a:gridCol w="1631950"/>
                <a:gridCol w="533400"/>
                <a:gridCol w="68580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CED14E-8782-4931-BC1B-3FD7CF770463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38CFA01-1030-4F68-AE0F-73695A603728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Derived operator: join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Input: two tables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</a:p>
          <a:p>
            <a:pPr eaLnBrk="1" hangingPunct="1"/>
            <a:r>
              <a:rPr lang="en-US" altLang="en-US" smtClean="0"/>
              <a:t>Notation: </a:t>
            </a:r>
            <a:r>
              <a:rPr lang="en-US" altLang="en-US" i="1" smtClean="0">
                <a:solidFill>
                  <a:schemeClr val="tx2"/>
                </a:solidFill>
              </a:rPr>
              <a:t>R   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baseline="-25000" smtClean="0">
                <a:solidFill>
                  <a:schemeClr val="tx2"/>
                </a:solidFill>
              </a:rPr>
              <a:t>p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S</a:t>
            </a:r>
          </a:p>
          <a:p>
            <a:pPr lvl="1" eaLnBrk="1" hangingPunct="1"/>
            <a:r>
              <a:rPr lang="en-US" altLang="en-US" i="1" smtClean="0"/>
              <a:t>p</a:t>
            </a:r>
            <a:r>
              <a:rPr lang="en-US" altLang="en-US" smtClean="0"/>
              <a:t> is called a </a:t>
            </a:r>
            <a:r>
              <a:rPr lang="en-US" altLang="en-US" smtClean="0">
                <a:solidFill>
                  <a:schemeClr val="tx2"/>
                </a:solidFill>
              </a:rPr>
              <a:t>join condition/predicate</a:t>
            </a:r>
          </a:p>
          <a:p>
            <a:pPr eaLnBrk="1" hangingPunct="1"/>
            <a:r>
              <a:rPr lang="en-US" altLang="en-US" smtClean="0"/>
              <a:t>Purpose: relate rows from two tables according to some criteria</a:t>
            </a:r>
          </a:p>
          <a:p>
            <a:pPr eaLnBrk="1" hangingPunct="1"/>
            <a:r>
              <a:rPr lang="en-US" altLang="en-US" smtClean="0"/>
              <a:t>Output: for each row </a:t>
            </a:r>
            <a:r>
              <a:rPr lang="en-US" altLang="en-US" i="1" smtClean="0"/>
              <a:t>r</a:t>
            </a:r>
            <a:r>
              <a:rPr lang="en-US" altLang="en-US" smtClean="0"/>
              <a:t> in </a:t>
            </a:r>
            <a:r>
              <a:rPr lang="en-US" altLang="en-US" i="1" smtClean="0"/>
              <a:t>R</a:t>
            </a:r>
            <a:r>
              <a:rPr lang="en-US" altLang="en-US" smtClean="0"/>
              <a:t> and each row </a:t>
            </a:r>
            <a:r>
              <a:rPr lang="en-US" altLang="en-US" i="1" smtClean="0"/>
              <a:t>s</a:t>
            </a:r>
            <a:r>
              <a:rPr lang="en-US" altLang="en-US" smtClean="0"/>
              <a:t> in </a:t>
            </a:r>
            <a:r>
              <a:rPr lang="en-US" altLang="en-US" i="1" smtClean="0"/>
              <a:t>S</a:t>
            </a:r>
            <a:r>
              <a:rPr lang="en-US" altLang="en-US" smtClean="0"/>
              <a:t>, output a row </a:t>
            </a:r>
            <a:r>
              <a:rPr lang="en-US" altLang="en-US" i="1" smtClean="0"/>
              <a:t>rs</a:t>
            </a:r>
            <a:r>
              <a:rPr lang="en-US" altLang="en-US" smtClean="0"/>
              <a:t> if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  <a:r>
              <a:rPr lang="en-US" altLang="en-US" smtClean="0"/>
              <a:t> satisfy </a:t>
            </a:r>
            <a:r>
              <a:rPr lang="en-US" altLang="en-US" i="1" smtClean="0"/>
              <a:t>p</a:t>
            </a:r>
          </a:p>
        </p:txBody>
      </p:sp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228600" y="5181600"/>
            <a:ext cx="868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Shorthand for </a:t>
            </a:r>
            <a:r>
              <a:rPr lang="en-US" altLang="en-US" sz="2800">
                <a:solidFill>
                  <a:schemeClr val="tx2"/>
                </a:solidFill>
                <a:latin typeface="cmmi10" pitchFamily="34" charset="0"/>
                <a:cs typeface="Times New Roman" panose="02020603050405020304" pitchFamily="18" charset="0"/>
              </a:rPr>
              <a:t>σ</a:t>
            </a:r>
            <a:r>
              <a:rPr lang="en-US" altLang="en-US" sz="2800" i="1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p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(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>
                <a:solidFill>
                  <a:schemeClr val="tx2"/>
                </a:solidFill>
                <a:latin typeface="cmsy10" pitchFamily="34" charset="0"/>
              </a:rPr>
              <a:t>X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S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)</a:t>
            </a:r>
          </a:p>
        </p:txBody>
      </p:sp>
      <p:pic>
        <p:nvPicPr>
          <p:cNvPr id="20488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1676400"/>
            <a:ext cx="385762" cy="22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581A96D-037F-4528-9465-450DBB4D136B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BA58EC4-9494-41F9-9E7F-E0197FDB6414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Join example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10600" cy="5257800"/>
          </a:xfrm>
        </p:spPr>
        <p:txBody>
          <a:bodyPr/>
          <a:lstStyle/>
          <a:p>
            <a:pPr eaLnBrk="1" hangingPunct="1"/>
            <a:r>
              <a:rPr lang="en-US" altLang="en-US" smtClean="0"/>
              <a:t>Info about students, plus CID’s of their courses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	</a:t>
            </a:r>
            <a:r>
              <a:rPr lang="en-US" altLang="en-US" i="1" smtClean="0"/>
              <a:t>Student</a:t>
            </a:r>
            <a:r>
              <a:rPr lang="en-US" altLang="en-US" smtClean="0"/>
              <a:t> </a:t>
            </a:r>
            <a:r>
              <a:rPr lang="en-US" altLang="en-US" smtClean="0">
                <a:latin typeface="dbsym" pitchFamily="34" charset="2"/>
              </a:rPr>
              <a:t>   </a:t>
            </a:r>
            <a:r>
              <a:rPr lang="en-US" altLang="en-US" i="1" baseline="-25000" smtClean="0"/>
              <a:t>Student</a:t>
            </a:r>
            <a:r>
              <a:rPr lang="en-US" altLang="en-US" baseline="-25000" smtClean="0"/>
              <a:t>.</a:t>
            </a:r>
            <a:r>
              <a:rPr lang="en-US" altLang="en-US" i="1" baseline="-25000" smtClean="0"/>
              <a:t>SID</a:t>
            </a:r>
            <a:r>
              <a:rPr lang="en-US" altLang="en-US" baseline="-25000" smtClean="0"/>
              <a:t> = </a:t>
            </a:r>
            <a:r>
              <a:rPr lang="en-US" altLang="en-US" i="1" baseline="-25000" smtClean="0"/>
              <a:t>Enroll</a:t>
            </a:r>
            <a:r>
              <a:rPr lang="en-US" altLang="en-US" baseline="-25000" smtClean="0"/>
              <a:t>.</a:t>
            </a:r>
            <a:r>
              <a:rPr lang="en-US" altLang="en-US" i="1" baseline="-25000" smtClean="0"/>
              <a:t>SID</a:t>
            </a:r>
            <a:r>
              <a:rPr lang="en-US" altLang="en-US" smtClean="0"/>
              <a:t> </a:t>
            </a:r>
            <a:r>
              <a:rPr lang="en-US" altLang="en-US" i="1" smtClean="0"/>
              <a:t>Enroll</a:t>
            </a:r>
          </a:p>
        </p:txBody>
      </p:sp>
      <p:grpSp>
        <p:nvGrpSpPr>
          <p:cNvPr id="21511" name="Group 16"/>
          <p:cNvGrpSpPr>
            <a:grpSpLocks/>
          </p:cNvGrpSpPr>
          <p:nvPr/>
        </p:nvGrpSpPr>
        <p:grpSpPr bwMode="auto">
          <a:xfrm>
            <a:off x="2438400" y="5238750"/>
            <a:ext cx="3962400" cy="587375"/>
            <a:chOff x="1536" y="3374"/>
            <a:chExt cx="2496" cy="370"/>
          </a:xfrm>
        </p:grpSpPr>
        <p:sp>
          <p:nvSpPr>
            <p:cNvPr id="21636" name="Line 17"/>
            <p:cNvSpPr>
              <a:spLocks noChangeShapeType="1"/>
            </p:cNvSpPr>
            <p:nvPr/>
          </p:nvSpPr>
          <p:spPr bwMode="auto">
            <a:xfrm>
              <a:off x="1536" y="3374"/>
              <a:ext cx="2496" cy="0"/>
            </a:xfrm>
            <a:prstGeom prst="line">
              <a:avLst/>
            </a:prstGeom>
            <a:noFill/>
            <a:ln w="3175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37" name="Line 18"/>
            <p:cNvSpPr>
              <a:spLocks noChangeShapeType="1"/>
            </p:cNvSpPr>
            <p:nvPr/>
          </p:nvSpPr>
          <p:spPr bwMode="auto">
            <a:xfrm>
              <a:off x="1536" y="3552"/>
              <a:ext cx="2496" cy="0"/>
            </a:xfrm>
            <a:prstGeom prst="line">
              <a:avLst/>
            </a:prstGeom>
            <a:noFill/>
            <a:ln w="3175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38" name="Line 19"/>
            <p:cNvSpPr>
              <a:spLocks noChangeShapeType="1"/>
            </p:cNvSpPr>
            <p:nvPr/>
          </p:nvSpPr>
          <p:spPr bwMode="auto">
            <a:xfrm>
              <a:off x="1536" y="3744"/>
              <a:ext cx="2496" cy="0"/>
            </a:xfrm>
            <a:prstGeom prst="line">
              <a:avLst/>
            </a:prstGeom>
            <a:noFill/>
            <a:ln w="3175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12" name="Text Box 20"/>
          <p:cNvSpPr txBox="1">
            <a:spLocks noChangeArrowheads="1"/>
          </p:cNvSpPr>
          <p:nvPr/>
        </p:nvSpPr>
        <p:spPr bwMode="auto">
          <a:xfrm>
            <a:off x="0" y="3429000"/>
            <a:ext cx="4265613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chemeClr val="tx1"/>
                </a:solidFill>
                <a:latin typeface="AmeriGarmnd BT" pitchFamily="18" charset="0"/>
              </a:rPr>
              <a:t>Use </a:t>
            </a:r>
            <a:r>
              <a:rPr kumimoji="1" lang="en-US" altLang="en-US" sz="2400" i="1">
                <a:solidFill>
                  <a:schemeClr val="tx2"/>
                </a:solidFill>
                <a:latin typeface="AmeriGarmnd BT" pitchFamily="18" charset="0"/>
              </a:rPr>
              <a:t>table_name</a:t>
            </a:r>
            <a:r>
              <a:rPr kumimoji="1" lang="en-US" altLang="en-US" sz="2400">
                <a:solidFill>
                  <a:schemeClr val="tx2"/>
                </a:solidFill>
                <a:latin typeface="AmeriGarmnd BT" pitchFamily="18" charset="0"/>
              </a:rPr>
              <a:t>. </a:t>
            </a:r>
            <a:r>
              <a:rPr kumimoji="1" lang="en-US" altLang="en-US" sz="2400" i="1">
                <a:solidFill>
                  <a:schemeClr val="tx1"/>
                </a:solidFill>
                <a:latin typeface="AmeriGarmnd BT" pitchFamily="18" charset="0"/>
              </a:rPr>
              <a:t>column_name</a:t>
            </a:r>
            <a:r>
              <a:rPr kumimoji="1" lang="en-US" altLang="en-US" sz="2400">
                <a:solidFill>
                  <a:schemeClr val="tx1"/>
                </a:solidFill>
                <a:latin typeface="AmeriGarmnd BT" pitchFamily="18" charset="0"/>
              </a:rPr>
              <a:t> syntax</a:t>
            </a:r>
            <a:br>
              <a:rPr kumimoji="1" lang="en-US" altLang="en-US" sz="2400">
                <a:solidFill>
                  <a:schemeClr val="tx1"/>
                </a:solidFill>
                <a:latin typeface="AmeriGarmnd BT" pitchFamily="18" charset="0"/>
              </a:rPr>
            </a:br>
            <a:r>
              <a:rPr kumimoji="1" lang="en-US" altLang="en-US" sz="2400">
                <a:solidFill>
                  <a:schemeClr val="tx1"/>
                </a:solidFill>
                <a:latin typeface="AmeriGarmnd BT" pitchFamily="18" charset="0"/>
              </a:rPr>
              <a:t>to disambiguate </a:t>
            </a:r>
            <a:br>
              <a:rPr kumimoji="1" lang="en-US" altLang="en-US" sz="2400">
                <a:solidFill>
                  <a:schemeClr val="tx1"/>
                </a:solidFill>
                <a:latin typeface="AmeriGarmnd BT" pitchFamily="18" charset="0"/>
              </a:rPr>
            </a:br>
            <a:r>
              <a:rPr kumimoji="1" lang="en-US" altLang="en-US" sz="2400">
                <a:solidFill>
                  <a:schemeClr val="tx1"/>
                </a:solidFill>
                <a:latin typeface="AmeriGarmnd BT" pitchFamily="18" charset="0"/>
              </a:rPr>
              <a:t>identically named </a:t>
            </a:r>
            <a:br>
              <a:rPr kumimoji="1" lang="en-US" altLang="en-US" sz="2400">
                <a:solidFill>
                  <a:schemeClr val="tx1"/>
                </a:solidFill>
                <a:latin typeface="AmeriGarmnd BT" pitchFamily="18" charset="0"/>
              </a:rPr>
            </a:br>
            <a:r>
              <a:rPr kumimoji="1" lang="en-US" altLang="en-US" sz="2400">
                <a:solidFill>
                  <a:schemeClr val="tx1"/>
                </a:solidFill>
                <a:latin typeface="AmeriGarmnd BT" pitchFamily="18" charset="0"/>
              </a:rPr>
              <a:t>columns from </a:t>
            </a:r>
            <a:br>
              <a:rPr kumimoji="1" lang="en-US" altLang="en-US" sz="2400">
                <a:solidFill>
                  <a:schemeClr val="tx1"/>
                </a:solidFill>
                <a:latin typeface="AmeriGarmnd BT" pitchFamily="18" charset="0"/>
              </a:rPr>
            </a:br>
            <a:r>
              <a:rPr kumimoji="1" lang="en-US" altLang="en-US" sz="2400">
                <a:solidFill>
                  <a:schemeClr val="tx1"/>
                </a:solidFill>
                <a:latin typeface="AmeriGarmnd BT" pitchFamily="18" charset="0"/>
              </a:rPr>
              <a:t>different input </a:t>
            </a:r>
            <a:br>
              <a:rPr kumimoji="1" lang="en-US" altLang="en-US" sz="2400">
                <a:solidFill>
                  <a:schemeClr val="tx1"/>
                </a:solidFill>
                <a:latin typeface="AmeriGarmnd BT" pitchFamily="18" charset="0"/>
              </a:rPr>
            </a:br>
            <a:r>
              <a:rPr kumimoji="1" lang="en-US" altLang="en-US" sz="2400">
                <a:solidFill>
                  <a:schemeClr val="tx1"/>
                </a:solidFill>
                <a:latin typeface="AmeriGarmnd BT" pitchFamily="18" charset="0"/>
              </a:rPr>
              <a:t>tables</a:t>
            </a:r>
          </a:p>
        </p:txBody>
      </p:sp>
      <p:graphicFrame>
        <p:nvGraphicFramePr>
          <p:cNvPr id="708629" name="Group 21"/>
          <p:cNvGraphicFramePr>
            <a:graphicFrameLocks noGrp="1"/>
          </p:cNvGraphicFramePr>
          <p:nvPr/>
        </p:nvGraphicFramePr>
        <p:xfrm>
          <a:off x="609600" y="1981200"/>
          <a:ext cx="3505200" cy="1463676"/>
        </p:xfrm>
        <a:graphic>
          <a:graphicData uri="http://schemas.openxmlformats.org/drawingml/2006/table">
            <a:tbl>
              <a:tblPr/>
              <a:tblGrid>
                <a:gridCol w="654050"/>
                <a:gridCol w="1631950"/>
                <a:gridCol w="533400"/>
                <a:gridCol w="68580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08656" name="Group 48"/>
          <p:cNvGraphicFramePr>
            <a:graphicFrameLocks noGrp="1"/>
          </p:cNvGraphicFramePr>
          <p:nvPr/>
        </p:nvGraphicFramePr>
        <p:xfrm>
          <a:off x="6248400" y="2028825"/>
          <a:ext cx="2514600" cy="1097202"/>
        </p:xfrm>
        <a:graphic>
          <a:graphicData uri="http://schemas.openxmlformats.org/drawingml/2006/table">
            <a:tbl>
              <a:tblPr/>
              <a:tblGrid>
                <a:gridCol w="685800"/>
                <a:gridCol w="914400"/>
                <a:gridCol w="9144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08674" name="Group 66"/>
          <p:cNvGraphicFramePr>
            <a:graphicFrameLocks noGrp="1"/>
          </p:cNvGraphicFramePr>
          <p:nvPr/>
        </p:nvGraphicFramePr>
        <p:xfrm>
          <a:off x="2514600" y="3921125"/>
          <a:ext cx="5867400" cy="2560635"/>
        </p:xfrm>
        <a:graphic>
          <a:graphicData uri="http://schemas.openxmlformats.org/drawingml/2006/table">
            <a:tbl>
              <a:tblPr/>
              <a:tblGrid>
                <a:gridCol w="690563"/>
                <a:gridCol w="1720850"/>
                <a:gridCol w="561975"/>
                <a:gridCol w="723900"/>
                <a:gridCol w="723900"/>
                <a:gridCol w="722312"/>
                <a:gridCol w="723900"/>
              </a:tblGrid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" name="Group 161"/>
          <p:cNvGrpSpPr>
            <a:grpSpLocks/>
          </p:cNvGrpSpPr>
          <p:nvPr/>
        </p:nvGrpSpPr>
        <p:grpSpPr bwMode="auto">
          <a:xfrm>
            <a:off x="4114800" y="2590800"/>
            <a:ext cx="2133600" cy="1371600"/>
            <a:chOff x="2592" y="1632"/>
            <a:chExt cx="1344" cy="864"/>
          </a:xfrm>
        </p:grpSpPr>
        <p:grpSp>
          <p:nvGrpSpPr>
            <p:cNvPr id="21630" name="Group 160"/>
            <p:cNvGrpSpPr>
              <a:grpSpLocks/>
            </p:cNvGrpSpPr>
            <p:nvPr/>
          </p:nvGrpSpPr>
          <p:grpSpPr bwMode="auto">
            <a:xfrm>
              <a:off x="2640" y="1632"/>
              <a:ext cx="1296" cy="672"/>
              <a:chOff x="2640" y="1632"/>
              <a:chExt cx="1296" cy="672"/>
            </a:xfrm>
          </p:grpSpPr>
          <p:sp>
            <p:nvSpPr>
              <p:cNvPr id="708758" name="Oval 150"/>
              <p:cNvSpPr>
                <a:spLocks noChangeArrowheads="1"/>
              </p:cNvSpPr>
              <p:nvPr/>
            </p:nvSpPr>
            <p:spPr bwMode="auto">
              <a:xfrm>
                <a:off x="2784" y="1776"/>
                <a:ext cx="960" cy="52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path path="rect">
                  <a:fillToRect r="100000" b="100000"/>
                </a:path>
              </a:gradFill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1635" name="Text Box 151"/>
              <p:cNvSpPr txBox="1">
                <a:spLocks noChangeArrowheads="1"/>
              </p:cNvSpPr>
              <p:nvPr/>
            </p:nvSpPr>
            <p:spPr bwMode="auto">
              <a:xfrm>
                <a:off x="2640" y="1632"/>
                <a:ext cx="1296" cy="5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kumimoji="1" lang="en-US" altLang="en-US" sz="2400">
                    <a:solidFill>
                      <a:schemeClr val="tx2"/>
                    </a:solidFill>
                    <a:latin typeface="dbsym" pitchFamily="34" charset="2"/>
                  </a:rPr>
                  <a:t/>
                </a:r>
                <a:br>
                  <a:rPr kumimoji="1" lang="en-US" altLang="en-US" sz="2400">
                    <a:solidFill>
                      <a:schemeClr val="tx2"/>
                    </a:solidFill>
                    <a:latin typeface="dbsym" pitchFamily="34" charset="2"/>
                  </a:rPr>
                </a:br>
                <a:r>
                  <a:rPr kumimoji="1" lang="en-US" altLang="en-US" sz="2400" i="1" baseline="-25000">
                    <a:solidFill>
                      <a:schemeClr val="tx2"/>
                    </a:solidFill>
                    <a:latin typeface="AmeriGarmnd BT" pitchFamily="18" charset="0"/>
                  </a:rPr>
                  <a:t>Student</a:t>
                </a:r>
                <a:r>
                  <a:rPr kumimoji="1" lang="en-US" altLang="en-US" sz="2400" baseline="-25000">
                    <a:solidFill>
                      <a:schemeClr val="tx2"/>
                    </a:solidFill>
                    <a:latin typeface="AmeriGarmnd BT" pitchFamily="18" charset="0"/>
                  </a:rPr>
                  <a:t>.</a:t>
                </a:r>
                <a:r>
                  <a:rPr kumimoji="1" lang="en-US" altLang="en-US" sz="2400" i="1" baseline="-25000">
                    <a:solidFill>
                      <a:schemeClr val="tx2"/>
                    </a:solidFill>
                    <a:latin typeface="AmeriGarmnd BT" pitchFamily="18" charset="0"/>
                  </a:rPr>
                  <a:t>SID</a:t>
                </a:r>
                <a:r>
                  <a:rPr kumimoji="1" lang="en-US" altLang="en-US" sz="2400" baseline="-25000">
                    <a:solidFill>
                      <a:schemeClr val="tx2"/>
                    </a:solidFill>
                    <a:latin typeface="AmeriGarmnd BT" pitchFamily="18" charset="0"/>
                  </a:rPr>
                  <a:t> = </a:t>
                </a:r>
                <a:br>
                  <a:rPr kumimoji="1" lang="en-US" altLang="en-US" sz="2400" baseline="-25000">
                    <a:solidFill>
                      <a:schemeClr val="tx2"/>
                    </a:solidFill>
                    <a:latin typeface="AmeriGarmnd BT" pitchFamily="18" charset="0"/>
                  </a:rPr>
                </a:br>
                <a:r>
                  <a:rPr kumimoji="1" lang="en-US" altLang="en-US" sz="2400" i="1" baseline="-25000">
                    <a:solidFill>
                      <a:schemeClr val="tx2"/>
                    </a:solidFill>
                    <a:latin typeface="AmeriGarmnd BT" pitchFamily="18" charset="0"/>
                  </a:rPr>
                  <a:t>Enroll</a:t>
                </a:r>
                <a:r>
                  <a:rPr kumimoji="1" lang="en-US" altLang="en-US" sz="2400" baseline="-25000">
                    <a:solidFill>
                      <a:schemeClr val="tx2"/>
                    </a:solidFill>
                    <a:latin typeface="AmeriGarmnd BT" pitchFamily="18" charset="0"/>
                  </a:rPr>
                  <a:t>.</a:t>
                </a:r>
                <a:r>
                  <a:rPr kumimoji="1" lang="en-US" altLang="en-US" sz="2400" i="1" baseline="-25000">
                    <a:solidFill>
                      <a:schemeClr val="tx2"/>
                    </a:solidFill>
                    <a:latin typeface="AmeriGarmnd BT" pitchFamily="18" charset="0"/>
                  </a:rPr>
                  <a:t>SID</a:t>
                </a:r>
              </a:p>
            </p:txBody>
          </p:sp>
        </p:grpSp>
        <p:sp>
          <p:nvSpPr>
            <p:cNvPr id="21631" name="Line 152"/>
            <p:cNvSpPr>
              <a:spLocks noChangeShapeType="1"/>
            </p:cNvSpPr>
            <p:nvPr/>
          </p:nvSpPr>
          <p:spPr bwMode="auto">
            <a:xfrm>
              <a:off x="2592" y="1680"/>
              <a:ext cx="336" cy="192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32" name="Line 153"/>
            <p:cNvSpPr>
              <a:spLocks noChangeShapeType="1"/>
            </p:cNvSpPr>
            <p:nvPr/>
          </p:nvSpPr>
          <p:spPr bwMode="auto">
            <a:xfrm flipH="1">
              <a:off x="3504" y="1680"/>
              <a:ext cx="432" cy="144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33" name="Line 154"/>
            <p:cNvSpPr>
              <a:spLocks noChangeShapeType="1"/>
            </p:cNvSpPr>
            <p:nvPr/>
          </p:nvSpPr>
          <p:spPr bwMode="auto">
            <a:xfrm>
              <a:off x="3264" y="2304"/>
              <a:ext cx="0" cy="192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64"/>
          <p:cNvGrpSpPr>
            <a:grpSpLocks/>
          </p:cNvGrpSpPr>
          <p:nvPr/>
        </p:nvGrpSpPr>
        <p:grpSpPr bwMode="auto">
          <a:xfrm>
            <a:off x="2590800" y="4724400"/>
            <a:ext cx="5715000" cy="1676400"/>
            <a:chOff x="1632" y="2976"/>
            <a:chExt cx="3600" cy="1056"/>
          </a:xfrm>
        </p:grpSpPr>
        <p:sp>
          <p:nvSpPr>
            <p:cNvPr id="21628" name="Rectangle 155"/>
            <p:cNvSpPr>
              <a:spLocks/>
            </p:cNvSpPr>
            <p:nvPr/>
          </p:nvSpPr>
          <p:spPr bwMode="auto">
            <a:xfrm>
              <a:off x="1632" y="2976"/>
              <a:ext cx="3552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629" name="Rectangle 158"/>
            <p:cNvSpPr>
              <a:spLocks/>
            </p:cNvSpPr>
            <p:nvPr/>
          </p:nvSpPr>
          <p:spPr bwMode="auto">
            <a:xfrm>
              <a:off x="1680" y="3888"/>
              <a:ext cx="3552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pic>
        <p:nvPicPr>
          <p:cNvPr id="21626" name="Picture 16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667000"/>
            <a:ext cx="3397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627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575" y="1601788"/>
            <a:ext cx="255588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8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08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0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77099A5-E9E4-44DD-B98F-A7F9696550B1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56BEE9-8AF7-4140-8677-8B556EAD359A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Derived operator: natural join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Input: two tables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</a:p>
          <a:p>
            <a:pPr eaLnBrk="1" hangingPunct="1"/>
            <a:r>
              <a:rPr lang="en-US" altLang="en-US" smtClean="0"/>
              <a:t>Notation: </a:t>
            </a:r>
            <a:r>
              <a:rPr lang="en-US" altLang="en-US" i="1" smtClean="0">
                <a:solidFill>
                  <a:schemeClr val="tx2"/>
                </a:solidFill>
              </a:rPr>
              <a:t>R</a:t>
            </a:r>
            <a:r>
              <a:rPr lang="en-US" altLang="en-US" sz="3200" smtClean="0">
                <a:latin typeface="dbsym" pitchFamily="34" charset="2"/>
                <a:sym typeface="Symbol" panose="05050102010706020507" pitchFamily="18" charset="2"/>
              </a:rPr>
              <a:t></a:t>
            </a:r>
            <a:r>
              <a:rPr lang="en-US" altLang="en-US" smtClean="0">
                <a:solidFill>
                  <a:schemeClr val="tx2"/>
                </a:solidFill>
              </a:rPr>
              <a:t>  </a:t>
            </a:r>
            <a:r>
              <a:rPr lang="en-US" altLang="en-US" i="1" smtClean="0">
                <a:solidFill>
                  <a:schemeClr val="tx2"/>
                </a:solidFill>
              </a:rPr>
              <a:t>S</a:t>
            </a:r>
          </a:p>
          <a:p>
            <a:pPr eaLnBrk="1" hangingPunct="1"/>
            <a:r>
              <a:rPr lang="en-US" altLang="en-US" smtClean="0"/>
              <a:t>Purpose: relate rows from two tables, and</a:t>
            </a:r>
          </a:p>
          <a:p>
            <a:pPr lvl="1" eaLnBrk="1" hangingPunct="1"/>
            <a:r>
              <a:rPr lang="en-US" altLang="en-US" smtClean="0"/>
              <a:t>Enforce equality on all common attributes</a:t>
            </a:r>
          </a:p>
          <a:p>
            <a:pPr lvl="1" eaLnBrk="1" hangingPunct="1"/>
            <a:r>
              <a:rPr lang="en-US" altLang="en-US" smtClean="0"/>
              <a:t>Eliminate one copy of common attributes</a:t>
            </a:r>
          </a:p>
        </p:txBody>
      </p:sp>
      <p:sp>
        <p:nvSpPr>
          <p:cNvPr id="710660" name="Rectangle 4"/>
          <p:cNvSpPr>
            <a:spLocks noChangeArrowheads="1"/>
          </p:cNvSpPr>
          <p:nvPr/>
        </p:nvSpPr>
        <p:spPr bwMode="auto">
          <a:xfrm>
            <a:off x="228600" y="4071938"/>
            <a:ext cx="86868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692150" indent="-34766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Shorthand for </a:t>
            </a:r>
            <a:r>
              <a:rPr lang="en-US" altLang="en-US" sz="2800">
                <a:solidFill>
                  <a:schemeClr val="tx2"/>
                </a:solidFill>
                <a:latin typeface="cmmi10" pitchFamily="34" charset="0"/>
                <a:cs typeface="Times New Roman" panose="02020603050405020304" pitchFamily="18" charset="0"/>
              </a:rPr>
              <a:t>π</a:t>
            </a:r>
            <a:r>
              <a:rPr lang="en-US" altLang="en-US" sz="2800" i="1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L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(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R  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p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S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)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, where</a:t>
            </a:r>
            <a:endParaRPr lang="en-US" altLang="en-US" sz="280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600" i="1">
                <a:solidFill>
                  <a:schemeClr val="tx1"/>
                </a:solidFill>
                <a:latin typeface="Times New Roman" panose="02020603050405020304" pitchFamily="18" charset="0"/>
              </a:rPr>
              <a:t>p</a:t>
            </a:r>
            <a:r>
              <a:rPr lang="en-US" altLang="en-US" sz="2600">
                <a:solidFill>
                  <a:schemeClr val="tx1"/>
                </a:solidFill>
                <a:latin typeface="Times New Roman" panose="02020603050405020304" pitchFamily="18" charset="0"/>
              </a:rPr>
              <a:t> equates all attributes common to </a:t>
            </a:r>
            <a:r>
              <a:rPr lang="en-US" altLang="en-US" sz="2600" i="1">
                <a:solidFill>
                  <a:schemeClr val="tx1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600">
                <a:solidFill>
                  <a:schemeClr val="tx1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2600" i="1">
                <a:solidFill>
                  <a:schemeClr val="tx1"/>
                </a:solidFill>
                <a:latin typeface="Times New Roman" panose="02020603050405020304" pitchFamily="18" charset="0"/>
              </a:rPr>
              <a:t>S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600" i="1">
                <a:solidFill>
                  <a:schemeClr val="tx1"/>
                </a:solidFill>
                <a:latin typeface="Times New Roman" panose="02020603050405020304" pitchFamily="18" charset="0"/>
              </a:rPr>
              <a:t>L</a:t>
            </a:r>
            <a:r>
              <a:rPr lang="en-US" altLang="en-US" sz="2600">
                <a:solidFill>
                  <a:schemeClr val="tx1"/>
                </a:solidFill>
                <a:latin typeface="Times New Roman" panose="02020603050405020304" pitchFamily="18" charset="0"/>
              </a:rPr>
              <a:t> is the union of all attributes from </a:t>
            </a:r>
            <a:r>
              <a:rPr lang="en-US" altLang="en-US" sz="2600" i="1">
                <a:solidFill>
                  <a:schemeClr val="tx1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600">
                <a:solidFill>
                  <a:schemeClr val="tx1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2600" i="1">
                <a:solidFill>
                  <a:schemeClr val="tx1"/>
                </a:solidFill>
                <a:latin typeface="Times New Roman" panose="02020603050405020304" pitchFamily="18" charset="0"/>
              </a:rPr>
              <a:t>S</a:t>
            </a:r>
            <a:r>
              <a:rPr lang="en-US" altLang="en-US" sz="2600">
                <a:solidFill>
                  <a:schemeClr val="tx1"/>
                </a:solidFill>
                <a:latin typeface="Times New Roman" panose="02020603050405020304" pitchFamily="18" charset="0"/>
              </a:rPr>
              <a:t>, with duplicate attributes removed</a:t>
            </a:r>
          </a:p>
        </p:txBody>
      </p:sp>
      <p:pic>
        <p:nvPicPr>
          <p:cNvPr id="2253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267200"/>
            <a:ext cx="2587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0660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9A46EA9-332B-4A1A-950A-F380BAC74382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DAECD32-529F-4594-9775-20221FD5FFBF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712720" name="Line 16"/>
          <p:cNvSpPr>
            <a:spLocks noChangeShapeType="1"/>
          </p:cNvSpPr>
          <p:nvPr/>
        </p:nvSpPr>
        <p:spPr bwMode="auto">
          <a:xfrm flipH="1">
            <a:off x="5334000" y="4343400"/>
            <a:ext cx="0" cy="2514600"/>
          </a:xfrm>
          <a:prstGeom prst="line">
            <a:avLst/>
          </a:prstGeom>
          <a:noFill/>
          <a:ln w="5080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8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Natural join example</a:t>
            </a:r>
          </a:p>
        </p:txBody>
      </p:sp>
      <p:sp>
        <p:nvSpPr>
          <p:cNvPr id="712722" name="Rectangle 1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i="1" dirty="0" smtClean="0"/>
              <a:t>Student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dbsym" pitchFamily="34" charset="2"/>
                <a:sym typeface="Symbol" panose="05050102010706020507" pitchFamily="18" charset="2"/>
              </a:rPr>
              <a:t>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Enroll</a:t>
            </a:r>
            <a:r>
              <a:rPr lang="en-US" altLang="en-US" dirty="0" smtClean="0"/>
              <a:t> = </a:t>
            </a:r>
            <a:r>
              <a:rPr lang="el-GR" altLang="en-US" dirty="0" smtClean="0">
                <a:cs typeface="Times New Roman" panose="02020603050405020304" pitchFamily="18" charset="0"/>
              </a:rPr>
              <a:t>π</a:t>
            </a:r>
            <a:r>
              <a:rPr lang="en-US" altLang="en-US" i="1" baseline="-25000" dirty="0" smtClean="0"/>
              <a:t>L</a:t>
            </a:r>
            <a:r>
              <a:rPr lang="en-US" altLang="en-US" dirty="0" smtClean="0"/>
              <a:t> ( </a:t>
            </a:r>
            <a:r>
              <a:rPr lang="en-US" altLang="en-US" i="1" dirty="0" smtClean="0"/>
              <a:t>Student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dbsym" pitchFamily="34" charset="2"/>
              </a:rPr>
              <a:t>  </a:t>
            </a:r>
            <a:r>
              <a:rPr lang="en-US" altLang="en-US" i="1" baseline="-25000" dirty="0" smtClean="0"/>
              <a:t>p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Enroll</a:t>
            </a:r>
            <a:r>
              <a:rPr lang="en-US" altLang="en-US" dirty="0" smtClean="0"/>
              <a:t> )</a:t>
            </a:r>
          </a:p>
          <a:p>
            <a:pPr eaLnBrk="1" hangingPunct="1">
              <a:buNone/>
            </a:pPr>
            <a:r>
              <a:rPr lang="en-US" altLang="en-US" dirty="0" smtClean="0"/>
              <a:t>	</a:t>
            </a:r>
            <a:r>
              <a:rPr lang="en-US" altLang="en-US" sz="2400" dirty="0" smtClean="0"/>
              <a:t>= </a:t>
            </a:r>
            <a:r>
              <a:rPr lang="el-GR" altLang="en-US" sz="2400" dirty="0" smtClean="0">
                <a:cs typeface="Times New Roman" panose="02020603050405020304" pitchFamily="18" charset="0"/>
              </a:rPr>
              <a:t>π</a:t>
            </a:r>
            <a:r>
              <a:rPr lang="en-US" altLang="en-US" sz="2400" i="1" baseline="-25000" dirty="0" smtClean="0"/>
              <a:t>SID</a:t>
            </a:r>
            <a:r>
              <a:rPr lang="en-US" altLang="en-US" sz="2400" baseline="-25000" dirty="0" smtClean="0"/>
              <a:t>, </a:t>
            </a:r>
            <a:r>
              <a:rPr lang="en-US" altLang="en-US" sz="2400" i="1" baseline="-25000" dirty="0" smtClean="0"/>
              <a:t>name</a:t>
            </a:r>
            <a:r>
              <a:rPr lang="en-US" altLang="en-US" sz="2400" baseline="-25000" dirty="0" smtClean="0"/>
              <a:t>, </a:t>
            </a:r>
            <a:r>
              <a:rPr lang="en-US" altLang="en-US" sz="2400" i="1" baseline="-25000" dirty="0" smtClean="0"/>
              <a:t>age</a:t>
            </a:r>
            <a:r>
              <a:rPr lang="en-US" altLang="en-US" sz="2400" baseline="-25000" dirty="0" smtClean="0"/>
              <a:t>, </a:t>
            </a:r>
            <a:r>
              <a:rPr lang="en-US" altLang="en-US" sz="2400" i="1" baseline="-25000" dirty="0" smtClean="0"/>
              <a:t>GPA</a:t>
            </a:r>
            <a:r>
              <a:rPr lang="en-US" altLang="en-US" sz="2400" baseline="-25000" dirty="0" smtClean="0"/>
              <a:t>, </a:t>
            </a:r>
            <a:r>
              <a:rPr lang="en-US" altLang="en-US" sz="2400" i="1" baseline="-25000" dirty="0" smtClean="0"/>
              <a:t>CID</a:t>
            </a:r>
            <a:r>
              <a:rPr lang="en-US" altLang="en-US" sz="2400" dirty="0" smtClean="0"/>
              <a:t> ( </a:t>
            </a:r>
            <a:r>
              <a:rPr lang="en-US" altLang="en-US" sz="2400" i="1" dirty="0" smtClean="0"/>
              <a:t>Student</a:t>
            </a:r>
            <a:r>
              <a:rPr lang="en-US" altLang="en-US" sz="2400" dirty="0" smtClean="0"/>
              <a:t>  </a:t>
            </a:r>
            <a:r>
              <a:rPr lang="en-US" altLang="en-US" sz="2400" i="1" baseline="-25000" dirty="0" err="1" smtClean="0"/>
              <a:t>Student</a:t>
            </a:r>
            <a:r>
              <a:rPr lang="en-US" altLang="en-US" sz="2400" baseline="-25000" dirty="0" err="1" smtClean="0"/>
              <a:t>.</a:t>
            </a:r>
            <a:r>
              <a:rPr lang="en-US" altLang="en-US" sz="2400" i="1" baseline="-25000" dirty="0" err="1" smtClean="0"/>
              <a:t>SID</a:t>
            </a:r>
            <a:r>
              <a:rPr lang="en-US" altLang="en-US" sz="2400" baseline="-25000" dirty="0" smtClean="0"/>
              <a:t> = </a:t>
            </a:r>
            <a:r>
              <a:rPr lang="en-US" altLang="en-US" sz="2400" i="1" baseline="-25000" dirty="0" err="1" smtClean="0"/>
              <a:t>Enroll</a:t>
            </a:r>
            <a:r>
              <a:rPr lang="en-US" altLang="en-US" sz="2400" baseline="-25000" dirty="0" err="1" smtClean="0"/>
              <a:t>.</a:t>
            </a:r>
            <a:r>
              <a:rPr lang="en-US" altLang="en-US" sz="2400" i="1" baseline="-25000" dirty="0" err="1" smtClean="0"/>
              <a:t>SID</a:t>
            </a:r>
            <a:r>
              <a:rPr lang="en-US" altLang="en-US" sz="2400" dirty="0" smtClean="0"/>
              <a:t> </a:t>
            </a:r>
            <a:r>
              <a:rPr lang="en-US" altLang="en-US" sz="2400" i="1" dirty="0" smtClean="0"/>
              <a:t>Enroll</a:t>
            </a:r>
            <a:r>
              <a:rPr lang="en-US" altLang="en-US" sz="2400" dirty="0" smtClean="0"/>
              <a:t> )</a:t>
            </a:r>
          </a:p>
        </p:txBody>
      </p:sp>
      <p:graphicFrame>
        <p:nvGraphicFramePr>
          <p:cNvPr id="712726" name="Group 22"/>
          <p:cNvGraphicFramePr>
            <a:graphicFrameLocks noGrp="1"/>
          </p:cNvGraphicFramePr>
          <p:nvPr/>
        </p:nvGraphicFramePr>
        <p:xfrm>
          <a:off x="304800" y="2092325"/>
          <a:ext cx="3505200" cy="1463676"/>
        </p:xfrm>
        <a:graphic>
          <a:graphicData uri="http://schemas.openxmlformats.org/drawingml/2006/table">
            <a:tbl>
              <a:tblPr/>
              <a:tblGrid>
                <a:gridCol w="654050"/>
                <a:gridCol w="1631950"/>
                <a:gridCol w="533400"/>
                <a:gridCol w="68580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12753" name="Group 49"/>
          <p:cNvGraphicFramePr>
            <a:graphicFrameLocks noGrp="1"/>
          </p:cNvGraphicFramePr>
          <p:nvPr/>
        </p:nvGraphicFramePr>
        <p:xfrm>
          <a:off x="5943600" y="2139950"/>
          <a:ext cx="2514600" cy="1097202"/>
        </p:xfrm>
        <a:graphic>
          <a:graphicData uri="http://schemas.openxmlformats.org/drawingml/2006/table">
            <a:tbl>
              <a:tblPr/>
              <a:tblGrid>
                <a:gridCol w="685800"/>
                <a:gridCol w="914400"/>
                <a:gridCol w="9144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12771" name="Group 67"/>
          <p:cNvGraphicFramePr>
            <a:graphicFrameLocks noGrp="1"/>
          </p:cNvGraphicFramePr>
          <p:nvPr/>
        </p:nvGraphicFramePr>
        <p:xfrm>
          <a:off x="2209800" y="3921125"/>
          <a:ext cx="5867400" cy="2560635"/>
        </p:xfrm>
        <a:graphic>
          <a:graphicData uri="http://schemas.openxmlformats.org/drawingml/2006/table">
            <a:tbl>
              <a:tblPr/>
              <a:tblGrid>
                <a:gridCol w="690563"/>
                <a:gridCol w="1720850"/>
                <a:gridCol w="561975"/>
                <a:gridCol w="723900"/>
                <a:gridCol w="723900"/>
                <a:gridCol w="722312"/>
                <a:gridCol w="723900"/>
              </a:tblGrid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149"/>
          <p:cNvGrpSpPr>
            <a:grpSpLocks/>
          </p:cNvGrpSpPr>
          <p:nvPr/>
        </p:nvGrpSpPr>
        <p:grpSpPr bwMode="auto">
          <a:xfrm>
            <a:off x="3810000" y="2701925"/>
            <a:ext cx="2133600" cy="1371600"/>
            <a:chOff x="2592" y="1632"/>
            <a:chExt cx="1344" cy="864"/>
          </a:xfrm>
        </p:grpSpPr>
        <p:grpSp>
          <p:nvGrpSpPr>
            <p:cNvPr id="23677" name="Group 150"/>
            <p:cNvGrpSpPr>
              <a:grpSpLocks/>
            </p:cNvGrpSpPr>
            <p:nvPr/>
          </p:nvGrpSpPr>
          <p:grpSpPr bwMode="auto">
            <a:xfrm>
              <a:off x="2640" y="1632"/>
              <a:ext cx="1296" cy="672"/>
              <a:chOff x="2640" y="1632"/>
              <a:chExt cx="1296" cy="672"/>
            </a:xfrm>
          </p:grpSpPr>
          <p:sp>
            <p:nvSpPr>
              <p:cNvPr id="712855" name="Oval 151"/>
              <p:cNvSpPr>
                <a:spLocks noChangeArrowheads="1"/>
              </p:cNvSpPr>
              <p:nvPr/>
            </p:nvSpPr>
            <p:spPr bwMode="auto">
              <a:xfrm>
                <a:off x="2784" y="1776"/>
                <a:ext cx="960" cy="52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path path="rect">
                  <a:fillToRect r="100000" b="100000"/>
                </a:path>
              </a:gradFill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3682" name="Text Box 152"/>
              <p:cNvSpPr txBox="1">
                <a:spLocks noChangeArrowheads="1"/>
              </p:cNvSpPr>
              <p:nvPr/>
            </p:nvSpPr>
            <p:spPr bwMode="auto">
              <a:xfrm>
                <a:off x="2640" y="1632"/>
                <a:ext cx="1296" cy="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endParaRPr lang="en-US" altLang="en-US" sz="2800">
                  <a:solidFill>
                    <a:schemeClr val="tx1"/>
                  </a:solidFill>
                  <a:latin typeface="dbsym" pitchFamily="34" charset="2"/>
                  <a:sym typeface="Symbol" panose="05050102010706020507" pitchFamily="18" charset="2"/>
                </a:endParaRPr>
              </a:p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en-US" altLang="en-US" sz="2800">
                    <a:solidFill>
                      <a:schemeClr val="tx1"/>
                    </a:solidFill>
                    <a:latin typeface="dbsym" pitchFamily="34" charset="2"/>
                    <a:sym typeface="Symbol" panose="05050102010706020507" pitchFamily="18" charset="2"/>
                  </a:rPr>
                  <a:t></a:t>
                </a:r>
              </a:p>
            </p:txBody>
          </p:sp>
        </p:grpSp>
        <p:sp>
          <p:nvSpPr>
            <p:cNvPr id="23678" name="Line 153"/>
            <p:cNvSpPr>
              <a:spLocks noChangeShapeType="1"/>
            </p:cNvSpPr>
            <p:nvPr/>
          </p:nvSpPr>
          <p:spPr bwMode="auto">
            <a:xfrm>
              <a:off x="2592" y="1680"/>
              <a:ext cx="336" cy="192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79" name="Line 154"/>
            <p:cNvSpPr>
              <a:spLocks noChangeShapeType="1"/>
            </p:cNvSpPr>
            <p:nvPr/>
          </p:nvSpPr>
          <p:spPr bwMode="auto">
            <a:xfrm flipH="1">
              <a:off x="3504" y="1680"/>
              <a:ext cx="432" cy="144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80" name="Line 155"/>
            <p:cNvSpPr>
              <a:spLocks noChangeShapeType="1"/>
            </p:cNvSpPr>
            <p:nvPr/>
          </p:nvSpPr>
          <p:spPr bwMode="auto">
            <a:xfrm>
              <a:off x="3264" y="2304"/>
              <a:ext cx="0" cy="192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56"/>
          <p:cNvGrpSpPr>
            <a:grpSpLocks/>
          </p:cNvGrpSpPr>
          <p:nvPr/>
        </p:nvGrpSpPr>
        <p:grpSpPr bwMode="auto">
          <a:xfrm>
            <a:off x="2286000" y="4724400"/>
            <a:ext cx="5715000" cy="1676400"/>
            <a:chOff x="1632" y="2976"/>
            <a:chExt cx="3600" cy="1056"/>
          </a:xfrm>
        </p:grpSpPr>
        <p:sp>
          <p:nvSpPr>
            <p:cNvPr id="23675" name="Rectangle 157"/>
            <p:cNvSpPr>
              <a:spLocks/>
            </p:cNvSpPr>
            <p:nvPr/>
          </p:nvSpPr>
          <p:spPr bwMode="auto">
            <a:xfrm>
              <a:off x="1632" y="2976"/>
              <a:ext cx="3552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76" name="Rectangle 158"/>
            <p:cNvSpPr>
              <a:spLocks/>
            </p:cNvSpPr>
            <p:nvPr/>
          </p:nvSpPr>
          <p:spPr bwMode="auto">
            <a:xfrm>
              <a:off x="1680" y="3888"/>
              <a:ext cx="3552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712863" name="Rectangle 159"/>
          <p:cNvSpPr>
            <a:spLocks/>
          </p:cNvSpPr>
          <p:nvPr/>
        </p:nvSpPr>
        <p:spPr bwMode="auto">
          <a:xfrm>
            <a:off x="5943600" y="3962400"/>
            <a:ext cx="609600" cy="2438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23674" name="Picture 16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219200"/>
            <a:ext cx="3397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3900" y="1704395"/>
            <a:ext cx="341406" cy="2011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2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12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12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12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71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12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2720" grpId="0" animBg="1"/>
      <p:bldP spid="712722" grpId="0" build="p" autoUpdateAnimBg="0"/>
      <p:bldP spid="71286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59C24A2-6CEF-498D-9212-E25DA50877E7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9679FFD-7864-49B4-83C2-AE897ACE0056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Union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Input: two tables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</a:p>
          <a:p>
            <a:pPr eaLnBrk="1" hangingPunct="1"/>
            <a:r>
              <a:rPr lang="en-US" altLang="en-US" smtClean="0"/>
              <a:t>Notation: </a:t>
            </a:r>
            <a:r>
              <a:rPr lang="en-US" altLang="en-US" i="1" smtClean="0">
                <a:solidFill>
                  <a:schemeClr val="tx2"/>
                </a:solidFill>
              </a:rPr>
              <a:t>R   </a:t>
            </a:r>
            <a:r>
              <a:rPr lang="en-US" altLang="en-US" smtClean="0">
                <a:solidFill>
                  <a:schemeClr val="tx2"/>
                </a:solidFill>
              </a:rPr>
              <a:t>  </a:t>
            </a:r>
            <a:r>
              <a:rPr lang="en-US" altLang="en-US" i="1" smtClean="0">
                <a:solidFill>
                  <a:schemeClr val="tx2"/>
                </a:solidFill>
              </a:rPr>
              <a:t>S</a:t>
            </a:r>
          </a:p>
          <a:p>
            <a:pPr lvl="1" eaLnBrk="1" hangingPunct="1"/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  <a:r>
              <a:rPr lang="en-US" altLang="en-US" smtClean="0"/>
              <a:t> must have identical schema</a:t>
            </a:r>
          </a:p>
          <a:p>
            <a:pPr eaLnBrk="1" hangingPunct="1"/>
            <a:r>
              <a:rPr lang="en-US" altLang="en-US" smtClean="0"/>
              <a:t>Output:</a:t>
            </a:r>
          </a:p>
          <a:p>
            <a:pPr lvl="1" eaLnBrk="1" hangingPunct="1"/>
            <a:r>
              <a:rPr lang="en-US" altLang="en-US" smtClean="0"/>
              <a:t>Has the same schema as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</a:p>
          <a:p>
            <a:pPr lvl="1" eaLnBrk="1" hangingPunct="1"/>
            <a:r>
              <a:rPr lang="en-US" altLang="en-US" smtClean="0"/>
              <a:t>Contains all rows in </a:t>
            </a:r>
            <a:r>
              <a:rPr lang="en-US" altLang="en-US" i="1" smtClean="0"/>
              <a:t>R</a:t>
            </a:r>
            <a:r>
              <a:rPr lang="en-US" altLang="en-US" smtClean="0"/>
              <a:t> and all rows in </a:t>
            </a:r>
            <a:r>
              <a:rPr lang="en-US" altLang="en-US" i="1" smtClean="0"/>
              <a:t>S</a:t>
            </a:r>
            <a:r>
              <a:rPr lang="en-US" altLang="en-US" smtClean="0"/>
              <a:t>, with duplicate rows eliminated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2263775" y="1689100"/>
          <a:ext cx="47942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4" imgW="164880" imgH="126720" progId="Equation.3">
                  <p:embed/>
                </p:oleObj>
              </mc:Choice>
              <mc:Fallback>
                <p:oleObj name="Equation" r:id="rId4" imgW="164880" imgH="126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3775" y="1689100"/>
                        <a:ext cx="47942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Review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Database</a:t>
            </a:r>
          </a:p>
          <a:p>
            <a:pPr lvl="1" eaLnBrk="1" hangingPunct="1"/>
            <a:r>
              <a:rPr lang="en-US" altLang="en-US" smtClean="0"/>
              <a:t>Relation schemas, relation instances and relational constraints. 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What’s next?</a:t>
            </a:r>
          </a:p>
          <a:p>
            <a:pPr lvl="2" eaLnBrk="1" hangingPunct="1"/>
            <a:r>
              <a:rPr lang="en-US" altLang="en-US" smtClean="0"/>
              <a:t> Relational query language. 	</a:t>
            </a:r>
          </a:p>
        </p:txBody>
      </p:sp>
      <p:sp>
        <p:nvSpPr>
          <p:cNvPr id="717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D35F2AD-819D-4986-8D4D-BC52200AF87B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DFF36E9-106D-4F58-8872-7BE22A2EC55D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93BB139-132C-494B-A263-5DB8746EE855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FDB8D6F-4EBD-45BB-BFEF-18F599857702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Difference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Input: two tables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</a:p>
          <a:p>
            <a:pPr eaLnBrk="1" hangingPunct="1"/>
            <a:r>
              <a:rPr lang="en-US" altLang="en-US" smtClean="0"/>
              <a:t>Notation: </a:t>
            </a:r>
            <a:r>
              <a:rPr lang="en-US" altLang="en-US" i="1" smtClean="0">
                <a:solidFill>
                  <a:schemeClr val="tx2"/>
                </a:solidFill>
              </a:rPr>
              <a:t>R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solidFill>
                  <a:schemeClr val="tx2"/>
                </a:solidFill>
                <a:latin typeface="cmsy10" pitchFamily="34" charset="0"/>
              </a:rPr>
              <a:t>-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S</a:t>
            </a:r>
          </a:p>
          <a:p>
            <a:pPr lvl="1" eaLnBrk="1" hangingPunct="1"/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  <a:r>
              <a:rPr lang="en-US" altLang="en-US" smtClean="0"/>
              <a:t> must have identical schema</a:t>
            </a:r>
          </a:p>
          <a:p>
            <a:pPr eaLnBrk="1" hangingPunct="1"/>
            <a:r>
              <a:rPr lang="en-US" altLang="en-US" smtClean="0"/>
              <a:t>Output:</a:t>
            </a:r>
          </a:p>
          <a:p>
            <a:pPr lvl="1" eaLnBrk="1" hangingPunct="1"/>
            <a:r>
              <a:rPr lang="en-US" altLang="en-US" smtClean="0"/>
              <a:t>Has the same schema as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</a:p>
          <a:p>
            <a:pPr lvl="1" eaLnBrk="1" hangingPunct="1"/>
            <a:r>
              <a:rPr lang="en-US" altLang="en-US" smtClean="0"/>
              <a:t>Contains all rows in </a:t>
            </a:r>
            <a:r>
              <a:rPr lang="en-US" altLang="en-US" i="1" smtClean="0"/>
              <a:t>R</a:t>
            </a:r>
            <a:r>
              <a:rPr lang="en-US" altLang="en-US" smtClean="0"/>
              <a:t> that are not found in </a:t>
            </a:r>
            <a:r>
              <a:rPr lang="en-US" altLang="en-US" i="1" smtClean="0"/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2C25C2B-651D-4717-A52C-5B06CC9387F1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5565E2D-ED50-4713-91EF-A7120ABB83C7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Derived operator: intersection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Input: two tables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</a:p>
          <a:p>
            <a:pPr eaLnBrk="1" hangingPunct="1"/>
            <a:r>
              <a:rPr lang="en-US" altLang="en-US" smtClean="0"/>
              <a:t>Notation: </a:t>
            </a:r>
            <a:r>
              <a:rPr lang="en-US" altLang="en-US" i="1" smtClean="0">
                <a:solidFill>
                  <a:schemeClr val="tx2"/>
                </a:solidFill>
              </a:rPr>
              <a:t>R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solidFill>
                  <a:schemeClr val="tx2"/>
                </a:solidFill>
                <a:latin typeface="cmsy10" pitchFamily="34" charset="0"/>
              </a:rPr>
              <a:t>\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S</a:t>
            </a:r>
          </a:p>
          <a:p>
            <a:pPr lvl="1" eaLnBrk="1" hangingPunct="1"/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  <a:r>
              <a:rPr lang="en-US" altLang="en-US" smtClean="0"/>
              <a:t> must have identical schema</a:t>
            </a:r>
          </a:p>
          <a:p>
            <a:pPr eaLnBrk="1" hangingPunct="1"/>
            <a:r>
              <a:rPr lang="en-US" altLang="en-US" smtClean="0"/>
              <a:t>Output:</a:t>
            </a:r>
          </a:p>
          <a:p>
            <a:pPr lvl="1" eaLnBrk="1" hangingPunct="1"/>
            <a:r>
              <a:rPr lang="en-US" altLang="en-US" smtClean="0"/>
              <a:t>Has the same schema as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</a:p>
          <a:p>
            <a:pPr lvl="1" eaLnBrk="1" hangingPunct="1"/>
            <a:r>
              <a:rPr lang="en-US" altLang="en-US" smtClean="0"/>
              <a:t>Contains all rows that are in both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</a:p>
        </p:txBody>
      </p:sp>
      <p:sp>
        <p:nvSpPr>
          <p:cNvPr id="718852" name="Rectangle 4"/>
          <p:cNvSpPr>
            <a:spLocks noChangeArrowheads="1"/>
          </p:cNvSpPr>
          <p:nvPr/>
        </p:nvSpPr>
        <p:spPr bwMode="auto">
          <a:xfrm>
            <a:off x="228600" y="4191000"/>
            <a:ext cx="8686800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Shorthand for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>
                <a:solidFill>
                  <a:schemeClr val="tx2"/>
                </a:solidFill>
                <a:latin typeface="cmsy10" pitchFamily="34" charset="0"/>
              </a:rPr>
              <a:t>-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(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>
                <a:solidFill>
                  <a:schemeClr val="tx2"/>
                </a:solidFill>
                <a:latin typeface="cmsy10" pitchFamily="34" charset="0"/>
              </a:rPr>
              <a:t>-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S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)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Also equivalent to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S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- (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S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>
                <a:solidFill>
                  <a:schemeClr val="tx2"/>
                </a:solidFill>
                <a:latin typeface="cmsy10" pitchFamily="34" charset="0"/>
              </a:rPr>
              <a:t>-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)</a:t>
            </a:r>
            <a:endParaRPr lang="en-US" altLang="en-US" sz="28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And to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>
                <a:solidFill>
                  <a:schemeClr val="tx2"/>
                </a:solidFill>
                <a:latin typeface="dbsym" pitchFamily="34" charset="2"/>
                <a:sym typeface="Symbol" panose="05050102010706020507" pitchFamily="18" charset="2"/>
              </a:rPr>
              <a:t>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8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8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852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0135399-8E2F-40B5-825C-EE73BA86E674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25D77AE-55DF-40B3-B6FF-92DADAFFCE63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Renaming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Input: a table </a:t>
            </a:r>
            <a:r>
              <a:rPr lang="en-US" altLang="en-US" i="1" smtClean="0"/>
              <a:t>R</a:t>
            </a:r>
          </a:p>
          <a:p>
            <a:pPr eaLnBrk="1" hangingPunct="1"/>
            <a:r>
              <a:rPr lang="en-US" altLang="en-US" smtClean="0"/>
              <a:t>Notation: </a:t>
            </a:r>
            <a:r>
              <a:rPr lang="en-US" altLang="en-US" smtClean="0">
                <a:solidFill>
                  <a:schemeClr val="tx2"/>
                </a:solidFill>
                <a:latin typeface="cmmi10" pitchFamily="34" charset="0"/>
                <a:cs typeface="Times New Roman" panose="02020603050405020304" pitchFamily="18" charset="0"/>
              </a:rPr>
              <a:t>ρ</a:t>
            </a:r>
            <a:r>
              <a:rPr lang="en-US" altLang="en-US" i="1" baseline="-25000" smtClean="0">
                <a:solidFill>
                  <a:schemeClr val="tx2"/>
                </a:solidFill>
              </a:rPr>
              <a:t>S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R</a:t>
            </a:r>
            <a:r>
              <a:rPr lang="en-US" altLang="en-US" smtClean="0"/>
              <a:t>, </a:t>
            </a:r>
            <a:r>
              <a:rPr lang="en-US" altLang="en-US" smtClean="0">
                <a:solidFill>
                  <a:schemeClr val="tx2"/>
                </a:solidFill>
                <a:latin typeface="cmmi10" pitchFamily="34" charset="0"/>
                <a:cs typeface="Times New Roman" panose="02020603050405020304" pitchFamily="18" charset="0"/>
              </a:rPr>
              <a:t>ρ</a:t>
            </a:r>
            <a:r>
              <a:rPr lang="en-US" altLang="en-US" baseline="-25000" smtClean="0">
                <a:solidFill>
                  <a:schemeClr val="tx2"/>
                </a:solidFill>
              </a:rPr>
              <a:t>(</a:t>
            </a:r>
            <a:r>
              <a:rPr lang="en-US" altLang="en-US" i="1" baseline="-25000" smtClean="0">
                <a:solidFill>
                  <a:schemeClr val="tx2"/>
                </a:solidFill>
              </a:rPr>
              <a:t>A</a:t>
            </a:r>
            <a:r>
              <a:rPr lang="en-US" altLang="en-US" sz="2400" baseline="-50000" smtClean="0">
                <a:solidFill>
                  <a:schemeClr val="tx2"/>
                </a:solidFill>
              </a:rPr>
              <a:t>1</a:t>
            </a:r>
            <a:r>
              <a:rPr lang="en-US" altLang="en-US" baseline="-25000" smtClean="0">
                <a:solidFill>
                  <a:schemeClr val="tx2"/>
                </a:solidFill>
              </a:rPr>
              <a:t>, </a:t>
            </a:r>
            <a:r>
              <a:rPr lang="en-US" altLang="en-US" i="1" baseline="-25000" smtClean="0">
                <a:solidFill>
                  <a:schemeClr val="tx2"/>
                </a:solidFill>
              </a:rPr>
              <a:t>A</a:t>
            </a:r>
            <a:r>
              <a:rPr lang="en-US" altLang="en-US" sz="2400" baseline="-50000" smtClean="0">
                <a:solidFill>
                  <a:schemeClr val="tx2"/>
                </a:solidFill>
              </a:rPr>
              <a:t>2</a:t>
            </a:r>
            <a:r>
              <a:rPr lang="en-US" altLang="en-US" baseline="-25000" smtClean="0">
                <a:solidFill>
                  <a:schemeClr val="tx2"/>
                </a:solidFill>
              </a:rPr>
              <a:t>, …)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R</a:t>
            </a:r>
            <a:r>
              <a:rPr lang="en-US" altLang="en-US" smtClean="0"/>
              <a:t> or </a:t>
            </a:r>
            <a:r>
              <a:rPr lang="en-US" altLang="en-US" smtClean="0">
                <a:solidFill>
                  <a:schemeClr val="tx2"/>
                </a:solidFill>
                <a:latin typeface="cmmi10" pitchFamily="34" charset="0"/>
                <a:cs typeface="Times New Roman" panose="02020603050405020304" pitchFamily="18" charset="0"/>
              </a:rPr>
              <a:t>ρ</a:t>
            </a:r>
            <a:r>
              <a:rPr lang="en-US" altLang="en-US" i="1" baseline="-25000" smtClean="0">
                <a:solidFill>
                  <a:schemeClr val="tx2"/>
                </a:solidFill>
              </a:rPr>
              <a:t>S</a:t>
            </a:r>
            <a:r>
              <a:rPr lang="en-US" altLang="en-US" baseline="-25000" smtClean="0">
                <a:solidFill>
                  <a:schemeClr val="tx2"/>
                </a:solidFill>
              </a:rPr>
              <a:t>(</a:t>
            </a:r>
            <a:r>
              <a:rPr lang="en-US" altLang="en-US" i="1" baseline="-25000" smtClean="0">
                <a:solidFill>
                  <a:schemeClr val="tx2"/>
                </a:solidFill>
              </a:rPr>
              <a:t>A</a:t>
            </a:r>
            <a:r>
              <a:rPr lang="en-US" altLang="en-US" sz="2400" baseline="-50000" smtClean="0">
                <a:solidFill>
                  <a:schemeClr val="tx2"/>
                </a:solidFill>
              </a:rPr>
              <a:t>1</a:t>
            </a:r>
            <a:r>
              <a:rPr lang="en-US" altLang="en-US" baseline="-25000" smtClean="0">
                <a:solidFill>
                  <a:schemeClr val="tx2"/>
                </a:solidFill>
              </a:rPr>
              <a:t>, </a:t>
            </a:r>
            <a:r>
              <a:rPr lang="en-US" altLang="en-US" i="1" baseline="-25000" smtClean="0">
                <a:solidFill>
                  <a:schemeClr val="tx2"/>
                </a:solidFill>
              </a:rPr>
              <a:t>A</a:t>
            </a:r>
            <a:r>
              <a:rPr lang="en-US" altLang="en-US" sz="2400" baseline="-50000" smtClean="0">
                <a:solidFill>
                  <a:schemeClr val="tx2"/>
                </a:solidFill>
              </a:rPr>
              <a:t>2</a:t>
            </a:r>
            <a:r>
              <a:rPr lang="en-US" altLang="en-US" baseline="-25000" smtClean="0">
                <a:solidFill>
                  <a:schemeClr val="tx2"/>
                </a:solidFill>
              </a:rPr>
              <a:t>, …)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R</a:t>
            </a:r>
            <a:endParaRPr lang="en-US" altLang="en-US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mtClean="0"/>
              <a:t>Purpose: rename a table and/or its columns</a:t>
            </a:r>
          </a:p>
          <a:p>
            <a:pPr eaLnBrk="1" hangingPunct="1"/>
            <a:r>
              <a:rPr lang="en-US" altLang="en-US" smtClean="0"/>
              <a:t>Output: a renamed table with the same rows as </a:t>
            </a:r>
            <a:r>
              <a:rPr lang="en-US" altLang="en-US" i="1" smtClean="0"/>
              <a:t>R</a:t>
            </a:r>
          </a:p>
          <a:p>
            <a:pPr eaLnBrk="1" hangingPunct="1"/>
            <a:r>
              <a:rPr lang="en-US" altLang="en-US" smtClean="0"/>
              <a:t>Used to</a:t>
            </a:r>
          </a:p>
          <a:p>
            <a:pPr lvl="1" eaLnBrk="1" hangingPunct="1"/>
            <a:r>
              <a:rPr lang="en-US" altLang="en-US" smtClean="0"/>
              <a:t>Avoid confusion caused by identical column names</a:t>
            </a:r>
          </a:p>
          <a:p>
            <a:pPr lvl="1" eaLnBrk="1" hangingPunct="1"/>
            <a:r>
              <a:rPr lang="en-US" altLang="en-US" smtClean="0"/>
              <a:t>Create identical columns names for natural joins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1F81910-F152-41E2-93BC-08849EB78F9B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06499B5-FA97-48D6-AACF-70EB4D2BFBE2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Renaming Example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1" lang="en-US" altLang="en-US" i="1" smtClean="0">
                <a:solidFill>
                  <a:schemeClr val="tx2"/>
                </a:solidFill>
                <a:sym typeface="Symbol" panose="05050102010706020507" pitchFamily="18" charset="2"/>
              </a:rPr>
              <a:t></a:t>
            </a:r>
            <a:r>
              <a:rPr kumimoji="1" lang="en-US" altLang="en-US" i="1" baseline="-25000" smtClean="0">
                <a:solidFill>
                  <a:schemeClr val="tx2"/>
                </a:solidFill>
              </a:rPr>
              <a:t>Enroll</a:t>
            </a:r>
            <a:r>
              <a:rPr kumimoji="1" lang="en-US" altLang="en-US" baseline="-25000" smtClean="0">
                <a:solidFill>
                  <a:schemeClr val="tx2"/>
                </a:solidFill>
              </a:rPr>
              <a:t>1</a:t>
            </a:r>
            <a:r>
              <a:rPr kumimoji="1" lang="en-US" altLang="en-US" smtClean="0">
                <a:solidFill>
                  <a:schemeClr val="tx2"/>
                </a:solidFill>
              </a:rPr>
              <a:t>(</a:t>
            </a:r>
            <a:r>
              <a:rPr kumimoji="1" lang="en-US" altLang="en-US" i="1" smtClean="0">
                <a:solidFill>
                  <a:schemeClr val="tx2"/>
                </a:solidFill>
              </a:rPr>
              <a:t>SID</a:t>
            </a:r>
            <a:r>
              <a:rPr kumimoji="1" lang="en-US" altLang="en-US" smtClean="0">
                <a:solidFill>
                  <a:schemeClr val="tx2"/>
                </a:solidFill>
              </a:rPr>
              <a:t>1, </a:t>
            </a:r>
            <a:r>
              <a:rPr kumimoji="1" lang="en-US" altLang="en-US" i="1" smtClean="0">
                <a:solidFill>
                  <a:schemeClr val="tx2"/>
                </a:solidFill>
              </a:rPr>
              <a:t>CID</a:t>
            </a:r>
            <a:r>
              <a:rPr kumimoji="1" lang="en-US" altLang="en-US" smtClean="0">
                <a:solidFill>
                  <a:schemeClr val="tx2"/>
                </a:solidFill>
              </a:rPr>
              <a:t>1,</a:t>
            </a:r>
            <a:r>
              <a:rPr kumimoji="1" lang="en-US" altLang="en-US" i="1" smtClean="0">
                <a:solidFill>
                  <a:schemeClr val="tx2"/>
                </a:solidFill>
              </a:rPr>
              <a:t>Grade1</a:t>
            </a:r>
            <a:r>
              <a:rPr kumimoji="1" lang="en-US" altLang="en-US" smtClean="0">
                <a:solidFill>
                  <a:schemeClr val="tx2"/>
                </a:solidFill>
              </a:rPr>
              <a:t>) Enroll</a:t>
            </a:r>
          </a:p>
        </p:txBody>
      </p:sp>
      <p:graphicFrame>
        <p:nvGraphicFramePr>
          <p:cNvPr id="784388" name="Group 4"/>
          <p:cNvGraphicFramePr>
            <a:graphicFrameLocks noGrp="1"/>
          </p:cNvGraphicFramePr>
          <p:nvPr/>
        </p:nvGraphicFramePr>
        <p:xfrm>
          <a:off x="457200" y="2257425"/>
          <a:ext cx="2514600" cy="1097202"/>
        </p:xfrm>
        <a:graphic>
          <a:graphicData uri="http://schemas.openxmlformats.org/drawingml/2006/table">
            <a:tbl>
              <a:tblPr/>
              <a:tblGrid>
                <a:gridCol w="685800"/>
                <a:gridCol w="914400"/>
                <a:gridCol w="9144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84413" name="Group 29"/>
          <p:cNvGraphicFramePr>
            <a:graphicFrameLocks noGrp="1"/>
          </p:cNvGraphicFramePr>
          <p:nvPr/>
        </p:nvGraphicFramePr>
        <p:xfrm>
          <a:off x="5943600" y="2209800"/>
          <a:ext cx="2514600" cy="1097202"/>
        </p:xfrm>
        <a:graphic>
          <a:graphicData uri="http://schemas.openxmlformats.org/drawingml/2006/table">
            <a:tbl>
              <a:tblPr/>
              <a:tblGrid>
                <a:gridCol w="685800"/>
                <a:gridCol w="914400"/>
                <a:gridCol w="9144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sid1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2971800" y="2514600"/>
            <a:ext cx="2971800" cy="838200"/>
            <a:chOff x="1872" y="1584"/>
            <a:chExt cx="1872" cy="528"/>
          </a:xfrm>
        </p:grpSpPr>
        <p:sp>
          <p:nvSpPr>
            <p:cNvPr id="784408" name="Oval 24"/>
            <p:cNvSpPr>
              <a:spLocks noChangeArrowheads="1"/>
            </p:cNvSpPr>
            <p:nvPr/>
          </p:nvSpPr>
          <p:spPr bwMode="auto">
            <a:xfrm>
              <a:off x="2352" y="1584"/>
              <a:ext cx="960" cy="528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7693" name="Text Box 25"/>
            <p:cNvSpPr txBox="1">
              <a:spLocks noChangeArrowheads="1"/>
            </p:cNvSpPr>
            <p:nvPr/>
          </p:nvSpPr>
          <p:spPr bwMode="auto">
            <a:xfrm>
              <a:off x="2208" y="1584"/>
              <a:ext cx="1296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000" i="1">
                  <a:solidFill>
                    <a:schemeClr val="tx2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</a:t>
              </a:r>
              <a:r>
                <a:rPr kumimoji="1" lang="en-US" altLang="en-US" sz="2000" i="1" baseline="-25000">
                  <a:solidFill>
                    <a:schemeClr val="tx2"/>
                  </a:solidFill>
                  <a:latin typeface="Times New Roman" panose="02020603050405020304" pitchFamily="18" charset="0"/>
                </a:rPr>
                <a:t>Enroll</a:t>
              </a:r>
              <a:r>
                <a:rPr kumimoji="1" lang="en-US" altLang="en-US" sz="2000" baseline="-25000">
                  <a:solidFill>
                    <a:schemeClr val="tx2"/>
                  </a:solidFill>
                  <a:latin typeface="Times New Roman" panose="02020603050405020304" pitchFamily="18" charset="0"/>
                </a:rPr>
                <a:t>1</a:t>
              </a:r>
              <a:r>
                <a:rPr kumimoji="1" lang="en-US" altLang="en-US" sz="2000">
                  <a:solidFill>
                    <a:schemeClr val="tx2"/>
                  </a:solidFill>
                  <a:latin typeface="Times New Roman" panose="02020603050405020304" pitchFamily="18" charset="0"/>
                </a:rPr>
                <a:t>(</a:t>
              </a:r>
              <a:r>
                <a:rPr kumimoji="1" lang="en-US" altLang="en-US" sz="2000" i="1">
                  <a:solidFill>
                    <a:schemeClr val="tx2"/>
                  </a:solidFill>
                  <a:latin typeface="Times New Roman" panose="02020603050405020304" pitchFamily="18" charset="0"/>
                </a:rPr>
                <a:t>SID</a:t>
              </a:r>
              <a:r>
                <a:rPr kumimoji="1" lang="en-US" altLang="en-US" sz="2000">
                  <a:solidFill>
                    <a:schemeClr val="tx2"/>
                  </a:solidFill>
                  <a:latin typeface="Times New Roman" panose="02020603050405020304" pitchFamily="18" charset="0"/>
                </a:rPr>
                <a:t>1, </a:t>
              </a:r>
              <a:r>
                <a:rPr kumimoji="1" lang="en-US" altLang="en-US" sz="2000" i="1">
                  <a:solidFill>
                    <a:schemeClr val="tx2"/>
                  </a:solidFill>
                  <a:latin typeface="Times New Roman" panose="02020603050405020304" pitchFamily="18" charset="0"/>
                </a:rPr>
                <a:t>CID</a:t>
              </a:r>
              <a:r>
                <a:rPr kumimoji="1" lang="en-US" altLang="en-US" sz="2000">
                  <a:solidFill>
                    <a:schemeClr val="tx2"/>
                  </a:solidFill>
                  <a:latin typeface="Times New Roman" panose="02020603050405020304" pitchFamily="18" charset="0"/>
                </a:rPr>
                <a:t>1,</a:t>
              </a:r>
              <a:r>
                <a:rPr kumimoji="1" lang="en-US" altLang="en-US" sz="2000" i="1">
                  <a:solidFill>
                    <a:schemeClr val="tx2"/>
                  </a:solidFill>
                  <a:latin typeface="Times New Roman" panose="02020603050405020304" pitchFamily="18" charset="0"/>
                </a:rPr>
                <a:t>Grade1</a:t>
              </a:r>
              <a:r>
                <a:rPr kumimoji="1" lang="en-US" altLang="en-US" sz="2000">
                  <a:solidFill>
                    <a:schemeClr val="tx2"/>
                  </a:solidFill>
                  <a:latin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27694" name="Line 28"/>
            <p:cNvSpPr>
              <a:spLocks noChangeShapeType="1"/>
            </p:cNvSpPr>
            <p:nvPr/>
          </p:nvSpPr>
          <p:spPr bwMode="auto">
            <a:xfrm>
              <a:off x="1872" y="1872"/>
              <a:ext cx="528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95" name="Line 47"/>
            <p:cNvSpPr>
              <a:spLocks noChangeShapeType="1"/>
            </p:cNvSpPr>
            <p:nvPr/>
          </p:nvSpPr>
          <p:spPr bwMode="auto">
            <a:xfrm>
              <a:off x="3312" y="1824"/>
              <a:ext cx="43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84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77F1759-9B23-41C5-B2B9-43AC10D1D296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05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0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9D60BEA-820C-4272-8554-DD5F367C7D0B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Review: Summary of core operators</a:t>
            </a:r>
          </a:p>
        </p:txBody>
      </p:sp>
      <p:sp>
        <p:nvSpPr>
          <p:cNvPr id="20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5105400" cy="5257800"/>
          </a:xfrm>
        </p:spPr>
        <p:txBody>
          <a:bodyPr/>
          <a:lstStyle/>
          <a:p>
            <a:pPr eaLnBrk="1" hangingPunct="1"/>
            <a:r>
              <a:rPr lang="en-US" altLang="en-US" smtClean="0"/>
              <a:t>Selection:</a:t>
            </a:r>
            <a:endParaRPr lang="en-US" altLang="en-US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mtClean="0"/>
              <a:t>Projection:</a:t>
            </a:r>
            <a:endParaRPr lang="en-US" altLang="en-US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mtClean="0"/>
              <a:t>Cross product:</a:t>
            </a:r>
            <a:endParaRPr lang="en-US" altLang="en-US" i="1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mtClean="0"/>
              <a:t>Union:</a:t>
            </a:r>
            <a:endParaRPr lang="en-US" altLang="en-US" i="1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mtClean="0"/>
              <a:t>Difference: </a:t>
            </a:r>
          </a:p>
          <a:p>
            <a:pPr eaLnBrk="1" hangingPunct="1"/>
            <a:r>
              <a:rPr lang="en-US" altLang="en-US" smtClean="0"/>
              <a:t>Renaming:</a:t>
            </a:r>
            <a:endParaRPr lang="en-US" altLang="en-US" smtClean="0">
              <a:solidFill>
                <a:schemeClr val="tx2"/>
              </a:solidFill>
            </a:endParaRPr>
          </a:p>
          <a:p>
            <a:pPr lvl="1" eaLnBrk="1" hangingPunct="1"/>
            <a:r>
              <a:rPr lang="en-US" altLang="en-US" smtClean="0"/>
              <a:t>Does not really add “processing” power</a:t>
            </a:r>
          </a:p>
        </p:txBody>
      </p:sp>
      <p:sp>
        <p:nvSpPr>
          <p:cNvPr id="724996" name="Rectangle 4"/>
          <p:cNvSpPr>
            <a:spLocks noChangeArrowheads="1"/>
          </p:cNvSpPr>
          <p:nvPr/>
        </p:nvSpPr>
        <p:spPr bwMode="auto">
          <a:xfrm>
            <a:off x="4191000" y="1066800"/>
            <a:ext cx="3733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l-GR" altLang="en-US" sz="2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altLang="en-US" sz="2800" i="1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p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R</a:t>
            </a:r>
            <a:endParaRPr lang="en-US" altLang="en-US" sz="280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l-GR" altLang="en-US" sz="2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en-US" sz="2800" i="1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L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R</a:t>
            </a:r>
            <a:endParaRPr lang="en-US" altLang="en-US" sz="280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>
                <a:solidFill>
                  <a:schemeClr val="tx2"/>
                </a:solidFill>
                <a:latin typeface="cmsy10" pitchFamily="34" charset="0"/>
              </a:rPr>
              <a:t>X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S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>
                <a:solidFill>
                  <a:schemeClr val="tx2"/>
                </a:solidFill>
                <a:latin typeface="cmsy10" pitchFamily="34" charset="0"/>
              </a:rPr>
              <a:t> 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S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>
                <a:solidFill>
                  <a:schemeClr val="tx2"/>
                </a:solidFill>
                <a:latin typeface="cmsy10" pitchFamily="34" charset="0"/>
              </a:rPr>
              <a:t>-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S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l-GR" altLang="en-US" sz="2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S</a:t>
            </a:r>
            <a:r>
              <a:rPr lang="en-US" altLang="en-US" sz="2800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800" i="1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400" baseline="-50000">
                <a:solidFill>
                  <a:schemeClr val="tx2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800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i="1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400" baseline="-50000">
                <a:solidFill>
                  <a:schemeClr val="tx2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800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, …)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R</a:t>
            </a:r>
            <a:endParaRPr lang="en-US" altLang="en-US" sz="28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4419600" y="2749550"/>
          <a:ext cx="38735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4" imgW="164880" imgH="126720" progId="Equation.3">
                  <p:embed/>
                </p:oleObj>
              </mc:Choice>
              <mc:Fallback>
                <p:oleObj name="Equation" r:id="rId4" imgW="164880" imgH="1267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749550"/>
                        <a:ext cx="387350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429A1AC-372B-48F8-B25B-650AF060FA95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07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30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749EF32-9C30-4F60-B499-CBD8483526DB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Review Summary of derived operators</a:t>
            </a:r>
          </a:p>
        </p:txBody>
      </p:sp>
      <p:sp>
        <p:nvSpPr>
          <p:cNvPr id="30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Join: </a:t>
            </a:r>
          </a:p>
          <a:p>
            <a:pPr eaLnBrk="1" hangingPunct="1"/>
            <a:r>
              <a:rPr lang="en-US" altLang="en-US" smtClean="0"/>
              <a:t>Natural join:</a:t>
            </a:r>
            <a:endParaRPr lang="en-US" altLang="en-US" i="1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mtClean="0"/>
              <a:t>Intersection:</a:t>
            </a:r>
            <a:endParaRPr lang="en-US" altLang="en-US" i="1" smtClean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sp>
        <p:nvSpPr>
          <p:cNvPr id="727044" name="Rectangle 4"/>
          <p:cNvSpPr>
            <a:spLocks noChangeArrowheads="1"/>
          </p:cNvSpPr>
          <p:nvPr/>
        </p:nvSpPr>
        <p:spPr bwMode="auto">
          <a:xfrm>
            <a:off x="3352800" y="1143000"/>
            <a:ext cx="43434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en-US" sz="2800" i="1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p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S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>
                <a:solidFill>
                  <a:schemeClr val="tx2"/>
                </a:solidFill>
                <a:latin typeface="dbsym" pitchFamily="34" charset="2"/>
                <a:sym typeface="Symbol" panose="05050102010706020507" pitchFamily="18" charset="2"/>
              </a:rPr>
              <a:t>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S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S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endParaRPr lang="en-US" altLang="en-US" sz="28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045" name="Rectangle 5"/>
          <p:cNvSpPr>
            <a:spLocks noChangeArrowheads="1"/>
          </p:cNvSpPr>
          <p:nvPr/>
        </p:nvSpPr>
        <p:spPr bwMode="auto">
          <a:xfrm>
            <a:off x="228600" y="3048000"/>
            <a:ext cx="8610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692150" indent="-34766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Many more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600">
                <a:solidFill>
                  <a:schemeClr val="tx1"/>
                </a:solidFill>
                <a:latin typeface="Times New Roman" panose="02020603050405020304" pitchFamily="18" charset="0"/>
              </a:rPr>
              <a:t>Outer join, Division, 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600">
                <a:solidFill>
                  <a:schemeClr val="tx1"/>
                </a:solidFill>
                <a:latin typeface="Times New Roman" panose="02020603050405020304" pitchFamily="18" charset="0"/>
              </a:rPr>
              <a:t>Semijoin, anti-semijoin, …</a:t>
            </a:r>
          </a:p>
        </p:txBody>
      </p:sp>
      <p:pic>
        <p:nvPicPr>
          <p:cNvPr id="3082" name="Picture 16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2954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074" name="Object 6"/>
          <p:cNvGraphicFramePr>
            <a:graphicFrameLocks noChangeAspect="1"/>
          </p:cNvGraphicFramePr>
          <p:nvPr/>
        </p:nvGraphicFramePr>
        <p:xfrm>
          <a:off x="3657600" y="2286000"/>
          <a:ext cx="296863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5" imgW="164880" imgH="126720" progId="Equation.3">
                  <p:embed/>
                </p:oleObj>
              </mc:Choice>
              <mc:Fallback>
                <p:oleObj name="Equation" r:id="rId5" imgW="164880" imgH="1267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286000"/>
                        <a:ext cx="296863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4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Next Time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Continue on relational algebra</a:t>
            </a:r>
          </a:p>
        </p:txBody>
      </p:sp>
      <p:sp>
        <p:nvSpPr>
          <p:cNvPr id="2867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8D4EE41-4002-4BAE-9E1E-D039F0553A3C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86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5AA5A63-121B-44C5-9918-E5F7B561763E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26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Relational Query Languages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458200" cy="46482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i="1" smtClean="0">
                <a:solidFill>
                  <a:schemeClr val="accent2"/>
                </a:solidFill>
              </a:rPr>
              <a:t>Query languages</a:t>
            </a:r>
            <a:r>
              <a:rPr lang="en-US" altLang="en-US" i="1" smtClean="0"/>
              <a:t>: </a:t>
            </a:r>
            <a:r>
              <a:rPr lang="en-US" altLang="en-US" smtClean="0"/>
              <a:t> Allow manipulation and </a:t>
            </a:r>
            <a:r>
              <a:rPr lang="en-US" altLang="en-US" smtClean="0">
                <a:solidFill>
                  <a:schemeClr val="accent2"/>
                </a:solidFill>
              </a:rPr>
              <a:t>retrieval of data </a:t>
            </a:r>
            <a:r>
              <a:rPr lang="en-US" altLang="en-US" smtClean="0"/>
              <a:t>from a database.</a:t>
            </a:r>
          </a:p>
          <a:p>
            <a:pPr eaLnBrk="1" hangingPunct="1"/>
            <a:r>
              <a:rPr lang="en-US" altLang="en-US" smtClean="0"/>
              <a:t>Relational model supports simple, powerful QLs:</a:t>
            </a:r>
          </a:p>
          <a:p>
            <a:pPr lvl="1" eaLnBrk="1" hangingPunct="1"/>
            <a:r>
              <a:rPr lang="en-US" altLang="en-US" smtClean="0"/>
              <a:t>Strong formal foundation based on logic.</a:t>
            </a:r>
          </a:p>
          <a:p>
            <a:pPr lvl="1" eaLnBrk="1" hangingPunct="1"/>
            <a:r>
              <a:rPr lang="en-US" altLang="en-US" smtClean="0"/>
              <a:t>Allows for much optimization.</a:t>
            </a:r>
          </a:p>
          <a:p>
            <a:pPr eaLnBrk="1" hangingPunct="1"/>
            <a:r>
              <a:rPr lang="en-US" altLang="en-US" smtClean="0"/>
              <a:t>Query Languages </a:t>
            </a:r>
            <a:r>
              <a:rPr lang="en-US" altLang="en-US" b="1" smtClean="0">
                <a:solidFill>
                  <a:schemeClr val="accent2"/>
                </a:solidFill>
              </a:rPr>
              <a:t>!=</a:t>
            </a:r>
            <a:r>
              <a:rPr lang="en-US" altLang="en-US" smtClean="0"/>
              <a:t> programming languages!</a:t>
            </a:r>
          </a:p>
          <a:p>
            <a:pPr lvl="1" eaLnBrk="1" hangingPunct="1"/>
            <a:r>
              <a:rPr lang="en-US" altLang="en-US" smtClean="0"/>
              <a:t>QLs not intended to be used for complex calculations and inference (e.g. logical reasoning)</a:t>
            </a:r>
          </a:p>
          <a:p>
            <a:pPr lvl="1" eaLnBrk="1" hangingPunct="1"/>
            <a:r>
              <a:rPr lang="en-US" altLang="en-US" smtClean="0"/>
              <a:t>QLs support easy, efficient access to large data sets.</a:t>
            </a:r>
          </a:p>
        </p:txBody>
      </p:sp>
      <p:sp>
        <p:nvSpPr>
          <p:cNvPr id="8198" name="Date Placeholder 7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71002DD-823C-4E4A-B41A-E606703B555E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8199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9665E99-493C-44D9-9553-1CB97493CE26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8200" name="Footer Placeholder 9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Formal Relational Query Languages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305800" cy="4076700"/>
          </a:xfrm>
          <a:noFill/>
        </p:spPr>
        <p:txBody>
          <a:bodyPr lIns="92075" tIns="46038" rIns="92075" bIns="46038"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Two mathematical Query Languages form the basis for “real” languages (e.g. SQL), and for implementation:</a:t>
            </a:r>
          </a:p>
          <a:p>
            <a:pPr eaLnBrk="1" hangingPunct="1">
              <a:buFont typeface="Monotype Sorts" charset="0"/>
              <a:buNone/>
            </a:pPr>
            <a:r>
              <a:rPr lang="en-US" altLang="en-US" i="1" u="sng" smtClean="0">
                <a:solidFill>
                  <a:schemeClr val="accent2"/>
                </a:solidFill>
              </a:rPr>
              <a:t>Relational Algebra</a:t>
            </a:r>
            <a:r>
              <a:rPr lang="en-US" altLang="en-US" smtClean="0">
                <a:solidFill>
                  <a:schemeClr val="accent2"/>
                </a:solidFill>
              </a:rPr>
              <a:t>:  </a:t>
            </a:r>
            <a:r>
              <a:rPr lang="en-US" altLang="en-US" smtClean="0"/>
              <a:t>More </a:t>
            </a:r>
            <a:r>
              <a:rPr lang="en-US" altLang="en-US" smtClean="0">
                <a:solidFill>
                  <a:schemeClr val="accent2"/>
                </a:solidFill>
              </a:rPr>
              <a:t>operational</a:t>
            </a:r>
            <a:r>
              <a:rPr lang="en-US" altLang="en-US" smtClean="0"/>
              <a:t>, very useful for representing execution plans.</a:t>
            </a:r>
          </a:p>
          <a:p>
            <a:pPr eaLnBrk="1" hangingPunct="1">
              <a:buFont typeface="Monotype Sorts" charset="0"/>
              <a:buNone/>
            </a:pPr>
            <a:r>
              <a:rPr lang="en-US" altLang="en-US" i="1" u="sng" smtClean="0">
                <a:solidFill>
                  <a:schemeClr val="accent2"/>
                </a:solidFill>
              </a:rPr>
              <a:t>Relational Calculus</a:t>
            </a:r>
            <a:r>
              <a:rPr lang="en-US" altLang="en-US" smtClean="0">
                <a:solidFill>
                  <a:schemeClr val="accent2"/>
                </a:solidFill>
              </a:rPr>
              <a:t>:   </a:t>
            </a:r>
            <a:r>
              <a:rPr lang="en-US" altLang="en-US" smtClean="0"/>
              <a:t>Lets users describe what they want, rather than how to compute it.  (</a:t>
            </a:r>
            <a:r>
              <a:rPr lang="en-US" altLang="en-US" smtClean="0">
                <a:solidFill>
                  <a:schemeClr val="accent2"/>
                </a:solidFill>
              </a:rPr>
              <a:t>Non-procedural, </a:t>
            </a:r>
            <a:r>
              <a:rPr lang="en-US" altLang="en-US" i="1" u="sng" smtClean="0">
                <a:solidFill>
                  <a:schemeClr val="accent2"/>
                </a:solidFill>
              </a:rPr>
              <a:t>declarative</a:t>
            </a:r>
            <a:r>
              <a:rPr lang="en-US" altLang="en-US" smtClean="0"/>
              <a:t>.)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762000" y="4572000"/>
            <a:ext cx="698023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Monotype Sorts" charset="0"/>
              <a:buChar char="*"/>
            </a:pPr>
            <a:r>
              <a:rPr lang="en-US" altLang="en-US" sz="2800">
                <a:solidFill>
                  <a:schemeClr val="accent1"/>
                </a:solidFill>
                <a:latin typeface="Book Antiqua" panose="02040602050305030304" pitchFamily="18" charset="0"/>
              </a:rPr>
              <a:t>  </a:t>
            </a:r>
            <a:r>
              <a:rPr lang="en-US" altLang="en-US" sz="2800" i="1">
                <a:solidFill>
                  <a:srgbClr val="000099"/>
                </a:solidFill>
                <a:latin typeface="Book Antiqua" panose="02040602050305030304" pitchFamily="18" charset="0"/>
              </a:rPr>
              <a:t>Understanding Algebra &amp; Calculus is key to </a:t>
            </a:r>
          </a:p>
          <a:p>
            <a:pPr>
              <a:buFont typeface="Monotype Sorts" charset="0"/>
              <a:buNone/>
            </a:pPr>
            <a:r>
              <a:rPr lang="en-US" altLang="en-US" sz="2800" i="1">
                <a:solidFill>
                  <a:srgbClr val="000099"/>
                </a:solidFill>
                <a:latin typeface="Book Antiqua" panose="02040602050305030304" pitchFamily="18" charset="0"/>
              </a:rPr>
              <a:t>      understanding SQL, query processing!</a:t>
            </a:r>
            <a:r>
              <a:rPr lang="en-US" altLang="en-US" sz="2400" i="1">
                <a:solidFill>
                  <a:srgbClr val="000099"/>
                </a:solidFill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9223" name="Date Placeholder 8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7019CDB-9A67-46FF-BC50-4E3EEE01D892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9224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568E445-DAF9-440C-8AF2-59DFA0523FD8}" type="slidenum">
              <a:rPr lang="en-US" altLang="en-US" sz="1000">
                <a:solidFill>
                  <a:schemeClr val="tx1"/>
                </a:solidFill>
              </a:rPr>
              <a:pPr eaLnBrk="1" hangingPunct="1"/>
              <a:t>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9225" name="Footer Placeholder 10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A47CFE1-9B4D-4BFB-B2D0-1B6A32DAF715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43AEA46-D215-4C17-9546-98E56DEDBC92}" type="slidenum">
              <a:rPr lang="en-US" altLang="en-US" sz="1000">
                <a:solidFill>
                  <a:schemeClr val="tx1"/>
                </a:solidFill>
              </a:rPr>
              <a:pPr eaLnBrk="1" hangingPunct="1"/>
              <a:t>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Relational algebra</a:t>
            </a:r>
          </a:p>
        </p:txBody>
      </p:sp>
      <p:sp>
        <p:nvSpPr>
          <p:cNvPr id="68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038600"/>
            <a:ext cx="8686800" cy="26670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Core set of operators: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smtClean="0"/>
              <a:t>Selection, projection, cross product, union, difference, and renaming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Additional, derived operators: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smtClean="0"/>
              <a:t>Join, natural join, intersection, etc.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Compose operators to make complex queries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905000" y="2438400"/>
            <a:ext cx="1524000" cy="838200"/>
            <a:chOff x="1008" y="1776"/>
            <a:chExt cx="960" cy="528"/>
          </a:xfrm>
        </p:grpSpPr>
        <p:sp>
          <p:nvSpPr>
            <p:cNvPr id="686085" name="Oval 5"/>
            <p:cNvSpPr>
              <a:spLocks noChangeArrowheads="1"/>
            </p:cNvSpPr>
            <p:nvPr/>
          </p:nvSpPr>
          <p:spPr bwMode="auto">
            <a:xfrm>
              <a:off x="1008" y="1776"/>
              <a:ext cx="960" cy="528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303" name="Text Box 6"/>
            <p:cNvSpPr txBox="1">
              <a:spLocks noChangeArrowheads="1"/>
            </p:cNvSpPr>
            <p:nvPr/>
          </p:nvSpPr>
          <p:spPr bwMode="auto">
            <a:xfrm>
              <a:off x="1200" y="1878"/>
              <a:ext cx="5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 i="1">
                  <a:solidFill>
                    <a:schemeClr val="tx1"/>
                  </a:solidFill>
                  <a:latin typeface="AmeriGarmnd BT" pitchFamily="18" charset="0"/>
                </a:rPr>
                <a:t>RelOp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334000" y="3048000"/>
            <a:ext cx="1524000" cy="838200"/>
            <a:chOff x="1008" y="1776"/>
            <a:chExt cx="960" cy="528"/>
          </a:xfrm>
        </p:grpSpPr>
        <p:sp>
          <p:nvSpPr>
            <p:cNvPr id="686088" name="Oval 8"/>
            <p:cNvSpPr>
              <a:spLocks noChangeArrowheads="1"/>
            </p:cNvSpPr>
            <p:nvPr/>
          </p:nvSpPr>
          <p:spPr bwMode="auto">
            <a:xfrm>
              <a:off x="1008" y="1776"/>
              <a:ext cx="960" cy="528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301" name="Text Box 9"/>
            <p:cNvSpPr txBox="1">
              <a:spLocks noChangeArrowheads="1"/>
            </p:cNvSpPr>
            <p:nvPr/>
          </p:nvSpPr>
          <p:spPr bwMode="auto">
            <a:xfrm>
              <a:off x="1200" y="1878"/>
              <a:ext cx="5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 i="1">
                  <a:solidFill>
                    <a:schemeClr val="tx1"/>
                  </a:solidFill>
                  <a:latin typeface="AmeriGarmnd BT" pitchFamily="18" charset="0"/>
                </a:rPr>
                <a:t>RelOp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457200" y="2362200"/>
            <a:ext cx="1447800" cy="914400"/>
            <a:chOff x="288" y="1056"/>
            <a:chExt cx="912" cy="576"/>
          </a:xfrm>
        </p:grpSpPr>
        <p:grpSp>
          <p:nvGrpSpPr>
            <p:cNvPr id="10289" name="Group 11"/>
            <p:cNvGrpSpPr>
              <a:grpSpLocks/>
            </p:cNvGrpSpPr>
            <p:nvPr/>
          </p:nvGrpSpPr>
          <p:grpSpPr bwMode="auto">
            <a:xfrm>
              <a:off x="288" y="1056"/>
              <a:ext cx="624" cy="576"/>
              <a:chOff x="1056" y="1920"/>
              <a:chExt cx="1296" cy="1152"/>
            </a:xfrm>
          </p:grpSpPr>
          <p:sp>
            <p:nvSpPr>
              <p:cNvPr id="10291" name="Rectangle 12"/>
              <p:cNvSpPr>
                <a:spLocks noChangeArrowheads="1"/>
              </p:cNvSpPr>
              <p:nvPr/>
            </p:nvSpPr>
            <p:spPr bwMode="auto">
              <a:xfrm>
                <a:off x="1056" y="1920"/>
                <a:ext cx="1296" cy="1152"/>
              </a:xfrm>
              <a:prstGeom prst="rect">
                <a:avLst/>
              </a:prstGeom>
              <a:solidFill>
                <a:schemeClr val="tx2"/>
              </a:solidFill>
              <a:ln w="381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92" name="Rectangle 13"/>
              <p:cNvSpPr>
                <a:spLocks noChangeArrowheads="1"/>
              </p:cNvSpPr>
              <p:nvPr/>
            </p:nvSpPr>
            <p:spPr bwMode="auto">
              <a:xfrm>
                <a:off x="1056" y="2112"/>
                <a:ext cx="1296" cy="960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93" name="Line 14"/>
              <p:cNvSpPr>
                <a:spLocks noChangeShapeType="1"/>
              </p:cNvSpPr>
              <p:nvPr/>
            </p:nvSpPr>
            <p:spPr bwMode="auto">
              <a:xfrm>
                <a:off x="1344" y="1920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4" name="Line 15"/>
              <p:cNvSpPr>
                <a:spLocks noChangeShapeType="1"/>
              </p:cNvSpPr>
              <p:nvPr/>
            </p:nvSpPr>
            <p:spPr bwMode="auto">
              <a:xfrm>
                <a:off x="1776" y="1920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5" name="Line 16"/>
              <p:cNvSpPr>
                <a:spLocks noChangeShapeType="1"/>
              </p:cNvSpPr>
              <p:nvPr/>
            </p:nvSpPr>
            <p:spPr bwMode="auto">
              <a:xfrm>
                <a:off x="2016" y="1920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6" name="Line 17"/>
              <p:cNvSpPr>
                <a:spLocks noChangeShapeType="1"/>
              </p:cNvSpPr>
              <p:nvPr/>
            </p:nvSpPr>
            <p:spPr bwMode="auto">
              <a:xfrm>
                <a:off x="1056" y="2304"/>
                <a:ext cx="1296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7" name="Line 18"/>
              <p:cNvSpPr>
                <a:spLocks noChangeShapeType="1"/>
              </p:cNvSpPr>
              <p:nvPr/>
            </p:nvSpPr>
            <p:spPr bwMode="auto">
              <a:xfrm>
                <a:off x="1056" y="2496"/>
                <a:ext cx="1296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8" name="Line 19"/>
              <p:cNvSpPr>
                <a:spLocks noChangeShapeType="1"/>
              </p:cNvSpPr>
              <p:nvPr/>
            </p:nvSpPr>
            <p:spPr bwMode="auto">
              <a:xfrm>
                <a:off x="1056" y="2688"/>
                <a:ext cx="1296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9" name="Line 20"/>
              <p:cNvSpPr>
                <a:spLocks noChangeShapeType="1"/>
              </p:cNvSpPr>
              <p:nvPr/>
            </p:nvSpPr>
            <p:spPr bwMode="auto">
              <a:xfrm>
                <a:off x="1056" y="2880"/>
                <a:ext cx="1296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90" name="Line 21"/>
            <p:cNvSpPr>
              <a:spLocks noChangeShapeType="1"/>
            </p:cNvSpPr>
            <p:nvPr/>
          </p:nvSpPr>
          <p:spPr bwMode="auto">
            <a:xfrm>
              <a:off x="960" y="1344"/>
              <a:ext cx="240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3429000" y="2438400"/>
            <a:ext cx="1447800" cy="762000"/>
            <a:chOff x="2160" y="1104"/>
            <a:chExt cx="912" cy="480"/>
          </a:xfrm>
        </p:grpSpPr>
        <p:grpSp>
          <p:nvGrpSpPr>
            <p:cNvPr id="10279" name="Group 23"/>
            <p:cNvGrpSpPr>
              <a:grpSpLocks/>
            </p:cNvGrpSpPr>
            <p:nvPr/>
          </p:nvGrpSpPr>
          <p:grpSpPr bwMode="auto">
            <a:xfrm>
              <a:off x="2448" y="1104"/>
              <a:ext cx="624" cy="480"/>
              <a:chOff x="2400" y="1152"/>
              <a:chExt cx="624" cy="480"/>
            </a:xfrm>
          </p:grpSpPr>
          <p:sp>
            <p:nvSpPr>
              <p:cNvPr id="10281" name="Rectangle 24"/>
              <p:cNvSpPr>
                <a:spLocks noChangeArrowheads="1"/>
              </p:cNvSpPr>
              <p:nvPr/>
            </p:nvSpPr>
            <p:spPr bwMode="auto">
              <a:xfrm>
                <a:off x="2400" y="1152"/>
                <a:ext cx="624" cy="480"/>
              </a:xfrm>
              <a:prstGeom prst="rect">
                <a:avLst/>
              </a:prstGeom>
              <a:solidFill>
                <a:schemeClr val="tx2"/>
              </a:solidFill>
              <a:ln w="381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82" name="Rectangle 25"/>
              <p:cNvSpPr>
                <a:spLocks noChangeArrowheads="1"/>
              </p:cNvSpPr>
              <p:nvPr/>
            </p:nvSpPr>
            <p:spPr bwMode="auto">
              <a:xfrm>
                <a:off x="2400" y="1248"/>
                <a:ext cx="624" cy="384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83" name="Line 26"/>
              <p:cNvSpPr>
                <a:spLocks noChangeShapeType="1"/>
              </p:cNvSpPr>
              <p:nvPr/>
            </p:nvSpPr>
            <p:spPr bwMode="auto">
              <a:xfrm>
                <a:off x="2539" y="1152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4" name="Line 27"/>
              <p:cNvSpPr>
                <a:spLocks noChangeShapeType="1"/>
              </p:cNvSpPr>
              <p:nvPr/>
            </p:nvSpPr>
            <p:spPr bwMode="auto">
              <a:xfrm>
                <a:off x="2759" y="1152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5" name="Line 28"/>
              <p:cNvSpPr>
                <a:spLocks noChangeShapeType="1"/>
              </p:cNvSpPr>
              <p:nvPr/>
            </p:nvSpPr>
            <p:spPr bwMode="auto">
              <a:xfrm>
                <a:off x="2880" y="1152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6" name="Line 29"/>
              <p:cNvSpPr>
                <a:spLocks noChangeShapeType="1"/>
              </p:cNvSpPr>
              <p:nvPr/>
            </p:nvSpPr>
            <p:spPr bwMode="auto">
              <a:xfrm>
                <a:off x="2400" y="1344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7" name="Line 30"/>
              <p:cNvSpPr>
                <a:spLocks noChangeShapeType="1"/>
              </p:cNvSpPr>
              <p:nvPr/>
            </p:nvSpPr>
            <p:spPr bwMode="auto">
              <a:xfrm>
                <a:off x="2400" y="144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8" name="Line 31"/>
              <p:cNvSpPr>
                <a:spLocks noChangeShapeType="1"/>
              </p:cNvSpPr>
              <p:nvPr/>
            </p:nvSpPr>
            <p:spPr bwMode="auto">
              <a:xfrm>
                <a:off x="2400" y="153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80" name="Line 32"/>
            <p:cNvSpPr>
              <a:spLocks noChangeShapeType="1"/>
            </p:cNvSpPr>
            <p:nvPr/>
          </p:nvSpPr>
          <p:spPr bwMode="auto">
            <a:xfrm>
              <a:off x="2160" y="1344"/>
              <a:ext cx="240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3886200" y="2895600"/>
            <a:ext cx="1524000" cy="1600200"/>
            <a:chOff x="2448" y="1392"/>
            <a:chExt cx="960" cy="1008"/>
          </a:xfrm>
        </p:grpSpPr>
        <p:grpSp>
          <p:nvGrpSpPr>
            <p:cNvPr id="10267" name="Group 34"/>
            <p:cNvGrpSpPr>
              <a:grpSpLocks/>
            </p:cNvGrpSpPr>
            <p:nvPr/>
          </p:nvGrpSpPr>
          <p:grpSpPr bwMode="auto">
            <a:xfrm>
              <a:off x="2448" y="1824"/>
              <a:ext cx="624" cy="576"/>
              <a:chOff x="1056" y="1920"/>
              <a:chExt cx="1296" cy="1152"/>
            </a:xfrm>
          </p:grpSpPr>
          <p:sp>
            <p:nvSpPr>
              <p:cNvPr id="10270" name="Rectangle 35"/>
              <p:cNvSpPr>
                <a:spLocks noChangeArrowheads="1"/>
              </p:cNvSpPr>
              <p:nvPr/>
            </p:nvSpPr>
            <p:spPr bwMode="auto">
              <a:xfrm>
                <a:off x="1056" y="1920"/>
                <a:ext cx="1296" cy="1152"/>
              </a:xfrm>
              <a:prstGeom prst="rect">
                <a:avLst/>
              </a:prstGeom>
              <a:solidFill>
                <a:schemeClr val="tx2"/>
              </a:solidFill>
              <a:ln w="381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71" name="Rectangle 36"/>
              <p:cNvSpPr>
                <a:spLocks noChangeArrowheads="1"/>
              </p:cNvSpPr>
              <p:nvPr/>
            </p:nvSpPr>
            <p:spPr bwMode="auto">
              <a:xfrm>
                <a:off x="1056" y="2112"/>
                <a:ext cx="1296" cy="960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72" name="Line 37"/>
              <p:cNvSpPr>
                <a:spLocks noChangeShapeType="1"/>
              </p:cNvSpPr>
              <p:nvPr/>
            </p:nvSpPr>
            <p:spPr bwMode="auto">
              <a:xfrm>
                <a:off x="1344" y="1920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3" name="Line 38"/>
              <p:cNvSpPr>
                <a:spLocks noChangeShapeType="1"/>
              </p:cNvSpPr>
              <p:nvPr/>
            </p:nvSpPr>
            <p:spPr bwMode="auto">
              <a:xfrm>
                <a:off x="1776" y="1920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4" name="Line 39"/>
              <p:cNvSpPr>
                <a:spLocks noChangeShapeType="1"/>
              </p:cNvSpPr>
              <p:nvPr/>
            </p:nvSpPr>
            <p:spPr bwMode="auto">
              <a:xfrm>
                <a:off x="2016" y="1920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5" name="Line 40"/>
              <p:cNvSpPr>
                <a:spLocks noChangeShapeType="1"/>
              </p:cNvSpPr>
              <p:nvPr/>
            </p:nvSpPr>
            <p:spPr bwMode="auto">
              <a:xfrm>
                <a:off x="1056" y="2304"/>
                <a:ext cx="1296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6" name="Line 41"/>
              <p:cNvSpPr>
                <a:spLocks noChangeShapeType="1"/>
              </p:cNvSpPr>
              <p:nvPr/>
            </p:nvSpPr>
            <p:spPr bwMode="auto">
              <a:xfrm>
                <a:off x="1056" y="2496"/>
                <a:ext cx="1296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7" name="Line 42"/>
              <p:cNvSpPr>
                <a:spLocks noChangeShapeType="1"/>
              </p:cNvSpPr>
              <p:nvPr/>
            </p:nvSpPr>
            <p:spPr bwMode="auto">
              <a:xfrm>
                <a:off x="1056" y="2688"/>
                <a:ext cx="1296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8" name="Line 43"/>
              <p:cNvSpPr>
                <a:spLocks noChangeShapeType="1"/>
              </p:cNvSpPr>
              <p:nvPr/>
            </p:nvSpPr>
            <p:spPr bwMode="auto">
              <a:xfrm>
                <a:off x="1056" y="2880"/>
                <a:ext cx="1296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68" name="Line 44"/>
            <p:cNvSpPr>
              <a:spLocks noChangeShapeType="1"/>
            </p:cNvSpPr>
            <p:nvPr/>
          </p:nvSpPr>
          <p:spPr bwMode="auto">
            <a:xfrm>
              <a:off x="3120" y="1392"/>
              <a:ext cx="288" cy="24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9" name="Line 45"/>
            <p:cNvSpPr>
              <a:spLocks noChangeShapeType="1"/>
            </p:cNvSpPr>
            <p:nvPr/>
          </p:nvSpPr>
          <p:spPr bwMode="auto">
            <a:xfrm flipV="1">
              <a:off x="3120" y="1872"/>
              <a:ext cx="288" cy="24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46"/>
          <p:cNvGrpSpPr>
            <a:grpSpLocks/>
          </p:cNvGrpSpPr>
          <p:nvPr/>
        </p:nvGrpSpPr>
        <p:grpSpPr bwMode="auto">
          <a:xfrm>
            <a:off x="6858000" y="2971800"/>
            <a:ext cx="1676400" cy="914400"/>
            <a:chOff x="4320" y="1440"/>
            <a:chExt cx="1056" cy="576"/>
          </a:xfrm>
        </p:grpSpPr>
        <p:grpSp>
          <p:nvGrpSpPr>
            <p:cNvPr id="10254" name="Group 47"/>
            <p:cNvGrpSpPr>
              <a:grpSpLocks/>
            </p:cNvGrpSpPr>
            <p:nvPr/>
          </p:nvGrpSpPr>
          <p:grpSpPr bwMode="auto">
            <a:xfrm>
              <a:off x="4608" y="1440"/>
              <a:ext cx="768" cy="576"/>
              <a:chOff x="4560" y="1392"/>
              <a:chExt cx="768" cy="576"/>
            </a:xfrm>
          </p:grpSpPr>
          <p:sp>
            <p:nvSpPr>
              <p:cNvPr id="10256" name="Rectangle 48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768" cy="576"/>
              </a:xfrm>
              <a:prstGeom prst="rect">
                <a:avLst/>
              </a:prstGeom>
              <a:solidFill>
                <a:schemeClr val="tx2"/>
              </a:solidFill>
              <a:ln w="381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57" name="Rectangle 49"/>
              <p:cNvSpPr>
                <a:spLocks noChangeArrowheads="1"/>
              </p:cNvSpPr>
              <p:nvPr/>
            </p:nvSpPr>
            <p:spPr bwMode="auto">
              <a:xfrm>
                <a:off x="4560" y="1488"/>
                <a:ext cx="768" cy="480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58" name="Line 50"/>
              <p:cNvSpPr>
                <a:spLocks noChangeShapeType="1"/>
              </p:cNvSpPr>
              <p:nvPr/>
            </p:nvSpPr>
            <p:spPr bwMode="auto">
              <a:xfrm>
                <a:off x="4699" y="1392"/>
                <a:ext cx="0" cy="57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9" name="Line 51"/>
              <p:cNvSpPr>
                <a:spLocks noChangeShapeType="1"/>
              </p:cNvSpPr>
              <p:nvPr/>
            </p:nvSpPr>
            <p:spPr bwMode="auto">
              <a:xfrm>
                <a:off x="4907" y="1392"/>
                <a:ext cx="0" cy="57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0" name="Line 52"/>
              <p:cNvSpPr>
                <a:spLocks noChangeShapeType="1"/>
              </p:cNvSpPr>
              <p:nvPr/>
            </p:nvSpPr>
            <p:spPr bwMode="auto">
              <a:xfrm>
                <a:off x="5022" y="1392"/>
                <a:ext cx="0" cy="57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1" name="Line 53"/>
              <p:cNvSpPr>
                <a:spLocks noChangeShapeType="1"/>
              </p:cNvSpPr>
              <p:nvPr/>
            </p:nvSpPr>
            <p:spPr bwMode="auto">
              <a:xfrm>
                <a:off x="4560" y="1584"/>
                <a:ext cx="768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2" name="Line 54"/>
              <p:cNvSpPr>
                <a:spLocks noChangeShapeType="1"/>
              </p:cNvSpPr>
              <p:nvPr/>
            </p:nvSpPr>
            <p:spPr bwMode="auto">
              <a:xfrm>
                <a:off x="4560" y="1680"/>
                <a:ext cx="768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3" name="Line 55"/>
              <p:cNvSpPr>
                <a:spLocks noChangeShapeType="1"/>
              </p:cNvSpPr>
              <p:nvPr/>
            </p:nvSpPr>
            <p:spPr bwMode="auto">
              <a:xfrm>
                <a:off x="4560" y="1776"/>
                <a:ext cx="768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4" name="Line 56"/>
              <p:cNvSpPr>
                <a:spLocks noChangeShapeType="1"/>
              </p:cNvSpPr>
              <p:nvPr/>
            </p:nvSpPr>
            <p:spPr bwMode="auto">
              <a:xfrm>
                <a:off x="4560" y="1872"/>
                <a:ext cx="768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5" name="Line 57"/>
              <p:cNvSpPr>
                <a:spLocks noChangeShapeType="1"/>
              </p:cNvSpPr>
              <p:nvPr/>
            </p:nvSpPr>
            <p:spPr bwMode="auto">
              <a:xfrm>
                <a:off x="5118" y="1392"/>
                <a:ext cx="0" cy="57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6" name="Line 58"/>
              <p:cNvSpPr>
                <a:spLocks noChangeShapeType="1"/>
              </p:cNvSpPr>
              <p:nvPr/>
            </p:nvSpPr>
            <p:spPr bwMode="auto">
              <a:xfrm>
                <a:off x="5232" y="1392"/>
                <a:ext cx="0" cy="57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55" name="Line 59"/>
            <p:cNvSpPr>
              <a:spLocks noChangeShapeType="1"/>
            </p:cNvSpPr>
            <p:nvPr/>
          </p:nvSpPr>
          <p:spPr bwMode="auto">
            <a:xfrm>
              <a:off x="4320" y="1728"/>
              <a:ext cx="240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53" name="Rectangle 60"/>
          <p:cNvSpPr>
            <a:spLocks noChangeArrowheads="1"/>
          </p:cNvSpPr>
          <p:nvPr/>
        </p:nvSpPr>
        <p:spPr bwMode="auto">
          <a:xfrm>
            <a:off x="228600" y="1219200"/>
            <a:ext cx="8686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A language for querying relational databases based on operators:</a:t>
            </a:r>
            <a:endParaRPr lang="en-US" altLang="en-US" sz="28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08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7C1E410-A354-43A9-942A-7259BD8861C8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87F8CC-462E-4998-8593-5385F820668F}" type="slidenum">
              <a:rPr lang="en-US" altLang="en-US" sz="1000">
                <a:solidFill>
                  <a:schemeClr val="tx1"/>
                </a:solidFill>
              </a:rPr>
              <a:pPr eaLnBrk="1" hangingPunct="1"/>
              <a:t>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Selection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Input: a table </a:t>
            </a:r>
            <a:r>
              <a:rPr lang="en-US" altLang="en-US" i="1" smtClean="0"/>
              <a:t>R</a:t>
            </a:r>
          </a:p>
          <a:p>
            <a:pPr eaLnBrk="1" hangingPunct="1"/>
            <a:r>
              <a:rPr lang="en-US" altLang="en-US" smtClean="0"/>
              <a:t>Notation: </a:t>
            </a:r>
            <a:r>
              <a:rPr lang="en-US" altLang="en-US" smtClean="0">
                <a:solidFill>
                  <a:schemeClr val="tx2"/>
                </a:solidFill>
                <a:latin typeface="cmmi10" pitchFamily="34" charset="0"/>
                <a:sym typeface="Symbol" panose="05050102010706020507" pitchFamily="18" charset="2"/>
              </a:rPr>
              <a:t></a:t>
            </a:r>
            <a:r>
              <a:rPr lang="en-US" altLang="en-US" i="1" baseline="-25000" smtClean="0">
                <a:solidFill>
                  <a:schemeClr val="tx2"/>
                </a:solidFill>
              </a:rPr>
              <a:t>p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R</a:t>
            </a:r>
            <a:endParaRPr lang="en-US" altLang="en-US" smtClean="0">
              <a:solidFill>
                <a:schemeClr val="tx2"/>
              </a:solidFill>
            </a:endParaRPr>
          </a:p>
          <a:p>
            <a:pPr lvl="1" eaLnBrk="1" hangingPunct="1"/>
            <a:r>
              <a:rPr lang="en-US" altLang="en-US" i="1" smtClean="0"/>
              <a:t>p</a:t>
            </a:r>
            <a:r>
              <a:rPr lang="en-US" altLang="en-US" smtClean="0"/>
              <a:t> is called a </a:t>
            </a:r>
            <a:r>
              <a:rPr lang="en-US" altLang="en-US" smtClean="0">
                <a:solidFill>
                  <a:schemeClr val="tx2"/>
                </a:solidFill>
              </a:rPr>
              <a:t>selection condition/predicate</a:t>
            </a:r>
          </a:p>
          <a:p>
            <a:pPr eaLnBrk="1" hangingPunct="1"/>
            <a:r>
              <a:rPr lang="en-US" altLang="en-US" smtClean="0"/>
              <a:t>Purpose: filter rows according to some criteria</a:t>
            </a:r>
          </a:p>
          <a:p>
            <a:pPr eaLnBrk="1" hangingPunct="1"/>
            <a:r>
              <a:rPr lang="en-US" altLang="en-US" smtClean="0"/>
              <a:t>Output: same columns as </a:t>
            </a:r>
            <a:r>
              <a:rPr lang="en-US" altLang="en-US" i="1" smtClean="0"/>
              <a:t>R</a:t>
            </a:r>
            <a:r>
              <a:rPr lang="en-US" altLang="en-US" smtClean="0"/>
              <a:t>, but only rows of </a:t>
            </a:r>
            <a:r>
              <a:rPr lang="en-US" altLang="en-US" i="1" smtClean="0"/>
              <a:t>R</a:t>
            </a:r>
            <a:r>
              <a:rPr lang="en-US" altLang="en-US" smtClean="0"/>
              <a:t> that satisfy </a:t>
            </a:r>
            <a:r>
              <a:rPr lang="en-US" altLang="en-US" i="1" smtClean="0"/>
              <a:t>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7A1AFEF-E35B-49E8-95E2-61CFEF4637AF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9F6C88B-D24F-4A04-A096-D72914FD2A95}" type="slidenum">
              <a:rPr lang="en-US" altLang="en-US" sz="1000">
                <a:solidFill>
                  <a:schemeClr val="tx1"/>
                </a:solidFill>
              </a:rPr>
              <a:pPr eaLnBrk="1" hangingPunct="1"/>
              <a:t>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Selection example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Students with GPA higher than 3.0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	</a:t>
            </a:r>
            <a:r>
              <a:rPr lang="en-US" altLang="en-US" smtClean="0">
                <a:latin typeface="cmmi10" pitchFamily="34" charset="0"/>
              </a:rPr>
              <a:t> </a:t>
            </a:r>
            <a:r>
              <a:rPr lang="en-US" altLang="en-US" smtClean="0">
                <a:solidFill>
                  <a:schemeClr val="tx2"/>
                </a:solidFill>
                <a:latin typeface="cmmi10" pitchFamily="34" charset="0"/>
                <a:sym typeface="Symbol" panose="05050102010706020507" pitchFamily="18" charset="2"/>
              </a:rPr>
              <a:t></a:t>
            </a:r>
            <a:r>
              <a:rPr lang="en-US" altLang="en-US" i="1" baseline="-25000" smtClean="0"/>
              <a:t>GPA</a:t>
            </a:r>
            <a:r>
              <a:rPr lang="en-US" altLang="en-US" baseline="-25000" smtClean="0"/>
              <a:t> &gt; 3.0</a:t>
            </a:r>
            <a:r>
              <a:rPr lang="en-US" altLang="en-US" smtClean="0"/>
              <a:t> </a:t>
            </a:r>
            <a:r>
              <a:rPr lang="en-US" altLang="en-US" i="1" smtClean="0"/>
              <a:t>Student</a:t>
            </a:r>
          </a:p>
        </p:txBody>
      </p:sp>
      <p:graphicFrame>
        <p:nvGraphicFramePr>
          <p:cNvPr id="690494" name="Group 318"/>
          <p:cNvGraphicFramePr>
            <a:graphicFrameLocks noGrp="1"/>
          </p:cNvGraphicFramePr>
          <p:nvPr/>
        </p:nvGraphicFramePr>
        <p:xfrm>
          <a:off x="76200" y="2286000"/>
          <a:ext cx="3505200" cy="2194404"/>
        </p:xfrm>
        <a:graphic>
          <a:graphicData uri="http://schemas.openxmlformats.org/drawingml/2006/table">
            <a:tbl>
              <a:tblPr/>
              <a:tblGrid>
                <a:gridCol w="654050"/>
                <a:gridCol w="1631950"/>
                <a:gridCol w="533400"/>
                <a:gridCol w="6858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Susan Wong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1306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Kevin Kim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2.9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90495" name="Group 319"/>
          <p:cNvGraphicFramePr>
            <a:graphicFrameLocks noGrp="1"/>
          </p:cNvGraphicFramePr>
          <p:nvPr/>
        </p:nvGraphicFramePr>
        <p:xfrm>
          <a:off x="5562600" y="2286000"/>
          <a:ext cx="3505200" cy="2194404"/>
        </p:xfrm>
        <a:graphic>
          <a:graphicData uri="http://schemas.openxmlformats.org/drawingml/2006/table">
            <a:tbl>
              <a:tblPr/>
              <a:tblGrid>
                <a:gridCol w="654050"/>
                <a:gridCol w="1631950"/>
                <a:gridCol w="533400"/>
                <a:gridCol w="6858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Susan Wong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1306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Kevin Kim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2.9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69" name="Rectangle 324"/>
          <p:cNvSpPr>
            <a:spLocks/>
          </p:cNvSpPr>
          <p:nvPr/>
        </p:nvSpPr>
        <p:spPr bwMode="auto">
          <a:xfrm>
            <a:off x="5562600" y="3429000"/>
            <a:ext cx="33528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12370" name="Rectangle 325"/>
          <p:cNvSpPr>
            <a:spLocks/>
          </p:cNvSpPr>
          <p:nvPr/>
        </p:nvSpPr>
        <p:spPr bwMode="auto">
          <a:xfrm>
            <a:off x="5562600" y="4191000"/>
            <a:ext cx="33528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>
              <a:solidFill>
                <a:schemeClr val="bg1"/>
              </a:solidFill>
            </a:endParaRPr>
          </a:p>
        </p:txBody>
      </p:sp>
      <p:grpSp>
        <p:nvGrpSpPr>
          <p:cNvPr id="2" name="Group 328"/>
          <p:cNvGrpSpPr>
            <a:grpSpLocks/>
          </p:cNvGrpSpPr>
          <p:nvPr/>
        </p:nvGrpSpPr>
        <p:grpSpPr bwMode="auto">
          <a:xfrm>
            <a:off x="3581400" y="3151188"/>
            <a:ext cx="1981200" cy="838200"/>
            <a:chOff x="2304" y="1985"/>
            <a:chExt cx="1248" cy="528"/>
          </a:xfrm>
        </p:grpSpPr>
        <p:sp>
          <p:nvSpPr>
            <p:cNvPr id="690181" name="Oval 5"/>
            <p:cNvSpPr>
              <a:spLocks noChangeArrowheads="1"/>
            </p:cNvSpPr>
            <p:nvPr/>
          </p:nvSpPr>
          <p:spPr bwMode="auto">
            <a:xfrm>
              <a:off x="2448" y="1985"/>
              <a:ext cx="960" cy="528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373" name="Text Box 6"/>
            <p:cNvSpPr txBox="1">
              <a:spLocks noChangeArrowheads="1"/>
            </p:cNvSpPr>
            <p:nvPr/>
          </p:nvSpPr>
          <p:spPr bwMode="auto">
            <a:xfrm>
              <a:off x="2448" y="2109"/>
              <a:ext cx="89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800">
                  <a:solidFill>
                    <a:schemeClr val="tx2"/>
                  </a:solidFill>
                  <a:latin typeface="cmmi10" pitchFamily="34" charset="0"/>
                  <a:sym typeface="Symbol" panose="05050102010706020507" pitchFamily="18" charset="2"/>
                </a:rPr>
                <a:t></a:t>
              </a:r>
              <a:r>
                <a:rPr kumimoji="1" lang="en-US" altLang="en-US" sz="2800" i="1" baseline="-25000">
                  <a:solidFill>
                    <a:schemeClr val="tx2"/>
                  </a:solidFill>
                  <a:latin typeface="AmeriGarmnd BT" pitchFamily="18" charset="0"/>
                </a:rPr>
                <a:t>GPA</a:t>
              </a:r>
              <a:r>
                <a:rPr kumimoji="1" lang="en-US" altLang="en-US" sz="2800" baseline="-25000">
                  <a:solidFill>
                    <a:schemeClr val="tx2"/>
                  </a:solidFill>
                  <a:latin typeface="AmeriGarmnd BT" pitchFamily="18" charset="0"/>
                </a:rPr>
                <a:t> &gt; 3.0</a:t>
              </a:r>
            </a:p>
          </p:txBody>
        </p:sp>
        <p:sp>
          <p:nvSpPr>
            <p:cNvPr id="12374" name="Line 7"/>
            <p:cNvSpPr>
              <a:spLocks noChangeShapeType="1"/>
            </p:cNvSpPr>
            <p:nvPr/>
          </p:nvSpPr>
          <p:spPr bwMode="auto">
            <a:xfrm>
              <a:off x="2304" y="2281"/>
              <a:ext cx="144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5" name="Line 327"/>
            <p:cNvSpPr>
              <a:spLocks noChangeShapeType="1"/>
            </p:cNvSpPr>
            <p:nvPr/>
          </p:nvSpPr>
          <p:spPr bwMode="auto">
            <a:xfrm>
              <a:off x="3408" y="2256"/>
              <a:ext cx="144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9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19D32BE-56CD-4787-9AF8-E8CB728E940A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0C4A2A0-8541-44EB-B53A-D7E9A491A631}" type="slidenum">
              <a:rPr lang="en-US" altLang="en-US" sz="1000">
                <a:solidFill>
                  <a:schemeClr val="tx1"/>
                </a:solidFill>
              </a:rPr>
              <a:pPr eaLnBrk="1" hangingPunct="1"/>
              <a:t>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More on selection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Selection predicate in general can include any column of </a:t>
            </a:r>
            <a:r>
              <a:rPr lang="en-US" altLang="en-US" i="1" dirty="0" smtClean="0"/>
              <a:t>R</a:t>
            </a:r>
            <a:r>
              <a:rPr lang="en-US" altLang="en-US" dirty="0" smtClean="0"/>
              <a:t>, constants, comparisons (=, </a:t>
            </a:r>
            <a:r>
              <a:rPr lang="en-US" altLang="en-US" dirty="0" smtClean="0">
                <a:latin typeface="cmsy10" pitchFamily="34" charset="0"/>
              </a:rPr>
              <a:t>·</a:t>
            </a:r>
            <a:r>
              <a:rPr lang="en-US" altLang="en-US" dirty="0" smtClean="0"/>
              <a:t>, etc.), and Boolean connectives (</a:t>
            </a:r>
            <a:r>
              <a:rPr lang="en-US" altLang="en-US" dirty="0" smtClean="0">
                <a:latin typeface="cmsy10" pitchFamily="34" charset="0"/>
                <a:sym typeface="Symbol" panose="05050102010706020507" pitchFamily="18" charset="2"/>
              </a:rPr>
              <a:t></a:t>
            </a:r>
            <a:r>
              <a:rPr lang="en-US" altLang="en-US" dirty="0" smtClean="0"/>
              <a:t>: and, </a:t>
            </a:r>
            <a:r>
              <a:rPr lang="en-US" altLang="en-US" dirty="0" smtClean="0">
                <a:latin typeface="cmsy10" pitchFamily="34" charset="0"/>
                <a:sym typeface="Symbol" panose="05050102010706020507" pitchFamily="18" charset="2"/>
              </a:rPr>
              <a:t></a:t>
            </a:r>
            <a:r>
              <a:rPr lang="en-US" altLang="en-US" dirty="0" smtClean="0"/>
              <a:t>: or, and </a:t>
            </a:r>
            <a:r>
              <a:rPr lang="en-US" altLang="en-US" dirty="0" smtClean="0">
                <a:latin typeface="cmsy10" pitchFamily="34" charset="0"/>
              </a:rPr>
              <a:t>:</a:t>
            </a:r>
            <a:r>
              <a:rPr lang="en-US" altLang="en-US" dirty="0" smtClean="0"/>
              <a:t>: not)</a:t>
            </a:r>
          </a:p>
          <a:p>
            <a:pPr lvl="1" eaLnBrk="1" hangingPunct="1"/>
            <a:r>
              <a:rPr lang="en-US" altLang="en-US" dirty="0" smtClean="0"/>
              <a:t>Example: straight A students under 18 or over 21</a:t>
            </a:r>
          </a:p>
          <a:p>
            <a:pPr lvl="1" eaLnBrk="1" hangingPunct="1">
              <a:buNone/>
            </a:pPr>
            <a:r>
              <a:rPr lang="en-US" altLang="en-US" dirty="0" smtClean="0">
                <a:solidFill>
                  <a:schemeClr val="tx2"/>
                </a:solidFill>
                <a:latin typeface="cmmi10" pitchFamily="34" charset="0"/>
              </a:rPr>
              <a:t>	 </a:t>
            </a:r>
            <a:r>
              <a:rPr lang="en-US" altLang="en-US" dirty="0" smtClean="0">
                <a:solidFill>
                  <a:schemeClr val="tx2"/>
                </a:solidFill>
                <a:latin typeface="cmmi10" pitchFamily="34" charset="0"/>
                <a:sym typeface="Symbol" panose="05050102010706020507" pitchFamily="18" charset="2"/>
              </a:rPr>
              <a:t></a:t>
            </a:r>
            <a:r>
              <a:rPr lang="en-US" altLang="en-US" i="1" baseline="-25000" dirty="0" smtClean="0">
                <a:solidFill>
                  <a:schemeClr val="tx2"/>
                </a:solidFill>
              </a:rPr>
              <a:t>GPA</a:t>
            </a:r>
            <a:r>
              <a:rPr lang="en-US" altLang="en-US" baseline="-25000" dirty="0" smtClean="0">
                <a:solidFill>
                  <a:schemeClr val="tx2"/>
                </a:solidFill>
              </a:rPr>
              <a:t>=4.0 </a:t>
            </a:r>
            <a:r>
              <a:rPr lang="en-US" altLang="en-US" dirty="0" smtClean="0">
                <a:latin typeface="cmsy10" pitchFamily="34" charset="0"/>
                <a:sym typeface="Symbol" panose="05050102010706020507" pitchFamily="18" charset="2"/>
              </a:rPr>
              <a:t> </a:t>
            </a:r>
            <a:r>
              <a:rPr lang="en-US" altLang="en-US" baseline="-25000" dirty="0" smtClean="0">
                <a:solidFill>
                  <a:schemeClr val="tx2"/>
                </a:solidFill>
              </a:rPr>
              <a:t>(</a:t>
            </a:r>
            <a:r>
              <a:rPr lang="en-US" altLang="en-US" i="1" baseline="-25000" dirty="0" smtClean="0">
                <a:solidFill>
                  <a:schemeClr val="tx2"/>
                </a:solidFill>
              </a:rPr>
              <a:t>age</a:t>
            </a:r>
            <a:r>
              <a:rPr lang="en-US" altLang="en-US" baseline="-25000" dirty="0" smtClean="0">
                <a:solidFill>
                  <a:schemeClr val="tx2"/>
                </a:solidFill>
              </a:rPr>
              <a:t> &lt; 18 </a:t>
            </a:r>
            <a:r>
              <a:rPr lang="en-US" altLang="en-US" dirty="0">
                <a:latin typeface="cmsy10" pitchFamily="34" charset="0"/>
                <a:sym typeface="Symbol" panose="05050102010706020507" pitchFamily="18" charset="2"/>
              </a:rPr>
              <a:t> </a:t>
            </a:r>
            <a:r>
              <a:rPr lang="en-US" altLang="en-US" i="1" baseline="-25000" dirty="0" smtClean="0">
                <a:solidFill>
                  <a:schemeClr val="tx2"/>
                </a:solidFill>
              </a:rPr>
              <a:t>age</a:t>
            </a:r>
            <a:r>
              <a:rPr lang="en-US" altLang="en-US" baseline="-25000" dirty="0" smtClean="0">
                <a:solidFill>
                  <a:schemeClr val="tx2"/>
                </a:solidFill>
              </a:rPr>
              <a:t> &gt; 21)</a:t>
            </a:r>
            <a:r>
              <a:rPr lang="en-US" altLang="en-US" i="1" baseline="-25000" dirty="0" smtClean="0">
                <a:solidFill>
                  <a:schemeClr val="tx2"/>
                </a:solidFill>
              </a:rPr>
              <a:t> </a:t>
            </a:r>
            <a:r>
              <a:rPr lang="en-US" altLang="en-US" i="1" dirty="0" smtClean="0">
                <a:solidFill>
                  <a:schemeClr val="tx2"/>
                </a:solidFill>
              </a:rPr>
              <a:t>Student</a:t>
            </a:r>
            <a:endParaRPr lang="en-US" altLang="en-US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dirty="0" smtClean="0"/>
              <a:t>But you must be able to evaluate the predicate </a:t>
            </a:r>
            <a:r>
              <a:rPr lang="en-US" altLang="en-US" dirty="0" smtClean="0">
                <a:solidFill>
                  <a:schemeClr val="tx2"/>
                </a:solidFill>
              </a:rPr>
              <a:t>over a single row of the input table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Example: student with the highest GPA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dirty="0" smtClean="0">
                <a:latin typeface="cmmi10" pitchFamily="34" charset="0"/>
              </a:rPr>
              <a:t>	 </a:t>
            </a:r>
            <a:r>
              <a:rPr lang="en-US" altLang="en-US" dirty="0" smtClean="0">
                <a:solidFill>
                  <a:schemeClr val="tx2"/>
                </a:solidFill>
                <a:latin typeface="cmmi10" pitchFamily="34" charset="0"/>
                <a:sym typeface="Symbol" panose="05050102010706020507" pitchFamily="18" charset="2"/>
              </a:rPr>
              <a:t></a:t>
            </a:r>
            <a:r>
              <a:rPr lang="en-US" altLang="en-US" i="1" baseline="-25000" dirty="0" smtClean="0">
                <a:solidFill>
                  <a:schemeClr val="tx2"/>
                </a:solidFill>
              </a:rPr>
              <a:t>GPA</a:t>
            </a:r>
            <a:r>
              <a:rPr lang="en-US" altLang="en-US" baseline="-25000" dirty="0" smtClean="0">
                <a:solidFill>
                  <a:schemeClr val="tx2"/>
                </a:solidFill>
              </a:rPr>
              <a:t> </a:t>
            </a:r>
            <a:r>
              <a:rPr lang="en-US" altLang="en-US" baseline="-25000" dirty="0" smtClean="0">
                <a:solidFill>
                  <a:schemeClr val="tx2"/>
                </a:solidFill>
                <a:latin typeface="cmsy10" pitchFamily="34" charset="0"/>
              </a:rPr>
              <a:t>¸</a:t>
            </a:r>
            <a:r>
              <a:rPr lang="en-US" altLang="en-US" baseline="-25000" dirty="0" smtClean="0">
                <a:solidFill>
                  <a:schemeClr val="tx2"/>
                </a:solidFill>
              </a:rPr>
              <a:t> all </a:t>
            </a:r>
            <a:r>
              <a:rPr lang="en-US" altLang="en-US" i="1" baseline="-25000" dirty="0" smtClean="0">
                <a:solidFill>
                  <a:schemeClr val="tx2"/>
                </a:solidFill>
              </a:rPr>
              <a:t>GPA</a:t>
            </a:r>
            <a:r>
              <a:rPr lang="en-US" altLang="en-US" baseline="-25000" dirty="0" smtClean="0">
                <a:solidFill>
                  <a:schemeClr val="tx2"/>
                </a:solidFill>
              </a:rPr>
              <a:t> in </a:t>
            </a:r>
            <a:r>
              <a:rPr lang="en-US" altLang="en-US" i="1" baseline="-25000" dirty="0" smtClean="0">
                <a:solidFill>
                  <a:schemeClr val="tx2"/>
                </a:solidFill>
              </a:rPr>
              <a:t>Student</a:t>
            </a:r>
            <a:r>
              <a:rPr lang="en-US" altLang="en-US" baseline="-25000" dirty="0" smtClean="0">
                <a:solidFill>
                  <a:schemeClr val="tx2"/>
                </a:solidFill>
              </a:rPr>
              <a:t> table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i="1" dirty="0" smtClean="0">
                <a:solidFill>
                  <a:schemeClr val="tx2"/>
                </a:solidFill>
              </a:rPr>
              <a:t>Student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4953000"/>
            <a:ext cx="2895600" cy="304800"/>
            <a:chOff x="480" y="3648"/>
            <a:chExt cx="3552" cy="288"/>
          </a:xfrm>
        </p:grpSpPr>
        <p:sp>
          <p:nvSpPr>
            <p:cNvPr id="13320" name="Line 5"/>
            <p:cNvSpPr>
              <a:spLocks noChangeShapeType="1"/>
            </p:cNvSpPr>
            <p:nvPr/>
          </p:nvSpPr>
          <p:spPr bwMode="auto">
            <a:xfrm>
              <a:off x="480" y="3648"/>
              <a:ext cx="3552" cy="2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1" name="Line 6"/>
            <p:cNvSpPr>
              <a:spLocks noChangeShapeType="1"/>
            </p:cNvSpPr>
            <p:nvPr/>
          </p:nvSpPr>
          <p:spPr bwMode="auto">
            <a:xfrm flipH="1">
              <a:off x="480" y="3648"/>
              <a:ext cx="3552" cy="2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0B5AFE2-E52C-4809-82E0-47AD8D82ADFC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953D704-9155-40C9-9F13-73DDEC87A197}" type="slidenum">
              <a:rPr lang="en-US" altLang="en-US" sz="1000">
                <a:solidFill>
                  <a:schemeClr val="tx1"/>
                </a:solidFill>
              </a:rPr>
              <a:pPr eaLnBrk="1" hangingPunct="1"/>
              <a:t>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Projection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Input: a table </a:t>
            </a:r>
            <a:r>
              <a:rPr lang="en-US" altLang="en-US" i="1" smtClean="0"/>
              <a:t>R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Notation: </a:t>
            </a:r>
            <a:r>
              <a:rPr lang="el-GR" altLang="en-US" smtClean="0">
                <a:solidFill>
                  <a:schemeClr val="tx2"/>
                </a:solidFill>
                <a:cs typeface="Times New Roman" panose="02020603050405020304" pitchFamily="18" charset="0"/>
              </a:rPr>
              <a:t>π</a:t>
            </a:r>
            <a:r>
              <a:rPr lang="en-US" altLang="en-US" i="1" baseline="-25000" smtClean="0">
                <a:solidFill>
                  <a:schemeClr val="tx2"/>
                </a:solidFill>
              </a:rPr>
              <a:t>L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R</a:t>
            </a:r>
            <a:endParaRPr lang="en-US" altLang="en-US" smtClean="0">
              <a:solidFill>
                <a:schemeClr val="tx2"/>
              </a:solidFill>
            </a:endParaRPr>
          </a:p>
          <a:p>
            <a:pPr lvl="1" eaLnBrk="1" hangingPunct="1"/>
            <a:r>
              <a:rPr lang="en-US" altLang="en-US" i="1" smtClean="0"/>
              <a:t>L</a:t>
            </a:r>
            <a:r>
              <a:rPr lang="en-US" altLang="en-US" smtClean="0"/>
              <a:t> is a list of columns in </a:t>
            </a:r>
            <a:r>
              <a:rPr lang="en-US" altLang="en-US" i="1" smtClean="0"/>
              <a:t>R</a:t>
            </a:r>
          </a:p>
          <a:p>
            <a:pPr eaLnBrk="1" hangingPunct="1"/>
            <a:r>
              <a:rPr lang="en-US" altLang="en-US" smtClean="0"/>
              <a:t>Purpose: select columns to output</a:t>
            </a:r>
          </a:p>
          <a:p>
            <a:pPr eaLnBrk="1" hangingPunct="1"/>
            <a:r>
              <a:rPr lang="en-US" altLang="en-US" smtClean="0"/>
              <a:t>Output: same rows, but only the columns in </a:t>
            </a:r>
            <a:r>
              <a:rPr lang="en-US" altLang="en-US" i="1" smtClean="0"/>
              <a:t>L</a:t>
            </a:r>
          </a:p>
          <a:p>
            <a:pPr lvl="1" eaLnBrk="1" hangingPunct="1"/>
            <a:r>
              <a:rPr lang="en-US" altLang="en-US" smtClean="0"/>
              <a:t>Order of the rows is preserved</a:t>
            </a:r>
          </a:p>
          <a:p>
            <a:pPr lvl="1" eaLnBrk="1" hangingPunct="1"/>
            <a:r>
              <a:rPr lang="en-US" altLang="en-US" smtClean="0"/>
              <a:t>Number of rows may be less (depends on where we have duplicates or not)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3083</TotalTime>
  <Pages>0</Pages>
  <Words>1665</Words>
  <Characters>0</Characters>
  <Application>Microsoft Office PowerPoint</Application>
  <PresentationFormat>On-screen Show (4:3)</PresentationFormat>
  <Lines>0</Lines>
  <Paragraphs>654</Paragraphs>
  <Slides>26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9" baseType="lpstr">
      <vt:lpstr>AmeriGarmnd BT</vt:lpstr>
      <vt:lpstr>cmmi10</vt:lpstr>
      <vt:lpstr>cmsy10</vt:lpstr>
      <vt:lpstr>dbsym</vt:lpstr>
      <vt:lpstr>Monotype Sorts</vt:lpstr>
      <vt:lpstr>Arial</vt:lpstr>
      <vt:lpstr>Book Antiqua</vt:lpstr>
      <vt:lpstr>Symbol</vt:lpstr>
      <vt:lpstr>Times</vt:lpstr>
      <vt:lpstr>Times New Roman</vt:lpstr>
      <vt:lpstr>Wingdings</vt:lpstr>
      <vt:lpstr>Network</vt:lpstr>
      <vt:lpstr>Equation</vt:lpstr>
      <vt:lpstr>Relational Algebra Part I</vt:lpstr>
      <vt:lpstr>Review</vt:lpstr>
      <vt:lpstr>Relational Query Languages</vt:lpstr>
      <vt:lpstr>Formal Relational Query Languages</vt:lpstr>
      <vt:lpstr>Relational algebra</vt:lpstr>
      <vt:lpstr>Selection</vt:lpstr>
      <vt:lpstr>Selection example</vt:lpstr>
      <vt:lpstr>More on selection</vt:lpstr>
      <vt:lpstr>Projection</vt:lpstr>
      <vt:lpstr>Projection example</vt:lpstr>
      <vt:lpstr>More on projection</vt:lpstr>
      <vt:lpstr>Cross product</vt:lpstr>
      <vt:lpstr>Cross product example</vt:lpstr>
      <vt:lpstr>A note on column ordering</vt:lpstr>
      <vt:lpstr>Derived operator: join</vt:lpstr>
      <vt:lpstr>Join example</vt:lpstr>
      <vt:lpstr>Derived operator: natural join</vt:lpstr>
      <vt:lpstr>Natural join example</vt:lpstr>
      <vt:lpstr>Union</vt:lpstr>
      <vt:lpstr>Difference</vt:lpstr>
      <vt:lpstr>Derived operator: intersection</vt:lpstr>
      <vt:lpstr>Renaming</vt:lpstr>
      <vt:lpstr>Renaming Example</vt:lpstr>
      <vt:lpstr>Review: Summary of core operators</vt:lpstr>
      <vt:lpstr>Review Summary of derived operators</vt:lpstr>
      <vt:lpstr>Next Time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CS186: Introduction to Database Systems</dc:title>
  <dc:subject/>
  <dc:creator>liuj</dc:creator>
  <cp:keywords/>
  <dc:description/>
  <cp:lastModifiedBy>liuj</cp:lastModifiedBy>
  <cp:revision>709</cp:revision>
  <dcterms:modified xsi:type="dcterms:W3CDTF">2018-08-21T19:39:38Z</dcterms:modified>
</cp:coreProperties>
</file>