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8" r:id="rId2"/>
    <p:sldId id="259" r:id="rId3"/>
    <p:sldId id="261" r:id="rId4"/>
    <p:sldId id="262" r:id="rId5"/>
    <p:sldId id="294" r:id="rId6"/>
    <p:sldId id="295" r:id="rId7"/>
    <p:sldId id="296" r:id="rId8"/>
    <p:sldId id="297" r:id="rId9"/>
    <p:sldId id="298" r:id="rId10"/>
    <p:sldId id="299" r:id="rId11"/>
    <p:sldId id="300" r:id="rId12"/>
    <p:sldId id="268" r:id="rId13"/>
    <p:sldId id="264" r:id="rId14"/>
    <p:sldId id="265" r:id="rId15"/>
    <p:sldId id="266" r:id="rId16"/>
    <p:sldId id="267" r:id="rId17"/>
    <p:sldId id="269" r:id="rId18"/>
    <p:sldId id="270" r:id="rId19"/>
    <p:sldId id="271" r:id="rId20"/>
    <p:sldId id="272" r:id="rId21"/>
    <p:sldId id="273" r:id="rId22"/>
    <p:sldId id="274" r:id="rId23"/>
    <p:sldId id="275" r:id="rId24"/>
    <p:sldId id="276"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744E0B-A6C6-4D58-A36B-EBCD4371AF1B}">
          <p14:sldIdLst>
            <p14:sldId id="258"/>
            <p14:sldId id="259"/>
            <p14:sldId id="261"/>
            <p14:sldId id="262"/>
            <p14:sldId id="294"/>
            <p14:sldId id="295"/>
            <p14:sldId id="296"/>
            <p14:sldId id="297"/>
            <p14:sldId id="298"/>
            <p14:sldId id="299"/>
            <p14:sldId id="300"/>
            <p14:sldId id="268"/>
            <p14:sldId id="264"/>
            <p14:sldId id="265"/>
            <p14:sldId id="266"/>
            <p14:sldId id="267"/>
            <p14:sldId id="269"/>
            <p14:sldId id="270"/>
            <p14:sldId id="271"/>
            <p14:sldId id="272"/>
            <p14:sldId id="273"/>
            <p14:sldId id="274"/>
            <p14:sldId id="275"/>
            <p14:sldId id="276"/>
            <p14:sldId id="278"/>
            <p14:sldId id="279"/>
            <p14:sldId id="280"/>
            <p14:sldId id="281"/>
            <p14:sldId id="282"/>
            <p14:sldId id="283"/>
            <p14:sldId id="284"/>
            <p14:sldId id="285"/>
            <p14:sldId id="286"/>
            <p14:sldId id="287"/>
            <p14:sldId id="288"/>
            <p14:sldId id="289"/>
            <p14:sldId id="290"/>
            <p14:sldId id="291"/>
            <p14:sldId id="29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98" autoAdjust="0"/>
    <p:restoredTop sz="82721" autoAdjust="0"/>
  </p:normalViewPr>
  <p:slideViewPr>
    <p:cSldViewPr snapToGrid="0" snapToObjects="1">
      <p:cViewPr varScale="1">
        <p:scale>
          <a:sx n="79" d="100"/>
          <a:sy n="79" d="100"/>
        </p:scale>
        <p:origin x="1002"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942DF-1190-4655-8206-896360F20374}" type="datetimeFigureOut">
              <a:rPr lang="en-US" smtClean="0"/>
              <a:t>10/9/2017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E22D5-5083-426F-88BF-8D59D9BD7CD9}" type="slidenum">
              <a:rPr lang="en-US" smtClean="0"/>
              <a:t>‹#›</a:t>
            </a:fld>
            <a:endParaRPr lang="en-US"/>
          </a:p>
        </p:txBody>
      </p:sp>
    </p:spTree>
    <p:extLst>
      <p:ext uri="{BB962C8B-B14F-4D97-AF65-F5344CB8AC3E}">
        <p14:creationId xmlns:p14="http://schemas.microsoft.com/office/powerpoint/2010/main" val="3732655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endParaRPr lang="en-US" dirty="0"/>
          </a:p>
        </p:txBody>
      </p:sp>
      <p:sp>
        <p:nvSpPr>
          <p:cNvPr id="4" name="Slide Number Placeholder 3"/>
          <p:cNvSpPr>
            <a:spLocks noGrp="1"/>
          </p:cNvSpPr>
          <p:nvPr>
            <p:ph type="sldNum" sz="quarter" idx="10"/>
          </p:nvPr>
        </p:nvSpPr>
        <p:spPr/>
        <p:txBody>
          <a:bodyPr/>
          <a:lstStyle/>
          <a:p>
            <a:fld id="{E21E22D5-5083-426F-88BF-8D59D9BD7CD9}" type="slidenum">
              <a:rPr lang="en-US" smtClean="0"/>
              <a:t>1</a:t>
            </a:fld>
            <a:endParaRPr lang="en-US"/>
          </a:p>
        </p:txBody>
      </p:sp>
    </p:spTree>
    <p:extLst>
      <p:ext uri="{BB962C8B-B14F-4D97-AF65-F5344CB8AC3E}">
        <p14:creationId xmlns:p14="http://schemas.microsoft.com/office/powerpoint/2010/main" val="762296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2" descr="Widescreen-Sl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2149078"/>
            <a:ext cx="7772400" cy="1102519"/>
          </a:xfrm>
        </p:spPr>
        <p:txBody>
          <a:bodyPr>
            <a:normAutofit/>
          </a:bodyPr>
          <a:lstStyle>
            <a:lvl1pPr>
              <a:defRPr sz="4000"/>
            </a:lvl1pPr>
          </a:lstStyle>
          <a:p>
            <a:r>
              <a:rPr lang="en-US"/>
              <a:t>Click to edit Master title style</a:t>
            </a:r>
            <a:endParaRPr lang="en-US" dirty="0"/>
          </a:p>
        </p:txBody>
      </p:sp>
      <p:sp>
        <p:nvSpPr>
          <p:cNvPr id="11" name="Subtitle 2"/>
          <p:cNvSpPr>
            <a:spLocks noGrp="1"/>
          </p:cNvSpPr>
          <p:nvPr>
            <p:ph type="subTitle" idx="1"/>
          </p:nvPr>
        </p:nvSpPr>
        <p:spPr>
          <a:xfrm>
            <a:off x="1371600" y="3399349"/>
            <a:ext cx="6400800" cy="829751"/>
          </a:xfrm>
        </p:spPr>
        <p:txBody>
          <a:bodyPr/>
          <a:lstStyle>
            <a:lvl1pPr marL="0" indent="0" algn="ctr">
              <a:buNone/>
              <a:defRPr>
                <a:solidFill>
                  <a:srgbClr val="0033A0"/>
                </a:solidFill>
              </a:defRPr>
            </a:lvl1pPr>
          </a:lstStyle>
          <a:p>
            <a:r>
              <a:rPr lang="en-US"/>
              <a:t>Click to edit Master subtitle style</a:t>
            </a:r>
            <a:endParaRPr lang="en-US" dirty="0"/>
          </a:p>
        </p:txBody>
      </p:sp>
    </p:spTree>
    <p:extLst>
      <p:ext uri="{BB962C8B-B14F-4D97-AF65-F5344CB8AC3E}">
        <p14:creationId xmlns:p14="http://schemas.microsoft.com/office/powerpoint/2010/main" val="2452735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5" name="Picture 4" descr="Widescreen-Slide-1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solidFill>
                  <a:srgbClr val="0C377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72311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3" descr="Widescreen-Slide-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909364" y="205979"/>
            <a:ext cx="6777435" cy="85725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1909365" y="1200150"/>
            <a:ext cx="6777435" cy="3731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318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pic>
        <p:nvPicPr>
          <p:cNvPr id="5" name="Picture 4" descr="Widescreen-Slide-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926647" y="205979"/>
            <a:ext cx="6820632" cy="85725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1987127" y="1200151"/>
            <a:ext cx="3196675"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86184" y="1200151"/>
            <a:ext cx="320061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937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pic>
        <p:nvPicPr>
          <p:cNvPr id="7" name="Picture 6" descr="Widescreen-Slide-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961203" y="205979"/>
            <a:ext cx="6725596" cy="857250"/>
          </a:xfrm>
        </p:spPr>
        <p:txBody>
          <a:bodyPr>
            <a:no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943923" y="1151335"/>
            <a:ext cx="3192800" cy="47982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3924" y="1631156"/>
            <a:ext cx="3192799"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86184" y="1151335"/>
            <a:ext cx="3200616" cy="47982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86184" y="1631156"/>
            <a:ext cx="3200616"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23064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pic>
        <p:nvPicPr>
          <p:cNvPr id="3" name="Picture 2" descr="Widescreen-Slide-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935284" y="205979"/>
            <a:ext cx="6946286" cy="857250"/>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1644743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 descr="Widescreen-Slide-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1327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pic>
        <p:nvPicPr>
          <p:cNvPr id="5" name="Picture 4" descr="Widescreen-Slide-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909365" y="204787"/>
            <a:ext cx="2160948" cy="994013"/>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285271" y="204787"/>
            <a:ext cx="4596299" cy="4681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909365" y="1198800"/>
            <a:ext cx="2160948" cy="3687120"/>
          </a:xfrm>
        </p:spPr>
        <p:txBody>
          <a:bodyPr/>
          <a:lstStyle>
            <a:lvl1pPr marL="0" indent="0">
              <a:buNone/>
              <a:defRPr sz="1400">
                <a:solidFill>
                  <a:srgbClr val="0C377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91336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pic>
        <p:nvPicPr>
          <p:cNvPr id="5" name="Picture 4" descr="Widescreen-Slide-8.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253532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3532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3532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42779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descr="Widescreen-Slide-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371507" y="205979"/>
            <a:ext cx="8315292" cy="85725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71506" y="1200150"/>
            <a:ext cx="8315294" cy="3530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54646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pic>
        <p:nvPicPr>
          <p:cNvPr id="6" name="Picture 5" descr="Widescreen-Slide-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276469" y="205979"/>
            <a:ext cx="8470810" cy="85725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276469" y="1200151"/>
            <a:ext cx="4112478"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35822" y="1200151"/>
            <a:ext cx="4150979"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809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4" name="Picture 3" descr="Widescreen-Slide-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209478"/>
            <a:ext cx="7772400" cy="1102519"/>
          </a:xfrm>
        </p:spPr>
        <p:txBody>
          <a:bodyPr>
            <a:normAutofit/>
          </a:bodyPr>
          <a:lstStyle>
            <a:lvl1pPr>
              <a:defRPr sz="4000"/>
            </a:lvl1pPr>
          </a:lstStyle>
          <a:p>
            <a:r>
              <a:rPr lang="en-US"/>
              <a:t>Click to edit Master title style</a:t>
            </a:r>
            <a:endParaRPr lang="en-US" dirty="0"/>
          </a:p>
        </p:txBody>
      </p:sp>
      <p:sp>
        <p:nvSpPr>
          <p:cNvPr id="11" name="Subtitle 2"/>
          <p:cNvSpPr>
            <a:spLocks noGrp="1"/>
          </p:cNvSpPr>
          <p:nvPr>
            <p:ph type="subTitle" idx="1"/>
          </p:nvPr>
        </p:nvSpPr>
        <p:spPr>
          <a:xfrm>
            <a:off x="1371600" y="2459749"/>
            <a:ext cx="6400800" cy="829751"/>
          </a:xfrm>
        </p:spPr>
        <p:txBody>
          <a:bodyPr/>
          <a:lstStyle>
            <a:lvl1pPr marL="0" indent="0" algn="ctr">
              <a:buNone/>
              <a:defRPr>
                <a:solidFill>
                  <a:srgbClr val="0033A0"/>
                </a:solidFill>
              </a:defRPr>
            </a:lvl1pPr>
          </a:lstStyle>
          <a:p>
            <a:r>
              <a:rPr lang="en-US"/>
              <a:t>Click to edit Master subtitle style</a:t>
            </a:r>
            <a:endParaRPr lang="en-US" dirty="0"/>
          </a:p>
        </p:txBody>
      </p:sp>
    </p:spTree>
    <p:extLst>
      <p:ext uri="{BB962C8B-B14F-4D97-AF65-F5344CB8AC3E}">
        <p14:creationId xmlns:p14="http://schemas.microsoft.com/office/powerpoint/2010/main" val="2967311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3_Comparison">
    <p:spTree>
      <p:nvGrpSpPr>
        <p:cNvPr id="1" name=""/>
        <p:cNvGrpSpPr/>
        <p:nvPr/>
      </p:nvGrpSpPr>
      <p:grpSpPr>
        <a:xfrm>
          <a:off x="0" y="0"/>
          <a:ext cx="0" cy="0"/>
          <a:chOff x="0" y="0"/>
          <a:chExt cx="0" cy="0"/>
        </a:xfrm>
      </p:grpSpPr>
      <p:pic>
        <p:nvPicPr>
          <p:cNvPr id="8" name="Picture 7" descr="Widescreen-Slide-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72793" y="205979"/>
            <a:ext cx="8514006" cy="857250"/>
          </a:xfrm>
        </p:spPr>
        <p:txBody>
          <a:bodyPr>
            <a:no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90041" y="1151335"/>
            <a:ext cx="4108602" cy="47982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0041" y="1631156"/>
            <a:ext cx="4108602"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9020" y="1151335"/>
            <a:ext cx="4107780" cy="47982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9020" y="1631156"/>
            <a:ext cx="410778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6803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pic>
        <p:nvPicPr>
          <p:cNvPr id="4" name="Picture 3" descr="Widescreen-Slide-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233272" y="205979"/>
            <a:ext cx="8648299" cy="857250"/>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712553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3" name="Picture 2" descr="Widescreen-Slide-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84958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pic>
        <p:nvPicPr>
          <p:cNvPr id="6" name="Picture 5" descr="Widescreen-Slide-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31983" y="204788"/>
            <a:ext cx="2738772" cy="959074"/>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404026" y="204787"/>
            <a:ext cx="5477543" cy="45515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1983" y="1198800"/>
            <a:ext cx="2738772" cy="3557520"/>
          </a:xfrm>
        </p:spPr>
        <p:txBody>
          <a:bodyPr/>
          <a:lstStyle>
            <a:lvl1pPr marL="0" indent="0">
              <a:buNone/>
              <a:defRPr sz="1400">
                <a:solidFill>
                  <a:srgbClr val="0C377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16602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3_Picture with Caption">
    <p:spTree>
      <p:nvGrpSpPr>
        <p:cNvPr id="1" name=""/>
        <p:cNvGrpSpPr/>
        <p:nvPr/>
      </p:nvGrpSpPr>
      <p:grpSpPr>
        <a:xfrm>
          <a:off x="0" y="0"/>
          <a:ext cx="0" cy="0"/>
          <a:chOff x="0" y="0"/>
          <a:chExt cx="0" cy="0"/>
        </a:xfrm>
      </p:grpSpPr>
      <p:pic>
        <p:nvPicPr>
          <p:cNvPr id="6" name="Picture 5" descr="Widescreen-Slide-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870074"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70074"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870074"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9469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3" descr="Widescreen-Slide-1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371507" y="205979"/>
            <a:ext cx="8315292" cy="85725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71506" y="1200150"/>
            <a:ext cx="8315294" cy="3530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1728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4_Two Content">
    <p:spTree>
      <p:nvGrpSpPr>
        <p:cNvPr id="1" name=""/>
        <p:cNvGrpSpPr/>
        <p:nvPr/>
      </p:nvGrpSpPr>
      <p:grpSpPr>
        <a:xfrm>
          <a:off x="0" y="0"/>
          <a:ext cx="0" cy="0"/>
          <a:chOff x="0" y="0"/>
          <a:chExt cx="0" cy="0"/>
        </a:xfrm>
      </p:grpSpPr>
      <p:pic>
        <p:nvPicPr>
          <p:cNvPr id="5" name="Picture 4" descr="Widescreen-Slide-1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276469" y="205979"/>
            <a:ext cx="8470810" cy="85725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276469" y="1200151"/>
            <a:ext cx="4112478"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35822" y="1200151"/>
            <a:ext cx="4150979"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3442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4_Comparison">
    <p:spTree>
      <p:nvGrpSpPr>
        <p:cNvPr id="1" name=""/>
        <p:cNvGrpSpPr/>
        <p:nvPr/>
      </p:nvGrpSpPr>
      <p:grpSpPr>
        <a:xfrm>
          <a:off x="0" y="0"/>
          <a:ext cx="0" cy="0"/>
          <a:chOff x="0" y="0"/>
          <a:chExt cx="0" cy="0"/>
        </a:xfrm>
      </p:grpSpPr>
      <p:pic>
        <p:nvPicPr>
          <p:cNvPr id="7" name="Picture 6" descr="Widescreen-Slide-1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72793" y="205979"/>
            <a:ext cx="8514006" cy="857250"/>
          </a:xfrm>
        </p:spPr>
        <p:txBody>
          <a:bodyPr>
            <a:no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90041" y="1151335"/>
            <a:ext cx="4108602" cy="47982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0041" y="1631156"/>
            <a:ext cx="4108602"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9020" y="1151335"/>
            <a:ext cx="4107780" cy="47982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9020" y="1631156"/>
            <a:ext cx="410778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957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pic>
        <p:nvPicPr>
          <p:cNvPr id="3" name="Picture 2" descr="Widescreen-Slide-1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233272" y="205979"/>
            <a:ext cx="8648299" cy="857250"/>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20501947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2" name="Picture 1" descr="Widescreen-Slide-1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441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3" name="Picture 2" descr="Widescreen-Slide-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5800" y="1209478"/>
            <a:ext cx="7772400" cy="1102519"/>
          </a:xfrm>
        </p:spPr>
        <p:txBody>
          <a:bodyPr>
            <a:normAutofit/>
          </a:bodyPr>
          <a:lstStyle>
            <a:lvl1pPr>
              <a:defRPr sz="4000">
                <a:solidFill>
                  <a:schemeClr val="bg1"/>
                </a:solidFill>
              </a:defRPr>
            </a:lvl1pPr>
          </a:lstStyle>
          <a:p>
            <a:r>
              <a:rPr lang="en-US"/>
              <a:t>Click to edit Master title style</a:t>
            </a:r>
            <a:endParaRPr lang="en-US" dirty="0"/>
          </a:p>
        </p:txBody>
      </p:sp>
      <p:sp>
        <p:nvSpPr>
          <p:cNvPr id="11" name="Subtitle 2"/>
          <p:cNvSpPr>
            <a:spLocks noGrp="1"/>
          </p:cNvSpPr>
          <p:nvPr>
            <p:ph type="subTitle" idx="1"/>
          </p:nvPr>
        </p:nvSpPr>
        <p:spPr>
          <a:xfrm>
            <a:off x="1371600" y="2459749"/>
            <a:ext cx="6400800" cy="829751"/>
          </a:xfrm>
        </p:spPr>
        <p:txBody>
          <a:bodyPr/>
          <a:lstStyle>
            <a:lvl1pPr marL="0" indent="0" algn="ctr">
              <a:buNone/>
              <a:defRPr>
                <a:solidFill>
                  <a:schemeClr val="accent3"/>
                </a:solidFill>
              </a:defRPr>
            </a:lvl1pPr>
          </a:lstStyle>
          <a:p>
            <a:r>
              <a:rPr lang="en-US"/>
              <a:t>Click to edit Master subtitle style</a:t>
            </a:r>
            <a:endParaRPr lang="en-US" dirty="0"/>
          </a:p>
        </p:txBody>
      </p:sp>
    </p:spTree>
    <p:extLst>
      <p:ext uri="{BB962C8B-B14F-4D97-AF65-F5344CB8AC3E}">
        <p14:creationId xmlns:p14="http://schemas.microsoft.com/office/powerpoint/2010/main" val="29668822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4_Content with Caption">
    <p:spTree>
      <p:nvGrpSpPr>
        <p:cNvPr id="1" name=""/>
        <p:cNvGrpSpPr/>
        <p:nvPr/>
      </p:nvGrpSpPr>
      <p:grpSpPr>
        <a:xfrm>
          <a:off x="0" y="0"/>
          <a:ext cx="0" cy="0"/>
          <a:chOff x="0" y="0"/>
          <a:chExt cx="0" cy="0"/>
        </a:xfrm>
      </p:grpSpPr>
      <p:pic>
        <p:nvPicPr>
          <p:cNvPr id="5" name="Picture 4" descr="Widescreen-Slide-1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31983" y="204788"/>
            <a:ext cx="2738772" cy="959074"/>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404026" y="204787"/>
            <a:ext cx="5477543" cy="45515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1983" y="1198800"/>
            <a:ext cx="2738772" cy="3557520"/>
          </a:xfrm>
        </p:spPr>
        <p:txBody>
          <a:bodyPr/>
          <a:lstStyle>
            <a:lvl1pPr marL="0" indent="0">
              <a:buNone/>
              <a:defRPr sz="1400">
                <a:solidFill>
                  <a:srgbClr val="0C377B"/>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758013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4_Picture with Caption">
    <p:spTree>
      <p:nvGrpSpPr>
        <p:cNvPr id="1" name=""/>
        <p:cNvGrpSpPr/>
        <p:nvPr/>
      </p:nvGrpSpPr>
      <p:grpSpPr>
        <a:xfrm>
          <a:off x="0" y="0"/>
          <a:ext cx="0" cy="0"/>
          <a:chOff x="0" y="0"/>
          <a:chExt cx="0" cy="0"/>
        </a:xfrm>
      </p:grpSpPr>
      <p:pic>
        <p:nvPicPr>
          <p:cNvPr id="5" name="Picture 4" descr="Widescreen-Slide-1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870074"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870074"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870074"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51950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descr="Widescreen-Slide-1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759093" y="205979"/>
            <a:ext cx="6927706" cy="85725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0557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5" name="Picture 4" descr="Widescreen-Slide-1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729897" y="205979"/>
            <a:ext cx="6956903" cy="857250"/>
          </a:xfrm>
        </p:spPr>
        <p:txBody>
          <a:bodyPr>
            <a:noAutofit/>
          </a:bodyPr>
          <a:lstStyle>
            <a:lvl1pPr>
              <a:defRPr sz="3600"/>
            </a:lvl1pPr>
          </a:lstStyle>
          <a:p>
            <a:r>
              <a:rPr lang="en-US"/>
              <a:t>Click to edit Master title style</a:t>
            </a:r>
            <a:endParaRPr lang="en-US" dirty="0"/>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845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pic>
        <p:nvPicPr>
          <p:cNvPr id="7" name="Picture 6" descr="Widescreen-Slide-1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722597" y="205979"/>
            <a:ext cx="6964203" cy="857250"/>
          </a:xfrm>
        </p:spPr>
        <p:txBody>
          <a:bodyPr>
            <a:no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1" i="0">
                <a:latin typeface="Avenir Next Regular"/>
                <a:cs typeface="Avenir Next Regular"/>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2345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2" descr="Widescreen-Slide-1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1649606" y="205979"/>
            <a:ext cx="7037194" cy="857250"/>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3931254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1" descr="Widescreen-Slide-1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96564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pic>
        <p:nvPicPr>
          <p:cNvPr id="5" name="Picture 4" descr="Widescreen-Slide-1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57201" y="1179204"/>
            <a:ext cx="3008313" cy="871538"/>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050742"/>
            <a:ext cx="3008313" cy="2543880"/>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493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304335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8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txStyles>
    <p:titleStyle>
      <a:lvl1pPr algn="ctr" defTabSz="457200" rtl="0" eaLnBrk="1" latinLnBrk="0" hangingPunct="1">
        <a:spcBef>
          <a:spcPct val="0"/>
        </a:spcBef>
        <a:buNone/>
        <a:defRPr sz="4400" b="1" i="0" kern="1200">
          <a:solidFill>
            <a:schemeClr val="tx1"/>
          </a:solidFill>
          <a:latin typeface="Avenir Next Regular"/>
          <a:ea typeface="+mj-ea"/>
          <a:cs typeface="Avenir Next Regular"/>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ercury Display"/>
          <a:ea typeface="+mn-ea"/>
          <a:cs typeface="Mercury Display"/>
        </a:defRPr>
      </a:lvl1pPr>
      <a:lvl2pPr marL="742950" indent="-285750" algn="l" defTabSz="457200" rtl="0" eaLnBrk="1" latinLnBrk="0" hangingPunct="1">
        <a:spcBef>
          <a:spcPct val="20000"/>
        </a:spcBef>
        <a:buFont typeface="Arial"/>
        <a:buChar char="–"/>
        <a:defRPr sz="2800" b="0" i="0" kern="1200">
          <a:solidFill>
            <a:schemeClr val="tx1"/>
          </a:solidFill>
          <a:latin typeface="Mercury Display"/>
          <a:ea typeface="+mn-ea"/>
          <a:cs typeface="Mercury Display"/>
        </a:defRPr>
      </a:lvl2pPr>
      <a:lvl3pPr marL="1143000" indent="-228600" algn="l" defTabSz="457200" rtl="0" eaLnBrk="1" latinLnBrk="0" hangingPunct="1">
        <a:spcBef>
          <a:spcPct val="20000"/>
        </a:spcBef>
        <a:buFont typeface="Arial"/>
        <a:buChar char="•"/>
        <a:defRPr sz="2400" b="0" i="0" kern="1200">
          <a:solidFill>
            <a:schemeClr val="tx1"/>
          </a:solidFill>
          <a:latin typeface="Mercury Display"/>
          <a:ea typeface="+mn-ea"/>
          <a:cs typeface="Mercury Display"/>
        </a:defRPr>
      </a:lvl3pPr>
      <a:lvl4pPr marL="1600200" indent="-228600" algn="l" defTabSz="457200" rtl="0" eaLnBrk="1" latinLnBrk="0" hangingPunct="1">
        <a:spcBef>
          <a:spcPct val="20000"/>
        </a:spcBef>
        <a:buFont typeface="Arial"/>
        <a:buChar char="–"/>
        <a:defRPr sz="2000" b="0" i="0" kern="1200">
          <a:solidFill>
            <a:schemeClr val="tx1"/>
          </a:solidFill>
          <a:latin typeface="Mercury Display"/>
          <a:ea typeface="+mn-ea"/>
          <a:cs typeface="Mercury Display"/>
        </a:defRPr>
      </a:lvl4pPr>
      <a:lvl5pPr marL="2057400" indent="-228600" algn="l" defTabSz="457200" rtl="0" eaLnBrk="1" latinLnBrk="0" hangingPunct="1">
        <a:spcBef>
          <a:spcPct val="20000"/>
        </a:spcBef>
        <a:buFont typeface="Arial"/>
        <a:buChar char="»"/>
        <a:defRPr sz="2000" b="0" i="0" kern="1200">
          <a:solidFill>
            <a:schemeClr val="tx1"/>
          </a:solidFill>
          <a:latin typeface="Mercury Display"/>
          <a:ea typeface="+mn-ea"/>
          <a:cs typeface="Mercury Displa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Web Programming with PHP</a:t>
            </a:r>
          </a:p>
        </p:txBody>
      </p:sp>
      <p:sp>
        <p:nvSpPr>
          <p:cNvPr id="3" name="Subtitle 2"/>
          <p:cNvSpPr>
            <a:spLocks noGrp="1"/>
          </p:cNvSpPr>
          <p:nvPr>
            <p:ph type="subTitle" idx="1"/>
          </p:nvPr>
        </p:nvSpPr>
        <p:spPr>
          <a:xfrm>
            <a:off x="1371600" y="2646564"/>
            <a:ext cx="6400800" cy="829751"/>
          </a:xfrm>
        </p:spPr>
        <p:txBody>
          <a:bodyPr>
            <a:normAutofit fontScale="92500" lnSpcReduction="20000"/>
          </a:bodyPr>
          <a:lstStyle/>
          <a:p>
            <a:r>
              <a:rPr lang="en-US" sz="2000" dirty="0">
                <a:solidFill>
                  <a:schemeClr val="bg2"/>
                </a:solidFill>
              </a:rPr>
              <a:t>Rashmie Abeysinghe</a:t>
            </a:r>
          </a:p>
          <a:p>
            <a:endParaRPr lang="en-US" sz="1600" dirty="0">
              <a:solidFill>
                <a:schemeClr val="bg2"/>
              </a:solidFill>
            </a:endParaRPr>
          </a:p>
          <a:p>
            <a:r>
              <a:rPr lang="en-US" sz="1600" dirty="0">
                <a:solidFill>
                  <a:schemeClr val="bg2"/>
                </a:solidFill>
              </a:rPr>
              <a:t>rashmie.abeysinghe@uky.edu</a:t>
            </a:r>
            <a:endParaRPr lang="en-US" sz="2000" dirty="0">
              <a:solidFill>
                <a:schemeClr val="bg2"/>
              </a:solidFill>
            </a:endParaRPr>
          </a:p>
        </p:txBody>
      </p:sp>
    </p:spTree>
    <p:extLst>
      <p:ext uri="{BB962C8B-B14F-4D97-AF65-F5344CB8AC3E}">
        <p14:creationId xmlns:p14="http://schemas.microsoft.com/office/powerpoint/2010/main" val="297518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507" y="205979"/>
            <a:ext cx="8315292" cy="476773"/>
          </a:xfrm>
        </p:spPr>
        <p:txBody>
          <a:bodyPr/>
          <a:lstStyle/>
          <a:p>
            <a:r>
              <a:rPr lang="en-US" dirty="0"/>
              <a:t>http://128.163.142.126/info.php</a:t>
            </a:r>
          </a:p>
        </p:txBody>
      </p:sp>
      <p:pic>
        <p:nvPicPr>
          <p:cNvPr id="7" name="Picture 6">
            <a:extLst>
              <a:ext uri="{FF2B5EF4-FFF2-40B4-BE49-F238E27FC236}">
                <a16:creationId xmlns:a16="http://schemas.microsoft.com/office/drawing/2014/main" id="{FCBCA610-9AF8-476D-B09F-8193124BF528}"/>
              </a:ext>
            </a:extLst>
          </p:cNvPr>
          <p:cNvPicPr>
            <a:picLocks noChangeAspect="1"/>
          </p:cNvPicPr>
          <p:nvPr/>
        </p:nvPicPr>
        <p:blipFill>
          <a:blip r:embed="rId2"/>
          <a:stretch>
            <a:fillRect/>
          </a:stretch>
        </p:blipFill>
        <p:spPr>
          <a:xfrm>
            <a:off x="66250" y="853440"/>
            <a:ext cx="8925806" cy="3810329"/>
          </a:xfrm>
          <a:prstGeom prst="rect">
            <a:avLst/>
          </a:prstGeom>
        </p:spPr>
      </p:pic>
    </p:spTree>
    <p:extLst>
      <p:ext uri="{BB962C8B-B14F-4D97-AF65-F5344CB8AC3E}">
        <p14:creationId xmlns:p14="http://schemas.microsoft.com/office/powerpoint/2010/main" val="3464994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Second PHP Script</a:t>
            </a:r>
          </a:p>
        </p:txBody>
      </p:sp>
      <p:sp>
        <p:nvSpPr>
          <p:cNvPr id="3" name="Content Placeholder 2"/>
          <p:cNvSpPr>
            <a:spLocks noGrp="1"/>
          </p:cNvSpPr>
          <p:nvPr>
            <p:ph idx="1"/>
          </p:nvPr>
        </p:nvSpPr>
        <p:spPr/>
        <p:txBody>
          <a:bodyPr>
            <a:normAutofit/>
          </a:bodyPr>
          <a:lstStyle/>
          <a:p>
            <a:r>
              <a:rPr lang="en-US" dirty="0"/>
              <a:t>Download these files from Canvas</a:t>
            </a:r>
          </a:p>
          <a:p>
            <a:pPr lvl="1"/>
            <a:r>
              <a:rPr lang="en-US" dirty="0" err="1">
                <a:latin typeface="Courier New" panose="02070309020205020404" pitchFamily="49" charset="0"/>
                <a:cs typeface="Courier New" panose="02070309020205020404" pitchFamily="49" charset="0"/>
              </a:rPr>
              <a:t>homepage.php</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search_query.php</a:t>
            </a:r>
            <a:endParaRPr lang="en-US" dirty="0">
              <a:latin typeface="Courier New" panose="02070309020205020404" pitchFamily="49" charset="0"/>
              <a:cs typeface="Courier New" panose="02070309020205020404" pitchFamily="49" charset="0"/>
            </a:endParaRPr>
          </a:p>
          <a:p>
            <a:r>
              <a:rPr lang="en-US" dirty="0"/>
              <a:t>Move scripts into proper directory</a:t>
            </a:r>
          </a:p>
          <a:p>
            <a:pPr lvl="1"/>
            <a:r>
              <a:rPr lang="en-US" dirty="0">
                <a:latin typeface="Courier New" panose="02070309020205020404" pitchFamily="49" charset="0"/>
                <a:cs typeface="Courier New" panose="02070309020205020404" pitchFamily="49" charset="0"/>
              </a:rPr>
              <a:t>cd ~/Downloads</a:t>
            </a:r>
          </a:p>
          <a:p>
            <a:pPr lvl="1"/>
            <a:r>
              <a:rPr lang="en-US" dirty="0">
                <a:latin typeface="Courier New" panose="02070309020205020404" pitchFamily="49" charset="0"/>
                <a:cs typeface="Courier New" panose="02070309020205020404" pitchFamily="49" charset="0"/>
              </a:rPr>
              <a:t>mv *.</a:t>
            </a:r>
            <a:r>
              <a:rPr lang="en-US" dirty="0" err="1">
                <a:latin typeface="Courier New" panose="02070309020205020404" pitchFamily="49" charset="0"/>
                <a:cs typeface="Courier New" panose="02070309020205020404" pitchFamily="49" charset="0"/>
              </a:rPr>
              <a:t>php</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var</a:t>
            </a:r>
            <a:r>
              <a:rPr lang="en-US" dirty="0">
                <a:latin typeface="Courier New" panose="02070309020205020404" pitchFamily="49" charset="0"/>
                <a:cs typeface="Courier New" panose="02070309020205020404" pitchFamily="49" charset="0"/>
              </a:rPr>
              <a:t>/www/html/</a:t>
            </a:r>
          </a:p>
          <a:p>
            <a:r>
              <a:rPr lang="en-US" dirty="0">
                <a:cs typeface="Courier New" panose="02070309020205020404" pitchFamily="49" charset="0"/>
              </a:rPr>
              <a:t>Let’s open the files and see what’s happening</a:t>
            </a:r>
          </a:p>
        </p:txBody>
      </p:sp>
    </p:spTree>
    <p:extLst>
      <p:ext uri="{BB962C8B-B14F-4D97-AF65-F5344CB8AC3E}">
        <p14:creationId xmlns:p14="http://schemas.microsoft.com/office/powerpoint/2010/main" val="4289662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Syntax</a:t>
            </a:r>
          </a:p>
        </p:txBody>
      </p:sp>
      <p:sp>
        <p:nvSpPr>
          <p:cNvPr id="3" name="Content Placeholder 2"/>
          <p:cNvSpPr>
            <a:spLocks noGrp="1"/>
          </p:cNvSpPr>
          <p:nvPr>
            <p:ph idx="1"/>
          </p:nvPr>
        </p:nvSpPr>
        <p:spPr/>
        <p:txBody>
          <a:bodyPr>
            <a:normAutofit/>
          </a:bodyPr>
          <a:lstStyle/>
          <a:p>
            <a:r>
              <a:rPr lang="en-US" dirty="0"/>
              <a:t>A PHP script starts with </a:t>
            </a:r>
            <a:r>
              <a:rPr lang="en-US" b="1" dirty="0"/>
              <a:t>&lt;?</a:t>
            </a:r>
            <a:r>
              <a:rPr lang="en-US" b="1" dirty="0" err="1"/>
              <a:t>php</a:t>
            </a:r>
            <a:r>
              <a:rPr lang="en-US" dirty="0"/>
              <a:t> and ends with </a:t>
            </a:r>
            <a:r>
              <a:rPr lang="en-US" b="1" dirty="0"/>
              <a:t>?&gt;</a:t>
            </a:r>
            <a:r>
              <a:rPr lang="en-US" dirty="0"/>
              <a:t>:</a:t>
            </a:r>
          </a:p>
          <a:p>
            <a:pPr marL="800100" lvl="2" indent="0">
              <a:buNone/>
            </a:pPr>
            <a:r>
              <a:rPr lang="en-US" sz="3200" dirty="0">
                <a:solidFill>
                  <a:srgbClr val="FF0000"/>
                </a:solidFill>
                <a:latin typeface="Courier New" panose="02070309020205020404" pitchFamily="49" charset="0"/>
              </a:rPr>
              <a:t>&lt;?</a:t>
            </a:r>
            <a:r>
              <a:rPr lang="en-US" sz="3200" dirty="0" err="1">
                <a:solidFill>
                  <a:srgbClr val="FF0000"/>
                </a:solidFill>
                <a:latin typeface="Courier New" panose="02070309020205020404" pitchFamily="49" charset="0"/>
              </a:rPr>
              <a:t>php</a:t>
            </a:r>
            <a:r>
              <a:rPr lang="en-US" sz="3200" dirty="0">
                <a:solidFill>
                  <a:srgbClr val="000000"/>
                </a:solidFill>
                <a:latin typeface="Courier New" panose="02070309020205020404" pitchFamily="49" charset="0"/>
              </a:rPr>
              <a:t> </a:t>
            </a:r>
          </a:p>
          <a:p>
            <a:pPr marL="800100" lvl="2" indent="0">
              <a:buNone/>
            </a:pPr>
            <a:r>
              <a:rPr lang="en-US" sz="3200" dirty="0">
                <a:solidFill>
                  <a:srgbClr val="008000"/>
                </a:solidFill>
                <a:latin typeface="Courier New" panose="02070309020205020404" pitchFamily="49" charset="0"/>
              </a:rPr>
              <a:t>// PHP code goes here</a:t>
            </a:r>
            <a:r>
              <a:rPr lang="en-US" sz="3200" dirty="0">
                <a:solidFill>
                  <a:srgbClr val="000000"/>
                </a:solidFill>
                <a:latin typeface="Courier New" panose="02070309020205020404" pitchFamily="49" charset="0"/>
              </a:rPr>
              <a:t> </a:t>
            </a:r>
          </a:p>
          <a:p>
            <a:pPr marL="800100" lvl="2" indent="0">
              <a:buNone/>
            </a:pPr>
            <a:r>
              <a:rPr lang="en-US" sz="3200" dirty="0">
                <a:solidFill>
                  <a:srgbClr val="FF0000"/>
                </a:solidFill>
                <a:latin typeface="Courier New" panose="02070309020205020404" pitchFamily="49" charset="0"/>
              </a:rPr>
              <a:t>?&gt;</a:t>
            </a:r>
          </a:p>
          <a:p>
            <a:r>
              <a:rPr lang="en-US" dirty="0"/>
              <a:t>Extension of the file should be “.</a:t>
            </a:r>
            <a:r>
              <a:rPr lang="en-US" dirty="0" err="1"/>
              <a:t>php</a:t>
            </a:r>
            <a:r>
              <a:rPr lang="en-US" dirty="0"/>
              <a:t>”.</a:t>
            </a:r>
            <a:endParaRPr lang="en-US" dirty="0">
              <a:effectLst/>
            </a:endParaRPr>
          </a:p>
        </p:txBody>
      </p:sp>
    </p:spTree>
    <p:extLst>
      <p:ext uri="{BB962C8B-B14F-4D97-AF65-F5344CB8AC3E}">
        <p14:creationId xmlns:p14="http://schemas.microsoft.com/office/powerpoint/2010/main" val="1465124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PHP Hello World</a:t>
            </a: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58366" y="1481959"/>
            <a:ext cx="5319046" cy="25304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04093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PHP Hello World</a:t>
            </a:r>
          </a:p>
        </p:txBody>
      </p:sp>
      <p:sp>
        <p:nvSpPr>
          <p:cNvPr id="3" name="Content Placeholder 2"/>
          <p:cNvSpPr>
            <a:spLocks noGrp="1"/>
          </p:cNvSpPr>
          <p:nvPr>
            <p:ph idx="1"/>
          </p:nvPr>
        </p:nvSpPr>
        <p:spPr/>
        <p:txBody>
          <a:bodyPr/>
          <a:lstStyle/>
          <a:p>
            <a:r>
              <a:rPr lang="en-US" sz="2400" dirty="0"/>
              <a:t>On the client-side, it renders as HTML like the following.</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883" y="1904932"/>
            <a:ext cx="4058581" cy="26779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95477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a:t>
            </a:r>
          </a:p>
        </p:txBody>
      </p:sp>
      <p:sp>
        <p:nvSpPr>
          <p:cNvPr id="3" name="Content Placeholder 2"/>
          <p:cNvSpPr>
            <a:spLocks noGrp="1"/>
          </p:cNvSpPr>
          <p:nvPr>
            <p:ph idx="1"/>
          </p:nvPr>
        </p:nvSpPr>
        <p:spPr/>
        <p:txBody>
          <a:bodyPr/>
          <a:lstStyle/>
          <a:p>
            <a:r>
              <a:rPr lang="en-US" sz="2400" dirty="0"/>
              <a:t>// - single-line comments</a:t>
            </a:r>
          </a:p>
          <a:p>
            <a:r>
              <a:rPr lang="en-US" sz="2400" dirty="0"/>
              <a:t>/* and */ multiple line </a:t>
            </a:r>
          </a:p>
          <a:p>
            <a:pPr marL="0" indent="0">
              <a:buNone/>
            </a:pPr>
            <a:r>
              <a:rPr lang="en-US" sz="2400" dirty="0"/>
              <a:t>    comment blocks.</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9748" y="1225495"/>
            <a:ext cx="2625162" cy="35049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73886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Variables</a:t>
            </a:r>
          </a:p>
        </p:txBody>
      </p:sp>
      <p:sp>
        <p:nvSpPr>
          <p:cNvPr id="3" name="Content Placeholder 2"/>
          <p:cNvSpPr>
            <a:spLocks noGrp="1"/>
          </p:cNvSpPr>
          <p:nvPr>
            <p:ph idx="1"/>
          </p:nvPr>
        </p:nvSpPr>
        <p:spPr/>
        <p:txBody>
          <a:bodyPr>
            <a:normAutofit fontScale="85000" lnSpcReduction="10000"/>
          </a:bodyPr>
          <a:lstStyle/>
          <a:p>
            <a:r>
              <a:rPr lang="en-US" dirty="0"/>
              <a:t>Starts with the $ sign, followed by the name of the variable.</a:t>
            </a:r>
          </a:p>
          <a:p>
            <a:r>
              <a:rPr lang="en-US" dirty="0"/>
              <a:t>Must start with a letter or the underscore character.</a:t>
            </a:r>
          </a:p>
          <a:p>
            <a:r>
              <a:rPr lang="en-US" dirty="0"/>
              <a:t>Cannot start with a number.</a:t>
            </a:r>
          </a:p>
          <a:p>
            <a:r>
              <a:rPr lang="en-US" dirty="0"/>
              <a:t>Can only contain alpha-numeric characters and underscores (A-z, 0-9, and _ ).</a:t>
            </a:r>
          </a:p>
          <a:p>
            <a:r>
              <a:rPr lang="en-US" dirty="0"/>
              <a:t>Case-sensitive.</a:t>
            </a:r>
          </a:p>
          <a:p>
            <a:r>
              <a:rPr lang="en-US" dirty="0"/>
              <a:t>Loosely typed.</a:t>
            </a:r>
          </a:p>
          <a:p>
            <a:endParaRPr lang="en-US" dirty="0"/>
          </a:p>
        </p:txBody>
      </p:sp>
    </p:spTree>
    <p:extLst>
      <p:ext uri="{BB962C8B-B14F-4D97-AF65-F5344CB8AC3E}">
        <p14:creationId xmlns:p14="http://schemas.microsoft.com/office/powerpoint/2010/main" val="2195467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Echo</a:t>
            </a:r>
          </a:p>
        </p:txBody>
      </p:sp>
      <p:sp>
        <p:nvSpPr>
          <p:cNvPr id="3" name="Content Placeholder 2"/>
          <p:cNvSpPr>
            <a:spLocks noGrp="1"/>
          </p:cNvSpPr>
          <p:nvPr>
            <p:ph idx="1"/>
          </p:nvPr>
        </p:nvSpPr>
        <p:spPr/>
        <p:txBody>
          <a:bodyPr>
            <a:normAutofit/>
          </a:bodyPr>
          <a:lstStyle/>
          <a:p>
            <a:r>
              <a:rPr lang="en-US" dirty="0"/>
              <a:t>used to output data to the screen.</a:t>
            </a:r>
          </a:p>
          <a:p>
            <a:pPr marL="400050" lvl="1" indent="0">
              <a:buNone/>
            </a:pPr>
            <a:r>
              <a:rPr lang="en-US" sz="1800" dirty="0">
                <a:solidFill>
                  <a:srgbClr val="FF0000"/>
                </a:solidFill>
                <a:latin typeface="Courier New" panose="02070309020205020404" pitchFamily="49" charset="0"/>
              </a:rPr>
              <a:t>&lt;?</a:t>
            </a:r>
            <a:r>
              <a:rPr lang="en-US" sz="1800" dirty="0" err="1">
                <a:solidFill>
                  <a:srgbClr val="FF0000"/>
                </a:solidFill>
                <a:latin typeface="Courier New" panose="02070309020205020404" pitchFamily="49" charset="0"/>
              </a:rPr>
              <a:t>php</a:t>
            </a:r>
            <a:r>
              <a:rPr lang="en-US" sz="1800" dirty="0">
                <a:solidFill>
                  <a:srgbClr val="000000"/>
                </a:solidFill>
                <a:latin typeface="Courier New" panose="02070309020205020404" pitchFamily="49" charset="0"/>
              </a:rPr>
              <a:t> </a:t>
            </a:r>
          </a:p>
          <a:p>
            <a:pPr marL="800100" lvl="2" indent="0">
              <a:buNone/>
            </a:pPr>
            <a:r>
              <a:rPr lang="en-US" sz="1600" dirty="0">
                <a:solidFill>
                  <a:srgbClr val="000080"/>
                </a:solidFill>
                <a:latin typeface="Courier New" panose="02070309020205020404" pitchFamily="49" charset="0"/>
              </a:rPr>
              <a:t>$foo</a:t>
            </a:r>
            <a:r>
              <a:rPr lang="en-US" sz="1600" dirty="0">
                <a:solidFill>
                  <a:srgbClr val="000000"/>
                </a:solidFill>
                <a:latin typeface="Courier New" panose="02070309020205020404" pitchFamily="49" charset="0"/>
              </a:rPr>
              <a:t> </a:t>
            </a:r>
            <a:r>
              <a:rPr lang="en-US" sz="1600" dirty="0">
                <a:solidFill>
                  <a:srgbClr val="8000FF"/>
                </a:solidFill>
                <a:latin typeface="Courier New" panose="02070309020205020404" pitchFamily="49" charset="0"/>
              </a:rPr>
              <a:t>=</a:t>
            </a:r>
            <a:r>
              <a:rPr lang="en-US" sz="1600" dirty="0">
                <a:solidFill>
                  <a:srgbClr val="000000"/>
                </a:solidFill>
                <a:latin typeface="Courier New" panose="02070309020205020404" pitchFamily="49" charset="0"/>
              </a:rPr>
              <a:t> </a:t>
            </a:r>
            <a:r>
              <a:rPr lang="en-US" sz="1600" dirty="0">
                <a:solidFill>
                  <a:srgbClr val="FF8000"/>
                </a:solidFill>
                <a:latin typeface="Courier New" panose="02070309020205020404" pitchFamily="49" charset="0"/>
              </a:rPr>
              <a:t>25</a:t>
            </a:r>
            <a:r>
              <a:rPr lang="en-US" sz="1600" dirty="0">
                <a:solidFill>
                  <a:srgbClr val="8000FF"/>
                </a:solidFill>
                <a:latin typeface="Courier New" panose="02070309020205020404" pitchFamily="49" charset="0"/>
              </a:rPr>
              <a:t>;</a:t>
            </a:r>
            <a:r>
              <a:rPr lang="en-US" sz="1600" dirty="0">
                <a:solidFill>
                  <a:srgbClr val="000000"/>
                </a:solidFill>
                <a:latin typeface="Courier New" panose="02070309020205020404" pitchFamily="49" charset="0"/>
              </a:rPr>
              <a:t> </a:t>
            </a:r>
            <a:r>
              <a:rPr lang="en-US" sz="1600" dirty="0">
                <a:solidFill>
                  <a:srgbClr val="008000"/>
                </a:solidFill>
                <a:latin typeface="Courier New" panose="02070309020205020404" pitchFamily="49" charset="0"/>
              </a:rPr>
              <a:t>// Numerical variable</a:t>
            </a:r>
            <a:r>
              <a:rPr lang="en-US" sz="1600" dirty="0">
                <a:solidFill>
                  <a:srgbClr val="000000"/>
                </a:solidFill>
                <a:latin typeface="Courier New" panose="02070309020205020404" pitchFamily="49" charset="0"/>
              </a:rPr>
              <a:t> </a:t>
            </a:r>
          </a:p>
          <a:p>
            <a:pPr marL="800100" lvl="2" indent="0">
              <a:buNone/>
            </a:pPr>
            <a:r>
              <a:rPr lang="en-US" sz="1600" dirty="0">
                <a:solidFill>
                  <a:srgbClr val="000080"/>
                </a:solidFill>
                <a:latin typeface="Courier New" panose="02070309020205020404" pitchFamily="49" charset="0"/>
              </a:rPr>
              <a:t>$bar</a:t>
            </a:r>
            <a:r>
              <a:rPr lang="en-US" sz="1600" dirty="0">
                <a:solidFill>
                  <a:srgbClr val="000000"/>
                </a:solidFill>
                <a:latin typeface="Courier New" panose="02070309020205020404" pitchFamily="49" charset="0"/>
              </a:rPr>
              <a:t> </a:t>
            </a:r>
            <a:r>
              <a:rPr lang="en-US" sz="1600" dirty="0">
                <a:solidFill>
                  <a:srgbClr val="8000FF"/>
                </a:solidFill>
                <a:latin typeface="Courier New" panose="02070309020205020404" pitchFamily="49" charset="0"/>
              </a:rPr>
              <a:t>=</a:t>
            </a:r>
            <a:r>
              <a:rPr lang="en-US" sz="1600" dirty="0">
                <a:solidFill>
                  <a:srgbClr val="000000"/>
                </a:solidFill>
                <a:latin typeface="Courier New" panose="02070309020205020404" pitchFamily="49" charset="0"/>
              </a:rPr>
              <a:t> “Hello”</a:t>
            </a:r>
            <a:r>
              <a:rPr lang="en-US" sz="1600" dirty="0">
                <a:solidFill>
                  <a:srgbClr val="8000FF"/>
                </a:solidFill>
                <a:latin typeface="Courier New" panose="02070309020205020404" pitchFamily="49" charset="0"/>
              </a:rPr>
              <a:t>;</a:t>
            </a:r>
            <a:r>
              <a:rPr lang="en-US" sz="1600" dirty="0">
                <a:solidFill>
                  <a:srgbClr val="000000"/>
                </a:solidFill>
                <a:latin typeface="Courier New" panose="02070309020205020404" pitchFamily="49" charset="0"/>
              </a:rPr>
              <a:t> </a:t>
            </a:r>
            <a:r>
              <a:rPr lang="en-US" sz="1600" dirty="0">
                <a:solidFill>
                  <a:srgbClr val="008000"/>
                </a:solidFill>
                <a:latin typeface="Courier New" panose="02070309020205020404" pitchFamily="49" charset="0"/>
              </a:rPr>
              <a:t>// String variable</a:t>
            </a:r>
            <a:r>
              <a:rPr lang="en-US" sz="1600" dirty="0">
                <a:solidFill>
                  <a:srgbClr val="000000"/>
                </a:solidFill>
                <a:latin typeface="Courier New" panose="02070309020205020404" pitchFamily="49" charset="0"/>
              </a:rPr>
              <a:t> </a:t>
            </a:r>
          </a:p>
          <a:p>
            <a:pPr marL="800100" lvl="2" indent="0">
              <a:buNone/>
            </a:pPr>
            <a:r>
              <a:rPr lang="en-US" sz="1600" b="1" dirty="0">
                <a:solidFill>
                  <a:srgbClr val="0000FF"/>
                </a:solidFill>
                <a:latin typeface="Courier New" panose="02070309020205020404" pitchFamily="49" charset="0"/>
              </a:rPr>
              <a:t>echo</a:t>
            </a:r>
            <a:r>
              <a:rPr lang="en-US" sz="1600" dirty="0">
                <a:solidFill>
                  <a:srgbClr val="000000"/>
                </a:solidFill>
                <a:latin typeface="Courier New" panose="02070309020205020404" pitchFamily="49" charset="0"/>
              </a:rPr>
              <a:t> </a:t>
            </a:r>
            <a:r>
              <a:rPr lang="en-US" sz="1600" dirty="0">
                <a:solidFill>
                  <a:srgbClr val="000080"/>
                </a:solidFill>
                <a:latin typeface="Courier New" panose="02070309020205020404" pitchFamily="49" charset="0"/>
              </a:rPr>
              <a:t>$bar</a:t>
            </a:r>
            <a:r>
              <a:rPr lang="en-US" sz="1600" dirty="0">
                <a:solidFill>
                  <a:srgbClr val="8000FF"/>
                </a:solidFill>
                <a:latin typeface="Courier New" panose="02070309020205020404" pitchFamily="49" charset="0"/>
              </a:rPr>
              <a:t>;</a:t>
            </a:r>
            <a:r>
              <a:rPr lang="en-US" sz="1600" dirty="0">
                <a:solidFill>
                  <a:srgbClr val="000000"/>
                </a:solidFill>
                <a:latin typeface="Courier New" panose="02070309020205020404" pitchFamily="49" charset="0"/>
              </a:rPr>
              <a:t> </a:t>
            </a:r>
            <a:r>
              <a:rPr lang="en-US" sz="1600" dirty="0">
                <a:solidFill>
                  <a:srgbClr val="008000"/>
                </a:solidFill>
                <a:latin typeface="Courier New" panose="02070309020205020404" pitchFamily="49" charset="0"/>
              </a:rPr>
              <a:t>// Outputs Hello</a:t>
            </a:r>
            <a:r>
              <a:rPr lang="en-US" sz="1600" dirty="0">
                <a:solidFill>
                  <a:srgbClr val="000000"/>
                </a:solidFill>
                <a:latin typeface="Courier New" panose="02070309020205020404" pitchFamily="49" charset="0"/>
              </a:rPr>
              <a:t> </a:t>
            </a:r>
          </a:p>
          <a:p>
            <a:pPr marL="800100" lvl="2" indent="0">
              <a:buNone/>
            </a:pPr>
            <a:r>
              <a:rPr lang="en-US" sz="1600" b="1" dirty="0">
                <a:solidFill>
                  <a:srgbClr val="0000FF"/>
                </a:solidFill>
                <a:latin typeface="Courier New" panose="02070309020205020404" pitchFamily="49" charset="0"/>
              </a:rPr>
              <a:t>echo</a:t>
            </a:r>
            <a:r>
              <a:rPr lang="en-US" sz="1600" dirty="0">
                <a:solidFill>
                  <a:srgbClr val="000000"/>
                </a:solidFill>
                <a:latin typeface="Courier New" panose="02070309020205020404" pitchFamily="49" charset="0"/>
              </a:rPr>
              <a:t> </a:t>
            </a:r>
            <a:r>
              <a:rPr lang="en-US" sz="1600" dirty="0">
                <a:solidFill>
                  <a:srgbClr val="000080"/>
                </a:solidFill>
                <a:latin typeface="Courier New" panose="02070309020205020404" pitchFamily="49" charset="0"/>
              </a:rPr>
              <a:t>$</a:t>
            </a:r>
            <a:r>
              <a:rPr lang="en-US" sz="1600" dirty="0" err="1">
                <a:solidFill>
                  <a:srgbClr val="000080"/>
                </a:solidFill>
                <a:latin typeface="Courier New" panose="02070309020205020404" pitchFamily="49" charset="0"/>
              </a:rPr>
              <a:t>foo</a:t>
            </a:r>
            <a:r>
              <a:rPr lang="en-US" sz="1600" dirty="0" err="1">
                <a:solidFill>
                  <a:srgbClr val="8000FF"/>
                </a:solidFill>
                <a:latin typeface="Courier New" panose="02070309020205020404" pitchFamily="49" charset="0"/>
              </a:rPr>
              <a:t>,</a:t>
            </a:r>
            <a:r>
              <a:rPr lang="en-US" sz="1600" dirty="0" err="1">
                <a:solidFill>
                  <a:srgbClr val="000080"/>
                </a:solidFill>
                <a:latin typeface="Courier New" panose="02070309020205020404" pitchFamily="49" charset="0"/>
              </a:rPr>
              <a:t>$bar</a:t>
            </a:r>
            <a:r>
              <a:rPr lang="en-US" sz="1600" dirty="0">
                <a:solidFill>
                  <a:srgbClr val="8000FF"/>
                </a:solidFill>
                <a:latin typeface="Courier New" panose="02070309020205020404" pitchFamily="49" charset="0"/>
              </a:rPr>
              <a:t>;</a:t>
            </a:r>
            <a:r>
              <a:rPr lang="en-US" sz="1600" dirty="0">
                <a:solidFill>
                  <a:srgbClr val="000000"/>
                </a:solidFill>
                <a:latin typeface="Courier New" panose="02070309020205020404" pitchFamily="49" charset="0"/>
              </a:rPr>
              <a:t> </a:t>
            </a:r>
            <a:r>
              <a:rPr lang="en-US" sz="1600" dirty="0">
                <a:solidFill>
                  <a:srgbClr val="008000"/>
                </a:solidFill>
                <a:latin typeface="Courier New" panose="02070309020205020404" pitchFamily="49" charset="0"/>
              </a:rPr>
              <a:t>// Outputs 25Hello</a:t>
            </a:r>
            <a:r>
              <a:rPr lang="en-US" sz="1600" dirty="0">
                <a:solidFill>
                  <a:srgbClr val="000000"/>
                </a:solidFill>
                <a:latin typeface="Courier New" panose="02070309020205020404" pitchFamily="49" charset="0"/>
              </a:rPr>
              <a:t> </a:t>
            </a:r>
          </a:p>
          <a:p>
            <a:pPr marL="800100" lvl="2" indent="0">
              <a:buNone/>
            </a:pPr>
            <a:r>
              <a:rPr lang="en-US" sz="1600" b="1" dirty="0">
                <a:solidFill>
                  <a:srgbClr val="0000FF"/>
                </a:solidFill>
                <a:latin typeface="Courier New" panose="02070309020205020404" pitchFamily="49" charset="0"/>
              </a:rPr>
              <a:t>echo</a:t>
            </a:r>
            <a:r>
              <a:rPr lang="en-US" sz="1600" dirty="0">
                <a:solidFill>
                  <a:srgbClr val="000000"/>
                </a:solidFill>
                <a:latin typeface="Courier New" panose="02070309020205020404" pitchFamily="49" charset="0"/>
              </a:rPr>
              <a:t> “</a:t>
            </a:r>
            <a:r>
              <a:rPr lang="en-US" sz="1600" dirty="0">
                <a:solidFill>
                  <a:srgbClr val="FF8000"/>
                </a:solidFill>
                <a:latin typeface="Courier New" panose="02070309020205020404" pitchFamily="49" charset="0"/>
              </a:rPr>
              <a:t>5x5</a:t>
            </a:r>
            <a:r>
              <a:rPr lang="en-US" sz="1600" dirty="0">
                <a:solidFill>
                  <a:srgbClr val="8000FF"/>
                </a:solidFill>
                <a:latin typeface="Courier New" panose="02070309020205020404" pitchFamily="49" charset="0"/>
              </a:rPr>
              <a:t>=”,</a:t>
            </a:r>
            <a:r>
              <a:rPr lang="en-US" sz="1600" dirty="0">
                <a:solidFill>
                  <a:srgbClr val="000080"/>
                </a:solidFill>
                <a:latin typeface="Courier New" panose="02070309020205020404" pitchFamily="49" charset="0"/>
              </a:rPr>
              <a:t>$foo</a:t>
            </a:r>
            <a:r>
              <a:rPr lang="en-US" sz="1600" dirty="0">
                <a:solidFill>
                  <a:srgbClr val="8000FF"/>
                </a:solidFill>
                <a:latin typeface="Courier New" panose="02070309020205020404" pitchFamily="49" charset="0"/>
              </a:rPr>
              <a:t>;</a:t>
            </a:r>
            <a:r>
              <a:rPr lang="en-US" sz="1600" dirty="0">
                <a:solidFill>
                  <a:srgbClr val="000000"/>
                </a:solidFill>
                <a:latin typeface="Courier New" panose="02070309020205020404" pitchFamily="49" charset="0"/>
              </a:rPr>
              <a:t> </a:t>
            </a:r>
            <a:r>
              <a:rPr lang="en-US" sz="1600" dirty="0">
                <a:solidFill>
                  <a:srgbClr val="008000"/>
                </a:solidFill>
                <a:latin typeface="Courier New" panose="02070309020205020404" pitchFamily="49" charset="0"/>
              </a:rPr>
              <a:t>// Outputs 5x5=25</a:t>
            </a:r>
            <a:r>
              <a:rPr lang="en-US" sz="1600" dirty="0">
                <a:solidFill>
                  <a:srgbClr val="000000"/>
                </a:solidFill>
                <a:latin typeface="Courier New" panose="02070309020205020404" pitchFamily="49" charset="0"/>
              </a:rPr>
              <a:t> </a:t>
            </a:r>
          </a:p>
          <a:p>
            <a:pPr marL="800100" lvl="2" indent="0">
              <a:buNone/>
            </a:pPr>
            <a:r>
              <a:rPr lang="en-US" sz="1600" b="1" dirty="0">
                <a:solidFill>
                  <a:srgbClr val="0000FF"/>
                </a:solidFill>
                <a:latin typeface="Courier New" panose="02070309020205020404" pitchFamily="49" charset="0"/>
              </a:rPr>
              <a:t>echo</a:t>
            </a:r>
            <a:r>
              <a:rPr lang="en-US" sz="1600" dirty="0">
                <a:solidFill>
                  <a:srgbClr val="000000"/>
                </a:solidFill>
                <a:latin typeface="Courier New" panose="02070309020205020404" pitchFamily="49" charset="0"/>
              </a:rPr>
              <a:t> “</a:t>
            </a:r>
            <a:r>
              <a:rPr lang="en-US" sz="1600" dirty="0">
                <a:solidFill>
                  <a:srgbClr val="FF8000"/>
                </a:solidFill>
                <a:latin typeface="Courier New" panose="02070309020205020404" pitchFamily="49" charset="0"/>
              </a:rPr>
              <a:t>5x5</a:t>
            </a:r>
            <a:r>
              <a:rPr lang="en-US" sz="1600" dirty="0">
                <a:solidFill>
                  <a:srgbClr val="8000FF"/>
                </a:solidFill>
                <a:latin typeface="Courier New" panose="02070309020205020404" pitchFamily="49" charset="0"/>
              </a:rPr>
              <a:t>=</a:t>
            </a:r>
            <a:r>
              <a:rPr lang="en-US" sz="1600" dirty="0">
                <a:solidFill>
                  <a:srgbClr val="000080"/>
                </a:solidFill>
                <a:latin typeface="Courier New" panose="02070309020205020404" pitchFamily="49" charset="0"/>
              </a:rPr>
              <a:t>$foo”</a:t>
            </a:r>
            <a:r>
              <a:rPr lang="en-US" sz="1600" dirty="0">
                <a:solidFill>
                  <a:srgbClr val="8000FF"/>
                </a:solidFill>
                <a:latin typeface="Courier New" panose="02070309020205020404" pitchFamily="49" charset="0"/>
              </a:rPr>
              <a:t>;</a:t>
            </a:r>
            <a:r>
              <a:rPr lang="en-US" sz="1600" dirty="0">
                <a:solidFill>
                  <a:srgbClr val="000000"/>
                </a:solidFill>
                <a:latin typeface="Courier New" panose="02070309020205020404" pitchFamily="49" charset="0"/>
              </a:rPr>
              <a:t> </a:t>
            </a:r>
            <a:r>
              <a:rPr lang="en-US" sz="1600" dirty="0">
                <a:solidFill>
                  <a:srgbClr val="008000"/>
                </a:solidFill>
                <a:latin typeface="Courier New" panose="02070309020205020404" pitchFamily="49" charset="0"/>
              </a:rPr>
              <a:t>// Outputs 5x5=25</a:t>
            </a:r>
            <a:r>
              <a:rPr lang="en-US" sz="1600" dirty="0">
                <a:solidFill>
                  <a:srgbClr val="000000"/>
                </a:solidFill>
                <a:latin typeface="Courier New" panose="02070309020205020404" pitchFamily="49" charset="0"/>
              </a:rPr>
              <a:t> </a:t>
            </a:r>
          </a:p>
          <a:p>
            <a:pPr marL="800100" lvl="2" indent="0">
              <a:buNone/>
            </a:pPr>
            <a:r>
              <a:rPr lang="en-US" sz="1600" b="1" dirty="0">
                <a:solidFill>
                  <a:srgbClr val="0000FF"/>
                </a:solidFill>
                <a:latin typeface="Courier New" panose="02070309020205020404" pitchFamily="49" charset="0"/>
              </a:rPr>
              <a:t>echo</a:t>
            </a:r>
            <a:r>
              <a:rPr lang="en-US" sz="1600" dirty="0">
                <a:solidFill>
                  <a:srgbClr val="000000"/>
                </a:solidFill>
                <a:latin typeface="Courier New" panose="02070309020205020404" pitchFamily="49" charset="0"/>
              </a:rPr>
              <a:t> ‘</a:t>
            </a:r>
            <a:r>
              <a:rPr lang="en-US" sz="1600" dirty="0">
                <a:solidFill>
                  <a:srgbClr val="FF8000"/>
                </a:solidFill>
                <a:latin typeface="Courier New" panose="02070309020205020404" pitchFamily="49" charset="0"/>
              </a:rPr>
              <a:t>5x5</a:t>
            </a:r>
            <a:r>
              <a:rPr lang="en-US" sz="1600" dirty="0">
                <a:solidFill>
                  <a:srgbClr val="8000FF"/>
                </a:solidFill>
                <a:latin typeface="Courier New" panose="02070309020205020404" pitchFamily="49" charset="0"/>
              </a:rPr>
              <a:t>=</a:t>
            </a:r>
            <a:r>
              <a:rPr lang="en-US" sz="1600" dirty="0">
                <a:solidFill>
                  <a:srgbClr val="000080"/>
                </a:solidFill>
                <a:latin typeface="Courier New" panose="02070309020205020404" pitchFamily="49" charset="0"/>
              </a:rPr>
              <a:t>$foo’</a:t>
            </a:r>
            <a:r>
              <a:rPr lang="en-US" sz="1600" dirty="0">
                <a:solidFill>
                  <a:srgbClr val="8000FF"/>
                </a:solidFill>
                <a:latin typeface="Courier New" panose="02070309020205020404" pitchFamily="49" charset="0"/>
              </a:rPr>
              <a:t>;</a:t>
            </a:r>
            <a:r>
              <a:rPr lang="en-US" sz="1600" dirty="0">
                <a:solidFill>
                  <a:srgbClr val="000000"/>
                </a:solidFill>
                <a:latin typeface="Courier New" panose="02070309020205020404" pitchFamily="49" charset="0"/>
              </a:rPr>
              <a:t> </a:t>
            </a:r>
            <a:r>
              <a:rPr lang="en-US" sz="1600" dirty="0">
                <a:solidFill>
                  <a:srgbClr val="008000"/>
                </a:solidFill>
                <a:latin typeface="Courier New" panose="02070309020205020404" pitchFamily="49" charset="0"/>
              </a:rPr>
              <a:t>// Outputs 5x5=$foo</a:t>
            </a:r>
            <a:r>
              <a:rPr lang="en-US" sz="1600" dirty="0">
                <a:solidFill>
                  <a:srgbClr val="000000"/>
                </a:solidFill>
                <a:latin typeface="Courier New" panose="02070309020205020404" pitchFamily="49" charset="0"/>
              </a:rPr>
              <a:t> </a:t>
            </a:r>
            <a:endParaRPr lang="en-US" sz="1400" dirty="0">
              <a:solidFill>
                <a:srgbClr val="000000"/>
              </a:solidFill>
              <a:latin typeface="Courier New" panose="02070309020205020404" pitchFamily="49" charset="0"/>
            </a:endParaRPr>
          </a:p>
          <a:p>
            <a:pPr marL="400050" lvl="1" indent="0">
              <a:buNone/>
            </a:pPr>
            <a:r>
              <a:rPr lang="en-US" sz="1800" dirty="0">
                <a:solidFill>
                  <a:srgbClr val="FF0000"/>
                </a:solidFill>
                <a:latin typeface="Courier New" panose="02070309020205020404" pitchFamily="49" charset="0"/>
              </a:rPr>
              <a:t>?&gt;</a:t>
            </a:r>
            <a:endParaRPr lang="en-US" sz="1600" dirty="0">
              <a:effectLst/>
            </a:endParaRPr>
          </a:p>
        </p:txBody>
      </p:sp>
    </p:spTree>
    <p:extLst>
      <p:ext uri="{BB962C8B-B14F-4D97-AF65-F5344CB8AC3E}">
        <p14:creationId xmlns:p14="http://schemas.microsoft.com/office/powerpoint/2010/main" val="269432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Concatenation</a:t>
            </a:r>
          </a:p>
        </p:txBody>
      </p:sp>
      <p:sp>
        <p:nvSpPr>
          <p:cNvPr id="3" name="Content Placeholder 2"/>
          <p:cNvSpPr>
            <a:spLocks noGrp="1"/>
          </p:cNvSpPr>
          <p:nvPr>
            <p:ph idx="1"/>
          </p:nvPr>
        </p:nvSpPr>
        <p:spPr/>
        <p:txBody>
          <a:bodyPr/>
          <a:lstStyle/>
          <a:p>
            <a:r>
              <a:rPr lang="en-US" dirty="0"/>
              <a:t>Concatenation operator (.) is used to combine two strings together.</a:t>
            </a:r>
          </a:p>
          <a:p>
            <a:endParaRPr lang="en-US" dirty="0"/>
          </a:p>
          <a:p>
            <a:endParaRPr lang="en-US" dirty="0"/>
          </a:p>
          <a:p>
            <a:endParaRPr lang="en-US" dirty="0"/>
          </a:p>
          <a:p>
            <a:r>
              <a:rPr lang="en-US" dirty="0"/>
              <a:t>Output: </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738" y="2240079"/>
            <a:ext cx="3288068" cy="16204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5772" y="3997494"/>
            <a:ext cx="3666578" cy="72662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50608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Arithmetic Operations</a:t>
            </a:r>
          </a:p>
        </p:txBody>
      </p:sp>
      <p:sp>
        <p:nvSpPr>
          <p:cNvPr id="3" name="Content Placeholder 2"/>
          <p:cNvSpPr>
            <a:spLocks noGrp="1"/>
          </p:cNvSpPr>
          <p:nvPr>
            <p:ph idx="1"/>
          </p:nvPr>
        </p:nvSpPr>
        <p:spPr/>
        <p:txBody>
          <a:bodyPr>
            <a:normAutofit fontScale="92500" lnSpcReduction="10000"/>
          </a:bodyPr>
          <a:lstStyle/>
          <a:p>
            <a:pPr marL="400050" lvl="1" indent="0">
              <a:buNone/>
            </a:pPr>
            <a:r>
              <a:rPr lang="en-US" sz="1800" dirty="0">
                <a:solidFill>
                  <a:srgbClr val="FF0000"/>
                </a:solidFill>
                <a:latin typeface="Courier New" panose="02070309020205020404" pitchFamily="49" charset="0"/>
              </a:rPr>
              <a:t>&lt;?</a:t>
            </a:r>
            <a:r>
              <a:rPr lang="en-US" sz="1800" dirty="0" err="1">
                <a:solidFill>
                  <a:srgbClr val="FF0000"/>
                </a:solidFill>
                <a:latin typeface="Courier New" panose="02070309020205020404" pitchFamily="49" charset="0"/>
              </a:rPr>
              <a:t>php</a:t>
            </a:r>
            <a:r>
              <a:rPr lang="en-US" sz="1800" dirty="0">
                <a:solidFill>
                  <a:srgbClr val="000000"/>
                </a:solidFill>
                <a:latin typeface="Courier New" panose="02070309020205020404" pitchFamily="49" charset="0"/>
              </a:rPr>
              <a:t> </a:t>
            </a:r>
          </a:p>
          <a:p>
            <a:pPr marL="800100" lvl="2" indent="0">
              <a:buNone/>
            </a:pPr>
            <a:r>
              <a:rPr lang="en-US" sz="1600" dirty="0">
                <a:solidFill>
                  <a:srgbClr val="000080"/>
                </a:solidFill>
                <a:latin typeface="Courier New" panose="02070309020205020404" pitchFamily="49" charset="0"/>
              </a:rPr>
              <a:t>$a</a:t>
            </a:r>
            <a:r>
              <a:rPr lang="en-US" sz="1600" dirty="0">
                <a:solidFill>
                  <a:srgbClr val="8000FF"/>
                </a:solidFill>
                <a:latin typeface="Courier New" panose="02070309020205020404" pitchFamily="49" charset="0"/>
              </a:rPr>
              <a:t>=</a:t>
            </a:r>
            <a:r>
              <a:rPr lang="en-US" sz="1600" dirty="0">
                <a:solidFill>
                  <a:srgbClr val="FF8000"/>
                </a:solidFill>
                <a:latin typeface="Courier New" panose="02070309020205020404" pitchFamily="49" charset="0"/>
              </a:rPr>
              <a:t>15</a:t>
            </a:r>
            <a:r>
              <a:rPr lang="en-US" sz="1600" dirty="0">
                <a:solidFill>
                  <a:srgbClr val="8000FF"/>
                </a:solidFill>
                <a:latin typeface="Courier New" panose="02070309020205020404" pitchFamily="49" charset="0"/>
              </a:rPr>
              <a:t>;</a:t>
            </a:r>
            <a:r>
              <a:rPr lang="en-US" sz="1600" dirty="0">
                <a:solidFill>
                  <a:srgbClr val="000000"/>
                </a:solidFill>
                <a:latin typeface="Courier New" panose="02070309020205020404" pitchFamily="49" charset="0"/>
              </a:rPr>
              <a:t> </a:t>
            </a:r>
          </a:p>
          <a:p>
            <a:pPr marL="800100" lvl="2" indent="0">
              <a:buNone/>
            </a:pPr>
            <a:r>
              <a:rPr lang="en-US" sz="1600" dirty="0">
                <a:solidFill>
                  <a:srgbClr val="000080"/>
                </a:solidFill>
                <a:latin typeface="Courier New" panose="02070309020205020404" pitchFamily="49" charset="0"/>
              </a:rPr>
              <a:t>$b</a:t>
            </a:r>
            <a:r>
              <a:rPr lang="en-US" sz="1600" dirty="0">
                <a:solidFill>
                  <a:srgbClr val="8000FF"/>
                </a:solidFill>
                <a:latin typeface="Courier New" panose="02070309020205020404" pitchFamily="49" charset="0"/>
              </a:rPr>
              <a:t>=</a:t>
            </a:r>
            <a:r>
              <a:rPr lang="en-US" sz="1600" dirty="0">
                <a:solidFill>
                  <a:srgbClr val="FF8000"/>
                </a:solidFill>
                <a:latin typeface="Courier New" panose="02070309020205020404" pitchFamily="49" charset="0"/>
              </a:rPr>
              <a:t>30</a:t>
            </a:r>
            <a:r>
              <a:rPr lang="en-US" sz="1600" dirty="0">
                <a:solidFill>
                  <a:srgbClr val="8000FF"/>
                </a:solidFill>
                <a:latin typeface="Courier New" panose="02070309020205020404" pitchFamily="49" charset="0"/>
              </a:rPr>
              <a:t>;</a:t>
            </a:r>
            <a:r>
              <a:rPr lang="en-US" sz="1600" dirty="0">
                <a:solidFill>
                  <a:srgbClr val="000000"/>
                </a:solidFill>
                <a:latin typeface="Courier New" panose="02070309020205020404" pitchFamily="49" charset="0"/>
              </a:rPr>
              <a:t> </a:t>
            </a:r>
          </a:p>
          <a:p>
            <a:pPr marL="800100" lvl="2" indent="0">
              <a:buNone/>
            </a:pPr>
            <a:r>
              <a:rPr lang="en-US" sz="1600" dirty="0">
                <a:solidFill>
                  <a:srgbClr val="000080"/>
                </a:solidFill>
                <a:latin typeface="Courier New" panose="02070309020205020404" pitchFamily="49" charset="0"/>
              </a:rPr>
              <a:t>$total</a:t>
            </a:r>
            <a:r>
              <a:rPr lang="en-US" sz="1600" dirty="0">
                <a:solidFill>
                  <a:srgbClr val="8000FF"/>
                </a:solidFill>
                <a:latin typeface="Courier New" panose="02070309020205020404" pitchFamily="49" charset="0"/>
              </a:rPr>
              <a:t>=</a:t>
            </a:r>
            <a:r>
              <a:rPr lang="en-US" sz="1600" dirty="0">
                <a:solidFill>
                  <a:srgbClr val="000080"/>
                </a:solidFill>
                <a:latin typeface="Courier New" panose="02070309020205020404" pitchFamily="49" charset="0"/>
              </a:rPr>
              <a:t>$a</a:t>
            </a:r>
            <a:r>
              <a:rPr lang="en-US" sz="1600" dirty="0">
                <a:solidFill>
                  <a:srgbClr val="8000FF"/>
                </a:solidFill>
                <a:latin typeface="Courier New" panose="02070309020205020404" pitchFamily="49" charset="0"/>
              </a:rPr>
              <a:t>+</a:t>
            </a:r>
            <a:r>
              <a:rPr lang="en-US" sz="1600" dirty="0">
                <a:solidFill>
                  <a:srgbClr val="000080"/>
                </a:solidFill>
                <a:latin typeface="Courier New" panose="02070309020205020404" pitchFamily="49" charset="0"/>
              </a:rPr>
              <a:t>$b</a:t>
            </a:r>
            <a:r>
              <a:rPr lang="en-US" sz="1600" dirty="0">
                <a:solidFill>
                  <a:srgbClr val="8000FF"/>
                </a:solidFill>
                <a:latin typeface="Courier New" panose="02070309020205020404" pitchFamily="49" charset="0"/>
              </a:rPr>
              <a:t>;</a:t>
            </a:r>
            <a:r>
              <a:rPr lang="en-US" sz="1600" dirty="0">
                <a:solidFill>
                  <a:srgbClr val="000000"/>
                </a:solidFill>
                <a:latin typeface="Courier New" panose="02070309020205020404" pitchFamily="49" charset="0"/>
              </a:rPr>
              <a:t> </a:t>
            </a:r>
          </a:p>
          <a:p>
            <a:pPr marL="800100" lvl="2" indent="0">
              <a:buNone/>
            </a:pPr>
            <a:r>
              <a:rPr lang="en-US" sz="1600" b="1" dirty="0">
                <a:solidFill>
                  <a:srgbClr val="0000FF"/>
                </a:solidFill>
                <a:latin typeface="Courier New" panose="02070309020205020404" pitchFamily="49" charset="0"/>
              </a:rPr>
              <a:t>Print</a:t>
            </a:r>
            <a:r>
              <a:rPr lang="en-US" sz="1600" dirty="0">
                <a:solidFill>
                  <a:srgbClr val="000000"/>
                </a:solidFill>
                <a:latin typeface="Courier New" panose="02070309020205020404" pitchFamily="49" charset="0"/>
              </a:rPr>
              <a:t> </a:t>
            </a:r>
            <a:r>
              <a:rPr lang="en-US" sz="1600" dirty="0">
                <a:solidFill>
                  <a:srgbClr val="000080"/>
                </a:solidFill>
                <a:latin typeface="Courier New" panose="02070309020205020404" pitchFamily="49" charset="0"/>
              </a:rPr>
              <a:t>$total</a:t>
            </a:r>
            <a:r>
              <a:rPr lang="en-US" sz="1600" dirty="0">
                <a:solidFill>
                  <a:srgbClr val="8000FF"/>
                </a:solidFill>
                <a:latin typeface="Courier New" panose="02070309020205020404" pitchFamily="49" charset="0"/>
              </a:rPr>
              <a:t>;</a:t>
            </a:r>
            <a:r>
              <a:rPr lang="en-US" sz="1600" dirty="0">
                <a:solidFill>
                  <a:srgbClr val="000000"/>
                </a:solidFill>
                <a:latin typeface="Courier New" panose="02070309020205020404" pitchFamily="49" charset="0"/>
              </a:rPr>
              <a:t> </a:t>
            </a:r>
          </a:p>
          <a:p>
            <a:pPr marL="800100" lvl="2" indent="0">
              <a:buNone/>
            </a:pPr>
            <a:r>
              <a:rPr lang="en-US" sz="1600" b="1" dirty="0">
                <a:solidFill>
                  <a:srgbClr val="0000FF"/>
                </a:solidFill>
                <a:latin typeface="Courier New" panose="02070309020205020404" pitchFamily="49" charset="0"/>
              </a:rPr>
              <a:t>Print</a:t>
            </a:r>
            <a:r>
              <a:rPr lang="en-US" sz="1600" dirty="0">
                <a:solidFill>
                  <a:srgbClr val="000000"/>
                </a:solidFill>
                <a:latin typeface="Courier New" panose="02070309020205020404" pitchFamily="49" charset="0"/>
              </a:rPr>
              <a:t> “</a:t>
            </a:r>
            <a:r>
              <a:rPr lang="en-US" sz="1600" dirty="0">
                <a:solidFill>
                  <a:srgbClr val="8000FF"/>
                </a:solidFill>
                <a:latin typeface="Courier New" panose="02070309020205020404" pitchFamily="49" charset="0"/>
              </a:rPr>
              <a:t>&lt;</a:t>
            </a:r>
            <a:r>
              <a:rPr lang="en-US" sz="1600" dirty="0">
                <a:solidFill>
                  <a:srgbClr val="000000"/>
                </a:solidFill>
                <a:latin typeface="Courier New" panose="02070309020205020404" pitchFamily="49" charset="0"/>
              </a:rPr>
              <a:t>p</a:t>
            </a:r>
            <a:r>
              <a:rPr lang="en-US" sz="1600" dirty="0">
                <a:solidFill>
                  <a:srgbClr val="8000FF"/>
                </a:solidFill>
                <a:latin typeface="Courier New" panose="02070309020205020404" pitchFamily="49" charset="0"/>
              </a:rPr>
              <a:t>&gt;&lt;</a:t>
            </a:r>
            <a:r>
              <a:rPr lang="en-US" sz="1600" dirty="0">
                <a:solidFill>
                  <a:srgbClr val="000000"/>
                </a:solidFill>
                <a:latin typeface="Courier New" panose="02070309020205020404" pitchFamily="49" charset="0"/>
              </a:rPr>
              <a:t>h1</a:t>
            </a:r>
            <a:r>
              <a:rPr lang="en-US" sz="1600" dirty="0">
                <a:solidFill>
                  <a:srgbClr val="8000FF"/>
                </a:solidFill>
                <a:latin typeface="Courier New" panose="02070309020205020404" pitchFamily="49" charset="0"/>
              </a:rPr>
              <a:t>&gt;</a:t>
            </a:r>
            <a:r>
              <a:rPr lang="en-US" sz="1600" dirty="0">
                <a:solidFill>
                  <a:srgbClr val="000080"/>
                </a:solidFill>
                <a:latin typeface="Courier New" panose="02070309020205020404" pitchFamily="49" charset="0"/>
              </a:rPr>
              <a:t>$total</a:t>
            </a:r>
            <a:r>
              <a:rPr lang="en-US" sz="1600" dirty="0">
                <a:solidFill>
                  <a:srgbClr val="8000FF"/>
                </a:solidFill>
                <a:latin typeface="Courier New" panose="02070309020205020404" pitchFamily="49" charset="0"/>
              </a:rPr>
              <a:t>&lt;/</a:t>
            </a:r>
            <a:r>
              <a:rPr lang="en-US" sz="1600" dirty="0">
                <a:solidFill>
                  <a:srgbClr val="000000"/>
                </a:solidFill>
                <a:latin typeface="Courier New" panose="02070309020205020404" pitchFamily="49" charset="0"/>
              </a:rPr>
              <a:t>h1</a:t>
            </a:r>
            <a:r>
              <a:rPr lang="en-US" sz="1600" dirty="0">
                <a:solidFill>
                  <a:srgbClr val="8000FF"/>
                </a:solidFill>
                <a:latin typeface="Courier New" panose="02070309020205020404" pitchFamily="49" charset="0"/>
              </a:rPr>
              <a:t>&gt;”;</a:t>
            </a:r>
            <a:r>
              <a:rPr lang="en-US" sz="1600" dirty="0">
                <a:solidFill>
                  <a:srgbClr val="000000"/>
                </a:solidFill>
                <a:latin typeface="Courier New" panose="02070309020205020404" pitchFamily="49" charset="0"/>
              </a:rPr>
              <a:t> </a:t>
            </a:r>
            <a:r>
              <a:rPr lang="en-US" sz="1600" dirty="0">
                <a:solidFill>
                  <a:srgbClr val="008000"/>
                </a:solidFill>
                <a:latin typeface="Courier New" panose="02070309020205020404" pitchFamily="49" charset="0"/>
              </a:rPr>
              <a:t>// total is 45</a:t>
            </a:r>
            <a:r>
              <a:rPr lang="en-US" sz="1600" dirty="0">
                <a:solidFill>
                  <a:srgbClr val="000000"/>
                </a:solidFill>
                <a:latin typeface="Courier New" panose="02070309020205020404" pitchFamily="49" charset="0"/>
              </a:rPr>
              <a:t> </a:t>
            </a:r>
          </a:p>
          <a:p>
            <a:pPr marL="400050" lvl="1" indent="0">
              <a:buNone/>
            </a:pPr>
            <a:r>
              <a:rPr lang="en-US" sz="1800" dirty="0">
                <a:solidFill>
                  <a:srgbClr val="FF0000"/>
                </a:solidFill>
                <a:latin typeface="Courier New" panose="02070309020205020404" pitchFamily="49" charset="0"/>
              </a:rPr>
              <a:t>?&gt;</a:t>
            </a:r>
            <a:r>
              <a:rPr lang="en-US" sz="1800" b="1" dirty="0">
                <a:solidFill>
                  <a:srgbClr val="000000"/>
                </a:solidFill>
                <a:latin typeface="Courier New" panose="02070309020205020404" pitchFamily="49" charset="0"/>
              </a:rPr>
              <a:t> </a:t>
            </a:r>
          </a:p>
          <a:p>
            <a:pPr marL="400050" lvl="1" indent="0">
              <a:buNone/>
            </a:pPr>
            <a:endParaRPr lang="en-US" sz="1800" b="1" dirty="0">
              <a:solidFill>
                <a:srgbClr val="000000"/>
              </a:solidFill>
              <a:latin typeface="Courier New" panose="02070309020205020404" pitchFamily="49" charset="0"/>
            </a:endParaRPr>
          </a:p>
          <a:p>
            <a:pPr marL="285750"/>
            <a:r>
              <a:rPr lang="en-US" sz="2200" dirty="0"/>
              <a:t>$a - $b 	// subtraction</a:t>
            </a:r>
          </a:p>
          <a:p>
            <a:pPr marL="285750"/>
            <a:r>
              <a:rPr lang="en-US" sz="2200" dirty="0"/>
              <a:t>$a * $b	// multiplication</a:t>
            </a:r>
          </a:p>
          <a:p>
            <a:pPr marL="285750"/>
            <a:r>
              <a:rPr lang="en-US" sz="2200" dirty="0"/>
              <a:t>$a / $b	// division</a:t>
            </a:r>
          </a:p>
          <a:p>
            <a:pPr marL="285750"/>
            <a:r>
              <a:rPr lang="en-US" sz="2200" dirty="0"/>
              <a:t>$a += 5	// $a = $a+5</a:t>
            </a:r>
            <a:endParaRPr lang="en-US" sz="1800" dirty="0"/>
          </a:p>
          <a:p>
            <a:endParaRPr lang="en-US" dirty="0"/>
          </a:p>
        </p:txBody>
      </p:sp>
    </p:spTree>
    <p:extLst>
      <p:ext uri="{BB962C8B-B14F-4D97-AF65-F5344CB8AC3E}">
        <p14:creationId xmlns:p14="http://schemas.microsoft.com/office/powerpoint/2010/main" val="1390071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PHP?</a:t>
            </a:r>
          </a:p>
        </p:txBody>
      </p:sp>
      <p:sp>
        <p:nvSpPr>
          <p:cNvPr id="3" name="Content Placeholder 2"/>
          <p:cNvSpPr>
            <a:spLocks noGrp="1"/>
          </p:cNvSpPr>
          <p:nvPr>
            <p:ph idx="1"/>
          </p:nvPr>
        </p:nvSpPr>
        <p:spPr/>
        <p:txBody>
          <a:bodyPr>
            <a:normAutofit/>
          </a:bodyPr>
          <a:lstStyle/>
          <a:p>
            <a:pPr lvl="0"/>
            <a:r>
              <a:rPr lang="en-US" dirty="0"/>
              <a:t>PHP = “PHP: Hypertext Preprocessor”</a:t>
            </a:r>
          </a:p>
          <a:p>
            <a:pPr lvl="0"/>
            <a:r>
              <a:rPr lang="en-US" dirty="0"/>
              <a:t>Server-side scripting language, Open-source</a:t>
            </a:r>
          </a:p>
          <a:p>
            <a:pPr lvl="0"/>
            <a:r>
              <a:rPr lang="en-US" dirty="0"/>
              <a:t>Source-code not visible to client</a:t>
            </a:r>
          </a:p>
          <a:p>
            <a:pPr lvl="0"/>
            <a:r>
              <a:rPr lang="en-US" dirty="0"/>
              <a:t>Used to generate dynamic web-pages</a:t>
            </a:r>
          </a:p>
          <a:p>
            <a:pPr lvl="0"/>
            <a:r>
              <a:rPr lang="en-US" dirty="0"/>
              <a:t>Runs on various platforms (Windows, Mac OS X, Linux etc.)</a:t>
            </a:r>
          </a:p>
        </p:txBody>
      </p:sp>
    </p:spTree>
    <p:extLst>
      <p:ext uri="{BB962C8B-B14F-4D97-AF65-F5344CB8AC3E}">
        <p14:creationId xmlns:p14="http://schemas.microsoft.com/office/powerpoint/2010/main" val="4089758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Conditional Statements (IF/ELSE)</a:t>
            </a:r>
          </a:p>
        </p:txBody>
      </p:sp>
      <p:sp>
        <p:nvSpPr>
          <p:cNvPr id="3" name="Content Placeholder 2"/>
          <p:cNvSpPr>
            <a:spLocks noGrp="1"/>
          </p:cNvSpPr>
          <p:nvPr>
            <p:ph idx="1"/>
          </p:nvPr>
        </p:nvSpPr>
        <p:spPr>
          <a:xfrm>
            <a:off x="371507" y="1200150"/>
            <a:ext cx="2332280" cy="3530250"/>
          </a:xfrm>
        </p:spPr>
        <p:txBody>
          <a:bodyPr>
            <a:normAutofit fontScale="85000" lnSpcReduction="20000"/>
          </a:bodyPr>
          <a:lstStyle/>
          <a:p>
            <a:r>
              <a:rPr lang="en-US" altLang="en-US" dirty="0"/>
              <a:t>If (condition)</a:t>
            </a:r>
          </a:p>
          <a:p>
            <a:pPr>
              <a:buFont typeface="Wingdings" panose="05000000000000000000" pitchFamily="2" charset="2"/>
              <a:buNone/>
            </a:pPr>
            <a:r>
              <a:rPr lang="en-US" altLang="en-US" dirty="0"/>
              <a:t>	{</a:t>
            </a:r>
          </a:p>
          <a:p>
            <a:pPr>
              <a:buFont typeface="Wingdings" panose="05000000000000000000" pitchFamily="2" charset="2"/>
              <a:buNone/>
            </a:pPr>
            <a:r>
              <a:rPr lang="en-US" altLang="en-US" dirty="0"/>
              <a:t>		Statements;</a:t>
            </a:r>
          </a:p>
          <a:p>
            <a:pPr>
              <a:buFont typeface="Wingdings" panose="05000000000000000000" pitchFamily="2" charset="2"/>
              <a:buNone/>
            </a:pPr>
            <a:r>
              <a:rPr lang="en-US" altLang="en-US" dirty="0"/>
              <a:t>	}</a:t>
            </a:r>
          </a:p>
          <a:p>
            <a:pPr>
              <a:buFont typeface="Wingdings" panose="05000000000000000000" pitchFamily="2" charset="2"/>
              <a:buNone/>
            </a:pPr>
            <a:r>
              <a:rPr lang="en-US" altLang="en-US" dirty="0"/>
              <a:t>	Else</a:t>
            </a:r>
          </a:p>
          <a:p>
            <a:pPr>
              <a:buFont typeface="Wingdings" panose="05000000000000000000" pitchFamily="2" charset="2"/>
              <a:buNone/>
            </a:pPr>
            <a:r>
              <a:rPr lang="en-US" altLang="en-US" dirty="0"/>
              <a:t>	{</a:t>
            </a:r>
          </a:p>
          <a:p>
            <a:pPr>
              <a:buFont typeface="Wingdings" panose="05000000000000000000" pitchFamily="2" charset="2"/>
              <a:buNone/>
            </a:pPr>
            <a:r>
              <a:rPr lang="en-US" altLang="en-US" dirty="0"/>
              <a:t>		Statement;</a:t>
            </a:r>
          </a:p>
          <a:p>
            <a:pPr>
              <a:buFont typeface="Wingdings" panose="05000000000000000000" pitchFamily="2" charset="2"/>
              <a:buNone/>
            </a:pPr>
            <a:r>
              <a:rPr lang="en-US" altLang="en-US" dirty="0"/>
              <a:t>	}</a:t>
            </a:r>
          </a:p>
          <a:p>
            <a:endParaRPr lang="en-US" dirty="0"/>
          </a:p>
        </p:txBody>
      </p:sp>
      <p:sp>
        <p:nvSpPr>
          <p:cNvPr id="4" name="Content Placeholder 2"/>
          <p:cNvSpPr txBox="1">
            <a:spLocks/>
          </p:cNvSpPr>
          <p:nvPr/>
        </p:nvSpPr>
        <p:spPr>
          <a:xfrm>
            <a:off x="2853560" y="1200150"/>
            <a:ext cx="5833240" cy="35302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b="0" i="0" kern="1200">
                <a:solidFill>
                  <a:schemeClr val="tx1"/>
                </a:solidFill>
                <a:latin typeface="Mercury Display"/>
                <a:ea typeface="+mn-ea"/>
                <a:cs typeface="Mercury Display"/>
              </a:defRPr>
            </a:lvl1pPr>
            <a:lvl2pPr marL="742950" indent="-285750" algn="l" defTabSz="457200" rtl="0" eaLnBrk="1" latinLnBrk="0" hangingPunct="1">
              <a:spcBef>
                <a:spcPct val="20000"/>
              </a:spcBef>
              <a:buFont typeface="Arial"/>
              <a:buChar char="–"/>
              <a:defRPr sz="2800" b="0" i="0" kern="1200">
                <a:solidFill>
                  <a:schemeClr val="tx1"/>
                </a:solidFill>
                <a:latin typeface="Mercury Display"/>
                <a:ea typeface="+mn-ea"/>
                <a:cs typeface="Mercury Display"/>
              </a:defRPr>
            </a:lvl2pPr>
            <a:lvl3pPr marL="1143000" indent="-228600" algn="l" defTabSz="457200" rtl="0" eaLnBrk="1" latinLnBrk="0" hangingPunct="1">
              <a:spcBef>
                <a:spcPct val="20000"/>
              </a:spcBef>
              <a:buFont typeface="Arial"/>
              <a:buChar char="•"/>
              <a:defRPr sz="2400" b="0" i="0" kern="1200">
                <a:solidFill>
                  <a:schemeClr val="tx1"/>
                </a:solidFill>
                <a:latin typeface="Mercury Display"/>
                <a:ea typeface="+mn-ea"/>
                <a:cs typeface="Mercury Display"/>
              </a:defRPr>
            </a:lvl3pPr>
            <a:lvl4pPr marL="1600200" indent="-228600" algn="l" defTabSz="457200" rtl="0" eaLnBrk="1" latinLnBrk="0" hangingPunct="1">
              <a:spcBef>
                <a:spcPct val="20000"/>
              </a:spcBef>
              <a:buFont typeface="Arial"/>
              <a:buChar char="–"/>
              <a:defRPr sz="2000" b="0" i="0" kern="1200">
                <a:solidFill>
                  <a:schemeClr val="tx1"/>
                </a:solidFill>
                <a:latin typeface="Mercury Display"/>
                <a:ea typeface="+mn-ea"/>
                <a:cs typeface="Mercury Display"/>
              </a:defRPr>
            </a:lvl4pPr>
            <a:lvl5pPr marL="2057400" indent="-228600" algn="l" defTabSz="457200" rtl="0" eaLnBrk="1" latinLnBrk="0" hangingPunct="1">
              <a:spcBef>
                <a:spcPct val="20000"/>
              </a:spcBef>
              <a:buFont typeface="Arial"/>
              <a:buChar char="»"/>
              <a:defRPr sz="2000" b="0" i="0" kern="1200">
                <a:solidFill>
                  <a:schemeClr val="tx1"/>
                </a:solidFill>
                <a:latin typeface="Mercury Display"/>
                <a:ea typeface="+mn-ea"/>
                <a:cs typeface="Mercury Displa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b="1" dirty="0">
                <a:solidFill>
                  <a:srgbClr val="0000FF"/>
                </a:solidFill>
                <a:latin typeface="Courier New" panose="02070309020205020404" pitchFamily="49" charset="0"/>
              </a:rPr>
              <a:t>if</a:t>
            </a:r>
            <a:r>
              <a:rPr lang="en-US" sz="1400" dirty="0">
                <a:solidFill>
                  <a:srgbClr val="000000"/>
                </a:solidFill>
                <a:latin typeface="Courier New" panose="02070309020205020404" pitchFamily="49" charset="0"/>
              </a:rPr>
              <a:t> </a:t>
            </a:r>
            <a:r>
              <a:rPr lang="en-US" sz="1400" dirty="0">
                <a:solidFill>
                  <a:srgbClr val="8000FF"/>
                </a:solidFill>
                <a:latin typeface="Courier New" panose="02070309020205020404" pitchFamily="49" charset="0"/>
              </a:rPr>
              <a:t>(</a:t>
            </a:r>
            <a:r>
              <a:rPr lang="en-US" sz="1400" dirty="0">
                <a:solidFill>
                  <a:srgbClr val="000080"/>
                </a:solidFill>
                <a:latin typeface="Courier New" panose="02070309020205020404" pitchFamily="49" charset="0"/>
              </a:rPr>
              <a:t>$foo</a:t>
            </a:r>
            <a:r>
              <a:rPr lang="en-US" sz="1400" dirty="0">
                <a:solidFill>
                  <a:srgbClr val="000000"/>
                </a:solidFill>
                <a:latin typeface="Courier New" panose="02070309020205020404" pitchFamily="49" charset="0"/>
              </a:rPr>
              <a:t> </a:t>
            </a:r>
            <a:r>
              <a:rPr lang="en-US" sz="1400" dirty="0">
                <a:solidFill>
                  <a:srgbClr val="8000FF"/>
                </a:solidFill>
                <a:latin typeface="Courier New" panose="02070309020205020404" pitchFamily="49" charset="0"/>
              </a:rPr>
              <a:t>==</a:t>
            </a:r>
            <a:r>
              <a:rPr lang="en-US" sz="1400" dirty="0">
                <a:solidFill>
                  <a:srgbClr val="000000"/>
                </a:solidFill>
                <a:latin typeface="Courier New" panose="02070309020205020404" pitchFamily="49" charset="0"/>
              </a:rPr>
              <a:t> </a:t>
            </a:r>
            <a:r>
              <a:rPr lang="en-US" sz="1400" dirty="0">
                <a:solidFill>
                  <a:srgbClr val="FF8000"/>
                </a:solidFill>
                <a:latin typeface="Courier New" panose="02070309020205020404" pitchFamily="49" charset="0"/>
              </a:rPr>
              <a:t>0</a:t>
            </a:r>
            <a:r>
              <a:rPr lang="en-US" sz="1400" dirty="0">
                <a:solidFill>
                  <a:srgbClr val="8000FF"/>
                </a:solidFill>
                <a:latin typeface="Courier New" panose="02070309020205020404" pitchFamily="49" charset="0"/>
              </a:rPr>
              <a:t>)</a:t>
            </a:r>
            <a:r>
              <a:rPr lang="en-US" sz="1400" dirty="0">
                <a:solidFill>
                  <a:srgbClr val="000000"/>
                </a:solidFill>
                <a:latin typeface="Courier New" panose="02070309020205020404" pitchFamily="49" charset="0"/>
              </a:rPr>
              <a:t> </a:t>
            </a:r>
          </a:p>
          <a:p>
            <a:pPr marL="0" indent="0">
              <a:buNone/>
            </a:pPr>
            <a:r>
              <a:rPr lang="en-US" sz="1400" dirty="0">
                <a:solidFill>
                  <a:srgbClr val="8000FF"/>
                </a:solidFill>
                <a:latin typeface="Courier New" panose="02070309020205020404" pitchFamily="49" charset="0"/>
              </a:rPr>
              <a:t>{</a:t>
            </a:r>
            <a:r>
              <a:rPr lang="en-US" sz="1400" dirty="0">
                <a:solidFill>
                  <a:srgbClr val="000000"/>
                </a:solidFill>
                <a:latin typeface="Courier New" panose="02070309020205020404" pitchFamily="49" charset="0"/>
              </a:rPr>
              <a:t> </a:t>
            </a:r>
          </a:p>
          <a:p>
            <a:pPr marL="0" indent="0">
              <a:buNone/>
            </a:pPr>
            <a:r>
              <a:rPr lang="en-US" sz="1400" b="1" dirty="0">
                <a:solidFill>
                  <a:srgbClr val="0000FF"/>
                </a:solidFill>
                <a:latin typeface="Courier New" panose="02070309020205020404" pitchFamily="49" charset="0"/>
              </a:rPr>
              <a:t>	echo</a:t>
            </a:r>
            <a:r>
              <a:rPr lang="en-US" sz="1400" dirty="0">
                <a:solidFill>
                  <a:srgbClr val="000000"/>
                </a:solidFill>
                <a:latin typeface="Courier New" panose="02070309020205020404" pitchFamily="49" charset="0"/>
              </a:rPr>
              <a:t> ‘The variable foo is equal to </a:t>
            </a:r>
            <a:r>
              <a:rPr lang="en-US" sz="1400" dirty="0">
                <a:solidFill>
                  <a:srgbClr val="FF8000"/>
                </a:solidFill>
                <a:latin typeface="Courier New" panose="02070309020205020404" pitchFamily="49" charset="0"/>
              </a:rPr>
              <a:t>0</a:t>
            </a:r>
            <a:r>
              <a:rPr lang="en-US" sz="1400" dirty="0">
                <a:solidFill>
                  <a:srgbClr val="000000"/>
                </a:solidFill>
                <a:latin typeface="Courier New" panose="02070309020205020404" pitchFamily="49" charset="0"/>
              </a:rPr>
              <a:t>’</a:t>
            </a:r>
            <a:r>
              <a:rPr lang="en-US" sz="1400" dirty="0">
                <a:solidFill>
                  <a:srgbClr val="8000FF"/>
                </a:solidFill>
                <a:latin typeface="Courier New" panose="02070309020205020404" pitchFamily="49" charset="0"/>
              </a:rPr>
              <a:t>;</a:t>
            </a:r>
            <a:r>
              <a:rPr lang="en-US" sz="1400" dirty="0">
                <a:solidFill>
                  <a:srgbClr val="000000"/>
                </a:solidFill>
                <a:latin typeface="Courier New" panose="02070309020205020404" pitchFamily="49" charset="0"/>
              </a:rPr>
              <a:t> </a:t>
            </a:r>
          </a:p>
          <a:p>
            <a:pPr marL="0" indent="0">
              <a:buNone/>
            </a:pPr>
            <a:r>
              <a:rPr lang="en-US" sz="1400" dirty="0">
                <a:solidFill>
                  <a:srgbClr val="8000FF"/>
                </a:solidFill>
                <a:latin typeface="Courier New" panose="02070309020205020404" pitchFamily="49" charset="0"/>
              </a:rPr>
              <a:t>}</a:t>
            </a:r>
            <a:r>
              <a:rPr lang="en-US" sz="1400" dirty="0">
                <a:solidFill>
                  <a:srgbClr val="000000"/>
                </a:solidFill>
                <a:latin typeface="Courier New" panose="02070309020205020404" pitchFamily="49" charset="0"/>
              </a:rPr>
              <a:t> </a:t>
            </a:r>
          </a:p>
          <a:p>
            <a:pPr marL="0" indent="0">
              <a:buNone/>
            </a:pPr>
            <a:r>
              <a:rPr lang="en-US" sz="1400" b="1" dirty="0">
                <a:solidFill>
                  <a:srgbClr val="0000FF"/>
                </a:solidFill>
                <a:latin typeface="Courier New" panose="02070309020205020404" pitchFamily="49" charset="0"/>
              </a:rPr>
              <a:t>else</a:t>
            </a:r>
            <a:r>
              <a:rPr lang="en-US" sz="1400" dirty="0">
                <a:solidFill>
                  <a:srgbClr val="000000"/>
                </a:solidFill>
                <a:latin typeface="Courier New" panose="02070309020205020404" pitchFamily="49" charset="0"/>
              </a:rPr>
              <a:t> </a:t>
            </a:r>
            <a:r>
              <a:rPr lang="en-US" sz="1400" b="1" dirty="0">
                <a:solidFill>
                  <a:srgbClr val="0000FF"/>
                </a:solidFill>
                <a:latin typeface="Courier New" panose="02070309020205020404" pitchFamily="49" charset="0"/>
              </a:rPr>
              <a:t>if</a:t>
            </a:r>
            <a:r>
              <a:rPr lang="en-US" sz="1400" dirty="0">
                <a:solidFill>
                  <a:srgbClr val="000000"/>
                </a:solidFill>
                <a:latin typeface="Courier New" panose="02070309020205020404" pitchFamily="49" charset="0"/>
              </a:rPr>
              <a:t> </a:t>
            </a:r>
            <a:r>
              <a:rPr lang="en-US" sz="1400" dirty="0">
                <a:solidFill>
                  <a:srgbClr val="8000FF"/>
                </a:solidFill>
                <a:latin typeface="Courier New" panose="02070309020205020404" pitchFamily="49" charset="0"/>
              </a:rPr>
              <a:t>((</a:t>
            </a:r>
            <a:r>
              <a:rPr lang="en-US" sz="1400" dirty="0">
                <a:solidFill>
                  <a:srgbClr val="000080"/>
                </a:solidFill>
                <a:latin typeface="Courier New" panose="02070309020205020404" pitchFamily="49" charset="0"/>
              </a:rPr>
              <a:t>$foo</a:t>
            </a:r>
            <a:r>
              <a:rPr lang="en-US" sz="1400" dirty="0">
                <a:solidFill>
                  <a:srgbClr val="000000"/>
                </a:solidFill>
                <a:latin typeface="Courier New" panose="02070309020205020404" pitchFamily="49" charset="0"/>
              </a:rPr>
              <a:t> </a:t>
            </a:r>
            <a:r>
              <a:rPr lang="en-US" sz="1400" dirty="0">
                <a:solidFill>
                  <a:srgbClr val="8000FF"/>
                </a:solidFill>
                <a:latin typeface="Courier New" panose="02070309020205020404" pitchFamily="49" charset="0"/>
              </a:rPr>
              <a:t>&gt;</a:t>
            </a:r>
            <a:r>
              <a:rPr lang="en-US" sz="1400" dirty="0">
                <a:solidFill>
                  <a:srgbClr val="000000"/>
                </a:solidFill>
                <a:latin typeface="Courier New" panose="02070309020205020404" pitchFamily="49" charset="0"/>
              </a:rPr>
              <a:t> </a:t>
            </a:r>
            <a:r>
              <a:rPr lang="en-US" sz="1400" dirty="0">
                <a:solidFill>
                  <a:srgbClr val="FF8000"/>
                </a:solidFill>
                <a:latin typeface="Courier New" panose="02070309020205020404" pitchFamily="49" charset="0"/>
              </a:rPr>
              <a:t>0</a:t>
            </a:r>
            <a:r>
              <a:rPr lang="en-US" sz="1400" dirty="0">
                <a:solidFill>
                  <a:srgbClr val="8000FF"/>
                </a:solidFill>
                <a:latin typeface="Courier New" panose="02070309020205020404" pitchFamily="49" charset="0"/>
              </a:rPr>
              <a:t>)</a:t>
            </a:r>
            <a:r>
              <a:rPr lang="en-US" sz="1400" dirty="0">
                <a:solidFill>
                  <a:srgbClr val="000000"/>
                </a:solidFill>
                <a:latin typeface="Courier New" panose="02070309020205020404" pitchFamily="49" charset="0"/>
              </a:rPr>
              <a:t> </a:t>
            </a:r>
            <a:r>
              <a:rPr lang="en-US" sz="1400" dirty="0">
                <a:solidFill>
                  <a:srgbClr val="8000FF"/>
                </a:solidFill>
                <a:latin typeface="Courier New" panose="02070309020205020404" pitchFamily="49" charset="0"/>
              </a:rPr>
              <a:t>&amp;&amp;</a:t>
            </a:r>
            <a:r>
              <a:rPr lang="en-US" sz="1400" dirty="0">
                <a:solidFill>
                  <a:srgbClr val="000000"/>
                </a:solidFill>
                <a:latin typeface="Courier New" panose="02070309020205020404" pitchFamily="49" charset="0"/>
              </a:rPr>
              <a:t> </a:t>
            </a:r>
            <a:r>
              <a:rPr lang="en-US" sz="1400" dirty="0">
                <a:solidFill>
                  <a:srgbClr val="8000FF"/>
                </a:solidFill>
                <a:latin typeface="Courier New" panose="02070309020205020404" pitchFamily="49" charset="0"/>
              </a:rPr>
              <a:t>(</a:t>
            </a:r>
            <a:r>
              <a:rPr lang="en-US" sz="1400" dirty="0">
                <a:solidFill>
                  <a:srgbClr val="000080"/>
                </a:solidFill>
                <a:latin typeface="Courier New" panose="02070309020205020404" pitchFamily="49" charset="0"/>
              </a:rPr>
              <a:t>$foo</a:t>
            </a:r>
            <a:r>
              <a:rPr lang="en-US" sz="1400" dirty="0">
                <a:solidFill>
                  <a:srgbClr val="000000"/>
                </a:solidFill>
                <a:latin typeface="Courier New" panose="02070309020205020404" pitchFamily="49" charset="0"/>
              </a:rPr>
              <a:t> </a:t>
            </a:r>
            <a:r>
              <a:rPr lang="en-US" sz="1400" dirty="0">
                <a:solidFill>
                  <a:srgbClr val="8000FF"/>
                </a:solidFill>
                <a:latin typeface="Courier New" panose="02070309020205020404" pitchFamily="49" charset="0"/>
              </a:rPr>
              <a:t>&lt;=</a:t>
            </a:r>
            <a:r>
              <a:rPr lang="en-US" sz="1400" dirty="0">
                <a:solidFill>
                  <a:srgbClr val="000000"/>
                </a:solidFill>
                <a:latin typeface="Courier New" panose="02070309020205020404" pitchFamily="49" charset="0"/>
              </a:rPr>
              <a:t> </a:t>
            </a:r>
            <a:r>
              <a:rPr lang="en-US" sz="1400" dirty="0">
                <a:solidFill>
                  <a:srgbClr val="FF8000"/>
                </a:solidFill>
                <a:latin typeface="Courier New" panose="02070309020205020404" pitchFamily="49" charset="0"/>
              </a:rPr>
              <a:t>5</a:t>
            </a:r>
            <a:r>
              <a:rPr lang="en-US" sz="1400" dirty="0">
                <a:solidFill>
                  <a:srgbClr val="8000FF"/>
                </a:solidFill>
                <a:latin typeface="Courier New" panose="02070309020205020404" pitchFamily="49" charset="0"/>
              </a:rPr>
              <a:t>))</a:t>
            </a:r>
            <a:r>
              <a:rPr lang="en-US" sz="1400" dirty="0">
                <a:solidFill>
                  <a:srgbClr val="000000"/>
                </a:solidFill>
                <a:latin typeface="Courier New" panose="02070309020205020404" pitchFamily="49" charset="0"/>
              </a:rPr>
              <a:t> </a:t>
            </a:r>
          </a:p>
          <a:p>
            <a:pPr marL="0" indent="0">
              <a:buNone/>
            </a:pPr>
            <a:r>
              <a:rPr lang="en-US" sz="1400" dirty="0">
                <a:solidFill>
                  <a:srgbClr val="8000FF"/>
                </a:solidFill>
                <a:latin typeface="Courier New" panose="02070309020205020404" pitchFamily="49" charset="0"/>
              </a:rPr>
              <a:t>{</a:t>
            </a:r>
            <a:r>
              <a:rPr lang="en-US" sz="1400" dirty="0">
                <a:solidFill>
                  <a:srgbClr val="000000"/>
                </a:solidFill>
                <a:latin typeface="Courier New" panose="02070309020205020404" pitchFamily="49" charset="0"/>
              </a:rPr>
              <a:t> </a:t>
            </a:r>
          </a:p>
          <a:p>
            <a:pPr marL="0" indent="0">
              <a:buNone/>
            </a:pPr>
            <a:r>
              <a:rPr lang="en-US" sz="1400" b="1" dirty="0">
                <a:solidFill>
                  <a:srgbClr val="000000"/>
                </a:solidFill>
                <a:latin typeface="Courier New" panose="02070309020205020404" pitchFamily="49" charset="0"/>
              </a:rPr>
              <a:t>	</a:t>
            </a:r>
            <a:r>
              <a:rPr lang="en-US" sz="1400" b="1" dirty="0">
                <a:solidFill>
                  <a:srgbClr val="0000FF"/>
                </a:solidFill>
                <a:latin typeface="Courier New" panose="02070309020205020404" pitchFamily="49" charset="0"/>
              </a:rPr>
              <a:t>echo</a:t>
            </a:r>
            <a:r>
              <a:rPr lang="en-US" sz="1400" dirty="0">
                <a:solidFill>
                  <a:srgbClr val="000000"/>
                </a:solidFill>
                <a:latin typeface="Courier New" panose="02070309020205020404" pitchFamily="49" charset="0"/>
              </a:rPr>
              <a:t> ‘The variable foo is between </a:t>
            </a:r>
            <a:r>
              <a:rPr lang="en-US" sz="1400" dirty="0">
                <a:solidFill>
                  <a:srgbClr val="FF8000"/>
                </a:solidFill>
                <a:latin typeface="Courier New" panose="02070309020205020404" pitchFamily="49" charset="0"/>
              </a:rPr>
              <a:t>1</a:t>
            </a:r>
            <a:r>
              <a:rPr lang="en-US" sz="1400" dirty="0">
                <a:solidFill>
                  <a:srgbClr val="000000"/>
                </a:solidFill>
                <a:latin typeface="Courier New" panose="02070309020205020404" pitchFamily="49" charset="0"/>
              </a:rPr>
              <a:t> </a:t>
            </a:r>
            <a:r>
              <a:rPr lang="en-US" sz="1400" b="1" dirty="0">
                <a:solidFill>
                  <a:srgbClr val="0000FF"/>
                </a:solidFill>
                <a:latin typeface="Courier New" panose="02070309020205020404" pitchFamily="49" charset="0"/>
              </a:rPr>
              <a:t>and</a:t>
            </a:r>
            <a:r>
              <a:rPr lang="en-US" sz="1400" dirty="0">
                <a:solidFill>
                  <a:srgbClr val="000000"/>
                </a:solidFill>
                <a:latin typeface="Courier New" panose="02070309020205020404" pitchFamily="49" charset="0"/>
              </a:rPr>
              <a:t> </a:t>
            </a:r>
            <a:r>
              <a:rPr lang="en-US" sz="1400" dirty="0">
                <a:solidFill>
                  <a:srgbClr val="FF8000"/>
                </a:solidFill>
                <a:latin typeface="Courier New" panose="02070309020205020404" pitchFamily="49" charset="0"/>
              </a:rPr>
              <a:t>5</a:t>
            </a:r>
            <a:r>
              <a:rPr lang="en-US" sz="1400" dirty="0">
                <a:solidFill>
                  <a:srgbClr val="000000"/>
                </a:solidFill>
                <a:latin typeface="Courier New" panose="02070309020205020404" pitchFamily="49" charset="0"/>
              </a:rPr>
              <a:t>’</a:t>
            </a:r>
            <a:r>
              <a:rPr lang="en-US" sz="1400" dirty="0">
                <a:solidFill>
                  <a:srgbClr val="8000FF"/>
                </a:solidFill>
                <a:latin typeface="Courier New" panose="02070309020205020404" pitchFamily="49" charset="0"/>
              </a:rPr>
              <a:t>;</a:t>
            </a:r>
            <a:r>
              <a:rPr lang="en-US" sz="1400" dirty="0">
                <a:solidFill>
                  <a:srgbClr val="000000"/>
                </a:solidFill>
                <a:latin typeface="Courier New" panose="02070309020205020404" pitchFamily="49" charset="0"/>
              </a:rPr>
              <a:t> </a:t>
            </a:r>
          </a:p>
          <a:p>
            <a:pPr marL="0" indent="0">
              <a:buNone/>
            </a:pPr>
            <a:r>
              <a:rPr lang="en-US" sz="1400" dirty="0">
                <a:solidFill>
                  <a:srgbClr val="8000FF"/>
                </a:solidFill>
                <a:latin typeface="Courier New" panose="02070309020205020404" pitchFamily="49" charset="0"/>
              </a:rPr>
              <a:t>}</a:t>
            </a:r>
            <a:r>
              <a:rPr lang="en-US" sz="1400" dirty="0">
                <a:solidFill>
                  <a:srgbClr val="000000"/>
                </a:solidFill>
                <a:latin typeface="Courier New" panose="02070309020205020404" pitchFamily="49" charset="0"/>
              </a:rPr>
              <a:t> </a:t>
            </a:r>
          </a:p>
          <a:p>
            <a:pPr marL="0" indent="0">
              <a:buNone/>
            </a:pPr>
            <a:r>
              <a:rPr lang="en-US" sz="1400" b="1" dirty="0">
                <a:solidFill>
                  <a:srgbClr val="0000FF"/>
                </a:solidFill>
                <a:latin typeface="Courier New" panose="02070309020205020404" pitchFamily="49" charset="0"/>
              </a:rPr>
              <a:t>else</a:t>
            </a:r>
            <a:r>
              <a:rPr lang="en-US" sz="1400" dirty="0">
                <a:solidFill>
                  <a:srgbClr val="000000"/>
                </a:solidFill>
                <a:latin typeface="Courier New" panose="02070309020205020404" pitchFamily="49" charset="0"/>
              </a:rPr>
              <a:t> </a:t>
            </a:r>
          </a:p>
          <a:p>
            <a:pPr marL="0" indent="0">
              <a:buNone/>
            </a:pPr>
            <a:r>
              <a:rPr lang="en-US" sz="1400" dirty="0">
                <a:solidFill>
                  <a:srgbClr val="8000FF"/>
                </a:solidFill>
                <a:latin typeface="Courier New" panose="02070309020205020404" pitchFamily="49" charset="0"/>
              </a:rPr>
              <a:t>{</a:t>
            </a:r>
            <a:r>
              <a:rPr lang="en-US" sz="1400" dirty="0">
                <a:solidFill>
                  <a:srgbClr val="000000"/>
                </a:solidFill>
                <a:latin typeface="Courier New" panose="02070309020205020404" pitchFamily="49" charset="0"/>
              </a:rPr>
              <a:t> </a:t>
            </a:r>
          </a:p>
          <a:p>
            <a:pPr marL="0" indent="0">
              <a:buNone/>
            </a:pPr>
            <a:r>
              <a:rPr lang="en-US" sz="1400" b="1" dirty="0">
                <a:solidFill>
                  <a:srgbClr val="000000"/>
                </a:solidFill>
                <a:latin typeface="Courier New" panose="02070309020205020404" pitchFamily="49" charset="0"/>
              </a:rPr>
              <a:t>	</a:t>
            </a:r>
            <a:r>
              <a:rPr lang="en-US" sz="1400" b="1" dirty="0">
                <a:solidFill>
                  <a:srgbClr val="0000FF"/>
                </a:solidFill>
                <a:latin typeface="Courier New" panose="02070309020205020404" pitchFamily="49" charset="0"/>
              </a:rPr>
              <a:t>echo</a:t>
            </a:r>
            <a:r>
              <a:rPr lang="en-US" sz="1400" dirty="0">
                <a:solidFill>
                  <a:srgbClr val="000000"/>
                </a:solidFill>
                <a:latin typeface="Courier New" panose="02070309020205020404" pitchFamily="49" charset="0"/>
              </a:rPr>
              <a:t> ‘The variable foo is equal to ‘</a:t>
            </a:r>
            <a:r>
              <a:rPr lang="en-US" sz="1400" dirty="0">
                <a:solidFill>
                  <a:srgbClr val="8000FF"/>
                </a:solidFill>
                <a:latin typeface="Courier New" panose="02070309020205020404" pitchFamily="49" charset="0"/>
              </a:rPr>
              <a:t>.</a:t>
            </a:r>
            <a:r>
              <a:rPr lang="en-US" sz="1400" dirty="0">
                <a:solidFill>
                  <a:srgbClr val="000080"/>
                </a:solidFill>
                <a:latin typeface="Courier New" panose="02070309020205020404" pitchFamily="49" charset="0"/>
              </a:rPr>
              <a:t>$foo</a:t>
            </a:r>
            <a:r>
              <a:rPr lang="en-US" sz="1400" dirty="0">
                <a:solidFill>
                  <a:srgbClr val="8000FF"/>
                </a:solidFill>
                <a:latin typeface="Courier New" panose="02070309020205020404" pitchFamily="49" charset="0"/>
              </a:rPr>
              <a:t>;</a:t>
            </a:r>
            <a:r>
              <a:rPr lang="en-US" sz="1400" dirty="0">
                <a:solidFill>
                  <a:srgbClr val="000000"/>
                </a:solidFill>
                <a:latin typeface="Courier New" panose="02070309020205020404" pitchFamily="49" charset="0"/>
              </a:rPr>
              <a:t> </a:t>
            </a:r>
          </a:p>
          <a:p>
            <a:pPr marL="0" indent="0">
              <a:buNone/>
            </a:pPr>
            <a:r>
              <a:rPr lang="en-US" sz="1400" dirty="0">
                <a:solidFill>
                  <a:srgbClr val="8000FF"/>
                </a:solidFill>
                <a:latin typeface="Courier New" panose="02070309020205020404" pitchFamily="49" charset="0"/>
              </a:rPr>
              <a:t>}</a:t>
            </a:r>
            <a:endParaRPr lang="en-US" sz="1400" dirty="0"/>
          </a:p>
          <a:p>
            <a:endParaRPr lang="en-US" sz="2400" dirty="0"/>
          </a:p>
        </p:txBody>
      </p:sp>
    </p:spTree>
    <p:extLst>
      <p:ext uri="{BB962C8B-B14F-4D97-AF65-F5344CB8AC3E}">
        <p14:creationId xmlns:p14="http://schemas.microsoft.com/office/powerpoint/2010/main" val="4099293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While loop</a:t>
            </a:r>
          </a:p>
        </p:txBody>
      </p:sp>
      <p:sp>
        <p:nvSpPr>
          <p:cNvPr id="3" name="Content Placeholder 2"/>
          <p:cNvSpPr>
            <a:spLocks noGrp="1"/>
          </p:cNvSpPr>
          <p:nvPr>
            <p:ph idx="1"/>
          </p:nvPr>
        </p:nvSpPr>
        <p:spPr>
          <a:xfrm>
            <a:off x="371506" y="1200150"/>
            <a:ext cx="2884073" cy="3530250"/>
          </a:xfrm>
        </p:spPr>
        <p:txBody>
          <a:bodyPr>
            <a:normAutofit/>
          </a:bodyPr>
          <a:lstStyle/>
          <a:p>
            <a:r>
              <a:rPr lang="en-US" altLang="en-US" sz="2400" dirty="0"/>
              <a:t>While (condition)</a:t>
            </a:r>
          </a:p>
          <a:p>
            <a:pPr>
              <a:buFont typeface="Wingdings" panose="05000000000000000000" pitchFamily="2" charset="2"/>
              <a:buNone/>
            </a:pPr>
            <a:r>
              <a:rPr lang="en-US" altLang="en-US" sz="2400" dirty="0"/>
              <a:t>	{</a:t>
            </a:r>
          </a:p>
          <a:p>
            <a:pPr>
              <a:buFont typeface="Wingdings" panose="05000000000000000000" pitchFamily="2" charset="2"/>
              <a:buNone/>
            </a:pPr>
            <a:r>
              <a:rPr lang="en-US" altLang="en-US" sz="2400" dirty="0"/>
              <a:t>		Statements;</a:t>
            </a:r>
          </a:p>
          <a:p>
            <a:pPr>
              <a:buFont typeface="Wingdings" panose="05000000000000000000" pitchFamily="2" charset="2"/>
              <a:buNone/>
            </a:pPr>
            <a:r>
              <a:rPr lang="en-US" altLang="en-US" sz="2400" dirty="0"/>
              <a:t>	}</a:t>
            </a:r>
          </a:p>
          <a:p>
            <a:endParaRPr lang="en-US" sz="2400" dirty="0"/>
          </a:p>
        </p:txBody>
      </p:sp>
      <p:sp>
        <p:nvSpPr>
          <p:cNvPr id="4" name="Content Placeholder 2"/>
          <p:cNvSpPr txBox="1">
            <a:spLocks/>
          </p:cNvSpPr>
          <p:nvPr/>
        </p:nvSpPr>
        <p:spPr>
          <a:xfrm>
            <a:off x="4240924" y="1200150"/>
            <a:ext cx="4445876" cy="3530250"/>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b="0" i="0" kern="1200">
                <a:solidFill>
                  <a:schemeClr val="tx1"/>
                </a:solidFill>
                <a:latin typeface="Mercury Display"/>
                <a:ea typeface="+mn-ea"/>
                <a:cs typeface="Mercury Display"/>
              </a:defRPr>
            </a:lvl1pPr>
            <a:lvl2pPr marL="742950" indent="-285750" algn="l" defTabSz="457200" rtl="0" eaLnBrk="1" latinLnBrk="0" hangingPunct="1">
              <a:spcBef>
                <a:spcPct val="20000"/>
              </a:spcBef>
              <a:buFont typeface="Arial"/>
              <a:buChar char="–"/>
              <a:defRPr sz="2800" b="0" i="0" kern="1200">
                <a:solidFill>
                  <a:schemeClr val="tx1"/>
                </a:solidFill>
                <a:latin typeface="Mercury Display"/>
                <a:ea typeface="+mn-ea"/>
                <a:cs typeface="Mercury Display"/>
              </a:defRPr>
            </a:lvl2pPr>
            <a:lvl3pPr marL="1143000" indent="-228600" algn="l" defTabSz="457200" rtl="0" eaLnBrk="1" latinLnBrk="0" hangingPunct="1">
              <a:spcBef>
                <a:spcPct val="20000"/>
              </a:spcBef>
              <a:buFont typeface="Arial"/>
              <a:buChar char="•"/>
              <a:defRPr sz="2400" b="0" i="0" kern="1200">
                <a:solidFill>
                  <a:schemeClr val="tx1"/>
                </a:solidFill>
                <a:latin typeface="Mercury Display"/>
                <a:ea typeface="+mn-ea"/>
                <a:cs typeface="Mercury Display"/>
              </a:defRPr>
            </a:lvl3pPr>
            <a:lvl4pPr marL="1600200" indent="-228600" algn="l" defTabSz="457200" rtl="0" eaLnBrk="1" latinLnBrk="0" hangingPunct="1">
              <a:spcBef>
                <a:spcPct val="20000"/>
              </a:spcBef>
              <a:buFont typeface="Arial"/>
              <a:buChar char="–"/>
              <a:defRPr sz="2000" b="0" i="0" kern="1200">
                <a:solidFill>
                  <a:schemeClr val="tx1"/>
                </a:solidFill>
                <a:latin typeface="Mercury Display"/>
                <a:ea typeface="+mn-ea"/>
                <a:cs typeface="Mercury Display"/>
              </a:defRPr>
            </a:lvl4pPr>
            <a:lvl5pPr marL="2057400" indent="-228600" algn="l" defTabSz="457200" rtl="0" eaLnBrk="1" latinLnBrk="0" hangingPunct="1">
              <a:spcBef>
                <a:spcPct val="20000"/>
              </a:spcBef>
              <a:buFont typeface="Arial"/>
              <a:buChar char="»"/>
              <a:defRPr sz="2000" b="0" i="0" kern="1200">
                <a:solidFill>
                  <a:schemeClr val="tx1"/>
                </a:solidFill>
                <a:latin typeface="Mercury Display"/>
                <a:ea typeface="+mn-ea"/>
                <a:cs typeface="Mercury Displa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a:solidFill>
                  <a:srgbClr val="FF0000"/>
                </a:solidFill>
                <a:latin typeface="Courier New" panose="02070309020205020404" pitchFamily="49" charset="0"/>
              </a:rPr>
              <a:t>&lt;?</a:t>
            </a:r>
            <a:r>
              <a:rPr lang="en-US" sz="2400" dirty="0" err="1">
                <a:solidFill>
                  <a:srgbClr val="FF0000"/>
                </a:solidFill>
                <a:latin typeface="Courier New" panose="02070309020205020404" pitchFamily="49" charset="0"/>
              </a:rPr>
              <a:t>php</a:t>
            </a:r>
            <a:r>
              <a:rPr lang="en-US" sz="2400" dirty="0">
                <a:solidFill>
                  <a:srgbClr val="000000"/>
                </a:solidFill>
                <a:latin typeface="Courier New" panose="02070309020205020404" pitchFamily="49" charset="0"/>
              </a:rPr>
              <a:t> </a:t>
            </a:r>
          </a:p>
          <a:p>
            <a:pPr marL="400050" lvl="1" indent="0">
              <a:buNone/>
            </a:pPr>
            <a:r>
              <a:rPr lang="en-US" sz="2400" dirty="0">
                <a:solidFill>
                  <a:srgbClr val="000080"/>
                </a:solidFill>
                <a:latin typeface="Courier New" panose="02070309020205020404" pitchFamily="49" charset="0"/>
              </a:rPr>
              <a:t>$count</a:t>
            </a:r>
            <a:r>
              <a:rPr lang="en-US" sz="2400" dirty="0">
                <a:solidFill>
                  <a:srgbClr val="8000FF"/>
                </a:solidFill>
                <a:latin typeface="Courier New" panose="02070309020205020404" pitchFamily="49" charset="0"/>
              </a:rPr>
              <a:t>=</a:t>
            </a:r>
            <a:r>
              <a:rPr lang="en-US" sz="2400" dirty="0">
                <a:solidFill>
                  <a:srgbClr val="FF8000"/>
                </a:solidFill>
                <a:latin typeface="Courier New" panose="02070309020205020404" pitchFamily="49" charset="0"/>
              </a:rPr>
              <a:t>0</a:t>
            </a:r>
            <a:r>
              <a:rPr lang="en-US" sz="2400" dirty="0">
                <a:solidFill>
                  <a:srgbClr val="8000FF"/>
                </a:solidFill>
                <a:latin typeface="Courier New" panose="02070309020205020404" pitchFamily="49" charset="0"/>
              </a:rPr>
              <a:t>;</a:t>
            </a:r>
            <a:r>
              <a:rPr lang="en-US" sz="2400" dirty="0">
                <a:solidFill>
                  <a:srgbClr val="000000"/>
                </a:solidFill>
                <a:latin typeface="Courier New" panose="02070309020205020404" pitchFamily="49" charset="0"/>
              </a:rPr>
              <a:t> </a:t>
            </a:r>
          </a:p>
          <a:p>
            <a:pPr marL="400050" lvl="1" indent="0">
              <a:buNone/>
            </a:pPr>
            <a:r>
              <a:rPr lang="en-US" sz="2400" b="1" dirty="0">
                <a:solidFill>
                  <a:srgbClr val="0000FF"/>
                </a:solidFill>
                <a:latin typeface="Courier New" panose="02070309020205020404" pitchFamily="49" charset="0"/>
              </a:rPr>
              <a:t>While</a:t>
            </a:r>
            <a:r>
              <a:rPr lang="en-US" sz="2400" dirty="0">
                <a:solidFill>
                  <a:srgbClr val="8000FF"/>
                </a:solidFill>
                <a:latin typeface="Courier New" panose="02070309020205020404" pitchFamily="49" charset="0"/>
              </a:rPr>
              <a:t>(</a:t>
            </a:r>
            <a:r>
              <a:rPr lang="en-US" sz="2400" dirty="0">
                <a:solidFill>
                  <a:srgbClr val="000080"/>
                </a:solidFill>
                <a:latin typeface="Courier New" panose="02070309020205020404" pitchFamily="49" charset="0"/>
              </a:rPr>
              <a:t>$count</a:t>
            </a:r>
            <a:r>
              <a:rPr lang="en-US" sz="2400" dirty="0">
                <a:solidFill>
                  <a:srgbClr val="8000FF"/>
                </a:solidFill>
                <a:latin typeface="Courier New" panose="02070309020205020404" pitchFamily="49" charset="0"/>
              </a:rPr>
              <a:t>&lt;</a:t>
            </a:r>
            <a:r>
              <a:rPr lang="en-US" sz="2400" dirty="0">
                <a:solidFill>
                  <a:srgbClr val="FF8000"/>
                </a:solidFill>
                <a:latin typeface="Courier New" panose="02070309020205020404" pitchFamily="49" charset="0"/>
              </a:rPr>
              <a:t>3</a:t>
            </a:r>
            <a:r>
              <a:rPr lang="en-US" sz="2400" dirty="0">
                <a:solidFill>
                  <a:srgbClr val="8000FF"/>
                </a:solidFill>
                <a:latin typeface="Courier New" panose="02070309020205020404" pitchFamily="49" charset="0"/>
              </a:rPr>
              <a:t>)</a:t>
            </a:r>
            <a:r>
              <a:rPr lang="en-US" sz="2400" dirty="0">
                <a:solidFill>
                  <a:srgbClr val="000000"/>
                </a:solidFill>
                <a:latin typeface="Courier New" panose="02070309020205020404" pitchFamily="49" charset="0"/>
              </a:rPr>
              <a:t> </a:t>
            </a:r>
          </a:p>
          <a:p>
            <a:pPr marL="400050" lvl="1" indent="0">
              <a:buNone/>
            </a:pPr>
            <a:r>
              <a:rPr lang="en-US" sz="2400" dirty="0">
                <a:solidFill>
                  <a:srgbClr val="8000FF"/>
                </a:solidFill>
                <a:latin typeface="Courier New" panose="02070309020205020404" pitchFamily="49" charset="0"/>
              </a:rPr>
              <a:t>{</a:t>
            </a:r>
            <a:r>
              <a:rPr lang="en-US" sz="2400" dirty="0">
                <a:solidFill>
                  <a:srgbClr val="000000"/>
                </a:solidFill>
                <a:latin typeface="Courier New" panose="02070309020205020404" pitchFamily="49" charset="0"/>
              </a:rPr>
              <a:t> </a:t>
            </a:r>
          </a:p>
          <a:p>
            <a:pPr marL="800100" lvl="2" indent="0">
              <a:buNone/>
            </a:pPr>
            <a:r>
              <a:rPr lang="en-US" b="1" dirty="0">
                <a:solidFill>
                  <a:srgbClr val="0000FF"/>
                </a:solidFill>
                <a:latin typeface="Courier New" panose="02070309020205020404" pitchFamily="49" charset="0"/>
              </a:rPr>
              <a:t>Print</a:t>
            </a:r>
            <a:r>
              <a:rPr lang="en-US" dirty="0">
                <a:solidFill>
                  <a:srgbClr val="000000"/>
                </a:solidFill>
                <a:latin typeface="Courier New" panose="02070309020205020404" pitchFamily="49" charset="0"/>
              </a:rPr>
              <a:t> “hello PHP. ”</a:t>
            </a:r>
            <a:r>
              <a:rPr lang="en-US" dirty="0">
                <a:solidFill>
                  <a:srgbClr val="8000FF"/>
                </a:solidFill>
                <a:latin typeface="Courier New" panose="02070309020205020404" pitchFamily="49" charset="0"/>
              </a:rPr>
              <a:t>;</a:t>
            </a:r>
            <a:r>
              <a:rPr lang="en-US" dirty="0">
                <a:solidFill>
                  <a:srgbClr val="000000"/>
                </a:solidFill>
                <a:latin typeface="Courier New" panose="02070309020205020404" pitchFamily="49" charset="0"/>
              </a:rPr>
              <a:t> </a:t>
            </a:r>
          </a:p>
          <a:p>
            <a:pPr marL="800100" lvl="2" indent="0">
              <a:buNone/>
            </a:pPr>
            <a:r>
              <a:rPr lang="en-US" dirty="0">
                <a:solidFill>
                  <a:srgbClr val="000080"/>
                </a:solidFill>
                <a:latin typeface="Courier New" panose="02070309020205020404" pitchFamily="49" charset="0"/>
              </a:rPr>
              <a:t>$count</a:t>
            </a:r>
            <a:r>
              <a:rPr lang="en-US" dirty="0">
                <a:solidFill>
                  <a:srgbClr val="000000"/>
                </a:solidFill>
                <a:latin typeface="Courier New" panose="02070309020205020404" pitchFamily="49" charset="0"/>
              </a:rPr>
              <a:t> </a:t>
            </a:r>
            <a:r>
              <a:rPr lang="en-US" dirty="0">
                <a:solidFill>
                  <a:srgbClr val="8000FF"/>
                </a:solidFill>
                <a:latin typeface="Courier New" panose="02070309020205020404" pitchFamily="49" charset="0"/>
              </a:rPr>
              <a:t>++;</a:t>
            </a:r>
          </a:p>
          <a:p>
            <a:pPr marL="400050" lvl="1" indent="0">
              <a:buNone/>
            </a:pPr>
            <a:r>
              <a:rPr lang="en-US" dirty="0">
                <a:solidFill>
                  <a:srgbClr val="8000FF"/>
                </a:solidFill>
                <a:latin typeface="Courier New" panose="02070309020205020404" pitchFamily="49" charset="0"/>
              </a:rPr>
              <a:t>}</a:t>
            </a:r>
            <a:r>
              <a:rPr lang="en-US" dirty="0">
                <a:solidFill>
                  <a:srgbClr val="000000"/>
                </a:solidFill>
                <a:latin typeface="Courier New" panose="02070309020205020404" pitchFamily="49" charset="0"/>
              </a:rPr>
              <a:t> </a:t>
            </a:r>
          </a:p>
          <a:p>
            <a:pPr marL="0" indent="0">
              <a:buNone/>
            </a:pPr>
            <a:r>
              <a:rPr lang="en-US" sz="2400" dirty="0">
                <a:solidFill>
                  <a:srgbClr val="FF0000"/>
                </a:solidFill>
                <a:latin typeface="Courier New" panose="02070309020205020404" pitchFamily="49" charset="0"/>
              </a:rPr>
              <a:t>?&gt;</a:t>
            </a:r>
            <a:r>
              <a:rPr lang="en-US" sz="2400" b="1" dirty="0">
                <a:solidFill>
                  <a:srgbClr val="000000"/>
                </a:solidFill>
                <a:latin typeface="Courier New" panose="02070309020205020404" pitchFamily="49" charset="0"/>
              </a:rPr>
              <a:t> </a:t>
            </a:r>
            <a:endParaRPr lang="en-US" sz="2400" dirty="0"/>
          </a:p>
          <a:p>
            <a:endParaRPr lang="en-US" sz="2400" dirty="0"/>
          </a:p>
        </p:txBody>
      </p:sp>
    </p:spTree>
    <p:extLst>
      <p:ext uri="{BB962C8B-B14F-4D97-AF65-F5344CB8AC3E}">
        <p14:creationId xmlns:p14="http://schemas.microsoft.com/office/powerpoint/2010/main" val="4289800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loop</a:t>
            </a:r>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2074973"/>
            <a:ext cx="7890424" cy="233937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487" y="2439364"/>
            <a:ext cx="3464031" cy="22910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71044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Foreach</a:t>
            </a:r>
            <a:r>
              <a:rPr lang="en-US" dirty="0"/>
              <a:t> loop</a:t>
            </a: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06517" y="1151584"/>
            <a:ext cx="3984570" cy="1648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570" y="1151584"/>
            <a:ext cx="3666179" cy="322339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92576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Numeric Array</a:t>
            </a:r>
          </a:p>
        </p:txBody>
      </p:sp>
      <p:sp>
        <p:nvSpPr>
          <p:cNvPr id="3" name="Content Placeholder 2"/>
          <p:cNvSpPr>
            <a:spLocks noGrp="1"/>
          </p:cNvSpPr>
          <p:nvPr>
            <p:ph idx="1"/>
          </p:nvPr>
        </p:nvSpPr>
        <p:spPr/>
        <p:txBody>
          <a:bodyPr/>
          <a:lstStyle/>
          <a:p>
            <a:r>
              <a:rPr lang="en-GB" altLang="en-US" sz="2800" dirty="0"/>
              <a:t>Stores each array element with a numeric index.</a:t>
            </a:r>
          </a:p>
          <a:p>
            <a:endParaRPr lang="en-GB" altLang="en-US" sz="2800" dirty="0"/>
          </a:p>
          <a:p>
            <a:pPr marL="0" indent="0">
              <a:buNone/>
            </a:pPr>
            <a:r>
              <a:rPr lang="en-US" dirty="0"/>
              <a:t>						</a:t>
            </a:r>
            <a:r>
              <a:rPr lang="en-US" sz="2400" dirty="0"/>
              <a:t>OR</a:t>
            </a:r>
          </a:p>
          <a:p>
            <a:pPr marL="0" indent="0">
              <a:buNone/>
            </a:pPr>
            <a:endParaRPr lang="en-US" dirty="0"/>
          </a:p>
          <a:p>
            <a:pPr marL="0" indent="0">
              <a:buNone/>
            </a:pP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875" y="1672343"/>
            <a:ext cx="5100747" cy="64839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1463" y="2857992"/>
            <a:ext cx="3411569" cy="17967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43258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Numeric Array</a:t>
            </a:r>
          </a:p>
        </p:txBody>
      </p:sp>
      <p:sp>
        <p:nvSpPr>
          <p:cNvPr id="3" name="Content Placeholder 2"/>
          <p:cNvSpPr>
            <a:spLocks noGrp="1"/>
          </p:cNvSpPr>
          <p:nvPr>
            <p:ph idx="1"/>
          </p:nvPr>
        </p:nvSpPr>
        <p:spPr/>
        <p:txBody>
          <a:bodyPr/>
          <a:lstStyle/>
          <a:p>
            <a:r>
              <a:rPr lang="en-GB" altLang="en-US" sz="2800" dirty="0"/>
              <a:t>Can be accessed using the index in the following way.</a:t>
            </a:r>
          </a:p>
          <a:p>
            <a:endParaRPr lang="en-GB" altLang="en-US" sz="2800" dirty="0"/>
          </a:p>
          <a:p>
            <a:pPr marL="0" indent="0">
              <a:buNone/>
            </a:pPr>
            <a:endParaRPr lang="en-US"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40" y="2139693"/>
            <a:ext cx="8048625" cy="2360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05781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Associative Array</a:t>
            </a:r>
          </a:p>
        </p:txBody>
      </p:sp>
      <p:sp>
        <p:nvSpPr>
          <p:cNvPr id="3" name="Content Placeholder 2"/>
          <p:cNvSpPr>
            <a:spLocks noGrp="1"/>
          </p:cNvSpPr>
          <p:nvPr>
            <p:ph idx="1"/>
          </p:nvPr>
        </p:nvSpPr>
        <p:spPr/>
        <p:txBody>
          <a:bodyPr/>
          <a:lstStyle/>
          <a:p>
            <a:r>
              <a:rPr lang="en-US" sz="2400" dirty="0"/>
              <a:t>Here each ID key is associated with a value.</a:t>
            </a:r>
          </a:p>
          <a:p>
            <a:endParaRPr lang="en-US" dirty="0"/>
          </a:p>
          <a:p>
            <a:pPr marL="457200" lvl="1" indent="0">
              <a:buNone/>
            </a:pPr>
            <a:r>
              <a:rPr lang="en-US" dirty="0"/>
              <a:t>						</a:t>
            </a:r>
            <a:r>
              <a:rPr lang="en-US" sz="1800" dirty="0"/>
              <a:t>OR</a:t>
            </a:r>
          </a:p>
          <a:p>
            <a:pPr marL="457200" lvl="1" indent="0">
              <a:buNone/>
            </a:pPr>
            <a:endParaRPr lang="en-US" sz="1800" dirty="0"/>
          </a:p>
          <a:p>
            <a:pPr marL="457200" lvl="1" indent="0">
              <a:buNone/>
            </a:pP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883" y="1846217"/>
            <a:ext cx="5697976" cy="55430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937" y="2815044"/>
            <a:ext cx="3678895" cy="13200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7534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a:t>
            </a:r>
          </a:p>
        </p:txBody>
      </p:sp>
      <p:sp>
        <p:nvSpPr>
          <p:cNvPr id="3" name="Content Placeholder 2"/>
          <p:cNvSpPr>
            <a:spLocks noGrp="1"/>
          </p:cNvSpPr>
          <p:nvPr>
            <p:ph idx="1"/>
          </p:nvPr>
        </p:nvSpPr>
        <p:spPr/>
        <p:txBody>
          <a:bodyPr>
            <a:normAutofit/>
          </a:bodyPr>
          <a:lstStyle/>
          <a:p>
            <a:r>
              <a:rPr lang="en-US" dirty="0"/>
              <a:t>A function is a block of statements that can be used repeatedly in a program.</a:t>
            </a:r>
          </a:p>
          <a:p>
            <a:r>
              <a:rPr lang="en-US" dirty="0"/>
              <a:t>A function will not execute immediately when a page loads.</a:t>
            </a:r>
          </a:p>
          <a:p>
            <a:r>
              <a:rPr lang="en-US" dirty="0"/>
              <a:t>A function will be executed by a call to the function.</a:t>
            </a:r>
          </a:p>
          <a:p>
            <a:pPr marL="0" indent="0">
              <a:buNone/>
            </a:pPr>
            <a:endParaRPr lang="en-US" dirty="0"/>
          </a:p>
        </p:txBody>
      </p:sp>
    </p:spTree>
    <p:extLst>
      <p:ext uri="{BB962C8B-B14F-4D97-AF65-F5344CB8AC3E}">
        <p14:creationId xmlns:p14="http://schemas.microsoft.com/office/powerpoint/2010/main" val="26076478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a:t>
            </a:r>
          </a:p>
        </p:txBody>
      </p:sp>
      <p:sp>
        <p:nvSpPr>
          <p:cNvPr id="3" name="Content Placeholder 2"/>
          <p:cNvSpPr>
            <a:spLocks noGrp="1"/>
          </p:cNvSpPr>
          <p:nvPr>
            <p:ph idx="1"/>
          </p:nvPr>
        </p:nvSpPr>
        <p:spPr/>
        <p:txBody>
          <a:bodyPr>
            <a:normAutofit/>
          </a:bodyPr>
          <a:lstStyle/>
          <a:p>
            <a:pPr marL="400050" lvl="1" indent="0">
              <a:buNone/>
            </a:pPr>
            <a:r>
              <a:rPr lang="en-US" sz="3200" dirty="0"/>
              <a:t>function </a:t>
            </a:r>
            <a:r>
              <a:rPr lang="en-US" sz="3200" i="1" dirty="0" err="1"/>
              <a:t>functionName</a:t>
            </a:r>
            <a:r>
              <a:rPr lang="en-US" sz="3200" dirty="0"/>
              <a:t>() {</a:t>
            </a:r>
            <a:br>
              <a:rPr lang="en-US" sz="3200" dirty="0"/>
            </a:br>
            <a:r>
              <a:rPr lang="en-US" sz="3200" i="1" dirty="0"/>
              <a:t>    code to be executed</a:t>
            </a:r>
            <a:r>
              <a:rPr lang="en-US" sz="3200" dirty="0"/>
              <a:t>;</a:t>
            </a:r>
            <a:br>
              <a:rPr lang="en-US" sz="3200" dirty="0"/>
            </a:br>
            <a:r>
              <a:rPr lang="en-US" sz="3200" dirty="0"/>
              <a:t>}</a:t>
            </a:r>
          </a:p>
          <a:p>
            <a:r>
              <a:rPr lang="en-US" dirty="0"/>
              <a:t>A function name can start with a letter or underscore (not a number).</a:t>
            </a:r>
          </a:p>
        </p:txBody>
      </p:sp>
    </p:spTree>
    <p:extLst>
      <p:ext uri="{BB962C8B-B14F-4D97-AF65-F5344CB8AC3E}">
        <p14:creationId xmlns:p14="http://schemas.microsoft.com/office/powerpoint/2010/main" val="3975554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a:t>
            </a:r>
          </a:p>
        </p:txBody>
      </p:sp>
      <p:sp>
        <p:nvSpPr>
          <p:cNvPr id="3" name="Content Placeholder 2"/>
          <p:cNvSpPr>
            <a:spLocks noGrp="1"/>
          </p:cNvSpPr>
          <p:nvPr>
            <p:ph idx="1"/>
          </p:nvPr>
        </p:nvSpPr>
        <p:spPr/>
        <p:txBody>
          <a:bodyPr>
            <a:normAutofit/>
          </a:bodyPr>
          <a:lstStyle/>
          <a:p>
            <a:pPr marL="0" indent="0">
              <a:buNone/>
            </a:pPr>
            <a:r>
              <a:rPr lang="en-US" sz="2400" dirty="0">
                <a:solidFill>
                  <a:srgbClr val="FF0000"/>
                </a:solidFill>
                <a:latin typeface="Courier New" panose="02070309020205020404" pitchFamily="49" charset="0"/>
              </a:rPr>
              <a:t>&lt;?</a:t>
            </a:r>
            <a:r>
              <a:rPr lang="en-US" sz="2400" dirty="0" err="1">
                <a:solidFill>
                  <a:srgbClr val="FF0000"/>
                </a:solidFill>
                <a:latin typeface="Courier New" panose="02070309020205020404" pitchFamily="49" charset="0"/>
              </a:rPr>
              <a:t>php</a:t>
            </a:r>
            <a:r>
              <a:rPr lang="en-US" sz="2400" dirty="0">
                <a:solidFill>
                  <a:srgbClr val="000000"/>
                </a:solidFill>
                <a:latin typeface="Courier New" panose="02070309020205020404" pitchFamily="49" charset="0"/>
              </a:rPr>
              <a:t> </a:t>
            </a:r>
          </a:p>
          <a:p>
            <a:pPr marL="0" indent="0">
              <a:buNone/>
            </a:pPr>
            <a:r>
              <a:rPr lang="en-US" sz="2400" b="1" dirty="0">
                <a:solidFill>
                  <a:srgbClr val="0000FF"/>
                </a:solidFill>
                <a:latin typeface="Courier New" panose="02070309020205020404" pitchFamily="49" charset="0"/>
              </a:rPr>
              <a:t>function</a:t>
            </a:r>
            <a:r>
              <a:rPr lang="en-US" sz="2400" dirty="0">
                <a:solidFill>
                  <a:srgbClr val="000000"/>
                </a:solidFill>
                <a:latin typeface="Courier New" panose="02070309020205020404" pitchFamily="49" charset="0"/>
              </a:rPr>
              <a:t> </a:t>
            </a:r>
            <a:r>
              <a:rPr lang="en-US" sz="2400" dirty="0" err="1">
                <a:solidFill>
                  <a:srgbClr val="000000"/>
                </a:solidFill>
                <a:latin typeface="Courier New" panose="02070309020205020404" pitchFamily="49" charset="0"/>
              </a:rPr>
              <a:t>writeMsg</a:t>
            </a:r>
            <a:r>
              <a:rPr lang="en-US" sz="2400" dirty="0">
                <a:solidFill>
                  <a:srgbClr val="8000FF"/>
                </a:solidFill>
                <a:latin typeface="Courier New" panose="02070309020205020404" pitchFamily="49" charset="0"/>
              </a:rPr>
              <a:t>()</a:t>
            </a:r>
            <a:r>
              <a:rPr lang="en-US" sz="2400" dirty="0">
                <a:solidFill>
                  <a:srgbClr val="000000"/>
                </a:solidFill>
                <a:latin typeface="Courier New" panose="02070309020205020404" pitchFamily="49" charset="0"/>
              </a:rPr>
              <a:t> </a:t>
            </a:r>
          </a:p>
          <a:p>
            <a:pPr marL="0" indent="0">
              <a:buNone/>
            </a:pPr>
            <a:r>
              <a:rPr lang="en-US" sz="2400" dirty="0">
                <a:solidFill>
                  <a:srgbClr val="8000FF"/>
                </a:solidFill>
                <a:latin typeface="Courier New" panose="02070309020205020404" pitchFamily="49" charset="0"/>
              </a:rPr>
              <a:t>{</a:t>
            </a:r>
            <a:r>
              <a:rPr lang="en-US" sz="2400" dirty="0">
                <a:solidFill>
                  <a:srgbClr val="000000"/>
                </a:solidFill>
                <a:latin typeface="Courier New" panose="02070309020205020404" pitchFamily="49" charset="0"/>
              </a:rPr>
              <a:t> </a:t>
            </a:r>
          </a:p>
          <a:p>
            <a:pPr marL="0" indent="0">
              <a:buNone/>
            </a:pPr>
            <a:r>
              <a:rPr lang="en-US" sz="2400" b="1" dirty="0">
                <a:solidFill>
                  <a:srgbClr val="0000FF"/>
                </a:solidFill>
                <a:latin typeface="Courier New" panose="02070309020205020404" pitchFamily="49" charset="0"/>
              </a:rPr>
              <a:t>	echo</a:t>
            </a:r>
            <a:r>
              <a:rPr lang="en-US" sz="2400" dirty="0">
                <a:solidFill>
                  <a:srgbClr val="000000"/>
                </a:solidFill>
                <a:latin typeface="Courier New" panose="02070309020205020404" pitchFamily="49" charset="0"/>
              </a:rPr>
              <a:t> </a:t>
            </a:r>
            <a:r>
              <a:rPr lang="en-US" sz="2400" dirty="0">
                <a:solidFill>
                  <a:srgbClr val="808080"/>
                </a:solidFill>
                <a:latin typeface="Courier New" panose="02070309020205020404" pitchFamily="49" charset="0"/>
              </a:rPr>
              <a:t>"Hello world!"</a:t>
            </a:r>
            <a:r>
              <a:rPr lang="en-US" sz="2400" dirty="0">
                <a:solidFill>
                  <a:srgbClr val="8000FF"/>
                </a:solidFill>
                <a:latin typeface="Courier New" panose="02070309020205020404" pitchFamily="49" charset="0"/>
              </a:rPr>
              <a:t>;</a:t>
            </a:r>
            <a:r>
              <a:rPr lang="en-US" sz="2400" dirty="0">
                <a:solidFill>
                  <a:srgbClr val="000000"/>
                </a:solidFill>
                <a:latin typeface="Courier New" panose="02070309020205020404" pitchFamily="49" charset="0"/>
              </a:rPr>
              <a:t> </a:t>
            </a:r>
          </a:p>
          <a:p>
            <a:pPr marL="0" indent="0">
              <a:buNone/>
            </a:pPr>
            <a:r>
              <a:rPr lang="en-US" sz="2400" dirty="0">
                <a:solidFill>
                  <a:srgbClr val="8000FF"/>
                </a:solidFill>
                <a:latin typeface="Courier New" panose="02070309020205020404" pitchFamily="49" charset="0"/>
              </a:rPr>
              <a:t>}</a:t>
            </a:r>
            <a:r>
              <a:rPr lang="en-US" sz="2400" dirty="0">
                <a:solidFill>
                  <a:srgbClr val="000000"/>
                </a:solidFill>
                <a:latin typeface="Courier New" panose="02070309020205020404" pitchFamily="49" charset="0"/>
              </a:rPr>
              <a:t> </a:t>
            </a:r>
          </a:p>
          <a:p>
            <a:pPr marL="0" indent="0">
              <a:buNone/>
            </a:pPr>
            <a:endParaRPr lang="en-US" sz="2400" dirty="0">
              <a:solidFill>
                <a:srgbClr val="000000"/>
              </a:solidFill>
              <a:latin typeface="Courier New" panose="02070309020205020404" pitchFamily="49" charset="0"/>
            </a:endParaRPr>
          </a:p>
          <a:p>
            <a:pPr marL="0" indent="0">
              <a:buNone/>
            </a:pPr>
            <a:r>
              <a:rPr lang="en-US" sz="2400" dirty="0" err="1">
                <a:solidFill>
                  <a:srgbClr val="000000"/>
                </a:solidFill>
                <a:latin typeface="Courier New" panose="02070309020205020404" pitchFamily="49" charset="0"/>
              </a:rPr>
              <a:t>writeMsg</a:t>
            </a:r>
            <a:r>
              <a:rPr lang="en-US" sz="2400" dirty="0">
                <a:solidFill>
                  <a:srgbClr val="8000FF"/>
                </a:solidFill>
                <a:latin typeface="Courier New" panose="02070309020205020404" pitchFamily="49" charset="0"/>
              </a:rPr>
              <a:t>();</a:t>
            </a:r>
            <a:r>
              <a:rPr lang="en-US" sz="2400" dirty="0">
                <a:solidFill>
                  <a:srgbClr val="000000"/>
                </a:solidFill>
                <a:latin typeface="Courier New" panose="02070309020205020404" pitchFamily="49" charset="0"/>
              </a:rPr>
              <a:t> </a:t>
            </a:r>
            <a:r>
              <a:rPr lang="en-US" sz="2400" dirty="0">
                <a:solidFill>
                  <a:srgbClr val="008000"/>
                </a:solidFill>
                <a:latin typeface="Courier New" panose="02070309020205020404" pitchFamily="49" charset="0"/>
              </a:rPr>
              <a:t>// call the function</a:t>
            </a:r>
            <a:r>
              <a:rPr lang="en-US" sz="2400" dirty="0">
                <a:solidFill>
                  <a:srgbClr val="000000"/>
                </a:solidFill>
                <a:latin typeface="Courier New" panose="02070309020205020404" pitchFamily="49" charset="0"/>
              </a:rPr>
              <a:t> </a:t>
            </a:r>
          </a:p>
          <a:p>
            <a:pPr marL="0" indent="0">
              <a:buNone/>
            </a:pPr>
            <a:r>
              <a:rPr lang="en-US" sz="2400" dirty="0">
                <a:solidFill>
                  <a:srgbClr val="FF0000"/>
                </a:solidFill>
                <a:latin typeface="Courier New" panose="02070309020205020404" pitchFamily="49" charset="0"/>
              </a:rPr>
              <a:t>?&gt;</a:t>
            </a:r>
            <a:r>
              <a:rPr lang="en-US" sz="2400" b="1" dirty="0">
                <a:solidFill>
                  <a:srgbClr val="000000"/>
                </a:solidFill>
                <a:latin typeface="Courier New" panose="02070309020205020404" pitchFamily="49" charset="0"/>
              </a:rPr>
              <a:t> </a:t>
            </a:r>
            <a:endParaRPr lang="en-US" sz="2400" dirty="0"/>
          </a:p>
          <a:p>
            <a:pPr marL="400050" lvl="1" indent="0">
              <a:buNone/>
            </a:pPr>
            <a:endParaRPr lang="en-US" sz="2000" dirty="0"/>
          </a:p>
        </p:txBody>
      </p:sp>
    </p:spTree>
    <p:extLst>
      <p:ext uri="{BB962C8B-B14F-4D97-AF65-F5344CB8AC3E}">
        <p14:creationId xmlns:p14="http://schemas.microsoft.com/office/powerpoint/2010/main" val="3381551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PHP</a:t>
            </a:r>
          </a:p>
        </p:txBody>
      </p:sp>
      <p:sp>
        <p:nvSpPr>
          <p:cNvPr id="3" name="Content Placeholder 2"/>
          <p:cNvSpPr>
            <a:spLocks noGrp="1"/>
          </p:cNvSpPr>
          <p:nvPr>
            <p:ph idx="1"/>
          </p:nvPr>
        </p:nvSpPr>
        <p:spPr/>
        <p:txBody>
          <a:bodyPr/>
          <a:lstStyle/>
          <a:p>
            <a:r>
              <a:rPr lang="en-GB" altLang="en-US" dirty="0"/>
              <a:t>PHP code is executed on the server, generating HTML which is then sent to the client. The client would receive the results of running that script, but would not know what the underlying code was.</a:t>
            </a:r>
          </a:p>
          <a:p>
            <a:endParaRPr lang="en-US" dirty="0"/>
          </a:p>
        </p:txBody>
      </p:sp>
    </p:spTree>
    <p:extLst>
      <p:ext uri="{BB962C8B-B14F-4D97-AF65-F5344CB8AC3E}">
        <p14:creationId xmlns:p14="http://schemas.microsoft.com/office/powerpoint/2010/main" val="3942769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Functions – with parameters</a:t>
            </a:r>
          </a:p>
        </p:txBody>
      </p:sp>
      <p:sp>
        <p:nvSpPr>
          <p:cNvPr id="3" name="Content Placeholder 2"/>
          <p:cNvSpPr>
            <a:spLocks noGrp="1"/>
          </p:cNvSpPr>
          <p:nvPr>
            <p:ph idx="1"/>
          </p:nvPr>
        </p:nvSpPr>
        <p:spPr/>
        <p:txBody>
          <a:bodyPr>
            <a:normAutofit/>
          </a:bodyPr>
          <a:lstStyle/>
          <a:p>
            <a:pPr marL="0" indent="0">
              <a:buNone/>
            </a:pPr>
            <a:r>
              <a:rPr lang="en-US" sz="1800" dirty="0">
                <a:solidFill>
                  <a:srgbClr val="FF0000"/>
                </a:solidFill>
                <a:latin typeface="Courier New" panose="02070309020205020404" pitchFamily="49" charset="0"/>
              </a:rPr>
              <a:t>&lt;?</a:t>
            </a:r>
            <a:r>
              <a:rPr lang="en-US" sz="1800" dirty="0" err="1">
                <a:solidFill>
                  <a:srgbClr val="FF0000"/>
                </a:solidFill>
                <a:latin typeface="Courier New" panose="02070309020205020404" pitchFamily="49" charset="0"/>
              </a:rPr>
              <a:t>php</a:t>
            </a:r>
            <a:r>
              <a:rPr lang="en-US" sz="1800" dirty="0">
                <a:solidFill>
                  <a:srgbClr val="000000"/>
                </a:solidFill>
                <a:latin typeface="Courier New" panose="02070309020205020404" pitchFamily="49" charset="0"/>
              </a:rPr>
              <a:t> </a:t>
            </a:r>
          </a:p>
          <a:p>
            <a:pPr marL="400050" lvl="1" indent="0">
              <a:buNone/>
            </a:pPr>
            <a:r>
              <a:rPr lang="en-US" sz="1600" b="1" dirty="0">
                <a:solidFill>
                  <a:srgbClr val="0000FF"/>
                </a:solidFill>
                <a:latin typeface="Courier New" panose="02070309020205020404" pitchFamily="49" charset="0"/>
              </a:rPr>
              <a:t>function</a:t>
            </a:r>
            <a:r>
              <a:rPr lang="en-US" sz="1600" dirty="0">
                <a:solidFill>
                  <a:srgbClr val="000000"/>
                </a:solidFill>
                <a:latin typeface="Courier New" panose="02070309020205020404" pitchFamily="49" charset="0"/>
              </a:rPr>
              <a:t> sum</a:t>
            </a:r>
            <a:r>
              <a:rPr lang="en-US" sz="1600" dirty="0">
                <a:solidFill>
                  <a:srgbClr val="8000FF"/>
                </a:solidFill>
                <a:latin typeface="Courier New" panose="02070309020205020404" pitchFamily="49" charset="0"/>
              </a:rPr>
              <a:t>(</a:t>
            </a:r>
            <a:r>
              <a:rPr lang="en-US" sz="1600" dirty="0">
                <a:solidFill>
                  <a:srgbClr val="000080"/>
                </a:solidFill>
                <a:latin typeface="Courier New" panose="02070309020205020404" pitchFamily="49" charset="0"/>
              </a:rPr>
              <a:t>$x</a:t>
            </a:r>
            <a:r>
              <a:rPr lang="en-US" sz="1600" dirty="0">
                <a:solidFill>
                  <a:srgbClr val="8000FF"/>
                </a:solidFill>
                <a:latin typeface="Courier New" panose="02070309020205020404" pitchFamily="49" charset="0"/>
              </a:rPr>
              <a:t>,</a:t>
            </a:r>
            <a:r>
              <a:rPr lang="en-US" sz="1600" dirty="0">
                <a:solidFill>
                  <a:srgbClr val="000000"/>
                </a:solidFill>
                <a:latin typeface="Courier New" panose="02070309020205020404" pitchFamily="49" charset="0"/>
              </a:rPr>
              <a:t> </a:t>
            </a:r>
            <a:r>
              <a:rPr lang="en-US" sz="1600" dirty="0">
                <a:solidFill>
                  <a:srgbClr val="000080"/>
                </a:solidFill>
                <a:latin typeface="Courier New" panose="02070309020205020404" pitchFamily="49" charset="0"/>
              </a:rPr>
              <a:t>$y</a:t>
            </a:r>
            <a:r>
              <a:rPr lang="en-US" sz="1600" dirty="0">
                <a:solidFill>
                  <a:srgbClr val="8000FF"/>
                </a:solidFill>
                <a:latin typeface="Courier New" panose="02070309020205020404" pitchFamily="49" charset="0"/>
              </a:rPr>
              <a:t>)</a:t>
            </a:r>
            <a:r>
              <a:rPr lang="en-US" sz="1600" dirty="0">
                <a:solidFill>
                  <a:srgbClr val="000000"/>
                </a:solidFill>
                <a:latin typeface="Courier New" panose="02070309020205020404" pitchFamily="49" charset="0"/>
              </a:rPr>
              <a:t> </a:t>
            </a:r>
          </a:p>
          <a:p>
            <a:pPr marL="400050" lvl="1" indent="0">
              <a:buNone/>
            </a:pPr>
            <a:r>
              <a:rPr lang="en-US" sz="1600" dirty="0">
                <a:solidFill>
                  <a:srgbClr val="8000FF"/>
                </a:solidFill>
                <a:latin typeface="Courier New" panose="02070309020205020404" pitchFamily="49" charset="0"/>
              </a:rPr>
              <a:t>{</a:t>
            </a:r>
            <a:r>
              <a:rPr lang="en-US" sz="1600" dirty="0">
                <a:solidFill>
                  <a:srgbClr val="000000"/>
                </a:solidFill>
                <a:latin typeface="Courier New" panose="02070309020205020404" pitchFamily="49" charset="0"/>
              </a:rPr>
              <a:t> </a:t>
            </a:r>
          </a:p>
          <a:p>
            <a:pPr marL="800100" lvl="2" indent="0">
              <a:buNone/>
            </a:pPr>
            <a:r>
              <a:rPr lang="en-US" sz="1400" dirty="0">
                <a:solidFill>
                  <a:srgbClr val="000080"/>
                </a:solidFill>
                <a:latin typeface="Courier New" panose="02070309020205020404" pitchFamily="49" charset="0"/>
              </a:rPr>
              <a:t>$z</a:t>
            </a:r>
            <a:r>
              <a:rPr lang="en-US" sz="1400" dirty="0">
                <a:solidFill>
                  <a:srgbClr val="000000"/>
                </a:solidFill>
                <a:latin typeface="Courier New" panose="02070309020205020404" pitchFamily="49" charset="0"/>
              </a:rPr>
              <a:t> </a:t>
            </a:r>
            <a:r>
              <a:rPr lang="en-US" sz="1400" dirty="0">
                <a:solidFill>
                  <a:srgbClr val="8000FF"/>
                </a:solidFill>
                <a:latin typeface="Courier New" panose="02070309020205020404" pitchFamily="49" charset="0"/>
              </a:rPr>
              <a:t>=</a:t>
            </a:r>
            <a:r>
              <a:rPr lang="en-US" sz="1400" dirty="0">
                <a:solidFill>
                  <a:srgbClr val="000000"/>
                </a:solidFill>
                <a:latin typeface="Courier New" panose="02070309020205020404" pitchFamily="49" charset="0"/>
              </a:rPr>
              <a:t> </a:t>
            </a:r>
            <a:r>
              <a:rPr lang="en-US" sz="1400" dirty="0">
                <a:solidFill>
                  <a:srgbClr val="000080"/>
                </a:solidFill>
                <a:latin typeface="Courier New" panose="02070309020205020404" pitchFamily="49" charset="0"/>
              </a:rPr>
              <a:t>$x</a:t>
            </a:r>
            <a:r>
              <a:rPr lang="en-US" sz="1400" dirty="0">
                <a:solidFill>
                  <a:srgbClr val="000000"/>
                </a:solidFill>
                <a:latin typeface="Courier New" panose="02070309020205020404" pitchFamily="49" charset="0"/>
              </a:rPr>
              <a:t> </a:t>
            </a:r>
            <a:r>
              <a:rPr lang="en-US" sz="1400" dirty="0">
                <a:solidFill>
                  <a:srgbClr val="8000FF"/>
                </a:solidFill>
                <a:latin typeface="Courier New" panose="02070309020205020404" pitchFamily="49" charset="0"/>
              </a:rPr>
              <a:t>+</a:t>
            </a:r>
            <a:r>
              <a:rPr lang="en-US" sz="1400" dirty="0">
                <a:solidFill>
                  <a:srgbClr val="000000"/>
                </a:solidFill>
                <a:latin typeface="Courier New" panose="02070309020205020404" pitchFamily="49" charset="0"/>
              </a:rPr>
              <a:t> </a:t>
            </a:r>
            <a:r>
              <a:rPr lang="en-US" sz="1400" dirty="0">
                <a:solidFill>
                  <a:srgbClr val="000080"/>
                </a:solidFill>
                <a:latin typeface="Courier New" panose="02070309020205020404" pitchFamily="49" charset="0"/>
              </a:rPr>
              <a:t>$y</a:t>
            </a:r>
            <a:r>
              <a:rPr lang="en-US" sz="1400" dirty="0">
                <a:solidFill>
                  <a:srgbClr val="8000FF"/>
                </a:solidFill>
                <a:latin typeface="Courier New" panose="02070309020205020404" pitchFamily="49" charset="0"/>
              </a:rPr>
              <a:t>;</a:t>
            </a:r>
            <a:r>
              <a:rPr lang="en-US" sz="1400" dirty="0">
                <a:solidFill>
                  <a:srgbClr val="000000"/>
                </a:solidFill>
                <a:latin typeface="Courier New" panose="02070309020205020404" pitchFamily="49" charset="0"/>
              </a:rPr>
              <a:t> </a:t>
            </a:r>
          </a:p>
          <a:p>
            <a:pPr marL="800100" lvl="2" indent="0">
              <a:buNone/>
            </a:pPr>
            <a:r>
              <a:rPr lang="en-US" sz="1400" b="1" dirty="0">
                <a:solidFill>
                  <a:srgbClr val="0000FF"/>
                </a:solidFill>
                <a:latin typeface="Courier New" panose="02070309020205020404" pitchFamily="49" charset="0"/>
              </a:rPr>
              <a:t>return</a:t>
            </a:r>
            <a:r>
              <a:rPr lang="en-US" sz="1400" dirty="0">
                <a:solidFill>
                  <a:srgbClr val="000000"/>
                </a:solidFill>
                <a:latin typeface="Courier New" panose="02070309020205020404" pitchFamily="49" charset="0"/>
              </a:rPr>
              <a:t> </a:t>
            </a:r>
            <a:r>
              <a:rPr lang="en-US" sz="1400" dirty="0">
                <a:solidFill>
                  <a:srgbClr val="000080"/>
                </a:solidFill>
                <a:latin typeface="Courier New" panose="02070309020205020404" pitchFamily="49" charset="0"/>
              </a:rPr>
              <a:t>$z</a:t>
            </a:r>
            <a:r>
              <a:rPr lang="en-US" sz="1400" dirty="0">
                <a:solidFill>
                  <a:srgbClr val="8000FF"/>
                </a:solidFill>
                <a:latin typeface="Courier New" panose="02070309020205020404" pitchFamily="49" charset="0"/>
              </a:rPr>
              <a:t>;</a:t>
            </a:r>
            <a:r>
              <a:rPr lang="en-US" sz="1400" dirty="0">
                <a:solidFill>
                  <a:srgbClr val="000000"/>
                </a:solidFill>
                <a:latin typeface="Courier New" panose="02070309020205020404" pitchFamily="49" charset="0"/>
              </a:rPr>
              <a:t> </a:t>
            </a:r>
          </a:p>
          <a:p>
            <a:pPr marL="400050" lvl="1" indent="0">
              <a:buNone/>
            </a:pPr>
            <a:r>
              <a:rPr lang="en-US" sz="1600" dirty="0">
                <a:solidFill>
                  <a:srgbClr val="8000FF"/>
                </a:solidFill>
                <a:latin typeface="Courier New" panose="02070309020205020404" pitchFamily="49" charset="0"/>
              </a:rPr>
              <a:t>}</a:t>
            </a:r>
            <a:r>
              <a:rPr lang="en-US" sz="1600" dirty="0">
                <a:solidFill>
                  <a:srgbClr val="000000"/>
                </a:solidFill>
                <a:latin typeface="Courier New" panose="02070309020205020404" pitchFamily="49" charset="0"/>
              </a:rPr>
              <a:t> </a:t>
            </a:r>
          </a:p>
          <a:p>
            <a:pPr marL="400050" lvl="1" indent="0">
              <a:buNone/>
            </a:pPr>
            <a:endParaRPr lang="en-US" sz="1600" b="1" dirty="0">
              <a:solidFill>
                <a:srgbClr val="000000"/>
              </a:solidFill>
              <a:latin typeface="Courier New" panose="02070309020205020404" pitchFamily="49" charset="0"/>
            </a:endParaRPr>
          </a:p>
          <a:p>
            <a:pPr marL="400050" lvl="1" indent="0">
              <a:buNone/>
            </a:pPr>
            <a:r>
              <a:rPr lang="en-US" sz="1600" b="1" dirty="0">
                <a:solidFill>
                  <a:srgbClr val="0000FF"/>
                </a:solidFill>
                <a:latin typeface="Courier New" panose="02070309020205020404" pitchFamily="49" charset="0"/>
              </a:rPr>
              <a:t>echo</a:t>
            </a:r>
            <a:r>
              <a:rPr lang="en-US" sz="1600" dirty="0">
                <a:solidFill>
                  <a:srgbClr val="000000"/>
                </a:solidFill>
                <a:latin typeface="Courier New" panose="02070309020205020404" pitchFamily="49" charset="0"/>
              </a:rPr>
              <a:t> </a:t>
            </a:r>
            <a:r>
              <a:rPr lang="en-US" sz="1600" dirty="0">
                <a:solidFill>
                  <a:srgbClr val="808080"/>
                </a:solidFill>
                <a:latin typeface="Courier New" panose="02070309020205020404" pitchFamily="49" charset="0"/>
              </a:rPr>
              <a:t>"5 + 10 = "</a:t>
            </a:r>
            <a:r>
              <a:rPr lang="en-US" sz="1600" dirty="0">
                <a:solidFill>
                  <a:srgbClr val="000000"/>
                </a:solidFill>
                <a:latin typeface="Courier New" panose="02070309020205020404" pitchFamily="49" charset="0"/>
              </a:rPr>
              <a:t> </a:t>
            </a:r>
            <a:r>
              <a:rPr lang="en-US" sz="1600" dirty="0">
                <a:solidFill>
                  <a:srgbClr val="8000FF"/>
                </a:solidFill>
                <a:latin typeface="Courier New" panose="02070309020205020404" pitchFamily="49" charset="0"/>
              </a:rPr>
              <a:t>.</a:t>
            </a:r>
            <a:r>
              <a:rPr lang="en-US" sz="1600" dirty="0">
                <a:solidFill>
                  <a:srgbClr val="000000"/>
                </a:solidFill>
                <a:latin typeface="Courier New" panose="02070309020205020404" pitchFamily="49" charset="0"/>
              </a:rPr>
              <a:t> sum</a:t>
            </a:r>
            <a:r>
              <a:rPr lang="en-US" sz="1600" dirty="0">
                <a:solidFill>
                  <a:srgbClr val="8000FF"/>
                </a:solidFill>
                <a:latin typeface="Courier New" panose="02070309020205020404" pitchFamily="49" charset="0"/>
              </a:rPr>
              <a:t>(</a:t>
            </a:r>
            <a:r>
              <a:rPr lang="en-US" sz="1600" dirty="0">
                <a:solidFill>
                  <a:srgbClr val="FF8000"/>
                </a:solidFill>
                <a:latin typeface="Courier New" panose="02070309020205020404" pitchFamily="49" charset="0"/>
              </a:rPr>
              <a:t>5</a:t>
            </a:r>
            <a:r>
              <a:rPr lang="en-US" sz="1600" dirty="0">
                <a:solidFill>
                  <a:srgbClr val="8000FF"/>
                </a:solidFill>
                <a:latin typeface="Courier New" panose="02070309020205020404" pitchFamily="49" charset="0"/>
              </a:rPr>
              <a:t>,</a:t>
            </a:r>
            <a:r>
              <a:rPr lang="en-US" sz="1600" dirty="0">
                <a:solidFill>
                  <a:srgbClr val="000000"/>
                </a:solidFill>
                <a:latin typeface="Courier New" panose="02070309020205020404" pitchFamily="49" charset="0"/>
              </a:rPr>
              <a:t> </a:t>
            </a:r>
            <a:r>
              <a:rPr lang="en-US" sz="1600" dirty="0">
                <a:solidFill>
                  <a:srgbClr val="FF8000"/>
                </a:solidFill>
                <a:latin typeface="Courier New" panose="02070309020205020404" pitchFamily="49" charset="0"/>
              </a:rPr>
              <a:t>10</a:t>
            </a:r>
            <a:r>
              <a:rPr lang="en-US" sz="1600" dirty="0">
                <a:solidFill>
                  <a:srgbClr val="8000FF"/>
                </a:solidFill>
                <a:latin typeface="Courier New" panose="02070309020205020404" pitchFamily="49" charset="0"/>
              </a:rPr>
              <a:t>)</a:t>
            </a:r>
            <a:r>
              <a:rPr lang="en-US" sz="1600" dirty="0">
                <a:solidFill>
                  <a:srgbClr val="000000"/>
                </a:solidFill>
                <a:latin typeface="Courier New" panose="02070309020205020404" pitchFamily="49" charset="0"/>
              </a:rPr>
              <a:t> </a:t>
            </a:r>
            <a:r>
              <a:rPr lang="en-US" sz="1600" dirty="0">
                <a:solidFill>
                  <a:srgbClr val="8000FF"/>
                </a:solidFill>
                <a:latin typeface="Courier New" panose="02070309020205020404" pitchFamily="49" charset="0"/>
              </a:rPr>
              <a:t>.</a:t>
            </a:r>
            <a:r>
              <a:rPr lang="en-US" sz="1600" dirty="0">
                <a:solidFill>
                  <a:srgbClr val="000000"/>
                </a:solidFill>
                <a:latin typeface="Courier New" panose="02070309020205020404" pitchFamily="49" charset="0"/>
              </a:rPr>
              <a:t> </a:t>
            </a:r>
            <a:r>
              <a:rPr lang="en-US" sz="1600" dirty="0">
                <a:solidFill>
                  <a:srgbClr val="808080"/>
                </a:solidFill>
                <a:latin typeface="Courier New" panose="02070309020205020404" pitchFamily="49" charset="0"/>
              </a:rPr>
              <a:t>"&lt;</a:t>
            </a:r>
            <a:r>
              <a:rPr lang="en-US" sz="1600" dirty="0" err="1">
                <a:solidFill>
                  <a:srgbClr val="808080"/>
                </a:solidFill>
                <a:latin typeface="Courier New" panose="02070309020205020404" pitchFamily="49" charset="0"/>
              </a:rPr>
              <a:t>br</a:t>
            </a:r>
            <a:r>
              <a:rPr lang="en-US" sz="1600" dirty="0">
                <a:solidFill>
                  <a:srgbClr val="808080"/>
                </a:solidFill>
                <a:latin typeface="Courier New" panose="02070309020205020404" pitchFamily="49" charset="0"/>
              </a:rPr>
              <a:t>&gt;"</a:t>
            </a:r>
            <a:r>
              <a:rPr lang="en-US" sz="1600" dirty="0">
                <a:solidFill>
                  <a:srgbClr val="8000FF"/>
                </a:solidFill>
                <a:latin typeface="Courier New" panose="02070309020205020404" pitchFamily="49" charset="0"/>
              </a:rPr>
              <a:t>;</a:t>
            </a:r>
            <a:r>
              <a:rPr lang="en-US" sz="1600" dirty="0">
                <a:solidFill>
                  <a:srgbClr val="000000"/>
                </a:solidFill>
                <a:latin typeface="Courier New" panose="02070309020205020404" pitchFamily="49" charset="0"/>
              </a:rPr>
              <a:t> </a:t>
            </a:r>
          </a:p>
          <a:p>
            <a:pPr marL="400050" lvl="1" indent="0">
              <a:buNone/>
            </a:pPr>
            <a:r>
              <a:rPr lang="en-US" sz="1600" b="1" dirty="0">
                <a:solidFill>
                  <a:srgbClr val="0000FF"/>
                </a:solidFill>
                <a:latin typeface="Courier New" panose="02070309020205020404" pitchFamily="49" charset="0"/>
              </a:rPr>
              <a:t>echo</a:t>
            </a:r>
            <a:r>
              <a:rPr lang="en-US" sz="1600" dirty="0">
                <a:solidFill>
                  <a:srgbClr val="000000"/>
                </a:solidFill>
                <a:latin typeface="Courier New" panose="02070309020205020404" pitchFamily="49" charset="0"/>
              </a:rPr>
              <a:t> </a:t>
            </a:r>
            <a:r>
              <a:rPr lang="en-US" sz="1600" dirty="0">
                <a:solidFill>
                  <a:srgbClr val="808080"/>
                </a:solidFill>
                <a:latin typeface="Courier New" panose="02070309020205020404" pitchFamily="49" charset="0"/>
              </a:rPr>
              <a:t>"7 + 13 = "</a:t>
            </a:r>
            <a:r>
              <a:rPr lang="en-US" sz="1600" dirty="0">
                <a:solidFill>
                  <a:srgbClr val="000000"/>
                </a:solidFill>
                <a:latin typeface="Courier New" panose="02070309020205020404" pitchFamily="49" charset="0"/>
              </a:rPr>
              <a:t> </a:t>
            </a:r>
            <a:r>
              <a:rPr lang="en-US" sz="1600" dirty="0">
                <a:solidFill>
                  <a:srgbClr val="8000FF"/>
                </a:solidFill>
                <a:latin typeface="Courier New" panose="02070309020205020404" pitchFamily="49" charset="0"/>
              </a:rPr>
              <a:t>.</a:t>
            </a:r>
            <a:r>
              <a:rPr lang="en-US" sz="1600" dirty="0">
                <a:solidFill>
                  <a:srgbClr val="000000"/>
                </a:solidFill>
                <a:latin typeface="Courier New" panose="02070309020205020404" pitchFamily="49" charset="0"/>
              </a:rPr>
              <a:t> sum</a:t>
            </a:r>
            <a:r>
              <a:rPr lang="en-US" sz="1600" dirty="0">
                <a:solidFill>
                  <a:srgbClr val="8000FF"/>
                </a:solidFill>
                <a:latin typeface="Courier New" panose="02070309020205020404" pitchFamily="49" charset="0"/>
              </a:rPr>
              <a:t>(</a:t>
            </a:r>
            <a:r>
              <a:rPr lang="en-US" sz="1600" dirty="0">
                <a:solidFill>
                  <a:srgbClr val="FF8000"/>
                </a:solidFill>
                <a:latin typeface="Courier New" panose="02070309020205020404" pitchFamily="49" charset="0"/>
              </a:rPr>
              <a:t>7</a:t>
            </a:r>
            <a:r>
              <a:rPr lang="en-US" sz="1600" dirty="0">
                <a:solidFill>
                  <a:srgbClr val="8000FF"/>
                </a:solidFill>
                <a:latin typeface="Courier New" panose="02070309020205020404" pitchFamily="49" charset="0"/>
              </a:rPr>
              <a:t>,</a:t>
            </a:r>
            <a:r>
              <a:rPr lang="en-US" sz="1600" dirty="0">
                <a:solidFill>
                  <a:srgbClr val="000000"/>
                </a:solidFill>
                <a:latin typeface="Courier New" panose="02070309020205020404" pitchFamily="49" charset="0"/>
              </a:rPr>
              <a:t> </a:t>
            </a:r>
            <a:r>
              <a:rPr lang="en-US" sz="1600" dirty="0">
                <a:solidFill>
                  <a:srgbClr val="FF8000"/>
                </a:solidFill>
                <a:latin typeface="Courier New" panose="02070309020205020404" pitchFamily="49" charset="0"/>
              </a:rPr>
              <a:t>13</a:t>
            </a:r>
            <a:r>
              <a:rPr lang="en-US" sz="1600" dirty="0">
                <a:solidFill>
                  <a:srgbClr val="8000FF"/>
                </a:solidFill>
                <a:latin typeface="Courier New" panose="02070309020205020404" pitchFamily="49" charset="0"/>
              </a:rPr>
              <a:t>)</a:t>
            </a:r>
            <a:r>
              <a:rPr lang="en-US" sz="1600" dirty="0">
                <a:solidFill>
                  <a:srgbClr val="000000"/>
                </a:solidFill>
                <a:latin typeface="Courier New" panose="02070309020205020404" pitchFamily="49" charset="0"/>
              </a:rPr>
              <a:t> </a:t>
            </a:r>
            <a:r>
              <a:rPr lang="en-US" sz="1600" dirty="0">
                <a:solidFill>
                  <a:srgbClr val="8000FF"/>
                </a:solidFill>
                <a:latin typeface="Courier New" panose="02070309020205020404" pitchFamily="49" charset="0"/>
              </a:rPr>
              <a:t>.</a:t>
            </a:r>
            <a:r>
              <a:rPr lang="en-US" sz="1600" dirty="0">
                <a:solidFill>
                  <a:srgbClr val="000000"/>
                </a:solidFill>
                <a:latin typeface="Courier New" panose="02070309020205020404" pitchFamily="49" charset="0"/>
              </a:rPr>
              <a:t> </a:t>
            </a:r>
            <a:r>
              <a:rPr lang="en-US" sz="1600" dirty="0">
                <a:solidFill>
                  <a:srgbClr val="808080"/>
                </a:solidFill>
                <a:latin typeface="Courier New" panose="02070309020205020404" pitchFamily="49" charset="0"/>
              </a:rPr>
              <a:t>"&lt;</a:t>
            </a:r>
            <a:r>
              <a:rPr lang="en-US" sz="1600" dirty="0" err="1">
                <a:solidFill>
                  <a:srgbClr val="808080"/>
                </a:solidFill>
                <a:latin typeface="Courier New" panose="02070309020205020404" pitchFamily="49" charset="0"/>
              </a:rPr>
              <a:t>br</a:t>
            </a:r>
            <a:r>
              <a:rPr lang="en-US" sz="1600" dirty="0">
                <a:solidFill>
                  <a:srgbClr val="808080"/>
                </a:solidFill>
                <a:latin typeface="Courier New" panose="02070309020205020404" pitchFamily="49" charset="0"/>
              </a:rPr>
              <a:t>&gt;"</a:t>
            </a:r>
            <a:r>
              <a:rPr lang="en-US" sz="1600" dirty="0">
                <a:solidFill>
                  <a:srgbClr val="8000FF"/>
                </a:solidFill>
                <a:latin typeface="Courier New" panose="02070309020205020404" pitchFamily="49" charset="0"/>
              </a:rPr>
              <a:t>;</a:t>
            </a:r>
            <a:r>
              <a:rPr lang="en-US" sz="1600" dirty="0">
                <a:solidFill>
                  <a:srgbClr val="000000"/>
                </a:solidFill>
                <a:latin typeface="Courier New" panose="02070309020205020404" pitchFamily="49" charset="0"/>
              </a:rPr>
              <a:t> </a:t>
            </a:r>
          </a:p>
          <a:p>
            <a:pPr marL="400050" lvl="1" indent="0">
              <a:buNone/>
            </a:pPr>
            <a:r>
              <a:rPr lang="en-US" sz="1600" b="1" dirty="0">
                <a:solidFill>
                  <a:srgbClr val="0000FF"/>
                </a:solidFill>
                <a:latin typeface="Courier New" panose="02070309020205020404" pitchFamily="49" charset="0"/>
              </a:rPr>
              <a:t>echo</a:t>
            </a:r>
            <a:r>
              <a:rPr lang="en-US" sz="1600" dirty="0">
                <a:solidFill>
                  <a:srgbClr val="000000"/>
                </a:solidFill>
                <a:latin typeface="Courier New" panose="02070309020205020404" pitchFamily="49" charset="0"/>
              </a:rPr>
              <a:t> </a:t>
            </a:r>
            <a:r>
              <a:rPr lang="en-US" sz="1600" dirty="0">
                <a:solidFill>
                  <a:srgbClr val="808080"/>
                </a:solidFill>
                <a:latin typeface="Courier New" panose="02070309020205020404" pitchFamily="49" charset="0"/>
              </a:rPr>
              <a:t>"2 + 4 = "</a:t>
            </a:r>
            <a:r>
              <a:rPr lang="en-US" sz="1600" dirty="0">
                <a:solidFill>
                  <a:srgbClr val="000000"/>
                </a:solidFill>
                <a:latin typeface="Courier New" panose="02070309020205020404" pitchFamily="49" charset="0"/>
              </a:rPr>
              <a:t> </a:t>
            </a:r>
            <a:r>
              <a:rPr lang="en-US" sz="1600" dirty="0">
                <a:solidFill>
                  <a:srgbClr val="8000FF"/>
                </a:solidFill>
                <a:latin typeface="Courier New" panose="02070309020205020404" pitchFamily="49" charset="0"/>
              </a:rPr>
              <a:t>.</a:t>
            </a:r>
            <a:r>
              <a:rPr lang="en-US" sz="1600" dirty="0">
                <a:solidFill>
                  <a:srgbClr val="000000"/>
                </a:solidFill>
                <a:latin typeface="Courier New" panose="02070309020205020404" pitchFamily="49" charset="0"/>
              </a:rPr>
              <a:t> sum</a:t>
            </a:r>
            <a:r>
              <a:rPr lang="en-US" sz="1600" dirty="0">
                <a:solidFill>
                  <a:srgbClr val="8000FF"/>
                </a:solidFill>
                <a:latin typeface="Courier New" panose="02070309020205020404" pitchFamily="49" charset="0"/>
              </a:rPr>
              <a:t>(</a:t>
            </a:r>
            <a:r>
              <a:rPr lang="en-US" sz="1600" dirty="0">
                <a:solidFill>
                  <a:srgbClr val="FF8000"/>
                </a:solidFill>
                <a:latin typeface="Courier New" panose="02070309020205020404" pitchFamily="49" charset="0"/>
              </a:rPr>
              <a:t>2</a:t>
            </a:r>
            <a:r>
              <a:rPr lang="en-US" sz="1600" dirty="0">
                <a:solidFill>
                  <a:srgbClr val="8000FF"/>
                </a:solidFill>
                <a:latin typeface="Courier New" panose="02070309020205020404" pitchFamily="49" charset="0"/>
              </a:rPr>
              <a:t>,</a:t>
            </a:r>
            <a:r>
              <a:rPr lang="en-US" sz="1600" dirty="0">
                <a:solidFill>
                  <a:srgbClr val="000000"/>
                </a:solidFill>
                <a:latin typeface="Courier New" panose="02070309020205020404" pitchFamily="49" charset="0"/>
              </a:rPr>
              <a:t> </a:t>
            </a:r>
            <a:r>
              <a:rPr lang="en-US" sz="1600" dirty="0">
                <a:solidFill>
                  <a:srgbClr val="FF8000"/>
                </a:solidFill>
                <a:latin typeface="Courier New" panose="02070309020205020404" pitchFamily="49" charset="0"/>
              </a:rPr>
              <a:t>4</a:t>
            </a:r>
            <a:r>
              <a:rPr lang="en-US" sz="1600" dirty="0">
                <a:solidFill>
                  <a:srgbClr val="8000FF"/>
                </a:solidFill>
                <a:latin typeface="Courier New" panose="02070309020205020404" pitchFamily="49" charset="0"/>
              </a:rPr>
              <a:t>);</a:t>
            </a:r>
            <a:r>
              <a:rPr lang="en-US" sz="1600" dirty="0">
                <a:solidFill>
                  <a:srgbClr val="000000"/>
                </a:solidFill>
                <a:latin typeface="Courier New" panose="02070309020205020404" pitchFamily="49" charset="0"/>
              </a:rPr>
              <a:t> </a:t>
            </a:r>
          </a:p>
          <a:p>
            <a:pPr marL="0" indent="0">
              <a:buNone/>
            </a:pPr>
            <a:r>
              <a:rPr lang="en-US" sz="1800" dirty="0">
                <a:solidFill>
                  <a:srgbClr val="FF0000"/>
                </a:solidFill>
                <a:latin typeface="Courier New" panose="02070309020205020404" pitchFamily="49" charset="0"/>
              </a:rPr>
              <a:t>?&gt;</a:t>
            </a:r>
            <a:endParaRPr lang="en-US" sz="1800" dirty="0"/>
          </a:p>
          <a:p>
            <a:pPr marL="400050" lvl="1" indent="0">
              <a:buNone/>
            </a:pPr>
            <a:endParaRPr lang="en-US" sz="1200" dirty="0"/>
          </a:p>
        </p:txBody>
      </p:sp>
    </p:spTree>
    <p:extLst>
      <p:ext uri="{BB962C8B-B14F-4D97-AF65-F5344CB8AC3E}">
        <p14:creationId xmlns:p14="http://schemas.microsoft.com/office/powerpoint/2010/main" val="353444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PHP form handling</a:t>
            </a:r>
          </a:p>
        </p:txBody>
      </p:sp>
      <p:sp>
        <p:nvSpPr>
          <p:cNvPr id="3" name="Content Placeholder 2"/>
          <p:cNvSpPr>
            <a:spLocks noGrp="1"/>
          </p:cNvSpPr>
          <p:nvPr>
            <p:ph idx="1"/>
          </p:nvPr>
        </p:nvSpPr>
        <p:spPr/>
        <p:txBody>
          <a:bodyPr>
            <a:normAutofit/>
          </a:bodyPr>
          <a:lstStyle/>
          <a:p>
            <a:r>
              <a:rPr lang="en-US" sz="1800" dirty="0"/>
              <a:t> In the below HTML, the form data is sent for processing to a PHP file named "</a:t>
            </a:r>
            <a:r>
              <a:rPr lang="en-US" sz="1800" dirty="0" err="1"/>
              <a:t>welcome.php</a:t>
            </a:r>
            <a:r>
              <a:rPr lang="en-US" sz="1800" dirty="0"/>
              <a:t>“ with the HTTP POST method.</a:t>
            </a:r>
            <a:endParaRPr lang="en-US" sz="1400" dirty="0">
              <a:solidFill>
                <a:srgbClr val="0000FF"/>
              </a:solidFill>
              <a:latin typeface="Courier New" panose="02070309020205020404" pitchFamily="49" charset="0"/>
            </a:endParaRPr>
          </a:p>
          <a:p>
            <a:pPr marL="0" indent="0">
              <a:buNone/>
            </a:pPr>
            <a:r>
              <a:rPr lang="en-US" sz="1400" dirty="0">
                <a:solidFill>
                  <a:srgbClr val="0000FF"/>
                </a:solidFill>
                <a:latin typeface="Courier New" panose="02070309020205020404" pitchFamily="49" charset="0"/>
              </a:rPr>
              <a:t>&lt;html&gt;</a:t>
            </a:r>
            <a:r>
              <a:rPr lang="en-US" sz="1400" b="1" dirty="0">
                <a:solidFill>
                  <a:srgbClr val="000000"/>
                </a:solidFill>
                <a:latin typeface="Courier New" panose="02070309020205020404" pitchFamily="49" charset="0"/>
              </a:rPr>
              <a:t> </a:t>
            </a:r>
          </a:p>
          <a:p>
            <a:pPr marL="0" indent="0">
              <a:buNone/>
            </a:pPr>
            <a:r>
              <a:rPr lang="en-US" sz="1400" dirty="0">
                <a:solidFill>
                  <a:srgbClr val="0000FF"/>
                </a:solidFill>
                <a:latin typeface="Courier New" panose="02070309020205020404" pitchFamily="49" charset="0"/>
              </a:rPr>
              <a:t>&lt;body&gt;</a:t>
            </a:r>
            <a:r>
              <a:rPr lang="en-US" sz="1400" b="1" dirty="0">
                <a:solidFill>
                  <a:srgbClr val="000000"/>
                </a:solidFill>
                <a:latin typeface="Courier New" panose="02070309020205020404" pitchFamily="49" charset="0"/>
              </a:rPr>
              <a:t> </a:t>
            </a:r>
          </a:p>
          <a:p>
            <a:pPr marL="0" indent="0">
              <a:buNone/>
            </a:pPr>
            <a:r>
              <a:rPr lang="en-US" sz="1400" dirty="0">
                <a:solidFill>
                  <a:srgbClr val="0000FF"/>
                </a:solidFill>
                <a:latin typeface="Courier New" panose="02070309020205020404" pitchFamily="49" charset="0"/>
              </a:rPr>
              <a:t>&lt;form</a:t>
            </a:r>
            <a:r>
              <a:rPr lang="en-US" sz="1400" dirty="0">
                <a:solidFill>
                  <a:srgbClr val="000000"/>
                </a:solidFill>
                <a:latin typeface="Courier New" panose="02070309020205020404" pitchFamily="49" charset="0"/>
              </a:rPr>
              <a:t> </a:t>
            </a:r>
            <a:r>
              <a:rPr lang="en-US" sz="1400" dirty="0">
                <a:solidFill>
                  <a:srgbClr val="FF0000"/>
                </a:solidFill>
                <a:latin typeface="Courier New" panose="02070309020205020404" pitchFamily="49" charset="0"/>
              </a:rPr>
              <a:t>action</a:t>
            </a:r>
            <a:r>
              <a:rPr lang="en-US" sz="1400" dirty="0">
                <a:solidFill>
                  <a:srgbClr val="000000"/>
                </a:solidFill>
                <a:latin typeface="Courier New" panose="02070309020205020404" pitchFamily="49" charset="0"/>
              </a:rPr>
              <a:t>=</a:t>
            </a:r>
            <a:r>
              <a:rPr lang="en-US" sz="1400" b="1" dirty="0">
                <a:solidFill>
                  <a:srgbClr val="8000FF"/>
                </a:solidFill>
                <a:latin typeface="Courier New" panose="02070309020205020404" pitchFamily="49" charset="0"/>
              </a:rPr>
              <a:t>"</a:t>
            </a:r>
            <a:r>
              <a:rPr lang="en-US" sz="1400" b="1" dirty="0" err="1">
                <a:solidFill>
                  <a:srgbClr val="8000FF"/>
                </a:solidFill>
                <a:latin typeface="Courier New" panose="02070309020205020404" pitchFamily="49" charset="0"/>
              </a:rPr>
              <a:t>welcome.php</a:t>
            </a:r>
            <a:r>
              <a:rPr lang="en-US" sz="1400" b="1" dirty="0">
                <a:solidFill>
                  <a:srgbClr val="8000FF"/>
                </a:solidFill>
                <a:latin typeface="Courier New" panose="02070309020205020404" pitchFamily="49" charset="0"/>
              </a:rPr>
              <a:t>"</a:t>
            </a:r>
            <a:r>
              <a:rPr lang="en-US" sz="1400" dirty="0">
                <a:solidFill>
                  <a:srgbClr val="000000"/>
                </a:solidFill>
                <a:latin typeface="Courier New" panose="02070309020205020404" pitchFamily="49" charset="0"/>
              </a:rPr>
              <a:t> </a:t>
            </a:r>
            <a:r>
              <a:rPr lang="en-US" sz="1400" dirty="0">
                <a:solidFill>
                  <a:srgbClr val="FF0000"/>
                </a:solidFill>
                <a:latin typeface="Courier New" panose="02070309020205020404" pitchFamily="49" charset="0"/>
              </a:rPr>
              <a:t>method</a:t>
            </a:r>
            <a:r>
              <a:rPr lang="en-US" sz="1400" dirty="0">
                <a:solidFill>
                  <a:srgbClr val="000000"/>
                </a:solidFill>
                <a:latin typeface="Courier New" panose="02070309020205020404" pitchFamily="49" charset="0"/>
              </a:rPr>
              <a:t>=</a:t>
            </a:r>
            <a:r>
              <a:rPr lang="en-US" sz="1400" b="1" dirty="0">
                <a:solidFill>
                  <a:srgbClr val="8000FF"/>
                </a:solidFill>
                <a:latin typeface="Courier New" panose="02070309020205020404" pitchFamily="49" charset="0"/>
              </a:rPr>
              <a:t>"post"</a:t>
            </a:r>
            <a:r>
              <a:rPr lang="en-US" sz="1400" dirty="0">
                <a:solidFill>
                  <a:srgbClr val="0000FF"/>
                </a:solidFill>
                <a:latin typeface="Courier New" panose="02070309020205020404" pitchFamily="49" charset="0"/>
              </a:rPr>
              <a:t>&gt;</a:t>
            </a:r>
            <a:r>
              <a:rPr lang="en-US" sz="1400" b="1" dirty="0">
                <a:solidFill>
                  <a:srgbClr val="000000"/>
                </a:solidFill>
                <a:latin typeface="Courier New" panose="02070309020205020404" pitchFamily="49" charset="0"/>
              </a:rPr>
              <a:t> </a:t>
            </a:r>
          </a:p>
          <a:p>
            <a:pPr marL="0" indent="0">
              <a:buNone/>
            </a:pPr>
            <a:r>
              <a:rPr lang="en-US" sz="1400" b="1" dirty="0">
                <a:solidFill>
                  <a:srgbClr val="000000"/>
                </a:solidFill>
                <a:latin typeface="Courier New" panose="02070309020205020404" pitchFamily="49" charset="0"/>
              </a:rPr>
              <a:t>Name: </a:t>
            </a:r>
            <a:r>
              <a:rPr lang="en-US" sz="1400" dirty="0">
                <a:solidFill>
                  <a:srgbClr val="0000FF"/>
                </a:solidFill>
                <a:latin typeface="Courier New" panose="02070309020205020404" pitchFamily="49" charset="0"/>
              </a:rPr>
              <a:t>&lt;input</a:t>
            </a:r>
            <a:r>
              <a:rPr lang="en-US" sz="1400" dirty="0">
                <a:solidFill>
                  <a:srgbClr val="000000"/>
                </a:solidFill>
                <a:latin typeface="Courier New" panose="02070309020205020404" pitchFamily="49" charset="0"/>
              </a:rPr>
              <a:t> </a:t>
            </a:r>
            <a:r>
              <a:rPr lang="en-US" sz="1400" dirty="0">
                <a:solidFill>
                  <a:srgbClr val="FF0000"/>
                </a:solidFill>
                <a:latin typeface="Courier New" panose="02070309020205020404" pitchFamily="49" charset="0"/>
              </a:rPr>
              <a:t>type</a:t>
            </a:r>
            <a:r>
              <a:rPr lang="en-US" sz="1400" dirty="0">
                <a:solidFill>
                  <a:srgbClr val="000000"/>
                </a:solidFill>
                <a:latin typeface="Courier New" panose="02070309020205020404" pitchFamily="49" charset="0"/>
              </a:rPr>
              <a:t>=</a:t>
            </a:r>
            <a:r>
              <a:rPr lang="en-US" sz="1400" b="1" dirty="0">
                <a:solidFill>
                  <a:srgbClr val="8000FF"/>
                </a:solidFill>
                <a:latin typeface="Courier New" panose="02070309020205020404" pitchFamily="49" charset="0"/>
              </a:rPr>
              <a:t>"text"</a:t>
            </a:r>
            <a:r>
              <a:rPr lang="en-US" sz="1400" dirty="0">
                <a:solidFill>
                  <a:srgbClr val="000000"/>
                </a:solidFill>
                <a:latin typeface="Courier New" panose="02070309020205020404" pitchFamily="49" charset="0"/>
              </a:rPr>
              <a:t> </a:t>
            </a:r>
            <a:r>
              <a:rPr lang="en-US" sz="1400" dirty="0">
                <a:solidFill>
                  <a:srgbClr val="FF0000"/>
                </a:solidFill>
                <a:latin typeface="Courier New" panose="02070309020205020404" pitchFamily="49" charset="0"/>
              </a:rPr>
              <a:t>name</a:t>
            </a:r>
            <a:r>
              <a:rPr lang="en-US" sz="1400" dirty="0">
                <a:solidFill>
                  <a:srgbClr val="000000"/>
                </a:solidFill>
                <a:latin typeface="Courier New" panose="02070309020205020404" pitchFamily="49" charset="0"/>
              </a:rPr>
              <a:t>=</a:t>
            </a:r>
            <a:r>
              <a:rPr lang="en-US" sz="1400" b="1" dirty="0">
                <a:solidFill>
                  <a:srgbClr val="8000FF"/>
                </a:solidFill>
                <a:latin typeface="Courier New" panose="02070309020205020404" pitchFamily="49" charset="0"/>
              </a:rPr>
              <a:t>"name"</a:t>
            </a:r>
            <a:r>
              <a:rPr lang="en-US" sz="1400" dirty="0">
                <a:solidFill>
                  <a:srgbClr val="0000FF"/>
                </a:solidFill>
                <a:latin typeface="Courier New" panose="02070309020205020404" pitchFamily="49" charset="0"/>
              </a:rPr>
              <a:t>&gt;&lt;</a:t>
            </a:r>
            <a:r>
              <a:rPr lang="en-US" sz="1400" dirty="0" err="1">
                <a:solidFill>
                  <a:srgbClr val="0000FF"/>
                </a:solidFill>
                <a:latin typeface="Courier New" panose="02070309020205020404" pitchFamily="49" charset="0"/>
              </a:rPr>
              <a:t>br</a:t>
            </a:r>
            <a:r>
              <a:rPr lang="en-US" sz="1400" dirty="0">
                <a:solidFill>
                  <a:srgbClr val="0000FF"/>
                </a:solidFill>
                <a:latin typeface="Courier New" panose="02070309020205020404" pitchFamily="49" charset="0"/>
              </a:rPr>
              <a:t>&gt;</a:t>
            </a:r>
            <a:r>
              <a:rPr lang="en-US" sz="1400" b="1" dirty="0">
                <a:solidFill>
                  <a:srgbClr val="000000"/>
                </a:solidFill>
                <a:latin typeface="Courier New" panose="02070309020205020404" pitchFamily="49" charset="0"/>
              </a:rPr>
              <a:t> </a:t>
            </a:r>
          </a:p>
          <a:p>
            <a:pPr marL="0" indent="0">
              <a:buNone/>
            </a:pPr>
            <a:r>
              <a:rPr lang="en-US" sz="1400" b="1" dirty="0">
                <a:solidFill>
                  <a:srgbClr val="000000"/>
                </a:solidFill>
                <a:latin typeface="Courier New" panose="02070309020205020404" pitchFamily="49" charset="0"/>
              </a:rPr>
              <a:t>E-mail: </a:t>
            </a:r>
            <a:r>
              <a:rPr lang="en-US" sz="1400" dirty="0">
                <a:solidFill>
                  <a:srgbClr val="0000FF"/>
                </a:solidFill>
                <a:latin typeface="Courier New" panose="02070309020205020404" pitchFamily="49" charset="0"/>
              </a:rPr>
              <a:t>&lt;input</a:t>
            </a:r>
            <a:r>
              <a:rPr lang="en-US" sz="1400" dirty="0">
                <a:solidFill>
                  <a:srgbClr val="000000"/>
                </a:solidFill>
                <a:latin typeface="Courier New" panose="02070309020205020404" pitchFamily="49" charset="0"/>
              </a:rPr>
              <a:t> </a:t>
            </a:r>
            <a:r>
              <a:rPr lang="en-US" sz="1400" dirty="0">
                <a:solidFill>
                  <a:srgbClr val="FF0000"/>
                </a:solidFill>
                <a:latin typeface="Courier New" panose="02070309020205020404" pitchFamily="49" charset="0"/>
              </a:rPr>
              <a:t>type</a:t>
            </a:r>
            <a:r>
              <a:rPr lang="en-US" sz="1400" dirty="0">
                <a:solidFill>
                  <a:srgbClr val="000000"/>
                </a:solidFill>
                <a:latin typeface="Courier New" panose="02070309020205020404" pitchFamily="49" charset="0"/>
              </a:rPr>
              <a:t>=</a:t>
            </a:r>
            <a:r>
              <a:rPr lang="en-US" sz="1400" b="1" dirty="0">
                <a:solidFill>
                  <a:srgbClr val="8000FF"/>
                </a:solidFill>
                <a:latin typeface="Courier New" panose="02070309020205020404" pitchFamily="49" charset="0"/>
              </a:rPr>
              <a:t>"text"</a:t>
            </a:r>
            <a:r>
              <a:rPr lang="en-US" sz="1400" dirty="0">
                <a:solidFill>
                  <a:srgbClr val="000000"/>
                </a:solidFill>
                <a:latin typeface="Courier New" panose="02070309020205020404" pitchFamily="49" charset="0"/>
              </a:rPr>
              <a:t> </a:t>
            </a:r>
            <a:r>
              <a:rPr lang="en-US" sz="1400" dirty="0">
                <a:solidFill>
                  <a:srgbClr val="FF0000"/>
                </a:solidFill>
                <a:latin typeface="Courier New" panose="02070309020205020404" pitchFamily="49" charset="0"/>
              </a:rPr>
              <a:t>name</a:t>
            </a:r>
            <a:r>
              <a:rPr lang="en-US" sz="1400" dirty="0">
                <a:solidFill>
                  <a:srgbClr val="000000"/>
                </a:solidFill>
                <a:latin typeface="Courier New" panose="02070309020205020404" pitchFamily="49" charset="0"/>
              </a:rPr>
              <a:t>=</a:t>
            </a:r>
            <a:r>
              <a:rPr lang="en-US" sz="1400" b="1" dirty="0">
                <a:solidFill>
                  <a:srgbClr val="8000FF"/>
                </a:solidFill>
                <a:latin typeface="Courier New" panose="02070309020205020404" pitchFamily="49" charset="0"/>
              </a:rPr>
              <a:t>"email"</a:t>
            </a:r>
            <a:r>
              <a:rPr lang="en-US" sz="1400" dirty="0">
                <a:solidFill>
                  <a:srgbClr val="0000FF"/>
                </a:solidFill>
                <a:latin typeface="Courier New" panose="02070309020205020404" pitchFamily="49" charset="0"/>
              </a:rPr>
              <a:t>&gt;&lt;</a:t>
            </a:r>
            <a:r>
              <a:rPr lang="en-US" sz="1400" dirty="0" err="1">
                <a:solidFill>
                  <a:srgbClr val="0000FF"/>
                </a:solidFill>
                <a:latin typeface="Courier New" panose="02070309020205020404" pitchFamily="49" charset="0"/>
              </a:rPr>
              <a:t>br</a:t>
            </a:r>
            <a:r>
              <a:rPr lang="en-US" sz="1400" dirty="0">
                <a:solidFill>
                  <a:srgbClr val="0000FF"/>
                </a:solidFill>
                <a:latin typeface="Courier New" panose="02070309020205020404" pitchFamily="49" charset="0"/>
              </a:rPr>
              <a:t>&gt;</a:t>
            </a:r>
            <a:r>
              <a:rPr lang="en-US" sz="1400" b="1" dirty="0">
                <a:solidFill>
                  <a:srgbClr val="000000"/>
                </a:solidFill>
                <a:latin typeface="Courier New" panose="02070309020205020404" pitchFamily="49" charset="0"/>
              </a:rPr>
              <a:t> </a:t>
            </a:r>
          </a:p>
          <a:p>
            <a:pPr marL="0" indent="0">
              <a:buNone/>
            </a:pPr>
            <a:r>
              <a:rPr lang="en-US" sz="1400" dirty="0">
                <a:solidFill>
                  <a:srgbClr val="0000FF"/>
                </a:solidFill>
                <a:latin typeface="Courier New" panose="02070309020205020404" pitchFamily="49" charset="0"/>
              </a:rPr>
              <a:t>&lt;input</a:t>
            </a:r>
            <a:r>
              <a:rPr lang="en-US" sz="1400" dirty="0">
                <a:solidFill>
                  <a:srgbClr val="000000"/>
                </a:solidFill>
                <a:latin typeface="Courier New" panose="02070309020205020404" pitchFamily="49" charset="0"/>
              </a:rPr>
              <a:t> </a:t>
            </a:r>
            <a:r>
              <a:rPr lang="en-US" sz="1400" dirty="0">
                <a:solidFill>
                  <a:srgbClr val="FF0000"/>
                </a:solidFill>
                <a:latin typeface="Courier New" panose="02070309020205020404" pitchFamily="49" charset="0"/>
              </a:rPr>
              <a:t>type</a:t>
            </a:r>
            <a:r>
              <a:rPr lang="en-US" sz="1400" dirty="0">
                <a:solidFill>
                  <a:srgbClr val="000000"/>
                </a:solidFill>
                <a:latin typeface="Courier New" panose="02070309020205020404" pitchFamily="49" charset="0"/>
              </a:rPr>
              <a:t>=</a:t>
            </a:r>
            <a:r>
              <a:rPr lang="en-US" sz="1400" b="1" dirty="0">
                <a:solidFill>
                  <a:srgbClr val="8000FF"/>
                </a:solidFill>
                <a:latin typeface="Courier New" panose="02070309020205020404" pitchFamily="49" charset="0"/>
              </a:rPr>
              <a:t>"submit"</a:t>
            </a:r>
            <a:r>
              <a:rPr lang="en-US" sz="1400" dirty="0">
                <a:solidFill>
                  <a:srgbClr val="0000FF"/>
                </a:solidFill>
                <a:latin typeface="Courier New" panose="02070309020205020404" pitchFamily="49" charset="0"/>
              </a:rPr>
              <a:t>&gt;</a:t>
            </a:r>
            <a:r>
              <a:rPr lang="en-US" sz="1400" b="1" dirty="0">
                <a:solidFill>
                  <a:srgbClr val="000000"/>
                </a:solidFill>
                <a:latin typeface="Courier New" panose="02070309020205020404" pitchFamily="49" charset="0"/>
              </a:rPr>
              <a:t> </a:t>
            </a:r>
          </a:p>
          <a:p>
            <a:pPr marL="0" indent="0">
              <a:buNone/>
            </a:pPr>
            <a:r>
              <a:rPr lang="en-US" sz="1400" dirty="0">
                <a:solidFill>
                  <a:srgbClr val="0000FF"/>
                </a:solidFill>
                <a:latin typeface="Courier New" panose="02070309020205020404" pitchFamily="49" charset="0"/>
              </a:rPr>
              <a:t>&lt;/form&gt;</a:t>
            </a:r>
            <a:r>
              <a:rPr lang="en-US" sz="1400" b="1" dirty="0">
                <a:solidFill>
                  <a:srgbClr val="000000"/>
                </a:solidFill>
                <a:latin typeface="Courier New" panose="02070309020205020404" pitchFamily="49" charset="0"/>
              </a:rPr>
              <a:t> </a:t>
            </a:r>
          </a:p>
          <a:p>
            <a:pPr marL="0" indent="0">
              <a:buNone/>
            </a:pPr>
            <a:r>
              <a:rPr lang="en-US" sz="1400" dirty="0">
                <a:solidFill>
                  <a:srgbClr val="0000FF"/>
                </a:solidFill>
                <a:latin typeface="Courier New" panose="02070309020205020404" pitchFamily="49" charset="0"/>
              </a:rPr>
              <a:t>&lt;/body&gt;</a:t>
            </a:r>
            <a:r>
              <a:rPr lang="en-US" sz="1400" b="1" dirty="0">
                <a:solidFill>
                  <a:srgbClr val="000000"/>
                </a:solidFill>
                <a:latin typeface="Courier New" panose="02070309020205020404" pitchFamily="49" charset="0"/>
              </a:rPr>
              <a:t> </a:t>
            </a:r>
          </a:p>
          <a:p>
            <a:pPr marL="0" indent="0">
              <a:buNone/>
            </a:pPr>
            <a:r>
              <a:rPr lang="en-US" sz="1400" dirty="0">
                <a:solidFill>
                  <a:srgbClr val="0000FF"/>
                </a:solidFill>
                <a:latin typeface="Courier New" panose="02070309020205020404" pitchFamily="49" charset="0"/>
              </a:rPr>
              <a:t>&lt;/html&gt;</a:t>
            </a:r>
            <a:endParaRPr lang="en-US" sz="1400" dirty="0"/>
          </a:p>
          <a:p>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7404" y="3324815"/>
            <a:ext cx="3659396" cy="1089529"/>
          </a:xfrm>
          <a:prstGeom prst="rect">
            <a:avLst/>
          </a:prstGeom>
        </p:spPr>
      </p:pic>
    </p:spTree>
    <p:extLst>
      <p:ext uri="{BB962C8B-B14F-4D97-AF65-F5344CB8AC3E}">
        <p14:creationId xmlns:p14="http://schemas.microsoft.com/office/powerpoint/2010/main" val="2886724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PHP form handling</a:t>
            </a:r>
          </a:p>
        </p:txBody>
      </p:sp>
      <p:sp>
        <p:nvSpPr>
          <p:cNvPr id="3" name="Content Placeholder 2"/>
          <p:cNvSpPr>
            <a:spLocks noGrp="1"/>
          </p:cNvSpPr>
          <p:nvPr>
            <p:ph idx="1"/>
          </p:nvPr>
        </p:nvSpPr>
        <p:spPr/>
        <p:txBody>
          <a:bodyPr>
            <a:normAutofit/>
          </a:bodyPr>
          <a:lstStyle/>
          <a:p>
            <a:r>
              <a:rPr lang="en-US" sz="1800" dirty="0"/>
              <a:t>The user input from the form could be handled in the “</a:t>
            </a:r>
            <a:r>
              <a:rPr lang="en-US" sz="1800" dirty="0" err="1"/>
              <a:t>welcome.php</a:t>
            </a:r>
            <a:r>
              <a:rPr lang="en-US" sz="1800" dirty="0"/>
              <a:t>” like this.</a:t>
            </a:r>
          </a:p>
          <a:p>
            <a:pPr marL="0" indent="0">
              <a:buNone/>
            </a:pPr>
            <a:r>
              <a:rPr lang="en-US" sz="1800" dirty="0">
                <a:solidFill>
                  <a:srgbClr val="0000FF"/>
                </a:solidFill>
                <a:latin typeface="Courier New" panose="02070309020205020404" pitchFamily="49" charset="0"/>
              </a:rPr>
              <a:t>&lt;html&gt;</a:t>
            </a:r>
            <a:r>
              <a:rPr lang="en-US" sz="1800" b="1" dirty="0">
                <a:solidFill>
                  <a:srgbClr val="000000"/>
                </a:solidFill>
                <a:latin typeface="Courier New" panose="02070309020205020404" pitchFamily="49" charset="0"/>
              </a:rPr>
              <a:t> </a:t>
            </a:r>
          </a:p>
          <a:p>
            <a:pPr marL="0" indent="0">
              <a:buNone/>
            </a:pPr>
            <a:r>
              <a:rPr lang="en-US" sz="1800" dirty="0">
                <a:solidFill>
                  <a:srgbClr val="0000FF"/>
                </a:solidFill>
                <a:latin typeface="Courier New" panose="02070309020205020404" pitchFamily="49" charset="0"/>
              </a:rPr>
              <a:t>&lt;body&gt;</a:t>
            </a:r>
            <a:r>
              <a:rPr lang="en-US" sz="1800" b="1" dirty="0">
                <a:solidFill>
                  <a:srgbClr val="000000"/>
                </a:solidFill>
                <a:latin typeface="Courier New" panose="02070309020205020404" pitchFamily="49" charset="0"/>
              </a:rPr>
              <a:t> </a:t>
            </a:r>
          </a:p>
          <a:p>
            <a:pPr marL="0" indent="0">
              <a:buNone/>
            </a:pPr>
            <a:r>
              <a:rPr lang="en-US" sz="1800" b="1" dirty="0">
                <a:solidFill>
                  <a:srgbClr val="000000"/>
                </a:solidFill>
                <a:latin typeface="Courier New" panose="02070309020205020404" pitchFamily="49" charset="0"/>
              </a:rPr>
              <a:t>Welcome </a:t>
            </a:r>
            <a:r>
              <a:rPr lang="en-US" sz="1800" dirty="0">
                <a:solidFill>
                  <a:srgbClr val="FF0000"/>
                </a:solidFill>
                <a:latin typeface="Courier New" panose="02070309020205020404" pitchFamily="49" charset="0"/>
              </a:rPr>
              <a:t>&lt;?</a:t>
            </a:r>
            <a:r>
              <a:rPr lang="en-US" sz="1800" dirty="0" err="1">
                <a:solidFill>
                  <a:srgbClr val="FF0000"/>
                </a:solidFill>
                <a:latin typeface="Courier New" panose="02070309020205020404" pitchFamily="49" charset="0"/>
              </a:rPr>
              <a:t>php</a:t>
            </a:r>
            <a:r>
              <a:rPr lang="en-US" sz="1800" dirty="0">
                <a:solidFill>
                  <a:srgbClr val="000000"/>
                </a:solidFill>
                <a:latin typeface="Courier New" panose="02070309020205020404" pitchFamily="49" charset="0"/>
              </a:rPr>
              <a:t> </a:t>
            </a:r>
            <a:r>
              <a:rPr lang="en-US" sz="1800" b="1" dirty="0">
                <a:solidFill>
                  <a:srgbClr val="0000FF"/>
                </a:solidFill>
                <a:latin typeface="Courier New" panose="02070309020205020404" pitchFamily="49" charset="0"/>
              </a:rPr>
              <a:t>echo</a:t>
            </a:r>
            <a:r>
              <a:rPr lang="en-US" sz="1800" dirty="0">
                <a:solidFill>
                  <a:srgbClr val="000000"/>
                </a:solidFill>
                <a:latin typeface="Courier New" panose="02070309020205020404" pitchFamily="49" charset="0"/>
              </a:rPr>
              <a:t> </a:t>
            </a:r>
            <a:r>
              <a:rPr lang="en-US" sz="1800" dirty="0">
                <a:solidFill>
                  <a:srgbClr val="000080"/>
                </a:solidFill>
                <a:latin typeface="Courier New" panose="02070309020205020404" pitchFamily="49" charset="0"/>
              </a:rPr>
              <a:t>$_POST</a:t>
            </a:r>
            <a:r>
              <a:rPr lang="en-US" sz="1800" dirty="0">
                <a:solidFill>
                  <a:srgbClr val="8000FF"/>
                </a:solidFill>
                <a:latin typeface="Courier New" panose="02070309020205020404" pitchFamily="49" charset="0"/>
              </a:rPr>
              <a:t>[</a:t>
            </a:r>
            <a:r>
              <a:rPr lang="en-US" sz="1800" dirty="0">
                <a:solidFill>
                  <a:srgbClr val="808080"/>
                </a:solidFill>
                <a:latin typeface="Courier New" panose="02070309020205020404" pitchFamily="49" charset="0"/>
              </a:rPr>
              <a:t>"name"</a:t>
            </a:r>
            <a:r>
              <a:rPr lang="en-US" sz="1800" dirty="0">
                <a:solidFill>
                  <a:srgbClr val="8000FF"/>
                </a:solidFill>
                <a:latin typeface="Courier New" panose="02070309020205020404" pitchFamily="49" charset="0"/>
              </a:rPr>
              <a:t>];</a:t>
            </a:r>
            <a:r>
              <a:rPr lang="en-US" sz="1800" dirty="0">
                <a:solidFill>
                  <a:srgbClr val="000000"/>
                </a:solidFill>
                <a:latin typeface="Courier New" panose="02070309020205020404" pitchFamily="49" charset="0"/>
              </a:rPr>
              <a:t> </a:t>
            </a:r>
            <a:r>
              <a:rPr lang="en-US" sz="1800" dirty="0">
                <a:solidFill>
                  <a:srgbClr val="FF0000"/>
                </a:solidFill>
                <a:latin typeface="Courier New" panose="02070309020205020404" pitchFamily="49" charset="0"/>
              </a:rPr>
              <a:t>?&gt;</a:t>
            </a:r>
            <a:r>
              <a:rPr lang="en-US" sz="1800" dirty="0">
                <a:solidFill>
                  <a:srgbClr val="0000FF"/>
                </a:solidFill>
                <a:latin typeface="Courier New" panose="02070309020205020404" pitchFamily="49" charset="0"/>
              </a:rPr>
              <a:t>&lt;</a:t>
            </a:r>
            <a:r>
              <a:rPr lang="en-US" sz="1800" dirty="0" err="1">
                <a:solidFill>
                  <a:srgbClr val="0000FF"/>
                </a:solidFill>
                <a:latin typeface="Courier New" panose="02070309020205020404" pitchFamily="49" charset="0"/>
              </a:rPr>
              <a:t>br</a:t>
            </a:r>
            <a:r>
              <a:rPr lang="en-US" sz="1800" dirty="0">
                <a:solidFill>
                  <a:srgbClr val="0000FF"/>
                </a:solidFill>
                <a:latin typeface="Courier New" panose="02070309020205020404" pitchFamily="49" charset="0"/>
              </a:rPr>
              <a:t>&gt;</a:t>
            </a:r>
            <a:r>
              <a:rPr lang="en-US" sz="1800" b="1" dirty="0">
                <a:solidFill>
                  <a:srgbClr val="000000"/>
                </a:solidFill>
                <a:latin typeface="Courier New" panose="02070309020205020404" pitchFamily="49" charset="0"/>
              </a:rPr>
              <a:t> </a:t>
            </a:r>
          </a:p>
          <a:p>
            <a:pPr marL="0" indent="0">
              <a:buNone/>
            </a:pPr>
            <a:r>
              <a:rPr lang="en-US" sz="1800" b="1" dirty="0">
                <a:solidFill>
                  <a:srgbClr val="000000"/>
                </a:solidFill>
                <a:latin typeface="Courier New" panose="02070309020205020404" pitchFamily="49" charset="0"/>
              </a:rPr>
              <a:t>Your email address is: </a:t>
            </a:r>
            <a:r>
              <a:rPr lang="en-US" sz="1800" dirty="0">
                <a:solidFill>
                  <a:srgbClr val="FF0000"/>
                </a:solidFill>
                <a:latin typeface="Courier New" panose="02070309020205020404" pitchFamily="49" charset="0"/>
              </a:rPr>
              <a:t>&lt;?</a:t>
            </a:r>
            <a:r>
              <a:rPr lang="en-US" sz="1800" dirty="0" err="1">
                <a:solidFill>
                  <a:srgbClr val="FF0000"/>
                </a:solidFill>
                <a:latin typeface="Courier New" panose="02070309020205020404" pitchFamily="49" charset="0"/>
              </a:rPr>
              <a:t>php</a:t>
            </a:r>
            <a:r>
              <a:rPr lang="en-US" sz="1800" dirty="0">
                <a:solidFill>
                  <a:srgbClr val="000000"/>
                </a:solidFill>
                <a:latin typeface="Courier New" panose="02070309020205020404" pitchFamily="49" charset="0"/>
              </a:rPr>
              <a:t> </a:t>
            </a:r>
            <a:r>
              <a:rPr lang="en-US" sz="1800" b="1" dirty="0">
                <a:solidFill>
                  <a:srgbClr val="0000FF"/>
                </a:solidFill>
                <a:latin typeface="Courier New" panose="02070309020205020404" pitchFamily="49" charset="0"/>
              </a:rPr>
              <a:t>echo</a:t>
            </a:r>
            <a:r>
              <a:rPr lang="en-US" sz="1800" dirty="0">
                <a:solidFill>
                  <a:srgbClr val="000000"/>
                </a:solidFill>
                <a:latin typeface="Courier New" panose="02070309020205020404" pitchFamily="49" charset="0"/>
              </a:rPr>
              <a:t> </a:t>
            </a:r>
            <a:r>
              <a:rPr lang="en-US" sz="1800" dirty="0">
                <a:solidFill>
                  <a:srgbClr val="000080"/>
                </a:solidFill>
                <a:latin typeface="Courier New" panose="02070309020205020404" pitchFamily="49" charset="0"/>
              </a:rPr>
              <a:t>$_POST</a:t>
            </a:r>
            <a:r>
              <a:rPr lang="en-US" sz="1800" dirty="0">
                <a:solidFill>
                  <a:srgbClr val="8000FF"/>
                </a:solidFill>
                <a:latin typeface="Courier New" panose="02070309020205020404" pitchFamily="49" charset="0"/>
              </a:rPr>
              <a:t>[</a:t>
            </a:r>
            <a:r>
              <a:rPr lang="en-US" sz="1800" dirty="0">
                <a:solidFill>
                  <a:srgbClr val="808080"/>
                </a:solidFill>
                <a:latin typeface="Courier New" panose="02070309020205020404" pitchFamily="49" charset="0"/>
              </a:rPr>
              <a:t>"email"</a:t>
            </a:r>
            <a:r>
              <a:rPr lang="en-US" sz="1800" dirty="0">
                <a:solidFill>
                  <a:srgbClr val="8000FF"/>
                </a:solidFill>
                <a:latin typeface="Courier New" panose="02070309020205020404" pitchFamily="49" charset="0"/>
              </a:rPr>
              <a:t>];</a:t>
            </a:r>
            <a:r>
              <a:rPr lang="en-US" sz="1800" dirty="0">
                <a:solidFill>
                  <a:srgbClr val="000000"/>
                </a:solidFill>
                <a:latin typeface="Courier New" panose="02070309020205020404" pitchFamily="49" charset="0"/>
              </a:rPr>
              <a:t> </a:t>
            </a:r>
            <a:r>
              <a:rPr lang="en-US" sz="1800" dirty="0">
                <a:solidFill>
                  <a:srgbClr val="FF0000"/>
                </a:solidFill>
                <a:latin typeface="Courier New" panose="02070309020205020404" pitchFamily="49" charset="0"/>
              </a:rPr>
              <a:t>?&gt;</a:t>
            </a:r>
            <a:r>
              <a:rPr lang="en-US" sz="1800" b="1" dirty="0">
                <a:solidFill>
                  <a:srgbClr val="000000"/>
                </a:solidFill>
                <a:latin typeface="Courier New" panose="02070309020205020404" pitchFamily="49" charset="0"/>
              </a:rPr>
              <a:t> </a:t>
            </a:r>
          </a:p>
          <a:p>
            <a:pPr marL="0" indent="0">
              <a:buNone/>
            </a:pPr>
            <a:r>
              <a:rPr lang="en-US" sz="1800" dirty="0">
                <a:solidFill>
                  <a:srgbClr val="0000FF"/>
                </a:solidFill>
                <a:latin typeface="Courier New" panose="02070309020205020404" pitchFamily="49" charset="0"/>
              </a:rPr>
              <a:t>&lt;/body&gt;</a:t>
            </a:r>
            <a:r>
              <a:rPr lang="en-US" sz="1800" b="1" dirty="0">
                <a:solidFill>
                  <a:srgbClr val="000000"/>
                </a:solidFill>
                <a:latin typeface="Courier New" panose="02070309020205020404" pitchFamily="49" charset="0"/>
              </a:rPr>
              <a:t> </a:t>
            </a:r>
          </a:p>
          <a:p>
            <a:pPr marL="0" indent="0">
              <a:buNone/>
            </a:pPr>
            <a:r>
              <a:rPr lang="en-US" sz="1800" dirty="0">
                <a:solidFill>
                  <a:srgbClr val="0000FF"/>
                </a:solidFill>
                <a:latin typeface="Courier New" panose="02070309020205020404" pitchFamily="49" charset="0"/>
              </a:rPr>
              <a:t>&lt;/html&gt;</a:t>
            </a:r>
            <a:endParaRPr lang="en-US" sz="1800" dirty="0"/>
          </a:p>
          <a:p>
            <a:pPr marL="0" indent="0">
              <a:buNone/>
            </a:pPr>
            <a:endParaRPr lang="en-US" sz="1800" dirty="0"/>
          </a:p>
          <a:p>
            <a:pPr marL="0" indent="0">
              <a:buNone/>
            </a:pPr>
            <a:r>
              <a:rPr lang="en-US" sz="1800" dirty="0"/>
              <a:t>			</a:t>
            </a:r>
            <a:r>
              <a:rPr lang="en-US" sz="1800" b="1" dirty="0"/>
              <a:t>Output: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0021" y="3807372"/>
            <a:ext cx="5417692" cy="773956"/>
          </a:xfrm>
          <a:prstGeom prst="rect">
            <a:avLst/>
          </a:prstGeom>
        </p:spPr>
      </p:pic>
    </p:spTree>
    <p:extLst>
      <p:ext uri="{BB962C8B-B14F-4D97-AF65-F5344CB8AC3E}">
        <p14:creationId xmlns:p14="http://schemas.microsoft.com/office/powerpoint/2010/main" val="1001989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PHP form handling</a:t>
            </a:r>
          </a:p>
        </p:txBody>
      </p:sp>
      <p:sp>
        <p:nvSpPr>
          <p:cNvPr id="3" name="Content Placeholder 2"/>
          <p:cNvSpPr>
            <a:spLocks noGrp="1"/>
          </p:cNvSpPr>
          <p:nvPr>
            <p:ph idx="1"/>
          </p:nvPr>
        </p:nvSpPr>
        <p:spPr/>
        <p:txBody>
          <a:bodyPr/>
          <a:lstStyle/>
          <a:p>
            <a:r>
              <a:rPr lang="en-US" dirty="0"/>
              <a:t>Can do the same with GET method too.</a:t>
            </a:r>
          </a:p>
          <a:p>
            <a:r>
              <a:rPr lang="en-US" dirty="0"/>
              <a:t>Both GET and POST create an array. This array holds key/value pairs.</a:t>
            </a:r>
          </a:p>
          <a:p>
            <a:r>
              <a:rPr lang="en-US" dirty="0"/>
              <a:t>Keys: names of form controls</a:t>
            </a:r>
          </a:p>
          <a:p>
            <a:r>
              <a:rPr lang="en-US" dirty="0"/>
              <a:t>Values: input data from the user</a:t>
            </a:r>
          </a:p>
        </p:txBody>
      </p:sp>
    </p:spTree>
    <p:extLst>
      <p:ext uri="{BB962C8B-B14F-4D97-AF65-F5344CB8AC3E}">
        <p14:creationId xmlns:p14="http://schemas.microsoft.com/office/powerpoint/2010/main" val="3310376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PHP connect to MySQL</a:t>
            </a:r>
          </a:p>
        </p:txBody>
      </p:sp>
      <p:sp>
        <p:nvSpPr>
          <p:cNvPr id="3" name="Content Placeholder 2"/>
          <p:cNvSpPr>
            <a:spLocks noGrp="1"/>
          </p:cNvSpPr>
          <p:nvPr>
            <p:ph idx="1"/>
          </p:nvPr>
        </p:nvSpPr>
        <p:spPr/>
        <p:txBody>
          <a:bodyPr>
            <a:noAutofit/>
          </a:bodyPr>
          <a:lstStyle/>
          <a:p>
            <a:r>
              <a:rPr lang="en-US" sz="2000" dirty="0"/>
              <a:t>PHP 5 and later can connect to a MySQL database with:</a:t>
            </a:r>
          </a:p>
          <a:p>
            <a:pPr lvl="1"/>
            <a:r>
              <a:rPr lang="en-US" sz="1600" dirty="0" err="1"/>
              <a:t>MySQLi</a:t>
            </a:r>
            <a:r>
              <a:rPr lang="en-US" sz="1600" dirty="0"/>
              <a:t> extension</a:t>
            </a:r>
          </a:p>
          <a:p>
            <a:pPr lvl="1"/>
            <a:r>
              <a:rPr lang="en-US" sz="1600" dirty="0"/>
              <a:t>PDO (PHP Data Objects)</a:t>
            </a:r>
          </a:p>
          <a:p>
            <a:r>
              <a:rPr lang="en-US" sz="2000" dirty="0"/>
              <a:t>We will discuss </a:t>
            </a:r>
            <a:r>
              <a:rPr lang="en-US" sz="2000" dirty="0" err="1"/>
              <a:t>MySQLi</a:t>
            </a:r>
            <a:r>
              <a:rPr lang="en-US" sz="2000" dirty="0"/>
              <a:t> </a:t>
            </a:r>
          </a:p>
          <a:p>
            <a:r>
              <a:rPr lang="en-US" sz="2000" dirty="0" err="1"/>
              <a:t>MySQLi</a:t>
            </a:r>
            <a:r>
              <a:rPr lang="en-US" sz="2000" dirty="0"/>
              <a:t> is a relational driver used in PHP to provide an interface with MySQL databases.</a:t>
            </a:r>
          </a:p>
          <a:p>
            <a:r>
              <a:rPr lang="en-US" sz="2000" dirty="0" err="1"/>
              <a:t>MySQLi</a:t>
            </a:r>
            <a:r>
              <a:rPr lang="en-US" sz="2000" dirty="0"/>
              <a:t> - “i” stands for “improved”. Older MySQL extension is deprecated now. </a:t>
            </a:r>
          </a:p>
          <a:p>
            <a:r>
              <a:rPr lang="en-US" sz="2000" dirty="0" err="1"/>
              <a:t>MySQLi</a:t>
            </a:r>
            <a:r>
              <a:rPr lang="en-US" sz="2000" dirty="0"/>
              <a:t> is automatically installed in most cases, when php5 </a:t>
            </a:r>
            <a:r>
              <a:rPr lang="en-US" sz="2000" dirty="0" err="1"/>
              <a:t>mysql</a:t>
            </a:r>
            <a:r>
              <a:rPr lang="en-US" sz="2000" dirty="0"/>
              <a:t> package is installed (Once you install XAMPP this is also installed)</a:t>
            </a:r>
          </a:p>
        </p:txBody>
      </p:sp>
    </p:spTree>
    <p:extLst>
      <p:ext uri="{BB962C8B-B14F-4D97-AF65-F5344CB8AC3E}">
        <p14:creationId xmlns:p14="http://schemas.microsoft.com/office/powerpoint/2010/main" val="4768141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PHP connect to MySQL</a:t>
            </a:r>
          </a:p>
        </p:txBody>
      </p:sp>
      <p:sp>
        <p:nvSpPr>
          <p:cNvPr id="3" name="Content Placeholder 2"/>
          <p:cNvSpPr>
            <a:spLocks noGrp="1"/>
          </p:cNvSpPr>
          <p:nvPr>
            <p:ph idx="1"/>
          </p:nvPr>
        </p:nvSpPr>
        <p:spPr/>
        <p:txBody>
          <a:bodyPr>
            <a:noAutofit/>
          </a:bodyPr>
          <a:lstStyle/>
          <a:p>
            <a:r>
              <a:rPr lang="en-US" sz="2000" dirty="0"/>
              <a:t>Some commonly used functions:</a:t>
            </a:r>
          </a:p>
          <a:p>
            <a:pPr lvl="1"/>
            <a:r>
              <a:rPr lang="en-US" sz="1600" b="1" dirty="0" err="1"/>
              <a:t>mysqli_connect</a:t>
            </a:r>
            <a:r>
              <a:rPr lang="en-US" sz="1600" b="1" dirty="0"/>
              <a:t>() Function</a:t>
            </a:r>
            <a:r>
              <a:rPr lang="en-US" sz="1600" dirty="0"/>
              <a:t>: Open a new connection to the MySQL server</a:t>
            </a:r>
          </a:p>
          <a:p>
            <a:pPr lvl="1"/>
            <a:r>
              <a:rPr lang="en-US" sz="1600" b="1" dirty="0" err="1"/>
              <a:t>mysqli_query</a:t>
            </a:r>
            <a:r>
              <a:rPr lang="en-US" sz="1600" b="1" dirty="0"/>
              <a:t>() Function</a:t>
            </a:r>
            <a:r>
              <a:rPr lang="en-US" sz="1600" dirty="0"/>
              <a:t>: Perform queries against the database</a:t>
            </a:r>
          </a:p>
          <a:p>
            <a:pPr lvl="1"/>
            <a:r>
              <a:rPr lang="en-US" sz="1600" b="1" dirty="0" err="1"/>
              <a:t>mysqli_num_rows</a:t>
            </a:r>
            <a:r>
              <a:rPr lang="en-US" sz="1600" b="1" dirty="0"/>
              <a:t>() Function</a:t>
            </a:r>
            <a:r>
              <a:rPr lang="en-US" sz="1600" dirty="0"/>
              <a:t>: Return the number of rows in a result set</a:t>
            </a:r>
          </a:p>
          <a:p>
            <a:pPr lvl="1"/>
            <a:r>
              <a:rPr lang="en-US" sz="1600" b="1" dirty="0" err="1"/>
              <a:t>mysqli_fetch_assoc</a:t>
            </a:r>
            <a:r>
              <a:rPr lang="en-US" sz="1600" b="1" dirty="0"/>
              <a:t>() </a:t>
            </a:r>
            <a:r>
              <a:rPr lang="en-US" sz="1600" b="1" dirty="0" err="1"/>
              <a:t>Function</a:t>
            </a:r>
            <a:r>
              <a:rPr lang="en-US" sz="1600" dirty="0" err="1"/>
              <a:t>:Fetch</a:t>
            </a:r>
            <a:r>
              <a:rPr lang="en-US" sz="1600" dirty="0"/>
              <a:t> a result row as an associative array</a:t>
            </a:r>
          </a:p>
          <a:p>
            <a:pPr lvl="1"/>
            <a:r>
              <a:rPr lang="en-US" sz="1600" b="1" dirty="0" err="1"/>
              <a:t>mysqli_close</a:t>
            </a:r>
            <a:r>
              <a:rPr lang="en-US" sz="1600" b="1" dirty="0"/>
              <a:t>() </a:t>
            </a:r>
            <a:r>
              <a:rPr lang="en-US" sz="1600" b="1" dirty="0" err="1"/>
              <a:t>Function</a:t>
            </a:r>
            <a:r>
              <a:rPr lang="en-US" sz="1600" dirty="0" err="1"/>
              <a:t>:Close</a:t>
            </a:r>
            <a:r>
              <a:rPr lang="en-US" sz="1600" dirty="0"/>
              <a:t> a previously opened database connection</a:t>
            </a:r>
          </a:p>
          <a:p>
            <a:pPr marL="457200" lvl="1" indent="0">
              <a:buNone/>
            </a:pPr>
            <a:endParaRPr lang="en-US" sz="1600" dirty="0"/>
          </a:p>
          <a:p>
            <a:r>
              <a:rPr lang="en-US" sz="2000" dirty="0"/>
              <a:t>More function can be found at: http://php.net/manual/en/book.mysqli.php</a:t>
            </a:r>
          </a:p>
          <a:p>
            <a:endParaRPr lang="en-US" sz="2000" dirty="0"/>
          </a:p>
          <a:p>
            <a:endParaRPr lang="en-US" sz="1800" dirty="0"/>
          </a:p>
          <a:p>
            <a:endParaRPr lang="en-US" sz="1800" dirty="0"/>
          </a:p>
        </p:txBody>
      </p:sp>
    </p:spTree>
    <p:extLst>
      <p:ext uri="{BB962C8B-B14F-4D97-AF65-F5344CB8AC3E}">
        <p14:creationId xmlns:p14="http://schemas.microsoft.com/office/powerpoint/2010/main" val="42447852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PHP connect to MySQL</a:t>
            </a:r>
          </a:p>
        </p:txBody>
      </p:sp>
      <p:sp>
        <p:nvSpPr>
          <p:cNvPr id="3" name="Content Placeholder 2"/>
          <p:cNvSpPr>
            <a:spLocks noGrp="1"/>
          </p:cNvSpPr>
          <p:nvPr>
            <p:ph idx="1"/>
          </p:nvPr>
        </p:nvSpPr>
        <p:spPr/>
        <p:txBody>
          <a:bodyPr>
            <a:noAutofit/>
          </a:bodyPr>
          <a:lstStyle/>
          <a:p>
            <a:r>
              <a:rPr lang="en-US" sz="2000" dirty="0"/>
              <a:t>Connecting to the database server.</a:t>
            </a:r>
          </a:p>
          <a:p>
            <a:pPr marL="0" indent="0">
              <a:buNone/>
            </a:pPr>
            <a:r>
              <a:rPr lang="en-US" sz="1100" dirty="0">
                <a:solidFill>
                  <a:srgbClr val="FF0000"/>
                </a:solidFill>
                <a:latin typeface="Courier New" panose="02070309020205020404" pitchFamily="49" charset="0"/>
              </a:rPr>
              <a:t>&lt;?</a:t>
            </a:r>
            <a:r>
              <a:rPr lang="en-US" sz="1100" dirty="0" err="1">
                <a:solidFill>
                  <a:srgbClr val="FF0000"/>
                </a:solidFill>
                <a:latin typeface="Courier New" panose="02070309020205020404" pitchFamily="49" charset="0"/>
              </a:rPr>
              <a:t>php</a:t>
            </a:r>
            <a:r>
              <a:rPr lang="en-US" sz="1100" dirty="0">
                <a:solidFill>
                  <a:srgbClr val="000000"/>
                </a:solidFill>
                <a:latin typeface="Courier New" panose="02070309020205020404" pitchFamily="49" charset="0"/>
              </a:rPr>
              <a:t> </a:t>
            </a:r>
          </a:p>
          <a:p>
            <a:pPr marL="0" indent="0">
              <a:buNone/>
            </a:pPr>
            <a:r>
              <a:rPr lang="en-US" sz="1100" dirty="0">
                <a:solidFill>
                  <a:srgbClr val="000080"/>
                </a:solidFill>
                <a:latin typeface="Courier New" panose="02070309020205020404" pitchFamily="49" charset="0"/>
              </a:rPr>
              <a:t>$</a:t>
            </a:r>
            <a:r>
              <a:rPr lang="en-US" sz="1100" dirty="0" err="1">
                <a:solidFill>
                  <a:srgbClr val="000080"/>
                </a:solidFill>
                <a:latin typeface="Courier New" panose="02070309020205020404" pitchFamily="49" charset="0"/>
              </a:rPr>
              <a:t>servername</a:t>
            </a:r>
            <a:r>
              <a:rPr lang="en-US" sz="1100" dirty="0">
                <a:solidFill>
                  <a:srgbClr val="000000"/>
                </a:solidFill>
                <a:latin typeface="Courier New" panose="02070309020205020404" pitchFamily="49" charset="0"/>
              </a:rPr>
              <a:t> </a:t>
            </a:r>
            <a:r>
              <a:rPr lang="en-US" sz="1100" dirty="0">
                <a:solidFill>
                  <a:srgbClr val="8000FF"/>
                </a:solidFill>
                <a:latin typeface="Courier New" panose="02070309020205020404" pitchFamily="49" charset="0"/>
              </a:rPr>
              <a:t>=</a:t>
            </a:r>
            <a:r>
              <a:rPr lang="en-US" sz="1100" dirty="0">
                <a:solidFill>
                  <a:srgbClr val="000000"/>
                </a:solidFill>
                <a:latin typeface="Courier New" panose="02070309020205020404" pitchFamily="49" charset="0"/>
              </a:rPr>
              <a:t> </a:t>
            </a:r>
            <a:r>
              <a:rPr lang="en-US" sz="1100" dirty="0">
                <a:solidFill>
                  <a:srgbClr val="808080"/>
                </a:solidFill>
                <a:latin typeface="Courier New" panose="02070309020205020404" pitchFamily="49" charset="0"/>
              </a:rPr>
              <a:t>"localhost"</a:t>
            </a:r>
            <a:r>
              <a:rPr lang="en-US" sz="1100" dirty="0">
                <a:solidFill>
                  <a:srgbClr val="8000FF"/>
                </a:solidFill>
                <a:latin typeface="Courier New" panose="02070309020205020404" pitchFamily="49" charset="0"/>
              </a:rPr>
              <a:t>;</a:t>
            </a:r>
            <a:r>
              <a:rPr lang="en-US" sz="1100" dirty="0">
                <a:solidFill>
                  <a:srgbClr val="000000"/>
                </a:solidFill>
                <a:latin typeface="Courier New" panose="02070309020205020404" pitchFamily="49" charset="0"/>
              </a:rPr>
              <a:t> </a:t>
            </a:r>
          </a:p>
          <a:p>
            <a:pPr marL="0" indent="0">
              <a:buNone/>
            </a:pPr>
            <a:r>
              <a:rPr lang="en-US" sz="1100" dirty="0">
                <a:solidFill>
                  <a:srgbClr val="000080"/>
                </a:solidFill>
                <a:latin typeface="Courier New" panose="02070309020205020404" pitchFamily="49" charset="0"/>
              </a:rPr>
              <a:t>$username</a:t>
            </a:r>
            <a:r>
              <a:rPr lang="en-US" sz="1100" dirty="0">
                <a:solidFill>
                  <a:srgbClr val="000000"/>
                </a:solidFill>
                <a:latin typeface="Courier New" panose="02070309020205020404" pitchFamily="49" charset="0"/>
              </a:rPr>
              <a:t> </a:t>
            </a:r>
            <a:r>
              <a:rPr lang="en-US" sz="1100" dirty="0">
                <a:solidFill>
                  <a:srgbClr val="8000FF"/>
                </a:solidFill>
                <a:latin typeface="Courier New" panose="02070309020205020404" pitchFamily="49" charset="0"/>
              </a:rPr>
              <a:t>=</a:t>
            </a:r>
            <a:r>
              <a:rPr lang="en-US" sz="1100" dirty="0">
                <a:solidFill>
                  <a:srgbClr val="000000"/>
                </a:solidFill>
                <a:latin typeface="Courier New" panose="02070309020205020404" pitchFamily="49" charset="0"/>
              </a:rPr>
              <a:t> </a:t>
            </a:r>
            <a:r>
              <a:rPr lang="en-US" sz="1100" dirty="0">
                <a:solidFill>
                  <a:srgbClr val="808080"/>
                </a:solidFill>
                <a:latin typeface="Courier New" panose="02070309020205020404" pitchFamily="49" charset="0"/>
              </a:rPr>
              <a:t>"username"</a:t>
            </a:r>
            <a:r>
              <a:rPr lang="en-US" sz="1100" dirty="0">
                <a:solidFill>
                  <a:srgbClr val="8000FF"/>
                </a:solidFill>
                <a:latin typeface="Courier New" panose="02070309020205020404" pitchFamily="49" charset="0"/>
              </a:rPr>
              <a:t>;</a:t>
            </a:r>
            <a:r>
              <a:rPr lang="en-US" sz="1100" dirty="0">
                <a:solidFill>
                  <a:srgbClr val="000000"/>
                </a:solidFill>
                <a:latin typeface="Courier New" panose="02070309020205020404" pitchFamily="49" charset="0"/>
              </a:rPr>
              <a:t> </a:t>
            </a:r>
          </a:p>
          <a:p>
            <a:pPr marL="0" indent="0">
              <a:buNone/>
            </a:pPr>
            <a:r>
              <a:rPr lang="en-US" sz="1100" dirty="0">
                <a:solidFill>
                  <a:srgbClr val="000080"/>
                </a:solidFill>
                <a:latin typeface="Courier New" panose="02070309020205020404" pitchFamily="49" charset="0"/>
              </a:rPr>
              <a:t>$password</a:t>
            </a:r>
            <a:r>
              <a:rPr lang="en-US" sz="1100" dirty="0">
                <a:solidFill>
                  <a:srgbClr val="000000"/>
                </a:solidFill>
                <a:latin typeface="Courier New" panose="02070309020205020404" pitchFamily="49" charset="0"/>
              </a:rPr>
              <a:t> </a:t>
            </a:r>
            <a:r>
              <a:rPr lang="en-US" sz="1100" dirty="0">
                <a:solidFill>
                  <a:srgbClr val="8000FF"/>
                </a:solidFill>
                <a:latin typeface="Courier New" panose="02070309020205020404" pitchFamily="49" charset="0"/>
              </a:rPr>
              <a:t>=</a:t>
            </a:r>
            <a:r>
              <a:rPr lang="en-US" sz="1100" dirty="0">
                <a:solidFill>
                  <a:srgbClr val="000000"/>
                </a:solidFill>
                <a:latin typeface="Courier New" panose="02070309020205020404" pitchFamily="49" charset="0"/>
              </a:rPr>
              <a:t> </a:t>
            </a:r>
            <a:r>
              <a:rPr lang="en-US" sz="1100" dirty="0">
                <a:solidFill>
                  <a:srgbClr val="808080"/>
                </a:solidFill>
                <a:latin typeface="Courier New" panose="02070309020205020404" pitchFamily="49" charset="0"/>
              </a:rPr>
              <a:t>"password"</a:t>
            </a:r>
            <a:r>
              <a:rPr lang="en-US" sz="1100" dirty="0">
                <a:solidFill>
                  <a:srgbClr val="8000FF"/>
                </a:solidFill>
                <a:latin typeface="Courier New" panose="02070309020205020404" pitchFamily="49" charset="0"/>
              </a:rPr>
              <a:t>;</a:t>
            </a:r>
            <a:r>
              <a:rPr lang="en-US" sz="1100" dirty="0">
                <a:solidFill>
                  <a:srgbClr val="000000"/>
                </a:solidFill>
                <a:latin typeface="Courier New" panose="02070309020205020404" pitchFamily="49" charset="0"/>
              </a:rPr>
              <a:t> </a:t>
            </a:r>
          </a:p>
          <a:p>
            <a:pPr marL="0" indent="0">
              <a:buNone/>
            </a:pPr>
            <a:endParaRPr lang="en-US" sz="1100" dirty="0">
              <a:solidFill>
                <a:srgbClr val="000000"/>
              </a:solidFill>
              <a:latin typeface="Courier New" panose="02070309020205020404" pitchFamily="49" charset="0"/>
            </a:endParaRPr>
          </a:p>
          <a:p>
            <a:pPr marL="0" indent="0">
              <a:buNone/>
            </a:pPr>
            <a:r>
              <a:rPr lang="en-US" sz="1100" dirty="0">
                <a:solidFill>
                  <a:srgbClr val="008000"/>
                </a:solidFill>
                <a:latin typeface="Courier New" panose="02070309020205020404" pitchFamily="49" charset="0"/>
              </a:rPr>
              <a:t>// Create connection</a:t>
            </a:r>
            <a:r>
              <a:rPr lang="en-US" sz="1100" dirty="0">
                <a:solidFill>
                  <a:srgbClr val="000000"/>
                </a:solidFill>
                <a:latin typeface="Courier New" panose="02070309020205020404" pitchFamily="49" charset="0"/>
              </a:rPr>
              <a:t> </a:t>
            </a:r>
          </a:p>
          <a:p>
            <a:pPr marL="0" indent="0">
              <a:buNone/>
            </a:pPr>
            <a:r>
              <a:rPr lang="en-US" sz="1100" dirty="0">
                <a:solidFill>
                  <a:srgbClr val="000080"/>
                </a:solidFill>
                <a:latin typeface="Courier New" panose="02070309020205020404" pitchFamily="49" charset="0"/>
              </a:rPr>
              <a:t>$conn</a:t>
            </a:r>
            <a:r>
              <a:rPr lang="en-US" sz="1100" dirty="0">
                <a:solidFill>
                  <a:srgbClr val="000000"/>
                </a:solidFill>
                <a:latin typeface="Courier New" panose="02070309020205020404" pitchFamily="49" charset="0"/>
              </a:rPr>
              <a:t> </a:t>
            </a:r>
            <a:r>
              <a:rPr lang="en-US" sz="1100" dirty="0">
                <a:solidFill>
                  <a:srgbClr val="8000FF"/>
                </a:solidFill>
                <a:latin typeface="Courier New" panose="02070309020205020404" pitchFamily="49" charset="0"/>
              </a:rPr>
              <a:t>=</a:t>
            </a:r>
            <a:r>
              <a:rPr lang="en-US" sz="1100" dirty="0">
                <a:solidFill>
                  <a:srgbClr val="000000"/>
                </a:solidFill>
                <a:latin typeface="Courier New" panose="02070309020205020404" pitchFamily="49" charset="0"/>
              </a:rPr>
              <a:t> </a:t>
            </a:r>
            <a:r>
              <a:rPr lang="en-US" sz="1100" dirty="0" err="1">
                <a:solidFill>
                  <a:srgbClr val="000000"/>
                </a:solidFill>
                <a:latin typeface="Courier New" panose="02070309020205020404" pitchFamily="49" charset="0"/>
              </a:rPr>
              <a:t>mysqli_connect</a:t>
            </a:r>
            <a:r>
              <a:rPr lang="en-US" sz="1100" dirty="0">
                <a:solidFill>
                  <a:srgbClr val="8000FF"/>
                </a:solidFill>
                <a:latin typeface="Courier New" panose="02070309020205020404" pitchFamily="49" charset="0"/>
              </a:rPr>
              <a:t>(</a:t>
            </a:r>
            <a:r>
              <a:rPr lang="en-US" sz="1100" dirty="0">
                <a:solidFill>
                  <a:srgbClr val="000080"/>
                </a:solidFill>
                <a:latin typeface="Courier New" panose="02070309020205020404" pitchFamily="49" charset="0"/>
              </a:rPr>
              <a:t>$</a:t>
            </a:r>
            <a:r>
              <a:rPr lang="en-US" sz="1100" dirty="0" err="1">
                <a:solidFill>
                  <a:srgbClr val="000080"/>
                </a:solidFill>
                <a:latin typeface="Courier New" panose="02070309020205020404" pitchFamily="49" charset="0"/>
              </a:rPr>
              <a:t>servername</a:t>
            </a:r>
            <a:r>
              <a:rPr lang="en-US" sz="1100" dirty="0">
                <a:solidFill>
                  <a:srgbClr val="8000FF"/>
                </a:solidFill>
                <a:latin typeface="Courier New" panose="02070309020205020404" pitchFamily="49" charset="0"/>
              </a:rPr>
              <a:t>,</a:t>
            </a:r>
            <a:r>
              <a:rPr lang="en-US" sz="1100" dirty="0">
                <a:solidFill>
                  <a:srgbClr val="000000"/>
                </a:solidFill>
                <a:latin typeface="Courier New" panose="02070309020205020404" pitchFamily="49" charset="0"/>
              </a:rPr>
              <a:t> </a:t>
            </a:r>
            <a:r>
              <a:rPr lang="en-US" sz="1100" dirty="0">
                <a:solidFill>
                  <a:srgbClr val="000080"/>
                </a:solidFill>
                <a:latin typeface="Courier New" panose="02070309020205020404" pitchFamily="49" charset="0"/>
              </a:rPr>
              <a:t>$username</a:t>
            </a:r>
            <a:r>
              <a:rPr lang="en-US" sz="1100" dirty="0">
                <a:solidFill>
                  <a:srgbClr val="8000FF"/>
                </a:solidFill>
                <a:latin typeface="Courier New" panose="02070309020205020404" pitchFamily="49" charset="0"/>
              </a:rPr>
              <a:t>,</a:t>
            </a:r>
            <a:r>
              <a:rPr lang="en-US" sz="1100" dirty="0">
                <a:solidFill>
                  <a:srgbClr val="000000"/>
                </a:solidFill>
                <a:latin typeface="Courier New" panose="02070309020205020404" pitchFamily="49" charset="0"/>
              </a:rPr>
              <a:t> </a:t>
            </a:r>
            <a:r>
              <a:rPr lang="en-US" sz="1100" dirty="0">
                <a:solidFill>
                  <a:srgbClr val="000080"/>
                </a:solidFill>
                <a:latin typeface="Courier New" panose="02070309020205020404" pitchFamily="49" charset="0"/>
              </a:rPr>
              <a:t>$password</a:t>
            </a:r>
            <a:r>
              <a:rPr lang="en-US" sz="1100" dirty="0">
                <a:solidFill>
                  <a:srgbClr val="8000FF"/>
                </a:solidFill>
                <a:latin typeface="Courier New" panose="02070309020205020404" pitchFamily="49" charset="0"/>
              </a:rPr>
              <a:t>);</a:t>
            </a:r>
            <a:r>
              <a:rPr lang="en-US" sz="1100" dirty="0">
                <a:solidFill>
                  <a:srgbClr val="000000"/>
                </a:solidFill>
                <a:latin typeface="Courier New" panose="02070309020205020404" pitchFamily="49" charset="0"/>
              </a:rPr>
              <a:t> </a:t>
            </a:r>
          </a:p>
          <a:p>
            <a:pPr marL="0" indent="0">
              <a:buNone/>
            </a:pPr>
            <a:endParaRPr lang="en-US" sz="1100" dirty="0">
              <a:solidFill>
                <a:srgbClr val="008000"/>
              </a:solidFill>
              <a:latin typeface="Courier New" panose="02070309020205020404" pitchFamily="49" charset="0"/>
            </a:endParaRPr>
          </a:p>
          <a:p>
            <a:pPr marL="0" indent="0">
              <a:buNone/>
            </a:pPr>
            <a:r>
              <a:rPr lang="en-US" sz="1100" dirty="0">
                <a:solidFill>
                  <a:srgbClr val="008000"/>
                </a:solidFill>
                <a:latin typeface="Courier New" panose="02070309020205020404" pitchFamily="49" charset="0"/>
              </a:rPr>
              <a:t>// Check connection</a:t>
            </a:r>
            <a:r>
              <a:rPr lang="en-US" sz="1100" dirty="0">
                <a:solidFill>
                  <a:srgbClr val="000000"/>
                </a:solidFill>
                <a:latin typeface="Courier New" panose="02070309020205020404" pitchFamily="49" charset="0"/>
              </a:rPr>
              <a:t> </a:t>
            </a:r>
          </a:p>
          <a:p>
            <a:pPr marL="0" indent="0">
              <a:buNone/>
            </a:pPr>
            <a:r>
              <a:rPr lang="en-US" sz="1100" b="1" dirty="0">
                <a:solidFill>
                  <a:srgbClr val="0000FF"/>
                </a:solidFill>
                <a:latin typeface="Courier New" panose="02070309020205020404" pitchFamily="49" charset="0"/>
              </a:rPr>
              <a:t>if</a:t>
            </a:r>
            <a:r>
              <a:rPr lang="en-US" sz="1100" dirty="0">
                <a:solidFill>
                  <a:srgbClr val="000000"/>
                </a:solidFill>
                <a:latin typeface="Courier New" panose="02070309020205020404" pitchFamily="49" charset="0"/>
              </a:rPr>
              <a:t> </a:t>
            </a:r>
            <a:r>
              <a:rPr lang="en-US" sz="1100" dirty="0">
                <a:solidFill>
                  <a:srgbClr val="8000FF"/>
                </a:solidFill>
                <a:latin typeface="Courier New" panose="02070309020205020404" pitchFamily="49" charset="0"/>
              </a:rPr>
              <a:t>(!</a:t>
            </a:r>
            <a:r>
              <a:rPr lang="en-US" sz="1100" dirty="0">
                <a:solidFill>
                  <a:srgbClr val="000080"/>
                </a:solidFill>
                <a:latin typeface="Courier New" panose="02070309020205020404" pitchFamily="49" charset="0"/>
              </a:rPr>
              <a:t>$conn</a:t>
            </a:r>
            <a:r>
              <a:rPr lang="en-US" sz="1100" dirty="0">
                <a:solidFill>
                  <a:srgbClr val="8000FF"/>
                </a:solidFill>
                <a:latin typeface="Courier New" panose="02070309020205020404" pitchFamily="49" charset="0"/>
              </a:rPr>
              <a:t>){</a:t>
            </a:r>
            <a:r>
              <a:rPr lang="en-US" sz="1100" dirty="0">
                <a:solidFill>
                  <a:srgbClr val="000000"/>
                </a:solidFill>
                <a:latin typeface="Courier New" panose="02070309020205020404" pitchFamily="49" charset="0"/>
              </a:rPr>
              <a:t> </a:t>
            </a:r>
          </a:p>
          <a:p>
            <a:pPr marL="0" indent="0">
              <a:buNone/>
            </a:pPr>
            <a:r>
              <a:rPr lang="en-US" sz="1100" b="1" dirty="0">
                <a:solidFill>
                  <a:srgbClr val="000000"/>
                </a:solidFill>
                <a:latin typeface="Courier New" panose="02070309020205020404" pitchFamily="49" charset="0"/>
              </a:rPr>
              <a:t>	</a:t>
            </a:r>
            <a:r>
              <a:rPr lang="en-US" sz="1100" b="1" dirty="0">
                <a:solidFill>
                  <a:srgbClr val="0000FF"/>
                </a:solidFill>
                <a:latin typeface="Courier New" panose="02070309020205020404" pitchFamily="49" charset="0"/>
              </a:rPr>
              <a:t>die</a:t>
            </a:r>
            <a:r>
              <a:rPr lang="en-US" sz="1100" dirty="0">
                <a:solidFill>
                  <a:srgbClr val="8000FF"/>
                </a:solidFill>
                <a:latin typeface="Courier New" panose="02070309020205020404" pitchFamily="49" charset="0"/>
              </a:rPr>
              <a:t>(</a:t>
            </a:r>
            <a:r>
              <a:rPr lang="en-US" sz="1100" dirty="0">
                <a:solidFill>
                  <a:srgbClr val="808080"/>
                </a:solidFill>
                <a:latin typeface="Courier New" panose="02070309020205020404" pitchFamily="49" charset="0"/>
              </a:rPr>
              <a:t>"Connection failed: "</a:t>
            </a:r>
            <a:r>
              <a:rPr lang="en-US" sz="1100" dirty="0">
                <a:solidFill>
                  <a:srgbClr val="000000"/>
                </a:solidFill>
                <a:latin typeface="Courier New" panose="02070309020205020404" pitchFamily="49" charset="0"/>
              </a:rPr>
              <a:t> </a:t>
            </a:r>
            <a:r>
              <a:rPr lang="en-US" sz="1100" dirty="0">
                <a:solidFill>
                  <a:srgbClr val="8000FF"/>
                </a:solidFill>
                <a:latin typeface="Courier New" panose="02070309020205020404" pitchFamily="49" charset="0"/>
              </a:rPr>
              <a:t>.</a:t>
            </a:r>
            <a:r>
              <a:rPr lang="en-US" sz="1100" dirty="0">
                <a:solidFill>
                  <a:srgbClr val="000000"/>
                </a:solidFill>
                <a:latin typeface="Courier New" panose="02070309020205020404" pitchFamily="49" charset="0"/>
              </a:rPr>
              <a:t> </a:t>
            </a:r>
            <a:r>
              <a:rPr lang="en-US" sz="1100" dirty="0" err="1">
                <a:solidFill>
                  <a:srgbClr val="000000"/>
                </a:solidFill>
                <a:latin typeface="Courier New" panose="02070309020205020404" pitchFamily="49" charset="0"/>
              </a:rPr>
              <a:t>mysqli_connect_error</a:t>
            </a:r>
            <a:r>
              <a:rPr lang="en-US" sz="1100" dirty="0">
                <a:solidFill>
                  <a:srgbClr val="8000FF"/>
                </a:solidFill>
                <a:latin typeface="Courier New" panose="02070309020205020404" pitchFamily="49" charset="0"/>
              </a:rPr>
              <a:t>());</a:t>
            </a:r>
            <a:r>
              <a:rPr lang="en-US" sz="1100" dirty="0">
                <a:solidFill>
                  <a:srgbClr val="000000"/>
                </a:solidFill>
                <a:latin typeface="Courier New" panose="02070309020205020404" pitchFamily="49" charset="0"/>
              </a:rPr>
              <a:t> </a:t>
            </a:r>
          </a:p>
          <a:p>
            <a:pPr marL="0" indent="0">
              <a:buNone/>
            </a:pPr>
            <a:r>
              <a:rPr lang="en-US" sz="1100" dirty="0">
                <a:solidFill>
                  <a:srgbClr val="8000FF"/>
                </a:solidFill>
                <a:latin typeface="Courier New" panose="02070309020205020404" pitchFamily="49" charset="0"/>
              </a:rPr>
              <a:t>}</a:t>
            </a:r>
            <a:r>
              <a:rPr lang="en-US" sz="1100" dirty="0">
                <a:solidFill>
                  <a:srgbClr val="000000"/>
                </a:solidFill>
                <a:latin typeface="Courier New" panose="02070309020205020404" pitchFamily="49" charset="0"/>
              </a:rPr>
              <a:t> </a:t>
            </a:r>
          </a:p>
          <a:p>
            <a:pPr marL="0" indent="0">
              <a:buNone/>
            </a:pPr>
            <a:r>
              <a:rPr lang="en-US" sz="1100" b="1" dirty="0">
                <a:solidFill>
                  <a:srgbClr val="0000FF"/>
                </a:solidFill>
                <a:latin typeface="Courier New" panose="02070309020205020404" pitchFamily="49" charset="0"/>
              </a:rPr>
              <a:t>echo</a:t>
            </a:r>
            <a:r>
              <a:rPr lang="en-US" sz="1100" dirty="0">
                <a:solidFill>
                  <a:srgbClr val="000000"/>
                </a:solidFill>
                <a:latin typeface="Courier New" panose="02070309020205020404" pitchFamily="49" charset="0"/>
              </a:rPr>
              <a:t> </a:t>
            </a:r>
            <a:r>
              <a:rPr lang="en-US" sz="1100" dirty="0">
                <a:solidFill>
                  <a:srgbClr val="808080"/>
                </a:solidFill>
                <a:latin typeface="Courier New" panose="02070309020205020404" pitchFamily="49" charset="0"/>
              </a:rPr>
              <a:t>"Connected successfully"</a:t>
            </a:r>
            <a:r>
              <a:rPr lang="en-US" sz="1100" dirty="0">
                <a:solidFill>
                  <a:srgbClr val="8000FF"/>
                </a:solidFill>
                <a:latin typeface="Courier New" panose="02070309020205020404" pitchFamily="49" charset="0"/>
              </a:rPr>
              <a:t>;</a:t>
            </a:r>
            <a:r>
              <a:rPr lang="en-US" sz="1100" dirty="0">
                <a:solidFill>
                  <a:srgbClr val="000000"/>
                </a:solidFill>
                <a:latin typeface="Courier New" panose="02070309020205020404" pitchFamily="49" charset="0"/>
              </a:rPr>
              <a:t> </a:t>
            </a:r>
          </a:p>
          <a:p>
            <a:pPr marL="0" indent="0">
              <a:buNone/>
            </a:pPr>
            <a:r>
              <a:rPr lang="en-US" sz="1100" dirty="0">
                <a:solidFill>
                  <a:srgbClr val="FF0000"/>
                </a:solidFill>
                <a:latin typeface="Courier New" panose="02070309020205020404" pitchFamily="49" charset="0"/>
              </a:rPr>
              <a:t>?&gt;</a:t>
            </a:r>
            <a:endParaRPr lang="en-US" sz="1100" dirty="0"/>
          </a:p>
          <a:p>
            <a:endParaRPr lang="en-US" sz="1600" dirty="0"/>
          </a:p>
          <a:p>
            <a:endParaRPr lang="en-US" sz="1400" dirty="0"/>
          </a:p>
          <a:p>
            <a:endParaRPr lang="en-US" sz="1800" dirty="0"/>
          </a:p>
        </p:txBody>
      </p:sp>
    </p:spTree>
    <p:extLst>
      <p:ext uri="{BB962C8B-B14F-4D97-AF65-F5344CB8AC3E}">
        <p14:creationId xmlns:p14="http://schemas.microsoft.com/office/powerpoint/2010/main" val="1418963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PHP connect to MySQL</a:t>
            </a:r>
          </a:p>
        </p:txBody>
      </p:sp>
      <p:sp>
        <p:nvSpPr>
          <p:cNvPr id="3" name="Content Placeholder 2"/>
          <p:cNvSpPr>
            <a:spLocks noGrp="1"/>
          </p:cNvSpPr>
          <p:nvPr>
            <p:ph idx="1"/>
          </p:nvPr>
        </p:nvSpPr>
        <p:spPr/>
        <p:txBody>
          <a:bodyPr>
            <a:noAutofit/>
          </a:bodyPr>
          <a:lstStyle/>
          <a:p>
            <a:r>
              <a:rPr lang="en-US" sz="2000" dirty="0"/>
              <a:t>Inserting data to a table</a:t>
            </a:r>
          </a:p>
          <a:p>
            <a:pPr marL="0" indent="0">
              <a:buNone/>
            </a:pPr>
            <a:r>
              <a:rPr lang="en-US" sz="1000" dirty="0">
                <a:solidFill>
                  <a:srgbClr val="FF0000"/>
                </a:solidFill>
                <a:latin typeface="Courier New" panose="02070309020205020404" pitchFamily="49" charset="0"/>
              </a:rPr>
              <a:t>&lt;?</a:t>
            </a:r>
            <a:r>
              <a:rPr lang="en-US" sz="1000" dirty="0" err="1">
                <a:solidFill>
                  <a:srgbClr val="FF0000"/>
                </a:solidFill>
                <a:latin typeface="Courier New" panose="02070309020205020404" pitchFamily="49" charset="0"/>
              </a:rPr>
              <a:t>php</a:t>
            </a:r>
            <a:r>
              <a:rPr lang="en-US" sz="1000" dirty="0">
                <a:solidFill>
                  <a:srgbClr val="000000"/>
                </a:solidFill>
                <a:latin typeface="Courier New" panose="02070309020205020404" pitchFamily="49" charset="0"/>
              </a:rPr>
              <a:t> </a:t>
            </a:r>
            <a:r>
              <a:rPr lang="en-US" sz="1000" dirty="0">
                <a:solidFill>
                  <a:srgbClr val="000080"/>
                </a:solidFill>
                <a:latin typeface="Courier New" panose="02070309020205020404" pitchFamily="49" charset="0"/>
              </a:rPr>
              <a:t>$</a:t>
            </a:r>
            <a:r>
              <a:rPr lang="en-US" sz="1000" dirty="0" err="1">
                <a:solidFill>
                  <a:srgbClr val="000080"/>
                </a:solidFill>
                <a:latin typeface="Courier New" panose="02070309020205020404" pitchFamily="49" charset="0"/>
              </a:rPr>
              <a:t>servername</a:t>
            </a:r>
            <a:r>
              <a:rPr lang="en-US" sz="1000" dirty="0">
                <a:solidFill>
                  <a:srgbClr val="000000"/>
                </a:solidFill>
                <a:latin typeface="Courier New" panose="02070309020205020404" pitchFamily="49" charset="0"/>
              </a:rPr>
              <a:t> </a:t>
            </a:r>
            <a:r>
              <a:rPr lang="en-US" sz="1000" dirty="0">
                <a:solidFill>
                  <a:srgbClr val="8000FF"/>
                </a:solidFill>
                <a:latin typeface="Courier New" panose="02070309020205020404" pitchFamily="49" charset="0"/>
              </a:rPr>
              <a:t>=</a:t>
            </a:r>
            <a:r>
              <a:rPr lang="en-US" sz="1000" dirty="0">
                <a:solidFill>
                  <a:srgbClr val="000000"/>
                </a:solidFill>
                <a:latin typeface="Courier New" panose="02070309020205020404" pitchFamily="49" charset="0"/>
              </a:rPr>
              <a:t> </a:t>
            </a:r>
            <a:r>
              <a:rPr lang="en-US" sz="1000" dirty="0">
                <a:solidFill>
                  <a:srgbClr val="808080"/>
                </a:solidFill>
                <a:latin typeface="Courier New" panose="02070309020205020404" pitchFamily="49" charset="0"/>
              </a:rPr>
              <a:t>"localhost"</a:t>
            </a:r>
            <a:r>
              <a:rPr lang="en-US" sz="1000" dirty="0">
                <a:solidFill>
                  <a:srgbClr val="8000FF"/>
                </a:solidFill>
                <a:latin typeface="Courier New" panose="02070309020205020404" pitchFamily="49" charset="0"/>
              </a:rPr>
              <a:t>;</a:t>
            </a:r>
            <a:r>
              <a:rPr lang="en-US" sz="1000" dirty="0">
                <a:solidFill>
                  <a:srgbClr val="000000"/>
                </a:solidFill>
                <a:latin typeface="Courier New" panose="02070309020205020404" pitchFamily="49" charset="0"/>
              </a:rPr>
              <a:t> </a:t>
            </a:r>
          </a:p>
          <a:p>
            <a:pPr marL="0" indent="0">
              <a:buNone/>
            </a:pPr>
            <a:r>
              <a:rPr lang="en-US" sz="1000" dirty="0">
                <a:solidFill>
                  <a:srgbClr val="000080"/>
                </a:solidFill>
                <a:latin typeface="Courier New" panose="02070309020205020404" pitchFamily="49" charset="0"/>
              </a:rPr>
              <a:t>$username</a:t>
            </a:r>
            <a:r>
              <a:rPr lang="en-US" sz="1000" dirty="0">
                <a:solidFill>
                  <a:srgbClr val="000000"/>
                </a:solidFill>
                <a:latin typeface="Courier New" panose="02070309020205020404" pitchFamily="49" charset="0"/>
              </a:rPr>
              <a:t> </a:t>
            </a:r>
            <a:r>
              <a:rPr lang="en-US" sz="1000" dirty="0">
                <a:solidFill>
                  <a:srgbClr val="8000FF"/>
                </a:solidFill>
                <a:latin typeface="Courier New" panose="02070309020205020404" pitchFamily="49" charset="0"/>
              </a:rPr>
              <a:t>=</a:t>
            </a:r>
            <a:r>
              <a:rPr lang="en-US" sz="1000" dirty="0">
                <a:solidFill>
                  <a:srgbClr val="000000"/>
                </a:solidFill>
                <a:latin typeface="Courier New" panose="02070309020205020404" pitchFamily="49" charset="0"/>
              </a:rPr>
              <a:t> </a:t>
            </a:r>
            <a:r>
              <a:rPr lang="en-US" sz="1000" dirty="0">
                <a:solidFill>
                  <a:srgbClr val="808080"/>
                </a:solidFill>
                <a:latin typeface="Courier New" panose="02070309020205020404" pitchFamily="49" charset="0"/>
              </a:rPr>
              <a:t>"username"</a:t>
            </a:r>
            <a:r>
              <a:rPr lang="en-US" sz="1000" dirty="0">
                <a:solidFill>
                  <a:srgbClr val="8000FF"/>
                </a:solidFill>
                <a:latin typeface="Courier New" panose="02070309020205020404" pitchFamily="49" charset="0"/>
              </a:rPr>
              <a:t>;</a:t>
            </a:r>
            <a:r>
              <a:rPr lang="en-US" sz="1000" dirty="0">
                <a:solidFill>
                  <a:srgbClr val="000000"/>
                </a:solidFill>
                <a:latin typeface="Courier New" panose="02070309020205020404" pitchFamily="49" charset="0"/>
              </a:rPr>
              <a:t> </a:t>
            </a:r>
          </a:p>
          <a:p>
            <a:pPr marL="0" indent="0">
              <a:buNone/>
            </a:pPr>
            <a:r>
              <a:rPr lang="en-US" sz="1000" dirty="0">
                <a:solidFill>
                  <a:srgbClr val="000080"/>
                </a:solidFill>
                <a:latin typeface="Courier New" panose="02070309020205020404" pitchFamily="49" charset="0"/>
              </a:rPr>
              <a:t>$password</a:t>
            </a:r>
            <a:r>
              <a:rPr lang="en-US" sz="1000" dirty="0">
                <a:solidFill>
                  <a:srgbClr val="000000"/>
                </a:solidFill>
                <a:latin typeface="Courier New" panose="02070309020205020404" pitchFamily="49" charset="0"/>
              </a:rPr>
              <a:t> </a:t>
            </a:r>
            <a:r>
              <a:rPr lang="en-US" sz="1000" dirty="0">
                <a:solidFill>
                  <a:srgbClr val="8000FF"/>
                </a:solidFill>
                <a:latin typeface="Courier New" panose="02070309020205020404" pitchFamily="49" charset="0"/>
              </a:rPr>
              <a:t>=</a:t>
            </a:r>
            <a:r>
              <a:rPr lang="en-US" sz="1000" dirty="0">
                <a:solidFill>
                  <a:srgbClr val="000000"/>
                </a:solidFill>
                <a:latin typeface="Courier New" panose="02070309020205020404" pitchFamily="49" charset="0"/>
              </a:rPr>
              <a:t> </a:t>
            </a:r>
            <a:r>
              <a:rPr lang="en-US" sz="1000" dirty="0">
                <a:solidFill>
                  <a:srgbClr val="808080"/>
                </a:solidFill>
                <a:latin typeface="Courier New" panose="02070309020205020404" pitchFamily="49" charset="0"/>
              </a:rPr>
              <a:t>"password"</a:t>
            </a:r>
            <a:r>
              <a:rPr lang="en-US" sz="1000" dirty="0">
                <a:solidFill>
                  <a:srgbClr val="8000FF"/>
                </a:solidFill>
                <a:latin typeface="Courier New" panose="02070309020205020404" pitchFamily="49" charset="0"/>
              </a:rPr>
              <a:t>;</a:t>
            </a:r>
            <a:r>
              <a:rPr lang="en-US" sz="1000" dirty="0">
                <a:solidFill>
                  <a:srgbClr val="000000"/>
                </a:solidFill>
                <a:latin typeface="Courier New" panose="02070309020205020404" pitchFamily="49" charset="0"/>
              </a:rPr>
              <a:t> </a:t>
            </a:r>
          </a:p>
          <a:p>
            <a:pPr marL="0" indent="0">
              <a:buNone/>
            </a:pPr>
            <a:r>
              <a:rPr lang="en-US" sz="1000" dirty="0">
                <a:solidFill>
                  <a:srgbClr val="000080"/>
                </a:solidFill>
                <a:latin typeface="Courier New" panose="02070309020205020404" pitchFamily="49" charset="0"/>
              </a:rPr>
              <a:t>$</a:t>
            </a:r>
            <a:r>
              <a:rPr lang="en-US" sz="1000" dirty="0" err="1">
                <a:solidFill>
                  <a:srgbClr val="000080"/>
                </a:solidFill>
                <a:latin typeface="Courier New" panose="02070309020205020404" pitchFamily="49" charset="0"/>
              </a:rPr>
              <a:t>dbname</a:t>
            </a:r>
            <a:r>
              <a:rPr lang="en-US" sz="1000" dirty="0">
                <a:solidFill>
                  <a:srgbClr val="000000"/>
                </a:solidFill>
                <a:latin typeface="Courier New" panose="02070309020205020404" pitchFamily="49" charset="0"/>
              </a:rPr>
              <a:t> </a:t>
            </a:r>
            <a:r>
              <a:rPr lang="en-US" sz="1000" dirty="0">
                <a:solidFill>
                  <a:srgbClr val="8000FF"/>
                </a:solidFill>
                <a:latin typeface="Courier New" panose="02070309020205020404" pitchFamily="49" charset="0"/>
              </a:rPr>
              <a:t>=</a:t>
            </a:r>
            <a:r>
              <a:rPr lang="en-US" sz="1000" dirty="0">
                <a:solidFill>
                  <a:srgbClr val="000000"/>
                </a:solidFill>
                <a:latin typeface="Courier New" panose="02070309020205020404" pitchFamily="49" charset="0"/>
              </a:rPr>
              <a:t> </a:t>
            </a:r>
            <a:r>
              <a:rPr lang="en-US" sz="1000" dirty="0">
                <a:solidFill>
                  <a:srgbClr val="808080"/>
                </a:solidFill>
                <a:latin typeface="Courier New" panose="02070309020205020404" pitchFamily="49" charset="0"/>
              </a:rPr>
              <a:t>"</a:t>
            </a:r>
            <a:r>
              <a:rPr lang="en-US" sz="1000" dirty="0" err="1">
                <a:solidFill>
                  <a:srgbClr val="808080"/>
                </a:solidFill>
                <a:latin typeface="Courier New" panose="02070309020205020404" pitchFamily="49" charset="0"/>
              </a:rPr>
              <a:t>myDB</a:t>
            </a:r>
            <a:r>
              <a:rPr lang="en-US" sz="1000" dirty="0">
                <a:solidFill>
                  <a:srgbClr val="808080"/>
                </a:solidFill>
                <a:latin typeface="Courier New" panose="02070309020205020404" pitchFamily="49" charset="0"/>
              </a:rPr>
              <a:t>"</a:t>
            </a:r>
            <a:r>
              <a:rPr lang="en-US" sz="1000" dirty="0">
                <a:solidFill>
                  <a:srgbClr val="8000FF"/>
                </a:solidFill>
                <a:latin typeface="Courier New" panose="02070309020205020404" pitchFamily="49" charset="0"/>
              </a:rPr>
              <a:t>;</a:t>
            </a:r>
            <a:r>
              <a:rPr lang="en-US" sz="1000" dirty="0">
                <a:solidFill>
                  <a:srgbClr val="000000"/>
                </a:solidFill>
                <a:latin typeface="Courier New" panose="02070309020205020404" pitchFamily="49" charset="0"/>
              </a:rPr>
              <a:t> </a:t>
            </a:r>
          </a:p>
          <a:p>
            <a:pPr marL="0" indent="0">
              <a:buNone/>
            </a:pPr>
            <a:r>
              <a:rPr lang="en-US" sz="1000" dirty="0">
                <a:solidFill>
                  <a:srgbClr val="000080"/>
                </a:solidFill>
                <a:latin typeface="Courier New" panose="02070309020205020404" pitchFamily="49" charset="0"/>
              </a:rPr>
              <a:t>$conn</a:t>
            </a:r>
            <a:r>
              <a:rPr lang="en-US" sz="1000" dirty="0">
                <a:solidFill>
                  <a:srgbClr val="000000"/>
                </a:solidFill>
                <a:latin typeface="Courier New" panose="02070309020205020404" pitchFamily="49" charset="0"/>
              </a:rPr>
              <a:t> </a:t>
            </a:r>
            <a:r>
              <a:rPr lang="en-US" sz="1000" dirty="0">
                <a:solidFill>
                  <a:srgbClr val="8000FF"/>
                </a:solidFill>
                <a:latin typeface="Courier New" panose="02070309020205020404" pitchFamily="49" charset="0"/>
              </a:rPr>
              <a:t>=</a:t>
            </a: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mysqli_connect</a:t>
            </a:r>
            <a:r>
              <a:rPr lang="en-US" sz="1000" dirty="0">
                <a:solidFill>
                  <a:srgbClr val="8000FF"/>
                </a:solidFill>
                <a:latin typeface="Courier New" panose="02070309020205020404" pitchFamily="49" charset="0"/>
              </a:rPr>
              <a:t>(</a:t>
            </a:r>
            <a:r>
              <a:rPr lang="en-US" sz="1000" dirty="0">
                <a:solidFill>
                  <a:srgbClr val="000080"/>
                </a:solidFill>
                <a:latin typeface="Courier New" panose="02070309020205020404" pitchFamily="49" charset="0"/>
              </a:rPr>
              <a:t>$</a:t>
            </a:r>
            <a:r>
              <a:rPr lang="en-US" sz="1000" dirty="0" err="1">
                <a:solidFill>
                  <a:srgbClr val="000080"/>
                </a:solidFill>
                <a:latin typeface="Courier New" panose="02070309020205020404" pitchFamily="49" charset="0"/>
              </a:rPr>
              <a:t>servername</a:t>
            </a:r>
            <a:r>
              <a:rPr lang="en-US" sz="1000" dirty="0">
                <a:solidFill>
                  <a:srgbClr val="8000FF"/>
                </a:solidFill>
                <a:latin typeface="Courier New" panose="02070309020205020404" pitchFamily="49" charset="0"/>
              </a:rPr>
              <a:t>,</a:t>
            </a:r>
            <a:r>
              <a:rPr lang="en-US" sz="1000" dirty="0">
                <a:solidFill>
                  <a:srgbClr val="000000"/>
                </a:solidFill>
                <a:latin typeface="Courier New" panose="02070309020205020404" pitchFamily="49" charset="0"/>
              </a:rPr>
              <a:t> </a:t>
            </a:r>
            <a:r>
              <a:rPr lang="en-US" sz="1000" dirty="0">
                <a:solidFill>
                  <a:srgbClr val="000080"/>
                </a:solidFill>
                <a:latin typeface="Courier New" panose="02070309020205020404" pitchFamily="49" charset="0"/>
              </a:rPr>
              <a:t>$username</a:t>
            </a:r>
            <a:r>
              <a:rPr lang="en-US" sz="1000" dirty="0">
                <a:solidFill>
                  <a:srgbClr val="8000FF"/>
                </a:solidFill>
                <a:latin typeface="Courier New" panose="02070309020205020404" pitchFamily="49" charset="0"/>
              </a:rPr>
              <a:t>,</a:t>
            </a:r>
            <a:r>
              <a:rPr lang="en-US" sz="1000" dirty="0">
                <a:solidFill>
                  <a:srgbClr val="000000"/>
                </a:solidFill>
                <a:latin typeface="Courier New" panose="02070309020205020404" pitchFamily="49" charset="0"/>
              </a:rPr>
              <a:t> </a:t>
            </a:r>
            <a:r>
              <a:rPr lang="en-US" sz="1000" dirty="0">
                <a:solidFill>
                  <a:srgbClr val="000080"/>
                </a:solidFill>
                <a:latin typeface="Courier New" panose="02070309020205020404" pitchFamily="49" charset="0"/>
              </a:rPr>
              <a:t>$password</a:t>
            </a:r>
            <a:r>
              <a:rPr lang="en-US" sz="1000" dirty="0">
                <a:solidFill>
                  <a:srgbClr val="8000FF"/>
                </a:solidFill>
                <a:latin typeface="Courier New" panose="02070309020205020404" pitchFamily="49" charset="0"/>
              </a:rPr>
              <a:t>,</a:t>
            </a:r>
            <a:r>
              <a:rPr lang="en-US" sz="1000" dirty="0">
                <a:solidFill>
                  <a:srgbClr val="000000"/>
                </a:solidFill>
                <a:latin typeface="Courier New" panose="02070309020205020404" pitchFamily="49" charset="0"/>
              </a:rPr>
              <a:t> </a:t>
            </a:r>
            <a:r>
              <a:rPr lang="en-US" sz="1000" dirty="0">
                <a:solidFill>
                  <a:srgbClr val="000080"/>
                </a:solidFill>
                <a:latin typeface="Courier New" panose="02070309020205020404" pitchFamily="49" charset="0"/>
              </a:rPr>
              <a:t>$</a:t>
            </a:r>
            <a:r>
              <a:rPr lang="en-US" sz="1000" dirty="0" err="1">
                <a:solidFill>
                  <a:srgbClr val="000080"/>
                </a:solidFill>
                <a:latin typeface="Courier New" panose="02070309020205020404" pitchFamily="49" charset="0"/>
              </a:rPr>
              <a:t>dbname</a:t>
            </a:r>
            <a:r>
              <a:rPr lang="en-US" sz="1000" dirty="0">
                <a:solidFill>
                  <a:srgbClr val="8000FF"/>
                </a:solidFill>
                <a:latin typeface="Courier New" panose="02070309020205020404" pitchFamily="49" charset="0"/>
              </a:rPr>
              <a:t>);</a:t>
            </a:r>
            <a:r>
              <a:rPr lang="en-US" sz="1000" dirty="0">
                <a:solidFill>
                  <a:srgbClr val="000000"/>
                </a:solidFill>
                <a:latin typeface="Courier New" panose="02070309020205020404" pitchFamily="49" charset="0"/>
              </a:rPr>
              <a:t> </a:t>
            </a:r>
          </a:p>
          <a:p>
            <a:pPr marL="0" indent="0">
              <a:buNone/>
            </a:pPr>
            <a:r>
              <a:rPr lang="en-US" sz="1000" b="1" dirty="0">
                <a:solidFill>
                  <a:srgbClr val="0000FF"/>
                </a:solidFill>
                <a:latin typeface="Courier New" panose="02070309020205020404" pitchFamily="49" charset="0"/>
              </a:rPr>
              <a:t>if</a:t>
            </a:r>
            <a:r>
              <a:rPr lang="en-US" sz="1000" dirty="0">
                <a:solidFill>
                  <a:srgbClr val="000000"/>
                </a:solidFill>
                <a:latin typeface="Courier New" panose="02070309020205020404" pitchFamily="49" charset="0"/>
              </a:rPr>
              <a:t> </a:t>
            </a:r>
            <a:r>
              <a:rPr lang="en-US" sz="1000" dirty="0">
                <a:solidFill>
                  <a:srgbClr val="8000FF"/>
                </a:solidFill>
                <a:latin typeface="Courier New" panose="02070309020205020404" pitchFamily="49" charset="0"/>
              </a:rPr>
              <a:t>(!</a:t>
            </a:r>
            <a:r>
              <a:rPr lang="en-US" sz="1000" dirty="0">
                <a:solidFill>
                  <a:srgbClr val="000080"/>
                </a:solidFill>
                <a:latin typeface="Courier New" panose="02070309020205020404" pitchFamily="49" charset="0"/>
              </a:rPr>
              <a:t>$conn</a:t>
            </a:r>
            <a:r>
              <a:rPr lang="en-US" sz="1000" dirty="0">
                <a:solidFill>
                  <a:srgbClr val="8000FF"/>
                </a:solidFill>
                <a:latin typeface="Courier New" panose="02070309020205020404" pitchFamily="49" charset="0"/>
              </a:rPr>
              <a:t>){</a:t>
            </a:r>
            <a:r>
              <a:rPr lang="en-US" sz="1000" dirty="0">
                <a:solidFill>
                  <a:srgbClr val="000000"/>
                </a:solidFill>
                <a:latin typeface="Courier New" panose="02070309020205020404" pitchFamily="49" charset="0"/>
              </a:rPr>
              <a:t> </a:t>
            </a:r>
          </a:p>
          <a:p>
            <a:pPr marL="0" indent="0">
              <a:buNone/>
            </a:pPr>
            <a:r>
              <a:rPr lang="en-US" sz="1000" b="1" dirty="0">
                <a:solidFill>
                  <a:srgbClr val="0000FF"/>
                </a:solidFill>
                <a:latin typeface="Courier New" panose="02070309020205020404" pitchFamily="49" charset="0"/>
              </a:rPr>
              <a:t>	die</a:t>
            </a:r>
            <a:r>
              <a:rPr lang="en-US" sz="1000" dirty="0">
                <a:solidFill>
                  <a:srgbClr val="8000FF"/>
                </a:solidFill>
                <a:latin typeface="Courier New" panose="02070309020205020404" pitchFamily="49" charset="0"/>
              </a:rPr>
              <a:t>(</a:t>
            </a:r>
            <a:r>
              <a:rPr lang="en-US" sz="1000" dirty="0">
                <a:solidFill>
                  <a:srgbClr val="808080"/>
                </a:solidFill>
                <a:latin typeface="Courier New" panose="02070309020205020404" pitchFamily="49" charset="0"/>
              </a:rPr>
              <a:t>"Connection failed: "</a:t>
            </a:r>
            <a:r>
              <a:rPr lang="en-US" sz="1000" dirty="0">
                <a:solidFill>
                  <a:srgbClr val="000000"/>
                </a:solidFill>
                <a:latin typeface="Courier New" panose="02070309020205020404" pitchFamily="49" charset="0"/>
              </a:rPr>
              <a:t> </a:t>
            </a:r>
            <a:r>
              <a:rPr lang="en-US" sz="1000" dirty="0">
                <a:solidFill>
                  <a:srgbClr val="8000FF"/>
                </a:solidFill>
                <a:latin typeface="Courier New" panose="02070309020205020404" pitchFamily="49" charset="0"/>
              </a:rPr>
              <a:t>.</a:t>
            </a:r>
            <a:r>
              <a:rPr lang="en-US" sz="1000" dirty="0">
                <a:solidFill>
                  <a:srgbClr val="000000"/>
                </a:solidFill>
                <a:latin typeface="Courier New" panose="02070309020205020404" pitchFamily="49" charset="0"/>
              </a:rPr>
              <a:t> </a:t>
            </a:r>
            <a:r>
              <a:rPr lang="en-US" sz="1000" dirty="0" err="1">
                <a:solidFill>
                  <a:srgbClr val="000000"/>
                </a:solidFill>
                <a:latin typeface="Courier New" panose="02070309020205020404" pitchFamily="49" charset="0"/>
              </a:rPr>
              <a:t>mysqli_connect_error</a:t>
            </a:r>
            <a:r>
              <a:rPr lang="en-US" sz="1000" dirty="0">
                <a:solidFill>
                  <a:srgbClr val="8000FF"/>
                </a:solidFill>
                <a:latin typeface="Courier New" panose="02070309020205020404" pitchFamily="49" charset="0"/>
              </a:rPr>
              <a:t>());</a:t>
            </a:r>
            <a:r>
              <a:rPr lang="en-US" sz="1000" dirty="0">
                <a:solidFill>
                  <a:srgbClr val="000000"/>
                </a:solidFill>
                <a:latin typeface="Courier New" panose="02070309020205020404" pitchFamily="49" charset="0"/>
              </a:rPr>
              <a:t> </a:t>
            </a:r>
          </a:p>
          <a:p>
            <a:pPr marL="0" indent="0">
              <a:buNone/>
            </a:pPr>
            <a:r>
              <a:rPr lang="en-US" sz="1000" dirty="0">
                <a:solidFill>
                  <a:srgbClr val="8000FF"/>
                </a:solidFill>
                <a:latin typeface="Courier New" panose="02070309020205020404" pitchFamily="49" charset="0"/>
              </a:rPr>
              <a:t>}</a:t>
            </a:r>
            <a:r>
              <a:rPr lang="en-US" sz="1000" dirty="0">
                <a:solidFill>
                  <a:srgbClr val="000000"/>
                </a:solidFill>
                <a:latin typeface="Courier New" panose="02070309020205020404" pitchFamily="49" charset="0"/>
              </a:rPr>
              <a:t> </a:t>
            </a:r>
          </a:p>
          <a:p>
            <a:pPr marL="0" indent="0">
              <a:buNone/>
            </a:pPr>
            <a:r>
              <a:rPr lang="en-US" sz="1000" b="1" dirty="0">
                <a:solidFill>
                  <a:srgbClr val="000080"/>
                </a:solidFill>
                <a:latin typeface="Courier New" panose="02070309020205020404" pitchFamily="49" charset="0"/>
              </a:rPr>
              <a:t>$</a:t>
            </a:r>
            <a:r>
              <a:rPr lang="en-US" sz="1000" b="1" dirty="0" err="1">
                <a:solidFill>
                  <a:srgbClr val="000080"/>
                </a:solidFill>
                <a:latin typeface="Courier New" panose="02070309020205020404" pitchFamily="49" charset="0"/>
              </a:rPr>
              <a:t>sql</a:t>
            </a:r>
            <a:r>
              <a:rPr lang="en-US" sz="1000" b="1" dirty="0">
                <a:solidFill>
                  <a:srgbClr val="000000"/>
                </a:solidFill>
                <a:latin typeface="Courier New" panose="02070309020205020404" pitchFamily="49" charset="0"/>
              </a:rPr>
              <a:t> </a:t>
            </a:r>
            <a:r>
              <a:rPr lang="en-US" sz="1000" b="1" dirty="0">
                <a:solidFill>
                  <a:srgbClr val="8000FF"/>
                </a:solidFill>
                <a:latin typeface="Courier New" panose="02070309020205020404" pitchFamily="49" charset="0"/>
              </a:rPr>
              <a:t>=</a:t>
            </a:r>
            <a:r>
              <a:rPr lang="en-US" sz="1000" b="1" dirty="0">
                <a:solidFill>
                  <a:srgbClr val="000000"/>
                </a:solidFill>
                <a:latin typeface="Courier New" panose="02070309020205020404" pitchFamily="49" charset="0"/>
              </a:rPr>
              <a:t> </a:t>
            </a:r>
            <a:r>
              <a:rPr lang="en-US" sz="1000" b="1" dirty="0">
                <a:solidFill>
                  <a:srgbClr val="808080"/>
                </a:solidFill>
                <a:latin typeface="Courier New" panose="02070309020205020404" pitchFamily="49" charset="0"/>
              </a:rPr>
              <a:t>"INSERT INTO </a:t>
            </a:r>
            <a:r>
              <a:rPr lang="en-US" sz="1000" b="1" dirty="0" err="1">
                <a:solidFill>
                  <a:srgbClr val="808080"/>
                </a:solidFill>
                <a:latin typeface="Courier New" panose="02070309020205020404" pitchFamily="49" charset="0"/>
              </a:rPr>
              <a:t>MyGuests</a:t>
            </a:r>
            <a:r>
              <a:rPr lang="en-US" sz="1000" b="1" dirty="0">
                <a:solidFill>
                  <a:srgbClr val="808080"/>
                </a:solidFill>
                <a:latin typeface="Courier New" panose="02070309020205020404" pitchFamily="49" charset="0"/>
              </a:rPr>
              <a:t> (</a:t>
            </a:r>
            <a:r>
              <a:rPr lang="en-US" sz="1000" b="1" dirty="0" err="1">
                <a:solidFill>
                  <a:srgbClr val="808080"/>
                </a:solidFill>
                <a:latin typeface="Courier New" panose="02070309020205020404" pitchFamily="49" charset="0"/>
              </a:rPr>
              <a:t>firstname</a:t>
            </a:r>
            <a:r>
              <a:rPr lang="en-US" sz="1000" b="1" dirty="0">
                <a:solidFill>
                  <a:srgbClr val="808080"/>
                </a:solidFill>
                <a:latin typeface="Courier New" panose="02070309020205020404" pitchFamily="49" charset="0"/>
              </a:rPr>
              <a:t>, </a:t>
            </a:r>
            <a:r>
              <a:rPr lang="en-US" sz="1000" b="1" dirty="0" err="1">
                <a:solidFill>
                  <a:srgbClr val="808080"/>
                </a:solidFill>
                <a:latin typeface="Courier New" panose="02070309020205020404" pitchFamily="49" charset="0"/>
              </a:rPr>
              <a:t>lastname</a:t>
            </a:r>
            <a:r>
              <a:rPr lang="en-US" sz="1000" b="1" dirty="0">
                <a:solidFill>
                  <a:srgbClr val="808080"/>
                </a:solidFill>
                <a:latin typeface="Courier New" panose="02070309020205020404" pitchFamily="49" charset="0"/>
              </a:rPr>
              <a:t>, email) VALUES ('John', 'Doe', 'john@example.com')"</a:t>
            </a:r>
            <a:r>
              <a:rPr lang="en-US" sz="1000" b="1" dirty="0">
                <a:solidFill>
                  <a:srgbClr val="8000FF"/>
                </a:solidFill>
                <a:latin typeface="Courier New" panose="02070309020205020404" pitchFamily="49" charset="0"/>
              </a:rPr>
              <a:t>;</a:t>
            </a:r>
            <a:r>
              <a:rPr lang="en-US" sz="1000" b="1" dirty="0">
                <a:solidFill>
                  <a:srgbClr val="000000"/>
                </a:solidFill>
                <a:latin typeface="Courier New" panose="02070309020205020404" pitchFamily="49" charset="0"/>
              </a:rPr>
              <a:t> </a:t>
            </a:r>
          </a:p>
          <a:p>
            <a:pPr marL="0" indent="0">
              <a:buNone/>
            </a:pPr>
            <a:r>
              <a:rPr lang="en-US" sz="1000" b="1" dirty="0">
                <a:solidFill>
                  <a:srgbClr val="0000FF"/>
                </a:solidFill>
                <a:latin typeface="Courier New" panose="02070309020205020404" pitchFamily="49" charset="0"/>
              </a:rPr>
              <a:t>if</a:t>
            </a:r>
            <a:r>
              <a:rPr lang="en-US" sz="1000" b="1" dirty="0">
                <a:solidFill>
                  <a:srgbClr val="000000"/>
                </a:solidFill>
                <a:latin typeface="Courier New" panose="02070309020205020404" pitchFamily="49" charset="0"/>
              </a:rPr>
              <a:t> </a:t>
            </a:r>
            <a:r>
              <a:rPr lang="en-US" sz="1000" b="1" dirty="0">
                <a:solidFill>
                  <a:srgbClr val="8000FF"/>
                </a:solidFill>
                <a:latin typeface="Courier New" panose="02070309020205020404" pitchFamily="49" charset="0"/>
              </a:rPr>
              <a:t>(</a:t>
            </a:r>
            <a:r>
              <a:rPr lang="en-US" sz="1000" b="1" dirty="0" err="1">
                <a:solidFill>
                  <a:srgbClr val="000000"/>
                </a:solidFill>
                <a:latin typeface="Courier New" panose="02070309020205020404" pitchFamily="49" charset="0"/>
              </a:rPr>
              <a:t>mysqli_query</a:t>
            </a:r>
            <a:r>
              <a:rPr lang="en-US" sz="1000" b="1" dirty="0">
                <a:solidFill>
                  <a:srgbClr val="8000FF"/>
                </a:solidFill>
                <a:latin typeface="Courier New" panose="02070309020205020404" pitchFamily="49" charset="0"/>
              </a:rPr>
              <a:t>(</a:t>
            </a:r>
            <a:r>
              <a:rPr lang="en-US" sz="1000" b="1" dirty="0">
                <a:solidFill>
                  <a:srgbClr val="000080"/>
                </a:solidFill>
                <a:latin typeface="Courier New" panose="02070309020205020404" pitchFamily="49" charset="0"/>
              </a:rPr>
              <a:t>$conn</a:t>
            </a:r>
            <a:r>
              <a:rPr lang="en-US" sz="1000" b="1" dirty="0">
                <a:solidFill>
                  <a:srgbClr val="8000FF"/>
                </a:solidFill>
                <a:latin typeface="Courier New" panose="02070309020205020404" pitchFamily="49" charset="0"/>
              </a:rPr>
              <a:t>,</a:t>
            </a:r>
            <a:r>
              <a:rPr lang="en-US" sz="1000" b="1" dirty="0">
                <a:solidFill>
                  <a:srgbClr val="000000"/>
                </a:solidFill>
                <a:latin typeface="Courier New" panose="02070309020205020404" pitchFamily="49" charset="0"/>
              </a:rPr>
              <a:t> </a:t>
            </a:r>
            <a:r>
              <a:rPr lang="en-US" sz="1000" b="1" dirty="0">
                <a:solidFill>
                  <a:srgbClr val="000080"/>
                </a:solidFill>
                <a:latin typeface="Courier New" panose="02070309020205020404" pitchFamily="49" charset="0"/>
              </a:rPr>
              <a:t>$</a:t>
            </a:r>
            <a:r>
              <a:rPr lang="en-US" sz="1000" b="1" dirty="0" err="1">
                <a:solidFill>
                  <a:srgbClr val="000080"/>
                </a:solidFill>
                <a:latin typeface="Courier New" panose="02070309020205020404" pitchFamily="49" charset="0"/>
              </a:rPr>
              <a:t>sql</a:t>
            </a:r>
            <a:r>
              <a:rPr lang="en-US" sz="1000" b="1" dirty="0">
                <a:solidFill>
                  <a:srgbClr val="8000FF"/>
                </a:solidFill>
                <a:latin typeface="Courier New" panose="02070309020205020404" pitchFamily="49" charset="0"/>
              </a:rPr>
              <a:t>))</a:t>
            </a:r>
            <a:r>
              <a:rPr lang="en-US" sz="1000" b="1" dirty="0">
                <a:solidFill>
                  <a:srgbClr val="000000"/>
                </a:solidFill>
                <a:latin typeface="Courier New" panose="02070309020205020404" pitchFamily="49" charset="0"/>
              </a:rPr>
              <a:t> </a:t>
            </a:r>
            <a:r>
              <a:rPr lang="en-US" sz="1000" b="1" dirty="0">
                <a:solidFill>
                  <a:srgbClr val="8000FF"/>
                </a:solidFill>
                <a:latin typeface="Courier New" panose="02070309020205020404" pitchFamily="49" charset="0"/>
              </a:rPr>
              <a:t>{</a:t>
            </a:r>
            <a:r>
              <a:rPr lang="en-US" sz="1000" b="1" dirty="0">
                <a:solidFill>
                  <a:srgbClr val="000000"/>
                </a:solidFill>
                <a:latin typeface="Courier New" panose="02070309020205020404" pitchFamily="49" charset="0"/>
              </a:rPr>
              <a:t> </a:t>
            </a:r>
          </a:p>
          <a:p>
            <a:pPr marL="0" indent="0">
              <a:buNone/>
            </a:pPr>
            <a:r>
              <a:rPr lang="en-US" sz="1000" b="1" dirty="0">
                <a:solidFill>
                  <a:srgbClr val="000000"/>
                </a:solidFill>
                <a:latin typeface="Courier New" panose="02070309020205020404" pitchFamily="49" charset="0"/>
              </a:rPr>
              <a:t>	</a:t>
            </a:r>
            <a:r>
              <a:rPr lang="en-US" sz="1000" b="1" dirty="0">
                <a:solidFill>
                  <a:srgbClr val="0000FF"/>
                </a:solidFill>
                <a:latin typeface="Courier New" panose="02070309020205020404" pitchFamily="49" charset="0"/>
              </a:rPr>
              <a:t>echo</a:t>
            </a:r>
            <a:r>
              <a:rPr lang="en-US" sz="1000" b="1" dirty="0">
                <a:solidFill>
                  <a:srgbClr val="000000"/>
                </a:solidFill>
                <a:latin typeface="Courier New" panose="02070309020205020404" pitchFamily="49" charset="0"/>
              </a:rPr>
              <a:t> </a:t>
            </a:r>
            <a:r>
              <a:rPr lang="en-US" sz="1000" b="1" dirty="0">
                <a:solidFill>
                  <a:srgbClr val="808080"/>
                </a:solidFill>
                <a:latin typeface="Courier New" panose="02070309020205020404" pitchFamily="49" charset="0"/>
              </a:rPr>
              <a:t>"New record created successfully"</a:t>
            </a:r>
            <a:r>
              <a:rPr lang="en-US" sz="1000" b="1" dirty="0">
                <a:solidFill>
                  <a:srgbClr val="8000FF"/>
                </a:solidFill>
                <a:latin typeface="Courier New" panose="02070309020205020404" pitchFamily="49" charset="0"/>
              </a:rPr>
              <a:t>;</a:t>
            </a:r>
            <a:r>
              <a:rPr lang="en-US" sz="1000" b="1" dirty="0">
                <a:solidFill>
                  <a:srgbClr val="000000"/>
                </a:solidFill>
                <a:latin typeface="Courier New" panose="02070309020205020404" pitchFamily="49" charset="0"/>
              </a:rPr>
              <a:t> </a:t>
            </a:r>
          </a:p>
          <a:p>
            <a:pPr marL="0" indent="0">
              <a:buNone/>
            </a:pPr>
            <a:r>
              <a:rPr lang="en-US" sz="1000" b="1" dirty="0">
                <a:solidFill>
                  <a:srgbClr val="8000FF"/>
                </a:solidFill>
                <a:latin typeface="Courier New" panose="02070309020205020404" pitchFamily="49" charset="0"/>
              </a:rPr>
              <a:t>}</a:t>
            </a:r>
            <a:r>
              <a:rPr lang="en-US" sz="1000" b="1" dirty="0">
                <a:solidFill>
                  <a:srgbClr val="0000FF"/>
                </a:solidFill>
                <a:latin typeface="Courier New" panose="02070309020205020404" pitchFamily="49" charset="0"/>
              </a:rPr>
              <a:t>else</a:t>
            </a:r>
            <a:r>
              <a:rPr lang="en-US" sz="1000" b="1" dirty="0">
                <a:solidFill>
                  <a:srgbClr val="000000"/>
                </a:solidFill>
                <a:latin typeface="Courier New" panose="02070309020205020404" pitchFamily="49" charset="0"/>
              </a:rPr>
              <a:t> </a:t>
            </a:r>
            <a:r>
              <a:rPr lang="en-US" sz="1000" b="1" dirty="0">
                <a:solidFill>
                  <a:srgbClr val="8000FF"/>
                </a:solidFill>
                <a:latin typeface="Courier New" panose="02070309020205020404" pitchFamily="49" charset="0"/>
              </a:rPr>
              <a:t>{</a:t>
            </a:r>
            <a:r>
              <a:rPr lang="en-US" sz="1000" b="1" dirty="0">
                <a:solidFill>
                  <a:srgbClr val="000000"/>
                </a:solidFill>
                <a:latin typeface="Courier New" panose="02070309020205020404" pitchFamily="49" charset="0"/>
              </a:rPr>
              <a:t> </a:t>
            </a:r>
          </a:p>
          <a:p>
            <a:pPr marL="0" indent="0">
              <a:buNone/>
            </a:pPr>
            <a:r>
              <a:rPr lang="en-US" sz="1000" b="1" dirty="0">
                <a:solidFill>
                  <a:srgbClr val="000000"/>
                </a:solidFill>
                <a:latin typeface="Courier New" panose="02070309020205020404" pitchFamily="49" charset="0"/>
              </a:rPr>
              <a:t>	</a:t>
            </a:r>
            <a:r>
              <a:rPr lang="en-US" sz="1000" b="1" dirty="0">
                <a:solidFill>
                  <a:srgbClr val="0000FF"/>
                </a:solidFill>
                <a:latin typeface="Courier New" panose="02070309020205020404" pitchFamily="49" charset="0"/>
              </a:rPr>
              <a:t>echo</a:t>
            </a:r>
            <a:r>
              <a:rPr lang="en-US" sz="1000" b="1" dirty="0">
                <a:solidFill>
                  <a:srgbClr val="000000"/>
                </a:solidFill>
                <a:latin typeface="Courier New" panose="02070309020205020404" pitchFamily="49" charset="0"/>
              </a:rPr>
              <a:t> </a:t>
            </a:r>
            <a:r>
              <a:rPr lang="en-US" sz="1000" b="1" dirty="0">
                <a:solidFill>
                  <a:srgbClr val="808080"/>
                </a:solidFill>
                <a:latin typeface="Courier New" panose="02070309020205020404" pitchFamily="49" charset="0"/>
              </a:rPr>
              <a:t>"Error: "</a:t>
            </a:r>
            <a:r>
              <a:rPr lang="en-US" sz="1000" b="1" dirty="0">
                <a:solidFill>
                  <a:srgbClr val="000000"/>
                </a:solidFill>
                <a:latin typeface="Courier New" panose="02070309020205020404" pitchFamily="49" charset="0"/>
              </a:rPr>
              <a:t> </a:t>
            </a:r>
            <a:r>
              <a:rPr lang="en-US" sz="1000" b="1" dirty="0">
                <a:solidFill>
                  <a:srgbClr val="8000FF"/>
                </a:solidFill>
                <a:latin typeface="Courier New" panose="02070309020205020404" pitchFamily="49" charset="0"/>
              </a:rPr>
              <a:t>.</a:t>
            </a:r>
            <a:r>
              <a:rPr lang="en-US" sz="1000" b="1" dirty="0">
                <a:solidFill>
                  <a:srgbClr val="000000"/>
                </a:solidFill>
                <a:latin typeface="Courier New" panose="02070309020205020404" pitchFamily="49" charset="0"/>
              </a:rPr>
              <a:t> </a:t>
            </a:r>
            <a:r>
              <a:rPr lang="en-US" sz="1000" b="1" dirty="0">
                <a:solidFill>
                  <a:srgbClr val="000080"/>
                </a:solidFill>
                <a:latin typeface="Courier New" panose="02070309020205020404" pitchFamily="49" charset="0"/>
              </a:rPr>
              <a:t>$</a:t>
            </a:r>
            <a:r>
              <a:rPr lang="en-US" sz="1000" b="1" dirty="0" err="1">
                <a:solidFill>
                  <a:srgbClr val="000080"/>
                </a:solidFill>
                <a:latin typeface="Courier New" panose="02070309020205020404" pitchFamily="49" charset="0"/>
              </a:rPr>
              <a:t>sql</a:t>
            </a:r>
            <a:r>
              <a:rPr lang="en-US" sz="1000" b="1" dirty="0">
                <a:solidFill>
                  <a:srgbClr val="000000"/>
                </a:solidFill>
                <a:latin typeface="Courier New" panose="02070309020205020404" pitchFamily="49" charset="0"/>
              </a:rPr>
              <a:t> </a:t>
            </a:r>
            <a:r>
              <a:rPr lang="en-US" sz="1000" b="1" dirty="0">
                <a:solidFill>
                  <a:srgbClr val="8000FF"/>
                </a:solidFill>
                <a:latin typeface="Courier New" panose="02070309020205020404" pitchFamily="49" charset="0"/>
              </a:rPr>
              <a:t>.</a:t>
            </a:r>
            <a:r>
              <a:rPr lang="en-US" sz="1000" b="1" dirty="0">
                <a:solidFill>
                  <a:srgbClr val="000000"/>
                </a:solidFill>
                <a:latin typeface="Courier New" panose="02070309020205020404" pitchFamily="49" charset="0"/>
              </a:rPr>
              <a:t> </a:t>
            </a:r>
            <a:r>
              <a:rPr lang="en-US" sz="1000" b="1" dirty="0">
                <a:solidFill>
                  <a:srgbClr val="808080"/>
                </a:solidFill>
                <a:latin typeface="Courier New" panose="02070309020205020404" pitchFamily="49" charset="0"/>
              </a:rPr>
              <a:t>"&lt;</a:t>
            </a:r>
            <a:r>
              <a:rPr lang="en-US" sz="1000" b="1" dirty="0" err="1">
                <a:solidFill>
                  <a:srgbClr val="808080"/>
                </a:solidFill>
                <a:latin typeface="Courier New" panose="02070309020205020404" pitchFamily="49" charset="0"/>
              </a:rPr>
              <a:t>br</a:t>
            </a:r>
            <a:r>
              <a:rPr lang="en-US" sz="1000" b="1" dirty="0">
                <a:solidFill>
                  <a:srgbClr val="808080"/>
                </a:solidFill>
                <a:latin typeface="Courier New" panose="02070309020205020404" pitchFamily="49" charset="0"/>
              </a:rPr>
              <a:t>&gt;"</a:t>
            </a:r>
            <a:r>
              <a:rPr lang="en-US" sz="1000" b="1" dirty="0">
                <a:solidFill>
                  <a:srgbClr val="000000"/>
                </a:solidFill>
                <a:latin typeface="Courier New" panose="02070309020205020404" pitchFamily="49" charset="0"/>
              </a:rPr>
              <a:t> </a:t>
            </a:r>
            <a:r>
              <a:rPr lang="en-US" sz="1000" b="1" dirty="0">
                <a:solidFill>
                  <a:srgbClr val="8000FF"/>
                </a:solidFill>
                <a:latin typeface="Courier New" panose="02070309020205020404" pitchFamily="49" charset="0"/>
              </a:rPr>
              <a:t>.</a:t>
            </a:r>
            <a:r>
              <a:rPr lang="en-US" sz="1000" b="1" dirty="0">
                <a:solidFill>
                  <a:srgbClr val="000000"/>
                </a:solidFill>
                <a:latin typeface="Courier New" panose="02070309020205020404" pitchFamily="49" charset="0"/>
              </a:rPr>
              <a:t> </a:t>
            </a:r>
            <a:r>
              <a:rPr lang="en-US" sz="1000" b="1" dirty="0" err="1">
                <a:solidFill>
                  <a:srgbClr val="000000"/>
                </a:solidFill>
                <a:latin typeface="Courier New" panose="02070309020205020404" pitchFamily="49" charset="0"/>
              </a:rPr>
              <a:t>mysqli_error</a:t>
            </a:r>
            <a:r>
              <a:rPr lang="en-US" sz="1000" b="1" dirty="0">
                <a:solidFill>
                  <a:srgbClr val="8000FF"/>
                </a:solidFill>
                <a:latin typeface="Courier New" panose="02070309020205020404" pitchFamily="49" charset="0"/>
              </a:rPr>
              <a:t>(</a:t>
            </a:r>
            <a:r>
              <a:rPr lang="en-US" sz="1000" b="1" dirty="0">
                <a:solidFill>
                  <a:srgbClr val="000080"/>
                </a:solidFill>
                <a:latin typeface="Courier New" panose="02070309020205020404" pitchFamily="49" charset="0"/>
              </a:rPr>
              <a:t>$conn</a:t>
            </a:r>
            <a:r>
              <a:rPr lang="en-US" sz="1000" b="1" dirty="0">
                <a:solidFill>
                  <a:srgbClr val="8000FF"/>
                </a:solidFill>
                <a:latin typeface="Courier New" panose="02070309020205020404" pitchFamily="49" charset="0"/>
              </a:rPr>
              <a:t>);</a:t>
            </a:r>
            <a:r>
              <a:rPr lang="en-US" sz="1000" b="1" dirty="0">
                <a:solidFill>
                  <a:srgbClr val="000000"/>
                </a:solidFill>
                <a:latin typeface="Courier New" panose="02070309020205020404" pitchFamily="49" charset="0"/>
              </a:rPr>
              <a:t> </a:t>
            </a:r>
          </a:p>
          <a:p>
            <a:pPr marL="0" indent="0">
              <a:buNone/>
            </a:pPr>
            <a:r>
              <a:rPr lang="en-US" sz="1000" b="1" dirty="0">
                <a:solidFill>
                  <a:srgbClr val="8000FF"/>
                </a:solidFill>
                <a:latin typeface="Courier New" panose="02070309020205020404" pitchFamily="49" charset="0"/>
              </a:rPr>
              <a:t>}</a:t>
            </a:r>
            <a:r>
              <a:rPr lang="en-US" sz="1000" b="1" dirty="0">
                <a:solidFill>
                  <a:srgbClr val="000000"/>
                </a:solidFill>
                <a:latin typeface="Courier New" panose="02070309020205020404" pitchFamily="49" charset="0"/>
              </a:rPr>
              <a:t> </a:t>
            </a:r>
          </a:p>
          <a:p>
            <a:pPr marL="0" indent="0">
              <a:buNone/>
            </a:pPr>
            <a:r>
              <a:rPr lang="en-US" sz="1000" b="1" dirty="0" err="1">
                <a:solidFill>
                  <a:srgbClr val="000000"/>
                </a:solidFill>
                <a:latin typeface="Courier New" panose="02070309020205020404" pitchFamily="49" charset="0"/>
              </a:rPr>
              <a:t>mysqli_close</a:t>
            </a:r>
            <a:r>
              <a:rPr lang="en-US" sz="1000" b="1" dirty="0">
                <a:solidFill>
                  <a:srgbClr val="8000FF"/>
                </a:solidFill>
                <a:latin typeface="Courier New" panose="02070309020205020404" pitchFamily="49" charset="0"/>
              </a:rPr>
              <a:t>(</a:t>
            </a:r>
            <a:r>
              <a:rPr lang="en-US" sz="1000" b="1" dirty="0">
                <a:solidFill>
                  <a:srgbClr val="000080"/>
                </a:solidFill>
                <a:latin typeface="Courier New" panose="02070309020205020404" pitchFamily="49" charset="0"/>
              </a:rPr>
              <a:t>$conn</a:t>
            </a:r>
            <a:r>
              <a:rPr lang="en-US" sz="1000" b="1" dirty="0">
                <a:solidFill>
                  <a:srgbClr val="8000FF"/>
                </a:solidFill>
                <a:latin typeface="Courier New" panose="02070309020205020404" pitchFamily="49" charset="0"/>
              </a:rPr>
              <a:t>);</a:t>
            </a:r>
            <a:r>
              <a:rPr lang="en-US" sz="1000" b="1" dirty="0">
                <a:solidFill>
                  <a:srgbClr val="000000"/>
                </a:solidFill>
                <a:latin typeface="Courier New" panose="02070309020205020404" pitchFamily="49" charset="0"/>
              </a:rPr>
              <a:t> </a:t>
            </a:r>
          </a:p>
          <a:p>
            <a:pPr marL="0" indent="0">
              <a:buNone/>
            </a:pPr>
            <a:r>
              <a:rPr lang="en-US" sz="1000" b="1" dirty="0">
                <a:solidFill>
                  <a:srgbClr val="FF0000"/>
                </a:solidFill>
                <a:latin typeface="Courier New" panose="02070309020205020404" pitchFamily="49" charset="0"/>
              </a:rPr>
              <a:t>?&gt;</a:t>
            </a:r>
            <a:endParaRPr lang="en-US" sz="1000" b="1" dirty="0"/>
          </a:p>
          <a:p>
            <a:pPr marL="0" indent="0">
              <a:buNone/>
            </a:pPr>
            <a:endParaRPr lang="en-US" sz="1600" dirty="0"/>
          </a:p>
          <a:p>
            <a:pPr marL="0" indent="0">
              <a:buNone/>
            </a:pPr>
            <a:endParaRPr lang="en-US" sz="1000" dirty="0"/>
          </a:p>
          <a:p>
            <a:endParaRPr lang="en-US" sz="1200" dirty="0"/>
          </a:p>
          <a:p>
            <a:endParaRPr lang="en-US" sz="1100" dirty="0"/>
          </a:p>
          <a:p>
            <a:endParaRPr lang="en-US" sz="1400" dirty="0"/>
          </a:p>
        </p:txBody>
      </p:sp>
    </p:spTree>
    <p:extLst>
      <p:ext uri="{BB962C8B-B14F-4D97-AF65-F5344CB8AC3E}">
        <p14:creationId xmlns:p14="http://schemas.microsoft.com/office/powerpoint/2010/main" val="327015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PHP connect to MySQL</a:t>
            </a:r>
          </a:p>
        </p:txBody>
      </p:sp>
      <p:sp>
        <p:nvSpPr>
          <p:cNvPr id="3" name="Content Placeholder 2"/>
          <p:cNvSpPr>
            <a:spLocks noGrp="1"/>
          </p:cNvSpPr>
          <p:nvPr>
            <p:ph idx="1"/>
          </p:nvPr>
        </p:nvSpPr>
        <p:spPr/>
        <p:txBody>
          <a:bodyPr>
            <a:noAutofit/>
          </a:bodyPr>
          <a:lstStyle/>
          <a:p>
            <a:r>
              <a:rPr lang="en-US" sz="2000" dirty="0"/>
              <a:t>Retrieving data from a table</a:t>
            </a:r>
          </a:p>
          <a:p>
            <a:pPr marL="0" indent="0">
              <a:buNone/>
            </a:pPr>
            <a:r>
              <a:rPr lang="en-US" sz="900" dirty="0">
                <a:solidFill>
                  <a:srgbClr val="FF0000"/>
                </a:solidFill>
                <a:latin typeface="Courier New" panose="02070309020205020404" pitchFamily="49" charset="0"/>
              </a:rPr>
              <a:t>&lt;?</a:t>
            </a:r>
            <a:r>
              <a:rPr lang="en-US" sz="900" dirty="0" err="1">
                <a:solidFill>
                  <a:srgbClr val="FF0000"/>
                </a:solidFill>
                <a:latin typeface="Courier New" panose="02070309020205020404" pitchFamily="49" charset="0"/>
              </a:rPr>
              <a:t>php</a:t>
            </a:r>
            <a:r>
              <a:rPr lang="en-US" sz="900" dirty="0">
                <a:solidFill>
                  <a:srgbClr val="000000"/>
                </a:solidFill>
                <a:latin typeface="Courier New" panose="02070309020205020404" pitchFamily="49" charset="0"/>
              </a:rPr>
              <a:t> </a:t>
            </a:r>
            <a:r>
              <a:rPr lang="en-US" sz="900" dirty="0">
                <a:solidFill>
                  <a:srgbClr val="000080"/>
                </a:solidFill>
                <a:latin typeface="Courier New" panose="02070309020205020404" pitchFamily="49" charset="0"/>
              </a:rPr>
              <a:t>$</a:t>
            </a:r>
            <a:r>
              <a:rPr lang="en-US" sz="900" dirty="0" err="1">
                <a:solidFill>
                  <a:srgbClr val="000080"/>
                </a:solidFill>
                <a:latin typeface="Courier New" panose="02070309020205020404" pitchFamily="49" charset="0"/>
              </a:rPr>
              <a:t>servername</a:t>
            </a:r>
            <a:r>
              <a:rPr lang="en-US" sz="900" dirty="0">
                <a:solidFill>
                  <a:srgbClr val="000000"/>
                </a:solidFill>
                <a:latin typeface="Courier New" panose="02070309020205020404" pitchFamily="49" charset="0"/>
              </a:rPr>
              <a:t> </a:t>
            </a:r>
            <a:r>
              <a:rPr lang="en-US" sz="900" dirty="0">
                <a:solidFill>
                  <a:srgbClr val="8000FF"/>
                </a:solidFill>
                <a:latin typeface="Courier New" panose="02070309020205020404" pitchFamily="49" charset="0"/>
              </a:rPr>
              <a:t>=</a:t>
            </a:r>
            <a:r>
              <a:rPr lang="en-US" sz="900" dirty="0">
                <a:solidFill>
                  <a:srgbClr val="000000"/>
                </a:solidFill>
                <a:latin typeface="Courier New" panose="02070309020205020404" pitchFamily="49" charset="0"/>
              </a:rPr>
              <a:t> </a:t>
            </a:r>
            <a:r>
              <a:rPr lang="en-US" sz="900" dirty="0">
                <a:solidFill>
                  <a:srgbClr val="808080"/>
                </a:solidFill>
                <a:latin typeface="Courier New" panose="02070309020205020404" pitchFamily="49" charset="0"/>
              </a:rPr>
              <a:t>"localhost"</a:t>
            </a:r>
            <a:r>
              <a:rPr lang="en-US" sz="900" dirty="0">
                <a:solidFill>
                  <a:srgbClr val="8000FF"/>
                </a:solidFill>
                <a:latin typeface="Courier New" panose="02070309020205020404" pitchFamily="49" charset="0"/>
              </a:rPr>
              <a:t>;</a:t>
            </a:r>
            <a:r>
              <a:rPr lang="en-US" sz="900" dirty="0">
                <a:solidFill>
                  <a:srgbClr val="000000"/>
                </a:solidFill>
                <a:latin typeface="Courier New" panose="02070309020205020404" pitchFamily="49" charset="0"/>
              </a:rPr>
              <a:t> </a:t>
            </a:r>
          </a:p>
          <a:p>
            <a:pPr marL="0" indent="0">
              <a:buNone/>
            </a:pPr>
            <a:r>
              <a:rPr lang="en-US" sz="900" dirty="0">
                <a:solidFill>
                  <a:srgbClr val="000080"/>
                </a:solidFill>
                <a:latin typeface="Courier New" panose="02070309020205020404" pitchFamily="49" charset="0"/>
              </a:rPr>
              <a:t>$username</a:t>
            </a:r>
            <a:r>
              <a:rPr lang="en-US" sz="900" dirty="0">
                <a:solidFill>
                  <a:srgbClr val="000000"/>
                </a:solidFill>
                <a:latin typeface="Courier New" panose="02070309020205020404" pitchFamily="49" charset="0"/>
              </a:rPr>
              <a:t> </a:t>
            </a:r>
            <a:r>
              <a:rPr lang="en-US" sz="900" dirty="0">
                <a:solidFill>
                  <a:srgbClr val="8000FF"/>
                </a:solidFill>
                <a:latin typeface="Courier New" panose="02070309020205020404" pitchFamily="49" charset="0"/>
              </a:rPr>
              <a:t>=</a:t>
            </a:r>
            <a:r>
              <a:rPr lang="en-US" sz="900" dirty="0">
                <a:solidFill>
                  <a:srgbClr val="000000"/>
                </a:solidFill>
                <a:latin typeface="Courier New" panose="02070309020205020404" pitchFamily="49" charset="0"/>
              </a:rPr>
              <a:t> </a:t>
            </a:r>
            <a:r>
              <a:rPr lang="en-US" sz="900" dirty="0">
                <a:solidFill>
                  <a:srgbClr val="808080"/>
                </a:solidFill>
                <a:latin typeface="Courier New" panose="02070309020205020404" pitchFamily="49" charset="0"/>
              </a:rPr>
              <a:t>"username"</a:t>
            </a:r>
            <a:r>
              <a:rPr lang="en-US" sz="900" dirty="0">
                <a:solidFill>
                  <a:srgbClr val="8000FF"/>
                </a:solidFill>
                <a:latin typeface="Courier New" panose="02070309020205020404" pitchFamily="49" charset="0"/>
              </a:rPr>
              <a:t>;</a:t>
            </a:r>
            <a:r>
              <a:rPr lang="en-US" sz="900" dirty="0">
                <a:solidFill>
                  <a:srgbClr val="000000"/>
                </a:solidFill>
                <a:latin typeface="Courier New" panose="02070309020205020404" pitchFamily="49" charset="0"/>
              </a:rPr>
              <a:t> </a:t>
            </a:r>
          </a:p>
          <a:p>
            <a:pPr marL="0" indent="0">
              <a:buNone/>
            </a:pPr>
            <a:r>
              <a:rPr lang="en-US" sz="900" dirty="0">
                <a:solidFill>
                  <a:srgbClr val="000080"/>
                </a:solidFill>
                <a:latin typeface="Courier New" panose="02070309020205020404" pitchFamily="49" charset="0"/>
              </a:rPr>
              <a:t>$password</a:t>
            </a:r>
            <a:r>
              <a:rPr lang="en-US" sz="900" dirty="0">
                <a:solidFill>
                  <a:srgbClr val="000000"/>
                </a:solidFill>
                <a:latin typeface="Courier New" panose="02070309020205020404" pitchFamily="49" charset="0"/>
              </a:rPr>
              <a:t> </a:t>
            </a:r>
            <a:r>
              <a:rPr lang="en-US" sz="900" dirty="0">
                <a:solidFill>
                  <a:srgbClr val="8000FF"/>
                </a:solidFill>
                <a:latin typeface="Courier New" panose="02070309020205020404" pitchFamily="49" charset="0"/>
              </a:rPr>
              <a:t>=</a:t>
            </a:r>
            <a:r>
              <a:rPr lang="en-US" sz="900" dirty="0">
                <a:solidFill>
                  <a:srgbClr val="000000"/>
                </a:solidFill>
                <a:latin typeface="Courier New" panose="02070309020205020404" pitchFamily="49" charset="0"/>
              </a:rPr>
              <a:t> </a:t>
            </a:r>
            <a:r>
              <a:rPr lang="en-US" sz="900" dirty="0">
                <a:solidFill>
                  <a:srgbClr val="808080"/>
                </a:solidFill>
                <a:latin typeface="Courier New" panose="02070309020205020404" pitchFamily="49" charset="0"/>
              </a:rPr>
              <a:t>"password"</a:t>
            </a:r>
            <a:r>
              <a:rPr lang="en-US" sz="900" dirty="0">
                <a:solidFill>
                  <a:srgbClr val="8000FF"/>
                </a:solidFill>
                <a:latin typeface="Courier New" panose="02070309020205020404" pitchFamily="49" charset="0"/>
              </a:rPr>
              <a:t>;</a:t>
            </a:r>
            <a:r>
              <a:rPr lang="en-US" sz="900" dirty="0">
                <a:solidFill>
                  <a:srgbClr val="000000"/>
                </a:solidFill>
                <a:latin typeface="Courier New" panose="02070309020205020404" pitchFamily="49" charset="0"/>
              </a:rPr>
              <a:t> </a:t>
            </a:r>
          </a:p>
          <a:p>
            <a:pPr marL="0" indent="0">
              <a:buNone/>
            </a:pPr>
            <a:r>
              <a:rPr lang="en-US" sz="900" dirty="0">
                <a:solidFill>
                  <a:srgbClr val="000080"/>
                </a:solidFill>
                <a:latin typeface="Courier New" panose="02070309020205020404" pitchFamily="49" charset="0"/>
              </a:rPr>
              <a:t>$</a:t>
            </a:r>
            <a:r>
              <a:rPr lang="en-US" sz="900" dirty="0" err="1">
                <a:solidFill>
                  <a:srgbClr val="000080"/>
                </a:solidFill>
                <a:latin typeface="Courier New" panose="02070309020205020404" pitchFamily="49" charset="0"/>
              </a:rPr>
              <a:t>dbname</a:t>
            </a:r>
            <a:r>
              <a:rPr lang="en-US" sz="900" dirty="0">
                <a:solidFill>
                  <a:srgbClr val="000000"/>
                </a:solidFill>
                <a:latin typeface="Courier New" panose="02070309020205020404" pitchFamily="49" charset="0"/>
              </a:rPr>
              <a:t> </a:t>
            </a:r>
            <a:r>
              <a:rPr lang="en-US" sz="900" dirty="0">
                <a:solidFill>
                  <a:srgbClr val="8000FF"/>
                </a:solidFill>
                <a:latin typeface="Courier New" panose="02070309020205020404" pitchFamily="49" charset="0"/>
              </a:rPr>
              <a:t>=</a:t>
            </a:r>
            <a:r>
              <a:rPr lang="en-US" sz="900" dirty="0">
                <a:solidFill>
                  <a:srgbClr val="000000"/>
                </a:solidFill>
                <a:latin typeface="Courier New" panose="02070309020205020404" pitchFamily="49" charset="0"/>
              </a:rPr>
              <a:t> </a:t>
            </a:r>
            <a:r>
              <a:rPr lang="en-US" sz="900" dirty="0">
                <a:solidFill>
                  <a:srgbClr val="808080"/>
                </a:solidFill>
                <a:latin typeface="Courier New" panose="02070309020205020404" pitchFamily="49" charset="0"/>
              </a:rPr>
              <a:t>"</a:t>
            </a:r>
            <a:r>
              <a:rPr lang="en-US" sz="900" dirty="0" err="1">
                <a:solidFill>
                  <a:srgbClr val="808080"/>
                </a:solidFill>
                <a:latin typeface="Courier New" panose="02070309020205020404" pitchFamily="49" charset="0"/>
              </a:rPr>
              <a:t>myDB</a:t>
            </a:r>
            <a:r>
              <a:rPr lang="en-US" sz="900" dirty="0">
                <a:solidFill>
                  <a:srgbClr val="808080"/>
                </a:solidFill>
                <a:latin typeface="Courier New" panose="02070309020205020404" pitchFamily="49" charset="0"/>
              </a:rPr>
              <a:t>"</a:t>
            </a:r>
            <a:r>
              <a:rPr lang="en-US" sz="900" dirty="0">
                <a:solidFill>
                  <a:srgbClr val="8000FF"/>
                </a:solidFill>
                <a:latin typeface="Courier New" panose="02070309020205020404" pitchFamily="49" charset="0"/>
              </a:rPr>
              <a:t>;</a:t>
            </a:r>
            <a:r>
              <a:rPr lang="en-US" sz="900" dirty="0">
                <a:solidFill>
                  <a:srgbClr val="000000"/>
                </a:solidFill>
                <a:latin typeface="Courier New" panose="02070309020205020404" pitchFamily="49" charset="0"/>
              </a:rPr>
              <a:t> </a:t>
            </a:r>
            <a:r>
              <a:rPr lang="en-US" sz="900" dirty="0">
                <a:solidFill>
                  <a:srgbClr val="000080"/>
                </a:solidFill>
                <a:latin typeface="Courier New" panose="02070309020205020404" pitchFamily="49" charset="0"/>
              </a:rPr>
              <a:t>$conn</a:t>
            </a:r>
            <a:r>
              <a:rPr lang="en-US" sz="900" dirty="0">
                <a:solidFill>
                  <a:srgbClr val="000000"/>
                </a:solidFill>
                <a:latin typeface="Courier New" panose="02070309020205020404" pitchFamily="49" charset="0"/>
              </a:rPr>
              <a:t> </a:t>
            </a:r>
            <a:r>
              <a:rPr lang="en-US" sz="900" dirty="0">
                <a:solidFill>
                  <a:srgbClr val="8000FF"/>
                </a:solidFill>
                <a:latin typeface="Courier New" panose="02070309020205020404" pitchFamily="49" charset="0"/>
              </a:rPr>
              <a:t>=</a:t>
            </a:r>
            <a:r>
              <a:rPr lang="en-US" sz="900" dirty="0">
                <a:solidFill>
                  <a:srgbClr val="000000"/>
                </a:solidFill>
                <a:latin typeface="Courier New" panose="02070309020205020404" pitchFamily="49" charset="0"/>
              </a:rPr>
              <a:t> </a:t>
            </a:r>
            <a:r>
              <a:rPr lang="en-US" sz="900" dirty="0" err="1">
                <a:solidFill>
                  <a:srgbClr val="000000"/>
                </a:solidFill>
                <a:latin typeface="Courier New" panose="02070309020205020404" pitchFamily="49" charset="0"/>
              </a:rPr>
              <a:t>mysqli_connect</a:t>
            </a:r>
            <a:r>
              <a:rPr lang="en-US" sz="900" dirty="0">
                <a:solidFill>
                  <a:srgbClr val="8000FF"/>
                </a:solidFill>
                <a:latin typeface="Courier New" panose="02070309020205020404" pitchFamily="49" charset="0"/>
              </a:rPr>
              <a:t>(</a:t>
            </a:r>
            <a:r>
              <a:rPr lang="en-US" sz="900" dirty="0">
                <a:solidFill>
                  <a:srgbClr val="000080"/>
                </a:solidFill>
                <a:latin typeface="Courier New" panose="02070309020205020404" pitchFamily="49" charset="0"/>
              </a:rPr>
              <a:t>$</a:t>
            </a:r>
            <a:r>
              <a:rPr lang="en-US" sz="900" dirty="0" err="1">
                <a:solidFill>
                  <a:srgbClr val="000080"/>
                </a:solidFill>
                <a:latin typeface="Courier New" panose="02070309020205020404" pitchFamily="49" charset="0"/>
              </a:rPr>
              <a:t>servername</a:t>
            </a:r>
            <a:r>
              <a:rPr lang="en-US" sz="900" dirty="0">
                <a:solidFill>
                  <a:srgbClr val="8000FF"/>
                </a:solidFill>
                <a:latin typeface="Courier New" panose="02070309020205020404" pitchFamily="49" charset="0"/>
              </a:rPr>
              <a:t>,</a:t>
            </a:r>
            <a:r>
              <a:rPr lang="en-US" sz="900" dirty="0">
                <a:solidFill>
                  <a:srgbClr val="000000"/>
                </a:solidFill>
                <a:latin typeface="Courier New" panose="02070309020205020404" pitchFamily="49" charset="0"/>
              </a:rPr>
              <a:t> </a:t>
            </a:r>
            <a:r>
              <a:rPr lang="en-US" sz="900" dirty="0">
                <a:solidFill>
                  <a:srgbClr val="000080"/>
                </a:solidFill>
                <a:latin typeface="Courier New" panose="02070309020205020404" pitchFamily="49" charset="0"/>
              </a:rPr>
              <a:t>$username</a:t>
            </a:r>
            <a:r>
              <a:rPr lang="en-US" sz="900" dirty="0">
                <a:solidFill>
                  <a:srgbClr val="8000FF"/>
                </a:solidFill>
                <a:latin typeface="Courier New" panose="02070309020205020404" pitchFamily="49" charset="0"/>
              </a:rPr>
              <a:t>,</a:t>
            </a:r>
            <a:r>
              <a:rPr lang="en-US" sz="900" dirty="0">
                <a:solidFill>
                  <a:srgbClr val="000000"/>
                </a:solidFill>
                <a:latin typeface="Courier New" panose="02070309020205020404" pitchFamily="49" charset="0"/>
              </a:rPr>
              <a:t> </a:t>
            </a:r>
            <a:r>
              <a:rPr lang="en-US" sz="900" dirty="0">
                <a:solidFill>
                  <a:srgbClr val="000080"/>
                </a:solidFill>
                <a:latin typeface="Courier New" panose="02070309020205020404" pitchFamily="49" charset="0"/>
              </a:rPr>
              <a:t>$password</a:t>
            </a:r>
            <a:r>
              <a:rPr lang="en-US" sz="900" dirty="0">
                <a:solidFill>
                  <a:srgbClr val="8000FF"/>
                </a:solidFill>
                <a:latin typeface="Courier New" panose="02070309020205020404" pitchFamily="49" charset="0"/>
              </a:rPr>
              <a:t>,</a:t>
            </a:r>
            <a:r>
              <a:rPr lang="en-US" sz="900" dirty="0">
                <a:solidFill>
                  <a:srgbClr val="000000"/>
                </a:solidFill>
                <a:latin typeface="Courier New" panose="02070309020205020404" pitchFamily="49" charset="0"/>
              </a:rPr>
              <a:t> </a:t>
            </a:r>
            <a:r>
              <a:rPr lang="en-US" sz="900" dirty="0">
                <a:solidFill>
                  <a:srgbClr val="000080"/>
                </a:solidFill>
                <a:latin typeface="Courier New" panose="02070309020205020404" pitchFamily="49" charset="0"/>
              </a:rPr>
              <a:t>$</a:t>
            </a:r>
            <a:r>
              <a:rPr lang="en-US" sz="900" dirty="0" err="1">
                <a:solidFill>
                  <a:srgbClr val="000080"/>
                </a:solidFill>
                <a:latin typeface="Courier New" panose="02070309020205020404" pitchFamily="49" charset="0"/>
              </a:rPr>
              <a:t>dbname</a:t>
            </a:r>
            <a:r>
              <a:rPr lang="en-US" sz="900" dirty="0">
                <a:solidFill>
                  <a:srgbClr val="8000FF"/>
                </a:solidFill>
                <a:latin typeface="Courier New" panose="02070309020205020404" pitchFamily="49" charset="0"/>
              </a:rPr>
              <a:t>);</a:t>
            </a:r>
            <a:r>
              <a:rPr lang="en-US" sz="900" dirty="0">
                <a:solidFill>
                  <a:srgbClr val="000000"/>
                </a:solidFill>
                <a:latin typeface="Courier New" panose="02070309020205020404" pitchFamily="49" charset="0"/>
              </a:rPr>
              <a:t> </a:t>
            </a:r>
          </a:p>
          <a:p>
            <a:pPr marL="0" indent="0">
              <a:buNone/>
            </a:pPr>
            <a:r>
              <a:rPr lang="en-US" sz="900" b="1" dirty="0">
                <a:solidFill>
                  <a:srgbClr val="0000FF"/>
                </a:solidFill>
                <a:latin typeface="Courier New" panose="02070309020205020404" pitchFamily="49" charset="0"/>
              </a:rPr>
              <a:t>if</a:t>
            </a:r>
            <a:r>
              <a:rPr lang="en-US" sz="900" dirty="0">
                <a:solidFill>
                  <a:srgbClr val="000000"/>
                </a:solidFill>
                <a:latin typeface="Courier New" panose="02070309020205020404" pitchFamily="49" charset="0"/>
              </a:rPr>
              <a:t> </a:t>
            </a:r>
            <a:r>
              <a:rPr lang="en-US" sz="900" dirty="0">
                <a:solidFill>
                  <a:srgbClr val="8000FF"/>
                </a:solidFill>
                <a:latin typeface="Courier New" panose="02070309020205020404" pitchFamily="49" charset="0"/>
              </a:rPr>
              <a:t>(!</a:t>
            </a:r>
            <a:r>
              <a:rPr lang="en-US" sz="900" dirty="0">
                <a:solidFill>
                  <a:srgbClr val="000080"/>
                </a:solidFill>
                <a:latin typeface="Courier New" panose="02070309020205020404" pitchFamily="49" charset="0"/>
              </a:rPr>
              <a:t>$conn</a:t>
            </a:r>
            <a:r>
              <a:rPr lang="en-US" sz="900" dirty="0">
                <a:solidFill>
                  <a:srgbClr val="8000FF"/>
                </a:solidFill>
                <a:latin typeface="Courier New" panose="02070309020205020404" pitchFamily="49" charset="0"/>
              </a:rPr>
              <a:t>)</a:t>
            </a:r>
            <a:r>
              <a:rPr lang="en-US" sz="900" dirty="0">
                <a:solidFill>
                  <a:srgbClr val="000000"/>
                </a:solidFill>
                <a:latin typeface="Courier New" panose="02070309020205020404" pitchFamily="49" charset="0"/>
              </a:rPr>
              <a:t> </a:t>
            </a:r>
            <a:r>
              <a:rPr lang="en-US" sz="900" dirty="0">
                <a:solidFill>
                  <a:srgbClr val="8000FF"/>
                </a:solidFill>
                <a:latin typeface="Courier New" panose="02070309020205020404" pitchFamily="49" charset="0"/>
              </a:rPr>
              <a:t>{</a:t>
            </a:r>
            <a:r>
              <a:rPr lang="en-US" sz="900" dirty="0">
                <a:solidFill>
                  <a:srgbClr val="000000"/>
                </a:solidFill>
                <a:latin typeface="Courier New" panose="02070309020205020404" pitchFamily="49" charset="0"/>
              </a:rPr>
              <a:t> </a:t>
            </a:r>
          </a:p>
          <a:p>
            <a:pPr marL="0" indent="0">
              <a:buNone/>
            </a:pPr>
            <a:r>
              <a:rPr lang="en-US" sz="900" b="1" dirty="0">
                <a:solidFill>
                  <a:srgbClr val="000000"/>
                </a:solidFill>
                <a:latin typeface="Courier New" panose="02070309020205020404" pitchFamily="49" charset="0"/>
              </a:rPr>
              <a:t>	</a:t>
            </a:r>
            <a:r>
              <a:rPr lang="en-US" sz="900" b="1" dirty="0">
                <a:solidFill>
                  <a:srgbClr val="0000FF"/>
                </a:solidFill>
                <a:latin typeface="Courier New" panose="02070309020205020404" pitchFamily="49" charset="0"/>
              </a:rPr>
              <a:t>die</a:t>
            </a:r>
            <a:r>
              <a:rPr lang="en-US" sz="900" dirty="0">
                <a:solidFill>
                  <a:srgbClr val="8000FF"/>
                </a:solidFill>
                <a:latin typeface="Courier New" panose="02070309020205020404" pitchFamily="49" charset="0"/>
              </a:rPr>
              <a:t>(</a:t>
            </a:r>
            <a:r>
              <a:rPr lang="en-US" sz="900" dirty="0">
                <a:solidFill>
                  <a:srgbClr val="808080"/>
                </a:solidFill>
                <a:latin typeface="Courier New" panose="02070309020205020404" pitchFamily="49" charset="0"/>
              </a:rPr>
              <a:t>"Connection failed: "</a:t>
            </a:r>
            <a:r>
              <a:rPr lang="en-US" sz="900" dirty="0">
                <a:solidFill>
                  <a:srgbClr val="000000"/>
                </a:solidFill>
                <a:latin typeface="Courier New" panose="02070309020205020404" pitchFamily="49" charset="0"/>
              </a:rPr>
              <a:t> </a:t>
            </a:r>
            <a:r>
              <a:rPr lang="en-US" sz="900" dirty="0">
                <a:solidFill>
                  <a:srgbClr val="8000FF"/>
                </a:solidFill>
                <a:latin typeface="Courier New" panose="02070309020205020404" pitchFamily="49" charset="0"/>
              </a:rPr>
              <a:t>.</a:t>
            </a:r>
            <a:r>
              <a:rPr lang="en-US" sz="900" dirty="0">
                <a:solidFill>
                  <a:srgbClr val="000000"/>
                </a:solidFill>
                <a:latin typeface="Courier New" panose="02070309020205020404" pitchFamily="49" charset="0"/>
              </a:rPr>
              <a:t> </a:t>
            </a:r>
            <a:r>
              <a:rPr lang="en-US" sz="900" dirty="0" err="1">
                <a:solidFill>
                  <a:srgbClr val="000000"/>
                </a:solidFill>
                <a:latin typeface="Courier New" panose="02070309020205020404" pitchFamily="49" charset="0"/>
              </a:rPr>
              <a:t>mysqli_connect_error</a:t>
            </a:r>
            <a:r>
              <a:rPr lang="en-US" sz="900" dirty="0">
                <a:solidFill>
                  <a:srgbClr val="8000FF"/>
                </a:solidFill>
                <a:latin typeface="Courier New" panose="02070309020205020404" pitchFamily="49" charset="0"/>
              </a:rPr>
              <a:t>());</a:t>
            </a:r>
            <a:r>
              <a:rPr lang="en-US" sz="900" dirty="0">
                <a:solidFill>
                  <a:srgbClr val="000000"/>
                </a:solidFill>
                <a:latin typeface="Courier New" panose="02070309020205020404" pitchFamily="49" charset="0"/>
              </a:rPr>
              <a:t> </a:t>
            </a:r>
          </a:p>
          <a:p>
            <a:pPr marL="0" indent="0">
              <a:buNone/>
            </a:pPr>
            <a:r>
              <a:rPr lang="en-US" sz="900" dirty="0">
                <a:solidFill>
                  <a:srgbClr val="8000FF"/>
                </a:solidFill>
                <a:latin typeface="Courier New" panose="02070309020205020404" pitchFamily="49" charset="0"/>
              </a:rPr>
              <a:t>}</a:t>
            </a:r>
            <a:r>
              <a:rPr lang="en-US" sz="900" dirty="0">
                <a:solidFill>
                  <a:srgbClr val="000000"/>
                </a:solidFill>
                <a:latin typeface="Courier New" panose="02070309020205020404" pitchFamily="49" charset="0"/>
              </a:rPr>
              <a:t> </a:t>
            </a:r>
          </a:p>
          <a:p>
            <a:pPr marL="0" indent="0">
              <a:buNone/>
            </a:pPr>
            <a:r>
              <a:rPr lang="en-US" sz="900" b="1" dirty="0">
                <a:solidFill>
                  <a:srgbClr val="000080"/>
                </a:solidFill>
                <a:latin typeface="Courier New" panose="02070309020205020404" pitchFamily="49" charset="0"/>
              </a:rPr>
              <a:t>$</a:t>
            </a:r>
            <a:r>
              <a:rPr lang="en-US" sz="900" b="1" dirty="0" err="1">
                <a:solidFill>
                  <a:srgbClr val="000080"/>
                </a:solidFill>
                <a:latin typeface="Courier New" panose="02070309020205020404" pitchFamily="49" charset="0"/>
              </a:rPr>
              <a:t>sql</a:t>
            </a:r>
            <a:r>
              <a:rPr lang="en-US" sz="900" b="1" dirty="0">
                <a:solidFill>
                  <a:srgbClr val="000000"/>
                </a:solidFill>
                <a:latin typeface="Courier New" panose="02070309020205020404" pitchFamily="49" charset="0"/>
              </a:rPr>
              <a:t> </a:t>
            </a:r>
            <a:r>
              <a:rPr lang="en-US" sz="900" b="1" dirty="0">
                <a:solidFill>
                  <a:srgbClr val="8000FF"/>
                </a:solidFill>
                <a:latin typeface="Courier New" panose="02070309020205020404" pitchFamily="49" charset="0"/>
              </a:rPr>
              <a:t>=</a:t>
            </a:r>
            <a:r>
              <a:rPr lang="en-US" sz="900" b="1" dirty="0">
                <a:solidFill>
                  <a:srgbClr val="000000"/>
                </a:solidFill>
                <a:latin typeface="Courier New" panose="02070309020205020404" pitchFamily="49" charset="0"/>
              </a:rPr>
              <a:t> </a:t>
            </a:r>
            <a:r>
              <a:rPr lang="en-US" sz="900" b="1" dirty="0">
                <a:solidFill>
                  <a:srgbClr val="808080"/>
                </a:solidFill>
                <a:latin typeface="Courier New" panose="02070309020205020404" pitchFamily="49" charset="0"/>
              </a:rPr>
              <a:t>"SELECT id, </a:t>
            </a:r>
            <a:r>
              <a:rPr lang="en-US" sz="900" b="1" dirty="0" err="1">
                <a:solidFill>
                  <a:srgbClr val="808080"/>
                </a:solidFill>
                <a:latin typeface="Courier New" panose="02070309020205020404" pitchFamily="49" charset="0"/>
              </a:rPr>
              <a:t>firstname</a:t>
            </a:r>
            <a:r>
              <a:rPr lang="en-US" sz="900" b="1" dirty="0">
                <a:solidFill>
                  <a:srgbClr val="808080"/>
                </a:solidFill>
                <a:latin typeface="Courier New" panose="02070309020205020404" pitchFamily="49" charset="0"/>
              </a:rPr>
              <a:t>, </a:t>
            </a:r>
            <a:r>
              <a:rPr lang="en-US" sz="900" b="1" dirty="0" err="1">
                <a:solidFill>
                  <a:srgbClr val="808080"/>
                </a:solidFill>
                <a:latin typeface="Courier New" panose="02070309020205020404" pitchFamily="49" charset="0"/>
              </a:rPr>
              <a:t>lastname</a:t>
            </a:r>
            <a:r>
              <a:rPr lang="en-US" sz="900" b="1" dirty="0">
                <a:solidFill>
                  <a:srgbClr val="808080"/>
                </a:solidFill>
                <a:latin typeface="Courier New" panose="02070309020205020404" pitchFamily="49" charset="0"/>
              </a:rPr>
              <a:t> FROM </a:t>
            </a:r>
            <a:r>
              <a:rPr lang="en-US" sz="900" b="1" dirty="0" err="1">
                <a:solidFill>
                  <a:srgbClr val="808080"/>
                </a:solidFill>
                <a:latin typeface="Courier New" panose="02070309020205020404" pitchFamily="49" charset="0"/>
              </a:rPr>
              <a:t>MyGuests</a:t>
            </a:r>
            <a:r>
              <a:rPr lang="en-US" sz="900" b="1" dirty="0">
                <a:solidFill>
                  <a:srgbClr val="808080"/>
                </a:solidFill>
                <a:latin typeface="Courier New" panose="02070309020205020404" pitchFamily="49" charset="0"/>
              </a:rPr>
              <a:t>"</a:t>
            </a:r>
            <a:r>
              <a:rPr lang="en-US" sz="900" b="1" dirty="0">
                <a:solidFill>
                  <a:srgbClr val="8000FF"/>
                </a:solidFill>
                <a:latin typeface="Courier New" panose="02070309020205020404" pitchFamily="49" charset="0"/>
              </a:rPr>
              <a:t>;</a:t>
            </a:r>
            <a:r>
              <a:rPr lang="en-US" sz="900" b="1" dirty="0">
                <a:solidFill>
                  <a:srgbClr val="000000"/>
                </a:solidFill>
                <a:latin typeface="Courier New" panose="02070309020205020404" pitchFamily="49" charset="0"/>
              </a:rPr>
              <a:t> </a:t>
            </a:r>
          </a:p>
          <a:p>
            <a:pPr marL="0" indent="0">
              <a:buNone/>
            </a:pPr>
            <a:r>
              <a:rPr lang="en-US" sz="900" b="1" dirty="0">
                <a:solidFill>
                  <a:srgbClr val="000080"/>
                </a:solidFill>
                <a:latin typeface="Courier New" panose="02070309020205020404" pitchFamily="49" charset="0"/>
              </a:rPr>
              <a:t>$result</a:t>
            </a:r>
            <a:r>
              <a:rPr lang="en-US" sz="900" b="1" dirty="0">
                <a:solidFill>
                  <a:srgbClr val="000000"/>
                </a:solidFill>
                <a:latin typeface="Courier New" panose="02070309020205020404" pitchFamily="49" charset="0"/>
              </a:rPr>
              <a:t> </a:t>
            </a:r>
            <a:r>
              <a:rPr lang="en-US" sz="900" b="1" dirty="0">
                <a:solidFill>
                  <a:srgbClr val="8000FF"/>
                </a:solidFill>
                <a:latin typeface="Courier New" panose="02070309020205020404" pitchFamily="49" charset="0"/>
              </a:rPr>
              <a:t>=</a:t>
            </a:r>
            <a:r>
              <a:rPr lang="en-US" sz="900" b="1" dirty="0">
                <a:solidFill>
                  <a:srgbClr val="000000"/>
                </a:solidFill>
                <a:latin typeface="Courier New" panose="02070309020205020404" pitchFamily="49" charset="0"/>
              </a:rPr>
              <a:t> </a:t>
            </a:r>
            <a:r>
              <a:rPr lang="en-US" sz="900" b="1" dirty="0" err="1">
                <a:solidFill>
                  <a:srgbClr val="000000"/>
                </a:solidFill>
                <a:latin typeface="Courier New" panose="02070309020205020404" pitchFamily="49" charset="0"/>
              </a:rPr>
              <a:t>mysqli_query</a:t>
            </a:r>
            <a:r>
              <a:rPr lang="en-US" sz="900" b="1" dirty="0">
                <a:solidFill>
                  <a:srgbClr val="8000FF"/>
                </a:solidFill>
                <a:latin typeface="Courier New" panose="02070309020205020404" pitchFamily="49" charset="0"/>
              </a:rPr>
              <a:t>(</a:t>
            </a:r>
            <a:r>
              <a:rPr lang="en-US" sz="900" b="1" dirty="0">
                <a:solidFill>
                  <a:srgbClr val="000080"/>
                </a:solidFill>
                <a:latin typeface="Courier New" panose="02070309020205020404" pitchFamily="49" charset="0"/>
              </a:rPr>
              <a:t>$conn</a:t>
            </a:r>
            <a:r>
              <a:rPr lang="en-US" sz="900" b="1" dirty="0">
                <a:solidFill>
                  <a:srgbClr val="8000FF"/>
                </a:solidFill>
                <a:latin typeface="Courier New" panose="02070309020205020404" pitchFamily="49" charset="0"/>
              </a:rPr>
              <a:t>,</a:t>
            </a:r>
            <a:r>
              <a:rPr lang="en-US" sz="900" b="1" dirty="0">
                <a:solidFill>
                  <a:srgbClr val="000000"/>
                </a:solidFill>
                <a:latin typeface="Courier New" panose="02070309020205020404" pitchFamily="49" charset="0"/>
              </a:rPr>
              <a:t> </a:t>
            </a:r>
            <a:r>
              <a:rPr lang="en-US" sz="900" b="1" dirty="0">
                <a:solidFill>
                  <a:srgbClr val="000080"/>
                </a:solidFill>
                <a:latin typeface="Courier New" panose="02070309020205020404" pitchFamily="49" charset="0"/>
              </a:rPr>
              <a:t>$</a:t>
            </a:r>
            <a:r>
              <a:rPr lang="en-US" sz="900" b="1" dirty="0" err="1">
                <a:solidFill>
                  <a:srgbClr val="000080"/>
                </a:solidFill>
                <a:latin typeface="Courier New" panose="02070309020205020404" pitchFamily="49" charset="0"/>
              </a:rPr>
              <a:t>sql</a:t>
            </a:r>
            <a:r>
              <a:rPr lang="en-US" sz="900" b="1" dirty="0">
                <a:solidFill>
                  <a:srgbClr val="8000FF"/>
                </a:solidFill>
                <a:latin typeface="Courier New" panose="02070309020205020404" pitchFamily="49" charset="0"/>
              </a:rPr>
              <a:t>);</a:t>
            </a:r>
            <a:r>
              <a:rPr lang="en-US" sz="900" b="1" dirty="0">
                <a:solidFill>
                  <a:srgbClr val="000000"/>
                </a:solidFill>
                <a:latin typeface="Courier New" panose="02070309020205020404" pitchFamily="49" charset="0"/>
              </a:rPr>
              <a:t> </a:t>
            </a:r>
          </a:p>
          <a:p>
            <a:pPr marL="0" indent="0">
              <a:buNone/>
            </a:pPr>
            <a:r>
              <a:rPr lang="en-US" sz="900" b="1" dirty="0">
                <a:solidFill>
                  <a:srgbClr val="0000FF"/>
                </a:solidFill>
                <a:latin typeface="Courier New" panose="02070309020205020404" pitchFamily="49" charset="0"/>
              </a:rPr>
              <a:t>if</a:t>
            </a:r>
            <a:r>
              <a:rPr lang="en-US" sz="900" b="1" dirty="0">
                <a:solidFill>
                  <a:srgbClr val="000000"/>
                </a:solidFill>
                <a:latin typeface="Courier New" panose="02070309020205020404" pitchFamily="49" charset="0"/>
              </a:rPr>
              <a:t> </a:t>
            </a:r>
            <a:r>
              <a:rPr lang="en-US" sz="900" b="1" dirty="0">
                <a:solidFill>
                  <a:srgbClr val="8000FF"/>
                </a:solidFill>
                <a:latin typeface="Courier New" panose="02070309020205020404" pitchFamily="49" charset="0"/>
              </a:rPr>
              <a:t>(</a:t>
            </a:r>
            <a:r>
              <a:rPr lang="en-US" sz="900" b="1" dirty="0" err="1">
                <a:solidFill>
                  <a:srgbClr val="000000"/>
                </a:solidFill>
                <a:latin typeface="Courier New" panose="02070309020205020404" pitchFamily="49" charset="0"/>
              </a:rPr>
              <a:t>mysqli_num_rows</a:t>
            </a:r>
            <a:r>
              <a:rPr lang="en-US" sz="900" b="1" dirty="0">
                <a:solidFill>
                  <a:srgbClr val="8000FF"/>
                </a:solidFill>
                <a:latin typeface="Courier New" panose="02070309020205020404" pitchFamily="49" charset="0"/>
              </a:rPr>
              <a:t>(</a:t>
            </a:r>
            <a:r>
              <a:rPr lang="en-US" sz="900" b="1" dirty="0">
                <a:solidFill>
                  <a:srgbClr val="000080"/>
                </a:solidFill>
                <a:latin typeface="Courier New" panose="02070309020205020404" pitchFamily="49" charset="0"/>
              </a:rPr>
              <a:t>$result</a:t>
            </a:r>
            <a:r>
              <a:rPr lang="en-US" sz="900" b="1" dirty="0">
                <a:solidFill>
                  <a:srgbClr val="8000FF"/>
                </a:solidFill>
                <a:latin typeface="Courier New" panose="02070309020205020404" pitchFamily="49" charset="0"/>
              </a:rPr>
              <a:t>)</a:t>
            </a:r>
            <a:r>
              <a:rPr lang="en-US" sz="900" b="1" dirty="0">
                <a:solidFill>
                  <a:srgbClr val="000000"/>
                </a:solidFill>
                <a:latin typeface="Courier New" panose="02070309020205020404" pitchFamily="49" charset="0"/>
              </a:rPr>
              <a:t> </a:t>
            </a:r>
            <a:r>
              <a:rPr lang="en-US" sz="900" b="1" dirty="0">
                <a:solidFill>
                  <a:srgbClr val="8000FF"/>
                </a:solidFill>
                <a:latin typeface="Courier New" panose="02070309020205020404" pitchFamily="49" charset="0"/>
              </a:rPr>
              <a:t>&gt;</a:t>
            </a:r>
            <a:r>
              <a:rPr lang="en-US" sz="900" b="1" dirty="0">
                <a:solidFill>
                  <a:srgbClr val="000000"/>
                </a:solidFill>
                <a:latin typeface="Courier New" panose="02070309020205020404" pitchFamily="49" charset="0"/>
              </a:rPr>
              <a:t> </a:t>
            </a:r>
            <a:r>
              <a:rPr lang="en-US" sz="900" b="1" dirty="0">
                <a:solidFill>
                  <a:srgbClr val="FF8000"/>
                </a:solidFill>
                <a:latin typeface="Courier New" panose="02070309020205020404" pitchFamily="49" charset="0"/>
              </a:rPr>
              <a:t>0</a:t>
            </a:r>
            <a:r>
              <a:rPr lang="en-US" sz="900" b="1" dirty="0">
                <a:solidFill>
                  <a:srgbClr val="8000FF"/>
                </a:solidFill>
                <a:latin typeface="Courier New" panose="02070309020205020404" pitchFamily="49" charset="0"/>
              </a:rPr>
              <a:t>)</a:t>
            </a:r>
            <a:r>
              <a:rPr lang="en-US" sz="900" b="1" dirty="0">
                <a:solidFill>
                  <a:srgbClr val="000000"/>
                </a:solidFill>
                <a:latin typeface="Courier New" panose="02070309020205020404" pitchFamily="49" charset="0"/>
              </a:rPr>
              <a:t> </a:t>
            </a:r>
            <a:r>
              <a:rPr lang="en-US" sz="900" b="1" dirty="0">
                <a:solidFill>
                  <a:srgbClr val="8000FF"/>
                </a:solidFill>
                <a:latin typeface="Courier New" panose="02070309020205020404" pitchFamily="49" charset="0"/>
              </a:rPr>
              <a:t>{</a:t>
            </a:r>
            <a:r>
              <a:rPr lang="en-US" sz="900" b="1" dirty="0">
                <a:solidFill>
                  <a:srgbClr val="000000"/>
                </a:solidFill>
                <a:latin typeface="Courier New" panose="02070309020205020404" pitchFamily="49" charset="0"/>
              </a:rPr>
              <a:t> </a:t>
            </a:r>
          </a:p>
          <a:p>
            <a:pPr marL="0" indent="0">
              <a:buNone/>
            </a:pPr>
            <a:r>
              <a:rPr lang="en-US" sz="900" b="1" dirty="0">
                <a:solidFill>
                  <a:srgbClr val="008000"/>
                </a:solidFill>
                <a:latin typeface="Courier New" panose="02070309020205020404" pitchFamily="49" charset="0"/>
              </a:rPr>
              <a:t>// output data of each row</a:t>
            </a:r>
            <a:r>
              <a:rPr lang="en-US" sz="900" b="1" dirty="0">
                <a:solidFill>
                  <a:srgbClr val="000000"/>
                </a:solidFill>
                <a:latin typeface="Courier New" panose="02070309020205020404" pitchFamily="49" charset="0"/>
              </a:rPr>
              <a:t> </a:t>
            </a:r>
          </a:p>
          <a:p>
            <a:pPr marL="400050" lvl="1" indent="0">
              <a:buNone/>
            </a:pPr>
            <a:r>
              <a:rPr lang="en-US" sz="800" b="1" dirty="0">
                <a:solidFill>
                  <a:srgbClr val="0000FF"/>
                </a:solidFill>
                <a:latin typeface="Courier New" panose="02070309020205020404" pitchFamily="49" charset="0"/>
              </a:rPr>
              <a:t>while</a:t>
            </a:r>
            <a:r>
              <a:rPr lang="en-US" sz="800" b="1" dirty="0">
                <a:solidFill>
                  <a:srgbClr val="8000FF"/>
                </a:solidFill>
                <a:latin typeface="Courier New" panose="02070309020205020404" pitchFamily="49" charset="0"/>
              </a:rPr>
              <a:t>(</a:t>
            </a:r>
            <a:r>
              <a:rPr lang="en-US" sz="800" b="1" dirty="0">
                <a:solidFill>
                  <a:srgbClr val="000080"/>
                </a:solidFill>
                <a:latin typeface="Courier New" panose="02070309020205020404" pitchFamily="49" charset="0"/>
              </a:rPr>
              <a:t>$row</a:t>
            </a:r>
            <a:r>
              <a:rPr lang="en-US" sz="800" b="1" dirty="0">
                <a:solidFill>
                  <a:srgbClr val="000000"/>
                </a:solidFill>
                <a:latin typeface="Courier New" panose="02070309020205020404" pitchFamily="49" charset="0"/>
              </a:rPr>
              <a:t> </a:t>
            </a:r>
            <a:r>
              <a:rPr lang="en-US" sz="800" b="1" dirty="0">
                <a:solidFill>
                  <a:srgbClr val="8000FF"/>
                </a:solidFill>
                <a:latin typeface="Courier New" panose="02070309020205020404" pitchFamily="49" charset="0"/>
              </a:rPr>
              <a:t>=</a:t>
            </a:r>
            <a:r>
              <a:rPr lang="en-US" sz="800" b="1" dirty="0">
                <a:solidFill>
                  <a:srgbClr val="000000"/>
                </a:solidFill>
                <a:latin typeface="Courier New" panose="02070309020205020404" pitchFamily="49" charset="0"/>
              </a:rPr>
              <a:t> </a:t>
            </a:r>
            <a:r>
              <a:rPr lang="en-US" sz="800" b="1" dirty="0" err="1">
                <a:solidFill>
                  <a:srgbClr val="000000"/>
                </a:solidFill>
                <a:latin typeface="Courier New" panose="02070309020205020404" pitchFamily="49" charset="0"/>
              </a:rPr>
              <a:t>mysqli_fetch_assoc</a:t>
            </a:r>
            <a:r>
              <a:rPr lang="en-US" sz="800" b="1" dirty="0">
                <a:solidFill>
                  <a:srgbClr val="8000FF"/>
                </a:solidFill>
                <a:latin typeface="Courier New" panose="02070309020205020404" pitchFamily="49" charset="0"/>
              </a:rPr>
              <a:t>(</a:t>
            </a:r>
            <a:r>
              <a:rPr lang="en-US" sz="800" b="1" dirty="0">
                <a:solidFill>
                  <a:srgbClr val="000080"/>
                </a:solidFill>
                <a:latin typeface="Courier New" panose="02070309020205020404" pitchFamily="49" charset="0"/>
              </a:rPr>
              <a:t>$result</a:t>
            </a:r>
            <a:r>
              <a:rPr lang="en-US" sz="800" b="1" dirty="0">
                <a:solidFill>
                  <a:srgbClr val="8000FF"/>
                </a:solidFill>
                <a:latin typeface="Courier New" panose="02070309020205020404" pitchFamily="49" charset="0"/>
              </a:rPr>
              <a:t>))</a:t>
            </a:r>
            <a:r>
              <a:rPr lang="en-US" sz="800" b="1" dirty="0">
                <a:solidFill>
                  <a:srgbClr val="000000"/>
                </a:solidFill>
                <a:latin typeface="Courier New" panose="02070309020205020404" pitchFamily="49" charset="0"/>
              </a:rPr>
              <a:t> </a:t>
            </a:r>
            <a:r>
              <a:rPr lang="en-US" sz="800" b="1" dirty="0">
                <a:solidFill>
                  <a:srgbClr val="8000FF"/>
                </a:solidFill>
                <a:latin typeface="Courier New" panose="02070309020205020404" pitchFamily="49" charset="0"/>
              </a:rPr>
              <a:t>{</a:t>
            </a:r>
            <a:r>
              <a:rPr lang="en-US" sz="800" b="1" dirty="0">
                <a:solidFill>
                  <a:srgbClr val="000000"/>
                </a:solidFill>
                <a:latin typeface="Courier New" panose="02070309020205020404" pitchFamily="49" charset="0"/>
              </a:rPr>
              <a:t> </a:t>
            </a:r>
          </a:p>
          <a:p>
            <a:pPr marL="400050" lvl="1" indent="0">
              <a:buNone/>
            </a:pPr>
            <a:r>
              <a:rPr lang="en-US" sz="800" b="1" dirty="0">
                <a:solidFill>
                  <a:srgbClr val="000000"/>
                </a:solidFill>
                <a:latin typeface="Courier New" panose="02070309020205020404" pitchFamily="49" charset="0"/>
              </a:rPr>
              <a:t>		</a:t>
            </a:r>
            <a:r>
              <a:rPr lang="en-US" sz="800" b="1" dirty="0">
                <a:solidFill>
                  <a:srgbClr val="0000FF"/>
                </a:solidFill>
                <a:latin typeface="Courier New" panose="02070309020205020404" pitchFamily="49" charset="0"/>
              </a:rPr>
              <a:t>echo</a:t>
            </a:r>
            <a:r>
              <a:rPr lang="en-US" sz="800" b="1" dirty="0">
                <a:solidFill>
                  <a:srgbClr val="000000"/>
                </a:solidFill>
                <a:latin typeface="Courier New" panose="02070309020205020404" pitchFamily="49" charset="0"/>
              </a:rPr>
              <a:t> </a:t>
            </a:r>
            <a:r>
              <a:rPr lang="en-US" sz="800" b="1" dirty="0">
                <a:solidFill>
                  <a:srgbClr val="808080"/>
                </a:solidFill>
                <a:latin typeface="Courier New" panose="02070309020205020404" pitchFamily="49" charset="0"/>
              </a:rPr>
              <a:t>"id: "</a:t>
            </a:r>
            <a:r>
              <a:rPr lang="en-US" sz="800" b="1" dirty="0">
                <a:solidFill>
                  <a:srgbClr val="000000"/>
                </a:solidFill>
                <a:latin typeface="Courier New" panose="02070309020205020404" pitchFamily="49" charset="0"/>
              </a:rPr>
              <a:t> </a:t>
            </a:r>
            <a:r>
              <a:rPr lang="en-US" sz="800" b="1" dirty="0">
                <a:solidFill>
                  <a:srgbClr val="8000FF"/>
                </a:solidFill>
                <a:latin typeface="Courier New" panose="02070309020205020404" pitchFamily="49" charset="0"/>
              </a:rPr>
              <a:t>.</a:t>
            </a:r>
            <a:r>
              <a:rPr lang="en-US" sz="800" b="1" dirty="0">
                <a:solidFill>
                  <a:srgbClr val="000000"/>
                </a:solidFill>
                <a:latin typeface="Courier New" panose="02070309020205020404" pitchFamily="49" charset="0"/>
              </a:rPr>
              <a:t> </a:t>
            </a:r>
            <a:r>
              <a:rPr lang="en-US" sz="800" b="1" dirty="0">
                <a:solidFill>
                  <a:srgbClr val="000080"/>
                </a:solidFill>
                <a:latin typeface="Courier New" panose="02070309020205020404" pitchFamily="49" charset="0"/>
              </a:rPr>
              <a:t>$row</a:t>
            </a:r>
            <a:r>
              <a:rPr lang="en-US" sz="800" b="1" dirty="0">
                <a:solidFill>
                  <a:srgbClr val="8000FF"/>
                </a:solidFill>
                <a:latin typeface="Courier New" panose="02070309020205020404" pitchFamily="49" charset="0"/>
              </a:rPr>
              <a:t>[</a:t>
            </a:r>
            <a:r>
              <a:rPr lang="en-US" sz="800" b="1" dirty="0">
                <a:solidFill>
                  <a:srgbClr val="808080"/>
                </a:solidFill>
                <a:latin typeface="Courier New" panose="02070309020205020404" pitchFamily="49" charset="0"/>
              </a:rPr>
              <a:t>"id"</a:t>
            </a:r>
            <a:r>
              <a:rPr lang="en-US" sz="800" b="1" dirty="0">
                <a:solidFill>
                  <a:srgbClr val="8000FF"/>
                </a:solidFill>
                <a:latin typeface="Courier New" panose="02070309020205020404" pitchFamily="49" charset="0"/>
              </a:rPr>
              <a:t>].</a:t>
            </a:r>
            <a:r>
              <a:rPr lang="en-US" sz="800" b="1" dirty="0">
                <a:solidFill>
                  <a:srgbClr val="000000"/>
                </a:solidFill>
                <a:latin typeface="Courier New" panose="02070309020205020404" pitchFamily="49" charset="0"/>
              </a:rPr>
              <a:t> </a:t>
            </a:r>
            <a:r>
              <a:rPr lang="en-US" sz="800" b="1" dirty="0">
                <a:solidFill>
                  <a:srgbClr val="808080"/>
                </a:solidFill>
                <a:latin typeface="Courier New" panose="02070309020205020404" pitchFamily="49" charset="0"/>
              </a:rPr>
              <a:t>" - Name: "</a:t>
            </a:r>
            <a:r>
              <a:rPr lang="en-US" sz="800" b="1" dirty="0">
                <a:solidFill>
                  <a:srgbClr val="000000"/>
                </a:solidFill>
                <a:latin typeface="Courier New" panose="02070309020205020404" pitchFamily="49" charset="0"/>
              </a:rPr>
              <a:t> </a:t>
            </a:r>
            <a:r>
              <a:rPr lang="en-US" sz="800" b="1" dirty="0">
                <a:solidFill>
                  <a:srgbClr val="8000FF"/>
                </a:solidFill>
                <a:latin typeface="Courier New" panose="02070309020205020404" pitchFamily="49" charset="0"/>
              </a:rPr>
              <a:t>.</a:t>
            </a:r>
            <a:r>
              <a:rPr lang="en-US" sz="800" b="1" dirty="0">
                <a:solidFill>
                  <a:srgbClr val="000000"/>
                </a:solidFill>
                <a:latin typeface="Courier New" panose="02070309020205020404" pitchFamily="49" charset="0"/>
              </a:rPr>
              <a:t> </a:t>
            </a:r>
            <a:r>
              <a:rPr lang="en-US" sz="800" b="1" dirty="0">
                <a:solidFill>
                  <a:srgbClr val="000080"/>
                </a:solidFill>
                <a:latin typeface="Courier New" panose="02070309020205020404" pitchFamily="49" charset="0"/>
              </a:rPr>
              <a:t>$row</a:t>
            </a:r>
            <a:r>
              <a:rPr lang="en-US" sz="800" b="1" dirty="0">
                <a:solidFill>
                  <a:srgbClr val="8000FF"/>
                </a:solidFill>
                <a:latin typeface="Courier New" panose="02070309020205020404" pitchFamily="49" charset="0"/>
              </a:rPr>
              <a:t>[</a:t>
            </a:r>
            <a:r>
              <a:rPr lang="en-US" sz="800" b="1" dirty="0">
                <a:solidFill>
                  <a:srgbClr val="808080"/>
                </a:solidFill>
                <a:latin typeface="Courier New" panose="02070309020205020404" pitchFamily="49" charset="0"/>
              </a:rPr>
              <a:t>"</a:t>
            </a:r>
            <a:r>
              <a:rPr lang="en-US" sz="800" b="1" dirty="0" err="1">
                <a:solidFill>
                  <a:srgbClr val="808080"/>
                </a:solidFill>
                <a:latin typeface="Courier New" panose="02070309020205020404" pitchFamily="49" charset="0"/>
              </a:rPr>
              <a:t>firstname</a:t>
            </a:r>
            <a:r>
              <a:rPr lang="en-US" sz="800" b="1" dirty="0">
                <a:solidFill>
                  <a:srgbClr val="808080"/>
                </a:solidFill>
                <a:latin typeface="Courier New" panose="02070309020205020404" pitchFamily="49" charset="0"/>
              </a:rPr>
              <a:t>"</a:t>
            </a:r>
            <a:r>
              <a:rPr lang="en-US" sz="800" b="1" dirty="0">
                <a:solidFill>
                  <a:srgbClr val="8000FF"/>
                </a:solidFill>
                <a:latin typeface="Courier New" panose="02070309020205020404" pitchFamily="49" charset="0"/>
              </a:rPr>
              <a:t>].</a:t>
            </a:r>
            <a:r>
              <a:rPr lang="en-US" sz="800" b="1" dirty="0">
                <a:solidFill>
                  <a:srgbClr val="000000"/>
                </a:solidFill>
                <a:latin typeface="Courier New" panose="02070309020205020404" pitchFamily="49" charset="0"/>
              </a:rPr>
              <a:t> </a:t>
            </a:r>
            <a:r>
              <a:rPr lang="en-US" sz="800" b="1" dirty="0">
                <a:solidFill>
                  <a:srgbClr val="808080"/>
                </a:solidFill>
                <a:latin typeface="Courier New" panose="02070309020205020404" pitchFamily="49" charset="0"/>
              </a:rPr>
              <a:t>" "</a:t>
            </a:r>
            <a:r>
              <a:rPr lang="en-US" sz="800" b="1" dirty="0">
                <a:solidFill>
                  <a:srgbClr val="000000"/>
                </a:solidFill>
                <a:latin typeface="Courier New" panose="02070309020205020404" pitchFamily="49" charset="0"/>
              </a:rPr>
              <a:t> </a:t>
            </a:r>
            <a:r>
              <a:rPr lang="en-US" sz="800" b="1" dirty="0">
                <a:solidFill>
                  <a:srgbClr val="8000FF"/>
                </a:solidFill>
                <a:latin typeface="Courier New" panose="02070309020205020404" pitchFamily="49" charset="0"/>
              </a:rPr>
              <a:t>.</a:t>
            </a:r>
            <a:r>
              <a:rPr lang="en-US" sz="800" b="1" dirty="0">
                <a:solidFill>
                  <a:srgbClr val="000000"/>
                </a:solidFill>
                <a:latin typeface="Courier New" panose="02070309020205020404" pitchFamily="49" charset="0"/>
              </a:rPr>
              <a:t> </a:t>
            </a:r>
            <a:r>
              <a:rPr lang="en-US" sz="800" b="1" dirty="0">
                <a:solidFill>
                  <a:srgbClr val="000080"/>
                </a:solidFill>
                <a:latin typeface="Courier New" panose="02070309020205020404" pitchFamily="49" charset="0"/>
              </a:rPr>
              <a:t>$row</a:t>
            </a:r>
            <a:r>
              <a:rPr lang="en-US" sz="800" b="1" dirty="0">
                <a:solidFill>
                  <a:srgbClr val="8000FF"/>
                </a:solidFill>
                <a:latin typeface="Courier New" panose="02070309020205020404" pitchFamily="49" charset="0"/>
              </a:rPr>
              <a:t>[</a:t>
            </a:r>
            <a:r>
              <a:rPr lang="en-US" sz="800" b="1" dirty="0">
                <a:solidFill>
                  <a:srgbClr val="808080"/>
                </a:solidFill>
                <a:latin typeface="Courier New" panose="02070309020205020404" pitchFamily="49" charset="0"/>
              </a:rPr>
              <a:t>"</a:t>
            </a:r>
            <a:r>
              <a:rPr lang="en-US" sz="800" b="1" dirty="0" err="1">
                <a:solidFill>
                  <a:srgbClr val="808080"/>
                </a:solidFill>
                <a:latin typeface="Courier New" panose="02070309020205020404" pitchFamily="49" charset="0"/>
              </a:rPr>
              <a:t>lastname</a:t>
            </a:r>
            <a:r>
              <a:rPr lang="en-US" sz="800" b="1" dirty="0">
                <a:solidFill>
                  <a:srgbClr val="808080"/>
                </a:solidFill>
                <a:latin typeface="Courier New" panose="02070309020205020404" pitchFamily="49" charset="0"/>
              </a:rPr>
              <a:t>"</a:t>
            </a:r>
            <a:r>
              <a:rPr lang="en-US" sz="800" b="1" dirty="0">
                <a:solidFill>
                  <a:srgbClr val="8000FF"/>
                </a:solidFill>
                <a:latin typeface="Courier New" panose="02070309020205020404" pitchFamily="49" charset="0"/>
              </a:rPr>
              <a:t>].</a:t>
            </a:r>
            <a:r>
              <a:rPr lang="en-US" sz="800" b="1" dirty="0">
                <a:solidFill>
                  <a:srgbClr val="000000"/>
                </a:solidFill>
                <a:latin typeface="Courier New" panose="02070309020205020404" pitchFamily="49" charset="0"/>
              </a:rPr>
              <a:t> </a:t>
            </a:r>
            <a:r>
              <a:rPr lang="en-US" sz="800" b="1" dirty="0">
                <a:solidFill>
                  <a:srgbClr val="808080"/>
                </a:solidFill>
                <a:latin typeface="Courier New" panose="02070309020205020404" pitchFamily="49" charset="0"/>
              </a:rPr>
              <a:t>"&lt;</a:t>
            </a:r>
            <a:r>
              <a:rPr lang="en-US" sz="800" b="1" dirty="0" err="1">
                <a:solidFill>
                  <a:srgbClr val="808080"/>
                </a:solidFill>
                <a:latin typeface="Courier New" panose="02070309020205020404" pitchFamily="49" charset="0"/>
              </a:rPr>
              <a:t>br</a:t>
            </a:r>
            <a:r>
              <a:rPr lang="en-US" sz="800" b="1" dirty="0">
                <a:solidFill>
                  <a:srgbClr val="808080"/>
                </a:solidFill>
                <a:latin typeface="Courier New" panose="02070309020205020404" pitchFamily="49" charset="0"/>
              </a:rPr>
              <a:t>&gt;"</a:t>
            </a:r>
            <a:r>
              <a:rPr lang="en-US" sz="800" b="1" dirty="0">
                <a:solidFill>
                  <a:srgbClr val="8000FF"/>
                </a:solidFill>
                <a:latin typeface="Courier New" panose="02070309020205020404" pitchFamily="49" charset="0"/>
              </a:rPr>
              <a:t>;</a:t>
            </a:r>
          </a:p>
          <a:p>
            <a:pPr marL="0" indent="0">
              <a:buNone/>
            </a:pPr>
            <a:r>
              <a:rPr lang="en-US" sz="1050" b="1" dirty="0">
                <a:solidFill>
                  <a:srgbClr val="8000FF"/>
                </a:solidFill>
                <a:latin typeface="Courier New" panose="02070309020205020404" pitchFamily="49" charset="0"/>
              </a:rPr>
              <a:t>	}</a:t>
            </a:r>
            <a:r>
              <a:rPr lang="en-US" sz="700" b="1" dirty="0">
                <a:solidFill>
                  <a:srgbClr val="000000"/>
                </a:solidFill>
                <a:latin typeface="Courier New" panose="02070309020205020404" pitchFamily="49" charset="0"/>
              </a:rPr>
              <a:t> 	</a:t>
            </a:r>
          </a:p>
          <a:p>
            <a:pPr marL="0" indent="0">
              <a:buNone/>
            </a:pPr>
            <a:r>
              <a:rPr lang="en-US" sz="900" b="1" dirty="0">
                <a:solidFill>
                  <a:srgbClr val="8000FF"/>
                </a:solidFill>
                <a:latin typeface="Courier New" panose="02070309020205020404" pitchFamily="49" charset="0"/>
              </a:rPr>
              <a:t>}</a:t>
            </a:r>
            <a:r>
              <a:rPr lang="en-US" sz="900" b="1" dirty="0">
                <a:solidFill>
                  <a:srgbClr val="000000"/>
                </a:solidFill>
                <a:latin typeface="Courier New" panose="02070309020205020404" pitchFamily="49" charset="0"/>
              </a:rPr>
              <a:t> </a:t>
            </a:r>
            <a:r>
              <a:rPr lang="en-US" sz="900" b="1" dirty="0">
                <a:solidFill>
                  <a:srgbClr val="0000FF"/>
                </a:solidFill>
                <a:latin typeface="Courier New" panose="02070309020205020404" pitchFamily="49" charset="0"/>
              </a:rPr>
              <a:t>else</a:t>
            </a:r>
            <a:r>
              <a:rPr lang="en-US" sz="900" b="1" dirty="0">
                <a:solidFill>
                  <a:srgbClr val="000000"/>
                </a:solidFill>
                <a:latin typeface="Courier New" panose="02070309020205020404" pitchFamily="49" charset="0"/>
              </a:rPr>
              <a:t> </a:t>
            </a:r>
            <a:r>
              <a:rPr lang="en-US" sz="900" b="1" dirty="0">
                <a:solidFill>
                  <a:srgbClr val="8000FF"/>
                </a:solidFill>
                <a:latin typeface="Courier New" panose="02070309020205020404" pitchFamily="49" charset="0"/>
              </a:rPr>
              <a:t>{</a:t>
            </a:r>
            <a:r>
              <a:rPr lang="en-US" sz="900" b="1" dirty="0">
                <a:solidFill>
                  <a:srgbClr val="000000"/>
                </a:solidFill>
                <a:latin typeface="Courier New" panose="02070309020205020404" pitchFamily="49" charset="0"/>
              </a:rPr>
              <a:t> </a:t>
            </a:r>
          </a:p>
          <a:p>
            <a:pPr marL="0" indent="0">
              <a:buNone/>
            </a:pPr>
            <a:r>
              <a:rPr lang="en-US" sz="900" b="1" dirty="0">
                <a:solidFill>
                  <a:srgbClr val="000000"/>
                </a:solidFill>
                <a:latin typeface="Courier New" panose="02070309020205020404" pitchFamily="49" charset="0"/>
              </a:rPr>
              <a:t>	</a:t>
            </a:r>
            <a:r>
              <a:rPr lang="en-US" sz="900" b="1" dirty="0">
                <a:solidFill>
                  <a:srgbClr val="0000FF"/>
                </a:solidFill>
                <a:latin typeface="Courier New" panose="02070309020205020404" pitchFamily="49" charset="0"/>
              </a:rPr>
              <a:t>echo</a:t>
            </a:r>
            <a:r>
              <a:rPr lang="en-US" sz="900" b="1" dirty="0">
                <a:solidFill>
                  <a:srgbClr val="000000"/>
                </a:solidFill>
                <a:latin typeface="Courier New" panose="02070309020205020404" pitchFamily="49" charset="0"/>
              </a:rPr>
              <a:t> </a:t>
            </a:r>
            <a:r>
              <a:rPr lang="en-US" sz="900" b="1" dirty="0">
                <a:solidFill>
                  <a:srgbClr val="808080"/>
                </a:solidFill>
                <a:latin typeface="Courier New" panose="02070309020205020404" pitchFamily="49" charset="0"/>
              </a:rPr>
              <a:t>"0 results"</a:t>
            </a:r>
            <a:r>
              <a:rPr lang="en-US" sz="900" b="1" dirty="0">
                <a:solidFill>
                  <a:srgbClr val="8000FF"/>
                </a:solidFill>
                <a:latin typeface="Courier New" panose="02070309020205020404" pitchFamily="49" charset="0"/>
              </a:rPr>
              <a:t>;</a:t>
            </a:r>
            <a:r>
              <a:rPr lang="en-US" sz="900" b="1" dirty="0">
                <a:solidFill>
                  <a:srgbClr val="000000"/>
                </a:solidFill>
                <a:latin typeface="Courier New" panose="02070309020205020404" pitchFamily="49" charset="0"/>
              </a:rPr>
              <a:t> </a:t>
            </a:r>
          </a:p>
          <a:p>
            <a:pPr marL="0" indent="0">
              <a:buNone/>
            </a:pPr>
            <a:r>
              <a:rPr lang="en-US" sz="900" b="1" dirty="0">
                <a:solidFill>
                  <a:srgbClr val="8000FF"/>
                </a:solidFill>
                <a:latin typeface="Courier New" panose="02070309020205020404" pitchFamily="49" charset="0"/>
              </a:rPr>
              <a:t>}</a:t>
            </a:r>
            <a:r>
              <a:rPr lang="en-US" sz="900" b="1" dirty="0">
                <a:solidFill>
                  <a:srgbClr val="000000"/>
                </a:solidFill>
                <a:latin typeface="Courier New" panose="02070309020205020404" pitchFamily="49" charset="0"/>
              </a:rPr>
              <a:t> </a:t>
            </a:r>
          </a:p>
          <a:p>
            <a:pPr marL="0" indent="0">
              <a:buNone/>
            </a:pPr>
            <a:r>
              <a:rPr lang="en-US" sz="900" b="1" dirty="0" err="1">
                <a:solidFill>
                  <a:srgbClr val="000000"/>
                </a:solidFill>
                <a:latin typeface="Courier New" panose="02070309020205020404" pitchFamily="49" charset="0"/>
              </a:rPr>
              <a:t>mysqli_close</a:t>
            </a:r>
            <a:r>
              <a:rPr lang="en-US" sz="900" b="1" dirty="0">
                <a:solidFill>
                  <a:srgbClr val="8000FF"/>
                </a:solidFill>
                <a:latin typeface="Courier New" panose="02070309020205020404" pitchFamily="49" charset="0"/>
              </a:rPr>
              <a:t>(</a:t>
            </a:r>
            <a:r>
              <a:rPr lang="en-US" sz="900" b="1" dirty="0">
                <a:solidFill>
                  <a:srgbClr val="000080"/>
                </a:solidFill>
                <a:latin typeface="Courier New" panose="02070309020205020404" pitchFamily="49" charset="0"/>
              </a:rPr>
              <a:t>$conn</a:t>
            </a:r>
            <a:r>
              <a:rPr lang="en-US" sz="900" b="1" dirty="0">
                <a:solidFill>
                  <a:srgbClr val="8000FF"/>
                </a:solidFill>
                <a:latin typeface="Courier New" panose="02070309020205020404" pitchFamily="49" charset="0"/>
              </a:rPr>
              <a:t>);</a:t>
            </a:r>
            <a:r>
              <a:rPr lang="en-US" sz="900" b="1" dirty="0">
                <a:solidFill>
                  <a:srgbClr val="000000"/>
                </a:solidFill>
                <a:latin typeface="Courier New" panose="02070309020205020404" pitchFamily="49" charset="0"/>
              </a:rPr>
              <a:t> </a:t>
            </a:r>
          </a:p>
          <a:p>
            <a:pPr marL="0" indent="0">
              <a:buNone/>
            </a:pPr>
            <a:r>
              <a:rPr lang="en-US" sz="900" dirty="0">
                <a:solidFill>
                  <a:srgbClr val="FF0000"/>
                </a:solidFill>
                <a:latin typeface="Courier New" panose="02070309020205020404" pitchFamily="49" charset="0"/>
              </a:rPr>
              <a:t>?&gt;</a:t>
            </a:r>
            <a:endParaRPr lang="en-US" sz="1000" dirty="0"/>
          </a:p>
          <a:p>
            <a:pPr marL="0" indent="0">
              <a:buNone/>
            </a:pPr>
            <a:endParaRPr lang="en-US" sz="1000" dirty="0"/>
          </a:p>
          <a:p>
            <a:endParaRPr lang="en-US" sz="1200" dirty="0"/>
          </a:p>
          <a:p>
            <a:endParaRPr lang="en-US" sz="1100" dirty="0"/>
          </a:p>
          <a:p>
            <a:endParaRPr lang="en-US" sz="1400" dirty="0"/>
          </a:p>
        </p:txBody>
      </p:sp>
    </p:spTree>
    <p:extLst>
      <p:ext uri="{BB962C8B-B14F-4D97-AF65-F5344CB8AC3E}">
        <p14:creationId xmlns:p14="http://schemas.microsoft.com/office/powerpoint/2010/main" val="40984127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634" y="2011028"/>
            <a:ext cx="8315292" cy="857250"/>
          </a:xfrm>
        </p:spPr>
        <p:txBody>
          <a:bodyPr/>
          <a:lstStyle/>
          <a:p>
            <a:r>
              <a:rPr lang="en-US" dirty="0"/>
              <a:t>Thank you!</a:t>
            </a:r>
          </a:p>
        </p:txBody>
      </p:sp>
    </p:spTree>
    <p:extLst>
      <p:ext uri="{BB962C8B-B14F-4D97-AF65-F5344CB8AC3E}">
        <p14:creationId xmlns:p14="http://schemas.microsoft.com/office/powerpoint/2010/main" val="637973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PHP</a:t>
            </a: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8837" y="1250950"/>
            <a:ext cx="4800600" cy="3429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42052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Download LAMP Stack</a:t>
            </a:r>
          </a:p>
        </p:txBody>
      </p:sp>
      <p:sp>
        <p:nvSpPr>
          <p:cNvPr id="3" name="Content Placeholder 2"/>
          <p:cNvSpPr>
            <a:spLocks noGrp="1"/>
          </p:cNvSpPr>
          <p:nvPr>
            <p:ph idx="1"/>
          </p:nvPr>
        </p:nvSpPr>
        <p:spPr/>
        <p:txBody>
          <a:bodyPr>
            <a:normAutofit/>
          </a:bodyPr>
          <a:lstStyle/>
          <a:p>
            <a:r>
              <a:rPr lang="en-US" dirty="0"/>
              <a:t>Download and install Apache.</a:t>
            </a:r>
          </a:p>
          <a:p>
            <a:pPr lvl="1"/>
            <a:r>
              <a:rPr lang="en-US" dirty="0" err="1">
                <a:latin typeface="Courier New" panose="02070309020205020404" pitchFamily="49" charset="0"/>
                <a:cs typeface="Courier New" panose="02070309020205020404" pitchFamily="49" charset="0"/>
              </a:rPr>
              <a:t>sudo</a:t>
            </a:r>
            <a:r>
              <a:rPr lang="en-US" dirty="0">
                <a:latin typeface="Courier New" panose="02070309020205020404" pitchFamily="49" charset="0"/>
                <a:cs typeface="Courier New" panose="02070309020205020404" pitchFamily="49" charset="0"/>
              </a:rPr>
              <a:t> apt-get update</a:t>
            </a:r>
          </a:p>
          <a:p>
            <a:pPr lvl="1"/>
            <a:r>
              <a:rPr lang="en-US" dirty="0" err="1">
                <a:latin typeface="Courier New" panose="02070309020205020404" pitchFamily="49" charset="0"/>
                <a:cs typeface="Courier New" panose="02070309020205020404" pitchFamily="49" charset="0"/>
              </a:rPr>
              <a:t>sudo</a:t>
            </a:r>
            <a:r>
              <a:rPr lang="en-US" dirty="0">
                <a:latin typeface="Courier New" panose="02070309020205020404" pitchFamily="49" charset="0"/>
                <a:cs typeface="Courier New" panose="02070309020205020404" pitchFamily="49" charset="0"/>
              </a:rPr>
              <a:t> apt-get install apache2</a:t>
            </a:r>
          </a:p>
          <a:p>
            <a:pPr lvl="1"/>
            <a:r>
              <a:rPr lang="en-US" dirty="0" err="1">
                <a:latin typeface="Courier New" panose="02070309020205020404" pitchFamily="49" charset="0"/>
                <a:cs typeface="Courier New" panose="02070309020205020404" pitchFamily="49" charset="0"/>
              </a:rPr>
              <a:t>sudo</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ufw</a:t>
            </a:r>
            <a:r>
              <a:rPr lang="en-US" dirty="0">
                <a:latin typeface="Courier New" panose="02070309020205020404" pitchFamily="49" charset="0"/>
                <a:cs typeface="Courier New" panose="02070309020205020404" pitchFamily="49" charset="0"/>
              </a:rPr>
              <a:t> allow in “Apache Full”</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047426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 the Server</a:t>
            </a:r>
          </a:p>
        </p:txBody>
      </p:sp>
      <p:sp>
        <p:nvSpPr>
          <p:cNvPr id="3" name="Content Placeholder 2"/>
          <p:cNvSpPr>
            <a:spLocks noGrp="1"/>
          </p:cNvSpPr>
          <p:nvPr>
            <p:ph idx="1"/>
          </p:nvPr>
        </p:nvSpPr>
        <p:spPr/>
        <p:txBody>
          <a:bodyPr>
            <a:normAutofit/>
          </a:bodyPr>
          <a:lstStyle/>
          <a:p>
            <a:r>
              <a:rPr lang="en-US" dirty="0"/>
              <a:t>Find public IP address</a:t>
            </a:r>
          </a:p>
        </p:txBody>
      </p:sp>
      <p:pic>
        <p:nvPicPr>
          <p:cNvPr id="4" name="Picture 3">
            <a:extLst>
              <a:ext uri="{FF2B5EF4-FFF2-40B4-BE49-F238E27FC236}">
                <a16:creationId xmlns:a16="http://schemas.microsoft.com/office/drawing/2014/main" id="{AD6AA485-7214-4997-A1A1-252F81AFF321}"/>
              </a:ext>
            </a:extLst>
          </p:cNvPr>
          <p:cNvPicPr>
            <a:picLocks noChangeAspect="1"/>
          </p:cNvPicPr>
          <p:nvPr/>
        </p:nvPicPr>
        <p:blipFill>
          <a:blip r:embed="rId2"/>
          <a:stretch>
            <a:fillRect/>
          </a:stretch>
        </p:blipFill>
        <p:spPr>
          <a:xfrm>
            <a:off x="1433236" y="2638996"/>
            <a:ext cx="5316369" cy="1311212"/>
          </a:xfrm>
          <a:prstGeom prst="rect">
            <a:avLst/>
          </a:prstGeom>
        </p:spPr>
      </p:pic>
      <p:pic>
        <p:nvPicPr>
          <p:cNvPr id="5" name="Picture 4">
            <a:extLst>
              <a:ext uri="{FF2B5EF4-FFF2-40B4-BE49-F238E27FC236}">
                <a16:creationId xmlns:a16="http://schemas.microsoft.com/office/drawing/2014/main" id="{DEA19B43-E328-41D2-B6D1-FD0A4F355724}"/>
              </a:ext>
            </a:extLst>
          </p:cNvPr>
          <p:cNvPicPr>
            <a:picLocks noChangeAspect="1"/>
          </p:cNvPicPr>
          <p:nvPr/>
        </p:nvPicPr>
        <p:blipFill>
          <a:blip r:embed="rId3"/>
          <a:stretch>
            <a:fillRect/>
          </a:stretch>
        </p:blipFill>
        <p:spPr>
          <a:xfrm>
            <a:off x="250993" y="1841373"/>
            <a:ext cx="8556319" cy="797623"/>
          </a:xfrm>
          <a:prstGeom prst="rect">
            <a:avLst/>
          </a:prstGeom>
        </p:spPr>
      </p:pic>
    </p:spTree>
    <p:extLst>
      <p:ext uri="{BB962C8B-B14F-4D97-AF65-F5344CB8AC3E}">
        <p14:creationId xmlns:p14="http://schemas.microsoft.com/office/powerpoint/2010/main" val="2447925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http://128.163.142.126</a:t>
            </a:r>
            <a:br>
              <a:rPr lang="en-US" dirty="0"/>
            </a:br>
            <a:endParaRPr lang="en-US" dirty="0"/>
          </a:p>
        </p:txBody>
      </p:sp>
      <p:pic>
        <p:nvPicPr>
          <p:cNvPr id="6" name="Picture 5">
            <a:extLst>
              <a:ext uri="{FF2B5EF4-FFF2-40B4-BE49-F238E27FC236}">
                <a16:creationId xmlns:a16="http://schemas.microsoft.com/office/drawing/2014/main" id="{9FE395CE-087B-4704-9179-933EF64EB553}"/>
              </a:ext>
            </a:extLst>
          </p:cNvPr>
          <p:cNvPicPr>
            <a:picLocks noChangeAspect="1"/>
          </p:cNvPicPr>
          <p:nvPr/>
        </p:nvPicPr>
        <p:blipFill>
          <a:blip r:embed="rId2"/>
          <a:stretch>
            <a:fillRect/>
          </a:stretch>
        </p:blipFill>
        <p:spPr>
          <a:xfrm>
            <a:off x="609425" y="929211"/>
            <a:ext cx="7839456" cy="3743164"/>
          </a:xfrm>
          <a:prstGeom prst="rect">
            <a:avLst/>
          </a:prstGeom>
        </p:spPr>
      </p:pic>
    </p:spTree>
    <p:extLst>
      <p:ext uri="{BB962C8B-B14F-4D97-AF65-F5344CB8AC3E}">
        <p14:creationId xmlns:p14="http://schemas.microsoft.com/office/powerpoint/2010/main" val="3432044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Install PHP</a:t>
            </a:r>
          </a:p>
        </p:txBody>
      </p:sp>
      <p:sp>
        <p:nvSpPr>
          <p:cNvPr id="3" name="Content Placeholder 2"/>
          <p:cNvSpPr>
            <a:spLocks noGrp="1"/>
          </p:cNvSpPr>
          <p:nvPr>
            <p:ph idx="1"/>
          </p:nvPr>
        </p:nvSpPr>
        <p:spPr/>
        <p:txBody>
          <a:bodyPr>
            <a:normAutofit/>
          </a:bodyPr>
          <a:lstStyle/>
          <a:p>
            <a:r>
              <a:rPr lang="en-US" dirty="0"/>
              <a:t>Type the following command to install</a:t>
            </a:r>
          </a:p>
          <a:p>
            <a:endParaRPr lang="en-US" dirty="0"/>
          </a:p>
          <a:p>
            <a:r>
              <a:rPr lang="en-US" dirty="0"/>
              <a:t>Change file index, restart to apply changes</a:t>
            </a:r>
          </a:p>
        </p:txBody>
      </p:sp>
      <p:pic>
        <p:nvPicPr>
          <p:cNvPr id="5" name="Picture 4">
            <a:extLst>
              <a:ext uri="{FF2B5EF4-FFF2-40B4-BE49-F238E27FC236}">
                <a16:creationId xmlns:a16="http://schemas.microsoft.com/office/drawing/2014/main" id="{B869A902-97B9-4071-B70D-0C3049FA30C8}"/>
              </a:ext>
            </a:extLst>
          </p:cNvPr>
          <p:cNvPicPr>
            <a:picLocks noChangeAspect="1"/>
          </p:cNvPicPr>
          <p:nvPr/>
        </p:nvPicPr>
        <p:blipFill>
          <a:blip r:embed="rId2"/>
          <a:stretch>
            <a:fillRect/>
          </a:stretch>
        </p:blipFill>
        <p:spPr>
          <a:xfrm>
            <a:off x="722162" y="1788699"/>
            <a:ext cx="7613981" cy="620078"/>
          </a:xfrm>
          <a:prstGeom prst="rect">
            <a:avLst/>
          </a:prstGeom>
        </p:spPr>
      </p:pic>
      <p:pic>
        <p:nvPicPr>
          <p:cNvPr id="6" name="Picture 5">
            <a:extLst>
              <a:ext uri="{FF2B5EF4-FFF2-40B4-BE49-F238E27FC236}">
                <a16:creationId xmlns:a16="http://schemas.microsoft.com/office/drawing/2014/main" id="{A968161E-057B-494A-BD2B-73BEC0674DF6}"/>
              </a:ext>
            </a:extLst>
          </p:cNvPr>
          <p:cNvPicPr>
            <a:picLocks noChangeAspect="1"/>
          </p:cNvPicPr>
          <p:nvPr/>
        </p:nvPicPr>
        <p:blipFill>
          <a:blip r:embed="rId3"/>
          <a:stretch>
            <a:fillRect/>
          </a:stretch>
        </p:blipFill>
        <p:spPr>
          <a:xfrm>
            <a:off x="722162" y="2962844"/>
            <a:ext cx="6813844" cy="585027"/>
          </a:xfrm>
          <a:prstGeom prst="rect">
            <a:avLst/>
          </a:prstGeom>
        </p:spPr>
      </p:pic>
      <p:pic>
        <p:nvPicPr>
          <p:cNvPr id="7" name="Picture 6">
            <a:extLst>
              <a:ext uri="{FF2B5EF4-FFF2-40B4-BE49-F238E27FC236}">
                <a16:creationId xmlns:a16="http://schemas.microsoft.com/office/drawing/2014/main" id="{8004975D-6603-4290-9178-8CE0DA0027E0}"/>
              </a:ext>
            </a:extLst>
          </p:cNvPr>
          <p:cNvPicPr>
            <a:picLocks noChangeAspect="1"/>
          </p:cNvPicPr>
          <p:nvPr/>
        </p:nvPicPr>
        <p:blipFill>
          <a:blip r:embed="rId4"/>
          <a:stretch>
            <a:fillRect/>
          </a:stretch>
        </p:blipFill>
        <p:spPr>
          <a:xfrm>
            <a:off x="722162" y="3684792"/>
            <a:ext cx="4605168" cy="616076"/>
          </a:xfrm>
          <a:prstGeom prst="rect">
            <a:avLst/>
          </a:prstGeom>
        </p:spPr>
      </p:pic>
    </p:spTree>
    <p:extLst>
      <p:ext uri="{BB962C8B-B14F-4D97-AF65-F5344CB8AC3E}">
        <p14:creationId xmlns:p14="http://schemas.microsoft.com/office/powerpoint/2010/main" val="1260818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PHP Script</a:t>
            </a:r>
          </a:p>
        </p:txBody>
      </p:sp>
      <p:sp>
        <p:nvSpPr>
          <p:cNvPr id="3" name="Content Placeholder 2"/>
          <p:cNvSpPr>
            <a:spLocks noGrp="1"/>
          </p:cNvSpPr>
          <p:nvPr>
            <p:ph idx="1"/>
          </p:nvPr>
        </p:nvSpPr>
        <p:spPr/>
        <p:txBody>
          <a:bodyPr>
            <a:normAutofit/>
          </a:bodyPr>
          <a:lstStyle/>
          <a:p>
            <a:r>
              <a:rPr lang="en-US" dirty="0"/>
              <a:t>All files must be in a specific directory!!!</a:t>
            </a:r>
          </a:p>
          <a:p>
            <a:pPr lvl="1"/>
            <a:r>
              <a:rPr lang="en-US" dirty="0">
                <a:latin typeface="Courier New" panose="02070309020205020404" pitchFamily="49" charset="0"/>
                <a:cs typeface="Courier New" panose="02070309020205020404" pitchFamily="49" charset="0"/>
              </a:rPr>
              <a:t>cd /</a:t>
            </a:r>
            <a:r>
              <a:rPr lang="en-US" dirty="0" err="1">
                <a:latin typeface="Courier New" panose="02070309020205020404" pitchFamily="49" charset="0"/>
                <a:cs typeface="Courier New" panose="02070309020205020404" pitchFamily="49" charset="0"/>
              </a:rPr>
              <a:t>var</a:t>
            </a:r>
            <a:r>
              <a:rPr lang="en-US" dirty="0">
                <a:latin typeface="Courier New" panose="02070309020205020404" pitchFamily="49" charset="0"/>
                <a:cs typeface="Courier New" panose="02070309020205020404" pitchFamily="49" charset="0"/>
              </a:rPr>
              <a:t>/www/html/</a:t>
            </a:r>
          </a:p>
          <a:p>
            <a:r>
              <a:rPr lang="en-US" dirty="0"/>
              <a:t>Create the script</a:t>
            </a:r>
          </a:p>
          <a:p>
            <a:pPr lvl="1"/>
            <a:r>
              <a:rPr lang="en-US" dirty="0" err="1">
                <a:latin typeface="Courier New" panose="02070309020205020404" pitchFamily="49" charset="0"/>
                <a:cs typeface="Courier New" panose="02070309020205020404" pitchFamily="49" charset="0"/>
              </a:rPr>
              <a:t>sudo</a:t>
            </a:r>
            <a:r>
              <a:rPr lang="en-US" dirty="0">
                <a:latin typeface="Courier New" panose="02070309020205020404" pitchFamily="49" charset="0"/>
                <a:cs typeface="Courier New" panose="02070309020205020404" pitchFamily="49" charset="0"/>
              </a:rPr>
              <a:t> vim </a:t>
            </a:r>
            <a:r>
              <a:rPr lang="en-US" dirty="0" err="1">
                <a:latin typeface="Courier New" panose="02070309020205020404" pitchFamily="49" charset="0"/>
                <a:cs typeface="Courier New" panose="02070309020205020404" pitchFamily="49" charset="0"/>
              </a:rPr>
              <a:t>info.php</a:t>
            </a:r>
            <a:endParaRPr lang="en-US" dirty="0">
              <a:latin typeface="Courier New" panose="02070309020205020404" pitchFamily="49" charset="0"/>
              <a:cs typeface="Courier New" panose="02070309020205020404" pitchFamily="49" charset="0"/>
            </a:endParaRPr>
          </a:p>
        </p:txBody>
      </p:sp>
      <p:pic>
        <p:nvPicPr>
          <p:cNvPr id="4" name="Picture 3">
            <a:extLst>
              <a:ext uri="{FF2B5EF4-FFF2-40B4-BE49-F238E27FC236}">
                <a16:creationId xmlns:a16="http://schemas.microsoft.com/office/drawing/2014/main" id="{8D73B934-41A0-4580-B07F-CC2BEF220F08}"/>
              </a:ext>
            </a:extLst>
          </p:cNvPr>
          <p:cNvPicPr>
            <a:picLocks noChangeAspect="1"/>
          </p:cNvPicPr>
          <p:nvPr/>
        </p:nvPicPr>
        <p:blipFill>
          <a:blip r:embed="rId2"/>
          <a:stretch>
            <a:fillRect/>
          </a:stretch>
        </p:blipFill>
        <p:spPr>
          <a:xfrm>
            <a:off x="5315713" y="2582418"/>
            <a:ext cx="2774632" cy="1832784"/>
          </a:xfrm>
          <a:prstGeom prst="rect">
            <a:avLst/>
          </a:prstGeom>
        </p:spPr>
      </p:pic>
    </p:spTree>
    <p:extLst>
      <p:ext uri="{BB962C8B-B14F-4D97-AF65-F5344CB8AC3E}">
        <p14:creationId xmlns:p14="http://schemas.microsoft.com/office/powerpoint/2010/main" val="1537658849"/>
      </p:ext>
    </p:extLst>
  </p:cSld>
  <p:clrMapOvr>
    <a:masterClrMapping/>
  </p:clrMapOvr>
</p:sld>
</file>

<file path=ppt/theme/theme1.xml><?xml version="1.0" encoding="utf-8"?>
<a:theme xmlns:a="http://schemas.openxmlformats.org/drawingml/2006/main" name="UK PPT White Widescreen">
  <a:themeElements>
    <a:clrScheme name="UK Primary Palette">
      <a:dk1>
        <a:sysClr val="windowText" lastClr="000000"/>
      </a:dk1>
      <a:lt1>
        <a:sysClr val="window" lastClr="FFFFFF"/>
      </a:lt1>
      <a:dk2>
        <a:srgbClr val="0C377B"/>
      </a:dk2>
      <a:lt2>
        <a:srgbClr val="EEECE1"/>
      </a:lt2>
      <a:accent1>
        <a:srgbClr val="007CB7"/>
      </a:accent1>
      <a:accent2>
        <a:srgbClr val="162355"/>
      </a:accent2>
      <a:accent3>
        <a:srgbClr val="B8BAB3"/>
      </a:accent3>
      <a:accent4>
        <a:srgbClr val="4A4D4D"/>
      </a:accent4>
      <a:accent5>
        <a:srgbClr val="007CB7"/>
      </a:accent5>
      <a:accent6>
        <a:srgbClr val="0C377B"/>
      </a:accent6>
      <a:hlink>
        <a:srgbClr val="0C377B"/>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PhD Lecture - slides</Template>
  <TotalTime>4348</TotalTime>
  <Words>1132</Words>
  <Application>Microsoft Office PowerPoint</Application>
  <PresentationFormat>On-screen Show (16:9)</PresentationFormat>
  <Paragraphs>271</Paragraphs>
  <Slides>39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Avenir Next Regular</vt:lpstr>
      <vt:lpstr>Calibri</vt:lpstr>
      <vt:lpstr>Courier New</vt:lpstr>
      <vt:lpstr>Mercury Display</vt:lpstr>
      <vt:lpstr>Wingdings</vt:lpstr>
      <vt:lpstr>UK PPT White Widescreen</vt:lpstr>
      <vt:lpstr>Web Programming with PHP</vt:lpstr>
      <vt:lpstr>What is PHP?</vt:lpstr>
      <vt:lpstr>PHP</vt:lpstr>
      <vt:lpstr>PHP</vt:lpstr>
      <vt:lpstr>Download LAMP Stack</vt:lpstr>
      <vt:lpstr>Check the Server</vt:lpstr>
      <vt:lpstr>http://128.163.142.126 </vt:lpstr>
      <vt:lpstr>Install PHP</vt:lpstr>
      <vt:lpstr>Our First PHP Script</vt:lpstr>
      <vt:lpstr>http://128.163.142.126/info.php</vt:lpstr>
      <vt:lpstr>Our Second PHP Script</vt:lpstr>
      <vt:lpstr>Basic Syntax</vt:lpstr>
      <vt:lpstr>PHP Hello World</vt:lpstr>
      <vt:lpstr>PHP Hello World</vt:lpstr>
      <vt:lpstr>Comments</vt:lpstr>
      <vt:lpstr>Variables</vt:lpstr>
      <vt:lpstr>Echo</vt:lpstr>
      <vt:lpstr>Concatenation</vt:lpstr>
      <vt:lpstr>Arithmetic Operations</vt:lpstr>
      <vt:lpstr>Conditional Statements (IF/ELSE)</vt:lpstr>
      <vt:lpstr>While loop</vt:lpstr>
      <vt:lpstr>For loop</vt:lpstr>
      <vt:lpstr>Foreach loop</vt:lpstr>
      <vt:lpstr>Numeric Array</vt:lpstr>
      <vt:lpstr>Numeric Array</vt:lpstr>
      <vt:lpstr>Associative Array</vt:lpstr>
      <vt:lpstr>Functions</vt:lpstr>
      <vt:lpstr>Functions</vt:lpstr>
      <vt:lpstr>Functions</vt:lpstr>
      <vt:lpstr>Functions – with parameters</vt:lpstr>
      <vt:lpstr>PHP form handling</vt:lpstr>
      <vt:lpstr>PHP form handling</vt:lpstr>
      <vt:lpstr>PHP form handling</vt:lpstr>
      <vt:lpstr>PHP connect to MySQL</vt:lpstr>
      <vt:lpstr>PHP connect to MySQL</vt:lpstr>
      <vt:lpstr>PHP connect to MySQL</vt:lpstr>
      <vt:lpstr>PHP connect to MySQL</vt:lpstr>
      <vt:lpstr>PHP connect to MySQL</vt:lpstr>
      <vt:lpstr>Thank you!</vt:lpstr>
    </vt:vector>
  </TitlesOfParts>
  <Company>University of Kentucky Public Relations &amp; Marketing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Mutation Analysis of Relational Database Schemas</dc:title>
  <dc:creator>Rashmie Abeysinghe</dc:creator>
  <cp:lastModifiedBy>Eamonn Magner</cp:lastModifiedBy>
  <cp:revision>127</cp:revision>
  <dcterms:created xsi:type="dcterms:W3CDTF">2017-03-08T04:25:49Z</dcterms:created>
  <dcterms:modified xsi:type="dcterms:W3CDTF">2017-10-09T16:26:33Z</dcterms:modified>
</cp:coreProperties>
</file>