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42"/>
  </p:notesMasterIdLst>
  <p:handoutMasterIdLst>
    <p:handoutMasterId r:id="rId43"/>
  </p:handoutMasterIdLst>
  <p:sldIdLst>
    <p:sldId id="297" r:id="rId2"/>
    <p:sldId id="292" r:id="rId3"/>
    <p:sldId id="293" r:id="rId4"/>
    <p:sldId id="294" r:id="rId5"/>
    <p:sldId id="295" r:id="rId6"/>
    <p:sldId id="259" r:id="rId7"/>
    <p:sldId id="260" r:id="rId8"/>
    <p:sldId id="261" r:id="rId9"/>
    <p:sldId id="262" r:id="rId10"/>
    <p:sldId id="288" r:id="rId11"/>
    <p:sldId id="285" r:id="rId12"/>
    <p:sldId id="289" r:id="rId13"/>
    <p:sldId id="264" r:id="rId14"/>
    <p:sldId id="290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310" r:id="rId25"/>
    <p:sldId id="274" r:id="rId26"/>
    <p:sldId id="275" r:id="rId27"/>
    <p:sldId id="276" r:id="rId28"/>
    <p:sldId id="277" r:id="rId29"/>
    <p:sldId id="299" r:id="rId30"/>
    <p:sldId id="300" r:id="rId31"/>
    <p:sldId id="301" r:id="rId32"/>
    <p:sldId id="302" r:id="rId33"/>
    <p:sldId id="303" r:id="rId34"/>
    <p:sldId id="305" r:id="rId35"/>
    <p:sldId id="306" r:id="rId36"/>
    <p:sldId id="307" r:id="rId37"/>
    <p:sldId id="311" r:id="rId38"/>
    <p:sldId id="308" r:id="rId39"/>
    <p:sldId id="309" r:id="rId40"/>
    <p:sldId id="296" r:id="rId4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68404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8.xml"/><Relationship Id="rId3" Type="http://schemas.openxmlformats.org/officeDocument/2006/relationships/slide" Target="slides/slide16.xml"/><Relationship Id="rId7" Type="http://schemas.openxmlformats.org/officeDocument/2006/relationships/slide" Target="slides/slide26.xml"/><Relationship Id="rId2" Type="http://schemas.openxmlformats.org/officeDocument/2006/relationships/slide" Target="slides/slide13.xml"/><Relationship Id="rId1" Type="http://schemas.openxmlformats.org/officeDocument/2006/relationships/slide" Target="slides/slide7.xml"/><Relationship Id="rId6" Type="http://schemas.openxmlformats.org/officeDocument/2006/relationships/slide" Target="slides/slide23.xml"/><Relationship Id="rId5" Type="http://schemas.openxmlformats.org/officeDocument/2006/relationships/slide" Target="slides/slide22.xml"/><Relationship Id="rId4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79D39AD6-4A34-48E3-A8FC-2D2E54EAE6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036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t" anchorCtr="0" compatLnSpc="1">
            <a:prstTxWarp prst="textNoShape">
              <a:avLst/>
            </a:prstTxWarp>
          </a:bodyPr>
          <a:lstStyle>
            <a:lvl1pPr defTabSz="92314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t" anchorCtr="0" compatLnSpc="1">
            <a:prstTxWarp prst="textNoShape">
              <a:avLst/>
            </a:prstTxWarp>
          </a:bodyPr>
          <a:lstStyle>
            <a:lvl1pPr algn="r" defTabSz="92314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414838"/>
            <a:ext cx="5029200" cy="4183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b" anchorCtr="0" compatLnSpc="1">
            <a:prstTxWarp prst="textNoShape">
              <a:avLst/>
            </a:prstTxWarp>
          </a:bodyPr>
          <a:lstStyle>
            <a:lvl1pPr defTabSz="92314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b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fld id="{F60DABC4-5370-426A-ACCF-8132605E0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7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8953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8953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8953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8953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5329A1-AC93-4129-9FA0-8D17FA1C2DEA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976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9C0933-0212-4D96-8E96-71168FC78BF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67" tIns="0" rIns="18767" bIns="0" anchor="b"/>
          <a:lstStyle>
            <a:lvl1pPr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79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4" tIns="45353" rIns="90704" bIns="45353"/>
          <a:lstStyle/>
          <a:p>
            <a:pPr defTabSz="900113" eaLnBrk="1" hangingPunct="1"/>
            <a:endParaRPr lang="en-US" altLang="en-US" sz="23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23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AE5005-87D5-4458-9921-E3877A2738A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67" tIns="0" rIns="18767" bIns="0" anchor="b"/>
          <a:lstStyle>
            <a:lvl1pPr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03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55304" name="Rectangle 7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4" tIns="45353" rIns="90704" bIns="45353"/>
          <a:lstStyle/>
          <a:p>
            <a:pPr defTabSz="900113" eaLnBrk="1" hangingPunct="1"/>
            <a:endParaRPr lang="en-US" altLang="en-US" sz="23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185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7C7F7A-6AA2-465C-9858-2C2EE3848EE6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16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4244C2-35B1-45B6-9EAB-490EC8FA623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0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021397-D454-4FE1-B6DA-53272D349799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xfrm>
            <a:off x="912813" y="4413250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53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D288F9-7C22-4039-ADD5-EA22DC178D3B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55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B4409F-A857-4983-8FEB-CE1597BAC167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467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D3C109-289E-4FB0-BBF8-D876F658D319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Reason why root is an exception will be apparent later when we talk about insertion</a:t>
            </a:r>
          </a:p>
        </p:txBody>
      </p:sp>
    </p:spTree>
    <p:extLst>
      <p:ext uri="{BB962C8B-B14F-4D97-AF65-F5344CB8AC3E}">
        <p14:creationId xmlns:p14="http://schemas.microsoft.com/office/powerpoint/2010/main" val="4108842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1C24EB-F350-4165-9F4E-817A4F8DF92F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98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76E79F-F1DF-43B4-887E-A0C97E11F2A5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4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0CECF3-3D34-46F5-A91B-DEA51FDFD21C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4489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BB7E16-F3CB-4E47-9046-295065A725C4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451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354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B22ED2-7E90-40DD-95E8-8A8C9AF73867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24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3F0ACB-FC0B-4B1A-AB1F-C59F632A08F1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589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F21193-7FAC-4DBA-B194-908C1D36393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explain why at least 1/2 threshold makes sense in B+-tree?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how about 3/4?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how about 1/4? (okay for inserts, but may require multiple merges during delete)</a:t>
            </a:r>
          </a:p>
        </p:txBody>
      </p:sp>
    </p:spTree>
    <p:extLst>
      <p:ext uri="{BB962C8B-B14F-4D97-AF65-F5344CB8AC3E}">
        <p14:creationId xmlns:p14="http://schemas.microsoft.com/office/powerpoint/2010/main" val="3645187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7A6B1E-0343-4013-A731-812A7EA0A879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0973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DBD6D7-2A85-4423-B51A-8407819A556A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5342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B5D237-10D7-4156-B11A-6A0770F8BC4C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62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187F38-1D06-4D01-9C29-C076BF324DE5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518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C58146-7540-4CCA-9ACA-386A8EC94E70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5717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D81D64-756A-41E2-80BF-FFF1C0CA66F8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79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C83B38-94A0-4CBF-8609-C34958D0745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443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E993C1-BA8E-4120-B2AC-A5800CBE8554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7475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56" name="Rectangle 3"/>
          <p:cNvSpPr>
            <a:spLocks noChangeArrowheads="1"/>
          </p:cNvSpPr>
          <p:nvPr/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67" tIns="0" rIns="18767" bIns="0" anchor="b"/>
          <a:lstStyle>
            <a:lvl1pPr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58" name="Rectangle 5"/>
          <p:cNvSpPr>
            <a:spLocks noChangeArrowheads="1"/>
          </p:cNvSpPr>
          <p:nvPr/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59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74760" name="Rectangle 7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4" tIns="45353" rIns="90704" bIns="45353"/>
          <a:lstStyle/>
          <a:p>
            <a:pPr defTabSz="900113"/>
            <a:endParaRPr lang="en-US" altLang="en-US" sz="23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9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43426B-4374-4F82-9463-CD73E76F9D87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  <p:sp>
        <p:nvSpPr>
          <p:cNvPr id="7577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67" tIns="0" rIns="18767" bIns="0" anchor="b"/>
          <a:lstStyle>
            <a:lvl1pPr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2" name="Rectangle 5"/>
          <p:cNvSpPr>
            <a:spLocks noChangeArrowheads="1"/>
          </p:cNvSpPr>
          <p:nvPr/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3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75784" name="Rectangle 7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4" tIns="45353" rIns="90704" bIns="45353"/>
          <a:lstStyle/>
          <a:p>
            <a:endParaRPr lang="en-US" altLang="en-US" sz="22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7189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6160C8-231E-4A1C-AD7B-66C264C81145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  <p:sp>
        <p:nvSpPr>
          <p:cNvPr id="7680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04" name="Rectangle 3"/>
          <p:cNvSpPr>
            <a:spLocks noChangeArrowheads="1"/>
          </p:cNvSpPr>
          <p:nvPr/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67" tIns="0" rIns="18767" bIns="0" anchor="b"/>
          <a:lstStyle>
            <a:lvl1pPr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06" name="Rectangle 5"/>
          <p:cNvSpPr>
            <a:spLocks noChangeArrowheads="1"/>
          </p:cNvSpPr>
          <p:nvPr/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07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76808" name="Rectangle 7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4" tIns="45353" rIns="90704" bIns="45353"/>
          <a:lstStyle/>
          <a:p>
            <a:pPr defTabSz="900113"/>
            <a:endParaRPr lang="en-US" altLang="en-US" sz="23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856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6F165C-292A-41C7-9ABB-AA5750A3F211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67" tIns="0" rIns="18767" bIns="0" anchor="b"/>
          <a:lstStyle>
            <a:lvl1pPr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001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30" name="Rectangle 5"/>
          <p:cNvSpPr>
            <a:spLocks noChangeArrowheads="1"/>
          </p:cNvSpPr>
          <p:nvPr/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213" tIns="42606" rIns="85213" bIns="42606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31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w="12700" cap="flat">
            <a:solidFill>
              <a:schemeClr val="tx1"/>
            </a:solidFill>
          </a:ln>
        </p:spPr>
      </p:sp>
      <p:sp>
        <p:nvSpPr>
          <p:cNvPr id="77832" name="Rectangle 7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4" tIns="45353" rIns="90704" bIns="45353"/>
          <a:lstStyle/>
          <a:p>
            <a:pPr defTabSz="900113"/>
            <a:endParaRPr lang="en-US" altLang="en-US" sz="23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354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B00F55-7C14-41DC-8736-8C26C68458D8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885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Sounds suspiciously similar to the famous Bill Gate quote: 64K memory ought to be enough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But you can work out the calc… 200 fan-out =&gt; 1.6 billion records</a:t>
            </a:r>
          </a:p>
        </p:txBody>
      </p:sp>
    </p:spTree>
    <p:extLst>
      <p:ext uri="{BB962C8B-B14F-4D97-AF65-F5344CB8AC3E}">
        <p14:creationId xmlns:p14="http://schemas.microsoft.com/office/powerpoint/2010/main" val="41752954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7AFDCB-A897-474F-8CDD-DCC2F6544444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987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There is actually a deeper reason… Now it’s empty now it’s full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Suppose two leaves are exactly at the ½ threshold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Delete -&gt; merge into a full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Insert -&gt; split into half full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Repeat!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804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23780E-948E-4166-B27D-B02AAAB62FE3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090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Scan reverse doesn’t work if you are decreasing salary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If I am really malicious, I salary * rand()</a:t>
            </a:r>
          </a:p>
        </p:txBody>
      </p:sp>
    </p:spTree>
    <p:extLst>
      <p:ext uri="{BB962C8B-B14F-4D97-AF65-F5344CB8AC3E}">
        <p14:creationId xmlns:p14="http://schemas.microsoft.com/office/powerpoint/2010/main" val="21847228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93A487-48D3-4401-ADAA-B7F1DDD84D27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192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497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C96456-9A1C-46C2-B285-EAC5FF41D80C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294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3573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611EA2-E4FA-485F-8783-9B0CE74EE3DE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397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725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0E42BD-138B-4107-A70C-5780FD0EBE07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688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0EBA83-9FA8-4CB4-A23B-FB6F0A7D4C68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69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344C6F-68AF-47ED-A735-3C377274C88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45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A85845-D591-4A97-A406-AC56C533B387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37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55F33C-5AB1-4317-8C66-1E24F00ABFD9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Analogy in real world: index at the end of a book – dense; a-z bookmarks for a dictionary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What is a pointer?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SID? Cannot use that!  Need a physical pointer for speed!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Location on disk? Move during reorganization!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Physical block id, logical “slot id” inside block – some protection</a:t>
            </a:r>
          </a:p>
        </p:txBody>
      </p:sp>
    </p:spTree>
    <p:extLst>
      <p:ext uri="{BB962C8B-B14F-4D97-AF65-F5344CB8AC3E}">
        <p14:creationId xmlns:p14="http://schemas.microsoft.com/office/powerpoint/2010/main" val="2545041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F61E26-A8D4-4786-8093-73940D8F7AEF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94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C18135-258A-4A5E-A414-03D6A567BCE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94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6882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EE83F-D650-45DE-8616-DBF4F9CD61F3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CD2B6-8B2B-413A-A34F-DA8ABB2132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21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A3287-A914-44AF-A228-E7BA0BD55106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32D71-BAD2-4D11-B73D-1359CA1C47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00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BF0E5-DA99-4F35-A641-A732A2D3B03E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7D1AF-22DE-493E-B13A-7E887CBDC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49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45CAA-C57B-4F19-ADEC-1CFE6C216709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BE0E-C667-40C0-9835-6610FEE770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77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30C7F-8673-4B32-9463-113AB7D52BAA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CFEC6F-1522-4271-899A-BB2525B3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46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E77C-1627-4CE1-9D73-659689531990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0FC49A-C605-4553-B64E-DCA5E5E681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59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B739B-BD39-49FA-A81C-8D291F63A2D6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8E15-5D98-4820-9746-E49F7C4F3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45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3F451-AEE5-4A18-81E0-E0728B78D177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680F4-6457-4774-BE39-268ED422C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68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CFACC-C1F8-4EC0-BCEC-6669FB8D9E07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60D84-8E4D-4EA9-88DC-9706E90CBF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EB72-0F34-4EDE-A123-6C9CBE007748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3D7D9B-04E7-4A42-9DBA-12106D4CED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36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A570E33-AF4A-40A4-8DE9-BB9200133A6C}" type="datetime1">
              <a:rPr lang="en-US"/>
              <a:pPr>
                <a:defRPr/>
              </a:pPr>
              <a:t>11/13/2017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444A27-4DB6-4E02-8BD5-B1AACDEC60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2017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772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Tree-Structured Indexes: Introduction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Tree-structured indexing techniques support both </a:t>
            </a:r>
            <a:r>
              <a:rPr lang="en-US" altLang="en-US" i="1" smtClean="0"/>
              <a:t>range selections </a:t>
            </a:r>
            <a:r>
              <a:rPr lang="en-US" altLang="en-US" smtClean="0"/>
              <a:t>and </a:t>
            </a:r>
            <a:r>
              <a:rPr lang="en-US" altLang="en-US" i="1" smtClean="0"/>
              <a:t>equality selections</a:t>
            </a:r>
            <a:r>
              <a:rPr lang="en-US" alt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ISAM =</a:t>
            </a:r>
            <a:r>
              <a:rPr lang="en-US" altLang="en-US" u="sng" smtClean="0">
                <a:solidFill>
                  <a:srgbClr val="CF0E30"/>
                </a:solidFill>
              </a:rPr>
              <a:t>I</a:t>
            </a:r>
            <a:r>
              <a:rPr lang="en-US" altLang="en-US" smtClean="0"/>
              <a:t>ndexed</a:t>
            </a:r>
            <a:r>
              <a:rPr lang="en-US" altLang="en-US" smtClean="0">
                <a:solidFill>
                  <a:srgbClr val="CF0E30"/>
                </a:solidFill>
              </a:rPr>
              <a:t> </a:t>
            </a:r>
            <a:r>
              <a:rPr lang="en-US" altLang="en-US" u="sng" smtClean="0">
                <a:solidFill>
                  <a:srgbClr val="CF0E30"/>
                </a:solidFill>
              </a:rPr>
              <a:t>S</a:t>
            </a:r>
            <a:r>
              <a:rPr lang="en-US" altLang="en-US" smtClean="0"/>
              <a:t>equential</a:t>
            </a:r>
            <a:r>
              <a:rPr lang="en-US" altLang="en-US" smtClean="0">
                <a:solidFill>
                  <a:srgbClr val="CF0E30"/>
                </a:solidFill>
              </a:rPr>
              <a:t> </a:t>
            </a:r>
            <a:r>
              <a:rPr lang="en-US" altLang="en-US" u="sng" smtClean="0">
                <a:solidFill>
                  <a:srgbClr val="CF0E30"/>
                </a:solidFill>
              </a:rPr>
              <a:t>A</a:t>
            </a:r>
            <a:r>
              <a:rPr lang="en-US" altLang="en-US" smtClean="0"/>
              <a:t>ccess</a:t>
            </a:r>
            <a:r>
              <a:rPr lang="en-US" altLang="en-US" smtClean="0">
                <a:solidFill>
                  <a:srgbClr val="CF0E30"/>
                </a:solidFill>
              </a:rPr>
              <a:t> </a:t>
            </a:r>
            <a:r>
              <a:rPr lang="en-US" altLang="en-US" u="sng" smtClean="0">
                <a:solidFill>
                  <a:srgbClr val="CF0E30"/>
                </a:solidFill>
              </a:rPr>
              <a:t>M</a:t>
            </a:r>
            <a:r>
              <a:rPr lang="en-US" altLang="en-US" smtClean="0"/>
              <a:t>ethod</a:t>
            </a:r>
            <a:r>
              <a:rPr lang="en-US" altLang="en-US" i="1" u="sng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static structure; early index technology.</a:t>
            </a:r>
            <a:endParaRPr lang="en-US" altLang="en-US" sz="2700" smtClean="0"/>
          </a:p>
          <a:p>
            <a:pPr eaLnBrk="1" hangingPunct="1">
              <a:lnSpc>
                <a:spcPct val="90000"/>
              </a:lnSpc>
            </a:pPr>
            <a:r>
              <a:rPr lang="en-US" altLang="en-US" i="1" u="sng" smtClean="0"/>
              <a:t>B</a:t>
            </a:r>
            <a:r>
              <a:rPr lang="en-US" altLang="en-US" i="1" u="sng" baseline="30000" smtClean="0"/>
              <a:t>+</a:t>
            </a:r>
            <a:r>
              <a:rPr lang="en-US" altLang="en-US" i="1" u="sng" smtClean="0"/>
              <a:t> tree</a:t>
            </a:r>
            <a:r>
              <a:rPr lang="en-US" altLang="en-US" smtClean="0"/>
              <a:t>:  dynamic, adjusts gracefully under inserts and deletes.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1331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A6B2FA-818D-4A3B-BBC5-3A527A9A64A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CC487E-E9C7-4EF3-B709-9434AA82093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20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Motivation for Index</a:t>
            </a:r>
          </a:p>
        </p:txBody>
      </p:sp>
      <p:sp>
        <p:nvSpPr>
          <p:cNvPr id="105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924800" cy="5029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smtClean="0"/>
              <a:t>``</a:t>
            </a:r>
            <a:r>
              <a:rPr lang="en-US" altLang="en-US" sz="2400" i="1" smtClean="0"/>
              <a:t>Find all students with gpa &gt; 3.0</a:t>
            </a:r>
            <a:r>
              <a:rPr lang="en-US" altLang="en-US" sz="2400" smtClean="0"/>
              <a:t>’’</a:t>
            </a:r>
          </a:p>
          <a:p>
            <a:pPr lvl="1" eaLnBrk="1" hangingPunct="1"/>
            <a:r>
              <a:rPr lang="en-US" altLang="en-US" sz="2400" smtClean="0"/>
              <a:t>If data file is sorted, do binary search</a:t>
            </a:r>
          </a:p>
          <a:p>
            <a:pPr lvl="1" eaLnBrk="1" hangingPunct="1"/>
            <a:r>
              <a:rPr lang="en-US" altLang="en-US" sz="2400" smtClean="0"/>
              <a:t>Cost of binary search in a database can be quite high, Why?</a:t>
            </a:r>
          </a:p>
          <a:p>
            <a:pPr eaLnBrk="1" hangingPunct="1"/>
            <a:r>
              <a:rPr lang="en-US" altLang="en-US" sz="2400" smtClean="0"/>
              <a:t>Simple idea:  Create an `index’ file.</a:t>
            </a:r>
          </a:p>
          <a:p>
            <a:pPr lvl="1" eaLnBrk="1" hangingPunct="1"/>
            <a:endParaRPr lang="en-US" altLang="en-US" sz="2200" smtClean="0"/>
          </a:p>
        </p:txBody>
      </p:sp>
      <p:sp>
        <p:nvSpPr>
          <p:cNvPr id="1054726" name="Rectangle 6"/>
          <p:cNvSpPr>
            <a:spLocks noChangeArrowheads="1"/>
          </p:cNvSpPr>
          <p:nvPr/>
        </p:nvSpPr>
        <p:spPr bwMode="auto">
          <a:xfrm>
            <a:off x="1371600" y="60960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pitchFamily="-32" charset="2"/>
              <a:buNone/>
            </a:pPr>
            <a:r>
              <a:rPr lang="en-US" altLang="en-US" sz="2400" i="1">
                <a:solidFill>
                  <a:schemeClr val="accent2"/>
                </a:solidFill>
                <a:latin typeface="Book Antiqua" panose="02040602050305030304" pitchFamily="18" charset="0"/>
              </a:rPr>
              <a:t>Can do binary search on (smaller) index file!</a:t>
            </a:r>
          </a:p>
        </p:txBody>
      </p:sp>
      <p:sp>
        <p:nvSpPr>
          <p:cNvPr id="14343" name="Freeform 61"/>
          <p:cNvSpPr>
            <a:spLocks/>
          </p:cNvSpPr>
          <p:nvPr/>
        </p:nvSpPr>
        <p:spPr bwMode="auto">
          <a:xfrm>
            <a:off x="1022350" y="5595938"/>
            <a:ext cx="1052513" cy="398462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4" name="Freeform 62"/>
          <p:cNvSpPr>
            <a:spLocks/>
          </p:cNvSpPr>
          <p:nvPr/>
        </p:nvSpPr>
        <p:spPr bwMode="auto">
          <a:xfrm>
            <a:off x="2168525" y="5595938"/>
            <a:ext cx="1050925" cy="398462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5" name="Freeform 63"/>
          <p:cNvSpPr>
            <a:spLocks/>
          </p:cNvSpPr>
          <p:nvPr/>
        </p:nvSpPr>
        <p:spPr bwMode="auto">
          <a:xfrm>
            <a:off x="5794375" y="5595938"/>
            <a:ext cx="1050925" cy="398462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6" name="Freeform 64"/>
          <p:cNvSpPr>
            <a:spLocks/>
          </p:cNvSpPr>
          <p:nvPr/>
        </p:nvSpPr>
        <p:spPr bwMode="auto">
          <a:xfrm>
            <a:off x="990600" y="5507038"/>
            <a:ext cx="5943600" cy="512762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Freeform 65"/>
          <p:cNvSpPr>
            <a:spLocks/>
          </p:cNvSpPr>
          <p:nvPr/>
        </p:nvSpPr>
        <p:spPr bwMode="auto">
          <a:xfrm>
            <a:off x="3314700" y="5602288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8" name="Rectangle 66"/>
          <p:cNvSpPr>
            <a:spLocks noChangeArrowheads="1"/>
          </p:cNvSpPr>
          <p:nvPr/>
        </p:nvSpPr>
        <p:spPr bwMode="auto">
          <a:xfrm>
            <a:off x="1081088" y="5603875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Page 1</a:t>
            </a:r>
          </a:p>
        </p:txBody>
      </p:sp>
      <p:sp>
        <p:nvSpPr>
          <p:cNvPr id="14349" name="Rectangle 67"/>
          <p:cNvSpPr>
            <a:spLocks noChangeArrowheads="1"/>
          </p:cNvSpPr>
          <p:nvPr/>
        </p:nvSpPr>
        <p:spPr bwMode="auto">
          <a:xfrm>
            <a:off x="2273300" y="5619750"/>
            <a:ext cx="757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Page 2</a:t>
            </a:r>
          </a:p>
        </p:txBody>
      </p:sp>
      <p:sp>
        <p:nvSpPr>
          <p:cNvPr id="14350" name="Rectangle 68"/>
          <p:cNvSpPr>
            <a:spLocks noChangeArrowheads="1"/>
          </p:cNvSpPr>
          <p:nvPr/>
        </p:nvSpPr>
        <p:spPr bwMode="auto">
          <a:xfrm>
            <a:off x="5867400" y="5568950"/>
            <a:ext cx="78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Page N</a:t>
            </a:r>
          </a:p>
        </p:txBody>
      </p:sp>
      <p:sp>
        <p:nvSpPr>
          <p:cNvPr id="14351" name="Rectangle 69"/>
          <p:cNvSpPr>
            <a:spLocks noChangeArrowheads="1"/>
          </p:cNvSpPr>
          <p:nvPr/>
        </p:nvSpPr>
        <p:spPr bwMode="auto">
          <a:xfrm>
            <a:off x="3440113" y="5595938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Page 3</a:t>
            </a:r>
          </a:p>
        </p:txBody>
      </p:sp>
      <p:sp>
        <p:nvSpPr>
          <p:cNvPr id="14352" name="Rectangle 70"/>
          <p:cNvSpPr>
            <a:spLocks noChangeArrowheads="1"/>
          </p:cNvSpPr>
          <p:nvPr/>
        </p:nvSpPr>
        <p:spPr bwMode="auto">
          <a:xfrm>
            <a:off x="7248525" y="5514975"/>
            <a:ext cx="10842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700" b="1"/>
              <a:t>Data File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055688" y="4146550"/>
            <a:ext cx="7329487" cy="1384300"/>
            <a:chOff x="665" y="2503"/>
            <a:chExt cx="4617" cy="872"/>
          </a:xfrm>
        </p:grpSpPr>
        <p:sp>
          <p:nvSpPr>
            <p:cNvPr id="14392" name="Freeform 72"/>
            <p:cNvSpPr>
              <a:spLocks/>
            </p:cNvSpPr>
            <p:nvPr/>
          </p:nvSpPr>
          <p:spPr bwMode="auto">
            <a:xfrm>
              <a:off x="3517" y="2765"/>
              <a:ext cx="125" cy="610"/>
            </a:xfrm>
            <a:custGeom>
              <a:avLst/>
              <a:gdLst>
                <a:gd name="T0" fmla="*/ 0 w 125"/>
                <a:gd name="T1" fmla="*/ 0 h 610"/>
                <a:gd name="T2" fmla="*/ 124 w 125"/>
                <a:gd name="T3" fmla="*/ 609 h 610"/>
                <a:gd name="T4" fmla="*/ 0 w 125"/>
                <a:gd name="T5" fmla="*/ 0 h 610"/>
                <a:gd name="T6" fmla="*/ 0 60000 65536"/>
                <a:gd name="T7" fmla="*/ 0 60000 65536"/>
                <a:gd name="T8" fmla="*/ 0 60000 65536"/>
                <a:gd name="T9" fmla="*/ 0 w 125"/>
                <a:gd name="T10" fmla="*/ 0 h 610"/>
                <a:gd name="T11" fmla="*/ 125 w 125"/>
                <a:gd name="T12" fmla="*/ 610 h 6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" h="610">
                  <a:moveTo>
                    <a:pt x="0" y="0"/>
                  </a:moveTo>
                  <a:lnTo>
                    <a:pt x="124" y="6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3" name="Freeform 73"/>
            <p:cNvSpPr>
              <a:spLocks/>
            </p:cNvSpPr>
            <p:nvPr/>
          </p:nvSpPr>
          <p:spPr bwMode="auto">
            <a:xfrm>
              <a:off x="3607" y="3294"/>
              <a:ext cx="37" cy="81"/>
            </a:xfrm>
            <a:custGeom>
              <a:avLst/>
              <a:gdLst>
                <a:gd name="T0" fmla="*/ 36 w 37"/>
                <a:gd name="T1" fmla="*/ 0 h 81"/>
                <a:gd name="T2" fmla="*/ 34 w 37"/>
                <a:gd name="T3" fmla="*/ 80 h 81"/>
                <a:gd name="T4" fmla="*/ 0 w 37"/>
                <a:gd name="T5" fmla="*/ 8 h 81"/>
                <a:gd name="T6" fmla="*/ 36 w 37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81"/>
                <a:gd name="T14" fmla="*/ 37 w 37"/>
                <a:gd name="T15" fmla="*/ 81 h 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81">
                  <a:moveTo>
                    <a:pt x="36" y="0"/>
                  </a:moveTo>
                  <a:lnTo>
                    <a:pt x="34" y="80"/>
                  </a:lnTo>
                  <a:lnTo>
                    <a:pt x="0" y="8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4" name="Freeform 74"/>
            <p:cNvSpPr>
              <a:spLocks/>
            </p:cNvSpPr>
            <p:nvPr/>
          </p:nvSpPr>
          <p:spPr bwMode="auto">
            <a:xfrm>
              <a:off x="1413" y="2759"/>
              <a:ext cx="1" cy="589"/>
            </a:xfrm>
            <a:custGeom>
              <a:avLst/>
              <a:gdLst>
                <a:gd name="T0" fmla="*/ 0 w 1"/>
                <a:gd name="T1" fmla="*/ 0 h 589"/>
                <a:gd name="T2" fmla="*/ 0 w 1"/>
                <a:gd name="T3" fmla="*/ 588 h 589"/>
                <a:gd name="T4" fmla="*/ 0 w 1"/>
                <a:gd name="T5" fmla="*/ 0 h 589"/>
                <a:gd name="T6" fmla="*/ 0 60000 65536"/>
                <a:gd name="T7" fmla="*/ 0 60000 65536"/>
                <a:gd name="T8" fmla="*/ 0 60000 65536"/>
                <a:gd name="T9" fmla="*/ 0 w 1"/>
                <a:gd name="T10" fmla="*/ 0 h 589"/>
                <a:gd name="T11" fmla="*/ 1 w 1"/>
                <a:gd name="T12" fmla="*/ 589 h 5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89">
                  <a:moveTo>
                    <a:pt x="0" y="0"/>
                  </a:moveTo>
                  <a:lnTo>
                    <a:pt x="0" y="5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5" name="Freeform 75"/>
            <p:cNvSpPr>
              <a:spLocks/>
            </p:cNvSpPr>
            <p:nvPr/>
          </p:nvSpPr>
          <p:spPr bwMode="auto">
            <a:xfrm>
              <a:off x="1394" y="3267"/>
              <a:ext cx="39" cy="81"/>
            </a:xfrm>
            <a:custGeom>
              <a:avLst/>
              <a:gdLst>
                <a:gd name="T0" fmla="*/ 38 w 39"/>
                <a:gd name="T1" fmla="*/ 0 h 81"/>
                <a:gd name="T2" fmla="*/ 19 w 39"/>
                <a:gd name="T3" fmla="*/ 80 h 81"/>
                <a:gd name="T4" fmla="*/ 0 w 39"/>
                <a:gd name="T5" fmla="*/ 0 h 81"/>
                <a:gd name="T6" fmla="*/ 38 w 39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81"/>
                <a:gd name="T14" fmla="*/ 39 w 39"/>
                <a:gd name="T15" fmla="*/ 81 h 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81">
                  <a:moveTo>
                    <a:pt x="38" y="0"/>
                  </a:moveTo>
                  <a:lnTo>
                    <a:pt x="19" y="80"/>
                  </a:lnTo>
                  <a:lnTo>
                    <a:pt x="0" y="0"/>
                  </a:lnTo>
                  <a:lnTo>
                    <a:pt x="38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6" name="Freeform 76"/>
            <p:cNvSpPr>
              <a:spLocks/>
            </p:cNvSpPr>
            <p:nvPr/>
          </p:nvSpPr>
          <p:spPr bwMode="auto">
            <a:xfrm>
              <a:off x="1618" y="2770"/>
              <a:ext cx="477" cy="578"/>
            </a:xfrm>
            <a:custGeom>
              <a:avLst/>
              <a:gdLst>
                <a:gd name="T0" fmla="*/ 0 w 477"/>
                <a:gd name="T1" fmla="*/ 0 h 578"/>
                <a:gd name="T2" fmla="*/ 476 w 477"/>
                <a:gd name="T3" fmla="*/ 577 h 578"/>
                <a:gd name="T4" fmla="*/ 0 w 477"/>
                <a:gd name="T5" fmla="*/ 0 h 578"/>
                <a:gd name="T6" fmla="*/ 0 60000 65536"/>
                <a:gd name="T7" fmla="*/ 0 60000 65536"/>
                <a:gd name="T8" fmla="*/ 0 60000 65536"/>
                <a:gd name="T9" fmla="*/ 0 w 477"/>
                <a:gd name="T10" fmla="*/ 0 h 578"/>
                <a:gd name="T11" fmla="*/ 477 w 477"/>
                <a:gd name="T12" fmla="*/ 578 h 5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7" h="578">
                  <a:moveTo>
                    <a:pt x="0" y="0"/>
                  </a:moveTo>
                  <a:lnTo>
                    <a:pt x="476" y="57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7" name="Freeform 77"/>
            <p:cNvSpPr>
              <a:spLocks/>
            </p:cNvSpPr>
            <p:nvPr/>
          </p:nvSpPr>
          <p:spPr bwMode="auto">
            <a:xfrm>
              <a:off x="2029" y="3274"/>
              <a:ext cx="66" cy="74"/>
            </a:xfrm>
            <a:custGeom>
              <a:avLst/>
              <a:gdLst>
                <a:gd name="T0" fmla="*/ 29 w 66"/>
                <a:gd name="T1" fmla="*/ 0 h 74"/>
                <a:gd name="T2" fmla="*/ 65 w 66"/>
                <a:gd name="T3" fmla="*/ 73 h 74"/>
                <a:gd name="T4" fmla="*/ 0 w 66"/>
                <a:gd name="T5" fmla="*/ 27 h 74"/>
                <a:gd name="T6" fmla="*/ 29 w 66"/>
                <a:gd name="T7" fmla="*/ 0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74"/>
                <a:gd name="T14" fmla="*/ 66 w 66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74">
                  <a:moveTo>
                    <a:pt x="29" y="0"/>
                  </a:moveTo>
                  <a:lnTo>
                    <a:pt x="65" y="73"/>
                  </a:lnTo>
                  <a:lnTo>
                    <a:pt x="0" y="27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8" name="Freeform 78"/>
            <p:cNvSpPr>
              <a:spLocks/>
            </p:cNvSpPr>
            <p:nvPr/>
          </p:nvSpPr>
          <p:spPr bwMode="auto">
            <a:xfrm>
              <a:off x="665" y="2676"/>
              <a:ext cx="613" cy="685"/>
            </a:xfrm>
            <a:custGeom>
              <a:avLst/>
              <a:gdLst>
                <a:gd name="T0" fmla="*/ 612 w 613"/>
                <a:gd name="T1" fmla="*/ 0 h 685"/>
                <a:gd name="T2" fmla="*/ 0 w 613"/>
                <a:gd name="T3" fmla="*/ 684 h 685"/>
                <a:gd name="T4" fmla="*/ 612 w 613"/>
                <a:gd name="T5" fmla="*/ 0 h 685"/>
                <a:gd name="T6" fmla="*/ 0 60000 65536"/>
                <a:gd name="T7" fmla="*/ 0 60000 65536"/>
                <a:gd name="T8" fmla="*/ 0 60000 65536"/>
                <a:gd name="T9" fmla="*/ 0 w 613"/>
                <a:gd name="T10" fmla="*/ 0 h 685"/>
                <a:gd name="T11" fmla="*/ 613 w 613"/>
                <a:gd name="T12" fmla="*/ 685 h 6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3" h="685">
                  <a:moveTo>
                    <a:pt x="612" y="0"/>
                  </a:moveTo>
                  <a:lnTo>
                    <a:pt x="0" y="684"/>
                  </a:lnTo>
                  <a:lnTo>
                    <a:pt x="612" y="0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9" name="Freeform 79"/>
            <p:cNvSpPr>
              <a:spLocks/>
            </p:cNvSpPr>
            <p:nvPr/>
          </p:nvSpPr>
          <p:spPr bwMode="auto">
            <a:xfrm>
              <a:off x="665" y="3288"/>
              <a:ext cx="67" cy="73"/>
            </a:xfrm>
            <a:custGeom>
              <a:avLst/>
              <a:gdLst>
                <a:gd name="T0" fmla="*/ 66 w 67"/>
                <a:gd name="T1" fmla="*/ 27 h 73"/>
                <a:gd name="T2" fmla="*/ 0 w 67"/>
                <a:gd name="T3" fmla="*/ 72 h 73"/>
                <a:gd name="T4" fmla="*/ 38 w 67"/>
                <a:gd name="T5" fmla="*/ 0 h 73"/>
                <a:gd name="T6" fmla="*/ 66 w 67"/>
                <a:gd name="T7" fmla="*/ 27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73"/>
                <a:gd name="T14" fmla="*/ 67 w 67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73">
                  <a:moveTo>
                    <a:pt x="66" y="27"/>
                  </a:moveTo>
                  <a:lnTo>
                    <a:pt x="0" y="72"/>
                  </a:lnTo>
                  <a:lnTo>
                    <a:pt x="38" y="0"/>
                  </a:lnTo>
                  <a:lnTo>
                    <a:pt x="66" y="27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0" name="Freeform 80"/>
            <p:cNvSpPr>
              <a:spLocks/>
            </p:cNvSpPr>
            <p:nvPr/>
          </p:nvSpPr>
          <p:spPr bwMode="auto">
            <a:xfrm>
              <a:off x="1230" y="2564"/>
              <a:ext cx="661" cy="252"/>
            </a:xfrm>
            <a:custGeom>
              <a:avLst/>
              <a:gdLst>
                <a:gd name="T0" fmla="*/ 0 w 661"/>
                <a:gd name="T1" fmla="*/ 251 h 252"/>
                <a:gd name="T2" fmla="*/ 0 w 661"/>
                <a:gd name="T3" fmla="*/ 0 h 252"/>
                <a:gd name="T4" fmla="*/ 660 w 661"/>
                <a:gd name="T5" fmla="*/ 0 h 252"/>
                <a:gd name="T6" fmla="*/ 660 w 661"/>
                <a:gd name="T7" fmla="*/ 251 h 252"/>
                <a:gd name="T8" fmla="*/ 0 w 661"/>
                <a:gd name="T9" fmla="*/ 251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1"/>
                <a:gd name="T16" fmla="*/ 0 h 252"/>
                <a:gd name="T17" fmla="*/ 661 w 661"/>
                <a:gd name="T18" fmla="*/ 252 h 2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1" h="252">
                  <a:moveTo>
                    <a:pt x="0" y="251"/>
                  </a:moveTo>
                  <a:lnTo>
                    <a:pt x="0" y="0"/>
                  </a:lnTo>
                  <a:lnTo>
                    <a:pt x="660" y="0"/>
                  </a:lnTo>
                  <a:lnTo>
                    <a:pt x="660" y="251"/>
                  </a:lnTo>
                  <a:lnTo>
                    <a:pt x="0" y="251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1" name="Freeform 81"/>
            <p:cNvSpPr>
              <a:spLocks/>
            </p:cNvSpPr>
            <p:nvPr/>
          </p:nvSpPr>
          <p:spPr bwMode="auto">
            <a:xfrm>
              <a:off x="1976" y="2564"/>
              <a:ext cx="663" cy="252"/>
            </a:xfrm>
            <a:custGeom>
              <a:avLst/>
              <a:gdLst>
                <a:gd name="T0" fmla="*/ 0 w 663"/>
                <a:gd name="T1" fmla="*/ 251 h 252"/>
                <a:gd name="T2" fmla="*/ 0 w 663"/>
                <a:gd name="T3" fmla="*/ 0 h 252"/>
                <a:gd name="T4" fmla="*/ 662 w 663"/>
                <a:gd name="T5" fmla="*/ 0 h 252"/>
                <a:gd name="T6" fmla="*/ 662 w 663"/>
                <a:gd name="T7" fmla="*/ 251 h 252"/>
                <a:gd name="T8" fmla="*/ 0 w 663"/>
                <a:gd name="T9" fmla="*/ 251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3"/>
                <a:gd name="T16" fmla="*/ 0 h 252"/>
                <a:gd name="T17" fmla="*/ 663 w 663"/>
                <a:gd name="T18" fmla="*/ 252 h 2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3" h="252">
                  <a:moveTo>
                    <a:pt x="0" y="251"/>
                  </a:moveTo>
                  <a:lnTo>
                    <a:pt x="0" y="0"/>
                  </a:lnTo>
                  <a:lnTo>
                    <a:pt x="662" y="0"/>
                  </a:lnTo>
                  <a:lnTo>
                    <a:pt x="662" y="251"/>
                  </a:lnTo>
                  <a:lnTo>
                    <a:pt x="0" y="251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2" name="Freeform 82"/>
            <p:cNvSpPr>
              <a:spLocks/>
            </p:cNvSpPr>
            <p:nvPr/>
          </p:nvSpPr>
          <p:spPr bwMode="auto">
            <a:xfrm>
              <a:off x="3055" y="2564"/>
              <a:ext cx="662" cy="252"/>
            </a:xfrm>
            <a:custGeom>
              <a:avLst/>
              <a:gdLst>
                <a:gd name="T0" fmla="*/ 0 w 662"/>
                <a:gd name="T1" fmla="*/ 251 h 252"/>
                <a:gd name="T2" fmla="*/ 0 w 662"/>
                <a:gd name="T3" fmla="*/ 0 h 252"/>
                <a:gd name="T4" fmla="*/ 661 w 662"/>
                <a:gd name="T5" fmla="*/ 0 h 252"/>
                <a:gd name="T6" fmla="*/ 661 w 662"/>
                <a:gd name="T7" fmla="*/ 251 h 252"/>
                <a:gd name="T8" fmla="*/ 0 w 662"/>
                <a:gd name="T9" fmla="*/ 251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2"/>
                <a:gd name="T16" fmla="*/ 0 h 252"/>
                <a:gd name="T17" fmla="*/ 662 w 662"/>
                <a:gd name="T18" fmla="*/ 252 h 2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2" h="252">
                  <a:moveTo>
                    <a:pt x="0" y="251"/>
                  </a:moveTo>
                  <a:lnTo>
                    <a:pt x="0" y="0"/>
                  </a:lnTo>
                  <a:lnTo>
                    <a:pt x="661" y="0"/>
                  </a:lnTo>
                  <a:lnTo>
                    <a:pt x="661" y="251"/>
                  </a:lnTo>
                  <a:lnTo>
                    <a:pt x="0" y="251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3" name="Freeform 83"/>
            <p:cNvSpPr>
              <a:spLocks/>
            </p:cNvSpPr>
            <p:nvPr/>
          </p:nvSpPr>
          <p:spPr bwMode="auto">
            <a:xfrm>
              <a:off x="1182" y="2503"/>
              <a:ext cx="2563" cy="362"/>
            </a:xfrm>
            <a:custGeom>
              <a:avLst/>
              <a:gdLst>
                <a:gd name="T0" fmla="*/ 0 w 2563"/>
                <a:gd name="T1" fmla="*/ 361 h 362"/>
                <a:gd name="T2" fmla="*/ 0 w 2563"/>
                <a:gd name="T3" fmla="*/ 0 h 362"/>
                <a:gd name="T4" fmla="*/ 2562 w 2563"/>
                <a:gd name="T5" fmla="*/ 0 h 362"/>
                <a:gd name="T6" fmla="*/ 2562 w 2563"/>
                <a:gd name="T7" fmla="*/ 361 h 362"/>
                <a:gd name="T8" fmla="*/ 0 w 2563"/>
                <a:gd name="T9" fmla="*/ 361 h 3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63"/>
                <a:gd name="T16" fmla="*/ 0 h 362"/>
                <a:gd name="T17" fmla="*/ 2563 w 2563"/>
                <a:gd name="T18" fmla="*/ 362 h 3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63" h="362">
                  <a:moveTo>
                    <a:pt x="0" y="361"/>
                  </a:moveTo>
                  <a:lnTo>
                    <a:pt x="0" y="0"/>
                  </a:lnTo>
                  <a:lnTo>
                    <a:pt x="2562" y="0"/>
                  </a:lnTo>
                  <a:lnTo>
                    <a:pt x="2562" y="361"/>
                  </a:lnTo>
                  <a:lnTo>
                    <a:pt x="0" y="361"/>
                  </a:lnTo>
                </a:path>
              </a:pathLst>
            </a:custGeom>
            <a:noFill/>
            <a:ln w="127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4" name="Rectangle 84"/>
            <p:cNvSpPr>
              <a:spLocks noChangeArrowheads="1"/>
            </p:cNvSpPr>
            <p:nvPr/>
          </p:nvSpPr>
          <p:spPr bwMode="auto">
            <a:xfrm>
              <a:off x="1488" y="2581"/>
              <a:ext cx="24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>
                  <a:solidFill>
                    <a:srgbClr val="008000"/>
                  </a:solidFill>
                </a:rPr>
                <a:t>k2</a:t>
              </a:r>
            </a:p>
          </p:txBody>
        </p:sp>
        <p:sp>
          <p:nvSpPr>
            <p:cNvPr id="14405" name="Rectangle 85"/>
            <p:cNvSpPr>
              <a:spLocks noChangeArrowheads="1"/>
            </p:cNvSpPr>
            <p:nvPr/>
          </p:nvSpPr>
          <p:spPr bwMode="auto">
            <a:xfrm>
              <a:off x="3402" y="2568"/>
              <a:ext cx="25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>
                  <a:solidFill>
                    <a:srgbClr val="008000"/>
                  </a:solidFill>
                </a:rPr>
                <a:t>kN</a:t>
              </a:r>
            </a:p>
          </p:txBody>
        </p:sp>
        <p:sp>
          <p:nvSpPr>
            <p:cNvPr id="14406" name="Rectangle 86"/>
            <p:cNvSpPr>
              <a:spLocks noChangeArrowheads="1"/>
            </p:cNvSpPr>
            <p:nvPr/>
          </p:nvSpPr>
          <p:spPr bwMode="auto">
            <a:xfrm>
              <a:off x="1299" y="2583"/>
              <a:ext cx="24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>
                  <a:solidFill>
                    <a:srgbClr val="008000"/>
                  </a:solidFill>
                </a:rPr>
                <a:t>k1</a:t>
              </a:r>
            </a:p>
          </p:txBody>
        </p:sp>
        <p:sp>
          <p:nvSpPr>
            <p:cNvPr id="14407" name="Rectangle 87"/>
            <p:cNvSpPr>
              <a:spLocks noChangeArrowheads="1"/>
            </p:cNvSpPr>
            <p:nvPr/>
          </p:nvSpPr>
          <p:spPr bwMode="auto">
            <a:xfrm>
              <a:off x="4537" y="2504"/>
              <a:ext cx="74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700" b="1">
                  <a:solidFill>
                    <a:srgbClr val="008000"/>
                  </a:solidFill>
                </a:rPr>
                <a:t>Index File</a:t>
              </a:r>
            </a:p>
          </p:txBody>
        </p:sp>
      </p:grp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1189038" y="4038600"/>
            <a:ext cx="5897562" cy="1600200"/>
            <a:chOff x="1600" y="97"/>
            <a:chExt cx="4069" cy="1200"/>
          </a:xfrm>
        </p:grpSpPr>
        <p:sp>
          <p:nvSpPr>
            <p:cNvPr id="14358" name="Freeform 89"/>
            <p:cNvSpPr>
              <a:spLocks/>
            </p:cNvSpPr>
            <p:nvPr/>
          </p:nvSpPr>
          <p:spPr bwMode="auto">
            <a:xfrm>
              <a:off x="1600" y="468"/>
              <a:ext cx="4038" cy="551"/>
            </a:xfrm>
            <a:custGeom>
              <a:avLst/>
              <a:gdLst>
                <a:gd name="T0" fmla="*/ 0 w 4038"/>
                <a:gd name="T1" fmla="*/ 550 h 551"/>
                <a:gd name="T2" fmla="*/ 0 w 4038"/>
                <a:gd name="T3" fmla="*/ 0 h 551"/>
                <a:gd name="T4" fmla="*/ 4037 w 4038"/>
                <a:gd name="T5" fmla="*/ 0 h 551"/>
                <a:gd name="T6" fmla="*/ 4037 w 4038"/>
                <a:gd name="T7" fmla="*/ 550 h 551"/>
                <a:gd name="T8" fmla="*/ 0 w 403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38"/>
                <a:gd name="T16" fmla="*/ 0 h 551"/>
                <a:gd name="T17" fmla="*/ 4038 w 403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38" h="551">
                  <a:moveTo>
                    <a:pt x="0" y="550"/>
                  </a:moveTo>
                  <a:lnTo>
                    <a:pt x="0" y="0"/>
                  </a:lnTo>
                  <a:lnTo>
                    <a:pt x="4037" y="0"/>
                  </a:lnTo>
                  <a:lnTo>
                    <a:pt x="403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9" name="Freeform 90"/>
            <p:cNvSpPr>
              <a:spLocks/>
            </p:cNvSpPr>
            <p:nvPr/>
          </p:nvSpPr>
          <p:spPr bwMode="auto">
            <a:xfrm>
              <a:off x="1922" y="468"/>
              <a:ext cx="409" cy="551"/>
            </a:xfrm>
            <a:custGeom>
              <a:avLst/>
              <a:gdLst>
                <a:gd name="T0" fmla="*/ 0 w 409"/>
                <a:gd name="T1" fmla="*/ 550 h 551"/>
                <a:gd name="T2" fmla="*/ 0 w 409"/>
                <a:gd name="T3" fmla="*/ 0 h 551"/>
                <a:gd name="T4" fmla="*/ 408 w 409"/>
                <a:gd name="T5" fmla="*/ 0 h 551"/>
                <a:gd name="T6" fmla="*/ 408 w 409"/>
                <a:gd name="T7" fmla="*/ 550 h 551"/>
                <a:gd name="T8" fmla="*/ 0 w 409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551"/>
                <a:gd name="T17" fmla="*/ 409 w 409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551">
                  <a:moveTo>
                    <a:pt x="0" y="550"/>
                  </a:moveTo>
                  <a:lnTo>
                    <a:pt x="0" y="0"/>
                  </a:lnTo>
                  <a:lnTo>
                    <a:pt x="408" y="0"/>
                  </a:lnTo>
                  <a:lnTo>
                    <a:pt x="408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Freeform 91"/>
            <p:cNvSpPr>
              <a:spLocks/>
            </p:cNvSpPr>
            <p:nvPr/>
          </p:nvSpPr>
          <p:spPr bwMode="auto">
            <a:xfrm>
              <a:off x="2639" y="468"/>
              <a:ext cx="418" cy="551"/>
            </a:xfrm>
            <a:custGeom>
              <a:avLst/>
              <a:gdLst>
                <a:gd name="T0" fmla="*/ 0 w 418"/>
                <a:gd name="T1" fmla="*/ 550 h 551"/>
                <a:gd name="T2" fmla="*/ 0 w 418"/>
                <a:gd name="T3" fmla="*/ 0 h 551"/>
                <a:gd name="T4" fmla="*/ 417 w 418"/>
                <a:gd name="T5" fmla="*/ 0 h 551"/>
                <a:gd name="T6" fmla="*/ 417 w 418"/>
                <a:gd name="T7" fmla="*/ 550 h 551"/>
                <a:gd name="T8" fmla="*/ 0 w 41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8"/>
                <a:gd name="T16" fmla="*/ 0 h 551"/>
                <a:gd name="T17" fmla="*/ 418 w 41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8" h="551">
                  <a:moveTo>
                    <a:pt x="0" y="550"/>
                  </a:moveTo>
                  <a:lnTo>
                    <a:pt x="0" y="0"/>
                  </a:lnTo>
                  <a:lnTo>
                    <a:pt x="417" y="0"/>
                  </a:lnTo>
                  <a:lnTo>
                    <a:pt x="41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1" name="Freeform 92"/>
            <p:cNvSpPr>
              <a:spLocks/>
            </p:cNvSpPr>
            <p:nvPr/>
          </p:nvSpPr>
          <p:spPr bwMode="auto">
            <a:xfrm>
              <a:off x="3880" y="712"/>
              <a:ext cx="50" cy="43"/>
            </a:xfrm>
            <a:custGeom>
              <a:avLst/>
              <a:gdLst>
                <a:gd name="T0" fmla="*/ 49 w 50"/>
                <a:gd name="T1" fmla="*/ 21 h 43"/>
                <a:gd name="T2" fmla="*/ 25 w 50"/>
                <a:gd name="T3" fmla="*/ 0 h 43"/>
                <a:gd name="T4" fmla="*/ 0 w 50"/>
                <a:gd name="T5" fmla="*/ 21 h 43"/>
                <a:gd name="T6" fmla="*/ 25 w 50"/>
                <a:gd name="T7" fmla="*/ 42 h 43"/>
                <a:gd name="T8" fmla="*/ 49 w 50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43"/>
                <a:gd name="T17" fmla="*/ 50 w 50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43">
                  <a:moveTo>
                    <a:pt x="49" y="21"/>
                  </a:moveTo>
                  <a:lnTo>
                    <a:pt x="25" y="0"/>
                  </a:lnTo>
                  <a:lnTo>
                    <a:pt x="0" y="21"/>
                  </a:lnTo>
                  <a:lnTo>
                    <a:pt x="25" y="42"/>
                  </a:lnTo>
                  <a:lnTo>
                    <a:pt x="49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2" name="Freeform 93"/>
            <p:cNvSpPr>
              <a:spLocks/>
            </p:cNvSpPr>
            <p:nvPr/>
          </p:nvSpPr>
          <p:spPr bwMode="auto">
            <a:xfrm>
              <a:off x="4097" y="712"/>
              <a:ext cx="47" cy="43"/>
            </a:xfrm>
            <a:custGeom>
              <a:avLst/>
              <a:gdLst>
                <a:gd name="T0" fmla="*/ 46 w 47"/>
                <a:gd name="T1" fmla="*/ 21 h 43"/>
                <a:gd name="T2" fmla="*/ 22 w 47"/>
                <a:gd name="T3" fmla="*/ 0 h 43"/>
                <a:gd name="T4" fmla="*/ 0 w 47"/>
                <a:gd name="T5" fmla="*/ 21 h 43"/>
                <a:gd name="T6" fmla="*/ 22 w 47"/>
                <a:gd name="T7" fmla="*/ 42 h 43"/>
                <a:gd name="T8" fmla="*/ 46 w 47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43"/>
                <a:gd name="T17" fmla="*/ 47 w 4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43">
                  <a:moveTo>
                    <a:pt x="46" y="21"/>
                  </a:moveTo>
                  <a:lnTo>
                    <a:pt x="22" y="0"/>
                  </a:lnTo>
                  <a:lnTo>
                    <a:pt x="0" y="21"/>
                  </a:lnTo>
                  <a:lnTo>
                    <a:pt x="22" y="42"/>
                  </a:lnTo>
                  <a:lnTo>
                    <a:pt x="4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3" name="Freeform 94"/>
            <p:cNvSpPr>
              <a:spLocks/>
            </p:cNvSpPr>
            <p:nvPr/>
          </p:nvSpPr>
          <p:spPr bwMode="auto">
            <a:xfrm>
              <a:off x="4309" y="712"/>
              <a:ext cx="49" cy="43"/>
            </a:xfrm>
            <a:custGeom>
              <a:avLst/>
              <a:gdLst>
                <a:gd name="T0" fmla="*/ 48 w 49"/>
                <a:gd name="T1" fmla="*/ 21 h 43"/>
                <a:gd name="T2" fmla="*/ 24 w 49"/>
                <a:gd name="T3" fmla="*/ 0 h 43"/>
                <a:gd name="T4" fmla="*/ 0 w 49"/>
                <a:gd name="T5" fmla="*/ 21 h 43"/>
                <a:gd name="T6" fmla="*/ 24 w 49"/>
                <a:gd name="T7" fmla="*/ 42 h 43"/>
                <a:gd name="T8" fmla="*/ 48 w 49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43"/>
                <a:gd name="T17" fmla="*/ 49 w 49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43">
                  <a:moveTo>
                    <a:pt x="48" y="21"/>
                  </a:moveTo>
                  <a:lnTo>
                    <a:pt x="24" y="0"/>
                  </a:lnTo>
                  <a:lnTo>
                    <a:pt x="0" y="21"/>
                  </a:lnTo>
                  <a:lnTo>
                    <a:pt x="24" y="42"/>
                  </a:lnTo>
                  <a:lnTo>
                    <a:pt x="48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4" name="Freeform 95"/>
            <p:cNvSpPr>
              <a:spLocks/>
            </p:cNvSpPr>
            <p:nvPr/>
          </p:nvSpPr>
          <p:spPr bwMode="auto">
            <a:xfrm>
              <a:off x="4906" y="468"/>
              <a:ext cx="420" cy="551"/>
            </a:xfrm>
            <a:custGeom>
              <a:avLst/>
              <a:gdLst>
                <a:gd name="T0" fmla="*/ 0 w 420"/>
                <a:gd name="T1" fmla="*/ 550 h 551"/>
                <a:gd name="T2" fmla="*/ 0 w 420"/>
                <a:gd name="T3" fmla="*/ 0 h 551"/>
                <a:gd name="T4" fmla="*/ 419 w 420"/>
                <a:gd name="T5" fmla="*/ 0 h 551"/>
                <a:gd name="T6" fmla="*/ 419 w 420"/>
                <a:gd name="T7" fmla="*/ 550 h 551"/>
                <a:gd name="T8" fmla="*/ 0 w 420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551"/>
                <a:gd name="T17" fmla="*/ 420 w 420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551">
                  <a:moveTo>
                    <a:pt x="0" y="550"/>
                  </a:moveTo>
                  <a:lnTo>
                    <a:pt x="0" y="0"/>
                  </a:lnTo>
                  <a:lnTo>
                    <a:pt x="419" y="0"/>
                  </a:lnTo>
                  <a:lnTo>
                    <a:pt x="419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5" name="Freeform 96"/>
            <p:cNvSpPr>
              <a:spLocks/>
            </p:cNvSpPr>
            <p:nvPr/>
          </p:nvSpPr>
          <p:spPr bwMode="auto">
            <a:xfrm>
              <a:off x="3056" y="468"/>
              <a:ext cx="312" cy="551"/>
            </a:xfrm>
            <a:custGeom>
              <a:avLst/>
              <a:gdLst>
                <a:gd name="T0" fmla="*/ 0 w 312"/>
                <a:gd name="T1" fmla="*/ 550 h 551"/>
                <a:gd name="T2" fmla="*/ 0 w 312"/>
                <a:gd name="T3" fmla="*/ 0 h 551"/>
                <a:gd name="T4" fmla="*/ 311 w 312"/>
                <a:gd name="T5" fmla="*/ 0 h 551"/>
                <a:gd name="T6" fmla="*/ 311 w 312"/>
                <a:gd name="T7" fmla="*/ 550 h 551"/>
                <a:gd name="T8" fmla="*/ 0 w 312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51"/>
                <a:gd name="T17" fmla="*/ 312 w 312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51">
                  <a:moveTo>
                    <a:pt x="0" y="550"/>
                  </a:moveTo>
                  <a:lnTo>
                    <a:pt x="0" y="0"/>
                  </a:lnTo>
                  <a:lnTo>
                    <a:pt x="311" y="0"/>
                  </a:lnTo>
                  <a:lnTo>
                    <a:pt x="311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6" name="Freeform 97"/>
            <p:cNvSpPr>
              <a:spLocks/>
            </p:cNvSpPr>
            <p:nvPr/>
          </p:nvSpPr>
          <p:spPr bwMode="auto">
            <a:xfrm>
              <a:off x="1707" y="839"/>
              <a:ext cx="1" cy="458"/>
            </a:xfrm>
            <a:custGeom>
              <a:avLst/>
              <a:gdLst>
                <a:gd name="T0" fmla="*/ 0 w 1"/>
                <a:gd name="T1" fmla="*/ 0 h 458"/>
                <a:gd name="T2" fmla="*/ 0 w 1"/>
                <a:gd name="T3" fmla="*/ 457 h 458"/>
                <a:gd name="T4" fmla="*/ 0 w 1"/>
                <a:gd name="T5" fmla="*/ 0 h 458"/>
                <a:gd name="T6" fmla="*/ 0 60000 65536"/>
                <a:gd name="T7" fmla="*/ 0 60000 65536"/>
                <a:gd name="T8" fmla="*/ 0 60000 65536"/>
                <a:gd name="T9" fmla="*/ 0 w 1"/>
                <a:gd name="T10" fmla="*/ 0 h 458"/>
                <a:gd name="T11" fmla="*/ 1 w 1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58">
                  <a:moveTo>
                    <a:pt x="0" y="0"/>
                  </a:moveTo>
                  <a:lnTo>
                    <a:pt x="0" y="4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7" name="Freeform 98"/>
            <p:cNvSpPr>
              <a:spLocks/>
            </p:cNvSpPr>
            <p:nvPr/>
          </p:nvSpPr>
          <p:spPr bwMode="auto">
            <a:xfrm>
              <a:off x="1683" y="1211"/>
              <a:ext cx="49" cy="86"/>
            </a:xfrm>
            <a:custGeom>
              <a:avLst/>
              <a:gdLst>
                <a:gd name="T0" fmla="*/ 48 w 49"/>
                <a:gd name="T1" fmla="*/ 0 h 86"/>
                <a:gd name="T2" fmla="*/ 25 w 49"/>
                <a:gd name="T3" fmla="*/ 85 h 86"/>
                <a:gd name="T4" fmla="*/ 0 w 49"/>
                <a:gd name="T5" fmla="*/ 0 h 86"/>
                <a:gd name="T6" fmla="*/ 48 w 49"/>
                <a:gd name="T7" fmla="*/ 0 h 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86"/>
                <a:gd name="T14" fmla="*/ 49 w 49"/>
                <a:gd name="T15" fmla="*/ 86 h 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86">
                  <a:moveTo>
                    <a:pt x="48" y="0"/>
                  </a:moveTo>
                  <a:lnTo>
                    <a:pt x="25" y="85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8" name="Freeform 99"/>
            <p:cNvSpPr>
              <a:spLocks/>
            </p:cNvSpPr>
            <p:nvPr/>
          </p:nvSpPr>
          <p:spPr bwMode="auto">
            <a:xfrm>
              <a:off x="2424" y="839"/>
              <a:ext cx="1" cy="458"/>
            </a:xfrm>
            <a:custGeom>
              <a:avLst/>
              <a:gdLst>
                <a:gd name="T0" fmla="*/ 0 w 1"/>
                <a:gd name="T1" fmla="*/ 0 h 458"/>
                <a:gd name="T2" fmla="*/ 0 w 1"/>
                <a:gd name="T3" fmla="*/ 457 h 458"/>
                <a:gd name="T4" fmla="*/ 0 w 1"/>
                <a:gd name="T5" fmla="*/ 0 h 458"/>
                <a:gd name="T6" fmla="*/ 0 60000 65536"/>
                <a:gd name="T7" fmla="*/ 0 60000 65536"/>
                <a:gd name="T8" fmla="*/ 0 60000 65536"/>
                <a:gd name="T9" fmla="*/ 0 w 1"/>
                <a:gd name="T10" fmla="*/ 0 h 458"/>
                <a:gd name="T11" fmla="*/ 1 w 1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58">
                  <a:moveTo>
                    <a:pt x="0" y="0"/>
                  </a:moveTo>
                  <a:lnTo>
                    <a:pt x="0" y="4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9" name="Freeform 100"/>
            <p:cNvSpPr>
              <a:spLocks/>
            </p:cNvSpPr>
            <p:nvPr/>
          </p:nvSpPr>
          <p:spPr bwMode="auto">
            <a:xfrm>
              <a:off x="2401" y="1211"/>
              <a:ext cx="49" cy="86"/>
            </a:xfrm>
            <a:custGeom>
              <a:avLst/>
              <a:gdLst>
                <a:gd name="T0" fmla="*/ 48 w 49"/>
                <a:gd name="T1" fmla="*/ 0 h 86"/>
                <a:gd name="T2" fmla="*/ 24 w 49"/>
                <a:gd name="T3" fmla="*/ 85 h 86"/>
                <a:gd name="T4" fmla="*/ 0 w 49"/>
                <a:gd name="T5" fmla="*/ 0 h 86"/>
                <a:gd name="T6" fmla="*/ 48 w 49"/>
                <a:gd name="T7" fmla="*/ 0 h 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86"/>
                <a:gd name="T14" fmla="*/ 49 w 49"/>
                <a:gd name="T15" fmla="*/ 86 h 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86">
                  <a:moveTo>
                    <a:pt x="48" y="0"/>
                  </a:moveTo>
                  <a:lnTo>
                    <a:pt x="24" y="85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0" name="Freeform 101"/>
            <p:cNvSpPr>
              <a:spLocks/>
            </p:cNvSpPr>
            <p:nvPr/>
          </p:nvSpPr>
          <p:spPr bwMode="auto">
            <a:xfrm>
              <a:off x="3151" y="839"/>
              <a:ext cx="1" cy="458"/>
            </a:xfrm>
            <a:custGeom>
              <a:avLst/>
              <a:gdLst>
                <a:gd name="T0" fmla="*/ 0 w 1"/>
                <a:gd name="T1" fmla="*/ 0 h 458"/>
                <a:gd name="T2" fmla="*/ 0 w 1"/>
                <a:gd name="T3" fmla="*/ 457 h 458"/>
                <a:gd name="T4" fmla="*/ 0 w 1"/>
                <a:gd name="T5" fmla="*/ 0 h 458"/>
                <a:gd name="T6" fmla="*/ 0 60000 65536"/>
                <a:gd name="T7" fmla="*/ 0 60000 65536"/>
                <a:gd name="T8" fmla="*/ 0 60000 65536"/>
                <a:gd name="T9" fmla="*/ 0 w 1"/>
                <a:gd name="T10" fmla="*/ 0 h 458"/>
                <a:gd name="T11" fmla="*/ 1 w 1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58">
                  <a:moveTo>
                    <a:pt x="0" y="0"/>
                  </a:moveTo>
                  <a:lnTo>
                    <a:pt x="0" y="4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1" name="Freeform 102"/>
            <p:cNvSpPr>
              <a:spLocks/>
            </p:cNvSpPr>
            <p:nvPr/>
          </p:nvSpPr>
          <p:spPr bwMode="auto">
            <a:xfrm>
              <a:off x="3127" y="1211"/>
              <a:ext cx="50" cy="86"/>
            </a:xfrm>
            <a:custGeom>
              <a:avLst/>
              <a:gdLst>
                <a:gd name="T0" fmla="*/ 49 w 50"/>
                <a:gd name="T1" fmla="*/ 0 h 86"/>
                <a:gd name="T2" fmla="*/ 25 w 50"/>
                <a:gd name="T3" fmla="*/ 85 h 86"/>
                <a:gd name="T4" fmla="*/ 0 w 50"/>
                <a:gd name="T5" fmla="*/ 0 h 86"/>
                <a:gd name="T6" fmla="*/ 49 w 50"/>
                <a:gd name="T7" fmla="*/ 0 h 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86"/>
                <a:gd name="T14" fmla="*/ 50 w 50"/>
                <a:gd name="T15" fmla="*/ 86 h 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86">
                  <a:moveTo>
                    <a:pt x="49" y="0"/>
                  </a:moveTo>
                  <a:lnTo>
                    <a:pt x="25" y="85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2" name="Freeform 103"/>
            <p:cNvSpPr>
              <a:spLocks/>
            </p:cNvSpPr>
            <p:nvPr/>
          </p:nvSpPr>
          <p:spPr bwMode="auto">
            <a:xfrm>
              <a:off x="5420" y="839"/>
              <a:ext cx="1" cy="458"/>
            </a:xfrm>
            <a:custGeom>
              <a:avLst/>
              <a:gdLst>
                <a:gd name="T0" fmla="*/ 0 w 1"/>
                <a:gd name="T1" fmla="*/ 0 h 458"/>
                <a:gd name="T2" fmla="*/ 0 w 1"/>
                <a:gd name="T3" fmla="*/ 457 h 458"/>
                <a:gd name="T4" fmla="*/ 0 w 1"/>
                <a:gd name="T5" fmla="*/ 0 h 458"/>
                <a:gd name="T6" fmla="*/ 0 60000 65536"/>
                <a:gd name="T7" fmla="*/ 0 60000 65536"/>
                <a:gd name="T8" fmla="*/ 0 60000 65536"/>
                <a:gd name="T9" fmla="*/ 0 w 1"/>
                <a:gd name="T10" fmla="*/ 0 h 458"/>
                <a:gd name="T11" fmla="*/ 1 w 1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58">
                  <a:moveTo>
                    <a:pt x="0" y="0"/>
                  </a:moveTo>
                  <a:lnTo>
                    <a:pt x="0" y="4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3" name="Freeform 104"/>
            <p:cNvSpPr>
              <a:spLocks/>
            </p:cNvSpPr>
            <p:nvPr/>
          </p:nvSpPr>
          <p:spPr bwMode="auto">
            <a:xfrm>
              <a:off x="5396" y="1211"/>
              <a:ext cx="48" cy="86"/>
            </a:xfrm>
            <a:custGeom>
              <a:avLst/>
              <a:gdLst>
                <a:gd name="T0" fmla="*/ 47 w 48"/>
                <a:gd name="T1" fmla="*/ 0 h 86"/>
                <a:gd name="T2" fmla="*/ 23 w 48"/>
                <a:gd name="T3" fmla="*/ 85 h 86"/>
                <a:gd name="T4" fmla="*/ 0 w 48"/>
                <a:gd name="T5" fmla="*/ 0 h 86"/>
                <a:gd name="T6" fmla="*/ 47 w 48"/>
                <a:gd name="T7" fmla="*/ 0 h 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86"/>
                <a:gd name="T14" fmla="*/ 48 w 48"/>
                <a:gd name="T15" fmla="*/ 86 h 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86">
                  <a:moveTo>
                    <a:pt x="47" y="0"/>
                  </a:moveTo>
                  <a:lnTo>
                    <a:pt x="23" y="85"/>
                  </a:ln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4" name="Freeform 105"/>
            <p:cNvSpPr>
              <a:spLocks/>
            </p:cNvSpPr>
            <p:nvPr/>
          </p:nvSpPr>
          <p:spPr bwMode="auto">
            <a:xfrm>
              <a:off x="1922" y="287"/>
              <a:ext cx="718" cy="1"/>
            </a:xfrm>
            <a:custGeom>
              <a:avLst/>
              <a:gdLst>
                <a:gd name="T0" fmla="*/ 0 w 718"/>
                <a:gd name="T1" fmla="*/ 0 h 1"/>
                <a:gd name="T2" fmla="*/ 717 w 718"/>
                <a:gd name="T3" fmla="*/ 0 h 1"/>
                <a:gd name="T4" fmla="*/ 0 w 718"/>
                <a:gd name="T5" fmla="*/ 0 h 1"/>
                <a:gd name="T6" fmla="*/ 0 60000 65536"/>
                <a:gd name="T7" fmla="*/ 0 60000 65536"/>
                <a:gd name="T8" fmla="*/ 0 60000 65536"/>
                <a:gd name="T9" fmla="*/ 0 w 718"/>
                <a:gd name="T10" fmla="*/ 0 h 1"/>
                <a:gd name="T11" fmla="*/ 718 w 71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18" h="1">
                  <a:moveTo>
                    <a:pt x="0" y="0"/>
                  </a:moveTo>
                  <a:lnTo>
                    <a:pt x="717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5" name="Freeform 106"/>
            <p:cNvSpPr>
              <a:spLocks/>
            </p:cNvSpPr>
            <p:nvPr/>
          </p:nvSpPr>
          <p:spPr bwMode="auto">
            <a:xfrm>
              <a:off x="2650" y="287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6" name="Freeform 107"/>
            <p:cNvSpPr>
              <a:spLocks/>
            </p:cNvSpPr>
            <p:nvPr/>
          </p:nvSpPr>
          <p:spPr bwMode="auto">
            <a:xfrm>
              <a:off x="1922" y="287"/>
              <a:ext cx="1" cy="88"/>
            </a:xfrm>
            <a:custGeom>
              <a:avLst/>
              <a:gdLst>
                <a:gd name="T0" fmla="*/ 0 w 1"/>
                <a:gd name="T1" fmla="*/ 87 h 88"/>
                <a:gd name="T2" fmla="*/ 0 w 1"/>
                <a:gd name="T3" fmla="*/ 0 h 88"/>
                <a:gd name="T4" fmla="*/ 0 w 1"/>
                <a:gd name="T5" fmla="*/ 87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87"/>
                  </a:moveTo>
                  <a:lnTo>
                    <a:pt x="0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7" name="Rectangle 108"/>
            <p:cNvSpPr>
              <a:spLocks noChangeArrowheads="1"/>
            </p:cNvSpPr>
            <p:nvPr/>
          </p:nvSpPr>
          <p:spPr bwMode="auto">
            <a:xfrm>
              <a:off x="1624" y="547"/>
              <a:ext cx="2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P</a:t>
              </a:r>
            </a:p>
          </p:txBody>
        </p:sp>
        <p:sp>
          <p:nvSpPr>
            <p:cNvPr id="14378" name="Rectangle 109"/>
            <p:cNvSpPr>
              <a:spLocks noChangeArrowheads="1"/>
            </p:cNvSpPr>
            <p:nvPr/>
          </p:nvSpPr>
          <p:spPr bwMode="auto">
            <a:xfrm>
              <a:off x="1695" y="610"/>
              <a:ext cx="19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0</a:t>
              </a:r>
            </a:p>
          </p:txBody>
        </p:sp>
        <p:sp>
          <p:nvSpPr>
            <p:cNvPr id="14379" name="Rectangle 110"/>
            <p:cNvSpPr>
              <a:spLocks noChangeArrowheads="1"/>
            </p:cNvSpPr>
            <p:nvPr/>
          </p:nvSpPr>
          <p:spPr bwMode="auto">
            <a:xfrm>
              <a:off x="1982" y="547"/>
              <a:ext cx="2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K</a:t>
              </a:r>
            </a:p>
          </p:txBody>
        </p:sp>
        <p:sp>
          <p:nvSpPr>
            <p:cNvPr id="14380" name="Rectangle 111"/>
            <p:cNvSpPr>
              <a:spLocks noChangeArrowheads="1"/>
            </p:cNvSpPr>
            <p:nvPr/>
          </p:nvSpPr>
          <p:spPr bwMode="auto">
            <a:xfrm>
              <a:off x="2126" y="610"/>
              <a:ext cx="19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1</a:t>
              </a:r>
            </a:p>
          </p:txBody>
        </p:sp>
        <p:sp>
          <p:nvSpPr>
            <p:cNvPr id="14381" name="Rectangle 112"/>
            <p:cNvSpPr>
              <a:spLocks noChangeArrowheads="1"/>
            </p:cNvSpPr>
            <p:nvPr/>
          </p:nvSpPr>
          <p:spPr bwMode="auto">
            <a:xfrm>
              <a:off x="2352" y="558"/>
              <a:ext cx="210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P</a:t>
              </a:r>
            </a:p>
          </p:txBody>
        </p:sp>
        <p:sp>
          <p:nvSpPr>
            <p:cNvPr id="14382" name="Rectangle 113"/>
            <p:cNvSpPr>
              <a:spLocks noChangeArrowheads="1"/>
            </p:cNvSpPr>
            <p:nvPr/>
          </p:nvSpPr>
          <p:spPr bwMode="auto">
            <a:xfrm>
              <a:off x="2472" y="622"/>
              <a:ext cx="19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1</a:t>
              </a:r>
            </a:p>
          </p:txBody>
        </p:sp>
        <p:sp>
          <p:nvSpPr>
            <p:cNvPr id="14383" name="Rectangle 114"/>
            <p:cNvSpPr>
              <a:spLocks noChangeArrowheads="1"/>
            </p:cNvSpPr>
            <p:nvPr/>
          </p:nvSpPr>
          <p:spPr bwMode="auto">
            <a:xfrm>
              <a:off x="2723" y="558"/>
              <a:ext cx="21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K</a:t>
              </a:r>
            </a:p>
          </p:txBody>
        </p:sp>
        <p:sp>
          <p:nvSpPr>
            <p:cNvPr id="14384" name="Rectangle 115"/>
            <p:cNvSpPr>
              <a:spLocks noChangeArrowheads="1"/>
            </p:cNvSpPr>
            <p:nvPr/>
          </p:nvSpPr>
          <p:spPr bwMode="auto">
            <a:xfrm>
              <a:off x="2877" y="609"/>
              <a:ext cx="19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2</a:t>
              </a:r>
            </a:p>
          </p:txBody>
        </p:sp>
        <p:sp>
          <p:nvSpPr>
            <p:cNvPr id="14385" name="Rectangle 116"/>
            <p:cNvSpPr>
              <a:spLocks noChangeArrowheads="1"/>
            </p:cNvSpPr>
            <p:nvPr/>
          </p:nvSpPr>
          <p:spPr bwMode="auto">
            <a:xfrm>
              <a:off x="3081" y="567"/>
              <a:ext cx="2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P</a:t>
              </a:r>
            </a:p>
          </p:txBody>
        </p:sp>
        <p:sp>
          <p:nvSpPr>
            <p:cNvPr id="14386" name="Rectangle 117"/>
            <p:cNvSpPr>
              <a:spLocks noChangeArrowheads="1"/>
            </p:cNvSpPr>
            <p:nvPr/>
          </p:nvSpPr>
          <p:spPr bwMode="auto">
            <a:xfrm>
              <a:off x="3213" y="632"/>
              <a:ext cx="19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2</a:t>
              </a:r>
            </a:p>
          </p:txBody>
        </p:sp>
        <p:sp>
          <p:nvSpPr>
            <p:cNvPr id="14387" name="Rectangle 118"/>
            <p:cNvSpPr>
              <a:spLocks noChangeArrowheads="1"/>
            </p:cNvSpPr>
            <p:nvPr/>
          </p:nvSpPr>
          <p:spPr bwMode="auto">
            <a:xfrm>
              <a:off x="4955" y="567"/>
              <a:ext cx="2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K</a:t>
              </a:r>
            </a:p>
          </p:txBody>
        </p:sp>
        <p:sp>
          <p:nvSpPr>
            <p:cNvPr id="14388" name="Rectangle 119"/>
            <p:cNvSpPr>
              <a:spLocks noChangeArrowheads="1"/>
            </p:cNvSpPr>
            <p:nvPr/>
          </p:nvSpPr>
          <p:spPr bwMode="auto">
            <a:xfrm>
              <a:off x="5099" y="621"/>
              <a:ext cx="23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m</a:t>
              </a:r>
            </a:p>
          </p:txBody>
        </p:sp>
        <p:sp>
          <p:nvSpPr>
            <p:cNvPr id="14389" name="Rectangle 120"/>
            <p:cNvSpPr>
              <a:spLocks noChangeArrowheads="1"/>
            </p:cNvSpPr>
            <p:nvPr/>
          </p:nvSpPr>
          <p:spPr bwMode="auto">
            <a:xfrm>
              <a:off x="5313" y="557"/>
              <a:ext cx="2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P</a:t>
              </a:r>
            </a:p>
          </p:txBody>
        </p:sp>
        <p:sp>
          <p:nvSpPr>
            <p:cNvPr id="14390" name="Rectangle 121"/>
            <p:cNvSpPr>
              <a:spLocks noChangeArrowheads="1"/>
            </p:cNvSpPr>
            <p:nvPr/>
          </p:nvSpPr>
          <p:spPr bwMode="auto">
            <a:xfrm>
              <a:off x="5432" y="590"/>
              <a:ext cx="23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m</a:t>
              </a:r>
            </a:p>
          </p:txBody>
        </p:sp>
        <p:sp>
          <p:nvSpPr>
            <p:cNvPr id="14391" name="Rectangle 122"/>
            <p:cNvSpPr>
              <a:spLocks noChangeArrowheads="1"/>
            </p:cNvSpPr>
            <p:nvPr/>
          </p:nvSpPr>
          <p:spPr bwMode="auto">
            <a:xfrm>
              <a:off x="1885" y="97"/>
              <a:ext cx="923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700" b="1"/>
                <a:t>index entry</a:t>
              </a:r>
            </a:p>
          </p:txBody>
        </p:sp>
      </p:grpSp>
      <p:sp>
        <p:nvSpPr>
          <p:cNvPr id="14355" name="Date Placeholder 7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EEE365-14DB-4B1E-9981-7D2CB9579A29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56" name="Slide Number Placeholder 7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8967F8-7E3D-4AFD-9BE3-86FCF14F513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57" name="Footer Placeholder 7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54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5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2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603B95-1D2A-4340-8CDD-EFD9C64E1D1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EA24CF-B115-4F59-82B4-0270A110640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ISAM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if an index is still too big?</a:t>
            </a:r>
          </a:p>
          <a:p>
            <a:pPr lvl="1" eaLnBrk="1" hangingPunct="1"/>
            <a:r>
              <a:rPr lang="en-US" altLang="en-US" smtClean="0"/>
              <a:t>Put a another (sparse) index on top of that!</a:t>
            </a:r>
          </a:p>
          <a:p>
            <a:pPr lvl="1" eaLnBrk="1" hangingPunct="1">
              <a:buFont typeface="Wingdings" panose="05000000000000000000" pitchFamily="2" charset="2"/>
              <a:buChar char="F"/>
            </a:pPr>
            <a:r>
              <a:rPr lang="en-US" altLang="en-US" smtClean="0">
                <a:solidFill>
                  <a:schemeClr val="tx2"/>
                </a:solidFill>
              </a:rPr>
              <a:t>ISAM</a:t>
            </a:r>
            <a:r>
              <a:rPr lang="en-US" altLang="en-US" smtClean="0"/>
              <a:t> (</a:t>
            </a:r>
            <a:r>
              <a:rPr lang="en-US" altLang="en-US" smtClean="0">
                <a:solidFill>
                  <a:schemeClr val="tx2"/>
                </a:solidFill>
              </a:rPr>
              <a:t>Index Sequential Access Method</a:t>
            </a:r>
            <a:r>
              <a:rPr lang="en-US" altLang="en-US" smtClean="0"/>
              <a:t>), more or less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9800" y="3581400"/>
            <a:ext cx="4572000" cy="914400"/>
            <a:chOff x="1392" y="2256"/>
            <a:chExt cx="2880" cy="576"/>
          </a:xfrm>
        </p:grpSpPr>
        <p:sp>
          <p:nvSpPr>
            <p:cNvPr id="15394" name="Rectangle 5"/>
            <p:cNvSpPr>
              <a:spLocks noChangeArrowheads="1"/>
            </p:cNvSpPr>
            <p:nvPr/>
          </p:nvSpPr>
          <p:spPr bwMode="auto">
            <a:xfrm>
              <a:off x="2688" y="2256"/>
              <a:ext cx="1248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100, 200, …, 901</a:t>
              </a:r>
            </a:p>
          </p:txBody>
        </p:sp>
        <p:sp>
          <p:nvSpPr>
            <p:cNvPr id="15395" name="Line 6"/>
            <p:cNvSpPr>
              <a:spLocks noChangeShapeType="1"/>
            </p:cNvSpPr>
            <p:nvPr/>
          </p:nvSpPr>
          <p:spPr bwMode="auto">
            <a:xfrm flipH="1">
              <a:off x="1392" y="2496"/>
              <a:ext cx="1488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7"/>
            <p:cNvSpPr>
              <a:spLocks noChangeShapeType="1"/>
            </p:cNvSpPr>
            <p:nvPr/>
          </p:nvSpPr>
          <p:spPr bwMode="auto">
            <a:xfrm>
              <a:off x="3792" y="2496"/>
              <a:ext cx="480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8"/>
            <p:cNvSpPr>
              <a:spLocks noChangeShapeType="1"/>
            </p:cNvSpPr>
            <p:nvPr/>
          </p:nvSpPr>
          <p:spPr bwMode="auto">
            <a:xfrm flipH="1">
              <a:off x="2832" y="2496"/>
              <a:ext cx="384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8" name="Group 9"/>
          <p:cNvGrpSpPr>
            <a:grpSpLocks/>
          </p:cNvGrpSpPr>
          <p:nvPr/>
        </p:nvGrpSpPr>
        <p:grpSpPr bwMode="auto">
          <a:xfrm>
            <a:off x="381000" y="4424363"/>
            <a:ext cx="7696200" cy="985837"/>
            <a:chOff x="240" y="2787"/>
            <a:chExt cx="4848" cy="621"/>
          </a:xfrm>
        </p:grpSpPr>
        <p:sp>
          <p:nvSpPr>
            <p:cNvPr id="15383" name="Rectangle 10"/>
            <p:cNvSpPr>
              <a:spLocks noChangeArrowheads="1"/>
            </p:cNvSpPr>
            <p:nvPr/>
          </p:nvSpPr>
          <p:spPr bwMode="auto">
            <a:xfrm>
              <a:off x="1392" y="2832"/>
              <a:ext cx="1200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100, 123, …, 192</a:t>
              </a:r>
            </a:p>
          </p:txBody>
        </p:sp>
        <p:sp>
          <p:nvSpPr>
            <p:cNvPr id="15384" name="Rectangle 11"/>
            <p:cNvSpPr>
              <a:spLocks noChangeArrowheads="1"/>
            </p:cNvSpPr>
            <p:nvPr/>
          </p:nvSpPr>
          <p:spPr bwMode="auto">
            <a:xfrm>
              <a:off x="4224" y="2832"/>
              <a:ext cx="864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901, …, 996</a:t>
              </a:r>
            </a:p>
          </p:txBody>
        </p:sp>
        <p:sp>
          <p:nvSpPr>
            <p:cNvPr id="15385" name="Text Box 12"/>
            <p:cNvSpPr txBox="1">
              <a:spLocks noChangeArrowheads="1"/>
            </p:cNvSpPr>
            <p:nvPr/>
          </p:nvSpPr>
          <p:spPr bwMode="auto">
            <a:xfrm>
              <a:off x="3840" y="2787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5386" name="Line 13"/>
            <p:cNvSpPr>
              <a:spLocks noChangeShapeType="1"/>
            </p:cNvSpPr>
            <p:nvPr/>
          </p:nvSpPr>
          <p:spPr bwMode="auto">
            <a:xfrm flipH="1">
              <a:off x="240" y="3072"/>
              <a:ext cx="129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14"/>
            <p:cNvSpPr>
              <a:spLocks noChangeShapeType="1"/>
            </p:cNvSpPr>
            <p:nvPr/>
          </p:nvSpPr>
          <p:spPr bwMode="auto">
            <a:xfrm flipH="1">
              <a:off x="1008" y="3072"/>
              <a:ext cx="864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15"/>
            <p:cNvSpPr>
              <a:spLocks noChangeShapeType="1"/>
            </p:cNvSpPr>
            <p:nvPr/>
          </p:nvSpPr>
          <p:spPr bwMode="auto">
            <a:xfrm flipH="1">
              <a:off x="2016" y="3072"/>
              <a:ext cx="480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Line 16"/>
            <p:cNvSpPr>
              <a:spLocks noChangeShapeType="1"/>
            </p:cNvSpPr>
            <p:nvPr/>
          </p:nvSpPr>
          <p:spPr bwMode="auto">
            <a:xfrm flipH="1">
              <a:off x="3840" y="3072"/>
              <a:ext cx="57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Line 17"/>
            <p:cNvSpPr>
              <a:spLocks noChangeShapeType="1"/>
            </p:cNvSpPr>
            <p:nvPr/>
          </p:nvSpPr>
          <p:spPr bwMode="auto">
            <a:xfrm flipH="1">
              <a:off x="4800" y="3072"/>
              <a:ext cx="144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Text Box 18"/>
            <p:cNvSpPr txBox="1">
              <a:spLocks noChangeArrowheads="1"/>
            </p:cNvSpPr>
            <p:nvPr/>
          </p:nvSpPr>
          <p:spPr bwMode="auto">
            <a:xfrm>
              <a:off x="315" y="2822"/>
              <a:ext cx="8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2"/>
                  </a:solidFill>
                  <a:latin typeface="AmeriGarmnd BT" pitchFamily="18" charset="0"/>
                </a:rPr>
                <a:t>Index blocks</a:t>
              </a:r>
            </a:p>
          </p:txBody>
        </p:sp>
        <p:sp>
          <p:nvSpPr>
            <p:cNvPr id="15392" name="Rectangle 19"/>
            <p:cNvSpPr>
              <a:spLocks noChangeArrowheads="1"/>
            </p:cNvSpPr>
            <p:nvPr/>
          </p:nvSpPr>
          <p:spPr bwMode="auto">
            <a:xfrm>
              <a:off x="2832" y="2832"/>
              <a:ext cx="864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200, …    </a:t>
              </a:r>
            </a:p>
          </p:txBody>
        </p:sp>
        <p:sp>
          <p:nvSpPr>
            <p:cNvPr id="15393" name="Line 20"/>
            <p:cNvSpPr>
              <a:spLocks noChangeShapeType="1"/>
            </p:cNvSpPr>
            <p:nvPr/>
          </p:nvSpPr>
          <p:spPr bwMode="auto">
            <a:xfrm flipH="1">
              <a:off x="2784" y="3072"/>
              <a:ext cx="288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9" name="Group 21"/>
          <p:cNvGrpSpPr>
            <a:grpSpLocks/>
          </p:cNvGrpSpPr>
          <p:nvPr/>
        </p:nvGrpSpPr>
        <p:grpSpPr bwMode="auto">
          <a:xfrm>
            <a:off x="381000" y="5410200"/>
            <a:ext cx="8382000" cy="1143000"/>
            <a:chOff x="240" y="3408"/>
            <a:chExt cx="5280" cy="720"/>
          </a:xfrm>
        </p:grpSpPr>
        <p:sp>
          <p:nvSpPr>
            <p:cNvPr id="15373" name="Rectangle 22"/>
            <p:cNvSpPr>
              <a:spLocks noChangeArrowheads="1"/>
            </p:cNvSpPr>
            <p:nvPr/>
          </p:nvSpPr>
          <p:spPr bwMode="auto">
            <a:xfrm>
              <a:off x="240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100, 108,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119, 121</a:t>
              </a:r>
            </a:p>
          </p:txBody>
        </p:sp>
        <p:sp>
          <p:nvSpPr>
            <p:cNvPr id="15374" name="Rectangle 23"/>
            <p:cNvSpPr>
              <a:spLocks noChangeArrowheads="1"/>
            </p:cNvSpPr>
            <p:nvPr/>
          </p:nvSpPr>
          <p:spPr bwMode="auto">
            <a:xfrm>
              <a:off x="1008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123, 129,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5375" name="Rectangle 24"/>
            <p:cNvSpPr>
              <a:spLocks noChangeArrowheads="1"/>
            </p:cNvSpPr>
            <p:nvPr/>
          </p:nvSpPr>
          <p:spPr bwMode="auto">
            <a:xfrm>
              <a:off x="3848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901, 907,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5376" name="Rectangle 25"/>
            <p:cNvSpPr>
              <a:spLocks noChangeArrowheads="1"/>
            </p:cNvSpPr>
            <p:nvPr/>
          </p:nvSpPr>
          <p:spPr bwMode="auto">
            <a:xfrm>
              <a:off x="4800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996, 997,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5377" name="Text Box 26"/>
            <p:cNvSpPr txBox="1">
              <a:spLocks noChangeArrowheads="1"/>
            </p:cNvSpPr>
            <p:nvPr/>
          </p:nvSpPr>
          <p:spPr bwMode="auto">
            <a:xfrm>
              <a:off x="1728" y="345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5378" name="Text Box 27"/>
            <p:cNvSpPr txBox="1">
              <a:spLocks noChangeArrowheads="1"/>
            </p:cNvSpPr>
            <p:nvPr/>
          </p:nvSpPr>
          <p:spPr bwMode="auto">
            <a:xfrm>
              <a:off x="3532" y="345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5379" name="Text Box 28"/>
            <p:cNvSpPr txBox="1">
              <a:spLocks noChangeArrowheads="1"/>
            </p:cNvSpPr>
            <p:nvPr/>
          </p:nvSpPr>
          <p:spPr bwMode="auto">
            <a:xfrm>
              <a:off x="4540" y="345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5380" name="Text Box 29"/>
            <p:cNvSpPr txBox="1">
              <a:spLocks noChangeArrowheads="1"/>
            </p:cNvSpPr>
            <p:nvPr/>
          </p:nvSpPr>
          <p:spPr bwMode="auto">
            <a:xfrm>
              <a:off x="2352" y="3878"/>
              <a:ext cx="8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2"/>
                  </a:solidFill>
                  <a:latin typeface="AmeriGarmnd BT" pitchFamily="18" charset="0"/>
                </a:rPr>
                <a:t>Data blocks</a:t>
              </a:r>
            </a:p>
          </p:txBody>
        </p:sp>
        <p:sp>
          <p:nvSpPr>
            <p:cNvPr id="15381" name="Rectangle 30"/>
            <p:cNvSpPr>
              <a:spLocks noChangeArrowheads="1"/>
            </p:cNvSpPr>
            <p:nvPr/>
          </p:nvSpPr>
          <p:spPr bwMode="auto">
            <a:xfrm>
              <a:off x="2016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192, 197,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5382" name="Rectangle 31"/>
            <p:cNvSpPr>
              <a:spLocks noChangeArrowheads="1"/>
            </p:cNvSpPr>
            <p:nvPr/>
          </p:nvSpPr>
          <p:spPr bwMode="auto">
            <a:xfrm>
              <a:off x="2784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200, 202,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</p:grpSp>
      <p:sp>
        <p:nvSpPr>
          <p:cNvPr id="1062944" name="Text Box 32"/>
          <p:cNvSpPr txBox="1">
            <a:spLocks noChangeArrowheads="1"/>
          </p:cNvSpPr>
          <p:nvPr/>
        </p:nvSpPr>
        <p:spPr bwMode="auto">
          <a:xfrm>
            <a:off x="519113" y="3200400"/>
            <a:ext cx="2762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Example: look up </a:t>
            </a:r>
            <a:r>
              <a:rPr kumimoji="1" lang="en-US" altLang="en-US" sz="2400">
                <a:solidFill>
                  <a:srgbClr val="00FF00"/>
                </a:solidFill>
                <a:latin typeface="LettrGoth12 BT" pitchFamily="49" charset="0"/>
              </a:rPr>
              <a:t>197</a:t>
            </a:r>
          </a:p>
        </p:txBody>
      </p:sp>
      <p:sp>
        <p:nvSpPr>
          <p:cNvPr id="1062945" name="Line 33"/>
          <p:cNvSpPr>
            <a:spLocks noChangeShapeType="1"/>
          </p:cNvSpPr>
          <p:nvPr/>
        </p:nvSpPr>
        <p:spPr bwMode="auto">
          <a:xfrm flipH="1">
            <a:off x="2209800" y="3962400"/>
            <a:ext cx="2362200" cy="533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2946" name="Line 34"/>
          <p:cNvSpPr>
            <a:spLocks noChangeShapeType="1"/>
          </p:cNvSpPr>
          <p:nvPr/>
        </p:nvSpPr>
        <p:spPr bwMode="auto">
          <a:xfrm flipH="1">
            <a:off x="3200400" y="4876800"/>
            <a:ext cx="762000" cy="533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2944" grpId="0" autoUpdateAnimBg="0"/>
      <p:bldP spid="1062945" grpId="0" animBg="1"/>
      <p:bldP spid="10629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C04A2A-512A-4CE6-A60B-2CDAED6B9CE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1A2FDA-97D6-4CB9-9B96-81CB0E4A01C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Updates with ISAM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672013"/>
            <a:ext cx="8610600" cy="1652587"/>
          </a:xfrm>
        </p:spPr>
        <p:txBody>
          <a:bodyPr/>
          <a:lstStyle/>
          <a:p>
            <a:pPr eaLnBrk="1" hangingPunct="1"/>
            <a:r>
              <a:rPr lang="en-US" altLang="en-US" smtClean="0"/>
              <a:t>Overflow chains and empty data blocks degrade performance</a:t>
            </a:r>
          </a:p>
          <a:p>
            <a:pPr lvl="1" eaLnBrk="1" hangingPunct="1"/>
            <a:r>
              <a:rPr lang="en-US" altLang="en-US" smtClean="0"/>
              <a:t>Worst case: most records go into one long chain</a:t>
            </a: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2528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Example: insert </a:t>
            </a:r>
            <a:r>
              <a:rPr kumimoji="1" lang="en-US" altLang="en-US" sz="2400">
                <a:solidFill>
                  <a:srgbClr val="00FF00"/>
                </a:solidFill>
                <a:latin typeface="LettrGoth12 BT" pitchFamily="49" charset="0"/>
              </a:rPr>
              <a:t>107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800" y="3810000"/>
            <a:ext cx="3149600" cy="1006475"/>
            <a:chOff x="32" y="2400"/>
            <a:chExt cx="1984" cy="634"/>
          </a:xfrm>
        </p:grpSpPr>
        <p:sp>
          <p:nvSpPr>
            <p:cNvPr id="16423" name="Rectangle 6"/>
            <p:cNvSpPr>
              <a:spLocks noChangeArrowheads="1"/>
            </p:cNvSpPr>
            <p:nvPr/>
          </p:nvSpPr>
          <p:spPr bwMode="auto">
            <a:xfrm>
              <a:off x="240" y="2544"/>
              <a:ext cx="720" cy="432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FF00"/>
                  </a:solidFill>
                  <a:latin typeface="LettrGoth12 BT" pitchFamily="49" charset="0"/>
                </a:rPr>
                <a:t>107</a:t>
              </a:r>
              <a:br>
                <a:rPr lang="en-US" altLang="en-US" sz="1800">
                  <a:solidFill>
                    <a:srgbClr val="00FF00"/>
                  </a:solidFill>
                  <a:latin typeface="LettrGoth12 BT" pitchFamily="49" charset="0"/>
                </a:rPr>
              </a:br>
              <a:endParaRPr lang="en-US" altLang="en-US" sz="1800">
                <a:solidFill>
                  <a:srgbClr val="00FF00"/>
                </a:solidFill>
                <a:latin typeface="LettrGoth12 BT" pitchFamily="49" charset="0"/>
              </a:endParaRPr>
            </a:p>
          </p:txBody>
        </p:sp>
        <p:sp>
          <p:nvSpPr>
            <p:cNvPr id="16424" name="Rectangle 7"/>
            <p:cNvSpPr>
              <a:spLocks noChangeArrowheads="1"/>
            </p:cNvSpPr>
            <p:nvPr/>
          </p:nvSpPr>
          <p:spPr bwMode="auto">
            <a:xfrm>
              <a:off x="962" y="2784"/>
              <a:ext cx="10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000">
                  <a:solidFill>
                    <a:srgbClr val="00FF00"/>
                  </a:solidFill>
                  <a:latin typeface="AmeriGarmnd BT" pitchFamily="18" charset="0"/>
                </a:rPr>
                <a:t>Overflow block</a:t>
              </a:r>
            </a:p>
          </p:txBody>
        </p:sp>
        <p:sp>
          <p:nvSpPr>
            <p:cNvPr id="16425" name="Freeform 8"/>
            <p:cNvSpPr>
              <a:spLocks/>
            </p:cNvSpPr>
            <p:nvPr/>
          </p:nvSpPr>
          <p:spPr bwMode="auto">
            <a:xfrm>
              <a:off x="32" y="2400"/>
              <a:ext cx="208" cy="192"/>
            </a:xfrm>
            <a:custGeom>
              <a:avLst/>
              <a:gdLst>
                <a:gd name="T0" fmla="*/ 208 w 208"/>
                <a:gd name="T1" fmla="*/ 48 h 192"/>
                <a:gd name="T2" fmla="*/ 112 w 208"/>
                <a:gd name="T3" fmla="*/ 0 h 192"/>
                <a:gd name="T4" fmla="*/ 16 w 208"/>
                <a:gd name="T5" fmla="*/ 48 h 192"/>
                <a:gd name="T6" fmla="*/ 16 w 208"/>
                <a:gd name="T7" fmla="*/ 144 h 192"/>
                <a:gd name="T8" fmla="*/ 112 w 208"/>
                <a:gd name="T9" fmla="*/ 192 h 192"/>
                <a:gd name="T10" fmla="*/ 208 w 208"/>
                <a:gd name="T11" fmla="*/ 144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8"/>
                <a:gd name="T19" fmla="*/ 0 h 192"/>
                <a:gd name="T20" fmla="*/ 208 w 208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8" h="192">
                  <a:moveTo>
                    <a:pt x="208" y="48"/>
                  </a:moveTo>
                  <a:cubicBezTo>
                    <a:pt x="176" y="24"/>
                    <a:pt x="144" y="0"/>
                    <a:pt x="112" y="0"/>
                  </a:cubicBezTo>
                  <a:cubicBezTo>
                    <a:pt x="80" y="0"/>
                    <a:pt x="32" y="24"/>
                    <a:pt x="16" y="48"/>
                  </a:cubicBezTo>
                  <a:cubicBezTo>
                    <a:pt x="0" y="72"/>
                    <a:pt x="0" y="120"/>
                    <a:pt x="16" y="144"/>
                  </a:cubicBezTo>
                  <a:cubicBezTo>
                    <a:pt x="32" y="168"/>
                    <a:pt x="80" y="192"/>
                    <a:pt x="112" y="192"/>
                  </a:cubicBezTo>
                  <a:cubicBezTo>
                    <a:pt x="144" y="192"/>
                    <a:pt x="176" y="168"/>
                    <a:pt x="208" y="144"/>
                  </a:cubicBezTo>
                </a:path>
              </a:pathLst>
            </a:custGeom>
            <a:noFill/>
            <a:ln w="25400">
              <a:solidFill>
                <a:srgbClr val="00FF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11721" name="Text Box 9"/>
          <p:cNvSpPr txBox="1">
            <a:spLocks noChangeArrowheads="1"/>
          </p:cNvSpPr>
          <p:nvPr/>
        </p:nvSpPr>
        <p:spPr bwMode="auto">
          <a:xfrm>
            <a:off x="457200" y="1600200"/>
            <a:ext cx="257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Example: delete </a:t>
            </a:r>
            <a:r>
              <a:rPr kumimoji="1" lang="en-US" altLang="en-US" sz="2400">
                <a:solidFill>
                  <a:srgbClr val="FF0000"/>
                </a:solidFill>
                <a:latin typeface="LettrGoth12 BT" pitchFamily="49" charset="0"/>
              </a:rPr>
              <a:t>129</a:t>
            </a:r>
          </a:p>
        </p:txBody>
      </p:sp>
      <p:grpSp>
        <p:nvGrpSpPr>
          <p:cNvPr id="16394" name="Group 10"/>
          <p:cNvGrpSpPr>
            <a:grpSpLocks/>
          </p:cNvGrpSpPr>
          <p:nvPr/>
        </p:nvGrpSpPr>
        <p:grpSpPr bwMode="auto">
          <a:xfrm>
            <a:off x="2209800" y="1371600"/>
            <a:ext cx="4572000" cy="914400"/>
            <a:chOff x="1392" y="2256"/>
            <a:chExt cx="2880" cy="576"/>
          </a:xfrm>
        </p:grpSpPr>
        <p:sp>
          <p:nvSpPr>
            <p:cNvPr id="16419" name="Rectangle 11"/>
            <p:cNvSpPr>
              <a:spLocks noChangeArrowheads="1"/>
            </p:cNvSpPr>
            <p:nvPr/>
          </p:nvSpPr>
          <p:spPr bwMode="auto">
            <a:xfrm>
              <a:off x="2688" y="2256"/>
              <a:ext cx="1248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100, 200, …, 901</a:t>
              </a:r>
            </a:p>
          </p:txBody>
        </p:sp>
        <p:sp>
          <p:nvSpPr>
            <p:cNvPr id="16420" name="Line 12"/>
            <p:cNvSpPr>
              <a:spLocks noChangeShapeType="1"/>
            </p:cNvSpPr>
            <p:nvPr/>
          </p:nvSpPr>
          <p:spPr bwMode="auto">
            <a:xfrm flipH="1">
              <a:off x="1392" y="2496"/>
              <a:ext cx="1488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480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14"/>
            <p:cNvSpPr>
              <a:spLocks noChangeShapeType="1"/>
            </p:cNvSpPr>
            <p:nvPr/>
          </p:nvSpPr>
          <p:spPr bwMode="auto">
            <a:xfrm flipH="1">
              <a:off x="2832" y="2496"/>
              <a:ext cx="384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5" name="Group 15"/>
          <p:cNvGrpSpPr>
            <a:grpSpLocks/>
          </p:cNvGrpSpPr>
          <p:nvPr/>
        </p:nvGrpSpPr>
        <p:grpSpPr bwMode="auto">
          <a:xfrm>
            <a:off x="381000" y="2214563"/>
            <a:ext cx="7696200" cy="985837"/>
            <a:chOff x="240" y="2787"/>
            <a:chExt cx="4848" cy="621"/>
          </a:xfrm>
        </p:grpSpPr>
        <p:sp>
          <p:nvSpPr>
            <p:cNvPr id="16408" name="Rectangle 16"/>
            <p:cNvSpPr>
              <a:spLocks noChangeArrowheads="1"/>
            </p:cNvSpPr>
            <p:nvPr/>
          </p:nvSpPr>
          <p:spPr bwMode="auto">
            <a:xfrm>
              <a:off x="1392" y="2832"/>
              <a:ext cx="1200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100, 123, …, 192</a:t>
              </a:r>
            </a:p>
          </p:txBody>
        </p:sp>
        <p:sp>
          <p:nvSpPr>
            <p:cNvPr id="16409" name="Rectangle 17"/>
            <p:cNvSpPr>
              <a:spLocks noChangeArrowheads="1"/>
            </p:cNvSpPr>
            <p:nvPr/>
          </p:nvSpPr>
          <p:spPr bwMode="auto">
            <a:xfrm>
              <a:off x="4224" y="2832"/>
              <a:ext cx="864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901, …, 996</a:t>
              </a:r>
            </a:p>
          </p:txBody>
        </p:sp>
        <p:sp>
          <p:nvSpPr>
            <p:cNvPr id="16410" name="Text Box 18"/>
            <p:cNvSpPr txBox="1">
              <a:spLocks noChangeArrowheads="1"/>
            </p:cNvSpPr>
            <p:nvPr/>
          </p:nvSpPr>
          <p:spPr bwMode="auto">
            <a:xfrm>
              <a:off x="3840" y="2787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6411" name="Line 19"/>
            <p:cNvSpPr>
              <a:spLocks noChangeShapeType="1"/>
            </p:cNvSpPr>
            <p:nvPr/>
          </p:nvSpPr>
          <p:spPr bwMode="auto">
            <a:xfrm flipH="1">
              <a:off x="240" y="3072"/>
              <a:ext cx="129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0"/>
            <p:cNvSpPr>
              <a:spLocks noChangeShapeType="1"/>
            </p:cNvSpPr>
            <p:nvPr/>
          </p:nvSpPr>
          <p:spPr bwMode="auto">
            <a:xfrm flipH="1">
              <a:off x="1008" y="3072"/>
              <a:ext cx="864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1"/>
            <p:cNvSpPr>
              <a:spLocks noChangeShapeType="1"/>
            </p:cNvSpPr>
            <p:nvPr/>
          </p:nvSpPr>
          <p:spPr bwMode="auto">
            <a:xfrm flipH="1">
              <a:off x="2016" y="3072"/>
              <a:ext cx="480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22"/>
            <p:cNvSpPr>
              <a:spLocks noChangeShapeType="1"/>
            </p:cNvSpPr>
            <p:nvPr/>
          </p:nvSpPr>
          <p:spPr bwMode="auto">
            <a:xfrm flipH="1">
              <a:off x="3840" y="3072"/>
              <a:ext cx="57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Line 23"/>
            <p:cNvSpPr>
              <a:spLocks noChangeShapeType="1"/>
            </p:cNvSpPr>
            <p:nvPr/>
          </p:nvSpPr>
          <p:spPr bwMode="auto">
            <a:xfrm flipH="1">
              <a:off x="4800" y="3072"/>
              <a:ext cx="144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Text Box 24"/>
            <p:cNvSpPr txBox="1">
              <a:spLocks noChangeArrowheads="1"/>
            </p:cNvSpPr>
            <p:nvPr/>
          </p:nvSpPr>
          <p:spPr bwMode="auto">
            <a:xfrm>
              <a:off x="315" y="2822"/>
              <a:ext cx="8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2"/>
                  </a:solidFill>
                  <a:latin typeface="AmeriGarmnd BT" pitchFamily="18" charset="0"/>
                </a:rPr>
                <a:t>Index blocks</a:t>
              </a:r>
            </a:p>
          </p:txBody>
        </p:sp>
        <p:sp>
          <p:nvSpPr>
            <p:cNvPr id="16417" name="Rectangle 25"/>
            <p:cNvSpPr>
              <a:spLocks noChangeArrowheads="1"/>
            </p:cNvSpPr>
            <p:nvPr/>
          </p:nvSpPr>
          <p:spPr bwMode="auto">
            <a:xfrm>
              <a:off x="2832" y="2832"/>
              <a:ext cx="864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200, …    </a:t>
              </a:r>
            </a:p>
          </p:txBody>
        </p:sp>
        <p:sp>
          <p:nvSpPr>
            <p:cNvPr id="16418" name="Line 26"/>
            <p:cNvSpPr>
              <a:spLocks noChangeShapeType="1"/>
            </p:cNvSpPr>
            <p:nvPr/>
          </p:nvSpPr>
          <p:spPr bwMode="auto">
            <a:xfrm flipH="1">
              <a:off x="2784" y="3072"/>
              <a:ext cx="288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6" name="Group 27"/>
          <p:cNvGrpSpPr>
            <a:grpSpLocks/>
          </p:cNvGrpSpPr>
          <p:nvPr/>
        </p:nvGrpSpPr>
        <p:grpSpPr bwMode="auto">
          <a:xfrm>
            <a:off x="381000" y="3200400"/>
            <a:ext cx="8382000" cy="1143000"/>
            <a:chOff x="240" y="3408"/>
            <a:chExt cx="5280" cy="720"/>
          </a:xfrm>
        </p:grpSpPr>
        <p:sp>
          <p:nvSpPr>
            <p:cNvPr id="16398" name="Rectangle 28"/>
            <p:cNvSpPr>
              <a:spLocks noChangeArrowheads="1"/>
            </p:cNvSpPr>
            <p:nvPr/>
          </p:nvSpPr>
          <p:spPr bwMode="auto">
            <a:xfrm>
              <a:off x="240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100, 108,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119, 121</a:t>
              </a:r>
            </a:p>
          </p:txBody>
        </p:sp>
        <p:sp>
          <p:nvSpPr>
            <p:cNvPr id="16399" name="Rectangle 29"/>
            <p:cNvSpPr>
              <a:spLocks noChangeArrowheads="1"/>
            </p:cNvSpPr>
            <p:nvPr/>
          </p:nvSpPr>
          <p:spPr bwMode="auto">
            <a:xfrm>
              <a:off x="1008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123, 129,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6400" name="Rectangle 30"/>
            <p:cNvSpPr>
              <a:spLocks noChangeArrowheads="1"/>
            </p:cNvSpPr>
            <p:nvPr/>
          </p:nvSpPr>
          <p:spPr bwMode="auto">
            <a:xfrm>
              <a:off x="3848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901, 907,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6401" name="Rectangle 31"/>
            <p:cNvSpPr>
              <a:spLocks noChangeArrowheads="1"/>
            </p:cNvSpPr>
            <p:nvPr/>
          </p:nvSpPr>
          <p:spPr bwMode="auto">
            <a:xfrm>
              <a:off x="4800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996, 997,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6402" name="Text Box 32"/>
            <p:cNvSpPr txBox="1">
              <a:spLocks noChangeArrowheads="1"/>
            </p:cNvSpPr>
            <p:nvPr/>
          </p:nvSpPr>
          <p:spPr bwMode="auto">
            <a:xfrm>
              <a:off x="1728" y="345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6403" name="Text Box 33"/>
            <p:cNvSpPr txBox="1">
              <a:spLocks noChangeArrowheads="1"/>
            </p:cNvSpPr>
            <p:nvPr/>
          </p:nvSpPr>
          <p:spPr bwMode="auto">
            <a:xfrm>
              <a:off x="3532" y="345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6404" name="Text Box 34"/>
            <p:cNvSpPr txBox="1">
              <a:spLocks noChangeArrowheads="1"/>
            </p:cNvSpPr>
            <p:nvPr/>
          </p:nvSpPr>
          <p:spPr bwMode="auto">
            <a:xfrm>
              <a:off x="4540" y="345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…</a:t>
              </a:r>
            </a:p>
          </p:txBody>
        </p:sp>
        <p:sp>
          <p:nvSpPr>
            <p:cNvPr id="16405" name="Text Box 35"/>
            <p:cNvSpPr txBox="1">
              <a:spLocks noChangeArrowheads="1"/>
            </p:cNvSpPr>
            <p:nvPr/>
          </p:nvSpPr>
          <p:spPr bwMode="auto">
            <a:xfrm>
              <a:off x="2352" y="3878"/>
              <a:ext cx="8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2"/>
                  </a:solidFill>
                  <a:latin typeface="AmeriGarmnd BT" pitchFamily="18" charset="0"/>
                </a:rPr>
                <a:t>Data blocks</a:t>
              </a:r>
            </a:p>
          </p:txBody>
        </p:sp>
        <p:sp>
          <p:nvSpPr>
            <p:cNvPr id="16406" name="Rectangle 36"/>
            <p:cNvSpPr>
              <a:spLocks noChangeArrowheads="1"/>
            </p:cNvSpPr>
            <p:nvPr/>
          </p:nvSpPr>
          <p:spPr bwMode="auto">
            <a:xfrm>
              <a:off x="2016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192, 197,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  <p:sp>
          <p:nvSpPr>
            <p:cNvPr id="16407" name="Rectangle 37"/>
            <p:cNvSpPr>
              <a:spLocks noChangeArrowheads="1"/>
            </p:cNvSpPr>
            <p:nvPr/>
          </p:nvSpPr>
          <p:spPr bwMode="auto">
            <a:xfrm>
              <a:off x="2784" y="3408"/>
              <a:ext cx="720" cy="43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200, 202,</a:t>
              </a:r>
              <a:b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</a:br>
              <a:r>
                <a:rPr lang="en-US" altLang="en-US" sz="1800">
                  <a:solidFill>
                    <a:schemeClr val="tx1"/>
                  </a:solidFill>
                  <a:latin typeface="LettrGoth12 BT" pitchFamily="49" charset="0"/>
                </a:rPr>
                <a:t>…</a:t>
              </a:r>
            </a:p>
          </p:txBody>
        </p:sp>
      </p:grpSp>
      <p:sp>
        <p:nvSpPr>
          <p:cNvPr id="1011750" name="Line 38"/>
          <p:cNvSpPr>
            <a:spLocks noChangeShapeType="1"/>
          </p:cNvSpPr>
          <p:nvPr/>
        </p:nvSpPr>
        <p:spPr bwMode="auto">
          <a:xfrm flipV="1">
            <a:off x="2209800" y="3276600"/>
            <a:ext cx="533400" cy="22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5" grpId="0" build="p" bldLvl="2" autoUpdateAnimBg="0"/>
      <p:bldP spid="1011716" grpId="0" autoUpdateAnimBg="0"/>
      <p:bldP spid="1011721" grpId="0" autoUpdateAnimBg="0"/>
      <p:bldP spid="10117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A154A9-13B6-4479-99C5-B7166077C60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CC4C9B-B8D1-44ED-9AEE-3E036F87670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Note of Caution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ISAM is an old-fashioned idea</a:t>
            </a:r>
          </a:p>
          <a:p>
            <a:pPr lvl="1" eaLnBrk="1" hangingPunct="1"/>
            <a:r>
              <a:rPr lang="en-US" altLang="en-US" smtClean="0"/>
              <a:t>B+-trees are usually better, as we’ll see</a:t>
            </a:r>
          </a:p>
          <a:p>
            <a:pPr eaLnBrk="1" hangingPunct="1"/>
            <a:r>
              <a:rPr lang="en-US" altLang="en-US" smtClean="0"/>
              <a:t>But, ISAM is a good place to start to understand the idea of indexing</a:t>
            </a:r>
          </a:p>
          <a:p>
            <a:pPr eaLnBrk="1" hangingPunct="1"/>
            <a:r>
              <a:rPr lang="en-US" altLang="en-US" smtClean="0"/>
              <a:t>Upshot</a:t>
            </a:r>
          </a:p>
          <a:p>
            <a:pPr lvl="1" eaLnBrk="1" hangingPunct="1"/>
            <a:r>
              <a:rPr lang="en-US" altLang="en-US" smtClean="0"/>
              <a:t>Don’t brag about being an ISAM expert on your resume</a:t>
            </a:r>
          </a:p>
          <a:p>
            <a:pPr lvl="1" eaLnBrk="1" hangingPunct="1"/>
            <a:r>
              <a:rPr lang="en-US" altLang="en-US" smtClean="0"/>
              <a:t>Do understand how they work, and tradeoffs with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DA1690-63A2-47A6-BA39-08656DCCF6B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152F4-34B8-423E-A742-CB93EEF3A1D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1952625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tx2"/>
                </a:solidFill>
              </a:rPr>
              <a:t>A hierarchy of intervals</a:t>
            </a:r>
          </a:p>
          <a:p>
            <a:pPr eaLnBrk="1" hangingPunct="1"/>
            <a:r>
              <a:rPr lang="en-US" altLang="en-US" sz="2400" smtClean="0">
                <a:solidFill>
                  <a:schemeClr val="tx2"/>
                </a:solidFill>
              </a:rPr>
              <a:t>Balanced</a:t>
            </a:r>
            <a:r>
              <a:rPr lang="en-US" altLang="en-US" sz="2400" smtClean="0"/>
              <a:t> (more or less): good performance guarantee</a:t>
            </a:r>
          </a:p>
          <a:p>
            <a:pPr eaLnBrk="1" hangingPunct="1"/>
            <a:r>
              <a:rPr lang="en-US" altLang="en-US" sz="2400" smtClean="0">
                <a:solidFill>
                  <a:schemeClr val="tx2"/>
                </a:solidFill>
              </a:rPr>
              <a:t>Disk-based</a:t>
            </a:r>
            <a:r>
              <a:rPr lang="en-US" altLang="en-US" sz="2400" smtClean="0"/>
              <a:t>: one node per block; large fan-out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7475" y="3078163"/>
            <a:ext cx="8916988" cy="3551237"/>
            <a:chOff x="74" y="1779"/>
            <a:chExt cx="5617" cy="2237"/>
          </a:xfrm>
        </p:grpSpPr>
        <p:sp>
          <p:nvSpPr>
            <p:cNvPr id="18440" name="Rectangle 5"/>
            <p:cNvSpPr>
              <a:spLocks noChangeArrowheads="1"/>
            </p:cNvSpPr>
            <p:nvPr/>
          </p:nvSpPr>
          <p:spPr bwMode="auto">
            <a:xfrm>
              <a:off x="75" y="3408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1" name="Rectangle 6"/>
            <p:cNvSpPr>
              <a:spLocks noChangeArrowheads="1"/>
            </p:cNvSpPr>
            <p:nvPr/>
          </p:nvSpPr>
          <p:spPr bwMode="auto">
            <a:xfrm>
              <a:off x="1035" y="3408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2" name="Rectangle 7"/>
            <p:cNvSpPr>
              <a:spLocks noChangeArrowheads="1"/>
            </p:cNvSpPr>
            <p:nvPr/>
          </p:nvSpPr>
          <p:spPr bwMode="auto">
            <a:xfrm>
              <a:off x="1995" y="3408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3" name="Rectangle 8"/>
            <p:cNvSpPr>
              <a:spLocks noChangeArrowheads="1"/>
            </p:cNvSpPr>
            <p:nvPr/>
          </p:nvSpPr>
          <p:spPr bwMode="auto">
            <a:xfrm>
              <a:off x="2955" y="3408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4" name="Rectangle 9"/>
            <p:cNvSpPr>
              <a:spLocks noChangeArrowheads="1"/>
            </p:cNvSpPr>
            <p:nvPr/>
          </p:nvSpPr>
          <p:spPr bwMode="auto">
            <a:xfrm>
              <a:off x="3915" y="3408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5" name="Rectangle 10"/>
            <p:cNvSpPr>
              <a:spLocks noChangeArrowheads="1"/>
            </p:cNvSpPr>
            <p:nvPr/>
          </p:nvSpPr>
          <p:spPr bwMode="auto">
            <a:xfrm>
              <a:off x="4875" y="3408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6" name="Rectangle 11"/>
            <p:cNvSpPr>
              <a:spLocks noChangeArrowheads="1"/>
            </p:cNvSpPr>
            <p:nvPr/>
          </p:nvSpPr>
          <p:spPr bwMode="auto">
            <a:xfrm>
              <a:off x="603" y="2544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7" name="Rectangle 12"/>
            <p:cNvSpPr>
              <a:spLocks noChangeArrowheads="1"/>
            </p:cNvSpPr>
            <p:nvPr/>
          </p:nvSpPr>
          <p:spPr bwMode="auto">
            <a:xfrm>
              <a:off x="3435" y="2544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8" name="Rectangle 13"/>
            <p:cNvSpPr>
              <a:spLocks noChangeArrowheads="1"/>
            </p:cNvSpPr>
            <p:nvPr/>
          </p:nvSpPr>
          <p:spPr bwMode="auto">
            <a:xfrm>
              <a:off x="2475" y="1824"/>
              <a:ext cx="816" cy="336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9" name="Text Box 14"/>
            <p:cNvSpPr txBox="1">
              <a:spLocks noChangeArrowheads="1"/>
            </p:cNvSpPr>
            <p:nvPr/>
          </p:nvSpPr>
          <p:spPr bwMode="auto">
            <a:xfrm rot="10800000">
              <a:off x="74" y="3504"/>
              <a:ext cx="34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3</a:t>
              </a:r>
            </a:p>
          </p:txBody>
        </p:sp>
        <p:sp>
          <p:nvSpPr>
            <p:cNvPr id="18450" name="Text Box 15"/>
            <p:cNvSpPr txBox="1">
              <a:spLocks noChangeArrowheads="1"/>
            </p:cNvSpPr>
            <p:nvPr/>
          </p:nvSpPr>
          <p:spPr bwMode="auto">
            <a:xfrm rot="10800000">
              <a:off x="314" y="3502"/>
              <a:ext cx="34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5</a:t>
              </a:r>
            </a:p>
          </p:txBody>
        </p:sp>
        <p:sp>
          <p:nvSpPr>
            <p:cNvPr id="18451" name="Text Box 16"/>
            <p:cNvSpPr txBox="1">
              <a:spLocks noChangeArrowheads="1"/>
            </p:cNvSpPr>
            <p:nvPr/>
          </p:nvSpPr>
          <p:spPr bwMode="auto">
            <a:xfrm rot="10800000">
              <a:off x="554" y="3454"/>
              <a:ext cx="3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11</a:t>
              </a:r>
            </a:p>
          </p:txBody>
        </p:sp>
        <p:sp>
          <p:nvSpPr>
            <p:cNvPr id="18452" name="Text Box 17"/>
            <p:cNvSpPr txBox="1">
              <a:spLocks noChangeArrowheads="1"/>
            </p:cNvSpPr>
            <p:nvPr/>
          </p:nvSpPr>
          <p:spPr bwMode="auto">
            <a:xfrm rot="10800000">
              <a:off x="1035" y="3455"/>
              <a:ext cx="3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30</a:t>
              </a:r>
            </a:p>
          </p:txBody>
        </p:sp>
        <p:sp>
          <p:nvSpPr>
            <p:cNvPr id="18453" name="Text Box 18"/>
            <p:cNvSpPr txBox="1">
              <a:spLocks noChangeArrowheads="1"/>
            </p:cNvSpPr>
            <p:nvPr/>
          </p:nvSpPr>
          <p:spPr bwMode="auto">
            <a:xfrm rot="10800000">
              <a:off x="1274" y="3464"/>
              <a:ext cx="3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35</a:t>
              </a:r>
            </a:p>
          </p:txBody>
        </p:sp>
        <p:sp>
          <p:nvSpPr>
            <p:cNvPr id="18454" name="Text Box 19"/>
            <p:cNvSpPr txBox="1">
              <a:spLocks noChangeArrowheads="1"/>
            </p:cNvSpPr>
            <p:nvPr/>
          </p:nvSpPr>
          <p:spPr bwMode="auto">
            <a:xfrm rot="10800000">
              <a:off x="1994" y="3407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100</a:t>
              </a:r>
            </a:p>
          </p:txBody>
        </p:sp>
        <p:sp>
          <p:nvSpPr>
            <p:cNvPr id="18455" name="Text Box 20"/>
            <p:cNvSpPr txBox="1">
              <a:spLocks noChangeArrowheads="1"/>
            </p:cNvSpPr>
            <p:nvPr/>
          </p:nvSpPr>
          <p:spPr bwMode="auto">
            <a:xfrm rot="10800000">
              <a:off x="2234" y="3408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101</a:t>
              </a:r>
            </a:p>
          </p:txBody>
        </p:sp>
        <p:sp>
          <p:nvSpPr>
            <p:cNvPr id="18456" name="Text Box 21"/>
            <p:cNvSpPr txBox="1">
              <a:spLocks noChangeArrowheads="1"/>
            </p:cNvSpPr>
            <p:nvPr/>
          </p:nvSpPr>
          <p:spPr bwMode="auto">
            <a:xfrm rot="10800000">
              <a:off x="2474" y="3416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110</a:t>
              </a:r>
            </a:p>
          </p:txBody>
        </p:sp>
        <p:sp>
          <p:nvSpPr>
            <p:cNvPr id="18457" name="Text Box 22"/>
            <p:cNvSpPr txBox="1">
              <a:spLocks noChangeArrowheads="1"/>
            </p:cNvSpPr>
            <p:nvPr/>
          </p:nvSpPr>
          <p:spPr bwMode="auto">
            <a:xfrm rot="10800000">
              <a:off x="2954" y="3406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120</a:t>
              </a:r>
            </a:p>
          </p:txBody>
        </p:sp>
        <p:sp>
          <p:nvSpPr>
            <p:cNvPr id="18458" name="Text Box 23"/>
            <p:cNvSpPr txBox="1">
              <a:spLocks noChangeArrowheads="1"/>
            </p:cNvSpPr>
            <p:nvPr/>
          </p:nvSpPr>
          <p:spPr bwMode="auto">
            <a:xfrm rot="10800000">
              <a:off x="3194" y="3408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130</a:t>
              </a:r>
            </a:p>
          </p:txBody>
        </p:sp>
        <p:sp>
          <p:nvSpPr>
            <p:cNvPr id="18459" name="Text Box 24"/>
            <p:cNvSpPr txBox="1">
              <a:spLocks noChangeArrowheads="1"/>
            </p:cNvSpPr>
            <p:nvPr/>
          </p:nvSpPr>
          <p:spPr bwMode="auto">
            <a:xfrm rot="10800000">
              <a:off x="3925" y="3408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150</a:t>
              </a:r>
            </a:p>
          </p:txBody>
        </p:sp>
        <p:sp>
          <p:nvSpPr>
            <p:cNvPr id="18460" name="Text Box 25"/>
            <p:cNvSpPr txBox="1">
              <a:spLocks noChangeArrowheads="1"/>
            </p:cNvSpPr>
            <p:nvPr/>
          </p:nvSpPr>
          <p:spPr bwMode="auto">
            <a:xfrm rot="10800000">
              <a:off x="4165" y="3406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156</a:t>
              </a:r>
            </a:p>
          </p:txBody>
        </p:sp>
        <p:sp>
          <p:nvSpPr>
            <p:cNvPr id="18461" name="Text Box 26"/>
            <p:cNvSpPr txBox="1">
              <a:spLocks noChangeArrowheads="1"/>
            </p:cNvSpPr>
            <p:nvPr/>
          </p:nvSpPr>
          <p:spPr bwMode="auto">
            <a:xfrm rot="10800000">
              <a:off x="4405" y="3398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179</a:t>
              </a:r>
            </a:p>
          </p:txBody>
        </p:sp>
        <p:sp>
          <p:nvSpPr>
            <p:cNvPr id="18462" name="Text Box 27"/>
            <p:cNvSpPr txBox="1">
              <a:spLocks noChangeArrowheads="1"/>
            </p:cNvSpPr>
            <p:nvPr/>
          </p:nvSpPr>
          <p:spPr bwMode="auto">
            <a:xfrm rot="10800000">
              <a:off x="4884" y="3406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180</a:t>
              </a:r>
            </a:p>
          </p:txBody>
        </p:sp>
        <p:sp>
          <p:nvSpPr>
            <p:cNvPr id="18463" name="Text Box 28"/>
            <p:cNvSpPr txBox="1">
              <a:spLocks noChangeArrowheads="1"/>
            </p:cNvSpPr>
            <p:nvPr/>
          </p:nvSpPr>
          <p:spPr bwMode="auto">
            <a:xfrm rot="10800000">
              <a:off x="5124" y="3408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200</a:t>
              </a:r>
            </a:p>
          </p:txBody>
        </p:sp>
        <p:sp>
          <p:nvSpPr>
            <p:cNvPr id="18464" name="Text Box 29"/>
            <p:cNvSpPr txBox="1">
              <a:spLocks noChangeArrowheads="1"/>
            </p:cNvSpPr>
            <p:nvPr/>
          </p:nvSpPr>
          <p:spPr bwMode="auto">
            <a:xfrm rot="10800000">
              <a:off x="605" y="2601"/>
              <a:ext cx="3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30</a:t>
              </a:r>
            </a:p>
          </p:txBody>
        </p:sp>
        <p:sp>
          <p:nvSpPr>
            <p:cNvPr id="18465" name="Text Box 30"/>
            <p:cNvSpPr txBox="1">
              <a:spLocks noChangeArrowheads="1"/>
            </p:cNvSpPr>
            <p:nvPr/>
          </p:nvSpPr>
          <p:spPr bwMode="auto">
            <a:xfrm rot="10800000">
              <a:off x="2477" y="1823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100</a:t>
              </a:r>
            </a:p>
          </p:txBody>
        </p:sp>
        <p:sp>
          <p:nvSpPr>
            <p:cNvPr id="18466" name="Text Box 31"/>
            <p:cNvSpPr txBox="1">
              <a:spLocks noChangeArrowheads="1"/>
            </p:cNvSpPr>
            <p:nvPr/>
          </p:nvSpPr>
          <p:spPr bwMode="auto">
            <a:xfrm rot="10800000">
              <a:off x="3434" y="254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120</a:t>
              </a:r>
            </a:p>
          </p:txBody>
        </p:sp>
        <p:sp>
          <p:nvSpPr>
            <p:cNvPr id="18467" name="Text Box 32"/>
            <p:cNvSpPr txBox="1">
              <a:spLocks noChangeArrowheads="1"/>
            </p:cNvSpPr>
            <p:nvPr/>
          </p:nvSpPr>
          <p:spPr bwMode="auto">
            <a:xfrm rot="10800000">
              <a:off x="3674" y="2545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150</a:t>
              </a:r>
            </a:p>
          </p:txBody>
        </p:sp>
        <p:sp>
          <p:nvSpPr>
            <p:cNvPr id="18468" name="Text Box 33"/>
            <p:cNvSpPr txBox="1">
              <a:spLocks noChangeArrowheads="1"/>
            </p:cNvSpPr>
            <p:nvPr/>
          </p:nvSpPr>
          <p:spPr bwMode="auto">
            <a:xfrm rot="10800000">
              <a:off x="3914" y="2545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</a:rPr>
                <a:t>180</a:t>
              </a:r>
            </a:p>
          </p:txBody>
        </p:sp>
        <p:sp>
          <p:nvSpPr>
            <p:cNvPr id="18469" name="Line 34"/>
            <p:cNvSpPr>
              <a:spLocks noChangeShapeType="1"/>
            </p:cNvSpPr>
            <p:nvPr/>
          </p:nvSpPr>
          <p:spPr bwMode="auto">
            <a:xfrm flipH="1">
              <a:off x="987" y="2064"/>
              <a:ext cx="1536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35"/>
            <p:cNvSpPr>
              <a:spLocks noChangeShapeType="1"/>
            </p:cNvSpPr>
            <p:nvPr/>
          </p:nvSpPr>
          <p:spPr bwMode="auto">
            <a:xfrm>
              <a:off x="2715" y="2064"/>
              <a:ext cx="1104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36"/>
            <p:cNvSpPr>
              <a:spLocks noChangeShapeType="1"/>
            </p:cNvSpPr>
            <p:nvPr/>
          </p:nvSpPr>
          <p:spPr bwMode="auto">
            <a:xfrm flipH="1">
              <a:off x="459" y="2784"/>
              <a:ext cx="192" cy="62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37"/>
            <p:cNvSpPr>
              <a:spLocks noChangeShapeType="1"/>
            </p:cNvSpPr>
            <p:nvPr/>
          </p:nvSpPr>
          <p:spPr bwMode="auto">
            <a:xfrm>
              <a:off x="843" y="2784"/>
              <a:ext cx="624" cy="62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38"/>
            <p:cNvSpPr>
              <a:spLocks noChangeShapeType="1"/>
            </p:cNvSpPr>
            <p:nvPr/>
          </p:nvSpPr>
          <p:spPr bwMode="auto">
            <a:xfrm flipH="1">
              <a:off x="2427" y="2832"/>
              <a:ext cx="1056" cy="57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39"/>
            <p:cNvSpPr>
              <a:spLocks noChangeShapeType="1"/>
            </p:cNvSpPr>
            <p:nvPr/>
          </p:nvSpPr>
          <p:spPr bwMode="auto">
            <a:xfrm flipH="1">
              <a:off x="3339" y="2832"/>
              <a:ext cx="384" cy="57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40"/>
            <p:cNvSpPr>
              <a:spLocks noChangeShapeType="1"/>
            </p:cNvSpPr>
            <p:nvPr/>
          </p:nvSpPr>
          <p:spPr bwMode="auto">
            <a:xfrm>
              <a:off x="3963" y="2832"/>
              <a:ext cx="336" cy="57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41"/>
            <p:cNvSpPr>
              <a:spLocks noChangeShapeType="1"/>
            </p:cNvSpPr>
            <p:nvPr/>
          </p:nvSpPr>
          <p:spPr bwMode="auto">
            <a:xfrm>
              <a:off x="4203" y="2832"/>
              <a:ext cx="1056" cy="57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42"/>
            <p:cNvSpPr>
              <a:spLocks noChangeShapeType="1"/>
            </p:cNvSpPr>
            <p:nvPr/>
          </p:nvSpPr>
          <p:spPr bwMode="auto">
            <a:xfrm>
              <a:off x="219" y="3696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43"/>
            <p:cNvSpPr>
              <a:spLocks noChangeShapeType="1"/>
            </p:cNvSpPr>
            <p:nvPr/>
          </p:nvSpPr>
          <p:spPr bwMode="auto">
            <a:xfrm>
              <a:off x="459" y="3696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Line 44"/>
            <p:cNvSpPr>
              <a:spLocks noChangeShapeType="1"/>
            </p:cNvSpPr>
            <p:nvPr/>
          </p:nvSpPr>
          <p:spPr bwMode="auto">
            <a:xfrm>
              <a:off x="699" y="3696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45"/>
            <p:cNvSpPr>
              <a:spLocks noChangeShapeType="1"/>
            </p:cNvSpPr>
            <p:nvPr/>
          </p:nvSpPr>
          <p:spPr bwMode="auto">
            <a:xfrm>
              <a:off x="1195" y="3696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46"/>
            <p:cNvSpPr>
              <a:spLocks noChangeShapeType="1"/>
            </p:cNvSpPr>
            <p:nvPr/>
          </p:nvSpPr>
          <p:spPr bwMode="auto">
            <a:xfrm>
              <a:off x="1435" y="3696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47"/>
            <p:cNvSpPr>
              <a:spLocks noChangeShapeType="1"/>
            </p:cNvSpPr>
            <p:nvPr/>
          </p:nvSpPr>
          <p:spPr bwMode="auto">
            <a:xfrm>
              <a:off x="218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Line 48"/>
            <p:cNvSpPr>
              <a:spLocks noChangeShapeType="1"/>
            </p:cNvSpPr>
            <p:nvPr/>
          </p:nvSpPr>
          <p:spPr bwMode="auto">
            <a:xfrm>
              <a:off x="242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49"/>
            <p:cNvSpPr>
              <a:spLocks noChangeShapeType="1"/>
            </p:cNvSpPr>
            <p:nvPr/>
          </p:nvSpPr>
          <p:spPr bwMode="auto">
            <a:xfrm>
              <a:off x="266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Line 50"/>
            <p:cNvSpPr>
              <a:spLocks noChangeShapeType="1"/>
            </p:cNvSpPr>
            <p:nvPr/>
          </p:nvSpPr>
          <p:spPr bwMode="auto">
            <a:xfrm>
              <a:off x="310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Line 51"/>
            <p:cNvSpPr>
              <a:spLocks noChangeShapeType="1"/>
            </p:cNvSpPr>
            <p:nvPr/>
          </p:nvSpPr>
          <p:spPr bwMode="auto">
            <a:xfrm>
              <a:off x="334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52"/>
            <p:cNvSpPr>
              <a:spLocks noChangeShapeType="1"/>
            </p:cNvSpPr>
            <p:nvPr/>
          </p:nvSpPr>
          <p:spPr bwMode="auto">
            <a:xfrm>
              <a:off x="4107" y="3720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Line 53"/>
            <p:cNvSpPr>
              <a:spLocks noChangeShapeType="1"/>
            </p:cNvSpPr>
            <p:nvPr/>
          </p:nvSpPr>
          <p:spPr bwMode="auto">
            <a:xfrm>
              <a:off x="4347" y="3720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Line 54"/>
            <p:cNvSpPr>
              <a:spLocks noChangeShapeType="1"/>
            </p:cNvSpPr>
            <p:nvPr/>
          </p:nvSpPr>
          <p:spPr bwMode="auto">
            <a:xfrm>
              <a:off x="4587" y="3720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Line 55"/>
            <p:cNvSpPr>
              <a:spLocks noChangeShapeType="1"/>
            </p:cNvSpPr>
            <p:nvPr/>
          </p:nvSpPr>
          <p:spPr bwMode="auto">
            <a:xfrm>
              <a:off x="506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Line 56"/>
            <p:cNvSpPr>
              <a:spLocks noChangeShapeType="1"/>
            </p:cNvSpPr>
            <p:nvPr/>
          </p:nvSpPr>
          <p:spPr bwMode="auto">
            <a:xfrm>
              <a:off x="5307" y="3728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Line 57"/>
            <p:cNvSpPr>
              <a:spLocks noChangeShapeType="1"/>
            </p:cNvSpPr>
            <p:nvPr/>
          </p:nvSpPr>
          <p:spPr bwMode="auto">
            <a:xfrm>
              <a:off x="843" y="3600"/>
              <a:ext cx="1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Line 58"/>
            <p:cNvSpPr>
              <a:spLocks noChangeShapeType="1"/>
            </p:cNvSpPr>
            <p:nvPr/>
          </p:nvSpPr>
          <p:spPr bwMode="auto">
            <a:xfrm>
              <a:off x="1803" y="3600"/>
              <a:ext cx="1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Line 59"/>
            <p:cNvSpPr>
              <a:spLocks noChangeShapeType="1"/>
            </p:cNvSpPr>
            <p:nvPr/>
          </p:nvSpPr>
          <p:spPr bwMode="auto">
            <a:xfrm>
              <a:off x="2763" y="3600"/>
              <a:ext cx="1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Line 60"/>
            <p:cNvSpPr>
              <a:spLocks noChangeShapeType="1"/>
            </p:cNvSpPr>
            <p:nvPr/>
          </p:nvSpPr>
          <p:spPr bwMode="auto">
            <a:xfrm>
              <a:off x="3723" y="3600"/>
              <a:ext cx="1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Line 61"/>
            <p:cNvSpPr>
              <a:spLocks noChangeShapeType="1"/>
            </p:cNvSpPr>
            <p:nvPr/>
          </p:nvSpPr>
          <p:spPr bwMode="auto">
            <a:xfrm>
              <a:off x="4683" y="3600"/>
              <a:ext cx="1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Text Box 62"/>
            <p:cNvSpPr txBox="1">
              <a:spLocks noChangeArrowheads="1"/>
            </p:cNvSpPr>
            <p:nvPr/>
          </p:nvSpPr>
          <p:spPr bwMode="auto">
            <a:xfrm>
              <a:off x="3873" y="1779"/>
              <a:ext cx="12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Max fan-out: 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CF19AC-08F3-4B58-92F5-29DF1E51E41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86A679-B453-4BC8-907D-B844A62E488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nodes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5626100" y="1658938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19463" name="Line 4"/>
          <p:cNvSpPr>
            <a:spLocks noChangeShapeType="1"/>
          </p:cNvSpPr>
          <p:nvPr/>
        </p:nvSpPr>
        <p:spPr bwMode="auto">
          <a:xfrm>
            <a:off x="3721100" y="1654175"/>
            <a:ext cx="7620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3797300" y="2035175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 rot="10800000">
            <a:off x="3794125" y="20558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 rot="10800000">
            <a:off x="4175125" y="203676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19467" name="Text Box 8"/>
          <p:cNvSpPr txBox="1">
            <a:spLocks noChangeArrowheads="1"/>
          </p:cNvSpPr>
          <p:nvPr/>
        </p:nvSpPr>
        <p:spPr bwMode="auto">
          <a:xfrm rot="10800000">
            <a:off x="4556125" y="203676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19468" name="Line 9"/>
          <p:cNvSpPr>
            <a:spLocks noChangeShapeType="1"/>
          </p:cNvSpPr>
          <p:nvPr/>
        </p:nvSpPr>
        <p:spPr bwMode="auto">
          <a:xfrm flipH="1">
            <a:off x="2197100" y="2492375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 flipH="1">
            <a:off x="3644900" y="2492375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4635500" y="2492375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5016500" y="2492375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13"/>
          <p:cNvSpPr txBox="1">
            <a:spLocks noChangeArrowheads="1"/>
          </p:cNvSpPr>
          <p:nvPr/>
        </p:nvSpPr>
        <p:spPr bwMode="auto">
          <a:xfrm>
            <a:off x="1049338" y="3384550"/>
            <a:ext cx="1693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keys </a:t>
            </a:r>
            <a:b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</a:b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100 &lt;=</a:t>
            </a:r>
            <a:r>
              <a:rPr lang="en-US" altLang="en-US" sz="2000" i="1">
                <a:solidFill>
                  <a:schemeClr val="tx1"/>
                </a:solidFill>
                <a:latin typeface="AmeriGarmnd BT" pitchFamily="18" charset="0"/>
              </a:rPr>
              <a:t>k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&lt; 120</a:t>
            </a:r>
          </a:p>
        </p:txBody>
      </p:sp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2701925" y="3384550"/>
            <a:ext cx="17033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keys</a:t>
            </a:r>
            <a:b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</a:b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120 </a:t>
            </a:r>
            <a:r>
              <a:rPr lang="en-US" altLang="en-US" sz="2000">
                <a:solidFill>
                  <a:schemeClr val="tx1"/>
                </a:solidFill>
                <a:latin typeface="cmsy10" pitchFamily="34" charset="0"/>
              </a:rPr>
              <a:t>&lt;=</a:t>
            </a:r>
            <a:r>
              <a:rPr lang="en-US" altLang="en-US" sz="2000" i="1">
                <a:solidFill>
                  <a:schemeClr val="tx1"/>
                </a:solidFill>
                <a:latin typeface="AmeriGarmnd BT" pitchFamily="18" charset="0"/>
              </a:rPr>
              <a:t>k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&lt; 150</a:t>
            </a:r>
          </a:p>
        </p:txBody>
      </p:sp>
      <p:sp>
        <p:nvSpPr>
          <p:cNvPr id="19474" name="Text Box 15"/>
          <p:cNvSpPr txBox="1">
            <a:spLocks noChangeArrowheads="1"/>
          </p:cNvSpPr>
          <p:nvPr/>
        </p:nvSpPr>
        <p:spPr bwMode="auto">
          <a:xfrm>
            <a:off x="4408488" y="3384550"/>
            <a:ext cx="1766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keys</a:t>
            </a:r>
            <a:b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</a:b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150 </a:t>
            </a:r>
            <a:r>
              <a:rPr lang="en-US" altLang="en-US" sz="2000">
                <a:solidFill>
                  <a:schemeClr val="tx1"/>
                </a:solidFill>
                <a:latin typeface="cmsy10" pitchFamily="34" charset="0"/>
              </a:rPr>
              <a:t>&lt;=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</a:t>
            </a:r>
            <a:r>
              <a:rPr lang="en-US" altLang="en-US" sz="2000" i="1">
                <a:solidFill>
                  <a:schemeClr val="tx1"/>
                </a:solidFill>
                <a:latin typeface="AmeriGarmnd BT" pitchFamily="18" charset="0"/>
              </a:rPr>
              <a:t>k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&lt; 180</a:t>
            </a:r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6254750" y="3384550"/>
            <a:ext cx="11096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keys</a:t>
            </a:r>
            <a:b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</a:b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180 </a:t>
            </a:r>
            <a:r>
              <a:rPr lang="en-US" altLang="en-US" sz="2000">
                <a:solidFill>
                  <a:schemeClr val="tx1"/>
                </a:solidFill>
                <a:latin typeface="cmsy10" pitchFamily="34" charset="0"/>
              </a:rPr>
              <a:t>&lt;=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</a:t>
            </a:r>
            <a:r>
              <a:rPr lang="en-US" altLang="en-US" sz="2000" i="1">
                <a:solidFill>
                  <a:schemeClr val="tx1"/>
                </a:solidFill>
                <a:latin typeface="AmeriGarmnd BT" pitchFamily="18" charset="0"/>
              </a:rPr>
              <a:t>k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2378075" y="2081213"/>
            <a:ext cx="1212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Non-leaf</a:t>
            </a:r>
          </a:p>
        </p:txBody>
      </p:sp>
      <p:sp>
        <p:nvSpPr>
          <p:cNvPr id="19477" name="Rectangle 18"/>
          <p:cNvSpPr>
            <a:spLocks noChangeArrowheads="1"/>
          </p:cNvSpPr>
          <p:nvPr/>
        </p:nvSpPr>
        <p:spPr bwMode="auto">
          <a:xfrm>
            <a:off x="2290763" y="4727575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8" name="Text Box 19"/>
          <p:cNvSpPr txBox="1">
            <a:spLocks noChangeArrowheads="1"/>
          </p:cNvSpPr>
          <p:nvPr/>
        </p:nvSpPr>
        <p:spPr bwMode="auto">
          <a:xfrm rot="10800000">
            <a:off x="2287588" y="47244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 rot="10800000">
            <a:off x="2668588" y="474027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19480" name="Line 21"/>
          <p:cNvSpPr>
            <a:spLocks noChangeShapeType="1"/>
          </p:cNvSpPr>
          <p:nvPr/>
        </p:nvSpPr>
        <p:spPr bwMode="auto">
          <a:xfrm>
            <a:off x="2532063" y="5235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22"/>
          <p:cNvSpPr>
            <a:spLocks noChangeShapeType="1"/>
          </p:cNvSpPr>
          <p:nvPr/>
        </p:nvSpPr>
        <p:spPr bwMode="auto">
          <a:xfrm>
            <a:off x="2913063" y="5235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23"/>
          <p:cNvSpPr>
            <a:spLocks noChangeShapeType="1"/>
          </p:cNvSpPr>
          <p:nvPr/>
        </p:nvSpPr>
        <p:spPr bwMode="auto">
          <a:xfrm>
            <a:off x="3509963" y="5032375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24"/>
          <p:cNvSpPr>
            <a:spLocks noChangeShapeType="1"/>
          </p:cNvSpPr>
          <p:nvPr/>
        </p:nvSpPr>
        <p:spPr bwMode="auto">
          <a:xfrm flipH="1">
            <a:off x="2900363" y="4117975"/>
            <a:ext cx="3810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Rectangle 25"/>
          <p:cNvSpPr>
            <a:spLocks noChangeArrowheads="1"/>
          </p:cNvSpPr>
          <p:nvPr/>
        </p:nvSpPr>
        <p:spPr bwMode="auto">
          <a:xfrm>
            <a:off x="1282700" y="5622925"/>
            <a:ext cx="33988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records with these </a:t>
            </a:r>
            <a:r>
              <a:rPr lang="en-US" altLang="en-US" sz="2000" i="1">
                <a:solidFill>
                  <a:schemeClr val="tx1"/>
                </a:solidFill>
                <a:latin typeface="AmeriGarmnd BT" pitchFamily="18" charset="0"/>
              </a:rPr>
              <a:t>k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values;</a:t>
            </a:r>
            <a:b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</a:b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or, store records directly in leaves</a:t>
            </a:r>
          </a:p>
        </p:txBody>
      </p:sp>
      <p:sp>
        <p:nvSpPr>
          <p:cNvPr id="19485" name="Rectangle 26"/>
          <p:cNvSpPr>
            <a:spLocks noChangeArrowheads="1"/>
          </p:cNvSpPr>
          <p:nvPr/>
        </p:nvSpPr>
        <p:spPr bwMode="auto">
          <a:xfrm>
            <a:off x="3797300" y="4843463"/>
            <a:ext cx="2973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next leaf node in sequence</a:t>
            </a:r>
          </a:p>
        </p:txBody>
      </p:sp>
      <p:sp>
        <p:nvSpPr>
          <p:cNvPr id="19486" name="Text Box 27"/>
          <p:cNvSpPr txBox="1">
            <a:spLocks noChangeArrowheads="1"/>
          </p:cNvSpPr>
          <p:nvPr/>
        </p:nvSpPr>
        <p:spPr bwMode="auto">
          <a:xfrm>
            <a:off x="1511300" y="4783138"/>
            <a:ext cx="665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Leaf</a:t>
            </a:r>
          </a:p>
        </p:txBody>
      </p:sp>
      <p:sp>
        <p:nvSpPr>
          <p:cNvPr id="19487" name="Text Box 28"/>
          <p:cNvSpPr txBox="1">
            <a:spLocks noChangeArrowheads="1"/>
          </p:cNvSpPr>
          <p:nvPr/>
        </p:nvSpPr>
        <p:spPr bwMode="auto">
          <a:xfrm>
            <a:off x="3124200" y="914400"/>
            <a:ext cx="992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to keys</a:t>
            </a:r>
            <a:b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</a:b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100 </a:t>
            </a:r>
            <a:r>
              <a:rPr lang="en-US" altLang="en-US" sz="2000">
                <a:solidFill>
                  <a:schemeClr val="tx1"/>
                </a:solidFill>
                <a:latin typeface="cmsy10" pitchFamily="34" charset="0"/>
              </a:rPr>
              <a:t>·</a:t>
            </a:r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 </a:t>
            </a:r>
            <a:r>
              <a:rPr lang="en-US" altLang="en-US" sz="2000" i="1">
                <a:solidFill>
                  <a:schemeClr val="tx1"/>
                </a:solidFill>
                <a:latin typeface="AmeriGarmnd BT" pitchFamily="18" charset="0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D499CA-6236-479A-B298-ABB425F12489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F3F11A-389C-4EF9-9094-900DB40314A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balancing properties</a:t>
            </a:r>
          </a:p>
        </p:txBody>
      </p:sp>
      <p:sp>
        <p:nvSpPr>
          <p:cNvPr id="1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Height constraint: all leaves at the same lowest level</a:t>
            </a:r>
          </a:p>
          <a:p>
            <a:pPr eaLnBrk="1" hangingPunct="1"/>
            <a:r>
              <a:rPr lang="en-US" altLang="en-US" smtClean="0"/>
              <a:t>Fan-out constraint: all nodes at least half full </a:t>
            </a:r>
            <a:br>
              <a:rPr lang="en-US" altLang="en-US" smtClean="0"/>
            </a:br>
            <a:r>
              <a:rPr lang="en-US" altLang="en-US" smtClean="0"/>
              <a:t>(except root)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     </a:t>
            </a:r>
            <a:r>
              <a:rPr lang="en-US" altLang="en-US" sz="2400" smtClean="0"/>
              <a:t>Max #   Max #		Min #	Min #</a:t>
            </a:r>
            <a:r>
              <a:rPr lang="en-US" altLang="en-US" sz="2400" u="sng" smtClean="0"/>
              <a:t/>
            </a:r>
            <a:br>
              <a:rPr lang="en-US" altLang="en-US" sz="2400" u="sng" smtClean="0"/>
            </a:br>
            <a:r>
              <a:rPr lang="en-US" altLang="en-US" sz="2400" u="sng" smtClean="0"/>
              <a:t>	    pointers	keys	    active pointers	 keys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Non-leaf	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	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 – 1	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Root		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	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 – 1		2		1</a:t>
            </a:r>
            <a:endParaRPr lang="en-US" altLang="en-US" sz="2400" i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Leaf		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	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 – 1			</a:t>
            </a:r>
            <a:endParaRPr lang="en-US" altLang="en-US" sz="2400" smtClean="0">
              <a:latin typeface="cmsy10" pitchFamily="34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648200" y="3962400"/>
          <a:ext cx="914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4" imgW="431640" imgH="228600" progId="Equation.3">
                  <p:embed/>
                </p:oleObj>
              </mc:Choice>
              <mc:Fallback>
                <p:oleObj name="Equation" r:id="rId4" imgW="4316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962400"/>
                        <a:ext cx="9144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6397625" y="3886200"/>
          <a:ext cx="1422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6" imgW="609480" imgH="228600" progId="Equation.3">
                  <p:embed/>
                </p:oleObj>
              </mc:Choice>
              <mc:Fallback>
                <p:oleObj name="Equation" r:id="rId6" imgW="6094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25" y="3886200"/>
                        <a:ext cx="1422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4724400" y="4800600"/>
          <a:ext cx="914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8" imgW="431640" imgH="228600" progId="Equation.3">
                  <p:embed/>
                </p:oleObj>
              </mc:Choice>
              <mc:Fallback>
                <p:oleObj name="Equation" r:id="rId8" imgW="4316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9144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6477000" y="4876800"/>
          <a:ext cx="914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0" imgW="431640" imgH="228600" progId="Equation.3">
                  <p:embed/>
                </p:oleObj>
              </mc:Choice>
              <mc:Fallback>
                <p:oleObj name="Equation" r:id="rId10" imgW="4316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876800"/>
                        <a:ext cx="9144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7DDE7-42E3-4342-989F-16D6E8082A1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DDBFE1-6887-49AC-BDCF-4874E0A7667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Lookups</a:t>
            </a:r>
          </a:p>
        </p:txBody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SELECT * FROM </a:t>
            </a:r>
            <a:r>
              <a:rPr lang="en-US" altLang="en-US" i="1" smtClean="0"/>
              <a:t>R</a:t>
            </a:r>
            <a:r>
              <a:rPr lang="en-US" altLang="en-US" smtClean="0">
                <a:latin typeface="LettrGoth12 BT" pitchFamily="49" charset="0"/>
              </a:rPr>
              <a:t> WHERE </a:t>
            </a:r>
            <a:r>
              <a:rPr lang="en-US" altLang="en-US" i="1" smtClean="0">
                <a:solidFill>
                  <a:srgbClr val="00FF00"/>
                </a:solidFill>
              </a:rPr>
              <a:t>k</a:t>
            </a:r>
            <a:r>
              <a:rPr lang="en-US" altLang="en-US" smtClean="0">
                <a:solidFill>
                  <a:srgbClr val="00FF00"/>
                </a:solidFill>
                <a:latin typeface="LettrGoth12 BT" pitchFamily="49" charset="0"/>
              </a:rPr>
              <a:t> = 179</a:t>
            </a:r>
            <a:r>
              <a:rPr lang="en-US" altLang="en-US" smtClean="0">
                <a:latin typeface="LettrGoth12 BT" pitchFamily="49" charset="0"/>
              </a:rPr>
              <a:t>;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19063" y="54102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1643063" y="54102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3167063" y="54102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0" name="Rectangle 7"/>
          <p:cNvSpPr>
            <a:spLocks noChangeArrowheads="1"/>
          </p:cNvSpPr>
          <p:nvPr/>
        </p:nvSpPr>
        <p:spPr bwMode="auto">
          <a:xfrm>
            <a:off x="4691063" y="54102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1" name="Rectangle 8"/>
          <p:cNvSpPr>
            <a:spLocks noChangeArrowheads="1"/>
          </p:cNvSpPr>
          <p:nvPr/>
        </p:nvSpPr>
        <p:spPr bwMode="auto">
          <a:xfrm>
            <a:off x="6215063" y="54102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2" name="Rectangle 9"/>
          <p:cNvSpPr>
            <a:spLocks noChangeArrowheads="1"/>
          </p:cNvSpPr>
          <p:nvPr/>
        </p:nvSpPr>
        <p:spPr bwMode="auto">
          <a:xfrm>
            <a:off x="7739063" y="54102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3" name="Rectangle 10"/>
          <p:cNvSpPr>
            <a:spLocks noChangeArrowheads="1"/>
          </p:cNvSpPr>
          <p:nvPr/>
        </p:nvSpPr>
        <p:spPr bwMode="auto">
          <a:xfrm>
            <a:off x="957263" y="4038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4" name="Rectangle 11"/>
          <p:cNvSpPr>
            <a:spLocks noChangeArrowheads="1"/>
          </p:cNvSpPr>
          <p:nvPr/>
        </p:nvSpPr>
        <p:spPr bwMode="auto">
          <a:xfrm>
            <a:off x="5453063" y="4038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5" name="Rectangle 12"/>
          <p:cNvSpPr>
            <a:spLocks noChangeArrowheads="1"/>
          </p:cNvSpPr>
          <p:nvPr/>
        </p:nvSpPr>
        <p:spPr bwMode="auto">
          <a:xfrm>
            <a:off x="3929063" y="2895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 rot="10800000">
            <a:off x="117475" y="5562600"/>
            <a:ext cx="549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</a:t>
            </a:r>
          </a:p>
        </p:txBody>
      </p:sp>
      <p:sp>
        <p:nvSpPr>
          <p:cNvPr id="20497" name="Text Box 14"/>
          <p:cNvSpPr txBox="1">
            <a:spLocks noChangeArrowheads="1"/>
          </p:cNvSpPr>
          <p:nvPr/>
        </p:nvSpPr>
        <p:spPr bwMode="auto">
          <a:xfrm rot="10800000">
            <a:off x="498475" y="5559425"/>
            <a:ext cx="549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5</a:t>
            </a:r>
          </a:p>
        </p:txBody>
      </p:sp>
      <p:sp>
        <p:nvSpPr>
          <p:cNvPr id="20498" name="Text Box 15"/>
          <p:cNvSpPr txBox="1">
            <a:spLocks noChangeArrowheads="1"/>
          </p:cNvSpPr>
          <p:nvPr/>
        </p:nvSpPr>
        <p:spPr bwMode="auto">
          <a:xfrm rot="10800000">
            <a:off x="879475" y="5483225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</a:t>
            </a:r>
          </a:p>
        </p:txBody>
      </p:sp>
      <p:sp>
        <p:nvSpPr>
          <p:cNvPr id="20499" name="Text Box 16"/>
          <p:cNvSpPr txBox="1">
            <a:spLocks noChangeArrowheads="1"/>
          </p:cNvSpPr>
          <p:nvPr/>
        </p:nvSpPr>
        <p:spPr bwMode="auto">
          <a:xfrm rot="10800000">
            <a:off x="1643063" y="5484813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30</a:t>
            </a:r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 rot="10800000">
            <a:off x="2022475" y="5499100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35</a:t>
            </a:r>
          </a:p>
        </p:txBody>
      </p:sp>
      <p:sp>
        <p:nvSpPr>
          <p:cNvPr id="20501" name="Text Box 18"/>
          <p:cNvSpPr txBox="1">
            <a:spLocks noChangeArrowheads="1"/>
          </p:cNvSpPr>
          <p:nvPr/>
        </p:nvSpPr>
        <p:spPr bwMode="auto">
          <a:xfrm rot="10800000">
            <a:off x="3165475" y="54086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0502" name="Text Box 19"/>
          <p:cNvSpPr txBox="1">
            <a:spLocks noChangeArrowheads="1"/>
          </p:cNvSpPr>
          <p:nvPr/>
        </p:nvSpPr>
        <p:spPr bwMode="auto">
          <a:xfrm rot="10800000">
            <a:off x="3546475" y="54102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0503" name="Text Box 20"/>
          <p:cNvSpPr txBox="1">
            <a:spLocks noChangeArrowheads="1"/>
          </p:cNvSpPr>
          <p:nvPr/>
        </p:nvSpPr>
        <p:spPr bwMode="auto">
          <a:xfrm rot="10800000">
            <a:off x="3927475" y="54229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0504" name="Text Box 21"/>
          <p:cNvSpPr txBox="1">
            <a:spLocks noChangeArrowheads="1"/>
          </p:cNvSpPr>
          <p:nvPr/>
        </p:nvSpPr>
        <p:spPr bwMode="auto">
          <a:xfrm rot="10800000">
            <a:off x="4689475" y="54070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0505" name="Text Box 22"/>
          <p:cNvSpPr txBox="1">
            <a:spLocks noChangeArrowheads="1"/>
          </p:cNvSpPr>
          <p:nvPr/>
        </p:nvSpPr>
        <p:spPr bwMode="auto">
          <a:xfrm rot="10800000">
            <a:off x="5070475" y="54102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0506" name="Text Box 23"/>
          <p:cNvSpPr txBox="1">
            <a:spLocks noChangeArrowheads="1"/>
          </p:cNvSpPr>
          <p:nvPr/>
        </p:nvSpPr>
        <p:spPr bwMode="auto">
          <a:xfrm rot="10800000">
            <a:off x="6230938" y="54102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0507" name="Text Box 24"/>
          <p:cNvSpPr txBox="1">
            <a:spLocks noChangeArrowheads="1"/>
          </p:cNvSpPr>
          <p:nvPr/>
        </p:nvSpPr>
        <p:spPr bwMode="auto">
          <a:xfrm rot="10800000">
            <a:off x="6611938" y="54070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0508" name="Text Box 25"/>
          <p:cNvSpPr txBox="1">
            <a:spLocks noChangeArrowheads="1"/>
          </p:cNvSpPr>
          <p:nvPr/>
        </p:nvSpPr>
        <p:spPr bwMode="auto">
          <a:xfrm rot="10800000">
            <a:off x="6992938" y="53943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0509" name="Text Box 26"/>
          <p:cNvSpPr txBox="1">
            <a:spLocks noChangeArrowheads="1"/>
          </p:cNvSpPr>
          <p:nvPr/>
        </p:nvSpPr>
        <p:spPr bwMode="auto">
          <a:xfrm rot="10800000">
            <a:off x="7753350" y="54070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0510" name="Text Box 27"/>
          <p:cNvSpPr txBox="1">
            <a:spLocks noChangeArrowheads="1"/>
          </p:cNvSpPr>
          <p:nvPr/>
        </p:nvSpPr>
        <p:spPr bwMode="auto">
          <a:xfrm rot="10800000">
            <a:off x="8134350" y="54102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0511" name="Text Box 28"/>
          <p:cNvSpPr txBox="1">
            <a:spLocks noChangeArrowheads="1"/>
          </p:cNvSpPr>
          <p:nvPr/>
        </p:nvSpPr>
        <p:spPr bwMode="auto">
          <a:xfrm rot="10800000">
            <a:off x="960438" y="4129088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30</a:t>
            </a:r>
          </a:p>
        </p:txBody>
      </p:sp>
      <p:sp>
        <p:nvSpPr>
          <p:cNvPr id="20512" name="Text Box 29"/>
          <p:cNvSpPr txBox="1">
            <a:spLocks noChangeArrowheads="1"/>
          </p:cNvSpPr>
          <p:nvPr/>
        </p:nvSpPr>
        <p:spPr bwMode="auto">
          <a:xfrm rot="10800000">
            <a:off x="3932238" y="2894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0513" name="Text Box 30"/>
          <p:cNvSpPr txBox="1">
            <a:spLocks noChangeArrowheads="1"/>
          </p:cNvSpPr>
          <p:nvPr/>
        </p:nvSpPr>
        <p:spPr bwMode="auto">
          <a:xfrm rot="10800000">
            <a:off x="5451475" y="4038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0514" name="Text Box 31"/>
          <p:cNvSpPr txBox="1">
            <a:spLocks noChangeArrowheads="1"/>
          </p:cNvSpPr>
          <p:nvPr/>
        </p:nvSpPr>
        <p:spPr bwMode="auto">
          <a:xfrm rot="10800000">
            <a:off x="5832475" y="40401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0515" name="Text Box 32"/>
          <p:cNvSpPr txBox="1">
            <a:spLocks noChangeArrowheads="1"/>
          </p:cNvSpPr>
          <p:nvPr/>
        </p:nvSpPr>
        <p:spPr bwMode="auto">
          <a:xfrm rot="10800000">
            <a:off x="6213475" y="40401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0516" name="Line 33"/>
          <p:cNvSpPr>
            <a:spLocks noChangeShapeType="1"/>
          </p:cNvSpPr>
          <p:nvPr/>
        </p:nvSpPr>
        <p:spPr bwMode="auto">
          <a:xfrm flipH="1">
            <a:off x="1566863" y="32766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34"/>
          <p:cNvSpPr>
            <a:spLocks noChangeShapeType="1"/>
          </p:cNvSpPr>
          <p:nvPr/>
        </p:nvSpPr>
        <p:spPr bwMode="auto">
          <a:xfrm>
            <a:off x="4310063" y="32766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35"/>
          <p:cNvSpPr>
            <a:spLocks noChangeShapeType="1"/>
          </p:cNvSpPr>
          <p:nvPr/>
        </p:nvSpPr>
        <p:spPr bwMode="auto">
          <a:xfrm flipH="1">
            <a:off x="728663" y="44196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36"/>
          <p:cNvSpPr>
            <a:spLocks noChangeShapeType="1"/>
          </p:cNvSpPr>
          <p:nvPr/>
        </p:nvSpPr>
        <p:spPr bwMode="auto">
          <a:xfrm>
            <a:off x="1338263" y="4419600"/>
            <a:ext cx="9906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37"/>
          <p:cNvSpPr>
            <a:spLocks noChangeShapeType="1"/>
          </p:cNvSpPr>
          <p:nvPr/>
        </p:nvSpPr>
        <p:spPr bwMode="auto">
          <a:xfrm flipH="1">
            <a:off x="3852863" y="44958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38"/>
          <p:cNvSpPr>
            <a:spLocks noChangeShapeType="1"/>
          </p:cNvSpPr>
          <p:nvPr/>
        </p:nvSpPr>
        <p:spPr bwMode="auto">
          <a:xfrm flipH="1">
            <a:off x="5300663" y="44958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Line 39"/>
          <p:cNvSpPr>
            <a:spLocks noChangeShapeType="1"/>
          </p:cNvSpPr>
          <p:nvPr/>
        </p:nvSpPr>
        <p:spPr bwMode="auto">
          <a:xfrm>
            <a:off x="6291263" y="44958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Line 40"/>
          <p:cNvSpPr>
            <a:spLocks noChangeShapeType="1"/>
          </p:cNvSpPr>
          <p:nvPr/>
        </p:nvSpPr>
        <p:spPr bwMode="auto">
          <a:xfrm>
            <a:off x="6672263" y="44958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4" name="Line 41"/>
          <p:cNvSpPr>
            <a:spLocks noChangeShapeType="1"/>
          </p:cNvSpPr>
          <p:nvPr/>
        </p:nvSpPr>
        <p:spPr bwMode="auto">
          <a:xfrm>
            <a:off x="347663" y="58674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5" name="Line 42"/>
          <p:cNvSpPr>
            <a:spLocks noChangeShapeType="1"/>
          </p:cNvSpPr>
          <p:nvPr/>
        </p:nvSpPr>
        <p:spPr bwMode="auto">
          <a:xfrm>
            <a:off x="728663" y="58674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6" name="Line 43"/>
          <p:cNvSpPr>
            <a:spLocks noChangeShapeType="1"/>
          </p:cNvSpPr>
          <p:nvPr/>
        </p:nvSpPr>
        <p:spPr bwMode="auto">
          <a:xfrm>
            <a:off x="1109663" y="58674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7" name="Line 44"/>
          <p:cNvSpPr>
            <a:spLocks noChangeShapeType="1"/>
          </p:cNvSpPr>
          <p:nvPr/>
        </p:nvSpPr>
        <p:spPr bwMode="auto">
          <a:xfrm>
            <a:off x="1897063" y="58674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8" name="Line 45"/>
          <p:cNvSpPr>
            <a:spLocks noChangeShapeType="1"/>
          </p:cNvSpPr>
          <p:nvPr/>
        </p:nvSpPr>
        <p:spPr bwMode="auto">
          <a:xfrm>
            <a:off x="2278063" y="58674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9" name="Line 46"/>
          <p:cNvSpPr>
            <a:spLocks noChangeShapeType="1"/>
          </p:cNvSpPr>
          <p:nvPr/>
        </p:nvSpPr>
        <p:spPr bwMode="auto">
          <a:xfrm>
            <a:off x="34718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0" name="Line 47"/>
          <p:cNvSpPr>
            <a:spLocks noChangeShapeType="1"/>
          </p:cNvSpPr>
          <p:nvPr/>
        </p:nvSpPr>
        <p:spPr bwMode="auto">
          <a:xfrm>
            <a:off x="38528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1" name="Line 48"/>
          <p:cNvSpPr>
            <a:spLocks noChangeShapeType="1"/>
          </p:cNvSpPr>
          <p:nvPr/>
        </p:nvSpPr>
        <p:spPr bwMode="auto">
          <a:xfrm>
            <a:off x="42338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2" name="Line 49"/>
          <p:cNvSpPr>
            <a:spLocks noChangeShapeType="1"/>
          </p:cNvSpPr>
          <p:nvPr/>
        </p:nvSpPr>
        <p:spPr bwMode="auto">
          <a:xfrm>
            <a:off x="49323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3" name="Line 50"/>
          <p:cNvSpPr>
            <a:spLocks noChangeShapeType="1"/>
          </p:cNvSpPr>
          <p:nvPr/>
        </p:nvSpPr>
        <p:spPr bwMode="auto">
          <a:xfrm>
            <a:off x="53133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4" name="Line 51"/>
          <p:cNvSpPr>
            <a:spLocks noChangeShapeType="1"/>
          </p:cNvSpPr>
          <p:nvPr/>
        </p:nvSpPr>
        <p:spPr bwMode="auto">
          <a:xfrm>
            <a:off x="6519863" y="59055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5" name="Line 52"/>
          <p:cNvSpPr>
            <a:spLocks noChangeShapeType="1"/>
          </p:cNvSpPr>
          <p:nvPr/>
        </p:nvSpPr>
        <p:spPr bwMode="auto">
          <a:xfrm>
            <a:off x="6900863" y="59055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6" name="Line 53"/>
          <p:cNvSpPr>
            <a:spLocks noChangeShapeType="1"/>
          </p:cNvSpPr>
          <p:nvPr/>
        </p:nvSpPr>
        <p:spPr bwMode="auto">
          <a:xfrm>
            <a:off x="7281863" y="59055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7" name="Line 54"/>
          <p:cNvSpPr>
            <a:spLocks noChangeShapeType="1"/>
          </p:cNvSpPr>
          <p:nvPr/>
        </p:nvSpPr>
        <p:spPr bwMode="auto">
          <a:xfrm>
            <a:off x="80438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8" name="Line 55"/>
          <p:cNvSpPr>
            <a:spLocks noChangeShapeType="1"/>
          </p:cNvSpPr>
          <p:nvPr/>
        </p:nvSpPr>
        <p:spPr bwMode="auto">
          <a:xfrm>
            <a:off x="8424863" y="5918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9" name="Line 56"/>
          <p:cNvSpPr>
            <a:spLocks noChangeShapeType="1"/>
          </p:cNvSpPr>
          <p:nvPr/>
        </p:nvSpPr>
        <p:spPr bwMode="auto">
          <a:xfrm>
            <a:off x="1338263" y="57150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0" name="Line 57"/>
          <p:cNvSpPr>
            <a:spLocks noChangeShapeType="1"/>
          </p:cNvSpPr>
          <p:nvPr/>
        </p:nvSpPr>
        <p:spPr bwMode="auto">
          <a:xfrm>
            <a:off x="2862263" y="57150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1" name="Line 58"/>
          <p:cNvSpPr>
            <a:spLocks noChangeShapeType="1"/>
          </p:cNvSpPr>
          <p:nvPr/>
        </p:nvSpPr>
        <p:spPr bwMode="auto">
          <a:xfrm>
            <a:off x="4386263" y="57150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2" name="Line 59"/>
          <p:cNvSpPr>
            <a:spLocks noChangeShapeType="1"/>
          </p:cNvSpPr>
          <p:nvPr/>
        </p:nvSpPr>
        <p:spPr bwMode="auto">
          <a:xfrm>
            <a:off x="5910263" y="57150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3" name="Line 60"/>
          <p:cNvSpPr>
            <a:spLocks noChangeShapeType="1"/>
          </p:cNvSpPr>
          <p:nvPr/>
        </p:nvSpPr>
        <p:spPr bwMode="auto">
          <a:xfrm>
            <a:off x="7434263" y="57150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4" name="Text Box 61"/>
          <p:cNvSpPr txBox="1">
            <a:spLocks noChangeArrowheads="1"/>
          </p:cNvSpPr>
          <p:nvPr/>
        </p:nvSpPr>
        <p:spPr bwMode="auto">
          <a:xfrm>
            <a:off x="6148388" y="2824163"/>
            <a:ext cx="1931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1019966" name="Line 62"/>
          <p:cNvSpPr>
            <a:spLocks noChangeShapeType="1"/>
          </p:cNvSpPr>
          <p:nvPr/>
        </p:nvSpPr>
        <p:spPr bwMode="auto">
          <a:xfrm>
            <a:off x="4343400" y="3276600"/>
            <a:ext cx="1752600" cy="7620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9967" name="Line 63"/>
          <p:cNvSpPr>
            <a:spLocks noChangeShapeType="1"/>
          </p:cNvSpPr>
          <p:nvPr/>
        </p:nvSpPr>
        <p:spPr bwMode="auto">
          <a:xfrm>
            <a:off x="6281738" y="4495800"/>
            <a:ext cx="533400" cy="9144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6991350" y="5381625"/>
            <a:ext cx="549275" cy="976313"/>
            <a:chOff x="4404" y="3390"/>
            <a:chExt cx="346" cy="615"/>
          </a:xfrm>
        </p:grpSpPr>
        <p:sp>
          <p:nvSpPr>
            <p:cNvPr id="20552" name="Line 65"/>
            <p:cNvSpPr>
              <a:spLocks noChangeShapeType="1"/>
            </p:cNvSpPr>
            <p:nvPr/>
          </p:nvSpPr>
          <p:spPr bwMode="auto">
            <a:xfrm>
              <a:off x="4588" y="3717"/>
              <a:ext cx="0" cy="28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Text Box 66"/>
            <p:cNvSpPr txBox="1">
              <a:spLocks noChangeArrowheads="1"/>
            </p:cNvSpPr>
            <p:nvPr/>
          </p:nvSpPr>
          <p:spPr bwMode="auto">
            <a:xfrm rot="10800000">
              <a:off x="4404" y="3390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00FF00"/>
                  </a:solidFill>
                  <a:latin typeface="LettrGoth12 BT" pitchFamily="49" charset="0"/>
                </a:rPr>
                <a:t>179</a:t>
              </a:r>
            </a:p>
          </p:txBody>
        </p:sp>
      </p:grpSp>
      <p:sp>
        <p:nvSpPr>
          <p:cNvPr id="1019971" name="Line 67"/>
          <p:cNvSpPr>
            <a:spLocks noChangeShapeType="1"/>
          </p:cNvSpPr>
          <p:nvPr/>
        </p:nvSpPr>
        <p:spPr bwMode="auto">
          <a:xfrm flipH="1">
            <a:off x="1544638" y="3276600"/>
            <a:ext cx="2438400" cy="7620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9972" name="Line 68"/>
          <p:cNvSpPr>
            <a:spLocks noChangeShapeType="1"/>
          </p:cNvSpPr>
          <p:nvPr/>
        </p:nvSpPr>
        <p:spPr bwMode="auto">
          <a:xfrm>
            <a:off x="1360488" y="4430713"/>
            <a:ext cx="990600" cy="990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9973" name="Text Box 69"/>
          <p:cNvSpPr txBox="1">
            <a:spLocks noChangeArrowheads="1"/>
          </p:cNvSpPr>
          <p:nvPr/>
        </p:nvSpPr>
        <p:spPr bwMode="auto">
          <a:xfrm>
            <a:off x="2133600" y="4800600"/>
            <a:ext cx="1404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Not found</a:t>
            </a:r>
          </a:p>
        </p:txBody>
      </p:sp>
      <p:sp>
        <p:nvSpPr>
          <p:cNvPr id="1019974" name="Rectangle 70"/>
          <p:cNvSpPr>
            <a:spLocks noChangeArrowheads="1"/>
          </p:cNvSpPr>
          <p:nvPr/>
        </p:nvSpPr>
        <p:spPr bwMode="auto">
          <a:xfrm>
            <a:off x="228600" y="1882775"/>
            <a:ext cx="86868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chemeClr val="tx1"/>
                </a:solidFill>
                <a:latin typeface="LettrGoth12 BT" pitchFamily="49" charset="0"/>
              </a:rPr>
              <a:t>SELECT * FROM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LettrGoth12 BT" pitchFamily="49" charset="0"/>
              </a:rPr>
              <a:t> WHERE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k</a:t>
            </a:r>
            <a:r>
              <a:rPr lang="en-US" altLang="en-US" sz="2800">
                <a:solidFill>
                  <a:srgbClr val="FF0000"/>
                </a:solidFill>
                <a:latin typeface="LettrGoth12 BT" pitchFamily="49" charset="0"/>
              </a:rPr>
              <a:t> = 32</a:t>
            </a:r>
            <a:r>
              <a:rPr lang="en-US" altLang="en-US" sz="2800">
                <a:solidFill>
                  <a:schemeClr val="tx1"/>
                </a:solidFill>
                <a:latin typeface="LettrGoth12 BT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1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1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1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1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9907" grpId="0" build="p" autoUpdateAnimBg="0"/>
      <p:bldP spid="1019966" grpId="0" animBg="1"/>
      <p:bldP spid="1019967" grpId="0" animBg="1"/>
      <p:bldP spid="1019971" grpId="0" animBg="1"/>
      <p:bldP spid="1019972" grpId="0" animBg="1"/>
      <p:bldP spid="1019973" grpId="0" autoUpdateAnimBg="0"/>
      <p:bldP spid="101997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59E6ED-68CD-4666-B85B-E037365E661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2F00DA-8204-4530-ABA9-9E9D8335018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Range query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SELECT * FROM </a:t>
            </a:r>
            <a:r>
              <a:rPr lang="en-US" altLang="en-US" i="1" smtClean="0"/>
              <a:t>R</a:t>
            </a:r>
            <a:r>
              <a:rPr lang="en-US" altLang="en-US" smtClean="0">
                <a:latin typeface="LettrGoth12 BT" pitchFamily="49" charset="0"/>
              </a:rPr>
              <a:t> WHERE </a:t>
            </a:r>
            <a:r>
              <a:rPr lang="en-US" altLang="en-US" i="1" smtClean="0">
                <a:solidFill>
                  <a:srgbClr val="FF0000"/>
                </a:solidFill>
              </a:rPr>
              <a:t>k</a:t>
            </a:r>
            <a:r>
              <a:rPr lang="en-US" altLang="en-US" smtClean="0">
                <a:solidFill>
                  <a:srgbClr val="FF0000"/>
                </a:solidFill>
                <a:latin typeface="LettrGoth12 BT" pitchFamily="49" charset="0"/>
              </a:rPr>
              <a:t> &gt; 32 AND </a:t>
            </a:r>
            <a:r>
              <a:rPr lang="en-US" altLang="en-US" i="1" smtClean="0">
                <a:solidFill>
                  <a:srgbClr val="FF0000"/>
                </a:solidFill>
              </a:rPr>
              <a:t>k</a:t>
            </a:r>
            <a:r>
              <a:rPr lang="en-US" altLang="en-US" smtClean="0">
                <a:solidFill>
                  <a:srgbClr val="FF0000"/>
                </a:solidFill>
                <a:latin typeface="LettrGoth12 BT" pitchFamily="49" charset="0"/>
              </a:rPr>
              <a:t> &lt; 179</a:t>
            </a:r>
            <a:r>
              <a:rPr lang="en-US" altLang="en-US" smtClean="0">
                <a:latin typeface="LettrGoth12 BT" pitchFamily="49" charset="0"/>
              </a:rPr>
              <a:t>;</a:t>
            </a:r>
            <a:endParaRPr lang="en-US" altLang="en-US" smtClean="0"/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119063" y="4445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1643063" y="4445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3167063" y="4445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4" name="Rectangle 7"/>
          <p:cNvSpPr>
            <a:spLocks noChangeArrowheads="1"/>
          </p:cNvSpPr>
          <p:nvPr/>
        </p:nvSpPr>
        <p:spPr bwMode="auto">
          <a:xfrm>
            <a:off x="4691063" y="4445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5" name="Rectangle 8"/>
          <p:cNvSpPr>
            <a:spLocks noChangeArrowheads="1"/>
          </p:cNvSpPr>
          <p:nvPr/>
        </p:nvSpPr>
        <p:spPr bwMode="auto">
          <a:xfrm>
            <a:off x="6215063" y="4445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7739063" y="4445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957263" y="30734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5453063" y="30734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9" name="Rectangle 12"/>
          <p:cNvSpPr>
            <a:spLocks noChangeArrowheads="1"/>
          </p:cNvSpPr>
          <p:nvPr/>
        </p:nvSpPr>
        <p:spPr bwMode="auto">
          <a:xfrm>
            <a:off x="3929063" y="19304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0" name="Text Box 13"/>
          <p:cNvSpPr txBox="1">
            <a:spLocks noChangeArrowheads="1"/>
          </p:cNvSpPr>
          <p:nvPr/>
        </p:nvSpPr>
        <p:spPr bwMode="auto">
          <a:xfrm rot="10800000">
            <a:off x="117475" y="4597400"/>
            <a:ext cx="549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</a:t>
            </a:r>
          </a:p>
        </p:txBody>
      </p:sp>
      <p:sp>
        <p:nvSpPr>
          <p:cNvPr id="21521" name="Text Box 14"/>
          <p:cNvSpPr txBox="1">
            <a:spLocks noChangeArrowheads="1"/>
          </p:cNvSpPr>
          <p:nvPr/>
        </p:nvSpPr>
        <p:spPr bwMode="auto">
          <a:xfrm rot="10800000">
            <a:off x="498475" y="4594225"/>
            <a:ext cx="549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5</a:t>
            </a:r>
          </a:p>
        </p:txBody>
      </p:sp>
      <p:sp>
        <p:nvSpPr>
          <p:cNvPr id="21522" name="Text Box 15"/>
          <p:cNvSpPr txBox="1">
            <a:spLocks noChangeArrowheads="1"/>
          </p:cNvSpPr>
          <p:nvPr/>
        </p:nvSpPr>
        <p:spPr bwMode="auto">
          <a:xfrm rot="10800000">
            <a:off x="879475" y="4518025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</a:t>
            </a:r>
          </a:p>
        </p:txBody>
      </p:sp>
      <p:sp>
        <p:nvSpPr>
          <p:cNvPr id="21523" name="Text Box 16"/>
          <p:cNvSpPr txBox="1">
            <a:spLocks noChangeArrowheads="1"/>
          </p:cNvSpPr>
          <p:nvPr/>
        </p:nvSpPr>
        <p:spPr bwMode="auto">
          <a:xfrm rot="10800000">
            <a:off x="1643063" y="4519613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30</a:t>
            </a:r>
          </a:p>
        </p:txBody>
      </p:sp>
      <p:sp>
        <p:nvSpPr>
          <p:cNvPr id="21524" name="Text Box 17"/>
          <p:cNvSpPr txBox="1">
            <a:spLocks noChangeArrowheads="1"/>
          </p:cNvSpPr>
          <p:nvPr/>
        </p:nvSpPr>
        <p:spPr bwMode="auto">
          <a:xfrm rot="10800000">
            <a:off x="2022475" y="4533900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35</a:t>
            </a:r>
          </a:p>
        </p:txBody>
      </p:sp>
      <p:sp>
        <p:nvSpPr>
          <p:cNvPr id="21525" name="Text Box 18"/>
          <p:cNvSpPr txBox="1">
            <a:spLocks noChangeArrowheads="1"/>
          </p:cNvSpPr>
          <p:nvPr/>
        </p:nvSpPr>
        <p:spPr bwMode="auto">
          <a:xfrm rot="10800000">
            <a:off x="3165475" y="4443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1526" name="Text Box 19"/>
          <p:cNvSpPr txBox="1">
            <a:spLocks noChangeArrowheads="1"/>
          </p:cNvSpPr>
          <p:nvPr/>
        </p:nvSpPr>
        <p:spPr bwMode="auto">
          <a:xfrm rot="10800000">
            <a:off x="3546475" y="4445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1527" name="Text Box 20"/>
          <p:cNvSpPr txBox="1">
            <a:spLocks noChangeArrowheads="1"/>
          </p:cNvSpPr>
          <p:nvPr/>
        </p:nvSpPr>
        <p:spPr bwMode="auto">
          <a:xfrm rot="10800000">
            <a:off x="3927475" y="44577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1528" name="Text Box 21"/>
          <p:cNvSpPr txBox="1">
            <a:spLocks noChangeArrowheads="1"/>
          </p:cNvSpPr>
          <p:nvPr/>
        </p:nvSpPr>
        <p:spPr bwMode="auto">
          <a:xfrm rot="10800000">
            <a:off x="4689475" y="44418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1529" name="Text Box 22"/>
          <p:cNvSpPr txBox="1">
            <a:spLocks noChangeArrowheads="1"/>
          </p:cNvSpPr>
          <p:nvPr/>
        </p:nvSpPr>
        <p:spPr bwMode="auto">
          <a:xfrm rot="10800000">
            <a:off x="5070475" y="4445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1530" name="Text Box 23"/>
          <p:cNvSpPr txBox="1">
            <a:spLocks noChangeArrowheads="1"/>
          </p:cNvSpPr>
          <p:nvPr/>
        </p:nvSpPr>
        <p:spPr bwMode="auto">
          <a:xfrm rot="10800000">
            <a:off x="6230938" y="4445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1531" name="Text Box 24"/>
          <p:cNvSpPr txBox="1">
            <a:spLocks noChangeArrowheads="1"/>
          </p:cNvSpPr>
          <p:nvPr/>
        </p:nvSpPr>
        <p:spPr bwMode="auto">
          <a:xfrm rot="10800000">
            <a:off x="6611938" y="44418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1532" name="Text Box 25"/>
          <p:cNvSpPr txBox="1">
            <a:spLocks noChangeArrowheads="1"/>
          </p:cNvSpPr>
          <p:nvPr/>
        </p:nvSpPr>
        <p:spPr bwMode="auto">
          <a:xfrm rot="10800000">
            <a:off x="6992938" y="44291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1533" name="Text Box 26"/>
          <p:cNvSpPr txBox="1">
            <a:spLocks noChangeArrowheads="1"/>
          </p:cNvSpPr>
          <p:nvPr/>
        </p:nvSpPr>
        <p:spPr bwMode="auto">
          <a:xfrm rot="10800000">
            <a:off x="7753350" y="44418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1534" name="Text Box 27"/>
          <p:cNvSpPr txBox="1">
            <a:spLocks noChangeArrowheads="1"/>
          </p:cNvSpPr>
          <p:nvPr/>
        </p:nvSpPr>
        <p:spPr bwMode="auto">
          <a:xfrm rot="10800000">
            <a:off x="8134350" y="4445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1535" name="Text Box 28"/>
          <p:cNvSpPr txBox="1">
            <a:spLocks noChangeArrowheads="1"/>
          </p:cNvSpPr>
          <p:nvPr/>
        </p:nvSpPr>
        <p:spPr bwMode="auto">
          <a:xfrm rot="10800000">
            <a:off x="960438" y="3163888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30</a:t>
            </a:r>
          </a:p>
        </p:txBody>
      </p:sp>
      <p:sp>
        <p:nvSpPr>
          <p:cNvPr id="21536" name="Text Box 29"/>
          <p:cNvSpPr txBox="1">
            <a:spLocks noChangeArrowheads="1"/>
          </p:cNvSpPr>
          <p:nvPr/>
        </p:nvSpPr>
        <p:spPr bwMode="auto">
          <a:xfrm rot="10800000">
            <a:off x="3932238" y="19288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1537" name="Text Box 30"/>
          <p:cNvSpPr txBox="1">
            <a:spLocks noChangeArrowheads="1"/>
          </p:cNvSpPr>
          <p:nvPr/>
        </p:nvSpPr>
        <p:spPr bwMode="auto">
          <a:xfrm rot="10800000">
            <a:off x="5451475" y="30734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1538" name="Text Box 31"/>
          <p:cNvSpPr txBox="1">
            <a:spLocks noChangeArrowheads="1"/>
          </p:cNvSpPr>
          <p:nvPr/>
        </p:nvSpPr>
        <p:spPr bwMode="auto">
          <a:xfrm rot="10800000">
            <a:off x="5832475" y="30749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1539" name="Text Box 32"/>
          <p:cNvSpPr txBox="1">
            <a:spLocks noChangeArrowheads="1"/>
          </p:cNvSpPr>
          <p:nvPr/>
        </p:nvSpPr>
        <p:spPr bwMode="auto">
          <a:xfrm rot="10800000">
            <a:off x="6213475" y="30749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1540" name="Line 33"/>
          <p:cNvSpPr>
            <a:spLocks noChangeShapeType="1"/>
          </p:cNvSpPr>
          <p:nvPr/>
        </p:nvSpPr>
        <p:spPr bwMode="auto">
          <a:xfrm flipH="1">
            <a:off x="1566863" y="23114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34"/>
          <p:cNvSpPr>
            <a:spLocks noChangeShapeType="1"/>
          </p:cNvSpPr>
          <p:nvPr/>
        </p:nvSpPr>
        <p:spPr bwMode="auto">
          <a:xfrm>
            <a:off x="4310063" y="23114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Line 35"/>
          <p:cNvSpPr>
            <a:spLocks noChangeShapeType="1"/>
          </p:cNvSpPr>
          <p:nvPr/>
        </p:nvSpPr>
        <p:spPr bwMode="auto">
          <a:xfrm flipH="1">
            <a:off x="728663" y="34544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Line 36"/>
          <p:cNvSpPr>
            <a:spLocks noChangeShapeType="1"/>
          </p:cNvSpPr>
          <p:nvPr/>
        </p:nvSpPr>
        <p:spPr bwMode="auto">
          <a:xfrm>
            <a:off x="1338263" y="3454400"/>
            <a:ext cx="9906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37"/>
          <p:cNvSpPr>
            <a:spLocks noChangeShapeType="1"/>
          </p:cNvSpPr>
          <p:nvPr/>
        </p:nvSpPr>
        <p:spPr bwMode="auto">
          <a:xfrm flipH="1">
            <a:off x="3852863" y="35306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Line 38"/>
          <p:cNvSpPr>
            <a:spLocks noChangeShapeType="1"/>
          </p:cNvSpPr>
          <p:nvPr/>
        </p:nvSpPr>
        <p:spPr bwMode="auto">
          <a:xfrm flipH="1">
            <a:off x="5300663" y="35306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Line 39"/>
          <p:cNvSpPr>
            <a:spLocks noChangeShapeType="1"/>
          </p:cNvSpPr>
          <p:nvPr/>
        </p:nvSpPr>
        <p:spPr bwMode="auto">
          <a:xfrm>
            <a:off x="6291263" y="35306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0"/>
          <p:cNvSpPr>
            <a:spLocks noChangeShapeType="1"/>
          </p:cNvSpPr>
          <p:nvPr/>
        </p:nvSpPr>
        <p:spPr bwMode="auto">
          <a:xfrm>
            <a:off x="6672263" y="35306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1"/>
          <p:cNvSpPr>
            <a:spLocks noChangeShapeType="1"/>
          </p:cNvSpPr>
          <p:nvPr/>
        </p:nvSpPr>
        <p:spPr bwMode="auto">
          <a:xfrm>
            <a:off x="347663" y="4902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2"/>
          <p:cNvSpPr>
            <a:spLocks noChangeShapeType="1"/>
          </p:cNvSpPr>
          <p:nvPr/>
        </p:nvSpPr>
        <p:spPr bwMode="auto">
          <a:xfrm>
            <a:off x="728663" y="4902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3"/>
          <p:cNvSpPr>
            <a:spLocks noChangeShapeType="1"/>
          </p:cNvSpPr>
          <p:nvPr/>
        </p:nvSpPr>
        <p:spPr bwMode="auto">
          <a:xfrm>
            <a:off x="1109663" y="4902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4"/>
          <p:cNvSpPr>
            <a:spLocks noChangeShapeType="1"/>
          </p:cNvSpPr>
          <p:nvPr/>
        </p:nvSpPr>
        <p:spPr bwMode="auto">
          <a:xfrm>
            <a:off x="1897063" y="4902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5"/>
          <p:cNvSpPr>
            <a:spLocks noChangeShapeType="1"/>
          </p:cNvSpPr>
          <p:nvPr/>
        </p:nvSpPr>
        <p:spPr bwMode="auto">
          <a:xfrm>
            <a:off x="2278063" y="4902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Line 46"/>
          <p:cNvSpPr>
            <a:spLocks noChangeShapeType="1"/>
          </p:cNvSpPr>
          <p:nvPr/>
        </p:nvSpPr>
        <p:spPr bwMode="auto">
          <a:xfrm>
            <a:off x="34718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4" name="Line 47"/>
          <p:cNvSpPr>
            <a:spLocks noChangeShapeType="1"/>
          </p:cNvSpPr>
          <p:nvPr/>
        </p:nvSpPr>
        <p:spPr bwMode="auto">
          <a:xfrm>
            <a:off x="38528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Line 48"/>
          <p:cNvSpPr>
            <a:spLocks noChangeShapeType="1"/>
          </p:cNvSpPr>
          <p:nvPr/>
        </p:nvSpPr>
        <p:spPr bwMode="auto">
          <a:xfrm>
            <a:off x="42338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6" name="Line 49"/>
          <p:cNvSpPr>
            <a:spLocks noChangeShapeType="1"/>
          </p:cNvSpPr>
          <p:nvPr/>
        </p:nvSpPr>
        <p:spPr bwMode="auto">
          <a:xfrm>
            <a:off x="49323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7" name="Line 50"/>
          <p:cNvSpPr>
            <a:spLocks noChangeShapeType="1"/>
          </p:cNvSpPr>
          <p:nvPr/>
        </p:nvSpPr>
        <p:spPr bwMode="auto">
          <a:xfrm>
            <a:off x="53133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Line 51"/>
          <p:cNvSpPr>
            <a:spLocks noChangeShapeType="1"/>
          </p:cNvSpPr>
          <p:nvPr/>
        </p:nvSpPr>
        <p:spPr bwMode="auto">
          <a:xfrm>
            <a:off x="6519863" y="49403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9" name="Line 52"/>
          <p:cNvSpPr>
            <a:spLocks noChangeShapeType="1"/>
          </p:cNvSpPr>
          <p:nvPr/>
        </p:nvSpPr>
        <p:spPr bwMode="auto">
          <a:xfrm>
            <a:off x="6900863" y="49403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0" name="Line 53"/>
          <p:cNvSpPr>
            <a:spLocks noChangeShapeType="1"/>
          </p:cNvSpPr>
          <p:nvPr/>
        </p:nvSpPr>
        <p:spPr bwMode="auto">
          <a:xfrm>
            <a:off x="7281863" y="49403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Line 54"/>
          <p:cNvSpPr>
            <a:spLocks noChangeShapeType="1"/>
          </p:cNvSpPr>
          <p:nvPr/>
        </p:nvSpPr>
        <p:spPr bwMode="auto">
          <a:xfrm>
            <a:off x="80438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2" name="Line 55"/>
          <p:cNvSpPr>
            <a:spLocks noChangeShapeType="1"/>
          </p:cNvSpPr>
          <p:nvPr/>
        </p:nvSpPr>
        <p:spPr bwMode="auto">
          <a:xfrm>
            <a:off x="8424863" y="49530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3" name="Line 56"/>
          <p:cNvSpPr>
            <a:spLocks noChangeShapeType="1"/>
          </p:cNvSpPr>
          <p:nvPr/>
        </p:nvSpPr>
        <p:spPr bwMode="auto">
          <a:xfrm>
            <a:off x="1338263" y="47498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4" name="Line 57"/>
          <p:cNvSpPr>
            <a:spLocks noChangeShapeType="1"/>
          </p:cNvSpPr>
          <p:nvPr/>
        </p:nvSpPr>
        <p:spPr bwMode="auto">
          <a:xfrm>
            <a:off x="2862263" y="47498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5" name="Line 58"/>
          <p:cNvSpPr>
            <a:spLocks noChangeShapeType="1"/>
          </p:cNvSpPr>
          <p:nvPr/>
        </p:nvSpPr>
        <p:spPr bwMode="auto">
          <a:xfrm>
            <a:off x="4386263" y="47498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6" name="Line 59"/>
          <p:cNvSpPr>
            <a:spLocks noChangeShapeType="1"/>
          </p:cNvSpPr>
          <p:nvPr/>
        </p:nvSpPr>
        <p:spPr bwMode="auto">
          <a:xfrm>
            <a:off x="7434263" y="47498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Text Box 60"/>
          <p:cNvSpPr txBox="1">
            <a:spLocks noChangeArrowheads="1"/>
          </p:cNvSpPr>
          <p:nvPr/>
        </p:nvSpPr>
        <p:spPr bwMode="auto">
          <a:xfrm>
            <a:off x="6148388" y="1858963"/>
            <a:ext cx="1931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1022013" name="Line 61"/>
          <p:cNvSpPr>
            <a:spLocks noChangeShapeType="1"/>
          </p:cNvSpPr>
          <p:nvPr/>
        </p:nvSpPr>
        <p:spPr bwMode="auto">
          <a:xfrm flipH="1">
            <a:off x="1544638" y="2311400"/>
            <a:ext cx="2438400" cy="7620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2014" name="Line 62"/>
          <p:cNvSpPr>
            <a:spLocks noChangeShapeType="1"/>
          </p:cNvSpPr>
          <p:nvPr/>
        </p:nvSpPr>
        <p:spPr bwMode="auto">
          <a:xfrm>
            <a:off x="1360488" y="3465513"/>
            <a:ext cx="990600" cy="990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Rectangle 63"/>
          <p:cNvSpPr>
            <a:spLocks noChangeArrowheads="1"/>
          </p:cNvSpPr>
          <p:nvPr/>
        </p:nvSpPr>
        <p:spPr bwMode="auto">
          <a:xfrm>
            <a:off x="3168650" y="4433888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71" name="Rectangle 64"/>
          <p:cNvSpPr>
            <a:spLocks noChangeArrowheads="1"/>
          </p:cNvSpPr>
          <p:nvPr/>
        </p:nvSpPr>
        <p:spPr bwMode="auto">
          <a:xfrm>
            <a:off x="4692650" y="4433888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72" name="Line 65"/>
          <p:cNvSpPr>
            <a:spLocks noChangeShapeType="1"/>
          </p:cNvSpPr>
          <p:nvPr/>
        </p:nvSpPr>
        <p:spPr bwMode="auto">
          <a:xfrm>
            <a:off x="5911850" y="4735513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884488" y="4441825"/>
            <a:ext cx="4270375" cy="981075"/>
            <a:chOff x="1824" y="2790"/>
            <a:chExt cx="2690" cy="618"/>
          </a:xfrm>
        </p:grpSpPr>
        <p:sp>
          <p:nvSpPr>
            <p:cNvPr id="21579" name="Line 67"/>
            <p:cNvSpPr>
              <a:spLocks noChangeShapeType="1"/>
            </p:cNvSpPr>
            <p:nvPr/>
          </p:nvSpPr>
          <p:spPr bwMode="auto">
            <a:xfrm>
              <a:off x="1824" y="2990"/>
              <a:ext cx="192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Text Box 68"/>
            <p:cNvSpPr txBox="1">
              <a:spLocks noChangeArrowheads="1"/>
            </p:cNvSpPr>
            <p:nvPr/>
          </p:nvSpPr>
          <p:spPr bwMode="auto">
            <a:xfrm rot="10800000">
              <a:off x="1997" y="2791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100</a:t>
              </a:r>
            </a:p>
          </p:txBody>
        </p:sp>
        <p:sp>
          <p:nvSpPr>
            <p:cNvPr id="21581" name="Text Box 69"/>
            <p:cNvSpPr txBox="1">
              <a:spLocks noChangeArrowheads="1"/>
            </p:cNvSpPr>
            <p:nvPr/>
          </p:nvSpPr>
          <p:spPr bwMode="auto">
            <a:xfrm rot="10800000">
              <a:off x="2237" y="2792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101</a:t>
              </a:r>
            </a:p>
          </p:txBody>
        </p:sp>
        <p:sp>
          <p:nvSpPr>
            <p:cNvPr id="21582" name="Text Box 70"/>
            <p:cNvSpPr txBox="1">
              <a:spLocks noChangeArrowheads="1"/>
            </p:cNvSpPr>
            <p:nvPr/>
          </p:nvSpPr>
          <p:spPr bwMode="auto">
            <a:xfrm rot="10800000">
              <a:off x="2477" y="2800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110</a:t>
              </a:r>
            </a:p>
          </p:txBody>
        </p:sp>
        <p:sp>
          <p:nvSpPr>
            <p:cNvPr id="21583" name="Text Box 71"/>
            <p:cNvSpPr txBox="1">
              <a:spLocks noChangeArrowheads="1"/>
            </p:cNvSpPr>
            <p:nvPr/>
          </p:nvSpPr>
          <p:spPr bwMode="auto">
            <a:xfrm rot="10800000">
              <a:off x="2957" y="2790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120</a:t>
              </a:r>
            </a:p>
          </p:txBody>
        </p:sp>
        <p:sp>
          <p:nvSpPr>
            <p:cNvPr id="21584" name="Text Box 72"/>
            <p:cNvSpPr txBox="1">
              <a:spLocks noChangeArrowheads="1"/>
            </p:cNvSpPr>
            <p:nvPr/>
          </p:nvSpPr>
          <p:spPr bwMode="auto">
            <a:xfrm rot="10800000">
              <a:off x="3197" y="2792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130</a:t>
              </a:r>
            </a:p>
          </p:txBody>
        </p:sp>
        <p:sp>
          <p:nvSpPr>
            <p:cNvPr id="21585" name="Text Box 73"/>
            <p:cNvSpPr txBox="1">
              <a:spLocks noChangeArrowheads="1"/>
            </p:cNvSpPr>
            <p:nvPr/>
          </p:nvSpPr>
          <p:spPr bwMode="auto">
            <a:xfrm rot="10800000">
              <a:off x="3928" y="2792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150</a:t>
              </a:r>
            </a:p>
          </p:txBody>
        </p:sp>
        <p:sp>
          <p:nvSpPr>
            <p:cNvPr id="21586" name="Text Box 74"/>
            <p:cNvSpPr txBox="1">
              <a:spLocks noChangeArrowheads="1"/>
            </p:cNvSpPr>
            <p:nvPr/>
          </p:nvSpPr>
          <p:spPr bwMode="auto">
            <a:xfrm rot="10800000">
              <a:off x="4168" y="2790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156</a:t>
              </a:r>
            </a:p>
          </p:txBody>
        </p:sp>
        <p:sp>
          <p:nvSpPr>
            <p:cNvPr id="21587" name="Line 75"/>
            <p:cNvSpPr>
              <a:spLocks noChangeShapeType="1"/>
            </p:cNvSpPr>
            <p:nvPr/>
          </p:nvSpPr>
          <p:spPr bwMode="auto">
            <a:xfrm>
              <a:off x="2785" y="2983"/>
              <a:ext cx="192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Line 76"/>
            <p:cNvSpPr>
              <a:spLocks noChangeShapeType="1"/>
            </p:cNvSpPr>
            <p:nvPr/>
          </p:nvSpPr>
          <p:spPr bwMode="auto">
            <a:xfrm>
              <a:off x="3745" y="2983"/>
              <a:ext cx="192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Line 77"/>
            <p:cNvSpPr>
              <a:spLocks noChangeShapeType="1"/>
            </p:cNvSpPr>
            <p:nvPr/>
          </p:nvSpPr>
          <p:spPr bwMode="auto">
            <a:xfrm>
              <a:off x="2181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Line 78"/>
            <p:cNvSpPr>
              <a:spLocks noChangeShapeType="1"/>
            </p:cNvSpPr>
            <p:nvPr/>
          </p:nvSpPr>
          <p:spPr bwMode="auto">
            <a:xfrm>
              <a:off x="2434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Line 79"/>
            <p:cNvSpPr>
              <a:spLocks noChangeShapeType="1"/>
            </p:cNvSpPr>
            <p:nvPr/>
          </p:nvSpPr>
          <p:spPr bwMode="auto">
            <a:xfrm>
              <a:off x="2674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Line 80"/>
            <p:cNvSpPr>
              <a:spLocks noChangeShapeType="1"/>
            </p:cNvSpPr>
            <p:nvPr/>
          </p:nvSpPr>
          <p:spPr bwMode="auto">
            <a:xfrm>
              <a:off x="3120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Line 81"/>
            <p:cNvSpPr>
              <a:spLocks noChangeShapeType="1"/>
            </p:cNvSpPr>
            <p:nvPr/>
          </p:nvSpPr>
          <p:spPr bwMode="auto">
            <a:xfrm>
              <a:off x="3353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Line 82"/>
            <p:cNvSpPr>
              <a:spLocks noChangeShapeType="1"/>
            </p:cNvSpPr>
            <p:nvPr/>
          </p:nvSpPr>
          <p:spPr bwMode="auto">
            <a:xfrm>
              <a:off x="4101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Line 83"/>
            <p:cNvSpPr>
              <a:spLocks noChangeShapeType="1"/>
            </p:cNvSpPr>
            <p:nvPr/>
          </p:nvSpPr>
          <p:spPr bwMode="auto">
            <a:xfrm>
              <a:off x="4354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2036" name="Text Box 84"/>
          <p:cNvSpPr txBox="1">
            <a:spLocks noChangeArrowheads="1"/>
          </p:cNvSpPr>
          <p:nvPr/>
        </p:nvSpPr>
        <p:spPr bwMode="auto">
          <a:xfrm>
            <a:off x="2295525" y="3594100"/>
            <a:ext cx="182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Look up </a:t>
            </a:r>
            <a:r>
              <a:rPr kumimoji="1" lang="en-US" altLang="en-US" sz="2400">
                <a:solidFill>
                  <a:srgbClr val="FF0000"/>
                </a:solidFill>
                <a:latin typeface="LettrGoth12 BT" pitchFamily="49" charset="0"/>
              </a:rPr>
              <a:t>32</a:t>
            </a: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…</a:t>
            </a:r>
          </a:p>
        </p:txBody>
      </p:sp>
      <p:sp>
        <p:nvSpPr>
          <p:cNvPr id="1022037" name="Text Box 85"/>
          <p:cNvSpPr txBox="1">
            <a:spLocks noChangeArrowheads="1"/>
          </p:cNvSpPr>
          <p:nvPr/>
        </p:nvSpPr>
        <p:spPr bwMode="auto">
          <a:xfrm>
            <a:off x="1676400" y="5486400"/>
            <a:ext cx="3571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And follow next-leaf pointers</a:t>
            </a:r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2027238" y="4532313"/>
            <a:ext cx="549275" cy="866775"/>
            <a:chOff x="1277" y="2855"/>
            <a:chExt cx="346" cy="546"/>
          </a:xfrm>
        </p:grpSpPr>
        <p:sp>
          <p:nvSpPr>
            <p:cNvPr id="21577" name="Text Box 87"/>
            <p:cNvSpPr txBox="1">
              <a:spLocks noChangeArrowheads="1"/>
            </p:cNvSpPr>
            <p:nvPr/>
          </p:nvSpPr>
          <p:spPr bwMode="auto">
            <a:xfrm rot="10800000">
              <a:off x="1277" y="2855"/>
              <a:ext cx="3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35</a:t>
              </a:r>
            </a:p>
          </p:txBody>
        </p:sp>
        <p:sp>
          <p:nvSpPr>
            <p:cNvPr id="21578" name="Line 88"/>
            <p:cNvSpPr>
              <a:spLocks noChangeShapeType="1"/>
            </p:cNvSpPr>
            <p:nvPr/>
          </p:nvSpPr>
          <p:spPr bwMode="auto">
            <a:xfrm>
              <a:off x="1433" y="3113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2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2013" grpId="0" animBg="1"/>
      <p:bldP spid="1022014" grpId="0" animBg="1"/>
      <p:bldP spid="1022036" grpId="0" autoUpdateAnimBg="0"/>
      <p:bldP spid="102203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5929D7-DE59-4BC0-AA3C-C99E4169233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85D67B-4A52-4395-B3E3-36AFAC76800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unit of disk read and write is </a:t>
            </a:r>
          </a:p>
          <a:p>
            <a:pPr lvl="1" eaLnBrk="1" hangingPunct="1"/>
            <a:r>
              <a:rPr lang="en-US" altLang="en-US" smtClean="0"/>
              <a:t>Block (or called Page)</a:t>
            </a:r>
          </a:p>
          <a:p>
            <a:pPr eaLnBrk="1" hangingPunct="1"/>
            <a:r>
              <a:rPr lang="en-US" altLang="en-US" smtClean="0"/>
              <a:t>The disk access time is composed by</a:t>
            </a:r>
          </a:p>
          <a:p>
            <a:pPr lvl="1" eaLnBrk="1" hangingPunct="1"/>
            <a:r>
              <a:rPr lang="en-US" altLang="en-US" smtClean="0"/>
              <a:t>Seek time</a:t>
            </a:r>
          </a:p>
          <a:p>
            <a:pPr lvl="1" eaLnBrk="1" hangingPunct="1"/>
            <a:r>
              <a:rPr lang="en-US" altLang="en-US" smtClean="0"/>
              <a:t>Rotation time</a:t>
            </a:r>
          </a:p>
          <a:p>
            <a:pPr lvl="1" eaLnBrk="1" hangingPunct="1"/>
            <a:r>
              <a:rPr lang="en-US" altLang="en-US" smtClean="0"/>
              <a:t>Data transfer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924E9A-090E-4282-A355-E51D242E2B6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647CCB-58B9-4148-A684-2D50F2250B5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Insertion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Insert a record with search key value </a:t>
            </a:r>
            <a:r>
              <a:rPr lang="en-US" altLang="en-US" smtClean="0">
                <a:latin typeface="LettrGoth12 BT" pitchFamily="49" charset="0"/>
              </a:rPr>
              <a:t>32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119063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1643063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3167063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8" name="Rectangle 7"/>
          <p:cNvSpPr>
            <a:spLocks noChangeArrowheads="1"/>
          </p:cNvSpPr>
          <p:nvPr/>
        </p:nvSpPr>
        <p:spPr bwMode="auto">
          <a:xfrm>
            <a:off x="4691063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9" name="Rectangle 8"/>
          <p:cNvSpPr>
            <a:spLocks noChangeArrowheads="1"/>
          </p:cNvSpPr>
          <p:nvPr/>
        </p:nvSpPr>
        <p:spPr bwMode="auto">
          <a:xfrm>
            <a:off x="6215063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0" name="Rectangle 9"/>
          <p:cNvSpPr>
            <a:spLocks noChangeArrowheads="1"/>
          </p:cNvSpPr>
          <p:nvPr/>
        </p:nvSpPr>
        <p:spPr bwMode="auto">
          <a:xfrm>
            <a:off x="7739063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957263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5453063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3" name="Rectangle 12"/>
          <p:cNvSpPr>
            <a:spLocks noChangeArrowheads="1"/>
          </p:cNvSpPr>
          <p:nvPr/>
        </p:nvSpPr>
        <p:spPr bwMode="auto">
          <a:xfrm>
            <a:off x="3929063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4" name="Text Box 13"/>
          <p:cNvSpPr txBox="1">
            <a:spLocks noChangeArrowheads="1"/>
          </p:cNvSpPr>
          <p:nvPr/>
        </p:nvSpPr>
        <p:spPr bwMode="auto">
          <a:xfrm rot="10800000">
            <a:off x="117475" y="4826000"/>
            <a:ext cx="549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</a:t>
            </a: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 rot="10800000">
            <a:off x="498475" y="4822825"/>
            <a:ext cx="549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5</a:t>
            </a:r>
          </a:p>
        </p:txBody>
      </p:sp>
      <p:sp>
        <p:nvSpPr>
          <p:cNvPr id="22546" name="Text Box 15"/>
          <p:cNvSpPr txBox="1">
            <a:spLocks noChangeArrowheads="1"/>
          </p:cNvSpPr>
          <p:nvPr/>
        </p:nvSpPr>
        <p:spPr bwMode="auto">
          <a:xfrm rot="10800000">
            <a:off x="879475" y="4746625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</a:t>
            </a:r>
          </a:p>
        </p:txBody>
      </p:sp>
      <p:sp>
        <p:nvSpPr>
          <p:cNvPr id="22547" name="Text Box 16"/>
          <p:cNvSpPr txBox="1">
            <a:spLocks noChangeArrowheads="1"/>
          </p:cNvSpPr>
          <p:nvPr/>
        </p:nvSpPr>
        <p:spPr bwMode="auto">
          <a:xfrm rot="10800000">
            <a:off x="1643063" y="4748213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30</a:t>
            </a:r>
          </a:p>
        </p:txBody>
      </p:sp>
      <p:sp>
        <p:nvSpPr>
          <p:cNvPr id="22548" name="Text Box 17"/>
          <p:cNvSpPr txBox="1">
            <a:spLocks noChangeArrowheads="1"/>
          </p:cNvSpPr>
          <p:nvPr/>
        </p:nvSpPr>
        <p:spPr bwMode="auto">
          <a:xfrm rot="10800000">
            <a:off x="2022475" y="4762500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35</a:t>
            </a:r>
          </a:p>
        </p:txBody>
      </p:sp>
      <p:sp>
        <p:nvSpPr>
          <p:cNvPr id="22549" name="Text Box 18"/>
          <p:cNvSpPr txBox="1">
            <a:spLocks noChangeArrowheads="1"/>
          </p:cNvSpPr>
          <p:nvPr/>
        </p:nvSpPr>
        <p:spPr bwMode="auto">
          <a:xfrm rot="10800000">
            <a:off x="3165475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2550" name="Text Box 19"/>
          <p:cNvSpPr txBox="1">
            <a:spLocks noChangeArrowheads="1"/>
          </p:cNvSpPr>
          <p:nvPr/>
        </p:nvSpPr>
        <p:spPr bwMode="auto">
          <a:xfrm rot="10800000">
            <a:off x="3546475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2551" name="Text Box 20"/>
          <p:cNvSpPr txBox="1">
            <a:spLocks noChangeArrowheads="1"/>
          </p:cNvSpPr>
          <p:nvPr/>
        </p:nvSpPr>
        <p:spPr bwMode="auto">
          <a:xfrm rot="10800000">
            <a:off x="3927475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2552" name="Text Box 21"/>
          <p:cNvSpPr txBox="1">
            <a:spLocks noChangeArrowheads="1"/>
          </p:cNvSpPr>
          <p:nvPr/>
        </p:nvSpPr>
        <p:spPr bwMode="auto">
          <a:xfrm rot="10800000">
            <a:off x="4689475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2553" name="Text Box 22"/>
          <p:cNvSpPr txBox="1">
            <a:spLocks noChangeArrowheads="1"/>
          </p:cNvSpPr>
          <p:nvPr/>
        </p:nvSpPr>
        <p:spPr bwMode="auto">
          <a:xfrm rot="10800000">
            <a:off x="5070475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2554" name="Text Box 23"/>
          <p:cNvSpPr txBox="1">
            <a:spLocks noChangeArrowheads="1"/>
          </p:cNvSpPr>
          <p:nvPr/>
        </p:nvSpPr>
        <p:spPr bwMode="auto">
          <a:xfrm rot="10800000">
            <a:off x="623093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2555" name="Text Box 24"/>
          <p:cNvSpPr txBox="1">
            <a:spLocks noChangeArrowheads="1"/>
          </p:cNvSpPr>
          <p:nvPr/>
        </p:nvSpPr>
        <p:spPr bwMode="auto">
          <a:xfrm rot="10800000">
            <a:off x="661193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 rot="10800000">
            <a:off x="6992938" y="46577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2557" name="Text Box 26"/>
          <p:cNvSpPr txBox="1">
            <a:spLocks noChangeArrowheads="1"/>
          </p:cNvSpPr>
          <p:nvPr/>
        </p:nvSpPr>
        <p:spPr bwMode="auto">
          <a:xfrm rot="10800000">
            <a:off x="7753350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2558" name="Text Box 27"/>
          <p:cNvSpPr txBox="1">
            <a:spLocks noChangeArrowheads="1"/>
          </p:cNvSpPr>
          <p:nvPr/>
        </p:nvSpPr>
        <p:spPr bwMode="auto">
          <a:xfrm rot="10800000">
            <a:off x="8134350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2559" name="Text Box 28"/>
          <p:cNvSpPr txBox="1">
            <a:spLocks noChangeArrowheads="1"/>
          </p:cNvSpPr>
          <p:nvPr/>
        </p:nvSpPr>
        <p:spPr bwMode="auto">
          <a:xfrm rot="10800000">
            <a:off x="960438" y="3392488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30</a:t>
            </a:r>
          </a:p>
        </p:txBody>
      </p:sp>
      <p:sp>
        <p:nvSpPr>
          <p:cNvPr id="22560" name="Text Box 29"/>
          <p:cNvSpPr txBox="1">
            <a:spLocks noChangeArrowheads="1"/>
          </p:cNvSpPr>
          <p:nvPr/>
        </p:nvSpPr>
        <p:spPr bwMode="auto">
          <a:xfrm rot="10800000">
            <a:off x="3932238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2561" name="Text Box 30"/>
          <p:cNvSpPr txBox="1">
            <a:spLocks noChangeArrowheads="1"/>
          </p:cNvSpPr>
          <p:nvPr/>
        </p:nvSpPr>
        <p:spPr bwMode="auto">
          <a:xfrm rot="10800000">
            <a:off x="5451475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2562" name="Text Box 31"/>
          <p:cNvSpPr txBox="1">
            <a:spLocks noChangeArrowheads="1"/>
          </p:cNvSpPr>
          <p:nvPr/>
        </p:nvSpPr>
        <p:spPr bwMode="auto">
          <a:xfrm rot="10800000">
            <a:off x="5832475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2563" name="Text Box 32"/>
          <p:cNvSpPr txBox="1">
            <a:spLocks noChangeArrowheads="1"/>
          </p:cNvSpPr>
          <p:nvPr/>
        </p:nvSpPr>
        <p:spPr bwMode="auto">
          <a:xfrm rot="10800000">
            <a:off x="6213475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2564" name="Line 33"/>
          <p:cNvSpPr>
            <a:spLocks noChangeShapeType="1"/>
          </p:cNvSpPr>
          <p:nvPr/>
        </p:nvSpPr>
        <p:spPr bwMode="auto">
          <a:xfrm flipH="1">
            <a:off x="1566863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34"/>
          <p:cNvSpPr>
            <a:spLocks noChangeShapeType="1"/>
          </p:cNvSpPr>
          <p:nvPr/>
        </p:nvSpPr>
        <p:spPr bwMode="auto">
          <a:xfrm>
            <a:off x="4310063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35"/>
          <p:cNvSpPr>
            <a:spLocks noChangeShapeType="1"/>
          </p:cNvSpPr>
          <p:nvPr/>
        </p:nvSpPr>
        <p:spPr bwMode="auto">
          <a:xfrm flipH="1">
            <a:off x="728663" y="3683000"/>
            <a:ext cx="3048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7" name="Line 36"/>
          <p:cNvSpPr>
            <a:spLocks noChangeShapeType="1"/>
          </p:cNvSpPr>
          <p:nvPr/>
        </p:nvSpPr>
        <p:spPr bwMode="auto">
          <a:xfrm>
            <a:off x="1338263" y="3683000"/>
            <a:ext cx="990600" cy="99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8" name="Line 37"/>
          <p:cNvSpPr>
            <a:spLocks noChangeShapeType="1"/>
          </p:cNvSpPr>
          <p:nvPr/>
        </p:nvSpPr>
        <p:spPr bwMode="auto">
          <a:xfrm flipH="1">
            <a:off x="3852863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38"/>
          <p:cNvSpPr>
            <a:spLocks noChangeShapeType="1"/>
          </p:cNvSpPr>
          <p:nvPr/>
        </p:nvSpPr>
        <p:spPr bwMode="auto">
          <a:xfrm flipH="1">
            <a:off x="5300663" y="37592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39"/>
          <p:cNvSpPr>
            <a:spLocks noChangeShapeType="1"/>
          </p:cNvSpPr>
          <p:nvPr/>
        </p:nvSpPr>
        <p:spPr bwMode="auto">
          <a:xfrm>
            <a:off x="6291263" y="37592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40"/>
          <p:cNvSpPr>
            <a:spLocks noChangeShapeType="1"/>
          </p:cNvSpPr>
          <p:nvPr/>
        </p:nvSpPr>
        <p:spPr bwMode="auto">
          <a:xfrm>
            <a:off x="6672263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2" name="Line 41"/>
          <p:cNvSpPr>
            <a:spLocks noChangeShapeType="1"/>
          </p:cNvSpPr>
          <p:nvPr/>
        </p:nvSpPr>
        <p:spPr bwMode="auto">
          <a:xfrm>
            <a:off x="347663" y="5130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Line 42"/>
          <p:cNvSpPr>
            <a:spLocks noChangeShapeType="1"/>
          </p:cNvSpPr>
          <p:nvPr/>
        </p:nvSpPr>
        <p:spPr bwMode="auto">
          <a:xfrm>
            <a:off x="728663" y="5130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4" name="Line 43"/>
          <p:cNvSpPr>
            <a:spLocks noChangeShapeType="1"/>
          </p:cNvSpPr>
          <p:nvPr/>
        </p:nvSpPr>
        <p:spPr bwMode="auto">
          <a:xfrm>
            <a:off x="1109663" y="5130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4"/>
          <p:cNvSpPr>
            <a:spLocks noChangeShapeType="1"/>
          </p:cNvSpPr>
          <p:nvPr/>
        </p:nvSpPr>
        <p:spPr bwMode="auto">
          <a:xfrm>
            <a:off x="1897063" y="5130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Line 45"/>
          <p:cNvSpPr>
            <a:spLocks noChangeShapeType="1"/>
          </p:cNvSpPr>
          <p:nvPr/>
        </p:nvSpPr>
        <p:spPr bwMode="auto">
          <a:xfrm>
            <a:off x="2278063" y="5130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7" name="Line 46"/>
          <p:cNvSpPr>
            <a:spLocks noChangeShapeType="1"/>
          </p:cNvSpPr>
          <p:nvPr/>
        </p:nvSpPr>
        <p:spPr bwMode="auto">
          <a:xfrm>
            <a:off x="34718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8" name="Line 47"/>
          <p:cNvSpPr>
            <a:spLocks noChangeShapeType="1"/>
          </p:cNvSpPr>
          <p:nvPr/>
        </p:nvSpPr>
        <p:spPr bwMode="auto">
          <a:xfrm>
            <a:off x="38528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9" name="Line 48"/>
          <p:cNvSpPr>
            <a:spLocks noChangeShapeType="1"/>
          </p:cNvSpPr>
          <p:nvPr/>
        </p:nvSpPr>
        <p:spPr bwMode="auto">
          <a:xfrm>
            <a:off x="42338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0" name="Line 49"/>
          <p:cNvSpPr>
            <a:spLocks noChangeShapeType="1"/>
          </p:cNvSpPr>
          <p:nvPr/>
        </p:nvSpPr>
        <p:spPr bwMode="auto">
          <a:xfrm>
            <a:off x="49323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1" name="Line 50"/>
          <p:cNvSpPr>
            <a:spLocks noChangeShapeType="1"/>
          </p:cNvSpPr>
          <p:nvPr/>
        </p:nvSpPr>
        <p:spPr bwMode="auto">
          <a:xfrm>
            <a:off x="53133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2" name="Line 51"/>
          <p:cNvSpPr>
            <a:spLocks noChangeShapeType="1"/>
          </p:cNvSpPr>
          <p:nvPr/>
        </p:nvSpPr>
        <p:spPr bwMode="auto">
          <a:xfrm>
            <a:off x="6519863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3" name="Line 52"/>
          <p:cNvSpPr>
            <a:spLocks noChangeShapeType="1"/>
          </p:cNvSpPr>
          <p:nvPr/>
        </p:nvSpPr>
        <p:spPr bwMode="auto">
          <a:xfrm>
            <a:off x="6900863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4" name="Line 53"/>
          <p:cNvSpPr>
            <a:spLocks noChangeShapeType="1"/>
          </p:cNvSpPr>
          <p:nvPr/>
        </p:nvSpPr>
        <p:spPr bwMode="auto">
          <a:xfrm>
            <a:off x="7281863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5" name="Line 54"/>
          <p:cNvSpPr>
            <a:spLocks noChangeShapeType="1"/>
          </p:cNvSpPr>
          <p:nvPr/>
        </p:nvSpPr>
        <p:spPr bwMode="auto">
          <a:xfrm>
            <a:off x="80438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6" name="Line 55"/>
          <p:cNvSpPr>
            <a:spLocks noChangeShapeType="1"/>
          </p:cNvSpPr>
          <p:nvPr/>
        </p:nvSpPr>
        <p:spPr bwMode="auto">
          <a:xfrm>
            <a:off x="842486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7" name="Line 56"/>
          <p:cNvSpPr>
            <a:spLocks noChangeShapeType="1"/>
          </p:cNvSpPr>
          <p:nvPr/>
        </p:nvSpPr>
        <p:spPr bwMode="auto">
          <a:xfrm>
            <a:off x="1338263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8" name="Line 57"/>
          <p:cNvSpPr>
            <a:spLocks noChangeShapeType="1"/>
          </p:cNvSpPr>
          <p:nvPr/>
        </p:nvSpPr>
        <p:spPr bwMode="auto">
          <a:xfrm>
            <a:off x="2862263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9" name="Line 58"/>
          <p:cNvSpPr>
            <a:spLocks noChangeShapeType="1"/>
          </p:cNvSpPr>
          <p:nvPr/>
        </p:nvSpPr>
        <p:spPr bwMode="auto">
          <a:xfrm>
            <a:off x="4386263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0" name="Line 59"/>
          <p:cNvSpPr>
            <a:spLocks noChangeShapeType="1"/>
          </p:cNvSpPr>
          <p:nvPr/>
        </p:nvSpPr>
        <p:spPr bwMode="auto">
          <a:xfrm>
            <a:off x="5910263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1" name="Line 60"/>
          <p:cNvSpPr>
            <a:spLocks noChangeShapeType="1"/>
          </p:cNvSpPr>
          <p:nvPr/>
        </p:nvSpPr>
        <p:spPr bwMode="auto">
          <a:xfrm>
            <a:off x="7434263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2" name="Text Box 61"/>
          <p:cNvSpPr txBox="1">
            <a:spLocks noChangeArrowheads="1"/>
          </p:cNvSpPr>
          <p:nvPr/>
        </p:nvSpPr>
        <p:spPr bwMode="auto">
          <a:xfrm>
            <a:off x="6148388" y="2087563"/>
            <a:ext cx="1931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1024062" name="Line 62"/>
          <p:cNvSpPr>
            <a:spLocks noChangeShapeType="1"/>
          </p:cNvSpPr>
          <p:nvPr/>
        </p:nvSpPr>
        <p:spPr bwMode="auto">
          <a:xfrm flipH="1">
            <a:off x="1544638" y="2540000"/>
            <a:ext cx="2438400" cy="7620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63" name="Line 63"/>
          <p:cNvSpPr>
            <a:spLocks noChangeShapeType="1"/>
          </p:cNvSpPr>
          <p:nvPr/>
        </p:nvSpPr>
        <p:spPr bwMode="auto">
          <a:xfrm>
            <a:off x="1360488" y="3694113"/>
            <a:ext cx="990600" cy="990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64" name="Text Box 64"/>
          <p:cNvSpPr txBox="1">
            <a:spLocks noChangeArrowheads="1"/>
          </p:cNvSpPr>
          <p:nvPr/>
        </p:nvSpPr>
        <p:spPr bwMode="auto">
          <a:xfrm>
            <a:off x="2286000" y="3429000"/>
            <a:ext cx="23542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Look up where the</a:t>
            </a:r>
            <a:b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inserted key</a:t>
            </a:r>
            <a:b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should go…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1831975" y="4568825"/>
            <a:ext cx="549275" cy="841375"/>
            <a:chOff x="1154" y="2878"/>
            <a:chExt cx="346" cy="530"/>
          </a:xfrm>
        </p:grpSpPr>
        <p:sp>
          <p:nvSpPr>
            <p:cNvPr id="22598" name="Text Box 66"/>
            <p:cNvSpPr txBox="1">
              <a:spLocks noChangeArrowheads="1"/>
            </p:cNvSpPr>
            <p:nvPr/>
          </p:nvSpPr>
          <p:spPr bwMode="auto">
            <a:xfrm rot="10800000">
              <a:off x="1154" y="2878"/>
              <a:ext cx="3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32</a:t>
              </a:r>
            </a:p>
          </p:txBody>
        </p:sp>
        <p:sp>
          <p:nvSpPr>
            <p:cNvPr id="22599" name="Line 67"/>
            <p:cNvSpPr>
              <a:spLocks noChangeShapeType="1"/>
            </p:cNvSpPr>
            <p:nvPr/>
          </p:nvSpPr>
          <p:spPr bwMode="auto">
            <a:xfrm>
              <a:off x="1312" y="3120"/>
              <a:ext cx="0" cy="28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068" name="Text Box 68"/>
          <p:cNvSpPr txBox="1">
            <a:spLocks noChangeArrowheads="1"/>
          </p:cNvSpPr>
          <p:nvPr/>
        </p:nvSpPr>
        <p:spPr bwMode="auto">
          <a:xfrm>
            <a:off x="1066800" y="5715000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And insert it right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2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2" grpId="0" animBg="1"/>
      <p:bldP spid="1024063" grpId="0" animBg="1"/>
      <p:bldP spid="1024064" grpId="0" autoUpdateAnimBg="0"/>
      <p:bldP spid="102406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AF55D5-F5AF-4D98-BA48-E6EF0484CF0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F77659-1C29-4467-9B12-EB089C69EE8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insertion example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Insert a record with search key value </a:t>
            </a:r>
            <a:r>
              <a:rPr lang="en-US" altLang="en-US" smtClean="0">
                <a:latin typeface="LettrGoth12 BT" pitchFamily="49" charset="0"/>
              </a:rPr>
              <a:t>152</a:t>
            </a: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2" name="Rectangle 7"/>
          <p:cNvSpPr>
            <a:spLocks noChangeArrowheads="1"/>
          </p:cNvSpPr>
          <p:nvPr/>
        </p:nvSpPr>
        <p:spPr bwMode="auto">
          <a:xfrm>
            <a:off x="7467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Rectangle 8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Rectangle 9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5" name="Text Box 10"/>
          <p:cNvSpPr txBox="1">
            <a:spLocks noChangeArrowheads="1"/>
          </p:cNvSpPr>
          <p:nvPr/>
        </p:nvSpPr>
        <p:spPr bwMode="auto">
          <a:xfrm rot="10800000">
            <a:off x="28940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3566" name="Text Box 11"/>
          <p:cNvSpPr txBox="1">
            <a:spLocks noChangeArrowheads="1"/>
          </p:cNvSpPr>
          <p:nvPr/>
        </p:nvSpPr>
        <p:spPr bwMode="auto">
          <a:xfrm rot="10800000">
            <a:off x="3275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3567" name="Text Box 12"/>
          <p:cNvSpPr txBox="1">
            <a:spLocks noChangeArrowheads="1"/>
          </p:cNvSpPr>
          <p:nvPr/>
        </p:nvSpPr>
        <p:spPr bwMode="auto">
          <a:xfrm rot="10800000">
            <a:off x="36560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3568" name="Text Box 13"/>
          <p:cNvSpPr txBox="1">
            <a:spLocks noChangeArrowheads="1"/>
          </p:cNvSpPr>
          <p:nvPr/>
        </p:nvSpPr>
        <p:spPr bwMode="auto">
          <a:xfrm rot="10800000">
            <a:off x="4418013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3569" name="Text Box 14"/>
          <p:cNvSpPr txBox="1">
            <a:spLocks noChangeArrowheads="1"/>
          </p:cNvSpPr>
          <p:nvPr/>
        </p:nvSpPr>
        <p:spPr bwMode="auto">
          <a:xfrm rot="10800000">
            <a:off x="4799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3570" name="Text Box 15"/>
          <p:cNvSpPr txBox="1">
            <a:spLocks noChangeArrowheads="1"/>
          </p:cNvSpPr>
          <p:nvPr/>
        </p:nvSpPr>
        <p:spPr bwMode="auto">
          <a:xfrm rot="10800000">
            <a:off x="5959475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3571" name="Text Box 16"/>
          <p:cNvSpPr txBox="1">
            <a:spLocks noChangeArrowheads="1"/>
          </p:cNvSpPr>
          <p:nvPr/>
        </p:nvSpPr>
        <p:spPr bwMode="auto">
          <a:xfrm rot="10800000">
            <a:off x="6340475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3572" name="Text Box 17"/>
          <p:cNvSpPr txBox="1">
            <a:spLocks noChangeArrowheads="1"/>
          </p:cNvSpPr>
          <p:nvPr/>
        </p:nvSpPr>
        <p:spPr bwMode="auto">
          <a:xfrm rot="10800000">
            <a:off x="6721475" y="46577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3573" name="Text Box 18"/>
          <p:cNvSpPr txBox="1">
            <a:spLocks noChangeArrowheads="1"/>
          </p:cNvSpPr>
          <p:nvPr/>
        </p:nvSpPr>
        <p:spPr bwMode="auto">
          <a:xfrm rot="10800000">
            <a:off x="748188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3574" name="Text Box 19"/>
          <p:cNvSpPr txBox="1">
            <a:spLocks noChangeArrowheads="1"/>
          </p:cNvSpPr>
          <p:nvPr/>
        </p:nvSpPr>
        <p:spPr bwMode="auto">
          <a:xfrm rot="10800000">
            <a:off x="786288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3575" name="Text Box 20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3576" name="Text Box 21"/>
          <p:cNvSpPr txBox="1">
            <a:spLocks noChangeArrowheads="1"/>
          </p:cNvSpPr>
          <p:nvPr/>
        </p:nvSpPr>
        <p:spPr bwMode="auto">
          <a:xfrm rot="10800000">
            <a:off x="5180013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3577" name="Text Box 22"/>
          <p:cNvSpPr txBox="1">
            <a:spLocks noChangeArrowheads="1"/>
          </p:cNvSpPr>
          <p:nvPr/>
        </p:nvSpPr>
        <p:spPr bwMode="auto">
          <a:xfrm rot="10800000">
            <a:off x="5561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3578" name="Text Box 23"/>
          <p:cNvSpPr txBox="1">
            <a:spLocks noChangeArrowheads="1"/>
          </p:cNvSpPr>
          <p:nvPr/>
        </p:nvSpPr>
        <p:spPr bwMode="auto">
          <a:xfrm rot="10800000">
            <a:off x="5942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3579" name="Line 24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5"/>
          <p:cNvSpPr>
            <a:spLocks noChangeShapeType="1"/>
          </p:cNvSpPr>
          <p:nvPr/>
        </p:nvSpPr>
        <p:spPr bwMode="auto">
          <a:xfrm>
            <a:off x="4038600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6"/>
          <p:cNvSpPr>
            <a:spLocks noChangeShapeType="1"/>
          </p:cNvSpPr>
          <p:nvPr/>
        </p:nvSpPr>
        <p:spPr bwMode="auto">
          <a:xfrm flipH="1">
            <a:off x="35814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27"/>
          <p:cNvSpPr>
            <a:spLocks noChangeShapeType="1"/>
          </p:cNvSpPr>
          <p:nvPr/>
        </p:nvSpPr>
        <p:spPr bwMode="auto">
          <a:xfrm flipH="1">
            <a:off x="5029200" y="37592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28"/>
          <p:cNvSpPr>
            <a:spLocks noChangeShapeType="1"/>
          </p:cNvSpPr>
          <p:nvPr/>
        </p:nvSpPr>
        <p:spPr bwMode="auto">
          <a:xfrm>
            <a:off x="6019800" y="37592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29"/>
          <p:cNvSpPr>
            <a:spLocks noChangeShapeType="1"/>
          </p:cNvSpPr>
          <p:nvPr/>
        </p:nvSpPr>
        <p:spPr bwMode="auto">
          <a:xfrm>
            <a:off x="64008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0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1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2"/>
          <p:cNvSpPr>
            <a:spLocks noChangeShapeType="1"/>
          </p:cNvSpPr>
          <p:nvPr/>
        </p:nv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3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4"/>
          <p:cNvSpPr>
            <a:spLocks noChangeShapeType="1"/>
          </p:cNvSpPr>
          <p:nvPr/>
        </p:nvSpPr>
        <p:spPr bwMode="auto">
          <a:xfrm>
            <a:off x="5041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35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Line 36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2" name="Line 37"/>
          <p:cNvSpPr>
            <a:spLocks noChangeShapeType="1"/>
          </p:cNvSpPr>
          <p:nvPr/>
        </p:nvSpPr>
        <p:spPr bwMode="auto">
          <a:xfrm>
            <a:off x="7010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Line 38"/>
          <p:cNvSpPr>
            <a:spLocks noChangeShapeType="1"/>
          </p:cNvSpPr>
          <p:nvPr/>
        </p:nvSpPr>
        <p:spPr bwMode="auto">
          <a:xfrm>
            <a:off x="777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4" name="Line 39"/>
          <p:cNvSpPr>
            <a:spLocks noChangeShapeType="1"/>
          </p:cNvSpPr>
          <p:nvPr/>
        </p:nvSpPr>
        <p:spPr bwMode="auto">
          <a:xfrm>
            <a:off x="8153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40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6" name="Line 41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7" name="Line 42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43"/>
          <p:cNvSpPr>
            <a:spLocks noChangeShapeType="1"/>
          </p:cNvSpPr>
          <p:nvPr/>
        </p:nvSpPr>
        <p:spPr bwMode="auto">
          <a:xfrm>
            <a:off x="7162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Text Box 44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1026093" name="Line 45"/>
          <p:cNvSpPr>
            <a:spLocks noChangeShapeType="1"/>
          </p:cNvSpPr>
          <p:nvPr/>
        </p:nvSpPr>
        <p:spPr bwMode="auto">
          <a:xfrm>
            <a:off x="4083050" y="2557463"/>
            <a:ext cx="1752600" cy="7620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94" name="Line 46"/>
          <p:cNvSpPr>
            <a:spLocks noChangeShapeType="1"/>
          </p:cNvSpPr>
          <p:nvPr/>
        </p:nvSpPr>
        <p:spPr bwMode="auto">
          <a:xfrm>
            <a:off x="6019800" y="3776663"/>
            <a:ext cx="533400" cy="9144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132513" y="4456113"/>
            <a:ext cx="549275" cy="954087"/>
            <a:chOff x="3863" y="2807"/>
            <a:chExt cx="346" cy="601"/>
          </a:xfrm>
        </p:grpSpPr>
        <p:sp>
          <p:nvSpPr>
            <p:cNvPr id="23604" name="Text Box 48"/>
            <p:cNvSpPr txBox="1">
              <a:spLocks noChangeArrowheads="1"/>
            </p:cNvSpPr>
            <p:nvPr/>
          </p:nvSpPr>
          <p:spPr bwMode="auto">
            <a:xfrm rot="10800000">
              <a:off x="3863" y="2807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00FF00"/>
                  </a:solidFill>
                  <a:latin typeface="LettrGoth12 BT" pitchFamily="49" charset="0"/>
                </a:rPr>
                <a:t>152</a:t>
              </a:r>
            </a:p>
          </p:txBody>
        </p:sp>
        <p:sp>
          <p:nvSpPr>
            <p:cNvPr id="23605" name="Line 49"/>
            <p:cNvSpPr>
              <a:spLocks noChangeShapeType="1"/>
            </p:cNvSpPr>
            <p:nvPr/>
          </p:nvSpPr>
          <p:spPr bwMode="auto">
            <a:xfrm>
              <a:off x="4043" y="3120"/>
              <a:ext cx="0" cy="28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098" name="Text Box 50"/>
          <p:cNvSpPr txBox="1">
            <a:spLocks noChangeArrowheads="1"/>
          </p:cNvSpPr>
          <p:nvPr/>
        </p:nvSpPr>
        <p:spPr bwMode="auto">
          <a:xfrm>
            <a:off x="4910138" y="5761038"/>
            <a:ext cx="321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Oops, node is already full!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93" grpId="0" animBg="1"/>
      <p:bldP spid="1026094" grpId="0" animBg="1"/>
      <p:bldP spid="102609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BE7CBC-979C-439A-B7C2-9C3AC5AC4C0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CBB290-8CCA-4FEC-9F40-E8BF8B95CDE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Node splitting</a:t>
            </a: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4" name="Rectangle 5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7467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6" name="Rectangle 7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7" name="Rectangle 8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 rot="10800000">
            <a:off x="2892425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4589" name="Text Box 10"/>
          <p:cNvSpPr txBox="1">
            <a:spLocks noChangeArrowheads="1"/>
          </p:cNvSpPr>
          <p:nvPr/>
        </p:nvSpPr>
        <p:spPr bwMode="auto">
          <a:xfrm rot="10800000">
            <a:off x="3273425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4590" name="Text Box 11"/>
          <p:cNvSpPr txBox="1">
            <a:spLocks noChangeArrowheads="1"/>
          </p:cNvSpPr>
          <p:nvPr/>
        </p:nvSpPr>
        <p:spPr bwMode="auto">
          <a:xfrm rot="10800000">
            <a:off x="4416425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4591" name="Text Box 12"/>
          <p:cNvSpPr txBox="1">
            <a:spLocks noChangeArrowheads="1"/>
          </p:cNvSpPr>
          <p:nvPr/>
        </p:nvSpPr>
        <p:spPr bwMode="auto">
          <a:xfrm rot="10800000">
            <a:off x="48021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FF00"/>
                </a:solidFill>
                <a:latin typeface="LettrGoth12 BT" pitchFamily="49" charset="0"/>
              </a:rPr>
              <a:t>152</a:t>
            </a:r>
          </a:p>
        </p:txBody>
      </p:sp>
      <p:sp>
        <p:nvSpPr>
          <p:cNvPr id="24592" name="Text Box 13"/>
          <p:cNvSpPr txBox="1">
            <a:spLocks noChangeArrowheads="1"/>
          </p:cNvSpPr>
          <p:nvPr/>
        </p:nvSpPr>
        <p:spPr bwMode="auto">
          <a:xfrm rot="10800000">
            <a:off x="59578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4593" name="Text Box 14"/>
          <p:cNvSpPr txBox="1">
            <a:spLocks noChangeArrowheads="1"/>
          </p:cNvSpPr>
          <p:nvPr/>
        </p:nvSpPr>
        <p:spPr bwMode="auto">
          <a:xfrm rot="10800000">
            <a:off x="6338888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4594" name="Text Box 15"/>
          <p:cNvSpPr txBox="1">
            <a:spLocks noChangeArrowheads="1"/>
          </p:cNvSpPr>
          <p:nvPr/>
        </p:nvSpPr>
        <p:spPr bwMode="auto">
          <a:xfrm rot="10800000">
            <a:off x="748188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4595" name="Text Box 16"/>
          <p:cNvSpPr txBox="1">
            <a:spLocks noChangeArrowheads="1"/>
          </p:cNvSpPr>
          <p:nvPr/>
        </p:nvSpPr>
        <p:spPr bwMode="auto">
          <a:xfrm rot="10800000">
            <a:off x="786288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4596" name="Text Box 17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4597" name="Text Box 18"/>
          <p:cNvSpPr txBox="1">
            <a:spLocks noChangeArrowheads="1"/>
          </p:cNvSpPr>
          <p:nvPr/>
        </p:nvSpPr>
        <p:spPr bwMode="auto">
          <a:xfrm rot="10800000">
            <a:off x="5180013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4598" name="Text Box 19"/>
          <p:cNvSpPr txBox="1">
            <a:spLocks noChangeArrowheads="1"/>
          </p:cNvSpPr>
          <p:nvPr/>
        </p:nvSpPr>
        <p:spPr bwMode="auto">
          <a:xfrm rot="10800000">
            <a:off x="5561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4599" name="Text Box 20"/>
          <p:cNvSpPr txBox="1">
            <a:spLocks noChangeArrowheads="1"/>
          </p:cNvSpPr>
          <p:nvPr/>
        </p:nvSpPr>
        <p:spPr bwMode="auto">
          <a:xfrm rot="10800000">
            <a:off x="5942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4600" name="Line 21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22"/>
          <p:cNvSpPr>
            <a:spLocks noChangeShapeType="1"/>
          </p:cNvSpPr>
          <p:nvPr/>
        </p:nvSpPr>
        <p:spPr bwMode="auto">
          <a:xfrm>
            <a:off x="4038600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Line 23"/>
          <p:cNvSpPr>
            <a:spLocks noChangeShapeType="1"/>
          </p:cNvSpPr>
          <p:nvPr/>
        </p:nvSpPr>
        <p:spPr bwMode="auto">
          <a:xfrm flipH="1">
            <a:off x="1981200" y="3770313"/>
            <a:ext cx="3276600" cy="889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4"/>
          <p:cNvSpPr>
            <a:spLocks noChangeShapeType="1"/>
          </p:cNvSpPr>
          <p:nvPr/>
        </p:nvSpPr>
        <p:spPr bwMode="auto">
          <a:xfrm flipH="1">
            <a:off x="3581400" y="3770313"/>
            <a:ext cx="2057400" cy="889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5"/>
          <p:cNvSpPr>
            <a:spLocks noChangeShapeType="1"/>
          </p:cNvSpPr>
          <p:nvPr/>
        </p:nvSpPr>
        <p:spPr bwMode="auto">
          <a:xfrm>
            <a:off x="64008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26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27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28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29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0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Line 31"/>
          <p:cNvSpPr>
            <a:spLocks noChangeShapeType="1"/>
          </p:cNvSpPr>
          <p:nvPr/>
        </p:nvSpPr>
        <p:spPr bwMode="auto">
          <a:xfrm>
            <a:off x="777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Line 32"/>
          <p:cNvSpPr>
            <a:spLocks noChangeShapeType="1"/>
          </p:cNvSpPr>
          <p:nvPr/>
        </p:nvSpPr>
        <p:spPr bwMode="auto">
          <a:xfrm>
            <a:off x="8153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Line 33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Line 34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Line 35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Line 36"/>
          <p:cNvSpPr>
            <a:spLocks noChangeShapeType="1"/>
          </p:cNvSpPr>
          <p:nvPr/>
        </p:nvSpPr>
        <p:spPr bwMode="auto">
          <a:xfrm>
            <a:off x="7162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6" name="Text Box 37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24617" name="Line 38"/>
          <p:cNvSpPr>
            <a:spLocks noChangeShapeType="1"/>
          </p:cNvSpPr>
          <p:nvPr/>
        </p:nvSpPr>
        <p:spPr bwMode="auto">
          <a:xfrm>
            <a:off x="5083175" y="5181600"/>
            <a:ext cx="0" cy="4572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135" name="Text Box 39"/>
          <p:cNvSpPr txBox="1">
            <a:spLocks noChangeArrowheads="1"/>
          </p:cNvSpPr>
          <p:nvPr/>
        </p:nvSpPr>
        <p:spPr bwMode="auto">
          <a:xfrm>
            <a:off x="6553200" y="2759075"/>
            <a:ext cx="22875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Yikes, this node is</a:t>
            </a:r>
            <a:b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also already full!</a:t>
            </a:r>
          </a:p>
        </p:txBody>
      </p:sp>
      <p:sp>
        <p:nvSpPr>
          <p:cNvPr id="24619" name="Rectangle 40"/>
          <p:cNvSpPr>
            <a:spLocks noChangeArrowheads="1"/>
          </p:cNvSpPr>
          <p:nvPr/>
        </p:nvSpPr>
        <p:spPr bwMode="auto">
          <a:xfrm>
            <a:off x="12954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20" name="Text Box 41"/>
          <p:cNvSpPr txBox="1">
            <a:spLocks noChangeArrowheads="1"/>
          </p:cNvSpPr>
          <p:nvPr/>
        </p:nvSpPr>
        <p:spPr bwMode="auto">
          <a:xfrm rot="10800000">
            <a:off x="12938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4621" name="Text Box 42"/>
          <p:cNvSpPr txBox="1">
            <a:spLocks noChangeArrowheads="1"/>
          </p:cNvSpPr>
          <p:nvPr/>
        </p:nvSpPr>
        <p:spPr bwMode="auto">
          <a:xfrm rot="10800000">
            <a:off x="16748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4622" name="Text Box 43"/>
          <p:cNvSpPr txBox="1">
            <a:spLocks noChangeArrowheads="1"/>
          </p:cNvSpPr>
          <p:nvPr/>
        </p:nvSpPr>
        <p:spPr bwMode="auto">
          <a:xfrm rot="10800000">
            <a:off x="20558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4623" name="Line 44"/>
          <p:cNvSpPr>
            <a:spLocks noChangeShapeType="1"/>
          </p:cNvSpPr>
          <p:nvPr/>
        </p:nvSpPr>
        <p:spPr bwMode="auto">
          <a:xfrm>
            <a:off x="16002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Line 45"/>
          <p:cNvSpPr>
            <a:spLocks noChangeShapeType="1"/>
          </p:cNvSpPr>
          <p:nvPr/>
        </p:nvSpPr>
        <p:spPr bwMode="auto">
          <a:xfrm>
            <a:off x="19812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5" name="Line 46"/>
          <p:cNvSpPr>
            <a:spLocks noChangeShapeType="1"/>
          </p:cNvSpPr>
          <p:nvPr/>
        </p:nvSpPr>
        <p:spPr bwMode="auto">
          <a:xfrm>
            <a:off x="23622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7"/>
          <p:cNvSpPr>
            <a:spLocks noChangeShapeType="1"/>
          </p:cNvSpPr>
          <p:nvPr/>
        </p:nvSpPr>
        <p:spPr bwMode="auto">
          <a:xfrm>
            <a:off x="9906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8"/>
          <p:cNvSpPr>
            <a:spLocks noChangeShapeType="1"/>
          </p:cNvSpPr>
          <p:nvPr/>
        </p:nvSpPr>
        <p:spPr bwMode="auto">
          <a:xfrm flipH="1">
            <a:off x="5029200" y="3778250"/>
            <a:ext cx="990600" cy="8810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5699125" y="3581400"/>
            <a:ext cx="854075" cy="1066800"/>
            <a:chOff x="3590" y="2256"/>
            <a:chExt cx="538" cy="672"/>
          </a:xfrm>
        </p:grpSpPr>
        <p:sp>
          <p:nvSpPr>
            <p:cNvPr id="24629" name="Line 50"/>
            <p:cNvSpPr>
              <a:spLocks noChangeShapeType="1"/>
            </p:cNvSpPr>
            <p:nvPr/>
          </p:nvSpPr>
          <p:spPr bwMode="auto">
            <a:xfrm>
              <a:off x="3840" y="2448"/>
              <a:ext cx="288" cy="480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Text Box 51"/>
            <p:cNvSpPr txBox="1">
              <a:spLocks noChangeArrowheads="1"/>
            </p:cNvSpPr>
            <p:nvPr/>
          </p:nvSpPr>
          <p:spPr bwMode="auto">
            <a:xfrm rot="10800000">
              <a:off x="3590" y="2256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00FF00"/>
                  </a:solidFill>
                  <a:latin typeface="LettrGoth12 BT" pitchFamily="49" charset="0"/>
                </a:rPr>
                <a:t>156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3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0941A2-AFA2-4593-88C4-05E38452270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C62535-30B7-4F45-A2DB-BD7FDE3FC12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node splitting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486400"/>
            <a:ext cx="8686800" cy="137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In the worst case, node splitting can “propagate” all the way up to the root of the tree (not illustrated here)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Splitting the root introduces a new root of fan-out 2 and causes the tree to grow “up” by one level</a:t>
            </a:r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0" name="Rectangle 7"/>
          <p:cNvSpPr>
            <a:spLocks noChangeArrowheads="1"/>
          </p:cNvSpPr>
          <p:nvPr/>
        </p:nvSpPr>
        <p:spPr bwMode="auto">
          <a:xfrm>
            <a:off x="7467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1" name="Rectangle 8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2" name="Rectangle 9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 rot="10800000">
            <a:off x="2892425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 rot="10800000">
            <a:off x="3273425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 rot="10800000">
            <a:off x="4416425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5616" name="Text Box 13"/>
          <p:cNvSpPr txBox="1">
            <a:spLocks noChangeArrowheads="1"/>
          </p:cNvSpPr>
          <p:nvPr/>
        </p:nvSpPr>
        <p:spPr bwMode="auto">
          <a:xfrm rot="10800000">
            <a:off x="48021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FF00"/>
                </a:solidFill>
                <a:latin typeface="LettrGoth12 BT" pitchFamily="49" charset="0"/>
              </a:rPr>
              <a:t>152</a:t>
            </a:r>
          </a:p>
        </p:txBody>
      </p:sp>
      <p:sp>
        <p:nvSpPr>
          <p:cNvPr id="25617" name="Text Box 14"/>
          <p:cNvSpPr txBox="1">
            <a:spLocks noChangeArrowheads="1"/>
          </p:cNvSpPr>
          <p:nvPr/>
        </p:nvSpPr>
        <p:spPr bwMode="auto">
          <a:xfrm rot="10800000">
            <a:off x="59578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5618" name="Text Box 15"/>
          <p:cNvSpPr txBox="1">
            <a:spLocks noChangeArrowheads="1"/>
          </p:cNvSpPr>
          <p:nvPr/>
        </p:nvSpPr>
        <p:spPr bwMode="auto">
          <a:xfrm rot="10800000">
            <a:off x="6338888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5619" name="Text Box 16"/>
          <p:cNvSpPr txBox="1">
            <a:spLocks noChangeArrowheads="1"/>
          </p:cNvSpPr>
          <p:nvPr/>
        </p:nvSpPr>
        <p:spPr bwMode="auto">
          <a:xfrm rot="10800000">
            <a:off x="748188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5620" name="Text Box 17"/>
          <p:cNvSpPr txBox="1">
            <a:spLocks noChangeArrowheads="1"/>
          </p:cNvSpPr>
          <p:nvPr/>
        </p:nvSpPr>
        <p:spPr bwMode="auto">
          <a:xfrm rot="10800000">
            <a:off x="786288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5621" name="Text Box 18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5622" name="Text Box 19"/>
          <p:cNvSpPr txBox="1">
            <a:spLocks noChangeArrowheads="1"/>
          </p:cNvSpPr>
          <p:nvPr/>
        </p:nvSpPr>
        <p:spPr bwMode="auto">
          <a:xfrm rot="10800000">
            <a:off x="5178425" y="3300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5623" name="Line 20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1"/>
          <p:cNvSpPr>
            <a:spLocks noChangeShapeType="1"/>
          </p:cNvSpPr>
          <p:nvPr/>
        </p:nvSpPr>
        <p:spPr bwMode="auto">
          <a:xfrm flipH="1">
            <a:off x="3581400" y="2601913"/>
            <a:ext cx="5334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2"/>
          <p:cNvSpPr>
            <a:spLocks noChangeShapeType="1"/>
          </p:cNvSpPr>
          <p:nvPr/>
        </p:nvSpPr>
        <p:spPr bwMode="auto">
          <a:xfrm flipH="1">
            <a:off x="1981200" y="3810000"/>
            <a:ext cx="990600" cy="84931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3"/>
          <p:cNvSpPr>
            <a:spLocks noChangeShapeType="1"/>
          </p:cNvSpPr>
          <p:nvPr/>
        </p:nvSpPr>
        <p:spPr bwMode="auto">
          <a:xfrm>
            <a:off x="3352800" y="3810000"/>
            <a:ext cx="228600" cy="84931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4"/>
          <p:cNvSpPr>
            <a:spLocks noChangeShapeType="1"/>
          </p:cNvSpPr>
          <p:nvPr/>
        </p:nvSpPr>
        <p:spPr bwMode="auto">
          <a:xfrm>
            <a:off x="3733800" y="3810000"/>
            <a:ext cx="1295400" cy="8715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5"/>
          <p:cNvSpPr>
            <a:spLocks noChangeShapeType="1"/>
          </p:cNvSpPr>
          <p:nvPr/>
        </p:nvSpPr>
        <p:spPr bwMode="auto">
          <a:xfrm>
            <a:off x="5638800" y="3810000"/>
            <a:ext cx="2438400" cy="863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26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27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28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29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0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1"/>
          <p:cNvSpPr>
            <a:spLocks noChangeShapeType="1"/>
          </p:cNvSpPr>
          <p:nvPr/>
        </p:nvSpPr>
        <p:spPr bwMode="auto">
          <a:xfrm>
            <a:off x="777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2"/>
          <p:cNvSpPr>
            <a:spLocks noChangeShapeType="1"/>
          </p:cNvSpPr>
          <p:nvPr/>
        </p:nvSpPr>
        <p:spPr bwMode="auto">
          <a:xfrm>
            <a:off x="8153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33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4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35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Line 36"/>
          <p:cNvSpPr>
            <a:spLocks noChangeShapeType="1"/>
          </p:cNvSpPr>
          <p:nvPr/>
        </p:nvSpPr>
        <p:spPr bwMode="auto">
          <a:xfrm>
            <a:off x="7162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0" name="Text Box 37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25641" name="Line 38"/>
          <p:cNvSpPr>
            <a:spLocks noChangeShapeType="1"/>
          </p:cNvSpPr>
          <p:nvPr/>
        </p:nvSpPr>
        <p:spPr bwMode="auto">
          <a:xfrm>
            <a:off x="5083175" y="5181600"/>
            <a:ext cx="0" cy="4572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Rectangle 39"/>
          <p:cNvSpPr>
            <a:spLocks noChangeArrowheads="1"/>
          </p:cNvSpPr>
          <p:nvPr/>
        </p:nvSpPr>
        <p:spPr bwMode="auto">
          <a:xfrm>
            <a:off x="12954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43" name="Text Box 40"/>
          <p:cNvSpPr txBox="1">
            <a:spLocks noChangeArrowheads="1"/>
          </p:cNvSpPr>
          <p:nvPr/>
        </p:nvSpPr>
        <p:spPr bwMode="auto">
          <a:xfrm rot="10800000">
            <a:off x="12938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5644" name="Text Box 41"/>
          <p:cNvSpPr txBox="1">
            <a:spLocks noChangeArrowheads="1"/>
          </p:cNvSpPr>
          <p:nvPr/>
        </p:nvSpPr>
        <p:spPr bwMode="auto">
          <a:xfrm rot="10800000">
            <a:off x="16748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5645" name="Text Box 42"/>
          <p:cNvSpPr txBox="1">
            <a:spLocks noChangeArrowheads="1"/>
          </p:cNvSpPr>
          <p:nvPr/>
        </p:nvSpPr>
        <p:spPr bwMode="auto">
          <a:xfrm rot="10800000">
            <a:off x="20558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5646" name="Line 43"/>
          <p:cNvSpPr>
            <a:spLocks noChangeShapeType="1"/>
          </p:cNvSpPr>
          <p:nvPr/>
        </p:nvSpPr>
        <p:spPr bwMode="auto">
          <a:xfrm>
            <a:off x="16002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7" name="Line 44"/>
          <p:cNvSpPr>
            <a:spLocks noChangeShapeType="1"/>
          </p:cNvSpPr>
          <p:nvPr/>
        </p:nvSpPr>
        <p:spPr bwMode="auto">
          <a:xfrm>
            <a:off x="19812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8" name="Line 45"/>
          <p:cNvSpPr>
            <a:spLocks noChangeShapeType="1"/>
          </p:cNvSpPr>
          <p:nvPr/>
        </p:nvSpPr>
        <p:spPr bwMode="auto">
          <a:xfrm>
            <a:off x="23622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9" name="Line 46"/>
          <p:cNvSpPr>
            <a:spLocks noChangeShapeType="1"/>
          </p:cNvSpPr>
          <p:nvPr/>
        </p:nvSpPr>
        <p:spPr bwMode="auto">
          <a:xfrm>
            <a:off x="9906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7"/>
          <p:cNvSpPr>
            <a:spLocks noChangeShapeType="1"/>
          </p:cNvSpPr>
          <p:nvPr/>
        </p:nvSpPr>
        <p:spPr bwMode="auto">
          <a:xfrm>
            <a:off x="5334000" y="3810000"/>
            <a:ext cx="1252538" cy="881063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Rectangle 48"/>
          <p:cNvSpPr>
            <a:spLocks noChangeArrowheads="1"/>
          </p:cNvSpPr>
          <p:nvPr/>
        </p:nvSpPr>
        <p:spPr bwMode="auto">
          <a:xfrm>
            <a:off x="2897188" y="3309938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52" name="Text Box 49"/>
          <p:cNvSpPr txBox="1">
            <a:spLocks noChangeArrowheads="1"/>
          </p:cNvSpPr>
          <p:nvPr/>
        </p:nvSpPr>
        <p:spPr bwMode="auto">
          <a:xfrm rot="10800000">
            <a:off x="2895600" y="33099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5653" name="Text Box 50"/>
          <p:cNvSpPr txBox="1">
            <a:spLocks noChangeArrowheads="1"/>
          </p:cNvSpPr>
          <p:nvPr/>
        </p:nvSpPr>
        <p:spPr bwMode="auto">
          <a:xfrm rot="10800000">
            <a:off x="3276600" y="33115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5654" name="Text Box 51"/>
          <p:cNvSpPr txBox="1">
            <a:spLocks noChangeArrowheads="1"/>
          </p:cNvSpPr>
          <p:nvPr/>
        </p:nvSpPr>
        <p:spPr bwMode="auto">
          <a:xfrm rot="10800000">
            <a:off x="4038600" y="21558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FF00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5655" name="Line 52"/>
          <p:cNvSpPr>
            <a:spLocks noChangeShapeType="1"/>
          </p:cNvSpPr>
          <p:nvPr/>
        </p:nvSpPr>
        <p:spPr bwMode="auto">
          <a:xfrm>
            <a:off x="4484688" y="2624138"/>
            <a:ext cx="1371600" cy="6858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4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E3B958-3D75-470D-B30A-83EE06092B7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0CB9C3-E2D5-4566-99FA-A75397E3E20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Insertion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Insert</a:t>
            </a:r>
          </a:p>
          <a:p>
            <a:r>
              <a:rPr lang="en-US" altLang="en-US" sz="2400" smtClean="0"/>
              <a:t>Find correct leaf </a:t>
            </a:r>
            <a:r>
              <a:rPr lang="en-US" altLang="en-US" sz="2400" i="1" smtClean="0"/>
              <a:t>L.</a:t>
            </a:r>
            <a:r>
              <a:rPr lang="en-US" altLang="en-US" sz="2400" smtClean="0"/>
              <a:t> </a:t>
            </a:r>
          </a:p>
          <a:p>
            <a:r>
              <a:rPr lang="en-US" altLang="en-US" sz="2400" smtClean="0"/>
              <a:t>Put data entry onto </a:t>
            </a:r>
            <a:r>
              <a:rPr lang="en-US" altLang="en-US" sz="2400" i="1" smtClean="0"/>
              <a:t>L</a:t>
            </a:r>
            <a:r>
              <a:rPr lang="en-US" altLang="en-US" sz="2400" smtClean="0"/>
              <a:t>.</a:t>
            </a:r>
          </a:p>
          <a:p>
            <a:pPr lvl="1"/>
            <a:r>
              <a:rPr lang="en-US" altLang="en-US" sz="2400" smtClean="0"/>
              <a:t>If </a:t>
            </a:r>
            <a:r>
              <a:rPr lang="en-US" altLang="en-US" sz="2400" i="1" smtClean="0"/>
              <a:t>L </a:t>
            </a:r>
            <a:r>
              <a:rPr lang="en-US" altLang="en-US" sz="2400" smtClean="0"/>
              <a:t>has enough space, </a:t>
            </a:r>
            <a:r>
              <a:rPr lang="en-US" altLang="en-US" sz="2400" i="1" smtClean="0"/>
              <a:t>done</a:t>
            </a:r>
            <a:r>
              <a:rPr lang="en-US" altLang="en-US" sz="2400" smtClean="0"/>
              <a:t>!</a:t>
            </a:r>
          </a:p>
          <a:p>
            <a:pPr lvl="1"/>
            <a:r>
              <a:rPr lang="en-US" altLang="en-US" sz="2400" smtClean="0"/>
              <a:t>Else, must </a:t>
            </a:r>
            <a:r>
              <a:rPr lang="en-US" altLang="en-US" sz="2400" i="1" u="sng" smtClean="0">
                <a:solidFill>
                  <a:schemeClr val="accent2"/>
                </a:solidFill>
              </a:rPr>
              <a:t>split</a:t>
            </a:r>
            <a:r>
              <a:rPr lang="en-US" altLang="en-US" sz="2400" smtClean="0">
                <a:solidFill>
                  <a:schemeClr val="accent2"/>
                </a:solidFill>
              </a:rPr>
              <a:t>  </a:t>
            </a:r>
            <a:r>
              <a:rPr lang="en-US" altLang="en-US" sz="2400" i="1" smtClean="0"/>
              <a:t>L (into L and a new node L2)</a:t>
            </a:r>
            <a:endParaRPr lang="en-US" altLang="en-US" sz="2400" smtClean="0"/>
          </a:p>
          <a:p>
            <a:pPr lvl="2"/>
            <a:r>
              <a:rPr lang="en-US" altLang="en-US" smtClean="0"/>
              <a:t>Distribute entries evenly, </a:t>
            </a:r>
            <a:r>
              <a:rPr lang="en-US" altLang="en-US" i="1" u="sng" smtClean="0">
                <a:solidFill>
                  <a:schemeClr val="accent2"/>
                </a:solidFill>
              </a:rPr>
              <a:t>copy up</a:t>
            </a:r>
            <a:r>
              <a:rPr lang="en-US" altLang="en-US" b="1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middle key.</a:t>
            </a:r>
          </a:p>
          <a:p>
            <a:pPr lvl="2"/>
            <a:r>
              <a:rPr lang="en-US" altLang="en-US" smtClean="0"/>
              <a:t>Insert index entry pointing to </a:t>
            </a:r>
            <a:r>
              <a:rPr lang="en-US" altLang="en-US" i="1" smtClean="0"/>
              <a:t>L2 </a:t>
            </a:r>
            <a:r>
              <a:rPr lang="en-US" altLang="en-US" smtClean="0"/>
              <a:t>into parent of </a:t>
            </a:r>
            <a:r>
              <a:rPr lang="en-US" altLang="en-US" i="1" smtClean="0"/>
              <a:t>L</a:t>
            </a:r>
            <a:r>
              <a:rPr lang="en-US" altLang="en-US" smtClean="0"/>
              <a:t>.</a:t>
            </a:r>
          </a:p>
          <a:p>
            <a:r>
              <a:rPr lang="en-US" altLang="en-US" sz="2400" smtClean="0"/>
              <a:t>This can happen recursively</a:t>
            </a:r>
            <a:endParaRPr lang="en-US" altLang="en-US" sz="2600" smtClean="0"/>
          </a:p>
          <a:p>
            <a:r>
              <a:rPr lang="en-US" altLang="en-US" sz="2400" smtClean="0"/>
              <a:t>Tree growth: gets </a:t>
            </a:r>
            <a:r>
              <a:rPr lang="en-US" altLang="en-US" sz="2400" b="1" smtClean="0">
                <a:solidFill>
                  <a:schemeClr val="accent2"/>
                </a:solidFill>
              </a:rPr>
              <a:t>wider</a:t>
            </a:r>
            <a:r>
              <a:rPr lang="en-US" altLang="en-US" sz="2400" smtClean="0"/>
              <a:t> and (sometimes) </a:t>
            </a:r>
            <a:r>
              <a:rPr lang="en-US" altLang="en-US" sz="2400" b="1" smtClean="0">
                <a:solidFill>
                  <a:schemeClr val="accent2"/>
                </a:solidFill>
              </a:rPr>
              <a:t>one level taller at top</a:t>
            </a:r>
            <a:r>
              <a:rPr lang="en-US" altLang="en-US" sz="2400" i="1" u="sng" smtClean="0">
                <a:solidFill>
                  <a:schemeClr val="accent2"/>
                </a:solidFill>
              </a:rPr>
              <a:t>.</a:t>
            </a:r>
            <a:endParaRPr lang="en-US" altLang="en-US" sz="2400" smtClean="0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304800" y="2362200"/>
            <a:ext cx="8458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1800" i="1" u="sng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23F7EA-49C0-477D-85C8-CFA0DB6C789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25C2FE-3354-4DE2-A6ED-55A19E7778E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Deletion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Delete a record with search key value </a:t>
            </a:r>
            <a:r>
              <a:rPr lang="en-US" altLang="en-US" smtClean="0">
                <a:latin typeface="LettrGoth12 BT" pitchFamily="49" charset="0"/>
              </a:rPr>
              <a:t>130</a:t>
            </a:r>
            <a:endParaRPr lang="en-US" altLang="en-US" smtClean="0"/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7467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1" name="Text Box 10"/>
          <p:cNvSpPr txBox="1">
            <a:spLocks noChangeArrowheads="1"/>
          </p:cNvSpPr>
          <p:nvPr/>
        </p:nvSpPr>
        <p:spPr bwMode="auto">
          <a:xfrm rot="10800000">
            <a:off x="28940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7662" name="Text Box 11"/>
          <p:cNvSpPr txBox="1">
            <a:spLocks noChangeArrowheads="1"/>
          </p:cNvSpPr>
          <p:nvPr/>
        </p:nvSpPr>
        <p:spPr bwMode="auto">
          <a:xfrm rot="10800000">
            <a:off x="3275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 rot="10800000">
            <a:off x="36560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7664" name="Text Box 13"/>
          <p:cNvSpPr txBox="1">
            <a:spLocks noChangeArrowheads="1"/>
          </p:cNvSpPr>
          <p:nvPr/>
        </p:nvSpPr>
        <p:spPr bwMode="auto">
          <a:xfrm rot="10800000">
            <a:off x="4418013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7665" name="Text Box 14"/>
          <p:cNvSpPr txBox="1">
            <a:spLocks noChangeArrowheads="1"/>
          </p:cNvSpPr>
          <p:nvPr/>
        </p:nvSpPr>
        <p:spPr bwMode="auto">
          <a:xfrm rot="10800000">
            <a:off x="4799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130</a:t>
            </a:r>
          </a:p>
        </p:txBody>
      </p:sp>
      <p:sp>
        <p:nvSpPr>
          <p:cNvPr id="27666" name="Text Box 15"/>
          <p:cNvSpPr txBox="1">
            <a:spLocks noChangeArrowheads="1"/>
          </p:cNvSpPr>
          <p:nvPr/>
        </p:nvSpPr>
        <p:spPr bwMode="auto">
          <a:xfrm rot="10800000">
            <a:off x="5959475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7667" name="Text Box 16"/>
          <p:cNvSpPr txBox="1">
            <a:spLocks noChangeArrowheads="1"/>
          </p:cNvSpPr>
          <p:nvPr/>
        </p:nvSpPr>
        <p:spPr bwMode="auto">
          <a:xfrm rot="10800000">
            <a:off x="6340475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7668" name="Text Box 17"/>
          <p:cNvSpPr txBox="1">
            <a:spLocks noChangeArrowheads="1"/>
          </p:cNvSpPr>
          <p:nvPr/>
        </p:nvSpPr>
        <p:spPr bwMode="auto">
          <a:xfrm rot="10800000">
            <a:off x="6721475" y="46577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7669" name="Text Box 18"/>
          <p:cNvSpPr txBox="1">
            <a:spLocks noChangeArrowheads="1"/>
          </p:cNvSpPr>
          <p:nvPr/>
        </p:nvSpPr>
        <p:spPr bwMode="auto">
          <a:xfrm rot="10800000">
            <a:off x="748188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7670" name="Text Box 19"/>
          <p:cNvSpPr txBox="1">
            <a:spLocks noChangeArrowheads="1"/>
          </p:cNvSpPr>
          <p:nvPr/>
        </p:nvSpPr>
        <p:spPr bwMode="auto">
          <a:xfrm rot="10800000">
            <a:off x="786288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7671" name="Text Box 20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7672" name="Text Box 21"/>
          <p:cNvSpPr txBox="1">
            <a:spLocks noChangeArrowheads="1"/>
          </p:cNvSpPr>
          <p:nvPr/>
        </p:nvSpPr>
        <p:spPr bwMode="auto">
          <a:xfrm rot="10800000">
            <a:off x="5180013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7673" name="Text Box 22"/>
          <p:cNvSpPr txBox="1">
            <a:spLocks noChangeArrowheads="1"/>
          </p:cNvSpPr>
          <p:nvPr/>
        </p:nvSpPr>
        <p:spPr bwMode="auto">
          <a:xfrm rot="10800000">
            <a:off x="5561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7674" name="Text Box 23"/>
          <p:cNvSpPr txBox="1">
            <a:spLocks noChangeArrowheads="1"/>
          </p:cNvSpPr>
          <p:nvPr/>
        </p:nvSpPr>
        <p:spPr bwMode="auto">
          <a:xfrm rot="10800000">
            <a:off x="5942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7675" name="Line 24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5"/>
          <p:cNvSpPr>
            <a:spLocks noChangeShapeType="1"/>
          </p:cNvSpPr>
          <p:nvPr/>
        </p:nvSpPr>
        <p:spPr bwMode="auto">
          <a:xfrm>
            <a:off x="4038600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6"/>
          <p:cNvSpPr>
            <a:spLocks noChangeShapeType="1"/>
          </p:cNvSpPr>
          <p:nvPr/>
        </p:nvSpPr>
        <p:spPr bwMode="auto">
          <a:xfrm flipH="1">
            <a:off x="35814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27"/>
          <p:cNvSpPr>
            <a:spLocks noChangeShapeType="1"/>
          </p:cNvSpPr>
          <p:nvPr/>
        </p:nvSpPr>
        <p:spPr bwMode="auto">
          <a:xfrm flipH="1">
            <a:off x="5029200" y="37592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28"/>
          <p:cNvSpPr>
            <a:spLocks noChangeShapeType="1"/>
          </p:cNvSpPr>
          <p:nvPr/>
        </p:nvSpPr>
        <p:spPr bwMode="auto">
          <a:xfrm>
            <a:off x="6019800" y="37592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29"/>
          <p:cNvSpPr>
            <a:spLocks noChangeShapeType="1"/>
          </p:cNvSpPr>
          <p:nvPr/>
        </p:nvSpPr>
        <p:spPr bwMode="auto">
          <a:xfrm>
            <a:off x="64008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0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1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2"/>
          <p:cNvSpPr>
            <a:spLocks noChangeShapeType="1"/>
          </p:cNvSpPr>
          <p:nvPr/>
        </p:nv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3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4"/>
          <p:cNvSpPr>
            <a:spLocks noChangeShapeType="1"/>
          </p:cNvSpPr>
          <p:nvPr/>
        </p:nvSpPr>
        <p:spPr bwMode="auto">
          <a:xfrm>
            <a:off x="5041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35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Line 36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8" name="Line 37"/>
          <p:cNvSpPr>
            <a:spLocks noChangeShapeType="1"/>
          </p:cNvSpPr>
          <p:nvPr/>
        </p:nvSpPr>
        <p:spPr bwMode="auto">
          <a:xfrm>
            <a:off x="7010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9" name="Line 38"/>
          <p:cNvSpPr>
            <a:spLocks noChangeShapeType="1"/>
          </p:cNvSpPr>
          <p:nvPr/>
        </p:nvSpPr>
        <p:spPr bwMode="auto">
          <a:xfrm>
            <a:off x="777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0" name="Line 39"/>
          <p:cNvSpPr>
            <a:spLocks noChangeShapeType="1"/>
          </p:cNvSpPr>
          <p:nvPr/>
        </p:nvSpPr>
        <p:spPr bwMode="auto">
          <a:xfrm>
            <a:off x="8153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1" name="Line 40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Line 41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3" name="Line 42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4" name="Line 43"/>
          <p:cNvSpPr>
            <a:spLocks noChangeShapeType="1"/>
          </p:cNvSpPr>
          <p:nvPr/>
        </p:nvSpPr>
        <p:spPr bwMode="auto">
          <a:xfrm>
            <a:off x="7162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5" name="Text Box 44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sp>
        <p:nvSpPr>
          <p:cNvPr id="1032237" name="Line 45"/>
          <p:cNvSpPr>
            <a:spLocks noChangeShapeType="1"/>
          </p:cNvSpPr>
          <p:nvPr/>
        </p:nvSpPr>
        <p:spPr bwMode="auto">
          <a:xfrm>
            <a:off x="4083050" y="2557463"/>
            <a:ext cx="1752600" cy="7620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38" name="Line 46"/>
          <p:cNvSpPr>
            <a:spLocks noChangeShapeType="1"/>
          </p:cNvSpPr>
          <p:nvPr/>
        </p:nvSpPr>
        <p:spPr bwMode="auto">
          <a:xfrm flipH="1">
            <a:off x="5029200" y="3733800"/>
            <a:ext cx="609600" cy="95885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876800" y="4724400"/>
            <a:ext cx="381000" cy="838200"/>
            <a:chOff x="3072" y="2976"/>
            <a:chExt cx="240" cy="528"/>
          </a:xfrm>
        </p:grpSpPr>
        <p:sp>
          <p:nvSpPr>
            <p:cNvPr id="27705" name="Line 48"/>
            <p:cNvSpPr>
              <a:spLocks noChangeShapeType="1"/>
            </p:cNvSpPr>
            <p:nvPr/>
          </p:nvSpPr>
          <p:spPr bwMode="auto">
            <a:xfrm>
              <a:off x="3072" y="2976"/>
              <a:ext cx="240" cy="52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6" name="Line 49"/>
            <p:cNvSpPr>
              <a:spLocks noChangeShapeType="1"/>
            </p:cNvSpPr>
            <p:nvPr/>
          </p:nvSpPr>
          <p:spPr bwMode="auto">
            <a:xfrm flipH="1">
              <a:off x="3072" y="2976"/>
              <a:ext cx="240" cy="52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242" name="Text Box 50"/>
          <p:cNvSpPr txBox="1">
            <a:spLocks noChangeArrowheads="1"/>
          </p:cNvSpPr>
          <p:nvPr/>
        </p:nvSpPr>
        <p:spPr bwMode="auto">
          <a:xfrm>
            <a:off x="2293938" y="3444875"/>
            <a:ext cx="20669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Look up the key</a:t>
            </a:r>
            <a:b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to be deleted…</a:t>
            </a:r>
          </a:p>
        </p:txBody>
      </p:sp>
      <p:sp>
        <p:nvSpPr>
          <p:cNvPr id="1032243" name="Text Box 51"/>
          <p:cNvSpPr txBox="1">
            <a:spLocks noChangeArrowheads="1"/>
          </p:cNvSpPr>
          <p:nvPr/>
        </p:nvSpPr>
        <p:spPr bwMode="auto">
          <a:xfrm>
            <a:off x="3886200" y="5638800"/>
            <a:ext cx="170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And delete it</a:t>
            </a:r>
          </a:p>
        </p:txBody>
      </p:sp>
      <p:sp>
        <p:nvSpPr>
          <p:cNvPr id="1032244" name="Text Box 52"/>
          <p:cNvSpPr txBox="1">
            <a:spLocks noChangeArrowheads="1"/>
          </p:cNvSpPr>
          <p:nvPr/>
        </p:nvSpPr>
        <p:spPr bwMode="auto">
          <a:xfrm>
            <a:off x="5029200" y="6019800"/>
            <a:ext cx="3106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Oops, node is too empty!</a:t>
            </a: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5334000" y="2743200"/>
            <a:ext cx="3810000" cy="1905000"/>
            <a:chOff x="3360" y="1728"/>
            <a:chExt cx="2400" cy="1200"/>
          </a:xfrm>
        </p:grpSpPr>
        <p:sp>
          <p:nvSpPr>
            <p:cNvPr id="27703" name="Text Box 54"/>
            <p:cNvSpPr txBox="1">
              <a:spLocks noChangeArrowheads="1"/>
            </p:cNvSpPr>
            <p:nvPr/>
          </p:nvSpPr>
          <p:spPr bwMode="auto">
            <a:xfrm>
              <a:off x="4161" y="1728"/>
              <a:ext cx="1599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FF0000"/>
                  </a:solidFill>
                  <a:latin typeface="AmeriGarmnd BT" pitchFamily="18" charset="0"/>
                </a:rPr>
                <a:t>If a sibling has more</a:t>
              </a:r>
              <a:br>
                <a:rPr kumimoji="1" lang="en-US" altLang="en-US" sz="2400">
                  <a:solidFill>
                    <a:srgbClr val="FF0000"/>
                  </a:solidFill>
                  <a:latin typeface="AmeriGarmnd BT" pitchFamily="18" charset="0"/>
                </a:rPr>
              </a:br>
              <a:r>
                <a:rPr kumimoji="1" lang="en-US" altLang="en-US" sz="2400">
                  <a:solidFill>
                    <a:srgbClr val="FF0000"/>
                  </a:solidFill>
                  <a:latin typeface="AmeriGarmnd BT" pitchFamily="18" charset="0"/>
                </a:rPr>
                <a:t>than enough keys,</a:t>
              </a:r>
              <a:br>
                <a:rPr kumimoji="1" lang="en-US" altLang="en-US" sz="2400">
                  <a:solidFill>
                    <a:srgbClr val="FF0000"/>
                  </a:solidFill>
                  <a:latin typeface="AmeriGarmnd BT" pitchFamily="18" charset="0"/>
                </a:rPr>
              </a:br>
              <a:r>
                <a:rPr kumimoji="1" lang="en-US" altLang="en-US" sz="2400">
                  <a:solidFill>
                    <a:srgbClr val="FF0000"/>
                  </a:solidFill>
                  <a:latin typeface="AmeriGarmnd BT" pitchFamily="18" charset="0"/>
                </a:rPr>
                <a:t>steal one!</a:t>
              </a:r>
            </a:p>
          </p:txBody>
        </p:sp>
        <p:sp>
          <p:nvSpPr>
            <p:cNvPr id="27704" name="Freeform 55"/>
            <p:cNvSpPr>
              <a:spLocks/>
            </p:cNvSpPr>
            <p:nvPr/>
          </p:nvSpPr>
          <p:spPr bwMode="auto">
            <a:xfrm>
              <a:off x="3360" y="2784"/>
              <a:ext cx="576" cy="144"/>
            </a:xfrm>
            <a:custGeom>
              <a:avLst/>
              <a:gdLst>
                <a:gd name="T0" fmla="*/ 576 w 576"/>
                <a:gd name="T1" fmla="*/ 144 h 144"/>
                <a:gd name="T2" fmla="*/ 288 w 576"/>
                <a:gd name="T3" fmla="*/ 0 h 144"/>
                <a:gd name="T4" fmla="*/ 0 w 576"/>
                <a:gd name="T5" fmla="*/ 144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576" y="144"/>
                  </a:moveTo>
                  <a:cubicBezTo>
                    <a:pt x="480" y="72"/>
                    <a:pt x="384" y="0"/>
                    <a:pt x="288" y="0"/>
                  </a:cubicBezTo>
                  <a:cubicBezTo>
                    <a:pt x="192" y="0"/>
                    <a:pt x="96" y="72"/>
                    <a:pt x="0" y="144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3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237" grpId="0" animBg="1"/>
      <p:bldP spid="1032238" grpId="0" animBg="1"/>
      <p:bldP spid="1032242" grpId="0" autoUpdateAnimBg="0"/>
      <p:bldP spid="1032243" grpId="0" autoUpdateAnimBg="0"/>
      <p:bldP spid="103224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26A6E4-FECA-452D-B009-4DD8F366411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A0C726-2A4E-4C4A-973B-8C75E4A0F7A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Stealing from a sibling</a:t>
            </a:r>
          </a:p>
        </p:txBody>
      </p:sp>
      <p:sp>
        <p:nvSpPr>
          <p:cNvPr id="28678" name="Rectangle 3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Rectangle 4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1" name="Rectangle 6"/>
          <p:cNvSpPr>
            <a:spLocks noChangeArrowheads="1"/>
          </p:cNvSpPr>
          <p:nvPr/>
        </p:nvSpPr>
        <p:spPr bwMode="auto">
          <a:xfrm>
            <a:off x="7467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2" name="Rectangle 7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3" name="Rectangle 8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 rot="10800000">
            <a:off x="28940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 rot="10800000">
            <a:off x="3275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 rot="10800000">
            <a:off x="36560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 rot="10800000">
            <a:off x="4418013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 rot="10800000">
            <a:off x="4800600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FF0000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 rot="10800000">
            <a:off x="59578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8690" name="Text Box 15"/>
          <p:cNvSpPr txBox="1">
            <a:spLocks noChangeArrowheads="1"/>
          </p:cNvSpPr>
          <p:nvPr/>
        </p:nvSpPr>
        <p:spPr bwMode="auto">
          <a:xfrm rot="10800000">
            <a:off x="6338888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 rot="10800000">
            <a:off x="748188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8692" name="Text Box 17"/>
          <p:cNvSpPr txBox="1">
            <a:spLocks noChangeArrowheads="1"/>
          </p:cNvSpPr>
          <p:nvPr/>
        </p:nvSpPr>
        <p:spPr bwMode="auto">
          <a:xfrm rot="10800000">
            <a:off x="786288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8693" name="Text Box 18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8694" name="Text Box 19"/>
          <p:cNvSpPr txBox="1">
            <a:spLocks noChangeArrowheads="1"/>
          </p:cNvSpPr>
          <p:nvPr/>
        </p:nvSpPr>
        <p:spPr bwMode="auto">
          <a:xfrm rot="10800000">
            <a:off x="5180013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8695" name="Text Box 20"/>
          <p:cNvSpPr txBox="1">
            <a:spLocks noChangeArrowheads="1"/>
          </p:cNvSpPr>
          <p:nvPr/>
        </p:nvSpPr>
        <p:spPr bwMode="auto">
          <a:xfrm rot="10800000">
            <a:off x="5561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8696" name="Text Box 21"/>
          <p:cNvSpPr txBox="1">
            <a:spLocks noChangeArrowheads="1"/>
          </p:cNvSpPr>
          <p:nvPr/>
        </p:nvSpPr>
        <p:spPr bwMode="auto">
          <a:xfrm rot="10800000">
            <a:off x="5942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8697" name="Line 22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3"/>
          <p:cNvSpPr>
            <a:spLocks noChangeShapeType="1"/>
          </p:cNvSpPr>
          <p:nvPr/>
        </p:nvSpPr>
        <p:spPr bwMode="auto">
          <a:xfrm>
            <a:off x="4038600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4"/>
          <p:cNvSpPr>
            <a:spLocks noChangeShapeType="1"/>
          </p:cNvSpPr>
          <p:nvPr/>
        </p:nvSpPr>
        <p:spPr bwMode="auto">
          <a:xfrm flipH="1">
            <a:off x="35814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5"/>
          <p:cNvSpPr>
            <a:spLocks noChangeShapeType="1"/>
          </p:cNvSpPr>
          <p:nvPr/>
        </p:nvSpPr>
        <p:spPr bwMode="auto">
          <a:xfrm flipH="1">
            <a:off x="5029200" y="37592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6"/>
          <p:cNvSpPr>
            <a:spLocks noChangeShapeType="1"/>
          </p:cNvSpPr>
          <p:nvPr/>
        </p:nvSpPr>
        <p:spPr bwMode="auto">
          <a:xfrm>
            <a:off x="6019800" y="37592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27"/>
          <p:cNvSpPr>
            <a:spLocks noChangeShapeType="1"/>
          </p:cNvSpPr>
          <p:nvPr/>
        </p:nvSpPr>
        <p:spPr bwMode="auto">
          <a:xfrm>
            <a:off x="64008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8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9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0"/>
          <p:cNvSpPr>
            <a:spLocks noChangeShapeType="1"/>
          </p:cNvSpPr>
          <p:nvPr/>
        </p:nv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1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2"/>
          <p:cNvSpPr>
            <a:spLocks noChangeShapeType="1"/>
          </p:cNvSpPr>
          <p:nvPr/>
        </p:nvSpPr>
        <p:spPr bwMode="auto">
          <a:xfrm>
            <a:off x="5041900" y="5181600"/>
            <a:ext cx="0" cy="457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3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4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5"/>
          <p:cNvSpPr>
            <a:spLocks noChangeShapeType="1"/>
          </p:cNvSpPr>
          <p:nvPr/>
        </p:nvSpPr>
        <p:spPr bwMode="auto">
          <a:xfrm>
            <a:off x="777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6"/>
          <p:cNvSpPr>
            <a:spLocks noChangeShapeType="1"/>
          </p:cNvSpPr>
          <p:nvPr/>
        </p:nvSpPr>
        <p:spPr bwMode="auto">
          <a:xfrm>
            <a:off x="8153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7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38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Line 39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Line 40"/>
          <p:cNvSpPr>
            <a:spLocks noChangeShapeType="1"/>
          </p:cNvSpPr>
          <p:nvPr/>
        </p:nvSpPr>
        <p:spPr bwMode="auto">
          <a:xfrm>
            <a:off x="7162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6" name="Text Box 41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565775" y="2741613"/>
            <a:ext cx="549275" cy="1144587"/>
            <a:chOff x="3506" y="1727"/>
            <a:chExt cx="346" cy="721"/>
          </a:xfrm>
        </p:grpSpPr>
        <p:sp>
          <p:nvSpPr>
            <p:cNvPr id="28719" name="Line 43"/>
            <p:cNvSpPr>
              <a:spLocks noChangeShapeType="1"/>
            </p:cNvSpPr>
            <p:nvPr/>
          </p:nvSpPr>
          <p:spPr bwMode="auto">
            <a:xfrm flipH="1">
              <a:off x="3552" y="2064"/>
              <a:ext cx="240" cy="38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0" name="Text Box 44"/>
            <p:cNvSpPr txBox="1">
              <a:spLocks noChangeArrowheads="1"/>
            </p:cNvSpPr>
            <p:nvPr/>
          </p:nvSpPr>
          <p:spPr bwMode="auto">
            <a:xfrm rot="10800000">
              <a:off x="3506" y="1727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rgbClr val="FF0000"/>
                  </a:solidFill>
                  <a:latin typeface="LettrGoth12 BT" pitchFamily="49" charset="0"/>
                </a:rPr>
                <a:t>156</a:t>
              </a:r>
            </a:p>
          </p:txBody>
        </p:sp>
      </p:grpSp>
      <p:sp>
        <p:nvSpPr>
          <p:cNvPr id="1034285" name="Text Box 45"/>
          <p:cNvSpPr txBox="1">
            <a:spLocks noChangeArrowheads="1"/>
          </p:cNvSpPr>
          <p:nvPr/>
        </p:nvSpPr>
        <p:spPr bwMode="auto">
          <a:xfrm>
            <a:off x="1460500" y="3155950"/>
            <a:ext cx="3568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Remember to fix the key</a:t>
            </a:r>
            <a:b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rgbClr val="FF0000"/>
                </a:solidFill>
                <a:latin typeface="AmeriGarmnd BT" pitchFamily="18" charset="0"/>
              </a:rPr>
              <a:t>in the least common ancestor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DC1DE1-B95F-4595-8FBB-E3FBE57860F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675AF2-07A6-4895-8CC0-FA2FBFA0A15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deletion example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Delete a record with search key value </a:t>
            </a:r>
            <a:r>
              <a:rPr lang="en-US" altLang="en-US" smtClean="0">
                <a:latin typeface="LettrGoth12 BT" pitchFamily="49" charset="0"/>
              </a:rPr>
              <a:t>179</a:t>
            </a:r>
            <a:endParaRPr lang="en-US" altLang="en-US" smtClean="0"/>
          </a:p>
        </p:txBody>
      </p:sp>
      <p:sp>
        <p:nvSpPr>
          <p:cNvPr id="29703" name="Rectangle 4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4" name="Rectangle 5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5" name="Rectangle 6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6" name="Rectangle 7"/>
          <p:cNvSpPr>
            <a:spLocks noChangeArrowheads="1"/>
          </p:cNvSpPr>
          <p:nvPr/>
        </p:nvSpPr>
        <p:spPr bwMode="auto">
          <a:xfrm>
            <a:off x="7467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7" name="Rectangle 8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8" name="Rectangle 9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9" name="Text Box 10"/>
          <p:cNvSpPr txBox="1">
            <a:spLocks noChangeArrowheads="1"/>
          </p:cNvSpPr>
          <p:nvPr/>
        </p:nvSpPr>
        <p:spPr bwMode="auto">
          <a:xfrm rot="10800000">
            <a:off x="28940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9710" name="Text Box 11"/>
          <p:cNvSpPr txBox="1">
            <a:spLocks noChangeArrowheads="1"/>
          </p:cNvSpPr>
          <p:nvPr/>
        </p:nvSpPr>
        <p:spPr bwMode="auto">
          <a:xfrm rot="10800000">
            <a:off x="3275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29711" name="Text Box 12"/>
          <p:cNvSpPr txBox="1">
            <a:spLocks noChangeArrowheads="1"/>
          </p:cNvSpPr>
          <p:nvPr/>
        </p:nvSpPr>
        <p:spPr bwMode="auto">
          <a:xfrm rot="10800000">
            <a:off x="36560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29712" name="Text Box 13"/>
          <p:cNvSpPr txBox="1">
            <a:spLocks noChangeArrowheads="1"/>
          </p:cNvSpPr>
          <p:nvPr/>
        </p:nvSpPr>
        <p:spPr bwMode="auto">
          <a:xfrm rot="10800000">
            <a:off x="4418013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9713" name="Text Box 14"/>
          <p:cNvSpPr txBox="1">
            <a:spLocks noChangeArrowheads="1"/>
          </p:cNvSpPr>
          <p:nvPr/>
        </p:nvSpPr>
        <p:spPr bwMode="auto">
          <a:xfrm rot="10800000">
            <a:off x="4794250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29714" name="Text Box 15"/>
          <p:cNvSpPr txBox="1">
            <a:spLocks noChangeArrowheads="1"/>
          </p:cNvSpPr>
          <p:nvPr/>
        </p:nvSpPr>
        <p:spPr bwMode="auto">
          <a:xfrm rot="10800000">
            <a:off x="59578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9715" name="Text Box 16"/>
          <p:cNvSpPr txBox="1">
            <a:spLocks noChangeArrowheads="1"/>
          </p:cNvSpPr>
          <p:nvPr/>
        </p:nvSpPr>
        <p:spPr bwMode="auto">
          <a:xfrm rot="10800000">
            <a:off x="6338888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179</a:t>
            </a:r>
          </a:p>
        </p:txBody>
      </p:sp>
      <p:sp>
        <p:nvSpPr>
          <p:cNvPr id="29716" name="Text Box 17"/>
          <p:cNvSpPr txBox="1">
            <a:spLocks noChangeArrowheads="1"/>
          </p:cNvSpPr>
          <p:nvPr/>
        </p:nvSpPr>
        <p:spPr bwMode="auto">
          <a:xfrm rot="10800000">
            <a:off x="7481888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9717" name="Text Box 18"/>
          <p:cNvSpPr txBox="1">
            <a:spLocks noChangeArrowheads="1"/>
          </p:cNvSpPr>
          <p:nvPr/>
        </p:nvSpPr>
        <p:spPr bwMode="auto">
          <a:xfrm rot="10800000">
            <a:off x="7862888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29718" name="Text Box 19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29719" name="Text Box 20"/>
          <p:cNvSpPr txBox="1">
            <a:spLocks noChangeArrowheads="1"/>
          </p:cNvSpPr>
          <p:nvPr/>
        </p:nvSpPr>
        <p:spPr bwMode="auto">
          <a:xfrm rot="10800000">
            <a:off x="5180013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29720" name="Text Box 21"/>
          <p:cNvSpPr txBox="1">
            <a:spLocks noChangeArrowheads="1"/>
          </p:cNvSpPr>
          <p:nvPr/>
        </p:nvSpPr>
        <p:spPr bwMode="auto">
          <a:xfrm rot="10800000">
            <a:off x="5559425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29721" name="Text Box 22"/>
          <p:cNvSpPr txBox="1">
            <a:spLocks noChangeArrowheads="1"/>
          </p:cNvSpPr>
          <p:nvPr/>
        </p:nvSpPr>
        <p:spPr bwMode="auto">
          <a:xfrm rot="10800000">
            <a:off x="5942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29722" name="Line 23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4"/>
          <p:cNvSpPr>
            <a:spLocks noChangeShapeType="1"/>
          </p:cNvSpPr>
          <p:nvPr/>
        </p:nvSpPr>
        <p:spPr bwMode="auto">
          <a:xfrm>
            <a:off x="4038600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5"/>
          <p:cNvSpPr>
            <a:spLocks noChangeShapeType="1"/>
          </p:cNvSpPr>
          <p:nvPr/>
        </p:nvSpPr>
        <p:spPr bwMode="auto">
          <a:xfrm flipH="1">
            <a:off x="35814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6"/>
          <p:cNvSpPr>
            <a:spLocks noChangeShapeType="1"/>
          </p:cNvSpPr>
          <p:nvPr/>
        </p:nvSpPr>
        <p:spPr bwMode="auto">
          <a:xfrm flipH="1">
            <a:off x="5029200" y="37592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27"/>
          <p:cNvSpPr>
            <a:spLocks noChangeShapeType="1"/>
          </p:cNvSpPr>
          <p:nvPr/>
        </p:nvSpPr>
        <p:spPr bwMode="auto">
          <a:xfrm>
            <a:off x="6019800" y="37592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28"/>
          <p:cNvSpPr>
            <a:spLocks noChangeShapeType="1"/>
          </p:cNvSpPr>
          <p:nvPr/>
        </p:nvSpPr>
        <p:spPr bwMode="auto">
          <a:xfrm>
            <a:off x="64008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29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0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1"/>
          <p:cNvSpPr>
            <a:spLocks noChangeShapeType="1"/>
          </p:cNvSpPr>
          <p:nvPr/>
        </p:nv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2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3"/>
          <p:cNvSpPr>
            <a:spLocks noChangeShapeType="1"/>
          </p:cNvSpPr>
          <p:nvPr/>
        </p:nvSpPr>
        <p:spPr bwMode="auto">
          <a:xfrm>
            <a:off x="5041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4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5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777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6" name="Line 37"/>
          <p:cNvSpPr>
            <a:spLocks noChangeShapeType="1"/>
          </p:cNvSpPr>
          <p:nvPr/>
        </p:nvSpPr>
        <p:spPr bwMode="auto">
          <a:xfrm>
            <a:off x="8153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7" name="Line 38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8" name="Line 39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9" name="Line 40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0" name="Line 41"/>
          <p:cNvSpPr>
            <a:spLocks noChangeShapeType="1"/>
          </p:cNvSpPr>
          <p:nvPr/>
        </p:nvSpPr>
        <p:spPr bwMode="auto">
          <a:xfrm>
            <a:off x="7162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1" name="Text Box 42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400800" y="4724400"/>
            <a:ext cx="381000" cy="838200"/>
            <a:chOff x="4032" y="2976"/>
            <a:chExt cx="240" cy="528"/>
          </a:xfrm>
        </p:grpSpPr>
        <p:sp>
          <p:nvSpPr>
            <p:cNvPr id="29745" name="Line 44"/>
            <p:cNvSpPr>
              <a:spLocks noChangeShapeType="1"/>
            </p:cNvSpPr>
            <p:nvPr/>
          </p:nvSpPr>
          <p:spPr bwMode="auto">
            <a:xfrm>
              <a:off x="4032" y="2976"/>
              <a:ext cx="240" cy="52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6" name="Line 45"/>
            <p:cNvSpPr>
              <a:spLocks noChangeShapeType="1"/>
            </p:cNvSpPr>
            <p:nvPr/>
          </p:nvSpPr>
          <p:spPr bwMode="auto">
            <a:xfrm flipH="1">
              <a:off x="4032" y="2976"/>
              <a:ext cx="240" cy="52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6334" name="Text Box 46"/>
          <p:cNvSpPr txBox="1">
            <a:spLocks noChangeArrowheads="1"/>
          </p:cNvSpPr>
          <p:nvPr/>
        </p:nvSpPr>
        <p:spPr bwMode="auto">
          <a:xfrm>
            <a:off x="4953000" y="5715000"/>
            <a:ext cx="3213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Cannot steal from siblings</a:t>
            </a:r>
          </a:p>
        </p:txBody>
      </p:sp>
      <p:sp>
        <p:nvSpPr>
          <p:cNvPr id="1036335" name="Text Box 47"/>
          <p:cNvSpPr txBox="1">
            <a:spLocks noChangeArrowheads="1"/>
          </p:cNvSpPr>
          <p:nvPr/>
        </p:nvSpPr>
        <p:spPr bwMode="auto">
          <a:xfrm>
            <a:off x="4495800" y="6096000"/>
            <a:ext cx="4487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FF00"/>
                </a:solidFill>
                <a:latin typeface="AmeriGarmnd BT" pitchFamily="18" charset="0"/>
              </a:rPr>
              <a:t>Then coalesce (merge) with a sibling!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334" grpId="0" autoUpdateAnimBg="0"/>
      <p:bldP spid="103633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44BE18-4384-4B0D-9539-E1253075F6E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7A6B2C-632B-41E3-B62D-F379D6DC058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Coalescing</a:t>
            </a: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2895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7" name="Rectangle 4"/>
          <p:cNvSpPr>
            <a:spLocks noChangeArrowheads="1"/>
          </p:cNvSpPr>
          <p:nvPr/>
        </p:nvSpPr>
        <p:spPr bwMode="auto">
          <a:xfrm>
            <a:off x="4419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5181600" y="3302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9" name="Rectangle 6"/>
          <p:cNvSpPr>
            <a:spLocks noChangeArrowheads="1"/>
          </p:cNvSpPr>
          <p:nvPr/>
        </p:nvSpPr>
        <p:spPr bwMode="auto">
          <a:xfrm>
            <a:off x="3657600" y="21590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0" name="Text Box 7"/>
          <p:cNvSpPr txBox="1">
            <a:spLocks noChangeArrowheads="1"/>
          </p:cNvSpPr>
          <p:nvPr/>
        </p:nvSpPr>
        <p:spPr bwMode="auto">
          <a:xfrm rot="10800000">
            <a:off x="2894013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 rot="10800000">
            <a:off x="3275013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101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 rot="10800000">
            <a:off x="3656013" y="46863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110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 rot="10800000">
            <a:off x="4418013" y="467042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30734" name="Text Box 11"/>
          <p:cNvSpPr txBox="1">
            <a:spLocks noChangeArrowheads="1"/>
          </p:cNvSpPr>
          <p:nvPr/>
        </p:nvSpPr>
        <p:spPr bwMode="auto">
          <a:xfrm rot="10800000">
            <a:off x="4794250" y="466883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150</a:t>
            </a:r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 rot="10800000">
            <a:off x="3660775" y="21574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100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 rot="10800000">
            <a:off x="5180013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120</a:t>
            </a: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 rot="10800000">
            <a:off x="5559425" y="33020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 rot="10800000">
            <a:off x="5942013" y="3303588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30739" name="Line 16"/>
          <p:cNvSpPr>
            <a:spLocks noChangeShapeType="1"/>
          </p:cNvSpPr>
          <p:nvPr/>
        </p:nvSpPr>
        <p:spPr bwMode="auto">
          <a:xfrm flipH="1">
            <a:off x="1295400" y="2540000"/>
            <a:ext cx="24384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7"/>
          <p:cNvSpPr>
            <a:spLocks noChangeShapeType="1"/>
          </p:cNvSpPr>
          <p:nvPr/>
        </p:nvSpPr>
        <p:spPr bwMode="auto">
          <a:xfrm>
            <a:off x="4038600" y="2540000"/>
            <a:ext cx="1752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18"/>
          <p:cNvSpPr>
            <a:spLocks noChangeShapeType="1"/>
          </p:cNvSpPr>
          <p:nvPr/>
        </p:nvSpPr>
        <p:spPr bwMode="auto">
          <a:xfrm flipH="1">
            <a:off x="35814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19"/>
          <p:cNvSpPr>
            <a:spLocks noChangeShapeType="1"/>
          </p:cNvSpPr>
          <p:nvPr/>
        </p:nvSpPr>
        <p:spPr bwMode="auto">
          <a:xfrm flipH="1">
            <a:off x="5029200" y="3759200"/>
            <a:ext cx="609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0"/>
          <p:cNvSpPr>
            <a:spLocks noChangeShapeType="1"/>
          </p:cNvSpPr>
          <p:nvPr/>
        </p:nvSpPr>
        <p:spPr bwMode="auto">
          <a:xfrm>
            <a:off x="6019800" y="3759200"/>
            <a:ext cx="533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1"/>
          <p:cNvSpPr>
            <a:spLocks noChangeShapeType="1"/>
          </p:cNvSpPr>
          <p:nvPr/>
        </p:nvSpPr>
        <p:spPr bwMode="auto">
          <a:xfrm>
            <a:off x="6400800" y="3759200"/>
            <a:ext cx="16764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2"/>
          <p:cNvSpPr>
            <a:spLocks noChangeShapeType="1"/>
          </p:cNvSpPr>
          <p:nvPr/>
        </p:nvSpPr>
        <p:spPr bwMode="auto">
          <a:xfrm>
            <a:off x="3200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3"/>
          <p:cNvSpPr>
            <a:spLocks noChangeShapeType="1"/>
          </p:cNvSpPr>
          <p:nvPr/>
        </p:nvSpPr>
        <p:spPr bwMode="auto">
          <a:xfrm>
            <a:off x="3581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4"/>
          <p:cNvSpPr>
            <a:spLocks noChangeShapeType="1"/>
          </p:cNvSpPr>
          <p:nvPr/>
        </p:nv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5"/>
          <p:cNvSpPr>
            <a:spLocks noChangeShapeType="1"/>
          </p:cNvSpPr>
          <p:nvPr/>
        </p:nvSpPr>
        <p:spPr bwMode="auto">
          <a:xfrm>
            <a:off x="4660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6"/>
          <p:cNvSpPr>
            <a:spLocks noChangeShapeType="1"/>
          </p:cNvSpPr>
          <p:nvPr/>
        </p:nvSpPr>
        <p:spPr bwMode="auto">
          <a:xfrm>
            <a:off x="5041900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7"/>
          <p:cNvSpPr>
            <a:spLocks noChangeShapeType="1"/>
          </p:cNvSpPr>
          <p:nvPr/>
        </p:nvSpPr>
        <p:spPr bwMode="auto">
          <a:xfrm>
            <a:off x="2590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28"/>
          <p:cNvSpPr>
            <a:spLocks noChangeShapeType="1"/>
          </p:cNvSpPr>
          <p:nvPr/>
        </p:nvSpPr>
        <p:spPr bwMode="auto">
          <a:xfrm>
            <a:off x="4114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Text Box 29"/>
          <p:cNvSpPr txBox="1">
            <a:spLocks noChangeArrowheads="1"/>
          </p:cNvSpPr>
          <p:nvPr/>
        </p:nvSpPr>
        <p:spPr bwMode="auto">
          <a:xfrm>
            <a:off x="5876925" y="2087563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AmeriGarmnd BT" pitchFamily="18" charset="0"/>
              </a:rPr>
              <a:t>Max fan-out: 4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676400" y="3124200"/>
            <a:ext cx="5791200" cy="1295400"/>
            <a:chOff x="1056" y="1968"/>
            <a:chExt cx="3648" cy="816"/>
          </a:xfrm>
        </p:grpSpPr>
        <p:grpSp>
          <p:nvGrpSpPr>
            <p:cNvPr id="30763" name="Group 31"/>
            <p:cNvGrpSpPr>
              <a:grpSpLocks/>
            </p:cNvGrpSpPr>
            <p:nvPr/>
          </p:nvGrpSpPr>
          <p:grpSpPr bwMode="auto">
            <a:xfrm>
              <a:off x="3792" y="2112"/>
              <a:ext cx="240" cy="240"/>
              <a:chOff x="3792" y="2016"/>
              <a:chExt cx="240" cy="528"/>
            </a:xfrm>
          </p:grpSpPr>
          <p:sp>
            <p:nvSpPr>
              <p:cNvPr id="30768" name="Line 32"/>
              <p:cNvSpPr>
                <a:spLocks noChangeShapeType="1"/>
              </p:cNvSpPr>
              <p:nvPr/>
            </p:nvSpPr>
            <p:spPr bwMode="auto">
              <a:xfrm>
                <a:off x="3792" y="2016"/>
                <a:ext cx="240" cy="528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9" name="Line 33"/>
              <p:cNvSpPr>
                <a:spLocks noChangeShapeType="1"/>
              </p:cNvSpPr>
              <p:nvPr/>
            </p:nvSpPr>
            <p:spPr bwMode="auto">
              <a:xfrm flipH="1">
                <a:off x="3792" y="2016"/>
                <a:ext cx="240" cy="528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64" name="Group 34"/>
            <p:cNvGrpSpPr>
              <a:grpSpLocks/>
            </p:cNvGrpSpPr>
            <p:nvPr/>
          </p:nvGrpSpPr>
          <p:grpSpPr bwMode="auto">
            <a:xfrm>
              <a:off x="4464" y="2544"/>
              <a:ext cx="240" cy="240"/>
              <a:chOff x="3840" y="2448"/>
              <a:chExt cx="240" cy="528"/>
            </a:xfrm>
          </p:grpSpPr>
          <p:sp>
            <p:nvSpPr>
              <p:cNvPr id="30766" name="Line 35"/>
              <p:cNvSpPr>
                <a:spLocks noChangeShapeType="1"/>
              </p:cNvSpPr>
              <p:nvPr/>
            </p:nvSpPr>
            <p:spPr bwMode="auto">
              <a:xfrm>
                <a:off x="3840" y="2448"/>
                <a:ext cx="240" cy="528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7" name="Line 36"/>
              <p:cNvSpPr>
                <a:spLocks noChangeShapeType="1"/>
              </p:cNvSpPr>
              <p:nvPr/>
            </p:nvSpPr>
            <p:spPr bwMode="auto">
              <a:xfrm flipH="1">
                <a:off x="3840" y="2448"/>
                <a:ext cx="240" cy="528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65" name="Text Box 37"/>
            <p:cNvSpPr txBox="1">
              <a:spLocks noChangeArrowheads="1"/>
            </p:cNvSpPr>
            <p:nvPr/>
          </p:nvSpPr>
          <p:spPr bwMode="auto">
            <a:xfrm>
              <a:off x="1056" y="1968"/>
              <a:ext cx="217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FF00"/>
                  </a:solidFill>
                  <a:latin typeface="AmeriGarmnd BT" pitchFamily="18" charset="0"/>
                </a:rPr>
                <a:t>Remember to delete the</a:t>
              </a:r>
              <a:br>
                <a:rPr kumimoji="1" lang="en-US" altLang="en-US" sz="2400">
                  <a:solidFill>
                    <a:srgbClr val="00FF00"/>
                  </a:solidFill>
                  <a:latin typeface="AmeriGarmnd BT" pitchFamily="18" charset="0"/>
                </a:rPr>
              </a:br>
              <a:r>
                <a:rPr kumimoji="1" lang="en-US" altLang="en-US" sz="2400">
                  <a:solidFill>
                    <a:srgbClr val="00FF00"/>
                  </a:solidFill>
                  <a:latin typeface="AmeriGarmnd BT" pitchFamily="18" charset="0"/>
                </a:rPr>
                <a:t>appropriate key from parent</a:t>
              </a:r>
            </a:p>
          </p:txBody>
        </p:sp>
      </p:grpSp>
      <p:sp>
        <p:nvSpPr>
          <p:cNvPr id="1038374" name="Rectangle 38"/>
          <p:cNvSpPr>
            <a:spLocks noChangeArrowheads="1"/>
          </p:cNvSpPr>
          <p:nvPr/>
        </p:nvSpPr>
        <p:spPr bwMode="auto">
          <a:xfrm>
            <a:off x="228600" y="5638800"/>
            <a:ext cx="868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Deletion can “propagate” all the way up to the root of the tree (not illustrated here)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When the root becomes empty, the tree “shrinks” by one level</a:t>
            </a:r>
          </a:p>
        </p:txBody>
      </p:sp>
      <p:sp>
        <p:nvSpPr>
          <p:cNvPr id="30755" name="Rectangle 39"/>
          <p:cNvSpPr>
            <a:spLocks noChangeArrowheads="1"/>
          </p:cNvSpPr>
          <p:nvPr/>
        </p:nvSpPr>
        <p:spPr bwMode="auto">
          <a:xfrm>
            <a:off x="5943600" y="4673600"/>
            <a:ext cx="12954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6" name="Text Box 40"/>
          <p:cNvSpPr txBox="1">
            <a:spLocks noChangeArrowheads="1"/>
          </p:cNvSpPr>
          <p:nvPr/>
        </p:nvSpPr>
        <p:spPr bwMode="auto">
          <a:xfrm rot="10800000">
            <a:off x="5957888" y="4672013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156</a:t>
            </a:r>
          </a:p>
        </p:txBody>
      </p:sp>
      <p:sp>
        <p:nvSpPr>
          <p:cNvPr id="30757" name="Text Box 41"/>
          <p:cNvSpPr txBox="1">
            <a:spLocks noChangeArrowheads="1"/>
          </p:cNvSpPr>
          <p:nvPr/>
        </p:nvSpPr>
        <p:spPr bwMode="auto">
          <a:xfrm rot="10800000">
            <a:off x="6337300" y="466725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180</a:t>
            </a:r>
          </a:p>
        </p:txBody>
      </p:sp>
      <p:sp>
        <p:nvSpPr>
          <p:cNvPr id="30758" name="Line 42"/>
          <p:cNvSpPr>
            <a:spLocks noChangeShapeType="1"/>
          </p:cNvSpPr>
          <p:nvPr/>
        </p:nvSpPr>
        <p:spPr bwMode="auto">
          <a:xfrm>
            <a:off x="6248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Line 43"/>
          <p:cNvSpPr>
            <a:spLocks noChangeShapeType="1"/>
          </p:cNvSpPr>
          <p:nvPr/>
        </p:nvSpPr>
        <p:spPr bwMode="auto">
          <a:xfrm>
            <a:off x="6629400" y="51689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0" name="Line 44"/>
          <p:cNvSpPr>
            <a:spLocks noChangeShapeType="1"/>
          </p:cNvSpPr>
          <p:nvPr/>
        </p:nvSpPr>
        <p:spPr bwMode="auto">
          <a:xfrm>
            <a:off x="5638800" y="4978400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1" name="Text Box 45"/>
          <p:cNvSpPr txBox="1">
            <a:spLocks noChangeArrowheads="1"/>
          </p:cNvSpPr>
          <p:nvPr/>
        </p:nvSpPr>
        <p:spPr bwMode="auto">
          <a:xfrm rot="10800000">
            <a:off x="6705600" y="4673600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tx1"/>
                </a:solidFill>
                <a:latin typeface="LettrGoth12 BT" pitchFamily="49" charset="0"/>
              </a:rPr>
              <a:t>200</a:t>
            </a:r>
          </a:p>
        </p:txBody>
      </p:sp>
      <p:sp>
        <p:nvSpPr>
          <p:cNvPr id="30762" name="Line 46"/>
          <p:cNvSpPr>
            <a:spLocks noChangeShapeType="1"/>
          </p:cNvSpPr>
          <p:nvPr/>
        </p:nvSpPr>
        <p:spPr bwMode="auto">
          <a:xfrm>
            <a:off x="6996113" y="5181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7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4A30E8-7B0A-4323-AD40-076FFE421DF0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47C4D-0A49-462C-B61B-AC6399292EA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Deletion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486400"/>
          </a:xfrm>
        </p:spPr>
        <p:txBody>
          <a:bodyPr/>
          <a:lstStyle/>
          <a:p>
            <a:r>
              <a:rPr lang="en-US" altLang="en-US" smtClean="0"/>
              <a:t>B+-tree Delete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Start at root, find leaf </a:t>
            </a:r>
            <a:r>
              <a:rPr lang="en-US" altLang="en-US" sz="2400" i="1" smtClean="0"/>
              <a:t>L</a:t>
            </a:r>
            <a:r>
              <a:rPr lang="en-US" altLang="en-US" sz="2400" smtClean="0"/>
              <a:t> where entry belongs.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Remove the entry.</a:t>
            </a:r>
          </a:p>
          <a:p>
            <a:pPr lvl="1">
              <a:lnSpc>
                <a:spcPct val="110000"/>
              </a:lnSpc>
            </a:pPr>
            <a:r>
              <a:rPr lang="en-US" altLang="en-US" sz="2200" smtClean="0"/>
              <a:t>If L is at least half-full, </a:t>
            </a:r>
            <a:r>
              <a:rPr lang="en-US" altLang="en-US" sz="2200" i="1" smtClean="0"/>
              <a:t>done! </a:t>
            </a:r>
          </a:p>
          <a:p>
            <a:pPr lvl="1">
              <a:lnSpc>
                <a:spcPct val="110000"/>
              </a:lnSpc>
            </a:pPr>
            <a:r>
              <a:rPr lang="en-US" altLang="en-US" sz="2200" smtClean="0"/>
              <a:t>If L has only </a:t>
            </a:r>
            <a:r>
              <a:rPr lang="en-US" altLang="en-US" sz="2200" b="1" smtClean="0"/>
              <a:t>d-1 </a:t>
            </a:r>
            <a:r>
              <a:rPr lang="en-US" altLang="en-US" sz="2200" smtClean="0"/>
              <a:t>entries,</a:t>
            </a:r>
          </a:p>
          <a:p>
            <a:pPr lvl="2">
              <a:lnSpc>
                <a:spcPct val="110000"/>
              </a:lnSpc>
            </a:pPr>
            <a:r>
              <a:rPr lang="en-US" altLang="en-US" smtClean="0"/>
              <a:t>Try to </a:t>
            </a:r>
            <a:r>
              <a:rPr lang="en-US" altLang="en-US" i="1" u="sng" smtClean="0">
                <a:solidFill>
                  <a:schemeClr val="accent2"/>
                </a:solidFill>
              </a:rPr>
              <a:t>redistribute</a:t>
            </a:r>
            <a:r>
              <a:rPr lang="en-US" altLang="en-US" smtClean="0"/>
              <a:t>, borrowing from sibling</a:t>
            </a:r>
            <a:r>
              <a:rPr lang="en-US" altLang="en-US" i="1" smtClean="0"/>
              <a:t> (adjacent node with same parent as L)</a:t>
            </a:r>
            <a:r>
              <a:rPr lang="en-US" altLang="en-US" smtClean="0"/>
              <a:t>.</a:t>
            </a:r>
          </a:p>
          <a:p>
            <a:pPr lvl="2">
              <a:lnSpc>
                <a:spcPct val="110000"/>
              </a:lnSpc>
            </a:pPr>
            <a:r>
              <a:rPr lang="en-US" altLang="en-US" smtClean="0"/>
              <a:t>If re-distribution fails, </a:t>
            </a:r>
            <a:r>
              <a:rPr lang="en-US" altLang="en-US" i="1" u="sng" smtClean="0">
                <a:solidFill>
                  <a:schemeClr val="accent2"/>
                </a:solidFill>
              </a:rPr>
              <a:t>merge</a:t>
            </a:r>
            <a:r>
              <a:rPr lang="en-US" altLang="en-US" smtClean="0"/>
              <a:t> </a:t>
            </a:r>
            <a:r>
              <a:rPr lang="en-US" altLang="en-US" i="1" smtClean="0"/>
              <a:t>L </a:t>
            </a:r>
            <a:r>
              <a:rPr lang="en-US" altLang="en-US" smtClean="0"/>
              <a:t>and sibling.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If merge occurred, must delete entry (pointing to </a:t>
            </a:r>
            <a:r>
              <a:rPr lang="en-US" altLang="en-US" sz="2400" i="1" smtClean="0"/>
              <a:t>L</a:t>
            </a:r>
            <a:r>
              <a:rPr lang="en-US" altLang="en-US" sz="2400" smtClean="0"/>
              <a:t> or sibling) from parent of </a:t>
            </a:r>
            <a:r>
              <a:rPr lang="en-US" altLang="en-US" sz="2400" i="1" smtClean="0"/>
              <a:t>L</a:t>
            </a:r>
            <a:r>
              <a:rPr lang="en-US" altLang="en-US" sz="2400" smtClean="0"/>
              <a:t>.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Tree shrink: gets </a:t>
            </a:r>
            <a:r>
              <a:rPr lang="en-US" altLang="en-US" sz="2400" b="1" smtClean="0">
                <a:solidFill>
                  <a:schemeClr val="accent2"/>
                </a:solidFill>
              </a:rPr>
              <a:t>narrower</a:t>
            </a:r>
            <a:r>
              <a:rPr lang="en-US" altLang="en-US" sz="2400" smtClean="0"/>
              <a:t> and (sometimes) </a:t>
            </a:r>
            <a:r>
              <a:rPr lang="en-US" altLang="en-US" sz="2400" b="1" smtClean="0">
                <a:solidFill>
                  <a:schemeClr val="accent2"/>
                </a:solidFill>
              </a:rPr>
              <a:t>one level lower at top</a:t>
            </a:r>
            <a:r>
              <a:rPr lang="en-US" altLang="en-US" sz="2400" i="1" u="sng" smtClean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202F3E-6FEA-4D94-8D3E-F56224B4AC3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659E46-5EBF-470E-8F03-FD2BF794B71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row in a table, when located on disks, is called </a:t>
            </a:r>
          </a:p>
          <a:p>
            <a:pPr lvl="1" eaLnBrk="1" hangingPunct="1"/>
            <a:r>
              <a:rPr lang="en-US" altLang="en-US" smtClean="0"/>
              <a:t>A record</a:t>
            </a:r>
          </a:p>
          <a:p>
            <a:pPr eaLnBrk="1" hangingPunct="1"/>
            <a:r>
              <a:rPr lang="en-US" altLang="en-US" smtClean="0"/>
              <a:t>Two types of record:</a:t>
            </a:r>
          </a:p>
          <a:p>
            <a:pPr lvl="1" eaLnBrk="1" hangingPunct="1"/>
            <a:r>
              <a:rPr lang="en-US" altLang="en-US" smtClean="0"/>
              <a:t>Fixed-length</a:t>
            </a:r>
          </a:p>
          <a:p>
            <a:pPr lvl="1" eaLnBrk="1" hangingPunct="1"/>
            <a:r>
              <a:rPr lang="en-US" altLang="en-US" smtClean="0"/>
              <a:t>Variable-length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772400" cy="1143000"/>
          </a:xfrm>
          <a:noFill/>
        </p:spPr>
        <p:txBody>
          <a:bodyPr lIns="92075" tIns="46038" rIns="92075" bIns="46038" anchor="ctr"/>
          <a:lstStyle/>
          <a:p>
            <a:r>
              <a:rPr lang="en-US" altLang="en-US" smtClean="0"/>
              <a:t>Example B+ Tree - Inserting 8*</a:t>
            </a:r>
          </a:p>
        </p:txBody>
      </p:sp>
      <p:sp>
        <p:nvSpPr>
          <p:cNvPr id="1083398" name="Rectangle 6"/>
          <p:cNvSpPr>
            <a:spLocks noChangeArrowheads="1"/>
          </p:cNvSpPr>
          <p:nvPr/>
        </p:nvSpPr>
        <p:spPr bwMode="auto">
          <a:xfrm>
            <a:off x="517525" y="5486400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pitchFamily="-32" charset="2"/>
              <a:buNone/>
            </a:pPr>
            <a:r>
              <a:rPr lang="en-US" altLang="en-US" sz="2400">
                <a:solidFill>
                  <a:schemeClr val="tx1"/>
                </a:solidFill>
                <a:latin typeface="Book Antiqua" panose="02040602050305030304" pitchFamily="18" charset="0"/>
              </a:rPr>
              <a:t>In this example, we can avoid split by re-distributing             entries; however, this is usually not done in practice.</a:t>
            </a:r>
          </a:p>
        </p:txBody>
      </p:sp>
      <p:grpSp>
        <p:nvGrpSpPr>
          <p:cNvPr id="32774" name="Group 7"/>
          <p:cNvGrpSpPr>
            <a:grpSpLocks/>
          </p:cNvGrpSpPr>
          <p:nvPr/>
        </p:nvGrpSpPr>
        <p:grpSpPr bwMode="auto">
          <a:xfrm>
            <a:off x="457200" y="2057400"/>
            <a:ext cx="8201025" cy="2282825"/>
            <a:chOff x="218" y="2207"/>
            <a:chExt cx="5166" cy="1438"/>
          </a:xfrm>
        </p:grpSpPr>
        <p:sp>
          <p:nvSpPr>
            <p:cNvPr id="32877" name="Freeform 8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8" name="Freeform 9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9" name="Freeform 10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0" name="Freeform 11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1" name="Freeform 12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2" name="Freeform 13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3" name="Freeform 14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4" name="Freeform 15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5" name="Freeform 16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6" name="Freeform 17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7" name="Freeform 18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8" name="Freeform 19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89" name="Freeform 20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0" name="Freeform 21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1" name="Freeform 22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2" name="Freeform 23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3" name="Freeform 24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4" name="Freeform 25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5" name="Freeform 26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6" name="Freeform 27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7" name="Freeform 28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8" name="Freeform 29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99" name="Freeform 30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0" name="Freeform 31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1" name="Freeform 32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2" name="Freeform 33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3" name="Freeform 34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4" name="Freeform 35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5" name="Freeform 36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6" name="Freeform 37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7" name="Freeform 38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8" name="Freeform 39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09" name="Freeform 40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0" name="Freeform 41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1" name="Freeform 42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2" name="Freeform 43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3" name="Freeform 44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4" name="Freeform 45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5" name="Freeform 46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16" name="Rectangle 47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Root</a:t>
              </a:r>
            </a:p>
          </p:txBody>
        </p:sp>
        <p:sp>
          <p:nvSpPr>
            <p:cNvPr id="32917" name="Rectangle 48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17</a:t>
              </a:r>
            </a:p>
          </p:txBody>
        </p:sp>
        <p:sp>
          <p:nvSpPr>
            <p:cNvPr id="32918" name="Rectangle 49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</a:t>
              </a:r>
            </a:p>
          </p:txBody>
        </p:sp>
        <p:sp>
          <p:nvSpPr>
            <p:cNvPr id="32919" name="Rectangle 50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30</a:t>
              </a:r>
            </a:p>
          </p:txBody>
        </p:sp>
        <p:sp>
          <p:nvSpPr>
            <p:cNvPr id="32920" name="Rectangle 51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2*</a:t>
              </a:r>
            </a:p>
          </p:txBody>
        </p:sp>
        <p:sp>
          <p:nvSpPr>
            <p:cNvPr id="32921" name="Rectangle 52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3*</a:t>
              </a:r>
            </a:p>
          </p:txBody>
        </p:sp>
        <p:sp>
          <p:nvSpPr>
            <p:cNvPr id="32922" name="Rectangle 53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5*</a:t>
              </a:r>
            </a:p>
          </p:txBody>
        </p:sp>
        <p:sp>
          <p:nvSpPr>
            <p:cNvPr id="32923" name="Rectangle 54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7*</a:t>
              </a:r>
            </a:p>
          </p:txBody>
        </p:sp>
        <p:sp>
          <p:nvSpPr>
            <p:cNvPr id="32924" name="Rectangle 55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14*</a:t>
              </a:r>
            </a:p>
          </p:txBody>
        </p:sp>
        <p:sp>
          <p:nvSpPr>
            <p:cNvPr id="32925" name="Rectangle 56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16*</a:t>
              </a:r>
            </a:p>
          </p:txBody>
        </p:sp>
        <p:sp>
          <p:nvSpPr>
            <p:cNvPr id="32926" name="Rectangle 57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19*</a:t>
              </a:r>
            </a:p>
          </p:txBody>
        </p:sp>
        <p:sp>
          <p:nvSpPr>
            <p:cNvPr id="32927" name="Rectangle 58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20*</a:t>
              </a:r>
            </a:p>
          </p:txBody>
        </p:sp>
        <p:sp>
          <p:nvSpPr>
            <p:cNvPr id="32928" name="Rectangle 59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22*</a:t>
              </a:r>
            </a:p>
          </p:txBody>
        </p:sp>
        <p:sp>
          <p:nvSpPr>
            <p:cNvPr id="32929" name="Rectangle 60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24*</a:t>
              </a:r>
            </a:p>
          </p:txBody>
        </p:sp>
        <p:sp>
          <p:nvSpPr>
            <p:cNvPr id="32930" name="Rectangle 61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27*</a:t>
              </a:r>
            </a:p>
          </p:txBody>
        </p:sp>
        <p:sp>
          <p:nvSpPr>
            <p:cNvPr id="32931" name="Rectangle 62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29*</a:t>
              </a:r>
            </a:p>
          </p:txBody>
        </p:sp>
        <p:sp>
          <p:nvSpPr>
            <p:cNvPr id="32932" name="Rectangle 63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33*</a:t>
              </a:r>
            </a:p>
          </p:txBody>
        </p:sp>
        <p:sp>
          <p:nvSpPr>
            <p:cNvPr id="32933" name="Rectangle 64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34*</a:t>
              </a:r>
            </a:p>
          </p:txBody>
        </p:sp>
        <p:sp>
          <p:nvSpPr>
            <p:cNvPr id="32934" name="Rectangle 65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38*</a:t>
              </a:r>
            </a:p>
          </p:txBody>
        </p:sp>
        <p:sp>
          <p:nvSpPr>
            <p:cNvPr id="32935" name="Rectangle 66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39*</a:t>
              </a:r>
            </a:p>
          </p:txBody>
        </p:sp>
        <p:sp>
          <p:nvSpPr>
            <p:cNvPr id="32936" name="Rectangle 67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13</a:t>
              </a:r>
            </a:p>
          </p:txBody>
        </p:sp>
        <p:sp>
          <p:nvSpPr>
            <p:cNvPr id="32937" name="Line 68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38" name="Arc 69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39" name="Arc 70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40" name="Arc 71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41" name="Arc 72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83465" name="Rectangle 73"/>
          <p:cNvSpPr>
            <a:spLocks noChangeArrowheads="1"/>
          </p:cNvSpPr>
          <p:nvPr/>
        </p:nvSpPr>
        <p:spPr bwMode="auto">
          <a:xfrm>
            <a:off x="228600" y="1676400"/>
            <a:ext cx="8686800" cy="3276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457200" y="1676400"/>
            <a:ext cx="8367713" cy="2368550"/>
            <a:chOff x="185" y="1056"/>
            <a:chExt cx="5271" cy="1492"/>
          </a:xfrm>
        </p:grpSpPr>
        <p:sp>
          <p:nvSpPr>
            <p:cNvPr id="32781" name="Freeform 75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2" name="Freeform 76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3" name="Freeform 77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4" name="Freeform 78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5" name="Rectangle 79"/>
            <p:cNvSpPr>
              <a:spLocks noChangeArrowheads="1"/>
            </p:cNvSpPr>
            <p:nvPr/>
          </p:nvSpPr>
          <p:spPr bwMode="auto">
            <a:xfrm>
              <a:off x="191" y="2325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2*</a:t>
              </a:r>
            </a:p>
          </p:txBody>
        </p:sp>
        <p:sp>
          <p:nvSpPr>
            <p:cNvPr id="32786" name="Rectangle 80"/>
            <p:cNvSpPr>
              <a:spLocks noChangeArrowheads="1"/>
            </p:cNvSpPr>
            <p:nvPr/>
          </p:nvSpPr>
          <p:spPr bwMode="auto">
            <a:xfrm>
              <a:off x="396" y="2325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3*</a:t>
              </a:r>
            </a:p>
          </p:txBody>
        </p:sp>
        <p:sp>
          <p:nvSpPr>
            <p:cNvPr id="32787" name="Freeform 8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8" name="Freeform 8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Freeform 8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0" name="Freeform 8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1" name="Freeform 8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2" name="Freeform 8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3" name="Freeform 8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4" name="Freeform 8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5" name="Freeform 8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6" name="Freeform 90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7" name="Freeform 9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8" name="Freeform 9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9" name="Freeform 9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0" name="Freeform 9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1" name="Freeform 9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2" name="Freeform 96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3" name="Freeform 97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4" name="Freeform 98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5" name="Freeform 99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6" name="Freeform 100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7" name="Freeform 10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8" name="Freeform 102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9" name="Freeform 103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0" name="Freeform 10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1" name="Freeform 10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2" name="Freeform 10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3" name="Freeform 107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4" name="Freeform 10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5" name="Freeform 10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6" name="Freeform 110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7" name="Freeform 11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8" name="Freeform 11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19" name="Freeform 113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0" name="Freeform 11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1" name="Freeform 11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2" name="Freeform 116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3" name="Freeform 117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4" name="Freeform 11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5" name="Freeform 119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6" name="Freeform 120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7" name="Freeform 121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8" name="Freeform 12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29" name="Freeform 12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0" name="Freeform 124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1" name="Freeform 125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2" name="Freeform 126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3" name="Freeform 127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4" name="Freeform 12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5" name="Freeform 12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6" name="Freeform 13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7" name="Freeform 13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8" name="Freeform 132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39" name="Freeform 133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0" name="Freeform 13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1" name="Freeform 13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2" name="Freeform 136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3" name="Freeform 137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4" name="Freeform 13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5" name="Freeform 13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6" name="Freeform 14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7" name="Freeform 141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8" name="Freeform 142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49" name="Freeform 143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50" name="Rectangle 144"/>
            <p:cNvSpPr>
              <a:spLocks noChangeArrowheads="1"/>
            </p:cNvSpPr>
            <p:nvPr/>
          </p:nvSpPr>
          <p:spPr bwMode="auto">
            <a:xfrm>
              <a:off x="1661" y="1134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Root</a:t>
              </a:r>
            </a:p>
          </p:txBody>
        </p:sp>
        <p:sp>
          <p:nvSpPr>
            <p:cNvPr id="32851" name="Rectangle 145"/>
            <p:cNvSpPr>
              <a:spLocks noChangeArrowheads="1"/>
            </p:cNvSpPr>
            <p:nvPr/>
          </p:nvSpPr>
          <p:spPr bwMode="auto">
            <a:xfrm>
              <a:off x="2262" y="133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17</a:t>
              </a:r>
            </a:p>
          </p:txBody>
        </p:sp>
        <p:sp>
          <p:nvSpPr>
            <p:cNvPr id="32852" name="Rectangle 146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</a:t>
              </a:r>
            </a:p>
          </p:txBody>
        </p:sp>
        <p:sp>
          <p:nvSpPr>
            <p:cNvPr id="32853" name="Rectangle 147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30</a:t>
              </a:r>
            </a:p>
          </p:txBody>
        </p:sp>
        <p:sp>
          <p:nvSpPr>
            <p:cNvPr id="32854" name="Rectangle 148"/>
            <p:cNvSpPr>
              <a:spLocks noChangeArrowheads="1"/>
            </p:cNvSpPr>
            <p:nvPr/>
          </p:nvSpPr>
          <p:spPr bwMode="auto">
            <a:xfrm>
              <a:off x="1912" y="234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14*</a:t>
              </a:r>
            </a:p>
          </p:txBody>
        </p:sp>
        <p:sp>
          <p:nvSpPr>
            <p:cNvPr id="32855" name="Rectangle 149"/>
            <p:cNvSpPr>
              <a:spLocks noChangeArrowheads="1"/>
            </p:cNvSpPr>
            <p:nvPr/>
          </p:nvSpPr>
          <p:spPr bwMode="auto">
            <a:xfrm>
              <a:off x="2116" y="234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16*</a:t>
              </a:r>
            </a:p>
          </p:txBody>
        </p:sp>
        <p:sp>
          <p:nvSpPr>
            <p:cNvPr id="32856" name="Rectangle 15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19*</a:t>
              </a:r>
            </a:p>
          </p:txBody>
        </p:sp>
        <p:sp>
          <p:nvSpPr>
            <p:cNvPr id="32857" name="Rectangle 15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20*</a:t>
              </a:r>
            </a:p>
          </p:txBody>
        </p:sp>
        <p:sp>
          <p:nvSpPr>
            <p:cNvPr id="32858" name="Rectangle 15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22*</a:t>
              </a:r>
            </a:p>
          </p:txBody>
        </p:sp>
        <p:sp>
          <p:nvSpPr>
            <p:cNvPr id="32859" name="Rectangle 15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24*</a:t>
              </a:r>
            </a:p>
          </p:txBody>
        </p:sp>
        <p:sp>
          <p:nvSpPr>
            <p:cNvPr id="32860" name="Rectangle 15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27*</a:t>
              </a:r>
            </a:p>
          </p:txBody>
        </p:sp>
        <p:sp>
          <p:nvSpPr>
            <p:cNvPr id="32861" name="Rectangle 155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29*</a:t>
              </a:r>
            </a:p>
          </p:txBody>
        </p:sp>
        <p:sp>
          <p:nvSpPr>
            <p:cNvPr id="32862" name="Rectangle 156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33*</a:t>
              </a:r>
            </a:p>
          </p:txBody>
        </p:sp>
        <p:sp>
          <p:nvSpPr>
            <p:cNvPr id="32863" name="Rectangle 15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34*</a:t>
              </a:r>
            </a:p>
          </p:txBody>
        </p:sp>
        <p:sp>
          <p:nvSpPr>
            <p:cNvPr id="32864" name="Rectangle 15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38*</a:t>
              </a:r>
            </a:p>
          </p:txBody>
        </p:sp>
        <p:sp>
          <p:nvSpPr>
            <p:cNvPr id="32865" name="Rectangle 15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39*</a:t>
              </a:r>
            </a:p>
          </p:txBody>
        </p:sp>
        <p:sp>
          <p:nvSpPr>
            <p:cNvPr id="32866" name="Rectangle 160"/>
            <p:cNvSpPr>
              <a:spLocks noChangeArrowheads="1"/>
            </p:cNvSpPr>
            <p:nvPr/>
          </p:nvSpPr>
          <p:spPr bwMode="auto">
            <a:xfrm>
              <a:off x="1220" y="182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13</a:t>
              </a:r>
            </a:p>
          </p:txBody>
        </p:sp>
        <p:sp>
          <p:nvSpPr>
            <p:cNvPr id="32867" name="Rectangle 161"/>
            <p:cNvSpPr>
              <a:spLocks noChangeArrowheads="1"/>
            </p:cNvSpPr>
            <p:nvPr/>
          </p:nvSpPr>
          <p:spPr bwMode="auto">
            <a:xfrm>
              <a:off x="926" y="1821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</a:t>
              </a:r>
            </a:p>
          </p:txBody>
        </p:sp>
        <p:sp>
          <p:nvSpPr>
            <p:cNvPr id="32868" name="Rectangle 162"/>
            <p:cNvSpPr>
              <a:spLocks noChangeArrowheads="1"/>
            </p:cNvSpPr>
            <p:nvPr/>
          </p:nvSpPr>
          <p:spPr bwMode="auto">
            <a:xfrm>
              <a:off x="1265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7*</a:t>
              </a:r>
            </a:p>
          </p:txBody>
        </p:sp>
        <p:sp>
          <p:nvSpPr>
            <p:cNvPr id="32869" name="Rectangle 163"/>
            <p:cNvSpPr>
              <a:spLocks noChangeArrowheads="1"/>
            </p:cNvSpPr>
            <p:nvPr/>
          </p:nvSpPr>
          <p:spPr bwMode="auto">
            <a:xfrm>
              <a:off x="1062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5*</a:t>
              </a:r>
            </a:p>
          </p:txBody>
        </p:sp>
        <p:sp>
          <p:nvSpPr>
            <p:cNvPr id="32870" name="Rectangle 164"/>
            <p:cNvSpPr>
              <a:spLocks noChangeArrowheads="1"/>
            </p:cNvSpPr>
            <p:nvPr/>
          </p:nvSpPr>
          <p:spPr bwMode="auto">
            <a:xfrm>
              <a:off x="1464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8*</a:t>
              </a:r>
            </a:p>
          </p:txBody>
        </p:sp>
        <p:sp>
          <p:nvSpPr>
            <p:cNvPr id="32871" name="Line 16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2" name="Arc 16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3" name="Arc 16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4" name="Arc 16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5" name="Arc 16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76" name="Arc 17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83563" name="Rectangle 171"/>
          <p:cNvSpPr>
            <a:spLocks noChangeArrowheads="1"/>
          </p:cNvSpPr>
          <p:nvPr/>
        </p:nvSpPr>
        <p:spPr bwMode="auto">
          <a:xfrm>
            <a:off x="519113" y="4938713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pitchFamily="-32" charset="2"/>
              <a:buNone/>
            </a:pPr>
            <a:r>
              <a:rPr lang="en-US" altLang="en-US" sz="2400">
                <a:solidFill>
                  <a:schemeClr val="tx1"/>
                </a:solidFill>
                <a:latin typeface="Book Antiqua" panose="02040602050305030304" pitchFamily="18" charset="0"/>
              </a:rPr>
              <a:t>Notice that root was split, leading to increase in height.</a:t>
            </a:r>
          </a:p>
        </p:txBody>
      </p:sp>
      <p:sp>
        <p:nvSpPr>
          <p:cNvPr id="32778" name="Date Placeholder 17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34BE3-7200-49FC-B62A-5108B659B2F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2779" name="Slide Number Placeholder 17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44C595-DD80-440C-9304-7B42A034F05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2780" name="Footer Placeholder 17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398" grpId="0" autoUpdateAnimBg="0"/>
      <p:bldP spid="1083465" grpId="0" animBg="1"/>
      <p:bldP spid="108356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457200" y="2057400"/>
            <a:ext cx="8201025" cy="2282825"/>
            <a:chOff x="218" y="2207"/>
            <a:chExt cx="5166" cy="1438"/>
          </a:xfrm>
        </p:grpSpPr>
        <p:sp>
          <p:nvSpPr>
            <p:cNvPr id="33899" name="Freeform 5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0" name="Freeform 6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1" name="Freeform 7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2" name="Freeform 8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3" name="Freeform 9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4" name="Freeform 10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5" name="Freeform 11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6" name="Freeform 12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7" name="Freeform 13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8" name="Freeform 14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09" name="Freeform 15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0" name="Freeform 16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1" name="Freeform 17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2" name="Freeform 18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3" name="Freeform 19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4" name="Freeform 20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5" name="Freeform 21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6" name="Freeform 22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7" name="Freeform 23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8" name="Freeform 24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19" name="Freeform 25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0" name="Freeform 26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1" name="Freeform 27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2" name="Freeform 28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3" name="Freeform 29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4" name="Freeform 30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5" name="Freeform 31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6" name="Freeform 32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7" name="Freeform 33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8" name="Freeform 34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29" name="Freeform 35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0" name="Freeform 36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1" name="Freeform 37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2" name="Freeform 38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3" name="Freeform 39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4" name="Freeform 40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5" name="Freeform 41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6" name="Freeform 42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7" name="Freeform 43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38" name="Rectangle 44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Root</a:t>
              </a:r>
            </a:p>
          </p:txBody>
        </p:sp>
        <p:sp>
          <p:nvSpPr>
            <p:cNvPr id="33939" name="Rectangle 45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17</a:t>
              </a:r>
            </a:p>
          </p:txBody>
        </p:sp>
        <p:sp>
          <p:nvSpPr>
            <p:cNvPr id="33940" name="Rectangle 46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</a:t>
              </a:r>
            </a:p>
          </p:txBody>
        </p:sp>
        <p:sp>
          <p:nvSpPr>
            <p:cNvPr id="33941" name="Rectangle 47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30</a:t>
              </a:r>
            </a:p>
          </p:txBody>
        </p:sp>
        <p:sp>
          <p:nvSpPr>
            <p:cNvPr id="33942" name="Rectangle 48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2*</a:t>
              </a:r>
            </a:p>
          </p:txBody>
        </p:sp>
        <p:sp>
          <p:nvSpPr>
            <p:cNvPr id="33943" name="Rectangle 49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3*</a:t>
              </a:r>
            </a:p>
          </p:txBody>
        </p:sp>
        <p:sp>
          <p:nvSpPr>
            <p:cNvPr id="33944" name="Rectangle 50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5*</a:t>
              </a:r>
            </a:p>
          </p:txBody>
        </p:sp>
        <p:sp>
          <p:nvSpPr>
            <p:cNvPr id="33945" name="Rectangle 51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7*</a:t>
              </a:r>
            </a:p>
          </p:txBody>
        </p:sp>
        <p:sp>
          <p:nvSpPr>
            <p:cNvPr id="33946" name="Rectangle 52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14*</a:t>
              </a:r>
            </a:p>
          </p:txBody>
        </p:sp>
        <p:sp>
          <p:nvSpPr>
            <p:cNvPr id="33947" name="Rectangle 53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16*</a:t>
              </a:r>
            </a:p>
          </p:txBody>
        </p:sp>
        <p:sp>
          <p:nvSpPr>
            <p:cNvPr id="33948" name="Rectangle 54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19*</a:t>
              </a:r>
            </a:p>
          </p:txBody>
        </p:sp>
        <p:sp>
          <p:nvSpPr>
            <p:cNvPr id="33949" name="Rectangle 55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20*</a:t>
              </a:r>
            </a:p>
          </p:txBody>
        </p:sp>
        <p:sp>
          <p:nvSpPr>
            <p:cNvPr id="33950" name="Rectangle 56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22*</a:t>
              </a:r>
            </a:p>
          </p:txBody>
        </p:sp>
        <p:sp>
          <p:nvSpPr>
            <p:cNvPr id="33951" name="Rectangle 57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24*</a:t>
              </a:r>
            </a:p>
          </p:txBody>
        </p:sp>
        <p:sp>
          <p:nvSpPr>
            <p:cNvPr id="33952" name="Rectangle 58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27*</a:t>
              </a:r>
            </a:p>
          </p:txBody>
        </p:sp>
        <p:sp>
          <p:nvSpPr>
            <p:cNvPr id="33953" name="Rectangle 59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29*</a:t>
              </a:r>
            </a:p>
          </p:txBody>
        </p:sp>
        <p:sp>
          <p:nvSpPr>
            <p:cNvPr id="33954" name="Rectangle 60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33*</a:t>
              </a:r>
            </a:p>
          </p:txBody>
        </p:sp>
        <p:sp>
          <p:nvSpPr>
            <p:cNvPr id="33955" name="Rectangle 61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34*</a:t>
              </a:r>
            </a:p>
          </p:txBody>
        </p:sp>
        <p:sp>
          <p:nvSpPr>
            <p:cNvPr id="33956" name="Rectangle 62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38*</a:t>
              </a:r>
            </a:p>
          </p:txBody>
        </p:sp>
        <p:sp>
          <p:nvSpPr>
            <p:cNvPr id="33957" name="Rectangle 63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39*</a:t>
              </a:r>
            </a:p>
          </p:txBody>
        </p:sp>
        <p:sp>
          <p:nvSpPr>
            <p:cNvPr id="33958" name="Rectangle 64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13</a:t>
              </a:r>
            </a:p>
          </p:txBody>
        </p:sp>
        <p:sp>
          <p:nvSpPr>
            <p:cNvPr id="33959" name="Line 65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60" name="Arc 66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61" name="Arc 67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62" name="Arc 68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963" name="Arc 69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240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85510" name="Rectangle 70"/>
          <p:cNvSpPr>
            <a:spLocks noChangeArrowheads="1"/>
          </p:cNvSpPr>
          <p:nvPr/>
        </p:nvSpPr>
        <p:spPr bwMode="auto">
          <a:xfrm>
            <a:off x="228600" y="1676400"/>
            <a:ext cx="8686800" cy="3276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57200" y="2057400"/>
            <a:ext cx="8367713" cy="2368550"/>
            <a:chOff x="185" y="1056"/>
            <a:chExt cx="5271" cy="1492"/>
          </a:xfrm>
        </p:grpSpPr>
        <p:sp>
          <p:nvSpPr>
            <p:cNvPr id="33803" name="Freeform 72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04" name="Freeform 73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05" name="Freeform 74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06" name="Freeform 75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07" name="Rectangle 76"/>
            <p:cNvSpPr>
              <a:spLocks noChangeArrowheads="1"/>
            </p:cNvSpPr>
            <p:nvPr/>
          </p:nvSpPr>
          <p:spPr bwMode="auto">
            <a:xfrm>
              <a:off x="191" y="2325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2*</a:t>
              </a:r>
            </a:p>
          </p:txBody>
        </p:sp>
        <p:sp>
          <p:nvSpPr>
            <p:cNvPr id="33808" name="Rectangle 77"/>
            <p:cNvSpPr>
              <a:spLocks noChangeArrowheads="1"/>
            </p:cNvSpPr>
            <p:nvPr/>
          </p:nvSpPr>
          <p:spPr bwMode="auto">
            <a:xfrm>
              <a:off x="396" y="2325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3*</a:t>
              </a:r>
            </a:p>
          </p:txBody>
        </p:sp>
        <p:sp>
          <p:nvSpPr>
            <p:cNvPr id="33809" name="Freeform 78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0" name="Freeform 79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1" name="Freeform 80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2" name="Freeform 81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3" name="Freeform 82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4" name="Freeform 83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5" name="Freeform 84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6" name="Freeform 85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7" name="Freeform 86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8" name="Freeform 87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9" name="Freeform 88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0" name="Freeform 89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1" name="Freeform 90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2" name="Freeform 91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3" name="Freeform 92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4" name="Freeform 93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5" name="Freeform 94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6" name="Freeform 95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7" name="Freeform 96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8" name="Freeform 97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9" name="Freeform 98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0" name="Freeform 99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1" name="Freeform 100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2" name="Freeform 101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3" name="Freeform 102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4" name="Freeform 103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5" name="Freeform 104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6" name="Freeform 105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7" name="Freeform 106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8" name="Freeform 107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39" name="Freeform 108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0" name="Freeform 109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1" name="Freeform 110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2" name="Freeform 111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3" name="Freeform 112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4" name="Freeform 113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5" name="Freeform 114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6" name="Freeform 115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7" name="Freeform 116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8" name="Freeform 117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49" name="Freeform 118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0" name="Freeform 119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1" name="Freeform 120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2" name="Freeform 121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3" name="Freeform 122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4" name="Freeform 123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5" name="Freeform 124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6" name="Freeform 125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7" name="Freeform 126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8" name="Freeform 127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9" name="Freeform 128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0" name="Freeform 129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1" name="Freeform 130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2" name="Freeform 131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3" name="Freeform 132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4" name="Freeform 133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5" name="Freeform 134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6" name="Freeform 135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7" name="Freeform 136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8" name="Freeform 137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9" name="Freeform 138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70" name="Freeform 139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71" name="Freeform 140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72" name="Rectangle 141"/>
            <p:cNvSpPr>
              <a:spLocks noChangeArrowheads="1"/>
            </p:cNvSpPr>
            <p:nvPr/>
          </p:nvSpPr>
          <p:spPr bwMode="auto">
            <a:xfrm>
              <a:off x="1661" y="1134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Root</a:t>
              </a:r>
            </a:p>
          </p:txBody>
        </p:sp>
        <p:sp>
          <p:nvSpPr>
            <p:cNvPr id="33873" name="Rectangle 142"/>
            <p:cNvSpPr>
              <a:spLocks noChangeArrowheads="1"/>
            </p:cNvSpPr>
            <p:nvPr/>
          </p:nvSpPr>
          <p:spPr bwMode="auto">
            <a:xfrm>
              <a:off x="2262" y="133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17</a:t>
              </a:r>
            </a:p>
          </p:txBody>
        </p:sp>
        <p:sp>
          <p:nvSpPr>
            <p:cNvPr id="33874" name="Rectangle 143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</a:t>
              </a:r>
            </a:p>
          </p:txBody>
        </p:sp>
        <p:sp>
          <p:nvSpPr>
            <p:cNvPr id="33875" name="Rectangle 144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30</a:t>
              </a:r>
            </a:p>
          </p:txBody>
        </p:sp>
        <p:sp>
          <p:nvSpPr>
            <p:cNvPr id="33876" name="Rectangle 145"/>
            <p:cNvSpPr>
              <a:spLocks noChangeArrowheads="1"/>
            </p:cNvSpPr>
            <p:nvPr/>
          </p:nvSpPr>
          <p:spPr bwMode="auto">
            <a:xfrm>
              <a:off x="1912" y="234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14*</a:t>
              </a:r>
            </a:p>
          </p:txBody>
        </p:sp>
        <p:sp>
          <p:nvSpPr>
            <p:cNvPr id="33877" name="Rectangle 146"/>
            <p:cNvSpPr>
              <a:spLocks noChangeArrowheads="1"/>
            </p:cNvSpPr>
            <p:nvPr/>
          </p:nvSpPr>
          <p:spPr bwMode="auto">
            <a:xfrm>
              <a:off x="2116" y="234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16*</a:t>
              </a:r>
            </a:p>
          </p:txBody>
        </p:sp>
        <p:sp>
          <p:nvSpPr>
            <p:cNvPr id="33878" name="Rectangle 147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19*</a:t>
              </a:r>
            </a:p>
          </p:txBody>
        </p:sp>
        <p:sp>
          <p:nvSpPr>
            <p:cNvPr id="33879" name="Rectangle 148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20*</a:t>
              </a:r>
            </a:p>
          </p:txBody>
        </p:sp>
        <p:sp>
          <p:nvSpPr>
            <p:cNvPr id="33880" name="Rectangle 149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22*</a:t>
              </a:r>
            </a:p>
          </p:txBody>
        </p:sp>
        <p:sp>
          <p:nvSpPr>
            <p:cNvPr id="33881" name="Rectangle 150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24*</a:t>
              </a:r>
            </a:p>
          </p:txBody>
        </p:sp>
        <p:sp>
          <p:nvSpPr>
            <p:cNvPr id="33882" name="Rectangle 151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27*</a:t>
              </a:r>
            </a:p>
          </p:txBody>
        </p:sp>
        <p:sp>
          <p:nvSpPr>
            <p:cNvPr id="33883" name="Rectangle 152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29*</a:t>
              </a:r>
            </a:p>
          </p:txBody>
        </p:sp>
        <p:sp>
          <p:nvSpPr>
            <p:cNvPr id="33884" name="Rectangle 153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33*</a:t>
              </a:r>
            </a:p>
          </p:txBody>
        </p:sp>
        <p:sp>
          <p:nvSpPr>
            <p:cNvPr id="33885" name="Rectangle 154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34*</a:t>
              </a:r>
            </a:p>
          </p:txBody>
        </p:sp>
        <p:sp>
          <p:nvSpPr>
            <p:cNvPr id="33886" name="Rectangle 155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38*</a:t>
              </a:r>
            </a:p>
          </p:txBody>
        </p:sp>
        <p:sp>
          <p:nvSpPr>
            <p:cNvPr id="33887" name="Rectangle 156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39*</a:t>
              </a:r>
            </a:p>
          </p:txBody>
        </p:sp>
        <p:sp>
          <p:nvSpPr>
            <p:cNvPr id="33888" name="Rectangle 157"/>
            <p:cNvSpPr>
              <a:spLocks noChangeArrowheads="1"/>
            </p:cNvSpPr>
            <p:nvPr/>
          </p:nvSpPr>
          <p:spPr bwMode="auto">
            <a:xfrm>
              <a:off x="1220" y="182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13</a:t>
              </a:r>
            </a:p>
          </p:txBody>
        </p:sp>
        <p:sp>
          <p:nvSpPr>
            <p:cNvPr id="33889" name="Rectangle 158"/>
            <p:cNvSpPr>
              <a:spLocks noChangeArrowheads="1"/>
            </p:cNvSpPr>
            <p:nvPr/>
          </p:nvSpPr>
          <p:spPr bwMode="auto">
            <a:xfrm>
              <a:off x="926" y="1821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</a:t>
              </a:r>
            </a:p>
          </p:txBody>
        </p:sp>
        <p:sp>
          <p:nvSpPr>
            <p:cNvPr id="33890" name="Rectangle 159"/>
            <p:cNvSpPr>
              <a:spLocks noChangeArrowheads="1"/>
            </p:cNvSpPr>
            <p:nvPr/>
          </p:nvSpPr>
          <p:spPr bwMode="auto">
            <a:xfrm>
              <a:off x="1265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7*</a:t>
              </a:r>
            </a:p>
          </p:txBody>
        </p:sp>
        <p:sp>
          <p:nvSpPr>
            <p:cNvPr id="33891" name="Rectangle 160"/>
            <p:cNvSpPr>
              <a:spLocks noChangeArrowheads="1"/>
            </p:cNvSpPr>
            <p:nvPr/>
          </p:nvSpPr>
          <p:spPr bwMode="auto">
            <a:xfrm>
              <a:off x="1062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5*</a:t>
              </a:r>
            </a:p>
          </p:txBody>
        </p:sp>
        <p:sp>
          <p:nvSpPr>
            <p:cNvPr id="33892" name="Rectangle 161"/>
            <p:cNvSpPr>
              <a:spLocks noChangeArrowheads="1"/>
            </p:cNvSpPr>
            <p:nvPr/>
          </p:nvSpPr>
          <p:spPr bwMode="auto">
            <a:xfrm>
              <a:off x="1464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8*</a:t>
              </a:r>
            </a:p>
          </p:txBody>
        </p:sp>
        <p:sp>
          <p:nvSpPr>
            <p:cNvPr id="33893" name="Line 162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4" name="Arc 163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95" name="Arc 164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96" name="Arc 165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97" name="Arc 166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98" name="Arc 167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3799" name="Rectangle 168"/>
          <p:cNvSpPr>
            <a:spLocks noChangeArrowheads="1"/>
          </p:cNvSpPr>
          <p:nvPr/>
        </p:nvSpPr>
        <p:spPr bwMode="auto">
          <a:xfrm>
            <a:off x="7620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chemeClr val="tx1"/>
                </a:solidFill>
              </a:rPr>
              <a:t>Example Tree (including 8*) </a:t>
            </a:r>
            <a:br>
              <a:rPr lang="en-US" altLang="en-US" sz="3200" b="1">
                <a:solidFill>
                  <a:schemeClr val="tx1"/>
                </a:solidFill>
              </a:rPr>
            </a:br>
            <a:r>
              <a:rPr lang="en-US" altLang="en-US" sz="3200" b="1">
                <a:solidFill>
                  <a:schemeClr val="tx1"/>
                </a:solidFill>
              </a:rPr>
              <a:t>Delete 19* and 20* ...</a:t>
            </a:r>
          </a:p>
        </p:txBody>
      </p:sp>
      <p:sp>
        <p:nvSpPr>
          <p:cNvPr id="33800" name="Date Placeholder 16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1ABBF9-9D97-4172-921F-84B9A7F25DC3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3801" name="Slide Number Placeholder 16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720596-35E7-495B-AA4F-96068266C43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3802" name="Footer Placeholder 17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  <a:noFill/>
        </p:spPr>
        <p:txBody>
          <a:bodyPr lIns="92075" tIns="46038" rIns="92075" bIns="46038" anchor="ctr"/>
          <a:lstStyle/>
          <a:p>
            <a:r>
              <a:rPr lang="en-US" altLang="en-US" smtClean="0"/>
              <a:t>Example Tree (including 8*) </a:t>
            </a:r>
            <a:br>
              <a:rPr lang="en-US" altLang="en-US" smtClean="0"/>
            </a:br>
            <a:r>
              <a:rPr lang="en-US" altLang="en-US" smtClean="0"/>
              <a:t>Delete 19* and 20* ...</a:t>
            </a:r>
          </a:p>
        </p:txBody>
      </p:sp>
      <p:sp>
        <p:nvSpPr>
          <p:cNvPr id="1087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4800600"/>
            <a:ext cx="7924800" cy="1828800"/>
          </a:xfrm>
          <a:noFill/>
        </p:spPr>
        <p:txBody>
          <a:bodyPr lIns="92075" tIns="46038" rIns="92075" bIns="46038"/>
          <a:lstStyle/>
          <a:p>
            <a:r>
              <a:rPr lang="en-US" altLang="en-US" smtClean="0"/>
              <a:t>Deleting 19* is easy.</a:t>
            </a:r>
          </a:p>
          <a:p>
            <a:r>
              <a:rPr lang="en-US" altLang="en-US" smtClean="0"/>
              <a:t>Deleting 20* is done with re-distribution. Notice how middle key is </a:t>
            </a:r>
            <a:r>
              <a:rPr lang="en-US" altLang="en-US" i="1" smtClean="0">
                <a:solidFill>
                  <a:schemeClr val="accent2"/>
                </a:solidFill>
              </a:rPr>
              <a:t>copied up</a:t>
            </a:r>
            <a:r>
              <a:rPr lang="en-US" altLang="en-US" smtClean="0"/>
              <a:t>.</a:t>
            </a:r>
          </a:p>
        </p:txBody>
      </p:sp>
      <p:grpSp>
        <p:nvGrpSpPr>
          <p:cNvPr id="34822" name="Group 6"/>
          <p:cNvGrpSpPr>
            <a:grpSpLocks/>
          </p:cNvGrpSpPr>
          <p:nvPr/>
        </p:nvGrpSpPr>
        <p:grpSpPr bwMode="auto">
          <a:xfrm>
            <a:off x="381000" y="1981200"/>
            <a:ext cx="8367713" cy="2368550"/>
            <a:chOff x="185" y="1056"/>
            <a:chExt cx="5271" cy="1492"/>
          </a:xfrm>
        </p:grpSpPr>
        <p:sp>
          <p:nvSpPr>
            <p:cNvPr id="34922" name="Freeform 7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3" name="Freeform 8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4" name="Freeform 9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5" name="Freeform 10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6" name="Rectangle 11"/>
            <p:cNvSpPr>
              <a:spLocks noChangeArrowheads="1"/>
            </p:cNvSpPr>
            <p:nvPr/>
          </p:nvSpPr>
          <p:spPr bwMode="auto">
            <a:xfrm>
              <a:off x="191" y="2325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2*</a:t>
              </a:r>
            </a:p>
          </p:txBody>
        </p:sp>
        <p:sp>
          <p:nvSpPr>
            <p:cNvPr id="34927" name="Rectangle 12"/>
            <p:cNvSpPr>
              <a:spLocks noChangeArrowheads="1"/>
            </p:cNvSpPr>
            <p:nvPr/>
          </p:nvSpPr>
          <p:spPr bwMode="auto">
            <a:xfrm>
              <a:off x="396" y="2325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3*</a:t>
              </a:r>
            </a:p>
          </p:txBody>
        </p:sp>
        <p:sp>
          <p:nvSpPr>
            <p:cNvPr id="34928" name="Freeform 13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9" name="Freeform 14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0" name="Freeform 15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1" name="Freeform 16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2" name="Freeform 17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3" name="Freeform 18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4" name="Freeform 19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5" name="Freeform 20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6" name="Freeform 21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7" name="Freeform 22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8" name="Freeform 23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39" name="Freeform 24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0" name="Freeform 25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1" name="Freeform 26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2" name="Freeform 27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3" name="Freeform 28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4" name="Freeform 29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5" name="Freeform 30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6" name="Freeform 31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7" name="Freeform 32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8" name="Freeform 33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49" name="Freeform 34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0" name="Freeform 35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1" name="Freeform 36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2" name="Freeform 37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3" name="Freeform 38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4" name="Freeform 39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5" name="Freeform 40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6" name="Freeform 41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7" name="Freeform 42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8" name="Freeform 43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59" name="Freeform 44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0" name="Freeform 45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1" name="Freeform 46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2" name="Freeform 47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3" name="Freeform 48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4" name="Freeform 49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5" name="Freeform 50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6" name="Freeform 51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7" name="Freeform 52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8" name="Freeform 53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9" name="Freeform 54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0" name="Freeform 55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1" name="Freeform 56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2" name="Freeform 57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3" name="Freeform 58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4" name="Freeform 59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5" name="Freeform 60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6" name="Freeform 61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7" name="Freeform 62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8" name="Freeform 63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79" name="Freeform 64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0" name="Freeform 65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1" name="Freeform 66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2" name="Freeform 67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3" name="Freeform 68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4" name="Freeform 69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5" name="Freeform 70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6" name="Freeform 71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7" name="Freeform 72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8" name="Freeform 73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89" name="Freeform 74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90" name="Freeform 75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91" name="Rectangle 76"/>
            <p:cNvSpPr>
              <a:spLocks noChangeArrowheads="1"/>
            </p:cNvSpPr>
            <p:nvPr/>
          </p:nvSpPr>
          <p:spPr bwMode="auto">
            <a:xfrm>
              <a:off x="1661" y="1134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Root</a:t>
              </a:r>
            </a:p>
          </p:txBody>
        </p:sp>
        <p:sp>
          <p:nvSpPr>
            <p:cNvPr id="34992" name="Rectangle 77"/>
            <p:cNvSpPr>
              <a:spLocks noChangeArrowheads="1"/>
            </p:cNvSpPr>
            <p:nvPr/>
          </p:nvSpPr>
          <p:spPr bwMode="auto">
            <a:xfrm>
              <a:off x="2262" y="133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17</a:t>
              </a:r>
            </a:p>
          </p:txBody>
        </p:sp>
        <p:sp>
          <p:nvSpPr>
            <p:cNvPr id="34993" name="Rectangle 78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</a:t>
              </a:r>
            </a:p>
          </p:txBody>
        </p:sp>
        <p:sp>
          <p:nvSpPr>
            <p:cNvPr id="34994" name="Rectangle 79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30</a:t>
              </a:r>
            </a:p>
          </p:txBody>
        </p:sp>
        <p:sp>
          <p:nvSpPr>
            <p:cNvPr id="34995" name="Rectangle 80"/>
            <p:cNvSpPr>
              <a:spLocks noChangeArrowheads="1"/>
            </p:cNvSpPr>
            <p:nvPr/>
          </p:nvSpPr>
          <p:spPr bwMode="auto">
            <a:xfrm>
              <a:off x="1912" y="234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14*</a:t>
              </a:r>
            </a:p>
          </p:txBody>
        </p:sp>
        <p:sp>
          <p:nvSpPr>
            <p:cNvPr id="34996" name="Rectangle 81"/>
            <p:cNvSpPr>
              <a:spLocks noChangeArrowheads="1"/>
            </p:cNvSpPr>
            <p:nvPr/>
          </p:nvSpPr>
          <p:spPr bwMode="auto">
            <a:xfrm>
              <a:off x="2116" y="234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16*</a:t>
              </a:r>
            </a:p>
          </p:txBody>
        </p:sp>
        <p:sp>
          <p:nvSpPr>
            <p:cNvPr id="34997" name="Rectangle 82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19*</a:t>
              </a:r>
            </a:p>
          </p:txBody>
        </p:sp>
        <p:sp>
          <p:nvSpPr>
            <p:cNvPr id="34998" name="Rectangle 83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20*</a:t>
              </a:r>
            </a:p>
          </p:txBody>
        </p:sp>
        <p:sp>
          <p:nvSpPr>
            <p:cNvPr id="34999" name="Rectangle 84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22*</a:t>
              </a:r>
            </a:p>
          </p:txBody>
        </p:sp>
        <p:sp>
          <p:nvSpPr>
            <p:cNvPr id="35000" name="Rectangle 85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24*</a:t>
              </a:r>
            </a:p>
          </p:txBody>
        </p:sp>
        <p:sp>
          <p:nvSpPr>
            <p:cNvPr id="35001" name="Rectangle 86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27*</a:t>
              </a:r>
            </a:p>
          </p:txBody>
        </p:sp>
        <p:sp>
          <p:nvSpPr>
            <p:cNvPr id="35002" name="Rectangle 87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29*</a:t>
              </a:r>
            </a:p>
          </p:txBody>
        </p:sp>
        <p:sp>
          <p:nvSpPr>
            <p:cNvPr id="35003" name="Rectangle 88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33*</a:t>
              </a:r>
            </a:p>
          </p:txBody>
        </p:sp>
        <p:sp>
          <p:nvSpPr>
            <p:cNvPr id="35004" name="Rectangle 89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34*</a:t>
              </a:r>
            </a:p>
          </p:txBody>
        </p:sp>
        <p:sp>
          <p:nvSpPr>
            <p:cNvPr id="35005" name="Rectangle 90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38*</a:t>
              </a:r>
            </a:p>
          </p:txBody>
        </p:sp>
        <p:sp>
          <p:nvSpPr>
            <p:cNvPr id="35006" name="Rectangle 91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39*</a:t>
              </a:r>
            </a:p>
          </p:txBody>
        </p:sp>
        <p:sp>
          <p:nvSpPr>
            <p:cNvPr id="35007" name="Rectangle 92"/>
            <p:cNvSpPr>
              <a:spLocks noChangeArrowheads="1"/>
            </p:cNvSpPr>
            <p:nvPr/>
          </p:nvSpPr>
          <p:spPr bwMode="auto">
            <a:xfrm>
              <a:off x="1220" y="182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13</a:t>
              </a:r>
            </a:p>
          </p:txBody>
        </p:sp>
        <p:sp>
          <p:nvSpPr>
            <p:cNvPr id="35008" name="Rectangle 93"/>
            <p:cNvSpPr>
              <a:spLocks noChangeArrowheads="1"/>
            </p:cNvSpPr>
            <p:nvPr/>
          </p:nvSpPr>
          <p:spPr bwMode="auto">
            <a:xfrm>
              <a:off x="926" y="1821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</a:t>
              </a:r>
            </a:p>
          </p:txBody>
        </p:sp>
        <p:sp>
          <p:nvSpPr>
            <p:cNvPr id="35009" name="Rectangle 94"/>
            <p:cNvSpPr>
              <a:spLocks noChangeArrowheads="1"/>
            </p:cNvSpPr>
            <p:nvPr/>
          </p:nvSpPr>
          <p:spPr bwMode="auto">
            <a:xfrm>
              <a:off x="1265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7*</a:t>
              </a:r>
            </a:p>
          </p:txBody>
        </p:sp>
        <p:sp>
          <p:nvSpPr>
            <p:cNvPr id="35010" name="Rectangle 95"/>
            <p:cNvSpPr>
              <a:spLocks noChangeArrowheads="1"/>
            </p:cNvSpPr>
            <p:nvPr/>
          </p:nvSpPr>
          <p:spPr bwMode="auto">
            <a:xfrm>
              <a:off x="1062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5*</a:t>
              </a:r>
            </a:p>
          </p:txBody>
        </p:sp>
        <p:sp>
          <p:nvSpPr>
            <p:cNvPr id="35011" name="Rectangle 96"/>
            <p:cNvSpPr>
              <a:spLocks noChangeArrowheads="1"/>
            </p:cNvSpPr>
            <p:nvPr/>
          </p:nvSpPr>
          <p:spPr bwMode="auto">
            <a:xfrm>
              <a:off x="1464" y="232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8*</a:t>
              </a:r>
            </a:p>
          </p:txBody>
        </p:sp>
        <p:sp>
          <p:nvSpPr>
            <p:cNvPr id="35012" name="Line 97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3" name="Arc 98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014" name="Arc 99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015" name="Arc 100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016" name="Arc 101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017" name="Arc 102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192 w 21600"/>
                <a:gd name="T1" fmla="*/ 0 h 21600"/>
                <a:gd name="T2" fmla="*/ 0 w 21600"/>
                <a:gd name="T3" fmla="*/ 192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87591" name="Rectangle 103"/>
          <p:cNvSpPr>
            <a:spLocks noChangeArrowheads="1"/>
          </p:cNvSpPr>
          <p:nvPr/>
        </p:nvSpPr>
        <p:spPr bwMode="auto">
          <a:xfrm>
            <a:off x="228600" y="1447800"/>
            <a:ext cx="8915400" cy="312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381000" y="1905000"/>
            <a:ext cx="8367713" cy="2368550"/>
            <a:chOff x="185" y="1248"/>
            <a:chExt cx="5271" cy="1492"/>
          </a:xfrm>
        </p:grpSpPr>
        <p:sp>
          <p:nvSpPr>
            <p:cNvPr id="34828" name="Freeform 105"/>
            <p:cNvSpPr>
              <a:spLocks/>
            </p:cNvSpPr>
            <p:nvPr/>
          </p:nvSpPr>
          <p:spPr bwMode="auto">
            <a:xfrm>
              <a:off x="185" y="2530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29" name="Freeform 106"/>
            <p:cNvSpPr>
              <a:spLocks/>
            </p:cNvSpPr>
            <p:nvPr/>
          </p:nvSpPr>
          <p:spPr bwMode="auto">
            <a:xfrm>
              <a:off x="390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0" name="Freeform 107"/>
            <p:cNvSpPr>
              <a:spLocks/>
            </p:cNvSpPr>
            <p:nvPr/>
          </p:nvSpPr>
          <p:spPr bwMode="auto">
            <a:xfrm>
              <a:off x="594" y="2530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1" name="Freeform 108"/>
            <p:cNvSpPr>
              <a:spLocks/>
            </p:cNvSpPr>
            <p:nvPr/>
          </p:nvSpPr>
          <p:spPr bwMode="auto">
            <a:xfrm>
              <a:off x="799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2" name="Rectangle 109"/>
            <p:cNvSpPr>
              <a:spLocks noChangeArrowheads="1"/>
            </p:cNvSpPr>
            <p:nvPr/>
          </p:nvSpPr>
          <p:spPr bwMode="auto">
            <a:xfrm>
              <a:off x="191" y="2517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2*</a:t>
              </a:r>
            </a:p>
          </p:txBody>
        </p:sp>
        <p:sp>
          <p:nvSpPr>
            <p:cNvPr id="34833" name="Rectangle 110"/>
            <p:cNvSpPr>
              <a:spLocks noChangeArrowheads="1"/>
            </p:cNvSpPr>
            <p:nvPr/>
          </p:nvSpPr>
          <p:spPr bwMode="auto">
            <a:xfrm>
              <a:off x="396" y="2517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3*</a:t>
              </a:r>
            </a:p>
          </p:txBody>
        </p:sp>
        <p:sp>
          <p:nvSpPr>
            <p:cNvPr id="34834" name="Freeform 1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5" name="Freeform 1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6" name="Freeform 1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7" name="Freeform 1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8" name="Freeform 1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9" name="Freeform 1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0" name="Freeform 1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1" name="Freeform 1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2" name="Freeform 1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3" name="Freeform 120"/>
            <p:cNvSpPr>
              <a:spLocks/>
            </p:cNvSpPr>
            <p:nvPr/>
          </p:nvSpPr>
          <p:spPr bwMode="auto">
            <a:xfrm>
              <a:off x="1937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4" name="Freeform 1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5" name="Freeform 1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6" name="Freeform 1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7" name="Freeform 1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8" name="Freeform 1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9" name="Freeform 126"/>
            <p:cNvSpPr>
              <a:spLocks/>
            </p:cNvSpPr>
            <p:nvPr/>
          </p:nvSpPr>
          <p:spPr bwMode="auto">
            <a:xfrm>
              <a:off x="3236" y="2535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0" name="Freeform 127"/>
            <p:cNvSpPr>
              <a:spLocks/>
            </p:cNvSpPr>
            <p:nvPr/>
          </p:nvSpPr>
          <p:spPr bwMode="auto">
            <a:xfrm>
              <a:off x="3439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1" name="Freeform 128"/>
            <p:cNvSpPr>
              <a:spLocks/>
            </p:cNvSpPr>
            <p:nvPr/>
          </p:nvSpPr>
          <p:spPr bwMode="auto">
            <a:xfrm>
              <a:off x="3715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2" name="Freeform 129"/>
            <p:cNvSpPr>
              <a:spLocks/>
            </p:cNvSpPr>
            <p:nvPr/>
          </p:nvSpPr>
          <p:spPr bwMode="auto">
            <a:xfrm>
              <a:off x="392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3" name="Freeform 130"/>
            <p:cNvSpPr>
              <a:spLocks/>
            </p:cNvSpPr>
            <p:nvPr/>
          </p:nvSpPr>
          <p:spPr bwMode="auto">
            <a:xfrm>
              <a:off x="4124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4" name="Freeform 1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5" name="Freeform 132"/>
            <p:cNvSpPr>
              <a:spLocks/>
            </p:cNvSpPr>
            <p:nvPr/>
          </p:nvSpPr>
          <p:spPr bwMode="auto">
            <a:xfrm>
              <a:off x="4597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6" name="Freeform 133"/>
            <p:cNvSpPr>
              <a:spLocks/>
            </p:cNvSpPr>
            <p:nvPr/>
          </p:nvSpPr>
          <p:spPr bwMode="auto">
            <a:xfrm>
              <a:off x="4802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7" name="Freeform 1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8" name="Freeform 1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9" name="Freeform 1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0" name="Freeform 137"/>
            <p:cNvSpPr>
              <a:spLocks/>
            </p:cNvSpPr>
            <p:nvPr/>
          </p:nvSpPr>
          <p:spPr bwMode="auto">
            <a:xfrm>
              <a:off x="896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1" name="Freeform 1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2" name="Freeform 1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3" name="Freeform 140"/>
            <p:cNvSpPr>
              <a:spLocks/>
            </p:cNvSpPr>
            <p:nvPr/>
          </p:nvSpPr>
          <p:spPr bwMode="auto">
            <a:xfrm>
              <a:off x="1458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4" name="Freeform 1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5" name="Freeform 1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6" name="Freeform 143"/>
            <p:cNvSpPr>
              <a:spLocks/>
            </p:cNvSpPr>
            <p:nvPr/>
          </p:nvSpPr>
          <p:spPr bwMode="auto">
            <a:xfrm>
              <a:off x="1816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7" name="Freeform 1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8" name="Freeform 1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69" name="Freeform 146"/>
            <p:cNvSpPr>
              <a:spLocks/>
            </p:cNvSpPr>
            <p:nvPr/>
          </p:nvSpPr>
          <p:spPr bwMode="auto">
            <a:xfrm>
              <a:off x="3548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0" name="Freeform 147"/>
            <p:cNvSpPr>
              <a:spLocks/>
            </p:cNvSpPr>
            <p:nvPr/>
          </p:nvSpPr>
          <p:spPr bwMode="auto">
            <a:xfrm>
              <a:off x="3804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1" name="Freeform 1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2" name="Freeform 149"/>
            <p:cNvSpPr>
              <a:spLocks/>
            </p:cNvSpPr>
            <p:nvPr/>
          </p:nvSpPr>
          <p:spPr bwMode="auto">
            <a:xfrm>
              <a:off x="4111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3" name="Freeform 150"/>
            <p:cNvSpPr>
              <a:spLocks/>
            </p:cNvSpPr>
            <p:nvPr/>
          </p:nvSpPr>
          <p:spPr bwMode="auto">
            <a:xfrm>
              <a:off x="416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4" name="Freeform 151"/>
            <p:cNvSpPr>
              <a:spLocks/>
            </p:cNvSpPr>
            <p:nvPr/>
          </p:nvSpPr>
          <p:spPr bwMode="auto">
            <a:xfrm>
              <a:off x="441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5" name="Freeform 1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6" name="Freeform 1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7" name="Freeform 154"/>
            <p:cNvSpPr>
              <a:spLocks/>
            </p:cNvSpPr>
            <p:nvPr/>
          </p:nvSpPr>
          <p:spPr bwMode="auto">
            <a:xfrm>
              <a:off x="583" y="2198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8" name="Freeform 155"/>
            <p:cNvSpPr>
              <a:spLocks/>
            </p:cNvSpPr>
            <p:nvPr/>
          </p:nvSpPr>
          <p:spPr bwMode="auto">
            <a:xfrm>
              <a:off x="583" y="2452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79" name="Freeform 156"/>
            <p:cNvSpPr>
              <a:spLocks/>
            </p:cNvSpPr>
            <p:nvPr/>
          </p:nvSpPr>
          <p:spPr bwMode="auto">
            <a:xfrm>
              <a:off x="1170" y="2198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0" name="Freeform 157"/>
            <p:cNvSpPr>
              <a:spLocks/>
            </p:cNvSpPr>
            <p:nvPr/>
          </p:nvSpPr>
          <p:spPr bwMode="auto">
            <a:xfrm>
              <a:off x="1397" y="2459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1" name="Freeform 1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2" name="Freeform 1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3" name="Freeform 1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4" name="Freeform 1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5" name="Freeform 162"/>
            <p:cNvSpPr>
              <a:spLocks/>
            </p:cNvSpPr>
            <p:nvPr/>
          </p:nvSpPr>
          <p:spPr bwMode="auto">
            <a:xfrm>
              <a:off x="3823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6" name="Freeform 163"/>
            <p:cNvSpPr>
              <a:spLocks/>
            </p:cNvSpPr>
            <p:nvPr/>
          </p:nvSpPr>
          <p:spPr bwMode="auto">
            <a:xfrm>
              <a:off x="4055" y="2453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7" name="Freeform 1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8" name="Freeform 1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89" name="Freeform 166"/>
            <p:cNvSpPr>
              <a:spLocks/>
            </p:cNvSpPr>
            <p:nvPr/>
          </p:nvSpPr>
          <p:spPr bwMode="auto">
            <a:xfrm>
              <a:off x="1458" y="1733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0" name="Freeform 167"/>
            <p:cNvSpPr>
              <a:spLocks/>
            </p:cNvSpPr>
            <p:nvPr/>
          </p:nvSpPr>
          <p:spPr bwMode="auto">
            <a:xfrm>
              <a:off x="1458" y="1946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1" name="Freeform 1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2" name="Freeform 1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3" name="Freeform 1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4" name="Freeform 171"/>
            <p:cNvSpPr>
              <a:spLocks/>
            </p:cNvSpPr>
            <p:nvPr/>
          </p:nvSpPr>
          <p:spPr bwMode="auto">
            <a:xfrm>
              <a:off x="126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5" name="Freeform 172"/>
            <p:cNvSpPr>
              <a:spLocks/>
            </p:cNvSpPr>
            <p:nvPr/>
          </p:nvSpPr>
          <p:spPr bwMode="auto">
            <a:xfrm>
              <a:off x="1465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6" name="Freeform 173"/>
            <p:cNvSpPr>
              <a:spLocks/>
            </p:cNvSpPr>
            <p:nvPr/>
          </p:nvSpPr>
          <p:spPr bwMode="auto">
            <a:xfrm>
              <a:off x="166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97" name="Rectangle 174"/>
            <p:cNvSpPr>
              <a:spLocks noChangeArrowheads="1"/>
            </p:cNvSpPr>
            <p:nvPr/>
          </p:nvSpPr>
          <p:spPr bwMode="auto">
            <a:xfrm>
              <a:off x="1805" y="1278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Root</a:t>
              </a:r>
            </a:p>
          </p:txBody>
        </p:sp>
        <p:sp>
          <p:nvSpPr>
            <p:cNvPr id="34898" name="Rectangle 175"/>
            <p:cNvSpPr>
              <a:spLocks noChangeArrowheads="1"/>
            </p:cNvSpPr>
            <p:nvPr/>
          </p:nvSpPr>
          <p:spPr bwMode="auto">
            <a:xfrm>
              <a:off x="2262" y="1529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17</a:t>
              </a:r>
            </a:p>
          </p:txBody>
        </p:sp>
        <p:sp>
          <p:nvSpPr>
            <p:cNvPr id="34899" name="Rectangle 176"/>
            <p:cNvSpPr>
              <a:spLocks noChangeArrowheads="1"/>
            </p:cNvSpPr>
            <p:nvPr/>
          </p:nvSpPr>
          <p:spPr bwMode="auto">
            <a:xfrm>
              <a:off x="3879" y="2012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30</a:t>
              </a:r>
            </a:p>
          </p:txBody>
        </p:sp>
        <p:sp>
          <p:nvSpPr>
            <p:cNvPr id="34900" name="Rectangle 177"/>
            <p:cNvSpPr>
              <a:spLocks noChangeArrowheads="1"/>
            </p:cNvSpPr>
            <p:nvPr/>
          </p:nvSpPr>
          <p:spPr bwMode="auto">
            <a:xfrm>
              <a:off x="1912" y="253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14*</a:t>
              </a:r>
            </a:p>
          </p:txBody>
        </p:sp>
        <p:sp>
          <p:nvSpPr>
            <p:cNvPr id="34901" name="Rectangle 178"/>
            <p:cNvSpPr>
              <a:spLocks noChangeArrowheads="1"/>
            </p:cNvSpPr>
            <p:nvPr/>
          </p:nvSpPr>
          <p:spPr bwMode="auto">
            <a:xfrm>
              <a:off x="2116" y="253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16*</a:t>
              </a:r>
            </a:p>
          </p:txBody>
        </p:sp>
        <p:sp>
          <p:nvSpPr>
            <p:cNvPr id="34902" name="Rectangle 179"/>
            <p:cNvSpPr>
              <a:spLocks noChangeArrowheads="1"/>
            </p:cNvSpPr>
            <p:nvPr/>
          </p:nvSpPr>
          <p:spPr bwMode="auto">
            <a:xfrm>
              <a:off x="4577" y="2527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33*</a:t>
              </a:r>
            </a:p>
          </p:txBody>
        </p:sp>
        <p:sp>
          <p:nvSpPr>
            <p:cNvPr id="34903" name="Rectangle 1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34*</a:t>
              </a:r>
            </a:p>
          </p:txBody>
        </p:sp>
        <p:sp>
          <p:nvSpPr>
            <p:cNvPr id="34904" name="Rectangle 1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38*</a:t>
              </a:r>
            </a:p>
          </p:txBody>
        </p:sp>
        <p:sp>
          <p:nvSpPr>
            <p:cNvPr id="34905" name="Rectangle 1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39*</a:t>
              </a:r>
            </a:p>
          </p:txBody>
        </p:sp>
        <p:sp>
          <p:nvSpPr>
            <p:cNvPr id="34906" name="Rectangle 183"/>
            <p:cNvSpPr>
              <a:spLocks noChangeArrowheads="1"/>
            </p:cNvSpPr>
            <p:nvPr/>
          </p:nvSpPr>
          <p:spPr bwMode="auto">
            <a:xfrm>
              <a:off x="1220" y="201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13</a:t>
              </a:r>
            </a:p>
          </p:txBody>
        </p:sp>
        <p:sp>
          <p:nvSpPr>
            <p:cNvPr id="34907" name="Rectangle 184"/>
            <p:cNvSpPr>
              <a:spLocks noChangeArrowheads="1"/>
            </p:cNvSpPr>
            <p:nvPr/>
          </p:nvSpPr>
          <p:spPr bwMode="auto">
            <a:xfrm>
              <a:off x="926" y="2013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</a:t>
              </a:r>
            </a:p>
          </p:txBody>
        </p:sp>
        <p:sp>
          <p:nvSpPr>
            <p:cNvPr id="34908" name="Rectangle 185"/>
            <p:cNvSpPr>
              <a:spLocks noChangeArrowheads="1"/>
            </p:cNvSpPr>
            <p:nvPr/>
          </p:nvSpPr>
          <p:spPr bwMode="auto">
            <a:xfrm>
              <a:off x="1265" y="2521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7*</a:t>
              </a:r>
            </a:p>
          </p:txBody>
        </p:sp>
        <p:sp>
          <p:nvSpPr>
            <p:cNvPr id="34909" name="Rectangle 186"/>
            <p:cNvSpPr>
              <a:spLocks noChangeArrowheads="1"/>
            </p:cNvSpPr>
            <p:nvPr/>
          </p:nvSpPr>
          <p:spPr bwMode="auto">
            <a:xfrm>
              <a:off x="1062" y="2521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5*</a:t>
              </a:r>
            </a:p>
          </p:txBody>
        </p:sp>
        <p:sp>
          <p:nvSpPr>
            <p:cNvPr id="34910" name="Rectangle 187"/>
            <p:cNvSpPr>
              <a:spLocks noChangeArrowheads="1"/>
            </p:cNvSpPr>
            <p:nvPr/>
          </p:nvSpPr>
          <p:spPr bwMode="auto">
            <a:xfrm>
              <a:off x="1464" y="2521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8*</a:t>
              </a:r>
            </a:p>
          </p:txBody>
        </p:sp>
        <p:sp>
          <p:nvSpPr>
            <p:cNvPr id="34911" name="Rectangle 1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22*</a:t>
              </a:r>
            </a:p>
          </p:txBody>
        </p:sp>
        <p:sp>
          <p:nvSpPr>
            <p:cNvPr id="34912" name="Rectangle 1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24*</a:t>
              </a:r>
            </a:p>
          </p:txBody>
        </p:sp>
        <p:sp>
          <p:nvSpPr>
            <p:cNvPr id="34913" name="Rectangle 190"/>
            <p:cNvSpPr>
              <a:spLocks noChangeArrowheads="1"/>
            </p:cNvSpPr>
            <p:nvPr/>
          </p:nvSpPr>
          <p:spPr bwMode="auto">
            <a:xfrm>
              <a:off x="3566" y="2005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</a:t>
              </a:r>
            </a:p>
          </p:txBody>
        </p:sp>
        <p:sp>
          <p:nvSpPr>
            <p:cNvPr id="34914" name="Rectangle 1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27*</a:t>
              </a:r>
            </a:p>
          </p:txBody>
        </p:sp>
        <p:sp>
          <p:nvSpPr>
            <p:cNvPr id="34915" name="Rectangle 1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b="1"/>
                <a:t>29*</a:t>
              </a:r>
            </a:p>
          </p:txBody>
        </p:sp>
        <p:sp>
          <p:nvSpPr>
            <p:cNvPr id="34916" name="Line 1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7" name="Arc 1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193 w 21712"/>
                <a:gd name="T3" fmla="*/ 240 h 21600"/>
                <a:gd name="T4" fmla="*/ 1 w 21712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8" name="Arc 195"/>
            <p:cNvSpPr>
              <a:spLocks/>
            </p:cNvSpPr>
            <p:nvPr/>
          </p:nvSpPr>
          <p:spPr bwMode="auto">
            <a:xfrm rot="-3180000">
              <a:off x="1825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193 w 21712"/>
                <a:gd name="T3" fmla="*/ 240 h 21600"/>
                <a:gd name="T4" fmla="*/ 1 w 21712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9" name="Arc 1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193 w 21712"/>
                <a:gd name="T3" fmla="*/ 240 h 21600"/>
                <a:gd name="T4" fmla="*/ 1 w 21712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0" name="Arc 1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193 w 21712"/>
                <a:gd name="T3" fmla="*/ 240 h 21600"/>
                <a:gd name="T4" fmla="*/ 1 w 21712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1" name="Arc 198"/>
            <p:cNvSpPr>
              <a:spLocks/>
            </p:cNvSpPr>
            <p:nvPr/>
          </p:nvSpPr>
          <p:spPr bwMode="auto">
            <a:xfrm rot="-3180000">
              <a:off x="45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193 w 21712"/>
                <a:gd name="T3" fmla="*/ 240 h 21600"/>
                <a:gd name="T4" fmla="*/ 1 w 21712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4825" name="Date Placeholder 19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8AB464-1934-4006-9F4B-6165AB9C967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4826" name="Slide Number Placeholder 19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31CD2E-2A1E-4EDA-B3B0-5141163E907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4827" name="Footer Placeholder 20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59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altLang="en-US" smtClean="0"/>
              <a:t>        ... And Then Deleting 24*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4038600" cy="2590800"/>
          </a:xfrm>
          <a:noFill/>
        </p:spPr>
        <p:txBody>
          <a:bodyPr lIns="92075" tIns="46038" rIns="92075" bIns="46038"/>
          <a:lstStyle/>
          <a:p>
            <a:r>
              <a:rPr lang="en-US" altLang="en-US" sz="2400" smtClean="0"/>
              <a:t>Must merge.</a:t>
            </a:r>
          </a:p>
          <a:p>
            <a:r>
              <a:rPr lang="en-US" altLang="en-US" sz="2400" smtClean="0"/>
              <a:t>Observe </a:t>
            </a:r>
            <a:r>
              <a:rPr lang="en-US" altLang="en-US" sz="2400" smtClean="0">
                <a:solidFill>
                  <a:schemeClr val="accent2"/>
                </a:solidFill>
              </a:rPr>
              <a:t>`</a:t>
            </a:r>
            <a:r>
              <a:rPr lang="en-US" altLang="en-US" sz="2400" i="1" smtClean="0">
                <a:solidFill>
                  <a:schemeClr val="accent2"/>
                </a:solidFill>
              </a:rPr>
              <a:t>toss</a:t>
            </a:r>
            <a:r>
              <a:rPr lang="en-US" altLang="en-US" sz="2400" smtClean="0">
                <a:solidFill>
                  <a:schemeClr val="accent2"/>
                </a:solidFill>
              </a:rPr>
              <a:t>’ </a:t>
            </a:r>
            <a:r>
              <a:rPr lang="en-US" altLang="en-US" sz="2400" smtClean="0"/>
              <a:t>of index entry (key 27 on right), and </a:t>
            </a:r>
            <a:r>
              <a:rPr lang="en-US" altLang="en-US" sz="2400" smtClean="0">
                <a:solidFill>
                  <a:schemeClr val="accent2"/>
                </a:solidFill>
              </a:rPr>
              <a:t>`</a:t>
            </a:r>
            <a:r>
              <a:rPr lang="en-US" altLang="en-US" sz="2400" i="1" smtClean="0">
                <a:solidFill>
                  <a:schemeClr val="accent2"/>
                </a:solidFill>
              </a:rPr>
              <a:t>pull down</a:t>
            </a:r>
            <a:r>
              <a:rPr lang="en-US" altLang="en-US" sz="2400" smtClean="0">
                <a:solidFill>
                  <a:schemeClr val="accent2"/>
                </a:solidFill>
              </a:rPr>
              <a:t>’ </a:t>
            </a:r>
            <a:r>
              <a:rPr lang="en-US" altLang="en-US" sz="2400" smtClean="0"/>
              <a:t>of index entry (below).</a:t>
            </a:r>
          </a:p>
        </p:txBody>
      </p:sp>
      <p:sp>
        <p:nvSpPr>
          <p:cNvPr id="35846" name="Freeform 6"/>
          <p:cNvSpPr>
            <a:spLocks/>
          </p:cNvSpPr>
          <p:nvPr/>
        </p:nvSpPr>
        <p:spPr bwMode="auto">
          <a:xfrm>
            <a:off x="4735513" y="2901950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7" name="Freeform 7"/>
          <p:cNvSpPr>
            <a:spLocks/>
          </p:cNvSpPr>
          <p:nvPr/>
        </p:nvSpPr>
        <p:spPr bwMode="auto">
          <a:xfrm>
            <a:off x="5170488" y="2901950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8" name="Freeform 8"/>
          <p:cNvSpPr>
            <a:spLocks/>
          </p:cNvSpPr>
          <p:nvPr/>
        </p:nvSpPr>
        <p:spPr bwMode="auto">
          <a:xfrm>
            <a:off x="5603875" y="2901950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9" name="Freeform 9"/>
          <p:cNvSpPr>
            <a:spLocks/>
          </p:cNvSpPr>
          <p:nvPr/>
        </p:nvSpPr>
        <p:spPr bwMode="auto">
          <a:xfrm>
            <a:off x="6037263" y="2901950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0" name="Freeform 10"/>
          <p:cNvSpPr>
            <a:spLocks/>
          </p:cNvSpPr>
          <p:nvPr/>
        </p:nvSpPr>
        <p:spPr bwMode="auto">
          <a:xfrm>
            <a:off x="6634163" y="2901950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1" name="Freeform 11"/>
          <p:cNvSpPr>
            <a:spLocks/>
          </p:cNvSpPr>
          <p:nvPr/>
        </p:nvSpPr>
        <p:spPr bwMode="auto">
          <a:xfrm>
            <a:off x="7067550" y="2901950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2" name="Freeform 12"/>
          <p:cNvSpPr>
            <a:spLocks/>
          </p:cNvSpPr>
          <p:nvPr/>
        </p:nvSpPr>
        <p:spPr bwMode="auto">
          <a:xfrm>
            <a:off x="7502525" y="2901950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3" name="Freeform 13"/>
          <p:cNvSpPr>
            <a:spLocks/>
          </p:cNvSpPr>
          <p:nvPr/>
        </p:nvSpPr>
        <p:spPr bwMode="auto">
          <a:xfrm>
            <a:off x="7935913" y="2901950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4" name="Freeform 14"/>
          <p:cNvSpPr>
            <a:spLocks/>
          </p:cNvSpPr>
          <p:nvPr/>
        </p:nvSpPr>
        <p:spPr bwMode="auto">
          <a:xfrm>
            <a:off x="6159500" y="1905000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5" name="Freeform 15"/>
          <p:cNvSpPr>
            <a:spLocks/>
          </p:cNvSpPr>
          <p:nvPr/>
        </p:nvSpPr>
        <p:spPr bwMode="auto">
          <a:xfrm>
            <a:off x="6267450" y="1905000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6" name="Freeform 16"/>
          <p:cNvSpPr>
            <a:spLocks/>
          </p:cNvSpPr>
          <p:nvPr/>
        </p:nvSpPr>
        <p:spPr bwMode="auto">
          <a:xfrm>
            <a:off x="6810375" y="1905000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7" name="Freeform 17"/>
          <p:cNvSpPr>
            <a:spLocks/>
          </p:cNvSpPr>
          <p:nvPr/>
        </p:nvSpPr>
        <p:spPr bwMode="auto">
          <a:xfrm>
            <a:off x="6919913" y="1905000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8" name="Freeform 18"/>
          <p:cNvSpPr>
            <a:spLocks/>
          </p:cNvSpPr>
          <p:nvPr/>
        </p:nvSpPr>
        <p:spPr bwMode="auto">
          <a:xfrm>
            <a:off x="7462838" y="1905000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9" name="Freeform 19"/>
          <p:cNvSpPr>
            <a:spLocks/>
          </p:cNvSpPr>
          <p:nvPr/>
        </p:nvSpPr>
        <p:spPr bwMode="auto">
          <a:xfrm>
            <a:off x="7569200" y="1905000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0" name="Freeform 20"/>
          <p:cNvSpPr>
            <a:spLocks/>
          </p:cNvSpPr>
          <p:nvPr/>
        </p:nvSpPr>
        <p:spPr bwMode="auto">
          <a:xfrm>
            <a:off x="8113713" y="1905000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1" name="Freeform 21"/>
          <p:cNvSpPr>
            <a:spLocks/>
          </p:cNvSpPr>
          <p:nvPr/>
        </p:nvSpPr>
        <p:spPr bwMode="auto">
          <a:xfrm>
            <a:off x="8221663" y="1905000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2" name="Freeform 22"/>
          <p:cNvSpPr>
            <a:spLocks/>
          </p:cNvSpPr>
          <p:nvPr/>
        </p:nvSpPr>
        <p:spPr bwMode="auto">
          <a:xfrm>
            <a:off x="8763000" y="1905000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3" name="Freeform 23"/>
          <p:cNvSpPr>
            <a:spLocks/>
          </p:cNvSpPr>
          <p:nvPr/>
        </p:nvSpPr>
        <p:spPr bwMode="auto">
          <a:xfrm>
            <a:off x="5603875" y="230346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4" name="Freeform 24"/>
          <p:cNvSpPr>
            <a:spLocks/>
          </p:cNvSpPr>
          <p:nvPr/>
        </p:nvSpPr>
        <p:spPr bwMode="auto">
          <a:xfrm>
            <a:off x="5603875" y="277177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5" name="Freeform 25"/>
          <p:cNvSpPr>
            <a:spLocks/>
          </p:cNvSpPr>
          <p:nvPr/>
        </p:nvSpPr>
        <p:spPr bwMode="auto">
          <a:xfrm>
            <a:off x="6850063" y="2303463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6" name="Freeform 26"/>
          <p:cNvSpPr>
            <a:spLocks/>
          </p:cNvSpPr>
          <p:nvPr/>
        </p:nvSpPr>
        <p:spPr bwMode="auto">
          <a:xfrm>
            <a:off x="7343775" y="2749550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7" name="Freeform 27"/>
          <p:cNvSpPr>
            <a:spLocks/>
          </p:cNvSpPr>
          <p:nvPr/>
        </p:nvSpPr>
        <p:spPr bwMode="auto">
          <a:xfrm>
            <a:off x="5305425" y="1458913"/>
            <a:ext cx="1303338" cy="412750"/>
          </a:xfrm>
          <a:custGeom>
            <a:avLst/>
            <a:gdLst>
              <a:gd name="T0" fmla="*/ 0 w 821"/>
              <a:gd name="T1" fmla="*/ 0 h 260"/>
              <a:gd name="T2" fmla="*/ 820 w 821"/>
              <a:gd name="T3" fmla="*/ 259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8" name="Freeform 28"/>
          <p:cNvSpPr>
            <a:spLocks/>
          </p:cNvSpPr>
          <p:nvPr/>
        </p:nvSpPr>
        <p:spPr bwMode="auto">
          <a:xfrm>
            <a:off x="6467475" y="180340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6350000" y="20272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30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4735513" y="29765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22*</a:t>
            </a:r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170488" y="29765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27*</a:t>
            </a:r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5589588" y="29876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29*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6621463" y="29876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33*</a:t>
            </a:r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56438" y="29876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34*</a:t>
            </a:r>
          </a:p>
        </p:txBody>
      </p:sp>
      <p:sp>
        <p:nvSpPr>
          <p:cNvPr id="35875" name="Rectangle 35"/>
          <p:cNvSpPr>
            <a:spLocks noChangeArrowheads="1"/>
          </p:cNvSpPr>
          <p:nvPr/>
        </p:nvSpPr>
        <p:spPr bwMode="auto">
          <a:xfrm>
            <a:off x="7475538" y="29765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38*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910513" y="29654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39*</a:t>
            </a:r>
          </a:p>
        </p:txBody>
      </p:sp>
      <p:sp>
        <p:nvSpPr>
          <p:cNvPr id="35877" name="Arc 37"/>
          <p:cNvSpPr>
            <a:spLocks/>
          </p:cNvSpPr>
          <p:nvPr/>
        </p:nvSpPr>
        <p:spPr bwMode="auto">
          <a:xfrm rot="-3180000">
            <a:off x="4498181" y="26677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306388 w 21712"/>
              <a:gd name="T3" fmla="*/ 381000 h 21600"/>
              <a:gd name="T4" fmla="*/ 1580 w 21712"/>
              <a:gd name="T5" fmla="*/ 381000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78" name="Arc 38"/>
          <p:cNvSpPr>
            <a:spLocks/>
          </p:cNvSpPr>
          <p:nvPr/>
        </p:nvSpPr>
        <p:spPr bwMode="auto">
          <a:xfrm rot="-3180000">
            <a:off x="6326981" y="26677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306388 w 21712"/>
              <a:gd name="T3" fmla="*/ 381000 h 21600"/>
              <a:gd name="T4" fmla="*/ 1580 w 21712"/>
              <a:gd name="T5" fmla="*/ 381000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79" name="Freeform 39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40 h 241"/>
              <a:gd name="T2" fmla="*/ 0 w 240"/>
              <a:gd name="T3" fmla="*/ 0 h 241"/>
              <a:gd name="T4" fmla="*/ 239 w 240"/>
              <a:gd name="T5" fmla="*/ 0 h 241"/>
              <a:gd name="T6" fmla="*/ 239 w 240"/>
              <a:gd name="T7" fmla="*/ 240 h 241"/>
              <a:gd name="T8" fmla="*/ 0 w 240"/>
              <a:gd name="T9" fmla="*/ 240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0" name="Freeform 40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1" name="Freeform 41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2" name="Freeform 42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40 h 241"/>
              <a:gd name="T2" fmla="*/ 0 w 241"/>
              <a:gd name="T3" fmla="*/ 0 h 241"/>
              <a:gd name="T4" fmla="*/ 240 w 241"/>
              <a:gd name="T5" fmla="*/ 0 h 241"/>
              <a:gd name="T6" fmla="*/ 240 w 241"/>
              <a:gd name="T7" fmla="*/ 240 h 241"/>
              <a:gd name="T8" fmla="*/ 0 w 241"/>
              <a:gd name="T9" fmla="*/ 240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3" name="Freeform 43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4" name="Freeform 44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5" name="Freeform 45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6" name="Freeform 46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7" name="Freeform 47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8" name="Freeform 48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89" name="Freeform 49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0" name="Freeform 50"/>
          <p:cNvSpPr>
            <a:spLocks/>
          </p:cNvSpPr>
          <p:nvPr/>
        </p:nvSpPr>
        <p:spPr bwMode="auto">
          <a:xfrm>
            <a:off x="6397625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1" name="Freeform 51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2" name="Freeform 52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3" name="Freeform 53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4" name="Freeform 54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39 h 240"/>
              <a:gd name="T2" fmla="*/ 0 w 240"/>
              <a:gd name="T3" fmla="*/ 0 h 240"/>
              <a:gd name="T4" fmla="*/ 239 w 240"/>
              <a:gd name="T5" fmla="*/ 0 h 240"/>
              <a:gd name="T6" fmla="*/ 239 w 240"/>
              <a:gd name="T7" fmla="*/ 239 h 240"/>
              <a:gd name="T8" fmla="*/ 0 w 240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5" name="Freeform 55"/>
          <p:cNvSpPr>
            <a:spLocks/>
          </p:cNvSpPr>
          <p:nvPr/>
        </p:nvSpPr>
        <p:spPr bwMode="auto">
          <a:xfrm>
            <a:off x="1947863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6" name="Freeform 56"/>
          <p:cNvSpPr>
            <a:spLocks/>
          </p:cNvSpPr>
          <p:nvPr/>
        </p:nvSpPr>
        <p:spPr bwMode="auto">
          <a:xfrm>
            <a:off x="2330450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7" name="Freeform 57"/>
          <p:cNvSpPr>
            <a:spLocks/>
          </p:cNvSpPr>
          <p:nvPr/>
        </p:nvSpPr>
        <p:spPr bwMode="auto">
          <a:xfrm>
            <a:off x="2713038" y="588803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8" name="Freeform 58"/>
          <p:cNvSpPr>
            <a:spLocks/>
          </p:cNvSpPr>
          <p:nvPr/>
        </p:nvSpPr>
        <p:spPr bwMode="auto">
          <a:xfrm>
            <a:off x="3094038" y="588803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99" name="Freeform 59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0" name="Freeform 60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1" name="Freeform 61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2" name="Freeform 62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3" name="Freeform 63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4" name="Freeform 64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5" name="Freeform 65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6" name="Freeform 66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7" name="Freeform 67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8" name="Freeform 68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1368 w 1369"/>
              <a:gd name="T1" fmla="*/ 0 h 607"/>
              <a:gd name="T2" fmla="*/ 0 w 1369"/>
              <a:gd name="T3" fmla="*/ 606 h 607"/>
              <a:gd name="T4" fmla="*/ 1368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09" name="Freeform 69"/>
          <p:cNvSpPr>
            <a:spLocks/>
          </p:cNvSpPr>
          <p:nvPr/>
        </p:nvSpPr>
        <p:spPr bwMode="auto">
          <a:xfrm>
            <a:off x="1030288" y="5788025"/>
            <a:ext cx="123825" cy="76200"/>
          </a:xfrm>
          <a:custGeom>
            <a:avLst/>
            <a:gdLst>
              <a:gd name="T0" fmla="*/ 77 w 78"/>
              <a:gd name="T1" fmla="*/ 33 h 48"/>
              <a:gd name="T2" fmla="*/ 0 w 78"/>
              <a:gd name="T3" fmla="*/ 47 h 48"/>
              <a:gd name="T4" fmla="*/ 61 w 78"/>
              <a:gd name="T5" fmla="*/ 0 h 48"/>
              <a:gd name="T6" fmla="*/ 77 w 78"/>
              <a:gd name="T7" fmla="*/ 33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0" name="Freeform 70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654 w 655"/>
              <a:gd name="T1" fmla="*/ 0 h 607"/>
              <a:gd name="T2" fmla="*/ 0 w 655"/>
              <a:gd name="T3" fmla="*/ 606 h 607"/>
              <a:gd name="T4" fmla="*/ 654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1" name="Freeform 71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68 w 69"/>
              <a:gd name="T1" fmla="*/ 28 h 66"/>
              <a:gd name="T2" fmla="*/ 0 w 69"/>
              <a:gd name="T3" fmla="*/ 65 h 66"/>
              <a:gd name="T4" fmla="*/ 43 w 69"/>
              <a:gd name="T5" fmla="*/ 0 h 66"/>
              <a:gd name="T6" fmla="*/ 68 w 69"/>
              <a:gd name="T7" fmla="*/ 28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2" name="Freeform 72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606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3" name="Freeform 73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39 w 40"/>
              <a:gd name="T1" fmla="*/ 0 h 76"/>
              <a:gd name="T2" fmla="*/ 19 w 40"/>
              <a:gd name="T3" fmla="*/ 75 h 76"/>
              <a:gd name="T4" fmla="*/ 0 w 40"/>
              <a:gd name="T5" fmla="*/ 0 h 76"/>
              <a:gd name="T6" fmla="*/ 39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4" name="Freeform 74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684 w 685"/>
              <a:gd name="T3" fmla="*/ 606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5" name="Freeform 75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4 w 69"/>
              <a:gd name="T1" fmla="*/ 0 h 65"/>
              <a:gd name="T2" fmla="*/ 68 w 69"/>
              <a:gd name="T3" fmla="*/ 64 h 65"/>
              <a:gd name="T4" fmla="*/ 0 w 69"/>
              <a:gd name="T5" fmla="*/ 28 h 65"/>
              <a:gd name="T6" fmla="*/ 24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6" name="Freeform 76"/>
          <p:cNvSpPr>
            <a:spLocks/>
          </p:cNvSpPr>
          <p:nvPr/>
        </p:nvSpPr>
        <p:spPr bwMode="auto">
          <a:xfrm>
            <a:off x="5478463" y="4913313"/>
            <a:ext cx="2197100" cy="950912"/>
          </a:xfrm>
          <a:custGeom>
            <a:avLst/>
            <a:gdLst>
              <a:gd name="T0" fmla="*/ 0 w 1384"/>
              <a:gd name="T1" fmla="*/ 0 h 599"/>
              <a:gd name="T2" fmla="*/ 1383 w 1384"/>
              <a:gd name="T3" fmla="*/ 598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7" name="Freeform 77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15 w 77"/>
              <a:gd name="T1" fmla="*/ 0 h 48"/>
              <a:gd name="T2" fmla="*/ 76 w 77"/>
              <a:gd name="T3" fmla="*/ 47 h 48"/>
              <a:gd name="T4" fmla="*/ 0 w 77"/>
              <a:gd name="T5" fmla="*/ 35 h 48"/>
              <a:gd name="T6" fmla="*/ 15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282575" y="58943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2*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676275" y="5883275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3*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2359025" y="58943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7*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3562350" y="59182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14*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4938" y="59182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16*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5243513" y="58928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22*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5626100" y="59055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27*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6019800" y="591661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29*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6889750" y="59055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33*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7272338" y="59055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34*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7642225" y="589280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38*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8023225" y="5881688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39*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1976438" y="58943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5*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2727325" y="58943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8*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2155825" y="4338638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1"/>
              <a:t>Root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078413" y="45735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30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3873500" y="4564063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13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324225" y="4564063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5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4457700" y="45735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17</a:t>
            </a:r>
          </a:p>
        </p:txBody>
      </p:sp>
      <p:sp>
        <p:nvSpPr>
          <p:cNvPr id="35937" name="Line 97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38" name="Arc 98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306388 w 21712"/>
              <a:gd name="T3" fmla="*/ 381000 h 21600"/>
              <a:gd name="T4" fmla="*/ 1580 w 21712"/>
              <a:gd name="T5" fmla="*/ 381000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39" name="Arc 99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306388 w 21712"/>
              <a:gd name="T3" fmla="*/ 381000 h 21600"/>
              <a:gd name="T4" fmla="*/ 1580 w 21712"/>
              <a:gd name="T5" fmla="*/ 381000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40" name="Arc 100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306388 w 21712"/>
              <a:gd name="T3" fmla="*/ 381000 h 21600"/>
              <a:gd name="T4" fmla="*/ 1580 w 21712"/>
              <a:gd name="T5" fmla="*/ 381000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41" name="Arc 101"/>
          <p:cNvSpPr>
            <a:spLocks/>
          </p:cNvSpPr>
          <p:nvPr/>
        </p:nvSpPr>
        <p:spPr bwMode="auto">
          <a:xfrm rot="-3180000">
            <a:off x="66317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306388 w 21712"/>
              <a:gd name="T3" fmla="*/ 381000 h 21600"/>
              <a:gd name="T4" fmla="*/ 1580 w 21712"/>
              <a:gd name="T5" fmla="*/ 381000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42" name="Date Placeholder 10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FA661E-7C26-4E9C-A02A-3A261BA3B3C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5943" name="Slide Number Placeholder 10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6340EB-0811-464D-BE99-DF544145FAE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5944" name="Footer Placeholder 10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FCEA59-6558-49C9-A817-D9CD58AC766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F42AD8-20C8-4B61-A949-0397B48E093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Performance analysis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/>
              <a:t>How many I/O’s are required for each operation?</a:t>
            </a:r>
          </a:p>
          <a:p>
            <a:pPr lvl="1"/>
            <a:r>
              <a:rPr lang="en-US" altLang="en-US" sz="2200" i="1" smtClean="0"/>
              <a:t>h</a:t>
            </a:r>
            <a:r>
              <a:rPr lang="en-US" altLang="en-US" sz="2200" smtClean="0"/>
              <a:t>, the </a:t>
            </a:r>
            <a:r>
              <a:rPr lang="en-US" altLang="en-US" sz="2200" smtClean="0">
                <a:solidFill>
                  <a:schemeClr val="tx2"/>
                </a:solidFill>
              </a:rPr>
              <a:t>height of the tree</a:t>
            </a:r>
            <a:r>
              <a:rPr lang="en-US" altLang="en-US" sz="2200" smtClean="0"/>
              <a:t> (more or less)</a:t>
            </a:r>
          </a:p>
          <a:p>
            <a:pPr lvl="1"/>
            <a:r>
              <a:rPr lang="en-US" altLang="en-US" sz="2200" smtClean="0"/>
              <a:t>Plus one or two to manipulate actual records</a:t>
            </a:r>
          </a:p>
          <a:p>
            <a:pPr lvl="1"/>
            <a:r>
              <a:rPr lang="en-US" altLang="en-US" sz="2200" smtClean="0"/>
              <a:t>Plus </a:t>
            </a:r>
            <a:r>
              <a:rPr lang="en-US" altLang="en-US" sz="2200" i="1" smtClean="0"/>
              <a:t>O</a:t>
            </a:r>
            <a:r>
              <a:rPr lang="en-US" altLang="en-US" sz="2200" smtClean="0"/>
              <a:t>(</a:t>
            </a:r>
            <a:r>
              <a:rPr lang="en-US" altLang="en-US" sz="2200" i="1" smtClean="0"/>
              <a:t>h</a:t>
            </a:r>
            <a:r>
              <a:rPr lang="en-US" altLang="en-US" sz="2200" smtClean="0"/>
              <a:t>) for reorganization (should be very rare if </a:t>
            </a:r>
            <a:r>
              <a:rPr lang="en-US" altLang="en-US" sz="2200" i="1" smtClean="0"/>
              <a:t>f</a:t>
            </a:r>
            <a:r>
              <a:rPr lang="en-US" altLang="en-US" sz="2200" smtClean="0"/>
              <a:t> is large)</a:t>
            </a:r>
          </a:p>
          <a:p>
            <a:pPr lvl="1"/>
            <a:r>
              <a:rPr lang="en-US" altLang="en-US" sz="2200" smtClean="0"/>
              <a:t>Minus one if we cache the root in memory</a:t>
            </a:r>
          </a:p>
          <a:p>
            <a:r>
              <a:rPr lang="en-US" altLang="en-US" sz="2400" smtClean="0"/>
              <a:t>How big is </a:t>
            </a:r>
            <a:r>
              <a:rPr lang="en-US" altLang="en-US" sz="2400" i="1" smtClean="0"/>
              <a:t>h</a:t>
            </a:r>
            <a:r>
              <a:rPr lang="en-US" altLang="en-US" sz="2400" smtClean="0"/>
              <a:t>?</a:t>
            </a:r>
          </a:p>
          <a:p>
            <a:pPr lvl="1"/>
            <a:r>
              <a:rPr lang="en-US" altLang="en-US" sz="2200" smtClean="0"/>
              <a:t>Roughly </a:t>
            </a:r>
            <a:r>
              <a:rPr lang="en-US" altLang="en-US" sz="2200" smtClean="0">
                <a:solidFill>
                  <a:schemeClr val="tx2"/>
                </a:solidFill>
              </a:rPr>
              <a:t>log</a:t>
            </a:r>
            <a:r>
              <a:rPr lang="en-US" altLang="en-US" sz="2200" baseline="-25000" smtClean="0">
                <a:solidFill>
                  <a:schemeClr val="tx2"/>
                </a:solidFill>
              </a:rPr>
              <a:t>fan-out</a:t>
            </a:r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i="1" smtClean="0">
                <a:solidFill>
                  <a:schemeClr val="tx2"/>
                </a:solidFill>
              </a:rPr>
              <a:t>N</a:t>
            </a:r>
            <a:r>
              <a:rPr lang="en-US" altLang="en-US" sz="2200" smtClean="0"/>
              <a:t>, where </a:t>
            </a:r>
            <a:r>
              <a:rPr lang="en-US" altLang="en-US" sz="2200" i="1" smtClean="0"/>
              <a:t>N</a:t>
            </a:r>
            <a:r>
              <a:rPr lang="en-US" altLang="en-US" sz="2200" smtClean="0"/>
              <a:t> is the number of records</a:t>
            </a:r>
          </a:p>
          <a:p>
            <a:pPr lvl="1"/>
            <a:r>
              <a:rPr lang="en-US" altLang="en-US" sz="2200" smtClean="0"/>
              <a:t>B</a:t>
            </a:r>
            <a:r>
              <a:rPr lang="en-US" altLang="en-US" sz="2200" baseline="30000" smtClean="0"/>
              <a:t>+</a:t>
            </a:r>
            <a:r>
              <a:rPr lang="en-US" altLang="en-US" sz="2200" smtClean="0"/>
              <a:t>-tree properties guarantee that fan-out is least </a:t>
            </a:r>
            <a:r>
              <a:rPr lang="en-US" altLang="en-US" sz="2200" i="1" smtClean="0"/>
              <a:t>f</a:t>
            </a:r>
            <a:r>
              <a:rPr lang="en-US" altLang="en-US" sz="2200" smtClean="0"/>
              <a:t> / 2 for all non-root nodes </a:t>
            </a:r>
          </a:p>
          <a:p>
            <a:pPr lvl="1"/>
            <a:r>
              <a:rPr lang="en-US" altLang="en-US" sz="2200" smtClean="0"/>
              <a:t>Fan-out is typically large (in hundreds)—many keys and pointers can fit into one block</a:t>
            </a:r>
          </a:p>
          <a:p>
            <a:pPr lvl="1"/>
            <a:r>
              <a:rPr lang="en-US" altLang="en-US" sz="2200" smtClean="0"/>
              <a:t>A 4-level B</a:t>
            </a:r>
            <a:r>
              <a:rPr lang="en-US" altLang="en-US" sz="2200" baseline="30000" smtClean="0"/>
              <a:t>+</a:t>
            </a:r>
            <a:r>
              <a:rPr lang="en-US" altLang="en-US" sz="2200" smtClean="0"/>
              <a:t>-tree is enough for typical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35BB4B-11E6-4DEF-9DE1-27F42243A9C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7F7216-F73E-4E40-A29B-B7AAAE8B8B4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in practice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Complex reorganization for deletion often is not implemented (e.g., Oracle, Informix)</a:t>
            </a:r>
          </a:p>
          <a:p>
            <a:pPr lvl="1"/>
            <a:r>
              <a:rPr lang="en-US" altLang="en-US" smtClean="0"/>
              <a:t>Leave nodes less than half full and periodically reorganize</a:t>
            </a:r>
          </a:p>
          <a:p>
            <a:r>
              <a:rPr lang="en-US" altLang="en-US" smtClean="0"/>
              <a:t>Most commercial DBMS use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instead of hashing-based indexes because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handles range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64145C-3C5D-4CC5-847D-F013B1ADE5E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69B5B6-CCD3-4D55-948D-14F95F24DD0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Halloween Problem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/>
              <a:t>Story from the early days of System R…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	</a:t>
            </a: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UPDATE Payroll</a:t>
            </a:r>
            <a:b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SET salary = salary * 1.1</a:t>
            </a:r>
            <a:b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WHERE salary &gt;= 100000;</a:t>
            </a:r>
          </a:p>
          <a:p>
            <a:pPr lvl="1"/>
            <a:r>
              <a:rPr lang="en-US" altLang="en-US" sz="2200" smtClean="0"/>
              <a:t>There is a B</a:t>
            </a:r>
            <a:r>
              <a:rPr lang="en-US" altLang="en-US" sz="2200" baseline="30000" smtClean="0"/>
              <a:t>+</a:t>
            </a:r>
            <a:r>
              <a:rPr lang="en-US" altLang="en-US" sz="2200" smtClean="0"/>
              <a:t>-tree index on </a:t>
            </a:r>
            <a:r>
              <a:rPr lang="en-US" altLang="en-US" sz="2200" i="1" smtClean="0"/>
              <a:t>Payroll</a:t>
            </a:r>
            <a:r>
              <a:rPr lang="en-US" altLang="en-US" sz="2200" smtClean="0"/>
              <a:t>(</a:t>
            </a:r>
            <a:r>
              <a:rPr lang="en-US" altLang="en-US" sz="2200" i="1" smtClean="0"/>
              <a:t>salary</a:t>
            </a:r>
            <a:r>
              <a:rPr lang="en-US" altLang="en-US" sz="2200" smtClean="0"/>
              <a:t>)</a:t>
            </a:r>
          </a:p>
          <a:p>
            <a:pPr lvl="1"/>
            <a:r>
              <a:rPr lang="en-US" altLang="en-US" sz="2200" smtClean="0"/>
              <a:t>The update never stopped (why?)</a:t>
            </a:r>
          </a:p>
          <a:p>
            <a:r>
              <a:rPr lang="en-US" altLang="en-US" sz="2400" smtClean="0"/>
              <a:t>Solutions?</a:t>
            </a:r>
          </a:p>
          <a:p>
            <a:pPr lvl="1"/>
            <a:r>
              <a:rPr lang="en-US" altLang="en-US" sz="2200" smtClean="0"/>
              <a:t>Scan index in reverse</a:t>
            </a:r>
          </a:p>
          <a:p>
            <a:pPr lvl="1"/>
            <a:r>
              <a:rPr lang="en-US" altLang="en-US" sz="2200" smtClean="0"/>
              <a:t>Before update, scan index to create a complete “to-do” list</a:t>
            </a:r>
          </a:p>
          <a:p>
            <a:pPr lvl="1"/>
            <a:r>
              <a:rPr lang="en-US" altLang="en-US" sz="2200" smtClean="0"/>
              <a:t>During update, maintain a “done” list</a:t>
            </a:r>
          </a:p>
          <a:p>
            <a:pPr lvl="1"/>
            <a:r>
              <a:rPr lang="en-US" altLang="en-US" sz="2200" smtClean="0"/>
              <a:t>Tag every row with transaction/statement 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7731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4F9FE0-E17F-4F4F-A966-02DB2815DC0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E64BAB-F0B7-40D1-9203-BE60912354E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versus ISAM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ISAM is more </a:t>
            </a:r>
            <a:r>
              <a:rPr lang="en-US" altLang="en-US" smtClean="0">
                <a:solidFill>
                  <a:schemeClr val="tx2"/>
                </a:solidFill>
              </a:rPr>
              <a:t>static</a:t>
            </a:r>
            <a:r>
              <a:rPr lang="en-US" altLang="en-US" smtClean="0"/>
              <a:t>;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is more </a:t>
            </a:r>
            <a:r>
              <a:rPr lang="en-US" altLang="en-US" smtClean="0">
                <a:solidFill>
                  <a:schemeClr val="tx2"/>
                </a:solidFill>
              </a:rPr>
              <a:t>dynamic</a:t>
            </a:r>
            <a:endParaRPr lang="en-US" altLang="en-US" smtClean="0"/>
          </a:p>
          <a:p>
            <a:r>
              <a:rPr lang="en-US" altLang="en-US" smtClean="0"/>
              <a:t>ISAM is more compact (at least initially)</a:t>
            </a:r>
          </a:p>
          <a:p>
            <a:pPr lvl="1"/>
            <a:r>
              <a:rPr lang="en-US" altLang="en-US" smtClean="0"/>
              <a:t>Fewer levels and I/O’s than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</a:t>
            </a:r>
          </a:p>
          <a:p>
            <a:r>
              <a:rPr lang="en-US" altLang="en-US" smtClean="0"/>
              <a:t>Overtime, ISAM may not be balanced</a:t>
            </a:r>
          </a:p>
          <a:p>
            <a:pPr lvl="1"/>
            <a:r>
              <a:rPr lang="en-US" altLang="en-US" smtClean="0"/>
              <a:t>Cannot provide guaranteed performance as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does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6D09D8-0495-4B3F-9753-9B463751CAD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0588B5-B307-4B63-BD9E-93EE188AA41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versus B-tree</a:t>
            </a:r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B-tree: why not store records (or record pointers) in non-leaf nodes?</a:t>
            </a:r>
          </a:p>
          <a:p>
            <a:pPr lvl="1"/>
            <a:r>
              <a:rPr lang="en-US" altLang="en-US" smtClean="0"/>
              <a:t>These records can be accessed with fewer I/O’s</a:t>
            </a:r>
          </a:p>
          <a:p>
            <a:r>
              <a:rPr lang="en-US" altLang="en-US" smtClean="0"/>
              <a:t>Problems?</a:t>
            </a:r>
          </a:p>
          <a:p>
            <a:pPr lvl="1"/>
            <a:r>
              <a:rPr lang="en-US" altLang="en-US" smtClean="0"/>
              <a:t>Storing more data in a node decreases fan-out and increases </a:t>
            </a:r>
            <a:r>
              <a:rPr lang="en-US" altLang="en-US" i="1" smtClean="0"/>
              <a:t>h</a:t>
            </a:r>
            <a:endParaRPr lang="en-US" altLang="en-US" smtClean="0"/>
          </a:p>
          <a:p>
            <a:pPr lvl="1"/>
            <a:r>
              <a:rPr lang="en-US" altLang="en-US" smtClean="0"/>
              <a:t>Records in leaves require more I/O’s to access</a:t>
            </a:r>
            <a:endParaRPr lang="en-US" altLang="en-US" i="1" smtClean="0"/>
          </a:p>
          <a:p>
            <a:pPr lvl="1"/>
            <a:r>
              <a:rPr lang="en-US" altLang="en-US" smtClean="0"/>
              <a:t>Vast majority of the records live in leaves!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182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09E644-DE06-4268-855E-5B3D2CF55B4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7B4A8B-AC7C-4A02-B023-8BC1348E7A8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Beyond ISAM, B-, and 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-trees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Other tree-based indexes: R-trees and variants, GiST, etc. </a:t>
            </a:r>
          </a:p>
          <a:p>
            <a:r>
              <a:rPr lang="en-US" altLang="en-US" smtClean="0"/>
              <a:t>Hashing-based indexes: extensible hashing, linear hashing, etc.</a:t>
            </a:r>
          </a:p>
          <a:p>
            <a:r>
              <a:rPr lang="en-US" altLang="en-US" smtClean="0"/>
              <a:t>Text indexes: inverted-list index, suffix arrays, etc.</a:t>
            </a:r>
          </a:p>
          <a:p>
            <a:r>
              <a:rPr lang="en-US" altLang="en-US" smtClean="0"/>
              <a:t>Other tricks: bitmap index, bit-sliced index, etc.</a:t>
            </a:r>
          </a:p>
          <a:p>
            <a:pPr lvl="1"/>
            <a:r>
              <a:rPr lang="en-US" altLang="en-US" smtClean="0"/>
              <a:t>How about indexing subgraph search?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C696D7-2351-4802-8976-892FCCC24F9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50C2A8-84A9-4711-93E7-97FC92085F4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an abstract sense, a file is </a:t>
            </a:r>
          </a:p>
          <a:p>
            <a:pPr lvl="1" eaLnBrk="1" hangingPunct="1"/>
            <a:r>
              <a:rPr lang="en-US" altLang="en-US" smtClean="0"/>
              <a:t>A set of “records” on a disk</a:t>
            </a:r>
          </a:p>
          <a:p>
            <a:pPr eaLnBrk="1" hangingPunct="1"/>
            <a:r>
              <a:rPr lang="en-US" altLang="en-US" smtClean="0"/>
              <a:t>In reality, a file is</a:t>
            </a:r>
          </a:p>
          <a:p>
            <a:pPr lvl="1" eaLnBrk="1" hangingPunct="1"/>
            <a:r>
              <a:rPr lang="en-US" altLang="en-US" smtClean="0"/>
              <a:t>A set of disk pages</a:t>
            </a:r>
          </a:p>
          <a:p>
            <a:pPr eaLnBrk="1" hangingPunct="1"/>
            <a:r>
              <a:rPr lang="en-US" altLang="en-US" smtClean="0"/>
              <a:t>Each record lives on </a:t>
            </a:r>
          </a:p>
          <a:p>
            <a:pPr lvl="1" eaLnBrk="1" hangingPunct="1"/>
            <a:r>
              <a:rPr lang="en-US" altLang="en-US" smtClean="0"/>
              <a:t>A page</a:t>
            </a:r>
          </a:p>
          <a:p>
            <a:pPr eaLnBrk="1" hangingPunct="1"/>
            <a:r>
              <a:rPr lang="en-US" altLang="en-US" smtClean="0"/>
              <a:t>Physical Record ID (RID)</a:t>
            </a:r>
          </a:p>
          <a:p>
            <a:pPr lvl="1" eaLnBrk="1" hangingPunct="1"/>
            <a:r>
              <a:rPr lang="en-US" altLang="en-US" smtClean="0"/>
              <a:t>A tuple of &lt;page#, slot#&gt;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FBF63C-9EEF-4D70-9F69-D207C1A2C4B9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FA176C-C017-4AF4-B7AF-C3CE197D8F8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Two types of queries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Key-search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Range-query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operations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Insert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Split child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Delete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Redistribution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 sorting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Next: disk-based sorting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F39884-C4BE-4B8A-A17E-BE44A38A18B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689803-0232-463A-8830-9BD1A3F5EE7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Today’s Topic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locate data in a file </a:t>
            </a:r>
            <a:r>
              <a:rPr lang="en-US" altLang="en-US" i="1" smtClean="0"/>
              <a:t>fast?</a:t>
            </a:r>
          </a:p>
          <a:p>
            <a:pPr eaLnBrk="1" hangingPunct="1"/>
            <a:r>
              <a:rPr lang="en-US" altLang="en-US" smtClean="0"/>
              <a:t>Introduction to indexing</a:t>
            </a:r>
          </a:p>
          <a:p>
            <a:pPr eaLnBrk="1" hangingPunct="1"/>
            <a:r>
              <a:rPr lang="en-US" altLang="en-US" smtClean="0"/>
              <a:t>Tree-based indexes</a:t>
            </a:r>
          </a:p>
          <a:p>
            <a:pPr lvl="1" eaLnBrk="1" hangingPunct="1"/>
            <a:r>
              <a:rPr lang="en-US" altLang="en-US" smtClean="0"/>
              <a:t>ISAM</a:t>
            </a:r>
            <a:r>
              <a:rPr lang="en-US" altLang="en-US" i="1" smtClean="0"/>
              <a:t>: </a:t>
            </a:r>
            <a:r>
              <a:rPr lang="en-US" altLang="en-US" smtClean="0"/>
              <a:t>Indexed sequence access method</a:t>
            </a:r>
          </a:p>
          <a:p>
            <a:pPr lvl="1" eaLnBrk="1" hangingPunct="1"/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-tree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317F2F-B2A2-4578-BE43-4831620FDD2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969DDD-1A40-442B-818D-062000D1B63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6106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Given a value, locate the record(s) with this value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</a:t>
            </a:r>
            <a:r>
              <a:rPr lang="en-US" altLang="en-US" smtClean="0">
                <a:latin typeface="LettrGoth12 BT" pitchFamily="49" charset="0"/>
              </a:rPr>
              <a:t>SELECT * FROM </a:t>
            </a:r>
            <a:r>
              <a:rPr lang="en-US" altLang="en-US" i="1" smtClean="0"/>
              <a:t>R</a:t>
            </a:r>
            <a:r>
              <a:rPr lang="en-US" altLang="en-US" smtClean="0">
                <a:latin typeface="LettrGoth12 BT" pitchFamily="49" charset="0"/>
              </a:rPr>
              <a:t> WHERE </a:t>
            </a:r>
            <a:r>
              <a:rPr lang="en-US" altLang="en-US" i="1" smtClean="0">
                <a:solidFill>
                  <a:schemeClr val="tx2"/>
                </a:solidFill>
              </a:rPr>
              <a:t>A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= </a:t>
            </a:r>
            <a:r>
              <a:rPr lang="en-US" altLang="en-US" i="1" smtClean="0">
                <a:solidFill>
                  <a:schemeClr val="tx2"/>
                </a:solidFill>
              </a:rPr>
              <a:t>value</a:t>
            </a:r>
            <a:r>
              <a:rPr lang="en-US" altLang="en-US" smtClean="0">
                <a:latin typeface="LettrGoth12 BT" pitchFamily="49" charset="0"/>
              </a:rPr>
              <a:t>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</a:t>
            </a:r>
            <a:r>
              <a:rPr lang="en-US" altLang="en-US" smtClean="0">
                <a:latin typeface="LettrGoth12 BT" pitchFamily="49" charset="0"/>
              </a:rPr>
              <a:t>SELECT * FROM </a:t>
            </a:r>
            <a:r>
              <a:rPr lang="en-US" altLang="en-US" i="1" smtClean="0"/>
              <a:t>R</a:t>
            </a:r>
            <a:r>
              <a:rPr lang="en-US" altLang="en-US" smtClean="0">
                <a:latin typeface="LettrGoth12 BT" pitchFamily="49" charset="0"/>
              </a:rPr>
              <a:t>, </a:t>
            </a:r>
            <a:r>
              <a:rPr lang="en-US" altLang="en-US" i="1" smtClean="0"/>
              <a:t>S</a:t>
            </a:r>
            <a:r>
              <a:rPr lang="en-US" altLang="en-US" smtClean="0">
                <a:latin typeface="LettrGoth12 BT" pitchFamily="49" charset="0"/>
              </a:rPr>
              <a:t> WHERE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.</a:t>
            </a:r>
            <a:r>
              <a:rPr lang="en-US" altLang="en-US" i="1" smtClean="0">
                <a:solidFill>
                  <a:schemeClr val="tx2"/>
                </a:solidFill>
              </a:rPr>
              <a:t>A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=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.</a:t>
            </a:r>
            <a:r>
              <a:rPr lang="en-US" altLang="en-US" i="1" smtClean="0">
                <a:solidFill>
                  <a:schemeClr val="tx2"/>
                </a:solidFill>
              </a:rPr>
              <a:t>B</a:t>
            </a:r>
            <a:r>
              <a:rPr lang="en-US" altLang="en-US" smtClean="0">
                <a:latin typeface="LettrGoth12 BT" pitchFamily="49" charset="0"/>
              </a:rPr>
              <a:t>;</a:t>
            </a:r>
          </a:p>
          <a:p>
            <a:pPr eaLnBrk="1" hangingPunct="1"/>
            <a:r>
              <a:rPr lang="en-US" altLang="en-US" smtClean="0"/>
              <a:t>Other search criteria, e.g.</a:t>
            </a:r>
          </a:p>
          <a:p>
            <a:pPr lvl="1" eaLnBrk="1" hangingPunct="1"/>
            <a:r>
              <a:rPr lang="en-US" altLang="en-US" smtClean="0"/>
              <a:t>Range search</a:t>
            </a:r>
          </a:p>
          <a:p>
            <a:pPr lvl="1"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mtClean="0"/>
              <a:t>   </a:t>
            </a:r>
            <a:r>
              <a:rPr lang="en-US" altLang="en-US" smtClean="0">
                <a:latin typeface="LettrGoth12 BT" pitchFamily="49" charset="0"/>
              </a:rPr>
              <a:t>SELECT * FROM </a:t>
            </a:r>
            <a:r>
              <a:rPr lang="en-US" altLang="en-US" i="1" smtClean="0"/>
              <a:t>R</a:t>
            </a:r>
            <a:r>
              <a:rPr lang="en-US" altLang="en-US" smtClean="0">
                <a:latin typeface="LettrGoth12 BT" pitchFamily="49" charset="0"/>
              </a:rPr>
              <a:t> WHERE </a:t>
            </a:r>
            <a:r>
              <a:rPr lang="en-US" altLang="en-US" i="1" smtClean="0">
                <a:solidFill>
                  <a:schemeClr val="tx2"/>
                </a:solidFill>
              </a:rPr>
              <a:t>A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&gt; </a:t>
            </a:r>
            <a:r>
              <a:rPr lang="en-US" altLang="en-US" i="1" smtClean="0">
                <a:solidFill>
                  <a:schemeClr val="tx2"/>
                </a:solidFill>
              </a:rPr>
              <a:t>value</a:t>
            </a:r>
            <a:r>
              <a:rPr lang="en-US" altLang="en-US" smtClean="0">
                <a:latin typeface="LettrGoth12 BT" pitchFamily="49" charset="0"/>
              </a:rPr>
              <a:t>;</a:t>
            </a:r>
          </a:p>
          <a:p>
            <a:pPr lvl="1" eaLnBrk="1" hangingPunct="1"/>
            <a:r>
              <a:rPr lang="en-US" altLang="en-US" smtClean="0"/>
              <a:t>Keyword search</a:t>
            </a:r>
          </a:p>
        </p:txBody>
      </p:sp>
      <p:grpSp>
        <p:nvGrpSpPr>
          <p:cNvPr id="9223" name="Group 4"/>
          <p:cNvGrpSpPr>
            <a:grpSpLocks/>
          </p:cNvGrpSpPr>
          <p:nvPr/>
        </p:nvGrpSpPr>
        <p:grpSpPr bwMode="auto">
          <a:xfrm>
            <a:off x="1066800" y="5105400"/>
            <a:ext cx="5791200" cy="381000"/>
            <a:chOff x="864" y="3312"/>
            <a:chExt cx="3648" cy="240"/>
          </a:xfrm>
        </p:grpSpPr>
        <p:sp>
          <p:nvSpPr>
            <p:cNvPr id="9224" name="Rectangle 5"/>
            <p:cNvSpPr>
              <a:spLocks noChangeArrowheads="1"/>
            </p:cNvSpPr>
            <p:nvPr/>
          </p:nvSpPr>
          <p:spPr bwMode="auto">
            <a:xfrm>
              <a:off x="864" y="3312"/>
              <a:ext cx="2688" cy="24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bg2"/>
                  </a:solidFill>
                  <a:latin typeface="LettrGoth12 BT" pitchFamily="49" charset="0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database indexing</a:t>
              </a:r>
            </a:p>
          </p:txBody>
        </p:sp>
        <p:sp>
          <p:nvSpPr>
            <p:cNvPr id="9225" name="AutoShape 6"/>
            <p:cNvSpPr>
              <a:spLocks noChangeArrowheads="1"/>
            </p:cNvSpPr>
            <p:nvPr/>
          </p:nvSpPr>
          <p:spPr bwMode="auto">
            <a:xfrm>
              <a:off x="3648" y="3312"/>
              <a:ext cx="864" cy="240"/>
            </a:xfrm>
            <a:prstGeom prst="bevel">
              <a:avLst>
                <a:gd name="adj" fmla="val 12500"/>
              </a:avLst>
            </a:prstGeom>
            <a:solidFill>
              <a:srgbClr val="808080"/>
            </a:solidFill>
            <a:ln w="254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LettrGoth12 BT" pitchFamily="49" charset="0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Search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CBE898-7B88-4B63-A63A-A1FFC3F3C188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CB2E36-B83B-4BD9-8725-580899582CE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Dense and sparse indexes</a:t>
            </a:r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6016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Dense</a:t>
            </a:r>
            <a:r>
              <a:rPr lang="en-US" altLang="en-US" smtClean="0"/>
              <a:t>: one index entry for each search key value</a:t>
            </a:r>
          </a:p>
        </p:txBody>
      </p:sp>
      <p:sp>
        <p:nvSpPr>
          <p:cNvPr id="1003524" name="Rectangle 4"/>
          <p:cNvSpPr>
            <a:spLocks noChangeArrowheads="1"/>
          </p:cNvSpPr>
          <p:nvPr/>
        </p:nvSpPr>
        <p:spPr bwMode="auto">
          <a:xfrm>
            <a:off x="228600" y="1828800"/>
            <a:ext cx="8686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Sparse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: one index entry for each block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Records must be </a:t>
            </a:r>
            <a:r>
              <a:rPr lang="en-US" altLang="en-US" sz="2600">
                <a:solidFill>
                  <a:schemeClr val="tx2"/>
                </a:solidFill>
                <a:latin typeface="Times New Roman" panose="02020603050405020304" pitchFamily="18" charset="0"/>
              </a:rPr>
              <a:t>clustered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according to the search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23" grpId="0" build="p" autoUpdateAnimBg="0"/>
      <p:bldP spid="10035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7E5277-8B95-4DB2-A7F1-C0F37167CFA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CD2955-3CBD-48AB-9571-26444C58D19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Dense versus sparse indexes</a:t>
            </a:r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Index size</a:t>
            </a:r>
          </a:p>
          <a:p>
            <a:pPr lvl="1" eaLnBrk="1" hangingPunct="1"/>
            <a:r>
              <a:rPr lang="en-US" altLang="en-US" smtClean="0"/>
              <a:t>Sparse index is smaller</a:t>
            </a:r>
          </a:p>
          <a:p>
            <a:pPr eaLnBrk="1" hangingPunct="1"/>
            <a:r>
              <a:rPr lang="en-US" altLang="en-US" smtClean="0"/>
              <a:t>Requirement on records</a:t>
            </a:r>
          </a:p>
          <a:p>
            <a:pPr lvl="1" eaLnBrk="1" hangingPunct="1"/>
            <a:r>
              <a:rPr lang="en-US" altLang="en-US" smtClean="0"/>
              <a:t>Records must be clustered for sparse index</a:t>
            </a:r>
          </a:p>
          <a:p>
            <a:pPr eaLnBrk="1" hangingPunct="1"/>
            <a:r>
              <a:rPr lang="en-US" altLang="en-US" smtClean="0"/>
              <a:t>Lookup</a:t>
            </a:r>
          </a:p>
          <a:p>
            <a:pPr lvl="1" eaLnBrk="1" hangingPunct="1"/>
            <a:r>
              <a:rPr lang="en-US" altLang="en-US" smtClean="0"/>
              <a:t>Sparse index is smaller and may fit in memory</a:t>
            </a:r>
          </a:p>
          <a:p>
            <a:pPr lvl="1" eaLnBrk="1" hangingPunct="1"/>
            <a:r>
              <a:rPr lang="en-US" altLang="en-US" smtClean="0"/>
              <a:t>Dense index can directly tell if a record exists</a:t>
            </a:r>
          </a:p>
          <a:p>
            <a:pPr eaLnBrk="1" hangingPunct="1"/>
            <a:r>
              <a:rPr lang="en-US" altLang="en-US" smtClean="0"/>
              <a:t>Update</a:t>
            </a:r>
          </a:p>
          <a:p>
            <a:pPr lvl="1" eaLnBrk="1" hangingPunct="1"/>
            <a:r>
              <a:rPr lang="en-US" altLang="en-US" smtClean="0"/>
              <a:t>Easier for sparse 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5571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5E2949-E707-4F22-800B-0031530B511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11/13/2017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F3AEC9-F138-45D9-941F-0A8E43B771C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Primary and secondary indexes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>
                <a:solidFill>
                  <a:schemeClr val="tx2"/>
                </a:solidFill>
              </a:rPr>
              <a:t>Primary index</a:t>
            </a:r>
          </a:p>
          <a:p>
            <a:pPr lvl="1" eaLnBrk="1" hangingPunct="1"/>
            <a:r>
              <a:rPr lang="en-US" altLang="en-US" sz="2400" smtClean="0"/>
              <a:t>Created for the </a:t>
            </a:r>
            <a:r>
              <a:rPr lang="en-US" altLang="en-US" sz="2400" smtClean="0">
                <a:solidFill>
                  <a:schemeClr val="tx2"/>
                </a:solidFill>
              </a:rPr>
              <a:t>primary key</a:t>
            </a:r>
            <a:r>
              <a:rPr lang="en-US" altLang="en-US" sz="2400" smtClean="0"/>
              <a:t> of a table</a:t>
            </a:r>
          </a:p>
          <a:p>
            <a:pPr lvl="1" eaLnBrk="1" hangingPunct="1"/>
            <a:r>
              <a:rPr lang="en-US" altLang="en-US" sz="2400" smtClean="0"/>
              <a:t>Records are usually clustered according to the primary key</a:t>
            </a:r>
          </a:p>
          <a:p>
            <a:pPr lvl="1" eaLnBrk="1" hangingPunct="1"/>
            <a:r>
              <a:rPr lang="en-US" altLang="en-US" sz="2400" smtClean="0"/>
              <a:t>Can be sparse</a:t>
            </a:r>
          </a:p>
          <a:p>
            <a:pPr eaLnBrk="1" hangingPunct="1"/>
            <a:r>
              <a:rPr lang="en-US" altLang="en-US" sz="2600" smtClean="0">
                <a:solidFill>
                  <a:schemeClr val="tx2"/>
                </a:solidFill>
              </a:rPr>
              <a:t>Secondary index</a:t>
            </a:r>
          </a:p>
          <a:p>
            <a:pPr lvl="1" eaLnBrk="1" hangingPunct="1"/>
            <a:r>
              <a:rPr lang="en-US" altLang="en-US" sz="2400" smtClean="0"/>
              <a:t>Usually dense</a:t>
            </a:r>
          </a:p>
          <a:p>
            <a:pPr eaLnBrk="1" hangingPunct="1"/>
            <a:r>
              <a:rPr lang="en-US" altLang="en-US" sz="2600" smtClean="0"/>
              <a:t>SQL</a:t>
            </a:r>
          </a:p>
          <a:p>
            <a:pPr lvl="1" eaLnBrk="1" hangingPunct="1"/>
            <a:r>
              <a:rPr lang="en-US" altLang="en-US" sz="2400" smtClean="0">
                <a:latin typeface="LettrGoth12 BT" pitchFamily="49" charset="0"/>
              </a:rPr>
              <a:t>PRIMARY KEY</a:t>
            </a:r>
            <a:r>
              <a:rPr lang="en-US" altLang="en-US" sz="2400" smtClean="0"/>
              <a:t> declaration automatically creates a primary index, </a:t>
            </a:r>
            <a:r>
              <a:rPr lang="en-US" altLang="en-US" sz="2400" smtClean="0">
                <a:latin typeface="LettrGoth12 BT" pitchFamily="49" charset="0"/>
              </a:rPr>
              <a:t>UNIQUE</a:t>
            </a:r>
            <a:r>
              <a:rPr lang="en-US" altLang="en-US" sz="2400" smtClean="0"/>
              <a:t> key automatically creates a secondary index</a:t>
            </a:r>
          </a:p>
          <a:p>
            <a:pPr lvl="1" eaLnBrk="1" hangingPunct="1"/>
            <a:r>
              <a:rPr lang="en-US" altLang="en-US" sz="2400" smtClean="0"/>
              <a:t>Additional secondary index can be created on non-key attribute(s)</a:t>
            </a:r>
            <a:br>
              <a:rPr lang="en-US" altLang="en-US" sz="2400" smtClean="0"/>
            </a:b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CREATE INDEX</a:t>
            </a:r>
            <a:r>
              <a:rPr lang="en-US" altLang="en-US" sz="2400" smtClean="0">
                <a:latin typeface="LettrGoth12 BT" pitchFamily="49" charset="0"/>
              </a:rPr>
              <a:t> StudentGPAIndex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sz="2400" smtClean="0">
                <a:latin typeface="LettrGoth12 BT" pitchFamily="49" charset="0"/>
              </a:rPr>
              <a:t> Student(GPA)</a:t>
            </a:r>
            <a:r>
              <a:rPr lang="en-US" altLang="en-US" sz="240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13962</TotalTime>
  <Pages>0</Pages>
  <Words>2708</Words>
  <Characters>0</Characters>
  <Application>Microsoft Office PowerPoint</Application>
  <PresentationFormat>On-screen Show (4:3)</PresentationFormat>
  <Lines>0</Lines>
  <Paragraphs>843</Paragraphs>
  <Slides>40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</vt:lpstr>
      <vt:lpstr>Times New Roman</vt:lpstr>
      <vt:lpstr>Wingdings</vt:lpstr>
      <vt:lpstr>LettrGoth12 BT</vt:lpstr>
      <vt:lpstr>Arial Unicode MS</vt:lpstr>
      <vt:lpstr>Book Antiqua</vt:lpstr>
      <vt:lpstr>Monotype Sorts</vt:lpstr>
      <vt:lpstr>AmeriGarmnd BT</vt:lpstr>
      <vt:lpstr>cmsy10</vt:lpstr>
      <vt:lpstr>Network</vt:lpstr>
      <vt:lpstr>Microsoft Equation 3.0</vt:lpstr>
      <vt:lpstr>CS 405G: Introduction to Database Systems</vt:lpstr>
      <vt:lpstr>Review</vt:lpstr>
      <vt:lpstr>Review</vt:lpstr>
      <vt:lpstr>Review</vt:lpstr>
      <vt:lpstr>Today’s Topic</vt:lpstr>
      <vt:lpstr>Basics</vt:lpstr>
      <vt:lpstr>Dense and sparse indexes</vt:lpstr>
      <vt:lpstr>Dense versus sparse indexes</vt:lpstr>
      <vt:lpstr>Primary and secondary indexes</vt:lpstr>
      <vt:lpstr>Tree-Structured Indexes: Introduction</vt:lpstr>
      <vt:lpstr>Motivation for Index</vt:lpstr>
      <vt:lpstr>ISAM</vt:lpstr>
      <vt:lpstr>Updates with ISAM</vt:lpstr>
      <vt:lpstr>A Note of Caution</vt:lpstr>
      <vt:lpstr>B+-tree</vt:lpstr>
      <vt:lpstr>Sample B+-tree nodes</vt:lpstr>
      <vt:lpstr>B+-tree balancing properties</vt:lpstr>
      <vt:lpstr>Lookups</vt:lpstr>
      <vt:lpstr>Range query</vt:lpstr>
      <vt:lpstr>Insertion</vt:lpstr>
      <vt:lpstr>Another insertion example</vt:lpstr>
      <vt:lpstr>Node splitting</vt:lpstr>
      <vt:lpstr>More node splitting</vt:lpstr>
      <vt:lpstr>Insertion</vt:lpstr>
      <vt:lpstr>Deletion</vt:lpstr>
      <vt:lpstr>Stealing from a sibling</vt:lpstr>
      <vt:lpstr>Another deletion example</vt:lpstr>
      <vt:lpstr>Coalescing</vt:lpstr>
      <vt:lpstr>Deletion</vt:lpstr>
      <vt:lpstr>Example B+ Tree - Inserting 8*</vt:lpstr>
      <vt:lpstr>PowerPoint Presentation</vt:lpstr>
      <vt:lpstr>Example Tree (including 8*)  Delete 19* and 20* ...</vt:lpstr>
      <vt:lpstr>        ... And Then Deleting 24*</vt:lpstr>
      <vt:lpstr>Performance analysis</vt:lpstr>
      <vt:lpstr>B+-tree in practice</vt:lpstr>
      <vt:lpstr>The Halloween Problem</vt:lpstr>
      <vt:lpstr>B+-tree versus ISAM</vt:lpstr>
      <vt:lpstr>B+-tree versus B-tree</vt:lpstr>
      <vt:lpstr>Beyond ISAM, B-, and B+-trees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1651</cp:revision>
  <dcterms:modified xsi:type="dcterms:W3CDTF">2017-11-13T13:24:35Z</dcterms:modified>
</cp:coreProperties>
</file>